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2" r:id="rId3"/>
    <p:sldId id="267" r:id="rId4"/>
    <p:sldId id="270" r:id="rId5"/>
    <p:sldId id="282" r:id="rId6"/>
    <p:sldId id="287" r:id="rId7"/>
    <p:sldId id="271" r:id="rId8"/>
    <p:sldId id="288" r:id="rId9"/>
    <p:sldId id="289" r:id="rId10"/>
    <p:sldId id="290" r:id="rId11"/>
    <p:sldId id="278" r:id="rId12"/>
    <p:sldId id="280" r:id="rId13"/>
    <p:sldId id="281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002E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409" autoAdjust="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13C8B-E87B-4D14-8D4B-D1E7A821688D}" type="datetimeFigureOut">
              <a:rPr lang="cs-CZ" smtClean="0"/>
              <a:t>28.3.2022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A734D-5220-4E39-85B2-238A32555E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85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Eliminační dieta může být úlevou od obtíží. Jejím cílem je ze stravy vyloučit po dobu 3-4 týdnů všechny nejčastější potravinové alergeny (podezřelou pot</a:t>
            </a:r>
          </a:p>
          <a:p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ravinu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či skupinu potravin). </a:t>
            </a:r>
          </a:p>
          <a:p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Galaktosémie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 vrozená porucha metabolismu sacharidů.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A734D-5220-4E39-85B2-238A32555E8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008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https://www.rehabilitace.info/nemoci/intolerance-laktozy-alergie-na-mleko-a-jak-na-ni/</a:t>
            </a:r>
          </a:p>
          <a:p>
            <a:r>
              <a:rPr lang="cs-CZ" dirty="0" smtClean="0"/>
              <a:t>https://www.margit.cz/jak-se-projevuje-alergie-na-mleko/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A734D-5220-4E39-85B2-238A32555E8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379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28.3.2022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368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28.3.2022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687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28.3.2022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685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28.3.2022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519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28.3.2022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962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28.3.2022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176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28.3.2022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91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28.3.2022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412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28.3.2022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10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28.3.2022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2882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28.3.2022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388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20101-B1C0-411B-84C9-9BBADEF0DEAE}" type="datetimeFigureOut">
              <a:rPr lang="cs-CZ" smtClean="0"/>
              <a:t>28.3.2022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32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04-54#cast9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dnes.cz/onadnes/vztahy/alergie-na-potraviny.A141208_093031_deti_pe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784976" cy="1470025"/>
          </a:xfrm>
        </p:spPr>
        <p:txBody>
          <a:bodyPr>
            <a:normAutofit fontScale="90000"/>
          </a:bodyPr>
          <a:lstStyle/>
          <a:p>
            <a:r>
              <a:rPr lang="cs-CZ" dirty="0"/>
              <a:t>BVKP0222 Technologie přípravy pokrmů </a:t>
            </a:r>
            <a:r>
              <a:rPr lang="cs-CZ" dirty="0" smtClean="0"/>
              <a:t>II</a:t>
            </a:r>
            <a:r>
              <a:rPr lang="cs-CZ" dirty="0"/>
              <a:t> </a:t>
            </a:r>
            <a:br>
              <a:rPr lang="cs-CZ" dirty="0"/>
            </a:br>
            <a:r>
              <a:rPr lang="cs-CZ" dirty="0" smtClean="0"/>
              <a:t>Bezmléčná dieta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Kamila Kroupová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64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Dietní opatření při laktózové intoleranci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Závisí na stupni individuální intolerance a na zkonzumovaném množství, obsahu laktózy v potravě.</a:t>
            </a:r>
          </a:p>
          <a:p>
            <a:r>
              <a:rPr lang="cs-CZ" dirty="0" smtClean="0"/>
              <a:t>Na trhu je mnoho bezlaktózových výrobků. Tyto potraviny jsou definovány předpisem </a:t>
            </a:r>
            <a:r>
              <a:rPr lang="cs-CZ" dirty="0" smtClean="0">
                <a:solidFill>
                  <a:srgbClr val="FF0000"/>
                </a:solidFill>
              </a:rPr>
              <a:t>č.54/2004 Sb. Vyhláška o potravinách určených pro zvláštní výživu a způsobu jejich použití. </a:t>
            </a:r>
            <a:r>
              <a:rPr lang="cs-CZ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cs-CZ" dirty="0" smtClean="0">
                <a:solidFill>
                  <a:srgbClr val="FF0000"/>
                </a:solidFill>
                <a:hlinkClick r:id="rId2"/>
              </a:rPr>
              <a:t>www.zakonyprolidi.cz/cs/2004-54#cast9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316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Jídelníček s úpravou pro bezmléčnou dietu</a:t>
            </a:r>
            <a:endParaRPr lang="cs-CZ" sz="3200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6458024"/>
              </p:ext>
            </p:extLst>
          </p:nvPr>
        </p:nvGraphicFramePr>
        <p:xfrm>
          <a:off x="179512" y="1196752"/>
          <a:ext cx="4824536" cy="34241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3816424"/>
              </a:tblGrid>
              <a:tr h="150397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Oběd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Klasický jídelníček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Pondělí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Cizrnová polévka se smetanou</a:t>
                      </a:r>
                    </a:p>
                    <a:p>
                      <a:r>
                        <a:rPr lang="cs-CZ" dirty="0" smtClean="0"/>
                        <a:t>Hovězí pečeně, dušený špenát s mlékem, vařené brambory</a:t>
                      </a:r>
                      <a:endParaRPr lang="cs-CZ" dirty="0"/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Úterý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 zeleninová s houbami</a:t>
                      </a:r>
                    </a:p>
                    <a:p>
                      <a:r>
                        <a:rPr lang="cs-CZ" dirty="0" smtClean="0"/>
                        <a:t>Drůbeží kung-pao s rýží</a:t>
                      </a:r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Středa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 drůbeží vývar</a:t>
                      </a:r>
                      <a:endParaRPr lang="cs-CZ" baseline="0" dirty="0" smtClean="0"/>
                    </a:p>
                    <a:p>
                      <a:r>
                        <a:rPr lang="cs-CZ" dirty="0" smtClean="0"/>
                        <a:t>Krůtí paprikáš s mlékem nebo smetanou</a:t>
                      </a:r>
                    </a:p>
                    <a:p>
                      <a:r>
                        <a:rPr lang="cs-CZ" dirty="0" smtClean="0"/>
                        <a:t>těstoviny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5146641" y="1628800"/>
            <a:ext cx="39685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70C0"/>
                </a:solidFill>
              </a:rPr>
              <a:t>Polévka – bez mléčného výrobku nebo s rostlinnou náhražkou.</a:t>
            </a:r>
          </a:p>
          <a:p>
            <a:r>
              <a:rPr lang="cs-CZ" sz="1600" dirty="0" smtClean="0">
                <a:solidFill>
                  <a:srgbClr val="0070C0"/>
                </a:solidFill>
              </a:rPr>
              <a:t>Špenát – s použitím rýžového nápoje</a:t>
            </a:r>
            <a:endParaRPr lang="cs-CZ" sz="1600" dirty="0">
              <a:solidFill>
                <a:srgbClr val="0070C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146641" y="2861489"/>
            <a:ext cx="35730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2E15"/>
                </a:solidFill>
              </a:rPr>
              <a:t>Oba chody beze změny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983657" y="3573016"/>
            <a:ext cx="398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660066"/>
                </a:solidFill>
              </a:rPr>
              <a:t>Polévka – beze změny.</a:t>
            </a:r>
          </a:p>
          <a:p>
            <a:r>
              <a:rPr lang="cs-CZ" sz="1600" dirty="0" smtClean="0">
                <a:solidFill>
                  <a:srgbClr val="660066"/>
                </a:solidFill>
              </a:rPr>
              <a:t>Krůtí paprikáš – místo smetany použít rostlinný nápoj – rýžový.</a:t>
            </a:r>
            <a:endParaRPr lang="cs-CZ" sz="16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04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Jídelníček</a:t>
            </a:r>
            <a:endParaRPr lang="cs-CZ" sz="3200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0380335"/>
              </p:ext>
            </p:extLst>
          </p:nvPr>
        </p:nvGraphicFramePr>
        <p:xfrm>
          <a:off x="1619672" y="980728"/>
          <a:ext cx="6192688" cy="5039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6135"/>
                <a:gridCol w="4436553"/>
              </a:tblGrid>
              <a:tr h="150397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přesnídávka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Příklad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Pondělí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Ovesná kaše – zalitá rostlinným mlékem, vodou, ovoce</a:t>
                      </a:r>
                      <a:endParaRPr lang="cs-CZ" dirty="0"/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Úterý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Chléb </a:t>
                      </a:r>
                      <a:r>
                        <a:rPr lang="cs-CZ" dirty="0" err="1" smtClean="0"/>
                        <a:t>bezmléčný</a:t>
                      </a:r>
                      <a:r>
                        <a:rPr lang="cs-CZ" dirty="0" smtClean="0"/>
                        <a:t>, </a:t>
                      </a:r>
                      <a:r>
                        <a:rPr lang="cs-CZ" dirty="0" err="1" smtClean="0"/>
                        <a:t>hummus</a:t>
                      </a:r>
                      <a:r>
                        <a:rPr lang="cs-CZ" dirty="0" smtClean="0"/>
                        <a:t>, vejce natvrdo,</a:t>
                      </a:r>
                      <a:r>
                        <a:rPr lang="cs-CZ" baseline="0" dirty="0" smtClean="0"/>
                        <a:t> okurek</a:t>
                      </a:r>
                      <a:endParaRPr lang="cs-CZ" dirty="0" smtClean="0"/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Středa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Rohlík, tuňáková pomazánka ( bez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mléčného tuku), paprika</a:t>
                      </a:r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Čtvrtek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Chléb, budapešťská pomazánka (místo tvarohu rozmixované tofu)</a:t>
                      </a:r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Pátek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Pudink</a:t>
                      </a:r>
                      <a:r>
                        <a:rPr lang="cs-CZ" baseline="0" dirty="0" smtClean="0"/>
                        <a:t> (z rostlinného nápoje) s piškoty a ovocem</a:t>
                      </a:r>
                      <a:endParaRPr lang="cs-CZ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6802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KAPOUNOVÁ, Zlata, Anna PACKOVÁ, Jana PETROVÁ, Jana SPÁČILOVÁ, Alena STROSSEROVÁ a Sylva ŠMÍDOVÁ. </a:t>
            </a:r>
            <a:r>
              <a:rPr lang="cs-CZ" b="1" i="1" dirty="0">
                <a:solidFill>
                  <a:srgbClr val="C00000"/>
                </a:solidFill>
              </a:rPr>
              <a:t>Diety ve školních jídelnách</a:t>
            </a:r>
            <a:r>
              <a:rPr lang="cs-CZ" b="1" i="1" dirty="0"/>
              <a:t> </a:t>
            </a:r>
            <a:r>
              <a:rPr lang="cs-CZ" i="1" dirty="0"/>
              <a:t>- Manuál k zavedení dietního stravování do školních jídelen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244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9079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</a:t>
            </a:r>
            <a:r>
              <a:rPr lang="cs-CZ" dirty="0" smtClean="0"/>
              <a:t>ovinná </a:t>
            </a:r>
            <a:r>
              <a:rPr lang="cs-CZ" dirty="0"/>
              <a:t>literatura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544018"/>
            <a:ext cx="3929484" cy="523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64410" y="908720"/>
            <a:ext cx="89612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KAPOUNOVÁ, Zlata, Anna PACKOVÁ, Jana PETROVÁ, Jana SPÁČILOVÁ, Alena STROSSEROVÁ a Sylva ŠMÍDOVÁ. </a:t>
            </a:r>
            <a:r>
              <a:rPr lang="cs-CZ" b="1" i="1" dirty="0">
                <a:solidFill>
                  <a:srgbClr val="C00000"/>
                </a:solidFill>
              </a:rPr>
              <a:t>Diety ve školních jídelnách</a:t>
            </a:r>
            <a:r>
              <a:rPr lang="cs-CZ" b="1" i="1" dirty="0"/>
              <a:t> </a:t>
            </a:r>
            <a:r>
              <a:rPr lang="cs-CZ" i="1" dirty="0"/>
              <a:t>- Manuál k zavedení dietního stravování do školních jídelen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7881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Bezmléčná dieta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Specifikace onemocnění:</a:t>
            </a:r>
          </a:p>
          <a:p>
            <a:r>
              <a:rPr lang="cs-CZ" dirty="0" smtClean="0"/>
              <a:t>dieta je eliminační dietou. Bývá indikována u jedinců s alergií na bílkoviny kravského mléka, laktózovou intolerancí a vzácně při </a:t>
            </a:r>
            <a:r>
              <a:rPr lang="cs-CZ" dirty="0" err="1" smtClean="0"/>
              <a:t>galaktosemii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/>
              <a:t>Alergie na bílkoviny kravského mléka</a:t>
            </a:r>
            <a:r>
              <a:rPr lang="cs-CZ" dirty="0" smtClean="0"/>
              <a:t>: vyloučení alergenu ze stravy i jeho stopové množství.</a:t>
            </a:r>
          </a:p>
          <a:p>
            <a:pPr marL="0" indent="0">
              <a:buNone/>
            </a:pPr>
            <a:r>
              <a:rPr lang="cs-CZ" b="1" dirty="0" smtClean="0"/>
              <a:t>Laktózová intolerance: </a:t>
            </a:r>
            <a:r>
              <a:rPr lang="cs-CZ" dirty="0" smtClean="0"/>
              <a:t>omezování příjmu laktózy ve stravě</a:t>
            </a:r>
          </a:p>
          <a:p>
            <a:pPr marL="0" indent="0">
              <a:buNone/>
            </a:pPr>
            <a:r>
              <a:rPr lang="cs-CZ" b="1" dirty="0" err="1" smtClean="0"/>
              <a:t>Galaktosemie</a:t>
            </a:r>
            <a:r>
              <a:rPr lang="cs-CZ" b="1" dirty="0" smtClean="0"/>
              <a:t>: </a:t>
            </a:r>
            <a:r>
              <a:rPr lang="cs-CZ" dirty="0" smtClean="0"/>
              <a:t>eliminace galaktózy(i laktózy) ze stravy – vzácnost výskytu.</a:t>
            </a:r>
            <a:endParaRPr lang="cs-CZ" b="1" dirty="0" smtClean="0"/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353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Specifikace diety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Při bezmléčné dietě je ze stravy třeba vyřadit mléko, mléčné výrobky a všechny výrobky s tzv. skrytým obsahem mléka, jako je např. pečivo a veškeré výrobky s obsahem sušeného mléka.</a:t>
            </a:r>
          </a:p>
          <a:p>
            <a:r>
              <a:rPr lang="cs-CZ" sz="2400" dirty="0" smtClean="0"/>
              <a:t>Je nutné zvláště u dětí myslet na doplnění vápníku z jiných zdrojů, nebo použít doplněk stravy.</a:t>
            </a:r>
          </a:p>
          <a:p>
            <a:r>
              <a:rPr lang="cs-CZ" sz="2400" dirty="0" smtClean="0"/>
              <a:t>Bílkoviny z mléka lze nahradit jinými živočišnými bílkovinami z masa, ryb, vajec, luštěnin, obilovin, ořechů a semen – tyto potraviny jsou velmi vhodné pro bezmléčnou dietu.</a:t>
            </a:r>
          </a:p>
          <a:p>
            <a:r>
              <a:rPr lang="cs-CZ" sz="2400" dirty="0" smtClean="0"/>
              <a:t>Jako alternativu mléka k popíjení lze využít rostlinné mléko – rýžové, sójové, pohankové, kokosové, mandlové aj. , ale -vyšší cena, nesrovnatelná a nedostatečná náhrada (rostlinná bílkovina, absence vápníku, alergie na ořechy).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9971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zásady při přípravě diety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Dbáme na vhodnou technologickou úpravu.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B050"/>
                </a:solidFill>
              </a:rPr>
              <a:t>Vhodná úprava</a:t>
            </a:r>
            <a:r>
              <a:rPr lang="cs-CZ" dirty="0" smtClean="0"/>
              <a:t>: dáváme přednost vaření , vaření v páře, pečení.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Nevhodná úprava</a:t>
            </a:r>
            <a:r>
              <a:rPr lang="cs-CZ" dirty="0" smtClean="0">
                <a:solidFill>
                  <a:srgbClr val="FF0000"/>
                </a:solidFill>
              </a:rPr>
              <a:t>: </a:t>
            </a:r>
            <a:r>
              <a:rPr lang="cs-CZ" dirty="0" smtClean="0"/>
              <a:t>smažení-omezujeme.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422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Alergie na bílkoviny kravského mléka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2578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Mléko obsahuje asi 40 typů různých bílkovin, které mohou vést k alergické reakci. To jsou především bílkoviny syrovátkové a </a:t>
            </a:r>
            <a:r>
              <a:rPr lang="cs-CZ" dirty="0" err="1" smtClean="0"/>
              <a:t>kaseinové</a:t>
            </a:r>
            <a:r>
              <a:rPr lang="cs-CZ" dirty="0" smtClean="0"/>
              <a:t>.                                                        Především u malých dětí pro nevyzrálost trávicího traktu a schopnosti natrávit syrovátku se alergie objevuje, později mizí v předškolním věku. Kaseiny naopak alergizují  více v dospělosti.</a:t>
            </a:r>
          </a:p>
          <a:p>
            <a:r>
              <a:rPr lang="cs-CZ" b="1" dirty="0" smtClean="0"/>
              <a:t>Projevy: </a:t>
            </a:r>
            <a:r>
              <a:rPr lang="cs-CZ" dirty="0" smtClean="0"/>
              <a:t>postižen </a:t>
            </a:r>
            <a:r>
              <a:rPr lang="cs-CZ" i="1" dirty="0" smtClean="0">
                <a:solidFill>
                  <a:srgbClr val="FF0000"/>
                </a:solidFill>
              </a:rPr>
              <a:t>trávicí trakt</a:t>
            </a:r>
            <a:r>
              <a:rPr lang="cs-CZ" dirty="0" smtClean="0"/>
              <a:t>-bolest břicha, zvracení, kolika, průjem, nechutenství, neprospívání, bolestivé polykání, nestandartní stolice (krev, hlen, barva, zápach, konzistence). Projevy </a:t>
            </a:r>
            <a:r>
              <a:rPr lang="cs-CZ" i="1" dirty="0" smtClean="0">
                <a:solidFill>
                  <a:srgbClr val="FF0000"/>
                </a:solidFill>
              </a:rPr>
              <a:t>na kůži </a:t>
            </a:r>
            <a:r>
              <a:rPr lang="cs-CZ" dirty="0" smtClean="0"/>
              <a:t>jako svědění, atopický ekzém, kopřivka, vyrážka.                                                                                      </a:t>
            </a:r>
            <a:r>
              <a:rPr lang="cs-CZ" i="1" dirty="0" smtClean="0">
                <a:solidFill>
                  <a:srgbClr val="FF0000"/>
                </a:solidFill>
              </a:rPr>
              <a:t>Dýchací ústrojí </a:t>
            </a:r>
            <a:r>
              <a:rPr lang="cs-CZ" dirty="0" smtClean="0"/>
              <a:t>– dušnost, kašel, rýma, pískoty, otoky horních dýchacích cest, astma, zahlenění</a:t>
            </a:r>
            <a:r>
              <a:rPr lang="cs-CZ" dirty="0" smtClean="0"/>
              <a:t>.</a:t>
            </a:r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www.idnes.cz/onadnes/vztahy/alergie-na-potraviny.A141208_093031_deti_pet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37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potravin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  <a:ln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Ze stravy je nutné vyloučit:</a:t>
            </a:r>
          </a:p>
          <a:p>
            <a:pPr marL="0" indent="0">
              <a:buNone/>
            </a:pPr>
            <a:r>
              <a:rPr lang="cs-CZ" dirty="0" smtClean="0"/>
              <a:t>- kravské mléko a veškeré mléčné výrobky (kondenzované mléko, kefír, kyška, smetana, pomazánkové máslo, jogurtové nápoje, zmrzlina, mléčné dezerty, pudink, přepuštěné máslo, syrovátka).</a:t>
            </a:r>
          </a:p>
          <a:p>
            <a:pPr marL="0" indent="0">
              <a:buNone/>
            </a:pPr>
            <a:r>
              <a:rPr lang="cs-CZ" dirty="0" smtClean="0"/>
              <a:t>- všechna ostatní živočišná mléka</a:t>
            </a:r>
          </a:p>
          <a:p>
            <a:pPr marL="0" indent="0">
              <a:buNone/>
            </a:pPr>
            <a:r>
              <a:rPr lang="cs-CZ" dirty="0" smtClean="0"/>
              <a:t>- potraviny obsahující stopy mléka (sladké pečivo, sušenky, krekry, oplatky   </a:t>
            </a:r>
          </a:p>
          <a:p>
            <a:pPr marL="0" indent="0">
              <a:buNone/>
            </a:pPr>
            <a:r>
              <a:rPr lang="cs-CZ" dirty="0" smtClean="0"/>
              <a:t>uzeniny, margaríny, omáčky – nutno sledovat složení). </a:t>
            </a:r>
          </a:p>
          <a:p>
            <a:pPr marL="0" indent="0">
              <a:buNone/>
            </a:pPr>
            <a:r>
              <a:rPr lang="cs-CZ" dirty="0" smtClean="0"/>
              <a:t>Na etiketě smí být uvedeno – laktát (mléčnan), </a:t>
            </a:r>
            <a:r>
              <a:rPr lang="cs-CZ" b="1" dirty="0" smtClean="0"/>
              <a:t>kyselina mléčná</a:t>
            </a:r>
            <a:r>
              <a:rPr lang="cs-CZ" dirty="0" smtClean="0"/>
              <a:t>.        </a:t>
            </a:r>
          </a:p>
          <a:p>
            <a:pPr>
              <a:buFontTx/>
              <a:buChar char="-"/>
            </a:pPr>
            <a:endParaRPr lang="cs-CZ" b="1" dirty="0" smtClean="0"/>
          </a:p>
          <a:p>
            <a:r>
              <a:rPr lang="cs-CZ" b="1" dirty="0" smtClean="0"/>
              <a:t>Kyselina mléčná -</a:t>
            </a:r>
            <a:r>
              <a:rPr lang="cs-CZ" dirty="0" smtClean="0"/>
              <a:t>vzniká mléčným kvašením cukrů za nepřítomnosti vzduchu  například v mléce, sýrech nebo kyselém zelí. S mlékem kromě názvu nemá nic společného (proto nevadí při alergii na kravské mléko). Sůl kyseliny mléčné s nazývá laktát.</a:t>
            </a:r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8597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Náhražky mléka a mléčných výrobků při bezmléčné dietě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4525963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Nápoje rostlinné </a:t>
            </a:r>
          </a:p>
          <a:p>
            <a:pPr marL="0" indent="0">
              <a:buNone/>
            </a:pPr>
            <a:r>
              <a:rPr lang="cs-CZ" dirty="0" smtClean="0"/>
              <a:t> - rýžové</a:t>
            </a:r>
            <a:r>
              <a:rPr lang="cs-CZ" dirty="0"/>
              <a:t>, sójové, pohankové, </a:t>
            </a:r>
            <a:r>
              <a:rPr lang="cs-CZ" dirty="0" smtClean="0"/>
              <a:t>kokosové, mandlové,                 vhodné jako nápoj i při přípravě pokrmů.</a:t>
            </a:r>
          </a:p>
          <a:p>
            <a:pPr>
              <a:buFontTx/>
              <a:buChar char="-"/>
            </a:pPr>
            <a:r>
              <a:rPr lang="cs-CZ" dirty="0" smtClean="0"/>
              <a:t>rostlinné náhražky jogurtů, dezerty a pudinky, rostlinné smetany.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a pečivo mazat pomazánky ze zeleniny, luštěnin, pseudoobilovin, tofu, droždí, medu, marmelády, povidel, oříškové pomazánky, </a:t>
            </a:r>
            <a:r>
              <a:rPr lang="cs-CZ" dirty="0" err="1" smtClean="0"/>
              <a:t>hummus</a:t>
            </a:r>
            <a:r>
              <a:rPr lang="cs-CZ" dirty="0" smtClean="0"/>
              <a:t>, paštiky, rybí krémy, avokádo a masové pomazánky.</a:t>
            </a:r>
          </a:p>
          <a:p>
            <a:pPr>
              <a:buFontTx/>
              <a:buChar char="-"/>
            </a:pPr>
            <a:r>
              <a:rPr lang="cs-CZ" dirty="0"/>
              <a:t>m</a:t>
            </a:r>
            <a:r>
              <a:rPr lang="cs-CZ" dirty="0" smtClean="0"/>
              <a:t>argaríny bez mléčných přísad.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218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Laktózová intolerance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Nesnášenlivost mléčného cukru, tzv. laktózy (disacharid glukózy a galaktózy) bývá nesprávně zaměňován za alergii na bílkovinu kravského mléka.</a:t>
            </a:r>
          </a:p>
          <a:p>
            <a:r>
              <a:rPr lang="cs-CZ" dirty="0" smtClean="0"/>
              <a:t>Intolerance laktózy nepředstavuje vážné zdravotní riziko, spíše obtěžuje svými projevy. Jde o neschopnost organismu trávit laktózu, která je způsobená nedostatečnou funkcí enzymu přítomného ve sliznici tenkého střeva. Laktóza se nerozštěpí a je fermentována na plyny, kyselinu mléčnou a vodu. Vede to k potížím jako je nadýmání, kručení v břiše, pocit plnosti a tlaku v břiše, průjem.                                                             </a:t>
            </a:r>
          </a:p>
          <a:p>
            <a:r>
              <a:rPr lang="cs-CZ" b="1" dirty="0" smtClean="0"/>
              <a:t>Příčina vzniku:</a:t>
            </a:r>
          </a:p>
          <a:p>
            <a:pPr>
              <a:buFontTx/>
              <a:buChar char="-"/>
            </a:pPr>
            <a:r>
              <a:rPr lang="cs-CZ" dirty="0" smtClean="0"/>
              <a:t>přirozený pokles laktázy s přibývajícím věkem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evyváženost střevního mikrobiomu</a:t>
            </a:r>
          </a:p>
          <a:p>
            <a:pPr>
              <a:buFontTx/>
              <a:buChar char="-"/>
            </a:pPr>
            <a:r>
              <a:rPr lang="cs-CZ" dirty="0" smtClean="0"/>
              <a:t>onemocnění trávicího traktu jako </a:t>
            </a:r>
            <a:r>
              <a:rPr lang="cs-CZ" dirty="0" err="1" smtClean="0"/>
              <a:t>celiakie</a:t>
            </a:r>
            <a:r>
              <a:rPr lang="cs-CZ" dirty="0" smtClean="0"/>
              <a:t>, Crohnova nemoc</a:t>
            </a:r>
          </a:p>
          <a:p>
            <a:pPr>
              <a:buFontTx/>
              <a:buChar char="-"/>
            </a:pPr>
            <a:r>
              <a:rPr lang="cs-CZ" dirty="0"/>
              <a:t>c</a:t>
            </a:r>
            <a:r>
              <a:rPr lang="cs-CZ" dirty="0" smtClean="0"/>
              <a:t>hirurgický zákrok na trávicím traktu (sekundární laktózová intolerance).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Tolerance laktózy u Čechů je asi v 70%.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733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918</Words>
  <Application>Microsoft Office PowerPoint</Application>
  <PresentationFormat>Předvádění na obrazovce (4:3)</PresentationFormat>
  <Paragraphs>91</Paragraphs>
  <Slides>13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BVKP0222 Technologie přípravy pokrmů II  Bezmléčná dieta</vt:lpstr>
      <vt:lpstr>Povinná literatura</vt:lpstr>
      <vt:lpstr>Bezmléčná dieta</vt:lpstr>
      <vt:lpstr>Specifikace diety</vt:lpstr>
      <vt:lpstr>Hlavní zásady při přípravě diety</vt:lpstr>
      <vt:lpstr>Alergie na bílkoviny kravského mléka</vt:lpstr>
      <vt:lpstr>Výběr potravin</vt:lpstr>
      <vt:lpstr>Náhražky mléka a mléčných výrobků při bezmléčné dietě</vt:lpstr>
      <vt:lpstr>Laktózová intolerance</vt:lpstr>
      <vt:lpstr>Dietní opatření při laktózové intoleranci</vt:lpstr>
      <vt:lpstr>Jídelníček s úpravou pro bezmléčnou dietu</vt:lpstr>
      <vt:lpstr>Jídelníček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Mama</dc:creator>
  <cp:lastModifiedBy>KAMILA</cp:lastModifiedBy>
  <cp:revision>55</cp:revision>
  <dcterms:created xsi:type="dcterms:W3CDTF">2020-02-15T18:00:26Z</dcterms:created>
  <dcterms:modified xsi:type="dcterms:W3CDTF">2022-03-28T19:35:20Z</dcterms:modified>
</cp:coreProperties>
</file>