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1"/>
  </p:notesMasterIdLst>
  <p:sldIdLst>
    <p:sldId id="256" r:id="rId2"/>
    <p:sldId id="375" r:id="rId3"/>
    <p:sldId id="310" r:id="rId4"/>
    <p:sldId id="257" r:id="rId5"/>
    <p:sldId id="260" r:id="rId6"/>
    <p:sldId id="258" r:id="rId7"/>
    <p:sldId id="307" r:id="rId8"/>
    <p:sldId id="269" r:id="rId9"/>
    <p:sldId id="261" r:id="rId10"/>
    <p:sldId id="262" r:id="rId11"/>
    <p:sldId id="263" r:id="rId12"/>
    <p:sldId id="271" r:id="rId13"/>
    <p:sldId id="306" r:id="rId14"/>
    <p:sldId id="311" r:id="rId15"/>
    <p:sldId id="305" r:id="rId16"/>
    <p:sldId id="308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09" r:id="rId26"/>
    <p:sldId id="320" r:id="rId27"/>
    <p:sldId id="278" r:id="rId28"/>
    <p:sldId id="279" r:id="rId29"/>
    <p:sldId id="264" r:id="rId30"/>
    <p:sldId id="322" r:id="rId31"/>
    <p:sldId id="321" r:id="rId32"/>
    <p:sldId id="281" r:id="rId33"/>
    <p:sldId id="325" r:id="rId34"/>
    <p:sldId id="326" r:id="rId35"/>
    <p:sldId id="327" r:id="rId36"/>
    <p:sldId id="328" r:id="rId37"/>
    <p:sldId id="329" r:id="rId38"/>
    <p:sldId id="330" r:id="rId39"/>
    <p:sldId id="280" r:id="rId40"/>
    <p:sldId id="323" r:id="rId41"/>
    <p:sldId id="324" r:id="rId42"/>
    <p:sldId id="282" r:id="rId43"/>
    <p:sldId id="283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284" r:id="rId53"/>
    <p:sldId id="371" r:id="rId54"/>
    <p:sldId id="372" r:id="rId55"/>
    <p:sldId id="285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286" r:id="rId64"/>
    <p:sldId id="373" r:id="rId65"/>
    <p:sldId id="287" r:id="rId66"/>
    <p:sldId id="346" r:id="rId67"/>
    <p:sldId id="347" r:id="rId68"/>
    <p:sldId id="348" r:id="rId69"/>
    <p:sldId id="288" r:id="rId70"/>
    <p:sldId id="374" r:id="rId71"/>
    <p:sldId id="289" r:id="rId72"/>
    <p:sldId id="349" r:id="rId73"/>
    <p:sldId id="350" r:id="rId74"/>
    <p:sldId id="351" r:id="rId75"/>
    <p:sldId id="295" r:id="rId76"/>
    <p:sldId id="352" r:id="rId77"/>
    <p:sldId id="297" r:id="rId78"/>
    <p:sldId id="353" r:id="rId79"/>
    <p:sldId id="354" r:id="rId80"/>
    <p:sldId id="355" r:id="rId81"/>
    <p:sldId id="356" r:id="rId82"/>
    <p:sldId id="357" r:id="rId83"/>
    <p:sldId id="358" r:id="rId84"/>
    <p:sldId id="301" r:id="rId85"/>
    <p:sldId id="359" r:id="rId86"/>
    <p:sldId id="360" r:id="rId87"/>
    <p:sldId id="361" r:id="rId88"/>
    <p:sldId id="299" r:id="rId89"/>
    <p:sldId id="362" r:id="rId90"/>
    <p:sldId id="363" r:id="rId91"/>
    <p:sldId id="364" r:id="rId92"/>
    <p:sldId id="365" r:id="rId93"/>
    <p:sldId id="366" r:id="rId94"/>
    <p:sldId id="300" r:id="rId95"/>
    <p:sldId id="367" r:id="rId96"/>
    <p:sldId id="368" r:id="rId97"/>
    <p:sldId id="369" r:id="rId98"/>
    <p:sldId id="370" r:id="rId99"/>
    <p:sldId id="376" r:id="rId100"/>
  </p:sldIdLst>
  <p:sldSz cx="9144000" cy="6858000" type="screen4x3"/>
  <p:notesSz cx="6858000" cy="9144000"/>
  <p:defaultTextStyle>
    <a:lvl1pPr>
      <a:defRPr>
        <a:latin typeface="Century Schoolbook"/>
        <a:ea typeface="Century Schoolbook"/>
        <a:cs typeface="Century Schoolbook"/>
        <a:sym typeface="Century Schoolbook"/>
      </a:defRPr>
    </a:lvl1pPr>
    <a:lvl2pPr indent="457200">
      <a:defRPr>
        <a:latin typeface="Century Schoolbook"/>
        <a:ea typeface="Century Schoolbook"/>
        <a:cs typeface="Century Schoolbook"/>
        <a:sym typeface="Century Schoolbook"/>
      </a:defRPr>
    </a:lvl2pPr>
    <a:lvl3pPr indent="914400">
      <a:defRPr>
        <a:latin typeface="Century Schoolbook"/>
        <a:ea typeface="Century Schoolbook"/>
        <a:cs typeface="Century Schoolbook"/>
        <a:sym typeface="Century Schoolbook"/>
      </a:defRPr>
    </a:lvl3pPr>
    <a:lvl4pPr indent="1371600">
      <a:defRPr>
        <a:latin typeface="Century Schoolbook"/>
        <a:ea typeface="Century Schoolbook"/>
        <a:cs typeface="Century Schoolbook"/>
        <a:sym typeface="Century Schoolbook"/>
      </a:defRPr>
    </a:lvl4pPr>
    <a:lvl5pPr indent="1828800">
      <a:defRPr>
        <a:latin typeface="Century Schoolbook"/>
        <a:ea typeface="Century Schoolbook"/>
        <a:cs typeface="Century Schoolbook"/>
        <a:sym typeface="Century Schoolbook"/>
      </a:defRPr>
    </a:lvl5pPr>
    <a:lvl6pPr indent="2286000">
      <a:defRPr>
        <a:latin typeface="Century Schoolbook"/>
        <a:ea typeface="Century Schoolbook"/>
        <a:cs typeface="Century Schoolbook"/>
        <a:sym typeface="Century Schoolbook"/>
      </a:defRPr>
    </a:lvl6pPr>
    <a:lvl7pPr indent="2743200">
      <a:defRPr>
        <a:latin typeface="Century Schoolbook"/>
        <a:ea typeface="Century Schoolbook"/>
        <a:cs typeface="Century Schoolbook"/>
        <a:sym typeface="Century Schoolbook"/>
      </a:defRPr>
    </a:lvl7pPr>
    <a:lvl8pPr indent="3200400">
      <a:defRPr>
        <a:latin typeface="Century Schoolbook"/>
        <a:ea typeface="Century Schoolbook"/>
        <a:cs typeface="Century Schoolbook"/>
        <a:sym typeface="Century Schoolbook"/>
      </a:defRPr>
    </a:lvl8pPr>
    <a:lvl9pPr indent="3657600">
      <a:defRPr>
        <a:latin typeface="Century Schoolbook"/>
        <a:ea typeface="Century Schoolbook"/>
        <a:cs typeface="Century Schoolbook"/>
        <a:sym typeface="Century School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8CC"/>
          </a:solidFill>
        </a:fill>
      </a:tcStyle>
    </a:wholeTbl>
    <a:band2H>
      <a:tcTxStyle/>
      <a:tcStyle>
        <a:tcBdr/>
        <a:fill>
          <a:solidFill>
            <a:srgbClr val="FFEDE7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8637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7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2C1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6D8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7C8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8637"/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863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881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6172200" cy="1894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000" b="1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2286000" y="5003322"/>
            <a:ext cx="6172200" cy="13716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1pPr>
            <a:lvl2pPr marL="0" indent="4572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2pPr>
            <a:lvl3pPr marL="0" indent="9144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3pPr>
            <a:lvl4pPr marL="0" indent="13716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4pPr>
            <a:lvl5pPr marL="0" indent="1828800">
              <a:buClrTx/>
              <a:buSzTx/>
              <a:buFontTx/>
              <a:buNone/>
              <a:defRPr sz="1800" b="1">
                <a:solidFill>
                  <a:srgbClr val="575F6D"/>
                </a:solidFill>
              </a:defRPr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1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2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3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4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Text úrovně 5</a:t>
            </a:r>
          </a:p>
        </p:txBody>
      </p:sp>
      <p:sp>
        <p:nvSpPr>
          <p:cNvPr id="14" name="Shape 1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90600" y="0"/>
            <a:ext cx="181873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914399" y="0"/>
            <a:ext cx="2" cy="6858000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1066799" y="0"/>
            <a:ext cx="2" cy="6858000"/>
          </a:xfrm>
          <a:prstGeom prst="line">
            <a:avLst/>
          </a:prstGeom>
          <a:ln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9113856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609600" y="3429000"/>
            <a:ext cx="1295401" cy="129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309631" y="4866752"/>
            <a:ext cx="641425" cy="64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091080" y="5500632"/>
            <a:ext cx="137161" cy="1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664207" y="5788152"/>
            <a:ext cx="274321" cy="27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904999" y="4495799"/>
            <a:ext cx="365762" cy="36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325543" y="5033793"/>
            <a:ext cx="609601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629400" y="0"/>
            <a:ext cx="1676400" cy="612616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hlaví části"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286000" y="1181100"/>
            <a:ext cx="6172200" cy="376809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000" b="1" cap="small">
                <a:solidFill>
                  <a:srgbClr val="FFF39D"/>
                </a:solidFill>
              </a:rPr>
              <a:t>Text názvu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8478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1pPr>
            <a:lvl2pPr marL="0" indent="365760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2pPr>
            <a:lvl3pPr marL="0" indent="731519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3pPr>
            <a:lvl4pPr marL="0" indent="1005839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4pPr>
            <a:lvl5pPr marL="0" indent="1280159">
              <a:buClrTx/>
              <a:buSzTx/>
              <a:buFontTx/>
              <a:buNone/>
              <a:defRPr sz="1800" b="1">
                <a:solidFill>
                  <a:srgbClr val="FFF39D"/>
                </a:solidFill>
              </a:defRPr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1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2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3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4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39D"/>
                </a:solidFill>
              </a:rPr>
              <a:t>Text úrovně 5</a:t>
            </a:r>
          </a:p>
        </p:txBody>
      </p:sp>
      <p:sp>
        <p:nvSpPr>
          <p:cNvPr id="38" name="Shape 38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990600" y="0"/>
            <a:ext cx="181873" cy="6858000"/>
          </a:xfrm>
          <a:prstGeom prst="rect">
            <a:avLst/>
          </a:prstGeom>
          <a:solidFill>
            <a:srgbClr val="FFD8CC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914399" y="0"/>
            <a:ext cx="2" cy="6858000"/>
          </a:xfrm>
          <a:prstGeom prst="line">
            <a:avLst/>
          </a:prstGeom>
          <a:ln w="57150">
            <a:solidFill>
              <a:srgbClr val="FFEDE7">
                <a:alpha val="8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2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1066799" y="0"/>
            <a:ext cx="2" cy="6858000"/>
          </a:xfrm>
          <a:prstGeom prst="line">
            <a:avLst/>
          </a:prstGeom>
          <a:ln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1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09600" y="3429000"/>
            <a:ext cx="1295401" cy="129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324704" y="4866752"/>
            <a:ext cx="641424" cy="64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091080" y="5500632"/>
            <a:ext cx="137161" cy="1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664207" y="5791200"/>
            <a:ext cx="274321" cy="27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879039" y="4479888"/>
            <a:ext cx="365761" cy="365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9097943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340616" y="5033793"/>
            <a:ext cx="609601" cy="3073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657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41605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3657600" cy="449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b="1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812280" y="274320"/>
            <a:ext cx="1527049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200"/>
            </a:lvl1pPr>
            <a:lvl2pPr marL="0" indent="365760">
              <a:spcBef>
                <a:spcPts val="1000"/>
              </a:spcBef>
              <a:buClrTx/>
              <a:buSzTx/>
              <a:buFontTx/>
              <a:buNone/>
              <a:defRPr sz="1200"/>
            </a:lvl2pPr>
            <a:lvl3pPr marL="0" indent="731519">
              <a:spcBef>
                <a:spcPts val="1000"/>
              </a:spcBef>
              <a:buClrTx/>
              <a:buSzTx/>
              <a:buFontTx/>
              <a:buNone/>
              <a:defRPr sz="1200"/>
            </a:lvl3pPr>
            <a:lvl4pPr marL="0" indent="1005839">
              <a:spcBef>
                <a:spcPts val="1000"/>
              </a:spcBef>
              <a:buClrTx/>
              <a:buSzTx/>
              <a:buFontTx/>
              <a:buNone/>
              <a:defRPr sz="1200"/>
            </a:lvl4pPr>
            <a:lvl5pPr marL="0" indent="1280159">
              <a:spcBef>
                <a:spcPts val="1000"/>
              </a:spcBef>
              <a:buClrTx/>
              <a:buSzTx/>
              <a:buFontTx/>
              <a:buNone/>
              <a:defRPr sz="1200"/>
            </a:lvl5pPr>
          </a:lstStyle>
          <a:p>
            <a:pPr lvl="0">
              <a:defRPr sz="1800"/>
            </a:pPr>
            <a:r>
              <a:rPr sz="1200"/>
              <a:t>Text úrovně 1</a:t>
            </a:r>
          </a:p>
          <a:p>
            <a:pPr lvl="1">
              <a:defRPr sz="1800"/>
            </a:pPr>
            <a:r>
              <a:rPr sz="1200"/>
              <a:t>Text úrovně 2</a:t>
            </a:r>
          </a:p>
          <a:p>
            <a:pPr lvl="2">
              <a:defRPr sz="1800"/>
            </a:pPr>
            <a:r>
              <a:rPr sz="1200"/>
              <a:t>Text úrovně 3</a:t>
            </a:r>
          </a:p>
          <a:p>
            <a:pPr lvl="3">
              <a:defRPr sz="1800"/>
            </a:pPr>
            <a:r>
              <a:rPr sz="1200"/>
              <a:t>Text úrovně 4</a:t>
            </a:r>
          </a:p>
          <a:p>
            <a:pPr lvl="4">
              <a:defRPr sz="1800"/>
            </a:pPr>
            <a:r>
              <a:rPr sz="1200"/>
              <a:t>Text úrovně 5</a:t>
            </a:r>
          </a:p>
        </p:txBody>
      </p:sp>
      <p:sp>
        <p:nvSpPr>
          <p:cNvPr id="72" name="Shape 72"/>
          <p:cNvSpPr/>
          <p:nvPr/>
        </p:nvSpPr>
        <p:spPr>
          <a:xfrm flipH="1">
            <a:off x="6248399" y="0"/>
            <a:ext cx="2" cy="6858000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156447" y="5715000"/>
            <a:ext cx="548641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156447" y="5715000"/>
            <a:ext cx="548641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b="1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6765797" y="264795"/>
            <a:ext cx="1524001" cy="4956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200"/>
            </a:lvl1pPr>
            <a:lvl2pPr marL="640080" indent="-274320">
              <a:spcBef>
                <a:spcPts val="400"/>
              </a:spcBef>
              <a:buClrTx/>
              <a:buFontTx/>
              <a:defRPr sz="1200"/>
            </a:lvl2pPr>
            <a:lvl3pPr marL="950976" indent="-219456">
              <a:spcBef>
                <a:spcPts val="400"/>
              </a:spcBef>
              <a:buClrTx/>
              <a:buFontTx/>
              <a:defRPr sz="1200"/>
            </a:lvl3pPr>
            <a:lvl4pPr>
              <a:spcBef>
                <a:spcPts val="400"/>
              </a:spcBef>
              <a:buClrTx/>
              <a:buFontTx/>
              <a:defRPr sz="1200"/>
            </a:lvl4pPr>
            <a:lvl5pPr marL="1524000" indent="-243840">
              <a:spcBef>
                <a:spcPts val="400"/>
              </a:spcBef>
              <a:buClrTx/>
              <a:buFontTx/>
              <a:defRPr sz="1200"/>
            </a:lvl5pPr>
          </a:lstStyle>
          <a:p>
            <a:pPr lvl="0">
              <a:defRPr sz="1800"/>
            </a:pPr>
            <a:r>
              <a:rPr sz="1200"/>
              <a:t>Text úrovně 1</a:t>
            </a:r>
          </a:p>
          <a:p>
            <a:pPr lvl="1">
              <a:defRPr sz="1800"/>
            </a:pPr>
            <a:r>
              <a:rPr sz="1200"/>
              <a:t>Text úrovně 2</a:t>
            </a:r>
          </a:p>
          <a:p>
            <a:pPr lvl="2">
              <a:defRPr sz="1800"/>
            </a:pPr>
            <a:r>
              <a:rPr sz="1200"/>
              <a:t>Text úrovně 3</a:t>
            </a:r>
          </a:p>
          <a:p>
            <a:pPr lvl="3">
              <a:defRPr sz="1800"/>
            </a:pPr>
            <a:r>
              <a:rPr sz="1200"/>
              <a:t>Text úrovně 4</a:t>
            </a:r>
          </a:p>
          <a:p>
            <a:pPr lvl="4">
              <a:defRPr sz="1800"/>
            </a:pPr>
            <a:r>
              <a:rPr sz="1200"/>
              <a:t>Text úrovně 5</a:t>
            </a:r>
          </a:p>
        </p:txBody>
      </p:sp>
      <p:sp>
        <p:nvSpPr>
          <p:cNvPr id="84" name="Shape 84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 flipH="1">
            <a:off x="6248399" y="0"/>
            <a:ext cx="2" cy="6858000"/>
          </a:xfrm>
          <a:prstGeom prst="line">
            <a:avLst/>
          </a:prstGeom>
          <a:ln w="3810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H="1">
            <a:off x="76199" y="0"/>
            <a:ext cx="2" cy="6858000"/>
          </a:xfrm>
          <a:prstGeom prst="line">
            <a:avLst/>
          </a:prstGeom>
          <a:ln w="57150">
            <a:solidFill>
              <a:srgbClr val="FEC2A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rgbClr val="FE8637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8156447" y="5715000"/>
            <a:ext cx="548641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400"/>
              <a:t>Text úrovně 1</a:t>
            </a:r>
          </a:p>
          <a:p>
            <a:pPr lvl="1">
              <a:defRPr sz="1800"/>
            </a:pPr>
            <a:r>
              <a:rPr sz="2400"/>
              <a:t>Text úrovně 2</a:t>
            </a:r>
          </a:p>
          <a:p>
            <a:pPr lvl="2">
              <a:defRPr sz="1800"/>
            </a:pPr>
            <a:r>
              <a:rPr sz="2400"/>
              <a:t>Text úrovně 3</a:t>
            </a:r>
          </a:p>
          <a:p>
            <a:pPr lvl="3">
              <a:defRPr sz="1800"/>
            </a:pPr>
            <a:r>
              <a:rPr sz="2400"/>
              <a:t>Text úrovně 4</a:t>
            </a:r>
          </a:p>
          <a:p>
            <a:pPr lvl="4">
              <a:defRPr sz="1800"/>
            </a:pPr>
            <a:r>
              <a:rPr sz="2400"/>
              <a:t>Text úrovně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8129016" y="5840983"/>
            <a:ext cx="609601" cy="307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1pPr>
      <a:lvl2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2pPr>
      <a:lvl3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3pPr>
      <a:lvl4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4pPr>
      <a:lvl5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5pPr>
      <a:lvl6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6pPr>
      <a:lvl7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7pPr>
      <a:lvl8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8pPr>
      <a:lvl9pPr>
        <a:defRPr sz="3000" cap="small">
          <a:solidFill>
            <a:srgbClr val="575F6D"/>
          </a:solidFill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4320" indent="-274320">
        <a:spcBef>
          <a:spcPts val="600"/>
        </a:spcBef>
        <a:buClr>
          <a:srgbClr val="FE8637"/>
        </a:buClr>
        <a:buSzPct val="7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1pPr>
      <a:lvl2pPr marL="679268" indent="-313508">
        <a:spcBef>
          <a:spcPts val="600"/>
        </a:spcBef>
        <a:buClr>
          <a:srgbClr val="FE8637"/>
        </a:buClr>
        <a:buSzPct val="80000"/>
        <a:buFont typeface="Wingdings"/>
        <a:buChar char="●"/>
        <a:defRPr sz="2400">
          <a:latin typeface="Century Schoolbook"/>
          <a:ea typeface="Century Schoolbook"/>
          <a:cs typeface="Century Schoolbook"/>
          <a:sym typeface="Century Schoolbook"/>
        </a:defRPr>
      </a:lvl2pPr>
      <a:lvl3pPr marL="975360" indent="-243840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3pPr>
      <a:lvl4pPr marL="1249679" indent="-243839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4pPr>
      <a:lvl5pPr marL="1554479" indent="-274319">
        <a:spcBef>
          <a:spcPts val="600"/>
        </a:spcBef>
        <a:buClr>
          <a:srgbClr val="FE8637"/>
        </a:buClr>
        <a:buSzPct val="68000"/>
        <a:buFont typeface="Wingdings"/>
        <a:buChar char="●"/>
        <a:defRPr sz="2400">
          <a:latin typeface="Century Schoolbook"/>
          <a:ea typeface="Century Schoolbook"/>
          <a:cs typeface="Century Schoolbook"/>
          <a:sym typeface="Century Schoolbook"/>
        </a:defRPr>
      </a:lvl5pPr>
      <a:lvl6pPr marL="1828800" indent="-274319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6pPr>
      <a:lvl7pPr marL="2142308" indent="-313508">
        <a:spcBef>
          <a:spcPts val="600"/>
        </a:spcBef>
        <a:buClr>
          <a:srgbClr val="FE8637"/>
        </a:buClr>
        <a:buSzPct val="60000"/>
        <a:buFont typeface="Wingdings"/>
        <a:buChar char="○"/>
        <a:defRPr sz="2400">
          <a:latin typeface="Century Schoolbook"/>
          <a:ea typeface="Century Schoolbook"/>
          <a:cs typeface="Century Schoolbook"/>
          <a:sym typeface="Century Schoolbook"/>
        </a:defRPr>
      </a:lvl7pPr>
      <a:lvl8pPr marL="2416628" indent="-313508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8pPr>
      <a:lvl9pPr marL="2690948" indent="-313508">
        <a:spcBef>
          <a:spcPts val="600"/>
        </a:spcBef>
        <a:buClr>
          <a:srgbClr val="FE8637"/>
        </a:buClr>
        <a:buSzPct val="100000"/>
        <a:buFont typeface="Wingdings"/>
        <a:buChar char="•"/>
        <a:defRPr sz="2400"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1pPr>
      <a:lvl2pPr indent="4572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2pPr>
      <a:lvl3pPr indent="9144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3pPr>
      <a:lvl4pPr indent="13716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4pPr>
      <a:lvl5pPr indent="18288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5pPr>
      <a:lvl6pPr indent="22860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6pPr>
      <a:lvl7pPr indent="27432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7pPr>
      <a:lvl8pPr indent="32004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8pPr>
      <a:lvl9pPr indent="3657600" algn="ctr">
        <a:defRPr sz="1400" b="1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%C3%ADra" TargetMode="External"/><Relationship Id="rId13" Type="http://schemas.openxmlformats.org/officeDocument/2006/relationships/hyperlink" Target="https://cs.wikipedia.org/wiki/Mangan" TargetMode="External"/><Relationship Id="rId18" Type="http://schemas.openxmlformats.org/officeDocument/2006/relationships/hyperlink" Target="https://cs.wikipedia.org/wiki/Nikl" TargetMode="External"/><Relationship Id="rId3" Type="http://schemas.openxmlformats.org/officeDocument/2006/relationships/hyperlink" Target="https://cs.wikipedia.org/wiki/Fosfor" TargetMode="External"/><Relationship Id="rId7" Type="http://schemas.openxmlformats.org/officeDocument/2006/relationships/hyperlink" Target="https://cs.wikipedia.org/wiki/Chlor" TargetMode="External"/><Relationship Id="rId12" Type="http://schemas.openxmlformats.org/officeDocument/2006/relationships/hyperlink" Target="https://cs.wikipedia.org/wiki/M%C4%9B%C4%8F" TargetMode="External"/><Relationship Id="rId17" Type="http://schemas.openxmlformats.org/officeDocument/2006/relationships/hyperlink" Target="https://cs.wikipedia.org/wiki/Vanad" TargetMode="External"/><Relationship Id="rId2" Type="http://schemas.openxmlformats.org/officeDocument/2006/relationships/hyperlink" Target="https://cs.wikipedia.org/wiki/V%C3%A1pn%C3%ADk" TargetMode="External"/><Relationship Id="rId16" Type="http://schemas.openxmlformats.org/officeDocument/2006/relationships/hyperlink" Target="https://cs.wikipedia.org/wiki/K%C5%99em%C3%AD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od%C3%ADk" TargetMode="External"/><Relationship Id="rId11" Type="http://schemas.openxmlformats.org/officeDocument/2006/relationships/hyperlink" Target="https://cs.wikipedia.org/wiki/Zinek" TargetMode="External"/><Relationship Id="rId5" Type="http://schemas.openxmlformats.org/officeDocument/2006/relationships/hyperlink" Target="https://cs.wikipedia.org/wiki/Drasl%C3%ADk" TargetMode="External"/><Relationship Id="rId15" Type="http://schemas.openxmlformats.org/officeDocument/2006/relationships/hyperlink" Target="https://cs.wikipedia.org/wiki/Selen" TargetMode="External"/><Relationship Id="rId10" Type="http://schemas.openxmlformats.org/officeDocument/2006/relationships/hyperlink" Target="https://cs.wikipedia.org/wiki/Jod" TargetMode="External"/><Relationship Id="rId19" Type="http://schemas.openxmlformats.org/officeDocument/2006/relationships/hyperlink" Target="https://cs.wikipedia.org/wiki/Bor" TargetMode="External"/><Relationship Id="rId4" Type="http://schemas.openxmlformats.org/officeDocument/2006/relationships/hyperlink" Target="https://cs.wikipedia.org/wiki/Ho%C5%99%C4%8D%C3%ADk" TargetMode="External"/><Relationship Id="rId9" Type="http://schemas.openxmlformats.org/officeDocument/2006/relationships/hyperlink" Target="https://cs.wikipedia.org/wiki/%C5%BDelezo" TargetMode="External"/><Relationship Id="rId14" Type="http://schemas.openxmlformats.org/officeDocument/2006/relationships/hyperlink" Target="https://cs.wikipedia.org/wiki/Chr%C3%B3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index.php/Kost" TargetMode="External"/><Relationship Id="rId3" Type="http://schemas.openxmlformats.org/officeDocument/2006/relationships/hyperlink" Target="http://www.wikiskripta.eu/index.php/Parathormon" TargetMode="External"/><Relationship Id="rId7" Type="http://schemas.openxmlformats.org/officeDocument/2006/relationships/hyperlink" Target="http://www.wikiskripta.eu/index.php/Vitamin_D" TargetMode="External"/><Relationship Id="rId2" Type="http://schemas.openxmlformats.org/officeDocument/2006/relationships/hyperlink" Target="http://www.wikiskripta.eu/index.php/Mo%C4%8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index.php?title=Pohlavn%C3%AD_hormony&amp;action=edit&amp;redlink=1" TargetMode="External"/><Relationship Id="rId11" Type="http://schemas.openxmlformats.org/officeDocument/2006/relationships/hyperlink" Target="http://www.wikiskripta.eu/index.php/Kolorekt%C3%A1ln%C3%AD_karcinom" TargetMode="External"/><Relationship Id="rId5" Type="http://schemas.openxmlformats.org/officeDocument/2006/relationships/hyperlink" Target="http://www.wikiskripta.eu/index.php?title=Hormony_nadledvin&amp;action=edit&amp;redlink=1" TargetMode="External"/><Relationship Id="rId10" Type="http://schemas.openxmlformats.org/officeDocument/2006/relationships/hyperlink" Target="http://www.wikiskripta.eu/index.php/Krevn%C3%AD_sr%C3%A1%C5%BElivost" TargetMode="External"/><Relationship Id="rId4" Type="http://schemas.openxmlformats.org/officeDocument/2006/relationships/hyperlink" Target="http://www.wikiskripta.eu/index.php/Hormony_%C5%A1t%C3%ADtn%C3%A9_%C5%BEl%C3%A1zy" TargetMode="External"/><Relationship Id="rId9" Type="http://schemas.openxmlformats.org/officeDocument/2006/relationships/hyperlink" Target="http://www.wikiskripta.eu/index.php/Zub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Osteopor%C3%B3za" TargetMode="External"/><Relationship Id="rId2" Type="http://schemas.openxmlformats.org/officeDocument/2006/relationships/hyperlink" Target="http://www.wikiskripta.eu/index.php/Osteomalac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Tachykardie" TargetMode="External"/><Relationship Id="rId4" Type="http://schemas.openxmlformats.org/officeDocument/2006/relationships/hyperlink" Target="http://www.wikiskripta.eu/index.php/Rachiti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Enzym" TargetMode="External"/><Relationship Id="rId2" Type="http://schemas.openxmlformats.org/officeDocument/2006/relationships/hyperlink" Target="http://www.wikiskripta.eu/index.php/Zuby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Bun%C4%9B%C4%8Dn%C3%A1_membr%C3%A1na" TargetMode="External"/><Relationship Id="rId2" Type="http://schemas.openxmlformats.org/officeDocument/2006/relationships/hyperlink" Target="http://www.wikiskripta.eu/index.php/Nitrobun%C4%9B%C4%8Dn%C3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index.php/Tetanus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index.php/Acidobazick%C3%A1_rovnov%C3%A1ha#cite_note-2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2123727" y="1844824"/>
            <a:ext cx="6172201" cy="1894363"/>
          </a:xfrm>
          <a:prstGeom prst="rect">
            <a:avLst/>
          </a:prstGeom>
        </p:spPr>
        <p:txBody>
          <a:bodyPr/>
          <a:lstStyle>
            <a:lvl1pPr defTabSz="694944">
              <a:defRPr sz="2736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736" b="1" cap="small">
                <a:solidFill>
                  <a:srgbClr val="575F6D"/>
                </a:solidFill>
              </a:rPr>
              <a:t>Minerální látky ve výživě, denní potřeba. Normální hodnoty laboratorních vyšetření. Vodní a acidobazická rovnováha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2339751" y="4437112"/>
            <a:ext cx="6400801" cy="769641"/>
          </a:xfrm>
          <a:prstGeom prst="rect">
            <a:avLst/>
          </a:prstGeom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MUDr. Jana Křivánková</a:t>
            </a: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75F6D"/>
                </a:solidFill>
              </a:rPr>
              <a:t>IHOK FN Brno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-342900"/>
            <a:ext cx="74676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denní ztráta vody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4676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2800" dirty="0" err="1"/>
              <a:t>Celkové</a:t>
            </a:r>
            <a:r>
              <a:rPr sz="2800" dirty="0"/>
              <a:t> </a:t>
            </a:r>
            <a:r>
              <a:rPr sz="2800" dirty="0" err="1"/>
              <a:t>denní</a:t>
            </a:r>
            <a:r>
              <a:rPr sz="2800" dirty="0"/>
              <a:t> </a:t>
            </a:r>
            <a:r>
              <a:rPr sz="2800" dirty="0" err="1"/>
              <a:t>ztráty</a:t>
            </a:r>
            <a:r>
              <a:rPr sz="2800" dirty="0"/>
              <a:t>: 2000-2500ml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močí</a:t>
            </a:r>
            <a:r>
              <a:rPr sz="2800" dirty="0"/>
              <a:t>: 1000-1500ml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 smtClean="0"/>
              <a:t>plícemi</a:t>
            </a:r>
            <a:r>
              <a:rPr lang="cs-CZ" sz="2800" dirty="0" smtClean="0"/>
              <a:t>: 400ml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pokožkou</a:t>
            </a:r>
            <a:r>
              <a:rPr sz="2800" dirty="0"/>
              <a:t> </a:t>
            </a:r>
            <a:r>
              <a:rPr sz="2800" dirty="0" err="1"/>
              <a:t>za</a:t>
            </a:r>
            <a:r>
              <a:rPr sz="2800" dirty="0"/>
              <a:t> </a:t>
            </a:r>
            <a:r>
              <a:rPr sz="2800" dirty="0" err="1"/>
              <a:t>tělesného</a:t>
            </a:r>
            <a:r>
              <a:rPr sz="2800" dirty="0"/>
              <a:t> </a:t>
            </a:r>
            <a:r>
              <a:rPr sz="2800" dirty="0" err="1"/>
              <a:t>klidu</a:t>
            </a:r>
            <a:r>
              <a:rPr sz="2800" dirty="0"/>
              <a:t> a </a:t>
            </a:r>
            <a:r>
              <a:rPr sz="2800" dirty="0" err="1"/>
              <a:t>pokojové</a:t>
            </a:r>
            <a:r>
              <a:rPr sz="2800" dirty="0"/>
              <a:t> </a:t>
            </a:r>
            <a:r>
              <a:rPr sz="2800" dirty="0" err="1"/>
              <a:t>teploty</a:t>
            </a:r>
            <a:r>
              <a:rPr sz="2800" dirty="0"/>
              <a:t> 600ml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stolicí</a:t>
            </a:r>
            <a:r>
              <a:rPr sz="2800" dirty="0"/>
              <a:t> 100-200ml</a:t>
            </a:r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r>
              <a:rPr sz="2800" dirty="0" err="1"/>
              <a:t>při</a:t>
            </a:r>
            <a:r>
              <a:rPr sz="2800" dirty="0"/>
              <a:t> </a:t>
            </a:r>
            <a:r>
              <a:rPr sz="2800" dirty="0" err="1"/>
              <a:t>ztrátě</a:t>
            </a:r>
            <a:r>
              <a:rPr sz="2800" dirty="0"/>
              <a:t> 10% </a:t>
            </a:r>
            <a:r>
              <a:rPr sz="2800" dirty="0" err="1"/>
              <a:t>procent</a:t>
            </a:r>
            <a:r>
              <a:rPr sz="2800" dirty="0"/>
              <a:t> </a:t>
            </a:r>
            <a:r>
              <a:rPr sz="2800" dirty="0" err="1"/>
              <a:t>vody</a:t>
            </a:r>
            <a:r>
              <a:rPr sz="2800" dirty="0"/>
              <a:t> se </a:t>
            </a:r>
            <a:r>
              <a:rPr sz="2800" dirty="0" err="1"/>
              <a:t>již</a:t>
            </a:r>
            <a:r>
              <a:rPr sz="2800" dirty="0"/>
              <a:t> </a:t>
            </a:r>
            <a:r>
              <a:rPr sz="2800" dirty="0" err="1"/>
              <a:t>mohou</a:t>
            </a:r>
            <a:r>
              <a:rPr sz="2800" dirty="0"/>
              <a:t> </a:t>
            </a:r>
            <a:r>
              <a:rPr sz="2800" dirty="0" err="1"/>
              <a:t>projevit</a:t>
            </a:r>
            <a:r>
              <a:rPr sz="2800" dirty="0"/>
              <a:t> </a:t>
            </a:r>
            <a:r>
              <a:rPr sz="2800" dirty="0" err="1"/>
              <a:t>příznaky</a:t>
            </a:r>
            <a:r>
              <a:rPr sz="2800" dirty="0"/>
              <a:t> </a:t>
            </a:r>
            <a:r>
              <a:rPr sz="2800" dirty="0" err="1"/>
              <a:t>zmatenosti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ztráta</a:t>
            </a:r>
            <a:r>
              <a:rPr sz="2800" dirty="0"/>
              <a:t> </a:t>
            </a:r>
            <a:r>
              <a:rPr sz="2800" dirty="0" err="1"/>
              <a:t>více</a:t>
            </a:r>
            <a:r>
              <a:rPr sz="2800" dirty="0"/>
              <a:t> </a:t>
            </a:r>
            <a:r>
              <a:rPr sz="2800" dirty="0" err="1"/>
              <a:t>než</a:t>
            </a:r>
            <a:r>
              <a:rPr sz="2800" dirty="0"/>
              <a:t> 20% </a:t>
            </a:r>
            <a:r>
              <a:rPr sz="2800" dirty="0" err="1"/>
              <a:t>hrozí</a:t>
            </a:r>
            <a:r>
              <a:rPr sz="2800" dirty="0"/>
              <a:t> </a:t>
            </a:r>
            <a:r>
              <a:rPr sz="2800" dirty="0" err="1"/>
              <a:t>smrtí</a:t>
            </a:r>
            <a:endParaRPr sz="2800" dirty="0"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10</a:t>
            </a:fld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Dodatečná potřeba tekutin v akutním stavu na 24h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Zvýšení</a:t>
            </a:r>
            <a:r>
              <a:rPr sz="2800" dirty="0"/>
              <a:t> </a:t>
            </a:r>
            <a:r>
              <a:rPr sz="2800" dirty="0" err="1"/>
              <a:t>teploty</a:t>
            </a:r>
            <a:r>
              <a:rPr sz="2800" dirty="0"/>
              <a:t> o 1C: 100-300ml</a:t>
            </a:r>
          </a:p>
          <a:p>
            <a:pPr lvl="0">
              <a:defRPr sz="1800"/>
            </a:pPr>
            <a:r>
              <a:rPr sz="2800" dirty="0" err="1"/>
              <a:t>Středně</a:t>
            </a:r>
            <a:r>
              <a:rPr sz="2800" dirty="0"/>
              <a:t> </a:t>
            </a:r>
            <a:r>
              <a:rPr sz="2800" dirty="0" err="1"/>
              <a:t>silné</a:t>
            </a:r>
            <a:r>
              <a:rPr sz="2800" dirty="0"/>
              <a:t> </a:t>
            </a:r>
            <a:r>
              <a:rPr sz="2800" dirty="0" err="1"/>
              <a:t>pocení</a:t>
            </a:r>
            <a:r>
              <a:rPr sz="2800" dirty="0"/>
              <a:t>: 500ml</a:t>
            </a:r>
          </a:p>
          <a:p>
            <a:pPr lvl="0">
              <a:defRPr sz="1800"/>
            </a:pPr>
            <a:r>
              <a:rPr sz="2800" dirty="0" err="1"/>
              <a:t>Silné</a:t>
            </a:r>
            <a:r>
              <a:rPr sz="2800" dirty="0"/>
              <a:t> </a:t>
            </a:r>
            <a:r>
              <a:rPr sz="2800" dirty="0" err="1"/>
              <a:t>pocení</a:t>
            </a:r>
            <a:r>
              <a:rPr sz="2800" dirty="0"/>
              <a:t>, </a:t>
            </a:r>
            <a:r>
              <a:rPr sz="2800" dirty="0" err="1"/>
              <a:t>vysoká</a:t>
            </a:r>
            <a:r>
              <a:rPr sz="2800" dirty="0"/>
              <a:t> </a:t>
            </a:r>
            <a:r>
              <a:rPr sz="2800" dirty="0" err="1"/>
              <a:t>horečka</a:t>
            </a:r>
            <a:r>
              <a:rPr sz="2800" dirty="0"/>
              <a:t>: 1000-1500ml</a:t>
            </a:r>
          </a:p>
          <a:p>
            <a:pPr lvl="0">
              <a:defRPr sz="1800"/>
            </a:pPr>
            <a:r>
              <a:rPr sz="2800" dirty="0" err="1"/>
              <a:t>Hyperventilace</a:t>
            </a:r>
            <a:r>
              <a:rPr sz="2800" dirty="0"/>
              <a:t>: 500ml</a:t>
            </a:r>
          </a:p>
          <a:p>
            <a:pPr lvl="0">
              <a:defRPr sz="1800"/>
            </a:pPr>
            <a:r>
              <a:rPr sz="2800" dirty="0" err="1"/>
              <a:t>Hyperventilace</a:t>
            </a:r>
            <a:r>
              <a:rPr sz="2800" dirty="0"/>
              <a:t> </a:t>
            </a:r>
            <a:r>
              <a:rPr sz="2800" dirty="0" err="1"/>
              <a:t>ve</a:t>
            </a:r>
            <a:r>
              <a:rPr sz="2800" dirty="0"/>
              <a:t> </a:t>
            </a:r>
            <a:r>
              <a:rPr sz="2800" dirty="0" err="1"/>
              <a:t>velmi</a:t>
            </a:r>
            <a:r>
              <a:rPr sz="2800" dirty="0"/>
              <a:t> </a:t>
            </a:r>
            <a:r>
              <a:rPr sz="2800" dirty="0" err="1"/>
              <a:t>suchém</a:t>
            </a:r>
            <a:r>
              <a:rPr sz="2800" dirty="0"/>
              <a:t> </a:t>
            </a:r>
            <a:r>
              <a:rPr sz="2800" dirty="0" err="1"/>
              <a:t>prostředí</a:t>
            </a:r>
            <a:r>
              <a:rPr sz="2800" dirty="0"/>
              <a:t>: 1000-1500ml</a:t>
            </a:r>
          </a:p>
          <a:p>
            <a:pPr lvl="0">
              <a:defRPr sz="1800"/>
            </a:pPr>
            <a:r>
              <a:rPr sz="2800" dirty="0" err="1"/>
              <a:t>Otevřené</a:t>
            </a:r>
            <a:r>
              <a:rPr sz="2800" dirty="0"/>
              <a:t> </a:t>
            </a:r>
            <a:r>
              <a:rPr sz="2800" dirty="0" err="1"/>
              <a:t>povrchy</a:t>
            </a:r>
            <a:r>
              <a:rPr sz="2800" dirty="0"/>
              <a:t> ran, </a:t>
            </a:r>
            <a:r>
              <a:rPr sz="2800" dirty="0" err="1"/>
              <a:t>tělesné</a:t>
            </a:r>
            <a:r>
              <a:rPr sz="2800" dirty="0"/>
              <a:t> </a:t>
            </a:r>
            <a:r>
              <a:rPr sz="2800" dirty="0" err="1"/>
              <a:t>dutiny</a:t>
            </a:r>
            <a:r>
              <a:rPr sz="2800" dirty="0"/>
              <a:t>: 500-3000ml</a:t>
            </a:r>
          </a:p>
          <a:p>
            <a:pPr lvl="0">
              <a:defRPr sz="1800"/>
            </a:pPr>
            <a:r>
              <a:rPr sz="2800" dirty="0" err="1"/>
              <a:t>Ztráty</a:t>
            </a:r>
            <a:r>
              <a:rPr sz="2800" dirty="0"/>
              <a:t> </a:t>
            </a:r>
            <a:r>
              <a:rPr sz="2800" dirty="0" err="1"/>
              <a:t>píštělemi</a:t>
            </a:r>
            <a:r>
              <a:rPr sz="2800" dirty="0"/>
              <a:t>, </a:t>
            </a:r>
            <a:r>
              <a:rPr sz="2800" dirty="0" err="1"/>
              <a:t>drény</a:t>
            </a:r>
            <a:r>
              <a:rPr sz="2800" dirty="0"/>
              <a:t>, </a:t>
            </a:r>
            <a:r>
              <a:rPr sz="2800" dirty="0" err="1"/>
              <a:t>žaludeční</a:t>
            </a:r>
            <a:r>
              <a:rPr sz="2800" dirty="0"/>
              <a:t> </a:t>
            </a:r>
            <a:r>
              <a:rPr sz="2800" dirty="0" err="1"/>
              <a:t>sondou</a:t>
            </a:r>
            <a:r>
              <a:rPr sz="2800" dirty="0"/>
              <a:t>: 100ml </a:t>
            </a:r>
            <a:r>
              <a:rPr sz="2800" dirty="0" err="1"/>
              <a:t>až</a:t>
            </a:r>
            <a:r>
              <a:rPr sz="2800" dirty="0"/>
              <a:t> </a:t>
            </a:r>
            <a:r>
              <a:rPr sz="2800" dirty="0" err="1"/>
              <a:t>mnoho</a:t>
            </a:r>
            <a:r>
              <a:rPr sz="2800" dirty="0"/>
              <a:t> </a:t>
            </a:r>
            <a:r>
              <a:rPr sz="2800" dirty="0" err="1"/>
              <a:t>litrů</a:t>
            </a:r>
            <a:endParaRPr sz="2800" dirty="0"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11</a:t>
            </a:fld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Složky tělesných tekutin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marL="271576" lvl="0" indent="-271576" defTabSz="905255">
              <a:spcBef>
                <a:spcPts val="500"/>
              </a:spcBef>
              <a:defRPr sz="1800"/>
            </a:pPr>
            <a:r>
              <a:rPr sz="2376" dirty="0" err="1"/>
              <a:t>obsahují</a:t>
            </a:r>
            <a:r>
              <a:rPr sz="2376" dirty="0"/>
              <a:t> </a:t>
            </a:r>
            <a:r>
              <a:rPr sz="2376" dirty="0" err="1"/>
              <a:t>specifické</a:t>
            </a:r>
            <a:r>
              <a:rPr sz="2376" dirty="0"/>
              <a:t> </a:t>
            </a:r>
            <a:r>
              <a:rPr sz="2376" dirty="0" err="1"/>
              <a:t>koncentrace</a:t>
            </a:r>
            <a:r>
              <a:rPr sz="2376" dirty="0"/>
              <a:t> </a:t>
            </a:r>
            <a:r>
              <a:rPr sz="2376" dirty="0" err="1"/>
              <a:t>rozpuštěných</a:t>
            </a:r>
            <a:r>
              <a:rPr sz="2376" dirty="0"/>
              <a:t> </a:t>
            </a:r>
            <a:r>
              <a:rPr sz="2376" dirty="0" err="1"/>
              <a:t>látek</a:t>
            </a:r>
            <a:endParaRPr sz="2376" dirty="0"/>
          </a:p>
          <a:p>
            <a:pPr marL="633679" lvl="1" indent="-271576" defTabSz="905255">
              <a:spcBef>
                <a:spcPts val="500"/>
              </a:spcBef>
              <a:buSzPct val="70000"/>
              <a:buChar char="○"/>
              <a:defRPr sz="1800"/>
            </a:pPr>
            <a:r>
              <a:rPr sz="2376" dirty="0" err="1"/>
              <a:t>neelektrolyty</a:t>
            </a:r>
            <a:r>
              <a:rPr sz="2376" dirty="0"/>
              <a:t>- </a:t>
            </a:r>
            <a:r>
              <a:rPr sz="2376" dirty="0" err="1"/>
              <a:t>nedisociují</a:t>
            </a:r>
            <a:r>
              <a:rPr sz="2376" dirty="0"/>
              <a:t> v </a:t>
            </a:r>
            <a:r>
              <a:rPr sz="2376" dirty="0" err="1"/>
              <a:t>roztoku</a:t>
            </a:r>
            <a:r>
              <a:rPr sz="2376" dirty="0"/>
              <a:t> (</a:t>
            </a:r>
            <a:r>
              <a:rPr sz="2376" dirty="0" err="1"/>
              <a:t>glukóza</a:t>
            </a:r>
            <a:r>
              <a:rPr sz="2376" dirty="0"/>
              <a:t>, urea, </a:t>
            </a:r>
            <a:r>
              <a:rPr sz="2376" dirty="0" err="1"/>
              <a:t>kreatinin</a:t>
            </a:r>
            <a:r>
              <a:rPr sz="2376" dirty="0"/>
              <a:t>)</a:t>
            </a:r>
          </a:p>
          <a:p>
            <a:pPr marL="633679" lvl="1" indent="-271576" defTabSz="905255">
              <a:spcBef>
                <a:spcPts val="500"/>
              </a:spcBef>
              <a:buSzPct val="70000"/>
              <a:buChar char="○"/>
              <a:defRPr sz="1800"/>
            </a:pPr>
            <a:r>
              <a:rPr sz="2376" dirty="0" err="1"/>
              <a:t>elektrolyty</a:t>
            </a:r>
            <a:r>
              <a:rPr sz="2376" dirty="0"/>
              <a:t>- </a:t>
            </a:r>
            <a:r>
              <a:rPr sz="2376" dirty="0" err="1"/>
              <a:t>disociují</a:t>
            </a:r>
            <a:r>
              <a:rPr sz="2376" dirty="0"/>
              <a:t> v </a:t>
            </a:r>
            <a:r>
              <a:rPr sz="2376" dirty="0" err="1"/>
              <a:t>pozitivně</a:t>
            </a:r>
            <a:r>
              <a:rPr sz="2376" dirty="0"/>
              <a:t> a </a:t>
            </a:r>
            <a:r>
              <a:rPr sz="2376" dirty="0" err="1"/>
              <a:t>negativně</a:t>
            </a:r>
            <a:r>
              <a:rPr sz="2376" dirty="0"/>
              <a:t> </a:t>
            </a:r>
            <a:r>
              <a:rPr sz="2376" dirty="0" err="1"/>
              <a:t>nabité</a:t>
            </a:r>
            <a:r>
              <a:rPr sz="2376" dirty="0"/>
              <a:t> </a:t>
            </a:r>
            <a:r>
              <a:rPr sz="2376" dirty="0" err="1"/>
              <a:t>částice</a:t>
            </a:r>
            <a:r>
              <a:rPr sz="2376" dirty="0"/>
              <a:t> a </a:t>
            </a:r>
            <a:r>
              <a:rPr sz="2376" dirty="0" err="1"/>
              <a:t>způsobují</a:t>
            </a:r>
            <a:r>
              <a:rPr sz="2376" dirty="0"/>
              <a:t> </a:t>
            </a:r>
            <a:r>
              <a:rPr sz="2376" dirty="0" err="1"/>
              <a:t>elektrickou</a:t>
            </a:r>
            <a:r>
              <a:rPr sz="2376" dirty="0"/>
              <a:t> </a:t>
            </a:r>
            <a:r>
              <a:rPr sz="2376" dirty="0" err="1"/>
              <a:t>vodivost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Sodík</a:t>
            </a:r>
            <a:r>
              <a:rPr sz="2376" dirty="0"/>
              <a:t>- </a:t>
            </a:r>
            <a:r>
              <a:rPr sz="2376" dirty="0" err="1"/>
              <a:t>hlavní</a:t>
            </a:r>
            <a:r>
              <a:rPr sz="2376" dirty="0"/>
              <a:t> </a:t>
            </a:r>
            <a:r>
              <a:rPr sz="2376" dirty="0" err="1"/>
              <a:t>kation</a:t>
            </a:r>
            <a:r>
              <a:rPr sz="2376" dirty="0"/>
              <a:t> </a:t>
            </a:r>
            <a:r>
              <a:rPr sz="2376" dirty="0" err="1"/>
              <a:t>extracelulárních</a:t>
            </a:r>
            <a:r>
              <a:rPr sz="2376" dirty="0"/>
              <a:t> </a:t>
            </a:r>
            <a:r>
              <a:rPr sz="2376" dirty="0" err="1"/>
              <a:t>tekutin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Draslík</a:t>
            </a:r>
            <a:r>
              <a:rPr sz="2376" dirty="0"/>
              <a:t>- </a:t>
            </a:r>
            <a:r>
              <a:rPr sz="2376" dirty="0" err="1"/>
              <a:t>primárně</a:t>
            </a:r>
            <a:r>
              <a:rPr sz="2376" dirty="0"/>
              <a:t> </a:t>
            </a:r>
            <a:r>
              <a:rPr sz="2376" dirty="0" err="1"/>
              <a:t>kation</a:t>
            </a:r>
            <a:r>
              <a:rPr sz="2376" dirty="0"/>
              <a:t> </a:t>
            </a:r>
            <a:r>
              <a:rPr sz="2376" dirty="0" err="1"/>
              <a:t>intracelulárního</a:t>
            </a:r>
            <a:r>
              <a:rPr sz="2376" dirty="0"/>
              <a:t> </a:t>
            </a:r>
            <a:r>
              <a:rPr sz="2376" dirty="0" err="1"/>
              <a:t>prostoru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Chloridový</a:t>
            </a:r>
            <a:r>
              <a:rPr sz="2376" dirty="0"/>
              <a:t> </a:t>
            </a:r>
            <a:r>
              <a:rPr sz="2376" dirty="0" err="1"/>
              <a:t>iont</a:t>
            </a:r>
            <a:r>
              <a:rPr sz="2376" dirty="0"/>
              <a:t>- </a:t>
            </a:r>
            <a:r>
              <a:rPr sz="2376" dirty="0" err="1"/>
              <a:t>extracelulární</a:t>
            </a:r>
            <a:endParaRPr sz="2376" dirty="0"/>
          </a:p>
          <a:p>
            <a:pPr marL="995781" lvl="2" indent="-271576" defTabSz="905255">
              <a:spcBef>
                <a:spcPts val="500"/>
              </a:spcBef>
              <a:buSzPct val="70000"/>
              <a:defRPr sz="1800"/>
            </a:pPr>
            <a:r>
              <a:rPr sz="2376" dirty="0" err="1"/>
              <a:t>Organický</a:t>
            </a:r>
            <a:r>
              <a:rPr sz="2376" dirty="0"/>
              <a:t> </a:t>
            </a:r>
            <a:r>
              <a:rPr sz="2376" dirty="0" err="1"/>
              <a:t>fosfát</a:t>
            </a:r>
            <a:r>
              <a:rPr sz="2376" dirty="0"/>
              <a:t>- </a:t>
            </a:r>
            <a:r>
              <a:rPr sz="2376" dirty="0" err="1"/>
              <a:t>hlavní</a:t>
            </a:r>
            <a:r>
              <a:rPr sz="2376" dirty="0"/>
              <a:t> </a:t>
            </a:r>
            <a:r>
              <a:rPr sz="2376" dirty="0" err="1"/>
              <a:t>intracelul</a:t>
            </a:r>
            <a:r>
              <a:rPr sz="2376" dirty="0"/>
              <a:t>. </a:t>
            </a:r>
            <a:r>
              <a:rPr sz="2376" dirty="0" err="1"/>
              <a:t>iont</a:t>
            </a:r>
            <a:endParaRPr sz="2376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Regulační mechanismy vodní rovnováhy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Rozhodující role- ledviny (vylučují </a:t>
            </a:r>
            <a:r>
              <a:rPr lang="cs-CZ" dirty="0" err="1" smtClean="0"/>
              <a:t>hypoosmotickou</a:t>
            </a:r>
            <a:r>
              <a:rPr lang="cs-CZ" dirty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hyperosmotickou</a:t>
            </a:r>
            <a:r>
              <a:rPr lang="cs-CZ" dirty="0" smtClean="0"/>
              <a:t> moč)</a:t>
            </a:r>
          </a:p>
          <a:p>
            <a:r>
              <a:rPr lang="cs-CZ" b="1" dirty="0" smtClean="0"/>
              <a:t>Antidiuretický hormon (vazopresin)</a:t>
            </a:r>
          </a:p>
          <a:p>
            <a:pPr lvl="1"/>
            <a:r>
              <a:rPr lang="cs-CZ" dirty="0" smtClean="0"/>
              <a:t>Tlumí diurézu, vylučuje se v hypotalamu při zvýšeném osmotickém tlaku plazmy</a:t>
            </a:r>
          </a:p>
          <a:p>
            <a:pPr lvl="1"/>
            <a:r>
              <a:rPr lang="cs-CZ" dirty="0" smtClean="0"/>
              <a:t>Tlumí zpětnou resorpci vody</a:t>
            </a:r>
          </a:p>
          <a:p>
            <a:r>
              <a:rPr lang="cs-CZ" b="1" dirty="0" smtClean="0"/>
              <a:t>Renin-</a:t>
            </a:r>
            <a:r>
              <a:rPr lang="cs-CZ" b="1" dirty="0" err="1" smtClean="0"/>
              <a:t>angiotenzinový</a:t>
            </a:r>
            <a:r>
              <a:rPr lang="cs-CZ" b="1" dirty="0" smtClean="0"/>
              <a:t> systém</a:t>
            </a:r>
          </a:p>
          <a:p>
            <a:pPr lvl="1"/>
            <a:r>
              <a:rPr lang="cs-CZ" dirty="0" smtClean="0"/>
              <a:t>Aldosteron- kůra nadledvin</a:t>
            </a:r>
          </a:p>
          <a:p>
            <a:pPr lvl="1"/>
            <a:r>
              <a:rPr lang="cs-CZ" dirty="0" smtClean="0"/>
              <a:t>Zvyšuje zpětnou resorpci sodíku v ledvinách- snižuje vylučování vody</a:t>
            </a:r>
          </a:p>
          <a:p>
            <a:r>
              <a:rPr lang="cs-CZ" b="1" dirty="0" smtClean="0"/>
              <a:t>Atriální </a:t>
            </a:r>
            <a:r>
              <a:rPr lang="cs-CZ" b="1" dirty="0" err="1" smtClean="0"/>
              <a:t>natriuretický</a:t>
            </a:r>
            <a:r>
              <a:rPr lang="cs-CZ" b="1" dirty="0" smtClean="0"/>
              <a:t> peptid</a:t>
            </a:r>
          </a:p>
          <a:p>
            <a:pPr lvl="1"/>
            <a:r>
              <a:rPr lang="cs-CZ" dirty="0" smtClean="0"/>
              <a:t>Vznik v srdci, uvolňuje se při zvýšeném objemu krve v síních</a:t>
            </a:r>
          </a:p>
          <a:p>
            <a:pPr lvl="1"/>
            <a:r>
              <a:rPr lang="cs-CZ" dirty="0" smtClean="0"/>
              <a:t>Zvyšuje vylučování sodíku a tím i vody</a:t>
            </a:r>
          </a:p>
        </p:txBody>
      </p:sp>
    </p:spTree>
    <p:extLst>
      <p:ext uri="{BB962C8B-B14F-4D97-AF65-F5344CB8AC3E}">
        <p14:creationId xmlns:p14="http://schemas.microsoft.com/office/powerpoint/2010/main" val="334037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888" y="-232147"/>
            <a:ext cx="7467600" cy="1417638"/>
          </a:xfrm>
        </p:spPr>
        <p:txBody>
          <a:bodyPr/>
          <a:lstStyle/>
          <a:p>
            <a:r>
              <a:rPr lang="cs-CZ" dirty="0" smtClean="0"/>
              <a:t>Transport rozpuštěných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2841" y="1412776"/>
            <a:ext cx="7467600" cy="5257800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Prostá difuze </a:t>
            </a:r>
            <a:r>
              <a:rPr lang="cs-CZ" dirty="0" smtClean="0"/>
              <a:t>dle koncentračního gradientu</a:t>
            </a:r>
          </a:p>
          <a:p>
            <a:pPr lvl="1"/>
            <a:r>
              <a:rPr lang="cs-CZ" dirty="0" smtClean="0"/>
              <a:t>Malé částice, lipofilní částice</a:t>
            </a:r>
          </a:p>
          <a:p>
            <a:r>
              <a:rPr lang="cs-CZ" b="1" dirty="0" err="1" smtClean="0"/>
              <a:t>Poporovaná</a:t>
            </a:r>
            <a:r>
              <a:rPr lang="cs-CZ" b="1" dirty="0" smtClean="0"/>
              <a:t> (</a:t>
            </a:r>
            <a:r>
              <a:rPr lang="cs-CZ" b="1" dirty="0" err="1" smtClean="0"/>
              <a:t>facilitovaná</a:t>
            </a:r>
            <a:r>
              <a:rPr lang="cs-CZ" b="1" dirty="0" smtClean="0"/>
              <a:t>) difuze</a:t>
            </a:r>
          </a:p>
          <a:p>
            <a:pPr lvl="1"/>
            <a:r>
              <a:rPr lang="cs-CZ" dirty="0" smtClean="0"/>
              <a:t>Velké hydrofilní částice (</a:t>
            </a:r>
            <a:r>
              <a:rPr lang="cs-CZ" dirty="0" err="1" smtClean="0"/>
              <a:t>glukoza</a:t>
            </a:r>
            <a:r>
              <a:rPr lang="cs-CZ" dirty="0" smtClean="0"/>
              <a:t>) vyžadují přenosový systém, dle elektrochemického gradientu</a:t>
            </a:r>
          </a:p>
          <a:p>
            <a:r>
              <a:rPr lang="cs-CZ" b="1" dirty="0" smtClean="0"/>
              <a:t>Aktivní transport</a:t>
            </a:r>
          </a:p>
          <a:p>
            <a:pPr lvl="1"/>
            <a:r>
              <a:rPr lang="cs-CZ" dirty="0" smtClean="0"/>
              <a:t>Při nepřítomnosti gradientu (transport proti spádu)</a:t>
            </a:r>
          </a:p>
          <a:p>
            <a:pPr lvl="1"/>
            <a:r>
              <a:rPr lang="cs-CZ" dirty="0" smtClean="0"/>
              <a:t>Vyžaduje ATP (př. Na-K-</a:t>
            </a:r>
            <a:r>
              <a:rPr lang="cs-CZ" dirty="0" err="1" smtClean="0"/>
              <a:t>ATPáza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Filtrace</a:t>
            </a:r>
          </a:p>
          <a:p>
            <a:pPr lvl="1"/>
            <a:r>
              <a:rPr lang="cs-CZ" dirty="0" smtClean="0"/>
              <a:t>Hydrostatický tlak</a:t>
            </a:r>
          </a:p>
          <a:p>
            <a:r>
              <a:rPr lang="cs-CZ" b="1" dirty="0" smtClean="0"/>
              <a:t>Osmotický transport</a:t>
            </a:r>
          </a:p>
          <a:p>
            <a:pPr lvl="1"/>
            <a:r>
              <a:rPr lang="cs-CZ" dirty="0" smtClean="0"/>
              <a:t>Voda přechází do prostoru s vysokou koncentrací rozpuštěných látek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411760" cy="24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96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Osmotická rovnováha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Nezbytný předpoklad pro udržení vody v těle= sůl</a:t>
            </a:r>
          </a:p>
          <a:p>
            <a:r>
              <a:rPr lang="cs-CZ" sz="2800" dirty="0" smtClean="0"/>
              <a:t>Sůl a ostatní </a:t>
            </a:r>
            <a:r>
              <a:rPr lang="cs-CZ" sz="2800" dirty="0" err="1" smtClean="0"/>
              <a:t>soluty</a:t>
            </a:r>
            <a:r>
              <a:rPr lang="cs-CZ" sz="2800" dirty="0" smtClean="0"/>
              <a:t> díky osmotické aktivitě </a:t>
            </a:r>
            <a:r>
              <a:rPr lang="cs-CZ" sz="2800" dirty="0" err="1" smtClean="0"/>
              <a:t>urdžují</a:t>
            </a:r>
            <a:r>
              <a:rPr lang="cs-CZ" sz="2800" dirty="0" smtClean="0"/>
              <a:t> vodu v organismu, určují přesuny vody mezi tělními oddíly</a:t>
            </a:r>
          </a:p>
          <a:p>
            <a:r>
              <a:rPr lang="cs-CZ" sz="2800" dirty="0" smtClean="0"/>
              <a:t>Rovnováha mezi příjmem a ztrátami vody a soli</a:t>
            </a:r>
          </a:p>
          <a:p>
            <a:r>
              <a:rPr lang="cs-CZ" sz="2800" dirty="0" smtClean="0"/>
              <a:t>Rovnováha poměru tělesné soli k tělesné vodě (osmotická rovnováha)</a:t>
            </a:r>
          </a:p>
        </p:txBody>
      </p:sp>
    </p:spTree>
    <p:extLst>
      <p:ext uri="{BB962C8B-B14F-4D97-AF65-F5344CB8AC3E}">
        <p14:creationId xmlns:p14="http://schemas.microsoft.com/office/powerpoint/2010/main" val="199684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smtClean="0"/>
              <a:t>osmolalita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84176"/>
            <a:ext cx="8064896" cy="5473824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Molární koncentrace částic (molekul, atomů, iontů) rozpuštěných látek v 1kg tekutiny (vody)</a:t>
            </a:r>
          </a:p>
          <a:p>
            <a:r>
              <a:rPr lang="cs-CZ" sz="2800" b="1" dirty="0" smtClean="0"/>
              <a:t>Celková osmolalita= 2x Na+ + K+ + urea + </a:t>
            </a:r>
            <a:r>
              <a:rPr lang="cs-CZ" sz="2800" b="1" dirty="0" err="1" smtClean="0"/>
              <a:t>glukoza</a:t>
            </a:r>
            <a:endParaRPr lang="cs-CZ" sz="2800" b="1" dirty="0" smtClean="0"/>
          </a:p>
          <a:p>
            <a:r>
              <a:rPr lang="cs-CZ" sz="2800" dirty="0" smtClean="0"/>
              <a:t>Jednotka: </a:t>
            </a:r>
            <a:r>
              <a:rPr lang="cs-CZ" sz="2800" dirty="0" err="1" smtClean="0"/>
              <a:t>mosmol</a:t>
            </a:r>
            <a:r>
              <a:rPr lang="cs-CZ" sz="2800" dirty="0" smtClean="0"/>
              <a:t>/kg H20</a:t>
            </a:r>
          </a:p>
          <a:p>
            <a:r>
              <a:rPr lang="cs-CZ" sz="2800" dirty="0" smtClean="0"/>
              <a:t>Krevní plazma: </a:t>
            </a:r>
          </a:p>
          <a:p>
            <a:pPr lvl="1"/>
            <a:r>
              <a:rPr lang="cs-CZ" sz="2800" dirty="0" smtClean="0"/>
              <a:t>osmolalita 290 </a:t>
            </a:r>
            <a:r>
              <a:rPr lang="cs-CZ" sz="2800" dirty="0" err="1" smtClean="0"/>
              <a:t>mosmol</a:t>
            </a:r>
            <a:r>
              <a:rPr lang="cs-CZ" sz="2800" dirty="0" smtClean="0"/>
              <a:t>/kg</a:t>
            </a:r>
          </a:p>
          <a:p>
            <a:pPr lvl="1"/>
            <a:r>
              <a:rPr lang="cs-CZ" sz="2800" dirty="0" smtClean="0"/>
              <a:t>Osmolarita 270 </a:t>
            </a:r>
            <a:r>
              <a:rPr lang="cs-CZ" sz="2800" dirty="0" err="1" smtClean="0"/>
              <a:t>mosmol</a:t>
            </a:r>
            <a:r>
              <a:rPr lang="cs-CZ" sz="2800" dirty="0" smtClean="0"/>
              <a:t>/l</a:t>
            </a:r>
          </a:p>
          <a:p>
            <a:pPr lvl="1"/>
            <a:endParaRPr lang="cs-CZ" sz="2800" dirty="0"/>
          </a:p>
          <a:p>
            <a:r>
              <a:rPr lang="cs-CZ" sz="2800" dirty="0" smtClean="0"/>
              <a:t>Dle osmolality plazma se roztoky označují jako:</a:t>
            </a:r>
          </a:p>
          <a:p>
            <a:pPr lvl="1"/>
            <a:r>
              <a:rPr lang="cs-CZ" sz="2800" dirty="0" smtClean="0"/>
              <a:t>Izotonické</a:t>
            </a:r>
          </a:p>
          <a:p>
            <a:pPr lvl="1"/>
            <a:r>
              <a:rPr lang="cs-CZ" sz="2800" dirty="0" smtClean="0"/>
              <a:t>Hypertonické</a:t>
            </a:r>
          </a:p>
          <a:p>
            <a:pPr lvl="1"/>
            <a:r>
              <a:rPr lang="cs-CZ" sz="2800" dirty="0" smtClean="0"/>
              <a:t>hypotonické</a:t>
            </a:r>
          </a:p>
          <a:p>
            <a:pPr marL="0" indent="0">
              <a:buNone/>
            </a:pPr>
            <a:endParaRPr lang="cs-CZ" sz="2800" dirty="0" smtClean="0"/>
          </a:p>
          <a:p>
            <a:pPr lvl="1"/>
            <a:endParaRPr lang="cs-CZ" dirty="0"/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229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objemu a složení tělesných tekutin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Dehydratace</a:t>
            </a:r>
          </a:p>
          <a:p>
            <a:r>
              <a:rPr lang="cs-CZ" dirty="0" err="1" smtClean="0"/>
              <a:t>Hyperhydratace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97" y="1556792"/>
            <a:ext cx="2405967" cy="240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6" y="458112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42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dehydratace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3 skupiny podle toho, zda současně došlo ke ztrátě elektrolytů ve vnitřním prostředí:</a:t>
            </a:r>
          </a:p>
          <a:p>
            <a:endParaRPr lang="cs-CZ" dirty="0"/>
          </a:p>
          <a:p>
            <a:r>
              <a:rPr lang="cs-CZ" dirty="0" smtClean="0"/>
              <a:t>Izotonická hypovolémie</a:t>
            </a:r>
          </a:p>
          <a:p>
            <a:r>
              <a:rPr lang="cs-CZ" dirty="0" smtClean="0"/>
              <a:t>Hypotonická hypovolémie</a:t>
            </a:r>
          </a:p>
          <a:p>
            <a:r>
              <a:rPr lang="cs-CZ" dirty="0" smtClean="0"/>
              <a:t>Hypertonická hypovolémie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343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smtClean="0"/>
              <a:t>Izotonická hypovolémie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19256" cy="5257800"/>
          </a:xfrm>
        </p:spPr>
        <p:txBody>
          <a:bodyPr>
            <a:noAutofit/>
          </a:bodyPr>
          <a:lstStyle/>
          <a:p>
            <a:r>
              <a:rPr lang="cs-CZ" sz="2800" dirty="0" smtClean="0"/>
              <a:t>Souběžný deficit vody a deficit sodíku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achování koncentrace sodíku a tím normální osmolalita</a:t>
            </a:r>
          </a:p>
          <a:p>
            <a:r>
              <a:rPr lang="cs-CZ" sz="2800" dirty="0" smtClean="0"/>
              <a:t>Hlavní rys: zmenšení objemu ECT</a:t>
            </a:r>
          </a:p>
          <a:p>
            <a:r>
              <a:rPr lang="cs-CZ" sz="2800" dirty="0" smtClean="0"/>
              <a:t>Zvracení, průjmy, ztráty izotonické tekutiny píštělemi, diuretiky, drenáž ascitu, popáleniny</a:t>
            </a:r>
          </a:p>
          <a:p>
            <a:r>
              <a:rPr lang="cs-CZ" sz="2800" dirty="0" smtClean="0"/>
              <a:t>Klinika: známky hypovolémie při zachování iontového složení ECT</a:t>
            </a:r>
          </a:p>
          <a:p>
            <a:r>
              <a:rPr lang="cs-CZ" sz="2800" dirty="0" smtClean="0"/>
              <a:t>Terapie: substituce izotonické tekutinami (př. Izotonický roztok </a:t>
            </a:r>
            <a:r>
              <a:rPr lang="cs-CZ" sz="2800" dirty="0" err="1" smtClean="0"/>
              <a:t>NaCl</a:t>
            </a:r>
            <a:r>
              <a:rPr lang="cs-CZ" sz="2800" dirty="0" smtClean="0"/>
              <a:t>, balancované </a:t>
            </a:r>
            <a:r>
              <a:rPr lang="cs-CZ" sz="2800" dirty="0" err="1" smtClean="0"/>
              <a:t>rotoky</a:t>
            </a:r>
            <a:r>
              <a:rPr lang="cs-CZ" sz="2800" dirty="0" smtClean="0"/>
              <a:t>- </a:t>
            </a:r>
            <a:r>
              <a:rPr lang="cs-CZ" sz="2800" dirty="0" err="1" smtClean="0"/>
              <a:t>Ringer</a:t>
            </a:r>
            <a:r>
              <a:rPr lang="cs-CZ" sz="2800" dirty="0" smtClean="0"/>
              <a:t>, Hartman)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3330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rovnováha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13" y="2528888"/>
            <a:ext cx="3611275" cy="25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37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smtClean="0"/>
              <a:t>Hypotonická hypovolémie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003232" cy="5257800"/>
          </a:xfrm>
        </p:spPr>
        <p:txBody>
          <a:bodyPr>
            <a:noAutofit/>
          </a:bodyPr>
          <a:lstStyle/>
          <a:p>
            <a:r>
              <a:rPr lang="cs-CZ" sz="2800" dirty="0" smtClean="0"/>
              <a:t>Ztráta čisté vody i sodíku, přičemž ztráty sodíku převažují</a:t>
            </a:r>
          </a:p>
          <a:p>
            <a:r>
              <a:rPr lang="cs-CZ" sz="2800" dirty="0" smtClean="0"/>
              <a:t>Vznik při hrazení extracelulární tekutiny pitím čisté vody nebo infuzemi </a:t>
            </a:r>
            <a:r>
              <a:rPr lang="cs-CZ" sz="2800" dirty="0" err="1" smtClean="0"/>
              <a:t>glukozy</a:t>
            </a:r>
            <a:r>
              <a:rPr lang="cs-CZ" sz="2800" dirty="0" smtClean="0"/>
              <a:t> při nedostatečném přívodu sodíku (</a:t>
            </a:r>
            <a:r>
              <a:rPr lang="cs-CZ" sz="2800" dirty="0" err="1" smtClean="0"/>
              <a:t>iatrogenní</a:t>
            </a:r>
            <a:r>
              <a:rPr lang="cs-CZ" sz="2800" dirty="0" smtClean="0"/>
              <a:t>!)</a:t>
            </a:r>
          </a:p>
          <a:p>
            <a:r>
              <a:rPr lang="cs-CZ" sz="2800" dirty="0" smtClean="0"/>
              <a:t>Projevuje se hypovolemií současně se snížením </a:t>
            </a:r>
            <a:r>
              <a:rPr lang="cs-CZ" sz="2800" dirty="0" err="1" smtClean="0"/>
              <a:t>natrémie</a:t>
            </a:r>
            <a:endParaRPr lang="cs-CZ" sz="2800" dirty="0" smtClean="0"/>
          </a:p>
          <a:p>
            <a:r>
              <a:rPr lang="cs-CZ" sz="2800" dirty="0" smtClean="0"/>
              <a:t>Nízký Na, zvýšený hematokrit, celková bílkovina</a:t>
            </a:r>
          </a:p>
          <a:p>
            <a:r>
              <a:rPr lang="cs-CZ" sz="2800" dirty="0" smtClean="0"/>
              <a:t>Terapie: substituce </a:t>
            </a:r>
            <a:r>
              <a:rPr lang="cs-CZ" sz="2800" dirty="0" err="1" smtClean="0"/>
              <a:t>izo</a:t>
            </a:r>
            <a:r>
              <a:rPr lang="cs-CZ" sz="2800" dirty="0" smtClean="0"/>
              <a:t> až mírně hypertonickými roztoky </a:t>
            </a:r>
            <a:r>
              <a:rPr lang="cs-CZ" sz="2800" dirty="0" err="1" smtClean="0"/>
              <a:t>NaCl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7928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121"/>
            <a:ext cx="7715200" cy="1143000"/>
          </a:xfrm>
        </p:spPr>
        <p:txBody>
          <a:bodyPr/>
          <a:lstStyle/>
          <a:p>
            <a:r>
              <a:rPr lang="cs-CZ" dirty="0" smtClean="0"/>
              <a:t>Hypertonická hypovolémie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5517232"/>
          </a:xfrm>
        </p:spPr>
        <p:txBody>
          <a:bodyPr>
            <a:noAutofit/>
          </a:bodyPr>
          <a:lstStyle/>
          <a:p>
            <a:r>
              <a:rPr lang="cs-CZ" sz="2800" dirty="0" smtClean="0"/>
              <a:t>Izolovaný deficit čisté vody, chybějí ztráty Na+</a:t>
            </a:r>
          </a:p>
          <a:p>
            <a:r>
              <a:rPr lang="cs-CZ" sz="2800" dirty="0" smtClean="0"/>
              <a:t>Voda difunduje z ICT do hypertonické ECT, turgor tkání se zmenšuje, zvýšená </a:t>
            </a:r>
            <a:r>
              <a:rPr lang="cs-CZ" sz="2800" dirty="0" err="1" smtClean="0"/>
              <a:t>konc</a:t>
            </a:r>
            <a:r>
              <a:rPr lang="cs-CZ" sz="2800" dirty="0" smtClean="0"/>
              <a:t>. Na+, osmolalita</a:t>
            </a:r>
          </a:p>
          <a:p>
            <a:r>
              <a:rPr lang="cs-CZ" sz="2800" dirty="0" smtClean="0"/>
              <a:t>Vznik: zvýšené ztráty vody pocením (pot je hypotonický), hyperventilace (ztráta vody), diabetes </a:t>
            </a:r>
            <a:r>
              <a:rPr lang="cs-CZ" sz="2800" dirty="0" err="1" smtClean="0"/>
              <a:t>insipidus</a:t>
            </a:r>
            <a:r>
              <a:rPr lang="cs-CZ" sz="2800" dirty="0" smtClean="0"/>
              <a:t>, osmotická diuréza (</a:t>
            </a:r>
            <a:r>
              <a:rPr lang="cs-CZ" sz="2800" dirty="0" err="1" smtClean="0"/>
              <a:t>manitol</a:t>
            </a:r>
            <a:r>
              <a:rPr lang="cs-CZ" sz="2800" dirty="0" smtClean="0"/>
              <a:t>, glykosurie), trosečníci, pití izotonické nebo hypertonické tekutiny u zvýšených ztrát vody</a:t>
            </a:r>
          </a:p>
          <a:p>
            <a:r>
              <a:rPr lang="cs-CZ" sz="2800" dirty="0" err="1" smtClean="0"/>
              <a:t>Cave</a:t>
            </a:r>
            <a:r>
              <a:rPr lang="cs-CZ" sz="2800" dirty="0" smtClean="0"/>
              <a:t>: Centrální žilní tlak může být falešně normální při výrazné vazokonstrikci v plicním řečišti- poklesne až po prvních dávkách tekutin </a:t>
            </a:r>
          </a:p>
        </p:txBody>
      </p:sp>
    </p:spTree>
    <p:extLst>
      <p:ext uri="{BB962C8B-B14F-4D97-AF65-F5344CB8AC3E}">
        <p14:creationId xmlns:p14="http://schemas.microsoft.com/office/powerpoint/2010/main" val="1259193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hyperhydratace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Izotonická hypervolémie</a:t>
            </a:r>
          </a:p>
          <a:p>
            <a:r>
              <a:rPr lang="cs-CZ" dirty="0" smtClean="0"/>
              <a:t>Hypotonická hypervolémie</a:t>
            </a:r>
          </a:p>
          <a:p>
            <a:r>
              <a:rPr lang="cs-CZ" dirty="0" smtClean="0"/>
              <a:t>Hypertonická hypervolémie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134023" cy="23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02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417638"/>
          </a:xfrm>
        </p:spPr>
        <p:txBody>
          <a:bodyPr/>
          <a:lstStyle/>
          <a:p>
            <a:r>
              <a:rPr lang="cs-CZ" dirty="0" smtClean="0"/>
              <a:t>Izotonická hypervolémie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5257800"/>
          </a:xfrm>
        </p:spPr>
        <p:txBody>
          <a:bodyPr>
            <a:noAutofit/>
          </a:bodyPr>
          <a:lstStyle/>
          <a:p>
            <a:r>
              <a:rPr lang="cs-CZ" sz="2800" dirty="0" smtClean="0"/>
              <a:t>Nadbytek vody i sodíku v izotonickém poměru, normální osmolalita séra a </a:t>
            </a:r>
            <a:r>
              <a:rPr lang="cs-CZ" sz="2800" dirty="0" err="1" smtClean="0"/>
              <a:t>konc</a:t>
            </a:r>
            <a:r>
              <a:rPr lang="cs-CZ" sz="2800" dirty="0" smtClean="0"/>
              <a:t>. sodíku</a:t>
            </a:r>
          </a:p>
          <a:p>
            <a:r>
              <a:rPr lang="cs-CZ" sz="2800" dirty="0" smtClean="0"/>
              <a:t>Vznik: podáváním nadměrného množství izotonických infuzí při oligurii nebo anurii </a:t>
            </a:r>
          </a:p>
          <a:p>
            <a:r>
              <a:rPr lang="cs-CZ" sz="2800" dirty="0" smtClean="0"/>
              <a:t>kardiální selhání, chronické renální selhání, </a:t>
            </a:r>
            <a:r>
              <a:rPr lang="cs-CZ" sz="2800" dirty="0" err="1" smtClean="0"/>
              <a:t>cirhoza</a:t>
            </a:r>
            <a:r>
              <a:rPr lang="cs-CZ" sz="2800" dirty="0" smtClean="0"/>
              <a:t> jater)</a:t>
            </a:r>
          </a:p>
          <a:p>
            <a:r>
              <a:rPr lang="cs-CZ" sz="2800" dirty="0" smtClean="0"/>
              <a:t>Klinika: dominují otoky, výpotky, dušnost, oběhové selhání, vzestup CŽT, pokles plazmatických proteinů (albumin)</a:t>
            </a:r>
          </a:p>
          <a:p>
            <a:r>
              <a:rPr lang="cs-CZ" sz="2800" dirty="0" smtClean="0"/>
              <a:t>Terapie: omezení soli a tekutin, diuretika, </a:t>
            </a:r>
            <a:r>
              <a:rPr lang="cs-CZ" sz="2800" dirty="0" err="1" smtClean="0"/>
              <a:t>hemofiltrace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90182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417638"/>
          </a:xfrm>
        </p:spPr>
        <p:txBody>
          <a:bodyPr/>
          <a:lstStyle/>
          <a:p>
            <a:r>
              <a:rPr lang="cs-CZ" dirty="0" smtClean="0"/>
              <a:t>Hypotonická hypervolémie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9036496" cy="5661248"/>
          </a:xfrm>
        </p:spPr>
        <p:txBody>
          <a:bodyPr>
            <a:noAutofit/>
          </a:bodyPr>
          <a:lstStyle/>
          <a:p>
            <a:r>
              <a:rPr lang="cs-CZ" sz="2600" dirty="0" smtClean="0"/>
              <a:t>Nadbytek čisté vody spojený se zvětšením ECT i ICT prostoru, osmolalita séra a </a:t>
            </a:r>
            <a:r>
              <a:rPr lang="cs-CZ" sz="2600" dirty="0" err="1" smtClean="0"/>
              <a:t>konc</a:t>
            </a:r>
            <a:r>
              <a:rPr lang="cs-CZ" sz="2600" dirty="0" smtClean="0"/>
              <a:t>. Na+ je snížená</a:t>
            </a:r>
          </a:p>
          <a:p>
            <a:r>
              <a:rPr lang="cs-CZ" sz="2600" dirty="0" smtClean="0"/>
              <a:t>Vznik: nadměrné podávání hypotonických roztoků, gastrická </a:t>
            </a:r>
            <a:r>
              <a:rPr lang="cs-CZ" sz="2600" dirty="0" err="1" smtClean="0"/>
              <a:t>laváž</a:t>
            </a:r>
            <a:r>
              <a:rPr lang="cs-CZ" sz="2600" dirty="0" smtClean="0"/>
              <a:t> vodou, zvýšená sekrece antidiuretického hormonu, selhání jater, selhání energetiky organizmu v kritických stavech (nefunguje Na-K-</a:t>
            </a:r>
            <a:r>
              <a:rPr lang="cs-CZ" sz="2600" dirty="0" err="1" smtClean="0"/>
              <a:t>ATPáza</a:t>
            </a:r>
            <a:r>
              <a:rPr lang="cs-CZ" sz="2600" dirty="0" smtClean="0"/>
              <a:t>, sodík vstupuje do buňky), riziko edému mozku</a:t>
            </a:r>
          </a:p>
          <a:p>
            <a:r>
              <a:rPr lang="cs-CZ" sz="2600" dirty="0" smtClean="0"/>
              <a:t>Klinika: pocit slabosti, svalové křeče, nauzea, otoky až anasarka, poruchy vědomí, dušnost, oběhové selhání</a:t>
            </a:r>
          </a:p>
          <a:p>
            <a:r>
              <a:rPr lang="cs-CZ" sz="2600" dirty="0" smtClean="0"/>
              <a:t>Terapie: restrikce </a:t>
            </a:r>
            <a:r>
              <a:rPr lang="cs-CZ" sz="2600" dirty="0" err="1" smtClean="0"/>
              <a:t>bezsolutové</a:t>
            </a:r>
            <a:r>
              <a:rPr lang="cs-CZ" sz="2600" dirty="0" smtClean="0"/>
              <a:t> vody, </a:t>
            </a:r>
            <a:r>
              <a:rPr lang="cs-CZ" sz="2600" dirty="0" err="1" smtClean="0"/>
              <a:t>hemodiafiltrace</a:t>
            </a:r>
            <a:r>
              <a:rPr lang="cs-CZ" sz="2600" dirty="0" smtClean="0"/>
              <a:t>, osmotická </a:t>
            </a:r>
            <a:r>
              <a:rPr lang="cs-CZ" sz="2600" dirty="0" err="1" smtClean="0"/>
              <a:t>diuretíka</a:t>
            </a:r>
            <a:r>
              <a:rPr lang="cs-CZ" sz="2600" dirty="0" smtClean="0"/>
              <a:t>, zlepši </a:t>
            </a:r>
            <a:r>
              <a:rPr lang="cs-CZ" sz="2600" dirty="0" err="1" smtClean="0"/>
              <a:t>oxygenaci</a:t>
            </a:r>
            <a:r>
              <a:rPr lang="cs-CZ" sz="2600" dirty="0" smtClean="0"/>
              <a:t>, přívod </a:t>
            </a:r>
            <a:r>
              <a:rPr lang="cs-CZ" sz="2600" dirty="0" err="1" smtClean="0"/>
              <a:t>energ</a:t>
            </a:r>
            <a:r>
              <a:rPr lang="cs-CZ" sz="2600" dirty="0" smtClean="0"/>
              <a:t>. Substrátů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61860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intoxikace vodou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Např. u psychiatrických pacientů</a:t>
            </a:r>
          </a:p>
          <a:p>
            <a:r>
              <a:rPr lang="cs-CZ" dirty="0" smtClean="0"/>
              <a:t>Přetížení normálních regulačních mechanismů</a:t>
            </a:r>
          </a:p>
          <a:p>
            <a:r>
              <a:rPr lang="cs-CZ" dirty="0" smtClean="0"/>
              <a:t>Zředění rozpuštěných látek</a:t>
            </a:r>
          </a:p>
          <a:p>
            <a:pPr lvl="1"/>
            <a:r>
              <a:rPr lang="cs-CZ" b="1" dirty="0" err="1" smtClean="0"/>
              <a:t>Hyponatrémie</a:t>
            </a:r>
            <a:endParaRPr lang="cs-CZ" b="1" dirty="0" smtClean="0"/>
          </a:p>
          <a:p>
            <a:r>
              <a:rPr lang="cs-CZ" dirty="0" smtClean="0"/>
              <a:t>Přesun vody z extracelulárního prostoru do intracelulárního</a:t>
            </a:r>
          </a:p>
          <a:p>
            <a:pPr lvl="1"/>
            <a:r>
              <a:rPr lang="cs-CZ" b="1" dirty="0" smtClean="0"/>
              <a:t>Edém mozkových buněk </a:t>
            </a:r>
            <a:r>
              <a:rPr lang="cs-CZ" dirty="0" smtClean="0"/>
              <a:t>(pevnost lebky, zvýšený nitrolební tlak)</a:t>
            </a:r>
          </a:p>
          <a:p>
            <a:r>
              <a:rPr lang="cs-CZ" dirty="0" smtClean="0"/>
              <a:t>Neurologické příznaky- bolest hlavy, poruchy vědomí, kóma až smrt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296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417638"/>
          </a:xfrm>
        </p:spPr>
        <p:txBody>
          <a:bodyPr/>
          <a:lstStyle/>
          <a:p>
            <a:r>
              <a:rPr lang="cs-CZ" dirty="0" smtClean="0"/>
              <a:t>Hypertonická hypervolémie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Nadměrný přívod nebo retence sodíku i vody, přívod sodíku převažuje</a:t>
            </a:r>
          </a:p>
          <a:p>
            <a:r>
              <a:rPr lang="cs-CZ" dirty="0" smtClean="0"/>
              <a:t>Voda přechází z ICT do ECT, dochází k IC dehydrataci se zmenšením objemu buněk</a:t>
            </a:r>
          </a:p>
          <a:p>
            <a:r>
              <a:rPr lang="cs-CZ" dirty="0" smtClean="0"/>
              <a:t>Vznik: nadměrné podání hypertonických </a:t>
            </a:r>
            <a:r>
              <a:rPr lang="cs-CZ" dirty="0" err="1" smtClean="0"/>
              <a:t>rozoků</a:t>
            </a:r>
            <a:r>
              <a:rPr lang="cs-CZ" dirty="0" smtClean="0"/>
              <a:t> </a:t>
            </a:r>
            <a:r>
              <a:rPr lang="cs-CZ" dirty="0" err="1" smtClean="0"/>
              <a:t>NaCl</a:t>
            </a:r>
            <a:r>
              <a:rPr lang="cs-CZ" dirty="0" smtClean="0"/>
              <a:t>, hypersekrece steroidních hormonů kůry nadledvin s </a:t>
            </a:r>
            <a:r>
              <a:rPr lang="cs-CZ" dirty="0" err="1" smtClean="0"/>
              <a:t>mineralokortikoidním</a:t>
            </a:r>
            <a:r>
              <a:rPr lang="cs-CZ" dirty="0" smtClean="0"/>
              <a:t> účinkem (</a:t>
            </a:r>
            <a:r>
              <a:rPr lang="cs-CZ" dirty="0" err="1" smtClean="0"/>
              <a:t>Cushingův</a:t>
            </a:r>
            <a:r>
              <a:rPr lang="cs-CZ" dirty="0" smtClean="0"/>
              <a:t> syndrom, </a:t>
            </a:r>
            <a:r>
              <a:rPr lang="cs-CZ" dirty="0" err="1" smtClean="0"/>
              <a:t>Connův</a:t>
            </a:r>
            <a:r>
              <a:rPr lang="cs-CZ" dirty="0" smtClean="0"/>
              <a:t> syndrom), mořská voda a tonutí v moři</a:t>
            </a:r>
          </a:p>
          <a:p>
            <a:r>
              <a:rPr lang="cs-CZ" dirty="0" smtClean="0"/>
              <a:t>Klinika: oběhové selhání, plicní edém, zvracení, delirium</a:t>
            </a:r>
          </a:p>
          <a:p>
            <a:r>
              <a:rPr lang="cs-CZ" dirty="0" smtClean="0"/>
              <a:t>Terapie: omezení soli a tekutin, diuretika, </a:t>
            </a:r>
            <a:r>
              <a:rPr lang="cs-CZ" dirty="0" err="1" smtClean="0"/>
              <a:t>Manitol</a:t>
            </a:r>
            <a:r>
              <a:rPr lang="cs-CZ" dirty="0" smtClean="0"/>
              <a:t>, </a:t>
            </a:r>
            <a:r>
              <a:rPr lang="cs-CZ" dirty="0" err="1" smtClean="0"/>
              <a:t>hemodiafiltrace</a:t>
            </a:r>
            <a:r>
              <a:rPr lang="cs-CZ" dirty="0" smtClean="0"/>
              <a:t> (nesprávný postup: korekce </a:t>
            </a:r>
            <a:r>
              <a:rPr lang="cs-CZ" dirty="0" err="1" smtClean="0"/>
              <a:t>hypernatremie</a:t>
            </a:r>
            <a:r>
              <a:rPr lang="cs-CZ" dirty="0" smtClean="0"/>
              <a:t> </a:t>
            </a:r>
            <a:r>
              <a:rPr lang="cs-CZ" dirty="0" err="1" smtClean="0"/>
              <a:t>bezsolutovou</a:t>
            </a:r>
            <a:r>
              <a:rPr lang="cs-CZ" dirty="0" smtClean="0"/>
              <a:t> vodou!)</a:t>
            </a:r>
          </a:p>
        </p:txBody>
      </p:sp>
    </p:spTree>
    <p:extLst>
      <p:ext uri="{BB962C8B-B14F-4D97-AF65-F5344CB8AC3E}">
        <p14:creationId xmlns:p14="http://schemas.microsoft.com/office/powerpoint/2010/main" val="870155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Minerální látky ve výživě člověka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539551" y="2204864"/>
            <a:ext cx="7067130" cy="36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Makroelementy</a:t>
            </a:r>
            <a:endParaRPr sz="2800" dirty="0"/>
          </a:p>
          <a:p>
            <a:pPr marL="640080" lvl="1" indent="-274320">
              <a:spcBef>
                <a:spcPts val="500"/>
              </a:spcBef>
              <a:buFont typeface="Wingdings 2"/>
              <a:defRPr sz="1800"/>
            </a:pP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2"/>
              </a:rPr>
              <a:t>vápník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3"/>
              </a:rPr>
              <a:t>fosfor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4"/>
              </a:rPr>
              <a:t>hořčík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5"/>
              </a:rPr>
              <a:t>draslík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6"/>
              </a:rPr>
              <a:t>sodík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7"/>
              </a:rPr>
              <a:t>chlor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8"/>
              </a:rPr>
              <a:t>síra</a:t>
            </a:r>
            <a:endParaRPr sz="1800" dirty="0"/>
          </a:p>
          <a:p>
            <a:pPr lvl="0">
              <a:defRPr sz="1800"/>
            </a:pPr>
            <a:r>
              <a:rPr sz="2800" dirty="0" err="1"/>
              <a:t>Mikroelementy</a:t>
            </a:r>
            <a:endParaRPr sz="2800" dirty="0"/>
          </a:p>
          <a:p>
            <a:pPr marL="640080" lvl="1" indent="-274320">
              <a:spcBef>
                <a:spcPts val="500"/>
              </a:spcBef>
              <a:buFont typeface="Wingdings 2"/>
              <a:defRPr sz="1800"/>
            </a:pP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9"/>
              </a:rPr>
              <a:t>železo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0"/>
              </a:rPr>
              <a:t>jód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1"/>
              </a:rPr>
              <a:t>zinek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2"/>
              </a:rPr>
              <a:t>měď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3"/>
              </a:rPr>
              <a:t>mangan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4"/>
              </a:rPr>
              <a:t>chróm</a:t>
            </a:r>
            <a:r>
              <a:rPr sz="1800" dirty="0"/>
              <a:t>, </a:t>
            </a:r>
            <a:r>
              <a:rPr sz="18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5"/>
              </a:rPr>
              <a:t>selen</a:t>
            </a:r>
            <a:endParaRPr sz="1800" dirty="0"/>
          </a:p>
          <a:p>
            <a:pPr lvl="0">
              <a:defRPr sz="1800"/>
            </a:pPr>
            <a:r>
              <a:rPr sz="2800" dirty="0" err="1"/>
              <a:t>Stopové</a:t>
            </a:r>
            <a:r>
              <a:rPr sz="2800" dirty="0"/>
              <a:t> </a:t>
            </a:r>
            <a:r>
              <a:rPr sz="2800" dirty="0" err="1"/>
              <a:t>prvky</a:t>
            </a:r>
            <a:endParaRPr sz="2800" dirty="0"/>
          </a:p>
          <a:p>
            <a:pPr marL="640080" lvl="1" indent="-274320">
              <a:spcBef>
                <a:spcPts val="500"/>
              </a:spcBef>
              <a:buFont typeface="Wingdings 2"/>
              <a:defRPr sz="1800"/>
            </a:pP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6"/>
              </a:rPr>
              <a:t>křemík</a:t>
            </a:r>
            <a:r>
              <a:rPr sz="2000" dirty="0"/>
              <a:t>, </a:t>
            </a: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7"/>
              </a:rPr>
              <a:t>vanad</a:t>
            </a:r>
            <a:r>
              <a:rPr sz="2000" dirty="0"/>
              <a:t>, </a:t>
            </a: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8"/>
              </a:rPr>
              <a:t>nikl</a:t>
            </a:r>
            <a:r>
              <a:rPr sz="2000" dirty="0"/>
              <a:t>, </a:t>
            </a:r>
            <a:r>
              <a:rPr sz="2000" u="sng" dirty="0" err="1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19"/>
              </a:rPr>
              <a:t>bor</a:t>
            </a:r>
            <a:endParaRPr sz="2000" u="sng" dirty="0">
              <a:solidFill>
                <a:srgbClr val="D2611C"/>
              </a:solidFill>
              <a:uFill>
                <a:solidFill>
                  <a:srgbClr val="D2611C"/>
                </a:solidFill>
              </a:uFill>
              <a:hlinkClick r:id="rId1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332656"/>
            <a:ext cx="7721658" cy="580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Obsah iontů v sekretech git traktu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29</a:t>
            </a:fld>
            <a:endParaRPr sz="1400" b="1">
              <a:solidFill>
                <a:srgbClr val="FFFFFF"/>
              </a:solidFill>
            </a:endParaRPr>
          </a:p>
        </p:txBody>
      </p:sp>
      <p:graphicFrame>
        <p:nvGraphicFramePr>
          <p:cNvPr id="132" name="Table 132"/>
          <p:cNvGraphicFramePr/>
          <p:nvPr/>
        </p:nvGraphicFramePr>
        <p:xfrm>
          <a:off x="860425" y="1981200"/>
          <a:ext cx="7366000" cy="430605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</a:tblGrid>
              <a:tr h="71120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Zdroj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Na (mmol/l)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K (mmol/l)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Cl (mmol/l)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HCO3 (mmol(l)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Sliny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26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Žaludek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130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0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Duodenum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80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0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Ileum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Kolon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0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Žluč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35</a:t>
                      </a:r>
                    </a:p>
                  </a:txBody>
                  <a:tcPr marL="63500" marR="63500" marT="63500" marB="63500" horzOverflow="overflow"/>
                </a:tc>
              </a:tr>
              <a:tr h="51355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Pankreas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140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75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115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417638"/>
          </a:xfrm>
        </p:spPr>
        <p:txBody>
          <a:bodyPr/>
          <a:lstStyle/>
          <a:p>
            <a:r>
              <a:rPr lang="cs-CZ" dirty="0" smtClean="0"/>
              <a:t>Složky tělesných tekutin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35280" cy="5472608"/>
          </a:xfrm>
        </p:spPr>
        <p:txBody>
          <a:bodyPr>
            <a:normAutofit fontScale="25000" lnSpcReduction="20000"/>
          </a:bodyPr>
          <a:lstStyle/>
          <a:p>
            <a:r>
              <a:rPr lang="cs-CZ" sz="8800" b="1" dirty="0" smtClean="0"/>
              <a:t>Extracelulární tekutina</a:t>
            </a:r>
          </a:p>
          <a:p>
            <a:pPr lvl="1"/>
            <a:r>
              <a:rPr lang="cs-CZ" sz="8800" dirty="0" smtClean="0"/>
              <a:t>Hlavní zástupci: </a:t>
            </a:r>
            <a:r>
              <a:rPr lang="cs-CZ" sz="8800" i="1" dirty="0" smtClean="0"/>
              <a:t>tkáňový mok a krevní plazma</a:t>
            </a:r>
          </a:p>
          <a:p>
            <a:pPr lvl="1"/>
            <a:r>
              <a:rPr lang="cs-CZ" sz="8800" dirty="0" smtClean="0"/>
              <a:t>Odděluje je od sebe kapilární membrána</a:t>
            </a:r>
            <a:r>
              <a:rPr lang="cs-CZ" sz="8800" dirty="0"/>
              <a:t> </a:t>
            </a:r>
            <a:r>
              <a:rPr lang="cs-CZ" sz="8800" dirty="0" smtClean="0"/>
              <a:t>(vysoce propustná, neprochází bílkoviny, které mají negativní náboj)</a:t>
            </a:r>
          </a:p>
          <a:p>
            <a:pPr lvl="1"/>
            <a:r>
              <a:rPr lang="cs-CZ" sz="8800" dirty="0" smtClean="0"/>
              <a:t>Hlavní ionty: Na+, Cl-, HCO3-</a:t>
            </a:r>
          </a:p>
          <a:p>
            <a:pPr lvl="2"/>
            <a:r>
              <a:rPr lang="cs-CZ" sz="8800" dirty="0" smtClean="0"/>
              <a:t>Koncentrace kationtů v plazmě je o 2% vyšší než v tkáňovém moku kvůli negativně nabitým bílkovinám</a:t>
            </a:r>
          </a:p>
          <a:p>
            <a:r>
              <a:rPr lang="cs-CZ" sz="8800" b="1" dirty="0" smtClean="0"/>
              <a:t>Intracelulární tekutina</a:t>
            </a:r>
          </a:p>
          <a:p>
            <a:pPr lvl="1"/>
            <a:r>
              <a:rPr lang="cs-CZ" sz="8800" dirty="0" smtClean="0"/>
              <a:t>Plazmatická semipermeabilní membrána, existence aktivních transportérů v membráně</a:t>
            </a:r>
          </a:p>
          <a:p>
            <a:pPr lvl="2"/>
            <a:r>
              <a:rPr lang="cs-CZ" sz="8800" dirty="0" smtClean="0"/>
              <a:t>Propustná pro vodu, relativně nepropustná pro ionty</a:t>
            </a:r>
          </a:p>
          <a:p>
            <a:pPr lvl="2"/>
            <a:r>
              <a:rPr lang="cs-CZ" sz="8800" dirty="0" smtClean="0"/>
              <a:t>Vzrušivé tkáně (myokard, neurony, svalstvo)- propustnost závislá na klidovém membránovém potenciálu či akčním potenciálu</a:t>
            </a:r>
          </a:p>
          <a:p>
            <a:pPr lvl="1"/>
            <a:r>
              <a:rPr lang="cs-CZ" sz="8800" dirty="0" smtClean="0"/>
              <a:t>Hlavní ionty: K+, Mg2+, fosfáty, sulfáty, organické anionty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34644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sodík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7467600" cy="3268960"/>
          </a:xfrm>
        </p:spPr>
        <p:txBody>
          <a:bodyPr/>
          <a:lstStyle/>
          <a:p>
            <a:r>
              <a:rPr lang="cs-CZ" dirty="0" smtClean="0"/>
              <a:t>Normální koncentrace v séru 135-145mmol/l</a:t>
            </a:r>
          </a:p>
          <a:p>
            <a:r>
              <a:rPr lang="cs-CZ" dirty="0" smtClean="0"/>
              <a:t>Funkce: Udržuje </a:t>
            </a:r>
            <a:r>
              <a:rPr lang="cs-CZ" dirty="0"/>
              <a:t>rovnovážné osmotické </a:t>
            </a:r>
            <a:r>
              <a:rPr lang="cs-CZ" dirty="0" smtClean="0"/>
              <a:t>poměry</a:t>
            </a:r>
            <a:endParaRPr lang="cs-CZ" dirty="0"/>
          </a:p>
          <a:p>
            <a:r>
              <a:rPr lang="cs-CZ" dirty="0" smtClean="0"/>
              <a:t>Zdroj: kuchyňská sůl </a:t>
            </a:r>
            <a:r>
              <a:rPr lang="cs-CZ" dirty="0"/>
              <a:t>a </a:t>
            </a:r>
            <a:r>
              <a:rPr lang="cs-CZ" dirty="0" smtClean="0"/>
              <a:t>solené pokrmy</a:t>
            </a:r>
            <a:endParaRPr lang="cs-CZ" dirty="0"/>
          </a:p>
          <a:p>
            <a:r>
              <a:rPr lang="cs-CZ" dirty="0" smtClean="0"/>
              <a:t>Sodík</a:t>
            </a:r>
            <a:r>
              <a:rPr lang="cs-CZ" dirty="0"/>
              <a:t>: denní příjem by neměl přesáhnout 5 </a:t>
            </a:r>
            <a:r>
              <a:rPr lang="cs-CZ" dirty="0" smtClean="0"/>
              <a:t>g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34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313240" cy="1052736"/>
          </a:xfrm>
        </p:spPr>
        <p:txBody>
          <a:bodyPr/>
          <a:lstStyle/>
          <a:p>
            <a:r>
              <a:rPr lang="cs-CZ" dirty="0" smtClean="0"/>
              <a:t>Sodík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Velmi pevná vazba vody na sodíkový iont v roztoku</a:t>
            </a:r>
          </a:p>
          <a:p>
            <a:pPr lvl="1"/>
            <a:r>
              <a:rPr lang="cs-CZ" dirty="0" smtClean="0"/>
              <a:t>Změna obsahu sodíku v daném </a:t>
            </a:r>
            <a:r>
              <a:rPr lang="cs-CZ" dirty="0" err="1" smtClean="0"/>
              <a:t>kompartmentu</a:t>
            </a:r>
            <a:r>
              <a:rPr lang="cs-CZ" dirty="0" smtClean="0"/>
              <a:t> při dostatku vody nevede nikdy ke změně jeho koncentrace, ale vždy ke změně v objemu!</a:t>
            </a:r>
          </a:p>
          <a:p>
            <a:r>
              <a:rPr lang="cs-CZ" dirty="0" smtClean="0"/>
              <a:t>Změna koncentrace </a:t>
            </a:r>
            <a:r>
              <a:rPr lang="cs-CZ" dirty="0" err="1" smtClean="0"/>
              <a:t>sédíku</a:t>
            </a:r>
            <a:r>
              <a:rPr lang="cs-CZ" dirty="0" smtClean="0"/>
              <a:t> se vyvine pouze při zvýšení či snížení dostupnosti </a:t>
            </a:r>
            <a:r>
              <a:rPr lang="cs-CZ" dirty="0" err="1" smtClean="0"/>
              <a:t>bezsolutové</a:t>
            </a:r>
            <a:r>
              <a:rPr lang="cs-CZ" dirty="0" smtClean="0"/>
              <a:t> vody</a:t>
            </a:r>
          </a:p>
          <a:p>
            <a:r>
              <a:rPr lang="cs-CZ" dirty="0" smtClean="0"/>
              <a:t>Zvýšený obsah sodíku v ECT vede k hypervolémii, nikdy ne k </a:t>
            </a:r>
            <a:r>
              <a:rPr lang="cs-CZ" dirty="0" err="1" smtClean="0"/>
              <a:t>hypernatremii</a:t>
            </a:r>
            <a:r>
              <a:rPr lang="cs-CZ" dirty="0" smtClean="0"/>
              <a:t> a naopak</a:t>
            </a:r>
          </a:p>
          <a:p>
            <a:r>
              <a:rPr lang="cs-CZ" dirty="0" smtClean="0"/>
              <a:t>Naopak vznik </a:t>
            </a:r>
            <a:r>
              <a:rPr lang="cs-CZ" dirty="0" err="1" smtClean="0"/>
              <a:t>hypernatremie</a:t>
            </a:r>
            <a:r>
              <a:rPr lang="cs-CZ" dirty="0" smtClean="0"/>
              <a:t> při nedostatku vody (trosečník na moři), </a:t>
            </a:r>
            <a:r>
              <a:rPr lang="cs-CZ" dirty="0" err="1" smtClean="0"/>
              <a:t>hyponatremie</a:t>
            </a:r>
            <a:r>
              <a:rPr lang="cs-CZ" dirty="0" smtClean="0"/>
              <a:t> při nadbytku vody (otrava vodou) nebo při ztrátě sodíku a současném hrazení tekutin pitím </a:t>
            </a:r>
            <a:r>
              <a:rPr lang="cs-CZ" dirty="0" err="1" smtClean="0"/>
              <a:t>bezsolutové</a:t>
            </a:r>
            <a:r>
              <a:rPr lang="cs-CZ" dirty="0" smtClean="0"/>
              <a:t>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682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sodíku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 err="1"/>
              <a:t>Zvětšení</a:t>
            </a:r>
            <a:r>
              <a:rPr sz="2400" dirty="0"/>
              <a:t> </a:t>
            </a:r>
            <a:r>
              <a:rPr sz="2400" dirty="0" err="1"/>
              <a:t>tělesných</a:t>
            </a:r>
            <a:r>
              <a:rPr sz="2400" dirty="0"/>
              <a:t> </a:t>
            </a:r>
            <a:r>
              <a:rPr sz="2400" dirty="0" err="1"/>
              <a:t>zásob</a:t>
            </a:r>
            <a:r>
              <a:rPr sz="2400" dirty="0"/>
              <a:t> </a:t>
            </a:r>
            <a:r>
              <a:rPr sz="2400" dirty="0" err="1"/>
              <a:t>sodík</a:t>
            </a:r>
            <a:endParaRPr sz="2400" dirty="0"/>
          </a:p>
          <a:p>
            <a:pPr lvl="0">
              <a:defRPr sz="1800"/>
            </a:pPr>
            <a:r>
              <a:rPr sz="2400" dirty="0" err="1"/>
              <a:t>Hypernatremie</a:t>
            </a:r>
            <a:endParaRPr sz="2400" dirty="0"/>
          </a:p>
          <a:p>
            <a:pPr lvl="0">
              <a:defRPr sz="1800"/>
            </a:pPr>
            <a:r>
              <a:rPr sz="2400" dirty="0"/>
              <a:t>Deficit </a:t>
            </a:r>
            <a:r>
              <a:rPr sz="2400" dirty="0" err="1"/>
              <a:t>sodíku</a:t>
            </a:r>
            <a:endParaRPr sz="2400" dirty="0"/>
          </a:p>
          <a:p>
            <a:pPr lvl="0">
              <a:defRPr sz="1800"/>
            </a:pPr>
            <a:r>
              <a:rPr sz="2400" dirty="0" err="1"/>
              <a:t>Hyponatremie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Pokles koncentrace v Na+ v séru pod 135mmol/l</a:t>
            </a:r>
          </a:p>
          <a:p>
            <a:r>
              <a:rPr lang="cs-CZ" sz="2800" dirty="0" smtClean="0"/>
              <a:t>Mírná </a:t>
            </a:r>
            <a:r>
              <a:rPr lang="cs-CZ" sz="2800" dirty="0" err="1" smtClean="0"/>
              <a:t>hyponatrémie</a:t>
            </a:r>
            <a:r>
              <a:rPr lang="cs-CZ" sz="2800" dirty="0" smtClean="0"/>
              <a:t> je často asymptomatická</a:t>
            </a:r>
          </a:p>
          <a:p>
            <a:r>
              <a:rPr lang="cs-CZ" sz="2800" dirty="0" smtClean="0"/>
              <a:t>Klinické projevy při poklesu pod 125mmol/l</a:t>
            </a:r>
          </a:p>
          <a:p>
            <a:r>
              <a:rPr lang="cs-CZ" sz="2800" dirty="0" smtClean="0"/>
              <a:t>Rizikoví pacienti: alkoholici, chronická malnutrice, diuretika</a:t>
            </a:r>
          </a:p>
          <a:p>
            <a:r>
              <a:rPr lang="cs-CZ" sz="2800" dirty="0" smtClean="0"/>
              <a:t>Rozdělení </a:t>
            </a:r>
            <a:r>
              <a:rPr lang="cs-CZ" sz="2800" dirty="0" err="1" smtClean="0"/>
              <a:t>hyponatrémie</a:t>
            </a:r>
            <a:r>
              <a:rPr lang="cs-CZ" sz="2800" dirty="0" smtClean="0"/>
              <a:t>:</a:t>
            </a:r>
          </a:p>
          <a:p>
            <a:pPr lvl="1"/>
            <a:r>
              <a:rPr lang="cs-CZ" sz="2800" b="1" dirty="0" err="1" smtClean="0"/>
              <a:t>Hypovolemická</a:t>
            </a:r>
            <a:endParaRPr lang="cs-CZ" sz="2800" b="1" dirty="0" smtClean="0"/>
          </a:p>
          <a:p>
            <a:pPr lvl="1"/>
            <a:r>
              <a:rPr lang="cs-CZ" sz="2800" b="1" dirty="0" err="1" smtClean="0"/>
              <a:t>Hypervolemická</a:t>
            </a:r>
            <a:endParaRPr lang="cs-CZ" sz="2800" b="1" dirty="0" smtClean="0"/>
          </a:p>
          <a:p>
            <a:pPr lvl="1"/>
            <a:r>
              <a:rPr lang="cs-CZ" sz="2800" b="1" dirty="0" err="1" smtClean="0"/>
              <a:t>Euvolemická</a:t>
            </a:r>
            <a:endParaRPr lang="cs-CZ" sz="2800" b="1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708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Hyponatrémie</a:t>
            </a:r>
            <a:r>
              <a:rPr lang="cs-CZ" dirty="0" smtClean="0"/>
              <a:t>- klinické projevy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5257800"/>
          </a:xfrm>
        </p:spPr>
        <p:txBody>
          <a:bodyPr>
            <a:noAutofit/>
          </a:bodyPr>
          <a:lstStyle/>
          <a:p>
            <a:r>
              <a:rPr lang="cs-CZ" dirty="0" smtClean="0"/>
              <a:t>Chronická </a:t>
            </a:r>
            <a:r>
              <a:rPr lang="cs-CZ" dirty="0" err="1" smtClean="0"/>
              <a:t>hyponatrémie</a:t>
            </a:r>
            <a:r>
              <a:rPr lang="cs-CZ" dirty="0" smtClean="0"/>
              <a:t> bývá často dobře tolerovaná a klinicky se může projevit až při poklesu pod 110mmol/l</a:t>
            </a:r>
          </a:p>
          <a:p>
            <a:r>
              <a:rPr lang="cs-CZ" dirty="0" smtClean="0"/>
              <a:t>Akutní se projeví při poklesu pod 125mmol/l</a:t>
            </a:r>
          </a:p>
          <a:p>
            <a:r>
              <a:rPr lang="cs-CZ" dirty="0" smtClean="0"/>
              <a:t>Klinické projevy vyvolány edémem mozku při poklesu osmolality</a:t>
            </a:r>
          </a:p>
          <a:p>
            <a:r>
              <a:rPr lang="cs-CZ" dirty="0" smtClean="0"/>
              <a:t>Bolesti hlavy, apatie, zmatenost, křeče, kóma</a:t>
            </a:r>
          </a:p>
          <a:p>
            <a:r>
              <a:rPr lang="cs-CZ" dirty="0" smtClean="0"/>
              <a:t>Laboratorní vyšetření: osmolalita, koncentrace Kalia a Magnezia (deficity stimulují výdej ADH), osmolalita moči, ztráty sodíku močí (</a:t>
            </a:r>
            <a:r>
              <a:rPr lang="cs-CZ" dirty="0" err="1" smtClean="0"/>
              <a:t>nízké-extrarenální</a:t>
            </a:r>
            <a:r>
              <a:rPr lang="cs-CZ" dirty="0" smtClean="0"/>
              <a:t> ztráty, vysoké u SIADH),TSH (</a:t>
            </a:r>
            <a:r>
              <a:rPr lang="cs-CZ" dirty="0" err="1" smtClean="0"/>
              <a:t>hypotyreoza</a:t>
            </a:r>
            <a:r>
              <a:rPr lang="cs-CZ" dirty="0" smtClean="0"/>
              <a:t>), kortizol (</a:t>
            </a:r>
            <a:r>
              <a:rPr lang="cs-CZ" dirty="0" err="1" smtClean="0"/>
              <a:t>Addisonova</a:t>
            </a:r>
            <a:r>
              <a:rPr lang="cs-CZ" dirty="0" smtClean="0"/>
              <a:t> choroba)</a:t>
            </a:r>
          </a:p>
        </p:txBody>
      </p:sp>
    </p:spTree>
    <p:extLst>
      <p:ext uri="{BB962C8B-B14F-4D97-AF65-F5344CB8AC3E}">
        <p14:creationId xmlns:p14="http://schemas.microsoft.com/office/powerpoint/2010/main" val="845653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err="1" smtClean="0"/>
              <a:t>Hypovolemická</a:t>
            </a:r>
            <a:r>
              <a:rPr lang="cs-CZ" dirty="0" smtClean="0"/>
              <a:t> </a:t>
            </a:r>
            <a:r>
              <a:rPr lang="cs-CZ" dirty="0" err="1" smtClean="0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7248" cy="525780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Ztráty sodíku vyšší než ztráta vody</a:t>
            </a:r>
          </a:p>
          <a:p>
            <a:r>
              <a:rPr lang="cs-CZ" sz="2800" b="1" dirty="0" smtClean="0"/>
              <a:t>Renální ztráty</a:t>
            </a:r>
          </a:p>
          <a:p>
            <a:pPr lvl="1"/>
            <a:r>
              <a:rPr lang="cs-CZ" sz="2800" dirty="0" smtClean="0"/>
              <a:t>Diuretika</a:t>
            </a:r>
          </a:p>
          <a:p>
            <a:pPr lvl="1"/>
            <a:r>
              <a:rPr lang="cs-CZ" sz="2800" dirty="0" smtClean="0"/>
              <a:t>Osmotická diuréza (</a:t>
            </a:r>
            <a:r>
              <a:rPr lang="cs-CZ" sz="2800" dirty="0" err="1" smtClean="0"/>
              <a:t>glc</a:t>
            </a:r>
            <a:r>
              <a:rPr lang="cs-CZ" sz="2800" dirty="0" smtClean="0"/>
              <a:t>)</a:t>
            </a:r>
          </a:p>
          <a:p>
            <a:pPr lvl="1"/>
            <a:r>
              <a:rPr lang="cs-CZ" sz="2800" dirty="0" smtClean="0"/>
              <a:t>Chronická intersticiální nefritida (salt </a:t>
            </a:r>
            <a:r>
              <a:rPr lang="cs-CZ" sz="2800" dirty="0" err="1" smtClean="0"/>
              <a:t>wasting</a:t>
            </a:r>
            <a:r>
              <a:rPr lang="cs-CZ" sz="2800" dirty="0" smtClean="0"/>
              <a:t> </a:t>
            </a:r>
            <a:r>
              <a:rPr lang="cs-CZ" sz="2800" dirty="0" err="1" smtClean="0"/>
              <a:t>nephropathy</a:t>
            </a:r>
            <a:r>
              <a:rPr lang="cs-CZ" sz="2800" dirty="0" smtClean="0"/>
              <a:t>)</a:t>
            </a:r>
          </a:p>
          <a:p>
            <a:pPr lvl="1"/>
            <a:r>
              <a:rPr lang="cs-CZ" sz="2800" dirty="0" err="1" smtClean="0"/>
              <a:t>Addisonova</a:t>
            </a:r>
            <a:r>
              <a:rPr lang="cs-CZ" sz="2800" dirty="0" smtClean="0"/>
              <a:t> choroba</a:t>
            </a:r>
          </a:p>
          <a:p>
            <a:r>
              <a:rPr lang="cs-CZ" sz="2800" b="1" dirty="0" err="1" smtClean="0"/>
              <a:t>Extrarenální</a:t>
            </a:r>
            <a:r>
              <a:rPr lang="cs-CZ" sz="2800" b="1" dirty="0" smtClean="0"/>
              <a:t> ztráty</a:t>
            </a:r>
          </a:p>
          <a:p>
            <a:pPr lvl="1"/>
            <a:r>
              <a:rPr lang="cs-CZ" sz="2800" dirty="0" smtClean="0"/>
              <a:t>Průjem</a:t>
            </a:r>
          </a:p>
          <a:p>
            <a:pPr lvl="1"/>
            <a:r>
              <a:rPr lang="cs-CZ" sz="2800" dirty="0" smtClean="0"/>
              <a:t>Pocení</a:t>
            </a:r>
          </a:p>
          <a:p>
            <a:pPr lvl="1"/>
            <a:r>
              <a:rPr lang="cs-CZ" sz="2800" dirty="0" smtClean="0"/>
              <a:t>Ztráty do třetího prostoru- popáleniny, pankreatitida, střevní obstrukce)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739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Hypervolemická</a:t>
            </a:r>
            <a:r>
              <a:rPr lang="cs-CZ" dirty="0" smtClean="0"/>
              <a:t> </a:t>
            </a:r>
            <a:r>
              <a:rPr lang="cs-CZ" dirty="0" err="1" smtClean="0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Retence vody je vyšší než retence sodných iontů</a:t>
            </a:r>
          </a:p>
          <a:p>
            <a:pPr lvl="1"/>
            <a:r>
              <a:rPr lang="cs-CZ" sz="2800" dirty="0" smtClean="0"/>
              <a:t>Chronické srdeční selhání</a:t>
            </a:r>
          </a:p>
          <a:p>
            <a:pPr lvl="1"/>
            <a:r>
              <a:rPr lang="cs-CZ" sz="2800" dirty="0" smtClean="0"/>
              <a:t>Ascitická jaterní </a:t>
            </a:r>
            <a:r>
              <a:rPr lang="cs-CZ" sz="2800" dirty="0" err="1" smtClean="0"/>
              <a:t>cirhoza</a:t>
            </a:r>
            <a:endParaRPr lang="cs-CZ" sz="2800" dirty="0" smtClean="0"/>
          </a:p>
          <a:p>
            <a:pPr lvl="1"/>
            <a:r>
              <a:rPr lang="cs-CZ" sz="2800" dirty="0" smtClean="0"/>
              <a:t>Nefrotický syndrom a selhání ledvin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5855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Euvolemická</a:t>
            </a:r>
            <a:r>
              <a:rPr lang="cs-CZ" dirty="0" smtClean="0"/>
              <a:t> </a:t>
            </a:r>
            <a:r>
              <a:rPr lang="cs-CZ" dirty="0" err="1" smtClean="0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Syndrom nepřiměřené sekrece antidiuretického hormonu (SIADH)</a:t>
            </a:r>
          </a:p>
          <a:p>
            <a:pPr lvl="1"/>
            <a:r>
              <a:rPr lang="cs-CZ" sz="2800" dirty="0" smtClean="0"/>
              <a:t>Plicní onemocnění (pneumonie, CHOPN, TBC</a:t>
            </a:r>
          </a:p>
          <a:p>
            <a:pPr lvl="1"/>
            <a:r>
              <a:rPr lang="cs-CZ" sz="2800" dirty="0" err="1" smtClean="0"/>
              <a:t>Maligity</a:t>
            </a:r>
            <a:r>
              <a:rPr lang="cs-CZ" sz="2800" dirty="0" smtClean="0"/>
              <a:t> (malobuněčný ca plic, tumory hlavy a krku</a:t>
            </a:r>
          </a:p>
          <a:p>
            <a:pPr lvl="1"/>
            <a:r>
              <a:rPr lang="cs-CZ" sz="2800" dirty="0" smtClean="0"/>
              <a:t>Léky- antipsychotika, antidepresiva, nesteroidní antirevmatika</a:t>
            </a:r>
          </a:p>
          <a:p>
            <a:pPr lvl="1"/>
            <a:r>
              <a:rPr lang="cs-CZ" sz="2800" dirty="0" smtClean="0"/>
              <a:t>Bolest, opiáty, stres</a:t>
            </a:r>
          </a:p>
          <a:p>
            <a:r>
              <a:rPr lang="cs-CZ" sz="2800" dirty="0" err="1"/>
              <a:t>H</a:t>
            </a:r>
            <a:r>
              <a:rPr lang="cs-CZ" sz="2800" dirty="0" err="1" smtClean="0"/>
              <a:t>ypotyreoza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5262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r>
              <a:rPr lang="cs-CZ" dirty="0" err="1" smtClean="0"/>
              <a:t>hyponatrémie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5257800"/>
          </a:xfrm>
        </p:spPr>
        <p:txBody>
          <a:bodyPr>
            <a:noAutofit/>
          </a:bodyPr>
          <a:lstStyle/>
          <a:p>
            <a:r>
              <a:rPr lang="cs-CZ" sz="2800" dirty="0" smtClean="0"/>
              <a:t>Vysazení </a:t>
            </a:r>
            <a:r>
              <a:rPr lang="cs-CZ" sz="2800" dirty="0" err="1" smtClean="0"/>
              <a:t>diuretik,léků</a:t>
            </a:r>
            <a:r>
              <a:rPr lang="cs-CZ" sz="2800" dirty="0" smtClean="0"/>
              <a:t>, které mohou způsobit SIADH, zastavení hypotonických infuzí, korekce </a:t>
            </a:r>
            <a:r>
              <a:rPr lang="cs-CZ" sz="2800" dirty="0" err="1" smtClean="0"/>
              <a:t>hypokalémie</a:t>
            </a:r>
            <a:r>
              <a:rPr lang="cs-CZ" sz="2800" dirty="0" smtClean="0"/>
              <a:t>, </a:t>
            </a:r>
            <a:r>
              <a:rPr lang="cs-CZ" sz="2800" dirty="0" err="1" smtClean="0"/>
              <a:t>hypomagnezemie</a:t>
            </a:r>
            <a:endParaRPr lang="cs-CZ" sz="2800" dirty="0" smtClean="0"/>
          </a:p>
          <a:p>
            <a:r>
              <a:rPr lang="cs-CZ" sz="2800" dirty="0" smtClean="0"/>
              <a:t>Kauzální řešení u SIADH- podávání inhibitorů receptorů pro vazopresin (</a:t>
            </a:r>
            <a:r>
              <a:rPr lang="cs-CZ" sz="2800" dirty="0" err="1" smtClean="0"/>
              <a:t>vaptany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Riziko ireverzibilní centrální </a:t>
            </a:r>
            <a:r>
              <a:rPr lang="cs-CZ" sz="2800" dirty="0" err="1" smtClean="0"/>
              <a:t>pontinní</a:t>
            </a:r>
            <a:r>
              <a:rPr lang="cs-CZ" sz="2800" dirty="0" smtClean="0"/>
              <a:t> </a:t>
            </a:r>
            <a:r>
              <a:rPr lang="cs-CZ" sz="2800" dirty="0" err="1" smtClean="0"/>
              <a:t>myelinolýzi</a:t>
            </a:r>
            <a:r>
              <a:rPr lang="cs-CZ" sz="2800" dirty="0" smtClean="0"/>
              <a:t> při rychlé korekci</a:t>
            </a:r>
          </a:p>
          <a:p>
            <a:r>
              <a:rPr lang="cs-CZ" sz="2800" dirty="0" smtClean="0"/>
              <a:t>Stoupání </a:t>
            </a:r>
            <a:r>
              <a:rPr lang="cs-CZ" sz="2800" dirty="0" err="1" smtClean="0"/>
              <a:t>natrémie</a:t>
            </a:r>
            <a:r>
              <a:rPr lang="cs-CZ" sz="2800" dirty="0" smtClean="0"/>
              <a:t> o 2mmol/l/hodinu u akutní a 0,5mmol/l/h u chronické. Ne více než  o10mmol/l/d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30119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cs-CZ" sz="3000" cap="small" dirty="0" smtClean="0">
                <a:solidFill>
                  <a:srgbClr val="575F6D"/>
                </a:solidFill>
              </a:rPr>
              <a:t>Zvětšení tělesných zásob sodíku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Zvýšený přívod sodíku (dieta, infuze)</a:t>
            </a:r>
          </a:p>
          <a:p>
            <a:pPr lvl="0"/>
            <a:r>
              <a:rPr lang="cs-CZ" dirty="0" smtClean="0"/>
              <a:t>Snížené vylučování sodíku </a:t>
            </a:r>
          </a:p>
          <a:p>
            <a:pPr lvl="1"/>
            <a:r>
              <a:rPr lang="cs-CZ" dirty="0" smtClean="0"/>
              <a:t>sekundární </a:t>
            </a:r>
            <a:r>
              <a:rPr lang="cs-CZ" dirty="0" err="1" smtClean="0"/>
              <a:t>hyperaldosteronismus</a:t>
            </a:r>
            <a:endParaRPr lang="cs-CZ" dirty="0" smtClean="0"/>
          </a:p>
          <a:p>
            <a:pPr lvl="2"/>
            <a:r>
              <a:rPr lang="cs-CZ" dirty="0" smtClean="0"/>
              <a:t>Jaterní cirhóza, srdeční dekompenzace, hypovolemie, poruchy ledvin</a:t>
            </a:r>
            <a:endParaRPr lang="cs-CZ" dirty="0"/>
          </a:p>
          <a:p>
            <a:pPr lvl="1"/>
            <a:r>
              <a:rPr lang="cs-CZ" dirty="0" smtClean="0"/>
              <a:t>porucha tubulárních funkcí, snížení </a:t>
            </a:r>
            <a:r>
              <a:rPr lang="cs-CZ" dirty="0" err="1" smtClean="0"/>
              <a:t>onkotického</a:t>
            </a:r>
            <a:r>
              <a:rPr lang="cs-CZ" dirty="0" smtClean="0"/>
              <a:t> tlaku při </a:t>
            </a:r>
            <a:r>
              <a:rPr lang="cs-CZ" dirty="0" err="1" smtClean="0"/>
              <a:t>hypoalbuminémii</a:t>
            </a:r>
            <a:endParaRPr lang="cs-CZ" dirty="0" smtClean="0"/>
          </a:p>
          <a:p>
            <a:pPr lvl="1"/>
            <a:r>
              <a:rPr lang="cs-CZ" dirty="0" smtClean="0"/>
              <a:t>Energetická nedostatečnost a katabolizmus (selhání Na-K-</a:t>
            </a:r>
            <a:r>
              <a:rPr lang="cs-CZ" dirty="0" err="1" smtClean="0"/>
              <a:t>ATPazy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Dg: vzestup tělesné hmotnosti, pokles vylučování sodíku močí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05"/>
          <p:cNvGraphicFramePr/>
          <p:nvPr>
            <p:extLst>
              <p:ext uri="{D42A27DB-BD31-4B8C-83A1-F6EECF244321}">
                <p14:modId xmlns:p14="http://schemas.microsoft.com/office/powerpoint/2010/main" val="1293805029"/>
              </p:ext>
            </p:extLst>
          </p:nvPr>
        </p:nvGraphicFramePr>
        <p:xfrm>
          <a:off x="467543" y="476672"/>
          <a:ext cx="7711132" cy="564656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150320"/>
                <a:gridCol w="1853604"/>
                <a:gridCol w="1853604"/>
                <a:gridCol w="1853604"/>
              </a:tblGrid>
              <a:tr h="69649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Rozložení</a:t>
                      </a:r>
                      <a:endParaRPr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Tělesná voda (ml/kg)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Podíl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z </a:t>
                      </a: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tělesné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hmotnosti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(%)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Podíl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z </a:t>
                      </a: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tělesné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vody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(%)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9649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celková tělesná voda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5666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intracelulární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330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33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5666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extracelulární</a:t>
                      </a:r>
                      <a:endParaRPr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270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27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50059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intersiciální
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120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12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5666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Lymfa-pojiva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7,5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50059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chrupavky-kosti
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7,5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50059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transcelulární prostor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2,5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5666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intravaskulární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7,5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08819"/>
            <a:ext cx="7467600" cy="1417638"/>
          </a:xfrm>
        </p:spPr>
        <p:txBody>
          <a:bodyPr/>
          <a:lstStyle/>
          <a:p>
            <a:r>
              <a:rPr lang="cs-CZ" dirty="0" err="1" smtClean="0"/>
              <a:t>hypernatrémie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435280" cy="58326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Vzestup koncentrace Na+ nad 145mmol/l</a:t>
            </a:r>
          </a:p>
          <a:p>
            <a:r>
              <a:rPr lang="cs-CZ" dirty="0" smtClean="0"/>
              <a:t>Klinicky se manifestuje již při vzestupu nad 150mmol/l</a:t>
            </a:r>
          </a:p>
          <a:p>
            <a:r>
              <a:rPr lang="cs-CZ" dirty="0" smtClean="0"/>
              <a:t>Příčiny: </a:t>
            </a:r>
          </a:p>
          <a:p>
            <a:pPr lvl="1"/>
            <a:r>
              <a:rPr lang="cs-CZ" dirty="0" smtClean="0"/>
              <a:t>Nadbytek hypertonických tekutin</a:t>
            </a:r>
          </a:p>
          <a:p>
            <a:pPr lvl="2"/>
            <a:r>
              <a:rPr lang="cs-CZ" dirty="0" smtClean="0"/>
              <a:t>Infuze (např. ATB)</a:t>
            </a:r>
          </a:p>
          <a:p>
            <a:pPr lvl="2"/>
            <a:r>
              <a:rPr lang="cs-CZ" dirty="0" smtClean="0"/>
              <a:t>PEV, EV</a:t>
            </a:r>
          </a:p>
          <a:p>
            <a:pPr lvl="2"/>
            <a:r>
              <a:rPr lang="cs-CZ" dirty="0" smtClean="0"/>
              <a:t>Vysoký příjem soli v dietě</a:t>
            </a:r>
          </a:p>
          <a:p>
            <a:pPr lvl="2"/>
            <a:r>
              <a:rPr lang="cs-CZ" dirty="0" smtClean="0"/>
              <a:t>Stav po tonutí ve slané vodě</a:t>
            </a:r>
            <a:endParaRPr lang="cs-CZ" dirty="0"/>
          </a:p>
          <a:p>
            <a:pPr lvl="1"/>
            <a:r>
              <a:rPr lang="cs-CZ" dirty="0" smtClean="0"/>
              <a:t>Zvýšené ztráty vody</a:t>
            </a:r>
          </a:p>
          <a:p>
            <a:pPr lvl="2"/>
            <a:r>
              <a:rPr lang="cs-CZ" dirty="0" smtClean="0"/>
              <a:t>Renální</a:t>
            </a:r>
          </a:p>
          <a:p>
            <a:pPr lvl="3"/>
            <a:r>
              <a:rPr lang="cs-CZ" dirty="0" smtClean="0"/>
              <a:t>Diabetes </a:t>
            </a:r>
            <a:r>
              <a:rPr lang="cs-CZ" dirty="0" err="1" smtClean="0"/>
              <a:t>insipidus,diuretika</a:t>
            </a:r>
            <a:r>
              <a:rPr lang="cs-CZ" dirty="0" smtClean="0"/>
              <a:t>, osmotická diuréza</a:t>
            </a:r>
          </a:p>
          <a:p>
            <a:pPr lvl="2"/>
            <a:r>
              <a:rPr lang="cs-CZ" dirty="0" smtClean="0"/>
              <a:t>Střevní- průjmy, laxativa</a:t>
            </a:r>
          </a:p>
          <a:p>
            <a:pPr lvl="2"/>
            <a:r>
              <a:rPr lang="cs-CZ" dirty="0" smtClean="0"/>
              <a:t>Kožní- pocení, popáleniny</a:t>
            </a:r>
          </a:p>
          <a:p>
            <a:pPr lvl="1"/>
            <a:r>
              <a:rPr lang="cs-CZ" dirty="0" smtClean="0"/>
              <a:t>Snížený pocit žízně</a:t>
            </a:r>
          </a:p>
          <a:p>
            <a:pPr lvl="2"/>
            <a:r>
              <a:rPr lang="cs-CZ" dirty="0" smtClean="0"/>
              <a:t>Starší pacienti, psychotropní léky</a:t>
            </a:r>
          </a:p>
        </p:txBody>
      </p:sp>
    </p:spTree>
    <p:extLst>
      <p:ext uri="{BB962C8B-B14F-4D97-AF65-F5344CB8AC3E}">
        <p14:creationId xmlns:p14="http://schemas.microsoft.com/office/powerpoint/2010/main" val="2159695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531440"/>
            <a:ext cx="7467600" cy="1417638"/>
          </a:xfrm>
        </p:spPr>
        <p:txBody>
          <a:bodyPr/>
          <a:lstStyle/>
          <a:p>
            <a:r>
              <a:rPr lang="cs-CZ" dirty="0" err="1" smtClean="0"/>
              <a:t>hypernatrémie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435280" cy="5589240"/>
          </a:xfrm>
        </p:spPr>
        <p:txBody>
          <a:bodyPr>
            <a:normAutofit lnSpcReduction="10000"/>
          </a:bodyPr>
          <a:lstStyle/>
          <a:p>
            <a:r>
              <a:rPr lang="cs-CZ" sz="2800" dirty="0" err="1" smtClean="0"/>
              <a:t>Hypernatrémie</a:t>
            </a:r>
            <a:r>
              <a:rPr lang="cs-CZ" sz="2800" dirty="0" smtClean="0"/>
              <a:t> a s ní spojená </a:t>
            </a:r>
            <a:r>
              <a:rPr lang="cs-CZ" sz="2800" dirty="0" err="1" smtClean="0"/>
              <a:t>hyperosmolarita</a:t>
            </a:r>
            <a:r>
              <a:rPr lang="cs-CZ" sz="2800" dirty="0" smtClean="0"/>
              <a:t> ECT vede k buněčné dehydrataci, která se projevuje v CNS</a:t>
            </a:r>
          </a:p>
          <a:p>
            <a:r>
              <a:rPr lang="cs-CZ" sz="2800" dirty="0" smtClean="0"/>
              <a:t>Klinika</a:t>
            </a:r>
            <a:r>
              <a:rPr lang="cs-CZ" sz="2800" dirty="0"/>
              <a:t>: žízeň, poruchy CNS, </a:t>
            </a:r>
            <a:r>
              <a:rPr lang="cs-CZ" sz="2800" dirty="0" err="1"/>
              <a:t>cefalea</a:t>
            </a:r>
            <a:r>
              <a:rPr lang="cs-CZ" sz="2800" dirty="0"/>
              <a:t>, zvracení, křeče a kóma (vznik v závislosti na rychlosti rozvoje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Smykové napětí v cévách při dehydrataci- riziko krvácení, trombóz</a:t>
            </a:r>
          </a:p>
          <a:p>
            <a:r>
              <a:rPr lang="cs-CZ" sz="2800" dirty="0" smtClean="0"/>
              <a:t>Rychlá korekce může vést k vývoji </a:t>
            </a:r>
            <a:r>
              <a:rPr lang="cs-CZ" sz="2800" b="1" dirty="0" smtClean="0"/>
              <a:t>mozkového edému</a:t>
            </a:r>
            <a:endParaRPr lang="cs-CZ" sz="2800" b="1" dirty="0"/>
          </a:p>
          <a:p>
            <a:r>
              <a:rPr lang="cs-CZ" sz="2800" dirty="0"/>
              <a:t>Terapie: přívod </a:t>
            </a:r>
            <a:r>
              <a:rPr lang="cs-CZ" sz="2800" dirty="0" smtClean="0"/>
              <a:t>hypotonických </a:t>
            </a:r>
            <a:r>
              <a:rPr lang="cs-CZ" sz="2800" dirty="0"/>
              <a:t>roztoků (5% </a:t>
            </a:r>
            <a:r>
              <a:rPr lang="cs-CZ" sz="2800" dirty="0" err="1"/>
              <a:t>glukoza</a:t>
            </a:r>
            <a:r>
              <a:rPr lang="cs-CZ" sz="2800" dirty="0" smtClean="0"/>
              <a:t>). Pomalá korekce u </a:t>
            </a:r>
            <a:r>
              <a:rPr lang="cs-CZ" sz="2800" dirty="0" err="1" smtClean="0"/>
              <a:t>chron</a:t>
            </a:r>
            <a:r>
              <a:rPr lang="cs-CZ" sz="2800" dirty="0" smtClean="0"/>
              <a:t> </a:t>
            </a:r>
            <a:r>
              <a:rPr lang="cs-CZ" sz="2800" dirty="0" err="1" smtClean="0"/>
              <a:t>hypernatrémie</a:t>
            </a:r>
            <a:r>
              <a:rPr lang="cs-CZ" sz="2800" dirty="0" smtClean="0"/>
              <a:t> (o 10mmol/l den)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194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 dirty="0" err="1">
                <a:solidFill>
                  <a:srgbClr val="575F6D"/>
                </a:solidFill>
              </a:rPr>
              <a:t>Draslík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5257800"/>
          </a:xfrm>
        </p:spPr>
        <p:txBody>
          <a:bodyPr/>
          <a:lstStyle/>
          <a:p>
            <a:r>
              <a:rPr lang="cs-CZ" sz="2800" dirty="0"/>
              <a:t>Draslík najdeme v zelenině, ovoci, luštěninách, ořeších.</a:t>
            </a:r>
          </a:p>
          <a:p>
            <a:r>
              <a:rPr lang="cs-CZ" sz="2800" dirty="0"/>
              <a:t>Doporučená denní dávka Draslík: 2,5–4,0 g.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511104" cy="23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draslíku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Hyperkalémie</a:t>
            </a:r>
            <a:r>
              <a:rPr sz="2800" dirty="0"/>
              <a:t> </a:t>
            </a:r>
            <a:endParaRPr lang="cs-CZ" sz="2800" dirty="0" smtClean="0"/>
          </a:p>
          <a:p>
            <a:pPr lvl="0">
              <a:defRPr sz="1800"/>
            </a:pPr>
            <a:r>
              <a:rPr sz="2800" dirty="0" err="1" smtClean="0"/>
              <a:t>Hypokalémie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err="1" smtClean="0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5257800"/>
          </a:xfrm>
        </p:spPr>
        <p:txBody>
          <a:bodyPr>
            <a:noAutofit/>
          </a:bodyPr>
          <a:lstStyle/>
          <a:p>
            <a:r>
              <a:rPr lang="cs-CZ" sz="2800" dirty="0" smtClean="0"/>
              <a:t>Nejčastější elektrolytická porucha</a:t>
            </a:r>
          </a:p>
          <a:p>
            <a:r>
              <a:rPr lang="cs-CZ" sz="2800" dirty="0" smtClean="0"/>
              <a:t>Nejčastěji u pacientů léčených diuretiky</a:t>
            </a:r>
          </a:p>
          <a:p>
            <a:r>
              <a:rPr lang="cs-CZ" sz="2800" dirty="0" smtClean="0"/>
              <a:t>3,5-5,1mmol/l norma</a:t>
            </a:r>
          </a:p>
          <a:p>
            <a:endParaRPr lang="cs-CZ" sz="2800" dirty="0" smtClean="0"/>
          </a:p>
          <a:p>
            <a:r>
              <a:rPr lang="cs-CZ" sz="2800" dirty="0" smtClean="0"/>
              <a:t>Mírná </a:t>
            </a:r>
            <a:r>
              <a:rPr lang="cs-CZ" sz="2800" dirty="0" err="1" smtClean="0"/>
              <a:t>hypokalémie</a:t>
            </a:r>
            <a:r>
              <a:rPr lang="cs-CZ" sz="2800" dirty="0" smtClean="0"/>
              <a:t> 3-3,5mmol/l</a:t>
            </a:r>
          </a:p>
          <a:p>
            <a:r>
              <a:rPr lang="cs-CZ" sz="2800" dirty="0" err="1" smtClean="0"/>
              <a:t>Tězká</a:t>
            </a:r>
            <a:r>
              <a:rPr lang="cs-CZ" sz="2800" dirty="0" smtClean="0"/>
              <a:t> </a:t>
            </a:r>
            <a:r>
              <a:rPr lang="cs-CZ" sz="2800" dirty="0" err="1" smtClean="0"/>
              <a:t>hypokalémie</a:t>
            </a:r>
            <a:r>
              <a:rPr lang="cs-CZ" sz="2800" dirty="0" smtClean="0"/>
              <a:t> pod 2,5mmol/l</a:t>
            </a:r>
          </a:p>
          <a:p>
            <a:endParaRPr lang="cs-CZ" sz="2800" dirty="0"/>
          </a:p>
          <a:p>
            <a:r>
              <a:rPr lang="cs-CZ" sz="2800" dirty="0" err="1" smtClean="0"/>
              <a:t>Cave</a:t>
            </a:r>
            <a:r>
              <a:rPr lang="cs-CZ" sz="2800" dirty="0" smtClean="0"/>
              <a:t>: u pacientů s chronickým srdečním selháním je i mírná </a:t>
            </a:r>
            <a:r>
              <a:rPr lang="cs-CZ" sz="2800" dirty="0" err="1" smtClean="0"/>
              <a:t>hypokalémie</a:t>
            </a:r>
            <a:r>
              <a:rPr lang="cs-CZ" sz="2800" dirty="0" smtClean="0"/>
              <a:t> pod 4mmol/l spojena s vyšší kardiovaskulární mortalitou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4597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417638"/>
          </a:xfrm>
        </p:spPr>
        <p:txBody>
          <a:bodyPr/>
          <a:lstStyle/>
          <a:p>
            <a:r>
              <a:rPr lang="cs-CZ" dirty="0" smtClean="0"/>
              <a:t>Příčiny </a:t>
            </a:r>
            <a:r>
              <a:rPr lang="cs-CZ" dirty="0" err="1" smtClean="0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686800" cy="7085384"/>
          </a:xfrm>
        </p:spPr>
        <p:txBody>
          <a:bodyPr/>
          <a:lstStyle/>
          <a:p>
            <a:r>
              <a:rPr lang="cs-CZ" b="1" dirty="0" smtClean="0"/>
              <a:t>Nedostatečný příjem kalia </a:t>
            </a:r>
            <a:r>
              <a:rPr lang="cs-CZ" dirty="0" smtClean="0"/>
              <a:t>(dietou nebo infúzemi- méně než 25mmol/den)</a:t>
            </a:r>
          </a:p>
          <a:p>
            <a:r>
              <a:rPr lang="cs-CZ" b="1" dirty="0" smtClean="0"/>
              <a:t>Zvýšené ztráty kalia do střeva</a:t>
            </a:r>
          </a:p>
          <a:p>
            <a:pPr lvl="1"/>
            <a:r>
              <a:rPr lang="cs-CZ" dirty="0" smtClean="0"/>
              <a:t>Zvracení</a:t>
            </a:r>
          </a:p>
          <a:p>
            <a:pPr lvl="1"/>
            <a:r>
              <a:rPr lang="cs-CZ" dirty="0" smtClean="0"/>
              <a:t>Průjmy nebo abúzus laxativ</a:t>
            </a:r>
          </a:p>
          <a:p>
            <a:pPr lvl="1"/>
            <a:r>
              <a:rPr lang="cs-CZ" dirty="0" smtClean="0"/>
              <a:t>Tumory GIT produkující gastrin nebo VIP</a:t>
            </a:r>
          </a:p>
          <a:p>
            <a:pPr lvl="1"/>
            <a:r>
              <a:rPr lang="cs-CZ" dirty="0" smtClean="0"/>
              <a:t>Ileostomie, střevní píštěl, </a:t>
            </a:r>
            <a:r>
              <a:rPr lang="cs-CZ" dirty="0" err="1" smtClean="0"/>
              <a:t>vilozní</a:t>
            </a:r>
            <a:r>
              <a:rPr lang="cs-CZ" dirty="0" smtClean="0"/>
              <a:t> adenom tlustého střeva</a:t>
            </a:r>
          </a:p>
          <a:p>
            <a:r>
              <a:rPr lang="cs-CZ" b="1" dirty="0" smtClean="0"/>
              <a:t>Přesun kalia z ECT do buněk</a:t>
            </a:r>
          </a:p>
          <a:p>
            <a:pPr lvl="1"/>
            <a:r>
              <a:rPr lang="cs-CZ" dirty="0" smtClean="0"/>
              <a:t>Zvýšený tonus sympatiku- stres, delirium</a:t>
            </a:r>
          </a:p>
          <a:p>
            <a:pPr lvl="1"/>
            <a:r>
              <a:rPr lang="cs-CZ" dirty="0" smtClean="0"/>
              <a:t>Beta-sympatomimetika (</a:t>
            </a:r>
            <a:r>
              <a:rPr lang="cs-CZ" dirty="0" err="1" smtClean="0"/>
              <a:t>bronchodilatancia</a:t>
            </a:r>
            <a:r>
              <a:rPr lang="cs-CZ" dirty="0" smtClean="0"/>
              <a:t>, </a:t>
            </a:r>
            <a:r>
              <a:rPr lang="cs-CZ" dirty="0" err="1" smtClean="0"/>
              <a:t>tokolytika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Inzulin, teofylin, kofein (aktivují Na-K-</a:t>
            </a:r>
            <a:r>
              <a:rPr lang="cs-CZ" dirty="0" err="1" smtClean="0"/>
              <a:t>ATPázu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3208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417638"/>
          </a:xfrm>
        </p:spPr>
        <p:txBody>
          <a:bodyPr/>
          <a:lstStyle/>
          <a:p>
            <a:r>
              <a:rPr lang="cs-CZ" dirty="0" smtClean="0"/>
              <a:t>Příčiny </a:t>
            </a:r>
            <a:r>
              <a:rPr lang="cs-CZ" dirty="0" err="1" smtClean="0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Primární </a:t>
            </a:r>
            <a:r>
              <a:rPr lang="cs-CZ" sz="2800" b="1" dirty="0" err="1"/>
              <a:t>hyperaldosteronismus</a:t>
            </a:r>
            <a:r>
              <a:rPr lang="cs-CZ" sz="2800" b="1" dirty="0"/>
              <a:t> (</a:t>
            </a:r>
            <a:r>
              <a:rPr lang="cs-CZ" sz="2800" b="1" dirty="0" err="1"/>
              <a:t>Connův</a:t>
            </a:r>
            <a:r>
              <a:rPr lang="cs-CZ" sz="2800" b="1" dirty="0"/>
              <a:t> syndrom)</a:t>
            </a:r>
          </a:p>
          <a:p>
            <a:r>
              <a:rPr lang="cs-CZ" sz="2800" b="1" dirty="0"/>
              <a:t>Sekundární </a:t>
            </a:r>
            <a:r>
              <a:rPr lang="cs-CZ" sz="2800" b="1" dirty="0" err="1"/>
              <a:t>hyperaldosteronismus</a:t>
            </a:r>
            <a:endParaRPr lang="cs-CZ" sz="2800" b="1" dirty="0"/>
          </a:p>
          <a:p>
            <a:pPr lvl="1"/>
            <a:r>
              <a:rPr lang="cs-CZ" sz="2800" dirty="0"/>
              <a:t> srdeční selhávání</a:t>
            </a:r>
          </a:p>
          <a:p>
            <a:pPr lvl="1"/>
            <a:r>
              <a:rPr lang="cs-CZ" sz="2800" dirty="0"/>
              <a:t>Ascitická jaterní </a:t>
            </a:r>
            <a:r>
              <a:rPr lang="cs-CZ" sz="2800" dirty="0" err="1" smtClean="0"/>
              <a:t>cirhoza</a:t>
            </a:r>
            <a:endParaRPr lang="cs-CZ" sz="2800" dirty="0" smtClean="0"/>
          </a:p>
          <a:p>
            <a:r>
              <a:rPr lang="cs-CZ" sz="2800" b="1" dirty="0" smtClean="0"/>
              <a:t>Ztráty kalia ledvinami</a:t>
            </a:r>
          </a:p>
          <a:p>
            <a:pPr lvl="1"/>
            <a:r>
              <a:rPr lang="cs-CZ" sz="2800" dirty="0" smtClean="0"/>
              <a:t>Diuretika</a:t>
            </a:r>
          </a:p>
          <a:p>
            <a:pPr lvl="1"/>
            <a:r>
              <a:rPr lang="cs-CZ" sz="2800" dirty="0" smtClean="0"/>
              <a:t>Tubulární syndromy (</a:t>
            </a:r>
            <a:r>
              <a:rPr lang="cs-CZ" sz="2800" dirty="0" err="1"/>
              <a:t>B</a:t>
            </a:r>
            <a:r>
              <a:rPr lang="cs-CZ" sz="2800" dirty="0" err="1" smtClean="0"/>
              <a:t>artterův</a:t>
            </a:r>
            <a:r>
              <a:rPr lang="cs-CZ" sz="2800" dirty="0" smtClean="0"/>
              <a:t>..)</a:t>
            </a:r>
          </a:p>
          <a:p>
            <a:pPr lvl="1"/>
            <a:r>
              <a:rPr lang="cs-CZ" sz="2800" dirty="0" err="1" smtClean="0"/>
              <a:t>Tubulotoxické</a:t>
            </a:r>
            <a:r>
              <a:rPr lang="cs-CZ" sz="2800" dirty="0" smtClean="0"/>
              <a:t> léky (aminoglykosidy, </a:t>
            </a:r>
            <a:r>
              <a:rPr lang="cs-CZ" sz="2800" dirty="0" err="1" smtClean="0"/>
              <a:t>amfotericin</a:t>
            </a:r>
            <a:r>
              <a:rPr lang="cs-CZ" sz="2800" dirty="0" smtClean="0"/>
              <a:t> B)</a:t>
            </a:r>
          </a:p>
          <a:p>
            <a:pPr lvl="1"/>
            <a:r>
              <a:rPr lang="cs-CZ" sz="2800" dirty="0" smtClean="0"/>
              <a:t>Glukokortikoidy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43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Klinický obraz </a:t>
            </a:r>
            <a:r>
              <a:rPr lang="cs-CZ" dirty="0" err="1" smtClean="0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Únava</a:t>
            </a:r>
          </a:p>
          <a:p>
            <a:r>
              <a:rPr lang="cs-CZ" sz="2800" dirty="0" smtClean="0"/>
              <a:t>Zácpa</a:t>
            </a:r>
          </a:p>
          <a:p>
            <a:r>
              <a:rPr lang="cs-CZ" sz="2800" dirty="0" smtClean="0"/>
              <a:t>Slabost</a:t>
            </a:r>
          </a:p>
          <a:p>
            <a:r>
              <a:rPr lang="cs-CZ" sz="2800" dirty="0" smtClean="0"/>
              <a:t>Snížený svalový tonus</a:t>
            </a:r>
          </a:p>
          <a:p>
            <a:r>
              <a:rPr lang="cs-CZ" sz="2800" dirty="0" smtClean="0"/>
              <a:t>arytmie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7869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r>
              <a:rPr lang="cs-CZ" dirty="0" err="1" smtClean="0"/>
              <a:t>hypokalémie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Mírná </a:t>
            </a:r>
            <a:r>
              <a:rPr lang="cs-CZ" dirty="0" err="1" smtClean="0"/>
              <a:t>hypokalémie</a:t>
            </a:r>
            <a:r>
              <a:rPr lang="cs-CZ" dirty="0" smtClean="0"/>
              <a:t> nad 2,5mmol/l- perorální substituce (př. </a:t>
            </a:r>
            <a:r>
              <a:rPr lang="cs-CZ" dirty="0" err="1" smtClean="0"/>
              <a:t>Kalnormin</a:t>
            </a:r>
            <a:r>
              <a:rPr lang="cs-CZ" dirty="0" smtClean="0"/>
              <a:t>) ve formě kalium chloridu 50-150mmol/den. 1mmol= 75mg </a:t>
            </a:r>
            <a:r>
              <a:rPr lang="cs-CZ" dirty="0" err="1" smtClean="0"/>
              <a:t>KCl</a:t>
            </a:r>
            <a:endParaRPr lang="cs-CZ" dirty="0" smtClean="0"/>
          </a:p>
          <a:p>
            <a:r>
              <a:rPr lang="cs-CZ" dirty="0" smtClean="0"/>
              <a:t>Dieta</a:t>
            </a:r>
          </a:p>
          <a:p>
            <a:r>
              <a:rPr lang="cs-CZ" dirty="0" err="1" smtClean="0"/>
              <a:t>Kálium</a:t>
            </a:r>
            <a:r>
              <a:rPr lang="cs-CZ" dirty="0" smtClean="0"/>
              <a:t> šetřící diuretika (</a:t>
            </a:r>
            <a:r>
              <a:rPr lang="cs-CZ" dirty="0" err="1" smtClean="0"/>
              <a:t>verospiron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Parenterální substituce- 7,45% </a:t>
            </a:r>
            <a:r>
              <a:rPr lang="cs-CZ" dirty="0" err="1" smtClean="0"/>
              <a:t>KCl</a:t>
            </a:r>
            <a:r>
              <a:rPr lang="cs-CZ" dirty="0" smtClean="0"/>
              <a:t> 20-30ml</a:t>
            </a:r>
          </a:p>
          <a:p>
            <a:r>
              <a:rPr lang="cs-CZ" dirty="0" smtClean="0"/>
              <a:t>Kontraindikace infuzí </a:t>
            </a:r>
            <a:r>
              <a:rPr lang="cs-CZ" dirty="0" err="1" smtClean="0"/>
              <a:t>glukozy</a:t>
            </a:r>
            <a:r>
              <a:rPr lang="cs-CZ" dirty="0" smtClean="0"/>
              <a:t> (zvyšuje vstup K do buňky) a </a:t>
            </a:r>
            <a:r>
              <a:rPr lang="cs-CZ" dirty="0" err="1" smtClean="0"/>
              <a:t>hydrogenkarbonátu</a:t>
            </a:r>
            <a:r>
              <a:rPr lang="cs-CZ" dirty="0" smtClean="0"/>
              <a:t> (alkalizace zhoršuje </a:t>
            </a:r>
            <a:r>
              <a:rPr lang="cs-CZ" dirty="0" err="1" smtClean="0"/>
              <a:t>hypokalémii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975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Sérové </a:t>
            </a:r>
            <a:r>
              <a:rPr lang="cs-CZ" dirty="0" err="1" smtClean="0"/>
              <a:t>kálium</a:t>
            </a:r>
            <a:r>
              <a:rPr lang="cs-CZ" dirty="0" smtClean="0"/>
              <a:t> nad 5,4mmol/l</a:t>
            </a:r>
          </a:p>
          <a:p>
            <a:r>
              <a:rPr lang="cs-CZ" dirty="0" smtClean="0"/>
              <a:t>Závažná </a:t>
            </a:r>
            <a:r>
              <a:rPr lang="cs-CZ" dirty="0" err="1" smtClean="0"/>
              <a:t>hyperkalémie</a:t>
            </a:r>
            <a:r>
              <a:rPr lang="cs-CZ" dirty="0" smtClean="0"/>
              <a:t> nad 6,5mmol/l</a:t>
            </a:r>
          </a:p>
          <a:p>
            <a:endParaRPr lang="cs-CZ" dirty="0"/>
          </a:p>
          <a:p>
            <a:r>
              <a:rPr lang="cs-CZ" dirty="0" smtClean="0"/>
              <a:t>Změny na EKG:</a:t>
            </a:r>
          </a:p>
          <a:p>
            <a:pPr lvl="1"/>
            <a:r>
              <a:rPr lang="cs-CZ" dirty="0" smtClean="0"/>
              <a:t>Hrotnaté vlny T</a:t>
            </a:r>
          </a:p>
          <a:p>
            <a:pPr lvl="1"/>
            <a:r>
              <a:rPr lang="cs-CZ" dirty="0" smtClean="0"/>
              <a:t>Oploštění vlny P</a:t>
            </a:r>
          </a:p>
          <a:p>
            <a:pPr lvl="1"/>
            <a:r>
              <a:rPr lang="cs-CZ" dirty="0" smtClean="0"/>
              <a:t>AV blok </a:t>
            </a:r>
            <a:r>
              <a:rPr lang="cs-CZ" dirty="0" err="1" smtClean="0"/>
              <a:t>I.stupně</a:t>
            </a:r>
            <a:endParaRPr lang="cs-CZ" dirty="0" smtClean="0"/>
          </a:p>
          <a:p>
            <a:pPr lvl="1"/>
            <a:r>
              <a:rPr lang="cs-CZ" dirty="0" smtClean="0"/>
              <a:t>Rozšiřování QRS komplexu</a:t>
            </a:r>
          </a:p>
          <a:p>
            <a:pPr lvl="1"/>
            <a:r>
              <a:rPr lang="cs-CZ" dirty="0" smtClean="0"/>
              <a:t>FIKO, asystolie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7045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93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tekutinová bilance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5</a:t>
            </a:fld>
            <a:endParaRPr sz="1400" b="1">
              <a:solidFill>
                <a:srgbClr val="FFFFFF"/>
              </a:solidFill>
            </a:endParaRPr>
          </a:p>
        </p:txBody>
      </p:sp>
      <p:graphicFrame>
        <p:nvGraphicFramePr>
          <p:cNvPr id="116" name="Table 116"/>
          <p:cNvGraphicFramePr/>
          <p:nvPr/>
        </p:nvGraphicFramePr>
        <p:xfrm>
          <a:off x="853281" y="2247900"/>
          <a:ext cx="7308848" cy="350033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827212"/>
                <a:gridCol w="1827212"/>
                <a:gridCol w="1827212"/>
                <a:gridCol w="1827212"/>
              </a:tblGrid>
              <a:tr h="700067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Zdroj příjmu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Příjem (ml)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Cesta vylučování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Ztráta (ml)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00067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Pití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1100-1400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moč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1200-1500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00067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Potrava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800-1000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stolice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100-200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00067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Oxidace živin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300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plíce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400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00067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kůže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500-600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417638"/>
          </a:xfrm>
        </p:spPr>
        <p:txBody>
          <a:bodyPr/>
          <a:lstStyle/>
          <a:p>
            <a:r>
              <a:rPr lang="cs-CZ" dirty="0" smtClean="0"/>
              <a:t>Příčiny </a:t>
            </a:r>
            <a:r>
              <a:rPr lang="cs-CZ" dirty="0" err="1" smtClean="0"/>
              <a:t>hyperkalémie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686800" cy="5517232"/>
          </a:xfrm>
        </p:spPr>
        <p:txBody>
          <a:bodyPr>
            <a:noAutofit/>
          </a:bodyPr>
          <a:lstStyle/>
          <a:p>
            <a:r>
              <a:rPr lang="cs-CZ" sz="2000" dirty="0" smtClean="0"/>
              <a:t>Chronické selhání ledvin (</a:t>
            </a:r>
            <a:r>
              <a:rPr lang="cs-CZ" sz="2000" dirty="0" err="1" smtClean="0"/>
              <a:t>oligoanurie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Léky: </a:t>
            </a:r>
          </a:p>
          <a:p>
            <a:pPr lvl="1"/>
            <a:r>
              <a:rPr lang="cs-CZ" sz="2000" dirty="0" smtClean="0"/>
              <a:t>Kalium šetřící diuretika (</a:t>
            </a:r>
            <a:r>
              <a:rPr lang="cs-CZ" sz="2000" dirty="0" err="1" smtClean="0"/>
              <a:t>amilorid</a:t>
            </a:r>
            <a:r>
              <a:rPr lang="cs-CZ" sz="2000" dirty="0" smtClean="0"/>
              <a:t>, </a:t>
            </a:r>
            <a:r>
              <a:rPr lang="cs-CZ" sz="2000" dirty="0" err="1" smtClean="0"/>
              <a:t>verospiron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ACE-i, </a:t>
            </a:r>
            <a:r>
              <a:rPr lang="cs-CZ" sz="2000" dirty="0" err="1" smtClean="0"/>
              <a:t>sartany</a:t>
            </a:r>
            <a:endParaRPr lang="cs-CZ" sz="2000" dirty="0" smtClean="0"/>
          </a:p>
          <a:p>
            <a:pPr lvl="1"/>
            <a:r>
              <a:rPr lang="cs-CZ" sz="2000" dirty="0" smtClean="0"/>
              <a:t>Nesteroidní antirevmatika (omezují průtok krve ledvinou)</a:t>
            </a:r>
            <a:endParaRPr lang="cs-CZ" sz="2000" dirty="0"/>
          </a:p>
          <a:p>
            <a:pPr lvl="1"/>
            <a:r>
              <a:rPr lang="cs-CZ" sz="2000" dirty="0" smtClean="0"/>
              <a:t>LMWH- inhibují výdej aldosteronu</a:t>
            </a:r>
          </a:p>
          <a:p>
            <a:pPr lvl="1"/>
            <a:r>
              <a:rPr lang="cs-CZ" sz="2000" dirty="0" smtClean="0"/>
              <a:t>Cyklosporin</a:t>
            </a:r>
          </a:p>
          <a:p>
            <a:pPr lvl="1"/>
            <a:r>
              <a:rPr lang="cs-CZ" sz="2000" dirty="0" smtClean="0"/>
              <a:t>BB</a:t>
            </a:r>
          </a:p>
          <a:p>
            <a:r>
              <a:rPr lang="cs-CZ" sz="2000" dirty="0" smtClean="0"/>
              <a:t>Katabolismus</a:t>
            </a:r>
          </a:p>
          <a:p>
            <a:pPr lvl="1"/>
            <a:r>
              <a:rPr lang="cs-CZ" sz="2000" dirty="0" smtClean="0"/>
              <a:t>Acidóza</a:t>
            </a:r>
          </a:p>
          <a:p>
            <a:pPr lvl="1"/>
            <a:r>
              <a:rPr lang="cs-CZ" sz="2000" dirty="0" smtClean="0"/>
              <a:t>Deficit inzulinu (diabetická </a:t>
            </a:r>
            <a:r>
              <a:rPr lang="cs-CZ" sz="2000" dirty="0" err="1" smtClean="0"/>
              <a:t>ketoacidoza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Rabdomyolýza</a:t>
            </a:r>
            <a:r>
              <a:rPr lang="cs-CZ" sz="2000" dirty="0" smtClean="0"/>
              <a:t>, rozpad nádoru, cvičení</a:t>
            </a:r>
          </a:p>
          <a:p>
            <a:r>
              <a:rPr lang="cs-CZ" sz="2000" dirty="0" err="1" smtClean="0"/>
              <a:t>Addisonova</a:t>
            </a:r>
            <a:r>
              <a:rPr lang="cs-CZ" sz="2000" dirty="0" smtClean="0"/>
              <a:t> choroba</a:t>
            </a:r>
          </a:p>
          <a:p>
            <a:r>
              <a:rPr lang="cs-CZ" sz="2000" dirty="0" err="1" smtClean="0"/>
              <a:t>Hypoaldosteronismus</a:t>
            </a:r>
            <a:endParaRPr lang="cs-CZ" sz="2000" dirty="0" smtClean="0"/>
          </a:p>
          <a:p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467205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smtClean="0"/>
              <a:t>Terapie </a:t>
            </a:r>
            <a:r>
              <a:rPr lang="cs-CZ" dirty="0" err="1" smtClean="0"/>
              <a:t>hyperkalémie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i.v</a:t>
            </a:r>
            <a:r>
              <a:rPr lang="cs-CZ" dirty="0" smtClean="0"/>
              <a:t>. podání kalcia</a:t>
            </a:r>
          </a:p>
          <a:p>
            <a:pPr lvl="1"/>
            <a:r>
              <a:rPr lang="cs-CZ" dirty="0" smtClean="0"/>
              <a:t>Antagonizuje membránové účinky</a:t>
            </a:r>
          </a:p>
          <a:p>
            <a:pPr lvl="1"/>
            <a:r>
              <a:rPr lang="cs-CZ" dirty="0" smtClean="0"/>
              <a:t>10ml 10% kalcium </a:t>
            </a:r>
            <a:r>
              <a:rPr lang="cs-CZ" dirty="0" err="1" smtClean="0"/>
              <a:t>glokonátu</a:t>
            </a:r>
            <a:endParaRPr lang="cs-CZ" dirty="0" smtClean="0"/>
          </a:p>
          <a:p>
            <a:r>
              <a:rPr lang="cs-CZ" dirty="0" smtClean="0"/>
              <a:t>Podání glukózy s inzulinem</a:t>
            </a:r>
          </a:p>
          <a:p>
            <a:pPr lvl="1"/>
            <a:r>
              <a:rPr lang="cs-CZ" dirty="0" smtClean="0"/>
              <a:t>Vstup kalia do buněk</a:t>
            </a:r>
          </a:p>
          <a:p>
            <a:r>
              <a:rPr lang="cs-CZ" dirty="0" smtClean="0"/>
              <a:t>Alkalizace</a:t>
            </a:r>
          </a:p>
          <a:p>
            <a:r>
              <a:rPr lang="cs-CZ" dirty="0" smtClean="0"/>
              <a:t>Diuretika</a:t>
            </a:r>
          </a:p>
          <a:p>
            <a:r>
              <a:rPr lang="cs-CZ" dirty="0" smtClean="0"/>
              <a:t>Pryskyřice vyvazující kalium ve střevě</a:t>
            </a:r>
          </a:p>
          <a:p>
            <a:pPr lvl="1"/>
            <a:r>
              <a:rPr lang="cs-CZ" dirty="0" smtClean="0"/>
              <a:t>Kalcium polystyren sulfát, 15g </a:t>
            </a:r>
            <a:r>
              <a:rPr lang="cs-CZ" dirty="0" err="1" smtClean="0"/>
              <a:t>p.o</a:t>
            </a:r>
            <a:r>
              <a:rPr lang="cs-CZ" dirty="0" smtClean="0"/>
              <a:t>., klyzma</a:t>
            </a:r>
          </a:p>
          <a:p>
            <a:r>
              <a:rPr lang="cs-CZ" dirty="0" smtClean="0"/>
              <a:t>Dialýza</a:t>
            </a:r>
          </a:p>
          <a:p>
            <a:r>
              <a:rPr lang="cs-CZ" dirty="0" smtClean="0"/>
              <a:t>Vysazení nebezpečných léků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05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vápník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633500" cy="276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vápník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organizmu je ho asi 1200 g, hlavně v kostech. Jeho koncentrace </a:t>
            </a:r>
            <a:r>
              <a:rPr lang="cs-CZ" b="1" dirty="0"/>
              <a:t>v séru je 2,4–2,7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  <a:r>
              <a:rPr lang="cs-CZ" dirty="0"/>
              <a:t> a je důsledkem rovnováhy mezi absorpcí z potravy, exkrecí </a:t>
            </a:r>
            <a:r>
              <a:rPr lang="cs-CZ" dirty="0">
                <a:hlinkClick r:id="rId2" tooltip="Moč"/>
              </a:rPr>
              <a:t>močí</a:t>
            </a:r>
            <a:r>
              <a:rPr lang="cs-CZ" dirty="0"/>
              <a:t> a ukládáním (uvolňováním) do kostí. Jeho metabolizmus je regulován </a:t>
            </a:r>
            <a:r>
              <a:rPr lang="cs-CZ" dirty="0">
                <a:hlinkClick r:id="rId3" tooltip="Parathormon"/>
              </a:rPr>
              <a:t>PTH</a:t>
            </a:r>
            <a:r>
              <a:rPr lang="cs-CZ" dirty="0"/>
              <a:t>, </a:t>
            </a:r>
            <a:r>
              <a:rPr lang="cs-CZ" dirty="0">
                <a:hlinkClick r:id="rId4" tooltip="Hormony štítné žlázy"/>
              </a:rPr>
              <a:t>hormony štítné žlázy</a:t>
            </a:r>
            <a:r>
              <a:rPr lang="cs-CZ" dirty="0"/>
              <a:t> a </a:t>
            </a:r>
            <a:r>
              <a:rPr lang="cs-CZ" dirty="0">
                <a:hlinkClick r:id="rId5" tooltip="Hormony nadledvin (stránka neexistuje)"/>
              </a:rPr>
              <a:t>nadledvin</a:t>
            </a:r>
            <a:r>
              <a:rPr lang="cs-CZ" dirty="0"/>
              <a:t>, </a:t>
            </a:r>
            <a:r>
              <a:rPr lang="cs-CZ" dirty="0">
                <a:hlinkClick r:id="rId6" tooltip="Pohlavní hormony (stránka neexistuje)"/>
              </a:rPr>
              <a:t>pohlavními hormony</a:t>
            </a:r>
            <a:r>
              <a:rPr lang="cs-CZ" dirty="0"/>
              <a:t> a </a:t>
            </a:r>
            <a:r>
              <a:rPr lang="cs-CZ" dirty="0">
                <a:hlinkClick r:id="rId7" tooltip="Vitamin D"/>
              </a:rPr>
              <a:t>vitaminem D</a:t>
            </a:r>
            <a:r>
              <a:rPr lang="cs-CZ" dirty="0"/>
              <a:t>.</a:t>
            </a:r>
          </a:p>
          <a:p>
            <a:r>
              <a:rPr lang="cs-CZ" dirty="0"/>
              <a:t>Funkce vápníku v </a:t>
            </a:r>
            <a:r>
              <a:rPr lang="cs-CZ" dirty="0" err="1"/>
              <a:t>těleVápník</a:t>
            </a:r>
            <a:r>
              <a:rPr lang="cs-CZ" dirty="0"/>
              <a:t> je součástí </a:t>
            </a:r>
            <a:r>
              <a:rPr lang="cs-CZ" dirty="0">
                <a:hlinkClick r:id="rId8" tooltip="Kost"/>
              </a:rPr>
              <a:t>kostí</a:t>
            </a:r>
            <a:r>
              <a:rPr lang="cs-CZ" dirty="0"/>
              <a:t> a </a:t>
            </a:r>
            <a:r>
              <a:rPr lang="cs-CZ" dirty="0">
                <a:hlinkClick r:id="rId9" tooltip="Zub"/>
              </a:rPr>
              <a:t>zubů</a:t>
            </a:r>
            <a:r>
              <a:rPr lang="cs-CZ" dirty="0"/>
              <a:t>, snižuje nervosvalovou dráždivost, je důležitý pro správnou funkci převodního systému srdečního, nutný pro </a:t>
            </a:r>
            <a:r>
              <a:rPr lang="cs-CZ" dirty="0">
                <a:hlinkClick r:id="rId10" tooltip="Krevní srážlivost"/>
              </a:rPr>
              <a:t>srážlivost</a:t>
            </a:r>
            <a:r>
              <a:rPr lang="cs-CZ" dirty="0"/>
              <a:t>, má význam v prevenci </a:t>
            </a:r>
            <a:r>
              <a:rPr lang="cs-CZ" dirty="0">
                <a:hlinkClick r:id="rId11" tooltip="Kolorektální karcinom"/>
              </a:rPr>
              <a:t>kolorektálního karcinomu</a:t>
            </a:r>
            <a:r>
              <a:rPr lang="cs-CZ" dirty="0"/>
              <a:t> (vazba žlučových kyselin).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847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vápník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Zdroj </a:t>
            </a:r>
            <a:r>
              <a:rPr lang="cs-CZ" sz="2800" dirty="0" err="1"/>
              <a:t>vápníkumléko</a:t>
            </a:r>
            <a:r>
              <a:rPr lang="cs-CZ" sz="2800" dirty="0"/>
              <a:t> a mléčné výrobky, cereálie, luštěniny, zelenina, mák, tvrdá pitná voda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100g mléka= 120mg vápníku</a:t>
            </a:r>
            <a:endParaRPr lang="cs-CZ" sz="2800" dirty="0"/>
          </a:p>
          <a:p>
            <a:r>
              <a:rPr lang="cs-CZ" sz="2800" dirty="0"/>
              <a:t>Denní </a:t>
            </a:r>
            <a:r>
              <a:rPr lang="cs-CZ" sz="2800" dirty="0" smtClean="0"/>
              <a:t>potřeba 1000 </a:t>
            </a:r>
            <a:r>
              <a:rPr lang="cs-CZ" sz="2800" dirty="0"/>
              <a:t>mg/den, u těhotných a kojících 1800 mg/den.</a:t>
            </a:r>
          </a:p>
          <a:p>
            <a:r>
              <a:rPr lang="cs-CZ" sz="2800" dirty="0" smtClean="0"/>
              <a:t>Nedostatek</a:t>
            </a:r>
          </a:p>
          <a:p>
            <a:pPr lvl="1"/>
            <a:r>
              <a:rPr lang="cs-CZ" sz="2800" dirty="0" smtClean="0"/>
              <a:t>Důsledkem </a:t>
            </a:r>
            <a:r>
              <a:rPr lang="cs-CZ" sz="2800" dirty="0"/>
              <a:t>je </a:t>
            </a:r>
            <a:r>
              <a:rPr lang="cs-CZ" sz="2800" dirty="0">
                <a:hlinkClick r:id="rId2" tooltip="Osteomalacie"/>
              </a:rPr>
              <a:t>osteomalacie</a:t>
            </a:r>
            <a:r>
              <a:rPr lang="cs-CZ" sz="2800" dirty="0"/>
              <a:t>, </a:t>
            </a:r>
            <a:r>
              <a:rPr lang="cs-CZ" sz="2800" dirty="0">
                <a:hlinkClick r:id="rId3" tooltip="Osteoporóza"/>
              </a:rPr>
              <a:t>osteoporóza</a:t>
            </a:r>
            <a:r>
              <a:rPr lang="cs-CZ" sz="2800" dirty="0"/>
              <a:t>, </a:t>
            </a:r>
            <a:r>
              <a:rPr lang="cs-CZ" sz="2800" dirty="0">
                <a:hlinkClick r:id="rId4" tooltip="Rachitis"/>
              </a:rPr>
              <a:t>rachitis</a:t>
            </a:r>
            <a:r>
              <a:rPr lang="cs-CZ" sz="2800" dirty="0"/>
              <a:t>, zvyšuje nervosvalovou dráždivost, </a:t>
            </a:r>
            <a:r>
              <a:rPr lang="cs-CZ" sz="2800" dirty="0">
                <a:hlinkClick r:id="rId5" tooltip="Tachykardie"/>
              </a:rPr>
              <a:t>tachykardie</a:t>
            </a:r>
            <a:r>
              <a:rPr lang="cs-CZ" sz="2800" dirty="0"/>
              <a:t>, poruchy srážlivosti krve, zvyšuje riziko karcinomu tlustého střeva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259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vápníku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Hyperkalcémie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Hypokalcémie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err="1" smtClean="0"/>
              <a:t>hyperkalcémie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7992888" cy="5257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Vzestup sérové koncentrace nad 2,6mmol/l</a:t>
            </a:r>
          </a:p>
          <a:p>
            <a:r>
              <a:rPr lang="cs-CZ" sz="2800" dirty="0" smtClean="0"/>
              <a:t>Vazba na albumin (</a:t>
            </a:r>
            <a:r>
              <a:rPr lang="cs-CZ" sz="2800" dirty="0" err="1" smtClean="0"/>
              <a:t>cave</a:t>
            </a:r>
            <a:r>
              <a:rPr lang="cs-CZ" sz="2800" dirty="0" smtClean="0"/>
              <a:t> </a:t>
            </a:r>
            <a:r>
              <a:rPr lang="cs-CZ" sz="2800" dirty="0" err="1" smtClean="0"/>
              <a:t>hypoalbuminemie</a:t>
            </a:r>
            <a:r>
              <a:rPr lang="cs-CZ" sz="2800" dirty="0" smtClean="0"/>
              <a:t>)</a:t>
            </a:r>
          </a:p>
          <a:p>
            <a:pPr lvl="1"/>
            <a:r>
              <a:rPr lang="cs-CZ" sz="2800" dirty="0" err="1" smtClean="0"/>
              <a:t>Pseudohyperkalcémie</a:t>
            </a:r>
            <a:r>
              <a:rPr lang="cs-CZ" sz="2800" dirty="0" smtClean="0"/>
              <a:t>- zvýšená koncentrace albuminu při dehydrataci zvyšuje kalcémii, ionizované kalcium bývá normální)</a:t>
            </a:r>
          </a:p>
          <a:p>
            <a:pPr lvl="1"/>
            <a:r>
              <a:rPr lang="cs-CZ" sz="2800" dirty="0" smtClean="0"/>
              <a:t>Vzestup albuminu o 10g/l = vzestup kalcémie o 0,2-0,25mmol/l</a:t>
            </a:r>
          </a:p>
          <a:p>
            <a:pPr lvl="1"/>
            <a:r>
              <a:rPr lang="cs-CZ" sz="2800" dirty="0" smtClean="0"/>
              <a:t>Nejčastější etiologie: primární </a:t>
            </a:r>
            <a:r>
              <a:rPr lang="cs-CZ" sz="2800" dirty="0" err="1" smtClean="0"/>
              <a:t>hyperparatyreoza</a:t>
            </a:r>
            <a:r>
              <a:rPr lang="cs-CZ" sz="2800" dirty="0" smtClean="0"/>
              <a:t> a malignity (90%)</a:t>
            </a:r>
          </a:p>
        </p:txBody>
      </p:sp>
    </p:spTree>
    <p:extLst>
      <p:ext uri="{BB962C8B-B14F-4D97-AF65-F5344CB8AC3E}">
        <p14:creationId xmlns:p14="http://schemas.microsoft.com/office/powerpoint/2010/main" val="1213345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smtClean="0"/>
              <a:t>Příčiny </a:t>
            </a:r>
            <a:r>
              <a:rPr lang="cs-CZ" dirty="0" err="1" smtClean="0"/>
              <a:t>hyperkalcémie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7467600" cy="5517232"/>
          </a:xfrm>
        </p:spPr>
        <p:txBody>
          <a:bodyPr>
            <a:normAutofit fontScale="92500"/>
          </a:bodyPr>
          <a:lstStyle/>
          <a:p>
            <a:r>
              <a:rPr lang="cs-CZ" b="1" dirty="0" err="1" smtClean="0"/>
              <a:t>Hyperkalcémie</a:t>
            </a:r>
            <a:r>
              <a:rPr lang="cs-CZ" b="1" dirty="0" smtClean="0"/>
              <a:t> závislá na parathormonu:</a:t>
            </a:r>
          </a:p>
          <a:p>
            <a:pPr lvl="1"/>
            <a:r>
              <a:rPr lang="cs-CZ" dirty="0" smtClean="0"/>
              <a:t>Primární </a:t>
            </a:r>
            <a:r>
              <a:rPr lang="cs-CZ" dirty="0" err="1" smtClean="0"/>
              <a:t>hyperparatyreoza</a:t>
            </a:r>
            <a:endParaRPr lang="cs-CZ" dirty="0" smtClean="0"/>
          </a:p>
          <a:p>
            <a:pPr lvl="2"/>
            <a:r>
              <a:rPr lang="cs-CZ" dirty="0" smtClean="0"/>
              <a:t> </a:t>
            </a:r>
            <a:r>
              <a:rPr lang="cs-CZ" dirty="0" err="1" smtClean="0"/>
              <a:t>aadenom</a:t>
            </a:r>
            <a:endParaRPr lang="cs-CZ" dirty="0"/>
          </a:p>
          <a:p>
            <a:pPr lvl="2"/>
            <a:r>
              <a:rPr lang="cs-CZ" dirty="0" smtClean="0"/>
              <a:t> </a:t>
            </a:r>
            <a:r>
              <a:rPr lang="cs-CZ" dirty="0" err="1" smtClean="0"/>
              <a:t>osteoklastická</a:t>
            </a:r>
            <a:r>
              <a:rPr lang="cs-CZ" dirty="0" smtClean="0"/>
              <a:t> resorpce, zvýšená absorpce kalcia střevem, často mírná </a:t>
            </a:r>
            <a:r>
              <a:rPr lang="cs-CZ" dirty="0" err="1" smtClean="0"/>
              <a:t>hyperkalcémie</a:t>
            </a:r>
            <a:r>
              <a:rPr lang="cs-CZ" dirty="0" smtClean="0"/>
              <a:t>. nefrolitiáza</a:t>
            </a:r>
          </a:p>
          <a:p>
            <a:pPr lvl="1"/>
            <a:r>
              <a:rPr lang="cs-CZ" dirty="0" smtClean="0"/>
              <a:t>Sekundární </a:t>
            </a:r>
            <a:r>
              <a:rPr lang="cs-CZ" dirty="0" err="1" smtClean="0"/>
              <a:t>hyperparathyreoza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Po transplantaci ledviny. Zvýšená produkce </a:t>
            </a:r>
            <a:r>
              <a:rPr lang="cs-CZ" dirty="0" err="1" smtClean="0"/>
              <a:t>kalcitriolu</a:t>
            </a:r>
            <a:r>
              <a:rPr lang="cs-CZ" dirty="0" smtClean="0"/>
              <a:t> transplantátem</a:t>
            </a:r>
          </a:p>
          <a:p>
            <a:pPr lvl="1"/>
            <a:r>
              <a:rPr lang="cs-CZ" dirty="0" smtClean="0"/>
              <a:t>Terciální </a:t>
            </a:r>
            <a:r>
              <a:rPr lang="cs-CZ" dirty="0" err="1" smtClean="0"/>
              <a:t>hyperparathyreoza</a:t>
            </a:r>
            <a:r>
              <a:rPr lang="cs-CZ" dirty="0" smtClean="0"/>
              <a:t> (autonomie, vznik ze sekundární HPT</a:t>
            </a:r>
          </a:p>
          <a:p>
            <a:pPr lvl="1"/>
            <a:r>
              <a:rPr lang="cs-CZ" dirty="0" smtClean="0"/>
              <a:t>Familiární </a:t>
            </a:r>
            <a:r>
              <a:rPr lang="cs-CZ" dirty="0" err="1" smtClean="0"/>
              <a:t>hyperparatyreoza</a:t>
            </a:r>
            <a:r>
              <a:rPr lang="cs-CZ" dirty="0" smtClean="0"/>
              <a:t> (MEN I, MEN II)</a:t>
            </a:r>
          </a:p>
          <a:p>
            <a:pPr lvl="2"/>
            <a:r>
              <a:rPr lang="cs-CZ" b="1" dirty="0" smtClean="0"/>
              <a:t>Parathormon</a:t>
            </a:r>
            <a:r>
              <a:rPr lang="cs-CZ" dirty="0" smtClean="0"/>
              <a:t>-příštítná tělíska. Zvyšuje </a:t>
            </a:r>
            <a:r>
              <a:rPr lang="cs-CZ" dirty="0" err="1" smtClean="0"/>
              <a:t>osteoklastickou</a:t>
            </a:r>
            <a:r>
              <a:rPr lang="cs-CZ" dirty="0" smtClean="0"/>
              <a:t> resorpci, absorpci kalcia v ledvinách, </a:t>
            </a:r>
            <a:r>
              <a:rPr lang="cs-CZ" dirty="0" err="1" smtClean="0"/>
              <a:t>synt</a:t>
            </a:r>
            <a:r>
              <a:rPr lang="cs-CZ" dirty="0" smtClean="0"/>
              <a:t>. Vit. D</a:t>
            </a:r>
          </a:p>
        </p:txBody>
      </p:sp>
    </p:spTree>
    <p:extLst>
      <p:ext uri="{BB962C8B-B14F-4D97-AF65-F5344CB8AC3E}">
        <p14:creationId xmlns:p14="http://schemas.microsoft.com/office/powerpoint/2010/main" val="3857698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7467600" cy="1417638"/>
          </a:xfrm>
        </p:spPr>
        <p:txBody>
          <a:bodyPr/>
          <a:lstStyle/>
          <a:p>
            <a:r>
              <a:rPr lang="cs-CZ" dirty="0" err="1" smtClean="0"/>
              <a:t>Hyperkalcémie</a:t>
            </a:r>
            <a:r>
              <a:rPr lang="cs-CZ" dirty="0" smtClean="0"/>
              <a:t>- příčiny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79559"/>
            <a:ext cx="8686800" cy="5661248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Hyperkalcémie</a:t>
            </a:r>
            <a:r>
              <a:rPr lang="cs-CZ" b="1" dirty="0"/>
              <a:t> nezávislá na PTH</a:t>
            </a:r>
          </a:p>
          <a:p>
            <a:pPr lvl="1"/>
            <a:r>
              <a:rPr lang="cs-CZ" dirty="0" smtClean="0"/>
              <a:t>Malignity</a:t>
            </a:r>
          </a:p>
          <a:p>
            <a:pPr lvl="2"/>
            <a:r>
              <a:rPr lang="cs-CZ" dirty="0" smtClean="0"/>
              <a:t>Zvýšená kostní resorpce u kostních meta</a:t>
            </a:r>
          </a:p>
          <a:p>
            <a:pPr lvl="2"/>
            <a:r>
              <a:rPr lang="cs-CZ" dirty="0" err="1" smtClean="0"/>
              <a:t>Mnohočetý</a:t>
            </a:r>
            <a:r>
              <a:rPr lang="cs-CZ" dirty="0" smtClean="0"/>
              <a:t> myelom </a:t>
            </a:r>
          </a:p>
          <a:p>
            <a:pPr lvl="2"/>
            <a:r>
              <a:rPr lang="cs-CZ" dirty="0" smtClean="0"/>
              <a:t>Lymfomy (produkce </a:t>
            </a:r>
            <a:r>
              <a:rPr lang="cs-CZ" dirty="0" err="1" smtClean="0"/>
              <a:t>kalcitriolu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Solidní nádory- </a:t>
            </a:r>
            <a:r>
              <a:rPr lang="cs-CZ" dirty="0" err="1" smtClean="0"/>
              <a:t>PTHrp</a:t>
            </a:r>
            <a:endParaRPr lang="cs-CZ" dirty="0" smtClean="0"/>
          </a:p>
          <a:p>
            <a:pPr lvl="1"/>
            <a:r>
              <a:rPr lang="cs-CZ" dirty="0" smtClean="0"/>
              <a:t>intoxikace </a:t>
            </a:r>
            <a:r>
              <a:rPr lang="cs-CZ" dirty="0"/>
              <a:t>vitaminem D</a:t>
            </a:r>
          </a:p>
          <a:p>
            <a:pPr lvl="1"/>
            <a:r>
              <a:rPr lang="cs-CZ" dirty="0"/>
              <a:t>Chronická </a:t>
            </a:r>
            <a:r>
              <a:rPr lang="cs-CZ" dirty="0" err="1"/>
              <a:t>granulomatozní</a:t>
            </a:r>
            <a:r>
              <a:rPr lang="cs-CZ" dirty="0"/>
              <a:t> onemocnění (</a:t>
            </a:r>
            <a:r>
              <a:rPr lang="cs-CZ" dirty="0" err="1" smtClean="0"/>
              <a:t>sarkoidozá</a:t>
            </a:r>
            <a:r>
              <a:rPr lang="cs-CZ" dirty="0" smtClean="0"/>
              <a:t>- endogenní produkce)</a:t>
            </a:r>
            <a:endParaRPr lang="cs-CZ" dirty="0"/>
          </a:p>
          <a:p>
            <a:pPr lvl="1"/>
            <a:r>
              <a:rPr lang="cs-CZ" dirty="0"/>
              <a:t>Léky- lithium, </a:t>
            </a:r>
            <a:r>
              <a:rPr lang="cs-CZ" dirty="0" err="1"/>
              <a:t>thiazidy</a:t>
            </a:r>
            <a:endParaRPr lang="cs-CZ" dirty="0"/>
          </a:p>
          <a:p>
            <a:pPr lvl="1"/>
            <a:r>
              <a:rPr lang="cs-CZ" dirty="0" err="1" smtClean="0"/>
              <a:t>Hyperthyreoza</a:t>
            </a:r>
            <a:r>
              <a:rPr lang="cs-CZ" dirty="0" smtClean="0"/>
              <a:t> (kostní resorpce), PEV</a:t>
            </a:r>
          </a:p>
          <a:p>
            <a:pPr lvl="1"/>
            <a:r>
              <a:rPr lang="cs-CZ" dirty="0" err="1" smtClean="0"/>
              <a:t>milk-alkali</a:t>
            </a:r>
            <a:r>
              <a:rPr lang="cs-CZ" dirty="0" smtClean="0"/>
              <a:t> syndrom- abnormálně vysoký příjem mléka nebo kalcium karbonátu. Alkalizace stimuluje resorpci kalcia a </a:t>
            </a:r>
            <a:r>
              <a:rPr lang="cs-CZ" dirty="0" err="1" smtClean="0"/>
              <a:t>hyperkalcémie</a:t>
            </a:r>
            <a:r>
              <a:rPr lang="cs-CZ" dirty="0" smtClean="0"/>
              <a:t> snižuje GF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903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smtClean="0"/>
              <a:t>Klinické projevy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640960" cy="5184576"/>
          </a:xfrm>
        </p:spPr>
        <p:txBody>
          <a:bodyPr>
            <a:noAutofit/>
          </a:bodyPr>
          <a:lstStyle/>
          <a:p>
            <a:r>
              <a:rPr lang="cs-CZ" sz="2800" dirty="0" smtClean="0"/>
              <a:t>Mírná- asymptomatická</a:t>
            </a:r>
          </a:p>
          <a:p>
            <a:r>
              <a:rPr lang="cs-CZ" sz="2800" dirty="0" smtClean="0"/>
              <a:t>Deprese</a:t>
            </a:r>
          </a:p>
          <a:p>
            <a:r>
              <a:rPr lang="cs-CZ" sz="2800" dirty="0" smtClean="0"/>
              <a:t>Zácpa</a:t>
            </a:r>
          </a:p>
          <a:p>
            <a:r>
              <a:rPr lang="cs-CZ" sz="2800" dirty="0" smtClean="0"/>
              <a:t>Těžká </a:t>
            </a:r>
            <a:r>
              <a:rPr lang="cs-CZ" sz="2800" dirty="0" err="1" smtClean="0"/>
              <a:t>hyperkalcémie</a:t>
            </a:r>
            <a:r>
              <a:rPr lang="cs-CZ" sz="2800" dirty="0" smtClean="0"/>
              <a:t>- polyurie, polydipsie, dehydratace, anorexie, nauzea, svalová slabost, neuropsychiatrické příznaky (letargie, zmatenost, kóma)</a:t>
            </a:r>
          </a:p>
          <a:p>
            <a:r>
              <a:rPr lang="cs-CZ" sz="2800" dirty="0" smtClean="0"/>
              <a:t>Terapie:</a:t>
            </a:r>
          </a:p>
          <a:p>
            <a:pPr lvl="1"/>
            <a:r>
              <a:rPr lang="cs-CZ" sz="2800" dirty="0" smtClean="0"/>
              <a:t>Rehydratace a </a:t>
            </a:r>
            <a:r>
              <a:rPr lang="cs-CZ" sz="2800" dirty="0" err="1" smtClean="0"/>
              <a:t>forzírovaná</a:t>
            </a:r>
            <a:r>
              <a:rPr lang="cs-CZ" sz="2800" dirty="0" smtClean="0"/>
              <a:t> diuréza</a:t>
            </a:r>
          </a:p>
          <a:p>
            <a:pPr lvl="1"/>
            <a:r>
              <a:rPr lang="cs-CZ" sz="2800" dirty="0" err="1" smtClean="0"/>
              <a:t>Bisfosfonáty</a:t>
            </a:r>
            <a:r>
              <a:rPr lang="cs-CZ" sz="2800" dirty="0" smtClean="0"/>
              <a:t> parenterálně</a:t>
            </a:r>
          </a:p>
          <a:p>
            <a:pPr lvl="1"/>
            <a:r>
              <a:rPr lang="cs-CZ" sz="2800" dirty="0" smtClean="0"/>
              <a:t>hemodialýza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6139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voda vznikající oxidací nutričních substrátů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6</a:t>
            </a:fld>
            <a:endParaRPr sz="1400" b="1">
              <a:solidFill>
                <a:srgbClr val="FFFFFF"/>
              </a:solidFill>
            </a:endParaRPr>
          </a:p>
        </p:txBody>
      </p:sp>
      <p:graphicFrame>
        <p:nvGraphicFramePr>
          <p:cNvPr id="109" name="Table 109"/>
          <p:cNvGraphicFramePr/>
          <p:nvPr>
            <p:extLst>
              <p:ext uri="{D42A27DB-BD31-4B8C-83A1-F6EECF244321}">
                <p14:modId xmlns:p14="http://schemas.microsoft.com/office/powerpoint/2010/main" val="2431801572"/>
              </p:ext>
            </p:extLst>
          </p:nvPr>
        </p:nvGraphicFramePr>
        <p:xfrm>
          <a:off x="1547664" y="1844824"/>
          <a:ext cx="5788743" cy="428133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929581"/>
                <a:gridCol w="1929581"/>
                <a:gridCol w="1929581"/>
              </a:tblGrid>
              <a:tr h="107033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 err="1">
                          <a:solidFill>
                            <a:srgbClr val="FFFFFF"/>
                          </a:solidFill>
                        </a:rPr>
                        <a:t>Substrát</a:t>
                      </a:r>
                      <a:endParaRPr sz="24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Množství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Voda z oxidace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7033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tuk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100g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 dirty="0"/>
                        <a:t>107ml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7033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cukr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100g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55ml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7033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protein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100g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 dirty="0"/>
                        <a:t>41ml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467600" cy="1417638"/>
          </a:xfrm>
        </p:spPr>
        <p:txBody>
          <a:bodyPr/>
          <a:lstStyle/>
          <a:p>
            <a:r>
              <a:rPr lang="cs-CZ" dirty="0" err="1" smtClean="0"/>
              <a:t>hypokalcémie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9443392" cy="55892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Pokles sérového kalcia pod 2,1mmol/l</a:t>
            </a:r>
          </a:p>
          <a:p>
            <a:r>
              <a:rPr lang="cs-CZ" dirty="0" smtClean="0"/>
              <a:t>Příčiny:</a:t>
            </a:r>
          </a:p>
          <a:p>
            <a:pPr lvl="1"/>
            <a:r>
              <a:rPr lang="cs-CZ" dirty="0" err="1" smtClean="0"/>
              <a:t>Hypoparatyreoza</a:t>
            </a:r>
            <a:endParaRPr lang="cs-CZ" dirty="0" smtClean="0"/>
          </a:p>
          <a:p>
            <a:pPr lvl="2"/>
            <a:r>
              <a:rPr lang="cs-CZ" dirty="0" smtClean="0"/>
              <a:t>Chirurgická, aktinoterapie krku</a:t>
            </a:r>
          </a:p>
          <a:p>
            <a:pPr lvl="2"/>
            <a:r>
              <a:rPr lang="cs-CZ" dirty="0" smtClean="0"/>
              <a:t>Autonomní </a:t>
            </a:r>
            <a:r>
              <a:rPr lang="cs-CZ" dirty="0" err="1" smtClean="0"/>
              <a:t>polyglandulární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Sekundární </a:t>
            </a:r>
            <a:r>
              <a:rPr lang="cs-CZ" dirty="0" err="1" smtClean="0"/>
              <a:t>hyperparathyreoza</a:t>
            </a:r>
            <a:endParaRPr lang="cs-CZ" dirty="0" smtClean="0"/>
          </a:p>
          <a:p>
            <a:pPr lvl="2"/>
            <a:r>
              <a:rPr lang="cs-CZ" dirty="0" smtClean="0"/>
              <a:t>Nedostatek vitaminu D nebo rezistence na vit D</a:t>
            </a:r>
          </a:p>
          <a:p>
            <a:pPr lvl="2"/>
            <a:r>
              <a:rPr lang="cs-CZ" dirty="0" smtClean="0"/>
              <a:t>Chronické renální selhání  </a:t>
            </a:r>
          </a:p>
          <a:p>
            <a:pPr lvl="2"/>
            <a:r>
              <a:rPr lang="cs-CZ" dirty="0" smtClean="0"/>
              <a:t>Ztráty kalcia z cirkulace ( </a:t>
            </a:r>
            <a:r>
              <a:rPr lang="cs-CZ" dirty="0" err="1" smtClean="0"/>
              <a:t>hyperfosfatémie</a:t>
            </a:r>
            <a:r>
              <a:rPr lang="cs-CZ" dirty="0" smtClean="0"/>
              <a:t>, rozpad tumorů, akutní pankreatitida, </a:t>
            </a:r>
            <a:r>
              <a:rPr lang="cs-CZ" dirty="0" err="1" smtClean="0"/>
              <a:t>osteoblastické</a:t>
            </a:r>
            <a:r>
              <a:rPr lang="cs-CZ" dirty="0" smtClean="0"/>
              <a:t> meta)</a:t>
            </a:r>
          </a:p>
          <a:p>
            <a:pPr lvl="2"/>
            <a:r>
              <a:rPr lang="cs-CZ" dirty="0" err="1" smtClean="0"/>
              <a:t>Hypomagnezemie</a:t>
            </a:r>
            <a:r>
              <a:rPr lang="cs-CZ" dirty="0" smtClean="0"/>
              <a:t>- </a:t>
            </a:r>
            <a:r>
              <a:rPr lang="cs-CZ" dirty="0" err="1" smtClean="0"/>
              <a:t>rzistnece</a:t>
            </a:r>
            <a:r>
              <a:rPr lang="cs-CZ" dirty="0" smtClean="0"/>
              <a:t> na účinek PTH</a:t>
            </a:r>
          </a:p>
          <a:p>
            <a:pPr lvl="1"/>
            <a:r>
              <a:rPr lang="cs-CZ" dirty="0" smtClean="0"/>
              <a:t>Léky</a:t>
            </a:r>
          </a:p>
          <a:p>
            <a:pPr lvl="2"/>
            <a:r>
              <a:rPr lang="cs-CZ" dirty="0" smtClean="0"/>
              <a:t>Inhibitory kostní resorpce (</a:t>
            </a:r>
            <a:r>
              <a:rPr lang="cs-CZ" dirty="0" err="1" smtClean="0"/>
              <a:t>bisfosfonáty</a:t>
            </a:r>
            <a:endParaRPr lang="cs-CZ" dirty="0" smtClean="0"/>
          </a:p>
          <a:p>
            <a:pPr lvl="2"/>
            <a:r>
              <a:rPr lang="cs-CZ" dirty="0" smtClean="0"/>
              <a:t>Kalciové </a:t>
            </a:r>
            <a:r>
              <a:rPr lang="cs-CZ" dirty="0" err="1" smtClean="0"/>
              <a:t>chelátory</a:t>
            </a:r>
            <a:r>
              <a:rPr lang="cs-CZ" dirty="0"/>
              <a:t> </a:t>
            </a:r>
            <a:r>
              <a:rPr lang="cs-CZ" dirty="0" smtClean="0"/>
              <a:t>(fosfáty)</a:t>
            </a:r>
          </a:p>
          <a:p>
            <a:pPr lvl="2"/>
            <a:r>
              <a:rPr lang="cs-CZ" dirty="0" err="1" smtClean="0"/>
              <a:t>Foscarnet</a:t>
            </a:r>
            <a:r>
              <a:rPr lang="cs-CZ" dirty="0" smtClean="0"/>
              <a:t> (</a:t>
            </a:r>
            <a:r>
              <a:rPr lang="cs-CZ" dirty="0" err="1" smtClean="0"/>
              <a:t>antivirotikum</a:t>
            </a:r>
            <a:r>
              <a:rPr lang="cs-CZ" dirty="0" smtClean="0"/>
              <a:t>, komplexy s kalciem)</a:t>
            </a:r>
          </a:p>
        </p:txBody>
      </p:sp>
    </p:spTree>
    <p:extLst>
      <p:ext uri="{BB962C8B-B14F-4D97-AF65-F5344CB8AC3E}">
        <p14:creationId xmlns:p14="http://schemas.microsoft.com/office/powerpoint/2010/main" val="2622048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projevy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Závisí na tíži, rychlosti a trvání</a:t>
            </a:r>
          </a:p>
          <a:p>
            <a:r>
              <a:rPr lang="cs-CZ" dirty="0" smtClean="0"/>
              <a:t>Zvýšená nervosvalová dráždivost (tetanie)</a:t>
            </a:r>
          </a:p>
          <a:p>
            <a:pPr lvl="1"/>
            <a:r>
              <a:rPr lang="cs-CZ" dirty="0" smtClean="0"/>
              <a:t>Tuhnutí v okolí úst, parestezie rukou, křeče</a:t>
            </a:r>
          </a:p>
          <a:p>
            <a:pPr lvl="1"/>
            <a:r>
              <a:rPr lang="cs-CZ" dirty="0" err="1" smtClean="0"/>
              <a:t>Karpopedální</a:t>
            </a:r>
            <a:r>
              <a:rPr lang="cs-CZ" dirty="0" smtClean="0"/>
              <a:t> spasmy, laryngospasmus, generalizované křeče</a:t>
            </a:r>
          </a:p>
          <a:p>
            <a:pPr lvl="1"/>
            <a:r>
              <a:rPr lang="cs-CZ" dirty="0" smtClean="0"/>
              <a:t>Zhoršuje současné </a:t>
            </a:r>
            <a:r>
              <a:rPr lang="cs-CZ" dirty="0" err="1" smtClean="0"/>
              <a:t>hypomagnezemie</a:t>
            </a:r>
            <a:r>
              <a:rPr lang="cs-CZ" dirty="0" smtClean="0"/>
              <a:t>, </a:t>
            </a:r>
            <a:r>
              <a:rPr lang="cs-CZ" dirty="0" err="1" smtClean="0"/>
              <a:t>alkaloza,hypokalémie</a:t>
            </a:r>
            <a:endParaRPr lang="cs-CZ" dirty="0" smtClean="0"/>
          </a:p>
          <a:p>
            <a:pPr lvl="1"/>
            <a:r>
              <a:rPr lang="cs-CZ" dirty="0" err="1" smtClean="0"/>
              <a:t>Chvostkův</a:t>
            </a:r>
            <a:r>
              <a:rPr lang="cs-CZ" dirty="0" smtClean="0"/>
              <a:t> příznak (kontrakce </a:t>
            </a:r>
            <a:r>
              <a:rPr lang="cs-CZ" dirty="0" err="1" smtClean="0"/>
              <a:t>svlů</a:t>
            </a:r>
            <a:r>
              <a:rPr lang="cs-CZ" dirty="0" smtClean="0"/>
              <a:t> tváře při poklepu na </a:t>
            </a:r>
            <a:r>
              <a:rPr lang="cs-CZ" dirty="0" err="1" smtClean="0"/>
              <a:t>n.facialis</a:t>
            </a:r>
            <a:r>
              <a:rPr lang="cs-CZ" dirty="0" smtClean="0"/>
              <a:t> před boltcem)</a:t>
            </a:r>
          </a:p>
          <a:p>
            <a:pPr lvl="1"/>
            <a:r>
              <a:rPr lang="cs-CZ" dirty="0" smtClean="0"/>
              <a:t>Hypotenze, prodloužení QT intervalu na EKG</a:t>
            </a:r>
          </a:p>
          <a:p>
            <a:pPr lvl="1"/>
            <a:r>
              <a:rPr lang="cs-CZ" dirty="0" smtClean="0"/>
              <a:t>Poruchy srdečního rytmu, psychické změny</a:t>
            </a:r>
          </a:p>
        </p:txBody>
      </p:sp>
    </p:spTree>
    <p:extLst>
      <p:ext uri="{BB962C8B-B14F-4D97-AF65-F5344CB8AC3E}">
        <p14:creationId xmlns:p14="http://schemas.microsoft.com/office/powerpoint/2010/main" val="2032063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Těžké formy: </a:t>
            </a:r>
            <a:r>
              <a:rPr lang="cs-CZ" sz="2800" dirty="0" err="1" smtClean="0"/>
              <a:t>i.v</a:t>
            </a:r>
            <a:r>
              <a:rPr lang="cs-CZ" sz="2800" dirty="0" smtClean="0"/>
              <a:t>. aplikace 10% kalcium </a:t>
            </a:r>
            <a:r>
              <a:rPr lang="cs-CZ" sz="2800" dirty="0" err="1" smtClean="0"/>
              <a:t>glukonicum</a:t>
            </a:r>
            <a:endParaRPr lang="cs-CZ" sz="2800" dirty="0" smtClean="0"/>
          </a:p>
          <a:p>
            <a:r>
              <a:rPr lang="cs-CZ" sz="2800" dirty="0" smtClean="0"/>
              <a:t>Lehké formy: </a:t>
            </a:r>
            <a:r>
              <a:rPr lang="cs-CZ" sz="2800" dirty="0" err="1" smtClean="0"/>
              <a:t>p.o</a:t>
            </a:r>
            <a:r>
              <a:rPr lang="cs-CZ" sz="2800" dirty="0" smtClean="0"/>
              <a:t>. aplikace kalcia a vit D (</a:t>
            </a:r>
            <a:r>
              <a:rPr lang="cs-CZ" sz="2800" dirty="0" err="1" smtClean="0"/>
              <a:t>calcichew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Chronická renální insuficience: substituce aktivní formy (</a:t>
            </a:r>
            <a:r>
              <a:rPr lang="cs-CZ" sz="2800" dirty="0" err="1" smtClean="0"/>
              <a:t>kalcitriol</a:t>
            </a:r>
            <a:r>
              <a:rPr lang="cs-CZ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9495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fosfor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431994" cy="240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417638"/>
          </a:xfrm>
        </p:spPr>
        <p:txBody>
          <a:bodyPr/>
          <a:lstStyle/>
          <a:p>
            <a:r>
              <a:rPr lang="cs-CZ" dirty="0" smtClean="0"/>
              <a:t>fosfor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7467600" cy="558924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Spolu </a:t>
            </a:r>
            <a:r>
              <a:rPr lang="cs-CZ" sz="2800" dirty="0"/>
              <a:t>s vápníkem tvoří skelet a </a:t>
            </a:r>
            <a:r>
              <a:rPr lang="cs-CZ" sz="2800" dirty="0">
                <a:hlinkClick r:id="rId2" tooltip="Zuby"/>
              </a:rPr>
              <a:t>zubní tkáň</a:t>
            </a:r>
            <a:r>
              <a:rPr lang="cs-CZ" sz="2800" dirty="0"/>
              <a:t>, je součástí fosfolipidů, fosfoproteinů, nukleových kyselin, </a:t>
            </a:r>
            <a:r>
              <a:rPr lang="cs-CZ" sz="2800" dirty="0">
                <a:hlinkClick r:id="rId3" tooltip="Enzym"/>
              </a:rPr>
              <a:t>enzymů</a:t>
            </a:r>
            <a:r>
              <a:rPr lang="cs-CZ" sz="2800" dirty="0"/>
              <a:t> a nositel </a:t>
            </a:r>
            <a:r>
              <a:rPr lang="cs-CZ" sz="2800" dirty="0" err="1"/>
              <a:t>makroergních</a:t>
            </a:r>
            <a:r>
              <a:rPr lang="cs-CZ" sz="2800" dirty="0"/>
              <a:t> vazeb.</a:t>
            </a:r>
          </a:p>
          <a:p>
            <a:r>
              <a:rPr lang="cs-CZ" sz="2800" dirty="0" smtClean="0"/>
              <a:t>Doporučená </a:t>
            </a:r>
            <a:r>
              <a:rPr lang="cs-CZ" sz="2800" dirty="0"/>
              <a:t>denní dávka1200 mg/den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Zdroj: Mléko a mléčné výrobky, kvasnice, maso (parenchym, orgány), luštěniny.</a:t>
            </a:r>
          </a:p>
          <a:p>
            <a:r>
              <a:rPr lang="cs-CZ" sz="2800" dirty="0" smtClean="0"/>
              <a:t>Nedostatek</a:t>
            </a:r>
          </a:p>
          <a:p>
            <a:pPr lvl="1"/>
            <a:r>
              <a:rPr lang="cs-CZ" sz="2800" dirty="0" smtClean="0"/>
              <a:t>Většinou </a:t>
            </a:r>
            <a:r>
              <a:rPr lang="cs-CZ" sz="2800" dirty="0"/>
              <a:t>je jeho nedostatek spojen s nedostatkem </a:t>
            </a:r>
            <a:r>
              <a:rPr lang="cs-CZ" sz="2800" dirty="0" smtClean="0"/>
              <a:t>vápníku (onemocnění </a:t>
            </a:r>
            <a:r>
              <a:rPr lang="cs-CZ" sz="2800" dirty="0"/>
              <a:t>jako </a:t>
            </a:r>
            <a:r>
              <a:rPr lang="cs-CZ" sz="2800" dirty="0" err="1"/>
              <a:t>osteoporoza</a:t>
            </a:r>
            <a:r>
              <a:rPr lang="cs-CZ" sz="2800" dirty="0"/>
              <a:t>, rachitis, </a:t>
            </a:r>
            <a:r>
              <a:rPr lang="cs-CZ" sz="2800" dirty="0" err="1"/>
              <a:t>dysbalance</a:t>
            </a:r>
            <a:r>
              <a:rPr lang="cs-CZ" sz="2800" dirty="0"/>
              <a:t> biotransformačních procesů, poruchy přenosu </a:t>
            </a:r>
            <a:r>
              <a:rPr lang="cs-CZ" sz="2800" dirty="0" smtClean="0"/>
              <a:t>energie).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425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fosforu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cs-CZ" sz="2800" dirty="0" smtClean="0"/>
              <a:t>Normální hodnoty </a:t>
            </a:r>
            <a:r>
              <a:rPr lang="cs-CZ" sz="2800" dirty="0"/>
              <a:t>0,87- </a:t>
            </a:r>
            <a:r>
              <a:rPr lang="cs-CZ" sz="2800" dirty="0" smtClean="0"/>
              <a:t>1,67mmol/l</a:t>
            </a:r>
          </a:p>
          <a:p>
            <a:pPr lvl="0">
              <a:defRPr sz="1800"/>
            </a:pPr>
            <a:endParaRPr lang="cs-CZ" sz="2000" dirty="0"/>
          </a:p>
          <a:p>
            <a:pPr lvl="0">
              <a:defRPr sz="1800"/>
            </a:pPr>
            <a:r>
              <a:rPr sz="2800" dirty="0" err="1" smtClean="0"/>
              <a:t>Hyperfosforémie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Hypofosforémie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417638"/>
          </a:xfrm>
        </p:spPr>
        <p:txBody>
          <a:bodyPr/>
          <a:lstStyle/>
          <a:p>
            <a:r>
              <a:rPr lang="cs-CZ" dirty="0" err="1" smtClean="0"/>
              <a:t>hyperfosfatémie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Schopnost ledvin zvýšit vylučování fosfátů za </a:t>
            </a:r>
            <a:r>
              <a:rPr lang="cs-CZ" sz="2800" dirty="0" err="1" smtClean="0"/>
              <a:t>norm</a:t>
            </a:r>
            <a:r>
              <a:rPr lang="cs-CZ" sz="2800" dirty="0" smtClean="0"/>
              <a:t>. okolností (v důsledků zvýšené sekrece PTH)</a:t>
            </a:r>
          </a:p>
          <a:p>
            <a:r>
              <a:rPr lang="cs-CZ" sz="2800" dirty="0" err="1" smtClean="0"/>
              <a:t>Hyperfosfatémie</a:t>
            </a:r>
            <a:r>
              <a:rPr lang="cs-CZ" sz="2800" dirty="0" smtClean="0"/>
              <a:t> se vyskytuje u pacientů s renální insuficiencí či při extrémním zvýšení fosfátů příjmu fosfátů v dietě</a:t>
            </a:r>
          </a:p>
          <a:p>
            <a:r>
              <a:rPr lang="cs-CZ" sz="2800" dirty="0" smtClean="0"/>
              <a:t>Tumor </a:t>
            </a:r>
            <a:r>
              <a:rPr lang="cs-CZ" sz="2800" dirty="0" err="1" smtClean="0"/>
              <a:t>lysis</a:t>
            </a:r>
            <a:r>
              <a:rPr lang="cs-CZ" sz="2800" dirty="0" smtClean="0"/>
              <a:t> syndrom (leukémie, lymfomy)</a:t>
            </a:r>
          </a:p>
          <a:p>
            <a:r>
              <a:rPr lang="cs-CZ" sz="2800" dirty="0" err="1" smtClean="0"/>
              <a:t>Rhabdomyolýza</a:t>
            </a:r>
            <a:endParaRPr lang="cs-CZ" sz="2800" dirty="0" smtClean="0"/>
          </a:p>
          <a:p>
            <a:r>
              <a:rPr lang="cs-CZ" sz="2800" dirty="0" smtClean="0"/>
              <a:t>Masivní hemolýza</a:t>
            </a:r>
          </a:p>
          <a:p>
            <a:endParaRPr lang="cs-CZ" sz="2800" dirty="0"/>
          </a:p>
          <a:p>
            <a:r>
              <a:rPr lang="cs-CZ" sz="2800" dirty="0" smtClean="0"/>
              <a:t>Terapie: hemodialýza</a:t>
            </a:r>
          </a:p>
          <a:p>
            <a:r>
              <a:rPr lang="cs-CZ" sz="2800" dirty="0" smtClean="0"/>
              <a:t>Dietní omezení u pac. s CHRI , vazače fosfátů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198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708819"/>
            <a:ext cx="7467600" cy="1417638"/>
          </a:xfrm>
        </p:spPr>
        <p:txBody>
          <a:bodyPr/>
          <a:lstStyle/>
          <a:p>
            <a:r>
              <a:rPr lang="cs-CZ" dirty="0" err="1" smtClean="0"/>
              <a:t>hypofosfatémie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1840" y="836712"/>
            <a:ext cx="8784976" cy="5256584"/>
          </a:xfrm>
        </p:spPr>
        <p:txBody>
          <a:bodyPr>
            <a:noAutofit/>
          </a:bodyPr>
          <a:lstStyle/>
          <a:p>
            <a:r>
              <a:rPr lang="cs-CZ" dirty="0" smtClean="0"/>
              <a:t>Sérová hladina pod 0,8mmol/l</a:t>
            </a:r>
          </a:p>
          <a:p>
            <a:r>
              <a:rPr lang="cs-CZ" dirty="0" smtClean="0"/>
              <a:t>Alkoholici, sepse, traumata</a:t>
            </a:r>
          </a:p>
          <a:p>
            <a:r>
              <a:rPr lang="cs-CZ" dirty="0" smtClean="0"/>
              <a:t>Příčiny:</a:t>
            </a:r>
          </a:p>
          <a:p>
            <a:pPr lvl="1"/>
            <a:r>
              <a:rPr lang="cs-CZ" dirty="0" smtClean="0"/>
              <a:t>Redistribuce z ECT do ICT</a:t>
            </a:r>
          </a:p>
          <a:p>
            <a:pPr lvl="2"/>
            <a:r>
              <a:rPr lang="cs-CZ" dirty="0" smtClean="0"/>
              <a:t>inzulin, akutní respirační </a:t>
            </a:r>
            <a:r>
              <a:rPr lang="cs-CZ" dirty="0" err="1" smtClean="0"/>
              <a:t>alkaloza</a:t>
            </a:r>
            <a:r>
              <a:rPr lang="cs-CZ" dirty="0" smtClean="0"/>
              <a:t>, syndrom hladové kosti</a:t>
            </a:r>
          </a:p>
          <a:p>
            <a:pPr lvl="1"/>
            <a:r>
              <a:rPr lang="cs-CZ" dirty="0" smtClean="0"/>
              <a:t>Snížená střevní absorpce fosfátů</a:t>
            </a:r>
          </a:p>
          <a:p>
            <a:pPr lvl="2"/>
            <a:r>
              <a:rPr lang="cs-CZ" dirty="0" smtClean="0"/>
              <a:t>Nedostatečný příjem v dietě</a:t>
            </a:r>
          </a:p>
          <a:p>
            <a:pPr lvl="2"/>
            <a:r>
              <a:rPr lang="cs-CZ" dirty="0" err="1" smtClean="0"/>
              <a:t>Antacida</a:t>
            </a:r>
            <a:r>
              <a:rPr lang="cs-CZ" dirty="0" smtClean="0"/>
              <a:t> obsahující aluminium, magnezium</a:t>
            </a:r>
          </a:p>
          <a:p>
            <a:pPr lvl="2"/>
            <a:r>
              <a:rPr lang="cs-CZ" dirty="0" smtClean="0"/>
              <a:t>Průjmy, steatorea</a:t>
            </a:r>
          </a:p>
          <a:p>
            <a:pPr lvl="2"/>
            <a:r>
              <a:rPr lang="cs-CZ" dirty="0" smtClean="0"/>
              <a:t>Deficit vit D</a:t>
            </a:r>
          </a:p>
          <a:p>
            <a:pPr lvl="1"/>
            <a:r>
              <a:rPr lang="cs-CZ" dirty="0" smtClean="0"/>
              <a:t>Zvýšená renální exkrece fosfátů</a:t>
            </a:r>
          </a:p>
          <a:p>
            <a:pPr lvl="2"/>
            <a:r>
              <a:rPr lang="cs-CZ" dirty="0" smtClean="0"/>
              <a:t>Primární nebo sekundární </a:t>
            </a:r>
            <a:r>
              <a:rPr lang="cs-CZ" dirty="0" err="1" smtClean="0"/>
              <a:t>hyperparatyreoza</a:t>
            </a:r>
            <a:endParaRPr lang="cs-CZ" dirty="0" smtClean="0"/>
          </a:p>
          <a:p>
            <a:pPr lvl="2"/>
            <a:r>
              <a:rPr lang="cs-CZ" dirty="0" smtClean="0"/>
              <a:t>Osmotická diuréza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569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projevy a terapie </a:t>
            </a:r>
            <a:r>
              <a:rPr lang="cs-CZ" dirty="0" err="1" smtClean="0"/>
              <a:t>hypofosfatémie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Symptomatická je pouze těžká </a:t>
            </a:r>
            <a:r>
              <a:rPr lang="cs-CZ" sz="2800" dirty="0" err="1" smtClean="0"/>
              <a:t>hypofosfatémie</a:t>
            </a:r>
            <a:r>
              <a:rPr lang="cs-CZ" sz="2800" dirty="0" smtClean="0"/>
              <a:t> pod 0,3mmol/l</a:t>
            </a:r>
          </a:p>
          <a:p>
            <a:r>
              <a:rPr lang="cs-CZ" sz="2800" dirty="0" smtClean="0"/>
              <a:t>Encefalopatie, </a:t>
            </a:r>
            <a:r>
              <a:rPr lang="cs-CZ" sz="2800" dirty="0" err="1" smtClean="0"/>
              <a:t>paresterzie</a:t>
            </a:r>
            <a:r>
              <a:rPr lang="cs-CZ" sz="2800" dirty="0" smtClean="0"/>
              <a:t>, zmatenost, křeče, snížená kontraktilita myokardu, srdeční selhání, slabost dýchacích svalů, dysfagie, ileus, proximální myopatie, hemolýza, snížená chemotaxe, </a:t>
            </a:r>
            <a:r>
              <a:rPr lang="cs-CZ" sz="2800" dirty="0" err="1" smtClean="0"/>
              <a:t>fagocytoza</a:t>
            </a:r>
            <a:r>
              <a:rPr lang="cs-CZ" sz="2800" dirty="0" smtClean="0"/>
              <a:t>,</a:t>
            </a:r>
          </a:p>
          <a:p>
            <a:r>
              <a:rPr lang="cs-CZ" sz="2800" dirty="0" err="1" smtClean="0"/>
              <a:t>Hyperkalciurie</a:t>
            </a:r>
            <a:r>
              <a:rPr lang="cs-CZ" sz="2800" dirty="0" smtClean="0"/>
              <a:t>, osteomalacie</a:t>
            </a:r>
          </a:p>
          <a:p>
            <a:r>
              <a:rPr lang="cs-CZ" sz="2800" dirty="0" smtClean="0"/>
              <a:t>Terapie: </a:t>
            </a:r>
            <a:r>
              <a:rPr lang="cs-CZ" sz="2800" dirty="0" err="1" smtClean="0"/>
              <a:t>suplementace</a:t>
            </a:r>
            <a:r>
              <a:rPr lang="cs-CZ" sz="2800" dirty="0" smtClean="0"/>
              <a:t> vitaminu D</a:t>
            </a:r>
          </a:p>
          <a:p>
            <a:r>
              <a:rPr lang="cs-CZ" sz="2800" dirty="0" err="1" smtClean="0"/>
              <a:t>P.o</a:t>
            </a:r>
            <a:r>
              <a:rPr lang="cs-CZ" sz="2800" dirty="0" smtClean="0"/>
              <a:t>. substituce u lehčí formy</a:t>
            </a:r>
          </a:p>
          <a:p>
            <a:r>
              <a:rPr lang="cs-CZ" sz="2800" dirty="0" err="1" smtClean="0"/>
              <a:t>i.v</a:t>
            </a:r>
            <a:r>
              <a:rPr lang="cs-CZ" sz="2800" dirty="0" smtClean="0"/>
              <a:t>. kalium </a:t>
            </a:r>
            <a:r>
              <a:rPr lang="cs-CZ" sz="2800" dirty="0" err="1" smtClean="0"/>
              <a:t>hydrogenfosfát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18005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hořčík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72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952328" cy="222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Množství CTV je závislé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467600" cy="5257800"/>
          </a:xfrm>
        </p:spPr>
        <p:txBody>
          <a:bodyPr/>
          <a:lstStyle/>
          <a:p>
            <a:r>
              <a:rPr lang="cs-CZ" sz="2800" b="1" dirty="0" smtClean="0"/>
              <a:t>Věku: </a:t>
            </a:r>
            <a:r>
              <a:rPr lang="cs-CZ" sz="2800" dirty="0" smtClean="0"/>
              <a:t>čím mladší, tím vyšší podíl CTV</a:t>
            </a:r>
          </a:p>
          <a:p>
            <a:pPr lvl="1"/>
            <a:r>
              <a:rPr lang="cs-CZ" sz="2800" dirty="0" smtClean="0"/>
              <a:t>stárnutí- ubývá aktivní svalová hmota a přibývá tuk</a:t>
            </a:r>
          </a:p>
          <a:p>
            <a:r>
              <a:rPr lang="cs-CZ" sz="2800" b="1" dirty="0" smtClean="0"/>
              <a:t>Pohlaví: </a:t>
            </a:r>
            <a:r>
              <a:rPr lang="cs-CZ" sz="2800" dirty="0" smtClean="0"/>
              <a:t>ženy mají menší podíl CTV</a:t>
            </a:r>
          </a:p>
          <a:p>
            <a:pPr lvl="1"/>
            <a:r>
              <a:rPr lang="cs-CZ" sz="2800" dirty="0" smtClean="0"/>
              <a:t>Je to dáno vyšším podílem tuku a menším podílem svalové hmoty</a:t>
            </a:r>
          </a:p>
          <a:p>
            <a:pPr lvl="1"/>
            <a:r>
              <a:rPr lang="cs-CZ" sz="2800" dirty="0" smtClean="0"/>
              <a:t>Ovlivňují estrogeny a androgeny</a:t>
            </a:r>
          </a:p>
          <a:p>
            <a:r>
              <a:rPr lang="cs-CZ" sz="2800" b="1" dirty="0" smtClean="0"/>
              <a:t>Množství tělesného tuku: </a:t>
            </a:r>
            <a:r>
              <a:rPr lang="cs-CZ" sz="2800" dirty="0" smtClean="0"/>
              <a:t>tuk obsahuje málo vody</a:t>
            </a:r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417638"/>
          </a:xfrm>
        </p:spPr>
        <p:txBody>
          <a:bodyPr/>
          <a:lstStyle/>
          <a:p>
            <a:r>
              <a:rPr lang="cs-CZ" dirty="0" smtClean="0"/>
              <a:t>hořčík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712968" cy="6048672"/>
          </a:xfrm>
        </p:spPr>
        <p:txBody>
          <a:bodyPr>
            <a:normAutofit/>
          </a:bodyPr>
          <a:lstStyle/>
          <a:p>
            <a:r>
              <a:rPr lang="cs-CZ" dirty="0" smtClean="0"/>
              <a:t>Mg </a:t>
            </a:r>
            <a:r>
              <a:rPr lang="cs-CZ" dirty="0"/>
              <a:t>je důležitý </a:t>
            </a:r>
            <a:r>
              <a:rPr lang="cs-CZ" dirty="0">
                <a:hlinkClick r:id="rId2" tooltip="Nitrobuněčný"/>
              </a:rPr>
              <a:t>nitrobuněčný</a:t>
            </a:r>
            <a:r>
              <a:rPr lang="cs-CZ" dirty="0"/>
              <a:t> kationt, je součástí mnoha enzymových systémů, snižuje neuromuskulární dráždění.</a:t>
            </a:r>
          </a:p>
          <a:p>
            <a:r>
              <a:rPr lang="cs-CZ" dirty="0"/>
              <a:t>Hladina hořčíku v krvi je v rozmezí 0,66–0,94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ZdrojZelenina</a:t>
            </a:r>
            <a:r>
              <a:rPr lang="cs-CZ" dirty="0" smtClean="0"/>
              <a:t> </a:t>
            </a:r>
            <a:r>
              <a:rPr lang="cs-CZ" dirty="0"/>
              <a:t>(součást chlorofylu), brambory, luštěniny.</a:t>
            </a:r>
          </a:p>
          <a:p>
            <a:r>
              <a:rPr lang="cs-CZ" dirty="0"/>
              <a:t>Doporučená denní dávka300–400 mg/den.</a:t>
            </a:r>
          </a:p>
          <a:p>
            <a:r>
              <a:rPr lang="cs-CZ" dirty="0" smtClean="0"/>
              <a:t>Nedostatek</a:t>
            </a:r>
          </a:p>
          <a:p>
            <a:pPr lvl="1"/>
            <a:r>
              <a:rPr lang="cs-CZ" dirty="0" smtClean="0"/>
              <a:t>Poškození </a:t>
            </a:r>
            <a:r>
              <a:rPr lang="cs-CZ" dirty="0"/>
              <a:t>a spazmy cévní stěny, poruchy elasticity </a:t>
            </a:r>
            <a:r>
              <a:rPr lang="cs-CZ" dirty="0">
                <a:hlinkClick r:id="rId3" tooltip="Buněčná membrána"/>
              </a:rPr>
              <a:t>membrán</a:t>
            </a:r>
            <a:r>
              <a:rPr lang="cs-CZ" dirty="0"/>
              <a:t>, zvyšuje nervosvalovou dráždivost, </a:t>
            </a:r>
            <a:r>
              <a:rPr lang="cs-CZ" dirty="0">
                <a:hlinkClick r:id="rId4" tooltip="Tetanus"/>
              </a:rPr>
              <a:t>tetanie</a:t>
            </a:r>
            <a:r>
              <a:rPr lang="cs-CZ" dirty="0"/>
              <a:t>, zvyšuje citlivost k hlukovým podnětů.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5546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Poruchy metabolismu hořčíku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 err="1"/>
              <a:t>Hypermagnezémie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Hypomagnezémie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08819"/>
            <a:ext cx="7467600" cy="1417638"/>
          </a:xfrm>
        </p:spPr>
        <p:txBody>
          <a:bodyPr/>
          <a:lstStyle/>
          <a:p>
            <a:r>
              <a:rPr lang="cs-CZ" dirty="0" err="1" smtClean="0"/>
              <a:t>hypomagnezémie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7467600" cy="5257800"/>
          </a:xfrm>
        </p:spPr>
        <p:txBody>
          <a:bodyPr>
            <a:noAutofit/>
          </a:bodyPr>
          <a:lstStyle/>
          <a:p>
            <a:r>
              <a:rPr lang="cs-CZ" dirty="0" smtClean="0"/>
              <a:t>Normální hodnoty 0,7-1mmol/l</a:t>
            </a:r>
          </a:p>
          <a:p>
            <a:r>
              <a:rPr lang="cs-CZ" dirty="0" smtClean="0"/>
              <a:t>Příčiny:</a:t>
            </a:r>
          </a:p>
          <a:p>
            <a:pPr lvl="1"/>
            <a:r>
              <a:rPr lang="cs-CZ" b="1" dirty="0" smtClean="0"/>
              <a:t>Střevní</a:t>
            </a:r>
            <a:r>
              <a:rPr lang="cs-CZ" dirty="0" smtClean="0"/>
              <a:t>	</a:t>
            </a:r>
          </a:p>
          <a:p>
            <a:pPr lvl="2"/>
            <a:r>
              <a:rPr lang="cs-CZ" dirty="0" smtClean="0"/>
              <a:t>Chronické průjmy</a:t>
            </a:r>
          </a:p>
          <a:p>
            <a:pPr lvl="2"/>
            <a:r>
              <a:rPr lang="cs-CZ" dirty="0" smtClean="0"/>
              <a:t>Odsávání z NGS</a:t>
            </a:r>
          </a:p>
          <a:p>
            <a:pPr lvl="2"/>
            <a:r>
              <a:rPr lang="cs-CZ" dirty="0" smtClean="0"/>
              <a:t>Malabsorpce</a:t>
            </a:r>
          </a:p>
          <a:p>
            <a:pPr lvl="2"/>
            <a:r>
              <a:rPr lang="cs-CZ" dirty="0" smtClean="0"/>
              <a:t>Akutní pankreatitis</a:t>
            </a:r>
          </a:p>
          <a:p>
            <a:pPr lvl="2"/>
            <a:r>
              <a:rPr lang="cs-CZ" dirty="0" err="1" smtClean="0"/>
              <a:t>Abuzus</a:t>
            </a:r>
            <a:r>
              <a:rPr lang="cs-CZ" dirty="0" smtClean="0"/>
              <a:t> alkoholu</a:t>
            </a:r>
          </a:p>
          <a:p>
            <a:pPr lvl="1"/>
            <a:r>
              <a:rPr lang="cs-CZ" b="1" dirty="0" smtClean="0"/>
              <a:t>Renální</a:t>
            </a:r>
          </a:p>
          <a:p>
            <a:pPr lvl="2"/>
            <a:r>
              <a:rPr lang="cs-CZ" dirty="0" smtClean="0"/>
              <a:t>Diuretika</a:t>
            </a:r>
          </a:p>
          <a:p>
            <a:pPr lvl="2"/>
            <a:r>
              <a:rPr lang="cs-CZ" dirty="0" smtClean="0"/>
              <a:t>Deplece fosfátů a </a:t>
            </a:r>
            <a:r>
              <a:rPr lang="cs-CZ" dirty="0" err="1" smtClean="0"/>
              <a:t>hyerkalciurie</a:t>
            </a:r>
            <a:endParaRPr lang="cs-CZ" dirty="0" smtClean="0"/>
          </a:p>
          <a:p>
            <a:pPr lvl="2"/>
            <a:r>
              <a:rPr lang="cs-CZ" dirty="0" err="1" smtClean="0"/>
              <a:t>Nefrotoxické</a:t>
            </a:r>
            <a:r>
              <a:rPr lang="cs-CZ" dirty="0" smtClean="0"/>
              <a:t> léky</a:t>
            </a:r>
          </a:p>
          <a:p>
            <a:pPr lvl="2"/>
            <a:r>
              <a:rPr lang="cs-CZ" dirty="0" smtClean="0"/>
              <a:t>Vrozené </a:t>
            </a:r>
            <a:r>
              <a:rPr lang="cs-CZ" dirty="0" err="1" smtClean="0"/>
              <a:t>tubulopatie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292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Klinický obraz a terapie </a:t>
            </a:r>
            <a:r>
              <a:rPr lang="cs-CZ" dirty="0" err="1" smtClean="0"/>
              <a:t>hypomagnezémie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7467600" cy="5257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Často </a:t>
            </a:r>
            <a:r>
              <a:rPr lang="cs-CZ" sz="2800" dirty="0"/>
              <a:t>p</a:t>
            </a:r>
            <a:r>
              <a:rPr lang="cs-CZ" sz="2800" dirty="0" smtClean="0"/>
              <a:t>rovázená </a:t>
            </a:r>
            <a:r>
              <a:rPr lang="cs-CZ" sz="2800" dirty="0" err="1" smtClean="0"/>
              <a:t>hypokalémií</a:t>
            </a:r>
            <a:r>
              <a:rPr lang="cs-CZ" sz="2800" dirty="0" smtClean="0"/>
              <a:t>, </a:t>
            </a:r>
            <a:r>
              <a:rPr lang="cs-CZ" sz="2800" dirty="0" err="1" smtClean="0"/>
              <a:t>hypokalcémií</a:t>
            </a:r>
            <a:endParaRPr lang="cs-CZ" sz="2800" dirty="0" smtClean="0"/>
          </a:p>
          <a:p>
            <a:r>
              <a:rPr lang="cs-CZ" sz="2800" dirty="0" smtClean="0"/>
              <a:t>Svalová slabost, spazmy, křeče, arytmie</a:t>
            </a:r>
          </a:p>
          <a:p>
            <a:r>
              <a:rPr lang="cs-CZ" sz="2800" dirty="0" smtClean="0"/>
              <a:t>Terapie: </a:t>
            </a:r>
            <a:r>
              <a:rPr lang="cs-CZ" sz="2800" dirty="0" err="1" smtClean="0"/>
              <a:t>p.o</a:t>
            </a:r>
            <a:r>
              <a:rPr lang="cs-CZ" sz="2800" dirty="0" smtClean="0"/>
              <a:t>. substituce ve formě laktátu, oxidu, sulfátu</a:t>
            </a:r>
          </a:p>
          <a:p>
            <a:r>
              <a:rPr lang="cs-CZ" sz="2800" dirty="0" err="1" smtClean="0"/>
              <a:t>i.v</a:t>
            </a:r>
            <a:r>
              <a:rPr lang="cs-CZ" sz="2800" dirty="0" smtClean="0"/>
              <a:t>. podání</a:t>
            </a:r>
          </a:p>
          <a:p>
            <a:r>
              <a:rPr lang="cs-CZ" sz="2800" dirty="0" smtClean="0"/>
              <a:t>Často nutné opakované k doplnění deficitu</a:t>
            </a:r>
          </a:p>
          <a:p>
            <a:r>
              <a:rPr lang="cs-CZ" sz="2800" dirty="0" err="1" smtClean="0"/>
              <a:t>Amilorid</a:t>
            </a:r>
            <a:r>
              <a:rPr lang="cs-CZ" sz="2800" dirty="0"/>
              <a:t> </a:t>
            </a:r>
            <a:r>
              <a:rPr lang="cs-CZ" sz="2800" dirty="0" smtClean="0"/>
              <a:t>(snižuje močové ztráty magnezia)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9793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417638"/>
          </a:xfrm>
        </p:spPr>
        <p:txBody>
          <a:bodyPr/>
          <a:lstStyle/>
          <a:p>
            <a:r>
              <a:rPr lang="cs-CZ" dirty="0" err="1" smtClean="0"/>
              <a:t>hypermagnezemie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7467600" cy="5257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Vysoký příjem (</a:t>
            </a:r>
            <a:r>
              <a:rPr lang="cs-CZ" sz="2800" dirty="0" err="1" smtClean="0"/>
              <a:t>preeklampsie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Snížená renální </a:t>
            </a:r>
            <a:r>
              <a:rPr lang="cs-CZ" sz="2800" dirty="0" err="1" smtClean="0"/>
              <a:t>fce</a:t>
            </a:r>
            <a:endParaRPr lang="cs-CZ" sz="2800" dirty="0" smtClean="0"/>
          </a:p>
          <a:p>
            <a:r>
              <a:rPr lang="cs-CZ" sz="2800" dirty="0" err="1" smtClean="0"/>
              <a:t>Anacida</a:t>
            </a:r>
            <a:r>
              <a:rPr lang="cs-CZ" sz="2800" dirty="0" smtClean="0"/>
              <a:t>, projímadla</a:t>
            </a:r>
          </a:p>
          <a:p>
            <a:endParaRPr lang="cs-CZ" sz="2800" dirty="0"/>
          </a:p>
          <a:p>
            <a:r>
              <a:rPr lang="cs-CZ" sz="2800" dirty="0" smtClean="0"/>
              <a:t>Klinika: často asymptomatická, parestezie, slabost, útlum dechového centra, bradykardie, prodloužení QT intervalu, hypotenze (nad 3,5mmol/l)</a:t>
            </a:r>
          </a:p>
          <a:p>
            <a:r>
              <a:rPr lang="cs-CZ" sz="2800" dirty="0" smtClean="0"/>
              <a:t>Terapie: při celkových </a:t>
            </a:r>
            <a:r>
              <a:rPr lang="cs-CZ" sz="2800" dirty="0" err="1" smtClean="0"/>
              <a:t>přiznacíh</a:t>
            </a:r>
            <a:r>
              <a:rPr lang="cs-CZ" sz="2800" dirty="0" smtClean="0"/>
              <a:t> </a:t>
            </a:r>
            <a:r>
              <a:rPr lang="cs-CZ" sz="2800" dirty="0" err="1" smtClean="0"/>
              <a:t>i.v</a:t>
            </a:r>
            <a:r>
              <a:rPr lang="cs-CZ" sz="2800" dirty="0" smtClean="0"/>
              <a:t>. aplikace 10% kalcium </a:t>
            </a:r>
            <a:r>
              <a:rPr lang="cs-CZ" sz="2800" dirty="0" err="1" smtClean="0"/>
              <a:t>gluconicum</a:t>
            </a:r>
            <a:r>
              <a:rPr lang="cs-CZ" sz="2800" dirty="0" smtClean="0"/>
              <a:t>, hemodialýza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29061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Acidobazická rovnováha</a:t>
            </a:r>
          </a:p>
        </p:txBody>
      </p:sp>
      <p:pic>
        <p:nvPicPr>
          <p:cNvPr id="21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0" y="2000250"/>
            <a:ext cx="36195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Anion gap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417203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935078"/>
            <a:ext cx="5382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Anion gap – AG</a:t>
            </a:r>
          </a:p>
          <a:p>
            <a:r>
              <a:rPr lang="cs-CZ" sz="3200" dirty="0"/>
              <a:t>AG </a:t>
            </a:r>
            <a:r>
              <a:rPr lang="en-US" sz="3200" dirty="0">
                <a:cs typeface="Times New Roman" pitchFamily="18" charset="0"/>
              </a:rPr>
              <a:t>=</a:t>
            </a:r>
            <a:r>
              <a:rPr lang="cs-CZ" sz="3200" dirty="0">
                <a:cs typeface="Times New Roman" pitchFamily="18" charset="0"/>
              </a:rPr>
              <a:t> Na+  - ( Cl -  + HCO3)</a:t>
            </a:r>
          </a:p>
          <a:p>
            <a:r>
              <a:rPr lang="cs-CZ" sz="3200" dirty="0">
                <a:cs typeface="Times New Roman" pitchFamily="18" charset="0"/>
              </a:rPr>
              <a:t>AG </a:t>
            </a:r>
            <a:r>
              <a:rPr lang="en-US" sz="3200" dirty="0">
                <a:cs typeface="Times New Roman" pitchFamily="18" charset="0"/>
              </a:rPr>
              <a:t>=</a:t>
            </a:r>
            <a:r>
              <a:rPr lang="cs-CZ" sz="3200" dirty="0">
                <a:cs typeface="Times New Roman" pitchFamily="18" charset="0"/>
              </a:rPr>
              <a:t> 12 </a:t>
            </a:r>
            <a:r>
              <a:rPr lang="en-US" sz="3200" dirty="0">
                <a:cs typeface="Times New Roman" pitchFamily="18" charset="0"/>
              </a:rPr>
              <a:t>±</a:t>
            </a:r>
            <a:r>
              <a:rPr lang="cs-CZ" sz="3200" dirty="0">
                <a:cs typeface="Times New Roman" pitchFamily="18" charset="0"/>
              </a:rPr>
              <a:t> 2 </a:t>
            </a:r>
            <a:r>
              <a:rPr lang="cs-CZ" sz="3200" dirty="0" err="1" smtClean="0">
                <a:cs typeface="Times New Roman" pitchFamily="18" charset="0"/>
              </a:rPr>
              <a:t>mmol</a:t>
            </a:r>
            <a:r>
              <a:rPr lang="cs-CZ" sz="3200" dirty="0" smtClean="0">
                <a:cs typeface="Times New Roman" pitchFamily="18" charset="0"/>
              </a:rPr>
              <a:t>/l</a:t>
            </a:r>
          </a:p>
          <a:p>
            <a:endParaRPr lang="cs-CZ" sz="3200" dirty="0">
              <a:cs typeface="Times New Roman" pitchFamily="18" charset="0"/>
            </a:endParaRPr>
          </a:p>
          <a:p>
            <a:r>
              <a:rPr lang="cs-CZ" sz="2400" dirty="0" smtClean="0">
                <a:cs typeface="Times New Roman" pitchFamily="18" charset="0"/>
              </a:rPr>
              <a:t>Důležitý pro </a:t>
            </a:r>
            <a:r>
              <a:rPr lang="cs-CZ" sz="2400" dirty="0" err="1" smtClean="0">
                <a:cs typeface="Times New Roman" pitchFamily="18" charset="0"/>
              </a:rPr>
              <a:t>diff.dg</a:t>
            </a:r>
            <a:r>
              <a:rPr lang="cs-CZ" sz="2400" dirty="0" smtClean="0">
                <a:cs typeface="Times New Roman" pitchFamily="18" charset="0"/>
              </a:rPr>
              <a:t>.</a:t>
            </a:r>
            <a:endParaRPr lang="cs-CZ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59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Laboratorní vyšetření krevních plynů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467600" cy="487375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2800" dirty="0" smtClean="0">
                <a:solidFill>
                  <a:schemeClr val="tx1"/>
                </a:solidFill>
                <a:uFill>
                  <a:solidFill>
                    <a:srgbClr val="D2611C"/>
                  </a:solidFill>
                </a:uFill>
              </a:rPr>
              <a:t>pH</a:t>
            </a:r>
            <a:r>
              <a:rPr sz="2800" dirty="0" smtClean="0"/>
              <a:t> </a:t>
            </a:r>
            <a:r>
              <a:rPr sz="2800" dirty="0" err="1" smtClean="0"/>
              <a:t>krve</a:t>
            </a:r>
            <a:r>
              <a:rPr lang="cs-CZ" sz="2800" dirty="0" smtClean="0"/>
              <a:t> </a:t>
            </a:r>
            <a:r>
              <a:rPr lang="cs-CZ" sz="1800" b="1" dirty="0"/>
              <a:t>7,36–7,44</a:t>
            </a:r>
            <a:r>
              <a:rPr lang="cs-CZ" sz="1800" baseline="30000" dirty="0">
                <a:hlinkClick r:id="rId2"/>
              </a:rPr>
              <a:t>[2</a:t>
            </a:r>
            <a:r>
              <a:rPr lang="cs-CZ" sz="1800" baseline="30000" dirty="0" smtClean="0">
                <a:hlinkClick r:id="rId2"/>
              </a:rPr>
              <a:t>]</a:t>
            </a:r>
            <a:endParaRPr lang="cs-CZ" sz="1800" baseline="30000" dirty="0" smtClean="0"/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r>
              <a:rPr sz="2800" dirty="0"/>
              <a:t> </a:t>
            </a:r>
            <a:r>
              <a:rPr sz="2800" dirty="0" err="1"/>
              <a:t>parciální</a:t>
            </a:r>
            <a:r>
              <a:rPr sz="2800" dirty="0"/>
              <a:t> </a:t>
            </a:r>
            <a:r>
              <a:rPr sz="2800" dirty="0" err="1"/>
              <a:t>tlak</a:t>
            </a:r>
            <a:r>
              <a:rPr sz="2800" dirty="0"/>
              <a:t> </a:t>
            </a:r>
            <a:r>
              <a:rPr sz="2800" dirty="0" err="1"/>
              <a:t>kyslíku</a:t>
            </a:r>
            <a:r>
              <a:rPr sz="2800" dirty="0"/>
              <a:t> (pO</a:t>
            </a:r>
            <a:r>
              <a:rPr sz="2800" baseline="-25000" dirty="0"/>
              <a:t>2</a:t>
            </a:r>
            <a:r>
              <a:rPr sz="2800" dirty="0" smtClean="0"/>
              <a:t>)</a:t>
            </a:r>
            <a:r>
              <a:rPr lang="cs-CZ" sz="2800" dirty="0" smtClean="0"/>
              <a:t> </a:t>
            </a:r>
          </a:p>
          <a:p>
            <a:pPr lvl="0">
              <a:defRPr sz="1800"/>
            </a:pPr>
            <a:endParaRPr lang="cs-CZ" sz="2800" dirty="0" smtClean="0"/>
          </a:p>
          <a:p>
            <a:pPr lvl="0">
              <a:defRPr sz="1800"/>
            </a:pPr>
            <a:r>
              <a:rPr sz="2800" dirty="0" err="1" smtClean="0"/>
              <a:t>parciální</a:t>
            </a:r>
            <a:r>
              <a:rPr sz="2800" dirty="0" smtClean="0"/>
              <a:t> </a:t>
            </a:r>
            <a:r>
              <a:rPr sz="2800" dirty="0" err="1"/>
              <a:t>tlak</a:t>
            </a:r>
            <a:r>
              <a:rPr sz="2800" dirty="0"/>
              <a:t> </a:t>
            </a:r>
            <a:r>
              <a:rPr sz="2800" dirty="0" err="1"/>
              <a:t>oxidu</a:t>
            </a:r>
            <a:r>
              <a:rPr sz="2800" dirty="0"/>
              <a:t> </a:t>
            </a:r>
            <a:r>
              <a:rPr sz="2800" dirty="0" err="1"/>
              <a:t>uhličitého</a:t>
            </a:r>
            <a:r>
              <a:rPr sz="2800" dirty="0"/>
              <a:t> (pCO</a:t>
            </a:r>
            <a:r>
              <a:rPr sz="2800" baseline="-25000" dirty="0"/>
              <a:t>2</a:t>
            </a:r>
            <a:r>
              <a:rPr sz="2800" dirty="0" smtClean="0"/>
              <a:t>)</a:t>
            </a:r>
            <a:r>
              <a:rPr lang="cs-CZ" sz="1800" b="1" dirty="0"/>
              <a:t> </a:t>
            </a:r>
            <a:r>
              <a:rPr lang="cs-CZ" sz="1800" b="1" dirty="0" smtClean="0"/>
              <a:t>5,3±0,5</a:t>
            </a:r>
            <a:r>
              <a:rPr lang="cs-CZ" sz="1800" b="1" dirty="0"/>
              <a:t> </a:t>
            </a:r>
            <a:r>
              <a:rPr lang="cs-CZ" sz="1800" b="1" dirty="0" err="1"/>
              <a:t>kPa</a:t>
            </a:r>
            <a:endParaRPr sz="2800" dirty="0"/>
          </a:p>
          <a:p>
            <a:pPr lvl="0">
              <a:defRPr sz="1800"/>
            </a:pPr>
            <a:r>
              <a:rPr sz="2800" dirty="0" err="1"/>
              <a:t>procento</a:t>
            </a:r>
            <a:r>
              <a:rPr sz="2800" dirty="0"/>
              <a:t> </a:t>
            </a:r>
            <a:r>
              <a:rPr sz="2800" dirty="0" err="1"/>
              <a:t>okysličené</a:t>
            </a:r>
            <a:r>
              <a:rPr sz="2800" dirty="0"/>
              <a:t> </a:t>
            </a:r>
            <a:r>
              <a:rPr sz="2800" dirty="0" err="1"/>
              <a:t>krve</a:t>
            </a:r>
            <a:r>
              <a:rPr sz="2800" dirty="0"/>
              <a:t> v </a:t>
            </a:r>
            <a:r>
              <a:rPr sz="2800" dirty="0" err="1"/>
              <a:t>tepnách</a:t>
            </a:r>
            <a:r>
              <a:rPr sz="2800" dirty="0"/>
              <a:t> (sO</a:t>
            </a:r>
            <a:r>
              <a:rPr sz="2800" baseline="-25000" dirty="0"/>
              <a:t>2</a:t>
            </a:r>
            <a:r>
              <a:rPr sz="2800" dirty="0" smtClean="0"/>
              <a:t>)</a:t>
            </a:r>
            <a:endParaRPr lang="cs-CZ" sz="2800" dirty="0" smtClean="0"/>
          </a:p>
          <a:p>
            <a:pPr lvl="0">
              <a:defRPr sz="1800"/>
            </a:pPr>
            <a:endParaRPr lang="cs-CZ" sz="2000" dirty="0"/>
          </a:p>
          <a:p>
            <a:pPr lvl="0">
              <a:defRPr sz="1800"/>
            </a:pPr>
            <a:r>
              <a:rPr lang="cs-CZ" sz="2800" dirty="0" smtClean="0"/>
              <a:t>Koncentrace bikarbonátů 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b="1" dirty="0"/>
              <a:t> = 24±2mmol/l</a:t>
            </a:r>
            <a:r>
              <a:rPr lang="cs-CZ" sz="2000" b="1" dirty="0"/>
              <a:t> </a:t>
            </a:r>
            <a:endParaRPr lang="cs-CZ" sz="24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Metabolická acidóza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7467600" cy="5257800"/>
          </a:xfrm>
        </p:spPr>
        <p:txBody>
          <a:bodyPr/>
          <a:lstStyle/>
          <a:p>
            <a:r>
              <a:rPr lang="cs-CZ" sz="2800" dirty="0" err="1"/>
              <a:t>poklesPokles</a:t>
            </a:r>
            <a:r>
              <a:rPr lang="cs-CZ" sz="2800" dirty="0"/>
              <a:t> pH krve , současný pokles sérové koncentrace </a:t>
            </a:r>
            <a:r>
              <a:rPr lang="cs-CZ" sz="2800" dirty="0" err="1" smtClean="0"/>
              <a:t>hydrogenkarbonátu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pCO2 – u </a:t>
            </a:r>
            <a:r>
              <a:rPr lang="cs-CZ" sz="2800" dirty="0" err="1"/>
              <a:t>chron</a:t>
            </a:r>
            <a:r>
              <a:rPr lang="cs-CZ" sz="2800" dirty="0"/>
              <a:t>. </a:t>
            </a:r>
            <a:r>
              <a:rPr lang="cs-CZ" sz="2800" dirty="0" err="1"/>
              <a:t>metabol</a:t>
            </a:r>
            <a:r>
              <a:rPr lang="cs-CZ" sz="2800" dirty="0"/>
              <a:t>. acidózy snížené  v důsledku respirační kompenzace                              ( hyperventilace)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94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603448"/>
            <a:ext cx="7467600" cy="1417638"/>
          </a:xfrm>
        </p:spPr>
        <p:txBody>
          <a:bodyPr/>
          <a:lstStyle/>
          <a:p>
            <a:r>
              <a:rPr lang="cs-CZ" dirty="0" smtClean="0"/>
              <a:t>Klasifikace metabolické acidózy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496944" cy="5877272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Hyperchloremická</a:t>
            </a:r>
            <a:r>
              <a:rPr lang="cs-CZ" sz="2800" b="1" dirty="0" smtClean="0"/>
              <a:t> MA s normálním AG</a:t>
            </a:r>
          </a:p>
          <a:p>
            <a:r>
              <a:rPr lang="cs-CZ" sz="2800" dirty="0" smtClean="0"/>
              <a:t> (</a:t>
            </a:r>
            <a:r>
              <a:rPr lang="cs-CZ" sz="2800" dirty="0"/>
              <a:t>vyvolány ztrátou bikarbonátu střevem nebo ledvinou </a:t>
            </a:r>
            <a:r>
              <a:rPr lang="cs-CZ" sz="2800" dirty="0" smtClean="0"/>
              <a:t>)</a:t>
            </a:r>
          </a:p>
          <a:p>
            <a:pPr lvl="1"/>
            <a:r>
              <a:rPr lang="cs-CZ" sz="2800" i="1" dirty="0" smtClean="0"/>
              <a:t>Z </a:t>
            </a:r>
            <a:r>
              <a:rPr lang="cs-CZ" sz="2800" i="1" dirty="0" err="1" smtClean="0"/>
              <a:t>extrarenálních</a:t>
            </a:r>
            <a:r>
              <a:rPr lang="cs-CZ" sz="2800" i="1" dirty="0" smtClean="0"/>
              <a:t> příčin</a:t>
            </a:r>
          </a:p>
          <a:p>
            <a:pPr lvl="2"/>
            <a:r>
              <a:rPr lang="cs-CZ" sz="2800" dirty="0" smtClean="0"/>
              <a:t>Průjmy</a:t>
            </a:r>
          </a:p>
          <a:p>
            <a:pPr lvl="2"/>
            <a:r>
              <a:rPr lang="cs-CZ" sz="2800" dirty="0" smtClean="0"/>
              <a:t>Zevní ztráty biliárního nebo pankreatického sekretu</a:t>
            </a:r>
          </a:p>
          <a:p>
            <a:pPr lvl="2"/>
            <a:r>
              <a:rPr lang="cs-CZ" sz="2800" dirty="0" smtClean="0"/>
              <a:t>Vývod ureteru do GIT traktu</a:t>
            </a:r>
          </a:p>
          <a:p>
            <a:pPr lvl="1"/>
            <a:r>
              <a:rPr lang="cs-CZ" sz="2800" i="1" dirty="0" smtClean="0"/>
              <a:t>Z renálních příčin- </a:t>
            </a:r>
            <a:r>
              <a:rPr lang="cs-CZ" sz="2800" dirty="0" smtClean="0"/>
              <a:t>renální tubulární </a:t>
            </a:r>
            <a:r>
              <a:rPr lang="cs-CZ" sz="2800" dirty="0" err="1" smtClean="0"/>
              <a:t>acidoza</a:t>
            </a:r>
            <a:r>
              <a:rPr lang="cs-CZ" sz="2800" dirty="0" smtClean="0"/>
              <a:t> (ztráta bikarbonátu)</a:t>
            </a:r>
          </a:p>
        </p:txBody>
      </p:sp>
    </p:spTree>
    <p:extLst>
      <p:ext uri="{BB962C8B-B14F-4D97-AF65-F5344CB8AC3E}">
        <p14:creationId xmlns:p14="http://schemas.microsoft.com/office/powerpoint/2010/main" val="3983318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 dirty="0" err="1">
                <a:solidFill>
                  <a:srgbClr val="575F6D"/>
                </a:solidFill>
              </a:rPr>
              <a:t>Celková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tělesná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voda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ve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vztahu</a:t>
            </a:r>
            <a:r>
              <a:rPr sz="3000" cap="small" dirty="0">
                <a:solidFill>
                  <a:srgbClr val="575F6D"/>
                </a:solidFill>
              </a:rPr>
              <a:t> k </a:t>
            </a:r>
            <a:r>
              <a:rPr sz="3000" cap="small" dirty="0" err="1">
                <a:solidFill>
                  <a:srgbClr val="575F6D"/>
                </a:solidFill>
              </a:rPr>
              <a:t>věku</a:t>
            </a:r>
            <a:r>
              <a:rPr sz="3000" cap="small" dirty="0">
                <a:solidFill>
                  <a:srgbClr val="575F6D"/>
                </a:solidFill>
              </a:rPr>
              <a:t>, </a:t>
            </a:r>
            <a:r>
              <a:rPr sz="3000" cap="small" dirty="0" err="1">
                <a:solidFill>
                  <a:srgbClr val="575F6D"/>
                </a:solidFill>
              </a:rPr>
              <a:t>pohlaví</a:t>
            </a:r>
            <a:r>
              <a:rPr sz="3000" cap="small" dirty="0">
                <a:solidFill>
                  <a:srgbClr val="575F6D"/>
                </a:solidFill>
              </a:rPr>
              <a:t> a </a:t>
            </a:r>
            <a:r>
              <a:rPr sz="3000" cap="small" dirty="0" err="1">
                <a:solidFill>
                  <a:srgbClr val="575F6D"/>
                </a:solidFill>
              </a:rPr>
              <a:t>netukové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tělesné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hmotnosti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8</a:t>
            </a:fld>
            <a:endParaRPr sz="1400" b="1">
              <a:solidFill>
                <a:srgbClr val="FFFFFF"/>
              </a:solidFill>
            </a:endParaRPr>
          </a:p>
        </p:txBody>
      </p:sp>
      <p:graphicFrame>
        <p:nvGraphicFramePr>
          <p:cNvPr id="148" name="Table 148"/>
          <p:cNvGraphicFramePr/>
          <p:nvPr>
            <p:extLst>
              <p:ext uri="{D42A27DB-BD31-4B8C-83A1-F6EECF244321}">
                <p14:modId xmlns:p14="http://schemas.microsoft.com/office/powerpoint/2010/main" val="347858629"/>
              </p:ext>
            </p:extLst>
          </p:nvPr>
        </p:nvGraphicFramePr>
        <p:xfrm>
          <a:off x="1187624" y="1536700"/>
          <a:ext cx="7067376" cy="537362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533688"/>
                <a:gridCol w="3533688"/>
              </a:tblGrid>
              <a:tr h="583753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Věk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Celková tělesná voda (%tělesné hmotnosti)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nedonošené dítě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80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820765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dítě 3měsíce
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70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3753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dítě 6 měsíců
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60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err="1">
                          <a:solidFill>
                            <a:srgbClr val="FFFFFF"/>
                          </a:solidFill>
                        </a:rPr>
                        <a:t>dítě</a:t>
                      </a:r>
                      <a:r>
                        <a:rPr b="1" i="1" dirty="0">
                          <a:solidFill>
                            <a:srgbClr val="FFFFFF"/>
                          </a:solidFill>
                        </a:rPr>
                        <a:t> 10-18let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muži 59, ženy 57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dospělý normální hmotnosti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muži 60, ženy 50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dospělý hubený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muži 70, ženy 60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dospělý obézní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muži 50, ženy 42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jedinec nad 60let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/>
                        <a:t>muži 52, ženy 46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kachektický nemocný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i="1" dirty="0"/>
                        <a:t>70-75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417638"/>
          </a:xfrm>
        </p:spPr>
        <p:txBody>
          <a:bodyPr/>
          <a:lstStyle/>
          <a:p>
            <a:r>
              <a:rPr lang="cs-CZ" dirty="0" smtClean="0"/>
              <a:t>Klasifikace metabolické </a:t>
            </a:r>
            <a:r>
              <a:rPr lang="cs-CZ" dirty="0" err="1" smtClean="0"/>
              <a:t>acidozy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/>
              <a:t>Normochloremická</a:t>
            </a:r>
            <a:r>
              <a:rPr lang="cs-CZ" sz="2800" b="1" dirty="0"/>
              <a:t> MA se zvýšenou </a:t>
            </a:r>
            <a:r>
              <a:rPr lang="cs-CZ" sz="2800" b="1" dirty="0" smtClean="0"/>
              <a:t>AG</a:t>
            </a:r>
          </a:p>
          <a:p>
            <a:r>
              <a:rPr lang="cs-CZ" sz="2800" dirty="0" smtClean="0"/>
              <a:t>Akumulace </a:t>
            </a:r>
            <a:r>
              <a:rPr lang="cs-CZ" sz="2800" dirty="0"/>
              <a:t>anorganických či organických kyselin</a:t>
            </a:r>
          </a:p>
          <a:p>
            <a:pPr lvl="1"/>
            <a:r>
              <a:rPr lang="cs-CZ" sz="2800" dirty="0"/>
              <a:t>Uremická </a:t>
            </a:r>
            <a:r>
              <a:rPr lang="cs-CZ" sz="2800" dirty="0" err="1"/>
              <a:t>acidoza</a:t>
            </a:r>
            <a:endParaRPr lang="cs-CZ" sz="2800" dirty="0"/>
          </a:p>
          <a:p>
            <a:pPr lvl="1"/>
            <a:r>
              <a:rPr lang="cs-CZ" sz="2800" dirty="0"/>
              <a:t>Laktátová </a:t>
            </a:r>
            <a:r>
              <a:rPr lang="cs-CZ" sz="2800" dirty="0" err="1"/>
              <a:t>acidoza</a:t>
            </a:r>
            <a:endParaRPr lang="cs-CZ" sz="2800" dirty="0"/>
          </a:p>
          <a:p>
            <a:pPr lvl="1"/>
            <a:r>
              <a:rPr lang="cs-CZ" sz="2800" dirty="0"/>
              <a:t>Diabetická </a:t>
            </a:r>
            <a:r>
              <a:rPr lang="cs-CZ" sz="2800" dirty="0" err="1"/>
              <a:t>ketoacidoza</a:t>
            </a:r>
            <a:endParaRPr lang="cs-CZ" sz="2800" dirty="0"/>
          </a:p>
          <a:p>
            <a:pPr lvl="1"/>
            <a:r>
              <a:rPr lang="cs-CZ" sz="2800" dirty="0" err="1"/>
              <a:t>Ketoacidoza</a:t>
            </a:r>
            <a:r>
              <a:rPr lang="cs-CZ" sz="2800" dirty="0"/>
              <a:t> z hladovění</a:t>
            </a:r>
          </a:p>
          <a:p>
            <a:pPr lvl="1"/>
            <a:r>
              <a:rPr lang="cs-CZ" sz="2800" dirty="0" err="1"/>
              <a:t>Alkoholiká</a:t>
            </a:r>
            <a:r>
              <a:rPr lang="cs-CZ" sz="2800" dirty="0"/>
              <a:t> </a:t>
            </a:r>
            <a:r>
              <a:rPr lang="cs-CZ" sz="2800" dirty="0" err="1"/>
              <a:t>ketoacidoza</a:t>
            </a:r>
            <a:endParaRPr lang="cs-CZ" sz="2800" dirty="0"/>
          </a:p>
          <a:p>
            <a:pPr lvl="1"/>
            <a:r>
              <a:rPr lang="cs-CZ" sz="2800" dirty="0"/>
              <a:t>Otravy (etylenglykol, metanol, salicyláty)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51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417638"/>
          </a:xfrm>
        </p:spPr>
        <p:txBody>
          <a:bodyPr/>
          <a:lstStyle/>
          <a:p>
            <a:r>
              <a:rPr lang="cs-CZ" dirty="0" smtClean="0"/>
              <a:t>Metabolická acidóza </a:t>
            </a:r>
            <a:r>
              <a:rPr lang="cs-CZ" dirty="0" err="1" smtClean="0"/>
              <a:t>hyperchloremická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Etiologie:</a:t>
            </a:r>
            <a:endParaRPr lang="cs-CZ" sz="2800" dirty="0"/>
          </a:p>
          <a:p>
            <a:pPr lvl="1"/>
            <a:r>
              <a:rPr lang="cs-CZ" sz="2800" dirty="0" smtClean="0"/>
              <a:t>průjmy</a:t>
            </a:r>
            <a:r>
              <a:rPr lang="cs-CZ" sz="2800" dirty="0"/>
              <a:t>, volumová deplece, </a:t>
            </a:r>
            <a:r>
              <a:rPr lang="cs-CZ" sz="2800" dirty="0" err="1"/>
              <a:t>hypokalémie</a:t>
            </a:r>
            <a:endParaRPr lang="cs-CZ" sz="2800" dirty="0"/>
          </a:p>
          <a:p>
            <a:pPr lvl="1"/>
            <a:r>
              <a:rPr lang="cs-CZ" sz="2800" dirty="0" smtClean="0"/>
              <a:t>Renální </a:t>
            </a:r>
            <a:r>
              <a:rPr lang="cs-CZ" sz="2800" dirty="0"/>
              <a:t>tubulární acidóza – zvýšená ztráta </a:t>
            </a:r>
            <a:r>
              <a:rPr lang="cs-CZ" sz="2800" dirty="0" err="1"/>
              <a:t>hydrogenkarbonátu</a:t>
            </a:r>
            <a:r>
              <a:rPr lang="cs-CZ" sz="2800" dirty="0"/>
              <a:t> v proximálním tubulu, nebo poruchou sekrece vodíkových iontů v distálním tubulu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863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86800" cy="1417638"/>
          </a:xfrm>
        </p:spPr>
        <p:txBody>
          <a:bodyPr/>
          <a:lstStyle/>
          <a:p>
            <a:r>
              <a:rPr lang="cs-CZ" dirty="0" smtClean="0"/>
              <a:t>Metabolická </a:t>
            </a:r>
            <a:r>
              <a:rPr lang="cs-CZ" dirty="0" err="1" smtClean="0"/>
              <a:t>acidoza</a:t>
            </a:r>
            <a:r>
              <a:rPr lang="cs-CZ" dirty="0" smtClean="0"/>
              <a:t> </a:t>
            </a:r>
            <a:r>
              <a:rPr lang="cs-CZ" dirty="0" err="1" smtClean="0"/>
              <a:t>normochloremická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86800" cy="5257800"/>
          </a:xfrm>
        </p:spPr>
        <p:txBody>
          <a:bodyPr>
            <a:normAutofit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b="1" dirty="0"/>
              <a:t>Laktátová acidóza </a:t>
            </a:r>
          </a:p>
          <a:p>
            <a:pPr lvl="2"/>
            <a:r>
              <a:rPr lang="cs-CZ" dirty="0" smtClean="0"/>
              <a:t>zvýšená </a:t>
            </a:r>
            <a:r>
              <a:rPr lang="cs-CZ" dirty="0"/>
              <a:t>produkce kyseliny mléčné v hypoxických tkáních- kardiogenní, </a:t>
            </a:r>
            <a:r>
              <a:rPr lang="cs-CZ" dirty="0" smtClean="0"/>
              <a:t>septický, </a:t>
            </a:r>
            <a:r>
              <a:rPr lang="cs-CZ" dirty="0" err="1"/>
              <a:t>hemorhagický</a:t>
            </a:r>
            <a:r>
              <a:rPr lang="cs-CZ" dirty="0"/>
              <a:t> šok, otrava </a:t>
            </a:r>
            <a:r>
              <a:rPr lang="cs-CZ" dirty="0" smtClean="0"/>
              <a:t>CO</a:t>
            </a:r>
          </a:p>
          <a:p>
            <a:pPr lvl="2"/>
            <a:r>
              <a:rPr lang="cs-CZ" dirty="0" smtClean="0"/>
              <a:t>méně </a:t>
            </a:r>
            <a:r>
              <a:rPr lang="cs-CZ" dirty="0"/>
              <a:t>často porucha jaterní </a:t>
            </a:r>
            <a:r>
              <a:rPr lang="cs-CZ" dirty="0" err="1"/>
              <a:t>matabolizace</a:t>
            </a:r>
            <a:r>
              <a:rPr lang="cs-CZ" dirty="0"/>
              <a:t> laktátu- selhání </a:t>
            </a:r>
            <a:r>
              <a:rPr lang="cs-CZ" dirty="0" smtClean="0"/>
              <a:t>jater</a:t>
            </a:r>
          </a:p>
          <a:p>
            <a:pPr lvl="2"/>
            <a:r>
              <a:rPr lang="cs-CZ" dirty="0" smtClean="0"/>
              <a:t>léky </a:t>
            </a:r>
            <a:r>
              <a:rPr lang="cs-CZ" dirty="0"/>
              <a:t>–</a:t>
            </a:r>
            <a:r>
              <a:rPr lang="cs-CZ" dirty="0" err="1" smtClean="0"/>
              <a:t>biguanidy,salicyláty</a:t>
            </a:r>
            <a:endParaRPr lang="cs-CZ" dirty="0" smtClean="0"/>
          </a:p>
          <a:p>
            <a:pPr lvl="1"/>
            <a:r>
              <a:rPr lang="cs-CZ" b="1" dirty="0" smtClean="0"/>
              <a:t>Diabetická </a:t>
            </a:r>
            <a:r>
              <a:rPr lang="cs-CZ" b="1" dirty="0" err="1" smtClean="0"/>
              <a:t>ketoacidoza</a:t>
            </a:r>
            <a:endParaRPr lang="cs-CZ" b="1" dirty="0" smtClean="0"/>
          </a:p>
          <a:p>
            <a:pPr lvl="2"/>
            <a:r>
              <a:rPr lang="cs-CZ" dirty="0" smtClean="0"/>
              <a:t>Kumulace k. </a:t>
            </a:r>
            <a:r>
              <a:rPr lang="cs-CZ" dirty="0" err="1" smtClean="0"/>
              <a:t>acetooctové</a:t>
            </a:r>
            <a:r>
              <a:rPr lang="cs-CZ" dirty="0" smtClean="0"/>
              <a:t>, </a:t>
            </a:r>
            <a:r>
              <a:rPr lang="cs-CZ" dirty="0" err="1" smtClean="0"/>
              <a:t>betahydroxymáselné</a:t>
            </a:r>
            <a:endParaRPr lang="cs-CZ" dirty="0" smtClean="0"/>
          </a:p>
          <a:p>
            <a:pPr lvl="2"/>
            <a:r>
              <a:rPr lang="cs-CZ" dirty="0" smtClean="0"/>
              <a:t>Volumová deplece v důsledku osmotické diurézy, deplece </a:t>
            </a:r>
            <a:r>
              <a:rPr lang="cs-CZ" dirty="0" err="1" smtClean="0"/>
              <a:t>kália</a:t>
            </a:r>
            <a:endParaRPr lang="cs-CZ" dirty="0"/>
          </a:p>
          <a:p>
            <a:pPr marL="36576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378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24936" cy="5257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Alkalizační terapie- pouze u prokázaných ztrát bikarbonátů (průjmy, renální tubulární </a:t>
            </a:r>
            <a:r>
              <a:rPr lang="cs-CZ" sz="2800" dirty="0" err="1" smtClean="0"/>
              <a:t>acidoza</a:t>
            </a:r>
            <a:r>
              <a:rPr lang="cs-CZ" sz="2800" dirty="0" smtClean="0"/>
              <a:t>)</a:t>
            </a:r>
          </a:p>
          <a:p>
            <a:pPr lvl="1"/>
            <a:r>
              <a:rPr lang="cs-CZ" sz="2800" dirty="0" err="1" smtClean="0"/>
              <a:t>i.v</a:t>
            </a:r>
            <a:r>
              <a:rPr lang="cs-CZ" sz="2800" dirty="0" smtClean="0"/>
              <a:t>. 8,4% bikarbonát sodný</a:t>
            </a:r>
          </a:p>
          <a:p>
            <a:r>
              <a:rPr lang="cs-CZ" sz="2800" dirty="0" smtClean="0"/>
              <a:t>U </a:t>
            </a:r>
            <a:r>
              <a:rPr lang="cs-CZ" sz="2800" dirty="0" err="1" smtClean="0"/>
              <a:t>normochloremické</a:t>
            </a:r>
            <a:r>
              <a:rPr lang="cs-CZ" sz="2800" dirty="0" smtClean="0"/>
              <a:t> MA opatrná korekce, při pH pod 7,1</a:t>
            </a:r>
          </a:p>
          <a:p>
            <a:r>
              <a:rPr lang="cs-CZ" sz="2800" dirty="0" smtClean="0"/>
              <a:t>Hrozí těžká metabolická </a:t>
            </a:r>
            <a:r>
              <a:rPr lang="cs-CZ" sz="2800" dirty="0" err="1" smtClean="0"/>
              <a:t>alkaloza</a:t>
            </a:r>
            <a:r>
              <a:rPr lang="cs-CZ" sz="2800" dirty="0" smtClean="0"/>
              <a:t> při postupné </a:t>
            </a:r>
            <a:r>
              <a:rPr lang="cs-CZ" sz="2800" dirty="0" err="1" smtClean="0"/>
              <a:t>metabolizaci</a:t>
            </a:r>
            <a:r>
              <a:rPr lang="cs-CZ" sz="2800" dirty="0" smtClean="0"/>
              <a:t> ketolátek při korekci </a:t>
            </a:r>
            <a:r>
              <a:rPr lang="cs-CZ" sz="2800" dirty="0" err="1" smtClean="0"/>
              <a:t>ketoacidozy</a:t>
            </a:r>
            <a:endParaRPr lang="cs-CZ" sz="2800" dirty="0" smtClean="0"/>
          </a:p>
          <a:p>
            <a:r>
              <a:rPr lang="cs-CZ" sz="2800" dirty="0" smtClean="0"/>
              <a:t>Intenzivní rehydratace, substituce kalia</a:t>
            </a:r>
          </a:p>
          <a:p>
            <a:r>
              <a:rPr lang="cs-CZ" sz="2800" dirty="0" smtClean="0"/>
              <a:t>CHRI- snaha omezit kostní resorpci, držet bikarbonát nad 18mmol/l</a:t>
            </a:r>
          </a:p>
          <a:p>
            <a:pPr marL="36576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469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 dirty="0" err="1">
                <a:solidFill>
                  <a:srgbClr val="575F6D"/>
                </a:solidFill>
              </a:rPr>
              <a:t>Metabolická</a:t>
            </a:r>
            <a:r>
              <a:rPr sz="3000" cap="small" dirty="0">
                <a:solidFill>
                  <a:srgbClr val="575F6D"/>
                </a:solidFill>
              </a:rPr>
              <a:t> </a:t>
            </a:r>
            <a:r>
              <a:rPr sz="3000" cap="small" dirty="0" err="1">
                <a:solidFill>
                  <a:srgbClr val="575F6D"/>
                </a:solidFill>
              </a:rPr>
              <a:t>alkalóza</a:t>
            </a:r>
            <a:endParaRPr sz="3000" cap="small" dirty="0">
              <a:solidFill>
                <a:srgbClr val="575F6D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075240" cy="5257800"/>
          </a:xfrm>
        </p:spPr>
        <p:txBody>
          <a:bodyPr/>
          <a:lstStyle/>
          <a:p>
            <a:r>
              <a:rPr lang="cs-CZ" sz="2800" dirty="0"/>
              <a:t>Vzestup pH nad 7,44 se současným vzestupem  </a:t>
            </a:r>
            <a:r>
              <a:rPr lang="cs-CZ" sz="2800" dirty="0" err="1"/>
              <a:t>hydrogenkarbonátu</a:t>
            </a:r>
            <a:r>
              <a:rPr lang="cs-CZ" sz="2800" dirty="0"/>
              <a:t>  nad 26mmol/l</a:t>
            </a:r>
          </a:p>
          <a:p>
            <a:r>
              <a:rPr lang="cs-CZ" sz="2800" dirty="0"/>
              <a:t>Těžká pH nad 7,55 mortalita až 45%</a:t>
            </a:r>
          </a:p>
          <a:p>
            <a:r>
              <a:rPr lang="cs-CZ" sz="2800" dirty="0"/>
              <a:t>Příčina: retence bází, nebo ztráta </a:t>
            </a:r>
            <a:r>
              <a:rPr lang="cs-CZ" sz="2800" dirty="0" smtClean="0"/>
              <a:t>kyselin</a:t>
            </a:r>
          </a:p>
          <a:p>
            <a:r>
              <a:rPr lang="cs-CZ" sz="2800" dirty="0" smtClean="0"/>
              <a:t>V rámci respirační kompenzace- hypoventilace, vzestup pC02 (o 0,08kPa na každý vzestup </a:t>
            </a:r>
            <a:r>
              <a:rPr lang="cs-CZ" sz="2800" dirty="0" err="1" smtClean="0"/>
              <a:t>hydrogenkarbonátu</a:t>
            </a:r>
            <a:r>
              <a:rPr lang="cs-CZ" sz="2800" dirty="0" smtClean="0"/>
              <a:t> o 1mmol/l)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7467600" cy="1417638"/>
          </a:xfrm>
        </p:spPr>
        <p:txBody>
          <a:bodyPr/>
          <a:lstStyle/>
          <a:p>
            <a:r>
              <a:rPr lang="cs-CZ" dirty="0" smtClean="0"/>
              <a:t>Příčiny metabolické alkalózy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7467600" cy="5805264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Hypochloremické</a:t>
            </a:r>
            <a:endParaRPr lang="cs-CZ" b="1" dirty="0"/>
          </a:p>
          <a:p>
            <a:pPr lvl="1"/>
            <a:r>
              <a:rPr lang="cs-CZ" dirty="0" smtClean="0"/>
              <a:t>ztráty </a:t>
            </a:r>
            <a:r>
              <a:rPr lang="cs-CZ" dirty="0"/>
              <a:t>žaludeční tekutiny- zvracení</a:t>
            </a:r>
          </a:p>
          <a:p>
            <a:pPr lvl="1"/>
            <a:r>
              <a:rPr lang="cs-CZ" dirty="0" smtClean="0"/>
              <a:t>diuretika </a:t>
            </a:r>
            <a:r>
              <a:rPr lang="cs-CZ" dirty="0"/>
              <a:t>– </a:t>
            </a:r>
            <a:r>
              <a:rPr lang="cs-CZ" dirty="0" err="1"/>
              <a:t>thiazidová</a:t>
            </a:r>
            <a:r>
              <a:rPr lang="cs-CZ" dirty="0"/>
              <a:t> a kličková</a:t>
            </a:r>
          </a:p>
          <a:p>
            <a:pPr lvl="1"/>
            <a:r>
              <a:rPr lang="cs-CZ" dirty="0" smtClean="0"/>
              <a:t>průjmy </a:t>
            </a:r>
            <a:r>
              <a:rPr lang="cs-CZ" dirty="0"/>
              <a:t>– u pac. S chloridy </a:t>
            </a:r>
            <a:r>
              <a:rPr lang="cs-CZ" dirty="0" err="1"/>
              <a:t>secernujícím</a:t>
            </a:r>
            <a:r>
              <a:rPr lang="cs-CZ" dirty="0"/>
              <a:t> </a:t>
            </a:r>
            <a:r>
              <a:rPr lang="cs-CZ" dirty="0" err="1"/>
              <a:t>vilózním</a:t>
            </a:r>
            <a:r>
              <a:rPr lang="cs-CZ" dirty="0"/>
              <a:t> adenomem</a:t>
            </a:r>
          </a:p>
          <a:p>
            <a:pPr lvl="1"/>
            <a:r>
              <a:rPr lang="cs-CZ" dirty="0" smtClean="0"/>
              <a:t>cystická fibróza</a:t>
            </a:r>
          </a:p>
          <a:p>
            <a:r>
              <a:rPr lang="cs-CZ" b="1" dirty="0" err="1"/>
              <a:t>Hypokalemické</a:t>
            </a:r>
            <a:endParaRPr lang="cs-CZ" b="1" dirty="0"/>
          </a:p>
          <a:p>
            <a:pPr lvl="1"/>
            <a:r>
              <a:rPr lang="cs-CZ" dirty="0" smtClean="0"/>
              <a:t>primární </a:t>
            </a:r>
            <a:r>
              <a:rPr lang="cs-CZ" dirty="0" err="1"/>
              <a:t>hyperaldosteronizmus</a:t>
            </a:r>
            <a:endParaRPr lang="cs-CZ" dirty="0"/>
          </a:p>
          <a:p>
            <a:pPr lvl="1"/>
            <a:r>
              <a:rPr lang="cs-CZ" dirty="0" smtClean="0"/>
              <a:t>některé </a:t>
            </a:r>
            <a:r>
              <a:rPr lang="cs-CZ" dirty="0"/>
              <a:t>léky – abúzus laxativ, lékořice, </a:t>
            </a:r>
            <a:r>
              <a:rPr lang="cs-CZ" dirty="0" err="1"/>
              <a:t>carbenoxolon</a:t>
            </a:r>
            <a:endParaRPr lang="cs-CZ" dirty="0"/>
          </a:p>
          <a:p>
            <a:pPr lvl="1"/>
            <a:r>
              <a:rPr lang="cs-CZ" dirty="0" err="1" smtClean="0"/>
              <a:t>Bartterův</a:t>
            </a:r>
            <a:r>
              <a:rPr lang="cs-CZ" dirty="0"/>
              <a:t>, </a:t>
            </a:r>
            <a:r>
              <a:rPr lang="cs-CZ" dirty="0" err="1"/>
              <a:t>Gitelmanův</a:t>
            </a:r>
            <a:r>
              <a:rPr lang="cs-CZ" dirty="0"/>
              <a:t> a </a:t>
            </a:r>
            <a:r>
              <a:rPr lang="cs-CZ" dirty="0" err="1"/>
              <a:t>Liddleuv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                    ( vrozené </a:t>
            </a:r>
            <a:r>
              <a:rPr lang="cs-CZ" dirty="0" err="1"/>
              <a:t>tubulopatie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Neadekvátní terapie bikarbonátem u MA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957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200" dirty="0"/>
              <a:t>Při ztrátě kyselého </a:t>
            </a:r>
            <a:r>
              <a:rPr lang="cs-CZ" sz="3200" dirty="0" err="1"/>
              <a:t>žal.obsahu</a:t>
            </a:r>
            <a:r>
              <a:rPr lang="cs-CZ" sz="3200" dirty="0"/>
              <a:t> ( HCL) je stimulovaná sekrece HCL se současným uvolňováním </a:t>
            </a:r>
            <a:r>
              <a:rPr lang="cs-CZ" sz="3200" dirty="0" err="1"/>
              <a:t>hydrogenkarbonátu</a:t>
            </a:r>
            <a:r>
              <a:rPr lang="cs-CZ" sz="3200" dirty="0"/>
              <a:t> do </a:t>
            </a:r>
            <a:r>
              <a:rPr lang="cs-CZ" sz="2800" dirty="0"/>
              <a:t>extracelulární</a:t>
            </a:r>
            <a:r>
              <a:rPr lang="cs-CZ" sz="3200" dirty="0"/>
              <a:t> tekutiny – volumová deplece-stimuluje sekreci aldosteronu – zvýšení ztráty K do moči – </a:t>
            </a:r>
            <a:r>
              <a:rPr lang="cs-CZ" sz="3200" dirty="0" err="1" smtClean="0"/>
              <a:t>hypokalémie</a:t>
            </a:r>
            <a:endParaRPr lang="cs-CZ" sz="3200" dirty="0" smtClean="0"/>
          </a:p>
          <a:p>
            <a:pPr>
              <a:lnSpc>
                <a:spcPct val="80000"/>
              </a:lnSpc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sz="3200" b="1" dirty="0" err="1"/>
              <a:t>Hyperaldosteronizm</a:t>
            </a:r>
            <a:r>
              <a:rPr lang="cs-CZ" sz="3200" dirty="0" err="1"/>
              <a:t>us</a:t>
            </a:r>
            <a:r>
              <a:rPr lang="cs-CZ" sz="3200" dirty="0"/>
              <a:t>- stimulace zpětné resorpce Na v </a:t>
            </a:r>
            <a:r>
              <a:rPr lang="cs-CZ" sz="3200" dirty="0" err="1"/>
              <a:t>dist</a:t>
            </a:r>
            <a:r>
              <a:rPr lang="cs-CZ" sz="3200" dirty="0"/>
              <a:t>. nefronu, zvýšená sekrece K a vodíkových iontů, tubulární sekreci vodíkových iontů stimuluje i </a:t>
            </a:r>
            <a:r>
              <a:rPr lang="cs-CZ" sz="3200" dirty="0" err="1"/>
              <a:t>hypokalémie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15984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7467600" cy="1417638"/>
          </a:xfrm>
        </p:spPr>
        <p:txBody>
          <a:bodyPr/>
          <a:lstStyle/>
          <a:p>
            <a:r>
              <a:rPr lang="cs-CZ" dirty="0" smtClean="0"/>
              <a:t>Klinické projevy a diferenciální dg.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212776"/>
            <a:ext cx="8507288" cy="5645224"/>
          </a:xfrm>
        </p:spPr>
        <p:txBody>
          <a:bodyPr/>
          <a:lstStyle/>
          <a:p>
            <a:r>
              <a:rPr lang="cs-CZ" sz="2800" dirty="0"/>
              <a:t>Hypovolémie, </a:t>
            </a:r>
            <a:r>
              <a:rPr lang="cs-CZ" sz="2800" dirty="0" err="1"/>
              <a:t>hypokalémie</a:t>
            </a:r>
            <a:r>
              <a:rPr lang="cs-CZ" sz="2800" dirty="0"/>
              <a:t>, snižuje </a:t>
            </a:r>
            <a:r>
              <a:rPr lang="cs-CZ" sz="2800" dirty="0" err="1"/>
              <a:t>perfuzi</a:t>
            </a:r>
            <a:r>
              <a:rPr lang="cs-CZ" sz="2800" dirty="0"/>
              <a:t> mozkem a myokardem- bolesti hlavy, zmatenost, </a:t>
            </a:r>
            <a:r>
              <a:rPr lang="cs-CZ" sz="2800" dirty="0" err="1"/>
              <a:t>kreče</a:t>
            </a:r>
            <a:r>
              <a:rPr lang="cs-CZ" sz="2800" dirty="0"/>
              <a:t>, bolesti na </a:t>
            </a:r>
            <a:r>
              <a:rPr lang="cs-CZ" sz="2800" dirty="0" smtClean="0"/>
              <a:t>hrudníku</a:t>
            </a:r>
          </a:p>
          <a:p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Nízká </a:t>
            </a:r>
            <a:r>
              <a:rPr lang="cs-CZ" sz="2800" dirty="0"/>
              <a:t>koncentrace Cl v moči </a:t>
            </a:r>
            <a:r>
              <a:rPr lang="en-US" sz="2800" dirty="0">
                <a:cs typeface="Times New Roman" pitchFamily="18" charset="0"/>
              </a:rPr>
              <a:t>&lt;</a:t>
            </a:r>
            <a:r>
              <a:rPr lang="cs-CZ" sz="2800" dirty="0">
                <a:cs typeface="Times New Roman" pitchFamily="18" charset="0"/>
              </a:rPr>
              <a:t> 10mmol/l- zvracení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Vysoká koncentrace Cl v moči </a:t>
            </a:r>
            <a:r>
              <a:rPr lang="en-US" sz="2800" dirty="0">
                <a:cs typeface="Times New Roman" pitchFamily="18" charset="0"/>
              </a:rPr>
              <a:t>&gt;</a:t>
            </a:r>
            <a:r>
              <a:rPr lang="cs-CZ" sz="2800" dirty="0">
                <a:cs typeface="Times New Roman" pitchFamily="18" charset="0"/>
              </a:rPr>
              <a:t> 30mmol/l- 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primární močové ztráty Cl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Vysoká koncentrace K v moči  </a:t>
            </a:r>
            <a:r>
              <a:rPr lang="en-US" sz="2800" dirty="0">
                <a:cs typeface="Times New Roman" pitchFamily="18" charset="0"/>
              </a:rPr>
              <a:t>&gt;</a:t>
            </a:r>
            <a:r>
              <a:rPr lang="cs-CZ" sz="2800" dirty="0">
                <a:cs typeface="Times New Roman" pitchFamily="18" charset="0"/>
              </a:rPr>
              <a:t> 30mmol/l- </a:t>
            </a:r>
            <a:r>
              <a:rPr lang="cs-CZ" sz="2800" dirty="0" err="1">
                <a:cs typeface="Times New Roman" pitchFamily="18" charset="0"/>
              </a:rPr>
              <a:t>hyperaldosteronizmus</a:t>
            </a:r>
            <a:r>
              <a:rPr lang="cs-CZ" sz="2800" dirty="0">
                <a:cs typeface="Times New Roman" pitchFamily="18" charset="0"/>
              </a:rPr>
              <a:t>, nebo léčba diuretiky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Nízká koncentrace K v  moči  </a:t>
            </a:r>
            <a:r>
              <a:rPr lang="en-US" sz="2800" dirty="0">
                <a:cs typeface="Times New Roman" pitchFamily="18" charset="0"/>
              </a:rPr>
              <a:t>&lt;</a:t>
            </a:r>
            <a:r>
              <a:rPr lang="cs-CZ" sz="2800" dirty="0">
                <a:cs typeface="Times New Roman" pitchFamily="18" charset="0"/>
              </a:rPr>
              <a:t> 20 </a:t>
            </a:r>
            <a:r>
              <a:rPr lang="cs-CZ" sz="2800" dirty="0" err="1">
                <a:cs typeface="Times New Roman" pitchFamily="18" charset="0"/>
              </a:rPr>
              <a:t>mmol</a:t>
            </a:r>
            <a:r>
              <a:rPr lang="cs-CZ" sz="2800" dirty="0">
                <a:cs typeface="Times New Roman" pitchFamily="18" charset="0"/>
              </a:rPr>
              <a:t>/l – </a:t>
            </a:r>
            <a:r>
              <a:rPr lang="cs-CZ" sz="2800" dirty="0" err="1">
                <a:cs typeface="Times New Roman" pitchFamily="18" charset="0"/>
              </a:rPr>
              <a:t>extrarenální</a:t>
            </a:r>
            <a:r>
              <a:rPr lang="cs-CZ" sz="2800" dirty="0">
                <a:cs typeface="Times New Roman" pitchFamily="18" charset="0"/>
              </a:rPr>
              <a:t> ztráty – </a:t>
            </a:r>
            <a:r>
              <a:rPr lang="cs-CZ" sz="2800" dirty="0" err="1">
                <a:cs typeface="Times New Roman" pitchFamily="18" charset="0"/>
              </a:rPr>
              <a:t>abúsus</a:t>
            </a:r>
            <a:r>
              <a:rPr lang="cs-CZ" sz="2800" dirty="0">
                <a:cs typeface="Times New Roman" pitchFamily="18" charset="0"/>
              </a:rPr>
              <a:t> laxativ</a:t>
            </a:r>
            <a:endParaRPr lang="en-US" sz="2800" dirty="0">
              <a:cs typeface="Times New Roman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937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Respirační acidóza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Pokles pH v krvi – </a:t>
            </a:r>
            <a:r>
              <a:rPr lang="cs-CZ" sz="2800" dirty="0" smtClean="0"/>
              <a:t>vzestup pCO2- </a:t>
            </a:r>
            <a:r>
              <a:rPr lang="cs-CZ" sz="2800" dirty="0"/>
              <a:t>retence při alveolární </a:t>
            </a:r>
            <a:r>
              <a:rPr lang="cs-CZ" sz="2800" dirty="0" smtClean="0"/>
              <a:t>hypoventilaci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smtClean="0"/>
              <a:t>Etiologie: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Snížená </a:t>
            </a:r>
            <a:r>
              <a:rPr lang="cs-CZ" sz="2800" dirty="0"/>
              <a:t>dechová aktivita – útlum dechového </a:t>
            </a:r>
            <a:r>
              <a:rPr lang="cs-CZ" sz="2800" dirty="0" smtClean="0"/>
              <a:t>centra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Stavy </a:t>
            </a:r>
            <a:r>
              <a:rPr lang="cs-CZ" sz="2800" dirty="0"/>
              <a:t>spojené se zvýšeným nárokem na dýchací systém – zvýšený odpor v dýchacích </a:t>
            </a:r>
            <a:r>
              <a:rPr lang="cs-CZ" sz="2800" dirty="0" err="1"/>
              <a:t>cestách,zvýšený</a:t>
            </a:r>
            <a:r>
              <a:rPr lang="cs-CZ" sz="2800" dirty="0"/>
              <a:t> mrtvý prostor v dýchacích cestách,  zvýšená nároky na odstraňování CO2 –dieta s vysokým obsahem sacharidů, peritoneální dialýza  s vysokým obsahem glukózy v dialyzátu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Respirační acidóza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5257800"/>
          </a:xfrm>
        </p:spPr>
        <p:txBody>
          <a:bodyPr/>
          <a:lstStyle/>
          <a:p>
            <a:r>
              <a:rPr lang="cs-CZ" sz="2800" dirty="0"/>
              <a:t>Metabolické kompenzace- zmírňuje pokles pH  zvýšeným vylučováním neprchavých kyselin tubulárními buňkami ledvin se současným vzestupem sérového </a:t>
            </a:r>
            <a:r>
              <a:rPr lang="cs-CZ" sz="2800" dirty="0" err="1"/>
              <a:t>hydrogenkarbonátu</a:t>
            </a:r>
            <a:r>
              <a:rPr lang="cs-CZ" sz="2800" dirty="0"/>
              <a:t> (bikarbonátu)</a:t>
            </a:r>
          </a:p>
          <a:p>
            <a:r>
              <a:rPr lang="cs-CZ" sz="2800" dirty="0" smtClean="0"/>
              <a:t>Kompenzace vyžaduje </a:t>
            </a:r>
            <a:r>
              <a:rPr lang="cs-CZ" sz="2800" dirty="0"/>
              <a:t>déle než 24 </a:t>
            </a:r>
            <a:r>
              <a:rPr lang="cs-CZ" sz="2800" dirty="0" smtClean="0"/>
              <a:t>hodin</a:t>
            </a:r>
          </a:p>
          <a:p>
            <a:r>
              <a:rPr lang="cs-CZ" sz="2800" dirty="0" smtClean="0"/>
              <a:t>Chronická respirační </a:t>
            </a:r>
            <a:r>
              <a:rPr lang="cs-CZ" sz="2800" dirty="0" err="1" smtClean="0"/>
              <a:t>acidoza</a:t>
            </a:r>
            <a:r>
              <a:rPr lang="cs-CZ" sz="2800" dirty="0" smtClean="0"/>
              <a:t>- zvýšení sérového </a:t>
            </a:r>
            <a:r>
              <a:rPr lang="cs-CZ" sz="2800" dirty="0" err="1" smtClean="0"/>
              <a:t>hydrogenkarbonátu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730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faktory ovlivňující potřebu tekutin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400" b="1">
                <a:solidFill>
                  <a:srgbClr val="FFFFFF"/>
                </a:solidFill>
              </a:rPr>
              <a:t>9</a:t>
            </a:fld>
            <a:endParaRPr sz="1400" b="1">
              <a:solidFill>
                <a:srgbClr val="FFFFFF"/>
              </a:solidFill>
            </a:endParaRPr>
          </a:p>
        </p:txBody>
      </p:sp>
      <p:graphicFrame>
        <p:nvGraphicFramePr>
          <p:cNvPr id="120" name="Table 120"/>
          <p:cNvGraphicFramePr/>
          <p:nvPr>
            <p:extLst>
              <p:ext uri="{D42A27DB-BD31-4B8C-83A1-F6EECF244321}">
                <p14:modId xmlns:p14="http://schemas.microsoft.com/office/powerpoint/2010/main" val="2402849430"/>
              </p:ext>
            </p:extLst>
          </p:nvPr>
        </p:nvGraphicFramePr>
        <p:xfrm>
          <a:off x="769935" y="1844825"/>
          <a:ext cx="7546480" cy="371336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773240"/>
                <a:gridCol w="3773240"/>
              </a:tblGrid>
              <a:tr h="71371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 err="1">
                          <a:solidFill>
                            <a:srgbClr val="FFFFFF"/>
                          </a:solidFill>
                        </a:rPr>
                        <a:t>Faktor</a:t>
                      </a:r>
                      <a:endParaRPr sz="24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Zvýšení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1371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Teplota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 dirty="0"/>
                        <a:t>12,5% </a:t>
                      </a:r>
                      <a:r>
                        <a:rPr sz="2400" b="1" i="1" dirty="0" err="1"/>
                        <a:t>na</a:t>
                      </a:r>
                      <a:r>
                        <a:rPr sz="2400" b="1" i="1" dirty="0"/>
                        <a:t> </a:t>
                      </a:r>
                      <a:r>
                        <a:rPr sz="2400" b="1" i="1" dirty="0" smtClean="0"/>
                        <a:t>1</a:t>
                      </a:r>
                      <a:r>
                        <a:rPr lang="cs-CZ" sz="2400" b="1" i="1" dirty="0" smtClean="0"/>
                        <a:t>st </a:t>
                      </a:r>
                      <a:r>
                        <a:rPr sz="2400" b="1" i="1" dirty="0" smtClean="0"/>
                        <a:t>C </a:t>
                      </a:r>
                      <a:r>
                        <a:rPr sz="2400" b="1" i="1" dirty="0" err="1"/>
                        <a:t>nad</a:t>
                      </a:r>
                      <a:r>
                        <a:rPr sz="2400" b="1" i="1" dirty="0"/>
                        <a:t> </a:t>
                      </a:r>
                      <a:r>
                        <a:rPr sz="2400" b="1" i="1" dirty="0" err="1"/>
                        <a:t>normál</a:t>
                      </a:r>
                      <a:endParaRPr sz="2400" b="1" i="1" dirty="0"/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1371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 err="1">
                          <a:solidFill>
                            <a:srgbClr val="FFFFFF"/>
                          </a:solidFill>
                        </a:rPr>
                        <a:t>Pocení</a:t>
                      </a:r>
                      <a:endParaRPr sz="24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10-20%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1371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Hyperventilace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/>
                        <a:t>10-60%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13710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solidFill>
                            <a:srgbClr val="FFFFFF"/>
                          </a:solidFill>
                        </a:rPr>
                        <a:t>Hyperthyreóza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 i="1" dirty="0"/>
                        <a:t>25-50%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respirační </a:t>
            </a:r>
            <a:r>
              <a:rPr lang="cs-CZ" dirty="0" err="1" smtClean="0"/>
              <a:t>acidozy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Snížená alveolární ventilace 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obstrukce </a:t>
            </a:r>
            <a:r>
              <a:rPr lang="cs-CZ" dirty="0"/>
              <a:t>dýchacích cest, aspirace, bronchospasmus, CHOPN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ú</a:t>
            </a:r>
            <a:r>
              <a:rPr lang="cs-CZ" dirty="0" smtClean="0"/>
              <a:t>tlum </a:t>
            </a:r>
            <a:r>
              <a:rPr lang="cs-CZ" dirty="0"/>
              <a:t>dechového centra- léky, úrazy CNS, </a:t>
            </a:r>
            <a:r>
              <a:rPr lang="cs-CZ" dirty="0" smtClean="0"/>
              <a:t>tumory mozku, infekce CNS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Porucha </a:t>
            </a:r>
            <a:r>
              <a:rPr lang="cs-CZ" dirty="0"/>
              <a:t>činnosti dýchacích svalů a jejich inervace – </a:t>
            </a:r>
            <a:r>
              <a:rPr lang="cs-CZ" dirty="0" err="1"/>
              <a:t>polyradikuloneuritida</a:t>
            </a:r>
            <a:r>
              <a:rPr lang="cs-CZ" dirty="0"/>
              <a:t>, </a:t>
            </a:r>
            <a:r>
              <a:rPr lang="cs-CZ" dirty="0" err="1"/>
              <a:t>myastenia</a:t>
            </a:r>
            <a:r>
              <a:rPr lang="cs-CZ" dirty="0"/>
              <a:t> gravis, </a:t>
            </a:r>
            <a:r>
              <a:rPr lang="cs-CZ" dirty="0" err="1"/>
              <a:t>hypofosfatémie</a:t>
            </a:r>
            <a:r>
              <a:rPr lang="cs-CZ" dirty="0"/>
              <a:t>, tetanus, botulizmus</a:t>
            </a:r>
          </a:p>
          <a:p>
            <a:pPr lvl="1">
              <a:lnSpc>
                <a:spcPct val="90000"/>
              </a:lnSpc>
            </a:pPr>
            <a:r>
              <a:rPr lang="cs-CZ" dirty="0" err="1" smtClean="0"/>
              <a:t>Pneumothorax</a:t>
            </a:r>
            <a:r>
              <a:rPr lang="cs-CZ" dirty="0" smtClean="0"/>
              <a:t>, </a:t>
            </a:r>
            <a:r>
              <a:rPr lang="cs-CZ" dirty="0" err="1"/>
              <a:t>hemothorax</a:t>
            </a:r>
            <a:r>
              <a:rPr lang="cs-CZ" dirty="0"/>
              <a:t>, vysoký stav </a:t>
            </a:r>
            <a:r>
              <a:rPr lang="cs-CZ" dirty="0" smtClean="0"/>
              <a:t>bránice (ascites)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276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respirační </a:t>
            </a:r>
            <a:r>
              <a:rPr lang="cs-CZ" dirty="0" err="1" smtClean="0"/>
              <a:t>acidozy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Snížená kapilární výměna CO2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Srdeční </a:t>
            </a:r>
            <a:r>
              <a:rPr lang="cs-CZ" dirty="0" smtClean="0"/>
              <a:t>zástava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Šok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</a:t>
            </a:r>
            <a:r>
              <a:rPr lang="cs-CZ" dirty="0" smtClean="0"/>
              <a:t>licní edém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</a:t>
            </a:r>
            <a:r>
              <a:rPr lang="cs-CZ" dirty="0" smtClean="0"/>
              <a:t>licní </a:t>
            </a:r>
            <a:r>
              <a:rPr lang="cs-CZ" dirty="0"/>
              <a:t>embolie </a:t>
            </a:r>
            <a:r>
              <a:rPr lang="cs-CZ" dirty="0" smtClean="0"/>
              <a:t>masivní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 </a:t>
            </a:r>
            <a:r>
              <a:rPr lang="cs-CZ" dirty="0" err="1" smtClean="0"/>
              <a:t>Atelektáza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Zvýšená produkce CO2 v kombinaci s neadekvátní ventilací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Dieta s vysokým obsahem sacharidů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Peritoneální DH s vysokým obsahem glukózy v dialyzátu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994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Klinický obraz respirační acidózy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Kombinuje se s hypoxií, lze těžko odlišit </a:t>
            </a:r>
            <a:r>
              <a:rPr lang="cs-CZ" sz="2800" dirty="0"/>
              <a:t>od </a:t>
            </a:r>
            <a:r>
              <a:rPr lang="cs-CZ" sz="2800" dirty="0" err="1"/>
              <a:t>hyperkapnie</a:t>
            </a:r>
            <a:endParaRPr lang="cs-CZ" sz="2800" dirty="0"/>
          </a:p>
          <a:p>
            <a:r>
              <a:rPr lang="cs-CZ" sz="2800" dirty="0" smtClean="0"/>
              <a:t>Akutní: Dušnost, zvýšené dechové úsilí, </a:t>
            </a:r>
            <a:r>
              <a:rPr lang="cs-CZ" sz="2800" dirty="0" err="1"/>
              <a:t>úzkost,porucha</a:t>
            </a:r>
            <a:r>
              <a:rPr lang="cs-CZ" sz="2800" dirty="0"/>
              <a:t> vědomí, desorientace, bolesti </a:t>
            </a:r>
            <a:r>
              <a:rPr lang="cs-CZ" sz="2800" dirty="0" smtClean="0"/>
              <a:t>hlavy (v důsledku zvýšeného ICT při vazodilataci vyvolanou CO2)</a:t>
            </a:r>
            <a:endParaRPr lang="cs-CZ" sz="2800" dirty="0"/>
          </a:p>
          <a:p>
            <a:r>
              <a:rPr lang="cs-CZ" sz="2800" dirty="0"/>
              <a:t>Chronická : únava, snížená pozornost</a:t>
            </a:r>
            <a:r>
              <a:rPr lang="cs-CZ" sz="2800" dirty="0" smtClean="0"/>
              <a:t>, porucha </a:t>
            </a:r>
            <a:r>
              <a:rPr lang="cs-CZ" sz="2800" dirty="0"/>
              <a:t>paměti, podrážděnost, somnolence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603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respirační acidózy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Normalizace </a:t>
            </a:r>
            <a:r>
              <a:rPr lang="cs-CZ" dirty="0"/>
              <a:t>alveolární </a:t>
            </a:r>
            <a:r>
              <a:rPr lang="cs-CZ" dirty="0" smtClean="0"/>
              <a:t>ventilace</a:t>
            </a:r>
          </a:p>
          <a:p>
            <a:r>
              <a:rPr lang="cs-CZ" dirty="0"/>
              <a:t>A</a:t>
            </a:r>
            <a:r>
              <a:rPr lang="cs-CZ" dirty="0" smtClean="0"/>
              <a:t>dekvátní </a:t>
            </a:r>
            <a:r>
              <a:rPr lang="cs-CZ" dirty="0" err="1"/>
              <a:t>o</a:t>
            </a:r>
            <a:r>
              <a:rPr lang="cs-CZ" dirty="0" err="1" smtClean="0"/>
              <a:t>xygenoterapie</a:t>
            </a:r>
            <a:r>
              <a:rPr lang="cs-CZ" dirty="0"/>
              <a:t>, umělá plicní </a:t>
            </a:r>
            <a:r>
              <a:rPr lang="cs-CZ" dirty="0" smtClean="0"/>
              <a:t>ventilace (pCO2 nad 10,6mmol/l)</a:t>
            </a:r>
            <a:endParaRPr lang="cs-CZ" dirty="0"/>
          </a:p>
          <a:p>
            <a:r>
              <a:rPr lang="cs-CZ" dirty="0"/>
              <a:t>Odstranit základní </a:t>
            </a:r>
            <a:r>
              <a:rPr lang="cs-CZ" dirty="0" smtClean="0"/>
              <a:t>příčinu</a:t>
            </a:r>
          </a:p>
          <a:p>
            <a:endParaRPr lang="cs-CZ" dirty="0"/>
          </a:p>
          <a:p>
            <a:r>
              <a:rPr lang="cs-CZ" dirty="0" err="1" smtClean="0"/>
              <a:t>Cave</a:t>
            </a:r>
            <a:r>
              <a:rPr lang="cs-CZ" dirty="0" smtClean="0"/>
              <a:t>: </a:t>
            </a:r>
            <a:r>
              <a:rPr lang="cs-CZ" dirty="0" err="1" smtClean="0"/>
              <a:t>oxygenoterapie</a:t>
            </a:r>
            <a:r>
              <a:rPr lang="cs-CZ" dirty="0" smtClean="0"/>
              <a:t> u pac. S chronickou respirační </a:t>
            </a:r>
            <a:r>
              <a:rPr lang="cs-CZ" dirty="0" err="1" smtClean="0"/>
              <a:t>acidozou</a:t>
            </a:r>
            <a:r>
              <a:rPr lang="cs-CZ" dirty="0" smtClean="0"/>
              <a:t> může ztlumit aktivitu dýchacího centra a prohloubit </a:t>
            </a:r>
            <a:r>
              <a:rPr lang="cs-CZ" dirty="0" err="1" smtClean="0"/>
              <a:t>hyperkapnii</a:t>
            </a:r>
            <a:r>
              <a:rPr lang="cs-CZ" dirty="0" smtClean="0"/>
              <a:t> i </a:t>
            </a:r>
            <a:r>
              <a:rPr lang="cs-CZ" dirty="0" err="1" smtClean="0"/>
              <a:t>acidozu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small">
                <a:solidFill>
                  <a:srgbClr val="575F6D"/>
                </a:solidFill>
              </a:rPr>
              <a:t>Respirační alkalóza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Vzestup pH krve v důsledku poklesu </a:t>
            </a:r>
            <a:r>
              <a:rPr lang="cs-CZ" dirty="0" smtClean="0"/>
              <a:t>pCO2 </a:t>
            </a:r>
            <a:r>
              <a:rPr lang="cs-CZ" dirty="0"/>
              <a:t>–alveolární hyperventilace</a:t>
            </a:r>
          </a:p>
          <a:p>
            <a:r>
              <a:rPr lang="cs-CZ" dirty="0" err="1"/>
              <a:t>Etiol</a:t>
            </a:r>
            <a:r>
              <a:rPr lang="cs-CZ" dirty="0"/>
              <a:t>.</a:t>
            </a:r>
          </a:p>
          <a:p>
            <a:r>
              <a:rPr lang="cs-CZ" dirty="0"/>
              <a:t>Pobyt ve vysokých nadmořských výškách a v normální graviditě</a:t>
            </a:r>
          </a:p>
          <a:p>
            <a:r>
              <a:rPr lang="cs-CZ" dirty="0"/>
              <a:t>Hyperventilace- úzkost, </a:t>
            </a:r>
            <a:r>
              <a:rPr lang="cs-CZ" dirty="0" smtClean="0"/>
              <a:t>bolest, hypoxie</a:t>
            </a:r>
            <a:r>
              <a:rPr lang="cs-CZ" dirty="0"/>
              <a:t>, těžká anémie</a:t>
            </a:r>
            <a:r>
              <a:rPr lang="cs-CZ" dirty="0" smtClean="0"/>
              <a:t>, sepse, chronické </a:t>
            </a:r>
            <a:r>
              <a:rPr lang="cs-CZ" dirty="0"/>
              <a:t>jaterní onemocnění, primární plicní onemocnění </a:t>
            </a:r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Respirační alkalóza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Metabolická kompenzace: snížené vylučování neprchavých kyselin renálními tubuly ( snížená zpětná resorpce </a:t>
            </a:r>
            <a:r>
              <a:rPr lang="cs-CZ" sz="2800" dirty="0" err="1"/>
              <a:t>hydrogenkarbonátu</a:t>
            </a:r>
            <a:r>
              <a:rPr lang="cs-CZ" sz="2800" dirty="0"/>
              <a:t>) s poklesem sérových hladin </a:t>
            </a:r>
            <a:r>
              <a:rPr lang="cs-CZ" sz="2800" dirty="0" err="1"/>
              <a:t>hydrogenkarbonátu</a:t>
            </a:r>
            <a:r>
              <a:rPr lang="cs-CZ" sz="2800" dirty="0"/>
              <a:t> a paralelním vzestupem chloridů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687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Příčny</a:t>
            </a:r>
            <a:r>
              <a:rPr lang="cs-CZ" dirty="0" smtClean="0"/>
              <a:t> respirační </a:t>
            </a:r>
            <a:r>
              <a:rPr lang="cs-CZ" dirty="0" err="1" smtClean="0"/>
              <a:t>alkalozy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/>
              <a:t>Zvýšená aktivita dechového centra</a:t>
            </a:r>
          </a:p>
          <a:p>
            <a:pPr lvl="1"/>
            <a:r>
              <a:rPr lang="cs-CZ" sz="2800" dirty="0"/>
              <a:t>Úzkost, bolest</a:t>
            </a:r>
          </a:p>
          <a:p>
            <a:pPr lvl="1"/>
            <a:r>
              <a:rPr lang="cs-CZ" sz="2800" dirty="0"/>
              <a:t>Onemocnění CNS ( infekce, </a:t>
            </a:r>
            <a:r>
              <a:rPr lang="cs-CZ" sz="2800" dirty="0" err="1"/>
              <a:t>ischémie,tu</a:t>
            </a:r>
            <a:r>
              <a:rPr lang="cs-CZ" sz="2800" dirty="0"/>
              <a:t>, krvácení..)</a:t>
            </a:r>
          </a:p>
          <a:p>
            <a:pPr lvl="1"/>
            <a:r>
              <a:rPr lang="cs-CZ" sz="2800" dirty="0"/>
              <a:t>Horečka sepse, zejména G+ </a:t>
            </a:r>
            <a:r>
              <a:rPr lang="cs-CZ" sz="2800" dirty="0" err="1"/>
              <a:t>endotoxémie</a:t>
            </a:r>
            <a:endParaRPr lang="cs-CZ" sz="2800" dirty="0"/>
          </a:p>
          <a:p>
            <a:pPr lvl="1"/>
            <a:r>
              <a:rPr lang="cs-CZ" sz="2800" dirty="0"/>
              <a:t>Těhotenství- zvýšená koncentrace progesteronu</a:t>
            </a:r>
          </a:p>
          <a:p>
            <a:pPr lvl="1"/>
            <a:r>
              <a:rPr lang="cs-CZ" sz="2800" dirty="0"/>
              <a:t>Onemocnění jater</a:t>
            </a:r>
          </a:p>
          <a:p>
            <a:pPr lvl="1"/>
            <a:r>
              <a:rPr lang="cs-CZ" sz="2800" dirty="0"/>
              <a:t>Léky </a:t>
            </a:r>
            <a:r>
              <a:rPr lang="cs-CZ" sz="2800" dirty="0" err="1"/>
              <a:t>salicyláty,nikotin</a:t>
            </a:r>
            <a:r>
              <a:rPr lang="cs-CZ" sz="2800" dirty="0"/>
              <a:t>, aminofylin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181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respirační </a:t>
            </a:r>
            <a:r>
              <a:rPr lang="cs-CZ" dirty="0" err="1" smtClean="0"/>
              <a:t>alkalozy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Zvýšená stimulace chemoreceptorů</a:t>
            </a:r>
          </a:p>
          <a:p>
            <a:pPr lvl="1"/>
            <a:r>
              <a:rPr lang="cs-CZ" sz="2800" dirty="0" smtClean="0"/>
              <a:t>snížená </a:t>
            </a:r>
            <a:r>
              <a:rPr lang="cs-CZ" sz="2800" dirty="0"/>
              <a:t>tenze O2 ve vdechovaném vzduchu- vysoká nadmořská výška</a:t>
            </a:r>
          </a:p>
          <a:p>
            <a:pPr lvl="1"/>
            <a:r>
              <a:rPr lang="cs-CZ" sz="2800" dirty="0" smtClean="0"/>
              <a:t>tkáňová </a:t>
            </a:r>
            <a:r>
              <a:rPr lang="cs-CZ" sz="2800" dirty="0"/>
              <a:t>hypoxie, anémie</a:t>
            </a:r>
          </a:p>
          <a:p>
            <a:pPr lvl="1"/>
            <a:r>
              <a:rPr lang="cs-CZ" sz="2800" dirty="0" smtClean="0"/>
              <a:t>intoxikace </a:t>
            </a:r>
            <a:r>
              <a:rPr lang="cs-CZ" sz="2800" dirty="0"/>
              <a:t>CO</a:t>
            </a:r>
          </a:p>
          <a:p>
            <a:pPr lvl="1"/>
            <a:r>
              <a:rPr lang="cs-CZ" sz="2800" dirty="0" smtClean="0"/>
              <a:t>plicní </a:t>
            </a:r>
            <a:r>
              <a:rPr lang="cs-CZ" sz="2800" dirty="0"/>
              <a:t>edém, pneumonie,</a:t>
            </a:r>
          </a:p>
          <a:p>
            <a:pPr lvl="1"/>
            <a:r>
              <a:rPr lang="cs-CZ" sz="2800" dirty="0" smtClean="0"/>
              <a:t>plicní </a:t>
            </a:r>
            <a:r>
              <a:rPr lang="cs-CZ" sz="2800" dirty="0"/>
              <a:t>embolie, fibróza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Neadekvátní mechanická ventilace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926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Klinický obraz a terapie respirační </a:t>
            </a:r>
            <a:r>
              <a:rPr lang="cs-CZ" dirty="0" err="1" smtClean="0"/>
              <a:t>alkalozy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hyperventilace, parestézie v končetinách a </a:t>
            </a:r>
            <a:r>
              <a:rPr lang="cs-CZ" sz="2800" dirty="0" err="1"/>
              <a:t>periorálně</a:t>
            </a:r>
            <a:r>
              <a:rPr lang="cs-CZ" sz="2800" dirty="0"/>
              <a:t>, svalové křeče, (mozková vasokonstrikce), </a:t>
            </a:r>
            <a:r>
              <a:rPr lang="cs-CZ" sz="2800" dirty="0" err="1"/>
              <a:t>hyperreflexie</a:t>
            </a:r>
            <a:r>
              <a:rPr lang="cs-CZ" sz="2800" dirty="0"/>
              <a:t>, arytmie</a:t>
            </a:r>
          </a:p>
          <a:p>
            <a:r>
              <a:rPr lang="cs-CZ" sz="2800" dirty="0"/>
              <a:t>Léčba:  odstranění příčiny, igelitový </a:t>
            </a:r>
            <a:r>
              <a:rPr lang="cs-CZ" sz="2800" dirty="0" smtClean="0"/>
              <a:t>sáček (uzavřený systém)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20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děkuji za pozornost v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7590"/>
            <a:ext cx="7776864" cy="55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41362" y="5604772"/>
            <a:ext cx="4390878" cy="100738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3808" y="5646803"/>
            <a:ext cx="38884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MUDr. Jana Křivánková</a:t>
            </a: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528523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E8637"/>
          </a:solidFill>
          <a:prstDash val="solid"/>
          <a:beve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E8637"/>
          </a:solidFill>
          <a:prstDash val="solid"/>
          <a:beve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E8637"/>
          </a:solidFill>
          <a:prstDash val="solid"/>
          <a:beve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E8637"/>
          </a:solidFill>
          <a:prstDash val="solid"/>
          <a:beve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4089</Words>
  <Application>Microsoft Office PowerPoint</Application>
  <PresentationFormat>Předvádění na obrazovce (4:3)</PresentationFormat>
  <Paragraphs>783</Paragraphs>
  <Slides>99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0" baseType="lpstr">
      <vt:lpstr>Default</vt:lpstr>
      <vt:lpstr>Minerální látky ve výživě, denní potřeba. Normální hodnoty laboratorních vyšetření. Vodní a acidobazická rovnováha</vt:lpstr>
      <vt:lpstr>Vodní rovnováha</vt:lpstr>
      <vt:lpstr>Složky tělesných tekutin</vt:lpstr>
      <vt:lpstr>Prezentace aplikace PowerPoint</vt:lpstr>
      <vt:lpstr>tekutinová bilance</vt:lpstr>
      <vt:lpstr>voda vznikající oxidací nutričních substrátů</vt:lpstr>
      <vt:lpstr>Množství CTV je závislé na:</vt:lpstr>
      <vt:lpstr>Celková tělesná voda ve vztahu k věku, pohlaví a netukové tělesné hmotnosti</vt:lpstr>
      <vt:lpstr>faktory ovlivňující potřebu tekutin</vt:lpstr>
      <vt:lpstr>denní ztráta vody</vt:lpstr>
      <vt:lpstr>Dodatečná potřeba tekutin v akutním stavu na 24h</vt:lpstr>
      <vt:lpstr>Složky tělesných tekutin</vt:lpstr>
      <vt:lpstr>Regulační mechanismy vodní rovnováhy</vt:lpstr>
      <vt:lpstr>Transport rozpuštěných látek</vt:lpstr>
      <vt:lpstr>Osmotická rovnováha</vt:lpstr>
      <vt:lpstr>osmolalita</vt:lpstr>
      <vt:lpstr>Poruchy objemu a složení tělesných tekutin</vt:lpstr>
      <vt:lpstr>dehydratace</vt:lpstr>
      <vt:lpstr>Izotonická hypovolémie</vt:lpstr>
      <vt:lpstr>Hypotonická hypovolémie</vt:lpstr>
      <vt:lpstr>Hypertonická hypovolémie</vt:lpstr>
      <vt:lpstr>hyperhydratace</vt:lpstr>
      <vt:lpstr>Izotonická hypervolémie</vt:lpstr>
      <vt:lpstr>Hypotonická hypervolémie</vt:lpstr>
      <vt:lpstr>Akutní intoxikace vodou</vt:lpstr>
      <vt:lpstr>Hypertonická hypervolémie</vt:lpstr>
      <vt:lpstr>Minerální látky ve výživě člověka</vt:lpstr>
      <vt:lpstr>Prezentace aplikace PowerPoint</vt:lpstr>
      <vt:lpstr>Obsah iontů v sekretech git traktu</vt:lpstr>
      <vt:lpstr>sodík</vt:lpstr>
      <vt:lpstr>Sodík</vt:lpstr>
      <vt:lpstr>Poruchy metabolismu sodíku</vt:lpstr>
      <vt:lpstr>hyponatrémie</vt:lpstr>
      <vt:lpstr>Hyponatrémie- klinické projevy</vt:lpstr>
      <vt:lpstr>Hypovolemická hyponatrémie</vt:lpstr>
      <vt:lpstr>Hypervolemická hyponatrémie</vt:lpstr>
      <vt:lpstr>Euvolemická hyponatrémie</vt:lpstr>
      <vt:lpstr>Terapie hyponatrémie</vt:lpstr>
      <vt:lpstr>Zvětšení tělesných zásob sodíku</vt:lpstr>
      <vt:lpstr>hypernatrémie</vt:lpstr>
      <vt:lpstr>hypernatrémie</vt:lpstr>
      <vt:lpstr>Draslík</vt:lpstr>
      <vt:lpstr>Poruchy metabolismu draslíku</vt:lpstr>
      <vt:lpstr>hypokalémie</vt:lpstr>
      <vt:lpstr>Příčiny hypokalémie</vt:lpstr>
      <vt:lpstr>Příčiny hypokalémie</vt:lpstr>
      <vt:lpstr>Klinický obraz hypokalémie</vt:lpstr>
      <vt:lpstr>Terapie hypokalémie</vt:lpstr>
      <vt:lpstr>hyperkalémie</vt:lpstr>
      <vt:lpstr>Příčiny hyperkalémie</vt:lpstr>
      <vt:lpstr>Terapie hyperkalémie</vt:lpstr>
      <vt:lpstr>vápník</vt:lpstr>
      <vt:lpstr>vápník</vt:lpstr>
      <vt:lpstr>vápník</vt:lpstr>
      <vt:lpstr>Poruchy metabolismu vápníku</vt:lpstr>
      <vt:lpstr>hyperkalcémie</vt:lpstr>
      <vt:lpstr>Příčiny hyperkalcémie</vt:lpstr>
      <vt:lpstr>Hyperkalcémie- příčiny</vt:lpstr>
      <vt:lpstr>Klinické projevy</vt:lpstr>
      <vt:lpstr>hypokalcémie</vt:lpstr>
      <vt:lpstr>Klinické projevy</vt:lpstr>
      <vt:lpstr>terapie</vt:lpstr>
      <vt:lpstr>fosfor</vt:lpstr>
      <vt:lpstr>fosfor</vt:lpstr>
      <vt:lpstr>Poruchy metabolismu fosforu</vt:lpstr>
      <vt:lpstr>hyperfosfatémie</vt:lpstr>
      <vt:lpstr>hypofosfatémie</vt:lpstr>
      <vt:lpstr>Klinické projevy a terapie hypofosfatémie</vt:lpstr>
      <vt:lpstr>hořčík</vt:lpstr>
      <vt:lpstr>hořčík</vt:lpstr>
      <vt:lpstr>Poruchy metabolismu hořčíku</vt:lpstr>
      <vt:lpstr>hypomagnezémie</vt:lpstr>
      <vt:lpstr>Klinický obraz a terapie hypomagnezémie</vt:lpstr>
      <vt:lpstr>hypermagnezemie</vt:lpstr>
      <vt:lpstr>Acidobazická rovnováha</vt:lpstr>
      <vt:lpstr>Anion gap</vt:lpstr>
      <vt:lpstr>Laboratorní vyšetření krevních plynů</vt:lpstr>
      <vt:lpstr>Metabolická acidóza</vt:lpstr>
      <vt:lpstr>Klasifikace metabolické acidózy</vt:lpstr>
      <vt:lpstr>Klasifikace metabolické acidozy</vt:lpstr>
      <vt:lpstr>Metabolická acidóza hyperchloremická</vt:lpstr>
      <vt:lpstr>Metabolická acidoza normochloremická</vt:lpstr>
      <vt:lpstr>terapie</vt:lpstr>
      <vt:lpstr>Metabolická alkalóza</vt:lpstr>
      <vt:lpstr>Příčiny metabolické alkalózy</vt:lpstr>
      <vt:lpstr>etiologie</vt:lpstr>
      <vt:lpstr>Klinické projevy a diferenciální dg.</vt:lpstr>
      <vt:lpstr>Respirační acidóza</vt:lpstr>
      <vt:lpstr>Respirační acidóza</vt:lpstr>
      <vt:lpstr>Příčiny respirační acidozy</vt:lpstr>
      <vt:lpstr>Příčiny respirační acidozy</vt:lpstr>
      <vt:lpstr>Klinický obraz respirační acidózy</vt:lpstr>
      <vt:lpstr>Terapie respirační acidózy</vt:lpstr>
      <vt:lpstr>Respirační alkalóza</vt:lpstr>
      <vt:lpstr>Respirační alkalóza</vt:lpstr>
      <vt:lpstr>Příčny respirační alkalozy</vt:lpstr>
      <vt:lpstr>Příčiny respirační alkalozy</vt:lpstr>
      <vt:lpstr>Klinický obraz a terapie respirační alkalozy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Minerální látky ve výživě, denní potřeba. Normální hodnoty laboratorních vyšetření. Vodní a acidobazická rovnováha</dc:title>
  <dc:creator>Vít Křivánek</dc:creator>
  <cp:lastModifiedBy>igekfnbrno</cp:lastModifiedBy>
  <cp:revision>121</cp:revision>
  <dcterms:modified xsi:type="dcterms:W3CDTF">2017-05-23T14:50:33Z</dcterms:modified>
</cp:coreProperties>
</file>