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67"/>
  </p:notesMasterIdLst>
  <p:handoutMasterIdLst>
    <p:handoutMasterId r:id="rId168"/>
  </p:handoutMasterIdLst>
  <p:sldIdLst>
    <p:sldId id="256" r:id="rId2"/>
    <p:sldId id="385" r:id="rId3"/>
    <p:sldId id="386" r:id="rId4"/>
    <p:sldId id="257" r:id="rId5"/>
    <p:sldId id="540" r:id="rId6"/>
    <p:sldId id="258" r:id="rId7"/>
    <p:sldId id="387" r:id="rId8"/>
    <p:sldId id="392" r:id="rId9"/>
    <p:sldId id="393" r:id="rId10"/>
    <p:sldId id="315" r:id="rId11"/>
    <p:sldId id="316" r:id="rId12"/>
    <p:sldId id="317" r:id="rId13"/>
    <p:sldId id="394" r:id="rId14"/>
    <p:sldId id="306" r:id="rId15"/>
    <p:sldId id="308" r:id="rId16"/>
    <p:sldId id="370" r:id="rId17"/>
    <p:sldId id="377" r:id="rId18"/>
    <p:sldId id="365" r:id="rId19"/>
    <p:sldId id="378" r:id="rId20"/>
    <p:sldId id="371" r:id="rId21"/>
    <p:sldId id="259" r:id="rId22"/>
    <p:sldId id="379" r:id="rId23"/>
    <p:sldId id="307" r:id="rId24"/>
    <p:sldId id="260" r:id="rId25"/>
    <p:sldId id="346" r:id="rId26"/>
    <p:sldId id="347" r:id="rId27"/>
    <p:sldId id="348" r:id="rId28"/>
    <p:sldId id="263" r:id="rId29"/>
    <p:sldId id="265" r:id="rId30"/>
    <p:sldId id="303" r:id="rId31"/>
    <p:sldId id="304" r:id="rId32"/>
    <p:sldId id="380" r:id="rId33"/>
    <p:sldId id="459" r:id="rId34"/>
    <p:sldId id="458" r:id="rId35"/>
    <p:sldId id="518" r:id="rId36"/>
    <p:sldId id="519" r:id="rId37"/>
    <p:sldId id="517" r:id="rId38"/>
    <p:sldId id="529" r:id="rId39"/>
    <p:sldId id="309" r:id="rId40"/>
    <p:sldId id="323" r:id="rId41"/>
    <p:sldId id="324" r:id="rId42"/>
    <p:sldId id="310" r:id="rId43"/>
    <p:sldId id="530" r:id="rId44"/>
    <p:sldId id="327" r:id="rId45"/>
    <p:sldId id="532" r:id="rId46"/>
    <p:sldId id="372" r:id="rId47"/>
    <p:sldId id="373" r:id="rId48"/>
    <p:sldId id="374" r:id="rId49"/>
    <p:sldId id="375" r:id="rId50"/>
    <p:sldId id="376" r:id="rId51"/>
    <p:sldId id="328" r:id="rId52"/>
    <p:sldId id="311" r:id="rId53"/>
    <p:sldId id="534" r:id="rId54"/>
    <p:sldId id="535" r:id="rId55"/>
    <p:sldId id="333" r:id="rId56"/>
    <p:sldId id="352" r:id="rId57"/>
    <p:sldId id="356" r:id="rId58"/>
    <p:sldId id="357" r:id="rId59"/>
    <p:sldId id="358" r:id="rId60"/>
    <p:sldId id="359" r:id="rId61"/>
    <p:sldId id="360" r:id="rId62"/>
    <p:sldId id="361" r:id="rId63"/>
    <p:sldId id="362" r:id="rId64"/>
    <p:sldId id="363" r:id="rId65"/>
    <p:sldId id="364" r:id="rId66"/>
    <p:sldId id="334" r:id="rId67"/>
    <p:sldId id="539" r:id="rId68"/>
    <p:sldId id="395" r:id="rId69"/>
    <p:sldId id="457" r:id="rId70"/>
    <p:sldId id="526" r:id="rId71"/>
    <p:sldId id="524" r:id="rId72"/>
    <p:sldId id="454" r:id="rId73"/>
    <p:sldId id="460" r:id="rId74"/>
    <p:sldId id="461" r:id="rId75"/>
    <p:sldId id="463" r:id="rId76"/>
    <p:sldId id="464" r:id="rId77"/>
    <p:sldId id="465" r:id="rId78"/>
    <p:sldId id="466" r:id="rId79"/>
    <p:sldId id="467" r:id="rId80"/>
    <p:sldId id="468" r:id="rId81"/>
    <p:sldId id="522" r:id="rId82"/>
    <p:sldId id="469" r:id="rId83"/>
    <p:sldId id="470" r:id="rId84"/>
    <p:sldId id="471" r:id="rId85"/>
    <p:sldId id="472" r:id="rId86"/>
    <p:sldId id="473" r:id="rId87"/>
    <p:sldId id="474" r:id="rId88"/>
    <p:sldId id="475" r:id="rId89"/>
    <p:sldId id="476" r:id="rId90"/>
    <p:sldId id="477" r:id="rId91"/>
    <p:sldId id="478" r:id="rId92"/>
    <p:sldId id="479" r:id="rId93"/>
    <p:sldId id="480" r:id="rId94"/>
    <p:sldId id="481" r:id="rId95"/>
    <p:sldId id="482" r:id="rId96"/>
    <p:sldId id="483" r:id="rId97"/>
    <p:sldId id="484" r:id="rId98"/>
    <p:sldId id="485" r:id="rId99"/>
    <p:sldId id="486" r:id="rId100"/>
    <p:sldId id="490" r:id="rId101"/>
    <p:sldId id="491" r:id="rId102"/>
    <p:sldId id="492" r:id="rId103"/>
    <p:sldId id="493" r:id="rId104"/>
    <p:sldId id="494" r:id="rId105"/>
    <p:sldId id="495" r:id="rId106"/>
    <p:sldId id="496" r:id="rId107"/>
    <p:sldId id="497" r:id="rId108"/>
    <p:sldId id="525" r:id="rId109"/>
    <p:sldId id="498" r:id="rId110"/>
    <p:sldId id="499" r:id="rId111"/>
    <p:sldId id="500" r:id="rId112"/>
    <p:sldId id="501" r:id="rId113"/>
    <p:sldId id="502" r:id="rId114"/>
    <p:sldId id="503" r:id="rId115"/>
    <p:sldId id="504" r:id="rId116"/>
    <p:sldId id="505" r:id="rId117"/>
    <p:sldId id="506" r:id="rId118"/>
    <p:sldId id="507" r:id="rId119"/>
    <p:sldId id="508" r:id="rId120"/>
    <p:sldId id="509" r:id="rId121"/>
    <p:sldId id="510" r:id="rId122"/>
    <p:sldId id="511" r:id="rId123"/>
    <p:sldId id="512" r:id="rId124"/>
    <p:sldId id="513" r:id="rId125"/>
    <p:sldId id="514" r:id="rId126"/>
    <p:sldId id="515" r:id="rId127"/>
    <p:sldId id="431" r:id="rId128"/>
    <p:sldId id="432" r:id="rId129"/>
    <p:sldId id="439" r:id="rId130"/>
    <p:sldId id="440" r:id="rId131"/>
    <p:sldId id="441" r:id="rId132"/>
    <p:sldId id="442" r:id="rId133"/>
    <p:sldId id="443" r:id="rId134"/>
    <p:sldId id="444" r:id="rId135"/>
    <p:sldId id="445" r:id="rId136"/>
    <p:sldId id="446" r:id="rId137"/>
    <p:sldId id="447" r:id="rId138"/>
    <p:sldId id="448" r:id="rId139"/>
    <p:sldId id="451" r:id="rId140"/>
    <p:sldId id="452" r:id="rId141"/>
    <p:sldId id="453" r:id="rId142"/>
    <p:sldId id="456" r:id="rId143"/>
    <p:sldId id="537" r:id="rId144"/>
    <p:sldId id="430" r:id="rId145"/>
    <p:sldId id="538" r:id="rId146"/>
    <p:sldId id="541" r:id="rId147"/>
    <p:sldId id="536" r:id="rId148"/>
    <p:sldId id="520" r:id="rId149"/>
    <p:sldId id="521" r:id="rId150"/>
    <p:sldId id="396" r:id="rId151"/>
    <p:sldId id="403" r:id="rId152"/>
    <p:sldId id="404" r:id="rId153"/>
    <p:sldId id="405" r:id="rId154"/>
    <p:sldId id="544" r:id="rId155"/>
    <p:sldId id="426" r:id="rId156"/>
    <p:sldId id="427" r:id="rId157"/>
    <p:sldId id="397" r:id="rId158"/>
    <p:sldId id="398" r:id="rId159"/>
    <p:sldId id="399" r:id="rId160"/>
    <p:sldId id="429" r:id="rId161"/>
    <p:sldId id="400" r:id="rId162"/>
    <p:sldId id="401" r:id="rId163"/>
    <p:sldId id="402" r:id="rId164"/>
    <p:sldId id="545" r:id="rId165"/>
    <p:sldId id="340" r:id="rId16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image" Target="../media/image8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0955B-31B4-40B5-8D6B-5CEE708E1A25}" type="datetimeFigureOut">
              <a:rPr lang="cs-CZ" smtClean="0"/>
              <a:pPr/>
              <a:t>25. 10. 2016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231C0-4046-4440-872F-E35D9E40E5B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77A71-7E5C-4C3E-B254-DC89628244F5}" type="datetimeFigureOut">
              <a:rPr lang="cs-CZ" smtClean="0"/>
              <a:pPr/>
              <a:t>25. 10. 2016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ADE84-B5D9-45E4-A7DA-557D9810A20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r" eaLnBrk="0" hangingPunct="0"/>
            <a:r>
              <a:rPr lang="cs-CZ" sz="1200"/>
              <a:t>11/15/00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b"/>
          <a:lstStyle/>
          <a:p>
            <a:pPr algn="r" eaLnBrk="0" hangingPunct="0"/>
            <a:r>
              <a:rPr lang="cs-CZ" sz="1200"/>
              <a:t>13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cs-CZ"/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cs-CZ"/>
          </a:p>
        </p:txBody>
      </p:sp>
      <p:sp>
        <p:nvSpPr>
          <p:cNvPr id="563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 cap="flat"/>
        </p:spPr>
      </p:sp>
      <p:sp>
        <p:nvSpPr>
          <p:cNvPr id="56327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noProof="1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D6C528A-D372-49D4-827E-ED7CC3A83C78}" type="slidenum">
              <a:rPr lang="en-US" altLang="cs-CZ" smtClean="0"/>
              <a:pPr/>
              <a:t>63</a:t>
            </a:fld>
            <a:endParaRPr lang="en-US" altLang="cs-CZ" smtClean="0"/>
          </a:p>
        </p:txBody>
      </p:sp>
      <p:sp>
        <p:nvSpPr>
          <p:cNvPr id="1249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1249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40" y="4343913"/>
            <a:ext cx="5488322" cy="4200625"/>
          </a:xfrm>
          <a:noFill/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B0965B6-22EC-431C-B1B5-CB709A29787D}" type="slidenum">
              <a:rPr lang="en-US" altLang="cs-CZ" smtClean="0"/>
              <a:pPr/>
              <a:t>64</a:t>
            </a:fld>
            <a:endParaRPr lang="en-US" altLang="cs-CZ" smtClean="0"/>
          </a:p>
        </p:txBody>
      </p:sp>
      <p:sp>
        <p:nvSpPr>
          <p:cNvPr id="1259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1259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40" y="4343913"/>
            <a:ext cx="5488322" cy="4200625"/>
          </a:xfrm>
          <a:noFill/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3117167-70F1-486D-B6C6-75996C4CF628}" type="slidenum">
              <a:rPr lang="en-US" altLang="cs-CZ" smtClean="0"/>
              <a:pPr/>
              <a:t>65</a:t>
            </a:fld>
            <a:endParaRPr lang="en-US" altLang="cs-CZ" smtClean="0"/>
          </a:p>
        </p:txBody>
      </p:sp>
      <p:sp>
        <p:nvSpPr>
          <p:cNvPr id="1269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1269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40" y="4343913"/>
            <a:ext cx="5488322" cy="4200625"/>
          </a:xfrm>
          <a:noFill/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269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BE3BA-4568-4CB8-A42E-D0B53BAFF079}" type="slidenum">
              <a:rPr lang="cs-CZ" smtClean="0">
                <a:latin typeface="Arial" pitchFamily="34" charset="0"/>
              </a:rPr>
              <a:pPr/>
              <a:t>69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788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570F16-97BB-4740-925B-0360CC611C7E}" type="slidenum">
              <a:rPr lang="cs-CZ" smtClean="0">
                <a:latin typeface="Arial" pitchFamily="34" charset="0"/>
              </a:rPr>
              <a:pPr/>
              <a:t>73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7987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D0199F-E2F9-42CB-A7F8-6E55582D7294}" type="slidenum">
              <a:rPr lang="cs-CZ" smtClean="0">
                <a:latin typeface="Arial" pitchFamily="34" charset="0"/>
              </a:rPr>
              <a:pPr/>
              <a:t>74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819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9E5CD6-4584-428D-9A5C-E56EF6633AAF}" type="slidenum">
              <a:rPr lang="cs-CZ" smtClean="0">
                <a:latin typeface="Arial" pitchFamily="34" charset="0"/>
              </a:rPr>
              <a:pPr/>
              <a:t>75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914508" y="4343144"/>
            <a:ext cx="5028986" cy="4115019"/>
          </a:xfrm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82948" name="Zástupný symbol pro číslo snímku 3"/>
          <p:cNvSpPr txBox="1">
            <a:spLocks noGrp="1"/>
          </p:cNvSpPr>
          <p:nvPr/>
        </p:nvSpPr>
        <p:spPr bwMode="auto">
          <a:xfrm>
            <a:off x="3885453" y="8686288"/>
            <a:ext cx="2972547" cy="4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E77E7DC3-AD77-4386-8C43-2E65B3A9BFD7}" type="slidenum">
              <a:rPr lang="cs-CZ" sz="1200">
                <a:solidFill>
                  <a:schemeClr val="tx1"/>
                </a:solidFill>
                <a:latin typeface="Times New Roman" pitchFamily="18" charset="0"/>
              </a:rPr>
              <a:pPr algn="r" eaLnBrk="0" hangingPunct="0"/>
              <a:t>76</a:t>
            </a:fld>
            <a:endParaRPr lang="cs-CZ" sz="12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839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94ADD1-ECA7-4B0E-AF02-5D43A115DCFD}" type="slidenum">
              <a:rPr lang="cs-CZ" smtClean="0">
                <a:latin typeface="Arial" pitchFamily="34" charset="0"/>
              </a:rPr>
              <a:pPr/>
              <a:t>77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40D723-0E27-44AA-A898-2150008463B2}" type="slidenum">
              <a:rPr lang="cs-CZ" smtClean="0">
                <a:latin typeface="Arial" pitchFamily="34" charset="0"/>
              </a:rPr>
              <a:pPr/>
              <a:t>78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801688"/>
            <a:ext cx="4264025" cy="3197225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603625"/>
          </a:xfrm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914508" y="4343144"/>
            <a:ext cx="5028986" cy="4115019"/>
          </a:xfrm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86020" name="Zástupný symbol pro číslo snímku 3"/>
          <p:cNvSpPr txBox="1">
            <a:spLocks noGrp="1"/>
          </p:cNvSpPr>
          <p:nvPr/>
        </p:nvSpPr>
        <p:spPr bwMode="auto">
          <a:xfrm>
            <a:off x="3885453" y="8686288"/>
            <a:ext cx="2972547" cy="4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3D6A14BC-DBA2-43D8-9FF3-218BF47C7754}" type="slidenum">
              <a:rPr lang="cs-CZ" sz="1200">
                <a:solidFill>
                  <a:schemeClr val="tx1"/>
                </a:solidFill>
                <a:latin typeface="Times New Roman" pitchFamily="18" charset="0"/>
              </a:rPr>
              <a:pPr algn="r" eaLnBrk="0" hangingPunct="0"/>
              <a:t>80</a:t>
            </a:fld>
            <a:endParaRPr lang="cs-CZ" sz="12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914508" y="4343144"/>
            <a:ext cx="5028986" cy="4115019"/>
          </a:xfrm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87044" name="Zástupný symbol pro číslo snímku 3"/>
          <p:cNvSpPr txBox="1">
            <a:spLocks noGrp="1"/>
          </p:cNvSpPr>
          <p:nvPr/>
        </p:nvSpPr>
        <p:spPr bwMode="auto">
          <a:xfrm>
            <a:off x="3885453" y="8686288"/>
            <a:ext cx="2972547" cy="4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2219B813-0B59-45E2-91F8-2C375B1D76A4}" type="slidenum">
              <a:rPr lang="cs-CZ" sz="1200">
                <a:solidFill>
                  <a:schemeClr val="tx1"/>
                </a:solidFill>
                <a:latin typeface="Times New Roman" pitchFamily="18" charset="0"/>
              </a:rPr>
              <a:pPr algn="r" eaLnBrk="0" hangingPunct="0"/>
              <a:t>82</a:t>
            </a:fld>
            <a:endParaRPr lang="cs-CZ" sz="12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880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B8EFCD-2FD4-47CE-A2CE-6AD058EA6C4F}" type="slidenum">
              <a:rPr lang="cs-CZ" smtClean="0">
                <a:latin typeface="Arial" pitchFamily="34" charset="0"/>
              </a:rPr>
              <a:pPr/>
              <a:t>86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890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9BF456-D081-4B04-B808-480C7CEFD03F}" type="slidenum">
              <a:rPr lang="cs-CZ" smtClean="0">
                <a:latin typeface="Arial" pitchFamily="34" charset="0"/>
              </a:rPr>
              <a:pPr/>
              <a:t>87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9011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D4E6B8-AA66-40EE-85AD-D4CD69ABC888}" type="slidenum">
              <a:rPr lang="cs-CZ" smtClean="0">
                <a:latin typeface="Arial" pitchFamily="34" charset="0"/>
              </a:rPr>
              <a:pPr/>
              <a:t>88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9114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876DF2-01DD-4994-95D3-DA8691A0C41A}" type="slidenum">
              <a:rPr lang="cs-CZ" smtClean="0">
                <a:latin typeface="Arial" pitchFamily="34" charset="0"/>
              </a:rPr>
              <a:pPr/>
              <a:t>89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921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656EE-B888-4A05-BD8A-32EB7BAE38A5}" type="slidenum">
              <a:rPr lang="cs-CZ" smtClean="0">
                <a:latin typeface="Arial" pitchFamily="34" charset="0"/>
              </a:rPr>
              <a:pPr/>
              <a:t>90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9318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561559-925B-4725-A069-03AE57ABA6A0}" type="slidenum">
              <a:rPr lang="cs-CZ" smtClean="0">
                <a:latin typeface="Arial" pitchFamily="34" charset="0"/>
              </a:rPr>
              <a:pPr/>
              <a:t>91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9421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0DB5AC-A2F2-4C69-8BE2-88F299BFA06E}" type="slidenum">
              <a:rPr lang="cs-CZ" smtClean="0">
                <a:latin typeface="Arial" pitchFamily="34" charset="0"/>
              </a:rPr>
              <a:pPr/>
              <a:t>92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952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3F082E-3E8F-4894-B5B2-9B8C7BF625C1}" type="slidenum">
              <a:rPr lang="cs-CZ" smtClean="0">
                <a:latin typeface="Arial" pitchFamily="34" charset="0"/>
              </a:rPr>
              <a:pPr/>
              <a:t>93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897CA-B07B-49B0-ADAE-2B63CDEE19A3}" type="slidenum">
              <a:rPr lang="it-IT" smtClean="0"/>
              <a:pPr>
                <a:defRPr/>
              </a:pPr>
              <a:t>56</a:t>
            </a:fld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962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63C888-735D-4010-BC5F-E3F14D854D5B}" type="slidenum">
              <a:rPr lang="cs-CZ" smtClean="0">
                <a:latin typeface="Arial" pitchFamily="34" charset="0"/>
              </a:rPr>
              <a:pPr/>
              <a:t>94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972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421489-FE1B-4755-9985-71730A738F5A}" type="slidenum">
              <a:rPr lang="cs-CZ" smtClean="0">
                <a:latin typeface="Arial" pitchFamily="34" charset="0"/>
              </a:rPr>
              <a:pPr/>
              <a:t>95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9830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A68BF6-B88C-4B70-88EF-0A79D3F4B607}" type="slidenum">
              <a:rPr lang="cs-CZ" smtClean="0">
                <a:latin typeface="Arial" pitchFamily="34" charset="0"/>
              </a:rPr>
              <a:pPr/>
              <a:t>96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9933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A27263-1661-4F9B-A342-A47BA6655942}" type="slidenum">
              <a:rPr lang="cs-CZ" smtClean="0">
                <a:latin typeface="Arial" pitchFamily="34" charset="0"/>
              </a:rPr>
              <a:pPr/>
              <a:t>97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003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A92AD9-52D7-4DF0-8DEB-AA9470269813}" type="slidenum">
              <a:rPr lang="cs-CZ" smtClean="0">
                <a:latin typeface="Arial" pitchFamily="34" charset="0"/>
              </a:rPr>
              <a:pPr/>
              <a:t>98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013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DB04A8-72BD-4FC6-AD73-143B19D99F38}" type="slidenum">
              <a:rPr lang="cs-CZ" smtClean="0">
                <a:latin typeface="Arial" pitchFamily="34" charset="0"/>
              </a:rPr>
              <a:pPr/>
              <a:t>99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0547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1F8583-A7B9-4EAF-B76A-CA56A482F3A4}" type="slidenum">
              <a:rPr lang="cs-CZ" smtClean="0">
                <a:latin typeface="Arial" pitchFamily="34" charset="0"/>
              </a:rPr>
              <a:pPr/>
              <a:t>100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914508" y="4343144"/>
            <a:ext cx="5028986" cy="4115019"/>
          </a:xfrm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06500" name="Zástupný symbol pro číslo snímku 3"/>
          <p:cNvSpPr txBox="1">
            <a:spLocks noGrp="1"/>
          </p:cNvSpPr>
          <p:nvPr/>
        </p:nvSpPr>
        <p:spPr bwMode="auto">
          <a:xfrm>
            <a:off x="3885453" y="8686288"/>
            <a:ext cx="2972547" cy="4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E5E64AB6-6944-44E6-B40F-1E5A5501D6B6}" type="slidenum">
              <a:rPr lang="cs-CZ" sz="1200">
                <a:solidFill>
                  <a:schemeClr val="tx1"/>
                </a:solidFill>
                <a:latin typeface="Times New Roman" pitchFamily="18" charset="0"/>
              </a:rPr>
              <a:pPr algn="r" eaLnBrk="0" hangingPunct="0"/>
              <a:t>101</a:t>
            </a:fld>
            <a:endParaRPr lang="cs-CZ" sz="12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075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8BA1AA-3A1B-46B5-99C3-E8A8498733D8}" type="slidenum">
              <a:rPr lang="cs-CZ" smtClean="0">
                <a:latin typeface="Arial" pitchFamily="34" charset="0"/>
              </a:rPr>
              <a:pPr/>
              <a:t>102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085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9F83E7-26AE-4427-B291-79BCAA985BAB}" type="slidenum">
              <a:rPr lang="cs-CZ" smtClean="0">
                <a:latin typeface="Arial" pitchFamily="34" charset="0"/>
              </a:rPr>
              <a:pPr/>
              <a:t>105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2F4CD04-8BF6-478B-A333-B9D1161B90A7}" type="slidenum">
              <a:rPr lang="en-US" altLang="cs-CZ" smtClean="0"/>
              <a:pPr/>
              <a:t>57</a:t>
            </a:fld>
            <a:endParaRPr lang="en-US" altLang="cs-CZ" smtClean="0"/>
          </a:p>
        </p:txBody>
      </p:sp>
      <p:sp>
        <p:nvSpPr>
          <p:cNvPr id="1187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1187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40" y="4343913"/>
            <a:ext cx="5488322" cy="4200625"/>
          </a:xfrm>
          <a:noFill/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095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A5A04C-F578-41CB-9A3B-7EFEF0EE953E}" type="slidenum">
              <a:rPr lang="cs-CZ" smtClean="0">
                <a:latin typeface="Arial" pitchFamily="34" charset="0"/>
              </a:rPr>
              <a:pPr/>
              <a:t>106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105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AB8CAF-0EF8-4659-B003-D62F7C3A405F}" type="slidenum">
              <a:rPr lang="cs-CZ" smtClean="0">
                <a:latin typeface="Arial" pitchFamily="34" charset="0"/>
              </a:rPr>
              <a:pPr/>
              <a:t>107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116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148C87-C015-4268-8C31-D841D164469E}" type="slidenum">
              <a:rPr lang="cs-CZ" smtClean="0">
                <a:latin typeface="Arial" pitchFamily="34" charset="0"/>
              </a:rPr>
              <a:pPr/>
              <a:t>109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126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D49CAA-FC04-4A59-ACCF-92D70F984C43}" type="slidenum">
              <a:rPr lang="cs-CZ" smtClean="0">
                <a:latin typeface="Arial" pitchFamily="34" charset="0"/>
              </a:rPr>
              <a:pPr/>
              <a:t>110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136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4A27E3-8D5D-475B-B12A-280595C6EE68}" type="slidenum">
              <a:rPr lang="cs-CZ" smtClean="0">
                <a:latin typeface="Arial" pitchFamily="34" charset="0"/>
              </a:rPr>
              <a:pPr/>
              <a:t>111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146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92CCB9-D613-4D64-9995-CBB63EDC2F17}" type="slidenum">
              <a:rPr lang="cs-CZ" smtClean="0">
                <a:latin typeface="Arial" pitchFamily="34" charset="0"/>
              </a:rPr>
              <a:pPr/>
              <a:t>112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1571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8C06FC-15D0-43CF-9E28-3A98BDD07811}" type="slidenum">
              <a:rPr lang="cs-CZ" smtClean="0">
                <a:latin typeface="Arial" pitchFamily="34" charset="0"/>
              </a:rPr>
              <a:pPr/>
              <a:t>113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1674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179407-429F-463E-AE48-F6B67E9FB04D}" type="slidenum">
              <a:rPr lang="cs-CZ" smtClean="0">
                <a:latin typeface="Arial" pitchFamily="34" charset="0"/>
              </a:rPr>
              <a:pPr/>
              <a:t>114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177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94EADE-3004-46CB-9C0D-A591E026FAE6}" type="slidenum">
              <a:rPr lang="cs-CZ" smtClean="0">
                <a:latin typeface="Arial" pitchFamily="34" charset="0"/>
              </a:rPr>
              <a:pPr/>
              <a:t>115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1878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12FFC2-1E9C-424B-88DE-6986B74B7153}" type="slidenum">
              <a:rPr lang="cs-CZ" smtClean="0">
                <a:latin typeface="Arial" pitchFamily="34" charset="0"/>
              </a:rPr>
              <a:pPr/>
              <a:t>116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3417341-E2C6-462D-B17A-81EAD00FAD65}" type="slidenum">
              <a:rPr lang="en-US" altLang="cs-CZ" smtClean="0"/>
              <a:pPr/>
              <a:t>58</a:t>
            </a:fld>
            <a:endParaRPr lang="en-US" altLang="cs-CZ" smtClean="0"/>
          </a:p>
        </p:txBody>
      </p:sp>
      <p:sp>
        <p:nvSpPr>
          <p:cNvPr id="119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119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40" y="4343913"/>
            <a:ext cx="5488322" cy="4200625"/>
          </a:xfrm>
          <a:noFill/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1981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3F264B-3A31-4A53-9B6C-96C9D5D66177}" type="slidenum">
              <a:rPr lang="cs-CZ" smtClean="0">
                <a:latin typeface="Arial" pitchFamily="34" charset="0"/>
              </a:rPr>
              <a:pPr/>
              <a:t>117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208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CD7C45-B070-4447-B9AF-262F23038544}" type="slidenum">
              <a:rPr lang="cs-CZ" smtClean="0">
                <a:latin typeface="Arial" pitchFamily="34" charset="0"/>
              </a:rPr>
              <a:pPr/>
              <a:t>118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218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B362D0-E66B-481E-A688-B6D4F58F7B78}" type="slidenum">
              <a:rPr lang="cs-CZ" smtClean="0">
                <a:latin typeface="Arial" pitchFamily="34" charset="0"/>
              </a:rPr>
              <a:pPr/>
              <a:t>119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228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34E5-0C8E-4AB8-A14E-95655524B08C}" type="slidenum">
              <a:rPr lang="cs-CZ" smtClean="0">
                <a:latin typeface="Arial" pitchFamily="34" charset="0"/>
              </a:rPr>
              <a:pPr/>
              <a:t>120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2390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23482E-2428-4057-A517-CEC5F634FB00}" type="slidenum">
              <a:rPr lang="cs-CZ" smtClean="0">
                <a:latin typeface="Arial" pitchFamily="34" charset="0"/>
              </a:rPr>
              <a:pPr/>
              <a:t>123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2493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6D2393-7BA7-4CD0-A77D-A230FE564B31}" type="slidenum">
              <a:rPr lang="cs-CZ" smtClean="0">
                <a:latin typeface="Arial" pitchFamily="34" charset="0"/>
              </a:rPr>
              <a:pPr/>
              <a:t>124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259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1E7C67-3FDE-41D3-B1AB-B5D9F587C881}" type="slidenum">
              <a:rPr lang="cs-CZ" smtClean="0">
                <a:latin typeface="Arial" pitchFamily="34" charset="0"/>
              </a:rPr>
              <a:pPr/>
              <a:t>126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790CFA-4202-49CA-8859-44BF48E5C690}" type="slidenum">
              <a:rPr lang="cs-CZ" smtClean="0">
                <a:latin typeface="Arial" pitchFamily="34" charset="0"/>
              </a:rPr>
              <a:pPr/>
              <a:t>142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F82B870-E9F0-4C9D-AD71-4B49E00D8047}" type="slidenum">
              <a:rPr lang="en-US" altLang="cs-CZ" smtClean="0"/>
              <a:pPr/>
              <a:t>59</a:t>
            </a:fld>
            <a:endParaRPr lang="en-US" altLang="cs-CZ" smtClean="0"/>
          </a:p>
        </p:txBody>
      </p:sp>
      <p:sp>
        <p:nvSpPr>
          <p:cNvPr id="1208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1208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40" y="4343913"/>
            <a:ext cx="5488322" cy="4200625"/>
          </a:xfrm>
          <a:noFill/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6E8D2C9-CC08-4A3E-98E1-06CF3B04269F}" type="slidenum">
              <a:rPr lang="en-US" altLang="cs-CZ" smtClean="0"/>
              <a:pPr/>
              <a:t>60</a:t>
            </a:fld>
            <a:endParaRPr lang="en-US" altLang="cs-CZ" smtClean="0"/>
          </a:p>
        </p:txBody>
      </p:sp>
      <p:sp>
        <p:nvSpPr>
          <p:cNvPr id="1218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1218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40" y="4343913"/>
            <a:ext cx="5488322" cy="4200625"/>
          </a:xfrm>
          <a:noFill/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BD2BC70-1182-4B14-AC67-D7D8C3350372}" type="slidenum">
              <a:rPr lang="en-US" altLang="cs-CZ" smtClean="0"/>
              <a:pPr/>
              <a:t>61</a:t>
            </a:fld>
            <a:endParaRPr lang="en-US" altLang="cs-CZ" smtClean="0"/>
          </a:p>
        </p:txBody>
      </p:sp>
      <p:sp>
        <p:nvSpPr>
          <p:cNvPr id="1228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1228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40" y="4343913"/>
            <a:ext cx="5488322" cy="4200625"/>
          </a:xfrm>
          <a:noFill/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F14DCC9-DF64-4C4E-9D16-40B24D01BA59}" type="slidenum">
              <a:rPr lang="en-US" altLang="cs-CZ" smtClean="0"/>
              <a:pPr/>
              <a:t>62</a:t>
            </a:fld>
            <a:endParaRPr lang="en-US" altLang="cs-CZ" smtClean="0"/>
          </a:p>
        </p:txBody>
      </p:sp>
      <p:sp>
        <p:nvSpPr>
          <p:cNvPr id="1239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1239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40" y="4343913"/>
            <a:ext cx="5488322" cy="4200625"/>
          </a:xfrm>
          <a:noFill/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AE0A-B862-4B59-874A-1BBFA4422CBB}" type="datetimeFigureOut">
              <a:rPr lang="cs-CZ" smtClean="0"/>
              <a:pPr/>
              <a:t>25. 10. 2016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E740F-DAA0-4D0B-847D-390ADA6F02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AE0A-B862-4B59-874A-1BBFA4422CBB}" type="datetimeFigureOut">
              <a:rPr lang="cs-CZ" smtClean="0"/>
              <a:pPr/>
              <a:t>25. 10. 2016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E740F-DAA0-4D0B-847D-390ADA6F02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AE0A-B862-4B59-874A-1BBFA4422CBB}" type="datetimeFigureOut">
              <a:rPr lang="cs-CZ" smtClean="0"/>
              <a:pPr/>
              <a:t>25. 10. 2016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E740F-DAA0-4D0B-847D-390ADA6F02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88611EA-FEB5-439B-84FC-B9EFE0591F77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150938" y="214313"/>
            <a:ext cx="7804150" cy="5918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80034E2-11F8-40E6-928F-92E4A92260A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cs-CZ" noProof="0" smtClean="0"/>
          </a:p>
        </p:txBody>
      </p:sp>
      <p:sp>
        <p:nvSpPr>
          <p:cNvPr id="4" name="Zástupný symbol pro datum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56C5-934A-4FDC-86F4-DC954B6F6D9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AE0A-B862-4B59-874A-1BBFA4422CBB}" type="datetimeFigureOut">
              <a:rPr lang="cs-CZ" smtClean="0"/>
              <a:pPr/>
              <a:t>25. 10. 2016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E740F-DAA0-4D0B-847D-390ADA6F02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AE0A-B862-4B59-874A-1BBFA4422CBB}" type="datetimeFigureOut">
              <a:rPr lang="cs-CZ" smtClean="0"/>
              <a:pPr/>
              <a:t>25. 10. 2016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E740F-DAA0-4D0B-847D-390ADA6F02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AE0A-B862-4B59-874A-1BBFA4422CBB}" type="datetimeFigureOut">
              <a:rPr lang="cs-CZ" smtClean="0"/>
              <a:pPr/>
              <a:t>25. 10. 2016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E740F-DAA0-4D0B-847D-390ADA6F02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AE0A-B862-4B59-874A-1BBFA4422CBB}" type="datetimeFigureOut">
              <a:rPr lang="cs-CZ" smtClean="0"/>
              <a:pPr/>
              <a:t>25. 10. 2016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E740F-DAA0-4D0B-847D-390ADA6F02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AE0A-B862-4B59-874A-1BBFA4422CBB}" type="datetimeFigureOut">
              <a:rPr lang="cs-CZ" smtClean="0"/>
              <a:pPr/>
              <a:t>25. 10. 2016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E740F-DAA0-4D0B-847D-390ADA6F02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AE0A-B862-4B59-874A-1BBFA4422CBB}" type="datetimeFigureOut">
              <a:rPr lang="cs-CZ" smtClean="0"/>
              <a:pPr/>
              <a:t>25. 10. 2016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E740F-DAA0-4D0B-847D-390ADA6F02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AE0A-B862-4B59-874A-1BBFA4422CBB}" type="datetimeFigureOut">
              <a:rPr lang="cs-CZ" smtClean="0"/>
              <a:pPr/>
              <a:t>25. 10. 2016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E740F-DAA0-4D0B-847D-390ADA6F026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s odříznutým a zakulaceným jedním roh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úhlý trojúhelní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AE0A-B862-4B59-874A-1BBFA4422CBB}" type="datetimeFigureOut">
              <a:rPr lang="cs-CZ" smtClean="0"/>
              <a:pPr/>
              <a:t>25. 10. 2016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E5E740F-DAA0-4D0B-847D-390ADA6F026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10" name="Volný tvar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olný tvar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32EAE0A-B862-4B59-874A-1BBFA4422CBB}" type="datetimeFigureOut">
              <a:rPr lang="cs-CZ" smtClean="0"/>
              <a:pPr/>
              <a:t>25. 10. 2016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E5E740F-DAA0-4D0B-847D-390ADA6F026E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2" name="Skupin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Volný tvar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Volný tvar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6.bin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396043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 smtClean="0"/>
              <a:t>IPVZ kurz: </a:t>
            </a:r>
            <a:br>
              <a:rPr lang="cs-CZ" sz="3600" dirty="0" smtClean="0"/>
            </a:br>
            <a:r>
              <a:rPr lang="cs-CZ" sz="3600" dirty="0" smtClean="0"/>
              <a:t>Základy biochemie pro klinického farmaceuta</a:t>
            </a:r>
            <a:br>
              <a:rPr lang="cs-CZ" sz="3600" dirty="0" smtClean="0"/>
            </a:br>
            <a:r>
              <a:rPr lang="cs-CZ" sz="3600" dirty="0" smtClean="0"/>
              <a:t>Farmakoterapie změn vnitřního prostředí</a:t>
            </a:r>
            <a:br>
              <a:rPr lang="cs-CZ" sz="3600" dirty="0" smtClean="0"/>
            </a:br>
            <a:r>
              <a:rPr lang="cs-CZ" dirty="0" smtClean="0"/>
              <a:t> Výživa a její biochemický obraz</a:t>
            </a:r>
            <a:br>
              <a:rPr lang="cs-CZ" dirty="0" smtClean="0"/>
            </a:br>
            <a:r>
              <a:rPr lang="cs-CZ" dirty="0" smtClean="0"/>
              <a:t>Výživa a její vztah k biochemii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5157192"/>
            <a:ext cx="6400800" cy="1152128"/>
          </a:xfrm>
        </p:spPr>
        <p:txBody>
          <a:bodyPr/>
          <a:lstStyle/>
          <a:p>
            <a:r>
              <a:rPr lang="cs-CZ" dirty="0" smtClean="0"/>
              <a:t>Štěpán Tuček</a:t>
            </a:r>
          </a:p>
          <a:p>
            <a:r>
              <a:rPr lang="cs-CZ" dirty="0" smtClean="0"/>
              <a:t>MOÚ</a:t>
            </a:r>
            <a:endParaRPr lang="cs-CZ" dirty="0"/>
          </a:p>
        </p:txBody>
      </p:sp>
      <p:pic>
        <p:nvPicPr>
          <p:cNvPr id="193538" name="Picture 2" descr="Výsledek obrázk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229200"/>
            <a:ext cx="4257675" cy="1323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Malnutrice- pojmy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3600" dirty="0" smtClean="0"/>
          </a:p>
          <a:p>
            <a:r>
              <a:rPr lang="cs-CZ" sz="3600" dirty="0" smtClean="0"/>
              <a:t>prosté hladovění</a:t>
            </a:r>
          </a:p>
          <a:p>
            <a:r>
              <a:rPr lang="cs-CZ" sz="3600" dirty="0" smtClean="0"/>
              <a:t>stresové hladovění</a:t>
            </a:r>
          </a:p>
          <a:p>
            <a:endParaRPr lang="cs-CZ" sz="3600" dirty="0" smtClean="0"/>
          </a:p>
          <a:p>
            <a:r>
              <a:rPr lang="cs-CZ" sz="3600" dirty="0" smtClean="0"/>
              <a:t>kachexie</a:t>
            </a:r>
            <a:endParaRPr lang="cs-CZ" sz="3200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765175"/>
            <a:ext cx="8421688" cy="719138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/>
              <a:t>Kauzální terapie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669925" y="2276475"/>
            <a:ext cx="7934325" cy="4105275"/>
          </a:xfrm>
        </p:spPr>
        <p:txBody>
          <a:bodyPr/>
          <a:lstStyle/>
          <a:p>
            <a:pPr eaLnBrk="1" hangingPunct="1"/>
            <a:r>
              <a:rPr lang="cs-CZ" sz="2400" smtClean="0"/>
              <a:t>Zlepšení perfúze (hydratace, O2)</a:t>
            </a:r>
          </a:p>
          <a:p>
            <a:pPr eaLnBrk="1" hangingPunct="1"/>
            <a:r>
              <a:rPr lang="cs-CZ" sz="2400" smtClean="0"/>
              <a:t>Úprava koncentrace iontů  Na,Cl,K</a:t>
            </a:r>
          </a:p>
          <a:p>
            <a:pPr eaLnBrk="1" hangingPunct="1"/>
            <a:r>
              <a:rPr lang="cs-CZ" sz="2400" smtClean="0"/>
              <a:t>Kompenzace renálních funkcí, diabetu, jaterních funkcí</a:t>
            </a:r>
          </a:p>
          <a:p>
            <a:pPr eaLnBrk="1" hangingPunct="1"/>
            <a:r>
              <a:rPr lang="cs-CZ" sz="2400" smtClean="0"/>
              <a:t>Úprava hypoproteinémie</a:t>
            </a:r>
          </a:p>
          <a:p>
            <a:pPr eaLnBrk="1" hangingPunct="1"/>
            <a:r>
              <a:rPr lang="cs-CZ" sz="2400" smtClean="0"/>
              <a:t>Korekce laktátové MAC</a:t>
            </a:r>
          </a:p>
          <a:p>
            <a:pPr eaLnBrk="1" hangingPunct="1"/>
            <a:r>
              <a:rPr lang="cs-CZ" sz="2400" smtClean="0"/>
              <a:t>Korekce respirační složky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8421688" cy="747713"/>
          </a:xfrm>
        </p:spPr>
        <p:txBody>
          <a:bodyPr lIns="92075" tIns="46038" rIns="92075" bIns="46038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smtClean="0"/>
              <a:t>ABR, laktát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1438"/>
            <a:ext cx="8964613" cy="5516562"/>
          </a:xfrm>
        </p:spPr>
        <p:txBody>
          <a:bodyPr lIns="92075" tIns="46038" rIns="92075" bIns="46038"/>
          <a:lstStyle/>
          <a:p>
            <a:pPr eaLnBrk="1" hangingPunct="1"/>
            <a:r>
              <a:rPr lang="cs-CZ" sz="2800" smtClean="0"/>
              <a:t>Hyperlaktatémie-nad 2,2mmol/l /1,0/</a:t>
            </a:r>
          </a:p>
          <a:p>
            <a:pPr eaLnBrk="1" hangingPunct="1"/>
            <a:r>
              <a:rPr lang="cs-CZ" sz="2800" smtClean="0"/>
              <a:t>typ A: tkáňová hypoxie-KPCR,porucha transportu,hypoxie</a:t>
            </a:r>
          </a:p>
          <a:p>
            <a:pPr eaLnBrk="1" hangingPunct="1"/>
            <a:r>
              <a:rPr lang="cs-CZ" sz="2800" smtClean="0"/>
              <a:t>typ B: poruchy metabolismu-DM koma,intoxikace,hepatopatie,leukemie,nedostatek B1…</a:t>
            </a:r>
          </a:p>
          <a:p>
            <a:pPr eaLnBrk="1" hangingPunct="1"/>
            <a:r>
              <a:rPr lang="cs-CZ" sz="2800" smtClean="0"/>
              <a:t>vrozené poruchy metabolismu-mitochondriální myopatie </a:t>
            </a:r>
          </a:p>
          <a:p>
            <a:pPr eaLnBrk="1" hangingPunct="1"/>
            <a:r>
              <a:rPr lang="cs-CZ" sz="2800" smtClean="0"/>
              <a:t>kombinace všech typů</a:t>
            </a:r>
          </a:p>
          <a:p>
            <a:pPr eaLnBrk="1" hangingPunct="1">
              <a:buFontTx/>
              <a:buNone/>
            </a:pPr>
            <a:endParaRPr lang="cs-CZ" sz="2800" smtClean="0"/>
          </a:p>
          <a:p>
            <a:pPr eaLnBrk="1" hangingPunct="1"/>
            <a:endParaRPr lang="cs-CZ" sz="2800" smtClean="0"/>
          </a:p>
          <a:p>
            <a:pPr eaLnBrk="1" hangingPunct="1"/>
            <a:endParaRPr lang="cs-CZ" sz="2800" smtClean="0"/>
          </a:p>
          <a:p>
            <a:pPr eaLnBrk="1" hangingPunct="1"/>
            <a:endParaRPr lang="cs-CZ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56"/>
            <a:ext cx="7239000" cy="135732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/>
              <a:t>Renální </a:t>
            </a:r>
            <a:r>
              <a:rPr lang="cs-CZ" sz="4000" dirty="0" smtClean="0"/>
              <a:t>funkce I</a:t>
            </a:r>
            <a:r>
              <a:rPr lang="cs-CZ" sz="4000" dirty="0" smtClean="0"/>
              <a:t/>
            </a:r>
            <a:br>
              <a:rPr lang="cs-CZ" sz="4000" dirty="0" smtClean="0"/>
            </a:br>
            <a:endParaRPr lang="cs-CZ" sz="4000" dirty="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0" y="2143125"/>
            <a:ext cx="8501063" cy="3983038"/>
          </a:xfrm>
        </p:spPr>
        <p:txBody>
          <a:bodyPr/>
          <a:lstStyle/>
          <a:p>
            <a:pPr eaLnBrk="1" hangingPunct="1"/>
            <a:r>
              <a:rPr lang="cs-CZ" b="1" u="sng" smtClean="0"/>
              <a:t>Urea</a:t>
            </a:r>
            <a:r>
              <a:rPr lang="cs-CZ" smtClean="0"/>
              <a:t> - stav hydratace, zastoupení bílkoviny ve stravě.,zvýšení urey bez krea-zvýšený přísun bílkoviny-krvácení GIT</a:t>
            </a:r>
          </a:p>
          <a:p>
            <a:pPr eaLnBrk="1" hangingPunct="1"/>
            <a:r>
              <a:rPr lang="cs-CZ" b="1" u="sng" smtClean="0"/>
              <a:t>Urea v moči</a:t>
            </a:r>
            <a:r>
              <a:rPr lang="cs-CZ" smtClean="0"/>
              <a:t> - stav výživy, míra katabolismu, typ renálního poškození</a:t>
            </a:r>
          </a:p>
          <a:p>
            <a:pPr eaLnBrk="1" hangingPunct="1"/>
            <a:r>
              <a:rPr lang="cs-CZ" b="1" u="sng" smtClean="0"/>
              <a:t>Kreatinin</a:t>
            </a:r>
            <a:r>
              <a:rPr lang="cs-CZ" smtClean="0"/>
              <a:t> - množství svalové hmoty, monitorace CHRI,v akut.katabol.stavech norm.plasmat.hladiny při snížení GF pod 25%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949325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smtClean="0"/>
              <a:t>Renal function after atacs of sepsis (2 month in ICU) </a:t>
            </a:r>
          </a:p>
        </p:txBody>
      </p:sp>
      <p:graphicFrame>
        <p:nvGraphicFramePr>
          <p:cNvPr id="4" name="Zástupný symbol pro tabulku 3"/>
          <p:cNvGraphicFramePr>
            <a:graphicFrameLocks noGrp="1"/>
          </p:cNvGraphicFramePr>
          <p:nvPr>
            <p:ph type="tbl" idx="1"/>
          </p:nvPr>
        </p:nvGraphicFramePr>
        <p:xfrm>
          <a:off x="539552" y="1196752"/>
          <a:ext cx="8244408" cy="5112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8882"/>
                <a:gridCol w="970425"/>
                <a:gridCol w="930365"/>
                <a:gridCol w="930365"/>
                <a:gridCol w="3764371"/>
              </a:tblGrid>
              <a:tr h="46477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3.11.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1.11.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11.09.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Ref.rozmezí</a:t>
                      </a:r>
                      <a:endParaRPr lang="cs-CZ" dirty="0"/>
                    </a:p>
                  </a:txBody>
                  <a:tcPr/>
                </a:tc>
              </a:tr>
              <a:tr h="464779">
                <a:tc>
                  <a:txBody>
                    <a:bodyPr/>
                    <a:lstStyle/>
                    <a:p>
                      <a:r>
                        <a:rPr lang="cs-CZ" dirty="0" smtClean="0"/>
                        <a:t>K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6,4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5,1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4,3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3,8- 5,0 </a:t>
                      </a:r>
                      <a:r>
                        <a:rPr lang="cs-CZ" dirty="0" err="1" smtClean="0"/>
                        <a:t>mmol</a:t>
                      </a:r>
                      <a:r>
                        <a:rPr lang="cs-CZ" dirty="0" smtClean="0"/>
                        <a:t>/l</a:t>
                      </a:r>
                      <a:endParaRPr lang="cs-CZ" dirty="0"/>
                    </a:p>
                  </a:txBody>
                  <a:tcPr/>
                </a:tc>
              </a:tr>
              <a:tr h="464779">
                <a:tc>
                  <a:txBody>
                    <a:bodyPr/>
                    <a:lstStyle/>
                    <a:p>
                      <a:r>
                        <a:rPr lang="cs-CZ" dirty="0" smtClean="0"/>
                        <a:t>P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2,6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1,4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1,8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0,65-1,61ug/l</a:t>
                      </a:r>
                      <a:endParaRPr lang="cs-CZ" dirty="0"/>
                    </a:p>
                  </a:txBody>
                  <a:tcPr/>
                </a:tc>
              </a:tr>
              <a:tr h="464779">
                <a:tc>
                  <a:txBody>
                    <a:bodyPr/>
                    <a:lstStyle/>
                    <a:p>
                      <a:r>
                        <a:rPr lang="cs-CZ" dirty="0" smtClean="0"/>
                        <a:t>urea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2,3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3,7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2,0-6,7 </a:t>
                      </a:r>
                      <a:r>
                        <a:rPr lang="cs-CZ" dirty="0" err="1" smtClean="0"/>
                        <a:t>mmol</a:t>
                      </a:r>
                      <a:r>
                        <a:rPr lang="cs-CZ" dirty="0" smtClean="0"/>
                        <a:t>/l</a:t>
                      </a:r>
                      <a:endParaRPr lang="cs-CZ" dirty="0"/>
                    </a:p>
                  </a:txBody>
                  <a:tcPr/>
                </a:tc>
              </a:tr>
              <a:tr h="464779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krea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91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65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44-104umol/l</a:t>
                      </a:r>
                      <a:endParaRPr lang="cs-CZ" dirty="0"/>
                    </a:p>
                  </a:txBody>
                  <a:tcPr/>
                </a:tc>
              </a:tr>
              <a:tr h="464779">
                <a:tc>
                  <a:txBody>
                    <a:bodyPr/>
                    <a:lstStyle/>
                    <a:p>
                      <a:r>
                        <a:rPr lang="cs-CZ" dirty="0" smtClean="0"/>
                        <a:t>glykémie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12,0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3,9-5,6mmol/l</a:t>
                      </a:r>
                      <a:endParaRPr lang="cs-CZ" dirty="0"/>
                    </a:p>
                  </a:txBody>
                  <a:tcPr/>
                </a:tc>
              </a:tr>
              <a:tr h="464779">
                <a:tc>
                  <a:txBody>
                    <a:bodyPr/>
                    <a:lstStyle/>
                    <a:p>
                      <a:r>
                        <a:rPr lang="cs-CZ" dirty="0" smtClean="0"/>
                        <a:t>TG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2,5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1,3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0,68-1,6mmol/l</a:t>
                      </a:r>
                      <a:endParaRPr lang="cs-CZ" dirty="0"/>
                    </a:p>
                  </a:txBody>
                  <a:tcPr/>
                </a:tc>
              </a:tr>
              <a:tr h="464779">
                <a:tc>
                  <a:txBody>
                    <a:bodyPr/>
                    <a:lstStyle/>
                    <a:p>
                      <a:r>
                        <a:rPr lang="cs-CZ" dirty="0" smtClean="0"/>
                        <a:t>CRP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230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122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</a:t>
                      </a:r>
                      <a:r>
                        <a:rPr lang="cs-CZ" dirty="0" smtClean="0"/>
                        <a:t>7 mg/l</a:t>
                      </a:r>
                      <a:endParaRPr lang="cs-CZ" dirty="0"/>
                    </a:p>
                  </a:txBody>
                  <a:tcPr/>
                </a:tc>
              </a:tr>
              <a:tr h="464779">
                <a:tc>
                  <a:txBody>
                    <a:bodyPr/>
                    <a:lstStyle/>
                    <a:p>
                      <a:r>
                        <a:rPr lang="cs-CZ" dirty="0" smtClean="0"/>
                        <a:t>PCT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</a:t>
                      </a:r>
                      <a:r>
                        <a:rPr lang="cs-CZ" dirty="0" smtClean="0"/>
                        <a:t>0,5 </a:t>
                      </a:r>
                      <a:r>
                        <a:rPr lang="cs-CZ" dirty="0" err="1" smtClean="0"/>
                        <a:t>ng</a:t>
                      </a:r>
                      <a:r>
                        <a:rPr lang="cs-CZ" dirty="0" smtClean="0"/>
                        <a:t>/l</a:t>
                      </a:r>
                      <a:endParaRPr lang="cs-CZ" dirty="0"/>
                    </a:p>
                  </a:txBody>
                  <a:tcPr/>
                </a:tc>
              </a:tr>
              <a:tr h="464779">
                <a:tc>
                  <a:txBody>
                    <a:bodyPr/>
                    <a:lstStyle/>
                    <a:p>
                      <a:r>
                        <a:rPr lang="cs-CZ" dirty="0" smtClean="0"/>
                        <a:t>U-Na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113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116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464779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CCrea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0,8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1,9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1,58-2,67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620688"/>
            <a:ext cx="8229600" cy="9398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800" dirty="0" smtClean="0"/>
              <a:t>Renální funkce II</a:t>
            </a:r>
            <a:endParaRPr lang="cs-CZ" sz="4800" dirty="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2348880"/>
            <a:ext cx="8358188" cy="4062412"/>
          </a:xfrm>
        </p:spPr>
        <p:txBody>
          <a:bodyPr/>
          <a:lstStyle/>
          <a:p>
            <a:pPr eaLnBrk="1" hangingPunct="1"/>
            <a:r>
              <a:rPr lang="cs-CZ" dirty="0" smtClean="0"/>
              <a:t>NGAL neutrofilní s </a:t>
            </a:r>
            <a:r>
              <a:rPr lang="cs-CZ" dirty="0" err="1" smtClean="0"/>
              <a:t>gelatinázou</a:t>
            </a:r>
            <a:r>
              <a:rPr lang="cs-CZ" dirty="0" smtClean="0"/>
              <a:t> asociovaný </a:t>
            </a:r>
            <a:r>
              <a:rPr lang="cs-CZ" dirty="0" err="1" smtClean="0"/>
              <a:t>lipokalin</a:t>
            </a:r>
            <a:endParaRPr lang="cs-CZ" dirty="0" smtClean="0"/>
          </a:p>
          <a:p>
            <a:pPr eaLnBrk="1" hangingPunct="1"/>
            <a:r>
              <a:rPr lang="cs-CZ" dirty="0" smtClean="0"/>
              <a:t> v renálních tubulech- tvorba se zvyšuje při ischémii a </a:t>
            </a:r>
            <a:r>
              <a:rPr lang="cs-CZ" dirty="0" err="1" smtClean="0"/>
              <a:t>nefrotox.poškození</a:t>
            </a:r>
            <a:r>
              <a:rPr lang="cs-CZ" dirty="0" smtClean="0"/>
              <a:t> (elevace </a:t>
            </a:r>
            <a:r>
              <a:rPr lang="cs-CZ" dirty="0" smtClean="0"/>
              <a:t>během 2 </a:t>
            </a:r>
            <a:r>
              <a:rPr lang="cs-CZ" dirty="0" smtClean="0"/>
              <a:t>hodin)</a:t>
            </a:r>
            <a:endParaRPr lang="cs-CZ" dirty="0" smtClean="0"/>
          </a:p>
          <a:p>
            <a:pPr eaLnBrk="1" hangingPunct="1"/>
            <a:r>
              <a:rPr lang="cs-CZ" dirty="0" smtClean="0"/>
              <a:t>moč i krev</a:t>
            </a:r>
          </a:p>
          <a:p>
            <a:r>
              <a:rPr lang="cs-CZ" dirty="0" smtClean="0"/>
              <a:t>časný</a:t>
            </a:r>
            <a:r>
              <a:rPr lang="cs-CZ" dirty="0" smtClean="0"/>
              <a:t>, citlivý </a:t>
            </a:r>
            <a:r>
              <a:rPr lang="cs-CZ" dirty="0" smtClean="0"/>
              <a:t>a neinvazivní parametr akutního renálního </a:t>
            </a:r>
            <a:r>
              <a:rPr lang="cs-CZ" dirty="0" smtClean="0"/>
              <a:t>poškození (troponin </a:t>
            </a:r>
            <a:r>
              <a:rPr lang="cs-CZ" dirty="0" err="1" smtClean="0"/>
              <a:t>nefrologů</a:t>
            </a:r>
            <a:r>
              <a:rPr lang="cs-CZ" dirty="0" smtClean="0"/>
              <a:t>?)</a:t>
            </a:r>
            <a:endParaRPr lang="cs-CZ" dirty="0" smtClean="0"/>
          </a:p>
          <a:p>
            <a:pPr eaLnBrk="1" hangingPunct="1"/>
            <a:r>
              <a:rPr lang="cs-CZ" dirty="0" smtClean="0"/>
              <a:t>Elevace nad 350-400ng/ml pozitivní predikce ARI /90%/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20688"/>
            <a:ext cx="7239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b="1" dirty="0" err="1" smtClean="0"/>
              <a:t>Hepatální</a:t>
            </a:r>
            <a:r>
              <a:rPr lang="cs-CZ" sz="4000" b="1" dirty="0" smtClean="0"/>
              <a:t> soubor bili, ALT, AST, GMT, ALP, </a:t>
            </a:r>
            <a:r>
              <a:rPr lang="cs-CZ" sz="4000" b="1" dirty="0" err="1" smtClean="0"/>
              <a:t>pAMS</a:t>
            </a:r>
            <a:endParaRPr lang="cs-CZ" sz="4000" b="1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16113"/>
            <a:ext cx="8229600" cy="4941887"/>
          </a:xfrm>
        </p:spPr>
        <p:txBody>
          <a:bodyPr/>
          <a:lstStyle/>
          <a:p>
            <a:pPr eaLnBrk="1" hangingPunct="1"/>
            <a:r>
              <a:rPr lang="cs-CZ" sz="2800" dirty="0" smtClean="0"/>
              <a:t>Přetížení </a:t>
            </a:r>
            <a:r>
              <a:rPr lang="cs-CZ" sz="2800" dirty="0" err="1" smtClean="0"/>
              <a:t>metab</a:t>
            </a:r>
            <a:r>
              <a:rPr lang="cs-CZ" sz="2800" dirty="0" smtClean="0"/>
              <a:t>. tras</a:t>
            </a:r>
            <a:r>
              <a:rPr lang="cs-CZ" sz="2800" dirty="0" smtClean="0"/>
              <a:t>, steatóza - </a:t>
            </a:r>
            <a:r>
              <a:rPr lang="cs-CZ" sz="2800" b="1" u="sng" dirty="0" smtClean="0"/>
              <a:t>ALT</a:t>
            </a:r>
            <a:r>
              <a:rPr lang="cs-CZ" sz="2800" dirty="0" smtClean="0"/>
              <a:t>,</a:t>
            </a:r>
            <a:r>
              <a:rPr lang="cs-CZ" sz="2800" b="1" u="sng" dirty="0" smtClean="0"/>
              <a:t>AST</a:t>
            </a:r>
            <a:r>
              <a:rPr lang="cs-CZ" sz="2800" dirty="0" smtClean="0"/>
              <a:t>,</a:t>
            </a:r>
            <a:r>
              <a:rPr lang="cs-CZ" sz="2800" b="1" u="sng" dirty="0" smtClean="0"/>
              <a:t>GMT</a:t>
            </a:r>
          </a:p>
          <a:p>
            <a:pPr eaLnBrk="1" hangingPunct="1"/>
            <a:r>
              <a:rPr lang="cs-CZ" sz="2800" b="1" u="sng" dirty="0" err="1" smtClean="0"/>
              <a:t>Intrahepatální</a:t>
            </a:r>
            <a:r>
              <a:rPr lang="cs-CZ" sz="2800" b="1" u="sng" dirty="0" smtClean="0"/>
              <a:t> </a:t>
            </a:r>
            <a:r>
              <a:rPr lang="cs-CZ" sz="2800" b="1" u="sng" dirty="0" err="1" smtClean="0"/>
              <a:t>cholestáza</a:t>
            </a:r>
            <a:r>
              <a:rPr lang="cs-CZ" sz="2800" b="1" u="sng" dirty="0" smtClean="0"/>
              <a:t> </a:t>
            </a:r>
            <a:r>
              <a:rPr lang="cs-CZ" sz="2800" dirty="0" smtClean="0"/>
              <a:t>- dlouhodobá PN,ztížené vyprazdňování žlučníku-chybí podnět k vyplavení </a:t>
            </a:r>
            <a:r>
              <a:rPr lang="cs-CZ" sz="2800" dirty="0" err="1" smtClean="0"/>
              <a:t>stř</a:t>
            </a:r>
            <a:r>
              <a:rPr lang="cs-CZ" sz="2800" dirty="0" smtClean="0"/>
              <a:t>. </a:t>
            </a:r>
            <a:r>
              <a:rPr lang="cs-CZ" sz="2800" dirty="0" err="1" smtClean="0"/>
              <a:t>cholecystokininu</a:t>
            </a:r>
            <a:r>
              <a:rPr lang="cs-CZ" sz="2800" dirty="0" smtClean="0"/>
              <a:t>, zvýšený </a:t>
            </a:r>
            <a:r>
              <a:rPr lang="cs-CZ" sz="2800" dirty="0" smtClean="0"/>
              <a:t>podíl </a:t>
            </a:r>
            <a:r>
              <a:rPr lang="cs-CZ" sz="2800" dirty="0" err="1" smtClean="0"/>
              <a:t>kys</a:t>
            </a:r>
            <a:r>
              <a:rPr lang="cs-CZ" sz="2800" dirty="0" smtClean="0"/>
              <a:t>. </a:t>
            </a:r>
            <a:r>
              <a:rPr lang="cs-CZ" sz="2800" dirty="0" err="1" smtClean="0"/>
              <a:t>litocholové</a:t>
            </a:r>
            <a:r>
              <a:rPr lang="cs-CZ" sz="2800" dirty="0" smtClean="0"/>
              <a:t> </a:t>
            </a:r>
            <a:r>
              <a:rPr lang="cs-CZ" sz="2800" dirty="0" smtClean="0"/>
              <a:t>ve žluči, pokles </a:t>
            </a:r>
            <a:r>
              <a:rPr lang="cs-CZ" sz="2800" dirty="0" err="1" smtClean="0"/>
              <a:t>enterohepatálního</a:t>
            </a:r>
            <a:r>
              <a:rPr lang="cs-CZ" sz="2800" dirty="0" smtClean="0"/>
              <a:t> oběhu žluč</a:t>
            </a:r>
            <a:r>
              <a:rPr lang="cs-CZ" sz="2800" dirty="0" smtClean="0"/>
              <a:t>. kyselin, </a:t>
            </a:r>
            <a:r>
              <a:rPr lang="cs-CZ" sz="2800" dirty="0" smtClean="0"/>
              <a:t>tvorba </a:t>
            </a:r>
            <a:r>
              <a:rPr lang="cs-CZ" sz="2800" dirty="0" err="1" smtClean="0"/>
              <a:t>sludge</a:t>
            </a:r>
            <a:r>
              <a:rPr lang="cs-CZ" sz="2800" dirty="0" smtClean="0"/>
              <a:t> – elevace </a:t>
            </a:r>
            <a:r>
              <a:rPr lang="cs-CZ" sz="2800" b="1" u="sng" dirty="0" smtClean="0"/>
              <a:t>bili, ALP, GMT</a:t>
            </a:r>
            <a:r>
              <a:rPr lang="cs-CZ" sz="2800" dirty="0" smtClean="0"/>
              <a:t> /5 dnů-3 týdny/</a:t>
            </a:r>
          </a:p>
          <a:p>
            <a:pPr eaLnBrk="1" hangingPunct="1"/>
            <a:r>
              <a:rPr lang="cs-CZ" sz="2800" b="1" u="sng" dirty="0" err="1" smtClean="0"/>
              <a:t>pAMS</a:t>
            </a:r>
            <a:r>
              <a:rPr lang="cs-CZ" sz="2800" dirty="0" smtClean="0"/>
              <a:t> - elevace při </a:t>
            </a:r>
            <a:r>
              <a:rPr lang="cs-CZ" sz="2800" dirty="0" err="1" smtClean="0"/>
              <a:t>th</a:t>
            </a:r>
            <a:r>
              <a:rPr lang="cs-CZ" sz="2800" dirty="0" smtClean="0"/>
              <a:t>. opiáty</a:t>
            </a:r>
            <a:r>
              <a:rPr lang="cs-CZ" sz="2800" dirty="0" smtClean="0"/>
              <a:t>, patolog</a:t>
            </a:r>
            <a:r>
              <a:rPr lang="cs-CZ" sz="2800" dirty="0" smtClean="0"/>
              <a:t>. </a:t>
            </a:r>
            <a:r>
              <a:rPr lang="cs-CZ" sz="2800" dirty="0" err="1" smtClean="0"/>
              <a:t>reabsorbcí</a:t>
            </a:r>
            <a:r>
              <a:rPr lang="cs-CZ" sz="2800" dirty="0" smtClean="0"/>
              <a:t> </a:t>
            </a:r>
            <a:r>
              <a:rPr lang="cs-CZ" sz="2800" dirty="0" smtClean="0"/>
              <a:t>ze střeva, </a:t>
            </a:r>
            <a:r>
              <a:rPr lang="cs-CZ" sz="2800" dirty="0" err="1" smtClean="0"/>
              <a:t>hypoperfuze</a:t>
            </a:r>
            <a:r>
              <a:rPr lang="cs-CZ" sz="2800" dirty="0" smtClean="0"/>
              <a:t> </a:t>
            </a:r>
            <a:r>
              <a:rPr lang="cs-CZ" sz="2800" dirty="0" err="1" smtClean="0"/>
              <a:t>splanchniku</a:t>
            </a: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548680"/>
            <a:ext cx="8208912" cy="99412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b="1" dirty="0" smtClean="0"/>
              <a:t>Metabolický soubor </a:t>
            </a:r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4000" b="1" dirty="0" smtClean="0"/>
              <a:t>glykémie</a:t>
            </a:r>
            <a:r>
              <a:rPr lang="cs-CZ" sz="4000" b="1" dirty="0" smtClean="0"/>
              <a:t>, TG, cholesterol, </a:t>
            </a:r>
            <a:r>
              <a:rPr lang="cs-CZ" sz="4000" b="1" dirty="0" err="1" smtClean="0"/>
              <a:t>kys.močová</a:t>
            </a:r>
            <a:endParaRPr lang="cs-CZ" sz="4000" b="1" dirty="0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cs-CZ" sz="2800" dirty="0" err="1" smtClean="0"/>
              <a:t>Monitorace</a:t>
            </a:r>
            <a:r>
              <a:rPr lang="cs-CZ" sz="2800" dirty="0" smtClean="0"/>
              <a:t> </a:t>
            </a:r>
            <a:r>
              <a:rPr lang="cs-CZ" sz="2800" b="1" u="sng" dirty="0" smtClean="0"/>
              <a:t>glykémie</a:t>
            </a:r>
            <a:r>
              <a:rPr lang="cs-CZ" sz="2800" dirty="0" smtClean="0"/>
              <a:t> u PN u ICU pac. </a:t>
            </a:r>
            <a:r>
              <a:rPr lang="cs-CZ" sz="2800" dirty="0" err="1" smtClean="0"/>
              <a:t>dop.hladiny</a:t>
            </a:r>
            <a:r>
              <a:rPr lang="cs-CZ" sz="2800" dirty="0" smtClean="0"/>
              <a:t> 4.5-6.0mmol/l… (4,5-8,2 /2006/ 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cs-CZ" sz="2800" b="1" u="sng" dirty="0" err="1" smtClean="0"/>
              <a:t>Glykovaný</a:t>
            </a:r>
            <a:r>
              <a:rPr lang="cs-CZ" sz="2800" b="1" u="sng" dirty="0" smtClean="0"/>
              <a:t> </a:t>
            </a:r>
            <a:r>
              <a:rPr lang="cs-CZ" sz="2800" b="1" u="sng" dirty="0" err="1" smtClean="0"/>
              <a:t>Hgb</a:t>
            </a:r>
            <a:r>
              <a:rPr lang="cs-CZ" sz="2800" dirty="0" smtClean="0"/>
              <a:t> /4-8 týdnů/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cs-CZ" sz="2800" u="sng" dirty="0" err="1" smtClean="0"/>
              <a:t>Glykovaný</a:t>
            </a:r>
            <a:r>
              <a:rPr lang="cs-CZ" sz="2800" u="sng" dirty="0" smtClean="0"/>
              <a:t> albumin-</a:t>
            </a:r>
            <a:r>
              <a:rPr lang="cs-CZ" sz="2800" u="sng" dirty="0" err="1" smtClean="0"/>
              <a:t>fruktosamin</a:t>
            </a:r>
            <a:r>
              <a:rPr lang="cs-CZ" sz="2800" dirty="0" smtClean="0"/>
              <a:t> /1-3 týdny/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cs-CZ" sz="2800" dirty="0" err="1" smtClean="0"/>
              <a:t>mikroalbuminurie</a:t>
            </a:r>
            <a:endParaRPr lang="cs-CZ" sz="2800" dirty="0" smtClean="0"/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endParaRPr lang="cs-CZ" sz="28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cs-CZ" sz="2800" b="1" u="sng" dirty="0" smtClean="0"/>
              <a:t>TG </a:t>
            </a:r>
            <a:r>
              <a:rPr lang="cs-CZ" sz="2800" dirty="0" smtClean="0"/>
              <a:t>- </a:t>
            </a:r>
            <a:r>
              <a:rPr lang="cs-CZ" sz="2800" dirty="0" smtClean="0">
                <a:solidFill>
                  <a:srgbClr val="FF0000"/>
                </a:solidFill>
              </a:rPr>
              <a:t>zvýšení nad 5 </a:t>
            </a:r>
            <a:r>
              <a:rPr lang="cs-CZ" sz="2800" dirty="0" err="1" smtClean="0">
                <a:solidFill>
                  <a:srgbClr val="FF0000"/>
                </a:solidFill>
              </a:rPr>
              <a:t>mmol</a:t>
            </a:r>
            <a:r>
              <a:rPr lang="cs-CZ" sz="2800" dirty="0" smtClean="0">
                <a:solidFill>
                  <a:srgbClr val="FF0000"/>
                </a:solidFill>
              </a:rPr>
              <a:t>/l </a:t>
            </a:r>
            <a:r>
              <a:rPr lang="cs-CZ" sz="2800" dirty="0" smtClean="0">
                <a:solidFill>
                  <a:srgbClr val="FF0000"/>
                </a:solidFill>
              </a:rPr>
              <a:t>kontraindikace podání tuk</a:t>
            </a:r>
            <a:r>
              <a:rPr lang="cs-CZ" sz="2800" dirty="0" smtClean="0">
                <a:solidFill>
                  <a:srgbClr val="FF0000"/>
                </a:solidFill>
              </a:rPr>
              <a:t>. emulze</a:t>
            </a:r>
            <a:endParaRPr lang="cs-CZ" sz="2800" dirty="0" smtClean="0">
              <a:solidFill>
                <a:srgbClr val="FF000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cs-CZ" sz="2800" b="1" u="sng" dirty="0" smtClean="0"/>
              <a:t>Cholesterol</a:t>
            </a:r>
            <a:r>
              <a:rPr lang="cs-CZ" sz="2800" dirty="0" smtClean="0"/>
              <a:t> - </a:t>
            </a:r>
            <a:r>
              <a:rPr lang="cs-CZ" sz="2800" dirty="0" err="1" smtClean="0"/>
              <a:t>marker</a:t>
            </a:r>
            <a:r>
              <a:rPr lang="cs-CZ" sz="2800" dirty="0" smtClean="0"/>
              <a:t> jaterní syntézy?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cs-CZ" sz="2800" b="1" u="sng" dirty="0" err="1" smtClean="0"/>
              <a:t>Leptin</a:t>
            </a:r>
            <a:r>
              <a:rPr lang="cs-CZ" sz="2800" dirty="0" smtClean="0"/>
              <a:t> - indikátor tukových zásob, sniž</a:t>
            </a:r>
            <a:r>
              <a:rPr lang="cs-CZ" sz="2800" dirty="0" smtClean="0"/>
              <a:t>. MA</a:t>
            </a:r>
            <a:r>
              <a:rPr lang="cs-CZ" sz="2800" dirty="0" smtClean="0"/>
              <a:t>, </a:t>
            </a:r>
            <a:r>
              <a:rPr lang="cs-CZ" sz="2800" dirty="0" err="1" smtClean="0"/>
              <a:t>zvýš</a:t>
            </a:r>
            <a:r>
              <a:rPr lang="cs-CZ" sz="2800" dirty="0" smtClean="0"/>
              <a:t>. </a:t>
            </a:r>
            <a:r>
              <a:rPr lang="cs-CZ" sz="2800" dirty="0" smtClean="0"/>
              <a:t>bulimie</a:t>
            </a: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39444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/>
              <a:t>Proteinový soubor CB, alb, </a:t>
            </a:r>
            <a:r>
              <a:rPr lang="cs-CZ" sz="4000" dirty="0" err="1" smtClean="0"/>
              <a:t>prealb</a:t>
            </a:r>
            <a:r>
              <a:rPr lang="cs-CZ" sz="4000" dirty="0" smtClean="0"/>
              <a:t>, transferin,CHE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0" y="1773238"/>
            <a:ext cx="8358188" cy="5084762"/>
          </a:xfrm>
        </p:spPr>
        <p:txBody>
          <a:bodyPr/>
          <a:lstStyle/>
          <a:p>
            <a:pPr eaLnBrk="1" hangingPunct="1"/>
            <a:r>
              <a:rPr lang="cs-CZ" b="1" u="sng" dirty="0" smtClean="0"/>
              <a:t>CB</a:t>
            </a:r>
            <a:r>
              <a:rPr lang="cs-CZ" dirty="0" smtClean="0"/>
              <a:t> - hrubý ukazatel, hydratace</a:t>
            </a:r>
          </a:p>
          <a:p>
            <a:pPr eaLnBrk="1" hangingPunct="1"/>
            <a:r>
              <a:rPr lang="cs-CZ" b="1" u="sng" dirty="0" smtClean="0"/>
              <a:t>Albumin</a:t>
            </a:r>
            <a:r>
              <a:rPr lang="cs-CZ" b="1" dirty="0" smtClean="0"/>
              <a:t> </a:t>
            </a:r>
            <a:r>
              <a:rPr lang="cs-CZ" dirty="0" smtClean="0"/>
              <a:t>- rychlé přesuny do </a:t>
            </a:r>
            <a:r>
              <a:rPr lang="cs-CZ" dirty="0" err="1" smtClean="0"/>
              <a:t>intersticia</a:t>
            </a:r>
            <a:r>
              <a:rPr lang="cs-CZ" dirty="0" smtClean="0"/>
              <a:t> - </a:t>
            </a:r>
            <a:r>
              <a:rPr lang="cs-CZ" dirty="0" err="1" smtClean="0"/>
              <a:t>leak</a:t>
            </a:r>
            <a:r>
              <a:rPr lang="cs-CZ" dirty="0" smtClean="0"/>
              <a:t>, pokles pod 30 g/l ovlivní farmakokinetiku </a:t>
            </a:r>
          </a:p>
          <a:p>
            <a:pPr eaLnBrk="1" hangingPunct="1"/>
            <a:r>
              <a:rPr lang="cs-CZ" b="1" u="sng" dirty="0" err="1" smtClean="0"/>
              <a:t>Prealbumin</a:t>
            </a:r>
            <a:r>
              <a:rPr lang="cs-CZ" b="1" dirty="0" smtClean="0"/>
              <a:t> </a:t>
            </a:r>
            <a:r>
              <a:rPr lang="cs-CZ" dirty="0" smtClean="0"/>
              <a:t>- nevhodný pro </a:t>
            </a:r>
            <a:r>
              <a:rPr lang="cs-CZ" dirty="0" err="1" smtClean="0"/>
              <a:t>chron</a:t>
            </a:r>
            <a:r>
              <a:rPr lang="cs-CZ" dirty="0" smtClean="0"/>
              <a:t>. malnutrici</a:t>
            </a:r>
            <a:r>
              <a:rPr lang="cs-CZ" dirty="0" smtClean="0"/>
              <a:t>, vyšší hodnoty při poruše </a:t>
            </a:r>
            <a:r>
              <a:rPr lang="cs-CZ" dirty="0" err="1" smtClean="0"/>
              <a:t>hematoencef</a:t>
            </a:r>
            <a:r>
              <a:rPr lang="cs-CZ" dirty="0" smtClean="0"/>
              <a:t>. bariéry</a:t>
            </a:r>
            <a:endParaRPr lang="cs-CZ" dirty="0" smtClean="0"/>
          </a:p>
          <a:p>
            <a:pPr eaLnBrk="1" hangingPunct="1"/>
            <a:r>
              <a:rPr lang="cs-CZ" b="1" u="sng" dirty="0" smtClean="0"/>
              <a:t>Transferin</a:t>
            </a:r>
            <a:r>
              <a:rPr lang="cs-CZ" dirty="0" smtClean="0"/>
              <a:t> - zvýšení při </a:t>
            </a:r>
            <a:r>
              <a:rPr lang="cs-CZ" dirty="0" err="1" smtClean="0"/>
              <a:t>hyposiderémii</a:t>
            </a:r>
            <a:r>
              <a:rPr lang="cs-CZ" dirty="0" smtClean="0"/>
              <a:t>, snížení </a:t>
            </a:r>
            <a:r>
              <a:rPr lang="cs-CZ" dirty="0" err="1" smtClean="0"/>
              <a:t>neg</a:t>
            </a:r>
            <a:r>
              <a:rPr lang="cs-CZ" dirty="0" smtClean="0"/>
              <a:t>. PAF</a:t>
            </a:r>
          </a:p>
          <a:p>
            <a:pPr eaLnBrk="1" hangingPunct="1"/>
            <a:r>
              <a:rPr lang="cs-CZ" b="1" u="sng" dirty="0" smtClean="0"/>
              <a:t>CHE</a:t>
            </a:r>
            <a:r>
              <a:rPr lang="cs-CZ" dirty="0" smtClean="0"/>
              <a:t> - kvantifikace kapacity funkčního parenchymu, zvýšení Gilbert </a:t>
            </a:r>
            <a:r>
              <a:rPr lang="cs-CZ" dirty="0" err="1" smtClean="0"/>
              <a:t>sy</a:t>
            </a:r>
            <a:r>
              <a:rPr lang="cs-CZ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Albumin – </a:t>
            </a:r>
            <a:r>
              <a:rPr lang="cs-CZ" dirty="0" err="1" smtClean="0"/>
              <a:t>pokr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negativní reaktant akutní fáze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není dobrý </a:t>
            </a:r>
            <a:r>
              <a:rPr lang="cs-CZ" dirty="0" err="1" smtClean="0">
                <a:solidFill>
                  <a:srgbClr val="FF0000"/>
                </a:solidFill>
              </a:rPr>
              <a:t>marker</a:t>
            </a:r>
            <a:r>
              <a:rPr lang="cs-CZ" dirty="0" smtClean="0">
                <a:solidFill>
                  <a:srgbClr val="FF0000"/>
                </a:solidFill>
              </a:rPr>
              <a:t> nutričního stavu</a:t>
            </a:r>
          </a:p>
          <a:p>
            <a:r>
              <a:rPr lang="cs-CZ" dirty="0" smtClean="0"/>
              <a:t>korelace s hydratací</a:t>
            </a:r>
          </a:p>
          <a:p>
            <a:endParaRPr lang="cs-CZ" dirty="0" smtClean="0"/>
          </a:p>
          <a:p>
            <a:r>
              <a:rPr lang="cs-CZ" dirty="0" smtClean="0"/>
              <a:t>poločas 20 dní</a:t>
            </a:r>
          </a:p>
          <a:p>
            <a:endParaRPr lang="cs-CZ" dirty="0" smtClean="0"/>
          </a:p>
          <a:p>
            <a:r>
              <a:rPr lang="cs-CZ" dirty="0" smtClean="0"/>
              <a:t>předoperačně </a:t>
            </a:r>
            <a:r>
              <a:rPr lang="cs-CZ" b="1" dirty="0" err="1" smtClean="0">
                <a:solidFill>
                  <a:srgbClr val="C00000"/>
                </a:solidFill>
              </a:rPr>
              <a:t>prediktor</a:t>
            </a:r>
            <a:r>
              <a:rPr lang="cs-CZ" b="1" dirty="0" smtClean="0">
                <a:solidFill>
                  <a:srgbClr val="C00000"/>
                </a:solidFill>
              </a:rPr>
              <a:t> úspěšnosti</a:t>
            </a:r>
          </a:p>
          <a:p>
            <a:pPr lvl="1"/>
            <a:r>
              <a:rPr lang="cs-CZ" b="1" dirty="0" smtClean="0"/>
              <a:t>&lt;30 g/l riziko komplikací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88640"/>
            <a:ext cx="8358188" cy="6408712"/>
          </a:xfrm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endParaRPr 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sz="4000" b="1" dirty="0" smtClean="0"/>
              <a:t>PINI </a:t>
            </a:r>
            <a:r>
              <a:rPr lang="cs-CZ" sz="4000" dirty="0" smtClean="0"/>
              <a:t>= CRP x </a:t>
            </a:r>
            <a:r>
              <a:rPr lang="cs-CZ" sz="4000" dirty="0" err="1" smtClean="0"/>
              <a:t>Oroso</a:t>
            </a:r>
            <a:r>
              <a:rPr lang="cs-CZ" sz="4000" dirty="0" smtClean="0"/>
              <a:t> / </a:t>
            </a:r>
            <a:r>
              <a:rPr lang="cs-CZ" sz="4000" dirty="0" err="1" smtClean="0"/>
              <a:t>Prealb</a:t>
            </a:r>
            <a:r>
              <a:rPr lang="cs-CZ" sz="4000" dirty="0" smtClean="0"/>
              <a:t> x Alb.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sz="2800" b="1" dirty="0" smtClean="0"/>
              <a:t>1-10</a:t>
            </a:r>
            <a:r>
              <a:rPr lang="cs-CZ" sz="2800" dirty="0" smtClean="0"/>
              <a:t>  - možný probíhající subakutní zánět s mírným stupněm malnutrice-vit.ohrožení nízké</a:t>
            </a:r>
          </a:p>
          <a:p>
            <a:pPr eaLnBrk="1" hangingPunct="1">
              <a:lnSpc>
                <a:spcPct val="90000"/>
              </a:lnSpc>
            </a:pPr>
            <a:endParaRPr lang="cs-CZ" sz="2800" dirty="0" smtClean="0"/>
          </a:p>
          <a:p>
            <a:pPr eaLnBrk="1" hangingPunct="1">
              <a:lnSpc>
                <a:spcPct val="90000"/>
              </a:lnSpc>
            </a:pPr>
            <a:r>
              <a:rPr lang="cs-CZ" sz="2800" b="1" dirty="0" smtClean="0"/>
              <a:t>11-20  </a:t>
            </a:r>
            <a:r>
              <a:rPr lang="cs-CZ" sz="2800" dirty="0" smtClean="0"/>
              <a:t>- střední stupeň malnutrice,akutní zánět</a:t>
            </a:r>
          </a:p>
          <a:p>
            <a:pPr eaLnBrk="1" hangingPunct="1">
              <a:lnSpc>
                <a:spcPct val="90000"/>
              </a:lnSpc>
            </a:pPr>
            <a:endParaRPr lang="cs-CZ" sz="2800" dirty="0" smtClean="0"/>
          </a:p>
          <a:p>
            <a:pPr eaLnBrk="1" hangingPunct="1">
              <a:lnSpc>
                <a:spcPct val="90000"/>
              </a:lnSpc>
            </a:pPr>
            <a:r>
              <a:rPr lang="cs-CZ" sz="2800" b="1" dirty="0" smtClean="0"/>
              <a:t>21-30</a:t>
            </a:r>
            <a:r>
              <a:rPr lang="cs-CZ" sz="2800" dirty="0" smtClean="0"/>
              <a:t>  - akutní zánět, pokročilý </a:t>
            </a:r>
            <a:r>
              <a:rPr lang="cs-CZ" sz="2800" dirty="0" err="1" smtClean="0"/>
              <a:t>st.malnutrice</a:t>
            </a:r>
            <a:r>
              <a:rPr lang="cs-CZ" sz="2800" dirty="0" smtClean="0"/>
              <a:t>, vysoké riziko komplikací, nezbytnost nutriční intervence. </a:t>
            </a:r>
            <a:r>
              <a:rPr lang="cs-CZ" sz="2800" dirty="0" err="1" smtClean="0"/>
              <a:t>prognost.záv</a:t>
            </a:r>
            <a:r>
              <a:rPr lang="cs-CZ" sz="2800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endParaRPr lang="cs-CZ" sz="2800" dirty="0" smtClean="0"/>
          </a:p>
          <a:p>
            <a:pPr eaLnBrk="1" hangingPunct="1">
              <a:lnSpc>
                <a:spcPct val="90000"/>
              </a:lnSpc>
            </a:pPr>
            <a:r>
              <a:rPr lang="cs-CZ" sz="2800" b="1" dirty="0" smtClean="0"/>
              <a:t>Nad 30 </a:t>
            </a:r>
            <a:r>
              <a:rPr lang="cs-CZ" sz="2800" dirty="0" smtClean="0"/>
              <a:t>- bezprostřední ohrožení života.</a:t>
            </a:r>
          </a:p>
        </p:txBody>
      </p:sp>
      <p:sp>
        <p:nvSpPr>
          <p:cNvPr id="49155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fld id="{4A03887B-FB56-4B37-A351-71F6E37383BA}" type="datetime1">
              <a:rPr lang="cs-CZ" smtClean="0">
                <a:latin typeface="Arial" pitchFamily="34" charset="0"/>
              </a:rPr>
              <a:pPr/>
              <a:t>25. 10. 2016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143000"/>
          </a:xfrm>
        </p:spPr>
        <p:txBody>
          <a:bodyPr/>
          <a:lstStyle/>
          <a:p>
            <a:r>
              <a:rPr lang="cs-CZ" dirty="0" smtClean="0"/>
              <a:t>Prosté hladovění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31995"/>
            <a:ext cx="4618856" cy="4525963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nedostatek energie a proteinů</a:t>
            </a:r>
          </a:p>
          <a:p>
            <a:r>
              <a:rPr lang="cs-CZ" dirty="0" smtClean="0"/>
              <a:t>vede k </a:t>
            </a:r>
            <a:r>
              <a:rPr lang="cs-CZ" dirty="0" err="1" smtClean="0"/>
              <a:t>marantické</a:t>
            </a:r>
            <a:r>
              <a:rPr lang="cs-CZ" dirty="0" smtClean="0"/>
              <a:t> podvýživě</a:t>
            </a:r>
          </a:p>
          <a:p>
            <a:endParaRPr lang="cs-CZ" dirty="0" smtClean="0"/>
          </a:p>
          <a:p>
            <a:r>
              <a:rPr lang="cs-CZ" dirty="0" smtClean="0"/>
              <a:t>nevede k depleci viscerálních bílkovin, albuminu a zánětlivé odpovědi</a:t>
            </a:r>
          </a:p>
          <a:p>
            <a:r>
              <a:rPr lang="cs-CZ" dirty="0" smtClean="0"/>
              <a:t>často normální laboratoř!!</a:t>
            </a:r>
            <a:endParaRPr lang="cs-CZ" dirty="0"/>
          </a:p>
        </p:txBody>
      </p:sp>
      <p:pic>
        <p:nvPicPr>
          <p:cNvPr id="73733" name="Picture 5" descr="C:\Users\Stepan\Desktop\Výživa\Obrázky\an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672" y="1556792"/>
            <a:ext cx="4071328" cy="5301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>
          <a:xfrm>
            <a:off x="683568" y="908720"/>
            <a:ext cx="7543800" cy="12954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dirty="0" err="1" smtClean="0"/>
              <a:t>Markery</a:t>
            </a:r>
            <a:r>
              <a:rPr lang="cs-CZ" sz="3200" dirty="0" smtClean="0"/>
              <a:t> zánětu</a:t>
            </a:r>
            <a:br>
              <a:rPr lang="cs-CZ" sz="3200" dirty="0" smtClean="0"/>
            </a:br>
            <a:r>
              <a:rPr lang="cs-CZ" sz="3200" dirty="0" err="1" smtClean="0"/>
              <a:t>Proteins</a:t>
            </a:r>
            <a:r>
              <a:rPr lang="cs-CZ" sz="3200" dirty="0" smtClean="0"/>
              <a:t> </a:t>
            </a:r>
            <a:r>
              <a:rPr lang="cs-CZ" sz="3200" dirty="0" err="1" smtClean="0"/>
              <a:t>of</a:t>
            </a:r>
            <a:r>
              <a:rPr lang="cs-CZ" sz="3200" dirty="0" smtClean="0"/>
              <a:t> </a:t>
            </a:r>
            <a:r>
              <a:rPr lang="cs-CZ" sz="3200" dirty="0" err="1" smtClean="0"/>
              <a:t>acute</a:t>
            </a:r>
            <a:r>
              <a:rPr lang="cs-CZ" sz="3200" dirty="0" smtClean="0"/>
              <a:t> </a:t>
            </a:r>
            <a:r>
              <a:rPr lang="cs-CZ" sz="3200" dirty="0" err="1" smtClean="0"/>
              <a:t>phase</a:t>
            </a:r>
            <a:r>
              <a:rPr lang="cs-CZ" sz="3200" dirty="0" smtClean="0"/>
              <a:t> (PAF) in ICU </a:t>
            </a:r>
            <a:r>
              <a:rPr lang="cs-CZ" sz="3200" dirty="0" err="1" smtClean="0"/>
              <a:t>patients</a:t>
            </a:r>
            <a:endParaRPr lang="cs-CZ" sz="3200" dirty="0" smtClean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539552" y="2852936"/>
          <a:ext cx="8072463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0921"/>
                <a:gridCol w="2180921"/>
                <a:gridCol w="2180921"/>
                <a:gridCol w="1529700"/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21.3.after ATB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treatment</a:t>
                      </a:r>
                      <a:r>
                        <a:rPr lang="cs-CZ" dirty="0" smtClean="0"/>
                        <a:t>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2.3.development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of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sepsis</a:t>
                      </a:r>
                      <a:r>
                        <a:rPr lang="cs-CZ" dirty="0" smtClean="0"/>
                        <a:t>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1.3. </a:t>
                      </a:r>
                      <a:r>
                        <a:rPr lang="cs-CZ" dirty="0" err="1" smtClean="0"/>
                        <a:t>admission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CB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80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albumin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24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40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prealbumin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0,09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0,18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0,25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CRP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120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240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110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PCT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2,3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12,6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5,1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82307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/>
              <a:t>Soubor zánětových </a:t>
            </a:r>
            <a:r>
              <a:rPr lang="cs-CZ" sz="4000" dirty="0" err="1" smtClean="0"/>
              <a:t>markerů</a:t>
            </a:r>
            <a:r>
              <a:rPr lang="cs-CZ" sz="4000" dirty="0" smtClean="0"/>
              <a:t> PAF</a:t>
            </a:r>
            <a:br>
              <a:rPr lang="cs-CZ" sz="4000" dirty="0" smtClean="0"/>
            </a:br>
            <a:endParaRPr lang="cs-CZ" sz="4000" dirty="0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0" y="2428875"/>
            <a:ext cx="8358188" cy="3697288"/>
          </a:xfrm>
        </p:spPr>
        <p:txBody>
          <a:bodyPr/>
          <a:lstStyle/>
          <a:p>
            <a:pPr eaLnBrk="1" hangingPunct="1"/>
            <a:r>
              <a:rPr lang="cs-CZ" b="1" u="sng" dirty="0" smtClean="0"/>
              <a:t>CRP</a:t>
            </a:r>
            <a:r>
              <a:rPr lang="cs-CZ" b="1" dirty="0" smtClean="0"/>
              <a:t> </a:t>
            </a:r>
            <a:r>
              <a:rPr lang="cs-CZ" dirty="0" smtClean="0"/>
              <a:t>- rychlá dynamika, indukce infekcí, </a:t>
            </a:r>
            <a:r>
              <a:rPr lang="cs-CZ" dirty="0" err="1" smtClean="0"/>
              <a:t>nesp.zvýšení</a:t>
            </a:r>
            <a:r>
              <a:rPr lang="cs-CZ" dirty="0" smtClean="0"/>
              <a:t> tumor, </a:t>
            </a:r>
            <a:r>
              <a:rPr lang="cs-CZ" dirty="0" err="1" smtClean="0"/>
              <a:t>nekrot.rozpad</a:t>
            </a:r>
            <a:r>
              <a:rPr lang="cs-CZ" dirty="0" smtClean="0"/>
              <a:t>, viry, </a:t>
            </a:r>
            <a:r>
              <a:rPr lang="cs-CZ" dirty="0" err="1" smtClean="0"/>
              <a:t>monitorace</a:t>
            </a:r>
            <a:r>
              <a:rPr lang="cs-CZ" dirty="0" smtClean="0"/>
              <a:t> ATB terapie. </a:t>
            </a:r>
            <a:r>
              <a:rPr lang="cs-CZ" dirty="0" err="1" smtClean="0"/>
              <a:t>Ultrasenzitivní</a:t>
            </a:r>
            <a:r>
              <a:rPr lang="cs-CZ" dirty="0" smtClean="0"/>
              <a:t> metoda, POCT</a:t>
            </a:r>
          </a:p>
          <a:p>
            <a:pPr eaLnBrk="1" hangingPunct="1"/>
            <a:r>
              <a:rPr lang="cs-CZ" b="1" u="sng" dirty="0" err="1" smtClean="0"/>
              <a:t>Oroso</a:t>
            </a:r>
            <a:r>
              <a:rPr lang="cs-CZ" b="1" dirty="0" smtClean="0"/>
              <a:t>, </a:t>
            </a:r>
            <a:r>
              <a:rPr lang="cs-CZ" b="1" u="sng" dirty="0" smtClean="0"/>
              <a:t>PINI</a:t>
            </a:r>
            <a:r>
              <a:rPr lang="cs-CZ" b="1" dirty="0" smtClean="0"/>
              <a:t> </a:t>
            </a:r>
            <a:r>
              <a:rPr lang="cs-CZ" dirty="0" smtClean="0"/>
              <a:t>- zohlednění více parametrů</a:t>
            </a:r>
          </a:p>
          <a:p>
            <a:pPr eaLnBrk="1" hangingPunct="1"/>
            <a:r>
              <a:rPr lang="cs-CZ" b="1" u="sng" dirty="0" err="1" smtClean="0"/>
              <a:t>Prokalcitonin</a:t>
            </a:r>
            <a:r>
              <a:rPr lang="cs-CZ" b="1" dirty="0" smtClean="0"/>
              <a:t> </a:t>
            </a:r>
            <a:r>
              <a:rPr lang="cs-CZ" dirty="0" smtClean="0"/>
              <a:t>- </a:t>
            </a:r>
            <a:r>
              <a:rPr lang="cs-CZ" dirty="0" err="1" smtClean="0"/>
              <a:t>monitorace</a:t>
            </a:r>
            <a:r>
              <a:rPr lang="cs-CZ" dirty="0" smtClean="0"/>
              <a:t> tíže sepse, kanylová sepse, infekce ohraničené, bez </a:t>
            </a:r>
            <a:r>
              <a:rPr lang="cs-CZ" dirty="0" err="1" smtClean="0"/>
              <a:t>syst.zánětu</a:t>
            </a:r>
            <a:r>
              <a:rPr lang="cs-CZ" dirty="0" smtClean="0"/>
              <a:t> </a:t>
            </a:r>
            <a:r>
              <a:rPr lang="cs-CZ" dirty="0" err="1" smtClean="0"/>
              <a:t>nesp.zvýšení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441325" y="5802313"/>
            <a:ext cx="8702675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080808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Koncentrace PCT během různých stadií sepse, klasifikovaných dle kritérií ACC/SCCM (</a:t>
            </a:r>
            <a:r>
              <a:rPr lang="cs-CZ" sz="20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Zeni et al. Clin.Intensive Care 1994, Suppl. 2, s. 89-98, cit. Meisner 2002)</a:t>
            </a:r>
            <a:endParaRPr lang="cs-CZ" sz="2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1347788" y="304800"/>
          <a:ext cx="6448425" cy="5267325"/>
        </p:xfrm>
        <a:graphic>
          <a:graphicData uri="http://schemas.openxmlformats.org/presentationml/2006/ole">
            <p:oleObj spid="_x0000_s248834" name="Image" r:id="rId4" imgW="8596825" imgH="7022222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152400" y="203200"/>
            <a:ext cx="7696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52500" indent="-952500">
              <a:spcAft>
                <a:spcPct val="20000"/>
              </a:spcAft>
              <a:defRPr/>
            </a:pPr>
            <a:r>
              <a:rPr lang="cs-CZ" sz="2000" b="1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Obr. 3.</a:t>
            </a:r>
            <a:r>
              <a:rPr lang="cs-CZ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  Srovnání diagnostické efektivity PCT a CRP ve vztahu k MODS</a:t>
            </a:r>
          </a:p>
          <a:p>
            <a:pPr marL="952500" indent="-952500">
              <a:defRPr/>
            </a:pPr>
            <a:r>
              <a:rPr lang="cs-CZ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ROC k</a:t>
            </a:r>
            <a:r>
              <a:rPr lang="cs-CZ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ř</a:t>
            </a:r>
            <a:r>
              <a:rPr lang="cs-CZ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ivka pro CRP: Plocha pod ROC k</a:t>
            </a:r>
            <a:r>
              <a:rPr lang="cs-CZ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ř</a:t>
            </a:r>
            <a:r>
              <a:rPr lang="cs-CZ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ivkou = 0,511</a:t>
            </a:r>
          </a:p>
          <a:p>
            <a:pPr marL="952500" indent="-952500">
              <a:defRPr/>
            </a:pPr>
            <a:r>
              <a:rPr lang="cs-CZ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ROC k</a:t>
            </a:r>
            <a:r>
              <a:rPr lang="cs-CZ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ř</a:t>
            </a:r>
            <a:r>
              <a:rPr lang="cs-CZ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ivka pro PCT: Plocha pod ROC k</a:t>
            </a:r>
            <a:r>
              <a:rPr lang="cs-CZ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ř</a:t>
            </a:r>
            <a:r>
              <a:rPr lang="cs-CZ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ivkou = 0,698</a:t>
            </a:r>
          </a:p>
          <a:p>
            <a:pPr marL="952500" indent="-952500">
              <a:defRPr/>
            </a:pPr>
            <a:r>
              <a:rPr lang="cs-CZ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</a:t>
            </a:r>
            <a:r>
              <a:rPr lang="cs-CZ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ladina významnosti: P = 0,000</a:t>
            </a:r>
          </a:p>
          <a:p>
            <a:pPr marL="952500" indent="-952500">
              <a:defRPr/>
            </a:pPr>
            <a:endParaRPr lang="cs-CZ" sz="16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2481263" y="18621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52228" name="Picture 4" descr="ROC-mods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1763713" y="1776413"/>
            <a:ext cx="6781800" cy="5081587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971550" y="981075"/>
            <a:ext cx="77724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400">
                <a:solidFill>
                  <a:schemeClr val="hlink"/>
                </a:solidFill>
                <a:latin typeface="Times New Roman" pitchFamily="18" charset="0"/>
              </a:rPr>
              <a:t>Proteiny akutní fáze – dynamika tvorby</a:t>
            </a:r>
            <a:endParaRPr lang="en-GB" sz="4400">
              <a:solidFill>
                <a:schemeClr val="hlink"/>
              </a:solidFill>
              <a:latin typeface="Times New Roman" pitchFamily="18" charset="0"/>
            </a:endParaRPr>
          </a:p>
        </p:txBody>
      </p:sp>
      <p:pic>
        <p:nvPicPr>
          <p:cNvPr id="54275" name="Picture 3" descr="Obr2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7019925" y="6597650"/>
            <a:ext cx="21240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>
                <a:latin typeface="Times New Roman" pitchFamily="18" charset="0"/>
              </a:rPr>
              <a:t>Krejsek et al., 2004</a:t>
            </a:r>
            <a:endParaRPr lang="cs-CZ" b="1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title"/>
          </p:nvPr>
        </p:nvSpPr>
        <p:spPr>
          <a:xfrm>
            <a:off x="395536" y="692696"/>
            <a:ext cx="8421688" cy="93538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b="1" dirty="0" smtClean="0"/>
              <a:t>Primárně lokalizovaný </a:t>
            </a:r>
            <a:r>
              <a:rPr lang="cs-CZ" sz="3200" b="1" dirty="0" err="1" smtClean="0"/>
              <a:t>bakt</a:t>
            </a:r>
            <a:r>
              <a:rPr lang="cs-CZ" sz="3200" b="1" dirty="0" smtClean="0"/>
              <a:t>. </a:t>
            </a:r>
            <a:r>
              <a:rPr lang="cs-CZ" sz="3200" b="1" dirty="0" err="1" smtClean="0"/>
              <a:t>infekt</a:t>
            </a:r>
            <a:r>
              <a:rPr lang="cs-CZ" sz="3200" b="1" dirty="0" smtClean="0"/>
              <a:t>, rozvoj sepse. </a:t>
            </a:r>
          </a:p>
        </p:txBody>
      </p:sp>
      <p:graphicFrame>
        <p:nvGraphicFramePr>
          <p:cNvPr id="53295" name="Group 47"/>
          <p:cNvGraphicFramePr>
            <a:graphicFrameLocks noGrp="1"/>
          </p:cNvGraphicFramePr>
          <p:nvPr>
            <p:ph type="tbl" idx="1"/>
          </p:nvPr>
        </p:nvGraphicFramePr>
        <p:xfrm>
          <a:off x="0" y="2348880"/>
          <a:ext cx="9144000" cy="4108748"/>
        </p:xfrm>
        <a:graphic>
          <a:graphicData uri="http://schemas.openxmlformats.org/drawingml/2006/table">
            <a:tbl>
              <a:tblPr/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10909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Den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PCT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12,3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CRP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180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140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>
          <a:xfrm>
            <a:off x="390525" y="142875"/>
            <a:ext cx="8421688" cy="13573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 smtClean="0"/>
              <a:t>Wegeners</a:t>
            </a:r>
            <a:r>
              <a:rPr lang="cs-CZ" dirty="0" smtClean="0"/>
              <a:t> </a:t>
            </a:r>
            <a:r>
              <a:rPr lang="cs-CZ" dirty="0" err="1" smtClean="0"/>
              <a:t>granulomatosis</a:t>
            </a:r>
            <a:r>
              <a:rPr lang="cs-CZ" dirty="0" smtClean="0"/>
              <a:t>, lob.pneumonie</a:t>
            </a:r>
            <a:r>
              <a:rPr lang="cs-CZ" dirty="0" smtClean="0"/>
              <a:t>, sepse</a:t>
            </a:r>
            <a:endParaRPr lang="cs-CZ" dirty="0" smtClean="0"/>
          </a:p>
        </p:txBody>
      </p:sp>
      <p:graphicFrame>
        <p:nvGraphicFramePr>
          <p:cNvPr id="53295" name="Group 47"/>
          <p:cNvGraphicFramePr>
            <a:graphicFrameLocks noGrp="1"/>
          </p:cNvGraphicFramePr>
          <p:nvPr>
            <p:ph type="tbl" idx="1"/>
          </p:nvPr>
        </p:nvGraphicFramePr>
        <p:xfrm>
          <a:off x="0" y="1600200"/>
          <a:ext cx="9144000" cy="4525963"/>
        </p:xfrm>
        <a:graphic>
          <a:graphicData uri="http://schemas.openxmlformats.org/drawingml/2006/table">
            <a:tbl>
              <a:tblPr/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urea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ALT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Alb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CRP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chol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458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4.10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155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26,7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718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692696"/>
            <a:ext cx="8421688" cy="863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600" b="1" dirty="0" smtClean="0"/>
              <a:t>Mykotická afekce, potvrzený </a:t>
            </a:r>
            <a:r>
              <a:rPr lang="cs-CZ" sz="3600" b="1" dirty="0" err="1" smtClean="0"/>
              <a:t>Aspergilus</a:t>
            </a:r>
            <a:endParaRPr lang="cs-CZ" sz="3600" b="1" dirty="0" smtClean="0"/>
          </a:p>
        </p:txBody>
      </p:sp>
      <p:graphicFrame>
        <p:nvGraphicFramePr>
          <p:cNvPr id="53295" name="Group 47"/>
          <p:cNvGraphicFramePr>
            <a:graphicFrameLocks noGrp="1"/>
          </p:cNvGraphicFramePr>
          <p:nvPr>
            <p:ph type="tbl" idx="1"/>
          </p:nvPr>
        </p:nvGraphicFramePr>
        <p:xfrm>
          <a:off x="0" y="1989138"/>
          <a:ext cx="9144000" cy="4525963"/>
        </p:xfrm>
        <a:graphic>
          <a:graphicData uri="http://schemas.openxmlformats.org/drawingml/2006/table">
            <a:tbl>
              <a:tblPr/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Den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PCT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CRP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230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400" dirty="0" err="1" smtClean="0"/>
              <a:t>Cytomegalovirová</a:t>
            </a:r>
            <a:r>
              <a:rPr lang="cs-CZ" sz="4400" dirty="0" smtClean="0"/>
              <a:t> infekce</a:t>
            </a:r>
            <a:endParaRPr lang="cs-CZ" sz="4400" dirty="0" smtClean="0"/>
          </a:p>
        </p:txBody>
      </p:sp>
      <p:graphicFrame>
        <p:nvGraphicFramePr>
          <p:cNvPr id="50238" name="Group 62"/>
          <p:cNvGraphicFramePr>
            <a:graphicFrameLocks noGrp="1"/>
          </p:cNvGraphicFramePr>
          <p:nvPr>
            <p:ph type="tbl" idx="1"/>
          </p:nvPr>
        </p:nvGraphicFramePr>
        <p:xfrm>
          <a:off x="395536" y="1988840"/>
          <a:ext cx="8244409" cy="4248472"/>
        </p:xfrm>
        <a:graphic>
          <a:graphicData uri="http://schemas.openxmlformats.org/drawingml/2006/table">
            <a:tbl>
              <a:tblPr/>
              <a:tblGrid>
                <a:gridCol w="827584"/>
                <a:gridCol w="724800"/>
                <a:gridCol w="859376"/>
                <a:gridCol w="734982"/>
                <a:gridCol w="818153"/>
                <a:gridCol w="818153"/>
                <a:gridCol w="629348"/>
                <a:gridCol w="834894"/>
                <a:gridCol w="951009"/>
                <a:gridCol w="1046110"/>
              </a:tblGrid>
              <a:tr h="10130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bili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ALT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GGT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ALP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CRP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85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14.5.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itchFamily="34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6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30.5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Stresové hladovění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dominuje </a:t>
            </a:r>
            <a:r>
              <a:rPr lang="cs-CZ" dirty="0" smtClean="0">
                <a:solidFill>
                  <a:srgbClr val="FF0000"/>
                </a:solidFill>
              </a:rPr>
              <a:t>systémová zánětlivá odpověď</a:t>
            </a:r>
          </a:p>
          <a:p>
            <a:r>
              <a:rPr lang="cs-CZ" dirty="0" smtClean="0"/>
              <a:t>katabolismus proteinů (</a:t>
            </a:r>
            <a:r>
              <a:rPr lang="cs-CZ" dirty="0" err="1" smtClean="0"/>
              <a:t>autokanibalismus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svalových, viscerálních, plasmatických</a:t>
            </a:r>
          </a:p>
          <a:p>
            <a:r>
              <a:rPr lang="cs-CZ" dirty="0" smtClean="0"/>
              <a:t>důsledkem je </a:t>
            </a:r>
            <a:r>
              <a:rPr lang="cs-CZ" dirty="0" err="1" smtClean="0"/>
              <a:t>kwashiorkor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motorkář</a:t>
            </a:r>
            <a:r>
              <a:rPr lang="cs-CZ" dirty="0" smtClean="0"/>
              <a:t> na JIP</a:t>
            </a:r>
          </a:p>
          <a:p>
            <a:pPr lvl="1"/>
            <a:r>
              <a:rPr lang="cs-CZ" dirty="0" smtClean="0"/>
              <a:t>↓ i 0,5kg svalu denně!</a:t>
            </a:r>
            <a:endParaRPr lang="cs-CZ" dirty="0"/>
          </a:p>
        </p:txBody>
      </p:sp>
      <p:pic>
        <p:nvPicPr>
          <p:cNvPr id="75778" name="Picture 2" descr="http://www.rippin-kitten.com/wp-content/uploads/2007/10/sick_ic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933056"/>
            <a:ext cx="3657600" cy="2743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b="1" dirty="0" err="1" smtClean="0"/>
              <a:t>Sepsis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biomarkers</a:t>
            </a:r>
            <a:r>
              <a:rPr lang="cs-CZ" sz="3200" b="1" dirty="0" smtClean="0"/>
              <a:t>: A </a:t>
            </a:r>
            <a:r>
              <a:rPr lang="cs-CZ" sz="3200" b="1" dirty="0" err="1" smtClean="0"/>
              <a:t>review</a:t>
            </a:r>
            <a:r>
              <a:rPr lang="cs-CZ" sz="3200" b="1" dirty="0" smtClean="0"/>
              <a:t/>
            </a:r>
            <a:br>
              <a:rPr lang="cs-CZ" sz="3200" b="1" dirty="0" smtClean="0"/>
            </a:br>
            <a:r>
              <a:rPr lang="cs-CZ" sz="3200" b="1" dirty="0" smtClean="0"/>
              <a:t>( Ch. </a:t>
            </a:r>
            <a:r>
              <a:rPr lang="cs-CZ" sz="3200" b="1" dirty="0" err="1" smtClean="0"/>
              <a:t>Pierrakos</a:t>
            </a:r>
            <a:r>
              <a:rPr lang="cs-CZ" sz="3200" b="1" dirty="0" smtClean="0"/>
              <a:t>, J.L. Vincent ) </a:t>
            </a:r>
            <a:r>
              <a:rPr lang="cs-CZ" sz="3200" b="1" dirty="0" err="1" smtClean="0"/>
              <a:t>Crit.care</a:t>
            </a:r>
            <a:r>
              <a:rPr lang="cs-CZ" sz="3200" b="1" dirty="0" smtClean="0"/>
              <a:t> 2010</a:t>
            </a:r>
          </a:p>
        </p:txBody>
      </p:sp>
      <p:sp>
        <p:nvSpPr>
          <p:cNvPr id="59395" name="Zástupný symbol pro obsah 2"/>
          <p:cNvSpPr>
            <a:spLocks noGrp="1"/>
          </p:cNvSpPr>
          <p:nvPr>
            <p:ph idx="1"/>
          </p:nvPr>
        </p:nvSpPr>
        <p:spPr>
          <a:xfrm>
            <a:off x="323528" y="2204864"/>
            <a:ext cx="8388424" cy="3983038"/>
          </a:xfrm>
        </p:spPr>
        <p:txBody>
          <a:bodyPr/>
          <a:lstStyle/>
          <a:p>
            <a:pPr eaLnBrk="1" hangingPunct="1"/>
            <a:r>
              <a:rPr lang="cs-CZ" sz="2400" dirty="0" smtClean="0"/>
              <a:t>3370 studií, 178 </a:t>
            </a:r>
            <a:r>
              <a:rPr lang="cs-CZ" sz="2400" dirty="0" err="1" smtClean="0"/>
              <a:t>biomarkerů</a:t>
            </a:r>
            <a:endParaRPr lang="cs-CZ" sz="2400" dirty="0" smtClean="0"/>
          </a:p>
          <a:p>
            <a:pPr eaLnBrk="1" hangingPunct="1"/>
            <a:r>
              <a:rPr lang="cs-CZ" sz="2400" dirty="0" smtClean="0"/>
              <a:t>18 jen experimentálně, 58 obojí a 101 klinické studie.</a:t>
            </a:r>
          </a:p>
          <a:p>
            <a:pPr eaLnBrk="1" hangingPunct="1"/>
            <a:r>
              <a:rPr lang="cs-CZ" sz="2400" dirty="0" smtClean="0"/>
              <a:t>34 specifické pro dg sepse, jen 5 senzitivitu a </a:t>
            </a:r>
            <a:r>
              <a:rPr lang="cs-CZ" sz="2400" dirty="0" err="1" smtClean="0"/>
              <a:t>specifitu</a:t>
            </a:r>
            <a:r>
              <a:rPr lang="cs-CZ" sz="2400" dirty="0" smtClean="0"/>
              <a:t> </a:t>
            </a:r>
            <a:r>
              <a:rPr lang="en-US" sz="2400" dirty="0" smtClean="0"/>
              <a:t>&gt;</a:t>
            </a:r>
            <a:r>
              <a:rPr lang="cs-CZ" sz="2400" dirty="0" smtClean="0"/>
              <a:t> 90%</a:t>
            </a:r>
          </a:p>
          <a:p>
            <a:pPr eaLnBrk="1" hangingPunct="1"/>
            <a:r>
              <a:rPr lang="cs-CZ" sz="2400" dirty="0" smtClean="0"/>
              <a:t>Nejčastěji použito CRP a PCT</a:t>
            </a:r>
          </a:p>
          <a:p>
            <a:pPr eaLnBrk="1" hangingPunct="1"/>
            <a:r>
              <a:rPr lang="cs-CZ" sz="2400" dirty="0" smtClean="0"/>
              <a:t>Neexistuje  “ zlatý standart“, vhodná kombinace </a:t>
            </a:r>
            <a:r>
              <a:rPr lang="cs-CZ" sz="2400" dirty="0" err="1" smtClean="0"/>
              <a:t>markerů</a:t>
            </a:r>
            <a:r>
              <a:rPr lang="cs-CZ" sz="2400" dirty="0" smtClean="0"/>
              <a:t>, zvyšuje se tak dg.výtěžnost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b="1" dirty="0" err="1" smtClean="0"/>
              <a:t>Biomarkery</a:t>
            </a:r>
            <a:r>
              <a:rPr lang="cs-CZ" sz="3200" b="1" dirty="0" smtClean="0"/>
              <a:t> s vysokou negativní predilekcí </a:t>
            </a:r>
            <a:r>
              <a:rPr lang="cs-CZ" sz="3200" b="1" dirty="0" smtClean="0"/>
              <a:t/>
            </a:r>
            <a:br>
              <a:rPr lang="cs-CZ" sz="3200" b="1" dirty="0" smtClean="0"/>
            </a:br>
            <a:r>
              <a:rPr lang="cs-CZ" sz="3200" b="1" dirty="0" smtClean="0"/>
              <a:t>pro </a:t>
            </a:r>
            <a:r>
              <a:rPr lang="cs-CZ" sz="3200" b="1" dirty="0" smtClean="0"/>
              <a:t>sepsi</a:t>
            </a:r>
          </a:p>
        </p:txBody>
      </p:sp>
      <p:sp>
        <p:nvSpPr>
          <p:cNvPr id="60419" name="Zástupný symbol pro obsah 2"/>
          <p:cNvSpPr>
            <a:spLocks noGrp="1"/>
          </p:cNvSpPr>
          <p:nvPr>
            <p:ph idx="1"/>
          </p:nvPr>
        </p:nvSpPr>
        <p:spPr>
          <a:xfrm>
            <a:off x="395536" y="2204864"/>
            <a:ext cx="8229600" cy="4389120"/>
          </a:xfrm>
        </p:spPr>
        <p:txBody>
          <a:bodyPr/>
          <a:lstStyle/>
          <a:p>
            <a:pPr eaLnBrk="1" hangingPunct="1"/>
            <a:r>
              <a:rPr lang="cs-CZ" sz="2400" dirty="0" smtClean="0"/>
              <a:t>PCT  99%,  </a:t>
            </a:r>
            <a:r>
              <a:rPr lang="cs-CZ" sz="2400" dirty="0" err="1" smtClean="0"/>
              <a:t>cut</a:t>
            </a:r>
            <a:r>
              <a:rPr lang="cs-CZ" sz="2400" dirty="0" smtClean="0"/>
              <a:t>-</a:t>
            </a:r>
            <a:r>
              <a:rPr lang="cs-CZ" sz="2400" dirty="0" err="1" smtClean="0"/>
              <a:t>off</a:t>
            </a:r>
            <a:r>
              <a:rPr lang="cs-CZ" sz="2400" dirty="0" smtClean="0"/>
              <a:t>  0,2ng/l</a:t>
            </a:r>
          </a:p>
          <a:p>
            <a:pPr eaLnBrk="1" hangingPunct="1"/>
            <a:r>
              <a:rPr lang="cs-CZ" sz="2400" dirty="0" smtClean="0"/>
              <a:t>APTT  96%</a:t>
            </a:r>
          </a:p>
          <a:p>
            <a:pPr eaLnBrk="1" hangingPunct="1"/>
            <a:r>
              <a:rPr lang="cs-CZ" sz="2400" dirty="0" smtClean="0"/>
              <a:t>FDP 100% pro G-</a:t>
            </a:r>
            <a:r>
              <a:rPr lang="cs-CZ" sz="2400" dirty="0" err="1" smtClean="0"/>
              <a:t>neg</a:t>
            </a:r>
            <a:r>
              <a:rPr lang="cs-CZ" sz="2400" dirty="0" smtClean="0"/>
              <a:t>. </a:t>
            </a:r>
            <a:r>
              <a:rPr lang="cs-CZ" sz="2400" dirty="0" smtClean="0"/>
              <a:t>sepsi</a:t>
            </a:r>
            <a:endParaRPr lang="cs-CZ" sz="2400" dirty="0" smtClean="0"/>
          </a:p>
          <a:p>
            <a:pPr eaLnBrk="1" hangingPunct="1"/>
            <a:endParaRPr lang="cs-CZ" sz="2400" dirty="0" smtClean="0"/>
          </a:p>
          <a:p>
            <a:pPr eaLnBrk="1" hangingPunct="1"/>
            <a:r>
              <a:rPr lang="cs-CZ" sz="2400" dirty="0" smtClean="0"/>
              <a:t>Kombinace PCT a APTT zvyšuje </a:t>
            </a:r>
            <a:r>
              <a:rPr lang="cs-CZ" sz="2400" dirty="0" smtClean="0"/>
              <a:t>specificitu </a:t>
            </a:r>
            <a:r>
              <a:rPr lang="cs-CZ" sz="2400" dirty="0" smtClean="0"/>
              <a:t>pro dg sepse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10001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100" dirty="0" smtClean="0"/>
              <a:t>Další </a:t>
            </a:r>
            <a:r>
              <a:rPr lang="cs-CZ" sz="3100" dirty="0" err="1" smtClean="0"/>
              <a:t>markery</a:t>
            </a:r>
            <a:r>
              <a:rPr lang="cs-CZ" sz="3100" dirty="0" smtClean="0"/>
              <a:t> </a:t>
            </a:r>
            <a:r>
              <a:rPr lang="cs-CZ" sz="2800" dirty="0" smtClean="0"/>
              <a:t>zánětu </a:t>
            </a:r>
            <a:r>
              <a:rPr lang="cs-CZ" sz="3100" dirty="0" smtClean="0"/>
              <a:t>s </a:t>
            </a:r>
            <a:r>
              <a:rPr lang="cs-CZ" sz="3100" dirty="0" smtClean="0"/>
              <a:t>dobrou predilekcí, snadná dosažitelnost</a:t>
            </a:r>
            <a:r>
              <a:rPr lang="cs-CZ" sz="2800" dirty="0" smtClean="0"/>
              <a:t>: </a:t>
            </a:r>
            <a:endParaRPr lang="cs-CZ" dirty="0" smtClean="0"/>
          </a:p>
        </p:txBody>
      </p:sp>
      <p:sp>
        <p:nvSpPr>
          <p:cNvPr id="61443" name="Zástupný symbol pro obsah 2"/>
          <p:cNvSpPr>
            <a:spLocks noGrp="1"/>
          </p:cNvSpPr>
          <p:nvPr>
            <p:ph idx="1"/>
          </p:nvPr>
        </p:nvSpPr>
        <p:spPr>
          <a:xfrm>
            <a:off x="214313" y="1600200"/>
            <a:ext cx="8715375" cy="4525963"/>
          </a:xfrm>
        </p:spPr>
        <p:txBody>
          <a:bodyPr/>
          <a:lstStyle/>
          <a:p>
            <a:pPr eaLnBrk="1" hangingPunct="1"/>
            <a:endParaRPr lang="cs-CZ" smtClean="0"/>
          </a:p>
          <a:p>
            <a:pPr eaLnBrk="1" hangingPunct="1"/>
            <a:r>
              <a:rPr lang="cs-CZ" sz="2400" smtClean="0"/>
              <a:t>Laktát  ( rozdíl v 28 denním přežití) aktualizace rozmezí pro ICU pacienta  </a:t>
            </a:r>
          </a:p>
          <a:p>
            <a:pPr eaLnBrk="1" hangingPunct="1"/>
            <a:r>
              <a:rPr lang="cs-CZ" sz="2400" smtClean="0"/>
              <a:t>koagulační parametry aPTT (negat.predilekce)  </a:t>
            </a:r>
          </a:p>
          <a:p>
            <a:pPr eaLnBrk="1" hangingPunct="1"/>
            <a:r>
              <a:rPr lang="cs-CZ" sz="2400" smtClean="0"/>
              <a:t>Cholesterol, HDL ( rozdíl v 28 denním přežití), </a:t>
            </a:r>
          </a:p>
          <a:p>
            <a:pPr eaLnBrk="1" hangingPunct="1"/>
            <a:r>
              <a:rPr lang="cs-CZ" sz="2400" smtClean="0"/>
              <a:t>stopové prvky- Se ( korelace s APACHE)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mtClean="0"/>
              <a:t>Další vyšetřované markery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2060848"/>
            <a:ext cx="8358188" cy="40544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dirty="0" smtClean="0"/>
              <a:t>Stopové prvky  </a:t>
            </a:r>
            <a:r>
              <a:rPr lang="cs-CZ" b="1" dirty="0" err="1" smtClean="0"/>
              <a:t>Zn</a:t>
            </a:r>
            <a:r>
              <a:rPr lang="cs-CZ" b="1" dirty="0" smtClean="0"/>
              <a:t>, Se, vitamíny  </a:t>
            </a:r>
            <a:endParaRPr lang="cs-CZ" b="1" dirty="0" smtClean="0"/>
          </a:p>
          <a:p>
            <a:pPr lvl="1"/>
            <a:r>
              <a:rPr lang="cs-CZ" dirty="0" smtClean="0"/>
              <a:t>v </a:t>
            </a:r>
            <a:r>
              <a:rPr lang="cs-CZ" dirty="0" smtClean="0"/>
              <a:t>začátku terapie, </a:t>
            </a:r>
            <a:endParaRPr lang="cs-CZ" dirty="0" smtClean="0"/>
          </a:p>
          <a:p>
            <a:pPr lvl="1"/>
            <a:r>
              <a:rPr lang="cs-CZ" dirty="0" smtClean="0"/>
              <a:t>dále </a:t>
            </a:r>
            <a:r>
              <a:rPr lang="cs-CZ" dirty="0" smtClean="0"/>
              <a:t>podle stupně deficitu        1x/3 </a:t>
            </a:r>
            <a:r>
              <a:rPr lang="cs-CZ" dirty="0" smtClean="0"/>
              <a:t>měsíce</a:t>
            </a:r>
          </a:p>
          <a:p>
            <a:pPr eaLnBrk="1" hangingPunct="1"/>
            <a:endParaRPr lang="cs-CZ" b="1" dirty="0" smtClean="0"/>
          </a:p>
          <a:p>
            <a:pPr eaLnBrk="1" hangingPunct="1"/>
            <a:r>
              <a:rPr lang="cs-CZ" b="1" dirty="0" smtClean="0"/>
              <a:t>Vitamin </a:t>
            </a:r>
            <a:r>
              <a:rPr lang="cs-CZ" b="1" dirty="0" smtClean="0"/>
              <a:t>B12</a:t>
            </a:r>
            <a:r>
              <a:rPr lang="cs-CZ" b="1" dirty="0" smtClean="0"/>
              <a:t>, </a:t>
            </a:r>
            <a:r>
              <a:rPr lang="cs-CZ" b="1" dirty="0" err="1" smtClean="0"/>
              <a:t>folát</a:t>
            </a:r>
            <a:r>
              <a:rPr lang="cs-CZ" dirty="0" smtClean="0"/>
              <a:t>-</a:t>
            </a:r>
            <a:r>
              <a:rPr lang="cs-CZ" dirty="0" err="1" smtClean="0"/>
              <a:t>postresekční</a:t>
            </a:r>
            <a:r>
              <a:rPr lang="cs-CZ" dirty="0" smtClean="0"/>
              <a:t> </a:t>
            </a:r>
            <a:r>
              <a:rPr lang="cs-CZ" dirty="0" smtClean="0"/>
              <a:t>stavy</a:t>
            </a:r>
            <a:r>
              <a:rPr lang="cs-CZ" dirty="0" smtClean="0"/>
              <a:t>, IBD</a:t>
            </a:r>
            <a:endParaRPr lang="cs-CZ" dirty="0" smtClean="0"/>
          </a:p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V </a:t>
            </a:r>
            <a:r>
              <a:rPr lang="cs-CZ" dirty="0" smtClean="0"/>
              <a:t>indikovaných případech vyš.střeva-LAMA test, citrulin</a:t>
            </a:r>
          </a:p>
          <a:p>
            <a:pPr eaLnBrk="1" hangingPunct="1"/>
            <a:r>
              <a:rPr lang="cs-CZ" dirty="0" smtClean="0"/>
              <a:t>Imunolog., hematolog.vyš.</a:t>
            </a:r>
          </a:p>
          <a:p>
            <a:pPr eaLnBrk="1" hangingPunct="1"/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smtClean="0"/>
              <a:t>Stopové prvky, vitamíny</a:t>
            </a:r>
            <a:br>
              <a:rPr lang="cs-CZ" sz="4000" smtClean="0"/>
            </a:br>
            <a:r>
              <a:rPr lang="cs-CZ" sz="4000" smtClean="0"/>
              <a:t>Fe, Zn, Se..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700213"/>
            <a:ext cx="8460432" cy="5157787"/>
          </a:xfrm>
        </p:spPr>
        <p:txBody>
          <a:bodyPr/>
          <a:lstStyle/>
          <a:p>
            <a:pPr eaLnBrk="1" hangingPunct="1"/>
            <a:r>
              <a:rPr lang="cs-CZ" sz="2800" b="1" u="sng" dirty="0" err="1" smtClean="0"/>
              <a:t>Fe</a:t>
            </a:r>
            <a:r>
              <a:rPr lang="cs-CZ" sz="2800" dirty="0" smtClean="0"/>
              <a:t> - hematolog.parametry, zvýšení-</a:t>
            </a:r>
            <a:r>
              <a:rPr lang="cs-CZ" sz="2800" dirty="0" err="1" smtClean="0"/>
              <a:t>hepatopatie</a:t>
            </a:r>
            <a:r>
              <a:rPr lang="cs-CZ" sz="2800" dirty="0" smtClean="0"/>
              <a:t>, při dlouhodobé PN </a:t>
            </a:r>
            <a:r>
              <a:rPr lang="cs-CZ" sz="2800" dirty="0" err="1" smtClean="0"/>
              <a:t>dop.substituce</a:t>
            </a:r>
            <a:r>
              <a:rPr lang="cs-CZ" sz="2800" dirty="0" smtClean="0"/>
              <a:t>, </a:t>
            </a:r>
            <a:r>
              <a:rPr lang="cs-CZ" sz="2800" dirty="0" err="1" smtClean="0"/>
              <a:t>chron.infekce</a:t>
            </a:r>
            <a:r>
              <a:rPr lang="cs-CZ" sz="2800" dirty="0" smtClean="0"/>
              <a:t>-snížená </a:t>
            </a:r>
            <a:r>
              <a:rPr lang="cs-CZ" sz="2800" dirty="0" err="1" smtClean="0"/>
              <a:t>siderémie</a:t>
            </a:r>
            <a:r>
              <a:rPr lang="cs-CZ" sz="2800" dirty="0" smtClean="0"/>
              <a:t>, </a:t>
            </a:r>
            <a:r>
              <a:rPr lang="cs-CZ" sz="2800" dirty="0" err="1" smtClean="0"/>
              <a:t>norm.zásoby</a:t>
            </a:r>
            <a:r>
              <a:rPr lang="cs-CZ" sz="2800" dirty="0" smtClean="0"/>
              <a:t>-přesun do RES, vyšší </a:t>
            </a:r>
            <a:r>
              <a:rPr lang="cs-CZ" sz="2800" dirty="0" err="1" smtClean="0"/>
              <a:t>siderémie</a:t>
            </a:r>
            <a:r>
              <a:rPr lang="cs-CZ" sz="2800" dirty="0" smtClean="0"/>
              <a:t> zvyšuje virulenci </a:t>
            </a:r>
            <a:r>
              <a:rPr lang="cs-CZ" sz="2800" dirty="0" err="1" smtClean="0"/>
              <a:t>někt.bakterií</a:t>
            </a:r>
            <a:r>
              <a:rPr lang="cs-CZ" sz="2800" dirty="0" smtClean="0"/>
              <a:t> </a:t>
            </a:r>
          </a:p>
          <a:p>
            <a:pPr eaLnBrk="1" hangingPunct="1"/>
            <a:r>
              <a:rPr lang="cs-CZ" sz="2800" b="1" u="sng" dirty="0" err="1" smtClean="0"/>
              <a:t>Zn</a:t>
            </a:r>
            <a:r>
              <a:rPr lang="cs-CZ" sz="2800" dirty="0" smtClean="0"/>
              <a:t> - kopíruje </a:t>
            </a:r>
            <a:r>
              <a:rPr lang="cs-CZ" sz="2800" dirty="0" err="1" smtClean="0"/>
              <a:t>ak.fázi</a:t>
            </a:r>
            <a:r>
              <a:rPr lang="cs-CZ" sz="2800" dirty="0" smtClean="0"/>
              <a:t>, aktivita </a:t>
            </a:r>
            <a:r>
              <a:rPr lang="cs-CZ" sz="2800" dirty="0" smtClean="0"/>
              <a:t>200enzymů</a:t>
            </a:r>
            <a:r>
              <a:rPr lang="cs-CZ" sz="2800" dirty="0" smtClean="0"/>
              <a:t>, syntéza </a:t>
            </a:r>
            <a:r>
              <a:rPr lang="cs-CZ" sz="2800" dirty="0" err="1" smtClean="0"/>
              <a:t>nukl.kys</a:t>
            </a:r>
            <a:r>
              <a:rPr lang="cs-CZ" sz="2800" dirty="0" smtClean="0"/>
              <a:t>.-hojení ran 145-230 </a:t>
            </a:r>
            <a:r>
              <a:rPr lang="cs-CZ" sz="2800" dirty="0" err="1" smtClean="0"/>
              <a:t>umol</a:t>
            </a:r>
            <a:r>
              <a:rPr lang="cs-CZ" sz="2800" dirty="0" smtClean="0"/>
              <a:t>/den</a:t>
            </a:r>
          </a:p>
          <a:p>
            <a:pPr eaLnBrk="1" hangingPunct="1"/>
            <a:r>
              <a:rPr lang="cs-CZ" sz="2800" b="1" u="sng" dirty="0" smtClean="0"/>
              <a:t>Se</a:t>
            </a:r>
            <a:r>
              <a:rPr lang="cs-CZ" sz="2800" dirty="0" smtClean="0"/>
              <a:t> - aktivita </a:t>
            </a:r>
            <a:r>
              <a:rPr lang="cs-CZ" sz="2800" dirty="0" err="1" smtClean="0"/>
              <a:t>GSHPx</a:t>
            </a:r>
            <a:r>
              <a:rPr lang="cs-CZ" sz="2800" dirty="0" smtClean="0"/>
              <a:t> - odstraňuje nadbytek peroxidů, </a:t>
            </a:r>
            <a:r>
              <a:rPr lang="cs-CZ" sz="2800" dirty="0" err="1" smtClean="0"/>
              <a:t>bb.imunita</a:t>
            </a:r>
            <a:r>
              <a:rPr lang="cs-CZ" sz="2800" dirty="0" smtClean="0"/>
              <a:t> - </a:t>
            </a:r>
            <a:r>
              <a:rPr lang="cs-CZ" sz="2800" dirty="0" err="1" smtClean="0"/>
              <a:t>fce</a:t>
            </a:r>
            <a:r>
              <a:rPr lang="cs-CZ" sz="2800" dirty="0" smtClean="0"/>
              <a:t> T lymf., nedostatek-kardiomyopatie /malnutrice, průjmy, </a:t>
            </a:r>
            <a:r>
              <a:rPr lang="cs-CZ" sz="2800" dirty="0" err="1" smtClean="0"/>
              <a:t>chron</a:t>
            </a:r>
            <a:r>
              <a:rPr lang="cs-CZ" sz="2800" dirty="0" smtClean="0"/>
              <a:t>. </a:t>
            </a:r>
            <a:r>
              <a:rPr lang="cs-CZ" sz="2800" dirty="0" err="1" smtClean="0"/>
              <a:t>pankreat</a:t>
            </a:r>
            <a:r>
              <a:rPr lang="cs-CZ" sz="2800" dirty="0" smtClean="0"/>
              <a:t>./ Substituce 0,9-1000 </a:t>
            </a:r>
            <a:r>
              <a:rPr lang="cs-CZ" sz="2800" dirty="0" err="1" smtClean="0"/>
              <a:t>umol</a:t>
            </a:r>
            <a:r>
              <a:rPr lang="cs-CZ" sz="2800" dirty="0" smtClean="0"/>
              <a:t>/den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Citrulin (HPLC)</a:t>
            </a:r>
            <a:endParaRPr lang="cs-CZ" dirty="0"/>
          </a:p>
        </p:txBody>
      </p:sp>
      <p:sp>
        <p:nvSpPr>
          <p:cNvPr id="64515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cs-CZ" smtClean="0"/>
              <a:t>ve vodním melounu, v tenkém střevě je konečným produktem GLN, zdrojem též ARG, </a:t>
            </a:r>
          </a:p>
          <a:p>
            <a:pPr eaLnBrk="1" hangingPunct="1"/>
            <a:r>
              <a:rPr lang="cs-CZ" smtClean="0"/>
              <a:t>75% CIT produkovaného ve střevě je vyloučeno ledvinami</a:t>
            </a:r>
          </a:p>
          <a:p>
            <a:pPr eaLnBrk="1" hangingPunct="1"/>
            <a:r>
              <a:rPr lang="cs-CZ" smtClean="0"/>
              <a:t>Plasmat.hl CIT je úměrná délce střeva a masse funkčních enterocytů u sy. krátkého střeva, tíži atrofovaných klků u celiakie, kvantifikace poškození enterocytů radiací</a:t>
            </a:r>
          </a:p>
          <a:p>
            <a:pPr eaLnBrk="1" hangingPunct="1"/>
            <a:r>
              <a:rPr lang="cs-CZ" smtClean="0"/>
              <a:t>Citlivější marker pro střední renální poškození než urea, krea</a:t>
            </a:r>
          </a:p>
          <a:p>
            <a:pPr eaLnBrk="1" hangingPunct="1"/>
            <a:r>
              <a:rPr lang="cs-CZ" smtClean="0"/>
              <a:t>Marker akutní i chron.renální insuficience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229600" cy="72547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Ekonomický aspekt</a:t>
            </a:r>
          </a:p>
        </p:txBody>
      </p:sp>
      <p:graphicFrame>
        <p:nvGraphicFramePr>
          <p:cNvPr id="32837" name="Group 69"/>
          <p:cNvGraphicFramePr>
            <a:graphicFrameLocks noGrp="1"/>
          </p:cNvGraphicFramePr>
          <p:nvPr>
            <p:ph type="tbl" idx="1"/>
          </p:nvPr>
        </p:nvGraphicFramePr>
        <p:xfrm>
          <a:off x="323528" y="1628800"/>
          <a:ext cx="8358216" cy="4588960"/>
        </p:xfrm>
        <a:graphic>
          <a:graphicData uri="http://schemas.openxmlformats.org/drawingml/2006/table">
            <a:tbl>
              <a:tblPr/>
              <a:tblGrid>
                <a:gridCol w="2089554"/>
                <a:gridCol w="2089554"/>
                <a:gridCol w="2089554"/>
                <a:gridCol w="2089554"/>
              </a:tblGrid>
              <a:tr h="6429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       18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        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CHE     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CRP     142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5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         20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Glyk.    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TRF     159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PCT     </a:t>
                      </a: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766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        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Urea    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Bili        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Oroso  182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       18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Krea</a:t>
                      </a: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ALT      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HbA1c  199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       18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TG       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AST      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Fruk     106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          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CB       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GMT     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Vit.B</a:t>
                      </a: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238</a:t>
                      </a: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5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       </a:t>
                      </a: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611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Alb       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ALP      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bod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Zn        96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Prea</a:t>
                      </a: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pAMS   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0,85CZK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8213725" cy="800100"/>
          </a:xfrm>
        </p:spPr>
        <p:txBody>
          <a:bodyPr/>
          <a:lstStyle/>
          <a:p>
            <a:r>
              <a:rPr lang="cs-CZ" sz="3600" b="1" dirty="0" smtClean="0"/>
              <a:t>TERAPIE NÁDOROVÉ KACHEXIE</a:t>
            </a:r>
            <a:endParaRPr lang="cs-CZ" b="1" dirty="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888" y="1177925"/>
            <a:ext cx="8901112" cy="531971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sz="2600" b="1" dirty="0" smtClean="0"/>
              <a:t>NUTRIČNÍ INTERVENCE:</a:t>
            </a:r>
          </a:p>
          <a:p>
            <a:pPr>
              <a:lnSpc>
                <a:spcPct val="90000"/>
              </a:lnSpc>
            </a:pPr>
            <a:r>
              <a:rPr lang="cs-CZ" sz="2600" dirty="0" smtClean="0"/>
              <a:t>kontrolovaný perorální příjem		</a:t>
            </a:r>
          </a:p>
          <a:p>
            <a:pPr>
              <a:lnSpc>
                <a:spcPct val="90000"/>
              </a:lnSpc>
            </a:pPr>
            <a:r>
              <a:rPr lang="cs-CZ" sz="2600" dirty="0" err="1" smtClean="0"/>
              <a:t>sipping</a:t>
            </a:r>
            <a:endParaRPr lang="cs-CZ" sz="2600" dirty="0" smtClean="0"/>
          </a:p>
          <a:p>
            <a:pPr>
              <a:lnSpc>
                <a:spcPct val="90000"/>
              </a:lnSpc>
            </a:pPr>
            <a:r>
              <a:rPr lang="cs-CZ" sz="2600" dirty="0" smtClean="0"/>
              <a:t>enterální výživa</a:t>
            </a:r>
          </a:p>
          <a:p>
            <a:pPr>
              <a:lnSpc>
                <a:spcPct val="90000"/>
              </a:lnSpc>
            </a:pPr>
            <a:r>
              <a:rPr lang="cs-CZ" sz="2600" dirty="0" smtClean="0"/>
              <a:t>parenterální výživa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sz="800" b="1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600" b="1" dirty="0" smtClean="0"/>
              <a:t>FARMAKOTERAPIE:</a:t>
            </a:r>
          </a:p>
          <a:p>
            <a:pPr>
              <a:lnSpc>
                <a:spcPct val="90000"/>
              </a:lnSpc>
            </a:pPr>
            <a:r>
              <a:rPr lang="cs-CZ" sz="2600" dirty="0" smtClean="0"/>
              <a:t>inhibice produkce </a:t>
            </a:r>
            <a:r>
              <a:rPr lang="cs-CZ" sz="2600" dirty="0" err="1" smtClean="0"/>
              <a:t>cytokinů</a:t>
            </a:r>
            <a:r>
              <a:rPr lang="cs-CZ" sz="2600" dirty="0" smtClean="0"/>
              <a:t>: kortikoidy, </a:t>
            </a:r>
            <a:r>
              <a:rPr lang="cs-CZ" sz="2600" dirty="0" err="1" smtClean="0"/>
              <a:t>cannabinoidy</a:t>
            </a:r>
            <a:r>
              <a:rPr lang="cs-CZ" sz="2600" dirty="0" smtClean="0"/>
              <a:t>, PTX, n-3FA</a:t>
            </a:r>
          </a:p>
          <a:p>
            <a:pPr>
              <a:lnSpc>
                <a:spcPct val="90000"/>
              </a:lnSpc>
            </a:pPr>
            <a:r>
              <a:rPr lang="cs-CZ" sz="2600" dirty="0" smtClean="0"/>
              <a:t>inhibice působení </a:t>
            </a:r>
            <a:r>
              <a:rPr lang="cs-CZ" sz="2600" dirty="0" err="1" smtClean="0"/>
              <a:t>cytokinů</a:t>
            </a:r>
            <a:r>
              <a:rPr lang="cs-CZ" sz="2600" dirty="0" smtClean="0"/>
              <a:t>: </a:t>
            </a:r>
            <a:r>
              <a:rPr lang="cs-CZ" sz="2600" dirty="0" err="1" smtClean="0"/>
              <a:t>anticytokinové</a:t>
            </a:r>
            <a:r>
              <a:rPr lang="cs-CZ" sz="2600" dirty="0" smtClean="0"/>
              <a:t> </a:t>
            </a:r>
            <a:r>
              <a:rPr lang="cs-CZ" sz="2600" dirty="0" err="1" smtClean="0"/>
              <a:t>MAb</a:t>
            </a:r>
            <a:r>
              <a:rPr lang="cs-CZ" sz="2600" dirty="0" smtClean="0"/>
              <a:t>, </a:t>
            </a:r>
            <a:r>
              <a:rPr lang="cs-CZ" sz="2600" dirty="0" err="1" smtClean="0"/>
              <a:t>rA</a:t>
            </a:r>
            <a:endParaRPr lang="cs-CZ" sz="2600" dirty="0" smtClean="0"/>
          </a:p>
          <a:p>
            <a:pPr>
              <a:lnSpc>
                <a:spcPct val="90000"/>
              </a:lnSpc>
            </a:pPr>
            <a:r>
              <a:rPr lang="cs-CZ" sz="2600" dirty="0" smtClean="0"/>
              <a:t>modulace metabolismu: anabolika, GH, IGF-1, BCAA, GLN, ARG, </a:t>
            </a:r>
            <a:r>
              <a:rPr lang="cs-CZ" sz="2600" dirty="0" err="1" smtClean="0"/>
              <a:t>megestrol</a:t>
            </a:r>
            <a:r>
              <a:rPr lang="cs-CZ" sz="2600" dirty="0" smtClean="0"/>
              <a:t>, </a:t>
            </a:r>
            <a:r>
              <a:rPr lang="cs-CZ" sz="2600" dirty="0" err="1" smtClean="0"/>
              <a:t>cyproheptadin</a:t>
            </a:r>
            <a:r>
              <a:rPr lang="cs-CZ" sz="2600" dirty="0" smtClean="0"/>
              <a:t>, hydrazin.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600" dirty="0" smtClean="0"/>
              <a:t>								</a:t>
            </a:r>
            <a:r>
              <a:rPr lang="cs-CZ" sz="2400" dirty="0" err="1" smtClean="0"/>
              <a:t>Heber</a:t>
            </a:r>
            <a:r>
              <a:rPr lang="cs-CZ" sz="2400" dirty="0" smtClean="0"/>
              <a:t>, 2001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sz="2600" b="1" dirty="0" smtClean="0"/>
          </a:p>
        </p:txBody>
      </p:sp>
    </p:spTree>
  </p:cSld>
  <p:clrMapOvr>
    <a:masterClrMapping/>
  </p:clrMapOvr>
  <p:transition>
    <p:cut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cs-CZ" sz="3600" b="1" dirty="0" smtClean="0"/>
              <a:t>JEDNODUCHÁ OPATŘENÍ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dirty="0" smtClean="0"/>
              <a:t>péče o dutinu ústní</a:t>
            </a:r>
          </a:p>
          <a:p>
            <a:r>
              <a:rPr lang="cs-CZ" sz="2800" dirty="0" smtClean="0"/>
              <a:t>léčba xerostomie</a:t>
            </a:r>
          </a:p>
          <a:p>
            <a:r>
              <a:rPr lang="cs-CZ" sz="2800" dirty="0" smtClean="0"/>
              <a:t>dietní intervence</a:t>
            </a:r>
          </a:p>
          <a:p>
            <a:r>
              <a:rPr lang="cs-CZ" sz="2800" dirty="0" smtClean="0"/>
              <a:t>presentace jídla</a:t>
            </a:r>
          </a:p>
        </p:txBody>
      </p:sp>
    </p:spTree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KOMPLEMENTÁRNÍ TERAPEUTICKÉ MOŽNOSTI</a:t>
            </a:r>
          </a:p>
        </p:txBody>
      </p:sp>
      <p:sp>
        <p:nvSpPr>
          <p:cNvPr id="36867" name="Zástupný symbol pro obsah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389120"/>
          </a:xfrm>
        </p:spPr>
        <p:txBody>
          <a:bodyPr/>
          <a:lstStyle/>
          <a:p>
            <a:r>
              <a:rPr lang="cs-CZ" dirty="0" err="1" smtClean="0"/>
              <a:t>nutrice</a:t>
            </a:r>
            <a:r>
              <a:rPr lang="cs-CZ" dirty="0" smtClean="0"/>
              <a:t>	n-3MK</a:t>
            </a:r>
          </a:p>
          <a:p>
            <a:pPr>
              <a:buFontTx/>
              <a:buNone/>
            </a:pPr>
            <a:r>
              <a:rPr lang="cs-CZ" dirty="0" smtClean="0"/>
              <a:t>			GLN			</a:t>
            </a:r>
          </a:p>
          <a:p>
            <a:pPr>
              <a:buFontTx/>
              <a:buNone/>
            </a:pPr>
            <a:r>
              <a:rPr lang="cs-CZ" dirty="0" smtClean="0"/>
              <a:t>			</a:t>
            </a:r>
            <a:r>
              <a:rPr lang="cs-CZ" dirty="0" err="1" smtClean="0"/>
              <a:t>probiotika</a:t>
            </a:r>
            <a:endParaRPr lang="cs-CZ" dirty="0" smtClean="0"/>
          </a:p>
          <a:p>
            <a:pPr>
              <a:buFontTx/>
              <a:buNone/>
            </a:pPr>
            <a:r>
              <a:rPr lang="cs-CZ" dirty="0" smtClean="0"/>
              <a:t>			koenzym Q10</a:t>
            </a:r>
          </a:p>
          <a:p>
            <a:pPr>
              <a:buFontTx/>
              <a:buNone/>
            </a:pPr>
            <a:r>
              <a:rPr lang="cs-CZ" dirty="0" smtClean="0"/>
              <a:t>			</a:t>
            </a:r>
            <a:r>
              <a:rPr lang="cs-CZ" dirty="0" err="1" smtClean="0"/>
              <a:t>Zn</a:t>
            </a:r>
            <a:endParaRPr lang="cs-CZ" dirty="0" smtClean="0"/>
          </a:p>
          <a:p>
            <a:r>
              <a:rPr lang="cs-CZ" dirty="0" smtClean="0"/>
              <a:t>kortikosteroidy</a:t>
            </a:r>
          </a:p>
          <a:p>
            <a:r>
              <a:rPr lang="cs-CZ" dirty="0" err="1" smtClean="0"/>
              <a:t>apetitová</a:t>
            </a:r>
            <a:r>
              <a:rPr lang="cs-CZ" dirty="0" smtClean="0"/>
              <a:t> stimulace</a:t>
            </a:r>
          </a:p>
          <a:p>
            <a:r>
              <a:rPr lang="cs-CZ" dirty="0" err="1" smtClean="0"/>
              <a:t>kanabinoidy</a:t>
            </a:r>
            <a:r>
              <a:rPr lang="cs-CZ" dirty="0" smtClean="0"/>
              <a:t> – deriváty</a:t>
            </a:r>
          </a:p>
          <a:p>
            <a:r>
              <a:rPr lang="cs-CZ" dirty="0" smtClean="0"/>
              <a:t>nové léky (</a:t>
            </a:r>
            <a:r>
              <a:rPr lang="cs-CZ" dirty="0" err="1" smtClean="0"/>
              <a:t>ghrelin</a:t>
            </a:r>
            <a:r>
              <a:rPr lang="cs-CZ" dirty="0" smtClean="0"/>
              <a:t>, </a:t>
            </a:r>
            <a:r>
              <a:rPr lang="cs-CZ" dirty="0" err="1" smtClean="0"/>
              <a:t>anamorelin</a:t>
            </a:r>
            <a:r>
              <a:rPr lang="cs-CZ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2690" name="Picture 2" descr="Výsledek obrázku pro kwashiork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090"/>
            <a:ext cx="9145453" cy="6859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692696"/>
            <a:ext cx="7772400" cy="609600"/>
          </a:xfrm>
        </p:spPr>
        <p:txBody>
          <a:bodyPr/>
          <a:lstStyle/>
          <a:p>
            <a:r>
              <a:rPr lang="cs-CZ" sz="3600" dirty="0" smtClean="0"/>
              <a:t>n-3 MASTNÉ KYSELINY</a:t>
            </a:r>
            <a:endParaRPr lang="en-US" sz="3600" dirty="0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204864"/>
            <a:ext cx="80010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err="1" smtClean="0"/>
              <a:t>Eicosapentaenoic</a:t>
            </a:r>
            <a:r>
              <a:rPr lang="en-US" sz="2800" dirty="0" smtClean="0"/>
              <a:t> Acid (EPA)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Es</a:t>
            </a:r>
            <a:r>
              <a:rPr lang="cs-CZ" dirty="0" err="1" smtClean="0"/>
              <a:t>enciální</a:t>
            </a:r>
            <a:r>
              <a:rPr lang="cs-CZ" dirty="0" smtClean="0"/>
              <a:t> MK: zánět, imunita, kachexie</a:t>
            </a:r>
          </a:p>
          <a:p>
            <a:pPr lvl="1">
              <a:lnSpc>
                <a:spcPct val="90000"/>
              </a:lnSpc>
            </a:pPr>
            <a:r>
              <a:rPr lang="cs-CZ" dirty="0" smtClean="0"/>
              <a:t>funkce v obnově DNA</a:t>
            </a:r>
          </a:p>
          <a:p>
            <a:pPr lvl="1">
              <a:lnSpc>
                <a:spcPct val="90000"/>
              </a:lnSpc>
            </a:pPr>
            <a:r>
              <a:rPr lang="cs-CZ" dirty="0" err="1" smtClean="0"/>
              <a:t>antikachektický</a:t>
            </a:r>
            <a:r>
              <a:rPr lang="cs-CZ" dirty="0" smtClean="0"/>
              <a:t> efekt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cs-CZ" dirty="0" smtClean="0"/>
              <a:t>zvýšení efektu chemoterapie/ zvýšení imunitní kondice</a:t>
            </a:r>
          </a:p>
          <a:p>
            <a:pPr lvl="1">
              <a:lnSpc>
                <a:spcPct val="90000"/>
              </a:lnSpc>
            </a:pPr>
            <a:r>
              <a:rPr lang="cs-CZ" dirty="0" smtClean="0"/>
              <a:t>může ovlivnit destičkové funkce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85800" y="1676400"/>
          <a:ext cx="7546975" cy="4121150"/>
        </p:xfrm>
        <a:graphic>
          <a:graphicData uri="http://schemas.openxmlformats.org/presentationml/2006/ole">
            <p:oleObj spid="_x0000_s244738" name="Chart" r:id="rId3" imgW="11792111" imgH="6438884" progId="MSGraph.Chart.8">
              <p:embed followColorScheme="full"/>
            </p:oleObj>
          </a:graphicData>
        </a:graphic>
      </p:graphicFrame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533400" y="381000"/>
            <a:ext cx="7848600" cy="708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Omega-3 </a:t>
            </a:r>
            <a:r>
              <a:rPr lang="cs-CZ" sz="2000" b="1"/>
              <a:t>FA </a:t>
            </a:r>
            <a:r>
              <a:rPr lang="en-US" sz="2000" b="1"/>
              <a:t>(EPA/DHA) </a:t>
            </a:r>
            <a:r>
              <a:rPr lang="cs-CZ" sz="2000" b="1"/>
              <a:t> zastavují váhový úbytek a zvyšují </a:t>
            </a:r>
            <a:r>
              <a:rPr lang="en-US" sz="2000" b="1"/>
              <a:t>LBM – </a:t>
            </a:r>
            <a:r>
              <a:rPr lang="cs-CZ" sz="2000" b="1"/>
              <a:t>zlepšují toleranci k onkologické terapii</a:t>
            </a:r>
            <a:endParaRPr lang="en-US" sz="2000" b="1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1828800" y="1295400"/>
            <a:ext cx="6248400" cy="825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Aft>
                <a:spcPct val="30000"/>
              </a:spcAft>
              <a:buFont typeface="Symbol" pitchFamily="18" charset="2"/>
              <a:buNone/>
            </a:pPr>
            <a:r>
              <a:rPr lang="en-US" sz="1600" b="1"/>
              <a:t>Weight and Lean Body Mass in Patients with Advanced Pancreatic Cancer Following Administration of an EPA-Enriched Nutritional Supplement</a:t>
            </a:r>
            <a:endParaRPr lang="en-US" sz="1600"/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52400" y="5943600"/>
            <a:ext cx="8763000" cy="7302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Aft>
                <a:spcPct val="40000"/>
              </a:spcAft>
              <a:buFont typeface="Symbol" pitchFamily="18" charset="2"/>
              <a:buNone/>
            </a:pPr>
            <a:r>
              <a:rPr lang="en-US" sz="1400"/>
              <a:t>Source: Barber MD, et al, 1999.  Prospective study completed in 20 pancreatic cancer patients experiencing weight loss.  Patients consumed an average of 1.9 cans/day of a nutritional supplement containing 1.1g EPA/can in addition to normal food intake for 7 wks.</a:t>
            </a:r>
            <a:endParaRPr lang="en-US" sz="140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28600" y="1828800"/>
          <a:ext cx="4127500" cy="3409950"/>
        </p:xfrm>
        <a:graphic>
          <a:graphicData uri="http://schemas.openxmlformats.org/presentationml/2006/ole">
            <p:oleObj spid="_x0000_s245762" name="Chart" r:id="rId3" imgW="11782277" imgH="9715641" progId="MSGraph.Chart.8">
              <p:embed followColorScheme="full"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648200" y="1905000"/>
          <a:ext cx="4078288" cy="2938463"/>
        </p:xfrm>
        <a:graphic>
          <a:graphicData uri="http://schemas.openxmlformats.org/presentationml/2006/ole">
            <p:oleObj spid="_x0000_s245763" name="Chart" r:id="rId4" imgW="11811023" imgH="8829522" progId="MSGraph.Chart.8">
              <p:embed followColorScheme="full"/>
            </p:oleObj>
          </a:graphicData>
        </a:graphic>
      </p:graphicFrame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762000" y="1295400"/>
            <a:ext cx="3657600" cy="523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Mean Change in Physical Activity Level Following 8 Weeks of Oral Supplementation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4800600" y="1295400"/>
            <a:ext cx="4191000" cy="523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Karnofsky Performance Status Following Supplementation with  EPA-Enriched Supplement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52400" y="5334000"/>
            <a:ext cx="4495800" cy="1368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Aft>
                <a:spcPct val="40000"/>
              </a:spcAft>
              <a:buFont typeface="Symbol" pitchFamily="18" charset="2"/>
              <a:buNone/>
            </a:pPr>
            <a:r>
              <a:rPr lang="en-US" sz="1400"/>
              <a:t>Source:  Moses, et al, 2001 examined a subset of a large randomized trial conducted in pancreatic cancer patients and compared the intake of nutritional supplements with and without EPA (1.1g – 2.2g/day) and the effects on total energy expenditure and physical activity level.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4648200" y="5334000"/>
            <a:ext cx="4495800" cy="11557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Aft>
                <a:spcPct val="40000"/>
              </a:spcAft>
              <a:buFont typeface="Symbol" pitchFamily="18" charset="2"/>
              <a:buNone/>
            </a:pPr>
            <a:r>
              <a:rPr lang="en-US" sz="1400"/>
              <a:t>Source:  Barber MD, et al, 1999. Prospective study in 20 patients with pancreatic cancer experiencing ongoing weight loss. Patients consumed average 1.9 cans/day of a nutritional supplement containing 1.1g EPA/can along with normal intake for 7 weeks.</a:t>
            </a:r>
            <a:endParaRPr lang="en-US" sz="1400">
              <a:latin typeface="Times New Roman" pitchFamily="18" charset="0"/>
            </a:endParaRP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533400" y="228600"/>
            <a:ext cx="8077200" cy="708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Aft>
                <a:spcPct val="40000"/>
              </a:spcAft>
              <a:buFont typeface="Symbol" pitchFamily="18" charset="2"/>
              <a:buNone/>
            </a:pPr>
            <a:r>
              <a:rPr lang="en-US" sz="2000" b="1"/>
              <a:t>Nutri</a:t>
            </a:r>
            <a:r>
              <a:rPr lang="cs-CZ" sz="2000" b="1"/>
              <a:t>ční</a:t>
            </a:r>
            <a:r>
              <a:rPr lang="en-US" sz="2000" b="1"/>
              <a:t> suplement</a:t>
            </a:r>
            <a:r>
              <a:rPr lang="cs-CZ" sz="2000" b="1"/>
              <a:t>a obohacená o om</a:t>
            </a:r>
            <a:r>
              <a:rPr lang="en-US" sz="2000" b="1"/>
              <a:t>ega-3 </a:t>
            </a:r>
            <a:r>
              <a:rPr lang="cs-CZ" sz="2000" b="1"/>
              <a:t>FA</a:t>
            </a:r>
            <a:r>
              <a:rPr lang="en-US" sz="2000" b="1"/>
              <a:t> (EPA/DHA) </a:t>
            </a:r>
            <a:r>
              <a:rPr lang="cs-CZ" sz="2000" b="1"/>
              <a:t>zlepšují kvalitu života a fysickou výkonnost</a:t>
            </a:r>
            <a:endParaRPr lang="en-US" sz="20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62000" y="1828800"/>
          <a:ext cx="6989763" cy="3887788"/>
        </p:xfrm>
        <a:graphic>
          <a:graphicData uri="http://schemas.openxmlformats.org/presentationml/2006/ole">
            <p:oleObj spid="_x0000_s246786" name="Chart" r:id="rId3" imgW="10429723" imgH="5800878" progId="MSGraph.Chart.8">
              <p:embed followColorScheme="full"/>
            </p:oleObj>
          </a:graphicData>
        </a:graphic>
      </p:graphicFrame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57200" y="5867400"/>
            <a:ext cx="8229600" cy="7302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400"/>
              <a:t>Source:  Voss AC,  et al, 2003.  Voss, et al, examined survival rates in pancreatic cancer patients from 2 different studies. In one study patients received an omega-3 fatty acid nutritional supplement containing 1.1g EPA/can and in the other a supplement containing no omega-3.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057400" y="1600200"/>
            <a:ext cx="49530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Impact of EPA Supplement on Survival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838200" y="609600"/>
            <a:ext cx="73914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Nutri</a:t>
            </a:r>
            <a:r>
              <a:rPr lang="cs-CZ" sz="2000" b="1"/>
              <a:t>ční</a:t>
            </a:r>
            <a:r>
              <a:rPr lang="en-US" sz="2000" b="1"/>
              <a:t> suplement</a:t>
            </a:r>
            <a:r>
              <a:rPr lang="cs-CZ" sz="2000" b="1"/>
              <a:t>a obohacená o om</a:t>
            </a:r>
            <a:r>
              <a:rPr lang="en-US" sz="2000" b="1"/>
              <a:t>ega-3 </a:t>
            </a:r>
            <a:r>
              <a:rPr lang="cs-CZ" sz="2000" b="1"/>
              <a:t>FA</a:t>
            </a:r>
            <a:r>
              <a:rPr lang="en-US" sz="2000" b="1"/>
              <a:t> (EPA/DHA) </a:t>
            </a:r>
            <a:r>
              <a:rPr lang="cs-CZ" sz="2000" b="1"/>
              <a:t>zvyšují délku života</a:t>
            </a:r>
            <a:endParaRPr lang="en-US" sz="2000">
              <a:solidFill>
                <a:srgbClr val="FF993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7772400" cy="685800"/>
          </a:xfrm>
        </p:spPr>
        <p:txBody>
          <a:bodyPr/>
          <a:lstStyle/>
          <a:p>
            <a:r>
              <a:rPr lang="en-US" sz="4000" b="1" dirty="0" err="1" smtClean="0"/>
              <a:t>Glutamin</a:t>
            </a:r>
            <a:r>
              <a:rPr lang="en-US" sz="4000" dirty="0" smtClean="0"/>
              <a:t> 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7772400" cy="3429000"/>
          </a:xfrm>
        </p:spPr>
        <p:txBody>
          <a:bodyPr/>
          <a:lstStyle/>
          <a:p>
            <a:r>
              <a:rPr lang="en-US" sz="2400" dirty="0" err="1" smtClean="0"/>
              <a:t>neuropat</a:t>
            </a:r>
            <a:r>
              <a:rPr lang="cs-CZ" sz="2400" dirty="0" err="1" smtClean="0"/>
              <a:t>ie</a:t>
            </a:r>
            <a:r>
              <a:rPr lang="en-US" sz="2400" dirty="0" smtClean="0"/>
              <a:t> </a:t>
            </a:r>
          </a:p>
          <a:p>
            <a:r>
              <a:rPr lang="en-US" sz="2400" dirty="0" err="1" smtClean="0"/>
              <a:t>arthralgi</a:t>
            </a:r>
            <a:r>
              <a:rPr lang="cs-CZ" sz="2400" dirty="0" smtClean="0"/>
              <a:t>e</a:t>
            </a:r>
            <a:endParaRPr lang="en-US" sz="2400" dirty="0" smtClean="0"/>
          </a:p>
          <a:p>
            <a:r>
              <a:rPr lang="en-US" sz="2400" dirty="0" err="1" smtClean="0"/>
              <a:t>myalgi</a:t>
            </a:r>
            <a:r>
              <a:rPr lang="cs-CZ" sz="2400" dirty="0" smtClean="0"/>
              <a:t>e</a:t>
            </a:r>
            <a:endParaRPr lang="en-US" sz="2400" dirty="0" smtClean="0"/>
          </a:p>
          <a:p>
            <a:r>
              <a:rPr lang="en-US" sz="2400" dirty="0" err="1" smtClean="0"/>
              <a:t>diarrh</a:t>
            </a:r>
            <a:r>
              <a:rPr lang="cs-CZ" sz="2400" dirty="0" smtClean="0"/>
              <a:t>o</a:t>
            </a:r>
            <a:r>
              <a:rPr lang="en-US" sz="2400" dirty="0" smtClean="0"/>
              <a:t>ea </a:t>
            </a:r>
          </a:p>
          <a:p>
            <a:r>
              <a:rPr lang="en-US" sz="2400" dirty="0" smtClean="0"/>
              <a:t>enteritis &amp; </a:t>
            </a:r>
            <a:r>
              <a:rPr lang="cs-CZ" sz="2400" dirty="0" smtClean="0"/>
              <a:t>poškození střevní sliznice</a:t>
            </a:r>
            <a:endParaRPr lang="en-US" sz="2400" dirty="0" smtClean="0"/>
          </a:p>
          <a:p>
            <a:r>
              <a:rPr lang="en-US" sz="2400" dirty="0" err="1" smtClean="0"/>
              <a:t>stomatitis</a:t>
            </a:r>
            <a:endParaRPr lang="en-US" sz="2400" dirty="0" smtClean="0"/>
          </a:p>
          <a:p>
            <a:r>
              <a:rPr lang="cs-CZ" sz="2400" dirty="0" err="1" smtClean="0"/>
              <a:t>protektivní</a:t>
            </a:r>
            <a:r>
              <a:rPr lang="cs-CZ" sz="2400" dirty="0" smtClean="0"/>
              <a:t> vliv na svalovou hmotu</a:t>
            </a:r>
            <a:endParaRPr lang="en-US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764704"/>
            <a:ext cx="7772400" cy="609600"/>
          </a:xfrm>
        </p:spPr>
        <p:txBody>
          <a:bodyPr/>
          <a:lstStyle/>
          <a:p>
            <a:r>
              <a:rPr lang="cs-CZ" sz="3600" b="1" dirty="0" smtClean="0"/>
              <a:t>KOENZYM Q10</a:t>
            </a:r>
            <a:endParaRPr lang="en-US" sz="3600" b="1" dirty="0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267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000" dirty="0" smtClean="0"/>
              <a:t>a</a:t>
            </a:r>
            <a:r>
              <a:rPr lang="en-US" sz="3000" dirty="0" err="1" smtClean="0"/>
              <a:t>ntioxida</a:t>
            </a:r>
            <a:r>
              <a:rPr lang="cs-CZ" sz="3000" dirty="0" smtClean="0"/>
              <a:t>ční efekt</a:t>
            </a:r>
            <a:r>
              <a:rPr lang="en-US" sz="3000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cs-CZ" sz="3000" dirty="0" err="1" smtClean="0"/>
              <a:t>protektivní</a:t>
            </a:r>
            <a:r>
              <a:rPr lang="cs-CZ" sz="3000" dirty="0" smtClean="0"/>
              <a:t> vliv na myokard během chemoterapie </a:t>
            </a:r>
            <a:r>
              <a:rPr lang="en-US" sz="3000" dirty="0" smtClean="0"/>
              <a:t>(</a:t>
            </a:r>
            <a:r>
              <a:rPr lang="en-US" sz="3000" dirty="0" err="1" smtClean="0"/>
              <a:t>adriamycin</a:t>
            </a:r>
            <a:r>
              <a:rPr lang="en-US" sz="3000" dirty="0" smtClean="0"/>
              <a:t>)</a:t>
            </a:r>
            <a:endParaRPr lang="cs-CZ" sz="3000" dirty="0" smtClean="0"/>
          </a:p>
          <a:p>
            <a:pPr>
              <a:lnSpc>
                <a:spcPct val="90000"/>
              </a:lnSpc>
            </a:pPr>
            <a:r>
              <a:rPr lang="cs-CZ" sz="3000" dirty="0" smtClean="0"/>
              <a:t>zvážit aplikaci během radioterapie (chceme antioxidační efekt?)</a:t>
            </a:r>
          </a:p>
          <a:p>
            <a:pPr>
              <a:lnSpc>
                <a:spcPct val="90000"/>
              </a:lnSpc>
            </a:pPr>
            <a:r>
              <a:rPr lang="cs-CZ" sz="3000" dirty="0" smtClean="0"/>
              <a:t>dávka: 2x</a:t>
            </a:r>
            <a:r>
              <a:rPr lang="en-US" sz="3000" dirty="0" smtClean="0"/>
              <a:t>30 mg</a:t>
            </a:r>
            <a:r>
              <a:rPr lang="cs-CZ" sz="3000" dirty="0" smtClean="0"/>
              <a:t>/d</a:t>
            </a:r>
            <a:endParaRPr lang="en-US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980728"/>
            <a:ext cx="7772400" cy="609600"/>
          </a:xfrm>
        </p:spPr>
        <p:txBody>
          <a:bodyPr/>
          <a:lstStyle/>
          <a:p>
            <a:r>
              <a:rPr lang="cs-CZ" sz="3600" b="1" dirty="0" smtClean="0"/>
              <a:t>PROBIOTIKA</a:t>
            </a:r>
            <a:endParaRPr lang="en-US" sz="3600" b="1" dirty="0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772816"/>
            <a:ext cx="8001000" cy="4608512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</a:pPr>
            <a:endParaRPr lang="cs-CZ" sz="3200" dirty="0" smtClean="0"/>
          </a:p>
          <a:p>
            <a:pPr lvl="1">
              <a:lnSpc>
                <a:spcPct val="90000"/>
              </a:lnSpc>
            </a:pPr>
            <a:r>
              <a:rPr lang="cs-CZ" sz="3200" dirty="0" smtClean="0"/>
              <a:t>úprava mikrobiální </a:t>
            </a:r>
            <a:r>
              <a:rPr lang="cs-CZ" sz="3200" dirty="0" err="1" smtClean="0"/>
              <a:t>homeostázy</a:t>
            </a:r>
            <a:endParaRPr lang="cs-CZ" sz="3200" dirty="0" smtClean="0"/>
          </a:p>
          <a:p>
            <a:pPr lvl="1">
              <a:lnSpc>
                <a:spcPct val="90000"/>
              </a:lnSpc>
            </a:pPr>
            <a:r>
              <a:rPr lang="cs-CZ" sz="3200" dirty="0" smtClean="0"/>
              <a:t>j</a:t>
            </a:r>
            <a:r>
              <a:rPr lang="en-US" sz="3200" dirty="0" err="1" smtClean="0"/>
              <a:t>ogurt</a:t>
            </a:r>
            <a:r>
              <a:rPr lang="en-US" sz="3200" dirty="0" smtClean="0"/>
              <a:t> &amp; ferment</a:t>
            </a:r>
            <a:r>
              <a:rPr lang="cs-CZ" sz="3200" dirty="0" err="1" smtClean="0"/>
              <a:t>ované</a:t>
            </a:r>
            <a:r>
              <a:rPr lang="cs-CZ" sz="3200" dirty="0" smtClean="0"/>
              <a:t> potraviny</a:t>
            </a:r>
            <a:endParaRPr lang="en-US" sz="3200" dirty="0" smtClean="0"/>
          </a:p>
          <a:p>
            <a:pPr lvl="1">
              <a:lnSpc>
                <a:spcPct val="90000"/>
              </a:lnSpc>
            </a:pPr>
            <a:r>
              <a:rPr lang="en-US" sz="3200" dirty="0" err="1" smtClean="0"/>
              <a:t>sele</a:t>
            </a:r>
            <a:r>
              <a:rPr lang="cs-CZ" sz="3200" dirty="0" smtClean="0"/>
              <a:t>k</a:t>
            </a:r>
            <a:r>
              <a:rPr lang="en-US" sz="3200" dirty="0" err="1" smtClean="0"/>
              <a:t>tiv</a:t>
            </a:r>
            <a:r>
              <a:rPr lang="cs-CZ" sz="3200" dirty="0" smtClean="0"/>
              <a:t>ní</a:t>
            </a:r>
            <a:r>
              <a:rPr lang="en-US" sz="3200" dirty="0" smtClean="0"/>
              <a:t> </a:t>
            </a:r>
            <a:r>
              <a:rPr lang="en-US" sz="3200" dirty="0" err="1" smtClean="0"/>
              <a:t>imun</a:t>
            </a:r>
            <a:r>
              <a:rPr lang="cs-CZ" sz="3200" dirty="0" smtClean="0"/>
              <a:t>o</a:t>
            </a:r>
            <a:r>
              <a:rPr lang="en-US" sz="3200" dirty="0" err="1" smtClean="0"/>
              <a:t>modula</a:t>
            </a:r>
            <a:r>
              <a:rPr lang="cs-CZ" sz="3200" dirty="0" smtClean="0"/>
              <a:t>ční funkce</a:t>
            </a:r>
            <a:endParaRPr lang="en-US" sz="3200" dirty="0" smtClean="0"/>
          </a:p>
          <a:p>
            <a:pPr lvl="1">
              <a:lnSpc>
                <a:spcPct val="90000"/>
              </a:lnSpc>
            </a:pPr>
            <a:r>
              <a:rPr lang="cs-CZ" sz="3200" dirty="0" smtClean="0"/>
              <a:t>snížení výskytu</a:t>
            </a:r>
            <a:r>
              <a:rPr lang="en-US" sz="3200" dirty="0" smtClean="0"/>
              <a:t> ‘</a:t>
            </a:r>
            <a:r>
              <a:rPr lang="en-US" sz="3200" dirty="0" err="1" smtClean="0"/>
              <a:t>oportun</a:t>
            </a:r>
            <a:r>
              <a:rPr lang="cs-CZ" sz="3200" dirty="0" err="1" smtClean="0"/>
              <a:t>ních</a:t>
            </a:r>
            <a:r>
              <a:rPr lang="en-US" sz="3200" dirty="0" smtClean="0"/>
              <a:t>’ </a:t>
            </a:r>
            <a:r>
              <a:rPr lang="en-US" sz="3200" dirty="0" err="1" smtClean="0"/>
              <a:t>infe</a:t>
            </a:r>
            <a:r>
              <a:rPr lang="cs-CZ" sz="3200" dirty="0" err="1" smtClean="0"/>
              <a:t>kcí</a:t>
            </a:r>
            <a:endParaRPr lang="en-US" sz="3200" dirty="0" smtClean="0"/>
          </a:p>
          <a:p>
            <a:pPr lvl="1">
              <a:lnSpc>
                <a:spcPct val="90000"/>
              </a:lnSpc>
            </a:pPr>
            <a:r>
              <a:rPr lang="cs-CZ" sz="3200" dirty="0" smtClean="0"/>
              <a:t>snížení průjmu</a:t>
            </a:r>
            <a:r>
              <a:rPr lang="en-US" sz="3200" dirty="0" smtClean="0"/>
              <a:t>, mu</a:t>
            </a:r>
            <a:r>
              <a:rPr lang="cs-CZ" sz="3200" dirty="0" smtClean="0"/>
              <a:t>k</a:t>
            </a:r>
            <a:r>
              <a:rPr lang="en-US" sz="3200" dirty="0" err="1" smtClean="0"/>
              <a:t>ositis</a:t>
            </a:r>
            <a:r>
              <a:rPr lang="en-US" sz="3200" dirty="0" smtClean="0"/>
              <a:t>, </a:t>
            </a:r>
            <a:r>
              <a:rPr lang="cs-CZ" sz="3200" dirty="0" smtClean="0"/>
              <a:t>zlepšení </a:t>
            </a:r>
            <a:r>
              <a:rPr lang="cs-CZ" sz="3200" dirty="0" err="1" smtClean="0"/>
              <a:t>absorbce</a:t>
            </a:r>
            <a:r>
              <a:rPr lang="cs-CZ" sz="3200" dirty="0" smtClean="0"/>
              <a:t> </a:t>
            </a:r>
            <a:r>
              <a:rPr lang="en-US" sz="3200" dirty="0" smtClean="0"/>
              <a:t>nutrient</a:t>
            </a:r>
            <a:r>
              <a:rPr lang="cs-CZ" sz="3200" dirty="0" smtClean="0"/>
              <a:t>ů</a:t>
            </a:r>
            <a:r>
              <a:rPr lang="en-US" sz="3200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cs-CZ" sz="3200" dirty="0" smtClean="0"/>
              <a:t>pozor na kontaminaci </a:t>
            </a:r>
            <a:r>
              <a:rPr lang="cs-CZ" sz="3200" dirty="0" smtClean="0"/>
              <a:t>(transplantace…)</a:t>
            </a:r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764704"/>
            <a:ext cx="7772400" cy="609600"/>
          </a:xfrm>
        </p:spPr>
        <p:txBody>
          <a:bodyPr/>
          <a:lstStyle/>
          <a:p>
            <a:r>
              <a:rPr lang="cs-CZ" sz="3600" b="1" dirty="0" smtClean="0"/>
              <a:t>ZINEK</a:t>
            </a:r>
            <a:endParaRPr lang="en-US" sz="3600" b="1" dirty="0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2204864"/>
            <a:ext cx="7772400" cy="4114800"/>
          </a:xfrm>
        </p:spPr>
        <p:txBody>
          <a:bodyPr/>
          <a:lstStyle/>
          <a:p>
            <a:r>
              <a:rPr lang="cs-CZ" sz="2800" dirty="0" smtClean="0"/>
              <a:t>zlepšení chuťové percepce v průběhu radioterapie (hlava/krk)</a:t>
            </a:r>
          </a:p>
          <a:p>
            <a:r>
              <a:rPr lang="cs-CZ" sz="2800" dirty="0" smtClean="0"/>
              <a:t>hojení ran (popáleniny)</a:t>
            </a:r>
          </a:p>
          <a:p>
            <a:r>
              <a:rPr lang="cs-CZ" sz="2800" dirty="0" smtClean="0"/>
              <a:t>ale dlouhá latence</a:t>
            </a:r>
          </a:p>
          <a:p>
            <a:r>
              <a:rPr lang="cs-CZ" sz="2800" dirty="0" smtClean="0"/>
              <a:t>krátkodobá aplikace: </a:t>
            </a:r>
            <a:r>
              <a:rPr lang="cs-CZ" sz="2800" dirty="0" err="1" smtClean="0"/>
              <a:t>imunostimulační</a:t>
            </a:r>
            <a:r>
              <a:rPr lang="cs-CZ" sz="2800" dirty="0" smtClean="0"/>
              <a:t> efekt, ale dlouhodobá aplikace </a:t>
            </a:r>
            <a:r>
              <a:rPr lang="cs-CZ" sz="2800" dirty="0" err="1" smtClean="0"/>
              <a:t>imunisupresivní</a:t>
            </a:r>
            <a:endParaRPr lang="cs-CZ" sz="2800" dirty="0" smtClean="0"/>
          </a:p>
          <a:p>
            <a:r>
              <a:rPr lang="cs-CZ" sz="2800" dirty="0" err="1" smtClean="0"/>
              <a:t>cave</a:t>
            </a:r>
            <a:r>
              <a:rPr lang="cs-CZ" sz="2800" dirty="0" smtClean="0"/>
              <a:t> </a:t>
            </a:r>
            <a:r>
              <a:rPr lang="cs-CZ" sz="2800" dirty="0" err="1" smtClean="0"/>
              <a:t>cisplatina</a:t>
            </a:r>
            <a:r>
              <a:rPr lang="cs-CZ" sz="2800" dirty="0" smtClean="0"/>
              <a:t>: </a:t>
            </a:r>
            <a:r>
              <a:rPr lang="cs-CZ" sz="2800" dirty="0" err="1" smtClean="0"/>
              <a:t>Zn</a:t>
            </a:r>
            <a:r>
              <a:rPr lang="cs-CZ" sz="2800" dirty="0" smtClean="0"/>
              <a:t> zvyšuje toxicitu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smtClean="0"/>
              <a:t>KORTIKOSTEROIDY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dirty="0" err="1" smtClean="0"/>
              <a:t>Dexamethazon</a:t>
            </a:r>
            <a:r>
              <a:rPr lang="cs-CZ" sz="2800" dirty="0" smtClean="0"/>
              <a:t> 4 mg/d</a:t>
            </a:r>
          </a:p>
          <a:p>
            <a:r>
              <a:rPr lang="cs-CZ" sz="2800" dirty="0" err="1" smtClean="0"/>
              <a:t>Prednison</a:t>
            </a:r>
            <a:r>
              <a:rPr lang="cs-CZ" sz="2800" dirty="0" smtClean="0"/>
              <a:t> 20 - 40 mg/d</a:t>
            </a:r>
          </a:p>
          <a:p>
            <a:endParaRPr lang="cs-CZ" sz="2800" dirty="0" smtClean="0"/>
          </a:p>
          <a:p>
            <a:pPr>
              <a:buFontTx/>
              <a:buNone/>
            </a:pPr>
            <a:r>
              <a:rPr lang="cs-CZ" sz="2800" dirty="0" smtClean="0"/>
              <a:t>vedlejší účinky:</a:t>
            </a:r>
          </a:p>
          <a:p>
            <a:r>
              <a:rPr lang="cs-CZ" sz="2800" dirty="0" smtClean="0"/>
              <a:t>hyperglykémie</a:t>
            </a:r>
          </a:p>
          <a:p>
            <a:r>
              <a:rPr lang="cs-CZ" sz="2800" dirty="0" err="1" smtClean="0"/>
              <a:t>hypokalémie</a:t>
            </a:r>
            <a:endParaRPr lang="cs-CZ" sz="2800" dirty="0" smtClean="0"/>
          </a:p>
          <a:p>
            <a:r>
              <a:rPr lang="cs-CZ" sz="2800" dirty="0" smtClean="0"/>
              <a:t>imunosuprese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/>
          <a:lstStyle/>
          <a:p>
            <a:r>
              <a:rPr lang="cs-CZ" sz="3600" b="1" dirty="0" smtClean="0"/>
              <a:t>DRONABINOL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dirty="0" smtClean="0"/>
              <a:t>extrakt z marihuany</a:t>
            </a:r>
          </a:p>
          <a:p>
            <a:r>
              <a:rPr lang="cs-CZ" sz="2800" dirty="0" smtClean="0"/>
              <a:t>původně využíván jako  antiemetikum</a:t>
            </a:r>
          </a:p>
          <a:p>
            <a:r>
              <a:rPr lang="cs-CZ" sz="2800" dirty="0" smtClean="0"/>
              <a:t>Dávkování: 2,5 mg 1 </a:t>
            </a:r>
            <a:r>
              <a:rPr lang="cs-CZ" sz="2800" dirty="0" err="1" smtClean="0"/>
              <a:t>h</a:t>
            </a:r>
            <a:r>
              <a:rPr lang="cs-CZ" sz="2800" dirty="0" smtClean="0"/>
              <a:t>. před obědem a večeří</a:t>
            </a:r>
          </a:p>
          <a:p>
            <a:r>
              <a:rPr lang="cs-CZ" sz="2800" dirty="0" smtClean="0"/>
              <a:t>jako </a:t>
            </a:r>
            <a:r>
              <a:rPr lang="cs-CZ" sz="2800" dirty="0" err="1" smtClean="0"/>
              <a:t>Marinol</a:t>
            </a:r>
            <a:r>
              <a:rPr lang="cs-CZ" sz="2800" dirty="0" smtClean="0"/>
              <a:t> registrován v USA u nádorové kachexie a kachexie způsobené AIDS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Kachexie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syndrom</a:t>
            </a:r>
          </a:p>
          <a:p>
            <a:pPr lvl="1"/>
            <a:r>
              <a:rPr lang="cs-CZ" dirty="0" smtClean="0"/>
              <a:t>chátrání, hubnutí, slabost</a:t>
            </a:r>
          </a:p>
          <a:p>
            <a:pPr lvl="1"/>
            <a:r>
              <a:rPr lang="cs-CZ" dirty="0" err="1" smtClean="0"/>
              <a:t>prozánětlivé</a:t>
            </a:r>
            <a:r>
              <a:rPr lang="cs-CZ" dirty="0" smtClean="0"/>
              <a:t> </a:t>
            </a:r>
            <a:r>
              <a:rPr lang="cs-CZ" dirty="0" err="1" smtClean="0"/>
              <a:t>působky</a:t>
            </a:r>
            <a:r>
              <a:rPr lang="cs-CZ" dirty="0" smtClean="0"/>
              <a:t> a </a:t>
            </a:r>
            <a:r>
              <a:rPr lang="cs-CZ" dirty="0" err="1" smtClean="0"/>
              <a:t>cytokiny</a:t>
            </a:r>
            <a:endParaRPr lang="cs-CZ" dirty="0" smtClean="0"/>
          </a:p>
          <a:p>
            <a:pPr lvl="1"/>
            <a:r>
              <a:rPr lang="cs-CZ" dirty="0" smtClean="0"/>
              <a:t>provázena anorexií</a:t>
            </a:r>
          </a:p>
          <a:p>
            <a:pPr lvl="1"/>
            <a:endParaRPr lang="cs-CZ" dirty="0" smtClean="0"/>
          </a:p>
          <a:p>
            <a:pPr lvl="1"/>
            <a:r>
              <a:rPr lang="cs-CZ" b="1" dirty="0" smtClean="0"/>
              <a:t>rezistentní na přívod výživy</a:t>
            </a:r>
            <a:endParaRPr lang="cs-CZ" b="1" dirty="0"/>
          </a:p>
          <a:p>
            <a:pPr lvl="1"/>
            <a:r>
              <a:rPr lang="cs-CZ" dirty="0" smtClean="0"/>
              <a:t>bludný kruh</a:t>
            </a:r>
          </a:p>
          <a:p>
            <a:pPr lvl="1"/>
            <a:r>
              <a:rPr lang="cs-CZ" dirty="0" smtClean="0"/>
              <a:t>NEUMÍME LÉČIT jinak než kauzálně</a:t>
            </a:r>
            <a:endParaRPr lang="cs-CZ" dirty="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smtClean="0"/>
              <a:t>MEGESTROL ACETÁT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72450" cy="4114800"/>
          </a:xfrm>
        </p:spPr>
        <p:txBody>
          <a:bodyPr/>
          <a:lstStyle/>
          <a:p>
            <a:r>
              <a:rPr lang="cs-CZ" sz="2800" dirty="0" smtClean="0"/>
              <a:t>snižuje patologicky </a:t>
            </a:r>
            <a:r>
              <a:rPr lang="cs-CZ" sz="2800" dirty="0" err="1" smtClean="0"/>
              <a:t>elevované</a:t>
            </a:r>
            <a:r>
              <a:rPr lang="cs-CZ" sz="2800" dirty="0" smtClean="0"/>
              <a:t> hladiny </a:t>
            </a:r>
            <a:r>
              <a:rPr lang="cs-CZ" sz="2800" dirty="0" err="1" smtClean="0"/>
              <a:t>cytokinů</a:t>
            </a:r>
            <a:r>
              <a:rPr lang="cs-CZ" sz="2800" dirty="0" smtClean="0"/>
              <a:t> IL-1 a TNF-α</a:t>
            </a:r>
          </a:p>
          <a:p>
            <a:r>
              <a:rPr lang="cs-CZ" sz="2800" dirty="0" smtClean="0"/>
              <a:t>stimuluje </a:t>
            </a:r>
            <a:r>
              <a:rPr lang="cs-CZ" sz="2800" dirty="0" err="1" smtClean="0"/>
              <a:t>lipogenní</a:t>
            </a:r>
            <a:r>
              <a:rPr lang="cs-CZ" sz="2800" dirty="0" smtClean="0"/>
              <a:t> enzymy</a:t>
            </a:r>
          </a:p>
          <a:p>
            <a:r>
              <a:rPr lang="cs-CZ" sz="2800" dirty="0" smtClean="0"/>
              <a:t>poprvé zjištěn jeho nutriční efekt v léčbě karcinomu prsu</a:t>
            </a:r>
          </a:p>
          <a:p>
            <a:r>
              <a:rPr lang="cs-CZ" sz="2800" dirty="0" smtClean="0"/>
              <a:t>nárůst hmotnosti zvýšením aktivní tělesné hmotnosti </a:t>
            </a:r>
            <a:r>
              <a:rPr lang="cs-CZ" sz="2800" dirty="0" err="1" smtClean="0"/>
              <a:t>beztukové</a:t>
            </a:r>
            <a:r>
              <a:rPr lang="cs-CZ" sz="2800" dirty="0" smtClean="0"/>
              <a:t> i nárůstem tukové tkáně</a:t>
            </a:r>
          </a:p>
          <a:p>
            <a:endParaRPr lang="cs-CZ" sz="2800" b="1" dirty="0" smtClean="0"/>
          </a:p>
          <a:p>
            <a:endParaRPr lang="cs-CZ" sz="2800" b="1" dirty="0" smtClean="0"/>
          </a:p>
          <a:p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smtClean="0"/>
              <a:t>MEGESTROL ACETÁT 	II.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72450" cy="4114800"/>
          </a:xfrm>
        </p:spPr>
        <p:txBody>
          <a:bodyPr/>
          <a:lstStyle/>
          <a:p>
            <a:r>
              <a:rPr lang="cs-CZ" sz="2800" dirty="0" smtClean="0"/>
              <a:t>zvýšení apetitu  a vzestup hmotnosti  dokumentovány  v dávce nad 160 mg denně, </a:t>
            </a:r>
          </a:p>
          <a:p>
            <a:r>
              <a:rPr lang="cs-CZ" sz="2800" dirty="0" smtClean="0"/>
              <a:t>optimální dávka </a:t>
            </a:r>
            <a:r>
              <a:rPr lang="cs-CZ" sz="2800" b="1" dirty="0" smtClean="0"/>
              <a:t>800 mg/den </a:t>
            </a:r>
            <a:r>
              <a:rPr lang="cs-CZ" sz="2800" dirty="0" smtClean="0"/>
              <a:t>nebo 480 mg/den se zvyšováním dle odpovědi;</a:t>
            </a:r>
          </a:p>
          <a:p>
            <a:r>
              <a:rPr lang="cs-CZ" sz="2800" dirty="0" smtClean="0"/>
              <a:t>dávková závislost</a:t>
            </a:r>
          </a:p>
          <a:p>
            <a:r>
              <a:rPr lang="cs-CZ" sz="2800" dirty="0" smtClean="0"/>
              <a:t>Vedlejší  účinky: </a:t>
            </a:r>
          </a:p>
          <a:p>
            <a:pPr lvl="1"/>
            <a:r>
              <a:rPr lang="cs-CZ" dirty="0" err="1" smtClean="0"/>
              <a:t>tromboembolické</a:t>
            </a:r>
            <a:r>
              <a:rPr lang="cs-CZ" dirty="0" smtClean="0"/>
              <a:t> příhody, retence tekutin, zvýšení inzulinové rezistence, adrenální </a:t>
            </a:r>
            <a:r>
              <a:rPr lang="cs-CZ" dirty="0" err="1" smtClean="0"/>
              <a:t>suprese</a:t>
            </a:r>
            <a:endParaRPr lang="cs-CZ" dirty="0" smtClean="0"/>
          </a:p>
          <a:p>
            <a:endParaRPr lang="cs-CZ" sz="2800" b="1" dirty="0" smtClean="0"/>
          </a:p>
          <a:p>
            <a:endParaRPr lang="cs-CZ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620688"/>
            <a:ext cx="8229600" cy="777875"/>
          </a:xfrm>
        </p:spPr>
        <p:txBody>
          <a:bodyPr lIns="92075" tIns="46038" rIns="92075" bIns="46038">
            <a:normAutofit fontScale="90000"/>
          </a:bodyPr>
          <a:lstStyle/>
          <a:p>
            <a:pPr>
              <a:defRPr/>
            </a:pPr>
            <a:r>
              <a:rPr lang="cs-CZ" sz="5400" b="1" dirty="0" err="1" smtClean="0"/>
              <a:t>Ghrelin</a:t>
            </a:r>
            <a:endParaRPr lang="cs-CZ" dirty="0" smtClean="0">
              <a:solidFill>
                <a:schemeClr val="tx1"/>
              </a:solidFill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412875"/>
            <a:ext cx="8591550" cy="5111750"/>
          </a:xfrm>
        </p:spPr>
        <p:txBody>
          <a:bodyPr lIns="92075" tIns="46038" rIns="92075" bIns="46038"/>
          <a:lstStyle/>
          <a:p>
            <a:pPr eaLnBrk="1" hangingPunct="1"/>
            <a:r>
              <a:rPr lang="cs-CZ" sz="2800" smtClean="0"/>
              <a:t>Jediný periferní orexigenní hormon (x</a:t>
            </a:r>
            <a:r>
              <a:rPr lang="cs-CZ" sz="2800" smtClean="0">
                <a:solidFill>
                  <a:srgbClr val="F5430B"/>
                </a:solidFill>
              </a:rPr>
              <a:t>  leptinu</a:t>
            </a:r>
            <a:r>
              <a:rPr lang="cs-CZ" sz="2800" smtClean="0"/>
              <a:t>)</a:t>
            </a:r>
          </a:p>
          <a:p>
            <a:pPr eaLnBrk="1" hangingPunct="1"/>
            <a:r>
              <a:rPr lang="cs-CZ" sz="2800" smtClean="0"/>
              <a:t>Žaludeční sliznice (střevo, placenta, HT)</a:t>
            </a:r>
          </a:p>
          <a:p>
            <a:pPr eaLnBrk="1" hangingPunct="1"/>
            <a:r>
              <a:rPr lang="cs-CZ" sz="2800" smtClean="0"/>
              <a:t>Endogenní ligand receptoru (GHS1a-R) </a:t>
            </a:r>
            <a:br>
              <a:rPr lang="cs-CZ" sz="2800" smtClean="0"/>
            </a:br>
            <a:r>
              <a:rPr lang="cs-CZ" sz="2800" smtClean="0"/>
              <a:t>pro sekretagoga růstového hormonu (GHS)</a:t>
            </a:r>
          </a:p>
          <a:p>
            <a:pPr eaLnBrk="1" hangingPunct="1"/>
            <a:r>
              <a:rPr lang="cs-CZ" sz="2800" b="1" smtClean="0">
                <a:solidFill>
                  <a:srgbClr val="F5430B"/>
                </a:solidFill>
              </a:rPr>
              <a:t>Stimulace GH, </a:t>
            </a:r>
            <a:r>
              <a:rPr lang="cs-CZ" sz="2800" smtClean="0"/>
              <a:t>PRL, ACTH, inhibice insulinu</a:t>
            </a:r>
          </a:p>
          <a:p>
            <a:pPr eaLnBrk="1" hangingPunct="1"/>
            <a:r>
              <a:rPr lang="cs-CZ" sz="2800" smtClean="0"/>
              <a:t>Stimulace motility a sekrece GIT</a:t>
            </a:r>
          </a:p>
          <a:p>
            <a:pPr eaLnBrk="1" hangingPunct="1"/>
            <a:r>
              <a:rPr lang="cs-CZ" sz="2800" smtClean="0"/>
              <a:t>P-ghrelin se snižuje po příjmu potravy, zvyšuje </a:t>
            </a:r>
            <a:br>
              <a:rPr lang="cs-CZ" sz="2800" smtClean="0"/>
            </a:br>
            <a:r>
              <a:rPr lang="cs-CZ" sz="2800" smtClean="0"/>
              <a:t>při lačnění (</a:t>
            </a:r>
            <a:r>
              <a:rPr lang="cs-CZ" sz="2800" b="1" smtClean="0">
                <a:solidFill>
                  <a:srgbClr val="F5430B"/>
                </a:solidFill>
              </a:rPr>
              <a:t>signál hladu</a:t>
            </a:r>
            <a:r>
              <a:rPr lang="cs-CZ" sz="2800" smtClean="0"/>
              <a:t>) ……Obezita x MA </a:t>
            </a:r>
          </a:p>
          <a:p>
            <a:pPr eaLnBrk="1" hangingPunct="1"/>
            <a:r>
              <a:rPr lang="cs-CZ" sz="2800" smtClean="0"/>
              <a:t>Asociace mutací v pre-pro-ghrelinovém genu (Arg51Gln, Leu72Met) s rozvojem obezity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>
                <a:latin typeface="Arial" charset="0"/>
                <a:cs typeface="Arial" charset="0"/>
              </a:rPr>
              <a:t>Vitamíny</a:t>
            </a:r>
            <a:endParaRPr lang="cs-CZ" dirty="0" smtClean="0">
              <a:latin typeface="Arial" charset="0"/>
              <a:cs typeface="Arial" charset="0"/>
            </a:endParaRPr>
          </a:p>
        </p:txBody>
      </p:sp>
      <p:sp>
        <p:nvSpPr>
          <p:cNvPr id="58370" name="Date Placeholder 2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3595" t="17359" r="26275" b="4209"/>
          <a:stretch>
            <a:fillRect/>
          </a:stretch>
        </p:blipFill>
        <p:spPr bwMode="auto">
          <a:xfrm>
            <a:off x="3635896" y="1340768"/>
            <a:ext cx="5150023" cy="4657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6752" t="34188" r="47164" b="17093"/>
          <a:stretch>
            <a:fillRect/>
          </a:stretch>
        </p:blipFill>
        <p:spPr bwMode="auto">
          <a:xfrm>
            <a:off x="0" y="2562944"/>
            <a:ext cx="3523754" cy="4295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Vitamíny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rozpustné ve vodě</a:t>
            </a:r>
          </a:p>
          <a:p>
            <a:r>
              <a:rPr lang="cs-CZ" dirty="0" smtClean="0"/>
              <a:t>rozpustné v tucích</a:t>
            </a:r>
          </a:p>
          <a:p>
            <a:endParaRPr lang="cs-CZ" dirty="0" smtClean="0"/>
          </a:p>
          <a:p>
            <a:r>
              <a:rPr lang="cs-CZ" dirty="0" smtClean="0"/>
              <a:t>DDD/substituce </a:t>
            </a:r>
            <a:r>
              <a:rPr lang="cs-CZ" dirty="0" err="1" smtClean="0"/>
              <a:t>monoterapie</a:t>
            </a:r>
            <a:r>
              <a:rPr lang="cs-CZ" dirty="0" smtClean="0"/>
              <a:t>?</a:t>
            </a:r>
          </a:p>
          <a:p>
            <a:endParaRPr lang="cs-CZ" dirty="0" smtClean="0"/>
          </a:p>
          <a:p>
            <a:r>
              <a:rPr lang="cs-CZ" dirty="0" smtClean="0"/>
              <a:t>ESPEN:  od 1. dne parenterální výživy při malnutrici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143000"/>
          </a:xfrm>
        </p:spPr>
        <p:txBody>
          <a:bodyPr>
            <a:normAutofit/>
          </a:bodyPr>
          <a:lstStyle/>
          <a:p>
            <a:r>
              <a:rPr lang="cs-CZ" sz="2800" b="1" dirty="0" err="1" smtClean="0"/>
              <a:t>Thiamin</a:t>
            </a:r>
            <a:r>
              <a:rPr lang="cs-CZ" sz="2800" b="1" dirty="0" smtClean="0"/>
              <a:t> B1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463" y="2564904"/>
            <a:ext cx="8820025" cy="4032448"/>
          </a:xfrm>
        </p:spPr>
        <p:txBody>
          <a:bodyPr>
            <a:normAutofit/>
          </a:bodyPr>
          <a:lstStyle/>
          <a:p>
            <a:r>
              <a:rPr lang="cs-CZ" sz="1800" dirty="0" smtClean="0"/>
              <a:t>Pro </a:t>
            </a:r>
            <a:r>
              <a:rPr lang="cs-CZ" sz="1800" dirty="0" err="1" smtClean="0"/>
              <a:t>p.v</a:t>
            </a:r>
            <a:r>
              <a:rPr lang="cs-CZ" sz="1800" dirty="0" smtClean="0"/>
              <a:t>. podání 3mg/den, 0,4mg/1000kcal, ale i při těchto dávkách popsána těžká laktátová acidóza</a:t>
            </a:r>
          </a:p>
          <a:p>
            <a:r>
              <a:rPr lang="cs-CZ" sz="1800" dirty="0" smtClean="0"/>
              <a:t>Při extrémní laktátové acidóze (20-40mmol/l) při PV –metabolický typ- deplece </a:t>
            </a:r>
            <a:r>
              <a:rPr lang="cs-CZ" sz="1800" dirty="0" err="1" smtClean="0"/>
              <a:t>thiaminu</a:t>
            </a:r>
            <a:r>
              <a:rPr lang="cs-CZ" sz="1800" dirty="0" smtClean="0"/>
              <a:t> snižuje aktivitu komplexu </a:t>
            </a:r>
            <a:r>
              <a:rPr lang="cs-CZ" sz="1800" dirty="0" err="1" smtClean="0"/>
              <a:t>pyruvátdehydrogenázy</a:t>
            </a:r>
            <a:r>
              <a:rPr lang="cs-CZ" sz="1800" dirty="0" smtClean="0"/>
              <a:t>, </a:t>
            </a:r>
            <a:r>
              <a:rPr lang="cs-CZ" sz="1800" dirty="0" err="1" smtClean="0"/>
              <a:t>pyruvát</a:t>
            </a:r>
            <a:r>
              <a:rPr lang="cs-CZ" sz="1800" dirty="0" smtClean="0"/>
              <a:t> se hromadí a rovnováha se přesunuje  aktivitou LD k větší tvorbě laktátu místo vzniku </a:t>
            </a:r>
            <a:r>
              <a:rPr lang="cs-CZ" sz="1800" dirty="0" err="1" smtClean="0"/>
              <a:t>AcetylcoA</a:t>
            </a:r>
            <a:r>
              <a:rPr lang="cs-CZ" sz="1800" dirty="0" smtClean="0"/>
              <a:t>, vstupu do </a:t>
            </a:r>
            <a:r>
              <a:rPr lang="cs-CZ" sz="1800" dirty="0" err="1" smtClean="0"/>
              <a:t>Krebs.cyklu</a:t>
            </a:r>
            <a:r>
              <a:rPr lang="cs-CZ" sz="1800" dirty="0" smtClean="0"/>
              <a:t> a adekvátní tvorbě energie (38mol ATP)</a:t>
            </a:r>
          </a:p>
          <a:p>
            <a:r>
              <a:rPr lang="cs-CZ" sz="1800" dirty="0" smtClean="0"/>
              <a:t> 50-400mg </a:t>
            </a:r>
            <a:r>
              <a:rPr lang="cs-CZ" sz="1800" dirty="0" err="1" smtClean="0"/>
              <a:t>thiaminu</a:t>
            </a:r>
            <a:r>
              <a:rPr lang="cs-CZ" sz="1800" dirty="0" smtClean="0"/>
              <a:t>- razantní pokles laktátu (alkoholici, hladovkáři, </a:t>
            </a:r>
            <a:r>
              <a:rPr lang="cs-CZ" sz="1800" dirty="0" err="1" smtClean="0"/>
              <a:t>refeeding</a:t>
            </a:r>
            <a:r>
              <a:rPr lang="cs-CZ" sz="1800" dirty="0" smtClean="0"/>
              <a:t> </a:t>
            </a:r>
            <a:r>
              <a:rPr lang="cs-CZ" sz="1800" dirty="0" err="1" smtClean="0"/>
              <a:t>sy</a:t>
            </a:r>
            <a:r>
              <a:rPr lang="cs-CZ" sz="1800" dirty="0" smtClean="0"/>
              <a:t>)</a:t>
            </a:r>
          </a:p>
          <a:p>
            <a:endParaRPr lang="cs-CZ" sz="1800" b="1" dirty="0" smtClean="0"/>
          </a:p>
          <a:p>
            <a:r>
              <a:rPr lang="cs-CZ" sz="1800" b="1" dirty="0" smtClean="0"/>
              <a:t>Doporučení ESPEN 2009 100-300 mg/den první 3 dny na ICU při podezření na thiaminový deficit.</a:t>
            </a:r>
          </a:p>
          <a:p>
            <a:r>
              <a:rPr lang="cs-CZ" sz="1800" dirty="0" smtClean="0">
                <a:solidFill>
                  <a:srgbClr val="FF0000"/>
                </a:solidFill>
              </a:rPr>
              <a:t>Stanovení se běžně neprovádí, </a:t>
            </a:r>
            <a:r>
              <a:rPr lang="cs-CZ" sz="1800" dirty="0" err="1" smtClean="0">
                <a:solidFill>
                  <a:srgbClr val="FF0000"/>
                </a:solidFill>
              </a:rPr>
              <a:t>monoterapie</a:t>
            </a:r>
            <a:r>
              <a:rPr lang="cs-CZ" sz="1800" dirty="0" smtClean="0">
                <a:solidFill>
                  <a:srgbClr val="FF0000"/>
                </a:solidFill>
              </a:rPr>
              <a:t> </a:t>
            </a:r>
            <a:r>
              <a:rPr lang="cs-CZ" sz="1800" dirty="0" err="1" smtClean="0">
                <a:solidFill>
                  <a:srgbClr val="FF0000"/>
                </a:solidFill>
              </a:rPr>
              <a:t>Thiamin</a:t>
            </a:r>
            <a:r>
              <a:rPr lang="cs-CZ" sz="1800" dirty="0" smtClean="0">
                <a:solidFill>
                  <a:srgbClr val="FF0000"/>
                </a:solidFill>
              </a:rPr>
              <a:t> 100mg/</a:t>
            </a:r>
            <a:r>
              <a:rPr lang="cs-CZ" sz="1800" dirty="0" err="1" smtClean="0">
                <a:solidFill>
                  <a:srgbClr val="FF0000"/>
                </a:solidFill>
              </a:rPr>
              <a:t>amp</a:t>
            </a:r>
            <a:r>
              <a:rPr lang="cs-CZ" sz="1800" dirty="0" smtClean="0">
                <a:solidFill>
                  <a:srgbClr val="FF0000"/>
                </a:solidFill>
              </a:rPr>
              <a:t>. </a:t>
            </a:r>
          </a:p>
          <a:p>
            <a:pPr>
              <a:buNone/>
            </a:pPr>
            <a:r>
              <a:rPr lang="cs-CZ" sz="1600" b="1" dirty="0" smtClean="0"/>
              <a:t> </a:t>
            </a:r>
            <a:endParaRPr lang="cs-CZ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404664"/>
            <a:ext cx="3096345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44463"/>
            <a:ext cx="2339305" cy="220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ovéPole 5"/>
          <p:cNvSpPr txBox="1"/>
          <p:nvPr/>
        </p:nvSpPr>
        <p:spPr>
          <a:xfrm>
            <a:off x="3071802" y="857232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/>
              <a:t>Thiamin</a:t>
            </a:r>
            <a:r>
              <a:rPr lang="cs-CZ" sz="2800" b="1" dirty="0" smtClean="0"/>
              <a:t> B1</a:t>
            </a:r>
            <a:endParaRPr lang="cs-CZ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Stopové prvky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53634" name="Picture 2"/>
          <p:cNvPicPr>
            <a:picLocks noChangeAspect="1" noChangeArrowheads="1"/>
          </p:cNvPicPr>
          <p:nvPr/>
        </p:nvPicPr>
        <p:blipFill>
          <a:blip r:embed="rId2" cstate="print"/>
          <a:srcRect l="11895" t="33094" r="31655" b="6250"/>
          <a:stretch>
            <a:fillRect/>
          </a:stretch>
        </p:blipFill>
        <p:spPr bwMode="auto">
          <a:xfrm>
            <a:off x="827584" y="2132856"/>
            <a:ext cx="7344816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Rizika realimentace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refeeding</a:t>
            </a:r>
            <a:r>
              <a:rPr lang="cs-CZ" dirty="0" smtClean="0"/>
              <a:t> (realimentační) syndrom</a:t>
            </a:r>
          </a:p>
          <a:p>
            <a:pPr lvl="1"/>
            <a:r>
              <a:rPr lang="cs-CZ" dirty="0" smtClean="0"/>
              <a:t>při prostém hladovění (nebo významném podílu nedostatku </a:t>
            </a:r>
            <a:r>
              <a:rPr lang="cs-CZ" dirty="0" err="1" smtClean="0"/>
              <a:t>energet</a:t>
            </a:r>
            <a:r>
              <a:rPr lang="cs-CZ" dirty="0" smtClean="0"/>
              <a:t>. substrátů)</a:t>
            </a:r>
          </a:p>
          <a:p>
            <a:pPr lvl="1"/>
            <a:r>
              <a:rPr lang="cs-CZ" dirty="0" smtClean="0"/>
              <a:t>rychlý nástup anabolismu</a:t>
            </a:r>
          </a:p>
          <a:p>
            <a:pPr lvl="1"/>
            <a:r>
              <a:rPr lang="cs-CZ" dirty="0" smtClean="0"/>
              <a:t>klinicky významná iontová </a:t>
            </a:r>
            <a:r>
              <a:rPr lang="cs-CZ" dirty="0" err="1" smtClean="0"/>
              <a:t>dysbalance</a:t>
            </a:r>
            <a:r>
              <a:rPr lang="cs-CZ" dirty="0" smtClean="0"/>
              <a:t> (P, K)</a:t>
            </a:r>
          </a:p>
          <a:p>
            <a:pPr lvl="1"/>
            <a:r>
              <a:rPr lang="cs-CZ" dirty="0" smtClean="0"/>
              <a:t>riziko klinických komplikací</a:t>
            </a:r>
          </a:p>
          <a:p>
            <a:pPr lvl="2"/>
            <a:r>
              <a:rPr lang="cs-CZ" dirty="0" smtClean="0"/>
              <a:t>poruchy vědomí, </a:t>
            </a:r>
            <a:r>
              <a:rPr lang="cs-CZ" dirty="0" smtClean="0"/>
              <a:t>smrt</a:t>
            </a:r>
          </a:p>
          <a:p>
            <a:pPr lvl="2"/>
            <a:r>
              <a:rPr lang="cs-CZ" dirty="0" smtClean="0"/>
              <a:t>otoky, srdeční selhání</a:t>
            </a:r>
            <a:endParaRPr lang="cs-CZ" dirty="0" smtClean="0"/>
          </a:p>
          <a:p>
            <a:pPr lvl="1"/>
            <a:r>
              <a:rPr lang="cs-CZ" dirty="0" smtClean="0"/>
              <a:t>nutná masivní substituce</a:t>
            </a:r>
          </a:p>
          <a:p>
            <a:pPr lvl="1"/>
            <a:r>
              <a:rPr lang="cs-CZ" dirty="0" smtClean="0"/>
              <a:t>výživa pomalu a postupně</a:t>
            </a:r>
            <a:endParaRPr lang="cs-CZ" dirty="0"/>
          </a:p>
        </p:txBody>
      </p:sp>
      <p:pic>
        <p:nvPicPr>
          <p:cNvPr id="1026" name="Picture 2" descr="https://encrypted-tbn1.gstatic.com/images?q=tbn:ANd9GcQejWaSDVDeM5WgwO8apfbPqmdiiCoMuG6XuZRKn2a7WnjsVb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7" y="4257161"/>
            <a:ext cx="3096344" cy="2435466"/>
          </a:xfrm>
          <a:prstGeom prst="rect">
            <a:avLst/>
          </a:prstGeom>
          <a:noFill/>
        </p:spPr>
      </p:pic>
      <p:pic>
        <p:nvPicPr>
          <p:cNvPr id="122886" name="Picture 6" descr="http://images.huffingtonpost.com/2016-02-07-1454862213-4170494-skullandcrossbon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9091" y="0"/>
            <a:ext cx="2284909" cy="228490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1087438"/>
            <a:ext cx="7793037" cy="588962"/>
          </a:xfrm>
        </p:spPr>
        <p:txBody>
          <a:bodyPr/>
          <a:lstStyle/>
          <a:p>
            <a:r>
              <a:rPr lang="cs-CZ" sz="3200" b="1" u="sng"/>
              <a:t>Projevy refeeding syndromu</a:t>
            </a:r>
            <a:endParaRPr lang="cs-CZ" u="sng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000" b="1"/>
              <a:t>Hypermetabolický stress</a:t>
            </a:r>
          </a:p>
          <a:p>
            <a:endParaRPr lang="cs-CZ" sz="2000" b="1"/>
          </a:p>
          <a:p>
            <a:r>
              <a:rPr lang="cs-CZ" sz="2000" b="1"/>
              <a:t>Hypofosfatémie </a:t>
            </a:r>
            <a:r>
              <a:rPr lang="cs-CZ" sz="2000"/>
              <a:t>(N 0,6 – 1,6 mmol/l, pod 0,3 mmol/l – zhoršení stavu, dušnost, únava, nevůle, pod 0,1 mmol/l – bezvědomí)</a:t>
            </a:r>
          </a:p>
          <a:p>
            <a:r>
              <a:rPr lang="cs-CZ" sz="2000"/>
              <a:t>Hypomagnezémie, hypokalémie</a:t>
            </a:r>
          </a:p>
          <a:p>
            <a:pPr>
              <a:buFont typeface="Wingdings" pitchFamily="2" charset="2"/>
              <a:buNone/>
            </a:pPr>
            <a:endParaRPr lang="cs-CZ" sz="2000"/>
          </a:p>
          <a:p>
            <a:r>
              <a:rPr lang="cs-CZ" sz="2000" b="1"/>
              <a:t>Těžký průběh</a:t>
            </a:r>
            <a:r>
              <a:rPr lang="cs-CZ" sz="2000"/>
              <a:t> – hyponatrémie, hyperhydratace </a:t>
            </a:r>
          </a:p>
          <a:p>
            <a:r>
              <a:rPr lang="cs-CZ" sz="2000"/>
              <a:t>Převodnění, selhání srdce, plicní edém, nutnost arteficiální plicní ventilace, bezvědomí</a:t>
            </a:r>
            <a:endParaRPr lang="cs-CZ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1087438"/>
            <a:ext cx="7793037" cy="588962"/>
          </a:xfrm>
        </p:spPr>
        <p:txBody>
          <a:bodyPr/>
          <a:lstStyle/>
          <a:p>
            <a:r>
              <a:rPr lang="cs-CZ" sz="3200" b="1" u="sng"/>
              <a:t>Léčba a prevence</a:t>
            </a:r>
            <a:endParaRPr lang="cs-CZ" u="sng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000" b="1"/>
              <a:t>Snížit rychlost aplikace umělé výživy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	</a:t>
            </a:r>
            <a:r>
              <a:rPr lang="cs-CZ" sz="2000"/>
              <a:t>Energie – max 10 kcal/kg a den, sacharidy 1,5-2 g/kg a den</a:t>
            </a:r>
          </a:p>
          <a:p>
            <a:pPr>
              <a:buFont typeface="Wingdings" pitchFamily="2" charset="2"/>
              <a:buNone/>
            </a:pPr>
            <a:endParaRPr lang="cs-CZ" sz="2000" b="1"/>
          </a:p>
          <a:p>
            <a:r>
              <a:rPr lang="cs-CZ" sz="2000" b="1"/>
              <a:t>Aplikace fosfátů </a:t>
            </a:r>
            <a:r>
              <a:rPr lang="cs-CZ" sz="2000"/>
              <a:t>– dávka až 10x vyšší než běžná (10 mmol/den) … 80 – 100 mmol/den</a:t>
            </a:r>
          </a:p>
          <a:p>
            <a:pPr>
              <a:buFont typeface="Wingdings" pitchFamily="2" charset="2"/>
              <a:buNone/>
            </a:pPr>
            <a:endParaRPr lang="cs-CZ" sz="2000"/>
          </a:p>
          <a:p>
            <a:r>
              <a:rPr lang="cs-CZ" sz="2000" b="1"/>
              <a:t>Úprava minerálového hospodářství</a:t>
            </a:r>
            <a:r>
              <a:rPr lang="cs-CZ" sz="2000"/>
              <a:t> – kalium, magnesium, úprava dávky vody a natria</a:t>
            </a:r>
          </a:p>
          <a:p>
            <a:endParaRPr lang="cs-CZ" sz="2000"/>
          </a:p>
          <a:p>
            <a:r>
              <a:rPr lang="cs-CZ" sz="2000"/>
              <a:t>Dávku energie a bílkovin postupně zvyšovat, suplementace minerálů</a:t>
            </a:r>
            <a:endParaRPr lang="cs-CZ" sz="2000" b="1"/>
          </a:p>
          <a:p>
            <a:pPr>
              <a:buFont typeface="Wingdings" pitchFamily="2" charset="2"/>
              <a:buNone/>
            </a:pPr>
            <a:endParaRPr lang="cs-CZ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title"/>
          </p:nvPr>
        </p:nvSpPr>
        <p:spPr>
          <a:xfrm>
            <a:off x="1187450" y="404813"/>
            <a:ext cx="7191375" cy="1108075"/>
          </a:xfrm>
        </p:spPr>
        <p:txBody>
          <a:bodyPr>
            <a:normAutofit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Nádorová kachexie</a:t>
            </a:r>
            <a:r>
              <a:rPr lang="cs-CZ" sz="3600" b="1" dirty="0">
                <a:latin typeface="Arial" charset="0"/>
              </a:rPr>
              <a:t> </a:t>
            </a:r>
            <a:br>
              <a:rPr lang="cs-CZ" sz="3600" b="1" dirty="0">
                <a:latin typeface="Arial" charset="0"/>
              </a:rPr>
            </a:br>
            <a:r>
              <a:rPr lang="cs-CZ" sz="2800" dirty="0">
                <a:latin typeface="Arial" charset="0"/>
              </a:rPr>
              <a:t>není výhradně pozdním fenoménem</a:t>
            </a:r>
          </a:p>
        </p:txBody>
      </p:sp>
      <p:sp>
        <p:nvSpPr>
          <p:cNvPr id="318468" name="Text Box 4"/>
          <p:cNvSpPr txBox="1">
            <a:spLocks noChangeArrowheads="1"/>
          </p:cNvSpPr>
          <p:nvPr/>
        </p:nvSpPr>
        <p:spPr bwMode="auto">
          <a:xfrm>
            <a:off x="395288" y="6211888"/>
            <a:ext cx="69385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i="1"/>
              <a:t> </a:t>
            </a:r>
            <a:r>
              <a:rPr lang="cs-CZ" sz="2400" i="1"/>
              <a:t>Fearon KHC, konference Istanbul 2010. Modifikováno</a:t>
            </a:r>
            <a:r>
              <a:rPr lang="cs-CZ" sz="2000" i="1"/>
              <a:t>  </a:t>
            </a:r>
          </a:p>
        </p:txBody>
      </p:sp>
      <p:sp>
        <p:nvSpPr>
          <p:cNvPr id="318469" name="AutoShape 5"/>
          <p:cNvSpPr>
            <a:spLocks noChangeArrowheads="1"/>
          </p:cNvSpPr>
          <p:nvPr/>
        </p:nvSpPr>
        <p:spPr bwMode="auto">
          <a:xfrm>
            <a:off x="5218113" y="2278063"/>
            <a:ext cx="2667000" cy="2592387"/>
          </a:xfrm>
          <a:prstGeom prst="rightArrow">
            <a:avLst>
              <a:gd name="adj1" fmla="val 50000"/>
              <a:gd name="adj2" fmla="val 25720"/>
            </a:avLst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18470" name="Text Box 6"/>
          <p:cNvSpPr txBox="1">
            <a:spLocks noChangeArrowheads="1"/>
          </p:cNvSpPr>
          <p:nvPr/>
        </p:nvSpPr>
        <p:spPr bwMode="auto">
          <a:xfrm>
            <a:off x="7923213" y="3321050"/>
            <a:ext cx="827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/>
              <a:t>Smrt</a:t>
            </a:r>
          </a:p>
        </p:txBody>
      </p:sp>
      <p:sp>
        <p:nvSpPr>
          <p:cNvPr id="318471" name="Text Box 7"/>
          <p:cNvSpPr txBox="1">
            <a:spLocks noChangeArrowheads="1"/>
          </p:cNvSpPr>
          <p:nvPr/>
        </p:nvSpPr>
        <p:spPr bwMode="auto">
          <a:xfrm>
            <a:off x="5581650" y="3214688"/>
            <a:ext cx="13760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b="1"/>
              <a:t>Refrakterní</a:t>
            </a:r>
          </a:p>
          <a:p>
            <a:r>
              <a:rPr lang="cs-CZ" sz="2000" b="1"/>
              <a:t>kachexie</a:t>
            </a:r>
          </a:p>
        </p:txBody>
      </p:sp>
      <p:sp>
        <p:nvSpPr>
          <p:cNvPr id="318472" name="Text Box 8"/>
          <p:cNvSpPr txBox="1">
            <a:spLocks noChangeArrowheads="1"/>
          </p:cNvSpPr>
          <p:nvPr/>
        </p:nvSpPr>
        <p:spPr bwMode="auto">
          <a:xfrm>
            <a:off x="723900" y="4283075"/>
            <a:ext cx="154561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b="1"/>
              <a:t>časné</a:t>
            </a:r>
          </a:p>
          <a:p>
            <a:r>
              <a:rPr lang="cs-CZ" sz="2000" b="1"/>
              <a:t>metabolické </a:t>
            </a:r>
          </a:p>
          <a:p>
            <a:r>
              <a:rPr lang="cs-CZ" sz="2000" b="1"/>
              <a:t>změny</a:t>
            </a:r>
          </a:p>
          <a:p>
            <a:r>
              <a:rPr lang="cs-CZ" sz="2000" b="1"/>
              <a:t>    IL-6, CRP</a:t>
            </a:r>
          </a:p>
          <a:p>
            <a:r>
              <a:rPr lang="cs-CZ" sz="2000" b="1"/>
              <a:t>    albumin </a:t>
            </a:r>
          </a:p>
        </p:txBody>
      </p:sp>
      <p:sp>
        <p:nvSpPr>
          <p:cNvPr id="318473" name="Text Box 9"/>
          <p:cNvSpPr txBox="1">
            <a:spLocks noChangeArrowheads="1"/>
          </p:cNvSpPr>
          <p:nvPr/>
        </p:nvSpPr>
        <p:spPr bwMode="auto">
          <a:xfrm>
            <a:off x="3348038" y="2384425"/>
            <a:ext cx="10839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/>
              <a:t>&gt; </a:t>
            </a:r>
            <a:r>
              <a:rPr lang="cs-CZ" sz="2000" b="1"/>
              <a:t>5-10 %</a:t>
            </a:r>
          </a:p>
        </p:txBody>
      </p:sp>
      <p:sp>
        <p:nvSpPr>
          <p:cNvPr id="318474" name="Text Box 10"/>
          <p:cNvSpPr txBox="1">
            <a:spLocks noChangeArrowheads="1"/>
          </p:cNvSpPr>
          <p:nvPr/>
        </p:nvSpPr>
        <p:spPr bwMode="auto">
          <a:xfrm>
            <a:off x="5221288" y="2133600"/>
            <a:ext cx="2423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b="1"/>
              <a:t> </a:t>
            </a:r>
          </a:p>
          <a:p>
            <a:endParaRPr lang="cs-CZ" sz="2000" b="1"/>
          </a:p>
        </p:txBody>
      </p:sp>
      <p:sp>
        <p:nvSpPr>
          <p:cNvPr id="318475" name="Text Box 11"/>
          <p:cNvSpPr txBox="1">
            <a:spLocks noChangeArrowheads="1"/>
          </p:cNvSpPr>
          <p:nvPr/>
        </p:nvSpPr>
        <p:spPr bwMode="auto">
          <a:xfrm>
            <a:off x="323850" y="2060575"/>
            <a:ext cx="25209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2000" b="1" dirty="0"/>
              <a:t>Ztráta hmotnosti </a:t>
            </a:r>
          </a:p>
          <a:p>
            <a:pPr algn="ctr"/>
            <a:r>
              <a:rPr lang="en-GB" sz="2000" b="1" dirty="0"/>
              <a:t>&lt;</a:t>
            </a:r>
            <a:r>
              <a:rPr lang="cs-CZ" sz="2000" b="1" dirty="0"/>
              <a:t> 5%</a:t>
            </a:r>
          </a:p>
        </p:txBody>
      </p:sp>
      <p:sp>
        <p:nvSpPr>
          <p:cNvPr id="318476" name="Text Box 12"/>
          <p:cNvSpPr txBox="1">
            <a:spLocks noChangeArrowheads="1"/>
          </p:cNvSpPr>
          <p:nvPr/>
        </p:nvSpPr>
        <p:spPr bwMode="auto">
          <a:xfrm>
            <a:off x="2784475" y="4283075"/>
            <a:ext cx="136684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b="1"/>
              <a:t>systémový </a:t>
            </a:r>
          </a:p>
          <a:p>
            <a:r>
              <a:rPr lang="cs-CZ" sz="2000" b="1"/>
              <a:t>zánět </a:t>
            </a:r>
          </a:p>
          <a:p>
            <a:endParaRPr lang="cs-CZ" sz="800" b="1"/>
          </a:p>
          <a:p>
            <a:r>
              <a:rPr lang="cs-CZ" sz="2000" b="1"/>
              <a:t>anorexie</a:t>
            </a:r>
          </a:p>
          <a:p>
            <a:endParaRPr lang="cs-CZ" sz="2000" b="1"/>
          </a:p>
          <a:p>
            <a:endParaRPr lang="cs-CZ" sz="2000"/>
          </a:p>
        </p:txBody>
      </p:sp>
      <p:sp>
        <p:nvSpPr>
          <p:cNvPr id="318477" name="Text Box 13"/>
          <p:cNvSpPr txBox="1">
            <a:spLocks noChangeArrowheads="1"/>
          </p:cNvSpPr>
          <p:nvPr/>
        </p:nvSpPr>
        <p:spPr bwMode="auto">
          <a:xfrm>
            <a:off x="5508625" y="4294188"/>
            <a:ext cx="1298753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/>
              <a:t>   </a:t>
            </a:r>
            <a:r>
              <a:rPr lang="cs-CZ" sz="2000" b="1"/>
              <a:t>PS  </a:t>
            </a:r>
          </a:p>
          <a:p>
            <a:endParaRPr lang="cs-CZ" sz="800" b="1"/>
          </a:p>
          <a:p>
            <a:r>
              <a:rPr lang="cs-CZ" sz="2000" b="1"/>
              <a:t>přežívání</a:t>
            </a:r>
          </a:p>
          <a:p>
            <a:r>
              <a:rPr lang="en-GB" sz="2000" b="1"/>
              <a:t>&lt; </a:t>
            </a:r>
            <a:r>
              <a:rPr lang="cs-CZ" sz="2000" b="1"/>
              <a:t>3 měsíce</a:t>
            </a:r>
          </a:p>
        </p:txBody>
      </p:sp>
      <p:sp>
        <p:nvSpPr>
          <p:cNvPr id="318478" name="Line 14"/>
          <p:cNvSpPr>
            <a:spLocks noChangeShapeType="1"/>
          </p:cNvSpPr>
          <p:nvPr/>
        </p:nvSpPr>
        <p:spPr bwMode="auto">
          <a:xfrm>
            <a:off x="900113" y="5589588"/>
            <a:ext cx="0" cy="2159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18479" name="Line 15"/>
          <p:cNvSpPr>
            <a:spLocks noChangeShapeType="1"/>
          </p:cNvSpPr>
          <p:nvPr/>
        </p:nvSpPr>
        <p:spPr bwMode="auto">
          <a:xfrm flipV="1">
            <a:off x="900113" y="5229225"/>
            <a:ext cx="0" cy="2159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18480" name="Line 16"/>
          <p:cNvSpPr>
            <a:spLocks noChangeShapeType="1"/>
          </p:cNvSpPr>
          <p:nvPr/>
        </p:nvSpPr>
        <p:spPr bwMode="auto">
          <a:xfrm>
            <a:off x="5651500" y="4365625"/>
            <a:ext cx="0" cy="287338"/>
          </a:xfrm>
          <a:prstGeom prst="line">
            <a:avLst/>
          </a:prstGeom>
          <a:noFill/>
          <a:ln w="38100">
            <a:solidFill>
              <a:srgbClr val="1E0B7B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18481" name="Rectangle 17"/>
          <p:cNvSpPr>
            <a:spLocks noChangeArrowheads="1"/>
          </p:cNvSpPr>
          <p:nvPr/>
        </p:nvSpPr>
        <p:spPr bwMode="auto">
          <a:xfrm>
            <a:off x="2700338" y="2927350"/>
            <a:ext cx="2520950" cy="1295400"/>
          </a:xfrm>
          <a:prstGeom prst="rect">
            <a:avLst/>
          </a:prstGeom>
          <a:solidFill>
            <a:srgbClr val="CC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18482" name="Rectangle 18"/>
          <p:cNvSpPr>
            <a:spLocks noChangeArrowheads="1"/>
          </p:cNvSpPr>
          <p:nvPr/>
        </p:nvSpPr>
        <p:spPr bwMode="auto">
          <a:xfrm>
            <a:off x="395288" y="2927350"/>
            <a:ext cx="2303462" cy="12954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18483" name="Text Box 19"/>
          <p:cNvSpPr txBox="1">
            <a:spLocks noChangeArrowheads="1"/>
          </p:cNvSpPr>
          <p:nvPr/>
        </p:nvSpPr>
        <p:spPr bwMode="auto">
          <a:xfrm>
            <a:off x="684213" y="3357563"/>
            <a:ext cx="15467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b="1"/>
              <a:t>Pre-kachexie</a:t>
            </a:r>
          </a:p>
        </p:txBody>
      </p:sp>
      <p:sp>
        <p:nvSpPr>
          <p:cNvPr id="318484" name="Text Box 20"/>
          <p:cNvSpPr txBox="1">
            <a:spLocks noChangeArrowheads="1"/>
          </p:cNvSpPr>
          <p:nvPr/>
        </p:nvSpPr>
        <p:spPr bwMode="auto">
          <a:xfrm>
            <a:off x="3273425" y="3357563"/>
            <a:ext cx="11311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b="1"/>
              <a:t>Kachexie</a:t>
            </a:r>
          </a:p>
        </p:txBody>
      </p:sp>
      <p:sp>
        <p:nvSpPr>
          <p:cNvPr id="318485" name="Text Box 21"/>
          <p:cNvSpPr txBox="1">
            <a:spLocks noChangeArrowheads="1"/>
          </p:cNvSpPr>
          <p:nvPr/>
        </p:nvSpPr>
        <p:spPr bwMode="auto">
          <a:xfrm>
            <a:off x="7812088" y="2384425"/>
            <a:ext cx="1049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000" b="1"/>
              <a:t>&gt; </a:t>
            </a:r>
            <a:r>
              <a:rPr lang="cs-CZ" sz="2000" b="1"/>
              <a:t>30 % </a:t>
            </a:r>
          </a:p>
        </p:txBody>
      </p:sp>
      <p:sp>
        <p:nvSpPr>
          <p:cNvPr id="318486" name="Text Box 22"/>
          <p:cNvSpPr txBox="1">
            <a:spLocks noChangeArrowheads="1"/>
          </p:cNvSpPr>
          <p:nvPr/>
        </p:nvSpPr>
        <p:spPr bwMode="auto">
          <a:xfrm>
            <a:off x="5651500" y="2349500"/>
            <a:ext cx="12137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/>
              <a:t>&gt; </a:t>
            </a:r>
            <a:r>
              <a:rPr lang="cs-CZ" sz="2000" b="1"/>
              <a:t>20-30 %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5400" b="1" dirty="0" smtClean="0"/>
              <a:t>3. část – příklady z praxe</a:t>
            </a:r>
            <a:endParaRPr lang="cs-CZ" sz="5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6513" y="-26988"/>
            <a:ext cx="4965701" cy="7029451"/>
          </a:xfrm>
          <a:noFill/>
          <a:ln/>
        </p:spPr>
      </p:pic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4932040" y="1988840"/>
            <a:ext cx="3995738" cy="3746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cs-CZ" sz="3200" b="1" dirty="0"/>
              <a:t>Hmotnost 38,5 kg</a:t>
            </a:r>
          </a:p>
          <a:p>
            <a:pPr eaLnBrk="0" hangingPunct="0"/>
            <a:r>
              <a:rPr lang="cs-CZ" sz="3200" b="1" dirty="0"/>
              <a:t>Výška 163 cm </a:t>
            </a:r>
          </a:p>
          <a:p>
            <a:pPr eaLnBrk="0" hangingPunct="0"/>
            <a:endParaRPr lang="cs-CZ" sz="1400" b="1" dirty="0"/>
          </a:p>
          <a:p>
            <a:pPr eaLnBrk="0" hangingPunct="0"/>
            <a:r>
              <a:rPr lang="cs-CZ" sz="3200" b="1" dirty="0">
                <a:solidFill>
                  <a:srgbClr val="FF0000"/>
                </a:solidFill>
              </a:rPr>
              <a:t>BMI = 14,2 kg/m</a:t>
            </a:r>
            <a:r>
              <a:rPr lang="cs-CZ" sz="3200" b="1" baseline="30000" dirty="0">
                <a:solidFill>
                  <a:srgbClr val="FF0000"/>
                </a:solidFill>
              </a:rPr>
              <a:t>2</a:t>
            </a:r>
            <a:endParaRPr lang="cs-CZ" sz="3200" b="1" dirty="0">
              <a:solidFill>
                <a:srgbClr val="FF0000"/>
              </a:solidFill>
            </a:endParaRPr>
          </a:p>
          <a:p>
            <a:pPr eaLnBrk="0" hangingPunct="0"/>
            <a:endParaRPr lang="cs-CZ" sz="3200" b="1" dirty="0"/>
          </a:p>
          <a:p>
            <a:pPr eaLnBrk="0" hangingPunct="0"/>
            <a:r>
              <a:rPr lang="cs-CZ" sz="3200" b="1" dirty="0"/>
              <a:t>Obvod střední části paže, </a:t>
            </a:r>
            <a:r>
              <a:rPr lang="cs-CZ" sz="3200" b="1" dirty="0">
                <a:solidFill>
                  <a:schemeClr val="hlink"/>
                </a:solidFill>
              </a:rPr>
              <a:t>OP = 19,1 cm</a:t>
            </a:r>
          </a:p>
          <a:p>
            <a:pPr eaLnBrk="0" hangingPunct="0"/>
            <a:endParaRPr lang="cs-CZ" sz="1000" b="1" dirty="0"/>
          </a:p>
          <a:p>
            <a:pPr eaLnBrk="0" hangingPunct="0"/>
            <a:r>
              <a:rPr lang="cs-CZ" sz="2400" i="1" dirty="0"/>
              <a:t>norma OP u žen </a:t>
            </a:r>
            <a:r>
              <a:rPr lang="en-GB" sz="2400" i="1" dirty="0"/>
              <a:t>&gt;</a:t>
            </a:r>
            <a:r>
              <a:rPr lang="en-US" sz="2400" i="1" dirty="0"/>
              <a:t> </a:t>
            </a:r>
            <a:r>
              <a:rPr lang="cs-CZ" sz="2400" i="1" dirty="0"/>
              <a:t>25,0</a:t>
            </a:r>
            <a:r>
              <a:rPr lang="en-US" sz="2400" i="1" dirty="0"/>
              <a:t> cm</a:t>
            </a:r>
            <a:r>
              <a:rPr lang="cs-CZ" sz="2400" i="1" dirty="0"/>
              <a:t> </a:t>
            </a:r>
          </a:p>
        </p:txBody>
      </p:sp>
      <p:sp>
        <p:nvSpPr>
          <p:cNvPr id="237573" name="Text Box 5"/>
          <p:cNvSpPr txBox="1">
            <a:spLocks noChangeArrowheads="1"/>
          </p:cNvSpPr>
          <p:nvPr/>
        </p:nvSpPr>
        <p:spPr bwMode="auto">
          <a:xfrm>
            <a:off x="5003800" y="620713"/>
            <a:ext cx="3671888" cy="11890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cs-CZ" sz="4000" b="1">
                <a:solidFill>
                  <a:schemeClr val="tx2"/>
                </a:solidFill>
              </a:rPr>
              <a:t>Malnutrice</a:t>
            </a:r>
          </a:p>
          <a:p>
            <a:pPr eaLnBrk="0" hangingPunct="0"/>
            <a:r>
              <a:rPr lang="cs-CZ" sz="3200" b="1">
                <a:solidFill>
                  <a:schemeClr val="tx2"/>
                </a:solidFill>
              </a:rPr>
              <a:t>těžkého stupně</a:t>
            </a:r>
            <a:endParaRPr lang="cs-CZ" sz="2400" b="1">
              <a:solidFill>
                <a:schemeClr val="tx2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364088" y="6093296"/>
            <a:ext cx="3502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 laskavostí </a:t>
            </a:r>
          </a:p>
          <a:p>
            <a:r>
              <a:rPr lang="cs-CZ" dirty="0" smtClean="0"/>
              <a:t>Doc. MUDr. Miroslava Tomíšky, CSc.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6513" y="0"/>
            <a:ext cx="4679951" cy="6858000"/>
          </a:xfrm>
          <a:noFill/>
          <a:ln/>
        </p:spPr>
      </p:pic>
      <p:sp>
        <p:nvSpPr>
          <p:cNvPr id="238595" name="Text Box 3"/>
          <p:cNvSpPr txBox="1">
            <a:spLocks noChangeArrowheads="1"/>
          </p:cNvSpPr>
          <p:nvPr/>
        </p:nvSpPr>
        <p:spPr bwMode="auto">
          <a:xfrm>
            <a:off x="4911725" y="593725"/>
            <a:ext cx="36449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4000" b="1">
                <a:solidFill>
                  <a:schemeClr val="tx2"/>
                </a:solidFill>
              </a:rPr>
              <a:t>Atrofie svalů</a:t>
            </a:r>
            <a:r>
              <a:rPr lang="cs-CZ" sz="3600" b="1">
                <a:solidFill>
                  <a:schemeClr val="tx2"/>
                </a:solidFill>
              </a:rPr>
              <a:t> </a:t>
            </a:r>
          </a:p>
          <a:p>
            <a:r>
              <a:rPr lang="cs-CZ" sz="2800">
                <a:solidFill>
                  <a:schemeClr val="tx2"/>
                </a:solidFill>
              </a:rPr>
              <a:t>při těžké malnutrici</a:t>
            </a:r>
          </a:p>
          <a:p>
            <a:endParaRPr lang="cs-CZ" sz="2800">
              <a:solidFill>
                <a:schemeClr val="tx2"/>
              </a:solidFill>
            </a:endParaRPr>
          </a:p>
          <a:p>
            <a:r>
              <a:rPr lang="cs-CZ" sz="2800">
                <a:solidFill>
                  <a:schemeClr val="tx2"/>
                </a:solidFill>
              </a:rPr>
              <a:t>Podvýživu je třeba </a:t>
            </a:r>
          </a:p>
          <a:p>
            <a:r>
              <a:rPr lang="cs-CZ" sz="2800">
                <a:solidFill>
                  <a:schemeClr val="tx2"/>
                </a:solidFill>
              </a:rPr>
              <a:t>diagnostikovat a léčit </a:t>
            </a:r>
          </a:p>
          <a:p>
            <a:r>
              <a:rPr lang="cs-CZ" sz="2800">
                <a:solidFill>
                  <a:schemeClr val="tx2"/>
                </a:solidFill>
              </a:rPr>
              <a:t>dříve, </a:t>
            </a:r>
          </a:p>
          <a:p>
            <a:r>
              <a:rPr lang="cs-CZ" sz="2800">
                <a:solidFill>
                  <a:schemeClr val="tx2"/>
                </a:solidFill>
              </a:rPr>
              <a:t>než až v tomto stavu !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148064" y="5949280"/>
            <a:ext cx="3502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 laskavostí </a:t>
            </a:r>
          </a:p>
          <a:p>
            <a:r>
              <a:rPr lang="cs-CZ" dirty="0" smtClean="0"/>
              <a:t>Doc. MUDr. Miroslava Tomíšky, CSc.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 descr="P10101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-12700"/>
            <a:ext cx="5173663" cy="6897688"/>
          </a:xfrm>
          <a:prstGeom prst="rect">
            <a:avLst/>
          </a:prstGeom>
          <a:noFill/>
        </p:spPr>
      </p:pic>
      <p:sp>
        <p:nvSpPr>
          <p:cNvPr id="315395" name="Text Box 3"/>
          <p:cNvSpPr txBox="1">
            <a:spLocks noChangeArrowheads="1"/>
          </p:cNvSpPr>
          <p:nvPr/>
        </p:nvSpPr>
        <p:spPr bwMode="auto">
          <a:xfrm>
            <a:off x="5219700" y="260350"/>
            <a:ext cx="3924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>
              <a:latin typeface="Tahoma" pitchFamily="34" charset="0"/>
            </a:endParaRPr>
          </a:p>
        </p:txBody>
      </p:sp>
      <p:sp>
        <p:nvSpPr>
          <p:cNvPr id="315396" name="Text Box 4"/>
          <p:cNvSpPr txBox="1">
            <a:spLocks noChangeArrowheads="1"/>
          </p:cNvSpPr>
          <p:nvPr/>
        </p:nvSpPr>
        <p:spPr bwMode="auto">
          <a:xfrm>
            <a:off x="5219700" y="127000"/>
            <a:ext cx="3816350" cy="572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cs-CZ" sz="1000" b="1" dirty="0"/>
          </a:p>
          <a:p>
            <a:r>
              <a:rPr lang="cs-CZ" sz="2400" b="1" dirty="0">
                <a:solidFill>
                  <a:schemeClr val="tx2"/>
                </a:solidFill>
              </a:rPr>
              <a:t>Pacient 62 roků</a:t>
            </a:r>
          </a:p>
          <a:p>
            <a:r>
              <a:rPr lang="cs-CZ" sz="2400" b="1" dirty="0">
                <a:solidFill>
                  <a:schemeClr val="tx2"/>
                </a:solidFill>
              </a:rPr>
              <a:t>Chronická </a:t>
            </a:r>
            <a:r>
              <a:rPr lang="cs-CZ" sz="2400" b="1" dirty="0" err="1">
                <a:solidFill>
                  <a:schemeClr val="tx2"/>
                </a:solidFill>
              </a:rPr>
              <a:t>myeloproliferace</a:t>
            </a:r>
            <a:endParaRPr lang="cs-CZ" sz="2400" b="1" dirty="0">
              <a:solidFill>
                <a:schemeClr val="tx2"/>
              </a:solidFill>
            </a:endParaRPr>
          </a:p>
          <a:p>
            <a:endParaRPr lang="cs-CZ" sz="2400" b="1" dirty="0">
              <a:solidFill>
                <a:schemeClr val="tx2"/>
              </a:solidFill>
            </a:endParaRPr>
          </a:p>
          <a:p>
            <a:r>
              <a:rPr lang="cs-CZ" sz="2400" b="1" dirty="0">
                <a:solidFill>
                  <a:schemeClr val="tx2"/>
                </a:solidFill>
              </a:rPr>
              <a:t>        62,8 kg/174 cm</a:t>
            </a:r>
          </a:p>
          <a:p>
            <a:r>
              <a:rPr lang="cs-CZ" sz="2400" b="1" dirty="0">
                <a:solidFill>
                  <a:schemeClr val="tx2"/>
                </a:solidFill>
              </a:rPr>
              <a:t>        -19 kg/2 roky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Zhubnul o 23 %</a:t>
            </a:r>
          </a:p>
          <a:p>
            <a:endParaRPr lang="cs-CZ" sz="2400" b="1" dirty="0">
              <a:solidFill>
                <a:schemeClr val="tx2"/>
              </a:solidFill>
            </a:endParaRPr>
          </a:p>
          <a:p>
            <a:r>
              <a:rPr lang="cs-CZ" sz="2400" b="1" dirty="0">
                <a:solidFill>
                  <a:srgbClr val="FF0000"/>
                </a:solidFill>
              </a:rPr>
              <a:t>BMI 20,7 kg/m</a:t>
            </a:r>
            <a:r>
              <a:rPr lang="cs-CZ" sz="2400" b="1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cs-CZ" sz="2400" b="1" dirty="0">
                <a:solidFill>
                  <a:schemeClr val="tx2"/>
                </a:solidFill>
              </a:rPr>
              <a:t>lehké otoky</a:t>
            </a:r>
          </a:p>
          <a:p>
            <a:r>
              <a:rPr lang="cs-CZ" sz="2400" b="1" dirty="0">
                <a:solidFill>
                  <a:schemeClr val="tx2"/>
                </a:solidFill>
              </a:rPr>
              <a:t>velká splenomegalie</a:t>
            </a:r>
          </a:p>
          <a:p>
            <a:endParaRPr lang="cs-CZ" sz="1200" b="1" dirty="0">
              <a:solidFill>
                <a:schemeClr val="tx2"/>
              </a:solidFill>
            </a:endParaRPr>
          </a:p>
          <a:p>
            <a:r>
              <a:rPr lang="cs-CZ" sz="2400" b="1" dirty="0">
                <a:solidFill>
                  <a:srgbClr val="FF0000"/>
                </a:solidFill>
              </a:rPr>
              <a:t>Obvod paže 22,8 cm</a:t>
            </a:r>
            <a:r>
              <a:rPr lang="cs-CZ" sz="2400" b="1" dirty="0">
                <a:solidFill>
                  <a:schemeClr val="tx2"/>
                </a:solidFill>
              </a:rPr>
              <a:t> </a:t>
            </a:r>
          </a:p>
          <a:p>
            <a:r>
              <a:rPr lang="cs-CZ" sz="2400" dirty="0">
                <a:solidFill>
                  <a:schemeClr val="tx2"/>
                </a:solidFill>
              </a:rPr>
              <a:t>(norma u mužů </a:t>
            </a:r>
            <a:r>
              <a:rPr lang="en-GB" sz="2400" dirty="0">
                <a:solidFill>
                  <a:schemeClr val="tx2"/>
                </a:solidFill>
              </a:rPr>
              <a:t>&gt;</a:t>
            </a:r>
            <a:r>
              <a:rPr lang="cs-CZ" sz="2400" dirty="0">
                <a:solidFill>
                  <a:schemeClr val="tx2"/>
                </a:solidFill>
              </a:rPr>
              <a:t>27 cm)</a:t>
            </a:r>
          </a:p>
          <a:p>
            <a:endParaRPr lang="cs-CZ" sz="1200" dirty="0">
              <a:solidFill>
                <a:schemeClr val="tx2"/>
              </a:solidFill>
            </a:endParaRPr>
          </a:p>
          <a:p>
            <a:r>
              <a:rPr lang="cs-CZ" sz="2400" b="1" dirty="0">
                <a:solidFill>
                  <a:schemeClr val="tx2"/>
                </a:solidFill>
              </a:rPr>
              <a:t>albumin 34,3 g/l</a:t>
            </a:r>
          </a:p>
        </p:txBody>
      </p:sp>
      <p:sp>
        <p:nvSpPr>
          <p:cNvPr id="315397" name="Rectangle 5"/>
          <p:cNvSpPr>
            <a:spLocks noChangeArrowheads="1"/>
          </p:cNvSpPr>
          <p:nvPr/>
        </p:nvSpPr>
        <p:spPr bwMode="auto">
          <a:xfrm>
            <a:off x="2627313" y="-26988"/>
            <a:ext cx="1081087" cy="260351"/>
          </a:xfrm>
          <a:prstGeom prst="rect">
            <a:avLst/>
          </a:prstGeom>
          <a:solidFill>
            <a:srgbClr val="767D8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5148064" y="6165304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 laskavostí </a:t>
            </a:r>
          </a:p>
          <a:p>
            <a:r>
              <a:rPr lang="cs-CZ" dirty="0" smtClean="0"/>
              <a:t>doc. MUDr. Miroslava Tomíšky, CSc.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4042792" cy="4453104"/>
          </a:xfrm>
        </p:spPr>
        <p:txBody>
          <a:bodyPr>
            <a:normAutofit/>
          </a:bodyPr>
          <a:lstStyle/>
          <a:p>
            <a:r>
              <a:rPr lang="cs-CZ" dirty="0" smtClean="0"/>
              <a:t>Případ malnutrice a realimentace</a:t>
            </a:r>
            <a:endParaRPr lang="cs-CZ" dirty="0"/>
          </a:p>
        </p:txBody>
      </p:sp>
      <p:pic>
        <p:nvPicPr>
          <p:cNvPr id="4" name="Picture 2" descr="M:\foto 20.1.2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9746" y="0"/>
            <a:ext cx="2744254" cy="68120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cs-CZ" dirty="0" smtClean="0"/>
              <a:t>VSTUPNÍ VYŠ.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txBody>
          <a:bodyPr>
            <a:noAutofit/>
          </a:bodyPr>
          <a:lstStyle/>
          <a:p>
            <a:r>
              <a:rPr lang="cs-CZ" sz="1400" dirty="0" smtClean="0"/>
              <a:t>Odeslán ze spádové interny</a:t>
            </a:r>
          </a:p>
          <a:p>
            <a:r>
              <a:rPr lang="cs-CZ" sz="1400" dirty="0" err="1" smtClean="0"/>
              <a:t>Anamn</a:t>
            </a:r>
            <a:r>
              <a:rPr lang="cs-CZ" sz="1400" dirty="0" smtClean="0"/>
              <a:t>.  2 měsíce bolesti břicha v epigastriu a nechutenství, postupně přešel na kašovitou, nyní toleruje jen po doušcích tekutou stravu.... popíjí </a:t>
            </a:r>
            <a:r>
              <a:rPr lang="cs-CZ" sz="1400" dirty="0" err="1" smtClean="0"/>
              <a:t>Nutridrink</a:t>
            </a:r>
            <a:r>
              <a:rPr lang="cs-CZ" sz="1400" dirty="0" smtClean="0"/>
              <a:t> - vypil zatím 1....</a:t>
            </a:r>
          </a:p>
          <a:p>
            <a:endParaRPr lang="cs-CZ" sz="1400" dirty="0" smtClean="0"/>
          </a:p>
          <a:p>
            <a:r>
              <a:rPr lang="cs-CZ" sz="1400" dirty="0" smtClean="0"/>
              <a:t>gastroskopie 3.1.2014:  </a:t>
            </a:r>
            <a:r>
              <a:rPr lang="cs-CZ" sz="1400" dirty="0" err="1" smtClean="0"/>
              <a:t>stenozující</a:t>
            </a:r>
            <a:r>
              <a:rPr lang="cs-CZ" sz="1400" dirty="0" smtClean="0"/>
              <a:t> tumor</a:t>
            </a:r>
          </a:p>
          <a:p>
            <a:r>
              <a:rPr lang="cs-CZ" sz="1400" dirty="0" smtClean="0"/>
              <a:t>Histologie: nízce </a:t>
            </a:r>
            <a:r>
              <a:rPr lang="cs-CZ" sz="1400" dirty="0" err="1" smtClean="0"/>
              <a:t>dif</a:t>
            </a:r>
            <a:r>
              <a:rPr lang="cs-CZ" sz="1400" dirty="0" smtClean="0"/>
              <a:t>. </a:t>
            </a:r>
            <a:r>
              <a:rPr lang="cs-CZ" sz="1400" dirty="0" err="1" smtClean="0"/>
              <a:t>spinoca</a:t>
            </a:r>
            <a:r>
              <a:rPr lang="cs-CZ" sz="1400" dirty="0" smtClean="0"/>
              <a:t> </a:t>
            </a:r>
          </a:p>
          <a:p>
            <a:endParaRPr lang="cs-CZ" sz="1400" dirty="0" smtClean="0"/>
          </a:p>
          <a:p>
            <a:r>
              <a:rPr lang="cs-CZ" sz="1400" dirty="0" err="1" smtClean="0"/>
              <a:t>CT</a:t>
            </a:r>
            <a:r>
              <a:rPr lang="cs-CZ" sz="1400" dirty="0" smtClean="0"/>
              <a:t> břicha 7.1.2014: v.s. TU stenóza </a:t>
            </a:r>
            <a:r>
              <a:rPr lang="cs-CZ" sz="1400" dirty="0" err="1" smtClean="0"/>
              <a:t>distál</a:t>
            </a:r>
            <a:r>
              <a:rPr lang="cs-CZ" sz="1400" dirty="0" smtClean="0"/>
              <a:t>. jícnu, bez průkazu infiltrace okolí, bez lymfadenopatie,</a:t>
            </a:r>
          </a:p>
          <a:p>
            <a:r>
              <a:rPr lang="cs-CZ" sz="1600" dirty="0" smtClean="0"/>
              <a:t> </a:t>
            </a:r>
            <a:r>
              <a:rPr lang="cs-CZ" sz="1600" dirty="0" smtClean="0">
                <a:solidFill>
                  <a:srgbClr val="FF0000"/>
                </a:solidFill>
              </a:rPr>
              <a:t>prakticky úplně chybí tuková tkáň v dutině břišní i podkoží</a:t>
            </a:r>
          </a:p>
          <a:p>
            <a:r>
              <a:rPr lang="cs-CZ" sz="1400" dirty="0" smtClean="0"/>
              <a:t>RTG S+P: normál. nález </a:t>
            </a:r>
          </a:p>
          <a:p>
            <a:endParaRPr lang="cs-CZ" sz="1400" dirty="0" smtClean="0"/>
          </a:p>
          <a:p>
            <a:r>
              <a:rPr lang="cs-CZ" sz="1600" dirty="0" err="1" smtClean="0"/>
              <a:t>AFP</a:t>
            </a:r>
            <a:r>
              <a:rPr lang="cs-CZ" sz="1600" dirty="0" smtClean="0"/>
              <a:t> 6,34, </a:t>
            </a:r>
            <a:r>
              <a:rPr lang="cs-CZ" sz="1600" dirty="0" err="1" smtClean="0"/>
              <a:t>CEA</a:t>
            </a:r>
            <a:r>
              <a:rPr lang="cs-CZ" sz="1600" dirty="0" smtClean="0"/>
              <a:t> 1,4, Ca 19-9_ 10,2</a:t>
            </a:r>
          </a:p>
          <a:p>
            <a:r>
              <a:rPr lang="cs-CZ" sz="1600" dirty="0" err="1" smtClean="0"/>
              <a:t>KO</a:t>
            </a:r>
            <a:r>
              <a:rPr lang="cs-CZ" sz="1600" dirty="0" smtClean="0"/>
              <a:t>: </a:t>
            </a:r>
            <a:r>
              <a:rPr lang="cs-CZ" sz="1600" dirty="0" err="1" smtClean="0"/>
              <a:t>Hb</a:t>
            </a:r>
            <a:r>
              <a:rPr lang="cs-CZ" sz="1600" dirty="0" smtClean="0"/>
              <a:t> 153</a:t>
            </a:r>
          </a:p>
          <a:p>
            <a:r>
              <a:rPr lang="cs-CZ" sz="1600" dirty="0" err="1" smtClean="0"/>
              <a:t>biochem</a:t>
            </a:r>
            <a:r>
              <a:rPr lang="cs-CZ" sz="1600" dirty="0" smtClean="0"/>
              <a:t>: </a:t>
            </a:r>
            <a:r>
              <a:rPr lang="cs-CZ" sz="1600" dirty="0" err="1" smtClean="0"/>
              <a:t>ure</a:t>
            </a:r>
            <a:r>
              <a:rPr lang="cs-CZ" sz="1600" dirty="0" smtClean="0"/>
              <a:t> 16, </a:t>
            </a:r>
            <a:r>
              <a:rPr lang="cs-CZ" sz="1600" dirty="0" err="1" smtClean="0"/>
              <a:t>kreat</a:t>
            </a:r>
            <a:r>
              <a:rPr lang="cs-CZ" sz="1600" dirty="0" smtClean="0"/>
              <a:t> 125, </a:t>
            </a:r>
            <a:r>
              <a:rPr lang="cs-CZ" sz="1600" dirty="0" err="1" smtClean="0"/>
              <a:t>CB</a:t>
            </a:r>
            <a:r>
              <a:rPr lang="cs-CZ" sz="1600" dirty="0" smtClean="0"/>
              <a:t> 74, alb 52</a:t>
            </a:r>
          </a:p>
          <a:p>
            <a:endParaRPr lang="cs-CZ" sz="1400" dirty="0" smtClean="0"/>
          </a:p>
          <a:p>
            <a:r>
              <a:rPr lang="cs-CZ" sz="1400" dirty="0" err="1" smtClean="0"/>
              <a:t>Obj</a:t>
            </a:r>
            <a:r>
              <a:rPr lang="cs-CZ" sz="1400" dirty="0" smtClean="0"/>
              <a:t>.: </a:t>
            </a:r>
            <a:r>
              <a:rPr lang="cs-CZ" sz="1400" dirty="0" err="1" smtClean="0"/>
              <a:t>KI</a:t>
            </a:r>
            <a:r>
              <a:rPr lang="cs-CZ" sz="1400" dirty="0" smtClean="0"/>
              <a:t> 60% - limitace těžkou kachexií, orient živě spolupracuje, bez klid dušnosti, ikteru a cyanosy, břicho propadlé pod </a:t>
            </a:r>
            <a:r>
              <a:rPr lang="cs-CZ" sz="1400" dirty="0" err="1" smtClean="0"/>
              <a:t>niveau</a:t>
            </a:r>
            <a:r>
              <a:rPr lang="cs-CZ" sz="1400" dirty="0" smtClean="0"/>
              <a:t>, bez </a:t>
            </a:r>
            <a:r>
              <a:rPr lang="cs-CZ" sz="1400" dirty="0" err="1" smtClean="0"/>
              <a:t>rezist</a:t>
            </a:r>
            <a:r>
              <a:rPr lang="cs-CZ" sz="1400" dirty="0" smtClean="0"/>
              <a:t>, </a:t>
            </a:r>
            <a:r>
              <a:rPr lang="cs-CZ" sz="1400" dirty="0" err="1" smtClean="0"/>
              <a:t>perist</a:t>
            </a:r>
            <a:r>
              <a:rPr lang="cs-CZ" sz="1400" dirty="0" smtClean="0"/>
              <a:t>++, atrofie svalstva, </a:t>
            </a:r>
          </a:p>
          <a:p>
            <a:r>
              <a:rPr lang="cs-CZ" sz="1400" dirty="0" smtClean="0"/>
              <a:t>DKK bez otoku.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47928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Nutriční dotazník: </a:t>
            </a:r>
          </a:p>
          <a:p>
            <a:r>
              <a:rPr lang="cs-CZ" dirty="0" smtClean="0"/>
              <a:t>hmotnost: 40.5kg, výška: 160cm, </a:t>
            </a:r>
            <a:r>
              <a:rPr lang="cs-CZ" dirty="0" err="1" smtClean="0"/>
              <a:t>BMI</a:t>
            </a:r>
            <a:r>
              <a:rPr lang="cs-CZ" dirty="0" smtClean="0"/>
              <a:t>: méně než 18 [5b], </a:t>
            </a:r>
          </a:p>
          <a:p>
            <a:r>
              <a:rPr lang="cs-CZ" dirty="0" smtClean="0"/>
              <a:t>Chuť k jídlu: 100-75 %  [0b], </a:t>
            </a:r>
          </a:p>
          <a:p>
            <a:r>
              <a:rPr lang="cs-CZ" dirty="0" smtClean="0"/>
              <a:t>Váhový úbytek: &gt;5% / 1 </a:t>
            </a:r>
            <a:r>
              <a:rPr lang="cs-CZ" dirty="0" err="1" smtClean="0"/>
              <a:t>měs</a:t>
            </a:r>
            <a:r>
              <a:rPr lang="cs-CZ" dirty="0" smtClean="0"/>
              <a:t>., &gt;10% / 6 </a:t>
            </a:r>
            <a:r>
              <a:rPr lang="cs-CZ" dirty="0" err="1" smtClean="0"/>
              <a:t>měs</a:t>
            </a:r>
            <a:r>
              <a:rPr lang="cs-CZ" dirty="0" smtClean="0"/>
              <a:t>. [5b], </a:t>
            </a:r>
          </a:p>
          <a:p>
            <a:r>
              <a:rPr lang="cs-CZ" dirty="0" smtClean="0"/>
              <a:t>Příjem stravy: &lt; 1/2 porcí, &gt; 5dní, kaše [5b], </a:t>
            </a:r>
          </a:p>
          <a:p>
            <a:r>
              <a:rPr lang="cs-CZ" dirty="0" smtClean="0"/>
              <a:t>Rizikové faktory (jiné): sepse, afty, ikterus .......[5b] - </a:t>
            </a:r>
            <a:r>
              <a:rPr lang="cs-CZ" dirty="0" smtClean="0">
                <a:solidFill>
                  <a:srgbClr val="FF0000"/>
                </a:solidFill>
              </a:rPr>
              <a:t>riziko: 20, riziko.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Závěr: TU </a:t>
            </a:r>
            <a:r>
              <a:rPr lang="cs-CZ" dirty="0" err="1" smtClean="0"/>
              <a:t>dist</a:t>
            </a:r>
            <a:r>
              <a:rPr lang="cs-CZ" dirty="0" smtClean="0"/>
              <a:t>. jícnu </a:t>
            </a:r>
            <a:r>
              <a:rPr lang="cs-CZ" dirty="0" err="1" smtClean="0"/>
              <a:t>stenozující</a:t>
            </a:r>
            <a:r>
              <a:rPr lang="cs-CZ" dirty="0" smtClean="0"/>
              <a:t>, </a:t>
            </a:r>
            <a:r>
              <a:rPr lang="cs-CZ" dirty="0" smtClean="0">
                <a:solidFill>
                  <a:srgbClr val="FF0000"/>
                </a:solidFill>
              </a:rPr>
              <a:t>bez meta</a:t>
            </a:r>
            <a:r>
              <a:rPr lang="cs-CZ" dirty="0" smtClean="0"/>
              <a:t>, dg 1/2014</a:t>
            </a:r>
          </a:p>
          <a:p>
            <a:r>
              <a:rPr lang="cs-CZ" dirty="0" smtClean="0"/>
              <a:t> - </a:t>
            </a:r>
            <a:r>
              <a:rPr lang="cs-CZ" dirty="0" err="1" smtClean="0"/>
              <a:t>histol</a:t>
            </a:r>
            <a:r>
              <a:rPr lang="cs-CZ" dirty="0" smtClean="0"/>
              <a:t>.: </a:t>
            </a:r>
            <a:r>
              <a:rPr lang="cs-CZ" dirty="0" err="1" smtClean="0"/>
              <a:t>spinoca</a:t>
            </a:r>
            <a:r>
              <a:rPr lang="cs-CZ" dirty="0" smtClean="0"/>
              <a:t> </a:t>
            </a:r>
          </a:p>
          <a:p>
            <a:r>
              <a:rPr lang="cs-CZ" dirty="0" smtClean="0"/>
              <a:t>-kachexie limitující možnosti chirurg i </a:t>
            </a:r>
            <a:r>
              <a:rPr lang="cs-CZ" dirty="0" err="1" smtClean="0"/>
              <a:t>protinádorové</a:t>
            </a:r>
            <a:r>
              <a:rPr lang="cs-CZ" dirty="0" smtClean="0"/>
              <a:t> léčby</a:t>
            </a:r>
          </a:p>
          <a:p>
            <a:r>
              <a:rPr lang="cs-CZ" dirty="0" err="1" smtClean="0"/>
              <a:t>xxxxxx</a:t>
            </a:r>
            <a:endParaRPr lang="cs-CZ" dirty="0" smtClean="0"/>
          </a:p>
          <a:p>
            <a:r>
              <a:rPr lang="cs-CZ" dirty="0" smtClean="0"/>
              <a:t>vředová choroba duodena </a:t>
            </a:r>
          </a:p>
          <a:p>
            <a:endParaRPr lang="cs-CZ" dirty="0"/>
          </a:p>
          <a:p>
            <a:r>
              <a:rPr lang="cs-CZ" dirty="0" smtClean="0">
                <a:solidFill>
                  <a:srgbClr val="FF0000"/>
                </a:solidFill>
              </a:rPr>
              <a:t>Zhubl 22kg/ 6 týdnů, nyní 40kg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M:\výživa dokumenty\IMAG09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-243408"/>
            <a:ext cx="4779878" cy="8479088"/>
          </a:xfrm>
          <a:prstGeom prst="rect">
            <a:avLst/>
          </a:prstGeom>
          <a:noFill/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1" name="Picture 3" descr="M:\výživa dokumenty\IMAG1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-315416"/>
            <a:ext cx="6565959" cy="11647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5" descr="M:\výživa dokumenty\IMAG09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-747464"/>
            <a:ext cx="4795315" cy="8506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ChangeArrowheads="1"/>
          </p:cNvSpPr>
          <p:nvPr/>
        </p:nvSpPr>
        <p:spPr bwMode="auto">
          <a:xfrm>
            <a:off x="0" y="836613"/>
            <a:ext cx="8748713" cy="1655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142875"/>
            <a:ext cx="8424863" cy="1557338"/>
          </a:xfrm>
        </p:spPr>
        <p:txBody>
          <a:bodyPr/>
          <a:lstStyle/>
          <a:p>
            <a:r>
              <a:rPr lang="cs-CZ" sz="3600" b="1">
                <a:latin typeface="Arial" charset="0"/>
              </a:rPr>
              <a:t>Postupnost ztráty tělesných bílkovin </a:t>
            </a:r>
            <a:r>
              <a:rPr lang="cs-CZ" sz="2800">
                <a:latin typeface="Arial" charset="0"/>
              </a:rPr>
              <a:t>v průběhu nádorového onemocnění</a:t>
            </a:r>
            <a:br>
              <a:rPr lang="cs-CZ" sz="2800">
                <a:latin typeface="Arial" charset="0"/>
              </a:rPr>
            </a:br>
            <a:r>
              <a:rPr lang="cs-CZ" sz="2800">
                <a:latin typeface="Arial" charset="0"/>
              </a:rPr>
              <a:t>modelová situace</a:t>
            </a:r>
          </a:p>
        </p:txBody>
      </p:sp>
      <p:sp>
        <p:nvSpPr>
          <p:cNvPr id="319492" name="Line 4"/>
          <p:cNvSpPr>
            <a:spLocks noChangeShapeType="1"/>
          </p:cNvSpPr>
          <p:nvPr/>
        </p:nvSpPr>
        <p:spPr bwMode="auto">
          <a:xfrm>
            <a:off x="971550" y="1916113"/>
            <a:ext cx="0" cy="45370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19493" name="Line 5"/>
          <p:cNvSpPr>
            <a:spLocks noChangeShapeType="1"/>
          </p:cNvSpPr>
          <p:nvPr/>
        </p:nvSpPr>
        <p:spPr bwMode="auto">
          <a:xfrm>
            <a:off x="971550" y="6453188"/>
            <a:ext cx="72723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19494" name="Rectangle 6"/>
          <p:cNvSpPr>
            <a:spLocks noChangeArrowheads="1"/>
          </p:cNvSpPr>
          <p:nvPr/>
        </p:nvSpPr>
        <p:spPr bwMode="auto">
          <a:xfrm>
            <a:off x="1042988" y="2133600"/>
            <a:ext cx="720725" cy="4319588"/>
          </a:xfrm>
          <a:prstGeom prst="rect">
            <a:avLst/>
          </a:prstGeom>
          <a:solidFill>
            <a:srgbClr val="767D8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19495" name="Rectangle 7"/>
          <p:cNvSpPr>
            <a:spLocks noChangeArrowheads="1"/>
          </p:cNvSpPr>
          <p:nvPr/>
        </p:nvSpPr>
        <p:spPr bwMode="auto">
          <a:xfrm>
            <a:off x="7524750" y="4292600"/>
            <a:ext cx="720725" cy="2160588"/>
          </a:xfrm>
          <a:prstGeom prst="rect">
            <a:avLst/>
          </a:prstGeom>
          <a:solidFill>
            <a:srgbClr val="767D8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19496" name="Line 8"/>
          <p:cNvSpPr>
            <a:spLocks noChangeShapeType="1"/>
          </p:cNvSpPr>
          <p:nvPr/>
        </p:nvSpPr>
        <p:spPr bwMode="auto">
          <a:xfrm>
            <a:off x="971550" y="2133600"/>
            <a:ext cx="72723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19497" name="Freeform 9"/>
          <p:cNvSpPr>
            <a:spLocks/>
          </p:cNvSpPr>
          <p:nvPr/>
        </p:nvSpPr>
        <p:spPr bwMode="auto">
          <a:xfrm>
            <a:off x="1692275" y="2133600"/>
            <a:ext cx="6624638" cy="1174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44" y="226"/>
              </a:cxn>
              <a:cxn ang="0">
                <a:pos x="1270" y="362"/>
              </a:cxn>
              <a:cxn ang="0">
                <a:pos x="1452" y="408"/>
              </a:cxn>
              <a:cxn ang="0">
                <a:pos x="1542" y="498"/>
              </a:cxn>
              <a:cxn ang="0">
                <a:pos x="1724" y="544"/>
              </a:cxn>
              <a:cxn ang="0">
                <a:pos x="1815" y="680"/>
              </a:cxn>
              <a:cxn ang="0">
                <a:pos x="2087" y="725"/>
              </a:cxn>
              <a:cxn ang="0">
                <a:pos x="3085" y="725"/>
              </a:cxn>
              <a:cxn ang="0">
                <a:pos x="4173" y="635"/>
              </a:cxn>
            </a:cxnLst>
            <a:rect l="0" t="0" r="r" b="b"/>
            <a:pathLst>
              <a:path w="4173" h="740">
                <a:moveTo>
                  <a:pt x="0" y="0"/>
                </a:moveTo>
                <a:cubicBezTo>
                  <a:pt x="416" y="83"/>
                  <a:pt x="832" y="166"/>
                  <a:pt x="1044" y="226"/>
                </a:cubicBezTo>
                <a:cubicBezTo>
                  <a:pt x="1256" y="286"/>
                  <a:pt x="1202" y="332"/>
                  <a:pt x="1270" y="362"/>
                </a:cubicBezTo>
                <a:cubicBezTo>
                  <a:pt x="1338" y="392"/>
                  <a:pt x="1407" y="385"/>
                  <a:pt x="1452" y="408"/>
                </a:cubicBezTo>
                <a:cubicBezTo>
                  <a:pt x="1497" y="431"/>
                  <a:pt x="1497" y="475"/>
                  <a:pt x="1542" y="498"/>
                </a:cubicBezTo>
                <a:cubicBezTo>
                  <a:pt x="1587" y="521"/>
                  <a:pt x="1678" y="514"/>
                  <a:pt x="1724" y="544"/>
                </a:cubicBezTo>
                <a:cubicBezTo>
                  <a:pt x="1770" y="574"/>
                  <a:pt x="1755" y="650"/>
                  <a:pt x="1815" y="680"/>
                </a:cubicBezTo>
                <a:cubicBezTo>
                  <a:pt x="1875" y="710"/>
                  <a:pt x="1875" y="718"/>
                  <a:pt x="2087" y="725"/>
                </a:cubicBezTo>
                <a:cubicBezTo>
                  <a:pt x="2299" y="732"/>
                  <a:pt x="2737" y="740"/>
                  <a:pt x="3085" y="725"/>
                </a:cubicBezTo>
                <a:cubicBezTo>
                  <a:pt x="3433" y="710"/>
                  <a:pt x="3992" y="650"/>
                  <a:pt x="4173" y="635"/>
                </a:cubicBezTo>
              </a:path>
            </a:pathLst>
          </a:custGeom>
          <a:noFill/>
          <a:ln w="76200" cmpd="sng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19498" name="Freeform 10"/>
          <p:cNvSpPr>
            <a:spLocks/>
          </p:cNvSpPr>
          <p:nvPr/>
        </p:nvSpPr>
        <p:spPr bwMode="auto">
          <a:xfrm>
            <a:off x="4787900" y="3271838"/>
            <a:ext cx="3313113" cy="1165225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136" y="8"/>
              </a:cxn>
              <a:cxn ang="0">
                <a:pos x="272" y="54"/>
              </a:cxn>
              <a:cxn ang="0">
                <a:pos x="363" y="190"/>
              </a:cxn>
              <a:cxn ang="0">
                <a:pos x="771" y="280"/>
              </a:cxn>
              <a:cxn ang="0">
                <a:pos x="1361" y="371"/>
              </a:cxn>
              <a:cxn ang="0">
                <a:pos x="1951" y="643"/>
              </a:cxn>
            </a:cxnLst>
            <a:rect l="0" t="0" r="r" b="b"/>
            <a:pathLst>
              <a:path w="1951" h="643">
                <a:moveTo>
                  <a:pt x="0" y="8"/>
                </a:moveTo>
                <a:cubicBezTo>
                  <a:pt x="45" y="4"/>
                  <a:pt x="91" y="0"/>
                  <a:pt x="136" y="8"/>
                </a:cubicBezTo>
                <a:cubicBezTo>
                  <a:pt x="181" y="16"/>
                  <a:pt x="234" y="24"/>
                  <a:pt x="272" y="54"/>
                </a:cubicBezTo>
                <a:cubicBezTo>
                  <a:pt x="310" y="84"/>
                  <a:pt x="280" y="152"/>
                  <a:pt x="363" y="190"/>
                </a:cubicBezTo>
                <a:cubicBezTo>
                  <a:pt x="446" y="228"/>
                  <a:pt x="605" y="250"/>
                  <a:pt x="771" y="280"/>
                </a:cubicBezTo>
                <a:cubicBezTo>
                  <a:pt x="937" y="310"/>
                  <a:pt x="1164" y="311"/>
                  <a:pt x="1361" y="371"/>
                </a:cubicBezTo>
                <a:cubicBezTo>
                  <a:pt x="1558" y="431"/>
                  <a:pt x="1754" y="537"/>
                  <a:pt x="1951" y="643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19499" name="Freeform 11"/>
          <p:cNvSpPr>
            <a:spLocks/>
          </p:cNvSpPr>
          <p:nvPr/>
        </p:nvSpPr>
        <p:spPr bwMode="auto">
          <a:xfrm>
            <a:off x="3924300" y="2492375"/>
            <a:ext cx="4319588" cy="288925"/>
          </a:xfrm>
          <a:custGeom>
            <a:avLst/>
            <a:gdLst/>
            <a:ahLst/>
            <a:cxnLst>
              <a:cxn ang="0">
                <a:pos x="0" y="136"/>
              </a:cxn>
              <a:cxn ang="0">
                <a:pos x="953" y="136"/>
              </a:cxn>
              <a:cxn ang="0">
                <a:pos x="2177" y="46"/>
              </a:cxn>
              <a:cxn ang="0">
                <a:pos x="2540" y="0"/>
              </a:cxn>
            </a:cxnLst>
            <a:rect l="0" t="0" r="r" b="b"/>
            <a:pathLst>
              <a:path w="2540" h="151">
                <a:moveTo>
                  <a:pt x="0" y="136"/>
                </a:moveTo>
                <a:cubicBezTo>
                  <a:pt x="295" y="143"/>
                  <a:pt x="590" y="151"/>
                  <a:pt x="953" y="136"/>
                </a:cubicBezTo>
                <a:cubicBezTo>
                  <a:pt x="1316" y="121"/>
                  <a:pt x="1913" y="69"/>
                  <a:pt x="2177" y="46"/>
                </a:cubicBezTo>
                <a:cubicBezTo>
                  <a:pt x="2441" y="23"/>
                  <a:pt x="2490" y="11"/>
                  <a:pt x="2540" y="0"/>
                </a:cubicBezTo>
              </a:path>
            </a:pathLst>
          </a:custGeom>
          <a:noFill/>
          <a:ln w="76200" cmpd="sng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19500" name="Text Box 12"/>
          <p:cNvSpPr txBox="1">
            <a:spLocks noChangeArrowheads="1"/>
          </p:cNvSpPr>
          <p:nvPr/>
        </p:nvSpPr>
        <p:spPr bwMode="auto">
          <a:xfrm>
            <a:off x="138113" y="1952625"/>
            <a:ext cx="833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b="1"/>
              <a:t>12 kg</a:t>
            </a:r>
          </a:p>
        </p:txBody>
      </p:sp>
      <p:sp>
        <p:nvSpPr>
          <p:cNvPr id="319501" name="Rectangle 13"/>
          <p:cNvSpPr>
            <a:spLocks noChangeArrowheads="1"/>
          </p:cNvSpPr>
          <p:nvPr/>
        </p:nvSpPr>
        <p:spPr bwMode="auto">
          <a:xfrm>
            <a:off x="1692275" y="4292600"/>
            <a:ext cx="5903913" cy="2162175"/>
          </a:xfrm>
          <a:prstGeom prst="rect">
            <a:avLst/>
          </a:prstGeom>
          <a:solidFill>
            <a:srgbClr val="767D8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>
                <a:solidFill>
                  <a:schemeClr val="bg1"/>
                </a:solidFill>
              </a:rPr>
              <a:t>pokles celotělových bílkovin </a:t>
            </a:r>
          </a:p>
          <a:p>
            <a:pPr algn="ctr"/>
            <a:r>
              <a:rPr lang="cs-CZ" sz="2400" b="1">
                <a:solidFill>
                  <a:schemeClr val="bg1"/>
                </a:solidFill>
              </a:rPr>
              <a:t>pod 50 % výchozí hodnoty</a:t>
            </a:r>
          </a:p>
          <a:p>
            <a:pPr algn="ctr"/>
            <a:r>
              <a:rPr lang="cs-CZ" sz="2400" b="1">
                <a:solidFill>
                  <a:schemeClr val="bg1"/>
                </a:solidFill>
              </a:rPr>
              <a:t>je neslučitelný s dalším životem</a:t>
            </a:r>
          </a:p>
        </p:txBody>
      </p:sp>
      <p:sp>
        <p:nvSpPr>
          <p:cNvPr id="319502" name="Text Box 14"/>
          <p:cNvSpPr txBox="1">
            <a:spLocks noChangeArrowheads="1"/>
          </p:cNvSpPr>
          <p:nvPr/>
        </p:nvSpPr>
        <p:spPr bwMode="auto">
          <a:xfrm>
            <a:off x="279400" y="4111625"/>
            <a:ext cx="69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b="1"/>
              <a:t>6 kg</a:t>
            </a:r>
          </a:p>
        </p:txBody>
      </p:sp>
      <p:sp>
        <p:nvSpPr>
          <p:cNvPr id="319503" name="Text Box 15"/>
          <p:cNvSpPr txBox="1">
            <a:spLocks noChangeArrowheads="1"/>
          </p:cNvSpPr>
          <p:nvPr/>
        </p:nvSpPr>
        <p:spPr bwMode="auto">
          <a:xfrm>
            <a:off x="7583488" y="3824288"/>
            <a:ext cx="733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b="1"/>
              <a:t>smrt</a:t>
            </a:r>
          </a:p>
        </p:txBody>
      </p:sp>
      <p:sp>
        <p:nvSpPr>
          <p:cNvPr id="319504" name="Text Box 16"/>
          <p:cNvSpPr txBox="1">
            <a:spLocks noChangeArrowheads="1"/>
          </p:cNvSpPr>
          <p:nvPr/>
        </p:nvSpPr>
        <p:spPr bwMode="auto">
          <a:xfrm>
            <a:off x="5708650" y="2744788"/>
            <a:ext cx="2679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chemeClr val="hlink"/>
                </a:solidFill>
              </a:rPr>
              <a:t>přežívání s defektem</a:t>
            </a:r>
          </a:p>
        </p:txBody>
      </p:sp>
      <p:sp>
        <p:nvSpPr>
          <p:cNvPr id="319505" name="Text Box 17"/>
          <p:cNvSpPr txBox="1">
            <a:spLocks noChangeArrowheads="1"/>
          </p:cNvSpPr>
          <p:nvPr/>
        </p:nvSpPr>
        <p:spPr bwMode="auto">
          <a:xfrm>
            <a:off x="6997700" y="6446838"/>
            <a:ext cx="958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měsíce</a:t>
            </a:r>
          </a:p>
        </p:txBody>
      </p:sp>
      <p:sp>
        <p:nvSpPr>
          <p:cNvPr id="319506" name="Text Box 18"/>
          <p:cNvSpPr txBox="1">
            <a:spLocks noChangeArrowheads="1"/>
          </p:cNvSpPr>
          <p:nvPr/>
        </p:nvSpPr>
        <p:spPr bwMode="auto">
          <a:xfrm>
            <a:off x="4932363" y="2205038"/>
            <a:ext cx="3090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009900"/>
                </a:solidFill>
              </a:rPr>
              <a:t>účinná nutriční podpora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19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9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319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9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0"/>
                                        <p:tgtEl>
                                          <p:spTgt spid="319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497" grpId="0" animBg="1"/>
      <p:bldP spid="319498" grpId="0" animBg="1"/>
      <p:bldP spid="319499" grpId="0" animBg="1"/>
      <p:bldP spid="319503" grpId="0"/>
      <p:bldP spid="319504" grpId="0"/>
      <p:bldP spid="319506" grpId="0"/>
      <p:bldP spid="319506" grpId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Zahájena 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parenterální výživa</a:t>
            </a:r>
          </a:p>
          <a:p>
            <a:pPr lvl="1"/>
            <a:r>
              <a:rPr lang="cs-CZ" dirty="0" smtClean="0"/>
              <a:t>hydratace, elektrolyty</a:t>
            </a:r>
          </a:p>
          <a:p>
            <a:pPr lvl="1"/>
            <a:r>
              <a:rPr lang="cs-CZ" dirty="0" smtClean="0"/>
              <a:t>výživa</a:t>
            </a:r>
          </a:p>
          <a:p>
            <a:endParaRPr lang="cs-CZ" dirty="0" smtClean="0"/>
          </a:p>
          <a:p>
            <a:r>
              <a:rPr lang="cs-CZ" dirty="0" smtClean="0"/>
              <a:t>enterální výživa</a:t>
            </a:r>
          </a:p>
          <a:p>
            <a:pPr lvl="1"/>
            <a:r>
              <a:rPr lang="cs-CZ" dirty="0" err="1" smtClean="0"/>
              <a:t>sipping</a:t>
            </a:r>
            <a:endParaRPr lang="cs-CZ" dirty="0" smtClean="0"/>
          </a:p>
          <a:p>
            <a:pPr lvl="1"/>
            <a:r>
              <a:rPr lang="cs-CZ" dirty="0" err="1" smtClean="0"/>
              <a:t>sondová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2407" y="0"/>
            <a:ext cx="5921881" cy="687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9677" y="-171400"/>
            <a:ext cx="6654651" cy="725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Následně zavedena </a:t>
            </a:r>
            <a:r>
              <a:rPr lang="cs-CZ" dirty="0" err="1" smtClean="0"/>
              <a:t>NG</a:t>
            </a:r>
            <a:r>
              <a:rPr lang="cs-CZ" dirty="0" smtClean="0"/>
              <a:t> sonda, </a:t>
            </a:r>
          </a:p>
          <a:p>
            <a:r>
              <a:rPr lang="cs-CZ" dirty="0" smtClean="0"/>
              <a:t>živen enterálně + </a:t>
            </a:r>
            <a:r>
              <a:rPr lang="cs-CZ" dirty="0" err="1" smtClean="0"/>
              <a:t>CŽK</a:t>
            </a:r>
            <a:r>
              <a:rPr lang="cs-CZ" dirty="0" smtClean="0"/>
              <a:t> ex pro infekci</a:t>
            </a:r>
          </a:p>
          <a:p>
            <a:endParaRPr lang="cs-CZ" dirty="0"/>
          </a:p>
          <a:p>
            <a:r>
              <a:rPr lang="cs-CZ" dirty="0" smtClean="0"/>
              <a:t>Rozvoj bolestí břicha, zhoršení stavu</a:t>
            </a:r>
          </a:p>
          <a:p>
            <a:r>
              <a:rPr lang="cs-CZ" dirty="0" smtClean="0"/>
              <a:t>Překlad na ARO, oběhová nestabilita, dechová tíseň</a:t>
            </a:r>
          </a:p>
          <a:p>
            <a:r>
              <a:rPr lang="cs-CZ" dirty="0" smtClean="0"/>
              <a:t>Revize operační : </a:t>
            </a:r>
            <a:r>
              <a:rPr lang="cs-CZ" dirty="0" err="1" smtClean="0"/>
              <a:t>arter</a:t>
            </a:r>
            <a:r>
              <a:rPr lang="cs-CZ" dirty="0" smtClean="0"/>
              <a:t>. uzávěr </a:t>
            </a:r>
            <a:r>
              <a:rPr lang="cs-CZ" dirty="0" err="1" smtClean="0"/>
              <a:t>AMS</a:t>
            </a:r>
            <a:endParaRPr lang="cs-CZ" dirty="0" smtClean="0"/>
          </a:p>
          <a:p>
            <a:pPr lvl="1"/>
            <a:r>
              <a:rPr lang="cs-CZ" dirty="0" smtClean="0"/>
              <a:t>Nekrotizující enteritida, neslučitelné se životem</a:t>
            </a:r>
          </a:p>
          <a:p>
            <a:pPr lvl="1"/>
            <a:r>
              <a:rPr lang="cs-CZ" dirty="0" smtClean="0"/>
              <a:t>Exitus let.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496944" cy="79208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  Závěr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1628800"/>
            <a:ext cx="8229600" cy="4800596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Nutriční podpora včas!!!</a:t>
            </a:r>
          </a:p>
          <a:p>
            <a:r>
              <a:rPr lang="cs-CZ" dirty="0" smtClean="0"/>
              <a:t>Myslet na malnutrici</a:t>
            </a:r>
          </a:p>
          <a:p>
            <a:r>
              <a:rPr lang="cs-CZ" dirty="0" smtClean="0"/>
              <a:t>Karenční diety pouze nezbytnou dobu</a:t>
            </a:r>
          </a:p>
          <a:p>
            <a:r>
              <a:rPr lang="cs-CZ" dirty="0" smtClean="0"/>
              <a:t>Spolupráce</a:t>
            </a:r>
          </a:p>
          <a:p>
            <a:pPr lvl="1"/>
            <a:r>
              <a:rPr lang="cs-CZ" dirty="0" smtClean="0"/>
              <a:t>Farmaceut </a:t>
            </a:r>
            <a:r>
              <a:rPr lang="cs-CZ" b="1" dirty="0" smtClean="0">
                <a:solidFill>
                  <a:srgbClr val="FF0000"/>
                </a:solidFill>
              </a:rPr>
              <a:t>i ten klinický</a:t>
            </a:r>
          </a:p>
          <a:p>
            <a:pPr lvl="1"/>
            <a:r>
              <a:rPr lang="cs-CZ" dirty="0" smtClean="0"/>
              <a:t>Chirurg</a:t>
            </a:r>
          </a:p>
          <a:p>
            <a:pPr lvl="1"/>
            <a:r>
              <a:rPr lang="cs-CZ" dirty="0" smtClean="0"/>
              <a:t>Internista, </a:t>
            </a:r>
            <a:r>
              <a:rPr lang="cs-CZ" dirty="0" err="1" smtClean="0"/>
              <a:t>gastroenterolog</a:t>
            </a:r>
            <a:endParaRPr lang="cs-CZ" dirty="0" smtClean="0"/>
          </a:p>
          <a:p>
            <a:pPr lvl="1"/>
            <a:r>
              <a:rPr lang="cs-CZ" dirty="0" smtClean="0"/>
              <a:t>Onkolog</a:t>
            </a:r>
          </a:p>
          <a:p>
            <a:pPr lvl="1"/>
            <a:r>
              <a:rPr lang="cs-CZ" dirty="0" smtClean="0"/>
              <a:t>Psychiatr</a:t>
            </a:r>
          </a:p>
          <a:p>
            <a:pPr lvl="1"/>
            <a:r>
              <a:rPr lang="cs-CZ" dirty="0" smtClean="0"/>
              <a:t>Nutriční ambulance/centrum.......</a:t>
            </a:r>
          </a:p>
          <a:p>
            <a:endParaRPr lang="cs-CZ" dirty="0" smtClean="0"/>
          </a:p>
          <a:p>
            <a:r>
              <a:rPr lang="cs-CZ" dirty="0" smtClean="0">
                <a:solidFill>
                  <a:srgbClr val="FF0000"/>
                </a:solidFill>
              </a:rPr>
              <a:t>www.</a:t>
            </a:r>
            <a:r>
              <a:rPr lang="cs-CZ" dirty="0" err="1" smtClean="0">
                <a:solidFill>
                  <a:srgbClr val="FF0000"/>
                </a:solidFill>
              </a:rPr>
              <a:t>skvimp.cz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smtClean="0"/>
              <a:t>http://www.</a:t>
            </a:r>
            <a:r>
              <a:rPr lang="cs-CZ" dirty="0" err="1" smtClean="0"/>
              <a:t>linkos.cz</a:t>
            </a:r>
            <a:r>
              <a:rPr lang="cs-CZ" dirty="0" smtClean="0"/>
              <a:t>/</a:t>
            </a:r>
            <a:r>
              <a:rPr lang="cs-CZ" dirty="0" err="1" smtClean="0"/>
              <a:t>pracovni</a:t>
            </a:r>
            <a:r>
              <a:rPr lang="cs-CZ" dirty="0" smtClean="0"/>
              <a:t>-skupiny-cos/</a:t>
            </a:r>
            <a:r>
              <a:rPr lang="cs-CZ" dirty="0" err="1" smtClean="0"/>
              <a:t>pracovni</a:t>
            </a:r>
            <a:r>
              <a:rPr lang="cs-CZ" dirty="0" smtClean="0"/>
              <a:t>-skupina-</a:t>
            </a:r>
            <a:r>
              <a:rPr lang="cs-CZ" dirty="0" err="1" smtClean="0"/>
              <a:t>nutricni</a:t>
            </a:r>
            <a:r>
              <a:rPr lang="cs-CZ" dirty="0" smtClean="0"/>
              <a:t>-pece-v-onkologii-</a:t>
            </a:r>
            <a:r>
              <a:rPr lang="cs-CZ" dirty="0" err="1" smtClean="0"/>
              <a:t>pri</a:t>
            </a:r>
            <a:r>
              <a:rPr lang="cs-CZ" dirty="0" smtClean="0"/>
              <a:t>-cos/</a:t>
            </a:r>
            <a:endParaRPr lang="cs-CZ" dirty="0"/>
          </a:p>
        </p:txBody>
      </p:sp>
      <p:pic>
        <p:nvPicPr>
          <p:cNvPr id="454658" name="Picture 2" descr="C:\Users\Stepan\Downloads\disney-graphics-winnie-the-pooh-13057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140967"/>
            <a:ext cx="1872208" cy="22156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4210" name="Picture 2" descr="http://hdw.datawallpaper.com/animals/colorful-bird-feeding-babies-3169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1"/>
            <a:ext cx="1097629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cs-CZ" dirty="0" smtClean="0"/>
              <a:t>Diagnostika malnutrice 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8178" name="Picture 2" descr="Výsledek obrázku pro diagnostic hou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88840"/>
            <a:ext cx="5941301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Který pacient je podvyživený?</a:t>
            </a:r>
            <a:endParaRPr lang="cs-CZ" dirty="0"/>
          </a:p>
        </p:txBody>
      </p:sp>
      <p:pic>
        <p:nvPicPr>
          <p:cNvPr id="188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9608" y="1935163"/>
            <a:ext cx="742478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Diagnostika malnutrice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anamnéza- hubnutí, nechutenství, </a:t>
            </a:r>
            <a:r>
              <a:rPr lang="cs-CZ" dirty="0" err="1" smtClean="0"/>
              <a:t>sníž</a:t>
            </a:r>
            <a:r>
              <a:rPr lang="cs-CZ" dirty="0" smtClean="0"/>
              <a:t>. příjmu</a:t>
            </a:r>
          </a:p>
          <a:p>
            <a:r>
              <a:rPr lang="cs-CZ" dirty="0" smtClean="0"/>
              <a:t>antropometrie – BMI??, obvod paže, kožní řasa, CT?</a:t>
            </a:r>
          </a:p>
          <a:p>
            <a:endParaRPr lang="cs-CZ" dirty="0" smtClean="0"/>
          </a:p>
          <a:p>
            <a:r>
              <a:rPr lang="cs-CZ" dirty="0" smtClean="0"/>
              <a:t>laboratoř – albumin?, </a:t>
            </a:r>
            <a:r>
              <a:rPr lang="cs-CZ" dirty="0" err="1" smtClean="0"/>
              <a:t>prealbumin</a:t>
            </a:r>
            <a:r>
              <a:rPr lang="cs-CZ" dirty="0" smtClean="0"/>
              <a:t>, lymfocyty, cholesterol, U, </a:t>
            </a:r>
            <a:r>
              <a:rPr lang="cs-CZ" dirty="0" err="1" smtClean="0"/>
              <a:t>kreat</a:t>
            </a:r>
            <a:r>
              <a:rPr lang="cs-CZ" dirty="0" smtClean="0"/>
              <a:t>.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800" dirty="0" smtClean="0"/>
              <a:t>Stav výživy pacienta </a:t>
            </a:r>
          </a:p>
          <a:p>
            <a:pPr lvl="1"/>
            <a:r>
              <a:rPr lang="cs-CZ" dirty="0" smtClean="0"/>
              <a:t>obraz v biochemickém vyšetření</a:t>
            </a:r>
          </a:p>
          <a:p>
            <a:pPr lvl="1"/>
            <a:r>
              <a:rPr lang="cs-CZ" dirty="0" smtClean="0"/>
              <a:t>výživa a vztah k biochemii </a:t>
            </a:r>
          </a:p>
          <a:p>
            <a:pPr lvl="1"/>
            <a:r>
              <a:rPr lang="cs-CZ" dirty="0" smtClean="0"/>
              <a:t>stav výživy a jeho hodnocení v biochemii </a:t>
            </a:r>
          </a:p>
          <a:p>
            <a:pPr lvl="1"/>
            <a:r>
              <a:rPr lang="cs-CZ" dirty="0" smtClean="0"/>
              <a:t>výživa při iontových poruchách </a:t>
            </a:r>
          </a:p>
          <a:p>
            <a:pPr lvl="1"/>
            <a:r>
              <a:rPr lang="cs-CZ" dirty="0" smtClean="0"/>
              <a:t>fosfor - </a:t>
            </a:r>
            <a:r>
              <a:rPr lang="cs-CZ" dirty="0" err="1" smtClean="0"/>
              <a:t>refeeding</a:t>
            </a:r>
            <a:r>
              <a:rPr lang="cs-CZ" dirty="0" smtClean="0"/>
              <a:t> syndrom</a:t>
            </a:r>
          </a:p>
          <a:p>
            <a:pPr lvl="1"/>
            <a:r>
              <a:rPr lang="cs-CZ" dirty="0" smtClean="0"/>
              <a:t>urea a výživa</a:t>
            </a:r>
          </a:p>
          <a:p>
            <a:pPr lvl="1"/>
            <a:r>
              <a:rPr lang="cs-CZ" dirty="0" err="1" smtClean="0"/>
              <a:t>hyperlipidemie</a:t>
            </a:r>
            <a:r>
              <a:rPr lang="cs-CZ" dirty="0" smtClean="0"/>
              <a:t> a výživa</a:t>
            </a:r>
          </a:p>
          <a:p>
            <a:pPr lvl="1"/>
            <a:r>
              <a:rPr lang="cs-CZ" dirty="0" err="1" smtClean="0"/>
              <a:t>elevované</a:t>
            </a:r>
            <a:r>
              <a:rPr lang="cs-CZ" dirty="0" smtClean="0"/>
              <a:t> jaterní testy a výživa,</a:t>
            </a:r>
          </a:p>
          <a:p>
            <a:pPr lvl="1"/>
            <a:r>
              <a:rPr lang="cs-CZ" dirty="0" smtClean="0"/>
              <a:t>albumin</a:t>
            </a: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60" name="Picture 4" descr="DSCF01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-100013"/>
            <a:ext cx="9396413" cy="7046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Zdravotní důsledky malnutrice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zhoršení </a:t>
            </a:r>
            <a:r>
              <a:rPr lang="cs-CZ" dirty="0" err="1" smtClean="0"/>
              <a:t>fyziol</a:t>
            </a:r>
            <a:r>
              <a:rPr lang="cs-CZ" dirty="0" smtClean="0"/>
              <a:t>. funkcí</a:t>
            </a:r>
          </a:p>
          <a:p>
            <a:pPr lvl="1"/>
            <a:r>
              <a:rPr lang="cs-CZ" dirty="0" smtClean="0"/>
              <a:t>plicní, kardiovaskulární, imunitní, střevní motilita, pokles trávicích enzymů</a:t>
            </a:r>
          </a:p>
          <a:p>
            <a:r>
              <a:rPr lang="cs-CZ" dirty="0" smtClean="0"/>
              <a:t>závislost</a:t>
            </a:r>
          </a:p>
          <a:p>
            <a:pPr lvl="1"/>
            <a:r>
              <a:rPr lang="cs-CZ" dirty="0" smtClean="0"/>
              <a:t>↓pohyblivost</a:t>
            </a:r>
          </a:p>
          <a:p>
            <a:pPr lvl="1"/>
            <a:r>
              <a:rPr lang="cs-CZ" dirty="0" smtClean="0"/>
              <a:t>↓ obslužnost</a:t>
            </a:r>
          </a:p>
          <a:p>
            <a:pPr lvl="1"/>
            <a:r>
              <a:rPr lang="cs-CZ" dirty="0" smtClean="0"/>
              <a:t>hospitalizace?</a:t>
            </a:r>
          </a:p>
          <a:p>
            <a:r>
              <a:rPr lang="cs-CZ" dirty="0" smtClean="0"/>
              <a:t>vyšší riziko komplikací</a:t>
            </a:r>
          </a:p>
          <a:p>
            <a:pPr lvl="1"/>
            <a:r>
              <a:rPr lang="cs-CZ" dirty="0" smtClean="0"/>
              <a:t>infekce</a:t>
            </a:r>
          </a:p>
          <a:p>
            <a:pPr lvl="1"/>
            <a:r>
              <a:rPr lang="cs-CZ" dirty="0" smtClean="0"/>
              <a:t>dekubity</a:t>
            </a:r>
          </a:p>
          <a:p>
            <a:r>
              <a:rPr lang="cs-CZ" dirty="0" smtClean="0"/>
              <a:t>snížení kvality života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Malnutrice kazí naše snažení!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3060" name="Picture 4" descr="Výsledek obrázku pro throw away money 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276872"/>
            <a:ext cx="3743325" cy="37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4932363" y="1484313"/>
            <a:ext cx="3960812" cy="649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pic>
        <p:nvPicPr>
          <p:cNvPr id="260098" name="Picture 2" descr="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3663" y="0"/>
            <a:ext cx="5170488" cy="6884988"/>
          </a:xfrm>
          <a:prstGeom prst="rect">
            <a:avLst/>
          </a:prstGeom>
          <a:noFill/>
        </p:spPr>
      </p:pic>
      <p:sp>
        <p:nvSpPr>
          <p:cNvPr id="260099" name="Rectangle 3"/>
          <p:cNvSpPr>
            <a:spLocks noChangeArrowheads="1"/>
          </p:cNvSpPr>
          <p:nvPr/>
        </p:nvSpPr>
        <p:spPr bwMode="auto">
          <a:xfrm>
            <a:off x="2051050" y="5445125"/>
            <a:ext cx="863600" cy="574675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60100" name="Rectangle 4"/>
          <p:cNvSpPr>
            <a:spLocks noChangeArrowheads="1"/>
          </p:cNvSpPr>
          <p:nvPr/>
        </p:nvSpPr>
        <p:spPr bwMode="auto">
          <a:xfrm>
            <a:off x="2339975" y="1270000"/>
            <a:ext cx="1008063" cy="358775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60102" name="Text Box 6"/>
          <p:cNvSpPr txBox="1">
            <a:spLocks noChangeArrowheads="1"/>
          </p:cNvSpPr>
          <p:nvPr/>
        </p:nvSpPr>
        <p:spPr bwMode="auto">
          <a:xfrm>
            <a:off x="5364163" y="116632"/>
            <a:ext cx="3529012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chemeClr val="tx2"/>
                </a:solidFill>
              </a:rPr>
              <a:t>Pacient s nádorem</a:t>
            </a:r>
          </a:p>
          <a:p>
            <a:r>
              <a:rPr lang="cs-CZ" sz="2800" b="1" dirty="0">
                <a:solidFill>
                  <a:schemeClr val="tx2"/>
                </a:solidFill>
              </a:rPr>
              <a:t>dutiny ústní</a:t>
            </a:r>
          </a:p>
          <a:p>
            <a:endParaRPr lang="cs-CZ" sz="1000" b="1" dirty="0">
              <a:solidFill>
                <a:schemeClr val="tx2"/>
              </a:solidFill>
            </a:endParaRPr>
          </a:p>
          <a:p>
            <a:r>
              <a:rPr lang="cs-CZ" sz="2800" b="1" dirty="0">
                <a:solidFill>
                  <a:schemeClr val="tx2"/>
                </a:solidFill>
              </a:rPr>
              <a:t>15 měsíců </a:t>
            </a:r>
          </a:p>
          <a:p>
            <a:r>
              <a:rPr lang="cs-CZ" sz="2800" b="1" dirty="0" err="1">
                <a:solidFill>
                  <a:schemeClr val="tx2"/>
                </a:solidFill>
              </a:rPr>
              <a:t>multimodální</a:t>
            </a:r>
            <a:r>
              <a:rPr lang="cs-CZ" sz="2800" b="1" dirty="0">
                <a:solidFill>
                  <a:schemeClr val="tx2"/>
                </a:solidFill>
              </a:rPr>
              <a:t>  </a:t>
            </a:r>
          </a:p>
          <a:p>
            <a:r>
              <a:rPr lang="cs-CZ" sz="2800" b="1" dirty="0">
                <a:solidFill>
                  <a:schemeClr val="tx2"/>
                </a:solidFill>
              </a:rPr>
              <a:t>onkologické léčby,</a:t>
            </a:r>
          </a:p>
          <a:p>
            <a:r>
              <a:rPr lang="cs-CZ" sz="2800" b="1" dirty="0">
                <a:solidFill>
                  <a:schemeClr val="tx2"/>
                </a:solidFill>
              </a:rPr>
              <a:t>zhubnutí o 45 %</a:t>
            </a:r>
          </a:p>
          <a:p>
            <a:endParaRPr lang="cs-CZ" sz="1600" b="1" dirty="0">
              <a:solidFill>
                <a:schemeClr val="tx2"/>
              </a:solidFill>
            </a:endParaRPr>
          </a:p>
          <a:p>
            <a:r>
              <a:rPr lang="cs-CZ" sz="2800" b="1" dirty="0">
                <a:solidFill>
                  <a:schemeClr val="tx2"/>
                </a:solidFill>
              </a:rPr>
              <a:t>Až v tomto stavu</a:t>
            </a:r>
          </a:p>
          <a:p>
            <a:r>
              <a:rPr lang="cs-CZ" sz="2800" b="1" dirty="0">
                <a:solidFill>
                  <a:schemeClr val="tx2"/>
                </a:solidFill>
              </a:rPr>
              <a:t>odeslán k zavedení </a:t>
            </a:r>
          </a:p>
          <a:p>
            <a:r>
              <a:rPr lang="cs-CZ" sz="2800" b="1" dirty="0">
                <a:solidFill>
                  <a:schemeClr val="tx2"/>
                </a:solidFill>
              </a:rPr>
              <a:t>gastrostomie </a:t>
            </a:r>
          </a:p>
          <a:p>
            <a:endParaRPr lang="cs-CZ" sz="1600" b="1" dirty="0">
              <a:solidFill>
                <a:schemeClr val="tx2"/>
              </a:solidFill>
            </a:endParaRPr>
          </a:p>
          <a:p>
            <a:r>
              <a:rPr lang="cs-CZ" sz="2800" b="1" dirty="0">
                <a:solidFill>
                  <a:schemeClr val="tx2"/>
                </a:solidFill>
              </a:rPr>
              <a:t>Nenávratná </a:t>
            </a:r>
          </a:p>
          <a:p>
            <a:r>
              <a:rPr lang="cs-CZ" sz="2800" b="1" dirty="0">
                <a:solidFill>
                  <a:schemeClr val="tx2"/>
                </a:solidFill>
              </a:rPr>
              <a:t>kachexie</a:t>
            </a:r>
          </a:p>
          <a:p>
            <a:r>
              <a:rPr lang="cs-CZ" sz="2800" b="1" dirty="0">
                <a:solidFill>
                  <a:schemeClr val="tx2"/>
                </a:solidFill>
              </a:rPr>
              <a:t>14 dnů před smrtí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64088" y="6093296"/>
            <a:ext cx="3502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 laskavostí </a:t>
            </a:r>
          </a:p>
          <a:p>
            <a:r>
              <a:rPr lang="cs-CZ" dirty="0" smtClean="0"/>
              <a:t>Doc. MUDr. Miroslava Tomíšky, CSc.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Ekonomické aspekty malnutrice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dieta v nemocnici 		        60-100 Kč/den</a:t>
            </a:r>
          </a:p>
          <a:p>
            <a:r>
              <a:rPr lang="cs-CZ" dirty="0" smtClean="0"/>
              <a:t>enterální výživa			        	  300 Kč/den</a:t>
            </a:r>
          </a:p>
          <a:p>
            <a:r>
              <a:rPr lang="cs-CZ" dirty="0" smtClean="0"/>
              <a:t>parenterální výživa			3000 Kč/den</a:t>
            </a:r>
          </a:p>
          <a:p>
            <a:endParaRPr lang="cs-CZ" dirty="0"/>
          </a:p>
          <a:p>
            <a:r>
              <a:rPr lang="cs-CZ" dirty="0" smtClean="0"/>
              <a:t>infekce (ATB)					?</a:t>
            </a:r>
          </a:p>
          <a:p>
            <a:r>
              <a:rPr lang="cs-CZ" dirty="0" smtClean="0"/>
              <a:t>dekubity						?</a:t>
            </a:r>
          </a:p>
          <a:p>
            <a:r>
              <a:rPr lang="cs-CZ" dirty="0" smtClean="0"/>
              <a:t>hospitalizace				  1600 Kč/den</a:t>
            </a:r>
          </a:p>
          <a:p>
            <a:r>
              <a:rPr lang="cs-CZ" dirty="0" smtClean="0"/>
              <a:t>JIP						18000 Kč/den</a:t>
            </a:r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796" y="931909"/>
            <a:ext cx="7704856" cy="578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11953"/>
            <a:ext cx="7373761" cy="521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95359"/>
            <a:ext cx="8080763" cy="55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Možnosti nutriční podpory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edukace</a:t>
            </a:r>
          </a:p>
          <a:p>
            <a:r>
              <a:rPr lang="cs-CZ" dirty="0" smtClean="0"/>
              <a:t>odstranění nežádoucích vlivů/potíží</a:t>
            </a:r>
          </a:p>
          <a:p>
            <a:r>
              <a:rPr lang="cs-CZ" dirty="0" err="1" smtClean="0"/>
              <a:t>sipping</a:t>
            </a:r>
            <a:endParaRPr lang="cs-CZ" dirty="0" smtClean="0"/>
          </a:p>
          <a:p>
            <a:r>
              <a:rPr lang="cs-CZ" dirty="0" err="1" smtClean="0"/>
              <a:t>sondová</a:t>
            </a:r>
            <a:r>
              <a:rPr lang="cs-CZ" dirty="0" smtClean="0"/>
              <a:t> výživa</a:t>
            </a:r>
          </a:p>
          <a:p>
            <a:r>
              <a:rPr lang="cs-CZ" dirty="0" smtClean="0"/>
              <a:t>parenterální výživa</a:t>
            </a:r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Nutriční terapeut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každá nemocnice</a:t>
            </a:r>
          </a:p>
          <a:p>
            <a:r>
              <a:rPr lang="cs-CZ" dirty="0" smtClean="0"/>
              <a:t>dietní systém (stravování)</a:t>
            </a:r>
          </a:p>
          <a:p>
            <a:r>
              <a:rPr lang="cs-CZ" dirty="0" smtClean="0"/>
              <a:t>nutriční ambulance</a:t>
            </a:r>
          </a:p>
          <a:p>
            <a:endParaRPr lang="cs-CZ" dirty="0" smtClean="0"/>
          </a:p>
          <a:p>
            <a:r>
              <a:rPr lang="cs-CZ" dirty="0" smtClean="0"/>
              <a:t>nezastupitelná úloha</a:t>
            </a:r>
          </a:p>
          <a:p>
            <a:endParaRPr lang="cs-CZ" dirty="0"/>
          </a:p>
        </p:txBody>
      </p:sp>
      <p:pic>
        <p:nvPicPr>
          <p:cNvPr id="51202" name="Picture 2" descr="https://www.mou.cz/data/images/thumb/3653_d16a996d0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10" y="3861048"/>
            <a:ext cx="3874738" cy="25831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3778" name="Picture 2" descr="http://i.imgur.com/Q5Q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5414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Nutricionista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funkční licence ČLK- F 016  (2+2 týdny)</a:t>
            </a:r>
          </a:p>
          <a:p>
            <a:r>
              <a:rPr lang="cs-CZ" dirty="0" smtClean="0"/>
              <a:t>certifikovaný kurz Klinická výživa v intenzívní a metabolické péči</a:t>
            </a:r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Nutriční ambulance – </a:t>
            </a:r>
            <a:r>
              <a:rPr lang="cs-CZ" sz="4000" dirty="0" smtClean="0"/>
              <a:t>www.</a:t>
            </a:r>
            <a:r>
              <a:rPr lang="cs-CZ" sz="4000" dirty="0" err="1" smtClean="0"/>
              <a:t>skvimp.cz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 l="15112" r="16556"/>
          <a:stretch>
            <a:fillRect/>
          </a:stretch>
        </p:blipFill>
        <p:spPr bwMode="auto">
          <a:xfrm>
            <a:off x="539552" y="836712"/>
            <a:ext cx="7992888" cy="595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Možnosti intervence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edukace/dietní rada</a:t>
            </a:r>
          </a:p>
          <a:p>
            <a:r>
              <a:rPr lang="cs-CZ" dirty="0" err="1" smtClean="0"/>
              <a:t>sipping</a:t>
            </a:r>
            <a:r>
              <a:rPr lang="cs-CZ" dirty="0" smtClean="0"/>
              <a:t>/</a:t>
            </a:r>
            <a:r>
              <a:rPr lang="cs-CZ" dirty="0" err="1" smtClean="0"/>
              <a:t>sondová</a:t>
            </a:r>
            <a:r>
              <a:rPr lang="cs-CZ" dirty="0" smtClean="0"/>
              <a:t> výživa = enterální</a:t>
            </a:r>
          </a:p>
          <a:p>
            <a:r>
              <a:rPr lang="cs-CZ" dirty="0" smtClean="0"/>
              <a:t>parenterální výživa</a:t>
            </a:r>
          </a:p>
          <a:p>
            <a:endParaRPr lang="cs-CZ" dirty="0" smtClean="0"/>
          </a:p>
          <a:p>
            <a:r>
              <a:rPr lang="cs-CZ" dirty="0" smtClean="0"/>
              <a:t>léčba obtěžujících potíží (zácpa, průjem, xerostomie, nechutenství, bolest, deprese)</a:t>
            </a:r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Kolik dát živin/energie?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0770" name="Picture 2" descr="Výsledek obrázku pro healthy or go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132856"/>
            <a:ext cx="4343400" cy="37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24744"/>
          </a:xfrm>
          <a:noFill/>
        </p:spPr>
        <p:txBody>
          <a:bodyPr/>
          <a:lstStyle/>
          <a:p>
            <a:pPr eaLnBrk="1" hangingPunct="1"/>
            <a:r>
              <a:rPr lang="cs-CZ" sz="3600" b="1" dirty="0" smtClean="0"/>
              <a:t>ENERGETICKÝ VÝDEJ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1700808"/>
            <a:ext cx="8458200" cy="4800600"/>
          </a:xfrm>
          <a:noFill/>
        </p:spPr>
        <p:txBody>
          <a:bodyPr>
            <a:normAutofit lnSpcReduction="10000"/>
          </a:bodyPr>
          <a:lstStyle/>
          <a:p>
            <a:pPr eaLnBrk="1" hangingPunct="1"/>
            <a:r>
              <a:rPr lang="cs-CZ" sz="2400" dirty="0" smtClean="0"/>
              <a:t>Odhad: 	EE v klidu	cca 25kcal/kg/24h</a:t>
            </a:r>
          </a:p>
          <a:p>
            <a:pPr eaLnBrk="1" hangingPunct="1">
              <a:buFont typeface="Monotype Sorts"/>
              <a:buNone/>
            </a:pPr>
            <a:r>
              <a:rPr lang="cs-CZ" sz="2400" dirty="0" smtClean="0"/>
              <a:t>			faktor fysické aktivity: 1.3 - 1.5x</a:t>
            </a:r>
          </a:p>
          <a:p>
            <a:pPr eaLnBrk="1" hangingPunct="1">
              <a:buFont typeface="Monotype Sorts"/>
              <a:buNone/>
            </a:pPr>
            <a:endParaRPr lang="cs-CZ" sz="800" dirty="0" smtClean="0"/>
          </a:p>
          <a:p>
            <a:pPr eaLnBrk="1" hangingPunct="1"/>
            <a:r>
              <a:rPr lang="cs-CZ" sz="2400" dirty="0" err="1" smtClean="0"/>
              <a:t>Harris</a:t>
            </a:r>
            <a:r>
              <a:rPr lang="cs-CZ" sz="2400" dirty="0" smtClean="0"/>
              <a:t> - </a:t>
            </a:r>
            <a:r>
              <a:rPr lang="cs-CZ" sz="2400" dirty="0" err="1" smtClean="0"/>
              <a:t>Benedictova</a:t>
            </a:r>
            <a:r>
              <a:rPr lang="cs-CZ" sz="2400" dirty="0" smtClean="0"/>
              <a:t> rovnice: hmotnost, výška, věk, pohlaví</a:t>
            </a:r>
          </a:p>
          <a:p>
            <a:pPr eaLnBrk="1" hangingPunct="1">
              <a:buFont typeface="Monotype Sorts"/>
              <a:buChar char="•"/>
            </a:pPr>
            <a:r>
              <a:rPr lang="cs-CZ" sz="2400" dirty="0" smtClean="0"/>
              <a:t>Indirektní kalorimetrie: REE</a:t>
            </a:r>
          </a:p>
          <a:p>
            <a:pPr eaLnBrk="1" hangingPunct="1">
              <a:buFont typeface="Monotype Sorts"/>
              <a:buNone/>
            </a:pPr>
            <a:r>
              <a:rPr lang="cs-CZ" sz="2400" dirty="0" smtClean="0"/>
              <a:t>		</a:t>
            </a:r>
            <a:r>
              <a:rPr lang="cs-CZ" sz="2200" dirty="0" smtClean="0"/>
              <a:t>	CO2 vyprodukovaný (koncentrace, objem)</a:t>
            </a:r>
          </a:p>
          <a:p>
            <a:pPr eaLnBrk="1" hangingPunct="1">
              <a:buFont typeface="Monotype Sorts"/>
              <a:buNone/>
            </a:pPr>
            <a:r>
              <a:rPr lang="cs-CZ" sz="2200" dirty="0" smtClean="0"/>
              <a:t>		REE = ----------------------------------------------------- </a:t>
            </a:r>
          </a:p>
          <a:p>
            <a:pPr eaLnBrk="1" hangingPunct="1">
              <a:buFont typeface="Monotype Sorts"/>
              <a:buNone/>
            </a:pPr>
            <a:r>
              <a:rPr lang="cs-CZ" sz="2200" dirty="0" smtClean="0"/>
              <a:t>			O2 spotřebovaný (koncentrace, objem) </a:t>
            </a:r>
          </a:p>
          <a:p>
            <a:pPr eaLnBrk="1" hangingPunct="1">
              <a:buFont typeface="Monotype Sorts"/>
              <a:buNone/>
            </a:pPr>
            <a:endParaRPr lang="cs-CZ" sz="2400" b="1" dirty="0" smtClean="0"/>
          </a:p>
          <a:p>
            <a:pPr eaLnBrk="1" hangingPunct="1"/>
            <a:r>
              <a:rPr lang="cs-CZ" sz="2400" b="1" dirty="0" smtClean="0"/>
              <a:t>Utilizace substrátů: </a:t>
            </a:r>
          </a:p>
          <a:p>
            <a:pPr eaLnBrk="1" hangingPunct="1">
              <a:buFont typeface="Monotype Sorts"/>
              <a:buNone/>
            </a:pPr>
            <a:r>
              <a:rPr lang="cs-CZ" sz="2400" b="1" dirty="0" smtClean="0"/>
              <a:t>	1 g protein	4 </a:t>
            </a:r>
            <a:r>
              <a:rPr lang="cs-CZ" sz="2400" b="1" dirty="0" err="1" smtClean="0"/>
              <a:t>kcal</a:t>
            </a:r>
            <a:r>
              <a:rPr lang="cs-CZ" sz="2400" b="1" dirty="0" smtClean="0"/>
              <a:t>		1 g sacharid	4 </a:t>
            </a:r>
            <a:r>
              <a:rPr lang="cs-CZ" sz="2400" b="1" dirty="0" err="1" smtClean="0"/>
              <a:t>kcal</a:t>
            </a:r>
            <a:endParaRPr lang="cs-CZ" sz="2400" b="1" dirty="0" smtClean="0"/>
          </a:p>
          <a:p>
            <a:pPr eaLnBrk="1" hangingPunct="1">
              <a:buFont typeface="Monotype Sorts"/>
              <a:buNone/>
            </a:pPr>
            <a:r>
              <a:rPr lang="cs-CZ" sz="2400" b="1" dirty="0" smtClean="0"/>
              <a:t>	1 g tuk	</a:t>
            </a:r>
            <a:r>
              <a:rPr lang="cs-CZ" sz="2400" b="1" dirty="0" smtClean="0">
                <a:solidFill>
                  <a:srgbClr val="FF0000"/>
                </a:solidFill>
              </a:rPr>
              <a:t>9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kcal</a:t>
            </a:r>
            <a:r>
              <a:rPr lang="cs-CZ" sz="2400" b="1" dirty="0" smtClean="0"/>
              <a:t>		1 g alkohol	</a:t>
            </a:r>
            <a:r>
              <a:rPr lang="cs-CZ" sz="2400" b="1" dirty="0" smtClean="0">
                <a:solidFill>
                  <a:srgbClr val="FF0000"/>
                </a:solidFill>
              </a:rPr>
              <a:t>7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kcal</a:t>
            </a:r>
            <a:endParaRPr lang="cs-CZ" sz="2400" b="1" dirty="0" smtClean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08720"/>
            <a:ext cx="7793037" cy="588962"/>
          </a:xfrm>
        </p:spPr>
        <p:txBody>
          <a:bodyPr>
            <a:noAutofit/>
          </a:bodyPr>
          <a:lstStyle/>
          <a:p>
            <a:r>
              <a:rPr lang="cs-CZ" sz="3600" b="1" dirty="0"/>
              <a:t>Dávka energie – výběr substrátu</a:t>
            </a:r>
            <a:endParaRPr lang="cs-CZ" sz="54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 b="1" dirty="0"/>
              <a:t>Výběr</a:t>
            </a:r>
            <a:r>
              <a:rPr lang="cs-CZ" sz="2400" dirty="0"/>
              <a:t> neproteinových zdrojů energie – </a:t>
            </a:r>
            <a:r>
              <a:rPr lang="cs-CZ" sz="2400" b="1" dirty="0"/>
              <a:t>cukry </a:t>
            </a:r>
            <a:r>
              <a:rPr lang="cs-CZ" sz="2400" b="1" dirty="0" smtClean="0"/>
              <a:t> x  </a:t>
            </a:r>
            <a:r>
              <a:rPr lang="cs-CZ" sz="2400" b="1" dirty="0"/>
              <a:t>tuky</a:t>
            </a:r>
          </a:p>
          <a:p>
            <a:r>
              <a:rPr lang="cs-CZ" sz="2400" b="1" dirty="0"/>
              <a:t>Poměr S:T</a:t>
            </a:r>
            <a:r>
              <a:rPr lang="cs-CZ" sz="2400" dirty="0"/>
              <a:t> (</a:t>
            </a:r>
            <a:r>
              <a:rPr lang="cs-CZ" sz="2400" dirty="0" err="1"/>
              <a:t>kcal</a:t>
            </a:r>
            <a:r>
              <a:rPr lang="cs-CZ" sz="2400" dirty="0"/>
              <a:t>) : 55-60:40-45 </a:t>
            </a:r>
          </a:p>
          <a:p>
            <a:pPr>
              <a:buFont typeface="Wingdings" pitchFamily="2" charset="2"/>
              <a:buNone/>
            </a:pPr>
            <a:endParaRPr lang="cs-CZ" sz="2400" dirty="0"/>
          </a:p>
          <a:p>
            <a:r>
              <a:rPr lang="cs-CZ" sz="2400" b="1" dirty="0"/>
              <a:t>Cukry</a:t>
            </a:r>
            <a:r>
              <a:rPr lang="cs-CZ" sz="2400" dirty="0"/>
              <a:t> – glukóza 4 </a:t>
            </a:r>
            <a:r>
              <a:rPr lang="cs-CZ" sz="2400" dirty="0" err="1"/>
              <a:t>kcal</a:t>
            </a:r>
            <a:r>
              <a:rPr lang="cs-CZ" sz="2400" dirty="0"/>
              <a:t>/g (3-6 g/kg/den, 0,25-0,5 g/kg/h)</a:t>
            </a:r>
          </a:p>
          <a:p>
            <a:pPr>
              <a:buFont typeface="Wingdings" pitchFamily="2" charset="2"/>
              <a:buNone/>
            </a:pPr>
            <a:r>
              <a:rPr lang="cs-CZ" sz="2400" dirty="0"/>
              <a:t>        více než 15% - centrální žíla, hyperglykémie…</a:t>
            </a:r>
          </a:p>
          <a:p>
            <a:pPr>
              <a:buFont typeface="Wingdings" pitchFamily="2" charset="2"/>
              <a:buNone/>
            </a:pPr>
            <a:endParaRPr lang="cs-CZ" sz="2400" dirty="0"/>
          </a:p>
          <a:p>
            <a:r>
              <a:rPr lang="cs-CZ" sz="2400" b="1" dirty="0"/>
              <a:t>Tuky</a:t>
            </a:r>
            <a:r>
              <a:rPr lang="cs-CZ" sz="2400" dirty="0"/>
              <a:t> – 9 </a:t>
            </a:r>
            <a:r>
              <a:rPr lang="cs-CZ" sz="2400" dirty="0" err="1"/>
              <a:t>kcal</a:t>
            </a:r>
            <a:r>
              <a:rPr lang="cs-CZ" sz="2400" dirty="0"/>
              <a:t>/g (1,5 g/kg/den, 0,15 g/kg/h)</a:t>
            </a:r>
          </a:p>
          <a:p>
            <a:pPr>
              <a:buFont typeface="Wingdings" pitchFamily="2" charset="2"/>
              <a:buNone/>
            </a:pPr>
            <a:r>
              <a:rPr lang="cs-CZ" sz="2400" dirty="0"/>
              <a:t>        zdroj </a:t>
            </a:r>
            <a:r>
              <a:rPr lang="cs-CZ" sz="2400" dirty="0" err="1"/>
              <a:t>esenc.MK</a:t>
            </a:r>
            <a:r>
              <a:rPr lang="cs-CZ" sz="2400" dirty="0"/>
              <a:t>, vitaminy v tuku rozpustné</a:t>
            </a:r>
          </a:p>
          <a:p>
            <a:pPr>
              <a:buFont typeface="Wingdings" pitchFamily="2" charset="2"/>
              <a:buNone/>
            </a:pPr>
            <a:endParaRPr lang="cs-CZ" sz="2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7793037" cy="588962"/>
          </a:xfrm>
        </p:spPr>
        <p:txBody>
          <a:bodyPr>
            <a:noAutofit/>
          </a:bodyPr>
          <a:lstStyle/>
          <a:p>
            <a:r>
              <a:rPr lang="cs-CZ" sz="3600" b="1" dirty="0"/>
              <a:t>Rozpis dávkování vody a minerálů</a:t>
            </a:r>
            <a:endParaRPr lang="cs-CZ" sz="5400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dirty="0"/>
              <a:t>Dle </a:t>
            </a:r>
            <a:r>
              <a:rPr lang="cs-CZ" sz="2400" b="1" dirty="0"/>
              <a:t>potřeby a ztrát močí</a:t>
            </a:r>
            <a:r>
              <a:rPr lang="cs-CZ" sz="2400" dirty="0"/>
              <a:t> – bilance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dirty="0"/>
              <a:t>  orientačně :  </a:t>
            </a:r>
            <a:r>
              <a:rPr lang="cs-CZ" sz="2400" dirty="0" smtClean="0"/>
              <a:t>voda </a:t>
            </a:r>
            <a:r>
              <a:rPr lang="cs-CZ" sz="2400" dirty="0"/>
              <a:t>		30 – 40	</a:t>
            </a:r>
            <a:r>
              <a:rPr lang="cs-CZ" sz="2400" dirty="0" smtClean="0"/>
              <a:t>ml/kg</a:t>
            </a:r>
            <a:endParaRPr lang="cs-CZ" sz="24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dirty="0"/>
              <a:t>			energie	</a:t>
            </a:r>
            <a:r>
              <a:rPr lang="cs-CZ" sz="2400" dirty="0" smtClean="0"/>
              <a:t>25 </a:t>
            </a:r>
            <a:r>
              <a:rPr lang="cs-CZ" sz="2400" dirty="0"/>
              <a:t>– 30		</a:t>
            </a:r>
            <a:r>
              <a:rPr lang="cs-CZ" sz="2400" dirty="0" err="1"/>
              <a:t>kcal</a:t>
            </a:r>
            <a:r>
              <a:rPr lang="cs-CZ" sz="2400" dirty="0"/>
              <a:t>/kg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dirty="0"/>
              <a:t>			Na		1 – 2,5 		</a:t>
            </a:r>
            <a:r>
              <a:rPr lang="cs-CZ" sz="2400" dirty="0" err="1"/>
              <a:t>mmol</a:t>
            </a:r>
            <a:r>
              <a:rPr lang="cs-CZ" sz="2400" dirty="0"/>
              <a:t>/</a:t>
            </a:r>
            <a:r>
              <a:rPr lang="cs-CZ" sz="2400" dirty="0" err="1"/>
              <a:t>lg</a:t>
            </a:r>
            <a:endParaRPr lang="cs-CZ" sz="24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dirty="0"/>
              <a:t>			K		1 – 2 		</a:t>
            </a:r>
            <a:r>
              <a:rPr lang="cs-CZ" sz="2400" dirty="0" err="1"/>
              <a:t>mmol</a:t>
            </a:r>
            <a:r>
              <a:rPr lang="cs-CZ" sz="2400" dirty="0"/>
              <a:t>/kg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dirty="0"/>
              <a:t>			Ca		0,2 – 0,5	</a:t>
            </a:r>
            <a:r>
              <a:rPr lang="cs-CZ" sz="2400" dirty="0" err="1"/>
              <a:t>mmol</a:t>
            </a:r>
            <a:r>
              <a:rPr lang="cs-CZ" sz="2400" dirty="0"/>
              <a:t>/kg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dirty="0"/>
              <a:t>			Mg		0,1		</a:t>
            </a:r>
            <a:r>
              <a:rPr lang="cs-CZ" sz="2400" dirty="0" err="1"/>
              <a:t>mmol</a:t>
            </a:r>
            <a:r>
              <a:rPr lang="cs-CZ" sz="2400" dirty="0"/>
              <a:t>/kg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dirty="0"/>
              <a:t>			P		0,2 – 0,5	</a:t>
            </a:r>
            <a:r>
              <a:rPr lang="cs-CZ" sz="2400" dirty="0" err="1"/>
              <a:t>mmol</a:t>
            </a:r>
            <a:r>
              <a:rPr lang="cs-CZ" sz="2400" dirty="0"/>
              <a:t>/kg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4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dirty="0"/>
              <a:t>Stopové prvky a vitaminy dle RDA – u TPV delší než týden či při těžkém stavu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588963"/>
            <a:ext cx="8620447" cy="1087437"/>
          </a:xfrm>
        </p:spPr>
        <p:txBody>
          <a:bodyPr>
            <a:normAutofit/>
          </a:bodyPr>
          <a:lstStyle/>
          <a:p>
            <a:r>
              <a:rPr lang="cs-CZ" sz="3600" b="1" dirty="0"/>
              <a:t>Potřeba aminokyselin </a:t>
            </a:r>
            <a:endParaRPr lang="cs-CZ" sz="54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sz="2800" b="1" dirty="0"/>
              <a:t>Odhad : </a:t>
            </a:r>
            <a:r>
              <a:rPr lang="cs-CZ" sz="2800" dirty="0"/>
              <a:t>0,75 – 2 g AK/kg a den dle stavu pacienta</a:t>
            </a:r>
          </a:p>
          <a:p>
            <a:pPr>
              <a:buFont typeface="Wingdings" pitchFamily="2" charset="2"/>
              <a:buNone/>
            </a:pPr>
            <a:endParaRPr lang="cs-CZ" sz="2800" dirty="0"/>
          </a:p>
          <a:p>
            <a:r>
              <a:rPr lang="cs-CZ" sz="2800" b="1" dirty="0"/>
              <a:t>Stabilní stav : </a:t>
            </a:r>
            <a:r>
              <a:rPr lang="cs-CZ" sz="2800" dirty="0"/>
              <a:t>1 g N/200 </a:t>
            </a:r>
            <a:r>
              <a:rPr lang="cs-CZ" sz="2800" dirty="0" err="1"/>
              <a:t>kcal</a:t>
            </a:r>
            <a:endParaRPr lang="cs-CZ" sz="2800" dirty="0"/>
          </a:p>
          <a:p>
            <a:r>
              <a:rPr lang="cs-CZ" sz="2800" b="1" dirty="0"/>
              <a:t>Katabolismus</a:t>
            </a:r>
            <a:r>
              <a:rPr lang="cs-CZ" sz="2800" dirty="0"/>
              <a:t> : 1 g N/100-150 </a:t>
            </a:r>
            <a:r>
              <a:rPr lang="cs-CZ" sz="2800" dirty="0" err="1"/>
              <a:t>kcal</a:t>
            </a:r>
            <a:endParaRPr lang="cs-CZ" sz="2800" dirty="0"/>
          </a:p>
          <a:p>
            <a:pPr>
              <a:buFont typeface="Wingdings" pitchFamily="2" charset="2"/>
              <a:buNone/>
            </a:pPr>
            <a:endParaRPr lang="cs-CZ" sz="2800" dirty="0"/>
          </a:p>
          <a:p>
            <a:r>
              <a:rPr lang="cs-CZ" sz="2800" b="1" dirty="0"/>
              <a:t>Podle ztrát N : </a:t>
            </a:r>
            <a:endParaRPr lang="cs-CZ" sz="2800" dirty="0"/>
          </a:p>
          <a:p>
            <a:pPr>
              <a:buFont typeface="Wingdings" pitchFamily="2" charset="2"/>
              <a:buNone/>
            </a:pPr>
            <a:r>
              <a:rPr lang="cs-CZ" sz="2800" dirty="0"/>
              <a:t>	</a:t>
            </a:r>
            <a:r>
              <a:rPr lang="cs-CZ" sz="2800" dirty="0" err="1"/>
              <a:t>Katab.N</a:t>
            </a:r>
            <a:r>
              <a:rPr lang="cs-CZ" sz="2800" dirty="0"/>
              <a:t> (g) = U*V*0,028*1,2 + Z</a:t>
            </a:r>
          </a:p>
          <a:p>
            <a:pPr>
              <a:buFont typeface="Wingdings" pitchFamily="2" charset="2"/>
              <a:buNone/>
            </a:pPr>
            <a:r>
              <a:rPr lang="cs-CZ" sz="3600" dirty="0"/>
              <a:t>   </a:t>
            </a:r>
            <a:r>
              <a:rPr lang="cs-CZ" sz="2000" dirty="0"/>
              <a:t>U – koncentrace urea v moči (</a:t>
            </a:r>
            <a:r>
              <a:rPr lang="cs-CZ" sz="2000" dirty="0" err="1"/>
              <a:t>mmol</a:t>
            </a:r>
            <a:r>
              <a:rPr lang="cs-CZ" sz="2000" dirty="0"/>
              <a:t>/l)  </a:t>
            </a:r>
            <a:r>
              <a:rPr lang="cs-CZ" sz="2000" dirty="0" smtClean="0"/>
              <a:t>	V </a:t>
            </a:r>
            <a:r>
              <a:rPr lang="cs-CZ" sz="2000" dirty="0"/>
              <a:t>– diuréza/24 h                     Z – </a:t>
            </a:r>
            <a:r>
              <a:rPr lang="cs-CZ" sz="2000" dirty="0" err="1"/>
              <a:t>extrarenální</a:t>
            </a:r>
            <a:r>
              <a:rPr lang="cs-CZ" sz="2000" dirty="0"/>
              <a:t> ztráty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Složení výživy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3898776" cy="4389120"/>
          </a:xfrm>
        </p:spPr>
        <p:txBody>
          <a:bodyPr/>
          <a:lstStyle/>
          <a:p>
            <a:r>
              <a:rPr lang="cs-CZ" dirty="0" err="1" smtClean="0"/>
              <a:t>makronutrienty</a:t>
            </a:r>
            <a:endParaRPr lang="cs-CZ" dirty="0" smtClean="0"/>
          </a:p>
          <a:p>
            <a:pPr lvl="1"/>
            <a:r>
              <a:rPr lang="cs-CZ" dirty="0" smtClean="0"/>
              <a:t>cukry</a:t>
            </a:r>
          </a:p>
          <a:p>
            <a:pPr lvl="1"/>
            <a:r>
              <a:rPr lang="cs-CZ" dirty="0" smtClean="0"/>
              <a:t>tuky</a:t>
            </a:r>
          </a:p>
          <a:p>
            <a:pPr lvl="1"/>
            <a:r>
              <a:rPr lang="cs-CZ" dirty="0" smtClean="0"/>
              <a:t>bílkoviny</a:t>
            </a:r>
          </a:p>
          <a:p>
            <a:pPr lvl="1"/>
            <a:endParaRPr lang="cs-CZ" dirty="0" smtClean="0"/>
          </a:p>
          <a:p>
            <a:r>
              <a:rPr lang="cs-CZ" dirty="0" err="1" smtClean="0"/>
              <a:t>mikronutrienty</a:t>
            </a:r>
            <a:endParaRPr lang="cs-CZ" dirty="0" smtClean="0"/>
          </a:p>
          <a:p>
            <a:pPr lvl="1"/>
            <a:r>
              <a:rPr lang="cs-CZ" dirty="0" smtClean="0"/>
              <a:t>vitamíny</a:t>
            </a:r>
          </a:p>
          <a:p>
            <a:pPr lvl="2"/>
            <a:r>
              <a:rPr lang="cs-CZ" dirty="0" smtClean="0"/>
              <a:t>rozpustné ve vodě</a:t>
            </a:r>
          </a:p>
          <a:p>
            <a:pPr lvl="2"/>
            <a:r>
              <a:rPr lang="cs-CZ" dirty="0" smtClean="0"/>
              <a:t>rozpustné v tucích</a:t>
            </a:r>
          </a:p>
          <a:p>
            <a:pPr lvl="1"/>
            <a:r>
              <a:rPr lang="cs-CZ" dirty="0" smtClean="0"/>
              <a:t>stopové prvky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644008" y="2060848"/>
            <a:ext cx="3898776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speciální složky (</a:t>
            </a:r>
            <a:r>
              <a:rPr kumimoji="0" lang="cs-CZ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farmakonutrice</a:t>
            </a: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glutamin</a:t>
            </a:r>
            <a:endParaRPr kumimoji="0" lang="cs-CZ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cs-CZ" sz="2400" dirty="0" smtClean="0"/>
              <a:t>arginin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omega-3 MK</a:t>
            </a:r>
          </a:p>
          <a:p>
            <a:pPr marL="640080" lvl="1" indent="-246888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cs-CZ" sz="2400" dirty="0" smtClean="0"/>
              <a:t>MCT tuky</a:t>
            </a:r>
          </a:p>
          <a:p>
            <a:pPr marL="640080" lvl="1" indent="-246888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cs-CZ" sz="2400" dirty="0" smtClean="0"/>
              <a:t>HMB</a:t>
            </a:r>
            <a:endParaRPr lang="cs-CZ" sz="2400" dirty="0" smtClean="0"/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cs-CZ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51586" name="Picture 2" descr="Výsledek obrázku pro hmb nutrition hydroxymetylbutyrá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5229200"/>
            <a:ext cx="3960440" cy="14851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Sipping</a:t>
            </a:r>
            <a:r>
              <a:rPr lang="cs-CZ" dirty="0" smtClean="0"/>
              <a:t> = ONS (oral </a:t>
            </a:r>
            <a:r>
              <a:rPr lang="cs-CZ" dirty="0" err="1" smtClean="0"/>
              <a:t>nutr</a:t>
            </a:r>
            <a:r>
              <a:rPr lang="cs-CZ" dirty="0" smtClean="0"/>
              <a:t>. </a:t>
            </a:r>
            <a:r>
              <a:rPr lang="cs-CZ" dirty="0" err="1" smtClean="0"/>
              <a:t>suppl</a:t>
            </a:r>
            <a:r>
              <a:rPr lang="cs-CZ" dirty="0" smtClean="0"/>
              <a:t>.)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800" dirty="0" err="1" smtClean="0"/>
              <a:t>sipping</a:t>
            </a:r>
            <a:r>
              <a:rPr lang="cs-CZ" sz="2800" dirty="0" smtClean="0"/>
              <a:t> = popíjení po malých dávkách, mezi jídly</a:t>
            </a:r>
          </a:p>
          <a:p>
            <a:r>
              <a:rPr lang="cs-CZ" sz="2800" dirty="0" smtClean="0"/>
              <a:t>výhody</a:t>
            </a:r>
          </a:p>
          <a:p>
            <a:pPr lvl="1"/>
            <a:r>
              <a:rPr lang="cs-CZ" sz="2400" dirty="0" smtClean="0"/>
              <a:t>vyšší energetická hustota 1,25-2 </a:t>
            </a:r>
            <a:r>
              <a:rPr lang="cs-CZ" sz="2400" dirty="0" err="1" smtClean="0"/>
              <a:t>kcal</a:t>
            </a:r>
            <a:r>
              <a:rPr lang="cs-CZ" sz="2400" dirty="0" smtClean="0"/>
              <a:t>/ml  </a:t>
            </a:r>
          </a:p>
          <a:p>
            <a:pPr lvl="1">
              <a:buNone/>
            </a:pPr>
            <a:r>
              <a:rPr lang="cs-CZ" sz="2000" dirty="0" smtClean="0"/>
              <a:t>(polotučné mléko 0,4 </a:t>
            </a:r>
            <a:r>
              <a:rPr lang="cs-CZ" sz="2000" dirty="0" err="1" smtClean="0"/>
              <a:t>kcal</a:t>
            </a:r>
            <a:r>
              <a:rPr lang="cs-CZ" sz="2000" dirty="0" smtClean="0"/>
              <a:t>/ml a jogurtu 0,7 </a:t>
            </a:r>
            <a:r>
              <a:rPr lang="cs-CZ" sz="2000" dirty="0" err="1" smtClean="0"/>
              <a:t>kcal</a:t>
            </a:r>
            <a:r>
              <a:rPr lang="cs-CZ" sz="2000" dirty="0" smtClean="0"/>
              <a:t>/ml)</a:t>
            </a:r>
          </a:p>
          <a:p>
            <a:pPr lvl="1"/>
            <a:r>
              <a:rPr lang="cs-CZ" sz="2400" b="1" dirty="0" smtClean="0"/>
              <a:t>celé spektrum vitamínů a stopových prvků </a:t>
            </a:r>
            <a:r>
              <a:rPr lang="cs-CZ" sz="2400" dirty="0" smtClean="0"/>
              <a:t>v množství vyšším</a:t>
            </a:r>
            <a:r>
              <a:rPr lang="cs-CZ" sz="2000" dirty="0" smtClean="0"/>
              <a:t>, než by odpovídalo obsažené energii (jedno bal. = 1/3 DDD).</a:t>
            </a:r>
          </a:p>
          <a:p>
            <a:r>
              <a:rPr lang="cs-CZ" sz="2800" dirty="0" smtClean="0"/>
              <a:t>zásadní je </a:t>
            </a:r>
            <a:r>
              <a:rPr lang="cs-CZ" sz="2800" b="1" dirty="0" smtClean="0"/>
              <a:t>motivace</a:t>
            </a:r>
          </a:p>
          <a:p>
            <a:r>
              <a:rPr lang="cs-CZ" sz="2800" dirty="0" smtClean="0"/>
              <a:t>efekt </a:t>
            </a:r>
            <a:r>
              <a:rPr lang="cs-CZ" sz="2800" dirty="0" err="1" smtClean="0"/>
              <a:t>sippingu</a:t>
            </a:r>
            <a:r>
              <a:rPr lang="cs-CZ" sz="2800" dirty="0" smtClean="0"/>
              <a:t>  vyšší než efekt samotné dietní rady</a:t>
            </a:r>
          </a:p>
          <a:p>
            <a:r>
              <a:rPr lang="cs-CZ" sz="2800" dirty="0" smtClean="0"/>
              <a:t>nevýhody</a:t>
            </a:r>
          </a:p>
          <a:p>
            <a:pPr lvl="1"/>
            <a:r>
              <a:rPr lang="cs-CZ" sz="2400" dirty="0" smtClean="0"/>
              <a:t>někdy špatná tolerance</a:t>
            </a:r>
            <a:endParaRPr lang="cs-CZ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Anebo </a:t>
            </a:r>
            <a:r>
              <a:rPr lang="cs-CZ" dirty="0" smtClean="0"/>
              <a:t>také?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1. část: </a:t>
            </a:r>
          </a:p>
          <a:p>
            <a:pPr lvl="1"/>
            <a:r>
              <a:rPr lang="cs-CZ" dirty="0" smtClean="0"/>
              <a:t>Výživa –úvod, terminologie, souvislosti</a:t>
            </a:r>
          </a:p>
          <a:p>
            <a:pPr lvl="1"/>
            <a:r>
              <a:rPr lang="cs-CZ" dirty="0" smtClean="0"/>
              <a:t>Možnosti nutriční podpory v současnosti</a:t>
            </a:r>
          </a:p>
          <a:p>
            <a:endParaRPr lang="cs-CZ" dirty="0" smtClean="0"/>
          </a:p>
          <a:p>
            <a:r>
              <a:rPr lang="cs-CZ" dirty="0" smtClean="0"/>
              <a:t>2. část: </a:t>
            </a:r>
          </a:p>
          <a:p>
            <a:pPr lvl="1"/>
            <a:r>
              <a:rPr lang="cs-CZ" dirty="0" smtClean="0"/>
              <a:t>biochemický obraz podvýživy</a:t>
            </a:r>
          </a:p>
          <a:p>
            <a:pPr lvl="1"/>
            <a:r>
              <a:rPr lang="cs-CZ" dirty="0" smtClean="0"/>
              <a:t>ionty, makro i </a:t>
            </a:r>
            <a:r>
              <a:rPr lang="cs-CZ" dirty="0" err="1" smtClean="0"/>
              <a:t>mikronutrienty</a:t>
            </a:r>
            <a:endParaRPr lang="cs-CZ" dirty="0" smtClean="0"/>
          </a:p>
          <a:p>
            <a:pPr lvl="1"/>
            <a:endParaRPr lang="cs-CZ" dirty="0" smtClean="0"/>
          </a:p>
          <a:p>
            <a:r>
              <a:rPr lang="cs-CZ" dirty="0" smtClean="0"/>
              <a:t>3. část:</a:t>
            </a:r>
          </a:p>
          <a:p>
            <a:pPr lvl="1"/>
            <a:r>
              <a:rPr lang="cs-CZ" dirty="0" smtClean="0"/>
              <a:t>příklady z praxe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 smtClean="0"/>
              <a:t>Sipping</a:t>
            </a:r>
            <a:r>
              <a:rPr lang="cs-CZ" dirty="0" smtClean="0"/>
              <a:t> – široká škála přípravků</a:t>
            </a:r>
            <a:endParaRPr lang="cs-CZ" dirty="0"/>
          </a:p>
        </p:txBody>
      </p:sp>
      <p:pic>
        <p:nvPicPr>
          <p:cNvPr id="79874" name="Picture 2" descr="https://encrypted-tbn1.gstatic.com/images?q=tbn:ANd9GcSv_Py5S8ckOXJahopuUNJFBWTHKyPR8nWg-SOmt5bnSwimQUd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4005064"/>
            <a:ext cx="2290656" cy="2665090"/>
          </a:xfrm>
          <a:prstGeom prst="rect">
            <a:avLst/>
          </a:prstGeom>
          <a:noFill/>
        </p:spPr>
      </p:pic>
      <p:pic>
        <p:nvPicPr>
          <p:cNvPr id="79876" name="Picture 4" descr="https://encrypted-tbn3.gstatic.com/images?q=tbn:ANd9GcQhLBnVYw3E_tDvV1SGKPmLtIC8FKDlLIzKtMwzL0fI8k9ffA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293096"/>
            <a:ext cx="2359149" cy="2359149"/>
          </a:xfrm>
          <a:prstGeom prst="rect">
            <a:avLst/>
          </a:prstGeom>
          <a:noFill/>
        </p:spPr>
      </p:pic>
      <p:pic>
        <p:nvPicPr>
          <p:cNvPr id="79878" name="Picture 6" descr="https://encrypted-tbn1.gstatic.com/images?q=tbn:ANd9GcSMCla1h1ViyY82USOtO7yXxVC4NaJEyUEm4fZujxcQv7kT16jI0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221088"/>
            <a:ext cx="2376264" cy="2376264"/>
          </a:xfrm>
          <a:prstGeom prst="rect">
            <a:avLst/>
          </a:prstGeom>
          <a:noFill/>
        </p:spPr>
      </p:pic>
      <p:pic>
        <p:nvPicPr>
          <p:cNvPr id="79880" name="Picture 8" descr="https://encrypted-tbn1.gstatic.com/images?q=tbn:ANd9GcTVIzGepcPEWuezFLySl3xX5ewjnQMg_koNxuXzUEAIRy7sYs0-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149080"/>
            <a:ext cx="2503165" cy="2503165"/>
          </a:xfrm>
          <a:prstGeom prst="rect">
            <a:avLst/>
          </a:prstGeom>
          <a:noFill/>
        </p:spPr>
      </p:pic>
      <p:sp>
        <p:nvSpPr>
          <p:cNvPr id="79882" name="AutoShape 10" descr="data:image/jpeg;base64,/9j/4AAQSkZJRgABAQAAAQABAAD/2wCEAAkGBxITEhUUExQUFRUXGBcWGBgVGBQVFhcUFRUWFxUVFxYYHCggGBwlHBUUIjElJSkrLi4uGCAzODMsNygtLisBCgoKDg0OGxAQGiwkHyQsLCwsLC8sLCwsLCwsLCwsLCwsLCwsLCwsLCwsLCwsLCwsLCwsLCwsLCwsLCwsLCwsN//AABEIAOEA4QMBIgACEQEDEQH/xAAcAAEAAgMBAQEAAAAAAAAAAAAABQYDBAcCAQj/xABFEAABAwIEAggCBwUGBQUAAAABAAIRAyEEEjFBBVEGEyIyYXGBkaGxByNCUmJywRSCstHwJDNjksLhU3Oi0vEVNIOTs//EABkBAQADAQEAAAAAAAAAAAAAAAABAgMEBf/EACcRAQEAAgEEAQQCAwEAAAAAAAABAgMREiExQVEEEyMyYZEiccEz/9oADAMBAAIRAxEAPwDuKIiAiIgIiICIiAiIgIvjnAXKgeLdL8LQ1cajuVOHe5kD4omS3wn0XP63T977UaYaTpMvd7CAPisFHi2Occ/WFvgSw+zBb4qZF/tZe3R0VMpdJK7R24d4hkfIwpPB8ceYLgyDpBIP6hOmq3GxYEWlh+Jsd4eenuttrgdCD5KFXpERAREQEREBERAREQEREBERAREQEREGtjsfSotzVajGDm4ge06qCxXTfCtnKS8+EMH/AFkfJY+J4nPVdu0dkemvxlazeCUXEVOrp5vyiJnW29tVbhace2N/Tao7+6pAg8g+p75QIWjjePcReYblog7kMHzLiFO/sx0DT+6Z+H+y1cXw5rozh4jQw4X9RCdlpcfhU+IYbGVe/WNXwzx7NMKIrcPqs71N4HOCR7iyvT+FDZx9SP0astDABurp8pHzJWeerq91tju6fShsbSymZnxMn/K0fNZcKQO7UdPmWCduyASVdsRgg/WnTd+YSff+S0anRqk7RhYfwvIv5EOWN0ZTwvN+N8oXDcRxbNS0j8YaPXZxW0zpI4EGrSJOxBLfYRf3UhS6J0QZLqjvCQPiBK2K1Hq/7ugde9ao4jnqXK2OGz5Vyz131/xkwHE+t7tKo22rxDfQ6FbBe8QXPaz1g+Q/8qMfXrHvdgRrdp87356WWP8AYHOgvJO8m28/as5p0iNPHTaXjyy4lWOjiXjSo476g/0FsjG1fvfBv8lVxVw7D/eB7heKYNZwO97huy1cVxypcUezGpeRVcPHKyQz1MeClHRyuzOIv3g+n8llfxukwfWubT8XEALmNMYuuTNWo4fhMN9csN+KmcL0cdaS1k/cEumDq50n2cl4LhjPNX3DcTo1O5Vpu8A5pPtqttcf6Q4U0KzA0m7A6SO1MkGHGSNBoVeegnFDVpOY9xc5h1JklrtPkVjNsufSjLDicxZ0RFqzEREBERAREQEREBavEq+Sm47xA8zotpUP6WMZWp08P1L3McajyYMSG0nuIOx03U4zmrY49V4Z6NOFJ4BwyD1HqCQfiuYUuluOonLVptqai7YJgwYcyxuOSmuEfSBhzaqx9KbyPrGAwOXa25K9xrXLTmvojnC0sa+TAMhRlHpJhatqdZhNtTlNjPddBWeoSQY3Cjhj02eWEvdmEE5Tyi2sEyN4Hutii83nYx8Af1Wu95kQ07W8p5W35rM1tvH9Tf5qUt5jCQCCCCAV76o8j8/kvdBoDQBoAAPIWWcNvqqq8tXIeR9iovivHqGHtUcc33Wgkn10+Kl8XUIkTMqr8F4tWrPPWU6TKT2h9Jof1lQ0yCesqtiGAgste7t7otjZ7aPEOkFapZjm0WkTDYq1nDmGts3+rqPbwGpWvLydC55DjtsJA10LrK24Th9PUNaJJMAAN7xHdFttVL0KDcxE3gH5j9FHV8NPu8frHOqHDzEtAsLucBfyYLe8qx4bg9Np7cvI0zd0eTdAtjE4HvRFzp6ytrqzKp/tTLO1lwzW5jr3dNrOH8ypFhFraER8lp4TDku8Ij4gqSbhwBcqyijfSbVh2HJtPWj/APNav0ecQIxbWzZ7XN+GYfFvxX36WuK4cilQHarB2eR9hkEEE83GLfhnlNb6E40txdA/jA97fquTPH8nMb4/o72iwmtp4rMutgIiICIiAiIgIiICqP0hcE/aWUQKhpljnOBAm5bHMc1blD9IT3P3v0UzynG2XmOR8UwePwrSS4Vqe7ozReZdPabe+pCrGPxnWvL8rWyAIbZojcD3912pRWM6N4SqZdRbPNuZh9cpErWZcOrDfJ5jmlLB4eoy1UMfEw6YJDadpdAEu6w68ltVMPisM0vpVzkbYljzlmQBDSYcDOsK8O6HYKI6qPEPqT/Eq/xroK5oLsM9zudN5En8rhAPkfdXmcXm3G3z/bSwPTjFts9rasRq0tdBiDLbbjbcKdwX0gUDHWU30zzEPb8IPwVEo1qmGqdpha6wy1A5vdc1w5HVoW9T4nhnx1tGHQ0FzDsBBMHfQ76KbjPhbLXjfX9Oq9HuMUKrctOqx0aCYdl2lroNtPRS9WoAuAY4U87urJyCMubvGwmbazPspbAftrGB1Cq8iAcrS4mC3N3CIPLxIPIqn258ssvpp5ldgc6VqjD06YeWMYwvPaLWtaXONpdAuYnVc7w3TfGU461jXi13tNMmZi4gbHbZWzhHSVuIph5p5bkQXA6RcW0VM8bIyz1ZYzlNcNpktbY6v/jcpbD0Tmk6ZQPYqGpcYAgDKPC5/ktTpJ0ifRw73tc1j8pyB+7tiGTJHwWcjKS29kN0o44yhjH0xV2a4jO0ZS4Xbc+R9ViodK6f/EH/ANlL/uXLhSa97n1aj87iXOzghxcSS4mQterRa10NdmEC8RedPCyv0t5qldnPS2k1uY1WxpZ7nX/clR+O6ZFzYpSZ0dYAeN7+8Ki8DwDKsDLVedxTa5xBl2wEAQWG/I87WvDcKrMaRTwlTtAiXtk3m4AJixV5hGk14Y3uptSieuc50kuMkkkkk6kkqa6P9itTPJ7Pg4KR6S9HHYenSqmznFweNcuhYJG8B/wWrwp5LmyAbgzvZefsvTnUZcXw73Tp2Er5Vqx5rw+vay+UqU3K63Iy0nkhZF8AX1QCIiAiIgIiIChekJuz97/SppQnSHVn736KYmIlJRfFZL6FF4Hi4cKnWgUzTgOvImS07aA29V74jjjTe0SA3K5zpa51mltrd2xdc8l5p0aDi91N2V7u8QSHSXBxBa7Qki4jmFXqnPC1xvHLcBp1W/YqN/deFj/9OoxHVU4/Iz+S0qXBaY7zu2ScrmfVOgbQ0wYvspWkyGgSTAAk3Jgak7lWRzVd4v0Mw1UHI3qX7FndnxZpHlCpeL4JjsMbNqFo0dSJc2PIaeoXWEV5nY1x3ZY/y5FT49iILXAPkZTLb6QDaLjy2Ua/i9agGMZlECbsa4yXO+8OULt+Y81y7pfwDFYjHVXU6ZLXZAHEtDSBTYDqZ1B9lGWUrSbJl244Rg49j6sFjnNH4AxgOt+yB913st/9iqR1ldwLnmCDBdcTfbkp/gHQEtaOuruB+7Rhsa2zkSdTy1Vhw/QPDBwcX1nAbOcDPm6JUSyE2YRhPDaVVkVabXggGHDSYNuSjafQrAh89WfIvfHtKu2PoAGQIERbw/2+SiGOl3yRz9V9JDhmGZTZkY1rG8mgAfBbs5StSjUAKxP41Ssbn0sPN2nsq3KTyjpuT70xwIrYSsBdwaXt/MztD5Eeq5XwmtpHuukYTiTqlVrHEAEd2bulpk5dbLmmFpdU97N2Oc3/ACuI/Rc271WmEs7O/YGn2Gk7tB+AW2tbhh+pp/kZ/CFsreMBERAREQEREBERAUL0h1Z+9/pU0oXpD9j97/SpnlMRCL6EVkq7xXHgVarDSe5opsa5zHMkNcHvgU3ETZr+6SYGi1hiaD3CHMzFxe1tYvpmHuLndioMpEOIBb4FZekwyuMBzS8Gaga18ZabmiA4WOUuggg9oqLrNqFtYOAqF8QAQwNaWBrWZao0ZmDgGONzfWVGWuV0Y+Em19RuWc7MrIZIBDntZRaG7jtE1NLmFu8PxjnPaIAaXO0JuXMNW4M2hzd9SoKlXZTeC11Sg41ndgzTYKLCS1ppOMQabRcDvGJFlv8ACcdU62gyoKbi8OMta6m5jhQpvcCO6+zmNkcjyVJrsvamXeeFmXxfYXxaOcUfWf2z5qQUPXd2z5n5quSYlcNWAGZxAA1JMD3WXEcYpU4l4kgFrWy5zgdCALrTbhesovaftAgTNjqDbkYWChw+DTc57vqwAAIAtMSdSIOkxZWVTNLFmrTLixzINg+ASIF421OvJQ+IAD1sUuJhzY+1mLSBp9qDJ/LNvJYMS4ZpKYXlbpsbz3RTc6JLWOPmQ0kBVWtialRxa3yGXsSTMyZLuW8XVnwzs9vD5rLS4cxghvZEXixOsy7X4qe3tbHLhD8B4e8PbUtllxO2rTEDfvalUfi7MuNxI/xXn3M/qutsYAABoFynjRnGYgj/AIjx7GP0XN9T3kXxvNd14eIpU/yN/hC2Fjww7Dfyj5LItY5xERAREQEREBERAUD0oq5erPiRvpZTygelQtT8z+nipnlMQzcYIk28TEctRZZQ+VoTrA8/SeVx6hJAv8RYbmJb48wrrN+VH4zB03WdStIu2PukG2kQAPVZWYgjUgiPLyGYSFlbiG7yPPSfMWQQmJwVyKYLhDpBg5qnbBzMJgy97CTl0aL7LFgeGmni6f1MNAfD2F3VhxYc3ZktEny21VlyiZ30X1OVuuvUL4QvqFQo8qp9IKxbSqEGDNosbuhWw2Co3HcdTENqPyZnSOyXTlIJFtNQq5S3wvh5TvDcS8NFNgcJ1L5L8xBmA4wBDZvzWMVHuJa6S4yOzLm3yaAWFi72Ws/iocHdXSc6Q10vOQCW5W5RqZ0A3lfXOdo+oGtOQHq+w0F9RzXTztTddR9u/K6QltMB1RwblhuUdpxLs50GhPjyKwVK2Y6iBPkI1krQwz25j1bDYmYuG9hrSS6SAO1UOp0CmMLQYBlDRlg2i19fmVpjj0q5NzheNpBsh7SLXac0zyjZb+Md9W4nSLza28qt4eqymSAMrQ46QNCIEWEaKwcQqg0XuBtlJBHzCi1m8HGtp0qlRx7LJO1gAOyACuU4R5e4uOrnEnzcZPzV66WNAwFWJ7zfK726W0VJ4SztNHNzfiQuTfe8jbXOz9CUxYL0iLoc4iIgIiICIiAiIgKB6Vd1h8Ty5eKnlB9Kh9W0/i/TyKmeUxW3aybzoN5ve9xfksge1x7Tb6Zm29J15rDII0kekam/3dxyXpwixHlvpuAb89CrrPZoh12uk63JB9xf3lYiwjUEeWn+ZvkNQtLjPEjh6YcwAuc7L2sxgBskbHVYcH0uYYFSm5p1Jb2gBzjX5rO7cZl01pNeVx5iWrSHE+OugE21bJnzC9vquaZdpMXHlfM39QFp4bFMeXGlUa7NqBZ38/cLN1rg7tE5RuR4c2215rScXwzrM3GTG08rj3CyMrnzC1g+mKkEFpJAkWmdLj9VmqYMxrJE37rtLCRbbcKUNisbBc64tTccTReGktp56hj7zQCxvmXABXrDl0Brp1NyJn1H6qDrYFrxBdHiIUe1sezWBe9rS50ENZcw6q4tc6NDlBz1DYutA5LLToda5zomBOZ+UgQxzoLR2WiYGm6kMDgWMbbtwBAMbGZMDy5+SlaVOobCGAO5asG3gp54W6/hX8XUyMYZe1pd9oFwNzERYdknS3a8FmoYiQHAmCJ3mPJSnFKMNpDMTlm/3rC58VHNFwkPLWwmOa12cNqEkmzyxgvaYJGked/NThrvqsqNZlBLOxmzZcxkS42JAI291XaNM9YSJJzOHZBsM0jutkG/O/NWbg5BBt2jBJ1MaAEyeR1Psq1miemdEswNQEzNRh0iBmbbx01KqHR9k1qQ51GD3eFdOn//ALN352fxBVPoq2cTQH+JT/jC49/7xvh+ruyIi6XMIiICIiAiIgIiIChulLJpD84+R8QplRXSM/U/vD4yFM8piq+saz6zNtdtwVgrgua4NN7XMASdJtlNxuAsz8a0ODagEkSNjb+titTEYxt+rdLgYgzp+bXktJGklQ3SE1OqaHR3zBEi+U21+SgcC+HglpcLiAYOmx5iZU50iqZqbZsesHL7pvI1UVgMQW9jK1zCZh2xi8O2MCFwb+2116+ehr4kgvJBcIiM1naCZjeVbOjuJdVpCe05j8oJmXCARJF7SedlW+IupuuGuY4GC0nMIjUE3J0U10Wf9U8AT9YNRP2eUg+yjRb9zg3SfbTeIGYBwNxJJnQTYS3TfUL0yuSJbBc6BqNAI1Fp8xsUpNlviDBFybiBpDhp4r5SpWME6j3vckCRuLheg4mxha5NiQRGp/7hYqAuTAO6lcPdwgSL3t5d4a+oUBngkD1UJk5S9HidGiQ1zpdEwLk/y9VixfSSoR9W1rBzPad7aBU2m4mu8nWXfCw+CmKbnuZkaAd4A7RvueS8/Zvytsjsx04zipnh+JfUacxLjMyfEfDRZwLha3Au56/opLqe0F2aL+OcsdnbKxFMpgPeSQJJAmL3BjtOOlvsq2YCnlYDJJNzJGvhAAA8gq65j8zsocbmwznbkAP4lZqLYa1vID5K7D2rv0imMH51GfMlVjoQJxeHH+IPhf8ARWT6Sz/ZG/8ANb8nKv8A0dMnG0PNx9qbyuTb+8b4fpXb0RF0OUREQEREBERARF5c8DdB8qvgKN46ZoE+I0nn4KRfcWUB0oxwo4Wo9zczQWSLaF7QdfNTITypQcHEudaTHPfy5CLhaxpw7kJt67X/AEK2KNanVBNNwNwRzAOttRqvjsIZkgxYcx/v6hdEdCP42PqxeRnEeHZMi91o4XDVKZbVEQQSCO0LggteNrTKk+N0ooXnvtgejp8PZQ/C6VRzjkLhAzHLrAIFhvciy836mfkdOu/4MWN7TyYa0Ws3uja3K4NlPdGGjqnwYOdsG1jl5FReMxQuyoxriJhzZa4O5uB1PmpHouT1dS0jM3l913PyVdF/LE7J+NJUakBzKmZzDu0mRfcG4jWQVvYd5ywCXiIJ1LjFi4Rm+e6j3XGU2HxPofE7FSHBnQ2M05dhcwTpBuI+S9KxxXw2cPSIc0kCYN7G219fdV4UW+StOGrh5gtGYbi+19YIVQZJJ81n7Tir9Fv11Q/id/EVM1cTUc2R2WzowEDWNVGYdnaf4ud8ypWlSe5mUE5ReNGi+pJ1Xk3nmu/4SXBqUtaZNjoDYyNxupsi4/rZQmDljbOBjlcGwOvupvcf1svT0f8AnHHt/etvChbbVAu40GVRTaxzovUcB2WCCRJ0kwAB4qf01WjFU/pPd/ZaY51R/C5Rf0XtnGs/Cx5/6Y/1Kd6cUKeIwVUh16Y6xpNgXNvDSdZEi3NQ30NS7FPJ+zRd7l9P/dcuyf5xtL+OuxIiLZzCIiAiIgIiIMNepFgsOS4m0rJRuSUxek8lKHhwLSq/9IDP7DX/ACtd7PaVuY7ikAcwoji2ONak6k/uOblMawfFTLwmdq5MyQQWkjxBghTWHxWIyteysfBjt7kCC4ZXTB3lfcf0XeL0jmHIwHR8iov9oq0z1dwPuPEjzyuW0vV4d3VMp2SGN4q97CyrTDXSHZoLTAnbeeYUe2qQZaYjSDEeq26PFGRlNgbQR1lKJ+6e02JOjl9fgmlpc3xOanNSn5Ed5vtC5vqNHX3nlfDLp7WNfE4t9TLnM5bDSYtbx0Uz0aqHLUAmZaQRNiA6NP8AwoWthnN5OGzmHMLAm/KwOvIrf6O46kxxFQwDEEzEibyNNVz6dOeOyXKL7LLhxFgc+XENAzXBsAM2h/DM+AW9QpBgDI1mJEEmZOpjloV6oMpudAdd12vBmfAkarPWw7hYxmkERAtN51BiBsu+uG/D3hR2x4TY7ejr+xIVcotlxHifmrLhCZaLjWxlvwMg7aFV9tJ7XulpAzGCLjW11QxQmHeWVSRFnO1uNwpJ9F7mlzidJEkAeEDfRRsdt35nfMrOXE6kmNPDyXlW967pG5TDuzlvILSOUtEFThe60KpcWr1GUHvpOLS3IZtoOy4X8wfRVl9Su8gurVDf7zv5r0/p+LrjHPXzly6c3BOdVLhRJMtdmdUIplzW2eaQNyNAY2B2Cz8R4kG2aetqx/8AFTv3jtPndUrhGLqNbDqlR7eRe6/hrop+lh3PGYZRTnvP+rogwO7ftm2l9AtbJPLP7UxvNR3ETnB6yoajiIEdwE7DbTYDdWD6G+GFra9YiA7LTb6S53zavNLA0jGcvqRpI6tg/LT19THkrVwTHU2MbTY3KB8TuT5rDO9WUs9K7Nk44ixosdN8hZFLnEREBERAREQfA1earZC9ogrWLwElRmJwLgVcMRRm4WLEYcQpqFFrgi3usVbCMe3K9odPPby5K0P4TMn+pUdieGkImKRj+ig1pPj8L7j0cLj2Kh38JxFOSWkAC5a4HcDQGY1XQX0iF4VuutZuyihUuJkEF7Q5w+205Kn+Ya+oW019Os0TlLyf+XU1Jse4+3OFZMbwijUuWwebbH15+qrXEOjdVkln1jfDvAeLd/RXmUrbDZjl/DLgusoOPVOB1zUqnYcQPCYOmrTMq1cJ45RrOaS4MeGlpY8xMkaHQ6H30VCpY2ozsO7TR9ioMwF5Nj3fSFgquBJIAAJ0Gg8Lq3DS6+ry7K1Uo8RqGo5jTEFwn1IVVoY+qwQypUaOTXuA9gVr1cTiBWfDz33cj9o+Cr0d1MdPCbpU3B78xmHEfHVZW5nGGCT8AvOFeHd/tOO3dbpdziNv5LfoYdzhZoLRMkEUqIm13G5OtvJcuP0sxtudbZZ8IriuHPUvBcC6LAXgj25fFQuEw1WQSDY7NE+naV8wXDWAlzod4BpazTYOuR5gLebSaNGgeQCtlllzxr8MM9sQvCOGkAEtA3moJ9qYMHzJjwU0GXkkudzdcgchs0eAhZmUiVI4ThROqcc98ry58tlyRzKRKl+G8PdMqWwnCwFJU6QCso+UGQFlREBERAREQEREBERAWvXBJWwiDw2mAIWOphwVnRBEYnhgOyiMTwojRW0heH0gUFEq4YhYSFdcRgAdlE4rhPJBVsZgKdUdtoPjoR5EXCgcb0WOtJ0/hd+jh+quVfAuC1nUyFaZWL47MsfCh1+D1mNl7LbwWm58AZWE4cmrNgHnMCSN+8Mves6RpyXQYXhtEC4aOeg15pc76affvtD8O4aBByZj96p3fSnqf3o8lLClcFxLiNCfs/laLNHkAthlElSOE4UTqqcc+e7PLO1G06RKksJwonVTmE4YG7KQp0gFKiOwnCw3ZSNOiAskL6g+QvqIgIiICIiAiIgIiICIiAiIgIiICIiAvDmL2iDVq4QHZaVXhYKl0hBAHg4XpnBwpyEhBHUOHNGy3adIBZUQfIX1EQEREBERAREQEREBERAREQEREBERAREQEREBERAREQEREBERAREQEREBERAREQEREBER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9884" name="AutoShape 12" descr="data:image/jpeg;base64,/9j/4AAQSkZJRgABAQAAAQABAAD/2wCEAAkGBxITEhUUExQUFRUXGBcWGBgVGBQVFhcUFRUWFxUVFxYYHCggGBwlHBUUIjElJSkrLi4uGCAzODMsNygtLisBCgoKDg0OGxAQGiwkHyQsLCwsLC8sLCwsLCwsLCwsLCwsLCwsLCwsLCwsLCwsLCwsLCwsLCwsLCwsLCwsLCwsN//AABEIAOEA4QMBIgACEQEDEQH/xAAcAAEAAgMBAQEAAAAAAAAAAAAABQYDBAcCAQj/xABFEAABAwIEAggCBwUGBQUAAAABAAIRAyEEEjFBBVEGEyIyYXGBkaGxByNCUmJywRSCstHwJDNjksLhU3Oi0vEVNIOTs//EABkBAQADAQEAAAAAAAAAAAAAAAABAgMEBf/EACcRAQEAAgEEAQQCAwEAAAAAAAABAgMREiExQVEEEyMyYZEiccEz/9oADAMBAAIRAxEAPwDuKIiAiIgIiICIiAiIgIvjnAXKgeLdL8LQ1cajuVOHe5kD4omS3wn0XP63T977UaYaTpMvd7CAPisFHi2Occ/WFvgSw+zBb4qZF/tZe3R0VMpdJK7R24d4hkfIwpPB8ceYLgyDpBIP6hOmq3GxYEWlh+Jsd4eenuttrgdCD5KFXpERAREQEREBERAREQEREBERAREQEREGtjsfSotzVajGDm4ge06qCxXTfCtnKS8+EMH/AFkfJY+J4nPVdu0dkemvxlazeCUXEVOrp5vyiJnW29tVbhace2N/Tao7+6pAg8g+p75QIWjjePcReYblog7kMHzLiFO/sx0DT+6Z+H+y1cXw5rozh4jQw4X9RCdlpcfhU+IYbGVe/WNXwzx7NMKIrcPqs71N4HOCR7iyvT+FDZx9SP0astDABurp8pHzJWeerq91tju6fShsbSymZnxMn/K0fNZcKQO7UdPmWCduyASVdsRgg/WnTd+YSff+S0anRqk7RhYfwvIv5EOWN0ZTwvN+N8oXDcRxbNS0j8YaPXZxW0zpI4EGrSJOxBLfYRf3UhS6J0QZLqjvCQPiBK2K1Hq/7ugde9ao4jnqXK2OGz5Vyz131/xkwHE+t7tKo22rxDfQ6FbBe8QXPaz1g+Q/8qMfXrHvdgRrdp87356WWP8AYHOgvJO8m28/as5p0iNPHTaXjyy4lWOjiXjSo476g/0FsjG1fvfBv8lVxVw7D/eB7heKYNZwO97huy1cVxypcUezGpeRVcPHKyQz1MeClHRyuzOIv3g+n8llfxukwfWubT8XEALmNMYuuTNWo4fhMN9csN+KmcL0cdaS1k/cEumDq50n2cl4LhjPNX3DcTo1O5Vpu8A5pPtqttcf6Q4U0KzA0m7A6SO1MkGHGSNBoVeegnFDVpOY9xc5h1JklrtPkVjNsufSjLDicxZ0RFqzEREBERAREQEREBavEq+Sm47xA8zotpUP6WMZWp08P1L3McajyYMSG0nuIOx03U4zmrY49V4Z6NOFJ4BwyD1HqCQfiuYUuluOonLVptqai7YJgwYcyxuOSmuEfSBhzaqx9KbyPrGAwOXa25K9xrXLTmvojnC0sa+TAMhRlHpJhatqdZhNtTlNjPddBWeoSQY3Cjhj02eWEvdmEE5Tyi2sEyN4Hutii83nYx8Af1Wu95kQ07W8p5W35rM1tvH9Tf5qUt5jCQCCCCAV76o8j8/kvdBoDQBoAAPIWWcNvqqq8tXIeR9iovivHqGHtUcc33Wgkn10+Kl8XUIkTMqr8F4tWrPPWU6TKT2h9Jof1lQ0yCesqtiGAgste7t7otjZ7aPEOkFapZjm0WkTDYq1nDmGts3+rqPbwGpWvLydC55DjtsJA10LrK24Th9PUNaJJMAAN7xHdFttVL0KDcxE3gH5j9FHV8NPu8frHOqHDzEtAsLucBfyYLe8qx4bg9Np7cvI0zd0eTdAtjE4HvRFzp6ytrqzKp/tTLO1lwzW5jr3dNrOH8ypFhFraER8lp4TDku8Ij4gqSbhwBcqyijfSbVh2HJtPWj/APNav0ecQIxbWzZ7XN+GYfFvxX36WuK4cilQHarB2eR9hkEEE83GLfhnlNb6E40txdA/jA97fquTPH8nMb4/o72iwmtp4rMutgIiICIiAiIgIiICqP0hcE/aWUQKhpljnOBAm5bHMc1blD9IT3P3v0UzynG2XmOR8UwePwrSS4Vqe7ozReZdPabe+pCrGPxnWvL8rWyAIbZojcD3912pRWM6N4SqZdRbPNuZh9cpErWZcOrDfJ5jmlLB4eoy1UMfEw6YJDadpdAEu6w68ltVMPisM0vpVzkbYljzlmQBDSYcDOsK8O6HYKI6qPEPqT/Eq/xroK5oLsM9zudN5En8rhAPkfdXmcXm3G3z/bSwPTjFts9rasRq0tdBiDLbbjbcKdwX0gUDHWU30zzEPb8IPwVEo1qmGqdpha6wy1A5vdc1w5HVoW9T4nhnx1tGHQ0FzDsBBMHfQ76KbjPhbLXjfX9Oq9HuMUKrctOqx0aCYdl2lroNtPRS9WoAuAY4U87urJyCMubvGwmbazPspbAftrGB1Cq8iAcrS4mC3N3CIPLxIPIqn258ssvpp5ldgc6VqjD06YeWMYwvPaLWtaXONpdAuYnVc7w3TfGU461jXi13tNMmZi4gbHbZWzhHSVuIph5p5bkQXA6RcW0VM8bIyz1ZYzlNcNpktbY6v/jcpbD0Tmk6ZQPYqGpcYAgDKPC5/ktTpJ0ifRw73tc1j8pyB+7tiGTJHwWcjKS29kN0o44yhjH0xV2a4jO0ZS4Xbc+R9ViodK6f/EH/ANlL/uXLhSa97n1aj87iXOzghxcSS4mQterRa10NdmEC8RedPCyv0t5qldnPS2k1uY1WxpZ7nX/clR+O6ZFzYpSZ0dYAeN7+8Ki8DwDKsDLVedxTa5xBl2wEAQWG/I87WvDcKrMaRTwlTtAiXtk3m4AJixV5hGk14Y3uptSieuc50kuMkkkkk6kkqa6P9itTPJ7Pg4KR6S9HHYenSqmznFweNcuhYJG8B/wWrwp5LmyAbgzvZefsvTnUZcXw73Tp2Er5Vqx5rw+vay+UqU3K63Iy0nkhZF8AX1QCIiAiIgIiIChekJuz97/SppQnSHVn736KYmIlJRfFZL6FF4Hi4cKnWgUzTgOvImS07aA29V74jjjTe0SA3K5zpa51mltrd2xdc8l5p0aDi91N2V7u8QSHSXBxBa7Qki4jmFXqnPC1xvHLcBp1W/YqN/deFj/9OoxHVU4/Iz+S0qXBaY7zu2ScrmfVOgbQ0wYvspWkyGgSTAAk3Jgak7lWRzVd4v0Mw1UHI3qX7FndnxZpHlCpeL4JjsMbNqFo0dSJc2PIaeoXWEV5nY1x3ZY/y5FT49iILXAPkZTLb6QDaLjy2Ua/i9agGMZlECbsa4yXO+8OULt+Y81y7pfwDFYjHVXU6ZLXZAHEtDSBTYDqZ1B9lGWUrSbJl244Rg49j6sFjnNH4AxgOt+yB913st/9iqR1ldwLnmCDBdcTfbkp/gHQEtaOuruB+7Rhsa2zkSdTy1Vhw/QPDBwcX1nAbOcDPm6JUSyE2YRhPDaVVkVabXggGHDSYNuSjafQrAh89WfIvfHtKu2PoAGQIERbw/2+SiGOl3yRz9V9JDhmGZTZkY1rG8mgAfBbs5StSjUAKxP41Ssbn0sPN2nsq3KTyjpuT70xwIrYSsBdwaXt/MztD5Eeq5XwmtpHuukYTiTqlVrHEAEd2bulpk5dbLmmFpdU97N2Oc3/ACuI/Rc271WmEs7O/YGn2Gk7tB+AW2tbhh+pp/kZ/CFsreMBERAREQEREBERAUL0h1Z+9/pU0oXpD9j97/SpnlMRCL6EVkq7xXHgVarDSe5opsa5zHMkNcHvgU3ETZr+6SYGi1hiaD3CHMzFxe1tYvpmHuLndioMpEOIBb4FZekwyuMBzS8Gaga18ZabmiA4WOUuggg9oqLrNqFtYOAqF8QAQwNaWBrWZao0ZmDgGONzfWVGWuV0Y+Em19RuWc7MrIZIBDntZRaG7jtE1NLmFu8PxjnPaIAaXO0JuXMNW4M2hzd9SoKlXZTeC11Sg41ndgzTYKLCS1ppOMQabRcDvGJFlv8ACcdU62gyoKbi8OMta6m5jhQpvcCO6+zmNkcjyVJrsvamXeeFmXxfYXxaOcUfWf2z5qQUPXd2z5n5quSYlcNWAGZxAA1JMD3WXEcYpU4l4kgFrWy5zgdCALrTbhesovaftAgTNjqDbkYWChw+DTc57vqwAAIAtMSdSIOkxZWVTNLFmrTLixzINg+ASIF421OvJQ+IAD1sUuJhzY+1mLSBp9qDJ/LNvJYMS4ZpKYXlbpsbz3RTc6JLWOPmQ0kBVWtialRxa3yGXsSTMyZLuW8XVnwzs9vD5rLS4cxghvZEXixOsy7X4qe3tbHLhD8B4e8PbUtllxO2rTEDfvalUfi7MuNxI/xXn3M/qutsYAABoFynjRnGYgj/AIjx7GP0XN9T3kXxvNd14eIpU/yN/hC2Fjww7Dfyj5LItY5xERAREQEREBERAUD0oq5erPiRvpZTygelQtT8z+nipnlMQzcYIk28TEctRZZQ+VoTrA8/SeVx6hJAv8RYbmJb48wrrN+VH4zB03WdStIu2PukG2kQAPVZWYgjUgiPLyGYSFlbiG7yPPSfMWQQmJwVyKYLhDpBg5qnbBzMJgy97CTl0aL7LFgeGmni6f1MNAfD2F3VhxYc3ZktEny21VlyiZ30X1OVuuvUL4QvqFQo8qp9IKxbSqEGDNosbuhWw2Co3HcdTENqPyZnSOyXTlIJFtNQq5S3wvh5TvDcS8NFNgcJ1L5L8xBmA4wBDZvzWMVHuJa6S4yOzLm3yaAWFi72Ws/iocHdXSc6Q10vOQCW5W5RqZ0A3lfXOdo+oGtOQHq+w0F9RzXTztTddR9u/K6QltMB1RwblhuUdpxLs50GhPjyKwVK2Y6iBPkI1krQwz25j1bDYmYuG9hrSS6SAO1UOp0CmMLQYBlDRlg2i19fmVpjj0q5NzheNpBsh7SLXac0zyjZb+Md9W4nSLza28qt4eqymSAMrQ46QNCIEWEaKwcQqg0XuBtlJBHzCi1m8HGtp0qlRx7LJO1gAOyACuU4R5e4uOrnEnzcZPzV66WNAwFWJ7zfK726W0VJ4SztNHNzfiQuTfe8jbXOz9CUxYL0iLoc4iIgIiICIiAiIgKB6Vd1h8Ty5eKnlB9Kh9W0/i/TyKmeUxW3aybzoN5ve9xfksge1x7Tb6Zm29J15rDII0kekam/3dxyXpwixHlvpuAb89CrrPZoh12uk63JB9xf3lYiwjUEeWn+ZvkNQtLjPEjh6YcwAuc7L2sxgBskbHVYcH0uYYFSm5p1Jb2gBzjX5rO7cZl01pNeVx5iWrSHE+OugE21bJnzC9vquaZdpMXHlfM39QFp4bFMeXGlUa7NqBZ38/cLN1rg7tE5RuR4c2215rScXwzrM3GTG08rj3CyMrnzC1g+mKkEFpJAkWmdLj9VmqYMxrJE37rtLCRbbcKUNisbBc64tTccTReGktp56hj7zQCxvmXABXrDl0Brp1NyJn1H6qDrYFrxBdHiIUe1sezWBe9rS50ENZcw6q4tc6NDlBz1DYutA5LLToda5zomBOZ+UgQxzoLR2WiYGm6kMDgWMbbtwBAMbGZMDy5+SlaVOobCGAO5asG3gp54W6/hX8XUyMYZe1pd9oFwNzERYdknS3a8FmoYiQHAmCJ3mPJSnFKMNpDMTlm/3rC58VHNFwkPLWwmOa12cNqEkmzyxgvaYJGked/NThrvqsqNZlBLOxmzZcxkS42JAI291XaNM9YSJJzOHZBsM0jutkG/O/NWbg5BBt2jBJ1MaAEyeR1Psq1miemdEswNQEzNRh0iBmbbx01KqHR9k1qQ51GD3eFdOn//ALN352fxBVPoq2cTQH+JT/jC49/7xvh+ruyIi6XMIiICIiAiIgIiIChulLJpD84+R8QplRXSM/U/vD4yFM8piq+saz6zNtdtwVgrgua4NN7XMASdJtlNxuAsz8a0ODagEkSNjb+titTEYxt+rdLgYgzp+bXktJGklQ3SE1OqaHR3zBEi+U21+SgcC+HglpcLiAYOmx5iZU50iqZqbZsesHL7pvI1UVgMQW9jK1zCZh2xi8O2MCFwb+2116+ehr4kgvJBcIiM1naCZjeVbOjuJdVpCe05j8oJmXCARJF7SedlW+IupuuGuY4GC0nMIjUE3J0U10Wf9U8AT9YNRP2eUg+yjRb9zg3SfbTeIGYBwNxJJnQTYS3TfUL0yuSJbBc6BqNAI1Fp8xsUpNlviDBFybiBpDhp4r5SpWME6j3vckCRuLheg4mxha5NiQRGp/7hYqAuTAO6lcPdwgSL3t5d4a+oUBngkD1UJk5S9HidGiQ1zpdEwLk/y9VixfSSoR9W1rBzPad7aBU2m4mu8nWXfCw+CmKbnuZkaAd4A7RvueS8/Zvytsjsx04zipnh+JfUacxLjMyfEfDRZwLha3Au56/opLqe0F2aL+OcsdnbKxFMpgPeSQJJAmL3BjtOOlvsq2YCnlYDJJNzJGvhAAA8gq65j8zsocbmwznbkAP4lZqLYa1vID5K7D2rv0imMH51GfMlVjoQJxeHH+IPhf8ARWT6Sz/ZG/8ANb8nKv8A0dMnG0PNx9qbyuTb+8b4fpXb0RF0OUREQEREBERARF5c8DdB8qvgKN46ZoE+I0nn4KRfcWUB0oxwo4Wo9zczQWSLaF7QdfNTITypQcHEudaTHPfy5CLhaxpw7kJt67X/AEK2KNanVBNNwNwRzAOttRqvjsIZkgxYcx/v6hdEdCP42PqxeRnEeHZMi91o4XDVKZbVEQQSCO0LggteNrTKk+N0ooXnvtgejp8PZQ/C6VRzjkLhAzHLrAIFhvciy836mfkdOu/4MWN7TyYa0Ws3uja3K4NlPdGGjqnwYOdsG1jl5FReMxQuyoxriJhzZa4O5uB1PmpHouT1dS0jM3l913PyVdF/LE7J+NJUakBzKmZzDu0mRfcG4jWQVvYd5ywCXiIJ1LjFi4Rm+e6j3XGU2HxPofE7FSHBnQ2M05dhcwTpBuI+S9KxxXw2cPSIc0kCYN7G219fdV4UW+StOGrh5gtGYbi+19YIVQZJJ81n7Tir9Fv11Q/id/EVM1cTUc2R2WzowEDWNVGYdnaf4ud8ypWlSe5mUE5ReNGi+pJ1Xk3nmu/4SXBqUtaZNjoDYyNxupsi4/rZQmDljbOBjlcGwOvupvcf1svT0f8AnHHt/etvChbbVAu40GVRTaxzovUcB2WCCRJ0kwAB4qf01WjFU/pPd/ZaY51R/C5Rf0XtnGs/Cx5/6Y/1Kd6cUKeIwVUh16Y6xpNgXNvDSdZEi3NQ30NS7FPJ+zRd7l9P/dcuyf5xtL+OuxIiLZzCIiAiIgIiIMNepFgsOS4m0rJRuSUxek8lKHhwLSq/9IDP7DX/ACtd7PaVuY7ikAcwoji2ONak6k/uOblMawfFTLwmdq5MyQQWkjxBghTWHxWIyteysfBjt7kCC4ZXTB3lfcf0XeL0jmHIwHR8iov9oq0z1dwPuPEjzyuW0vV4d3VMp2SGN4q97CyrTDXSHZoLTAnbeeYUe2qQZaYjSDEeq26PFGRlNgbQR1lKJ+6e02JOjl9fgmlpc3xOanNSn5Ed5vtC5vqNHX3nlfDLp7WNfE4t9TLnM5bDSYtbx0Uz0aqHLUAmZaQRNiA6NP8AwoWthnN5OGzmHMLAm/KwOvIrf6O46kxxFQwDEEzEibyNNVz6dOeOyXKL7LLhxFgc+XENAzXBsAM2h/DM+AW9QpBgDI1mJEEmZOpjloV6oMpudAdd12vBmfAkarPWw7hYxmkERAtN51BiBsu+uG/D3hR2x4TY7ejr+xIVcotlxHifmrLhCZaLjWxlvwMg7aFV9tJ7XulpAzGCLjW11QxQmHeWVSRFnO1uNwpJ9F7mlzidJEkAeEDfRRsdt35nfMrOXE6kmNPDyXlW967pG5TDuzlvILSOUtEFThe60KpcWr1GUHvpOLS3IZtoOy4X8wfRVl9Su8gurVDf7zv5r0/p+LrjHPXzly6c3BOdVLhRJMtdmdUIplzW2eaQNyNAY2B2Cz8R4kG2aetqx/8AFTv3jtPndUrhGLqNbDqlR7eRe6/hrop+lh3PGYZRTnvP+rogwO7ftm2l9AtbJPLP7UxvNR3ETnB6yoajiIEdwE7DbTYDdWD6G+GFra9YiA7LTb6S53zavNLA0jGcvqRpI6tg/LT19THkrVwTHU2MbTY3KB8TuT5rDO9WUs9K7Nk44ixosdN8hZFLnEREBERAREQfA1earZC9ogrWLwElRmJwLgVcMRRm4WLEYcQpqFFrgi3usVbCMe3K9odPPby5K0P4TMn+pUdieGkImKRj+ig1pPj8L7j0cLj2Kh38JxFOSWkAC5a4HcDQGY1XQX0iF4VuutZuyihUuJkEF7Q5w+205Kn+Ya+oW019Os0TlLyf+XU1Jse4+3OFZMbwijUuWwebbH15+qrXEOjdVkln1jfDvAeLd/RXmUrbDZjl/DLgusoOPVOB1zUqnYcQPCYOmrTMq1cJ45RrOaS4MeGlpY8xMkaHQ6H30VCpY2ozsO7TR9ioMwF5Nj3fSFgquBJIAAJ0Gg8Lq3DS6+ry7K1Uo8RqGo5jTEFwn1IVVoY+qwQypUaOTXuA9gVr1cTiBWfDz33cj9o+Cr0d1MdPCbpU3B78xmHEfHVZW5nGGCT8AvOFeHd/tOO3dbpdziNv5LfoYdzhZoLRMkEUqIm13G5OtvJcuP0sxtudbZZ8IriuHPUvBcC6LAXgj25fFQuEw1WQSDY7NE+naV8wXDWAlzod4BpazTYOuR5gLebSaNGgeQCtlllzxr8MM9sQvCOGkAEtA3moJ9qYMHzJjwU0GXkkudzdcgchs0eAhZmUiVI4ThROqcc98ry58tlyRzKRKl+G8PdMqWwnCwFJU6QCso+UGQFlREBERAREQEREBERAWvXBJWwiDw2mAIWOphwVnRBEYnhgOyiMTwojRW0heH0gUFEq4YhYSFdcRgAdlE4rhPJBVsZgKdUdtoPjoR5EXCgcb0WOtJ0/hd+jh+quVfAuC1nUyFaZWL47MsfCh1+D1mNl7LbwWm58AZWE4cmrNgHnMCSN+8Mves6RpyXQYXhtEC4aOeg15pc76affvtD8O4aBByZj96p3fSnqf3o8lLClcFxLiNCfs/laLNHkAthlElSOE4UTqqcc+e7PLO1G06RKksJwonVTmE4YG7KQp0gFKiOwnCw3ZSNOiAskL6g+QvqIgIiICIiAiIgIiICIiAiIgIiICIiAvDmL2iDVq4QHZaVXhYKl0hBAHg4XpnBwpyEhBHUOHNGy3adIBZUQfIX1EQEREBERAREQEREBERAREQEREBERAREQEREBERAREQEREBERAREQEREBERAREQEREBER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9886" name="AutoShape 14" descr="data:image/jpeg;base64,/9j/4AAQSkZJRgABAQAAAQABAAD/2wCEAAkGBxITEhUUExQUFRUXGBcWGBgVGBQVFhcUFRUWFxUVFxYYHCggGBwlHBUUIjElJSkrLi4uGCAzODMsNygtLisBCgoKDg0OGxAQGiwkHyQsLCwsLC8sLCwsLCwsLCwsLCwsLCwsLCwsLCwsLCwsLCwsLCwsLCwsLCwsLCwsLCwsN//AABEIAOEA4QMBIgACEQEDEQH/xAAcAAEAAgMBAQEAAAAAAAAAAAAABQYDBAcCAQj/xABFEAABAwIEAggCBwUGBQUAAAABAAIRAyEEEjFBBVEGEyIyYXGBkaGxByNCUmJywRSCstHwJDNjksLhU3Oi0vEVNIOTs//EABkBAQADAQEAAAAAAAAAAAAAAAABAgMEBf/EACcRAQEAAgEEAQQCAwEAAAAAAAABAgMREiExQVEEEyMyYZEiccEz/9oADAMBAAIRAxEAPwDuKIiAiIgIiICIiAiIgIvjnAXKgeLdL8LQ1cajuVOHe5kD4omS3wn0XP63T977UaYaTpMvd7CAPisFHi2Occ/WFvgSw+zBb4qZF/tZe3R0VMpdJK7R24d4hkfIwpPB8ceYLgyDpBIP6hOmq3GxYEWlh+Jsd4eenuttrgdCD5KFXpERAREQEREBERAREQEREBERAREQEREGtjsfSotzVajGDm4ge06qCxXTfCtnKS8+EMH/AFkfJY+J4nPVdu0dkemvxlazeCUXEVOrp5vyiJnW29tVbhace2N/Tao7+6pAg8g+p75QIWjjePcReYblog7kMHzLiFO/sx0DT+6Z+H+y1cXw5rozh4jQw4X9RCdlpcfhU+IYbGVe/WNXwzx7NMKIrcPqs71N4HOCR7iyvT+FDZx9SP0astDABurp8pHzJWeerq91tju6fShsbSymZnxMn/K0fNZcKQO7UdPmWCduyASVdsRgg/WnTd+YSff+S0anRqk7RhYfwvIv5EOWN0ZTwvN+N8oXDcRxbNS0j8YaPXZxW0zpI4EGrSJOxBLfYRf3UhS6J0QZLqjvCQPiBK2K1Hq/7ugde9ao4jnqXK2OGz5Vyz131/xkwHE+t7tKo22rxDfQ6FbBe8QXPaz1g+Q/8qMfXrHvdgRrdp87356WWP8AYHOgvJO8m28/as5p0iNPHTaXjyy4lWOjiXjSo476g/0FsjG1fvfBv8lVxVw7D/eB7heKYNZwO97huy1cVxypcUezGpeRVcPHKyQz1MeClHRyuzOIv3g+n8llfxukwfWubT8XEALmNMYuuTNWo4fhMN9csN+KmcL0cdaS1k/cEumDq50n2cl4LhjPNX3DcTo1O5Vpu8A5pPtqttcf6Q4U0KzA0m7A6SO1MkGHGSNBoVeegnFDVpOY9xc5h1JklrtPkVjNsufSjLDicxZ0RFqzEREBERAREQEREBavEq+Sm47xA8zotpUP6WMZWp08P1L3McajyYMSG0nuIOx03U4zmrY49V4Z6NOFJ4BwyD1HqCQfiuYUuluOonLVptqai7YJgwYcyxuOSmuEfSBhzaqx9KbyPrGAwOXa25K9xrXLTmvojnC0sa+TAMhRlHpJhatqdZhNtTlNjPddBWeoSQY3Cjhj02eWEvdmEE5Tyi2sEyN4Hutii83nYx8Af1Wu95kQ07W8p5W35rM1tvH9Tf5qUt5jCQCCCCAV76o8j8/kvdBoDQBoAAPIWWcNvqqq8tXIeR9iovivHqGHtUcc33Wgkn10+Kl8XUIkTMqr8F4tWrPPWU6TKT2h9Jof1lQ0yCesqtiGAgste7t7otjZ7aPEOkFapZjm0WkTDYq1nDmGts3+rqPbwGpWvLydC55DjtsJA10LrK24Th9PUNaJJMAAN7xHdFttVL0KDcxE3gH5j9FHV8NPu8frHOqHDzEtAsLucBfyYLe8qx4bg9Np7cvI0zd0eTdAtjE4HvRFzp6ytrqzKp/tTLO1lwzW5jr3dNrOH8ypFhFraER8lp4TDku8Ij4gqSbhwBcqyijfSbVh2HJtPWj/APNav0ecQIxbWzZ7XN+GYfFvxX36WuK4cilQHarB2eR9hkEEE83GLfhnlNb6E40txdA/jA97fquTPH8nMb4/o72iwmtp4rMutgIiICIiAiIgIiICqP0hcE/aWUQKhpljnOBAm5bHMc1blD9IT3P3v0UzynG2XmOR8UwePwrSS4Vqe7ozReZdPabe+pCrGPxnWvL8rWyAIbZojcD3912pRWM6N4SqZdRbPNuZh9cpErWZcOrDfJ5jmlLB4eoy1UMfEw6YJDadpdAEu6w68ltVMPisM0vpVzkbYljzlmQBDSYcDOsK8O6HYKI6qPEPqT/Eq/xroK5oLsM9zudN5En8rhAPkfdXmcXm3G3z/bSwPTjFts9rasRq0tdBiDLbbjbcKdwX0gUDHWU30zzEPb8IPwVEo1qmGqdpha6wy1A5vdc1w5HVoW9T4nhnx1tGHQ0FzDsBBMHfQ76KbjPhbLXjfX9Oq9HuMUKrctOqx0aCYdl2lroNtPRS9WoAuAY4U87urJyCMubvGwmbazPspbAftrGB1Cq8iAcrS4mC3N3CIPLxIPIqn258ssvpp5ldgc6VqjD06YeWMYwvPaLWtaXONpdAuYnVc7w3TfGU461jXi13tNMmZi4gbHbZWzhHSVuIph5p5bkQXA6RcW0VM8bIyz1ZYzlNcNpktbY6v/jcpbD0Tmk6ZQPYqGpcYAgDKPC5/ktTpJ0ifRw73tc1j8pyB+7tiGTJHwWcjKS29kN0o44yhjH0xV2a4jO0ZS4Xbc+R9ViodK6f/EH/ANlL/uXLhSa97n1aj87iXOzghxcSS4mQterRa10NdmEC8RedPCyv0t5qldnPS2k1uY1WxpZ7nX/clR+O6ZFzYpSZ0dYAeN7+8Ki8DwDKsDLVedxTa5xBl2wEAQWG/I87WvDcKrMaRTwlTtAiXtk3m4AJixV5hGk14Y3uptSieuc50kuMkkkkk6kkqa6P9itTPJ7Pg4KR6S9HHYenSqmznFweNcuhYJG8B/wWrwp5LmyAbgzvZefsvTnUZcXw73Tp2Er5Vqx5rw+vay+UqU3K63Iy0nkhZF8AX1QCIiAiIgIiIChekJuz97/SppQnSHVn736KYmIlJRfFZL6FF4Hi4cKnWgUzTgOvImS07aA29V74jjjTe0SA3K5zpa51mltrd2xdc8l5p0aDi91N2V7u8QSHSXBxBa7Qki4jmFXqnPC1xvHLcBp1W/YqN/deFj/9OoxHVU4/Iz+S0qXBaY7zu2ScrmfVOgbQ0wYvspWkyGgSTAAk3Jgak7lWRzVd4v0Mw1UHI3qX7FndnxZpHlCpeL4JjsMbNqFo0dSJc2PIaeoXWEV5nY1x3ZY/y5FT49iILXAPkZTLb6QDaLjy2Ua/i9agGMZlECbsa4yXO+8OULt+Y81y7pfwDFYjHVXU6ZLXZAHEtDSBTYDqZ1B9lGWUrSbJl244Rg49j6sFjnNH4AxgOt+yB913st/9iqR1ldwLnmCDBdcTfbkp/gHQEtaOuruB+7Rhsa2zkSdTy1Vhw/QPDBwcX1nAbOcDPm6JUSyE2YRhPDaVVkVabXggGHDSYNuSjafQrAh89WfIvfHtKu2PoAGQIERbw/2+SiGOl3yRz9V9JDhmGZTZkY1rG8mgAfBbs5StSjUAKxP41Ssbn0sPN2nsq3KTyjpuT70xwIrYSsBdwaXt/MztD5Eeq5XwmtpHuukYTiTqlVrHEAEd2bulpk5dbLmmFpdU97N2Oc3/ACuI/Rc271WmEs7O/YGn2Gk7tB+AW2tbhh+pp/kZ/CFsreMBERAREQEREBERAUL0h1Z+9/pU0oXpD9j97/SpnlMRCL6EVkq7xXHgVarDSe5opsa5zHMkNcHvgU3ETZr+6SYGi1hiaD3CHMzFxe1tYvpmHuLndioMpEOIBb4FZekwyuMBzS8Gaga18ZabmiA4WOUuggg9oqLrNqFtYOAqF8QAQwNaWBrWZao0ZmDgGONzfWVGWuV0Y+Em19RuWc7MrIZIBDntZRaG7jtE1NLmFu8PxjnPaIAaXO0JuXMNW4M2hzd9SoKlXZTeC11Sg41ndgzTYKLCS1ppOMQabRcDvGJFlv8ACcdU62gyoKbi8OMta6m5jhQpvcCO6+zmNkcjyVJrsvamXeeFmXxfYXxaOcUfWf2z5qQUPXd2z5n5quSYlcNWAGZxAA1JMD3WXEcYpU4l4kgFrWy5zgdCALrTbhesovaftAgTNjqDbkYWChw+DTc57vqwAAIAtMSdSIOkxZWVTNLFmrTLixzINg+ASIF421OvJQ+IAD1sUuJhzY+1mLSBp9qDJ/LNvJYMS4ZpKYXlbpsbz3RTc6JLWOPmQ0kBVWtialRxa3yGXsSTMyZLuW8XVnwzs9vD5rLS4cxghvZEXixOsy7X4qe3tbHLhD8B4e8PbUtllxO2rTEDfvalUfi7MuNxI/xXn3M/qutsYAABoFynjRnGYgj/AIjx7GP0XN9T3kXxvNd14eIpU/yN/hC2Fjww7Dfyj5LItY5xERAREQEREBERAUD0oq5erPiRvpZTygelQtT8z+nipnlMQzcYIk28TEctRZZQ+VoTrA8/SeVx6hJAv8RYbmJb48wrrN+VH4zB03WdStIu2PukG2kQAPVZWYgjUgiPLyGYSFlbiG7yPPSfMWQQmJwVyKYLhDpBg5qnbBzMJgy97CTl0aL7LFgeGmni6f1MNAfD2F3VhxYc3ZktEny21VlyiZ30X1OVuuvUL4QvqFQo8qp9IKxbSqEGDNosbuhWw2Co3HcdTENqPyZnSOyXTlIJFtNQq5S3wvh5TvDcS8NFNgcJ1L5L8xBmA4wBDZvzWMVHuJa6S4yOzLm3yaAWFi72Ws/iocHdXSc6Q10vOQCW5W5RqZ0A3lfXOdo+oGtOQHq+w0F9RzXTztTddR9u/K6QltMB1RwblhuUdpxLs50GhPjyKwVK2Y6iBPkI1krQwz25j1bDYmYuG9hrSS6SAO1UOp0CmMLQYBlDRlg2i19fmVpjj0q5NzheNpBsh7SLXac0zyjZb+Md9W4nSLza28qt4eqymSAMrQ46QNCIEWEaKwcQqg0XuBtlJBHzCi1m8HGtp0qlRx7LJO1gAOyACuU4R5e4uOrnEnzcZPzV66WNAwFWJ7zfK726W0VJ4SztNHNzfiQuTfe8jbXOz9CUxYL0iLoc4iIgIiICIiAiIgKB6Vd1h8Ty5eKnlB9Kh9W0/i/TyKmeUxW3aybzoN5ve9xfksge1x7Tb6Zm29J15rDII0kekam/3dxyXpwixHlvpuAb89CrrPZoh12uk63JB9xf3lYiwjUEeWn+ZvkNQtLjPEjh6YcwAuc7L2sxgBskbHVYcH0uYYFSm5p1Jb2gBzjX5rO7cZl01pNeVx5iWrSHE+OugE21bJnzC9vquaZdpMXHlfM39QFp4bFMeXGlUa7NqBZ38/cLN1rg7tE5RuR4c2215rScXwzrM3GTG08rj3CyMrnzC1g+mKkEFpJAkWmdLj9VmqYMxrJE37rtLCRbbcKUNisbBc64tTccTReGktp56hj7zQCxvmXABXrDl0Brp1NyJn1H6qDrYFrxBdHiIUe1sezWBe9rS50ENZcw6q4tc6NDlBz1DYutA5LLToda5zomBOZ+UgQxzoLR2WiYGm6kMDgWMbbtwBAMbGZMDy5+SlaVOobCGAO5asG3gp54W6/hX8XUyMYZe1pd9oFwNzERYdknS3a8FmoYiQHAmCJ3mPJSnFKMNpDMTlm/3rC58VHNFwkPLWwmOa12cNqEkmzyxgvaYJGked/NThrvqsqNZlBLOxmzZcxkS42JAI291XaNM9YSJJzOHZBsM0jutkG/O/NWbg5BBt2jBJ1MaAEyeR1Psq1miemdEswNQEzNRh0iBmbbx01KqHR9k1qQ51GD3eFdOn//ALN352fxBVPoq2cTQH+JT/jC49/7xvh+ruyIi6XMIiICIiAiIgIiIChulLJpD84+R8QplRXSM/U/vD4yFM8piq+saz6zNtdtwVgrgua4NN7XMASdJtlNxuAsz8a0ODagEkSNjb+titTEYxt+rdLgYgzp+bXktJGklQ3SE1OqaHR3zBEi+U21+SgcC+HglpcLiAYOmx5iZU50iqZqbZsesHL7pvI1UVgMQW9jK1zCZh2xi8O2MCFwb+2116+ehr4kgvJBcIiM1naCZjeVbOjuJdVpCe05j8oJmXCARJF7SedlW+IupuuGuY4GC0nMIjUE3J0U10Wf9U8AT9YNRP2eUg+yjRb9zg3SfbTeIGYBwNxJJnQTYS3TfUL0yuSJbBc6BqNAI1Fp8xsUpNlviDBFybiBpDhp4r5SpWME6j3vckCRuLheg4mxha5NiQRGp/7hYqAuTAO6lcPdwgSL3t5d4a+oUBngkD1UJk5S9HidGiQ1zpdEwLk/y9VixfSSoR9W1rBzPad7aBU2m4mu8nWXfCw+CmKbnuZkaAd4A7RvueS8/Zvytsjsx04zipnh+JfUacxLjMyfEfDRZwLha3Au56/opLqe0F2aL+OcsdnbKxFMpgPeSQJJAmL3BjtOOlvsq2YCnlYDJJNzJGvhAAA8gq65j8zsocbmwznbkAP4lZqLYa1vID5K7D2rv0imMH51GfMlVjoQJxeHH+IPhf8ARWT6Sz/ZG/8ANb8nKv8A0dMnG0PNx9qbyuTb+8b4fpXb0RF0OUREQEREBERARF5c8DdB8qvgKN46ZoE+I0nn4KRfcWUB0oxwo4Wo9zczQWSLaF7QdfNTITypQcHEudaTHPfy5CLhaxpw7kJt67X/AEK2KNanVBNNwNwRzAOttRqvjsIZkgxYcx/v6hdEdCP42PqxeRnEeHZMi91o4XDVKZbVEQQSCO0LggteNrTKk+N0ooXnvtgejp8PZQ/C6VRzjkLhAzHLrAIFhvciy836mfkdOu/4MWN7TyYa0Ws3uja3K4NlPdGGjqnwYOdsG1jl5FReMxQuyoxriJhzZa4O5uB1PmpHouT1dS0jM3l913PyVdF/LE7J+NJUakBzKmZzDu0mRfcG4jWQVvYd5ywCXiIJ1LjFi4Rm+e6j3XGU2HxPofE7FSHBnQ2M05dhcwTpBuI+S9KxxXw2cPSIc0kCYN7G219fdV4UW+StOGrh5gtGYbi+19YIVQZJJ81n7Tir9Fv11Q/id/EVM1cTUc2R2WzowEDWNVGYdnaf4ud8ypWlSe5mUE5ReNGi+pJ1Xk3nmu/4SXBqUtaZNjoDYyNxupsi4/rZQmDljbOBjlcGwOvupvcf1svT0f8AnHHt/etvChbbVAu40GVRTaxzovUcB2WCCRJ0kwAB4qf01WjFU/pPd/ZaY51R/C5Rf0XtnGs/Cx5/6Y/1Kd6cUKeIwVUh16Y6xpNgXNvDSdZEi3NQ30NS7FPJ+zRd7l9P/dcuyf5xtL+OuxIiLZzCIiAiIgIiIMNepFgsOS4m0rJRuSUxek8lKHhwLSq/9IDP7DX/ACtd7PaVuY7ikAcwoji2ONak6k/uOblMawfFTLwmdq5MyQQWkjxBghTWHxWIyteysfBjt7kCC4ZXTB3lfcf0XeL0jmHIwHR8iov9oq0z1dwPuPEjzyuW0vV4d3VMp2SGN4q97CyrTDXSHZoLTAnbeeYUe2qQZaYjSDEeq26PFGRlNgbQR1lKJ+6e02JOjl9fgmlpc3xOanNSn5Ed5vtC5vqNHX3nlfDLp7WNfE4t9TLnM5bDSYtbx0Uz0aqHLUAmZaQRNiA6NP8AwoWthnN5OGzmHMLAm/KwOvIrf6O46kxxFQwDEEzEibyNNVz6dOeOyXKL7LLhxFgc+XENAzXBsAM2h/DM+AW9QpBgDI1mJEEmZOpjloV6oMpudAdd12vBmfAkarPWw7hYxmkERAtN51BiBsu+uG/D3hR2x4TY7ejr+xIVcotlxHifmrLhCZaLjWxlvwMg7aFV9tJ7XulpAzGCLjW11QxQmHeWVSRFnO1uNwpJ9F7mlzidJEkAeEDfRRsdt35nfMrOXE6kmNPDyXlW967pG5TDuzlvILSOUtEFThe60KpcWr1GUHvpOLS3IZtoOy4X8wfRVl9Su8gurVDf7zv5r0/p+LrjHPXzly6c3BOdVLhRJMtdmdUIplzW2eaQNyNAY2B2Cz8R4kG2aetqx/8AFTv3jtPndUrhGLqNbDqlR7eRe6/hrop+lh3PGYZRTnvP+rogwO7ftm2l9AtbJPLP7UxvNR3ETnB6yoajiIEdwE7DbTYDdWD6G+GFra9YiA7LTb6S53zavNLA0jGcvqRpI6tg/LT19THkrVwTHU2MbTY3KB8TuT5rDO9WUs9K7Nk44ixosdN8hZFLnEREBERAREQfA1earZC9ogrWLwElRmJwLgVcMRRm4WLEYcQpqFFrgi3usVbCMe3K9odPPby5K0P4TMn+pUdieGkImKRj+ig1pPj8L7j0cLj2Kh38JxFOSWkAC5a4HcDQGY1XQX0iF4VuutZuyihUuJkEF7Q5w+205Kn+Ya+oW019Os0TlLyf+XU1Jse4+3OFZMbwijUuWwebbH15+qrXEOjdVkln1jfDvAeLd/RXmUrbDZjl/DLgusoOPVOB1zUqnYcQPCYOmrTMq1cJ45RrOaS4MeGlpY8xMkaHQ6H30VCpY2ozsO7TR9ioMwF5Nj3fSFgquBJIAAJ0Gg8Lq3DS6+ry7K1Uo8RqGo5jTEFwn1IVVoY+qwQypUaOTXuA9gVr1cTiBWfDz33cj9o+Cr0d1MdPCbpU3B78xmHEfHVZW5nGGCT8AvOFeHd/tOO3dbpdziNv5LfoYdzhZoLRMkEUqIm13G5OtvJcuP0sxtudbZZ8IriuHPUvBcC6LAXgj25fFQuEw1WQSDY7NE+naV8wXDWAlzod4BpazTYOuR5gLebSaNGgeQCtlllzxr8MM9sQvCOGkAEtA3moJ9qYMHzJjwU0GXkkudzdcgchs0eAhZmUiVI4ThROqcc98ry58tlyRzKRKl+G8PdMqWwnCwFJU6QCso+UGQFlREBERAREQEREBERAWvXBJWwiDw2mAIWOphwVnRBEYnhgOyiMTwojRW0heH0gUFEq4YhYSFdcRgAdlE4rhPJBVsZgKdUdtoPjoR5EXCgcb0WOtJ0/hd+jh+quVfAuC1nUyFaZWL47MsfCh1+D1mNl7LbwWm58AZWE4cmrNgHnMCSN+8Mves6RpyXQYXhtEC4aOeg15pc76affvtD8O4aBByZj96p3fSnqf3o8lLClcFxLiNCfs/laLNHkAthlElSOE4UTqqcc+e7PLO1G06RKksJwonVTmE4YG7KQp0gFKiOwnCw3ZSNOiAskL6g+QvqIgIiICIiAiIgIiICIiAiIgIiICIiAvDmL2iDVq4QHZaVXhYKl0hBAHg4XpnBwpyEhBHUOHNGy3adIBZUQfIX1EQEREBERAREQEREBERAREQEREBERAREQEREBERAREQEREBERAREQEREBERAREQEREBER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9888" name="Picture 16" descr="https://encrypted-tbn2.gstatic.com/images?q=tbn:ANd9GcQ5UYQcu2ifCm_7CEf-FieIZHR0fuzmT6ULP7Th83ugSgLA59_zz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1196752"/>
            <a:ext cx="2736304" cy="2736304"/>
          </a:xfrm>
          <a:prstGeom prst="rect">
            <a:avLst/>
          </a:prstGeom>
          <a:noFill/>
        </p:spPr>
      </p:pic>
      <p:pic>
        <p:nvPicPr>
          <p:cNvPr id="79890" name="Picture 18" descr="https://encrypted-tbn3.gstatic.com/images?q=tbn:ANd9GcSeVnoHd_DK1ts67a26YaaQK9F_HZzX1bbYz4Pk58OUwIJZYiCV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1340768"/>
            <a:ext cx="2647181" cy="2647181"/>
          </a:xfrm>
          <a:prstGeom prst="rect">
            <a:avLst/>
          </a:prstGeom>
          <a:noFill/>
        </p:spPr>
      </p:pic>
      <p:pic>
        <p:nvPicPr>
          <p:cNvPr id="79892" name="Picture 20" descr="https://encrypted-tbn3.gstatic.com/images?q=tbn:ANd9GcRZG521zefwVSFLNcj7vBOnYGEdyu6qKQIYjj2SnCA3oW-M9tkaf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7" y="1412776"/>
            <a:ext cx="2376263" cy="2376264"/>
          </a:xfrm>
          <a:prstGeom prst="rect">
            <a:avLst/>
          </a:prstGeom>
          <a:noFill/>
        </p:spPr>
      </p:pic>
      <p:sp>
        <p:nvSpPr>
          <p:cNvPr id="79894" name="AutoShape 22" descr="data:image/jpeg;base64,/9j/4AAQSkZJRgABAQAAAQABAAD/2wCEAAkGBxQTEhUUEhQUFhUVFxgXFxgUFhwZHxsaGBgYGBgXFx0fHigiGholGxgXITEhJSorLi4xFx8zODMsNygtLisBCgoKDg0OGhAQGywkHyQsLCwsLywsLCwsLCwsLCwsLCwsLCw0LCwsLCwsLCwsLCwsLCwsLCwsLCwsLCwsLCwsLP/AABEIALQBGAMBIgACEQEDEQH/xAAbAAEAAgMBAQAAAAAAAAAAAAAABAUBAgMGB//EAEAQAAEDAgMFBwIEBAUDBQEAAAEAAhEDIRIxQQQFUWGREyJxgaHR8AYyI0JSsTNiosEUQ3Lh8QdjghYkU5KyFf/EABkBAQEBAQEBAAAAAAAAAAAAAAABAwIEBf/EACgRAQEAAgEEAQMEAwEAAAAAAAABAhESAyExQQRRYaEiMkJxE+HwBf/aAAwDAQACEQMRAD8A+uIiLRmIiICIiAiIgIiICIiAiIgLCxmYXEVA8YmODgCRLTIkWIPms/8AJN6dTFIRcxU4rcFaS7SzTKIiIIiICIiAiIgIiICIiAiIgIiICIiAiIgIiICIiAiIgIiICIiAsYlq9yod+ba97XMoOYIA7R5JcQCYwtDbyeZCw6mfqNMcfdcPqbfndNOm6MXdLhcuGTg3gOJXjdg3uQWuoueMRgQReDEO9DBFgQreluem14dUe+o6IDQ5rGAcABJ0mcWvSZQ7JtmUKLRJJ7pdn9xJky6VnZt0t9xfUDakMq4W1DkR9rjwHB3LXTgrjFhyy4ey8Y3bCBels1o/yjH/AO81abFvgm1SASYBY10eBkm/ousbcTW3pWulbKBsgdcjLgprHyt8cpl4ZWabIiLpBcqlWLDNbPfCi7XVZSaXvNh1J0A5rHqdTXaeXeOPuu4efELqDK8vsP1OCSKrcIJsW/lHB3HxHRX1J8gOaQQbggyCph1fqtxS0WjKmhsVut2YiIgIiICIiAiIgIiICIiAiIgIiICIiAtXFHFUO+94z3GSQDDy0i5/SJItPssupnrtHeOPtD3xvM1CWUvsAuf1E2zJAAyXCmwsoQGmXVL3bJAbYWJHradFkHTLge6Q4TnYTlBgxwzUl1RpoNxWGNxyIyk5GTkstNFU+s6DlM8WzdpgzOfsdIWcZmxaJzGF8AkXi/iPCy6PZTAtVZl+h5iYH3RE3HVRf8RRNnVhNsqVXlnz81RNqUcbYGl7A56zfRasp4TMyRrD+Q/tYSuI2mjP8Z0n9NKuOFo6LqatIkHtKhuIAoVcxyyHREXGwb3DRhfJbo4SSPEuN+tlaNqYoc0i+RFwV5ZnZgziq5//AAPF88iOf9lZbJvBrJP45B07MACIE+iS68Kv6VWfFbVKkKC2qHAOafMfsefJZr1AJc5wAAuTkAu8ur2+7jh3b1q4a0ucQGi5J+ei8lt/1CwuLqpwsE9m0uA83Hj7rtvHbWVzhf2hZo0OawH0LpvChUd3UsdMM2VgL3ATULqhFxJIJiIGZnI+Kyx5S7dXVUg2x7qlRjaZLmwWhomQRnY270jCbwJ1Cv8ActTa6VxSqFpuWuaGjK4kmxHEfsutfanlxwYsIc7C1shuEGwMRBy1GvFRWMdII7zgDcjEIAF7mL36KcTb21GuKjQYg6iQSDwJBIldadXQ+RXidnqVKV2OIIuQTIIm8gyAY1A816Xd22is2RmPuHD/AG4LvHK4/wBJcdrdZUelUIsfIruvRLL3jOzTKIiqCIiAiIgIiICIiAiIgIiICwSsOdCp98bzLO6w945kflHL+Y6cM1nnnrtPLrHHbnvreobNNpvk8g3E/lHM+ip2VGEQXRqDhcYEWFhlHHJbsotEw217mZOovEnvayVzEAzcAQTBcfaRmsWrA2hok3iJiHm1zq2+vTkpVcDsadplzoGFxOosCJnyUIkWuQANDcTBy8jqpVepFKlzxnNwvnNgdUHHt2gmWtvY9xxHIA4Y0jyXGu2m4faGmAB3HRaBw4gdEdUF+9l9wiqRaJM4eAzi+XNY7VurnRfJtYkC/LjJjVEQ47PjzIa/Fl4cvD1XjNv+palDaqophzQ2o2XguL+8GkRygxnMcJX0PFStL32i/Z1OZ43zBvOi+V1qra+2Vi10MfWDRUfIGFgFMOOZiBJXOd1jtp08eWWm1H6hq1tpAdLu80YnF+MiQJjEbyTyEjgF9Mp1jZrWvJNsMDW+ZOdteHNfJNtqihtAf97Wktlh+6HBwLZ0OGV923HRpdkK7HAsqND2uMWaROfrdJnLjKdTDjlpL2KmKbZcbxcnkqneO0Gq/XCPtblJyxO5xpom3bwL7NYS3STE5HEdYjK2q4Q4G5A/VhgxOUEkHOAbWg6XVk91nXQWENz5y65Im3OMxw5rpu9xFS+YDj5hpvc8b6530VeQ8Ye9ccwb2nDGgGU8/KZss43Elx/DeYJJOLDhJJtEgC0K0QTbN7g60GG+GHIiLzJ4I15IjEHEGTiLbjICABYkZcpyWWbPbDnYzhcTYE6zMX8oC3bTdIwh093UmCDGroOYF+MoNQBLe82ZHDO4k2z5WXSlWDH4qTmgtIgAxnAM2tM+crZ9Em5xAQBPoNefvqt20SSSATJsQc4F7SBJGfpxQei3bvenWETDsi06/wCkn7spt/up2KPD9l492zE96mxwIIiRFvU5j9lc7r215OCo106OgwbamPXmrMrj4Sza7a6clsoskGR5hd6dQHJb45TKdmdmm6Ii6QREQEREBERAREQFq50I90Kt3rvAU25gOdOHEQAOZk38NVnnnx7Ty6xx213tvDsxDRiqHIfpH6ivOd+ZGHWSS6SbzkLmedrrqwnF9xc4yZOfM/2z0jRcqjgR+c3hxGkScVzncjryWLVl1Z9yMGlzJziIJB/m6LR1R7RbAMN5EiwsI7uUg58TwWGVdcLtAZGc3jjkNLei60nBv4jmuwNaXukAd2mJw2PEAeXUN9r3oaAxbRUAkyynTaHOc2+dm4dLzChbJ9T0tpqMpClWBcSAW1GiNS5wByAE6qFuvYjtAr7RW7NzwQAKv8MPMEl/8jGkAN9CrWlt9aMVPZdlu0hr2VqYsQ2HZN7szbXCuJvLvB122gaZBLpBsD3s8wCBIzsBPFQe7EGpUEC34lU5njpewzzVnTr1nsqGsxlNjWFzS2oHYovctPdgDnqqfeW3tZSc4Ol0CIe6cR8oiTe+h1C6t1N1ZLbqPN/VO+HPLtmoucNKrw51gf8ALbORIiTwMZkxRbNutrAANLWVvsO6wG3LpJJJMSSTJJ5kyfNT911HUKrKtM95hJGIAi4LTI8CV8br/MueXnWP/d30+l0ZhPu8xte7Q4QbhWP0nv2ps8bLVeTsxd+HJM03G4abGWF2mhKn7TSxuc5xu5xcYAAkmTA0Cr6+6mPJY6e80gX1528lfi/LvPjvcp1+jMsd17h20sJAxMkTIIdobWLPEc8IGq2ZtrAJ8IsSTmAW4okRPK44BVn01tpfQDXvdip9x2IyTAADnEkXgeGZOYU19cNJPaWdMERewEDMnLNfYllm4+XljcbqpTK4BJw1cM4YwWsb/nJF7coPipuxbPIc4U6rXGmRL8EOJH5YcTfPvcVUbbvEbKxkNY6u5gIMAim0zBtcuM5D/mBU+nttrd+q4AkTFaoZ/wDqGkN8LLm5d9RFrX2Wo2zgGggfkbrIzPHmQo7aJJgllxDfwadr3Fpi856GeZtfp7dZo0MFU43OJc4ElzRwa2bQBwFyVH22iWPhps6S299JabXjmZuF1KODWOLYx+INOnxGQi+RgjiNQu7XVASe0wxYYcLSJdniicNz1UelTxD73ObqS4km1wBkDcjyz1Wa1IuI71QEwSZOgHM8PWFRI/xNQ/5tQl0AfivgXHDLh5rSpVqEwXPER91WpNgZmDMzrrC4votuILpAk4R3jzE28CBkst2bEJa2TcWbne8kA3/4QWuyb1dTDW1cgBeZjgSSZN7GZysplPeUEOF2nUag6rztTdZi+CmLxiIYBnBA8z1Undpp0gGuqtIJsRiIBPMiA1Wdu8HtaNUOEhdFXbK3DGEyp1OoCLLfHOZM7NN0RF05EREBERAWHOhaVaoaJPkq/bd4hrZIJOgCzzz4/wBuscdm8tvDBpiOQ4D9R+XXnziOI4XkkySAXXIHK3lyWtWg95LnOfJE2DhOfKOqiO2YWkGcpcyb3ykrD+2rvUa4/leTYTgtaIcLyQFybQcMmuzJ/h5Zm9+OSiOoN/S06SWBtrHMu5T5BGbOz/4wIECQJsWgc7XvrCCcyg+8NdiyP4eczne/HPXmpR3W54cMMCox7MRAsHNIBN5EWn+yqP8ACs/SDOf4YzGd5tBWw2Jh/INR/CExoDeAI05eSDT6c21jBUo7Q0Brnd4PEhr22c1w4WF+Q4q/2mlsZ7z2UHGAAQGl0BuEYYuIFhwVRtmzMqkuqB+Owx0xhMXgOJLg+NLWGq3ZuljIvVqFwBaMLWtk2AfBB6ELmSzsJOw7TFJ0MDKIlrWsEXJl0HWASSeJXI7CzaMNOoarWh02dPejK4PP4Vu/tHXhtoAYGkADQATlJ4nVWVDZsDqc95xcSdIkCY6Dou5jMv05ezlce8eZqbE1rZwvcACScbWxHHunRVH+Ko6yM7mq05T/AC8cI/8ALkvrNHdtKI7JnRV237VsVIw/ssQzDW4iDzjIrDL4PSn7pGk+T1PrXzN21sicNuPbMiYmJjgtaJD3NdhcAbh2NpBvlYTx6L3jd57ve4NAYCSAMVNzQSbC+Uldq+6aM/wmdFMfg9O98JC/J6nuvM7v2BlKrVLTUONrHmQIDiC60ZjvHRWOzNJcwHGJcNDGEmbmbadFH26oWVnim8sJwgYbm0CAJGYHHRc2bXWsRXJg3BEXES098zN45E5wvRZx7Rlby71G3Ue227E+/wCLUcAf5C4MHkGt6LNR7Aa3Z7VXoNFVxqOFI4HPqPrd1sOBc44qZDuFEGRIjntbDQ2jtGHu1HGrSOYOIy9nkSbcHBel2ff1JwBL8B4Om3IHVY9O8e1V5nZWCtUaRvCs9zwGNIoPH2mRBL4GFxLp0ORF5v8AeezYaLW4pg3cWyXEiJde5+2STPdC47z3tjIFKS42xgd48GMOdyfklY20PDGNc+S2XPJOpFmixyFvErTe0Rn0yDONsZkYBMQIH3eOU+Flzpgtm4JNxDGsiLkayNdOK2Y8zZxJEREZmZthiL6nRdJd3iC4mDByzEzEDKbW01XQ0bWInvAkiBheMwc7DWOefNdmPcW3fUygjG7nc6XESeS5VjJu4+sWBiZNwYytfosU24jYEkR9o4gAkxr45yURyrODSSDmcwLkiRE3Jvfl5K+3Lu9zzjf9mjc5IOczcWnLOOBUDd2x4nBogQZJBk5ZWsNBGdl66lFNkmwA9FMqSNNsrim2dTYcyum6qbg2XZuMnzuomx0jVf2jgQPyg6D3VwF6Onhxn3cZXbKIi7ciLs1g4fv7J2Y4fv7KbHFaVKgCk9mOH7+y8/v1zm1BmGkCM8xmP7rnPLU3HWM3Wu894tZdxbiOQLgOnLmvM7TtIdJLnFxnRxveItYAgenFdN7bO898d4DMWJHMSDKpTtjDn4fc3O39jqvPK10tGVKYklxBmT3Huk5cognzWhoUojG/l+EQBIjj/dQqddtsQZxguYZiDfh/wu1Pam6ZTH3sHCDmYyiFRKZs1F0d+rYD8jo0AtMf26KQ2hSzx1bm/wCG7vaxnbLIcFXurt1dbh2rbxcTyg6clIDwACKtAAtH31hMzMHu+N0HbsKGEw+te1mPmdTnrFxyXJ1GjiltSpb/ALbzxjW9rRrC5kg5VdnP6fxheJyhv+kHPPqLATAfs97/AMUCYvw0BQdgylH3Ota1B3E3gHx+FdN61u+A0YiKTCDhJAubm9pANtFEwjR+yxEn/wBw2/PKwVptIh2QMMZ+UnQgGQcroLL6e2YOpl0Br5IdANiNLm+eYsu22U3ipTAa2JJk34TwgwqHZNrdRM0+IsWugiNRI8jzXoDvNtbsyLOBMt1FvUc1cJ+pK4/Ue8ixopMMFzcTyMw0yAAdJIPk3mqzdv0xTfArVIfhDhRpuaHNacnPFyJtpF8112kB23EOy7Si3yFOmY9T1WN8UabtqqNFerTrVDTvSa/uBuzOaC4gwQHOp1DoA0Aq6mWVtT0kbP8ASlGlVbVa6q4tu1ry0gOiA6zQTE5HWCpVZ4ORByNiDZ32nwMWOsLzIIBaW7yB7hbB7Z0yyq2QbXbjsYgmmPtIM9N17je006g2rtKQawMa0PDfwzTGIS7Xs3yCIBqGMlrjqdsY5v3Y2qi51eph8DcDgZWh3fUyJtydGRtrrmePJcd+029q4Og4zEOiDAnqM/JQWYCQSGEG2Q54YE3MYujljn+6up4XlLZHFpZVa2ox3eIJH3fqaZs4k5jyiVHr/T9NoLhVqgASWnA8jkCR+8qrYxsDuNIGUQf5m+ANvTgFP2FzIqYWtB7N126jGNRc3nos7JfLpIoPp0f4TcTrgvqPuPCAQNdBkFwa82xBpIv3iDiNiTOC2QK0pG8EO0AJmImL3tpf91vTBM2IMl04XWIMjW1+PHwXUkRrUqOyxTMgOwTBdpAAmw04uRrjmBl/2TEc8gCRzWpLgcIHdAgfhu4ki5eMrE2yK502wXD8ODkThEgQSSJJyBjx5KokNe4YQCb3s3CchMkkzlYWzWa7XRfERNsRJkmD5GeCOJAAxOAzm2mWQgCY1NhoZU3dO7zVfMyBckZDgSTm6BbroluhY/Tex4QXEAT6R+UHgpzidofAns2/1Hj4LDml57GlZos4j9h/dXmy7I1jQAMvH2WnTw1+qucr6aU2ACAtl27McP39k7McP39lrtw4ou3Zjh+/sspsGi3z3WY+fCsNy/49lnp6eyikfPhXHa9lFRpa4fOq7dPT2Tp6eyDyG27M6iYOWjv7HmqXem68UvpHC/UaOt++S+h7Ts7XtLXQQfD2Xm9s3Uaf2mW6XuPdY59PXeNMctvE7Ftc5hwcLEYXZ3B8oHmpjqwjXLMtde2eXwqw3hurGcbIFUaZBw4HK6qG7UBOJjgW5jC+zrd3/fJcSumHVv5qjSIGR58uEqVT2sSO+8i3KJ8WznHO4UQ1hwdobh/94AXejtDc8LuFwSeERIsYCokmuPtxzI4i/D8qx/iWQTiyIjvM4Gw7t8jxNkZtVKLsqgxpAnKwF4FhmtHbxpDSv1ZrfQTdB1NYCYuDf7qfGIExrK6b6rEVDa3dE6FwAIB01Hkq/wD/AKNEkWrSSP0awADbIWUzeDx2riTYAGM8tMiboK2pXEExA7zQ4RBMTrmYw90SrH6Xql1edC3WMsR4CZ8eaiOa8uIBJLoxAZnFGb2iLQvQbNRp7L2WInE9xExNyLC2QVxusol8Om/KBZtAqA/xGtI/10hB6swH/wAXcFd7DtzKokYQ4jvC06T4iw9FjaDRqsLHvaROjoLXA2c06OB/uFRVN2ub9r6VQA2IcGO8wbA8YMchku7MsMtzvK58rrbhTa0lzWxkAGiTqGtGpkKn2SvUc4A4Q0ScLQIa2+FgOpFhOsErNPZP1vpt8Xhx9DHquorNZ3WGmROeMybXJAbbwXU5ZWeonaPPfUVOahh0EXiD+kWzH7lV9LZgIkyYM2gXMgkY8jPFXG+pNXMgESSJNu6O7wuRmFAbRefzQeGF1hBMRq6Y+Z55/uWeHJuzNsb90cbi/wDq8PNTqdZ5bUxPJ/DJkkkAyLjvc+S0oAjXId6ARMTqWmIjXO6k0GOIq373ZkXbABxDMQCuHatIy72nDLOC3v5DhF/NCctTkYAGVxbF49RwQueRcADSWk6ibTJ4rm7aHjUHui0ETF4F75DmJKI2pEx+aRJOEDiBDpdYW9VJZ9ubr3vPC89DYH/aGyu4g9xpFodB4cZMZrsaFVx1IkjFlY3nS08JV3EdqGz9o8AC5OZ48zyF16vZ22FCjIGb36k6+Z/aFW7JsnYsy7x7reMG5J5k3Xp9ybFgbJ+43OXsu+nju8qluuyXsWxim0Bo9P8AdSI+fCnT09k6enstXBHz4Uj58KdPT2Tp6eyBHz4UTp6eyIDctfVZ6/1LVuX/AB7rPzT3QZ6/1J1/qWPmnunzT3QZ6/1LV7JEGf6ln5p7p8090HnN7bvcwlzQS3kLjw4qj2imHw9sF4tf87f0ngRofJe+c0HQenuvP733JcvpWOotB9c1lnh7xaY5fV4reG92U/8AK72IDvNIGRNiGm4jK2ajs382QeyboZvbn9ngbc+Cm71IkTIeM9Oqqzu5pmTczqddc1jydpTPqRhuaN4vHhfNt/8AcLuN8UTOGmJAmD4TozgqgbqZJDy8wT9rgB0IurChuSi9oxPqQMsFvAnFN/BXcR2fvRn5aUmdA+Laz2cc7HgsU97DFhdSk590Fx6Fo4arQfT7Gn7nFv8AO6TlH5THVWmzbKAGtaDDbAFS5RU3drGsHaOEE5CMuQA1Wu96TJo1Npqtogv7mOwsJwkmw1uSp+6tj7R4/S31K5f9UNhx7CXtA/Bc2ocvtFnHyBnwBW2uGFy13c46yzk9NqG2036U3AnMOpHPX7pjylV7tpficHbC0wThe19Mhw0OcibTwM5gSvA0S0gZSuD2Nk2HReLL/wBGyS8fz/p658KX+T6HTeXPa1+yNY0glzyWFoOE2AzuQBlkQs1DTa4fwmmc+6P7r5jXDf0t6Bc9mABxEABtzb0C76Xz+X8fy5z+HJN8vw95vHeLHVyGOo1HNYCWB8kCGgyGzB4CyjVN50xIfRg3zLhY8ZA1KqPorZy7t65/O4NE/wAsuJHm6P8AxXpqbBJkA2gz6A8lrc93bC48bpBG8aVwWN8A46D1z9VtU321gc0Ux3rEFwv1NhbiMl12yoWgkGPl1xohn5mNPOBPHhOa52jjW3kDhik0Z/c4geMajyXJ20vd9tNkwftpl19M/LTVeo2SjTDe6xvCS0Exwkz+602rZufkraKPZqVZ0uc9zCMmwCPGBYdJXotxtxCargXNvAEDl5AKFToE2AVxu/cL3QXWHiF1j08snNsWO7aHa1MZHdbZtj1XoAPH+pctmoBjQAMvD3XX5p7r09p2jOs9f6k6/wBSx8090+ae6DPX+pOv9Sx8090+ae6DPX+pYT5p7ogw3L57LM/PgRuWvqs9fX3QY+fLJ8+WWevr7p19fdBifnwJPz4Fnr6+6dfX3QYn58CfPllnr6+6dfX3QV+17qp1DJAn5yXB/wBP0SIwj55K36+vunX190Hmdq+kaRuLHi1xE+MC/nKp37tcxoIYQDH+YDHkWr3O0VMIn3XnNqpHuh1VuEZxH/iBr1UuMvp1Kzsn09Le87Pz/cLp/wCnIydbxKt921w5tpgW1Uzr6+6tk+ibqPsmzCm2Gx88l0qsDgWmCCII5HyXTr6+6dfX3RHzLbv+m2FzuwqENJsHXgcJtPib31UB30BtE/xGx/oM9cS+udfX3SPH191jl8fpZecY2nX6k9vjo/6d7STLqlMjgKbh641IP/TWo/CHVXNaM2sAaD6E+a+tR4+vunX1911j0enj4xTLrZ5ea81ur6UpUqIpgABogX9TIudSdSplD6fpgXv5/wCyuevr7p19fdastqSr9OUich88lA276cpsALWNMkCJLfPuwvVdfX3VfvEvcIYLtM3J6wpqX0seZq0HtIaKbWTk5r56zdXWzbgZALjJ8f8AZRewqOqS8iGHSb9cl6HZ6oc0ETHn7pjJJ2K5bPsTGfaB88lJHz5Cz19fdOvr7ojE/PgSfnwLPX1906+vugx8+WSfnwLPX1906+vugxPz4En58Cz19fdOvr7oMfPlkWevr7rCDmKg+ALPaD4ArBE2ulf2g+AJ2g+AKwRTZpX9oPgCdoPgCsETZpX9oPgCdoPgCsETZpX9oPgCdoPgCsETZpXOc05j0Cju2WkTOEdArlFeRpWMwjIR5Bb9oPgCsETZpX9oPgCdoPgCsEU2aV/aD4AnaD4ArBE2aV/aD4AnaD4ArBE2aV/aD4AnaD4ArBE2aV/aD4Ao20UGOM3BGrbHqFcqr3xtr2PpMZ/mF8nAXnutmwBCcjSvdutpzfUPi4n+6n7O1rBAFvAKO76ja0gOp1JJeJABtTe2m58AmBicLZwtf/VLIqE03g06b6hBwyWsEiL/AJrxpZXkuk/tB8ATtB8AVTU+qcAGOm6Ye7u4SHNaXixxd0y3Xj4xjeG8K1S9IVGYSWkAA95ry12QIdaCBIzU5ROK37QfAE7QfAFE2/e9SliHZ4i2h2hwiYdcGb/bZa7p3lWqPktBp46zSQwjD2dRzGkOnvE4biNeScjim9oPgCdoPgCrh9UtIBbSqGQXjIS0NL8VyNGm3gtx9TMLsLadQ98sBgAEtf2brk6O6pyNJ3aD4AnaD4AoFP6oYcP4bwHta5hJb3u0BdTbY2LgHZ/pV+mzSv7QfAEVgibNCIijoREQEREBERAREQEREBERAREQEREBERAREQFq5gJBIEjIxlOccERByfsVN0YqbDhOJstBhxM4haxm8rmd10IjsaUEl0dm3MiC7LMi0rCINm7uoiYpUxiMmGNuTNza5uepUhjAJgASSTAiScyeaIgw+i0zLQZGEyBccDy5LNOmGiGgASTAEXJJJ8SST5rCIOTNgpCYp0xJJMMAkkQSbXkI3YaYcXCmwOMEuDRJLciTGmiIgibNuGiwy1t8Qf4uaCGk8SJJnOSrNEQEREH/2Q=="/>
          <p:cNvSpPr>
            <a:spLocks noChangeAspect="1" noChangeArrowheads="1"/>
          </p:cNvSpPr>
          <p:nvPr/>
        </p:nvSpPr>
        <p:spPr bwMode="auto">
          <a:xfrm>
            <a:off x="155575" y="-1036638"/>
            <a:ext cx="3362325" cy="2162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Sipping</a:t>
            </a:r>
            <a:r>
              <a:rPr lang="cs-CZ" dirty="0" smtClean="0"/>
              <a:t> - úhrada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3500" dirty="0" smtClean="0"/>
              <a:t>cca 20-70 Kč/balení</a:t>
            </a:r>
          </a:p>
          <a:p>
            <a:endParaRPr lang="cs-CZ" sz="3500" dirty="0" smtClean="0"/>
          </a:p>
          <a:p>
            <a:r>
              <a:rPr lang="cs-CZ" sz="3500" dirty="0" smtClean="0"/>
              <a:t>předpis</a:t>
            </a:r>
          </a:p>
          <a:p>
            <a:pPr lvl="1"/>
            <a:r>
              <a:rPr lang="cs-CZ" sz="3000" dirty="0" err="1" smtClean="0"/>
              <a:t>nutricionista</a:t>
            </a:r>
            <a:r>
              <a:rPr lang="cs-CZ" sz="3000" dirty="0" smtClean="0"/>
              <a:t> (F 016)</a:t>
            </a:r>
          </a:p>
          <a:p>
            <a:pPr lvl="1"/>
            <a:r>
              <a:rPr lang="cs-CZ" sz="3000" dirty="0" smtClean="0"/>
              <a:t>onkolog</a:t>
            </a:r>
          </a:p>
          <a:p>
            <a:pPr lvl="2"/>
            <a:r>
              <a:rPr lang="cs-CZ" sz="2600" dirty="0" smtClean="0"/>
              <a:t>na měsíc do 600kcal/den (2-3 balení)</a:t>
            </a:r>
          </a:p>
          <a:p>
            <a:pPr lvl="2"/>
            <a:r>
              <a:rPr lang="cs-CZ" sz="2600" dirty="0" smtClean="0"/>
              <a:t>při časové nebo místní nedostupnosti </a:t>
            </a:r>
            <a:r>
              <a:rPr lang="cs-CZ" sz="2600" dirty="0" err="1" smtClean="0"/>
              <a:t>nutr</a:t>
            </a:r>
            <a:r>
              <a:rPr lang="cs-CZ" sz="2600" dirty="0" smtClean="0"/>
              <a:t>. </a:t>
            </a:r>
            <a:r>
              <a:rPr lang="cs-CZ" sz="2600" dirty="0" err="1" smtClean="0"/>
              <a:t>amb</a:t>
            </a:r>
            <a:r>
              <a:rPr lang="cs-CZ" sz="2600" dirty="0" smtClean="0"/>
              <a:t>.</a:t>
            </a:r>
          </a:p>
          <a:p>
            <a:pPr lvl="2"/>
            <a:r>
              <a:rPr lang="cs-CZ" sz="2600" dirty="0" smtClean="0"/>
              <a:t>dotazník PSNPO, dokumentace</a:t>
            </a:r>
          </a:p>
          <a:p>
            <a:pPr lvl="2"/>
            <a:r>
              <a:rPr lang="cs-CZ" sz="2600" dirty="0" smtClean="0"/>
              <a:t>určité přípravky (viz SÚKL – </a:t>
            </a:r>
            <a:r>
              <a:rPr lang="cs-CZ" sz="2600" dirty="0" err="1" smtClean="0"/>
              <a:t>ref</a:t>
            </a:r>
            <a:r>
              <a:rPr lang="cs-CZ" sz="2600" dirty="0" smtClean="0"/>
              <a:t>. skupiny 108/2,6,9)</a:t>
            </a:r>
          </a:p>
          <a:p>
            <a:r>
              <a:rPr lang="cs-CZ" sz="3500" dirty="0" smtClean="0"/>
              <a:t>rady o užívání viz </a:t>
            </a:r>
            <a:r>
              <a:rPr lang="cs-CZ" sz="3500" dirty="0" err="1" smtClean="0"/>
              <a:t>linkos.cz</a:t>
            </a:r>
            <a:endParaRPr lang="cs-CZ" sz="3500" dirty="0" smtClean="0"/>
          </a:p>
          <a:p>
            <a:pPr>
              <a:buNone/>
            </a:pPr>
            <a:r>
              <a:rPr lang="cs-CZ" sz="1900" dirty="0" smtClean="0"/>
              <a:t>http://www.</a:t>
            </a:r>
            <a:r>
              <a:rPr lang="cs-CZ" sz="1900" dirty="0" err="1" smtClean="0"/>
              <a:t>linkos.cz</a:t>
            </a:r>
            <a:r>
              <a:rPr lang="cs-CZ" sz="1900" dirty="0" smtClean="0"/>
              <a:t>/</a:t>
            </a:r>
            <a:r>
              <a:rPr lang="cs-CZ" sz="1900" dirty="0" err="1" smtClean="0"/>
              <a:t>pracovni</a:t>
            </a:r>
            <a:r>
              <a:rPr lang="cs-CZ" sz="1900" dirty="0" smtClean="0"/>
              <a:t>-skupina-</a:t>
            </a:r>
            <a:r>
              <a:rPr lang="cs-CZ" sz="1900" dirty="0" err="1" smtClean="0"/>
              <a:t>nutricni</a:t>
            </a:r>
            <a:r>
              <a:rPr lang="cs-CZ" sz="1900" dirty="0" smtClean="0"/>
              <a:t>-pece-v-onkologii-</a:t>
            </a:r>
            <a:r>
              <a:rPr lang="cs-CZ" sz="1900" dirty="0" err="1" smtClean="0"/>
              <a:t>pri</a:t>
            </a:r>
            <a:r>
              <a:rPr lang="cs-CZ" sz="1900" dirty="0" smtClean="0"/>
              <a:t>-cos/</a:t>
            </a:r>
            <a:r>
              <a:rPr lang="cs-CZ" sz="1900" dirty="0" err="1" smtClean="0"/>
              <a:t>materialy</a:t>
            </a:r>
            <a:r>
              <a:rPr lang="cs-CZ" sz="1900" dirty="0" smtClean="0"/>
              <a:t>-pro-praxi-ke-</a:t>
            </a:r>
            <a:r>
              <a:rPr lang="cs-CZ" sz="1900" dirty="0" err="1" smtClean="0"/>
              <a:t>stazeni</a:t>
            </a:r>
            <a:r>
              <a:rPr lang="cs-CZ" sz="1900" dirty="0" smtClean="0"/>
              <a:t>/</a:t>
            </a:r>
            <a:endParaRPr lang="cs-CZ" sz="3000" dirty="0"/>
          </a:p>
        </p:txBody>
      </p:sp>
      <p:sp>
        <p:nvSpPr>
          <p:cNvPr id="82946" name="AutoShape 2" descr="data:image/jpeg;base64,/9j/4AAQSkZJRgABAQAAAQABAAD/2wCEAAkGBxQTEhUUEhQUFhUVFxgXFxgUFhwZHxsaGBgYGBgXFx0fHigiGholGxgXITEhJSorLi4xFx8zODMsNygtLisBCgoKDg0OGhAQGywkHyQsLCwsLywsLCwsLCwsLCwsLCwsLCw0LCwsLCwsLCwsLCwsLCwsLCwsLCwsLCwsLCwsLP/AABEIALQBGAMBIgACEQEDEQH/xAAbAAEAAgMBAQAAAAAAAAAAAAAABAUBAgMGB//EAEAQAAEDAgMFBwIEBAUDBQEAAAEAAhEDIRIxQQQFUWGREyJxgaHR8AYyI0JSsTNiosEUQ3Lh8QdjghYkU5KyFf/EABkBAQEBAQEBAAAAAAAAAAAAAAABAwIEBf/EACgRAQEAAgEEAQMEAwEAAAAAAAABAhESAyExQQRRYaEiMkJxE+HwBf/aAAwDAQACEQMRAD8A+uIiLRmIiICIiAiIgIiICIiAiIgLCxmYXEVA8YmODgCRLTIkWIPms/8AJN6dTFIRcxU4rcFaS7SzTKIiIIiICIiAiIgIiICIiAiIgIiICIiAiIgIiICIiAiIgIiICIiAsYlq9yod+ba97XMoOYIA7R5JcQCYwtDbyeZCw6mfqNMcfdcPqbfndNOm6MXdLhcuGTg3gOJXjdg3uQWuoueMRgQReDEO9DBFgQreluem14dUe+o6IDQ5rGAcABJ0mcWvSZQ7JtmUKLRJJ7pdn9xJky6VnZt0t9xfUDakMq4W1DkR9rjwHB3LXTgrjFhyy4ey8Y3bCBels1o/yjH/AO81abFvgm1SASYBY10eBkm/ousbcTW3pWulbKBsgdcjLgprHyt8cpl4ZWabIiLpBcqlWLDNbPfCi7XVZSaXvNh1J0A5rHqdTXaeXeOPuu4efELqDK8vsP1OCSKrcIJsW/lHB3HxHRX1J8gOaQQbggyCph1fqtxS0WjKmhsVut2YiIgIiICIiAiIgIiICIiAiIgIiICIiAtXFHFUO+94z3GSQDDy0i5/SJItPssupnrtHeOPtD3xvM1CWUvsAuf1E2zJAAyXCmwsoQGmXVL3bJAbYWJHradFkHTLge6Q4TnYTlBgxwzUl1RpoNxWGNxyIyk5GTkstNFU+s6DlM8WzdpgzOfsdIWcZmxaJzGF8AkXi/iPCy6PZTAtVZl+h5iYH3RE3HVRf8RRNnVhNsqVXlnz81RNqUcbYGl7A56zfRasp4TMyRrD+Q/tYSuI2mjP8Z0n9NKuOFo6LqatIkHtKhuIAoVcxyyHREXGwb3DRhfJbo4SSPEuN+tlaNqYoc0i+RFwV5ZnZgziq5//AAPF88iOf9lZbJvBrJP45B07MACIE+iS68Kv6VWfFbVKkKC2qHAOafMfsefJZr1AJc5wAAuTkAu8ur2+7jh3b1q4a0ucQGi5J+ei8lt/1CwuLqpwsE9m0uA83Hj7rtvHbWVzhf2hZo0OawH0LpvChUd3UsdMM2VgL3ATULqhFxJIJiIGZnI+Kyx5S7dXVUg2x7qlRjaZLmwWhomQRnY270jCbwJ1Cv8ActTa6VxSqFpuWuaGjK4kmxHEfsutfanlxwYsIc7C1shuEGwMRBy1GvFRWMdII7zgDcjEIAF7mL36KcTb21GuKjQYg6iQSDwJBIldadXQ+RXidnqVKV2OIIuQTIIm8gyAY1A816Xd22is2RmPuHD/AG4LvHK4/wBJcdrdZUelUIsfIruvRLL3jOzTKIiqCIiAiIgIiICIiAiIgIiICwSsOdCp98bzLO6w945kflHL+Y6cM1nnnrtPLrHHbnvreobNNpvk8g3E/lHM+ip2VGEQXRqDhcYEWFhlHHJbsotEw217mZOovEnvayVzEAzcAQTBcfaRmsWrA2hok3iJiHm1zq2+vTkpVcDsadplzoGFxOosCJnyUIkWuQANDcTBy8jqpVepFKlzxnNwvnNgdUHHt2gmWtvY9xxHIA4Y0jyXGu2m4faGmAB3HRaBw4gdEdUF+9l9wiqRaJM4eAzi+XNY7VurnRfJtYkC/LjJjVEQ47PjzIa/Fl4cvD1XjNv+palDaqophzQ2o2XguL+8GkRygxnMcJX0PFStL32i/Z1OZ43zBvOi+V1qra+2Vi10MfWDRUfIGFgFMOOZiBJXOd1jtp08eWWm1H6hq1tpAdLu80YnF+MiQJjEbyTyEjgF9Mp1jZrWvJNsMDW+ZOdteHNfJNtqihtAf97Wktlh+6HBwLZ0OGV923HRpdkK7HAsqND2uMWaROfrdJnLjKdTDjlpL2KmKbZcbxcnkqneO0Gq/XCPtblJyxO5xpom3bwL7NYS3STE5HEdYjK2q4Q4G5A/VhgxOUEkHOAbWg6XVk91nXQWENz5y65Im3OMxw5rpu9xFS+YDj5hpvc8b6530VeQ8Ye9ccwb2nDGgGU8/KZss43Elx/DeYJJOLDhJJtEgC0K0QTbN7g60GG+GHIiLzJ4I15IjEHEGTiLbjICABYkZcpyWWbPbDnYzhcTYE6zMX8oC3bTdIwh093UmCDGroOYF+MoNQBLe82ZHDO4k2z5WXSlWDH4qTmgtIgAxnAM2tM+crZ9Em5xAQBPoNefvqt20SSSATJsQc4F7SBJGfpxQei3bvenWETDsi06/wCkn7spt/up2KPD9l492zE96mxwIIiRFvU5j9lc7r215OCo106OgwbamPXmrMrj4Sza7a6clsoskGR5hd6dQHJb45TKdmdmm6Ii6QREQEREBERAREQFq50I90Kt3rvAU25gOdOHEQAOZk38NVnnnx7Ty6xx213tvDsxDRiqHIfpH6ivOd+ZGHWSS6SbzkLmedrrqwnF9xc4yZOfM/2z0jRcqjgR+c3hxGkScVzncjryWLVl1Z9yMGlzJziIJB/m6LR1R7RbAMN5EiwsI7uUg58TwWGVdcLtAZGc3jjkNLei60nBv4jmuwNaXukAd2mJw2PEAeXUN9r3oaAxbRUAkyynTaHOc2+dm4dLzChbJ9T0tpqMpClWBcSAW1GiNS5wByAE6qFuvYjtAr7RW7NzwQAKv8MPMEl/8jGkAN9CrWlt9aMVPZdlu0hr2VqYsQ2HZN7szbXCuJvLvB122gaZBLpBsD3s8wCBIzsBPFQe7EGpUEC34lU5njpewzzVnTr1nsqGsxlNjWFzS2oHYovctPdgDnqqfeW3tZSc4Ol0CIe6cR8oiTe+h1C6t1N1ZLbqPN/VO+HPLtmoucNKrw51gf8ALbORIiTwMZkxRbNutrAANLWVvsO6wG3LpJJJMSSTJJ5kyfNT911HUKrKtM95hJGIAi4LTI8CV8br/MueXnWP/d30+l0ZhPu8xte7Q4QbhWP0nv2ps8bLVeTsxd+HJM03G4abGWF2mhKn7TSxuc5xu5xcYAAkmTA0Cr6+6mPJY6e80gX1528lfi/LvPjvcp1+jMsd17h20sJAxMkTIIdobWLPEc8IGq2ZtrAJ8IsSTmAW4okRPK44BVn01tpfQDXvdip9x2IyTAADnEkXgeGZOYU19cNJPaWdMERewEDMnLNfYllm4+XljcbqpTK4BJw1cM4YwWsb/nJF7coPipuxbPIc4U6rXGmRL8EOJH5YcTfPvcVUbbvEbKxkNY6u5gIMAim0zBtcuM5D/mBU+nttrd+q4AkTFaoZ/wDqGkN8LLm5d9RFrX2Wo2zgGggfkbrIzPHmQo7aJJgllxDfwadr3Fpi856GeZtfp7dZo0MFU43OJc4ElzRwa2bQBwFyVH22iWPhps6S299JabXjmZuF1KODWOLYx+INOnxGQi+RgjiNQu7XVASe0wxYYcLSJdniicNz1UelTxD73ObqS4km1wBkDcjyz1Wa1IuI71QEwSZOgHM8PWFRI/xNQ/5tQl0AfivgXHDLh5rSpVqEwXPER91WpNgZmDMzrrC4votuILpAk4R3jzE28CBkst2bEJa2TcWbne8kA3/4QWuyb1dTDW1cgBeZjgSSZN7GZysplPeUEOF2nUag6rztTdZi+CmLxiIYBnBA8z1Undpp0gGuqtIJsRiIBPMiA1Wdu8HtaNUOEhdFXbK3DGEyp1OoCLLfHOZM7NN0RF05EREBERAWHOhaVaoaJPkq/bd4hrZIJOgCzzz4/wBuscdm8tvDBpiOQ4D9R+XXnziOI4XkkySAXXIHK3lyWtWg95LnOfJE2DhOfKOqiO2YWkGcpcyb3ykrD+2rvUa4/leTYTgtaIcLyQFybQcMmuzJ/h5Zm9+OSiOoN/S06SWBtrHMu5T5BGbOz/4wIECQJsWgc7XvrCCcyg+8NdiyP4eczne/HPXmpR3W54cMMCox7MRAsHNIBN5EWn+yqP8ACs/SDOf4YzGd5tBWw2Jh/INR/CExoDeAI05eSDT6c21jBUo7Q0Brnd4PEhr22c1w4WF+Q4q/2mlsZ7z2UHGAAQGl0BuEYYuIFhwVRtmzMqkuqB+Owx0xhMXgOJLg+NLWGq3ZuljIvVqFwBaMLWtk2AfBB6ELmSzsJOw7TFJ0MDKIlrWsEXJl0HWASSeJXI7CzaMNOoarWh02dPejK4PP4Vu/tHXhtoAYGkADQATlJ4nVWVDZsDqc95xcSdIkCY6Dou5jMv05ezlce8eZqbE1rZwvcACScbWxHHunRVH+Ko6yM7mq05T/AC8cI/8ALkvrNHdtKI7JnRV237VsVIw/ssQzDW4iDzjIrDL4PSn7pGk+T1PrXzN21sicNuPbMiYmJjgtaJD3NdhcAbh2NpBvlYTx6L3jd57ve4NAYCSAMVNzQSbC+Uldq+6aM/wmdFMfg9O98JC/J6nuvM7v2BlKrVLTUONrHmQIDiC60ZjvHRWOzNJcwHGJcNDGEmbmbadFH26oWVnim8sJwgYbm0CAJGYHHRc2bXWsRXJg3BEXES098zN45E5wvRZx7Rlby71G3Ue227E+/wCLUcAf5C4MHkGt6LNR7Aa3Z7VXoNFVxqOFI4HPqPrd1sOBc44qZDuFEGRIjntbDQ2jtGHu1HGrSOYOIy9nkSbcHBel2ff1JwBL8B4Om3IHVY9O8e1V5nZWCtUaRvCs9zwGNIoPH2mRBL4GFxLp0ORF5v8AeezYaLW4pg3cWyXEiJde5+2STPdC47z3tjIFKS42xgd48GMOdyfklY20PDGNc+S2XPJOpFmixyFvErTe0Rn0yDONsZkYBMQIH3eOU+Flzpgtm4JNxDGsiLkayNdOK2Y8zZxJEREZmZthiL6nRdJd3iC4mDByzEzEDKbW01XQ0bWInvAkiBheMwc7DWOefNdmPcW3fUygjG7nc6XESeS5VjJu4+sWBiZNwYytfosU24jYEkR9o4gAkxr45yURyrODSSDmcwLkiRE3Jvfl5K+3Lu9zzjf9mjc5IOczcWnLOOBUDd2x4nBogQZJBk5ZWsNBGdl66lFNkmwA9FMqSNNsrim2dTYcyum6qbg2XZuMnzuomx0jVf2jgQPyg6D3VwF6Onhxn3cZXbKIi7ciLs1g4fv7J2Y4fv7KbHFaVKgCk9mOH7+y8/v1zm1BmGkCM8xmP7rnPLU3HWM3Wu894tZdxbiOQLgOnLmvM7TtIdJLnFxnRxveItYAgenFdN7bO898d4DMWJHMSDKpTtjDn4fc3O39jqvPK10tGVKYklxBmT3Huk5cognzWhoUojG/l+EQBIjj/dQqddtsQZxguYZiDfh/wu1Pam6ZTH3sHCDmYyiFRKZs1F0d+rYD8jo0AtMf26KQ2hSzx1bm/wCG7vaxnbLIcFXurt1dbh2rbxcTyg6clIDwACKtAAtH31hMzMHu+N0HbsKGEw+te1mPmdTnrFxyXJ1GjiltSpb/ALbzxjW9rRrC5kg5VdnP6fxheJyhv+kHPPqLATAfs97/AMUCYvw0BQdgylH3Ota1B3E3gHx+FdN61u+A0YiKTCDhJAubm9pANtFEwjR+yxEn/wBw2/PKwVptIh2QMMZ+UnQgGQcroLL6e2YOpl0Br5IdANiNLm+eYsu22U3ipTAa2JJk34TwgwqHZNrdRM0+IsWugiNRI8jzXoDvNtbsyLOBMt1FvUc1cJ+pK4/Ue8ixopMMFzcTyMw0yAAdJIPk3mqzdv0xTfArVIfhDhRpuaHNacnPFyJtpF8112kB23EOy7Si3yFOmY9T1WN8UabtqqNFerTrVDTvSa/uBuzOaC4gwQHOp1DoA0Aq6mWVtT0kbP8ASlGlVbVa6q4tu1ry0gOiA6zQTE5HWCpVZ4ORByNiDZ32nwMWOsLzIIBaW7yB7hbB7Z0yyq2QbXbjsYgmmPtIM9N17je006g2rtKQawMa0PDfwzTGIS7Xs3yCIBqGMlrjqdsY5v3Y2qi51eph8DcDgZWh3fUyJtydGRtrrmePJcd+029q4Og4zEOiDAnqM/JQWYCQSGEG2Q54YE3MYujljn+6up4XlLZHFpZVa2ox3eIJH3fqaZs4k5jyiVHr/T9NoLhVqgASWnA8jkCR+8qrYxsDuNIGUQf5m+ANvTgFP2FzIqYWtB7N126jGNRc3nos7JfLpIoPp0f4TcTrgvqPuPCAQNdBkFwa82xBpIv3iDiNiTOC2QK0pG8EO0AJmImL3tpf91vTBM2IMl04XWIMjW1+PHwXUkRrUqOyxTMgOwTBdpAAmw04uRrjmBl/2TEc8gCRzWpLgcIHdAgfhu4ki5eMrE2yK502wXD8ODkThEgQSSJJyBjx5KokNe4YQCb3s3CchMkkzlYWzWa7XRfERNsRJkmD5GeCOJAAxOAzm2mWQgCY1NhoZU3dO7zVfMyBckZDgSTm6BbroluhY/Tex4QXEAT6R+UHgpzidofAns2/1Hj4LDml57GlZos4j9h/dXmy7I1jQAMvH2WnTw1+qucr6aU2ACAtl27McP39k7McP39lrtw4ou3Zjh+/sspsGi3z3WY+fCsNy/49lnp6eyikfPhXHa9lFRpa4fOq7dPT2Tp6eyDyG27M6iYOWjv7HmqXem68UvpHC/UaOt++S+h7Ts7XtLXQQfD2Xm9s3Uaf2mW6XuPdY59PXeNMctvE7Ftc5hwcLEYXZ3B8oHmpjqwjXLMtde2eXwqw3hurGcbIFUaZBw4HK6qG7UBOJjgW5jC+zrd3/fJcSumHVv5qjSIGR58uEqVT2sSO+8i3KJ8WznHO4UQ1hwdobh/94AXejtDc8LuFwSeERIsYCokmuPtxzI4i/D8qx/iWQTiyIjvM4Gw7t8jxNkZtVKLsqgxpAnKwF4FhmtHbxpDSv1ZrfQTdB1NYCYuDf7qfGIExrK6b6rEVDa3dE6FwAIB01Hkq/wD/AKNEkWrSSP0awADbIWUzeDx2riTYAGM8tMiboK2pXEExA7zQ4RBMTrmYw90SrH6Xql1edC3WMsR4CZ8eaiOa8uIBJLoxAZnFGb2iLQvQbNRp7L2WInE9xExNyLC2QVxusol8Om/KBZtAqA/xGtI/10hB6swH/wAXcFd7DtzKokYQ4jvC06T4iw9FjaDRqsLHvaROjoLXA2c06OB/uFRVN2ub9r6VQA2IcGO8wbA8YMchku7MsMtzvK58rrbhTa0lzWxkAGiTqGtGpkKn2SvUc4A4Q0ScLQIa2+FgOpFhOsErNPZP1vpt8Xhx9DHquorNZ3WGmROeMybXJAbbwXU5ZWeonaPPfUVOahh0EXiD+kWzH7lV9LZgIkyYM2gXMgkY8jPFXG+pNXMgESSJNu6O7wuRmFAbRefzQeGF1hBMRq6Y+Z55/uWeHJuzNsb90cbi/wDq8PNTqdZ5bUxPJ/DJkkkAyLjvc+S0oAjXId6ARMTqWmIjXO6k0GOIq373ZkXbABxDMQCuHatIy72nDLOC3v5DhF/NCctTkYAGVxbF49RwQueRcADSWk6ibTJ4rm7aHjUHui0ETF4F75DmJKI2pEx+aRJOEDiBDpdYW9VJZ9ubr3vPC89DYH/aGyu4g9xpFodB4cZMZrsaFVx1IkjFlY3nS08JV3EdqGz9o8AC5OZ48zyF16vZ22FCjIGb36k6+Z/aFW7JsnYsy7x7reMG5J5k3Xp9ybFgbJ+43OXsu+nju8qluuyXsWxim0Bo9P8AdSI+fCnT09k6enstXBHz4Uj58KdPT2Tp6eyBHz4UTp6eyIDctfVZ6/1LVuX/AB7rPzT3QZ6/1J1/qWPmnunzT3QZ6/1LV7JEGf6ln5p7p8090HnN7bvcwlzQS3kLjw4qj2imHw9sF4tf87f0ngRofJe+c0HQenuvP733JcvpWOotB9c1lnh7xaY5fV4reG92U/8AK72IDvNIGRNiGm4jK2ajs382QeyboZvbn9ngbc+Cm71IkTIeM9Oqqzu5pmTczqddc1jydpTPqRhuaN4vHhfNt/8AcLuN8UTOGmJAmD4TozgqgbqZJDy8wT9rgB0IurChuSi9oxPqQMsFvAnFN/BXcR2fvRn5aUmdA+Laz2cc7HgsU97DFhdSk590Fx6Fo4arQfT7Gn7nFv8AO6TlH5THVWmzbKAGtaDDbAFS5RU3drGsHaOEE5CMuQA1Wu96TJo1Npqtogv7mOwsJwkmw1uSp+6tj7R4/S31K5f9UNhx7CXtA/Bc2ocvtFnHyBnwBW2uGFy13c46yzk9NqG2036U3AnMOpHPX7pjylV7tpficHbC0wThe19Mhw0OcibTwM5gSvA0S0gZSuD2Nk2HReLL/wBGyS8fz/p658KX+T6HTeXPa1+yNY0glzyWFoOE2AzuQBlkQs1DTa4fwmmc+6P7r5jXDf0t6Bc9mABxEABtzb0C76Xz+X8fy5z+HJN8vw95vHeLHVyGOo1HNYCWB8kCGgyGzB4CyjVN50xIfRg3zLhY8ZA1KqPorZy7t65/O4NE/wAsuJHm6P8AxXpqbBJkA2gz6A8lrc93bC48bpBG8aVwWN8A46D1z9VtU321gc0Ux3rEFwv1NhbiMl12yoWgkGPl1xohn5mNPOBPHhOa52jjW3kDhik0Z/c4geMajyXJ20vd9tNkwftpl19M/LTVeo2SjTDe6xvCS0Exwkz+602rZufkraKPZqVZ0uc9zCMmwCPGBYdJXotxtxCargXNvAEDl5AKFToE2AVxu/cL3QXWHiF1j08snNsWO7aHa1MZHdbZtj1XoAPH+pctmoBjQAMvD3XX5p7r09p2jOs9f6k6/wBSx8090+ae6DPX+pOv9Sx8090+ae6DPX+pYT5p7ogw3L57LM/PgRuWvqs9fX3QY+fLJ8+WWevr7p19fdBifnwJPz4Fnr6+6dfX3QYn58CfPllnr6+6dfX3QV+17qp1DJAn5yXB/wBP0SIwj55K36+vunX190Hmdq+kaRuLHi1xE+MC/nKp37tcxoIYQDH+YDHkWr3O0VMIn3XnNqpHuh1VuEZxH/iBr1UuMvp1Kzsn09Le87Pz/cLp/wCnIydbxKt921w5tpgW1Uzr6+6tk+ibqPsmzCm2Gx88l0qsDgWmCCII5HyXTr6+6dfX3RHzLbv+m2FzuwqENJsHXgcJtPib31UB30BtE/xGx/oM9cS+udfX3SPH191jl8fpZecY2nX6k9vjo/6d7STLqlMjgKbh641IP/TWo/CHVXNaM2sAaD6E+a+tR4+vunX1911j0enj4xTLrZ5ea81ur6UpUqIpgABogX9TIudSdSplD6fpgXv5/wCyuevr7p19fdastqSr9OUich88lA276cpsALWNMkCJLfPuwvVdfX3VfvEvcIYLtM3J6wpqX0seZq0HtIaKbWTk5r56zdXWzbgZALjJ8f8AZRewqOqS8iGHSb9cl6HZ6oc0ETHn7pjJJ2K5bPsTGfaB88lJHz5Cz19fdOvr7ojE/PgSfnwLPX1906+vugx8+WSfnwLPX1906+vugxPz4En58Cz19fdOvr7oMfPlkWevr7rCDmKg+ALPaD4ArBE2ulf2g+AJ2g+AKwRTZpX9oPgCdoPgCsETZpX9oPgCdoPgCsETZpX9oPgCdoPgCsETZpXOc05j0Cju2WkTOEdArlFeRpWMwjIR5Bb9oPgCsETZpX9oPgCdoPgCsEU2aV/aD4AnaD4ArBE2aV/aD4AnaD4ArBE2aV/aD4AnaD4ArBE2aV/aD4Ao20UGOM3BGrbHqFcqr3xtr2PpMZ/mF8nAXnutmwBCcjSvdutpzfUPi4n+6n7O1rBAFvAKO76ja0gOp1JJeJABtTe2m58AmBicLZwtf/VLIqE03g06b6hBwyWsEiL/AJrxpZXkuk/tB8ATtB8AVTU+qcAGOm6Ye7u4SHNaXixxd0y3Xj4xjeG8K1S9IVGYSWkAA95ry12QIdaCBIzU5ROK37QfAE7QfAFE2/e9SliHZ4i2h2hwiYdcGb/bZa7p3lWqPktBp46zSQwjD2dRzGkOnvE4biNeScjim9oPgCdoPgCrh9UtIBbSqGQXjIS0NL8VyNGm3gtx9TMLsLadQ98sBgAEtf2brk6O6pyNJ3aD4AnaD4AoFP6oYcP4bwHta5hJb3u0BdTbY2LgHZ/pV+mzSv7QfAEVgibNCIijoREQEREBERAREQEREBERAREQEREBERAREQFq5gJBIEjIxlOccERByfsVN0YqbDhOJstBhxM4haxm8rmd10IjsaUEl0dm3MiC7LMi0rCINm7uoiYpUxiMmGNuTNza5uepUhjAJgASSTAiScyeaIgw+i0zLQZGEyBccDy5LNOmGiGgASTAEXJJJ8SST5rCIOTNgpCYp0xJJMMAkkQSbXkI3YaYcXCmwOMEuDRJLciTGmiIgibNuGiwy1t8Qf4uaCGk8SJJnOSrNEQEREH/2Q=="/>
          <p:cNvSpPr>
            <a:spLocks noChangeAspect="1" noChangeArrowheads="1"/>
          </p:cNvSpPr>
          <p:nvPr/>
        </p:nvSpPr>
        <p:spPr bwMode="auto">
          <a:xfrm>
            <a:off x="155575" y="-1036638"/>
            <a:ext cx="3362325" cy="2162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cs-CZ" dirty="0" err="1" smtClean="0"/>
              <a:t>Sondová</a:t>
            </a:r>
            <a:r>
              <a:rPr lang="cs-CZ" dirty="0" smtClean="0"/>
              <a:t> enterální výživa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většina bez příchuti</a:t>
            </a:r>
            <a:endParaRPr lang="cs-CZ" dirty="0" smtClean="0"/>
          </a:p>
          <a:p>
            <a:pPr lvl="1"/>
            <a:r>
              <a:rPr lang="cs-CZ" dirty="0" smtClean="0"/>
              <a:t>s/bez vlákniny</a:t>
            </a:r>
          </a:p>
          <a:p>
            <a:pPr lvl="1"/>
            <a:r>
              <a:rPr lang="cs-CZ" dirty="0" err="1" smtClean="0"/>
              <a:t>izo</a:t>
            </a:r>
            <a:r>
              <a:rPr lang="cs-CZ" dirty="0" smtClean="0"/>
              <a:t>/</a:t>
            </a:r>
            <a:r>
              <a:rPr lang="cs-CZ" dirty="0" err="1" smtClean="0"/>
              <a:t>hyperkalorická</a:t>
            </a:r>
            <a:endParaRPr lang="cs-CZ" dirty="0" smtClean="0"/>
          </a:p>
          <a:p>
            <a:pPr lvl="1"/>
            <a:r>
              <a:rPr lang="cs-CZ" dirty="0" smtClean="0"/>
              <a:t>diabetická</a:t>
            </a:r>
          </a:p>
          <a:p>
            <a:pPr lvl="1"/>
            <a:r>
              <a:rPr lang="cs-CZ" dirty="0" smtClean="0"/>
              <a:t>vysoce proteinová</a:t>
            </a:r>
          </a:p>
          <a:p>
            <a:pPr lvl="1"/>
            <a:endParaRPr lang="cs-CZ" dirty="0"/>
          </a:p>
          <a:p>
            <a:r>
              <a:rPr lang="cs-CZ" dirty="0" smtClean="0"/>
              <a:t>určená do sondy (lze i popíjet)</a:t>
            </a:r>
          </a:p>
          <a:p>
            <a:pPr lvl="1"/>
            <a:r>
              <a:rPr lang="cs-CZ" dirty="0" smtClean="0"/>
              <a:t>např. 70kg = 2100ml </a:t>
            </a:r>
            <a:r>
              <a:rPr lang="cs-CZ" dirty="0" err="1" smtClean="0"/>
              <a:t>iso</a:t>
            </a:r>
            <a:r>
              <a:rPr lang="cs-CZ" dirty="0" smtClean="0"/>
              <a:t> = 1400ml </a:t>
            </a:r>
            <a:r>
              <a:rPr lang="cs-CZ" dirty="0" err="1" smtClean="0"/>
              <a:t>hyperkal</a:t>
            </a:r>
            <a:r>
              <a:rPr lang="cs-CZ" dirty="0" smtClean="0"/>
              <a:t>. </a:t>
            </a:r>
            <a:endParaRPr lang="cs-CZ" dirty="0"/>
          </a:p>
        </p:txBody>
      </p:sp>
      <p:sp>
        <p:nvSpPr>
          <p:cNvPr id="4098" name="AutoShape 2" descr="data:image/jpeg;base64,/9j/4AAQSkZJRgABAQAAAQABAAD/2wCEAAkGBxQTEhUUEhQUFhUVFxgXFxgUFhwZHxsaGBgYGBgXFx0fHigiGholGxgXITEhJSorLi4xFx8zODMsNygtLisBCgoKDg0OGhAQGywkHyQsLCwsLywsLCwsLCwsLCwsLCwsLCw0LCwsLCwsLCwsLCwsLCwsLCwsLCwsLCwsLCwsLP/AABEIALQBGAMBIgACEQEDEQH/xAAbAAEAAgMBAQAAAAAAAAAAAAAABAUBAgMGB//EAEAQAAEDAgMFBwIEBAUDBQEAAAEAAhEDIRIxQQQFUWGREyJxgaHR8AYyI0JSsTNiosEUQ3Lh8QdjghYkU5KyFf/EABkBAQEBAQEBAAAAAAAAAAAAAAABAwIEBf/EACgRAQEAAgEEAQMEAwEAAAAAAAABAhESAyExQQRRYaEiMkJxE+HwBf/aAAwDAQACEQMRAD8A+uIiLRmIiICIiAiIgIiICIiAiIgLCxmYXEVA8YmODgCRLTIkWIPms/8AJN6dTFIRcxU4rcFaS7SzTKIiIIiICIiAiIgIiICIiAiIgIiICIiAiIgIiICIiAiIgIiICIiAsYlq9yod+ba97XMoOYIA7R5JcQCYwtDbyeZCw6mfqNMcfdcPqbfndNOm6MXdLhcuGTg3gOJXjdg3uQWuoueMRgQReDEO9DBFgQreluem14dUe+o6IDQ5rGAcABJ0mcWvSZQ7JtmUKLRJJ7pdn9xJky6VnZt0t9xfUDakMq4W1DkR9rjwHB3LXTgrjFhyy4ey8Y3bCBels1o/yjH/AO81abFvgm1SASYBY10eBkm/ousbcTW3pWulbKBsgdcjLgprHyt8cpl4ZWabIiLpBcqlWLDNbPfCi7XVZSaXvNh1J0A5rHqdTXaeXeOPuu4efELqDK8vsP1OCSKrcIJsW/lHB3HxHRX1J8gOaQQbggyCph1fqtxS0WjKmhsVut2YiIgIiICIiAiIgIiICIiAiIgIiICIiAtXFHFUO+94z3GSQDDy0i5/SJItPssupnrtHeOPtD3xvM1CWUvsAuf1E2zJAAyXCmwsoQGmXVL3bJAbYWJHradFkHTLge6Q4TnYTlBgxwzUl1RpoNxWGNxyIyk5GTkstNFU+s6DlM8WzdpgzOfsdIWcZmxaJzGF8AkXi/iPCy6PZTAtVZl+h5iYH3RE3HVRf8RRNnVhNsqVXlnz81RNqUcbYGl7A56zfRasp4TMyRrD+Q/tYSuI2mjP8Z0n9NKuOFo6LqatIkHtKhuIAoVcxyyHREXGwb3DRhfJbo4SSPEuN+tlaNqYoc0i+RFwV5ZnZgziq5//AAPF88iOf9lZbJvBrJP45B07MACIE+iS68Kv6VWfFbVKkKC2qHAOafMfsefJZr1AJc5wAAuTkAu8ur2+7jh3b1q4a0ucQGi5J+ei8lt/1CwuLqpwsE9m0uA83Hj7rtvHbWVzhf2hZo0OawH0LpvChUd3UsdMM2VgL3ATULqhFxJIJiIGZnI+Kyx5S7dXVUg2x7qlRjaZLmwWhomQRnY270jCbwJ1Cv8ActTa6VxSqFpuWuaGjK4kmxHEfsutfanlxwYsIc7C1shuEGwMRBy1GvFRWMdII7zgDcjEIAF7mL36KcTb21GuKjQYg6iQSDwJBIldadXQ+RXidnqVKV2OIIuQTIIm8gyAY1A816Xd22is2RmPuHD/AG4LvHK4/wBJcdrdZUelUIsfIruvRLL3jOzTKIiqCIiAiIgIiICIiAiIgIiICwSsOdCp98bzLO6w945kflHL+Y6cM1nnnrtPLrHHbnvreobNNpvk8g3E/lHM+ip2VGEQXRqDhcYEWFhlHHJbsotEw217mZOovEnvayVzEAzcAQTBcfaRmsWrA2hok3iJiHm1zq2+vTkpVcDsadplzoGFxOosCJnyUIkWuQANDcTBy8jqpVepFKlzxnNwvnNgdUHHt2gmWtvY9xxHIA4Y0jyXGu2m4faGmAB3HRaBw4gdEdUF+9l9wiqRaJM4eAzi+XNY7VurnRfJtYkC/LjJjVEQ47PjzIa/Fl4cvD1XjNv+palDaqophzQ2o2XguL+8GkRygxnMcJX0PFStL32i/Z1OZ43zBvOi+V1qra+2Vi10MfWDRUfIGFgFMOOZiBJXOd1jtp08eWWm1H6hq1tpAdLu80YnF+MiQJjEbyTyEjgF9Mp1jZrWvJNsMDW+ZOdteHNfJNtqihtAf97Wktlh+6HBwLZ0OGV923HRpdkK7HAsqND2uMWaROfrdJnLjKdTDjlpL2KmKbZcbxcnkqneO0Gq/XCPtblJyxO5xpom3bwL7NYS3STE5HEdYjK2q4Q4G5A/VhgxOUEkHOAbWg6XVk91nXQWENz5y65Im3OMxw5rpu9xFS+YDj5hpvc8b6530VeQ8Ye9ccwb2nDGgGU8/KZss43Elx/DeYJJOLDhJJtEgC0K0QTbN7g60GG+GHIiLzJ4I15IjEHEGTiLbjICABYkZcpyWWbPbDnYzhcTYE6zMX8oC3bTdIwh093UmCDGroOYF+MoNQBLe82ZHDO4k2z5WXSlWDH4qTmgtIgAxnAM2tM+crZ9Em5xAQBPoNefvqt20SSSATJsQc4F7SBJGfpxQei3bvenWETDsi06/wCkn7spt/up2KPD9l492zE96mxwIIiRFvU5j9lc7r215OCo106OgwbamPXmrMrj4Sza7a6clsoskGR5hd6dQHJb45TKdmdmm6Ii6QREQEREBERAREQFq50I90Kt3rvAU25gOdOHEQAOZk38NVnnnx7Ty6xx213tvDsxDRiqHIfpH6ivOd+ZGHWSS6SbzkLmedrrqwnF9xc4yZOfM/2z0jRcqjgR+c3hxGkScVzncjryWLVl1Z9yMGlzJziIJB/m6LR1R7RbAMN5EiwsI7uUg58TwWGVdcLtAZGc3jjkNLei60nBv4jmuwNaXukAd2mJw2PEAeXUN9r3oaAxbRUAkyynTaHOc2+dm4dLzChbJ9T0tpqMpClWBcSAW1GiNS5wByAE6qFuvYjtAr7RW7NzwQAKv8MPMEl/8jGkAN9CrWlt9aMVPZdlu0hr2VqYsQ2HZN7szbXCuJvLvB122gaZBLpBsD3s8wCBIzsBPFQe7EGpUEC34lU5njpewzzVnTr1nsqGsxlNjWFzS2oHYovctPdgDnqqfeW3tZSc4Ol0CIe6cR8oiTe+h1C6t1N1ZLbqPN/VO+HPLtmoucNKrw51gf8ALbORIiTwMZkxRbNutrAANLWVvsO6wG3LpJJJMSSTJJ5kyfNT911HUKrKtM95hJGIAi4LTI8CV8br/MueXnWP/d30+l0ZhPu8xte7Q4QbhWP0nv2ps8bLVeTsxd+HJM03G4abGWF2mhKn7TSxuc5xu5xcYAAkmTA0Cr6+6mPJY6e80gX1528lfi/LvPjvcp1+jMsd17h20sJAxMkTIIdobWLPEc8IGq2ZtrAJ8IsSTmAW4okRPK44BVn01tpfQDXvdip9x2IyTAADnEkXgeGZOYU19cNJPaWdMERewEDMnLNfYllm4+XljcbqpTK4BJw1cM4YwWsb/nJF7coPipuxbPIc4U6rXGmRL8EOJH5YcTfPvcVUbbvEbKxkNY6u5gIMAim0zBtcuM5D/mBU+nttrd+q4AkTFaoZ/wDqGkN8LLm5d9RFrX2Wo2zgGggfkbrIzPHmQo7aJJgllxDfwadr3Fpi856GeZtfp7dZo0MFU43OJc4ElzRwa2bQBwFyVH22iWPhps6S299JabXjmZuF1KODWOLYx+INOnxGQi+RgjiNQu7XVASe0wxYYcLSJdniicNz1UelTxD73ObqS4km1wBkDcjyz1Wa1IuI71QEwSZOgHM8PWFRI/xNQ/5tQl0AfivgXHDLh5rSpVqEwXPER91WpNgZmDMzrrC4votuILpAk4R3jzE28CBkst2bEJa2TcWbne8kA3/4QWuyb1dTDW1cgBeZjgSSZN7GZysplPeUEOF2nUag6rztTdZi+CmLxiIYBnBA8z1Undpp0gGuqtIJsRiIBPMiA1Wdu8HtaNUOEhdFXbK3DGEyp1OoCLLfHOZM7NN0RF05EREBERAWHOhaVaoaJPkq/bd4hrZIJOgCzzz4/wBuscdm8tvDBpiOQ4D9R+XXnziOI4XkkySAXXIHK3lyWtWg95LnOfJE2DhOfKOqiO2YWkGcpcyb3ykrD+2rvUa4/leTYTgtaIcLyQFybQcMmuzJ/h5Zm9+OSiOoN/S06SWBtrHMu5T5BGbOz/4wIECQJsWgc7XvrCCcyg+8NdiyP4eczne/HPXmpR3W54cMMCox7MRAsHNIBN5EWn+yqP8ACs/SDOf4YzGd5tBWw2Jh/INR/CExoDeAI05eSDT6c21jBUo7Q0Brnd4PEhr22c1w4WF+Q4q/2mlsZ7z2UHGAAQGl0BuEYYuIFhwVRtmzMqkuqB+Owx0xhMXgOJLg+NLWGq3ZuljIvVqFwBaMLWtk2AfBB6ELmSzsJOw7TFJ0MDKIlrWsEXJl0HWASSeJXI7CzaMNOoarWh02dPejK4PP4Vu/tHXhtoAYGkADQATlJ4nVWVDZsDqc95xcSdIkCY6Dou5jMv05ezlce8eZqbE1rZwvcACScbWxHHunRVH+Ko6yM7mq05T/AC8cI/8ALkvrNHdtKI7JnRV237VsVIw/ssQzDW4iDzjIrDL4PSn7pGk+T1PrXzN21sicNuPbMiYmJjgtaJD3NdhcAbh2NpBvlYTx6L3jd57ve4NAYCSAMVNzQSbC+Uldq+6aM/wmdFMfg9O98JC/J6nuvM7v2BlKrVLTUONrHmQIDiC60ZjvHRWOzNJcwHGJcNDGEmbmbadFH26oWVnim8sJwgYbm0CAJGYHHRc2bXWsRXJg3BEXES098zN45E5wvRZx7Rlby71G3Ue227E+/wCLUcAf5C4MHkGt6LNR7Aa3Z7VXoNFVxqOFI4HPqPrd1sOBc44qZDuFEGRIjntbDQ2jtGHu1HGrSOYOIy9nkSbcHBel2ff1JwBL8B4Om3IHVY9O8e1V5nZWCtUaRvCs9zwGNIoPH2mRBL4GFxLp0ORF5v8AeezYaLW4pg3cWyXEiJde5+2STPdC47z3tjIFKS42xgd48GMOdyfklY20PDGNc+S2XPJOpFmixyFvErTe0Rn0yDONsZkYBMQIH3eOU+Flzpgtm4JNxDGsiLkayNdOK2Y8zZxJEREZmZthiL6nRdJd3iC4mDByzEzEDKbW01XQ0bWInvAkiBheMwc7DWOefNdmPcW3fUygjG7nc6XESeS5VjJu4+sWBiZNwYytfosU24jYEkR9o4gAkxr45yURyrODSSDmcwLkiRE3Jvfl5K+3Lu9zzjf9mjc5IOczcWnLOOBUDd2x4nBogQZJBk5ZWsNBGdl66lFNkmwA9FMqSNNsrim2dTYcyum6qbg2XZuMnzuomx0jVf2jgQPyg6D3VwF6Onhxn3cZXbKIi7ciLs1g4fv7J2Y4fv7KbHFaVKgCk9mOH7+y8/v1zm1BmGkCM8xmP7rnPLU3HWM3Wu894tZdxbiOQLgOnLmvM7TtIdJLnFxnRxveItYAgenFdN7bO898d4DMWJHMSDKpTtjDn4fc3O39jqvPK10tGVKYklxBmT3Huk5cognzWhoUojG/l+EQBIjj/dQqddtsQZxguYZiDfh/wu1Pam6ZTH3sHCDmYyiFRKZs1F0d+rYD8jo0AtMf26KQ2hSzx1bm/wCG7vaxnbLIcFXurt1dbh2rbxcTyg6clIDwACKtAAtH31hMzMHu+N0HbsKGEw+te1mPmdTnrFxyXJ1GjiltSpb/ALbzxjW9rRrC5kg5VdnP6fxheJyhv+kHPPqLATAfs97/AMUCYvw0BQdgylH3Ota1B3E3gHx+FdN61u+A0YiKTCDhJAubm9pANtFEwjR+yxEn/wBw2/PKwVptIh2QMMZ+UnQgGQcroLL6e2YOpl0Br5IdANiNLm+eYsu22U3ipTAa2JJk34TwgwqHZNrdRM0+IsWugiNRI8jzXoDvNtbsyLOBMt1FvUc1cJ+pK4/Ue8ixopMMFzcTyMw0yAAdJIPk3mqzdv0xTfArVIfhDhRpuaHNacnPFyJtpF8112kB23EOy7Si3yFOmY9T1WN8UabtqqNFerTrVDTvSa/uBuzOaC4gwQHOp1DoA0Aq6mWVtT0kbP8ASlGlVbVa6q4tu1ry0gOiA6zQTE5HWCpVZ4ORByNiDZ32nwMWOsLzIIBaW7yB7hbB7Z0yyq2QbXbjsYgmmPtIM9N17je006g2rtKQawMa0PDfwzTGIS7Xs3yCIBqGMlrjqdsY5v3Y2qi51eph8DcDgZWh3fUyJtydGRtrrmePJcd+029q4Og4zEOiDAnqM/JQWYCQSGEG2Q54YE3MYujljn+6up4XlLZHFpZVa2ox3eIJH3fqaZs4k5jyiVHr/T9NoLhVqgASWnA8jkCR+8qrYxsDuNIGUQf5m+ANvTgFP2FzIqYWtB7N126jGNRc3nos7JfLpIoPp0f4TcTrgvqPuPCAQNdBkFwa82xBpIv3iDiNiTOC2QK0pG8EO0AJmImL3tpf91vTBM2IMl04XWIMjW1+PHwXUkRrUqOyxTMgOwTBdpAAmw04uRrjmBl/2TEc8gCRzWpLgcIHdAgfhu4ki5eMrE2yK502wXD8ODkThEgQSSJJyBjx5KokNe4YQCb3s3CchMkkzlYWzWa7XRfERNsRJkmD5GeCOJAAxOAzm2mWQgCY1NhoZU3dO7zVfMyBckZDgSTm6BbroluhY/Tex4QXEAT6R+UHgpzidofAns2/1Hj4LDml57GlZos4j9h/dXmy7I1jQAMvH2WnTw1+qucr6aU2ACAtl27McP39k7McP39lrtw4ou3Zjh+/sspsGi3z3WY+fCsNy/49lnp6eyikfPhXHa9lFRpa4fOq7dPT2Tp6eyDyG27M6iYOWjv7HmqXem68UvpHC/UaOt++S+h7Ts7XtLXQQfD2Xm9s3Uaf2mW6XuPdY59PXeNMctvE7Ftc5hwcLEYXZ3B8oHmpjqwjXLMtde2eXwqw3hurGcbIFUaZBw4HK6qG7UBOJjgW5jC+zrd3/fJcSumHVv5qjSIGR58uEqVT2sSO+8i3KJ8WznHO4UQ1hwdobh/94AXejtDc8LuFwSeERIsYCokmuPtxzI4i/D8qx/iWQTiyIjvM4Gw7t8jxNkZtVKLsqgxpAnKwF4FhmtHbxpDSv1ZrfQTdB1NYCYuDf7qfGIExrK6b6rEVDa3dE6FwAIB01Hkq/wD/AKNEkWrSSP0awADbIWUzeDx2riTYAGM8tMiboK2pXEExA7zQ4RBMTrmYw90SrH6Xql1edC3WMsR4CZ8eaiOa8uIBJLoxAZnFGb2iLQvQbNRp7L2WInE9xExNyLC2QVxusol8Om/KBZtAqA/xGtI/10hB6swH/wAXcFd7DtzKokYQ4jvC06T4iw9FjaDRqsLHvaROjoLXA2c06OB/uFRVN2ub9r6VQA2IcGO8wbA8YMchku7MsMtzvK58rrbhTa0lzWxkAGiTqGtGpkKn2SvUc4A4Q0ScLQIa2+FgOpFhOsErNPZP1vpt8Xhx9DHquorNZ3WGmROeMybXJAbbwXU5ZWeonaPPfUVOahh0EXiD+kWzH7lV9LZgIkyYM2gXMgkY8jPFXG+pNXMgESSJNu6O7wuRmFAbRefzQeGF1hBMRq6Y+Z55/uWeHJuzNsb90cbi/wDq8PNTqdZ5bUxPJ/DJkkkAyLjvc+S0oAjXId6ARMTqWmIjXO6k0GOIq373ZkXbABxDMQCuHatIy72nDLOC3v5DhF/NCctTkYAGVxbF49RwQueRcADSWk6ibTJ4rm7aHjUHui0ETF4F75DmJKI2pEx+aRJOEDiBDpdYW9VJZ9ubr3vPC89DYH/aGyu4g9xpFodB4cZMZrsaFVx1IkjFlY3nS08JV3EdqGz9o8AC5OZ48zyF16vZ22FCjIGb36k6+Z/aFW7JsnYsy7x7reMG5J5k3Xp9ybFgbJ+43OXsu+nju8qluuyXsWxim0Bo9P8AdSI+fCnT09k6enstXBHz4Uj58KdPT2Tp6eyBHz4UTp6eyIDctfVZ6/1LVuX/AB7rPzT3QZ6/1J1/qWPmnunzT3QZ6/1LV7JEGf6ln5p7p8090HnN7bvcwlzQS3kLjw4qj2imHw9sF4tf87f0ngRofJe+c0HQenuvP733JcvpWOotB9c1lnh7xaY5fV4reG92U/8AK72IDvNIGRNiGm4jK2ajs382QeyboZvbn9ngbc+Cm71IkTIeM9Oqqzu5pmTczqddc1jydpTPqRhuaN4vHhfNt/8AcLuN8UTOGmJAmD4TozgqgbqZJDy8wT9rgB0IurChuSi9oxPqQMsFvAnFN/BXcR2fvRn5aUmdA+Laz2cc7HgsU97DFhdSk590Fx6Fo4arQfT7Gn7nFv8AO6TlH5THVWmzbKAGtaDDbAFS5RU3drGsHaOEE5CMuQA1Wu96TJo1Npqtogv7mOwsJwkmw1uSp+6tj7R4/S31K5f9UNhx7CXtA/Bc2ocvtFnHyBnwBW2uGFy13c46yzk9NqG2036U3AnMOpHPX7pjylV7tpficHbC0wThe19Mhw0OcibTwM5gSvA0S0gZSuD2Nk2HReLL/wBGyS8fz/p658KX+T6HTeXPa1+yNY0glzyWFoOE2AzuQBlkQs1DTa4fwmmc+6P7r5jXDf0t6Bc9mABxEABtzb0C76Xz+X8fy5z+HJN8vw95vHeLHVyGOo1HNYCWB8kCGgyGzB4CyjVN50xIfRg3zLhY8ZA1KqPorZy7t65/O4NE/wAsuJHm6P8AxXpqbBJkA2gz6A8lrc93bC48bpBG8aVwWN8A46D1z9VtU321gc0Ux3rEFwv1NhbiMl12yoWgkGPl1xohn5mNPOBPHhOa52jjW3kDhik0Z/c4geMajyXJ20vd9tNkwftpl19M/LTVeo2SjTDe6xvCS0Exwkz+602rZufkraKPZqVZ0uc9zCMmwCPGBYdJXotxtxCargXNvAEDl5AKFToE2AVxu/cL3QXWHiF1j08snNsWO7aHa1MZHdbZtj1XoAPH+pctmoBjQAMvD3XX5p7r09p2jOs9f6k6/wBSx8090+ae6DPX+pOv9Sx8090+ae6DPX+pYT5p7ogw3L57LM/PgRuWvqs9fX3QY+fLJ8+WWevr7p19fdBifnwJPz4Fnr6+6dfX3QYn58CfPllnr6+6dfX3QV+17qp1DJAn5yXB/wBP0SIwj55K36+vunX190Hmdq+kaRuLHi1xE+MC/nKp37tcxoIYQDH+YDHkWr3O0VMIn3XnNqpHuh1VuEZxH/iBr1UuMvp1Kzsn09Le87Pz/cLp/wCnIydbxKt921w5tpgW1Uzr6+6tk+ibqPsmzCm2Gx88l0qsDgWmCCII5HyXTr6+6dfX3RHzLbv+m2FzuwqENJsHXgcJtPib31UB30BtE/xGx/oM9cS+udfX3SPH191jl8fpZecY2nX6k9vjo/6d7STLqlMjgKbh641IP/TWo/CHVXNaM2sAaD6E+a+tR4+vunX1911j0enj4xTLrZ5ea81ur6UpUqIpgABogX9TIudSdSplD6fpgXv5/wCyuevr7p19fdastqSr9OUich88lA276cpsALWNMkCJLfPuwvVdfX3VfvEvcIYLtM3J6wpqX0seZq0HtIaKbWTk5r56zdXWzbgZALjJ8f8AZRewqOqS8iGHSb9cl6HZ6oc0ETHn7pjJJ2K5bPsTGfaB88lJHz5Cz19fdOvr7ojE/PgSfnwLPX1906+vugx8+WSfnwLPX1906+vugxPz4En58Cz19fdOvr7oMfPlkWevr7rCDmKg+ALPaD4ArBE2ulf2g+AJ2g+AKwRTZpX9oPgCdoPgCsETZpX9oPgCdoPgCsETZpX9oPgCdoPgCsETZpXOc05j0Cju2WkTOEdArlFeRpWMwjIR5Bb9oPgCsETZpX9oPgCdoPgCsEU2aV/aD4AnaD4ArBE2aV/aD4AnaD4ArBE2aV/aD4AnaD4ArBE2aV/aD4Ao20UGOM3BGrbHqFcqr3xtr2PpMZ/mF8nAXnutmwBCcjSvdutpzfUPi4n+6n7O1rBAFvAKO76ja0gOp1JJeJABtTe2m58AmBicLZwtf/VLIqE03g06b6hBwyWsEiL/AJrxpZXkuk/tB8ATtB8AVTU+qcAGOm6Ye7u4SHNaXixxd0y3Xj4xjeG8K1S9IVGYSWkAA95ry12QIdaCBIzU5ROK37QfAE7QfAFE2/e9SliHZ4i2h2hwiYdcGb/bZa7p3lWqPktBp46zSQwjD2dRzGkOnvE4biNeScjim9oPgCdoPgCrh9UtIBbSqGQXjIS0NL8VyNGm3gtx9TMLsLadQ98sBgAEtf2brk6O6pyNJ3aD4AnaD4AoFP6oYcP4bwHta5hJb3u0BdTbY2LgHZ/pV+mzSv7QfAEVgibNCIijoREQEREBERAREQEREBERAREQEREBERAREQFq5gJBIEjIxlOccERByfsVN0YqbDhOJstBhxM4haxm8rmd10IjsaUEl0dm3MiC7LMi0rCINm7uoiYpUxiMmGNuTNza5uepUhjAJgASSTAiScyeaIgw+i0zLQZGEyBccDy5LNOmGiGgASTAEXJJJ8SST5rCIOTNgpCYp0xJJMMAkkQSbXkI3YaYcXCmwOMEuDRJLciTGmiIgibNuGiwy1t8Qf4uaCGk8SJJnOSrNEQERE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00" name="AutoShape 4" descr="data:image/jpeg;base64,/9j/4AAQSkZJRgABAQAAAQABAAD/2wCEAAkGBxQTEhUUEhQUFhUVFxgXFxgUFhwZHxsaGBgYGBgXFx0fHigiGholGxgXITEhJSorLi4xFx8zODMsNygtLisBCgoKDg0OGhAQGywkHyQsLCwsLywsLCwsLCwsLCwsLCwsLCw0LCwsLCwsLCwsLCwsLCwsLCwsLCwsLCwsLCwsLP/AABEIALQBGAMBIgACEQEDEQH/xAAbAAEAAgMBAQAAAAAAAAAAAAAABAUBAgMGB//EAEAQAAEDAgMFBwIEBAUDBQEAAAEAAhEDIRIxQQQFUWGREyJxgaHR8AYyI0JSsTNiosEUQ3Lh8QdjghYkU5KyFf/EABkBAQEBAQEBAAAAAAAAAAAAAAABAwIEBf/EACgRAQEAAgEEAQMEAwEAAAAAAAABAhESAyExQQRRYaEiMkJxE+HwBf/aAAwDAQACEQMRAD8A+uIiLRmIiICIiAiIgIiICIiAiIgLCxmYXEVA8YmODgCRLTIkWIPms/8AJN6dTFIRcxU4rcFaS7SzTKIiIIiICIiAiIgIiICIiAiIgIiICIiAiIgIiICIiAiIgIiICIiAsYlq9yod+ba97XMoOYIA7R5JcQCYwtDbyeZCw6mfqNMcfdcPqbfndNOm6MXdLhcuGTg3gOJXjdg3uQWuoueMRgQReDEO9DBFgQreluem14dUe+o6IDQ5rGAcABJ0mcWvSZQ7JtmUKLRJJ7pdn9xJky6VnZt0t9xfUDakMq4W1DkR9rjwHB3LXTgrjFhyy4ey8Y3bCBels1o/yjH/AO81abFvgm1SASYBY10eBkm/ousbcTW3pWulbKBsgdcjLgprHyt8cpl4ZWabIiLpBcqlWLDNbPfCi7XVZSaXvNh1J0A5rHqdTXaeXeOPuu4efELqDK8vsP1OCSKrcIJsW/lHB3HxHRX1J8gOaQQbggyCph1fqtxS0WjKmhsVut2YiIgIiICIiAiIgIiICIiAiIgIiICIiAtXFHFUO+94z3GSQDDy0i5/SJItPssupnrtHeOPtD3xvM1CWUvsAuf1E2zJAAyXCmwsoQGmXVL3bJAbYWJHradFkHTLge6Q4TnYTlBgxwzUl1RpoNxWGNxyIyk5GTkstNFU+s6DlM8WzdpgzOfsdIWcZmxaJzGF8AkXi/iPCy6PZTAtVZl+h5iYH3RE3HVRf8RRNnVhNsqVXlnz81RNqUcbYGl7A56zfRasp4TMyRrD+Q/tYSuI2mjP8Z0n9NKuOFo6LqatIkHtKhuIAoVcxyyHREXGwb3DRhfJbo4SSPEuN+tlaNqYoc0i+RFwV5ZnZgziq5//AAPF88iOf9lZbJvBrJP45B07MACIE+iS68Kv6VWfFbVKkKC2qHAOafMfsefJZr1AJc5wAAuTkAu8ur2+7jh3b1q4a0ucQGi5J+ei8lt/1CwuLqpwsE9m0uA83Hj7rtvHbWVzhf2hZo0OawH0LpvChUd3UsdMM2VgL3ATULqhFxJIJiIGZnI+Kyx5S7dXVUg2x7qlRjaZLmwWhomQRnY270jCbwJ1Cv8ActTa6VxSqFpuWuaGjK4kmxHEfsutfanlxwYsIc7C1shuEGwMRBy1GvFRWMdII7zgDcjEIAF7mL36KcTb21GuKjQYg6iQSDwJBIldadXQ+RXidnqVKV2OIIuQTIIm8gyAY1A816Xd22is2RmPuHD/AG4LvHK4/wBJcdrdZUelUIsfIruvRLL3jOzTKIiqCIiAiIgIiICIiAiIgIiICwSsOdCp98bzLO6w945kflHL+Y6cM1nnnrtPLrHHbnvreobNNpvk8g3E/lHM+ip2VGEQXRqDhcYEWFhlHHJbsotEw217mZOovEnvayVzEAzcAQTBcfaRmsWrA2hok3iJiHm1zq2+vTkpVcDsadplzoGFxOosCJnyUIkWuQANDcTBy8jqpVepFKlzxnNwvnNgdUHHt2gmWtvY9xxHIA4Y0jyXGu2m4faGmAB3HRaBw4gdEdUF+9l9wiqRaJM4eAzi+XNY7VurnRfJtYkC/LjJjVEQ47PjzIa/Fl4cvD1XjNv+palDaqophzQ2o2XguL+8GkRygxnMcJX0PFStL32i/Z1OZ43zBvOi+V1qra+2Vi10MfWDRUfIGFgFMOOZiBJXOd1jtp08eWWm1H6hq1tpAdLu80YnF+MiQJjEbyTyEjgF9Mp1jZrWvJNsMDW+ZOdteHNfJNtqihtAf97Wktlh+6HBwLZ0OGV923HRpdkK7HAsqND2uMWaROfrdJnLjKdTDjlpL2KmKbZcbxcnkqneO0Gq/XCPtblJyxO5xpom3bwL7NYS3STE5HEdYjK2q4Q4G5A/VhgxOUEkHOAbWg6XVk91nXQWENz5y65Im3OMxw5rpu9xFS+YDj5hpvc8b6530VeQ8Ye9ccwb2nDGgGU8/KZss43Elx/DeYJJOLDhJJtEgC0K0QTbN7g60GG+GHIiLzJ4I15IjEHEGTiLbjICABYkZcpyWWbPbDnYzhcTYE6zMX8oC3bTdIwh093UmCDGroOYF+MoNQBLe82ZHDO4k2z5WXSlWDH4qTmgtIgAxnAM2tM+crZ9Em5xAQBPoNefvqt20SSSATJsQc4F7SBJGfpxQei3bvenWETDsi06/wCkn7spt/up2KPD9l492zE96mxwIIiRFvU5j9lc7r215OCo106OgwbamPXmrMrj4Sza7a6clsoskGR5hd6dQHJb45TKdmdmm6Ii6QREQEREBERAREQFq50I90Kt3rvAU25gOdOHEQAOZk38NVnnnx7Ty6xx213tvDsxDRiqHIfpH6ivOd+ZGHWSS6SbzkLmedrrqwnF9xc4yZOfM/2z0jRcqjgR+c3hxGkScVzncjryWLVl1Z9yMGlzJziIJB/m6LR1R7RbAMN5EiwsI7uUg58TwWGVdcLtAZGc3jjkNLei60nBv4jmuwNaXukAd2mJw2PEAeXUN9r3oaAxbRUAkyynTaHOc2+dm4dLzChbJ9T0tpqMpClWBcSAW1GiNS5wByAE6qFuvYjtAr7RW7NzwQAKv8MPMEl/8jGkAN9CrWlt9aMVPZdlu0hr2VqYsQ2HZN7szbXCuJvLvB122gaZBLpBsD3s8wCBIzsBPFQe7EGpUEC34lU5njpewzzVnTr1nsqGsxlNjWFzS2oHYovctPdgDnqqfeW3tZSc4Ol0CIe6cR8oiTe+h1C6t1N1ZLbqPN/VO+HPLtmoucNKrw51gf8ALbORIiTwMZkxRbNutrAANLWVvsO6wG3LpJJJMSSTJJ5kyfNT911HUKrKtM95hJGIAi4LTI8CV8br/MueXnWP/d30+l0ZhPu8xte7Q4QbhWP0nv2ps8bLVeTsxd+HJM03G4abGWF2mhKn7TSxuc5xu5xcYAAkmTA0Cr6+6mPJY6e80gX1528lfi/LvPjvcp1+jMsd17h20sJAxMkTIIdobWLPEc8IGq2ZtrAJ8IsSTmAW4okRPK44BVn01tpfQDXvdip9x2IyTAADnEkXgeGZOYU19cNJPaWdMERewEDMnLNfYllm4+XljcbqpTK4BJw1cM4YwWsb/nJF7coPipuxbPIc4U6rXGmRL8EOJH5YcTfPvcVUbbvEbKxkNY6u5gIMAim0zBtcuM5D/mBU+nttrd+q4AkTFaoZ/wDqGkN8LLm5d9RFrX2Wo2zgGggfkbrIzPHmQo7aJJgllxDfwadr3Fpi856GeZtfp7dZo0MFU43OJc4ElzRwa2bQBwFyVH22iWPhps6S299JabXjmZuF1KODWOLYx+INOnxGQi+RgjiNQu7XVASe0wxYYcLSJdniicNz1UelTxD73ObqS4km1wBkDcjyz1Wa1IuI71QEwSZOgHM8PWFRI/xNQ/5tQl0AfivgXHDLh5rSpVqEwXPER91WpNgZmDMzrrC4votuILpAk4R3jzE28CBkst2bEJa2TcWbne8kA3/4QWuyb1dTDW1cgBeZjgSSZN7GZysplPeUEOF2nUag6rztTdZi+CmLxiIYBnBA8z1Undpp0gGuqtIJsRiIBPMiA1Wdu8HtaNUOEhdFXbK3DGEyp1OoCLLfHOZM7NN0RF05EREBERAWHOhaVaoaJPkq/bd4hrZIJOgCzzz4/wBuscdm8tvDBpiOQ4D9R+XXnziOI4XkkySAXXIHK3lyWtWg95LnOfJE2DhOfKOqiO2YWkGcpcyb3ykrD+2rvUa4/leTYTgtaIcLyQFybQcMmuzJ/h5Zm9+OSiOoN/S06SWBtrHMu5T5BGbOz/4wIECQJsWgc7XvrCCcyg+8NdiyP4eczne/HPXmpR3W54cMMCox7MRAsHNIBN5EWn+yqP8ACs/SDOf4YzGd5tBWw2Jh/INR/CExoDeAI05eSDT6c21jBUo7Q0Brnd4PEhr22c1w4WF+Q4q/2mlsZ7z2UHGAAQGl0BuEYYuIFhwVRtmzMqkuqB+Owx0xhMXgOJLg+NLWGq3ZuljIvVqFwBaMLWtk2AfBB6ELmSzsJOw7TFJ0MDKIlrWsEXJl0HWASSeJXI7CzaMNOoarWh02dPejK4PP4Vu/tHXhtoAYGkADQATlJ4nVWVDZsDqc95xcSdIkCY6Dou5jMv05ezlce8eZqbE1rZwvcACScbWxHHunRVH+Ko6yM7mq05T/AC8cI/8ALkvrNHdtKI7JnRV237VsVIw/ssQzDW4iDzjIrDL4PSn7pGk+T1PrXzN21sicNuPbMiYmJjgtaJD3NdhcAbh2NpBvlYTx6L3jd57ve4NAYCSAMVNzQSbC+Uldq+6aM/wmdFMfg9O98JC/J6nuvM7v2BlKrVLTUONrHmQIDiC60ZjvHRWOzNJcwHGJcNDGEmbmbadFH26oWVnim8sJwgYbm0CAJGYHHRc2bXWsRXJg3BEXES098zN45E5wvRZx7Rlby71G3Ue227E+/wCLUcAf5C4MHkGt6LNR7Aa3Z7VXoNFVxqOFI4HPqPrd1sOBc44qZDuFEGRIjntbDQ2jtGHu1HGrSOYOIy9nkSbcHBel2ff1JwBL8B4Om3IHVY9O8e1V5nZWCtUaRvCs9zwGNIoPH2mRBL4GFxLp0ORF5v8AeezYaLW4pg3cWyXEiJde5+2STPdC47z3tjIFKS42xgd48GMOdyfklY20PDGNc+S2XPJOpFmixyFvErTe0Rn0yDONsZkYBMQIH3eOU+Flzpgtm4JNxDGsiLkayNdOK2Y8zZxJEREZmZthiL6nRdJd3iC4mDByzEzEDKbW01XQ0bWInvAkiBheMwc7DWOefNdmPcW3fUygjG7nc6XESeS5VjJu4+sWBiZNwYytfosU24jYEkR9o4gAkxr45yURyrODSSDmcwLkiRE3Jvfl5K+3Lu9zzjf9mjc5IOczcWnLOOBUDd2x4nBogQZJBk5ZWsNBGdl66lFNkmwA9FMqSNNsrim2dTYcyum6qbg2XZuMnzuomx0jVf2jgQPyg6D3VwF6Onhxn3cZXbKIi7ciLs1g4fv7J2Y4fv7KbHFaVKgCk9mOH7+y8/v1zm1BmGkCM8xmP7rnPLU3HWM3Wu894tZdxbiOQLgOnLmvM7TtIdJLnFxnRxveItYAgenFdN7bO898d4DMWJHMSDKpTtjDn4fc3O39jqvPK10tGVKYklxBmT3Huk5cognzWhoUojG/l+EQBIjj/dQqddtsQZxguYZiDfh/wu1Pam6ZTH3sHCDmYyiFRKZs1F0d+rYD8jo0AtMf26KQ2hSzx1bm/wCG7vaxnbLIcFXurt1dbh2rbxcTyg6clIDwACKtAAtH31hMzMHu+N0HbsKGEw+te1mPmdTnrFxyXJ1GjiltSpb/ALbzxjW9rRrC5kg5VdnP6fxheJyhv+kHPPqLATAfs97/AMUCYvw0BQdgylH3Ota1B3E3gHx+FdN61u+A0YiKTCDhJAubm9pANtFEwjR+yxEn/wBw2/PKwVptIh2QMMZ+UnQgGQcroLL6e2YOpl0Br5IdANiNLm+eYsu22U3ipTAa2JJk34TwgwqHZNrdRM0+IsWugiNRI8jzXoDvNtbsyLOBMt1FvUc1cJ+pK4/Ue8ixopMMFzcTyMw0yAAdJIPk3mqzdv0xTfArVIfhDhRpuaHNacnPFyJtpF8112kB23EOy7Si3yFOmY9T1WN8UabtqqNFerTrVDTvSa/uBuzOaC4gwQHOp1DoA0Aq6mWVtT0kbP8ASlGlVbVa6q4tu1ry0gOiA6zQTE5HWCpVZ4ORByNiDZ32nwMWOsLzIIBaW7yB7hbB7Z0yyq2QbXbjsYgmmPtIM9N17je006g2rtKQawMa0PDfwzTGIS7Xs3yCIBqGMlrjqdsY5v3Y2qi51eph8DcDgZWh3fUyJtydGRtrrmePJcd+029q4Og4zEOiDAnqM/JQWYCQSGEG2Q54YE3MYujljn+6up4XlLZHFpZVa2ox3eIJH3fqaZs4k5jyiVHr/T9NoLhVqgASWnA8jkCR+8qrYxsDuNIGUQf5m+ANvTgFP2FzIqYWtB7N126jGNRc3nos7JfLpIoPp0f4TcTrgvqPuPCAQNdBkFwa82xBpIv3iDiNiTOC2QK0pG8EO0AJmImL3tpf91vTBM2IMl04XWIMjW1+PHwXUkRrUqOyxTMgOwTBdpAAmw04uRrjmBl/2TEc8gCRzWpLgcIHdAgfhu4ki5eMrE2yK502wXD8ODkThEgQSSJJyBjx5KokNe4YQCb3s3CchMkkzlYWzWa7XRfERNsRJkmD5GeCOJAAxOAzm2mWQgCY1NhoZU3dO7zVfMyBckZDgSTm6BbroluhY/Tex4QXEAT6R+UHgpzidofAns2/1Hj4LDml57GlZos4j9h/dXmy7I1jQAMvH2WnTw1+qucr6aU2ACAtl27McP39k7McP39lrtw4ou3Zjh+/sspsGi3z3WY+fCsNy/49lnp6eyikfPhXHa9lFRpa4fOq7dPT2Tp6eyDyG27M6iYOWjv7HmqXem68UvpHC/UaOt++S+h7Ts7XtLXQQfD2Xm9s3Uaf2mW6XuPdY59PXeNMctvE7Ftc5hwcLEYXZ3B8oHmpjqwjXLMtde2eXwqw3hurGcbIFUaZBw4HK6qG7UBOJjgW5jC+zrd3/fJcSumHVv5qjSIGR58uEqVT2sSO+8i3KJ8WznHO4UQ1hwdobh/94AXejtDc8LuFwSeERIsYCokmuPtxzI4i/D8qx/iWQTiyIjvM4Gw7t8jxNkZtVKLsqgxpAnKwF4FhmtHbxpDSv1ZrfQTdB1NYCYuDf7qfGIExrK6b6rEVDa3dE6FwAIB01Hkq/wD/AKNEkWrSSP0awADbIWUzeDx2riTYAGM8tMiboK2pXEExA7zQ4RBMTrmYw90SrH6Xql1edC3WMsR4CZ8eaiOa8uIBJLoxAZnFGb2iLQvQbNRp7L2WInE9xExNyLC2QVxusol8Om/KBZtAqA/xGtI/10hB6swH/wAXcFd7DtzKokYQ4jvC06T4iw9FjaDRqsLHvaROjoLXA2c06OB/uFRVN2ub9r6VQA2IcGO8wbA8YMchku7MsMtzvK58rrbhTa0lzWxkAGiTqGtGpkKn2SvUc4A4Q0ScLQIa2+FgOpFhOsErNPZP1vpt8Xhx9DHquorNZ3WGmROeMybXJAbbwXU5ZWeonaPPfUVOahh0EXiD+kWzH7lV9LZgIkyYM2gXMgkY8jPFXG+pNXMgESSJNu6O7wuRmFAbRefzQeGF1hBMRq6Y+Z55/uWeHJuzNsb90cbi/wDq8PNTqdZ5bUxPJ/DJkkkAyLjvc+S0oAjXId6ARMTqWmIjXO6k0GOIq373ZkXbABxDMQCuHatIy72nDLOC3v5DhF/NCctTkYAGVxbF49RwQueRcADSWk6ibTJ4rm7aHjUHui0ETF4F75DmJKI2pEx+aRJOEDiBDpdYW9VJZ9ubr3vPC89DYH/aGyu4g9xpFodB4cZMZrsaFVx1IkjFlY3nS08JV3EdqGz9o8AC5OZ48zyF16vZ22FCjIGb36k6+Z/aFW7JsnYsy7x7reMG5J5k3Xp9ybFgbJ+43OXsu+nju8qluuyXsWxim0Bo9P8AdSI+fCnT09k6enstXBHz4Uj58KdPT2Tp6eyBHz4UTp6eyIDctfVZ6/1LVuX/AB7rPzT3QZ6/1J1/qWPmnunzT3QZ6/1LV7JEGf6ln5p7p8090HnN7bvcwlzQS3kLjw4qj2imHw9sF4tf87f0ngRofJe+c0HQenuvP733JcvpWOotB9c1lnh7xaY5fV4reG92U/8AK72IDvNIGRNiGm4jK2ajs382QeyboZvbn9ngbc+Cm71IkTIeM9Oqqzu5pmTczqddc1jydpTPqRhuaN4vHhfNt/8AcLuN8UTOGmJAmD4TozgqgbqZJDy8wT9rgB0IurChuSi9oxPqQMsFvAnFN/BXcR2fvRn5aUmdA+Laz2cc7HgsU97DFhdSk590Fx6Fo4arQfT7Gn7nFv8AO6TlH5THVWmzbKAGtaDDbAFS5RU3drGsHaOEE5CMuQA1Wu96TJo1Npqtogv7mOwsJwkmw1uSp+6tj7R4/S31K5f9UNhx7CXtA/Bc2ocvtFnHyBnwBW2uGFy13c46yzk9NqG2036U3AnMOpHPX7pjylV7tpficHbC0wThe19Mhw0OcibTwM5gSvA0S0gZSuD2Nk2HReLL/wBGyS8fz/p658KX+T6HTeXPa1+yNY0glzyWFoOE2AzuQBlkQs1DTa4fwmmc+6P7r5jXDf0t6Bc9mABxEABtzb0C76Xz+X8fy5z+HJN8vw95vHeLHVyGOo1HNYCWB8kCGgyGzB4CyjVN50xIfRg3zLhY8ZA1KqPorZy7t65/O4NE/wAsuJHm6P8AxXpqbBJkA2gz6A8lrc93bC48bpBG8aVwWN8A46D1z9VtU321gc0Ux3rEFwv1NhbiMl12yoWgkGPl1xohn5mNPOBPHhOa52jjW3kDhik0Z/c4geMajyXJ20vd9tNkwftpl19M/LTVeo2SjTDe6xvCS0Exwkz+602rZufkraKPZqVZ0uc9zCMmwCPGBYdJXotxtxCargXNvAEDl5AKFToE2AVxu/cL3QXWHiF1j08snNsWO7aHa1MZHdbZtj1XoAPH+pctmoBjQAMvD3XX5p7r09p2jOs9f6k6/wBSx8090+ae6DPX+pOv9Sx8090+ae6DPX+pYT5p7ogw3L57LM/PgRuWvqs9fX3QY+fLJ8+WWevr7p19fdBifnwJPz4Fnr6+6dfX3QYn58CfPllnr6+6dfX3QV+17qp1DJAn5yXB/wBP0SIwj55K36+vunX190Hmdq+kaRuLHi1xE+MC/nKp37tcxoIYQDH+YDHkWr3O0VMIn3XnNqpHuh1VuEZxH/iBr1UuMvp1Kzsn09Le87Pz/cLp/wCnIydbxKt921w5tpgW1Uzr6+6tk+ibqPsmzCm2Gx88l0qsDgWmCCII5HyXTr6+6dfX3RHzLbv+m2FzuwqENJsHXgcJtPib31UB30BtE/xGx/oM9cS+udfX3SPH191jl8fpZecY2nX6k9vjo/6d7STLqlMjgKbh641IP/TWo/CHVXNaM2sAaD6E+a+tR4+vunX1911j0enj4xTLrZ5ea81ur6UpUqIpgABogX9TIudSdSplD6fpgXv5/wCyuevr7p19fdastqSr9OUich88lA276cpsALWNMkCJLfPuwvVdfX3VfvEvcIYLtM3J6wpqX0seZq0HtIaKbWTk5r56zdXWzbgZALjJ8f8AZRewqOqS8iGHSb9cl6HZ6oc0ETHn7pjJJ2K5bPsTGfaB88lJHz5Cz19fdOvr7ojE/PgSfnwLPX1906+vugx8+WSfnwLPX1906+vugxPz4En58Cz19fdOvr7oMfPlkWevr7rCDmKg+ALPaD4ArBE2ulf2g+AJ2g+AKwRTZpX9oPgCdoPgCsETZpX9oPgCdoPgCsETZpX9oPgCdoPgCsETZpXOc05j0Cju2WkTOEdArlFeRpWMwjIR5Bb9oPgCsETZpX9oPgCdoPgCsEU2aV/aD4AnaD4ArBE2aV/aD4AnaD4ArBE2aV/aD4AnaD4ArBE2aV/aD4Ao20UGOM3BGrbHqFcqr3xtr2PpMZ/mF8nAXnutmwBCcjSvdutpzfUPi4n+6n7O1rBAFvAKO76ja0gOp1JJeJABtTe2m58AmBicLZwtf/VLIqE03g06b6hBwyWsEiL/AJrxpZXkuk/tB8ATtB8AVTU+qcAGOm6Ye7u4SHNaXixxd0y3Xj4xjeG8K1S9IVGYSWkAA95ry12QIdaCBIzU5ROK37QfAE7QfAFE2/e9SliHZ4i2h2hwiYdcGb/bZa7p3lWqPktBp46zSQwjD2dRzGkOnvE4biNeScjim9oPgCdoPgCrh9UtIBbSqGQXjIS0NL8VyNGm3gtx9TMLsLadQ98sBgAEtf2brk6O6pyNJ3aD4AnaD4AoFP6oYcP4bwHta5hJb3u0BdTbY2LgHZ/pV+mzSv7QfAEVgibNCIijoREQEREBERAREQEREBERAREQEREBERAREQFq5gJBIEjIxlOccERByfsVN0YqbDhOJstBhxM4haxm8rmd10IjsaUEl0dm3MiC7LMi0rCINm7uoiYpUxiMmGNuTNza5uepUhjAJgASSTAiScyeaIgw+i0zLQZGEyBccDy5LNOmGiGgASTAEXJJJ8SST5rCIOTNgpCYp0xJJMMAkkQSbXkI3YaYcXCmwOMEuDRJLciTGmiIgibNuGiwy1t8Qf4uaCGk8SJJnOSrNEQERE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02" name="AutoShape 6" descr="data:image/jpeg;base64,/9j/4AAQSkZJRgABAQAAAQABAAD/2wCEAAkGBxQTEhUUEhQUFhUVFxgXFxgUFhwZHxsaGBgYGBgXFx0fHigiGholGxgXITEhJSorLi4xFx8zODMsNygtLisBCgoKDg0OGhAQGywkHyQsLCwsLywsLCwsLCwsLCwsLCwsLCw0LCwsLCwsLCwsLCwsLCwsLCwsLCwsLCwsLCwsLP/AABEIALQBGAMBIgACEQEDEQH/xAAbAAEAAgMBAQAAAAAAAAAAAAAABAUBAgMGB//EAEAQAAEDAgMFBwIEBAUDBQEAAAEAAhEDIRIxQQQFUWGREyJxgaHR8AYyI0JSsTNiosEUQ3Lh8QdjghYkU5KyFf/EABkBAQEBAQEBAAAAAAAAAAAAAAABAwIEBf/EACgRAQEAAgEEAQMEAwEAAAAAAAABAhESAyExQQRRYaEiMkJxE+HwBf/aAAwDAQACEQMRAD8A+uIiLRmIiICIiAiIgIiICIiAiIgLCxmYXEVA8YmODgCRLTIkWIPms/8AJN6dTFIRcxU4rcFaS7SzTKIiIIiICIiAiIgIiICIiAiIgIiICIiAiIgIiICIiAiIgIiICIiAsYlq9yod+ba97XMoOYIA7R5JcQCYwtDbyeZCw6mfqNMcfdcPqbfndNOm6MXdLhcuGTg3gOJXjdg3uQWuoueMRgQReDEO9DBFgQreluem14dUe+o6IDQ5rGAcABJ0mcWvSZQ7JtmUKLRJJ7pdn9xJky6VnZt0t9xfUDakMq4W1DkR9rjwHB3LXTgrjFhyy4ey8Y3bCBels1o/yjH/AO81abFvgm1SASYBY10eBkm/ousbcTW3pWulbKBsgdcjLgprHyt8cpl4ZWabIiLpBcqlWLDNbPfCi7XVZSaXvNh1J0A5rHqdTXaeXeOPuu4efELqDK8vsP1OCSKrcIJsW/lHB3HxHRX1J8gOaQQbggyCph1fqtxS0WjKmhsVut2YiIgIiICIiAiIgIiICIiAiIgIiICIiAtXFHFUO+94z3GSQDDy0i5/SJItPssupnrtHeOPtD3xvM1CWUvsAuf1E2zJAAyXCmwsoQGmXVL3bJAbYWJHradFkHTLge6Q4TnYTlBgxwzUl1RpoNxWGNxyIyk5GTkstNFU+s6DlM8WzdpgzOfsdIWcZmxaJzGF8AkXi/iPCy6PZTAtVZl+h5iYH3RE3HVRf8RRNnVhNsqVXlnz81RNqUcbYGl7A56zfRasp4TMyRrD+Q/tYSuI2mjP8Z0n9NKuOFo6LqatIkHtKhuIAoVcxyyHREXGwb3DRhfJbo4SSPEuN+tlaNqYoc0i+RFwV5ZnZgziq5//AAPF88iOf9lZbJvBrJP45B07MACIE+iS68Kv6VWfFbVKkKC2qHAOafMfsefJZr1AJc5wAAuTkAu8ur2+7jh3b1q4a0ucQGi5J+ei8lt/1CwuLqpwsE9m0uA83Hj7rtvHbWVzhf2hZo0OawH0LpvChUd3UsdMM2VgL3ATULqhFxJIJiIGZnI+Kyx5S7dXVUg2x7qlRjaZLmwWhomQRnY270jCbwJ1Cv8ActTa6VxSqFpuWuaGjK4kmxHEfsutfanlxwYsIc7C1shuEGwMRBy1GvFRWMdII7zgDcjEIAF7mL36KcTb21GuKjQYg6iQSDwJBIldadXQ+RXidnqVKV2OIIuQTIIm8gyAY1A816Xd22is2RmPuHD/AG4LvHK4/wBJcdrdZUelUIsfIruvRLL3jOzTKIiqCIiAiIgIiICIiAiIgIiICwSsOdCp98bzLO6w945kflHL+Y6cM1nnnrtPLrHHbnvreobNNpvk8g3E/lHM+ip2VGEQXRqDhcYEWFhlHHJbsotEw217mZOovEnvayVzEAzcAQTBcfaRmsWrA2hok3iJiHm1zq2+vTkpVcDsadplzoGFxOosCJnyUIkWuQANDcTBy8jqpVepFKlzxnNwvnNgdUHHt2gmWtvY9xxHIA4Y0jyXGu2m4faGmAB3HRaBw4gdEdUF+9l9wiqRaJM4eAzi+XNY7VurnRfJtYkC/LjJjVEQ47PjzIa/Fl4cvD1XjNv+palDaqophzQ2o2XguL+8GkRygxnMcJX0PFStL32i/Z1OZ43zBvOi+V1qra+2Vi10MfWDRUfIGFgFMOOZiBJXOd1jtp08eWWm1H6hq1tpAdLu80YnF+MiQJjEbyTyEjgF9Mp1jZrWvJNsMDW+ZOdteHNfJNtqihtAf97Wktlh+6HBwLZ0OGV923HRpdkK7HAsqND2uMWaROfrdJnLjKdTDjlpL2KmKbZcbxcnkqneO0Gq/XCPtblJyxO5xpom3bwL7NYS3STE5HEdYjK2q4Q4G5A/VhgxOUEkHOAbWg6XVk91nXQWENz5y65Im3OMxw5rpu9xFS+YDj5hpvc8b6530VeQ8Ye9ccwb2nDGgGU8/KZss43Elx/DeYJJOLDhJJtEgC0K0QTbN7g60GG+GHIiLzJ4I15IjEHEGTiLbjICABYkZcpyWWbPbDnYzhcTYE6zMX8oC3bTdIwh093UmCDGroOYF+MoNQBLe82ZHDO4k2z5WXSlWDH4qTmgtIgAxnAM2tM+crZ9Em5xAQBPoNefvqt20SSSATJsQc4F7SBJGfpxQei3bvenWETDsi06/wCkn7spt/up2KPD9l492zE96mxwIIiRFvU5j9lc7r215OCo106OgwbamPXmrMrj4Sza7a6clsoskGR5hd6dQHJb45TKdmdmm6Ii6QREQEREBERAREQFq50I90Kt3rvAU25gOdOHEQAOZk38NVnnnx7Ty6xx213tvDsxDRiqHIfpH6ivOd+ZGHWSS6SbzkLmedrrqwnF9xc4yZOfM/2z0jRcqjgR+c3hxGkScVzncjryWLVl1Z9yMGlzJziIJB/m6LR1R7RbAMN5EiwsI7uUg58TwWGVdcLtAZGc3jjkNLei60nBv4jmuwNaXukAd2mJw2PEAeXUN9r3oaAxbRUAkyynTaHOc2+dm4dLzChbJ9T0tpqMpClWBcSAW1GiNS5wByAE6qFuvYjtAr7RW7NzwQAKv8MPMEl/8jGkAN9CrWlt9aMVPZdlu0hr2VqYsQ2HZN7szbXCuJvLvB122gaZBLpBsD3s8wCBIzsBPFQe7EGpUEC34lU5njpewzzVnTr1nsqGsxlNjWFzS2oHYovctPdgDnqqfeW3tZSc4Ol0CIe6cR8oiTe+h1C6t1N1ZLbqPN/VO+HPLtmoucNKrw51gf8ALbORIiTwMZkxRbNutrAANLWVvsO6wG3LpJJJMSSTJJ5kyfNT911HUKrKtM95hJGIAi4LTI8CV8br/MueXnWP/d30+l0ZhPu8xte7Q4QbhWP0nv2ps8bLVeTsxd+HJM03G4abGWF2mhKn7TSxuc5xu5xcYAAkmTA0Cr6+6mPJY6e80gX1528lfi/LvPjvcp1+jMsd17h20sJAxMkTIIdobWLPEc8IGq2ZtrAJ8IsSTmAW4okRPK44BVn01tpfQDXvdip9x2IyTAADnEkXgeGZOYU19cNJPaWdMERewEDMnLNfYllm4+XljcbqpTK4BJw1cM4YwWsb/nJF7coPipuxbPIc4U6rXGmRL8EOJH5YcTfPvcVUbbvEbKxkNY6u5gIMAim0zBtcuM5D/mBU+nttrd+q4AkTFaoZ/wDqGkN8LLm5d9RFrX2Wo2zgGggfkbrIzPHmQo7aJJgllxDfwadr3Fpi856GeZtfp7dZo0MFU43OJc4ElzRwa2bQBwFyVH22iWPhps6S299JabXjmZuF1KODWOLYx+INOnxGQi+RgjiNQu7XVASe0wxYYcLSJdniicNz1UelTxD73ObqS4km1wBkDcjyz1Wa1IuI71QEwSZOgHM8PWFRI/xNQ/5tQl0AfivgXHDLh5rSpVqEwXPER91WpNgZmDMzrrC4votuILpAk4R3jzE28CBkst2bEJa2TcWbne8kA3/4QWuyb1dTDW1cgBeZjgSSZN7GZysplPeUEOF2nUag6rztTdZi+CmLxiIYBnBA8z1Undpp0gGuqtIJsRiIBPMiA1Wdu8HtaNUOEhdFXbK3DGEyp1OoCLLfHOZM7NN0RF05EREBERAWHOhaVaoaJPkq/bd4hrZIJOgCzzz4/wBuscdm8tvDBpiOQ4D9R+XXnziOI4XkkySAXXIHK3lyWtWg95LnOfJE2DhOfKOqiO2YWkGcpcyb3ykrD+2rvUa4/leTYTgtaIcLyQFybQcMmuzJ/h5Zm9+OSiOoN/S06SWBtrHMu5T5BGbOz/4wIECQJsWgc7XvrCCcyg+8NdiyP4eczne/HPXmpR3W54cMMCox7MRAsHNIBN5EWn+yqP8ACs/SDOf4YzGd5tBWw2Jh/INR/CExoDeAI05eSDT6c21jBUo7Q0Brnd4PEhr22c1w4WF+Q4q/2mlsZ7z2UHGAAQGl0BuEYYuIFhwVRtmzMqkuqB+Owx0xhMXgOJLg+NLWGq3ZuljIvVqFwBaMLWtk2AfBB6ELmSzsJOw7TFJ0MDKIlrWsEXJl0HWASSeJXI7CzaMNOoarWh02dPejK4PP4Vu/tHXhtoAYGkADQATlJ4nVWVDZsDqc95xcSdIkCY6Dou5jMv05ezlce8eZqbE1rZwvcACScbWxHHunRVH+Ko6yM7mq05T/AC8cI/8ALkvrNHdtKI7JnRV237VsVIw/ssQzDW4iDzjIrDL4PSn7pGk+T1PrXzN21sicNuPbMiYmJjgtaJD3NdhcAbh2NpBvlYTx6L3jd57ve4NAYCSAMVNzQSbC+Uldq+6aM/wmdFMfg9O98JC/J6nuvM7v2BlKrVLTUONrHmQIDiC60ZjvHRWOzNJcwHGJcNDGEmbmbadFH26oWVnim8sJwgYbm0CAJGYHHRc2bXWsRXJg3BEXES098zN45E5wvRZx7Rlby71G3Ue227E+/wCLUcAf5C4MHkGt6LNR7Aa3Z7VXoNFVxqOFI4HPqPrd1sOBc44qZDuFEGRIjntbDQ2jtGHu1HGrSOYOIy9nkSbcHBel2ff1JwBL8B4Om3IHVY9O8e1V5nZWCtUaRvCs9zwGNIoPH2mRBL4GFxLp0ORF5v8AeezYaLW4pg3cWyXEiJde5+2STPdC47z3tjIFKS42xgd48GMOdyfklY20PDGNc+S2XPJOpFmixyFvErTe0Rn0yDONsZkYBMQIH3eOU+Flzpgtm4JNxDGsiLkayNdOK2Y8zZxJEREZmZthiL6nRdJd3iC4mDByzEzEDKbW01XQ0bWInvAkiBheMwc7DWOefNdmPcW3fUygjG7nc6XESeS5VjJu4+sWBiZNwYytfosU24jYEkR9o4gAkxr45yURyrODSSDmcwLkiRE3Jvfl5K+3Lu9zzjf9mjc5IOczcWnLOOBUDd2x4nBogQZJBk5ZWsNBGdl66lFNkmwA9FMqSNNsrim2dTYcyum6qbg2XZuMnzuomx0jVf2jgQPyg6D3VwF6Onhxn3cZXbKIi7ciLs1g4fv7J2Y4fv7KbHFaVKgCk9mOH7+y8/v1zm1BmGkCM8xmP7rnPLU3HWM3Wu894tZdxbiOQLgOnLmvM7TtIdJLnFxnRxveItYAgenFdN7bO898d4DMWJHMSDKpTtjDn4fc3O39jqvPK10tGVKYklxBmT3Huk5cognzWhoUojG/l+EQBIjj/dQqddtsQZxguYZiDfh/wu1Pam6ZTH3sHCDmYyiFRKZs1F0d+rYD8jo0AtMf26KQ2hSzx1bm/wCG7vaxnbLIcFXurt1dbh2rbxcTyg6clIDwACKtAAtH31hMzMHu+N0HbsKGEw+te1mPmdTnrFxyXJ1GjiltSpb/ALbzxjW9rRrC5kg5VdnP6fxheJyhv+kHPPqLATAfs97/AMUCYvw0BQdgylH3Ota1B3E3gHx+FdN61u+A0YiKTCDhJAubm9pANtFEwjR+yxEn/wBw2/PKwVptIh2QMMZ+UnQgGQcroLL6e2YOpl0Br5IdANiNLm+eYsu22U3ipTAa2JJk34TwgwqHZNrdRM0+IsWugiNRI8jzXoDvNtbsyLOBMt1FvUc1cJ+pK4/Ue8ixopMMFzcTyMw0yAAdJIPk3mqzdv0xTfArVIfhDhRpuaHNacnPFyJtpF8112kB23EOy7Si3yFOmY9T1WN8UabtqqNFerTrVDTvSa/uBuzOaC4gwQHOp1DoA0Aq6mWVtT0kbP8ASlGlVbVa6q4tu1ry0gOiA6zQTE5HWCpVZ4ORByNiDZ32nwMWOsLzIIBaW7yB7hbB7Z0yyq2QbXbjsYgmmPtIM9N17je006g2rtKQawMa0PDfwzTGIS7Xs3yCIBqGMlrjqdsY5v3Y2qi51eph8DcDgZWh3fUyJtydGRtrrmePJcd+029q4Og4zEOiDAnqM/JQWYCQSGEG2Q54YE3MYujljn+6up4XlLZHFpZVa2ox3eIJH3fqaZs4k5jyiVHr/T9NoLhVqgASWnA8jkCR+8qrYxsDuNIGUQf5m+ANvTgFP2FzIqYWtB7N126jGNRc3nos7JfLpIoPp0f4TcTrgvqPuPCAQNdBkFwa82xBpIv3iDiNiTOC2QK0pG8EO0AJmImL3tpf91vTBM2IMl04XWIMjW1+PHwXUkRrUqOyxTMgOwTBdpAAmw04uRrjmBl/2TEc8gCRzWpLgcIHdAgfhu4ki5eMrE2yK502wXD8ODkThEgQSSJJyBjx5KokNe4YQCb3s3CchMkkzlYWzWa7XRfERNsRJkmD5GeCOJAAxOAzm2mWQgCY1NhoZU3dO7zVfMyBckZDgSTm6BbroluhY/Tex4QXEAT6R+UHgpzidofAns2/1Hj4LDml57GlZos4j9h/dXmy7I1jQAMvH2WnTw1+qucr6aU2ACAtl27McP39k7McP39lrtw4ou3Zjh+/sspsGi3z3WY+fCsNy/49lnp6eyikfPhXHa9lFRpa4fOq7dPT2Tp6eyDyG27M6iYOWjv7HmqXem68UvpHC/UaOt++S+h7Ts7XtLXQQfD2Xm9s3Uaf2mW6XuPdY59PXeNMctvE7Ftc5hwcLEYXZ3B8oHmpjqwjXLMtde2eXwqw3hurGcbIFUaZBw4HK6qG7UBOJjgW5jC+zrd3/fJcSumHVv5qjSIGR58uEqVT2sSO+8i3KJ8WznHO4UQ1hwdobh/94AXejtDc8LuFwSeERIsYCokmuPtxzI4i/D8qx/iWQTiyIjvM4Gw7t8jxNkZtVKLsqgxpAnKwF4FhmtHbxpDSv1ZrfQTdB1NYCYuDf7qfGIExrK6b6rEVDa3dE6FwAIB01Hkq/wD/AKNEkWrSSP0awADbIWUzeDx2riTYAGM8tMiboK2pXEExA7zQ4RBMTrmYw90SrH6Xql1edC3WMsR4CZ8eaiOa8uIBJLoxAZnFGb2iLQvQbNRp7L2WInE9xExNyLC2QVxusol8Om/KBZtAqA/xGtI/10hB6swH/wAXcFd7DtzKokYQ4jvC06T4iw9FjaDRqsLHvaROjoLXA2c06OB/uFRVN2ub9r6VQA2IcGO8wbA8YMchku7MsMtzvK58rrbhTa0lzWxkAGiTqGtGpkKn2SvUc4A4Q0ScLQIa2+FgOpFhOsErNPZP1vpt8Xhx9DHquorNZ3WGmROeMybXJAbbwXU5ZWeonaPPfUVOahh0EXiD+kWzH7lV9LZgIkyYM2gXMgkY8jPFXG+pNXMgESSJNu6O7wuRmFAbRefzQeGF1hBMRq6Y+Z55/uWeHJuzNsb90cbi/wDq8PNTqdZ5bUxPJ/DJkkkAyLjvc+S0oAjXId6ARMTqWmIjXO6k0GOIq373ZkXbABxDMQCuHatIy72nDLOC3v5DhF/NCctTkYAGVxbF49RwQueRcADSWk6ibTJ4rm7aHjUHui0ETF4F75DmJKI2pEx+aRJOEDiBDpdYW9VJZ9ubr3vPC89DYH/aGyu4g9xpFodB4cZMZrsaFVx1IkjFlY3nS08JV3EdqGz9o8AC5OZ48zyF16vZ22FCjIGb36k6+Z/aFW7JsnYsy7x7reMG5J5k3Xp9ybFgbJ+43OXsu+nju8qluuyXsWxim0Bo9P8AdSI+fCnT09k6enstXBHz4Uj58KdPT2Tp6eyBHz4UTp6eyIDctfVZ6/1LVuX/AB7rPzT3QZ6/1J1/qWPmnunzT3QZ6/1LV7JEGf6ln5p7p8090HnN7bvcwlzQS3kLjw4qj2imHw9sF4tf87f0ngRofJe+c0HQenuvP733JcvpWOotB9c1lnh7xaY5fV4reG92U/8AK72IDvNIGRNiGm4jK2ajs382QeyboZvbn9ngbc+Cm71IkTIeM9Oqqzu5pmTczqddc1jydpTPqRhuaN4vHhfNt/8AcLuN8UTOGmJAmD4TozgqgbqZJDy8wT9rgB0IurChuSi9oxPqQMsFvAnFN/BXcR2fvRn5aUmdA+Laz2cc7HgsU97DFhdSk590Fx6Fo4arQfT7Gn7nFv8AO6TlH5THVWmzbKAGtaDDbAFS5RU3drGsHaOEE5CMuQA1Wu96TJo1Npqtogv7mOwsJwkmw1uSp+6tj7R4/S31K5f9UNhx7CXtA/Bc2ocvtFnHyBnwBW2uGFy13c46yzk9NqG2036U3AnMOpHPX7pjylV7tpficHbC0wThe19Mhw0OcibTwM5gSvA0S0gZSuD2Nk2HReLL/wBGyS8fz/p658KX+T6HTeXPa1+yNY0glzyWFoOE2AzuQBlkQs1DTa4fwmmc+6P7r5jXDf0t6Bc9mABxEABtzb0C76Xz+X8fy5z+HJN8vw95vHeLHVyGOo1HNYCWB8kCGgyGzB4CyjVN50xIfRg3zLhY8ZA1KqPorZy7t65/O4NE/wAsuJHm6P8AxXpqbBJkA2gz6A8lrc93bC48bpBG8aVwWN8A46D1z9VtU321gc0Ux3rEFwv1NhbiMl12yoWgkGPl1xohn5mNPOBPHhOa52jjW3kDhik0Z/c4geMajyXJ20vd9tNkwftpl19M/LTVeo2SjTDe6xvCS0Exwkz+602rZufkraKPZqVZ0uc9zCMmwCPGBYdJXotxtxCargXNvAEDl5AKFToE2AVxu/cL3QXWHiF1j08snNsWO7aHa1MZHdbZtj1XoAPH+pctmoBjQAMvD3XX5p7r09p2jOs9f6k6/wBSx8090+ae6DPX+pOv9Sx8090+ae6DPX+pYT5p7ogw3L57LM/PgRuWvqs9fX3QY+fLJ8+WWevr7p19fdBifnwJPz4Fnr6+6dfX3QYn58CfPllnr6+6dfX3QV+17qp1DJAn5yXB/wBP0SIwj55K36+vunX190Hmdq+kaRuLHi1xE+MC/nKp37tcxoIYQDH+YDHkWr3O0VMIn3XnNqpHuh1VuEZxH/iBr1UuMvp1Kzsn09Le87Pz/cLp/wCnIydbxKt921w5tpgW1Uzr6+6tk+ibqPsmzCm2Gx88l0qsDgWmCCII5HyXTr6+6dfX3RHzLbv+m2FzuwqENJsHXgcJtPib31UB30BtE/xGx/oM9cS+udfX3SPH191jl8fpZecY2nX6k9vjo/6d7STLqlMjgKbh641IP/TWo/CHVXNaM2sAaD6E+a+tR4+vunX1911j0enj4xTLrZ5ea81ur6UpUqIpgABogX9TIudSdSplD6fpgXv5/wCyuevr7p19fdastqSr9OUich88lA276cpsALWNMkCJLfPuwvVdfX3VfvEvcIYLtM3J6wpqX0seZq0HtIaKbWTk5r56zdXWzbgZALjJ8f8AZRewqOqS8iGHSb9cl6HZ6oc0ETHn7pjJJ2K5bPsTGfaB88lJHz5Cz19fdOvr7ojE/PgSfnwLPX1906+vugx8+WSfnwLPX1906+vugxPz4En58Cz19fdOvr7oMfPlkWevr7rCDmKg+ALPaD4ArBE2ulf2g+AJ2g+AKwRTZpX9oPgCdoPgCsETZpX9oPgCdoPgCsETZpX9oPgCdoPgCsETZpXOc05j0Cju2WkTOEdArlFeRpWMwjIR5Bb9oPgCsETZpX9oPgCdoPgCsEU2aV/aD4AnaD4ArBE2aV/aD4AnaD4ArBE2aV/aD4AnaD4ArBE2aV/aD4Ao20UGOM3BGrbHqFcqr3xtr2PpMZ/mF8nAXnutmwBCcjSvdutpzfUPi4n+6n7O1rBAFvAKO76ja0gOp1JJeJABtTe2m58AmBicLZwtf/VLIqE03g06b6hBwyWsEiL/AJrxpZXkuk/tB8ATtB8AVTU+qcAGOm6Ye7u4SHNaXixxd0y3Xj4xjeG8K1S9IVGYSWkAA95ry12QIdaCBIzU5ROK37QfAE7QfAFE2/e9SliHZ4i2h2hwiYdcGb/bZa7p3lWqPktBp46zSQwjD2dRzGkOnvE4biNeScjim9oPgCdoPgCrh9UtIBbSqGQXjIS0NL8VyNGm3gtx9TMLsLadQ98sBgAEtf2brk6O6pyNJ3aD4AnaD4AoFP6oYcP4bwHta5hJb3u0BdTbY2LgHZ/pV+mzSv7QfAEVgibNCIijoREQEREBERAREQEREBERAREQEREBERAREQFq5gJBIEjIxlOccERByfsVN0YqbDhOJstBhxM4haxm8rmd10IjsaUEl0dm3MiC7LMi0rCINm7uoiYpUxiMmGNuTNza5uepUhjAJgASSTAiScyeaIgw+i0zLQZGEyBccDy5LNOmGiGgASTAEXJJJ8SST5rCIOTNgpCYp0xJJMMAkkQSbXkI3YaYcXCmwOMEuDRJLciTGmiIgibNuGiwy1t8Qf4uaCGk8SJJnOSrNEQEREH/2Q=="/>
          <p:cNvSpPr>
            <a:spLocks noChangeAspect="1" noChangeArrowheads="1"/>
          </p:cNvSpPr>
          <p:nvPr/>
        </p:nvSpPr>
        <p:spPr bwMode="auto">
          <a:xfrm>
            <a:off x="155575" y="-1036638"/>
            <a:ext cx="3362325" cy="2162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4" name="Picture 8" descr="http://www.fresenius-kabi.ie/files/Fresubin_HP_energ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772816"/>
            <a:ext cx="4367109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/>
          <a:lstStyle/>
          <a:p>
            <a:r>
              <a:rPr lang="cs-CZ" dirty="0" err="1" smtClean="0"/>
              <a:t>Sondová</a:t>
            </a:r>
            <a:r>
              <a:rPr lang="cs-CZ" dirty="0" smtClean="0"/>
              <a:t> enterální výživa 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sondová</a:t>
            </a:r>
            <a:r>
              <a:rPr lang="cs-CZ" dirty="0" smtClean="0"/>
              <a:t> výživa</a:t>
            </a:r>
          </a:p>
          <a:p>
            <a:pPr lvl="1"/>
            <a:r>
              <a:rPr lang="cs-CZ" dirty="0" smtClean="0"/>
              <a:t>polymerní (standard)</a:t>
            </a:r>
          </a:p>
          <a:p>
            <a:pPr lvl="1"/>
            <a:r>
              <a:rPr lang="cs-CZ" dirty="0" smtClean="0"/>
              <a:t>oligomerní (</a:t>
            </a:r>
            <a:r>
              <a:rPr lang="cs-CZ" dirty="0" err="1" smtClean="0"/>
              <a:t>předštěpená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speciální (intolerance, genetické syndromy)</a:t>
            </a:r>
          </a:p>
          <a:p>
            <a:pPr lvl="1"/>
            <a:r>
              <a:rPr lang="cs-CZ" dirty="0" smtClean="0"/>
              <a:t>orgánově specifická (diabetická, </a:t>
            </a:r>
            <a:r>
              <a:rPr lang="cs-CZ" dirty="0" err="1" smtClean="0"/>
              <a:t>hepa</a:t>
            </a:r>
            <a:r>
              <a:rPr lang="cs-CZ" dirty="0" smtClean="0"/>
              <a:t>-, ledviny apod.)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Přístupy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Nasogastrická</a:t>
            </a:r>
            <a:r>
              <a:rPr lang="cs-CZ" dirty="0" smtClean="0"/>
              <a:t>/jejunální sonda</a:t>
            </a:r>
          </a:p>
          <a:p>
            <a:r>
              <a:rPr lang="cs-CZ" dirty="0" smtClean="0"/>
              <a:t>PEG/ operační gastrostomie</a:t>
            </a:r>
          </a:p>
          <a:p>
            <a:r>
              <a:rPr lang="cs-CZ" dirty="0" smtClean="0"/>
              <a:t>PEJ/ </a:t>
            </a:r>
            <a:r>
              <a:rPr lang="cs-CZ" dirty="0" err="1" smtClean="0"/>
              <a:t>jejunostomie</a:t>
            </a:r>
            <a:endParaRPr lang="cs-CZ" dirty="0" smtClean="0"/>
          </a:p>
        </p:txBody>
      </p:sp>
      <p:pic>
        <p:nvPicPr>
          <p:cNvPr id="86018" name="Picture 2" descr="https://encrypted-tbn2.gstatic.com/images?q=tbn:ANd9GcRgWFa9g9b0HETPQeSjn6rDinDyJ10KofUeQvFbpQzv0lBrWdoG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10" y="3429000"/>
            <a:ext cx="4783549" cy="31832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381000"/>
            <a:ext cx="8348662" cy="1371600"/>
          </a:xfrm>
          <a:noFill/>
        </p:spPr>
        <p:txBody>
          <a:bodyPr lIns="90488" tIns="44450" rIns="90488" bIns="44450"/>
          <a:lstStyle/>
          <a:p>
            <a:r>
              <a:rPr lang="cs-CZ" sz="3600" b="1" dirty="0" smtClean="0">
                <a:solidFill>
                  <a:schemeClr val="tx1"/>
                </a:solidFill>
              </a:rPr>
              <a:t>ENTERÁLNÍ VÝŽIVA:</a:t>
            </a:r>
            <a:r>
              <a:rPr lang="cs-CZ" sz="3200" b="1" noProof="1" smtClean="0">
                <a:solidFill>
                  <a:schemeClr val="tx1"/>
                </a:solidFill>
              </a:rPr>
              <a:t> </a:t>
            </a:r>
            <a:r>
              <a:rPr lang="cs-CZ" sz="3600" b="1" noProof="1" smtClean="0">
                <a:solidFill>
                  <a:schemeClr val="tx1"/>
                </a:solidFill>
              </a:rPr>
              <a:t>PŘÍSTUPY 2</a:t>
            </a:r>
            <a:endParaRPr lang="cs-CZ" sz="3600" b="1" noProof="1" smtClean="0">
              <a:solidFill>
                <a:schemeClr val="tx1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23238" cy="4114800"/>
          </a:xfrm>
          <a:noFill/>
        </p:spPr>
        <p:txBody>
          <a:bodyPr lIns="90488" tIns="44450" rIns="90488" bIns="44450"/>
          <a:lstStyle/>
          <a:p>
            <a:r>
              <a:rPr lang="cs-CZ" sz="2400" noProof="1" smtClean="0"/>
              <a:t>nasogastrická sonda ( X aspirace, dolní jícnový svěrač) </a:t>
            </a:r>
          </a:p>
          <a:p>
            <a:r>
              <a:rPr lang="cs-CZ" sz="2400" noProof="1" smtClean="0"/>
              <a:t>nasojejunální sonda ( X  </a:t>
            </a:r>
            <a:r>
              <a:rPr lang="cs-CZ" sz="2400" smtClean="0"/>
              <a:t>motilita GIT, </a:t>
            </a:r>
            <a:r>
              <a:rPr lang="cs-CZ" sz="2400" noProof="1" smtClean="0"/>
              <a:t>dolní jícnový svěrač)</a:t>
            </a:r>
          </a:p>
          <a:p>
            <a:r>
              <a:rPr lang="cs-CZ" sz="2400" noProof="1" smtClean="0"/>
              <a:t>PEG, PEJ		 ( X aspirace, infekce, burried bumper)</a:t>
            </a:r>
          </a:p>
          <a:p>
            <a:r>
              <a:rPr lang="cs-CZ" sz="2400" noProof="1" smtClean="0"/>
              <a:t>chirurgická jejunostomie	( X peritonitis)</a:t>
            </a:r>
          </a:p>
          <a:p>
            <a:r>
              <a:rPr lang="cs-CZ" sz="2400" noProof="1" smtClean="0"/>
              <a:t>subkutánní enterální port	( X </a:t>
            </a:r>
            <a:r>
              <a:rPr lang="cs-CZ" sz="2400" smtClean="0"/>
              <a:t>malá praxe</a:t>
            </a:r>
            <a:r>
              <a:rPr lang="cs-CZ" sz="2400" noProof="1" smtClean="0"/>
              <a:t>)</a:t>
            </a:r>
          </a:p>
          <a:p>
            <a:endParaRPr lang="cs-CZ" sz="800" noProof="1" smtClean="0"/>
          </a:p>
          <a:p>
            <a:pPr>
              <a:buFontTx/>
              <a:buNone/>
            </a:pPr>
            <a:r>
              <a:rPr lang="cs-CZ" sz="2400" noProof="1" smtClean="0"/>
              <a:t>	varianty přístupů, materiál, délka, fixace, zavádění, kontrola polohy; </a:t>
            </a:r>
          </a:p>
          <a:p>
            <a:pPr>
              <a:buFontTx/>
              <a:buNone/>
            </a:pPr>
            <a:r>
              <a:rPr lang="cs-CZ" sz="2400" noProof="1" smtClean="0"/>
              <a:t>	rizika, morbidita, mortalita, komplikace; </a:t>
            </a:r>
          </a:p>
          <a:p>
            <a:pPr>
              <a:buFontTx/>
              <a:buNone/>
            </a:pPr>
            <a:r>
              <a:rPr lang="cs-CZ" sz="2400" noProof="1" smtClean="0"/>
              <a:t>	varianty pro intensivní péči / hospitalisaci / domácí péči</a:t>
            </a:r>
            <a:r>
              <a:rPr lang="cs-CZ" sz="2400" noProof="1" smtClean="0">
                <a:solidFill>
                  <a:srgbClr val="FFFF99"/>
                </a:solidFill>
              </a:rPr>
              <a:t> 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 descr="medical 00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cs-CZ" sz="2800" b="1">
                <a:solidFill>
                  <a:schemeClr val="bg1"/>
                </a:solidFill>
              </a:rPr>
              <a:t>PEG, perkutánní endoskopická gastrostomie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87" name="Rectangle 11"/>
          <p:cNvSpPr>
            <a:spLocks noChangeArrowheads="1"/>
          </p:cNvSpPr>
          <p:nvPr/>
        </p:nvSpPr>
        <p:spPr bwMode="auto">
          <a:xfrm>
            <a:off x="0" y="765175"/>
            <a:ext cx="8243888" cy="1943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315913"/>
            <a:ext cx="8461375" cy="1139825"/>
          </a:xfrm>
        </p:spPr>
        <p:txBody>
          <a:bodyPr/>
          <a:lstStyle/>
          <a:p>
            <a:r>
              <a:rPr lang="cs-CZ" sz="4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Potřeba včasného zavedení PEG </a:t>
            </a:r>
            <a:br>
              <a:rPr lang="cs-CZ" sz="4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cs-CZ" sz="2800">
                <a:latin typeface="Arial" charset="0"/>
              </a:rPr>
              <a:t>vývoj hmotnosti před a po zavedení PEG, n=210</a:t>
            </a:r>
          </a:p>
        </p:txBody>
      </p:sp>
      <p:graphicFrame>
        <p:nvGraphicFramePr>
          <p:cNvPr id="357379" name="Object 3"/>
          <p:cNvGraphicFramePr>
            <a:graphicFrameLocks noChangeAspect="1"/>
          </p:cNvGraphicFramePr>
          <p:nvPr>
            <p:ph idx="1"/>
          </p:nvPr>
        </p:nvGraphicFramePr>
        <p:xfrm>
          <a:off x="1116013" y="1700213"/>
          <a:ext cx="6573837" cy="4418012"/>
        </p:xfrm>
        <a:graphic>
          <a:graphicData uri="http://schemas.openxmlformats.org/presentationml/2006/ole">
            <p:oleObj spid="_x0000_s148482" name="Graf" r:id="rId3" imgW="5781641" imgH="3886106" progId="MSGraph.Chart.8">
              <p:embed followColorScheme="full"/>
            </p:oleObj>
          </a:graphicData>
        </a:graphic>
      </p:graphicFrame>
      <p:sp>
        <p:nvSpPr>
          <p:cNvPr id="357380" name="Text Box 4"/>
          <p:cNvSpPr txBox="1">
            <a:spLocks noChangeArrowheads="1"/>
          </p:cNvSpPr>
          <p:nvPr/>
        </p:nvSpPr>
        <p:spPr bwMode="auto">
          <a:xfrm>
            <a:off x="827088" y="1844675"/>
            <a:ext cx="45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kg</a:t>
            </a:r>
          </a:p>
        </p:txBody>
      </p:sp>
      <p:sp>
        <p:nvSpPr>
          <p:cNvPr id="357381" name="Text Box 5"/>
          <p:cNvSpPr txBox="1">
            <a:spLocks noChangeArrowheads="1"/>
          </p:cNvSpPr>
          <p:nvPr/>
        </p:nvSpPr>
        <p:spPr bwMode="auto">
          <a:xfrm>
            <a:off x="6640513" y="5876925"/>
            <a:ext cx="8842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600" b="1"/>
              <a:t>měsíců</a:t>
            </a:r>
          </a:p>
        </p:txBody>
      </p:sp>
      <p:sp>
        <p:nvSpPr>
          <p:cNvPr id="357382" name="Text Box 6"/>
          <p:cNvSpPr txBox="1">
            <a:spLocks noChangeArrowheads="1"/>
          </p:cNvSpPr>
          <p:nvPr/>
        </p:nvSpPr>
        <p:spPr bwMode="auto">
          <a:xfrm>
            <a:off x="2951163" y="5876925"/>
            <a:ext cx="612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600" b="1"/>
              <a:t>PEG</a:t>
            </a:r>
          </a:p>
        </p:txBody>
      </p:sp>
      <p:sp>
        <p:nvSpPr>
          <p:cNvPr id="357383" name="Line 7"/>
          <p:cNvSpPr>
            <a:spLocks noChangeShapeType="1"/>
          </p:cNvSpPr>
          <p:nvPr/>
        </p:nvSpPr>
        <p:spPr bwMode="auto">
          <a:xfrm>
            <a:off x="3276600" y="3429000"/>
            <a:ext cx="0" cy="1223963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57384" name="Text Box 8"/>
          <p:cNvSpPr txBox="1">
            <a:spLocks noChangeArrowheads="1"/>
          </p:cNvSpPr>
          <p:nvPr/>
        </p:nvSpPr>
        <p:spPr bwMode="auto">
          <a:xfrm>
            <a:off x="1023938" y="6256338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 i="1"/>
              <a:t>Loser et al, Dig Dis Sci 1998</a:t>
            </a:r>
          </a:p>
        </p:txBody>
      </p:sp>
      <p:sp>
        <p:nvSpPr>
          <p:cNvPr id="357385" name="Text Box 9"/>
          <p:cNvSpPr txBox="1">
            <a:spLocks noChangeArrowheads="1"/>
          </p:cNvSpPr>
          <p:nvPr/>
        </p:nvSpPr>
        <p:spPr bwMode="auto">
          <a:xfrm>
            <a:off x="2895600" y="2900363"/>
            <a:ext cx="827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chemeClr val="hlink"/>
                </a:solidFill>
              </a:rPr>
              <a:t>PEG</a:t>
            </a:r>
          </a:p>
        </p:txBody>
      </p:sp>
      <p:sp>
        <p:nvSpPr>
          <p:cNvPr id="357386" name="Text Box 10"/>
          <p:cNvSpPr txBox="1">
            <a:spLocks noChangeArrowheads="1"/>
          </p:cNvSpPr>
          <p:nvPr/>
        </p:nvSpPr>
        <p:spPr bwMode="auto">
          <a:xfrm>
            <a:off x="1893888" y="2486025"/>
            <a:ext cx="102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0099"/>
                </a:solidFill>
              </a:rPr>
              <a:t>hubnutí</a:t>
            </a:r>
          </a:p>
        </p:txBody>
      </p:sp>
      <p:sp>
        <p:nvSpPr>
          <p:cNvPr id="357388" name="Text Box 12"/>
          <p:cNvSpPr txBox="1">
            <a:spLocks noChangeArrowheads="1"/>
          </p:cNvSpPr>
          <p:nvPr/>
        </p:nvSpPr>
        <p:spPr bwMode="auto">
          <a:xfrm>
            <a:off x="3563938" y="3854450"/>
            <a:ext cx="3778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0099"/>
                </a:solidFill>
              </a:rPr>
              <a:t>stabilizace hmotnosti,</a:t>
            </a:r>
          </a:p>
          <a:p>
            <a:r>
              <a:rPr lang="cs-CZ" b="1">
                <a:solidFill>
                  <a:srgbClr val="000099"/>
                </a:solidFill>
              </a:rPr>
              <a:t>ale nevrátí se k původnímu stavu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7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7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7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7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7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7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7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7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3" grpId="0" animBg="1"/>
      <p:bldP spid="357385" grpId="0"/>
      <p:bldP spid="357386" grpId="0"/>
      <p:bldP spid="35738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 descr="pacient 070"/>
          <p:cNvSpPr>
            <a:spLocks noGrp="1" noChangeAspect="1" noChangeArrowheads="1"/>
          </p:cNvSpPr>
          <p:nvPr isPhoto="1"/>
        </p:nvSpPr>
        <p:spPr bwMode="auto">
          <a:xfrm>
            <a:off x="-252413" y="-315913"/>
            <a:ext cx="9396413" cy="7173913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r="-1796"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 descr="pacient 07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cs-CZ" sz="2800" b="1">
                <a:solidFill>
                  <a:schemeClr val="bg1"/>
                </a:solidFill>
              </a:rPr>
              <a:t>Šetření na nepravém místě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7200" b="1" dirty="0" smtClean="0"/>
              <a:t>1. část</a:t>
            </a:r>
            <a:endParaRPr lang="cs-CZ" sz="7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 descr="medical 00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cs-CZ" sz="2800" b="1">
                <a:solidFill>
                  <a:schemeClr val="bg1"/>
                </a:solidFill>
              </a:rPr>
              <a:t>Ošetřování PEG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 žaludku vs. do střeva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žaludek</a:t>
            </a:r>
          </a:p>
          <a:p>
            <a:pPr lvl="1"/>
            <a:r>
              <a:rPr lang="cs-CZ" dirty="0" err="1" smtClean="0"/>
              <a:t>HCl</a:t>
            </a:r>
            <a:r>
              <a:rPr lang="cs-CZ" dirty="0" smtClean="0"/>
              <a:t> bariéra infekci</a:t>
            </a:r>
          </a:p>
          <a:p>
            <a:pPr lvl="1"/>
            <a:r>
              <a:rPr lang="cs-CZ" dirty="0" smtClean="0"/>
              <a:t>rezervoár</a:t>
            </a:r>
          </a:p>
          <a:p>
            <a:pPr lvl="1"/>
            <a:r>
              <a:rPr lang="cs-CZ" dirty="0" smtClean="0"/>
              <a:t>zajišťuje dávkování pro střevo</a:t>
            </a:r>
          </a:p>
          <a:p>
            <a:r>
              <a:rPr lang="cs-CZ" dirty="0" smtClean="0"/>
              <a:t>střevo</a:t>
            </a:r>
          </a:p>
          <a:p>
            <a:pPr lvl="1"/>
            <a:r>
              <a:rPr lang="cs-CZ" dirty="0" smtClean="0"/>
              <a:t>výživa sterilní</a:t>
            </a:r>
          </a:p>
          <a:p>
            <a:pPr lvl="1"/>
            <a:r>
              <a:rPr lang="cs-CZ" dirty="0" smtClean="0"/>
              <a:t>pomalé podání (bolusy malé či kontinuální)</a:t>
            </a:r>
          </a:p>
          <a:p>
            <a:pPr lvl="1"/>
            <a:r>
              <a:rPr lang="cs-CZ" dirty="0" smtClean="0"/>
              <a:t>náročnější na obsluhování a čas</a:t>
            </a:r>
            <a:endParaRPr lang="cs-CZ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Parenterální výživa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nefunkční GIT</a:t>
            </a:r>
          </a:p>
          <a:p>
            <a:r>
              <a:rPr lang="cs-CZ" dirty="0" smtClean="0"/>
              <a:t>cévní přístup (</a:t>
            </a:r>
            <a:r>
              <a:rPr lang="cs-CZ" dirty="0" err="1" smtClean="0"/>
              <a:t>perif</a:t>
            </a:r>
            <a:r>
              <a:rPr lang="cs-CZ" dirty="0" smtClean="0"/>
              <a:t>./centr.)</a:t>
            </a:r>
          </a:p>
          <a:p>
            <a:r>
              <a:rPr lang="cs-CZ" dirty="0" smtClean="0"/>
              <a:t>výhody</a:t>
            </a:r>
          </a:p>
          <a:p>
            <a:pPr lvl="1"/>
            <a:r>
              <a:rPr lang="cs-CZ" dirty="0" smtClean="0"/>
              <a:t>rychlý efekt, možnost přesně dávkovat</a:t>
            </a:r>
          </a:p>
          <a:p>
            <a:r>
              <a:rPr lang="cs-CZ" dirty="0" smtClean="0"/>
              <a:t>nevýhody</a:t>
            </a:r>
          </a:p>
          <a:p>
            <a:pPr lvl="1"/>
            <a:r>
              <a:rPr lang="cs-CZ" dirty="0" smtClean="0"/>
              <a:t>složitost</a:t>
            </a:r>
          </a:p>
          <a:p>
            <a:pPr lvl="1"/>
            <a:r>
              <a:rPr lang="cs-CZ" dirty="0" smtClean="0"/>
              <a:t>rizika (cévní vstup, infekce, metabolická, </a:t>
            </a:r>
            <a:r>
              <a:rPr lang="cs-CZ" dirty="0" err="1" smtClean="0"/>
              <a:t>trombozy</a:t>
            </a:r>
            <a:r>
              <a:rPr lang="cs-CZ" dirty="0" smtClean="0"/>
              <a:t>, </a:t>
            </a:r>
            <a:r>
              <a:rPr lang="cs-CZ" dirty="0" err="1" smtClean="0"/>
              <a:t>cholestáza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vysoká cena (≈100 tis. Kč/</a:t>
            </a:r>
            <a:r>
              <a:rPr lang="cs-CZ" dirty="0" err="1" smtClean="0"/>
              <a:t>měs</a:t>
            </a:r>
            <a:r>
              <a:rPr lang="cs-CZ" dirty="0" smtClean="0"/>
              <a:t>.)</a:t>
            </a:r>
            <a:endParaRPr lang="cs-CZ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332656"/>
            <a:ext cx="7772400" cy="1143000"/>
          </a:xfrm>
          <a:noFill/>
        </p:spPr>
        <p:txBody>
          <a:bodyPr lIns="90488" tIns="44450" rIns="90488" bIns="44450">
            <a:normAutofit fontScale="90000"/>
          </a:bodyPr>
          <a:lstStyle/>
          <a:p>
            <a:r>
              <a:rPr lang="cs-CZ" dirty="0" smtClean="0"/>
              <a:t>Parenterální výživa- formy a typy</a:t>
            </a:r>
            <a:endParaRPr lang="cs-CZ" noProof="1" smtClean="0">
              <a:solidFill>
                <a:schemeClr val="tx1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7772400" cy="4648200"/>
          </a:xfrm>
          <a:noFill/>
        </p:spPr>
        <p:txBody>
          <a:bodyPr lIns="90488" tIns="44450" rIns="90488" bIns="44450"/>
          <a:lstStyle/>
          <a:p>
            <a:r>
              <a:rPr lang="cs-CZ" sz="2600" noProof="1" smtClean="0"/>
              <a:t>totální PN	 (CŽK)</a:t>
            </a:r>
          </a:p>
          <a:p>
            <a:r>
              <a:rPr lang="cs-CZ" sz="2600" noProof="1" smtClean="0"/>
              <a:t>doplňková 	(CŽK nebo periferní ŽK)</a:t>
            </a:r>
          </a:p>
          <a:p>
            <a:endParaRPr lang="cs-CZ" sz="2600" noProof="1" smtClean="0"/>
          </a:p>
          <a:p>
            <a:r>
              <a:rPr lang="cs-CZ" sz="2600" noProof="1" smtClean="0"/>
              <a:t>kontinuální 	(24 h.)</a:t>
            </a:r>
          </a:p>
          <a:p>
            <a:r>
              <a:rPr lang="cs-CZ" sz="2600" noProof="1" smtClean="0"/>
              <a:t>cyklická 		(přestávka během dne)</a:t>
            </a:r>
          </a:p>
          <a:p>
            <a:r>
              <a:rPr lang="cs-CZ" sz="2600" noProof="1" smtClean="0"/>
              <a:t>intermitentní 	(periodická)</a:t>
            </a:r>
          </a:p>
          <a:p>
            <a:endParaRPr lang="cs-CZ" sz="2600" noProof="1" smtClean="0"/>
          </a:p>
          <a:p>
            <a:r>
              <a:rPr lang="cs-CZ" sz="2600" noProof="1" smtClean="0"/>
              <a:t>orgánově specifická (specializovaná): plíce, ledviny, játra, střevo, tuky, imunitní systém, diabetes, .....</a:t>
            </a:r>
            <a:endParaRPr lang="cs-CZ" noProof="1" smtClean="0"/>
          </a:p>
          <a:p>
            <a:pPr>
              <a:buFontTx/>
              <a:buNone/>
            </a:pPr>
            <a:endParaRPr lang="cs-CZ" noProof="1" smtClean="0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KOMPLEMENTÁRNÍ TERAPEUTICKÉ MOŽNOSTI</a:t>
            </a:r>
          </a:p>
        </p:txBody>
      </p:sp>
      <p:sp>
        <p:nvSpPr>
          <p:cNvPr id="36867" name="Zástupný symbol pro obsah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389120"/>
          </a:xfrm>
        </p:spPr>
        <p:txBody>
          <a:bodyPr/>
          <a:lstStyle/>
          <a:p>
            <a:r>
              <a:rPr lang="cs-CZ" dirty="0" err="1" smtClean="0"/>
              <a:t>nutrice</a:t>
            </a:r>
            <a:r>
              <a:rPr lang="cs-CZ" dirty="0" smtClean="0"/>
              <a:t>	n-3MK</a:t>
            </a:r>
          </a:p>
          <a:p>
            <a:pPr>
              <a:buFontTx/>
              <a:buNone/>
            </a:pPr>
            <a:r>
              <a:rPr lang="cs-CZ" dirty="0" smtClean="0"/>
              <a:t>			GLN			</a:t>
            </a:r>
          </a:p>
          <a:p>
            <a:pPr>
              <a:buFontTx/>
              <a:buNone/>
            </a:pPr>
            <a:r>
              <a:rPr lang="cs-CZ" dirty="0" smtClean="0"/>
              <a:t>			</a:t>
            </a:r>
            <a:r>
              <a:rPr lang="cs-CZ" dirty="0" err="1" smtClean="0"/>
              <a:t>probiotika</a:t>
            </a:r>
            <a:endParaRPr lang="cs-CZ" dirty="0" smtClean="0"/>
          </a:p>
          <a:p>
            <a:pPr>
              <a:buFontTx/>
              <a:buNone/>
            </a:pPr>
            <a:r>
              <a:rPr lang="cs-CZ" dirty="0" smtClean="0"/>
              <a:t>			koenzym Q10</a:t>
            </a:r>
          </a:p>
          <a:p>
            <a:pPr>
              <a:buFontTx/>
              <a:buNone/>
            </a:pPr>
            <a:r>
              <a:rPr lang="cs-CZ" dirty="0" smtClean="0"/>
              <a:t>			</a:t>
            </a:r>
            <a:r>
              <a:rPr lang="cs-CZ" dirty="0" err="1" smtClean="0"/>
              <a:t>Zn</a:t>
            </a:r>
            <a:endParaRPr lang="cs-CZ" dirty="0" smtClean="0"/>
          </a:p>
          <a:p>
            <a:r>
              <a:rPr lang="cs-CZ" dirty="0" smtClean="0"/>
              <a:t>kortikosteroidy</a:t>
            </a:r>
          </a:p>
          <a:p>
            <a:r>
              <a:rPr lang="cs-CZ" dirty="0" err="1" smtClean="0"/>
              <a:t>apetitová</a:t>
            </a:r>
            <a:r>
              <a:rPr lang="cs-CZ" dirty="0" smtClean="0"/>
              <a:t> stimulace</a:t>
            </a:r>
          </a:p>
          <a:p>
            <a:r>
              <a:rPr lang="cs-CZ" dirty="0" err="1" smtClean="0"/>
              <a:t>kanabinoidy</a:t>
            </a:r>
            <a:r>
              <a:rPr lang="cs-CZ" dirty="0" smtClean="0"/>
              <a:t> – deriváty</a:t>
            </a:r>
          </a:p>
          <a:p>
            <a:r>
              <a:rPr lang="cs-CZ" dirty="0" smtClean="0"/>
              <a:t>nové léky (</a:t>
            </a:r>
            <a:r>
              <a:rPr lang="cs-CZ" dirty="0" err="1" smtClean="0"/>
              <a:t>ghrelin</a:t>
            </a:r>
            <a:r>
              <a:rPr lang="cs-CZ" dirty="0" smtClean="0"/>
              <a:t>, </a:t>
            </a:r>
            <a:r>
              <a:rPr lang="cs-CZ" dirty="0" err="1" smtClean="0"/>
              <a:t>anamorelin</a:t>
            </a:r>
            <a:r>
              <a:rPr lang="cs-CZ" dirty="0" smtClean="0"/>
              <a:t>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Domácí parenterální výživa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3000" dirty="0" smtClean="0"/>
              <a:t>život zachraňující metoda</a:t>
            </a:r>
          </a:p>
          <a:p>
            <a:r>
              <a:rPr lang="cs-CZ" dirty="0" smtClean="0"/>
              <a:t>plná/doplňková</a:t>
            </a:r>
          </a:p>
          <a:p>
            <a:endParaRPr lang="cs-CZ" dirty="0" smtClean="0"/>
          </a:p>
          <a:p>
            <a:r>
              <a:rPr lang="cs-CZ" dirty="0" smtClean="0"/>
              <a:t>Indikace- tam, kde je nutná parenterální výživa a kde </a:t>
            </a:r>
            <a:r>
              <a:rPr lang="cs-CZ" b="1" dirty="0" smtClean="0"/>
              <a:t>jediný důvod k hospitalizaci </a:t>
            </a:r>
            <a:r>
              <a:rPr lang="cs-CZ" dirty="0" smtClean="0"/>
              <a:t>(a invaliditě) je její aplikace</a:t>
            </a:r>
          </a:p>
          <a:p>
            <a:r>
              <a:rPr lang="cs-CZ" dirty="0" smtClean="0"/>
              <a:t>nutná spolupráce pac. a rodiny, příznivé sociální prostředí</a:t>
            </a:r>
          </a:p>
          <a:p>
            <a:r>
              <a:rPr lang="cs-CZ" dirty="0" smtClean="0"/>
              <a:t>dobrý klinický stav PS </a:t>
            </a:r>
            <a:r>
              <a:rPr lang="cs-CZ" dirty="0" err="1" smtClean="0"/>
              <a:t>Karnofsky</a:t>
            </a:r>
            <a:r>
              <a:rPr lang="cs-CZ" dirty="0" smtClean="0"/>
              <a:t> nad 50%</a:t>
            </a:r>
          </a:p>
          <a:p>
            <a:r>
              <a:rPr lang="cs-CZ" dirty="0" smtClean="0"/>
              <a:t>Kontraindikace – nespolupráce, terminální stav?</a:t>
            </a:r>
          </a:p>
          <a:p>
            <a:r>
              <a:rPr lang="cs-CZ" dirty="0" smtClean="0"/>
              <a:t>Ideálně </a:t>
            </a:r>
            <a:r>
              <a:rPr lang="cs-CZ" b="1" dirty="0" smtClean="0"/>
              <a:t>předem diskuze o možnosti ukončení</a:t>
            </a:r>
          </a:p>
          <a:p>
            <a:endParaRPr lang="cs-CZ" dirty="0" smtClean="0"/>
          </a:p>
          <a:p>
            <a:r>
              <a:rPr lang="cs-CZ" dirty="0" smtClean="0"/>
              <a:t>předpis v centrech (</a:t>
            </a:r>
            <a:r>
              <a:rPr lang="cs-CZ" dirty="0" err="1" smtClean="0"/>
              <a:t>dpv.skvimp.cz</a:t>
            </a:r>
            <a:r>
              <a:rPr lang="cs-CZ" dirty="0" smtClean="0"/>
              <a:t>), registr REDNUP</a:t>
            </a:r>
            <a:endParaRPr lang="cs-CZ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AE21E-E872-469B-99BD-1EDF04170FC2}" type="slidenum">
              <a:rPr lang="it-IT" smtClean="0"/>
              <a:pPr>
                <a:defRPr/>
              </a:pPr>
              <a:t>56</a:t>
            </a:fld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1772816"/>
            <a:ext cx="867645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egnaposto contenuto 3" descr="survivalHPNKPS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44494" y="1700808"/>
            <a:ext cx="5119594" cy="4824536"/>
          </a:xfrm>
          <a:prstGeom prst="rect">
            <a:avLst/>
          </a:prstGeom>
        </p:spPr>
      </p:pic>
      <p:sp>
        <p:nvSpPr>
          <p:cNvPr id="5" name="CasellaDiTesto 5"/>
          <p:cNvSpPr txBox="1">
            <a:spLocks noChangeArrowheads="1"/>
          </p:cNvSpPr>
          <p:nvPr/>
        </p:nvSpPr>
        <p:spPr bwMode="auto">
          <a:xfrm>
            <a:off x="5364088" y="2348880"/>
            <a:ext cx="3851920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n-GB" sz="2400" dirty="0" smtClean="0"/>
          </a:p>
          <a:p>
            <a:pPr algn="ctr">
              <a:defRPr/>
            </a:pPr>
            <a:r>
              <a:rPr lang="en-GB" sz="2400" dirty="0" smtClean="0"/>
              <a:t>Median </a:t>
            </a:r>
            <a:r>
              <a:rPr lang="en-GB" sz="2400" dirty="0"/>
              <a:t>s</a:t>
            </a:r>
            <a:r>
              <a:rPr lang="en-GB" sz="2400" dirty="0" smtClean="0"/>
              <a:t>urvival  was 140 days (20-783)</a:t>
            </a:r>
          </a:p>
          <a:p>
            <a:pPr algn="ctr">
              <a:defRPr/>
            </a:pPr>
            <a:endParaRPr lang="en-GB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2093" y="4509120"/>
            <a:ext cx="3731907" cy="159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1"/>
          <p:cNvSpPr txBox="1">
            <a:spLocks noChangeArrowheads="1"/>
          </p:cNvSpPr>
          <p:nvPr/>
        </p:nvSpPr>
        <p:spPr bwMode="auto">
          <a:xfrm>
            <a:off x="685800" y="403213"/>
            <a:ext cx="7815290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3780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50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Domácí parenterální výživa</a:t>
            </a:r>
            <a:endParaRPr lang="cs-CZ" altLang="cs-CZ" sz="4000" b="1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685800" y="1550988"/>
            <a:ext cx="6478588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58000"/>
          <a:lstStyle>
            <a:lvl1pPr marL="341313" indent="-341313" algn="l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1pPr>
            <a:lvl2pPr algn="l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2pPr>
            <a:lvl3pPr algn="l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3pPr>
            <a:lvl4pPr algn="l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4pPr>
            <a:lvl5pPr algn="l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spcBef>
                <a:spcPts val="500"/>
              </a:spcBef>
              <a:buClr>
                <a:srgbClr val="F77352"/>
              </a:buClr>
              <a:buFont typeface="Wingdings" pitchFamily="2" charset="2"/>
              <a:buChar char="Ø"/>
              <a:defRPr/>
            </a:pP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seznámení s pomůckami</a:t>
            </a:r>
          </a:p>
          <a:p>
            <a:pPr eaLnBrk="1" hangingPunct="1">
              <a:spcBef>
                <a:spcPts val="500"/>
              </a:spcBef>
              <a:buClrTx/>
              <a:buSzTx/>
              <a:buFontTx/>
              <a:buNone/>
              <a:defRPr/>
            </a:pPr>
            <a:endParaRPr lang="cs-CZ" sz="2000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eaLnBrk="1" hangingPunct="1">
              <a:spcBef>
                <a:spcPts val="500"/>
              </a:spcBef>
              <a:buClrTx/>
              <a:buSzTx/>
              <a:buFontTx/>
              <a:buNone/>
              <a:defRPr/>
            </a:pPr>
            <a:endParaRPr lang="cs-CZ" sz="2000" dirty="0" smtClean="0">
              <a:latin typeface="Comic Sans MS" pitchFamily="66" charset="0"/>
            </a:endParaRPr>
          </a:p>
          <a:p>
            <a:pPr eaLnBrk="1" hangingPunct="1">
              <a:spcBef>
                <a:spcPts val="500"/>
              </a:spcBef>
              <a:buClr>
                <a:srgbClr val="F77352"/>
              </a:buClr>
              <a:defRPr/>
            </a:pPr>
            <a:endParaRPr lang="cs-CZ" sz="2000" dirty="0" smtClean="0">
              <a:latin typeface="Comic Sans MS" pitchFamily="66" charset="0"/>
            </a:endParaRPr>
          </a:p>
          <a:p>
            <a:pPr eaLnBrk="1" hangingPunct="1">
              <a:spcBef>
                <a:spcPts val="500"/>
              </a:spcBef>
              <a:buClr>
                <a:srgbClr val="F77352"/>
              </a:buClr>
              <a:defRPr/>
            </a:pPr>
            <a:endParaRPr lang="cs-CZ" sz="2000" dirty="0" smtClean="0">
              <a:latin typeface="Comic Sans MS" pitchFamily="66" charset="0"/>
            </a:endParaRPr>
          </a:p>
        </p:txBody>
      </p:sp>
      <p:pic>
        <p:nvPicPr>
          <p:cNvPr id="829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408488"/>
            <a:ext cx="2808288" cy="2243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94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3429000"/>
            <a:ext cx="3455988" cy="222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95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1916113"/>
            <a:ext cx="2592387" cy="1944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/>
          <p:cNvSpPr txBox="1">
            <a:spLocks noChangeArrowheads="1"/>
          </p:cNvSpPr>
          <p:nvPr/>
        </p:nvSpPr>
        <p:spPr bwMode="auto">
          <a:xfrm>
            <a:off x="685800" y="68263"/>
            <a:ext cx="7743852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3780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50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Domácí parenterální výživa</a:t>
            </a:r>
            <a:endParaRPr lang="cs-CZ" altLang="cs-CZ" sz="4000" b="1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84213" y="1557338"/>
            <a:ext cx="6478587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58000"/>
          <a:lstStyle>
            <a:lvl1pPr marL="341313" indent="-341313" algn="l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1pPr>
            <a:lvl2pPr algn="l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2pPr>
            <a:lvl3pPr algn="l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3pPr>
            <a:lvl4pPr algn="l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4pPr>
            <a:lvl5pPr algn="l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spcBef>
                <a:spcPts val="500"/>
              </a:spcBef>
              <a:buClr>
                <a:srgbClr val="F77352"/>
              </a:buClr>
              <a:buFont typeface="Wingdings" pitchFamily="2" charset="2"/>
              <a:buChar char="Ø"/>
              <a:defRPr/>
            </a:pPr>
            <a:r>
              <a:rPr lang="cs-CZ" sz="20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VAK</a:t>
            </a: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- připravení pomůcek, naředění vaku, </a:t>
            </a:r>
            <a:r>
              <a:rPr lang="cs-CZ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nasetování</a:t>
            </a: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vaku – teoreticky, prakticky</a:t>
            </a:r>
          </a:p>
          <a:p>
            <a:pPr eaLnBrk="1" hangingPunct="1">
              <a:spcBef>
                <a:spcPts val="500"/>
              </a:spcBef>
              <a:buClrTx/>
              <a:buSzTx/>
              <a:buFontTx/>
              <a:buNone/>
              <a:defRPr/>
            </a:pPr>
            <a:endParaRPr lang="cs-CZ" sz="2000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839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276475"/>
            <a:ext cx="1800225" cy="2305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397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2850" y="2276475"/>
            <a:ext cx="1730375" cy="2305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397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2276475"/>
            <a:ext cx="1730375" cy="2305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397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4652963"/>
            <a:ext cx="1800225" cy="2205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3976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4438" y="4652963"/>
            <a:ext cx="1727200" cy="2205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3977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6100" y="4652963"/>
            <a:ext cx="1728788" cy="2205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3978" name="Rectangle 9"/>
          <p:cNvSpPr>
            <a:spLocks noChangeArrowheads="1"/>
          </p:cNvSpPr>
          <p:nvPr/>
        </p:nvSpPr>
        <p:spPr bwMode="auto">
          <a:xfrm>
            <a:off x="2555875" y="5661025"/>
            <a:ext cx="360363" cy="142875"/>
          </a:xfrm>
          <a:prstGeom prst="rect">
            <a:avLst/>
          </a:prstGeom>
          <a:solidFill>
            <a:srgbClr val="FFDE4B"/>
          </a:solidFill>
          <a:ln w="9360">
            <a:solidFill>
              <a:srgbClr val="33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3979" name="Rectangle 10"/>
          <p:cNvSpPr>
            <a:spLocks noChangeArrowheads="1"/>
          </p:cNvSpPr>
          <p:nvPr/>
        </p:nvSpPr>
        <p:spPr bwMode="auto">
          <a:xfrm>
            <a:off x="539750" y="2276475"/>
            <a:ext cx="287338" cy="360363"/>
          </a:xfrm>
          <a:prstGeom prst="rect">
            <a:avLst/>
          </a:prstGeom>
          <a:solidFill>
            <a:srgbClr val="FFDE4B"/>
          </a:solidFill>
          <a:ln w="9360">
            <a:solidFill>
              <a:srgbClr val="33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1"/>
          <p:cNvSpPr txBox="1">
            <a:spLocks noChangeArrowheads="1"/>
          </p:cNvSpPr>
          <p:nvPr/>
        </p:nvSpPr>
        <p:spPr bwMode="auto">
          <a:xfrm>
            <a:off x="571472" y="0"/>
            <a:ext cx="7715304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3780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50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Domácí parenterální výživa</a:t>
            </a:r>
            <a:endParaRPr lang="cs-CZ" altLang="cs-CZ" sz="4000" b="1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84213" y="1557338"/>
            <a:ext cx="6478587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58000"/>
          <a:lstStyle>
            <a:lvl1pPr marL="341313" indent="-341313" algn="l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1pPr>
            <a:lvl2pPr algn="l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2pPr>
            <a:lvl3pPr algn="l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3pPr>
            <a:lvl4pPr algn="l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4pPr>
            <a:lvl5pPr algn="l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spcBef>
                <a:spcPts val="500"/>
              </a:spcBef>
              <a:buClr>
                <a:srgbClr val="F77352"/>
              </a:buClr>
              <a:buFont typeface="Wingdings" pitchFamily="2" charset="2"/>
              <a:buChar char="Ø"/>
              <a:defRPr/>
            </a:pPr>
            <a:r>
              <a:rPr lang="cs-CZ" sz="20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NAPOJENÍ, ZAVEDENÍ A EXTRAKCE PORTOVÉ JEHLY</a:t>
            </a: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– příprava sterilního pole a pomůcek, nácvik navlékání sterilních rukavic, manipulace s katétrem, práce s tlačkou, zavedení portové jehly, dostatečná dezinfekce – pracuje systematicky a sterilně</a:t>
            </a:r>
          </a:p>
        </p:txBody>
      </p:sp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3600450"/>
            <a:ext cx="4249737" cy="306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4997" name="Rectangle 4"/>
          <p:cNvSpPr>
            <a:spLocks noChangeArrowheads="1"/>
          </p:cNvSpPr>
          <p:nvPr/>
        </p:nvSpPr>
        <p:spPr bwMode="auto">
          <a:xfrm>
            <a:off x="3240088" y="4859338"/>
            <a:ext cx="431800" cy="215900"/>
          </a:xfrm>
          <a:prstGeom prst="rect">
            <a:avLst/>
          </a:prstGeom>
          <a:solidFill>
            <a:srgbClr val="FFDE4B"/>
          </a:solidFill>
          <a:ln w="9360">
            <a:solidFill>
              <a:srgbClr val="33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4998" name="Rectangle 5"/>
          <p:cNvSpPr>
            <a:spLocks noChangeArrowheads="1"/>
          </p:cNvSpPr>
          <p:nvPr/>
        </p:nvSpPr>
        <p:spPr bwMode="auto">
          <a:xfrm>
            <a:off x="2160588" y="3600450"/>
            <a:ext cx="504825" cy="215900"/>
          </a:xfrm>
          <a:prstGeom prst="rect">
            <a:avLst/>
          </a:prstGeom>
          <a:solidFill>
            <a:srgbClr val="FFDE4B"/>
          </a:solidFill>
          <a:ln w="9360">
            <a:solidFill>
              <a:srgbClr val="33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Malnutrice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3200" dirty="0" smtClean="0"/>
          </a:p>
          <a:p>
            <a:r>
              <a:rPr lang="cs-CZ" sz="3200" dirty="0" smtClean="0"/>
              <a:t>nerovnováha mezi příjmem a potřebou</a:t>
            </a:r>
          </a:p>
          <a:p>
            <a:r>
              <a:rPr lang="cs-CZ" sz="3200" dirty="0" smtClean="0"/>
              <a:t>moc/málo/něco chybí</a:t>
            </a:r>
          </a:p>
          <a:p>
            <a:endParaRPr lang="cs-CZ" sz="3200" dirty="0" smtClean="0"/>
          </a:p>
          <a:p>
            <a:r>
              <a:rPr lang="cs-CZ" sz="3200" dirty="0" smtClean="0"/>
              <a:t>potřeba orient. 25-35kcal/kg a den</a:t>
            </a:r>
          </a:p>
          <a:p>
            <a:pPr>
              <a:buNone/>
            </a:pPr>
            <a:endParaRPr lang="cs-CZ" sz="32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"/>
          <p:cNvSpPr txBox="1">
            <a:spLocks noChangeArrowheads="1"/>
          </p:cNvSpPr>
          <p:nvPr/>
        </p:nvSpPr>
        <p:spPr bwMode="auto">
          <a:xfrm>
            <a:off x="685800" y="68263"/>
            <a:ext cx="7672414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3780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50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Domácí parenterální výživa</a:t>
            </a:r>
            <a:endParaRPr lang="cs-CZ" altLang="cs-CZ" sz="4000" b="1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1484313"/>
            <a:ext cx="3095625" cy="2224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60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1484313"/>
            <a:ext cx="2952750" cy="2214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6021" name="Rectangle 4"/>
          <p:cNvSpPr>
            <a:spLocks noChangeArrowheads="1"/>
          </p:cNvSpPr>
          <p:nvPr/>
        </p:nvSpPr>
        <p:spPr bwMode="auto">
          <a:xfrm rot="1440000">
            <a:off x="3116263" y="1854200"/>
            <a:ext cx="647700" cy="288925"/>
          </a:xfrm>
          <a:prstGeom prst="rect">
            <a:avLst/>
          </a:prstGeom>
          <a:solidFill>
            <a:srgbClr val="FFDE4B"/>
          </a:solidFill>
          <a:ln w="9360">
            <a:solidFill>
              <a:srgbClr val="33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pic>
        <p:nvPicPr>
          <p:cNvPr id="8602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789363"/>
            <a:ext cx="2160588" cy="2881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602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3789363"/>
            <a:ext cx="2160587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341438"/>
            <a:ext cx="3313112" cy="2484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1476375" y="1630363"/>
            <a:ext cx="431800" cy="214312"/>
          </a:xfrm>
          <a:prstGeom prst="rect">
            <a:avLst/>
          </a:prstGeom>
          <a:solidFill>
            <a:srgbClr val="FFDE4B"/>
          </a:solidFill>
          <a:ln w="9360">
            <a:solidFill>
              <a:srgbClr val="33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3203575" y="3176588"/>
            <a:ext cx="288925" cy="215900"/>
          </a:xfrm>
          <a:prstGeom prst="rect">
            <a:avLst/>
          </a:prstGeom>
          <a:solidFill>
            <a:srgbClr val="FFDE4B"/>
          </a:solidFill>
          <a:ln w="9360">
            <a:solidFill>
              <a:srgbClr val="33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pic>
        <p:nvPicPr>
          <p:cNvPr id="8704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1341438"/>
            <a:ext cx="3313113" cy="2484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704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975" y="4076700"/>
            <a:ext cx="3311525" cy="2484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704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2713" y="4113213"/>
            <a:ext cx="3241675" cy="244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685800" y="68263"/>
            <a:ext cx="7743852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3780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50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Domácí parenterální výživa</a:t>
            </a:r>
            <a:endParaRPr lang="cs-CZ" altLang="cs-CZ" sz="4000" b="1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552575"/>
            <a:ext cx="3168650" cy="246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806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2575" y="1552575"/>
            <a:ext cx="3282950" cy="246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806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013" y="4292600"/>
            <a:ext cx="3227387" cy="2420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8070" name="Rectangle 5"/>
          <p:cNvSpPr>
            <a:spLocks noChangeArrowheads="1"/>
          </p:cNvSpPr>
          <p:nvPr/>
        </p:nvSpPr>
        <p:spPr bwMode="auto">
          <a:xfrm>
            <a:off x="1331913" y="4330700"/>
            <a:ext cx="576262" cy="287338"/>
          </a:xfrm>
          <a:prstGeom prst="rect">
            <a:avLst/>
          </a:prstGeom>
          <a:solidFill>
            <a:srgbClr val="FFDE4B"/>
          </a:solidFill>
          <a:ln w="9360">
            <a:solidFill>
              <a:srgbClr val="33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8071" name="Rectangle 6"/>
          <p:cNvSpPr>
            <a:spLocks noChangeArrowheads="1"/>
          </p:cNvSpPr>
          <p:nvPr/>
        </p:nvSpPr>
        <p:spPr bwMode="auto">
          <a:xfrm rot="2400000">
            <a:off x="2693988" y="5353050"/>
            <a:ext cx="896937" cy="301625"/>
          </a:xfrm>
          <a:prstGeom prst="rect">
            <a:avLst/>
          </a:prstGeom>
          <a:solidFill>
            <a:srgbClr val="FFDE4B"/>
          </a:solidFill>
          <a:ln w="9360">
            <a:solidFill>
              <a:srgbClr val="33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pic>
        <p:nvPicPr>
          <p:cNvPr id="8807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21150" y="4271963"/>
            <a:ext cx="3254375" cy="2441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685800" y="68263"/>
            <a:ext cx="7743852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3780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50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Domácí parenterální výživa</a:t>
            </a:r>
            <a:endParaRPr lang="cs-CZ" altLang="cs-CZ" sz="4000" b="1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341438"/>
            <a:ext cx="3529012" cy="2646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90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076700"/>
            <a:ext cx="3529012" cy="2646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909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838" y="1358900"/>
            <a:ext cx="3527425" cy="2646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909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838" y="4076700"/>
            <a:ext cx="3527425" cy="2646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685800" y="68263"/>
            <a:ext cx="7743852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3780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50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Domácí parenterální výživa</a:t>
            </a:r>
            <a:endParaRPr lang="cs-CZ" altLang="cs-CZ" sz="4000" b="1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85800" y="1550988"/>
            <a:ext cx="6478588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58000"/>
          <a:lstStyle>
            <a:lvl1pPr marL="341313" indent="-341313" algn="l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1pPr>
            <a:lvl2pPr algn="l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2pPr>
            <a:lvl3pPr algn="l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3pPr>
            <a:lvl4pPr algn="l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4pPr>
            <a:lvl5pPr algn="l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3300CC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spcBef>
                <a:spcPts val="500"/>
              </a:spcBef>
              <a:buClr>
                <a:srgbClr val="F77352"/>
              </a:buClr>
              <a:buFont typeface="Wingdings" pitchFamily="2" charset="2"/>
              <a:buChar char="Ø"/>
              <a:defRPr/>
            </a:pPr>
            <a:r>
              <a:rPr lang="cs-CZ" sz="20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ODPOJENÍ</a:t>
            </a: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– příprava pomůcek a sterilního pole, nácvik navlékání rukavic, manipulace s katétrem, práce s tlačkou, aplikace heparinové zátky – pracuje systematicky a sterilně</a:t>
            </a:r>
          </a:p>
        </p:txBody>
      </p:sp>
      <p:pic>
        <p:nvPicPr>
          <p:cNvPr id="901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2613" y="3141663"/>
            <a:ext cx="2646362" cy="3527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0117" name="Rectangle 4"/>
          <p:cNvSpPr>
            <a:spLocks noChangeArrowheads="1"/>
          </p:cNvSpPr>
          <p:nvPr/>
        </p:nvSpPr>
        <p:spPr bwMode="auto">
          <a:xfrm rot="9180000">
            <a:off x="4413250" y="4152900"/>
            <a:ext cx="503238" cy="215900"/>
          </a:xfrm>
          <a:prstGeom prst="rect">
            <a:avLst/>
          </a:prstGeom>
          <a:solidFill>
            <a:srgbClr val="FFDE4B"/>
          </a:solidFill>
          <a:ln w="9360">
            <a:solidFill>
              <a:srgbClr val="33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pic>
        <p:nvPicPr>
          <p:cNvPr id="9011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2400" y="3141663"/>
            <a:ext cx="2646363" cy="3527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0119" name="Rectangle 6"/>
          <p:cNvSpPr>
            <a:spLocks noChangeArrowheads="1"/>
          </p:cNvSpPr>
          <p:nvPr/>
        </p:nvSpPr>
        <p:spPr bwMode="auto">
          <a:xfrm rot="8700000">
            <a:off x="1477963" y="5373688"/>
            <a:ext cx="433387" cy="136525"/>
          </a:xfrm>
          <a:prstGeom prst="rect">
            <a:avLst/>
          </a:prstGeom>
          <a:solidFill>
            <a:srgbClr val="FFDE4B"/>
          </a:solidFill>
          <a:ln w="9360">
            <a:solidFill>
              <a:srgbClr val="33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685800" y="68263"/>
            <a:ext cx="7743852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3780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50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Domácí parenterální výživa</a:t>
            </a:r>
            <a:endParaRPr lang="cs-CZ" altLang="cs-CZ" sz="4000" b="1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8313" y="1628775"/>
            <a:ext cx="3454400" cy="2589213"/>
            <a:chOff x="295" y="1026"/>
            <a:chExt cx="2176" cy="1631"/>
          </a:xfrm>
        </p:grpSpPr>
        <p:pic>
          <p:nvPicPr>
            <p:cNvPr id="9114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5" y="1026"/>
              <a:ext cx="2177" cy="16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91143" name="Text Box 4"/>
            <p:cNvSpPr txBox="1">
              <a:spLocks noChangeArrowheads="1"/>
            </p:cNvSpPr>
            <p:nvPr/>
          </p:nvSpPr>
          <p:spPr bwMode="auto">
            <a:xfrm>
              <a:off x="295" y="1026"/>
              <a:ext cx="2177" cy="16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/>
            </a:p>
          </p:txBody>
        </p:sp>
      </p:grpSp>
      <p:pic>
        <p:nvPicPr>
          <p:cNvPr id="9114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3789363"/>
            <a:ext cx="3527425" cy="2646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1141" name="Rectangle 6"/>
          <p:cNvSpPr>
            <a:spLocks noChangeArrowheads="1"/>
          </p:cNvSpPr>
          <p:nvPr/>
        </p:nvSpPr>
        <p:spPr bwMode="auto">
          <a:xfrm>
            <a:off x="3635375" y="4437063"/>
            <a:ext cx="360363" cy="287337"/>
          </a:xfrm>
          <a:prstGeom prst="rect">
            <a:avLst/>
          </a:prstGeom>
          <a:solidFill>
            <a:srgbClr val="FFDE4B"/>
          </a:solidFill>
          <a:ln w="9360">
            <a:solidFill>
              <a:srgbClr val="33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685800" y="68263"/>
            <a:ext cx="7743852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3780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50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Domácí parenterální výživa</a:t>
            </a:r>
            <a:endParaRPr lang="cs-CZ" altLang="cs-CZ" sz="4000" b="1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cs-CZ" dirty="0" smtClean="0"/>
              <a:t>Mobilní parenterální pumpa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525963"/>
          </a:xfrm>
        </p:spPr>
        <p:txBody>
          <a:bodyPr/>
          <a:lstStyle/>
          <a:p>
            <a:r>
              <a:rPr lang="cs-CZ" dirty="0" err="1" smtClean="0"/>
              <a:t>Micrel</a:t>
            </a:r>
            <a:r>
              <a:rPr lang="cs-CZ" dirty="0" smtClean="0"/>
              <a:t> Mini </a:t>
            </a:r>
            <a:r>
              <a:rPr lang="cs-CZ" dirty="0" err="1" smtClean="0"/>
              <a:t>Rhytmic</a:t>
            </a:r>
            <a:r>
              <a:rPr lang="cs-CZ" dirty="0" smtClean="0"/>
              <a:t> PN pumpa (</a:t>
            </a:r>
            <a:r>
              <a:rPr lang="cs-CZ" dirty="0" err="1" smtClean="0"/>
              <a:t>BBraun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87042" name="Picture 2" descr="http://www.mednes.cz/wp-content/uploads/2014/01/p%C5%99enosn%C3%A1-pumpa-pro-parenteral-v%C3%BD%C5%BEivu-micr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628800"/>
            <a:ext cx="3095625" cy="4648201"/>
          </a:xfrm>
          <a:prstGeom prst="rect">
            <a:avLst/>
          </a:prstGeom>
          <a:noFill/>
        </p:spPr>
      </p:pic>
      <p:pic>
        <p:nvPicPr>
          <p:cNvPr id="87044" name="Picture 4" descr="http://www.medwow.com/med/ambulatory-infusion-pump/micrel/mini-rythmic-pn/xmini-rythmic-pn.mth38077_200_200.jpg.pagespeed.ic.R65I5saUZ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996952"/>
            <a:ext cx="3924300" cy="3200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7200" b="1" dirty="0" smtClean="0"/>
              <a:t>2. část</a:t>
            </a:r>
            <a:endParaRPr lang="cs-CZ" sz="7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část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biochemie  </a:t>
            </a:r>
          </a:p>
          <a:p>
            <a:endParaRPr lang="cs-CZ" dirty="0" smtClean="0"/>
          </a:p>
          <a:p>
            <a:r>
              <a:rPr lang="cs-CZ" dirty="0" smtClean="0"/>
              <a:t>farmakoterapie</a:t>
            </a:r>
          </a:p>
          <a:p>
            <a:pPr lvl="1"/>
            <a:r>
              <a:rPr lang="cs-CZ" dirty="0" smtClean="0"/>
              <a:t>složení </a:t>
            </a:r>
            <a:r>
              <a:rPr lang="cs-CZ" dirty="0" smtClean="0"/>
              <a:t>výživy</a:t>
            </a:r>
          </a:p>
          <a:p>
            <a:pPr lvl="1"/>
            <a:r>
              <a:rPr lang="cs-CZ" dirty="0" smtClean="0"/>
              <a:t>podpůrné léky</a:t>
            </a:r>
          </a:p>
          <a:p>
            <a:endParaRPr lang="cs-CZ" dirty="0" smtClean="0"/>
          </a:p>
          <a:p>
            <a:r>
              <a:rPr lang="cs-CZ" dirty="0" err="1" smtClean="0"/>
              <a:t>refeeding</a:t>
            </a:r>
            <a:r>
              <a:rPr lang="cs-CZ" dirty="0" smtClean="0"/>
              <a:t> syndrom</a:t>
            </a:r>
            <a:endParaRPr lang="cs-CZ" dirty="0"/>
          </a:p>
        </p:txBody>
      </p:sp>
      <p:pic>
        <p:nvPicPr>
          <p:cNvPr id="287746" name="Picture 2" descr="Výsledek obrázku pro vom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268760"/>
            <a:ext cx="2031708" cy="1538461"/>
          </a:xfrm>
          <a:prstGeom prst="rect">
            <a:avLst/>
          </a:prstGeom>
          <a:noFill/>
        </p:spPr>
      </p:pic>
      <p:pic>
        <p:nvPicPr>
          <p:cNvPr id="5" name="Picture 6" descr="http://images.huffingtonpost.com/2016-02-07-1454862213-4170494-skullandcrossbon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4869160"/>
            <a:ext cx="1348805" cy="134880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7000"/>
              </a:srgbClr>
            </a:outerShdw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Biochemie při výživě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860550"/>
            <a:ext cx="8460432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dirty="0" smtClean="0"/>
              <a:t>Důsledná </a:t>
            </a:r>
            <a:r>
              <a:rPr lang="cs-CZ" dirty="0" err="1" smtClean="0"/>
              <a:t>monitorace</a:t>
            </a:r>
            <a:r>
              <a:rPr lang="cs-CZ" dirty="0" smtClean="0"/>
              <a:t> vnitřního prostředí-iontů, bilance</a:t>
            </a:r>
          </a:p>
          <a:p>
            <a:pPr eaLnBrk="1" hangingPunct="1">
              <a:lnSpc>
                <a:spcPct val="90000"/>
              </a:lnSpc>
            </a:pPr>
            <a:r>
              <a:rPr lang="cs-CZ" dirty="0" smtClean="0"/>
              <a:t>Nutriční bílkovinné </a:t>
            </a:r>
            <a:r>
              <a:rPr lang="cs-CZ" dirty="0" err="1" smtClean="0"/>
              <a:t>markery</a:t>
            </a:r>
            <a:r>
              <a:rPr lang="cs-CZ" dirty="0" smtClean="0"/>
              <a:t>, indexy</a:t>
            </a:r>
          </a:p>
          <a:p>
            <a:pPr eaLnBrk="1" hangingPunct="1">
              <a:lnSpc>
                <a:spcPct val="90000"/>
              </a:lnSpc>
            </a:pPr>
            <a:r>
              <a:rPr lang="cs-CZ" dirty="0" smtClean="0"/>
              <a:t>Orgánové </a:t>
            </a:r>
            <a:r>
              <a:rPr lang="cs-CZ" dirty="0" smtClean="0"/>
              <a:t>funkce-</a:t>
            </a:r>
            <a:r>
              <a:rPr lang="cs-CZ" dirty="0" err="1" smtClean="0"/>
              <a:t>hepatopatie</a:t>
            </a:r>
            <a:r>
              <a:rPr lang="cs-CZ" dirty="0" smtClean="0"/>
              <a:t>, </a:t>
            </a:r>
            <a:r>
              <a:rPr lang="cs-CZ" dirty="0" smtClean="0"/>
              <a:t>kostní </a:t>
            </a:r>
            <a:r>
              <a:rPr lang="cs-CZ" dirty="0" smtClean="0"/>
              <a:t>metabolismus</a:t>
            </a:r>
          </a:p>
          <a:p>
            <a:pPr eaLnBrk="1" hangingPunct="1">
              <a:lnSpc>
                <a:spcPct val="90000"/>
              </a:lnSpc>
            </a:pPr>
            <a:r>
              <a:rPr lang="cs-CZ" dirty="0" smtClean="0"/>
              <a:t>Zánětlivé </a:t>
            </a:r>
            <a:r>
              <a:rPr lang="cs-CZ" dirty="0" err="1" smtClean="0"/>
              <a:t>markery</a:t>
            </a:r>
            <a:r>
              <a:rPr lang="cs-CZ" dirty="0" smtClean="0"/>
              <a:t> </a:t>
            </a:r>
            <a:r>
              <a:rPr lang="cs-CZ" dirty="0" smtClean="0"/>
              <a:t>CRP, PCT</a:t>
            </a:r>
          </a:p>
          <a:p>
            <a:pPr eaLnBrk="1" hangingPunct="1">
              <a:lnSpc>
                <a:spcPct val="90000"/>
              </a:lnSpc>
            </a:pPr>
            <a:r>
              <a:rPr lang="cs-CZ" dirty="0" smtClean="0"/>
              <a:t>Vitamíny</a:t>
            </a:r>
            <a:endParaRPr 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dirty="0" smtClean="0"/>
              <a:t>Stopové prvky-substituce při PN</a:t>
            </a:r>
          </a:p>
          <a:p>
            <a:pPr eaLnBrk="1" hangingPunct="1">
              <a:lnSpc>
                <a:spcPct val="90000"/>
              </a:lnSpc>
            </a:pPr>
            <a:r>
              <a:rPr lang="cs-CZ" dirty="0" smtClean="0"/>
              <a:t>Nepřeceňovat ani nepodceňovat výsledky </a:t>
            </a:r>
            <a:r>
              <a:rPr lang="cs-CZ" dirty="0" err="1" smtClean="0"/>
              <a:t>labor.vyš</a:t>
            </a:r>
            <a:r>
              <a:rPr lang="cs-CZ" dirty="0" smtClean="0"/>
              <a:t>.-neléčit čísla-komplexní pohled na pacienta</a:t>
            </a:r>
          </a:p>
          <a:p>
            <a:pPr eaLnBrk="1" hangingPunct="1">
              <a:lnSpc>
                <a:spcPct val="90000"/>
              </a:lnSpc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outcaststate.com/wp-content/uploads/2014/01/f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511" y="1052736"/>
            <a:ext cx="8832978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/>
          <a:lstStyle/>
          <a:p>
            <a:r>
              <a:rPr lang="cs-CZ" dirty="0" smtClean="0"/>
              <a:t>Jeden test nestačí...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39298" name="Picture 2" descr="Výsledek obrázku pro multiple lab 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961456"/>
            <a:ext cx="4896544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Všechno souvisí se vším...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37250" name="Picture 2" descr="Výsledek obrázku pro causal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492896"/>
            <a:ext cx="4676775" cy="37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5536" y="1484784"/>
            <a:ext cx="8208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b="1" u="sng" dirty="0" smtClean="0"/>
              <a:t>Hematologické</a:t>
            </a:r>
            <a:r>
              <a:rPr lang="cs-CZ" sz="2800" b="1" dirty="0" smtClean="0"/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cs-CZ" sz="2800" dirty="0" smtClean="0"/>
              <a:t>KO </a:t>
            </a:r>
            <a:r>
              <a:rPr lang="cs-CZ" sz="2800" dirty="0" smtClean="0"/>
              <a:t>– anémie, počet lymfocytů…, </a:t>
            </a:r>
            <a:r>
              <a:rPr lang="cs-CZ" sz="2800" dirty="0" smtClean="0"/>
              <a:t>INR</a:t>
            </a:r>
            <a:endParaRPr lang="cs-CZ" sz="2800" dirty="0" smtClean="0"/>
          </a:p>
          <a:p>
            <a:pPr>
              <a:buFont typeface="Arial" pitchFamily="34" charset="0"/>
              <a:buChar char="•"/>
            </a:pPr>
            <a:r>
              <a:rPr lang="cs-CZ" sz="2800" b="1" u="sng" dirty="0" smtClean="0"/>
              <a:t>Biochemické</a:t>
            </a:r>
            <a:r>
              <a:rPr lang="cs-CZ" sz="2800" dirty="0" smtClean="0"/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cs-CZ" sz="2800" dirty="0" smtClean="0"/>
              <a:t>plasmatické </a:t>
            </a:r>
            <a:r>
              <a:rPr lang="cs-CZ" sz="2800" dirty="0" smtClean="0"/>
              <a:t>proteiny – albumin, </a:t>
            </a:r>
            <a:r>
              <a:rPr lang="cs-CZ" sz="2800" dirty="0" err="1" smtClean="0"/>
              <a:t>prealbumin</a:t>
            </a:r>
            <a:r>
              <a:rPr lang="cs-CZ" sz="2800" dirty="0" smtClean="0"/>
              <a:t>, transferin, </a:t>
            </a:r>
            <a:r>
              <a:rPr lang="cs-CZ" sz="2800" dirty="0" err="1" smtClean="0"/>
              <a:t>cholinesteráza</a:t>
            </a:r>
            <a:r>
              <a:rPr lang="cs-CZ" sz="2800" dirty="0" smtClean="0"/>
              <a:t>, cholesterol, </a:t>
            </a:r>
            <a:r>
              <a:rPr lang="cs-CZ" sz="2800" dirty="0" smtClean="0"/>
              <a:t>triglyceridy, </a:t>
            </a:r>
            <a:r>
              <a:rPr lang="cs-CZ" sz="2800" dirty="0" err="1" smtClean="0"/>
              <a:t>Fe</a:t>
            </a:r>
            <a:r>
              <a:rPr lang="cs-CZ" sz="2800" dirty="0" smtClean="0"/>
              <a:t>, </a:t>
            </a:r>
            <a:r>
              <a:rPr lang="cs-CZ" sz="2800" dirty="0" smtClean="0"/>
              <a:t>kreatinin, močovina</a:t>
            </a:r>
          </a:p>
          <a:p>
            <a:pPr lvl="1">
              <a:buFont typeface="Arial" pitchFamily="34" charset="0"/>
              <a:buChar char="•"/>
            </a:pPr>
            <a:r>
              <a:rPr lang="cs-CZ" sz="2800" b="1" dirty="0" smtClean="0"/>
              <a:t>vitamíny + stopové prvky</a:t>
            </a:r>
            <a:endParaRPr lang="cs-CZ" sz="2800" b="1" dirty="0" smtClean="0"/>
          </a:p>
          <a:p>
            <a:pPr>
              <a:buFont typeface="Arial" pitchFamily="34" charset="0"/>
              <a:buChar char="•"/>
            </a:pPr>
            <a:r>
              <a:rPr lang="cs-CZ" sz="2800" b="1" u="sng" dirty="0" smtClean="0"/>
              <a:t>Endokrinologické </a:t>
            </a:r>
          </a:p>
          <a:p>
            <a:pPr lvl="1">
              <a:buFont typeface="Arial" pitchFamily="34" charset="0"/>
              <a:buChar char="•"/>
            </a:pPr>
            <a:r>
              <a:rPr lang="cs-CZ" sz="2800" dirty="0" smtClean="0"/>
              <a:t>T3</a:t>
            </a:r>
            <a:r>
              <a:rPr lang="cs-CZ" sz="2800" dirty="0" smtClean="0"/>
              <a:t>, T4, </a:t>
            </a:r>
            <a:r>
              <a:rPr lang="cs-CZ" sz="2800" dirty="0" smtClean="0"/>
              <a:t>TSH</a:t>
            </a:r>
            <a:endParaRPr lang="cs-CZ" sz="2800" b="1" u="sng" dirty="0" smtClean="0"/>
          </a:p>
          <a:p>
            <a:pPr>
              <a:buFont typeface="Arial" pitchFamily="34" charset="0"/>
              <a:buChar char="•"/>
            </a:pPr>
            <a:r>
              <a:rPr lang="cs-CZ" sz="2800" b="1" u="sng" dirty="0" smtClean="0"/>
              <a:t>Imunologické</a:t>
            </a:r>
            <a:r>
              <a:rPr lang="cs-CZ" sz="2800" dirty="0" smtClean="0"/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cs-CZ" sz="2800" dirty="0" err="1" smtClean="0"/>
              <a:t>absol.počet</a:t>
            </a:r>
            <a:r>
              <a:rPr lang="cs-CZ" sz="2800" dirty="0" smtClean="0"/>
              <a:t> </a:t>
            </a:r>
            <a:r>
              <a:rPr lang="cs-CZ" sz="2800" dirty="0" smtClean="0"/>
              <a:t>lymfocytů, reakce na kožní testy, </a:t>
            </a:r>
            <a:r>
              <a:rPr lang="cs-CZ" sz="2800" dirty="0" err="1" smtClean="0"/>
              <a:t>spec.testy</a:t>
            </a:r>
            <a:r>
              <a:rPr lang="cs-CZ" sz="2800" dirty="0" smtClean="0"/>
              <a:t>, vyš.komplementu a dalších </a:t>
            </a:r>
            <a:r>
              <a:rPr lang="cs-CZ" sz="2800" dirty="0" err="1" smtClean="0"/>
              <a:t>markerů</a:t>
            </a:r>
            <a:r>
              <a:rPr lang="cs-CZ" sz="2800" dirty="0" smtClean="0"/>
              <a:t>…</a:t>
            </a:r>
            <a:endParaRPr lang="cs-CZ" sz="2800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5800" y="0"/>
            <a:ext cx="7772400" cy="1124744"/>
          </a:xfrm>
          <a:prstGeom prst="rect">
            <a:avLst/>
          </a:prstGeom>
          <a:noFill/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Laboratorní vyšetření</a:t>
            </a:r>
            <a:endParaRPr kumimoji="0" lang="cs-CZ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mtClean="0"/>
              <a:t>Kriteria malnutrice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76475"/>
            <a:ext cx="8229600" cy="4248150"/>
          </a:xfrm>
        </p:spPr>
        <p:txBody>
          <a:bodyPr/>
          <a:lstStyle/>
          <a:p>
            <a:pPr eaLnBrk="1" hangingPunct="1"/>
            <a:r>
              <a:rPr lang="cs-CZ" sz="2400" dirty="0" smtClean="0"/>
              <a:t>Albumin</a:t>
            </a:r>
            <a:r>
              <a:rPr lang="en-US" sz="2400" dirty="0" smtClean="0"/>
              <a:t> &lt;</a:t>
            </a:r>
            <a:r>
              <a:rPr lang="cs-CZ" sz="2400" dirty="0" smtClean="0"/>
              <a:t> 30 g/l (35</a:t>
            </a:r>
            <a:r>
              <a:rPr lang="cs-CZ" sz="2400" dirty="0" smtClean="0"/>
              <a:t>) ???</a:t>
            </a:r>
            <a:endParaRPr lang="cs-CZ" sz="2400" dirty="0" smtClean="0"/>
          </a:p>
          <a:p>
            <a:pPr eaLnBrk="1" hangingPunct="1"/>
            <a:r>
              <a:rPr lang="cs-CZ" sz="2400" dirty="0" err="1" smtClean="0"/>
              <a:t>Prealbumin</a:t>
            </a:r>
            <a:r>
              <a:rPr lang="en-US" sz="2400" dirty="0" smtClean="0"/>
              <a:t> &lt;</a:t>
            </a:r>
            <a:r>
              <a:rPr lang="cs-CZ" sz="2400" dirty="0" smtClean="0"/>
              <a:t> 0,20 g/l (transferin)</a:t>
            </a:r>
          </a:p>
          <a:p>
            <a:pPr eaLnBrk="1" hangingPunct="1"/>
            <a:r>
              <a:rPr lang="cs-CZ" sz="2400" dirty="0" err="1" smtClean="0"/>
              <a:t>Abs.počet</a:t>
            </a:r>
            <a:r>
              <a:rPr lang="cs-CZ" sz="2400" dirty="0" smtClean="0"/>
              <a:t> lymfocytů</a:t>
            </a:r>
            <a:r>
              <a:rPr lang="en-US" sz="2400" dirty="0" smtClean="0"/>
              <a:t> &lt;</a:t>
            </a:r>
            <a:r>
              <a:rPr lang="cs-CZ" sz="2400" dirty="0" smtClean="0"/>
              <a:t> 1200</a:t>
            </a:r>
          </a:p>
          <a:p>
            <a:pPr eaLnBrk="1" hangingPunct="1"/>
            <a:r>
              <a:rPr lang="cs-CZ" sz="2400" dirty="0" err="1" smtClean="0"/>
              <a:t>Vahový</a:t>
            </a:r>
            <a:r>
              <a:rPr lang="cs-CZ" sz="2400" dirty="0" smtClean="0"/>
              <a:t> úbytek 10% za 3 měsíce, 0,5kg/týden  /BMI těl.hmotnost/výška v m</a:t>
            </a:r>
            <a:r>
              <a:rPr lang="cs-CZ" sz="2400" baseline="30000" dirty="0" smtClean="0"/>
              <a:t>2 </a:t>
            </a:r>
            <a:r>
              <a:rPr lang="cs-CZ" sz="2400" b="1" dirty="0" smtClean="0">
                <a:cs typeface="Times New Roman" pitchFamily="18" charset="0"/>
              </a:rPr>
              <a:t>&lt;16 </a:t>
            </a:r>
            <a:r>
              <a:rPr lang="cs-CZ" sz="2400" dirty="0" smtClean="0">
                <a:cs typeface="Times New Roman" pitchFamily="18" charset="0"/>
              </a:rPr>
              <a:t>těžká malnutrice/.</a:t>
            </a:r>
            <a:endParaRPr lang="cs-CZ" sz="2400" dirty="0" smtClean="0"/>
          </a:p>
          <a:p>
            <a:pPr eaLnBrk="1" hangingPunct="1"/>
            <a:endParaRPr 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mtClean="0"/>
              <a:t>Posuzování</a:t>
            </a:r>
            <a:r>
              <a:rPr lang="en-US" smtClean="0"/>
              <a:t> malnutrice</a:t>
            </a:r>
            <a:endParaRPr lang="cs-CZ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844824"/>
            <a:ext cx="8358188" cy="4752975"/>
          </a:xfrm>
        </p:spPr>
        <p:txBody>
          <a:bodyPr/>
          <a:lstStyle/>
          <a:p>
            <a:pPr eaLnBrk="1" hangingPunct="1"/>
            <a:r>
              <a:rPr lang="cs-CZ" sz="2400" dirty="0" smtClean="0"/>
              <a:t>Bílkovinný pool :  albumin, </a:t>
            </a:r>
            <a:r>
              <a:rPr lang="cs-CZ" sz="2400" dirty="0" err="1" smtClean="0"/>
              <a:t>prealbumin</a:t>
            </a:r>
            <a:r>
              <a:rPr lang="cs-CZ" sz="2400" dirty="0" smtClean="0"/>
              <a:t>, transferin, RBP</a:t>
            </a:r>
          </a:p>
          <a:p>
            <a:pPr eaLnBrk="1" hangingPunct="1"/>
            <a:r>
              <a:rPr lang="cs-CZ" sz="2400" dirty="0" smtClean="0"/>
              <a:t>Množství svalové hmoty : kreatinin, </a:t>
            </a:r>
            <a:r>
              <a:rPr lang="cs-CZ" sz="2400" dirty="0" err="1" smtClean="0"/>
              <a:t>kreatinvýškový</a:t>
            </a:r>
            <a:r>
              <a:rPr lang="cs-CZ" sz="2400" dirty="0" smtClean="0"/>
              <a:t> index / </a:t>
            </a:r>
            <a:r>
              <a:rPr lang="cs-CZ" sz="2400" dirty="0" err="1" smtClean="0"/>
              <a:t>krea</a:t>
            </a:r>
            <a:r>
              <a:rPr lang="cs-CZ" sz="2400" dirty="0" smtClean="0"/>
              <a:t> v moči/</a:t>
            </a:r>
          </a:p>
          <a:p>
            <a:pPr eaLnBrk="1" hangingPunct="1"/>
            <a:r>
              <a:rPr lang="cs-CZ" sz="2400" dirty="0" smtClean="0"/>
              <a:t>Aktivita a charakter zánětu : CRP, PINI, PCT</a:t>
            </a:r>
          </a:p>
          <a:p>
            <a:pPr eaLnBrk="1" hangingPunct="1"/>
            <a:r>
              <a:rPr lang="cs-CZ" sz="2400" dirty="0" smtClean="0"/>
              <a:t>N bilance : urea sérum / moč </a:t>
            </a:r>
          </a:p>
          <a:p>
            <a:pPr eaLnBrk="1" hangingPunct="1"/>
            <a:r>
              <a:rPr lang="cs-CZ" sz="2400" dirty="0" smtClean="0"/>
              <a:t>Vnitřní prostředí, renální </a:t>
            </a:r>
            <a:r>
              <a:rPr lang="cs-CZ" sz="2400" dirty="0" err="1" smtClean="0"/>
              <a:t>fce</a:t>
            </a:r>
            <a:r>
              <a:rPr lang="cs-CZ" sz="2400" dirty="0" smtClean="0"/>
              <a:t>- proteinurie, iontové </a:t>
            </a:r>
            <a:r>
              <a:rPr lang="cs-CZ" sz="2400" dirty="0" err="1" smtClean="0"/>
              <a:t>dysbalance</a:t>
            </a:r>
            <a:r>
              <a:rPr lang="cs-CZ" sz="2400" dirty="0" smtClean="0"/>
              <a:t>, stopové prvky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836712"/>
            <a:ext cx="7239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/>
              <a:t>Rozsah a frekvence </a:t>
            </a:r>
            <a:r>
              <a:rPr lang="cs-CZ" sz="4000" dirty="0" err="1" smtClean="0"/>
              <a:t>monitorace</a:t>
            </a:r>
            <a:r>
              <a:rPr lang="cs-CZ" sz="4000" dirty="0" smtClean="0"/>
              <a:t>- typ umělé výživy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9138"/>
            <a:ext cx="8229600" cy="4176166"/>
          </a:xfrm>
        </p:spPr>
        <p:txBody>
          <a:bodyPr>
            <a:normAutofit/>
          </a:bodyPr>
          <a:lstStyle/>
          <a:p>
            <a:pPr eaLnBrk="1" hangingPunct="1"/>
            <a:endParaRPr lang="cs-CZ" sz="2800" u="sng" dirty="0" smtClean="0"/>
          </a:p>
          <a:p>
            <a:pPr eaLnBrk="1" hangingPunct="1"/>
            <a:r>
              <a:rPr lang="cs-CZ" sz="2800" u="sng" dirty="0" smtClean="0"/>
              <a:t>Enterální </a:t>
            </a:r>
            <a:r>
              <a:rPr lang="cs-CZ" sz="2800" u="sng" dirty="0" smtClean="0"/>
              <a:t>výživa</a:t>
            </a:r>
            <a:r>
              <a:rPr lang="cs-CZ" sz="2800" dirty="0" smtClean="0"/>
              <a:t>- </a:t>
            </a:r>
            <a:r>
              <a:rPr lang="cs-CZ" sz="2800" dirty="0" err="1" smtClean="0"/>
              <a:t>fyziologičtější</a:t>
            </a:r>
            <a:r>
              <a:rPr lang="cs-CZ" sz="2800" dirty="0" smtClean="0"/>
              <a:t>, méně komplikací /aspirace, průjmy při přechodu z </a:t>
            </a:r>
            <a:r>
              <a:rPr lang="cs-CZ" sz="2800" dirty="0" err="1" smtClean="0"/>
              <a:t>parent.výživy</a:t>
            </a:r>
            <a:r>
              <a:rPr lang="cs-CZ" sz="2800" dirty="0" smtClean="0"/>
              <a:t>../</a:t>
            </a:r>
          </a:p>
          <a:p>
            <a:pPr eaLnBrk="1" hangingPunct="1">
              <a:buFontTx/>
              <a:buNone/>
            </a:pPr>
            <a:endParaRPr lang="cs-CZ" sz="2800" dirty="0" smtClean="0"/>
          </a:p>
          <a:p>
            <a:pPr eaLnBrk="1" hangingPunct="1"/>
            <a:r>
              <a:rPr lang="cs-CZ" sz="2800" u="sng" dirty="0" smtClean="0"/>
              <a:t>Parenterální výživa</a:t>
            </a:r>
            <a:r>
              <a:rPr lang="cs-CZ" sz="2800" dirty="0" smtClean="0"/>
              <a:t> - katétrová sepse, </a:t>
            </a:r>
            <a:r>
              <a:rPr lang="cs-CZ" sz="2800" dirty="0" err="1" smtClean="0"/>
              <a:t>metabol</a:t>
            </a:r>
            <a:r>
              <a:rPr lang="cs-CZ" sz="2800" dirty="0" smtClean="0"/>
              <a:t>. komplikace </a:t>
            </a:r>
            <a:r>
              <a:rPr lang="cs-CZ" sz="2800" dirty="0" smtClean="0"/>
              <a:t>/přetížení </a:t>
            </a:r>
            <a:r>
              <a:rPr lang="cs-CZ" sz="2800" dirty="0" err="1" smtClean="0"/>
              <a:t>metabol</a:t>
            </a:r>
            <a:r>
              <a:rPr lang="cs-CZ" sz="2800" dirty="0" smtClean="0"/>
              <a:t>. tras</a:t>
            </a:r>
            <a:r>
              <a:rPr lang="cs-CZ" sz="2800" dirty="0" smtClean="0"/>
              <a:t>, zahlcení RES, iontové </a:t>
            </a:r>
            <a:r>
              <a:rPr lang="cs-CZ" sz="2800" dirty="0" err="1" smtClean="0"/>
              <a:t>dysbalance</a:t>
            </a:r>
            <a:r>
              <a:rPr lang="cs-CZ" sz="2800" dirty="0" smtClean="0"/>
              <a:t>, </a:t>
            </a:r>
            <a:r>
              <a:rPr lang="cs-CZ" sz="2800" dirty="0" err="1" smtClean="0"/>
              <a:t>hypo</a:t>
            </a:r>
            <a:r>
              <a:rPr lang="cs-CZ" sz="2800" dirty="0" smtClean="0"/>
              <a:t>, </a:t>
            </a:r>
            <a:r>
              <a:rPr lang="cs-CZ" sz="2800" dirty="0" err="1" smtClean="0"/>
              <a:t>hyperhydratace</a:t>
            </a:r>
            <a:r>
              <a:rPr lang="cs-CZ" sz="2800" dirty="0" smtClean="0"/>
              <a:t>../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548680"/>
            <a:ext cx="8421688" cy="936625"/>
          </a:xfrm>
        </p:spPr>
        <p:txBody>
          <a:bodyPr lIns="92075" tIns="46038" rIns="92075" bIns="46038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Indikace vyšetření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1484313"/>
            <a:ext cx="8064896" cy="4824412"/>
          </a:xfrm>
        </p:spPr>
        <p:txBody>
          <a:bodyPr lIns="92075" tIns="46038" rIns="92075" bIns="46038"/>
          <a:lstStyle/>
          <a:p>
            <a:pPr algn="ctr" eaLnBrk="1" hangingPunct="1">
              <a:buFontTx/>
              <a:buNone/>
            </a:pPr>
            <a:endParaRPr lang="cs-CZ" sz="3600" dirty="0" smtClean="0"/>
          </a:p>
          <a:p>
            <a:pPr eaLnBrk="1" hangingPunct="1">
              <a:buFontTx/>
              <a:buNone/>
            </a:pPr>
            <a:r>
              <a:rPr lang="cs-CZ" sz="3600" dirty="0" smtClean="0"/>
              <a:t>     Co </a:t>
            </a:r>
            <a:r>
              <a:rPr lang="cs-CZ" sz="3600" dirty="0" smtClean="0"/>
              <a:t>od toho očekávám?</a:t>
            </a:r>
          </a:p>
          <a:p>
            <a:pPr algn="ctr" eaLnBrk="1" hangingPunct="1">
              <a:buFontTx/>
              <a:buNone/>
            </a:pPr>
            <a:endParaRPr lang="cs-CZ" dirty="0" smtClean="0"/>
          </a:p>
          <a:p>
            <a:pPr eaLnBrk="1" hangingPunct="1"/>
            <a:r>
              <a:rPr lang="cs-CZ" sz="2400" dirty="0" err="1" smtClean="0"/>
              <a:t>Monitorace</a:t>
            </a:r>
            <a:r>
              <a:rPr lang="cs-CZ" sz="2400" dirty="0" smtClean="0"/>
              <a:t> úspěšnosti terapie (ionty</a:t>
            </a:r>
            <a:r>
              <a:rPr lang="cs-CZ" sz="2400" dirty="0" smtClean="0"/>
              <a:t>, glykemie, CRP</a:t>
            </a:r>
            <a:r>
              <a:rPr lang="cs-CZ" sz="2400" dirty="0" smtClean="0"/>
              <a:t>, PCT</a:t>
            </a:r>
            <a:r>
              <a:rPr lang="cs-CZ" sz="2400" dirty="0" smtClean="0"/>
              <a:t>, bilance</a:t>
            </a:r>
            <a:r>
              <a:rPr lang="cs-CZ" sz="2400" dirty="0" smtClean="0"/>
              <a:t>.)</a:t>
            </a:r>
          </a:p>
          <a:p>
            <a:pPr eaLnBrk="1" hangingPunct="1"/>
            <a:r>
              <a:rPr lang="cs-CZ" sz="2400" dirty="0" smtClean="0"/>
              <a:t>Potvrzení klinické </a:t>
            </a:r>
            <a:r>
              <a:rPr lang="cs-CZ" sz="2400" dirty="0" err="1" smtClean="0"/>
              <a:t>suspekce</a:t>
            </a:r>
            <a:endParaRPr lang="cs-CZ" sz="2400" dirty="0" smtClean="0"/>
          </a:p>
          <a:p>
            <a:pPr eaLnBrk="1" hangingPunct="1"/>
            <a:r>
              <a:rPr lang="cs-CZ" sz="2400" dirty="0" smtClean="0"/>
              <a:t>Zdůvodnění nejasného stavu pacienta-(třeba tam něco bude)</a:t>
            </a:r>
          </a:p>
          <a:p>
            <a:pPr eaLnBrk="1" hangingPunct="1"/>
            <a:r>
              <a:rPr lang="cs-CZ" sz="2400" dirty="0" smtClean="0"/>
              <a:t>Automatizmus </a:t>
            </a:r>
            <a:r>
              <a:rPr lang="cs-CZ" sz="2400" dirty="0" smtClean="0"/>
              <a:t>??</a:t>
            </a:r>
            <a:endParaRPr lang="cs-CZ" sz="2400" dirty="0" smtClean="0"/>
          </a:p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</p:txBody>
      </p:sp>
      <p:pic>
        <p:nvPicPr>
          <p:cNvPr id="272386" name="Picture 2" descr="Výsledek obrázku pro ty ty 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692696"/>
            <a:ext cx="3046883" cy="22851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052736"/>
            <a:ext cx="7239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tx1"/>
                </a:solidFill>
              </a:rPr>
              <a:t>Na</a:t>
            </a:r>
            <a:r>
              <a:rPr lang="cs-CZ" dirty="0" smtClean="0"/>
              <a:t>, K, Cl, Ca, P, Mg- vyšetření v séru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2564903"/>
            <a:ext cx="7685088" cy="3559671"/>
          </a:xfrm>
        </p:spPr>
        <p:txBody>
          <a:bodyPr/>
          <a:lstStyle/>
          <a:p>
            <a:pPr eaLnBrk="1" hangingPunct="1"/>
            <a:r>
              <a:rPr lang="cs-CZ" sz="2400" dirty="0" err="1" smtClean="0"/>
              <a:t>Hypernatremie</a:t>
            </a:r>
            <a:r>
              <a:rPr lang="cs-CZ" sz="2400" dirty="0" smtClean="0"/>
              <a:t>-nad  150mmol/l</a:t>
            </a:r>
            <a:endParaRPr lang="cs-CZ" sz="2400" dirty="0" smtClean="0"/>
          </a:p>
          <a:p>
            <a:pPr eaLnBrk="1" hangingPunct="1"/>
            <a:r>
              <a:rPr lang="cs-CZ" sz="2400" dirty="0" smtClean="0"/>
              <a:t>sek.</a:t>
            </a:r>
            <a:r>
              <a:rPr lang="cs-CZ" sz="2400" dirty="0" err="1" smtClean="0"/>
              <a:t>aldosteronismus</a:t>
            </a:r>
            <a:r>
              <a:rPr lang="cs-CZ" sz="2400" dirty="0" smtClean="0"/>
              <a:t>/ snížený </a:t>
            </a:r>
            <a:r>
              <a:rPr lang="cs-CZ" sz="2400" dirty="0" err="1" smtClean="0"/>
              <a:t>intravas</a:t>
            </a:r>
            <a:r>
              <a:rPr lang="cs-CZ" sz="2400" dirty="0" smtClean="0"/>
              <a:t>. objem/</a:t>
            </a:r>
          </a:p>
          <a:p>
            <a:pPr eaLnBrk="1" hangingPunct="1"/>
            <a:r>
              <a:rPr lang="cs-CZ" sz="2400" dirty="0" smtClean="0"/>
              <a:t>poškození </a:t>
            </a:r>
            <a:r>
              <a:rPr lang="cs-CZ" sz="2400" dirty="0" err="1" smtClean="0"/>
              <a:t>hypothalamu</a:t>
            </a:r>
            <a:endParaRPr lang="cs-CZ" sz="2400" dirty="0" smtClean="0"/>
          </a:p>
          <a:p>
            <a:pPr eaLnBrk="1" hangingPunct="1"/>
            <a:r>
              <a:rPr lang="cs-CZ" sz="2400" dirty="0" smtClean="0"/>
              <a:t>hypertonická </a:t>
            </a:r>
            <a:r>
              <a:rPr lang="cs-CZ" sz="2400" dirty="0" err="1" smtClean="0"/>
              <a:t>hyperhydratace</a:t>
            </a:r>
            <a:endParaRPr lang="cs-CZ" sz="2400" dirty="0" smtClean="0"/>
          </a:p>
          <a:p>
            <a:pPr eaLnBrk="1" hangingPunct="1"/>
            <a:r>
              <a:rPr lang="cs-CZ" sz="2400" dirty="0" smtClean="0"/>
              <a:t>diabetes </a:t>
            </a:r>
            <a:r>
              <a:rPr lang="cs-CZ" sz="2400" dirty="0" err="1" smtClean="0"/>
              <a:t>insipidus</a:t>
            </a:r>
            <a:endParaRPr lang="cs-CZ" sz="2400" dirty="0" smtClean="0"/>
          </a:p>
          <a:p>
            <a:pPr eaLnBrk="1" hangingPunct="1"/>
            <a:r>
              <a:rPr lang="cs-CZ" sz="2400" dirty="0" smtClean="0"/>
              <a:t>smrt mozku</a:t>
            </a:r>
          </a:p>
          <a:p>
            <a:pPr eaLnBrk="1" hangingPunct="1"/>
            <a:r>
              <a:rPr lang="cs-CZ" sz="2400" dirty="0" smtClean="0"/>
              <a:t>kontaminace při odběru /ATB, </a:t>
            </a:r>
            <a:r>
              <a:rPr lang="cs-CZ" sz="2400" dirty="0" err="1" smtClean="0"/>
              <a:t>chemo</a:t>
            </a:r>
            <a:r>
              <a:rPr lang="cs-CZ" dirty="0" smtClean="0"/>
              <a:t>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980728"/>
            <a:ext cx="7239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Na, K, Cl, Ca, P, Mg vyšetření v séru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2348880"/>
            <a:ext cx="7920880" cy="4104456"/>
          </a:xfrm>
        </p:spPr>
        <p:txBody>
          <a:bodyPr/>
          <a:lstStyle/>
          <a:p>
            <a:pPr eaLnBrk="1" hangingPunct="1"/>
            <a:r>
              <a:rPr lang="cs-CZ" sz="2400" smtClean="0"/>
              <a:t>Hyponatremie-pod 130mmol/l</a:t>
            </a:r>
          </a:p>
          <a:p>
            <a:pPr eaLnBrk="1" hangingPunct="1"/>
            <a:r>
              <a:rPr lang="cs-CZ" sz="2400" smtClean="0"/>
              <a:t>únik Na do třetího prostoru-ascites, výpotek</a:t>
            </a:r>
          </a:p>
          <a:p>
            <a:pPr eaLnBrk="1" hangingPunct="1"/>
            <a:r>
              <a:rPr lang="cs-CZ" sz="2400" smtClean="0"/>
              <a:t>srdeční selhání-zvýšený objem ECT</a:t>
            </a:r>
          </a:p>
          <a:p>
            <a:pPr eaLnBrk="1" hangingPunct="1"/>
            <a:r>
              <a:rPr lang="cs-CZ" sz="2400" smtClean="0"/>
              <a:t>aplikace bezelektrolytových roz.</a:t>
            </a:r>
          </a:p>
          <a:p>
            <a:pPr eaLnBrk="1" hangingPunct="1"/>
            <a:r>
              <a:rPr lang="cs-CZ" sz="2400" smtClean="0"/>
              <a:t>Nepřiměřená sekrece ADH-retence vody</a:t>
            </a:r>
          </a:p>
          <a:p>
            <a:pPr eaLnBrk="1" hangingPunct="1"/>
            <a:r>
              <a:rPr lang="cs-CZ" sz="2400" smtClean="0"/>
              <a:t>Hypokorticalismus krev/moč /substituce /</a:t>
            </a:r>
          </a:p>
          <a:p>
            <a:pPr eaLnBrk="1" hangingPunct="1"/>
            <a:endParaRPr lang="cs-CZ" sz="2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 smtClean="0"/>
              <a:t>Osmolalita</a:t>
            </a:r>
            <a:r>
              <a:rPr lang="cs-CZ" dirty="0" smtClean="0"/>
              <a:t> (krev, moč)</a:t>
            </a:r>
            <a:endParaRPr lang="cs-CZ" dirty="0" smtClean="0"/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>
          <a:xfrm>
            <a:off x="669925" y="1857375"/>
            <a:ext cx="7259638" cy="4133850"/>
          </a:xfrm>
        </p:spPr>
        <p:txBody>
          <a:bodyPr/>
          <a:lstStyle/>
          <a:p>
            <a:pPr eaLnBrk="1" hangingPunct="1"/>
            <a:r>
              <a:rPr lang="cs-CZ" sz="2400" dirty="0" smtClean="0"/>
              <a:t>Všechny osmoticky aktivní částice </a:t>
            </a:r>
            <a:r>
              <a:rPr lang="cs-CZ" sz="2400" dirty="0" smtClean="0"/>
              <a:t>(</a:t>
            </a:r>
            <a:r>
              <a:rPr lang="cs-CZ" sz="2400" dirty="0" smtClean="0"/>
              <a:t>měřené vs. vypočítané)</a:t>
            </a:r>
            <a:endParaRPr lang="cs-CZ" sz="2400" dirty="0" smtClean="0"/>
          </a:p>
          <a:p>
            <a:pPr eaLnBrk="1" hangingPunct="1"/>
            <a:r>
              <a:rPr lang="cs-CZ" sz="2400" dirty="0" smtClean="0"/>
              <a:t>2x Na + </a:t>
            </a:r>
            <a:r>
              <a:rPr lang="cs-CZ" sz="2400" dirty="0" err="1" smtClean="0"/>
              <a:t>glykemia</a:t>
            </a:r>
            <a:r>
              <a:rPr lang="cs-CZ" sz="2400" dirty="0" smtClean="0"/>
              <a:t> + urea</a:t>
            </a:r>
          </a:p>
          <a:p>
            <a:pPr eaLnBrk="1" hangingPunct="1"/>
            <a:r>
              <a:rPr lang="cs-CZ" sz="2400" dirty="0" smtClean="0"/>
              <a:t>380 </a:t>
            </a:r>
            <a:r>
              <a:rPr lang="cs-CZ" sz="2400" dirty="0" err="1" smtClean="0"/>
              <a:t>mosmol</a:t>
            </a:r>
            <a:r>
              <a:rPr lang="cs-CZ" sz="2400" dirty="0" smtClean="0"/>
              <a:t>/l x 265 </a:t>
            </a:r>
            <a:r>
              <a:rPr lang="cs-CZ" sz="2400" dirty="0" err="1" smtClean="0"/>
              <a:t>mosmol</a:t>
            </a:r>
            <a:r>
              <a:rPr lang="cs-CZ" sz="2400" dirty="0" smtClean="0"/>
              <a:t>/l </a:t>
            </a:r>
          </a:p>
          <a:p>
            <a:pPr eaLnBrk="1" hangingPunct="1"/>
            <a:endParaRPr lang="cs-CZ" sz="2400" dirty="0" smtClean="0"/>
          </a:p>
          <a:p>
            <a:pPr eaLnBrk="1" hangingPunct="1"/>
            <a:r>
              <a:rPr lang="cs-CZ" sz="2400" dirty="0" smtClean="0"/>
              <a:t>Rychlé změny nebezpečné (demyelinizace)</a:t>
            </a:r>
            <a:endParaRPr lang="cs-CZ" sz="2400" dirty="0" smtClean="0"/>
          </a:p>
          <a:p>
            <a:pPr eaLnBrk="1" hangingPunct="1"/>
            <a:r>
              <a:rPr lang="cs-CZ" sz="2400" dirty="0" smtClean="0"/>
              <a:t>Moč- </a:t>
            </a:r>
            <a:r>
              <a:rPr lang="cs-CZ" sz="2400" dirty="0" err="1" smtClean="0"/>
              <a:t>osmotubulární</a:t>
            </a:r>
            <a:r>
              <a:rPr lang="cs-CZ" sz="2400" dirty="0" smtClean="0"/>
              <a:t> funkce, hydratace</a:t>
            </a:r>
            <a:endParaRPr lang="cs-CZ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6546" name="Picture 2" descr="Angelina Jolie By Gwenovich From Worth1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331"/>
            <a:ext cx="9144000" cy="61656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980728"/>
            <a:ext cx="8229600" cy="1143000"/>
          </a:xfrm>
        </p:spPr>
        <p:txBody>
          <a:bodyPr lIns="92075" tIns="46038" rIns="92075" bIns="46038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Na, </a:t>
            </a:r>
            <a:r>
              <a:rPr lang="cs-CZ" dirty="0" smtClean="0">
                <a:solidFill>
                  <a:schemeClr val="tx1"/>
                </a:solidFill>
              </a:rPr>
              <a:t>K</a:t>
            </a:r>
            <a:r>
              <a:rPr lang="cs-CZ" dirty="0" smtClean="0"/>
              <a:t>, Cl, Ca, P, Mg- vyšetření v séru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2276872"/>
            <a:ext cx="7646988" cy="4217987"/>
          </a:xfrm>
        </p:spPr>
        <p:txBody>
          <a:bodyPr lIns="92075" tIns="46038" rIns="92075" bIns="46038"/>
          <a:lstStyle/>
          <a:p>
            <a:pPr eaLnBrk="1" hangingPunct="1"/>
            <a:r>
              <a:rPr lang="cs-CZ" sz="2400" dirty="0" err="1" smtClean="0"/>
              <a:t>Hyperkalemie</a:t>
            </a:r>
            <a:r>
              <a:rPr lang="cs-CZ" sz="2400" dirty="0" smtClean="0"/>
              <a:t>-nad 5,0-5,5mmol/l-hodnocení závisí na pH,při poklesu pH o 0,1 vzestup K o 0,6mmol/l</a:t>
            </a:r>
          </a:p>
          <a:p>
            <a:pPr eaLnBrk="1" hangingPunct="1"/>
            <a:r>
              <a:rPr lang="cs-CZ" sz="2400" dirty="0" smtClean="0"/>
              <a:t>akutní renální selhání</a:t>
            </a:r>
          </a:p>
          <a:p>
            <a:pPr eaLnBrk="1" hangingPunct="1"/>
            <a:r>
              <a:rPr lang="cs-CZ" sz="2400" dirty="0" smtClean="0"/>
              <a:t>rozpad tkání</a:t>
            </a:r>
          </a:p>
          <a:p>
            <a:pPr eaLnBrk="1" hangingPunct="1"/>
            <a:r>
              <a:rPr lang="cs-CZ" sz="2400" dirty="0" smtClean="0"/>
              <a:t>výrazná akutní acidóza</a:t>
            </a:r>
          </a:p>
          <a:p>
            <a:pPr eaLnBrk="1" hangingPunct="1"/>
            <a:r>
              <a:rPr lang="cs-CZ" sz="2400" dirty="0" smtClean="0"/>
              <a:t>masivní přívod 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36226" name="Picture 2" descr="E:\Medici\Bojanka.bmp"/>
          <p:cNvPicPr>
            <a:picLocks noChangeAspect="1" noChangeArrowheads="1"/>
          </p:cNvPicPr>
          <p:nvPr/>
        </p:nvPicPr>
        <p:blipFill>
          <a:blip r:embed="rId2" cstate="print"/>
          <a:srcRect t="3801" b="16667"/>
          <a:stretch>
            <a:fillRect/>
          </a:stretch>
        </p:blipFill>
        <p:spPr bwMode="auto">
          <a:xfrm>
            <a:off x="1475656" y="260648"/>
            <a:ext cx="6219825" cy="8181528"/>
          </a:xfrm>
          <a:prstGeom prst="rect">
            <a:avLst/>
          </a:prstGeom>
          <a:noFill/>
        </p:spPr>
      </p:pic>
      <p:sp>
        <p:nvSpPr>
          <p:cNvPr id="6" name="Zaoblený obdélník 5"/>
          <p:cNvSpPr/>
          <p:nvPr/>
        </p:nvSpPr>
        <p:spPr>
          <a:xfrm>
            <a:off x="3491880" y="332656"/>
            <a:ext cx="1656184" cy="45365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908720"/>
            <a:ext cx="8229600" cy="1143000"/>
          </a:xfrm>
        </p:spPr>
        <p:txBody>
          <a:bodyPr lIns="92075" tIns="46038" rIns="92075" bIns="46038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Na, </a:t>
            </a:r>
            <a:r>
              <a:rPr lang="cs-CZ" dirty="0" smtClean="0">
                <a:solidFill>
                  <a:schemeClr val="tx1"/>
                </a:solidFill>
              </a:rPr>
              <a:t>K</a:t>
            </a:r>
            <a:r>
              <a:rPr lang="cs-CZ" dirty="0" smtClean="0"/>
              <a:t>, Cl, Ca, P, Mg-vyšetření v séru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5576" y="2348880"/>
            <a:ext cx="7286625" cy="4146550"/>
          </a:xfrm>
        </p:spPr>
        <p:txBody>
          <a:bodyPr lIns="92075" tIns="46038" rIns="92075" bIns="46038"/>
          <a:lstStyle/>
          <a:p>
            <a:pPr eaLnBrk="1" hangingPunct="1"/>
            <a:r>
              <a:rPr lang="cs-CZ" sz="2400" dirty="0" err="1" smtClean="0"/>
              <a:t>Hypokalémie</a:t>
            </a:r>
            <a:r>
              <a:rPr lang="cs-CZ" sz="2400" dirty="0" smtClean="0"/>
              <a:t>-pod 3,5mmol/l</a:t>
            </a:r>
          </a:p>
          <a:p>
            <a:pPr eaLnBrk="1" hangingPunct="1"/>
            <a:r>
              <a:rPr lang="cs-CZ" sz="2400" dirty="0" smtClean="0"/>
              <a:t>zvracení, průjmy</a:t>
            </a:r>
          </a:p>
          <a:p>
            <a:pPr eaLnBrk="1" hangingPunct="1"/>
            <a:r>
              <a:rPr lang="cs-CZ" sz="2400" dirty="0" smtClean="0"/>
              <a:t>K nešetřící diuretika</a:t>
            </a:r>
          </a:p>
          <a:p>
            <a:pPr eaLnBrk="1" hangingPunct="1"/>
            <a:r>
              <a:rPr lang="cs-CZ" sz="2400" dirty="0" smtClean="0"/>
              <a:t>chemoterapie,antimykotická terapie</a:t>
            </a:r>
          </a:p>
          <a:p>
            <a:pPr eaLnBrk="1" hangingPunct="1"/>
            <a:r>
              <a:rPr lang="cs-CZ" sz="2400" dirty="0" smtClean="0"/>
              <a:t>anabolismus</a:t>
            </a:r>
          </a:p>
          <a:p>
            <a:pPr eaLnBrk="1" hangingPunct="1"/>
            <a:r>
              <a:rPr lang="cs-CZ" sz="2400" dirty="0" err="1" smtClean="0"/>
              <a:t>hyperaldosteronismus</a:t>
            </a:r>
            <a:endParaRPr lang="cs-CZ" sz="2400" dirty="0" smtClean="0"/>
          </a:p>
          <a:p>
            <a:pPr eaLnBrk="1" hangingPunct="1"/>
            <a:r>
              <a:rPr lang="cs-CZ" sz="2400" dirty="0" smtClean="0"/>
              <a:t>výrazná akutní alkalóza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000" smtClean="0"/>
              <a:t>Kontaminace inf.roztokem /FR/</a:t>
            </a:r>
          </a:p>
        </p:txBody>
      </p:sp>
      <p:graphicFrame>
        <p:nvGraphicFramePr>
          <p:cNvPr id="372797" name="Group 61"/>
          <p:cNvGraphicFramePr>
            <a:graphicFrameLocks noGrp="1"/>
          </p:cNvGraphicFramePr>
          <p:nvPr/>
        </p:nvGraphicFramePr>
        <p:xfrm>
          <a:off x="0" y="1571625"/>
          <a:ext cx="8229600" cy="4907280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25.4./7.11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26.4./7.48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26.4./9.00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urea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krea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CRP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8101013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 idx="4294967295"/>
          </p:nvPr>
        </p:nvSpPr>
        <p:spPr>
          <a:xfrm>
            <a:off x="611560" y="620688"/>
            <a:ext cx="7543800" cy="14287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000" dirty="0" err="1" smtClean="0"/>
              <a:t>Pseudohyperkalémie</a:t>
            </a:r>
            <a:r>
              <a:rPr lang="cs-CZ" sz="3000" dirty="0" smtClean="0"/>
              <a:t> u pacienta s významnou leukocytózou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4294967295"/>
          </p:nvPr>
        </p:nvGraphicFramePr>
        <p:xfrm>
          <a:off x="467544" y="2564904"/>
          <a:ext cx="8229918" cy="3073401"/>
        </p:xfrm>
        <a:graphic>
          <a:graphicData uri="http://schemas.openxmlformats.org/drawingml/2006/table">
            <a:tbl>
              <a:tblPr/>
              <a:tblGrid>
                <a:gridCol w="714375"/>
                <a:gridCol w="571500"/>
                <a:gridCol w="571500"/>
                <a:gridCol w="571500"/>
                <a:gridCol w="571500"/>
                <a:gridCol w="571500"/>
                <a:gridCol w="571500"/>
                <a:gridCol w="571500"/>
                <a:gridCol w="571500"/>
                <a:gridCol w="642938"/>
                <a:gridCol w="571500"/>
                <a:gridCol w="642937"/>
                <a:gridCol w="642938"/>
                <a:gridCol w="234950"/>
                <a:gridCol w="208280"/>
              </a:tblGrid>
              <a:tr h="858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Měření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55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K+ CL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4,7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3,0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5,8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 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6,0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 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3,7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CB"/>
                    </a:solidFill>
                  </a:tcPr>
                </a:tc>
              </a:tr>
              <a:tr h="858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K+ ABL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6E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908720"/>
            <a:ext cx="7239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/>
              <a:t>Iontový soubor Na, K, </a:t>
            </a:r>
            <a:r>
              <a:rPr lang="cs-CZ" sz="4000" cap="none" dirty="0" smtClean="0">
                <a:solidFill>
                  <a:schemeClr val="tx1"/>
                </a:solidFill>
              </a:rPr>
              <a:t>Cl</a:t>
            </a:r>
            <a:r>
              <a:rPr lang="cs-CZ" sz="4000" dirty="0" smtClean="0">
                <a:solidFill>
                  <a:schemeClr val="tx1"/>
                </a:solidFill>
              </a:rPr>
              <a:t>, </a:t>
            </a:r>
            <a:r>
              <a:rPr lang="cs-CZ" sz="4000" cap="none" dirty="0" smtClean="0">
                <a:solidFill>
                  <a:schemeClr val="tx1"/>
                </a:solidFill>
              </a:rPr>
              <a:t>Ca</a:t>
            </a:r>
            <a:r>
              <a:rPr lang="cs-CZ" sz="4000" dirty="0" smtClean="0"/>
              <a:t>, P, Mg v plasmě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2276872"/>
            <a:ext cx="8215313" cy="4210050"/>
          </a:xfrm>
        </p:spPr>
        <p:txBody>
          <a:bodyPr/>
          <a:lstStyle/>
          <a:p>
            <a:pPr eaLnBrk="1" hangingPunct="1"/>
            <a:r>
              <a:rPr lang="cs-CZ" sz="2400" b="1" u="sng" dirty="0" smtClean="0"/>
              <a:t>Cl </a:t>
            </a:r>
            <a:r>
              <a:rPr lang="cs-CZ" sz="2400" dirty="0" smtClean="0"/>
              <a:t>- hodnotíme ve vztahu k Na /</a:t>
            </a:r>
            <a:r>
              <a:rPr lang="cs-CZ" sz="2400" dirty="0" err="1" smtClean="0"/>
              <a:t>hyperchlor</a:t>
            </a:r>
            <a:r>
              <a:rPr lang="cs-CZ" sz="2400" dirty="0" smtClean="0"/>
              <a:t>. MAC </a:t>
            </a:r>
            <a:r>
              <a:rPr lang="cs-CZ" sz="2400" dirty="0" smtClean="0"/>
              <a:t>větší objem FR/, AA v PN vyšší obsah Cl</a:t>
            </a:r>
          </a:p>
          <a:p>
            <a:pPr eaLnBrk="1" hangingPunct="1">
              <a:buFontTx/>
              <a:buNone/>
            </a:pPr>
            <a:endParaRPr lang="cs-CZ" sz="2400" dirty="0" smtClean="0"/>
          </a:p>
          <a:p>
            <a:pPr eaLnBrk="1" hangingPunct="1"/>
            <a:r>
              <a:rPr lang="cs-CZ" sz="2400" b="1" u="sng" dirty="0" smtClean="0"/>
              <a:t>Ca</a:t>
            </a:r>
            <a:r>
              <a:rPr lang="cs-CZ" sz="2400" dirty="0" smtClean="0"/>
              <a:t> - osteoporóza, osteomalacie </a:t>
            </a:r>
            <a:endParaRPr lang="cs-CZ" sz="2400" dirty="0" smtClean="0"/>
          </a:p>
          <a:p>
            <a:pPr lvl="1"/>
            <a:r>
              <a:rPr lang="cs-CZ" sz="2200" dirty="0" smtClean="0"/>
              <a:t>častý </a:t>
            </a:r>
            <a:r>
              <a:rPr lang="cs-CZ" sz="2200" dirty="0" smtClean="0"/>
              <a:t>výskyt u dlouhodobé PN./ zánětlivé </a:t>
            </a:r>
            <a:r>
              <a:rPr lang="cs-CZ" sz="2200" dirty="0" err="1" smtClean="0"/>
              <a:t>onem.střev</a:t>
            </a:r>
            <a:r>
              <a:rPr lang="cs-CZ" sz="2200" dirty="0" smtClean="0"/>
              <a:t>, </a:t>
            </a:r>
            <a:r>
              <a:rPr lang="cs-CZ" sz="2200" dirty="0" err="1" smtClean="0"/>
              <a:t>sy</a:t>
            </a:r>
            <a:r>
              <a:rPr lang="cs-CZ" sz="2200" dirty="0" smtClean="0"/>
              <a:t> krátkého střeva, </a:t>
            </a:r>
            <a:r>
              <a:rPr lang="cs-CZ" sz="2200" dirty="0" err="1" smtClean="0"/>
              <a:t>malabsorbce</a:t>
            </a:r>
            <a:r>
              <a:rPr lang="cs-CZ" sz="2200" dirty="0" smtClean="0"/>
              <a:t> Ca, steatorea -poruchy působení vit.D, přeměny na akt.formu /játra, ledviny/.</a:t>
            </a:r>
            <a:r>
              <a:rPr lang="cs-CZ" sz="2200" b="1" dirty="0" smtClean="0"/>
              <a:t>   Denzitometrie !</a:t>
            </a:r>
            <a:endParaRPr lang="cs-CZ" sz="2200" dirty="0" smtClean="0"/>
          </a:p>
          <a:p>
            <a:pPr eaLnBrk="1" hangingPunct="1">
              <a:buFontTx/>
              <a:buNone/>
            </a:pPr>
            <a:endParaRPr lang="cs-CZ" dirty="0" smtClean="0"/>
          </a:p>
          <a:p>
            <a:pPr eaLnBrk="1" hangingPunct="1"/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764704"/>
            <a:ext cx="7239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Iontový soubor- </a:t>
            </a:r>
            <a:r>
              <a:rPr lang="cs-CZ" dirty="0" smtClean="0">
                <a:solidFill>
                  <a:schemeClr val="tx1"/>
                </a:solidFill>
              </a:rPr>
              <a:t>Ca</a:t>
            </a:r>
            <a:r>
              <a:rPr lang="cs-CZ" dirty="0" smtClean="0"/>
              <a:t> vyšetření v séru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2178050"/>
            <a:ext cx="8215313" cy="4679950"/>
          </a:xfrm>
        </p:spPr>
        <p:txBody>
          <a:bodyPr/>
          <a:lstStyle/>
          <a:p>
            <a:pPr eaLnBrk="1" hangingPunct="1"/>
            <a:r>
              <a:rPr lang="cs-CZ" sz="2800" dirty="0" smtClean="0"/>
              <a:t>Ca-celkové-vazba na bílkovinu 40</a:t>
            </a:r>
            <a:r>
              <a:rPr lang="cs-CZ" sz="2800" dirty="0" smtClean="0"/>
              <a:t>%,</a:t>
            </a:r>
          </a:p>
          <a:p>
            <a:pPr lvl="1"/>
            <a:r>
              <a:rPr lang="cs-CZ" dirty="0" smtClean="0"/>
              <a:t>12</a:t>
            </a:r>
            <a:r>
              <a:rPr lang="cs-CZ" dirty="0" smtClean="0"/>
              <a:t>% vazba na fosfáty, hydrouhličitan</a:t>
            </a:r>
            <a:r>
              <a:rPr lang="cs-CZ" dirty="0" smtClean="0"/>
              <a:t>,</a:t>
            </a:r>
          </a:p>
          <a:p>
            <a:pPr lvl="1"/>
            <a:r>
              <a:rPr lang="cs-CZ" dirty="0" smtClean="0"/>
              <a:t>ionizované </a:t>
            </a:r>
            <a:r>
              <a:rPr lang="cs-CZ" dirty="0" smtClean="0"/>
              <a:t>48%-vyvázaný </a:t>
            </a:r>
            <a:r>
              <a:rPr lang="cs-CZ" dirty="0" smtClean="0"/>
              <a:t>heparin.</a:t>
            </a:r>
            <a:endParaRPr lang="cs-CZ" dirty="0" smtClean="0"/>
          </a:p>
          <a:p>
            <a:pPr eaLnBrk="1" hangingPunct="1"/>
            <a:r>
              <a:rPr lang="cs-CZ" sz="2800" dirty="0" err="1" smtClean="0"/>
              <a:t>Ioniz</a:t>
            </a:r>
            <a:r>
              <a:rPr lang="cs-CZ" sz="2800" dirty="0" smtClean="0"/>
              <a:t>. Ca </a:t>
            </a:r>
            <a:r>
              <a:rPr lang="cs-CZ" sz="2800" dirty="0" smtClean="0"/>
              <a:t>jediná biologicky aktivní </a:t>
            </a:r>
            <a:r>
              <a:rPr lang="cs-CZ" sz="2800" dirty="0" smtClean="0"/>
              <a:t>forma/kontraktilita,</a:t>
            </a:r>
            <a:r>
              <a:rPr lang="cs-CZ" sz="2800" dirty="0" err="1" smtClean="0"/>
              <a:t>hemokoag</a:t>
            </a:r>
            <a:r>
              <a:rPr lang="cs-CZ" sz="2800" dirty="0" err="1" smtClean="0"/>
              <a:t>ulace</a:t>
            </a:r>
            <a:r>
              <a:rPr lang="cs-CZ" sz="2800" dirty="0" smtClean="0"/>
              <a:t>/.</a:t>
            </a:r>
            <a:endParaRPr lang="cs-CZ" sz="2800" dirty="0" smtClean="0"/>
          </a:p>
          <a:p>
            <a:pPr eaLnBrk="1" hangingPunct="1"/>
            <a:r>
              <a:rPr lang="cs-CZ" sz="2800" dirty="0" err="1" smtClean="0"/>
              <a:t>Hypoalbuminémie</a:t>
            </a:r>
            <a:r>
              <a:rPr lang="cs-CZ" sz="2800" dirty="0" smtClean="0"/>
              <a:t>   </a:t>
            </a:r>
            <a:r>
              <a:rPr lang="cs-CZ" sz="2800" dirty="0" smtClean="0"/>
              <a:t>-10g /-0,2mmol/l, </a:t>
            </a:r>
            <a:endParaRPr lang="cs-CZ" sz="2800" dirty="0" smtClean="0"/>
          </a:p>
          <a:p>
            <a:pPr eaLnBrk="1" hangingPunct="1"/>
            <a:r>
              <a:rPr lang="cs-CZ" sz="2800" dirty="0" smtClean="0"/>
              <a:t>pH </a:t>
            </a:r>
            <a:r>
              <a:rPr lang="cs-CZ" sz="2800" dirty="0" smtClean="0"/>
              <a:t>+0,1/ +0,03 </a:t>
            </a:r>
            <a:r>
              <a:rPr lang="cs-CZ" sz="2800" dirty="0" err="1" smtClean="0"/>
              <a:t>mmol</a:t>
            </a:r>
            <a:r>
              <a:rPr lang="cs-CZ" sz="2800" dirty="0" smtClean="0"/>
              <a:t>/l na bílkovinu </a:t>
            </a:r>
            <a:endParaRPr lang="cs-CZ" sz="2800" dirty="0" smtClean="0"/>
          </a:p>
          <a:p>
            <a:pPr eaLnBrk="1" hangingPunct="1"/>
            <a:r>
              <a:rPr lang="cs-CZ" sz="2800" dirty="0" smtClean="0"/>
              <a:t>/</a:t>
            </a:r>
            <a:r>
              <a:rPr lang="cs-CZ" sz="2800" dirty="0" smtClean="0"/>
              <a:t>terapie </a:t>
            </a:r>
            <a:r>
              <a:rPr lang="cs-CZ" sz="2800" dirty="0" err="1" smtClean="0"/>
              <a:t>bicarb</a:t>
            </a:r>
            <a:r>
              <a:rPr lang="cs-CZ" sz="2800" dirty="0" smtClean="0"/>
              <a:t>.-snížení </a:t>
            </a:r>
            <a:r>
              <a:rPr lang="cs-CZ" sz="2800" dirty="0" err="1" smtClean="0"/>
              <a:t>iCa</a:t>
            </a:r>
            <a:r>
              <a:rPr lang="cs-CZ" sz="2800" dirty="0" smtClean="0"/>
              <a:t>-tetanie/</a:t>
            </a:r>
          </a:p>
          <a:p>
            <a:pPr eaLnBrk="1" hangingPunct="1"/>
            <a:endParaRPr lang="cs-CZ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836712"/>
            <a:ext cx="7239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/>
              <a:t>Iontový soubor Na, K, Cl, Ca, </a:t>
            </a:r>
            <a:r>
              <a:rPr lang="cs-CZ" sz="4000" dirty="0" smtClean="0">
                <a:solidFill>
                  <a:schemeClr val="tx1"/>
                </a:solidFill>
              </a:rPr>
              <a:t>P,</a:t>
            </a:r>
            <a:r>
              <a:rPr lang="cs-CZ" sz="4000" dirty="0" smtClean="0"/>
              <a:t> Mg v plasmě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2060848"/>
            <a:ext cx="8215313" cy="4365253"/>
          </a:xfrm>
        </p:spPr>
        <p:txBody>
          <a:bodyPr/>
          <a:lstStyle/>
          <a:p>
            <a:pPr eaLnBrk="1" hangingPunct="1"/>
            <a:r>
              <a:rPr lang="cs-CZ" sz="2400" b="1" u="sng" dirty="0" smtClean="0"/>
              <a:t>P</a:t>
            </a:r>
            <a:r>
              <a:rPr lang="cs-CZ" sz="2400" dirty="0" smtClean="0"/>
              <a:t> - jen malá část vázána na </a:t>
            </a:r>
            <a:r>
              <a:rPr lang="cs-CZ" sz="2400" dirty="0" err="1" smtClean="0"/>
              <a:t>org.slouč</a:t>
            </a:r>
            <a:r>
              <a:rPr lang="cs-CZ" sz="2400" dirty="0" smtClean="0"/>
              <a:t>.-zásadní význam pro energetiku </a:t>
            </a:r>
            <a:r>
              <a:rPr lang="cs-CZ" sz="2400" dirty="0" err="1" smtClean="0"/>
              <a:t>bb</a:t>
            </a:r>
            <a:r>
              <a:rPr lang="cs-CZ" sz="2400" dirty="0" smtClean="0"/>
              <a:t>. </a:t>
            </a:r>
            <a:endParaRPr lang="cs-CZ" sz="2400" dirty="0" smtClean="0"/>
          </a:p>
          <a:p>
            <a:pPr eaLnBrk="1" hangingPunct="1"/>
            <a:r>
              <a:rPr lang="cs-CZ" sz="2400" dirty="0" err="1" smtClean="0"/>
              <a:t>Zmetabolizování</a:t>
            </a:r>
            <a:r>
              <a:rPr lang="cs-CZ" sz="2400" dirty="0" smtClean="0"/>
              <a:t> </a:t>
            </a:r>
            <a:r>
              <a:rPr lang="cs-CZ" sz="2400" dirty="0" err="1" smtClean="0"/>
              <a:t>makronutrientů</a:t>
            </a:r>
            <a:r>
              <a:rPr lang="cs-CZ" sz="2400" dirty="0" smtClean="0"/>
              <a:t> (CTB) </a:t>
            </a:r>
            <a:r>
              <a:rPr lang="cs-CZ" sz="2400" dirty="0" smtClean="0"/>
              <a:t>až po fosforylaci.</a:t>
            </a:r>
          </a:p>
          <a:p>
            <a:pPr eaLnBrk="1" hangingPunct="1"/>
            <a:r>
              <a:rPr lang="cs-CZ" sz="2400" dirty="0" smtClean="0"/>
              <a:t>Minimální příjem 30 </a:t>
            </a:r>
            <a:r>
              <a:rPr lang="cs-CZ" sz="2400" dirty="0" err="1" smtClean="0"/>
              <a:t>mmol</a:t>
            </a:r>
            <a:r>
              <a:rPr lang="cs-CZ" sz="2400" dirty="0" smtClean="0"/>
              <a:t>/den.</a:t>
            </a:r>
          </a:p>
          <a:p>
            <a:pPr eaLnBrk="1" hangingPunct="1"/>
            <a:r>
              <a:rPr lang="cs-CZ" sz="2400" dirty="0" smtClean="0"/>
              <a:t>Snížení P, pokles </a:t>
            </a:r>
            <a:r>
              <a:rPr lang="cs-CZ" sz="2400" dirty="0" err="1" smtClean="0"/>
              <a:t>difosfoglycerátu</a:t>
            </a:r>
            <a:r>
              <a:rPr lang="cs-CZ" sz="2400" dirty="0" smtClean="0"/>
              <a:t>, posun </a:t>
            </a:r>
            <a:r>
              <a:rPr lang="cs-CZ" sz="2400" dirty="0" err="1" smtClean="0"/>
              <a:t>disoc.křivky</a:t>
            </a:r>
            <a:r>
              <a:rPr lang="cs-CZ" sz="2400" dirty="0" smtClean="0"/>
              <a:t> doleva, ztížené uvolňování O2</a:t>
            </a:r>
          </a:p>
          <a:p>
            <a:pPr eaLnBrk="1" hangingPunct="1"/>
            <a:endParaRPr lang="cs-CZ" sz="2400" dirty="0" smtClean="0"/>
          </a:p>
          <a:p>
            <a:pPr eaLnBrk="1" hangingPunct="1"/>
            <a:r>
              <a:rPr lang="cs-CZ" sz="2400" dirty="0" smtClean="0"/>
              <a:t>Výrazný </a:t>
            </a:r>
            <a:r>
              <a:rPr lang="cs-CZ" sz="2400" dirty="0" smtClean="0"/>
              <a:t>pokles u </a:t>
            </a:r>
            <a:r>
              <a:rPr lang="cs-CZ" sz="2400" dirty="0" err="1" smtClean="0"/>
              <a:t>refeeding</a:t>
            </a:r>
            <a:r>
              <a:rPr lang="cs-CZ" sz="2400" dirty="0" smtClean="0"/>
              <a:t> </a:t>
            </a:r>
            <a:r>
              <a:rPr lang="cs-CZ" sz="2400" dirty="0" err="1" smtClean="0"/>
              <a:t>sy</a:t>
            </a:r>
            <a:r>
              <a:rPr lang="cs-CZ" sz="2400" dirty="0" smtClean="0"/>
              <a:t>, nutné vyšší dávky, nedostatek </a:t>
            </a:r>
            <a:r>
              <a:rPr lang="cs-CZ" sz="2400" dirty="0" err="1" smtClean="0"/>
              <a:t>makroergních</a:t>
            </a:r>
            <a:r>
              <a:rPr lang="cs-CZ" sz="2400" dirty="0" smtClean="0"/>
              <a:t> P hrozí až srdeční a </a:t>
            </a:r>
            <a:r>
              <a:rPr lang="cs-CZ" sz="2400" dirty="0" err="1" smtClean="0"/>
              <a:t>resp.selhání</a:t>
            </a:r>
            <a:r>
              <a:rPr lang="cs-CZ" sz="24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27584" y="764704"/>
            <a:ext cx="7239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/>
              <a:t>Iontový soubor Na, K, Cl, Ca, P, </a:t>
            </a:r>
            <a:r>
              <a:rPr lang="cs-CZ" sz="4000" dirty="0" smtClean="0">
                <a:solidFill>
                  <a:schemeClr val="tx1"/>
                </a:solidFill>
              </a:rPr>
              <a:t>Mg</a:t>
            </a:r>
            <a:r>
              <a:rPr lang="cs-CZ" sz="4000" dirty="0" smtClean="0"/>
              <a:t> v plasmě</a:t>
            </a:r>
          </a:p>
        </p:txBody>
      </p:sp>
      <p:sp>
        <p:nvSpPr>
          <p:cNvPr id="27651" name="Rectangle 1027"/>
          <p:cNvSpPr>
            <a:spLocks noGrp="1" noChangeArrowheads="1"/>
          </p:cNvSpPr>
          <p:nvPr>
            <p:ph idx="1"/>
          </p:nvPr>
        </p:nvSpPr>
        <p:spPr>
          <a:xfrm>
            <a:off x="467544" y="2492896"/>
            <a:ext cx="8286750" cy="410415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sz="2400" b="1" u="sng" dirty="0" smtClean="0"/>
              <a:t>Mg</a:t>
            </a:r>
            <a:r>
              <a:rPr lang="cs-CZ" sz="2400" dirty="0" smtClean="0"/>
              <a:t> - 50% </a:t>
            </a:r>
            <a:r>
              <a:rPr lang="cs-CZ" sz="2400" dirty="0" err="1" smtClean="0"/>
              <a:t>absorbce</a:t>
            </a:r>
            <a:r>
              <a:rPr lang="cs-CZ" sz="2400" dirty="0" smtClean="0"/>
              <a:t> v tenkém střevě, vyluč.ledvinami podle </a:t>
            </a:r>
            <a:r>
              <a:rPr lang="cs-CZ" sz="2400" dirty="0" err="1" smtClean="0"/>
              <a:t>plasmat.hladiny</a:t>
            </a:r>
            <a:r>
              <a:rPr lang="cs-CZ" sz="2400" dirty="0" smtClean="0"/>
              <a:t> a filtrace</a:t>
            </a:r>
          </a:p>
          <a:p>
            <a:pPr eaLnBrk="1" hangingPunct="1"/>
            <a:r>
              <a:rPr lang="cs-CZ" sz="2400" dirty="0" smtClean="0"/>
              <a:t>Mg význam pro metabolismus K, Ca, </a:t>
            </a:r>
            <a:endParaRPr lang="cs-CZ" sz="2400" dirty="0" smtClean="0"/>
          </a:p>
          <a:p>
            <a:pPr lvl="1"/>
            <a:r>
              <a:rPr lang="cs-CZ" sz="2200" dirty="0" smtClean="0"/>
              <a:t>deplece </a:t>
            </a:r>
            <a:r>
              <a:rPr lang="cs-CZ" sz="2200" dirty="0" smtClean="0"/>
              <a:t>Mg zhoršení sekrece a působení PTH,                           </a:t>
            </a:r>
            <a:endParaRPr lang="cs-CZ" sz="2200" dirty="0" smtClean="0"/>
          </a:p>
          <a:p>
            <a:pPr lvl="1"/>
            <a:r>
              <a:rPr lang="cs-CZ" sz="2200" dirty="0" smtClean="0"/>
              <a:t>zvýšení </a:t>
            </a:r>
            <a:r>
              <a:rPr lang="cs-CZ" sz="2200" dirty="0" err="1" smtClean="0"/>
              <a:t>ren</a:t>
            </a:r>
            <a:r>
              <a:rPr lang="cs-CZ" sz="2200" dirty="0" smtClean="0"/>
              <a:t>. ztrát K a jeho IC </a:t>
            </a:r>
            <a:r>
              <a:rPr lang="cs-CZ" sz="2200" dirty="0" err="1" smtClean="0"/>
              <a:t>def</a:t>
            </a:r>
            <a:r>
              <a:rPr lang="cs-CZ" sz="2200" dirty="0" smtClean="0"/>
              <a:t>.-</a:t>
            </a:r>
            <a:r>
              <a:rPr lang="cs-CZ" sz="2200" dirty="0" err="1" smtClean="0">
                <a:solidFill>
                  <a:srgbClr val="FF0000"/>
                </a:solidFill>
              </a:rPr>
              <a:t>rezist.na</a:t>
            </a:r>
            <a:r>
              <a:rPr lang="cs-CZ" sz="2200" dirty="0" smtClean="0">
                <a:solidFill>
                  <a:srgbClr val="FF0000"/>
                </a:solidFill>
              </a:rPr>
              <a:t> podání K   </a:t>
            </a:r>
          </a:p>
          <a:p>
            <a:pPr eaLnBrk="1" hangingPunct="1"/>
            <a:r>
              <a:rPr lang="cs-CZ" sz="2400" dirty="0" smtClean="0"/>
              <a:t>bez Mg se K nedostane do </a:t>
            </a:r>
            <a:r>
              <a:rPr lang="cs-CZ" sz="2400" dirty="0" err="1" smtClean="0"/>
              <a:t>bb</a:t>
            </a:r>
            <a:r>
              <a:rPr lang="cs-CZ" sz="2400" dirty="0" smtClean="0"/>
              <a:t>, a proto </a:t>
            </a:r>
            <a:r>
              <a:rPr lang="cs-CZ" sz="2400" dirty="0" smtClean="0"/>
              <a:t>vázne utilizace AA</a:t>
            </a:r>
          </a:p>
          <a:p>
            <a:pPr eaLnBrk="1" hangingPunct="1"/>
            <a:r>
              <a:rPr lang="cs-CZ" sz="2400" u="sng" dirty="0" smtClean="0"/>
              <a:t>Poškození tub</a:t>
            </a:r>
            <a:r>
              <a:rPr lang="cs-CZ" sz="2400" u="sng" dirty="0" smtClean="0"/>
              <a:t>. </a:t>
            </a:r>
            <a:r>
              <a:rPr lang="cs-CZ" sz="2400" u="sng" dirty="0" err="1" smtClean="0"/>
              <a:t>bb</a:t>
            </a:r>
            <a:r>
              <a:rPr lang="cs-CZ" sz="2400" dirty="0" smtClean="0"/>
              <a:t>-</a:t>
            </a:r>
            <a:r>
              <a:rPr lang="cs-CZ" sz="2400" dirty="0" err="1" smtClean="0"/>
              <a:t>zvýš.Mg</a:t>
            </a:r>
            <a:r>
              <a:rPr lang="cs-CZ" sz="2400" dirty="0" smtClean="0"/>
              <a:t> </a:t>
            </a:r>
            <a:r>
              <a:rPr lang="cs-CZ" sz="2400" dirty="0" err="1" smtClean="0"/>
              <a:t>urie</a:t>
            </a:r>
            <a:r>
              <a:rPr lang="cs-CZ" sz="2400" dirty="0" smtClean="0"/>
              <a:t>-cis platina</a:t>
            </a:r>
            <a:r>
              <a:rPr lang="cs-CZ" sz="2400" dirty="0" smtClean="0"/>
              <a:t>, </a:t>
            </a:r>
            <a:r>
              <a:rPr lang="cs-CZ" sz="2400" dirty="0" err="1" smtClean="0"/>
              <a:t>amfoB</a:t>
            </a:r>
            <a:r>
              <a:rPr lang="cs-CZ" sz="2400" dirty="0" smtClean="0"/>
              <a:t> </a:t>
            </a:r>
            <a:endParaRPr lang="cs-CZ" sz="2400" dirty="0" smtClean="0"/>
          </a:p>
          <a:p>
            <a:pPr eaLnBrk="1" hangingPunct="1"/>
            <a:endParaRPr lang="cs-CZ" sz="2400" u="sng" dirty="0" smtClean="0"/>
          </a:p>
          <a:p>
            <a:pPr eaLnBrk="1" hangingPunct="1"/>
            <a:r>
              <a:rPr lang="cs-CZ" sz="2400" u="sng" dirty="0" smtClean="0"/>
              <a:t>Příčiny</a:t>
            </a:r>
            <a:r>
              <a:rPr lang="cs-CZ" sz="2400" dirty="0" smtClean="0"/>
              <a:t> </a:t>
            </a:r>
            <a:r>
              <a:rPr lang="cs-CZ" sz="2400" dirty="0" smtClean="0"/>
              <a:t>- malnutrice, dlouhodobá PN, </a:t>
            </a:r>
            <a:r>
              <a:rPr lang="cs-CZ" sz="2400" dirty="0" err="1" smtClean="0"/>
              <a:t>malabsorbce</a:t>
            </a:r>
            <a:r>
              <a:rPr lang="cs-CZ" sz="2400" dirty="0" smtClean="0"/>
              <a:t>, GIT ztráty, kličková diuretika</a:t>
            </a:r>
          </a:p>
          <a:p>
            <a:pPr eaLnBrk="1" hangingPunct="1"/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Malnutrice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sz="3200" dirty="0" smtClean="0"/>
              <a:t>v užším slova smyslu podvýživa</a:t>
            </a:r>
          </a:p>
          <a:p>
            <a:pPr lvl="1"/>
            <a:endParaRPr lang="cs-CZ" sz="3200" dirty="0" smtClean="0"/>
          </a:p>
          <a:p>
            <a:r>
              <a:rPr lang="cs-CZ" sz="3400" dirty="0" smtClean="0"/>
              <a:t>pokročilejší malnutrice může být ireverzibilní</a:t>
            </a:r>
          </a:p>
          <a:p>
            <a:pPr>
              <a:buNone/>
            </a:pPr>
            <a:r>
              <a:rPr lang="cs-CZ" sz="3200" dirty="0" smtClean="0"/>
              <a:t>→ </a:t>
            </a:r>
            <a:r>
              <a:rPr lang="cs-CZ" sz="3200" b="1" dirty="0" smtClean="0"/>
              <a:t>lépe předcházet, než léčit pozdě</a:t>
            </a:r>
          </a:p>
          <a:p>
            <a:endParaRPr lang="cs-CZ" sz="320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543800" cy="12954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err="1" smtClean="0"/>
              <a:t>Overfeeding</a:t>
            </a:r>
            <a:r>
              <a:rPr lang="cs-CZ" sz="2800" dirty="0" smtClean="0"/>
              <a:t> syndrom (</a:t>
            </a:r>
            <a:r>
              <a:rPr lang="cs-CZ" sz="2800" dirty="0" err="1" smtClean="0"/>
              <a:t>chron</a:t>
            </a:r>
            <a:r>
              <a:rPr lang="cs-CZ" sz="2800" dirty="0" smtClean="0"/>
              <a:t>. malnutrice, vysoké dávky glukózy bez minerálů K,Mg,P)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67544" y="3212976"/>
          <a:ext cx="8143900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1776"/>
                <a:gridCol w="2151776"/>
                <a:gridCol w="2151776"/>
                <a:gridCol w="1688572"/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21.3. 9,30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21.3. 15,30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22.3. 9,30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136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137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138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K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3,7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2,4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4,1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0,15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0,9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Mg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0,8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glykémie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5,4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12,6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5,1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laktát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1,1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2,8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1,3</a:t>
                      </a:r>
                      <a:endParaRPr lang="cs-CZ" dirty="0"/>
                    </a:p>
                  </a:txBody>
                  <a:tcPr/>
                </a:tc>
              </a:tr>
              <a:tr h="328303">
                <a:tc>
                  <a:txBody>
                    <a:bodyPr/>
                    <a:lstStyle/>
                    <a:p>
                      <a:r>
                        <a:rPr lang="cs-CZ" dirty="0" smtClean="0"/>
                        <a:t>urea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4,6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2,0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>
          <a:xfrm>
            <a:off x="390525" y="357188"/>
            <a:ext cx="8421688" cy="13573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mtClean="0"/>
              <a:t>Mentální anorexie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ph idx="1"/>
          </p:nvPr>
        </p:nvGraphicFramePr>
        <p:xfrm>
          <a:off x="1966913" y="1609725"/>
          <a:ext cx="4217987" cy="4846638"/>
        </p:xfrm>
        <a:graphic>
          <a:graphicData uri="http://schemas.openxmlformats.org/presentationml/2006/ole">
            <p:oleObj spid="_x0000_s247810" name="Fotografie" r:id="rId4" imgW="6392167" imgH="7342857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smtClean="0"/>
              <a:t>Na, K, Cl, Ca, P, Mg-vyšetření v moči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669925" y="2349500"/>
            <a:ext cx="6997700" cy="3641725"/>
          </a:xfrm>
        </p:spPr>
        <p:txBody>
          <a:bodyPr/>
          <a:lstStyle/>
          <a:p>
            <a:pPr eaLnBrk="1" hangingPunct="1"/>
            <a:r>
              <a:rPr lang="cs-CZ" sz="2400" dirty="0" err="1" smtClean="0"/>
              <a:t>Hypernatriurie</a:t>
            </a:r>
            <a:r>
              <a:rPr lang="cs-CZ" sz="2400" dirty="0" smtClean="0"/>
              <a:t>-nad 200mmol/l</a:t>
            </a:r>
          </a:p>
          <a:p>
            <a:pPr eaLnBrk="1" hangingPunct="1"/>
            <a:r>
              <a:rPr lang="cs-CZ" sz="2400" dirty="0" smtClean="0"/>
              <a:t>vysoký přísun Na solí /léky/</a:t>
            </a:r>
          </a:p>
          <a:p>
            <a:pPr eaLnBrk="1" hangingPunct="1"/>
            <a:r>
              <a:rPr lang="cs-CZ" sz="2400" dirty="0" smtClean="0"/>
              <a:t>mobilizace Na z </a:t>
            </a:r>
            <a:r>
              <a:rPr lang="cs-CZ" sz="2400" dirty="0" err="1" smtClean="0"/>
              <a:t>intersticia</a:t>
            </a:r>
            <a:r>
              <a:rPr lang="cs-CZ" sz="2400" dirty="0" smtClean="0"/>
              <a:t> při zlepšení </a:t>
            </a:r>
            <a:r>
              <a:rPr lang="cs-CZ" sz="2400" dirty="0" smtClean="0"/>
              <a:t>stavu</a:t>
            </a:r>
          </a:p>
          <a:p>
            <a:pPr lvl="1"/>
            <a:r>
              <a:rPr lang="cs-CZ" sz="2200" smtClean="0"/>
              <a:t>3.den </a:t>
            </a:r>
            <a:endParaRPr lang="cs-CZ" sz="2200" dirty="0" smtClean="0"/>
          </a:p>
          <a:p>
            <a:pPr eaLnBrk="1" hangingPunct="1"/>
            <a:r>
              <a:rPr lang="cs-CZ" sz="2400" dirty="0" err="1" smtClean="0"/>
              <a:t>hyponatriurie</a:t>
            </a:r>
            <a:r>
              <a:rPr lang="cs-CZ" sz="2400" dirty="0" smtClean="0"/>
              <a:t>-pod 20mmol/l</a:t>
            </a:r>
          </a:p>
          <a:p>
            <a:pPr eaLnBrk="1" hangingPunct="1"/>
            <a:r>
              <a:rPr lang="cs-CZ" sz="2400" dirty="0" err="1" smtClean="0"/>
              <a:t>hyperaldosteronismus</a:t>
            </a:r>
            <a:r>
              <a:rPr lang="cs-CZ" sz="2400" dirty="0" smtClean="0"/>
              <a:t>, známka </a:t>
            </a:r>
            <a:r>
              <a:rPr lang="cs-CZ" sz="2400" dirty="0" err="1" smtClean="0"/>
              <a:t>hypovolémie</a:t>
            </a:r>
            <a:endParaRPr lang="cs-CZ" sz="2400" dirty="0" smtClean="0"/>
          </a:p>
          <a:p>
            <a:pPr eaLnBrk="1" hangingPunct="1"/>
            <a:r>
              <a:rPr lang="cs-CZ" sz="2400" dirty="0" smtClean="0"/>
              <a:t>rozlišení </a:t>
            </a:r>
            <a:r>
              <a:rPr lang="cs-CZ" sz="2400" dirty="0" err="1" smtClean="0"/>
              <a:t>pre</a:t>
            </a:r>
            <a:r>
              <a:rPr lang="cs-CZ" sz="2400" dirty="0" smtClean="0"/>
              <a:t> a renálního selhání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smtClean="0"/>
              <a:t>Na, K, Cl, Ca, P, Mg - vyšetření v moči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669925" y="2574925"/>
            <a:ext cx="7502525" cy="3416300"/>
          </a:xfrm>
        </p:spPr>
        <p:txBody>
          <a:bodyPr/>
          <a:lstStyle/>
          <a:p>
            <a:pPr eaLnBrk="1" hangingPunct="1"/>
            <a:r>
              <a:rPr lang="cs-CZ" sz="2400" smtClean="0"/>
              <a:t>Hyperkaliurie-při aldosteronismu-výměna za Na</a:t>
            </a:r>
          </a:p>
          <a:p>
            <a:pPr eaLnBrk="1" hangingPunct="1"/>
            <a:r>
              <a:rPr lang="cs-CZ" sz="2400" smtClean="0"/>
              <a:t>hypokaliurie</a:t>
            </a:r>
          </a:p>
          <a:p>
            <a:pPr eaLnBrk="1" hangingPunct="1"/>
            <a:r>
              <a:rPr lang="cs-CZ" sz="2400" smtClean="0"/>
              <a:t>hypokortikalismus</a:t>
            </a:r>
          </a:p>
          <a:p>
            <a:pPr eaLnBrk="1" hangingPunct="1"/>
            <a:r>
              <a:rPr lang="cs-CZ" sz="2400" smtClean="0"/>
              <a:t>hrozící hypokalemie</a:t>
            </a:r>
          </a:p>
          <a:p>
            <a:pPr eaLnBrk="1" hangingPunct="1"/>
            <a:endParaRPr lang="cs-CZ" sz="2400" smtClean="0"/>
          </a:p>
          <a:p>
            <a:pPr eaLnBrk="1" hangingPunct="1"/>
            <a:r>
              <a:rPr lang="cs-CZ" sz="2400" smtClean="0"/>
              <a:t>Bilanční sledování-PN substituce/24hod</a:t>
            </a:r>
          </a:p>
          <a:p>
            <a:pPr eaLnBrk="1" hangingPunct="1"/>
            <a:r>
              <a:rPr lang="cs-CZ" sz="2400" smtClean="0"/>
              <a:t>výpočty FE,clearence Na,K,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smtClean="0"/>
              <a:t>Monitorace vnitřního prostředí, ABR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669925" y="2574925"/>
            <a:ext cx="7646988" cy="3416300"/>
          </a:xfrm>
        </p:spPr>
        <p:txBody>
          <a:bodyPr/>
          <a:lstStyle/>
          <a:p>
            <a:pPr eaLnBrk="1" hangingPunct="1"/>
            <a:r>
              <a:rPr lang="cs-CZ" sz="2400" smtClean="0"/>
              <a:t>Klinická data</a:t>
            </a:r>
          </a:p>
          <a:p>
            <a:pPr eaLnBrk="1" hangingPunct="1"/>
            <a:r>
              <a:rPr lang="cs-CZ" sz="2400" smtClean="0"/>
              <a:t>Iontogram</a:t>
            </a:r>
          </a:p>
          <a:p>
            <a:pPr eaLnBrk="1" hangingPunct="1"/>
            <a:r>
              <a:rPr lang="cs-CZ" sz="2400" smtClean="0"/>
              <a:t>Plasmatické proteiny, hydratace</a:t>
            </a:r>
          </a:p>
          <a:p>
            <a:pPr eaLnBrk="1" hangingPunct="1"/>
            <a:r>
              <a:rPr lang="cs-CZ" sz="2400" smtClean="0"/>
              <a:t>Renální a hepatální funkce</a:t>
            </a:r>
          </a:p>
          <a:p>
            <a:pPr eaLnBrk="1" hangingPunct="1"/>
            <a:r>
              <a:rPr lang="cs-CZ" sz="2400" smtClean="0"/>
              <a:t>Kompenzace glykemie</a:t>
            </a:r>
          </a:p>
          <a:p>
            <a:pPr eaLnBrk="1" hangingPunct="1"/>
            <a:r>
              <a:rPr lang="cs-CZ" sz="2400" smtClean="0"/>
              <a:t>Astrup</a:t>
            </a:r>
          </a:p>
          <a:p>
            <a:pPr eaLnBrk="1" hangingPunct="1"/>
            <a:endParaRPr lang="cs-CZ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421688" cy="1241425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smtClean="0"/>
              <a:t>ABR, laktát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590800"/>
            <a:ext cx="7989888" cy="3416300"/>
          </a:xfrm>
        </p:spPr>
        <p:txBody>
          <a:bodyPr/>
          <a:lstStyle/>
          <a:p>
            <a:pPr eaLnBrk="1" hangingPunct="1"/>
            <a:r>
              <a:rPr lang="cs-CZ" sz="2400" smtClean="0"/>
              <a:t>Komplexní hodnocení</a:t>
            </a:r>
          </a:p>
          <a:p>
            <a:pPr eaLnBrk="1" hangingPunct="1"/>
            <a:r>
              <a:rPr lang="cs-CZ" sz="2400" smtClean="0"/>
              <a:t>Poruchy respirační složky RAL, RAC</a:t>
            </a:r>
          </a:p>
          <a:p>
            <a:pPr eaLnBrk="1" hangingPunct="1"/>
            <a:r>
              <a:rPr lang="cs-CZ" sz="2400" smtClean="0"/>
              <a:t>Poruchy metabolické složky MAL, MAC</a:t>
            </a:r>
          </a:p>
          <a:p>
            <a:pPr eaLnBrk="1" hangingPunct="1"/>
            <a:r>
              <a:rPr lang="cs-CZ" sz="2400" smtClean="0"/>
              <a:t>Metabolická acidóza-KPCR,DM,renální insuf.,hypoxie,hypoperfuze</a:t>
            </a:r>
          </a:p>
          <a:p>
            <a:pPr eaLnBrk="1" hangingPunct="1"/>
            <a:r>
              <a:rPr lang="cs-CZ" sz="2400" smtClean="0"/>
              <a:t>metabolická alkalóza-hypoproteinémie,hyperaldosteronismus, ztráty žaludeční šťávy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smtClean="0"/>
              <a:t>ABR, laktát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669925" y="2574925"/>
            <a:ext cx="8078788" cy="3416300"/>
          </a:xfrm>
        </p:spPr>
        <p:txBody>
          <a:bodyPr/>
          <a:lstStyle/>
          <a:p>
            <a:pPr eaLnBrk="1" hangingPunct="1"/>
            <a:r>
              <a:rPr lang="cs-CZ" sz="2400" smtClean="0"/>
              <a:t>Respirační acidóza- CHOBP, úbytek dýchacího svalstva,pleurální výpotky,nadměrný přísun glukózy v PN</a:t>
            </a:r>
          </a:p>
          <a:p>
            <a:pPr eaLnBrk="1" hangingPunct="1"/>
            <a:r>
              <a:rPr lang="cs-CZ" sz="2400" smtClean="0"/>
              <a:t>respirační alkalóza-při hypoxii, časná známka mikroembolizace,šok,iatrogeně při kraniocerebrálních poraněních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421687" cy="1241425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/>
              <a:t>Nové trendy v hodnocení ABR - Steward-Fencl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669925" y="2276475"/>
            <a:ext cx="7646988" cy="4105275"/>
          </a:xfrm>
        </p:spPr>
        <p:txBody>
          <a:bodyPr/>
          <a:lstStyle/>
          <a:p>
            <a:pPr eaLnBrk="1" hangingPunct="1"/>
            <a:r>
              <a:rPr lang="cs-CZ" sz="2400" smtClean="0"/>
              <a:t>Dekompozice nálezu ABR na jednotlivé poruchy- možnost kauzální terapie /90%smíšené poruchy ABR/</a:t>
            </a:r>
          </a:p>
          <a:p>
            <a:pPr eaLnBrk="1" hangingPunct="1"/>
            <a:r>
              <a:rPr lang="cs-CZ" sz="2400" smtClean="0"/>
              <a:t>pH, pCO2, HCO3,BE….</a:t>
            </a:r>
          </a:p>
          <a:p>
            <a:pPr eaLnBrk="1" hangingPunct="1"/>
            <a:r>
              <a:rPr lang="cs-CZ" sz="2400" smtClean="0"/>
              <a:t>SID,Cl corig.,UA,P, Alb.,.AG corig.</a:t>
            </a:r>
          </a:p>
          <a:p>
            <a:pPr eaLnBrk="1" hangingPunct="1"/>
            <a:r>
              <a:rPr lang="cs-CZ" sz="2400" smtClean="0"/>
              <a:t>Alb 44, P 0.9-1.1, Na 140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421687" cy="7651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smtClean="0"/>
              <a:t> Nové parametry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692150"/>
            <a:ext cx="8642350" cy="2305050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cs-CZ" sz="2400" b="1" smtClean="0"/>
              <a:t>SID = Na-Cl+UA/ 38-40 mmol/l…HCO3+Alb.+P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cs-CZ" sz="2400" b="1" smtClean="0"/>
              <a:t>Cl corig.= Cl akt. x Na akt./Na norm. 104-108 mmol/l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cs-CZ" sz="2400" b="1" smtClean="0"/>
              <a:t>AG= Na + K - /Cl +HCO3/..RA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cs-CZ" sz="2400" b="1" smtClean="0"/>
              <a:t>AGcorig na akt.albumin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cs-CZ" sz="2400" b="1" smtClean="0"/>
              <a:t>UA=/Na+ K+ Ca+Mg/ -/Cl+ SID/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cs-CZ" sz="2400" b="1" smtClean="0"/>
              <a:t>UAcorig na akt.Na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cs-CZ" sz="2400" smtClean="0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827088" y="3141663"/>
            <a:ext cx="1368425" cy="2159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Na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827088" y="5300663"/>
            <a:ext cx="1368425" cy="649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K, Ca, Mg..</a:t>
            </a: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3708400" y="3141663"/>
            <a:ext cx="1150938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Cl</a:t>
            </a: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3708400" y="4581525"/>
            <a:ext cx="1150938" cy="503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HCO3</a:t>
            </a: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3708400" y="5084763"/>
            <a:ext cx="1150938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ALB</a:t>
            </a: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3708400" y="5876925"/>
            <a:ext cx="1150938" cy="73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UA</a:t>
            </a: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4859338" y="4581525"/>
            <a:ext cx="504825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SID</a:t>
            </a: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6948488" y="3141663"/>
            <a:ext cx="1079500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Cl</a:t>
            </a: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6948488" y="4581525"/>
            <a:ext cx="1079500" cy="503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HCO3</a:t>
            </a: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6948488" y="5013325"/>
            <a:ext cx="71437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6948488" y="5084763"/>
            <a:ext cx="1079500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ALB</a:t>
            </a: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6948488" y="5876925"/>
            <a:ext cx="1079500" cy="73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UA</a:t>
            </a: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8027988" y="5084763"/>
            <a:ext cx="720725" cy="865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AG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421687" cy="5032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smtClean="0"/>
              <a:t> </a:t>
            </a:r>
            <a:r>
              <a:rPr lang="cs-CZ" sz="3600" smtClean="0"/>
              <a:t>Interpretace nových parametrů</a:t>
            </a:r>
            <a:r>
              <a:rPr lang="cs-CZ" sz="4000" smtClean="0"/>
              <a:t>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692150"/>
            <a:ext cx="8642350" cy="5761038"/>
          </a:xfrm>
        </p:spPr>
        <p:txBody>
          <a:bodyPr/>
          <a:lstStyle/>
          <a:p>
            <a:pPr eaLnBrk="1" hangingPunct="1"/>
            <a:r>
              <a:rPr lang="cs-CZ" sz="2400" b="1" smtClean="0"/>
              <a:t>Změny SID –snížení MAC /zvýšení Cl, UA,diluce vodou../</a:t>
            </a:r>
          </a:p>
          <a:p>
            <a:pPr eaLnBrk="1" hangingPunct="1"/>
            <a:r>
              <a:rPr lang="cs-CZ" sz="2400" b="1" smtClean="0"/>
              <a:t>Zvýšení SID- MAL /snížení Cl,ztráta vody../</a:t>
            </a:r>
          </a:p>
          <a:p>
            <a:pPr eaLnBrk="1" hangingPunct="1"/>
            <a:r>
              <a:rPr lang="cs-CZ" sz="2400" b="1" smtClean="0"/>
              <a:t>UA zvýšení- MAC /laktát,hydroxybutyrát,sulfát../</a:t>
            </a:r>
          </a:p>
          <a:p>
            <a:pPr eaLnBrk="1" hangingPunct="1"/>
            <a:r>
              <a:rPr lang="cs-CZ" sz="2400" b="1" smtClean="0"/>
              <a:t>AG zvýšení MAC- UA,hyperfosfatémie, snížení- MAL hypoproteinémie</a:t>
            </a:r>
          </a:p>
          <a:p>
            <a:pPr eaLnBrk="1" hangingPunct="1">
              <a:buFontTx/>
              <a:buNone/>
            </a:pPr>
            <a:endParaRPr lang="cs-CZ" smtClean="0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827088" y="3141663"/>
            <a:ext cx="1368425" cy="2159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Na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827088" y="5300663"/>
            <a:ext cx="1368425" cy="649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K, Ca, Mg..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3708400" y="3141663"/>
            <a:ext cx="1150938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Cl</a:t>
            </a: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3708400" y="4581525"/>
            <a:ext cx="1150938" cy="503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HCO3</a:t>
            </a: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3708400" y="5084763"/>
            <a:ext cx="1150938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ALB</a:t>
            </a: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3708400" y="5876925"/>
            <a:ext cx="1150938" cy="73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UA</a:t>
            </a: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4859338" y="4581525"/>
            <a:ext cx="504825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SID</a:t>
            </a: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6948488" y="3141663"/>
            <a:ext cx="1079500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Cl</a:t>
            </a: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6948488" y="4581525"/>
            <a:ext cx="1079500" cy="503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HCO3</a:t>
            </a: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6948488" y="5013325"/>
            <a:ext cx="71437" cy="144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6948488" y="5084763"/>
            <a:ext cx="1079500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ALB</a:t>
            </a: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6948488" y="5876925"/>
            <a:ext cx="1079500" cy="73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UA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8027988" y="5084763"/>
            <a:ext cx="720725" cy="865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1" lang="cs-CZ">
                <a:solidFill>
                  <a:schemeClr val="tx1"/>
                </a:solidFill>
              </a:rPr>
              <a:t>AG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2482</TotalTime>
  <Words>5009</Words>
  <Application>Microsoft Office PowerPoint</Application>
  <PresentationFormat>Předvádění na obrazovce (4:3)</PresentationFormat>
  <Paragraphs>1306</Paragraphs>
  <Slides>165</Slides>
  <Notes>57</Notes>
  <HiddenSlides>12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165</vt:i4>
      </vt:variant>
    </vt:vector>
  </HeadingPairs>
  <TitlesOfParts>
    <vt:vector size="170" baseType="lpstr">
      <vt:lpstr>Tok</vt:lpstr>
      <vt:lpstr>Graf</vt:lpstr>
      <vt:lpstr>Fotografie</vt:lpstr>
      <vt:lpstr>Image</vt:lpstr>
      <vt:lpstr>Chart</vt:lpstr>
      <vt:lpstr>IPVZ kurz:  Základy biochemie pro klinického farmaceuta Farmakoterapie změn vnitřního prostředí  Výživa a její biochemický obraz Výživa a její vztah k biochemii </vt:lpstr>
      <vt:lpstr>Osnova</vt:lpstr>
      <vt:lpstr>Snímek 3</vt:lpstr>
      <vt:lpstr>Anebo také? </vt:lpstr>
      <vt:lpstr>1. část</vt:lpstr>
      <vt:lpstr>Malnutrice</vt:lpstr>
      <vt:lpstr>Snímek 7</vt:lpstr>
      <vt:lpstr>Snímek 8</vt:lpstr>
      <vt:lpstr>Malnutrice</vt:lpstr>
      <vt:lpstr>Malnutrice- pojmy</vt:lpstr>
      <vt:lpstr>Prosté hladovění</vt:lpstr>
      <vt:lpstr>Stresové hladovění</vt:lpstr>
      <vt:lpstr>Snímek 13</vt:lpstr>
      <vt:lpstr>Kachexie</vt:lpstr>
      <vt:lpstr>Nádorová kachexie  není výhradně pozdním fenoménem</vt:lpstr>
      <vt:lpstr>Postupnost ztráty tělesných bílkovin v průběhu nádorového onemocnění modelová situace</vt:lpstr>
      <vt:lpstr>Diagnostika malnutrice ?</vt:lpstr>
      <vt:lpstr>Který pacient je podvyživený?</vt:lpstr>
      <vt:lpstr>Diagnostika malnutrice </vt:lpstr>
      <vt:lpstr>Snímek 20</vt:lpstr>
      <vt:lpstr>Zdravotní důsledky malnutrice</vt:lpstr>
      <vt:lpstr>Malnutrice kazí naše snažení!</vt:lpstr>
      <vt:lpstr>Snímek 23</vt:lpstr>
      <vt:lpstr>Ekonomické aspekty malnutrice</vt:lpstr>
      <vt:lpstr>Snímek 25</vt:lpstr>
      <vt:lpstr>Snímek 26</vt:lpstr>
      <vt:lpstr>Snímek 27</vt:lpstr>
      <vt:lpstr>Možnosti nutriční podpory</vt:lpstr>
      <vt:lpstr>Nutriční terapeut</vt:lpstr>
      <vt:lpstr>Nutricionista</vt:lpstr>
      <vt:lpstr>Nutriční ambulance – www.skvimp.cz</vt:lpstr>
      <vt:lpstr>Možnosti intervence</vt:lpstr>
      <vt:lpstr>Kolik dát živin/energie?</vt:lpstr>
      <vt:lpstr>ENERGETICKÝ VÝDEJ</vt:lpstr>
      <vt:lpstr>Dávka energie – výběr substrátu</vt:lpstr>
      <vt:lpstr>Rozpis dávkování vody a minerálů</vt:lpstr>
      <vt:lpstr>Potřeba aminokyselin </vt:lpstr>
      <vt:lpstr>Složení výživy</vt:lpstr>
      <vt:lpstr>Sipping = ONS (oral nutr. suppl.)</vt:lpstr>
      <vt:lpstr>Sipping – široká škála přípravků</vt:lpstr>
      <vt:lpstr>Sipping - úhrada</vt:lpstr>
      <vt:lpstr>Sondová enterální výživa</vt:lpstr>
      <vt:lpstr>Sondová enterální výživa 2</vt:lpstr>
      <vt:lpstr>Přístupy</vt:lpstr>
      <vt:lpstr>ENTERÁLNÍ VÝŽIVA: PŘÍSTUPY 2</vt:lpstr>
      <vt:lpstr>Snímek 46</vt:lpstr>
      <vt:lpstr>Potřeba včasného zavedení PEG  vývoj hmotnosti před a po zavedení PEG, n=210</vt:lpstr>
      <vt:lpstr>Snímek 48</vt:lpstr>
      <vt:lpstr>Snímek 49</vt:lpstr>
      <vt:lpstr>Snímek 50</vt:lpstr>
      <vt:lpstr>Do žaludku vs. do střeva</vt:lpstr>
      <vt:lpstr>Parenterální výživa</vt:lpstr>
      <vt:lpstr>Parenterální výživa- formy a typy</vt:lpstr>
      <vt:lpstr>KOMPLEMENTÁRNÍ TERAPEUTICKÉ MOŽNOSTI</vt:lpstr>
      <vt:lpstr>Domácí parenterální výživa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  <vt:lpstr>Snímek 64</vt:lpstr>
      <vt:lpstr>Snímek 65</vt:lpstr>
      <vt:lpstr>Mobilní parenterální pumpa</vt:lpstr>
      <vt:lpstr>2. část</vt:lpstr>
      <vt:lpstr>2. část</vt:lpstr>
      <vt:lpstr>Biochemie při výživě</vt:lpstr>
      <vt:lpstr>Jeden test nestačí...</vt:lpstr>
      <vt:lpstr>Všechno souvisí se vším...</vt:lpstr>
      <vt:lpstr>Snímek 72</vt:lpstr>
      <vt:lpstr>Kriteria malnutrice</vt:lpstr>
      <vt:lpstr>Posuzování malnutrice</vt:lpstr>
      <vt:lpstr>Rozsah a frekvence monitorace- typ umělé výživy</vt:lpstr>
      <vt:lpstr>Indikace vyšetření</vt:lpstr>
      <vt:lpstr>Na, K, Cl, Ca, P, Mg- vyšetření v séru</vt:lpstr>
      <vt:lpstr>Na, K, Cl, Ca, P, Mg vyšetření v séru</vt:lpstr>
      <vt:lpstr>Osmolalita (krev, moč)</vt:lpstr>
      <vt:lpstr>Na, K, Cl, Ca, P, Mg- vyšetření v séru</vt:lpstr>
      <vt:lpstr>Snímek 81</vt:lpstr>
      <vt:lpstr>Na, K, Cl, Ca, P, Mg-vyšetření v séru</vt:lpstr>
      <vt:lpstr>Kontaminace inf.roztokem /FR/</vt:lpstr>
      <vt:lpstr>Snímek 84</vt:lpstr>
      <vt:lpstr>Pseudohyperkalémie u pacienta s významnou leukocytózou</vt:lpstr>
      <vt:lpstr>Iontový soubor Na, K, Cl, Ca, P, Mg v plasmě</vt:lpstr>
      <vt:lpstr>Iontový soubor- Ca vyšetření v séru</vt:lpstr>
      <vt:lpstr>Iontový soubor Na, K, Cl, Ca, P, Mg v plasmě</vt:lpstr>
      <vt:lpstr>Iontový soubor Na, K, Cl, Ca, P, Mg v plasmě</vt:lpstr>
      <vt:lpstr>Overfeeding syndrom (chron. malnutrice, vysoké dávky glukózy bez minerálů K,Mg,P)</vt:lpstr>
      <vt:lpstr>Mentální anorexie</vt:lpstr>
      <vt:lpstr>Na, K, Cl, Ca, P, Mg-vyšetření v moči</vt:lpstr>
      <vt:lpstr>Na, K, Cl, Ca, P, Mg - vyšetření v moči</vt:lpstr>
      <vt:lpstr>Monitorace vnitřního prostředí, ABR</vt:lpstr>
      <vt:lpstr>ABR, laktát</vt:lpstr>
      <vt:lpstr>ABR, laktát</vt:lpstr>
      <vt:lpstr>Nové trendy v hodnocení ABR - Steward-Fencl</vt:lpstr>
      <vt:lpstr> Nové parametry </vt:lpstr>
      <vt:lpstr> Interpretace nových parametrů </vt:lpstr>
      <vt:lpstr>Kauzální terapie</vt:lpstr>
      <vt:lpstr>ABR, laktát</vt:lpstr>
      <vt:lpstr>Renální funkce I </vt:lpstr>
      <vt:lpstr>Renal function after atacs of sepsis (2 month in ICU) </vt:lpstr>
      <vt:lpstr>Renální funkce II</vt:lpstr>
      <vt:lpstr>Hepatální soubor bili, ALT, AST, GMT, ALP, pAMS</vt:lpstr>
      <vt:lpstr>Metabolický soubor  glykémie, TG, cholesterol, kys.močová</vt:lpstr>
      <vt:lpstr>Proteinový soubor CB, alb, prealb, transferin,CHE</vt:lpstr>
      <vt:lpstr>Albumin – pokr.</vt:lpstr>
      <vt:lpstr>Snímek 109</vt:lpstr>
      <vt:lpstr>Markery zánětu Proteins of acute phase (PAF) in ICU patients</vt:lpstr>
      <vt:lpstr>Soubor zánětových markerů PAF </vt:lpstr>
      <vt:lpstr>Snímek 112</vt:lpstr>
      <vt:lpstr>Snímek 113</vt:lpstr>
      <vt:lpstr>Snímek 114</vt:lpstr>
      <vt:lpstr>Snímek 115</vt:lpstr>
      <vt:lpstr>Primárně lokalizovaný bakt. infekt, rozvoj sepse. </vt:lpstr>
      <vt:lpstr>Wegeners granulomatosis, lob.pneumonie, sepse</vt:lpstr>
      <vt:lpstr>Mykotická afekce, potvrzený Aspergilus</vt:lpstr>
      <vt:lpstr>Cytomegalovirová infekce</vt:lpstr>
      <vt:lpstr>Sepsis biomarkers: A review ( Ch. Pierrakos, J.L. Vincent ) Crit.care 2010</vt:lpstr>
      <vt:lpstr>Biomarkery s vysokou negativní predilekcí  pro sepsi</vt:lpstr>
      <vt:lpstr>Další markery zánětu s dobrou predilekcí, snadná dosažitelnost: </vt:lpstr>
      <vt:lpstr>Další vyšetřované markery</vt:lpstr>
      <vt:lpstr>Stopové prvky, vitamíny Fe, Zn, Se..</vt:lpstr>
      <vt:lpstr>Citrulin (HPLC)</vt:lpstr>
      <vt:lpstr>Ekonomický aspekt</vt:lpstr>
      <vt:lpstr>TERAPIE NÁDOROVÉ KACHEXIE</vt:lpstr>
      <vt:lpstr>JEDNODUCHÁ OPATŘENÍ</vt:lpstr>
      <vt:lpstr>KOMPLEMENTÁRNÍ TERAPEUTICKÉ MOŽNOSTI</vt:lpstr>
      <vt:lpstr>n-3 MASTNÉ KYSELINY</vt:lpstr>
      <vt:lpstr>Snímek 131</vt:lpstr>
      <vt:lpstr>Snímek 132</vt:lpstr>
      <vt:lpstr>Snímek 133</vt:lpstr>
      <vt:lpstr>Glutamin </vt:lpstr>
      <vt:lpstr>KOENZYM Q10</vt:lpstr>
      <vt:lpstr>PROBIOTIKA</vt:lpstr>
      <vt:lpstr>ZINEK</vt:lpstr>
      <vt:lpstr>KORTIKOSTEROIDY</vt:lpstr>
      <vt:lpstr>DRONABINOL</vt:lpstr>
      <vt:lpstr>MEGESTROL ACETÁT</vt:lpstr>
      <vt:lpstr>MEGESTROL ACETÁT  II.</vt:lpstr>
      <vt:lpstr>Ghrelin</vt:lpstr>
      <vt:lpstr>Vitamíny</vt:lpstr>
      <vt:lpstr>Vitamíny</vt:lpstr>
      <vt:lpstr>Thiamin B1</vt:lpstr>
      <vt:lpstr>Stopové prvky</vt:lpstr>
      <vt:lpstr>Rizika realimentace</vt:lpstr>
      <vt:lpstr>Projevy refeeding syndromu</vt:lpstr>
      <vt:lpstr>Léčba a prevence</vt:lpstr>
      <vt:lpstr>3. část – příklady z praxe</vt:lpstr>
      <vt:lpstr>Snímek 151</vt:lpstr>
      <vt:lpstr>Snímek 152</vt:lpstr>
      <vt:lpstr>Snímek 153</vt:lpstr>
      <vt:lpstr>Případ malnutrice a realimentace</vt:lpstr>
      <vt:lpstr>VSTUPNÍ VYŠ.</vt:lpstr>
      <vt:lpstr>Snímek 156</vt:lpstr>
      <vt:lpstr>Snímek 157</vt:lpstr>
      <vt:lpstr>Snímek 158</vt:lpstr>
      <vt:lpstr>Snímek 159</vt:lpstr>
      <vt:lpstr>Zahájena léčba</vt:lpstr>
      <vt:lpstr>Snímek 161</vt:lpstr>
      <vt:lpstr>Snímek 162</vt:lpstr>
      <vt:lpstr> </vt:lpstr>
      <vt:lpstr>  Závěr </vt:lpstr>
      <vt:lpstr>Snímek 165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Nutriční podpora v paliativní péči</dc:title>
  <dc:creator>Stepan</dc:creator>
  <cp:lastModifiedBy>Stepan</cp:lastModifiedBy>
  <cp:revision>111</cp:revision>
  <dcterms:created xsi:type="dcterms:W3CDTF">2015-02-01T09:40:50Z</dcterms:created>
  <dcterms:modified xsi:type="dcterms:W3CDTF">2016-10-25T21:55:46Z</dcterms:modified>
</cp:coreProperties>
</file>