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83" r:id="rId3"/>
    <p:sldId id="327" r:id="rId4"/>
    <p:sldId id="345" r:id="rId5"/>
    <p:sldId id="699" r:id="rId6"/>
    <p:sldId id="701" r:id="rId7"/>
    <p:sldId id="347" r:id="rId8"/>
    <p:sldId id="348" r:id="rId9"/>
    <p:sldId id="773" r:id="rId10"/>
    <p:sldId id="759" r:id="rId11"/>
    <p:sldId id="695" r:id="rId12"/>
    <p:sldId id="287" r:id="rId13"/>
    <p:sldId id="351" r:id="rId14"/>
    <p:sldId id="353" r:id="rId15"/>
    <p:sldId id="662" r:id="rId16"/>
    <p:sldId id="723" r:id="rId17"/>
    <p:sldId id="737" r:id="rId18"/>
    <p:sldId id="738" r:id="rId19"/>
    <p:sldId id="739" r:id="rId20"/>
    <p:sldId id="751" r:id="rId21"/>
    <p:sldId id="715" r:id="rId22"/>
    <p:sldId id="720" r:id="rId23"/>
    <p:sldId id="717" r:id="rId24"/>
    <p:sldId id="758" r:id="rId25"/>
    <p:sldId id="298" r:id="rId26"/>
    <p:sldId id="299" r:id="rId27"/>
    <p:sldId id="302" r:id="rId28"/>
    <p:sldId id="301" r:id="rId29"/>
    <p:sldId id="762" r:id="rId30"/>
    <p:sldId id="728" r:id="rId31"/>
    <p:sldId id="729" r:id="rId32"/>
    <p:sldId id="757" r:id="rId33"/>
    <p:sldId id="297" r:id="rId34"/>
    <p:sldId id="304" r:id="rId35"/>
    <p:sldId id="303" r:id="rId36"/>
    <p:sldId id="305" r:id="rId37"/>
    <p:sldId id="306" r:id="rId38"/>
    <p:sldId id="769" r:id="rId39"/>
    <p:sldId id="770" r:id="rId40"/>
    <p:sldId id="281" r:id="rId41"/>
    <p:sldId id="763" r:id="rId42"/>
    <p:sldId id="765" r:id="rId43"/>
    <p:sldId id="309" r:id="rId44"/>
    <p:sldId id="359" r:id="rId45"/>
    <p:sldId id="310" r:id="rId46"/>
    <p:sldId id="774" r:id="rId47"/>
    <p:sldId id="308" r:id="rId48"/>
    <p:sldId id="311" r:id="rId49"/>
    <p:sldId id="334" r:id="rId50"/>
    <p:sldId id="747" r:id="rId51"/>
    <p:sldId id="748" r:id="rId52"/>
    <p:sldId id="326" r:id="rId53"/>
    <p:sldId id="750" r:id="rId54"/>
    <p:sldId id="772" r:id="rId55"/>
    <p:sldId id="771" r:id="rId56"/>
    <p:sldId id="768" r:id="rId57"/>
    <p:sldId id="337" r:id="rId58"/>
    <p:sldId id="764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ina Matějová" initials="HM" lastIdx="1" clrIdx="0">
    <p:extLst>
      <p:ext uri="{19B8F6BF-5375-455C-9EA6-DF929625EA0E}">
        <p15:presenceInfo xmlns:p15="http://schemas.microsoft.com/office/powerpoint/2012/main" userId="S::2724@muni.cz::bc36da50-744f-4fdd-9697-e0d6af3010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361CE-2B25-44A2-8E90-95426FEABB88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9BD21-777F-414E-A719-F2BAFE690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57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583720-DF86-43A8-AF15-B18E56B26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88E64-BB43-4C50-8B7B-F4C2FF57EB72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AA4DFDAE-AFD2-450D-8BA9-BF423ACE68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CFE4DFA-6CC6-4442-BB18-8E99E9A8B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D139362-03C9-4496-BD4E-678B279A9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92F532E-CB4C-4C3C-849E-8588F3A96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821295E-3E54-436D-B73B-C7AEC9030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02232252-116F-480C-AF9D-81B5FAE8A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6C704269-9103-46E1-B00B-EA7A022BE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ADE1BC4-686B-48F8-8BD8-51C6519D4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5">
            <a:extLst>
              <a:ext uri="{FF2B5EF4-FFF2-40B4-BE49-F238E27FC236}">
                <a16:creationId xmlns:a16="http://schemas.microsoft.com/office/drawing/2014/main" id="{69D139DB-4919-428B-8E5F-56775B114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5F027E5B-77AE-4456-8511-15BDE8D49CFE}" type="slidenum">
              <a:rPr lang="en-GB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40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330A9920-AF4F-44DB-9AA5-259FFE43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695325"/>
            <a:ext cx="48482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1800"/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C550EC39-3C7E-489E-871A-57475C7CAE4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EF4A60B-7EEC-438C-AF62-167FBDD61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BE64BA7-DA73-4F06-ABBD-51DF4CEF4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5">
            <a:extLst>
              <a:ext uri="{FF2B5EF4-FFF2-40B4-BE49-F238E27FC236}">
                <a16:creationId xmlns:a16="http://schemas.microsoft.com/office/drawing/2014/main" id="{BF04E3BA-ECA7-48D1-B74B-2BA38CE9D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87CB0DE1-52AE-43E6-8034-46EB95B56581}" type="slidenum">
              <a:rPr lang="en-GB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44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44F5BB41-F5AA-44F8-8883-B85992D1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1800"/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3926BCE4-22EF-4D61-8BC1-B35821C0DF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18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F7299B67-46A3-4361-8469-F1B0886DF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29F389A-9E99-4754-8C47-E328CCFCB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B05D3054-B79F-4C5E-8288-7DE34DC7F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F23D3267-CE43-48DE-8755-D58BBDF8B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C9C6D40-A91E-48FF-8D42-AFEF6E595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94A4CED-35DB-4BEB-AD54-FDD76D47B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F4143C2-8730-417E-ABA5-094F0209B1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DF959F4-0B47-4E94-9BDD-0398C64EC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99831E-0ABD-4E36-B5F8-A55346C3A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C4811-A097-46AD-A610-8349CDADDD02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A01EE09D-098C-43BD-B7DB-F90A6CCC6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F67E68F9-DB3A-47E9-8495-2FB226157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F18FC46-7FA2-4338-B946-3B7818927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6EE4F22-E880-4986-A616-BEC9CBB14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F9E2E86F-6DBD-4DB4-B39D-438D804E2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33BE648-000F-4AEB-AC2D-4786377D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9F1AD13D-CDE5-4258-80A0-DBC8A90C4B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94393817-41DB-4120-9DE6-AA5BD4E57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132106B-68E1-4B9A-823F-D33118D58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D1A9B4C-AF32-4E79-B07B-CF3422086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6021ACC-7CEB-4E55-9A40-472A1BD00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D4250A7-CC13-4BAA-B227-9F6D41AC7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C954837-F3EE-43B5-8AF9-7CEDEC153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9FB3094-DFB5-4BAF-B7D0-9C63ED944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C83786B-7423-448D-8488-6F562B207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364A5C5-8E64-42DC-93F8-1D598FAF3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9EB1E49-777F-420B-BA6E-7344F18AE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9DEFD05-A3E0-46D4-8F58-4B7409907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9269CAE-43D8-4C6E-B0B5-B4B2973F5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8EC1FD7-F3FF-45B9-960D-83C80716B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8CB5253-D3DD-4AF5-918C-68127A7E4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B52200A-7B60-4FEC-8121-0E169F5FD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14A08F8-DDAA-475B-805E-71779313D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01D7912-E1E7-4D61-9109-92B24666A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83347-D7EE-440E-9008-B1D36228D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EE26AC-69D8-4B87-B87A-45648668B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135861-1045-4980-933E-02AA5209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C45ACA-1384-4189-B32C-F35DCBE0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BEC61C-0784-44F0-B6F9-3E3C665C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99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80DC2-F86A-407D-9552-88307E3C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B3CB78-8079-476E-ACAF-32AE1214A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2D16EF-7FCC-4C3C-95CD-0E58E8AC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653ED0-C9DA-43FF-8359-6E17283E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8C53C1-ADC6-41CA-BCB0-760DAEE6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78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F623A5-6D39-4993-9250-B58C9B33F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689B6E-20EA-44D1-9AD2-D5CE01ACE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DF1F18-1529-4ABF-9F52-E64ED2E0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FDF581-E524-4A75-B9F3-23372D00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AD60A1-135E-4C74-978D-F3CE7806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86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C71BC-4476-4132-A160-E4C56648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E0675-07B7-4D99-AC59-53F607986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9DA8D8-2892-43F7-9166-69EFBAD2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2134AB-A2A1-47F7-9A3B-2C6475B0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592FF4-BA33-4982-A441-7791D1D4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82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2DE58-B5C9-4F63-A6DA-FC427355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1502DF-505B-4839-9CB5-BF30114F1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C865B4-D52F-4475-88AC-B44F6483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5BCF53-83B9-45DB-BF75-CBF99B5E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FF09EB-E51B-4A9E-BD9C-CA992B0A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78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0D2BB-26D3-4694-A79C-D740CB47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D8A86B-C0BA-426F-923D-0F1713427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D7EF1D-F3F9-43BE-A21E-1733238C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8001D9-D11F-4B38-9340-D4B586A5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4EC573-AF12-4799-892A-C90279BE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768B44-BFE2-4C4C-A6D9-40D58764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22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56460-075C-4700-8F26-D8563742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AED271-6163-4F71-9A5C-9D83D2E0B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FCE119-345B-4C48-ACFC-3EC47249D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71262E-5A73-4D63-8D1A-796F65177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688E42-5052-40B1-9F8D-87B5B2CA3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3BA96A-CAB5-4A40-B517-5152548E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39340F-0AD0-424D-B731-5457F514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6B376B-3041-4B3C-A5D6-D01C7DCA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74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0D5BF-4B74-4F67-BDEF-7666B23D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9D5CF1B-BFE6-4C9F-8349-F855EA51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6A0161-6ED3-4FCE-8BFB-903AF4E8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04AA3B-D441-4149-9BDC-07C02021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90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DA5C91-6F9F-4DA1-A04F-47F6B5DD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709062-1BE5-4857-9EA0-28E5B9BE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A6E411-F1D5-45FC-9A28-9C0795CB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86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B6E31-4D58-4679-8277-9FE50792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74049-D96C-4191-BE70-BB1A6860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15C1DC-F1D9-4B1D-8840-8DB79245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866A92-6051-4733-85A2-0875217F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67FD81-71B5-432C-BB89-296AC061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B513D5-695F-406D-ABCE-98FEA0AC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47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6D09D-DE1B-4194-92A6-FF3D26E8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B70980-09F8-44C3-A855-94F3AC7E7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C1B870-941E-4B08-971D-9AD25120E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342BD7-3624-4061-8555-60494C4F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F23331-4CB2-4BA4-8B0B-11A73CFC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1E3A56-F93C-41E7-8DD2-1E2FE5A2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03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1D4431-4226-4AE2-B572-A87871E1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F96AE9-F6AC-4A32-BC9B-798158309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BF322B-5683-4CC3-8F9A-AA2E6E6C3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B05D5-308A-44BE-BA36-6755A850E610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995E45-AA5B-438B-AA53-9199F2200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103872-6077-4FC4-98DE-E40FDE250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5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IQyNU6hnT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cr.org/" TargetMode="External"/><Relationship Id="rId2" Type="http://schemas.openxmlformats.org/officeDocument/2006/relationships/hyperlink" Target="https://www.wcrf-uk.org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uropean_Commission" TargetMode="External"/><Relationship Id="rId13" Type="http://schemas.openxmlformats.org/officeDocument/2006/relationships/hyperlink" Target="https://en.wikipedia.org/wiki/Italy" TargetMode="External"/><Relationship Id="rId18" Type="http://schemas.openxmlformats.org/officeDocument/2006/relationships/hyperlink" Target="https://en.wikipedia.org/wiki/United_Kingdom" TargetMode="External"/><Relationship Id="rId26" Type="http://schemas.openxmlformats.org/officeDocument/2006/relationships/hyperlink" Target="https://en.wikipedia.org/wiki/Passive_smoking" TargetMode="External"/><Relationship Id="rId3" Type="http://schemas.openxmlformats.org/officeDocument/2006/relationships/hyperlink" Target="https://en.wikipedia.org/wiki/Cohort_study" TargetMode="External"/><Relationship Id="rId21" Type="http://schemas.openxmlformats.org/officeDocument/2006/relationships/hyperlink" Target="https://en.wikipedia.org/wiki/Questionnaire" TargetMode="External"/><Relationship Id="rId7" Type="http://schemas.openxmlformats.org/officeDocument/2006/relationships/hyperlink" Target="https://en.wikipedia.org/wiki/World_Health_Organization" TargetMode="External"/><Relationship Id="rId12" Type="http://schemas.openxmlformats.org/officeDocument/2006/relationships/hyperlink" Target="https://en.wikipedia.org/wiki/Greece" TargetMode="External"/><Relationship Id="rId17" Type="http://schemas.openxmlformats.org/officeDocument/2006/relationships/hyperlink" Target="https://en.wikipedia.org/wiki/Sweden" TargetMode="External"/><Relationship Id="rId25" Type="http://schemas.openxmlformats.org/officeDocument/2006/relationships/hyperlink" Target="https://en.wikipedia.org/wiki/Case-control_study" TargetMode="External"/><Relationship Id="rId2" Type="http://schemas.openxmlformats.org/officeDocument/2006/relationships/hyperlink" Target="https://en.wikipedia.org/wiki/Europe" TargetMode="External"/><Relationship Id="rId16" Type="http://schemas.openxmlformats.org/officeDocument/2006/relationships/hyperlink" Target="https://en.wikipedia.org/wiki/Spain" TargetMode="External"/><Relationship Id="rId20" Type="http://schemas.openxmlformats.org/officeDocument/2006/relationships/hyperlink" Target="https://en.wikipedia.org/wiki/Veg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ternational_Agency_for_Research_on_Cancer" TargetMode="External"/><Relationship Id="rId11" Type="http://schemas.openxmlformats.org/officeDocument/2006/relationships/hyperlink" Target="https://en.wikipedia.org/wiki/Germany" TargetMode="External"/><Relationship Id="rId24" Type="http://schemas.openxmlformats.org/officeDocument/2006/relationships/hyperlink" Target="https://en.wikipedia.org/wiki/Waist-hip_ratio" TargetMode="External"/><Relationship Id="rId5" Type="http://schemas.openxmlformats.org/officeDocument/2006/relationships/hyperlink" Target="https://en.wikipedia.org/wiki/Cardiovascular_disease" TargetMode="External"/><Relationship Id="rId15" Type="http://schemas.openxmlformats.org/officeDocument/2006/relationships/hyperlink" Target="https://en.wikipedia.org/wiki/Norway" TargetMode="External"/><Relationship Id="rId23" Type="http://schemas.openxmlformats.org/officeDocument/2006/relationships/hyperlink" Target="https://en.wikipedia.org/wiki/Body_mass_index" TargetMode="External"/><Relationship Id="rId28" Type="http://schemas.openxmlformats.org/officeDocument/2006/relationships/hyperlink" Target="https://en.wikipedia.org/wiki/Respiratory_disease" TargetMode="External"/><Relationship Id="rId10" Type="http://schemas.openxmlformats.org/officeDocument/2006/relationships/hyperlink" Target="https://en.wikipedia.org/wiki/France" TargetMode="External"/><Relationship Id="rId19" Type="http://schemas.openxmlformats.org/officeDocument/2006/relationships/hyperlink" Target="https://en.wikipedia.org/wiki/Vegetarian" TargetMode="External"/><Relationship Id="rId4" Type="http://schemas.openxmlformats.org/officeDocument/2006/relationships/hyperlink" Target="https://en.wikipedia.org/wiki/Diet_(nutrition)" TargetMode="External"/><Relationship Id="rId9" Type="http://schemas.openxmlformats.org/officeDocument/2006/relationships/hyperlink" Target="https://en.wikipedia.org/wiki/Denmark" TargetMode="External"/><Relationship Id="rId14" Type="http://schemas.openxmlformats.org/officeDocument/2006/relationships/hyperlink" Target="https://en.wikipedia.org/wiki/The_Netherlands" TargetMode="External"/><Relationship Id="rId22" Type="http://schemas.openxmlformats.org/officeDocument/2006/relationships/hyperlink" Target="https://en.wikipedia.org/wiki/Anthropometric" TargetMode="External"/><Relationship Id="rId27" Type="http://schemas.openxmlformats.org/officeDocument/2006/relationships/hyperlink" Target="https://en.wikipedia.org/wiki/Air_pollution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45CD9-EA62-45C8-9694-BD8D48315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VLÁKNINA POTRAVY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BCCAA1-2E08-4793-9840-A32A4EFA4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24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A57196C-B3B3-4167-B8BD-28DF779A6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30" y="0"/>
            <a:ext cx="5869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5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délník 3">
            <a:extLst>
              <a:ext uri="{FF2B5EF4-FFF2-40B4-BE49-F238E27FC236}">
                <a16:creationId xmlns:a16="http://schemas.microsoft.com/office/drawing/2014/main" id="{C61E2F60-2034-44C7-9E53-F596A61C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728664"/>
            <a:ext cx="3960813" cy="3140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i="1" dirty="0">
                <a:solidFill>
                  <a:srgbClr val="000000"/>
                </a:solidFill>
              </a:rPr>
              <a:t>1. neškrobové polysacharidy                   a rezistentní oligosacharidy 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celulóza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hemicelulózy – arabinoxylany, </a:t>
            </a:r>
            <a:r>
              <a:rPr lang="el-GR" altLang="cs-CZ" dirty="0">
                <a:solidFill>
                  <a:srgbClr val="000000"/>
                </a:solidFill>
              </a:rPr>
              <a:t>β-</a:t>
            </a:r>
            <a:r>
              <a:rPr lang="cs-CZ" altLang="cs-CZ" dirty="0">
                <a:solidFill>
                  <a:srgbClr val="000000"/>
                </a:solidFill>
              </a:rPr>
              <a:t>glukany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fruktany – inulin, fruktooligosacharidy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galaktooligosacharidy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gumy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slizy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pektiny</a:t>
            </a:r>
          </a:p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7BFEAC8-D01F-4F0D-A735-35E872F93708}"/>
              </a:ext>
            </a:extLst>
          </p:cNvPr>
          <p:cNvSpPr txBox="1"/>
          <p:nvPr/>
        </p:nvSpPr>
        <p:spPr>
          <a:xfrm>
            <a:off x="4151314" y="101601"/>
            <a:ext cx="3470275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ROZDĚLENÍ VLÁKNINY</a:t>
            </a:r>
          </a:p>
        </p:txBody>
      </p:sp>
      <p:sp>
        <p:nvSpPr>
          <p:cNvPr id="5" name="Obdélník 3">
            <a:extLst>
              <a:ext uri="{FF2B5EF4-FFF2-40B4-BE49-F238E27FC236}">
                <a16:creationId xmlns:a16="http://schemas.microsoft.com/office/drawing/2014/main" id="{05019B2E-FA78-41D3-947D-EAFBB977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1" y="766763"/>
            <a:ext cx="4138613" cy="2584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i="1" dirty="0">
                <a:solidFill>
                  <a:srgbClr val="000000"/>
                </a:solidFill>
              </a:rPr>
              <a:t>2. analogické sacharidy 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rezistentní škrob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nestravitelné dextriny – rezistentní 	maltodextriny kukuřice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rezistentní dextriny brambor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syntetické sloučeniny na bázi sacharidů – 	polydextrosa, </a:t>
            </a:r>
            <a:r>
              <a:rPr lang="cs-CZ" altLang="cs-CZ" dirty="0" err="1">
                <a:solidFill>
                  <a:srgbClr val="000000"/>
                </a:solidFill>
              </a:rPr>
              <a:t>metylcelulóza</a:t>
            </a:r>
            <a:r>
              <a:rPr lang="cs-CZ" altLang="cs-CZ" dirty="0">
                <a:solidFill>
                  <a:srgbClr val="000000"/>
                </a:solidFill>
              </a:rPr>
              <a:t>, 	</a:t>
            </a:r>
            <a:r>
              <a:rPr lang="cs-CZ" altLang="cs-CZ" dirty="0" err="1">
                <a:solidFill>
                  <a:srgbClr val="000000"/>
                </a:solidFill>
              </a:rPr>
              <a:t>hydroxypropylmetylcelulóza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endParaRPr lang="cs-CZ" altLang="cs-CZ" dirty="0"/>
          </a:p>
        </p:txBody>
      </p:sp>
      <p:sp>
        <p:nvSpPr>
          <p:cNvPr id="6" name="Obdélník 4">
            <a:extLst>
              <a:ext uri="{FF2B5EF4-FFF2-40B4-BE49-F238E27FC236}">
                <a16:creationId xmlns:a16="http://schemas.microsoft.com/office/drawing/2014/main" id="{2D3EE437-B269-4E7C-B719-EC4A2E36A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9" y="3995739"/>
            <a:ext cx="5278437" cy="2586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i="1" dirty="0">
                <a:solidFill>
                  <a:srgbClr val="000000"/>
                </a:solidFill>
              </a:rPr>
              <a:t>4. složky doprovázející komplexy neškrobových polysacharidů a ligninu v rostlinách 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vosky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fytáty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kutin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saponiny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suberin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taniny </a:t>
            </a:r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86CFF90-2EAD-4BBF-811E-47E1A97A8370}"/>
              </a:ext>
            </a:extLst>
          </p:cNvPr>
          <p:cNvSpPr/>
          <p:nvPr/>
        </p:nvSpPr>
        <p:spPr>
          <a:xfrm>
            <a:off x="5937251" y="3408363"/>
            <a:ext cx="4138613" cy="368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i="1" dirty="0">
                <a:solidFill>
                  <a:srgbClr val="000000"/>
                </a:solidFill>
              </a:rPr>
              <a:t>3. lignin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BEF2E-24E4-4659-936B-B5AC398B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CO JE VLÁKNINA POTRAVY?	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4949F69A-575C-41F2-A36D-2FCF8C03B7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lnSpcReduction="10000"/>
          </a:bodyPr>
          <a:lstStyle/>
          <a:p>
            <a:pPr marL="273050" lvl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/>
              <a:t>Neškrobové polysacharidy a rezistentní oligosacharidy </a:t>
            </a:r>
            <a:r>
              <a:rPr lang="cs-CZ" altLang="cs-CZ" dirty="0"/>
              <a:t>(Celulóza, hemicelulóza (</a:t>
            </a:r>
            <a:r>
              <a:rPr lang="cs-CZ" altLang="cs-CZ" dirty="0" err="1"/>
              <a:t>arabinoxylany</a:t>
            </a:r>
            <a:r>
              <a:rPr lang="cs-CZ" altLang="cs-CZ" dirty="0"/>
              <a:t>, </a:t>
            </a:r>
            <a:r>
              <a:rPr lang="cs-CZ" altLang="cs-CZ" dirty="0" err="1"/>
              <a:t>arabinogalaktany</a:t>
            </a:r>
            <a:r>
              <a:rPr lang="cs-CZ" altLang="cs-CZ" dirty="0"/>
              <a:t>), </a:t>
            </a:r>
            <a:r>
              <a:rPr lang="cs-CZ" altLang="cs-CZ" dirty="0" err="1"/>
              <a:t>polyfruktózany</a:t>
            </a:r>
            <a:r>
              <a:rPr lang="cs-CZ" altLang="cs-CZ" dirty="0"/>
              <a:t> (inulin, </a:t>
            </a:r>
            <a:r>
              <a:rPr lang="cs-CZ" altLang="cs-CZ" dirty="0" err="1"/>
              <a:t>oligofruktózany</a:t>
            </a:r>
            <a:r>
              <a:rPr lang="cs-CZ" altLang="cs-CZ" dirty="0"/>
              <a:t>), </a:t>
            </a:r>
            <a:r>
              <a:rPr lang="cs-CZ" altLang="cs-CZ" dirty="0">
                <a:highlight>
                  <a:srgbClr val="00FF00"/>
                </a:highlight>
              </a:rPr>
              <a:t>chitin</a:t>
            </a:r>
            <a:r>
              <a:rPr lang="cs-CZ" altLang="cs-CZ" dirty="0"/>
              <a:t>, gumy, slizy, </a:t>
            </a:r>
            <a:r>
              <a:rPr lang="cs-CZ" altLang="cs-CZ" dirty="0" err="1"/>
              <a:t>galaktooligosacharidy</a:t>
            </a:r>
            <a:r>
              <a:rPr lang="cs-CZ" altLang="cs-CZ" dirty="0"/>
              <a:t>, pektiny, beta </a:t>
            </a:r>
            <a:r>
              <a:rPr lang="cs-CZ" altLang="cs-CZ" dirty="0" err="1"/>
              <a:t>glukany</a:t>
            </a:r>
            <a:endParaRPr lang="cs-CZ" altLang="cs-CZ" dirty="0"/>
          </a:p>
          <a:p>
            <a:pPr marL="273050" lvl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/>
              <a:t>Analogy sacharidů</a:t>
            </a:r>
            <a:br>
              <a:rPr lang="cs-CZ" altLang="cs-CZ" b="1" dirty="0"/>
            </a:br>
            <a:r>
              <a:rPr lang="cs-CZ" altLang="cs-CZ" dirty="0"/>
              <a:t>a) </a:t>
            </a:r>
            <a:r>
              <a:rPr lang="cs-CZ" altLang="cs-CZ" u="sng" dirty="0"/>
              <a:t>Nestravitelné dextriny </a:t>
            </a:r>
            <a:r>
              <a:rPr lang="cs-CZ" altLang="cs-CZ" dirty="0"/>
              <a:t>(rezistentní maltodextriny, rezistentní dextriny brambor) nestravitelný (rezistentní) škrob</a:t>
            </a:r>
            <a:br>
              <a:rPr lang="cs-CZ" altLang="cs-CZ" dirty="0"/>
            </a:br>
            <a:r>
              <a:rPr lang="cs-CZ" altLang="cs-CZ" dirty="0"/>
              <a:t>b) </a:t>
            </a:r>
            <a:r>
              <a:rPr lang="cs-CZ" altLang="cs-CZ" u="sng" dirty="0"/>
              <a:t>Syntetické sloučeniny na bázi sacharidů </a:t>
            </a:r>
            <a:r>
              <a:rPr lang="cs-CZ" altLang="cs-CZ" dirty="0"/>
              <a:t>(</a:t>
            </a:r>
            <a:r>
              <a:rPr lang="cs-CZ" altLang="cs-CZ" dirty="0" err="1"/>
              <a:t>polydextróza</a:t>
            </a:r>
            <a:r>
              <a:rPr lang="cs-CZ" altLang="cs-CZ" dirty="0"/>
              <a:t>, </a:t>
            </a:r>
            <a:r>
              <a:rPr lang="cs-CZ" altLang="cs-CZ" dirty="0" err="1"/>
              <a:t>metylcelulóza</a:t>
            </a:r>
            <a:r>
              <a:rPr lang="cs-CZ" altLang="cs-CZ" dirty="0"/>
              <a:t>, </a:t>
            </a:r>
            <a:r>
              <a:rPr lang="cs-CZ" altLang="cs-CZ" dirty="0" err="1"/>
              <a:t>hydroxypropylmetylcelulóza</a:t>
            </a:r>
            <a:endParaRPr lang="cs-CZ" altLang="cs-CZ" dirty="0"/>
          </a:p>
          <a:p>
            <a:pPr marL="273050" lvl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 c) </a:t>
            </a:r>
            <a:r>
              <a:rPr lang="cs-CZ" altLang="cs-CZ" u="sng" dirty="0"/>
              <a:t>Lignin polymer </a:t>
            </a:r>
            <a:r>
              <a:rPr lang="cs-CZ" altLang="cs-CZ" u="sng" dirty="0" err="1"/>
              <a:t>fenylpropanových</a:t>
            </a:r>
            <a:r>
              <a:rPr lang="cs-CZ" altLang="cs-CZ" u="sng" dirty="0"/>
              <a:t> jednotek</a:t>
            </a:r>
          </a:p>
          <a:p>
            <a:pPr marL="273050" lvl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/>
              <a:t>Složky doprovázející komplexy neškrobových polysacharidů a ligninu v rostlinách </a:t>
            </a:r>
            <a:r>
              <a:rPr lang="cs-CZ" altLang="cs-CZ" dirty="0"/>
              <a:t>(vosky, </a:t>
            </a:r>
            <a:r>
              <a:rPr lang="cs-CZ" altLang="cs-CZ" dirty="0" err="1"/>
              <a:t>fytáty</a:t>
            </a:r>
            <a:r>
              <a:rPr lang="cs-CZ" altLang="cs-CZ" dirty="0"/>
              <a:t>, kutin, saponiny, suberin, taniny)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78A5316B-7A7B-4B30-8BE9-F34062CCC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288" y="207963"/>
          <a:ext cx="8664575" cy="668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9529200" imgH="7351560" progId="">
                  <p:embed/>
                </p:oleObj>
              </mc:Choice>
              <mc:Fallback>
                <p:oleObj r:id="rId3" imgW="9529200" imgH="7351560" progId="">
                  <p:embed/>
                  <p:pic>
                    <p:nvPicPr>
                      <p:cNvPr id="44034" name="Object 1">
                        <a:extLst>
                          <a:ext uri="{FF2B5EF4-FFF2-40B4-BE49-F238E27FC236}">
                            <a16:creationId xmlns:a16="http://schemas.microsoft.com/office/drawing/2014/main" id="{395F6BD1-6C19-49FC-B13E-D7EE7314D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07963"/>
                        <a:ext cx="8664575" cy="668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79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0EB8F-FFF7-4F72-9D70-9F3049DC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095241-E02A-45E6-9AC7-C89317DA0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Gumy–</a:t>
            </a:r>
            <a:r>
              <a:rPr lang="cs-CZ" dirty="0" err="1"/>
              <a:t>guarová</a:t>
            </a:r>
            <a:r>
              <a:rPr lang="cs-CZ" dirty="0"/>
              <a:t> guma-polysacharid-z </a:t>
            </a:r>
            <a:r>
              <a:rPr lang="cs-CZ" dirty="0" err="1"/>
              <a:t>guarových</a:t>
            </a:r>
            <a:r>
              <a:rPr lang="cs-CZ" dirty="0"/>
              <a:t> bobů – silně viskózní – součást některých přípravků </a:t>
            </a:r>
            <a:r>
              <a:rPr lang="cs-CZ" dirty="0" err="1"/>
              <a:t>enterání</a:t>
            </a:r>
            <a:r>
              <a:rPr lang="cs-CZ" dirty="0"/>
              <a:t> výživy</a:t>
            </a:r>
          </a:p>
          <a:p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β-</a:t>
            </a:r>
            <a:r>
              <a:rPr lang="cs-CZ" dirty="0" err="1"/>
              <a:t>glukany</a:t>
            </a:r>
            <a:r>
              <a:rPr lang="cs-CZ" dirty="0"/>
              <a:t> ječmene, ovsa nejsou stejné jaké v houbách(hlíva ústřičná) - jiný chemická struktura a jiné fyziologické účinky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Obecně již samotný termín „beta-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není vhodně zvolen. Z chemického hlediska je „beta-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glukanem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jakákoli sloučenina složená z glukozových jednotek navzájem spojených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glykosidovými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vazbami. Nejznámějším a v přírodě nejvíce rozšířeným „beta-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glukanem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je celulóza.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Polysacharidy nazývané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také β-(1→3),(1→4)-</a:t>
            </a:r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nebo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smíšenými vazbami jsou složkou buněčných stěn vyšších rostlin a semen (obilek) některých obilovin. Na rozdíl od ovsa, kde jsou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rozmístěny zejména ve vnějších vrstvách endospermu, v zrně ječmene jsou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přítomny jak v aleuronové vrstvě (25-26 %), tak i v endospermu (70-75 %), jako jedna ze základních složek buněčných stěn.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Příbuzné polymery, které se rovněž nazývají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nebo β-(1→3),(1→6)-</a:t>
            </a:r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jsou syntetizovány vyššími houbami, plísněmi a kvasinkami a nachází se také v mořských řasách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99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DE93E-76AD-4050-B039-F9B6123AC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3" y="3932239"/>
            <a:ext cx="8628062" cy="16017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</p:pic>
      <p:pic>
        <p:nvPicPr>
          <p:cNvPr id="21507" name="Picture 5">
            <a:extLst>
              <a:ext uri="{FF2B5EF4-FFF2-40B4-BE49-F238E27FC236}">
                <a16:creationId xmlns:a16="http://schemas.microsoft.com/office/drawing/2014/main" id="{4B275F8B-D679-4C1E-903A-339246AC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700214"/>
            <a:ext cx="8628062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F1EFE2C-6DF1-4272-B160-D49250E827AA}"/>
              </a:ext>
            </a:extLst>
          </p:cNvPr>
          <p:cNvSpPr txBox="1"/>
          <p:nvPr/>
        </p:nvSpPr>
        <p:spPr>
          <a:xfrm>
            <a:off x="3949700" y="3213101"/>
            <a:ext cx="4319588" cy="46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7030A0"/>
                </a:solidFill>
                <a:cs typeface="Arial" pitchFamily="34" charset="0"/>
              </a:rPr>
              <a:t>celulóza = (1</a:t>
            </a:r>
            <a:r>
              <a:rPr lang="cs-CZ" sz="2400" dirty="0">
                <a:solidFill>
                  <a:srgbClr val="7030A0"/>
                </a:solidFill>
                <a:cs typeface="Arial" pitchFamily="34" charset="0"/>
              </a:rPr>
              <a:t>→</a:t>
            </a:r>
            <a:r>
              <a:rPr lang="cs-CZ" sz="2400" b="1" dirty="0">
                <a:solidFill>
                  <a:srgbClr val="7030A0"/>
                </a:solidFill>
                <a:cs typeface="Arial" pitchFamily="34" charset="0"/>
              </a:rPr>
              <a:t>4)-</a:t>
            </a:r>
            <a:r>
              <a:rPr lang="el-GR" sz="2400" b="1" noProof="1">
                <a:solidFill>
                  <a:srgbClr val="7030A0"/>
                </a:solidFill>
                <a:cs typeface="Arial" pitchFamily="34" charset="0"/>
              </a:rPr>
              <a:t>β</a:t>
            </a:r>
            <a:r>
              <a:rPr lang="cs-CZ" sz="2400" b="1" noProof="1">
                <a:solidFill>
                  <a:srgbClr val="7030A0"/>
                </a:solidFill>
                <a:cs typeface="Arial" pitchFamily="34" charset="0"/>
              </a:rPr>
              <a:t>-</a:t>
            </a:r>
            <a:r>
              <a:rPr lang="cs-CZ" sz="2400" b="1" cap="small" noProof="1">
                <a:solidFill>
                  <a:srgbClr val="7030A0"/>
                </a:solidFill>
                <a:cs typeface="Arial" pitchFamily="34" charset="0"/>
              </a:rPr>
              <a:t>d</a:t>
            </a:r>
            <a:r>
              <a:rPr lang="cs-CZ" sz="2400" b="1" noProof="1">
                <a:solidFill>
                  <a:srgbClr val="7030A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E72C3B-8BE5-4732-A812-71401EFF1C8F}"/>
              </a:ext>
            </a:extLst>
          </p:cNvPr>
          <p:cNvSpPr txBox="1"/>
          <p:nvPr/>
        </p:nvSpPr>
        <p:spPr>
          <a:xfrm>
            <a:off x="3733800" y="5661026"/>
            <a:ext cx="532765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00B050"/>
                </a:solidFill>
                <a:cs typeface="Arial" pitchFamily="34" charset="0"/>
              </a:rPr>
              <a:t>obilné (1→3)(1→4)-</a:t>
            </a:r>
            <a:r>
              <a:rPr lang="el-GR" sz="2400" b="1" dirty="0">
                <a:solidFill>
                  <a:srgbClr val="00B050"/>
                </a:solidFill>
                <a:cs typeface="Arial" pitchFamily="34" charset="0"/>
              </a:rPr>
              <a:t>β</a:t>
            </a:r>
            <a:r>
              <a:rPr lang="cs-CZ" sz="2400" b="1" dirty="0">
                <a:solidFill>
                  <a:srgbClr val="00B050"/>
                </a:solidFill>
                <a:cs typeface="Arial" pitchFamily="34" charset="0"/>
              </a:rPr>
              <a:t>-</a:t>
            </a:r>
            <a:r>
              <a:rPr lang="cs-CZ" sz="2400" b="1" cap="small" dirty="0">
                <a:solidFill>
                  <a:srgbClr val="00B050"/>
                </a:solidFill>
                <a:cs typeface="Arial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cs typeface="Arial" pitchFamily="34" charset="0"/>
              </a:rPr>
              <a:t>-glukany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FB23E215-7155-429D-9F92-A23C65C798AD}"/>
              </a:ext>
            </a:extLst>
          </p:cNvPr>
          <p:cNvSpPr/>
          <p:nvPr/>
        </p:nvSpPr>
        <p:spPr>
          <a:xfrm>
            <a:off x="1717675" y="4732339"/>
            <a:ext cx="827088" cy="7207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C23A34B-B79E-47B9-BF06-8CC20D4D80CE}"/>
              </a:ext>
            </a:extLst>
          </p:cNvPr>
          <p:cNvSpPr/>
          <p:nvPr/>
        </p:nvSpPr>
        <p:spPr>
          <a:xfrm>
            <a:off x="7032626" y="4652964"/>
            <a:ext cx="1057275" cy="7191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644F9E5-8CA9-4913-B0A0-25EECB612174}"/>
              </a:ext>
            </a:extLst>
          </p:cNvPr>
          <p:cNvSpPr txBox="1"/>
          <p:nvPr/>
        </p:nvSpPr>
        <p:spPr>
          <a:xfrm>
            <a:off x="3648076" y="312739"/>
            <a:ext cx="4824413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VLASTNOSTI SLOŽEK VLÁKNINY</a:t>
            </a:r>
          </a:p>
        </p:txBody>
      </p:sp>
      <p:sp>
        <p:nvSpPr>
          <p:cNvPr id="14" name="TextovéPole 3">
            <a:extLst>
              <a:ext uri="{FF2B5EF4-FFF2-40B4-BE49-F238E27FC236}">
                <a16:creationId xmlns:a16="http://schemas.microsoft.com/office/drawing/2014/main" id="{321E7F39-FD18-4761-8092-46CA4F70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9" y="893764"/>
            <a:ext cx="4344987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1313" indent="-341313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dirty="0">
                <a:latin typeface="+mn-lt"/>
                <a:cs typeface="Arial" panose="020B0604020202020204" pitchFamily="34" charset="0"/>
              </a:rPr>
              <a:t>Obilné glukany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48781FEC-C63D-4FEB-AA1E-5584F184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1484313"/>
            <a:ext cx="2971800" cy="149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7">
            <a:extLst>
              <a:ext uri="{FF2B5EF4-FFF2-40B4-BE49-F238E27FC236}">
                <a16:creationId xmlns:a16="http://schemas.microsoft.com/office/drawing/2014/main" id="{A0598039-A018-48BA-9650-A3722BA1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484313"/>
            <a:ext cx="2787650" cy="150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8">
            <a:extLst>
              <a:ext uri="{FF2B5EF4-FFF2-40B4-BE49-F238E27FC236}">
                <a16:creationId xmlns:a16="http://schemas.microsoft.com/office/drawing/2014/main" id="{25BEFF89-7143-40DC-BACC-788CBA9B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908425"/>
            <a:ext cx="4376738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10">
            <a:extLst>
              <a:ext uri="{FF2B5EF4-FFF2-40B4-BE49-F238E27FC236}">
                <a16:creationId xmlns:a16="http://schemas.microsoft.com/office/drawing/2014/main" id="{07E0EF97-692D-455D-AE3D-CF8EC029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740151"/>
            <a:ext cx="4097338" cy="244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ovéPole 3">
            <a:extLst>
              <a:ext uri="{FF2B5EF4-FFF2-40B4-BE49-F238E27FC236}">
                <a16:creationId xmlns:a16="http://schemas.microsoft.com/office/drawing/2014/main" id="{3AF0AFBB-4313-4397-96E3-AF7FDD28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4" y="727076"/>
            <a:ext cx="4344987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1313" indent="-341313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Houbové glukany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BAE3655-B545-4584-8537-9371BD01D049}"/>
              </a:ext>
            </a:extLst>
          </p:cNvPr>
          <p:cNvSpPr txBox="1"/>
          <p:nvPr/>
        </p:nvSpPr>
        <p:spPr>
          <a:xfrm>
            <a:off x="2836863" y="3024188"/>
            <a:ext cx="23495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(1→3)-</a:t>
            </a:r>
            <a:r>
              <a:rPr lang="el-GR" sz="2000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 sz="2000" b="1" cap="small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7BA5EC-B730-4FC3-A37E-CBFAF010766D}"/>
              </a:ext>
            </a:extLst>
          </p:cNvPr>
          <p:cNvSpPr txBox="1"/>
          <p:nvPr/>
        </p:nvSpPr>
        <p:spPr>
          <a:xfrm>
            <a:off x="6750050" y="3024188"/>
            <a:ext cx="244475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(1→6)-</a:t>
            </a:r>
            <a:r>
              <a:rPr lang="el-GR" sz="2000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 sz="2000" b="1" cap="small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5F1F1DD-2545-43F6-9B6B-9601885DF557}"/>
              </a:ext>
            </a:extLst>
          </p:cNvPr>
          <p:cNvSpPr txBox="1"/>
          <p:nvPr/>
        </p:nvSpPr>
        <p:spPr>
          <a:xfrm>
            <a:off x="1663700" y="5462589"/>
            <a:ext cx="4465638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smíšené vazby (1→3),(1→4)-</a:t>
            </a:r>
            <a:r>
              <a:rPr lang="el-GR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 b="1" cap="small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3C4B3A0-4451-4688-BE32-A990913AD807}"/>
              </a:ext>
            </a:extLst>
          </p:cNvPr>
          <p:cNvSpPr txBox="1"/>
          <p:nvPr/>
        </p:nvSpPr>
        <p:spPr>
          <a:xfrm>
            <a:off x="6569076" y="6291264"/>
            <a:ext cx="3694113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větvený (1→3),(1→6)-</a:t>
            </a:r>
            <a:r>
              <a:rPr lang="el-GR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 b="1" cap="small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EF3C648-CD11-4A8A-B57B-E4C7A493C313}"/>
              </a:ext>
            </a:extLst>
          </p:cNvPr>
          <p:cNvSpPr txBox="1"/>
          <p:nvPr/>
        </p:nvSpPr>
        <p:spPr>
          <a:xfrm>
            <a:off x="3613151" y="149226"/>
            <a:ext cx="4824413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VLASTNOSTI SLOŽEK VLÁKNINY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>
            <a:extLst>
              <a:ext uri="{FF2B5EF4-FFF2-40B4-BE49-F238E27FC236}">
                <a16:creationId xmlns:a16="http://schemas.microsoft.com/office/drawing/2014/main" id="{C5808313-5E40-4C31-A0A6-53919B35D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4" y="1196509"/>
            <a:ext cx="51417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Typy škrobu z nutričního hlediska</a:t>
            </a:r>
            <a:endParaRPr lang="cs-CZ" sz="2800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Group 144">
            <a:extLst>
              <a:ext uri="{FF2B5EF4-FFF2-40B4-BE49-F238E27FC236}">
                <a16:creationId xmlns:a16="http://schemas.microsoft.com/office/drawing/2014/main" id="{E95D41CE-FDA3-46EE-B05E-BB6BAB6C3DE9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1773239"/>
          <a:ext cx="8569324" cy="4907017"/>
        </p:xfrm>
        <a:graphic>
          <a:graphicData uri="http://schemas.openxmlformats.org/drawingml/2006/table">
            <a:tbl>
              <a:tblPr/>
              <a:tblGrid>
                <a:gridCol w="285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Typ škrobu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Příklady výskytu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Rychlost trávení v tenkém střevě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rychle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stravitelný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erstv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ě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uva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ř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ené škrobnaté potraviny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rychle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pomalu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stravitelný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většina syrových cereálií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pomalu, ale úplně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rezistentní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1. fyzikálně nepřístupný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áste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n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ě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rozemletá zrna a semena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rezistentní k trávení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2. rezistentní škrobové granule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syrové brambory a banány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rezistentní k trávení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3. retrogradovaný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vychladlé vařené brambory, chléb, kukuřičné lupínky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rezistentní k trávení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806" name="Zástupný symbol pro číslo snímku 5">
            <a:extLst>
              <a:ext uri="{FF2B5EF4-FFF2-40B4-BE49-F238E27FC236}">
                <a16:creationId xmlns:a16="http://schemas.microsoft.com/office/drawing/2014/main" id="{2787FE26-E1CA-4DAF-A9BB-B88E43D7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DA8244-7C22-4A85-86B1-FDB8CBCF313D}" type="slidenum">
              <a:rPr lang="cs-CZ" altLang="cs-CZ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C8407-AAF6-4E41-A2F2-41581BA3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Oligosacharidy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D4E92-18D8-4AAB-8A30-A5655A561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Fruktooligosacharidy</a:t>
            </a:r>
            <a:r>
              <a:rPr lang="cs-CZ" dirty="0"/>
              <a:t> (FOS) a </a:t>
            </a:r>
            <a:r>
              <a:rPr lang="cs-CZ" dirty="0" err="1"/>
              <a:t>galaktooligosacharidy</a:t>
            </a:r>
            <a:r>
              <a:rPr lang="cs-CZ" dirty="0"/>
              <a:t> (počet sacharidových jednotek 3-9)</a:t>
            </a:r>
          </a:p>
          <a:p>
            <a:r>
              <a:rPr lang="cs-CZ" dirty="0"/>
              <a:t>FOS -dle délky řetězce – </a:t>
            </a:r>
            <a:r>
              <a:rPr lang="cs-CZ" dirty="0" err="1"/>
              <a:t>oligofruktóza</a:t>
            </a:r>
            <a:r>
              <a:rPr lang="cs-CZ" dirty="0"/>
              <a:t> a inulin ( čekanka, cibule, česnek…)</a:t>
            </a:r>
          </a:p>
          <a:p>
            <a:r>
              <a:rPr lang="cs-CZ" dirty="0" err="1"/>
              <a:t>Prebiotický</a:t>
            </a:r>
            <a:r>
              <a:rPr lang="cs-CZ" dirty="0"/>
              <a:t> účinek  na bifidobakterie</a:t>
            </a:r>
          </a:p>
          <a:p>
            <a:r>
              <a:rPr lang="cs-CZ" dirty="0"/>
              <a:t>V tlustém střevě zvyšují vstřebávání vápníku a hořčíku</a:t>
            </a:r>
          </a:p>
          <a:p>
            <a:r>
              <a:rPr lang="cs-CZ" dirty="0"/>
              <a:t>Podporují funkci imunitního systému střeva (</a:t>
            </a:r>
            <a:r>
              <a:rPr lang="cs-CZ" dirty="0" err="1"/>
              <a:t>sekretce</a:t>
            </a:r>
            <a:r>
              <a:rPr lang="cs-CZ" dirty="0"/>
              <a:t> </a:t>
            </a:r>
            <a:r>
              <a:rPr lang="cs-CZ" dirty="0" err="1"/>
              <a:t>IgA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66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67E63-7E7B-4258-B661-F9A6C425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Polyfenoly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03B0AB-671A-471E-BC2F-94304FDEC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Nenutritivní látky  s biologickými účinky</a:t>
            </a:r>
          </a:p>
          <a:p>
            <a:r>
              <a:rPr lang="cs-CZ" dirty="0"/>
              <a:t>Tvoří polovinu antioxidačních  látek stravy</a:t>
            </a:r>
          </a:p>
          <a:p>
            <a:r>
              <a:rPr lang="cs-CZ" dirty="0"/>
              <a:t>Vázány na vlákninu- nízká biologická dostupnost 5-10 % v tenkém střevě</a:t>
            </a:r>
          </a:p>
        </p:txBody>
      </p:sp>
    </p:spTree>
    <p:extLst>
      <p:ext uri="{BB962C8B-B14F-4D97-AF65-F5344CB8AC3E}">
        <p14:creationId xmlns:p14="http://schemas.microsoft.com/office/powerpoint/2010/main" val="184002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>
            <a:extLst>
              <a:ext uri="{FF2B5EF4-FFF2-40B4-BE49-F238E27FC236}">
                <a16:creationId xmlns:a16="http://schemas.microsoft.com/office/drawing/2014/main" id="{480C16DA-8140-477B-9F66-1DC67875D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>
                <a:solidFill>
                  <a:srgbClr val="FF5050"/>
                </a:solidFill>
              </a:rPr>
              <a:t>Trocha historie...</a:t>
            </a:r>
            <a:endParaRPr lang="en-US" altLang="cs-CZ" sz="4000" b="1" dirty="0">
              <a:solidFill>
                <a:srgbClr val="FF5050"/>
              </a:solidFill>
            </a:endParaRP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0132AC45-77AB-4ABD-A34A-B928BDF34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196976"/>
            <a:ext cx="8964613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1953 </a:t>
            </a:r>
            <a:r>
              <a:rPr lang="cs-CZ" altLang="cs-CZ" sz="2400" dirty="0" err="1"/>
              <a:t>Hipsley</a:t>
            </a:r>
            <a:r>
              <a:rPr lang="cs-CZ" altLang="cs-CZ" sz="2400" dirty="0"/>
              <a:t> - poprvé použit termín vláknina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1972 </a:t>
            </a:r>
            <a:r>
              <a:rPr lang="cs-CZ" altLang="cs-CZ" sz="2400" dirty="0" err="1"/>
              <a:t>Trowell</a:t>
            </a:r>
            <a:r>
              <a:rPr lang="cs-CZ" altLang="cs-CZ" sz="2400" dirty="0"/>
              <a:t> a spol. – „zbytky složek rostlinných buněk, odolných hydrolýze lidskými zažívacími enzymy“. (mikrobiální polysacharidy, houby?)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1975 </a:t>
            </a:r>
            <a:r>
              <a:rPr lang="cs-CZ" altLang="cs-CZ" sz="2400" dirty="0" err="1"/>
              <a:t>Burkitt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Trowell</a:t>
            </a:r>
            <a:r>
              <a:rPr lang="cs-CZ" altLang="cs-CZ" sz="2400" dirty="0"/>
              <a:t> – Souvislost mezi nízkým příjmem vlákniny a rozvojem nepřenosných onemocnění hromadného výskytu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1976 </a:t>
            </a:r>
            <a:r>
              <a:rPr lang="cs-CZ" altLang="cs-CZ" sz="2400" dirty="0" err="1"/>
              <a:t>Trowell</a:t>
            </a:r>
            <a:r>
              <a:rPr lang="cs-CZ" altLang="cs-CZ" sz="2400" dirty="0"/>
              <a:t> a spol. – „polysacharidy a lignin, které nejsou tráveny lidskými zažívacími enzymy v tenkém střevě“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80 léta Rozdělení vlákniny na rozpustnou a nerozpustnou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1992 </a:t>
            </a:r>
            <a:r>
              <a:rPr lang="cs-CZ" altLang="cs-CZ" sz="2400" dirty="0" err="1"/>
              <a:t>Englyst</a:t>
            </a:r>
            <a:r>
              <a:rPr lang="cs-CZ" altLang="cs-CZ" sz="2400" dirty="0"/>
              <a:t> a kol. – Do vlákniny potravy zahrnuty i polysacharidy částečně </a:t>
            </a:r>
            <a:r>
              <a:rPr lang="cs-CZ" altLang="cs-CZ" sz="2400" dirty="0" err="1"/>
              <a:t>fermentovatelné</a:t>
            </a:r>
            <a:r>
              <a:rPr lang="cs-CZ" altLang="cs-CZ" sz="2400" dirty="0"/>
              <a:t> střevní </a:t>
            </a:r>
            <a:r>
              <a:rPr lang="cs-CZ" altLang="cs-CZ" sz="2400" dirty="0" err="1"/>
              <a:t>mikrobiotou</a:t>
            </a:r>
            <a:r>
              <a:rPr lang="cs-CZ" altLang="cs-CZ" sz="2400" dirty="0"/>
              <a:t> (např. rezistentní škrob). Dnes jim říkáme </a:t>
            </a:r>
            <a:r>
              <a:rPr lang="cs-CZ" altLang="cs-CZ" sz="2400" dirty="0" err="1"/>
              <a:t>prebiotika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1993 </a:t>
            </a:r>
            <a:r>
              <a:rPr lang="cs-CZ" altLang="cs-CZ" sz="2400" dirty="0" err="1"/>
              <a:t>Robefroid</a:t>
            </a:r>
            <a:r>
              <a:rPr lang="cs-CZ" altLang="cs-CZ" sz="2400" dirty="0"/>
              <a:t> oligosacharidy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1994 </a:t>
            </a:r>
            <a:r>
              <a:rPr lang="cs-CZ" altLang="cs-CZ" sz="2400" dirty="0" err="1"/>
              <a:t>Asp</a:t>
            </a:r>
            <a:r>
              <a:rPr lang="cs-CZ" altLang="cs-CZ" sz="2400" dirty="0"/>
              <a:t> – všechny nestravitelné polysacharidy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C75AB9F-6E05-4F8A-B1CE-82108F9F1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21102"/>
            <a:ext cx="8902460" cy="55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3003041-1C4B-4DC7-8C0F-8A595C7BA10A}"/>
              </a:ext>
            </a:extLst>
          </p:cNvPr>
          <p:cNvSpPr txBox="1"/>
          <p:nvPr/>
        </p:nvSpPr>
        <p:spPr>
          <a:xfrm>
            <a:off x="4367213" y="182564"/>
            <a:ext cx="2876550" cy="5222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DRUHY VLÁKNINY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E5C36B-656A-46AA-8058-7D2F409160D3}"/>
              </a:ext>
            </a:extLst>
          </p:cNvPr>
          <p:cNvSpPr/>
          <p:nvPr/>
        </p:nvSpPr>
        <p:spPr>
          <a:xfrm>
            <a:off x="1725614" y="1052513"/>
            <a:ext cx="8682037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Zdroj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u="sng" dirty="0">
                <a:solidFill>
                  <a:srgbClr val="000000"/>
                </a:solidFill>
              </a:rPr>
              <a:t>rostliny, </a:t>
            </a:r>
            <a:r>
              <a:rPr lang="cs-CZ" altLang="cs-CZ" sz="2000" dirty="0">
                <a:solidFill>
                  <a:srgbClr val="000000"/>
                </a:solidFill>
              </a:rPr>
              <a:t>živočichové, mikroorganismy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Typ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u="sng" dirty="0">
                <a:solidFill>
                  <a:srgbClr val="000000"/>
                </a:solidFill>
              </a:rPr>
              <a:t>přírodní</a:t>
            </a:r>
            <a:r>
              <a:rPr lang="cs-CZ" altLang="cs-CZ" sz="2000" dirty="0">
                <a:solidFill>
                  <a:srgbClr val="000000"/>
                </a:solidFill>
              </a:rPr>
              <a:t>, modifikované, syntetické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800" b="1" u="sng" dirty="0">
                <a:solidFill>
                  <a:srgbClr val="000000"/>
                </a:solidFill>
              </a:rPr>
              <a:t>Vláknina:</a:t>
            </a:r>
          </a:p>
          <a:p>
            <a:pPr eaLnBrk="1" hangingPunct="1">
              <a:defRPr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CC0000"/>
                </a:solidFill>
              </a:rPr>
              <a:t>Obilná</a:t>
            </a:r>
            <a:r>
              <a:rPr lang="cs-CZ" altLang="cs-CZ" sz="2000" dirty="0">
                <a:solidFill>
                  <a:srgbClr val="000000"/>
                </a:solidFill>
              </a:rPr>
              <a:t> (celulóza, hemicelulózy, fruktany)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92D050"/>
                </a:solidFill>
              </a:rPr>
              <a:t>Luštěninová</a:t>
            </a:r>
            <a:r>
              <a:rPr lang="cs-CZ" altLang="cs-CZ" sz="2000" dirty="0">
                <a:solidFill>
                  <a:srgbClr val="000000"/>
                </a:solidFill>
              </a:rPr>
              <a:t> (celulóza, hemicelulózy, heteromannany, oligosacharidy)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70C0"/>
                </a:solidFill>
              </a:rPr>
              <a:t>Lněná</a:t>
            </a:r>
            <a:r>
              <a:rPr lang="cs-CZ" altLang="cs-CZ" sz="2000" dirty="0">
                <a:solidFill>
                  <a:srgbClr val="000000"/>
                </a:solidFill>
              </a:rPr>
              <a:t> (arabinoxylany, pektiny)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66"/>
                </a:solidFill>
              </a:rPr>
              <a:t>Ovocná</a:t>
            </a:r>
            <a:r>
              <a:rPr lang="cs-CZ" altLang="cs-CZ" sz="2000" dirty="0">
                <a:solidFill>
                  <a:srgbClr val="000000"/>
                </a:solidFill>
              </a:rPr>
              <a:t> – jablečná, citrusová (pektiny, hemicelulózy, celulóza)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C000"/>
                </a:solidFill>
              </a:rPr>
              <a:t>Banány</a:t>
            </a:r>
            <a:r>
              <a:rPr lang="cs-CZ" altLang="cs-CZ" sz="2000" dirty="0">
                <a:solidFill>
                  <a:srgbClr val="000000"/>
                </a:solidFill>
              </a:rPr>
              <a:t> (rezistentní škrob)</a:t>
            </a:r>
          </a:p>
        </p:txBody>
      </p:sp>
      <p:pic>
        <p:nvPicPr>
          <p:cNvPr id="14340" name="Picture 2" descr="http://www.mq.edu.au/pubstatic/custom/files/media/cl_sport_healthclub_articles_eatmorefibre.jpg">
            <a:extLst>
              <a:ext uri="{FF2B5EF4-FFF2-40B4-BE49-F238E27FC236}">
                <a16:creationId xmlns:a16="http://schemas.microsoft.com/office/drawing/2014/main" id="{1C3ED2F1-3C69-4F82-81BF-9A828060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5157789"/>
            <a:ext cx="262413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E69F5CA-1548-442F-B1A6-4AB13B31C2C6}"/>
              </a:ext>
            </a:extLst>
          </p:cNvPr>
          <p:cNvSpPr txBox="1"/>
          <p:nvPr/>
        </p:nvSpPr>
        <p:spPr>
          <a:xfrm>
            <a:off x="4367213" y="182564"/>
            <a:ext cx="2876550" cy="5222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DRUHY VLÁKNINY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A55A51E-46BC-4422-9F50-2750D13CE0C0}"/>
              </a:ext>
            </a:extLst>
          </p:cNvPr>
          <p:cNvSpPr/>
          <p:nvPr/>
        </p:nvSpPr>
        <p:spPr>
          <a:xfrm>
            <a:off x="1774826" y="1052514"/>
            <a:ext cx="8685213" cy="5235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Zdroj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u="sng" dirty="0">
                <a:solidFill>
                  <a:srgbClr val="000000"/>
                </a:solidFill>
              </a:rPr>
              <a:t>rostliny, </a:t>
            </a:r>
            <a:r>
              <a:rPr lang="cs-CZ" altLang="cs-CZ" sz="2000" dirty="0">
                <a:solidFill>
                  <a:srgbClr val="000000"/>
                </a:solidFill>
              </a:rPr>
              <a:t>živočichové, mikroorganismy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Typ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u="sng" dirty="0">
                <a:solidFill>
                  <a:srgbClr val="000000"/>
                </a:solidFill>
              </a:rPr>
              <a:t>přírodní</a:t>
            </a:r>
            <a:r>
              <a:rPr lang="cs-CZ" altLang="cs-CZ" sz="2000" dirty="0">
                <a:solidFill>
                  <a:srgbClr val="000000"/>
                </a:solidFill>
              </a:rPr>
              <a:t>, modifikované, syntetické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400" b="1" u="sng" dirty="0">
                <a:solidFill>
                  <a:srgbClr val="000000"/>
                </a:solidFill>
              </a:rPr>
              <a:t>Vláknina: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B050"/>
                </a:solidFill>
              </a:rPr>
              <a:t>Zeleninová</a:t>
            </a:r>
            <a:r>
              <a:rPr lang="cs-CZ" altLang="cs-CZ" sz="2000" dirty="0">
                <a:solidFill>
                  <a:srgbClr val="000000"/>
                </a:solidFill>
              </a:rPr>
              <a:t> – mrkev, červená řepa (celulóza, hemicelulózy)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Brambory</a:t>
            </a:r>
            <a:r>
              <a:rPr lang="cs-CZ" altLang="cs-CZ" sz="2000" dirty="0">
                <a:solidFill>
                  <a:srgbClr val="000000"/>
                </a:solidFill>
              </a:rPr>
              <a:t> (celulóza, hemicelulózy)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Cukrová řepa </a:t>
            </a:r>
            <a:r>
              <a:rPr lang="cs-CZ" altLang="cs-CZ" sz="2000" dirty="0">
                <a:solidFill>
                  <a:srgbClr val="000000"/>
                </a:solidFill>
              </a:rPr>
              <a:t>(celulóza, pektiny)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Čekanka, cibule, pórek </a:t>
            </a:r>
            <a:r>
              <a:rPr lang="cs-CZ" altLang="cs-CZ" sz="2000" dirty="0">
                <a:solidFill>
                  <a:srgbClr val="000000"/>
                </a:solidFill>
              </a:rPr>
              <a:t>(fruktany, oligosacharidy)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chemeClr val="accent6">
                    <a:lumMod val="75000"/>
                  </a:schemeClr>
                </a:solidFill>
              </a:rPr>
              <a:t>Jitrocel vejčitý </a:t>
            </a:r>
            <a:r>
              <a:rPr lang="cs-CZ" altLang="cs-CZ" sz="2000" dirty="0">
                <a:solidFill>
                  <a:srgbClr val="000000"/>
                </a:solidFill>
              </a:rPr>
              <a:t>(hemicelulózy, celulóza) (</a:t>
            </a:r>
            <a:r>
              <a:rPr lang="cs-CZ" altLang="cs-CZ" sz="2000" i="1" dirty="0">
                <a:solidFill>
                  <a:srgbClr val="000000"/>
                </a:solidFill>
              </a:rPr>
              <a:t>Psyllium</a:t>
            </a:r>
            <a:r>
              <a:rPr lang="cs-CZ" altLang="cs-CZ" sz="20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800000"/>
                </a:solidFill>
              </a:rPr>
              <a:t>Bambusové výhonky </a:t>
            </a:r>
            <a:r>
              <a:rPr lang="cs-CZ" altLang="cs-CZ" sz="2000" dirty="0">
                <a:solidFill>
                  <a:srgbClr val="000000"/>
                </a:solidFill>
              </a:rPr>
              <a:t>(celulóza, hemicelulózy)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154AFD3-0BD8-4DB4-8089-BC1AC0657D39}"/>
              </a:ext>
            </a:extLst>
          </p:cNvPr>
          <p:cNvSpPr txBox="1"/>
          <p:nvPr/>
        </p:nvSpPr>
        <p:spPr>
          <a:xfrm>
            <a:off x="4367213" y="182564"/>
            <a:ext cx="2876550" cy="5222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DRUHY VLÁKNINY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23B2EAE-BB86-4718-A70A-25126DD2C5FA}"/>
              </a:ext>
            </a:extLst>
          </p:cNvPr>
          <p:cNvSpPr/>
          <p:nvPr/>
        </p:nvSpPr>
        <p:spPr>
          <a:xfrm>
            <a:off x="1847850" y="981075"/>
            <a:ext cx="8477250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Zdroj</a:t>
            </a:r>
            <a:r>
              <a:rPr lang="cs-CZ" altLang="cs-CZ" dirty="0">
                <a:solidFill>
                  <a:srgbClr val="000000"/>
                </a:solidFill>
              </a:rPr>
              <a:t> - rostliny, mikroorganismy,</a:t>
            </a:r>
            <a:r>
              <a:rPr lang="cs-CZ" altLang="cs-CZ" u="sng" dirty="0">
                <a:solidFill>
                  <a:srgbClr val="000000"/>
                </a:solidFill>
              </a:rPr>
              <a:t> živočichové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Typ</a:t>
            </a:r>
            <a:r>
              <a:rPr lang="cs-CZ" altLang="cs-CZ" dirty="0">
                <a:solidFill>
                  <a:srgbClr val="000000"/>
                </a:solidFill>
              </a:rPr>
              <a:t> - přírodní, </a:t>
            </a:r>
            <a:r>
              <a:rPr lang="cs-CZ" altLang="cs-CZ" u="sng" dirty="0">
                <a:solidFill>
                  <a:srgbClr val="000000"/>
                </a:solidFill>
              </a:rPr>
              <a:t>modifikované, syntetické</a:t>
            </a: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400" b="1" u="sng" dirty="0">
                <a:solidFill>
                  <a:srgbClr val="000000"/>
                </a:solidFill>
              </a:rPr>
              <a:t>Vláknina:</a:t>
            </a: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C000"/>
                </a:solidFill>
              </a:rPr>
              <a:t>Krovky hmyzu, krunýře korýšů, buněčné stěny kvasinek, hub </a:t>
            </a:r>
            <a:r>
              <a:rPr lang="cs-CZ" altLang="cs-CZ" sz="2000" dirty="0">
                <a:solidFill>
                  <a:srgbClr val="000000"/>
                </a:solidFill>
              </a:rPr>
              <a:t>(modifikace chitinu – chitosan)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Modifikace škrobu </a:t>
            </a:r>
            <a:r>
              <a:rPr lang="cs-CZ" altLang="cs-CZ" sz="2000" dirty="0">
                <a:solidFill>
                  <a:srgbClr val="000000"/>
                </a:solidFill>
              </a:rPr>
              <a:t>(oxidované, substituované škroby)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Modifikace celulózy</a:t>
            </a:r>
            <a:r>
              <a:rPr lang="cs-CZ" alt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/>
              <a:t>metylcelulóza</a:t>
            </a:r>
            <a:r>
              <a:rPr lang="cs-CZ" sz="2000" dirty="0"/>
              <a:t> (MC), </a:t>
            </a:r>
            <a:r>
              <a:rPr lang="cs-CZ" sz="2000" dirty="0" err="1"/>
              <a:t>karboxymetylcelulóza</a:t>
            </a:r>
            <a:r>
              <a:rPr lang="cs-CZ" sz="2000" dirty="0"/>
              <a:t> (CMC) a </a:t>
            </a:r>
            <a:r>
              <a:rPr lang="cs-CZ" sz="2000" dirty="0" err="1"/>
              <a:t>hydroxypropylmetylcelulóza</a:t>
            </a:r>
            <a:r>
              <a:rPr lang="cs-CZ" sz="2000" dirty="0"/>
              <a:t> (HPMC) 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Deriváty glukózy </a:t>
            </a:r>
            <a:r>
              <a:rPr lang="cs-CZ" altLang="cs-CZ" sz="2000" dirty="0">
                <a:solidFill>
                  <a:srgbClr val="000000"/>
                </a:solidFill>
              </a:rPr>
              <a:t>(</a:t>
            </a:r>
            <a:r>
              <a:rPr lang="cs-CZ" altLang="cs-CZ" sz="2000" dirty="0" err="1">
                <a:solidFill>
                  <a:srgbClr val="000000"/>
                </a:solidFill>
              </a:rPr>
              <a:t>polydextróza</a:t>
            </a:r>
            <a:r>
              <a:rPr lang="cs-CZ" altLang="cs-CZ" sz="20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Deriváty galaktózy </a:t>
            </a:r>
            <a:r>
              <a:rPr lang="cs-CZ" altLang="cs-CZ" sz="2000" dirty="0">
                <a:solidFill>
                  <a:srgbClr val="000000"/>
                </a:solidFill>
              </a:rPr>
              <a:t>(galaktooligosacharidy)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Deriváty fruktózy </a:t>
            </a:r>
            <a:r>
              <a:rPr lang="cs-CZ" altLang="cs-CZ" sz="2000" dirty="0">
                <a:solidFill>
                  <a:srgbClr val="000000"/>
                </a:solidFill>
              </a:rPr>
              <a:t>(fruktany)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D855F-34F5-4FC9-BDC5-96DC5DC4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celozrnný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B4CED7-4CC8-412C-B4CF-E68F2DA8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Whole grain: What you need to know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666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141FB-0B6F-45F0-9655-F3BCFF0E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Definice termínu celozrnný</a:t>
            </a:r>
            <a:br>
              <a:rPr lang="cs-CZ" dirty="0"/>
            </a:br>
            <a:r>
              <a:rPr lang="cs-CZ" sz="2200" dirty="0"/>
              <a:t>definice AACC (</a:t>
            </a:r>
            <a:r>
              <a:rPr lang="cs-CZ" sz="2200" dirty="0" err="1"/>
              <a:t>American</a:t>
            </a:r>
            <a:r>
              <a:rPr lang="cs-CZ" sz="2200" dirty="0"/>
              <a:t> </a:t>
            </a:r>
            <a:r>
              <a:rPr lang="cs-CZ" sz="2200" dirty="0" err="1"/>
              <a:t>Association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Cereal</a:t>
            </a:r>
            <a:r>
              <a:rPr lang="cs-CZ" sz="2200" dirty="0"/>
              <a:t> </a:t>
            </a:r>
            <a:r>
              <a:rPr lang="cs-CZ" sz="2200" dirty="0" err="1"/>
              <a:t>Chemist</a:t>
            </a:r>
            <a:r>
              <a:rPr lang="cs-CZ" sz="2200" dirty="0"/>
              <a:t>)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5778BA-D121-4900-A085-2ACB840D3E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cs-CZ" i="1" dirty="0"/>
              <a:t>„Obilné zrno sestává ze tří složek – </a:t>
            </a:r>
            <a:r>
              <a:rPr lang="cs-CZ" b="1" i="1" dirty="0"/>
              <a:t>otrub, klíčku a endospermu</a:t>
            </a:r>
            <a:r>
              <a:rPr lang="cs-CZ" i="1" dirty="0"/>
              <a:t>. Jestliže se zrno láme, drtí nebo vločkuje s cílem získat celozrnný produkt, </a:t>
            </a:r>
            <a:r>
              <a:rPr lang="cs-CZ" b="1" i="1" dirty="0"/>
              <a:t>musí zůstat ve finálním produktu zachovány všechny tři jmenované složky ve stejném poměru jako v originálním zrnu</a:t>
            </a:r>
            <a:r>
              <a:rPr lang="cs-CZ" i="1" dirty="0"/>
              <a:t>. Celozrnné ingredience se mohou používat jako samostatný výrobek, tepelně upravené, rozemleté na mouku následně použitou pro výrobu chleba a dalších pekařských výrobků, nebo extrudované či vločkované pro výrobu snídaňových obilných směsí“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cs-CZ" dirty="0"/>
              <a:t>Za celozrnné pak lze považovat například ovesné vločky, mouku z celých ovesných vloček, mouky z celých zrn jakékoliv obiloviny, </a:t>
            </a:r>
            <a:r>
              <a:rPr lang="cs-CZ" dirty="0" err="1"/>
              <a:t>bulgur</a:t>
            </a:r>
            <a:r>
              <a:rPr lang="cs-CZ" dirty="0"/>
              <a:t> (nalámaná celozrnná pšenice), rýži </a:t>
            </a:r>
            <a:r>
              <a:rPr lang="cs-CZ" dirty="0" err="1"/>
              <a:t>natural</a:t>
            </a:r>
            <a:r>
              <a:rPr lang="cs-CZ" dirty="0"/>
              <a:t>, pukance jakéhokoliv celého zrna včetně popcornu…</a:t>
            </a:r>
            <a:endParaRPr lang="cs-CZ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544CA-96CF-4F8C-BBC6-8A548573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Teorie…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54B16740-12F3-40F4-882A-F0C67E19EF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/>
              <a:t>Podle české vyhlášky (Vyhláška č. 333/1997 Sb., o potravinách a tabákových výrobcích) se celozrnným výrobkem rozumí výrobek, ve kterém je použito nejméně 80 % celozrnných mouk (nebo jim odpovídající množství upravených obalových částic z obilky)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AA5369B-6912-4BA2-B841-FEF5B8E2B6CB}"/>
              </a:ext>
            </a:extLst>
          </p:cNvPr>
          <p:cNvGraphicFramePr>
            <a:graphicFrameLocks noGrp="1"/>
          </p:cNvGraphicFramePr>
          <p:nvPr/>
        </p:nvGraphicFramePr>
        <p:xfrm>
          <a:off x="1881188" y="357189"/>
          <a:ext cx="7643812" cy="5719757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výrobku, výrobce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Vláknina (g/100g)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výrobku, výrobce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Vláknina (g/100g)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Dobrá vláknina, 3 druhy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Bonavita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22,8 - 19,6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Plněné poltářky, 3 druhy,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0,32-0,74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 špaldové lupínky,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Křupavé müsli s lískovými oříšky, 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Jeníkův lup,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Bonavita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Celozrnné polštářky,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Kukuřičné lupínky plus med a oříšky, 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Diabetické müsli mandle a borůvka, 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Gold Flakes,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Celozrnné lupínky Natural,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Nesquik,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Ovesné vločky křupavě,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Kukuřičné lupínky,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Nestlé, 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3;  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Mysli křehké a lehké s roličkami čokolády, 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Chocapic,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Organic wholegrain wheat bisks, Marks n´Spencer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 Fit cereální lupínky Natural, 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Mysli křupavé s ořechy,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Cereal Fit, 3 druhy,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Bonavita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 – 3,9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6ADD6-0F52-495F-A4BA-E6C246C1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Výběr obilných výrobků- nutriční tvrzení</a:t>
            </a:r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9571419A-BDCD-4E92-BB90-1ACA0BCFDC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/>
              <a:t>Vhodné vybírat ty, které obsahují nejméně 3 g vlákniny/100 g</a:t>
            </a:r>
          </a:p>
          <a:p>
            <a:pPr eaLnBrk="1" hangingPunct="1"/>
            <a:r>
              <a:rPr lang="cs-CZ" altLang="cs-CZ"/>
              <a:t>Výrobky s obsahem vlákniny vyšší než 6 g/100 g lze podle legislativy považovat za výrobky s vysokým obsahem vlákniny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E87F6B-B020-4E2D-9DA9-56F174DD8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43" y="810883"/>
            <a:ext cx="8850700" cy="4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7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7CC7C87B-43C1-4446-BF28-163B832F5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>
                <a:solidFill>
                  <a:srgbClr val="FF5050"/>
                </a:solidFill>
              </a:rPr>
              <a:t>Trocha historie ...</a:t>
            </a:r>
            <a:endParaRPr lang="en-US" altLang="cs-CZ" sz="4000" b="1" dirty="0">
              <a:solidFill>
                <a:srgbClr val="FF5050"/>
              </a:solidFill>
            </a:endParaRP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3A91368E-B849-4A5A-97A3-5980B965B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196975"/>
            <a:ext cx="8785225" cy="53990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b="1" dirty="0"/>
              <a:t>2001 AACC</a:t>
            </a:r>
            <a:r>
              <a:rPr lang="cs-CZ" altLang="cs-CZ" sz="2000" dirty="0"/>
              <a:t> - (</a:t>
            </a:r>
            <a:r>
              <a:rPr lang="cs-CZ" altLang="cs-CZ" sz="2000" dirty="0" err="1"/>
              <a:t>Am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Asoc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Cereal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Chemist</a:t>
            </a:r>
            <a:r>
              <a:rPr lang="cs-CZ" altLang="cs-CZ" sz="2000" dirty="0"/>
              <a:t>) Vlákninu potravy tvoří </a:t>
            </a:r>
            <a:r>
              <a:rPr lang="cs-CZ" altLang="cs-CZ" sz="2000" dirty="0">
                <a:solidFill>
                  <a:srgbClr val="FF5050"/>
                </a:solidFill>
              </a:rPr>
              <a:t>jedlé části rostlin</a:t>
            </a:r>
            <a:r>
              <a:rPr lang="cs-CZ" altLang="cs-CZ" sz="2000" dirty="0"/>
              <a:t> nebo analogické sacharidy, které jsou odolné vůči trávení a absorpci v lidském tenkém střevě a jsou zcela nebo částečně fermentovány v tlustém střevě…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2003 AACC </a:t>
            </a:r>
            <a:r>
              <a:rPr lang="en-US" altLang="cs-CZ" sz="2400" b="1" dirty="0"/>
              <a:t>report</a:t>
            </a:r>
            <a:r>
              <a:rPr lang="cs-CZ" altLang="cs-CZ" sz="2400" b="1" dirty="0"/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altLang="cs-CZ" sz="1800" dirty="0"/>
              <a:t>Vláknina potravy je funkční a jestliže vláknina vykazuje požadované funkční vlastnosti je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to vláknina potravy, nezáleží na tom z jakého je zdroje či jakou má historii.</a:t>
            </a:r>
          </a:p>
          <a:p>
            <a:pPr>
              <a:lnSpc>
                <a:spcPct val="80000"/>
              </a:lnSpc>
            </a:pPr>
            <a:r>
              <a:rPr lang="cs-CZ" altLang="cs-CZ" sz="2000" noProof="1">
                <a:cs typeface="Arial" panose="020B0604020202020204" pitchFamily="34" charset="0"/>
              </a:rPr>
              <a:t>2007, </a:t>
            </a:r>
            <a:r>
              <a:rPr lang="cs-CZ" altLang="cs-CZ" sz="2000" b="1" noProof="1">
                <a:cs typeface="Arial" panose="020B0604020202020204" pitchFamily="34" charset="0"/>
              </a:rPr>
              <a:t>CODEX Alimentarius</a:t>
            </a:r>
            <a:r>
              <a:rPr lang="cs-CZ" altLang="cs-CZ" sz="2000" noProof="1">
                <a:cs typeface="Arial" panose="020B0604020202020204" pitchFamily="34" charset="0"/>
              </a:rPr>
              <a:t>, směrnice č. 100/2008/ES (</a:t>
            </a:r>
            <a:r>
              <a:rPr lang="cs-CZ" altLang="cs-CZ" sz="2000" i="1" noProof="1">
                <a:cs typeface="Arial" panose="020B0604020202020204" pitchFamily="34" charset="0"/>
              </a:rPr>
              <a:t>za vlákninu lze považovat i látky nesacharidové povahy, látky doprovázející vlákninu, fenolické sloučeniny, vosky, kutin, taniny apod.</a:t>
            </a:r>
            <a:r>
              <a:rPr lang="cs-CZ" altLang="cs-CZ" sz="2000" noProof="1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cs-CZ" sz="2000" dirty="0"/>
              <a:t>15. </a:t>
            </a:r>
            <a:r>
              <a:rPr lang="en-US" altLang="cs-CZ" sz="2000" dirty="0" err="1"/>
              <a:t>září</a:t>
            </a:r>
            <a:r>
              <a:rPr lang="en-US" altLang="cs-CZ" sz="2000" dirty="0"/>
              <a:t> 2009</a:t>
            </a:r>
            <a:r>
              <a:rPr lang="cs-CZ" altLang="cs-CZ" sz="2000" dirty="0"/>
              <a:t> </a:t>
            </a:r>
            <a:r>
              <a:rPr lang="en-US" altLang="cs-CZ" sz="2000" dirty="0"/>
              <a:t> </a:t>
            </a:r>
            <a:r>
              <a:rPr lang="en-US" altLang="cs-CZ" sz="2000" b="1" dirty="0"/>
              <a:t>VYHLÁŠKA</a:t>
            </a:r>
            <a:r>
              <a:rPr lang="cs-CZ" altLang="cs-CZ" sz="2000" dirty="0"/>
              <a:t> </a:t>
            </a:r>
            <a:r>
              <a:rPr lang="en-US" altLang="cs-CZ" sz="2000" dirty="0"/>
              <a:t>330</a:t>
            </a:r>
            <a:r>
              <a:rPr lang="cs-CZ" altLang="cs-CZ" sz="2000" dirty="0"/>
              <a:t>/2009</a:t>
            </a:r>
            <a:endParaRPr lang="en-US" altLang="cs-CZ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cs-CZ" sz="1800" dirty="0"/>
              <a:t>. V § 4 </a:t>
            </a:r>
            <a:r>
              <a:rPr lang="en-US" altLang="cs-CZ" sz="1800" dirty="0" err="1"/>
              <a:t>odstavec</a:t>
            </a:r>
            <a:r>
              <a:rPr lang="en-US" altLang="cs-CZ" sz="1800" dirty="0"/>
              <a:t> 1 </a:t>
            </a:r>
            <a:r>
              <a:rPr lang="en-US" altLang="cs-CZ" sz="1800" dirty="0" err="1"/>
              <a:t>zní</a:t>
            </a:r>
            <a:r>
              <a:rPr lang="en-US" altLang="cs-CZ" sz="1800" dirty="0"/>
              <a:t>:</a:t>
            </a:r>
            <a:r>
              <a:rPr lang="cs-CZ" altLang="cs-CZ" sz="1800" dirty="0"/>
              <a:t> </a:t>
            </a:r>
            <a:r>
              <a:rPr lang="en-US" altLang="cs-CZ" sz="1800" dirty="0"/>
              <a:t>„(1) </a:t>
            </a:r>
            <a:r>
              <a:rPr lang="en-US" altLang="cs-CZ" sz="1800" dirty="0" err="1"/>
              <a:t>Energetická</a:t>
            </a:r>
            <a:r>
              <a:rPr lang="en-US" altLang="cs-CZ" sz="1800" dirty="0"/>
              <a:t> </a:t>
            </a:r>
            <a:r>
              <a:rPr lang="en-US" altLang="cs-CZ" sz="1800" dirty="0" err="1"/>
              <a:t>hodnota</a:t>
            </a:r>
            <a:r>
              <a:rPr lang="en-US" altLang="cs-CZ" sz="1800" dirty="0"/>
              <a:t> se </a:t>
            </a:r>
            <a:r>
              <a:rPr lang="en-US" altLang="cs-CZ" sz="1800" dirty="0" err="1"/>
              <a:t>vypočítá</a:t>
            </a:r>
            <a:r>
              <a:rPr lang="en-US" altLang="cs-CZ" sz="1800" dirty="0"/>
              <a:t> s </a:t>
            </a:r>
            <a:r>
              <a:rPr lang="en-US" altLang="cs-CZ" sz="1800" dirty="0" err="1"/>
              <a:t>použitím</a:t>
            </a:r>
            <a:r>
              <a:rPr lang="cs-CZ" altLang="cs-CZ" sz="1800" dirty="0"/>
              <a:t> </a:t>
            </a:r>
            <a:r>
              <a:rPr lang="en-US" altLang="cs-CZ" sz="1800" dirty="0" err="1"/>
              <a:t>těchto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přepočítacích</a:t>
            </a:r>
            <a:r>
              <a:rPr lang="en-US" altLang="cs-CZ" sz="1800" dirty="0"/>
              <a:t> </a:t>
            </a:r>
            <a:r>
              <a:rPr lang="en-US" altLang="cs-CZ" sz="1800" dirty="0" err="1"/>
              <a:t>koeficientů</a:t>
            </a:r>
            <a:r>
              <a:rPr lang="en-US" altLang="cs-CZ" sz="1800" dirty="0"/>
              <a:t> pro 1 g </a:t>
            </a:r>
            <a:r>
              <a:rPr lang="en-US" altLang="cs-CZ" sz="1800" dirty="0" err="1"/>
              <a:t>látky</a:t>
            </a:r>
            <a:r>
              <a:rPr lang="en-US" altLang="cs-CZ" sz="1800" dirty="0"/>
              <a:t>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cs-CZ" sz="1800" dirty="0"/>
              <a:t>a) </a:t>
            </a:r>
            <a:r>
              <a:rPr lang="en-US" altLang="cs-CZ" sz="1800" dirty="0" err="1"/>
              <a:t>sacharidy</a:t>
            </a:r>
            <a:r>
              <a:rPr lang="en-US" altLang="cs-CZ" sz="1800" dirty="0"/>
              <a:t>, s </a:t>
            </a:r>
            <a:r>
              <a:rPr lang="en-US" altLang="cs-CZ" sz="1800" dirty="0" err="1"/>
              <a:t>výjimkou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polyolů</a:t>
            </a:r>
            <a:r>
              <a:rPr lang="en-US" altLang="cs-CZ" sz="1800" dirty="0"/>
              <a:t> 17 kJ = 4 kcal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cs-CZ" sz="1800" dirty="0"/>
              <a:t>b) </a:t>
            </a:r>
            <a:r>
              <a:rPr lang="en-US" altLang="cs-CZ" sz="1800" dirty="0" err="1"/>
              <a:t>polyoly</a:t>
            </a:r>
            <a:r>
              <a:rPr lang="en-US" altLang="cs-CZ" sz="1800" dirty="0"/>
              <a:t> 10 kJ = 2,4 kcal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cs-CZ" sz="1800" dirty="0"/>
              <a:t>g) </a:t>
            </a:r>
            <a:r>
              <a:rPr lang="en-US" altLang="cs-CZ" sz="1800" b="1" dirty="0" err="1">
                <a:solidFill>
                  <a:srgbClr val="FF5050"/>
                </a:solidFill>
              </a:rPr>
              <a:t>vláknina</a:t>
            </a:r>
            <a:r>
              <a:rPr lang="en-US" altLang="cs-CZ" sz="1800" b="1" dirty="0">
                <a:solidFill>
                  <a:srgbClr val="FF5050"/>
                </a:solidFill>
              </a:rPr>
              <a:t> 8 kJ = 2 kcal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632B9-87FA-4663-903D-60928043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Fermentace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65ED29-D666-4A65-B0DE-9015C086A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+mj-lt"/>
              </a:rPr>
              <a:t>Bakteriemi tlustého střeva je fermentována 90-100 % pektinů a gum, 50-80 % hemicelulózy, 30-50 % celulózy</a:t>
            </a:r>
          </a:p>
          <a:p>
            <a:pPr algn="l"/>
            <a:r>
              <a:rPr lang="cs-CZ" dirty="0">
                <a:latin typeface="+mj-lt"/>
              </a:rPr>
              <a:t>Lignin (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obvykle považován za nerozložitelný střevními mikroorganismy, klíčová studie nedávno ukázala, že ligniny jsou u potkanů přeměněny na savčí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j-lt"/>
              </a:rPr>
              <a:t>lignany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 - role jako prekurzorů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j-lt"/>
              </a:rPr>
              <a:t>lignanu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 savců, při adsorpci mutagenních látek a při ovlivňování fermentace polysacharidů buněčné stěny)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Tvorba mastných kyseliny s krátkým řetězcem (SCFA)</a:t>
            </a:r>
          </a:p>
          <a:p>
            <a:r>
              <a:rPr lang="cs-CZ" dirty="0">
                <a:latin typeface="+mj-lt"/>
              </a:rPr>
              <a:t>Kyselina – 60 % octová, 25 % propionová, 15 % máselná a jejich soli</a:t>
            </a:r>
          </a:p>
          <a:p>
            <a:r>
              <a:rPr lang="cs-CZ" dirty="0">
                <a:latin typeface="+mj-lt"/>
              </a:rPr>
              <a:t>Zdroj energie pro jiné bakterie a buňky střevní sliznice, tvorba kyselého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947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0DE0E-E5DE-44D2-94C3-F42EB1D8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01DEE-519A-43A4-8580-B37BFA03E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Butyrát-</a:t>
            </a:r>
            <a:r>
              <a:rPr lang="cs-CZ" dirty="0"/>
              <a:t>zdroj energie pro </a:t>
            </a:r>
            <a:r>
              <a:rPr lang="cs-CZ" dirty="0" err="1"/>
              <a:t>kolonocyty</a:t>
            </a:r>
            <a:r>
              <a:rPr lang="cs-CZ" dirty="0"/>
              <a:t>, brání přeměně na maligní buňky a podporuje apoptózu (inhibice histon </a:t>
            </a:r>
            <a:r>
              <a:rPr lang="cs-CZ" dirty="0" err="1"/>
              <a:t>deacetylázy</a:t>
            </a:r>
            <a:r>
              <a:rPr lang="cs-CZ" dirty="0"/>
              <a:t>-HDAC v </a:t>
            </a:r>
            <a:r>
              <a:rPr lang="cs-CZ" dirty="0" err="1"/>
              <a:t>kolonocytech</a:t>
            </a:r>
            <a:r>
              <a:rPr lang="cs-CZ" dirty="0"/>
              <a:t>, MK vazby na specifické G-protein </a:t>
            </a:r>
            <a:r>
              <a:rPr lang="cs-CZ" dirty="0" err="1"/>
              <a:t>coupled</a:t>
            </a:r>
            <a:r>
              <a:rPr lang="cs-CZ" dirty="0"/>
              <a:t> receptory – GPCR-imunologické a metabolické funkce ovlivňující onemocnění střev a chronická metabolická onemocnění)</a:t>
            </a:r>
          </a:p>
          <a:p>
            <a:r>
              <a:rPr lang="cs-CZ" dirty="0"/>
              <a:t>Acetát a propionát-částečně vstřebány do portálního řečiště stěnou tlustého střeva-do jater-zdroj energie</a:t>
            </a:r>
          </a:p>
          <a:p>
            <a:r>
              <a:rPr lang="cs-CZ" b="1" dirty="0"/>
              <a:t>Acetát</a:t>
            </a:r>
            <a:r>
              <a:rPr lang="cs-CZ" dirty="0"/>
              <a:t> metabolizován v játrech, kde tlumí syntézu mastných kyselin a přispívá ke snížení krevních triacylglycerolů, zčásti je zdrojem energie pro svaly, mozek a srdce</a:t>
            </a:r>
          </a:p>
          <a:p>
            <a:r>
              <a:rPr lang="cs-CZ" b="1" dirty="0"/>
              <a:t>Propionát</a:t>
            </a:r>
            <a:r>
              <a:rPr lang="cs-CZ" dirty="0"/>
              <a:t> se metabolizuje cestou glukoneogeneze </a:t>
            </a:r>
          </a:p>
          <a:p>
            <a:r>
              <a:rPr lang="cs-CZ" dirty="0"/>
              <a:t>1 g vlákniny – 2 kcal – označování potravin</a:t>
            </a:r>
          </a:p>
        </p:txBody>
      </p:sp>
    </p:spTree>
    <p:extLst>
      <p:ext uri="{BB962C8B-B14F-4D97-AF65-F5344CB8AC3E}">
        <p14:creationId xmlns:p14="http://schemas.microsoft.com/office/powerpoint/2010/main" val="4216874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2A70FB2-3EE0-4880-8E30-C520EF984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90" y="0"/>
            <a:ext cx="7894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20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26725-773F-4E2A-A725-8B901309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Zdravotní účinky</a:t>
            </a:r>
          </a:p>
        </p:txBody>
      </p:sp>
      <p:sp>
        <p:nvSpPr>
          <p:cNvPr id="80899" name="Zástupný symbol pro obsah 2">
            <a:extLst>
              <a:ext uri="{FF2B5EF4-FFF2-40B4-BE49-F238E27FC236}">
                <a16:creationId xmlns:a16="http://schemas.microsoft.com/office/drawing/2014/main" id="{B26C2415-C2AE-4047-975D-D87173E5E4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b="1"/>
              <a:t>prevence zubního kazu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snižování hladiny cholesterolu a lipidů</a:t>
            </a:r>
            <a:r>
              <a:rPr lang="cs-CZ" altLang="cs-CZ"/>
              <a:t> </a:t>
            </a:r>
            <a:endParaRPr lang="cs-CZ" altLang="cs-CZ" b="1"/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podněcování peristaltiky střev a odstraňování zácpy</a:t>
            </a:r>
            <a:r>
              <a:rPr lang="cs-CZ" altLang="cs-CZ"/>
              <a:t> – laxativní účinky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snižování nadváhy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bránění v uplatnění karcinogenů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vliv na ischemickou chorobu srdeční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zabránění opakování dvanáctníkových vředů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léčba divertikulární choroby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vliv na absorpci minerálních látek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Vliv na menarche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DFE1A-33C2-473C-8376-15A519F0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Vláknina  a GIT</a:t>
            </a:r>
          </a:p>
        </p:txBody>
      </p:sp>
      <p:sp>
        <p:nvSpPr>
          <p:cNvPr id="82947" name="Zástupný symbol pro obsah 2">
            <a:extLst>
              <a:ext uri="{FF2B5EF4-FFF2-40B4-BE49-F238E27FC236}">
                <a16:creationId xmlns:a16="http://schemas.microsoft.com/office/drawing/2014/main" id="{A2AE35C1-EFC6-461A-910A-5A7D455B0D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altLang="cs-CZ" b="1" u="sng" dirty="0" err="1"/>
              <a:t>Dutina</a:t>
            </a:r>
            <a:r>
              <a:rPr lang="en-GB" altLang="cs-CZ" b="1" u="sng" dirty="0"/>
              <a:t> </a:t>
            </a:r>
            <a:r>
              <a:rPr lang="en-GB" altLang="cs-CZ" b="1" u="sng" dirty="0" err="1"/>
              <a:t>ústní</a:t>
            </a:r>
            <a:r>
              <a:rPr lang="en-GB" altLang="cs-CZ" b="1" u="sng" dirty="0"/>
              <a:t>: </a:t>
            </a:r>
            <a:r>
              <a:rPr lang="en-GB" altLang="cs-CZ" dirty="0"/>
              <a:t>„hard food“ X „soft food“</a:t>
            </a:r>
          </a:p>
          <a:p>
            <a:pPr eaLnBrk="1" hangingPunct="1"/>
            <a:r>
              <a:rPr lang="en-GB" altLang="cs-CZ" b="1" u="sng" dirty="0" err="1"/>
              <a:t>Žaludek</a:t>
            </a:r>
            <a:r>
              <a:rPr lang="en-GB" altLang="cs-CZ" b="1" u="sng" dirty="0"/>
              <a:t>:</a:t>
            </a:r>
            <a:r>
              <a:rPr lang="en-GB" altLang="cs-CZ" dirty="0"/>
              <a:t> </a:t>
            </a:r>
            <a:r>
              <a:rPr lang="en-GB" altLang="cs-CZ" dirty="0" err="1"/>
              <a:t>narušení</a:t>
            </a:r>
            <a:r>
              <a:rPr lang="en-GB" altLang="cs-CZ" dirty="0"/>
              <a:t> </a:t>
            </a:r>
            <a:r>
              <a:rPr lang="en-GB" altLang="cs-CZ" dirty="0" err="1"/>
              <a:t>struktury</a:t>
            </a:r>
            <a:r>
              <a:rPr lang="en-GB" altLang="cs-CZ" dirty="0"/>
              <a:t> </a:t>
            </a:r>
            <a:r>
              <a:rPr lang="en-GB" altLang="cs-CZ" dirty="0" err="1"/>
              <a:t>pevných</a:t>
            </a:r>
            <a:r>
              <a:rPr lang="en-GB" altLang="cs-CZ" dirty="0"/>
              <a:t> </a:t>
            </a:r>
            <a:r>
              <a:rPr lang="en-GB" altLang="cs-CZ" dirty="0" err="1"/>
              <a:t>částí</a:t>
            </a:r>
            <a:r>
              <a:rPr lang="en-GB" altLang="cs-CZ" dirty="0"/>
              <a:t> </a:t>
            </a:r>
            <a:r>
              <a:rPr lang="en-GB" altLang="cs-CZ" dirty="0" err="1"/>
              <a:t>potravin</a:t>
            </a:r>
            <a:r>
              <a:rPr lang="en-GB" altLang="cs-CZ" dirty="0"/>
              <a:t> (</a:t>
            </a:r>
            <a:r>
              <a:rPr lang="en-GB" altLang="cs-CZ" dirty="0" err="1"/>
              <a:t>cukr</a:t>
            </a:r>
            <a:r>
              <a:rPr lang="en-GB" altLang="cs-CZ" dirty="0"/>
              <a:t> </a:t>
            </a:r>
            <a:r>
              <a:rPr lang="en-GB" altLang="cs-CZ" dirty="0" err="1"/>
              <a:t>jako</a:t>
            </a:r>
            <a:r>
              <a:rPr lang="en-GB" altLang="cs-CZ" dirty="0"/>
              <a:t> </a:t>
            </a:r>
            <a:r>
              <a:rPr lang="en-GB" altLang="cs-CZ" dirty="0" err="1"/>
              <a:t>zdroj</a:t>
            </a:r>
            <a:r>
              <a:rPr lang="en-GB" altLang="cs-CZ" dirty="0"/>
              <a:t> E z </a:t>
            </a:r>
            <a:r>
              <a:rPr lang="en-GB" altLang="cs-CZ" dirty="0" err="1"/>
              <a:t>jablka</a:t>
            </a:r>
            <a:r>
              <a:rPr lang="en-GB" altLang="cs-CZ" dirty="0"/>
              <a:t> X </a:t>
            </a:r>
            <a:r>
              <a:rPr lang="en-GB" altLang="cs-CZ" dirty="0" err="1"/>
              <a:t>jablečné</a:t>
            </a:r>
            <a:r>
              <a:rPr lang="en-GB" altLang="cs-CZ" dirty="0"/>
              <a:t> </a:t>
            </a:r>
            <a:r>
              <a:rPr lang="en-GB" altLang="cs-CZ" dirty="0" err="1"/>
              <a:t>šťávy</a:t>
            </a:r>
            <a:r>
              <a:rPr lang="en-GB" altLang="cs-CZ" dirty="0"/>
              <a:t>)</a:t>
            </a:r>
            <a:r>
              <a:rPr lang="cs-CZ" altLang="cs-CZ" dirty="0"/>
              <a:t>, sytivost</a:t>
            </a:r>
            <a:endParaRPr lang="en-GB" altLang="cs-CZ" dirty="0"/>
          </a:p>
          <a:p>
            <a:pPr eaLnBrk="1" hangingPunct="1"/>
            <a:r>
              <a:rPr lang="en-GB" altLang="cs-CZ" b="1" u="sng" dirty="0" err="1"/>
              <a:t>Tenké</a:t>
            </a:r>
            <a:r>
              <a:rPr lang="en-GB" altLang="cs-CZ" b="1" u="sng" dirty="0"/>
              <a:t> </a:t>
            </a:r>
            <a:r>
              <a:rPr lang="en-GB" altLang="cs-CZ" b="1" u="sng" dirty="0" err="1"/>
              <a:t>střevo</a:t>
            </a:r>
            <a:r>
              <a:rPr lang="en-GB" altLang="cs-CZ" b="1" u="sng" dirty="0"/>
              <a:t>: </a:t>
            </a:r>
            <a:br>
              <a:rPr lang="en-GB" altLang="cs-CZ" b="1" u="sng" dirty="0">
                <a:solidFill>
                  <a:srgbClr val="008000"/>
                </a:solidFill>
              </a:rPr>
            </a:br>
            <a:r>
              <a:rPr lang="en-GB" altLang="cs-CZ" dirty="0"/>
              <a:t>- </a:t>
            </a:r>
            <a:r>
              <a:rPr lang="en-GB" altLang="cs-CZ" dirty="0" err="1"/>
              <a:t>peristaltika</a:t>
            </a:r>
            <a:r>
              <a:rPr lang="en-GB" altLang="cs-CZ" dirty="0"/>
              <a:t> – transit time (TT)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br>
              <a:rPr lang="en-GB" altLang="cs-CZ" dirty="0">
                <a:cs typeface="Arial" panose="020B0604020202020204" pitchFamily="34" charset="0"/>
              </a:rPr>
            </a:br>
            <a:r>
              <a:rPr lang="en-GB" altLang="cs-CZ" dirty="0">
                <a:cs typeface="Arial" panose="020B0604020202020204" pitchFamily="34" charset="0"/>
              </a:rPr>
              <a:t>- </a:t>
            </a:r>
            <a:r>
              <a:rPr lang="en-GB" altLang="cs-CZ" dirty="0" err="1">
                <a:cs typeface="Arial" panose="020B0604020202020204" pitchFamily="34" charset="0"/>
              </a:rPr>
              <a:t>pomalá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absorpce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glukózy</a:t>
            </a:r>
            <a:br>
              <a:rPr lang="en-GB" altLang="cs-CZ" dirty="0">
                <a:cs typeface="Arial" panose="020B0604020202020204" pitchFamily="34" charset="0"/>
              </a:rPr>
            </a:br>
            <a:r>
              <a:rPr lang="en-GB" altLang="cs-CZ" dirty="0">
                <a:cs typeface="Arial" panose="020B0604020202020204" pitchFamily="34" charset="0"/>
              </a:rPr>
              <a:t>- </a:t>
            </a:r>
            <a:r>
              <a:rPr lang="en-GB" altLang="cs-CZ" dirty="0" err="1">
                <a:cs typeface="Arial" panose="020B0604020202020204" pitchFamily="34" charset="0"/>
              </a:rPr>
              <a:t>inhibice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reabsorbce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cholesterolu</a:t>
            </a:r>
            <a:r>
              <a:rPr lang="en-GB" altLang="cs-CZ" dirty="0">
                <a:cs typeface="Arial" panose="020B0604020202020204" pitchFamily="34" charset="0"/>
              </a:rPr>
              <a:t> a </a:t>
            </a:r>
            <a:r>
              <a:rPr lang="en-GB" altLang="cs-CZ" dirty="0" err="1">
                <a:cs typeface="Arial" panose="020B0604020202020204" pitchFamily="34" charset="0"/>
              </a:rPr>
              <a:t>žlučových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kyselin</a:t>
            </a:r>
            <a:br>
              <a:rPr lang="en-GB" altLang="cs-CZ" dirty="0">
                <a:cs typeface="Arial" panose="020B0604020202020204" pitchFamily="34" charset="0"/>
              </a:rPr>
            </a:br>
            <a:r>
              <a:rPr lang="en-GB" altLang="cs-CZ" dirty="0">
                <a:cs typeface="Arial" panose="020B0604020202020204" pitchFamily="34" charset="0"/>
              </a:rPr>
              <a:t>- </a:t>
            </a:r>
            <a:r>
              <a:rPr lang="en-GB" altLang="cs-CZ" dirty="0" err="1">
                <a:cs typeface="Arial" panose="020B0604020202020204" pitchFamily="34" charset="0"/>
              </a:rPr>
              <a:t>vazba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těžkých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kovů</a:t>
            </a:r>
            <a:r>
              <a:rPr lang="en-GB" altLang="cs-CZ" dirty="0">
                <a:cs typeface="Arial" panose="020B0604020202020204" pitchFamily="34" charset="0"/>
              </a:rPr>
              <a:t>, </a:t>
            </a:r>
            <a:r>
              <a:rPr lang="en-GB" altLang="cs-CZ" dirty="0" err="1">
                <a:cs typeface="Arial" panose="020B0604020202020204" pitchFamily="34" charset="0"/>
              </a:rPr>
              <a:t>toxinů</a:t>
            </a:r>
            <a:r>
              <a:rPr lang="en-GB" altLang="cs-CZ" dirty="0">
                <a:cs typeface="Arial" panose="020B0604020202020204" pitchFamily="34" charset="0"/>
              </a:rPr>
              <a:t>, </a:t>
            </a:r>
            <a:r>
              <a:rPr lang="en-GB" altLang="cs-CZ" dirty="0" err="1">
                <a:cs typeface="Arial" panose="020B0604020202020204" pitchFamily="34" charset="0"/>
              </a:rPr>
              <a:t>karcinogenů</a:t>
            </a:r>
            <a:r>
              <a:rPr lang="en-GB" altLang="cs-CZ" dirty="0">
                <a:cs typeface="Arial" panose="020B0604020202020204" pitchFamily="34" charset="0"/>
              </a:rPr>
              <a:t>... </a:t>
            </a:r>
            <a:r>
              <a:rPr lang="en-GB" altLang="cs-CZ" dirty="0" err="1">
                <a:cs typeface="Arial" panose="020B0604020202020204" pitchFamily="34" charset="0"/>
              </a:rPr>
              <a:t>i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některých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mineralních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látek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r>
              <a:rPr lang="en-GB" altLang="cs-CZ" b="1" u="sng" dirty="0" err="1">
                <a:cs typeface="Arial" panose="020B0604020202020204" pitchFamily="34" charset="0"/>
              </a:rPr>
              <a:t>Tlusté</a:t>
            </a:r>
            <a:r>
              <a:rPr lang="en-GB" altLang="cs-CZ" b="1" u="sng" dirty="0">
                <a:cs typeface="Arial" panose="020B0604020202020204" pitchFamily="34" charset="0"/>
              </a:rPr>
              <a:t> </a:t>
            </a:r>
            <a:r>
              <a:rPr lang="en-GB" altLang="cs-CZ" b="1" u="sng" dirty="0" err="1">
                <a:cs typeface="Arial" panose="020B0604020202020204" pitchFamily="34" charset="0"/>
              </a:rPr>
              <a:t>střevo</a:t>
            </a:r>
            <a:r>
              <a:rPr lang="en-GB" altLang="cs-CZ" b="1" u="sng" dirty="0">
                <a:cs typeface="Arial" panose="020B0604020202020204" pitchFamily="34" charset="0"/>
              </a:rPr>
              <a:t>:</a:t>
            </a:r>
            <a:br>
              <a:rPr lang="en-GB" altLang="cs-CZ" b="1" u="sng" dirty="0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lang="en-GB" altLang="cs-CZ" dirty="0">
                <a:cs typeface="Arial" panose="020B0604020202020204" pitchFamily="34" charset="0"/>
              </a:rPr>
              <a:t>- </a:t>
            </a:r>
            <a:r>
              <a:rPr lang="en-GB" altLang="cs-CZ" dirty="0" err="1">
                <a:cs typeface="Arial" panose="020B0604020202020204" pitchFamily="34" charset="0"/>
              </a:rPr>
              <a:t>bakteriální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fermentace</a:t>
            </a:r>
            <a:endParaRPr lang="en-GB" altLang="cs-CZ" dirty="0">
              <a:cs typeface="Arial" panose="020B0604020202020204" pitchFamily="34" charset="0"/>
            </a:endParaRPr>
          </a:p>
          <a:p>
            <a:pPr eaLnBrk="1" hangingPunct="1"/>
            <a:endParaRPr lang="en-GB" altLang="cs-CZ" dirty="0">
              <a:cs typeface="Arial" panose="020B0604020202020204" pitchFamily="34" charset="0"/>
            </a:endParaRP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F5847-7224-4E21-86F1-BD4E6434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Prevence zubního kazu</a:t>
            </a:r>
          </a:p>
        </p:txBody>
      </p:sp>
      <p:sp>
        <p:nvSpPr>
          <p:cNvPr id="84995" name="Zástupný symbol pro obsah 2">
            <a:extLst>
              <a:ext uri="{FF2B5EF4-FFF2-40B4-BE49-F238E27FC236}">
                <a16:creationId xmlns:a16="http://schemas.microsoft.com/office/drawing/2014/main" id="{6E7D2DAD-A0AF-4165-94B9-6FF89D7605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/>
              <a:t>Tuhost potravin obsahujících větší množství nerozpustné vlákniny vyžaduje intenzivní kousání , což přispívá ke zvýšení pevnosti zubů v čelisti</a:t>
            </a:r>
          </a:p>
          <a:p>
            <a:pPr eaLnBrk="1" hangingPunct="1"/>
            <a:r>
              <a:rPr lang="cs-CZ" altLang="cs-CZ" dirty="0"/>
              <a:t>Při delším žvýkání se zčásti odstraňuje zubní plak, </a:t>
            </a:r>
            <a:r>
              <a:rPr lang="cs-CZ" altLang="cs-CZ" dirty="0">
                <a:highlight>
                  <a:srgbClr val="00FF00"/>
                </a:highlight>
              </a:rPr>
              <a:t>zvýšená tvorba slin </a:t>
            </a:r>
            <a:r>
              <a:rPr lang="cs-CZ" altLang="cs-CZ" dirty="0"/>
              <a:t>pomáhá neutralizovat vznikající kyseliny, což obojí připívá k prevenci vzniku zubního kazu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782B7-07DD-4026-B437-E1B013E2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Snižování hladiny cholesterolu a lipidů</a:t>
            </a:r>
          </a:p>
        </p:txBody>
      </p:sp>
      <p:sp>
        <p:nvSpPr>
          <p:cNvPr id="87043" name="Zástupný symbol pro obsah 2">
            <a:extLst>
              <a:ext uri="{FF2B5EF4-FFF2-40B4-BE49-F238E27FC236}">
                <a16:creationId xmlns:a16="http://schemas.microsoft.com/office/drawing/2014/main" id="{26196F63-DFD8-44D3-8266-038D29B263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 b="1" dirty="0"/>
              <a:t>CHOLESTEROL (beta </a:t>
            </a:r>
            <a:r>
              <a:rPr lang="cs-CZ" altLang="cs-CZ" sz="2200" b="1" dirty="0" err="1"/>
              <a:t>glukany</a:t>
            </a:r>
            <a:r>
              <a:rPr lang="cs-CZ" altLang="cs-CZ" sz="2200" b="1" dirty="0"/>
              <a:t> a pektin)  a LDL –cholesterol:</a:t>
            </a:r>
            <a:br>
              <a:rPr lang="cs-CZ" altLang="cs-CZ" sz="2200" dirty="0"/>
            </a:br>
            <a:r>
              <a:rPr lang="cs-CZ" altLang="cs-CZ" sz="2200" b="1" dirty="0"/>
              <a:t>1. </a:t>
            </a:r>
            <a:r>
              <a:rPr lang="cs-CZ" altLang="cs-CZ" sz="2200" dirty="0"/>
              <a:t>v játrech - snížení resorpce exogenního cholesterolu přiváděného potravou i cholesterolu, který se dostává do tenkého střeva jako součást žluči</a:t>
            </a:r>
            <a:br>
              <a:rPr lang="cs-CZ" altLang="cs-CZ" sz="2200" dirty="0"/>
            </a:br>
            <a:r>
              <a:rPr lang="cs-CZ" altLang="cs-CZ" sz="2200" b="1" dirty="0"/>
              <a:t>2. </a:t>
            </a:r>
            <a:r>
              <a:rPr lang="cs-CZ" altLang="cs-CZ" sz="2200" dirty="0"/>
              <a:t>vláknina zvyšuje odpad žlučových kyselin, zvyšuje degradaci cholesterolu na žlučové kyseliny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b="1" dirty="0"/>
              <a:t>LIPIDY</a:t>
            </a:r>
            <a:br>
              <a:rPr lang="cs-CZ" altLang="cs-CZ" sz="2200" dirty="0"/>
            </a:br>
            <a:r>
              <a:rPr lang="cs-CZ" altLang="cs-CZ" sz="2200" b="1" dirty="0"/>
              <a:t>1. </a:t>
            </a:r>
            <a:r>
              <a:rPr lang="cs-CZ" altLang="cs-CZ" sz="2200" dirty="0" err="1"/>
              <a:t>intraluminální</a:t>
            </a:r>
            <a:r>
              <a:rPr lang="cs-CZ" altLang="cs-CZ" sz="2200" dirty="0"/>
              <a:t> vazba žlučových kyselin, které nejsou pak dostupné pro emulgaci a resorpci tuků</a:t>
            </a:r>
            <a:br>
              <a:rPr lang="cs-CZ" altLang="cs-CZ" sz="2200" dirty="0"/>
            </a:br>
            <a:r>
              <a:rPr lang="cs-CZ" altLang="cs-CZ" sz="2200" b="1" dirty="0"/>
              <a:t>2. </a:t>
            </a:r>
            <a:r>
              <a:rPr lang="cs-CZ" altLang="cs-CZ" sz="2200" dirty="0"/>
              <a:t>po zvýšeném přívodu vlákniny stoupá ve stolici množství mastných kyselin, neboť triacylglyceroly  se v přítomnosti vlákniny hůře absorbují</a:t>
            </a:r>
            <a:br>
              <a:rPr lang="cs-CZ" altLang="cs-CZ" sz="2200" b="1" dirty="0"/>
            </a:br>
            <a:r>
              <a:rPr lang="cs-CZ" altLang="cs-CZ" sz="2200" b="1" dirty="0"/>
              <a:t>3. </a:t>
            </a:r>
            <a:r>
              <a:rPr lang="cs-CZ" altLang="cs-CZ" sz="2200" dirty="0"/>
              <a:t>vláknina interferuje s tvorbou micel nebo mění </a:t>
            </a:r>
            <a:r>
              <a:rPr lang="cs-CZ" altLang="cs-CZ" sz="2200" dirty="0" err="1"/>
              <a:t>difuzibilitu</a:t>
            </a:r>
            <a:r>
              <a:rPr lang="cs-CZ" altLang="cs-CZ" sz="2200" dirty="0"/>
              <a:t> a brání přístupu micel k resorpčnímu povrchu </a:t>
            </a:r>
            <a:r>
              <a:rPr lang="cs-CZ" altLang="cs-CZ" sz="2200" b="1" dirty="0"/>
              <a:t>4. </a:t>
            </a:r>
            <a:r>
              <a:rPr lang="cs-CZ" altLang="cs-CZ" sz="2200" dirty="0"/>
              <a:t>byla zjištěna i snížená syntéza střevních fosfolipidů, které jsou nutné pro tvorbu lipoproteinů a </a:t>
            </a:r>
            <a:r>
              <a:rPr lang="cs-CZ" altLang="cs-CZ" sz="2200" dirty="0" err="1"/>
              <a:t>chylomiker</a:t>
            </a:r>
            <a:endParaRPr lang="cs-CZ" altLang="cs-CZ" sz="2200" dirty="0"/>
          </a:p>
          <a:p>
            <a:pPr eaLnBrk="1" hangingPunct="1">
              <a:lnSpc>
                <a:spcPct val="80000"/>
              </a:lnSpc>
            </a:pPr>
            <a:endParaRPr lang="cs-CZ" altLang="cs-CZ" sz="2200" dirty="0"/>
          </a:p>
          <a:p>
            <a:pPr eaLnBrk="1" hangingPunct="1">
              <a:lnSpc>
                <a:spcPct val="80000"/>
              </a:lnSpc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F180A-656C-44FC-8B77-9D8461EE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Vláknina: KVO a DIABETES</a:t>
            </a:r>
          </a:p>
        </p:txBody>
      </p:sp>
      <p:sp>
        <p:nvSpPr>
          <p:cNvPr id="89091" name="Zástupný symbol pro obsah 2">
            <a:extLst>
              <a:ext uri="{FF2B5EF4-FFF2-40B4-BE49-F238E27FC236}">
                <a16:creationId xmlns:a16="http://schemas.microsoft.com/office/drawing/2014/main" id="{FA162B7B-7D7C-4C0E-9BFE-A77E194B7F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lnSpcReduction="10000"/>
          </a:bodyPr>
          <a:lstStyle/>
          <a:p>
            <a:pPr>
              <a:lnSpc>
                <a:spcPct val="81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en-GB" altLang="cs-CZ"/>
              <a:t>Pozitivní účinek: </a:t>
            </a:r>
            <a:r>
              <a:rPr lang="en-GB" altLang="cs-CZ">
                <a:cs typeface="Arial" panose="020B0604020202020204" pitchFamily="34" charset="0"/>
              </a:rPr>
              <a:t>↑ příjem vlákniny + zdravější životní styl</a:t>
            </a:r>
            <a:br>
              <a:rPr lang="en-GB" altLang="cs-CZ">
                <a:cs typeface="Arial" panose="020B0604020202020204" pitchFamily="34" charset="0"/>
              </a:rPr>
            </a:br>
            <a:r>
              <a:rPr lang="cs-CZ" altLang="cs-CZ" b="1" u="sng">
                <a:cs typeface="Arial" panose="020B0604020202020204" pitchFamily="34" charset="0"/>
              </a:rPr>
              <a:t>KVO</a:t>
            </a:r>
            <a:br>
              <a:rPr lang="cs-CZ" altLang="cs-CZ">
                <a:cs typeface="Arial" panose="020B0604020202020204" pitchFamily="34" charset="0"/>
              </a:rPr>
            </a:br>
            <a:r>
              <a:rPr lang="cs-CZ" altLang="cs-CZ">
                <a:cs typeface="Arial" panose="020B0604020202020204" pitchFamily="34" charset="0"/>
              </a:rPr>
              <a:t>10 g vlákniny/ den souviselo s 14 % snížením rizika KVO</a:t>
            </a:r>
          </a:p>
          <a:p>
            <a:pPr>
              <a:lnSpc>
                <a:spcPct val="81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>
                <a:cs typeface="Arial" panose="020B0604020202020204" pitchFamily="34" charset="0"/>
              </a:rPr>
              <a:t> </a:t>
            </a:r>
            <a:r>
              <a:rPr lang="cs-CZ" altLang="cs-CZ" b="1">
                <a:cs typeface="Arial" panose="020B0604020202020204" pitchFamily="34" charset="0"/>
              </a:rPr>
              <a:t>- </a:t>
            </a:r>
            <a:r>
              <a:rPr lang="en-GB" altLang="cs-CZ" b="1">
                <a:cs typeface="Arial" panose="020B0604020202020204" pitchFamily="34" charset="0"/>
              </a:rPr>
              <a:t>ß-glukany (oves): ↓</a:t>
            </a:r>
            <a:r>
              <a:rPr lang="en-GB" altLang="cs-CZ">
                <a:cs typeface="Arial" panose="020B0604020202020204" pitchFamily="34" charset="0"/>
              </a:rPr>
              <a:t> celkový cholesterol a </a:t>
            </a:r>
            <a:r>
              <a:rPr lang="en-GB" altLang="cs-CZ" b="1">
                <a:cs typeface="Arial" panose="020B0604020202020204" pitchFamily="34" charset="0"/>
              </a:rPr>
              <a:t>LDL </a:t>
            </a:r>
            <a:br>
              <a:rPr lang="cs-CZ" altLang="cs-CZ">
                <a:cs typeface="Arial" panose="020B0604020202020204" pitchFamily="34" charset="0"/>
              </a:rPr>
            </a:br>
            <a:r>
              <a:rPr lang="cs-CZ" altLang="cs-CZ">
                <a:cs typeface="Arial" panose="020B0604020202020204" pitchFamily="34" charset="0"/>
              </a:rPr>
              <a:t>- </a:t>
            </a:r>
            <a:r>
              <a:rPr lang="en-GB" altLang="cs-CZ">
                <a:cs typeface="Arial" panose="020B0604020202020204" pitchFamily="34" charset="0"/>
              </a:rPr>
              <a:t>↓ absorpce žlučových kyselin, ↓reabsorbce a ↑ e</a:t>
            </a:r>
            <a:r>
              <a:rPr lang="cs-CZ" altLang="cs-CZ">
                <a:cs typeface="Arial" panose="020B0604020202020204" pitchFamily="34" charset="0"/>
              </a:rPr>
              <a:t>xk</a:t>
            </a:r>
            <a:r>
              <a:rPr lang="en-GB" altLang="cs-CZ">
                <a:cs typeface="Arial" panose="020B0604020202020204" pitchFamily="34" charset="0"/>
              </a:rPr>
              <a:t>rece (↑ e</a:t>
            </a:r>
            <a:r>
              <a:rPr lang="cs-CZ" altLang="cs-CZ">
                <a:cs typeface="Arial" panose="020B0604020202020204" pitchFamily="34" charset="0"/>
              </a:rPr>
              <a:t>x</a:t>
            </a:r>
            <a:r>
              <a:rPr lang="en-GB" altLang="cs-CZ">
                <a:cs typeface="Arial" panose="020B0604020202020204" pitchFamily="34" charset="0"/>
              </a:rPr>
              <a:t>krece→↑ syntéza žlučových kyselin z cholesterolu a  ↓ cholesterolu v krvi)</a:t>
            </a:r>
            <a:endParaRPr lang="cs-CZ" altLang="cs-CZ"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b="1" u="sng">
                <a:cs typeface="Arial" panose="020B0604020202020204" pitchFamily="34" charset="0"/>
              </a:rPr>
              <a:t>DM 2. typu</a:t>
            </a:r>
            <a:br>
              <a:rPr lang="cs-CZ" altLang="cs-CZ">
                <a:cs typeface="Arial" panose="020B0604020202020204" pitchFamily="34" charset="0"/>
              </a:rPr>
            </a:br>
            <a:r>
              <a:rPr lang="cs-CZ" altLang="cs-CZ">
                <a:cs typeface="Arial" panose="020B0604020202020204" pitchFamily="34" charset="0"/>
              </a:rPr>
              <a:t>- </a:t>
            </a:r>
            <a:r>
              <a:rPr lang="en-GB" altLang="cs-CZ"/>
              <a:t>Konzumace potravin s vysokým GI (s nízkým příjmem vlákniny) zvýšila riziko DM 2.typu o 75%</a:t>
            </a:r>
            <a:br>
              <a:rPr lang="cs-CZ" altLang="cs-CZ"/>
            </a:br>
            <a:r>
              <a:rPr lang="cs-CZ" altLang="cs-CZ"/>
              <a:t>- </a:t>
            </a:r>
            <a:r>
              <a:rPr lang="en-GB" altLang="cs-CZ"/>
              <a:t>Kontrola hladiny gluk</a:t>
            </a:r>
            <a:r>
              <a:rPr lang="cs-CZ" altLang="cs-CZ"/>
              <a:t>ó</a:t>
            </a:r>
            <a:r>
              <a:rPr lang="en-GB" altLang="cs-CZ"/>
              <a:t>zy v krvi</a:t>
            </a:r>
            <a:r>
              <a:rPr lang="cs-CZ" altLang="cs-CZ"/>
              <a:t> – </a:t>
            </a:r>
            <a:r>
              <a:rPr lang="cs-CZ" altLang="cs-CZ" b="1"/>
              <a:t>beta-glukany a pektin</a:t>
            </a:r>
            <a:endParaRPr lang="en-GB" altLang="cs-CZ" b="1">
              <a:cs typeface="Arial" panose="020B0604020202020204" pitchFamily="34" charset="0"/>
            </a:endParaRPr>
          </a:p>
          <a:p>
            <a:pPr>
              <a:lnSpc>
                <a:spcPct val="81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en-GB" altLang="cs-CZ" b="1">
              <a:cs typeface="Arial" panose="020B0604020202020204" pitchFamily="34" charset="0"/>
            </a:endParaRPr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cs-CZ" alt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9F875-E88E-4CE6-BC0E-B4092E21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 o beta-</a:t>
            </a:r>
            <a:r>
              <a:rPr lang="cs-CZ" dirty="0" err="1"/>
              <a:t>glukanech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195607-5A8D-42B5-B2F6-477AA5EC1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Bylo prokázáno, že beta-</a:t>
            </a:r>
            <a:r>
              <a:rPr lang="cs-CZ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glukany</a:t>
            </a:r>
            <a:r>
              <a:rPr lang="cs-CZ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z ječmene snižují hladinu cholesterolu v krvi. Vysoký cholesterol je rizikovým faktorem  ischemické choroby srdeční". Nejméně 3 g beta-</a:t>
            </a:r>
            <a:r>
              <a:rPr lang="cs-CZ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glukanů</a:t>
            </a:r>
            <a:r>
              <a:rPr lang="cs-CZ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ječmene by měly být spotřebovány denně, aby se dosáhlo uváděného účinku. Cílovou populací jsou dospělí, kteří chtějí snížit koncentraci cholesterolu v krvi.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239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B055F-FC7A-4FE1-A6BE-7DBC6B98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B319B-53D9-44FF-A92F-7AD41715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Účinek beta-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glukanů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ječmene na snížení cholesterolu závisí na zvýšené viskozitě, která snižuje reabsorpci žlučových kyselin a zvyšuje jak syntézu žlučových kyselin z cholesterolu a také vylučování neutrálních sterolů stolicí. Viskozita v tenkém střevě je určeno koncentrací, molekulovou hmotností a rozpustností beta-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glukanů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ječmene.</a:t>
            </a:r>
          </a:p>
          <a:p>
            <a:r>
              <a:rPr lang="cs-CZ" dirty="0">
                <a:solidFill>
                  <a:srgbClr val="000000"/>
                </a:solidFill>
                <a:latin typeface="Roboto" panose="02000000000000000000" pitchFamily="2" charset="0"/>
              </a:rPr>
              <a:t>Další mechanismy vyžadují zkoumání – účinky fermentačních produktů, doprovodných látek (polyfenoly) – indikátory zánětu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9F005-656B-49F6-8E66-A11B752A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8E80B-B342-4563-AD6C-A78CDF59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b="1" dirty="0"/>
              <a:t>2001 AACC</a:t>
            </a:r>
            <a:r>
              <a:rPr lang="cs-CZ" altLang="cs-CZ" dirty="0"/>
              <a:t> - (</a:t>
            </a:r>
            <a:r>
              <a:rPr lang="cs-CZ" altLang="cs-CZ" dirty="0" err="1"/>
              <a:t>Am</a:t>
            </a:r>
            <a:r>
              <a:rPr lang="cs-CZ" altLang="cs-CZ" dirty="0"/>
              <a:t>. </a:t>
            </a:r>
            <a:r>
              <a:rPr lang="cs-CZ" altLang="cs-CZ" dirty="0" err="1"/>
              <a:t>Asoc</a:t>
            </a:r>
            <a:r>
              <a:rPr lang="cs-CZ" altLang="cs-CZ" dirty="0"/>
              <a:t>. </a:t>
            </a:r>
            <a:r>
              <a:rPr lang="cs-CZ" altLang="cs-CZ" dirty="0" err="1"/>
              <a:t>Cereal</a:t>
            </a:r>
            <a:r>
              <a:rPr lang="cs-CZ" altLang="cs-CZ" dirty="0"/>
              <a:t> </a:t>
            </a:r>
            <a:r>
              <a:rPr lang="cs-CZ" altLang="cs-CZ" dirty="0" err="1"/>
              <a:t>Chemist</a:t>
            </a:r>
            <a:r>
              <a:rPr lang="cs-CZ" altLang="cs-CZ" dirty="0"/>
              <a:t>) Vlákninu potravy tvoří </a:t>
            </a:r>
            <a:r>
              <a:rPr lang="cs-CZ" altLang="cs-CZ" dirty="0">
                <a:solidFill>
                  <a:srgbClr val="FF5050"/>
                </a:solidFill>
              </a:rPr>
              <a:t>jedlé části rostlin</a:t>
            </a:r>
            <a:r>
              <a:rPr lang="cs-CZ" altLang="cs-CZ" dirty="0"/>
              <a:t> nebo analogické sacharidy, které jsou </a:t>
            </a:r>
            <a:r>
              <a:rPr lang="cs-CZ" altLang="cs-CZ" dirty="0">
                <a:highlight>
                  <a:srgbClr val="00FF00"/>
                </a:highlight>
              </a:rPr>
              <a:t>odolné </a:t>
            </a:r>
            <a:r>
              <a:rPr lang="cs-CZ" altLang="cs-CZ" dirty="0"/>
              <a:t>vůči trávení a absorpci v lidském </a:t>
            </a:r>
            <a:r>
              <a:rPr lang="cs-CZ" altLang="cs-CZ" dirty="0">
                <a:highlight>
                  <a:srgbClr val="00FF00"/>
                </a:highlight>
              </a:rPr>
              <a:t>tenkém střevě </a:t>
            </a:r>
            <a:r>
              <a:rPr lang="cs-CZ" altLang="cs-CZ" dirty="0"/>
              <a:t>a jsou </a:t>
            </a:r>
            <a:r>
              <a:rPr lang="cs-CZ" altLang="cs-CZ" dirty="0">
                <a:highlight>
                  <a:srgbClr val="00FF00"/>
                </a:highlight>
              </a:rPr>
              <a:t>zcela nebo částečně fermentovány v tlustém střevě</a:t>
            </a:r>
            <a:r>
              <a:rPr lang="cs-CZ" altLang="cs-CZ" dirty="0"/>
              <a:t>. Vláknina potravy zahrnuje polysacharidy, </a:t>
            </a:r>
            <a:r>
              <a:rPr lang="cs-CZ" altLang="cs-CZ" dirty="0">
                <a:highlight>
                  <a:srgbClr val="00FF00"/>
                </a:highlight>
              </a:rPr>
              <a:t>oligosacharidy</a:t>
            </a:r>
            <a:r>
              <a:rPr lang="cs-CZ" altLang="cs-CZ" dirty="0"/>
              <a:t>, lignin, a </a:t>
            </a:r>
            <a:r>
              <a:rPr lang="cs-CZ" altLang="cs-CZ" dirty="0">
                <a:highlight>
                  <a:srgbClr val="00FF00"/>
                </a:highlight>
              </a:rPr>
              <a:t>přidružené rostlinné složky</a:t>
            </a:r>
            <a:r>
              <a:rPr lang="cs-CZ" altLang="cs-CZ" dirty="0"/>
              <a:t>. Vláknina potravy vykazuje prospěšné fyziologické účinky a příznivé zdravotní účinky (laxativní a/nebo upravující hladinu cholesterolu v krvi a/nebo upravující hladinu glukózy v krvi, a další vlastnosti.)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289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2764C591-29EB-4871-9C13-A8719B43C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8388"/>
          </a:xfrm>
        </p:spPr>
        <p:txBody>
          <a:bodyPr vert="horz" lIns="82945" tIns="41473" rIns="82945" bIns="41473" rtlCol="0" anchor="ctr">
            <a:normAutofit/>
          </a:bodyPr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/>
              <a:t>Vláknina a kolorektální karcinom</a:t>
            </a:r>
            <a:endParaRPr lang="en-GB" dirty="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8BFED338-18BC-40D7-9CE9-6B4B0FDF1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1" y="1604963"/>
            <a:ext cx="8228013" cy="4445000"/>
          </a:xfrm>
        </p:spPr>
        <p:txBody>
          <a:bodyPr vert="horz" lIns="82945" tIns="41473" rIns="82945" bIns="41473" rtlCol="0">
            <a:normAutofit fontScale="92500" lnSpcReduction="10000"/>
          </a:bodyPr>
          <a:lstStyle/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en-GB" altLang="cs-CZ" sz="2200" dirty="0" err="1"/>
              <a:t>Příznivý</a:t>
            </a:r>
            <a:r>
              <a:rPr lang="en-GB" altLang="cs-CZ" sz="2200" dirty="0"/>
              <a:t> </a:t>
            </a:r>
            <a:r>
              <a:rPr lang="en-GB" altLang="cs-CZ" sz="2200" dirty="0" err="1"/>
              <a:t>efekt</a:t>
            </a:r>
            <a:r>
              <a:rPr lang="en-GB" altLang="cs-CZ" sz="2200" dirty="0"/>
              <a:t>:</a:t>
            </a:r>
            <a:br>
              <a:rPr lang="en-GB" altLang="cs-CZ" sz="2200" dirty="0"/>
            </a:br>
            <a:r>
              <a:rPr lang="en-GB" altLang="cs-CZ" sz="2200" dirty="0"/>
              <a:t>- </a:t>
            </a:r>
            <a:r>
              <a:rPr lang="en-GB" altLang="cs-CZ" sz="2200" dirty="0">
                <a:cs typeface="Arial" panose="020B0604020202020204" pitchFamily="34" charset="0"/>
              </a:rPr>
              <a:t>↓ TT: </a:t>
            </a:r>
            <a:r>
              <a:rPr lang="en-GB" altLang="cs-CZ" sz="2200" dirty="0" err="1">
                <a:cs typeface="Arial" panose="020B0604020202020204" pitchFamily="34" charset="0"/>
              </a:rPr>
              <a:t>snížení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expozice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potenciálně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toxických</a:t>
            </a:r>
            <a:r>
              <a:rPr lang="en-GB" altLang="cs-CZ" sz="2200" dirty="0">
                <a:cs typeface="Arial" panose="020B0604020202020204" pitchFamily="34" charset="0"/>
              </a:rPr>
              <a:t> a </a:t>
            </a:r>
            <a:r>
              <a:rPr lang="en-GB" altLang="cs-CZ" sz="2200" dirty="0" err="1">
                <a:cs typeface="Arial" panose="020B0604020202020204" pitchFamily="34" charset="0"/>
              </a:rPr>
              <a:t>karcinogenních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látek</a:t>
            </a:r>
            <a:br>
              <a:rPr lang="en-GB" altLang="cs-CZ" sz="2200" dirty="0">
                <a:cs typeface="Arial" panose="020B0604020202020204" pitchFamily="34" charset="0"/>
              </a:rPr>
            </a:br>
            <a:r>
              <a:rPr lang="en-GB" altLang="cs-CZ" sz="2200" dirty="0">
                <a:cs typeface="Arial" panose="020B0604020202020204" pitchFamily="34" charset="0"/>
              </a:rPr>
              <a:t>- ↑ </a:t>
            </a:r>
            <a:r>
              <a:rPr lang="en-GB" altLang="cs-CZ" sz="2200" dirty="0" err="1">
                <a:cs typeface="Arial" panose="020B0604020202020204" pitchFamily="34" charset="0"/>
              </a:rPr>
              <a:t>cSCFA</a:t>
            </a:r>
            <a:r>
              <a:rPr lang="en-GB" altLang="cs-CZ" sz="2200" dirty="0">
                <a:cs typeface="Arial" panose="020B0604020202020204" pitchFamily="34" charset="0"/>
              </a:rPr>
              <a:t> = ↓pH, ↑ </a:t>
            </a:r>
            <a:r>
              <a:rPr lang="en-GB" altLang="cs-CZ" sz="2200" dirty="0" err="1">
                <a:cs typeface="Arial" panose="020B0604020202020204" pitchFamily="34" charset="0"/>
              </a:rPr>
              <a:t>produkce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butyrátu→zdroj</a:t>
            </a:r>
            <a:r>
              <a:rPr lang="en-GB" altLang="cs-CZ" sz="2200" dirty="0">
                <a:cs typeface="Arial" panose="020B0604020202020204" pitchFamily="34" charset="0"/>
              </a:rPr>
              <a:t> E pro </a:t>
            </a:r>
            <a:r>
              <a:rPr lang="en-GB" altLang="cs-CZ" sz="2200" dirty="0" err="1">
                <a:cs typeface="Arial" panose="020B0604020202020204" pitchFamily="34" charset="0"/>
              </a:rPr>
              <a:t>buňky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tlustého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střeva</a:t>
            </a:r>
            <a:r>
              <a:rPr lang="en-GB" altLang="cs-CZ" sz="2200" dirty="0">
                <a:cs typeface="Arial" panose="020B0604020202020204" pitchFamily="34" charset="0"/>
              </a:rPr>
              <a:t> a </a:t>
            </a:r>
            <a:r>
              <a:rPr lang="en-GB" altLang="cs-CZ" sz="2200" dirty="0" err="1">
                <a:cs typeface="Arial" panose="020B0604020202020204" pitchFamily="34" charset="0"/>
              </a:rPr>
              <a:t>indukce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apoptózy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těchto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buněk</a:t>
            </a:r>
            <a:br>
              <a:rPr lang="en-GB" altLang="cs-CZ" sz="2200" dirty="0">
                <a:cs typeface="Arial" panose="020B0604020202020204" pitchFamily="34" charset="0"/>
              </a:rPr>
            </a:br>
            <a:r>
              <a:rPr lang="en-GB" altLang="cs-CZ" sz="2200" dirty="0">
                <a:cs typeface="Arial" panose="020B0604020202020204" pitchFamily="34" charset="0"/>
              </a:rPr>
              <a:t>- ↑ </a:t>
            </a:r>
            <a:r>
              <a:rPr lang="en-GB" altLang="cs-CZ" sz="2200" dirty="0" err="1">
                <a:cs typeface="Arial" panose="020B0604020202020204" pitchFamily="34" charset="0"/>
              </a:rPr>
              <a:t>produkce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butyrátu</a:t>
            </a:r>
            <a:r>
              <a:rPr lang="en-GB" altLang="cs-CZ" sz="2200" dirty="0">
                <a:cs typeface="Arial" panose="020B0604020202020204" pitchFamily="34" charset="0"/>
              </a:rPr>
              <a:t> → ↓ </a:t>
            </a:r>
            <a:r>
              <a:rPr lang="en-GB" altLang="cs-CZ" sz="2200" dirty="0" err="1">
                <a:cs typeface="Arial" panose="020B0604020202020204" pitchFamily="34" charset="0"/>
              </a:rPr>
              <a:t>metabolismus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žlučových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kyselin</a:t>
            </a:r>
            <a:r>
              <a:rPr lang="en-GB" altLang="cs-CZ" sz="2200" dirty="0">
                <a:cs typeface="Arial" panose="020B0604020202020204" pitchFamily="34" charset="0"/>
              </a:rPr>
              <a:t> (</a:t>
            </a:r>
            <a:r>
              <a:rPr lang="en-GB" altLang="cs-CZ" sz="2200" dirty="0" err="1">
                <a:cs typeface="Arial" panose="020B0604020202020204" pitchFamily="34" charset="0"/>
              </a:rPr>
              <a:t>primární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žlučové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kyseliny</a:t>
            </a:r>
            <a:r>
              <a:rPr lang="en-GB" altLang="cs-CZ" sz="2200" dirty="0">
                <a:cs typeface="Arial" panose="020B0604020202020204" pitchFamily="34" charset="0"/>
              </a:rPr>
              <a:t> → </a:t>
            </a:r>
            <a:r>
              <a:rPr lang="en-GB" altLang="cs-CZ" sz="2200" dirty="0" err="1">
                <a:cs typeface="Arial" panose="020B0604020202020204" pitchFamily="34" charset="0"/>
              </a:rPr>
              <a:t>sekundární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žlučové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kyseliny</a:t>
            </a:r>
            <a:r>
              <a:rPr lang="en-GB" altLang="cs-CZ" sz="2200" dirty="0">
                <a:cs typeface="Arial" panose="020B0604020202020204" pitchFamily="34" charset="0"/>
              </a:rPr>
              <a:t>)...</a:t>
            </a:r>
            <a:endParaRPr lang="cs-CZ" altLang="cs-CZ" sz="2200" dirty="0">
              <a:cs typeface="Arial" panose="020B0604020202020204" pitchFamily="34" charset="0"/>
            </a:endParaRPr>
          </a:p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Dle různých studií výsledky rozporuplné (WCRF/AICR)</a:t>
            </a:r>
          </a:p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 EPIC příjem vlákniny inverzní vztah  k incidenci  ca tlustého střeva</a:t>
            </a:r>
          </a:p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 ne konečníku</a:t>
            </a:r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Je zřejmé, že výsledky vztahu konzumace vlákniny a rizika kolorektálního karcinomu jsou nejasné. Přesto má vláknina v příjmu potravy svoji nezastupitelnou roli.</a:t>
            </a:r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Meta – analýza  10% snížení rizika ca </a:t>
            </a:r>
            <a:r>
              <a:rPr lang="cs-CZ" altLang="cs-CZ" sz="2200" dirty="0" err="1"/>
              <a:t>kolorekta</a:t>
            </a:r>
            <a:r>
              <a:rPr lang="cs-CZ" altLang="cs-CZ" sz="2200" dirty="0"/>
              <a:t> na každých  10 g  zvýšení příjmu vláknin denně</a:t>
            </a:r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cs-CZ" altLang="cs-CZ" sz="2200" dirty="0"/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cs-CZ" altLang="cs-CZ" sz="2200" dirty="0"/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cs-CZ" altLang="cs-CZ" sz="2200" dirty="0"/>
          </a:p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en-GB" altLang="cs-CZ" sz="2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FC0AC-18C3-4E62-9DC5-5CB959A5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Hodnocení důkazů -</a:t>
            </a:r>
            <a:r>
              <a:rPr lang="cs-CZ" sz="2800" b="0" i="0" u="none" strike="noStrike" dirty="0">
                <a:solidFill>
                  <a:srgbClr val="722EA5"/>
                </a:solidFill>
                <a:effectLst/>
                <a:latin typeface="FranklinGothic-Book-demi"/>
                <a:hlinkClick r:id="rId2"/>
              </a:rPr>
              <a:t> Světový fond pro výzkum rakoviny</a:t>
            </a:r>
            <a:r>
              <a:rPr lang="cs-CZ" sz="2800" b="0" i="0" dirty="0">
                <a:solidFill>
                  <a:srgbClr val="292929"/>
                </a:solidFill>
                <a:effectLst/>
                <a:latin typeface="FranklinGothicURW-Boo"/>
              </a:rPr>
              <a:t> a </a:t>
            </a:r>
            <a:r>
              <a:rPr lang="cs-CZ" sz="2800" b="0" i="0" u="none" strike="noStrike" dirty="0">
                <a:solidFill>
                  <a:srgbClr val="722EA5"/>
                </a:solidFill>
                <a:effectLst/>
                <a:latin typeface="FranklinGothic-Book-demi"/>
                <a:hlinkClick r:id="rId3"/>
              </a:rPr>
              <a:t>Americký institut pro výzkum rakoviny</a:t>
            </a:r>
            <a:r>
              <a:rPr lang="cs-CZ" sz="2800" b="0" i="0" u="none" strike="noStrike" dirty="0">
                <a:solidFill>
                  <a:srgbClr val="722EA5"/>
                </a:solidFill>
                <a:effectLst/>
                <a:latin typeface="FranklinGothic-Book-demi"/>
              </a:rPr>
              <a:t> (</a:t>
            </a:r>
            <a:r>
              <a:rPr lang="cs-CZ" sz="2800" dirty="0"/>
              <a:t>WCRF, AICR</a:t>
            </a:r>
            <a:r>
              <a:rPr lang="cs-CZ" sz="2800" b="0" i="0" u="none" strike="noStrike" dirty="0">
                <a:solidFill>
                  <a:srgbClr val="722EA5"/>
                </a:solidFill>
                <a:effectLst/>
                <a:latin typeface="FranklinGothic-Book-demi"/>
              </a:rPr>
              <a:t>)</a:t>
            </a:r>
            <a:br>
              <a:rPr lang="cs-CZ" sz="2800" dirty="0"/>
            </a:br>
            <a:r>
              <a:rPr lang="cs-CZ" sz="2800" dirty="0"/>
              <a:t>Kategorie důkazů a jejich využití pro doporučení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3C40A0-11A7-4CFA-A333-EC561AA1A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Silné důkazy – pravděpodobné- snižuje riziko</a:t>
            </a:r>
          </a:p>
          <a:p>
            <a:r>
              <a:rPr lang="cs-CZ" dirty="0"/>
              <a:t>Expozice -LOKALIZACE</a:t>
            </a:r>
          </a:p>
          <a:p>
            <a:r>
              <a:rPr lang="cs-CZ" dirty="0"/>
              <a:t> Celozrnné potraviny- nádor tlustého střeva </a:t>
            </a:r>
          </a:p>
          <a:p>
            <a:r>
              <a:rPr lang="cs-CZ" dirty="0"/>
              <a:t>Potraviny obsahující vlákninu - nádor tlustého střeva</a:t>
            </a:r>
          </a:p>
          <a:p>
            <a:r>
              <a:rPr lang="cs-CZ" dirty="0"/>
              <a:t>Neškrobová zelenina a ovoce-nádory trávicího a respiračního systému</a:t>
            </a:r>
          </a:p>
          <a:p>
            <a:r>
              <a:rPr lang="cs-CZ" dirty="0"/>
              <a:t>U DALŠÍCH NÁDORŮ DŮKAZY OMEZENÉ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393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94D8E-B71A-46B2-BADF-208A37E9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cs-CZ" dirty="0"/>
              <a:t>Doporučení </a:t>
            </a:r>
            <a:r>
              <a:rPr lang="cs-CZ" sz="4400" b="0" i="0" u="none" strike="noStrike" dirty="0">
                <a:effectLst/>
                <a:latin typeface="FranklinGothic-Book-demi"/>
              </a:rPr>
              <a:t>(</a:t>
            </a:r>
            <a:r>
              <a:rPr lang="cs-CZ" sz="4400" dirty="0"/>
              <a:t>WCRF, AICR</a:t>
            </a:r>
            <a:r>
              <a:rPr lang="cs-CZ" sz="4400" b="0" i="0" u="none" strike="noStrike" dirty="0">
                <a:effectLst/>
                <a:latin typeface="FranklinGothic-Book-demi"/>
              </a:rPr>
              <a:t>)</a:t>
            </a:r>
            <a:br>
              <a:rPr lang="cs-CZ" sz="4400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207A4C9-2C71-49B9-93B3-46C93C69C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913629"/>
              </p:ext>
            </p:extLst>
          </p:nvPr>
        </p:nvGraphicFramePr>
        <p:xfrm>
          <a:off x="1000664" y="2172494"/>
          <a:ext cx="10353136" cy="3657600"/>
        </p:xfrm>
        <a:graphic>
          <a:graphicData uri="http://schemas.openxmlformats.org/drawingml/2006/table">
            <a:tbl>
              <a:tblPr/>
              <a:tblGrid>
                <a:gridCol w="5095336">
                  <a:extLst>
                    <a:ext uri="{9D8B030D-6E8A-4147-A177-3AD203B41FA5}">
                      <a16:colId xmlns:a16="http://schemas.microsoft.com/office/drawing/2014/main" val="411007184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248492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auto"/>
                      <a:r>
                        <a:rPr lang="cs-CZ" b="0" dirty="0">
                          <a:effectLst/>
                        </a:rPr>
                        <a:t>Jezte stravu bohatou na celozrnné potraviny, zeleninu, ovoce a luštěniny.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effectLst/>
                        </a:rPr>
                        <a:t>Konzumujte stravu, která poskytuje nejméně 30 g / d vlákniny (založené na metodách AOAC) z potravinových zdrojů.</a:t>
                      </a:r>
                    </a:p>
                    <a:p>
                      <a:pPr fontAlgn="auto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effectLst/>
                        </a:rPr>
                        <a:t>Zahrňte do většiny jídel potraviny obsahující celá zrna, neškrobovou zeleninu, ovoce a luštěniny (luštěniny), jako jsou fazole a čočka.</a:t>
                      </a:r>
                    </a:p>
                    <a:p>
                      <a:pPr fontAlgn="auto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effectLst/>
                        </a:rPr>
                        <a:t>Jezte stravu s vysokým obsahem všech druhů rostlinných potravin, včetně nejméně 5 porcí nebo porcí (nejméně 400 g nebo 15 oz celkem) různých neškrobových druhů zeleniny a ovoce každý den.</a:t>
                      </a:r>
                    </a:p>
                    <a:p>
                      <a:pPr fontAlgn="auto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effectLst/>
                        </a:rPr>
                        <a:t>Pokud jíte škrobové kořeny a hlízy jako základní potraviny, jezte také neškrobovou zeleninu, ovoce a luštěniny pravidelně, pokud je to možné.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0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962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sah 2">
            <a:extLst>
              <a:ext uri="{FF2B5EF4-FFF2-40B4-BE49-F238E27FC236}">
                <a16:creationId xmlns:a16="http://schemas.microsoft.com/office/drawing/2014/main" id="{6AF1A93D-9BB7-47D3-B64B-6AA14C1EF1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571501"/>
            <a:ext cx="7467600" cy="5902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200" b="1" u="sng" dirty="0"/>
              <a:t>DVANÁCTERNÍKOVÉ VŘEDY</a:t>
            </a:r>
            <a:br>
              <a:rPr lang="cs-CZ" altLang="cs-CZ" sz="2200" dirty="0"/>
            </a:br>
            <a:r>
              <a:rPr lang="cs-CZ" altLang="cs-CZ" sz="2200" dirty="0"/>
              <a:t>Studie: pacientům podávána po 6 měsíců strava buď s nízkým, nebo vysokým obsahem vlákniny. </a:t>
            </a:r>
            <a:br>
              <a:rPr lang="cs-CZ" altLang="cs-CZ" sz="2200" dirty="0"/>
            </a:br>
            <a:r>
              <a:rPr lang="cs-CZ" altLang="cs-CZ" sz="2200" dirty="0"/>
              <a:t>U 80 % osob ze skupiny konzumující stravu s nízkým obsahem vlákniny se opět objevily dvanáctníkové vředy, zatímco v případě skupiny konzumující stravu s vysokým obsahem vlákniny to bylo jen 45 %</a:t>
            </a:r>
            <a:br>
              <a:rPr lang="cs-CZ" altLang="cs-CZ" sz="2200" dirty="0"/>
            </a:br>
            <a:r>
              <a:rPr lang="cs-CZ" altLang="cs-CZ" sz="22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b="1" u="sng" dirty="0"/>
              <a:t>DIVERTIKULÓZA</a:t>
            </a:r>
            <a:br>
              <a:rPr lang="cs-CZ" altLang="cs-CZ" sz="2200" dirty="0"/>
            </a:br>
            <a:r>
              <a:rPr lang="cs-CZ" altLang="cs-CZ" sz="2200" dirty="0"/>
              <a:t>- </a:t>
            </a:r>
            <a:r>
              <a:rPr lang="en-GB" altLang="cs-CZ" sz="2200" dirty="0" err="1"/>
              <a:t>zvýšení</a:t>
            </a:r>
            <a:r>
              <a:rPr lang="en-GB" altLang="cs-CZ" sz="2200" dirty="0"/>
              <a:t> </a:t>
            </a:r>
            <a:r>
              <a:rPr lang="en-GB" altLang="cs-CZ" sz="2200" dirty="0" err="1"/>
              <a:t>hmotnosti</a:t>
            </a:r>
            <a:r>
              <a:rPr lang="en-GB" altLang="cs-CZ" sz="2200" dirty="0"/>
              <a:t> </a:t>
            </a:r>
            <a:r>
              <a:rPr lang="en-GB" altLang="cs-CZ" sz="2200" dirty="0" err="1"/>
              <a:t>stolice</a:t>
            </a:r>
            <a:r>
              <a:rPr lang="en-GB" altLang="cs-CZ" sz="2200" dirty="0"/>
              <a:t> + </a:t>
            </a:r>
            <a:r>
              <a:rPr lang="en-GB" altLang="cs-CZ" sz="2200" dirty="0" err="1"/>
              <a:t>snížení</a:t>
            </a:r>
            <a:r>
              <a:rPr lang="en-GB" altLang="cs-CZ" sz="2200" dirty="0"/>
              <a:t> TT, </a:t>
            </a:r>
            <a:r>
              <a:rPr lang="en-GB" altLang="cs-CZ" sz="2200" dirty="0" err="1"/>
              <a:t>snížení</a:t>
            </a:r>
            <a:r>
              <a:rPr lang="en-GB" altLang="cs-CZ" sz="2200" dirty="0"/>
              <a:t> </a:t>
            </a:r>
            <a:r>
              <a:rPr lang="en-GB" altLang="cs-CZ" sz="2200" dirty="0" err="1"/>
              <a:t>tlaku</a:t>
            </a:r>
            <a:r>
              <a:rPr lang="en-GB" altLang="cs-CZ" sz="2200" dirty="0"/>
              <a:t> </a:t>
            </a:r>
            <a:r>
              <a:rPr lang="en-GB" altLang="cs-CZ" sz="2200" dirty="0" err="1"/>
              <a:t>ve</a:t>
            </a:r>
            <a:r>
              <a:rPr lang="en-GB" altLang="cs-CZ" sz="2200" dirty="0"/>
              <a:t> </a:t>
            </a:r>
            <a:r>
              <a:rPr lang="en-GB" altLang="cs-CZ" sz="2200" dirty="0" err="1"/>
              <a:t>střevě</a:t>
            </a:r>
            <a:br>
              <a:rPr lang="cs-CZ" altLang="cs-CZ" sz="2200" dirty="0"/>
            </a:br>
            <a:endParaRPr lang="cs-CZ" altLang="cs-CZ" sz="22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200" b="1" u="sng" dirty="0"/>
              <a:t>ZÁCPA</a:t>
            </a:r>
            <a:br>
              <a:rPr lang="cs-CZ" altLang="cs-CZ" sz="2200" dirty="0"/>
            </a:br>
            <a:r>
              <a:rPr lang="cs-CZ" altLang="cs-CZ" sz="2200" dirty="0"/>
              <a:t>- nerozpustná - zvětšení střevního obsahu 5-6 g na 1 g          vlákniny</a:t>
            </a:r>
            <a:br>
              <a:rPr lang="cs-CZ" altLang="cs-CZ" sz="2200" dirty="0"/>
            </a:br>
            <a:r>
              <a:rPr lang="cs-CZ" altLang="cs-CZ" sz="2200" dirty="0"/>
              <a:t>    - projímavý účinek (vazbou vody)</a:t>
            </a:r>
            <a:br>
              <a:rPr lang="cs-CZ" altLang="cs-CZ" sz="2200" dirty="0"/>
            </a:br>
            <a:r>
              <a:rPr lang="cs-CZ" altLang="cs-CZ" sz="2200" dirty="0"/>
              <a:t>    - osmotický efekt degradace produktů a zvýšení množství bakterií ve střevním obsahu - stolici – rozpustná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/>
              <a:t> 25 g vlákniny v běžné stravě – více než 150 g stolice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/>
              <a:t> snížení TT z více než 70 hodin na 45 hodin</a:t>
            </a:r>
          </a:p>
          <a:p>
            <a:pPr eaLnBrk="1" hangingPunct="1">
              <a:lnSpc>
                <a:spcPct val="90000"/>
              </a:lnSpc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4148D65F-A3EF-4F30-8C0D-FC48F3E06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14325"/>
            <a:ext cx="8229600" cy="1068388"/>
          </a:xfrm>
        </p:spPr>
        <p:txBody>
          <a:bodyPr vert="horz" lIns="82945" tIns="41473" rIns="82945" bIns="41473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tělesné</a:t>
            </a:r>
            <a:r>
              <a:rPr lang="en-GB" dirty="0"/>
              <a:t> </a:t>
            </a:r>
            <a:r>
              <a:rPr lang="en-GB" dirty="0" err="1"/>
              <a:t>hmotnosti</a:t>
            </a:r>
            <a:endParaRPr lang="en-GB" dirty="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987FB665-38CA-4054-8725-D23A78DEA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604963"/>
            <a:ext cx="8229600" cy="4445000"/>
          </a:xfrm>
        </p:spPr>
        <p:txBody>
          <a:bodyPr vert="horz" lIns="82945" tIns="41473" rIns="82945" bIns="41473" rtlCol="0">
            <a:normAutofit/>
          </a:bodyPr>
          <a:lstStyle/>
          <a:p>
            <a:pPr>
              <a:lnSpc>
                <a:spcPct val="93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dirty="0"/>
              <a:t>Obézní jedinci nižší příjem vlákniny než mají jedinci s normální hmotností nebo nadváhou (studie INTERMAP a další)</a:t>
            </a:r>
          </a:p>
          <a:p>
            <a:pPr>
              <a:lnSpc>
                <a:spcPct val="93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dirty="0"/>
              <a:t> Mechanismy  ? Sytost, snížení příjmu energie</a:t>
            </a:r>
          </a:p>
          <a:p>
            <a:pPr>
              <a:lnSpc>
                <a:spcPct val="93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en-GB" altLang="cs-CZ" dirty="0" err="1"/>
              <a:t>Sytost</a:t>
            </a:r>
            <a:r>
              <a:rPr lang="en-GB" altLang="cs-CZ" dirty="0"/>
              <a:t>:</a:t>
            </a:r>
            <a:br>
              <a:rPr lang="en-GB" altLang="cs-CZ" dirty="0"/>
            </a:br>
            <a:r>
              <a:rPr lang="en-GB" altLang="cs-CZ" dirty="0"/>
              <a:t>- </a:t>
            </a:r>
            <a:r>
              <a:rPr lang="en-GB" altLang="cs-CZ" dirty="0" err="1"/>
              <a:t>jablko</a:t>
            </a:r>
            <a:r>
              <a:rPr lang="en-GB" altLang="cs-CZ" dirty="0"/>
              <a:t> </a:t>
            </a:r>
            <a:r>
              <a:rPr lang="en-GB" altLang="cs-CZ" dirty="0" err="1"/>
              <a:t>celé</a:t>
            </a:r>
            <a:br>
              <a:rPr lang="en-GB" altLang="cs-CZ" dirty="0"/>
            </a:br>
            <a:r>
              <a:rPr lang="en-GB" altLang="cs-CZ" dirty="0"/>
              <a:t>- </a:t>
            </a:r>
            <a:r>
              <a:rPr lang="en-GB" altLang="cs-CZ" dirty="0" err="1"/>
              <a:t>jablečné</a:t>
            </a:r>
            <a:r>
              <a:rPr lang="en-GB" altLang="cs-CZ" dirty="0"/>
              <a:t> </a:t>
            </a:r>
            <a:r>
              <a:rPr lang="en-GB" altLang="cs-CZ" dirty="0" err="1"/>
              <a:t>pyré</a:t>
            </a:r>
            <a:br>
              <a:rPr lang="en-GB" altLang="cs-CZ" dirty="0"/>
            </a:br>
            <a:r>
              <a:rPr lang="en-GB" altLang="cs-CZ" dirty="0"/>
              <a:t>- </a:t>
            </a:r>
            <a:r>
              <a:rPr lang="en-GB" altLang="cs-CZ" dirty="0" err="1"/>
              <a:t>jablečný</a:t>
            </a:r>
            <a:r>
              <a:rPr lang="en-GB" altLang="cs-CZ" dirty="0"/>
              <a:t> </a:t>
            </a:r>
            <a:r>
              <a:rPr lang="en-GB" altLang="cs-CZ" dirty="0" err="1"/>
              <a:t>džus</a:t>
            </a:r>
            <a:br>
              <a:rPr lang="en-GB" altLang="cs-CZ" dirty="0"/>
            </a:b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149342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C1E20-9108-44BB-8AFB-9B2B3FAD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Vliv na menarche</a:t>
            </a:r>
          </a:p>
        </p:txBody>
      </p:sp>
      <p:sp>
        <p:nvSpPr>
          <p:cNvPr id="105475" name="Zástupný symbol pro obsah 2">
            <a:extLst>
              <a:ext uri="{FF2B5EF4-FFF2-40B4-BE49-F238E27FC236}">
                <a16:creationId xmlns:a16="http://schemas.microsoft.com/office/drawing/2014/main" id="{ED379002-E9A0-4465-BD90-4997C771CF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Relativně vysoký příjem vlákniny (zejména celulózy a ligninu) je spojen s pozdějším nástupem menstruace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Existuje počet  pravděpodobných biologických mechanismů, kdy vláknina potravy může ovlivnit věk nástupu menstruace, včetně alterace v enterohepatálním oběhu estrogenů, redukce dostupnosti estrogenů a potlačení produkce gonadotropinů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83275-B7FB-482B-B042-86F90AFF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Duševní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785A5C-8C96-42F9-BB0C-0F00E4398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Osa- střevo-mozek</a:t>
            </a:r>
          </a:p>
          <a:p>
            <a:r>
              <a:rPr lang="cs-CZ" dirty="0"/>
              <a:t>Interakce- ovlivnění emocionálních a kognitivních procesů prostřednictvím mastných kyselin s krátkým řetězcem</a:t>
            </a:r>
          </a:p>
          <a:p>
            <a:r>
              <a:rPr lang="cs-CZ" dirty="0"/>
              <a:t>Úloha v kontrole sytosti, nálady a hmotnosti</a:t>
            </a:r>
          </a:p>
        </p:txBody>
      </p:sp>
    </p:spTree>
    <p:extLst>
      <p:ext uri="{BB962C8B-B14F-4D97-AF65-F5344CB8AC3E}">
        <p14:creationId xmlns:p14="http://schemas.microsoft.com/office/powerpoint/2010/main" val="4145882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AD8F9-01DE-4E4B-8206-6F2B7778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VLÁKNINA A MINERÁLNÍ LÁTKY</a:t>
            </a:r>
          </a:p>
        </p:txBody>
      </p:sp>
      <p:sp>
        <p:nvSpPr>
          <p:cNvPr id="91139" name="Zástupný symbol pro obsah 2">
            <a:extLst>
              <a:ext uri="{FF2B5EF4-FFF2-40B4-BE49-F238E27FC236}">
                <a16:creationId xmlns:a16="http://schemas.microsoft.com/office/drawing/2014/main" id="{4B41E856-A3C9-4D5F-B4E0-2522B32DDEE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dirty="0"/>
              <a:t>Ve stravě  s extrémně vysokým obsahem vlákniny a </a:t>
            </a:r>
            <a:r>
              <a:rPr lang="cs-CZ" altLang="cs-CZ" dirty="0" err="1"/>
              <a:t>fytátů</a:t>
            </a:r>
            <a:r>
              <a:rPr lang="cs-CZ" altLang="cs-CZ" dirty="0"/>
              <a:t> (obilovin a leguminóz), nastává deficit železa a zinku, vápník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dirty="0"/>
              <a:t>Železo</a:t>
            </a:r>
            <a:r>
              <a:rPr lang="cs-CZ" altLang="cs-CZ" dirty="0"/>
              <a:t>- absorpce železa z obilovin byla zvýšena s přídavkem masa, ryb, ovoce, ovocných džusů a askorbové kyseliny  a snížena po podání čaje s přídavkem obilovin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dirty="0"/>
              <a:t>Zinek</a:t>
            </a:r>
            <a:r>
              <a:rPr lang="cs-CZ" altLang="cs-CZ" dirty="0"/>
              <a:t> se hůře vstřebává z celozrnných produktů, které obsahují kromě vlákniny i velké množství </a:t>
            </a:r>
            <a:r>
              <a:rPr lang="cs-CZ" altLang="cs-CZ" b="1" dirty="0" err="1"/>
              <a:t>fytátů</a:t>
            </a:r>
            <a:r>
              <a:rPr lang="cs-CZ" altLang="cs-CZ" dirty="0"/>
              <a:t>, jeho resorpce však stoupá po vykvašení chleba a zvyšuje ji také přídavek živočišného proteinu </a:t>
            </a:r>
            <a:br>
              <a:rPr lang="cs-CZ" altLang="cs-CZ" dirty="0"/>
            </a:br>
            <a:endParaRPr lang="cs-CZ" altLang="cs-CZ" dirty="0"/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Nižší pH tlustého střeva - z</a:t>
            </a:r>
            <a:r>
              <a:rPr lang="en-GB" altLang="cs-CZ" dirty="0" err="1"/>
              <a:t>vyš</a:t>
            </a:r>
            <a:r>
              <a:rPr lang="cs-CZ" altLang="cs-CZ" dirty="0" err="1"/>
              <a:t>ení</a:t>
            </a:r>
            <a:r>
              <a:rPr lang="en-GB" altLang="cs-CZ" dirty="0"/>
              <a:t> </a:t>
            </a:r>
            <a:r>
              <a:rPr lang="en-GB" altLang="cs-CZ" dirty="0" err="1"/>
              <a:t>absorpc</a:t>
            </a:r>
            <a:r>
              <a:rPr lang="cs-CZ" altLang="cs-CZ" dirty="0"/>
              <a:t>e</a:t>
            </a:r>
            <a:r>
              <a:rPr lang="en-GB" altLang="cs-CZ" dirty="0"/>
              <a:t> </a:t>
            </a:r>
            <a:r>
              <a:rPr lang="en-GB" altLang="cs-CZ" dirty="0" err="1"/>
              <a:t>minerálních</a:t>
            </a:r>
            <a:r>
              <a:rPr lang="en-GB" altLang="cs-CZ" dirty="0"/>
              <a:t> </a:t>
            </a:r>
            <a:r>
              <a:rPr lang="en-GB" altLang="cs-CZ" dirty="0" err="1"/>
              <a:t>látek</a:t>
            </a:r>
            <a:r>
              <a:rPr lang="en-GB" altLang="cs-CZ" dirty="0"/>
              <a:t> (Ca, Fe, Mg)</a:t>
            </a:r>
            <a:endParaRPr lang="cs-CZ" altLang="cs-CZ" dirty="0"/>
          </a:p>
          <a:p>
            <a:pPr eaLnBrk="1" hangingPunct="1">
              <a:lnSpc>
                <a:spcPct val="80000"/>
              </a:lnSpc>
            </a:pPr>
            <a:r>
              <a:rPr lang="en-GB" altLang="cs-CZ" sz="2800" dirty="0">
                <a:cs typeface="Arial" panose="020B0604020202020204" pitchFamily="34" charset="0"/>
              </a:rPr>
              <a:t>→ </a:t>
            </a:r>
            <a:r>
              <a:rPr lang="en-GB" altLang="cs-CZ" sz="2800" dirty="0" err="1">
                <a:cs typeface="Arial" panose="020B0604020202020204" pitchFamily="34" charset="0"/>
              </a:rPr>
              <a:t>zvýšení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vstřebávání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vápníku</a:t>
            </a:r>
            <a:r>
              <a:rPr lang="en-GB" altLang="cs-CZ" sz="2800" dirty="0">
                <a:cs typeface="Arial" panose="020B0604020202020204" pitchFamily="34" charset="0"/>
              </a:rPr>
              <a:t> (</a:t>
            </a:r>
            <a:r>
              <a:rPr lang="en-GB" altLang="cs-CZ" sz="2800" dirty="0" err="1">
                <a:cs typeface="Arial" panose="020B0604020202020204" pitchFamily="34" charset="0"/>
              </a:rPr>
              <a:t>změna</a:t>
            </a:r>
            <a:r>
              <a:rPr lang="en-GB" altLang="cs-CZ" sz="2800" dirty="0">
                <a:cs typeface="Arial" panose="020B0604020202020204" pitchFamily="34" charset="0"/>
              </a:rPr>
              <a:t> pH → </a:t>
            </a:r>
            <a:r>
              <a:rPr lang="en-GB" altLang="cs-CZ" sz="2800" dirty="0" err="1">
                <a:cs typeface="Arial" panose="020B0604020202020204" pitchFamily="34" charset="0"/>
              </a:rPr>
              <a:t>pasivní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difuze</a:t>
            </a:r>
            <a:r>
              <a:rPr lang="en-GB" altLang="cs-CZ" sz="2800" dirty="0">
                <a:cs typeface="Arial" panose="020B0604020202020204" pitchFamily="34" charset="0"/>
              </a:rPr>
              <a:t>); </a:t>
            </a:r>
            <a:r>
              <a:rPr lang="en-GB" altLang="cs-CZ" sz="2800" dirty="0" err="1">
                <a:cs typeface="Arial" panose="020B0604020202020204" pitchFamily="34" charset="0"/>
              </a:rPr>
              <a:t>vyvážení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sníženého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vstřebání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vápníku</a:t>
            </a:r>
            <a:r>
              <a:rPr lang="en-GB" altLang="cs-CZ" sz="2800" dirty="0">
                <a:cs typeface="Arial" panose="020B0604020202020204" pitchFamily="34" charset="0"/>
              </a:rPr>
              <a:t> v </a:t>
            </a:r>
            <a:r>
              <a:rPr lang="en-GB" altLang="cs-CZ" sz="2800" dirty="0" err="1">
                <a:cs typeface="Arial" panose="020B0604020202020204" pitchFamily="34" charset="0"/>
              </a:rPr>
              <a:t>tenkém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střevě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při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vysoké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konzumaci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fytátů</a:t>
            </a:r>
            <a:br>
              <a:rPr lang="en-GB" altLang="cs-CZ" sz="2800" dirty="0">
                <a:cs typeface="Arial" panose="020B0604020202020204" pitchFamily="34" charset="0"/>
              </a:rPr>
            </a:br>
            <a:endParaRPr lang="en-GB" altLang="cs-CZ" dirty="0"/>
          </a:p>
          <a:p>
            <a:pPr eaLnBrk="1" hangingPunct="1">
              <a:lnSpc>
                <a:spcPct val="8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BF2D7-537E-42BE-9B57-4892574F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Vysoký příjem vlákniny</a:t>
            </a:r>
          </a:p>
        </p:txBody>
      </p:sp>
      <p:sp>
        <p:nvSpPr>
          <p:cNvPr id="109571" name="Zástupný symbol pro obsah 2">
            <a:extLst>
              <a:ext uri="{FF2B5EF4-FFF2-40B4-BE49-F238E27FC236}">
                <a16:creationId xmlns:a16="http://schemas.microsoft.com/office/drawing/2014/main" id="{2508D6FC-E8CB-4FBB-9208-A0BA1E473C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6596" y="1600201"/>
            <a:ext cx="8862204" cy="4873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Nadměrný příjem zvyšuje ztráty dusíku střevem- výhodné při renální insuficienci</a:t>
            </a:r>
          </a:p>
          <a:p>
            <a:pPr eaLnBrk="1" hangingPunct="1"/>
            <a:r>
              <a:rPr lang="cs-CZ" altLang="cs-CZ" dirty="0"/>
              <a:t>Ve stravě  s extrémně vysokým obsahem vlákniny a </a:t>
            </a:r>
            <a:r>
              <a:rPr lang="cs-CZ" altLang="cs-CZ" dirty="0" err="1"/>
              <a:t>fytátů</a:t>
            </a:r>
            <a:r>
              <a:rPr lang="cs-CZ" altLang="cs-CZ" dirty="0"/>
              <a:t> (P), nastane deficit zinku a železa</a:t>
            </a:r>
          </a:p>
          <a:p>
            <a:pPr eaLnBrk="1" hangingPunct="1"/>
            <a:r>
              <a:rPr lang="cs-CZ" altLang="cs-CZ" dirty="0"/>
              <a:t>Snížení transit </a:t>
            </a:r>
            <a:r>
              <a:rPr lang="cs-CZ" altLang="cs-CZ" dirty="0" err="1"/>
              <a:t>time</a:t>
            </a:r>
            <a:r>
              <a:rPr lang="cs-CZ" altLang="cs-CZ" dirty="0"/>
              <a:t> a následné snížení trávení a absorpce živin</a:t>
            </a:r>
          </a:p>
          <a:p>
            <a:pPr eaLnBrk="1" hangingPunct="1"/>
            <a:r>
              <a:rPr lang="cs-CZ" altLang="cs-CZ" dirty="0"/>
              <a:t>Ztráta energie</a:t>
            </a:r>
          </a:p>
          <a:p>
            <a:pPr eaLnBrk="1" hangingPunct="1"/>
            <a:r>
              <a:rPr lang="cs-CZ" altLang="cs-CZ" dirty="0"/>
              <a:t>Extrémní příjem-steatorea</a:t>
            </a:r>
          </a:p>
          <a:p>
            <a:pPr eaLnBrk="1" hangingPunct="1"/>
            <a:r>
              <a:rPr lang="cs-CZ" altLang="cs-CZ" dirty="0"/>
              <a:t>Nadýmání, distenze střeva, křeče, flatulence</a:t>
            </a:r>
          </a:p>
          <a:p>
            <a:pPr eaLnBrk="1" hangingPunct="1"/>
            <a:r>
              <a:rPr lang="cs-CZ" altLang="cs-CZ" dirty="0"/>
              <a:t>U citlivých osob-symptomy dráždivého tračníku</a:t>
            </a:r>
          </a:p>
          <a:p>
            <a:pPr eaLnBrk="1" hangingPunct="1"/>
            <a:r>
              <a:rPr lang="cs-CZ" altLang="cs-CZ" dirty="0"/>
              <a:t>Snížení účinnosti léků a antikoncepčních pilulek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49CA08D-F525-4DD7-8BBD-65E06D0DB2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cap="none" dirty="0"/>
              <a:t>Doporučený příjem</a:t>
            </a:r>
            <a:br>
              <a:rPr lang="cs-CZ" altLang="cs-CZ" cap="none" dirty="0"/>
            </a:br>
            <a:r>
              <a:rPr lang="cs-CZ" altLang="cs-CZ" cap="none" dirty="0"/>
              <a:t>DACH – 30 g na den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F0EF064-802C-491C-B8B3-19C9BD46863E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ŽENY   3,8 g/ MJ tj. 16/1000kcal</a:t>
            </a:r>
          </a:p>
          <a:p>
            <a:r>
              <a:rPr lang="cs-CZ" altLang="cs-CZ" dirty="0"/>
              <a:t>MUŽI    2,9  g/ 1 MJ tj. 12,5g /1000 kcal</a:t>
            </a:r>
          </a:p>
          <a:p>
            <a:r>
              <a:rPr lang="cs-CZ" altLang="cs-CZ" dirty="0"/>
              <a:t>děti od 6. měsíce  4 g/ 1000kcal a 10 g v  1 roce</a:t>
            </a:r>
          </a:p>
          <a:p>
            <a:r>
              <a:rPr lang="cs-CZ" altLang="cs-CZ" dirty="0"/>
              <a:t>Snížení rizika obstipace, divertikulózy, ca kolonu,  tvorby  ž. kamenů, nadváha, </a:t>
            </a:r>
            <a:r>
              <a:rPr lang="cs-CZ" altLang="cs-CZ" dirty="0" err="1"/>
              <a:t>hypercholesterolemie</a:t>
            </a:r>
            <a:r>
              <a:rPr lang="cs-CZ" altLang="cs-CZ" dirty="0"/>
              <a:t>, DM 2.typu, ateroskleróza  - DACH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555EFE41-69E4-4240-B25E-395B2692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692151"/>
            <a:ext cx="8642350" cy="1008063"/>
          </a:xfrm>
        </p:spPr>
        <p:txBody>
          <a:bodyPr/>
          <a:lstStyle/>
          <a:p>
            <a:pPr defTabSz="912813">
              <a:defRPr/>
            </a:pPr>
            <a:r>
              <a:rPr lang="cs-CZ" altLang="cs-CZ" sz="2400" b="1" i="1" noProof="1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CODEX Alimentarius: Guidelines on nutrition labelling</a:t>
            </a:r>
            <a:br>
              <a:rPr lang="cs-CZ" altLang="cs-CZ" sz="2400" b="1" i="1" noProof="1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</a:br>
            <a:r>
              <a:rPr lang="cs-CZ" altLang="cs-CZ" sz="2400" b="1" i="1" noProof="1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(pokyny pro označování) 2015</a:t>
            </a:r>
            <a:endParaRPr lang="cs-CZ" altLang="cs-CZ" sz="2400" b="1" dirty="0">
              <a:solidFill>
                <a:srgbClr val="FF00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93320C-BAEB-4D52-9027-0CFD586C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773238"/>
            <a:ext cx="8713788" cy="46085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cs-CZ" sz="1600" b="1" dirty="0">
                <a:cs typeface="Arial" pitchFamily="34" charset="0"/>
              </a:rPr>
              <a:t>Vlákninu potravy </a:t>
            </a:r>
            <a:r>
              <a:rPr lang="cs-CZ" sz="1600" dirty="0">
                <a:cs typeface="Arial" pitchFamily="34" charset="0"/>
              </a:rPr>
              <a:t>představují sacharidové polymery* z deseti a více monomerních jednotek**, které </a:t>
            </a:r>
            <a:r>
              <a:rPr lang="cs-CZ" sz="1600" b="1" dirty="0">
                <a:cs typeface="Arial" pitchFamily="34" charset="0"/>
              </a:rPr>
              <a:t>nejsou hydrolyzovány endogenními enzymy v tenkém střevě člověka a náleží do následujících skupin</a:t>
            </a:r>
            <a:r>
              <a:rPr lang="cs-CZ" sz="1600" dirty="0">
                <a:cs typeface="Arial" pitchFamily="34" charset="0"/>
              </a:rPr>
              <a:t>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cs-CZ" sz="1600" dirty="0">
                <a:cs typeface="Arial" pitchFamily="34" charset="0"/>
              </a:rPr>
              <a:t>jedlé uhlovodíkové polymery </a:t>
            </a:r>
            <a:r>
              <a:rPr lang="cs-CZ" sz="1600" b="1" dirty="0">
                <a:cs typeface="Arial" pitchFamily="34" charset="0"/>
              </a:rPr>
              <a:t>přirozeně se vyskytující </a:t>
            </a:r>
            <a:r>
              <a:rPr lang="cs-CZ" sz="1600" dirty="0">
                <a:cs typeface="Arial" pitchFamily="34" charset="0"/>
              </a:rPr>
              <a:t>v přijímané potravě,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cs-CZ" sz="1600" dirty="0">
                <a:cs typeface="Arial" pitchFamily="34" charset="0"/>
              </a:rPr>
              <a:t>uhlovodíkové polymery, které byly získány z potravinových surovin fyzikálními, enzymatickými nebo chemickými prostředky a které </a:t>
            </a:r>
            <a:r>
              <a:rPr lang="cs-CZ" sz="1600" b="1" dirty="0">
                <a:cs typeface="Arial" pitchFamily="34" charset="0"/>
              </a:rPr>
              <a:t>mají prospěšný fyziologický účinek na zdraví</a:t>
            </a:r>
            <a:r>
              <a:rPr lang="cs-CZ" sz="1600" dirty="0">
                <a:cs typeface="Arial" pitchFamily="34" charset="0"/>
              </a:rPr>
              <a:t> prokázaný obecně uznávanými vědeckými poznatky,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cs-CZ" sz="1600" b="1" dirty="0">
                <a:cs typeface="Arial" pitchFamily="34" charset="0"/>
              </a:rPr>
              <a:t>syntetické uhlovodíkové polymery, které mají prospěšný fyziologický účinek na zdraví </a:t>
            </a:r>
            <a:r>
              <a:rPr lang="cs-CZ" sz="1600" dirty="0">
                <a:cs typeface="Arial" pitchFamily="34" charset="0"/>
              </a:rPr>
              <a:t>prokázaný obecně uznávanými vědeckými poznatky.</a:t>
            </a:r>
          </a:p>
          <a:p>
            <a:pPr lvl="1">
              <a:buFont typeface="Courier New" pitchFamily="49" charset="0"/>
              <a:buChar char="o"/>
              <a:defRPr/>
            </a:pPr>
            <a:endParaRPr lang="cs-CZ" sz="1600" dirty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cs-CZ" sz="1600" dirty="0">
                <a:cs typeface="Arial" pitchFamily="34" charset="0"/>
              </a:rPr>
              <a:t>* Pokud jsou polymery odvozeny z rostlinného původu, vláknina potravy může zahrnovat frakce ligninu a/nebo další sloučeniny asociované s polysacharidy uvnitř buněčných stěn rostlin. Tyto sloučeniny mohou být stanoveny analytickými metodami určenými pro stanovení vlákniny potravy. Avšak tyto sloučeniny nejsou zahrnuty do definice vlákniny, i když byly extrahovány a znovu zavedeny do potravin.</a:t>
            </a:r>
          </a:p>
          <a:p>
            <a:pPr>
              <a:buFont typeface="Courier New" pitchFamily="49" charset="0"/>
              <a:buChar char="o"/>
              <a:defRPr/>
            </a:pPr>
            <a:endParaRPr lang="cs-CZ" sz="1600" dirty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cs-CZ" sz="1600" dirty="0">
                <a:cs typeface="Arial" pitchFamily="34" charset="0"/>
              </a:rPr>
              <a:t>** Rozhodnutí, zda mají být zahrnuty sacharidy složené ze 3 až 9 monomerních jednotek by mělo být </a:t>
            </a:r>
            <a:r>
              <a:rPr lang="cs-CZ" sz="1600" b="1" dirty="0">
                <a:cs typeface="Arial" pitchFamily="34" charset="0"/>
              </a:rPr>
              <a:t>ponecháno na rozhodnutí národních autorit</a:t>
            </a:r>
            <a:r>
              <a:rPr lang="cs-CZ" sz="1600" dirty="0">
                <a:cs typeface="Arial" pitchFamily="34" charset="0"/>
              </a:rPr>
              <a:t>.</a:t>
            </a:r>
          </a:p>
        </p:txBody>
      </p:sp>
      <p:sp>
        <p:nvSpPr>
          <p:cNvPr id="12292" name="AutoShape 4" descr="data:image/jpeg;base64,/9j/4AAQSkZJRgABAQAAAQABAAD/2wCEAAkGBwgHBhQIBwgWFhUVFSEZFxgYGBsfHxocGhciGhwdGyohKCgmJCMlHxUfITMtJSwrOjouHCU2ODYsPSouMiwBCgoKDgwOGxAQGDckHyQsLDQ3Ky03Ny80NzAsLCwsLCw3NTU0NDQvNzQsLCwsLzU2LC03NzQsLDQ3MTA0NCw0LP/AABEIALcBEwMBEQACEQEDEQH/xAAcAAEAAgMBAQEAAAAAAAAAAAAABAUCBwgBBgP/xAA9EAEAAQICBQgHBgUFAAAAAAAAAQIDBAURFCExkQYSQVFTgZPSBxciNFVhsRMyUmJxoSNCY3LwFUPB0eH/xAAbAQEAAgMBAQAAAAAAAAAAAAAAAwYBBAUHAv/EAC4RAQABAgIHCAIDAQAAAAAAAAACAQMEEQUSIjFRoeEUFSFBU3Gx0cHwYYGRE//aAAwDAQACEQMRAD8Ah8ivSZicn5uDz2z9vZjZFeiPtKI7/vx8p2/OdzuYjARubUPCvLo1oXa03t15PjspzrAxjcruW7lE9MRGyeqY3xPyna41y3K3LVlTKrYpWlfGibq9jsaeEPhk1ex2NPCANXsdjTwgDV7HY08IA1ex2NPCANXsdjTwgDV7HY08IA1ex2NPCANXsdjTwgDV7HY08IA1ex2NPCANXsdjTwgDV7HY08IA1ex2NPCANXsdjTwgDV7HY08IA1ex2NPCANXsdjTwgDV7HY08IA1ex2NPCANXsdjTwgDV7HY08IA1ex2NPCANXsdjTwgDV7HY08IA1ex2NPCANXsdjTwgDV7HY08IA1ex2NPCANXsdjTwgDV7HY08IA1ex2NPCAU+YWLMYurRap6OiOqAcvLa0VjkOeZnyfx2uZRipoq/mjfTXEdFcbpj9407JhHdtQux1Z0zZjKsdzeHIn0m5ZygmnB5josYidkUzPsVz+SZ6Z/DO3q529xMTgZ2tqPjRswuUk+9aKQAAAAAAAAAAAAAAAAAAAAAAAAAAAAABTZh75V3fSActLa0QHkxExomAbB5E+lHMsj5uDzjnX7EbImZ/iUR+WZ+9Hyq7p2aGhiMBC5tQ8K8ksLtab278kzrLs9wMY3KsVTconq3xPVVG+J+UuLctTty1ZUybFK0ruT0bIAAAAAAAAAAAAAAAAAAAAAAAAAAACmzD3yru+kA5aW1ogAAJ+SZzmOQ46MblOKm3X06N1UdVUbpj9e7QjuWoXY6s6ZsxlWO5u7kT6Ucuz2acFm8RYvzsjTP8O5P5ZndM/hq69k1OLicBO3tQ8ac2xC7Su9sFoJQAAAAAAAAAAAAAAAAAAAAAAAAAAFNmHvlXd9IBy0trRAAAAeTETGiYB95yK9JuZ8n+bhMy52Iw8bNEz/Eoj8kzvj8tXdMNHEYGF3xj4V5JYXa03t45DnuWcoMDGMynFRXT09E0z1VRO2J/VxLtqdqWrOmTYpWldyyRsgAAAAAAAAAAAAAAAAAAAAAAAAKbMPfKu76QDlpbWiAAAAAAm5Pm2PyTHRjcqxVVuuOmN0x1VRuqj5S+LluNyOrKmdGaSrTc3XyI9KmAznm4LPObYvzsirT/DuT8pn7sz1Vd0zucXE4CVvah405tiF2ld7YznpQAAAAAAAAAAAAAAAAAAAAAAAFNmHvlXd9IBy0trRAAAAAAAeTt2SD7jkV6Sc05N83CYzTfw8bOZM+3RH9OZ6I/DOzqmlpYjAwu+NPCqSFytN7efJ7lDlfKPBa3lOKiuP5o3VUT1VRvif8jS4l2zO1XKdGzSVJbloiZAAAAAAAAAAAAAAAAAAAAAAU2Ye+Vd30gHLS2tEAAAAAAAABKyvMsblGNjG5ZiqrdyndVT1dU9Ex8p0w+JwjOOrKmdGaVrTc3TyJ9K+CzSacFyhimxd3Rc/2657/ALk/Kdnz26HHxGj5Q2rfjTn1bELtK72y4nTGmHNSgAAAAAAAAAAAAAAAAAAAAKbMPfKu76QDlpbWiAAAAAAAAAAA+y5FekXNeTHNwt3Tew8bPs6p20R/Tno/tnZ1c3e08RgoXvGnhXj9pIXK03t68m+UuVcpcHrOU4mKtH3qZ2V0T1VRvj9d09Ey4d6xOzXKdGxGVJbluifQAAAAAAAAAAAAAAAAAACmzD3yru+kA5aW1ogAAAAAAAAAAAJOXZhjMrxlONy7E1W7lO6qmdv6T0THynTD5nCM6asqZ0ZpWtNzc3In0s4TMObguUvNs3N0XY2W6v7vwT+uz5xucfEaPlHat+NOHn1Twu0rvbOpmKqedTOyXMTPQAAAAAAAAAAAAAAAAAU2Ye+Vd30gHLS2tEAAAAAAAAAAAAAB9fyL9IObclqow/O+2w/Taqn7sf05/l/TbHyje1MRg4XvHdXj9pI3Kxb15Mcqcp5UYT7fKsRpmI9u3Vsro0/ij/mNMT0TLh3rE7NcpU/tsRlSW5dIX0AAAAAAAAAAAAAAAApsw98q7vpAOWltaIAAAAAAAAAAAAAACRl2KxmCxtOJy2/VRcp+7VROiY/864nZPSivStxhWt3LV/lLYtXLs6QtUzrwo2tlvpazOzgqbeYZZbuXIjbXTXNGn56ObO39OEKjexMNev8Ayps/ytNnQMqwp/0uZV/imf5SvW9f+B0+NPkRdprwSdwR9Tl1PW9f+B0+NPkO014HcEfU5dT1vX/gdPjT5DtNeB3BH1OXU9b1/wCB0+NPkO014HcEfU5dT1vX/gdPjT5DtNeB3BH1OXU9b1/4HT40+Q7TXgdwR9Tl1PW9f+B0+NPkO014HcEfU5dT1vX/AIHT40+Q7TXgdwR9Tl1PW9f+B0+NPkO014HcEfU5dT1vX/gdPjT5DtNeB3BH1OXU9b1/4HT40+Q7TXgdwR9Tl1PW9f8AgdPjT5DtNeB3BH1OXU9b1/4HT40+Q7TXgdwR9Tl1PW9f+B0+NPkO014HcEfU5dT1vX/gdPjT5DtNeB3BH1OXU9b1/wCB0+NPkO014HcEfU5dUS/6Tr9+7Nz/AEemNP8AVnq0fhO014HcEfU5dWol4U0AAAAAAAAAAAAABIw+Fru+1OyPr+jm4zSdvD7NNqXDh7uvo/Q97F5Tlsw4+dfan5+VhatUWqebRCsYjE3MRLWuVz+FywuDs4WGpajl8196s0DaAAAAAAAAAAAAAAAAZ07hhQvQHloAAAAAAAAAAAD2iiq5VzaI0o7t2FmOtOuVEtixcvz1Lcc6rDD4Om37VzbP7K3jNLTu7NrZjx86/S36P0FbsZTvbUuHlT7/AHwSnHd8AAAAAAAAAAAAAAAAABnTuGFC9AeWgAAAAAAAAAAwkYfCV3faq2Q5eM0pbsbMNqXKnv8AXw7Wj9C3cVlOezDnX2p+flY27dFqnm0UqzfxFy/LWuVzXLDYW1hoalqOVPn3ZIWwAAAAAAAAAAAAAAAAAAAzp3DChegPLQAAAAAAAAGVu3Vcq5tFOlFevW7Mda5XKiaxh7uInqWo51/d/BYYfB02/ar2z+0K1jNK3L2zb2Y86/S4aP0Haw+U7u1LlT796/4kuS7oAAAAAAAAAAAAAAAAAAAADOncMKF6A8tAAAAAAABhJw+Drue1Xsj93JxmlbdjZt7UuVHc0foS7icp3dmPOvtw96/4sLdui3TzaKdCtXr9y/LWuVzquOHw1rDQ1LUcqfu/iyRJwAAAAAAAAAAAAAAAAAAAAAGdO4YUL0B5aAAAAAAyt267tXNohDev27Eda5XKifD4a7iZ6lqOdfj34LDD4Si17Ve2VZxmlLl/Zhsx51XHR+hLWGync2p8qe33XkkuW7YAAAAAAAAAAAAAAAAAAAAAAADOncMKF6A8tAAAABhKw+Dque1c2R+7kYzS0LOzb2pcqfbvaP0Hdv5TvbMeHnX6/v8AxPoopt082iNCtXb070tadc6rhYw9vDw1Lccqfv8ArJGmAAAAAAAAAAAAAAAAAAAAAAAAAZ07hhQvQHloAADK1aru1c2iEF/EW8PHWuVybGGwl3FT1LUc/inuscPhKLXtVbZ/zcrOM0ncxGzHZjw86+/18rlo/Q1rC5TntT4+VPan5+EhzHZAAAAAAAAAAAAAAAAAAAAAAAAAAAZ07hhQvQHloACVh8HVX7V3ZHV0uNjNLQtbNrarx8qfbv6P0FcvZTv7MeHnX6+VhRRTRTzaI0K5duzuy1p1zqt9mxbsQpC3HKj1GlAAAAAAAAAAAAAAAAAAAAAAAAAAAAZ07hhQvQHlrO1aru1aKIa+IxNvDx1rlfts4XB3sVPVtRz/AJ8qe9Vjh8LRZ2ztnr/6VjGaSuYjZp4R4fa56P0PZwmUq7U+PD2p+d793OdcAAAAAAAAAAAAAAAAAAAAAAAAAAAAABnTuGFXhsHNcc+5Oz6rPjtLUs1rbtUzlxrup9qbo3Qcr9KXb1co13Upvr9fPssKKaaKebRGiFbuXJ3Za0651W+1ZhZhSFumVKeVHr4SAAAAAAAAAAAAAAAAAAAAAAAAAAAAAAAM6dww/9k=">
            <a:extLst>
              <a:ext uri="{FF2B5EF4-FFF2-40B4-BE49-F238E27FC236}">
                <a16:creationId xmlns:a16="http://schemas.microsoft.com/office/drawing/2014/main" id="{4C53EB13-0EA6-4CD7-80DF-F209D10141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A3F71E-CACD-442E-A26F-FD6071D5E581}"/>
              </a:ext>
            </a:extLst>
          </p:cNvPr>
          <p:cNvSpPr txBox="1"/>
          <p:nvPr/>
        </p:nvSpPr>
        <p:spPr>
          <a:xfrm>
            <a:off x="4224338" y="160339"/>
            <a:ext cx="3162300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DEFINICE VLÁKNINY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1D813BC-91B5-47BF-A729-1DA1F045A8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cap="none"/>
              <a:t>EFSA DIETARY REFERENCE VALUES FOR DIETARY FIBRE</a:t>
            </a: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7FE7EF5A-0245-4201-B3F7-0B7B24A8663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800350"/>
            <a:ext cx="7467600" cy="2471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9A683-34B7-429B-B67F-FEA449FF1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cap="none" dirty="0" err="1"/>
              <a:t>The</a:t>
            </a:r>
            <a:r>
              <a:rPr lang="cs-CZ" altLang="cs-CZ" cap="none" dirty="0"/>
              <a:t> EPIC nutrient database </a:t>
            </a:r>
            <a:r>
              <a:rPr lang="cs-CZ" altLang="cs-CZ" cap="none" dirty="0" err="1"/>
              <a:t>project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85FF4-F63C-488B-ADE9-09EC370D5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Studie 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Prospective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Investigation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Cancer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Nutrition</a:t>
            </a:r>
            <a:endParaRPr lang="cs-CZ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(EPIC)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Europe"/>
              </a:rPr>
              <a:t>celoevropská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prospektivní </a:t>
            </a:r>
            <a:r>
              <a:rPr lang="cs-CZ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Cohort study"/>
              </a:rPr>
              <a:t>kohortová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Cohort study"/>
              </a:rPr>
              <a:t> studie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vztahů mezi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Diet (nutrition)"/>
              </a:rPr>
              <a:t>stravou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nádory i dalšími chronickými onemocněními, jako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jsou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Cardiovascular disease"/>
              </a:rPr>
              <a:t>kardiovaskulární onemocnění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více než půl  milionem účastníků je to největší studie zaměřená na výživu a onemocnění, která má být provedena.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EPIC je koordinován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International Agency for Research on Cancer"/>
              </a:rPr>
              <a:t>Mezinárodní agenturou pro výzkum rakoviny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(IARC), která je součástí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World Health Organization"/>
              </a:rPr>
              <a:t>Světové  zdravotnické organizace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financován programem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European Commission"/>
              </a:rPr>
              <a:t>Evropské komise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"Evropa proti rakovině", jakož  i několika národními granty a charitativními organizacemi.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521 457 zdravých dospělých, většinou ve věku 35–70 let, bylo zapsáno do 23 center v deseti evropských  zemích: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Denmark"/>
              </a:rPr>
              <a:t>Dánsko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(11 %),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France"/>
              </a:rPr>
              <a:t>Francie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(14 %),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Germany"/>
              </a:rPr>
              <a:t>Německo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(10 %),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Greece"/>
              </a:rPr>
              <a:t>Řecko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(5 %),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Italy"/>
              </a:rPr>
              <a:t>Itálie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(9 %),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The Netherlands"/>
              </a:rPr>
              <a:t>Nizozemsko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(8 %),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Norway"/>
              </a:rPr>
              <a:t>Norsko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(7%),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Spain"/>
              </a:rPr>
              <a:t>Španělsko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(8 %),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 tooltip="Sweden"/>
              </a:rPr>
              <a:t>Švédsko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(10 %)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 tooltip="United Kingdom"/>
              </a:rPr>
              <a:t>Spojené království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(17 %). Jedno britské centrum (Oxford) přijalo 27  000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 tooltip="Vegetarian"/>
              </a:rPr>
              <a:t>vegetariánů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0" tooltip="Vegan"/>
              </a:rPr>
              <a:t>veganů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tato podskupina tvoří největší studii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této dietní skupiny.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Nábor do studie probíhal v letech 1993 až 1999 a následné sledování je plánováno na nejméně deset let, s opakovaným pohovorem /</a:t>
            </a:r>
          </a:p>
          <a:p>
            <a:pPr marL="0" indent="0" algn="l">
              <a:buNone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   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dotazníky každé  tři až pět let. Hlavními shromážděnými prospektivními údaji jsou standardizované dietní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1" tooltip="Questionnaire"/>
              </a:rPr>
              <a:t>dotazníky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(samoobslužné nebo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založené na rozhovorech), sedmidenní potravinové deníky, vzorky krve 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2" tooltip="Anthropometric"/>
              </a:rPr>
              <a:t>antropometrická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měření, jako je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3" tooltip="Body mass index"/>
              </a:rPr>
              <a:t>index  tělesné</a:t>
            </a:r>
          </a:p>
          <a:p>
            <a:pPr marL="0" indent="0" algn="l">
              <a:buNone/>
            </a:pPr>
            <a:r>
              <a:rPr lang="cs-CZ" b="0" i="0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3" tooltip="Body mass index"/>
              </a:rPr>
              <a:t>      hmotnosti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4" tooltip="Waist-hip ratio"/>
              </a:rPr>
              <a:t>poměr pasu k bokům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5" tooltip="Case-control study"/>
              </a:rPr>
              <a:t>Případová kontrolní studie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GenAir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navíc studuje vztah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6" tooltip="Passive smoking"/>
              </a:rPr>
              <a:t>pasivního kouření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7" tooltip="Air pollution"/>
              </a:rPr>
              <a:t>znečištění</a:t>
            </a:r>
          </a:p>
          <a:p>
            <a:pPr marL="0" indent="0" algn="l">
              <a:buNone/>
            </a:pPr>
            <a:r>
              <a:rPr lang="cs-CZ" b="0" i="1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7" tooltip="Air pollution"/>
              </a:rPr>
              <a:t>       </a:t>
            </a:r>
            <a:r>
              <a:rPr lang="cs-CZ" b="0" u="sng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7" tooltip="Air pollution"/>
              </a:rPr>
              <a:t>ovzduší</a:t>
            </a:r>
            <a:r>
              <a:rPr lang="cs-CZ" b="0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 nádory 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8" tooltip="Respiratory disease"/>
              </a:rPr>
              <a:t>respiračními onemocněními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3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3E5E112C-FF58-44FA-832E-67AB6590AF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2600"/>
              <a:t>JEN 26 % ÚDAJŮ O VLÁKNINĚ POTRAVIN MĚLO INFORMACE O JEJICH DEFINICI A ANALYTICKÉ METODĚ !!!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A1993C6D-94F6-4E49-8AF0-BA43F24D8BF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Dánsko, Francie (  ženy ve školství), Norsko, Velká Británie  (vegetariáni) , Řecko, Itálie, Španělsko ( dárci krve), Německo, Švédsko, Nizozemí</a:t>
            </a:r>
          </a:p>
          <a:p>
            <a:r>
              <a:rPr lang="cs-CZ" altLang="cs-CZ" dirty="0"/>
              <a:t> celkově 520 00 osob</a:t>
            </a:r>
          </a:p>
          <a:p>
            <a:r>
              <a:rPr lang="cs-CZ" altLang="cs-CZ" dirty="0"/>
              <a:t> pro tuto analýzu  36 034 ( 13 025 mužů a 23 009 žen) náhodně vybraných</a:t>
            </a:r>
          </a:p>
          <a:p>
            <a:r>
              <a:rPr lang="cs-CZ" altLang="cs-CZ" dirty="0"/>
              <a:t> 24 h </a:t>
            </a:r>
            <a:r>
              <a:rPr lang="cs-CZ" altLang="cs-CZ" dirty="0" err="1"/>
              <a:t>recall</a:t>
            </a:r>
            <a:r>
              <a:rPr lang="cs-CZ" altLang="cs-CZ" dirty="0"/>
              <a:t> standardizovaný ( sezona , různé dny v týdnu)  + počítač - pomocí interview, jen v Norsku  telefonicky </a:t>
            </a:r>
          </a:p>
          <a:p>
            <a:r>
              <a:rPr lang="cs-CZ" altLang="cs-CZ" dirty="0"/>
              <a:t>Pomocí EPIC Nutrient Database ( ENDB)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844EF574-B7D3-478E-A0C1-994DBFE317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cap="none"/>
              <a:t>Průměrný příjem  v g / dne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2498F5F-3566-4C91-801F-F7DE0670A664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ŘECKO                M - 24, 3                  Ž – 17,5</a:t>
            </a:r>
          </a:p>
          <a:p>
            <a:r>
              <a:rPr lang="cs-CZ" altLang="cs-CZ" dirty="0"/>
              <a:t>ŠPANĚLSKO       23,3 - 28,5               18,1 - 23,9</a:t>
            </a:r>
          </a:p>
          <a:p>
            <a:r>
              <a:rPr lang="cs-CZ" altLang="cs-CZ" dirty="0"/>
              <a:t>ITÁLIE                  24,2 - 27,4              18,4 - 20,5</a:t>
            </a:r>
          </a:p>
          <a:p>
            <a:r>
              <a:rPr lang="cs-CZ" altLang="cs-CZ" dirty="0"/>
              <a:t>FRANCIE                                              19,2 – 20,9</a:t>
            </a:r>
          </a:p>
          <a:p>
            <a:r>
              <a:rPr lang="cs-CZ" altLang="cs-CZ" dirty="0"/>
              <a:t>NĚMECKO           22,7 - 23,6             20,5 A 21,3</a:t>
            </a:r>
          </a:p>
          <a:p>
            <a:r>
              <a:rPr lang="cs-CZ" altLang="cs-CZ" dirty="0"/>
              <a:t>NIZOZEMÍ            25,4                       20,7 A 21.7</a:t>
            </a:r>
          </a:p>
          <a:p>
            <a:r>
              <a:rPr lang="cs-CZ" altLang="cs-CZ" dirty="0"/>
              <a:t>VB                         21,1 -A 32,1           17,4 A 26,8</a:t>
            </a:r>
          </a:p>
          <a:p>
            <a:r>
              <a:rPr lang="cs-CZ" altLang="cs-CZ" dirty="0"/>
              <a:t>DÁNSKO               25,9 A 27,4             22,5 A 25,0</a:t>
            </a:r>
          </a:p>
          <a:p>
            <a:r>
              <a:rPr lang="cs-CZ" altLang="cs-CZ" dirty="0"/>
              <a:t>ŠVÉDSKO              17,7-20,9                15,1 A 17,7</a:t>
            </a:r>
          </a:p>
          <a:p>
            <a:r>
              <a:rPr lang="cs-CZ" altLang="cs-CZ" dirty="0"/>
              <a:t>NORSKO                                                19,2 A 19,3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C1583-4000-4B09-9997-E6CE5E23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USA-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and </a:t>
            </a:r>
            <a:r>
              <a:rPr lang="cs-CZ" dirty="0" err="1"/>
              <a:t>Nutrition</a:t>
            </a:r>
            <a:r>
              <a:rPr lang="cs-CZ" dirty="0"/>
              <a:t> </a:t>
            </a:r>
            <a:r>
              <a:rPr lang="cs-CZ" dirty="0" err="1"/>
              <a:t>Examination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-výsledky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1C200A-EE72-4375-9199-8E66B67A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Průměr 17 g/ den</a:t>
            </a:r>
          </a:p>
          <a:p>
            <a:r>
              <a:rPr lang="cs-CZ" dirty="0"/>
              <a:t>Hlavní zdroje – 18 % - obiloviny ( těstoviny, pizza)</a:t>
            </a:r>
          </a:p>
          <a:p>
            <a:r>
              <a:rPr lang="cs-CZ" dirty="0"/>
              <a:t>                            15 % - ovoce</a:t>
            </a:r>
          </a:p>
          <a:p>
            <a:r>
              <a:rPr lang="cs-CZ" dirty="0"/>
              <a:t>                             14%  - zelenina</a:t>
            </a:r>
          </a:p>
          <a:p>
            <a:r>
              <a:rPr lang="cs-CZ" dirty="0"/>
              <a:t>                               6 % - luštěniny, ořechy, semena   </a:t>
            </a:r>
          </a:p>
        </p:txBody>
      </p:sp>
    </p:spTree>
    <p:extLst>
      <p:ext uri="{BB962C8B-B14F-4D97-AF65-F5344CB8AC3E}">
        <p14:creationId xmlns:p14="http://schemas.microsoft.com/office/powerpoint/2010/main" val="24777974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7C31D36-D44C-4FE7-8D63-5CD790D6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analýzy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C32D6D-93D8-4DD4-AD2A-81B4C0D75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Aktualizace databáze živin- starší metody údajně nižší obsah vlákniny</a:t>
            </a:r>
          </a:p>
          <a:p>
            <a:r>
              <a:rPr lang="cs-CZ" dirty="0"/>
              <a:t>Nesrovnalosti</a:t>
            </a:r>
          </a:p>
        </p:txBody>
      </p:sp>
    </p:spTree>
    <p:extLst>
      <p:ext uri="{BB962C8B-B14F-4D97-AF65-F5344CB8AC3E}">
        <p14:creationId xmlns:p14="http://schemas.microsoft.com/office/powerpoint/2010/main" val="13987250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5861D32-624F-4C76-B00A-0E5F0B48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35" y="926530"/>
            <a:ext cx="8904729" cy="50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47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0936D89-6FCC-4C6C-BFC7-3EB83933A6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cs-CZ" altLang="cs-CZ" cap="none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B794971-987E-4CC7-9CD9-B089E006A5D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Miska müsli (4 gramy)</a:t>
            </a:r>
            <a:br>
              <a:rPr lang="cs-CZ" altLang="cs-CZ" dirty="0"/>
            </a:br>
            <a:r>
              <a:rPr lang="cs-CZ" altLang="cs-CZ" dirty="0"/>
              <a:t>Krajíc celozrnného chleba (3 gramy)</a:t>
            </a:r>
            <a:br>
              <a:rPr lang="cs-CZ" altLang="cs-CZ" dirty="0"/>
            </a:br>
            <a:r>
              <a:rPr lang="cs-CZ" altLang="cs-CZ" dirty="0"/>
              <a:t>Salát z čerstvého ovoce, menší miska (4 gramy)</a:t>
            </a:r>
            <a:br>
              <a:rPr lang="cs-CZ" altLang="cs-CZ" dirty="0"/>
            </a:br>
            <a:r>
              <a:rPr lang="cs-CZ" altLang="cs-CZ" dirty="0"/>
              <a:t>Celozrnný pšeničný sendvič (5 gramů)</a:t>
            </a:r>
            <a:br>
              <a:rPr lang="cs-CZ" altLang="cs-CZ" dirty="0"/>
            </a:br>
            <a:r>
              <a:rPr lang="cs-CZ" altLang="cs-CZ" dirty="0"/>
              <a:t>Ovoce, ořechy, rozinky (2 gramy)</a:t>
            </a:r>
            <a:br>
              <a:rPr lang="cs-CZ" altLang="cs-CZ" dirty="0"/>
            </a:br>
            <a:r>
              <a:rPr lang="cs-CZ" altLang="cs-CZ" dirty="0"/>
              <a:t>Porce luštěnin jako hlavní jídlo</a:t>
            </a:r>
          </a:p>
          <a:p>
            <a:r>
              <a:rPr lang="cs-CZ" altLang="cs-CZ" dirty="0"/>
              <a:t> (3-6 gramů vařená !  </a:t>
            </a:r>
            <a:r>
              <a:rPr lang="cs-CZ" altLang="cs-CZ" dirty="0">
                <a:solidFill>
                  <a:schemeClr val="accent2"/>
                </a:solidFill>
              </a:rPr>
              <a:t>nevařené 11 –16 g</a:t>
            </a:r>
            <a:r>
              <a:rPr lang="cs-CZ" altLang="cs-CZ" dirty="0"/>
              <a:t>)</a:t>
            </a:r>
            <a:br>
              <a:rPr lang="cs-CZ" altLang="cs-CZ" dirty="0"/>
            </a:br>
            <a:r>
              <a:rPr lang="cs-CZ" altLang="cs-CZ" dirty="0"/>
              <a:t>Zeleninový salát 2x (4 gramy)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799D3-5E6E-4275-86DE-E69023AB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847EB-7B83-4D9E-9E33-37494AC58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EFSA </a:t>
            </a:r>
            <a:r>
              <a:rPr lang="cs-CZ" altLang="cs-CZ" dirty="0" err="1"/>
              <a:t>Journal</a:t>
            </a:r>
            <a:r>
              <a:rPr lang="cs-CZ" altLang="cs-CZ" dirty="0"/>
              <a:t> 2010, 8 (3) :1462 </a:t>
            </a:r>
            <a:r>
              <a:rPr lang="cs-CZ" altLang="cs-CZ" dirty="0" err="1"/>
              <a:t>Scientific</a:t>
            </a:r>
            <a:r>
              <a:rPr lang="cs-CZ" altLang="cs-CZ" dirty="0"/>
              <a:t> </a:t>
            </a:r>
            <a:r>
              <a:rPr lang="cs-CZ" altLang="cs-CZ" dirty="0" err="1"/>
              <a:t>opinion</a:t>
            </a:r>
            <a:r>
              <a:rPr lang="cs-CZ" altLang="cs-CZ" dirty="0"/>
              <a:t> on </a:t>
            </a:r>
            <a:r>
              <a:rPr lang="cs-CZ" altLang="cs-CZ" dirty="0" err="1"/>
              <a:t>dietary</a:t>
            </a:r>
            <a:r>
              <a:rPr lang="cs-CZ" altLang="cs-CZ" dirty="0"/>
              <a:t> reference </a:t>
            </a:r>
            <a:r>
              <a:rPr lang="cs-CZ" altLang="cs-CZ" dirty="0" err="1"/>
              <a:t>values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carbohydrates</a:t>
            </a:r>
            <a:r>
              <a:rPr lang="cs-CZ" altLang="cs-CZ" dirty="0"/>
              <a:t> and </a:t>
            </a:r>
            <a:r>
              <a:rPr lang="cs-CZ" altLang="cs-CZ" dirty="0" err="1"/>
              <a:t>dietary</a:t>
            </a:r>
            <a:r>
              <a:rPr lang="cs-CZ" altLang="cs-CZ" dirty="0"/>
              <a:t> </a:t>
            </a:r>
            <a:r>
              <a:rPr lang="cs-CZ" altLang="cs-CZ" dirty="0" err="1"/>
              <a:t>fibre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7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6CC59ADE-3854-482A-96EB-F14463FF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692150"/>
            <a:ext cx="8229600" cy="865188"/>
          </a:xfrm>
        </p:spPr>
        <p:txBody>
          <a:bodyPr/>
          <a:lstStyle/>
          <a:p>
            <a:pPr defTabSz="912813">
              <a:defRPr/>
            </a:pPr>
            <a:r>
              <a:rPr lang="cs-CZ" altLang="cs-CZ" sz="2400" b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Nařízení Evropského parlamentu </a:t>
            </a:r>
            <a:br>
              <a:rPr lang="cs-CZ" altLang="cs-CZ" sz="2400" b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a Rady (EU) č. 1169/2011, Příloha I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06865FE7-8054-4B8A-BDCF-6E7C9982C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9" y="1844676"/>
            <a:ext cx="8135937" cy="42275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912813">
              <a:buFont typeface="Courier New" panose="02070309020205020404" pitchFamily="49" charset="0"/>
              <a:buChar char="o"/>
            </a:pPr>
            <a:r>
              <a:rPr lang="cs-CZ" altLang="cs-CZ" sz="2000" b="1">
                <a:cs typeface="Arial" panose="020B0604020202020204" pitchFamily="34" charset="0"/>
              </a:rPr>
              <a:t>„Vlákninou“</a:t>
            </a:r>
            <a:r>
              <a:rPr lang="cs-CZ" altLang="cs-CZ" sz="2000">
                <a:cs typeface="Arial" panose="020B0604020202020204" pitchFamily="34" charset="0"/>
              </a:rPr>
              <a:t> se rozumějí </a:t>
            </a:r>
            <a:r>
              <a:rPr lang="cs-CZ" altLang="cs-CZ" sz="2000" b="1">
                <a:cs typeface="Arial" panose="020B0604020202020204" pitchFamily="34" charset="0"/>
              </a:rPr>
              <a:t>uhlovodíkové polymery s třemi nebo více monomerními jednotkami</a:t>
            </a:r>
            <a:r>
              <a:rPr lang="cs-CZ" altLang="cs-CZ" sz="2000">
                <a:cs typeface="Arial" panose="020B0604020202020204" pitchFamily="34" charset="0"/>
              </a:rPr>
              <a:t>, které </a:t>
            </a:r>
            <a:r>
              <a:rPr lang="cs-CZ" altLang="cs-CZ" sz="2000" b="1">
                <a:cs typeface="Arial" panose="020B0604020202020204" pitchFamily="34" charset="0"/>
              </a:rPr>
              <a:t>nejsou tráveny ani vstřebávány v tenkém střevě lidského organismu</a:t>
            </a:r>
            <a:r>
              <a:rPr lang="cs-CZ" altLang="cs-CZ" sz="2000">
                <a:cs typeface="Arial" panose="020B0604020202020204" pitchFamily="34" charset="0"/>
              </a:rPr>
              <a:t> a náleží do těchto kategorií:</a:t>
            </a:r>
          </a:p>
          <a:p>
            <a:pPr defTabSz="912813">
              <a:buNone/>
            </a:pPr>
            <a:r>
              <a:rPr lang="cs-CZ" altLang="cs-CZ" sz="2000">
                <a:cs typeface="Arial" panose="020B0604020202020204" pitchFamily="34" charset="0"/>
              </a:rPr>
              <a:t> </a:t>
            </a:r>
          </a:p>
          <a:p>
            <a:pPr lvl="1" defTabSz="912813">
              <a:buFont typeface="Courier New" panose="02070309020205020404" pitchFamily="49" charset="0"/>
              <a:buChar char="o"/>
            </a:pPr>
            <a:r>
              <a:rPr lang="cs-CZ" altLang="cs-CZ" sz="2000">
                <a:cs typeface="Arial" panose="020B0604020202020204" pitchFamily="34" charset="0"/>
              </a:rPr>
              <a:t>jedlé uhlovodíkové polymery přirozeně se vyskytující v přijímané potravě, </a:t>
            </a:r>
          </a:p>
          <a:p>
            <a:pPr lvl="1" defTabSz="912813">
              <a:buFont typeface="Courier New" panose="02070309020205020404" pitchFamily="49" charset="0"/>
              <a:buChar char="o"/>
            </a:pPr>
            <a:r>
              <a:rPr lang="cs-CZ" altLang="cs-CZ" sz="2000">
                <a:cs typeface="Arial" panose="020B0604020202020204" pitchFamily="34" charset="0"/>
              </a:rPr>
              <a:t>jedlé uhlovodíkové polymery, které byly získány z potravinových surovin fyzikálními, enzymatickými nebo chemickými prostředky a které mají prospěšný fyziologický účinek prokázaný obecně uznávanými vědeckými poznatky, </a:t>
            </a:r>
          </a:p>
          <a:p>
            <a:pPr lvl="1" defTabSz="912813">
              <a:buFont typeface="Courier New" panose="02070309020205020404" pitchFamily="49" charset="0"/>
              <a:buChar char="o"/>
            </a:pPr>
            <a:r>
              <a:rPr lang="cs-CZ" altLang="cs-CZ" sz="2000">
                <a:cs typeface="Arial" panose="020B0604020202020204" pitchFamily="34" charset="0"/>
              </a:rPr>
              <a:t>jedlé syntetické uhlovodíkové polymery, které mají prospěšný fyziologický účinek prokázaný obecně uznávanými vědeckými poznatky.</a:t>
            </a:r>
          </a:p>
        </p:txBody>
      </p:sp>
      <p:sp>
        <p:nvSpPr>
          <p:cNvPr id="13316" name="AutoShape 4" descr="data:image/jpeg;base64,/9j/4AAQSkZJRgABAQAAAQABAAD/2wCEAAkGBwgHBhQIBwgWFhUVFSEZFxgYGBsfHxocGhciGhwdGyohKCgmJCMlHxUfITMtJSwrOjouHCU2ODYsPSouMiwBCgoKDgwOGxAQGDckHyQsLDQ3Ky03Ny80NzAsLCwsLCw3NTU0NDQvNzQsLCwsLzU2LC03NzQsLDQ3MTA0NCw0LP/AABEIALcBEwMBEQACEQEDEQH/xAAcAAEAAgMBAQEAAAAAAAAAAAAABAUCBwgBBgP/xAA9EAEAAQICBQgHBgUFAAAAAAAAAQIDBAURFCExkQYSQVFTgZPSBxciNFVhsRMyUmJxoSNCY3LwFUPB0eH/xAAbAQEAAgMBAQAAAAAAAAAAAAAAAwYBBAUHAv/EAC4RAQABAgIHCAIDAQAAAAAAAAACAQMEEQUSIjFRoeEUFSFBU3Gx0cHwYYGRE//aAAwDAQACEQMRAD8Ah8ivSZicn5uDz2z9vZjZFeiPtKI7/vx8p2/OdzuYjARubUPCvLo1oXa03t15PjspzrAxjcruW7lE9MRGyeqY3xPyna41y3K3LVlTKrYpWlfGibq9jsaeEPhk1ex2NPCANXsdjTwgDV7HY08IA1ex2NPCANXsdjTwgDV7HY08IA1ex2NPCANXsdjTwgDV7HY08IA1ex2NPCANXsdjTwgDV7HY08IA1ex2NPCANXsdjTwgDV7HY08IA1ex2NPCANXsdjTwgDV7HY08IA1ex2NPCANXsdjTwgDV7HY08IA1ex2NPCANXsdjTwgDV7HY08IA1ex2NPCANXsdjTwgDV7HY08IA1ex2NPCANXsdjTwgDV7HY08IA1ex2NPCAU+YWLMYurRap6OiOqAcvLa0VjkOeZnyfx2uZRipoq/mjfTXEdFcbpj9407JhHdtQux1Z0zZjKsdzeHIn0m5ZygmnB5josYidkUzPsVz+SZ6Z/DO3q529xMTgZ2tqPjRswuUk+9aKQAAAAAAAAAAAAAAAAAAAAAAAAAAAAABTZh75V3fSActLa0QHkxExomAbB5E+lHMsj5uDzjnX7EbImZ/iUR+WZ+9Hyq7p2aGhiMBC5tQ8K8ksLtab278kzrLs9wMY3KsVTconq3xPVVG+J+UuLctTty1ZUybFK0ruT0bIAAAAAAAAAAAAAAAAAAAAAAAAAAACmzD3yru+kA5aW1ogAAJ+SZzmOQ46MblOKm3X06N1UdVUbpj9e7QjuWoXY6s6ZsxlWO5u7kT6Ucuz2acFm8RYvzsjTP8O5P5ZndM/hq69k1OLicBO3tQ8ac2xC7Su9sFoJQAAAAAAAAAAAAAAAAAAAAAAAAAAFNmHvlXd9IBy0trRAAAAeTETGiYB95yK9JuZ8n+bhMy52Iw8bNEz/Eoj8kzvj8tXdMNHEYGF3xj4V5JYXa03t45DnuWcoMDGMynFRXT09E0z1VRO2J/VxLtqdqWrOmTYpWldyyRsgAAAAAAAAAAAAAAAAAAAAAAAAKbMPfKu76QDlpbWiAAAAAAm5Pm2PyTHRjcqxVVuuOmN0x1VRuqj5S+LluNyOrKmdGaSrTc3XyI9KmAznm4LPObYvzsirT/DuT8pn7sz1Vd0zucXE4CVvah405tiF2ld7YznpQAAAAAAAAAAAAAAAAAAAAAAAFNmHvlXd9IBy0trRAAAAAAAeTt2SD7jkV6Sc05N83CYzTfw8bOZM+3RH9OZ6I/DOzqmlpYjAwu+NPCqSFytN7efJ7lDlfKPBa3lOKiuP5o3VUT1VRvif8jS4l2zO1XKdGzSVJbloiZAAAAAAAAAAAAAAAAAAAAAAU2Ye+Vd30gHLS2tEAAAAAAAABKyvMsblGNjG5ZiqrdyndVT1dU9Ex8p0w+JwjOOrKmdGaVrTc3TyJ9K+CzSacFyhimxd3Rc/2657/ALk/Kdnz26HHxGj5Q2rfjTn1bELtK72y4nTGmHNSgAAAAAAAAAAAAAAAAAAAAKbMPfKu76QDlpbWiAAAAAAAAAAA+y5FekXNeTHNwt3Tew8bPs6p20R/Tno/tnZ1c3e08RgoXvGnhXj9pIXK03t68m+UuVcpcHrOU4mKtH3qZ2V0T1VRvj9d09Ey4d6xOzXKdGxGVJbluifQAAAAAAAAAAAAAAAAAACmzD3yru+kA5aW1ogAAAAAAAAAAAJOXZhjMrxlONy7E1W7lO6qmdv6T0THynTD5nCM6asqZ0ZpWtNzc3In0s4TMObguUvNs3N0XY2W6v7vwT+uz5xucfEaPlHat+NOHn1Twu0rvbOpmKqedTOyXMTPQAAAAAAAAAAAAAAAAAU2Ye+Vd30gHLS2tEAAAAAAAAAAAAAB9fyL9IObclqow/O+2w/Taqn7sf05/l/TbHyje1MRg4XvHdXj9pI3Kxb15Mcqcp5UYT7fKsRpmI9u3Vsro0/ij/mNMT0TLh3rE7NcpU/tsRlSW5dIX0AAAAAAAAAAAAAAAApsw98q7vpAOWltaIAAAAAAAAAAAAAACRl2KxmCxtOJy2/VRcp+7VROiY/864nZPSivStxhWt3LV/lLYtXLs6QtUzrwo2tlvpazOzgqbeYZZbuXIjbXTXNGn56ObO39OEKjexMNev8Ayps/ytNnQMqwp/0uZV/imf5SvW9f+B0+NPkRdprwSdwR9Tl1PW9f+B0+NPkO014HcEfU5dT1vX/gdPjT5DtNeB3BH1OXU9b1/wCB0+NPkO014HcEfU5dT1vX/gdPjT5DtNeB3BH1OXU9b1/4HT40+Q7TXgdwR9Tl1PW9f+B0+NPkO014HcEfU5dT1vX/AIHT40+Q7TXgdwR9Tl1PW9f+B0+NPkO014HcEfU5dT1vX/gdPjT5DtNeB3BH1OXU9b1/4HT40+Q7TXgdwR9Tl1PW9f8AgdPjT5DtNeB3BH1OXU9b1/4HT40+Q7TXgdwR9Tl1PW9f+B0+NPkO014HcEfU5dT1vX/gdPjT5DtNeB3BH1OXU9b1/wCB0+NPkO014HcEfU5dUS/6Tr9+7Nz/AEemNP8AVnq0fhO014HcEfU5dWol4U0AAAAAAAAAAAAABIw+Fru+1OyPr+jm4zSdvD7NNqXDh7uvo/Q97F5Tlsw4+dfan5+VhatUWqebRCsYjE3MRLWuVz+FywuDs4WGpajl8196s0DaAAAAAAAAAAAAAAAAZ07hhQvQHloAAAAAAAAAAAD2iiq5VzaI0o7t2FmOtOuVEtixcvz1Lcc6rDD4Om37VzbP7K3jNLTu7NrZjx86/S36P0FbsZTvbUuHlT7/AHwSnHd8AAAAAAAAAAAAAAAAABnTuGFC9AeWgAAAAAAAAAAwkYfCV3faq2Q5eM0pbsbMNqXKnv8AXw7Wj9C3cVlOezDnX2p+flY27dFqnm0UqzfxFy/LWuVzXLDYW1hoalqOVPn3ZIWwAAAAAAAAAAAAAAAAAAAzp3DChegPLQAAAAAAAAGVu3Vcq5tFOlFevW7Mda5XKiaxh7uInqWo51/d/BYYfB02/ar2z+0K1jNK3L2zb2Y86/S4aP0Haw+U7u1LlT796/4kuS7oAAAAAAAAAAAAAAAAAAAADOncMKF6A8tAAAAAAABhJw+Drue1Xsj93JxmlbdjZt7UuVHc0foS7icp3dmPOvtw96/4sLdui3TzaKdCtXr9y/LWuVzquOHw1rDQ1LUcqfu/iyRJwAAAAAAAAAAAAAAAAAAAAAGdO4YUL0B5aAAAAAAyt267tXNohDev27Eda5XKifD4a7iZ6lqOdfj34LDD4Si17Ve2VZxmlLl/Zhsx51XHR+hLWGync2p8qe33XkkuW7YAAAAAAAAAAAAAAAAAAAAAAADOncMKF6A8tAAAABhKw+Dque1c2R+7kYzS0LOzb2pcqfbvaP0Hdv5TvbMeHnX6/v8AxPoopt082iNCtXb070tadc6rhYw9vDw1Lccqfv8ArJGmAAAAAAAAAAAAAAAAAAAAAAAAAZ07hhQvQHloAADK1aru1c2iEF/EW8PHWuVybGGwl3FT1LUc/inuscPhKLXtVbZ/zcrOM0ncxGzHZjw86+/18rlo/Q1rC5TntT4+VPan5+EhzHZAAAAAAAAAAAAAAAAAAAAAAAAAAAZ07hhQvQHloACVh8HVX7V3ZHV0uNjNLQtbNrarx8qfbv6P0FcvZTv7MeHnX6+VhRRTRTzaI0K5duzuy1p1zqt9mxbsQpC3HKj1GlAAAAAAAAAAAAAAAAAAAAAAAAAAAAZ07hhQvQHlrO1aru1aKIa+IxNvDx1rlfts4XB3sVPVtRz/AJ8qe9Vjh8LRZ2ztnr/6VjGaSuYjZp4R4fa56P0PZwmUq7U+PD2p+d793OdcAAAAAAAAAAAAAAAAAAAAAAAAAAAAABnTuGFXhsHNcc+5Oz6rPjtLUs1rbtUzlxrup9qbo3Qcr9KXb1co13Upvr9fPssKKaaKebRGiFbuXJ3Za0651W+1ZhZhSFumVKeVHr4SAAAAAAAAAAAAAAAAAAAAAAAAAAAAAAAM6dww/9k=">
            <a:extLst>
              <a:ext uri="{FF2B5EF4-FFF2-40B4-BE49-F238E27FC236}">
                <a16:creationId xmlns:a16="http://schemas.microsoft.com/office/drawing/2014/main" id="{0E0AD3C8-E5E9-4604-92E8-5D5AD88AF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13317" name="Picture 6" descr="http://www.mzv.cz/public/5/bf/ed/784217_700269_vlajka_CR.jpg">
            <a:extLst>
              <a:ext uri="{FF2B5EF4-FFF2-40B4-BE49-F238E27FC236}">
                <a16:creationId xmlns:a16="http://schemas.microsoft.com/office/drawing/2014/main" id="{4FE5B78E-EFFA-4135-B8D6-74D8E63C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6" y="812800"/>
            <a:ext cx="9572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http://www.zelpage.cz/news_n/eu-flag.jpg">
            <a:extLst>
              <a:ext uri="{FF2B5EF4-FFF2-40B4-BE49-F238E27FC236}">
                <a16:creationId xmlns:a16="http://schemas.microsoft.com/office/drawing/2014/main" id="{76B09636-2BF7-4BA5-A517-BC9A1F2D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800100"/>
            <a:ext cx="9715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E9F57EA-AB16-4BB8-A574-60A24DE1120F}"/>
              </a:ext>
            </a:extLst>
          </p:cNvPr>
          <p:cNvSpPr txBox="1"/>
          <p:nvPr/>
        </p:nvSpPr>
        <p:spPr>
          <a:xfrm>
            <a:off x="4224338" y="160339"/>
            <a:ext cx="3162300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DEFINICE VLÁKNINY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8F00F-570C-44D0-B4A4-7F489F99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ROZPUSTNOST A NEROZPUSTNOST, </a:t>
            </a:r>
            <a:r>
              <a:rPr lang="cs-CZ" dirty="0" err="1"/>
              <a:t>fermentovatelnost</a:t>
            </a:r>
            <a:r>
              <a:rPr lang="cs-CZ" dirty="0"/>
              <a:t>, viskozita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0F6018-5EDB-4012-98C0-DB5F15EA9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b="1" dirty="0"/>
              <a:t>1980 – </a:t>
            </a:r>
            <a:r>
              <a:rPr lang="en-GB" altLang="cs-CZ" b="1" dirty="0" err="1"/>
              <a:t>rozdělení</a:t>
            </a:r>
            <a:r>
              <a:rPr lang="en-GB" altLang="cs-CZ" b="1" dirty="0"/>
              <a:t> </a:t>
            </a:r>
            <a:r>
              <a:rPr lang="en-GB" altLang="cs-CZ" b="1" dirty="0" err="1"/>
              <a:t>vlákniny</a:t>
            </a:r>
            <a:r>
              <a:rPr lang="en-GB" altLang="cs-CZ" b="1" dirty="0"/>
              <a:t> </a:t>
            </a:r>
            <a:r>
              <a:rPr lang="en-GB" altLang="cs-CZ" b="1" dirty="0" err="1"/>
              <a:t>na</a:t>
            </a:r>
            <a:r>
              <a:rPr lang="en-GB" altLang="cs-CZ" b="1" dirty="0"/>
              <a:t> </a:t>
            </a:r>
            <a:r>
              <a:rPr lang="en-GB" altLang="cs-CZ" b="1" dirty="0" err="1"/>
              <a:t>nerozpustnou</a:t>
            </a:r>
            <a:r>
              <a:rPr lang="en-GB" altLang="cs-CZ" dirty="0"/>
              <a:t> </a:t>
            </a:r>
            <a:r>
              <a:rPr lang="en-GB" altLang="cs-CZ" b="1" dirty="0"/>
              <a:t>a </a:t>
            </a:r>
            <a:r>
              <a:rPr lang="en-GB" altLang="cs-CZ" b="1" dirty="0" err="1"/>
              <a:t>rozpustnou</a:t>
            </a:r>
            <a:br>
              <a:rPr lang="en-GB" altLang="cs-CZ" dirty="0"/>
            </a:br>
            <a:r>
              <a:rPr lang="en-GB" altLang="cs-CZ" dirty="0"/>
              <a:t>	</a:t>
            </a:r>
            <a:r>
              <a:rPr lang="en-GB" altLang="cs-CZ" sz="2000" dirty="0"/>
              <a:t>NEROZPUTNÁ (</a:t>
            </a:r>
            <a:r>
              <a:rPr lang="en-GB" altLang="cs-CZ" sz="2000" dirty="0" err="1"/>
              <a:t>celul</a:t>
            </a:r>
            <a:r>
              <a:rPr lang="cs-CZ" altLang="cs-CZ" sz="2000" dirty="0" err="1"/>
              <a:t>óza</a:t>
            </a:r>
            <a:r>
              <a:rPr lang="en-GB" altLang="cs-CZ" sz="2000" dirty="0"/>
              <a:t>, lignin)</a:t>
            </a:r>
            <a:br>
              <a:rPr lang="en-GB" altLang="cs-CZ" sz="2000" dirty="0"/>
            </a:br>
            <a:r>
              <a:rPr lang="en-GB" altLang="cs-CZ" sz="2000" dirty="0"/>
              <a:t>	- </a:t>
            </a:r>
            <a:r>
              <a:rPr lang="en-GB" altLang="cs-CZ" sz="2000" dirty="0" err="1"/>
              <a:t>podporují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peristaltiku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střev</a:t>
            </a:r>
            <a:r>
              <a:rPr lang="en-GB" altLang="cs-CZ" sz="2000" dirty="0"/>
              <a:t>, </a:t>
            </a:r>
            <a:r>
              <a:rPr lang="en-GB" altLang="cs-CZ" sz="2000" dirty="0" err="1"/>
              <a:t>urychlují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tak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průchod</a:t>
            </a:r>
            <a:r>
              <a:rPr lang="en-GB" altLang="cs-CZ" sz="2000" dirty="0"/>
              <a:t> </a:t>
            </a:r>
            <a:r>
              <a:rPr lang="en-GB" altLang="cs-CZ" sz="2000" dirty="0" err="1"/>
              <a:t>tráveniny</a:t>
            </a:r>
            <a:r>
              <a:rPr lang="en-GB" altLang="cs-CZ" sz="2000" dirty="0"/>
              <a:t> </a:t>
            </a:r>
            <a:r>
              <a:rPr lang="en-GB" altLang="cs-CZ" sz="2000" dirty="0" err="1"/>
              <a:t>zažívacím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střevem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zvětšují</a:t>
            </a:r>
            <a:r>
              <a:rPr lang="cs-CZ" altLang="cs-CZ" sz="2000" dirty="0"/>
              <a:t>     </a:t>
            </a:r>
            <a:r>
              <a:rPr lang="en-GB" altLang="cs-CZ" sz="2000" dirty="0"/>
              <a:t>o</a:t>
            </a:r>
            <a:r>
              <a:rPr lang="cs-CZ" altLang="cs-CZ" sz="2000" dirty="0"/>
              <a:t>b</a:t>
            </a:r>
            <a:r>
              <a:rPr lang="en-GB" altLang="cs-CZ" sz="2000" dirty="0" err="1"/>
              <a:t>jem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stolice</a:t>
            </a:r>
            <a:br>
              <a:rPr lang="en-GB" altLang="cs-CZ" sz="2000" dirty="0"/>
            </a:br>
            <a:br>
              <a:rPr lang="en-GB" altLang="cs-CZ" sz="2000" dirty="0"/>
            </a:br>
            <a:r>
              <a:rPr lang="en-GB" altLang="cs-CZ" sz="2000" dirty="0"/>
              <a:t>	ROZPUSTNÁ  (</a:t>
            </a:r>
            <a:r>
              <a:rPr lang="en-GB" altLang="cs-CZ" sz="2000" dirty="0" err="1"/>
              <a:t>pektiny</a:t>
            </a:r>
            <a:r>
              <a:rPr lang="en-GB" altLang="cs-CZ" sz="2000" dirty="0"/>
              <a:t>, beta-</a:t>
            </a:r>
            <a:r>
              <a:rPr lang="en-GB" altLang="cs-CZ" sz="2000" dirty="0" err="1"/>
              <a:t>glukany</a:t>
            </a:r>
            <a:r>
              <a:rPr lang="en-GB" altLang="cs-CZ" sz="2000" dirty="0"/>
              <a:t>)</a:t>
            </a:r>
            <a:br>
              <a:rPr lang="en-GB" altLang="cs-CZ" sz="2000" dirty="0"/>
            </a:br>
            <a:r>
              <a:rPr lang="en-GB" altLang="cs-CZ" sz="2000" dirty="0"/>
              <a:t>	- </a:t>
            </a:r>
            <a:r>
              <a:rPr lang="en-GB" altLang="cs-CZ" sz="2000" dirty="0" err="1"/>
              <a:t>vytváří</a:t>
            </a:r>
            <a:r>
              <a:rPr lang="en-GB" altLang="cs-CZ" sz="2000" dirty="0"/>
              <a:t> v </a:t>
            </a:r>
            <a:r>
              <a:rPr lang="en-GB" altLang="cs-CZ" sz="2000" dirty="0" err="1"/>
              <a:t>tenkém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střevě</a:t>
            </a:r>
            <a:r>
              <a:rPr lang="en-GB" altLang="cs-CZ" sz="2000" dirty="0"/>
              <a:t> </a:t>
            </a:r>
            <a:r>
              <a:rPr lang="en-GB" altLang="cs-CZ" sz="2000" dirty="0" err="1"/>
              <a:t>gelovité</a:t>
            </a:r>
            <a:r>
              <a:rPr lang="en-GB" altLang="cs-CZ" sz="2000" dirty="0"/>
              <a:t> (</a:t>
            </a:r>
            <a:r>
              <a:rPr lang="en-GB" altLang="cs-CZ" sz="2000" dirty="0" err="1"/>
              <a:t>rosolovité</a:t>
            </a:r>
            <a:r>
              <a:rPr lang="en-GB" altLang="cs-CZ" sz="2000" dirty="0"/>
              <a:t>) </a:t>
            </a:r>
            <a:r>
              <a:rPr lang="en-GB" altLang="cs-CZ" sz="2000" dirty="0" err="1"/>
              <a:t>prostředí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snižují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tak</a:t>
            </a:r>
            <a:r>
              <a:rPr lang="en-GB" altLang="cs-CZ" sz="2000" dirty="0"/>
              <a:t> </a:t>
            </a:r>
            <a:r>
              <a:rPr lang="en-GB" altLang="cs-CZ" sz="2000" dirty="0" err="1"/>
              <a:t>vstřebávání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gluk</a:t>
            </a:r>
            <a:r>
              <a:rPr lang="cs-CZ" altLang="cs-CZ" sz="2000" dirty="0" err="1"/>
              <a:t>ózy</a:t>
            </a:r>
            <a:r>
              <a:rPr lang="en-GB" altLang="cs-CZ" sz="2000" dirty="0"/>
              <a:t> a </a:t>
            </a:r>
            <a:r>
              <a:rPr lang="cs-CZ" altLang="cs-CZ" sz="2000" dirty="0"/>
              <a:t>cholesterolu </a:t>
            </a:r>
            <a:r>
              <a:rPr lang="en-GB" altLang="cs-CZ" sz="2000" dirty="0" err="1"/>
              <a:t>přes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střevní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stěnu</a:t>
            </a:r>
            <a:endParaRPr lang="en-GB" altLang="cs-CZ" sz="2000" b="1" dirty="0"/>
          </a:p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b="1" dirty="0"/>
              <a:t>1998 – WHO </a:t>
            </a:r>
            <a:r>
              <a:rPr lang="en-GB" altLang="cs-CZ" b="1" dirty="0" err="1"/>
              <a:t>doporučila</a:t>
            </a:r>
            <a:r>
              <a:rPr lang="en-GB" altLang="cs-CZ" b="1" dirty="0"/>
              <a:t> </a:t>
            </a:r>
            <a:r>
              <a:rPr lang="en-GB" altLang="cs-CZ" b="1" dirty="0" err="1"/>
              <a:t>nečlenit</a:t>
            </a:r>
            <a:r>
              <a:rPr lang="en-GB" altLang="cs-CZ" dirty="0"/>
              <a:t> </a:t>
            </a:r>
            <a:r>
              <a:rPr lang="cs-CZ" altLang="cs-CZ" dirty="0"/>
              <a:t>- </a:t>
            </a:r>
            <a:r>
              <a:rPr lang="en-GB" altLang="cs-CZ" dirty="0" err="1"/>
              <a:t>rozdělení</a:t>
            </a:r>
            <a:r>
              <a:rPr lang="en-GB" altLang="cs-CZ" dirty="0"/>
              <a:t> </a:t>
            </a:r>
            <a:r>
              <a:rPr lang="en-GB" altLang="cs-CZ" dirty="0" err="1"/>
              <a:t>platí</a:t>
            </a:r>
            <a:r>
              <a:rPr lang="en-GB" altLang="cs-CZ" dirty="0"/>
              <a:t> </a:t>
            </a:r>
            <a:r>
              <a:rPr lang="en-GB" altLang="cs-CZ" dirty="0" err="1"/>
              <a:t>jen</a:t>
            </a:r>
            <a:r>
              <a:rPr lang="en-GB" altLang="cs-CZ" dirty="0"/>
              <a:t> pro </a:t>
            </a:r>
            <a:r>
              <a:rPr lang="en-GB" altLang="cs-CZ" dirty="0" err="1"/>
              <a:t>některé</a:t>
            </a:r>
            <a:r>
              <a:rPr lang="en-GB" altLang="cs-CZ" dirty="0"/>
              <a:t> </a:t>
            </a:r>
            <a:r>
              <a:rPr lang="en-GB" altLang="cs-CZ" dirty="0" err="1"/>
              <a:t>ze</a:t>
            </a:r>
            <a:r>
              <a:rPr lang="en-GB" altLang="cs-CZ" dirty="0"/>
              <a:t> </a:t>
            </a:r>
            <a:r>
              <a:rPr lang="en-GB" altLang="cs-CZ" dirty="0" err="1"/>
              <a:t>složek</a:t>
            </a:r>
            <a:r>
              <a:rPr lang="en-GB" altLang="cs-CZ" dirty="0"/>
              <a:t> </a:t>
            </a:r>
            <a:r>
              <a:rPr lang="en-GB" altLang="cs-CZ" dirty="0" err="1"/>
              <a:t>obou</a:t>
            </a:r>
            <a:r>
              <a:rPr lang="en-GB" altLang="cs-CZ" dirty="0"/>
              <a:t> </a:t>
            </a:r>
            <a:r>
              <a:rPr lang="en-GB" altLang="cs-CZ" dirty="0" err="1"/>
              <a:t>skupin</a:t>
            </a:r>
            <a:r>
              <a:rPr lang="en-GB" altLang="cs-CZ" dirty="0"/>
              <a:t> („</a:t>
            </a:r>
            <a:r>
              <a:rPr lang="en-GB" altLang="cs-CZ" dirty="0" err="1"/>
              <a:t>nerozpustné</a:t>
            </a:r>
            <a:r>
              <a:rPr lang="en-GB" altLang="cs-CZ" dirty="0"/>
              <a:t>“ </a:t>
            </a:r>
            <a:r>
              <a:rPr lang="en-GB" altLang="cs-CZ" dirty="0" err="1"/>
              <a:t>jsou</a:t>
            </a:r>
            <a:r>
              <a:rPr lang="en-GB" altLang="cs-CZ" dirty="0"/>
              <a:t> v </a:t>
            </a:r>
            <a:r>
              <a:rPr lang="en-GB" altLang="cs-CZ" dirty="0" err="1"/>
              <a:t>tlustém</a:t>
            </a:r>
            <a:r>
              <a:rPr lang="en-GB" altLang="cs-CZ" dirty="0"/>
              <a:t> </a:t>
            </a:r>
            <a:r>
              <a:rPr lang="en-GB" altLang="cs-CZ" dirty="0" err="1"/>
              <a:t>střevě</a:t>
            </a:r>
            <a:r>
              <a:rPr lang="cs-CZ" altLang="cs-CZ" dirty="0"/>
              <a:t> částečně </a:t>
            </a:r>
            <a:r>
              <a:rPr lang="en-GB" altLang="cs-CZ" dirty="0" err="1"/>
              <a:t>fermentovány</a:t>
            </a:r>
            <a:r>
              <a:rPr lang="en-GB" altLang="cs-CZ" dirty="0"/>
              <a:t>)</a:t>
            </a:r>
            <a:endParaRPr lang="cs-CZ" altLang="cs-CZ" dirty="0"/>
          </a:p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b="1" dirty="0" err="1"/>
              <a:t>Navíc</a:t>
            </a:r>
            <a:r>
              <a:rPr lang="cs-CZ" altLang="cs-CZ" b="1" dirty="0"/>
              <a:t> </a:t>
            </a:r>
            <a:r>
              <a:rPr lang="en-GB" altLang="cs-CZ" b="1" dirty="0"/>
              <a:t>= </a:t>
            </a:r>
            <a:r>
              <a:rPr lang="en-GB" altLang="cs-CZ" b="1" dirty="0" err="1"/>
              <a:t>rozpustnost</a:t>
            </a:r>
            <a:r>
              <a:rPr lang="en-GB" altLang="cs-CZ" b="1" dirty="0"/>
              <a:t> </a:t>
            </a:r>
            <a:r>
              <a:rPr lang="en-GB" altLang="cs-CZ" b="1" dirty="0" err="1"/>
              <a:t>ve</a:t>
            </a:r>
            <a:r>
              <a:rPr lang="en-GB" altLang="cs-CZ" b="1" dirty="0"/>
              <a:t> </a:t>
            </a:r>
            <a:r>
              <a:rPr lang="en-GB" altLang="cs-CZ" b="1" dirty="0" err="1"/>
              <a:t>vodě</a:t>
            </a:r>
            <a:r>
              <a:rPr lang="en-GB" altLang="cs-CZ" b="1" dirty="0"/>
              <a:t> </a:t>
            </a:r>
            <a:r>
              <a:rPr lang="en-GB" altLang="cs-CZ" b="1" dirty="0" err="1"/>
              <a:t>předem</a:t>
            </a:r>
            <a:r>
              <a:rPr lang="en-GB" altLang="cs-CZ" b="1" dirty="0"/>
              <a:t> </a:t>
            </a:r>
            <a:r>
              <a:rPr lang="en-GB" altLang="cs-CZ" b="1" dirty="0" err="1"/>
              <a:t>neurčuje</a:t>
            </a:r>
            <a:r>
              <a:rPr lang="en-GB" altLang="cs-CZ" b="1" dirty="0"/>
              <a:t> </a:t>
            </a:r>
            <a:r>
              <a:rPr lang="en-GB" altLang="cs-CZ" b="1" dirty="0" err="1"/>
              <a:t>fyziologický</a:t>
            </a:r>
            <a:r>
              <a:rPr lang="en-GB" altLang="cs-CZ" b="1" dirty="0"/>
              <a:t> </a:t>
            </a:r>
            <a:r>
              <a:rPr lang="en-GB" altLang="cs-CZ" b="1" dirty="0" err="1"/>
              <a:t>efekt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98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F152E-7E9B-41C2-B10F-F8BF2573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FCF12-5F50-4C01-AE3A-EFD2C93E7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Strukturální pestrost neškrobových sacharidů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 – různé fyzikálně chemické vlastnosti – klíčový význam pro jejich fyziologické účinky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Rozpustnost –artefakt analytické metody AOAC ( rozpustnost ve vodě a v etanolu) nemusí souviset s fyziologickou funkcí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Celulóza  nerozpustná ve vodě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Pektin, gumy  - </a:t>
            </a:r>
            <a:r>
              <a:rPr lang="cs-CZ" altLang="cs-CZ" dirty="0" err="1"/>
              <a:t>hydrokoloidní</a:t>
            </a:r>
            <a:r>
              <a:rPr lang="cs-CZ" altLang="cs-CZ" dirty="0"/>
              <a:t> ve vodě viskózní roztoky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Rezistentní škrob nerozpustný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Rezistentní oligosacharidy rozpustné, netvoří viskózní roztoky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28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32AE6-69CF-4DC1-A7B9-F5FCAAF1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05371-95FE-4F0C-96D2-2AC8A999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Fermentace</a:t>
            </a:r>
            <a:r>
              <a:rPr lang="cs-CZ" dirty="0"/>
              <a:t>  závisí na typu vlákniny, době průchodu a mikrobiálním osídlení</a:t>
            </a:r>
          </a:p>
          <a:p>
            <a:r>
              <a:rPr lang="cs-CZ" b="1" dirty="0"/>
              <a:t>Viskózní vláknina</a:t>
            </a:r>
            <a:r>
              <a:rPr lang="cs-CZ" dirty="0"/>
              <a:t>-zahušťuje, zvyšuje odolnost vůči střevnímu obsahu</a:t>
            </a:r>
          </a:p>
          <a:p>
            <a:r>
              <a:rPr lang="cs-CZ" dirty="0"/>
              <a:t> Kritické charakteristiky (fermentace a viskozita) pro určení fyziologického účinku – pro použití a účely označování náročné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0507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4197</Words>
  <Application>Microsoft Office PowerPoint</Application>
  <PresentationFormat>Širokoúhlá obrazovka</PresentationFormat>
  <Paragraphs>396</Paragraphs>
  <Slides>58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58</vt:i4>
      </vt:variant>
    </vt:vector>
  </HeadingPairs>
  <TitlesOfParts>
    <vt:vector size="69" baseType="lpstr">
      <vt:lpstr>Arial</vt:lpstr>
      <vt:lpstr>Calibri</vt:lpstr>
      <vt:lpstr>Calibri Light</vt:lpstr>
      <vt:lpstr>Courier New</vt:lpstr>
      <vt:lpstr>FranklinGothic-Book-demi</vt:lpstr>
      <vt:lpstr>FranklinGothicURW-Boo</vt:lpstr>
      <vt:lpstr>Open Sans</vt:lpstr>
      <vt:lpstr>Roboto</vt:lpstr>
      <vt:lpstr>Times New Roman</vt:lpstr>
      <vt:lpstr>Wingdings</vt:lpstr>
      <vt:lpstr>Motiv Office</vt:lpstr>
      <vt:lpstr>VLÁKNINA POTRAVY</vt:lpstr>
      <vt:lpstr>Trocha historie...</vt:lpstr>
      <vt:lpstr>Trocha historie ...</vt:lpstr>
      <vt:lpstr>Definice</vt:lpstr>
      <vt:lpstr>CODEX Alimentarius: Guidelines on nutrition labelling (pokyny pro označování) 2015</vt:lpstr>
      <vt:lpstr>Nařízení Evropského parlamentu  a Rady (EU) č. 1169/2011, Příloha I</vt:lpstr>
      <vt:lpstr>ROZPUSTNOST A NEROZPUSTNOST, fermentovatelnost, viskozita</vt:lpstr>
      <vt:lpstr>Prezentace aplikace PowerPoint</vt:lpstr>
      <vt:lpstr>Prezentace aplikace PowerPoint</vt:lpstr>
      <vt:lpstr>Prezentace aplikace PowerPoint</vt:lpstr>
      <vt:lpstr>Prezentace aplikace PowerPoint</vt:lpstr>
      <vt:lpstr>CO JE VLÁKNINA POTRAVY?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Oligosacharidy</vt:lpstr>
      <vt:lpstr>Polyfenoly</vt:lpstr>
      <vt:lpstr>Prezentace aplikace PowerPoint</vt:lpstr>
      <vt:lpstr>Prezentace aplikace PowerPoint</vt:lpstr>
      <vt:lpstr>Prezentace aplikace PowerPoint</vt:lpstr>
      <vt:lpstr>Prezentace aplikace PowerPoint</vt:lpstr>
      <vt:lpstr>Co je celozrnný</vt:lpstr>
      <vt:lpstr>Definice termínu celozrnný definice AACC (American Association of Cereal Chemist) </vt:lpstr>
      <vt:lpstr>Teorie…</vt:lpstr>
      <vt:lpstr>Prezentace aplikace PowerPoint</vt:lpstr>
      <vt:lpstr>Výběr obilných výrobků- nutriční tvrzení</vt:lpstr>
      <vt:lpstr>Prezentace aplikace PowerPoint</vt:lpstr>
      <vt:lpstr>Fermentace</vt:lpstr>
      <vt:lpstr>Prezentace aplikace PowerPoint</vt:lpstr>
      <vt:lpstr>Prezentace aplikace PowerPoint</vt:lpstr>
      <vt:lpstr>Zdravotní účinky</vt:lpstr>
      <vt:lpstr>Vláknina  a GIT</vt:lpstr>
      <vt:lpstr>Prevence zubního kazu</vt:lpstr>
      <vt:lpstr>Snižování hladiny cholesterolu a lipidů</vt:lpstr>
      <vt:lpstr>Vláknina: KVO a DIABETES</vt:lpstr>
      <vt:lpstr>Zdravotní tvrzení o beta-glukanech</vt:lpstr>
      <vt:lpstr>Prezentace aplikace PowerPoint</vt:lpstr>
      <vt:lpstr>Vláknina a kolorektální karcinom</vt:lpstr>
      <vt:lpstr>Hodnocení důkazů - Světový fond pro výzkum rakoviny a Americký institut pro výzkum rakoviny (WCRF, AICR) Kategorie důkazů a jejich využití pro doporučení</vt:lpstr>
      <vt:lpstr>Doporučení (WCRF, AICR) </vt:lpstr>
      <vt:lpstr>Prezentace aplikace PowerPoint</vt:lpstr>
      <vt:lpstr>Snižování tělesné hmotnosti</vt:lpstr>
      <vt:lpstr>Vliv na menarche</vt:lpstr>
      <vt:lpstr>Duševní zdraví</vt:lpstr>
      <vt:lpstr>VLÁKNINA A MINERÁLNÍ LÁTKY</vt:lpstr>
      <vt:lpstr>Vysoký příjem vlákniny</vt:lpstr>
      <vt:lpstr>Doporučený příjem DACH – 30 g na den</vt:lpstr>
      <vt:lpstr>EFSA DIETARY REFERENCE VALUES FOR DIETARY FIBRE</vt:lpstr>
      <vt:lpstr>The EPIC nutrient database project</vt:lpstr>
      <vt:lpstr>JEN 26 % ÚDAJŮ O VLÁKNINĚ POTRAVIN MĚLO INFORMACE O JEJICH DEFINICI A ANALYTICKÉ METODĚ !!!</vt:lpstr>
      <vt:lpstr>Průměrný příjem  v g / dne</vt:lpstr>
      <vt:lpstr>USA-National Health and Nutrition Examination Survey-výsledky</vt:lpstr>
      <vt:lpstr>Metody analýzy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VLÁKNINA POTRAVY</dc:title>
  <dc:creator>Halina Matějová</dc:creator>
  <cp:lastModifiedBy>Halina Matějová</cp:lastModifiedBy>
  <cp:revision>57</cp:revision>
  <dcterms:created xsi:type="dcterms:W3CDTF">2022-05-07T12:45:56Z</dcterms:created>
  <dcterms:modified xsi:type="dcterms:W3CDTF">2022-05-19T13:17:35Z</dcterms:modified>
</cp:coreProperties>
</file>