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318" r:id="rId11"/>
    <p:sldId id="267" r:id="rId12"/>
    <p:sldId id="268" r:id="rId13"/>
    <p:sldId id="319" r:id="rId14"/>
    <p:sldId id="269" r:id="rId15"/>
    <p:sldId id="270" r:id="rId16"/>
    <p:sldId id="271" r:id="rId17"/>
    <p:sldId id="273" r:id="rId18"/>
    <p:sldId id="279" r:id="rId19"/>
    <p:sldId id="280" r:id="rId20"/>
    <p:sldId id="274" r:id="rId21"/>
    <p:sldId id="275" r:id="rId22"/>
    <p:sldId id="276" r:id="rId23"/>
    <p:sldId id="277" r:id="rId24"/>
    <p:sldId id="281" r:id="rId25"/>
    <p:sldId id="286" r:id="rId26"/>
    <p:sldId id="282" r:id="rId27"/>
    <p:sldId id="278" r:id="rId28"/>
    <p:sldId id="283" r:id="rId29"/>
    <p:sldId id="284" r:id="rId30"/>
    <p:sldId id="285" r:id="rId31"/>
    <p:sldId id="288" r:id="rId32"/>
    <p:sldId id="289" r:id="rId33"/>
    <p:sldId id="29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20" r:id="rId61"/>
    <p:sldId id="287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besitydata.org/map/overview-adults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.who.int/__data/assets/pdf_file/0005/243293/Czech-Republic-WHO-Country-Profile.pdf?ua=1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Interaktivní mapa (2008)</a:t>
            </a:r>
            <a:br>
              <a:rPr lang="cs-CZ" dirty="0"/>
            </a:br>
            <a:r>
              <a:rPr lang="cs-CZ" dirty="0">
                <a:hlinkClick r:id="rId3"/>
              </a:rPr>
              <a:t>https://www.worldobesitydata.org/map/overview-adults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326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http://www.euro.who.int/__data/assets/pdf_file/0005/243293/Czech-Republic-WHO-Country-Profile.pdf?ua=1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218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https://vesmir.cz/cz/casopis/archiv-casopisu/2005/cislo-6/sporive-geny-diabetes-2-typu.html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790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https://www.ncbi.nlm.nih.gov/pmc/articles/PMC6731191/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87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http://www.szu.cz/uploads/documents/czzp/kojeni/spoKOJENI_SZU_2016.pdf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468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http://ernaehrungsdenkwerkstatt.de/fileadmin/user_upload/EDWText/TextElemente/PHN-Texte/Adipositas-UEbergewicht/Obesity_Bray_Popkin_Fat_Obesity_AJCN_68_1157.pdf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509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5494C-A1E3-4370-BCD2-22992D5CD5A3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40609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Seminář – NUT – ÚPF; 18.3.2022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416629"/>
            <a:ext cx="11361600" cy="1655316"/>
          </a:xfrm>
        </p:spPr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VÝŽIVY, OBEZITA, HLADOVĚNÍ, MALNUTRICE, KATABOLICKÉ STAVY, MENTÁLNÍ ANOREXIE A BULIMIE, NÁDOROVÁ ANOREXIE/KACHEXIE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PRAKTICKÁ DEMONSTRACE HODNOCENÍ STAVU VÝŽIVY</a:t>
            </a:r>
            <a:br>
              <a:rPr lang="cs-CZ" sz="2800" dirty="0"/>
            </a:br>
            <a:br>
              <a:rPr lang="cs-CZ" sz="2800" dirty="0"/>
            </a:br>
            <a:r>
              <a:rPr lang="cs-CZ" sz="2500" dirty="0"/>
              <a:t>Mgr. Lucie Štrublová</a:t>
            </a:r>
          </a:p>
        </p:txBody>
      </p:sp>
    </p:spTree>
    <p:extLst>
      <p:ext uri="{BB962C8B-B14F-4D97-AF65-F5344CB8AC3E}">
        <p14:creationId xmlns:p14="http://schemas.microsoft.com/office/powerpoint/2010/main" val="80165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11" y="149931"/>
            <a:ext cx="9510643" cy="63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Nádorová kachexie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660424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progresivní ztráta tělesné hmoty, která způsobuje významnou </a:t>
            </a:r>
          </a:p>
          <a:p>
            <a:pPr marL="72000" indent="0">
              <a:buNone/>
            </a:pPr>
            <a:r>
              <a:rPr lang="cs-CZ" sz="1800" dirty="0"/>
              <a:t>	morbiditu i mortalitu onkologických nemocných</a:t>
            </a:r>
          </a:p>
          <a:p>
            <a:r>
              <a:rPr lang="cs-CZ" sz="1800" dirty="0"/>
              <a:t>ztráta hmotnosti (tuková i svalová tkáň) a chuti k jídlu u člověka, </a:t>
            </a:r>
          </a:p>
          <a:p>
            <a:pPr marL="72000" indent="0">
              <a:buNone/>
            </a:pPr>
            <a:r>
              <a:rPr lang="cs-CZ" sz="1800" dirty="0"/>
              <a:t>	který se aktivně nesnaží redukovat hmotnost</a:t>
            </a:r>
          </a:p>
          <a:p>
            <a:endParaRPr lang="cs-CZ" sz="1800" dirty="0"/>
          </a:p>
          <a:p>
            <a:r>
              <a:rPr lang="cs-CZ" sz="1800" b="1" dirty="0"/>
              <a:t>etiologie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nádory (</a:t>
            </a:r>
            <a:r>
              <a:rPr lang="cs-CZ" sz="1800" dirty="0" err="1"/>
              <a:t>cancer</a:t>
            </a:r>
            <a:r>
              <a:rPr lang="cs-CZ" sz="1800" dirty="0"/>
              <a:t> </a:t>
            </a:r>
            <a:r>
              <a:rPr lang="cs-CZ" sz="1800" dirty="0" err="1"/>
              <a:t>cachexia</a:t>
            </a:r>
            <a:r>
              <a:rPr lang="cs-CZ" sz="1800" dirty="0"/>
              <a:t>) 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těžká nenádorová onemocnění (např. sepse, uremie, HIV infekce)</a:t>
            </a:r>
          </a:p>
          <a:p>
            <a:endParaRPr lang="cs-CZ" sz="1800" dirty="0"/>
          </a:p>
          <a:p>
            <a:r>
              <a:rPr lang="cs-CZ" sz="1800" dirty="0"/>
              <a:t>prognóza a mortalita 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horší odpověď na léčbu a její tolerance 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na kachexii umírá cca 20 % nemocných s nádory</a:t>
            </a:r>
          </a:p>
          <a:p>
            <a:endParaRPr lang="cs-CZ" sz="1800" dirty="0"/>
          </a:p>
          <a:p>
            <a:pPr marL="72000" indent="0">
              <a:buNone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532" y="945788"/>
            <a:ext cx="4010297" cy="48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28115"/>
            <a:ext cx="10753200" cy="451576"/>
          </a:xfrm>
        </p:spPr>
        <p:txBody>
          <a:bodyPr/>
          <a:lstStyle/>
          <a:p>
            <a:r>
              <a:rPr lang="cs-CZ" sz="2800" dirty="0"/>
              <a:t>Nádorová kachexie – patofyziologie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20" y="1058091"/>
            <a:ext cx="11198880" cy="56562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závažnost nekoreluje s velikostí a typem tumoru (i když nejzávažnější bývá u nádorů GIT, plic a prostaty)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b="1" dirty="0"/>
              <a:t>1) anorexie</a:t>
            </a:r>
          </a:p>
          <a:p>
            <a:pPr lvl="1">
              <a:spcBef>
                <a:spcPts val="600"/>
              </a:spcBef>
            </a:pPr>
            <a:r>
              <a:rPr lang="cs-CZ" sz="1800" dirty="0" err="1"/>
              <a:t>dysregulace</a:t>
            </a:r>
            <a:r>
              <a:rPr lang="cs-CZ" sz="1800" dirty="0"/>
              <a:t> center regulace příjmu potravu v n. </a:t>
            </a:r>
            <a:r>
              <a:rPr lang="cs-CZ" sz="1800" dirty="0" err="1"/>
              <a:t>arcuatus</a:t>
            </a:r>
            <a:r>
              <a:rPr lang="cs-CZ" sz="1800" dirty="0"/>
              <a:t> (POMC/CART &gt;&gt;&gt;&gt; NPY), </a:t>
            </a:r>
            <a:r>
              <a:rPr lang="cs-CZ" sz="1800" dirty="0" err="1"/>
              <a:t>cytokiny</a:t>
            </a:r>
            <a:r>
              <a:rPr lang="cs-CZ" sz="1800" dirty="0"/>
              <a:t> (TNF</a:t>
            </a:r>
            <a:r>
              <a:rPr lang="el-GR" sz="1800" dirty="0"/>
              <a:t>α, </a:t>
            </a:r>
            <a:r>
              <a:rPr lang="cs-CZ" sz="1800" dirty="0"/>
              <a:t>IL-1</a:t>
            </a:r>
            <a:r>
              <a:rPr lang="el-GR" sz="1800" dirty="0"/>
              <a:t>β, </a:t>
            </a:r>
            <a:r>
              <a:rPr lang="cs-CZ" sz="1800" dirty="0"/>
              <a:t>IL-6) zvyšují </a:t>
            </a:r>
            <a:r>
              <a:rPr lang="cs-CZ" sz="1800" dirty="0" err="1"/>
              <a:t>serotoninergní</a:t>
            </a:r>
            <a:r>
              <a:rPr lang="cs-CZ" sz="1800" dirty="0"/>
              <a:t> aktivaci POMC/CART (tryptofan!)</a:t>
            </a:r>
          </a:p>
          <a:p>
            <a:pPr lvl="1">
              <a:spcBef>
                <a:spcPts val="600"/>
              </a:spcBef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2) aktivace imunitního systému </a:t>
            </a:r>
            <a:r>
              <a:rPr lang="cs-CZ" sz="2000" dirty="0"/>
              <a:t>– vyšší spotřeba energie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cs-CZ" sz="1800" dirty="0"/>
              <a:t>interakce mezi rostoucím nádorem a imunitním systémem organizmu vede k </a:t>
            </a:r>
            <a:r>
              <a:rPr lang="cs-CZ" sz="1800" dirty="0" err="1"/>
              <a:t>dysbalanci</a:t>
            </a:r>
            <a:r>
              <a:rPr lang="cs-CZ" sz="1800" dirty="0"/>
              <a:t> mezi </a:t>
            </a:r>
            <a:r>
              <a:rPr lang="cs-CZ" sz="1800" dirty="0" err="1"/>
              <a:t>orexigenními</a:t>
            </a:r>
            <a:r>
              <a:rPr lang="cs-CZ" sz="1800" dirty="0"/>
              <a:t> a </a:t>
            </a:r>
            <a:r>
              <a:rPr lang="cs-CZ" sz="1800" dirty="0" err="1"/>
              <a:t>anorexigenními</a:t>
            </a:r>
            <a:r>
              <a:rPr lang="cs-CZ" sz="1800" dirty="0"/>
              <a:t> cestami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cs-CZ" sz="1800" dirty="0"/>
              <a:t>periferní signály (</a:t>
            </a:r>
            <a:r>
              <a:rPr lang="cs-CZ" sz="1800" dirty="0" err="1"/>
              <a:t>ghrelin</a:t>
            </a:r>
            <a:r>
              <a:rPr lang="cs-CZ" sz="1800" dirty="0"/>
              <a:t>, </a:t>
            </a:r>
            <a:r>
              <a:rPr lang="cs-CZ" sz="1800" dirty="0" err="1"/>
              <a:t>leptin</a:t>
            </a:r>
            <a:r>
              <a:rPr lang="cs-CZ" sz="1800" dirty="0"/>
              <a:t>) oznamující deficit energie se sice dostávají do hypotalamu, ale </a:t>
            </a:r>
            <a:r>
              <a:rPr lang="cs-CZ" sz="1800" dirty="0" err="1"/>
              <a:t>cytokiny</a:t>
            </a:r>
            <a:r>
              <a:rPr lang="cs-CZ" sz="1800" dirty="0"/>
              <a:t> způsobují, že hypotalamus nereaguje, což udržuje kachektický proces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cs-CZ" sz="1800" dirty="0"/>
              <a:t>klíčovou úlohu zde pravděpodobně má aktivace </a:t>
            </a:r>
            <a:r>
              <a:rPr lang="cs-CZ" sz="1800" dirty="0" err="1"/>
              <a:t>anorexigenního</a:t>
            </a:r>
            <a:r>
              <a:rPr lang="cs-CZ" sz="1800" dirty="0"/>
              <a:t> </a:t>
            </a:r>
            <a:r>
              <a:rPr lang="cs-CZ" sz="1800" dirty="0" err="1"/>
              <a:t>melanokortinového</a:t>
            </a:r>
            <a:r>
              <a:rPr lang="cs-CZ" sz="1800" dirty="0"/>
              <a:t> systému v hypotalamu vlivem </a:t>
            </a:r>
            <a:r>
              <a:rPr lang="cs-CZ" sz="1800" dirty="0" err="1"/>
              <a:t>cytokinů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potenciálním cílem léčby nádorové anorexie a kachexie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977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Nádorová kachexie – patofyziologie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3) zvýšený klidový metabolismus </a:t>
            </a:r>
            <a:r>
              <a:rPr lang="cs-CZ" sz="2000" dirty="0"/>
              <a:t>(</a:t>
            </a:r>
            <a:r>
              <a:rPr lang="cs-CZ" sz="2000" dirty="0" err="1"/>
              <a:t>resting</a:t>
            </a:r>
            <a:r>
              <a:rPr lang="cs-CZ" sz="2000" dirty="0"/>
              <a:t> </a:t>
            </a:r>
            <a:r>
              <a:rPr lang="cs-CZ" sz="2000" dirty="0" err="1"/>
              <a:t>energy</a:t>
            </a:r>
            <a:r>
              <a:rPr lang="cs-CZ" sz="2000" dirty="0"/>
              <a:t> </a:t>
            </a:r>
            <a:r>
              <a:rPr lang="cs-CZ" sz="2000" dirty="0" err="1"/>
              <a:t>expenditure</a:t>
            </a:r>
            <a:r>
              <a:rPr lang="cs-CZ" sz="2000" dirty="0"/>
              <a:t>)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up-regulace </a:t>
            </a:r>
            <a:r>
              <a:rPr lang="cs-CZ" sz="1600" dirty="0" err="1"/>
              <a:t>uncoupling</a:t>
            </a:r>
            <a:r>
              <a:rPr lang="cs-CZ" sz="1600" dirty="0"/>
              <a:t> proteinů (UCP-3 ve svalu cca 5x vyšší než u zdravých) 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konsumpce ATP v </a:t>
            </a:r>
            <a:r>
              <a:rPr lang="cs-CZ" sz="1600" dirty="0" err="1"/>
              <a:t>Coriho</a:t>
            </a:r>
            <a:r>
              <a:rPr lang="cs-CZ" sz="1600" dirty="0"/>
              <a:t> cyklu (většina solidních tumorů kryjí své </a:t>
            </a:r>
            <a:r>
              <a:rPr lang="cs-CZ" sz="1600" dirty="0" err="1"/>
              <a:t>energ</a:t>
            </a:r>
            <a:r>
              <a:rPr lang="cs-CZ" sz="1600" dirty="0"/>
              <a:t>. požadavky anaerobní glykolýzou, produkce laktátu vyžaduje konverzi v játrech za spotřeby ATP)</a:t>
            </a:r>
          </a:p>
          <a:p>
            <a:pPr lvl="1">
              <a:spcBef>
                <a:spcPts val="600"/>
              </a:spcBef>
            </a:pPr>
            <a:endParaRPr lang="cs-CZ" sz="1600" dirty="0"/>
          </a:p>
          <a:p>
            <a:pPr lvl="1"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4) “</a:t>
            </a:r>
            <a:r>
              <a:rPr lang="cs-CZ" sz="2000" b="1" dirty="0" err="1"/>
              <a:t>wasting</a:t>
            </a:r>
            <a:r>
              <a:rPr lang="cs-CZ" sz="2000" b="1" dirty="0"/>
              <a:t>” tkání – tuková tkáň (zejm. viscerální) a svalová</a:t>
            </a:r>
          </a:p>
          <a:p>
            <a:pPr lvl="1"/>
            <a:r>
              <a:rPr lang="cs-CZ" sz="1600" dirty="0"/>
              <a:t>snížená proteosyntéza a zvýšená proteolýza  </a:t>
            </a:r>
          </a:p>
          <a:p>
            <a:pPr lvl="1"/>
            <a:r>
              <a:rPr lang="cs-CZ" sz="1600" dirty="0"/>
              <a:t>zvýšená lipolýza (↑ exprese HSL → ↑ plasma glycerol a rovněž pokles exprese LPL) </a:t>
            </a:r>
          </a:p>
          <a:p>
            <a:pPr lvl="1"/>
            <a:r>
              <a:rPr lang="cs-CZ" sz="1600" dirty="0"/>
              <a:t>porucha transkripčních faktorů adipocytů (PPAR</a:t>
            </a:r>
            <a:r>
              <a:rPr lang="el-GR" sz="1600" dirty="0"/>
              <a:t>γ, </a:t>
            </a:r>
            <a:r>
              <a:rPr lang="cs-CZ" sz="1600" dirty="0"/>
              <a:t>SREBP1c) </a:t>
            </a:r>
          </a:p>
          <a:p>
            <a:pPr lvl="1"/>
            <a:r>
              <a:rPr lang="cs-CZ" sz="1600" dirty="0"/>
              <a:t>porucha transportu glukózy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010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Signalizace v </a:t>
            </a:r>
            <a:r>
              <a:rPr lang="cs-CZ" dirty="0" err="1"/>
              <a:t>nc</a:t>
            </a:r>
            <a:r>
              <a:rPr lang="cs-CZ" dirty="0"/>
              <a:t>. ARC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014" y="1438338"/>
            <a:ext cx="8248392" cy="4659034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8937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71806"/>
            <a:ext cx="10753200" cy="451576"/>
          </a:xfrm>
        </p:spPr>
        <p:txBody>
          <a:bodyPr/>
          <a:lstStyle/>
          <a:p>
            <a:r>
              <a:rPr lang="cs-CZ" sz="2800" dirty="0"/>
              <a:t>Nádorová kachexie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071155"/>
            <a:ext cx="10753200" cy="5577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dodatečně v průběhu onemocnění k poklesu váhy přispívá:</a:t>
            </a:r>
          </a:p>
          <a:p>
            <a:pPr lvl="1">
              <a:spcBef>
                <a:spcPts val="600"/>
              </a:spcBef>
            </a:pPr>
            <a:r>
              <a:rPr lang="cs-CZ" sz="1600" b="1" dirty="0"/>
              <a:t>efekt léčby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centrálně emetický efekt chemoterapie a radioterapie</a:t>
            </a:r>
          </a:p>
          <a:p>
            <a:pPr lvl="1">
              <a:spcBef>
                <a:spcPts val="600"/>
              </a:spcBef>
            </a:pPr>
            <a:r>
              <a:rPr lang="cs-CZ" sz="1600" b="1" dirty="0"/>
              <a:t>interference nádoru s příjmem potravy (malabsorpce) 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infiltrace sliznic GIT 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komprese vývodu trávících žláz 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metastázy v játrech 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stenóza kardie 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resekční výkony na GIT (např. kolektomie s násl. </a:t>
            </a:r>
            <a:r>
              <a:rPr lang="cs-CZ" sz="1600" dirty="0" err="1"/>
              <a:t>stomií</a:t>
            </a:r>
            <a:r>
              <a:rPr lang="cs-CZ" sz="1600" dirty="0"/>
              <a:t>) 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předčasné dosažení sytosti při </a:t>
            </a:r>
            <a:r>
              <a:rPr lang="cs-CZ" sz="1600" dirty="0" err="1"/>
              <a:t>gastroparéze</a:t>
            </a:r>
            <a:r>
              <a:rPr lang="cs-CZ" sz="1600" dirty="0"/>
              <a:t> 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změna chuťových preferencí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/>
              <a:t>terapie</a:t>
            </a:r>
            <a:r>
              <a:rPr lang="cs-CZ" sz="1600" dirty="0"/>
              <a:t> (↓ </a:t>
            </a:r>
            <a:r>
              <a:rPr lang="cs-CZ" sz="1600" dirty="0" err="1"/>
              <a:t>cytokinů</a:t>
            </a:r>
            <a:r>
              <a:rPr lang="cs-CZ" sz="1600" dirty="0"/>
              <a:t>) - </a:t>
            </a:r>
            <a:r>
              <a:rPr lang="cs-CZ" sz="1600" dirty="0" err="1"/>
              <a:t>profagika</a:t>
            </a:r>
            <a:r>
              <a:rPr lang="cs-CZ" sz="1600" dirty="0"/>
              <a:t>/anti- anorektika </a:t>
            </a:r>
          </a:p>
          <a:p>
            <a:pPr lvl="1">
              <a:spcBef>
                <a:spcPts val="600"/>
              </a:spcBef>
            </a:pPr>
            <a:r>
              <a:rPr lang="cs-CZ" sz="1600" dirty="0" err="1"/>
              <a:t>progestageny</a:t>
            </a:r>
            <a:r>
              <a:rPr lang="cs-CZ" sz="1600" dirty="0"/>
              <a:t> (</a:t>
            </a:r>
            <a:r>
              <a:rPr lang="cs-CZ" sz="1600" dirty="0" err="1"/>
              <a:t>megestrol</a:t>
            </a:r>
            <a:r>
              <a:rPr lang="cs-CZ" sz="1600" dirty="0"/>
              <a:t>, </a:t>
            </a:r>
            <a:r>
              <a:rPr lang="cs-CZ" sz="1600" dirty="0" err="1"/>
              <a:t>medroxy</a:t>
            </a:r>
            <a:r>
              <a:rPr lang="cs-CZ" sz="1600" dirty="0"/>
              <a:t>- progesterone acetát)</a:t>
            </a:r>
          </a:p>
          <a:p>
            <a:pPr lvl="1">
              <a:spcBef>
                <a:spcPts val="600"/>
              </a:spcBef>
            </a:pPr>
            <a:r>
              <a:rPr lang="cs-CZ" sz="1600" dirty="0" err="1"/>
              <a:t>kanabinoidy</a:t>
            </a:r>
            <a:r>
              <a:rPr lang="cs-CZ" sz="1600" dirty="0"/>
              <a:t> (</a:t>
            </a:r>
            <a:r>
              <a:rPr lang="cs-CZ" sz="1600" dirty="0" err="1"/>
              <a:t>dronabinol</a:t>
            </a:r>
            <a:r>
              <a:rPr lang="cs-CZ" sz="1600" dirty="0"/>
              <a:t>)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steroidy (</a:t>
            </a:r>
            <a:r>
              <a:rPr lang="cs-CZ" sz="1600" dirty="0" err="1"/>
              <a:t>dexamethason</a:t>
            </a:r>
            <a:r>
              <a:rPr lang="cs-CZ" sz="1600" dirty="0"/>
              <a:t>)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anabolické steroidy (</a:t>
            </a:r>
            <a:r>
              <a:rPr lang="cs-CZ" sz="1600" dirty="0" err="1"/>
              <a:t>fluoxymestron</a:t>
            </a:r>
            <a:r>
              <a:rPr lang="cs-CZ" sz="1600" dirty="0"/>
              <a:t>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352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Poruchy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93223"/>
            <a:ext cx="10753200" cy="51867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poruchy typického charakteru příjmu potravy ve vazbě na cyklickou stimulaci pocity apetitu a sytosti nebo snaha o nadměrnou kontrolu hmotnosti, které vedou k závažným poruchám fyzického a psychického zdraví a sociální integrace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často ve spojení s jinými psychiatrickými onemocněními (obsesivně- kompulzivní poruchy, deprese, anxiózní porucha)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b="1" dirty="0"/>
              <a:t>Klasifikace</a:t>
            </a:r>
          </a:p>
          <a:p>
            <a:pPr lvl="1"/>
            <a:r>
              <a:rPr lang="cs-CZ" sz="1800" dirty="0" err="1"/>
              <a:t>anorexia</a:t>
            </a:r>
            <a:r>
              <a:rPr lang="cs-CZ" sz="1800" dirty="0"/>
              <a:t> </a:t>
            </a:r>
            <a:r>
              <a:rPr lang="cs-CZ" sz="1800" dirty="0" err="1"/>
              <a:t>nervosa</a:t>
            </a:r>
            <a:r>
              <a:rPr lang="cs-CZ" sz="1800" dirty="0"/>
              <a:t> (AN)</a:t>
            </a:r>
          </a:p>
          <a:p>
            <a:pPr lvl="1"/>
            <a:r>
              <a:rPr lang="cs-CZ" sz="1800" dirty="0" err="1"/>
              <a:t>bulimia</a:t>
            </a:r>
            <a:r>
              <a:rPr lang="cs-CZ" sz="1800" dirty="0"/>
              <a:t> </a:t>
            </a:r>
            <a:r>
              <a:rPr lang="cs-CZ" sz="1800" dirty="0" err="1"/>
              <a:t>nervosa</a:t>
            </a:r>
            <a:r>
              <a:rPr lang="cs-CZ" sz="1800" dirty="0"/>
              <a:t> (BN)</a:t>
            </a:r>
          </a:p>
          <a:p>
            <a:pPr lvl="1"/>
            <a:r>
              <a:rPr lang="cs-CZ" sz="1800" dirty="0"/>
              <a:t>záchvatovité přejídání (</a:t>
            </a:r>
            <a:r>
              <a:rPr lang="cs-CZ" sz="1800" dirty="0" err="1"/>
              <a:t>binge-eating</a:t>
            </a:r>
            <a:r>
              <a:rPr lang="cs-CZ" sz="1800" dirty="0"/>
              <a:t> </a:t>
            </a:r>
            <a:r>
              <a:rPr lang="cs-CZ" sz="1800" dirty="0" err="1"/>
              <a:t>disorder</a:t>
            </a:r>
            <a:r>
              <a:rPr lang="cs-CZ" sz="1800" dirty="0"/>
              <a:t>, BED)</a:t>
            </a:r>
          </a:p>
          <a:p>
            <a:pPr lvl="1"/>
            <a:r>
              <a:rPr lang="cs-CZ" sz="1800" dirty="0"/>
              <a:t>další nespecifikované poruchy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b="1" dirty="0"/>
              <a:t>Etiologie</a:t>
            </a:r>
            <a:r>
              <a:rPr lang="cs-CZ" sz="1800" dirty="0"/>
              <a:t> </a:t>
            </a:r>
          </a:p>
          <a:p>
            <a:pPr lvl="1"/>
            <a:r>
              <a:rPr lang="pl-PL" sz="1800" dirty="0"/>
              <a:t>genetika</a:t>
            </a:r>
          </a:p>
          <a:p>
            <a:pPr lvl="1"/>
            <a:r>
              <a:rPr lang="pl-PL" sz="1800" dirty="0"/>
              <a:t>psychologické faktory</a:t>
            </a:r>
          </a:p>
          <a:p>
            <a:pPr lvl="1"/>
            <a:r>
              <a:rPr lang="pl-PL" sz="1800" dirty="0"/>
              <a:t>sociální faktory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679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Mentální anorexie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5203098"/>
          </a:xfrm>
        </p:spPr>
        <p:txBody>
          <a:bodyPr/>
          <a:lstStyle/>
          <a:p>
            <a:r>
              <a:rPr lang="cs-CZ" sz="1800" dirty="0"/>
              <a:t>psychiatrická porucha charakterizovaná abnormálním stravovacím chováním se značnou morbiditou a mortalitou, zejména u mladých jedinců</a:t>
            </a:r>
          </a:p>
          <a:p>
            <a:r>
              <a:rPr lang="cs-CZ" sz="1800" dirty="0"/>
              <a:t>chronické onemocnění charakterizované </a:t>
            </a:r>
          </a:p>
          <a:p>
            <a:pPr lvl="1"/>
            <a:r>
              <a:rPr lang="cs-CZ" sz="1600" dirty="0"/>
              <a:t>odmítáním udržet tělesnou hmotnost alespoň na 85 % očekávané hodnoty při dané výšce </a:t>
            </a:r>
          </a:p>
          <a:p>
            <a:pPr lvl="1"/>
            <a:r>
              <a:rPr lang="cs-CZ" sz="1600" dirty="0"/>
              <a:t>intenzivním strachem z růstu hmotnosti i přes zjevnou podvýživu</a:t>
            </a:r>
          </a:p>
          <a:p>
            <a:pPr lvl="1"/>
            <a:r>
              <a:rPr lang="cs-CZ" sz="1600" dirty="0"/>
              <a:t>porušenou percepcí vlastního těla (dysmorfie)</a:t>
            </a:r>
          </a:p>
          <a:p>
            <a:pPr lvl="1"/>
            <a:r>
              <a:rPr lang="cs-CZ" sz="1600" dirty="0" err="1"/>
              <a:t>amenorrhea</a:t>
            </a:r>
            <a:r>
              <a:rPr lang="cs-CZ" sz="1600" dirty="0"/>
              <a:t> alespoň po 3 po sobě jdoucí cykly</a:t>
            </a:r>
          </a:p>
          <a:p>
            <a:pPr lvl="1"/>
            <a:r>
              <a:rPr lang="cs-CZ" sz="1600" dirty="0"/>
              <a:t>cílevědomým snižováním vlastní tělesné hmotnosti </a:t>
            </a:r>
          </a:p>
          <a:p>
            <a:pPr lvl="1"/>
            <a:r>
              <a:rPr lang="cs-CZ" sz="1600" dirty="0"/>
              <a:t>omezováním příjmu potravin (restriktivní typ) </a:t>
            </a:r>
          </a:p>
          <a:p>
            <a:pPr lvl="1"/>
            <a:r>
              <a:rPr lang="cs-CZ" sz="1600" dirty="0"/>
              <a:t>využíváním excesivního fyzického výdeje energie nebo laxativ (očišťovací typ)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r>
              <a:rPr lang="cs-CZ" sz="1600" dirty="0"/>
              <a:t>jedinci s MA jsou často typičtí svým perfekcionismem, úzkostností, </a:t>
            </a:r>
            <a:r>
              <a:rPr lang="cs-CZ" sz="1600" dirty="0" err="1"/>
              <a:t>depresivitou</a:t>
            </a:r>
            <a:r>
              <a:rPr lang="cs-CZ" sz="1600" dirty="0"/>
              <a:t>, nízkou sebeúctou a specifickou psychopatologií – strachem z přibývání na tělesné hmotnosti a zkresleným vnímáním obrazu svého těla</a:t>
            </a:r>
          </a:p>
          <a:p>
            <a:endParaRPr lang="cs-CZ" sz="1600" dirty="0"/>
          </a:p>
          <a:p>
            <a:r>
              <a:rPr lang="cs-CZ" sz="1600" dirty="0"/>
              <a:t>úplné zotavení z MA se očekává u méně než poloviny pacientů, zatímco pouze třetina pacientů se významně zlepšuje</a:t>
            </a:r>
          </a:p>
          <a:p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962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Mentální anorexie – epidemiologie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67097"/>
            <a:ext cx="10753200" cy="5212903"/>
          </a:xfrm>
        </p:spPr>
        <p:txBody>
          <a:bodyPr/>
          <a:lstStyle/>
          <a:p>
            <a:r>
              <a:rPr lang="cs-CZ" sz="2000" b="1" dirty="0"/>
              <a:t>prevalence</a:t>
            </a:r>
            <a:r>
              <a:rPr lang="cs-CZ" sz="2000" dirty="0"/>
              <a:t> </a:t>
            </a:r>
          </a:p>
          <a:p>
            <a:pPr lvl="1"/>
            <a:r>
              <a:rPr lang="cs-CZ" sz="1800" dirty="0"/>
              <a:t>cca 3 % populace v rozvinutých zemích (poměr mužů a žen 1:20) typicky střední a vyšší ekonom. třídy, max. bělošská populace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informace mohou být podhodnoceny, protože jedinci s takovými nemocemi mají často tendenci popírat nebo skrývat potíže a nehledají odbornou pomoc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odhaduje se, že 90 % jedinců s MA jsou ženy</a:t>
            </a:r>
          </a:p>
          <a:p>
            <a:pPr lvl="1"/>
            <a:r>
              <a:rPr lang="cs-CZ" sz="1800" dirty="0"/>
              <a:t>nejrizikovější skupinou jsou dívky ve věku 15–19 let</a:t>
            </a:r>
          </a:p>
          <a:p>
            <a:pPr lvl="1"/>
            <a:endParaRPr lang="cs-CZ" sz="1800" dirty="0"/>
          </a:p>
          <a:p>
            <a:r>
              <a:rPr lang="cs-CZ" sz="2000" b="1" dirty="0"/>
              <a:t>úmrtnost</a:t>
            </a:r>
          </a:p>
          <a:p>
            <a:pPr lvl="1"/>
            <a:r>
              <a:rPr lang="cs-CZ" sz="1800" dirty="0"/>
              <a:t>nejvyšší míra úmrtnosti ze všech duševních poruch (až kolem 5 %)</a:t>
            </a:r>
          </a:p>
          <a:p>
            <a:pPr lvl="1"/>
            <a:r>
              <a:rPr lang="cs-CZ" sz="1800" dirty="0"/>
              <a:t>vysoká míra úmrtnosti je větší, pokud je MA spojena s jiným psychiatrickým onemocněním (s bipolární poruchou, schizofrenií, </a:t>
            </a:r>
            <a:r>
              <a:rPr lang="cs-CZ" sz="1800" dirty="0" err="1"/>
              <a:t>schizoafektivní</a:t>
            </a:r>
            <a:r>
              <a:rPr lang="cs-CZ" sz="1800" dirty="0"/>
              <a:t> poruchou, depresí atd.)</a:t>
            </a:r>
          </a:p>
          <a:p>
            <a:pPr lvl="1"/>
            <a:r>
              <a:rPr lang="cs-CZ" sz="1800" dirty="0"/>
              <a:t>velmi často se pojí s vyšší mírou sebevražd (u žen bylo vysoké riziko pokusů o sebevraždu pozorováno přibližně ve věku 15 let u MA a ve věku 22 let pro MB)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946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19555"/>
            <a:ext cx="10753200" cy="451576"/>
          </a:xfrm>
        </p:spPr>
        <p:txBody>
          <a:bodyPr/>
          <a:lstStyle/>
          <a:p>
            <a:r>
              <a:rPr lang="cs-CZ" sz="2800" dirty="0"/>
              <a:t>Mentální anorexie – etiologie a 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031966"/>
            <a:ext cx="10753200" cy="5329645"/>
          </a:xfrm>
        </p:spPr>
        <p:txBody>
          <a:bodyPr/>
          <a:lstStyle/>
          <a:p>
            <a:r>
              <a:rPr lang="cs-CZ" sz="2000" b="1" dirty="0"/>
              <a:t>Etiologie</a:t>
            </a:r>
          </a:p>
          <a:p>
            <a:pPr lvl="1"/>
            <a:r>
              <a:rPr lang="cs-CZ" sz="1800" dirty="0"/>
              <a:t>MA je závažná porucha s komplexní etiopatogenezí</a:t>
            </a:r>
          </a:p>
          <a:p>
            <a:pPr lvl="1"/>
            <a:r>
              <a:rPr lang="cs-CZ" sz="1800" dirty="0"/>
              <a:t>konsenzuální přístup a obecný popis příčin MA je tzv. „bio-psycho-sociální“ model</a:t>
            </a:r>
          </a:p>
          <a:p>
            <a:pPr lvl="1"/>
            <a:r>
              <a:rPr lang="cs-CZ" sz="1800" dirty="0"/>
              <a:t>faktory jsou genetické, biologické, psychologické a sociokulturní</a:t>
            </a:r>
          </a:p>
          <a:p>
            <a:pPr lvl="1"/>
            <a:endParaRPr lang="cs-CZ" dirty="0"/>
          </a:p>
          <a:p>
            <a:r>
              <a:rPr lang="cs-CZ" sz="2000" b="1" dirty="0"/>
              <a:t>Patofyziologie I.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pravděpodobně klíčová role poruchy v </a:t>
            </a:r>
            <a:r>
              <a:rPr lang="cs-CZ" sz="1800" dirty="0" err="1"/>
              <a:t>neuroendokrinech</a:t>
            </a:r>
            <a:r>
              <a:rPr lang="cs-CZ" sz="1800" dirty="0"/>
              <a:t>, které signalizují hlad a sytost a udržují energetickou homeostázu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změny v </a:t>
            </a:r>
            <a:r>
              <a:rPr lang="cs-CZ" sz="1800" dirty="0" err="1"/>
              <a:t>dopaminergních</a:t>
            </a:r>
            <a:r>
              <a:rPr lang="cs-CZ" sz="1800" dirty="0"/>
              <a:t>, </a:t>
            </a:r>
            <a:r>
              <a:rPr lang="cs-CZ" sz="1800" dirty="0" err="1"/>
              <a:t>serotonergních</a:t>
            </a:r>
            <a:r>
              <a:rPr lang="cs-CZ" sz="1800" dirty="0"/>
              <a:t> a </a:t>
            </a:r>
            <a:r>
              <a:rPr lang="cs-CZ" sz="1800" dirty="0" err="1"/>
              <a:t>opioidních</a:t>
            </a:r>
            <a:r>
              <a:rPr lang="cs-CZ" sz="1800" dirty="0"/>
              <a:t> </a:t>
            </a:r>
            <a:r>
              <a:rPr lang="cs-CZ" sz="1800" dirty="0" err="1"/>
              <a:t>neurotransmiterových</a:t>
            </a:r>
            <a:r>
              <a:rPr lang="cs-CZ" sz="1800" dirty="0"/>
              <a:t> systémech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některé z těchto peptidů slouží jako signály pro zásoby energie nebo buněčný metabolismus a po integraci se signály odměny ovlivňují motivované stravovací chování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změny těchto signálů nebo jejich integrace se signalizací odměny </a:t>
            </a:r>
            <a:r>
              <a:rPr lang="cs-CZ" sz="1800" dirty="0" err="1"/>
              <a:t>dopaminergních</a:t>
            </a:r>
            <a:r>
              <a:rPr lang="cs-CZ" sz="1800" dirty="0"/>
              <a:t> obvodů mohou potencovat příznaky poruchy příjmu potravy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zdá se, že hladověním nebo naopak přejídáním se aktivují “</a:t>
            </a:r>
            <a:r>
              <a:rPr lang="cs-CZ" sz="1800" dirty="0" err="1"/>
              <a:t>rewarding</a:t>
            </a:r>
            <a:r>
              <a:rPr lang="cs-CZ" sz="1800" dirty="0"/>
              <a:t>” dráhy mozku jako snaha o kompenzaci úzkosti a deprese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67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20000" y="274320"/>
            <a:ext cx="10753200" cy="587829"/>
          </a:xfrm>
        </p:spPr>
        <p:txBody>
          <a:bodyPr/>
          <a:lstStyle/>
          <a:p>
            <a:r>
              <a:rPr lang="cs-CZ" sz="2800" dirty="0"/>
              <a:t>Slovník pojmů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3999" y="953589"/>
            <a:ext cx="11577703" cy="52744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/>
              <a:t>hladovění</a:t>
            </a:r>
            <a:r>
              <a:rPr lang="cs-CZ" sz="1800" dirty="0"/>
              <a:t> (</a:t>
            </a:r>
            <a:r>
              <a:rPr lang="cs-CZ" sz="1800" dirty="0" err="1"/>
              <a:t>fasting</a:t>
            </a:r>
            <a:r>
              <a:rPr lang="cs-CZ" sz="1800" dirty="0"/>
              <a:t>, </a:t>
            </a:r>
            <a:r>
              <a:rPr lang="cs-CZ" sz="1800" dirty="0" err="1"/>
              <a:t>stravation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 – vědomé nebo nucené potlačení až zcela zastavení přívodu potravy u jinak zdravého člověka resp. bez 	přítomnosti závažného onemocnění</a:t>
            </a:r>
          </a:p>
          <a:p>
            <a:pPr>
              <a:lnSpc>
                <a:spcPct val="100000"/>
              </a:lnSpc>
            </a:pPr>
            <a:endParaRPr lang="cs-CZ" sz="1800" b="1" dirty="0"/>
          </a:p>
          <a:p>
            <a:pPr>
              <a:lnSpc>
                <a:spcPct val="100000"/>
              </a:lnSpc>
            </a:pPr>
            <a:r>
              <a:rPr lang="cs-CZ" sz="1800" b="1" dirty="0"/>
              <a:t>podvýživa</a:t>
            </a:r>
            <a:r>
              <a:rPr lang="cs-CZ" sz="1800" dirty="0"/>
              <a:t> (</a:t>
            </a:r>
            <a:r>
              <a:rPr lang="cs-CZ" sz="1800" dirty="0" err="1"/>
              <a:t>hyponutrice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– důsledek nižšího přívodu zejm. </a:t>
            </a:r>
            <a:r>
              <a:rPr lang="cs-CZ" sz="1800" dirty="0" err="1"/>
              <a:t>makronutrientů</a:t>
            </a: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– BMI &lt; 18 (tuk &lt;10% u mužů, &lt;15% u žen)</a:t>
            </a:r>
          </a:p>
          <a:p>
            <a:pPr>
              <a:lnSpc>
                <a:spcPct val="100000"/>
              </a:lnSpc>
            </a:pPr>
            <a:r>
              <a:rPr lang="cs-CZ" sz="1800" b="1" dirty="0"/>
              <a:t>malnutrice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– důsledek dlouhodobého deficientního přívodu makro- a </a:t>
            </a:r>
            <a:r>
              <a:rPr lang="cs-CZ" sz="1800" dirty="0" err="1"/>
              <a:t>mikronutrientů</a:t>
            </a:r>
            <a:r>
              <a:rPr lang="cs-CZ" sz="1800" dirty="0"/>
              <a:t> s výraznými orgánovými 		změnami (často ireverzibilními)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– vede k inanici/</a:t>
            </a:r>
            <a:r>
              <a:rPr lang="cs-CZ" sz="1800" dirty="0" err="1"/>
              <a:t>emaciaci</a:t>
            </a:r>
            <a:r>
              <a:rPr lang="cs-CZ" sz="1800" dirty="0"/>
              <a:t> – hluboký stav podvýživy</a:t>
            </a:r>
          </a:p>
          <a:p>
            <a:pPr>
              <a:lnSpc>
                <a:spcPct val="100000"/>
              </a:lnSpc>
            </a:pPr>
            <a:r>
              <a:rPr lang="cs-CZ" sz="1800" b="1" dirty="0"/>
              <a:t>anorexie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– nechuť k jídlu, ztráta apetitu</a:t>
            </a:r>
          </a:p>
          <a:p>
            <a:pPr>
              <a:lnSpc>
                <a:spcPct val="100000"/>
              </a:lnSpc>
            </a:pPr>
            <a:r>
              <a:rPr lang="cs-CZ" sz="1800" b="1" dirty="0"/>
              <a:t>kachexie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– ztráta hmotnosti (tuková a svalová tkáň) a chuti k jídlu u člověka, který se aktivně nesnaží redukovat 	tělesnou hmotnost</a:t>
            </a:r>
          </a:p>
          <a:p>
            <a:pPr>
              <a:lnSpc>
                <a:spcPct val="100000"/>
              </a:lnSpc>
            </a:pPr>
            <a:r>
              <a:rPr lang="cs-CZ" sz="1800" b="1" dirty="0"/>
              <a:t>karence</a:t>
            </a:r>
            <a:r>
              <a:rPr lang="cs-CZ" sz="1800" dirty="0"/>
              <a:t> (deficit)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– selektivní nedostatek určité živiny či látky v potravě poškozující zdraví (makro i mikroživin)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490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733062"/>
            <a:ext cx="10753200" cy="451576"/>
          </a:xfrm>
        </p:spPr>
        <p:txBody>
          <a:bodyPr/>
          <a:lstStyle/>
          <a:p>
            <a:r>
              <a:rPr lang="cs-CZ" sz="2800" dirty="0"/>
              <a:t>Mentální anorexie – 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49977"/>
            <a:ext cx="10753200" cy="489857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Patofyziologie II</a:t>
            </a:r>
          </a:p>
          <a:p>
            <a:pPr lvl="1"/>
            <a:r>
              <a:rPr lang="cs-CZ" dirty="0"/>
              <a:t>zpočátku omezování potravy, menší porce, často přechod k vegetariánství</a:t>
            </a:r>
          </a:p>
          <a:p>
            <a:pPr lvl="1"/>
            <a:r>
              <a:rPr lang="cs-CZ" dirty="0"/>
              <a:t>rozvoj rituálů spojených s jídlem, </a:t>
            </a:r>
            <a:r>
              <a:rPr lang="cs-CZ" dirty="0" err="1"/>
              <a:t>sebetrestání</a:t>
            </a:r>
            <a:endParaRPr lang="cs-CZ" dirty="0"/>
          </a:p>
          <a:p>
            <a:pPr lvl="1"/>
            <a:r>
              <a:rPr lang="cs-CZ" dirty="0"/>
              <a:t>mystifikace okolí (výmluvy, volné oděvy, závaží při kontrole hmotnosti, vyhýbání se soc. událostem spojených s jídlem)</a:t>
            </a:r>
          </a:p>
          <a:p>
            <a:pPr lvl="1"/>
            <a:r>
              <a:rPr lang="cs-CZ" dirty="0"/>
              <a:t>nadměrná aktivita (pohyb, “</a:t>
            </a:r>
            <a:r>
              <a:rPr lang="cs-CZ" dirty="0" err="1"/>
              <a:t>fidgeting</a:t>
            </a:r>
            <a:r>
              <a:rPr lang="cs-CZ" dirty="0"/>
              <a:t>”, výkonnostní sport)</a:t>
            </a:r>
          </a:p>
          <a:p>
            <a:pPr lvl="1"/>
            <a:endParaRPr lang="cs-CZ" sz="1200" b="1" dirty="0"/>
          </a:p>
          <a:p>
            <a:pPr>
              <a:lnSpc>
                <a:spcPct val="100000"/>
              </a:lnSpc>
            </a:pPr>
            <a:endParaRPr lang="cs-CZ" sz="2000" b="1" dirty="0"/>
          </a:p>
          <a:p>
            <a:pPr>
              <a:lnSpc>
                <a:spcPct val="100000"/>
              </a:lnSpc>
            </a:pPr>
            <a:r>
              <a:rPr lang="cs-CZ" sz="2000" b="1" dirty="0"/>
              <a:t>Důsledky</a:t>
            </a:r>
            <a:endParaRPr lang="cs-CZ" sz="2000" dirty="0"/>
          </a:p>
          <a:p>
            <a:pPr lvl="1"/>
            <a:r>
              <a:rPr lang="cs-CZ" sz="1800" dirty="0"/>
              <a:t>sekundární malnutrice</a:t>
            </a:r>
          </a:p>
          <a:p>
            <a:pPr lvl="1"/>
            <a:r>
              <a:rPr lang="cs-CZ" sz="1800" dirty="0"/>
              <a:t>útlum funkce pohlavních orgánů (</a:t>
            </a:r>
            <a:r>
              <a:rPr lang="cs-CZ" sz="1800" dirty="0" err="1"/>
              <a:t>amenorrhea</a:t>
            </a:r>
            <a:r>
              <a:rPr lang="cs-CZ" sz="1800" dirty="0"/>
              <a:t>) </a:t>
            </a:r>
          </a:p>
          <a:p>
            <a:pPr lvl="1"/>
            <a:r>
              <a:rPr lang="cs-CZ" sz="1800" dirty="0"/>
              <a:t>mírná </a:t>
            </a:r>
            <a:r>
              <a:rPr lang="cs-CZ" sz="1800" dirty="0" err="1"/>
              <a:t>hypothyreóza</a:t>
            </a:r>
            <a:r>
              <a:rPr lang="cs-CZ" sz="1800" dirty="0"/>
              <a:t>, anemie, leukopenie, trombocytopenie </a:t>
            </a:r>
          </a:p>
          <a:p>
            <a:pPr lvl="1"/>
            <a:r>
              <a:rPr lang="cs-CZ" sz="1800" dirty="0"/>
              <a:t>zpomalované vyprazdňování žaludku, dilatace tenkého střeva, zácpa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084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Mentální anorexie – psychiatrické a evoluční aspekty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32411"/>
            <a:ext cx="10753200" cy="44995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spojena s nekompletním rozvojem osobní identity, perfekcionismem, dysmorfií, obsedantními rysy, </a:t>
            </a:r>
            <a:r>
              <a:rPr lang="cs-CZ" sz="2000" dirty="0" err="1"/>
              <a:t>depresivitou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r>
              <a:rPr lang="cs-CZ" sz="2000" b="1" dirty="0"/>
              <a:t>záhady u MA: </a:t>
            </a:r>
          </a:p>
          <a:p>
            <a:pPr lvl="1"/>
            <a:r>
              <a:rPr lang="cs-CZ" dirty="0"/>
              <a:t>snaha o redukci hmotnosti je dnes naprosto běžná a rozšířená, ale jen u velmi málo lidí se rozvine MA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jak je možné snést po tak dlouhou dobu velmi naléhavý pocit hladu (ten je u pacientů prokazatelně pociťován) – motivace??? (→ hladovění jako projev/demonstrace rigidity, obsese, motivace) 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většina nemocných nemá suicidální tendence, přesto pokračují v redukci tělesné hmotnosti i přes zjevné příznaky závažného poškození zdraví a známé riziko úmrtí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694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535577"/>
            <a:ext cx="10753200" cy="59444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Evolučně nejasná: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porucha zákl. instinktu – jíst, přežít a reprodukovat se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hypotéza A </a:t>
            </a:r>
            <a:r>
              <a:rPr lang="cs-CZ" sz="2000" dirty="0"/>
              <a:t>“dietní restrikce jako snaha vyhnout se vyloučení”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r>
              <a:rPr lang="cs-CZ" sz="1600" dirty="0"/>
              <a:t>člověk jako společenský tvor má potřebu patřit ke skupině (protekce skupinou byla předpokladem přežití), v rámci ní pak zaujmout hierarchicky odpovídající místo (k tomuto účelu se u člověka vyvinulo velmi komplexní chování – např. vyjednávání, mystifikace, intriky, …)</a:t>
            </a:r>
          </a:p>
          <a:p>
            <a:pPr lvl="1"/>
            <a:r>
              <a:rPr lang="cs-CZ" sz="1600" dirty="0"/>
              <a:t>potřeba socializace kromě protekce na druhou stranu vede ke </a:t>
            </a:r>
            <a:r>
              <a:rPr lang="cs-CZ" sz="1600" dirty="0" err="1"/>
              <a:t>kompetici</a:t>
            </a:r>
            <a:r>
              <a:rPr lang="cs-CZ" sz="1600" dirty="0"/>
              <a:t>, která je individuálně rozdílně vnímána (“</a:t>
            </a:r>
            <a:r>
              <a:rPr lang="cs-CZ" sz="1600" dirty="0" err="1"/>
              <a:t>fight-or-flight</a:t>
            </a:r>
            <a:r>
              <a:rPr lang="cs-CZ" sz="1600" dirty="0"/>
              <a:t>”)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600" dirty="0"/>
              <a:t>jedním ze způsobů řešení je vyslat jasný signál o porážce (“</a:t>
            </a:r>
            <a:r>
              <a:rPr lang="cs-CZ" sz="1600" dirty="0" err="1"/>
              <a:t>flight</a:t>
            </a:r>
            <a:r>
              <a:rPr lang="cs-CZ" sz="1600" dirty="0"/>
              <a:t>”, tedy že konkrétní osoba není hrozbou pro druhé) » teorie sociální </a:t>
            </a:r>
            <a:r>
              <a:rPr lang="cs-CZ" sz="1600" dirty="0" err="1"/>
              <a:t>kompetice</a:t>
            </a:r>
            <a:r>
              <a:rPr lang="cs-CZ" sz="1600" dirty="0"/>
              <a:t> jako důvodu deprese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r>
              <a:rPr lang="cs-CZ" sz="1800" dirty="0"/>
              <a:t>fyzický vzhled, zdraví a reprodukční fitness jsou velmi sledované parametry, takže jejich potlačení je signálem </a:t>
            </a:r>
            <a:r>
              <a:rPr lang="cs-CZ" sz="1800" dirty="0" err="1"/>
              <a:t>nekompetice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hladovění bývalo běžné, u zvířat vč. člověka se vyvinuly výhodné adaptivní odpovědi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600" dirty="0"/>
              <a:t>hibernace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600" dirty="0"/>
              <a:t>pokles aktivity (“počkat na lepší časy”)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600" dirty="0"/>
              <a:t>zvýšená aktivita - může být pro část lidí natolik uspokojující, že vede k upevnění poruchy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600" dirty="0"/>
              <a:t>schopnost tolerovat hlad a “vést tlupu” zvyšuje sebevědomí a dokumentuje schopnost sebekontroly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hypotéza B</a:t>
            </a:r>
            <a:r>
              <a:rPr lang="cs-CZ" sz="2000" dirty="0"/>
              <a:t> – potlačení sexuální přitažlivosti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580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534" y="267485"/>
            <a:ext cx="8891512" cy="596051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484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Diagnostická kritéria pro MA – podle DSM V.</a:t>
            </a:r>
            <a:br>
              <a:rPr lang="cs-CZ" sz="2800" dirty="0"/>
            </a:br>
            <a:r>
              <a:rPr lang="cs-CZ" sz="1600" dirty="0"/>
              <a:t>	</a:t>
            </a:r>
            <a:r>
              <a:rPr lang="cs-CZ" sz="1800" dirty="0"/>
              <a:t>(diagnostický a statistický manuál mentálních poruch)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Kritérium A – omezení příjmu energie, způsobující nízkou tělesnou hmotnost ve vztahu k věku, pohlaví, vývojové trajektorii a fyzickému zdraví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Kritérium B – intenzivní strach z přibírání na tělesné hmotnosti nebo ztloustnutí nebo vytrvalý způsob, který znemožňuje přibývání na hmotnosti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Kritérium C zahrnuje špatnou sebeúctu a vnímání tělesné hmotnosti a tvaru těla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DSM-IV zahrnovalo také kritérium D, které zahrnovalo amenoreu, která je obvykle důsledkem úbytku tělesné hmotnosti (tělesného tuku)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723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Důsledky 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amenorea – v důsledku hypotalamické dysfunkce, nízké množství tělesného tuku, podvýživa</a:t>
            </a:r>
          </a:p>
          <a:p>
            <a:r>
              <a:rPr lang="cs-CZ" sz="2000" dirty="0"/>
              <a:t>arytmie, poruchy elektrolytů, srdeční selhání až náhlá smrt, prodloužený korigovaný QT interval, bradykardie</a:t>
            </a:r>
          </a:p>
          <a:p>
            <a:r>
              <a:rPr lang="cs-CZ" sz="2000" dirty="0"/>
              <a:t>porucha vlasů a nehtů – lámavost, ztráta lesku</a:t>
            </a:r>
          </a:p>
          <a:p>
            <a:r>
              <a:rPr lang="cs-CZ" sz="2000" dirty="0"/>
              <a:t>otoky</a:t>
            </a:r>
          </a:p>
          <a:p>
            <a:r>
              <a:rPr lang="cs-CZ" sz="2000" dirty="0"/>
              <a:t>malnutrice – nedostatek makro i mikroživin</a:t>
            </a:r>
          </a:p>
          <a:p>
            <a:r>
              <a:rPr lang="cs-CZ" sz="2000" dirty="0"/>
              <a:t>termoregulační dysfunkce – podchlazení, lanugo </a:t>
            </a:r>
          </a:p>
          <a:p>
            <a:r>
              <a:rPr lang="cs-CZ" sz="2000" dirty="0"/>
              <a:t>hypoglykémie</a:t>
            </a:r>
          </a:p>
          <a:p>
            <a:r>
              <a:rPr lang="cs-CZ" sz="2000" dirty="0"/>
              <a:t>osteoporóza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614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Léčba mentální anorexie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obtížná, protože MA je spojena se špatnou prognózou a účinná léčba není známa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méně než polovina pacientů se z MA úplně uzdraví, pro ostatní pacienty může být MA celoživotní onemocnění s mnoha zdravotními komplikacemi a následky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komplexní, multidisciplinární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léčebné přístupy se skládají z lékařské, behaviorální terapie, kognitivní terapie, rodinné terapie a zásadní je nutriční terapie a zotavení z hmotnosti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farmakoterapie u MA je poměrně omezená a používá se pouze v přítomnosti dalších psychiatrických onemocnění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2307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Mentální bulimie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567543"/>
            <a:ext cx="11059200" cy="4660458"/>
          </a:xfrm>
        </p:spPr>
        <p:txBody>
          <a:bodyPr/>
          <a:lstStyle/>
          <a:p>
            <a:pPr marL="72000" indent="0">
              <a:buNone/>
            </a:pPr>
            <a:endParaRPr lang="cs-CZ" sz="1800" b="1" dirty="0"/>
          </a:p>
          <a:p>
            <a:r>
              <a:rPr lang="cs-CZ" sz="2000" b="1" dirty="0"/>
              <a:t>Charakterizována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epizodami záchvatovitého přejídání (“</a:t>
            </a:r>
            <a:r>
              <a:rPr lang="cs-CZ" dirty="0" err="1"/>
              <a:t>binge</a:t>
            </a:r>
            <a:r>
              <a:rPr lang="cs-CZ" dirty="0"/>
              <a:t> </a:t>
            </a:r>
            <a:r>
              <a:rPr lang="cs-CZ" dirty="0" err="1"/>
              <a:t>eating</a:t>
            </a:r>
            <a:r>
              <a:rPr lang="cs-CZ" dirty="0"/>
              <a:t>”) v periodách kratších než 2 hod. ve velkých porcích minimálně 2x za týden po dobu 3 měsíců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ztrátou kontroly nad jídlem během epizod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snahou </a:t>
            </a:r>
            <a:r>
              <a:rPr lang="cs-CZ" dirty="0" err="1"/>
              <a:t>kompenzatorně</a:t>
            </a:r>
            <a:r>
              <a:rPr lang="cs-CZ" dirty="0"/>
              <a:t> snížit následný vzestup těl. hmotnosti diuretiky, zvracením nebo zvýšenou tělesnou aktivitou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bez výrazné podvýživy, naprosto normální či zvýšená těl. hmotnost</a:t>
            </a:r>
          </a:p>
          <a:p>
            <a:endParaRPr lang="cs-CZ" sz="2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03936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Diagnostická kritéria pro MB – podle DSM V.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80160"/>
            <a:ext cx="10753200" cy="5199840"/>
          </a:xfrm>
        </p:spPr>
        <p:txBody>
          <a:bodyPr/>
          <a:lstStyle/>
          <a:p>
            <a:r>
              <a:rPr lang="cs-CZ" sz="2000" dirty="0"/>
              <a:t>A. Opakující se epizody záchvatového přejídání </a:t>
            </a:r>
          </a:p>
          <a:p>
            <a:pPr lvl="1"/>
            <a:r>
              <a:rPr lang="cs-CZ" sz="1800" dirty="0"/>
              <a:t>množství jídla, které je rozhodně větší než to, co by většina lidí snědla v podobném časovém období za podobných okolností</a:t>
            </a:r>
          </a:p>
          <a:p>
            <a:pPr lvl="1"/>
            <a:r>
              <a:rPr lang="cs-CZ" sz="1800" dirty="0"/>
              <a:t>pocit nedostatečné kontroly nad jídlem během epizody (pocit, že člověk nemůže přestat jíst nebo kontrolovat, co nebo kolik jí)</a:t>
            </a:r>
          </a:p>
          <a:p>
            <a:pPr lvl="1"/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B. Opakované nevhodné kompenzační chování, aby se zabránilo přibývání na </a:t>
            </a:r>
            <a:r>
              <a:rPr lang="cs-CZ" sz="2000" dirty="0" err="1"/>
              <a:t>hnotnosti</a:t>
            </a:r>
            <a:r>
              <a:rPr lang="cs-CZ" sz="2000" dirty="0"/>
              <a:t>, jako je zvracení vyvolané samy sebou; zneužívání léků, diuretik nebo jiných léků; půst; nebo nadměrné cvičení.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C. Nadměrné stravování a nevhodné kompenzační chování se vyskytují v průměru alespoň jednou týdně po dobu 3 měsíců.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D. Sebehodnocení je nepřiměřeně ovlivňováno tvarem těla a tělesnou hmotností.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240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Mentální bulimie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prevalence</a:t>
            </a:r>
          </a:p>
          <a:p>
            <a:pPr lvl="1"/>
            <a:r>
              <a:rPr lang="cs-CZ" sz="1800" dirty="0"/>
              <a:t>cca 4 % populace v rozvinutých zemích (poměr muži 1:10 ženy) </a:t>
            </a:r>
          </a:p>
          <a:p>
            <a:pPr lvl="1"/>
            <a:r>
              <a:rPr lang="cs-CZ" sz="1800" dirty="0"/>
              <a:t>MB trpí cca 2–3:100 </a:t>
            </a:r>
          </a:p>
          <a:p>
            <a:pPr lvl="1"/>
            <a:r>
              <a:rPr lang="cs-CZ" sz="1800" dirty="0"/>
              <a:t>Až 95 % osob s PPP jsou ve věkovém rozpětí 12–25 let</a:t>
            </a:r>
          </a:p>
          <a:p>
            <a:pPr lvl="1"/>
            <a:endParaRPr lang="cs-CZ" dirty="0"/>
          </a:p>
          <a:p>
            <a:r>
              <a:rPr lang="cs-CZ" sz="2000" b="1" dirty="0"/>
              <a:t>rizikové faktory / etiologie </a:t>
            </a:r>
          </a:p>
          <a:p>
            <a:pPr lvl="1"/>
            <a:r>
              <a:rPr lang="cs-CZ" sz="1800" dirty="0"/>
              <a:t>vlivy prostředí – společenská idealizace tělesné hmotnosti a tvaru těla</a:t>
            </a:r>
          </a:p>
          <a:p>
            <a:pPr lvl="1"/>
            <a:r>
              <a:rPr lang="cs-CZ" sz="1800" dirty="0"/>
              <a:t>styl výchovy – autoritativní, kladení vysokých nároků, vysoká očekávání </a:t>
            </a:r>
            <a:r>
              <a:rPr lang="cs-CZ" sz="1800" dirty="0">
                <a:sym typeface="Wingdings" panose="05000000000000000000" pitchFamily="2" charset="2"/>
              </a:rPr>
              <a:t> může vyústit v úzkosti k čemuž mohou přispívat osobnostní rysy, které mohou být rizikovým faktorem pro vznik PPP</a:t>
            </a:r>
          </a:p>
          <a:p>
            <a:pPr lvl="1"/>
            <a:r>
              <a:rPr lang="cs-CZ" sz="1800" dirty="0"/>
              <a:t>sexuální zneužívání či napadení spíše spjato s rozvojem MA</a:t>
            </a:r>
          </a:p>
          <a:p>
            <a:pPr lvl="1"/>
            <a:r>
              <a:rPr lang="cs-CZ" sz="1800" dirty="0"/>
              <a:t>poruchy stravování byly spojeny s abnormálními </a:t>
            </a:r>
            <a:r>
              <a:rPr lang="cs-CZ" sz="1800" dirty="0" err="1"/>
              <a:t>neurotransmiterovými</a:t>
            </a:r>
            <a:r>
              <a:rPr lang="cs-CZ" sz="1800" dirty="0"/>
              <a:t> systémy zahrnujícími serotonin a dopamin, rovněž byla zkoumána role hormonů, jako je </a:t>
            </a:r>
            <a:r>
              <a:rPr lang="cs-CZ" sz="1800" dirty="0" err="1"/>
              <a:t>ghrelin</a:t>
            </a:r>
            <a:r>
              <a:rPr lang="cs-CZ" sz="1800" dirty="0"/>
              <a:t>, </a:t>
            </a:r>
            <a:r>
              <a:rPr lang="cs-CZ" sz="1800" dirty="0" err="1"/>
              <a:t>leptin</a:t>
            </a:r>
            <a:r>
              <a:rPr lang="cs-CZ" sz="1800" dirty="0"/>
              <a:t> a oxytocin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393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Hladovění – katabolismus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1724296"/>
            <a:ext cx="10807200" cy="4107703"/>
          </a:xfrm>
        </p:spPr>
        <p:txBody>
          <a:bodyPr/>
          <a:lstStyle/>
          <a:p>
            <a:r>
              <a:rPr lang="cs-CZ" sz="2000" dirty="0"/>
              <a:t>energetická rezerva (tuk) u štíhlého člověka na cca 2–3 měsíce</a:t>
            </a:r>
          </a:p>
          <a:p>
            <a:r>
              <a:rPr lang="cs-CZ" sz="2000" dirty="0"/>
              <a:t>biochemická charakteristika prostého hladovění</a:t>
            </a:r>
          </a:p>
          <a:p>
            <a:pPr lvl="1">
              <a:spcBef>
                <a:spcPts val="600"/>
              </a:spcBef>
            </a:pPr>
            <a:r>
              <a:rPr lang="cs-CZ" sz="1800" dirty="0" err="1"/>
              <a:t>glukagon</a:t>
            </a:r>
            <a:r>
              <a:rPr lang="cs-CZ" sz="1800" dirty="0"/>
              <a:t> (+ pokles sekrece inzulínu)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vyčerpání zásob jaterního glykogenu za 12-24 hod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vzestup koncentrace adrenalinu, </a:t>
            </a:r>
            <a:r>
              <a:rPr lang="cs-CZ" sz="1800" dirty="0" err="1"/>
              <a:t>glukagonu</a:t>
            </a:r>
            <a:r>
              <a:rPr lang="cs-CZ" sz="1800" dirty="0"/>
              <a:t>, glukokortikoidů – zvýšená glukoneogeneze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zvýšená lipolýza se zvýšenou </a:t>
            </a:r>
            <a:r>
              <a:rPr lang="cs-CZ" sz="1800" dirty="0" err="1"/>
              <a:t>ketogenezí</a:t>
            </a:r>
            <a:r>
              <a:rPr lang="cs-CZ" sz="1800" dirty="0"/>
              <a:t> (metabolická acidóza) 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bílkoviny se relativně šetří, pokud je normální fyzická aktivita</a:t>
            </a:r>
          </a:p>
          <a:p>
            <a:endParaRPr lang="cs-CZ" sz="2000" dirty="0"/>
          </a:p>
          <a:p>
            <a:pPr marL="72000" indent="0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6572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Mentální bulimie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32411"/>
            <a:ext cx="10753200" cy="5042263"/>
          </a:xfrm>
        </p:spPr>
        <p:txBody>
          <a:bodyPr/>
          <a:lstStyle/>
          <a:p>
            <a:r>
              <a:rPr lang="cs-CZ" sz="2000" b="1" dirty="0"/>
              <a:t>důsledky</a:t>
            </a:r>
          </a:p>
          <a:p>
            <a:pPr lvl="1"/>
            <a:r>
              <a:rPr lang="cs-CZ" sz="1800" dirty="0"/>
              <a:t>zvracení - metabolická alkalóza s </a:t>
            </a:r>
            <a:r>
              <a:rPr lang="cs-CZ" sz="1800" dirty="0" err="1"/>
              <a:t>hypokalemií</a:t>
            </a:r>
            <a:r>
              <a:rPr lang="cs-CZ" sz="1800" dirty="0"/>
              <a:t> (důležité diagnosticky!)</a:t>
            </a:r>
          </a:p>
          <a:p>
            <a:pPr lvl="1"/>
            <a:r>
              <a:rPr lang="cs-CZ" sz="1800" dirty="0"/>
              <a:t>užívání projímadel a diuretik – </a:t>
            </a:r>
            <a:r>
              <a:rPr lang="cs-CZ" sz="1800" dirty="0" err="1"/>
              <a:t>hypochloremie</a:t>
            </a:r>
            <a:r>
              <a:rPr lang="cs-CZ" sz="1800" dirty="0"/>
              <a:t> s následnou srdeční arytmií a nefropatií</a:t>
            </a:r>
          </a:p>
          <a:p>
            <a:pPr lvl="1"/>
            <a:r>
              <a:rPr lang="cs-CZ" sz="1800" dirty="0"/>
              <a:t>poškození tvrdých tkání zubů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eroze skloviny kyselinou, gingivitida</a:t>
            </a:r>
          </a:p>
          <a:p>
            <a:pPr lvl="1"/>
            <a:r>
              <a:rPr lang="cs-CZ" sz="1800" dirty="0"/>
              <a:t>otoky – v důsledku zneužívání laxativ; </a:t>
            </a:r>
            <a:r>
              <a:rPr lang="cs-CZ" sz="1800" dirty="0" err="1"/>
              <a:t>hypoproteinurie</a:t>
            </a:r>
            <a:r>
              <a:rPr lang="cs-CZ" sz="1800" dirty="0"/>
              <a:t>, nerovnováha elektrolytů</a:t>
            </a:r>
          </a:p>
          <a:p>
            <a:pPr lvl="1"/>
            <a:r>
              <a:rPr lang="cs-CZ" sz="1800" dirty="0"/>
              <a:t>zvětšené příušní žlázy - žaludeční kyseliny a enzymy ze zvracení způsobují zánět příušní žlázy</a:t>
            </a:r>
          </a:p>
          <a:p>
            <a:pPr lvl="1"/>
            <a:r>
              <a:rPr lang="pl-PL" sz="1800" dirty="0"/>
              <a:t>jizvy nebo mozoly na prstech nebo rukou – způsobené opakovaným vyvoláváním zvracení</a:t>
            </a:r>
          </a:p>
          <a:p>
            <a:pPr lvl="1"/>
            <a:r>
              <a:rPr lang="pl-PL" sz="1800" dirty="0"/>
              <a:t>kolísání hmotnosti – nemusí být nutně podváha</a:t>
            </a:r>
            <a:endParaRPr lang="cs-CZ" sz="1800" dirty="0"/>
          </a:p>
          <a:p>
            <a:r>
              <a:rPr lang="cs-CZ" sz="2000" b="1" dirty="0"/>
              <a:t>terapie</a:t>
            </a:r>
          </a:p>
          <a:p>
            <a:pPr lvl="1"/>
            <a:r>
              <a:rPr lang="cs-CZ" sz="1800" dirty="0"/>
              <a:t>individualizována dle závažnosti příznaků, průběhu onemocnění, psychiatrické komorbidity, dostupnosti psychosociální / rodinné podpory, motivace pacientů k léčbě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indikace pro hospitalizaci zahrnují významné abnormality elektrolytů, arytmie nebo těžkou bradykardii, rychlý přetrvávající úbytek hmotnosti navzdory ambulantní terapii a závažné komorbidní lékařské nebo psychiatrické stavy, včetně sebevražedných představ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073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Obezita = epidemie 21. století (WHO)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sz="2000" b="1" dirty="0"/>
              <a:t>Abnormální nebo nadměrná akumulace tuku v lidském organismu představující zdravotní riziko (WHO)</a:t>
            </a:r>
          </a:p>
          <a:p>
            <a:endParaRPr lang="cs-CZ" sz="2000" dirty="0"/>
          </a:p>
          <a:p>
            <a:r>
              <a:rPr lang="cs-CZ" sz="2000" dirty="0"/>
              <a:t>světová obezita se ztrojnásobila od roku 1975</a:t>
            </a:r>
          </a:p>
          <a:p>
            <a:endParaRPr lang="cs-CZ" sz="2000" dirty="0"/>
          </a:p>
          <a:p>
            <a:r>
              <a:rPr lang="cs-CZ" altLang="ko-KR" sz="2000" dirty="0"/>
              <a:t>většina světové populace žije v zemích, kde nadváha a obezita zabíjí více lidí než podváha</a:t>
            </a:r>
          </a:p>
          <a:p>
            <a:r>
              <a:rPr lang="cs-CZ" sz="2000" dirty="0"/>
              <a:t>zvyšující se trend v rozvinutých i rozvojových zemích </a:t>
            </a:r>
          </a:p>
          <a:p>
            <a:pPr lvl="2">
              <a:spcBef>
                <a:spcPts val="600"/>
              </a:spcBef>
            </a:pPr>
            <a:r>
              <a:rPr lang="cs-CZ" altLang="ko-KR" sz="1800" dirty="0"/>
              <a:t>jak v městských, tak ve venkovských oblastech</a:t>
            </a:r>
          </a:p>
          <a:p>
            <a:pPr lvl="2">
              <a:spcBef>
                <a:spcPts val="600"/>
              </a:spcBef>
            </a:pPr>
            <a:r>
              <a:rPr lang="cs-CZ" sz="1800" dirty="0"/>
              <a:t>ve všech věkových kategoriích</a:t>
            </a:r>
          </a:p>
          <a:p>
            <a:endParaRPr lang="cs-CZ" altLang="ko-KR" sz="2000" dirty="0"/>
          </a:p>
          <a:p>
            <a:r>
              <a:rPr lang="cs-CZ" altLang="ko-KR" sz="2000" dirty="0"/>
              <a:t>závažně ovlivňují kvalitu i délku života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9725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 a nadváha dle WHO (únor 2018)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692002"/>
            <a:ext cx="11059200" cy="4139998"/>
          </a:xfrm>
        </p:spPr>
        <p:txBody>
          <a:bodyPr/>
          <a:lstStyle/>
          <a:p>
            <a:r>
              <a:rPr lang="cs-CZ" sz="2000" dirty="0"/>
              <a:t>39 % dospělých ve věku 18 let a více mělo </a:t>
            </a:r>
            <a:r>
              <a:rPr lang="cs-CZ" sz="2000" b="1" dirty="0"/>
              <a:t>nadváhu</a:t>
            </a:r>
          </a:p>
          <a:p>
            <a:pPr marL="800100" lvl="3" indent="-342900"/>
            <a:r>
              <a:rPr lang="cs-CZ" sz="1800" dirty="0"/>
              <a:t> - 39 % mužů a 40 % žen dospělých ve věku 18 let a starších mělo nadváhu</a:t>
            </a:r>
          </a:p>
          <a:p>
            <a:pPr marL="800100" lvl="3" indent="-342900"/>
            <a:endParaRPr lang="cs-CZ" sz="1800" dirty="0"/>
          </a:p>
          <a:p>
            <a:r>
              <a:rPr lang="cs-CZ" sz="2000" dirty="0"/>
              <a:t>13 % světové populace dospělých bylo </a:t>
            </a:r>
            <a:r>
              <a:rPr lang="cs-CZ" sz="2000" b="1" dirty="0"/>
              <a:t>obézních </a:t>
            </a:r>
            <a:endParaRPr lang="cs-CZ" sz="2000" dirty="0"/>
          </a:p>
          <a:p>
            <a:pPr marL="800100" lvl="3" indent="-342900"/>
            <a:r>
              <a:rPr lang="cs-CZ" sz="2000" dirty="0"/>
              <a:t>- </a:t>
            </a:r>
            <a:r>
              <a:rPr lang="cs-CZ" sz="1800" dirty="0"/>
              <a:t>11 % mužů a 15 % žen bylo obézních</a:t>
            </a:r>
          </a:p>
          <a:p>
            <a:pPr marL="800100" lvl="3" indent="-342900"/>
            <a:endParaRPr lang="cs-CZ" sz="1800" dirty="0"/>
          </a:p>
          <a:p>
            <a:r>
              <a:rPr lang="cs-CZ" sz="2000" dirty="0"/>
              <a:t>41 milionů </a:t>
            </a:r>
            <a:r>
              <a:rPr lang="cs-CZ" sz="2000" b="1" dirty="0"/>
              <a:t>dětí mladších pěti let </a:t>
            </a:r>
            <a:r>
              <a:rPr lang="cs-CZ" sz="2000" dirty="0"/>
              <a:t>mělo nadváhu nebo obezitu</a:t>
            </a:r>
          </a:p>
          <a:p>
            <a:endParaRPr lang="cs-CZ" sz="2000" dirty="0"/>
          </a:p>
          <a:p>
            <a:r>
              <a:rPr lang="cs-CZ" sz="2000" dirty="0"/>
              <a:t>více než 340 milionů dětí a dospívajících ve </a:t>
            </a:r>
            <a:r>
              <a:rPr lang="cs-CZ" sz="2000" b="1" dirty="0"/>
              <a:t>věku 5–19 let </a:t>
            </a:r>
            <a:r>
              <a:rPr lang="cs-CZ" sz="2000" dirty="0"/>
              <a:t>mělo nadváhu nebo obezitu</a:t>
            </a:r>
          </a:p>
          <a:p>
            <a:r>
              <a:rPr lang="cs-CZ" sz="2000" dirty="0"/>
              <a:t>nadváha a obezita u dětí a dospívajících ve věku 5–19 let vzrostla z 4 % v roce 1975 na cca 18 % v roce 2016</a:t>
            </a:r>
          </a:p>
          <a:p>
            <a:r>
              <a:rPr lang="cs-CZ" sz="2000" dirty="0"/>
              <a:t>většina vyspělých států – přes 20 % populace obézních (USA 33 % obézních)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561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dle WHO z roku 2008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66</a:t>
            </a:r>
            <a:r>
              <a:rPr lang="cs-CZ" sz="2000" dirty="0"/>
              <a:t>,</a:t>
            </a:r>
            <a:r>
              <a:rPr lang="en-US" sz="2000" dirty="0"/>
              <a:t>1</a:t>
            </a:r>
            <a:r>
              <a:rPr lang="cs-CZ" sz="2000" dirty="0"/>
              <a:t> </a:t>
            </a:r>
            <a:r>
              <a:rPr lang="en-US" sz="2000" dirty="0"/>
              <a:t>% </a:t>
            </a:r>
            <a:r>
              <a:rPr lang="cs-CZ" sz="2000" dirty="0"/>
              <a:t>dospělé populace</a:t>
            </a:r>
            <a:r>
              <a:rPr lang="en-US" sz="2000" dirty="0"/>
              <a:t> (&gt; 20 </a:t>
            </a:r>
            <a:r>
              <a:rPr lang="cs-CZ" sz="2000" dirty="0"/>
              <a:t>let</a:t>
            </a:r>
            <a:r>
              <a:rPr lang="en-US" sz="2000" dirty="0"/>
              <a:t>) </a:t>
            </a:r>
            <a:r>
              <a:rPr lang="cs-CZ" sz="2000" dirty="0"/>
              <a:t>v ČR</a:t>
            </a:r>
            <a:r>
              <a:rPr lang="en-US" sz="2000" dirty="0"/>
              <a:t> </a:t>
            </a:r>
            <a:r>
              <a:rPr lang="cs-CZ" sz="2000" dirty="0"/>
              <a:t>mělo nadváhu</a:t>
            </a:r>
            <a:r>
              <a:rPr lang="en-US" sz="2000" dirty="0"/>
              <a:t> </a:t>
            </a:r>
            <a:r>
              <a:rPr lang="cs-CZ" sz="2000" dirty="0"/>
              <a:t>a </a:t>
            </a:r>
            <a:r>
              <a:rPr lang="en-US" sz="2000" dirty="0"/>
              <a:t>32</a:t>
            </a:r>
            <a:r>
              <a:rPr lang="cs-CZ" sz="2000" dirty="0"/>
              <a:t>,</a:t>
            </a:r>
            <a:r>
              <a:rPr lang="en-US" sz="2000" dirty="0"/>
              <a:t>7</a:t>
            </a:r>
            <a:r>
              <a:rPr lang="cs-CZ" sz="2000" dirty="0"/>
              <a:t> </a:t>
            </a:r>
            <a:r>
              <a:rPr lang="en-US" sz="2000" dirty="0"/>
              <a:t>% </a:t>
            </a:r>
            <a:r>
              <a:rPr lang="cs-CZ" sz="2000" dirty="0"/>
              <a:t>bylo</a:t>
            </a:r>
            <a:r>
              <a:rPr lang="en-US" sz="2000" dirty="0"/>
              <a:t> </a:t>
            </a:r>
            <a:r>
              <a:rPr lang="en-US" sz="2000" dirty="0" err="1"/>
              <a:t>ob</a:t>
            </a:r>
            <a:r>
              <a:rPr lang="cs-CZ" sz="2000" dirty="0" err="1"/>
              <a:t>ézních</a:t>
            </a:r>
            <a:r>
              <a:rPr lang="cs-CZ" sz="2000" dirty="0"/>
              <a:t> </a:t>
            </a:r>
          </a:p>
          <a:p>
            <a:r>
              <a:rPr lang="en-US" sz="2000" dirty="0"/>
              <a:t>prevalence </a:t>
            </a:r>
            <a:r>
              <a:rPr lang="cs-CZ" sz="2000" dirty="0"/>
              <a:t>nadváhy</a:t>
            </a:r>
            <a:r>
              <a:rPr lang="en-US" sz="2000" dirty="0"/>
              <a:t> </a:t>
            </a:r>
            <a:r>
              <a:rPr lang="cs-CZ" sz="2000" dirty="0"/>
              <a:t>byla vyšší</a:t>
            </a:r>
            <a:r>
              <a:rPr lang="en-US" sz="2000" dirty="0"/>
              <a:t> </a:t>
            </a:r>
            <a:r>
              <a:rPr lang="cs-CZ" sz="2000" dirty="0"/>
              <a:t>mezi</a:t>
            </a:r>
            <a:r>
              <a:rPr lang="en-US" sz="2000" dirty="0"/>
              <a:t> </a:t>
            </a:r>
            <a:r>
              <a:rPr lang="cs-CZ" sz="2000" dirty="0"/>
              <a:t>muži</a:t>
            </a:r>
            <a:r>
              <a:rPr lang="en-US" sz="2000" dirty="0"/>
              <a:t> (72</a:t>
            </a:r>
            <a:r>
              <a:rPr lang="cs-CZ" sz="2000" dirty="0"/>
              <a:t>,</a:t>
            </a:r>
            <a:r>
              <a:rPr lang="en-US" sz="2000" dirty="0"/>
              <a:t>3</a:t>
            </a:r>
            <a:r>
              <a:rPr lang="cs-CZ" sz="2000" dirty="0"/>
              <a:t> </a:t>
            </a:r>
            <a:r>
              <a:rPr lang="en-US" sz="2000" dirty="0"/>
              <a:t>%) </a:t>
            </a:r>
            <a:r>
              <a:rPr lang="cs-CZ" sz="2000" dirty="0"/>
              <a:t>než mezi ženami</a:t>
            </a:r>
            <a:r>
              <a:rPr lang="en-US" sz="2000" dirty="0"/>
              <a:t> (60</a:t>
            </a:r>
            <a:r>
              <a:rPr lang="cs-CZ" sz="2000" dirty="0"/>
              <a:t>,</a:t>
            </a:r>
            <a:r>
              <a:rPr lang="en-US" sz="2000" dirty="0"/>
              <a:t>3</a:t>
            </a:r>
            <a:r>
              <a:rPr lang="cs-CZ" sz="2000" dirty="0"/>
              <a:t> </a:t>
            </a:r>
            <a:r>
              <a:rPr lang="en-US" sz="2000" dirty="0"/>
              <a:t>%)</a:t>
            </a:r>
            <a:endParaRPr lang="cs-CZ" sz="2000" dirty="0"/>
          </a:p>
          <a:p>
            <a:r>
              <a:rPr lang="cs-CZ" sz="2000" dirty="0"/>
              <a:t>podíl obézních mužů a žen byl</a:t>
            </a:r>
            <a:r>
              <a:rPr lang="en-US" sz="2000" dirty="0"/>
              <a:t> 32.6</a:t>
            </a:r>
            <a:r>
              <a:rPr lang="cs-CZ" sz="2000" dirty="0"/>
              <a:t> </a:t>
            </a:r>
            <a:r>
              <a:rPr lang="en-US" sz="2000" dirty="0"/>
              <a:t>% and 32.7</a:t>
            </a:r>
            <a:r>
              <a:rPr lang="cs-CZ" sz="2000" dirty="0"/>
              <a:t> </a:t>
            </a:r>
            <a:r>
              <a:rPr lang="en-US" sz="2000" dirty="0"/>
              <a:t>%</a:t>
            </a:r>
            <a:endParaRPr lang="cs-CZ" sz="2000" dirty="0"/>
          </a:p>
          <a:p>
            <a:r>
              <a:rPr lang="cs-CZ" sz="2000" dirty="0"/>
              <a:t>předpověď prevalence obezity dospělých </a:t>
            </a:r>
            <a:r>
              <a:rPr lang="en-US" sz="2000" dirty="0"/>
              <a:t>(2010–2030)</a:t>
            </a:r>
            <a:r>
              <a:rPr lang="cs-CZ" sz="2000" dirty="0"/>
              <a:t>: v roce</a:t>
            </a:r>
            <a:r>
              <a:rPr lang="en-US" sz="2000" dirty="0"/>
              <a:t> 2020 29</a:t>
            </a:r>
            <a:r>
              <a:rPr lang="cs-CZ" sz="2000" dirty="0"/>
              <a:t> </a:t>
            </a:r>
            <a:r>
              <a:rPr lang="en-US" sz="2000" dirty="0"/>
              <a:t>% </a:t>
            </a:r>
            <a:r>
              <a:rPr lang="cs-CZ" sz="2000" dirty="0"/>
              <a:t>mužů </a:t>
            </a:r>
            <a:r>
              <a:rPr lang="en-US" sz="2000" dirty="0"/>
              <a:t>a 30</a:t>
            </a:r>
            <a:r>
              <a:rPr lang="cs-CZ" sz="2000" dirty="0"/>
              <a:t> </a:t>
            </a:r>
            <a:r>
              <a:rPr lang="en-US" sz="2000" dirty="0"/>
              <a:t>% </a:t>
            </a:r>
            <a:r>
              <a:rPr lang="cs-CZ" sz="2000" dirty="0"/>
              <a:t>žen bude obézních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cs-CZ" sz="2000" dirty="0"/>
              <a:t>do roku </a:t>
            </a:r>
            <a:r>
              <a:rPr lang="en-US" sz="2000" dirty="0"/>
              <a:t>2030</a:t>
            </a:r>
            <a:r>
              <a:rPr lang="cs-CZ" sz="2000" dirty="0"/>
              <a:t> model předpovídá</a:t>
            </a:r>
            <a:r>
              <a:rPr lang="en-US" sz="2000" dirty="0"/>
              <a:t> 36</a:t>
            </a:r>
            <a:r>
              <a:rPr lang="cs-CZ" sz="2000" dirty="0"/>
              <a:t> % obézních mužů </a:t>
            </a:r>
            <a:r>
              <a:rPr lang="en-US" sz="2000" dirty="0"/>
              <a:t> 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	</a:t>
            </a:r>
            <a:r>
              <a:rPr lang="en-US" sz="2000" dirty="0"/>
              <a:t>a 37</a:t>
            </a:r>
            <a:r>
              <a:rPr lang="cs-CZ" sz="2000" dirty="0"/>
              <a:t> </a:t>
            </a:r>
            <a:r>
              <a:rPr lang="en-US" sz="2000" dirty="0"/>
              <a:t>% </a:t>
            </a:r>
            <a:r>
              <a:rPr lang="cs-CZ" sz="2000" dirty="0"/>
              <a:t>obézních žen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092" y="3762001"/>
            <a:ext cx="3581277" cy="22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4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Regulace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703" y="1357298"/>
            <a:ext cx="10106297" cy="5214974"/>
          </a:xfrm>
        </p:spPr>
        <p:txBody>
          <a:bodyPr>
            <a:normAutofit fontScale="92500" lnSpcReduction="20000"/>
          </a:bodyPr>
          <a:lstStyle/>
          <a:p>
            <a:endParaRPr lang="cs-CZ" sz="2000" dirty="0"/>
          </a:p>
          <a:p>
            <a:r>
              <a:rPr lang="cs-CZ" sz="2000" dirty="0"/>
              <a:t>komplexní a mnohovrstevný proces s četnými </a:t>
            </a:r>
            <a:r>
              <a:rPr lang="cs-CZ" sz="2000" b="1" dirty="0"/>
              <a:t>periferními</a:t>
            </a:r>
            <a:r>
              <a:rPr lang="cs-CZ" sz="2000" dirty="0"/>
              <a:t> a </a:t>
            </a:r>
            <a:r>
              <a:rPr lang="cs-CZ" sz="2000" b="1" dirty="0"/>
              <a:t>centrálními</a:t>
            </a:r>
            <a:r>
              <a:rPr lang="cs-CZ" sz="2000" dirty="0"/>
              <a:t> vstupy </a:t>
            </a:r>
          </a:p>
          <a:p>
            <a:endParaRPr lang="cs-CZ" sz="2000" dirty="0"/>
          </a:p>
          <a:p>
            <a:r>
              <a:rPr lang="cs-CZ" sz="2000" dirty="0"/>
              <a:t>cílem je za fyziologických okolností zajistit rovnováhu mezi energetickým příjmem a výdejem </a:t>
            </a:r>
          </a:p>
          <a:p>
            <a:endParaRPr lang="cs-CZ" sz="2000" dirty="0"/>
          </a:p>
          <a:p>
            <a:r>
              <a:rPr lang="cs-CZ" sz="2000" dirty="0"/>
              <a:t>účelem udržení stálé tělesné hmotnosti a optimálního příjmu živin</a:t>
            </a:r>
          </a:p>
          <a:p>
            <a:endParaRPr lang="cs-CZ" sz="2000" dirty="0"/>
          </a:p>
          <a:p>
            <a:r>
              <a:rPr lang="cs-CZ" sz="2000" b="1" dirty="0"/>
              <a:t>homeostatická regulace </a:t>
            </a:r>
            <a:r>
              <a:rPr lang="cs-CZ" sz="2000" dirty="0"/>
              <a:t>– řízena fyziologickými mechanismy, </a:t>
            </a:r>
            <a:r>
              <a:rPr lang="cs-CZ" sz="2000" dirty="0" err="1"/>
              <a:t>anorexigenní</a:t>
            </a:r>
            <a:r>
              <a:rPr lang="cs-CZ" sz="2000" dirty="0"/>
              <a:t> a </a:t>
            </a:r>
            <a:r>
              <a:rPr lang="cs-CZ" sz="2000" dirty="0" err="1"/>
              <a:t>orexigenní</a:t>
            </a:r>
            <a:r>
              <a:rPr lang="cs-CZ" sz="2000" dirty="0"/>
              <a:t> složkou</a:t>
            </a:r>
          </a:p>
          <a:p>
            <a:endParaRPr lang="cs-CZ" sz="2000" dirty="0"/>
          </a:p>
          <a:p>
            <a:r>
              <a:rPr lang="cs-CZ" sz="2000" b="1" dirty="0" err="1"/>
              <a:t>hedonická</a:t>
            </a:r>
            <a:r>
              <a:rPr lang="cs-CZ" sz="2000" b="1" dirty="0"/>
              <a:t> regulace </a:t>
            </a:r>
            <a:r>
              <a:rPr lang="cs-CZ" sz="2000" dirty="0"/>
              <a:t>– nadřazena homeostatické regulaci, hlavními mediátory jsou </a:t>
            </a:r>
            <a:r>
              <a:rPr lang="cs-CZ" sz="2000" dirty="0" err="1"/>
              <a:t>opinoidy</a:t>
            </a:r>
            <a:r>
              <a:rPr lang="cs-CZ" sz="2000" dirty="0"/>
              <a:t>, </a:t>
            </a:r>
            <a:r>
              <a:rPr lang="cs-CZ" sz="2000" dirty="0" err="1"/>
              <a:t>endokanabinoidy</a:t>
            </a:r>
            <a:r>
              <a:rPr lang="cs-CZ" sz="2000" dirty="0"/>
              <a:t>, dopamin</a:t>
            </a:r>
          </a:p>
        </p:txBody>
      </p:sp>
    </p:spTree>
    <p:extLst>
      <p:ext uri="{BB962C8B-B14F-4D97-AF65-F5344CB8AC3E}">
        <p14:creationId xmlns:p14="http://schemas.microsoft.com/office/powerpoint/2010/main" val="1376222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/>
              <a:t>Hedonická</a:t>
            </a:r>
            <a:r>
              <a:rPr lang="cs-CZ" sz="3600" dirty="0"/>
              <a:t>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1600201"/>
            <a:ext cx="1030224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příjem potravy není stimulován pouze nedostatkem energie za účelem udržení energetické rovnováhy</a:t>
            </a:r>
          </a:p>
          <a:p>
            <a:endParaRPr lang="cs-CZ" sz="2000" dirty="0"/>
          </a:p>
          <a:p>
            <a:r>
              <a:rPr lang="cs-CZ" sz="2000" dirty="0"/>
              <a:t>některé potraviny (zejm. tučné či sladké), jejichž konzumace je spojená s příjemnými pocity (například z dětství) a představují pro konzumenta odměnu</a:t>
            </a:r>
          </a:p>
          <a:p>
            <a:pPr marL="72000" indent="0">
              <a:buNone/>
            </a:pPr>
            <a:r>
              <a:rPr lang="cs-CZ" sz="2000" dirty="0">
                <a:sym typeface="Wingdings" pitchFamily="2" charset="2"/>
              </a:rPr>
              <a:t>	</a:t>
            </a:r>
            <a:r>
              <a:rPr lang="cs-CZ" sz="2000" dirty="0"/>
              <a:t> jsou ochotně </a:t>
            </a:r>
            <a:r>
              <a:rPr lang="cs-CZ" sz="2000" u="sng" dirty="0"/>
              <a:t>přijímány i ve stavu sytosti </a:t>
            </a:r>
          </a:p>
          <a:p>
            <a:endParaRPr lang="cs-CZ" sz="2000" dirty="0"/>
          </a:p>
          <a:p>
            <a:r>
              <a:rPr lang="cs-CZ" sz="2000" dirty="0" err="1"/>
              <a:t>hedonická</a:t>
            </a:r>
            <a:r>
              <a:rPr lang="cs-CZ" sz="2000" dirty="0"/>
              <a:t> regulace mnohdy překonává fyziologické homeostatické mechanizmy příjmu potravy </a:t>
            </a:r>
            <a:r>
              <a:rPr lang="cs-CZ" sz="2000" dirty="0">
                <a:sym typeface="Wingdings" panose="05000000000000000000" pitchFamily="2" charset="2"/>
              </a:rPr>
              <a:t> je tzv. nadřazena homeostatické regulaci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7722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891" y="522514"/>
            <a:ext cx="10067109" cy="4572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Centrální regulace příjmu potravy – hypotalamus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11" y="1123406"/>
            <a:ext cx="11639006" cy="5734594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nejvyšší regulátor</a:t>
            </a:r>
          </a:p>
          <a:p>
            <a:r>
              <a:rPr lang="cs-CZ" sz="2000" b="1" dirty="0"/>
              <a:t>centrum hladu </a:t>
            </a:r>
            <a:r>
              <a:rPr lang="cs-CZ" sz="2000" dirty="0"/>
              <a:t>– laterální oblast (LHA)</a:t>
            </a:r>
          </a:p>
          <a:p>
            <a:r>
              <a:rPr lang="cs-CZ" sz="2000" b="1" dirty="0"/>
              <a:t>centrum sytosti </a:t>
            </a:r>
            <a:r>
              <a:rPr lang="cs-CZ" sz="2000" dirty="0"/>
              <a:t>– </a:t>
            </a:r>
            <a:r>
              <a:rPr lang="cs-CZ" sz="2000" dirty="0" err="1"/>
              <a:t>ventromediální</a:t>
            </a:r>
            <a:r>
              <a:rPr lang="cs-CZ" sz="2000" dirty="0"/>
              <a:t> oblast (VMH)</a:t>
            </a:r>
          </a:p>
          <a:p>
            <a:endParaRPr lang="cs-CZ" sz="2000" dirty="0"/>
          </a:p>
          <a:p>
            <a:r>
              <a:rPr lang="cs-CZ" sz="2000" dirty="0"/>
              <a:t>tvorba aktivačních a inhibičních neurotransmiterů ovlivňujících příjem potravy</a:t>
            </a:r>
          </a:p>
          <a:p>
            <a:endParaRPr lang="cs-CZ" sz="2000" dirty="0"/>
          </a:p>
          <a:p>
            <a:r>
              <a:rPr lang="cs-CZ" sz="2000" b="1" dirty="0"/>
              <a:t>centrální mechanizmy: </a:t>
            </a:r>
            <a:r>
              <a:rPr lang="cs-CZ" sz="2000" dirty="0"/>
              <a:t>lokalizované v oblasti hypotalamu</a:t>
            </a:r>
          </a:p>
          <a:p>
            <a:r>
              <a:rPr lang="cs-CZ" sz="2000" b="1" dirty="0"/>
              <a:t>informace z periferie: </a:t>
            </a:r>
            <a:r>
              <a:rPr lang="cs-CZ" sz="2000" dirty="0"/>
              <a:t>prostřednictvím n. vagus, gastrointestinálními peptidy, hormony tukové tkáně</a:t>
            </a:r>
          </a:p>
          <a:p>
            <a:r>
              <a:rPr lang="cs-CZ" sz="2000" dirty="0"/>
              <a:t>reaguje na: </a:t>
            </a:r>
          </a:p>
          <a:p>
            <a:pPr lvl="1"/>
            <a:r>
              <a:rPr lang="cs-CZ" sz="1800" dirty="0"/>
              <a:t>krátkodobý a dlouhodobý nutriční stav, skladování energie</a:t>
            </a:r>
          </a:p>
          <a:p>
            <a:pPr lvl="1"/>
            <a:r>
              <a:rPr lang="cs-CZ" sz="1800" dirty="0"/>
              <a:t>signály z GIT</a:t>
            </a:r>
          </a:p>
          <a:p>
            <a:pPr lvl="1"/>
            <a:r>
              <a:rPr lang="cs-CZ" sz="1800" dirty="0"/>
              <a:t>koncentrace metabolitů v krvi</a:t>
            </a:r>
          </a:p>
          <a:p>
            <a:pPr lvl="1"/>
            <a:r>
              <a:rPr lang="cs-CZ" sz="1800" dirty="0"/>
              <a:t>trávicí procesy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2000" dirty="0"/>
              <a:t>na základě informací z periferie má jedinec buď pocit hladu či sytosti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16020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457" y="500042"/>
            <a:ext cx="9949543" cy="917596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Centrální regulace příjmu potravy – hypotalamus II.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017" y="1058091"/>
            <a:ext cx="10040983" cy="5799909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cs-CZ" sz="2000" b="1" dirty="0"/>
          </a:p>
          <a:p>
            <a:r>
              <a:rPr lang="cs-CZ" sz="2000" b="1" dirty="0" err="1"/>
              <a:t>nucleus</a:t>
            </a:r>
            <a:r>
              <a:rPr lang="cs-CZ" sz="2000" b="1" dirty="0"/>
              <a:t> </a:t>
            </a:r>
            <a:r>
              <a:rPr lang="cs-CZ" sz="2000" b="1" dirty="0" err="1"/>
              <a:t>arcuatus</a:t>
            </a:r>
            <a:endParaRPr lang="cs-CZ" sz="2000" b="1" dirty="0"/>
          </a:p>
          <a:p>
            <a:pPr lvl="1">
              <a:lnSpc>
                <a:spcPct val="150000"/>
              </a:lnSpc>
            </a:pPr>
            <a:r>
              <a:rPr lang="cs-CZ" sz="1800" b="1" dirty="0" err="1"/>
              <a:t>orexigenní</a:t>
            </a:r>
            <a:r>
              <a:rPr lang="cs-CZ" sz="1800" b="1" dirty="0"/>
              <a:t> neurony</a:t>
            </a:r>
          </a:p>
          <a:p>
            <a:pPr lvl="1">
              <a:lnSpc>
                <a:spcPct val="150000"/>
              </a:lnSpc>
            </a:pPr>
            <a:r>
              <a:rPr lang="cs-CZ" sz="1800" b="1" dirty="0" err="1"/>
              <a:t>anorexigenní</a:t>
            </a:r>
            <a:r>
              <a:rPr lang="cs-CZ" sz="1800" b="1" dirty="0"/>
              <a:t> neurony </a:t>
            </a:r>
          </a:p>
          <a:p>
            <a:endParaRPr lang="cs-CZ" sz="2000" b="1" dirty="0"/>
          </a:p>
          <a:p>
            <a:r>
              <a:rPr lang="cs-CZ" sz="2000" b="1" dirty="0" err="1"/>
              <a:t>Orexigenní</a:t>
            </a:r>
            <a:r>
              <a:rPr lang="cs-CZ" sz="2000" b="1" dirty="0"/>
              <a:t> neurony: </a:t>
            </a:r>
            <a:r>
              <a:rPr lang="cs-CZ" sz="2000" dirty="0" err="1"/>
              <a:t>neuropetit</a:t>
            </a:r>
            <a:r>
              <a:rPr lang="cs-CZ" sz="2000" dirty="0"/>
              <a:t> Y (NPY)/ </a:t>
            </a:r>
            <a:r>
              <a:rPr lang="cs-CZ" sz="2000" dirty="0" err="1"/>
              <a:t>agouti-related</a:t>
            </a:r>
            <a:r>
              <a:rPr lang="cs-CZ" sz="2000" dirty="0"/>
              <a:t> peptide (</a:t>
            </a:r>
            <a:r>
              <a:rPr lang="cs-CZ" sz="2000" dirty="0" err="1"/>
              <a:t>AgRP</a:t>
            </a:r>
            <a:r>
              <a:rPr lang="cs-CZ" sz="2000" dirty="0"/>
              <a:t>), melanin koncentrující hormon (MCH), </a:t>
            </a:r>
            <a:r>
              <a:rPr lang="cs-CZ" sz="2000" dirty="0" err="1"/>
              <a:t>orexin</a:t>
            </a:r>
            <a:r>
              <a:rPr lang="cs-CZ" sz="2000" dirty="0"/>
              <a:t> A, B</a:t>
            </a:r>
          </a:p>
          <a:p>
            <a:endParaRPr lang="cs-CZ" sz="2000" b="1" dirty="0"/>
          </a:p>
          <a:p>
            <a:r>
              <a:rPr lang="cs-CZ" sz="2000" b="1" dirty="0" err="1"/>
              <a:t>Anorexigenní</a:t>
            </a:r>
            <a:r>
              <a:rPr lang="cs-CZ" sz="2000" b="1" dirty="0"/>
              <a:t> neurony: </a:t>
            </a:r>
            <a:r>
              <a:rPr lang="cs-CZ" sz="2000" dirty="0" err="1"/>
              <a:t>proopiomelanokortin</a:t>
            </a:r>
            <a:r>
              <a:rPr lang="cs-CZ" sz="2000" dirty="0"/>
              <a:t> (POMC)/ </a:t>
            </a:r>
            <a:r>
              <a:rPr lang="cs-CZ" sz="2000" dirty="0" err="1"/>
              <a:t>pepctidy</a:t>
            </a:r>
            <a:r>
              <a:rPr lang="cs-CZ" sz="2000" dirty="0"/>
              <a:t> CART (</a:t>
            </a:r>
            <a:r>
              <a:rPr lang="en-US" sz="2000" dirty="0"/>
              <a:t>cocaine and amphetamine regulated transcript</a:t>
            </a:r>
            <a:r>
              <a:rPr lang="cs-CZ" sz="2000" dirty="0"/>
              <a:t>), </a:t>
            </a:r>
            <a:r>
              <a:rPr lang="cs-CZ" sz="2000" dirty="0" err="1"/>
              <a:t>kortikoliberin</a:t>
            </a:r>
            <a:r>
              <a:rPr lang="cs-CZ" sz="2000" dirty="0"/>
              <a:t> (CRH), tyreotropin uvolňující hormon (TRH), mozkový </a:t>
            </a:r>
            <a:r>
              <a:rPr lang="cs-CZ" sz="2000" dirty="0" err="1"/>
              <a:t>neurotrofický</a:t>
            </a:r>
            <a:r>
              <a:rPr lang="cs-CZ" sz="2000" dirty="0"/>
              <a:t> faktor (BDNF)</a:t>
            </a: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pPr>
              <a:buNone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8993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571" y="928671"/>
            <a:ext cx="8543109" cy="642942"/>
          </a:xfrm>
        </p:spPr>
        <p:txBody>
          <a:bodyPr>
            <a:noAutofit/>
          </a:bodyPr>
          <a:lstStyle/>
          <a:p>
            <a:r>
              <a:rPr lang="cs-CZ" dirty="0"/>
              <a:t>Periferní regulace příjmu potravy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755" y="1571613"/>
            <a:ext cx="10511246" cy="493369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působky</a:t>
            </a:r>
            <a:r>
              <a:rPr lang="cs-CZ" sz="2000" dirty="0"/>
              <a:t> produkované v GIT – řídí příjem potravy na téměř okamžité bázi</a:t>
            </a:r>
          </a:p>
          <a:p>
            <a:r>
              <a:rPr lang="cs-CZ" sz="2000" dirty="0"/>
              <a:t>zvýšená aktivita vyvolává pocit sytosti a “plnosti” popř. pocit hladu</a:t>
            </a:r>
          </a:p>
          <a:p>
            <a:endParaRPr lang="cs-CZ" sz="2000" dirty="0"/>
          </a:p>
          <a:p>
            <a:r>
              <a:rPr lang="cs-CZ" sz="2000" dirty="0" err="1"/>
              <a:t>nutrienty</a:t>
            </a:r>
            <a:r>
              <a:rPr lang="cs-CZ" sz="2000" dirty="0"/>
              <a:t> při pasáži </a:t>
            </a:r>
            <a:r>
              <a:rPr lang="cs-CZ" sz="2000" dirty="0" err="1"/>
              <a:t>luminem</a:t>
            </a:r>
            <a:r>
              <a:rPr lang="cs-CZ" sz="2000" dirty="0"/>
              <a:t> GIT spouští produkci mnoha peptidů, které aktivují </a:t>
            </a:r>
            <a:r>
              <a:rPr lang="cs-CZ" sz="2000" dirty="0" err="1"/>
              <a:t>aferenty</a:t>
            </a:r>
            <a:r>
              <a:rPr lang="cs-CZ" sz="2000" dirty="0"/>
              <a:t> autonomního nervového systému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i="1" dirty="0" err="1"/>
              <a:t>nc</a:t>
            </a:r>
            <a:r>
              <a:rPr lang="cs-CZ" sz="2000" i="1" dirty="0"/>
              <a:t>. </a:t>
            </a:r>
            <a:r>
              <a:rPr lang="cs-CZ" sz="2000" i="1" dirty="0" err="1"/>
              <a:t>tractus</a:t>
            </a:r>
            <a:r>
              <a:rPr lang="cs-CZ" sz="2000" i="1" dirty="0"/>
              <a:t> </a:t>
            </a:r>
            <a:r>
              <a:rPr lang="cs-CZ" sz="2000" i="1" dirty="0" err="1"/>
              <a:t>solitarius</a:t>
            </a:r>
            <a:r>
              <a:rPr lang="cs-CZ" sz="2000" i="1" dirty="0"/>
              <a:t> </a:t>
            </a:r>
            <a:r>
              <a:rPr lang="cs-CZ" sz="2000" dirty="0"/>
              <a:t>(mozkový kmen) </a:t>
            </a:r>
            <a:r>
              <a:rPr lang="cs-CZ" sz="2000" dirty="0">
                <a:sym typeface="Wingdings" pitchFamily="2" charset="2"/>
              </a:rPr>
              <a:t> signály do </a:t>
            </a:r>
            <a:r>
              <a:rPr lang="cs-CZ" sz="2000" dirty="0" err="1"/>
              <a:t>hypotalamických</a:t>
            </a:r>
            <a:r>
              <a:rPr lang="cs-CZ" sz="2000" dirty="0"/>
              <a:t> jader</a:t>
            </a:r>
          </a:p>
          <a:p>
            <a:endParaRPr lang="cs-CZ" sz="2000" dirty="0"/>
          </a:p>
        </p:txBody>
      </p:sp>
      <p:pic>
        <p:nvPicPr>
          <p:cNvPr id="4" name="Obrázek 3" descr="Control_Food_Int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9496" y="1145639"/>
            <a:ext cx="3000364" cy="25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9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regulace příjmu potravy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692002"/>
            <a:ext cx="11059200" cy="4787998"/>
          </a:xfrm>
        </p:spPr>
        <p:txBody>
          <a:bodyPr/>
          <a:lstStyle/>
          <a:p>
            <a:r>
              <a:rPr lang="cs-CZ" sz="2000" b="1" dirty="0"/>
              <a:t>Krátkodobé</a:t>
            </a:r>
          </a:p>
          <a:p>
            <a:pPr lvl="1"/>
            <a:r>
              <a:rPr lang="cs-CZ" sz="1800" dirty="0"/>
              <a:t>působí bezprostředně po příjmu potravy: </a:t>
            </a:r>
            <a:r>
              <a:rPr lang="cs-CZ" sz="1800" dirty="0" err="1"/>
              <a:t>cholecystokinin</a:t>
            </a:r>
            <a:r>
              <a:rPr lang="cs-CZ" sz="1800" dirty="0"/>
              <a:t>, GLP-1, peptid YY</a:t>
            </a:r>
          </a:p>
          <a:p>
            <a:endParaRPr lang="cs-CZ" sz="2000" b="1" dirty="0"/>
          </a:p>
          <a:p>
            <a:r>
              <a:rPr lang="cs-CZ" sz="2000" b="1" dirty="0"/>
              <a:t>Dlouhodobé</a:t>
            </a:r>
          </a:p>
          <a:p>
            <a:pPr lvl="1"/>
            <a:r>
              <a:rPr lang="cs-CZ" sz="1800" dirty="0"/>
              <a:t>regulují E rovnováhu v organismu po delší dobu a ovlivňují </a:t>
            </a:r>
            <a:r>
              <a:rPr lang="cs-CZ" sz="1800" dirty="0" err="1"/>
              <a:t>působky</a:t>
            </a:r>
            <a:r>
              <a:rPr lang="cs-CZ" sz="1800" dirty="0"/>
              <a:t> krátkodobé: </a:t>
            </a:r>
            <a:r>
              <a:rPr lang="cs-CZ" sz="1800" dirty="0" err="1"/>
              <a:t>leptin</a:t>
            </a:r>
            <a:r>
              <a:rPr lang="cs-CZ" sz="1800" dirty="0"/>
              <a:t>, inzulin, </a:t>
            </a:r>
            <a:r>
              <a:rPr lang="cs-CZ" sz="1800" dirty="0" err="1"/>
              <a:t>ghrelin</a:t>
            </a:r>
            <a:endParaRPr lang="cs-CZ" sz="1800" dirty="0"/>
          </a:p>
          <a:p>
            <a:pPr marL="72000" indent="0">
              <a:buNone/>
            </a:pPr>
            <a:endParaRPr lang="cs-CZ" sz="2000" b="1" dirty="0"/>
          </a:p>
          <a:p>
            <a:r>
              <a:rPr lang="cs-CZ" sz="2000" b="1" dirty="0" err="1"/>
              <a:t>anorexigenní</a:t>
            </a:r>
            <a:r>
              <a:rPr lang="cs-CZ" sz="2000" b="1" dirty="0"/>
              <a:t> GIT </a:t>
            </a:r>
            <a:r>
              <a:rPr lang="cs-CZ" sz="2000" b="1" dirty="0" err="1"/>
              <a:t>působky</a:t>
            </a:r>
            <a:r>
              <a:rPr lang="cs-CZ" sz="2000" b="1" dirty="0"/>
              <a:t>: </a:t>
            </a:r>
            <a:r>
              <a:rPr lang="cs-CZ" sz="2000" dirty="0" err="1"/>
              <a:t>cholecystokinin</a:t>
            </a:r>
            <a:r>
              <a:rPr lang="cs-CZ" sz="2000" dirty="0"/>
              <a:t> (CCK), </a:t>
            </a:r>
            <a:r>
              <a:rPr lang="cs-CZ" sz="2000" dirty="0" err="1"/>
              <a:t>glukagonu</a:t>
            </a:r>
            <a:r>
              <a:rPr lang="cs-CZ" sz="2000" dirty="0"/>
              <a:t> podobný peptid-1 (GLP-1), </a:t>
            </a:r>
            <a:r>
              <a:rPr lang="cs-CZ" sz="2000" dirty="0" err="1"/>
              <a:t>leptin</a:t>
            </a:r>
            <a:r>
              <a:rPr lang="cs-CZ" sz="2000" dirty="0"/>
              <a:t>, inzulin, </a:t>
            </a:r>
            <a:r>
              <a:rPr lang="cs-CZ" sz="2000" dirty="0" err="1"/>
              <a:t>bombesin</a:t>
            </a:r>
            <a:r>
              <a:rPr lang="cs-CZ" sz="2000" dirty="0"/>
              <a:t>, </a:t>
            </a:r>
            <a:r>
              <a:rPr lang="cs-CZ" sz="2000" dirty="0" err="1"/>
              <a:t>amylin</a:t>
            </a:r>
            <a:r>
              <a:rPr lang="cs-CZ" sz="2000" dirty="0"/>
              <a:t>, </a:t>
            </a:r>
            <a:r>
              <a:rPr lang="cs-CZ" sz="2000" dirty="0" err="1"/>
              <a:t>somatostatin</a:t>
            </a:r>
            <a:r>
              <a:rPr lang="cs-CZ" sz="2000" dirty="0"/>
              <a:t> a </a:t>
            </a:r>
            <a:r>
              <a:rPr lang="cs-CZ" sz="2000" dirty="0" err="1"/>
              <a:t>enterostatin</a:t>
            </a:r>
            <a:r>
              <a:rPr lang="cs-CZ" sz="2000" dirty="0"/>
              <a:t>, peptid YY</a:t>
            </a:r>
          </a:p>
          <a:p>
            <a:endParaRPr lang="cs-CZ" sz="2000" b="1" dirty="0"/>
          </a:p>
          <a:p>
            <a:r>
              <a:rPr lang="cs-CZ" sz="2000" b="1" dirty="0" err="1"/>
              <a:t>orexigenní</a:t>
            </a:r>
            <a:r>
              <a:rPr lang="cs-CZ" sz="2000" b="1" dirty="0"/>
              <a:t> </a:t>
            </a:r>
            <a:r>
              <a:rPr lang="cs-CZ" sz="2000" b="1" dirty="0" err="1"/>
              <a:t>působky</a:t>
            </a:r>
            <a:r>
              <a:rPr lang="cs-CZ" sz="2000" b="1" dirty="0"/>
              <a:t>: </a:t>
            </a:r>
            <a:r>
              <a:rPr lang="cs-CZ" sz="2000" dirty="0" err="1"/>
              <a:t>ghrelin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7158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Prosté hladovění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171577"/>
            <a:ext cx="11059200" cy="5490480"/>
          </a:xfrm>
        </p:spPr>
        <p:txBody>
          <a:bodyPr/>
          <a:lstStyle/>
          <a:p>
            <a:r>
              <a:rPr lang="cs-CZ" sz="1600" b="1" dirty="0"/>
              <a:t>nedostatek výživy</a:t>
            </a:r>
          </a:p>
          <a:p>
            <a:r>
              <a:rPr lang="cs-CZ" sz="1600" dirty="0"/>
              <a:t>vyčerpávají se tukové zásoby, tělo v maximální možné míře šetří bílkoviny</a:t>
            </a:r>
          </a:p>
          <a:p>
            <a:r>
              <a:rPr lang="cs-CZ" sz="1600" dirty="0"/>
              <a:t>na rozdíl od stresového hladovění se nevyvíjí </a:t>
            </a:r>
            <a:r>
              <a:rPr lang="cs-CZ" sz="1600" dirty="0" err="1"/>
              <a:t>hyperkatabolismus</a:t>
            </a:r>
            <a:endParaRPr lang="cs-CZ" sz="1800" dirty="0"/>
          </a:p>
          <a:p>
            <a:r>
              <a:rPr lang="cs-CZ" sz="2000" b="1" dirty="0"/>
              <a:t>1. fáze (krátkodobé – do 72 hodin)</a:t>
            </a:r>
          </a:p>
          <a:p>
            <a:pPr lvl="1"/>
            <a:r>
              <a:rPr lang="cs-CZ" sz="1600" dirty="0"/>
              <a:t>zvýšení odbourávání glykogenu</a:t>
            </a:r>
          </a:p>
          <a:p>
            <a:pPr lvl="1"/>
            <a:r>
              <a:rPr lang="cs-CZ" sz="1600" dirty="0"/>
              <a:t>stimulace lipolýzy</a:t>
            </a:r>
          </a:p>
          <a:p>
            <a:pPr lvl="1"/>
            <a:r>
              <a:rPr lang="cs-CZ" sz="1600" dirty="0"/>
              <a:t>orgány, které nejsou závislé na dodávce glukózy, přednostně oxidují ketolátky a </a:t>
            </a:r>
            <a:r>
              <a:rPr lang="cs-CZ" sz="1600" dirty="0" err="1"/>
              <a:t>vMK</a:t>
            </a:r>
            <a:endParaRPr lang="cs-CZ" sz="1600" dirty="0"/>
          </a:p>
          <a:p>
            <a:pPr lvl="1"/>
            <a:r>
              <a:rPr lang="cs-CZ" sz="1600" dirty="0"/>
              <a:t>funkce mozku a erytrocytů (potřeba </a:t>
            </a:r>
            <a:r>
              <a:rPr lang="cs-CZ" sz="1600" dirty="0" err="1"/>
              <a:t>glc</a:t>
            </a:r>
            <a:r>
              <a:rPr lang="cs-CZ" sz="1600" dirty="0"/>
              <a:t>) je po spotřebování glykogenu udržována glukoneogenezí</a:t>
            </a:r>
          </a:p>
          <a:p>
            <a:endParaRPr lang="cs-CZ" sz="2000" dirty="0"/>
          </a:p>
          <a:p>
            <a:r>
              <a:rPr lang="cs-CZ" sz="2000" b="1" dirty="0"/>
              <a:t>2. fáze (dlouhodobé – více než 72 hodin)</a:t>
            </a:r>
          </a:p>
          <a:p>
            <a:pPr lvl="1"/>
            <a:r>
              <a:rPr lang="cs-CZ" sz="1600" dirty="0"/>
              <a:t>stoupá katabolismus bílkovin, aby byl zajištěn substrát pro glukoneogenezi (ale bílkoviny se obecně šetří)</a:t>
            </a:r>
          </a:p>
          <a:p>
            <a:pPr lvl="1"/>
            <a:r>
              <a:rPr lang="cs-CZ" sz="1600" dirty="0"/>
              <a:t>stupňuje se lipolýza 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nadprodukce ketolátek a objevuje se ketonurie</a:t>
            </a:r>
          </a:p>
          <a:p>
            <a:pPr lvl="1"/>
            <a:r>
              <a:rPr lang="cs-CZ" sz="1600" dirty="0"/>
              <a:t>orgány závislé na glukóze začínají využívat ketolátky</a:t>
            </a:r>
          </a:p>
          <a:p>
            <a:pPr lvl="1"/>
            <a:r>
              <a:rPr lang="cs-CZ" sz="1600" dirty="0"/>
              <a:t>katabolismus bílkovin postupně klesá</a:t>
            </a:r>
          </a:p>
          <a:p>
            <a:pPr lvl="1"/>
            <a:r>
              <a:rPr lang="cs-CZ" sz="1600" dirty="0"/>
              <a:t>snížená sekrece inzulinu, snižuje se i produkce hormonů štítné žlázy</a:t>
            </a:r>
          </a:p>
          <a:p>
            <a:pPr marL="72000" indent="0">
              <a:buNone/>
            </a:pPr>
            <a:endParaRPr lang="cs-CZ" sz="1600" dirty="0"/>
          </a:p>
          <a:p>
            <a:r>
              <a:rPr lang="cs-CZ" sz="1600" b="1" dirty="0"/>
              <a:t>následky ztrát aktivní tělesné hmoty</a:t>
            </a:r>
            <a:r>
              <a:rPr lang="cs-CZ" sz="1600" dirty="0"/>
              <a:t>: respirační systém, GIT, hojení, imunita, atd.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8041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587" y="433833"/>
            <a:ext cx="9923710" cy="5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4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97526"/>
            <a:ext cx="10753200" cy="522515"/>
          </a:xfrm>
        </p:spPr>
        <p:txBody>
          <a:bodyPr/>
          <a:lstStyle/>
          <a:p>
            <a:r>
              <a:rPr lang="cs-CZ" dirty="0"/>
              <a:t>Riziková období pro vznik a vývoj obezity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cs-CZ" sz="2000" dirty="0"/>
              <a:t>prenatální období </a:t>
            </a:r>
          </a:p>
          <a:p>
            <a:pPr lvl="2"/>
            <a:r>
              <a:rPr lang="cs-CZ" sz="1600" dirty="0"/>
              <a:t>nízká/vysoká hmotnost plodu během vývoje </a:t>
            </a:r>
            <a:r>
              <a:rPr lang="cs-CZ" sz="1600" dirty="0">
                <a:sym typeface="Wingdings" pitchFamily="2" charset="2"/>
              </a:rPr>
              <a:t> viscerální obezita, DM2, </a:t>
            </a:r>
            <a:r>
              <a:rPr lang="cs-CZ" sz="1600" dirty="0" err="1">
                <a:sym typeface="Wingdings" pitchFamily="2" charset="2"/>
              </a:rPr>
              <a:t>hyperlipidemie</a:t>
            </a:r>
            <a:r>
              <a:rPr lang="cs-CZ" sz="1600" dirty="0">
                <a:sym typeface="Wingdings" pitchFamily="2" charset="2"/>
              </a:rPr>
              <a:t>, hypertenze</a:t>
            </a:r>
            <a:endParaRPr lang="cs-CZ" sz="2000" dirty="0"/>
          </a:p>
          <a:p>
            <a:r>
              <a:rPr lang="cs-CZ" sz="2000" dirty="0"/>
              <a:t>doba dospívání </a:t>
            </a:r>
          </a:p>
          <a:p>
            <a:pPr lvl="2"/>
            <a:r>
              <a:rPr lang="cs-CZ" sz="1600" dirty="0"/>
              <a:t>především u dívek (až 30 % žen a 10 % mužů udává nárůst hmotnosti v době dospívání)</a:t>
            </a:r>
          </a:p>
          <a:p>
            <a:r>
              <a:rPr lang="cs-CZ" sz="2000" dirty="0"/>
              <a:t>dospělost</a:t>
            </a:r>
          </a:p>
          <a:p>
            <a:pPr lvl="2"/>
            <a:r>
              <a:rPr lang="cs-CZ" sz="1600" dirty="0"/>
              <a:t>okolnosti vedoucí ke změně stravovacích a pohybových návyků</a:t>
            </a:r>
          </a:p>
          <a:p>
            <a:pPr lvl="2"/>
            <a:r>
              <a:rPr lang="cs-CZ" sz="1600" dirty="0"/>
              <a:t>nástup do zaměstnání, založení rodiny, rodinné a pracovní problémy, stres, úrazy, onemocnění..</a:t>
            </a:r>
          </a:p>
          <a:p>
            <a:r>
              <a:rPr lang="cs-CZ" sz="2000" dirty="0"/>
              <a:t>těhotenství, poporodní období</a:t>
            </a:r>
          </a:p>
          <a:p>
            <a:r>
              <a:rPr lang="cs-CZ" sz="2000" dirty="0"/>
              <a:t>menopauza </a:t>
            </a:r>
          </a:p>
          <a:p>
            <a:r>
              <a:rPr lang="cs-CZ" sz="2000" dirty="0"/>
              <a:t>zanechání kouření </a:t>
            </a:r>
          </a:p>
          <a:p>
            <a:r>
              <a:rPr lang="cs-CZ" sz="2000" dirty="0"/>
              <a:t>užívání léků, které mohou ovlivňovat tělesnou hmotnost</a:t>
            </a:r>
          </a:p>
          <a:p>
            <a:pPr lvl="2"/>
            <a:r>
              <a:rPr lang="cs-CZ" sz="1600" dirty="0" err="1"/>
              <a:t>antidiabetika</a:t>
            </a:r>
            <a:r>
              <a:rPr lang="cs-CZ" sz="1600" dirty="0"/>
              <a:t>, tyreostatika, antidepresiva, antiepileptika, beta-blokátory, </a:t>
            </a:r>
            <a:r>
              <a:rPr lang="cs-CZ" sz="1600" dirty="0" err="1"/>
              <a:t>glukokortikody</a:t>
            </a:r>
            <a:r>
              <a:rPr lang="cs-CZ" sz="1600" dirty="0"/>
              <a:t>…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62965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55022"/>
            <a:ext cx="10753200" cy="581891"/>
          </a:xfrm>
        </p:spPr>
        <p:txBody>
          <a:bodyPr/>
          <a:lstStyle/>
          <a:p>
            <a:r>
              <a:rPr lang="cs-CZ" dirty="0"/>
              <a:t>Etiologie obezity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multifaktoriální</a:t>
            </a:r>
          </a:p>
          <a:p>
            <a:r>
              <a:rPr lang="cs-CZ" altLang="cs-CZ" sz="2000" dirty="0"/>
              <a:t>příčina:  	1. genetické predispozice</a:t>
            </a:r>
            <a:br>
              <a:rPr lang="cs-CZ" altLang="cs-CZ" sz="2000" dirty="0"/>
            </a:br>
            <a:r>
              <a:rPr lang="cs-CZ" altLang="cs-CZ" sz="2000" dirty="0"/>
              <a:t>		2. příjem x výdej energie</a:t>
            </a:r>
            <a:br>
              <a:rPr lang="cs-CZ" altLang="cs-CZ" sz="2000" dirty="0"/>
            </a:br>
            <a:r>
              <a:rPr lang="cs-CZ" altLang="cs-CZ" sz="2000" dirty="0"/>
              <a:t>		3. zevní prostředí</a:t>
            </a:r>
            <a:br>
              <a:rPr lang="cs-CZ" altLang="cs-CZ" sz="2000" dirty="0"/>
            </a:br>
            <a:r>
              <a:rPr lang="cs-CZ" altLang="cs-CZ" sz="2000" dirty="0"/>
              <a:t>		4. farmakoterapie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obezita je výsledkem </a:t>
            </a:r>
            <a:r>
              <a:rPr lang="cs-CZ" sz="2000" b="1" dirty="0"/>
              <a:t>interakce</a:t>
            </a:r>
            <a:r>
              <a:rPr lang="cs-CZ" sz="2000" dirty="0"/>
              <a:t> faktorů </a:t>
            </a:r>
            <a:r>
              <a:rPr lang="cs-CZ" sz="2000" u="sng" dirty="0"/>
              <a:t>prostředí</a:t>
            </a:r>
            <a:r>
              <a:rPr lang="cs-CZ" sz="2000" dirty="0"/>
              <a:t> a faktorů </a:t>
            </a:r>
            <a:r>
              <a:rPr lang="cs-CZ" sz="2000" u="sng" dirty="0"/>
              <a:t>genetických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6" name="Picture 4" descr="en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304" y="1545772"/>
            <a:ext cx="4461163" cy="28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75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Multifaktoriální etiologie obezity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92002"/>
            <a:ext cx="11059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2000" b="1" dirty="0"/>
              <a:t>Faktory zevního prostředí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sz="20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cs-CZ" sz="2000" dirty="0"/>
              <a:t>genetické faktory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cs-CZ" sz="2000" dirty="0"/>
              <a:t>prenatální faktory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cs-CZ" sz="2000" dirty="0"/>
              <a:t>výživa (S, T, B, vláknina, pitný režim), kojení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cs-CZ" sz="2000" dirty="0"/>
              <a:t>vliv rodiny aneb „dědičnost stravovacích zvyklostí“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cs-CZ" sz="2000" dirty="0"/>
              <a:t>vzdělání a informace, socioekonomický status, další </a:t>
            </a:r>
            <a:r>
              <a:rPr lang="cs-CZ" sz="2000" dirty="0" err="1"/>
              <a:t>psycho-sociální</a:t>
            </a:r>
            <a:r>
              <a:rPr lang="cs-CZ" sz="2000" dirty="0"/>
              <a:t> příčiny obezity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78858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Genetické predispozice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31745"/>
            <a:ext cx="10753200" cy="5122255"/>
          </a:xfrm>
        </p:spPr>
        <p:txBody>
          <a:bodyPr/>
          <a:lstStyle/>
          <a:p>
            <a:r>
              <a:rPr lang="cs-CZ" sz="2000" dirty="0"/>
              <a:t>tělesné složení je </a:t>
            </a:r>
            <a:r>
              <a:rPr lang="cs-CZ" sz="2000" dirty="0" err="1"/>
              <a:t>determinováho</a:t>
            </a:r>
            <a:r>
              <a:rPr lang="cs-CZ" sz="2000" dirty="0"/>
              <a:t> geneticky z 40–70 %</a:t>
            </a:r>
          </a:p>
          <a:p>
            <a:endParaRPr lang="cs-CZ" sz="2000" dirty="0"/>
          </a:p>
          <a:p>
            <a:r>
              <a:rPr lang="cs-CZ" sz="2000" dirty="0"/>
              <a:t>v patofyziologii běžných forem obezity – </a:t>
            </a:r>
            <a:r>
              <a:rPr lang="cs-CZ" sz="2000" b="1" dirty="0"/>
              <a:t>dědičnost polygenní</a:t>
            </a:r>
            <a:r>
              <a:rPr lang="cs-CZ" sz="2000" dirty="0"/>
              <a:t> (= několik genových variant v interakci s prostředím)  </a:t>
            </a:r>
          </a:p>
          <a:p>
            <a:r>
              <a:rPr lang="cs-CZ" sz="2000" dirty="0" err="1"/>
              <a:t>monogenní</a:t>
            </a:r>
            <a:r>
              <a:rPr lang="cs-CZ" sz="2000" dirty="0"/>
              <a:t> dědičnost</a:t>
            </a:r>
          </a:p>
          <a:p>
            <a:r>
              <a:rPr lang="cs-CZ" sz="2000" dirty="0"/>
              <a:t>vzácné syndromy (např. </a:t>
            </a:r>
            <a:r>
              <a:rPr lang="cs-CZ" sz="2000" dirty="0" err="1"/>
              <a:t>Prader-Willi</a:t>
            </a:r>
            <a:r>
              <a:rPr lang="cs-CZ" sz="2000" dirty="0"/>
              <a:t> syndrom); &lt;5 % obézních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geneticky determinované faktory: </a:t>
            </a:r>
          </a:p>
          <a:p>
            <a:pPr>
              <a:buFont typeface="Wingdings" pitchFamily="2" charset="2"/>
              <a:buChar char="à"/>
            </a:pPr>
            <a:r>
              <a:rPr lang="cs-CZ" sz="2000" dirty="0"/>
              <a:t>přirozená regulace energetického příjmu</a:t>
            </a:r>
          </a:p>
          <a:p>
            <a:pPr>
              <a:buFont typeface="Wingdings" pitchFamily="2" charset="2"/>
              <a:buChar char="à"/>
            </a:pPr>
            <a:r>
              <a:rPr lang="cs-CZ" sz="2000" dirty="0"/>
              <a:t>preference potravin</a:t>
            </a:r>
          </a:p>
          <a:p>
            <a:pPr>
              <a:buFont typeface="Wingdings" pitchFamily="2" charset="2"/>
              <a:buChar char="à"/>
            </a:pPr>
            <a:r>
              <a:rPr lang="cs-CZ" sz="2000" dirty="0"/>
              <a:t>regulace energetického výdeje</a:t>
            </a:r>
          </a:p>
          <a:p>
            <a:pPr>
              <a:buFont typeface="Wingdings" pitchFamily="2" charset="2"/>
              <a:buChar char="à"/>
            </a:pPr>
            <a:r>
              <a:rPr lang="cs-CZ" sz="2000" dirty="0"/>
              <a:t>regulace úrovně utilizace živin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335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Monogenní</a:t>
            </a:r>
            <a:r>
              <a:rPr lang="cs-CZ" dirty="0"/>
              <a:t> obezita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527" y="1468583"/>
            <a:ext cx="11596255" cy="5153890"/>
          </a:xfrm>
        </p:spPr>
        <p:txBody>
          <a:bodyPr/>
          <a:lstStyle/>
          <a:p>
            <a:r>
              <a:rPr lang="cs-CZ" sz="2000" dirty="0"/>
              <a:t>známo </a:t>
            </a:r>
            <a:r>
              <a:rPr lang="cs-CZ" sz="2000" b="1" dirty="0"/>
              <a:t>nejméně</a:t>
            </a:r>
            <a:r>
              <a:rPr lang="cs-CZ" sz="2000" dirty="0"/>
              <a:t> </a:t>
            </a:r>
            <a:r>
              <a:rPr lang="cs-CZ" sz="2000" b="1" dirty="0"/>
              <a:t>11 </a:t>
            </a:r>
            <a:r>
              <a:rPr lang="cs-CZ" sz="2000" dirty="0"/>
              <a:t>genů, jejichž mutace je příčinou vzniku </a:t>
            </a:r>
            <a:r>
              <a:rPr lang="cs-CZ" sz="2000" dirty="0" err="1"/>
              <a:t>monogenní</a:t>
            </a:r>
            <a:r>
              <a:rPr lang="cs-CZ" sz="2000" dirty="0"/>
              <a:t> formy obezity</a:t>
            </a:r>
          </a:p>
          <a:p>
            <a:r>
              <a:rPr lang="cs-CZ" sz="2000" dirty="0"/>
              <a:t>mutace genů pro LEP, LEPR a POMC</a:t>
            </a:r>
          </a:p>
          <a:p>
            <a:r>
              <a:rPr lang="cs-CZ" sz="2000" dirty="0"/>
              <a:t>manifestace obezity v raném dětství, hyperfagie, </a:t>
            </a:r>
            <a:r>
              <a:rPr lang="cs-CZ" sz="2000" dirty="0" err="1"/>
              <a:t>hypogonadotropní</a:t>
            </a:r>
            <a:r>
              <a:rPr lang="cs-CZ" sz="2000" dirty="0"/>
              <a:t> </a:t>
            </a:r>
            <a:r>
              <a:rPr lang="cs-CZ" sz="2000" dirty="0" err="1"/>
              <a:t>hypogonadismus</a:t>
            </a:r>
            <a:r>
              <a:rPr lang="cs-CZ" sz="2000" dirty="0"/>
              <a:t>  a centrální hypotyreóza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mutace genů na ose regulující příjem potravy: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 err="1"/>
              <a:t>leptin</a:t>
            </a:r>
            <a:r>
              <a:rPr lang="cs-CZ" sz="1800" dirty="0"/>
              <a:t> (LEP)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 err="1"/>
              <a:t>leptinový</a:t>
            </a:r>
            <a:r>
              <a:rPr lang="cs-CZ" sz="1800" dirty="0"/>
              <a:t> receptor (LEPR)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 err="1"/>
              <a:t>proopiomelanokortin</a:t>
            </a:r>
            <a:r>
              <a:rPr lang="cs-CZ" sz="1800" dirty="0"/>
              <a:t> (POMC)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 err="1"/>
              <a:t>melanokortinový</a:t>
            </a:r>
            <a:r>
              <a:rPr lang="cs-CZ" sz="1800" dirty="0"/>
              <a:t> receptor 4. typu (MC4R), 3. typu (MC3R)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 err="1"/>
              <a:t>prohormon</a:t>
            </a:r>
            <a:r>
              <a:rPr lang="cs-CZ" sz="1800" dirty="0"/>
              <a:t> </a:t>
            </a:r>
            <a:r>
              <a:rPr lang="cs-CZ" sz="1800" dirty="0" err="1"/>
              <a:t>konvertáza</a:t>
            </a:r>
            <a:r>
              <a:rPr lang="cs-CZ" sz="1800" dirty="0"/>
              <a:t> 1 (PC1), </a:t>
            </a:r>
            <a:r>
              <a:rPr lang="cs-CZ" sz="1800" dirty="0" err="1"/>
              <a:t>atd</a:t>
            </a:r>
            <a:r>
              <a:rPr lang="cs-CZ" sz="1800" dirty="0"/>
              <a:t>…</a:t>
            </a:r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/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24659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Genetické předispozice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genetické vlohy mohou buď tendenci ke vzniku obezity posilovat</a:t>
            </a:r>
          </a:p>
          <a:p>
            <a:pPr lvl="1"/>
            <a:r>
              <a:rPr lang="cs-CZ" sz="2200" b="1" dirty="0" err="1"/>
              <a:t>obezitogenní</a:t>
            </a:r>
            <a:r>
              <a:rPr lang="cs-CZ" sz="2200" b="1" dirty="0"/>
              <a:t> geny</a:t>
            </a:r>
          </a:p>
          <a:p>
            <a:endParaRPr lang="cs-CZ" sz="2200" dirty="0"/>
          </a:p>
          <a:p>
            <a:r>
              <a:rPr lang="cs-CZ" sz="2200" dirty="0"/>
              <a:t>nebo naopak před ní chránit </a:t>
            </a:r>
          </a:p>
          <a:p>
            <a:pPr lvl="1"/>
            <a:r>
              <a:rPr lang="cs-CZ" sz="2200" b="1" dirty="0" err="1"/>
              <a:t>leptogenní</a:t>
            </a:r>
            <a:r>
              <a:rPr lang="cs-CZ" sz="2200" b="1" dirty="0"/>
              <a:t> geny</a:t>
            </a:r>
          </a:p>
          <a:p>
            <a:endParaRPr lang="cs-CZ" sz="2200" dirty="0"/>
          </a:p>
          <a:p>
            <a:r>
              <a:rPr lang="cs-CZ" sz="2200" dirty="0"/>
              <a:t>definice charakteru </a:t>
            </a:r>
            <a:r>
              <a:rPr lang="cs-CZ" sz="2200" b="1" dirty="0"/>
              <a:t>prostředí</a:t>
            </a:r>
            <a:endParaRPr lang="cs-CZ" sz="2200" dirty="0">
              <a:sym typeface="Wingdings" pitchFamily="2" charset="2"/>
            </a:endParaRPr>
          </a:p>
          <a:p>
            <a:pPr lvl="1"/>
            <a:r>
              <a:rPr lang="cs-CZ" sz="2200" dirty="0" err="1">
                <a:sym typeface="Wingdings" pitchFamily="2" charset="2"/>
              </a:rPr>
              <a:t>obezitogenní</a:t>
            </a:r>
            <a:r>
              <a:rPr lang="cs-CZ" sz="2200" dirty="0">
                <a:sym typeface="Wingdings" pitchFamily="2" charset="2"/>
              </a:rPr>
              <a:t> (toxické)</a:t>
            </a:r>
          </a:p>
          <a:p>
            <a:pPr lvl="1"/>
            <a:r>
              <a:rPr lang="cs-CZ" sz="2200" dirty="0" err="1">
                <a:sym typeface="Wingdings" pitchFamily="2" charset="2"/>
              </a:rPr>
              <a:t>leptogenní</a:t>
            </a:r>
            <a:r>
              <a:rPr lang="cs-CZ" sz="2200" dirty="0">
                <a:sym typeface="Wingdings" pitchFamily="2" charset="2"/>
              </a:rPr>
              <a:t> (restriktivní)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54398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Kandidátní geny obezity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92001"/>
            <a:ext cx="11168400" cy="4681089"/>
          </a:xfrm>
        </p:spPr>
        <p:txBody>
          <a:bodyPr/>
          <a:lstStyle/>
          <a:p>
            <a:r>
              <a:rPr lang="cs-CZ" sz="2000" dirty="0"/>
              <a:t>více než 600 genů, </a:t>
            </a:r>
            <a:r>
              <a:rPr lang="cs-CZ" sz="2000" dirty="0" err="1"/>
              <a:t>markerů</a:t>
            </a:r>
            <a:r>
              <a:rPr lang="cs-CZ" sz="2000" dirty="0"/>
              <a:t> a chromosomálních oblastí spojených s obezitou</a:t>
            </a:r>
          </a:p>
          <a:p>
            <a:r>
              <a:rPr lang="cs-CZ" sz="2000" dirty="0"/>
              <a:t>ovlivnění: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regulace příjmu potravy, pocit hladu vs. sytosti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jídelní chování, preference potravin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vstřebávání živin a vstřebávání na úrovni GIT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spalování živin a výdej energie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hormony regulující energetickou rovnováhu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ukládání živin do energetických zásob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4797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Leptogenní</a:t>
            </a:r>
            <a:r>
              <a:rPr lang="cs-CZ" dirty="0"/>
              <a:t> vs. </a:t>
            </a:r>
            <a:r>
              <a:rPr lang="cs-CZ" dirty="0" err="1"/>
              <a:t>obezitogenní</a:t>
            </a:r>
            <a:r>
              <a:rPr lang="cs-CZ" dirty="0"/>
              <a:t> 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70" y="1377705"/>
            <a:ext cx="8538533" cy="51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9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58743"/>
            <a:ext cx="10753200" cy="451576"/>
          </a:xfrm>
        </p:spPr>
        <p:txBody>
          <a:bodyPr/>
          <a:lstStyle/>
          <a:p>
            <a:r>
              <a:rPr lang="cs-CZ" dirty="0"/>
              <a:t>Teorie úsporného genotypu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910319"/>
            <a:ext cx="10753200" cy="5594983"/>
          </a:xfrm>
        </p:spPr>
        <p:txBody>
          <a:bodyPr/>
          <a:lstStyle/>
          <a:p>
            <a:pPr algn="ctr">
              <a:buNone/>
            </a:pPr>
            <a:r>
              <a:rPr lang="cs-CZ" sz="2000" dirty="0"/>
              <a:t>"</a:t>
            </a:r>
            <a:r>
              <a:rPr lang="cs-CZ" sz="2000" b="1" dirty="0" err="1"/>
              <a:t>thrifty</a:t>
            </a:r>
            <a:r>
              <a:rPr lang="cs-CZ" sz="2000" b="1" dirty="0"/>
              <a:t> genotype </a:t>
            </a:r>
            <a:r>
              <a:rPr lang="cs-CZ" sz="2000" b="1" dirty="0" err="1"/>
              <a:t>hypothesis</a:t>
            </a:r>
            <a:r>
              <a:rPr lang="cs-CZ" sz="2000" dirty="0"/>
              <a:t>„</a:t>
            </a:r>
          </a:p>
          <a:p>
            <a:r>
              <a:rPr lang="cs-CZ" sz="2000" dirty="0"/>
              <a:t>v evoluci lidský genom spíše podporoval akumulaci tukové tkáně a bránil jejímu odbourávání s cílem zachovat šanci na přežití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signály </a:t>
            </a:r>
            <a:r>
              <a:rPr lang="cs-CZ" sz="2000" u="sng" dirty="0"/>
              <a:t>nasycení jsou slabší než signály hladu</a:t>
            </a:r>
          </a:p>
          <a:p>
            <a:endParaRPr lang="cs-CZ" sz="2000" dirty="0"/>
          </a:p>
          <a:p>
            <a:r>
              <a:rPr lang="cs-CZ" sz="2000" dirty="0"/>
              <a:t>v době hladomorů došlo k </a:t>
            </a:r>
            <a:r>
              <a:rPr lang="cs-CZ" sz="2000" dirty="0" err="1"/>
              <a:t>vyselektování</a:t>
            </a:r>
            <a:r>
              <a:rPr lang="cs-CZ" sz="2000" dirty="0"/>
              <a:t> populace s úspornými variantami genů (jedinci bez úsporných variant genů vymřeli)</a:t>
            </a:r>
          </a:p>
          <a:p>
            <a:endParaRPr lang="cs-CZ" sz="2000" dirty="0"/>
          </a:p>
          <a:p>
            <a:r>
              <a:rPr lang="cs-CZ" sz="2000" dirty="0"/>
              <a:t>lidský genom při současné dostupnosti potravy není schopen adekvátně reagovat </a:t>
            </a:r>
          </a:p>
          <a:p>
            <a:pPr lvl="1"/>
            <a:r>
              <a:rPr lang="cs-CZ" dirty="0"/>
              <a:t>i v </a:t>
            </a:r>
            <a:r>
              <a:rPr lang="cs-CZ" dirty="0" err="1"/>
              <a:t>obezitogenním</a:t>
            </a:r>
            <a:r>
              <a:rPr lang="cs-CZ" dirty="0"/>
              <a:t> prostředí podporuje zachování a hromadění energetických zásob </a:t>
            </a:r>
            <a:r>
              <a:rPr lang="cs-CZ" dirty="0">
                <a:sym typeface="Wingdings" pitchFamily="2" charset="2"/>
              </a:rPr>
              <a:t> nárůst prevalence obezity</a:t>
            </a:r>
          </a:p>
          <a:p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nárůst obezity nedochází rovnoměrně v populaci, ale větší tendence je u lidí s již vzniklou nadváhou či obezitou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071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Stresové hladovění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449977"/>
            <a:ext cx="10872309" cy="4778023"/>
          </a:xfrm>
        </p:spPr>
        <p:txBody>
          <a:bodyPr/>
          <a:lstStyle/>
          <a:p>
            <a:r>
              <a:rPr lang="cs-CZ" sz="2000" dirty="0"/>
              <a:t>podvýživa společně s onemocněním (infekce, malignita, rozsáhlá zranění, sepse…)</a:t>
            </a:r>
          </a:p>
          <a:p>
            <a:r>
              <a:rPr lang="cs-CZ" sz="2000" dirty="0"/>
              <a:t>stresová či zánětlivá odpověď </a:t>
            </a:r>
            <a:r>
              <a:rPr lang="cs-CZ" sz="2000" dirty="0">
                <a:sym typeface="Wingdings" panose="05000000000000000000" pitchFamily="2" charset="2"/>
              </a:rPr>
              <a:t> katabolismus, rychlá progrese</a:t>
            </a:r>
          </a:p>
          <a:p>
            <a:endParaRPr lang="cs-CZ" sz="1600" dirty="0"/>
          </a:p>
          <a:p>
            <a:r>
              <a:rPr lang="cs-CZ" sz="1800" dirty="0"/>
              <a:t>zvýšení glukoneogeneze (zdroj AMK), rozvoj inzulínové rezistence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může vést i k hyperglykemii</a:t>
            </a:r>
          </a:p>
          <a:p>
            <a:r>
              <a:rPr lang="cs-CZ" sz="1800" dirty="0"/>
              <a:t>výrazný pokles ALB </a:t>
            </a:r>
            <a:r>
              <a:rPr lang="cs-CZ" sz="1800" dirty="0">
                <a:sym typeface="Wingdings" panose="05000000000000000000" pitchFamily="2" charset="2"/>
              </a:rPr>
              <a:t> pokles </a:t>
            </a:r>
            <a:r>
              <a:rPr lang="cs-CZ" sz="1800" dirty="0" err="1">
                <a:sym typeface="Wingdings" panose="05000000000000000000" pitchFamily="2" charset="2"/>
              </a:rPr>
              <a:t>onkotického</a:t>
            </a:r>
            <a:r>
              <a:rPr lang="cs-CZ" sz="1800" dirty="0">
                <a:sym typeface="Wingdings" panose="05000000000000000000" pitchFamily="2" charset="2"/>
              </a:rPr>
              <a:t> tlaku  rozvoj otoků, ascites</a:t>
            </a:r>
          </a:p>
          <a:p>
            <a:r>
              <a:rPr lang="cs-CZ" sz="1800" dirty="0">
                <a:sym typeface="Wingdings" panose="05000000000000000000" pitchFamily="2" charset="2"/>
              </a:rPr>
              <a:t>šetří se lipidy, včetně podkožního tuku</a:t>
            </a:r>
          </a:p>
          <a:p>
            <a:pPr marL="72000" indent="0">
              <a:buNone/>
            </a:pPr>
            <a:r>
              <a:rPr lang="cs-CZ" sz="1800" dirty="0">
                <a:sym typeface="Wingdings" panose="05000000000000000000" pitchFamily="2" charset="2"/>
              </a:rPr>
              <a:t> otoky a zachování tukové tkáně  </a:t>
            </a:r>
            <a:r>
              <a:rPr lang="cs-CZ" sz="1800" dirty="0" err="1">
                <a:sym typeface="Wingdings" panose="05000000000000000000" pitchFamily="2" charset="2"/>
              </a:rPr>
              <a:t>nut</a:t>
            </a:r>
            <a:r>
              <a:rPr lang="cs-CZ" sz="1800" dirty="0">
                <a:sym typeface="Wingdings" panose="05000000000000000000" pitchFamily="2" charset="2"/>
              </a:rPr>
              <a:t> stav může být podhodnocen</a:t>
            </a:r>
          </a:p>
          <a:p>
            <a:r>
              <a:rPr lang="cs-CZ" sz="1800" dirty="0">
                <a:sym typeface="Wingdings" panose="05000000000000000000" pitchFamily="2" charset="2"/>
              </a:rPr>
              <a:t>negativní dusíková bilance</a:t>
            </a:r>
          </a:p>
          <a:p>
            <a:endParaRPr lang="cs-CZ" sz="1600" dirty="0">
              <a:sym typeface="Wingdings" panose="05000000000000000000" pitchFamily="2" charset="2"/>
            </a:endParaRPr>
          </a:p>
          <a:p>
            <a:r>
              <a:rPr lang="cs-CZ" sz="1800" dirty="0"/>
              <a:t>výsledkem stresového hladovění je </a:t>
            </a:r>
            <a:r>
              <a:rPr lang="cs-CZ" sz="1800" b="1" dirty="0" err="1"/>
              <a:t>kwashiorkor</a:t>
            </a:r>
            <a:r>
              <a:rPr lang="cs-CZ" sz="1800" dirty="0"/>
              <a:t> – těžká deplece proteinů</a:t>
            </a:r>
            <a:endParaRPr lang="cs-CZ" sz="1800" dirty="0">
              <a:sym typeface="Wingdings" panose="05000000000000000000" pitchFamily="2" charset="2"/>
            </a:endParaRPr>
          </a:p>
          <a:p>
            <a:endParaRPr lang="cs-CZ" sz="1600" dirty="0">
              <a:sym typeface="Wingdings" panose="05000000000000000000" pitchFamily="2" charset="2"/>
            </a:endParaRP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296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Prenatální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70364"/>
            <a:ext cx="11168400" cy="435763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hmotnost matky ještě před otěhotněním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výživa matky před otěhotněním a v těhotenství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metabolismus glukózy matky (DM I, II, GDM)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kouření matky (1,5x vyšší riziko rozvoje obezity pro dítě)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výživa a životní styl otce (kouření, stres)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cs-CZ" altLang="cs-CZ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000" dirty="0"/>
              <a:t>porodní hmotnost (vysoká i nízká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intraabdominální akumulace tukové tkáně, děti s nízkou porodní hmotností vyšší podíl tukové tkáně a nižší netukové)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6" name="Picture 5" descr="http://www.bonella.cz/public/userfiles/obrazky-rubrika/prubeh-tehotenstvi/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23" y="1514043"/>
            <a:ext cx="2083377" cy="20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40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Výživa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nadměrný energetický příjem</a:t>
            </a:r>
          </a:p>
          <a:p>
            <a:endParaRPr lang="cs-CZ" altLang="cs-CZ" sz="2000" dirty="0"/>
          </a:p>
          <a:p>
            <a:r>
              <a:rPr lang="cs-CZ" altLang="cs-CZ" sz="2000" dirty="0"/>
              <a:t>nesprávné složení stravy (vysoký příjem S a T, soft drinků)</a:t>
            </a:r>
          </a:p>
          <a:p>
            <a:endParaRPr lang="cs-CZ" altLang="cs-CZ" sz="2000" dirty="0"/>
          </a:p>
          <a:p>
            <a:r>
              <a:rPr lang="cs-CZ" altLang="cs-CZ" sz="2000" dirty="0"/>
              <a:t>nepravidelné stravování </a:t>
            </a:r>
          </a:p>
          <a:p>
            <a:endParaRPr lang="cs-CZ" altLang="cs-CZ" sz="2000" dirty="0"/>
          </a:p>
          <a:p>
            <a:r>
              <a:rPr lang="cs-CZ" altLang="cs-CZ" sz="2000" dirty="0"/>
              <a:t>nevhodné stravovací návyky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6738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Výživa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>
                <a:ea typeface="맑은 고딕" panose="020B0503020000020004" pitchFamily="34" charset="-127"/>
              </a:rPr>
              <a:t>základ už od raného dětství </a:t>
            </a:r>
            <a:r>
              <a:rPr lang="cs-CZ" altLang="cs-CZ" sz="2000" dirty="0">
                <a:ea typeface="맑은 고딕" panose="020B0503020000020004" pitchFamily="34" charset="-127"/>
                <a:sym typeface="Wingdings" panose="05000000000000000000" pitchFamily="2" charset="2"/>
              </a:rPr>
              <a:t> podpora </a:t>
            </a:r>
            <a:r>
              <a:rPr lang="cs-CZ" altLang="cs-CZ" sz="2000" u="sng" dirty="0">
                <a:ea typeface="맑은 고딕" panose="020B0503020000020004" pitchFamily="34" charset="-127"/>
                <a:sym typeface="Wingdings" panose="05000000000000000000" pitchFamily="2" charset="2"/>
              </a:rPr>
              <a:t>kojení </a:t>
            </a:r>
          </a:p>
          <a:p>
            <a:endParaRPr lang="cs-CZ" altLang="cs-CZ" sz="2000" dirty="0">
              <a:ea typeface="맑은 고딕" panose="020B0503020000020004" pitchFamily="34" charset="-127"/>
              <a:sym typeface="Wingdings" panose="05000000000000000000" pitchFamily="2" charset="2"/>
            </a:endParaRPr>
          </a:p>
          <a:p>
            <a:r>
              <a:rPr lang="cs-CZ" altLang="cs-CZ" sz="2000" dirty="0">
                <a:ea typeface="맑은 고딕" panose="020B0503020000020004" pitchFamily="34" charset="-127"/>
                <a:sym typeface="Wingdings" panose="05000000000000000000" pitchFamily="2" charset="2"/>
              </a:rPr>
              <a:t>důraz na zafixování si správných stravovacích návyků již od dětství </a:t>
            </a:r>
          </a:p>
          <a:p>
            <a:pPr>
              <a:buNone/>
            </a:pPr>
            <a:r>
              <a:rPr lang="cs-CZ" altLang="cs-CZ" sz="2000" dirty="0">
                <a:ea typeface="맑은 고딕" panose="020B0503020000020004" pitchFamily="34" charset="-127"/>
                <a:sym typeface="Wingdings" panose="05000000000000000000" pitchFamily="2" charset="2"/>
              </a:rPr>
              <a:t>	 jíst pravidelně, soustředit se na jídlo, společná příprava jídla </a:t>
            </a:r>
          </a:p>
          <a:p>
            <a:endParaRPr lang="cs-CZ" altLang="cs-CZ" sz="2000" dirty="0">
              <a:ea typeface="맑은 고딕" panose="020B0503020000020004" pitchFamily="34" charset="-127"/>
              <a:sym typeface="Wingdings" panose="05000000000000000000" pitchFamily="2" charset="2"/>
            </a:endParaRPr>
          </a:p>
          <a:p>
            <a:r>
              <a:rPr lang="cs-CZ" altLang="cs-CZ" sz="2000" dirty="0">
                <a:ea typeface="맑은 고딕" panose="020B0503020000020004" pitchFamily="34" charset="-127"/>
                <a:sym typeface="Wingdings" panose="05000000000000000000" pitchFamily="2" charset="2"/>
              </a:rPr>
              <a:t>naučit se na nesladkou chuť – omezovat slazení, pít neslazené tekutiny</a:t>
            </a:r>
          </a:p>
          <a:p>
            <a:endParaRPr lang="cs-CZ" altLang="cs-CZ" sz="2000" dirty="0">
              <a:ea typeface="맑은 고딕" panose="020B0503020000020004" pitchFamily="34" charset="-127"/>
              <a:sym typeface="Wingdings" panose="05000000000000000000" pitchFamily="2" charset="2"/>
            </a:endParaRPr>
          </a:p>
          <a:p>
            <a:r>
              <a:rPr lang="cs-CZ" altLang="cs-CZ" sz="2000" dirty="0">
                <a:ea typeface="맑은 고딕" panose="020B0503020000020004" pitchFamily="34" charset="-127"/>
                <a:sym typeface="Wingdings" panose="05000000000000000000" pitchFamily="2" charset="2"/>
              </a:rPr>
              <a:t>dbát na zafixování si adekvátních porcí 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89875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 ve stravě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velká energetická </a:t>
            </a:r>
            <a:r>
              <a:rPr lang="cs-CZ" altLang="cs-CZ" sz="2000" dirty="0" err="1"/>
              <a:t>denzita</a:t>
            </a:r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2000" dirty="0"/>
              <a:t>sytící schopnost poměrně malá</a:t>
            </a:r>
          </a:p>
          <a:p>
            <a:endParaRPr lang="cs-CZ" altLang="cs-CZ" sz="2000" dirty="0"/>
          </a:p>
          <a:p>
            <a:r>
              <a:rPr lang="cs-CZ" altLang="cs-CZ" sz="2000" dirty="0"/>
              <a:t>reálně tvoří tuky cca 36–38 % CEP (ale dle doporučení max. </a:t>
            </a:r>
            <a:r>
              <a:rPr lang="cs-CZ" altLang="cs-CZ" sz="2000" b="1" dirty="0"/>
              <a:t>30 %</a:t>
            </a:r>
            <a:r>
              <a:rPr lang="cs-CZ" altLang="cs-CZ" sz="2000" dirty="0"/>
              <a:t>)</a:t>
            </a:r>
          </a:p>
          <a:p>
            <a:endParaRPr lang="cs-CZ" altLang="cs-CZ" sz="2000" dirty="0"/>
          </a:p>
          <a:p>
            <a:r>
              <a:rPr lang="cs-CZ" altLang="cs-CZ" sz="2000" dirty="0"/>
              <a:t>tuk nese chuť</a:t>
            </a:r>
          </a:p>
          <a:p>
            <a:endParaRPr lang="cs-CZ" altLang="cs-CZ" sz="2000" dirty="0"/>
          </a:p>
          <a:p>
            <a:r>
              <a:rPr lang="cs-CZ" altLang="cs-CZ" sz="2000" dirty="0"/>
              <a:t>rizikový je tzv. skrytý tuk v potravinách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24427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ve stravě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93223"/>
            <a:ext cx="10753200" cy="4538777"/>
          </a:xfrm>
        </p:spPr>
        <p:txBody>
          <a:bodyPr/>
          <a:lstStyle/>
          <a:p>
            <a:r>
              <a:rPr lang="cs-CZ" altLang="cs-CZ" sz="2000" dirty="0"/>
              <a:t>menší energetická </a:t>
            </a:r>
            <a:r>
              <a:rPr lang="cs-CZ" altLang="cs-CZ" sz="2000" dirty="0" err="1"/>
              <a:t>denzita</a:t>
            </a:r>
            <a:r>
              <a:rPr lang="cs-CZ" altLang="cs-CZ" sz="2000" dirty="0"/>
              <a:t> než tuk</a:t>
            </a:r>
          </a:p>
          <a:p>
            <a:r>
              <a:rPr lang="cs-CZ" altLang="cs-CZ" sz="2000" dirty="0"/>
              <a:t>pohotový zdroj energie (v potravě kolem 55–60 % CEP)</a:t>
            </a:r>
          </a:p>
          <a:p>
            <a:r>
              <a:rPr lang="cs-CZ" altLang="cs-CZ" sz="2000" dirty="0"/>
              <a:t>vyšší sytící schopnost než tuk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dirty="0"/>
              <a:t>zvýšená konzumace jednoduchých cukrů je spojena s nárůstem tělesné hmotnosti</a:t>
            </a:r>
          </a:p>
          <a:p>
            <a:endParaRPr lang="cs-CZ" altLang="cs-CZ" sz="2000" dirty="0"/>
          </a:p>
          <a:p>
            <a:r>
              <a:rPr lang="cs-CZ" altLang="cs-CZ" sz="2000" dirty="0"/>
              <a:t>dlouhodobý vs. krátkodobý nadměrný příjem sacharidů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dirty="0"/>
              <a:t>rizikové jsou tzv. skryté sacharidy v potravinách </a:t>
            </a:r>
          </a:p>
          <a:p>
            <a:r>
              <a:rPr lang="cs-CZ" altLang="cs-CZ" sz="2000" dirty="0"/>
              <a:t>přirozeně se vyskytující vs. přidané cukry</a:t>
            </a:r>
          </a:p>
          <a:p>
            <a:r>
              <a:rPr lang="cs-CZ" altLang="cs-CZ" sz="2000" dirty="0"/>
              <a:t>vláknina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3825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bílkovin ve stravě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nejvyšší sytící schopnost </a:t>
            </a:r>
          </a:p>
          <a:p>
            <a:r>
              <a:rPr lang="cs-CZ" altLang="cs-CZ" sz="2000" dirty="0"/>
              <a:t>10–15 % CEP</a:t>
            </a:r>
          </a:p>
          <a:p>
            <a:r>
              <a:rPr lang="cs-CZ" altLang="cs-CZ" sz="2000" dirty="0"/>
              <a:t>nadbytečný příjem bílkovin nesehrává významnou roli při vzniku obezity</a:t>
            </a:r>
          </a:p>
          <a:p>
            <a:endParaRPr lang="cs-CZ" altLang="cs-CZ" sz="2000" dirty="0"/>
          </a:p>
          <a:p>
            <a:r>
              <a:rPr lang="cs-CZ" altLang="cs-CZ" sz="2000" dirty="0"/>
              <a:t>pozor na obsah tuku při konzumaci živočišných bílkovin</a:t>
            </a:r>
          </a:p>
          <a:p>
            <a:r>
              <a:rPr lang="cs-CZ" altLang="cs-CZ" sz="2000" dirty="0"/>
              <a:t>způsobují útlum příjmu potravy prostřednictvím stimulace sekrece </a:t>
            </a:r>
            <a:r>
              <a:rPr lang="cs-CZ" altLang="cs-CZ" sz="2000" dirty="0" err="1"/>
              <a:t>cholecystokininu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glukagonu</a:t>
            </a:r>
            <a:r>
              <a:rPr lang="cs-CZ" altLang="cs-CZ" sz="2000" dirty="0"/>
              <a:t> (periferie)</a:t>
            </a:r>
          </a:p>
          <a:p>
            <a:r>
              <a:rPr lang="cs-CZ" altLang="cs-CZ" sz="2000" dirty="0"/>
              <a:t>regulují příjem potravy ovlivňováním hypotalamu (centrální regulace)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80546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Tekutiny a pitný režim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20000" y="1928813"/>
            <a:ext cx="9490800" cy="4500562"/>
          </a:xfrm>
        </p:spPr>
        <p:txBody>
          <a:bodyPr/>
          <a:lstStyle/>
          <a:p>
            <a:endParaRPr lang="cs-CZ" altLang="cs-CZ" sz="2000"/>
          </a:p>
          <a:p>
            <a:r>
              <a:rPr lang="cs-CZ" altLang="cs-CZ" sz="2000" dirty="0"/>
              <a:t>voda v potravě zůstává v žaludku delší dobu než voda v nápojích</a:t>
            </a:r>
          </a:p>
          <a:p>
            <a:pPr>
              <a:buFontTx/>
              <a:buNone/>
            </a:pPr>
            <a:r>
              <a:rPr lang="cs-CZ" altLang="cs-CZ" sz="2000" dirty="0">
                <a:sym typeface="Wingdings" panose="05000000000000000000" pitchFamily="2" charset="2"/>
              </a:rPr>
              <a:t>	 p</a:t>
            </a:r>
            <a:r>
              <a:rPr lang="cs-CZ" altLang="cs-CZ" sz="2000" dirty="0"/>
              <a:t>otraviny s vyšším obsahem vody delší pocit sytosti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dirty="0"/>
              <a:t>potřeba si zvykat na nesladkou chuť </a:t>
            </a:r>
          </a:p>
          <a:p>
            <a:endParaRPr lang="cs-CZ" altLang="cs-CZ" sz="2000" dirty="0"/>
          </a:p>
          <a:p>
            <a:r>
              <a:rPr lang="cs-CZ" altLang="cs-CZ" sz="2000" dirty="0"/>
              <a:t>v rámci prevence obezity a nadváhy – pít neslazené nápoje </a:t>
            </a:r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512694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789708" y="886691"/>
            <a:ext cx="7079674" cy="775854"/>
          </a:xfrm>
        </p:spPr>
        <p:txBody>
          <a:bodyPr/>
          <a:lstStyle/>
          <a:p>
            <a:r>
              <a:rPr lang="cs-CZ" altLang="cs-CZ" dirty="0"/>
              <a:t>Ovocný a zeleninový </a:t>
            </a:r>
            <a:r>
              <a:rPr lang="cs-CZ" altLang="cs-CZ" dirty="0" err="1"/>
              <a:t>fresh</a:t>
            </a:r>
            <a:r>
              <a:rPr lang="cs-CZ" altLang="cs-CZ" dirty="0"/>
              <a:t>? 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half" idx="1"/>
          </p:nvPr>
        </p:nvSpPr>
        <p:spPr>
          <a:xfrm>
            <a:off x="1177637" y="2071689"/>
            <a:ext cx="5632740" cy="40544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 současné době velmi populární </a:t>
            </a:r>
          </a:p>
          <a:p>
            <a:r>
              <a:rPr lang="cs-CZ" altLang="cs-CZ" sz="2000" dirty="0"/>
              <a:t>	(FB, </a:t>
            </a:r>
            <a:r>
              <a:rPr lang="cs-CZ" altLang="cs-CZ" sz="2000" dirty="0" err="1"/>
              <a:t>Instagram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influenceři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blogeři</a:t>
            </a:r>
            <a:r>
              <a:rPr lang="cs-CZ" altLang="cs-CZ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nesou jistou nutriční hodnotu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</a:p>
          <a:p>
            <a:r>
              <a:rPr lang="cs-CZ" altLang="cs-CZ" sz="2000" dirty="0">
                <a:sym typeface="Wingdings" panose="05000000000000000000" pitchFamily="2" charset="2"/>
              </a:rPr>
              <a:t>	avšak stále </a:t>
            </a:r>
            <a:r>
              <a:rPr lang="cs-CZ" altLang="cs-CZ" sz="2000" u="sng" dirty="0">
                <a:sym typeface="Wingdings" panose="05000000000000000000" pitchFamily="2" charset="2"/>
              </a:rPr>
              <a:t>příliš energie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ym typeface="Wingdings" panose="05000000000000000000" pitchFamily="2" charset="2"/>
              </a:rPr>
              <a:t>1 </a:t>
            </a:r>
            <a:r>
              <a:rPr lang="cs-CZ" altLang="cs-CZ" sz="2000" dirty="0" err="1">
                <a:sym typeface="Wingdings" panose="05000000000000000000" pitchFamily="2" charset="2"/>
              </a:rPr>
              <a:t>fresh</a:t>
            </a:r>
            <a:r>
              <a:rPr lang="cs-CZ" altLang="cs-CZ" sz="2000" dirty="0">
                <a:sym typeface="Wingdings" panose="05000000000000000000" pitchFamily="2" charset="2"/>
              </a:rPr>
              <a:t> (1l) – 10 jablek a 10 mrkví  </a:t>
            </a:r>
          </a:p>
          <a:p>
            <a:r>
              <a:rPr lang="cs-CZ" altLang="cs-CZ" sz="2000" dirty="0">
                <a:sym typeface="Wingdings" panose="05000000000000000000" pitchFamily="2" charset="2"/>
              </a:rPr>
              <a:t>	cca 3 000–4 000 </a:t>
            </a:r>
            <a:r>
              <a:rPr lang="cs-CZ" altLang="cs-CZ" sz="2000" dirty="0" err="1">
                <a:sym typeface="Wingdings" panose="05000000000000000000" pitchFamily="2" charset="2"/>
              </a:rPr>
              <a:t>kJ</a:t>
            </a:r>
            <a:endParaRPr lang="cs-CZ" altLang="cs-CZ" sz="2000" dirty="0"/>
          </a:p>
        </p:txBody>
      </p:sp>
      <p:pic>
        <p:nvPicPr>
          <p:cNvPr id="1843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2960" y="473835"/>
            <a:ext cx="4130386" cy="6079365"/>
          </a:xfrm>
          <a:noFill/>
        </p:spPr>
      </p:pic>
    </p:spTree>
    <p:extLst>
      <p:ext uri="{BB962C8B-B14F-4D97-AF65-F5344CB8AC3E}">
        <p14:creationId xmlns:p14="http://schemas.microsoft.com/office/powerpoint/2010/main" val="3152609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818" y="720000"/>
            <a:ext cx="11984182" cy="451576"/>
          </a:xfrm>
        </p:spPr>
        <p:txBody>
          <a:bodyPr/>
          <a:lstStyle/>
          <a:p>
            <a:r>
              <a:rPr lang="cs-CZ" sz="3600" dirty="0"/>
              <a:t>4. Vliv rodiny aneb „dědičnost stravovacích zvyklostí“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čemu se naučíme v dětství si neseme do dospělosti</a:t>
            </a:r>
          </a:p>
          <a:p>
            <a:r>
              <a:rPr lang="cs-CZ" altLang="cs-CZ" sz="2000" dirty="0"/>
              <a:t>v dětství si zafixujeme stravovací návyky – vhodné x nevhodné</a:t>
            </a:r>
          </a:p>
          <a:p>
            <a:endParaRPr lang="cs-CZ" altLang="cs-CZ" sz="2000" dirty="0"/>
          </a:p>
          <a:p>
            <a:r>
              <a:rPr lang="cs-CZ" altLang="cs-CZ" sz="2000" dirty="0"/>
              <a:t>za stravovací návyky dětí jsou zodpovědní </a:t>
            </a:r>
            <a:r>
              <a:rPr lang="cs-CZ" altLang="cs-CZ" sz="2000" u="sng" dirty="0"/>
              <a:t>rodiče</a:t>
            </a:r>
            <a:r>
              <a:rPr lang="cs-CZ" altLang="cs-CZ" sz="2000" dirty="0"/>
              <a:t> (popřípadě vzdělávací instituce)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u="sng" dirty="0"/>
              <a:t>soustředit s</a:t>
            </a:r>
            <a:r>
              <a:rPr lang="cs-CZ" altLang="cs-CZ" sz="2000" dirty="0"/>
              <a:t>e na jídlo: uvědomit si, </a:t>
            </a:r>
          </a:p>
          <a:p>
            <a:pPr>
              <a:buFontTx/>
              <a:buNone/>
            </a:pPr>
            <a:r>
              <a:rPr lang="cs-CZ" altLang="cs-CZ" sz="2000" dirty="0"/>
              <a:t>	že jíme (nesledovat TV, PC, telefon, tablet…)</a:t>
            </a:r>
          </a:p>
          <a:p>
            <a:r>
              <a:rPr lang="cs-CZ" altLang="cs-CZ" sz="2000" dirty="0"/>
              <a:t>důsledek </a:t>
            </a:r>
            <a:r>
              <a:rPr lang="cs-CZ" altLang="cs-CZ" sz="2000" dirty="0">
                <a:sym typeface="Wingdings" panose="05000000000000000000" pitchFamily="2" charset="2"/>
              </a:rPr>
              <a:t> „dojídání se“</a:t>
            </a:r>
            <a:endParaRPr lang="cs-CZ" alt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8859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Zevní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1427018"/>
            <a:ext cx="11928764" cy="5052981"/>
          </a:xfrm>
        </p:spPr>
        <p:txBody>
          <a:bodyPr/>
          <a:lstStyle/>
          <a:p>
            <a:r>
              <a:rPr lang="cs-CZ" altLang="cs-CZ" sz="2000" dirty="0"/>
              <a:t>socioekonomické postavení – nižší/vyšší příjem, vzdělání – ZŠ, SŠ, VŠ</a:t>
            </a:r>
          </a:p>
          <a:p>
            <a:r>
              <a:rPr lang="cs-CZ" altLang="cs-CZ" sz="2000" dirty="0"/>
              <a:t>psychologický profil – stres, deprese, úzkostné osobnosti</a:t>
            </a:r>
          </a:p>
          <a:p>
            <a:r>
              <a:rPr lang="cs-CZ" altLang="cs-CZ" sz="2000" dirty="0"/>
              <a:t>pracovní anamnéza</a:t>
            </a:r>
          </a:p>
          <a:p>
            <a:r>
              <a:rPr lang="cs-CZ" altLang="cs-CZ" sz="2000" dirty="0" err="1"/>
              <a:t>Jo-Jo</a:t>
            </a:r>
            <a:r>
              <a:rPr lang="cs-CZ" altLang="cs-CZ" sz="2000" dirty="0"/>
              <a:t> fenomén</a:t>
            </a:r>
          </a:p>
          <a:p>
            <a:r>
              <a:rPr lang="cs-CZ" altLang="cs-CZ" sz="2000" dirty="0"/>
              <a:t>kulturní zvyklosti</a:t>
            </a:r>
          </a:p>
          <a:p>
            <a:endParaRPr lang="cs-CZ" altLang="cs-CZ" sz="2000" dirty="0"/>
          </a:p>
          <a:p>
            <a:r>
              <a:rPr lang="cs-CZ" altLang="cs-CZ" sz="2000" dirty="0"/>
              <a:t>„riziková období“	- prenatální vývoj (obezita, DM, HT)</a:t>
            </a:r>
            <a:br>
              <a:rPr lang="cs-CZ" altLang="cs-CZ" sz="2000" dirty="0"/>
            </a:br>
            <a:r>
              <a:rPr lang="cs-CZ" altLang="cs-CZ" sz="2000" dirty="0"/>
              <a:t> 			- dospívání</a:t>
            </a:r>
          </a:p>
          <a:p>
            <a:pPr>
              <a:buNone/>
            </a:pPr>
            <a:r>
              <a:rPr lang="cs-CZ" altLang="cs-CZ" sz="2000" dirty="0"/>
              <a:t>				- těhotenství a laktace</a:t>
            </a:r>
          </a:p>
          <a:p>
            <a:pPr>
              <a:buNone/>
            </a:pPr>
            <a:r>
              <a:rPr lang="cs-CZ" altLang="cs-CZ" sz="2000" dirty="0"/>
              <a:t>				- manželství, rozvod …</a:t>
            </a:r>
          </a:p>
          <a:p>
            <a:endParaRPr lang="cs-CZ" alt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377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Malnutrice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267097"/>
            <a:ext cx="11059200" cy="53296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malnutrice má obvykle </a:t>
            </a:r>
            <a:r>
              <a:rPr lang="cs-CZ" sz="2000" b="1" dirty="0"/>
              <a:t>2 složky</a:t>
            </a:r>
          </a:p>
          <a:p>
            <a:pPr lvl="1"/>
            <a:r>
              <a:rPr lang="cs-CZ" dirty="0"/>
              <a:t>protein energetická malnutrice (PEM)</a:t>
            </a:r>
          </a:p>
          <a:p>
            <a:pPr lvl="1"/>
            <a:r>
              <a:rPr lang="cs-CZ" dirty="0"/>
              <a:t>deficit </a:t>
            </a:r>
            <a:r>
              <a:rPr lang="cs-CZ" dirty="0" err="1"/>
              <a:t>mikronutrientů</a:t>
            </a:r>
            <a:r>
              <a:rPr lang="cs-CZ" dirty="0"/>
              <a:t> (zejm. vitamin A, železo, jod aj.)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často se rozlišují </a:t>
            </a:r>
            <a:r>
              <a:rPr lang="cs-CZ" sz="2000" b="1" dirty="0"/>
              <a:t>2 formy</a:t>
            </a:r>
          </a:p>
          <a:p>
            <a:pPr lvl="1"/>
            <a:r>
              <a:rPr lang="cs-CZ" dirty="0"/>
              <a:t>marasmus </a:t>
            </a:r>
          </a:p>
          <a:p>
            <a:pPr lvl="1"/>
            <a:r>
              <a:rPr lang="cs-CZ" dirty="0" err="1"/>
              <a:t>kwashiorkor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sz="2000" dirty="0"/>
              <a:t>celosvětově cca 850 mil. osob – zejm. jižní Asie a subsaharská Afrika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porucha normálního růstu u dětí</a:t>
            </a:r>
          </a:p>
          <a:p>
            <a:pPr lvl="1"/>
            <a:r>
              <a:rPr lang="cs-CZ" dirty="0"/>
              <a:t>podváha (</a:t>
            </a:r>
            <a:r>
              <a:rPr lang="cs-CZ" dirty="0" err="1"/>
              <a:t>underweight</a:t>
            </a:r>
            <a:r>
              <a:rPr lang="cs-CZ" dirty="0"/>
              <a:t>) = &lt;2SD pro daný věk</a:t>
            </a:r>
          </a:p>
          <a:p>
            <a:pPr lvl="1"/>
            <a:r>
              <a:rPr lang="cs-CZ" dirty="0"/>
              <a:t>zaostávání růstu (</a:t>
            </a:r>
            <a:r>
              <a:rPr lang="cs-CZ" dirty="0" err="1"/>
              <a:t>stunting</a:t>
            </a:r>
            <a:r>
              <a:rPr lang="cs-CZ" dirty="0"/>
              <a:t>) = &lt;2SD pro daný věk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často důsledek chronické malnutrice</a:t>
            </a:r>
          </a:p>
          <a:p>
            <a:pPr lvl="1"/>
            <a:r>
              <a:rPr lang="cs-CZ" sz="2000" dirty="0"/>
              <a:t>nízká váha pro danou výšku (</a:t>
            </a:r>
            <a:r>
              <a:rPr lang="cs-CZ" sz="2000" dirty="0" err="1"/>
              <a:t>wasting</a:t>
            </a:r>
            <a:r>
              <a:rPr lang="cs-CZ" sz="2000" dirty="0"/>
              <a:t>)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často důsledek akutní malnutrice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pokles hmotnosti u dospělých – ztráta váhy o 40 % vede ke smrti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96" y="67030"/>
            <a:ext cx="5220804" cy="38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48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C33644B-F122-4E7A-8C9C-A6BD6EDC2C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66" y="136525"/>
            <a:ext cx="9741268" cy="6721475"/>
          </a:xfrm>
          <a:noFill/>
        </p:spPr>
      </p:pic>
      <p:sp>
        <p:nvSpPr>
          <p:cNvPr id="5" name="Zástupný symbol pro číslo snímku 4" hidden="1">
            <a:extLst>
              <a:ext uri="{FF2B5EF4-FFF2-40B4-BE49-F238E27FC236}">
                <a16:creationId xmlns:a16="http://schemas.microsoft.com/office/drawing/2014/main" id="{51A36E15-7F0A-43B4-A5FD-4EDA0C8916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989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252413" cy="252412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263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Malnutrice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negativní změny v činnosti orgánů</a:t>
            </a:r>
          </a:p>
          <a:p>
            <a:pPr lvl="1"/>
            <a:r>
              <a:rPr lang="cs-CZ" dirty="0"/>
              <a:t>zejm. tuková degenerace srdce a jater</a:t>
            </a:r>
          </a:p>
          <a:p>
            <a:pPr lvl="1"/>
            <a:r>
              <a:rPr lang="cs-CZ" dirty="0"/>
              <a:t>srdeční selhání</a:t>
            </a:r>
          </a:p>
          <a:p>
            <a:pPr lvl="1"/>
            <a:r>
              <a:rPr lang="cs-CZ" dirty="0"/>
              <a:t>sklon k dehydrataci, hypoglykemii, hypotermii</a:t>
            </a:r>
          </a:p>
          <a:p>
            <a:pPr lvl="1"/>
            <a:r>
              <a:rPr lang="cs-CZ" dirty="0"/>
              <a:t>letargie</a:t>
            </a:r>
          </a:p>
          <a:p>
            <a:pPr lvl="1"/>
            <a:r>
              <a:rPr lang="cs-CZ" dirty="0"/>
              <a:t>atrofie sliznic = sekundární malabsorpce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mechanizmus</a:t>
            </a:r>
          </a:p>
          <a:p>
            <a:pPr lvl="1"/>
            <a:r>
              <a:rPr lang="cs-CZ" dirty="0"/>
              <a:t>závažná kombinované porucha sacharidového a lipidového metabolismu</a:t>
            </a:r>
          </a:p>
          <a:p>
            <a:pPr lvl="1"/>
            <a:r>
              <a:rPr lang="cs-CZ" dirty="0"/>
              <a:t>deficit sacharidů neumožňuje ani normálně metabolizovat tuky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362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Marasmus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marasmus – závažný “</a:t>
            </a:r>
            <a:r>
              <a:rPr lang="cs-CZ" sz="2000" dirty="0" err="1"/>
              <a:t>wasting</a:t>
            </a:r>
            <a:r>
              <a:rPr lang="cs-CZ" sz="2000" dirty="0"/>
              <a:t>” v důsledku PEM s relativně vyváženým nedostatkem základních živin</a:t>
            </a:r>
          </a:p>
          <a:p>
            <a:r>
              <a:rPr lang="cs-CZ" sz="2000" b="1" dirty="0"/>
              <a:t>symptomy</a:t>
            </a:r>
            <a:r>
              <a:rPr lang="cs-CZ" sz="2000" dirty="0"/>
              <a:t>:</a:t>
            </a:r>
          </a:p>
          <a:p>
            <a:pPr lvl="1"/>
            <a:r>
              <a:rPr lang="cs-CZ" dirty="0"/>
              <a:t>vzhled typu “kost a kůže”</a:t>
            </a:r>
          </a:p>
          <a:p>
            <a:pPr lvl="1"/>
            <a:r>
              <a:rPr lang="cs-CZ" dirty="0" err="1"/>
              <a:t>trojuhelníhovitý</a:t>
            </a:r>
            <a:r>
              <a:rPr lang="cs-CZ" dirty="0"/>
              <a:t> obličej </a:t>
            </a:r>
          </a:p>
          <a:p>
            <a:pPr lvl="1"/>
            <a:r>
              <a:rPr lang="cs-CZ" dirty="0" err="1"/>
              <a:t>amenorrhea</a:t>
            </a:r>
            <a:r>
              <a:rPr lang="cs-CZ" dirty="0"/>
              <a:t> u dívek </a:t>
            </a:r>
          </a:p>
          <a:p>
            <a:pPr lvl="1"/>
            <a:r>
              <a:rPr lang="cs-CZ" dirty="0" err="1"/>
              <a:t>extendované</a:t>
            </a:r>
            <a:r>
              <a:rPr lang="cs-CZ" dirty="0"/>
              <a:t> břicho (svalová hypotonie) </a:t>
            </a:r>
          </a:p>
          <a:p>
            <a:pPr lvl="1"/>
            <a:r>
              <a:rPr lang="cs-CZ" dirty="0" err="1"/>
              <a:t>analní</a:t>
            </a:r>
            <a:r>
              <a:rPr lang="cs-CZ" dirty="0"/>
              <a:t> či rektální prolaps (ztráta </a:t>
            </a:r>
            <a:r>
              <a:rPr lang="cs-CZ" dirty="0" err="1"/>
              <a:t>perianálního</a:t>
            </a:r>
            <a:r>
              <a:rPr lang="cs-CZ" dirty="0"/>
              <a:t> tuku)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950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Kwashiorkor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1293222"/>
            <a:ext cx="10807200" cy="4767943"/>
          </a:xfrm>
        </p:spPr>
        <p:txBody>
          <a:bodyPr/>
          <a:lstStyle/>
          <a:p>
            <a:r>
              <a:rPr lang="cs-CZ" sz="2000" dirty="0"/>
              <a:t>závažný “</a:t>
            </a:r>
            <a:r>
              <a:rPr lang="cs-CZ" sz="2000" dirty="0" err="1"/>
              <a:t>wasting</a:t>
            </a:r>
            <a:r>
              <a:rPr lang="cs-CZ" sz="2000" dirty="0"/>
              <a:t>” a otoky důsledku PEM a přidružených infekcí nebo extrémně závažným nedostatkem bílkovin v potravě </a:t>
            </a:r>
          </a:p>
          <a:p>
            <a:r>
              <a:rPr lang="cs-CZ" sz="2000" dirty="0"/>
              <a:t>z </a:t>
            </a:r>
            <a:r>
              <a:rPr lang="cs-CZ" sz="2000" dirty="0" err="1"/>
              <a:t>Ga</a:t>
            </a:r>
            <a:r>
              <a:rPr lang="cs-CZ" sz="2000" dirty="0"/>
              <a:t> jazyka (Ghana): “choroba, kterou dostane dítě po odstavení kvůli narození jiného dítěte nebo těhotenství matky”</a:t>
            </a:r>
          </a:p>
          <a:p>
            <a:endParaRPr lang="cs-CZ" sz="2000" b="1" dirty="0"/>
          </a:p>
          <a:p>
            <a:r>
              <a:rPr lang="cs-CZ" sz="2000" b="1" dirty="0"/>
              <a:t>symptomy</a:t>
            </a:r>
            <a:r>
              <a:rPr lang="cs-CZ" sz="2000" dirty="0"/>
              <a:t> </a:t>
            </a:r>
          </a:p>
          <a:p>
            <a:pPr lvl="1"/>
            <a:r>
              <a:rPr lang="cs-CZ" dirty="0"/>
              <a:t>otoky (+ </a:t>
            </a:r>
            <a:r>
              <a:rPr lang="cs-CZ" dirty="0" err="1"/>
              <a:t>hypoalbuminemie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hepatomegalie a steatóza jater </a:t>
            </a:r>
          </a:p>
          <a:p>
            <a:pPr lvl="1"/>
            <a:r>
              <a:rPr lang="cs-CZ" dirty="0"/>
              <a:t>poruchy kůže a vlasů (</a:t>
            </a:r>
            <a:r>
              <a:rPr lang="cs-CZ" dirty="0" err="1"/>
              <a:t>hypopigmentace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anemie </a:t>
            </a:r>
          </a:p>
          <a:p>
            <a:pPr lvl="1"/>
            <a:r>
              <a:rPr lang="cs-CZ" dirty="0"/>
              <a:t>imunosuprese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8569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2056</TotalTime>
  <Words>4612</Words>
  <Application>Microsoft Office PowerPoint</Application>
  <PresentationFormat>Širokoúhlá obrazovka</PresentationFormat>
  <Paragraphs>664</Paragraphs>
  <Slides>61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5" baseType="lpstr">
      <vt:lpstr>Arial</vt:lpstr>
      <vt:lpstr>Tahoma</vt:lpstr>
      <vt:lpstr>Wingdings</vt:lpstr>
      <vt:lpstr>Prezentace_MU_CZ</vt:lpstr>
      <vt:lpstr>PORUCHY VÝŽIVY, OBEZITA, HLADOVĚNÍ, MALNUTRICE, KATABOLICKÉ STAVY, MENTÁLNÍ ANOREXIE A BULIMIE, NÁDOROVÁ ANOREXIE/KACHEXIE – PRAKTICKÁ DEMONSTRACE HODNOCENÍ STAVU VÝŽIVY  Mgr. Lucie Štrublová</vt:lpstr>
      <vt:lpstr>Slovník pojmů</vt:lpstr>
      <vt:lpstr>Hladovění – katabolismus </vt:lpstr>
      <vt:lpstr>Prosté hladovění</vt:lpstr>
      <vt:lpstr>Stresové hladovění</vt:lpstr>
      <vt:lpstr>Malnutrice</vt:lpstr>
      <vt:lpstr>Malnutrice</vt:lpstr>
      <vt:lpstr>Marasmus</vt:lpstr>
      <vt:lpstr>Kwashiorkor</vt:lpstr>
      <vt:lpstr>Prezentace aplikace PowerPoint</vt:lpstr>
      <vt:lpstr>Nádorová kachexie</vt:lpstr>
      <vt:lpstr>Nádorová kachexie – patofyziologie </vt:lpstr>
      <vt:lpstr>Nádorová kachexie – patofyziologie </vt:lpstr>
      <vt:lpstr>Signalizace v nc. ARC</vt:lpstr>
      <vt:lpstr>Nádorová kachexie</vt:lpstr>
      <vt:lpstr>Poruchy příjmu potravy</vt:lpstr>
      <vt:lpstr>Mentální anorexie</vt:lpstr>
      <vt:lpstr>Mentální anorexie – epidemiologie</vt:lpstr>
      <vt:lpstr>Mentální anorexie – etiologie a patofyziologie</vt:lpstr>
      <vt:lpstr>Mentální anorexie – patofyziologie</vt:lpstr>
      <vt:lpstr>Mentální anorexie – psychiatrické a evoluční aspekty</vt:lpstr>
      <vt:lpstr>Prezentace aplikace PowerPoint</vt:lpstr>
      <vt:lpstr>Prezentace aplikace PowerPoint</vt:lpstr>
      <vt:lpstr>Diagnostická kritéria pro MA – podle DSM V.  (diagnostický a statistický manuál mentálních poruch)</vt:lpstr>
      <vt:lpstr>Důsledky MA</vt:lpstr>
      <vt:lpstr>Léčba mentální anorexie</vt:lpstr>
      <vt:lpstr>Mentální bulimie</vt:lpstr>
      <vt:lpstr>Diagnostická kritéria pro MB – podle DSM V.</vt:lpstr>
      <vt:lpstr>Mentální bulimie</vt:lpstr>
      <vt:lpstr>Mentální bulimie</vt:lpstr>
      <vt:lpstr>Obezita = epidemie 21. století (WHO)</vt:lpstr>
      <vt:lpstr>Obezita a nadváha dle WHO (únor 2018)</vt:lpstr>
      <vt:lpstr>ČR dle WHO z roku 2008</vt:lpstr>
      <vt:lpstr>Regulace příjmu potravy</vt:lpstr>
      <vt:lpstr>Hedonická regulace</vt:lpstr>
      <vt:lpstr>Centrální regulace příjmu potravy – hypotalamus I.</vt:lpstr>
      <vt:lpstr>Centrální regulace příjmu potravy – hypotalamus II. </vt:lpstr>
      <vt:lpstr>Periferní regulace příjmu potravy I.</vt:lpstr>
      <vt:lpstr>Periferní regulace příjmu potravy II.</vt:lpstr>
      <vt:lpstr>Prezentace aplikace PowerPoint</vt:lpstr>
      <vt:lpstr>Riziková období pro vznik a vývoj obezity</vt:lpstr>
      <vt:lpstr>Etiologie obezity</vt:lpstr>
      <vt:lpstr>Multifaktoriální etiologie obezity</vt:lpstr>
      <vt:lpstr>1. Genetické predispozice I.</vt:lpstr>
      <vt:lpstr>Monogenní obezita</vt:lpstr>
      <vt:lpstr>Genetické předispozice II.</vt:lpstr>
      <vt:lpstr>Kandidátní geny obezity</vt:lpstr>
      <vt:lpstr>Leptogenní vs. obezitogenní prostředí</vt:lpstr>
      <vt:lpstr>Teorie úsporného genotypu</vt:lpstr>
      <vt:lpstr>2. Prenatální faktory</vt:lpstr>
      <vt:lpstr>3. Výživa I.</vt:lpstr>
      <vt:lpstr>3. Výživa II.</vt:lpstr>
      <vt:lpstr>Tuky ve stravě</vt:lpstr>
      <vt:lpstr>Sacharidy ve stravě I.</vt:lpstr>
      <vt:lpstr>Příjem bílkovin ve stravě</vt:lpstr>
      <vt:lpstr>Tekutiny a pitný režim</vt:lpstr>
      <vt:lpstr>Ovocný a zeleninový fresh? </vt:lpstr>
      <vt:lpstr>4. Vliv rodiny aneb „dědičnost stravovacích zvyklostí“</vt:lpstr>
      <vt:lpstr>5. Zevní prostředí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výživy, obezita, hladovění, malnutrice, katabolické stavy, mentální anorexie a bulimie, nádorová anorexie/kachexie (seminář) – praktická demonstrace hodnocení stavu výživy.</dc:title>
  <dc:creator>Markéta Grulichová</dc:creator>
  <cp:lastModifiedBy>Lucie Štrublová</cp:lastModifiedBy>
  <cp:revision>131</cp:revision>
  <cp:lastPrinted>1601-01-01T00:00:00Z</cp:lastPrinted>
  <dcterms:created xsi:type="dcterms:W3CDTF">2020-03-12T12:39:52Z</dcterms:created>
  <dcterms:modified xsi:type="dcterms:W3CDTF">2022-03-23T12:14:56Z</dcterms:modified>
</cp:coreProperties>
</file>