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0"/>
  </p:notesMasterIdLst>
  <p:sldIdLst>
    <p:sldId id="256" r:id="rId2"/>
    <p:sldId id="257" r:id="rId3"/>
    <p:sldId id="320" r:id="rId4"/>
    <p:sldId id="317" r:id="rId5"/>
    <p:sldId id="261" r:id="rId6"/>
    <p:sldId id="260" r:id="rId7"/>
    <p:sldId id="273" r:id="rId8"/>
    <p:sldId id="274" r:id="rId9"/>
    <p:sldId id="321" r:id="rId10"/>
    <p:sldId id="268" r:id="rId11"/>
    <p:sldId id="269" r:id="rId12"/>
    <p:sldId id="270" r:id="rId13"/>
    <p:sldId id="266" r:id="rId14"/>
    <p:sldId id="267" r:id="rId15"/>
    <p:sldId id="275" r:id="rId16"/>
    <p:sldId id="276" r:id="rId17"/>
    <p:sldId id="277" r:id="rId18"/>
    <p:sldId id="262" r:id="rId19"/>
    <p:sldId id="263" r:id="rId20"/>
    <p:sldId id="265" r:id="rId21"/>
    <p:sldId id="311" r:id="rId22"/>
    <p:sldId id="312" r:id="rId23"/>
    <p:sldId id="313" r:id="rId24"/>
    <p:sldId id="314" r:id="rId25"/>
    <p:sldId id="315" r:id="rId26"/>
    <p:sldId id="316" r:id="rId27"/>
    <p:sldId id="258" r:id="rId28"/>
    <p:sldId id="278" r:id="rId29"/>
    <p:sldId id="279" r:id="rId30"/>
    <p:sldId id="280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4" r:id="rId42"/>
    <p:sldId id="293" r:id="rId43"/>
    <p:sldId id="295" r:id="rId44"/>
    <p:sldId id="296" r:id="rId45"/>
    <p:sldId id="297" r:id="rId46"/>
    <p:sldId id="298" r:id="rId47"/>
    <p:sldId id="302" r:id="rId48"/>
    <p:sldId id="303" r:id="rId49"/>
    <p:sldId id="299" r:id="rId50"/>
    <p:sldId id="304" r:id="rId51"/>
    <p:sldId id="308" r:id="rId52"/>
    <p:sldId id="309" r:id="rId53"/>
    <p:sldId id="318" r:id="rId54"/>
    <p:sldId id="305" r:id="rId55"/>
    <p:sldId id="307" r:id="rId56"/>
    <p:sldId id="306" r:id="rId57"/>
    <p:sldId id="319" r:id="rId58"/>
    <p:sldId id="300" r:id="rId59"/>
  </p:sldIdLst>
  <p:sldSz cx="9144000" cy="6858000" type="screen4x3"/>
  <p:notesSz cx="6858000" cy="9144000"/>
  <p:custDataLst>
    <p:tags r:id="rId6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4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3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5CE43-5D7D-4119-BDC1-EDF5D86A1AF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9D7D9-FBFF-493A-BE73-AEF156A24F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94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9D7D9-FBFF-493A-BE73-AEF156A24F8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89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A20847-2AF6-479E-AD12-5C5FD7C5F720}" type="slidenum">
              <a:rPr lang="cs-CZ" sz="1200"/>
              <a:pPr eaLnBrk="1" hangingPunct="1"/>
              <a:t>51</a:t>
            </a:fld>
            <a:endParaRPr lang="cs-CZ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7316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EF035-43B8-4258-8529-D67E65CCA8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35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981075"/>
            <a:ext cx="4316412" cy="2732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9388" y="3865563"/>
            <a:ext cx="4316412" cy="2732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81075"/>
            <a:ext cx="4316413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764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8785225" cy="2732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865563"/>
            <a:ext cx="8785225" cy="2732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38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hqlibdoc.who.int/publications/2011/9789241564373_eng.pdf'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8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7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58200" cy="1222375"/>
          </a:xfrm>
        </p:spPr>
        <p:txBody>
          <a:bodyPr/>
          <a:lstStyle/>
          <a:p>
            <a:r>
              <a:rPr lang="cs-CZ" dirty="0" smtClean="0"/>
              <a:t>Patofyziologie kardiovaskulárního systému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8405" y="4941168"/>
            <a:ext cx="8458200" cy="9144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http://images.paraorkut.com/img/health/images/b/blood_circulation-6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913448" cy="41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0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Vegetativní regulace TK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 smtClean="0"/>
              <a:t>Aferentní zakončení </a:t>
            </a:r>
            <a:r>
              <a:rPr lang="cs-CZ" sz="2400" dirty="0"/>
              <a:t>–</a:t>
            </a:r>
            <a:r>
              <a:rPr lang="cs-CZ" sz="2400" dirty="0" smtClean="0"/>
              <a:t> baroreceptory </a:t>
            </a:r>
            <a:r>
              <a:rPr lang="cs-CZ" sz="2400" dirty="0" err="1" smtClean="0"/>
              <a:t>glomus</a:t>
            </a:r>
            <a:r>
              <a:rPr lang="cs-CZ" sz="2400" dirty="0" smtClean="0"/>
              <a:t> </a:t>
            </a:r>
            <a:r>
              <a:rPr lang="cs-CZ" sz="2400" dirty="0" err="1" smtClean="0"/>
              <a:t>caroticum</a:t>
            </a:r>
            <a:r>
              <a:rPr lang="cs-CZ" sz="2400" dirty="0" smtClean="0"/>
              <a:t>, </a:t>
            </a:r>
            <a:r>
              <a:rPr lang="cs-CZ" sz="2400" dirty="0" err="1" smtClean="0"/>
              <a:t>arcus</a:t>
            </a:r>
            <a:r>
              <a:rPr lang="cs-CZ" sz="2400" dirty="0" smtClean="0"/>
              <a:t> </a:t>
            </a:r>
            <a:r>
              <a:rPr lang="cs-CZ" sz="2400" dirty="0" err="1" smtClean="0"/>
              <a:t>aortae</a:t>
            </a:r>
            <a:r>
              <a:rPr lang="cs-CZ" sz="2400" dirty="0" smtClean="0"/>
              <a:t>; </a:t>
            </a:r>
            <a:r>
              <a:rPr lang="cs-CZ" sz="2400" dirty="0" err="1" smtClean="0"/>
              <a:t>centální</a:t>
            </a:r>
            <a:r>
              <a:rPr lang="cs-CZ" sz="2400" dirty="0" smtClean="0"/>
              <a:t> a periferní chemoreceptory</a:t>
            </a:r>
          </a:p>
          <a:p>
            <a:r>
              <a:rPr lang="cs-CZ" sz="2400" dirty="0" smtClean="0"/>
              <a:t>Centrum –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</a:t>
            </a:r>
            <a:r>
              <a:rPr lang="cs-CZ" sz="2400" dirty="0" err="1" smtClean="0"/>
              <a:t>tractus</a:t>
            </a:r>
            <a:r>
              <a:rPr lang="cs-CZ" sz="2400" dirty="0" smtClean="0"/>
              <a:t> </a:t>
            </a:r>
            <a:r>
              <a:rPr lang="cs-CZ" sz="2400" dirty="0" err="1" smtClean="0"/>
              <a:t>solitarii</a:t>
            </a:r>
            <a:r>
              <a:rPr lang="cs-CZ" sz="2400" dirty="0" smtClean="0"/>
              <a:t> (NTS), rostrální </a:t>
            </a:r>
            <a:r>
              <a:rPr lang="cs-CZ" sz="2400" dirty="0" err="1" smtClean="0"/>
              <a:t>ventrolaterální</a:t>
            </a:r>
            <a:r>
              <a:rPr lang="cs-CZ" sz="2400" dirty="0" smtClean="0"/>
              <a:t> medulární vazomotorická formace (RVLM) s </a:t>
            </a:r>
            <a:r>
              <a:rPr lang="cs-CZ" sz="2400" dirty="0" err="1" smtClean="0"/>
              <a:t>imidazolinovými</a:t>
            </a:r>
            <a:r>
              <a:rPr lang="cs-CZ" sz="2400" dirty="0" smtClean="0"/>
              <a:t> receptory</a:t>
            </a:r>
          </a:p>
          <a:p>
            <a:r>
              <a:rPr lang="cs-CZ" sz="2400" dirty="0" smtClean="0"/>
              <a:t>Eferentní zakončení – srdce (hl. </a:t>
            </a:r>
            <a:r>
              <a:rPr lang="el-GR" sz="2400" dirty="0" smtClean="0"/>
              <a:t>β</a:t>
            </a:r>
            <a:r>
              <a:rPr lang="cs-CZ" sz="2400" dirty="0" smtClean="0"/>
              <a:t>1 a M2 receptory), cévy (hl. </a:t>
            </a:r>
            <a:r>
              <a:rPr lang="el-GR" sz="2400" dirty="0" smtClean="0"/>
              <a:t>α</a:t>
            </a:r>
            <a:r>
              <a:rPr lang="cs-CZ" sz="2400" dirty="0" smtClean="0"/>
              <a:t>1 receptory), ledviny (</a:t>
            </a:r>
            <a:r>
              <a:rPr lang="el-GR" sz="2400" dirty="0" smtClean="0"/>
              <a:t>α</a:t>
            </a:r>
            <a:r>
              <a:rPr lang="cs-CZ" sz="2400" dirty="0" smtClean="0"/>
              <a:t>1, </a:t>
            </a:r>
            <a:r>
              <a:rPr lang="el-GR" sz="2400" dirty="0" smtClean="0"/>
              <a:t>α</a:t>
            </a:r>
            <a:r>
              <a:rPr lang="cs-CZ" sz="2400" dirty="0" smtClean="0"/>
              <a:t>2, </a:t>
            </a:r>
            <a:r>
              <a:rPr lang="el-GR" sz="2400" dirty="0" smtClean="0"/>
              <a:t>β</a:t>
            </a:r>
            <a:r>
              <a:rPr lang="cs-CZ" sz="2400" dirty="0" smtClean="0"/>
              <a:t>1)</a:t>
            </a:r>
          </a:p>
          <a:p>
            <a:r>
              <a:rPr lang="cs-CZ" sz="2400" dirty="0" smtClean="0"/>
              <a:t>Cirkulující frakce SNS</a:t>
            </a:r>
            <a:endParaRPr lang="cs-CZ" sz="2400" dirty="0"/>
          </a:p>
        </p:txBody>
      </p:sp>
      <p:pic>
        <p:nvPicPr>
          <p:cNvPr id="5" name="Picture 6" descr="barorecep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1747" y="1600200"/>
            <a:ext cx="4016306" cy="47244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7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</a:t>
            </a:r>
            <a:r>
              <a:rPr lang="cs-CZ" dirty="0" err="1" smtClean="0"/>
              <a:t>Juxtaglomerulární</a:t>
            </a:r>
            <a:r>
              <a:rPr lang="cs-CZ" dirty="0" smtClean="0"/>
              <a:t> aparát</a:t>
            </a:r>
            <a:endParaRPr lang="cs-CZ" dirty="0"/>
          </a:p>
        </p:txBody>
      </p:sp>
      <p:pic>
        <p:nvPicPr>
          <p:cNvPr id="5" name="Picture 6" descr="juxtagl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412776"/>
            <a:ext cx="6490566" cy="5112568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2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Renin-angiotensin-aldosteron</a:t>
            </a:r>
            <a:endParaRPr lang="cs-CZ" dirty="0"/>
          </a:p>
        </p:txBody>
      </p:sp>
      <p:pic>
        <p:nvPicPr>
          <p:cNvPr id="1026" name="Picture 2" descr="http://o.quizlet.com/Bm2Noi2aoaF1nNq.Iz8n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03687"/>
            <a:ext cx="713222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84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Hypertenze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esenciální</a:t>
            </a:r>
            <a:r>
              <a:rPr lang="en-GB" dirty="0" smtClean="0"/>
              <a:t> – 90-95%</a:t>
            </a:r>
            <a:endParaRPr lang="cs-CZ" dirty="0" smtClean="0"/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/>
              <a:t>sekundární</a:t>
            </a:r>
            <a:r>
              <a:rPr lang="en-GB" dirty="0" smtClean="0"/>
              <a:t> – 5-10%</a:t>
            </a:r>
            <a:endParaRPr lang="cs-CZ" dirty="0" smtClean="0"/>
          </a:p>
          <a:p>
            <a:pPr lvl="1" eaLnBrk="1" hangingPunct="1"/>
            <a:r>
              <a:rPr lang="cs-CZ" dirty="0" smtClean="0"/>
              <a:t>renální</a:t>
            </a:r>
          </a:p>
          <a:p>
            <a:pPr lvl="2" eaLnBrk="1" hangingPunct="1"/>
            <a:r>
              <a:rPr lang="cs-CZ" dirty="0" err="1" smtClean="0"/>
              <a:t>renovaskulární</a:t>
            </a:r>
            <a:endParaRPr lang="cs-CZ" dirty="0" smtClean="0"/>
          </a:p>
          <a:p>
            <a:pPr lvl="2" eaLnBrk="1" hangingPunct="1"/>
            <a:r>
              <a:rPr lang="cs-CZ" dirty="0" err="1" smtClean="0"/>
              <a:t>renopare</a:t>
            </a:r>
            <a:r>
              <a:rPr lang="en-GB" dirty="0" smtClean="0"/>
              <a:t>n</a:t>
            </a:r>
            <a:r>
              <a:rPr lang="cs-CZ" dirty="0" err="1" smtClean="0"/>
              <a:t>chymatózní</a:t>
            </a:r>
            <a:endParaRPr lang="cs-CZ" dirty="0" smtClean="0"/>
          </a:p>
          <a:p>
            <a:pPr lvl="1" eaLnBrk="1" hangingPunct="1"/>
            <a:r>
              <a:rPr lang="cs-CZ" dirty="0" smtClean="0"/>
              <a:t>endokrinní</a:t>
            </a:r>
          </a:p>
          <a:p>
            <a:pPr lvl="2" eaLnBrk="1" hangingPunct="1"/>
            <a:r>
              <a:rPr lang="en-GB" dirty="0" err="1" smtClean="0"/>
              <a:t>nadledviny</a:t>
            </a:r>
            <a:endParaRPr lang="en-GB" dirty="0" smtClean="0"/>
          </a:p>
          <a:p>
            <a:pPr lvl="3" eaLnBrk="1" hangingPunct="1"/>
            <a:r>
              <a:rPr lang="cs-CZ" dirty="0" smtClean="0"/>
              <a:t>prim. </a:t>
            </a:r>
            <a:r>
              <a:rPr lang="cs-CZ" dirty="0" err="1" smtClean="0"/>
              <a:t>hyperal</a:t>
            </a:r>
            <a:r>
              <a:rPr lang="en-GB" dirty="0" smtClean="0"/>
              <a:t>d</a:t>
            </a:r>
            <a:r>
              <a:rPr lang="cs-CZ" dirty="0" err="1" smtClean="0"/>
              <a:t>osteronismus</a:t>
            </a:r>
            <a:endParaRPr lang="en-GB" dirty="0" smtClean="0"/>
          </a:p>
          <a:p>
            <a:pPr lvl="3" eaLnBrk="1" hangingPunct="1"/>
            <a:r>
              <a:rPr lang="cs-CZ" dirty="0" err="1" smtClean="0"/>
              <a:t>Cushingův</a:t>
            </a:r>
            <a:r>
              <a:rPr lang="cs-CZ" dirty="0" smtClean="0"/>
              <a:t> syndrom</a:t>
            </a:r>
          </a:p>
          <a:p>
            <a:pPr lvl="3" eaLnBrk="1" hangingPunct="1"/>
            <a:r>
              <a:rPr lang="cs-CZ" dirty="0" err="1" smtClean="0"/>
              <a:t>feochromocytom</a:t>
            </a:r>
            <a:endParaRPr lang="en-GB" dirty="0" smtClean="0"/>
          </a:p>
          <a:p>
            <a:pPr lvl="2" eaLnBrk="1" hangingPunct="1"/>
            <a:r>
              <a:rPr lang="en-GB" dirty="0" err="1" smtClean="0"/>
              <a:t>ostatn</a:t>
            </a:r>
            <a:r>
              <a:rPr lang="cs-CZ" dirty="0" smtClean="0"/>
              <a:t>í</a:t>
            </a:r>
          </a:p>
          <a:p>
            <a:pPr lvl="3" eaLnBrk="1" hangingPunct="1"/>
            <a:r>
              <a:rPr lang="en-GB" dirty="0" err="1" smtClean="0"/>
              <a:t>Akromegalie</a:t>
            </a:r>
            <a:endParaRPr lang="cs-CZ" dirty="0" smtClean="0">
              <a:latin typeface="Arial" charset="0"/>
            </a:endParaRPr>
          </a:p>
          <a:p>
            <a:pPr lvl="3" eaLnBrk="1" hangingPunct="1"/>
            <a:r>
              <a:rPr lang="cs-CZ" dirty="0" err="1" smtClean="0"/>
              <a:t>Hyperthyreóza</a:t>
            </a:r>
            <a:endParaRPr lang="cs-CZ" dirty="0" smtClean="0"/>
          </a:p>
          <a:p>
            <a:pPr lvl="1" eaLnBrk="1" hangingPunct="1"/>
            <a:r>
              <a:rPr lang="cs-CZ" dirty="0" smtClean="0">
                <a:latin typeface="Arial" charset="0"/>
              </a:rPr>
              <a:t>dalš</a:t>
            </a:r>
            <a:r>
              <a:rPr lang="cs-CZ" dirty="0" smtClean="0"/>
              <a:t>í</a:t>
            </a:r>
          </a:p>
          <a:p>
            <a:pPr lvl="3" eaLnBrk="1" hangingPunct="1"/>
            <a:r>
              <a:rPr lang="cs-CZ" dirty="0" smtClean="0"/>
              <a:t>Koarktace aorty</a:t>
            </a:r>
          </a:p>
        </p:txBody>
      </p:sp>
      <p:pic>
        <p:nvPicPr>
          <p:cNvPr id="4102" name="Picture 6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2738"/>
            <a:ext cx="3671888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0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Patogeneze esenciální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71656" cy="4724400"/>
          </a:xfrm>
        </p:spPr>
        <p:txBody>
          <a:bodyPr/>
          <a:lstStyle/>
          <a:p>
            <a:r>
              <a:rPr lang="cs-CZ" dirty="0" smtClean="0"/>
              <a:t>Aktivace SNS            zvýšení CO               Příjem </a:t>
            </a:r>
            <a:r>
              <a:rPr lang="cs-CZ" dirty="0" err="1" smtClean="0"/>
              <a:t>NaCl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Aktivace RAAS             vazokonstrikce</a:t>
            </a:r>
          </a:p>
          <a:p>
            <a:endParaRPr lang="cs-CZ" dirty="0" smtClean="0"/>
          </a:p>
          <a:p>
            <a:r>
              <a:rPr lang="cs-CZ" dirty="0" smtClean="0"/>
              <a:t>Porucha ledvinné funkční křivky – hypervolémie</a:t>
            </a:r>
          </a:p>
          <a:p>
            <a:endParaRPr lang="cs-CZ" dirty="0"/>
          </a:p>
          <a:p>
            <a:r>
              <a:rPr lang="cs-CZ" dirty="0" smtClean="0"/>
              <a:t>Tuhost cévní stěny                       arteriální rezistence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Hypertenze         </a:t>
            </a:r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>
            <a:off x="1619672" y="2060848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1619672" y="3140968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843808" y="1824005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2987824" y="2780928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hnutá šipka 10"/>
          <p:cNvSpPr/>
          <p:nvPr/>
        </p:nvSpPr>
        <p:spPr>
          <a:xfrm rot="5400000">
            <a:off x="6462210" y="2942946"/>
            <a:ext cx="1836204" cy="1728192"/>
          </a:xfrm>
          <a:prstGeom prst="bentArrow">
            <a:avLst>
              <a:gd name="adj1" fmla="val 7556"/>
              <a:gd name="adj2" fmla="val 8855"/>
              <a:gd name="adj3" fmla="val 25000"/>
              <a:gd name="adj4" fmla="val 41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636316" y="4905164"/>
            <a:ext cx="18593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5917428" y="5121188"/>
            <a:ext cx="288032" cy="641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ohnutá nahoru 16"/>
          <p:cNvSpPr/>
          <p:nvPr/>
        </p:nvSpPr>
        <p:spPr>
          <a:xfrm rot="10800000">
            <a:off x="5053332" y="4149079"/>
            <a:ext cx="1152128" cy="1613405"/>
          </a:xfrm>
          <a:prstGeom prst="bentUpArrow">
            <a:avLst>
              <a:gd name="adj1" fmla="val 9284"/>
              <a:gd name="adj2" fmla="val 124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1654787">
            <a:off x="3029495" y="5364215"/>
            <a:ext cx="1368152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ve tvaru U 18"/>
          <p:cNvSpPr/>
          <p:nvPr/>
        </p:nvSpPr>
        <p:spPr>
          <a:xfrm rot="5400000">
            <a:off x="5962417" y="3281126"/>
            <a:ext cx="3335270" cy="2289071"/>
          </a:xfrm>
          <a:prstGeom prst="uturnArrow">
            <a:avLst>
              <a:gd name="adj1" fmla="val 4831"/>
              <a:gd name="adj2" fmla="val 6091"/>
              <a:gd name="adj3" fmla="val 25280"/>
              <a:gd name="adj4" fmla="val 43750"/>
              <a:gd name="adj5" fmla="val 75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Šipka dolů 19"/>
          <p:cNvSpPr/>
          <p:nvPr/>
        </p:nvSpPr>
        <p:spPr>
          <a:xfrm>
            <a:off x="7095447" y="2161514"/>
            <a:ext cx="284865" cy="1555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1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REMODELACE SRDCE A Cév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299648" cy="4724400"/>
          </a:xfrm>
        </p:spPr>
        <p:txBody>
          <a:bodyPr/>
          <a:lstStyle/>
          <a:p>
            <a:r>
              <a:rPr lang="cs-CZ" dirty="0" smtClean="0"/>
              <a:t>Následek dlouhodobé hypertenze</a:t>
            </a:r>
          </a:p>
          <a:p>
            <a:r>
              <a:rPr lang="cs-CZ" dirty="0" smtClean="0"/>
              <a:t>V zásadě kompenzační mechanismus</a:t>
            </a:r>
          </a:p>
          <a:p>
            <a:pPr lvl="1"/>
            <a:r>
              <a:rPr lang="cs-CZ" dirty="0" smtClean="0"/>
              <a:t>srdce – reaguje na zvýšený </a:t>
            </a:r>
            <a:r>
              <a:rPr lang="cs-CZ" dirty="0" err="1" smtClean="0"/>
              <a:t>preload</a:t>
            </a:r>
            <a:r>
              <a:rPr lang="cs-CZ" dirty="0" smtClean="0"/>
              <a:t> při hypervolémii a </a:t>
            </a:r>
            <a:r>
              <a:rPr lang="cs-CZ" dirty="0" err="1" smtClean="0"/>
              <a:t>afterload</a:t>
            </a:r>
            <a:r>
              <a:rPr lang="cs-CZ" dirty="0" smtClean="0"/>
              <a:t> při periferní rezistenci</a:t>
            </a:r>
          </a:p>
          <a:p>
            <a:pPr lvl="1"/>
            <a:r>
              <a:rPr lang="cs-CZ" dirty="0" smtClean="0"/>
              <a:t>cévy – zvýšenou rezistencí kompenzují vyšší CO, ztrátu elastické funkce aorty a/nebo hypervolémii</a:t>
            </a:r>
          </a:p>
          <a:p>
            <a:r>
              <a:rPr lang="cs-CZ" dirty="0" smtClean="0"/>
              <a:t>Důležitou roli hrají komponenty RAAS – (pro)renin, angiotensin, aldosteron 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3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Následky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191000" cy="472440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Srdce</a:t>
            </a:r>
          </a:p>
          <a:p>
            <a:pPr lvl="1"/>
            <a:r>
              <a:rPr lang="cs-CZ" dirty="0" smtClean="0"/>
              <a:t>Hypertrofie</a:t>
            </a:r>
          </a:p>
          <a:p>
            <a:r>
              <a:rPr lang="cs-CZ" dirty="0" smtClean="0"/>
              <a:t>Ledviny</a:t>
            </a:r>
          </a:p>
          <a:p>
            <a:pPr lvl="1"/>
            <a:r>
              <a:rPr lang="cs-CZ" dirty="0" smtClean="0"/>
              <a:t>Hypertenzní nefroskleróza</a:t>
            </a:r>
          </a:p>
          <a:p>
            <a:r>
              <a:rPr lang="cs-CZ" dirty="0" smtClean="0"/>
              <a:t>Mozek</a:t>
            </a:r>
          </a:p>
          <a:p>
            <a:pPr lvl="1"/>
            <a:r>
              <a:rPr lang="cs-CZ" dirty="0" smtClean="0"/>
              <a:t>Hypertenzní encefalopatie</a:t>
            </a:r>
          </a:p>
          <a:p>
            <a:pPr lvl="1"/>
            <a:r>
              <a:rPr lang="cs-CZ" dirty="0" smtClean="0"/>
              <a:t>Hemorrhagická CMP</a:t>
            </a:r>
          </a:p>
          <a:p>
            <a:r>
              <a:rPr lang="cs-CZ" dirty="0" smtClean="0"/>
              <a:t>Cévní stěna</a:t>
            </a:r>
          </a:p>
          <a:p>
            <a:pPr lvl="1"/>
            <a:r>
              <a:rPr lang="cs-CZ" dirty="0" smtClean="0"/>
              <a:t>Ateroskleróza (zejm. srdce a mozku)</a:t>
            </a:r>
            <a:endParaRPr lang="cs-CZ" dirty="0"/>
          </a:p>
        </p:txBody>
      </p:sp>
      <p:pic>
        <p:nvPicPr>
          <p:cNvPr id="7170" name="Picture 2" descr="http://mykentuckyheart.com/images/pictures/hypertens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4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Metabolický syndrom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87280" cy="4724400"/>
          </a:xfrm>
        </p:spPr>
        <p:txBody>
          <a:bodyPr/>
          <a:lstStyle/>
          <a:p>
            <a:r>
              <a:rPr lang="cs-CZ" dirty="0" smtClean="0"/>
              <a:t>Hypertenze</a:t>
            </a:r>
          </a:p>
          <a:p>
            <a:r>
              <a:rPr lang="cs-CZ" dirty="0" err="1" smtClean="0"/>
              <a:t>Dyslipidémie</a:t>
            </a:r>
            <a:endParaRPr lang="cs-CZ" dirty="0" smtClean="0"/>
          </a:p>
          <a:p>
            <a:r>
              <a:rPr lang="cs-CZ" dirty="0" smtClean="0"/>
              <a:t>Inzulinová rezistence</a:t>
            </a:r>
          </a:p>
          <a:p>
            <a:r>
              <a:rPr lang="cs-CZ" dirty="0" smtClean="0"/>
              <a:t>Centrální obezita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 descr="https://encrypted-tbn0.gstatic.com/images?q=tbn:ANd9GcQbVi5qEnig-U1fTQfsBCYjH8kkv7AQMfF-OvcvMJgUpPZZ4ZBXF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2" y="30908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cs-CZ" dirty="0" smtClean="0"/>
              <a:t>Krevní tlak - oscilometrie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270" y="1268760"/>
            <a:ext cx="8686800" cy="4525963"/>
          </a:xfrm>
        </p:spPr>
        <p:txBody>
          <a:bodyPr/>
          <a:lstStyle/>
          <a:p>
            <a:r>
              <a:rPr lang="cs-CZ" sz="2400" dirty="0" smtClean="0"/>
              <a:t>Systolický – tlak na vrcholu pulzové křivky</a:t>
            </a:r>
          </a:p>
          <a:p>
            <a:r>
              <a:rPr lang="cs-CZ" sz="2400" dirty="0" smtClean="0"/>
              <a:t>Diastolický – tlak v minimu pulzové křivky</a:t>
            </a:r>
          </a:p>
          <a:p>
            <a:r>
              <a:rPr lang="cs-CZ" sz="2400" dirty="0" smtClean="0"/>
              <a:t>Pulzní – amplituda pulzové křivky</a:t>
            </a:r>
          </a:p>
          <a:p>
            <a:r>
              <a:rPr lang="cs-CZ" sz="2400" dirty="0" smtClean="0"/>
              <a:t>Střední – průměrný tlak během srdečního cyklu</a:t>
            </a:r>
          </a:p>
          <a:p>
            <a:endParaRPr lang="cs-CZ" dirty="0"/>
          </a:p>
        </p:txBody>
      </p:sp>
      <p:pic>
        <p:nvPicPr>
          <p:cNvPr id="1026" name="Picture 2" descr="NIBP Determination Sequ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70" y="3068960"/>
            <a:ext cx="3897772" cy="30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8" descr="Biophys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507" y="3075750"/>
            <a:ext cx="4316413" cy="261778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4507" y="623731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 smtClean="0"/>
              <a:t>Oscilometricky lze poměrně přesně změřit střední tlak, STK a DTK jsou odhadovány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4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cs-CZ" dirty="0" smtClean="0"/>
              <a:t>Krevní tlak – </a:t>
            </a:r>
            <a:r>
              <a:rPr lang="cs-CZ" dirty="0" err="1" smtClean="0"/>
              <a:t>Riva-Rocciho</a:t>
            </a:r>
            <a:r>
              <a:rPr lang="cs-CZ" dirty="0" smtClean="0"/>
              <a:t> metoda</a:t>
            </a:r>
            <a:endParaRPr lang="cs-CZ" dirty="0"/>
          </a:p>
        </p:txBody>
      </p:sp>
      <p:pic>
        <p:nvPicPr>
          <p:cNvPr id="4" name="Picture 2" descr="D:\prednes\korotko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120680" cy="435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1520" y="602128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 smtClean="0"/>
              <a:t>Přesně lze změřit STK a DTK, odhadován je střední tlak 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4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Oběhový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587680" cy="4539134"/>
          </a:xfrm>
        </p:spPr>
        <p:txBody>
          <a:bodyPr>
            <a:normAutofit/>
          </a:bodyPr>
          <a:lstStyle/>
          <a:p>
            <a:r>
              <a:rPr lang="cs-CZ" sz="2400" dirty="0"/>
              <a:t>Levá síň, levá komora</a:t>
            </a:r>
          </a:p>
          <a:p>
            <a:r>
              <a:rPr lang="cs-CZ" sz="2400" dirty="0" smtClean="0"/>
              <a:t>Tepny (arterie), arterioly</a:t>
            </a:r>
          </a:p>
          <a:p>
            <a:r>
              <a:rPr lang="cs-CZ" sz="2400" dirty="0" smtClean="0"/>
              <a:t>Systémové kapiláry</a:t>
            </a:r>
          </a:p>
          <a:p>
            <a:r>
              <a:rPr lang="cs-CZ" sz="2400" dirty="0" smtClean="0"/>
              <a:t>Portální řečiště – sériové zapojení</a:t>
            </a:r>
          </a:p>
          <a:p>
            <a:r>
              <a:rPr lang="cs-CZ" sz="2400" dirty="0" err="1" smtClean="0"/>
              <a:t>Venuly</a:t>
            </a:r>
            <a:r>
              <a:rPr lang="cs-CZ" sz="2400" dirty="0" smtClean="0"/>
              <a:t>, žíly (vény)</a:t>
            </a:r>
          </a:p>
          <a:p>
            <a:r>
              <a:rPr lang="cs-CZ" sz="2400" dirty="0" smtClean="0"/>
              <a:t>Pravá síň, pravá komora</a:t>
            </a:r>
          </a:p>
          <a:p>
            <a:r>
              <a:rPr lang="cs-CZ" sz="2400" dirty="0" smtClean="0"/>
              <a:t>Plicní arterie</a:t>
            </a:r>
          </a:p>
          <a:p>
            <a:r>
              <a:rPr lang="cs-CZ" sz="2400" dirty="0" smtClean="0"/>
              <a:t>Plicní kapiláry</a:t>
            </a:r>
          </a:p>
          <a:p>
            <a:r>
              <a:rPr lang="cs-CZ" sz="2400" dirty="0" smtClean="0"/>
              <a:t>Plicní vény</a:t>
            </a:r>
          </a:p>
          <a:p>
            <a:r>
              <a:rPr lang="cs-CZ" sz="2400" dirty="0" smtClean="0"/>
              <a:t>Lymfatické cévy</a:t>
            </a:r>
          </a:p>
          <a:p>
            <a:endParaRPr lang="cs-CZ" sz="2400" dirty="0"/>
          </a:p>
        </p:txBody>
      </p:sp>
      <p:pic>
        <p:nvPicPr>
          <p:cNvPr id="2052" name="Picture 4" descr="http://images.tutorvista.com/content/circulation-animals/human-blood-circulatory-syste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82" y="1988840"/>
            <a:ext cx="357213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4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 smtClean="0"/>
              <a:t>                               ŠOK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5"/>
            <a:ext cx="8686800" cy="403244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Těžká systémová hypotenze</a:t>
            </a:r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sz="2400" dirty="0" err="1" smtClean="0"/>
              <a:t>Hypovolemický</a:t>
            </a:r>
            <a:r>
              <a:rPr lang="cs-CZ" sz="2400" dirty="0" smtClean="0"/>
              <a:t> (tj. absolutní ztráta tekutin – krvácení, popáleniny)</a:t>
            </a:r>
          </a:p>
          <a:p>
            <a:pPr lvl="1"/>
            <a:r>
              <a:rPr lang="cs-CZ" sz="2400" dirty="0" smtClean="0"/>
              <a:t>Distribuční </a:t>
            </a:r>
            <a:r>
              <a:rPr lang="cs-CZ" sz="2400" dirty="0"/>
              <a:t>[</a:t>
            </a:r>
            <a:r>
              <a:rPr lang="cs-CZ" sz="2400" dirty="0" smtClean="0"/>
              <a:t>tedy tekutiny na nesprávném místě – sepse, anafylaxe, neurogenní šok (může mít i kardiální komponentu)]</a:t>
            </a:r>
          </a:p>
          <a:p>
            <a:pPr lvl="1"/>
            <a:r>
              <a:rPr lang="cs-CZ" sz="2400" dirty="0" smtClean="0"/>
              <a:t>Kardiogenní </a:t>
            </a:r>
            <a:r>
              <a:rPr lang="cs-CZ" sz="2400" dirty="0"/>
              <a:t>[</a:t>
            </a:r>
            <a:r>
              <a:rPr lang="cs-CZ" sz="2400" dirty="0" smtClean="0"/>
              <a:t>tj. příčinou snížený CO – infarkt myokardu, ruptura chlopenního aparátu, obdobně i obstrukce při masivní plicní embolii (“obstrukční šok“)]</a:t>
            </a:r>
            <a:endParaRPr lang="cs-CZ" sz="2400" dirty="0"/>
          </a:p>
        </p:txBody>
      </p:sp>
      <p:pic>
        <p:nvPicPr>
          <p:cNvPr id="4098" name="Picture 2" descr="http://o.quizlet.com/i/E7P6z4XySta1htzMfDHg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68964"/>
            <a:ext cx="339923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355976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 smtClean="0"/>
              <a:t>SVR: systémová vaskulární rezistence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PWP: tlak „v zaklínění“ (v plicním řečišti)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CVP: centrální venózní tlak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3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šoku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Kompenzace vyvolávající příčiny</a:t>
            </a:r>
          </a:p>
          <a:p>
            <a:r>
              <a:rPr lang="cs-CZ" dirty="0" smtClean="0"/>
              <a:t>Dekompenzace</a:t>
            </a:r>
          </a:p>
          <a:p>
            <a:r>
              <a:rPr lang="cs-CZ" dirty="0" smtClean="0"/>
              <a:t>Refrakterní šok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5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Kompenzační mechanismy a jejich limity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3754760" cy="4929411"/>
          </a:xfrm>
        </p:spPr>
        <p:txBody>
          <a:bodyPr>
            <a:normAutofit fontScale="77500" lnSpcReduction="20000"/>
          </a:bodyPr>
          <a:lstStyle/>
          <a:p>
            <a:r>
              <a:rPr lang="cs-CZ" sz="2000" dirty="0" smtClean="0"/>
              <a:t>Aktivace sympatiku (desítky sekund)</a:t>
            </a:r>
          </a:p>
          <a:p>
            <a:r>
              <a:rPr lang="cs-CZ" sz="2000" dirty="0" smtClean="0"/>
              <a:t>Aktivace RAAS (cca hodina)</a:t>
            </a:r>
          </a:p>
          <a:p>
            <a:r>
              <a:rPr lang="cs-CZ" sz="2000" dirty="0" smtClean="0"/>
              <a:t>Vasokonstrikce (je-li možná)</a:t>
            </a:r>
          </a:p>
          <a:p>
            <a:r>
              <a:rPr lang="cs-CZ" sz="2000" dirty="0" smtClean="0"/>
              <a:t>Vasodilatace ve vybraných orgánech (zejm. myokard)</a:t>
            </a:r>
          </a:p>
          <a:p>
            <a:r>
              <a:rPr lang="cs-CZ" sz="2000" dirty="0" smtClean="0"/>
              <a:t>Pozitivně </a:t>
            </a:r>
            <a:r>
              <a:rPr lang="cs-CZ" sz="2000" dirty="0" err="1" smtClean="0"/>
              <a:t>inotropní</a:t>
            </a:r>
            <a:r>
              <a:rPr lang="cs-CZ" sz="2000" dirty="0" smtClean="0"/>
              <a:t> účinek sympatiku na srdce (je-li možný) – ale za cenu vyšších nároků na myokard</a:t>
            </a:r>
          </a:p>
          <a:p>
            <a:r>
              <a:rPr lang="cs-CZ" sz="2000" dirty="0" smtClean="0"/>
              <a:t>Zvýšení TF – ale při vysoké frekvenci CO klesá</a:t>
            </a:r>
          </a:p>
          <a:p>
            <a:r>
              <a:rPr lang="cs-CZ" sz="2000" dirty="0" smtClean="0"/>
              <a:t>Udržení cirkulujícího </a:t>
            </a:r>
            <a:r>
              <a:rPr lang="cs-CZ" sz="2000" dirty="0" err="1" smtClean="0"/>
              <a:t>volumu</a:t>
            </a:r>
            <a:r>
              <a:rPr lang="cs-CZ" sz="2000" dirty="0" smtClean="0"/>
              <a:t> snížením diurézy – ale za cenu akutního renálního selhání</a:t>
            </a:r>
          </a:p>
          <a:p>
            <a:r>
              <a:rPr lang="cs-CZ" sz="2000" dirty="0" smtClean="0"/>
              <a:t>Přesun tkání </a:t>
            </a:r>
            <a:r>
              <a:rPr lang="cs-CZ" sz="2000" smtClean="0"/>
              <a:t>na anaerobní </a:t>
            </a:r>
            <a:r>
              <a:rPr lang="cs-CZ" sz="2000" dirty="0" smtClean="0"/>
              <a:t>metabolismus - ale za cenu ↓ ATP a ↑ laktátu (acidóza) </a:t>
            </a:r>
          </a:p>
          <a:p>
            <a:r>
              <a:rPr lang="cs-CZ" sz="2000" dirty="0" smtClean="0"/>
              <a:t>Posun </a:t>
            </a:r>
            <a:r>
              <a:rPr lang="cs-CZ" sz="2000" dirty="0"/>
              <a:t>saturační křivky hemoglobinu doprava (↑2,3-DPG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Hyperglykémie – ale utilizace </a:t>
            </a:r>
            <a:r>
              <a:rPr lang="cs-CZ" sz="2000" dirty="0" err="1" smtClean="0"/>
              <a:t>Glc</a:t>
            </a:r>
            <a:r>
              <a:rPr lang="cs-CZ" sz="2000" dirty="0" smtClean="0"/>
              <a:t> v periférii je snížená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http://pfyziollfup.upol.cz/castwiki2/wp-content/uploads/2011/07/Frek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150322" cy="28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3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Dekompenzace šoku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↓ TK</a:t>
            </a:r>
          </a:p>
          <a:p>
            <a:r>
              <a:rPr lang="cs-CZ" sz="2400" dirty="0" smtClean="0"/>
              <a:t>↓ diuréza</a:t>
            </a:r>
          </a:p>
          <a:p>
            <a:r>
              <a:rPr lang="cs-CZ" sz="2400" dirty="0" err="1" smtClean="0"/>
              <a:t>Hypoperfúze</a:t>
            </a:r>
            <a:r>
              <a:rPr lang="cs-CZ" sz="2400" dirty="0" smtClean="0"/>
              <a:t> mozku – zhoršení mentálních funkcí</a:t>
            </a:r>
          </a:p>
          <a:p>
            <a:r>
              <a:rPr lang="cs-CZ" sz="2400" dirty="0" smtClean="0"/>
              <a:t>Akrocyanóza (při </a:t>
            </a:r>
            <a:r>
              <a:rPr lang="cs-CZ" sz="2400" dirty="0" err="1" smtClean="0"/>
              <a:t>hypoperfúzi</a:t>
            </a:r>
            <a:r>
              <a:rPr lang="cs-CZ" sz="2400" dirty="0" smtClean="0"/>
              <a:t> periferie)</a:t>
            </a:r>
          </a:p>
          <a:p>
            <a:r>
              <a:rPr lang="cs-CZ" sz="2400" dirty="0" smtClean="0"/>
              <a:t>Tachypnoe</a:t>
            </a:r>
          </a:p>
          <a:p>
            <a:r>
              <a:rPr lang="cs-CZ" sz="2400" dirty="0" smtClean="0"/>
              <a:t>Léčba – koloidní roztoky, katecholaminy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Šok na buněčné úrovni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742" y="1628800"/>
            <a:ext cx="5122912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Mitochondriální dysfunkce (důsledek hypoxie) – snížená produkce ATP</a:t>
            </a:r>
          </a:p>
          <a:p>
            <a:r>
              <a:rPr lang="cs-CZ" sz="2400" dirty="0" smtClean="0"/>
              <a:t>↑ tvorba ROS dysfunkčními mitochondriemi</a:t>
            </a:r>
          </a:p>
          <a:p>
            <a:r>
              <a:rPr lang="cs-CZ" sz="2400" dirty="0" smtClean="0"/>
              <a:t>Selhání iontových pump (hl. Na/K ATP-</a:t>
            </a:r>
            <a:r>
              <a:rPr lang="cs-CZ" sz="2400" dirty="0" err="1" smtClean="0"/>
              <a:t>ázy</a:t>
            </a:r>
            <a:r>
              <a:rPr lang="cs-CZ" sz="2400" dirty="0" smtClean="0"/>
              <a:t> →↑intracelulární Ca</a:t>
            </a:r>
            <a:r>
              <a:rPr lang="cs-CZ" sz="2400" baseline="30000" dirty="0" smtClean="0"/>
              <a:t>2+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↓ intracelulární pH</a:t>
            </a:r>
          </a:p>
          <a:p>
            <a:r>
              <a:rPr lang="cs-CZ" sz="2400" dirty="0" err="1" smtClean="0"/>
              <a:t>Lyzosomální</a:t>
            </a:r>
            <a:r>
              <a:rPr lang="cs-CZ" sz="2400" dirty="0" smtClean="0"/>
              <a:t> abnormality – uvolnění </a:t>
            </a:r>
            <a:r>
              <a:rPr lang="cs-CZ" sz="2400" dirty="0" err="1" smtClean="0"/>
              <a:t>lyzosomálních</a:t>
            </a:r>
            <a:r>
              <a:rPr lang="cs-CZ" sz="2400" dirty="0" smtClean="0"/>
              <a:t> proteáz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82" y="2000250"/>
            <a:ext cx="2952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0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/>
              <a:t>Refrakterní šok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Bludné kruhy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1) Vazodilatace ↔ </a:t>
            </a:r>
            <a:r>
              <a:rPr lang="cs-CZ" sz="2400" dirty="0" err="1" smtClean="0"/>
              <a:t>hypoperfúze</a:t>
            </a:r>
            <a:endParaRPr lang="cs-CZ" sz="2400" dirty="0" smtClean="0"/>
          </a:p>
          <a:p>
            <a:pPr lvl="1"/>
            <a:r>
              <a:rPr lang="cs-CZ" sz="2000" dirty="0" smtClean="0"/>
              <a:t>Endoteliální buňky disponují dvěma </a:t>
            </a:r>
            <a:r>
              <a:rPr lang="cs-CZ" sz="2000" dirty="0" err="1" smtClean="0"/>
              <a:t>izoformami</a:t>
            </a:r>
            <a:r>
              <a:rPr lang="cs-CZ" sz="2000" dirty="0" smtClean="0"/>
              <a:t> </a:t>
            </a:r>
            <a:r>
              <a:rPr lang="cs-CZ" sz="2000" dirty="0" err="1" smtClean="0"/>
              <a:t>syntázy</a:t>
            </a:r>
            <a:r>
              <a:rPr lang="cs-CZ" sz="2000" dirty="0" smtClean="0"/>
              <a:t> oxidu dusnatého – konstitutivní (</a:t>
            </a:r>
            <a:r>
              <a:rPr lang="cs-CZ" sz="2000" dirty="0" err="1" smtClean="0"/>
              <a:t>eNOS</a:t>
            </a:r>
            <a:r>
              <a:rPr lang="cs-CZ" sz="2000" dirty="0" smtClean="0"/>
              <a:t>) a </a:t>
            </a:r>
            <a:r>
              <a:rPr lang="cs-CZ" sz="2000" dirty="0" err="1" smtClean="0"/>
              <a:t>inducibilní</a:t>
            </a:r>
            <a:r>
              <a:rPr lang="cs-CZ" sz="2000" dirty="0" smtClean="0"/>
              <a:t> (</a:t>
            </a:r>
            <a:r>
              <a:rPr lang="cs-CZ" sz="2000" dirty="0" err="1" smtClean="0"/>
              <a:t>iNOS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Při trvající hypoxii endoteliálních buněk je vystupňována aktivita </a:t>
            </a:r>
            <a:r>
              <a:rPr lang="cs-CZ" sz="2000" dirty="0" err="1" smtClean="0"/>
              <a:t>iNOS</a:t>
            </a:r>
            <a:r>
              <a:rPr lang="cs-CZ" sz="2000" dirty="0" smtClean="0"/>
              <a:t> (primárně fyziologický mechanismus)</a:t>
            </a:r>
          </a:p>
          <a:p>
            <a:pPr lvl="1"/>
            <a:r>
              <a:rPr lang="cs-CZ" sz="2000" dirty="0" smtClean="0"/>
              <a:t>Vzniklý NO tak prohlubuje hypotenzi</a:t>
            </a:r>
          </a:p>
          <a:p>
            <a:pPr marL="457200" lvl="1" indent="0">
              <a:buNone/>
            </a:pPr>
            <a:r>
              <a:rPr lang="cs-CZ" sz="2400" dirty="0" smtClean="0"/>
              <a:t>2) Hypoxie myokardu ↔snížení kontraktility</a:t>
            </a:r>
          </a:p>
          <a:p>
            <a:pPr lvl="1"/>
            <a:r>
              <a:rPr lang="cs-CZ" sz="2000" dirty="0" smtClean="0"/>
              <a:t>Snížení </a:t>
            </a:r>
            <a:r>
              <a:rPr lang="cs-CZ" sz="2000" dirty="0" err="1" smtClean="0"/>
              <a:t>perfúze</a:t>
            </a:r>
            <a:r>
              <a:rPr lang="cs-CZ" sz="2000" dirty="0" smtClean="0"/>
              <a:t> myokardu vede k ↓CO, což dále snižuje koronární průtok</a:t>
            </a:r>
          </a:p>
          <a:p>
            <a:pPr lvl="1"/>
            <a:r>
              <a:rPr lang="cs-CZ" sz="2000" dirty="0" smtClean="0"/>
              <a:t>Myokard </a:t>
            </a:r>
            <a:r>
              <a:rPr lang="cs-CZ" sz="2000" dirty="0" err="1" smtClean="0"/>
              <a:t>nebenefituje</a:t>
            </a:r>
            <a:r>
              <a:rPr lang="cs-CZ" sz="2000" dirty="0" smtClean="0"/>
              <a:t> z posunu saturační křivky hemoglobinu – extrakce kyslíku z krve je už fyziologicky na maximu</a:t>
            </a:r>
          </a:p>
          <a:p>
            <a:pPr marL="457200" lvl="1" indent="0">
              <a:buNone/>
            </a:pPr>
            <a:r>
              <a:rPr lang="cs-CZ" sz="2600" dirty="0" smtClean="0"/>
              <a:t>3) </a:t>
            </a:r>
            <a:r>
              <a:rPr lang="cs-CZ" sz="2400" dirty="0" err="1" smtClean="0"/>
              <a:t>Hypoperfúze</a:t>
            </a:r>
            <a:r>
              <a:rPr lang="cs-CZ" sz="2400" dirty="0" smtClean="0"/>
              <a:t> mozku ↔ ↓aktivity sympatiku</a:t>
            </a:r>
          </a:p>
          <a:p>
            <a:pPr lvl="1"/>
            <a:r>
              <a:rPr lang="cs-CZ" sz="2100" dirty="0"/>
              <a:t>Snížení </a:t>
            </a:r>
            <a:r>
              <a:rPr lang="cs-CZ" sz="2100" dirty="0" err="1"/>
              <a:t>perfúze</a:t>
            </a:r>
            <a:r>
              <a:rPr lang="cs-CZ" sz="2100" dirty="0"/>
              <a:t> </a:t>
            </a:r>
            <a:r>
              <a:rPr lang="cs-CZ" sz="2100" dirty="0" smtClean="0"/>
              <a:t>vazomotorického centra vede nejdříve k hyperaktivitě SNS, která je však vystřídána jeho útlumem</a:t>
            </a:r>
          </a:p>
          <a:p>
            <a:pPr lvl="1"/>
            <a:r>
              <a:rPr lang="cs-CZ" sz="2100" dirty="0" smtClean="0"/>
              <a:t>To vede k ↓</a:t>
            </a:r>
            <a:r>
              <a:rPr lang="cs-CZ" sz="2100" dirty="0" err="1" smtClean="0"/>
              <a:t>perfúze</a:t>
            </a:r>
            <a:r>
              <a:rPr lang="cs-CZ" sz="2100" dirty="0" smtClean="0"/>
              <a:t> mozku</a:t>
            </a:r>
          </a:p>
          <a:p>
            <a:pPr lvl="1"/>
            <a:endParaRPr lang="cs-CZ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3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Další „bludné kruhy“ v patogenezi šoku</a:t>
            </a:r>
            <a:endParaRPr lang="cs-CZ" sz="3600" dirty="0"/>
          </a:p>
        </p:txBody>
      </p:sp>
      <p:pic>
        <p:nvPicPr>
          <p:cNvPr id="1026" name="Picture 2" descr="http://emsbasics.com/files/2011/12/img00005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512" y="2343150"/>
            <a:ext cx="34385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72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198" y="332656"/>
            <a:ext cx="8686800" cy="838200"/>
          </a:xfrm>
        </p:spPr>
        <p:txBody>
          <a:bodyPr/>
          <a:lstStyle/>
          <a:p>
            <a:r>
              <a:rPr lang="cs-CZ" dirty="0" smtClean="0"/>
              <a:t>FETÁLNÍ Oběhový systém</a:t>
            </a:r>
            <a:endParaRPr lang="cs-CZ" dirty="0"/>
          </a:p>
        </p:txBody>
      </p:sp>
      <p:pic>
        <p:nvPicPr>
          <p:cNvPr id="3074" name="Picture 2" descr="http://www.heart.org/idc/groups/stroke-public/@wcm/@hcm/@sta/documents/image/ucm_312758@z_extracted%7E2/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2583"/>
            <a:ext cx="3829516" cy="4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sistent\Plocha\p9b_Kreislaufnach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61" y="1542583"/>
            <a:ext cx="4592791" cy="495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7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r>
              <a:rPr lang="cs-CZ" dirty="0" smtClean="0"/>
              <a:t>Vrozené srdeční vady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191000" cy="341297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Cyanotické</a:t>
            </a:r>
          </a:p>
          <a:p>
            <a:pPr lvl="1"/>
            <a:r>
              <a:rPr lang="cs-CZ" dirty="0" smtClean="0"/>
              <a:t>transpozice velkých cév</a:t>
            </a:r>
          </a:p>
          <a:p>
            <a:pPr lvl="1"/>
            <a:r>
              <a:rPr lang="cs-CZ" dirty="0" err="1" smtClean="0"/>
              <a:t>hypoplázie</a:t>
            </a:r>
            <a:r>
              <a:rPr lang="cs-CZ" dirty="0" smtClean="0"/>
              <a:t> levé komory</a:t>
            </a:r>
          </a:p>
          <a:p>
            <a:pPr lvl="1"/>
            <a:r>
              <a:rPr lang="cs-CZ" dirty="0" err="1" smtClean="0"/>
              <a:t>Fallotova</a:t>
            </a:r>
            <a:r>
              <a:rPr lang="cs-CZ" dirty="0" smtClean="0"/>
              <a:t> tetralogie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343400" cy="3124944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Necyanotické</a:t>
            </a:r>
            <a:endParaRPr lang="cs-CZ" dirty="0" smtClean="0"/>
          </a:p>
          <a:p>
            <a:pPr lvl="1"/>
            <a:r>
              <a:rPr lang="cs-CZ" dirty="0" smtClean="0"/>
              <a:t>stenóza aorty</a:t>
            </a:r>
          </a:p>
          <a:p>
            <a:pPr lvl="1"/>
            <a:r>
              <a:rPr lang="cs-CZ" dirty="0" smtClean="0"/>
              <a:t>koarktace aorty</a:t>
            </a:r>
            <a:endParaRPr lang="cs-CZ" baseline="30000" dirty="0" smtClean="0"/>
          </a:p>
          <a:p>
            <a:pPr lvl="1"/>
            <a:r>
              <a:rPr lang="cs-CZ" dirty="0" smtClean="0"/>
              <a:t>defekt septa síní</a:t>
            </a:r>
          </a:p>
          <a:p>
            <a:pPr lvl="1"/>
            <a:r>
              <a:rPr lang="cs-CZ" dirty="0" smtClean="0"/>
              <a:t>defekt septa komor</a:t>
            </a:r>
          </a:p>
          <a:p>
            <a:pPr lvl="1"/>
            <a:r>
              <a:rPr lang="cs-CZ" dirty="0" smtClean="0"/>
              <a:t>perzistence 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arteriosus</a:t>
            </a:r>
            <a:endParaRPr lang="cs-CZ" dirty="0" smtClean="0"/>
          </a:p>
          <a:p>
            <a:pPr lvl="1"/>
            <a:r>
              <a:rPr lang="cs-CZ" dirty="0" err="1" smtClean="0"/>
              <a:t>bikuspidální</a:t>
            </a:r>
            <a:r>
              <a:rPr lang="cs-CZ" dirty="0" smtClean="0"/>
              <a:t> aortální chlopeň (spíše varieta)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9218" name="Picture 2" descr="Vrozená srde&amp;ccaron;ní vada: Fallotova tetralogie, eps8 Reklamní fotografie - 112229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810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3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939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                 Ateroskleróza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76475"/>
            <a:ext cx="3241675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5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Kardiovaskulární epidemiologie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94075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800" dirty="0" smtClean="0"/>
              <a:t>Kardiovaskulární choroby tvoří celosvětově asi 1/3 všech úmrtí (nejčastější příčina)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 smtClean="0"/>
              <a:t>V ČR a Evropě je podíl cca ½</a:t>
            </a:r>
          </a:p>
          <a:p>
            <a:pPr>
              <a:lnSpc>
                <a:spcPct val="80000"/>
              </a:lnSpc>
              <a:defRPr/>
            </a:pPr>
            <a:r>
              <a:rPr lang="cs-CZ" sz="1800" dirty="0"/>
              <a:t>Jedná se také o nejrozšířenější příčinu morbidity a invalidity.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 smtClean="0"/>
              <a:t>Z toho asi 80% připadá na nemoci spojené s aterosklerózou, zejména srdce a mozku</a:t>
            </a:r>
          </a:p>
        </p:txBody>
      </p:sp>
      <p:graphicFrame>
        <p:nvGraphicFramePr>
          <p:cNvPr id="5124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067175" y="1700213"/>
          <a:ext cx="4691063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Rastrový obrázek" r:id="rId4" imgW="7000000" imgH="5971429" progId="Paint.Picture">
                  <p:embed/>
                </p:oleObj>
              </mc:Choice>
              <mc:Fallback>
                <p:oleObj name="Rastrový obrázek" r:id="rId4" imgW="7000000" imgH="5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700213"/>
                        <a:ext cx="4691063" cy="400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780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Ateroskleróza - definice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err="1" smtClean="0"/>
              <a:t>Athera</a:t>
            </a:r>
            <a:r>
              <a:rPr lang="cs-CZ" dirty="0" smtClean="0"/>
              <a:t> – kaše, </a:t>
            </a:r>
            <a:r>
              <a:rPr lang="cs-CZ" dirty="0" err="1" smtClean="0"/>
              <a:t>atheroma</a:t>
            </a:r>
            <a:r>
              <a:rPr lang="cs-CZ" dirty="0" smtClean="0"/>
              <a:t> – „kašovitý tumor“, </a:t>
            </a:r>
            <a:r>
              <a:rPr lang="cs-CZ" dirty="0" err="1" smtClean="0"/>
              <a:t>sclerosis</a:t>
            </a:r>
            <a:r>
              <a:rPr lang="cs-CZ" dirty="0" smtClean="0"/>
              <a:t> – ztvrdnutí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Jedná se o zánětlivé onemocnění cévní stěny (zejm. tepenné) charakterizované akumulací lipidů v přeměněných makrofázích – pěnových buňkách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Vzniká tak aterosklerotický plát, který v závislosti na své stabilitě může způsobit akutní či chronickou okluzi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Cévní stěna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8941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     endoteliální dysfunkce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dirty="0" smtClean="0"/>
              <a:t>Endoteliální dysfunkce časově předchází rozvoji aterosklerózy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dirty="0" smtClean="0"/>
              <a:t>Projevuje se zejména sníženou syntézou NO    -&gt; vasokonstrikce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dirty="0" smtClean="0"/>
              <a:t>Dále: zvýšená exprese </a:t>
            </a:r>
            <a:r>
              <a:rPr lang="cs-CZ" sz="2000" dirty="0" err="1" smtClean="0"/>
              <a:t>cytokinů</a:t>
            </a:r>
            <a:r>
              <a:rPr lang="cs-CZ" sz="2000" dirty="0" smtClean="0"/>
              <a:t> a adhezivních molekul, zvýšená propustnost – „prosakování“ částic (zejm. lipoproteinů) z krve do </a:t>
            </a:r>
            <a:r>
              <a:rPr lang="cs-CZ" sz="2000" dirty="0" err="1" smtClean="0"/>
              <a:t>subendoteliálního</a:t>
            </a:r>
            <a:r>
              <a:rPr lang="cs-CZ" sz="2000" dirty="0" smtClean="0"/>
              <a:t> prostoru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000" dirty="0" smtClean="0"/>
              <a:t>K poškození endotelu dochází působením následujících mechanismů: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cs-CZ" sz="1600" dirty="0" smtClean="0"/>
              <a:t>Mechanické namáhání při hypertenzi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cs-CZ" sz="1600" dirty="0" smtClean="0"/>
              <a:t>Nízké nebo proměnlivé „střižné napětí“ (</a:t>
            </a:r>
            <a:r>
              <a:rPr lang="cs-CZ" sz="1600" dirty="0" err="1" smtClean="0"/>
              <a:t>shear</a:t>
            </a:r>
            <a:r>
              <a:rPr lang="cs-CZ" sz="1600" dirty="0" smtClean="0"/>
              <a:t> stress) cévní stěny – určuje predilekční lokality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cs-CZ" sz="1600" dirty="0" smtClean="0"/>
              <a:t>Neenzymová </a:t>
            </a:r>
            <a:r>
              <a:rPr lang="cs-CZ" sz="1600" dirty="0" err="1" smtClean="0"/>
              <a:t>glykace</a:t>
            </a:r>
            <a:r>
              <a:rPr lang="cs-CZ" sz="1600" dirty="0" smtClean="0"/>
              <a:t> proteinů endotelu při hyperglykémii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cs-CZ" sz="1600" dirty="0" smtClean="0"/>
              <a:t>Složky cigaretového kouře (zejm. dehet) – zvyšují riziko aterosklerózy 3-6x, nejsilnější rizikový faktor aterosklerózy tepen dolních končetin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cs-CZ" sz="1600" dirty="0" smtClean="0"/>
              <a:t>Zánět o nízké intenzitě (</a:t>
            </a:r>
            <a:r>
              <a:rPr lang="cs-CZ" sz="1600" dirty="0" err="1" smtClean="0"/>
              <a:t>low</a:t>
            </a:r>
            <a:r>
              <a:rPr lang="cs-CZ" sz="1600" dirty="0" smtClean="0"/>
              <a:t> grade)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cs-CZ" sz="1600" dirty="0" err="1" smtClean="0"/>
              <a:t>Lipotoxicita</a:t>
            </a:r>
            <a:r>
              <a:rPr lang="cs-CZ" sz="1600" dirty="0" smtClean="0"/>
              <a:t> – poškození oxidovanými lipoproteiny, zejm. LDL – ty pak dále pronikají do </a:t>
            </a:r>
            <a:r>
              <a:rPr lang="cs-CZ" sz="1600" dirty="0" err="1" smtClean="0"/>
              <a:t>subendoteliálního</a:t>
            </a:r>
            <a:r>
              <a:rPr lang="cs-CZ" sz="1600" dirty="0" smtClean="0"/>
              <a:t> prostoru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dirty="0" smtClean="0"/>
              <a:t>   úloha zánětu v ateroskleróze</a:t>
            </a:r>
          </a:p>
        </p:txBody>
      </p:sp>
      <p:pic>
        <p:nvPicPr>
          <p:cNvPr id="9219" name="Picture 4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11300"/>
            <a:ext cx="9144000" cy="534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5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524" y="332656"/>
            <a:ext cx="8568952" cy="69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200" dirty="0" smtClean="0"/>
              <a:t>Endoteliální dysfunkce, lipoproteiny a zánět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705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5854700"/>
            <a:ext cx="9144000" cy="200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61950"/>
            <a:r>
              <a:rPr lang="en-US" sz="1400">
                <a:latin typeface="Times New Roman" pitchFamily="18" charset="0"/>
              </a:rPr>
              <a:t>Full, L. E., Ruisanchez, C., Monaco, C. (2009), 'The inextricable link between atherosclerosis and prototypical inflammatory diseases rheumatoid arthritis and systemic lupus erythematosus', </a:t>
            </a:r>
            <a:r>
              <a:rPr lang="en-US" sz="1400" i="1">
                <a:latin typeface="Times New Roman" pitchFamily="18" charset="0"/>
              </a:rPr>
              <a:t>Arthritis Res Ther,</a:t>
            </a:r>
            <a:r>
              <a:rPr lang="en-US" sz="1400">
                <a:latin typeface="Times New Roman" pitchFamily="18" charset="0"/>
              </a:rPr>
              <a:t> 11 (2), 217.</a:t>
            </a:r>
          </a:p>
          <a:p>
            <a:pPr marL="361950" eaLnBrk="0" hangingPunct="0"/>
            <a:endParaRPr lang="cs-CZ" sz="1400">
              <a:latin typeface="Times New Roman" pitchFamily="18" charset="0"/>
            </a:endParaRPr>
          </a:p>
          <a:p>
            <a:pPr marL="361950" eaLnBrk="0" hangingPunct="0"/>
            <a:endParaRPr lang="cs-CZ" sz="1400">
              <a:latin typeface="Times New Roman" pitchFamily="18" charset="0"/>
            </a:endParaRPr>
          </a:p>
          <a:p>
            <a:pPr marL="361950" eaLnBrk="0" hangingPunct="0"/>
            <a:endParaRPr lang="cs-CZ" sz="1400">
              <a:latin typeface="Times New Roman" pitchFamily="18" charset="0"/>
            </a:endParaRPr>
          </a:p>
          <a:p>
            <a:pPr marL="361950" eaLnBrk="0" hangingPunct="0"/>
            <a:endParaRPr lang="cs-CZ" sz="1400">
              <a:latin typeface="Times New Roman" pitchFamily="18" charset="0"/>
            </a:endParaRPr>
          </a:p>
          <a:p>
            <a:pPr marL="361950" eaLnBrk="0" hangingPunct="0"/>
            <a:endParaRPr lang="cs-CZ" sz="1400">
              <a:latin typeface="Times New Roman" pitchFamily="18" charset="0"/>
            </a:endParaRPr>
          </a:p>
          <a:p>
            <a:pPr marL="361950" eaLnBrk="0" hangingPunct="0"/>
            <a:endParaRPr lang="cs-CZ" sz="1400">
              <a:latin typeface="Times New Roman" pitchFamily="18" charset="0"/>
            </a:endParaRPr>
          </a:p>
          <a:p>
            <a:pPr marL="361950" eaLnBrk="0" hangingPunct="0"/>
            <a:endParaRPr lang="en-US" sz="140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Zánět cévní stěny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Makrofágy v cévní stěně vychytávají poškozené (oxidované) lipoproteiny (zejm. LDL) pomocí svých „</a:t>
            </a:r>
            <a:r>
              <a:rPr lang="cs-CZ" sz="2000" dirty="0" err="1" smtClean="0"/>
              <a:t>scavengerových</a:t>
            </a:r>
            <a:r>
              <a:rPr lang="cs-CZ" sz="2000" dirty="0" smtClean="0"/>
              <a:t>“ (čistících) receptorů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Tak vznikají pěnové buňky, produkující řadu zánětlivých mediátorů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Dalším </a:t>
            </a:r>
            <a:r>
              <a:rPr lang="cs-CZ" sz="2000" dirty="0" err="1" smtClean="0"/>
              <a:t>autoantigenem</a:t>
            </a:r>
            <a:r>
              <a:rPr lang="cs-CZ" sz="2000" dirty="0" smtClean="0"/>
              <a:t> můžou být </a:t>
            </a:r>
            <a:r>
              <a:rPr lang="cs-CZ" sz="2000" dirty="0" err="1" smtClean="0"/>
              <a:t>heat</a:t>
            </a:r>
            <a:r>
              <a:rPr lang="cs-CZ" sz="2000" dirty="0" smtClean="0"/>
              <a:t> </a:t>
            </a:r>
            <a:r>
              <a:rPr lang="cs-CZ" sz="2000" dirty="0" err="1" smtClean="0"/>
              <a:t>shock</a:t>
            </a:r>
            <a:r>
              <a:rPr lang="cs-CZ" sz="2000" dirty="0" smtClean="0"/>
              <a:t> proteiny (</a:t>
            </a:r>
            <a:r>
              <a:rPr lang="cs-CZ" sz="2000" dirty="0" err="1" smtClean="0"/>
              <a:t>Hsp</a:t>
            </a:r>
            <a:r>
              <a:rPr lang="cs-CZ" sz="2000" dirty="0" smtClean="0"/>
              <a:t> 60)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Pěnové buňky podporují migraci dalších </a:t>
            </a:r>
            <a:r>
              <a:rPr lang="cs-CZ" sz="2000" dirty="0" err="1" smtClean="0"/>
              <a:t>leukocytárních</a:t>
            </a:r>
            <a:r>
              <a:rPr lang="cs-CZ" sz="2000" dirty="0" smtClean="0"/>
              <a:t> populací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Navíc dochází k migraci buněk hladké svaloviny z </a:t>
            </a:r>
            <a:r>
              <a:rPr lang="cs-CZ" sz="2000" dirty="0" err="1" smtClean="0"/>
              <a:t>medie</a:t>
            </a:r>
            <a:r>
              <a:rPr lang="cs-CZ" sz="2000" dirty="0" smtClean="0"/>
              <a:t> do intimy a jejich proliferaci – může vést až k okluzi cévního lumen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Hladké svalové buňky v aterosklerotické lézi jsou </a:t>
            </a:r>
            <a:r>
              <a:rPr lang="cs-CZ" sz="2000" dirty="0" err="1" smtClean="0"/>
              <a:t>oligoklonální</a:t>
            </a:r>
            <a:r>
              <a:rPr lang="cs-CZ" sz="2000" dirty="0" smtClean="0"/>
              <a:t> („nádorová hypotéza“), část pochází z cirkulujících prekurzorů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V patogenezi se uplatňují také T-lymfocyty – zejména typ Th1, Th17 – jejich </a:t>
            </a:r>
            <a:r>
              <a:rPr lang="cs-CZ" sz="2000" dirty="0" err="1" smtClean="0"/>
              <a:t>cytokiny</a:t>
            </a:r>
            <a:r>
              <a:rPr lang="cs-CZ" sz="2000" dirty="0" smtClean="0"/>
              <a:t> podporují migraci monocytů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Naopak frakce </a:t>
            </a:r>
            <a:r>
              <a:rPr lang="cs-CZ" sz="2000" dirty="0" err="1" smtClean="0"/>
              <a:t>Treg</a:t>
            </a:r>
            <a:r>
              <a:rPr lang="cs-CZ" sz="2000" dirty="0" smtClean="0"/>
              <a:t> (CD25+) je </a:t>
            </a:r>
            <a:r>
              <a:rPr lang="cs-CZ" sz="2000" dirty="0" err="1" smtClean="0"/>
              <a:t>antiaterogenní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 smtClean="0"/>
              <a:t>V rozvinutém aterosklerotickém plátu jsou i </a:t>
            </a:r>
            <a:r>
              <a:rPr lang="cs-CZ" sz="2000" dirty="0" err="1" smtClean="0"/>
              <a:t>neutrofily</a:t>
            </a:r>
            <a:endParaRPr lang="cs-CZ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8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628775"/>
            <a:ext cx="8075612" cy="3441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400" smtClean="0"/>
              <a:t/>
            </a:r>
            <a:br>
              <a:rPr lang="cs-CZ" sz="2400" smtClean="0"/>
            </a:br>
            <a:r>
              <a:rPr lang="cs-CZ" sz="2400" smtClean="0"/>
              <a:t>Chlamydia </a:t>
            </a:r>
            <a:r>
              <a:rPr lang="cs-CZ" sz="1800" smtClean="0"/>
              <a:t>(možná kauzální úloha v cévní zánětlivé reakci)</a:t>
            </a:r>
            <a:r>
              <a:rPr lang="cs-CZ" sz="2400" smtClean="0"/>
              <a:t/>
            </a:r>
            <a:br>
              <a:rPr lang="cs-CZ" sz="2400" smtClean="0"/>
            </a:br>
            <a:r>
              <a:rPr lang="cs-CZ" sz="2400" smtClean="0"/>
              <a:t>HIV</a:t>
            </a:r>
            <a:br>
              <a:rPr lang="cs-CZ" sz="2400" smtClean="0"/>
            </a:br>
            <a:r>
              <a:rPr lang="cs-CZ" sz="2400" smtClean="0"/>
              <a:t>CMV (Cytomegalovirus)</a:t>
            </a:r>
            <a:br>
              <a:rPr lang="cs-CZ" sz="2400" smtClean="0"/>
            </a:br>
            <a:r>
              <a:rPr lang="cs-CZ" sz="2400" smtClean="0"/>
              <a:t>Staphyloccocus</a:t>
            </a:r>
            <a:br>
              <a:rPr lang="cs-CZ" sz="2400" smtClean="0"/>
            </a:br>
            <a:r>
              <a:rPr lang="cs-CZ" sz="2400" smtClean="0"/>
              <a:t>Salmonella</a:t>
            </a:r>
            <a:br>
              <a:rPr lang="cs-CZ" sz="2400" smtClean="0"/>
            </a:br>
            <a:r>
              <a:rPr lang="cs-CZ" sz="2400" smtClean="0"/>
              <a:t>Pneumococcus</a:t>
            </a:r>
            <a:br>
              <a:rPr lang="cs-CZ" sz="2400" smtClean="0"/>
            </a:br>
            <a:r>
              <a:rPr lang="cs-CZ" sz="2400" smtClean="0"/>
              <a:t>Proteus </a:t>
            </a:r>
            <a:br>
              <a:rPr lang="cs-CZ" sz="2400" smtClean="0"/>
            </a:br>
            <a:r>
              <a:rPr lang="cs-CZ" sz="2400" smtClean="0"/>
              <a:t>Herpes Simplex</a:t>
            </a:r>
            <a:br>
              <a:rPr lang="cs-CZ" sz="2400" smtClean="0"/>
            </a:br>
            <a:r>
              <a:rPr lang="cs-CZ" sz="2400" smtClean="0"/>
              <a:t>Klebsiella</a:t>
            </a:r>
            <a:br>
              <a:rPr lang="cs-CZ" sz="2400" smtClean="0"/>
            </a:br>
            <a:r>
              <a:rPr lang="cs-CZ" sz="2400" smtClean="0"/>
              <a:t>Meningococcus</a:t>
            </a:r>
            <a:br>
              <a:rPr lang="cs-CZ" sz="2400" smtClean="0"/>
            </a:br>
            <a:r>
              <a:rPr lang="cs-CZ" sz="2400" smtClean="0"/>
              <a:t>Helicobacter Pylori</a:t>
            </a:r>
            <a:br>
              <a:rPr lang="cs-CZ" sz="2400" smtClean="0"/>
            </a:br>
            <a:r>
              <a:rPr lang="cs-CZ" sz="2400" smtClean="0"/>
              <a:t>Hepatitis- C</a:t>
            </a:r>
            <a:br>
              <a:rPr lang="cs-CZ" sz="2400" smtClean="0"/>
            </a:br>
            <a:r>
              <a:rPr lang="cs-CZ" sz="2400" smtClean="0"/>
              <a:t>Mycobacterium TB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9388" y="404813"/>
            <a:ext cx="8715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Infekční agens asociovaná s rozvojem aterosklerózy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6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smtClean="0"/>
              <a:t>Ad 3): poruchy lipidového metabolismu</a:t>
            </a:r>
          </a:p>
        </p:txBody>
      </p:sp>
      <p:pic>
        <p:nvPicPr>
          <p:cNvPr id="13315" name="Picture 2" descr="http://2.bp.blogspot.com/-PlvyZ59vIys/UD6g_W1GacI/AAAAAAAAyiY/HpNKYfz3XYM/s1600/lipoprotein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00" y="1714500"/>
            <a:ext cx="66040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33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Frakce lipoproteinů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Aterogenní: LDL, remnanta chylomikronů a VLDL</a:t>
            </a:r>
          </a:p>
          <a:p>
            <a:pPr eaLnBrk="1" hangingPunct="1">
              <a:defRPr/>
            </a:pPr>
            <a:r>
              <a:rPr lang="cs-CZ" smtClean="0"/>
              <a:t>Antiaterogenní: HDL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71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Metabolismus lipoproteinů</a:t>
            </a:r>
          </a:p>
        </p:txBody>
      </p:sp>
      <p:pic>
        <p:nvPicPr>
          <p:cNvPr id="15363" name="Picture 4" descr="lipoprotein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149350"/>
            <a:ext cx="7345362" cy="550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34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Patofyziologické 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Hypertenze</a:t>
            </a:r>
          </a:p>
          <a:p>
            <a:r>
              <a:rPr lang="cs-CZ" dirty="0" smtClean="0"/>
              <a:t>Hypotenze - </a:t>
            </a:r>
            <a:r>
              <a:rPr lang="cs-CZ" dirty="0"/>
              <a:t>š</a:t>
            </a:r>
            <a:r>
              <a:rPr lang="cs-CZ" dirty="0" smtClean="0"/>
              <a:t>ok</a:t>
            </a:r>
          </a:p>
          <a:p>
            <a:r>
              <a:rPr lang="cs-CZ" dirty="0" smtClean="0"/>
              <a:t>Vrozené vady</a:t>
            </a:r>
          </a:p>
          <a:p>
            <a:r>
              <a:rPr lang="cs-CZ" dirty="0" smtClean="0"/>
              <a:t>Ateroskleróza – orgánová ischémie</a:t>
            </a:r>
          </a:p>
          <a:p>
            <a:r>
              <a:rPr lang="cs-CZ" dirty="0" smtClean="0"/>
              <a:t>Arytmie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6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ovidweb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-20638"/>
            <a:ext cx="8388350" cy="687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1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2613" y="404813"/>
            <a:ext cx="7772400" cy="90805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Genetika aterosklerózy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73238"/>
            <a:ext cx="7772400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800" smtClean="0"/>
              <a:t>Celková heritabilita koronární nemoci srdeční a cerebrovaskulární aterosklerózy je asi 50%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smtClean="0"/>
              <a:t>U aterosklerózy periferních tepen méně (20-30%)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smtClean="0"/>
              <a:t>Polygenní determinace (s výjimkou těžkých vrozených poruch lipidového metabolismu a vaskulopatií na čistě imunitním podkladě)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smtClean="0"/>
              <a:t>„Thrifty genotype hypothesis“ – primární nastavení lidského organismu je obezitogenní a prozánětlivé (pochází z „věku moru a hladu“)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smtClean="0"/>
              <a:t>Asi 300 kandidátních genů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smtClean="0"/>
              <a:t>Genetické studie (vč. celogenomových) vysvětlují jen cca 25% z celkové heritability – obdobně u jiných komplexních chorob – co se zbytkem?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0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Stadia aterosklerózy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smtClean="0"/>
              <a:t>iniciace</a:t>
            </a:r>
          </a:p>
          <a:p>
            <a:pPr eaLnBrk="1" hangingPunct="1">
              <a:defRPr/>
            </a:pPr>
            <a:r>
              <a:rPr lang="cs-CZ" sz="3600" dirty="0" smtClean="0"/>
              <a:t>zánět</a:t>
            </a:r>
          </a:p>
          <a:p>
            <a:pPr eaLnBrk="1" hangingPunct="1">
              <a:defRPr/>
            </a:pPr>
            <a:r>
              <a:rPr lang="cs-CZ" sz="3600" dirty="0" smtClean="0"/>
              <a:t>tvorba fibrózní čepičky</a:t>
            </a:r>
          </a:p>
          <a:p>
            <a:pPr eaLnBrk="1" hangingPunct="1">
              <a:defRPr/>
            </a:pPr>
            <a:r>
              <a:rPr lang="cs-CZ" sz="3600" dirty="0" smtClean="0"/>
              <a:t>ruptura plátu</a:t>
            </a:r>
          </a:p>
          <a:p>
            <a:pPr eaLnBrk="1" hangingPunct="1">
              <a:defRPr/>
            </a:pPr>
            <a:r>
              <a:rPr lang="cs-CZ" sz="3600" dirty="0" smtClean="0"/>
              <a:t>trombóza</a:t>
            </a:r>
          </a:p>
          <a:p>
            <a:pPr eaLnBrk="1" hangingPunct="1">
              <a:defRPr/>
            </a:pPr>
            <a:r>
              <a:rPr lang="cs-CZ" sz="3600" dirty="0" smtClean="0"/>
              <a:t>u stabilního plátu – chronická okluze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1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smtClean="0"/>
              <a:t>Onemocnění spojená s aterosklerózou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95288" y="1700213"/>
          <a:ext cx="8229600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Rastrový obrázek" r:id="rId4" imgW="10780952" imgH="4133333" progId="Paint.Picture">
                  <p:embed/>
                </p:oleObj>
              </mc:Choice>
              <mc:Fallback>
                <p:oleObj name="Rastrový obrázek" r:id="rId4" imgW="10780952" imgH="41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8229600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79388" y="5300663"/>
            <a:ext cx="38877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Infarkt myokardu</a:t>
            </a:r>
          </a:p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Ischemická choroba srdeční (s anginou pectoris)</a:t>
            </a:r>
          </a:p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Srdeční selhání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859338" y="5229225"/>
            <a:ext cx="3500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Cévní mozková příhoda</a:t>
            </a:r>
          </a:p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Vaskulární demence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077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Formy koronární aterosklerózy:</a:t>
            </a:r>
          </a:p>
        </p:txBody>
      </p:sp>
      <p:pic>
        <p:nvPicPr>
          <p:cNvPr id="20483" name="Picture 3" descr="S25798-13-f5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484313"/>
            <a:ext cx="5105400" cy="5141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5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064500" cy="54927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ICHS a COM – epidemiologie (WHO 2012)</a:t>
            </a: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549275"/>
          <a:ext cx="4764088" cy="630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Rastrový obrázek" r:id="rId4" imgW="5257143" imgH="6961905" progId="Paint.Picture">
                  <p:embed/>
                </p:oleObj>
              </mc:Choice>
              <mc:Fallback>
                <p:oleObj name="Rastrový obrázek" r:id="rId4" imgW="5257143" imgH="69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9275"/>
                        <a:ext cx="4764088" cy="630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932363" y="1125538"/>
          <a:ext cx="4211637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Rastrový obrázek" r:id="rId6" imgW="7000000" imgH="5971429" progId="Paint.Picture">
                  <p:embed/>
                </p:oleObj>
              </mc:Choice>
              <mc:Fallback>
                <p:oleObj name="Rastrový obrázek" r:id="rId6" imgW="7000000" imgH="5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125538"/>
                        <a:ext cx="4211637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64163" y="5229225"/>
            <a:ext cx="33845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WHO (2011), 'World Health Organization - Global atlas on CVD prevention and control</a:t>
            </a:r>
            <a:r>
              <a:rPr lang="cs-CZ" sz="1600">
                <a:latin typeface="Times New Roman" pitchFamily="18" charset="0"/>
              </a:rPr>
              <a:t>,</a:t>
            </a:r>
            <a:r>
              <a:rPr lang="en-US" sz="1600">
                <a:latin typeface="Times New Roman" pitchFamily="18" charset="0"/>
              </a:rPr>
              <a:t> URL: </a:t>
            </a:r>
            <a:r>
              <a:rPr lang="en-US" sz="1600">
                <a:solidFill>
                  <a:schemeClr val="tx2"/>
                </a:solidFill>
                <a:latin typeface="Times New Roman" pitchFamily="18" charset="0"/>
                <a:hlinkClick r:id="rId8"/>
              </a:rPr>
              <a:t>http://whqlibdoc.who.int/publications/2011/9789241564373_eng.pdf'</a:t>
            </a:r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696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smtClean="0"/>
              <a:t>Ischemická choroba dolních končetin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43813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/>
              <a:t>Manifestace zpravidla bolestí při námaze (chůze, běh) – claudicatio intermittens</a:t>
            </a:r>
          </a:p>
          <a:p>
            <a:pPr eaLnBrk="1" hangingPunct="1">
              <a:defRPr/>
            </a:pPr>
            <a:r>
              <a:rPr lang="cs-CZ" sz="2400" smtClean="0"/>
              <a:t>Později bolest trvalá – kritická ischémie, rozvoj kožních defektů, mramorovaná kůže, gangréna</a:t>
            </a:r>
          </a:p>
          <a:p>
            <a:pPr eaLnBrk="1" hangingPunct="1">
              <a:defRPr/>
            </a:pPr>
            <a:endParaRPr lang="cs-CZ" sz="2400" smtClean="0"/>
          </a:p>
          <a:p>
            <a:pPr eaLnBrk="1" hangingPunct="1">
              <a:defRPr/>
            </a:pPr>
            <a:endParaRPr lang="cs-CZ" sz="2400" smtClean="0"/>
          </a:p>
          <a:p>
            <a:pPr eaLnBrk="1" hangingPunct="1">
              <a:defRPr/>
            </a:pPr>
            <a:endParaRPr lang="cs-CZ" sz="2400" smtClean="0"/>
          </a:p>
          <a:p>
            <a:pPr eaLnBrk="1" hangingPunct="1">
              <a:defRPr/>
            </a:pPr>
            <a:endParaRPr lang="cs-CZ" sz="2400" smtClean="0"/>
          </a:p>
          <a:p>
            <a:pPr eaLnBrk="1" hangingPunct="1">
              <a:defRPr/>
            </a:pPr>
            <a:r>
              <a:rPr lang="cs-CZ" sz="2400" smtClean="0"/>
              <a:t>Etiologicky významný vliv kouření a špatně kompenzovaného DM</a:t>
            </a:r>
          </a:p>
          <a:p>
            <a:pPr eaLnBrk="1" hangingPunct="1">
              <a:defRPr/>
            </a:pPr>
            <a:endParaRPr lang="cs-CZ" sz="2400" smtClean="0"/>
          </a:p>
          <a:p>
            <a:pPr eaLnBrk="1" hangingPunct="1">
              <a:defRPr/>
            </a:pPr>
            <a:endParaRPr lang="cs-CZ" sz="2400" smtClean="0"/>
          </a:p>
        </p:txBody>
      </p:sp>
      <p:sp>
        <p:nvSpPr>
          <p:cNvPr id="22532" name="AutoShape 5" descr="FIGURE 2:  Gangrenous foot due to severe advanced chronic limb ischemia in a diabetic patient.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3" name="AutoShape 7" descr="FIGURE 2:  Gangrenous foot due to severe advanced chronic limb ischemia in a diabetic patient.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2534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843213" y="3357563"/>
          <a:ext cx="229552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Rastrový obrázek" r:id="rId4" imgW="2295238" imgH="1390844" progId="Paint.Picture">
                  <p:embed/>
                </p:oleObj>
              </mc:Choice>
              <mc:Fallback>
                <p:oleObj name="Rastrový obrázek" r:id="rId4" imgW="2295238" imgH="13908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357563"/>
                        <a:ext cx="2295525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926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Renovaskulární</a:t>
            </a:r>
            <a:r>
              <a:rPr lang="cs-CZ" dirty="0" smtClean="0"/>
              <a:t> hypertenze</a:t>
            </a:r>
          </a:p>
        </p:txBody>
      </p:sp>
      <p:pic>
        <p:nvPicPr>
          <p:cNvPr id="19459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63048"/>
            <a:ext cx="2055812" cy="5688013"/>
          </a:xfrm>
        </p:spPr>
      </p:pic>
      <p:sp>
        <p:nvSpPr>
          <p:cNvPr id="19460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2484438" y="1052513"/>
            <a:ext cx="6408737" cy="5616575"/>
          </a:xfrm>
        </p:spPr>
        <p:txBody>
          <a:bodyPr/>
          <a:lstStyle/>
          <a:p>
            <a:pPr eaLnBrk="1" hangingPunct="1"/>
            <a:r>
              <a:rPr lang="cs-CZ" sz="2800" dirty="0" smtClean="0"/>
              <a:t>typické příčiny </a:t>
            </a:r>
            <a:r>
              <a:rPr lang="cs-CZ" sz="2800" dirty="0" err="1" smtClean="0"/>
              <a:t>renovaskulární</a:t>
            </a:r>
            <a:r>
              <a:rPr lang="cs-CZ" sz="2800" dirty="0" smtClean="0"/>
              <a:t> hypertenze</a:t>
            </a:r>
            <a:r>
              <a:rPr lang="en-GB" sz="2800" dirty="0" smtClean="0"/>
              <a:t>:</a:t>
            </a:r>
          </a:p>
          <a:p>
            <a:pPr lvl="1" eaLnBrk="1" hangingPunct="1"/>
            <a:r>
              <a:rPr lang="cs-CZ" sz="2400" dirty="0" smtClean="0"/>
              <a:t>ateroskleróza</a:t>
            </a:r>
          </a:p>
          <a:p>
            <a:pPr lvl="2" eaLnBrk="1" hangingPunct="1"/>
            <a:r>
              <a:rPr lang="cs-CZ" sz="2000" dirty="0" smtClean="0">
                <a:latin typeface="Arial" charset="0"/>
              </a:rPr>
              <a:t>Častější, </a:t>
            </a:r>
            <a:r>
              <a:rPr lang="cs-CZ" sz="2000" dirty="0" smtClean="0"/>
              <a:t>spíše starší osoby</a:t>
            </a:r>
          </a:p>
          <a:p>
            <a:pPr lvl="2" eaLnBrk="1" hangingPunct="1"/>
            <a:r>
              <a:rPr lang="cs-CZ" sz="2000" dirty="0" smtClean="0"/>
              <a:t>Cca 30% nemocných s jinou formou aterosklerózy má stenózu renální tepny (ne vždy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cs-CZ" sz="2000" dirty="0" smtClean="0"/>
              <a:t>   významnou)</a:t>
            </a:r>
          </a:p>
          <a:p>
            <a:pPr lvl="1" eaLnBrk="1" hangingPunct="1"/>
            <a:r>
              <a:rPr lang="cs-CZ" sz="2400" dirty="0" err="1" smtClean="0"/>
              <a:t>fibromuskulární</a:t>
            </a:r>
            <a:r>
              <a:rPr lang="cs-CZ" sz="2400" dirty="0" smtClean="0"/>
              <a:t> </a:t>
            </a:r>
          </a:p>
          <a:p>
            <a:pPr lvl="1" eaLnBrk="1" hangingPunct="1">
              <a:buFontTx/>
              <a:buNone/>
            </a:pPr>
            <a:r>
              <a:rPr lang="cs-CZ" sz="2400" dirty="0" smtClean="0"/>
              <a:t>   hyperplazie</a:t>
            </a:r>
          </a:p>
          <a:p>
            <a:pPr lvl="2" eaLnBrk="1" hangingPunct="1"/>
            <a:r>
              <a:rPr lang="cs-CZ" sz="2000" dirty="0" smtClean="0"/>
              <a:t>mladší ženy </a:t>
            </a:r>
          </a:p>
        </p:txBody>
      </p:sp>
      <p:pic>
        <p:nvPicPr>
          <p:cNvPr id="19461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3429000"/>
            <a:ext cx="2557462" cy="3240088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1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dirty="0" smtClean="0"/>
              <a:t>Patofyziologie </a:t>
            </a:r>
            <a:r>
              <a:rPr lang="cs-CZ" sz="3200" dirty="0" err="1" smtClean="0"/>
              <a:t>renovaskulární</a:t>
            </a:r>
            <a:r>
              <a:rPr lang="cs-CZ" sz="3200" dirty="0" smtClean="0"/>
              <a:t> hypertenze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4744"/>
            <a:ext cx="8785225" cy="21605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1800" dirty="0" smtClean="0"/>
              <a:t>a</a:t>
            </a:r>
            <a:r>
              <a:rPr lang="cs-CZ" sz="1800" dirty="0" smtClean="0"/>
              <a:t>č</a:t>
            </a:r>
            <a:r>
              <a:rPr lang="en-GB" sz="1800" dirty="0" err="1" smtClean="0"/>
              <a:t>koliv</a:t>
            </a:r>
            <a:r>
              <a:rPr lang="en-GB" sz="1800" dirty="0" smtClean="0"/>
              <a:t> </a:t>
            </a:r>
            <a:r>
              <a:rPr lang="cs-CZ" sz="1800" dirty="0" smtClean="0"/>
              <a:t>hypertenze je přítomná u obou typů</a:t>
            </a:r>
            <a:r>
              <a:rPr lang="en-GB" sz="1800" dirty="0" smtClean="0"/>
              <a:t> (</a:t>
            </a:r>
            <a:r>
              <a:rPr lang="en-GB" sz="1800" dirty="0" err="1" smtClean="0"/>
              <a:t>viz</a:t>
            </a:r>
            <a:r>
              <a:rPr lang="en-GB" sz="1800" dirty="0" smtClean="0"/>
              <a:t> </a:t>
            </a:r>
            <a:r>
              <a:rPr lang="en-GB" sz="1800" dirty="0" err="1" smtClean="0"/>
              <a:t>obr</a:t>
            </a:r>
            <a:r>
              <a:rPr lang="cs-CZ" sz="1800" dirty="0" smtClean="0"/>
              <a:t>á</a:t>
            </a:r>
            <a:r>
              <a:rPr lang="en-GB" sz="1800" dirty="0" err="1" smtClean="0"/>
              <a:t>zek</a:t>
            </a:r>
            <a:r>
              <a:rPr lang="en-GB" sz="1800" dirty="0" smtClean="0"/>
              <a:t>)</a:t>
            </a:r>
            <a:r>
              <a:rPr lang="cs-CZ" sz="1800" dirty="0" smtClean="0"/>
              <a:t>, v dalších parametrech se oba typy liší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u typu </a:t>
            </a:r>
            <a:r>
              <a:rPr lang="en-GB" sz="1600" dirty="0"/>
              <a:t>“</a:t>
            </a:r>
            <a:r>
              <a:rPr lang="cs-CZ" sz="1600" dirty="0"/>
              <a:t>2 ledviny/1 stenóza</a:t>
            </a:r>
            <a:r>
              <a:rPr lang="en-GB" sz="1600" dirty="0"/>
              <a:t>”</a:t>
            </a:r>
            <a:r>
              <a:rPr lang="cs-CZ" sz="1600" dirty="0"/>
              <a:t> je zvýšená hladina reninu a normální objem plazmy</a:t>
            </a:r>
          </a:p>
          <a:p>
            <a:pPr lvl="2">
              <a:lnSpc>
                <a:spcPct val="80000"/>
              </a:lnSpc>
            </a:pPr>
            <a:r>
              <a:rPr lang="cs-CZ" sz="1400" dirty="0" smtClean="0"/>
              <a:t>Sekrece reninu je spuštěna nízkým tlakem v </a:t>
            </a:r>
            <a:r>
              <a:rPr lang="cs-CZ" sz="1400" dirty="0" err="1" smtClean="0"/>
              <a:t>arteria</a:t>
            </a:r>
            <a:r>
              <a:rPr lang="cs-CZ" sz="1400" dirty="0" smtClean="0"/>
              <a:t> </a:t>
            </a:r>
            <a:r>
              <a:rPr lang="cs-CZ" sz="1400" dirty="0" err="1" smtClean="0"/>
              <a:t>aferens</a:t>
            </a:r>
            <a:r>
              <a:rPr lang="cs-CZ" sz="1400" dirty="0" smtClean="0"/>
              <a:t> glomerulu</a:t>
            </a:r>
          </a:p>
          <a:p>
            <a:pPr lvl="2">
              <a:lnSpc>
                <a:spcPct val="80000"/>
              </a:lnSpc>
            </a:pPr>
            <a:r>
              <a:rPr lang="cs-CZ" sz="1400" dirty="0" smtClean="0"/>
              <a:t>event</a:t>
            </a:r>
            <a:r>
              <a:rPr lang="cs-CZ" sz="1400" dirty="0"/>
              <a:t>. expanze </a:t>
            </a:r>
            <a:r>
              <a:rPr lang="cs-CZ" sz="1400" dirty="0" err="1"/>
              <a:t>volumu</a:t>
            </a:r>
            <a:r>
              <a:rPr lang="cs-CZ" sz="1400" dirty="0"/>
              <a:t> jako důsledek působení aldosteronu je upravena zdravou ledvinou, ale presorický efekt AT II zůstává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600" dirty="0" smtClean="0"/>
              <a:t>u typu </a:t>
            </a:r>
            <a:r>
              <a:rPr lang="en-GB" sz="1600" dirty="0" smtClean="0"/>
              <a:t>“</a:t>
            </a:r>
            <a:r>
              <a:rPr lang="cs-CZ" sz="1600" dirty="0" smtClean="0"/>
              <a:t>1 ledvina/1 stenóza</a:t>
            </a:r>
            <a:r>
              <a:rPr lang="en-GB" sz="1600" dirty="0" smtClean="0"/>
              <a:t>”</a:t>
            </a:r>
            <a:r>
              <a:rPr lang="cs-CZ" sz="1600" dirty="0" smtClean="0"/>
              <a:t> (=„2 ledviny/2 stenózy“) </a:t>
            </a:r>
            <a:r>
              <a:rPr lang="en-GB" sz="1600" dirty="0" smtClean="0"/>
              <a:t>je </a:t>
            </a:r>
            <a:r>
              <a:rPr lang="cs-CZ" sz="1600" dirty="0" smtClean="0"/>
              <a:t>normální až nízká hladina reninu v plazmě a zvýšený objem plazmy </a:t>
            </a:r>
            <a:r>
              <a:rPr lang="en-GB" sz="1600" dirty="0" smtClean="0"/>
              <a:t>(</a:t>
            </a:r>
            <a:r>
              <a:rPr lang="cs-CZ" sz="1600" dirty="0" err="1" smtClean="0"/>
              <a:t>diluce</a:t>
            </a:r>
            <a:r>
              <a:rPr lang="cs-CZ" sz="1600" dirty="0" smtClean="0"/>
              <a:t> reninu</a:t>
            </a:r>
            <a:r>
              <a:rPr lang="en-GB" sz="1600" dirty="0" smtClean="0"/>
              <a:t>)</a:t>
            </a:r>
            <a:endParaRPr lang="cs-CZ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cs-CZ" sz="1400" b="1" dirty="0" smtClean="0"/>
              <a:t>ledvina je </a:t>
            </a:r>
            <a:r>
              <a:rPr lang="cs-CZ" sz="1400" b="1" dirty="0" err="1" smtClean="0"/>
              <a:t>perfundovaná</a:t>
            </a:r>
            <a:r>
              <a:rPr lang="cs-CZ" sz="1400" b="1" dirty="0" smtClean="0"/>
              <a:t> větším tlakem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400" dirty="0" smtClean="0"/>
              <a:t>Hypertenze „volumového“ typu</a:t>
            </a:r>
          </a:p>
        </p:txBody>
      </p:sp>
      <p:pic>
        <p:nvPicPr>
          <p:cNvPr id="18436" name="Picture 12" descr="goldblattI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3212976"/>
            <a:ext cx="6210300" cy="3440112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smtClean="0"/>
              <a:t>Další onemocnění spojená s aterosklerózou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1798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Steal syndromy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Infarkt střeva, ledviny, abdominální angina…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2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Krevní tlak 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 = Q </a:t>
            </a:r>
            <a:r>
              <a:rPr lang="cs-CZ" b="1" dirty="0">
                <a:solidFill>
                  <a:schemeClr val="tx1"/>
                </a:solidFill>
                <a:sym typeface="Symbol" pitchFamily="18" charset="2"/>
              </a:rPr>
              <a:t></a:t>
            </a:r>
            <a:r>
              <a:rPr lang="cs-CZ" dirty="0" smtClean="0"/>
              <a:t> R</a:t>
            </a:r>
          </a:p>
          <a:p>
            <a:r>
              <a:rPr lang="cs-CZ" dirty="0" smtClean="0"/>
              <a:t>Analogie Ohmova zákona pro elektrický proud</a:t>
            </a:r>
          </a:p>
          <a:p>
            <a:r>
              <a:rPr lang="cs-CZ" sz="2400" dirty="0" smtClean="0"/>
              <a:t>Q: odpovídá srdečnímu výdeji (CO) – anatomické zkraty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CO = SV (</a:t>
            </a:r>
            <a:r>
              <a:rPr lang="cs-CZ" sz="2400" dirty="0" err="1" smtClean="0"/>
              <a:t>stroke</a:t>
            </a:r>
            <a:r>
              <a:rPr lang="cs-CZ" sz="2400" dirty="0" smtClean="0"/>
              <a:t> </a:t>
            </a:r>
            <a:r>
              <a:rPr lang="cs-CZ" sz="2400" dirty="0" err="1" smtClean="0"/>
              <a:t>volume</a:t>
            </a:r>
            <a:r>
              <a:rPr lang="cs-CZ" sz="2400" dirty="0" smtClean="0"/>
              <a:t>) </a:t>
            </a:r>
            <a:r>
              <a:rPr lang="cs-CZ" sz="2400" dirty="0" smtClean="0">
                <a:solidFill>
                  <a:schemeClr val="tx1"/>
                </a:solidFill>
                <a:sym typeface="Symbol" pitchFamily="18" charset="2"/>
              </a:rPr>
              <a:t> f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sym typeface="Symbol" pitchFamily="18" charset="2"/>
              </a:rPr>
              <a:t>                             SV = EDV (</a:t>
            </a:r>
            <a:r>
              <a:rPr lang="cs-CZ" sz="1800" dirty="0" err="1" smtClean="0">
                <a:solidFill>
                  <a:schemeClr val="tx1"/>
                </a:solidFill>
                <a:sym typeface="Symbol" pitchFamily="18" charset="2"/>
              </a:rPr>
              <a:t>enddiastolic</a:t>
            </a:r>
            <a:r>
              <a:rPr lang="cs-CZ" sz="18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sym typeface="Symbol" pitchFamily="18" charset="2"/>
              </a:rPr>
              <a:t>volume</a:t>
            </a:r>
            <a:r>
              <a:rPr lang="cs-CZ" sz="1800" dirty="0" smtClean="0">
                <a:solidFill>
                  <a:schemeClr val="tx1"/>
                </a:solidFill>
                <a:sym typeface="Symbol" pitchFamily="18" charset="2"/>
              </a:rPr>
              <a:t>) – ESV (</a:t>
            </a:r>
            <a:r>
              <a:rPr lang="cs-CZ" sz="1800" dirty="0" err="1" smtClean="0">
                <a:solidFill>
                  <a:schemeClr val="tx1"/>
                </a:solidFill>
                <a:sym typeface="Symbol" pitchFamily="18" charset="2"/>
              </a:rPr>
              <a:t>endsystolic</a:t>
            </a:r>
            <a:r>
              <a:rPr lang="cs-CZ" sz="18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sym typeface="Symbol" pitchFamily="18" charset="2"/>
              </a:rPr>
              <a:t>volume</a:t>
            </a:r>
            <a:r>
              <a:rPr lang="cs-CZ" sz="1800" dirty="0" smtClean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sym typeface="Symbol" pitchFamily="18" charset="2"/>
              </a:rPr>
              <a:t>                             EF [%] = SV/EDV</a:t>
            </a:r>
          </a:p>
          <a:p>
            <a:pPr marL="342900" lvl="2" indent="-342900">
              <a:buFont typeface="Wingdings 2"/>
              <a:buChar char=""/>
            </a:pPr>
            <a:r>
              <a:rPr lang="cs-CZ" sz="2400" dirty="0" smtClean="0">
                <a:solidFill>
                  <a:schemeClr val="tx1"/>
                </a:solidFill>
                <a:sym typeface="Symbol" pitchFamily="18" charset="2"/>
              </a:rPr>
              <a:t>R: vychází z úpravy </a:t>
            </a:r>
            <a:r>
              <a:rPr lang="cs-CZ" sz="2400" dirty="0" err="1" smtClean="0">
                <a:solidFill>
                  <a:schemeClr val="tx1"/>
                </a:solidFill>
                <a:sym typeface="Symbol" pitchFamily="18" charset="2"/>
              </a:rPr>
              <a:t>Hagen-Poiseuillova</a:t>
            </a:r>
            <a:r>
              <a:rPr lang="cs-CZ" sz="2400" dirty="0" smtClean="0">
                <a:solidFill>
                  <a:schemeClr val="tx1"/>
                </a:solidFill>
                <a:sym typeface="Symbol" pitchFamily="18" charset="2"/>
              </a:rPr>
              <a:t> zákona:</a:t>
            </a:r>
          </a:p>
          <a:p>
            <a:pPr marL="0" lvl="2" indent="0">
              <a:buNone/>
            </a:pPr>
            <a:r>
              <a:rPr lang="cs-CZ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cs-CZ" dirty="0" smtClean="0">
                <a:solidFill>
                  <a:schemeClr val="tx1"/>
                </a:solidFill>
                <a:sym typeface="Symbol" pitchFamily="18" charset="2"/>
              </a:rPr>
              <a:t>            </a:t>
            </a:r>
            <a:r>
              <a:rPr lang="cs-CZ" sz="2400" dirty="0" smtClean="0">
                <a:solidFill>
                  <a:schemeClr val="tx1"/>
                </a:solidFill>
                <a:sym typeface="Symbol" pitchFamily="18" charset="2"/>
              </a:rPr>
              <a:t>         R = </a:t>
            </a:r>
            <a:r>
              <a:rPr lang="cs-CZ" dirty="0" smtClean="0">
                <a:sym typeface="Symbol" pitchFamily="18" charset="2"/>
              </a:rPr>
              <a:t>8 </a:t>
            </a:r>
            <a:r>
              <a:rPr lang="cs-CZ" dirty="0">
                <a:sym typeface="Symbol" pitchFamily="18" charset="2"/>
              </a:rPr>
              <a:t>   d /   </a:t>
            </a:r>
            <a:r>
              <a:rPr lang="cs-CZ" dirty="0" smtClean="0">
                <a:sym typeface="Symbol" pitchFamily="18" charset="2"/>
              </a:rPr>
              <a:t>r</a:t>
            </a:r>
            <a:r>
              <a:rPr lang="cs-CZ" baseline="30000" dirty="0" smtClean="0">
                <a:sym typeface="Symbol" pitchFamily="18" charset="2"/>
              </a:rPr>
              <a:t>4</a:t>
            </a:r>
            <a:r>
              <a:rPr lang="cs-CZ" dirty="0" smtClean="0">
                <a:sym typeface="Symbol" pitchFamily="18" charset="2"/>
              </a:rPr>
              <a:t>,kde:</a:t>
            </a:r>
          </a:p>
          <a:p>
            <a:pPr marL="0" lvl="2" indent="0">
              <a:buNone/>
            </a:pPr>
            <a:r>
              <a:rPr lang="cs-CZ" sz="2000" dirty="0">
                <a:sym typeface="Symbol" pitchFamily="18" charset="2"/>
              </a:rPr>
              <a:t> </a:t>
            </a:r>
            <a:r>
              <a:rPr lang="cs-CZ" sz="2000" dirty="0" smtClean="0">
                <a:sym typeface="Symbol" pitchFamily="18" charset="2"/>
              </a:rPr>
              <a:t>                           = viskozita</a:t>
            </a:r>
          </a:p>
          <a:p>
            <a:pPr marL="0" lvl="2" indent="0">
              <a:buNone/>
            </a:pPr>
            <a:r>
              <a:rPr lang="cs-CZ" sz="2000" dirty="0" smtClean="0">
                <a:sym typeface="Symbol" pitchFamily="18" charset="2"/>
              </a:rPr>
              <a:t>                           d = délka úseku</a:t>
            </a:r>
          </a:p>
          <a:p>
            <a:pPr marL="0" lvl="2" indent="0">
              <a:buNone/>
            </a:pPr>
            <a:r>
              <a:rPr lang="cs-CZ" sz="2000" dirty="0" smtClean="0">
                <a:sym typeface="Symbol" pitchFamily="18" charset="2"/>
              </a:rPr>
              <a:t>                           r = poloměr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1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188640"/>
            <a:ext cx="5206033" cy="620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dirty="0" smtClean="0"/>
              <a:t>Arytmie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780928"/>
            <a:ext cx="8002588" cy="445871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effectLst/>
              </a:rPr>
              <a:t>Abnormalita elektrického signálu srdce, jejíž příčinou je porucha:</a:t>
            </a:r>
            <a:endParaRPr lang="en-US" sz="2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	1. </a:t>
            </a:r>
            <a:r>
              <a:rPr lang="cs-CZ" sz="2400" dirty="0" smtClean="0">
                <a:effectLst/>
              </a:rPr>
              <a:t>vzniku,</a:t>
            </a:r>
            <a:r>
              <a:rPr lang="en-US" sz="2400" dirty="0" smtClean="0">
                <a:effectLst/>
              </a:rPr>
              <a:t> 2. </a:t>
            </a:r>
            <a:r>
              <a:rPr lang="cs-CZ" sz="2400" dirty="0" smtClean="0">
                <a:effectLst/>
              </a:rPr>
              <a:t>převodu</a:t>
            </a:r>
            <a:r>
              <a:rPr lang="en-US" sz="2400" dirty="0" smtClean="0">
                <a:effectLst/>
              </a:rPr>
              <a:t>, 3. </a:t>
            </a:r>
            <a:r>
              <a:rPr lang="cs-CZ" sz="2400" dirty="0" smtClean="0">
                <a:effectLst/>
              </a:rPr>
              <a:t>obojího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effectLst/>
              </a:rPr>
              <a:t>Arytmie definujeme per </a:t>
            </a:r>
            <a:r>
              <a:rPr lang="cs-CZ" sz="2400" dirty="0" err="1" smtClean="0">
                <a:effectLst/>
              </a:rPr>
              <a:t>exclusionem</a:t>
            </a:r>
            <a:r>
              <a:rPr lang="en-US" sz="2400" dirty="0" smtClean="0">
                <a:effectLst/>
              </a:rPr>
              <a:t> – </a:t>
            </a:r>
            <a:r>
              <a:rPr lang="cs-CZ" sz="2400" dirty="0" smtClean="0">
                <a:effectLst/>
              </a:rPr>
              <a:t>tj. </a:t>
            </a:r>
            <a:r>
              <a:rPr lang="cs-CZ" sz="2400" u="sng" dirty="0" smtClean="0">
                <a:effectLst/>
              </a:rPr>
              <a:t>každý rytmus odlišný od normálního sinusového rytmu je arytmie</a:t>
            </a:r>
            <a:r>
              <a:rPr lang="cs-CZ" sz="2400" dirty="0" smtClean="0">
                <a:effectLst/>
              </a:rPr>
              <a:t> (může být i pravidelná)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effectLst/>
              </a:rPr>
              <a:t>Dělení arytmií – s přihlédnutím k:</a:t>
            </a:r>
            <a:r>
              <a:rPr lang="en-US" sz="2400" u="sng" dirty="0" smtClean="0">
                <a:effectLst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u="sng" dirty="0" err="1" smtClean="0">
                <a:effectLst/>
              </a:rPr>
              <a:t>Fre</a:t>
            </a:r>
            <a:r>
              <a:rPr lang="cs-CZ" sz="2000" u="sng" dirty="0" err="1" smtClean="0">
                <a:effectLst/>
              </a:rPr>
              <a:t>kvenci</a:t>
            </a:r>
            <a:r>
              <a:rPr lang="en-US" sz="2000" dirty="0" smtClean="0">
                <a:effectLst/>
              </a:rPr>
              <a:t> – </a:t>
            </a:r>
            <a:r>
              <a:rPr lang="cs-CZ" sz="2000" dirty="0" err="1" smtClean="0">
                <a:effectLst/>
              </a:rPr>
              <a:t>bradyarytmie</a:t>
            </a:r>
            <a:r>
              <a:rPr lang="cs-CZ" sz="2000" dirty="0" smtClean="0">
                <a:effectLst/>
              </a:rPr>
              <a:t>/</a:t>
            </a:r>
            <a:r>
              <a:rPr lang="cs-CZ" sz="2000" dirty="0" err="1" smtClean="0">
                <a:effectLst/>
              </a:rPr>
              <a:t>tachyarytmie</a:t>
            </a:r>
            <a:endParaRPr lang="en-US" sz="2000" dirty="0" smtClean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effectLst/>
              </a:rPr>
              <a:t>Lo</a:t>
            </a:r>
            <a:r>
              <a:rPr lang="cs-CZ" sz="2000" u="sng" dirty="0" err="1" smtClean="0">
                <a:effectLst/>
              </a:rPr>
              <a:t>kalizaci</a:t>
            </a:r>
            <a:r>
              <a:rPr lang="en-US" sz="2000" dirty="0" smtClean="0">
                <a:effectLst/>
              </a:rPr>
              <a:t> – </a:t>
            </a:r>
            <a:r>
              <a:rPr lang="cs-CZ" sz="2000" dirty="0" err="1" smtClean="0">
                <a:effectLst/>
              </a:rPr>
              <a:t>supraventrikulární</a:t>
            </a:r>
            <a:r>
              <a:rPr lang="cs-CZ" sz="2000" dirty="0" smtClean="0">
                <a:effectLst/>
              </a:rPr>
              <a:t>/ventrikulární</a:t>
            </a:r>
            <a:endParaRPr lang="en-US" sz="2000" dirty="0" smtClean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effectLst/>
              </a:rPr>
              <a:t>Mechanism</a:t>
            </a:r>
            <a:r>
              <a:rPr lang="cs-CZ" sz="2000" u="sng" dirty="0" smtClean="0">
                <a:effectLst/>
              </a:rPr>
              <a:t>u</a:t>
            </a:r>
            <a:r>
              <a:rPr lang="cs-CZ" sz="20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– </a:t>
            </a:r>
            <a:r>
              <a:rPr lang="cs-CZ" sz="2000" dirty="0" smtClean="0">
                <a:effectLst/>
              </a:rPr>
              <a:t>porucha vzniku/vedení signálu</a:t>
            </a:r>
            <a:endParaRPr lang="en-US" sz="20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/>
          </a:p>
        </p:txBody>
      </p:sp>
      <p:pic>
        <p:nvPicPr>
          <p:cNvPr id="25604" name="Picture 4" descr="arrhythm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1196752"/>
            <a:ext cx="22860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9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-30163" y="688975"/>
          <a:ext cx="9174163" cy="616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CorelPhotoPaint.Image.8" r:id="rId5" imgW="6050036" imgH="3831181" progId="CorelPhotoPaint.Image.8">
                  <p:embed/>
                </p:oleObj>
              </mc:Choice>
              <mc:Fallback>
                <p:oleObj name="CorelPhotoPaint.Image.8" r:id="rId5" imgW="6050036" imgH="3831181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3" y="688975"/>
                        <a:ext cx="9174163" cy="616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288" y="1989138"/>
            <a:ext cx="7540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VC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3357563"/>
            <a:ext cx="10064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SA node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4581525"/>
            <a:ext cx="10096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AV node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5157788"/>
            <a:ext cx="15128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Bundle of His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6451600"/>
            <a:ext cx="21415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Purkinje fibre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367213" y="1868488"/>
            <a:ext cx="10064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  <a:latin typeface="Arial" charset="0"/>
              </a:rPr>
              <a:t>SA node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067175" y="2492375"/>
            <a:ext cx="17589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  <a:latin typeface="Arial" charset="0"/>
              </a:rPr>
              <a:t>Atrial myocardium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367213" y="2862263"/>
            <a:ext cx="10302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  <a:latin typeface="Arial" charset="0"/>
              </a:rPr>
              <a:t>AV node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211638" y="3573463"/>
            <a:ext cx="18288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  <a:latin typeface="Arial" charset="0"/>
              </a:rPr>
              <a:t>Bundle of His</a:t>
            </a:r>
            <a:endParaRPr lang="cs-CZ" sz="1600" b="1">
              <a:solidFill>
                <a:srgbClr val="FF0000"/>
              </a:solidFill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452938" y="4556125"/>
            <a:ext cx="15097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  <a:latin typeface="Arial" charset="0"/>
              </a:rPr>
              <a:t>Purk. fibre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203825" y="5483225"/>
            <a:ext cx="7556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ECG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572000" y="5000625"/>
            <a:ext cx="1384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  <a:latin typeface="Arial" charset="0"/>
              </a:rPr>
              <a:t>ventricle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732588" y="6237288"/>
            <a:ext cx="7556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</a:rPr>
              <a:t>QRS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8172450" y="6546850"/>
            <a:ext cx="6286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0.6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630988" y="6538913"/>
            <a:ext cx="6286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0.2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7378700" y="6546850"/>
            <a:ext cx="6302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0.4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500563" y="1628775"/>
            <a:ext cx="8826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3300"/>
                </a:solidFill>
              </a:rPr>
              <a:t>M /</a:t>
            </a:r>
            <a:r>
              <a:rPr lang="cs-CZ" sz="1400" b="1">
                <a:solidFill>
                  <a:srgbClr val="FF3300"/>
                </a:solidFill>
                <a:sym typeface="Symbol" pitchFamily="18" charset="2"/>
              </a:rPr>
              <a:t></a:t>
            </a:r>
            <a:r>
              <a:rPr lang="cs-CZ" sz="1400" b="1" baseline="-25000">
                <a:solidFill>
                  <a:srgbClr val="FF3300"/>
                </a:solidFill>
              </a:rPr>
              <a:t>1</a:t>
            </a:r>
            <a:endParaRPr lang="cs-CZ" sz="1400" b="1">
              <a:solidFill>
                <a:srgbClr val="FF3300"/>
              </a:solidFill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219700" y="2781300"/>
            <a:ext cx="6286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600" b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cs-CZ" sz="1600" b="1" baseline="-25000">
                <a:solidFill>
                  <a:schemeClr val="bg1"/>
                </a:solidFill>
              </a:rPr>
              <a:t>1</a:t>
            </a:r>
            <a:endParaRPr lang="cs-CZ" sz="1600" b="1">
              <a:solidFill>
                <a:schemeClr val="bg1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771775" y="1052513"/>
            <a:ext cx="8810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Aorta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8355013" y="6361113"/>
            <a:ext cx="10080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Time (s)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300788" y="5516563"/>
            <a:ext cx="377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4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7948613" y="5445125"/>
            <a:ext cx="377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8375650" y="5716588"/>
            <a:ext cx="3778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200" b="1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109788" y="6235700"/>
            <a:ext cx="25177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sz="1200" b="1">
              <a:solidFill>
                <a:srgbClr val="FF0000"/>
              </a:solidFill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5222875" y="765175"/>
            <a:ext cx="392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200">
                <a:solidFill>
                  <a:schemeClr val="bg2"/>
                </a:solidFill>
                <a:latin typeface="Arial" charset="0"/>
              </a:rPr>
              <a:t>According to </a:t>
            </a:r>
            <a:r>
              <a:rPr lang="en-US" sz="1200">
                <a:solidFill>
                  <a:schemeClr val="bg2"/>
                </a:solidFill>
                <a:latin typeface="Arial" charset="0"/>
              </a:rPr>
              <a:t>Katzung's Basic &amp; Clinical Pharmacology</a:t>
            </a:r>
            <a:r>
              <a:rPr lang="cs-CZ" sz="1200">
                <a:solidFill>
                  <a:schemeClr val="bg2"/>
                </a:solidFill>
                <a:latin typeface="Arial" charset="0"/>
              </a:rPr>
              <a:t>. </a:t>
            </a:r>
          </a:p>
          <a:p>
            <a:pPr eaLnBrk="1" hangingPunct="1"/>
            <a:r>
              <a:rPr lang="en-US" sz="1200">
                <a:solidFill>
                  <a:schemeClr val="bg2"/>
                </a:solidFill>
                <a:latin typeface="Arial" charset="0"/>
              </a:rPr>
              <a:t>McGraw-Hill Medical; 9 edition (December 15, 2003) </a:t>
            </a:r>
            <a:endParaRPr lang="cs-CZ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-814" y="18473"/>
            <a:ext cx="885210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600" b="1" dirty="0" smtClean="0">
                <a:latin typeface="Arial" charset="0"/>
              </a:rPr>
              <a:t>Akční potenciály a </a:t>
            </a:r>
            <a:r>
              <a:rPr lang="cs-CZ" sz="2600" b="1" dirty="0">
                <a:latin typeface="Arial" charset="0"/>
              </a:rPr>
              <a:t>vedení elektrického signálu </a:t>
            </a:r>
            <a:r>
              <a:rPr lang="cs-CZ" sz="2600" b="1" dirty="0" smtClean="0">
                <a:latin typeface="Arial" charset="0"/>
              </a:rPr>
              <a:t>srdcem</a:t>
            </a:r>
          </a:p>
          <a:p>
            <a:pPr eaLnBrk="1" hangingPunct="1"/>
            <a:r>
              <a:rPr lang="cs-CZ" sz="2600" b="1" dirty="0">
                <a:latin typeface="Arial" charset="0"/>
              </a:rPr>
              <a:t> </a:t>
            </a:r>
            <a:r>
              <a:rPr lang="cs-CZ" sz="2600" b="1" dirty="0" smtClean="0">
                <a:latin typeface="Arial" charset="0"/>
              </a:rPr>
              <a:t>                            (normální stav)</a:t>
            </a:r>
            <a:endParaRPr lang="en-GB" sz="2600" b="1" dirty="0"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821419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br. 10a: Elektrické a mechanické projevy srdeční činnost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0163"/>
            <a:ext cx="9144000" cy="695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0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Normální EKG</a:t>
            </a: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752600"/>
          <a:ext cx="9144000" cy="462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Fotografie" r:id="rId4" imgW="4952381" imgH="2505425" progId="MSPhotoEd.3">
                  <p:embed/>
                </p:oleObj>
              </mc:Choice>
              <mc:Fallback>
                <p:oleObj name="Fotografie" r:id="rId4" imgW="4952381" imgH="250542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9144000" cy="462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629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07288" cy="774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800" dirty="0" smtClean="0"/>
              <a:t>Možné příčiny arytmií (</a:t>
            </a:r>
            <a:r>
              <a:rPr lang="cs-CZ" sz="2800" dirty="0" err="1" smtClean="0"/>
              <a:t>arytmogenní</a:t>
            </a:r>
            <a:r>
              <a:rPr lang="cs-CZ" sz="2800" dirty="0" smtClean="0"/>
              <a:t> substrát)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Problémy vegetativního nervového systému (nervová labilita, kompenzace srdečního selhání, šok, úzkost)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Ischémie, hypoxie and reperfúze, změny pH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Iontová nerovnováha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Onemocnění myokardu – hypertrofie, dilatace, amyloidóza, jizva po AIM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Zánět (myokarditis)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Léky (</a:t>
            </a:r>
            <a:r>
              <a:rPr lang="el-GR" sz="1600" smtClean="0">
                <a:cs typeface="Arial" charset="0"/>
              </a:rPr>
              <a:t>β</a:t>
            </a:r>
            <a:r>
              <a:rPr lang="cs-CZ" sz="1600" smtClean="0">
                <a:cs typeface="Arial" charset="0"/>
              </a:rPr>
              <a:t>-blokátory, digitalis, antiarytmika)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Celkový stav (traumata, endokrinopatie...)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Genetické příčiny (mutace iontových kanálů)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smtClean="0"/>
              <a:t>Aberantní vedení – např. Kentův svazek (WPW syndrom – přídatná dráha mezi síněmi a komorami obcházející AV uzel) – asi u 1% populace, většinou je asymptomatický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8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Arytmogenní mechanismus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307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cs-CZ" dirty="0" smtClean="0"/>
              <a:t>Arytmie vznikají v zásadě na čtyřech principech: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cs-CZ" sz="2800" dirty="0" smtClean="0"/>
              <a:t>Změněná </a:t>
            </a:r>
            <a:r>
              <a:rPr lang="cs-CZ" sz="2800" dirty="0" err="1" smtClean="0"/>
              <a:t>automaticita</a:t>
            </a:r>
            <a:r>
              <a:rPr lang="cs-CZ" sz="2800" dirty="0" smtClean="0"/>
              <a:t> (zvýšená, snížená, ektopická)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cs-CZ" sz="2800" dirty="0" smtClean="0"/>
              <a:t>Re-</a:t>
            </a:r>
            <a:r>
              <a:rPr lang="cs-CZ" sz="2800" dirty="0" err="1" smtClean="0"/>
              <a:t>entry</a:t>
            </a:r>
            <a:endParaRPr lang="cs-CZ" sz="2800" dirty="0" smtClean="0"/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cs-CZ" sz="2800" dirty="0" smtClean="0"/>
              <a:t>Spouštěná (</a:t>
            </a:r>
            <a:r>
              <a:rPr lang="cs-CZ" sz="2800" dirty="0" err="1" smtClean="0"/>
              <a:t>triggered</a:t>
            </a:r>
            <a:r>
              <a:rPr lang="cs-CZ" sz="2800" dirty="0" smtClean="0"/>
              <a:t>) aktivita (= časné/pozdní následné depolarizace)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cs-CZ" sz="2800" dirty="0" smtClean="0"/>
              <a:t>Převodní blokády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endParaRPr lang="cs-CZ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4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Brady- a tachyarytmie: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98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effectLst/>
              </a:rPr>
              <a:t>1. </a:t>
            </a:r>
            <a:r>
              <a:rPr lang="en-US" sz="2800" b="1" dirty="0" err="1" smtClean="0">
                <a:effectLst/>
              </a:rPr>
              <a:t>Bradyarytmi</a:t>
            </a:r>
            <a:r>
              <a:rPr lang="cs-CZ" sz="2800" b="1" dirty="0" smtClean="0">
                <a:effectLst/>
              </a:rPr>
              <a:t>e</a:t>
            </a:r>
            <a:r>
              <a:rPr lang="en-US" sz="2800" dirty="0" smtClean="0">
                <a:effectLst/>
              </a:rPr>
              <a:t> </a:t>
            </a:r>
            <a:endParaRPr lang="cs-CZ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000" dirty="0" smtClean="0">
                <a:effectLst/>
              </a:rPr>
              <a:t>           </a:t>
            </a:r>
            <a:r>
              <a:rPr lang="cs-CZ" sz="1600" dirty="0" smtClean="0">
                <a:effectLst/>
              </a:rPr>
              <a:t>- SA</a:t>
            </a:r>
            <a:r>
              <a:rPr lang="en-US" sz="1600" dirty="0" smtClean="0">
                <a:effectLst/>
              </a:rPr>
              <a:t> </a:t>
            </a:r>
            <a:r>
              <a:rPr lang="cs-CZ" sz="1600" dirty="0" err="1" smtClean="0">
                <a:effectLst/>
              </a:rPr>
              <a:t>arrest</a:t>
            </a:r>
            <a:r>
              <a:rPr lang="cs-CZ" sz="1600" dirty="0" smtClean="0">
                <a:effectLst/>
              </a:rPr>
              <a:t>, SA </a:t>
            </a:r>
            <a:r>
              <a:rPr lang="en-US" sz="1600" dirty="0" smtClean="0">
                <a:effectLst/>
              </a:rPr>
              <a:t>b</a:t>
            </a:r>
            <a:r>
              <a:rPr lang="cs-CZ" sz="1600" dirty="0" smtClean="0">
                <a:effectLst/>
              </a:rPr>
              <a:t>lok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1600" dirty="0" smtClean="0">
                <a:effectLst/>
              </a:rPr>
              <a:t>            </a:t>
            </a:r>
            <a:r>
              <a:rPr lang="en-US" sz="1600" dirty="0" smtClean="0">
                <a:effectLst/>
              </a:rPr>
              <a:t> </a:t>
            </a:r>
            <a:r>
              <a:rPr lang="cs-CZ" sz="1600" dirty="0" smtClean="0">
                <a:effectLst/>
              </a:rPr>
              <a:t>- syndrom chorého SA uzlu (</a:t>
            </a:r>
            <a:r>
              <a:rPr lang="en-US" sz="1600" dirty="0" smtClean="0">
                <a:effectLst/>
              </a:rPr>
              <a:t>sick-sinus </a:t>
            </a:r>
            <a:r>
              <a:rPr lang="en-US" sz="1600" dirty="0" err="1" smtClean="0">
                <a:effectLst/>
              </a:rPr>
              <a:t>syndro</a:t>
            </a:r>
            <a:r>
              <a:rPr lang="cs-CZ" sz="1600" dirty="0" err="1" smtClean="0">
                <a:effectLst/>
              </a:rPr>
              <a:t>me</a:t>
            </a:r>
            <a:r>
              <a:rPr lang="cs-CZ" sz="1600" dirty="0" smtClean="0">
                <a:effectLst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1600" dirty="0" smtClean="0">
                <a:effectLst/>
              </a:rPr>
              <a:t>            </a:t>
            </a:r>
            <a:r>
              <a:rPr lang="en-US" sz="1600" dirty="0" smtClean="0">
                <a:effectLst/>
              </a:rPr>
              <a:t> </a:t>
            </a:r>
            <a:r>
              <a:rPr lang="cs-CZ" sz="1600" dirty="0" smtClean="0">
                <a:effectLst/>
              </a:rPr>
              <a:t>- </a:t>
            </a:r>
            <a:r>
              <a:rPr lang="en-US" sz="1600" dirty="0" smtClean="0">
                <a:effectLst/>
              </a:rPr>
              <a:t>AV </a:t>
            </a:r>
            <a:r>
              <a:rPr lang="en-US" sz="1600" dirty="0" err="1" smtClean="0">
                <a:effectLst/>
              </a:rPr>
              <a:t>blok</a:t>
            </a:r>
            <a:r>
              <a:rPr lang="cs-CZ" sz="1600" dirty="0" err="1" smtClean="0">
                <a:effectLst/>
              </a:rPr>
              <a:t>ády</a:t>
            </a:r>
            <a:endParaRPr lang="en-US" sz="1600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2. </a:t>
            </a:r>
            <a:r>
              <a:rPr lang="en-US" sz="2800" b="1" dirty="0" err="1" smtClean="0">
                <a:effectLst/>
              </a:rPr>
              <a:t>Tachyarytmi</a:t>
            </a:r>
            <a:r>
              <a:rPr lang="cs-CZ" sz="2800" b="1" dirty="0" smtClean="0">
                <a:effectLst/>
              </a:rPr>
              <a:t>e</a:t>
            </a:r>
            <a:r>
              <a:rPr lang="en-US" sz="2800" b="1" dirty="0" smtClean="0">
                <a:effectLst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effectLst/>
              </a:rPr>
              <a:t>a) </a:t>
            </a:r>
            <a:r>
              <a:rPr lang="en-US" sz="2000" u="sng" dirty="0" err="1" smtClean="0">
                <a:effectLst/>
              </a:rPr>
              <a:t>Supraventri</a:t>
            </a:r>
            <a:r>
              <a:rPr lang="cs-CZ" sz="2000" u="sng" dirty="0" smtClean="0">
                <a:effectLst/>
              </a:rPr>
              <a:t>k</a:t>
            </a:r>
            <a:r>
              <a:rPr lang="en-US" sz="2000" u="sng" dirty="0" err="1" smtClean="0">
                <a:effectLst/>
              </a:rPr>
              <a:t>ul</a:t>
            </a:r>
            <a:r>
              <a:rPr lang="cs-CZ" sz="2000" u="sng" dirty="0" smtClean="0">
                <a:effectLst/>
              </a:rPr>
              <a:t>á</a:t>
            </a:r>
            <a:r>
              <a:rPr lang="en-US" sz="2000" u="sng" dirty="0" smtClean="0">
                <a:effectLst/>
              </a:rPr>
              <a:t>r</a:t>
            </a:r>
            <a:r>
              <a:rPr lang="cs-CZ" sz="2000" u="sng" dirty="0" smtClean="0">
                <a:effectLst/>
              </a:rPr>
              <a:t>ní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effectLst/>
              </a:rPr>
              <a:t>		- SV </a:t>
            </a:r>
            <a:r>
              <a:rPr lang="cs-CZ" sz="1600" dirty="0" smtClean="0">
                <a:effectLst/>
              </a:rPr>
              <a:t>extrasystoly – atriální, </a:t>
            </a:r>
            <a:r>
              <a:rPr lang="cs-CZ" sz="1600" dirty="0" err="1" smtClean="0">
                <a:effectLst/>
              </a:rPr>
              <a:t>junkční</a:t>
            </a:r>
            <a:endParaRPr lang="en-US" sz="16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effectLst/>
              </a:rPr>
              <a:t>		- </a:t>
            </a:r>
            <a:r>
              <a:rPr lang="cs-CZ" sz="1600" dirty="0" smtClean="0">
                <a:effectLst/>
              </a:rPr>
              <a:t>atriální tachykardie, </a:t>
            </a:r>
            <a:r>
              <a:rPr lang="cs-CZ" sz="1600" dirty="0" err="1" smtClean="0">
                <a:effectLst/>
              </a:rPr>
              <a:t>flutter</a:t>
            </a:r>
            <a:r>
              <a:rPr lang="cs-CZ" sz="1600" dirty="0" smtClean="0">
                <a:effectLst/>
              </a:rPr>
              <a:t>, fibrilace</a:t>
            </a:r>
            <a:endParaRPr lang="en-US" sz="16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effectLst/>
              </a:rPr>
              <a:t>		- AV nod</a:t>
            </a:r>
            <a:r>
              <a:rPr lang="cs-CZ" sz="1600" dirty="0" err="1" smtClean="0">
                <a:effectLst/>
              </a:rPr>
              <a:t>ální</a:t>
            </a:r>
            <a:r>
              <a:rPr lang="en-US" sz="1600" dirty="0" smtClean="0">
                <a:effectLst/>
              </a:rPr>
              <a:t> re-entry </a:t>
            </a:r>
            <a:r>
              <a:rPr lang="en-US" sz="1600" dirty="0" err="1" smtClean="0">
                <a:effectLst/>
              </a:rPr>
              <a:t>tachy</a:t>
            </a:r>
            <a:r>
              <a:rPr lang="cs-CZ" sz="1600" dirty="0" smtClean="0">
                <a:effectLst/>
              </a:rPr>
              <a:t>k</a:t>
            </a:r>
            <a:r>
              <a:rPr lang="en-US" sz="1600" dirty="0" err="1" smtClean="0">
                <a:effectLst/>
              </a:rPr>
              <a:t>ardi</a:t>
            </a:r>
            <a:r>
              <a:rPr lang="cs-CZ" sz="1600" dirty="0" smtClean="0">
                <a:effectLst/>
              </a:rPr>
              <a:t>e</a:t>
            </a:r>
            <a:r>
              <a:rPr lang="en-US" sz="1600" dirty="0" smtClean="0">
                <a:effectLst/>
              </a:rPr>
              <a:t> (AVNRT)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effectLst/>
              </a:rPr>
              <a:t>		- AV re-entry </a:t>
            </a:r>
            <a:r>
              <a:rPr lang="en-US" sz="1600" dirty="0" err="1" smtClean="0">
                <a:effectLst/>
              </a:rPr>
              <a:t>tachy</a:t>
            </a:r>
            <a:r>
              <a:rPr lang="cs-CZ" sz="1600" dirty="0" smtClean="0">
                <a:effectLst/>
              </a:rPr>
              <a:t>k</a:t>
            </a:r>
            <a:r>
              <a:rPr lang="en-US" sz="1600" dirty="0" err="1" smtClean="0">
                <a:effectLst/>
              </a:rPr>
              <a:t>ardi</a:t>
            </a:r>
            <a:r>
              <a:rPr lang="cs-CZ" sz="1600" dirty="0" smtClean="0">
                <a:effectLst/>
              </a:rPr>
              <a:t>e</a:t>
            </a:r>
            <a:r>
              <a:rPr lang="en-US" sz="1600" dirty="0" smtClean="0">
                <a:effectLst/>
              </a:rPr>
              <a:t> (Wolf-Parkinson-White </a:t>
            </a:r>
            <a:r>
              <a:rPr lang="en-US" sz="1600" dirty="0" err="1" smtClean="0">
                <a:effectLst/>
              </a:rPr>
              <a:t>syndrom</a:t>
            </a:r>
            <a:r>
              <a:rPr lang="en-US" sz="1600" dirty="0" smtClean="0">
                <a:effectLst/>
              </a:rPr>
              <a:t>)</a:t>
            </a:r>
            <a:endParaRPr lang="cs-CZ" sz="16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effectLst/>
              </a:rPr>
              <a:t>b) </a:t>
            </a:r>
            <a:r>
              <a:rPr lang="cs-CZ" sz="2000" u="sng" dirty="0" smtClean="0">
                <a:effectLst/>
              </a:rPr>
              <a:t>Komorové</a:t>
            </a:r>
            <a:endParaRPr lang="en-US" sz="2000" u="sng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dirty="0" smtClean="0">
                <a:effectLst/>
              </a:rPr>
              <a:t>                  </a:t>
            </a:r>
            <a:r>
              <a:rPr lang="en-US" sz="1600" dirty="0" smtClean="0">
                <a:effectLst/>
              </a:rPr>
              <a:t>- </a:t>
            </a:r>
            <a:r>
              <a:rPr lang="cs-CZ" sz="1600" dirty="0" smtClean="0">
                <a:effectLst/>
              </a:rPr>
              <a:t>komorové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extrasystol</a:t>
            </a:r>
            <a:r>
              <a:rPr lang="cs-CZ" sz="1600" dirty="0" smtClean="0">
                <a:effectLst/>
              </a:rPr>
              <a:t>y – izolované, v kupletech, v </a:t>
            </a:r>
            <a:r>
              <a:rPr lang="cs-CZ" sz="1600" dirty="0" err="1" smtClean="0">
                <a:effectLst/>
              </a:rPr>
              <a:t>trigeminiích</a:t>
            </a:r>
            <a:endParaRPr lang="cs-CZ" sz="1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dirty="0" smtClean="0">
                <a:effectLst/>
              </a:rPr>
              <a:t>                  </a:t>
            </a:r>
            <a:r>
              <a:rPr lang="en-US" sz="1600" dirty="0" smtClean="0">
                <a:effectLst/>
              </a:rPr>
              <a:t>- </a:t>
            </a:r>
            <a:r>
              <a:rPr lang="cs-CZ" sz="1600" dirty="0" smtClean="0">
                <a:effectLst/>
              </a:rPr>
              <a:t>komorové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tachy</a:t>
            </a:r>
            <a:r>
              <a:rPr lang="cs-CZ" sz="1600" dirty="0" smtClean="0">
                <a:effectLst/>
              </a:rPr>
              <a:t>k</a:t>
            </a:r>
            <a:r>
              <a:rPr lang="en-US" sz="1600" dirty="0" err="1" smtClean="0">
                <a:effectLst/>
              </a:rPr>
              <a:t>ardi</a:t>
            </a:r>
            <a:r>
              <a:rPr lang="cs-CZ" sz="1600" dirty="0" smtClean="0">
                <a:effectLst/>
              </a:rPr>
              <a:t>e – </a:t>
            </a:r>
            <a:r>
              <a:rPr lang="cs-CZ" sz="1600" dirty="0" err="1" smtClean="0">
                <a:effectLst/>
              </a:rPr>
              <a:t>monomorfní</a:t>
            </a:r>
            <a:r>
              <a:rPr lang="cs-CZ" sz="1600" dirty="0" smtClean="0">
                <a:effectLst/>
              </a:rPr>
              <a:t>, polymorfní</a:t>
            </a:r>
            <a:endParaRPr lang="cs-CZ" sz="1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dirty="0" smtClean="0">
                <a:effectLst/>
              </a:rPr>
              <a:t>                  </a:t>
            </a:r>
            <a:r>
              <a:rPr lang="en-US" sz="1600" dirty="0" smtClean="0">
                <a:effectLst/>
              </a:rPr>
              <a:t>- </a:t>
            </a:r>
            <a:r>
              <a:rPr lang="cs-CZ" sz="1600" dirty="0" smtClean="0">
                <a:effectLst/>
              </a:rPr>
              <a:t>fibrilace komor</a:t>
            </a:r>
            <a:endParaRPr lang="en-US" sz="16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1600" dirty="0" smtClean="0"/>
          </a:p>
        </p:txBody>
      </p:sp>
      <p:pic>
        <p:nvPicPr>
          <p:cNvPr id="27652" name="Picture 4" descr="arrhythmia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698625"/>
            <a:ext cx="1857375" cy="214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97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Arytmie - příklady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655869"/>
          </a:xfrm>
        </p:spPr>
        <p:txBody>
          <a:bodyPr>
            <a:normAutofit/>
          </a:bodyPr>
          <a:lstStyle/>
          <a:p>
            <a:r>
              <a:rPr lang="cs-CZ" sz="2200" dirty="0" smtClean="0"/>
              <a:t>Fibrilace síní</a:t>
            </a:r>
            <a:endParaRPr lang="cs-CZ" sz="2200" dirty="0"/>
          </a:p>
        </p:txBody>
      </p:sp>
      <p:pic>
        <p:nvPicPr>
          <p:cNvPr id="5" name="Picture 3" descr="afi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84784"/>
            <a:ext cx="4032448" cy="771285"/>
          </a:xfrm>
          <a:prstGeom prst="rect">
            <a:avLst/>
          </a:prstGeom>
        </p:spPr>
      </p:pic>
      <p:pic>
        <p:nvPicPr>
          <p:cNvPr id="6" name="Picture 3" descr="vt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492897"/>
            <a:ext cx="4032448" cy="1026182"/>
          </a:xfrm>
          <a:prstGeom prst="rect">
            <a:avLst/>
          </a:prstGeom>
        </p:spPr>
      </p:pic>
      <p:pic>
        <p:nvPicPr>
          <p:cNvPr id="7" name="Picture 4" descr="bigemin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228" y="3645024"/>
            <a:ext cx="3240088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 descr="fibrill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5589241"/>
            <a:ext cx="4105557" cy="10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Zástupný symbol pro obsah 3"/>
          <p:cNvSpPr txBox="1">
            <a:spLocks/>
          </p:cNvSpPr>
          <p:nvPr/>
        </p:nvSpPr>
        <p:spPr>
          <a:xfrm>
            <a:off x="4644008" y="2678053"/>
            <a:ext cx="4038600" cy="65586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Monomorfní</a:t>
            </a:r>
            <a:r>
              <a:rPr lang="cs-CZ" dirty="0" smtClean="0"/>
              <a:t> komorová tachykardie</a:t>
            </a:r>
            <a:endParaRPr lang="cs-CZ" dirty="0"/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4644008" y="4217995"/>
            <a:ext cx="4038600" cy="65586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Komorové extrasystoly v </a:t>
            </a:r>
            <a:r>
              <a:rPr lang="cs-CZ" dirty="0" err="1" smtClean="0"/>
              <a:t>bigeminii</a:t>
            </a:r>
            <a:endParaRPr lang="cs-CZ" dirty="0"/>
          </a:p>
        </p:txBody>
      </p: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4644008" y="5589240"/>
            <a:ext cx="4038600" cy="6558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smtClean="0"/>
              <a:t>Fibrilace komor</a:t>
            </a:r>
            <a:endParaRPr lang="cs-CZ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8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mtClean="0"/>
              <a:t>                 Děkuji za pozornost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0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 smtClean="0"/>
              <a:t>Kapacitní a rezistenční cévy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697924"/>
              </p:ext>
            </p:extLst>
          </p:nvPr>
        </p:nvGraphicFramePr>
        <p:xfrm>
          <a:off x="977360" y="1268760"/>
          <a:ext cx="6912768" cy="3159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  <a:gridCol w="2304256"/>
              </a:tblGrid>
              <a:tr h="31726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Oddíl cirkulace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ml</a:t>
                      </a:r>
                      <a:endParaRPr lang="cs-CZ" dirty="0"/>
                    </a:p>
                  </a:txBody>
                  <a:tcPr/>
                </a:tc>
              </a:tr>
              <a:tr h="317267">
                <a:tc>
                  <a:txBody>
                    <a:bodyPr/>
                    <a:lstStyle/>
                    <a:p>
                      <a:r>
                        <a:rPr lang="cs-CZ" dirty="0" smtClean="0"/>
                        <a:t>Plicní oběh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450 </a:t>
                      </a:r>
                      <a:endParaRPr lang="cs-CZ" dirty="0"/>
                    </a:p>
                  </a:txBody>
                  <a:tcPr/>
                </a:tc>
              </a:tr>
              <a:tr h="317267">
                <a:tc>
                  <a:txBody>
                    <a:bodyPr/>
                    <a:lstStyle/>
                    <a:p>
                      <a:r>
                        <a:rPr lang="cs-CZ" dirty="0" smtClean="0"/>
                        <a:t>Srdce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350 </a:t>
                      </a:r>
                      <a:endParaRPr lang="cs-CZ" dirty="0"/>
                    </a:p>
                  </a:txBody>
                  <a:tcPr/>
                </a:tc>
              </a:tr>
              <a:tr h="547612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Tepny periferního oběhu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13 %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650 </a:t>
                      </a:r>
                      <a:endParaRPr lang="cs-CZ" dirty="0"/>
                    </a:p>
                  </a:txBody>
                  <a:tcPr/>
                </a:tc>
              </a:tr>
              <a:tr h="54761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Tepénky</a:t>
                      </a:r>
                      <a:r>
                        <a:rPr lang="cs-CZ" dirty="0" smtClean="0"/>
                        <a:t> a kapiláry periferního oběhu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350 </a:t>
                      </a:r>
                      <a:endParaRPr lang="cs-CZ" dirty="0"/>
                    </a:p>
                  </a:txBody>
                  <a:tcPr/>
                </a:tc>
              </a:tr>
              <a:tr h="78230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Žilky, žíly a žilní splavy periferního oběhu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64 %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3200 	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3203848" y="55172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		</a:t>
            </a:r>
            <a:r>
              <a:rPr lang="cs-CZ" b="1" dirty="0" smtClean="0"/>
              <a:t> </a:t>
            </a:r>
            <a:r>
              <a:rPr lang="cs-CZ" dirty="0"/>
              <a:t>	</a:t>
            </a:r>
          </a:p>
          <a:p>
            <a:r>
              <a:rPr lang="cs-CZ" dirty="0"/>
              <a:t>			</a:t>
            </a:r>
          </a:p>
          <a:p>
            <a:r>
              <a:rPr lang="cs-CZ" dirty="0"/>
              <a:t>			</a:t>
            </a:r>
          </a:p>
          <a:p>
            <a:r>
              <a:rPr lang="pt-BR" dirty="0"/>
              <a:t>			</a:t>
            </a:r>
          </a:p>
          <a:p>
            <a:r>
              <a:rPr lang="cs-CZ" dirty="0"/>
              <a:t>			</a:t>
            </a:r>
          </a:p>
          <a:p>
            <a:r>
              <a:rPr lang="cs-CZ" dirty="0"/>
              <a:t>		</a:t>
            </a:r>
          </a:p>
        </p:txBody>
      </p:sp>
      <p:pic>
        <p:nvPicPr>
          <p:cNvPr id="6" name="Content Placeholder 7" descr="Biophys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5392" y="4581128"/>
            <a:ext cx="4626559" cy="2159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2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r>
              <a:rPr lang="cs-CZ" dirty="0" smtClean="0"/>
              <a:t>Tonus cévní stěny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191000" cy="3412976"/>
          </a:xfrm>
        </p:spPr>
        <p:txBody>
          <a:bodyPr/>
          <a:lstStyle/>
          <a:p>
            <a:r>
              <a:rPr lang="cs-CZ" dirty="0" smtClean="0"/>
              <a:t>Vazodilatace</a:t>
            </a:r>
          </a:p>
          <a:p>
            <a:pPr lvl="1"/>
            <a:r>
              <a:rPr lang="cs-CZ" sz="1800" dirty="0" smtClean="0"/>
              <a:t>NO – tvořen v endotelu konstitutivní (</a:t>
            </a:r>
            <a:r>
              <a:rPr lang="cs-CZ" sz="1800" dirty="0" err="1" smtClean="0"/>
              <a:t>eNOS</a:t>
            </a:r>
            <a:r>
              <a:rPr lang="cs-CZ" sz="1800" dirty="0" smtClean="0"/>
              <a:t>) a </a:t>
            </a:r>
            <a:r>
              <a:rPr lang="cs-CZ" sz="1800" dirty="0" err="1" smtClean="0"/>
              <a:t>inducibilní</a:t>
            </a:r>
            <a:r>
              <a:rPr lang="cs-CZ" sz="1800" dirty="0" smtClean="0"/>
              <a:t> (</a:t>
            </a:r>
            <a:r>
              <a:rPr lang="cs-CZ" sz="1800" dirty="0" err="1" smtClean="0"/>
              <a:t>iNOS</a:t>
            </a:r>
            <a:r>
              <a:rPr lang="cs-CZ" sz="1800" dirty="0" smtClean="0"/>
              <a:t> </a:t>
            </a:r>
            <a:r>
              <a:rPr lang="cs-CZ" sz="1800" dirty="0" err="1" smtClean="0"/>
              <a:t>syntázou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dirty="0" err="1" smtClean="0"/>
              <a:t>Prostacyklin</a:t>
            </a:r>
            <a:endParaRPr lang="cs-CZ" sz="1800" dirty="0" smtClean="0"/>
          </a:p>
          <a:p>
            <a:pPr lvl="1"/>
            <a:r>
              <a:rPr lang="cs-CZ" sz="1800" dirty="0" smtClean="0"/>
              <a:t>Bradykinin</a:t>
            </a:r>
          </a:p>
          <a:p>
            <a:pPr lvl="1"/>
            <a:r>
              <a:rPr lang="cs-CZ" sz="1800" dirty="0" smtClean="0"/>
              <a:t>Histamin</a:t>
            </a:r>
          </a:p>
          <a:p>
            <a:pPr lvl="1"/>
            <a:r>
              <a:rPr lang="cs-CZ" sz="1800" dirty="0" smtClean="0"/>
              <a:t>Katecholaminy</a:t>
            </a:r>
          </a:p>
          <a:p>
            <a:pPr lvl="1"/>
            <a:r>
              <a:rPr lang="cs-CZ" sz="1800" dirty="0" smtClean="0"/>
              <a:t>pO</a:t>
            </a:r>
            <a:r>
              <a:rPr lang="cs-CZ" sz="1800" baseline="-25000" dirty="0" smtClean="0"/>
              <a:t>2</a:t>
            </a:r>
            <a:r>
              <a:rPr lang="cs-CZ" sz="1800" dirty="0" smtClean="0"/>
              <a:t>, pCO</a:t>
            </a:r>
            <a:r>
              <a:rPr lang="cs-CZ" sz="1800" baseline="-25000" dirty="0" smtClean="0"/>
              <a:t>2</a:t>
            </a:r>
            <a:r>
              <a:rPr lang="cs-CZ" sz="1800" dirty="0" smtClean="0"/>
              <a:t>, pH</a:t>
            </a:r>
          </a:p>
          <a:p>
            <a:pPr lvl="1"/>
            <a:r>
              <a:rPr lang="cs-CZ" sz="1800" dirty="0" err="1" smtClean="0"/>
              <a:t>cAMP</a:t>
            </a:r>
            <a:r>
              <a:rPr lang="cs-CZ" sz="1800" dirty="0" smtClean="0"/>
              <a:t>, </a:t>
            </a:r>
            <a:r>
              <a:rPr lang="cs-CZ" sz="1800" dirty="0" err="1" smtClean="0"/>
              <a:t>cGMP</a:t>
            </a:r>
            <a:endParaRPr lang="cs-CZ" sz="18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343400" cy="3124944"/>
          </a:xfrm>
        </p:spPr>
        <p:txBody>
          <a:bodyPr/>
          <a:lstStyle/>
          <a:p>
            <a:r>
              <a:rPr lang="cs-CZ" dirty="0" smtClean="0"/>
              <a:t>Vazokonstrikce</a:t>
            </a:r>
          </a:p>
          <a:p>
            <a:pPr lvl="1"/>
            <a:r>
              <a:rPr lang="cs-CZ" sz="1800" dirty="0" err="1" smtClean="0"/>
              <a:t>Endotelin</a:t>
            </a:r>
            <a:endParaRPr lang="cs-CZ" sz="1800" dirty="0" smtClean="0"/>
          </a:p>
          <a:p>
            <a:pPr lvl="1"/>
            <a:r>
              <a:rPr lang="cs-CZ" sz="1800" dirty="0" smtClean="0"/>
              <a:t>ATII</a:t>
            </a:r>
          </a:p>
          <a:p>
            <a:pPr lvl="1"/>
            <a:r>
              <a:rPr lang="cs-CZ" sz="1800" dirty="0" smtClean="0"/>
              <a:t>ADH</a:t>
            </a:r>
          </a:p>
          <a:p>
            <a:pPr lvl="1"/>
            <a:r>
              <a:rPr lang="cs-CZ" sz="1800" dirty="0" smtClean="0"/>
              <a:t>Katecholaminy</a:t>
            </a:r>
          </a:p>
          <a:p>
            <a:pPr lvl="1"/>
            <a:r>
              <a:rPr lang="cs-CZ" sz="1800" dirty="0" err="1" smtClean="0"/>
              <a:t>Tromboxan</a:t>
            </a:r>
            <a:r>
              <a:rPr lang="cs-CZ" sz="1800" dirty="0" smtClean="0"/>
              <a:t> A2</a:t>
            </a:r>
          </a:p>
          <a:p>
            <a:pPr lvl="1"/>
            <a:r>
              <a:rPr lang="cs-CZ" sz="1800" dirty="0" smtClean="0"/>
              <a:t>Ca</a:t>
            </a:r>
            <a:r>
              <a:rPr lang="cs-CZ" sz="1800" baseline="30000" dirty="0" smtClean="0"/>
              <a:t>2+</a:t>
            </a:r>
          </a:p>
        </p:txBody>
      </p:sp>
      <p:pic>
        <p:nvPicPr>
          <p:cNvPr id="5122" name="Picture 2" descr="http://c431376.r76.cf2.rackcdn.com/53869/fimmu-04-00174-HTML/image_m/fimmu-04-00174-g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3699827"/>
            <a:ext cx="4896544" cy="317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99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Tuhost cévní stěny (elastické arterie)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5229200"/>
            <a:ext cx="8371656" cy="13834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Zhoršování s věkem</a:t>
            </a:r>
          </a:p>
          <a:p>
            <a:r>
              <a:rPr lang="cs-CZ" dirty="0" smtClean="0"/>
              <a:t>Vede k tzv. „</a:t>
            </a:r>
            <a:r>
              <a:rPr lang="cs-CZ" dirty="0" err="1" smtClean="0"/>
              <a:t>pružníkové</a:t>
            </a:r>
            <a:r>
              <a:rPr lang="cs-CZ" dirty="0" smtClean="0"/>
              <a:t> hypertenzi“ (izolovaně zvýšený STK)</a:t>
            </a:r>
            <a:endParaRPr lang="cs-CZ" dirty="0"/>
          </a:p>
        </p:txBody>
      </p:sp>
      <p:pic>
        <p:nvPicPr>
          <p:cNvPr id="6146" name="Picture 2" descr="http://www.nature.com/ki/journal/v82/n4/images/ki2012131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340768"/>
            <a:ext cx="5502286" cy="36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97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/>
          <a:lstStyle/>
          <a:p>
            <a:r>
              <a:rPr lang="cs-CZ" dirty="0" smtClean="0"/>
              <a:t>Ledvinná funkční křivka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8515672" cy="558924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Při dobré funkci ledvin může být vyšší rezistence nebo CO kompenzována vyšší glomerulární filtrací a snížením cirkulujícího </a:t>
            </a:r>
            <a:r>
              <a:rPr lang="cs-CZ" sz="2400" dirty="0" err="1" smtClean="0"/>
              <a:t>volumu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Za patologických situací je tato regulace porušena - hypervolémie </a:t>
            </a:r>
            <a:endParaRPr lang="cs-CZ" sz="2400" dirty="0"/>
          </a:p>
        </p:txBody>
      </p:sp>
      <p:pic>
        <p:nvPicPr>
          <p:cNvPr id="6146" name="Picture 2" descr="http://pfyziollfup.upol.cz/castwiki2/wp-content/uploads/2012/02/SklonenaFKriv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420888"/>
            <a:ext cx="71532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Kardiovaskular_bakalari[2021042108532215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0"/>
  <p:tag name="ARS_SLIDE_PARTICIPANTNUM_MEN" val="30"/>
  <p:tag name="ARS_SLIDE_SUBMITNUM_MEN" val="0"/>
  <p:tag name="ARS_SLIDE_PARTICIPANTNUM" val="30"/>
  <p:tag name="ARS_SLIDE_SUBMITNUM" val="0"/>
  <p:tag name="ARS_SLIDE_CORRECTNUM" val="0"/>
  <p:tag name="ARS_SLIDE_VOTEMEA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1281</TotalTime>
  <Words>2058</Words>
  <Application>Microsoft Office PowerPoint</Application>
  <PresentationFormat>Předvádění na obrazovce (4:3)</PresentationFormat>
  <Paragraphs>404</Paragraphs>
  <Slides>58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58</vt:i4>
      </vt:variant>
    </vt:vector>
  </HeadingPairs>
  <TitlesOfParts>
    <vt:vector size="70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</vt:lpstr>
      <vt:lpstr>Wingdings 2</vt:lpstr>
      <vt:lpstr>Cesta</vt:lpstr>
      <vt:lpstr>Rastrový obrázek</vt:lpstr>
      <vt:lpstr>CorelPhotoPaint.Image.8</vt:lpstr>
      <vt:lpstr>Fotografie</vt:lpstr>
      <vt:lpstr>Patofyziologie kardiovaskulárního systému</vt:lpstr>
      <vt:lpstr>Oběhový systém</vt:lpstr>
      <vt:lpstr>Kardiovaskulární epidemiologie</vt:lpstr>
      <vt:lpstr>Patofyziologické jednotky</vt:lpstr>
      <vt:lpstr>Krevní tlak - definice</vt:lpstr>
      <vt:lpstr>Kapacitní a rezistenční cévy</vt:lpstr>
      <vt:lpstr>Tonus cévní stěny</vt:lpstr>
      <vt:lpstr>Tuhost cévní stěny (elastické arterie)</vt:lpstr>
      <vt:lpstr>Ledvinná funkční křivka</vt:lpstr>
      <vt:lpstr>Vegetativní regulace TK</vt:lpstr>
      <vt:lpstr>         Juxtaglomerulární aparát</vt:lpstr>
      <vt:lpstr>    Renin-angiotensin-aldosteron</vt:lpstr>
      <vt:lpstr>Hypertenze</vt:lpstr>
      <vt:lpstr>Patogeneze esenciální hypertenze</vt:lpstr>
      <vt:lpstr>REMODELACE SRDCE A Cév</vt:lpstr>
      <vt:lpstr>Následky hypertenze</vt:lpstr>
      <vt:lpstr>Metabolický syndrom</vt:lpstr>
      <vt:lpstr>Krevní tlak - oscilometrie</vt:lpstr>
      <vt:lpstr>Krevní tlak – Riva-Rocciho metoda</vt:lpstr>
      <vt:lpstr>                               ŠOK</vt:lpstr>
      <vt:lpstr>Fáze šoku</vt:lpstr>
      <vt:lpstr>Kompenzační mechanismy a jejich limity</vt:lpstr>
      <vt:lpstr>Dekompenzace šoku</vt:lpstr>
      <vt:lpstr>Šok na buněčné úrovni</vt:lpstr>
      <vt:lpstr>Refrakterní šok</vt:lpstr>
      <vt:lpstr>Další „bludné kruhy“ v patogenezi šoku</vt:lpstr>
      <vt:lpstr>FETÁLNÍ Oběhový systém</vt:lpstr>
      <vt:lpstr>Vrozené srdeční vady</vt:lpstr>
      <vt:lpstr>                 Ateroskleróza</vt:lpstr>
      <vt:lpstr>Ateroskleróza - definice</vt:lpstr>
      <vt:lpstr>Cévní stěna</vt:lpstr>
      <vt:lpstr>     endoteliální dysfunkce</vt:lpstr>
      <vt:lpstr>   úloha zánětu v ateroskleróze</vt:lpstr>
      <vt:lpstr>Endoteliální dysfunkce, lipoproteiny a zánět</vt:lpstr>
      <vt:lpstr>Zánět cévní stěny</vt:lpstr>
      <vt:lpstr> Chlamydia (možná kauzální úloha v cévní zánětlivé reakci) HIV CMV (Cytomegalovirus) Staphyloccocus Salmonella Pneumococcus Proteus  Herpes Simplex Klebsiella Meningococcus Helicobacter Pylori Hepatitis- C Mycobacterium TB</vt:lpstr>
      <vt:lpstr>Ad 3): poruchy lipidového metabolismu</vt:lpstr>
      <vt:lpstr>Frakce lipoproteinů</vt:lpstr>
      <vt:lpstr>Metabolismus lipoproteinů</vt:lpstr>
      <vt:lpstr>Prezentace aplikace PowerPoint</vt:lpstr>
      <vt:lpstr>Genetika aterosklerózy</vt:lpstr>
      <vt:lpstr>Stadia aterosklerózy</vt:lpstr>
      <vt:lpstr>Onemocnění spojená s aterosklerózou</vt:lpstr>
      <vt:lpstr>Formy koronární aterosklerózy:</vt:lpstr>
      <vt:lpstr>ICHS a COM – epidemiologie (WHO 2012)</vt:lpstr>
      <vt:lpstr>Ischemická choroba dolních končetin</vt:lpstr>
      <vt:lpstr>Renovaskulární hypertenze</vt:lpstr>
      <vt:lpstr>Patofyziologie renovaskulární hypertenze</vt:lpstr>
      <vt:lpstr>Další onemocnění spojená s aterosklerózou</vt:lpstr>
      <vt:lpstr>Arytmie</vt:lpstr>
      <vt:lpstr>Prezentace aplikace PowerPoint</vt:lpstr>
      <vt:lpstr>Prezentace aplikace PowerPoint</vt:lpstr>
      <vt:lpstr>Normální EKG</vt:lpstr>
      <vt:lpstr>Možné příčiny arytmií (arytmogenní substrát)</vt:lpstr>
      <vt:lpstr>Arytmogenní mechanismus</vt:lpstr>
      <vt:lpstr>Brady- a tachyarytmie:</vt:lpstr>
      <vt:lpstr>Arytmie - příklady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Patofyziologie kardiovaskulárního systému</dc:title>
  <cp:lastModifiedBy>Jan Máchal</cp:lastModifiedBy>
  <cp:revision>47</cp:revision>
  <dcterms:modified xsi:type="dcterms:W3CDTF">2021-10-11T13:25:15Z</dcterms:modified>
</cp:coreProperties>
</file>