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sldIdLst>
    <p:sldId id="260" r:id="rId3"/>
    <p:sldId id="256" r:id="rId4"/>
    <p:sldId id="485" r:id="rId5"/>
    <p:sldId id="548" r:id="rId6"/>
    <p:sldId id="445" r:id="rId7"/>
    <p:sldId id="522" r:id="rId8"/>
    <p:sldId id="444" r:id="rId9"/>
    <p:sldId id="335" r:id="rId10"/>
    <p:sldId id="551" r:id="rId11"/>
    <p:sldId id="452" r:id="rId12"/>
    <p:sldId id="526" r:id="rId13"/>
    <p:sldId id="527" r:id="rId14"/>
    <p:sldId id="451" r:id="rId15"/>
    <p:sldId id="288" r:id="rId16"/>
    <p:sldId id="289" r:id="rId17"/>
    <p:sldId id="442" r:id="rId18"/>
    <p:sldId id="454" r:id="rId19"/>
    <p:sldId id="487" r:id="rId20"/>
    <p:sldId id="486" r:id="rId21"/>
    <p:sldId id="291" r:id="rId22"/>
    <p:sldId id="549" r:id="rId23"/>
    <p:sldId id="546" r:id="rId24"/>
    <p:sldId id="547" r:id="rId25"/>
    <p:sldId id="436" r:id="rId26"/>
    <p:sldId id="510" r:id="rId27"/>
    <p:sldId id="511" r:id="rId28"/>
    <p:sldId id="435" r:id="rId29"/>
    <p:sldId id="437" r:id="rId30"/>
    <p:sldId id="438" r:id="rId31"/>
    <p:sldId id="439" r:id="rId32"/>
    <p:sldId id="488" r:id="rId33"/>
    <p:sldId id="489" r:id="rId34"/>
    <p:sldId id="460" r:id="rId35"/>
    <p:sldId id="523" r:id="rId36"/>
    <p:sldId id="524" r:id="rId37"/>
    <p:sldId id="525" r:id="rId38"/>
    <p:sldId id="456" r:id="rId39"/>
    <p:sldId id="490" r:id="rId40"/>
    <p:sldId id="491" r:id="rId41"/>
    <p:sldId id="492" r:id="rId42"/>
    <p:sldId id="457" r:id="rId43"/>
    <p:sldId id="493" r:id="rId44"/>
    <p:sldId id="494" r:id="rId45"/>
    <p:sldId id="495" r:id="rId46"/>
    <p:sldId id="496" r:id="rId47"/>
    <p:sldId id="458" r:id="rId48"/>
    <p:sldId id="461" r:id="rId49"/>
    <p:sldId id="497" r:id="rId50"/>
    <p:sldId id="498" r:id="rId51"/>
    <p:sldId id="550" r:id="rId52"/>
    <p:sldId id="443" r:id="rId53"/>
    <p:sldId id="534" r:id="rId54"/>
    <p:sldId id="308" r:id="rId55"/>
    <p:sldId id="537" r:id="rId56"/>
    <p:sldId id="536" r:id="rId57"/>
    <p:sldId id="538" r:id="rId58"/>
    <p:sldId id="531" r:id="rId59"/>
    <p:sldId id="298" r:id="rId60"/>
    <p:sldId id="532" r:id="rId61"/>
    <p:sldId id="533" r:id="rId62"/>
    <p:sldId id="521" r:id="rId63"/>
    <p:sldId id="552" r:id="rId6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115" d="100"/>
          <a:sy n="115" d="100"/>
        </p:scale>
        <p:origin x="9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D0905-4446-4D2F-B8D0-96A9FA5D1E7C}" type="datetimeFigureOut">
              <a:rPr lang="cs-CZ" smtClean="0"/>
              <a:t>11.04.2022</a:t>
            </a:fld>
            <a:endParaRPr lang="cs-C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A7C38-4D64-4679-AE8B-FF8F2C1C329B}" type="slidenum">
              <a:rPr lang="cs-CZ" smtClean="0"/>
              <a:t>‹#›</a:t>
            </a:fld>
            <a:endParaRPr lang="cs-CZ"/>
          </a:p>
        </p:txBody>
      </p:sp>
    </p:spTree>
    <p:extLst>
      <p:ext uri="{BB962C8B-B14F-4D97-AF65-F5344CB8AC3E}">
        <p14:creationId xmlns:p14="http://schemas.microsoft.com/office/powerpoint/2010/main" val="3851567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cbi.nlm.nih.gov/books/bv.fcgi?rid=.0xaQDaR3OK6yJnl4OVIHTdaT3QQoSaHuMFO6jVAoB"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998F6FE-CDDB-4E7E-996F-3A8209E44291}" type="slidenum">
              <a:rPr lang="en-US" smtClean="0">
                <a:latin typeface="Arial" pitchFamily="34" charset="0"/>
              </a:rPr>
              <a:pPr/>
              <a:t>60</a:t>
            </a:fld>
            <a:endParaRPr lang="en-US">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lnSpc>
                <a:spcPct val="80000"/>
              </a:lnSpc>
            </a:pPr>
            <a:r>
              <a:rPr lang="en-US" sz="800" b="1" dirty="0">
                <a:latin typeface="Arial" pitchFamily="34" charset="0"/>
              </a:rPr>
              <a:t>Phantom Limbs and Phantom Pain</a:t>
            </a:r>
            <a:endParaRPr lang="en-US" sz="800" dirty="0">
              <a:latin typeface="Arial" pitchFamily="34" charset="0"/>
            </a:endParaRPr>
          </a:p>
          <a:p>
            <a:pPr eaLnBrk="1" hangingPunct="1">
              <a:lnSpc>
                <a:spcPct val="80000"/>
              </a:lnSpc>
            </a:pPr>
            <a:r>
              <a:rPr lang="en-US" sz="800" dirty="0">
                <a:latin typeface="Arial" pitchFamily="34" charset="0"/>
              </a:rPr>
              <a:t>Following the amputation of an extremity, nearly all patients have an illusion that the missing limb is still present. Although this illusion usually diminishes over time, it persists in some degree throughout the amputee's life and can often be reactivated by injury to the stump or other perturbations. Such phantom sensations are not limited to amputated limbs; phantom breasts following mastectomy, phantom genitalia following castration, and phantoms of the entire lower body following spinal cord </a:t>
            </a:r>
            <a:r>
              <a:rPr lang="en-US" sz="800" dirty="0" err="1">
                <a:latin typeface="Arial" pitchFamily="34" charset="0"/>
              </a:rPr>
              <a:t>transection</a:t>
            </a:r>
            <a:r>
              <a:rPr lang="en-US" sz="800" dirty="0">
                <a:latin typeface="Arial" pitchFamily="34" charset="0"/>
              </a:rPr>
              <a:t> have all been reported. Phantoms are also common after local nerve block for surgery. During recovery from brachial plexus anesthesia, for example, it is not unusual for the patient to experience a phantom arm, perceived as whole and intact, but displaced from the real arm. When the real arm is viewed, the phantom appears to jump “into” the arm and may emerge and reenter intermittently as the anesthesia wears off. These sensory phantoms demonstrate that the central machinery for processing somatic sensory information is not idle in the absence of peripheral stimuli; apparently, the central sensory processing apparatus continues to operate independently of the periphery, giving rise to these bizarre sensations.</a:t>
            </a:r>
          </a:p>
          <a:p>
            <a:pPr eaLnBrk="1" hangingPunct="1">
              <a:lnSpc>
                <a:spcPct val="80000"/>
              </a:lnSpc>
            </a:pPr>
            <a:r>
              <a:rPr lang="en-US" sz="800" dirty="0">
                <a:latin typeface="Arial" pitchFamily="34" charset="0"/>
              </a:rPr>
              <a:t>Phantoms might simply be a curiosity—or a provocative clue about higher-order somatic sensory processing—were it not for the fact that a substantial number of amputees also develop phantom pain. This common problem is usually described as a tingling or burning sensation in the missing part. Sometimes, however, the sensation becomes a more serious pain that patients find increasingly debilitating. Phantom pain is, in fact, one of the more common causes of chronic pain syndromes and is extraordinarily difficult to treat. Because of the widespread nature of central pain processing, ablation of the </a:t>
            </a:r>
            <a:r>
              <a:rPr lang="en-US" sz="800" dirty="0" err="1">
                <a:latin typeface="Arial" pitchFamily="34" charset="0"/>
              </a:rPr>
              <a:t>spinothalamic</a:t>
            </a:r>
            <a:r>
              <a:rPr lang="en-US" sz="800" dirty="0">
                <a:latin typeface="Arial" pitchFamily="34" charset="0"/>
              </a:rPr>
              <a:t> tract, portions of the thalamus, or even primary sensory cortex does not generally relieve the discomfort felt by these patients.</a:t>
            </a:r>
          </a:p>
          <a:p>
            <a:pPr eaLnBrk="1" hangingPunct="1">
              <a:lnSpc>
                <a:spcPct val="80000"/>
              </a:lnSpc>
            </a:pPr>
            <a:r>
              <a:rPr lang="en-US" sz="800" dirty="0">
                <a:latin typeface="Arial" pitchFamily="34" charset="0"/>
              </a:rPr>
              <a:t>Indeed, considerable functional reorganization of </a:t>
            </a:r>
            <a:r>
              <a:rPr lang="en-US" sz="800" dirty="0" err="1">
                <a:latin typeface="Arial" pitchFamily="34" charset="0"/>
              </a:rPr>
              <a:t>somatotopic</a:t>
            </a:r>
            <a:r>
              <a:rPr lang="en-US" sz="800" dirty="0">
                <a:latin typeface="Arial" pitchFamily="34" charset="0"/>
              </a:rPr>
              <a:t> maps in the primary </a:t>
            </a:r>
            <a:r>
              <a:rPr lang="en-US" sz="800" dirty="0" err="1">
                <a:latin typeface="Arial" pitchFamily="34" charset="0"/>
              </a:rPr>
              <a:t>somatosensory</a:t>
            </a:r>
            <a:r>
              <a:rPr lang="en-US" sz="800" dirty="0">
                <a:latin typeface="Arial" pitchFamily="34" charset="0"/>
              </a:rPr>
              <a:t> cortex occurs in amputees (see </a:t>
            </a:r>
            <a:r>
              <a:rPr lang="en-US" sz="800" dirty="0">
                <a:latin typeface="Arial" pitchFamily="34" charset="0"/>
                <a:hlinkClick r:id="rId3"/>
              </a:rPr>
              <a:t>Chapter 25</a:t>
            </a:r>
            <a:r>
              <a:rPr lang="en-US" sz="800" dirty="0">
                <a:latin typeface="Arial" pitchFamily="34" charset="0"/>
              </a:rPr>
              <a:t>). This reorganization starts immediately after the amputation and tends to evolve for several years. One of the effects of this process is that neurons that have lost their original inputs (i.e., from the removed limb) respond to tactile stimulation of other body parts. A surprising consequence is that stimulation of the face, for example, can be experienced as if the missing limb had been touched.</a:t>
            </a:r>
          </a:p>
          <a:p>
            <a:pPr eaLnBrk="1" hangingPunct="1">
              <a:lnSpc>
                <a:spcPct val="80000"/>
              </a:lnSpc>
            </a:pPr>
            <a:r>
              <a:rPr lang="en-US" sz="800" dirty="0">
                <a:latin typeface="Arial" pitchFamily="34" charset="0"/>
              </a:rPr>
              <a:t>Further evidence that the phenomenon of phantom limb is the result of a central representation is the experience of children born without limbs. Such individuals have rich phantom sensations, despite the fact that a limb never developed. This observation suggests that a full </a:t>
            </a:r>
            <a:r>
              <a:rPr lang="en-US" sz="800" dirty="0" err="1">
                <a:latin typeface="Arial" pitchFamily="34" charset="0"/>
              </a:rPr>
              <a:t>represenation</a:t>
            </a:r>
            <a:r>
              <a:rPr lang="en-US" sz="800" dirty="0">
                <a:latin typeface="Arial" pitchFamily="34" charset="0"/>
              </a:rPr>
              <a:t> of the body exists independently of the peripheral elements that are mapped. Based on these results, Ronald </a:t>
            </a:r>
            <a:r>
              <a:rPr lang="en-US" sz="800" dirty="0" err="1">
                <a:latin typeface="Arial" pitchFamily="34" charset="0"/>
              </a:rPr>
              <a:t>Melzack</a:t>
            </a:r>
            <a:r>
              <a:rPr lang="en-US" sz="800" dirty="0">
                <a:latin typeface="Arial" pitchFamily="34" charset="0"/>
              </a:rPr>
              <a:t> proposed that the loss of a limb generates an internal mismatch between the brain's representation of the body and the pattern of peripheral tactile input that reaches the </a:t>
            </a:r>
            <a:r>
              <a:rPr lang="en-US" sz="800" dirty="0" err="1">
                <a:latin typeface="Arial" pitchFamily="34" charset="0"/>
              </a:rPr>
              <a:t>neocortex</a:t>
            </a:r>
            <a:r>
              <a:rPr lang="en-US" sz="800" dirty="0">
                <a:latin typeface="Arial" pitchFamily="34" charset="0"/>
              </a:rPr>
              <a:t>. The consequence would be an illusory sensation that the missing body part is still present and functional. With time, the brain may adapt to this loss and alter its intrinsic somatic representation to better accord with the new configuration of the body. This change could explain why the phantom sensation appears almost immediately after limb loss, but usually decreases in intensity over time.</a:t>
            </a:r>
          </a:p>
        </p:txBody>
      </p:sp>
    </p:spTree>
    <p:extLst>
      <p:ext uri="{BB962C8B-B14F-4D97-AF65-F5344CB8AC3E}">
        <p14:creationId xmlns:p14="http://schemas.microsoft.com/office/powerpoint/2010/main" val="3706369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D5C78-3BE4-4344-9079-0D71B293299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cs-CZ"/>
          </a:p>
        </p:txBody>
      </p:sp>
      <p:sp>
        <p:nvSpPr>
          <p:cNvPr id="3" name="Subtitle 2">
            <a:extLst>
              <a:ext uri="{FF2B5EF4-FFF2-40B4-BE49-F238E27FC236}">
                <a16:creationId xmlns:a16="http://schemas.microsoft.com/office/drawing/2014/main" id="{A97E9846-813E-483A-B33A-F24027D7E8C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cs-CZ"/>
          </a:p>
        </p:txBody>
      </p:sp>
      <p:sp>
        <p:nvSpPr>
          <p:cNvPr id="4" name="Date Placeholder 3">
            <a:extLst>
              <a:ext uri="{FF2B5EF4-FFF2-40B4-BE49-F238E27FC236}">
                <a16:creationId xmlns:a16="http://schemas.microsoft.com/office/drawing/2014/main" id="{92E69CFE-7B97-4722-9FC3-C7594AF89EE5}"/>
              </a:ext>
            </a:extLst>
          </p:cNvPr>
          <p:cNvSpPr>
            <a:spLocks noGrp="1"/>
          </p:cNvSpPr>
          <p:nvPr>
            <p:ph type="dt" sz="half" idx="10"/>
          </p:nvPr>
        </p:nvSpPr>
        <p:spPr/>
        <p:txBody>
          <a:bodyPr/>
          <a:lstStyle/>
          <a:p>
            <a:fld id="{A1A34C3F-A3A4-47D7-8D96-F516722D945F}" type="datetimeFigureOut">
              <a:rPr lang="cs-CZ" smtClean="0"/>
              <a:t>11.04.2022</a:t>
            </a:fld>
            <a:endParaRPr lang="cs-CZ"/>
          </a:p>
        </p:txBody>
      </p:sp>
      <p:sp>
        <p:nvSpPr>
          <p:cNvPr id="5" name="Footer Placeholder 4">
            <a:extLst>
              <a:ext uri="{FF2B5EF4-FFF2-40B4-BE49-F238E27FC236}">
                <a16:creationId xmlns:a16="http://schemas.microsoft.com/office/drawing/2014/main" id="{E2B411F6-EBFB-4999-9E5C-A0EC0A0EB3A2}"/>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6F113BDE-77B0-4FD8-B998-08593FD142D5}"/>
              </a:ext>
            </a:extLst>
          </p:cNvPr>
          <p:cNvSpPr>
            <a:spLocks noGrp="1"/>
          </p:cNvSpPr>
          <p:nvPr>
            <p:ph type="sldNum" sz="quarter" idx="12"/>
          </p:nvPr>
        </p:nvSpPr>
        <p:spPr/>
        <p:txBody>
          <a:bodyPr/>
          <a:lstStyle/>
          <a:p>
            <a:fld id="{183C0CCB-925D-4BBD-9556-6D7E163B960C}" type="slidenum">
              <a:rPr lang="cs-CZ" smtClean="0"/>
              <a:t>‹#›</a:t>
            </a:fld>
            <a:endParaRPr lang="cs-CZ"/>
          </a:p>
        </p:txBody>
      </p:sp>
    </p:spTree>
    <p:extLst>
      <p:ext uri="{BB962C8B-B14F-4D97-AF65-F5344CB8AC3E}">
        <p14:creationId xmlns:p14="http://schemas.microsoft.com/office/powerpoint/2010/main" val="381347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A72E-3294-4081-A4D9-0413BBAD9161}"/>
              </a:ext>
            </a:extLst>
          </p:cNvPr>
          <p:cNvSpPr>
            <a:spLocks noGrp="1"/>
          </p:cNvSpPr>
          <p:nvPr>
            <p:ph type="title"/>
          </p:nvPr>
        </p:nvSpPr>
        <p:spPr/>
        <p:txBody>
          <a:bodyPr/>
          <a:lstStyle/>
          <a:p>
            <a:r>
              <a:rPr lang="en-US"/>
              <a:t>Click to edit Master title style</a:t>
            </a:r>
            <a:endParaRPr lang="cs-CZ"/>
          </a:p>
        </p:txBody>
      </p:sp>
      <p:sp>
        <p:nvSpPr>
          <p:cNvPr id="3" name="Vertical Text Placeholder 2">
            <a:extLst>
              <a:ext uri="{FF2B5EF4-FFF2-40B4-BE49-F238E27FC236}">
                <a16:creationId xmlns:a16="http://schemas.microsoft.com/office/drawing/2014/main" id="{2544FF4C-52A3-4240-B376-DDAEC352E7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33B7EE3C-8E80-419F-8DCD-7D0B905CB6EE}"/>
              </a:ext>
            </a:extLst>
          </p:cNvPr>
          <p:cNvSpPr>
            <a:spLocks noGrp="1"/>
          </p:cNvSpPr>
          <p:nvPr>
            <p:ph type="dt" sz="half" idx="10"/>
          </p:nvPr>
        </p:nvSpPr>
        <p:spPr/>
        <p:txBody>
          <a:bodyPr/>
          <a:lstStyle/>
          <a:p>
            <a:fld id="{A1A34C3F-A3A4-47D7-8D96-F516722D945F}" type="datetimeFigureOut">
              <a:rPr lang="cs-CZ" smtClean="0"/>
              <a:t>11.04.2022</a:t>
            </a:fld>
            <a:endParaRPr lang="cs-CZ"/>
          </a:p>
        </p:txBody>
      </p:sp>
      <p:sp>
        <p:nvSpPr>
          <p:cNvPr id="5" name="Footer Placeholder 4">
            <a:extLst>
              <a:ext uri="{FF2B5EF4-FFF2-40B4-BE49-F238E27FC236}">
                <a16:creationId xmlns:a16="http://schemas.microsoft.com/office/drawing/2014/main" id="{30DAFEC3-6110-4B45-A233-E79802ACA7D5}"/>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E169DEED-1AA6-4999-B011-862E1C34FCDA}"/>
              </a:ext>
            </a:extLst>
          </p:cNvPr>
          <p:cNvSpPr>
            <a:spLocks noGrp="1"/>
          </p:cNvSpPr>
          <p:nvPr>
            <p:ph type="sldNum" sz="quarter" idx="12"/>
          </p:nvPr>
        </p:nvSpPr>
        <p:spPr/>
        <p:txBody>
          <a:bodyPr/>
          <a:lstStyle/>
          <a:p>
            <a:fld id="{183C0CCB-925D-4BBD-9556-6D7E163B960C}" type="slidenum">
              <a:rPr lang="cs-CZ" smtClean="0"/>
              <a:t>‹#›</a:t>
            </a:fld>
            <a:endParaRPr lang="cs-CZ"/>
          </a:p>
        </p:txBody>
      </p:sp>
    </p:spTree>
    <p:extLst>
      <p:ext uri="{BB962C8B-B14F-4D97-AF65-F5344CB8AC3E}">
        <p14:creationId xmlns:p14="http://schemas.microsoft.com/office/powerpoint/2010/main" val="163641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C8C4E8-7FEA-4C4E-B07A-EABFAA516CD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cs-CZ"/>
          </a:p>
        </p:txBody>
      </p:sp>
      <p:sp>
        <p:nvSpPr>
          <p:cNvPr id="3" name="Vertical Text Placeholder 2">
            <a:extLst>
              <a:ext uri="{FF2B5EF4-FFF2-40B4-BE49-F238E27FC236}">
                <a16:creationId xmlns:a16="http://schemas.microsoft.com/office/drawing/2014/main" id="{C475D008-54DE-43D5-B6BC-DDD817EF2A2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F831ECFA-5B6C-47EA-B6EB-F5BF76DDD666}"/>
              </a:ext>
            </a:extLst>
          </p:cNvPr>
          <p:cNvSpPr>
            <a:spLocks noGrp="1"/>
          </p:cNvSpPr>
          <p:nvPr>
            <p:ph type="dt" sz="half" idx="10"/>
          </p:nvPr>
        </p:nvSpPr>
        <p:spPr/>
        <p:txBody>
          <a:bodyPr/>
          <a:lstStyle/>
          <a:p>
            <a:fld id="{A1A34C3F-A3A4-47D7-8D96-F516722D945F}" type="datetimeFigureOut">
              <a:rPr lang="cs-CZ" smtClean="0"/>
              <a:t>11.04.2022</a:t>
            </a:fld>
            <a:endParaRPr lang="cs-CZ"/>
          </a:p>
        </p:txBody>
      </p:sp>
      <p:sp>
        <p:nvSpPr>
          <p:cNvPr id="5" name="Footer Placeholder 4">
            <a:extLst>
              <a:ext uri="{FF2B5EF4-FFF2-40B4-BE49-F238E27FC236}">
                <a16:creationId xmlns:a16="http://schemas.microsoft.com/office/drawing/2014/main" id="{DE622B00-8BF0-4ABE-B474-D9E2AB6CD10B}"/>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ED8883A8-FFAE-4BCD-B887-FEDBF3F2C243}"/>
              </a:ext>
            </a:extLst>
          </p:cNvPr>
          <p:cNvSpPr>
            <a:spLocks noGrp="1"/>
          </p:cNvSpPr>
          <p:nvPr>
            <p:ph type="sldNum" sz="quarter" idx="12"/>
          </p:nvPr>
        </p:nvSpPr>
        <p:spPr/>
        <p:txBody>
          <a:bodyPr/>
          <a:lstStyle/>
          <a:p>
            <a:fld id="{183C0CCB-925D-4BBD-9556-6D7E163B960C}" type="slidenum">
              <a:rPr lang="cs-CZ" smtClean="0"/>
              <a:t>‹#›</a:t>
            </a:fld>
            <a:endParaRPr lang="cs-CZ"/>
          </a:p>
        </p:txBody>
      </p:sp>
    </p:spTree>
    <p:extLst>
      <p:ext uri="{BB962C8B-B14F-4D97-AF65-F5344CB8AC3E}">
        <p14:creationId xmlns:p14="http://schemas.microsoft.com/office/powerpoint/2010/main" val="2093533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nímek MUNI MED">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2155" y="2014648"/>
            <a:ext cx="3079691" cy="2828705"/>
          </a:xfrm>
          <a:prstGeom prst="rect">
            <a:avLst/>
          </a:prstGeom>
        </p:spPr>
      </p:pic>
    </p:spTree>
    <p:extLst>
      <p:ext uri="{BB962C8B-B14F-4D97-AF65-F5344CB8AC3E}">
        <p14:creationId xmlns:p14="http://schemas.microsoft.com/office/powerpoint/2010/main" val="4275756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endParaRPr lang="en-US"/>
          </a:p>
        </p:txBody>
      </p:sp>
      <p:sp>
        <p:nvSpPr>
          <p:cNvPr id="4" name="Zástupný symbol pro datum 3"/>
          <p:cNvSpPr>
            <a:spLocks noGrp="1"/>
          </p:cNvSpPr>
          <p:nvPr>
            <p:ph type="dt" sz="half" idx="10"/>
          </p:nvPr>
        </p:nvSpPr>
        <p:spPr/>
        <p:txBody>
          <a:bodyPr/>
          <a:lstStyle>
            <a:lvl1pPr>
              <a:defRPr/>
            </a:lvl1pPr>
          </a:lstStyle>
          <a:p>
            <a:pPr>
              <a:defRPr/>
            </a:pPr>
            <a:fld id="{7A67E35B-8D0A-4E33-B584-13B68A4BF91B}" type="datetimeFigureOut">
              <a:rPr lang="en-US"/>
              <a:pPr>
                <a:defRPr/>
              </a:pPr>
              <a:t>4/11/2022</a:t>
            </a:fld>
            <a:endParaRPr lang="en-US"/>
          </a:p>
        </p:txBody>
      </p:sp>
      <p:sp>
        <p:nvSpPr>
          <p:cNvPr id="5" name="Zástupný symbol pro zápatí 4"/>
          <p:cNvSpPr>
            <a:spLocks noGrp="1"/>
          </p:cNvSpPr>
          <p:nvPr>
            <p:ph type="ftr" sz="quarter" idx="11"/>
          </p:nvPr>
        </p:nvSpPr>
        <p:spPr/>
        <p:txBody>
          <a:bodyPr/>
          <a:lstStyle>
            <a:lvl1pPr>
              <a:defRPr/>
            </a:lvl1pPr>
          </a:lstStyle>
          <a:p>
            <a:pPr>
              <a:defRPr/>
            </a:pPr>
            <a:endParaRPr lang="en-US"/>
          </a:p>
        </p:txBody>
      </p:sp>
      <p:sp>
        <p:nvSpPr>
          <p:cNvPr id="6" name="Zástupný symbol pro číslo snímku 5"/>
          <p:cNvSpPr>
            <a:spLocks noGrp="1"/>
          </p:cNvSpPr>
          <p:nvPr>
            <p:ph type="sldNum" sz="quarter" idx="12"/>
          </p:nvPr>
        </p:nvSpPr>
        <p:spPr/>
        <p:txBody>
          <a:bodyPr/>
          <a:lstStyle>
            <a:lvl1pPr>
              <a:defRPr/>
            </a:lvl1pPr>
          </a:lstStyle>
          <a:p>
            <a:pPr>
              <a:defRPr/>
            </a:pPr>
            <a:fld id="{3A150D12-215B-4B23-BBDF-CC8DCBC713E6}" type="slidenum">
              <a:rPr lang="en-US"/>
              <a:pPr>
                <a:defRPr/>
              </a:pPr>
              <a:t>‹#›</a:t>
            </a:fld>
            <a:endParaRPr lang="en-US"/>
          </a:p>
        </p:txBody>
      </p:sp>
    </p:spTree>
    <p:extLst>
      <p:ext uri="{BB962C8B-B14F-4D97-AF65-F5344CB8AC3E}">
        <p14:creationId xmlns:p14="http://schemas.microsoft.com/office/powerpoint/2010/main" val="3087118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fld id="{B80EF634-04A5-4E8D-80DD-309B7CD32452}" type="datetimeFigureOut">
              <a:rPr lang="en-US"/>
              <a:pPr>
                <a:defRPr/>
              </a:pPr>
              <a:t>4/11/2022</a:t>
            </a:fld>
            <a:endParaRPr lang="en-US"/>
          </a:p>
        </p:txBody>
      </p:sp>
      <p:sp>
        <p:nvSpPr>
          <p:cNvPr id="5" name="Zástupný symbol pro zápatí 4"/>
          <p:cNvSpPr>
            <a:spLocks noGrp="1"/>
          </p:cNvSpPr>
          <p:nvPr>
            <p:ph type="ftr" sz="quarter" idx="11"/>
          </p:nvPr>
        </p:nvSpPr>
        <p:spPr/>
        <p:txBody>
          <a:bodyPr/>
          <a:lstStyle>
            <a:lvl1pPr>
              <a:defRPr/>
            </a:lvl1pPr>
          </a:lstStyle>
          <a:p>
            <a:pPr>
              <a:defRPr/>
            </a:pPr>
            <a:endParaRPr lang="en-US"/>
          </a:p>
        </p:txBody>
      </p:sp>
      <p:sp>
        <p:nvSpPr>
          <p:cNvPr id="6" name="Zástupný symbol pro číslo snímku 5"/>
          <p:cNvSpPr>
            <a:spLocks noGrp="1"/>
          </p:cNvSpPr>
          <p:nvPr>
            <p:ph type="sldNum" sz="quarter" idx="12"/>
          </p:nvPr>
        </p:nvSpPr>
        <p:spPr/>
        <p:txBody>
          <a:bodyPr/>
          <a:lstStyle>
            <a:lvl1pPr>
              <a:defRPr/>
            </a:lvl1pPr>
          </a:lstStyle>
          <a:p>
            <a:pPr>
              <a:defRPr/>
            </a:pPr>
            <a:fld id="{540283A2-0E5E-4928-B762-CE0BE0A7AF4D}" type="slidenum">
              <a:rPr lang="en-US"/>
              <a:pPr>
                <a:defRPr/>
              </a:pPr>
              <a:t>‹#›</a:t>
            </a:fld>
            <a:endParaRPr lang="en-US"/>
          </a:p>
        </p:txBody>
      </p:sp>
    </p:spTree>
    <p:extLst>
      <p:ext uri="{BB962C8B-B14F-4D97-AF65-F5344CB8AC3E}">
        <p14:creationId xmlns:p14="http://schemas.microsoft.com/office/powerpoint/2010/main" val="598260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A5095BEA-F7D0-45F3-BC9E-B79A3504B937}" type="datetimeFigureOut">
              <a:rPr lang="en-US"/>
              <a:pPr>
                <a:defRPr/>
              </a:pPr>
              <a:t>4/11/2022</a:t>
            </a:fld>
            <a:endParaRPr lang="en-US"/>
          </a:p>
        </p:txBody>
      </p:sp>
      <p:sp>
        <p:nvSpPr>
          <p:cNvPr id="5" name="Zástupný symbol pro zápatí 4"/>
          <p:cNvSpPr>
            <a:spLocks noGrp="1"/>
          </p:cNvSpPr>
          <p:nvPr>
            <p:ph type="ftr" sz="quarter" idx="11"/>
          </p:nvPr>
        </p:nvSpPr>
        <p:spPr/>
        <p:txBody>
          <a:bodyPr/>
          <a:lstStyle>
            <a:lvl1pPr>
              <a:defRPr/>
            </a:lvl1pPr>
          </a:lstStyle>
          <a:p>
            <a:pPr>
              <a:defRPr/>
            </a:pPr>
            <a:endParaRPr lang="en-US"/>
          </a:p>
        </p:txBody>
      </p:sp>
      <p:sp>
        <p:nvSpPr>
          <p:cNvPr id="6" name="Zástupný symbol pro číslo snímku 5"/>
          <p:cNvSpPr>
            <a:spLocks noGrp="1"/>
          </p:cNvSpPr>
          <p:nvPr>
            <p:ph type="sldNum" sz="quarter" idx="12"/>
          </p:nvPr>
        </p:nvSpPr>
        <p:spPr/>
        <p:txBody>
          <a:bodyPr/>
          <a:lstStyle>
            <a:lvl1pPr>
              <a:defRPr/>
            </a:lvl1pPr>
          </a:lstStyle>
          <a:p>
            <a:pPr>
              <a:defRPr/>
            </a:pPr>
            <a:fld id="{42E7CAE8-3388-47D6-8F51-9B3AD739054D}" type="slidenum">
              <a:rPr lang="en-US"/>
              <a:pPr>
                <a:defRPr/>
              </a:pPr>
              <a:t>‹#›</a:t>
            </a:fld>
            <a:endParaRPr lang="en-US"/>
          </a:p>
        </p:txBody>
      </p:sp>
    </p:spTree>
    <p:extLst>
      <p:ext uri="{BB962C8B-B14F-4D97-AF65-F5344CB8AC3E}">
        <p14:creationId xmlns:p14="http://schemas.microsoft.com/office/powerpoint/2010/main" val="2190930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3"/>
          <p:cNvSpPr>
            <a:spLocks noGrp="1"/>
          </p:cNvSpPr>
          <p:nvPr>
            <p:ph type="dt" sz="half" idx="10"/>
          </p:nvPr>
        </p:nvSpPr>
        <p:spPr/>
        <p:txBody>
          <a:bodyPr/>
          <a:lstStyle>
            <a:lvl1pPr>
              <a:defRPr/>
            </a:lvl1pPr>
          </a:lstStyle>
          <a:p>
            <a:pPr>
              <a:defRPr/>
            </a:pPr>
            <a:fld id="{78E8AB5D-6B31-4F63-B47B-26080A43E853}" type="datetimeFigureOut">
              <a:rPr lang="en-US"/>
              <a:pPr>
                <a:defRPr/>
              </a:pPr>
              <a:t>4/11/2022</a:t>
            </a:fld>
            <a:endParaRPr lang="en-US"/>
          </a:p>
        </p:txBody>
      </p:sp>
      <p:sp>
        <p:nvSpPr>
          <p:cNvPr id="6" name="Zástupný symbol pro zápatí 4"/>
          <p:cNvSpPr>
            <a:spLocks noGrp="1"/>
          </p:cNvSpPr>
          <p:nvPr>
            <p:ph type="ftr" sz="quarter" idx="11"/>
          </p:nvPr>
        </p:nvSpPr>
        <p:spPr/>
        <p:txBody>
          <a:bodyPr/>
          <a:lstStyle>
            <a:lvl1pPr>
              <a:defRPr/>
            </a:lvl1pPr>
          </a:lstStyle>
          <a:p>
            <a:pPr>
              <a:defRPr/>
            </a:pPr>
            <a:endParaRPr lang="en-US"/>
          </a:p>
        </p:txBody>
      </p:sp>
      <p:sp>
        <p:nvSpPr>
          <p:cNvPr id="7" name="Zástupný symbol pro číslo snímku 5"/>
          <p:cNvSpPr>
            <a:spLocks noGrp="1"/>
          </p:cNvSpPr>
          <p:nvPr>
            <p:ph type="sldNum" sz="quarter" idx="12"/>
          </p:nvPr>
        </p:nvSpPr>
        <p:spPr/>
        <p:txBody>
          <a:bodyPr/>
          <a:lstStyle>
            <a:lvl1pPr>
              <a:defRPr/>
            </a:lvl1pPr>
          </a:lstStyle>
          <a:p>
            <a:pPr>
              <a:defRPr/>
            </a:pPr>
            <a:fld id="{29A2E646-C2EE-457F-9DD6-35F630A20640}" type="slidenum">
              <a:rPr lang="en-US"/>
              <a:pPr>
                <a:defRPr/>
              </a:pPr>
              <a:t>‹#›</a:t>
            </a:fld>
            <a:endParaRPr lang="en-US"/>
          </a:p>
        </p:txBody>
      </p:sp>
    </p:spTree>
    <p:extLst>
      <p:ext uri="{BB962C8B-B14F-4D97-AF65-F5344CB8AC3E}">
        <p14:creationId xmlns:p14="http://schemas.microsoft.com/office/powerpoint/2010/main" val="4280430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3"/>
          <p:cNvSpPr>
            <a:spLocks noGrp="1"/>
          </p:cNvSpPr>
          <p:nvPr>
            <p:ph type="dt" sz="half" idx="10"/>
          </p:nvPr>
        </p:nvSpPr>
        <p:spPr/>
        <p:txBody>
          <a:bodyPr/>
          <a:lstStyle>
            <a:lvl1pPr>
              <a:defRPr/>
            </a:lvl1pPr>
          </a:lstStyle>
          <a:p>
            <a:pPr>
              <a:defRPr/>
            </a:pPr>
            <a:fld id="{C6E70FC3-05F0-4780-919E-830E6868C6DE}" type="datetimeFigureOut">
              <a:rPr lang="en-US"/>
              <a:pPr>
                <a:defRPr/>
              </a:pPr>
              <a:t>4/11/2022</a:t>
            </a:fld>
            <a:endParaRPr lang="en-US"/>
          </a:p>
        </p:txBody>
      </p:sp>
      <p:sp>
        <p:nvSpPr>
          <p:cNvPr id="8" name="Zástupný symbol pro zápatí 4"/>
          <p:cNvSpPr>
            <a:spLocks noGrp="1"/>
          </p:cNvSpPr>
          <p:nvPr>
            <p:ph type="ftr" sz="quarter" idx="11"/>
          </p:nvPr>
        </p:nvSpPr>
        <p:spPr/>
        <p:txBody>
          <a:bodyPr/>
          <a:lstStyle>
            <a:lvl1pPr>
              <a:defRPr/>
            </a:lvl1pPr>
          </a:lstStyle>
          <a:p>
            <a:pPr>
              <a:defRPr/>
            </a:pPr>
            <a:endParaRPr lang="en-US"/>
          </a:p>
        </p:txBody>
      </p:sp>
      <p:sp>
        <p:nvSpPr>
          <p:cNvPr id="9" name="Zástupný symbol pro číslo snímku 5"/>
          <p:cNvSpPr>
            <a:spLocks noGrp="1"/>
          </p:cNvSpPr>
          <p:nvPr>
            <p:ph type="sldNum" sz="quarter" idx="12"/>
          </p:nvPr>
        </p:nvSpPr>
        <p:spPr/>
        <p:txBody>
          <a:bodyPr/>
          <a:lstStyle>
            <a:lvl1pPr>
              <a:defRPr/>
            </a:lvl1pPr>
          </a:lstStyle>
          <a:p>
            <a:pPr>
              <a:defRPr/>
            </a:pPr>
            <a:fld id="{310527A0-DF9C-4A2F-9B45-7F332087FAAA}" type="slidenum">
              <a:rPr lang="en-US"/>
              <a:pPr>
                <a:defRPr/>
              </a:pPr>
              <a:t>‹#›</a:t>
            </a:fld>
            <a:endParaRPr lang="en-US"/>
          </a:p>
        </p:txBody>
      </p:sp>
    </p:spTree>
    <p:extLst>
      <p:ext uri="{BB962C8B-B14F-4D97-AF65-F5344CB8AC3E}">
        <p14:creationId xmlns:p14="http://schemas.microsoft.com/office/powerpoint/2010/main" val="656486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datum 3"/>
          <p:cNvSpPr>
            <a:spLocks noGrp="1"/>
          </p:cNvSpPr>
          <p:nvPr>
            <p:ph type="dt" sz="half" idx="10"/>
          </p:nvPr>
        </p:nvSpPr>
        <p:spPr/>
        <p:txBody>
          <a:bodyPr/>
          <a:lstStyle>
            <a:lvl1pPr>
              <a:defRPr/>
            </a:lvl1pPr>
          </a:lstStyle>
          <a:p>
            <a:pPr>
              <a:defRPr/>
            </a:pPr>
            <a:fld id="{161D4A85-FCAB-4C69-9B1A-4374C94BCE40}" type="datetimeFigureOut">
              <a:rPr lang="en-US"/>
              <a:pPr>
                <a:defRPr/>
              </a:pPr>
              <a:t>4/11/2022</a:t>
            </a:fld>
            <a:endParaRPr lang="en-US"/>
          </a:p>
        </p:txBody>
      </p:sp>
      <p:sp>
        <p:nvSpPr>
          <p:cNvPr id="4" name="Zástupný symbol pro zápatí 4"/>
          <p:cNvSpPr>
            <a:spLocks noGrp="1"/>
          </p:cNvSpPr>
          <p:nvPr>
            <p:ph type="ftr" sz="quarter" idx="11"/>
          </p:nvPr>
        </p:nvSpPr>
        <p:spPr/>
        <p:txBody>
          <a:bodyPr/>
          <a:lstStyle>
            <a:lvl1pPr>
              <a:defRPr/>
            </a:lvl1pPr>
          </a:lstStyle>
          <a:p>
            <a:pPr>
              <a:defRPr/>
            </a:pPr>
            <a:endParaRPr lang="en-US"/>
          </a:p>
        </p:txBody>
      </p:sp>
      <p:sp>
        <p:nvSpPr>
          <p:cNvPr id="5" name="Zástupný symbol pro číslo snímku 5"/>
          <p:cNvSpPr>
            <a:spLocks noGrp="1"/>
          </p:cNvSpPr>
          <p:nvPr>
            <p:ph type="sldNum" sz="quarter" idx="12"/>
          </p:nvPr>
        </p:nvSpPr>
        <p:spPr/>
        <p:txBody>
          <a:bodyPr/>
          <a:lstStyle>
            <a:lvl1pPr>
              <a:defRPr/>
            </a:lvl1pPr>
          </a:lstStyle>
          <a:p>
            <a:pPr>
              <a:defRPr/>
            </a:pPr>
            <a:fld id="{E3DA5F21-7EC1-4498-A4C6-F65BE78354BA}" type="slidenum">
              <a:rPr lang="en-US"/>
              <a:pPr>
                <a:defRPr/>
              </a:pPr>
              <a:t>‹#›</a:t>
            </a:fld>
            <a:endParaRPr lang="en-US"/>
          </a:p>
        </p:txBody>
      </p:sp>
    </p:spTree>
    <p:extLst>
      <p:ext uri="{BB962C8B-B14F-4D97-AF65-F5344CB8AC3E}">
        <p14:creationId xmlns:p14="http://schemas.microsoft.com/office/powerpoint/2010/main" val="2240388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177E53F6-24B9-4A5D-AB71-C119983BB0BE}" type="datetimeFigureOut">
              <a:rPr lang="en-US"/>
              <a:pPr>
                <a:defRPr/>
              </a:pPr>
              <a:t>4/11/2022</a:t>
            </a:fld>
            <a:endParaRPr lang="en-US"/>
          </a:p>
        </p:txBody>
      </p:sp>
      <p:sp>
        <p:nvSpPr>
          <p:cNvPr id="3" name="Zástupný symbol pro zápatí 4"/>
          <p:cNvSpPr>
            <a:spLocks noGrp="1"/>
          </p:cNvSpPr>
          <p:nvPr>
            <p:ph type="ftr" sz="quarter" idx="11"/>
          </p:nvPr>
        </p:nvSpPr>
        <p:spPr/>
        <p:txBody>
          <a:bodyPr/>
          <a:lstStyle>
            <a:lvl1pPr>
              <a:defRPr/>
            </a:lvl1pPr>
          </a:lstStyle>
          <a:p>
            <a:pPr>
              <a:defRPr/>
            </a:pPr>
            <a:endParaRPr lang="en-US"/>
          </a:p>
        </p:txBody>
      </p:sp>
      <p:sp>
        <p:nvSpPr>
          <p:cNvPr id="4" name="Zástupný symbol pro číslo snímku 5"/>
          <p:cNvSpPr>
            <a:spLocks noGrp="1"/>
          </p:cNvSpPr>
          <p:nvPr>
            <p:ph type="sldNum" sz="quarter" idx="12"/>
          </p:nvPr>
        </p:nvSpPr>
        <p:spPr/>
        <p:txBody>
          <a:bodyPr/>
          <a:lstStyle>
            <a:lvl1pPr>
              <a:defRPr/>
            </a:lvl1pPr>
          </a:lstStyle>
          <a:p>
            <a:pPr>
              <a:defRPr/>
            </a:pPr>
            <a:fld id="{E58AA34E-E474-4FAB-AFBB-940DDA330300}" type="slidenum">
              <a:rPr lang="en-US"/>
              <a:pPr>
                <a:defRPr/>
              </a:pPr>
              <a:t>‹#›</a:t>
            </a:fld>
            <a:endParaRPr lang="en-US"/>
          </a:p>
        </p:txBody>
      </p:sp>
    </p:spTree>
    <p:extLst>
      <p:ext uri="{BB962C8B-B14F-4D97-AF65-F5344CB8AC3E}">
        <p14:creationId xmlns:p14="http://schemas.microsoft.com/office/powerpoint/2010/main" val="78070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99B4-1574-419B-ADA4-D5E6823FA900}"/>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9C251FBB-F7F6-4A75-9BD3-2E9B02C768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380099D2-04D7-4785-8D70-3F44903A905F}"/>
              </a:ext>
            </a:extLst>
          </p:cNvPr>
          <p:cNvSpPr>
            <a:spLocks noGrp="1"/>
          </p:cNvSpPr>
          <p:nvPr>
            <p:ph type="dt" sz="half" idx="10"/>
          </p:nvPr>
        </p:nvSpPr>
        <p:spPr/>
        <p:txBody>
          <a:bodyPr/>
          <a:lstStyle/>
          <a:p>
            <a:fld id="{A1A34C3F-A3A4-47D7-8D96-F516722D945F}" type="datetimeFigureOut">
              <a:rPr lang="cs-CZ" smtClean="0"/>
              <a:t>11.04.2022</a:t>
            </a:fld>
            <a:endParaRPr lang="cs-CZ"/>
          </a:p>
        </p:txBody>
      </p:sp>
      <p:sp>
        <p:nvSpPr>
          <p:cNvPr id="5" name="Footer Placeholder 4">
            <a:extLst>
              <a:ext uri="{FF2B5EF4-FFF2-40B4-BE49-F238E27FC236}">
                <a16:creationId xmlns:a16="http://schemas.microsoft.com/office/drawing/2014/main" id="{74731F32-3650-4850-82E4-B4F08CDB3E2B}"/>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1BF1053A-D5CB-4A99-B58D-07A9DE9CAFB1}"/>
              </a:ext>
            </a:extLst>
          </p:cNvPr>
          <p:cNvSpPr>
            <a:spLocks noGrp="1"/>
          </p:cNvSpPr>
          <p:nvPr>
            <p:ph type="sldNum" sz="quarter" idx="12"/>
          </p:nvPr>
        </p:nvSpPr>
        <p:spPr/>
        <p:txBody>
          <a:bodyPr/>
          <a:lstStyle/>
          <a:p>
            <a:fld id="{183C0CCB-925D-4BBD-9556-6D7E163B960C}" type="slidenum">
              <a:rPr lang="cs-CZ" smtClean="0"/>
              <a:t>‹#›</a:t>
            </a:fld>
            <a:endParaRPr lang="cs-CZ"/>
          </a:p>
        </p:txBody>
      </p:sp>
    </p:spTree>
    <p:extLst>
      <p:ext uri="{BB962C8B-B14F-4D97-AF65-F5344CB8AC3E}">
        <p14:creationId xmlns:p14="http://schemas.microsoft.com/office/powerpoint/2010/main" val="2023370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FF9778A3-73C2-4A4F-9A78-C18F9F7A8495}" type="datetimeFigureOut">
              <a:rPr lang="en-US"/>
              <a:pPr>
                <a:defRPr/>
              </a:pPr>
              <a:t>4/11/2022</a:t>
            </a:fld>
            <a:endParaRPr lang="en-US"/>
          </a:p>
        </p:txBody>
      </p:sp>
      <p:sp>
        <p:nvSpPr>
          <p:cNvPr id="6" name="Zástupný symbol pro zápatí 4"/>
          <p:cNvSpPr>
            <a:spLocks noGrp="1"/>
          </p:cNvSpPr>
          <p:nvPr>
            <p:ph type="ftr" sz="quarter" idx="11"/>
          </p:nvPr>
        </p:nvSpPr>
        <p:spPr/>
        <p:txBody>
          <a:bodyPr/>
          <a:lstStyle>
            <a:lvl1pPr>
              <a:defRPr/>
            </a:lvl1pPr>
          </a:lstStyle>
          <a:p>
            <a:pPr>
              <a:defRPr/>
            </a:pPr>
            <a:endParaRPr lang="en-US"/>
          </a:p>
        </p:txBody>
      </p:sp>
      <p:sp>
        <p:nvSpPr>
          <p:cNvPr id="7" name="Zástupný symbol pro číslo snímku 5"/>
          <p:cNvSpPr>
            <a:spLocks noGrp="1"/>
          </p:cNvSpPr>
          <p:nvPr>
            <p:ph type="sldNum" sz="quarter" idx="12"/>
          </p:nvPr>
        </p:nvSpPr>
        <p:spPr/>
        <p:txBody>
          <a:bodyPr/>
          <a:lstStyle>
            <a:lvl1pPr>
              <a:defRPr/>
            </a:lvl1pPr>
          </a:lstStyle>
          <a:p>
            <a:pPr>
              <a:defRPr/>
            </a:pPr>
            <a:fld id="{F85617FF-CCFA-443B-92E5-7020367F6A5C}" type="slidenum">
              <a:rPr lang="en-US"/>
              <a:pPr>
                <a:defRPr/>
              </a:pPr>
              <a:t>‹#›</a:t>
            </a:fld>
            <a:endParaRPr lang="en-US"/>
          </a:p>
        </p:txBody>
      </p:sp>
    </p:spTree>
    <p:extLst>
      <p:ext uri="{BB962C8B-B14F-4D97-AF65-F5344CB8AC3E}">
        <p14:creationId xmlns:p14="http://schemas.microsoft.com/office/powerpoint/2010/main" val="1124846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083B52D1-9541-4270-9106-2673CE744A3B}" type="datetimeFigureOut">
              <a:rPr lang="en-US"/>
              <a:pPr>
                <a:defRPr/>
              </a:pPr>
              <a:t>4/11/2022</a:t>
            </a:fld>
            <a:endParaRPr lang="en-US"/>
          </a:p>
        </p:txBody>
      </p:sp>
      <p:sp>
        <p:nvSpPr>
          <p:cNvPr id="6" name="Zástupný symbol pro zápatí 4"/>
          <p:cNvSpPr>
            <a:spLocks noGrp="1"/>
          </p:cNvSpPr>
          <p:nvPr>
            <p:ph type="ftr" sz="quarter" idx="11"/>
          </p:nvPr>
        </p:nvSpPr>
        <p:spPr/>
        <p:txBody>
          <a:bodyPr/>
          <a:lstStyle>
            <a:lvl1pPr>
              <a:defRPr/>
            </a:lvl1pPr>
          </a:lstStyle>
          <a:p>
            <a:pPr>
              <a:defRPr/>
            </a:pPr>
            <a:endParaRPr lang="en-US"/>
          </a:p>
        </p:txBody>
      </p:sp>
      <p:sp>
        <p:nvSpPr>
          <p:cNvPr id="7" name="Zástupný symbol pro číslo snímku 5"/>
          <p:cNvSpPr>
            <a:spLocks noGrp="1"/>
          </p:cNvSpPr>
          <p:nvPr>
            <p:ph type="sldNum" sz="quarter" idx="12"/>
          </p:nvPr>
        </p:nvSpPr>
        <p:spPr/>
        <p:txBody>
          <a:bodyPr/>
          <a:lstStyle>
            <a:lvl1pPr>
              <a:defRPr/>
            </a:lvl1pPr>
          </a:lstStyle>
          <a:p>
            <a:pPr>
              <a:defRPr/>
            </a:pPr>
            <a:fld id="{7A2EF0FE-75ED-49CE-ACED-AEAB54A743D8}" type="slidenum">
              <a:rPr lang="en-US"/>
              <a:pPr>
                <a:defRPr/>
              </a:pPr>
              <a:t>‹#›</a:t>
            </a:fld>
            <a:endParaRPr lang="en-US"/>
          </a:p>
        </p:txBody>
      </p:sp>
    </p:spTree>
    <p:extLst>
      <p:ext uri="{BB962C8B-B14F-4D97-AF65-F5344CB8AC3E}">
        <p14:creationId xmlns:p14="http://schemas.microsoft.com/office/powerpoint/2010/main" val="1614280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fld id="{752CCF2E-93AA-47E9-ADA5-C70941FB6256}" type="datetimeFigureOut">
              <a:rPr lang="en-US"/>
              <a:pPr>
                <a:defRPr/>
              </a:pPr>
              <a:t>4/11/2022</a:t>
            </a:fld>
            <a:endParaRPr lang="en-US"/>
          </a:p>
        </p:txBody>
      </p:sp>
      <p:sp>
        <p:nvSpPr>
          <p:cNvPr id="5" name="Zástupný symbol pro zápatí 4"/>
          <p:cNvSpPr>
            <a:spLocks noGrp="1"/>
          </p:cNvSpPr>
          <p:nvPr>
            <p:ph type="ftr" sz="quarter" idx="11"/>
          </p:nvPr>
        </p:nvSpPr>
        <p:spPr/>
        <p:txBody>
          <a:bodyPr/>
          <a:lstStyle>
            <a:lvl1pPr>
              <a:defRPr/>
            </a:lvl1pPr>
          </a:lstStyle>
          <a:p>
            <a:pPr>
              <a:defRPr/>
            </a:pPr>
            <a:endParaRPr lang="en-US"/>
          </a:p>
        </p:txBody>
      </p:sp>
      <p:sp>
        <p:nvSpPr>
          <p:cNvPr id="6" name="Zástupný symbol pro číslo snímku 5"/>
          <p:cNvSpPr>
            <a:spLocks noGrp="1"/>
          </p:cNvSpPr>
          <p:nvPr>
            <p:ph type="sldNum" sz="quarter" idx="12"/>
          </p:nvPr>
        </p:nvSpPr>
        <p:spPr/>
        <p:txBody>
          <a:bodyPr/>
          <a:lstStyle>
            <a:lvl1pPr>
              <a:defRPr/>
            </a:lvl1pPr>
          </a:lstStyle>
          <a:p>
            <a:pPr>
              <a:defRPr/>
            </a:pPr>
            <a:fld id="{56A26FA8-09CA-45E6-9803-D4FA97BD4DA7}" type="slidenum">
              <a:rPr lang="en-US"/>
              <a:pPr>
                <a:defRPr/>
              </a:pPr>
              <a:t>‹#›</a:t>
            </a:fld>
            <a:endParaRPr lang="en-US"/>
          </a:p>
        </p:txBody>
      </p:sp>
    </p:spTree>
    <p:extLst>
      <p:ext uri="{BB962C8B-B14F-4D97-AF65-F5344CB8AC3E}">
        <p14:creationId xmlns:p14="http://schemas.microsoft.com/office/powerpoint/2010/main" val="3311643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fld id="{FB7FD703-F644-4C36-8E3E-FA4FBE176DBE}" type="datetimeFigureOut">
              <a:rPr lang="en-US"/>
              <a:pPr>
                <a:defRPr/>
              </a:pPr>
              <a:t>4/11/2022</a:t>
            </a:fld>
            <a:endParaRPr lang="en-US"/>
          </a:p>
        </p:txBody>
      </p:sp>
      <p:sp>
        <p:nvSpPr>
          <p:cNvPr id="5" name="Zástupný symbol pro zápatí 4"/>
          <p:cNvSpPr>
            <a:spLocks noGrp="1"/>
          </p:cNvSpPr>
          <p:nvPr>
            <p:ph type="ftr" sz="quarter" idx="11"/>
          </p:nvPr>
        </p:nvSpPr>
        <p:spPr/>
        <p:txBody>
          <a:bodyPr/>
          <a:lstStyle>
            <a:lvl1pPr>
              <a:defRPr/>
            </a:lvl1pPr>
          </a:lstStyle>
          <a:p>
            <a:pPr>
              <a:defRPr/>
            </a:pPr>
            <a:endParaRPr lang="en-US"/>
          </a:p>
        </p:txBody>
      </p:sp>
      <p:sp>
        <p:nvSpPr>
          <p:cNvPr id="6" name="Zástupný symbol pro číslo snímku 5"/>
          <p:cNvSpPr>
            <a:spLocks noGrp="1"/>
          </p:cNvSpPr>
          <p:nvPr>
            <p:ph type="sldNum" sz="quarter" idx="12"/>
          </p:nvPr>
        </p:nvSpPr>
        <p:spPr/>
        <p:txBody>
          <a:bodyPr/>
          <a:lstStyle>
            <a:lvl1pPr>
              <a:defRPr/>
            </a:lvl1pPr>
          </a:lstStyle>
          <a:p>
            <a:pPr>
              <a:defRPr/>
            </a:pPr>
            <a:fld id="{6300045B-6911-4690-AAAD-8A795BD6C3D1}" type="slidenum">
              <a:rPr lang="en-US"/>
              <a:pPr>
                <a:defRPr/>
              </a:pPr>
              <a:t>‹#›</a:t>
            </a:fld>
            <a:endParaRPr lang="en-US"/>
          </a:p>
        </p:txBody>
      </p:sp>
    </p:spTree>
    <p:extLst>
      <p:ext uri="{BB962C8B-B14F-4D97-AF65-F5344CB8AC3E}">
        <p14:creationId xmlns:p14="http://schemas.microsoft.com/office/powerpoint/2010/main" val="392138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32E77-67F7-4ADE-8FD2-170E02637D9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cs-CZ"/>
          </a:p>
        </p:txBody>
      </p:sp>
      <p:sp>
        <p:nvSpPr>
          <p:cNvPr id="3" name="Text Placeholder 2">
            <a:extLst>
              <a:ext uri="{FF2B5EF4-FFF2-40B4-BE49-F238E27FC236}">
                <a16:creationId xmlns:a16="http://schemas.microsoft.com/office/drawing/2014/main" id="{67B81D32-2869-4163-967B-ACF74BB86C9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CE1A095-8EAE-4C9D-8DFD-A83CA6824928}"/>
              </a:ext>
            </a:extLst>
          </p:cNvPr>
          <p:cNvSpPr>
            <a:spLocks noGrp="1"/>
          </p:cNvSpPr>
          <p:nvPr>
            <p:ph type="dt" sz="half" idx="10"/>
          </p:nvPr>
        </p:nvSpPr>
        <p:spPr/>
        <p:txBody>
          <a:bodyPr/>
          <a:lstStyle/>
          <a:p>
            <a:fld id="{A1A34C3F-A3A4-47D7-8D96-F516722D945F}" type="datetimeFigureOut">
              <a:rPr lang="cs-CZ" smtClean="0"/>
              <a:t>11.04.2022</a:t>
            </a:fld>
            <a:endParaRPr lang="cs-CZ"/>
          </a:p>
        </p:txBody>
      </p:sp>
      <p:sp>
        <p:nvSpPr>
          <p:cNvPr id="5" name="Footer Placeholder 4">
            <a:extLst>
              <a:ext uri="{FF2B5EF4-FFF2-40B4-BE49-F238E27FC236}">
                <a16:creationId xmlns:a16="http://schemas.microsoft.com/office/drawing/2014/main" id="{DA280A3C-BD32-40CF-BC11-47EDE459B3E7}"/>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6E922063-A0AE-48CD-8666-97A13D9AF5AF}"/>
              </a:ext>
            </a:extLst>
          </p:cNvPr>
          <p:cNvSpPr>
            <a:spLocks noGrp="1"/>
          </p:cNvSpPr>
          <p:nvPr>
            <p:ph type="sldNum" sz="quarter" idx="12"/>
          </p:nvPr>
        </p:nvSpPr>
        <p:spPr/>
        <p:txBody>
          <a:bodyPr/>
          <a:lstStyle/>
          <a:p>
            <a:fld id="{183C0CCB-925D-4BBD-9556-6D7E163B960C}" type="slidenum">
              <a:rPr lang="cs-CZ" smtClean="0"/>
              <a:t>‹#›</a:t>
            </a:fld>
            <a:endParaRPr lang="cs-CZ"/>
          </a:p>
        </p:txBody>
      </p:sp>
    </p:spTree>
    <p:extLst>
      <p:ext uri="{BB962C8B-B14F-4D97-AF65-F5344CB8AC3E}">
        <p14:creationId xmlns:p14="http://schemas.microsoft.com/office/powerpoint/2010/main" val="373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BF15-5FDD-4851-B13B-D5D3E047F04F}"/>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A7599921-DDBC-41E6-A0CF-46B4DD0D824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a:extLst>
              <a:ext uri="{FF2B5EF4-FFF2-40B4-BE49-F238E27FC236}">
                <a16:creationId xmlns:a16="http://schemas.microsoft.com/office/drawing/2014/main" id="{15724843-5315-4ED1-891D-85DF3310917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a:extLst>
              <a:ext uri="{FF2B5EF4-FFF2-40B4-BE49-F238E27FC236}">
                <a16:creationId xmlns:a16="http://schemas.microsoft.com/office/drawing/2014/main" id="{30706068-814C-48A3-BCBF-562166E00DDC}"/>
              </a:ext>
            </a:extLst>
          </p:cNvPr>
          <p:cNvSpPr>
            <a:spLocks noGrp="1"/>
          </p:cNvSpPr>
          <p:nvPr>
            <p:ph type="dt" sz="half" idx="10"/>
          </p:nvPr>
        </p:nvSpPr>
        <p:spPr/>
        <p:txBody>
          <a:bodyPr/>
          <a:lstStyle/>
          <a:p>
            <a:fld id="{A1A34C3F-A3A4-47D7-8D96-F516722D945F}" type="datetimeFigureOut">
              <a:rPr lang="cs-CZ" smtClean="0"/>
              <a:t>11.04.2022</a:t>
            </a:fld>
            <a:endParaRPr lang="cs-CZ"/>
          </a:p>
        </p:txBody>
      </p:sp>
      <p:sp>
        <p:nvSpPr>
          <p:cNvPr id="6" name="Footer Placeholder 5">
            <a:extLst>
              <a:ext uri="{FF2B5EF4-FFF2-40B4-BE49-F238E27FC236}">
                <a16:creationId xmlns:a16="http://schemas.microsoft.com/office/drawing/2014/main" id="{ECEC1DB9-23A4-47D2-9959-F9CA6AE8E2ED}"/>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34195BAF-EE12-4C6B-B947-051A8A75AFAA}"/>
              </a:ext>
            </a:extLst>
          </p:cNvPr>
          <p:cNvSpPr>
            <a:spLocks noGrp="1"/>
          </p:cNvSpPr>
          <p:nvPr>
            <p:ph type="sldNum" sz="quarter" idx="12"/>
          </p:nvPr>
        </p:nvSpPr>
        <p:spPr/>
        <p:txBody>
          <a:bodyPr/>
          <a:lstStyle/>
          <a:p>
            <a:fld id="{183C0CCB-925D-4BBD-9556-6D7E163B960C}" type="slidenum">
              <a:rPr lang="cs-CZ" smtClean="0"/>
              <a:t>‹#›</a:t>
            </a:fld>
            <a:endParaRPr lang="cs-CZ"/>
          </a:p>
        </p:txBody>
      </p:sp>
    </p:spTree>
    <p:extLst>
      <p:ext uri="{BB962C8B-B14F-4D97-AF65-F5344CB8AC3E}">
        <p14:creationId xmlns:p14="http://schemas.microsoft.com/office/powerpoint/2010/main" val="1550111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4B68-F0AF-421F-A2A6-660B73A48FBA}"/>
              </a:ext>
            </a:extLst>
          </p:cNvPr>
          <p:cNvSpPr>
            <a:spLocks noGrp="1"/>
          </p:cNvSpPr>
          <p:nvPr>
            <p:ph type="title"/>
          </p:nvPr>
        </p:nvSpPr>
        <p:spPr>
          <a:xfrm>
            <a:off x="629841" y="365126"/>
            <a:ext cx="7886700" cy="1325563"/>
          </a:xfrm>
        </p:spPr>
        <p:txBody>
          <a:bodyPr/>
          <a:lstStyle/>
          <a:p>
            <a:r>
              <a:rPr lang="en-US"/>
              <a:t>Click to edit Master title style</a:t>
            </a:r>
            <a:endParaRPr lang="cs-CZ"/>
          </a:p>
        </p:txBody>
      </p:sp>
      <p:sp>
        <p:nvSpPr>
          <p:cNvPr id="3" name="Text Placeholder 2">
            <a:extLst>
              <a:ext uri="{FF2B5EF4-FFF2-40B4-BE49-F238E27FC236}">
                <a16:creationId xmlns:a16="http://schemas.microsoft.com/office/drawing/2014/main" id="{BB70E879-96D2-4020-9F34-8CDB3BBF9ED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B5D4F67-7ADF-49FA-BB43-DF527587E200}"/>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a:extLst>
              <a:ext uri="{FF2B5EF4-FFF2-40B4-BE49-F238E27FC236}">
                <a16:creationId xmlns:a16="http://schemas.microsoft.com/office/drawing/2014/main" id="{F2A6DB7C-685A-4EF6-A5E9-D7E8673B672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1D4FCED-834B-43A0-A431-C9DDE55261E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a:extLst>
              <a:ext uri="{FF2B5EF4-FFF2-40B4-BE49-F238E27FC236}">
                <a16:creationId xmlns:a16="http://schemas.microsoft.com/office/drawing/2014/main" id="{9D612DF9-60EE-4C35-A5A1-B88F95422945}"/>
              </a:ext>
            </a:extLst>
          </p:cNvPr>
          <p:cNvSpPr>
            <a:spLocks noGrp="1"/>
          </p:cNvSpPr>
          <p:nvPr>
            <p:ph type="dt" sz="half" idx="10"/>
          </p:nvPr>
        </p:nvSpPr>
        <p:spPr/>
        <p:txBody>
          <a:bodyPr/>
          <a:lstStyle/>
          <a:p>
            <a:fld id="{A1A34C3F-A3A4-47D7-8D96-F516722D945F}" type="datetimeFigureOut">
              <a:rPr lang="cs-CZ" smtClean="0"/>
              <a:t>11.04.2022</a:t>
            </a:fld>
            <a:endParaRPr lang="cs-CZ"/>
          </a:p>
        </p:txBody>
      </p:sp>
      <p:sp>
        <p:nvSpPr>
          <p:cNvPr id="8" name="Footer Placeholder 7">
            <a:extLst>
              <a:ext uri="{FF2B5EF4-FFF2-40B4-BE49-F238E27FC236}">
                <a16:creationId xmlns:a16="http://schemas.microsoft.com/office/drawing/2014/main" id="{B5F74219-EF27-440E-83B9-3D92859105A5}"/>
              </a:ext>
            </a:extLst>
          </p:cNvPr>
          <p:cNvSpPr>
            <a:spLocks noGrp="1"/>
          </p:cNvSpPr>
          <p:nvPr>
            <p:ph type="ftr" sz="quarter" idx="11"/>
          </p:nvPr>
        </p:nvSpPr>
        <p:spPr/>
        <p:txBody>
          <a:bodyPr/>
          <a:lstStyle/>
          <a:p>
            <a:endParaRPr lang="cs-CZ"/>
          </a:p>
        </p:txBody>
      </p:sp>
      <p:sp>
        <p:nvSpPr>
          <p:cNvPr id="9" name="Slide Number Placeholder 8">
            <a:extLst>
              <a:ext uri="{FF2B5EF4-FFF2-40B4-BE49-F238E27FC236}">
                <a16:creationId xmlns:a16="http://schemas.microsoft.com/office/drawing/2014/main" id="{481FDF3E-ABAB-4977-B490-EE4DE741379A}"/>
              </a:ext>
            </a:extLst>
          </p:cNvPr>
          <p:cNvSpPr>
            <a:spLocks noGrp="1"/>
          </p:cNvSpPr>
          <p:nvPr>
            <p:ph type="sldNum" sz="quarter" idx="12"/>
          </p:nvPr>
        </p:nvSpPr>
        <p:spPr/>
        <p:txBody>
          <a:bodyPr/>
          <a:lstStyle/>
          <a:p>
            <a:fld id="{183C0CCB-925D-4BBD-9556-6D7E163B960C}" type="slidenum">
              <a:rPr lang="cs-CZ" smtClean="0"/>
              <a:t>‹#›</a:t>
            </a:fld>
            <a:endParaRPr lang="cs-CZ"/>
          </a:p>
        </p:txBody>
      </p:sp>
    </p:spTree>
    <p:extLst>
      <p:ext uri="{BB962C8B-B14F-4D97-AF65-F5344CB8AC3E}">
        <p14:creationId xmlns:p14="http://schemas.microsoft.com/office/powerpoint/2010/main" val="1705017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8AD6D-92D0-428B-B4B9-41C38D0B35E9}"/>
              </a:ext>
            </a:extLst>
          </p:cNvPr>
          <p:cNvSpPr>
            <a:spLocks noGrp="1"/>
          </p:cNvSpPr>
          <p:nvPr>
            <p:ph type="title"/>
          </p:nvPr>
        </p:nvSpPr>
        <p:spPr/>
        <p:txBody>
          <a:bodyPr/>
          <a:lstStyle/>
          <a:p>
            <a:r>
              <a:rPr lang="en-US"/>
              <a:t>Click to edit Master title style</a:t>
            </a:r>
            <a:endParaRPr lang="cs-CZ"/>
          </a:p>
        </p:txBody>
      </p:sp>
      <p:sp>
        <p:nvSpPr>
          <p:cNvPr id="3" name="Date Placeholder 2">
            <a:extLst>
              <a:ext uri="{FF2B5EF4-FFF2-40B4-BE49-F238E27FC236}">
                <a16:creationId xmlns:a16="http://schemas.microsoft.com/office/drawing/2014/main" id="{D3DCC466-3AE1-457E-9097-2E360A59B0FB}"/>
              </a:ext>
            </a:extLst>
          </p:cNvPr>
          <p:cNvSpPr>
            <a:spLocks noGrp="1"/>
          </p:cNvSpPr>
          <p:nvPr>
            <p:ph type="dt" sz="half" idx="10"/>
          </p:nvPr>
        </p:nvSpPr>
        <p:spPr/>
        <p:txBody>
          <a:bodyPr/>
          <a:lstStyle/>
          <a:p>
            <a:fld id="{A1A34C3F-A3A4-47D7-8D96-F516722D945F}" type="datetimeFigureOut">
              <a:rPr lang="cs-CZ" smtClean="0"/>
              <a:t>11.04.2022</a:t>
            </a:fld>
            <a:endParaRPr lang="cs-CZ"/>
          </a:p>
        </p:txBody>
      </p:sp>
      <p:sp>
        <p:nvSpPr>
          <p:cNvPr id="4" name="Footer Placeholder 3">
            <a:extLst>
              <a:ext uri="{FF2B5EF4-FFF2-40B4-BE49-F238E27FC236}">
                <a16:creationId xmlns:a16="http://schemas.microsoft.com/office/drawing/2014/main" id="{8C25D93B-DCCB-4BAC-B349-257887F49AE7}"/>
              </a:ext>
            </a:extLst>
          </p:cNvPr>
          <p:cNvSpPr>
            <a:spLocks noGrp="1"/>
          </p:cNvSpPr>
          <p:nvPr>
            <p:ph type="ftr" sz="quarter" idx="11"/>
          </p:nvPr>
        </p:nvSpPr>
        <p:spPr/>
        <p:txBody>
          <a:bodyPr/>
          <a:lstStyle/>
          <a:p>
            <a:endParaRPr lang="cs-CZ"/>
          </a:p>
        </p:txBody>
      </p:sp>
      <p:sp>
        <p:nvSpPr>
          <p:cNvPr id="5" name="Slide Number Placeholder 4">
            <a:extLst>
              <a:ext uri="{FF2B5EF4-FFF2-40B4-BE49-F238E27FC236}">
                <a16:creationId xmlns:a16="http://schemas.microsoft.com/office/drawing/2014/main" id="{964044B0-175A-4C24-B021-4C68112E69D6}"/>
              </a:ext>
            </a:extLst>
          </p:cNvPr>
          <p:cNvSpPr>
            <a:spLocks noGrp="1"/>
          </p:cNvSpPr>
          <p:nvPr>
            <p:ph type="sldNum" sz="quarter" idx="12"/>
          </p:nvPr>
        </p:nvSpPr>
        <p:spPr/>
        <p:txBody>
          <a:bodyPr/>
          <a:lstStyle/>
          <a:p>
            <a:fld id="{183C0CCB-925D-4BBD-9556-6D7E163B960C}" type="slidenum">
              <a:rPr lang="cs-CZ" smtClean="0"/>
              <a:t>‹#›</a:t>
            </a:fld>
            <a:endParaRPr lang="cs-CZ"/>
          </a:p>
        </p:txBody>
      </p:sp>
    </p:spTree>
    <p:extLst>
      <p:ext uri="{BB962C8B-B14F-4D97-AF65-F5344CB8AC3E}">
        <p14:creationId xmlns:p14="http://schemas.microsoft.com/office/powerpoint/2010/main" val="4012220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391B67-F127-4AEB-BD15-2E77A7FF2B64}"/>
              </a:ext>
            </a:extLst>
          </p:cNvPr>
          <p:cNvSpPr>
            <a:spLocks noGrp="1"/>
          </p:cNvSpPr>
          <p:nvPr>
            <p:ph type="dt" sz="half" idx="10"/>
          </p:nvPr>
        </p:nvSpPr>
        <p:spPr/>
        <p:txBody>
          <a:bodyPr/>
          <a:lstStyle/>
          <a:p>
            <a:fld id="{A1A34C3F-A3A4-47D7-8D96-F516722D945F}" type="datetimeFigureOut">
              <a:rPr lang="cs-CZ" smtClean="0"/>
              <a:t>11.04.2022</a:t>
            </a:fld>
            <a:endParaRPr lang="cs-CZ"/>
          </a:p>
        </p:txBody>
      </p:sp>
      <p:sp>
        <p:nvSpPr>
          <p:cNvPr id="3" name="Footer Placeholder 2">
            <a:extLst>
              <a:ext uri="{FF2B5EF4-FFF2-40B4-BE49-F238E27FC236}">
                <a16:creationId xmlns:a16="http://schemas.microsoft.com/office/drawing/2014/main" id="{00D9364C-A410-43EC-A3D0-889A3DB604B4}"/>
              </a:ext>
            </a:extLst>
          </p:cNvPr>
          <p:cNvSpPr>
            <a:spLocks noGrp="1"/>
          </p:cNvSpPr>
          <p:nvPr>
            <p:ph type="ftr" sz="quarter" idx="11"/>
          </p:nvPr>
        </p:nvSpPr>
        <p:spPr/>
        <p:txBody>
          <a:bodyPr/>
          <a:lstStyle/>
          <a:p>
            <a:endParaRPr lang="cs-CZ"/>
          </a:p>
        </p:txBody>
      </p:sp>
      <p:sp>
        <p:nvSpPr>
          <p:cNvPr id="4" name="Slide Number Placeholder 3">
            <a:extLst>
              <a:ext uri="{FF2B5EF4-FFF2-40B4-BE49-F238E27FC236}">
                <a16:creationId xmlns:a16="http://schemas.microsoft.com/office/drawing/2014/main" id="{FF248539-6089-4AF2-90C1-B473A24CF8FD}"/>
              </a:ext>
            </a:extLst>
          </p:cNvPr>
          <p:cNvSpPr>
            <a:spLocks noGrp="1"/>
          </p:cNvSpPr>
          <p:nvPr>
            <p:ph type="sldNum" sz="quarter" idx="12"/>
          </p:nvPr>
        </p:nvSpPr>
        <p:spPr/>
        <p:txBody>
          <a:bodyPr/>
          <a:lstStyle/>
          <a:p>
            <a:fld id="{183C0CCB-925D-4BBD-9556-6D7E163B960C}" type="slidenum">
              <a:rPr lang="cs-CZ" smtClean="0"/>
              <a:t>‹#›</a:t>
            </a:fld>
            <a:endParaRPr lang="cs-CZ"/>
          </a:p>
        </p:txBody>
      </p:sp>
    </p:spTree>
    <p:extLst>
      <p:ext uri="{BB962C8B-B14F-4D97-AF65-F5344CB8AC3E}">
        <p14:creationId xmlns:p14="http://schemas.microsoft.com/office/powerpoint/2010/main" val="119344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6C91-2B6D-400A-8FB5-B13D64F491E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cs-CZ"/>
          </a:p>
        </p:txBody>
      </p:sp>
      <p:sp>
        <p:nvSpPr>
          <p:cNvPr id="3" name="Content Placeholder 2">
            <a:extLst>
              <a:ext uri="{FF2B5EF4-FFF2-40B4-BE49-F238E27FC236}">
                <a16:creationId xmlns:a16="http://schemas.microsoft.com/office/drawing/2014/main" id="{D6D54824-E1CC-4518-8D7E-3EFA29075F9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a:extLst>
              <a:ext uri="{FF2B5EF4-FFF2-40B4-BE49-F238E27FC236}">
                <a16:creationId xmlns:a16="http://schemas.microsoft.com/office/drawing/2014/main" id="{B64D9625-25E9-4D05-80CB-530BB399074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69D1751-D5E1-48D9-99A3-830739B526D2}"/>
              </a:ext>
            </a:extLst>
          </p:cNvPr>
          <p:cNvSpPr>
            <a:spLocks noGrp="1"/>
          </p:cNvSpPr>
          <p:nvPr>
            <p:ph type="dt" sz="half" idx="10"/>
          </p:nvPr>
        </p:nvSpPr>
        <p:spPr/>
        <p:txBody>
          <a:bodyPr/>
          <a:lstStyle/>
          <a:p>
            <a:fld id="{A1A34C3F-A3A4-47D7-8D96-F516722D945F}" type="datetimeFigureOut">
              <a:rPr lang="cs-CZ" smtClean="0"/>
              <a:t>11.04.2022</a:t>
            </a:fld>
            <a:endParaRPr lang="cs-CZ"/>
          </a:p>
        </p:txBody>
      </p:sp>
      <p:sp>
        <p:nvSpPr>
          <p:cNvPr id="6" name="Footer Placeholder 5">
            <a:extLst>
              <a:ext uri="{FF2B5EF4-FFF2-40B4-BE49-F238E27FC236}">
                <a16:creationId xmlns:a16="http://schemas.microsoft.com/office/drawing/2014/main" id="{5635D139-84E9-4355-BF52-DBD1B334D92E}"/>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F277B934-1F51-4BA3-A132-90C2199461A7}"/>
              </a:ext>
            </a:extLst>
          </p:cNvPr>
          <p:cNvSpPr>
            <a:spLocks noGrp="1"/>
          </p:cNvSpPr>
          <p:nvPr>
            <p:ph type="sldNum" sz="quarter" idx="12"/>
          </p:nvPr>
        </p:nvSpPr>
        <p:spPr/>
        <p:txBody>
          <a:bodyPr/>
          <a:lstStyle/>
          <a:p>
            <a:fld id="{183C0CCB-925D-4BBD-9556-6D7E163B960C}" type="slidenum">
              <a:rPr lang="cs-CZ" smtClean="0"/>
              <a:t>‹#›</a:t>
            </a:fld>
            <a:endParaRPr lang="cs-CZ"/>
          </a:p>
        </p:txBody>
      </p:sp>
    </p:spTree>
    <p:extLst>
      <p:ext uri="{BB962C8B-B14F-4D97-AF65-F5344CB8AC3E}">
        <p14:creationId xmlns:p14="http://schemas.microsoft.com/office/powerpoint/2010/main" val="177539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5E5F6-DDFE-4026-AD48-06F0F07D137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cs-CZ"/>
          </a:p>
        </p:txBody>
      </p:sp>
      <p:sp>
        <p:nvSpPr>
          <p:cNvPr id="3" name="Picture Placeholder 2">
            <a:extLst>
              <a:ext uri="{FF2B5EF4-FFF2-40B4-BE49-F238E27FC236}">
                <a16:creationId xmlns:a16="http://schemas.microsoft.com/office/drawing/2014/main" id="{02D83074-74A5-471E-A54F-048E3D51A3D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a:p>
        </p:txBody>
      </p:sp>
      <p:sp>
        <p:nvSpPr>
          <p:cNvPr id="4" name="Text Placeholder 3">
            <a:extLst>
              <a:ext uri="{FF2B5EF4-FFF2-40B4-BE49-F238E27FC236}">
                <a16:creationId xmlns:a16="http://schemas.microsoft.com/office/drawing/2014/main" id="{B82F79D7-9B38-47F9-B14A-A2A3004F0DE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7D934C6-5386-43F1-A702-A18389051FB3}"/>
              </a:ext>
            </a:extLst>
          </p:cNvPr>
          <p:cNvSpPr>
            <a:spLocks noGrp="1"/>
          </p:cNvSpPr>
          <p:nvPr>
            <p:ph type="dt" sz="half" idx="10"/>
          </p:nvPr>
        </p:nvSpPr>
        <p:spPr/>
        <p:txBody>
          <a:bodyPr/>
          <a:lstStyle/>
          <a:p>
            <a:fld id="{A1A34C3F-A3A4-47D7-8D96-F516722D945F}" type="datetimeFigureOut">
              <a:rPr lang="cs-CZ" smtClean="0"/>
              <a:t>11.04.2022</a:t>
            </a:fld>
            <a:endParaRPr lang="cs-CZ"/>
          </a:p>
        </p:txBody>
      </p:sp>
      <p:sp>
        <p:nvSpPr>
          <p:cNvPr id="6" name="Footer Placeholder 5">
            <a:extLst>
              <a:ext uri="{FF2B5EF4-FFF2-40B4-BE49-F238E27FC236}">
                <a16:creationId xmlns:a16="http://schemas.microsoft.com/office/drawing/2014/main" id="{334DC7D5-DD94-4D00-844E-4339D9158489}"/>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C7E4B2D0-EAA4-4965-964C-B1CCF5A3CD60}"/>
              </a:ext>
            </a:extLst>
          </p:cNvPr>
          <p:cNvSpPr>
            <a:spLocks noGrp="1"/>
          </p:cNvSpPr>
          <p:nvPr>
            <p:ph type="sldNum" sz="quarter" idx="12"/>
          </p:nvPr>
        </p:nvSpPr>
        <p:spPr/>
        <p:txBody>
          <a:bodyPr/>
          <a:lstStyle/>
          <a:p>
            <a:fld id="{183C0CCB-925D-4BBD-9556-6D7E163B960C}" type="slidenum">
              <a:rPr lang="cs-CZ" smtClean="0"/>
              <a:t>‹#›</a:t>
            </a:fld>
            <a:endParaRPr lang="cs-CZ"/>
          </a:p>
        </p:txBody>
      </p:sp>
    </p:spTree>
    <p:extLst>
      <p:ext uri="{BB962C8B-B14F-4D97-AF65-F5344CB8AC3E}">
        <p14:creationId xmlns:p14="http://schemas.microsoft.com/office/powerpoint/2010/main" val="2849416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37C068-1B82-4D39-9822-A1DD4D5F8F9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cs-CZ"/>
          </a:p>
        </p:txBody>
      </p:sp>
      <p:sp>
        <p:nvSpPr>
          <p:cNvPr id="3" name="Text Placeholder 2">
            <a:extLst>
              <a:ext uri="{FF2B5EF4-FFF2-40B4-BE49-F238E27FC236}">
                <a16:creationId xmlns:a16="http://schemas.microsoft.com/office/drawing/2014/main" id="{ECDD2AC0-003A-4978-8200-EAA49CAD6EE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BF362F03-BA70-4687-B12F-995294D0E91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1A34C3F-A3A4-47D7-8D96-F516722D945F}" type="datetimeFigureOut">
              <a:rPr lang="cs-CZ" smtClean="0"/>
              <a:t>11.04.2022</a:t>
            </a:fld>
            <a:endParaRPr lang="cs-CZ"/>
          </a:p>
        </p:txBody>
      </p:sp>
      <p:sp>
        <p:nvSpPr>
          <p:cNvPr id="5" name="Footer Placeholder 4">
            <a:extLst>
              <a:ext uri="{FF2B5EF4-FFF2-40B4-BE49-F238E27FC236}">
                <a16:creationId xmlns:a16="http://schemas.microsoft.com/office/drawing/2014/main" id="{022B4180-89C7-44C6-976E-02F2870D725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a:p>
        </p:txBody>
      </p:sp>
      <p:sp>
        <p:nvSpPr>
          <p:cNvPr id="6" name="Slide Number Placeholder 5">
            <a:extLst>
              <a:ext uri="{FF2B5EF4-FFF2-40B4-BE49-F238E27FC236}">
                <a16:creationId xmlns:a16="http://schemas.microsoft.com/office/drawing/2014/main" id="{44818359-4118-4D58-9F7A-F69D5CAA1D3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3C0CCB-925D-4BBD-9556-6D7E163B960C}" type="slidenum">
              <a:rPr lang="cs-CZ" smtClean="0"/>
              <a:t>‹#›</a:t>
            </a:fld>
            <a:endParaRPr lang="cs-CZ"/>
          </a:p>
        </p:txBody>
      </p:sp>
    </p:spTree>
    <p:extLst>
      <p:ext uri="{BB962C8B-B14F-4D97-AF65-F5344CB8AC3E}">
        <p14:creationId xmlns:p14="http://schemas.microsoft.com/office/powerpoint/2010/main" val="4068576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Klepnutím lze upravit styl předlohy nadpisů.</a:t>
            </a:r>
            <a:endParaRPr lang="en-US"/>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B61D65A-1D85-46F5-AEF8-703C01953F24}" type="datetimeFigureOut">
              <a:rPr lang="en-US"/>
              <a:pPr>
                <a:defRPr/>
              </a:pPr>
              <a:t>4/11/2022</a:t>
            </a:fld>
            <a:endParaRPr lang="en-US"/>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CD4DC38-C958-4AD5-BC0F-1BEC6B40DF5B}" type="slidenum">
              <a:rPr lang="en-US"/>
              <a:pPr>
                <a:defRPr/>
              </a:pPr>
              <a:t>‹#›</a:t>
            </a:fld>
            <a:endParaRPr lang="en-US"/>
          </a:p>
        </p:txBody>
      </p:sp>
    </p:spTree>
    <p:extLst>
      <p:ext uri="{BB962C8B-B14F-4D97-AF65-F5344CB8AC3E}">
        <p14:creationId xmlns:p14="http://schemas.microsoft.com/office/powerpoint/2010/main" val="3130492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20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4B90-F5C4-4F75-AB1E-EF087FB87B20}"/>
              </a:ext>
            </a:extLst>
          </p:cNvPr>
          <p:cNvSpPr>
            <a:spLocks noGrp="1"/>
          </p:cNvSpPr>
          <p:nvPr>
            <p:ph type="title"/>
          </p:nvPr>
        </p:nvSpPr>
        <p:spPr>
          <a:xfrm>
            <a:off x="628650" y="365127"/>
            <a:ext cx="7886700" cy="676274"/>
          </a:xfrm>
        </p:spPr>
        <p:txBody>
          <a:bodyPr>
            <a:normAutofit/>
          </a:bodyPr>
          <a:lstStyle/>
          <a:p>
            <a:pPr algn="ctr"/>
            <a:r>
              <a:rPr lang="cs-CZ" sz="2800" b="1" dirty="0" err="1">
                <a:latin typeface="+mn-lt"/>
              </a:rPr>
              <a:t>Cushingova</a:t>
            </a:r>
            <a:r>
              <a:rPr lang="cs-CZ" sz="2800" b="1" dirty="0">
                <a:latin typeface="+mn-lt"/>
              </a:rPr>
              <a:t> triáda</a:t>
            </a:r>
          </a:p>
        </p:txBody>
      </p:sp>
      <p:pic>
        <p:nvPicPr>
          <p:cNvPr id="7170" name="Picture 2" descr="Related image">
            <a:extLst>
              <a:ext uri="{FF2B5EF4-FFF2-40B4-BE49-F238E27FC236}">
                <a16:creationId xmlns:a16="http://schemas.microsoft.com/office/drawing/2014/main" id="{ABB6364F-FEF7-4FC9-861A-F7CBF2434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549" y="1651001"/>
            <a:ext cx="4210051" cy="42100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AB024BA-2DD2-4360-9CDA-97136A28A6A7}"/>
              </a:ext>
            </a:extLst>
          </p:cNvPr>
          <p:cNvSpPr/>
          <p:nvPr/>
        </p:nvSpPr>
        <p:spPr>
          <a:xfrm>
            <a:off x="3140075" y="5941107"/>
            <a:ext cx="4572000" cy="246221"/>
          </a:xfrm>
          <a:prstGeom prst="rect">
            <a:avLst/>
          </a:prstGeom>
        </p:spPr>
        <p:txBody>
          <a:bodyPr>
            <a:spAutoFit/>
          </a:bodyPr>
          <a:lstStyle/>
          <a:p>
            <a:pPr algn="ctr"/>
            <a:r>
              <a:rPr lang="cs-CZ" sz="1000" dirty="0"/>
              <a:t>https://it.pinterest.com/pin/395753885990152490/</a:t>
            </a:r>
          </a:p>
        </p:txBody>
      </p:sp>
    </p:spTree>
    <p:extLst>
      <p:ext uri="{BB962C8B-B14F-4D97-AF65-F5344CB8AC3E}">
        <p14:creationId xmlns:p14="http://schemas.microsoft.com/office/powerpoint/2010/main" val="1431710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4B90-F5C4-4F75-AB1E-EF087FB87B20}"/>
              </a:ext>
            </a:extLst>
          </p:cNvPr>
          <p:cNvSpPr>
            <a:spLocks noGrp="1"/>
          </p:cNvSpPr>
          <p:nvPr>
            <p:ph type="title"/>
          </p:nvPr>
        </p:nvSpPr>
        <p:spPr>
          <a:xfrm>
            <a:off x="628650" y="365127"/>
            <a:ext cx="7886700" cy="676274"/>
          </a:xfrm>
        </p:spPr>
        <p:txBody>
          <a:bodyPr>
            <a:normAutofit/>
          </a:bodyPr>
          <a:lstStyle/>
          <a:p>
            <a:pPr algn="ctr"/>
            <a:r>
              <a:rPr lang="cs-CZ" sz="2800" b="1" dirty="0" err="1">
                <a:latin typeface="+mn-lt"/>
              </a:rPr>
              <a:t>Cushingova</a:t>
            </a:r>
            <a:r>
              <a:rPr lang="cs-CZ" sz="2800" b="1" dirty="0">
                <a:latin typeface="+mn-lt"/>
              </a:rPr>
              <a:t> triáda</a:t>
            </a:r>
          </a:p>
        </p:txBody>
      </p:sp>
      <p:pic>
        <p:nvPicPr>
          <p:cNvPr id="7170" name="Picture 2" descr="Related image">
            <a:extLst>
              <a:ext uri="{FF2B5EF4-FFF2-40B4-BE49-F238E27FC236}">
                <a16:creationId xmlns:a16="http://schemas.microsoft.com/office/drawing/2014/main" id="{ABB6364F-FEF7-4FC9-861A-F7CBF2434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549" y="1651001"/>
            <a:ext cx="4210051" cy="42100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AB024BA-2DD2-4360-9CDA-97136A28A6A7}"/>
              </a:ext>
            </a:extLst>
          </p:cNvPr>
          <p:cNvSpPr/>
          <p:nvPr/>
        </p:nvSpPr>
        <p:spPr>
          <a:xfrm>
            <a:off x="3140075" y="5941107"/>
            <a:ext cx="4572000" cy="246221"/>
          </a:xfrm>
          <a:prstGeom prst="rect">
            <a:avLst/>
          </a:prstGeom>
        </p:spPr>
        <p:txBody>
          <a:bodyPr>
            <a:spAutoFit/>
          </a:bodyPr>
          <a:lstStyle/>
          <a:p>
            <a:pPr algn="ctr"/>
            <a:r>
              <a:rPr lang="cs-CZ" sz="1000" dirty="0"/>
              <a:t>https://it.pinterest.com/pin/395753885990152490/</a:t>
            </a:r>
          </a:p>
        </p:txBody>
      </p:sp>
      <p:cxnSp>
        <p:nvCxnSpPr>
          <p:cNvPr id="7" name="Straight Arrow Connector 6">
            <a:extLst>
              <a:ext uri="{FF2B5EF4-FFF2-40B4-BE49-F238E27FC236}">
                <a16:creationId xmlns:a16="http://schemas.microsoft.com/office/drawing/2014/main" id="{FC199730-9E97-4D27-B2F2-C5190A1E2E44}"/>
              </a:ext>
            </a:extLst>
          </p:cNvPr>
          <p:cNvCxnSpPr/>
          <p:nvPr/>
        </p:nvCxnSpPr>
        <p:spPr>
          <a:xfrm>
            <a:off x="7061200" y="3530600"/>
            <a:ext cx="5715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0A18609-78AD-404E-A176-E1CF0E26EC7C}"/>
              </a:ext>
            </a:extLst>
          </p:cNvPr>
          <p:cNvSpPr txBox="1"/>
          <p:nvPr/>
        </p:nvSpPr>
        <p:spPr>
          <a:xfrm>
            <a:off x="7785100" y="3352800"/>
            <a:ext cx="1333500" cy="646331"/>
          </a:xfrm>
          <a:prstGeom prst="rect">
            <a:avLst/>
          </a:prstGeom>
          <a:noFill/>
        </p:spPr>
        <p:txBody>
          <a:bodyPr wrap="square" rtlCol="0">
            <a:spAutoFit/>
          </a:bodyPr>
          <a:lstStyle/>
          <a:p>
            <a:pPr algn="ctr"/>
            <a:r>
              <a:rPr lang="cs-CZ" dirty="0"/>
              <a:t>Aktivace sympatiku</a:t>
            </a:r>
          </a:p>
        </p:txBody>
      </p:sp>
      <p:cxnSp>
        <p:nvCxnSpPr>
          <p:cNvPr id="17" name="Straight Arrow Connector 16">
            <a:extLst>
              <a:ext uri="{FF2B5EF4-FFF2-40B4-BE49-F238E27FC236}">
                <a16:creationId xmlns:a16="http://schemas.microsoft.com/office/drawing/2014/main" id="{F5169432-BAFE-4FBD-A974-106DB3D42338}"/>
              </a:ext>
            </a:extLst>
          </p:cNvPr>
          <p:cNvCxnSpPr>
            <a:cxnSpLocks/>
          </p:cNvCxnSpPr>
          <p:nvPr/>
        </p:nvCxnSpPr>
        <p:spPr>
          <a:xfrm flipH="1">
            <a:off x="7035800" y="3860800"/>
            <a:ext cx="584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758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4B90-F5C4-4F75-AB1E-EF087FB87B20}"/>
              </a:ext>
            </a:extLst>
          </p:cNvPr>
          <p:cNvSpPr>
            <a:spLocks noGrp="1"/>
          </p:cNvSpPr>
          <p:nvPr>
            <p:ph type="title"/>
          </p:nvPr>
        </p:nvSpPr>
        <p:spPr>
          <a:xfrm>
            <a:off x="628650" y="365127"/>
            <a:ext cx="7886700" cy="676274"/>
          </a:xfrm>
        </p:spPr>
        <p:txBody>
          <a:bodyPr>
            <a:normAutofit/>
          </a:bodyPr>
          <a:lstStyle/>
          <a:p>
            <a:pPr algn="ctr"/>
            <a:r>
              <a:rPr lang="cs-CZ" sz="2800" b="1" dirty="0" err="1">
                <a:latin typeface="+mn-lt"/>
              </a:rPr>
              <a:t>Cushingova</a:t>
            </a:r>
            <a:r>
              <a:rPr lang="cs-CZ" sz="2800" b="1" dirty="0">
                <a:latin typeface="+mn-lt"/>
              </a:rPr>
              <a:t> triáda</a:t>
            </a:r>
          </a:p>
        </p:txBody>
      </p:sp>
      <p:pic>
        <p:nvPicPr>
          <p:cNvPr id="7170" name="Picture 2" descr="Related image">
            <a:extLst>
              <a:ext uri="{FF2B5EF4-FFF2-40B4-BE49-F238E27FC236}">
                <a16:creationId xmlns:a16="http://schemas.microsoft.com/office/drawing/2014/main" id="{ABB6364F-FEF7-4FC9-861A-F7CBF2434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549" y="1651001"/>
            <a:ext cx="4210051" cy="42100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AB024BA-2DD2-4360-9CDA-97136A28A6A7}"/>
              </a:ext>
            </a:extLst>
          </p:cNvPr>
          <p:cNvSpPr/>
          <p:nvPr/>
        </p:nvSpPr>
        <p:spPr>
          <a:xfrm>
            <a:off x="3140075" y="5941107"/>
            <a:ext cx="4572000" cy="246221"/>
          </a:xfrm>
          <a:prstGeom prst="rect">
            <a:avLst/>
          </a:prstGeom>
        </p:spPr>
        <p:txBody>
          <a:bodyPr>
            <a:spAutoFit/>
          </a:bodyPr>
          <a:lstStyle/>
          <a:p>
            <a:pPr algn="ctr"/>
            <a:r>
              <a:rPr lang="cs-CZ" sz="1000" dirty="0"/>
              <a:t>https://it.pinterest.com/pin/395753885990152490/</a:t>
            </a:r>
          </a:p>
        </p:txBody>
      </p:sp>
      <p:sp>
        <p:nvSpPr>
          <p:cNvPr id="5" name="TextBox 4">
            <a:extLst>
              <a:ext uri="{FF2B5EF4-FFF2-40B4-BE49-F238E27FC236}">
                <a16:creationId xmlns:a16="http://schemas.microsoft.com/office/drawing/2014/main" id="{CF6B568A-3F38-45B9-A8DB-05CECA8D1282}"/>
              </a:ext>
            </a:extLst>
          </p:cNvPr>
          <p:cNvSpPr txBox="1"/>
          <p:nvPr/>
        </p:nvSpPr>
        <p:spPr>
          <a:xfrm>
            <a:off x="-1" y="3626534"/>
            <a:ext cx="2508249" cy="3108543"/>
          </a:xfrm>
          <a:prstGeom prst="rect">
            <a:avLst/>
          </a:prstGeom>
          <a:noFill/>
        </p:spPr>
        <p:txBody>
          <a:bodyPr wrap="square" rtlCol="0">
            <a:spAutoFit/>
          </a:bodyPr>
          <a:lstStyle/>
          <a:p>
            <a:pPr algn="ctr"/>
            <a:r>
              <a:rPr lang="cs-CZ" dirty="0"/>
              <a:t>Nejasný mechanismus</a:t>
            </a:r>
          </a:p>
          <a:p>
            <a:pPr algn="ctr"/>
            <a:endParaRPr lang="cs-CZ" sz="800" dirty="0"/>
          </a:p>
          <a:p>
            <a:pPr marL="285750" indent="-285750" algn="ctr">
              <a:buFont typeface="Wingdings" panose="05000000000000000000" pitchFamily="2" charset="2"/>
              <a:buChar char="Ø"/>
            </a:pPr>
            <a:r>
              <a:rPr lang="cs-CZ" dirty="0"/>
              <a:t>Pravděpodobně </a:t>
            </a:r>
            <a:r>
              <a:rPr lang="cs-CZ" dirty="0" err="1"/>
              <a:t>rebound</a:t>
            </a:r>
            <a:r>
              <a:rPr lang="cs-CZ" dirty="0"/>
              <a:t> </a:t>
            </a:r>
            <a:r>
              <a:rPr lang="cs-CZ" dirty="0" err="1"/>
              <a:t>koaktivace</a:t>
            </a:r>
            <a:r>
              <a:rPr lang="cs-CZ" dirty="0"/>
              <a:t> parasympatiku (současné zvýšení tonu sympatiku i parasympatiku)</a:t>
            </a:r>
          </a:p>
          <a:p>
            <a:pPr marL="285750" indent="-285750" algn="ctr">
              <a:buFont typeface="Wingdings" panose="05000000000000000000" pitchFamily="2" charset="2"/>
              <a:buChar char="Ø"/>
            </a:pPr>
            <a:endParaRPr lang="cs-CZ" sz="800" dirty="0"/>
          </a:p>
          <a:p>
            <a:pPr marL="285750" indent="-285750" algn="ctr">
              <a:buFont typeface="Wingdings" panose="05000000000000000000" pitchFamily="2" charset="2"/>
              <a:buChar char="Ø"/>
            </a:pPr>
            <a:r>
              <a:rPr lang="cs-CZ" dirty="0"/>
              <a:t> Možná také tlak na kmen </a:t>
            </a:r>
          </a:p>
          <a:p>
            <a:pPr algn="ctr"/>
            <a:endParaRPr lang="cs-CZ" dirty="0"/>
          </a:p>
        </p:txBody>
      </p:sp>
      <p:cxnSp>
        <p:nvCxnSpPr>
          <p:cNvPr id="7" name="Straight Arrow Connector 6">
            <a:extLst>
              <a:ext uri="{FF2B5EF4-FFF2-40B4-BE49-F238E27FC236}">
                <a16:creationId xmlns:a16="http://schemas.microsoft.com/office/drawing/2014/main" id="{FC199730-9E97-4D27-B2F2-C5190A1E2E44}"/>
              </a:ext>
            </a:extLst>
          </p:cNvPr>
          <p:cNvCxnSpPr/>
          <p:nvPr/>
        </p:nvCxnSpPr>
        <p:spPr>
          <a:xfrm>
            <a:off x="7061200" y="3530600"/>
            <a:ext cx="5715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53C1049-3AC1-475A-AE48-045D3FDBDE42}"/>
              </a:ext>
            </a:extLst>
          </p:cNvPr>
          <p:cNvSpPr txBox="1"/>
          <p:nvPr/>
        </p:nvSpPr>
        <p:spPr>
          <a:xfrm>
            <a:off x="584200" y="2032000"/>
            <a:ext cx="1333500" cy="646331"/>
          </a:xfrm>
          <a:prstGeom prst="rect">
            <a:avLst/>
          </a:prstGeom>
          <a:noFill/>
        </p:spPr>
        <p:txBody>
          <a:bodyPr wrap="square" rtlCol="0">
            <a:spAutoFit/>
          </a:bodyPr>
          <a:lstStyle/>
          <a:p>
            <a:pPr algn="ctr"/>
            <a:r>
              <a:rPr lang="cs-CZ" dirty="0"/>
              <a:t>Aktivace sympatiku</a:t>
            </a:r>
          </a:p>
        </p:txBody>
      </p:sp>
      <p:cxnSp>
        <p:nvCxnSpPr>
          <p:cNvPr id="10" name="Straight Arrow Connector 9">
            <a:extLst>
              <a:ext uri="{FF2B5EF4-FFF2-40B4-BE49-F238E27FC236}">
                <a16:creationId xmlns:a16="http://schemas.microsoft.com/office/drawing/2014/main" id="{C0083B5F-1164-469E-8CB7-3AC0EC33C8FD}"/>
              </a:ext>
            </a:extLst>
          </p:cNvPr>
          <p:cNvCxnSpPr>
            <a:cxnSpLocks/>
          </p:cNvCxnSpPr>
          <p:nvPr/>
        </p:nvCxnSpPr>
        <p:spPr>
          <a:xfrm flipH="1" flipV="1">
            <a:off x="2044700" y="2476500"/>
            <a:ext cx="1333500" cy="5249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0A18609-78AD-404E-A176-E1CF0E26EC7C}"/>
              </a:ext>
            </a:extLst>
          </p:cNvPr>
          <p:cNvSpPr txBox="1"/>
          <p:nvPr/>
        </p:nvSpPr>
        <p:spPr>
          <a:xfrm>
            <a:off x="7785100" y="3352800"/>
            <a:ext cx="1333500" cy="646331"/>
          </a:xfrm>
          <a:prstGeom prst="rect">
            <a:avLst/>
          </a:prstGeom>
          <a:noFill/>
        </p:spPr>
        <p:txBody>
          <a:bodyPr wrap="square" rtlCol="0">
            <a:spAutoFit/>
          </a:bodyPr>
          <a:lstStyle/>
          <a:p>
            <a:pPr algn="ctr"/>
            <a:r>
              <a:rPr lang="cs-CZ" dirty="0"/>
              <a:t>Aktivace sympatiku</a:t>
            </a:r>
          </a:p>
        </p:txBody>
      </p:sp>
      <p:cxnSp>
        <p:nvCxnSpPr>
          <p:cNvPr id="17" name="Straight Arrow Connector 16">
            <a:extLst>
              <a:ext uri="{FF2B5EF4-FFF2-40B4-BE49-F238E27FC236}">
                <a16:creationId xmlns:a16="http://schemas.microsoft.com/office/drawing/2014/main" id="{F5169432-BAFE-4FBD-A974-106DB3D42338}"/>
              </a:ext>
            </a:extLst>
          </p:cNvPr>
          <p:cNvCxnSpPr>
            <a:cxnSpLocks/>
          </p:cNvCxnSpPr>
          <p:nvPr/>
        </p:nvCxnSpPr>
        <p:spPr>
          <a:xfrm flipH="1">
            <a:off x="7035800" y="3860800"/>
            <a:ext cx="584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6B6D24D-333A-4289-B5CE-13871ADF7013}"/>
              </a:ext>
            </a:extLst>
          </p:cNvPr>
          <p:cNvCxnSpPr>
            <a:cxnSpLocks/>
            <a:stCxn id="9" idx="2"/>
            <a:endCxn id="5" idx="0"/>
          </p:cNvCxnSpPr>
          <p:nvPr/>
        </p:nvCxnSpPr>
        <p:spPr>
          <a:xfrm>
            <a:off x="1250950" y="2678331"/>
            <a:ext cx="3174" cy="9482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68" name="Straight Arrow Connector 7167">
            <a:extLst>
              <a:ext uri="{FF2B5EF4-FFF2-40B4-BE49-F238E27FC236}">
                <a16:creationId xmlns:a16="http://schemas.microsoft.com/office/drawing/2014/main" id="{60F252EC-E220-416C-A866-4170BE33A4B5}"/>
              </a:ext>
            </a:extLst>
          </p:cNvPr>
          <p:cNvCxnSpPr>
            <a:cxnSpLocks/>
          </p:cNvCxnSpPr>
          <p:nvPr/>
        </p:nvCxnSpPr>
        <p:spPr>
          <a:xfrm flipV="1">
            <a:off x="2508248" y="3857198"/>
            <a:ext cx="692152" cy="360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B68C7AF-2824-46AA-9C97-85CC8C034FFF}"/>
              </a:ext>
            </a:extLst>
          </p:cNvPr>
          <p:cNvCxnSpPr>
            <a:cxnSpLocks/>
            <a:stCxn id="9" idx="2"/>
          </p:cNvCxnSpPr>
          <p:nvPr/>
        </p:nvCxnSpPr>
        <p:spPr>
          <a:xfrm>
            <a:off x="1250950" y="2678331"/>
            <a:ext cx="2000250" cy="7506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19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ál 18">
            <a:extLst>
              <a:ext uri="{FF2B5EF4-FFF2-40B4-BE49-F238E27FC236}">
                <a16:creationId xmlns:a16="http://schemas.microsoft.com/office/drawing/2014/main" id="{3CEC5E18-E900-492E-B2FF-715062E6A4A6}"/>
              </a:ext>
            </a:extLst>
          </p:cNvPr>
          <p:cNvSpPr/>
          <p:nvPr/>
        </p:nvSpPr>
        <p:spPr>
          <a:xfrm>
            <a:off x="5191682" y="989867"/>
            <a:ext cx="809985" cy="427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9" name="Nadpis 1"/>
          <p:cNvSpPr>
            <a:spLocks noGrp="1"/>
          </p:cNvSpPr>
          <p:nvPr>
            <p:ph type="title"/>
          </p:nvPr>
        </p:nvSpPr>
        <p:spPr>
          <a:xfrm>
            <a:off x="457200" y="274638"/>
            <a:ext cx="8229600" cy="706437"/>
          </a:xfrm>
        </p:spPr>
        <p:txBody>
          <a:bodyPr>
            <a:normAutofit/>
          </a:bodyPr>
          <a:lstStyle/>
          <a:p>
            <a:pPr algn="ctr"/>
            <a:r>
              <a:rPr lang="cs-CZ" sz="3200" b="1" dirty="0" err="1">
                <a:latin typeface="+mn-lt"/>
              </a:rPr>
              <a:t>Cerebrálni</a:t>
            </a:r>
            <a:r>
              <a:rPr lang="cs-CZ" sz="3200" b="1" dirty="0">
                <a:latin typeface="+mn-lt"/>
              </a:rPr>
              <a:t> </a:t>
            </a:r>
            <a:r>
              <a:rPr lang="cs-CZ" sz="3200" b="1" dirty="0" err="1">
                <a:latin typeface="+mn-lt"/>
              </a:rPr>
              <a:t>perfusní</a:t>
            </a:r>
            <a:r>
              <a:rPr lang="cs-CZ" sz="3200" b="1" dirty="0">
                <a:latin typeface="+mn-lt"/>
              </a:rPr>
              <a:t> tlak</a:t>
            </a:r>
            <a:endParaRPr lang="en-US" sz="3200" b="1" dirty="0">
              <a:latin typeface="+mn-lt"/>
            </a:endParaRPr>
          </a:p>
        </p:txBody>
      </p:sp>
      <p:grpSp>
        <p:nvGrpSpPr>
          <p:cNvPr id="3" name="Group 2">
            <a:extLst>
              <a:ext uri="{FF2B5EF4-FFF2-40B4-BE49-F238E27FC236}">
                <a16:creationId xmlns:a16="http://schemas.microsoft.com/office/drawing/2014/main" id="{126DD8BA-1925-4415-94B9-D7068F9B4CF8}"/>
              </a:ext>
            </a:extLst>
          </p:cNvPr>
          <p:cNvGrpSpPr/>
          <p:nvPr/>
        </p:nvGrpSpPr>
        <p:grpSpPr>
          <a:xfrm>
            <a:off x="2408238" y="952500"/>
            <a:ext cx="4606925" cy="1346200"/>
            <a:chOff x="2268538" y="5373688"/>
            <a:chExt cx="4606925" cy="1346200"/>
          </a:xfrm>
        </p:grpSpPr>
        <p:sp>
          <p:nvSpPr>
            <p:cNvPr id="4" name="TextovéPole 3"/>
            <p:cNvSpPr txBox="1"/>
            <p:nvPr/>
          </p:nvSpPr>
          <p:spPr>
            <a:xfrm>
              <a:off x="3394075" y="5373688"/>
              <a:ext cx="2401888" cy="492125"/>
            </a:xfrm>
            <a:prstGeom prst="rect">
              <a:avLst/>
            </a:prstGeom>
            <a:noFill/>
            <a:ln>
              <a:noFill/>
            </a:ln>
            <a:effectLst>
              <a:outerShdw blurRad="50800" dist="38100" dir="2700000" algn="tl" rotWithShape="0">
                <a:schemeClr val="bg1">
                  <a:alpha val="40000"/>
                </a:schemeClr>
              </a:outerShdw>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600" b="1" i="0" u="none" strike="noStrike" kern="1200" cap="none" spc="0" normalizeH="0" baseline="0" noProof="0" dirty="0">
                  <a:ln>
                    <a:noFill/>
                  </a:ln>
                  <a:solidFill>
                    <a:prstClr val="black"/>
                  </a:solidFill>
                  <a:effectLst/>
                  <a:uLnTx/>
                  <a:uFillTx/>
                  <a:latin typeface="Calibri" panose="020F0502020204030204"/>
                  <a:ea typeface="+mn-ea"/>
                  <a:cs typeface="+mn-cs"/>
                </a:rPr>
                <a:t>CPP = MAP - ICP</a:t>
              </a:r>
              <a:endPar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772" name="TextovéPole 4"/>
            <p:cNvSpPr txBox="1">
              <a:spLocks noChangeArrowheads="1"/>
            </p:cNvSpPr>
            <p:nvPr/>
          </p:nvSpPr>
          <p:spPr bwMode="auto">
            <a:xfrm>
              <a:off x="2268538" y="6092825"/>
              <a:ext cx="2159000" cy="33972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a:ln>
                    <a:noFill/>
                  </a:ln>
                  <a:solidFill>
                    <a:prstClr val="black"/>
                  </a:solidFill>
                  <a:effectLst/>
                  <a:uLnTx/>
                  <a:uFillTx/>
                  <a:latin typeface="Calibri" pitchFamily="34" charset="0"/>
                  <a:ea typeface="+mn-ea"/>
                  <a:cs typeface="+mn-cs"/>
                </a:rPr>
                <a:t>Cerebrální perfúzní tlak</a:t>
              </a:r>
              <a:endParaRPr kumimoji="0" lang="en-US" sz="16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2773" name="TextovéPole 5"/>
            <p:cNvSpPr txBox="1">
              <a:spLocks noChangeArrowheads="1"/>
            </p:cNvSpPr>
            <p:nvPr/>
          </p:nvSpPr>
          <p:spPr bwMode="auto">
            <a:xfrm>
              <a:off x="3694113" y="6381750"/>
              <a:ext cx="2016125"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pitchFamily="34" charset="0"/>
                  <a:ea typeface="+mn-ea"/>
                  <a:cs typeface="+mn-cs"/>
                </a:rPr>
                <a:t>Střední arteriální tlak</a:t>
              </a:r>
              <a:endParaRPr kumimoji="0" lang="en-US" sz="16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32774" name="TextovéPole 6"/>
            <p:cNvSpPr txBox="1">
              <a:spLocks noChangeArrowheads="1"/>
            </p:cNvSpPr>
            <p:nvPr/>
          </p:nvSpPr>
          <p:spPr bwMode="auto">
            <a:xfrm>
              <a:off x="5219700" y="6092825"/>
              <a:ext cx="1655763" cy="33972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a:ln>
                    <a:noFill/>
                  </a:ln>
                  <a:solidFill>
                    <a:prstClr val="black"/>
                  </a:solidFill>
                  <a:effectLst/>
                  <a:uLnTx/>
                  <a:uFillTx/>
                  <a:latin typeface="Calibri" pitchFamily="34" charset="0"/>
                  <a:ea typeface="+mn-ea"/>
                  <a:cs typeface="+mn-cs"/>
                </a:rPr>
                <a:t>Intrakraniální tlak</a:t>
              </a:r>
              <a:endParaRPr kumimoji="0" lang="en-US" sz="1600" b="0" i="0" u="none" strike="noStrike" kern="1200" cap="none" spc="0" normalizeH="0" baseline="0" noProof="0">
                <a:ln>
                  <a:noFill/>
                </a:ln>
                <a:solidFill>
                  <a:prstClr val="black"/>
                </a:solidFill>
                <a:effectLst/>
                <a:uLnTx/>
                <a:uFillTx/>
                <a:latin typeface="Calibri" pitchFamily="34" charset="0"/>
                <a:ea typeface="+mn-ea"/>
                <a:cs typeface="+mn-cs"/>
              </a:endParaRPr>
            </a:p>
          </p:txBody>
        </p:sp>
        <p:cxnSp>
          <p:nvCxnSpPr>
            <p:cNvPr id="9" name="Přímá spojovací čára 8"/>
            <p:cNvCxnSpPr/>
            <p:nvPr/>
          </p:nvCxnSpPr>
          <p:spPr>
            <a:xfrm>
              <a:off x="3708400" y="5805488"/>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a:off x="5435600" y="5805488"/>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4608513" y="5889625"/>
              <a:ext cx="0" cy="4318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32C0BFFD-0749-4544-8C46-D98B6CF30DCC}"/>
              </a:ext>
            </a:extLst>
          </p:cNvPr>
          <p:cNvSpPr/>
          <p:nvPr/>
        </p:nvSpPr>
        <p:spPr>
          <a:xfrm>
            <a:off x="2112135" y="2337337"/>
            <a:ext cx="6259133" cy="24257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Rectangle 15">
            <a:extLst>
              <a:ext uri="{FF2B5EF4-FFF2-40B4-BE49-F238E27FC236}">
                <a16:creationId xmlns:a16="http://schemas.microsoft.com/office/drawing/2014/main" id="{E18C2B7C-45A6-4770-A97B-7A6526F0E7D9}"/>
              </a:ext>
            </a:extLst>
          </p:cNvPr>
          <p:cNvSpPr/>
          <p:nvPr/>
        </p:nvSpPr>
        <p:spPr>
          <a:xfrm>
            <a:off x="1825730" y="2349810"/>
            <a:ext cx="3887375" cy="546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Zástupný symbol pro obsah 2">
            <a:extLst>
              <a:ext uri="{FF2B5EF4-FFF2-40B4-BE49-F238E27FC236}">
                <a16:creationId xmlns:a16="http://schemas.microsoft.com/office/drawing/2014/main" id="{441F9712-CBE9-482E-87AD-2D4F3E91CC1D}"/>
              </a:ext>
            </a:extLst>
          </p:cNvPr>
          <p:cNvSpPr txBox="1">
            <a:spLocks/>
          </p:cNvSpPr>
          <p:nvPr/>
        </p:nvSpPr>
        <p:spPr>
          <a:xfrm>
            <a:off x="452438" y="2955670"/>
            <a:ext cx="8229600" cy="2425701"/>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Arial" charset="0"/>
              <a:buNone/>
            </a:pPr>
            <a:endParaRPr lang="cs-CZ" sz="2000" b="1" dirty="0"/>
          </a:p>
          <a:p>
            <a:pPr algn="ctr">
              <a:buFont typeface="Arial" charset="0"/>
              <a:buNone/>
            </a:pPr>
            <a:r>
              <a:rPr lang="cs-CZ" sz="2000" b="1" dirty="0"/>
              <a:t>Intrakraniální tlak (ICP) </a:t>
            </a:r>
          </a:p>
          <a:p>
            <a:pPr algn="ctr">
              <a:buFont typeface="Wingdings" panose="05000000000000000000" pitchFamily="2" charset="2"/>
              <a:buChar char="Ø"/>
            </a:pPr>
            <a:r>
              <a:rPr lang="cs-CZ" sz="2000" dirty="0"/>
              <a:t>	Norma je 7-15mmHg</a:t>
            </a:r>
          </a:p>
          <a:p>
            <a:pPr algn="ctr">
              <a:buFont typeface="Wingdings" panose="05000000000000000000" pitchFamily="2" charset="2"/>
              <a:buChar char="Ø"/>
            </a:pPr>
            <a:r>
              <a:rPr lang="cs-CZ" sz="2000" dirty="0"/>
              <a:t>	Tolerovatelné do 25 </a:t>
            </a:r>
            <a:r>
              <a:rPr lang="cs-CZ" sz="2000" dirty="0" err="1"/>
              <a:t>mmHg</a:t>
            </a:r>
            <a:endParaRPr lang="cs-CZ" sz="2000" dirty="0"/>
          </a:p>
          <a:p>
            <a:pPr algn="ctr">
              <a:buFont typeface="Wingdings" panose="05000000000000000000" pitchFamily="2" charset="2"/>
              <a:buChar char="Ø"/>
            </a:pPr>
            <a:r>
              <a:rPr lang="cs-CZ" sz="2000" dirty="0"/>
              <a:t>	Ztráta vědomí při 40-50 </a:t>
            </a:r>
            <a:r>
              <a:rPr lang="cs-CZ" sz="2000" dirty="0" err="1"/>
              <a:t>mmHg</a:t>
            </a:r>
            <a:endParaRPr lang="cs-CZ" sz="2000" dirty="0"/>
          </a:p>
          <a:p>
            <a:pPr algn="ctr">
              <a:buFont typeface="Wingdings" panose="05000000000000000000" pitchFamily="2" charset="2"/>
              <a:buChar char="Ø"/>
            </a:pPr>
            <a:r>
              <a:rPr lang="cs-CZ" sz="2000" dirty="0"/>
              <a:t>	Nad 50 </a:t>
            </a:r>
            <a:r>
              <a:rPr lang="cs-CZ" sz="2000" dirty="0" err="1"/>
              <a:t>mmHg</a:t>
            </a:r>
            <a:r>
              <a:rPr lang="cs-CZ" sz="2000" dirty="0"/>
              <a:t> mozková ischemie</a:t>
            </a:r>
          </a:p>
          <a:p>
            <a:pPr marL="0" indent="0" algn="ctr">
              <a:buFont typeface="Arial" panose="020B0604020202020204" pitchFamily="34" charset="0"/>
              <a:buNone/>
            </a:pPr>
            <a:r>
              <a:rPr lang="cs-CZ" sz="2000" dirty="0"/>
              <a:t> </a:t>
            </a:r>
          </a:p>
          <a:p>
            <a:pPr marL="342900" lvl="1" indent="0" algn="ctr">
              <a:buFont typeface="Arial" panose="020B0604020202020204" pitchFamily="34" charset="0"/>
              <a:buNone/>
            </a:pPr>
            <a:endParaRPr lang="cs-CZ" sz="800" b="1" dirty="0"/>
          </a:p>
          <a:p>
            <a:pPr algn="ctr">
              <a:buFont typeface="Arial" charset="0"/>
              <a:buNone/>
            </a:pPr>
            <a:endParaRPr lang="cs-CZ" sz="2400" b="1" dirty="0"/>
          </a:p>
          <a:p>
            <a:pPr algn="ctr">
              <a:buFont typeface="Arial" charset="0"/>
              <a:buNone/>
            </a:pPr>
            <a:endParaRPr lang="cs-CZ" sz="2000" dirty="0"/>
          </a:p>
          <a:p>
            <a:pPr algn="ctr">
              <a:buFont typeface="Arial" charset="0"/>
              <a:buNone/>
            </a:pPr>
            <a:endParaRPr lang="cs-CZ" sz="2000" dirty="0"/>
          </a:p>
        </p:txBody>
      </p:sp>
      <p:sp>
        <p:nvSpPr>
          <p:cNvPr id="5" name="TextBox 4">
            <a:extLst>
              <a:ext uri="{FF2B5EF4-FFF2-40B4-BE49-F238E27FC236}">
                <a16:creationId xmlns:a16="http://schemas.microsoft.com/office/drawing/2014/main" id="{207D6207-7791-44D2-90F7-0E92AF174454}"/>
              </a:ext>
            </a:extLst>
          </p:cNvPr>
          <p:cNvSpPr txBox="1"/>
          <p:nvPr/>
        </p:nvSpPr>
        <p:spPr>
          <a:xfrm>
            <a:off x="852353" y="5835388"/>
            <a:ext cx="7791719" cy="400110"/>
          </a:xfrm>
          <a:prstGeom prst="rect">
            <a:avLst/>
          </a:prstGeom>
          <a:noFill/>
        </p:spPr>
        <p:txBody>
          <a:bodyPr wrap="square" rtlCol="0">
            <a:spAutoFit/>
          </a:bodyPr>
          <a:lstStyle/>
          <a:p>
            <a:pPr algn="ctr"/>
            <a:r>
              <a:rPr lang="cs-CZ" sz="2000" b="1" dirty="0"/>
              <a:t>Rychlý nárůst ICP (př. Krvácení)  X  Pomalý nárůst ICP (př. Růst tumoru)</a:t>
            </a:r>
          </a:p>
        </p:txBody>
      </p:sp>
    </p:spTree>
    <p:extLst>
      <p:ext uri="{BB962C8B-B14F-4D97-AF65-F5344CB8AC3E}">
        <p14:creationId xmlns:p14="http://schemas.microsoft.com/office/powerpoint/2010/main" val="2983992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Nadpis 1"/>
          <p:cNvSpPr>
            <a:spLocks noGrp="1"/>
          </p:cNvSpPr>
          <p:nvPr>
            <p:ph type="title"/>
          </p:nvPr>
        </p:nvSpPr>
        <p:spPr>
          <a:xfrm>
            <a:off x="457200" y="274638"/>
            <a:ext cx="8229600" cy="706437"/>
          </a:xfrm>
        </p:spPr>
        <p:txBody>
          <a:bodyPr>
            <a:normAutofit/>
          </a:bodyPr>
          <a:lstStyle/>
          <a:p>
            <a:pPr algn="ctr"/>
            <a:r>
              <a:rPr lang="cs-CZ" sz="3200" b="1" dirty="0">
                <a:latin typeface="+mn-lt"/>
              </a:rPr>
              <a:t>Příčiny intrakraniální hypertenze</a:t>
            </a:r>
            <a:endParaRPr lang="en-US" sz="3200" b="1" dirty="0">
              <a:latin typeface="+mn-lt"/>
            </a:endParaRPr>
          </a:p>
        </p:txBody>
      </p:sp>
      <p:sp>
        <p:nvSpPr>
          <p:cNvPr id="3" name="Zástupný symbol pro obsah 2"/>
          <p:cNvSpPr>
            <a:spLocks noGrp="1"/>
          </p:cNvSpPr>
          <p:nvPr>
            <p:ph idx="1"/>
          </p:nvPr>
        </p:nvSpPr>
        <p:spPr>
          <a:xfrm>
            <a:off x="457200" y="1318969"/>
            <a:ext cx="8229600" cy="5000625"/>
          </a:xfrm>
        </p:spPr>
        <p:txBody>
          <a:bodyPr rtlCol="0">
            <a:normAutofit/>
          </a:bodyPr>
          <a:lstStyle/>
          <a:p>
            <a:pPr fontAlgn="auto">
              <a:spcAft>
                <a:spcPts val="0"/>
              </a:spcAft>
              <a:buFont typeface="Arial" pitchFamily="34" charset="0"/>
              <a:buNone/>
              <a:defRPr/>
            </a:pPr>
            <a:r>
              <a:rPr lang="cs-CZ" sz="2000" b="1" dirty="0"/>
              <a:t>Mozkový </a:t>
            </a:r>
            <a:r>
              <a:rPr lang="cs-CZ" sz="2000" b="1" dirty="0" err="1"/>
              <a:t>kompartment</a:t>
            </a:r>
            <a:endParaRPr lang="cs-CZ" sz="2000" b="1" dirty="0"/>
          </a:p>
          <a:p>
            <a:pPr lvl="1" fontAlgn="auto">
              <a:spcAft>
                <a:spcPts val="0"/>
              </a:spcAft>
              <a:buFont typeface="Arial" pitchFamily="34" charset="0"/>
              <a:buChar char="•"/>
              <a:defRPr/>
            </a:pPr>
            <a:r>
              <a:rPr lang="cs-CZ" sz="2000" dirty="0"/>
              <a:t>Edém</a:t>
            </a:r>
          </a:p>
          <a:p>
            <a:pPr lvl="1" fontAlgn="auto">
              <a:spcAft>
                <a:spcPts val="0"/>
              </a:spcAft>
              <a:buFont typeface="Arial" pitchFamily="34" charset="0"/>
              <a:buChar char="•"/>
              <a:defRPr/>
            </a:pPr>
            <a:r>
              <a:rPr lang="cs-CZ" sz="2000" dirty="0"/>
              <a:t>Tumor</a:t>
            </a:r>
          </a:p>
          <a:p>
            <a:pPr lvl="1" fontAlgn="auto">
              <a:spcAft>
                <a:spcPts val="0"/>
              </a:spcAft>
              <a:buFont typeface="Arial" pitchFamily="34" charset="0"/>
              <a:buChar char="•"/>
              <a:defRPr/>
            </a:pPr>
            <a:r>
              <a:rPr lang="cs-CZ" sz="2000" dirty="0"/>
              <a:t>Krvácení </a:t>
            </a:r>
          </a:p>
          <a:p>
            <a:pPr lvl="1" fontAlgn="auto">
              <a:spcAft>
                <a:spcPts val="0"/>
              </a:spcAft>
              <a:buFont typeface="Arial" pitchFamily="34" charset="0"/>
              <a:buChar char="•"/>
              <a:defRPr/>
            </a:pPr>
            <a:r>
              <a:rPr lang="cs-CZ" sz="2000" dirty="0"/>
              <a:t>Infekce</a:t>
            </a:r>
          </a:p>
          <a:p>
            <a:pPr fontAlgn="auto">
              <a:spcAft>
                <a:spcPts val="0"/>
              </a:spcAft>
              <a:buFont typeface="Arial" pitchFamily="34" charset="0"/>
              <a:buNone/>
              <a:defRPr/>
            </a:pPr>
            <a:endParaRPr lang="cs-CZ" sz="800" dirty="0"/>
          </a:p>
          <a:p>
            <a:pPr fontAlgn="auto">
              <a:spcAft>
                <a:spcPts val="0"/>
              </a:spcAft>
              <a:buFont typeface="Arial" pitchFamily="34" charset="0"/>
              <a:buNone/>
              <a:defRPr/>
            </a:pPr>
            <a:r>
              <a:rPr lang="cs-CZ" sz="2000" b="1" dirty="0" err="1"/>
              <a:t>Kompartment</a:t>
            </a:r>
            <a:r>
              <a:rPr lang="cs-CZ" sz="2000" b="1" dirty="0"/>
              <a:t> mozkomíšního moku</a:t>
            </a:r>
          </a:p>
          <a:p>
            <a:pPr lvl="1" fontAlgn="auto">
              <a:spcAft>
                <a:spcPts val="0"/>
              </a:spcAft>
              <a:buFont typeface="Arial" pitchFamily="34" charset="0"/>
              <a:buChar char="•"/>
              <a:defRPr/>
            </a:pPr>
            <a:r>
              <a:rPr lang="cs-CZ" sz="2000" dirty="0"/>
              <a:t>Hydrocefalus</a:t>
            </a:r>
          </a:p>
          <a:p>
            <a:pPr fontAlgn="auto">
              <a:spcAft>
                <a:spcPts val="0"/>
              </a:spcAft>
              <a:buFont typeface="Arial" pitchFamily="34" charset="0"/>
              <a:buNone/>
              <a:defRPr/>
            </a:pPr>
            <a:endParaRPr lang="cs-CZ" sz="800" dirty="0"/>
          </a:p>
          <a:p>
            <a:pPr fontAlgn="auto">
              <a:spcAft>
                <a:spcPts val="0"/>
              </a:spcAft>
              <a:buFont typeface="Arial" pitchFamily="34" charset="0"/>
              <a:buNone/>
              <a:defRPr/>
            </a:pPr>
            <a:r>
              <a:rPr lang="cs-CZ" sz="2000" b="1" dirty="0"/>
              <a:t>Krevní </a:t>
            </a:r>
            <a:r>
              <a:rPr lang="cs-CZ" sz="2000" b="1" dirty="0" err="1"/>
              <a:t>kompartmernt</a:t>
            </a:r>
            <a:endParaRPr lang="cs-CZ" sz="2000" b="1" dirty="0"/>
          </a:p>
          <a:p>
            <a:pPr lvl="1" fontAlgn="auto">
              <a:spcAft>
                <a:spcPts val="0"/>
              </a:spcAft>
              <a:buFont typeface="Arial" pitchFamily="34" charset="0"/>
              <a:buChar char="•"/>
              <a:defRPr/>
            </a:pPr>
            <a:r>
              <a:rPr lang="cs-CZ" sz="2000" dirty="0"/>
              <a:t>Trombóza mozkového splavu</a:t>
            </a:r>
          </a:p>
          <a:p>
            <a:pPr lvl="1" fontAlgn="auto">
              <a:spcAft>
                <a:spcPts val="0"/>
              </a:spcAft>
              <a:buFont typeface="Arial" pitchFamily="34" charset="0"/>
              <a:buChar char="•"/>
              <a:defRPr/>
            </a:pPr>
            <a:r>
              <a:rPr lang="cs-CZ" sz="2000" dirty="0"/>
              <a:t>Acidóza - ischemie</a:t>
            </a:r>
          </a:p>
          <a:p>
            <a:pPr fontAlgn="auto">
              <a:spcAft>
                <a:spcPts val="0"/>
              </a:spcAft>
              <a:buFont typeface="Arial" pitchFamily="34" charset="0"/>
              <a:buNone/>
              <a:defRPr/>
            </a:pPr>
            <a:endParaRPr lang="cs-CZ" sz="2000" dirty="0"/>
          </a:p>
          <a:p>
            <a:pPr fontAlgn="auto">
              <a:spcAft>
                <a:spcPts val="0"/>
              </a:spcAft>
              <a:buFont typeface="Arial" pitchFamily="34" charset="0"/>
              <a:buNone/>
              <a:defRPr/>
            </a:pPr>
            <a:endParaRPr lang="en-US" sz="2000" dirty="0"/>
          </a:p>
        </p:txBody>
      </p:sp>
      <p:pic>
        <p:nvPicPr>
          <p:cNvPr id="33795" name="Picture 2" descr="C:\Users\w\Desktop\Obrazky prezentace\Epidural hematoma.png"/>
          <p:cNvPicPr>
            <a:picLocks noChangeAspect="1" noChangeArrowheads="1"/>
          </p:cNvPicPr>
          <p:nvPr/>
        </p:nvPicPr>
        <p:blipFill>
          <a:blip r:embed="rId2" cstate="print"/>
          <a:srcRect/>
          <a:stretch>
            <a:fillRect/>
          </a:stretch>
        </p:blipFill>
        <p:spPr bwMode="auto">
          <a:xfrm>
            <a:off x="6084888" y="908050"/>
            <a:ext cx="2374900" cy="2554288"/>
          </a:xfrm>
          <a:prstGeom prst="rect">
            <a:avLst/>
          </a:prstGeom>
          <a:noFill/>
          <a:ln w="9525">
            <a:noFill/>
            <a:miter lim="800000"/>
            <a:headEnd/>
            <a:tailEnd/>
          </a:ln>
        </p:spPr>
      </p:pic>
      <p:pic>
        <p:nvPicPr>
          <p:cNvPr id="33796" name="Obrázek 4" descr="Meningeom.jpg"/>
          <p:cNvPicPr>
            <a:picLocks noChangeAspect="1"/>
          </p:cNvPicPr>
          <p:nvPr/>
        </p:nvPicPr>
        <p:blipFill>
          <a:blip r:embed="rId3" cstate="print"/>
          <a:srcRect/>
          <a:stretch>
            <a:fillRect/>
          </a:stretch>
        </p:blipFill>
        <p:spPr bwMode="auto">
          <a:xfrm>
            <a:off x="6046788" y="3703638"/>
            <a:ext cx="2544762" cy="2663825"/>
          </a:xfrm>
          <a:prstGeom prst="rect">
            <a:avLst/>
          </a:prstGeom>
          <a:noFill/>
          <a:ln w="9525">
            <a:noFill/>
            <a:miter lim="800000"/>
            <a:headEnd/>
            <a:tailEnd/>
          </a:ln>
        </p:spPr>
      </p:pic>
      <p:pic>
        <p:nvPicPr>
          <p:cNvPr id="33797" name="Obrázek 7" descr="Hypertenzeicp.jpg"/>
          <p:cNvPicPr>
            <a:picLocks noChangeAspect="1"/>
          </p:cNvPicPr>
          <p:nvPr/>
        </p:nvPicPr>
        <p:blipFill>
          <a:blip r:embed="rId4" cstate="print"/>
          <a:srcRect/>
          <a:stretch>
            <a:fillRect/>
          </a:stretch>
        </p:blipFill>
        <p:spPr bwMode="auto">
          <a:xfrm rot="-1169360">
            <a:off x="2840038" y="1674813"/>
            <a:ext cx="2844800" cy="723900"/>
          </a:xfrm>
          <a:prstGeom prst="rect">
            <a:avLst/>
          </a:prstGeom>
          <a:noFill/>
          <a:ln w="9525">
            <a:noFill/>
            <a:miter lim="800000"/>
            <a:headEnd/>
            <a:tailEnd/>
          </a:ln>
        </p:spPr>
      </p:pic>
      <p:pic>
        <p:nvPicPr>
          <p:cNvPr id="8" name="Obrázek 15" descr="ICPOP.jpg">
            <a:extLst>
              <a:ext uri="{FF2B5EF4-FFF2-40B4-BE49-F238E27FC236}">
                <a16:creationId xmlns:a16="http://schemas.microsoft.com/office/drawing/2014/main" id="{EFBACDD2-44C2-4901-B763-4F6474D32C8F}"/>
              </a:ext>
            </a:extLst>
          </p:cNvPr>
          <p:cNvPicPr>
            <a:picLocks noChangeAspect="1"/>
          </p:cNvPicPr>
          <p:nvPr/>
        </p:nvPicPr>
        <p:blipFill>
          <a:blip r:embed="rId5" cstate="print"/>
          <a:stretch>
            <a:fillRect/>
          </a:stretch>
        </p:blipFill>
        <p:spPr>
          <a:xfrm rot="20606105">
            <a:off x="1562680" y="5114195"/>
            <a:ext cx="4088074" cy="1109620"/>
          </a:xfrm>
          <a:prstGeom prst="rect">
            <a:avLst/>
          </a:prstGeom>
        </p:spPr>
      </p:pic>
    </p:spTree>
    <p:extLst>
      <p:ext uri="{BB962C8B-B14F-4D97-AF65-F5344CB8AC3E}">
        <p14:creationId xmlns:p14="http://schemas.microsoft.com/office/powerpoint/2010/main" val="177515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Nadpis 1"/>
          <p:cNvSpPr>
            <a:spLocks noGrp="1"/>
          </p:cNvSpPr>
          <p:nvPr>
            <p:ph type="title"/>
          </p:nvPr>
        </p:nvSpPr>
        <p:spPr>
          <a:xfrm>
            <a:off x="457200" y="274638"/>
            <a:ext cx="8229600" cy="706437"/>
          </a:xfrm>
        </p:spPr>
        <p:txBody>
          <a:bodyPr>
            <a:noAutofit/>
          </a:bodyPr>
          <a:lstStyle/>
          <a:p>
            <a:pPr algn="ctr"/>
            <a:r>
              <a:rPr lang="cs-CZ" sz="3200" b="1" dirty="0">
                <a:latin typeface="+mn-lt"/>
              </a:rPr>
              <a:t>Mozkový edém</a:t>
            </a:r>
            <a:endParaRPr lang="en-US" sz="3200" b="1" dirty="0">
              <a:latin typeface="+mn-lt"/>
            </a:endParaRPr>
          </a:p>
        </p:txBody>
      </p:sp>
      <p:sp>
        <p:nvSpPr>
          <p:cNvPr id="3" name="Zástupný symbol pro obsah 2"/>
          <p:cNvSpPr>
            <a:spLocks noGrp="1"/>
          </p:cNvSpPr>
          <p:nvPr>
            <p:ph idx="1"/>
          </p:nvPr>
        </p:nvSpPr>
        <p:spPr>
          <a:xfrm>
            <a:off x="457200" y="1125538"/>
            <a:ext cx="8229600" cy="5554662"/>
          </a:xfrm>
        </p:spPr>
        <p:txBody>
          <a:bodyPr rtlCol="0">
            <a:normAutofit/>
          </a:bodyPr>
          <a:lstStyle/>
          <a:p>
            <a:pPr fontAlgn="auto">
              <a:spcAft>
                <a:spcPts val="0"/>
              </a:spcAft>
              <a:buFont typeface="Arial" pitchFamily="34" charset="0"/>
              <a:buNone/>
              <a:defRPr/>
            </a:pPr>
            <a:r>
              <a:rPr lang="cs-CZ" sz="2000" b="1" dirty="0"/>
              <a:t>Cytotoxický (intracelulární)</a:t>
            </a:r>
          </a:p>
          <a:p>
            <a:pPr lvl="1" fontAlgn="auto">
              <a:spcAft>
                <a:spcPts val="0"/>
              </a:spcAft>
              <a:buFont typeface="Arial" pitchFamily="34" charset="0"/>
              <a:buChar char="•"/>
              <a:defRPr/>
            </a:pPr>
            <a:r>
              <a:rPr lang="cs-CZ" sz="2000" dirty="0"/>
              <a:t>Porucha membránových funkcí</a:t>
            </a:r>
          </a:p>
          <a:p>
            <a:pPr lvl="1" fontAlgn="auto">
              <a:spcAft>
                <a:spcPts val="0"/>
              </a:spcAft>
              <a:buFont typeface="Arial" pitchFamily="34" charset="0"/>
              <a:buChar char="•"/>
              <a:defRPr/>
            </a:pPr>
            <a:r>
              <a:rPr lang="cs-CZ" sz="2000" dirty="0"/>
              <a:t>Akumulace Na nebo Ca v buňce</a:t>
            </a:r>
          </a:p>
          <a:p>
            <a:pPr lvl="1" fontAlgn="auto">
              <a:spcAft>
                <a:spcPts val="0"/>
              </a:spcAft>
              <a:buFont typeface="Arial" pitchFamily="34" charset="0"/>
              <a:buChar char="•"/>
              <a:defRPr/>
            </a:pPr>
            <a:r>
              <a:rPr lang="cs-CZ" sz="2000" dirty="0"/>
              <a:t>Osmotický tok vody do buňky</a:t>
            </a:r>
          </a:p>
          <a:p>
            <a:pPr lvl="1" fontAlgn="auto">
              <a:spcAft>
                <a:spcPts val="0"/>
              </a:spcAft>
              <a:buFont typeface="Arial" pitchFamily="34" charset="0"/>
              <a:buChar char="•"/>
              <a:defRPr/>
            </a:pPr>
            <a:r>
              <a:rPr lang="cs-CZ" sz="2000" dirty="0"/>
              <a:t>Zejména v prvních 24 hodinách po inzultu </a:t>
            </a:r>
          </a:p>
          <a:p>
            <a:pPr fontAlgn="auto">
              <a:spcAft>
                <a:spcPts val="0"/>
              </a:spcAft>
              <a:buFont typeface="Arial" pitchFamily="34" charset="0"/>
              <a:buNone/>
              <a:defRPr/>
            </a:pPr>
            <a:r>
              <a:rPr lang="cs-CZ" sz="2000" b="1" dirty="0" err="1"/>
              <a:t>Vazogenní</a:t>
            </a:r>
            <a:r>
              <a:rPr lang="cs-CZ" sz="2000" b="1" dirty="0"/>
              <a:t> (extracelulární)</a:t>
            </a:r>
          </a:p>
          <a:p>
            <a:pPr lvl="1" fontAlgn="auto">
              <a:spcAft>
                <a:spcPts val="0"/>
              </a:spcAft>
              <a:buFont typeface="Arial" pitchFamily="34" charset="0"/>
              <a:buChar char="•"/>
              <a:defRPr/>
            </a:pPr>
            <a:r>
              <a:rPr lang="cs-CZ" sz="2000" dirty="0"/>
              <a:t>Poškození endotelu a hematoencefalické bariéry</a:t>
            </a:r>
          </a:p>
          <a:p>
            <a:pPr lvl="1" fontAlgn="auto">
              <a:spcAft>
                <a:spcPts val="0"/>
              </a:spcAft>
              <a:buFont typeface="Arial" pitchFamily="34" charset="0"/>
              <a:buChar char="•"/>
              <a:defRPr/>
            </a:pPr>
            <a:r>
              <a:rPr lang="cs-CZ" sz="2000" dirty="0"/>
              <a:t>Extravazace elektrolytů a proteinů </a:t>
            </a:r>
          </a:p>
          <a:p>
            <a:pPr lvl="2" fontAlgn="auto">
              <a:spcAft>
                <a:spcPts val="0"/>
              </a:spcAft>
              <a:buFont typeface="Arial" pitchFamily="34" charset="0"/>
              <a:buNone/>
              <a:defRPr/>
            </a:pPr>
            <a:r>
              <a:rPr lang="cs-CZ" sz="2000" dirty="0"/>
              <a:t>do intersticiálního prostoru</a:t>
            </a:r>
          </a:p>
          <a:p>
            <a:pPr lvl="1" fontAlgn="auto">
              <a:spcAft>
                <a:spcPts val="0"/>
              </a:spcAft>
              <a:buFont typeface="Arial" pitchFamily="34" charset="0"/>
              <a:buChar char="•"/>
              <a:defRPr/>
            </a:pPr>
            <a:r>
              <a:rPr lang="cs-CZ" sz="2000" dirty="0"/>
              <a:t>V pozdějších stádiích po inzultu (od 24 hodin) </a:t>
            </a:r>
          </a:p>
          <a:p>
            <a:pPr lvl="1" fontAlgn="auto">
              <a:spcAft>
                <a:spcPts val="0"/>
              </a:spcAft>
              <a:buFont typeface="Arial" pitchFamily="34" charset="0"/>
              <a:buChar char="•"/>
              <a:defRPr/>
            </a:pPr>
            <a:r>
              <a:rPr lang="cs-CZ" sz="2000" dirty="0"/>
              <a:t>Neplnohodnotné novotvořené cévy při</a:t>
            </a:r>
          </a:p>
          <a:p>
            <a:pPr marL="685800" lvl="2" indent="0">
              <a:buNone/>
              <a:defRPr/>
            </a:pPr>
            <a:r>
              <a:rPr lang="cs-CZ" sz="2000" dirty="0"/>
              <a:t>růstu tumoru</a:t>
            </a:r>
          </a:p>
          <a:p>
            <a:pPr fontAlgn="auto">
              <a:spcAft>
                <a:spcPts val="0"/>
              </a:spcAft>
              <a:buFont typeface="Arial" pitchFamily="34" charset="0"/>
              <a:buNone/>
              <a:defRPr/>
            </a:pPr>
            <a:r>
              <a:rPr lang="cs-CZ" sz="2000" b="1" dirty="0"/>
              <a:t>Intersticiální </a:t>
            </a:r>
          </a:p>
          <a:p>
            <a:pPr lvl="1" fontAlgn="auto">
              <a:spcAft>
                <a:spcPts val="0"/>
              </a:spcAft>
              <a:buFont typeface="Arial" pitchFamily="34" charset="0"/>
              <a:buChar char="•"/>
              <a:defRPr/>
            </a:pPr>
            <a:r>
              <a:rPr lang="cs-CZ" sz="2200" dirty="0"/>
              <a:t>Obstrukce odtoku likvoru</a:t>
            </a:r>
          </a:p>
          <a:p>
            <a:pPr lvl="1" fontAlgn="auto">
              <a:spcAft>
                <a:spcPts val="0"/>
              </a:spcAft>
              <a:buFont typeface="Arial" pitchFamily="34" charset="0"/>
              <a:buChar char="•"/>
              <a:defRPr/>
            </a:pPr>
            <a:r>
              <a:rPr lang="cs-CZ" sz="2200" dirty="0"/>
              <a:t>Mechanické porušení </a:t>
            </a:r>
            <a:r>
              <a:rPr lang="cs-CZ" sz="2200" dirty="0" err="1"/>
              <a:t>likvoro</a:t>
            </a:r>
            <a:r>
              <a:rPr lang="cs-CZ" sz="2200" dirty="0"/>
              <a:t>- mozkové bariéry</a:t>
            </a:r>
          </a:p>
          <a:p>
            <a:pPr lvl="1" fontAlgn="auto">
              <a:spcAft>
                <a:spcPts val="0"/>
              </a:spcAft>
              <a:buFont typeface="Arial" pitchFamily="34" charset="0"/>
              <a:buChar char="•"/>
              <a:defRPr/>
            </a:pPr>
            <a:r>
              <a:rPr lang="cs-CZ" sz="2200" dirty="0"/>
              <a:t>Průnik likvoru do intersticia</a:t>
            </a:r>
          </a:p>
          <a:p>
            <a:pPr lvl="1" fontAlgn="auto">
              <a:spcAft>
                <a:spcPts val="0"/>
              </a:spcAft>
              <a:buFont typeface="Arial" pitchFamily="34" charset="0"/>
              <a:buNone/>
              <a:defRPr/>
            </a:pPr>
            <a:endParaRPr lang="cs-CZ" sz="2000" dirty="0"/>
          </a:p>
        </p:txBody>
      </p:sp>
      <p:pic>
        <p:nvPicPr>
          <p:cNvPr id="34819" name="Picture 4" descr="wagner661121-0003"/>
          <p:cNvPicPr>
            <a:picLocks noChangeAspect="1" noChangeArrowheads="1"/>
          </p:cNvPicPr>
          <p:nvPr/>
        </p:nvPicPr>
        <p:blipFill>
          <a:blip r:embed="rId2" cstate="print">
            <a:lum bright="-6000" contrast="30000"/>
          </a:blip>
          <a:srcRect/>
          <a:stretch>
            <a:fillRect/>
          </a:stretch>
        </p:blipFill>
        <p:spPr bwMode="auto">
          <a:xfrm>
            <a:off x="6948488" y="188913"/>
            <a:ext cx="1947862" cy="2508250"/>
          </a:xfrm>
          <a:prstGeom prst="rect">
            <a:avLst/>
          </a:prstGeom>
          <a:noFill/>
          <a:ln w="9525">
            <a:noFill/>
            <a:miter lim="800000"/>
            <a:headEnd/>
            <a:tailEnd/>
          </a:ln>
        </p:spPr>
      </p:pic>
      <p:pic>
        <p:nvPicPr>
          <p:cNvPr id="34820" name="Picture 3" descr="caravello70454-0004"/>
          <p:cNvPicPr>
            <a:picLocks noChangeAspect="1" noChangeArrowheads="1"/>
          </p:cNvPicPr>
          <p:nvPr/>
        </p:nvPicPr>
        <p:blipFill>
          <a:blip r:embed="rId3" cstate="print">
            <a:lum bright="-18000" contrast="48000"/>
          </a:blip>
          <a:srcRect/>
          <a:stretch>
            <a:fillRect/>
          </a:stretch>
        </p:blipFill>
        <p:spPr bwMode="auto">
          <a:xfrm>
            <a:off x="6300788" y="2276475"/>
            <a:ext cx="1973262" cy="2447925"/>
          </a:xfrm>
          <a:prstGeom prst="rect">
            <a:avLst/>
          </a:prstGeom>
          <a:noFill/>
          <a:ln w="9525">
            <a:noFill/>
            <a:miter lim="800000"/>
            <a:headEnd/>
            <a:tailEnd/>
          </a:ln>
        </p:spPr>
      </p:pic>
      <p:pic>
        <p:nvPicPr>
          <p:cNvPr id="34821" name="Obrázek 7" descr="hydrocefedem.jpg"/>
          <p:cNvPicPr>
            <a:picLocks noChangeAspect="1"/>
          </p:cNvPicPr>
          <p:nvPr/>
        </p:nvPicPr>
        <p:blipFill>
          <a:blip r:embed="rId4" cstate="print"/>
          <a:srcRect/>
          <a:stretch>
            <a:fillRect/>
          </a:stretch>
        </p:blipFill>
        <p:spPr bwMode="auto">
          <a:xfrm>
            <a:off x="7092950" y="4292600"/>
            <a:ext cx="1806575" cy="2387600"/>
          </a:xfrm>
          <a:prstGeom prst="rect">
            <a:avLst/>
          </a:prstGeom>
          <a:noFill/>
          <a:ln w="9525">
            <a:noFill/>
            <a:miter lim="800000"/>
            <a:headEnd/>
            <a:tailEnd/>
          </a:ln>
        </p:spPr>
      </p:pic>
    </p:spTree>
    <p:extLst>
      <p:ext uri="{BB962C8B-B14F-4D97-AF65-F5344CB8AC3E}">
        <p14:creationId xmlns:p14="http://schemas.microsoft.com/office/powerpoint/2010/main" val="700436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CF6CE-33CE-432B-8B85-A7BF1BEA68D0}"/>
              </a:ext>
            </a:extLst>
          </p:cNvPr>
          <p:cNvSpPr>
            <a:spLocks noGrp="1"/>
          </p:cNvSpPr>
          <p:nvPr>
            <p:ph type="title"/>
          </p:nvPr>
        </p:nvSpPr>
        <p:spPr>
          <a:xfrm>
            <a:off x="628650" y="-41274"/>
            <a:ext cx="7886700" cy="1325563"/>
          </a:xfrm>
        </p:spPr>
        <p:txBody>
          <a:bodyPr>
            <a:normAutofit/>
          </a:bodyPr>
          <a:lstStyle/>
          <a:p>
            <a:pPr algn="ctr"/>
            <a:r>
              <a:rPr lang="cs-CZ" sz="3200" b="1" dirty="0">
                <a:latin typeface="+mn-lt"/>
              </a:rPr>
              <a:t>Kompenzace (pomalého) nárůstu ICP</a:t>
            </a:r>
          </a:p>
        </p:txBody>
      </p:sp>
      <p:sp>
        <p:nvSpPr>
          <p:cNvPr id="3" name="Content Placeholder 2">
            <a:extLst>
              <a:ext uri="{FF2B5EF4-FFF2-40B4-BE49-F238E27FC236}">
                <a16:creationId xmlns:a16="http://schemas.microsoft.com/office/drawing/2014/main" id="{A3B62A28-8314-4AA9-A146-327AA94432F7}"/>
              </a:ext>
            </a:extLst>
          </p:cNvPr>
          <p:cNvSpPr>
            <a:spLocks noGrp="1"/>
          </p:cNvSpPr>
          <p:nvPr>
            <p:ph idx="1"/>
          </p:nvPr>
        </p:nvSpPr>
        <p:spPr>
          <a:xfrm>
            <a:off x="1022350" y="1239044"/>
            <a:ext cx="7886700" cy="1002726"/>
          </a:xfrm>
        </p:spPr>
        <p:txBody>
          <a:bodyPr>
            <a:noAutofit/>
          </a:bodyPr>
          <a:lstStyle/>
          <a:p>
            <a:r>
              <a:rPr lang="cs-CZ" sz="2000" dirty="0"/>
              <a:t>Limitace objemem mozkomíšního moku (CSF) a venózní rezervou</a:t>
            </a:r>
          </a:p>
        </p:txBody>
      </p:sp>
      <p:pic>
        <p:nvPicPr>
          <p:cNvPr id="1026" name="Picture 2" descr="image">
            <a:extLst>
              <a:ext uri="{FF2B5EF4-FFF2-40B4-BE49-F238E27FC236}">
                <a16:creationId xmlns:a16="http://schemas.microsoft.com/office/drawing/2014/main" id="{91FBB23D-9399-46BE-8DB5-68317BDBC0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205038"/>
            <a:ext cx="6191250" cy="35909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16CBBAA-B71F-486C-9CC9-0595CD6B0DB1}"/>
              </a:ext>
            </a:extLst>
          </p:cNvPr>
          <p:cNvSpPr/>
          <p:nvPr/>
        </p:nvSpPr>
        <p:spPr>
          <a:xfrm>
            <a:off x="2870200" y="6318031"/>
            <a:ext cx="4572000" cy="246221"/>
          </a:xfrm>
          <a:prstGeom prst="rect">
            <a:avLst/>
          </a:prstGeom>
        </p:spPr>
        <p:txBody>
          <a:bodyPr>
            <a:spAutoFit/>
          </a:bodyPr>
          <a:lstStyle/>
          <a:p>
            <a:r>
              <a:rPr lang="cs-CZ" sz="1000" dirty="0"/>
              <a:t>https://clinicalgate.com/intracranial-hypertension/</a:t>
            </a:r>
          </a:p>
        </p:txBody>
      </p:sp>
    </p:spTree>
    <p:extLst>
      <p:ext uri="{BB962C8B-B14F-4D97-AF65-F5344CB8AC3E}">
        <p14:creationId xmlns:p14="http://schemas.microsoft.com/office/powerpoint/2010/main" val="1423723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Nadpis 1"/>
          <p:cNvSpPr>
            <a:spLocks noGrp="1"/>
          </p:cNvSpPr>
          <p:nvPr>
            <p:ph type="title"/>
          </p:nvPr>
        </p:nvSpPr>
        <p:spPr>
          <a:xfrm>
            <a:off x="0" y="204302"/>
            <a:ext cx="9143995" cy="706437"/>
          </a:xfrm>
        </p:spPr>
        <p:txBody>
          <a:bodyPr>
            <a:noAutofit/>
          </a:bodyPr>
          <a:lstStyle/>
          <a:p>
            <a:pPr algn="ctr"/>
            <a:r>
              <a:rPr lang="cs-CZ" sz="3200" b="1" dirty="0">
                <a:latin typeface="+mn-lt"/>
              </a:rPr>
              <a:t>Kompenzace/dekompenzace (rychlého) nárůstu ICP</a:t>
            </a:r>
            <a:endParaRPr lang="en-US" sz="3200" b="1" dirty="0">
              <a:latin typeface="+mn-lt"/>
            </a:endParaRPr>
          </a:p>
        </p:txBody>
      </p:sp>
      <p:grpSp>
        <p:nvGrpSpPr>
          <p:cNvPr id="3" name="Group 2">
            <a:extLst>
              <a:ext uri="{FF2B5EF4-FFF2-40B4-BE49-F238E27FC236}">
                <a16:creationId xmlns:a16="http://schemas.microsoft.com/office/drawing/2014/main" id="{126DD8BA-1925-4415-94B9-D7068F9B4CF8}"/>
              </a:ext>
            </a:extLst>
          </p:cNvPr>
          <p:cNvGrpSpPr/>
          <p:nvPr/>
        </p:nvGrpSpPr>
        <p:grpSpPr>
          <a:xfrm>
            <a:off x="2408238" y="952500"/>
            <a:ext cx="4606925" cy="1346200"/>
            <a:chOff x="2268538" y="5373688"/>
            <a:chExt cx="4606925" cy="1346200"/>
          </a:xfrm>
        </p:grpSpPr>
        <p:sp>
          <p:nvSpPr>
            <p:cNvPr id="4" name="TextovéPole 3"/>
            <p:cNvSpPr txBox="1"/>
            <p:nvPr/>
          </p:nvSpPr>
          <p:spPr>
            <a:xfrm>
              <a:off x="3394075" y="5373688"/>
              <a:ext cx="2401888" cy="492125"/>
            </a:xfrm>
            <a:prstGeom prst="rect">
              <a:avLst/>
            </a:prstGeom>
            <a:noFill/>
            <a:ln>
              <a:noFill/>
            </a:ln>
            <a:effectLst>
              <a:outerShdw blurRad="50800" dist="38100" dir="2700000" algn="tl" rotWithShape="0">
                <a:schemeClr val="bg1">
                  <a:alpha val="40000"/>
                </a:schemeClr>
              </a:outerShdw>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600" b="1" i="0" u="none" strike="noStrike" kern="1200" cap="none" spc="0" normalizeH="0" baseline="0" noProof="0" dirty="0">
                  <a:ln>
                    <a:noFill/>
                  </a:ln>
                  <a:solidFill>
                    <a:prstClr val="black"/>
                  </a:solidFill>
                  <a:effectLst/>
                  <a:uLnTx/>
                  <a:uFillTx/>
                  <a:latin typeface="Calibri" panose="020F0502020204030204"/>
                  <a:ea typeface="+mn-ea"/>
                  <a:cs typeface="+mn-cs"/>
                </a:rPr>
                <a:t>CPP = MAP - ICP</a:t>
              </a:r>
              <a:endPar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772" name="TextovéPole 4"/>
            <p:cNvSpPr txBox="1">
              <a:spLocks noChangeArrowheads="1"/>
            </p:cNvSpPr>
            <p:nvPr/>
          </p:nvSpPr>
          <p:spPr bwMode="auto">
            <a:xfrm>
              <a:off x="2268538" y="6092825"/>
              <a:ext cx="2159000" cy="33972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a:ln>
                    <a:noFill/>
                  </a:ln>
                  <a:solidFill>
                    <a:prstClr val="black"/>
                  </a:solidFill>
                  <a:effectLst/>
                  <a:uLnTx/>
                  <a:uFillTx/>
                  <a:latin typeface="Calibri" pitchFamily="34" charset="0"/>
                  <a:ea typeface="+mn-ea"/>
                  <a:cs typeface="+mn-cs"/>
                </a:rPr>
                <a:t>Cerebrální perfúzní tlak</a:t>
              </a:r>
              <a:endParaRPr kumimoji="0" lang="en-US" sz="16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2773" name="TextovéPole 5"/>
            <p:cNvSpPr txBox="1">
              <a:spLocks noChangeArrowheads="1"/>
            </p:cNvSpPr>
            <p:nvPr/>
          </p:nvSpPr>
          <p:spPr bwMode="auto">
            <a:xfrm>
              <a:off x="3694113" y="6381750"/>
              <a:ext cx="2016125"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pitchFamily="34" charset="0"/>
                  <a:ea typeface="+mn-ea"/>
                  <a:cs typeface="+mn-cs"/>
                </a:rPr>
                <a:t>Střední arteriální tlak</a:t>
              </a:r>
              <a:endParaRPr kumimoji="0" lang="en-US" sz="16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32774" name="TextovéPole 6"/>
            <p:cNvSpPr txBox="1">
              <a:spLocks noChangeArrowheads="1"/>
            </p:cNvSpPr>
            <p:nvPr/>
          </p:nvSpPr>
          <p:spPr bwMode="auto">
            <a:xfrm>
              <a:off x="5219700" y="6092825"/>
              <a:ext cx="1655763" cy="33972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a:ln>
                    <a:noFill/>
                  </a:ln>
                  <a:solidFill>
                    <a:prstClr val="black"/>
                  </a:solidFill>
                  <a:effectLst/>
                  <a:uLnTx/>
                  <a:uFillTx/>
                  <a:latin typeface="Calibri" pitchFamily="34" charset="0"/>
                  <a:ea typeface="+mn-ea"/>
                  <a:cs typeface="+mn-cs"/>
                </a:rPr>
                <a:t>Intrakraniální tlak</a:t>
              </a:r>
              <a:endParaRPr kumimoji="0" lang="en-US" sz="1600" b="0" i="0" u="none" strike="noStrike" kern="1200" cap="none" spc="0" normalizeH="0" baseline="0" noProof="0">
                <a:ln>
                  <a:noFill/>
                </a:ln>
                <a:solidFill>
                  <a:prstClr val="black"/>
                </a:solidFill>
                <a:effectLst/>
                <a:uLnTx/>
                <a:uFillTx/>
                <a:latin typeface="Calibri" pitchFamily="34" charset="0"/>
                <a:ea typeface="+mn-ea"/>
                <a:cs typeface="+mn-cs"/>
              </a:endParaRPr>
            </a:p>
          </p:txBody>
        </p:sp>
        <p:cxnSp>
          <p:nvCxnSpPr>
            <p:cNvPr id="9" name="Přímá spojovací čára 8"/>
            <p:cNvCxnSpPr/>
            <p:nvPr/>
          </p:nvCxnSpPr>
          <p:spPr>
            <a:xfrm>
              <a:off x="3708400" y="5805488"/>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a:off x="5435600" y="5805488"/>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4608513" y="5889625"/>
              <a:ext cx="0" cy="4318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950E8572-12D0-43AC-9D07-B553AB96949B}"/>
              </a:ext>
            </a:extLst>
          </p:cNvPr>
          <p:cNvSpPr txBox="1"/>
          <p:nvPr/>
        </p:nvSpPr>
        <p:spPr>
          <a:xfrm>
            <a:off x="986305" y="3257831"/>
            <a:ext cx="745717" cy="369332"/>
          </a:xfrm>
          <a:prstGeom prst="rect">
            <a:avLst/>
          </a:prstGeom>
          <a:noFill/>
        </p:spPr>
        <p:txBody>
          <a:bodyPr wrap="none" rtlCol="0">
            <a:spAutoFit/>
          </a:bodyPr>
          <a:lstStyle/>
          <a:p>
            <a:r>
              <a:rPr lang="cs-CZ" b="1" dirty="0"/>
              <a:t>↑ ICP</a:t>
            </a:r>
          </a:p>
        </p:txBody>
      </p:sp>
      <p:sp>
        <p:nvSpPr>
          <p:cNvPr id="19" name="TextBox 18">
            <a:extLst>
              <a:ext uri="{FF2B5EF4-FFF2-40B4-BE49-F238E27FC236}">
                <a16:creationId xmlns:a16="http://schemas.microsoft.com/office/drawing/2014/main" id="{8420E5A1-E574-4BAF-8E82-F5E6C55839A8}"/>
              </a:ext>
            </a:extLst>
          </p:cNvPr>
          <p:cNvSpPr txBox="1"/>
          <p:nvPr/>
        </p:nvSpPr>
        <p:spPr>
          <a:xfrm>
            <a:off x="3265874" y="3282330"/>
            <a:ext cx="814647" cy="369332"/>
          </a:xfrm>
          <a:prstGeom prst="rect">
            <a:avLst/>
          </a:prstGeom>
          <a:noFill/>
        </p:spPr>
        <p:txBody>
          <a:bodyPr wrap="none" rtlCol="0">
            <a:spAutoFit/>
          </a:bodyPr>
          <a:lstStyle/>
          <a:p>
            <a:r>
              <a:rPr lang="cs-CZ" b="1" dirty="0"/>
              <a:t>↓ CPP</a:t>
            </a:r>
          </a:p>
        </p:txBody>
      </p:sp>
      <p:sp>
        <p:nvSpPr>
          <p:cNvPr id="20" name="TextBox 19">
            <a:extLst>
              <a:ext uri="{FF2B5EF4-FFF2-40B4-BE49-F238E27FC236}">
                <a16:creationId xmlns:a16="http://schemas.microsoft.com/office/drawing/2014/main" id="{22497037-0E55-43C7-9945-D7989D3AAD63}"/>
              </a:ext>
            </a:extLst>
          </p:cNvPr>
          <p:cNvSpPr txBox="1"/>
          <p:nvPr/>
        </p:nvSpPr>
        <p:spPr>
          <a:xfrm>
            <a:off x="5375541" y="3295617"/>
            <a:ext cx="803425" cy="369332"/>
          </a:xfrm>
          <a:prstGeom prst="rect">
            <a:avLst/>
          </a:prstGeom>
          <a:noFill/>
        </p:spPr>
        <p:txBody>
          <a:bodyPr wrap="none" rtlCol="0">
            <a:spAutoFit/>
          </a:bodyPr>
          <a:lstStyle/>
          <a:p>
            <a:r>
              <a:rPr lang="cs-CZ" b="1" dirty="0"/>
              <a:t>↓ CBF</a:t>
            </a:r>
          </a:p>
        </p:txBody>
      </p:sp>
      <p:sp>
        <p:nvSpPr>
          <p:cNvPr id="21" name="TextBox 20">
            <a:extLst>
              <a:ext uri="{FF2B5EF4-FFF2-40B4-BE49-F238E27FC236}">
                <a16:creationId xmlns:a16="http://schemas.microsoft.com/office/drawing/2014/main" id="{D2BD20F2-9519-4303-B4E2-125013C4547A}"/>
              </a:ext>
            </a:extLst>
          </p:cNvPr>
          <p:cNvSpPr txBox="1"/>
          <p:nvPr/>
        </p:nvSpPr>
        <p:spPr>
          <a:xfrm>
            <a:off x="7446667" y="4888036"/>
            <a:ext cx="1394677" cy="369332"/>
          </a:xfrm>
          <a:prstGeom prst="rect">
            <a:avLst/>
          </a:prstGeom>
          <a:noFill/>
        </p:spPr>
        <p:txBody>
          <a:bodyPr wrap="none" rtlCol="0">
            <a:spAutoFit/>
          </a:bodyPr>
          <a:lstStyle/>
          <a:p>
            <a:r>
              <a:rPr lang="cs-CZ" b="1" dirty="0"/>
              <a:t>Kompenzace</a:t>
            </a:r>
          </a:p>
        </p:txBody>
      </p:sp>
      <p:sp>
        <p:nvSpPr>
          <p:cNvPr id="22" name="TextBox 21">
            <a:extLst>
              <a:ext uri="{FF2B5EF4-FFF2-40B4-BE49-F238E27FC236}">
                <a16:creationId xmlns:a16="http://schemas.microsoft.com/office/drawing/2014/main" id="{47091957-8797-4461-94EA-88B095B15C4E}"/>
              </a:ext>
            </a:extLst>
          </p:cNvPr>
          <p:cNvSpPr txBox="1"/>
          <p:nvPr/>
        </p:nvSpPr>
        <p:spPr>
          <a:xfrm>
            <a:off x="7591665" y="3275447"/>
            <a:ext cx="910827" cy="369332"/>
          </a:xfrm>
          <a:prstGeom prst="rect">
            <a:avLst/>
          </a:prstGeom>
          <a:noFill/>
        </p:spPr>
        <p:txBody>
          <a:bodyPr wrap="none" rtlCol="0">
            <a:spAutoFit/>
          </a:bodyPr>
          <a:lstStyle/>
          <a:p>
            <a:r>
              <a:rPr lang="cs-CZ" b="1" dirty="0"/>
              <a:t>↑ MAP</a:t>
            </a:r>
          </a:p>
        </p:txBody>
      </p:sp>
      <p:sp>
        <p:nvSpPr>
          <p:cNvPr id="23" name="TextBox 22">
            <a:extLst>
              <a:ext uri="{FF2B5EF4-FFF2-40B4-BE49-F238E27FC236}">
                <a16:creationId xmlns:a16="http://schemas.microsoft.com/office/drawing/2014/main" id="{E92C3A29-DFF2-492D-9CCD-78F387901887}"/>
              </a:ext>
            </a:extLst>
          </p:cNvPr>
          <p:cNvSpPr txBox="1"/>
          <p:nvPr/>
        </p:nvSpPr>
        <p:spPr>
          <a:xfrm>
            <a:off x="5267990" y="4898772"/>
            <a:ext cx="1503810" cy="369332"/>
          </a:xfrm>
          <a:prstGeom prst="rect">
            <a:avLst/>
          </a:prstGeom>
          <a:noFill/>
        </p:spPr>
        <p:txBody>
          <a:bodyPr wrap="none" rtlCol="0">
            <a:spAutoFit/>
          </a:bodyPr>
          <a:lstStyle/>
          <a:p>
            <a:r>
              <a:rPr lang="cs-CZ" b="1" dirty="0"/>
              <a:t>Nedostatečná</a:t>
            </a:r>
          </a:p>
        </p:txBody>
      </p:sp>
      <p:sp>
        <p:nvSpPr>
          <p:cNvPr id="24" name="TextBox 23">
            <a:extLst>
              <a:ext uri="{FF2B5EF4-FFF2-40B4-BE49-F238E27FC236}">
                <a16:creationId xmlns:a16="http://schemas.microsoft.com/office/drawing/2014/main" id="{1955A942-3B92-4F76-8BB5-25B8400E59BC}"/>
              </a:ext>
            </a:extLst>
          </p:cNvPr>
          <p:cNvSpPr txBox="1"/>
          <p:nvPr/>
        </p:nvSpPr>
        <p:spPr>
          <a:xfrm>
            <a:off x="7532526" y="6068601"/>
            <a:ext cx="1258550" cy="369332"/>
          </a:xfrm>
          <a:prstGeom prst="rect">
            <a:avLst/>
          </a:prstGeom>
          <a:noFill/>
        </p:spPr>
        <p:txBody>
          <a:bodyPr wrap="none" rtlCol="0">
            <a:spAutoFit/>
          </a:bodyPr>
          <a:lstStyle/>
          <a:p>
            <a:r>
              <a:rPr lang="cs-CZ" b="1" dirty="0"/>
              <a:t>Dostatečná</a:t>
            </a:r>
          </a:p>
        </p:txBody>
      </p:sp>
      <p:sp>
        <p:nvSpPr>
          <p:cNvPr id="25" name="TextBox 24">
            <a:extLst>
              <a:ext uri="{FF2B5EF4-FFF2-40B4-BE49-F238E27FC236}">
                <a16:creationId xmlns:a16="http://schemas.microsoft.com/office/drawing/2014/main" id="{475940D5-EC10-431B-B692-BB393924A687}"/>
              </a:ext>
            </a:extLst>
          </p:cNvPr>
          <p:cNvSpPr txBox="1"/>
          <p:nvPr/>
        </p:nvSpPr>
        <p:spPr>
          <a:xfrm>
            <a:off x="3089315" y="4909503"/>
            <a:ext cx="1031051" cy="369332"/>
          </a:xfrm>
          <a:prstGeom prst="rect">
            <a:avLst/>
          </a:prstGeom>
          <a:noFill/>
        </p:spPr>
        <p:txBody>
          <a:bodyPr wrap="none" rtlCol="0">
            <a:spAutoFit/>
          </a:bodyPr>
          <a:lstStyle/>
          <a:p>
            <a:r>
              <a:rPr lang="cs-CZ" b="1" dirty="0"/>
              <a:t>Ischemie</a:t>
            </a:r>
          </a:p>
        </p:txBody>
      </p:sp>
      <p:sp>
        <p:nvSpPr>
          <p:cNvPr id="26" name="TextBox 25">
            <a:extLst>
              <a:ext uri="{FF2B5EF4-FFF2-40B4-BE49-F238E27FC236}">
                <a16:creationId xmlns:a16="http://schemas.microsoft.com/office/drawing/2014/main" id="{50375293-1CFF-453F-B3D7-8D4DF2DEB61C}"/>
              </a:ext>
            </a:extLst>
          </p:cNvPr>
          <p:cNvSpPr txBox="1"/>
          <p:nvPr/>
        </p:nvSpPr>
        <p:spPr>
          <a:xfrm>
            <a:off x="1103825" y="4907356"/>
            <a:ext cx="719877" cy="369332"/>
          </a:xfrm>
          <a:prstGeom prst="rect">
            <a:avLst/>
          </a:prstGeom>
          <a:noFill/>
        </p:spPr>
        <p:txBody>
          <a:bodyPr wrap="none" rtlCol="0">
            <a:spAutoFit/>
          </a:bodyPr>
          <a:lstStyle/>
          <a:p>
            <a:r>
              <a:rPr lang="cs-CZ" b="1" dirty="0"/>
              <a:t>Edém</a:t>
            </a:r>
          </a:p>
        </p:txBody>
      </p:sp>
      <p:cxnSp>
        <p:nvCxnSpPr>
          <p:cNvPr id="7" name="Straight Arrow Connector 6">
            <a:extLst>
              <a:ext uri="{FF2B5EF4-FFF2-40B4-BE49-F238E27FC236}">
                <a16:creationId xmlns:a16="http://schemas.microsoft.com/office/drawing/2014/main" id="{E33D4458-8411-4EF6-ADEA-206DA1CD5A16}"/>
              </a:ext>
            </a:extLst>
          </p:cNvPr>
          <p:cNvCxnSpPr/>
          <p:nvPr/>
        </p:nvCxnSpPr>
        <p:spPr>
          <a:xfrm>
            <a:off x="2099256" y="3442497"/>
            <a:ext cx="9787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90D4856-7D7B-411C-8AC4-0167C2CD8D0A}"/>
              </a:ext>
            </a:extLst>
          </p:cNvPr>
          <p:cNvCxnSpPr/>
          <p:nvPr/>
        </p:nvCxnSpPr>
        <p:spPr>
          <a:xfrm>
            <a:off x="4273638" y="3466107"/>
            <a:ext cx="9787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0618F27-D18E-40E8-89B6-D37F39239EE5}"/>
              </a:ext>
            </a:extLst>
          </p:cNvPr>
          <p:cNvCxnSpPr/>
          <p:nvPr/>
        </p:nvCxnSpPr>
        <p:spPr>
          <a:xfrm>
            <a:off x="6424417" y="3440349"/>
            <a:ext cx="9787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3C7E85C-5730-44E7-A70F-5395935AE136}"/>
              </a:ext>
            </a:extLst>
          </p:cNvPr>
          <p:cNvCxnSpPr>
            <a:cxnSpLocks/>
          </p:cNvCxnSpPr>
          <p:nvPr/>
        </p:nvCxnSpPr>
        <p:spPr>
          <a:xfrm flipH="1">
            <a:off x="8135162" y="3826718"/>
            <a:ext cx="2148" cy="9066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98EA2A3-84C9-489B-81BF-E91B4BF85E65}"/>
              </a:ext>
            </a:extLst>
          </p:cNvPr>
          <p:cNvCxnSpPr>
            <a:cxnSpLocks/>
          </p:cNvCxnSpPr>
          <p:nvPr/>
        </p:nvCxnSpPr>
        <p:spPr>
          <a:xfrm flipH="1">
            <a:off x="4157730" y="5075969"/>
            <a:ext cx="100669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E5E5BEE-9F17-4A36-9CA3-EDDBFD187117}"/>
              </a:ext>
            </a:extLst>
          </p:cNvPr>
          <p:cNvCxnSpPr>
            <a:cxnSpLocks/>
          </p:cNvCxnSpPr>
          <p:nvPr/>
        </p:nvCxnSpPr>
        <p:spPr>
          <a:xfrm flipH="1">
            <a:off x="1966173" y="5073820"/>
            <a:ext cx="100669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46AC9D3-B018-4588-8513-C569C70CD804}"/>
              </a:ext>
            </a:extLst>
          </p:cNvPr>
          <p:cNvCxnSpPr>
            <a:cxnSpLocks/>
          </p:cNvCxnSpPr>
          <p:nvPr/>
        </p:nvCxnSpPr>
        <p:spPr>
          <a:xfrm flipH="1">
            <a:off x="6771800" y="5066919"/>
            <a:ext cx="6314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CB142A2-883F-42AB-9BC1-8BC16F6D0707}"/>
              </a:ext>
            </a:extLst>
          </p:cNvPr>
          <p:cNvCxnSpPr>
            <a:cxnSpLocks/>
          </p:cNvCxnSpPr>
          <p:nvPr/>
        </p:nvCxnSpPr>
        <p:spPr>
          <a:xfrm>
            <a:off x="8135162" y="5318521"/>
            <a:ext cx="0" cy="74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ECD1760-F46A-49DA-9C1A-8A596190BD4E}"/>
              </a:ext>
            </a:extLst>
          </p:cNvPr>
          <p:cNvCxnSpPr>
            <a:cxnSpLocks/>
          </p:cNvCxnSpPr>
          <p:nvPr/>
        </p:nvCxnSpPr>
        <p:spPr>
          <a:xfrm flipV="1">
            <a:off x="1412382" y="3813839"/>
            <a:ext cx="0" cy="8993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3DF6123-CEC3-40DC-B274-375D40341F2C}"/>
              </a:ext>
            </a:extLst>
          </p:cNvPr>
          <p:cNvCxnSpPr>
            <a:cxnSpLocks/>
          </p:cNvCxnSpPr>
          <p:nvPr/>
        </p:nvCxnSpPr>
        <p:spPr>
          <a:xfrm flipH="1">
            <a:off x="6795410" y="6262509"/>
            <a:ext cx="6314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C1E2327-C793-4015-87D8-40B0479B4CED}"/>
              </a:ext>
            </a:extLst>
          </p:cNvPr>
          <p:cNvSpPr txBox="1"/>
          <p:nvPr/>
        </p:nvSpPr>
        <p:spPr>
          <a:xfrm>
            <a:off x="5057635" y="6079333"/>
            <a:ext cx="1779911" cy="369332"/>
          </a:xfrm>
          <a:prstGeom prst="rect">
            <a:avLst/>
          </a:prstGeom>
          <a:noFill/>
        </p:spPr>
        <p:txBody>
          <a:bodyPr wrap="none" rtlCol="0">
            <a:spAutoFit/>
          </a:bodyPr>
          <a:lstStyle/>
          <a:p>
            <a:r>
              <a:rPr lang="cs-CZ" b="1" dirty="0"/>
              <a:t>Normalizace CBF</a:t>
            </a:r>
          </a:p>
        </p:txBody>
      </p:sp>
      <p:sp>
        <p:nvSpPr>
          <p:cNvPr id="6" name="Obdélník 5">
            <a:extLst>
              <a:ext uri="{FF2B5EF4-FFF2-40B4-BE49-F238E27FC236}">
                <a16:creationId xmlns:a16="http://schemas.microsoft.com/office/drawing/2014/main" id="{E8FC3C63-5759-405C-99A5-FA0DF0E7BA6B}"/>
              </a:ext>
            </a:extLst>
          </p:cNvPr>
          <p:cNvSpPr/>
          <p:nvPr/>
        </p:nvSpPr>
        <p:spPr>
          <a:xfrm>
            <a:off x="1654078" y="2456254"/>
            <a:ext cx="6014001" cy="369332"/>
          </a:xfrm>
          <a:prstGeom prst="rect">
            <a:avLst/>
          </a:prstGeom>
        </p:spPr>
        <p:txBody>
          <a:bodyPr wrap="square">
            <a:spAutoFit/>
          </a:bodyPr>
          <a:lstStyle/>
          <a:p>
            <a:pPr algn="ctr"/>
            <a:r>
              <a:rPr lang="cs-CZ" b="1" dirty="0"/>
              <a:t>CPP je zásadní parametr určující CBF –</a:t>
            </a:r>
            <a:r>
              <a:rPr lang="cs-CZ" b="1" dirty="0" err="1"/>
              <a:t>cerebral</a:t>
            </a:r>
            <a:r>
              <a:rPr lang="cs-CZ" b="1" dirty="0"/>
              <a:t> </a:t>
            </a:r>
            <a:r>
              <a:rPr lang="cs-CZ" b="1" dirty="0" err="1"/>
              <a:t>blood</a:t>
            </a:r>
            <a:r>
              <a:rPr lang="cs-CZ" b="1" dirty="0"/>
              <a:t> </a:t>
            </a:r>
            <a:r>
              <a:rPr lang="cs-CZ" b="1" dirty="0" err="1"/>
              <a:t>flow</a:t>
            </a:r>
            <a:endParaRPr lang="en-US" b="1" dirty="0"/>
          </a:p>
        </p:txBody>
      </p:sp>
      <p:sp>
        <p:nvSpPr>
          <p:cNvPr id="36" name="Ovál 35">
            <a:extLst>
              <a:ext uri="{FF2B5EF4-FFF2-40B4-BE49-F238E27FC236}">
                <a16:creationId xmlns:a16="http://schemas.microsoft.com/office/drawing/2014/main" id="{927198CE-DC9B-4913-B3F8-D793512CC76C}"/>
              </a:ext>
            </a:extLst>
          </p:cNvPr>
          <p:cNvSpPr/>
          <p:nvPr/>
        </p:nvSpPr>
        <p:spPr>
          <a:xfrm>
            <a:off x="5191682" y="989867"/>
            <a:ext cx="809985" cy="427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délník 7">
            <a:extLst>
              <a:ext uri="{FF2B5EF4-FFF2-40B4-BE49-F238E27FC236}">
                <a16:creationId xmlns:a16="http://schemas.microsoft.com/office/drawing/2014/main" id="{524EEFDA-BA6E-4D05-82C8-BC4D59607E62}"/>
              </a:ext>
            </a:extLst>
          </p:cNvPr>
          <p:cNvSpPr/>
          <p:nvPr/>
        </p:nvSpPr>
        <p:spPr>
          <a:xfrm>
            <a:off x="263769" y="3813839"/>
            <a:ext cx="8730762" cy="276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208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Nadpis 1"/>
          <p:cNvSpPr>
            <a:spLocks noGrp="1"/>
          </p:cNvSpPr>
          <p:nvPr>
            <p:ph type="title"/>
          </p:nvPr>
        </p:nvSpPr>
        <p:spPr>
          <a:xfrm>
            <a:off x="0" y="204302"/>
            <a:ext cx="9143995" cy="706437"/>
          </a:xfrm>
        </p:spPr>
        <p:txBody>
          <a:bodyPr>
            <a:noAutofit/>
          </a:bodyPr>
          <a:lstStyle/>
          <a:p>
            <a:pPr algn="ctr"/>
            <a:r>
              <a:rPr lang="cs-CZ" sz="3200" b="1" dirty="0">
                <a:latin typeface="+mn-lt"/>
              </a:rPr>
              <a:t>Kompenzace/dekompenzace (rychlého) nárůstu ICP</a:t>
            </a:r>
            <a:endParaRPr lang="en-US" sz="3200" b="1" dirty="0">
              <a:latin typeface="+mn-lt"/>
            </a:endParaRPr>
          </a:p>
        </p:txBody>
      </p:sp>
      <p:grpSp>
        <p:nvGrpSpPr>
          <p:cNvPr id="3" name="Group 2">
            <a:extLst>
              <a:ext uri="{FF2B5EF4-FFF2-40B4-BE49-F238E27FC236}">
                <a16:creationId xmlns:a16="http://schemas.microsoft.com/office/drawing/2014/main" id="{126DD8BA-1925-4415-94B9-D7068F9B4CF8}"/>
              </a:ext>
            </a:extLst>
          </p:cNvPr>
          <p:cNvGrpSpPr/>
          <p:nvPr/>
        </p:nvGrpSpPr>
        <p:grpSpPr>
          <a:xfrm>
            <a:off x="2408238" y="952500"/>
            <a:ext cx="4606925" cy="1346200"/>
            <a:chOff x="2268538" y="5373688"/>
            <a:chExt cx="4606925" cy="1346200"/>
          </a:xfrm>
        </p:grpSpPr>
        <p:sp>
          <p:nvSpPr>
            <p:cNvPr id="4" name="TextovéPole 3"/>
            <p:cNvSpPr txBox="1"/>
            <p:nvPr/>
          </p:nvSpPr>
          <p:spPr>
            <a:xfrm>
              <a:off x="3394075" y="5373688"/>
              <a:ext cx="2401888" cy="492125"/>
            </a:xfrm>
            <a:prstGeom prst="rect">
              <a:avLst/>
            </a:prstGeom>
            <a:noFill/>
            <a:ln>
              <a:noFill/>
            </a:ln>
            <a:effectLst>
              <a:outerShdw blurRad="50800" dist="38100" dir="2700000" algn="tl" rotWithShape="0">
                <a:schemeClr val="bg1">
                  <a:alpha val="40000"/>
                </a:schemeClr>
              </a:outerShdw>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600" b="1" i="0" u="none" strike="noStrike" kern="1200" cap="none" spc="0" normalizeH="0" baseline="0" noProof="0" dirty="0">
                  <a:ln>
                    <a:noFill/>
                  </a:ln>
                  <a:solidFill>
                    <a:prstClr val="black"/>
                  </a:solidFill>
                  <a:effectLst/>
                  <a:uLnTx/>
                  <a:uFillTx/>
                  <a:latin typeface="Calibri" panose="020F0502020204030204"/>
                  <a:ea typeface="+mn-ea"/>
                  <a:cs typeface="+mn-cs"/>
                </a:rPr>
                <a:t>CPP = MAP - ICP</a:t>
              </a:r>
              <a:endPar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772" name="TextovéPole 4"/>
            <p:cNvSpPr txBox="1">
              <a:spLocks noChangeArrowheads="1"/>
            </p:cNvSpPr>
            <p:nvPr/>
          </p:nvSpPr>
          <p:spPr bwMode="auto">
            <a:xfrm>
              <a:off x="2268538" y="6092825"/>
              <a:ext cx="2159000" cy="33972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a:ln>
                    <a:noFill/>
                  </a:ln>
                  <a:solidFill>
                    <a:prstClr val="black"/>
                  </a:solidFill>
                  <a:effectLst/>
                  <a:uLnTx/>
                  <a:uFillTx/>
                  <a:latin typeface="Calibri" pitchFamily="34" charset="0"/>
                  <a:ea typeface="+mn-ea"/>
                  <a:cs typeface="+mn-cs"/>
                </a:rPr>
                <a:t>Cerebrální perfúzní tlak</a:t>
              </a:r>
              <a:endParaRPr kumimoji="0" lang="en-US" sz="16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2773" name="TextovéPole 5"/>
            <p:cNvSpPr txBox="1">
              <a:spLocks noChangeArrowheads="1"/>
            </p:cNvSpPr>
            <p:nvPr/>
          </p:nvSpPr>
          <p:spPr bwMode="auto">
            <a:xfrm>
              <a:off x="3694113" y="6381750"/>
              <a:ext cx="2016125"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pitchFamily="34" charset="0"/>
                  <a:ea typeface="+mn-ea"/>
                  <a:cs typeface="+mn-cs"/>
                </a:rPr>
                <a:t>Střední arteriální tlak</a:t>
              </a:r>
              <a:endParaRPr kumimoji="0" lang="en-US" sz="16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32774" name="TextovéPole 6"/>
            <p:cNvSpPr txBox="1">
              <a:spLocks noChangeArrowheads="1"/>
            </p:cNvSpPr>
            <p:nvPr/>
          </p:nvSpPr>
          <p:spPr bwMode="auto">
            <a:xfrm>
              <a:off x="5219700" y="6092825"/>
              <a:ext cx="1655763" cy="33972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a:ln>
                    <a:noFill/>
                  </a:ln>
                  <a:solidFill>
                    <a:prstClr val="black"/>
                  </a:solidFill>
                  <a:effectLst/>
                  <a:uLnTx/>
                  <a:uFillTx/>
                  <a:latin typeface="Calibri" pitchFamily="34" charset="0"/>
                  <a:ea typeface="+mn-ea"/>
                  <a:cs typeface="+mn-cs"/>
                </a:rPr>
                <a:t>Intrakraniální tlak</a:t>
              </a:r>
              <a:endParaRPr kumimoji="0" lang="en-US" sz="1600" b="0" i="0" u="none" strike="noStrike" kern="1200" cap="none" spc="0" normalizeH="0" baseline="0" noProof="0">
                <a:ln>
                  <a:noFill/>
                </a:ln>
                <a:solidFill>
                  <a:prstClr val="black"/>
                </a:solidFill>
                <a:effectLst/>
                <a:uLnTx/>
                <a:uFillTx/>
                <a:latin typeface="Calibri" pitchFamily="34" charset="0"/>
                <a:ea typeface="+mn-ea"/>
                <a:cs typeface="+mn-cs"/>
              </a:endParaRPr>
            </a:p>
          </p:txBody>
        </p:sp>
        <p:cxnSp>
          <p:nvCxnSpPr>
            <p:cNvPr id="9" name="Přímá spojovací čára 8"/>
            <p:cNvCxnSpPr/>
            <p:nvPr/>
          </p:nvCxnSpPr>
          <p:spPr>
            <a:xfrm>
              <a:off x="3708400" y="5805488"/>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a:off x="5435600" y="5805488"/>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4608513" y="5889625"/>
              <a:ext cx="0" cy="4318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950E8572-12D0-43AC-9D07-B553AB96949B}"/>
              </a:ext>
            </a:extLst>
          </p:cNvPr>
          <p:cNvSpPr txBox="1"/>
          <p:nvPr/>
        </p:nvSpPr>
        <p:spPr>
          <a:xfrm>
            <a:off x="986305" y="3257831"/>
            <a:ext cx="745717" cy="369332"/>
          </a:xfrm>
          <a:prstGeom prst="rect">
            <a:avLst/>
          </a:prstGeom>
          <a:noFill/>
        </p:spPr>
        <p:txBody>
          <a:bodyPr wrap="none" rtlCol="0">
            <a:spAutoFit/>
          </a:bodyPr>
          <a:lstStyle/>
          <a:p>
            <a:r>
              <a:rPr lang="cs-CZ" b="1" dirty="0"/>
              <a:t>↑ ICP</a:t>
            </a:r>
          </a:p>
        </p:txBody>
      </p:sp>
      <p:sp>
        <p:nvSpPr>
          <p:cNvPr id="19" name="TextBox 18">
            <a:extLst>
              <a:ext uri="{FF2B5EF4-FFF2-40B4-BE49-F238E27FC236}">
                <a16:creationId xmlns:a16="http://schemas.microsoft.com/office/drawing/2014/main" id="{8420E5A1-E574-4BAF-8E82-F5E6C55839A8}"/>
              </a:ext>
            </a:extLst>
          </p:cNvPr>
          <p:cNvSpPr txBox="1"/>
          <p:nvPr/>
        </p:nvSpPr>
        <p:spPr>
          <a:xfrm>
            <a:off x="3265874" y="3282330"/>
            <a:ext cx="814647" cy="369332"/>
          </a:xfrm>
          <a:prstGeom prst="rect">
            <a:avLst/>
          </a:prstGeom>
          <a:noFill/>
        </p:spPr>
        <p:txBody>
          <a:bodyPr wrap="none" rtlCol="0">
            <a:spAutoFit/>
          </a:bodyPr>
          <a:lstStyle/>
          <a:p>
            <a:r>
              <a:rPr lang="cs-CZ" b="1" dirty="0"/>
              <a:t>↓ CPP</a:t>
            </a:r>
          </a:p>
        </p:txBody>
      </p:sp>
      <p:sp>
        <p:nvSpPr>
          <p:cNvPr id="20" name="TextBox 19">
            <a:extLst>
              <a:ext uri="{FF2B5EF4-FFF2-40B4-BE49-F238E27FC236}">
                <a16:creationId xmlns:a16="http://schemas.microsoft.com/office/drawing/2014/main" id="{22497037-0E55-43C7-9945-D7989D3AAD63}"/>
              </a:ext>
            </a:extLst>
          </p:cNvPr>
          <p:cNvSpPr txBox="1"/>
          <p:nvPr/>
        </p:nvSpPr>
        <p:spPr>
          <a:xfrm>
            <a:off x="5375541" y="3295617"/>
            <a:ext cx="803425" cy="369332"/>
          </a:xfrm>
          <a:prstGeom prst="rect">
            <a:avLst/>
          </a:prstGeom>
          <a:noFill/>
        </p:spPr>
        <p:txBody>
          <a:bodyPr wrap="none" rtlCol="0">
            <a:spAutoFit/>
          </a:bodyPr>
          <a:lstStyle/>
          <a:p>
            <a:r>
              <a:rPr lang="cs-CZ" b="1" dirty="0"/>
              <a:t>↓ CBF</a:t>
            </a:r>
          </a:p>
        </p:txBody>
      </p:sp>
      <p:sp>
        <p:nvSpPr>
          <p:cNvPr id="21" name="TextBox 20">
            <a:extLst>
              <a:ext uri="{FF2B5EF4-FFF2-40B4-BE49-F238E27FC236}">
                <a16:creationId xmlns:a16="http://schemas.microsoft.com/office/drawing/2014/main" id="{D2BD20F2-9519-4303-B4E2-125013C4547A}"/>
              </a:ext>
            </a:extLst>
          </p:cNvPr>
          <p:cNvSpPr txBox="1"/>
          <p:nvPr/>
        </p:nvSpPr>
        <p:spPr>
          <a:xfrm>
            <a:off x="7446667" y="4888036"/>
            <a:ext cx="1394677" cy="369332"/>
          </a:xfrm>
          <a:prstGeom prst="rect">
            <a:avLst/>
          </a:prstGeom>
          <a:noFill/>
        </p:spPr>
        <p:txBody>
          <a:bodyPr wrap="none" rtlCol="0">
            <a:spAutoFit/>
          </a:bodyPr>
          <a:lstStyle/>
          <a:p>
            <a:r>
              <a:rPr lang="cs-CZ" b="1" dirty="0"/>
              <a:t>Kompenzace</a:t>
            </a:r>
          </a:p>
        </p:txBody>
      </p:sp>
      <p:sp>
        <p:nvSpPr>
          <p:cNvPr id="22" name="TextBox 21">
            <a:extLst>
              <a:ext uri="{FF2B5EF4-FFF2-40B4-BE49-F238E27FC236}">
                <a16:creationId xmlns:a16="http://schemas.microsoft.com/office/drawing/2014/main" id="{47091957-8797-4461-94EA-88B095B15C4E}"/>
              </a:ext>
            </a:extLst>
          </p:cNvPr>
          <p:cNvSpPr txBox="1"/>
          <p:nvPr/>
        </p:nvSpPr>
        <p:spPr>
          <a:xfrm>
            <a:off x="7591665" y="3275447"/>
            <a:ext cx="910827" cy="369332"/>
          </a:xfrm>
          <a:prstGeom prst="rect">
            <a:avLst/>
          </a:prstGeom>
          <a:noFill/>
        </p:spPr>
        <p:txBody>
          <a:bodyPr wrap="none" rtlCol="0">
            <a:spAutoFit/>
          </a:bodyPr>
          <a:lstStyle/>
          <a:p>
            <a:r>
              <a:rPr lang="cs-CZ" b="1" dirty="0"/>
              <a:t>↑ MAP</a:t>
            </a:r>
          </a:p>
        </p:txBody>
      </p:sp>
      <p:sp>
        <p:nvSpPr>
          <p:cNvPr id="23" name="TextBox 22">
            <a:extLst>
              <a:ext uri="{FF2B5EF4-FFF2-40B4-BE49-F238E27FC236}">
                <a16:creationId xmlns:a16="http://schemas.microsoft.com/office/drawing/2014/main" id="{E92C3A29-DFF2-492D-9CCD-78F387901887}"/>
              </a:ext>
            </a:extLst>
          </p:cNvPr>
          <p:cNvSpPr txBox="1"/>
          <p:nvPr/>
        </p:nvSpPr>
        <p:spPr>
          <a:xfrm>
            <a:off x="5267990" y="4898772"/>
            <a:ext cx="1503810" cy="369332"/>
          </a:xfrm>
          <a:prstGeom prst="rect">
            <a:avLst/>
          </a:prstGeom>
          <a:noFill/>
        </p:spPr>
        <p:txBody>
          <a:bodyPr wrap="none" rtlCol="0">
            <a:spAutoFit/>
          </a:bodyPr>
          <a:lstStyle/>
          <a:p>
            <a:r>
              <a:rPr lang="cs-CZ" b="1" dirty="0"/>
              <a:t>Nedostatečná</a:t>
            </a:r>
          </a:p>
        </p:txBody>
      </p:sp>
      <p:sp>
        <p:nvSpPr>
          <p:cNvPr id="24" name="TextBox 23">
            <a:extLst>
              <a:ext uri="{FF2B5EF4-FFF2-40B4-BE49-F238E27FC236}">
                <a16:creationId xmlns:a16="http://schemas.microsoft.com/office/drawing/2014/main" id="{1955A942-3B92-4F76-8BB5-25B8400E59BC}"/>
              </a:ext>
            </a:extLst>
          </p:cNvPr>
          <p:cNvSpPr txBox="1"/>
          <p:nvPr/>
        </p:nvSpPr>
        <p:spPr>
          <a:xfrm>
            <a:off x="7532526" y="6068601"/>
            <a:ext cx="1258550" cy="369332"/>
          </a:xfrm>
          <a:prstGeom prst="rect">
            <a:avLst/>
          </a:prstGeom>
          <a:noFill/>
        </p:spPr>
        <p:txBody>
          <a:bodyPr wrap="none" rtlCol="0">
            <a:spAutoFit/>
          </a:bodyPr>
          <a:lstStyle/>
          <a:p>
            <a:r>
              <a:rPr lang="cs-CZ" b="1" dirty="0"/>
              <a:t>Dostatečná</a:t>
            </a:r>
          </a:p>
        </p:txBody>
      </p:sp>
      <p:sp>
        <p:nvSpPr>
          <p:cNvPr id="25" name="TextBox 24">
            <a:extLst>
              <a:ext uri="{FF2B5EF4-FFF2-40B4-BE49-F238E27FC236}">
                <a16:creationId xmlns:a16="http://schemas.microsoft.com/office/drawing/2014/main" id="{475940D5-EC10-431B-B692-BB393924A687}"/>
              </a:ext>
            </a:extLst>
          </p:cNvPr>
          <p:cNvSpPr txBox="1"/>
          <p:nvPr/>
        </p:nvSpPr>
        <p:spPr>
          <a:xfrm>
            <a:off x="3089315" y="4909503"/>
            <a:ext cx="1031051" cy="369332"/>
          </a:xfrm>
          <a:prstGeom prst="rect">
            <a:avLst/>
          </a:prstGeom>
          <a:noFill/>
        </p:spPr>
        <p:txBody>
          <a:bodyPr wrap="none" rtlCol="0">
            <a:spAutoFit/>
          </a:bodyPr>
          <a:lstStyle/>
          <a:p>
            <a:r>
              <a:rPr lang="cs-CZ" b="1" dirty="0"/>
              <a:t>Ischemie</a:t>
            </a:r>
          </a:p>
        </p:txBody>
      </p:sp>
      <p:sp>
        <p:nvSpPr>
          <p:cNvPr id="26" name="TextBox 25">
            <a:extLst>
              <a:ext uri="{FF2B5EF4-FFF2-40B4-BE49-F238E27FC236}">
                <a16:creationId xmlns:a16="http://schemas.microsoft.com/office/drawing/2014/main" id="{50375293-1CFF-453F-B3D7-8D4DF2DEB61C}"/>
              </a:ext>
            </a:extLst>
          </p:cNvPr>
          <p:cNvSpPr txBox="1"/>
          <p:nvPr/>
        </p:nvSpPr>
        <p:spPr>
          <a:xfrm>
            <a:off x="1103825" y="4907356"/>
            <a:ext cx="719877" cy="369332"/>
          </a:xfrm>
          <a:prstGeom prst="rect">
            <a:avLst/>
          </a:prstGeom>
          <a:noFill/>
        </p:spPr>
        <p:txBody>
          <a:bodyPr wrap="none" rtlCol="0">
            <a:spAutoFit/>
          </a:bodyPr>
          <a:lstStyle/>
          <a:p>
            <a:r>
              <a:rPr lang="cs-CZ" b="1" dirty="0"/>
              <a:t>Edém</a:t>
            </a:r>
          </a:p>
        </p:txBody>
      </p:sp>
      <p:cxnSp>
        <p:nvCxnSpPr>
          <p:cNvPr id="7" name="Straight Arrow Connector 6">
            <a:extLst>
              <a:ext uri="{FF2B5EF4-FFF2-40B4-BE49-F238E27FC236}">
                <a16:creationId xmlns:a16="http://schemas.microsoft.com/office/drawing/2014/main" id="{E33D4458-8411-4EF6-ADEA-206DA1CD5A16}"/>
              </a:ext>
            </a:extLst>
          </p:cNvPr>
          <p:cNvCxnSpPr/>
          <p:nvPr/>
        </p:nvCxnSpPr>
        <p:spPr>
          <a:xfrm>
            <a:off x="2099256" y="3442497"/>
            <a:ext cx="9787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90D4856-7D7B-411C-8AC4-0167C2CD8D0A}"/>
              </a:ext>
            </a:extLst>
          </p:cNvPr>
          <p:cNvCxnSpPr/>
          <p:nvPr/>
        </p:nvCxnSpPr>
        <p:spPr>
          <a:xfrm>
            <a:off x="4273638" y="3466107"/>
            <a:ext cx="9787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0618F27-D18E-40E8-89B6-D37F39239EE5}"/>
              </a:ext>
            </a:extLst>
          </p:cNvPr>
          <p:cNvCxnSpPr/>
          <p:nvPr/>
        </p:nvCxnSpPr>
        <p:spPr>
          <a:xfrm>
            <a:off x="6424417" y="3440349"/>
            <a:ext cx="9787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3C7E85C-5730-44E7-A70F-5395935AE136}"/>
              </a:ext>
            </a:extLst>
          </p:cNvPr>
          <p:cNvCxnSpPr>
            <a:cxnSpLocks/>
          </p:cNvCxnSpPr>
          <p:nvPr/>
        </p:nvCxnSpPr>
        <p:spPr>
          <a:xfrm flipH="1">
            <a:off x="8135162" y="3826718"/>
            <a:ext cx="2148" cy="9066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98EA2A3-84C9-489B-81BF-E91B4BF85E65}"/>
              </a:ext>
            </a:extLst>
          </p:cNvPr>
          <p:cNvCxnSpPr>
            <a:cxnSpLocks/>
          </p:cNvCxnSpPr>
          <p:nvPr/>
        </p:nvCxnSpPr>
        <p:spPr>
          <a:xfrm flipH="1">
            <a:off x="4157730" y="5075969"/>
            <a:ext cx="100669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E5E5BEE-9F17-4A36-9CA3-EDDBFD187117}"/>
              </a:ext>
            </a:extLst>
          </p:cNvPr>
          <p:cNvCxnSpPr>
            <a:cxnSpLocks/>
          </p:cNvCxnSpPr>
          <p:nvPr/>
        </p:nvCxnSpPr>
        <p:spPr>
          <a:xfrm flipH="1">
            <a:off x="1966173" y="5073820"/>
            <a:ext cx="100669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46AC9D3-B018-4588-8513-C569C70CD804}"/>
              </a:ext>
            </a:extLst>
          </p:cNvPr>
          <p:cNvCxnSpPr>
            <a:cxnSpLocks/>
          </p:cNvCxnSpPr>
          <p:nvPr/>
        </p:nvCxnSpPr>
        <p:spPr>
          <a:xfrm flipH="1">
            <a:off x="6771800" y="5066919"/>
            <a:ext cx="6314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CB142A2-883F-42AB-9BC1-8BC16F6D0707}"/>
              </a:ext>
            </a:extLst>
          </p:cNvPr>
          <p:cNvCxnSpPr>
            <a:cxnSpLocks/>
          </p:cNvCxnSpPr>
          <p:nvPr/>
        </p:nvCxnSpPr>
        <p:spPr>
          <a:xfrm>
            <a:off x="8135162" y="5318521"/>
            <a:ext cx="0" cy="74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ECD1760-F46A-49DA-9C1A-8A596190BD4E}"/>
              </a:ext>
            </a:extLst>
          </p:cNvPr>
          <p:cNvCxnSpPr>
            <a:cxnSpLocks/>
          </p:cNvCxnSpPr>
          <p:nvPr/>
        </p:nvCxnSpPr>
        <p:spPr>
          <a:xfrm flipV="1">
            <a:off x="1412382" y="3813839"/>
            <a:ext cx="0" cy="8993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3DF6123-CEC3-40DC-B274-375D40341F2C}"/>
              </a:ext>
            </a:extLst>
          </p:cNvPr>
          <p:cNvCxnSpPr>
            <a:cxnSpLocks/>
          </p:cNvCxnSpPr>
          <p:nvPr/>
        </p:nvCxnSpPr>
        <p:spPr>
          <a:xfrm flipH="1">
            <a:off x="6795410" y="6262509"/>
            <a:ext cx="6314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C1E2327-C793-4015-87D8-40B0479B4CED}"/>
              </a:ext>
            </a:extLst>
          </p:cNvPr>
          <p:cNvSpPr txBox="1"/>
          <p:nvPr/>
        </p:nvSpPr>
        <p:spPr>
          <a:xfrm>
            <a:off x="5057635" y="6079333"/>
            <a:ext cx="1779911" cy="369332"/>
          </a:xfrm>
          <a:prstGeom prst="rect">
            <a:avLst/>
          </a:prstGeom>
          <a:noFill/>
        </p:spPr>
        <p:txBody>
          <a:bodyPr wrap="none" rtlCol="0">
            <a:spAutoFit/>
          </a:bodyPr>
          <a:lstStyle/>
          <a:p>
            <a:r>
              <a:rPr lang="cs-CZ" b="1" dirty="0"/>
              <a:t>Normalizace CBF</a:t>
            </a:r>
          </a:p>
        </p:txBody>
      </p:sp>
      <p:sp>
        <p:nvSpPr>
          <p:cNvPr id="6" name="Obdélník 5">
            <a:extLst>
              <a:ext uri="{FF2B5EF4-FFF2-40B4-BE49-F238E27FC236}">
                <a16:creationId xmlns:a16="http://schemas.microsoft.com/office/drawing/2014/main" id="{E8FC3C63-5759-405C-99A5-FA0DF0E7BA6B}"/>
              </a:ext>
            </a:extLst>
          </p:cNvPr>
          <p:cNvSpPr/>
          <p:nvPr/>
        </p:nvSpPr>
        <p:spPr>
          <a:xfrm>
            <a:off x="1654078" y="2456254"/>
            <a:ext cx="6014001" cy="369332"/>
          </a:xfrm>
          <a:prstGeom prst="rect">
            <a:avLst/>
          </a:prstGeom>
        </p:spPr>
        <p:txBody>
          <a:bodyPr wrap="square">
            <a:spAutoFit/>
          </a:bodyPr>
          <a:lstStyle/>
          <a:p>
            <a:pPr algn="ctr"/>
            <a:r>
              <a:rPr lang="cs-CZ" b="1" dirty="0"/>
              <a:t>CPP je zásadní parametr určující CBF –</a:t>
            </a:r>
            <a:r>
              <a:rPr lang="cs-CZ" b="1" dirty="0" err="1"/>
              <a:t>cerebral</a:t>
            </a:r>
            <a:r>
              <a:rPr lang="cs-CZ" b="1" dirty="0"/>
              <a:t> </a:t>
            </a:r>
            <a:r>
              <a:rPr lang="cs-CZ" b="1" dirty="0" err="1"/>
              <a:t>blood</a:t>
            </a:r>
            <a:r>
              <a:rPr lang="cs-CZ" b="1" dirty="0"/>
              <a:t> </a:t>
            </a:r>
            <a:r>
              <a:rPr lang="cs-CZ" b="1" dirty="0" err="1"/>
              <a:t>flow</a:t>
            </a:r>
            <a:endParaRPr lang="en-US" b="1" dirty="0"/>
          </a:p>
        </p:txBody>
      </p:sp>
      <p:sp>
        <p:nvSpPr>
          <p:cNvPr id="36" name="Ovál 35">
            <a:extLst>
              <a:ext uri="{FF2B5EF4-FFF2-40B4-BE49-F238E27FC236}">
                <a16:creationId xmlns:a16="http://schemas.microsoft.com/office/drawing/2014/main" id="{927198CE-DC9B-4913-B3F8-D793512CC76C}"/>
              </a:ext>
            </a:extLst>
          </p:cNvPr>
          <p:cNvSpPr/>
          <p:nvPr/>
        </p:nvSpPr>
        <p:spPr>
          <a:xfrm>
            <a:off x="5191682" y="989867"/>
            <a:ext cx="809985" cy="427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délník 7">
            <a:extLst>
              <a:ext uri="{FF2B5EF4-FFF2-40B4-BE49-F238E27FC236}">
                <a16:creationId xmlns:a16="http://schemas.microsoft.com/office/drawing/2014/main" id="{524EEFDA-BA6E-4D05-82C8-BC4D59607E62}"/>
              </a:ext>
            </a:extLst>
          </p:cNvPr>
          <p:cNvSpPr/>
          <p:nvPr/>
        </p:nvSpPr>
        <p:spPr>
          <a:xfrm>
            <a:off x="263769" y="3813840"/>
            <a:ext cx="7253721" cy="190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765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Nadpis 1"/>
          <p:cNvSpPr>
            <a:spLocks noGrp="1"/>
          </p:cNvSpPr>
          <p:nvPr>
            <p:ph type="title"/>
          </p:nvPr>
        </p:nvSpPr>
        <p:spPr>
          <a:xfrm>
            <a:off x="0" y="204302"/>
            <a:ext cx="9143995" cy="706437"/>
          </a:xfrm>
        </p:spPr>
        <p:txBody>
          <a:bodyPr>
            <a:noAutofit/>
          </a:bodyPr>
          <a:lstStyle/>
          <a:p>
            <a:pPr algn="ctr"/>
            <a:r>
              <a:rPr lang="cs-CZ" sz="3200" b="1" dirty="0">
                <a:latin typeface="+mn-lt"/>
              </a:rPr>
              <a:t>Kompenzace/dekompenzace (rychlého) nárůstu ICP</a:t>
            </a:r>
            <a:endParaRPr lang="en-US" sz="3200" b="1" dirty="0">
              <a:latin typeface="+mn-lt"/>
            </a:endParaRPr>
          </a:p>
        </p:txBody>
      </p:sp>
      <p:grpSp>
        <p:nvGrpSpPr>
          <p:cNvPr id="3" name="Group 2">
            <a:extLst>
              <a:ext uri="{FF2B5EF4-FFF2-40B4-BE49-F238E27FC236}">
                <a16:creationId xmlns:a16="http://schemas.microsoft.com/office/drawing/2014/main" id="{126DD8BA-1925-4415-94B9-D7068F9B4CF8}"/>
              </a:ext>
            </a:extLst>
          </p:cNvPr>
          <p:cNvGrpSpPr/>
          <p:nvPr/>
        </p:nvGrpSpPr>
        <p:grpSpPr>
          <a:xfrm>
            <a:off x="2408238" y="952500"/>
            <a:ext cx="4606925" cy="1346200"/>
            <a:chOff x="2268538" y="5373688"/>
            <a:chExt cx="4606925" cy="1346200"/>
          </a:xfrm>
        </p:grpSpPr>
        <p:sp>
          <p:nvSpPr>
            <p:cNvPr id="4" name="TextovéPole 3"/>
            <p:cNvSpPr txBox="1"/>
            <p:nvPr/>
          </p:nvSpPr>
          <p:spPr>
            <a:xfrm>
              <a:off x="3394075" y="5373688"/>
              <a:ext cx="2401888" cy="492125"/>
            </a:xfrm>
            <a:prstGeom prst="rect">
              <a:avLst/>
            </a:prstGeom>
            <a:noFill/>
            <a:ln>
              <a:noFill/>
            </a:ln>
            <a:effectLst>
              <a:outerShdw blurRad="50800" dist="38100" dir="2700000" algn="tl" rotWithShape="0">
                <a:schemeClr val="bg1">
                  <a:alpha val="40000"/>
                </a:schemeClr>
              </a:outerShdw>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600" b="1" i="0" u="none" strike="noStrike" kern="1200" cap="none" spc="0" normalizeH="0" baseline="0" noProof="0" dirty="0">
                  <a:ln>
                    <a:noFill/>
                  </a:ln>
                  <a:solidFill>
                    <a:prstClr val="black"/>
                  </a:solidFill>
                  <a:effectLst/>
                  <a:uLnTx/>
                  <a:uFillTx/>
                  <a:latin typeface="Calibri" panose="020F0502020204030204"/>
                  <a:ea typeface="+mn-ea"/>
                  <a:cs typeface="+mn-cs"/>
                </a:rPr>
                <a:t>CPP = MAP - ICP</a:t>
              </a:r>
              <a:endPar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772" name="TextovéPole 4"/>
            <p:cNvSpPr txBox="1">
              <a:spLocks noChangeArrowheads="1"/>
            </p:cNvSpPr>
            <p:nvPr/>
          </p:nvSpPr>
          <p:spPr bwMode="auto">
            <a:xfrm>
              <a:off x="2268538" y="6092825"/>
              <a:ext cx="2159000" cy="33972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a:ln>
                    <a:noFill/>
                  </a:ln>
                  <a:solidFill>
                    <a:prstClr val="black"/>
                  </a:solidFill>
                  <a:effectLst/>
                  <a:uLnTx/>
                  <a:uFillTx/>
                  <a:latin typeface="Calibri" pitchFamily="34" charset="0"/>
                  <a:ea typeface="+mn-ea"/>
                  <a:cs typeface="+mn-cs"/>
                </a:rPr>
                <a:t>Cerebrální perfúzní tlak</a:t>
              </a:r>
              <a:endParaRPr kumimoji="0" lang="en-US" sz="16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2773" name="TextovéPole 5"/>
            <p:cNvSpPr txBox="1">
              <a:spLocks noChangeArrowheads="1"/>
            </p:cNvSpPr>
            <p:nvPr/>
          </p:nvSpPr>
          <p:spPr bwMode="auto">
            <a:xfrm>
              <a:off x="3694113" y="6381750"/>
              <a:ext cx="2016125"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pitchFamily="34" charset="0"/>
                  <a:ea typeface="+mn-ea"/>
                  <a:cs typeface="+mn-cs"/>
                </a:rPr>
                <a:t>Střední arteriální tlak</a:t>
              </a:r>
              <a:endParaRPr kumimoji="0" lang="en-US" sz="16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32774" name="TextovéPole 6"/>
            <p:cNvSpPr txBox="1">
              <a:spLocks noChangeArrowheads="1"/>
            </p:cNvSpPr>
            <p:nvPr/>
          </p:nvSpPr>
          <p:spPr bwMode="auto">
            <a:xfrm>
              <a:off x="5219700" y="6092825"/>
              <a:ext cx="1655763" cy="33972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a:ln>
                    <a:noFill/>
                  </a:ln>
                  <a:solidFill>
                    <a:prstClr val="black"/>
                  </a:solidFill>
                  <a:effectLst/>
                  <a:uLnTx/>
                  <a:uFillTx/>
                  <a:latin typeface="Calibri" pitchFamily="34" charset="0"/>
                  <a:ea typeface="+mn-ea"/>
                  <a:cs typeface="+mn-cs"/>
                </a:rPr>
                <a:t>Intrakraniální tlak</a:t>
              </a:r>
              <a:endParaRPr kumimoji="0" lang="en-US" sz="1600" b="0" i="0" u="none" strike="noStrike" kern="1200" cap="none" spc="0" normalizeH="0" baseline="0" noProof="0">
                <a:ln>
                  <a:noFill/>
                </a:ln>
                <a:solidFill>
                  <a:prstClr val="black"/>
                </a:solidFill>
                <a:effectLst/>
                <a:uLnTx/>
                <a:uFillTx/>
                <a:latin typeface="Calibri" pitchFamily="34" charset="0"/>
                <a:ea typeface="+mn-ea"/>
                <a:cs typeface="+mn-cs"/>
              </a:endParaRPr>
            </a:p>
          </p:txBody>
        </p:sp>
        <p:cxnSp>
          <p:nvCxnSpPr>
            <p:cNvPr id="9" name="Přímá spojovací čára 8"/>
            <p:cNvCxnSpPr/>
            <p:nvPr/>
          </p:nvCxnSpPr>
          <p:spPr>
            <a:xfrm>
              <a:off x="3708400" y="5805488"/>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a:off x="5435600" y="5805488"/>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4608513" y="5889625"/>
              <a:ext cx="0" cy="4318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950E8572-12D0-43AC-9D07-B553AB96949B}"/>
              </a:ext>
            </a:extLst>
          </p:cNvPr>
          <p:cNvSpPr txBox="1"/>
          <p:nvPr/>
        </p:nvSpPr>
        <p:spPr>
          <a:xfrm>
            <a:off x="986305" y="3257831"/>
            <a:ext cx="745717" cy="369332"/>
          </a:xfrm>
          <a:prstGeom prst="rect">
            <a:avLst/>
          </a:prstGeom>
          <a:noFill/>
        </p:spPr>
        <p:txBody>
          <a:bodyPr wrap="none" rtlCol="0">
            <a:spAutoFit/>
          </a:bodyPr>
          <a:lstStyle/>
          <a:p>
            <a:r>
              <a:rPr lang="cs-CZ" b="1" dirty="0"/>
              <a:t>↑ ICP</a:t>
            </a:r>
          </a:p>
        </p:txBody>
      </p:sp>
      <p:sp>
        <p:nvSpPr>
          <p:cNvPr id="19" name="TextBox 18">
            <a:extLst>
              <a:ext uri="{FF2B5EF4-FFF2-40B4-BE49-F238E27FC236}">
                <a16:creationId xmlns:a16="http://schemas.microsoft.com/office/drawing/2014/main" id="{8420E5A1-E574-4BAF-8E82-F5E6C55839A8}"/>
              </a:ext>
            </a:extLst>
          </p:cNvPr>
          <p:cNvSpPr txBox="1"/>
          <p:nvPr/>
        </p:nvSpPr>
        <p:spPr>
          <a:xfrm>
            <a:off x="3265874" y="3282330"/>
            <a:ext cx="814647" cy="369332"/>
          </a:xfrm>
          <a:prstGeom prst="rect">
            <a:avLst/>
          </a:prstGeom>
          <a:noFill/>
        </p:spPr>
        <p:txBody>
          <a:bodyPr wrap="none" rtlCol="0">
            <a:spAutoFit/>
          </a:bodyPr>
          <a:lstStyle/>
          <a:p>
            <a:r>
              <a:rPr lang="cs-CZ" b="1" dirty="0"/>
              <a:t>↓ CPP</a:t>
            </a:r>
          </a:p>
        </p:txBody>
      </p:sp>
      <p:sp>
        <p:nvSpPr>
          <p:cNvPr id="20" name="TextBox 19">
            <a:extLst>
              <a:ext uri="{FF2B5EF4-FFF2-40B4-BE49-F238E27FC236}">
                <a16:creationId xmlns:a16="http://schemas.microsoft.com/office/drawing/2014/main" id="{22497037-0E55-43C7-9945-D7989D3AAD63}"/>
              </a:ext>
            </a:extLst>
          </p:cNvPr>
          <p:cNvSpPr txBox="1"/>
          <p:nvPr/>
        </p:nvSpPr>
        <p:spPr>
          <a:xfrm>
            <a:off x="5375541" y="3295617"/>
            <a:ext cx="803425" cy="369332"/>
          </a:xfrm>
          <a:prstGeom prst="rect">
            <a:avLst/>
          </a:prstGeom>
          <a:noFill/>
        </p:spPr>
        <p:txBody>
          <a:bodyPr wrap="none" rtlCol="0">
            <a:spAutoFit/>
          </a:bodyPr>
          <a:lstStyle/>
          <a:p>
            <a:r>
              <a:rPr lang="cs-CZ" b="1" dirty="0"/>
              <a:t>↓ CBF</a:t>
            </a:r>
          </a:p>
        </p:txBody>
      </p:sp>
      <p:sp>
        <p:nvSpPr>
          <p:cNvPr id="21" name="TextBox 20">
            <a:extLst>
              <a:ext uri="{FF2B5EF4-FFF2-40B4-BE49-F238E27FC236}">
                <a16:creationId xmlns:a16="http://schemas.microsoft.com/office/drawing/2014/main" id="{D2BD20F2-9519-4303-B4E2-125013C4547A}"/>
              </a:ext>
            </a:extLst>
          </p:cNvPr>
          <p:cNvSpPr txBox="1"/>
          <p:nvPr/>
        </p:nvSpPr>
        <p:spPr>
          <a:xfrm>
            <a:off x="7446667" y="4888036"/>
            <a:ext cx="1394677" cy="369332"/>
          </a:xfrm>
          <a:prstGeom prst="rect">
            <a:avLst/>
          </a:prstGeom>
          <a:noFill/>
        </p:spPr>
        <p:txBody>
          <a:bodyPr wrap="none" rtlCol="0">
            <a:spAutoFit/>
          </a:bodyPr>
          <a:lstStyle/>
          <a:p>
            <a:r>
              <a:rPr lang="cs-CZ" b="1" dirty="0"/>
              <a:t>Kompenzace</a:t>
            </a:r>
          </a:p>
        </p:txBody>
      </p:sp>
      <p:sp>
        <p:nvSpPr>
          <p:cNvPr id="22" name="TextBox 21">
            <a:extLst>
              <a:ext uri="{FF2B5EF4-FFF2-40B4-BE49-F238E27FC236}">
                <a16:creationId xmlns:a16="http://schemas.microsoft.com/office/drawing/2014/main" id="{47091957-8797-4461-94EA-88B095B15C4E}"/>
              </a:ext>
            </a:extLst>
          </p:cNvPr>
          <p:cNvSpPr txBox="1"/>
          <p:nvPr/>
        </p:nvSpPr>
        <p:spPr>
          <a:xfrm>
            <a:off x="7591665" y="3275447"/>
            <a:ext cx="910827" cy="369332"/>
          </a:xfrm>
          <a:prstGeom prst="rect">
            <a:avLst/>
          </a:prstGeom>
          <a:noFill/>
        </p:spPr>
        <p:txBody>
          <a:bodyPr wrap="none" rtlCol="0">
            <a:spAutoFit/>
          </a:bodyPr>
          <a:lstStyle/>
          <a:p>
            <a:r>
              <a:rPr lang="cs-CZ" b="1" dirty="0"/>
              <a:t>↑ MAP</a:t>
            </a:r>
          </a:p>
        </p:txBody>
      </p:sp>
      <p:sp>
        <p:nvSpPr>
          <p:cNvPr id="23" name="TextBox 22">
            <a:extLst>
              <a:ext uri="{FF2B5EF4-FFF2-40B4-BE49-F238E27FC236}">
                <a16:creationId xmlns:a16="http://schemas.microsoft.com/office/drawing/2014/main" id="{E92C3A29-DFF2-492D-9CCD-78F387901887}"/>
              </a:ext>
            </a:extLst>
          </p:cNvPr>
          <p:cNvSpPr txBox="1"/>
          <p:nvPr/>
        </p:nvSpPr>
        <p:spPr>
          <a:xfrm>
            <a:off x="5267990" y="4898772"/>
            <a:ext cx="1503810" cy="369332"/>
          </a:xfrm>
          <a:prstGeom prst="rect">
            <a:avLst/>
          </a:prstGeom>
          <a:noFill/>
        </p:spPr>
        <p:txBody>
          <a:bodyPr wrap="none" rtlCol="0">
            <a:spAutoFit/>
          </a:bodyPr>
          <a:lstStyle/>
          <a:p>
            <a:r>
              <a:rPr lang="cs-CZ" b="1" dirty="0"/>
              <a:t>Nedostatečná</a:t>
            </a:r>
          </a:p>
        </p:txBody>
      </p:sp>
      <p:sp>
        <p:nvSpPr>
          <p:cNvPr id="24" name="TextBox 23">
            <a:extLst>
              <a:ext uri="{FF2B5EF4-FFF2-40B4-BE49-F238E27FC236}">
                <a16:creationId xmlns:a16="http://schemas.microsoft.com/office/drawing/2014/main" id="{1955A942-3B92-4F76-8BB5-25B8400E59BC}"/>
              </a:ext>
            </a:extLst>
          </p:cNvPr>
          <p:cNvSpPr txBox="1"/>
          <p:nvPr/>
        </p:nvSpPr>
        <p:spPr>
          <a:xfrm>
            <a:off x="7532526" y="6068601"/>
            <a:ext cx="1258550" cy="369332"/>
          </a:xfrm>
          <a:prstGeom prst="rect">
            <a:avLst/>
          </a:prstGeom>
          <a:noFill/>
        </p:spPr>
        <p:txBody>
          <a:bodyPr wrap="none" rtlCol="0">
            <a:spAutoFit/>
          </a:bodyPr>
          <a:lstStyle/>
          <a:p>
            <a:r>
              <a:rPr lang="cs-CZ" b="1" dirty="0"/>
              <a:t>Dostatečná</a:t>
            </a:r>
          </a:p>
        </p:txBody>
      </p:sp>
      <p:sp>
        <p:nvSpPr>
          <p:cNvPr id="25" name="TextBox 24">
            <a:extLst>
              <a:ext uri="{FF2B5EF4-FFF2-40B4-BE49-F238E27FC236}">
                <a16:creationId xmlns:a16="http://schemas.microsoft.com/office/drawing/2014/main" id="{475940D5-EC10-431B-B692-BB393924A687}"/>
              </a:ext>
            </a:extLst>
          </p:cNvPr>
          <p:cNvSpPr txBox="1"/>
          <p:nvPr/>
        </p:nvSpPr>
        <p:spPr>
          <a:xfrm>
            <a:off x="3089315" y="4909503"/>
            <a:ext cx="1031051" cy="369332"/>
          </a:xfrm>
          <a:prstGeom prst="rect">
            <a:avLst/>
          </a:prstGeom>
          <a:noFill/>
        </p:spPr>
        <p:txBody>
          <a:bodyPr wrap="none" rtlCol="0">
            <a:spAutoFit/>
          </a:bodyPr>
          <a:lstStyle/>
          <a:p>
            <a:r>
              <a:rPr lang="cs-CZ" b="1" dirty="0"/>
              <a:t>Ischemie</a:t>
            </a:r>
          </a:p>
        </p:txBody>
      </p:sp>
      <p:sp>
        <p:nvSpPr>
          <p:cNvPr id="26" name="TextBox 25">
            <a:extLst>
              <a:ext uri="{FF2B5EF4-FFF2-40B4-BE49-F238E27FC236}">
                <a16:creationId xmlns:a16="http://schemas.microsoft.com/office/drawing/2014/main" id="{50375293-1CFF-453F-B3D7-8D4DF2DEB61C}"/>
              </a:ext>
            </a:extLst>
          </p:cNvPr>
          <p:cNvSpPr txBox="1"/>
          <p:nvPr/>
        </p:nvSpPr>
        <p:spPr>
          <a:xfrm>
            <a:off x="1103825" y="4907356"/>
            <a:ext cx="719877" cy="369332"/>
          </a:xfrm>
          <a:prstGeom prst="rect">
            <a:avLst/>
          </a:prstGeom>
          <a:noFill/>
        </p:spPr>
        <p:txBody>
          <a:bodyPr wrap="none" rtlCol="0">
            <a:spAutoFit/>
          </a:bodyPr>
          <a:lstStyle/>
          <a:p>
            <a:r>
              <a:rPr lang="cs-CZ" b="1" dirty="0"/>
              <a:t>Edém</a:t>
            </a:r>
          </a:p>
        </p:txBody>
      </p:sp>
      <p:cxnSp>
        <p:nvCxnSpPr>
          <p:cNvPr id="7" name="Straight Arrow Connector 6">
            <a:extLst>
              <a:ext uri="{FF2B5EF4-FFF2-40B4-BE49-F238E27FC236}">
                <a16:creationId xmlns:a16="http://schemas.microsoft.com/office/drawing/2014/main" id="{E33D4458-8411-4EF6-ADEA-206DA1CD5A16}"/>
              </a:ext>
            </a:extLst>
          </p:cNvPr>
          <p:cNvCxnSpPr/>
          <p:nvPr/>
        </p:nvCxnSpPr>
        <p:spPr>
          <a:xfrm>
            <a:off x="2099256" y="3442497"/>
            <a:ext cx="9787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90D4856-7D7B-411C-8AC4-0167C2CD8D0A}"/>
              </a:ext>
            </a:extLst>
          </p:cNvPr>
          <p:cNvCxnSpPr/>
          <p:nvPr/>
        </p:nvCxnSpPr>
        <p:spPr>
          <a:xfrm>
            <a:off x="4273638" y="3466107"/>
            <a:ext cx="9787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0618F27-D18E-40E8-89B6-D37F39239EE5}"/>
              </a:ext>
            </a:extLst>
          </p:cNvPr>
          <p:cNvCxnSpPr/>
          <p:nvPr/>
        </p:nvCxnSpPr>
        <p:spPr>
          <a:xfrm>
            <a:off x="6424417" y="3440349"/>
            <a:ext cx="97879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3C7E85C-5730-44E7-A70F-5395935AE136}"/>
              </a:ext>
            </a:extLst>
          </p:cNvPr>
          <p:cNvCxnSpPr>
            <a:cxnSpLocks/>
          </p:cNvCxnSpPr>
          <p:nvPr/>
        </p:nvCxnSpPr>
        <p:spPr>
          <a:xfrm flipH="1">
            <a:off x="8135162" y="3826718"/>
            <a:ext cx="2148" cy="9066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98EA2A3-84C9-489B-81BF-E91B4BF85E65}"/>
              </a:ext>
            </a:extLst>
          </p:cNvPr>
          <p:cNvCxnSpPr>
            <a:cxnSpLocks/>
          </p:cNvCxnSpPr>
          <p:nvPr/>
        </p:nvCxnSpPr>
        <p:spPr>
          <a:xfrm flipH="1">
            <a:off x="4157730" y="5075969"/>
            <a:ext cx="100669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E5E5BEE-9F17-4A36-9CA3-EDDBFD187117}"/>
              </a:ext>
            </a:extLst>
          </p:cNvPr>
          <p:cNvCxnSpPr>
            <a:cxnSpLocks/>
          </p:cNvCxnSpPr>
          <p:nvPr/>
        </p:nvCxnSpPr>
        <p:spPr>
          <a:xfrm flipH="1">
            <a:off x="1966173" y="5073820"/>
            <a:ext cx="100669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46AC9D3-B018-4588-8513-C569C70CD804}"/>
              </a:ext>
            </a:extLst>
          </p:cNvPr>
          <p:cNvCxnSpPr>
            <a:cxnSpLocks/>
          </p:cNvCxnSpPr>
          <p:nvPr/>
        </p:nvCxnSpPr>
        <p:spPr>
          <a:xfrm flipH="1">
            <a:off x="6771800" y="5066919"/>
            <a:ext cx="6314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CB142A2-883F-42AB-9BC1-8BC16F6D0707}"/>
              </a:ext>
            </a:extLst>
          </p:cNvPr>
          <p:cNvCxnSpPr>
            <a:cxnSpLocks/>
          </p:cNvCxnSpPr>
          <p:nvPr/>
        </p:nvCxnSpPr>
        <p:spPr>
          <a:xfrm>
            <a:off x="8135162" y="5318521"/>
            <a:ext cx="0" cy="74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ECD1760-F46A-49DA-9C1A-8A596190BD4E}"/>
              </a:ext>
            </a:extLst>
          </p:cNvPr>
          <p:cNvCxnSpPr>
            <a:cxnSpLocks/>
          </p:cNvCxnSpPr>
          <p:nvPr/>
        </p:nvCxnSpPr>
        <p:spPr>
          <a:xfrm flipV="1">
            <a:off x="1412382" y="3813839"/>
            <a:ext cx="0" cy="8993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3DF6123-CEC3-40DC-B274-375D40341F2C}"/>
              </a:ext>
            </a:extLst>
          </p:cNvPr>
          <p:cNvCxnSpPr>
            <a:cxnSpLocks/>
          </p:cNvCxnSpPr>
          <p:nvPr/>
        </p:nvCxnSpPr>
        <p:spPr>
          <a:xfrm flipH="1">
            <a:off x="6795410" y="6262509"/>
            <a:ext cx="6314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C1E2327-C793-4015-87D8-40B0479B4CED}"/>
              </a:ext>
            </a:extLst>
          </p:cNvPr>
          <p:cNvSpPr txBox="1"/>
          <p:nvPr/>
        </p:nvSpPr>
        <p:spPr>
          <a:xfrm>
            <a:off x="5057635" y="6079333"/>
            <a:ext cx="1779911" cy="369332"/>
          </a:xfrm>
          <a:prstGeom prst="rect">
            <a:avLst/>
          </a:prstGeom>
          <a:noFill/>
        </p:spPr>
        <p:txBody>
          <a:bodyPr wrap="none" rtlCol="0">
            <a:spAutoFit/>
          </a:bodyPr>
          <a:lstStyle/>
          <a:p>
            <a:r>
              <a:rPr lang="cs-CZ" b="1" dirty="0"/>
              <a:t>Normalizace CBF</a:t>
            </a:r>
          </a:p>
        </p:txBody>
      </p:sp>
      <p:sp>
        <p:nvSpPr>
          <p:cNvPr id="6" name="Obdélník 5">
            <a:extLst>
              <a:ext uri="{FF2B5EF4-FFF2-40B4-BE49-F238E27FC236}">
                <a16:creationId xmlns:a16="http://schemas.microsoft.com/office/drawing/2014/main" id="{E8FC3C63-5759-405C-99A5-FA0DF0E7BA6B}"/>
              </a:ext>
            </a:extLst>
          </p:cNvPr>
          <p:cNvSpPr/>
          <p:nvPr/>
        </p:nvSpPr>
        <p:spPr>
          <a:xfrm>
            <a:off x="1654078" y="2456254"/>
            <a:ext cx="6014001" cy="369332"/>
          </a:xfrm>
          <a:prstGeom prst="rect">
            <a:avLst/>
          </a:prstGeom>
        </p:spPr>
        <p:txBody>
          <a:bodyPr wrap="square">
            <a:spAutoFit/>
          </a:bodyPr>
          <a:lstStyle/>
          <a:p>
            <a:pPr algn="ctr"/>
            <a:r>
              <a:rPr lang="cs-CZ" b="1" dirty="0"/>
              <a:t>CPP je zásadní parametr určující CBF –</a:t>
            </a:r>
            <a:r>
              <a:rPr lang="cs-CZ" b="1" dirty="0" err="1"/>
              <a:t>cerebral</a:t>
            </a:r>
            <a:r>
              <a:rPr lang="cs-CZ" b="1" dirty="0"/>
              <a:t> </a:t>
            </a:r>
            <a:r>
              <a:rPr lang="cs-CZ" b="1" dirty="0" err="1"/>
              <a:t>blood</a:t>
            </a:r>
            <a:r>
              <a:rPr lang="cs-CZ" b="1" dirty="0"/>
              <a:t> </a:t>
            </a:r>
            <a:r>
              <a:rPr lang="cs-CZ" b="1" dirty="0" err="1"/>
              <a:t>flow</a:t>
            </a:r>
            <a:endParaRPr lang="en-US" b="1" dirty="0"/>
          </a:p>
        </p:txBody>
      </p:sp>
      <p:sp>
        <p:nvSpPr>
          <p:cNvPr id="36" name="Ovál 35">
            <a:extLst>
              <a:ext uri="{FF2B5EF4-FFF2-40B4-BE49-F238E27FC236}">
                <a16:creationId xmlns:a16="http://schemas.microsoft.com/office/drawing/2014/main" id="{927198CE-DC9B-4913-B3F8-D793512CC76C}"/>
              </a:ext>
            </a:extLst>
          </p:cNvPr>
          <p:cNvSpPr/>
          <p:nvPr/>
        </p:nvSpPr>
        <p:spPr>
          <a:xfrm>
            <a:off x="5191682" y="989867"/>
            <a:ext cx="809985" cy="427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75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D641-29F9-45F6-92F3-37262B57B840}"/>
              </a:ext>
            </a:extLst>
          </p:cNvPr>
          <p:cNvSpPr>
            <a:spLocks noGrp="1"/>
          </p:cNvSpPr>
          <p:nvPr>
            <p:ph type="ctrTitle"/>
          </p:nvPr>
        </p:nvSpPr>
        <p:spPr>
          <a:xfrm>
            <a:off x="1143000" y="1509223"/>
            <a:ext cx="6858000" cy="2387600"/>
          </a:xfrm>
        </p:spPr>
        <p:txBody>
          <a:bodyPr>
            <a:normAutofit/>
          </a:bodyPr>
          <a:lstStyle/>
          <a:p>
            <a:r>
              <a:rPr lang="en-US" sz="4000" b="1" dirty="0" err="1">
                <a:latin typeface="+mn-lt"/>
              </a:rPr>
              <a:t>Patofyziologie</a:t>
            </a:r>
            <a:r>
              <a:rPr lang="en-US" sz="4000" b="1" dirty="0">
                <a:latin typeface="+mn-lt"/>
              </a:rPr>
              <a:t> </a:t>
            </a:r>
            <a:r>
              <a:rPr lang="en-US" sz="4000" b="1" dirty="0" err="1">
                <a:latin typeface="+mn-lt"/>
              </a:rPr>
              <a:t>nervov</a:t>
            </a:r>
            <a:r>
              <a:rPr lang="cs-CZ" sz="4000" b="1" dirty="0">
                <a:latin typeface="+mn-lt"/>
              </a:rPr>
              <a:t>é</a:t>
            </a:r>
            <a:r>
              <a:rPr lang="en-US" sz="4000" b="1" dirty="0">
                <a:latin typeface="+mn-lt"/>
              </a:rPr>
              <a:t>ho </a:t>
            </a:r>
            <a:r>
              <a:rPr lang="en-US" sz="4000" b="1" dirty="0" err="1">
                <a:latin typeface="+mn-lt"/>
              </a:rPr>
              <a:t>syst</a:t>
            </a:r>
            <a:r>
              <a:rPr lang="cs-CZ" sz="4000" b="1" dirty="0">
                <a:latin typeface="+mn-lt"/>
              </a:rPr>
              <a:t>é</a:t>
            </a:r>
            <a:r>
              <a:rPr lang="en-US" sz="4000" b="1" dirty="0">
                <a:latin typeface="+mn-lt"/>
              </a:rPr>
              <a:t>mu</a:t>
            </a:r>
            <a:endParaRPr lang="cs-CZ" sz="4000" b="1" dirty="0">
              <a:latin typeface="+mn-lt"/>
            </a:endParaRPr>
          </a:p>
        </p:txBody>
      </p:sp>
    </p:spTree>
    <p:extLst>
      <p:ext uri="{BB962C8B-B14F-4D97-AF65-F5344CB8AC3E}">
        <p14:creationId xmlns:p14="http://schemas.microsoft.com/office/powerpoint/2010/main" val="1475529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http://edutoolanatomy.wikispaces.com/file/view/showimage%5B9%5D.jpg/280041048/560x380/showimage%5B9%5D.jpg"/>
          <p:cNvPicPr>
            <a:picLocks noChangeAspect="1" noChangeArrowheads="1"/>
          </p:cNvPicPr>
          <p:nvPr/>
        </p:nvPicPr>
        <p:blipFill>
          <a:blip r:embed="rId2" cstate="print"/>
          <a:srcRect/>
          <a:stretch>
            <a:fillRect/>
          </a:stretch>
        </p:blipFill>
        <p:spPr bwMode="auto">
          <a:xfrm>
            <a:off x="2882483" y="942975"/>
            <a:ext cx="4138613" cy="2808287"/>
          </a:xfrm>
          <a:prstGeom prst="rect">
            <a:avLst/>
          </a:prstGeom>
          <a:noFill/>
          <a:ln w="9525">
            <a:noFill/>
            <a:miter lim="800000"/>
            <a:headEnd/>
            <a:tailEnd/>
          </a:ln>
        </p:spPr>
      </p:pic>
      <p:sp>
        <p:nvSpPr>
          <p:cNvPr id="37891" name="Zástupný symbol pro obsah 2"/>
          <p:cNvSpPr>
            <a:spLocks noGrp="1"/>
          </p:cNvSpPr>
          <p:nvPr>
            <p:ph idx="1"/>
          </p:nvPr>
        </p:nvSpPr>
        <p:spPr>
          <a:xfrm>
            <a:off x="457200" y="1125538"/>
            <a:ext cx="8229600" cy="5414962"/>
          </a:xfrm>
        </p:spPr>
        <p:txBody>
          <a:bodyPr>
            <a:normAutofit lnSpcReduction="10000"/>
          </a:bodyPr>
          <a:lstStyle/>
          <a:p>
            <a:pPr>
              <a:buFont typeface="Arial" charset="0"/>
              <a:buNone/>
            </a:pPr>
            <a:r>
              <a:rPr lang="cs-CZ" sz="2000" b="1" dirty="0"/>
              <a:t>Komprese okolní </a:t>
            </a:r>
            <a:r>
              <a:rPr lang="cs-CZ" sz="2000" b="1" dirty="0" err="1"/>
              <a:t>tkáňe</a:t>
            </a:r>
            <a:endParaRPr lang="cs-CZ" sz="2000" b="1" dirty="0"/>
          </a:p>
          <a:p>
            <a:pPr lvl="2">
              <a:buFont typeface="Wingdings" panose="05000000000000000000" pitchFamily="2" charset="2"/>
              <a:buChar char="ü"/>
            </a:pPr>
            <a:r>
              <a:rPr lang="cs-CZ" sz="2000" dirty="0" err="1"/>
              <a:t>Ischemizace</a:t>
            </a:r>
            <a:endParaRPr lang="cs-CZ" sz="2000" dirty="0"/>
          </a:p>
          <a:p>
            <a:pPr lvl="2">
              <a:buFont typeface="Wingdings" panose="05000000000000000000" pitchFamily="2" charset="2"/>
              <a:buChar char="ü"/>
            </a:pPr>
            <a:r>
              <a:rPr lang="cs-CZ" sz="2000" dirty="0" err="1"/>
              <a:t>Herniace</a:t>
            </a:r>
            <a:endParaRPr lang="cs-CZ" sz="2000" dirty="0"/>
          </a:p>
          <a:p>
            <a:pPr>
              <a:buFont typeface="Arial" charset="0"/>
              <a:buNone/>
            </a:pPr>
            <a:endParaRPr lang="cs-CZ" sz="800" b="1" dirty="0"/>
          </a:p>
          <a:p>
            <a:pPr>
              <a:buFont typeface="Arial" charset="0"/>
              <a:buNone/>
            </a:pPr>
            <a:r>
              <a:rPr lang="cs-CZ" sz="2000" b="1" dirty="0" err="1"/>
              <a:t>Infratentoriální</a:t>
            </a:r>
            <a:r>
              <a:rPr lang="cs-CZ" sz="2000" b="1" dirty="0"/>
              <a:t> léze</a:t>
            </a:r>
          </a:p>
          <a:p>
            <a:pPr lvl="1">
              <a:buFont typeface="Arial" charset="0"/>
              <a:buChar char="•"/>
            </a:pPr>
            <a:r>
              <a:rPr lang="cs-CZ" sz="2000" dirty="0"/>
              <a:t>Vždy akutní</a:t>
            </a:r>
          </a:p>
          <a:p>
            <a:pPr lvl="1">
              <a:buFont typeface="Arial" charset="0"/>
              <a:buChar char="•"/>
            </a:pPr>
            <a:r>
              <a:rPr lang="cs-CZ" sz="2000" b="1" dirty="0"/>
              <a:t>Nebezpečí </a:t>
            </a:r>
          </a:p>
          <a:p>
            <a:pPr lvl="1">
              <a:buFont typeface="Arial" charset="0"/>
              <a:buNone/>
            </a:pPr>
            <a:r>
              <a:rPr lang="cs-CZ" sz="2000" b="1" dirty="0"/>
              <a:t>	komprese </a:t>
            </a:r>
          </a:p>
          <a:p>
            <a:pPr lvl="1">
              <a:buFont typeface="Arial" charset="0"/>
              <a:buNone/>
            </a:pPr>
            <a:r>
              <a:rPr lang="cs-CZ" sz="2000" b="1" dirty="0"/>
              <a:t>	mozkového </a:t>
            </a:r>
          </a:p>
          <a:p>
            <a:pPr lvl="1">
              <a:buFont typeface="Arial" charset="0"/>
              <a:buNone/>
            </a:pPr>
            <a:r>
              <a:rPr lang="cs-CZ" sz="2000" b="1" dirty="0"/>
              <a:t>	kmene</a:t>
            </a:r>
          </a:p>
          <a:p>
            <a:pPr>
              <a:buFont typeface="Arial" charset="0"/>
              <a:buNone/>
            </a:pPr>
            <a:endParaRPr lang="cs-CZ" sz="800" b="1" dirty="0"/>
          </a:p>
          <a:p>
            <a:pPr>
              <a:buFont typeface="Arial" charset="0"/>
              <a:buNone/>
            </a:pPr>
            <a:r>
              <a:rPr lang="cs-CZ" sz="2000" b="1" dirty="0" err="1"/>
              <a:t>Herniace</a:t>
            </a:r>
            <a:endParaRPr lang="cs-CZ" sz="2000" b="1" dirty="0"/>
          </a:p>
          <a:p>
            <a:pPr lvl="1">
              <a:buFont typeface="Arial" charset="0"/>
              <a:buChar char="•"/>
            </a:pPr>
            <a:r>
              <a:rPr lang="cs-CZ" sz="2000" dirty="0" err="1"/>
              <a:t>Subfalcinní</a:t>
            </a:r>
            <a:endParaRPr lang="cs-CZ" sz="2000" dirty="0"/>
          </a:p>
          <a:p>
            <a:pPr lvl="1">
              <a:buFont typeface="Arial" charset="0"/>
              <a:buChar char="•"/>
            </a:pPr>
            <a:r>
              <a:rPr lang="cs-CZ" sz="2000" dirty="0" err="1"/>
              <a:t>Tentoriální</a:t>
            </a:r>
            <a:endParaRPr lang="cs-CZ" sz="2000" dirty="0"/>
          </a:p>
          <a:p>
            <a:pPr lvl="1">
              <a:buFont typeface="Arial" charset="0"/>
              <a:buChar char="•"/>
            </a:pPr>
            <a:r>
              <a:rPr lang="cs-CZ" sz="2000" dirty="0" err="1"/>
              <a:t>Tonsilární</a:t>
            </a:r>
            <a:endParaRPr lang="cs-CZ" sz="2000" dirty="0"/>
          </a:p>
          <a:p>
            <a:pPr lvl="1">
              <a:buFont typeface="Arial" charset="0"/>
              <a:buChar char="•"/>
            </a:pPr>
            <a:r>
              <a:rPr lang="cs-CZ" sz="2000" dirty="0"/>
              <a:t>Centrální </a:t>
            </a:r>
          </a:p>
          <a:p>
            <a:pPr lvl="1">
              <a:buFont typeface="Wingdings" pitchFamily="2" charset="2"/>
              <a:buChar char="ü"/>
            </a:pPr>
            <a:r>
              <a:rPr lang="cs-CZ" sz="2000" dirty="0"/>
              <a:t>Trvalé poškození mozku, </a:t>
            </a:r>
          </a:p>
          <a:p>
            <a:pPr lvl="1">
              <a:buFont typeface="Wingdings" pitchFamily="2" charset="2"/>
              <a:buChar char="ü"/>
            </a:pPr>
            <a:r>
              <a:rPr lang="cs-CZ" sz="2000" dirty="0"/>
              <a:t>Nebezpečí komprese mozkového kmene</a:t>
            </a:r>
            <a:endParaRPr lang="cs-CZ" sz="2000" b="1" dirty="0"/>
          </a:p>
          <a:p>
            <a:pPr>
              <a:buFont typeface="Arial" charset="0"/>
              <a:buNone/>
            </a:pPr>
            <a:endParaRPr lang="cs-CZ" sz="2000" b="1" dirty="0"/>
          </a:p>
        </p:txBody>
      </p:sp>
      <p:pic>
        <p:nvPicPr>
          <p:cNvPr id="8" name="Obrázek 7" descr="LP.jpg"/>
          <p:cNvPicPr>
            <a:picLocks noChangeAspect="1"/>
          </p:cNvPicPr>
          <p:nvPr/>
        </p:nvPicPr>
        <p:blipFill>
          <a:blip r:embed="rId3" cstate="print"/>
          <a:stretch>
            <a:fillRect/>
          </a:stretch>
        </p:blipFill>
        <p:spPr>
          <a:xfrm>
            <a:off x="2411760" y="4509120"/>
            <a:ext cx="4025902" cy="1296144"/>
          </a:xfrm>
          <a:prstGeom prst="rect">
            <a:avLst/>
          </a:prstGeom>
        </p:spPr>
      </p:pic>
      <p:sp>
        <p:nvSpPr>
          <p:cNvPr id="37890" name="Nadpis 1"/>
          <p:cNvSpPr>
            <a:spLocks noGrp="1"/>
          </p:cNvSpPr>
          <p:nvPr>
            <p:ph type="title"/>
          </p:nvPr>
        </p:nvSpPr>
        <p:spPr>
          <a:xfrm>
            <a:off x="457200" y="274638"/>
            <a:ext cx="8229600" cy="706437"/>
          </a:xfrm>
        </p:spPr>
        <p:txBody>
          <a:bodyPr>
            <a:normAutofit/>
          </a:bodyPr>
          <a:lstStyle/>
          <a:p>
            <a:pPr algn="ctr"/>
            <a:r>
              <a:rPr lang="cs-CZ" sz="3200" b="1" dirty="0">
                <a:latin typeface="+mn-lt"/>
              </a:rPr>
              <a:t>Důsledky zvýšeného ICP</a:t>
            </a:r>
            <a:endParaRPr lang="en-US" sz="3200" b="1" dirty="0">
              <a:latin typeface="+mn-lt"/>
            </a:endParaRPr>
          </a:p>
        </p:txBody>
      </p:sp>
      <p:sp>
        <p:nvSpPr>
          <p:cNvPr id="37892" name="TextovéPole 5"/>
          <p:cNvSpPr txBox="1">
            <a:spLocks noChangeArrowheads="1"/>
          </p:cNvSpPr>
          <p:nvPr/>
        </p:nvSpPr>
        <p:spPr bwMode="auto">
          <a:xfrm>
            <a:off x="7164388" y="6308725"/>
            <a:ext cx="1800225" cy="231775"/>
          </a:xfrm>
          <a:prstGeom prst="rect">
            <a:avLst/>
          </a:prstGeom>
          <a:noFill/>
          <a:ln w="9525">
            <a:noFill/>
            <a:miter lim="800000"/>
            <a:headEnd/>
            <a:tailEnd/>
          </a:ln>
        </p:spPr>
        <p:txBody>
          <a:bodyPr>
            <a:spAutoFit/>
          </a:bodyPr>
          <a:lstStyle/>
          <a:p>
            <a:pPr algn="r"/>
            <a:r>
              <a:rPr lang="cs-CZ" sz="900">
                <a:latin typeface="Calibri" pitchFamily="34" charset="0"/>
              </a:rPr>
              <a:t>http://slideshare.net</a:t>
            </a:r>
            <a:endParaRPr lang="en-US" sz="900">
              <a:latin typeface="Calibri" pitchFamily="34" charset="0"/>
            </a:endParaRPr>
          </a:p>
        </p:txBody>
      </p:sp>
      <p:pic>
        <p:nvPicPr>
          <p:cNvPr id="4" name="Picture 1"/>
          <p:cNvPicPr>
            <a:picLocks noChangeAspect="1" noChangeArrowheads="1"/>
          </p:cNvPicPr>
          <p:nvPr/>
        </p:nvPicPr>
        <p:blipFill>
          <a:blip r:embed="rId4" cstate="print"/>
          <a:srcRect/>
          <a:stretch>
            <a:fillRect/>
          </a:stretch>
        </p:blipFill>
        <p:spPr bwMode="auto">
          <a:xfrm>
            <a:off x="6300788" y="2706688"/>
            <a:ext cx="2719387" cy="3613150"/>
          </a:xfrm>
          <a:prstGeom prst="rect">
            <a:avLst/>
          </a:prstGeom>
          <a:noFill/>
          <a:ln w="9525">
            <a:noFill/>
            <a:miter lim="800000"/>
            <a:headEnd/>
            <a:tailEnd/>
          </a:ln>
          <a:effectLst>
            <a:outerShdw dist="76199" dir="2700000" algn="ctr" rotWithShape="0">
              <a:schemeClr val="bg2">
                <a:alpha val="75000"/>
              </a:schemeClr>
            </a:outerShdw>
          </a:effectLst>
        </p:spPr>
      </p:pic>
      <p:sp>
        <p:nvSpPr>
          <p:cNvPr id="37894" name="TextovéPole 7"/>
          <p:cNvSpPr txBox="1">
            <a:spLocks noChangeArrowheads="1"/>
          </p:cNvSpPr>
          <p:nvPr/>
        </p:nvSpPr>
        <p:spPr bwMode="auto">
          <a:xfrm>
            <a:off x="3995738" y="3773140"/>
            <a:ext cx="2232025" cy="231775"/>
          </a:xfrm>
          <a:prstGeom prst="rect">
            <a:avLst/>
          </a:prstGeom>
          <a:noFill/>
          <a:ln w="9525">
            <a:noFill/>
            <a:miter lim="800000"/>
            <a:headEnd/>
            <a:tailEnd/>
          </a:ln>
        </p:spPr>
        <p:txBody>
          <a:bodyPr>
            <a:spAutoFit/>
          </a:bodyPr>
          <a:lstStyle/>
          <a:p>
            <a:pPr algn="r"/>
            <a:r>
              <a:rPr lang="cs-CZ" sz="900">
                <a:latin typeface="Calibri" pitchFamily="34" charset="0"/>
              </a:rPr>
              <a:t>http://edutoolanatomy.wikispaces.com</a:t>
            </a:r>
            <a:endParaRPr lang="en-US" sz="900">
              <a:latin typeface="Calibri" pitchFamily="34" charset="0"/>
            </a:endParaRPr>
          </a:p>
        </p:txBody>
      </p:sp>
      <p:cxnSp>
        <p:nvCxnSpPr>
          <p:cNvPr id="10" name="Přímá spojovací šipka 9"/>
          <p:cNvCxnSpPr/>
          <p:nvPr/>
        </p:nvCxnSpPr>
        <p:spPr>
          <a:xfrm>
            <a:off x="7524328" y="4293096"/>
            <a:ext cx="0" cy="36004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p:nvPr/>
        </p:nvCxnSpPr>
        <p:spPr>
          <a:xfrm>
            <a:off x="7740352" y="4293096"/>
            <a:ext cx="0" cy="36004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6817896" y="4032360"/>
            <a:ext cx="1584176" cy="261610"/>
          </a:xfrm>
          <a:prstGeom prst="rect">
            <a:avLst/>
          </a:prstGeom>
          <a:noFill/>
        </p:spPr>
        <p:txBody>
          <a:bodyPr wrap="square" rtlCol="0">
            <a:spAutoFit/>
          </a:bodyPr>
          <a:lstStyle/>
          <a:p>
            <a:pPr algn="ctr"/>
            <a:r>
              <a:rPr lang="cs-CZ" sz="1100" b="1" dirty="0" err="1">
                <a:solidFill>
                  <a:srgbClr val="FF0000"/>
                </a:solidFill>
              </a:rPr>
              <a:t>Central</a:t>
            </a:r>
            <a:r>
              <a:rPr lang="cs-CZ" sz="1100" b="1" dirty="0">
                <a:solidFill>
                  <a:srgbClr val="FF0000"/>
                </a:solidFill>
              </a:rPr>
              <a:t> </a:t>
            </a:r>
            <a:r>
              <a:rPr lang="cs-CZ" sz="1100" b="1" dirty="0" err="1">
                <a:solidFill>
                  <a:srgbClr val="FF0000"/>
                </a:solidFill>
              </a:rPr>
              <a:t>Herniation</a:t>
            </a:r>
            <a:endParaRPr lang="en-US" sz="1100" b="1" dirty="0">
              <a:solidFill>
                <a:srgbClr val="FF0000"/>
              </a:solidFill>
            </a:endParaRPr>
          </a:p>
        </p:txBody>
      </p:sp>
    </p:spTree>
    <p:extLst>
      <p:ext uri="{BB962C8B-B14F-4D97-AF65-F5344CB8AC3E}">
        <p14:creationId xmlns:p14="http://schemas.microsoft.com/office/powerpoint/2010/main" val="1537149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384CA61-C66C-4433-9302-DB659E172394}"/>
              </a:ext>
            </a:extLst>
          </p:cNvPr>
          <p:cNvSpPr>
            <a:spLocks noGrp="1"/>
          </p:cNvSpPr>
          <p:nvPr>
            <p:ph idx="1"/>
          </p:nvPr>
        </p:nvSpPr>
        <p:spPr>
          <a:xfrm>
            <a:off x="628650" y="1926922"/>
            <a:ext cx="7886700" cy="4743815"/>
          </a:xfrm>
        </p:spPr>
        <p:txBody>
          <a:bodyPr>
            <a:noAutofit/>
          </a:bodyPr>
          <a:lstStyle/>
          <a:p>
            <a:pPr marL="0" indent="0" algn="ctr">
              <a:buNone/>
            </a:pPr>
            <a:r>
              <a:rPr lang="cs-CZ" sz="3200" b="1" dirty="0">
                <a:solidFill>
                  <a:schemeClr val="bg1">
                    <a:lumMod val="85000"/>
                  </a:schemeClr>
                </a:solidFill>
              </a:rPr>
              <a:t>Nitrolební hypertenze</a:t>
            </a:r>
          </a:p>
          <a:p>
            <a:pPr marL="0" indent="0" algn="ctr">
              <a:buNone/>
            </a:pPr>
            <a:endParaRPr lang="cs-CZ" sz="3200" b="1" dirty="0"/>
          </a:p>
          <a:p>
            <a:pPr marL="0" indent="0" algn="ctr">
              <a:buNone/>
            </a:pPr>
            <a:r>
              <a:rPr lang="cs-CZ" sz="3200" b="1" dirty="0"/>
              <a:t>Poruchy motoriky</a:t>
            </a:r>
          </a:p>
          <a:p>
            <a:pPr marL="0" indent="0" algn="ctr">
              <a:buNone/>
            </a:pPr>
            <a:endParaRPr lang="cs-CZ" sz="3200" b="1" dirty="0"/>
          </a:p>
          <a:p>
            <a:pPr marL="0" indent="0" algn="ctr">
              <a:buNone/>
            </a:pPr>
            <a:r>
              <a:rPr lang="cs-CZ" sz="3200" b="1" dirty="0">
                <a:solidFill>
                  <a:schemeClr val="bg1">
                    <a:lumMod val="85000"/>
                  </a:schemeClr>
                </a:solidFill>
              </a:rPr>
              <a:t>Poruchy senzitivity a bolest</a:t>
            </a:r>
            <a:endParaRPr lang="en-US" sz="3200" b="1" dirty="0">
              <a:solidFill>
                <a:schemeClr val="bg1">
                  <a:lumMod val="85000"/>
                </a:schemeClr>
              </a:solidFill>
            </a:endParaRPr>
          </a:p>
        </p:txBody>
      </p:sp>
    </p:spTree>
    <p:extLst>
      <p:ext uri="{BB962C8B-B14F-4D97-AF65-F5344CB8AC3E}">
        <p14:creationId xmlns:p14="http://schemas.microsoft.com/office/powerpoint/2010/main" val="3216807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384CA61-C66C-4433-9302-DB659E172394}"/>
              </a:ext>
            </a:extLst>
          </p:cNvPr>
          <p:cNvSpPr>
            <a:spLocks noGrp="1"/>
          </p:cNvSpPr>
          <p:nvPr>
            <p:ph idx="1"/>
          </p:nvPr>
        </p:nvSpPr>
        <p:spPr>
          <a:xfrm>
            <a:off x="628650" y="2024458"/>
            <a:ext cx="7886700" cy="4743815"/>
          </a:xfrm>
        </p:spPr>
        <p:txBody>
          <a:bodyPr>
            <a:noAutofit/>
          </a:bodyPr>
          <a:lstStyle/>
          <a:p>
            <a:pPr marL="0" indent="0" algn="ctr">
              <a:buNone/>
            </a:pPr>
            <a:r>
              <a:rPr lang="cs-CZ" sz="3200" b="1" dirty="0"/>
              <a:t>Paralýza</a:t>
            </a:r>
          </a:p>
          <a:p>
            <a:pPr marL="0" indent="0" algn="ctr">
              <a:buNone/>
            </a:pPr>
            <a:endParaRPr lang="cs-CZ" sz="3200" b="1" dirty="0"/>
          </a:p>
          <a:p>
            <a:pPr marL="0" indent="0" algn="ctr">
              <a:buNone/>
            </a:pPr>
            <a:r>
              <a:rPr lang="cs-CZ" sz="3200" b="1" dirty="0"/>
              <a:t>Neuromuskulární onemocnění</a:t>
            </a:r>
          </a:p>
          <a:p>
            <a:pPr marL="0" indent="0" algn="ctr">
              <a:buNone/>
            </a:pPr>
            <a:endParaRPr lang="cs-CZ" sz="3200" b="1" dirty="0"/>
          </a:p>
          <a:p>
            <a:pPr marL="0" indent="0" algn="ctr">
              <a:buNone/>
            </a:pPr>
            <a:r>
              <a:rPr lang="cs-CZ" sz="3200" b="1" dirty="0"/>
              <a:t>Epilepsie</a:t>
            </a:r>
            <a:endParaRPr lang="en-US" sz="3200" b="1" dirty="0"/>
          </a:p>
        </p:txBody>
      </p:sp>
    </p:spTree>
    <p:extLst>
      <p:ext uri="{BB962C8B-B14F-4D97-AF65-F5344CB8AC3E}">
        <p14:creationId xmlns:p14="http://schemas.microsoft.com/office/powerpoint/2010/main" val="1385291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Nadpis 1"/>
          <p:cNvSpPr>
            <a:spLocks noGrp="1"/>
          </p:cNvSpPr>
          <p:nvPr>
            <p:ph type="title"/>
          </p:nvPr>
        </p:nvSpPr>
        <p:spPr>
          <a:xfrm>
            <a:off x="457200" y="274638"/>
            <a:ext cx="8229600" cy="706437"/>
          </a:xfrm>
        </p:spPr>
        <p:txBody>
          <a:bodyPr/>
          <a:lstStyle/>
          <a:p>
            <a:r>
              <a:rPr lang="cs-CZ" sz="2600" b="1" dirty="0"/>
              <a:t>Paralýza</a:t>
            </a:r>
            <a:endParaRPr lang="en-US" sz="2600" b="1" dirty="0"/>
          </a:p>
        </p:txBody>
      </p:sp>
      <p:sp>
        <p:nvSpPr>
          <p:cNvPr id="63490" name="Zástupný symbol pro obsah 2"/>
          <p:cNvSpPr>
            <a:spLocks noGrp="1"/>
          </p:cNvSpPr>
          <p:nvPr>
            <p:ph idx="1"/>
          </p:nvPr>
        </p:nvSpPr>
        <p:spPr>
          <a:xfrm>
            <a:off x="457200" y="981075"/>
            <a:ext cx="8229600" cy="5000625"/>
          </a:xfrm>
        </p:spPr>
        <p:txBody>
          <a:bodyPr/>
          <a:lstStyle/>
          <a:p>
            <a:pPr>
              <a:buFont typeface="Wingdings" pitchFamily="2" charset="2"/>
              <a:buChar char="Ø"/>
            </a:pPr>
            <a:r>
              <a:rPr lang="cs-CZ" sz="2000"/>
              <a:t>Ztráta schopnosti provést volní pohyb</a:t>
            </a:r>
          </a:p>
          <a:p>
            <a:pPr>
              <a:buFont typeface="Arial" charset="0"/>
              <a:buNone/>
            </a:pPr>
            <a:endParaRPr lang="cs-CZ" sz="800"/>
          </a:p>
          <a:p>
            <a:pPr>
              <a:buFont typeface="Arial" charset="0"/>
              <a:buNone/>
            </a:pPr>
            <a:r>
              <a:rPr lang="cs-CZ" sz="2000" b="1"/>
              <a:t>Plegie</a:t>
            </a:r>
          </a:p>
          <a:p>
            <a:pPr lvl="1">
              <a:buFont typeface="Arial" charset="0"/>
              <a:buChar char="•"/>
            </a:pPr>
            <a:r>
              <a:rPr lang="cs-CZ" sz="2000"/>
              <a:t>Úplná paralýza</a:t>
            </a:r>
            <a:endParaRPr lang="cs-CZ" sz="800" b="1"/>
          </a:p>
          <a:p>
            <a:pPr>
              <a:buFont typeface="Arial" charset="0"/>
              <a:buNone/>
            </a:pPr>
            <a:r>
              <a:rPr lang="cs-CZ" sz="2000" b="1"/>
              <a:t>Paréza</a:t>
            </a:r>
          </a:p>
          <a:p>
            <a:pPr lvl="1">
              <a:buFont typeface="Arial" charset="0"/>
              <a:buChar char="•"/>
            </a:pPr>
            <a:r>
              <a:rPr lang="cs-CZ" sz="2000"/>
              <a:t>Neuplná paralýza</a:t>
            </a:r>
          </a:p>
          <a:p>
            <a:pPr lvl="1">
              <a:buFont typeface="Arial" charset="0"/>
              <a:buChar char="•"/>
            </a:pPr>
            <a:r>
              <a:rPr lang="cs-CZ" sz="2000"/>
              <a:t>Mono-, di-, kvadru-, para-, hemi-</a:t>
            </a:r>
          </a:p>
          <a:p>
            <a:pPr lvl="1">
              <a:buFont typeface="Arial" charset="0"/>
              <a:buChar char="•"/>
            </a:pPr>
            <a:r>
              <a:rPr lang="cs-CZ" sz="2000" b="1" i="1"/>
              <a:t>Centrální </a:t>
            </a:r>
          </a:p>
          <a:p>
            <a:pPr lvl="2">
              <a:buFont typeface="Wingdings" pitchFamily="2" charset="2"/>
              <a:buChar char="ü"/>
            </a:pPr>
            <a:r>
              <a:rPr lang="cs-CZ" sz="2000"/>
              <a:t>Poškození 1. motoneuronu</a:t>
            </a:r>
          </a:p>
          <a:p>
            <a:pPr lvl="2">
              <a:buFont typeface="Wingdings" pitchFamily="2" charset="2"/>
              <a:buChar char="ü"/>
            </a:pPr>
            <a:r>
              <a:rPr lang="cs-CZ" sz="2000"/>
              <a:t>Njeprve chabá </a:t>
            </a:r>
          </a:p>
          <a:p>
            <a:pPr lvl="3">
              <a:buFont typeface="Wingdings" pitchFamily="2" charset="2"/>
              <a:buChar char="v"/>
            </a:pPr>
            <a:r>
              <a:rPr lang="cs-CZ"/>
              <a:t>Spinální šok</a:t>
            </a:r>
          </a:p>
          <a:p>
            <a:pPr lvl="2">
              <a:buFont typeface="Wingdings" pitchFamily="2" charset="2"/>
              <a:buChar char="ü"/>
            </a:pPr>
            <a:r>
              <a:rPr lang="cs-CZ" sz="2000"/>
              <a:t>Potom spastická  </a:t>
            </a:r>
          </a:p>
          <a:p>
            <a:pPr lvl="3">
              <a:buFont typeface="Wingdings" pitchFamily="2" charset="2"/>
              <a:buChar char="v"/>
            </a:pPr>
            <a:r>
              <a:rPr lang="cs-CZ"/>
              <a:t>Aktivita 2. motoneuronu</a:t>
            </a:r>
          </a:p>
          <a:p>
            <a:pPr lvl="1">
              <a:buFont typeface="Arial" charset="0"/>
              <a:buChar char="•"/>
            </a:pPr>
            <a:r>
              <a:rPr lang="cs-CZ" sz="2000" b="1" i="1"/>
              <a:t>Periferní </a:t>
            </a:r>
          </a:p>
          <a:p>
            <a:pPr lvl="2">
              <a:buFont typeface="Wingdings" pitchFamily="2" charset="2"/>
              <a:buChar char="ü"/>
            </a:pPr>
            <a:r>
              <a:rPr lang="cs-CZ" sz="2000"/>
              <a:t>Poškození 2. motoneuronu</a:t>
            </a:r>
          </a:p>
          <a:p>
            <a:pPr lvl="2">
              <a:buFont typeface="Wingdings" pitchFamily="2" charset="2"/>
              <a:buChar char="ü"/>
            </a:pPr>
            <a:r>
              <a:rPr lang="cs-CZ" sz="2000"/>
              <a:t>Chabá</a:t>
            </a:r>
          </a:p>
        </p:txBody>
      </p:sp>
      <p:sp>
        <p:nvSpPr>
          <p:cNvPr id="63491" name="AutoShape 2" descr="data:image/jpeg;base64,/9j/4AAQSkZJRgABAQAAAQABAAD/2wCEAAkGBhQSERUUEhQWExUWGBsZGBgYGRkfHxobHxwaGxkbHxoZHyYeGBokGR0YIC8gIycqLywsFx4xNTAqNSYrLCkBCQoKDgwOGg8PGikiHyU2Mi8sLC0vLCwpKioqLywpLCosLC0pLCwsKik2LCksLywsLCwsLCwsLCksLCwsLCwsLP/AABEIASoAqQMBIgACEQEDEQH/xAAcAAACAwEBAQEAAAAAAAAAAAAABQQGBwMCAQj/xABEEAACAQIEBAMFBQUFBwUBAAABAhEAAwQSITEFBiJBE1FhBzJxgZEUI0KhsVJigsHRFXKS4fAWJDNjc6LxJTRTg8JD/8QAGwEAAQUBAQAAAAAAAAAAAAAAAAECAwQFBgf/xAA5EQACAQIEAgcGBQIHAAAAAAAAAQIDEQQSITEFQRNRYXGBwfAiM5GhsfEGFDLR4VJiNEJygpOjsv/aAAwDAQACEQMRAD8A3GiiigAooooAKKKKAOWKxK20a45hUUsx8gBJOnpSzD8buZrYv2DZW9ohzhiGgsEuAABGIB2LCREyRJzRirIsPau3RbN5WRANXYkR0216rhBI0UGoXFuIEW8HcxA8BMy3LzEGLbBelCRogNxozNp0kbkGgCy0V4sX1dQyMGVhIZSCCDsQRoRXugAoopI3AHLu3i+9eS6CQcwVWtsbUhoyHJG34tjrIA7opDieAXmkriGQ5rmonVXbNB1EFYRQewU/tGo1jljEquT7YSoUKoybQsTMk5swDDXsQZmQAPeI8Tt2Ez3nCLIEmdzttUi1dDAMpDAiQQZBHmCN6y7nfCvaxlxrjF0uAMhgdABAKR32JHmCw3OqXhnMt61fR7Za4qEs9tXfKQQRsPjM5YmN6qPE2nlaNJYHNSzxkbbRWdY32yWlTosObndXZFUfFgS0fw1eeD8Q8exbulGt51DZHGqz2P8AXuIqxGpGX6WUqlGdNXkrEyiiinkQUUUUAFFFFABRRRQAUUUUAYj7TrzDidzqOiWwuuwykwPLWT86r+K41fuLluXrjr5M7EaehMVJ9oOKNzid/wBLsb/ht21X9e3m1JMYpNtgu8GKxa/vHruem8MSWDg3G7ir/FZtPijWfZu9/wDs5vBglcQ8A9lyoSADpq5Y9tzVownNQnJfU227mDH03H51UvYniy1vErJKh7bqOwzIZj45RWiYvAJdEXFDfqPgdxWrR93HuOA4krYur/qfzdzravBhKkMD3Bmkt/7XNyJH3y5MnhZfClJnP1ZoFwHvrp2rhd5du2Tmw1w/3Sd/5H515bmp0Vlu2ytwDTyntIPb4TUpRJOIvY0SbaI0G8ArEAHUmwZmcsKobvN0n8NfMLiMaXh7aKuZiCWHuxdyhssxB8HadC28TUzg3GFvp5OPeX+Y9Ki8Q4liVN8W7YlFHgyjsLpKz7ykBevpg7RJ0OgBTefGveIpvi0D4ZAFssdyf21Hr9KqmEtgZiSwcHpuDoI+klBHf+tW72n2mN22zWyEK5Q2ZZJ3iNxBMa71T/FY2XLtrmGh7nyHy0/yrIr6VWdLg7OhH1zOeM4rddRN1zrKlpkEHtOo17gzWj+zDmK5ft3LN9/EezlIcmSyNMSfxEMGE+RFUrgHEVw7Ib1gXbNyGyXEBB7Z7ecR4g1BjfY9o1XgGCwhBxOFRPv+ouo1b011USPd01nSZq1h073v4GfjZRtlyrsaHFFFFXTKCiiigAooooAKKKKACg0UUAfnPmo/+p4qQQwuXNP3S/SfmAD8xS9Hkn0MfkD/ADrUPbLwxQti+FUNna2zACSGTMsncgeH386ygMQLp31JHyER9VP1rHxFO1R+tz0nhGMU8JBvS2j/ANq/ZI032E+7iss5R4Qk+Y8WR8hH1FatULg/DEw9lLSAAKoBgASQACxjcmJJqbWrCOWNjz7E1+nqupa1+XhYKV8a4J9oy9eULOkTqe+4ppRTyuVixyrdtuHt3VkeYP0Op0qRjuZjaF+bRY2EDFVzFrkpmlAFJKTC5uxDfs6v6i4jilpCQ9xFKgFpI0nafKYMfCgCg+069ndAVYBUJBIgGSs5STBMR27GqZfsjwRdJYtmgz5yfmDP/ir37TEYPZYZj0mANtGX6sZA+lUW8qhGOzFge46D6fnqKyMR7xnS4L3EfXNjvlfmO0o+zYtc1i51jOCChOouCdchM9S7HXzrVeGcNt4e0lqyuS2ghRJMd9zJJmTJrFkx04cW71u4bEsUYSjLOj+G7qVIYTKERIB0OtbNwbEpcw9prTF0KLlY7kRGv73n6zV3DtNW+5lY2LUr2/b79ZNoooq0Z4UUUUAV7mfmN8OyrbRWOUu+adFBA0g+fevlzmd5v5LQKWVksW7lcy9Md/SunGsLF9LxylfDa1DLmliQUEd5bSNKgXeHxcxI8Qr4iEZAvTOQa79oMCRvVWTmpPX1Y0KcaTgrrW3b1+R6s83XfBvM1pQ9oI4AbQq+x76ga/OmHFOYTaXMqhxmtrGo98EzMQe21I8DwM27eIRjnN6yDbOskATljzBj6V8wmCuXMAC56mvJGbsqkKN/WfrTFOpa3r1sSypUb3W1187fyNcPzO7Yw2Sii1na2G1nMqye8fl3FQ7HOztbxD5Em1lKiTqC2Ukn6VKtYY2nvL0Z2uXLykrJVWXQz+HrgTrMGk1rlx7aXULqRcsAyoMgh1O34u+vrRKVRbdv8BGFF7rq8ddfkePa5fJwNiRq95J9PurrfyrLMVltLYdQSfCF1wO7DEX9vUqoFa3z6yYjhVxlJJsNbYkqy9SlQ2jAH3Wb61n2AwNu7ieGWwQc6WvE33W/iLjKY2JysvzFJVjmlddn1NLh9ZU8Pllyc2/+PQ3TFX8lt3icqlo84BMaVWRYNvD2MULrm6zWDcJclLguuisuSSgXr6MuoIEEy2b1zXzuuEupZlVZkzl3V2CiSohE1ckhtJUADfYUgPOOCWxYtpfbPYYOpew5UkBhBQEQvWcsHpKrvGtp1YRdm0YdPA4mrFThTk0+aTsaTRVT4Fzo2Mw7tYtjxbbhGXUggiQ67GD5HaDvuZMY9/2U/wAP+Zp6aauivUpypycJqzXIfYnEBEZzMKJMeVV27fwN1roa8q+NlNxGYAEqAAYcaHKoEj9kEaia9XOAYlwfEv8AbYFjPp2FVVuVrT+KcRcNlWCPcUSW0HQ0AEoYQgTvl2pRg85+4Qj2hetohYEKz7nKQVGus9RFZ2FkMgBOcNI1JBG25kmCK1XEcn4V7RyoCzJCuWbXTpJg6661l/FLTJnQgq6kgxJA6iCoOw2Hx0is7FxtJSNzhtS8HDqO3B+YrmHBQAPbPv27ilrZO+34WiO/lM1oPJXNdnETYtWRYNtcwVYyFTuVKgAdR2IG/fWsnTiLWnLW7jK2pORiCdQIMEd5Ov8AOnvBvaDfshgptmWJYOgksdyTbylmOmrSanpwqUqUasr5Xtz/AJRHiIRqzlGNsy7bfwzZqKoXL/tINy/btYhba+L0qySIf8IIYnRtgexjzkX2rEZKSujKnCUHaQUUUU4YBFLOPYx7aIbe5eNp0yuf1Ar3iOJhLrBiAiopOhJzOxVQI1/CdI718fithgCWBG46W8kiNN4uJ/i+NRykmrXsTQg007XEeE5kutahjF4XApEDUADMQPKSNfWueC47iGv2lZul8o91Y1XMTPYjQgd6ntjMMLqMoXLlLs2RpmLYXtuQV032r0cXYtW2VFRXAcoArRKFiJJAgyp09CBNQa/1bFz2eVPfs2+xK5fxb3VZrhkqchEAQyiHIjcFpptSq3xXD2lbqCQZaFb3mlmOg11DSRMQfKuqcYQnJmAcsVWAx2JAnQQZB09DBNTxkkrNlScJSk2o2Ry5n4GcZhnsC41rPEsADIBkqQdwfQiqtw72ULYv4e8mIcG0QW6F6yCxMGekFWKxB07zrV04Zijcso53ZQTHn3/OalUuWMvaFjWq0k6adlrdfIxj2x4kDHL+7Ytg/wAVy5H5a1SrjwCT2BP0p/7T9eLXRrvbJ+C2U0+pH50hZZEHUHesjEW6Rs9F4MpLBwiur5u780ab7FcSpXEr+ObbxB90qQDO3vBq06sc9hrkX76+VlVP8FxlB+hrY61KHu0cJxX/ABc312fxSYVCu8Hts9xyCDcQI8MRmADASAdwGYTvr6CJtFTGaJr+GwN8s7rhbrKpzMwtMVVd5JkhV1+FUf2jcvrZAbD2ERLoCkoqrlbXsoEZl8vJtu9lx/BMEbpS5cZbh8QRmj/3HiZhJEQxLx6r3iunGuWsNjbN02wr3NVDEtpcTpgiRBkQdO9PpqDqR6RXV0PhUlC7j3GCYrh8MVWUJEnYHpBZiAPSfl6CnnLnNWJwttlsXgtuRAfKVWQSSM8we/rXi/hbilmMq4zKQ3TrBUgjaNxB3neosI9tU00IzLB1CjQMRsdAP0rsZxjJWmk48vX0K5qfL/tUwt60v2z7u6sGSjMrEbOkAlZ3gwRPfer3g8Yl1FuW2DowlWGxFYthsRwY2lN21iLLmQ4tu7KkRLAsxlY12JEHTz1flXl+3g8OLdl2uIWLhmIM5tdMoAiI231PeuZxdGnB3ipR7Ht4MkTHFFFFURRXjeFtcusQSoKJDCJD23Zl0IIIIY/So+E5bAVSzsrZU0GUhXAtSRprraTfTQ+dPKKZ0cW7kyrTSshMnLKiOt4AGnTuMmu3cW1/OvF3l3NcaWYIQTpl1Zmuk9phc+n5zTyik6OIdPPrEOO5dEObcszZoHQMuZHU6xJEudzpOm0GQvAQrBwzSDmK6QTLEDaQJY/lTaijo4g682rXInCsKbdm2je8FE/Hc/nNS6KKelZWIm7u7MW9qXLN21jDipU2b7AbnMH8MaERERbYzPeqUjy7DyC/nNbd7VsOG4c7HdLlph/jCn/tYj51h7Wyua5HvAwfMIB+jE1l4qnaba6r/M7zgWMcsPGM3tLL4KDa+hrHsh5au2kfFXCuW8o8IDfKTmlvLtA+J71pFQOA4PwsLYtzOS1bWYicqgTHbap9acIqKsjicRXlXqOpLdhRRRTiAWcT5esX8xvJmzKqt1MAQufKND/zH/xegr03BrLW/DYeIhcvDsWliSx1JncnSu3FeHi/YuWW0FxGQmAYzAiROkiZpVY5QRbufxGI8VboSBCuuYSvZZDQdNQB3E0AZ17QeXRhcT9ygVLwnpXuIDLmJI8m2/FSLC8SeyLtk5SuIVRcLQdEaRHluZ+PzrUOeuVw+Gu3Ve8zIfFym9cyiJzZVmB0k6R6Vk+JuGcxBXLB8/8AztXT4Coq1DLLVx8tV67CN6M6YDAtfuixh3VCVOUNILnUkAnRWg/iGvoYqycF51xXC0S1ibYuYdelepcyBYlVdSVeB+E67ailnH+NLjLv2prfhMiAEISZKyQS0CW1gRsAN648nc2W8Nf/AN4tMbTgEqOvqkZHyvAECYK6wdNKdVpTqwzVIp/28787P4dYbG8o4IBGxEivVQ+E8WtYm0t2y2dGmDqNjBBB1BBqZXLtNOzJAooopACiiigAooooAKKKKAKl7U7Jbht2PwtbY/AXFn6b/Ksc4izDC2JHT/vJGm5zoCPXYD51uvO11F4fivEMKbLr33ZSq7fvEVieH4krf2elwKtu1fJLHUOrYi29zTuAAR3qnXinLvXmjouFVpQpaL9Mm/8Arn+xvfB8M1vD2kdi7JbRWY7sQoBOvckTUyiirhzoUUUUAFVr/ZB1uF7eIa3LXSQq9rkELqY6YEGPpVlpFxtMZ4k4ZhlyL0tkgv4iSDIzQbWfvvQBJ/sh/s9uyL7qURVZwqEuAuUyLgYa71h/EV8N3tsWYo7KZCD3SVgZYnzra8H9s8Jy3h+IbkoG91UgdPRJ0MwZJO5jYZDxYeHisQGNpfvG9yfenWAYkZs1bPCH7cl2DZELBLYfD3VY/wC8FlNrQkBB/wAQEzAmdiJ6Z17Q7Xhhkt3yHVBohzfjOsOuqAbztMkgiRTblLhti/jWW9cNpAjFWBVdRAglwREE/SvPAb+H8W5hcSo8K5c6Lg0a05AAcE/hIyypkaA9q1ZzUc61dtX2X007rDDYeUeXrWDsFLFxrtt3NxSxU6MF2KgAjSZ9ad1m3s8wt+ximRXOIwZRwl1DNsMrDcScj+8CO8zqNa0muYrq037Wbt9cyRBRRRUAoUUTRQAUV8mvtABXLE4lLal7jKijdmIAHxJ0FdQaTcUQHF4UOJSLpWdR4wClD6EWhfIJ9e8UANLV5LiBlKujDQgggj4jQivv2ddOldNtBp8PKlPBgBicWLYi2GSYEDxSs3I/hNomNJJ75qdUAFFFFABRRXDFY5LYl2C/E/oNzQB3pHxnm+xhozHPIc9JTTIjXGBlhrlUx6wK5X+asxy4e2znzIP6DX6xVa4tg2W4vjqqtdOkxEscsaTEkxH7wHegCz4LnjCXS+S5PhhSelpM+SgZmjYwKyzjy22xl8qzNLlpKuujQ2zKNpj5VqPLljDWsotuj3LiZwy91BAMEdgSPXWs15vwlz7diMzkS8jqbYgFYgjtH+hWtwn3z7vNDZCF8HnvW7abu6qAToSYAkmY1P5UcyO9i61oquZD16yCfLSJEd/XavAvNYuI4ALK2ZTJIBWCsgzPnXTjTm7eN29dGdoLTEk/UAdvkK6H28/9tvG4w0D2OcTVkv2zpdLi7A90plVBlG+mUT/eFaRWIey7AluII1lgVtqzXe8KekLIG5JJA/cJ7Qdvrl+IQjGu7PfXxJI7FB584XnxmDHjXlW+/hsq3CoCgAkgDZjpJ9BVaw3Ebv8AapRbjtlv4jKhduyNl0JiJH5VqHFuEeNcw7wp8G5nls0jpI6cpidt9KVf7PpYu3MQxt21N/xS5JJhlKEEsOnqaYB71NRxMVTyvV2a8W/sI0ZphLl21YvjxHJxGD8dpb8YvhZkHUwDrvqRTnl/iuTh/Eij3DaUKLTOTOZ1ymD2OaDp6U6TgVt2v3GxFm5bTD+ChkkKBcYsbhbMJDADv30GlfbmEwKFrQuYfw772y1tnYDxFYq2UQQJgiNNQdqtTrRndWe6e3VbyEsVXh6vfwVjClj95jbitrqSLasASd+oz8hU3il7FYZSl12V14bBUOSM3ii3m0ME5DvVnwvL+HDXBhfC8QXTfspLZVa3920wOgB+kgeQ0pjc5Nts3UqFDhjYOgG7ZtFAgCSTofKo5YqClqtN7W19cvALEXkbhN3BWL63NbQbxLXUDK5AToPd1H50y4Pw03BaxN93uXCodVmLdospBCoIkhWK5nzGCdRNcnwxw+DxD3AmfIxOSYhUyWxJGZjlC6nzjtSrE+0Kxg774a7nbwktCUAOuSWBkjtlPzrIxFVObnJlijQqVpZKabfUhzxfBNYW7ibDupUG69r3kuZV1EEEoxURKEawSG1BeA1SU55tY43cPhw0thb7Q6xJGRVAMn9oz8qf3OLXGw1q7Ytybqo2U6lQy5hMbxtvUUZKSuhKtKdKbhUVmuTG5MUqx3M1m3oDnPkv9dqgDgV+/riLuUfsj+g6R+dNsFwOza91JP7Tan/L5UpGKftuLxH/AA18JD3P9Tr9BXfC8prOa8zXG76kD67n60+ooA52MMqCEUKPICK54zApdADiQGRxqR1IwddvJgDHpUikvHOWhiHV85tkIUkDXV7ThpBBBAtlR/1D8wDrguWMPaUotsZSCCrSwIIQGQ0gyET6VkPMiW1xl/wrNpFVyvSmXbQ7L6fOtX4dy7ctJcH2q6WuMrF4SQQADAcMoDRJEbkxFZJir+a9dY3S5Z2Optz7xg9CjcR2rY4RG9SUuwbIh4DCLfxVkXCFRrihiCYyyJnQb7a7TXfnXh9tMbdW0oyAgCOoDSSAdY6tI7aDtS7iRm4qqepunTSSSAJ7RJ71O4/wq/hbng3CEYKCuQyCPOSN5kbdj89tpdOnm5PTzGchl7LOMfZ8YLeXS/8AdmBEMJKnTfvPxntW2TWH+y+5mx9gO0ZVuFQoiXyEEPJ7Lm27gVuNYHFElX25IfHY8XbyqJYhRIEkgakwBr3JIHzqBzHw9r+GuW1jM2WJ9GU/yrhzHvhQfdOJtz8ldl/7wlVjCc3YlkQl1ILgZhaIBJFmbW+4z3Or9yqtKjJ2nH16sLc4/wCxuJtNiFsrNq/AMuNJa5nIE6NpbO2zEbiuV7km7cuMPcZWdozqfEQ3bjjQNmVWBVZIEMD2pjc5mxKi2Syy1svHh+9pfJEzpk8O1Pn4nwqL/tDfhr4ILZAnieGQuXxLkNk7awn+dX1Kvvp8+4TQs/BOEvaxOKciLdxlNsSDuua6dNRNwnQ+U96deMubLIzROWRMbTG8T3qjXuYMSztmVHKuGS34ZlCDfUCSZJORCDAPXUzgvEXvYiw7MHMYlMwXLmQeAQY/vRVOpQm/ak1t9F/Atx7zGs4dl/aKL/idV/nWDcexJuYvE3DEveuHTyDFV/7FWv0Jj8GLtsoSRMEEbgghlInSQwB+VfnLmLhhwtzEWWOY22cTESCMymJMdLDvWLjE3Fd50/4blCNebe6i7fFXHXIef+0cOUEnMysJjoZSH+g6vioraeWv/aWPS2o+gA/lWI8k8Oa/jbKIxQiXzATAQZtpEgnKpE/iresHhBatqizCgATufU+p3p2D92R/iPL+c0/pV/n5WO1FFFWznQooooAKr2OxmNS83h2xct50AkAdBRixnNPS+Qba6/ENOJ8WSxkzhjnbKMonWC2uumit9KgDnPDQjByQ4Qg5T+MuAD5EG28jtloA+2sZihh08Syr3Dnz5bgQKJOU9XcrB9KxZcJKmVyxsMwafXaK2LnjiGXBXwjrngLGYAwWAb4GCaxts4GpIHxB/St/hEPZlPw9fEZIi2sQbN5GCgsrhhIGWVIIzDuNKZ8ycbbFt47lfECgBUEAjtAJJO5Mz/SpHJqYc40NjGUW1QuoYGGadAQJGmpjuVFLeZsUmIxl1wqhJORcsQuw0OxgSfjWlmUq9suy37+SG8hvyBwv7VirZt3AjYdluXJmSsyAg7n8JmNHG+1bfFYTyfdfC8RwwsDxPGCSI3tuPvDPbIVeT/yord65/iLbq73VtOzs+Nx8djjicItwAOJAZWG+jKQynTyIFfcLhVtoqIIVAFUSTAGgEnWutFZ93aw4537AdWRhKsCpGuoIg7elektgAAbAQK9UUX5ARrHD0R2uAHO+hJZjoCSAMxOUSSYEDWvZwa+ILkdYUoDJ0UkEiNtSB9BXaijM+sArD/aFg/F4s9pCM1xsOnwZhbUT8stbhWQ848OK8dsEf/1uYW4P4XVG+gtz86r11eK70avCp5Ks3f8AyT+jZH9jtsHHMSNVw7R6EvaDfGtmrHfYxw1jiblxtfBsi2TJ992E/HS2ZnzHnWxUYdWprx+ocYnnxcnflH/ygoooqcygooooA5X8KjxnUNBkSJgwRI8jBI+ZqOnBbAiLNsREdI0glh27MzH+I+dLeMcqm9ca4l42WItgFV1Up4vVMiSfEWR/yxv274TgTW3Li7JK3QAVJANy610GM2oWcsaSBuKAKv7ThatrbUWLRa8zFnyJm6MvcwTJIk+kd6zy/dERMbCCCPpMD0p7zbjXxGJ67tu8loZFZLZUEnVyD4jd4E7HLp50gxdvKJBIXSRuI7/6iut4fS6Ogr7vUje5J5e5exGJLNbyfdrLM5gAGSJPcnKfTTtSa/imYQQHCnQgbn1BOo8iDOlWrlPmz7PhsRYFkP4kwywIJXL1HYjuI9aq2VkOVhEzHrv9R66b1PTdRzlmWnIQ1D2PhXw7lwhvW7jZekTbRwpyqdSFLBiQDvO9aJVM9n3Ky2DdxCuHS/Bsgfhtnqhv3pMd/c9TVzrlMVKMq0nHZ+mSLYKKKKrChRRRQAUUUUAFZx7QOH4m7xHCNhrFw+FlIuRKSbgOp7BQpmYnNpWj0U2UcysTUarpSzJX0a17U15mdeyDhl6wMSt+zdtljbOa4IzEAhgAQJIOsiQc310WiiiMcqsFeq61R1GrX6tgooopxCFROJ8SWwmdgxGZV6YmWYIu5H4iB86l14vWVcQyhhIMESJBBB18iAflQAmXnCwyllzsVF0lQvUPCKZxBO8OpAnUHSvHMHN2HsWr339tbqI0KSMwbLKjKe5JGnrTN+DWCCDZtEGZGRdZyzOms5Vn+6PKqx7RrV97du3YEqJd1BiQIyDTVoMnLB2HkKfTyZ1naS5t6IO4y3LAlSSDrmWI+JXb6AVHxd5svvSO+mv+vnUi9i2E5uk/T8z/AOfSu/AOAYjFvcFlM0AEkkKBvAM9zrEDzrtZTjCOZuyIhzzDwLC4ThlrND4m5DF1uExm1OxKlRog8zrNLeSODYfEtdsXiRddPuLpcyrjUqFnKZ3jeAwpdi3No+GVgp0uCNolWkAiTodO/nV7wvsqW59nvW8SShCvcOSM3dfDAP3YjSDMb6ms6tJUaLU5u7u0+3f4C7stfInAbuDwgtX2DPmY9LEgA9gSBoTLbbsasVFFc1ObnJye7JAopbH+9/8A1f8A6pVdBlon/iXvP9gR/Os+pi8ivl5237uztHqNyz0VU8Ddd3tAyVQgTr3M6174bicrTmb3HzSTBiYjz0ioIcSUmvZ0fb3dnaOdMtE19qoWG+5YMdM6E+cEGaecvtNrvGY5Z8qkw+O6aSjltdX37bdQkoWGdV44C3icViBfXP4QtrbRpgKy5jcA7MWzLn3HhQIgy04xjjatZlUMxZEUEwMzuqLJ3CgsCY1gGuPDeFurtdvXfEuOqqcq5ECqWICrLHdm1ZifhWiRnnlm+Ww6y5uQ1xFcmS6JcdEYn8RKKpzd5nvTWkGCt3cG1iwXF2w0WrZK5biZUZlzFem4uVMshVIMbyYf0AFFFFABSfj7ofDHjLaa3cW5BkzlnpIBBgzUziPFrdkdZ17KNz8v5mqDxri96+1y4LGVUZEXR+tWyEtIUzlzHXbpNAFgsY8EG1bvXi73XcNbVQYZi2X74MAony2Hau2DsMWLG/cuRoA/gzHecltYB8t/XsInD7b4ZWLYa+zMIzr4MAHaM10NMnXp3EfFh9nJAMEejRK/AqTHyNYvFqzjBU1z38CWmtbkfjPCbdxOpFbTuJ0+O4+RFeeCcLt4dH8FVTPBYJ+mpJBidor5exZkLBnyO/1H9K7voiZRDCSzsCBJ1yHu2vy6d9qyaNWr0coqq4pcruzfdclaV9is8z8spi4SwirfjpIIVdILZoGumg0J18ga7eznh3EMNeaxiFYWFQkSVKhpWMjAk69UjYRsJqXdYZyXJzCDm/ZmYOZTCnQ9xVi4FjnfOrkNliDEEzO8aHbcR8NNd7hnEZ9D+VqXd9VfX4dX3IqkNcyG1FFFaRERcThWLZkKqYiSs6T8RUdeGEOTnGQsWykCZIg6ntTGe1ReJYcuFA7NP5MP51Vq0YWcrXe+7HJs52MCFCwQCCCfLQQB9K52+HqAVlDo0CfMyZ19O1RLGEuBfDKkgPIPoAI/X8q+YPh7ZkeIAiQRroIP5zPpVFSvlSp/x1+Q/wASd/ZqS2XKJy6D09PUVJwuFFuQuikyBrp51y4XYKqQRHUQP7o0X8qmA1eo042U8tmMbewq5kbotLuWxFgD+G6lxv8AsRj8q+8s8XOJseIwAPiXU08luMqnvugU/OlnPeKNq3avKMzWGvXgInVMLiADHfqZfrTPlfhq4bB2LIIOS2oYiNWiXb4lyx+dWhooxfG8+KCtAXD4y3bn/qYdwpMn/wCZwo+VWyqDzRhzbxpKLK31wt5yJ0fDYuzLHsJtXAD/ANMeRqzcU5jS0cqfePtA2B9T5+goAa3ryoCzEKBuTVfxXML3W8PCqSe7kfnroB6n6V4s8GvYgh8SxVeyD+n4f1qwYXCJbXKihR6f61NACfA8tqn3l9vEbcyekfGfe+elO1uLMAiQAYB2B208tD9K48SwIvWblpiQtxGQkRIDAqYnSYNRcPwQK7XM7Z2ti0GAUEKJK9oJBJgkd9ZoA98WPuakQSxiNgCNQRqJIPbYVB8YwZIcHygH6HT8zUZMMRfdDib7lFAhza3bqkAWx2j6+lTMThwRPf00Jrk+JzzYhrqsvMs017JHLl7iqnSzmCSNlEljqN9gPj3rxjXZc6+JmIOUyBsQDOkQdY9fIV4wLMbkQWImIIBHnrp6DevuLxEKMisc2uU6diZzQYOaNfWoHl6BLI7t/q5dw7nufeF442reQ2wya6CAdd99Gn1+ZppwJLGQthwQCeoHNII/DDe6B5DTyqupauhVgeOSolVKhg0CVIYqSJ2aNvhrZ+DYJrVlVcy+pc9szEs0egJgegFb2B6e7jVs0tn+z5kE7cidRRRWqRi7F3irs0gELbAJ2ALsCdx6fSuS8UckDpBIXSDpPh677dR+lMbmGVjJ30/Ihh+YrrVR0ajbtKy+466FF3irjNquh7g/8zQ67nKv+Kg49kkAD8ba/wB5/XtAnTv20pq1sEgnsZH0I/QmvrLIj9Kb0FTfOLmXUKH4iwk9MwRMGNDdjSe+UD51OwW9z+/+qqT+dd7VoKIHr+Zk/nRbtBZjuST8TT6dGcWnJ3EbRX+eeCXcRhXFhlW7kdRmmCrLDDTvoI+Y71gb3zCEEgMy7eoJA/15V+n6/NONwR8S4qiVtPcJ9FW54YP1ZfrUeLjfKzp/w/iOjVWL29l/O3mWz2bcKu4i/dyuFti2qXZkkh2mF/ehGGp0zA6xB2G1w22rtcCjO2pP9PL5VQ/Yxh4sYm5OrXgkeQW2h/Vz9K0Wp8OrU0ZXGKnSY2o+p2+GnkFFFFTmWc8RiFtqWdgijcsQAJMDU+sULfUsVDAssFhIkAzEjtMH6Vy4jw9b9trbzlaJgwdCCNfiBUe1wCyDdJXxPGCi4LhLBssx0tKjc6AAelAEO8WN66NGEqQD2BUD9Q1csQ+QGUaPQmP1rwuCtYe/cFqwtuVQjw7agQc2vSN5BH8IrpisTKkZT9D/ACrjserYiZah+lBgQVzOh1gggwddxqSIPxMGoeMusAPDXxIIUq+jyYiD33kjyn4V5w2EBt3XYurpcTKQzAwQkLlBgyZ3Gs1He5kJLtEmZMDvA2gDb8qWop04U1N3i9Uu8Fq3Y94zqQqUZbuyLHVnGqkdmAMGdo1kb1c1213qr4HjNwMkP4il1UgwdGMe8NZEg6k7EetWmt3hsaShJ0m9+fIhqXvqFFFFaZGFFFFABRRRQAUUUUAFfnr7Fct3MfbHvW7V5W/ujEWQx+a6/A1+haw3mfFP9u4kbKMVdDbuEoRlWbCu222ZWgncHNVestn62ZrcMm06kVzS37JRLh7GsIRhr9wkxcvQo7dCKpPxLZh/BWhVU/Zcf/TLI7g3J0O5uO2nmII1FWypaatBIp4yp0mIqT62/qFFFFPKoVDs8XtMUCuGNzPkjvkMP9DofWplLsLwCzbKFVPQWZJYkKXJLESdCczf4vhQAux/GLJvoiYi2XaUKh1JBWTEAzPvf4a8Y9LkaMd+2gP5mm3FMEWQm2im4pzKDpJHbNBiQSJ9aWM5CZrrKBr7x289IGvpXM8UoNVsy5/X1Ynpy01PAe3uWQZRJYgCD5+QIHf1qEuJlg5gsNjAE+U9gPTzpHxXHi+SlsAIpzF3EyY7DYfD0E0ousbN1WWDpm9yQexBWOoR2+HcVVp4eWkr2frtKU+IQjLKlddZdMRfDXVuFELKQ05YLQdiVOvpMgHWDVwBrLF5gsGfFwSanezcZO3kIgHXY/XetI4TxNMRZS7b91h33BGhU+oIIPwrocGpJO883yZIq0Kn6CZRRRV8cfCwG+lfGuARJAnaTvVM5+sEvbLZhbCMJAJCv2Jj5fQ1B4hjQ2OwxzBsgsAnzJMk667N+dVZ4jLJq3UVZ4jLJq3UaAL6klQwkbiRI+I7V9VwdQQRWdPw9mTEYjMuv2hXBOpgiIEagRr8q5YXKcJiwikW/uIn9qQG+pn5RTPzL6vW4z80+a9bmlzRNZrxcvaulwCCuIdlnvCoR8RH60/5EtPN9rikFyrfGczfzFPhiM08lh8MRmnksWyiiirRaCiiigAooooAKKr3DeMYssBdw0AruNMr5WLIZnMshVDjcttXheZsQZjA3QQAepoBJAlZCnUEnXbpOswCAWSqTzryws/abZylmAuA7awA48jsI2M9jMsrnMmJD5RgbhAYgtn0gTqOnUGNPiKncUwmIvE21a3askQzZfEdp3ARx4aD1bPPkKjqQU4uLGVIKcXFlAuIiIMxyIPPST/M+n5VE4gCcjiQII1BEa6GDqAf6elW+/7OUGtq45YACbpzH5Pus+QBA7Ck3EcO9k5LiRodNwfUHuCJ9fMCax6uHnT1exjVcPOnq9hTdKtqD1AAef19d/jT/kLmBLTfZ2GXxGLI5O7mBly7LIAiNzPc6pbVgW3jdHOk/mJ89NP8qj3uFXDcVLWrMQbeoBzDUe9oIIntSUKjpzTQUKjhNWNjor4K+1um4QOJ8L8WOsr2YQCGU7iD39a4Ynl9HDSEkspBymRlgD8W8DfT50u5gx1/7QFslvu0VyqgnNLQdBuI/nUexxm99qlm+7a49vJ5BRIPx1Gv+VP/ACqkr6E35PMs2nWPDwbquQQFcMQANnbRmMb9ogjvM6RHxPLCsjqCEFxFDwu7LGVt4G23fzpDZ4viRauOzMRcQFGjRWL5YB2BiTHwqfhuI4iz4XjMcgutbcssSI6GkiY319KWWDXZ69WCWBWu3pekTl5aJH3twXCXzMcgWQVykDKRBjuZplhcFkZyDo2WB5QI371WuI8cv2Qj5sy3UbL0jRp6T57EHerRgkYW1DnM8DMdNT329aY8OqaTI5YZUkpHeiiikGhRRRQAUUUUAFFFFABRRRQAVE4nwxL9so40Ox7g+YqXRSNX0YjV9GZdxnBXMPeSwwzyVa2/YgNr6htIjXeZqPbwr3sUqITnZwMwB6FQgs3pl1M+cedWbn3EAXLAAllDtHy6R82H5Gufs/4crs+JFwtBa2ACuUkhGdpXfq0iYGU99snoE8RljsjNVFdNljsi70UUVrmmK8bgD43iIGl08MwYy65sx7+mnmPjUK/wh2xCdAyC49wsI7qoAgazMfSrDRUiqNE0a0kIE4ETZawcwVBCkn3jmzggRGm3nv8AP1xfBXL2FYBTnZgwVmErqNJOg2Og01709opeld7+IdNK9+24g4hy94vhoZCW7RUHSM0QNJnTQ/KmvC7braRbmrKIJ840B3O4g1Koprm2rMbKrKUcrCiiimEYUUUUAFFFFABXPEhijBCA+U5SRIDRoSO4mK6UUAV62mOXwwPDIyp4hdpbNIFwrlAUjLJA01J20Fe8PcxxIzCzobecAMNDPihTOuUZSpjXUEDen1FACq5icYCYs4crJgm/cBjsSPAMGPU0i41z0+GUl1wjN2RMS7MfkLHSPVoFXFlBBBEg6EGli8u4VWXLhrCwZEWkEEAwRA0NKrcxytzKFguD43iV18S/+7IxCoG1ARYiEZAz9UmTlBJPatKwOF8O2lvMz5FC5mMsYEST3JrstfaHbkkgk09kl3BRRRSDT//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63492" name="AutoShape 4" descr="data:image/jpeg;base64,/9j/4AAQSkZJRgABAQAAAQABAAD/2wCEAAkGBhQSERUUEhQWExUWGBsZGBgYGRkfHxobHxwaGxkbHxoZHyYeGBokGR0YIC8gIycqLywsFx4xNTAqNSYrLCkBCQoKDgwOGg8PGikiHyU2Mi8sLC0vLCwpKioqLywpLCosLC0pLCwsKik2LCksLywsLCwsLCwsLCksLCwsLCwsLP/AABEIASoAqQMBIgACEQEDEQH/xAAcAAACAwEBAQEAAAAAAAAAAAAABQQGBwMCAQj/xABEEAACAQIEBAMFBQUFBwUBAAABAhEAAwQSITEFBiJBE1FhBzJxgZEUI0KhsVJigsHRFXKS4fAWJDNjc6LxJTRTg8JD/8QAGwEAAQUBAQAAAAAAAAAAAAAAAAECAwQFBgf/xAA5EQACAQIEAgcGBQIHAAAAAAAAAQIDEQQSITEFQRNRYXGBwfAiM5GhsfEGFDLR4VJiNEJygpOjsv/aAAwDAQACEQMRAD8A3GiiigAooooAKKKKAOWKxK20a45hUUsx8gBJOnpSzD8buZrYv2DZW9ohzhiGgsEuAABGIB2LCREyRJzRirIsPau3RbN5WRANXYkR0216rhBI0UGoXFuIEW8HcxA8BMy3LzEGLbBelCRogNxozNp0kbkGgCy0V4sX1dQyMGVhIZSCCDsQRoRXugAoopI3AHLu3i+9eS6CQcwVWtsbUhoyHJG34tjrIA7opDieAXmkriGQ5rmonVXbNB1EFYRQewU/tGo1jljEquT7YSoUKoybQsTMk5swDDXsQZmQAPeI8Tt2Ez3nCLIEmdzttUi1dDAMpDAiQQZBHmCN6y7nfCvaxlxrjF0uAMhgdABAKR32JHmCw3OqXhnMt61fR7Za4qEs9tXfKQQRsPjM5YmN6qPE2nlaNJYHNSzxkbbRWdY32yWlTosObndXZFUfFgS0fw1eeD8Q8exbulGt51DZHGqz2P8AXuIqxGpGX6WUqlGdNXkrEyiiinkQUUUUAFFFFABRRRQAUUUUAYj7TrzDidzqOiWwuuwykwPLWT86r+K41fuLluXrjr5M7EaehMVJ9oOKNzid/wBLsb/ht21X9e3m1JMYpNtgu8GKxa/vHruem8MSWDg3G7ir/FZtPijWfZu9/wDs5vBglcQ8A9lyoSADpq5Y9tzVownNQnJfU227mDH03H51UvYniy1vErJKh7bqOwzIZj45RWiYvAJdEXFDfqPgdxWrR93HuOA4krYur/qfzdzravBhKkMD3Bmkt/7XNyJH3y5MnhZfClJnP1ZoFwHvrp2rhd5du2Tmw1w/3Sd/5H515bmp0Vlu2ytwDTyntIPb4TUpRJOIvY0SbaI0G8ArEAHUmwZmcsKobvN0n8NfMLiMaXh7aKuZiCWHuxdyhssxB8HadC28TUzg3GFvp5OPeX+Y9Ki8Q4liVN8W7YlFHgyjsLpKz7ykBevpg7RJ0OgBTefGveIpvi0D4ZAFssdyf21Hr9KqmEtgZiSwcHpuDoI+klBHf+tW72n2mN22zWyEK5Q2ZZJ3iNxBMa71T/FY2XLtrmGh7nyHy0/yrIr6VWdLg7OhH1zOeM4rddRN1zrKlpkEHtOo17gzWj+zDmK5ft3LN9/EezlIcmSyNMSfxEMGE+RFUrgHEVw7Ib1gXbNyGyXEBB7Z7ecR4g1BjfY9o1XgGCwhBxOFRPv+ouo1b011USPd01nSZq1h073v4GfjZRtlyrsaHFFFFXTKCiiigAooooAKKKKACg0UUAfnPmo/+p4qQQwuXNP3S/SfmAD8xS9Hkn0MfkD/ADrUPbLwxQti+FUNna2zACSGTMsncgeH386ygMQLp31JHyER9VP1rHxFO1R+tz0nhGMU8JBvS2j/ANq/ZI032E+7iss5R4Qk+Y8WR8hH1FatULg/DEw9lLSAAKoBgASQACxjcmJJqbWrCOWNjz7E1+nqupa1+XhYKV8a4J9oy9eULOkTqe+4ppRTyuVixyrdtuHt3VkeYP0Op0qRjuZjaF+bRY2EDFVzFrkpmlAFJKTC5uxDfs6v6i4jilpCQ9xFKgFpI0nafKYMfCgCg+069ndAVYBUJBIgGSs5STBMR27GqZfsjwRdJYtmgz5yfmDP/ir37TEYPZYZj0mANtGX6sZA+lUW8qhGOzFge46D6fnqKyMR7xnS4L3EfXNjvlfmO0o+zYtc1i51jOCChOouCdchM9S7HXzrVeGcNt4e0lqyuS2ghRJMd9zJJmTJrFkx04cW71u4bEsUYSjLOj+G7qVIYTKERIB0OtbNwbEpcw9prTF0KLlY7kRGv73n6zV3DtNW+5lY2LUr2/b79ZNoooq0Z4UUUUAV7mfmN8OyrbRWOUu+adFBA0g+fevlzmd5v5LQKWVksW7lcy9Md/SunGsLF9LxylfDa1DLmliQUEd5bSNKgXeHxcxI8Qr4iEZAvTOQa79oMCRvVWTmpPX1Y0KcaTgrrW3b1+R6s83XfBvM1pQ9oI4AbQq+x76ga/OmHFOYTaXMqhxmtrGo98EzMQe21I8DwM27eIRjnN6yDbOskATljzBj6V8wmCuXMAC56mvJGbsqkKN/WfrTFOpa3r1sSypUb3W1187fyNcPzO7Yw2Sii1na2G1nMqye8fl3FQ7HOztbxD5Em1lKiTqC2Ukn6VKtYY2nvL0Z2uXLykrJVWXQz+HrgTrMGk1rlx7aXULqRcsAyoMgh1O34u+vrRKVRbdv8BGFF7rq8ddfkePa5fJwNiRq95J9PurrfyrLMVltLYdQSfCF1wO7DEX9vUqoFa3z6yYjhVxlJJsNbYkqy9SlQ2jAH3Wb61n2AwNu7ieGWwQc6WvE33W/iLjKY2JysvzFJVjmlddn1NLh9ZU8Pllyc2/+PQ3TFX8lt3icqlo84BMaVWRYNvD2MULrm6zWDcJclLguuisuSSgXr6MuoIEEy2b1zXzuuEupZlVZkzl3V2CiSohE1ckhtJUADfYUgPOOCWxYtpfbPYYOpew5UkBhBQEQvWcsHpKrvGtp1YRdm0YdPA4mrFThTk0+aTsaTRVT4Fzo2Mw7tYtjxbbhGXUggiQ67GD5HaDvuZMY9/2U/wAP+Zp6aauivUpypycJqzXIfYnEBEZzMKJMeVV27fwN1roa8q+NlNxGYAEqAAYcaHKoEj9kEaia9XOAYlwfEv8AbYFjPp2FVVuVrT+KcRcNlWCPcUSW0HQ0AEoYQgTvl2pRg85+4Qj2hetohYEKz7nKQVGus9RFZ2FkMgBOcNI1JBG25kmCK1XEcn4V7RyoCzJCuWbXTpJg6661l/FLTJnQgq6kgxJA6iCoOw2Hx0is7FxtJSNzhtS8HDqO3B+YrmHBQAPbPv27ilrZO+34WiO/lM1oPJXNdnETYtWRYNtcwVYyFTuVKgAdR2IG/fWsnTiLWnLW7jK2pORiCdQIMEd5Ov8AOnvBvaDfshgptmWJYOgksdyTbylmOmrSanpwqUqUasr5Xtz/AJRHiIRqzlGNsy7bfwzZqKoXL/tINy/btYhba+L0qySIf8IIYnRtgexjzkX2rEZKSujKnCUHaQUUUU4YBFLOPYx7aIbe5eNp0yuf1Ar3iOJhLrBiAiopOhJzOxVQI1/CdI718fithgCWBG46W8kiNN4uJ/i+NRykmrXsTQg007XEeE5kutahjF4XApEDUADMQPKSNfWueC47iGv2lZul8o91Y1XMTPYjQgd6ntjMMLqMoXLlLs2RpmLYXtuQV032r0cXYtW2VFRXAcoArRKFiJJAgyp09CBNQa/1bFz2eVPfs2+xK5fxb3VZrhkqchEAQyiHIjcFpptSq3xXD2lbqCQZaFb3mlmOg11DSRMQfKuqcYQnJmAcsVWAx2JAnQQZB09DBNTxkkrNlScJSk2o2Ry5n4GcZhnsC41rPEsADIBkqQdwfQiqtw72ULYv4e8mIcG0QW6F6yCxMGekFWKxB07zrV04Zijcso53ZQTHn3/OalUuWMvaFjWq0k6adlrdfIxj2x4kDHL+7Ytg/wAVy5H5a1SrjwCT2BP0p/7T9eLXRrvbJ+C2U0+pH50hZZEHUHesjEW6Rs9F4MpLBwiur5u780ab7FcSpXEr+ObbxB90qQDO3vBq06sc9hrkX76+VlVP8FxlB+hrY61KHu0cJxX/ABc312fxSYVCu8Hts9xyCDcQI8MRmADASAdwGYTvr6CJtFTGaJr+GwN8s7rhbrKpzMwtMVVd5JkhV1+FUf2jcvrZAbD2ERLoCkoqrlbXsoEZl8vJtu9lx/BMEbpS5cZbh8QRmj/3HiZhJEQxLx6r3iunGuWsNjbN02wr3NVDEtpcTpgiRBkQdO9PpqDqR6RXV0PhUlC7j3GCYrh8MVWUJEnYHpBZiAPSfl6CnnLnNWJwttlsXgtuRAfKVWQSSM8we/rXi/hbilmMq4zKQ3TrBUgjaNxB3neosI9tU00IzLB1CjQMRsdAP0rsZxjJWmk48vX0K5qfL/tUwt60v2z7u6sGSjMrEbOkAlZ3gwRPfer3g8Yl1FuW2DowlWGxFYthsRwY2lN21iLLmQ4tu7KkRLAsxlY12JEHTz1flXl+3g8OLdl2uIWLhmIM5tdMoAiI231PeuZxdGnB3ipR7Ht4MkTHFFFFURRXjeFtcusQSoKJDCJD23Zl0IIIIY/So+E5bAVSzsrZU0GUhXAtSRprraTfTQ+dPKKZ0cW7kyrTSshMnLKiOt4AGnTuMmu3cW1/OvF3l3NcaWYIQTpl1Zmuk9phc+n5zTyik6OIdPPrEOO5dEObcszZoHQMuZHU6xJEudzpOm0GQvAQrBwzSDmK6QTLEDaQJY/lTaijo4g682rXInCsKbdm2je8FE/Hc/nNS6KKelZWIm7u7MW9qXLN21jDipU2b7AbnMH8MaERERbYzPeqUjy7DyC/nNbd7VsOG4c7HdLlph/jCn/tYj51h7Wyua5HvAwfMIB+jE1l4qnaba6r/M7zgWMcsPGM3tLL4KDa+hrHsh5au2kfFXCuW8o8IDfKTmlvLtA+J71pFQOA4PwsLYtzOS1bWYicqgTHbap9acIqKsjicRXlXqOpLdhRRRTiAWcT5esX8xvJmzKqt1MAQufKND/zH/xegr03BrLW/DYeIhcvDsWliSx1JncnSu3FeHi/YuWW0FxGQmAYzAiROkiZpVY5QRbufxGI8VboSBCuuYSvZZDQdNQB3E0AZ17QeXRhcT9ygVLwnpXuIDLmJI8m2/FSLC8SeyLtk5SuIVRcLQdEaRHluZ+PzrUOeuVw+Gu3Ve8zIfFym9cyiJzZVmB0k6R6Vk+JuGcxBXLB8/8AztXT4Coq1DLLVx8tV67CN6M6YDAtfuixh3VCVOUNILnUkAnRWg/iGvoYqycF51xXC0S1ibYuYdelepcyBYlVdSVeB+E67ailnH+NLjLv2prfhMiAEISZKyQS0CW1gRsAN648nc2W8Nf/AN4tMbTgEqOvqkZHyvAECYK6wdNKdVpTqwzVIp/28787P4dYbG8o4IBGxEivVQ+E8WtYm0t2y2dGmDqNjBBB1BBqZXLtNOzJAooopACiiigAooooAKKKKAKl7U7Jbht2PwtbY/AXFn6b/Ksc4izDC2JHT/vJGm5zoCPXYD51uvO11F4fivEMKbLr33ZSq7fvEVieH4krf2elwKtu1fJLHUOrYi29zTuAAR3qnXinLvXmjouFVpQpaL9Mm/8Arn+xvfB8M1vD2kdi7JbRWY7sQoBOvckTUyiirhzoUUUUAFVr/ZB1uF7eIa3LXSQq9rkELqY6YEGPpVlpFxtMZ4k4ZhlyL0tkgv4iSDIzQbWfvvQBJ/sh/s9uyL7qURVZwqEuAuUyLgYa71h/EV8N3tsWYo7KZCD3SVgZYnzra8H9s8Jy3h+IbkoG91UgdPRJ0MwZJO5jYZDxYeHisQGNpfvG9yfenWAYkZs1bPCH7cl2DZELBLYfD3VY/wC8FlNrQkBB/wAQEzAmdiJ6Z17Q7Xhhkt3yHVBohzfjOsOuqAbztMkgiRTblLhti/jWW9cNpAjFWBVdRAglwREE/SvPAb+H8W5hcSo8K5c6Lg0a05AAcE/hIyypkaA9q1ZzUc61dtX2X007rDDYeUeXrWDsFLFxrtt3NxSxU6MF2KgAjSZ9ad1m3s8wt+ximRXOIwZRwl1DNsMrDcScj+8CO8zqNa0muYrq037Wbt9cyRBRRRUAoUUTRQAUV8mvtABXLE4lLal7jKijdmIAHxJ0FdQaTcUQHF4UOJSLpWdR4wClD6EWhfIJ9e8UANLV5LiBlKujDQgggj4jQivv2ddOldNtBp8PKlPBgBicWLYi2GSYEDxSs3I/hNomNJJ75qdUAFFFFABRRXDFY5LYl2C/E/oNzQB3pHxnm+xhozHPIc9JTTIjXGBlhrlUx6wK5X+asxy4e2znzIP6DX6xVa4tg2W4vjqqtdOkxEscsaTEkxH7wHegCz4LnjCXS+S5PhhSelpM+SgZmjYwKyzjy22xl8qzNLlpKuujQ2zKNpj5VqPLljDWsotuj3LiZwy91BAMEdgSPXWs15vwlz7diMzkS8jqbYgFYgjtH+hWtwn3z7vNDZCF8HnvW7abu6qAToSYAkmY1P5UcyO9i61oquZD16yCfLSJEd/XavAvNYuI4ALK2ZTJIBWCsgzPnXTjTm7eN29dGdoLTEk/UAdvkK6H28/9tvG4w0D2OcTVkv2zpdLi7A90plVBlG+mUT/eFaRWIey7AluII1lgVtqzXe8KekLIG5JJA/cJ7Qdvrl+IQjGu7PfXxJI7FB584XnxmDHjXlW+/hsq3CoCgAkgDZjpJ9BVaw3Ebv8AapRbjtlv4jKhduyNl0JiJH5VqHFuEeNcw7wp8G5nls0jpI6cpidt9KVf7PpYu3MQxt21N/xS5JJhlKEEsOnqaYB71NRxMVTyvV2a8W/sI0ZphLl21YvjxHJxGD8dpb8YvhZkHUwDrvqRTnl/iuTh/Eij3DaUKLTOTOZ1ymD2OaDp6U6TgVt2v3GxFm5bTD+ChkkKBcYsbhbMJDADv30GlfbmEwKFrQuYfw772y1tnYDxFYq2UQQJgiNNQdqtTrRndWe6e3VbyEsVXh6vfwVjClj95jbitrqSLasASd+oz8hU3il7FYZSl12V14bBUOSM3ii3m0ME5DvVnwvL+HDXBhfC8QXTfspLZVa3920wOgB+kgeQ0pjc5Nts3UqFDhjYOgG7ZtFAgCSTofKo5YqClqtN7W19cvALEXkbhN3BWL63NbQbxLXUDK5AToPd1H50y4Pw03BaxN93uXCodVmLdospBCoIkhWK5nzGCdRNcnwxw+DxD3AmfIxOSYhUyWxJGZjlC6nzjtSrE+0Kxg774a7nbwktCUAOuSWBkjtlPzrIxFVObnJlijQqVpZKabfUhzxfBNYW7ibDupUG69r3kuZV1EEEoxURKEawSG1BeA1SU55tY43cPhw0thb7Q6xJGRVAMn9oz8qf3OLXGw1q7Ytybqo2U6lQy5hMbxtvUUZKSuhKtKdKbhUVmuTG5MUqx3M1m3oDnPkv9dqgDgV+/riLuUfsj+g6R+dNsFwOza91JP7Tan/L5UpGKftuLxH/AA18JD3P9Tr9BXfC8prOa8zXG76kD67n60+ooA52MMqCEUKPICK54zApdADiQGRxqR1IwddvJgDHpUikvHOWhiHV85tkIUkDXV7ThpBBBAtlR/1D8wDrguWMPaUotsZSCCrSwIIQGQ0gyET6VkPMiW1xl/wrNpFVyvSmXbQ7L6fOtX4dy7ctJcH2q6WuMrF4SQQADAcMoDRJEbkxFZJir+a9dY3S5Z2Optz7xg9CjcR2rY4RG9SUuwbIh4DCLfxVkXCFRrihiCYyyJnQb7a7TXfnXh9tMbdW0oyAgCOoDSSAdY6tI7aDtS7iRm4qqepunTSSSAJ7RJ71O4/wq/hbng3CEYKCuQyCPOSN5kbdj89tpdOnm5PTzGchl7LOMfZ8YLeXS/8AdmBEMJKnTfvPxntW2TWH+y+5mx9gO0ZVuFQoiXyEEPJ7Lm27gVuNYHFElX25IfHY8XbyqJYhRIEkgakwBr3JIHzqBzHw9r+GuW1jM2WJ9GU/yrhzHvhQfdOJtz8ldl/7wlVjCc3YlkQl1ILgZhaIBJFmbW+4z3Or9yqtKjJ2nH16sLc4/wCxuJtNiFsrNq/AMuNJa5nIE6NpbO2zEbiuV7km7cuMPcZWdozqfEQ3bjjQNmVWBVZIEMD2pjc5mxKi2Syy1svHh+9pfJEzpk8O1Pn4nwqL/tDfhr4ILZAnieGQuXxLkNk7awn+dX1Kvvp8+4TQs/BOEvaxOKciLdxlNsSDuua6dNRNwnQ+U96deMubLIzROWRMbTG8T3qjXuYMSztmVHKuGS34ZlCDfUCSZJORCDAPXUzgvEXvYiw7MHMYlMwXLmQeAQY/vRVOpQm/ak1t9F/Atx7zGs4dl/aKL/idV/nWDcexJuYvE3DEveuHTyDFV/7FWv0Jj8GLtsoSRMEEbgghlInSQwB+VfnLmLhhwtzEWWOY22cTESCMymJMdLDvWLjE3Fd50/4blCNebe6i7fFXHXIef+0cOUEnMysJjoZSH+g6vioraeWv/aWPS2o+gA/lWI8k8Oa/jbKIxQiXzATAQZtpEgnKpE/iresHhBatqizCgATufU+p3p2D92R/iPL+c0/pV/n5WO1FFFWznQooooAKr2OxmNS83h2xct50AkAdBRixnNPS+Qba6/ENOJ8WSxkzhjnbKMonWC2uumit9KgDnPDQjByQ4Qg5T+MuAD5EG28jtloA+2sZihh08Syr3Dnz5bgQKJOU9XcrB9KxZcJKmVyxsMwafXaK2LnjiGXBXwjrngLGYAwWAb4GCaxts4GpIHxB/St/hEPZlPw9fEZIi2sQbN5GCgsrhhIGWVIIzDuNKZ8ycbbFt47lfECgBUEAjtAJJO5Mz/SpHJqYc40NjGUW1QuoYGGadAQJGmpjuVFLeZsUmIxl1wqhJORcsQuw0OxgSfjWlmUq9suy37+SG8hvyBwv7VirZt3AjYdluXJmSsyAg7n8JmNHG+1bfFYTyfdfC8RwwsDxPGCSI3tuPvDPbIVeT/yord65/iLbq73VtOzs+Nx8djjicItwAOJAZWG+jKQynTyIFfcLhVtoqIIVAFUSTAGgEnWutFZ93aw4537AdWRhKsCpGuoIg7elektgAAbAQK9UUX5ARrHD0R2uAHO+hJZjoCSAMxOUSSYEDWvZwa+ILkdYUoDJ0UkEiNtSB9BXaijM+sArD/aFg/F4s9pCM1xsOnwZhbUT8stbhWQ848OK8dsEf/1uYW4P4XVG+gtz86r11eK70avCp5Ks3f8AyT+jZH9jtsHHMSNVw7R6EvaDfGtmrHfYxw1jiblxtfBsi2TJ992E/HS2ZnzHnWxUYdWprx+ocYnnxcnflH/ygoooqcygooooA5X8KjxnUNBkSJgwRI8jBI+ZqOnBbAiLNsREdI0glh27MzH+I+dLeMcqm9ca4l42WItgFV1Up4vVMiSfEWR/yxv274TgTW3Li7JK3QAVJANy610GM2oWcsaSBuKAKv7ThatrbUWLRa8zFnyJm6MvcwTJIk+kd6zy/dERMbCCCPpMD0p7zbjXxGJ67tu8loZFZLZUEnVyD4jd4E7HLp50gxdvKJBIXSRuI7/6iut4fS6Ogr7vUje5J5e5exGJLNbyfdrLM5gAGSJPcnKfTTtSa/imYQQHCnQgbn1BOo8iDOlWrlPmz7PhsRYFkP4kwywIJXL1HYjuI9aq2VkOVhEzHrv9R66b1PTdRzlmWnIQ1D2PhXw7lwhvW7jZekTbRwpyqdSFLBiQDvO9aJVM9n3Ky2DdxCuHS/Bsgfhtnqhv3pMd/c9TVzrlMVKMq0nHZ+mSLYKKKKrChRRRQAUUUUAFZx7QOH4m7xHCNhrFw+FlIuRKSbgOp7BQpmYnNpWj0U2UcysTUarpSzJX0a17U15mdeyDhl6wMSt+zdtljbOa4IzEAhgAQJIOsiQc310WiiiMcqsFeq61R1GrX6tgooopxCFROJ8SWwmdgxGZV6YmWYIu5H4iB86l14vWVcQyhhIMESJBBB18iAflQAmXnCwyllzsVF0lQvUPCKZxBO8OpAnUHSvHMHN2HsWr339tbqI0KSMwbLKjKe5JGnrTN+DWCCDZtEGZGRdZyzOms5Vn+6PKqx7RrV97du3YEqJd1BiQIyDTVoMnLB2HkKfTyZ1naS5t6IO4y3LAlSSDrmWI+JXb6AVHxd5svvSO+mv+vnUi9i2E5uk/T8z/AOfSu/AOAYjFvcFlM0AEkkKBvAM9zrEDzrtZTjCOZuyIhzzDwLC4ThlrND4m5DF1uExm1OxKlRog8zrNLeSODYfEtdsXiRddPuLpcyrjUqFnKZ3jeAwpdi3No+GVgp0uCNolWkAiTodO/nV7wvsqW59nvW8SShCvcOSM3dfDAP3YjSDMb6ms6tJUaLU5u7u0+3f4C7stfInAbuDwgtX2DPmY9LEgA9gSBoTLbbsasVFFc1ObnJye7JAopbH+9/8A1f8A6pVdBlon/iXvP9gR/Os+pi8ivl5237uztHqNyz0VU8Ddd3tAyVQgTr3M6174bicrTmb3HzSTBiYjz0ioIcSUmvZ0fb3dnaOdMtE19qoWG+5YMdM6E+cEGaecvtNrvGY5Z8qkw+O6aSjltdX37bdQkoWGdV44C3icViBfXP4QtrbRpgKy5jcA7MWzLn3HhQIgy04xjjatZlUMxZEUEwMzuqLJ3CgsCY1gGuPDeFurtdvXfEuOqqcq5ECqWICrLHdm1ZifhWiRnnlm+Ww6y5uQ1xFcmS6JcdEYn8RKKpzd5nvTWkGCt3cG1iwXF2w0WrZK5biZUZlzFem4uVMshVIMbyYf0AFFFFABSfj7ofDHjLaa3cW5BkzlnpIBBgzUziPFrdkdZ17KNz8v5mqDxri96+1y4LGVUZEXR+tWyEtIUzlzHXbpNAFgsY8EG1bvXi73XcNbVQYZi2X74MAony2Hau2DsMWLG/cuRoA/gzHecltYB8t/XsInD7b4ZWLYa+zMIzr4MAHaM10NMnXp3EfFh9nJAMEejRK/AqTHyNYvFqzjBU1z38CWmtbkfjPCbdxOpFbTuJ0+O4+RFeeCcLt4dH8FVTPBYJ+mpJBidor5exZkLBnyO/1H9K7voiZRDCSzsCBJ1yHu2vy6d9qyaNWr0coqq4pcruzfdclaV9is8z8spi4SwirfjpIIVdILZoGumg0J18ga7eznh3EMNeaxiFYWFQkSVKhpWMjAk69UjYRsJqXdYZyXJzCDm/ZmYOZTCnQ9xVi4FjnfOrkNliDEEzO8aHbcR8NNd7hnEZ9D+VqXd9VfX4dX3IqkNcyG1FFFaRERcThWLZkKqYiSs6T8RUdeGEOTnGQsWykCZIg6ntTGe1ReJYcuFA7NP5MP51Vq0YWcrXe+7HJs52MCFCwQCCCfLQQB9K52+HqAVlDo0CfMyZ19O1RLGEuBfDKkgPIPoAI/X8q+YPh7ZkeIAiQRroIP5zPpVFSvlSp/x1+Q/wASd/ZqS2XKJy6D09PUVJwuFFuQuikyBrp51y4XYKqQRHUQP7o0X8qmA1eo042U8tmMbewq5kbotLuWxFgD+G6lxv8AsRj8q+8s8XOJseIwAPiXU08luMqnvugU/OlnPeKNq3avKMzWGvXgInVMLiADHfqZfrTPlfhq4bB2LIIOS2oYiNWiXb4lyx+dWhooxfG8+KCtAXD4y3bn/qYdwpMn/wCZwo+VWyqDzRhzbxpKLK31wt5yJ0fDYuzLHsJtXAD/ANMeRqzcU5jS0cqfePtA2B9T5+goAa3ryoCzEKBuTVfxXML3W8PCqSe7kfnroB6n6V4s8GvYgh8SxVeyD+n4f1qwYXCJbXKihR6f61NACfA8tqn3l9vEbcyekfGfe+elO1uLMAiQAYB2B208tD9K48SwIvWblpiQtxGQkRIDAqYnSYNRcPwQK7XM7Z2ti0GAUEKJK9oJBJgkd9ZoA98WPuakQSxiNgCNQRqJIPbYVB8YwZIcHygH6HT8zUZMMRfdDib7lFAhza3bqkAWx2j6+lTMThwRPf00Jrk+JzzYhrqsvMs017JHLl7iqnSzmCSNlEljqN9gPj3rxjXZc6+JmIOUyBsQDOkQdY9fIV4wLMbkQWImIIBHnrp6DevuLxEKMisc2uU6diZzQYOaNfWoHl6BLI7t/q5dw7nufeF442reQ2wya6CAdd99Gn1+ZppwJLGQthwQCeoHNII/DDe6B5DTyqupauhVgeOSolVKhg0CVIYqSJ2aNvhrZ+DYJrVlVcy+pc9szEs0egJgegFb2B6e7jVs0tn+z5kE7cidRRRWqRi7F3irs0gELbAJ2ALsCdx6fSuS8UckDpBIXSDpPh677dR+lMbmGVjJ30/Ihh+YrrVR0ajbtKy+466FF3irjNquh7g/8zQ67nKv+Kg49kkAD8ba/wB5/XtAnTv20pq1sEgnsZH0I/QmvrLIj9Kb0FTfOLmXUKH4iwk9MwRMGNDdjSe+UD51OwW9z+/+qqT+dd7VoKIHr+Zk/nRbtBZjuST8TT6dGcWnJ3EbRX+eeCXcRhXFhlW7kdRmmCrLDDTvoI+Y71gb3zCEEgMy7eoJA/15V+n6/NONwR8S4qiVtPcJ9FW54YP1ZfrUeLjfKzp/w/iOjVWL29l/O3mWz2bcKu4i/dyuFti2qXZkkh2mF/ehGGp0zA6xB2G1w22rtcCjO2pP9PL5VQ/Yxh4sYm5OrXgkeQW2h/Vz9K0Wp8OrU0ZXGKnSY2o+p2+GnkFFFFTmWc8RiFtqWdgijcsQAJMDU+sULfUsVDAssFhIkAzEjtMH6Vy4jw9b9trbzlaJgwdCCNfiBUe1wCyDdJXxPGCi4LhLBssx0tKjc6AAelAEO8WN66NGEqQD2BUD9Q1csQ+QGUaPQmP1rwuCtYe/cFqwtuVQjw7agQc2vSN5BH8IrpisTKkZT9D/ACrjserYiZah+lBgQVzOh1gggwddxqSIPxMGoeMusAPDXxIIUq+jyYiD33kjyn4V5w2EBt3XYurpcTKQzAwQkLlBgyZ3Gs1He5kJLtEmZMDvA2gDb8qWop04U1N3i9Uu8Fq3Y94zqQqUZbuyLHVnGqkdmAMGdo1kb1c1213qr4HjNwMkP4il1UgwdGMe8NZEg6k7EetWmt3hsaShJ0m9+fIhqXvqFFFFaZGFFFFABRRRQAUUUUAFfnr7Fct3MfbHvW7V5W/ujEWQx+a6/A1+haw3mfFP9u4kbKMVdDbuEoRlWbCu222ZWgncHNVestn62ZrcMm06kVzS37JRLh7GsIRhr9wkxcvQo7dCKpPxLZh/BWhVU/Zcf/TLI7g3J0O5uO2nmII1FWypaatBIp4yp0mIqT62/qFFFFPKoVDs8XtMUCuGNzPkjvkMP9DofWplLsLwCzbKFVPQWZJYkKXJLESdCczf4vhQAux/GLJvoiYi2XaUKh1JBWTEAzPvf4a8Y9LkaMd+2gP5mm3FMEWQm2im4pzKDpJHbNBiQSJ9aWM5CZrrKBr7x289IGvpXM8UoNVsy5/X1Ynpy01PAe3uWQZRJYgCD5+QIHf1qEuJlg5gsNjAE+U9gPTzpHxXHi+SlsAIpzF3EyY7DYfD0E0ousbN1WWDpm9yQexBWOoR2+HcVVp4eWkr2frtKU+IQjLKlddZdMRfDXVuFELKQ05YLQdiVOvpMgHWDVwBrLF5gsGfFwSanezcZO3kIgHXY/XetI4TxNMRZS7b91h33BGhU+oIIPwrocGpJO883yZIq0Kn6CZRRRV8cfCwG+lfGuARJAnaTvVM5+sEvbLZhbCMJAJCv2Jj5fQ1B4hjQ2OwxzBsgsAnzJMk667N+dVZ4jLJq3UVZ4jLJq3UaAL6klQwkbiRI+I7V9VwdQQRWdPw9mTEYjMuv2hXBOpgiIEagRr8q5YXKcJiwikW/uIn9qQG+pn5RTPzL6vW4z80+a9bmlzRNZrxcvaulwCCuIdlnvCoR8RH60/5EtPN9rikFyrfGczfzFPhiM08lh8MRmnksWyiiirRaCiiigAooooAKKr3DeMYssBdw0AruNMr5WLIZnMshVDjcttXheZsQZjA3QQAepoBJAlZCnUEnXbpOswCAWSqTzryws/abZylmAuA7awA48jsI2M9jMsrnMmJD5RgbhAYgtn0gTqOnUGNPiKncUwmIvE21a3askQzZfEdp3ARx4aD1bPPkKjqQU4uLGVIKcXFlAuIiIMxyIPPST/M+n5VE4gCcjiQII1BEa6GDqAf6elW+/7OUGtq45YACbpzH5Pus+QBA7Ck3EcO9k5LiRodNwfUHuCJ9fMCax6uHnT1exjVcPOnq9hTdKtqD1AAef19d/jT/kLmBLTfZ2GXxGLI5O7mBly7LIAiNzPc6pbVgW3jdHOk/mJ89NP8qj3uFXDcVLWrMQbeoBzDUe9oIIntSUKjpzTQUKjhNWNjor4K+1um4QOJ8L8WOsr2YQCGU7iD39a4Ynl9HDSEkspBymRlgD8W8DfT50u5gx1/7QFslvu0VyqgnNLQdBuI/nUexxm99qlm+7a49vJ5BRIPx1Gv+VP/ACqkr6E35PMs2nWPDwbquQQFcMQANnbRmMb9ogjvM6RHxPLCsjqCEFxFDwu7LGVt4G23fzpDZ4viRauOzMRcQFGjRWL5YB2BiTHwqfhuI4iz4XjMcgutbcssSI6GkiY319KWWDXZ69WCWBWu3pekTl5aJH3twXCXzMcgWQVykDKRBjuZplhcFkZyDo2WB5QI371WuI8cv2Qj5sy3UbL0jRp6T57EHerRgkYW1DnM8DMdNT329aY8OqaTI5YZUkpHeiiikGhRRRQAUUUUAFFFFABRRRQAVE4nwxL9so40Ox7g+YqXRSNX0YjV9GZdxnBXMPeSwwzyVa2/YgNr6htIjXeZqPbwr3sUqITnZwMwB6FQgs3pl1M+cedWbn3EAXLAAllDtHy6R82H5Gufs/4crs+JFwtBa2ACuUkhGdpXfq0iYGU99snoE8RljsjNVFdNljsi70UUVrmmK8bgD43iIGl08MwYy65sx7+mnmPjUK/wh2xCdAyC49wsI7qoAgazMfSrDRUiqNE0a0kIE4ETZawcwVBCkn3jmzggRGm3nv8AP1xfBXL2FYBTnZgwVmErqNJOg2Og01709opeld7+IdNK9+24g4hy94vhoZCW7RUHSM0QNJnTQ/KmvC7braRbmrKIJ840B3O4g1Koprm2rMbKrKUcrCiiimEYUUUUAFFFFABXPEhijBCA+U5SRIDRoSO4mK6UUAV62mOXwwPDIyp4hdpbNIFwrlAUjLJA01J20Fe8PcxxIzCzobecAMNDPihTOuUZSpjXUEDen1FACq5icYCYs4crJgm/cBjsSPAMGPU0i41z0+GUl1wjN2RMS7MfkLHSPVoFXFlBBBEg6EGli8u4VWXLhrCwZEWkEEAwRA0NKrcxytzKFguD43iV18S/+7IxCoG1ARYiEZAz9UmTlBJPatKwOF8O2lvMz5FC5mMsYEST3JrstfaHbkkgk09kl3BRRRSDT//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pitchFamily="34" charset="0"/>
              <a:ea typeface="+mn-ea"/>
              <a:cs typeface="+mn-cs"/>
            </a:endParaRPr>
          </a:p>
        </p:txBody>
      </p:sp>
      <p:pic>
        <p:nvPicPr>
          <p:cNvPr id="63493" name="Picture 2" descr="http://img2.tfd.com/mk/N/X2604-N-13.png"/>
          <p:cNvPicPr>
            <a:picLocks noChangeAspect="1" noChangeArrowheads="1"/>
          </p:cNvPicPr>
          <p:nvPr/>
        </p:nvPicPr>
        <p:blipFill>
          <a:blip r:embed="rId2" cstate="print"/>
          <a:srcRect/>
          <a:stretch>
            <a:fillRect/>
          </a:stretch>
        </p:blipFill>
        <p:spPr bwMode="auto">
          <a:xfrm>
            <a:off x="5435600" y="1628775"/>
            <a:ext cx="3248025" cy="3810000"/>
          </a:xfrm>
          <a:prstGeom prst="rect">
            <a:avLst/>
          </a:prstGeom>
          <a:noFill/>
          <a:ln w="9525">
            <a:noFill/>
            <a:miter lim="800000"/>
            <a:headEnd/>
            <a:tailEnd/>
          </a:ln>
        </p:spPr>
      </p:pic>
      <p:sp>
        <p:nvSpPr>
          <p:cNvPr id="63494" name="TextovéPole 8"/>
          <p:cNvSpPr txBox="1">
            <a:spLocks noChangeArrowheads="1"/>
          </p:cNvSpPr>
          <p:nvPr/>
        </p:nvSpPr>
        <p:spPr bwMode="auto">
          <a:xfrm>
            <a:off x="6164263" y="5510213"/>
            <a:ext cx="2592387" cy="231775"/>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pitchFamily="34" charset="0"/>
                <a:ea typeface="+mn-ea"/>
                <a:cs typeface="+mn-cs"/>
              </a:rPr>
              <a:t>http://medical-dictionary.thefreedictionary.com</a:t>
            </a:r>
          </a:p>
        </p:txBody>
      </p:sp>
    </p:spTree>
    <p:extLst>
      <p:ext uri="{BB962C8B-B14F-4D97-AF65-F5344CB8AC3E}">
        <p14:creationId xmlns:p14="http://schemas.microsoft.com/office/powerpoint/2010/main" val="1471631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Nadpis 1"/>
          <p:cNvSpPr>
            <a:spLocks noGrp="1"/>
          </p:cNvSpPr>
          <p:nvPr>
            <p:ph type="title"/>
          </p:nvPr>
        </p:nvSpPr>
        <p:spPr>
          <a:xfrm>
            <a:off x="457200" y="274638"/>
            <a:ext cx="8229600" cy="706437"/>
          </a:xfrm>
        </p:spPr>
        <p:txBody>
          <a:bodyPr>
            <a:normAutofit/>
          </a:bodyPr>
          <a:lstStyle/>
          <a:p>
            <a:pPr algn="ctr"/>
            <a:r>
              <a:rPr lang="cs-CZ" sz="3200" b="1" dirty="0">
                <a:latin typeface="+mn-lt"/>
              </a:rPr>
              <a:t>Neuromuskulární onemocnění</a:t>
            </a:r>
            <a:endParaRPr lang="en-US" sz="3200" b="1" dirty="0">
              <a:latin typeface="+mn-lt"/>
            </a:endParaRPr>
          </a:p>
        </p:txBody>
      </p:sp>
      <p:sp>
        <p:nvSpPr>
          <p:cNvPr id="65538" name="Zástupný symbol pro obsah 2"/>
          <p:cNvSpPr>
            <a:spLocks noGrp="1"/>
          </p:cNvSpPr>
          <p:nvPr>
            <p:ph idx="1"/>
          </p:nvPr>
        </p:nvSpPr>
        <p:spPr>
          <a:xfrm>
            <a:off x="251520" y="1125538"/>
            <a:ext cx="8435280" cy="5255790"/>
          </a:xfrm>
        </p:spPr>
        <p:txBody>
          <a:bodyPr>
            <a:normAutofit/>
          </a:bodyPr>
          <a:lstStyle/>
          <a:p>
            <a:pPr>
              <a:buFont typeface="Wingdings" pitchFamily="2" charset="2"/>
              <a:buChar char="Ø"/>
            </a:pPr>
            <a:r>
              <a:rPr lang="cs-CZ" sz="2000" dirty="0"/>
              <a:t>Porucha </a:t>
            </a:r>
            <a:r>
              <a:rPr lang="cs-CZ" sz="2000" dirty="0" err="1"/>
              <a:t>nervosvalo</a:t>
            </a:r>
            <a:r>
              <a:rPr lang="cs-CZ" sz="2000" dirty="0"/>
              <a:t>-</a:t>
            </a:r>
          </a:p>
          <a:p>
            <a:pPr>
              <a:buFont typeface="Arial" charset="0"/>
              <a:buNone/>
            </a:pPr>
            <a:r>
              <a:rPr lang="cs-CZ" sz="2000" dirty="0"/>
              <a:t>		</a:t>
            </a:r>
            <a:r>
              <a:rPr lang="cs-CZ" sz="2000" dirty="0" err="1"/>
              <a:t>vého</a:t>
            </a:r>
            <a:r>
              <a:rPr lang="cs-CZ" sz="2000" dirty="0"/>
              <a:t> přenosu</a:t>
            </a:r>
          </a:p>
          <a:p>
            <a:pPr>
              <a:buFont typeface="Wingdings" pitchFamily="2" charset="2"/>
              <a:buChar char="Ø"/>
            </a:pPr>
            <a:r>
              <a:rPr lang="cs-CZ" sz="2000" dirty="0"/>
              <a:t>Onemocnění svalů</a:t>
            </a:r>
          </a:p>
          <a:p>
            <a:pPr>
              <a:buFont typeface="Wingdings" pitchFamily="2" charset="2"/>
              <a:buChar char="Ø"/>
            </a:pPr>
            <a:endParaRPr lang="cs-CZ" sz="800" dirty="0"/>
          </a:p>
          <a:p>
            <a:pPr>
              <a:buNone/>
            </a:pPr>
            <a:r>
              <a:rPr lang="cs-CZ" sz="2000" b="1" i="1" dirty="0"/>
              <a:t>Vrozené</a:t>
            </a:r>
            <a:r>
              <a:rPr lang="cs-CZ" sz="2000" dirty="0"/>
              <a:t> </a:t>
            </a:r>
          </a:p>
          <a:p>
            <a:pPr>
              <a:buFont typeface="Wingdings" pitchFamily="2" charset="2"/>
              <a:buChar char="ü"/>
            </a:pPr>
            <a:r>
              <a:rPr lang="cs-CZ" sz="2000" dirty="0"/>
              <a:t>Geneticky podmíněné</a:t>
            </a:r>
          </a:p>
          <a:p>
            <a:pPr>
              <a:buFont typeface="Wingdings" pitchFamily="2" charset="2"/>
              <a:buChar char="ü"/>
            </a:pPr>
            <a:endParaRPr lang="cs-CZ" sz="800" dirty="0"/>
          </a:p>
          <a:p>
            <a:pPr>
              <a:buNone/>
            </a:pPr>
            <a:r>
              <a:rPr lang="cs-CZ" sz="2000" b="1" i="1" dirty="0"/>
              <a:t>Získané</a:t>
            </a:r>
          </a:p>
          <a:p>
            <a:pPr>
              <a:buFont typeface="Wingdings" pitchFamily="2" charset="2"/>
              <a:buChar char="ü"/>
            </a:pPr>
            <a:r>
              <a:rPr lang="cs-CZ" sz="2000" dirty="0"/>
              <a:t>Autoimunita</a:t>
            </a:r>
          </a:p>
          <a:p>
            <a:pPr>
              <a:buFont typeface="Wingdings" pitchFamily="2" charset="2"/>
              <a:buChar char="ü"/>
            </a:pPr>
            <a:r>
              <a:rPr lang="cs-CZ" sz="2000" dirty="0"/>
              <a:t>Metabolické a toxické</a:t>
            </a:r>
          </a:p>
          <a:p>
            <a:pPr>
              <a:buFont typeface="Wingdings" pitchFamily="2" charset="2"/>
              <a:buChar char="ü"/>
            </a:pPr>
            <a:endParaRPr lang="en-US" sz="800" dirty="0"/>
          </a:p>
          <a:p>
            <a:pPr>
              <a:buFont typeface="Arial" charset="0"/>
              <a:buNone/>
            </a:pPr>
            <a:r>
              <a:rPr lang="cs-CZ" sz="2000" b="1" dirty="0"/>
              <a:t>Projevy</a:t>
            </a:r>
          </a:p>
          <a:p>
            <a:pPr>
              <a:buFont typeface="Wingdings" pitchFamily="2" charset="2"/>
              <a:buChar char="ü"/>
            </a:pPr>
            <a:r>
              <a:rPr lang="cs-CZ" sz="2000" dirty="0"/>
              <a:t>Postižení motoriky</a:t>
            </a:r>
          </a:p>
          <a:p>
            <a:pPr>
              <a:buFont typeface="Arial" charset="0"/>
              <a:buNone/>
            </a:pPr>
            <a:r>
              <a:rPr lang="cs-CZ" sz="2000" dirty="0"/>
              <a:t>		Slabost</a:t>
            </a:r>
          </a:p>
          <a:p>
            <a:pPr>
              <a:buFont typeface="Arial" charset="0"/>
              <a:buNone/>
            </a:pPr>
            <a:r>
              <a:rPr lang="cs-CZ" sz="2000" dirty="0"/>
              <a:t>		Únavnost</a:t>
            </a:r>
          </a:p>
          <a:p>
            <a:pPr>
              <a:buFont typeface="Wingdings" pitchFamily="2" charset="2"/>
              <a:buChar char="ü"/>
            </a:pPr>
            <a:r>
              <a:rPr lang="cs-CZ" sz="2000" dirty="0"/>
              <a:t>Senzitivita v normě</a:t>
            </a:r>
          </a:p>
        </p:txBody>
      </p:sp>
      <p:sp>
        <p:nvSpPr>
          <p:cNvPr id="4" name="TextovéPole 4"/>
          <p:cNvSpPr txBox="1">
            <a:spLocks noChangeArrowheads="1"/>
          </p:cNvSpPr>
          <p:nvPr/>
        </p:nvSpPr>
        <p:spPr bwMode="auto">
          <a:xfrm>
            <a:off x="5939854" y="6438528"/>
            <a:ext cx="3168650" cy="230832"/>
          </a:xfrm>
          <a:prstGeom prst="rect">
            <a:avLst/>
          </a:prstGeom>
          <a:noFill/>
          <a:ln w="9525">
            <a:noFill/>
            <a:miter lim="800000"/>
            <a:headEnd/>
            <a:tailEnd/>
          </a:ln>
        </p:spPr>
        <p:txBody>
          <a:bodyPr>
            <a:spAutoFit/>
          </a:bodyPr>
          <a:lstStyle/>
          <a:p>
            <a:pPr algn="r"/>
            <a:r>
              <a:rPr lang="en-US" sz="900" dirty="0">
                <a:latin typeface="+mn-lt"/>
              </a:rPr>
              <a:t>http://pixshark.com/</a:t>
            </a:r>
          </a:p>
        </p:txBody>
      </p:sp>
      <p:pic>
        <p:nvPicPr>
          <p:cNvPr id="67586" name="Picture 2" descr="http://classroom.sdmesa.edu/eschmid/images/Chapte3.jpg"/>
          <p:cNvPicPr>
            <a:picLocks noChangeAspect="1" noChangeArrowheads="1"/>
          </p:cNvPicPr>
          <p:nvPr/>
        </p:nvPicPr>
        <p:blipFill>
          <a:blip r:embed="rId2" cstate="print"/>
          <a:srcRect/>
          <a:stretch>
            <a:fillRect/>
          </a:stretch>
        </p:blipFill>
        <p:spPr bwMode="auto">
          <a:xfrm>
            <a:off x="3131840" y="980728"/>
            <a:ext cx="6012160" cy="5438136"/>
          </a:xfrm>
          <a:prstGeom prst="rect">
            <a:avLst/>
          </a:prstGeom>
          <a:noFill/>
        </p:spPr>
      </p:pic>
      <p:sp>
        <p:nvSpPr>
          <p:cNvPr id="2" name="Obdélník 1">
            <a:extLst>
              <a:ext uri="{FF2B5EF4-FFF2-40B4-BE49-F238E27FC236}">
                <a16:creationId xmlns:a16="http://schemas.microsoft.com/office/drawing/2014/main" id="{7138DA6D-A134-4A8C-B5BD-C164E9185F74}"/>
              </a:ext>
            </a:extLst>
          </p:cNvPr>
          <p:cNvSpPr/>
          <p:nvPr/>
        </p:nvSpPr>
        <p:spPr>
          <a:xfrm>
            <a:off x="114300" y="2277208"/>
            <a:ext cx="2945423" cy="44928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982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Nadpis 1"/>
          <p:cNvSpPr>
            <a:spLocks noGrp="1"/>
          </p:cNvSpPr>
          <p:nvPr>
            <p:ph type="title"/>
          </p:nvPr>
        </p:nvSpPr>
        <p:spPr>
          <a:xfrm>
            <a:off x="457200" y="274638"/>
            <a:ext cx="8229600" cy="706437"/>
          </a:xfrm>
        </p:spPr>
        <p:txBody>
          <a:bodyPr>
            <a:normAutofit/>
          </a:bodyPr>
          <a:lstStyle/>
          <a:p>
            <a:pPr algn="ctr"/>
            <a:r>
              <a:rPr lang="cs-CZ" sz="3200" b="1" dirty="0">
                <a:latin typeface="+mn-lt"/>
              </a:rPr>
              <a:t>Neuromuskulární onemocnění</a:t>
            </a:r>
            <a:endParaRPr lang="en-US" sz="3200" b="1" dirty="0">
              <a:latin typeface="+mn-lt"/>
            </a:endParaRPr>
          </a:p>
        </p:txBody>
      </p:sp>
      <p:sp>
        <p:nvSpPr>
          <p:cNvPr id="65538" name="Zástupný symbol pro obsah 2"/>
          <p:cNvSpPr>
            <a:spLocks noGrp="1"/>
          </p:cNvSpPr>
          <p:nvPr>
            <p:ph idx="1"/>
          </p:nvPr>
        </p:nvSpPr>
        <p:spPr>
          <a:xfrm>
            <a:off x="251520" y="1125538"/>
            <a:ext cx="8435280" cy="5255790"/>
          </a:xfrm>
        </p:spPr>
        <p:txBody>
          <a:bodyPr>
            <a:normAutofit/>
          </a:bodyPr>
          <a:lstStyle/>
          <a:p>
            <a:pPr>
              <a:buFont typeface="Wingdings" pitchFamily="2" charset="2"/>
              <a:buChar char="Ø"/>
            </a:pPr>
            <a:r>
              <a:rPr lang="cs-CZ" sz="2000" dirty="0"/>
              <a:t>Porucha </a:t>
            </a:r>
            <a:r>
              <a:rPr lang="cs-CZ" sz="2000" dirty="0" err="1"/>
              <a:t>nervosvalo</a:t>
            </a:r>
            <a:r>
              <a:rPr lang="cs-CZ" sz="2000" dirty="0"/>
              <a:t>-</a:t>
            </a:r>
          </a:p>
          <a:p>
            <a:pPr>
              <a:buFont typeface="Arial" charset="0"/>
              <a:buNone/>
            </a:pPr>
            <a:r>
              <a:rPr lang="cs-CZ" sz="2000" dirty="0"/>
              <a:t>		</a:t>
            </a:r>
            <a:r>
              <a:rPr lang="cs-CZ" sz="2000" dirty="0" err="1"/>
              <a:t>vého</a:t>
            </a:r>
            <a:r>
              <a:rPr lang="cs-CZ" sz="2000" dirty="0"/>
              <a:t> přenosu</a:t>
            </a:r>
          </a:p>
          <a:p>
            <a:pPr>
              <a:buFont typeface="Wingdings" pitchFamily="2" charset="2"/>
              <a:buChar char="Ø"/>
            </a:pPr>
            <a:r>
              <a:rPr lang="cs-CZ" sz="2000" dirty="0"/>
              <a:t>Onemocnění svalů</a:t>
            </a:r>
          </a:p>
          <a:p>
            <a:pPr>
              <a:buFont typeface="Wingdings" pitchFamily="2" charset="2"/>
              <a:buChar char="Ø"/>
            </a:pPr>
            <a:endParaRPr lang="cs-CZ" sz="800" dirty="0"/>
          </a:p>
          <a:p>
            <a:pPr>
              <a:buNone/>
            </a:pPr>
            <a:r>
              <a:rPr lang="cs-CZ" sz="2000" b="1" i="1" dirty="0"/>
              <a:t>Vrozené</a:t>
            </a:r>
            <a:r>
              <a:rPr lang="cs-CZ" sz="2000" dirty="0"/>
              <a:t> </a:t>
            </a:r>
          </a:p>
          <a:p>
            <a:pPr>
              <a:buFont typeface="Wingdings" pitchFamily="2" charset="2"/>
              <a:buChar char="ü"/>
            </a:pPr>
            <a:r>
              <a:rPr lang="cs-CZ" sz="2000" dirty="0"/>
              <a:t>Geneticky podmíněné</a:t>
            </a:r>
          </a:p>
          <a:p>
            <a:pPr>
              <a:buFont typeface="Wingdings" pitchFamily="2" charset="2"/>
              <a:buChar char="ü"/>
            </a:pPr>
            <a:endParaRPr lang="cs-CZ" sz="800" dirty="0"/>
          </a:p>
          <a:p>
            <a:pPr>
              <a:buNone/>
            </a:pPr>
            <a:r>
              <a:rPr lang="cs-CZ" sz="2000" b="1" i="1" dirty="0"/>
              <a:t>Získané</a:t>
            </a:r>
          </a:p>
          <a:p>
            <a:pPr>
              <a:buFont typeface="Wingdings" pitchFamily="2" charset="2"/>
              <a:buChar char="ü"/>
            </a:pPr>
            <a:r>
              <a:rPr lang="cs-CZ" sz="2000" dirty="0"/>
              <a:t>Autoimunita</a:t>
            </a:r>
          </a:p>
          <a:p>
            <a:pPr>
              <a:buFont typeface="Wingdings" pitchFamily="2" charset="2"/>
              <a:buChar char="ü"/>
            </a:pPr>
            <a:r>
              <a:rPr lang="cs-CZ" sz="2000" dirty="0"/>
              <a:t>Metabolické a toxické</a:t>
            </a:r>
          </a:p>
          <a:p>
            <a:pPr>
              <a:buFont typeface="Wingdings" pitchFamily="2" charset="2"/>
              <a:buChar char="ü"/>
            </a:pPr>
            <a:endParaRPr lang="en-US" sz="800" dirty="0"/>
          </a:p>
          <a:p>
            <a:pPr>
              <a:buFont typeface="Arial" charset="0"/>
              <a:buNone/>
            </a:pPr>
            <a:r>
              <a:rPr lang="cs-CZ" sz="2000" b="1" dirty="0"/>
              <a:t>Projevy</a:t>
            </a:r>
          </a:p>
          <a:p>
            <a:pPr>
              <a:buFont typeface="Wingdings" pitchFamily="2" charset="2"/>
              <a:buChar char="ü"/>
            </a:pPr>
            <a:r>
              <a:rPr lang="cs-CZ" sz="2000" dirty="0"/>
              <a:t>Postižení motoriky</a:t>
            </a:r>
          </a:p>
          <a:p>
            <a:pPr>
              <a:buFont typeface="Arial" charset="0"/>
              <a:buNone/>
            </a:pPr>
            <a:r>
              <a:rPr lang="cs-CZ" sz="2000" dirty="0"/>
              <a:t>		Slabost</a:t>
            </a:r>
          </a:p>
          <a:p>
            <a:pPr>
              <a:buFont typeface="Arial" charset="0"/>
              <a:buNone/>
            </a:pPr>
            <a:r>
              <a:rPr lang="cs-CZ" sz="2000" dirty="0"/>
              <a:t>		Únavnost</a:t>
            </a:r>
          </a:p>
          <a:p>
            <a:pPr>
              <a:buFont typeface="Wingdings" pitchFamily="2" charset="2"/>
              <a:buChar char="ü"/>
            </a:pPr>
            <a:r>
              <a:rPr lang="cs-CZ" sz="2000" dirty="0"/>
              <a:t>Senzitivita v normě</a:t>
            </a:r>
          </a:p>
        </p:txBody>
      </p:sp>
      <p:sp>
        <p:nvSpPr>
          <p:cNvPr id="4" name="TextovéPole 4"/>
          <p:cNvSpPr txBox="1">
            <a:spLocks noChangeArrowheads="1"/>
          </p:cNvSpPr>
          <p:nvPr/>
        </p:nvSpPr>
        <p:spPr bwMode="auto">
          <a:xfrm>
            <a:off x="5939854" y="6438528"/>
            <a:ext cx="3168650" cy="230832"/>
          </a:xfrm>
          <a:prstGeom prst="rect">
            <a:avLst/>
          </a:prstGeom>
          <a:noFill/>
          <a:ln w="9525">
            <a:noFill/>
            <a:miter lim="800000"/>
            <a:headEnd/>
            <a:tailEnd/>
          </a:ln>
        </p:spPr>
        <p:txBody>
          <a:bodyPr>
            <a:spAutoFit/>
          </a:bodyPr>
          <a:lstStyle/>
          <a:p>
            <a:pPr algn="r"/>
            <a:r>
              <a:rPr lang="en-US" sz="900" dirty="0">
                <a:latin typeface="+mn-lt"/>
              </a:rPr>
              <a:t>http://pixshark.com/</a:t>
            </a:r>
          </a:p>
        </p:txBody>
      </p:sp>
      <p:pic>
        <p:nvPicPr>
          <p:cNvPr id="67586" name="Picture 2" descr="http://classroom.sdmesa.edu/eschmid/images/Chapte3.jpg"/>
          <p:cNvPicPr>
            <a:picLocks noChangeAspect="1" noChangeArrowheads="1"/>
          </p:cNvPicPr>
          <p:nvPr/>
        </p:nvPicPr>
        <p:blipFill>
          <a:blip r:embed="rId2" cstate="print"/>
          <a:srcRect/>
          <a:stretch>
            <a:fillRect/>
          </a:stretch>
        </p:blipFill>
        <p:spPr bwMode="auto">
          <a:xfrm>
            <a:off x="3131840" y="980728"/>
            <a:ext cx="6012160" cy="5438136"/>
          </a:xfrm>
          <a:prstGeom prst="rect">
            <a:avLst/>
          </a:prstGeom>
          <a:noFill/>
        </p:spPr>
      </p:pic>
      <p:sp>
        <p:nvSpPr>
          <p:cNvPr id="2" name="Obdélník 1">
            <a:extLst>
              <a:ext uri="{FF2B5EF4-FFF2-40B4-BE49-F238E27FC236}">
                <a16:creationId xmlns:a16="http://schemas.microsoft.com/office/drawing/2014/main" id="{7138DA6D-A134-4A8C-B5BD-C164E9185F74}"/>
              </a:ext>
            </a:extLst>
          </p:cNvPr>
          <p:cNvSpPr/>
          <p:nvPr/>
        </p:nvSpPr>
        <p:spPr>
          <a:xfrm>
            <a:off x="114300" y="4528038"/>
            <a:ext cx="2945423" cy="2242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863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Nadpis 1"/>
          <p:cNvSpPr>
            <a:spLocks noGrp="1"/>
          </p:cNvSpPr>
          <p:nvPr>
            <p:ph type="title"/>
          </p:nvPr>
        </p:nvSpPr>
        <p:spPr>
          <a:xfrm>
            <a:off x="457200" y="274638"/>
            <a:ext cx="8229600" cy="706437"/>
          </a:xfrm>
        </p:spPr>
        <p:txBody>
          <a:bodyPr>
            <a:normAutofit/>
          </a:bodyPr>
          <a:lstStyle/>
          <a:p>
            <a:pPr algn="ctr"/>
            <a:r>
              <a:rPr lang="cs-CZ" sz="3200" b="1" dirty="0">
                <a:latin typeface="+mn-lt"/>
              </a:rPr>
              <a:t>Neuromuskulární onemocnění</a:t>
            </a:r>
            <a:endParaRPr lang="en-US" sz="3200" b="1" dirty="0">
              <a:latin typeface="+mn-lt"/>
            </a:endParaRPr>
          </a:p>
        </p:txBody>
      </p:sp>
      <p:sp>
        <p:nvSpPr>
          <p:cNvPr id="65538" name="Zástupný symbol pro obsah 2"/>
          <p:cNvSpPr>
            <a:spLocks noGrp="1"/>
          </p:cNvSpPr>
          <p:nvPr>
            <p:ph idx="1"/>
          </p:nvPr>
        </p:nvSpPr>
        <p:spPr>
          <a:xfrm>
            <a:off x="251520" y="1125538"/>
            <a:ext cx="8435280" cy="5255790"/>
          </a:xfrm>
        </p:spPr>
        <p:txBody>
          <a:bodyPr>
            <a:normAutofit/>
          </a:bodyPr>
          <a:lstStyle/>
          <a:p>
            <a:pPr>
              <a:buFont typeface="Wingdings" pitchFamily="2" charset="2"/>
              <a:buChar char="Ø"/>
            </a:pPr>
            <a:r>
              <a:rPr lang="cs-CZ" sz="2000" dirty="0"/>
              <a:t>Porucha </a:t>
            </a:r>
            <a:r>
              <a:rPr lang="cs-CZ" sz="2000" dirty="0" err="1"/>
              <a:t>nervosvalo</a:t>
            </a:r>
            <a:r>
              <a:rPr lang="cs-CZ" sz="2000" dirty="0"/>
              <a:t>-</a:t>
            </a:r>
          </a:p>
          <a:p>
            <a:pPr>
              <a:buFont typeface="Arial" charset="0"/>
              <a:buNone/>
            </a:pPr>
            <a:r>
              <a:rPr lang="cs-CZ" sz="2000" dirty="0"/>
              <a:t>		</a:t>
            </a:r>
            <a:r>
              <a:rPr lang="cs-CZ" sz="2000" dirty="0" err="1"/>
              <a:t>vého</a:t>
            </a:r>
            <a:r>
              <a:rPr lang="cs-CZ" sz="2000" dirty="0"/>
              <a:t> přenosu</a:t>
            </a:r>
          </a:p>
          <a:p>
            <a:pPr>
              <a:buFont typeface="Wingdings" pitchFamily="2" charset="2"/>
              <a:buChar char="Ø"/>
            </a:pPr>
            <a:r>
              <a:rPr lang="cs-CZ" sz="2000" dirty="0"/>
              <a:t>Onemocnění svalů</a:t>
            </a:r>
          </a:p>
          <a:p>
            <a:pPr>
              <a:buFont typeface="Wingdings" pitchFamily="2" charset="2"/>
              <a:buChar char="Ø"/>
            </a:pPr>
            <a:endParaRPr lang="cs-CZ" sz="800" dirty="0"/>
          </a:p>
          <a:p>
            <a:pPr>
              <a:buNone/>
            </a:pPr>
            <a:r>
              <a:rPr lang="cs-CZ" sz="2000" b="1" i="1" dirty="0"/>
              <a:t>Vrozené</a:t>
            </a:r>
            <a:r>
              <a:rPr lang="cs-CZ" sz="2000" dirty="0"/>
              <a:t> </a:t>
            </a:r>
          </a:p>
          <a:p>
            <a:pPr>
              <a:buFont typeface="Wingdings" pitchFamily="2" charset="2"/>
              <a:buChar char="ü"/>
            </a:pPr>
            <a:r>
              <a:rPr lang="cs-CZ" sz="2000" dirty="0"/>
              <a:t>Geneticky podmíněné</a:t>
            </a:r>
          </a:p>
          <a:p>
            <a:pPr>
              <a:buFont typeface="Wingdings" pitchFamily="2" charset="2"/>
              <a:buChar char="ü"/>
            </a:pPr>
            <a:endParaRPr lang="cs-CZ" sz="800" dirty="0"/>
          </a:p>
          <a:p>
            <a:pPr>
              <a:buNone/>
            </a:pPr>
            <a:r>
              <a:rPr lang="cs-CZ" sz="2000" b="1" i="1" dirty="0"/>
              <a:t>Získané</a:t>
            </a:r>
          </a:p>
          <a:p>
            <a:pPr>
              <a:buFont typeface="Wingdings" pitchFamily="2" charset="2"/>
              <a:buChar char="ü"/>
            </a:pPr>
            <a:r>
              <a:rPr lang="cs-CZ" sz="2000" dirty="0"/>
              <a:t>Autoimunita</a:t>
            </a:r>
          </a:p>
          <a:p>
            <a:pPr>
              <a:buFont typeface="Wingdings" pitchFamily="2" charset="2"/>
              <a:buChar char="ü"/>
            </a:pPr>
            <a:r>
              <a:rPr lang="cs-CZ" sz="2000" dirty="0"/>
              <a:t>Metabolické a toxické</a:t>
            </a:r>
          </a:p>
          <a:p>
            <a:pPr>
              <a:buFont typeface="Wingdings" pitchFamily="2" charset="2"/>
              <a:buChar char="ü"/>
            </a:pPr>
            <a:endParaRPr lang="en-US" sz="800" dirty="0"/>
          </a:p>
          <a:p>
            <a:pPr>
              <a:buFont typeface="Arial" charset="0"/>
              <a:buNone/>
            </a:pPr>
            <a:r>
              <a:rPr lang="cs-CZ" sz="2000" b="1" dirty="0"/>
              <a:t>Projevy</a:t>
            </a:r>
          </a:p>
          <a:p>
            <a:pPr>
              <a:buFont typeface="Wingdings" pitchFamily="2" charset="2"/>
              <a:buChar char="ü"/>
            </a:pPr>
            <a:r>
              <a:rPr lang="cs-CZ" sz="2000" dirty="0"/>
              <a:t>Postižení motoriky</a:t>
            </a:r>
          </a:p>
          <a:p>
            <a:pPr>
              <a:buFont typeface="Arial" charset="0"/>
              <a:buNone/>
            </a:pPr>
            <a:r>
              <a:rPr lang="cs-CZ" sz="2000" dirty="0"/>
              <a:t>		Slabost</a:t>
            </a:r>
          </a:p>
          <a:p>
            <a:pPr>
              <a:buFont typeface="Arial" charset="0"/>
              <a:buNone/>
            </a:pPr>
            <a:r>
              <a:rPr lang="cs-CZ" sz="2000" dirty="0"/>
              <a:t>		Únavnost</a:t>
            </a:r>
          </a:p>
          <a:p>
            <a:pPr>
              <a:buFont typeface="Wingdings" pitchFamily="2" charset="2"/>
              <a:buChar char="ü"/>
            </a:pPr>
            <a:r>
              <a:rPr lang="cs-CZ" sz="2000" dirty="0"/>
              <a:t>Senzitivita v normě</a:t>
            </a:r>
          </a:p>
        </p:txBody>
      </p:sp>
      <p:sp>
        <p:nvSpPr>
          <p:cNvPr id="4" name="TextovéPole 4"/>
          <p:cNvSpPr txBox="1">
            <a:spLocks noChangeArrowheads="1"/>
          </p:cNvSpPr>
          <p:nvPr/>
        </p:nvSpPr>
        <p:spPr bwMode="auto">
          <a:xfrm>
            <a:off x="5939854" y="6438528"/>
            <a:ext cx="3168650" cy="230832"/>
          </a:xfrm>
          <a:prstGeom prst="rect">
            <a:avLst/>
          </a:prstGeom>
          <a:noFill/>
          <a:ln w="9525">
            <a:noFill/>
            <a:miter lim="800000"/>
            <a:headEnd/>
            <a:tailEnd/>
          </a:ln>
        </p:spPr>
        <p:txBody>
          <a:bodyPr>
            <a:spAutoFit/>
          </a:bodyPr>
          <a:lstStyle/>
          <a:p>
            <a:pPr algn="r"/>
            <a:r>
              <a:rPr lang="en-US" sz="900" dirty="0">
                <a:latin typeface="+mn-lt"/>
              </a:rPr>
              <a:t>http://pixshark.com/</a:t>
            </a:r>
          </a:p>
        </p:txBody>
      </p:sp>
      <p:pic>
        <p:nvPicPr>
          <p:cNvPr id="67586" name="Picture 2" descr="http://classroom.sdmesa.edu/eschmid/images/Chapte3.jpg"/>
          <p:cNvPicPr>
            <a:picLocks noChangeAspect="1" noChangeArrowheads="1"/>
          </p:cNvPicPr>
          <p:nvPr/>
        </p:nvPicPr>
        <p:blipFill>
          <a:blip r:embed="rId2" cstate="print"/>
          <a:srcRect/>
          <a:stretch>
            <a:fillRect/>
          </a:stretch>
        </p:blipFill>
        <p:spPr bwMode="auto">
          <a:xfrm>
            <a:off x="3131840" y="980728"/>
            <a:ext cx="6012160" cy="5438136"/>
          </a:xfrm>
          <a:prstGeom prst="rect">
            <a:avLst/>
          </a:prstGeom>
          <a:noFill/>
        </p:spPr>
      </p:pic>
    </p:spTree>
    <p:extLst>
      <p:ext uri="{BB962C8B-B14F-4D97-AF65-F5344CB8AC3E}">
        <p14:creationId xmlns:p14="http://schemas.microsoft.com/office/powerpoint/2010/main" val="491078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Nadpis 1"/>
          <p:cNvSpPr>
            <a:spLocks noGrp="1"/>
          </p:cNvSpPr>
          <p:nvPr>
            <p:ph type="title"/>
          </p:nvPr>
        </p:nvSpPr>
        <p:spPr>
          <a:xfrm>
            <a:off x="457200" y="274638"/>
            <a:ext cx="8229600" cy="706437"/>
          </a:xfrm>
        </p:spPr>
        <p:txBody>
          <a:bodyPr>
            <a:normAutofit/>
          </a:bodyPr>
          <a:lstStyle/>
          <a:p>
            <a:pPr algn="ctr"/>
            <a:r>
              <a:rPr lang="cs-CZ" sz="3200" b="1" dirty="0">
                <a:latin typeface="+mn-lt"/>
              </a:rPr>
              <a:t>Poruchy nervosvalového přenosu</a:t>
            </a:r>
            <a:endParaRPr lang="en-US" sz="3200" b="1" dirty="0">
              <a:latin typeface="+mn-lt"/>
            </a:endParaRPr>
          </a:p>
        </p:txBody>
      </p:sp>
      <p:sp>
        <p:nvSpPr>
          <p:cNvPr id="65538" name="Zástupný symbol pro obsah 2"/>
          <p:cNvSpPr>
            <a:spLocks noGrp="1"/>
          </p:cNvSpPr>
          <p:nvPr>
            <p:ph idx="1"/>
          </p:nvPr>
        </p:nvSpPr>
        <p:spPr>
          <a:xfrm>
            <a:off x="457200" y="1125538"/>
            <a:ext cx="8229600" cy="5630862"/>
          </a:xfrm>
        </p:spPr>
        <p:txBody>
          <a:bodyPr>
            <a:normAutofit lnSpcReduction="10000"/>
          </a:bodyPr>
          <a:lstStyle/>
          <a:p>
            <a:pPr>
              <a:buFont typeface="Arial" charset="0"/>
              <a:buNone/>
            </a:pPr>
            <a:r>
              <a:rPr lang="cs-CZ" sz="2200" b="1" dirty="0"/>
              <a:t>INHIBICE</a:t>
            </a:r>
          </a:p>
          <a:p>
            <a:pPr>
              <a:buFont typeface="Arial" charset="0"/>
              <a:buNone/>
            </a:pPr>
            <a:r>
              <a:rPr lang="cs-CZ" sz="2000" b="1" dirty="0" err="1"/>
              <a:t>Presinatptické</a:t>
            </a:r>
            <a:r>
              <a:rPr lang="cs-CZ" sz="2000" b="1" dirty="0"/>
              <a:t> postižení</a:t>
            </a:r>
          </a:p>
          <a:p>
            <a:pPr>
              <a:buFont typeface="Wingdings" pitchFamily="2" charset="2"/>
              <a:buChar char="Ø"/>
            </a:pPr>
            <a:r>
              <a:rPr lang="cs-CZ" sz="2000" dirty="0"/>
              <a:t>Blokáda uvolňování Ach</a:t>
            </a:r>
          </a:p>
          <a:p>
            <a:pPr lvl="1">
              <a:buFont typeface="Wingdings" pitchFamily="2" charset="2"/>
              <a:buChar char="ü"/>
            </a:pPr>
            <a:r>
              <a:rPr lang="cs-CZ" sz="2000" dirty="0"/>
              <a:t>Botulotoxin</a:t>
            </a:r>
          </a:p>
          <a:p>
            <a:pPr>
              <a:buFont typeface="Arial" charset="0"/>
              <a:buNone/>
            </a:pPr>
            <a:r>
              <a:rPr lang="cs-CZ" sz="2000" b="1" dirty="0" err="1"/>
              <a:t>Postsynaptické</a:t>
            </a:r>
            <a:r>
              <a:rPr lang="cs-CZ" sz="2000" b="1" dirty="0"/>
              <a:t> postižení</a:t>
            </a:r>
          </a:p>
          <a:p>
            <a:pPr>
              <a:buFont typeface="Wingdings" pitchFamily="2" charset="2"/>
              <a:buChar char="Ø"/>
            </a:pPr>
            <a:r>
              <a:rPr lang="cs-CZ" sz="2000" dirty="0"/>
              <a:t>Protilátky proti Ach receptorům - Blokáda vazby Ach na receptor</a:t>
            </a:r>
          </a:p>
          <a:p>
            <a:pPr lvl="1">
              <a:buFont typeface="Wingdings" pitchFamily="2" charset="2"/>
              <a:buChar char="ü"/>
            </a:pPr>
            <a:r>
              <a:rPr lang="cs-CZ" sz="2000" dirty="0"/>
              <a:t>Kurare</a:t>
            </a:r>
          </a:p>
          <a:p>
            <a:pPr lvl="1">
              <a:buFont typeface="Wingdings" pitchFamily="2" charset="2"/>
              <a:buChar char="ü"/>
            </a:pPr>
            <a:r>
              <a:rPr lang="cs-CZ" sz="2000" dirty="0" err="1"/>
              <a:t>Myasthenia</a:t>
            </a:r>
            <a:r>
              <a:rPr lang="cs-CZ" sz="2000" dirty="0"/>
              <a:t> gravis</a:t>
            </a:r>
          </a:p>
          <a:p>
            <a:pPr>
              <a:buFont typeface="Arial" charset="0"/>
              <a:buNone/>
            </a:pPr>
            <a:r>
              <a:rPr lang="cs-CZ" sz="2000" dirty="0"/>
              <a:t>		- Autoimunita</a:t>
            </a:r>
          </a:p>
          <a:p>
            <a:pPr>
              <a:buFont typeface="Arial" charset="0"/>
              <a:buNone/>
            </a:pPr>
            <a:endParaRPr lang="cs-CZ" sz="900" b="1" dirty="0"/>
          </a:p>
          <a:p>
            <a:pPr>
              <a:buFont typeface="Arial" charset="0"/>
              <a:buNone/>
            </a:pPr>
            <a:r>
              <a:rPr lang="cs-CZ" sz="2200" b="1" dirty="0"/>
              <a:t>EXCITACE</a:t>
            </a:r>
          </a:p>
          <a:p>
            <a:pPr>
              <a:buFont typeface="Arial" charset="0"/>
              <a:buNone/>
            </a:pPr>
            <a:r>
              <a:rPr lang="cs-CZ" sz="2000" b="1" dirty="0"/>
              <a:t>Inhibice </a:t>
            </a:r>
            <a:r>
              <a:rPr lang="cs-CZ" sz="2000" b="1" dirty="0" err="1"/>
              <a:t>acetylcholinesterázy</a:t>
            </a:r>
            <a:endParaRPr lang="cs-CZ" sz="2000" b="1" dirty="0"/>
          </a:p>
          <a:p>
            <a:pPr>
              <a:buFont typeface="Wingdings" panose="05000000000000000000" pitchFamily="2" charset="2"/>
              <a:buChar char="Ø"/>
            </a:pPr>
            <a:r>
              <a:rPr lang="cs-CZ" sz="2000" dirty="0" err="1"/>
              <a:t>Neostigmin</a:t>
            </a:r>
            <a:r>
              <a:rPr lang="cs-CZ" sz="2000" dirty="0"/>
              <a:t> </a:t>
            </a:r>
            <a:r>
              <a:rPr lang="cs-CZ" sz="1600" dirty="0"/>
              <a:t>(léčba MG)</a:t>
            </a:r>
          </a:p>
          <a:p>
            <a:pPr>
              <a:buFont typeface="Wingdings" panose="05000000000000000000" pitchFamily="2" charset="2"/>
              <a:buChar char="Ø"/>
            </a:pPr>
            <a:r>
              <a:rPr lang="cs-CZ" sz="2000" dirty="0"/>
              <a:t>Organofosfáty </a:t>
            </a:r>
            <a:r>
              <a:rPr lang="cs-CZ" sz="1600" dirty="0"/>
              <a:t>(</a:t>
            </a:r>
            <a:r>
              <a:rPr lang="cs-CZ" sz="1600" dirty="0" err="1"/>
              <a:t>toxikologicý</a:t>
            </a:r>
            <a:r>
              <a:rPr lang="cs-CZ" sz="1600" dirty="0"/>
              <a:t> význam)</a:t>
            </a:r>
          </a:p>
          <a:p>
            <a:pPr lvl="1">
              <a:buFont typeface="Wingdings" panose="05000000000000000000" pitchFamily="2" charset="2"/>
              <a:buChar char="ü"/>
            </a:pPr>
            <a:r>
              <a:rPr lang="cs-CZ" sz="1700" dirty="0"/>
              <a:t>Sarin</a:t>
            </a:r>
          </a:p>
          <a:p>
            <a:pPr lvl="1">
              <a:buFont typeface="Wingdings" panose="05000000000000000000" pitchFamily="2" charset="2"/>
              <a:buChar char="ü"/>
            </a:pPr>
            <a:r>
              <a:rPr lang="cs-CZ" sz="1700" dirty="0"/>
              <a:t>VX</a:t>
            </a:r>
            <a:r>
              <a:rPr lang="en-US" sz="1700" dirty="0"/>
              <a:t> </a:t>
            </a:r>
            <a:r>
              <a:rPr lang="cs-CZ" sz="1700" dirty="0"/>
              <a:t>- </a:t>
            </a:r>
            <a:r>
              <a:rPr lang="en-US" sz="1700" dirty="0"/>
              <a:t>(10 x </a:t>
            </a:r>
            <a:r>
              <a:rPr lang="cs-CZ" sz="1700" dirty="0"/>
              <a:t>účinnější než sarin)</a:t>
            </a:r>
          </a:p>
          <a:p>
            <a:pPr lvl="1">
              <a:buFont typeface="Wingdings" panose="05000000000000000000" pitchFamily="2" charset="2"/>
              <a:buChar char="ü"/>
            </a:pPr>
            <a:r>
              <a:rPr lang="cs-CZ" sz="1700" dirty="0" err="1"/>
              <a:t>Novičok</a:t>
            </a:r>
            <a:r>
              <a:rPr lang="en-US" sz="1700" dirty="0"/>
              <a:t> </a:t>
            </a:r>
            <a:r>
              <a:rPr lang="cs-CZ" sz="1700" dirty="0"/>
              <a:t>- (</a:t>
            </a:r>
            <a:r>
              <a:rPr lang="en-US" sz="1700" dirty="0"/>
              <a:t>10</a:t>
            </a:r>
            <a:r>
              <a:rPr lang="cs-CZ" sz="1700" dirty="0"/>
              <a:t> x účinnější než VX)</a:t>
            </a:r>
            <a:endParaRPr lang="en-US" sz="1700" dirty="0"/>
          </a:p>
          <a:p>
            <a:pPr lvl="1">
              <a:buFont typeface="Wingdings" panose="05000000000000000000" pitchFamily="2" charset="2"/>
              <a:buChar char="ü"/>
            </a:pPr>
            <a:endParaRPr lang="cs-CZ" sz="1700" dirty="0"/>
          </a:p>
        </p:txBody>
      </p:sp>
      <p:pic>
        <p:nvPicPr>
          <p:cNvPr id="68610" name="Picture 2" descr="http://nawrot.psych.ndsu.nodak.edu/Courses/465Projects09/MyastheniaGravis/Page3_files/image002.jpg"/>
          <p:cNvPicPr>
            <a:picLocks noChangeAspect="1" noChangeArrowheads="1"/>
          </p:cNvPicPr>
          <p:nvPr/>
        </p:nvPicPr>
        <p:blipFill rotWithShape="1">
          <a:blip r:embed="rId2" cstate="print"/>
          <a:srcRect l="4521"/>
          <a:stretch/>
        </p:blipFill>
        <p:spPr bwMode="auto">
          <a:xfrm>
            <a:off x="4127500" y="3318892"/>
            <a:ext cx="4838204" cy="2647951"/>
          </a:xfrm>
          <a:prstGeom prst="rect">
            <a:avLst/>
          </a:prstGeom>
          <a:noFill/>
        </p:spPr>
      </p:pic>
      <p:sp>
        <p:nvSpPr>
          <p:cNvPr id="8" name="TextovéPole 4"/>
          <p:cNvSpPr txBox="1">
            <a:spLocks noChangeArrowheads="1"/>
          </p:cNvSpPr>
          <p:nvPr/>
        </p:nvSpPr>
        <p:spPr bwMode="auto">
          <a:xfrm>
            <a:off x="5292080" y="6021288"/>
            <a:ext cx="3168650" cy="230832"/>
          </a:xfrm>
          <a:prstGeom prst="rect">
            <a:avLst/>
          </a:prstGeom>
          <a:noFill/>
          <a:ln w="9525">
            <a:noFill/>
            <a:miter lim="800000"/>
            <a:headEnd/>
            <a:tailEnd/>
          </a:ln>
        </p:spPr>
        <p:txBody>
          <a:bodyPr>
            <a:spAutoFit/>
          </a:bodyPr>
          <a:lstStyle/>
          <a:p>
            <a:pPr algn="r"/>
            <a:r>
              <a:rPr lang="en-US" sz="900" dirty="0">
                <a:latin typeface="+mn-lt"/>
              </a:rPr>
              <a:t>http://nawrot.psych.ndsu.nodak.edu/</a:t>
            </a:r>
          </a:p>
        </p:txBody>
      </p:sp>
    </p:spTree>
    <p:extLst>
      <p:ext uri="{BB962C8B-B14F-4D97-AF65-F5344CB8AC3E}">
        <p14:creationId xmlns:p14="http://schemas.microsoft.com/office/powerpoint/2010/main" val="3845847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Nadpis 1"/>
          <p:cNvSpPr>
            <a:spLocks noGrp="1"/>
          </p:cNvSpPr>
          <p:nvPr>
            <p:ph type="title"/>
          </p:nvPr>
        </p:nvSpPr>
        <p:spPr>
          <a:xfrm>
            <a:off x="457200" y="274638"/>
            <a:ext cx="8229600" cy="706437"/>
          </a:xfrm>
        </p:spPr>
        <p:txBody>
          <a:bodyPr/>
          <a:lstStyle/>
          <a:p>
            <a:pPr algn="ctr"/>
            <a:r>
              <a:rPr lang="cs-CZ" sz="2600" b="1" dirty="0">
                <a:latin typeface="+mn-lt"/>
              </a:rPr>
              <a:t>Onemocnění kosterního svalstva</a:t>
            </a:r>
            <a:endParaRPr lang="en-US" sz="2600" b="1" dirty="0">
              <a:latin typeface="+mn-lt"/>
            </a:endParaRPr>
          </a:p>
        </p:txBody>
      </p:sp>
      <p:sp>
        <p:nvSpPr>
          <p:cNvPr id="65538" name="Zástupný symbol pro obsah 2"/>
          <p:cNvSpPr>
            <a:spLocks noGrp="1"/>
          </p:cNvSpPr>
          <p:nvPr>
            <p:ph idx="1"/>
          </p:nvPr>
        </p:nvSpPr>
        <p:spPr>
          <a:xfrm>
            <a:off x="457200" y="1125538"/>
            <a:ext cx="8792308" cy="5000625"/>
          </a:xfrm>
        </p:spPr>
        <p:txBody>
          <a:bodyPr>
            <a:normAutofit lnSpcReduction="10000"/>
          </a:bodyPr>
          <a:lstStyle/>
          <a:p>
            <a:pPr marL="457200" indent="-457200">
              <a:buFont typeface="Arial" charset="0"/>
              <a:buAutoNum type="arabicPeriod"/>
            </a:pPr>
            <a:r>
              <a:rPr lang="cs-CZ" sz="2000" b="1" dirty="0"/>
              <a:t>Geneticky podmíněné myopatie</a:t>
            </a:r>
          </a:p>
          <a:p>
            <a:pPr marL="457200" indent="-457200">
              <a:buFont typeface="Arial" charset="0"/>
              <a:buAutoNum type="arabicPeriod"/>
            </a:pPr>
            <a:endParaRPr lang="cs-CZ" sz="900" b="1" dirty="0"/>
          </a:p>
          <a:p>
            <a:pPr>
              <a:buFont typeface="Arial" charset="0"/>
              <a:buNone/>
            </a:pPr>
            <a:r>
              <a:rPr lang="cs-CZ" sz="2000" dirty="0"/>
              <a:t>	</a:t>
            </a:r>
            <a:r>
              <a:rPr lang="cs-CZ" sz="2000" dirty="0" err="1"/>
              <a:t>Duchenova</a:t>
            </a:r>
            <a:r>
              <a:rPr lang="cs-CZ" sz="2000" dirty="0"/>
              <a:t> myopatie (DMD) a </a:t>
            </a:r>
            <a:r>
              <a:rPr lang="cs-CZ" sz="2000" dirty="0" err="1"/>
              <a:t>Beckerova</a:t>
            </a:r>
            <a:r>
              <a:rPr lang="cs-CZ" sz="2000" dirty="0"/>
              <a:t> myopatie (BMD)</a:t>
            </a:r>
          </a:p>
          <a:p>
            <a:pPr>
              <a:buFont typeface="Arial" charset="0"/>
              <a:buNone/>
            </a:pPr>
            <a:endParaRPr lang="cs-CZ" sz="900" dirty="0"/>
          </a:p>
          <a:p>
            <a:pPr lvl="2">
              <a:buFont typeface="Wingdings" pitchFamily="2" charset="2"/>
              <a:buChar char="Ø"/>
            </a:pPr>
            <a:r>
              <a:rPr lang="cs-CZ" sz="2000" dirty="0"/>
              <a:t>X vázané</a:t>
            </a:r>
          </a:p>
          <a:p>
            <a:pPr lvl="2">
              <a:buFont typeface="Wingdings" pitchFamily="2" charset="2"/>
              <a:buChar char="Ø"/>
            </a:pPr>
            <a:r>
              <a:rPr lang="cs-CZ" sz="2000" dirty="0" err="1"/>
              <a:t>Dystrofin</a:t>
            </a:r>
            <a:r>
              <a:rPr lang="cs-CZ" sz="2000" dirty="0"/>
              <a:t> – stabilita membrány svalové buňky</a:t>
            </a:r>
          </a:p>
          <a:p>
            <a:pPr lvl="2">
              <a:buFont typeface="Wingdings" pitchFamily="2" charset="2"/>
              <a:buChar char="Ø"/>
            </a:pPr>
            <a:endParaRPr lang="cs-CZ" sz="2000" dirty="0"/>
          </a:p>
          <a:p>
            <a:pPr lvl="2">
              <a:buFont typeface="Wingdings" pitchFamily="2" charset="2"/>
              <a:buChar char="ü"/>
            </a:pPr>
            <a:r>
              <a:rPr lang="cs-CZ" sz="2000" dirty="0"/>
              <a:t>DMD – absence </a:t>
            </a:r>
            <a:r>
              <a:rPr lang="cs-CZ" sz="2000" dirty="0" err="1"/>
              <a:t>dystrofinu</a:t>
            </a:r>
            <a:endParaRPr lang="cs-CZ" sz="2000" dirty="0"/>
          </a:p>
          <a:p>
            <a:pPr>
              <a:buFont typeface="Arial" charset="0"/>
              <a:buNone/>
            </a:pPr>
            <a:r>
              <a:rPr lang="cs-CZ" sz="2000" dirty="0"/>
              <a:t>			- Progresivní svalová dystrofie se objevuje kolem 2.-3. roku</a:t>
            </a:r>
          </a:p>
          <a:p>
            <a:pPr>
              <a:buFont typeface="Arial" charset="0"/>
              <a:buNone/>
            </a:pPr>
            <a:r>
              <a:rPr lang="cs-CZ" sz="2000" dirty="0"/>
              <a:t>			- Pacienti umírají kolem 20. roku života na respirační 						komplikace v důsledku dystrofie respiračních svalů</a:t>
            </a:r>
          </a:p>
          <a:p>
            <a:pPr>
              <a:buFont typeface="Arial" charset="0"/>
              <a:buNone/>
            </a:pPr>
            <a:endParaRPr lang="cs-CZ" sz="900" dirty="0"/>
          </a:p>
          <a:p>
            <a:pPr lvl="2">
              <a:buFont typeface="Wingdings" pitchFamily="2" charset="2"/>
              <a:buChar char="ü"/>
            </a:pPr>
            <a:r>
              <a:rPr lang="cs-CZ" sz="2000" dirty="0"/>
              <a:t>BMD – snížené množství </a:t>
            </a:r>
            <a:r>
              <a:rPr lang="cs-CZ" sz="2000" dirty="0" err="1"/>
              <a:t>dystrofinu</a:t>
            </a:r>
            <a:r>
              <a:rPr lang="cs-CZ" sz="2000" dirty="0"/>
              <a:t> nebo jeho funkční postižení</a:t>
            </a:r>
          </a:p>
          <a:p>
            <a:pPr>
              <a:buFont typeface="Arial" charset="0"/>
              <a:buNone/>
            </a:pPr>
            <a:r>
              <a:rPr lang="cs-CZ" sz="2000" dirty="0"/>
              <a:t>			- Progresivní svalová dystrofie se objevuje mezi 5. a 15. 					rokem života</a:t>
            </a:r>
          </a:p>
          <a:p>
            <a:pPr>
              <a:buFont typeface="Arial" charset="0"/>
              <a:buNone/>
            </a:pPr>
            <a:r>
              <a:rPr lang="cs-CZ" sz="2000" dirty="0"/>
              <a:t>			- Pacienti se dožívají 40. – 50. let</a:t>
            </a:r>
          </a:p>
        </p:txBody>
      </p:sp>
    </p:spTree>
    <p:extLst>
      <p:ext uri="{BB962C8B-B14F-4D97-AF65-F5344CB8AC3E}">
        <p14:creationId xmlns:p14="http://schemas.microsoft.com/office/powerpoint/2010/main" val="1900999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Nadpis 1"/>
          <p:cNvSpPr>
            <a:spLocks noGrp="1"/>
          </p:cNvSpPr>
          <p:nvPr>
            <p:ph type="title"/>
          </p:nvPr>
        </p:nvSpPr>
        <p:spPr>
          <a:xfrm>
            <a:off x="457200" y="274638"/>
            <a:ext cx="8229600" cy="706437"/>
          </a:xfrm>
        </p:spPr>
        <p:txBody>
          <a:bodyPr>
            <a:normAutofit/>
          </a:bodyPr>
          <a:lstStyle/>
          <a:p>
            <a:pPr algn="ctr"/>
            <a:r>
              <a:rPr lang="cs-CZ" sz="3200" b="1" dirty="0">
                <a:latin typeface="+mn-lt"/>
              </a:rPr>
              <a:t>Onemocnění kosterního svalstva</a:t>
            </a:r>
            <a:endParaRPr lang="en-US" sz="3200" b="1" dirty="0">
              <a:latin typeface="+mn-lt"/>
            </a:endParaRPr>
          </a:p>
        </p:txBody>
      </p:sp>
      <p:sp>
        <p:nvSpPr>
          <p:cNvPr id="65538" name="Zástupný symbol pro obsah 2"/>
          <p:cNvSpPr>
            <a:spLocks noGrp="1"/>
          </p:cNvSpPr>
          <p:nvPr>
            <p:ph idx="1"/>
          </p:nvPr>
        </p:nvSpPr>
        <p:spPr>
          <a:xfrm>
            <a:off x="457200" y="1125538"/>
            <a:ext cx="8229600" cy="5000625"/>
          </a:xfrm>
        </p:spPr>
        <p:txBody>
          <a:bodyPr/>
          <a:lstStyle/>
          <a:p>
            <a:pPr>
              <a:buFont typeface="Arial" charset="0"/>
              <a:buNone/>
            </a:pPr>
            <a:r>
              <a:rPr lang="cs-CZ" sz="2000" b="1" dirty="0"/>
              <a:t>2. Zánětlivé myopatie</a:t>
            </a:r>
          </a:p>
          <a:p>
            <a:pPr lvl="1">
              <a:buFont typeface="Wingdings" pitchFamily="2" charset="2"/>
              <a:buChar char="Ø"/>
            </a:pPr>
            <a:r>
              <a:rPr lang="cs-CZ" sz="2000" dirty="0"/>
              <a:t>Nedědičné idiopatické onemocnění dospělých</a:t>
            </a:r>
          </a:p>
          <a:p>
            <a:pPr lvl="1">
              <a:buFont typeface="Wingdings" pitchFamily="2" charset="2"/>
              <a:buChar char="ü"/>
            </a:pPr>
            <a:r>
              <a:rPr lang="cs-CZ" sz="2000" dirty="0"/>
              <a:t>Polymyozitida</a:t>
            </a:r>
          </a:p>
          <a:p>
            <a:pPr>
              <a:buFont typeface="Arial" charset="0"/>
              <a:buNone/>
            </a:pPr>
            <a:r>
              <a:rPr lang="cs-CZ" sz="2000" dirty="0"/>
              <a:t>			- Autoimunitní proces</a:t>
            </a:r>
          </a:p>
          <a:p>
            <a:pPr>
              <a:buFont typeface="Arial" charset="0"/>
              <a:buNone/>
            </a:pPr>
            <a:r>
              <a:rPr lang="cs-CZ" sz="2000" dirty="0"/>
              <a:t>			- Poškození svalových vláken</a:t>
            </a:r>
          </a:p>
          <a:p>
            <a:pPr lvl="1">
              <a:buFont typeface="Wingdings" pitchFamily="2" charset="2"/>
              <a:buChar char="ü"/>
            </a:pPr>
            <a:r>
              <a:rPr lang="cs-CZ" sz="2000" dirty="0"/>
              <a:t>Dermatomyozitida</a:t>
            </a:r>
          </a:p>
          <a:p>
            <a:pPr>
              <a:buFont typeface="Arial" charset="0"/>
              <a:buNone/>
            </a:pPr>
            <a:r>
              <a:rPr lang="cs-CZ" sz="2000" dirty="0"/>
              <a:t>			- Autoimunitní proces</a:t>
            </a:r>
          </a:p>
          <a:p>
            <a:pPr>
              <a:buFont typeface="Arial" charset="0"/>
              <a:buNone/>
            </a:pPr>
            <a:r>
              <a:rPr lang="cs-CZ" sz="2000" dirty="0"/>
              <a:t>			- Poškození svalových kapilár</a:t>
            </a:r>
          </a:p>
          <a:p>
            <a:pPr>
              <a:buFont typeface="Arial" charset="0"/>
              <a:buNone/>
            </a:pPr>
            <a:endParaRPr lang="cs-CZ" sz="800" dirty="0"/>
          </a:p>
          <a:p>
            <a:pPr>
              <a:buFont typeface="Arial" charset="0"/>
              <a:buNone/>
            </a:pPr>
            <a:r>
              <a:rPr lang="cs-CZ" sz="2000" b="1" dirty="0"/>
              <a:t>3. Metabolické a toxické myopatie</a:t>
            </a:r>
          </a:p>
          <a:p>
            <a:pPr lvl="1">
              <a:buFont typeface="Wingdings" pitchFamily="2" charset="2"/>
              <a:buChar char="ü"/>
            </a:pPr>
            <a:r>
              <a:rPr lang="cs-CZ" sz="2000" dirty="0"/>
              <a:t>Tyreopatie</a:t>
            </a:r>
          </a:p>
          <a:p>
            <a:pPr lvl="1">
              <a:buFont typeface="Wingdings" pitchFamily="2" charset="2"/>
              <a:buChar char="ü"/>
            </a:pPr>
            <a:r>
              <a:rPr lang="cs-CZ" sz="2000" dirty="0"/>
              <a:t>Steroidní myopatie</a:t>
            </a:r>
          </a:p>
          <a:p>
            <a:pPr lvl="1">
              <a:buFont typeface="Wingdings" pitchFamily="2" charset="2"/>
              <a:buChar char="ü"/>
            </a:pPr>
            <a:r>
              <a:rPr lang="cs-CZ" sz="2000" dirty="0"/>
              <a:t>Alkoholické myopatie</a:t>
            </a:r>
          </a:p>
        </p:txBody>
      </p:sp>
    </p:spTree>
    <p:extLst>
      <p:ext uri="{BB962C8B-B14F-4D97-AF65-F5344CB8AC3E}">
        <p14:creationId xmlns:p14="http://schemas.microsoft.com/office/powerpoint/2010/main" val="10533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384CA61-C66C-4433-9302-DB659E172394}"/>
              </a:ext>
            </a:extLst>
          </p:cNvPr>
          <p:cNvSpPr>
            <a:spLocks noGrp="1"/>
          </p:cNvSpPr>
          <p:nvPr>
            <p:ph idx="1"/>
          </p:nvPr>
        </p:nvSpPr>
        <p:spPr>
          <a:xfrm>
            <a:off x="628650" y="1926922"/>
            <a:ext cx="7886700" cy="4743815"/>
          </a:xfrm>
        </p:spPr>
        <p:txBody>
          <a:bodyPr>
            <a:noAutofit/>
          </a:bodyPr>
          <a:lstStyle/>
          <a:p>
            <a:pPr marL="0" indent="0" algn="ctr">
              <a:buNone/>
            </a:pPr>
            <a:r>
              <a:rPr lang="cs-CZ" sz="3200" b="1" dirty="0"/>
              <a:t>Nitrolební hypertenze</a:t>
            </a:r>
          </a:p>
          <a:p>
            <a:pPr marL="0" indent="0" algn="ctr">
              <a:buNone/>
            </a:pPr>
            <a:endParaRPr lang="cs-CZ" sz="3200" b="1" dirty="0"/>
          </a:p>
          <a:p>
            <a:pPr marL="0" indent="0" algn="ctr">
              <a:buNone/>
            </a:pPr>
            <a:r>
              <a:rPr lang="cs-CZ" sz="3200" b="1" dirty="0"/>
              <a:t>Poruchy motoriky</a:t>
            </a:r>
          </a:p>
          <a:p>
            <a:pPr marL="0" indent="0" algn="ctr">
              <a:buNone/>
            </a:pPr>
            <a:endParaRPr lang="cs-CZ" sz="3200" b="1" dirty="0"/>
          </a:p>
          <a:p>
            <a:pPr marL="0" indent="0" algn="ctr">
              <a:buNone/>
            </a:pPr>
            <a:r>
              <a:rPr lang="cs-CZ" sz="3200" b="1" dirty="0"/>
              <a:t>Poruchy senzitivity a bolest</a:t>
            </a:r>
            <a:endParaRPr lang="en-US" sz="3200" b="1" dirty="0"/>
          </a:p>
        </p:txBody>
      </p:sp>
    </p:spTree>
    <p:extLst>
      <p:ext uri="{BB962C8B-B14F-4D97-AF65-F5344CB8AC3E}">
        <p14:creationId xmlns:p14="http://schemas.microsoft.com/office/powerpoint/2010/main" val="26561257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4BF-899D-4B66-A016-D38BD91D71B2}"/>
              </a:ext>
            </a:extLst>
          </p:cNvPr>
          <p:cNvSpPr>
            <a:spLocks noGrp="1"/>
          </p:cNvSpPr>
          <p:nvPr>
            <p:ph type="title"/>
          </p:nvPr>
        </p:nvSpPr>
        <p:spPr>
          <a:xfrm>
            <a:off x="628650" y="365127"/>
            <a:ext cx="7886700" cy="714374"/>
          </a:xfrm>
        </p:spPr>
        <p:txBody>
          <a:bodyPr>
            <a:normAutofit/>
          </a:bodyPr>
          <a:lstStyle/>
          <a:p>
            <a:pPr algn="ctr"/>
            <a:r>
              <a:rPr lang="cs-CZ" sz="2800" b="1" dirty="0">
                <a:latin typeface="+mn-lt"/>
              </a:rPr>
              <a:t>Epilepsie</a:t>
            </a:r>
          </a:p>
        </p:txBody>
      </p:sp>
      <p:sp>
        <p:nvSpPr>
          <p:cNvPr id="3" name="Content Placeholder 2">
            <a:extLst>
              <a:ext uri="{FF2B5EF4-FFF2-40B4-BE49-F238E27FC236}">
                <a16:creationId xmlns:a16="http://schemas.microsoft.com/office/drawing/2014/main" id="{3AF731E6-9626-4E2A-BC75-AE5659CF2419}"/>
              </a:ext>
            </a:extLst>
          </p:cNvPr>
          <p:cNvSpPr>
            <a:spLocks noGrp="1"/>
          </p:cNvSpPr>
          <p:nvPr>
            <p:ph idx="1"/>
          </p:nvPr>
        </p:nvSpPr>
        <p:spPr>
          <a:xfrm>
            <a:off x="628650" y="1079502"/>
            <a:ext cx="7886700" cy="5541106"/>
          </a:xfrm>
        </p:spPr>
        <p:txBody>
          <a:bodyPr>
            <a:normAutofit lnSpcReduction="10000"/>
          </a:bodyPr>
          <a:lstStyle/>
          <a:p>
            <a:pPr>
              <a:buFont typeface="Wingdings" panose="05000000000000000000" pitchFamily="2" charset="2"/>
              <a:buChar char="Ø"/>
            </a:pPr>
            <a:r>
              <a:rPr lang="cs-CZ" sz="2000" dirty="0"/>
              <a:t>Jedním z nejčastějších neurologických onemocnění </a:t>
            </a:r>
          </a:p>
          <a:p>
            <a:pPr>
              <a:buFont typeface="Wingdings" panose="05000000000000000000" pitchFamily="2" charset="2"/>
              <a:buChar char="Ø"/>
            </a:pPr>
            <a:r>
              <a:rPr lang="cs-CZ" sz="2000" dirty="0"/>
              <a:t>Epilepsií na celém světě trpí asi 50 mil lidí</a:t>
            </a:r>
          </a:p>
          <a:p>
            <a:pPr>
              <a:buFont typeface="Wingdings" panose="05000000000000000000" pitchFamily="2" charset="2"/>
              <a:buChar char="Ø"/>
            </a:pPr>
            <a:r>
              <a:rPr lang="cs-CZ" sz="2000" dirty="0"/>
              <a:t>Cca. 80% nemocných žije v rozvojových zemích (porodní trauma, infekce) </a:t>
            </a:r>
          </a:p>
          <a:p>
            <a:endParaRPr lang="cs-CZ" sz="800" dirty="0"/>
          </a:p>
          <a:p>
            <a:r>
              <a:rPr lang="cs-CZ" sz="2000" dirty="0"/>
              <a:t>Epileptický záchvat</a:t>
            </a:r>
          </a:p>
          <a:p>
            <a:pPr lvl="1"/>
            <a:r>
              <a:rPr lang="cs-CZ" sz="2000" dirty="0"/>
              <a:t>Přechodná abnormální mozková aktivita působící změnu</a:t>
            </a:r>
          </a:p>
          <a:p>
            <a:pPr lvl="2">
              <a:buFont typeface="Wingdings" panose="05000000000000000000" pitchFamily="2" charset="2"/>
              <a:buChar char="ü"/>
            </a:pPr>
            <a:r>
              <a:rPr lang="cs-CZ" sz="2000" dirty="0"/>
              <a:t>Vědomí</a:t>
            </a:r>
          </a:p>
          <a:p>
            <a:pPr lvl="2">
              <a:buFont typeface="Wingdings" panose="05000000000000000000" pitchFamily="2" charset="2"/>
              <a:buChar char="ü"/>
            </a:pPr>
            <a:r>
              <a:rPr lang="cs-CZ" sz="2000" dirty="0"/>
              <a:t>Vnímání</a:t>
            </a:r>
          </a:p>
          <a:p>
            <a:pPr lvl="2">
              <a:buFont typeface="Wingdings" panose="05000000000000000000" pitchFamily="2" charset="2"/>
              <a:buChar char="ü"/>
            </a:pPr>
            <a:r>
              <a:rPr lang="cs-CZ" sz="2000" dirty="0"/>
              <a:t>Chování</a:t>
            </a:r>
          </a:p>
          <a:p>
            <a:pPr lvl="2">
              <a:buFont typeface="Wingdings" panose="05000000000000000000" pitchFamily="2" charset="2"/>
              <a:buChar char="ü"/>
            </a:pPr>
            <a:r>
              <a:rPr lang="cs-CZ" sz="2000" dirty="0"/>
              <a:t>Hybnosti</a:t>
            </a:r>
          </a:p>
          <a:p>
            <a:pPr lvl="2">
              <a:buFont typeface="Wingdings" panose="05000000000000000000" pitchFamily="2" charset="2"/>
              <a:buChar char="ü"/>
            </a:pPr>
            <a:r>
              <a:rPr lang="cs-CZ" sz="2000" dirty="0"/>
              <a:t>Citlivosti</a:t>
            </a:r>
          </a:p>
          <a:p>
            <a:pPr lvl="1"/>
            <a:r>
              <a:rPr lang="cs-CZ" sz="2000" dirty="0"/>
              <a:t>Podkladem je excesivní a synchronní </a:t>
            </a:r>
            <a:r>
              <a:rPr lang="cs-CZ" sz="2000" dirty="0" err="1"/>
              <a:t>neuronální</a:t>
            </a:r>
            <a:r>
              <a:rPr lang="cs-CZ" sz="2000" dirty="0"/>
              <a:t> aktivita </a:t>
            </a:r>
          </a:p>
          <a:p>
            <a:pPr lvl="1"/>
            <a:endParaRPr lang="cs-CZ" sz="800" dirty="0"/>
          </a:p>
          <a:p>
            <a:pPr lvl="1">
              <a:buFont typeface="Wingdings" panose="05000000000000000000" pitchFamily="2" charset="2"/>
              <a:buChar char="ü"/>
            </a:pPr>
            <a:r>
              <a:rPr lang="cs-CZ" sz="2000" dirty="0"/>
              <a:t>Parciální</a:t>
            </a:r>
          </a:p>
          <a:p>
            <a:pPr lvl="1">
              <a:buFont typeface="Wingdings" panose="05000000000000000000" pitchFamily="2" charset="2"/>
              <a:buChar char="ü"/>
            </a:pPr>
            <a:r>
              <a:rPr lang="cs-CZ" sz="2000" dirty="0"/>
              <a:t>Generalizované</a:t>
            </a:r>
          </a:p>
          <a:p>
            <a:pPr lvl="1">
              <a:buFont typeface="Wingdings" panose="05000000000000000000" pitchFamily="2" charset="2"/>
              <a:buChar char="ü"/>
            </a:pPr>
            <a:r>
              <a:rPr lang="cs-CZ" sz="2000" dirty="0"/>
              <a:t>Neklasifikovatelné</a:t>
            </a:r>
          </a:p>
          <a:p>
            <a:endParaRPr lang="cs-CZ" sz="1700" dirty="0"/>
          </a:p>
          <a:p>
            <a:endParaRPr lang="cs-CZ" sz="1700" dirty="0"/>
          </a:p>
          <a:p>
            <a:endParaRPr lang="cs-CZ" sz="1700" dirty="0"/>
          </a:p>
          <a:p>
            <a:endParaRPr lang="cs-CZ" sz="1700" dirty="0"/>
          </a:p>
          <a:p>
            <a:endParaRPr lang="cs-CZ" sz="1700" dirty="0"/>
          </a:p>
          <a:p>
            <a:endParaRPr lang="cs-CZ" sz="1700" dirty="0"/>
          </a:p>
          <a:p>
            <a:endParaRPr lang="cs-CZ" sz="1700" dirty="0"/>
          </a:p>
          <a:p>
            <a:endParaRPr lang="cs-CZ" sz="1700" dirty="0"/>
          </a:p>
          <a:p>
            <a:endParaRPr lang="cs-CZ" sz="2000" dirty="0"/>
          </a:p>
        </p:txBody>
      </p:sp>
      <p:sp>
        <p:nvSpPr>
          <p:cNvPr id="4" name="Obdélník 3">
            <a:extLst>
              <a:ext uri="{FF2B5EF4-FFF2-40B4-BE49-F238E27FC236}">
                <a16:creationId xmlns:a16="http://schemas.microsoft.com/office/drawing/2014/main" id="{F968BEA5-C741-4BBB-BE11-CAA124C16E4C}"/>
              </a:ext>
            </a:extLst>
          </p:cNvPr>
          <p:cNvSpPr/>
          <p:nvPr/>
        </p:nvSpPr>
        <p:spPr>
          <a:xfrm>
            <a:off x="237392" y="2382715"/>
            <a:ext cx="8757139" cy="4237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926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4BF-899D-4B66-A016-D38BD91D71B2}"/>
              </a:ext>
            </a:extLst>
          </p:cNvPr>
          <p:cNvSpPr>
            <a:spLocks noGrp="1"/>
          </p:cNvSpPr>
          <p:nvPr>
            <p:ph type="title"/>
          </p:nvPr>
        </p:nvSpPr>
        <p:spPr>
          <a:xfrm>
            <a:off x="628650" y="365127"/>
            <a:ext cx="7886700" cy="714374"/>
          </a:xfrm>
        </p:spPr>
        <p:txBody>
          <a:bodyPr>
            <a:normAutofit/>
          </a:bodyPr>
          <a:lstStyle/>
          <a:p>
            <a:pPr algn="ctr"/>
            <a:r>
              <a:rPr lang="cs-CZ" sz="2800" b="1" dirty="0">
                <a:latin typeface="+mn-lt"/>
              </a:rPr>
              <a:t>Epilepsie</a:t>
            </a:r>
          </a:p>
        </p:txBody>
      </p:sp>
      <p:sp>
        <p:nvSpPr>
          <p:cNvPr id="3" name="Content Placeholder 2">
            <a:extLst>
              <a:ext uri="{FF2B5EF4-FFF2-40B4-BE49-F238E27FC236}">
                <a16:creationId xmlns:a16="http://schemas.microsoft.com/office/drawing/2014/main" id="{3AF731E6-9626-4E2A-BC75-AE5659CF2419}"/>
              </a:ext>
            </a:extLst>
          </p:cNvPr>
          <p:cNvSpPr>
            <a:spLocks noGrp="1"/>
          </p:cNvSpPr>
          <p:nvPr>
            <p:ph idx="1"/>
          </p:nvPr>
        </p:nvSpPr>
        <p:spPr>
          <a:xfrm>
            <a:off x="628650" y="1079502"/>
            <a:ext cx="7886700" cy="5541106"/>
          </a:xfrm>
        </p:spPr>
        <p:txBody>
          <a:bodyPr>
            <a:normAutofit lnSpcReduction="10000"/>
          </a:bodyPr>
          <a:lstStyle/>
          <a:p>
            <a:pPr>
              <a:buFont typeface="Wingdings" panose="05000000000000000000" pitchFamily="2" charset="2"/>
              <a:buChar char="Ø"/>
            </a:pPr>
            <a:r>
              <a:rPr lang="cs-CZ" sz="2000" dirty="0"/>
              <a:t>Jedním z nejčastějších neurologických onemocnění </a:t>
            </a:r>
          </a:p>
          <a:p>
            <a:pPr>
              <a:buFont typeface="Wingdings" panose="05000000000000000000" pitchFamily="2" charset="2"/>
              <a:buChar char="Ø"/>
            </a:pPr>
            <a:r>
              <a:rPr lang="cs-CZ" sz="2000" dirty="0"/>
              <a:t>Epilepsií na celém světě trpí asi 50 mil lidí</a:t>
            </a:r>
          </a:p>
          <a:p>
            <a:pPr>
              <a:buFont typeface="Wingdings" panose="05000000000000000000" pitchFamily="2" charset="2"/>
              <a:buChar char="Ø"/>
            </a:pPr>
            <a:r>
              <a:rPr lang="cs-CZ" sz="2000" dirty="0"/>
              <a:t>Cca. 80% nemocných žije v rozvojových zemích (porodní trauma, infekce) </a:t>
            </a:r>
          </a:p>
          <a:p>
            <a:endParaRPr lang="cs-CZ" sz="800" dirty="0"/>
          </a:p>
          <a:p>
            <a:r>
              <a:rPr lang="cs-CZ" sz="2000" dirty="0"/>
              <a:t>Epileptický záchvat</a:t>
            </a:r>
          </a:p>
          <a:p>
            <a:pPr lvl="1"/>
            <a:r>
              <a:rPr lang="cs-CZ" sz="2000" dirty="0"/>
              <a:t>Přechodná abnormální mozková aktivita působící změnu</a:t>
            </a:r>
          </a:p>
          <a:p>
            <a:pPr lvl="2">
              <a:buFont typeface="Wingdings" panose="05000000000000000000" pitchFamily="2" charset="2"/>
              <a:buChar char="ü"/>
            </a:pPr>
            <a:r>
              <a:rPr lang="cs-CZ" sz="2000" dirty="0"/>
              <a:t>Vědomí</a:t>
            </a:r>
          </a:p>
          <a:p>
            <a:pPr lvl="2">
              <a:buFont typeface="Wingdings" panose="05000000000000000000" pitchFamily="2" charset="2"/>
              <a:buChar char="ü"/>
            </a:pPr>
            <a:r>
              <a:rPr lang="cs-CZ" sz="2000" dirty="0"/>
              <a:t>Vnímání</a:t>
            </a:r>
          </a:p>
          <a:p>
            <a:pPr lvl="2">
              <a:buFont typeface="Wingdings" panose="05000000000000000000" pitchFamily="2" charset="2"/>
              <a:buChar char="ü"/>
            </a:pPr>
            <a:r>
              <a:rPr lang="cs-CZ" sz="2000" dirty="0"/>
              <a:t>Chování</a:t>
            </a:r>
          </a:p>
          <a:p>
            <a:pPr lvl="2">
              <a:buFont typeface="Wingdings" panose="05000000000000000000" pitchFamily="2" charset="2"/>
              <a:buChar char="ü"/>
            </a:pPr>
            <a:r>
              <a:rPr lang="cs-CZ" sz="2000" dirty="0"/>
              <a:t>Hybnosti</a:t>
            </a:r>
          </a:p>
          <a:p>
            <a:pPr lvl="2">
              <a:buFont typeface="Wingdings" panose="05000000000000000000" pitchFamily="2" charset="2"/>
              <a:buChar char="ü"/>
            </a:pPr>
            <a:r>
              <a:rPr lang="cs-CZ" sz="2000" dirty="0"/>
              <a:t>Citlivosti</a:t>
            </a:r>
          </a:p>
          <a:p>
            <a:pPr lvl="1"/>
            <a:r>
              <a:rPr lang="cs-CZ" sz="2000" dirty="0"/>
              <a:t>Podkladem je excesivní a synchronní </a:t>
            </a:r>
            <a:r>
              <a:rPr lang="cs-CZ" sz="2000" dirty="0" err="1"/>
              <a:t>neuronální</a:t>
            </a:r>
            <a:r>
              <a:rPr lang="cs-CZ" sz="2000" dirty="0"/>
              <a:t> aktivita </a:t>
            </a:r>
          </a:p>
          <a:p>
            <a:pPr lvl="1"/>
            <a:endParaRPr lang="cs-CZ" sz="800" dirty="0"/>
          </a:p>
          <a:p>
            <a:pPr lvl="1">
              <a:buFont typeface="Wingdings" panose="05000000000000000000" pitchFamily="2" charset="2"/>
              <a:buChar char="ü"/>
            </a:pPr>
            <a:r>
              <a:rPr lang="cs-CZ" sz="2000" dirty="0"/>
              <a:t>Parciální</a:t>
            </a:r>
          </a:p>
          <a:p>
            <a:pPr lvl="1">
              <a:buFont typeface="Wingdings" panose="05000000000000000000" pitchFamily="2" charset="2"/>
              <a:buChar char="ü"/>
            </a:pPr>
            <a:r>
              <a:rPr lang="cs-CZ" sz="2000" dirty="0"/>
              <a:t>Generalizované</a:t>
            </a:r>
          </a:p>
          <a:p>
            <a:pPr lvl="1">
              <a:buFont typeface="Wingdings" panose="05000000000000000000" pitchFamily="2" charset="2"/>
              <a:buChar char="ü"/>
            </a:pPr>
            <a:r>
              <a:rPr lang="cs-CZ" sz="2000" dirty="0"/>
              <a:t>Neklasifikovatelné</a:t>
            </a:r>
          </a:p>
          <a:p>
            <a:endParaRPr lang="cs-CZ" sz="1700" dirty="0"/>
          </a:p>
          <a:p>
            <a:endParaRPr lang="cs-CZ" sz="1700" dirty="0"/>
          </a:p>
          <a:p>
            <a:endParaRPr lang="cs-CZ" sz="1700" dirty="0"/>
          </a:p>
          <a:p>
            <a:endParaRPr lang="cs-CZ" sz="1700" dirty="0"/>
          </a:p>
          <a:p>
            <a:endParaRPr lang="cs-CZ" sz="1700" dirty="0"/>
          </a:p>
          <a:p>
            <a:endParaRPr lang="cs-CZ" sz="1700" dirty="0"/>
          </a:p>
          <a:p>
            <a:endParaRPr lang="cs-CZ" sz="1700" dirty="0"/>
          </a:p>
          <a:p>
            <a:endParaRPr lang="cs-CZ" sz="1700" dirty="0"/>
          </a:p>
          <a:p>
            <a:endParaRPr lang="cs-CZ" sz="2000" dirty="0"/>
          </a:p>
        </p:txBody>
      </p:sp>
      <p:sp>
        <p:nvSpPr>
          <p:cNvPr id="4" name="Obdélník 3">
            <a:extLst>
              <a:ext uri="{FF2B5EF4-FFF2-40B4-BE49-F238E27FC236}">
                <a16:creationId xmlns:a16="http://schemas.microsoft.com/office/drawing/2014/main" id="{F968BEA5-C741-4BBB-BE11-CAA124C16E4C}"/>
              </a:ext>
            </a:extLst>
          </p:cNvPr>
          <p:cNvSpPr/>
          <p:nvPr/>
        </p:nvSpPr>
        <p:spPr>
          <a:xfrm>
            <a:off x="237392" y="5152292"/>
            <a:ext cx="8757139" cy="1468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729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4BF-899D-4B66-A016-D38BD91D71B2}"/>
              </a:ext>
            </a:extLst>
          </p:cNvPr>
          <p:cNvSpPr>
            <a:spLocks noGrp="1"/>
          </p:cNvSpPr>
          <p:nvPr>
            <p:ph type="title"/>
          </p:nvPr>
        </p:nvSpPr>
        <p:spPr>
          <a:xfrm>
            <a:off x="628650" y="365127"/>
            <a:ext cx="7886700" cy="714374"/>
          </a:xfrm>
        </p:spPr>
        <p:txBody>
          <a:bodyPr>
            <a:normAutofit/>
          </a:bodyPr>
          <a:lstStyle/>
          <a:p>
            <a:pPr algn="ctr"/>
            <a:r>
              <a:rPr lang="cs-CZ" sz="2800" b="1" dirty="0">
                <a:latin typeface="+mn-lt"/>
              </a:rPr>
              <a:t>Epilepsie</a:t>
            </a:r>
          </a:p>
        </p:txBody>
      </p:sp>
      <p:sp>
        <p:nvSpPr>
          <p:cNvPr id="3" name="Content Placeholder 2">
            <a:extLst>
              <a:ext uri="{FF2B5EF4-FFF2-40B4-BE49-F238E27FC236}">
                <a16:creationId xmlns:a16="http://schemas.microsoft.com/office/drawing/2014/main" id="{3AF731E6-9626-4E2A-BC75-AE5659CF2419}"/>
              </a:ext>
            </a:extLst>
          </p:cNvPr>
          <p:cNvSpPr>
            <a:spLocks noGrp="1"/>
          </p:cNvSpPr>
          <p:nvPr>
            <p:ph idx="1"/>
          </p:nvPr>
        </p:nvSpPr>
        <p:spPr>
          <a:xfrm>
            <a:off x="628650" y="1079502"/>
            <a:ext cx="7886700" cy="5541106"/>
          </a:xfrm>
        </p:spPr>
        <p:txBody>
          <a:bodyPr>
            <a:normAutofit lnSpcReduction="10000"/>
          </a:bodyPr>
          <a:lstStyle/>
          <a:p>
            <a:pPr>
              <a:buFont typeface="Wingdings" panose="05000000000000000000" pitchFamily="2" charset="2"/>
              <a:buChar char="Ø"/>
            </a:pPr>
            <a:r>
              <a:rPr lang="cs-CZ" sz="2000" dirty="0"/>
              <a:t>Jedním z nejčastějších neurologických onemocnění </a:t>
            </a:r>
          </a:p>
          <a:p>
            <a:pPr>
              <a:buFont typeface="Wingdings" panose="05000000000000000000" pitchFamily="2" charset="2"/>
              <a:buChar char="Ø"/>
            </a:pPr>
            <a:r>
              <a:rPr lang="cs-CZ" sz="2000" dirty="0"/>
              <a:t>Epilepsií na celém světě trpí asi 50 mil lidí</a:t>
            </a:r>
          </a:p>
          <a:p>
            <a:pPr>
              <a:buFont typeface="Wingdings" panose="05000000000000000000" pitchFamily="2" charset="2"/>
              <a:buChar char="Ø"/>
            </a:pPr>
            <a:r>
              <a:rPr lang="cs-CZ" sz="2000" dirty="0"/>
              <a:t>Cca. 80% nemocných žije v rozvojových zemích (porodní trauma, infekce) </a:t>
            </a:r>
          </a:p>
          <a:p>
            <a:endParaRPr lang="cs-CZ" sz="800" dirty="0"/>
          </a:p>
          <a:p>
            <a:r>
              <a:rPr lang="cs-CZ" sz="2000" dirty="0"/>
              <a:t>Epileptický záchvat</a:t>
            </a:r>
          </a:p>
          <a:p>
            <a:pPr lvl="1"/>
            <a:r>
              <a:rPr lang="cs-CZ" sz="2000" dirty="0"/>
              <a:t>Přechodná abnormální mozková aktivita působící změnu</a:t>
            </a:r>
          </a:p>
          <a:p>
            <a:pPr lvl="2">
              <a:buFont typeface="Wingdings" panose="05000000000000000000" pitchFamily="2" charset="2"/>
              <a:buChar char="ü"/>
            </a:pPr>
            <a:r>
              <a:rPr lang="cs-CZ" sz="2000" dirty="0"/>
              <a:t>Vědomí</a:t>
            </a:r>
          </a:p>
          <a:p>
            <a:pPr lvl="2">
              <a:buFont typeface="Wingdings" panose="05000000000000000000" pitchFamily="2" charset="2"/>
              <a:buChar char="ü"/>
            </a:pPr>
            <a:r>
              <a:rPr lang="cs-CZ" sz="2000" dirty="0"/>
              <a:t>Vnímání</a:t>
            </a:r>
          </a:p>
          <a:p>
            <a:pPr lvl="2">
              <a:buFont typeface="Wingdings" panose="05000000000000000000" pitchFamily="2" charset="2"/>
              <a:buChar char="ü"/>
            </a:pPr>
            <a:r>
              <a:rPr lang="cs-CZ" sz="2000" dirty="0"/>
              <a:t>Chování</a:t>
            </a:r>
          </a:p>
          <a:p>
            <a:pPr lvl="2">
              <a:buFont typeface="Wingdings" panose="05000000000000000000" pitchFamily="2" charset="2"/>
              <a:buChar char="ü"/>
            </a:pPr>
            <a:r>
              <a:rPr lang="cs-CZ" sz="2000" dirty="0"/>
              <a:t>Hybnosti</a:t>
            </a:r>
          </a:p>
          <a:p>
            <a:pPr lvl="2">
              <a:buFont typeface="Wingdings" panose="05000000000000000000" pitchFamily="2" charset="2"/>
              <a:buChar char="ü"/>
            </a:pPr>
            <a:r>
              <a:rPr lang="cs-CZ" sz="2000" dirty="0"/>
              <a:t>Citlivosti</a:t>
            </a:r>
          </a:p>
          <a:p>
            <a:pPr lvl="1"/>
            <a:r>
              <a:rPr lang="cs-CZ" sz="2000" dirty="0"/>
              <a:t>Podkladem je excesivní a synchronní </a:t>
            </a:r>
            <a:r>
              <a:rPr lang="cs-CZ" sz="2000" dirty="0" err="1"/>
              <a:t>neuronální</a:t>
            </a:r>
            <a:r>
              <a:rPr lang="cs-CZ" sz="2000" dirty="0"/>
              <a:t> aktivita </a:t>
            </a:r>
          </a:p>
          <a:p>
            <a:pPr lvl="1"/>
            <a:endParaRPr lang="cs-CZ" sz="800" dirty="0"/>
          </a:p>
          <a:p>
            <a:pPr lvl="1">
              <a:buFont typeface="Wingdings" panose="05000000000000000000" pitchFamily="2" charset="2"/>
              <a:buChar char="ü"/>
            </a:pPr>
            <a:r>
              <a:rPr lang="cs-CZ" sz="2000" dirty="0"/>
              <a:t>Parciální</a:t>
            </a:r>
          </a:p>
          <a:p>
            <a:pPr lvl="1">
              <a:buFont typeface="Wingdings" panose="05000000000000000000" pitchFamily="2" charset="2"/>
              <a:buChar char="ü"/>
            </a:pPr>
            <a:r>
              <a:rPr lang="cs-CZ" sz="2000" dirty="0"/>
              <a:t>Generalizované</a:t>
            </a:r>
          </a:p>
          <a:p>
            <a:pPr lvl="1">
              <a:buFont typeface="Wingdings" panose="05000000000000000000" pitchFamily="2" charset="2"/>
              <a:buChar char="ü"/>
            </a:pPr>
            <a:r>
              <a:rPr lang="cs-CZ" sz="2000" dirty="0"/>
              <a:t>Neklasifikovatelné</a:t>
            </a:r>
          </a:p>
          <a:p>
            <a:endParaRPr lang="cs-CZ" sz="1700" dirty="0"/>
          </a:p>
          <a:p>
            <a:endParaRPr lang="cs-CZ" sz="1700" dirty="0"/>
          </a:p>
          <a:p>
            <a:endParaRPr lang="cs-CZ" sz="1700" dirty="0"/>
          </a:p>
          <a:p>
            <a:endParaRPr lang="cs-CZ" sz="1700" dirty="0"/>
          </a:p>
          <a:p>
            <a:endParaRPr lang="cs-CZ" sz="1700" dirty="0"/>
          </a:p>
          <a:p>
            <a:endParaRPr lang="cs-CZ" sz="1700" dirty="0"/>
          </a:p>
          <a:p>
            <a:endParaRPr lang="cs-CZ" sz="1700" dirty="0"/>
          </a:p>
          <a:p>
            <a:endParaRPr lang="cs-CZ" sz="1700" dirty="0"/>
          </a:p>
          <a:p>
            <a:endParaRPr lang="cs-CZ" sz="2000" dirty="0"/>
          </a:p>
        </p:txBody>
      </p:sp>
    </p:spTree>
    <p:extLst>
      <p:ext uri="{BB962C8B-B14F-4D97-AF65-F5344CB8AC3E}">
        <p14:creationId xmlns:p14="http://schemas.microsoft.com/office/powerpoint/2010/main" val="792278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4BF-899D-4B66-A016-D38BD91D71B2}"/>
              </a:ext>
            </a:extLst>
          </p:cNvPr>
          <p:cNvSpPr>
            <a:spLocks noGrp="1"/>
          </p:cNvSpPr>
          <p:nvPr>
            <p:ph type="title"/>
          </p:nvPr>
        </p:nvSpPr>
        <p:spPr>
          <a:xfrm>
            <a:off x="628650" y="365127"/>
            <a:ext cx="7886700" cy="714374"/>
          </a:xfrm>
        </p:spPr>
        <p:txBody>
          <a:bodyPr>
            <a:normAutofit/>
          </a:bodyPr>
          <a:lstStyle/>
          <a:p>
            <a:pPr algn="ctr"/>
            <a:r>
              <a:rPr lang="cs-CZ" sz="2800" b="1" dirty="0">
                <a:latin typeface="+mn-lt"/>
              </a:rPr>
              <a:t>Příčiny epilepsie</a:t>
            </a:r>
          </a:p>
        </p:txBody>
      </p:sp>
      <p:sp>
        <p:nvSpPr>
          <p:cNvPr id="3" name="Content Placeholder 2">
            <a:extLst>
              <a:ext uri="{FF2B5EF4-FFF2-40B4-BE49-F238E27FC236}">
                <a16:creationId xmlns:a16="http://schemas.microsoft.com/office/drawing/2014/main" id="{3AF731E6-9626-4E2A-BC75-AE5659CF2419}"/>
              </a:ext>
            </a:extLst>
          </p:cNvPr>
          <p:cNvSpPr>
            <a:spLocks noGrp="1"/>
          </p:cNvSpPr>
          <p:nvPr>
            <p:ph idx="1"/>
          </p:nvPr>
        </p:nvSpPr>
        <p:spPr>
          <a:xfrm>
            <a:off x="628650" y="947619"/>
            <a:ext cx="7886700" cy="5097462"/>
          </a:xfrm>
        </p:spPr>
        <p:txBody>
          <a:bodyPr>
            <a:noAutofit/>
          </a:bodyPr>
          <a:lstStyle/>
          <a:p>
            <a:r>
              <a:rPr lang="cs-CZ" sz="2000" dirty="0"/>
              <a:t>Strukturální změny mozkové kůry </a:t>
            </a:r>
          </a:p>
          <a:p>
            <a:pPr lvl="1"/>
            <a:r>
              <a:rPr lang="cs-CZ" sz="1700" dirty="0"/>
              <a:t>Ložisková </a:t>
            </a:r>
            <a:r>
              <a:rPr lang="cs-CZ" sz="1700" dirty="0" err="1"/>
              <a:t>patolologie</a:t>
            </a:r>
            <a:endParaRPr lang="cs-CZ" sz="1700" dirty="0"/>
          </a:p>
          <a:p>
            <a:pPr lvl="1">
              <a:buFont typeface="Wingdings" panose="05000000000000000000" pitchFamily="2" charset="2"/>
              <a:buChar char="ü"/>
            </a:pPr>
            <a:r>
              <a:rPr lang="cs-CZ" sz="1700" dirty="0"/>
              <a:t>Vrozené (malformace mozkové kůry)</a:t>
            </a:r>
          </a:p>
          <a:p>
            <a:pPr lvl="1">
              <a:buFont typeface="Wingdings" panose="05000000000000000000" pitchFamily="2" charset="2"/>
              <a:buChar char="ü"/>
            </a:pPr>
            <a:r>
              <a:rPr lang="cs-CZ" sz="1700" dirty="0"/>
              <a:t>Získané (tumor, cévní mozková příhoda, trauma)</a:t>
            </a:r>
          </a:p>
          <a:p>
            <a:endParaRPr lang="cs-CZ" sz="400" dirty="0"/>
          </a:p>
          <a:p>
            <a:r>
              <a:rPr lang="cs-CZ" sz="2000" dirty="0"/>
              <a:t>Metabolická etiologie</a:t>
            </a:r>
          </a:p>
          <a:p>
            <a:pPr lvl="1">
              <a:buFont typeface="Wingdings" panose="05000000000000000000" pitchFamily="2" charset="2"/>
              <a:buChar char="ü"/>
            </a:pPr>
            <a:r>
              <a:rPr lang="cs-CZ" sz="1700" dirty="0"/>
              <a:t>Vrozené metabolické poruchy (porfyrie, poruchy metabolismu aminokyselin)</a:t>
            </a:r>
          </a:p>
          <a:p>
            <a:pPr lvl="1">
              <a:buFont typeface="Wingdings" panose="05000000000000000000" pitchFamily="2" charset="2"/>
              <a:buChar char="ü"/>
            </a:pPr>
            <a:r>
              <a:rPr lang="cs-CZ" sz="1700" dirty="0"/>
              <a:t>Získané (deficit kyseliny listové, </a:t>
            </a:r>
            <a:r>
              <a:rPr lang="cs-CZ" sz="1700" dirty="0" err="1"/>
              <a:t>toxonutritivní</a:t>
            </a:r>
            <a:r>
              <a:rPr lang="cs-CZ" sz="1700" dirty="0"/>
              <a:t>)</a:t>
            </a:r>
          </a:p>
          <a:p>
            <a:endParaRPr lang="cs-CZ" sz="400" dirty="0"/>
          </a:p>
          <a:p>
            <a:r>
              <a:rPr lang="cs-CZ" sz="2000" dirty="0"/>
              <a:t>Infekční etiologie</a:t>
            </a:r>
          </a:p>
          <a:p>
            <a:pPr lvl="1"/>
            <a:r>
              <a:rPr lang="cs-CZ" sz="1700" dirty="0"/>
              <a:t>Nejčastější zdroj epilepsie v celosvětovém měřítku</a:t>
            </a:r>
          </a:p>
          <a:p>
            <a:pPr lvl="1">
              <a:buFont typeface="Wingdings" panose="05000000000000000000" pitchFamily="2" charset="2"/>
              <a:buChar char="ü"/>
            </a:pPr>
            <a:r>
              <a:rPr lang="cs-CZ" sz="1700" dirty="0"/>
              <a:t>Vrozené (Zika virus, </a:t>
            </a:r>
            <a:r>
              <a:rPr lang="cs-CZ" sz="1700" dirty="0" err="1"/>
              <a:t>cytomegalovirus</a:t>
            </a:r>
            <a:r>
              <a:rPr lang="cs-CZ" sz="1700" dirty="0"/>
              <a:t>)</a:t>
            </a:r>
          </a:p>
          <a:p>
            <a:pPr lvl="1">
              <a:buFont typeface="Wingdings" panose="05000000000000000000" pitchFamily="2" charset="2"/>
              <a:buChar char="ü"/>
            </a:pPr>
            <a:r>
              <a:rPr lang="cs-CZ" sz="1700" dirty="0"/>
              <a:t>Získané (HIV, toxoplazmóza, malárie)</a:t>
            </a:r>
          </a:p>
          <a:p>
            <a:endParaRPr lang="cs-CZ" sz="400" dirty="0"/>
          </a:p>
          <a:p>
            <a:r>
              <a:rPr lang="cs-CZ" sz="2000" dirty="0"/>
              <a:t>Autoimunitní postižení</a:t>
            </a:r>
          </a:p>
          <a:p>
            <a:endParaRPr lang="cs-CZ" sz="400" dirty="0"/>
          </a:p>
          <a:p>
            <a:r>
              <a:rPr lang="cs-CZ" sz="2000" dirty="0"/>
              <a:t>Genetická etiologie</a:t>
            </a:r>
          </a:p>
          <a:p>
            <a:pPr lvl="1"/>
            <a:r>
              <a:rPr lang="cs-CZ" sz="1700" dirty="0"/>
              <a:t>Předpokládá se velký význam, avšak informace zatím útržkovité</a:t>
            </a:r>
          </a:p>
          <a:p>
            <a:endParaRPr lang="cs-CZ" sz="400" dirty="0"/>
          </a:p>
          <a:p>
            <a:r>
              <a:rPr lang="cs-CZ" sz="2000" dirty="0"/>
              <a:t>Neznámá etiologie</a:t>
            </a:r>
          </a:p>
        </p:txBody>
      </p:sp>
      <p:sp>
        <p:nvSpPr>
          <p:cNvPr id="4" name="Rectangle 3">
            <a:extLst>
              <a:ext uri="{FF2B5EF4-FFF2-40B4-BE49-F238E27FC236}">
                <a16:creationId xmlns:a16="http://schemas.microsoft.com/office/drawing/2014/main" id="{B7C26755-C512-4ED3-B255-E662B85F8518}"/>
              </a:ext>
            </a:extLst>
          </p:cNvPr>
          <p:cNvSpPr/>
          <p:nvPr/>
        </p:nvSpPr>
        <p:spPr>
          <a:xfrm>
            <a:off x="342900" y="2222499"/>
            <a:ext cx="8699500" cy="4405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1083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4BF-899D-4B66-A016-D38BD91D71B2}"/>
              </a:ext>
            </a:extLst>
          </p:cNvPr>
          <p:cNvSpPr>
            <a:spLocks noGrp="1"/>
          </p:cNvSpPr>
          <p:nvPr>
            <p:ph type="title"/>
          </p:nvPr>
        </p:nvSpPr>
        <p:spPr>
          <a:xfrm>
            <a:off x="628650" y="365127"/>
            <a:ext cx="7886700" cy="714374"/>
          </a:xfrm>
        </p:spPr>
        <p:txBody>
          <a:bodyPr>
            <a:normAutofit/>
          </a:bodyPr>
          <a:lstStyle/>
          <a:p>
            <a:pPr algn="ctr"/>
            <a:r>
              <a:rPr lang="cs-CZ" sz="2800" b="1" dirty="0">
                <a:latin typeface="+mn-lt"/>
              </a:rPr>
              <a:t>Příčiny epilepsie</a:t>
            </a:r>
          </a:p>
        </p:txBody>
      </p:sp>
      <p:sp>
        <p:nvSpPr>
          <p:cNvPr id="3" name="Content Placeholder 2">
            <a:extLst>
              <a:ext uri="{FF2B5EF4-FFF2-40B4-BE49-F238E27FC236}">
                <a16:creationId xmlns:a16="http://schemas.microsoft.com/office/drawing/2014/main" id="{3AF731E6-9626-4E2A-BC75-AE5659CF2419}"/>
              </a:ext>
            </a:extLst>
          </p:cNvPr>
          <p:cNvSpPr>
            <a:spLocks noGrp="1"/>
          </p:cNvSpPr>
          <p:nvPr>
            <p:ph idx="1"/>
          </p:nvPr>
        </p:nvSpPr>
        <p:spPr>
          <a:xfrm>
            <a:off x="628650" y="947619"/>
            <a:ext cx="7886700" cy="5097462"/>
          </a:xfrm>
        </p:spPr>
        <p:txBody>
          <a:bodyPr>
            <a:noAutofit/>
          </a:bodyPr>
          <a:lstStyle/>
          <a:p>
            <a:r>
              <a:rPr lang="cs-CZ" sz="2000" dirty="0"/>
              <a:t>Strukturální změny mozkové kůry </a:t>
            </a:r>
          </a:p>
          <a:p>
            <a:pPr lvl="1"/>
            <a:r>
              <a:rPr lang="cs-CZ" sz="1700" dirty="0"/>
              <a:t>Ložisková </a:t>
            </a:r>
            <a:r>
              <a:rPr lang="cs-CZ" sz="1700" dirty="0" err="1"/>
              <a:t>patolologie</a:t>
            </a:r>
            <a:endParaRPr lang="cs-CZ" sz="1700" dirty="0"/>
          </a:p>
          <a:p>
            <a:pPr lvl="1">
              <a:buFont typeface="Wingdings" panose="05000000000000000000" pitchFamily="2" charset="2"/>
              <a:buChar char="ü"/>
            </a:pPr>
            <a:r>
              <a:rPr lang="cs-CZ" sz="1700" dirty="0"/>
              <a:t>Vrozené (malformace mozkové kůry)</a:t>
            </a:r>
          </a:p>
          <a:p>
            <a:pPr lvl="1">
              <a:buFont typeface="Wingdings" panose="05000000000000000000" pitchFamily="2" charset="2"/>
              <a:buChar char="ü"/>
            </a:pPr>
            <a:r>
              <a:rPr lang="cs-CZ" sz="1700" dirty="0"/>
              <a:t>Získané (tumor, cévní mozková příhoda, trauma)</a:t>
            </a:r>
          </a:p>
          <a:p>
            <a:endParaRPr lang="cs-CZ" sz="400" dirty="0"/>
          </a:p>
          <a:p>
            <a:r>
              <a:rPr lang="cs-CZ" sz="2000" dirty="0"/>
              <a:t>Metabolická etiologie</a:t>
            </a:r>
          </a:p>
          <a:p>
            <a:pPr lvl="1">
              <a:buFont typeface="Wingdings" panose="05000000000000000000" pitchFamily="2" charset="2"/>
              <a:buChar char="ü"/>
            </a:pPr>
            <a:r>
              <a:rPr lang="cs-CZ" sz="1700" dirty="0"/>
              <a:t>Vrozené metabolické poruchy (porfyrie, poruchy metabolismu aminokyselin)</a:t>
            </a:r>
          </a:p>
          <a:p>
            <a:pPr lvl="1">
              <a:buFont typeface="Wingdings" panose="05000000000000000000" pitchFamily="2" charset="2"/>
              <a:buChar char="ü"/>
            </a:pPr>
            <a:r>
              <a:rPr lang="cs-CZ" sz="1700" dirty="0"/>
              <a:t>Získané (deficit kyseliny listové, </a:t>
            </a:r>
            <a:r>
              <a:rPr lang="cs-CZ" sz="1700" dirty="0" err="1"/>
              <a:t>toxonutritivní</a:t>
            </a:r>
            <a:r>
              <a:rPr lang="cs-CZ" sz="1700" dirty="0"/>
              <a:t>)</a:t>
            </a:r>
          </a:p>
          <a:p>
            <a:endParaRPr lang="cs-CZ" sz="400" dirty="0"/>
          </a:p>
          <a:p>
            <a:r>
              <a:rPr lang="cs-CZ" sz="2000" dirty="0"/>
              <a:t>Infekční etiologie</a:t>
            </a:r>
          </a:p>
          <a:p>
            <a:pPr lvl="1"/>
            <a:r>
              <a:rPr lang="cs-CZ" sz="1700" dirty="0"/>
              <a:t>Nejčastější zdroj epilepsie v celosvětovém měřítku</a:t>
            </a:r>
          </a:p>
          <a:p>
            <a:pPr lvl="1">
              <a:buFont typeface="Wingdings" panose="05000000000000000000" pitchFamily="2" charset="2"/>
              <a:buChar char="ü"/>
            </a:pPr>
            <a:r>
              <a:rPr lang="cs-CZ" sz="1700" dirty="0"/>
              <a:t>Vrozené (Zika virus, </a:t>
            </a:r>
            <a:r>
              <a:rPr lang="cs-CZ" sz="1700" dirty="0" err="1"/>
              <a:t>cytomegalovirus</a:t>
            </a:r>
            <a:r>
              <a:rPr lang="cs-CZ" sz="1700" dirty="0"/>
              <a:t>)</a:t>
            </a:r>
          </a:p>
          <a:p>
            <a:pPr lvl="1">
              <a:buFont typeface="Wingdings" panose="05000000000000000000" pitchFamily="2" charset="2"/>
              <a:buChar char="ü"/>
            </a:pPr>
            <a:r>
              <a:rPr lang="cs-CZ" sz="1700" dirty="0"/>
              <a:t>Získané (HIV, toxoplazmóza, malárie)</a:t>
            </a:r>
          </a:p>
          <a:p>
            <a:endParaRPr lang="cs-CZ" sz="400" dirty="0"/>
          </a:p>
          <a:p>
            <a:r>
              <a:rPr lang="cs-CZ" sz="2000" dirty="0"/>
              <a:t>Autoimunitní postižení</a:t>
            </a:r>
          </a:p>
          <a:p>
            <a:endParaRPr lang="cs-CZ" sz="400" dirty="0"/>
          </a:p>
          <a:p>
            <a:r>
              <a:rPr lang="cs-CZ" sz="2000" dirty="0"/>
              <a:t>Genetická etiologie</a:t>
            </a:r>
          </a:p>
          <a:p>
            <a:pPr lvl="1"/>
            <a:r>
              <a:rPr lang="cs-CZ" sz="1700" dirty="0"/>
              <a:t>Předpokládá se velký význam, avšak informace zatím útržkovité</a:t>
            </a:r>
          </a:p>
          <a:p>
            <a:endParaRPr lang="cs-CZ" sz="400" dirty="0"/>
          </a:p>
          <a:p>
            <a:r>
              <a:rPr lang="cs-CZ" sz="2000" dirty="0"/>
              <a:t>Neznámá etiologie</a:t>
            </a:r>
          </a:p>
        </p:txBody>
      </p:sp>
      <p:sp>
        <p:nvSpPr>
          <p:cNvPr id="4" name="Rectangle 3">
            <a:extLst>
              <a:ext uri="{FF2B5EF4-FFF2-40B4-BE49-F238E27FC236}">
                <a16:creationId xmlns:a16="http://schemas.microsoft.com/office/drawing/2014/main" id="{B7C26755-C512-4ED3-B255-E662B85F8518}"/>
              </a:ext>
            </a:extLst>
          </p:cNvPr>
          <p:cNvSpPr/>
          <p:nvPr/>
        </p:nvSpPr>
        <p:spPr>
          <a:xfrm>
            <a:off x="342900" y="3429000"/>
            <a:ext cx="8699500" cy="3198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95695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4BF-899D-4B66-A016-D38BD91D71B2}"/>
              </a:ext>
            </a:extLst>
          </p:cNvPr>
          <p:cNvSpPr>
            <a:spLocks noGrp="1"/>
          </p:cNvSpPr>
          <p:nvPr>
            <p:ph type="title"/>
          </p:nvPr>
        </p:nvSpPr>
        <p:spPr>
          <a:xfrm>
            <a:off x="628650" y="365127"/>
            <a:ext cx="7886700" cy="714374"/>
          </a:xfrm>
        </p:spPr>
        <p:txBody>
          <a:bodyPr>
            <a:normAutofit/>
          </a:bodyPr>
          <a:lstStyle/>
          <a:p>
            <a:pPr algn="ctr"/>
            <a:r>
              <a:rPr lang="cs-CZ" sz="2800" b="1" dirty="0">
                <a:latin typeface="+mn-lt"/>
              </a:rPr>
              <a:t>Příčiny epilepsie</a:t>
            </a:r>
          </a:p>
        </p:txBody>
      </p:sp>
      <p:sp>
        <p:nvSpPr>
          <p:cNvPr id="3" name="Content Placeholder 2">
            <a:extLst>
              <a:ext uri="{FF2B5EF4-FFF2-40B4-BE49-F238E27FC236}">
                <a16:creationId xmlns:a16="http://schemas.microsoft.com/office/drawing/2014/main" id="{3AF731E6-9626-4E2A-BC75-AE5659CF2419}"/>
              </a:ext>
            </a:extLst>
          </p:cNvPr>
          <p:cNvSpPr>
            <a:spLocks noGrp="1"/>
          </p:cNvSpPr>
          <p:nvPr>
            <p:ph idx="1"/>
          </p:nvPr>
        </p:nvSpPr>
        <p:spPr>
          <a:xfrm>
            <a:off x="628650" y="947619"/>
            <a:ext cx="7886700" cy="5097462"/>
          </a:xfrm>
        </p:spPr>
        <p:txBody>
          <a:bodyPr>
            <a:noAutofit/>
          </a:bodyPr>
          <a:lstStyle/>
          <a:p>
            <a:r>
              <a:rPr lang="cs-CZ" sz="2000" dirty="0"/>
              <a:t>Strukturální změny mozkové kůry </a:t>
            </a:r>
          </a:p>
          <a:p>
            <a:pPr lvl="1"/>
            <a:r>
              <a:rPr lang="cs-CZ" sz="1700" dirty="0"/>
              <a:t>Ložisková </a:t>
            </a:r>
            <a:r>
              <a:rPr lang="cs-CZ" sz="1700" dirty="0" err="1"/>
              <a:t>patolologie</a:t>
            </a:r>
            <a:endParaRPr lang="cs-CZ" sz="1700" dirty="0"/>
          </a:p>
          <a:p>
            <a:pPr lvl="1">
              <a:buFont typeface="Wingdings" panose="05000000000000000000" pitchFamily="2" charset="2"/>
              <a:buChar char="ü"/>
            </a:pPr>
            <a:r>
              <a:rPr lang="cs-CZ" sz="1700" dirty="0"/>
              <a:t>Vrozené (malformace mozkové kůry)</a:t>
            </a:r>
          </a:p>
          <a:p>
            <a:pPr lvl="1">
              <a:buFont typeface="Wingdings" panose="05000000000000000000" pitchFamily="2" charset="2"/>
              <a:buChar char="ü"/>
            </a:pPr>
            <a:r>
              <a:rPr lang="cs-CZ" sz="1700" dirty="0"/>
              <a:t>Získané (tumor, cévní mozková příhoda, trauma)</a:t>
            </a:r>
          </a:p>
          <a:p>
            <a:endParaRPr lang="cs-CZ" sz="400" dirty="0"/>
          </a:p>
          <a:p>
            <a:r>
              <a:rPr lang="cs-CZ" sz="2000" dirty="0"/>
              <a:t>Metabolická etiologie</a:t>
            </a:r>
          </a:p>
          <a:p>
            <a:pPr lvl="1">
              <a:buFont typeface="Wingdings" panose="05000000000000000000" pitchFamily="2" charset="2"/>
              <a:buChar char="ü"/>
            </a:pPr>
            <a:r>
              <a:rPr lang="cs-CZ" sz="1700" dirty="0"/>
              <a:t>Vrozené metabolické poruchy (porfyrie, poruchy metabolismu aminokyselin)</a:t>
            </a:r>
          </a:p>
          <a:p>
            <a:pPr lvl="1">
              <a:buFont typeface="Wingdings" panose="05000000000000000000" pitchFamily="2" charset="2"/>
              <a:buChar char="ü"/>
            </a:pPr>
            <a:r>
              <a:rPr lang="cs-CZ" sz="1700" dirty="0"/>
              <a:t>Získané (deficit kyseliny listové, </a:t>
            </a:r>
            <a:r>
              <a:rPr lang="cs-CZ" sz="1700" dirty="0" err="1"/>
              <a:t>toxonutritivní</a:t>
            </a:r>
            <a:r>
              <a:rPr lang="cs-CZ" sz="1700" dirty="0"/>
              <a:t>)</a:t>
            </a:r>
          </a:p>
          <a:p>
            <a:endParaRPr lang="cs-CZ" sz="400" dirty="0"/>
          </a:p>
          <a:p>
            <a:r>
              <a:rPr lang="cs-CZ" sz="2000" dirty="0"/>
              <a:t>Infekční etiologie</a:t>
            </a:r>
          </a:p>
          <a:p>
            <a:pPr lvl="1"/>
            <a:r>
              <a:rPr lang="cs-CZ" sz="1700" dirty="0"/>
              <a:t>Nejčastější zdroj epilepsie v celosvětovém měřítku</a:t>
            </a:r>
          </a:p>
          <a:p>
            <a:pPr lvl="1">
              <a:buFont typeface="Wingdings" panose="05000000000000000000" pitchFamily="2" charset="2"/>
              <a:buChar char="ü"/>
            </a:pPr>
            <a:r>
              <a:rPr lang="cs-CZ" sz="1700" dirty="0"/>
              <a:t>Vrozené (Zika virus, </a:t>
            </a:r>
            <a:r>
              <a:rPr lang="cs-CZ" sz="1700" dirty="0" err="1"/>
              <a:t>cytomegalovirus</a:t>
            </a:r>
            <a:r>
              <a:rPr lang="cs-CZ" sz="1700" dirty="0"/>
              <a:t>)</a:t>
            </a:r>
          </a:p>
          <a:p>
            <a:pPr lvl="1">
              <a:buFont typeface="Wingdings" panose="05000000000000000000" pitchFamily="2" charset="2"/>
              <a:buChar char="ü"/>
            </a:pPr>
            <a:r>
              <a:rPr lang="cs-CZ" sz="1700" dirty="0"/>
              <a:t>Získané (HIV, toxoplazmóza, malárie)</a:t>
            </a:r>
          </a:p>
          <a:p>
            <a:endParaRPr lang="cs-CZ" sz="400" dirty="0"/>
          </a:p>
          <a:p>
            <a:r>
              <a:rPr lang="cs-CZ" sz="2000" dirty="0"/>
              <a:t>Autoimunitní postižení</a:t>
            </a:r>
          </a:p>
          <a:p>
            <a:endParaRPr lang="cs-CZ" sz="400" dirty="0"/>
          </a:p>
          <a:p>
            <a:r>
              <a:rPr lang="cs-CZ" sz="2000" dirty="0"/>
              <a:t>Genetická etiologie</a:t>
            </a:r>
          </a:p>
          <a:p>
            <a:pPr lvl="1"/>
            <a:r>
              <a:rPr lang="cs-CZ" sz="1700" dirty="0"/>
              <a:t>Předpokládá se velký význam, avšak informace zatím útržkovité</a:t>
            </a:r>
          </a:p>
          <a:p>
            <a:endParaRPr lang="cs-CZ" sz="400" dirty="0"/>
          </a:p>
          <a:p>
            <a:r>
              <a:rPr lang="cs-CZ" sz="2000" dirty="0"/>
              <a:t>Neznámá etiologie</a:t>
            </a:r>
          </a:p>
        </p:txBody>
      </p:sp>
      <p:sp>
        <p:nvSpPr>
          <p:cNvPr id="4" name="Rectangle 3">
            <a:extLst>
              <a:ext uri="{FF2B5EF4-FFF2-40B4-BE49-F238E27FC236}">
                <a16:creationId xmlns:a16="http://schemas.microsoft.com/office/drawing/2014/main" id="{B7C26755-C512-4ED3-B255-E662B85F8518}"/>
              </a:ext>
            </a:extLst>
          </p:cNvPr>
          <p:cNvSpPr/>
          <p:nvPr/>
        </p:nvSpPr>
        <p:spPr>
          <a:xfrm>
            <a:off x="342900" y="5245100"/>
            <a:ext cx="8699500" cy="1382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54461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4BF-899D-4B66-A016-D38BD91D71B2}"/>
              </a:ext>
            </a:extLst>
          </p:cNvPr>
          <p:cNvSpPr>
            <a:spLocks noGrp="1"/>
          </p:cNvSpPr>
          <p:nvPr>
            <p:ph type="title"/>
          </p:nvPr>
        </p:nvSpPr>
        <p:spPr>
          <a:xfrm>
            <a:off x="628650" y="365127"/>
            <a:ext cx="7886700" cy="714374"/>
          </a:xfrm>
        </p:spPr>
        <p:txBody>
          <a:bodyPr>
            <a:normAutofit/>
          </a:bodyPr>
          <a:lstStyle/>
          <a:p>
            <a:pPr algn="ctr"/>
            <a:r>
              <a:rPr lang="cs-CZ" sz="2800" b="1" dirty="0">
                <a:latin typeface="+mn-lt"/>
              </a:rPr>
              <a:t>Příčiny epilepsie</a:t>
            </a:r>
          </a:p>
        </p:txBody>
      </p:sp>
      <p:sp>
        <p:nvSpPr>
          <p:cNvPr id="3" name="Content Placeholder 2">
            <a:extLst>
              <a:ext uri="{FF2B5EF4-FFF2-40B4-BE49-F238E27FC236}">
                <a16:creationId xmlns:a16="http://schemas.microsoft.com/office/drawing/2014/main" id="{3AF731E6-9626-4E2A-BC75-AE5659CF2419}"/>
              </a:ext>
            </a:extLst>
          </p:cNvPr>
          <p:cNvSpPr>
            <a:spLocks noGrp="1"/>
          </p:cNvSpPr>
          <p:nvPr>
            <p:ph idx="1"/>
          </p:nvPr>
        </p:nvSpPr>
        <p:spPr>
          <a:xfrm>
            <a:off x="628650" y="947619"/>
            <a:ext cx="7886700" cy="5097462"/>
          </a:xfrm>
        </p:spPr>
        <p:txBody>
          <a:bodyPr>
            <a:noAutofit/>
          </a:bodyPr>
          <a:lstStyle/>
          <a:p>
            <a:r>
              <a:rPr lang="cs-CZ" sz="2000" dirty="0"/>
              <a:t>Strukturální změny mozkové kůry </a:t>
            </a:r>
          </a:p>
          <a:p>
            <a:pPr lvl="1"/>
            <a:r>
              <a:rPr lang="cs-CZ" sz="1700" dirty="0"/>
              <a:t>Ložisková </a:t>
            </a:r>
            <a:r>
              <a:rPr lang="cs-CZ" sz="1700" dirty="0" err="1"/>
              <a:t>patolologie</a:t>
            </a:r>
            <a:endParaRPr lang="cs-CZ" sz="1700" dirty="0"/>
          </a:p>
          <a:p>
            <a:pPr lvl="1">
              <a:buFont typeface="Wingdings" panose="05000000000000000000" pitchFamily="2" charset="2"/>
              <a:buChar char="ü"/>
            </a:pPr>
            <a:r>
              <a:rPr lang="cs-CZ" sz="1700" dirty="0"/>
              <a:t>Vrozené (malformace mozkové kůry)</a:t>
            </a:r>
          </a:p>
          <a:p>
            <a:pPr lvl="1">
              <a:buFont typeface="Wingdings" panose="05000000000000000000" pitchFamily="2" charset="2"/>
              <a:buChar char="ü"/>
            </a:pPr>
            <a:r>
              <a:rPr lang="cs-CZ" sz="1700" dirty="0"/>
              <a:t>Získané (tumor, cévní mozková příhoda, trauma)</a:t>
            </a:r>
          </a:p>
          <a:p>
            <a:endParaRPr lang="cs-CZ" sz="400" dirty="0"/>
          </a:p>
          <a:p>
            <a:r>
              <a:rPr lang="cs-CZ" sz="2000" dirty="0"/>
              <a:t>Metabolická etiologie</a:t>
            </a:r>
          </a:p>
          <a:p>
            <a:pPr lvl="1">
              <a:buFont typeface="Wingdings" panose="05000000000000000000" pitchFamily="2" charset="2"/>
              <a:buChar char="ü"/>
            </a:pPr>
            <a:r>
              <a:rPr lang="cs-CZ" sz="1700" dirty="0"/>
              <a:t>Vrozené metabolické poruchy (porfyrie, poruchy metabolismu aminokyselin)</a:t>
            </a:r>
          </a:p>
          <a:p>
            <a:pPr lvl="1">
              <a:buFont typeface="Wingdings" panose="05000000000000000000" pitchFamily="2" charset="2"/>
              <a:buChar char="ü"/>
            </a:pPr>
            <a:r>
              <a:rPr lang="cs-CZ" sz="1700" dirty="0"/>
              <a:t>Získané (deficit kyseliny listové, </a:t>
            </a:r>
            <a:r>
              <a:rPr lang="cs-CZ" sz="1700" dirty="0" err="1"/>
              <a:t>toxonutritivní</a:t>
            </a:r>
            <a:r>
              <a:rPr lang="cs-CZ" sz="1700" dirty="0"/>
              <a:t>)</a:t>
            </a:r>
          </a:p>
          <a:p>
            <a:endParaRPr lang="cs-CZ" sz="400" dirty="0"/>
          </a:p>
          <a:p>
            <a:r>
              <a:rPr lang="cs-CZ" sz="2000" dirty="0"/>
              <a:t>Infekční etiologie</a:t>
            </a:r>
          </a:p>
          <a:p>
            <a:pPr lvl="1"/>
            <a:r>
              <a:rPr lang="cs-CZ" sz="1700" dirty="0"/>
              <a:t>Nejčastější zdroj epilepsie v celosvětovém měřítku</a:t>
            </a:r>
          </a:p>
          <a:p>
            <a:pPr lvl="1">
              <a:buFont typeface="Wingdings" panose="05000000000000000000" pitchFamily="2" charset="2"/>
              <a:buChar char="ü"/>
            </a:pPr>
            <a:r>
              <a:rPr lang="cs-CZ" sz="1700" dirty="0"/>
              <a:t>Vrozené (Zika virus, </a:t>
            </a:r>
            <a:r>
              <a:rPr lang="cs-CZ" sz="1700" dirty="0" err="1"/>
              <a:t>cytomegalovirus</a:t>
            </a:r>
            <a:r>
              <a:rPr lang="cs-CZ" sz="1700" dirty="0"/>
              <a:t>)</a:t>
            </a:r>
          </a:p>
          <a:p>
            <a:pPr lvl="1">
              <a:buFont typeface="Wingdings" panose="05000000000000000000" pitchFamily="2" charset="2"/>
              <a:buChar char="ü"/>
            </a:pPr>
            <a:r>
              <a:rPr lang="cs-CZ" sz="1700" dirty="0"/>
              <a:t>Získané (HIV, toxoplazmóza, malárie)</a:t>
            </a:r>
          </a:p>
          <a:p>
            <a:endParaRPr lang="cs-CZ" sz="400" dirty="0"/>
          </a:p>
          <a:p>
            <a:r>
              <a:rPr lang="cs-CZ" sz="2000" dirty="0"/>
              <a:t>Autoimunitní postižení</a:t>
            </a:r>
          </a:p>
          <a:p>
            <a:endParaRPr lang="cs-CZ" sz="400" dirty="0"/>
          </a:p>
          <a:p>
            <a:r>
              <a:rPr lang="cs-CZ" sz="2000" dirty="0"/>
              <a:t>Genetická etiologie</a:t>
            </a:r>
          </a:p>
          <a:p>
            <a:pPr lvl="1"/>
            <a:r>
              <a:rPr lang="cs-CZ" sz="1700" dirty="0"/>
              <a:t>Předpokládá se velký význam, avšak informace zatím útržkovité</a:t>
            </a:r>
          </a:p>
          <a:p>
            <a:endParaRPr lang="cs-CZ" sz="400" dirty="0"/>
          </a:p>
          <a:p>
            <a:r>
              <a:rPr lang="cs-CZ" sz="2000" dirty="0"/>
              <a:t>Neznámá etiologie</a:t>
            </a:r>
          </a:p>
        </p:txBody>
      </p:sp>
    </p:spTree>
    <p:extLst>
      <p:ext uri="{BB962C8B-B14F-4D97-AF65-F5344CB8AC3E}">
        <p14:creationId xmlns:p14="http://schemas.microsoft.com/office/powerpoint/2010/main" val="4167385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4BF-899D-4B66-A016-D38BD91D71B2}"/>
              </a:ext>
            </a:extLst>
          </p:cNvPr>
          <p:cNvSpPr>
            <a:spLocks noGrp="1"/>
          </p:cNvSpPr>
          <p:nvPr>
            <p:ph type="title"/>
          </p:nvPr>
        </p:nvSpPr>
        <p:spPr>
          <a:xfrm>
            <a:off x="628650" y="365127"/>
            <a:ext cx="7886700" cy="714374"/>
          </a:xfrm>
        </p:spPr>
        <p:txBody>
          <a:bodyPr>
            <a:normAutofit/>
          </a:bodyPr>
          <a:lstStyle/>
          <a:p>
            <a:pPr algn="ctr"/>
            <a:r>
              <a:rPr lang="cs-CZ" sz="2800" b="1" dirty="0">
                <a:latin typeface="+mn-lt"/>
              </a:rPr>
              <a:t>Parciální epileptické záchvaty</a:t>
            </a:r>
          </a:p>
        </p:txBody>
      </p:sp>
      <p:sp>
        <p:nvSpPr>
          <p:cNvPr id="3" name="Content Placeholder 2">
            <a:extLst>
              <a:ext uri="{FF2B5EF4-FFF2-40B4-BE49-F238E27FC236}">
                <a16:creationId xmlns:a16="http://schemas.microsoft.com/office/drawing/2014/main" id="{3AF731E6-9626-4E2A-BC75-AE5659CF2419}"/>
              </a:ext>
            </a:extLst>
          </p:cNvPr>
          <p:cNvSpPr>
            <a:spLocks noGrp="1"/>
          </p:cNvSpPr>
          <p:nvPr>
            <p:ph idx="1"/>
          </p:nvPr>
        </p:nvSpPr>
        <p:spPr>
          <a:xfrm>
            <a:off x="628650" y="1079502"/>
            <a:ext cx="7886700" cy="5097462"/>
          </a:xfrm>
        </p:spPr>
        <p:txBody>
          <a:bodyPr>
            <a:noAutofit/>
          </a:bodyPr>
          <a:lstStyle/>
          <a:p>
            <a:pPr>
              <a:buFont typeface="Wingdings" panose="05000000000000000000" pitchFamily="2" charset="2"/>
              <a:buChar char="Ø"/>
            </a:pPr>
            <a:r>
              <a:rPr lang="cs-CZ" sz="2000" dirty="0"/>
              <a:t>Vy</a:t>
            </a:r>
            <a:r>
              <a:rPr lang="en-US" sz="2000" dirty="0"/>
              <a:t>c</a:t>
            </a:r>
            <a:r>
              <a:rPr lang="cs-CZ" sz="2000" dirty="0"/>
              <a:t>házejí z části mozkové kůry z jedné hemisféry, motorické projevy jednostranné</a:t>
            </a:r>
          </a:p>
          <a:p>
            <a:endParaRPr lang="cs-CZ" sz="800" dirty="0"/>
          </a:p>
          <a:p>
            <a:r>
              <a:rPr lang="cs-CZ" sz="2000" dirty="0"/>
              <a:t>Parciální simplexní</a:t>
            </a:r>
          </a:p>
          <a:p>
            <a:pPr lvl="1"/>
            <a:r>
              <a:rPr lang="cs-CZ" sz="2000" dirty="0"/>
              <a:t>Bez přítomnosti poruchy vědomí</a:t>
            </a:r>
          </a:p>
          <a:p>
            <a:endParaRPr lang="cs-CZ" sz="800" dirty="0"/>
          </a:p>
          <a:p>
            <a:pPr lvl="1">
              <a:buFont typeface="Wingdings" panose="05000000000000000000" pitchFamily="2" charset="2"/>
              <a:buChar char="ü"/>
            </a:pPr>
            <a:r>
              <a:rPr lang="cs-CZ" sz="2000" dirty="0"/>
              <a:t>S motorickými projevy (svalové záškuby)</a:t>
            </a:r>
          </a:p>
          <a:p>
            <a:pPr lvl="1">
              <a:buFont typeface="Wingdings" panose="05000000000000000000" pitchFamily="2" charset="2"/>
              <a:buChar char="ü"/>
            </a:pPr>
            <a:r>
              <a:rPr lang="cs-CZ" sz="2000" dirty="0"/>
              <a:t>Se </a:t>
            </a:r>
            <a:r>
              <a:rPr lang="cs-CZ" sz="2000" dirty="0" err="1"/>
              <a:t>somatosenzitivními</a:t>
            </a:r>
            <a:r>
              <a:rPr lang="cs-CZ" sz="2000" dirty="0"/>
              <a:t>/senzorickými projevy (poruchy senzitivity/senzoriky)</a:t>
            </a:r>
          </a:p>
          <a:p>
            <a:pPr lvl="1">
              <a:buFont typeface="Wingdings" panose="05000000000000000000" pitchFamily="2" charset="2"/>
              <a:buChar char="ü"/>
            </a:pPr>
            <a:r>
              <a:rPr lang="cs-CZ" sz="2000" dirty="0"/>
              <a:t>S autonomními projevy (zvracení, pocení, tachykardie)</a:t>
            </a:r>
          </a:p>
          <a:p>
            <a:pPr lvl="1">
              <a:buFont typeface="Wingdings" panose="05000000000000000000" pitchFamily="2" charset="2"/>
              <a:buChar char="ü"/>
            </a:pPr>
            <a:r>
              <a:rPr lang="cs-CZ" sz="2000" dirty="0"/>
              <a:t>S psychickými projevy (</a:t>
            </a:r>
            <a:r>
              <a:rPr lang="cs-CZ" sz="2000" dirty="0" err="1"/>
              <a:t>déja</a:t>
            </a:r>
            <a:r>
              <a:rPr lang="cs-CZ" sz="2000" dirty="0"/>
              <a:t> </a:t>
            </a:r>
            <a:r>
              <a:rPr lang="cs-CZ" sz="2000" dirty="0" err="1"/>
              <a:t>vu</a:t>
            </a:r>
            <a:r>
              <a:rPr lang="cs-CZ" sz="2000" dirty="0"/>
              <a:t>, halucinace)</a:t>
            </a:r>
          </a:p>
          <a:p>
            <a:endParaRPr lang="cs-CZ" sz="800" dirty="0"/>
          </a:p>
          <a:p>
            <a:r>
              <a:rPr lang="cs-CZ" sz="2000" dirty="0"/>
              <a:t>Parciální s komplexní </a:t>
            </a:r>
            <a:r>
              <a:rPr lang="cs-CZ" sz="2000" dirty="0" err="1"/>
              <a:t>symptomatoologií</a:t>
            </a:r>
            <a:endParaRPr lang="cs-CZ" sz="2000" dirty="0"/>
          </a:p>
          <a:p>
            <a:pPr lvl="1"/>
            <a:r>
              <a:rPr lang="cs-CZ" sz="2000" dirty="0"/>
              <a:t>Porucha vědomí/vnímání často výskyt automatismů (žvýkání, olizování)</a:t>
            </a:r>
          </a:p>
          <a:p>
            <a:endParaRPr lang="cs-CZ" sz="800" dirty="0"/>
          </a:p>
          <a:p>
            <a:r>
              <a:rPr lang="cs-CZ" sz="2000" dirty="0"/>
              <a:t>Parciální přecházející v generalizované</a:t>
            </a:r>
          </a:p>
          <a:p>
            <a:pPr lvl="1"/>
            <a:r>
              <a:rPr lang="cs-CZ" sz="2000" dirty="0"/>
              <a:t>Vznikají jako parciální a posléze se rozšiřují do celého mozku</a:t>
            </a:r>
          </a:p>
        </p:txBody>
      </p:sp>
      <p:sp>
        <p:nvSpPr>
          <p:cNvPr id="4" name="Obdélník 3">
            <a:extLst>
              <a:ext uri="{FF2B5EF4-FFF2-40B4-BE49-F238E27FC236}">
                <a16:creationId xmlns:a16="http://schemas.microsoft.com/office/drawing/2014/main" id="{632C6606-0094-4AE2-A091-2B05521559CD}"/>
              </a:ext>
            </a:extLst>
          </p:cNvPr>
          <p:cNvSpPr/>
          <p:nvPr/>
        </p:nvSpPr>
        <p:spPr>
          <a:xfrm>
            <a:off x="448408" y="1872762"/>
            <a:ext cx="8387861" cy="4879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021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4BF-899D-4B66-A016-D38BD91D71B2}"/>
              </a:ext>
            </a:extLst>
          </p:cNvPr>
          <p:cNvSpPr>
            <a:spLocks noGrp="1"/>
          </p:cNvSpPr>
          <p:nvPr>
            <p:ph type="title"/>
          </p:nvPr>
        </p:nvSpPr>
        <p:spPr>
          <a:xfrm>
            <a:off x="628650" y="365127"/>
            <a:ext cx="7886700" cy="714374"/>
          </a:xfrm>
        </p:spPr>
        <p:txBody>
          <a:bodyPr>
            <a:normAutofit/>
          </a:bodyPr>
          <a:lstStyle/>
          <a:p>
            <a:pPr algn="ctr"/>
            <a:r>
              <a:rPr lang="cs-CZ" sz="2800" b="1" dirty="0">
                <a:latin typeface="+mn-lt"/>
              </a:rPr>
              <a:t>Parciální epileptické záchvaty</a:t>
            </a:r>
          </a:p>
        </p:txBody>
      </p:sp>
      <p:sp>
        <p:nvSpPr>
          <p:cNvPr id="3" name="Content Placeholder 2">
            <a:extLst>
              <a:ext uri="{FF2B5EF4-FFF2-40B4-BE49-F238E27FC236}">
                <a16:creationId xmlns:a16="http://schemas.microsoft.com/office/drawing/2014/main" id="{3AF731E6-9626-4E2A-BC75-AE5659CF2419}"/>
              </a:ext>
            </a:extLst>
          </p:cNvPr>
          <p:cNvSpPr>
            <a:spLocks noGrp="1"/>
          </p:cNvSpPr>
          <p:nvPr>
            <p:ph idx="1"/>
          </p:nvPr>
        </p:nvSpPr>
        <p:spPr>
          <a:xfrm>
            <a:off x="628650" y="1079502"/>
            <a:ext cx="7886700" cy="5097462"/>
          </a:xfrm>
        </p:spPr>
        <p:txBody>
          <a:bodyPr>
            <a:noAutofit/>
          </a:bodyPr>
          <a:lstStyle/>
          <a:p>
            <a:pPr>
              <a:buFont typeface="Wingdings" panose="05000000000000000000" pitchFamily="2" charset="2"/>
              <a:buChar char="Ø"/>
            </a:pPr>
            <a:r>
              <a:rPr lang="cs-CZ" sz="2000" dirty="0"/>
              <a:t>Vy</a:t>
            </a:r>
            <a:r>
              <a:rPr lang="en-US" sz="2000" dirty="0"/>
              <a:t>c</a:t>
            </a:r>
            <a:r>
              <a:rPr lang="cs-CZ" sz="2000" dirty="0"/>
              <a:t>házejí z části mozkové kůry z jedné hemisféry, motorické projevy jednostranné</a:t>
            </a:r>
          </a:p>
          <a:p>
            <a:endParaRPr lang="cs-CZ" sz="800" dirty="0"/>
          </a:p>
          <a:p>
            <a:r>
              <a:rPr lang="cs-CZ" sz="2000" dirty="0"/>
              <a:t>Parciální simplexní</a:t>
            </a:r>
          </a:p>
          <a:p>
            <a:pPr lvl="1"/>
            <a:r>
              <a:rPr lang="cs-CZ" sz="2000" dirty="0"/>
              <a:t>Bez přítomnosti poruchy vědomí</a:t>
            </a:r>
          </a:p>
          <a:p>
            <a:endParaRPr lang="cs-CZ" sz="800" dirty="0"/>
          </a:p>
          <a:p>
            <a:pPr lvl="1">
              <a:buFont typeface="Wingdings" panose="05000000000000000000" pitchFamily="2" charset="2"/>
              <a:buChar char="ü"/>
            </a:pPr>
            <a:r>
              <a:rPr lang="cs-CZ" sz="2000" dirty="0"/>
              <a:t>S motorickými projevy (svalové záškuby)</a:t>
            </a:r>
          </a:p>
          <a:p>
            <a:pPr lvl="1">
              <a:buFont typeface="Wingdings" panose="05000000000000000000" pitchFamily="2" charset="2"/>
              <a:buChar char="ü"/>
            </a:pPr>
            <a:r>
              <a:rPr lang="cs-CZ" sz="2000" dirty="0"/>
              <a:t>Se </a:t>
            </a:r>
            <a:r>
              <a:rPr lang="cs-CZ" sz="2000" dirty="0" err="1"/>
              <a:t>somatosenzitivními</a:t>
            </a:r>
            <a:r>
              <a:rPr lang="cs-CZ" sz="2000" dirty="0"/>
              <a:t>/senzorickými projevy (poruchy senzitivity/senzoriky)</a:t>
            </a:r>
          </a:p>
          <a:p>
            <a:pPr lvl="1">
              <a:buFont typeface="Wingdings" panose="05000000000000000000" pitchFamily="2" charset="2"/>
              <a:buChar char="ü"/>
            </a:pPr>
            <a:r>
              <a:rPr lang="cs-CZ" sz="2000" dirty="0"/>
              <a:t>S autonomními projevy (zvracení, pocení, tachykardie)</a:t>
            </a:r>
          </a:p>
          <a:p>
            <a:pPr lvl="1">
              <a:buFont typeface="Wingdings" panose="05000000000000000000" pitchFamily="2" charset="2"/>
              <a:buChar char="ü"/>
            </a:pPr>
            <a:r>
              <a:rPr lang="cs-CZ" sz="2000" dirty="0"/>
              <a:t>S psychickými projevy (</a:t>
            </a:r>
            <a:r>
              <a:rPr lang="cs-CZ" sz="2000" dirty="0" err="1"/>
              <a:t>déja</a:t>
            </a:r>
            <a:r>
              <a:rPr lang="cs-CZ" sz="2000" dirty="0"/>
              <a:t> </a:t>
            </a:r>
            <a:r>
              <a:rPr lang="cs-CZ" sz="2000" dirty="0" err="1"/>
              <a:t>vu</a:t>
            </a:r>
            <a:r>
              <a:rPr lang="cs-CZ" sz="2000" dirty="0"/>
              <a:t>, halucinace)</a:t>
            </a:r>
          </a:p>
          <a:p>
            <a:endParaRPr lang="cs-CZ" sz="800" dirty="0"/>
          </a:p>
          <a:p>
            <a:r>
              <a:rPr lang="cs-CZ" sz="2000" dirty="0"/>
              <a:t>Parciální s komplexní </a:t>
            </a:r>
            <a:r>
              <a:rPr lang="cs-CZ" sz="2000" dirty="0" err="1"/>
              <a:t>symptomatoologií</a:t>
            </a:r>
            <a:endParaRPr lang="cs-CZ" sz="2000" dirty="0"/>
          </a:p>
          <a:p>
            <a:pPr lvl="1"/>
            <a:r>
              <a:rPr lang="cs-CZ" sz="2000" dirty="0"/>
              <a:t>Porucha vědomí/vnímání často výskyt automatismů (žvýkání, olizování)</a:t>
            </a:r>
          </a:p>
          <a:p>
            <a:endParaRPr lang="cs-CZ" sz="800" dirty="0"/>
          </a:p>
          <a:p>
            <a:r>
              <a:rPr lang="cs-CZ" sz="2000" dirty="0"/>
              <a:t>Parciální přecházející v generalizované</a:t>
            </a:r>
          </a:p>
          <a:p>
            <a:pPr lvl="1"/>
            <a:r>
              <a:rPr lang="cs-CZ" sz="2000" dirty="0"/>
              <a:t>Vznikají jako parciální a posléze se rozšiřují do celého mozku</a:t>
            </a:r>
          </a:p>
        </p:txBody>
      </p:sp>
      <p:sp>
        <p:nvSpPr>
          <p:cNvPr id="4" name="Obdélník 3">
            <a:extLst>
              <a:ext uri="{FF2B5EF4-FFF2-40B4-BE49-F238E27FC236}">
                <a16:creationId xmlns:a16="http://schemas.microsoft.com/office/drawing/2014/main" id="{632C6606-0094-4AE2-A091-2B05521559CD}"/>
              </a:ext>
            </a:extLst>
          </p:cNvPr>
          <p:cNvSpPr/>
          <p:nvPr/>
        </p:nvSpPr>
        <p:spPr>
          <a:xfrm>
            <a:off x="448408" y="4545623"/>
            <a:ext cx="8387861" cy="2206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982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4BF-899D-4B66-A016-D38BD91D71B2}"/>
              </a:ext>
            </a:extLst>
          </p:cNvPr>
          <p:cNvSpPr>
            <a:spLocks noGrp="1"/>
          </p:cNvSpPr>
          <p:nvPr>
            <p:ph type="title"/>
          </p:nvPr>
        </p:nvSpPr>
        <p:spPr>
          <a:xfrm>
            <a:off x="628650" y="365127"/>
            <a:ext cx="7886700" cy="714374"/>
          </a:xfrm>
        </p:spPr>
        <p:txBody>
          <a:bodyPr>
            <a:normAutofit/>
          </a:bodyPr>
          <a:lstStyle/>
          <a:p>
            <a:pPr algn="ctr"/>
            <a:r>
              <a:rPr lang="cs-CZ" sz="2800" b="1" dirty="0">
                <a:latin typeface="+mn-lt"/>
              </a:rPr>
              <a:t>Parciální epileptické záchvaty</a:t>
            </a:r>
          </a:p>
        </p:txBody>
      </p:sp>
      <p:sp>
        <p:nvSpPr>
          <p:cNvPr id="3" name="Content Placeholder 2">
            <a:extLst>
              <a:ext uri="{FF2B5EF4-FFF2-40B4-BE49-F238E27FC236}">
                <a16:creationId xmlns:a16="http://schemas.microsoft.com/office/drawing/2014/main" id="{3AF731E6-9626-4E2A-BC75-AE5659CF2419}"/>
              </a:ext>
            </a:extLst>
          </p:cNvPr>
          <p:cNvSpPr>
            <a:spLocks noGrp="1"/>
          </p:cNvSpPr>
          <p:nvPr>
            <p:ph idx="1"/>
          </p:nvPr>
        </p:nvSpPr>
        <p:spPr>
          <a:xfrm>
            <a:off x="628650" y="1079502"/>
            <a:ext cx="7886700" cy="5097462"/>
          </a:xfrm>
        </p:spPr>
        <p:txBody>
          <a:bodyPr>
            <a:noAutofit/>
          </a:bodyPr>
          <a:lstStyle/>
          <a:p>
            <a:pPr>
              <a:buFont typeface="Wingdings" panose="05000000000000000000" pitchFamily="2" charset="2"/>
              <a:buChar char="Ø"/>
            </a:pPr>
            <a:r>
              <a:rPr lang="cs-CZ" sz="2000" dirty="0"/>
              <a:t>Vy</a:t>
            </a:r>
            <a:r>
              <a:rPr lang="en-US" sz="2000" dirty="0"/>
              <a:t>c</a:t>
            </a:r>
            <a:r>
              <a:rPr lang="cs-CZ" sz="2000" dirty="0"/>
              <a:t>házejí z části mozkové kůry z jedné hemisféry, motorické projevy jednostranné</a:t>
            </a:r>
          </a:p>
          <a:p>
            <a:endParaRPr lang="cs-CZ" sz="800" dirty="0"/>
          </a:p>
          <a:p>
            <a:r>
              <a:rPr lang="cs-CZ" sz="2000" dirty="0"/>
              <a:t>Parciální simplexní</a:t>
            </a:r>
          </a:p>
          <a:p>
            <a:pPr lvl="1"/>
            <a:r>
              <a:rPr lang="cs-CZ" sz="2000" dirty="0"/>
              <a:t>Bez přítomnosti poruchy vědomí</a:t>
            </a:r>
          </a:p>
          <a:p>
            <a:endParaRPr lang="cs-CZ" sz="800" dirty="0"/>
          </a:p>
          <a:p>
            <a:pPr lvl="1">
              <a:buFont typeface="Wingdings" panose="05000000000000000000" pitchFamily="2" charset="2"/>
              <a:buChar char="ü"/>
            </a:pPr>
            <a:r>
              <a:rPr lang="cs-CZ" sz="2000" dirty="0"/>
              <a:t>S motorickými projevy (svalové záškuby)</a:t>
            </a:r>
          </a:p>
          <a:p>
            <a:pPr lvl="1">
              <a:buFont typeface="Wingdings" panose="05000000000000000000" pitchFamily="2" charset="2"/>
              <a:buChar char="ü"/>
            </a:pPr>
            <a:r>
              <a:rPr lang="cs-CZ" sz="2000" dirty="0"/>
              <a:t>Se </a:t>
            </a:r>
            <a:r>
              <a:rPr lang="cs-CZ" sz="2000" dirty="0" err="1"/>
              <a:t>somatosenzitivními</a:t>
            </a:r>
            <a:r>
              <a:rPr lang="cs-CZ" sz="2000" dirty="0"/>
              <a:t>/senzorickými projevy (poruchy senzitivity/senzoriky)</a:t>
            </a:r>
          </a:p>
          <a:p>
            <a:pPr lvl="1">
              <a:buFont typeface="Wingdings" panose="05000000000000000000" pitchFamily="2" charset="2"/>
              <a:buChar char="ü"/>
            </a:pPr>
            <a:r>
              <a:rPr lang="cs-CZ" sz="2000" dirty="0"/>
              <a:t>S autonomními projevy (zvracení, pocení, tachykardie)</a:t>
            </a:r>
          </a:p>
          <a:p>
            <a:pPr lvl="1">
              <a:buFont typeface="Wingdings" panose="05000000000000000000" pitchFamily="2" charset="2"/>
              <a:buChar char="ü"/>
            </a:pPr>
            <a:r>
              <a:rPr lang="cs-CZ" sz="2000" dirty="0"/>
              <a:t>S psychickými projevy (</a:t>
            </a:r>
            <a:r>
              <a:rPr lang="cs-CZ" sz="2000" dirty="0" err="1"/>
              <a:t>déja</a:t>
            </a:r>
            <a:r>
              <a:rPr lang="cs-CZ" sz="2000" dirty="0"/>
              <a:t> </a:t>
            </a:r>
            <a:r>
              <a:rPr lang="cs-CZ" sz="2000" dirty="0" err="1"/>
              <a:t>vu</a:t>
            </a:r>
            <a:r>
              <a:rPr lang="cs-CZ" sz="2000" dirty="0"/>
              <a:t>, halucinace)</a:t>
            </a:r>
          </a:p>
          <a:p>
            <a:endParaRPr lang="cs-CZ" sz="800" dirty="0"/>
          </a:p>
          <a:p>
            <a:r>
              <a:rPr lang="cs-CZ" sz="2000" dirty="0"/>
              <a:t>Parciální s komplexní </a:t>
            </a:r>
            <a:r>
              <a:rPr lang="cs-CZ" sz="2000" dirty="0" err="1"/>
              <a:t>symptomatoologií</a:t>
            </a:r>
            <a:endParaRPr lang="cs-CZ" sz="2000" dirty="0"/>
          </a:p>
          <a:p>
            <a:pPr lvl="1"/>
            <a:r>
              <a:rPr lang="cs-CZ" sz="2000" dirty="0"/>
              <a:t>Porucha vědomí/vnímání často výskyt automatismů (žvýkání, olizování)</a:t>
            </a:r>
          </a:p>
          <a:p>
            <a:endParaRPr lang="cs-CZ" sz="800" dirty="0"/>
          </a:p>
          <a:p>
            <a:r>
              <a:rPr lang="cs-CZ" sz="2000" dirty="0"/>
              <a:t>Parciální přecházející v generalizované</a:t>
            </a:r>
          </a:p>
          <a:p>
            <a:pPr lvl="1"/>
            <a:r>
              <a:rPr lang="cs-CZ" sz="2000" dirty="0"/>
              <a:t>Vznikají jako parciální a posléze se rozšiřují do celého mozku</a:t>
            </a:r>
          </a:p>
        </p:txBody>
      </p:sp>
      <p:sp>
        <p:nvSpPr>
          <p:cNvPr id="4" name="Obdélník 3">
            <a:extLst>
              <a:ext uri="{FF2B5EF4-FFF2-40B4-BE49-F238E27FC236}">
                <a16:creationId xmlns:a16="http://schemas.microsoft.com/office/drawing/2014/main" id="{632C6606-0094-4AE2-A091-2B05521559CD}"/>
              </a:ext>
            </a:extLst>
          </p:cNvPr>
          <p:cNvSpPr/>
          <p:nvPr/>
        </p:nvSpPr>
        <p:spPr>
          <a:xfrm>
            <a:off x="448408" y="5778497"/>
            <a:ext cx="8387861" cy="9739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4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384CA61-C66C-4433-9302-DB659E172394}"/>
              </a:ext>
            </a:extLst>
          </p:cNvPr>
          <p:cNvSpPr>
            <a:spLocks noGrp="1"/>
          </p:cNvSpPr>
          <p:nvPr>
            <p:ph idx="1"/>
          </p:nvPr>
        </p:nvSpPr>
        <p:spPr>
          <a:xfrm>
            <a:off x="628650" y="1926922"/>
            <a:ext cx="7886700" cy="4743815"/>
          </a:xfrm>
        </p:spPr>
        <p:txBody>
          <a:bodyPr>
            <a:noAutofit/>
          </a:bodyPr>
          <a:lstStyle/>
          <a:p>
            <a:pPr marL="0" indent="0" algn="ctr">
              <a:buNone/>
            </a:pPr>
            <a:r>
              <a:rPr lang="cs-CZ" sz="3200" b="1" dirty="0"/>
              <a:t>Nitrolební hypertenze</a:t>
            </a:r>
          </a:p>
          <a:p>
            <a:pPr marL="0" indent="0" algn="ctr">
              <a:buNone/>
            </a:pPr>
            <a:endParaRPr lang="cs-CZ" sz="3200" b="1" dirty="0"/>
          </a:p>
          <a:p>
            <a:pPr marL="0" indent="0" algn="ctr">
              <a:buNone/>
            </a:pPr>
            <a:r>
              <a:rPr lang="cs-CZ" sz="3200" b="1" dirty="0">
                <a:solidFill>
                  <a:schemeClr val="bg1">
                    <a:lumMod val="85000"/>
                  </a:schemeClr>
                </a:solidFill>
              </a:rPr>
              <a:t>Poruchy motoriky</a:t>
            </a:r>
          </a:p>
          <a:p>
            <a:pPr marL="0" indent="0" algn="ctr">
              <a:buNone/>
            </a:pPr>
            <a:endParaRPr lang="cs-CZ" sz="3200" b="1" dirty="0">
              <a:solidFill>
                <a:schemeClr val="bg1">
                  <a:lumMod val="85000"/>
                </a:schemeClr>
              </a:solidFill>
            </a:endParaRPr>
          </a:p>
          <a:p>
            <a:pPr marL="0" indent="0" algn="ctr">
              <a:buNone/>
            </a:pPr>
            <a:r>
              <a:rPr lang="cs-CZ" sz="3200" b="1" dirty="0">
                <a:solidFill>
                  <a:schemeClr val="bg1">
                    <a:lumMod val="85000"/>
                  </a:schemeClr>
                </a:solidFill>
              </a:rPr>
              <a:t>Poruchy senzitivity a bolest</a:t>
            </a:r>
            <a:endParaRPr lang="en-US" sz="3200" b="1" dirty="0">
              <a:solidFill>
                <a:schemeClr val="bg1">
                  <a:lumMod val="85000"/>
                </a:schemeClr>
              </a:solidFill>
            </a:endParaRPr>
          </a:p>
        </p:txBody>
      </p:sp>
    </p:spTree>
    <p:extLst>
      <p:ext uri="{BB962C8B-B14F-4D97-AF65-F5344CB8AC3E}">
        <p14:creationId xmlns:p14="http://schemas.microsoft.com/office/powerpoint/2010/main" val="4036656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4BF-899D-4B66-A016-D38BD91D71B2}"/>
              </a:ext>
            </a:extLst>
          </p:cNvPr>
          <p:cNvSpPr>
            <a:spLocks noGrp="1"/>
          </p:cNvSpPr>
          <p:nvPr>
            <p:ph type="title"/>
          </p:nvPr>
        </p:nvSpPr>
        <p:spPr>
          <a:xfrm>
            <a:off x="628650" y="365127"/>
            <a:ext cx="7886700" cy="714374"/>
          </a:xfrm>
        </p:spPr>
        <p:txBody>
          <a:bodyPr>
            <a:normAutofit/>
          </a:bodyPr>
          <a:lstStyle/>
          <a:p>
            <a:pPr algn="ctr"/>
            <a:r>
              <a:rPr lang="cs-CZ" sz="2800" b="1" dirty="0">
                <a:latin typeface="+mn-lt"/>
              </a:rPr>
              <a:t>Parciální epileptické záchvaty</a:t>
            </a:r>
          </a:p>
        </p:txBody>
      </p:sp>
      <p:sp>
        <p:nvSpPr>
          <p:cNvPr id="3" name="Content Placeholder 2">
            <a:extLst>
              <a:ext uri="{FF2B5EF4-FFF2-40B4-BE49-F238E27FC236}">
                <a16:creationId xmlns:a16="http://schemas.microsoft.com/office/drawing/2014/main" id="{3AF731E6-9626-4E2A-BC75-AE5659CF2419}"/>
              </a:ext>
            </a:extLst>
          </p:cNvPr>
          <p:cNvSpPr>
            <a:spLocks noGrp="1"/>
          </p:cNvSpPr>
          <p:nvPr>
            <p:ph idx="1"/>
          </p:nvPr>
        </p:nvSpPr>
        <p:spPr>
          <a:xfrm>
            <a:off x="628650" y="1079502"/>
            <a:ext cx="7886700" cy="5097462"/>
          </a:xfrm>
        </p:spPr>
        <p:txBody>
          <a:bodyPr>
            <a:noAutofit/>
          </a:bodyPr>
          <a:lstStyle/>
          <a:p>
            <a:pPr>
              <a:buFont typeface="Wingdings" panose="05000000000000000000" pitchFamily="2" charset="2"/>
              <a:buChar char="Ø"/>
            </a:pPr>
            <a:r>
              <a:rPr lang="cs-CZ" sz="2000" dirty="0"/>
              <a:t>Vy</a:t>
            </a:r>
            <a:r>
              <a:rPr lang="en-US" sz="2000" dirty="0"/>
              <a:t>c</a:t>
            </a:r>
            <a:r>
              <a:rPr lang="cs-CZ" sz="2000" dirty="0"/>
              <a:t>házejí z části mozkové kůry z jedné hemisféry, motorické projevy jednostranné</a:t>
            </a:r>
          </a:p>
          <a:p>
            <a:endParaRPr lang="cs-CZ" sz="800" dirty="0"/>
          </a:p>
          <a:p>
            <a:r>
              <a:rPr lang="cs-CZ" sz="2000" dirty="0"/>
              <a:t>Parciální simplexní</a:t>
            </a:r>
          </a:p>
          <a:p>
            <a:pPr lvl="1"/>
            <a:r>
              <a:rPr lang="cs-CZ" sz="2000" dirty="0"/>
              <a:t>Bez přítomnosti poruchy vědomí</a:t>
            </a:r>
          </a:p>
          <a:p>
            <a:endParaRPr lang="cs-CZ" sz="800" dirty="0"/>
          </a:p>
          <a:p>
            <a:pPr lvl="1">
              <a:buFont typeface="Wingdings" panose="05000000000000000000" pitchFamily="2" charset="2"/>
              <a:buChar char="ü"/>
            </a:pPr>
            <a:r>
              <a:rPr lang="cs-CZ" sz="2000" dirty="0"/>
              <a:t>S motorickými projevy (svalové záškuby)</a:t>
            </a:r>
          </a:p>
          <a:p>
            <a:pPr lvl="1">
              <a:buFont typeface="Wingdings" panose="05000000000000000000" pitchFamily="2" charset="2"/>
              <a:buChar char="ü"/>
            </a:pPr>
            <a:r>
              <a:rPr lang="cs-CZ" sz="2000" dirty="0"/>
              <a:t>Se </a:t>
            </a:r>
            <a:r>
              <a:rPr lang="cs-CZ" sz="2000" dirty="0" err="1"/>
              <a:t>somatosenzitivními</a:t>
            </a:r>
            <a:r>
              <a:rPr lang="cs-CZ" sz="2000" dirty="0"/>
              <a:t>/senzorickými projevy (poruchy senzitivity/senzoriky)</a:t>
            </a:r>
          </a:p>
          <a:p>
            <a:pPr lvl="1">
              <a:buFont typeface="Wingdings" panose="05000000000000000000" pitchFamily="2" charset="2"/>
              <a:buChar char="ü"/>
            </a:pPr>
            <a:r>
              <a:rPr lang="cs-CZ" sz="2000" dirty="0"/>
              <a:t>S autonomními projevy (zvracení, pocení, tachykardie)</a:t>
            </a:r>
          </a:p>
          <a:p>
            <a:pPr lvl="1">
              <a:buFont typeface="Wingdings" panose="05000000000000000000" pitchFamily="2" charset="2"/>
              <a:buChar char="ü"/>
            </a:pPr>
            <a:r>
              <a:rPr lang="cs-CZ" sz="2000" dirty="0"/>
              <a:t>S psychickými projevy (</a:t>
            </a:r>
            <a:r>
              <a:rPr lang="cs-CZ" sz="2000" dirty="0" err="1"/>
              <a:t>déja</a:t>
            </a:r>
            <a:r>
              <a:rPr lang="cs-CZ" sz="2000" dirty="0"/>
              <a:t> </a:t>
            </a:r>
            <a:r>
              <a:rPr lang="cs-CZ" sz="2000" dirty="0" err="1"/>
              <a:t>vu</a:t>
            </a:r>
            <a:r>
              <a:rPr lang="cs-CZ" sz="2000" dirty="0"/>
              <a:t>, halucinace)</a:t>
            </a:r>
          </a:p>
          <a:p>
            <a:endParaRPr lang="cs-CZ" sz="800" dirty="0"/>
          </a:p>
          <a:p>
            <a:r>
              <a:rPr lang="cs-CZ" sz="2000" dirty="0"/>
              <a:t>Parciální s komplexní </a:t>
            </a:r>
            <a:r>
              <a:rPr lang="cs-CZ" sz="2000" dirty="0" err="1"/>
              <a:t>symptomatoologií</a:t>
            </a:r>
            <a:endParaRPr lang="cs-CZ" sz="2000" dirty="0"/>
          </a:p>
          <a:p>
            <a:pPr lvl="1"/>
            <a:r>
              <a:rPr lang="cs-CZ" sz="2000" dirty="0"/>
              <a:t>Porucha vědomí/vnímání často výskyt automatismů (žvýkání, olizování)</a:t>
            </a:r>
          </a:p>
          <a:p>
            <a:endParaRPr lang="cs-CZ" sz="800" dirty="0"/>
          </a:p>
          <a:p>
            <a:r>
              <a:rPr lang="cs-CZ" sz="2000" dirty="0"/>
              <a:t>Parciální přecházející v generalizované</a:t>
            </a:r>
          </a:p>
          <a:p>
            <a:pPr lvl="1"/>
            <a:r>
              <a:rPr lang="cs-CZ" sz="2000" dirty="0"/>
              <a:t>Vznikají jako parciální a posléze se rozšiřují do celého mozku</a:t>
            </a:r>
          </a:p>
        </p:txBody>
      </p:sp>
    </p:spTree>
    <p:extLst>
      <p:ext uri="{BB962C8B-B14F-4D97-AF65-F5344CB8AC3E}">
        <p14:creationId xmlns:p14="http://schemas.microsoft.com/office/powerpoint/2010/main" val="2998000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4BF-899D-4B66-A016-D38BD91D71B2}"/>
              </a:ext>
            </a:extLst>
          </p:cNvPr>
          <p:cNvSpPr>
            <a:spLocks noGrp="1"/>
          </p:cNvSpPr>
          <p:nvPr>
            <p:ph type="title"/>
          </p:nvPr>
        </p:nvSpPr>
        <p:spPr>
          <a:xfrm>
            <a:off x="628650" y="365127"/>
            <a:ext cx="7886700" cy="714374"/>
          </a:xfrm>
        </p:spPr>
        <p:txBody>
          <a:bodyPr>
            <a:normAutofit/>
          </a:bodyPr>
          <a:lstStyle/>
          <a:p>
            <a:pPr algn="ctr"/>
            <a:r>
              <a:rPr lang="cs-CZ" sz="2800" b="1" dirty="0">
                <a:latin typeface="+mn-lt"/>
              </a:rPr>
              <a:t>Generalizované epileptické záchvaty</a:t>
            </a:r>
          </a:p>
        </p:txBody>
      </p:sp>
      <p:sp>
        <p:nvSpPr>
          <p:cNvPr id="3" name="Content Placeholder 2">
            <a:extLst>
              <a:ext uri="{FF2B5EF4-FFF2-40B4-BE49-F238E27FC236}">
                <a16:creationId xmlns:a16="http://schemas.microsoft.com/office/drawing/2014/main" id="{3AF731E6-9626-4E2A-BC75-AE5659CF2419}"/>
              </a:ext>
            </a:extLst>
          </p:cNvPr>
          <p:cNvSpPr>
            <a:spLocks noGrp="1"/>
          </p:cNvSpPr>
          <p:nvPr>
            <p:ph idx="1"/>
          </p:nvPr>
        </p:nvSpPr>
        <p:spPr>
          <a:xfrm>
            <a:off x="628650" y="1257300"/>
            <a:ext cx="7886700" cy="5235573"/>
          </a:xfrm>
        </p:spPr>
        <p:txBody>
          <a:bodyPr>
            <a:normAutofit lnSpcReduction="10000"/>
          </a:bodyPr>
          <a:lstStyle/>
          <a:p>
            <a:pPr>
              <a:buFont typeface="Wingdings" panose="05000000000000000000" pitchFamily="2" charset="2"/>
              <a:buChar char="Ø"/>
            </a:pPr>
            <a:r>
              <a:rPr lang="cs-CZ" sz="2000" dirty="0"/>
              <a:t>Zapojení obou hemisfér, často porucha vědomí, motorické projevy oboustranné</a:t>
            </a:r>
          </a:p>
          <a:p>
            <a:endParaRPr lang="cs-CZ" sz="900" dirty="0"/>
          </a:p>
          <a:p>
            <a:pPr>
              <a:buFont typeface="Wingdings" panose="05000000000000000000" pitchFamily="2" charset="2"/>
              <a:buChar char="ü"/>
            </a:pPr>
            <a:r>
              <a:rPr lang="cs-CZ" sz="2000" b="1" dirty="0"/>
              <a:t>Absence</a:t>
            </a:r>
            <a:r>
              <a:rPr lang="cs-CZ" sz="2000" dirty="0"/>
              <a:t> (petit </a:t>
            </a:r>
            <a:r>
              <a:rPr lang="cs-CZ" sz="2000" dirty="0" err="1"/>
              <a:t>mal</a:t>
            </a:r>
            <a:r>
              <a:rPr lang="cs-CZ" sz="2000" dirty="0"/>
              <a:t>; strnutí, pacient nereaguje, mohou následovat mírné tonické nebo klonické projevy)</a:t>
            </a:r>
          </a:p>
          <a:p>
            <a:pPr>
              <a:buFont typeface="Wingdings" panose="05000000000000000000" pitchFamily="2" charset="2"/>
              <a:buChar char="ü"/>
            </a:pPr>
            <a:endParaRPr lang="cs-CZ" sz="800" dirty="0"/>
          </a:p>
          <a:p>
            <a:pPr>
              <a:buFont typeface="Wingdings" panose="05000000000000000000" pitchFamily="2" charset="2"/>
              <a:buChar char="ü"/>
            </a:pPr>
            <a:r>
              <a:rPr lang="cs-CZ" sz="2000" b="1" dirty="0"/>
              <a:t>Myoklonické</a:t>
            </a:r>
            <a:r>
              <a:rPr lang="cs-CZ" sz="2000" dirty="0"/>
              <a:t> (náhlé krátké záškuby v sériích nebo izolovaně; řada myoklonií nemá epileptický původ)</a:t>
            </a:r>
          </a:p>
          <a:p>
            <a:pPr>
              <a:buFont typeface="Wingdings" panose="05000000000000000000" pitchFamily="2" charset="2"/>
              <a:buChar char="ü"/>
            </a:pPr>
            <a:endParaRPr lang="cs-CZ" sz="800" dirty="0"/>
          </a:p>
          <a:p>
            <a:pPr>
              <a:buFont typeface="Wingdings" panose="05000000000000000000" pitchFamily="2" charset="2"/>
              <a:buChar char="ü"/>
            </a:pPr>
            <a:r>
              <a:rPr lang="cs-CZ" sz="2000" b="1" dirty="0"/>
              <a:t>Klonické</a:t>
            </a:r>
            <a:r>
              <a:rPr lang="cs-CZ" sz="2000" dirty="0"/>
              <a:t> (v průběhu záchvatu narůstá amplituda a klesá frekvence)</a:t>
            </a:r>
          </a:p>
          <a:p>
            <a:pPr>
              <a:buFont typeface="Wingdings" panose="05000000000000000000" pitchFamily="2" charset="2"/>
              <a:buChar char="ü"/>
            </a:pPr>
            <a:endParaRPr lang="cs-CZ" sz="900" dirty="0"/>
          </a:p>
          <a:p>
            <a:pPr>
              <a:buFont typeface="Wingdings" panose="05000000000000000000" pitchFamily="2" charset="2"/>
              <a:buChar char="ü"/>
            </a:pPr>
            <a:r>
              <a:rPr lang="cs-CZ" sz="2000" b="1" dirty="0"/>
              <a:t>Tonické </a:t>
            </a:r>
            <a:r>
              <a:rPr lang="cs-CZ" sz="2000" dirty="0"/>
              <a:t>(pevná fixující kontrakce)</a:t>
            </a:r>
          </a:p>
          <a:p>
            <a:pPr>
              <a:buFont typeface="Wingdings" panose="05000000000000000000" pitchFamily="2" charset="2"/>
              <a:buChar char="ü"/>
            </a:pPr>
            <a:endParaRPr lang="cs-CZ" sz="900" dirty="0"/>
          </a:p>
          <a:p>
            <a:pPr>
              <a:buFont typeface="Wingdings" panose="05000000000000000000" pitchFamily="2" charset="2"/>
              <a:buChar char="ü"/>
            </a:pPr>
            <a:r>
              <a:rPr lang="cs-CZ" sz="2000" b="1" dirty="0" err="1"/>
              <a:t>Tonicko</a:t>
            </a:r>
            <a:r>
              <a:rPr lang="cs-CZ" sz="2000" b="1" dirty="0"/>
              <a:t> – klonické </a:t>
            </a:r>
            <a:r>
              <a:rPr lang="cs-CZ" sz="2000" dirty="0"/>
              <a:t>(grand </a:t>
            </a:r>
            <a:r>
              <a:rPr lang="cs-CZ" sz="2000" dirty="0" err="1"/>
              <a:t>mal</a:t>
            </a:r>
            <a:r>
              <a:rPr lang="cs-CZ" sz="2000" dirty="0"/>
              <a:t>; ztráta vědomí, následuje tonická fáze přecházející v klonickou fázi postihující svalstvo celého těla včetně obličejových svalů, možné poruchy dechových funkcí, autonomní projevy, po nabytí vědomí zmatenost, vyčerpanost.</a:t>
            </a:r>
          </a:p>
          <a:p>
            <a:pPr>
              <a:buFont typeface="Wingdings" panose="05000000000000000000" pitchFamily="2" charset="2"/>
              <a:buChar char="ü"/>
            </a:pPr>
            <a:endParaRPr lang="cs-CZ" sz="900" dirty="0"/>
          </a:p>
          <a:p>
            <a:pPr>
              <a:buFont typeface="Wingdings" panose="05000000000000000000" pitchFamily="2" charset="2"/>
              <a:buChar char="ü"/>
            </a:pPr>
            <a:r>
              <a:rPr lang="cs-CZ" sz="2000" b="1" dirty="0"/>
              <a:t>Atonické </a:t>
            </a:r>
            <a:r>
              <a:rPr lang="cs-CZ" sz="2000" dirty="0"/>
              <a:t>(náhlý pokles svalového tonu vedoucí k pádu)  </a:t>
            </a:r>
          </a:p>
        </p:txBody>
      </p:sp>
      <p:sp>
        <p:nvSpPr>
          <p:cNvPr id="4" name="Obdélník 3">
            <a:extLst>
              <a:ext uri="{FF2B5EF4-FFF2-40B4-BE49-F238E27FC236}">
                <a16:creationId xmlns:a16="http://schemas.microsoft.com/office/drawing/2014/main" id="{DA01AC0B-F5BE-4623-AD7B-0A5A0BA11A3A}"/>
              </a:ext>
            </a:extLst>
          </p:cNvPr>
          <p:cNvSpPr/>
          <p:nvPr/>
        </p:nvSpPr>
        <p:spPr>
          <a:xfrm>
            <a:off x="193431" y="1828800"/>
            <a:ext cx="8950569" cy="4932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67214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4BF-899D-4B66-A016-D38BD91D71B2}"/>
              </a:ext>
            </a:extLst>
          </p:cNvPr>
          <p:cNvSpPr>
            <a:spLocks noGrp="1"/>
          </p:cNvSpPr>
          <p:nvPr>
            <p:ph type="title"/>
          </p:nvPr>
        </p:nvSpPr>
        <p:spPr>
          <a:xfrm>
            <a:off x="628650" y="365127"/>
            <a:ext cx="7886700" cy="714374"/>
          </a:xfrm>
        </p:spPr>
        <p:txBody>
          <a:bodyPr>
            <a:normAutofit/>
          </a:bodyPr>
          <a:lstStyle/>
          <a:p>
            <a:pPr algn="ctr"/>
            <a:r>
              <a:rPr lang="cs-CZ" sz="2800" b="1" dirty="0">
                <a:latin typeface="+mn-lt"/>
              </a:rPr>
              <a:t>Generalizované epileptické záchvaty</a:t>
            </a:r>
          </a:p>
        </p:txBody>
      </p:sp>
      <p:sp>
        <p:nvSpPr>
          <p:cNvPr id="3" name="Content Placeholder 2">
            <a:extLst>
              <a:ext uri="{FF2B5EF4-FFF2-40B4-BE49-F238E27FC236}">
                <a16:creationId xmlns:a16="http://schemas.microsoft.com/office/drawing/2014/main" id="{3AF731E6-9626-4E2A-BC75-AE5659CF2419}"/>
              </a:ext>
            </a:extLst>
          </p:cNvPr>
          <p:cNvSpPr>
            <a:spLocks noGrp="1"/>
          </p:cNvSpPr>
          <p:nvPr>
            <p:ph idx="1"/>
          </p:nvPr>
        </p:nvSpPr>
        <p:spPr>
          <a:xfrm>
            <a:off x="628650" y="1257300"/>
            <a:ext cx="7886700" cy="5235573"/>
          </a:xfrm>
        </p:spPr>
        <p:txBody>
          <a:bodyPr>
            <a:normAutofit lnSpcReduction="10000"/>
          </a:bodyPr>
          <a:lstStyle/>
          <a:p>
            <a:pPr>
              <a:buFont typeface="Wingdings" panose="05000000000000000000" pitchFamily="2" charset="2"/>
              <a:buChar char="Ø"/>
            </a:pPr>
            <a:r>
              <a:rPr lang="cs-CZ" sz="2000" dirty="0"/>
              <a:t>Zapojení obou hemisfér, často porucha vědomí, motorické projevy oboustranné</a:t>
            </a:r>
          </a:p>
          <a:p>
            <a:endParaRPr lang="cs-CZ" sz="900" dirty="0"/>
          </a:p>
          <a:p>
            <a:pPr>
              <a:buFont typeface="Wingdings" panose="05000000000000000000" pitchFamily="2" charset="2"/>
              <a:buChar char="ü"/>
            </a:pPr>
            <a:r>
              <a:rPr lang="cs-CZ" sz="2000" b="1" dirty="0"/>
              <a:t>Absence</a:t>
            </a:r>
            <a:r>
              <a:rPr lang="cs-CZ" sz="2000" dirty="0"/>
              <a:t> (petit </a:t>
            </a:r>
            <a:r>
              <a:rPr lang="cs-CZ" sz="2000" dirty="0" err="1"/>
              <a:t>mal</a:t>
            </a:r>
            <a:r>
              <a:rPr lang="cs-CZ" sz="2000" dirty="0"/>
              <a:t>; strnutí, pacient nereaguje, mohou následovat mírné tonické nebo klonické projevy)</a:t>
            </a:r>
          </a:p>
          <a:p>
            <a:pPr>
              <a:buFont typeface="Wingdings" panose="05000000000000000000" pitchFamily="2" charset="2"/>
              <a:buChar char="ü"/>
            </a:pPr>
            <a:endParaRPr lang="cs-CZ" sz="800" dirty="0"/>
          </a:p>
          <a:p>
            <a:pPr>
              <a:buFont typeface="Wingdings" panose="05000000000000000000" pitchFamily="2" charset="2"/>
              <a:buChar char="ü"/>
            </a:pPr>
            <a:r>
              <a:rPr lang="cs-CZ" sz="2000" b="1" dirty="0"/>
              <a:t>Myoklonické</a:t>
            </a:r>
            <a:r>
              <a:rPr lang="cs-CZ" sz="2000" dirty="0"/>
              <a:t> (náhlé krátké záškuby v sériích nebo izolovaně; řada myoklonií nemá epileptický původ)</a:t>
            </a:r>
          </a:p>
          <a:p>
            <a:pPr>
              <a:buFont typeface="Wingdings" panose="05000000000000000000" pitchFamily="2" charset="2"/>
              <a:buChar char="ü"/>
            </a:pPr>
            <a:endParaRPr lang="cs-CZ" sz="800" dirty="0"/>
          </a:p>
          <a:p>
            <a:pPr>
              <a:buFont typeface="Wingdings" panose="05000000000000000000" pitchFamily="2" charset="2"/>
              <a:buChar char="ü"/>
            </a:pPr>
            <a:r>
              <a:rPr lang="cs-CZ" sz="2000" b="1" dirty="0"/>
              <a:t>Klonické</a:t>
            </a:r>
            <a:r>
              <a:rPr lang="cs-CZ" sz="2000" dirty="0"/>
              <a:t> (v průběhu záchvatu narůstá amplituda a klesá frekvence)</a:t>
            </a:r>
          </a:p>
          <a:p>
            <a:pPr>
              <a:buFont typeface="Wingdings" panose="05000000000000000000" pitchFamily="2" charset="2"/>
              <a:buChar char="ü"/>
            </a:pPr>
            <a:endParaRPr lang="cs-CZ" sz="900" dirty="0"/>
          </a:p>
          <a:p>
            <a:pPr>
              <a:buFont typeface="Wingdings" panose="05000000000000000000" pitchFamily="2" charset="2"/>
              <a:buChar char="ü"/>
            </a:pPr>
            <a:r>
              <a:rPr lang="cs-CZ" sz="2000" b="1" dirty="0"/>
              <a:t>Tonické </a:t>
            </a:r>
            <a:r>
              <a:rPr lang="cs-CZ" sz="2000" dirty="0"/>
              <a:t>(pevná fixující kontrakce)</a:t>
            </a:r>
          </a:p>
          <a:p>
            <a:pPr>
              <a:buFont typeface="Wingdings" panose="05000000000000000000" pitchFamily="2" charset="2"/>
              <a:buChar char="ü"/>
            </a:pPr>
            <a:endParaRPr lang="cs-CZ" sz="900" dirty="0"/>
          </a:p>
          <a:p>
            <a:pPr>
              <a:buFont typeface="Wingdings" panose="05000000000000000000" pitchFamily="2" charset="2"/>
              <a:buChar char="ü"/>
            </a:pPr>
            <a:r>
              <a:rPr lang="cs-CZ" sz="2000" b="1" dirty="0" err="1"/>
              <a:t>Tonicko</a:t>
            </a:r>
            <a:r>
              <a:rPr lang="cs-CZ" sz="2000" b="1" dirty="0"/>
              <a:t> – klonické </a:t>
            </a:r>
            <a:r>
              <a:rPr lang="cs-CZ" sz="2000" dirty="0"/>
              <a:t>(grand </a:t>
            </a:r>
            <a:r>
              <a:rPr lang="cs-CZ" sz="2000" dirty="0" err="1"/>
              <a:t>mal</a:t>
            </a:r>
            <a:r>
              <a:rPr lang="cs-CZ" sz="2000" dirty="0"/>
              <a:t>; ztráta vědomí, následuje tonická fáze přecházející v klonickou fázi postihující svalstvo celého těla včetně obličejových svalů, možné poruchy dechových funkcí, autonomní projevy, po nabytí vědomí zmatenost, vyčerpanost.</a:t>
            </a:r>
          </a:p>
          <a:p>
            <a:pPr>
              <a:buFont typeface="Wingdings" panose="05000000000000000000" pitchFamily="2" charset="2"/>
              <a:buChar char="ü"/>
            </a:pPr>
            <a:endParaRPr lang="cs-CZ" sz="900" dirty="0"/>
          </a:p>
          <a:p>
            <a:pPr>
              <a:buFont typeface="Wingdings" panose="05000000000000000000" pitchFamily="2" charset="2"/>
              <a:buChar char="ü"/>
            </a:pPr>
            <a:r>
              <a:rPr lang="cs-CZ" sz="2000" b="1" dirty="0"/>
              <a:t>Atonické </a:t>
            </a:r>
            <a:r>
              <a:rPr lang="cs-CZ" sz="2000" dirty="0"/>
              <a:t>(náhlý pokles svalového tonu vedoucí k pádu)  </a:t>
            </a:r>
          </a:p>
        </p:txBody>
      </p:sp>
      <p:sp>
        <p:nvSpPr>
          <p:cNvPr id="4" name="Obdélník 3">
            <a:extLst>
              <a:ext uri="{FF2B5EF4-FFF2-40B4-BE49-F238E27FC236}">
                <a16:creationId xmlns:a16="http://schemas.microsoft.com/office/drawing/2014/main" id="{DA01AC0B-F5BE-4623-AD7B-0A5A0BA11A3A}"/>
              </a:ext>
            </a:extLst>
          </p:cNvPr>
          <p:cNvSpPr/>
          <p:nvPr/>
        </p:nvSpPr>
        <p:spPr>
          <a:xfrm>
            <a:off x="193431" y="2681654"/>
            <a:ext cx="8950569" cy="4079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809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4BF-899D-4B66-A016-D38BD91D71B2}"/>
              </a:ext>
            </a:extLst>
          </p:cNvPr>
          <p:cNvSpPr>
            <a:spLocks noGrp="1"/>
          </p:cNvSpPr>
          <p:nvPr>
            <p:ph type="title"/>
          </p:nvPr>
        </p:nvSpPr>
        <p:spPr>
          <a:xfrm>
            <a:off x="628650" y="365127"/>
            <a:ext cx="7886700" cy="714374"/>
          </a:xfrm>
        </p:spPr>
        <p:txBody>
          <a:bodyPr>
            <a:normAutofit/>
          </a:bodyPr>
          <a:lstStyle/>
          <a:p>
            <a:pPr algn="ctr"/>
            <a:r>
              <a:rPr lang="cs-CZ" sz="2800" b="1" dirty="0">
                <a:latin typeface="+mn-lt"/>
              </a:rPr>
              <a:t>Generalizované epileptické záchvaty</a:t>
            </a:r>
          </a:p>
        </p:txBody>
      </p:sp>
      <p:sp>
        <p:nvSpPr>
          <p:cNvPr id="3" name="Content Placeholder 2">
            <a:extLst>
              <a:ext uri="{FF2B5EF4-FFF2-40B4-BE49-F238E27FC236}">
                <a16:creationId xmlns:a16="http://schemas.microsoft.com/office/drawing/2014/main" id="{3AF731E6-9626-4E2A-BC75-AE5659CF2419}"/>
              </a:ext>
            </a:extLst>
          </p:cNvPr>
          <p:cNvSpPr>
            <a:spLocks noGrp="1"/>
          </p:cNvSpPr>
          <p:nvPr>
            <p:ph idx="1"/>
          </p:nvPr>
        </p:nvSpPr>
        <p:spPr>
          <a:xfrm>
            <a:off x="628650" y="1257300"/>
            <a:ext cx="7886700" cy="5235573"/>
          </a:xfrm>
        </p:spPr>
        <p:txBody>
          <a:bodyPr>
            <a:normAutofit lnSpcReduction="10000"/>
          </a:bodyPr>
          <a:lstStyle/>
          <a:p>
            <a:pPr>
              <a:buFont typeface="Wingdings" panose="05000000000000000000" pitchFamily="2" charset="2"/>
              <a:buChar char="Ø"/>
            </a:pPr>
            <a:r>
              <a:rPr lang="cs-CZ" sz="2000" dirty="0"/>
              <a:t>Zapojení obou hemisfér, často porucha vědomí, motorické projevy oboustranné</a:t>
            </a:r>
          </a:p>
          <a:p>
            <a:endParaRPr lang="cs-CZ" sz="900" dirty="0"/>
          </a:p>
          <a:p>
            <a:pPr>
              <a:buFont typeface="Wingdings" panose="05000000000000000000" pitchFamily="2" charset="2"/>
              <a:buChar char="ü"/>
            </a:pPr>
            <a:r>
              <a:rPr lang="cs-CZ" sz="2000" b="1" dirty="0"/>
              <a:t>Absence</a:t>
            </a:r>
            <a:r>
              <a:rPr lang="cs-CZ" sz="2000" dirty="0"/>
              <a:t> (petit </a:t>
            </a:r>
            <a:r>
              <a:rPr lang="cs-CZ" sz="2000" dirty="0" err="1"/>
              <a:t>mal</a:t>
            </a:r>
            <a:r>
              <a:rPr lang="cs-CZ" sz="2000" dirty="0"/>
              <a:t>; strnutí, pacient nereaguje, mohou následovat mírné tonické nebo klonické projevy)</a:t>
            </a:r>
          </a:p>
          <a:p>
            <a:pPr>
              <a:buFont typeface="Wingdings" panose="05000000000000000000" pitchFamily="2" charset="2"/>
              <a:buChar char="ü"/>
            </a:pPr>
            <a:endParaRPr lang="cs-CZ" sz="800" dirty="0"/>
          </a:p>
          <a:p>
            <a:pPr>
              <a:buFont typeface="Wingdings" panose="05000000000000000000" pitchFamily="2" charset="2"/>
              <a:buChar char="ü"/>
            </a:pPr>
            <a:r>
              <a:rPr lang="cs-CZ" sz="2000" b="1" dirty="0"/>
              <a:t>Myoklonické</a:t>
            </a:r>
            <a:r>
              <a:rPr lang="cs-CZ" sz="2000" dirty="0"/>
              <a:t> (náhlé krátké záškuby v sériích nebo izolovaně; řada myoklonií nemá epileptický původ)</a:t>
            </a:r>
          </a:p>
          <a:p>
            <a:pPr>
              <a:buFont typeface="Wingdings" panose="05000000000000000000" pitchFamily="2" charset="2"/>
              <a:buChar char="ü"/>
            </a:pPr>
            <a:endParaRPr lang="cs-CZ" sz="800" dirty="0"/>
          </a:p>
          <a:p>
            <a:pPr>
              <a:buFont typeface="Wingdings" panose="05000000000000000000" pitchFamily="2" charset="2"/>
              <a:buChar char="ü"/>
            </a:pPr>
            <a:r>
              <a:rPr lang="cs-CZ" sz="2000" b="1" dirty="0"/>
              <a:t>Klonické</a:t>
            </a:r>
            <a:r>
              <a:rPr lang="cs-CZ" sz="2000" dirty="0"/>
              <a:t> (v průběhu záchvatu narůstá amplituda a klesá frekvence)</a:t>
            </a:r>
          </a:p>
          <a:p>
            <a:pPr>
              <a:buFont typeface="Wingdings" panose="05000000000000000000" pitchFamily="2" charset="2"/>
              <a:buChar char="ü"/>
            </a:pPr>
            <a:endParaRPr lang="cs-CZ" sz="900" dirty="0"/>
          </a:p>
          <a:p>
            <a:pPr>
              <a:buFont typeface="Wingdings" panose="05000000000000000000" pitchFamily="2" charset="2"/>
              <a:buChar char="ü"/>
            </a:pPr>
            <a:r>
              <a:rPr lang="cs-CZ" sz="2000" b="1" dirty="0"/>
              <a:t>Tonické </a:t>
            </a:r>
            <a:r>
              <a:rPr lang="cs-CZ" sz="2000" dirty="0"/>
              <a:t>(pevná fixující kontrakce)</a:t>
            </a:r>
          </a:p>
          <a:p>
            <a:pPr>
              <a:buFont typeface="Wingdings" panose="05000000000000000000" pitchFamily="2" charset="2"/>
              <a:buChar char="ü"/>
            </a:pPr>
            <a:endParaRPr lang="cs-CZ" sz="900" dirty="0"/>
          </a:p>
          <a:p>
            <a:pPr>
              <a:buFont typeface="Wingdings" panose="05000000000000000000" pitchFamily="2" charset="2"/>
              <a:buChar char="ü"/>
            </a:pPr>
            <a:r>
              <a:rPr lang="cs-CZ" sz="2000" b="1" dirty="0" err="1"/>
              <a:t>Tonicko</a:t>
            </a:r>
            <a:r>
              <a:rPr lang="cs-CZ" sz="2000" b="1" dirty="0"/>
              <a:t> – klonické </a:t>
            </a:r>
            <a:r>
              <a:rPr lang="cs-CZ" sz="2000" dirty="0"/>
              <a:t>(grand </a:t>
            </a:r>
            <a:r>
              <a:rPr lang="cs-CZ" sz="2000" dirty="0" err="1"/>
              <a:t>mal</a:t>
            </a:r>
            <a:r>
              <a:rPr lang="cs-CZ" sz="2000" dirty="0"/>
              <a:t>; ztráta vědomí, následuje tonická fáze přecházející v klonickou fázi postihující svalstvo celého těla včetně obličejových svalů, možné poruchy dechových funkcí, autonomní projevy, po nabytí vědomí zmatenost, vyčerpanost.</a:t>
            </a:r>
          </a:p>
          <a:p>
            <a:pPr>
              <a:buFont typeface="Wingdings" panose="05000000000000000000" pitchFamily="2" charset="2"/>
              <a:buChar char="ü"/>
            </a:pPr>
            <a:endParaRPr lang="cs-CZ" sz="900" dirty="0"/>
          </a:p>
          <a:p>
            <a:pPr>
              <a:buFont typeface="Wingdings" panose="05000000000000000000" pitchFamily="2" charset="2"/>
              <a:buChar char="ü"/>
            </a:pPr>
            <a:r>
              <a:rPr lang="cs-CZ" sz="2000" b="1" dirty="0"/>
              <a:t>Atonické </a:t>
            </a:r>
            <a:r>
              <a:rPr lang="cs-CZ" sz="2000" dirty="0"/>
              <a:t>(náhlý pokles svalového tonu vedoucí k pádu)  </a:t>
            </a:r>
          </a:p>
        </p:txBody>
      </p:sp>
      <p:sp>
        <p:nvSpPr>
          <p:cNvPr id="4" name="Obdélník 3">
            <a:extLst>
              <a:ext uri="{FF2B5EF4-FFF2-40B4-BE49-F238E27FC236}">
                <a16:creationId xmlns:a16="http://schemas.microsoft.com/office/drawing/2014/main" id="{DA01AC0B-F5BE-4623-AD7B-0A5A0BA11A3A}"/>
              </a:ext>
            </a:extLst>
          </p:cNvPr>
          <p:cNvSpPr/>
          <p:nvPr/>
        </p:nvSpPr>
        <p:spPr>
          <a:xfrm>
            <a:off x="193431" y="4440115"/>
            <a:ext cx="8950569" cy="2321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4405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4BF-899D-4B66-A016-D38BD91D71B2}"/>
              </a:ext>
            </a:extLst>
          </p:cNvPr>
          <p:cNvSpPr>
            <a:spLocks noGrp="1"/>
          </p:cNvSpPr>
          <p:nvPr>
            <p:ph type="title"/>
          </p:nvPr>
        </p:nvSpPr>
        <p:spPr>
          <a:xfrm>
            <a:off x="628650" y="365127"/>
            <a:ext cx="7886700" cy="714374"/>
          </a:xfrm>
        </p:spPr>
        <p:txBody>
          <a:bodyPr>
            <a:normAutofit/>
          </a:bodyPr>
          <a:lstStyle/>
          <a:p>
            <a:pPr algn="ctr"/>
            <a:r>
              <a:rPr lang="cs-CZ" sz="2800" b="1" dirty="0">
                <a:latin typeface="+mn-lt"/>
              </a:rPr>
              <a:t>Generalizované epileptické záchvaty</a:t>
            </a:r>
          </a:p>
        </p:txBody>
      </p:sp>
      <p:sp>
        <p:nvSpPr>
          <p:cNvPr id="3" name="Content Placeholder 2">
            <a:extLst>
              <a:ext uri="{FF2B5EF4-FFF2-40B4-BE49-F238E27FC236}">
                <a16:creationId xmlns:a16="http://schemas.microsoft.com/office/drawing/2014/main" id="{3AF731E6-9626-4E2A-BC75-AE5659CF2419}"/>
              </a:ext>
            </a:extLst>
          </p:cNvPr>
          <p:cNvSpPr>
            <a:spLocks noGrp="1"/>
          </p:cNvSpPr>
          <p:nvPr>
            <p:ph idx="1"/>
          </p:nvPr>
        </p:nvSpPr>
        <p:spPr>
          <a:xfrm>
            <a:off x="628650" y="1257300"/>
            <a:ext cx="7886700" cy="5235573"/>
          </a:xfrm>
        </p:spPr>
        <p:txBody>
          <a:bodyPr>
            <a:normAutofit lnSpcReduction="10000"/>
          </a:bodyPr>
          <a:lstStyle/>
          <a:p>
            <a:pPr>
              <a:buFont typeface="Wingdings" panose="05000000000000000000" pitchFamily="2" charset="2"/>
              <a:buChar char="Ø"/>
            </a:pPr>
            <a:r>
              <a:rPr lang="cs-CZ" sz="2000" dirty="0"/>
              <a:t>Zapojení obou hemisfér, často porucha vědomí, motorické projevy oboustranné</a:t>
            </a:r>
          </a:p>
          <a:p>
            <a:endParaRPr lang="cs-CZ" sz="900" dirty="0"/>
          </a:p>
          <a:p>
            <a:pPr>
              <a:buFont typeface="Wingdings" panose="05000000000000000000" pitchFamily="2" charset="2"/>
              <a:buChar char="ü"/>
            </a:pPr>
            <a:r>
              <a:rPr lang="cs-CZ" sz="2000" b="1" dirty="0"/>
              <a:t>Absence</a:t>
            </a:r>
            <a:r>
              <a:rPr lang="cs-CZ" sz="2000" dirty="0"/>
              <a:t> (petit </a:t>
            </a:r>
            <a:r>
              <a:rPr lang="cs-CZ" sz="2000" dirty="0" err="1"/>
              <a:t>mal</a:t>
            </a:r>
            <a:r>
              <a:rPr lang="cs-CZ" sz="2000" dirty="0"/>
              <a:t>; strnutí, pacient nereaguje, mohou následovat mírné tonické nebo klonické projevy)</a:t>
            </a:r>
          </a:p>
          <a:p>
            <a:pPr>
              <a:buFont typeface="Wingdings" panose="05000000000000000000" pitchFamily="2" charset="2"/>
              <a:buChar char="ü"/>
            </a:pPr>
            <a:endParaRPr lang="cs-CZ" sz="800" dirty="0"/>
          </a:p>
          <a:p>
            <a:pPr>
              <a:buFont typeface="Wingdings" panose="05000000000000000000" pitchFamily="2" charset="2"/>
              <a:buChar char="ü"/>
            </a:pPr>
            <a:r>
              <a:rPr lang="cs-CZ" sz="2000" b="1" dirty="0"/>
              <a:t>Myoklonické</a:t>
            </a:r>
            <a:r>
              <a:rPr lang="cs-CZ" sz="2000" dirty="0"/>
              <a:t> (náhlé krátké záškuby v sériích nebo izolovaně; řada myoklonií nemá epileptický původ)</a:t>
            </a:r>
          </a:p>
          <a:p>
            <a:pPr>
              <a:buFont typeface="Wingdings" panose="05000000000000000000" pitchFamily="2" charset="2"/>
              <a:buChar char="ü"/>
            </a:pPr>
            <a:endParaRPr lang="cs-CZ" sz="800" dirty="0"/>
          </a:p>
          <a:p>
            <a:pPr>
              <a:buFont typeface="Wingdings" panose="05000000000000000000" pitchFamily="2" charset="2"/>
              <a:buChar char="ü"/>
            </a:pPr>
            <a:r>
              <a:rPr lang="cs-CZ" sz="2000" b="1" dirty="0"/>
              <a:t>Klonické</a:t>
            </a:r>
            <a:r>
              <a:rPr lang="cs-CZ" sz="2000" dirty="0"/>
              <a:t> (v průběhu záchvatu narůstá amplituda a klesá frekvence)</a:t>
            </a:r>
          </a:p>
          <a:p>
            <a:pPr>
              <a:buFont typeface="Wingdings" panose="05000000000000000000" pitchFamily="2" charset="2"/>
              <a:buChar char="ü"/>
            </a:pPr>
            <a:endParaRPr lang="cs-CZ" sz="900" dirty="0"/>
          </a:p>
          <a:p>
            <a:pPr>
              <a:buFont typeface="Wingdings" panose="05000000000000000000" pitchFamily="2" charset="2"/>
              <a:buChar char="ü"/>
            </a:pPr>
            <a:r>
              <a:rPr lang="cs-CZ" sz="2000" b="1" dirty="0"/>
              <a:t>Tonické </a:t>
            </a:r>
            <a:r>
              <a:rPr lang="cs-CZ" sz="2000" dirty="0"/>
              <a:t>(pevná fixující kontrakce)</a:t>
            </a:r>
          </a:p>
          <a:p>
            <a:pPr>
              <a:buFont typeface="Wingdings" panose="05000000000000000000" pitchFamily="2" charset="2"/>
              <a:buChar char="ü"/>
            </a:pPr>
            <a:endParaRPr lang="cs-CZ" sz="900" dirty="0"/>
          </a:p>
          <a:p>
            <a:pPr>
              <a:buFont typeface="Wingdings" panose="05000000000000000000" pitchFamily="2" charset="2"/>
              <a:buChar char="ü"/>
            </a:pPr>
            <a:r>
              <a:rPr lang="cs-CZ" sz="2000" b="1" dirty="0" err="1"/>
              <a:t>Tonicko</a:t>
            </a:r>
            <a:r>
              <a:rPr lang="cs-CZ" sz="2000" b="1" dirty="0"/>
              <a:t> – klonické </a:t>
            </a:r>
            <a:r>
              <a:rPr lang="cs-CZ" sz="2000" dirty="0"/>
              <a:t>(grand </a:t>
            </a:r>
            <a:r>
              <a:rPr lang="cs-CZ" sz="2000" dirty="0" err="1"/>
              <a:t>mal</a:t>
            </a:r>
            <a:r>
              <a:rPr lang="cs-CZ" sz="2000" dirty="0"/>
              <a:t>; ztráta vědomí, následuje tonická fáze přecházející v klonickou fázi postihující svalstvo celého těla včetně obličejových svalů, možné poruchy dechových funkcí, autonomní projevy, po nabytí vědomí zmatenost, vyčerpanost.</a:t>
            </a:r>
          </a:p>
          <a:p>
            <a:pPr>
              <a:buFont typeface="Wingdings" panose="05000000000000000000" pitchFamily="2" charset="2"/>
              <a:buChar char="ü"/>
            </a:pPr>
            <a:endParaRPr lang="cs-CZ" sz="900" dirty="0"/>
          </a:p>
          <a:p>
            <a:pPr>
              <a:buFont typeface="Wingdings" panose="05000000000000000000" pitchFamily="2" charset="2"/>
              <a:buChar char="ü"/>
            </a:pPr>
            <a:r>
              <a:rPr lang="cs-CZ" sz="2000" b="1" dirty="0"/>
              <a:t>Atonické </a:t>
            </a:r>
            <a:r>
              <a:rPr lang="cs-CZ" sz="2000" dirty="0"/>
              <a:t>(náhlý pokles svalového tonu vedoucí k pádu)  </a:t>
            </a:r>
          </a:p>
        </p:txBody>
      </p:sp>
      <p:sp>
        <p:nvSpPr>
          <p:cNvPr id="5" name="Obdélník 4">
            <a:extLst>
              <a:ext uri="{FF2B5EF4-FFF2-40B4-BE49-F238E27FC236}">
                <a16:creationId xmlns:a16="http://schemas.microsoft.com/office/drawing/2014/main" id="{021121EF-E581-4535-8A80-77ACF2D25AF3}"/>
              </a:ext>
            </a:extLst>
          </p:cNvPr>
          <p:cNvSpPr/>
          <p:nvPr/>
        </p:nvSpPr>
        <p:spPr>
          <a:xfrm>
            <a:off x="193431" y="5802923"/>
            <a:ext cx="8950569" cy="958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044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4BF-899D-4B66-A016-D38BD91D71B2}"/>
              </a:ext>
            </a:extLst>
          </p:cNvPr>
          <p:cNvSpPr>
            <a:spLocks noGrp="1"/>
          </p:cNvSpPr>
          <p:nvPr>
            <p:ph type="title"/>
          </p:nvPr>
        </p:nvSpPr>
        <p:spPr>
          <a:xfrm>
            <a:off x="628650" y="365127"/>
            <a:ext cx="7886700" cy="714374"/>
          </a:xfrm>
        </p:spPr>
        <p:txBody>
          <a:bodyPr>
            <a:normAutofit/>
          </a:bodyPr>
          <a:lstStyle/>
          <a:p>
            <a:pPr algn="ctr"/>
            <a:r>
              <a:rPr lang="cs-CZ" sz="2800" b="1" dirty="0">
                <a:latin typeface="+mn-lt"/>
              </a:rPr>
              <a:t>Generalizované epileptické záchvaty</a:t>
            </a:r>
          </a:p>
        </p:txBody>
      </p:sp>
      <p:sp>
        <p:nvSpPr>
          <p:cNvPr id="3" name="Content Placeholder 2">
            <a:extLst>
              <a:ext uri="{FF2B5EF4-FFF2-40B4-BE49-F238E27FC236}">
                <a16:creationId xmlns:a16="http://schemas.microsoft.com/office/drawing/2014/main" id="{3AF731E6-9626-4E2A-BC75-AE5659CF2419}"/>
              </a:ext>
            </a:extLst>
          </p:cNvPr>
          <p:cNvSpPr>
            <a:spLocks noGrp="1"/>
          </p:cNvSpPr>
          <p:nvPr>
            <p:ph idx="1"/>
          </p:nvPr>
        </p:nvSpPr>
        <p:spPr>
          <a:xfrm>
            <a:off x="628650" y="1257300"/>
            <a:ext cx="7886700" cy="5235573"/>
          </a:xfrm>
        </p:spPr>
        <p:txBody>
          <a:bodyPr>
            <a:normAutofit lnSpcReduction="10000"/>
          </a:bodyPr>
          <a:lstStyle/>
          <a:p>
            <a:pPr>
              <a:buFont typeface="Wingdings" panose="05000000000000000000" pitchFamily="2" charset="2"/>
              <a:buChar char="Ø"/>
            </a:pPr>
            <a:r>
              <a:rPr lang="cs-CZ" sz="2000" dirty="0"/>
              <a:t>Zapojení obou hemisfér, často porucha vědomí, motorické projevy oboustranné</a:t>
            </a:r>
          </a:p>
          <a:p>
            <a:endParaRPr lang="cs-CZ" sz="900" dirty="0"/>
          </a:p>
          <a:p>
            <a:pPr>
              <a:buFont typeface="Wingdings" panose="05000000000000000000" pitchFamily="2" charset="2"/>
              <a:buChar char="ü"/>
            </a:pPr>
            <a:r>
              <a:rPr lang="cs-CZ" sz="2000" b="1" dirty="0"/>
              <a:t>Absence</a:t>
            </a:r>
            <a:r>
              <a:rPr lang="cs-CZ" sz="2000" dirty="0"/>
              <a:t> (petit </a:t>
            </a:r>
            <a:r>
              <a:rPr lang="cs-CZ" sz="2000" dirty="0" err="1"/>
              <a:t>mal</a:t>
            </a:r>
            <a:r>
              <a:rPr lang="cs-CZ" sz="2000" dirty="0"/>
              <a:t>; strnutí, pacient nereaguje, mohou následovat mírné tonické nebo klonické projevy)</a:t>
            </a:r>
          </a:p>
          <a:p>
            <a:pPr>
              <a:buFont typeface="Wingdings" panose="05000000000000000000" pitchFamily="2" charset="2"/>
              <a:buChar char="ü"/>
            </a:pPr>
            <a:endParaRPr lang="cs-CZ" sz="800" dirty="0"/>
          </a:p>
          <a:p>
            <a:pPr>
              <a:buFont typeface="Wingdings" panose="05000000000000000000" pitchFamily="2" charset="2"/>
              <a:buChar char="ü"/>
            </a:pPr>
            <a:r>
              <a:rPr lang="cs-CZ" sz="2000" b="1" dirty="0"/>
              <a:t>Myoklonické</a:t>
            </a:r>
            <a:r>
              <a:rPr lang="cs-CZ" sz="2000" dirty="0"/>
              <a:t> (náhlé krátké záškuby v sériích nebo izolovaně; řada myoklonií nemá epileptický původ)</a:t>
            </a:r>
          </a:p>
          <a:p>
            <a:pPr>
              <a:buFont typeface="Wingdings" panose="05000000000000000000" pitchFamily="2" charset="2"/>
              <a:buChar char="ü"/>
            </a:pPr>
            <a:endParaRPr lang="cs-CZ" sz="800" dirty="0"/>
          </a:p>
          <a:p>
            <a:pPr>
              <a:buFont typeface="Wingdings" panose="05000000000000000000" pitchFamily="2" charset="2"/>
              <a:buChar char="ü"/>
            </a:pPr>
            <a:r>
              <a:rPr lang="cs-CZ" sz="2000" b="1" dirty="0"/>
              <a:t>Klonické</a:t>
            </a:r>
            <a:r>
              <a:rPr lang="cs-CZ" sz="2000" dirty="0"/>
              <a:t> (v průběhu záchvatu narůstá amplituda a klesá frekvence)</a:t>
            </a:r>
          </a:p>
          <a:p>
            <a:pPr>
              <a:buFont typeface="Wingdings" panose="05000000000000000000" pitchFamily="2" charset="2"/>
              <a:buChar char="ü"/>
            </a:pPr>
            <a:endParaRPr lang="cs-CZ" sz="900" dirty="0"/>
          </a:p>
          <a:p>
            <a:pPr>
              <a:buFont typeface="Wingdings" panose="05000000000000000000" pitchFamily="2" charset="2"/>
              <a:buChar char="ü"/>
            </a:pPr>
            <a:r>
              <a:rPr lang="cs-CZ" sz="2000" b="1" dirty="0"/>
              <a:t>Tonické </a:t>
            </a:r>
            <a:r>
              <a:rPr lang="cs-CZ" sz="2000" dirty="0"/>
              <a:t>(pevná fixující kontrakce)</a:t>
            </a:r>
          </a:p>
          <a:p>
            <a:pPr>
              <a:buFont typeface="Wingdings" panose="05000000000000000000" pitchFamily="2" charset="2"/>
              <a:buChar char="ü"/>
            </a:pPr>
            <a:endParaRPr lang="cs-CZ" sz="900" dirty="0"/>
          </a:p>
          <a:p>
            <a:pPr>
              <a:buFont typeface="Wingdings" panose="05000000000000000000" pitchFamily="2" charset="2"/>
              <a:buChar char="ü"/>
            </a:pPr>
            <a:r>
              <a:rPr lang="cs-CZ" sz="2000" b="1" dirty="0" err="1"/>
              <a:t>Tonicko</a:t>
            </a:r>
            <a:r>
              <a:rPr lang="cs-CZ" sz="2000" b="1" dirty="0"/>
              <a:t> – klonické </a:t>
            </a:r>
            <a:r>
              <a:rPr lang="cs-CZ" sz="2000" dirty="0"/>
              <a:t>(grand </a:t>
            </a:r>
            <a:r>
              <a:rPr lang="cs-CZ" sz="2000" dirty="0" err="1"/>
              <a:t>mal</a:t>
            </a:r>
            <a:r>
              <a:rPr lang="cs-CZ" sz="2000" dirty="0"/>
              <a:t>; ztráta vědomí, následuje tonická fáze přecházející v klonickou fázi postihující svalstvo celého těla včetně obličejových svalů, možné poruchy dechových funkcí, autonomní projevy, po nabytí vědomí zmatenost, vyčerpanost.</a:t>
            </a:r>
          </a:p>
          <a:p>
            <a:pPr>
              <a:buFont typeface="Wingdings" panose="05000000000000000000" pitchFamily="2" charset="2"/>
              <a:buChar char="ü"/>
            </a:pPr>
            <a:endParaRPr lang="cs-CZ" sz="900" dirty="0"/>
          </a:p>
          <a:p>
            <a:pPr>
              <a:buFont typeface="Wingdings" panose="05000000000000000000" pitchFamily="2" charset="2"/>
              <a:buChar char="ü"/>
            </a:pPr>
            <a:r>
              <a:rPr lang="cs-CZ" sz="2000" b="1" dirty="0"/>
              <a:t>Atonické </a:t>
            </a:r>
            <a:r>
              <a:rPr lang="cs-CZ" sz="2000" dirty="0"/>
              <a:t>(náhlý pokles svalového tonu vedoucí k pádu)  </a:t>
            </a:r>
          </a:p>
        </p:txBody>
      </p:sp>
    </p:spTree>
    <p:extLst>
      <p:ext uri="{BB962C8B-B14F-4D97-AF65-F5344CB8AC3E}">
        <p14:creationId xmlns:p14="http://schemas.microsoft.com/office/powerpoint/2010/main" val="3991213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4BF-899D-4B66-A016-D38BD91D71B2}"/>
              </a:ext>
            </a:extLst>
          </p:cNvPr>
          <p:cNvSpPr>
            <a:spLocks noGrp="1"/>
          </p:cNvSpPr>
          <p:nvPr>
            <p:ph type="title"/>
          </p:nvPr>
        </p:nvSpPr>
        <p:spPr>
          <a:xfrm>
            <a:off x="628650" y="365127"/>
            <a:ext cx="7886700" cy="714374"/>
          </a:xfrm>
        </p:spPr>
        <p:txBody>
          <a:bodyPr>
            <a:normAutofit/>
          </a:bodyPr>
          <a:lstStyle/>
          <a:p>
            <a:pPr algn="ctr"/>
            <a:r>
              <a:rPr lang="cs-CZ" sz="2800" b="1" dirty="0">
                <a:solidFill>
                  <a:prstClr val="black"/>
                </a:solidFill>
                <a:latin typeface="Calibri" panose="020F0502020204030204"/>
              </a:rPr>
              <a:t>Nová klasifikace epileptických záchvatů</a:t>
            </a:r>
            <a:endParaRPr lang="cs-CZ" sz="2800" b="1" dirty="0">
              <a:latin typeface="+mn-lt"/>
            </a:endParaRPr>
          </a:p>
        </p:txBody>
      </p:sp>
      <p:pic>
        <p:nvPicPr>
          <p:cNvPr id="14338" name="Picture 2" descr="https://upload.wikimedia.org/wikipedia/commons/a/a2/%C4%8Cesk%C3%A1_verze_nov%C3%A9_klasifikace_epileptick%C3%BDch_z%C3%A1chvat%C5%AF_ILAE_2017.jpg">
            <a:extLst>
              <a:ext uri="{FF2B5EF4-FFF2-40B4-BE49-F238E27FC236}">
                <a16:creationId xmlns:a16="http://schemas.microsoft.com/office/drawing/2014/main" id="{65AEA1D0-941A-47E6-9071-5D8B135D3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2" y="1355725"/>
            <a:ext cx="6772275" cy="4552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3E2135C-0798-40B6-9D03-AF23917CF398}"/>
              </a:ext>
            </a:extLst>
          </p:cNvPr>
          <p:cNvSpPr/>
          <p:nvPr/>
        </p:nvSpPr>
        <p:spPr>
          <a:xfrm>
            <a:off x="2336800" y="6153118"/>
            <a:ext cx="4781550" cy="400110"/>
          </a:xfrm>
          <a:prstGeom prst="rect">
            <a:avLst/>
          </a:prstGeom>
        </p:spPr>
        <p:txBody>
          <a:bodyPr wrap="square">
            <a:spAutoFit/>
          </a:bodyPr>
          <a:lstStyle/>
          <a:p>
            <a:r>
              <a:rPr lang="cs-CZ" sz="1000" dirty="0"/>
              <a:t>https://upload.wikimedia.org/wikipedia/commons/a/a2/%C4%8Cesk%C3%A1_verze_nov%C3%A9_klasifikace_epileptick%C3%BDch_z%C3%A1chvat%C5%AF_ILAE_2017.jpg</a:t>
            </a:r>
          </a:p>
        </p:txBody>
      </p:sp>
    </p:spTree>
    <p:extLst>
      <p:ext uri="{BB962C8B-B14F-4D97-AF65-F5344CB8AC3E}">
        <p14:creationId xmlns:p14="http://schemas.microsoft.com/office/powerpoint/2010/main" val="1988419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4BF-899D-4B66-A016-D38BD91D71B2}"/>
              </a:ext>
            </a:extLst>
          </p:cNvPr>
          <p:cNvSpPr>
            <a:spLocks noGrp="1"/>
          </p:cNvSpPr>
          <p:nvPr>
            <p:ph type="title"/>
          </p:nvPr>
        </p:nvSpPr>
        <p:spPr>
          <a:xfrm>
            <a:off x="628650" y="365127"/>
            <a:ext cx="7886700" cy="714374"/>
          </a:xfrm>
        </p:spPr>
        <p:txBody>
          <a:bodyPr>
            <a:normAutofit/>
          </a:bodyPr>
          <a:lstStyle/>
          <a:p>
            <a:pPr algn="ctr"/>
            <a:r>
              <a:rPr lang="cs-CZ" sz="2800" b="1" dirty="0">
                <a:latin typeface="+mn-lt"/>
              </a:rPr>
              <a:t>Status </a:t>
            </a:r>
            <a:r>
              <a:rPr lang="cs-CZ" sz="2800" b="1" dirty="0" err="1">
                <a:latin typeface="+mn-lt"/>
              </a:rPr>
              <a:t>epilepticus</a:t>
            </a:r>
            <a:endParaRPr lang="cs-CZ" sz="2800" b="1" dirty="0">
              <a:latin typeface="+mn-lt"/>
            </a:endParaRPr>
          </a:p>
        </p:txBody>
      </p:sp>
      <p:sp>
        <p:nvSpPr>
          <p:cNvPr id="3" name="Content Placeholder 2">
            <a:extLst>
              <a:ext uri="{FF2B5EF4-FFF2-40B4-BE49-F238E27FC236}">
                <a16:creationId xmlns:a16="http://schemas.microsoft.com/office/drawing/2014/main" id="{3AF731E6-9626-4E2A-BC75-AE5659CF2419}"/>
              </a:ext>
            </a:extLst>
          </p:cNvPr>
          <p:cNvSpPr>
            <a:spLocks noGrp="1"/>
          </p:cNvSpPr>
          <p:nvPr>
            <p:ph idx="1"/>
          </p:nvPr>
        </p:nvSpPr>
        <p:spPr>
          <a:xfrm>
            <a:off x="628650" y="1784839"/>
            <a:ext cx="7886700" cy="4919663"/>
          </a:xfrm>
        </p:spPr>
        <p:txBody>
          <a:bodyPr>
            <a:normAutofit/>
          </a:bodyPr>
          <a:lstStyle/>
          <a:p>
            <a:pPr>
              <a:buFont typeface="Wingdings" panose="05000000000000000000" pitchFamily="2" charset="2"/>
              <a:buChar char="Ø"/>
            </a:pPr>
            <a:r>
              <a:rPr lang="cs-CZ" sz="2000" dirty="0"/>
              <a:t>Protrahovaný záchvat</a:t>
            </a:r>
          </a:p>
          <a:p>
            <a:pPr>
              <a:buFont typeface="Wingdings" panose="05000000000000000000" pitchFamily="2" charset="2"/>
              <a:buChar char="Ø"/>
            </a:pPr>
            <a:r>
              <a:rPr lang="cs-CZ" sz="2000" dirty="0"/>
              <a:t>Život ohrožující stav</a:t>
            </a:r>
          </a:p>
          <a:p>
            <a:endParaRPr lang="cs-CZ" sz="800" dirty="0"/>
          </a:p>
          <a:p>
            <a:pPr>
              <a:buFont typeface="Wingdings" panose="05000000000000000000" pitchFamily="2" charset="2"/>
              <a:buChar char="ü"/>
            </a:pPr>
            <a:r>
              <a:rPr lang="cs-CZ" sz="2000" dirty="0"/>
              <a:t>Grand </a:t>
            </a:r>
            <a:r>
              <a:rPr lang="cs-CZ" sz="2000" dirty="0" err="1"/>
              <a:t>mal</a:t>
            </a:r>
            <a:r>
              <a:rPr lang="cs-CZ" sz="2000" dirty="0"/>
              <a:t> záchvat delší než 15 minut</a:t>
            </a:r>
          </a:p>
          <a:p>
            <a:pPr marL="0" indent="0">
              <a:buNone/>
            </a:pPr>
            <a:r>
              <a:rPr lang="cs-CZ" sz="2000" dirty="0"/>
              <a:t>	(Grand </a:t>
            </a:r>
            <a:r>
              <a:rPr lang="cs-CZ" sz="2000" dirty="0" err="1"/>
              <a:t>mal</a:t>
            </a:r>
            <a:r>
              <a:rPr lang="cs-CZ" sz="2000" dirty="0"/>
              <a:t> obvykle spontánně odezní během 5-10 min)</a:t>
            </a:r>
          </a:p>
          <a:p>
            <a:endParaRPr lang="cs-CZ" sz="800" dirty="0"/>
          </a:p>
          <a:p>
            <a:pPr>
              <a:buFont typeface="Wingdings" panose="05000000000000000000" pitchFamily="2" charset="2"/>
              <a:buChar char="ü"/>
            </a:pPr>
            <a:r>
              <a:rPr lang="cs-CZ" sz="2000" dirty="0"/>
              <a:t>Petit </a:t>
            </a:r>
            <a:r>
              <a:rPr lang="cs-CZ" sz="2000" dirty="0" err="1"/>
              <a:t>mal</a:t>
            </a:r>
            <a:r>
              <a:rPr lang="cs-CZ" sz="2000" dirty="0"/>
              <a:t> trvající hodiny až dny </a:t>
            </a:r>
          </a:p>
          <a:p>
            <a:pPr marL="342900" lvl="1" indent="0">
              <a:buNone/>
            </a:pPr>
            <a:r>
              <a:rPr lang="cs-CZ" sz="2000" dirty="0"/>
              <a:t>(může být obtížně </a:t>
            </a:r>
            <a:r>
              <a:rPr lang="cs-CZ" sz="2000" dirty="0" err="1"/>
              <a:t>diagnostikovatelný</a:t>
            </a:r>
            <a:r>
              <a:rPr lang="cs-CZ" sz="2000" dirty="0"/>
              <a:t>)</a:t>
            </a:r>
          </a:p>
          <a:p>
            <a:endParaRPr lang="cs-CZ" sz="800" dirty="0"/>
          </a:p>
          <a:p>
            <a:r>
              <a:rPr lang="cs-CZ" sz="2000" dirty="0"/>
              <a:t>Neléčený status </a:t>
            </a:r>
            <a:r>
              <a:rPr lang="cs-CZ" sz="2000" dirty="0" err="1"/>
              <a:t>epilepticus</a:t>
            </a:r>
            <a:r>
              <a:rPr lang="cs-CZ" sz="2000" dirty="0"/>
              <a:t> vede k energetickému kolapsu, edému mozku a smrti</a:t>
            </a:r>
          </a:p>
          <a:p>
            <a:r>
              <a:rPr lang="cs-CZ" sz="2000" dirty="0"/>
              <a:t>Možnost selhání základních životních funkcí díky narušení funkcí CNS </a:t>
            </a:r>
          </a:p>
          <a:p>
            <a:endParaRPr lang="cs-CZ" sz="2000" dirty="0"/>
          </a:p>
        </p:txBody>
      </p:sp>
      <p:sp>
        <p:nvSpPr>
          <p:cNvPr id="4" name="Obdélník 3">
            <a:extLst>
              <a:ext uri="{FF2B5EF4-FFF2-40B4-BE49-F238E27FC236}">
                <a16:creationId xmlns:a16="http://schemas.microsoft.com/office/drawing/2014/main" id="{DEFABC53-1E97-4232-B962-AB377ACC1C9C}"/>
              </a:ext>
            </a:extLst>
          </p:cNvPr>
          <p:cNvSpPr/>
          <p:nvPr/>
        </p:nvSpPr>
        <p:spPr>
          <a:xfrm>
            <a:off x="175846" y="2576146"/>
            <a:ext cx="8853854" cy="4193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147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4BF-899D-4B66-A016-D38BD91D71B2}"/>
              </a:ext>
            </a:extLst>
          </p:cNvPr>
          <p:cNvSpPr>
            <a:spLocks noGrp="1"/>
          </p:cNvSpPr>
          <p:nvPr>
            <p:ph type="title"/>
          </p:nvPr>
        </p:nvSpPr>
        <p:spPr>
          <a:xfrm>
            <a:off x="628650" y="365127"/>
            <a:ext cx="7886700" cy="714374"/>
          </a:xfrm>
        </p:spPr>
        <p:txBody>
          <a:bodyPr>
            <a:normAutofit/>
          </a:bodyPr>
          <a:lstStyle/>
          <a:p>
            <a:pPr algn="ctr"/>
            <a:r>
              <a:rPr lang="cs-CZ" sz="2800" b="1" dirty="0">
                <a:latin typeface="+mn-lt"/>
              </a:rPr>
              <a:t>Status </a:t>
            </a:r>
            <a:r>
              <a:rPr lang="cs-CZ" sz="2800" b="1" dirty="0" err="1">
                <a:latin typeface="+mn-lt"/>
              </a:rPr>
              <a:t>epilepticus</a:t>
            </a:r>
            <a:endParaRPr lang="cs-CZ" sz="2800" b="1" dirty="0">
              <a:latin typeface="+mn-lt"/>
            </a:endParaRPr>
          </a:p>
        </p:txBody>
      </p:sp>
      <p:sp>
        <p:nvSpPr>
          <p:cNvPr id="3" name="Content Placeholder 2">
            <a:extLst>
              <a:ext uri="{FF2B5EF4-FFF2-40B4-BE49-F238E27FC236}">
                <a16:creationId xmlns:a16="http://schemas.microsoft.com/office/drawing/2014/main" id="{3AF731E6-9626-4E2A-BC75-AE5659CF2419}"/>
              </a:ext>
            </a:extLst>
          </p:cNvPr>
          <p:cNvSpPr>
            <a:spLocks noGrp="1"/>
          </p:cNvSpPr>
          <p:nvPr>
            <p:ph idx="1"/>
          </p:nvPr>
        </p:nvSpPr>
        <p:spPr>
          <a:xfrm>
            <a:off x="628650" y="1784839"/>
            <a:ext cx="7886700" cy="4919663"/>
          </a:xfrm>
        </p:spPr>
        <p:txBody>
          <a:bodyPr>
            <a:normAutofit/>
          </a:bodyPr>
          <a:lstStyle/>
          <a:p>
            <a:pPr>
              <a:buFont typeface="Wingdings" panose="05000000000000000000" pitchFamily="2" charset="2"/>
              <a:buChar char="Ø"/>
            </a:pPr>
            <a:r>
              <a:rPr lang="cs-CZ" sz="2000" dirty="0"/>
              <a:t>Protrahovaný záchvat</a:t>
            </a:r>
          </a:p>
          <a:p>
            <a:pPr>
              <a:buFont typeface="Wingdings" panose="05000000000000000000" pitchFamily="2" charset="2"/>
              <a:buChar char="Ø"/>
            </a:pPr>
            <a:r>
              <a:rPr lang="cs-CZ" sz="2000" dirty="0"/>
              <a:t>Život ohrožující stav</a:t>
            </a:r>
          </a:p>
          <a:p>
            <a:endParaRPr lang="cs-CZ" sz="800" dirty="0"/>
          </a:p>
          <a:p>
            <a:pPr>
              <a:buFont typeface="Wingdings" panose="05000000000000000000" pitchFamily="2" charset="2"/>
              <a:buChar char="ü"/>
            </a:pPr>
            <a:r>
              <a:rPr lang="cs-CZ" sz="2000" dirty="0"/>
              <a:t>Grand </a:t>
            </a:r>
            <a:r>
              <a:rPr lang="cs-CZ" sz="2000" dirty="0" err="1"/>
              <a:t>mal</a:t>
            </a:r>
            <a:r>
              <a:rPr lang="cs-CZ" sz="2000" dirty="0"/>
              <a:t> záchvat delší než 15 minut</a:t>
            </a:r>
          </a:p>
          <a:p>
            <a:pPr marL="0" indent="0">
              <a:buNone/>
            </a:pPr>
            <a:r>
              <a:rPr lang="cs-CZ" sz="2000" dirty="0"/>
              <a:t>	(Grand </a:t>
            </a:r>
            <a:r>
              <a:rPr lang="cs-CZ" sz="2000" dirty="0" err="1"/>
              <a:t>mal</a:t>
            </a:r>
            <a:r>
              <a:rPr lang="cs-CZ" sz="2000" dirty="0"/>
              <a:t> obvykle spontánně odezní během 5-10 min)</a:t>
            </a:r>
          </a:p>
          <a:p>
            <a:endParaRPr lang="cs-CZ" sz="800" dirty="0"/>
          </a:p>
          <a:p>
            <a:pPr>
              <a:buFont typeface="Wingdings" panose="05000000000000000000" pitchFamily="2" charset="2"/>
              <a:buChar char="ü"/>
            </a:pPr>
            <a:r>
              <a:rPr lang="cs-CZ" sz="2000" dirty="0"/>
              <a:t>Petit </a:t>
            </a:r>
            <a:r>
              <a:rPr lang="cs-CZ" sz="2000" dirty="0" err="1"/>
              <a:t>mal</a:t>
            </a:r>
            <a:r>
              <a:rPr lang="cs-CZ" sz="2000" dirty="0"/>
              <a:t> trvající hodiny až dny </a:t>
            </a:r>
          </a:p>
          <a:p>
            <a:pPr marL="342900" lvl="1" indent="0">
              <a:buNone/>
            </a:pPr>
            <a:r>
              <a:rPr lang="cs-CZ" sz="2000" dirty="0"/>
              <a:t>(může být obtížně </a:t>
            </a:r>
            <a:r>
              <a:rPr lang="cs-CZ" sz="2000" dirty="0" err="1"/>
              <a:t>diagnostikovatelný</a:t>
            </a:r>
            <a:r>
              <a:rPr lang="cs-CZ" sz="2000" dirty="0"/>
              <a:t>)</a:t>
            </a:r>
          </a:p>
          <a:p>
            <a:endParaRPr lang="cs-CZ" sz="800" dirty="0"/>
          </a:p>
          <a:p>
            <a:r>
              <a:rPr lang="cs-CZ" sz="2000" dirty="0"/>
              <a:t>Neléčený status </a:t>
            </a:r>
            <a:r>
              <a:rPr lang="cs-CZ" sz="2000" dirty="0" err="1"/>
              <a:t>epilepticus</a:t>
            </a:r>
            <a:r>
              <a:rPr lang="cs-CZ" sz="2000" dirty="0"/>
              <a:t> vede k energetickému kolapsu, edému mozku a smrti</a:t>
            </a:r>
          </a:p>
          <a:p>
            <a:r>
              <a:rPr lang="cs-CZ" sz="2000" dirty="0"/>
              <a:t>Možnost selhání základních životních funkcí díky narušení funkcí CNS </a:t>
            </a:r>
          </a:p>
          <a:p>
            <a:endParaRPr lang="cs-CZ" sz="2000" dirty="0"/>
          </a:p>
        </p:txBody>
      </p:sp>
      <p:sp>
        <p:nvSpPr>
          <p:cNvPr id="4" name="Obdélník 3">
            <a:extLst>
              <a:ext uri="{FF2B5EF4-FFF2-40B4-BE49-F238E27FC236}">
                <a16:creationId xmlns:a16="http://schemas.microsoft.com/office/drawing/2014/main" id="{DEFABC53-1E97-4232-B962-AB377ACC1C9C}"/>
              </a:ext>
            </a:extLst>
          </p:cNvPr>
          <p:cNvSpPr/>
          <p:nvPr/>
        </p:nvSpPr>
        <p:spPr>
          <a:xfrm>
            <a:off x="175846" y="4507640"/>
            <a:ext cx="8853854" cy="2189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492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F4BF-899D-4B66-A016-D38BD91D71B2}"/>
              </a:ext>
            </a:extLst>
          </p:cNvPr>
          <p:cNvSpPr>
            <a:spLocks noGrp="1"/>
          </p:cNvSpPr>
          <p:nvPr>
            <p:ph type="title"/>
          </p:nvPr>
        </p:nvSpPr>
        <p:spPr>
          <a:xfrm>
            <a:off x="628650" y="365127"/>
            <a:ext cx="7886700" cy="714374"/>
          </a:xfrm>
        </p:spPr>
        <p:txBody>
          <a:bodyPr>
            <a:normAutofit/>
          </a:bodyPr>
          <a:lstStyle/>
          <a:p>
            <a:pPr algn="ctr"/>
            <a:r>
              <a:rPr lang="cs-CZ" sz="2800" b="1" dirty="0">
                <a:latin typeface="+mn-lt"/>
              </a:rPr>
              <a:t>Status </a:t>
            </a:r>
            <a:r>
              <a:rPr lang="cs-CZ" sz="2800" b="1" dirty="0" err="1">
                <a:latin typeface="+mn-lt"/>
              </a:rPr>
              <a:t>epilepticus</a:t>
            </a:r>
            <a:endParaRPr lang="cs-CZ" sz="2800" b="1" dirty="0">
              <a:latin typeface="+mn-lt"/>
            </a:endParaRPr>
          </a:p>
        </p:txBody>
      </p:sp>
      <p:sp>
        <p:nvSpPr>
          <p:cNvPr id="3" name="Content Placeholder 2">
            <a:extLst>
              <a:ext uri="{FF2B5EF4-FFF2-40B4-BE49-F238E27FC236}">
                <a16:creationId xmlns:a16="http://schemas.microsoft.com/office/drawing/2014/main" id="{3AF731E6-9626-4E2A-BC75-AE5659CF2419}"/>
              </a:ext>
            </a:extLst>
          </p:cNvPr>
          <p:cNvSpPr>
            <a:spLocks noGrp="1"/>
          </p:cNvSpPr>
          <p:nvPr>
            <p:ph idx="1"/>
          </p:nvPr>
        </p:nvSpPr>
        <p:spPr>
          <a:xfrm>
            <a:off x="628650" y="1784839"/>
            <a:ext cx="7886700" cy="4919663"/>
          </a:xfrm>
        </p:spPr>
        <p:txBody>
          <a:bodyPr>
            <a:normAutofit/>
          </a:bodyPr>
          <a:lstStyle/>
          <a:p>
            <a:pPr>
              <a:buFont typeface="Wingdings" panose="05000000000000000000" pitchFamily="2" charset="2"/>
              <a:buChar char="Ø"/>
            </a:pPr>
            <a:r>
              <a:rPr lang="cs-CZ" sz="2000" dirty="0"/>
              <a:t>Protrahovaný záchvat</a:t>
            </a:r>
          </a:p>
          <a:p>
            <a:pPr>
              <a:buFont typeface="Wingdings" panose="05000000000000000000" pitchFamily="2" charset="2"/>
              <a:buChar char="Ø"/>
            </a:pPr>
            <a:r>
              <a:rPr lang="cs-CZ" sz="2000" dirty="0"/>
              <a:t>Život ohrožující stav</a:t>
            </a:r>
          </a:p>
          <a:p>
            <a:endParaRPr lang="cs-CZ" sz="800" dirty="0"/>
          </a:p>
          <a:p>
            <a:pPr>
              <a:buFont typeface="Wingdings" panose="05000000000000000000" pitchFamily="2" charset="2"/>
              <a:buChar char="ü"/>
            </a:pPr>
            <a:r>
              <a:rPr lang="cs-CZ" sz="2000" dirty="0"/>
              <a:t>Grand </a:t>
            </a:r>
            <a:r>
              <a:rPr lang="cs-CZ" sz="2000" dirty="0" err="1"/>
              <a:t>mal</a:t>
            </a:r>
            <a:r>
              <a:rPr lang="cs-CZ" sz="2000" dirty="0"/>
              <a:t> záchvat delší než 15 minut</a:t>
            </a:r>
          </a:p>
          <a:p>
            <a:pPr marL="0" indent="0">
              <a:buNone/>
            </a:pPr>
            <a:r>
              <a:rPr lang="cs-CZ" sz="2000" dirty="0"/>
              <a:t>	(Grand </a:t>
            </a:r>
            <a:r>
              <a:rPr lang="cs-CZ" sz="2000" dirty="0" err="1"/>
              <a:t>mal</a:t>
            </a:r>
            <a:r>
              <a:rPr lang="cs-CZ" sz="2000" dirty="0"/>
              <a:t> obvykle spontánně odezní během 5-10 min)</a:t>
            </a:r>
          </a:p>
          <a:p>
            <a:endParaRPr lang="cs-CZ" sz="800" dirty="0"/>
          </a:p>
          <a:p>
            <a:pPr>
              <a:buFont typeface="Wingdings" panose="05000000000000000000" pitchFamily="2" charset="2"/>
              <a:buChar char="ü"/>
            </a:pPr>
            <a:r>
              <a:rPr lang="cs-CZ" sz="2000" dirty="0"/>
              <a:t>Petit </a:t>
            </a:r>
            <a:r>
              <a:rPr lang="cs-CZ" sz="2000" dirty="0" err="1"/>
              <a:t>mal</a:t>
            </a:r>
            <a:r>
              <a:rPr lang="cs-CZ" sz="2000" dirty="0"/>
              <a:t> trvající hodiny až dny </a:t>
            </a:r>
          </a:p>
          <a:p>
            <a:pPr marL="342900" lvl="1" indent="0">
              <a:buNone/>
            </a:pPr>
            <a:r>
              <a:rPr lang="cs-CZ" sz="2000" dirty="0"/>
              <a:t>(může být obtížně </a:t>
            </a:r>
            <a:r>
              <a:rPr lang="cs-CZ" sz="2000" dirty="0" err="1"/>
              <a:t>diagnostikovatelný</a:t>
            </a:r>
            <a:r>
              <a:rPr lang="cs-CZ" sz="2000" dirty="0"/>
              <a:t>)</a:t>
            </a:r>
          </a:p>
          <a:p>
            <a:endParaRPr lang="cs-CZ" sz="800" dirty="0"/>
          </a:p>
          <a:p>
            <a:r>
              <a:rPr lang="cs-CZ" sz="2000" dirty="0"/>
              <a:t>Neléčený status </a:t>
            </a:r>
            <a:r>
              <a:rPr lang="cs-CZ" sz="2000" dirty="0" err="1"/>
              <a:t>epilepticus</a:t>
            </a:r>
            <a:r>
              <a:rPr lang="cs-CZ" sz="2000" dirty="0"/>
              <a:t> vede k energetickému kolapsu, edému mozku a smrti</a:t>
            </a:r>
          </a:p>
          <a:p>
            <a:r>
              <a:rPr lang="cs-CZ" sz="2000" dirty="0"/>
              <a:t>Možnost selhání základních životních funkcí z energetického kolapsu nebo díky narušení funkcí CNS </a:t>
            </a:r>
          </a:p>
          <a:p>
            <a:endParaRPr lang="cs-CZ" sz="2000" dirty="0"/>
          </a:p>
        </p:txBody>
      </p:sp>
    </p:spTree>
    <p:extLst>
      <p:ext uri="{BB962C8B-B14F-4D97-AF65-F5344CB8AC3E}">
        <p14:creationId xmlns:p14="http://schemas.microsoft.com/office/powerpoint/2010/main" val="536037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9" name="Obrázek 18" descr="icp2.jpg"/>
          <p:cNvPicPr>
            <a:picLocks noChangeAspect="1"/>
          </p:cNvPicPr>
          <p:nvPr/>
        </p:nvPicPr>
        <p:blipFill>
          <a:blip r:embed="rId2" cstate="print"/>
          <a:srcRect/>
          <a:stretch>
            <a:fillRect/>
          </a:stretch>
        </p:blipFill>
        <p:spPr bwMode="auto">
          <a:xfrm>
            <a:off x="3924300" y="2616570"/>
            <a:ext cx="4879975" cy="2019300"/>
          </a:xfrm>
          <a:prstGeom prst="rect">
            <a:avLst/>
          </a:prstGeom>
          <a:noFill/>
          <a:ln w="9525">
            <a:noFill/>
            <a:miter lim="800000"/>
            <a:headEnd/>
            <a:tailEnd/>
          </a:ln>
        </p:spPr>
      </p:pic>
      <p:sp>
        <p:nvSpPr>
          <p:cNvPr id="32770" name="Zástupný symbol pro obsah 2"/>
          <p:cNvSpPr>
            <a:spLocks noGrp="1"/>
          </p:cNvSpPr>
          <p:nvPr>
            <p:ph idx="1"/>
          </p:nvPr>
        </p:nvSpPr>
        <p:spPr>
          <a:xfrm>
            <a:off x="323850" y="1125538"/>
            <a:ext cx="8639200" cy="5000625"/>
          </a:xfrm>
        </p:spPr>
        <p:txBody>
          <a:bodyPr/>
          <a:lstStyle/>
          <a:p>
            <a:pPr>
              <a:buFont typeface="Arial" charset="0"/>
              <a:buNone/>
            </a:pPr>
            <a:r>
              <a:rPr lang="cs-CZ" sz="2000" b="1" dirty="0"/>
              <a:t>Mozek je uzavřen v lebce…</a:t>
            </a:r>
          </a:p>
          <a:p>
            <a:pPr>
              <a:buFont typeface="Arial" charset="0"/>
              <a:buNone/>
            </a:pPr>
            <a:r>
              <a:rPr lang="cs-CZ" sz="2000" dirty="0"/>
              <a:t>… což je výhodné, než se něco stane…</a:t>
            </a:r>
          </a:p>
          <a:p>
            <a:pPr>
              <a:buFont typeface="Arial" charset="0"/>
              <a:buNone/>
            </a:pPr>
            <a:r>
              <a:rPr lang="cs-CZ" sz="2000" dirty="0"/>
              <a:t>… ale velký problém, když se ně co stane.</a:t>
            </a:r>
          </a:p>
          <a:p>
            <a:pPr>
              <a:buFont typeface="Arial" charset="0"/>
              <a:buNone/>
            </a:pPr>
            <a:endParaRPr lang="cs-CZ" sz="800" dirty="0"/>
          </a:p>
          <a:p>
            <a:pPr>
              <a:buFont typeface="Arial" charset="0"/>
              <a:buNone/>
            </a:pPr>
            <a:r>
              <a:rPr lang="cs-CZ" sz="2000" b="1" dirty="0"/>
              <a:t>Intrakraniální tlak (ICP) je tlak v mozkovně</a:t>
            </a:r>
          </a:p>
          <a:p>
            <a:pPr>
              <a:buFont typeface="Arial" charset="0"/>
              <a:buNone/>
            </a:pPr>
            <a:endParaRPr lang="cs-CZ" sz="800" dirty="0"/>
          </a:p>
          <a:p>
            <a:pPr>
              <a:buFont typeface="Arial" charset="0"/>
              <a:buNone/>
            </a:pPr>
            <a:r>
              <a:rPr lang="cs-CZ" sz="2000" b="1" dirty="0"/>
              <a:t>Nitrolební </a:t>
            </a:r>
            <a:r>
              <a:rPr lang="cs-CZ" sz="2000" b="1" dirty="0" err="1"/>
              <a:t>kompartmenty</a:t>
            </a:r>
            <a:endParaRPr lang="cs-CZ" sz="2000" b="1" dirty="0"/>
          </a:p>
          <a:p>
            <a:pPr lvl="1">
              <a:buFont typeface="Arial" charset="0"/>
              <a:buChar char="•"/>
            </a:pPr>
            <a:r>
              <a:rPr lang="cs-CZ" sz="2000" dirty="0"/>
              <a:t>Mozek</a:t>
            </a:r>
          </a:p>
          <a:p>
            <a:pPr lvl="1">
              <a:buFont typeface="Arial" charset="0"/>
              <a:buChar char="•"/>
            </a:pPr>
            <a:r>
              <a:rPr lang="cs-CZ" sz="2000" dirty="0"/>
              <a:t>Mozkomíšní mok</a:t>
            </a:r>
          </a:p>
          <a:p>
            <a:pPr lvl="1">
              <a:buFont typeface="Arial" charset="0"/>
              <a:buChar char="•"/>
            </a:pPr>
            <a:r>
              <a:rPr lang="cs-CZ" sz="2000" dirty="0"/>
              <a:t>Krev</a:t>
            </a:r>
          </a:p>
          <a:p>
            <a:pPr lvl="1">
              <a:buFont typeface="Arial" charset="0"/>
              <a:buChar char="•"/>
            </a:pPr>
            <a:endParaRPr lang="cs-CZ" sz="800" b="1" dirty="0"/>
          </a:p>
          <a:p>
            <a:pPr>
              <a:buFont typeface="Arial" charset="0"/>
              <a:buNone/>
            </a:pPr>
            <a:r>
              <a:rPr lang="cs-CZ" sz="2000" b="1" dirty="0"/>
              <a:t>Cerebrální </a:t>
            </a:r>
            <a:r>
              <a:rPr lang="cs-CZ" sz="2000" b="1" dirty="0" err="1"/>
              <a:t>perfuzní</a:t>
            </a:r>
            <a:r>
              <a:rPr lang="cs-CZ" sz="2000" b="1" dirty="0"/>
              <a:t> tlak</a:t>
            </a:r>
          </a:p>
          <a:p>
            <a:r>
              <a:rPr lang="cs-CZ" sz="2000" dirty="0"/>
              <a:t>Tlakový gradient díky kterému teče krev do mozku</a:t>
            </a:r>
            <a:endParaRPr lang="cs-CZ" sz="2400" b="1" dirty="0"/>
          </a:p>
          <a:p>
            <a:pPr>
              <a:buFont typeface="Arial" charset="0"/>
              <a:buNone/>
            </a:pPr>
            <a:endParaRPr lang="cs-CZ" sz="2000" dirty="0"/>
          </a:p>
          <a:p>
            <a:pPr>
              <a:buFont typeface="Arial" charset="0"/>
              <a:buNone/>
            </a:pPr>
            <a:endParaRPr lang="cs-CZ" sz="2000" dirty="0"/>
          </a:p>
        </p:txBody>
      </p:sp>
      <p:sp>
        <p:nvSpPr>
          <p:cNvPr id="4" name="TextovéPole 3"/>
          <p:cNvSpPr txBox="1"/>
          <p:nvPr/>
        </p:nvSpPr>
        <p:spPr>
          <a:xfrm>
            <a:off x="3394075" y="5373688"/>
            <a:ext cx="2401888" cy="492125"/>
          </a:xfrm>
          <a:prstGeom prst="rect">
            <a:avLst/>
          </a:prstGeom>
          <a:noFill/>
          <a:ln>
            <a:noFill/>
          </a:ln>
          <a:effectLst>
            <a:outerShdw blurRad="50800" dist="38100" dir="2700000" algn="tl" rotWithShape="0">
              <a:schemeClr val="bg1">
                <a:alpha val="40000"/>
              </a:schemeClr>
            </a:outerShdw>
          </a:effectLst>
        </p:spPr>
        <p:txBody>
          <a:bodyPr wrap="none">
            <a:spAutoFit/>
          </a:bodyPr>
          <a:lstStyle/>
          <a:p>
            <a:pPr fontAlgn="auto">
              <a:spcBef>
                <a:spcPts val="0"/>
              </a:spcBef>
              <a:spcAft>
                <a:spcPts val="0"/>
              </a:spcAft>
              <a:defRPr/>
            </a:pPr>
            <a:r>
              <a:rPr lang="cs-CZ" sz="2600" b="1" dirty="0">
                <a:latin typeface="+mn-lt"/>
              </a:rPr>
              <a:t>CPP = MAP - ICP</a:t>
            </a:r>
            <a:endParaRPr lang="en-US" sz="2600" b="1" dirty="0">
              <a:latin typeface="+mn-lt"/>
            </a:endParaRPr>
          </a:p>
        </p:txBody>
      </p:sp>
      <p:sp>
        <p:nvSpPr>
          <p:cNvPr id="32772" name="TextovéPole 4"/>
          <p:cNvSpPr txBox="1">
            <a:spLocks noChangeArrowheads="1"/>
          </p:cNvSpPr>
          <p:nvPr/>
        </p:nvSpPr>
        <p:spPr bwMode="auto">
          <a:xfrm>
            <a:off x="2268538" y="6092825"/>
            <a:ext cx="2159000" cy="339725"/>
          </a:xfrm>
          <a:prstGeom prst="rect">
            <a:avLst/>
          </a:prstGeom>
          <a:noFill/>
          <a:ln w="9525">
            <a:noFill/>
            <a:miter lim="800000"/>
            <a:headEnd/>
            <a:tailEnd/>
          </a:ln>
        </p:spPr>
        <p:txBody>
          <a:bodyPr>
            <a:spAutoFit/>
          </a:bodyPr>
          <a:lstStyle/>
          <a:p>
            <a:r>
              <a:rPr lang="cs-CZ" sz="1600">
                <a:latin typeface="Calibri" pitchFamily="34" charset="0"/>
              </a:rPr>
              <a:t>Cerebrální perfúzní tlak</a:t>
            </a:r>
            <a:endParaRPr lang="en-US" sz="1600">
              <a:latin typeface="Calibri" pitchFamily="34" charset="0"/>
            </a:endParaRPr>
          </a:p>
        </p:txBody>
      </p:sp>
      <p:sp>
        <p:nvSpPr>
          <p:cNvPr id="32773" name="TextovéPole 5"/>
          <p:cNvSpPr txBox="1">
            <a:spLocks noChangeArrowheads="1"/>
          </p:cNvSpPr>
          <p:nvPr/>
        </p:nvSpPr>
        <p:spPr bwMode="auto">
          <a:xfrm>
            <a:off x="3694113" y="6381750"/>
            <a:ext cx="2016125" cy="338138"/>
          </a:xfrm>
          <a:prstGeom prst="rect">
            <a:avLst/>
          </a:prstGeom>
          <a:noFill/>
          <a:ln w="9525">
            <a:noFill/>
            <a:miter lim="800000"/>
            <a:headEnd/>
            <a:tailEnd/>
          </a:ln>
        </p:spPr>
        <p:txBody>
          <a:bodyPr>
            <a:spAutoFit/>
          </a:bodyPr>
          <a:lstStyle/>
          <a:p>
            <a:r>
              <a:rPr lang="cs-CZ" sz="1600">
                <a:latin typeface="Calibri" pitchFamily="34" charset="0"/>
              </a:rPr>
              <a:t>Střední arteriální tlak</a:t>
            </a:r>
            <a:endParaRPr lang="en-US" sz="1600">
              <a:latin typeface="Calibri" pitchFamily="34" charset="0"/>
            </a:endParaRPr>
          </a:p>
        </p:txBody>
      </p:sp>
      <p:sp>
        <p:nvSpPr>
          <p:cNvPr id="32774" name="TextovéPole 6"/>
          <p:cNvSpPr txBox="1">
            <a:spLocks noChangeArrowheads="1"/>
          </p:cNvSpPr>
          <p:nvPr/>
        </p:nvSpPr>
        <p:spPr bwMode="auto">
          <a:xfrm>
            <a:off x="5219700" y="6092825"/>
            <a:ext cx="1655763" cy="339725"/>
          </a:xfrm>
          <a:prstGeom prst="rect">
            <a:avLst/>
          </a:prstGeom>
          <a:noFill/>
          <a:ln w="9525">
            <a:noFill/>
            <a:miter lim="800000"/>
            <a:headEnd/>
            <a:tailEnd/>
          </a:ln>
        </p:spPr>
        <p:txBody>
          <a:bodyPr>
            <a:spAutoFit/>
          </a:bodyPr>
          <a:lstStyle/>
          <a:p>
            <a:r>
              <a:rPr lang="cs-CZ" sz="1600">
                <a:latin typeface="Calibri" pitchFamily="34" charset="0"/>
              </a:rPr>
              <a:t>Intrakraniální tlak</a:t>
            </a:r>
            <a:endParaRPr lang="en-US" sz="1600">
              <a:latin typeface="Calibri" pitchFamily="34" charset="0"/>
            </a:endParaRPr>
          </a:p>
        </p:txBody>
      </p:sp>
      <p:cxnSp>
        <p:nvCxnSpPr>
          <p:cNvPr id="9" name="Přímá spojovací čára 8"/>
          <p:cNvCxnSpPr/>
          <p:nvPr/>
        </p:nvCxnSpPr>
        <p:spPr>
          <a:xfrm>
            <a:off x="3708400" y="5805488"/>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a:off x="5435600" y="5805488"/>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4608513" y="5889625"/>
            <a:ext cx="0" cy="43180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Obrázek 17" descr="ICP.jpg"/>
          <p:cNvPicPr>
            <a:picLocks noChangeAspect="1"/>
          </p:cNvPicPr>
          <p:nvPr/>
        </p:nvPicPr>
        <p:blipFill>
          <a:blip r:embed="rId3" cstate="print"/>
          <a:stretch>
            <a:fillRect/>
          </a:stretch>
        </p:blipFill>
        <p:spPr>
          <a:xfrm rot="20932459">
            <a:off x="5446571" y="1346683"/>
            <a:ext cx="2689225" cy="1055687"/>
          </a:xfrm>
          <a:prstGeom prst="rect">
            <a:avLst/>
          </a:prstGeom>
          <a:ln>
            <a:solidFill>
              <a:schemeClr val="tx1"/>
            </a:solidFill>
          </a:ln>
          <a:effectLst>
            <a:outerShdw blurRad="50800" dist="38100" dir="2700000" algn="ctr" rotWithShape="0">
              <a:schemeClr val="tx1">
                <a:alpha val="40000"/>
              </a:schemeClr>
            </a:outerShdw>
          </a:effectLst>
        </p:spPr>
      </p:pic>
      <p:sp>
        <p:nvSpPr>
          <p:cNvPr id="32780" name="TextovéPole 19"/>
          <p:cNvSpPr txBox="1">
            <a:spLocks noChangeArrowheads="1"/>
          </p:cNvSpPr>
          <p:nvPr/>
        </p:nvSpPr>
        <p:spPr bwMode="auto">
          <a:xfrm>
            <a:off x="6227763" y="4594591"/>
            <a:ext cx="2592387" cy="230187"/>
          </a:xfrm>
          <a:prstGeom prst="rect">
            <a:avLst/>
          </a:prstGeom>
          <a:noFill/>
          <a:ln w="9525">
            <a:noFill/>
            <a:miter lim="800000"/>
            <a:headEnd/>
            <a:tailEnd/>
          </a:ln>
        </p:spPr>
        <p:txBody>
          <a:bodyPr>
            <a:spAutoFit/>
          </a:bodyPr>
          <a:lstStyle/>
          <a:p>
            <a:pPr algn="r"/>
            <a:r>
              <a:rPr lang="en-US" sz="900" dirty="0">
                <a:latin typeface="Calibri" pitchFamily="34" charset="0"/>
              </a:rPr>
              <a:t>http://ars.els-cdn.com</a:t>
            </a:r>
          </a:p>
        </p:txBody>
      </p:sp>
      <p:sp>
        <p:nvSpPr>
          <p:cNvPr id="17" name="Nadpis 1">
            <a:extLst>
              <a:ext uri="{FF2B5EF4-FFF2-40B4-BE49-F238E27FC236}">
                <a16:creationId xmlns:a16="http://schemas.microsoft.com/office/drawing/2014/main" id="{28A5B3F7-AD4F-423B-A17E-33C0A6A0D2AB}"/>
              </a:ext>
            </a:extLst>
          </p:cNvPr>
          <p:cNvSpPr>
            <a:spLocks noGrp="1"/>
          </p:cNvSpPr>
          <p:nvPr>
            <p:ph type="title"/>
          </p:nvPr>
        </p:nvSpPr>
        <p:spPr>
          <a:xfrm>
            <a:off x="457200" y="274638"/>
            <a:ext cx="8229600" cy="706437"/>
          </a:xfrm>
        </p:spPr>
        <p:txBody>
          <a:bodyPr>
            <a:normAutofit/>
          </a:bodyPr>
          <a:lstStyle/>
          <a:p>
            <a:pPr algn="ctr"/>
            <a:r>
              <a:rPr lang="cs-CZ" sz="3200" b="1" dirty="0">
                <a:latin typeface="+mn-lt"/>
              </a:rPr>
              <a:t>Intrakraniální tlak a </a:t>
            </a:r>
            <a:r>
              <a:rPr lang="cs-CZ" sz="3200" b="1" dirty="0" err="1">
                <a:latin typeface="+mn-lt"/>
              </a:rPr>
              <a:t>cerebrálni</a:t>
            </a:r>
            <a:r>
              <a:rPr lang="cs-CZ" sz="3200" b="1" dirty="0">
                <a:latin typeface="+mn-lt"/>
              </a:rPr>
              <a:t> </a:t>
            </a:r>
            <a:r>
              <a:rPr lang="cs-CZ" sz="3200" b="1" dirty="0" err="1">
                <a:latin typeface="+mn-lt"/>
              </a:rPr>
              <a:t>perfusní</a:t>
            </a:r>
            <a:r>
              <a:rPr lang="cs-CZ" sz="3200" b="1" dirty="0">
                <a:latin typeface="+mn-lt"/>
              </a:rPr>
              <a:t> tlak</a:t>
            </a:r>
            <a:endParaRPr lang="en-US" sz="3200" b="1" dirty="0">
              <a:latin typeface="+mn-lt"/>
            </a:endParaRPr>
          </a:p>
        </p:txBody>
      </p:sp>
    </p:spTree>
    <p:extLst>
      <p:ext uri="{BB962C8B-B14F-4D97-AF65-F5344CB8AC3E}">
        <p14:creationId xmlns:p14="http://schemas.microsoft.com/office/powerpoint/2010/main" val="2008533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384CA61-C66C-4433-9302-DB659E172394}"/>
              </a:ext>
            </a:extLst>
          </p:cNvPr>
          <p:cNvSpPr>
            <a:spLocks noGrp="1"/>
          </p:cNvSpPr>
          <p:nvPr>
            <p:ph idx="1"/>
          </p:nvPr>
        </p:nvSpPr>
        <p:spPr>
          <a:xfrm>
            <a:off x="628650" y="1926922"/>
            <a:ext cx="7886700" cy="4743815"/>
          </a:xfrm>
        </p:spPr>
        <p:txBody>
          <a:bodyPr>
            <a:noAutofit/>
          </a:bodyPr>
          <a:lstStyle/>
          <a:p>
            <a:pPr marL="0" indent="0" algn="ctr">
              <a:buNone/>
            </a:pPr>
            <a:r>
              <a:rPr lang="cs-CZ" sz="3200" b="1" dirty="0">
                <a:solidFill>
                  <a:schemeClr val="bg1">
                    <a:lumMod val="85000"/>
                  </a:schemeClr>
                </a:solidFill>
              </a:rPr>
              <a:t>Nitrolební hypertenze</a:t>
            </a:r>
          </a:p>
          <a:p>
            <a:pPr marL="0" indent="0" algn="ctr">
              <a:buNone/>
            </a:pPr>
            <a:endParaRPr lang="cs-CZ" sz="3200" b="1" dirty="0">
              <a:solidFill>
                <a:schemeClr val="bg1">
                  <a:lumMod val="85000"/>
                </a:schemeClr>
              </a:solidFill>
            </a:endParaRPr>
          </a:p>
          <a:p>
            <a:pPr marL="0" indent="0" algn="ctr">
              <a:buNone/>
            </a:pPr>
            <a:r>
              <a:rPr lang="cs-CZ" sz="3200" b="1" dirty="0">
                <a:solidFill>
                  <a:schemeClr val="bg1">
                    <a:lumMod val="85000"/>
                  </a:schemeClr>
                </a:solidFill>
              </a:rPr>
              <a:t>Poruchy motoriky</a:t>
            </a:r>
          </a:p>
          <a:p>
            <a:pPr marL="0" indent="0" algn="ctr">
              <a:buNone/>
            </a:pPr>
            <a:endParaRPr lang="cs-CZ" sz="3200" b="1" dirty="0"/>
          </a:p>
          <a:p>
            <a:pPr marL="0" indent="0" algn="ctr">
              <a:buNone/>
            </a:pPr>
            <a:r>
              <a:rPr lang="cs-CZ" sz="3200" b="1" dirty="0"/>
              <a:t>Poruchy senzitivity a bolest</a:t>
            </a:r>
            <a:endParaRPr lang="en-US" sz="3200" b="1" dirty="0"/>
          </a:p>
        </p:txBody>
      </p:sp>
    </p:spTree>
    <p:extLst>
      <p:ext uri="{BB962C8B-B14F-4D97-AF65-F5344CB8AC3E}">
        <p14:creationId xmlns:p14="http://schemas.microsoft.com/office/powerpoint/2010/main" val="2950980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Nadpis 1"/>
          <p:cNvSpPr>
            <a:spLocks noGrp="1"/>
          </p:cNvSpPr>
          <p:nvPr>
            <p:ph type="title"/>
          </p:nvPr>
        </p:nvSpPr>
        <p:spPr>
          <a:xfrm>
            <a:off x="457200" y="274638"/>
            <a:ext cx="8229600" cy="706437"/>
          </a:xfrm>
        </p:spPr>
        <p:txBody>
          <a:bodyPr/>
          <a:lstStyle/>
          <a:p>
            <a:r>
              <a:rPr lang="cs-CZ" sz="2600" b="1" dirty="0"/>
              <a:t>Poruchy senzitivity</a:t>
            </a:r>
            <a:endParaRPr lang="en-US" sz="2600" dirty="0"/>
          </a:p>
        </p:txBody>
      </p:sp>
      <p:sp>
        <p:nvSpPr>
          <p:cNvPr id="66562" name="Zástupný symbol pro obsah 2"/>
          <p:cNvSpPr>
            <a:spLocks noGrp="1"/>
          </p:cNvSpPr>
          <p:nvPr>
            <p:ph idx="1"/>
          </p:nvPr>
        </p:nvSpPr>
        <p:spPr>
          <a:xfrm>
            <a:off x="457200" y="980728"/>
            <a:ext cx="3178175" cy="5000625"/>
          </a:xfrm>
        </p:spPr>
        <p:txBody>
          <a:bodyPr/>
          <a:lstStyle/>
          <a:p>
            <a:pPr>
              <a:buFont typeface="Arial" charset="0"/>
              <a:buNone/>
            </a:pPr>
            <a:r>
              <a:rPr lang="cs-CZ" sz="2000" b="1" dirty="0" err="1"/>
              <a:t>Hypestézie</a:t>
            </a:r>
            <a:endParaRPr lang="cs-CZ" sz="2000" b="1" dirty="0"/>
          </a:p>
          <a:p>
            <a:pPr>
              <a:buFont typeface="Wingdings" pitchFamily="2" charset="2"/>
              <a:buChar char="Ø"/>
            </a:pPr>
            <a:r>
              <a:rPr lang="cs-CZ" sz="2000" dirty="0"/>
              <a:t>Snížení vnímání </a:t>
            </a:r>
            <a:r>
              <a:rPr lang="cs-CZ" sz="2000" dirty="0" err="1"/>
              <a:t>určite</a:t>
            </a:r>
            <a:r>
              <a:rPr lang="cs-CZ" sz="2000" dirty="0"/>
              <a:t> kvality</a:t>
            </a:r>
          </a:p>
          <a:p>
            <a:pPr>
              <a:buFont typeface="Arial" charset="0"/>
              <a:buNone/>
            </a:pPr>
            <a:r>
              <a:rPr lang="cs-CZ" sz="2000" b="1" dirty="0"/>
              <a:t>Anestézie</a:t>
            </a:r>
          </a:p>
          <a:p>
            <a:pPr>
              <a:buFont typeface="Wingdings" pitchFamily="2" charset="2"/>
              <a:buChar char="Ø"/>
            </a:pPr>
            <a:r>
              <a:rPr lang="cs-CZ" sz="2000" dirty="0"/>
              <a:t>Vymizení vnímání </a:t>
            </a:r>
            <a:r>
              <a:rPr lang="cs-CZ" sz="2000" dirty="0" err="1"/>
              <a:t>určite</a:t>
            </a:r>
            <a:r>
              <a:rPr lang="cs-CZ" sz="2000" dirty="0"/>
              <a:t> kvality</a:t>
            </a:r>
          </a:p>
          <a:p>
            <a:pPr>
              <a:buFont typeface="Arial" charset="0"/>
              <a:buNone/>
            </a:pPr>
            <a:endParaRPr lang="cs-CZ" sz="2000" dirty="0"/>
          </a:p>
        </p:txBody>
      </p:sp>
      <p:pic>
        <p:nvPicPr>
          <p:cNvPr id="66563" name="Picture 2" descr="http://www.rci.rutgers.edu/~uzwiak/AnatPhys/Nervous_Systems_files/image035.jpg"/>
          <p:cNvPicPr>
            <a:picLocks noChangeAspect="1" noChangeArrowheads="1"/>
          </p:cNvPicPr>
          <p:nvPr/>
        </p:nvPicPr>
        <p:blipFill>
          <a:blip r:embed="rId2" cstate="print"/>
          <a:srcRect/>
          <a:stretch>
            <a:fillRect/>
          </a:stretch>
        </p:blipFill>
        <p:spPr bwMode="auto">
          <a:xfrm>
            <a:off x="4499992" y="1052736"/>
            <a:ext cx="4232372" cy="4392910"/>
          </a:xfrm>
          <a:prstGeom prst="rect">
            <a:avLst/>
          </a:prstGeom>
          <a:noFill/>
          <a:ln w="9525">
            <a:noFill/>
            <a:miter lim="800000"/>
            <a:headEnd/>
            <a:tailEnd/>
          </a:ln>
        </p:spPr>
      </p:pic>
      <p:sp>
        <p:nvSpPr>
          <p:cNvPr id="66564" name="TextovéPole 4"/>
          <p:cNvSpPr txBox="1">
            <a:spLocks noChangeArrowheads="1"/>
          </p:cNvSpPr>
          <p:nvPr/>
        </p:nvSpPr>
        <p:spPr bwMode="auto">
          <a:xfrm>
            <a:off x="5651500" y="5445224"/>
            <a:ext cx="3168650" cy="230187"/>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itchFamily="34" charset="0"/>
                <a:ea typeface="+mn-ea"/>
                <a:cs typeface="+mn-cs"/>
              </a:rPr>
              <a:t>http://www.rci.rutgers.edu</a:t>
            </a:r>
          </a:p>
        </p:txBody>
      </p:sp>
      <p:pic>
        <p:nvPicPr>
          <p:cNvPr id="9218" name="Picture 2" descr="http://classconnection.s3.amazonaws.com/55/flashcards/955055/jpg/dermatomes1337045389501.jpg"/>
          <p:cNvPicPr>
            <a:picLocks noChangeAspect="1" noChangeArrowheads="1"/>
          </p:cNvPicPr>
          <p:nvPr/>
        </p:nvPicPr>
        <p:blipFill>
          <a:blip r:embed="rId3" cstate="print"/>
          <a:srcRect/>
          <a:stretch>
            <a:fillRect/>
          </a:stretch>
        </p:blipFill>
        <p:spPr bwMode="auto">
          <a:xfrm>
            <a:off x="1811261" y="3140968"/>
            <a:ext cx="2400699" cy="2996952"/>
          </a:xfrm>
          <a:prstGeom prst="rect">
            <a:avLst/>
          </a:prstGeom>
          <a:noFill/>
        </p:spPr>
      </p:pic>
      <p:sp>
        <p:nvSpPr>
          <p:cNvPr id="7" name="TextovéPole 4"/>
          <p:cNvSpPr txBox="1">
            <a:spLocks noChangeArrowheads="1"/>
          </p:cNvSpPr>
          <p:nvPr/>
        </p:nvSpPr>
        <p:spPr bwMode="auto">
          <a:xfrm>
            <a:off x="946867" y="6093296"/>
            <a:ext cx="3168650" cy="230832"/>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http://www.</a:t>
            </a:r>
            <a:r>
              <a:rPr kumimoji="0" lang="en-US" sz="900" b="0" i="0" u="sng"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a:ln>
                  <a:noFill/>
                </a:ln>
                <a:solidFill>
                  <a:prstClr val="black"/>
                </a:solidFill>
                <a:effectLst/>
                <a:uLnTx/>
                <a:uFillTx/>
                <a:latin typeface="Calibri"/>
                <a:ea typeface="+mn-ea"/>
                <a:cs typeface="+mn-cs"/>
              </a:rPr>
              <a:t>mybodybuildingguide.com</a:t>
            </a:r>
          </a:p>
        </p:txBody>
      </p:sp>
    </p:spTree>
    <p:extLst>
      <p:ext uri="{BB962C8B-B14F-4D97-AF65-F5344CB8AC3E}">
        <p14:creationId xmlns:p14="http://schemas.microsoft.com/office/powerpoint/2010/main" val="1455444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2A8E80-7E0C-450A-8209-97FB90230A1E}"/>
              </a:ext>
            </a:extLst>
          </p:cNvPr>
          <p:cNvPicPr>
            <a:picLocks noChangeAspect="1"/>
          </p:cNvPicPr>
          <p:nvPr/>
        </p:nvPicPr>
        <p:blipFill>
          <a:blip r:embed="rId2"/>
          <a:stretch>
            <a:fillRect/>
          </a:stretch>
        </p:blipFill>
        <p:spPr>
          <a:xfrm>
            <a:off x="2494446" y="1721058"/>
            <a:ext cx="4244517" cy="4237547"/>
          </a:xfrm>
          <a:prstGeom prst="rect">
            <a:avLst/>
          </a:prstGeom>
        </p:spPr>
      </p:pic>
      <p:sp>
        <p:nvSpPr>
          <p:cNvPr id="3" name="Nadpis 1">
            <a:extLst>
              <a:ext uri="{FF2B5EF4-FFF2-40B4-BE49-F238E27FC236}">
                <a16:creationId xmlns:a16="http://schemas.microsoft.com/office/drawing/2014/main" id="{996B3306-9F32-41A9-9F4B-060372BFC113}"/>
              </a:ext>
            </a:extLst>
          </p:cNvPr>
          <p:cNvSpPr>
            <a:spLocks noGrp="1"/>
          </p:cNvSpPr>
          <p:nvPr>
            <p:ph type="title"/>
          </p:nvPr>
        </p:nvSpPr>
        <p:spPr>
          <a:xfrm>
            <a:off x="457200" y="274638"/>
            <a:ext cx="8229600" cy="706437"/>
          </a:xfrm>
        </p:spPr>
        <p:txBody>
          <a:bodyPr/>
          <a:lstStyle/>
          <a:p>
            <a:r>
              <a:rPr lang="cs-CZ" sz="2600" b="1" dirty="0"/>
              <a:t>Poruchy senzitivity</a:t>
            </a:r>
            <a:endParaRPr lang="en-US" sz="2600" dirty="0"/>
          </a:p>
        </p:txBody>
      </p:sp>
    </p:spTree>
    <p:extLst>
      <p:ext uri="{BB962C8B-B14F-4D97-AF65-F5344CB8AC3E}">
        <p14:creationId xmlns:p14="http://schemas.microsoft.com/office/powerpoint/2010/main" val="30681047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600" b="1" dirty="0"/>
              <a:t>Bolest</a:t>
            </a:r>
            <a:endParaRPr lang="en-US" sz="2600" b="1" dirty="0"/>
          </a:p>
        </p:txBody>
      </p:sp>
      <p:sp>
        <p:nvSpPr>
          <p:cNvPr id="3" name="Zástupný symbol pro obsah 2"/>
          <p:cNvSpPr>
            <a:spLocks noGrp="1"/>
          </p:cNvSpPr>
          <p:nvPr>
            <p:ph idx="1"/>
          </p:nvPr>
        </p:nvSpPr>
        <p:spPr>
          <a:xfrm>
            <a:off x="457200" y="1124744"/>
            <a:ext cx="8229600" cy="4525963"/>
          </a:xfrm>
        </p:spPr>
        <p:txBody>
          <a:bodyPr>
            <a:normAutofit/>
          </a:bodyPr>
          <a:lstStyle/>
          <a:p>
            <a:r>
              <a:rPr lang="cs-CZ" sz="1900" dirty="0"/>
              <a:t>Nepříjemný smyslový a pocitový zážitek spojený s reálným nebo potenciálním poškozením organizmu</a:t>
            </a:r>
          </a:p>
          <a:p>
            <a:endParaRPr lang="cs-CZ" sz="800" dirty="0"/>
          </a:p>
          <a:p>
            <a:r>
              <a:rPr lang="cs-CZ" sz="1900" dirty="0"/>
              <a:t>Senzorická x psychologická komponenta</a:t>
            </a:r>
          </a:p>
          <a:p>
            <a:endParaRPr lang="cs-CZ" sz="800" dirty="0"/>
          </a:p>
          <a:p>
            <a:r>
              <a:rPr lang="cs-CZ" sz="1900" dirty="0"/>
              <a:t>Fyziologická x patologická bolest</a:t>
            </a:r>
          </a:p>
          <a:p>
            <a:endParaRPr lang="cs-CZ" sz="800" dirty="0"/>
          </a:p>
          <a:p>
            <a:r>
              <a:rPr lang="cs-CZ" sz="1900" dirty="0"/>
              <a:t>Akutní x chronická </a:t>
            </a:r>
          </a:p>
          <a:p>
            <a:endParaRPr lang="cs-CZ" sz="1900" dirty="0"/>
          </a:p>
          <a:p>
            <a:endParaRPr lang="en-US" sz="1900" dirty="0"/>
          </a:p>
        </p:txBody>
      </p:sp>
      <p:pic>
        <p:nvPicPr>
          <p:cNvPr id="1026" name="Picture 2" descr="https://www.cheatography.com/uploads/davidpol_1460561912_Pain_Scale__Arvin61r58.png"/>
          <p:cNvPicPr>
            <a:picLocks noChangeAspect="1" noChangeArrowheads="1"/>
          </p:cNvPicPr>
          <p:nvPr/>
        </p:nvPicPr>
        <p:blipFill>
          <a:blip r:embed="rId2" cstate="print"/>
          <a:srcRect/>
          <a:stretch>
            <a:fillRect/>
          </a:stretch>
        </p:blipFill>
        <p:spPr bwMode="auto">
          <a:xfrm>
            <a:off x="3063553" y="3528392"/>
            <a:ext cx="5468887" cy="2852936"/>
          </a:xfrm>
          <a:prstGeom prst="rect">
            <a:avLst/>
          </a:prstGeom>
          <a:noFill/>
        </p:spPr>
      </p:pic>
      <p:sp>
        <p:nvSpPr>
          <p:cNvPr id="5" name="TextovéPole 4"/>
          <p:cNvSpPr txBox="1"/>
          <p:nvPr/>
        </p:nvSpPr>
        <p:spPr>
          <a:xfrm>
            <a:off x="3275856" y="6381328"/>
            <a:ext cx="8280920" cy="246221"/>
          </a:xfrm>
          <a:prstGeom prst="rect">
            <a:avLst/>
          </a:prstGeom>
          <a:noFill/>
        </p:spPr>
        <p:txBody>
          <a:bodyPr wrap="square" rtlCol="0">
            <a:spAutoFit/>
          </a:bodyPr>
          <a:lstStyle/>
          <a:p>
            <a:r>
              <a:rPr lang="en-US" sz="1000" dirty="0"/>
              <a:t>https://www.cheatography.com/uploads/davidpol_1460561912_Pain_Scale__Arvin61r58.png</a:t>
            </a:r>
          </a:p>
        </p:txBody>
      </p:sp>
      <p:sp>
        <p:nvSpPr>
          <p:cNvPr id="6" name="TextovéPole 5"/>
          <p:cNvSpPr txBox="1"/>
          <p:nvPr/>
        </p:nvSpPr>
        <p:spPr>
          <a:xfrm rot="20386019">
            <a:off x="503414" y="4428207"/>
            <a:ext cx="2616167" cy="954107"/>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lang="cs-CZ" sz="2800" b="1" dirty="0">
                <a:solidFill>
                  <a:srgbClr val="FF0000"/>
                </a:solidFill>
              </a:rPr>
              <a:t>Subjektivní</a:t>
            </a:r>
          </a:p>
          <a:p>
            <a:pPr algn="ctr"/>
            <a:r>
              <a:rPr lang="cs-CZ" sz="2800" b="1" dirty="0">
                <a:solidFill>
                  <a:srgbClr val="FF0000"/>
                </a:solidFill>
              </a:rPr>
              <a:t> charakter</a:t>
            </a:r>
            <a:endParaRPr lang="en-US" sz="2800" b="1" dirty="0">
              <a:solidFill>
                <a:srgbClr val="FF0000"/>
              </a:solidFill>
            </a:endParaRPr>
          </a:p>
        </p:txBody>
      </p:sp>
    </p:spTree>
    <p:extLst>
      <p:ext uri="{BB962C8B-B14F-4D97-AF65-F5344CB8AC3E}">
        <p14:creationId xmlns:p14="http://schemas.microsoft.com/office/powerpoint/2010/main" val="22328909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93D8A-13C0-45D7-B0CB-7455CA4F777C}"/>
              </a:ext>
            </a:extLst>
          </p:cNvPr>
          <p:cNvSpPr>
            <a:spLocks noGrp="1"/>
          </p:cNvSpPr>
          <p:nvPr>
            <p:ph type="title"/>
          </p:nvPr>
        </p:nvSpPr>
        <p:spPr>
          <a:xfrm>
            <a:off x="457200" y="-219634"/>
            <a:ext cx="8229600" cy="1143000"/>
          </a:xfrm>
        </p:spPr>
        <p:txBody>
          <a:bodyPr/>
          <a:lstStyle/>
          <a:p>
            <a:r>
              <a:rPr lang="cs-CZ" sz="2600" b="1" dirty="0"/>
              <a:t>Bolest</a:t>
            </a:r>
          </a:p>
        </p:txBody>
      </p:sp>
      <p:sp>
        <p:nvSpPr>
          <p:cNvPr id="3" name="Text Placeholder 2">
            <a:extLst>
              <a:ext uri="{FF2B5EF4-FFF2-40B4-BE49-F238E27FC236}">
                <a16:creationId xmlns:a16="http://schemas.microsoft.com/office/drawing/2014/main" id="{469FE3AB-12FD-4614-9A2B-DFD16D7415C0}"/>
              </a:ext>
            </a:extLst>
          </p:cNvPr>
          <p:cNvSpPr>
            <a:spLocks noGrp="1"/>
          </p:cNvSpPr>
          <p:nvPr>
            <p:ph type="body" idx="1"/>
          </p:nvPr>
        </p:nvSpPr>
        <p:spPr>
          <a:xfrm>
            <a:off x="457200" y="262349"/>
            <a:ext cx="4040188" cy="639762"/>
          </a:xfrm>
        </p:spPr>
        <p:txBody>
          <a:bodyPr/>
          <a:lstStyle/>
          <a:p>
            <a:r>
              <a:rPr lang="cs-CZ" sz="2000" dirty="0"/>
              <a:t>Fyziologická</a:t>
            </a:r>
          </a:p>
        </p:txBody>
      </p:sp>
      <p:sp>
        <p:nvSpPr>
          <p:cNvPr id="4" name="Content Placeholder 3">
            <a:extLst>
              <a:ext uri="{FF2B5EF4-FFF2-40B4-BE49-F238E27FC236}">
                <a16:creationId xmlns:a16="http://schemas.microsoft.com/office/drawing/2014/main" id="{0CDD3F4D-369A-4FBB-A17C-8297CE9940C5}"/>
              </a:ext>
            </a:extLst>
          </p:cNvPr>
          <p:cNvSpPr>
            <a:spLocks noGrp="1"/>
          </p:cNvSpPr>
          <p:nvPr>
            <p:ph sz="half" idx="2"/>
          </p:nvPr>
        </p:nvSpPr>
        <p:spPr>
          <a:xfrm>
            <a:off x="457200" y="902111"/>
            <a:ext cx="4040188" cy="3951288"/>
          </a:xfrm>
        </p:spPr>
        <p:txBody>
          <a:bodyPr/>
          <a:lstStyle/>
          <a:p>
            <a:r>
              <a:rPr lang="cs-CZ" sz="1800" dirty="0"/>
              <a:t>Aktivace </a:t>
            </a:r>
            <a:r>
              <a:rPr lang="cs-CZ" sz="1800" dirty="0" err="1"/>
              <a:t>nociceptorů</a:t>
            </a:r>
            <a:endParaRPr lang="cs-CZ" sz="1800" dirty="0"/>
          </a:p>
          <a:p>
            <a:endParaRPr lang="cs-CZ" sz="1800" dirty="0"/>
          </a:p>
          <a:p>
            <a:r>
              <a:rPr lang="cs-CZ" sz="1800" dirty="0"/>
              <a:t>Informace o (potenciálním) nebezpečí/poškození</a:t>
            </a:r>
          </a:p>
          <a:p>
            <a:endParaRPr lang="cs-CZ" dirty="0"/>
          </a:p>
        </p:txBody>
      </p:sp>
      <p:sp>
        <p:nvSpPr>
          <p:cNvPr id="5" name="Text Placeholder 4">
            <a:extLst>
              <a:ext uri="{FF2B5EF4-FFF2-40B4-BE49-F238E27FC236}">
                <a16:creationId xmlns:a16="http://schemas.microsoft.com/office/drawing/2014/main" id="{3EA05E61-4FEE-47B2-A612-B49881290514}"/>
              </a:ext>
            </a:extLst>
          </p:cNvPr>
          <p:cNvSpPr>
            <a:spLocks noGrp="1"/>
          </p:cNvSpPr>
          <p:nvPr>
            <p:ph type="body" sz="quarter" idx="3"/>
          </p:nvPr>
        </p:nvSpPr>
        <p:spPr>
          <a:xfrm>
            <a:off x="4645025" y="262349"/>
            <a:ext cx="4041775" cy="639762"/>
          </a:xfrm>
        </p:spPr>
        <p:txBody>
          <a:bodyPr/>
          <a:lstStyle/>
          <a:p>
            <a:r>
              <a:rPr lang="cs-CZ" sz="2000" dirty="0"/>
              <a:t>Patologická</a:t>
            </a:r>
          </a:p>
        </p:txBody>
      </p:sp>
      <p:sp>
        <p:nvSpPr>
          <p:cNvPr id="6" name="Content Placeholder 5">
            <a:extLst>
              <a:ext uri="{FF2B5EF4-FFF2-40B4-BE49-F238E27FC236}">
                <a16:creationId xmlns:a16="http://schemas.microsoft.com/office/drawing/2014/main" id="{5B6B942F-3D55-487A-B388-1C0FE645C163}"/>
              </a:ext>
            </a:extLst>
          </p:cNvPr>
          <p:cNvSpPr>
            <a:spLocks noGrp="1"/>
          </p:cNvSpPr>
          <p:nvPr>
            <p:ph sz="quarter" idx="4"/>
          </p:nvPr>
        </p:nvSpPr>
        <p:spPr>
          <a:xfrm>
            <a:off x="4645025" y="902111"/>
            <a:ext cx="4041775" cy="3951288"/>
          </a:xfrm>
        </p:spPr>
        <p:txBody>
          <a:bodyPr/>
          <a:lstStyle/>
          <a:p>
            <a:r>
              <a:rPr lang="cs-CZ" sz="1800" dirty="0"/>
              <a:t>Není vázána na </a:t>
            </a:r>
            <a:r>
              <a:rPr lang="cs-CZ" sz="1800" dirty="0" err="1"/>
              <a:t>nociceptory</a:t>
            </a:r>
            <a:endParaRPr lang="cs-CZ" sz="1800" dirty="0"/>
          </a:p>
          <a:p>
            <a:r>
              <a:rPr lang="cs-CZ" sz="1800" dirty="0"/>
              <a:t>Poškození struktur </a:t>
            </a:r>
            <a:r>
              <a:rPr lang="cs-CZ" sz="1800" dirty="0" err="1"/>
              <a:t>zapojenných</a:t>
            </a:r>
            <a:r>
              <a:rPr lang="cs-CZ" sz="1800" dirty="0"/>
              <a:t> do vedení nebo zpracování bolestivého podnětu</a:t>
            </a:r>
          </a:p>
          <a:p>
            <a:pPr lvl="1"/>
            <a:r>
              <a:rPr lang="cs-CZ" sz="1400" dirty="0"/>
              <a:t>Nerv (neuropatie)</a:t>
            </a:r>
          </a:p>
          <a:p>
            <a:pPr lvl="1"/>
            <a:r>
              <a:rPr lang="cs-CZ" sz="1400" dirty="0"/>
              <a:t>Plexus (</a:t>
            </a:r>
            <a:r>
              <a:rPr lang="cs-CZ" sz="1400" dirty="0" err="1"/>
              <a:t>plexopatie</a:t>
            </a:r>
            <a:r>
              <a:rPr lang="cs-CZ" sz="1400" dirty="0"/>
              <a:t>)</a:t>
            </a:r>
          </a:p>
          <a:p>
            <a:pPr lvl="1"/>
            <a:r>
              <a:rPr lang="cs-CZ" sz="1400" dirty="0"/>
              <a:t>Kořen (</a:t>
            </a:r>
            <a:r>
              <a:rPr lang="cs-CZ" sz="1400" dirty="0" err="1"/>
              <a:t>radikulopatie</a:t>
            </a:r>
            <a:r>
              <a:rPr lang="cs-CZ" sz="1400" dirty="0"/>
              <a:t>)</a:t>
            </a:r>
          </a:p>
          <a:p>
            <a:pPr lvl="1"/>
            <a:r>
              <a:rPr lang="cs-CZ" sz="1400" dirty="0"/>
              <a:t>Míšní dráha (</a:t>
            </a:r>
            <a:r>
              <a:rPr lang="cs-CZ" sz="1400" dirty="0" err="1"/>
              <a:t>myelopatie</a:t>
            </a:r>
            <a:r>
              <a:rPr lang="cs-CZ" sz="1400" dirty="0"/>
              <a:t>)</a:t>
            </a:r>
          </a:p>
          <a:p>
            <a:pPr lvl="1"/>
            <a:r>
              <a:rPr lang="cs-CZ" sz="1400" dirty="0"/>
              <a:t>Mozek (např. thalamus)</a:t>
            </a:r>
            <a:endParaRPr lang="cs-CZ" sz="1800" dirty="0"/>
          </a:p>
          <a:p>
            <a:r>
              <a:rPr lang="cs-CZ" sz="1800" dirty="0"/>
              <a:t>Mechanismus</a:t>
            </a:r>
          </a:p>
          <a:p>
            <a:pPr lvl="1"/>
            <a:r>
              <a:rPr lang="cs-CZ" sz="1400" dirty="0"/>
              <a:t>Např. tlak, krvácení, metabolické postižení</a:t>
            </a:r>
          </a:p>
          <a:p>
            <a:endParaRPr lang="cs-CZ" sz="1900" dirty="0"/>
          </a:p>
        </p:txBody>
      </p:sp>
      <p:sp>
        <p:nvSpPr>
          <p:cNvPr id="7" name="Text Placeholder 2">
            <a:extLst>
              <a:ext uri="{FF2B5EF4-FFF2-40B4-BE49-F238E27FC236}">
                <a16:creationId xmlns:a16="http://schemas.microsoft.com/office/drawing/2014/main" id="{1B6F3FF8-AF70-4908-B894-6BF232A500DE}"/>
              </a:ext>
            </a:extLst>
          </p:cNvPr>
          <p:cNvSpPr txBox="1">
            <a:spLocks/>
          </p:cNvSpPr>
          <p:nvPr/>
        </p:nvSpPr>
        <p:spPr bwMode="auto">
          <a:xfrm>
            <a:off x="457200" y="3784043"/>
            <a:ext cx="4040188"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Font typeface="Arial" charset="0"/>
              <a:buNone/>
              <a:defRPr sz="2400" b="1" kern="1200">
                <a:solidFill>
                  <a:schemeClr val="tx1"/>
                </a:solidFill>
                <a:latin typeface="+mn-lt"/>
                <a:ea typeface="+mn-ea"/>
                <a:cs typeface="+mn-cs"/>
              </a:defRPr>
            </a:lvl1pPr>
            <a:lvl2pPr marL="457200" indent="0" algn="l" rtl="0" fontAlgn="base">
              <a:spcBef>
                <a:spcPct val="20000"/>
              </a:spcBef>
              <a:spcAft>
                <a:spcPct val="0"/>
              </a:spcAft>
              <a:buFont typeface="Arial" charset="0"/>
              <a:buNone/>
              <a:defRPr sz="2000" b="1" kern="1200">
                <a:solidFill>
                  <a:schemeClr val="tx1"/>
                </a:solidFill>
                <a:latin typeface="+mn-lt"/>
                <a:ea typeface="+mn-ea"/>
                <a:cs typeface="+mn-cs"/>
              </a:defRPr>
            </a:lvl2pPr>
            <a:lvl3pPr marL="914400" indent="0" algn="l" rtl="0" fontAlgn="base">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fontAlgn="base">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fontAlgn="base">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cs-CZ" sz="2000"/>
              <a:t>Akutní</a:t>
            </a:r>
            <a:endParaRPr lang="cs-CZ" sz="2000" dirty="0"/>
          </a:p>
        </p:txBody>
      </p:sp>
      <p:sp>
        <p:nvSpPr>
          <p:cNvPr id="8" name="Content Placeholder 3">
            <a:extLst>
              <a:ext uri="{FF2B5EF4-FFF2-40B4-BE49-F238E27FC236}">
                <a16:creationId xmlns:a16="http://schemas.microsoft.com/office/drawing/2014/main" id="{8BCC3C09-9EF3-409C-A5B7-AEA488CC2AE8}"/>
              </a:ext>
            </a:extLst>
          </p:cNvPr>
          <p:cNvSpPr txBox="1">
            <a:spLocks/>
          </p:cNvSpPr>
          <p:nvPr/>
        </p:nvSpPr>
        <p:spPr bwMode="auto">
          <a:xfrm>
            <a:off x="457200" y="4460876"/>
            <a:ext cx="4040188"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cs-CZ" sz="1800" dirty="0"/>
              <a:t>Do 6 měsíců</a:t>
            </a:r>
          </a:p>
          <a:p>
            <a:r>
              <a:rPr lang="cs-CZ" sz="1800" dirty="0"/>
              <a:t>Většinou odeznění po odstranění příčiny </a:t>
            </a:r>
          </a:p>
          <a:p>
            <a:r>
              <a:rPr lang="cs-CZ" sz="1800" dirty="0"/>
              <a:t>Vegetativní odpověď</a:t>
            </a:r>
          </a:p>
          <a:p>
            <a:pPr lvl="1"/>
            <a:r>
              <a:rPr lang="cs-CZ" sz="1400" dirty="0"/>
              <a:t>Aktivace sympatiku</a:t>
            </a:r>
            <a:endParaRPr lang="cs-CZ" sz="1800" dirty="0"/>
          </a:p>
          <a:p>
            <a:r>
              <a:rPr lang="cs-CZ" sz="1800" dirty="0"/>
              <a:t>Psychologická komponenta</a:t>
            </a:r>
          </a:p>
          <a:p>
            <a:pPr lvl="1"/>
            <a:r>
              <a:rPr lang="cs-CZ" sz="1400" dirty="0"/>
              <a:t>Úzkost</a:t>
            </a:r>
          </a:p>
        </p:txBody>
      </p:sp>
      <p:sp>
        <p:nvSpPr>
          <p:cNvPr id="9" name="Text Placeholder 4">
            <a:extLst>
              <a:ext uri="{FF2B5EF4-FFF2-40B4-BE49-F238E27FC236}">
                <a16:creationId xmlns:a16="http://schemas.microsoft.com/office/drawing/2014/main" id="{4CC01DD6-23BA-4F56-BD31-D098A1AD4328}"/>
              </a:ext>
            </a:extLst>
          </p:cNvPr>
          <p:cNvSpPr txBox="1">
            <a:spLocks/>
          </p:cNvSpPr>
          <p:nvPr/>
        </p:nvSpPr>
        <p:spPr bwMode="auto">
          <a:xfrm>
            <a:off x="4645025" y="3784043"/>
            <a:ext cx="4041775"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Font typeface="Arial" charset="0"/>
              <a:buNone/>
              <a:defRPr sz="2400" b="1" kern="1200">
                <a:solidFill>
                  <a:schemeClr val="tx1"/>
                </a:solidFill>
                <a:latin typeface="+mn-lt"/>
                <a:ea typeface="+mn-ea"/>
                <a:cs typeface="+mn-cs"/>
              </a:defRPr>
            </a:lvl1pPr>
            <a:lvl2pPr marL="457200" indent="0" algn="l" rtl="0" fontAlgn="base">
              <a:spcBef>
                <a:spcPct val="20000"/>
              </a:spcBef>
              <a:spcAft>
                <a:spcPct val="0"/>
              </a:spcAft>
              <a:buFont typeface="Arial" charset="0"/>
              <a:buNone/>
              <a:defRPr sz="2000" b="1" kern="1200">
                <a:solidFill>
                  <a:schemeClr val="tx1"/>
                </a:solidFill>
                <a:latin typeface="+mn-lt"/>
                <a:ea typeface="+mn-ea"/>
                <a:cs typeface="+mn-cs"/>
              </a:defRPr>
            </a:lvl2pPr>
            <a:lvl3pPr marL="914400" indent="0" algn="l" rtl="0" fontAlgn="base">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fontAlgn="base">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fontAlgn="base">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cs-CZ" sz="2000"/>
              <a:t>Chronická</a:t>
            </a:r>
            <a:endParaRPr lang="cs-CZ" sz="2000" dirty="0"/>
          </a:p>
        </p:txBody>
      </p:sp>
      <p:sp>
        <p:nvSpPr>
          <p:cNvPr id="10" name="Content Placeholder 5">
            <a:extLst>
              <a:ext uri="{FF2B5EF4-FFF2-40B4-BE49-F238E27FC236}">
                <a16:creationId xmlns:a16="http://schemas.microsoft.com/office/drawing/2014/main" id="{3F2EDE42-6A86-4AC8-9058-B771B90DB66E}"/>
              </a:ext>
            </a:extLst>
          </p:cNvPr>
          <p:cNvSpPr txBox="1">
            <a:spLocks/>
          </p:cNvSpPr>
          <p:nvPr/>
        </p:nvSpPr>
        <p:spPr bwMode="auto">
          <a:xfrm>
            <a:off x="4645025" y="4460876"/>
            <a:ext cx="4041775"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cs-CZ" sz="1800" dirty="0"/>
              <a:t>Nad 6 měsíců</a:t>
            </a:r>
          </a:p>
          <a:p>
            <a:r>
              <a:rPr lang="cs-CZ" sz="1800" dirty="0"/>
              <a:t>Obtížně léčitelná</a:t>
            </a:r>
          </a:p>
          <a:p>
            <a:endParaRPr lang="cs-CZ" sz="1800" dirty="0"/>
          </a:p>
          <a:p>
            <a:r>
              <a:rPr lang="cs-CZ" sz="1800" dirty="0"/>
              <a:t>Vegetativní odpověď chybí</a:t>
            </a:r>
          </a:p>
          <a:p>
            <a:endParaRPr lang="cs-CZ" sz="1800" dirty="0"/>
          </a:p>
          <a:p>
            <a:r>
              <a:rPr lang="cs-CZ" sz="1800" dirty="0"/>
              <a:t>Psychologická komponenta</a:t>
            </a:r>
          </a:p>
          <a:p>
            <a:pPr lvl="1"/>
            <a:r>
              <a:rPr lang="cs-CZ" sz="1400" dirty="0"/>
              <a:t>Deprese, podráždění</a:t>
            </a:r>
          </a:p>
          <a:p>
            <a:endParaRPr lang="cs-CZ" sz="1900" dirty="0"/>
          </a:p>
        </p:txBody>
      </p:sp>
      <p:sp>
        <p:nvSpPr>
          <p:cNvPr id="11" name="Rectangle 10">
            <a:extLst>
              <a:ext uri="{FF2B5EF4-FFF2-40B4-BE49-F238E27FC236}">
                <a16:creationId xmlns:a16="http://schemas.microsoft.com/office/drawing/2014/main" id="{D304161C-F48D-4C59-84CA-BEAE3B318286}"/>
              </a:ext>
            </a:extLst>
          </p:cNvPr>
          <p:cNvSpPr/>
          <p:nvPr/>
        </p:nvSpPr>
        <p:spPr>
          <a:xfrm>
            <a:off x="284205" y="3966519"/>
            <a:ext cx="9193427" cy="2891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67101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93D8A-13C0-45D7-B0CB-7455CA4F777C}"/>
              </a:ext>
            </a:extLst>
          </p:cNvPr>
          <p:cNvSpPr>
            <a:spLocks noGrp="1"/>
          </p:cNvSpPr>
          <p:nvPr>
            <p:ph type="title"/>
          </p:nvPr>
        </p:nvSpPr>
        <p:spPr>
          <a:xfrm>
            <a:off x="457200" y="-219634"/>
            <a:ext cx="8229600" cy="1143000"/>
          </a:xfrm>
        </p:spPr>
        <p:txBody>
          <a:bodyPr/>
          <a:lstStyle/>
          <a:p>
            <a:r>
              <a:rPr lang="cs-CZ" sz="2600" b="1" dirty="0"/>
              <a:t>Bolest</a:t>
            </a:r>
          </a:p>
        </p:txBody>
      </p:sp>
      <p:sp>
        <p:nvSpPr>
          <p:cNvPr id="3" name="Text Placeholder 2">
            <a:extLst>
              <a:ext uri="{FF2B5EF4-FFF2-40B4-BE49-F238E27FC236}">
                <a16:creationId xmlns:a16="http://schemas.microsoft.com/office/drawing/2014/main" id="{469FE3AB-12FD-4614-9A2B-DFD16D7415C0}"/>
              </a:ext>
            </a:extLst>
          </p:cNvPr>
          <p:cNvSpPr>
            <a:spLocks noGrp="1"/>
          </p:cNvSpPr>
          <p:nvPr>
            <p:ph type="body" idx="1"/>
          </p:nvPr>
        </p:nvSpPr>
        <p:spPr>
          <a:xfrm>
            <a:off x="457200" y="262349"/>
            <a:ext cx="4040188" cy="639762"/>
          </a:xfrm>
        </p:spPr>
        <p:txBody>
          <a:bodyPr/>
          <a:lstStyle/>
          <a:p>
            <a:r>
              <a:rPr lang="cs-CZ" sz="2000" dirty="0"/>
              <a:t>Fyziologická</a:t>
            </a:r>
          </a:p>
        </p:txBody>
      </p:sp>
      <p:sp>
        <p:nvSpPr>
          <p:cNvPr id="4" name="Content Placeholder 3">
            <a:extLst>
              <a:ext uri="{FF2B5EF4-FFF2-40B4-BE49-F238E27FC236}">
                <a16:creationId xmlns:a16="http://schemas.microsoft.com/office/drawing/2014/main" id="{0CDD3F4D-369A-4FBB-A17C-8297CE9940C5}"/>
              </a:ext>
            </a:extLst>
          </p:cNvPr>
          <p:cNvSpPr>
            <a:spLocks noGrp="1"/>
          </p:cNvSpPr>
          <p:nvPr>
            <p:ph sz="half" idx="2"/>
          </p:nvPr>
        </p:nvSpPr>
        <p:spPr>
          <a:xfrm>
            <a:off x="457200" y="902111"/>
            <a:ext cx="4040188" cy="3951288"/>
          </a:xfrm>
        </p:spPr>
        <p:txBody>
          <a:bodyPr/>
          <a:lstStyle/>
          <a:p>
            <a:r>
              <a:rPr lang="cs-CZ" sz="1800" dirty="0"/>
              <a:t>Aktivace </a:t>
            </a:r>
            <a:r>
              <a:rPr lang="cs-CZ" sz="1800" dirty="0" err="1"/>
              <a:t>nociceptorů</a:t>
            </a:r>
            <a:endParaRPr lang="cs-CZ" sz="1800" dirty="0"/>
          </a:p>
          <a:p>
            <a:endParaRPr lang="cs-CZ" sz="1800" dirty="0"/>
          </a:p>
          <a:p>
            <a:r>
              <a:rPr lang="cs-CZ" sz="1800" dirty="0"/>
              <a:t>Informace o (potenciálním) nebezpečí/poškození</a:t>
            </a:r>
          </a:p>
          <a:p>
            <a:endParaRPr lang="cs-CZ" dirty="0"/>
          </a:p>
        </p:txBody>
      </p:sp>
      <p:sp>
        <p:nvSpPr>
          <p:cNvPr id="5" name="Text Placeholder 4">
            <a:extLst>
              <a:ext uri="{FF2B5EF4-FFF2-40B4-BE49-F238E27FC236}">
                <a16:creationId xmlns:a16="http://schemas.microsoft.com/office/drawing/2014/main" id="{3EA05E61-4FEE-47B2-A612-B49881290514}"/>
              </a:ext>
            </a:extLst>
          </p:cNvPr>
          <p:cNvSpPr>
            <a:spLocks noGrp="1"/>
          </p:cNvSpPr>
          <p:nvPr>
            <p:ph type="body" sz="quarter" idx="3"/>
          </p:nvPr>
        </p:nvSpPr>
        <p:spPr>
          <a:xfrm>
            <a:off x="4645025" y="262349"/>
            <a:ext cx="4041775" cy="639762"/>
          </a:xfrm>
        </p:spPr>
        <p:txBody>
          <a:bodyPr/>
          <a:lstStyle/>
          <a:p>
            <a:r>
              <a:rPr lang="cs-CZ" sz="2000" dirty="0"/>
              <a:t>Patologická</a:t>
            </a:r>
          </a:p>
        </p:txBody>
      </p:sp>
      <p:sp>
        <p:nvSpPr>
          <p:cNvPr id="6" name="Content Placeholder 5">
            <a:extLst>
              <a:ext uri="{FF2B5EF4-FFF2-40B4-BE49-F238E27FC236}">
                <a16:creationId xmlns:a16="http://schemas.microsoft.com/office/drawing/2014/main" id="{5B6B942F-3D55-487A-B388-1C0FE645C163}"/>
              </a:ext>
            </a:extLst>
          </p:cNvPr>
          <p:cNvSpPr>
            <a:spLocks noGrp="1"/>
          </p:cNvSpPr>
          <p:nvPr>
            <p:ph sz="quarter" idx="4"/>
          </p:nvPr>
        </p:nvSpPr>
        <p:spPr>
          <a:xfrm>
            <a:off x="4645025" y="902111"/>
            <a:ext cx="4041775" cy="3951288"/>
          </a:xfrm>
        </p:spPr>
        <p:txBody>
          <a:bodyPr/>
          <a:lstStyle/>
          <a:p>
            <a:r>
              <a:rPr lang="cs-CZ" sz="1800" dirty="0"/>
              <a:t>Není vázána na </a:t>
            </a:r>
            <a:r>
              <a:rPr lang="cs-CZ" sz="1800" dirty="0" err="1"/>
              <a:t>nociceptory</a:t>
            </a:r>
            <a:endParaRPr lang="cs-CZ" sz="1800" dirty="0"/>
          </a:p>
          <a:p>
            <a:r>
              <a:rPr lang="cs-CZ" sz="1800" dirty="0"/>
              <a:t>Poškození struktur </a:t>
            </a:r>
            <a:r>
              <a:rPr lang="cs-CZ" sz="1800" dirty="0" err="1"/>
              <a:t>zapojenných</a:t>
            </a:r>
            <a:r>
              <a:rPr lang="cs-CZ" sz="1800" dirty="0"/>
              <a:t> do vedení nebo zpracování bolestivého podnětu</a:t>
            </a:r>
          </a:p>
          <a:p>
            <a:pPr lvl="1"/>
            <a:r>
              <a:rPr lang="cs-CZ" sz="1400" dirty="0"/>
              <a:t>Nerv (neuropatie)</a:t>
            </a:r>
          </a:p>
          <a:p>
            <a:pPr lvl="1"/>
            <a:r>
              <a:rPr lang="cs-CZ" sz="1400" dirty="0"/>
              <a:t>Plexus (</a:t>
            </a:r>
            <a:r>
              <a:rPr lang="cs-CZ" sz="1400" dirty="0" err="1"/>
              <a:t>plexopatie</a:t>
            </a:r>
            <a:r>
              <a:rPr lang="cs-CZ" sz="1400" dirty="0"/>
              <a:t>)</a:t>
            </a:r>
          </a:p>
          <a:p>
            <a:pPr lvl="1"/>
            <a:r>
              <a:rPr lang="cs-CZ" sz="1400" dirty="0"/>
              <a:t>Kořen (</a:t>
            </a:r>
            <a:r>
              <a:rPr lang="cs-CZ" sz="1400" dirty="0" err="1"/>
              <a:t>radikulopatie</a:t>
            </a:r>
            <a:r>
              <a:rPr lang="cs-CZ" sz="1400" dirty="0"/>
              <a:t>)</a:t>
            </a:r>
          </a:p>
          <a:p>
            <a:pPr lvl="1"/>
            <a:r>
              <a:rPr lang="cs-CZ" sz="1400" dirty="0"/>
              <a:t>Míšní dráha (</a:t>
            </a:r>
            <a:r>
              <a:rPr lang="cs-CZ" sz="1400" dirty="0" err="1"/>
              <a:t>myelopatie</a:t>
            </a:r>
            <a:r>
              <a:rPr lang="cs-CZ" sz="1400" dirty="0"/>
              <a:t>)</a:t>
            </a:r>
          </a:p>
          <a:p>
            <a:pPr lvl="1"/>
            <a:r>
              <a:rPr lang="cs-CZ" sz="1400" dirty="0"/>
              <a:t>Mozek (např. thalamus)</a:t>
            </a:r>
            <a:endParaRPr lang="cs-CZ" sz="1800" dirty="0"/>
          </a:p>
          <a:p>
            <a:r>
              <a:rPr lang="cs-CZ" sz="1800" dirty="0"/>
              <a:t>Mechanismus</a:t>
            </a:r>
          </a:p>
          <a:p>
            <a:pPr lvl="1"/>
            <a:r>
              <a:rPr lang="cs-CZ" sz="1400" dirty="0"/>
              <a:t>Např. tlak, krvácení, metabolické postižení</a:t>
            </a:r>
          </a:p>
          <a:p>
            <a:endParaRPr lang="cs-CZ" sz="1900" dirty="0"/>
          </a:p>
        </p:txBody>
      </p:sp>
      <p:sp>
        <p:nvSpPr>
          <p:cNvPr id="7" name="Text Placeholder 2">
            <a:extLst>
              <a:ext uri="{FF2B5EF4-FFF2-40B4-BE49-F238E27FC236}">
                <a16:creationId xmlns:a16="http://schemas.microsoft.com/office/drawing/2014/main" id="{1B6F3FF8-AF70-4908-B894-6BF232A500DE}"/>
              </a:ext>
            </a:extLst>
          </p:cNvPr>
          <p:cNvSpPr txBox="1">
            <a:spLocks/>
          </p:cNvSpPr>
          <p:nvPr/>
        </p:nvSpPr>
        <p:spPr bwMode="auto">
          <a:xfrm>
            <a:off x="457200" y="3784043"/>
            <a:ext cx="4040188"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Font typeface="Arial" charset="0"/>
              <a:buNone/>
              <a:defRPr sz="2400" b="1" kern="1200">
                <a:solidFill>
                  <a:schemeClr val="tx1"/>
                </a:solidFill>
                <a:latin typeface="+mn-lt"/>
                <a:ea typeface="+mn-ea"/>
                <a:cs typeface="+mn-cs"/>
              </a:defRPr>
            </a:lvl1pPr>
            <a:lvl2pPr marL="457200" indent="0" algn="l" rtl="0" fontAlgn="base">
              <a:spcBef>
                <a:spcPct val="20000"/>
              </a:spcBef>
              <a:spcAft>
                <a:spcPct val="0"/>
              </a:spcAft>
              <a:buFont typeface="Arial" charset="0"/>
              <a:buNone/>
              <a:defRPr sz="2000" b="1" kern="1200">
                <a:solidFill>
                  <a:schemeClr val="tx1"/>
                </a:solidFill>
                <a:latin typeface="+mn-lt"/>
                <a:ea typeface="+mn-ea"/>
                <a:cs typeface="+mn-cs"/>
              </a:defRPr>
            </a:lvl2pPr>
            <a:lvl3pPr marL="914400" indent="0" algn="l" rtl="0" fontAlgn="base">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fontAlgn="base">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fontAlgn="base">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cs-CZ" sz="2000"/>
              <a:t>Akutní</a:t>
            </a:r>
            <a:endParaRPr lang="cs-CZ" sz="2000" dirty="0"/>
          </a:p>
        </p:txBody>
      </p:sp>
      <p:sp>
        <p:nvSpPr>
          <p:cNvPr id="8" name="Content Placeholder 3">
            <a:extLst>
              <a:ext uri="{FF2B5EF4-FFF2-40B4-BE49-F238E27FC236}">
                <a16:creationId xmlns:a16="http://schemas.microsoft.com/office/drawing/2014/main" id="{8BCC3C09-9EF3-409C-A5B7-AEA488CC2AE8}"/>
              </a:ext>
            </a:extLst>
          </p:cNvPr>
          <p:cNvSpPr txBox="1">
            <a:spLocks/>
          </p:cNvSpPr>
          <p:nvPr/>
        </p:nvSpPr>
        <p:spPr bwMode="auto">
          <a:xfrm>
            <a:off x="457200" y="4460876"/>
            <a:ext cx="4040188"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cs-CZ" sz="1800" dirty="0"/>
              <a:t>Do 6 měsíců</a:t>
            </a:r>
          </a:p>
          <a:p>
            <a:r>
              <a:rPr lang="cs-CZ" sz="1800" dirty="0"/>
              <a:t>Většinou odeznění po odstranění příčiny </a:t>
            </a:r>
          </a:p>
          <a:p>
            <a:r>
              <a:rPr lang="cs-CZ" sz="1800" dirty="0"/>
              <a:t>Vegetativní odpověď</a:t>
            </a:r>
          </a:p>
          <a:p>
            <a:pPr lvl="1"/>
            <a:r>
              <a:rPr lang="cs-CZ" sz="1400" dirty="0"/>
              <a:t>Aktivace sympatiku</a:t>
            </a:r>
            <a:endParaRPr lang="cs-CZ" sz="1800" dirty="0"/>
          </a:p>
          <a:p>
            <a:r>
              <a:rPr lang="cs-CZ" sz="1800" dirty="0"/>
              <a:t>Psychologická komponenta</a:t>
            </a:r>
          </a:p>
          <a:p>
            <a:pPr lvl="1"/>
            <a:r>
              <a:rPr lang="cs-CZ" sz="1400" dirty="0"/>
              <a:t>Úzkost</a:t>
            </a:r>
          </a:p>
        </p:txBody>
      </p:sp>
      <p:sp>
        <p:nvSpPr>
          <p:cNvPr id="9" name="Text Placeholder 4">
            <a:extLst>
              <a:ext uri="{FF2B5EF4-FFF2-40B4-BE49-F238E27FC236}">
                <a16:creationId xmlns:a16="http://schemas.microsoft.com/office/drawing/2014/main" id="{4CC01DD6-23BA-4F56-BD31-D098A1AD4328}"/>
              </a:ext>
            </a:extLst>
          </p:cNvPr>
          <p:cNvSpPr txBox="1">
            <a:spLocks/>
          </p:cNvSpPr>
          <p:nvPr/>
        </p:nvSpPr>
        <p:spPr bwMode="auto">
          <a:xfrm>
            <a:off x="4645025" y="3784043"/>
            <a:ext cx="4041775"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fontAlgn="base">
              <a:spcBef>
                <a:spcPct val="20000"/>
              </a:spcBef>
              <a:spcAft>
                <a:spcPct val="0"/>
              </a:spcAft>
              <a:buFont typeface="Arial" charset="0"/>
              <a:buNone/>
              <a:defRPr sz="2400" b="1" kern="1200">
                <a:solidFill>
                  <a:schemeClr val="tx1"/>
                </a:solidFill>
                <a:latin typeface="+mn-lt"/>
                <a:ea typeface="+mn-ea"/>
                <a:cs typeface="+mn-cs"/>
              </a:defRPr>
            </a:lvl1pPr>
            <a:lvl2pPr marL="457200" indent="0" algn="l" rtl="0" fontAlgn="base">
              <a:spcBef>
                <a:spcPct val="20000"/>
              </a:spcBef>
              <a:spcAft>
                <a:spcPct val="0"/>
              </a:spcAft>
              <a:buFont typeface="Arial" charset="0"/>
              <a:buNone/>
              <a:defRPr sz="2000" b="1" kern="1200">
                <a:solidFill>
                  <a:schemeClr val="tx1"/>
                </a:solidFill>
                <a:latin typeface="+mn-lt"/>
                <a:ea typeface="+mn-ea"/>
                <a:cs typeface="+mn-cs"/>
              </a:defRPr>
            </a:lvl2pPr>
            <a:lvl3pPr marL="914400" indent="0" algn="l" rtl="0" fontAlgn="base">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fontAlgn="base">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fontAlgn="base">
              <a:spcBef>
                <a:spcPct val="20000"/>
              </a:spcBef>
              <a:spcAft>
                <a:spcPct val="0"/>
              </a:spcAft>
              <a:buFont typeface="Arial"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cs-CZ" sz="2000"/>
              <a:t>Chronická</a:t>
            </a:r>
            <a:endParaRPr lang="cs-CZ" sz="2000" dirty="0"/>
          </a:p>
        </p:txBody>
      </p:sp>
      <p:sp>
        <p:nvSpPr>
          <p:cNvPr id="10" name="Content Placeholder 5">
            <a:extLst>
              <a:ext uri="{FF2B5EF4-FFF2-40B4-BE49-F238E27FC236}">
                <a16:creationId xmlns:a16="http://schemas.microsoft.com/office/drawing/2014/main" id="{3F2EDE42-6A86-4AC8-9058-B771B90DB66E}"/>
              </a:ext>
            </a:extLst>
          </p:cNvPr>
          <p:cNvSpPr txBox="1">
            <a:spLocks/>
          </p:cNvSpPr>
          <p:nvPr/>
        </p:nvSpPr>
        <p:spPr bwMode="auto">
          <a:xfrm>
            <a:off x="4645025" y="4460876"/>
            <a:ext cx="4041775"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cs-CZ" sz="1800" dirty="0"/>
              <a:t>Nad 6 měsíců</a:t>
            </a:r>
          </a:p>
          <a:p>
            <a:r>
              <a:rPr lang="cs-CZ" sz="1800" dirty="0"/>
              <a:t>Obtížně léčitelná</a:t>
            </a:r>
          </a:p>
          <a:p>
            <a:endParaRPr lang="cs-CZ" sz="1800" dirty="0"/>
          </a:p>
          <a:p>
            <a:r>
              <a:rPr lang="cs-CZ" sz="1800" dirty="0"/>
              <a:t>Vegetativní odpověď chybí</a:t>
            </a:r>
          </a:p>
          <a:p>
            <a:endParaRPr lang="cs-CZ" sz="1800" dirty="0"/>
          </a:p>
          <a:p>
            <a:r>
              <a:rPr lang="cs-CZ" sz="1800" dirty="0"/>
              <a:t>Psychologická komponenta</a:t>
            </a:r>
          </a:p>
          <a:p>
            <a:pPr lvl="1"/>
            <a:r>
              <a:rPr lang="cs-CZ" sz="1400" dirty="0"/>
              <a:t>Deprese, podráždění</a:t>
            </a:r>
          </a:p>
          <a:p>
            <a:endParaRPr lang="cs-CZ" sz="1900" dirty="0"/>
          </a:p>
        </p:txBody>
      </p:sp>
    </p:spTree>
    <p:extLst>
      <p:ext uri="{BB962C8B-B14F-4D97-AF65-F5344CB8AC3E}">
        <p14:creationId xmlns:p14="http://schemas.microsoft.com/office/powerpoint/2010/main" val="470299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2A8E80-7E0C-450A-8209-97FB90230A1E}"/>
              </a:ext>
            </a:extLst>
          </p:cNvPr>
          <p:cNvPicPr>
            <a:picLocks noChangeAspect="1"/>
          </p:cNvPicPr>
          <p:nvPr/>
        </p:nvPicPr>
        <p:blipFill>
          <a:blip r:embed="rId2"/>
          <a:stretch>
            <a:fillRect/>
          </a:stretch>
        </p:blipFill>
        <p:spPr>
          <a:xfrm>
            <a:off x="214542" y="1721058"/>
            <a:ext cx="4244517" cy="4237547"/>
          </a:xfrm>
          <a:prstGeom prst="rect">
            <a:avLst/>
          </a:prstGeom>
        </p:spPr>
      </p:pic>
      <p:pic>
        <p:nvPicPr>
          <p:cNvPr id="9" name="Picture 8">
            <a:extLst>
              <a:ext uri="{FF2B5EF4-FFF2-40B4-BE49-F238E27FC236}">
                <a16:creationId xmlns:a16="http://schemas.microsoft.com/office/drawing/2014/main" id="{D3F73BE2-DB9C-4037-B716-1F008A88273E}"/>
              </a:ext>
            </a:extLst>
          </p:cNvPr>
          <p:cNvPicPr>
            <a:picLocks noChangeAspect="1"/>
          </p:cNvPicPr>
          <p:nvPr/>
        </p:nvPicPr>
        <p:blipFill rotWithShape="1">
          <a:blip r:embed="rId3"/>
          <a:srcRect l="6762" r="6551"/>
          <a:stretch/>
        </p:blipFill>
        <p:spPr>
          <a:xfrm>
            <a:off x="4684941" y="1083603"/>
            <a:ext cx="4244517" cy="5512459"/>
          </a:xfrm>
          <a:prstGeom prst="rect">
            <a:avLst/>
          </a:prstGeom>
        </p:spPr>
      </p:pic>
      <p:sp>
        <p:nvSpPr>
          <p:cNvPr id="4" name="Nadpis 1">
            <a:extLst>
              <a:ext uri="{FF2B5EF4-FFF2-40B4-BE49-F238E27FC236}">
                <a16:creationId xmlns:a16="http://schemas.microsoft.com/office/drawing/2014/main" id="{CAB4ECEB-4563-4CB7-AC30-5629617CA387}"/>
              </a:ext>
            </a:extLst>
          </p:cNvPr>
          <p:cNvSpPr>
            <a:spLocks noGrp="1"/>
          </p:cNvSpPr>
          <p:nvPr>
            <p:ph type="title"/>
          </p:nvPr>
        </p:nvSpPr>
        <p:spPr>
          <a:xfrm>
            <a:off x="457200" y="274638"/>
            <a:ext cx="8229600" cy="706437"/>
          </a:xfrm>
        </p:spPr>
        <p:txBody>
          <a:bodyPr/>
          <a:lstStyle/>
          <a:p>
            <a:r>
              <a:rPr lang="cs-CZ" sz="2600" b="1" dirty="0"/>
              <a:t>Poruchy senzitivity</a:t>
            </a:r>
            <a:endParaRPr lang="en-US" sz="2600" dirty="0"/>
          </a:p>
        </p:txBody>
      </p:sp>
    </p:spTree>
    <p:extLst>
      <p:ext uri="{BB962C8B-B14F-4D97-AF65-F5344CB8AC3E}">
        <p14:creationId xmlns:p14="http://schemas.microsoft.com/office/powerpoint/2010/main" val="21393370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4474840" cy="1143000"/>
          </a:xfrm>
        </p:spPr>
        <p:txBody>
          <a:bodyPr>
            <a:normAutofit/>
          </a:bodyPr>
          <a:lstStyle/>
          <a:p>
            <a:r>
              <a:rPr lang="cs-CZ" sz="3200" b="1" dirty="0"/>
              <a:t>Descendentní dráhy modulující bolest</a:t>
            </a:r>
            <a:endParaRPr lang="en-US" sz="3200" b="1" dirty="0"/>
          </a:p>
        </p:txBody>
      </p:sp>
      <p:sp>
        <p:nvSpPr>
          <p:cNvPr id="3" name="Zástupný symbol pro obsah 2"/>
          <p:cNvSpPr>
            <a:spLocks noGrp="1"/>
          </p:cNvSpPr>
          <p:nvPr>
            <p:ph idx="1"/>
          </p:nvPr>
        </p:nvSpPr>
        <p:spPr>
          <a:xfrm>
            <a:off x="323528" y="2132856"/>
            <a:ext cx="4608512" cy="4824536"/>
          </a:xfrm>
        </p:spPr>
        <p:txBody>
          <a:bodyPr>
            <a:normAutofit/>
          </a:bodyPr>
          <a:lstStyle/>
          <a:p>
            <a:r>
              <a:rPr lang="cs-CZ" sz="2400" dirty="0" err="1"/>
              <a:t>Somatosenzorický</a:t>
            </a:r>
            <a:r>
              <a:rPr lang="cs-CZ" sz="2400" dirty="0"/>
              <a:t> </a:t>
            </a:r>
            <a:r>
              <a:rPr lang="cs-CZ" sz="2400" dirty="0" err="1"/>
              <a:t>kortex</a:t>
            </a:r>
            <a:endParaRPr lang="cs-CZ" sz="2400" dirty="0"/>
          </a:p>
          <a:p>
            <a:endParaRPr lang="cs-CZ" sz="2400" dirty="0"/>
          </a:p>
          <a:p>
            <a:r>
              <a:rPr lang="cs-CZ" sz="2400" dirty="0"/>
              <a:t>Hypotalamus</a:t>
            </a:r>
          </a:p>
          <a:p>
            <a:endParaRPr lang="cs-CZ" sz="2400" dirty="0"/>
          </a:p>
          <a:p>
            <a:r>
              <a:rPr lang="cs-CZ" sz="2400" dirty="0" err="1"/>
              <a:t>Periaquaeduktální</a:t>
            </a:r>
            <a:r>
              <a:rPr lang="cs-CZ" sz="2400" dirty="0"/>
              <a:t> šeď</a:t>
            </a:r>
          </a:p>
          <a:p>
            <a:endParaRPr lang="cs-CZ" sz="2400" dirty="0"/>
          </a:p>
          <a:p>
            <a:r>
              <a:rPr lang="cs-CZ" sz="2400" dirty="0" err="1"/>
              <a:t>Nuclei</a:t>
            </a:r>
            <a:r>
              <a:rPr lang="cs-CZ" sz="2400" dirty="0"/>
              <a:t> </a:t>
            </a:r>
            <a:r>
              <a:rPr lang="cs-CZ" sz="2400" dirty="0" err="1"/>
              <a:t>raphe</a:t>
            </a:r>
            <a:endParaRPr lang="cs-CZ" sz="2400" dirty="0"/>
          </a:p>
          <a:p>
            <a:pPr>
              <a:buNone/>
            </a:pPr>
            <a:endParaRPr lang="cs-CZ" dirty="0"/>
          </a:p>
          <a:p>
            <a:pPr>
              <a:buNone/>
            </a:pPr>
            <a:endParaRPr lang="cs-CZ" dirty="0"/>
          </a:p>
          <a:p>
            <a:pPr>
              <a:buNone/>
            </a:pPr>
            <a:endParaRPr lang="en-US" dirty="0"/>
          </a:p>
        </p:txBody>
      </p:sp>
      <p:pic>
        <p:nvPicPr>
          <p:cNvPr id="7" name="Picture 3" descr="Pain modulation"/>
          <p:cNvPicPr>
            <a:picLocks noChangeAspect="1" noChangeArrowheads="1"/>
          </p:cNvPicPr>
          <p:nvPr/>
        </p:nvPicPr>
        <p:blipFill>
          <a:blip r:embed="rId2" cstate="print">
            <a:clrChange>
              <a:clrFrom>
                <a:srgbClr val="FCFEFC"/>
              </a:clrFrom>
              <a:clrTo>
                <a:srgbClr val="FCFEFC">
                  <a:alpha val="0"/>
                </a:srgbClr>
              </a:clrTo>
            </a:clrChange>
          </a:blip>
          <a:srcRect/>
          <a:stretch>
            <a:fillRect/>
          </a:stretch>
        </p:blipFill>
        <p:spPr>
          <a:xfrm>
            <a:off x="5147121" y="0"/>
            <a:ext cx="3889375" cy="6858000"/>
          </a:xfrm>
          <a:prstGeom prst="rect">
            <a:avLst/>
          </a:prstGeom>
          <a:noFill/>
        </p:spPr>
      </p:pic>
    </p:spTree>
    <p:extLst>
      <p:ext uri="{BB962C8B-B14F-4D97-AF65-F5344CB8AC3E}">
        <p14:creationId xmlns:p14="http://schemas.microsoft.com/office/powerpoint/2010/main" val="2362990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Modulace bolesti na spinální úrovni</a:t>
            </a:r>
            <a:endParaRPr lang="en-US" sz="3200" b="1" dirty="0"/>
          </a:p>
        </p:txBody>
      </p:sp>
      <p:sp>
        <p:nvSpPr>
          <p:cNvPr id="3" name="Zástupný symbol pro obsah 2"/>
          <p:cNvSpPr>
            <a:spLocks noGrp="1"/>
          </p:cNvSpPr>
          <p:nvPr>
            <p:ph idx="1"/>
          </p:nvPr>
        </p:nvSpPr>
        <p:spPr>
          <a:xfrm>
            <a:off x="457200" y="1600201"/>
            <a:ext cx="8229600" cy="892696"/>
          </a:xfrm>
        </p:spPr>
        <p:txBody>
          <a:bodyPr/>
          <a:lstStyle/>
          <a:p>
            <a:pPr algn="ctr">
              <a:buNone/>
            </a:pPr>
            <a:r>
              <a:rPr lang="cs-CZ" dirty="0"/>
              <a:t>Vrátkování bolesti</a:t>
            </a:r>
            <a:endParaRPr lang="en-US" dirty="0"/>
          </a:p>
        </p:txBody>
      </p:sp>
      <p:pic>
        <p:nvPicPr>
          <p:cNvPr id="9218" name="Picture 2" descr="https://upload.wikimedia.org/wikipedia/commons/thumb/1/18/Gate_control_no_A.svg/310px-Gate_control_no_A.svg.png"/>
          <p:cNvPicPr>
            <a:picLocks noChangeAspect="1" noChangeArrowheads="1"/>
          </p:cNvPicPr>
          <p:nvPr/>
        </p:nvPicPr>
        <p:blipFill>
          <a:blip r:embed="rId2" cstate="print"/>
          <a:srcRect/>
          <a:stretch>
            <a:fillRect/>
          </a:stretch>
        </p:blipFill>
        <p:spPr bwMode="auto">
          <a:xfrm>
            <a:off x="1258788" y="2780928"/>
            <a:ext cx="2952750" cy="2495551"/>
          </a:xfrm>
          <a:prstGeom prst="rect">
            <a:avLst/>
          </a:prstGeom>
          <a:noFill/>
        </p:spPr>
      </p:pic>
      <p:pic>
        <p:nvPicPr>
          <p:cNvPr id="9220" name="Picture 4" descr="https://upload.wikimedia.org/wikipedia/commons/thumb/5/54/Gate_control_A_firing.svg/310px-Gate_control_A_firing.svg.png"/>
          <p:cNvPicPr>
            <a:picLocks noChangeAspect="1" noChangeArrowheads="1"/>
          </p:cNvPicPr>
          <p:nvPr/>
        </p:nvPicPr>
        <p:blipFill>
          <a:blip r:embed="rId3" cstate="print"/>
          <a:srcRect/>
          <a:stretch>
            <a:fillRect/>
          </a:stretch>
        </p:blipFill>
        <p:spPr bwMode="auto">
          <a:xfrm>
            <a:off x="4859610" y="2780928"/>
            <a:ext cx="2952750" cy="2457451"/>
          </a:xfrm>
          <a:prstGeom prst="rect">
            <a:avLst/>
          </a:prstGeom>
          <a:noFill/>
        </p:spPr>
      </p:pic>
      <p:sp>
        <p:nvSpPr>
          <p:cNvPr id="8" name="TextovéPole 7"/>
          <p:cNvSpPr txBox="1"/>
          <p:nvPr/>
        </p:nvSpPr>
        <p:spPr>
          <a:xfrm>
            <a:off x="3347864" y="5949280"/>
            <a:ext cx="7776864" cy="246221"/>
          </a:xfrm>
          <a:prstGeom prst="rect">
            <a:avLst/>
          </a:prstGeom>
          <a:noFill/>
        </p:spPr>
        <p:txBody>
          <a:bodyPr wrap="square" rtlCol="0">
            <a:spAutoFit/>
          </a:bodyPr>
          <a:lstStyle/>
          <a:p>
            <a:r>
              <a:rPr lang="en-US" sz="1000" dirty="0"/>
              <a:t>https://en.wikipedia.org/wiki/Gate_control_theory</a:t>
            </a:r>
          </a:p>
        </p:txBody>
      </p:sp>
    </p:spTree>
    <p:extLst>
      <p:ext uri="{BB962C8B-B14F-4D97-AF65-F5344CB8AC3E}">
        <p14:creationId xmlns:p14="http://schemas.microsoft.com/office/powerpoint/2010/main" val="23065795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Přenesená bolest</a:t>
            </a:r>
            <a:endParaRPr lang="en-US" sz="3200" b="1" dirty="0"/>
          </a:p>
        </p:txBody>
      </p:sp>
      <p:pic>
        <p:nvPicPr>
          <p:cNvPr id="9" name="Picture 2"/>
          <p:cNvPicPr>
            <a:picLocks noChangeAspect="1" noChangeArrowheads="1"/>
          </p:cNvPicPr>
          <p:nvPr/>
        </p:nvPicPr>
        <p:blipFill>
          <a:blip r:embed="rId2" cstate="print">
            <a:clrChange>
              <a:clrFrom>
                <a:srgbClr val="FFFFFF"/>
              </a:clrFrom>
              <a:clrTo>
                <a:srgbClr val="FFFFFF">
                  <a:alpha val="0"/>
                </a:srgbClr>
              </a:clrTo>
            </a:clrChange>
          </a:blip>
          <a:srcRect t="44400" r="-127"/>
          <a:stretch>
            <a:fillRect/>
          </a:stretch>
        </p:blipFill>
        <p:spPr bwMode="auto">
          <a:xfrm>
            <a:off x="0" y="3169246"/>
            <a:ext cx="5348288" cy="2405062"/>
          </a:xfrm>
          <a:prstGeom prst="rect">
            <a:avLst/>
          </a:prstGeom>
          <a:noFill/>
          <a:ln w="9525">
            <a:noFill/>
            <a:miter lim="800000"/>
            <a:headEnd/>
            <a:tailEnd/>
          </a:ln>
        </p:spPr>
      </p:pic>
      <p:pic>
        <p:nvPicPr>
          <p:cNvPr id="10" name="Picture 4" descr="http://www.studentconsult.com/common/showimage.cfm?mediaISBN=9781416045748&amp;FigFile=S9781416045748-048-f006.jpg&amp;size=fullsize"/>
          <p:cNvPicPr>
            <a:picLocks noChangeAspect="1" noChangeArrowheads="1"/>
          </p:cNvPicPr>
          <p:nvPr/>
        </p:nvPicPr>
        <p:blipFill>
          <a:blip r:embed="rId3" cstate="print">
            <a:clrChange>
              <a:clrFrom>
                <a:srgbClr val="FFFFFF"/>
              </a:clrFrom>
              <a:clrTo>
                <a:srgbClr val="FFFFFF">
                  <a:alpha val="0"/>
                </a:srgbClr>
              </a:clrTo>
            </a:clrChange>
          </a:blip>
          <a:srcRect r="-5099" b="4807"/>
          <a:stretch>
            <a:fillRect/>
          </a:stretch>
        </p:blipFill>
        <p:spPr bwMode="auto">
          <a:xfrm>
            <a:off x="5186363" y="1700808"/>
            <a:ext cx="4117975" cy="3873500"/>
          </a:xfrm>
          <a:prstGeom prst="rect">
            <a:avLst/>
          </a:prstGeom>
          <a:noFill/>
          <a:ln w="9525">
            <a:noFill/>
            <a:miter lim="800000"/>
            <a:headEnd/>
            <a:tailEnd/>
          </a:ln>
        </p:spPr>
      </p:pic>
      <p:sp>
        <p:nvSpPr>
          <p:cNvPr id="11" name="TextovéPole 3"/>
          <p:cNvSpPr txBox="1"/>
          <p:nvPr/>
        </p:nvSpPr>
        <p:spPr>
          <a:xfrm>
            <a:off x="3167844" y="5919083"/>
            <a:ext cx="2808312"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000" dirty="0"/>
              <a:t>http://www.</a:t>
            </a:r>
            <a:r>
              <a:rPr lang="cs-CZ" sz="1000" dirty="0" err="1"/>
              <a:t>slideshare.net</a:t>
            </a:r>
            <a:r>
              <a:rPr lang="cs-CZ" sz="1000" dirty="0"/>
              <a:t>/</a:t>
            </a:r>
            <a:r>
              <a:rPr lang="cs-CZ" sz="1000" dirty="0" err="1"/>
              <a:t>drpsdeb</a:t>
            </a:r>
            <a:r>
              <a:rPr lang="cs-CZ" sz="1000" dirty="0"/>
              <a:t>/</a:t>
            </a:r>
            <a:r>
              <a:rPr lang="cs-CZ" sz="1000" dirty="0" err="1"/>
              <a:t>presentations</a:t>
            </a:r>
            <a:endParaRPr lang="cs-CZ" sz="1000" dirty="0"/>
          </a:p>
        </p:txBody>
      </p:sp>
    </p:spTree>
    <p:extLst>
      <p:ext uri="{BB962C8B-B14F-4D97-AF65-F5344CB8AC3E}">
        <p14:creationId xmlns:p14="http://schemas.microsoft.com/office/powerpoint/2010/main" val="314404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ál 1">
            <a:extLst>
              <a:ext uri="{FF2B5EF4-FFF2-40B4-BE49-F238E27FC236}">
                <a16:creationId xmlns:a16="http://schemas.microsoft.com/office/drawing/2014/main" id="{73F49C2E-78CD-44D1-8FE9-CD62D6094227}"/>
              </a:ext>
            </a:extLst>
          </p:cNvPr>
          <p:cNvSpPr/>
          <p:nvPr/>
        </p:nvSpPr>
        <p:spPr>
          <a:xfrm>
            <a:off x="4396154" y="989867"/>
            <a:ext cx="809985" cy="427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9" name="Nadpis 1"/>
          <p:cNvSpPr>
            <a:spLocks noGrp="1"/>
          </p:cNvSpPr>
          <p:nvPr>
            <p:ph type="title"/>
          </p:nvPr>
        </p:nvSpPr>
        <p:spPr>
          <a:xfrm>
            <a:off x="457200" y="274638"/>
            <a:ext cx="8229600" cy="706437"/>
          </a:xfrm>
        </p:spPr>
        <p:txBody>
          <a:bodyPr>
            <a:normAutofit/>
          </a:bodyPr>
          <a:lstStyle/>
          <a:p>
            <a:pPr algn="ctr"/>
            <a:r>
              <a:rPr lang="cs-CZ" sz="3200" b="1" dirty="0" err="1">
                <a:latin typeface="+mn-lt"/>
              </a:rPr>
              <a:t>Cerebrálni</a:t>
            </a:r>
            <a:r>
              <a:rPr lang="cs-CZ" sz="3200" b="1" dirty="0">
                <a:latin typeface="+mn-lt"/>
              </a:rPr>
              <a:t> </a:t>
            </a:r>
            <a:r>
              <a:rPr lang="cs-CZ" sz="3200" b="1" dirty="0" err="1">
                <a:latin typeface="+mn-lt"/>
              </a:rPr>
              <a:t>perfusní</a:t>
            </a:r>
            <a:r>
              <a:rPr lang="cs-CZ" sz="3200" b="1" dirty="0">
                <a:latin typeface="+mn-lt"/>
              </a:rPr>
              <a:t> tlak</a:t>
            </a:r>
            <a:endParaRPr lang="en-US" sz="3200" b="1" dirty="0">
              <a:latin typeface="+mn-lt"/>
            </a:endParaRPr>
          </a:p>
        </p:txBody>
      </p:sp>
      <p:grpSp>
        <p:nvGrpSpPr>
          <p:cNvPr id="3" name="Group 2">
            <a:extLst>
              <a:ext uri="{FF2B5EF4-FFF2-40B4-BE49-F238E27FC236}">
                <a16:creationId xmlns:a16="http://schemas.microsoft.com/office/drawing/2014/main" id="{126DD8BA-1925-4415-94B9-D7068F9B4CF8}"/>
              </a:ext>
            </a:extLst>
          </p:cNvPr>
          <p:cNvGrpSpPr/>
          <p:nvPr/>
        </p:nvGrpSpPr>
        <p:grpSpPr>
          <a:xfrm>
            <a:off x="2408238" y="952500"/>
            <a:ext cx="4606925" cy="1346200"/>
            <a:chOff x="2268538" y="5373688"/>
            <a:chExt cx="4606925" cy="1346200"/>
          </a:xfrm>
        </p:grpSpPr>
        <p:sp>
          <p:nvSpPr>
            <p:cNvPr id="4" name="TextovéPole 3"/>
            <p:cNvSpPr txBox="1"/>
            <p:nvPr/>
          </p:nvSpPr>
          <p:spPr>
            <a:xfrm>
              <a:off x="3394075" y="5373688"/>
              <a:ext cx="2401888" cy="492125"/>
            </a:xfrm>
            <a:prstGeom prst="rect">
              <a:avLst/>
            </a:prstGeom>
            <a:noFill/>
            <a:ln>
              <a:noFill/>
            </a:ln>
            <a:effectLst>
              <a:outerShdw blurRad="50800" dist="38100" dir="2700000" algn="tl" rotWithShape="0">
                <a:schemeClr val="bg1">
                  <a:alpha val="40000"/>
                </a:schemeClr>
              </a:outerShdw>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600" b="1" i="0" u="none" strike="noStrike" kern="1200" cap="none" spc="0" normalizeH="0" baseline="0" noProof="0" dirty="0">
                  <a:ln>
                    <a:noFill/>
                  </a:ln>
                  <a:solidFill>
                    <a:prstClr val="black"/>
                  </a:solidFill>
                  <a:effectLst/>
                  <a:uLnTx/>
                  <a:uFillTx/>
                  <a:latin typeface="Calibri" panose="020F0502020204030204"/>
                  <a:ea typeface="+mn-ea"/>
                  <a:cs typeface="+mn-cs"/>
                </a:rPr>
                <a:t>CPP = MAP - ICP</a:t>
              </a:r>
              <a:endPar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772" name="TextovéPole 4"/>
            <p:cNvSpPr txBox="1">
              <a:spLocks noChangeArrowheads="1"/>
            </p:cNvSpPr>
            <p:nvPr/>
          </p:nvSpPr>
          <p:spPr bwMode="auto">
            <a:xfrm>
              <a:off x="2268538" y="6092825"/>
              <a:ext cx="2159000" cy="33972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a:ln>
                    <a:noFill/>
                  </a:ln>
                  <a:solidFill>
                    <a:prstClr val="black"/>
                  </a:solidFill>
                  <a:effectLst/>
                  <a:uLnTx/>
                  <a:uFillTx/>
                  <a:latin typeface="Calibri" pitchFamily="34" charset="0"/>
                  <a:ea typeface="+mn-ea"/>
                  <a:cs typeface="+mn-cs"/>
                </a:rPr>
                <a:t>Cerebrální perfúzní tlak</a:t>
              </a:r>
              <a:endParaRPr kumimoji="0" lang="en-US" sz="16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2773" name="TextovéPole 5"/>
            <p:cNvSpPr txBox="1">
              <a:spLocks noChangeArrowheads="1"/>
            </p:cNvSpPr>
            <p:nvPr/>
          </p:nvSpPr>
          <p:spPr bwMode="auto">
            <a:xfrm>
              <a:off x="3694113" y="6381750"/>
              <a:ext cx="2016125"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pitchFamily="34" charset="0"/>
                  <a:ea typeface="+mn-ea"/>
                  <a:cs typeface="+mn-cs"/>
                </a:rPr>
                <a:t>Střední arteriální tlak</a:t>
              </a:r>
              <a:endParaRPr kumimoji="0" lang="en-US" sz="16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32774" name="TextovéPole 6"/>
            <p:cNvSpPr txBox="1">
              <a:spLocks noChangeArrowheads="1"/>
            </p:cNvSpPr>
            <p:nvPr/>
          </p:nvSpPr>
          <p:spPr bwMode="auto">
            <a:xfrm>
              <a:off x="5219700" y="6092825"/>
              <a:ext cx="1655763" cy="33972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a:ln>
                    <a:noFill/>
                  </a:ln>
                  <a:solidFill>
                    <a:prstClr val="black"/>
                  </a:solidFill>
                  <a:effectLst/>
                  <a:uLnTx/>
                  <a:uFillTx/>
                  <a:latin typeface="Calibri" pitchFamily="34" charset="0"/>
                  <a:ea typeface="+mn-ea"/>
                  <a:cs typeface="+mn-cs"/>
                </a:rPr>
                <a:t>Intrakraniální tlak</a:t>
              </a:r>
              <a:endParaRPr kumimoji="0" lang="en-US" sz="1600" b="0" i="0" u="none" strike="noStrike" kern="1200" cap="none" spc="0" normalizeH="0" baseline="0" noProof="0">
                <a:ln>
                  <a:noFill/>
                </a:ln>
                <a:solidFill>
                  <a:prstClr val="black"/>
                </a:solidFill>
                <a:effectLst/>
                <a:uLnTx/>
                <a:uFillTx/>
                <a:latin typeface="Calibri" pitchFamily="34" charset="0"/>
                <a:ea typeface="+mn-ea"/>
                <a:cs typeface="+mn-cs"/>
              </a:endParaRPr>
            </a:p>
          </p:txBody>
        </p:sp>
        <p:cxnSp>
          <p:nvCxnSpPr>
            <p:cNvPr id="9" name="Přímá spojovací čára 8"/>
            <p:cNvCxnSpPr/>
            <p:nvPr/>
          </p:nvCxnSpPr>
          <p:spPr>
            <a:xfrm>
              <a:off x="3708400" y="5805488"/>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a:off x="5435600" y="5805488"/>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4608513" y="5889625"/>
              <a:ext cx="0" cy="43180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4" name="Picture 2" descr="http://ajpheart.physiology.org/content/ajpheart/304/12/H1598/F2.large.jpg">
            <a:extLst>
              <a:ext uri="{FF2B5EF4-FFF2-40B4-BE49-F238E27FC236}">
                <a16:creationId xmlns:a16="http://schemas.microsoft.com/office/drawing/2014/main" id="{2F7803A9-239F-4160-A48D-9B5CB7ACB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302" y="2913423"/>
            <a:ext cx="5288266" cy="369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bdélník 15">
            <a:extLst>
              <a:ext uri="{FF2B5EF4-FFF2-40B4-BE49-F238E27FC236}">
                <a16:creationId xmlns:a16="http://schemas.microsoft.com/office/drawing/2014/main" id="{D21A31D6-D6C4-412F-A65A-0F5B59436F74}"/>
              </a:ext>
            </a:extLst>
          </p:cNvPr>
          <p:cNvSpPr/>
          <p:nvPr/>
        </p:nvSpPr>
        <p:spPr>
          <a:xfrm>
            <a:off x="1654078" y="2377124"/>
            <a:ext cx="6014001" cy="369332"/>
          </a:xfrm>
          <a:prstGeom prst="rect">
            <a:avLst/>
          </a:prstGeom>
        </p:spPr>
        <p:txBody>
          <a:bodyPr wrap="square">
            <a:spAutoFit/>
          </a:bodyPr>
          <a:lstStyle/>
          <a:p>
            <a:pPr algn="ctr"/>
            <a:r>
              <a:rPr lang="cs-CZ" b="1" dirty="0"/>
              <a:t>CPP je zásadní parametr určující CBF (</a:t>
            </a:r>
            <a:r>
              <a:rPr lang="cs-CZ" b="1" dirty="0" err="1"/>
              <a:t>cerebral</a:t>
            </a:r>
            <a:r>
              <a:rPr lang="cs-CZ" b="1" dirty="0"/>
              <a:t> </a:t>
            </a:r>
            <a:r>
              <a:rPr lang="cs-CZ" b="1" dirty="0" err="1"/>
              <a:t>blood</a:t>
            </a:r>
            <a:r>
              <a:rPr lang="cs-CZ" b="1" dirty="0"/>
              <a:t> </a:t>
            </a:r>
            <a:r>
              <a:rPr lang="cs-CZ" b="1" dirty="0" err="1"/>
              <a:t>flow</a:t>
            </a:r>
            <a:r>
              <a:rPr lang="cs-CZ" b="1" dirty="0"/>
              <a:t>)</a:t>
            </a:r>
            <a:endParaRPr lang="en-US" b="1" dirty="0"/>
          </a:p>
        </p:txBody>
      </p:sp>
    </p:spTree>
    <p:extLst>
      <p:ext uri="{BB962C8B-B14F-4D97-AF65-F5344CB8AC3E}">
        <p14:creationId xmlns:p14="http://schemas.microsoft.com/office/powerpoint/2010/main" val="9471239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eaLnBrk="1" hangingPunct="1"/>
            <a:r>
              <a:rPr lang="cs-CZ" sz="3200" b="1" dirty="0"/>
              <a:t>Fantomová bolest</a:t>
            </a:r>
            <a:endParaRPr lang="en-US" sz="3200" b="1" dirty="0"/>
          </a:p>
        </p:txBody>
      </p:sp>
      <p:pic>
        <p:nvPicPr>
          <p:cNvPr id="44035" name="Picture 3" descr="ch10fbb1"/>
          <p:cNvPicPr>
            <a:picLocks noGrp="1" noChangeAspect="1" noChangeArrowheads="1"/>
          </p:cNvPicPr>
          <p:nvPr>
            <p:ph idx="1"/>
          </p:nvPr>
        </p:nvPicPr>
        <p:blipFill>
          <a:blip r:embed="rId3" cstate="print">
            <a:clrChange>
              <a:clrFrom>
                <a:srgbClr val="FCEAB4"/>
              </a:clrFrom>
              <a:clrTo>
                <a:srgbClr val="FCEAB4">
                  <a:alpha val="0"/>
                </a:srgbClr>
              </a:clrTo>
            </a:clrChange>
            <a:lum bright="-12000"/>
          </a:blip>
          <a:srcRect/>
          <a:stretch>
            <a:fillRect/>
          </a:stretch>
        </p:blipFill>
        <p:spPr>
          <a:xfrm>
            <a:off x="0" y="1804988"/>
            <a:ext cx="9144000" cy="3468687"/>
          </a:xfrm>
          <a:noFill/>
        </p:spPr>
      </p:pic>
      <p:sp>
        <p:nvSpPr>
          <p:cNvPr id="5" name="TextovéPole 3"/>
          <p:cNvSpPr txBox="1"/>
          <p:nvPr/>
        </p:nvSpPr>
        <p:spPr>
          <a:xfrm>
            <a:off x="3167844" y="5661248"/>
            <a:ext cx="2808312"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000" dirty="0"/>
              <a:t>http://www.</a:t>
            </a:r>
            <a:r>
              <a:rPr lang="cs-CZ" sz="1000" dirty="0" err="1"/>
              <a:t>slideshare.net</a:t>
            </a:r>
            <a:r>
              <a:rPr lang="cs-CZ" sz="1000" dirty="0"/>
              <a:t>/</a:t>
            </a:r>
            <a:r>
              <a:rPr lang="cs-CZ" sz="1000" dirty="0" err="1"/>
              <a:t>drpsdeb</a:t>
            </a:r>
            <a:r>
              <a:rPr lang="cs-CZ" sz="1000" dirty="0"/>
              <a:t>/</a:t>
            </a:r>
            <a:r>
              <a:rPr lang="cs-CZ" sz="1000" dirty="0" err="1"/>
              <a:t>presentations</a:t>
            </a:r>
            <a:endParaRPr lang="cs-CZ" sz="1000" dirty="0"/>
          </a:p>
        </p:txBody>
      </p:sp>
    </p:spTree>
    <p:extLst>
      <p:ext uri="{BB962C8B-B14F-4D97-AF65-F5344CB8AC3E}">
        <p14:creationId xmlns:p14="http://schemas.microsoft.com/office/powerpoint/2010/main" val="39698370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2DDF830-3876-4D04-BCE8-7295C4CCA08C}"/>
              </a:ext>
            </a:extLst>
          </p:cNvPr>
          <p:cNvSpPr>
            <a:spLocks noGrp="1"/>
          </p:cNvSpPr>
          <p:nvPr>
            <p:ph idx="1"/>
          </p:nvPr>
        </p:nvSpPr>
        <p:spPr>
          <a:xfrm>
            <a:off x="795703" y="2915871"/>
            <a:ext cx="7886700" cy="4351338"/>
          </a:xfrm>
        </p:spPr>
        <p:txBody>
          <a:bodyPr>
            <a:normAutofit/>
          </a:bodyPr>
          <a:lstStyle/>
          <a:p>
            <a:pPr marL="0" indent="0" algn="ctr">
              <a:buNone/>
            </a:pPr>
            <a:r>
              <a:rPr lang="cs-CZ" sz="4400" b="1" dirty="0"/>
              <a:t>Děkuji za pozornost</a:t>
            </a:r>
            <a:endParaRPr lang="en-US" sz="4400" b="1" dirty="0"/>
          </a:p>
        </p:txBody>
      </p:sp>
    </p:spTree>
    <p:extLst>
      <p:ext uri="{BB962C8B-B14F-4D97-AF65-F5344CB8AC3E}">
        <p14:creationId xmlns:p14="http://schemas.microsoft.com/office/powerpoint/2010/main" val="21888593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694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ál 1">
            <a:extLst>
              <a:ext uri="{FF2B5EF4-FFF2-40B4-BE49-F238E27FC236}">
                <a16:creationId xmlns:a16="http://schemas.microsoft.com/office/drawing/2014/main" id="{73F49C2E-78CD-44D1-8FE9-CD62D6094227}"/>
              </a:ext>
            </a:extLst>
          </p:cNvPr>
          <p:cNvSpPr/>
          <p:nvPr/>
        </p:nvSpPr>
        <p:spPr>
          <a:xfrm>
            <a:off x="4396154" y="989867"/>
            <a:ext cx="809985" cy="427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9" name="Nadpis 1"/>
          <p:cNvSpPr>
            <a:spLocks noGrp="1"/>
          </p:cNvSpPr>
          <p:nvPr>
            <p:ph type="title"/>
          </p:nvPr>
        </p:nvSpPr>
        <p:spPr>
          <a:xfrm>
            <a:off x="457200" y="274638"/>
            <a:ext cx="8229600" cy="706437"/>
          </a:xfrm>
        </p:spPr>
        <p:txBody>
          <a:bodyPr>
            <a:normAutofit/>
          </a:bodyPr>
          <a:lstStyle/>
          <a:p>
            <a:pPr algn="ctr"/>
            <a:r>
              <a:rPr lang="cs-CZ" sz="3200" b="1" dirty="0" err="1">
                <a:latin typeface="+mn-lt"/>
              </a:rPr>
              <a:t>Cerebrálni</a:t>
            </a:r>
            <a:r>
              <a:rPr lang="cs-CZ" sz="3200" b="1" dirty="0">
                <a:latin typeface="+mn-lt"/>
              </a:rPr>
              <a:t> </a:t>
            </a:r>
            <a:r>
              <a:rPr lang="cs-CZ" sz="3200" b="1" dirty="0" err="1">
                <a:latin typeface="+mn-lt"/>
              </a:rPr>
              <a:t>perfusní</a:t>
            </a:r>
            <a:r>
              <a:rPr lang="cs-CZ" sz="3200" b="1" dirty="0">
                <a:latin typeface="+mn-lt"/>
              </a:rPr>
              <a:t> tlak</a:t>
            </a:r>
            <a:endParaRPr lang="en-US" sz="3200" b="1" dirty="0">
              <a:latin typeface="+mn-lt"/>
            </a:endParaRPr>
          </a:p>
        </p:txBody>
      </p:sp>
      <p:grpSp>
        <p:nvGrpSpPr>
          <p:cNvPr id="3" name="Group 2">
            <a:extLst>
              <a:ext uri="{FF2B5EF4-FFF2-40B4-BE49-F238E27FC236}">
                <a16:creationId xmlns:a16="http://schemas.microsoft.com/office/drawing/2014/main" id="{126DD8BA-1925-4415-94B9-D7068F9B4CF8}"/>
              </a:ext>
            </a:extLst>
          </p:cNvPr>
          <p:cNvGrpSpPr/>
          <p:nvPr/>
        </p:nvGrpSpPr>
        <p:grpSpPr>
          <a:xfrm>
            <a:off x="2408238" y="952500"/>
            <a:ext cx="4606925" cy="1346200"/>
            <a:chOff x="2268538" y="5373688"/>
            <a:chExt cx="4606925" cy="1346200"/>
          </a:xfrm>
        </p:grpSpPr>
        <p:sp>
          <p:nvSpPr>
            <p:cNvPr id="4" name="TextovéPole 3"/>
            <p:cNvSpPr txBox="1"/>
            <p:nvPr/>
          </p:nvSpPr>
          <p:spPr>
            <a:xfrm>
              <a:off x="3394075" y="5373688"/>
              <a:ext cx="2401888" cy="492125"/>
            </a:xfrm>
            <a:prstGeom prst="rect">
              <a:avLst/>
            </a:prstGeom>
            <a:noFill/>
            <a:ln>
              <a:noFill/>
            </a:ln>
            <a:effectLst>
              <a:outerShdw blurRad="50800" dist="38100" dir="2700000" algn="tl" rotWithShape="0">
                <a:schemeClr val="bg1">
                  <a:alpha val="40000"/>
                </a:schemeClr>
              </a:outerShdw>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600" b="1" i="0" u="none" strike="noStrike" kern="1200" cap="none" spc="0" normalizeH="0" baseline="0" noProof="0" dirty="0">
                  <a:ln>
                    <a:noFill/>
                  </a:ln>
                  <a:solidFill>
                    <a:prstClr val="black"/>
                  </a:solidFill>
                  <a:effectLst/>
                  <a:uLnTx/>
                  <a:uFillTx/>
                  <a:latin typeface="Calibri" panose="020F0502020204030204"/>
                  <a:ea typeface="+mn-ea"/>
                  <a:cs typeface="+mn-cs"/>
                </a:rPr>
                <a:t>CPP = MAP - ICP</a:t>
              </a:r>
              <a:endPar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772" name="TextovéPole 4"/>
            <p:cNvSpPr txBox="1">
              <a:spLocks noChangeArrowheads="1"/>
            </p:cNvSpPr>
            <p:nvPr/>
          </p:nvSpPr>
          <p:spPr bwMode="auto">
            <a:xfrm>
              <a:off x="2268538" y="6092825"/>
              <a:ext cx="2159000" cy="33972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a:ln>
                    <a:noFill/>
                  </a:ln>
                  <a:solidFill>
                    <a:prstClr val="black"/>
                  </a:solidFill>
                  <a:effectLst/>
                  <a:uLnTx/>
                  <a:uFillTx/>
                  <a:latin typeface="Calibri" pitchFamily="34" charset="0"/>
                  <a:ea typeface="+mn-ea"/>
                  <a:cs typeface="+mn-cs"/>
                </a:rPr>
                <a:t>Cerebrální perfúzní tlak</a:t>
              </a:r>
              <a:endParaRPr kumimoji="0" lang="en-US" sz="16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2773" name="TextovéPole 5"/>
            <p:cNvSpPr txBox="1">
              <a:spLocks noChangeArrowheads="1"/>
            </p:cNvSpPr>
            <p:nvPr/>
          </p:nvSpPr>
          <p:spPr bwMode="auto">
            <a:xfrm>
              <a:off x="3694113" y="6381750"/>
              <a:ext cx="2016125"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pitchFamily="34" charset="0"/>
                  <a:ea typeface="+mn-ea"/>
                  <a:cs typeface="+mn-cs"/>
                </a:rPr>
                <a:t>Střední arteriální tlak</a:t>
              </a:r>
              <a:endParaRPr kumimoji="0" lang="en-US" sz="16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32774" name="TextovéPole 6"/>
            <p:cNvSpPr txBox="1">
              <a:spLocks noChangeArrowheads="1"/>
            </p:cNvSpPr>
            <p:nvPr/>
          </p:nvSpPr>
          <p:spPr bwMode="auto">
            <a:xfrm>
              <a:off x="5219700" y="6092825"/>
              <a:ext cx="1655763" cy="33972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a:ln>
                    <a:noFill/>
                  </a:ln>
                  <a:solidFill>
                    <a:prstClr val="black"/>
                  </a:solidFill>
                  <a:effectLst/>
                  <a:uLnTx/>
                  <a:uFillTx/>
                  <a:latin typeface="Calibri" pitchFamily="34" charset="0"/>
                  <a:ea typeface="+mn-ea"/>
                  <a:cs typeface="+mn-cs"/>
                </a:rPr>
                <a:t>Intrakraniální tlak</a:t>
              </a:r>
              <a:endParaRPr kumimoji="0" lang="en-US" sz="1600" b="0" i="0" u="none" strike="noStrike" kern="1200" cap="none" spc="0" normalizeH="0" baseline="0" noProof="0">
                <a:ln>
                  <a:noFill/>
                </a:ln>
                <a:solidFill>
                  <a:prstClr val="black"/>
                </a:solidFill>
                <a:effectLst/>
                <a:uLnTx/>
                <a:uFillTx/>
                <a:latin typeface="Calibri" pitchFamily="34" charset="0"/>
                <a:ea typeface="+mn-ea"/>
                <a:cs typeface="+mn-cs"/>
              </a:endParaRPr>
            </a:p>
          </p:txBody>
        </p:sp>
        <p:cxnSp>
          <p:nvCxnSpPr>
            <p:cNvPr id="9" name="Přímá spojovací čára 8"/>
            <p:cNvCxnSpPr/>
            <p:nvPr/>
          </p:nvCxnSpPr>
          <p:spPr>
            <a:xfrm>
              <a:off x="3708400" y="5805488"/>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a:off x="5435600" y="5805488"/>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4608513" y="5889625"/>
              <a:ext cx="0" cy="43180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9" name="Picture 2" descr="https://i.ytimg.com/vi/RAhqTAcdh_4/maxresdefault.jpg">
            <a:extLst>
              <a:ext uri="{FF2B5EF4-FFF2-40B4-BE49-F238E27FC236}">
                <a16:creationId xmlns:a16="http://schemas.microsoft.com/office/drawing/2014/main" id="{4EC14DB0-F449-4BE6-94E0-E28271E06B3A}"/>
              </a:ext>
            </a:extLst>
          </p:cNvPr>
          <p:cNvPicPr>
            <a:picLocks noChangeAspect="1" noChangeArrowheads="1"/>
          </p:cNvPicPr>
          <p:nvPr/>
        </p:nvPicPr>
        <p:blipFill>
          <a:blip r:embed="rId2" cstate="print"/>
          <a:srcRect t="6211"/>
          <a:stretch>
            <a:fillRect/>
          </a:stretch>
        </p:blipFill>
        <p:spPr bwMode="auto">
          <a:xfrm>
            <a:off x="842963" y="2359025"/>
            <a:ext cx="7810500" cy="4120534"/>
          </a:xfrm>
          <a:prstGeom prst="rect">
            <a:avLst/>
          </a:prstGeom>
          <a:noFill/>
        </p:spPr>
      </p:pic>
      <p:sp>
        <p:nvSpPr>
          <p:cNvPr id="20" name="TextovéPole 4">
            <a:extLst>
              <a:ext uri="{FF2B5EF4-FFF2-40B4-BE49-F238E27FC236}">
                <a16:creationId xmlns:a16="http://schemas.microsoft.com/office/drawing/2014/main" id="{169F29BD-7768-4348-AD2C-344685DE92A0}"/>
              </a:ext>
            </a:extLst>
          </p:cNvPr>
          <p:cNvSpPr txBox="1"/>
          <p:nvPr/>
        </p:nvSpPr>
        <p:spPr>
          <a:xfrm>
            <a:off x="3275856" y="6516712"/>
            <a:ext cx="3096344" cy="246221"/>
          </a:xfrm>
          <a:prstGeom prst="rect">
            <a:avLst/>
          </a:prstGeom>
          <a:noFill/>
        </p:spPr>
        <p:txBody>
          <a:bodyPr wrap="square" rtlCol="0">
            <a:spAutoFit/>
          </a:bodyPr>
          <a:lstStyle/>
          <a:p>
            <a:r>
              <a:rPr lang="en-US" sz="1000" dirty="0"/>
              <a:t>https://i.ytimg.com/vi/RAhqTAcdh_4/maxresdefault.jpg</a:t>
            </a:r>
          </a:p>
        </p:txBody>
      </p:sp>
    </p:spTree>
    <p:extLst>
      <p:ext uri="{BB962C8B-B14F-4D97-AF65-F5344CB8AC3E}">
        <p14:creationId xmlns:p14="http://schemas.microsoft.com/office/powerpoint/2010/main" val="2556540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79374"/>
            <a:ext cx="7886700" cy="1325563"/>
          </a:xfrm>
        </p:spPr>
        <p:txBody>
          <a:bodyPr>
            <a:normAutofit/>
          </a:bodyPr>
          <a:lstStyle/>
          <a:p>
            <a:pPr algn="ctr"/>
            <a:r>
              <a:rPr lang="cs-CZ" sz="3200" b="1" dirty="0" err="1">
                <a:latin typeface="+mn-lt"/>
              </a:rPr>
              <a:t>Baroreflex</a:t>
            </a:r>
            <a:endParaRPr lang="en-US" sz="3200" b="1" dirty="0">
              <a:latin typeface="+mn-lt"/>
            </a:endParaRPr>
          </a:p>
        </p:txBody>
      </p:sp>
      <p:pic>
        <p:nvPicPr>
          <p:cNvPr id="3074" name="Picture 2" descr="http://www.azkurs.org/chapter-20-blood-vessels--circulation/img53.jpg">
            <a:extLst>
              <a:ext uri="{FF2B5EF4-FFF2-40B4-BE49-F238E27FC236}">
                <a16:creationId xmlns:a16="http://schemas.microsoft.com/office/drawing/2014/main" id="{7F754BF7-92E0-4349-B591-175003A95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973243"/>
            <a:ext cx="7086600" cy="53149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D577E6B-FF0F-46C7-851B-3065A5127A37}"/>
              </a:ext>
            </a:extLst>
          </p:cNvPr>
          <p:cNvSpPr/>
          <p:nvPr/>
        </p:nvSpPr>
        <p:spPr>
          <a:xfrm>
            <a:off x="2286000" y="6440593"/>
            <a:ext cx="4572000" cy="246221"/>
          </a:xfrm>
          <a:prstGeom prst="rect">
            <a:avLst/>
          </a:prstGeom>
        </p:spPr>
        <p:txBody>
          <a:bodyPr>
            <a:spAutoFit/>
          </a:bodyPr>
          <a:lstStyle/>
          <a:p>
            <a:pPr algn="ctr"/>
            <a:r>
              <a:rPr lang="cs-CZ" sz="1000" dirty="0"/>
              <a:t>http://www.azkurs.org/chapter-20-blood-vessels--circulation.html</a:t>
            </a:r>
          </a:p>
        </p:txBody>
      </p:sp>
    </p:spTree>
    <p:extLst>
      <p:ext uri="{BB962C8B-B14F-4D97-AF65-F5344CB8AC3E}">
        <p14:creationId xmlns:p14="http://schemas.microsoft.com/office/powerpoint/2010/main" val="547768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ál 1">
            <a:extLst>
              <a:ext uri="{FF2B5EF4-FFF2-40B4-BE49-F238E27FC236}">
                <a16:creationId xmlns:a16="http://schemas.microsoft.com/office/drawing/2014/main" id="{73F49C2E-78CD-44D1-8FE9-CD62D6094227}"/>
              </a:ext>
            </a:extLst>
          </p:cNvPr>
          <p:cNvSpPr/>
          <p:nvPr/>
        </p:nvSpPr>
        <p:spPr>
          <a:xfrm>
            <a:off x="4396154" y="989867"/>
            <a:ext cx="809985" cy="427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9" name="Nadpis 1"/>
          <p:cNvSpPr>
            <a:spLocks noGrp="1"/>
          </p:cNvSpPr>
          <p:nvPr>
            <p:ph type="title"/>
          </p:nvPr>
        </p:nvSpPr>
        <p:spPr>
          <a:xfrm>
            <a:off x="457200" y="274638"/>
            <a:ext cx="8229600" cy="706437"/>
          </a:xfrm>
        </p:spPr>
        <p:txBody>
          <a:bodyPr>
            <a:normAutofit/>
          </a:bodyPr>
          <a:lstStyle/>
          <a:p>
            <a:pPr algn="ctr"/>
            <a:r>
              <a:rPr lang="cs-CZ" sz="3200" b="1" dirty="0" err="1">
                <a:latin typeface="+mn-lt"/>
              </a:rPr>
              <a:t>Cerebrálni</a:t>
            </a:r>
            <a:r>
              <a:rPr lang="cs-CZ" sz="3200" b="1" dirty="0">
                <a:latin typeface="+mn-lt"/>
              </a:rPr>
              <a:t> </a:t>
            </a:r>
            <a:r>
              <a:rPr lang="cs-CZ" sz="3200" b="1" dirty="0" err="1">
                <a:latin typeface="+mn-lt"/>
              </a:rPr>
              <a:t>perfusní</a:t>
            </a:r>
            <a:r>
              <a:rPr lang="cs-CZ" sz="3200" b="1" dirty="0">
                <a:latin typeface="+mn-lt"/>
              </a:rPr>
              <a:t> tlak</a:t>
            </a:r>
            <a:endParaRPr lang="en-US" sz="3200" b="1" dirty="0">
              <a:latin typeface="+mn-lt"/>
            </a:endParaRPr>
          </a:p>
        </p:txBody>
      </p:sp>
      <p:grpSp>
        <p:nvGrpSpPr>
          <p:cNvPr id="3" name="Group 2">
            <a:extLst>
              <a:ext uri="{FF2B5EF4-FFF2-40B4-BE49-F238E27FC236}">
                <a16:creationId xmlns:a16="http://schemas.microsoft.com/office/drawing/2014/main" id="{126DD8BA-1925-4415-94B9-D7068F9B4CF8}"/>
              </a:ext>
            </a:extLst>
          </p:cNvPr>
          <p:cNvGrpSpPr/>
          <p:nvPr/>
        </p:nvGrpSpPr>
        <p:grpSpPr>
          <a:xfrm>
            <a:off x="2408238" y="952500"/>
            <a:ext cx="4606925" cy="1346200"/>
            <a:chOff x="2268538" y="5373688"/>
            <a:chExt cx="4606925" cy="1346200"/>
          </a:xfrm>
        </p:grpSpPr>
        <p:sp>
          <p:nvSpPr>
            <p:cNvPr id="4" name="TextovéPole 3"/>
            <p:cNvSpPr txBox="1"/>
            <p:nvPr/>
          </p:nvSpPr>
          <p:spPr>
            <a:xfrm>
              <a:off x="3394075" y="5373688"/>
              <a:ext cx="2401888" cy="492125"/>
            </a:xfrm>
            <a:prstGeom prst="rect">
              <a:avLst/>
            </a:prstGeom>
            <a:noFill/>
            <a:ln>
              <a:noFill/>
            </a:ln>
            <a:effectLst>
              <a:outerShdw blurRad="50800" dist="38100" dir="2700000" algn="tl" rotWithShape="0">
                <a:schemeClr val="bg1">
                  <a:alpha val="40000"/>
                </a:schemeClr>
              </a:outerShdw>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600" b="1" i="0" u="none" strike="noStrike" kern="1200" cap="none" spc="0" normalizeH="0" baseline="0" noProof="0" dirty="0">
                  <a:ln>
                    <a:noFill/>
                  </a:ln>
                  <a:solidFill>
                    <a:prstClr val="black"/>
                  </a:solidFill>
                  <a:effectLst/>
                  <a:uLnTx/>
                  <a:uFillTx/>
                  <a:latin typeface="Calibri" panose="020F0502020204030204"/>
                  <a:ea typeface="+mn-ea"/>
                  <a:cs typeface="+mn-cs"/>
                </a:rPr>
                <a:t>CPP = MAP - ICP</a:t>
              </a:r>
              <a:endPar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772" name="TextovéPole 4"/>
            <p:cNvSpPr txBox="1">
              <a:spLocks noChangeArrowheads="1"/>
            </p:cNvSpPr>
            <p:nvPr/>
          </p:nvSpPr>
          <p:spPr bwMode="auto">
            <a:xfrm>
              <a:off x="2268538" y="6092825"/>
              <a:ext cx="2159000" cy="33972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a:ln>
                    <a:noFill/>
                  </a:ln>
                  <a:solidFill>
                    <a:prstClr val="black"/>
                  </a:solidFill>
                  <a:effectLst/>
                  <a:uLnTx/>
                  <a:uFillTx/>
                  <a:latin typeface="Calibri" pitchFamily="34" charset="0"/>
                  <a:ea typeface="+mn-ea"/>
                  <a:cs typeface="+mn-cs"/>
                </a:rPr>
                <a:t>Cerebrální perfúzní tlak</a:t>
              </a:r>
              <a:endParaRPr kumimoji="0" lang="en-US" sz="16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2773" name="TextovéPole 5"/>
            <p:cNvSpPr txBox="1">
              <a:spLocks noChangeArrowheads="1"/>
            </p:cNvSpPr>
            <p:nvPr/>
          </p:nvSpPr>
          <p:spPr bwMode="auto">
            <a:xfrm>
              <a:off x="3694113" y="6381750"/>
              <a:ext cx="2016125"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pitchFamily="34" charset="0"/>
                  <a:ea typeface="+mn-ea"/>
                  <a:cs typeface="+mn-cs"/>
                </a:rPr>
                <a:t>Střední arteriální tlak</a:t>
              </a:r>
              <a:endParaRPr kumimoji="0" lang="en-US" sz="16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32774" name="TextovéPole 6"/>
            <p:cNvSpPr txBox="1">
              <a:spLocks noChangeArrowheads="1"/>
            </p:cNvSpPr>
            <p:nvPr/>
          </p:nvSpPr>
          <p:spPr bwMode="auto">
            <a:xfrm>
              <a:off x="5219700" y="6092825"/>
              <a:ext cx="1655763" cy="33972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a:ln>
                    <a:noFill/>
                  </a:ln>
                  <a:solidFill>
                    <a:prstClr val="black"/>
                  </a:solidFill>
                  <a:effectLst/>
                  <a:uLnTx/>
                  <a:uFillTx/>
                  <a:latin typeface="Calibri" pitchFamily="34" charset="0"/>
                  <a:ea typeface="+mn-ea"/>
                  <a:cs typeface="+mn-cs"/>
                </a:rPr>
                <a:t>Intrakraniální tlak</a:t>
              </a:r>
              <a:endParaRPr kumimoji="0" lang="en-US" sz="1600" b="0" i="0" u="none" strike="noStrike" kern="1200" cap="none" spc="0" normalizeH="0" baseline="0" noProof="0">
                <a:ln>
                  <a:noFill/>
                </a:ln>
                <a:solidFill>
                  <a:prstClr val="black"/>
                </a:solidFill>
                <a:effectLst/>
                <a:uLnTx/>
                <a:uFillTx/>
                <a:latin typeface="Calibri" pitchFamily="34" charset="0"/>
                <a:ea typeface="+mn-ea"/>
                <a:cs typeface="+mn-cs"/>
              </a:endParaRPr>
            </a:p>
          </p:txBody>
        </p:sp>
        <p:cxnSp>
          <p:nvCxnSpPr>
            <p:cNvPr id="9" name="Přímá spojovací čára 8"/>
            <p:cNvCxnSpPr/>
            <p:nvPr/>
          </p:nvCxnSpPr>
          <p:spPr>
            <a:xfrm>
              <a:off x="3708400" y="5805488"/>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ovací čára 10"/>
            <p:cNvCxnSpPr/>
            <p:nvPr/>
          </p:nvCxnSpPr>
          <p:spPr>
            <a:xfrm>
              <a:off x="5435600" y="5805488"/>
              <a:ext cx="0"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ovací čára 14"/>
            <p:cNvCxnSpPr/>
            <p:nvPr/>
          </p:nvCxnSpPr>
          <p:spPr>
            <a:xfrm>
              <a:off x="4608513" y="5889625"/>
              <a:ext cx="0" cy="43180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9" name="Picture 2" descr="https://i.ytimg.com/vi/RAhqTAcdh_4/maxresdefault.jpg">
            <a:extLst>
              <a:ext uri="{FF2B5EF4-FFF2-40B4-BE49-F238E27FC236}">
                <a16:creationId xmlns:a16="http://schemas.microsoft.com/office/drawing/2014/main" id="{4EC14DB0-F449-4BE6-94E0-E28271E06B3A}"/>
              </a:ext>
            </a:extLst>
          </p:cNvPr>
          <p:cNvPicPr>
            <a:picLocks noChangeAspect="1" noChangeArrowheads="1"/>
          </p:cNvPicPr>
          <p:nvPr/>
        </p:nvPicPr>
        <p:blipFill>
          <a:blip r:embed="rId2" cstate="print"/>
          <a:srcRect t="6211"/>
          <a:stretch>
            <a:fillRect/>
          </a:stretch>
        </p:blipFill>
        <p:spPr bwMode="auto">
          <a:xfrm>
            <a:off x="842963" y="2359025"/>
            <a:ext cx="7810500" cy="4120534"/>
          </a:xfrm>
          <a:prstGeom prst="rect">
            <a:avLst/>
          </a:prstGeom>
          <a:noFill/>
        </p:spPr>
      </p:pic>
      <p:sp>
        <p:nvSpPr>
          <p:cNvPr id="20" name="TextovéPole 4">
            <a:extLst>
              <a:ext uri="{FF2B5EF4-FFF2-40B4-BE49-F238E27FC236}">
                <a16:creationId xmlns:a16="http://schemas.microsoft.com/office/drawing/2014/main" id="{169F29BD-7768-4348-AD2C-344685DE92A0}"/>
              </a:ext>
            </a:extLst>
          </p:cNvPr>
          <p:cNvSpPr txBox="1"/>
          <p:nvPr/>
        </p:nvSpPr>
        <p:spPr>
          <a:xfrm>
            <a:off x="3275856" y="6516712"/>
            <a:ext cx="3096344" cy="246221"/>
          </a:xfrm>
          <a:prstGeom prst="rect">
            <a:avLst/>
          </a:prstGeom>
          <a:noFill/>
        </p:spPr>
        <p:txBody>
          <a:bodyPr wrap="square" rtlCol="0">
            <a:spAutoFit/>
          </a:bodyPr>
          <a:lstStyle/>
          <a:p>
            <a:r>
              <a:rPr lang="en-US" sz="1000" dirty="0"/>
              <a:t>https://i.ytimg.com/vi/RAhqTAcdh_4/maxresdefault.jpg</a:t>
            </a:r>
          </a:p>
        </p:txBody>
      </p:sp>
    </p:spTree>
    <p:extLst>
      <p:ext uri="{BB962C8B-B14F-4D97-AF65-F5344CB8AC3E}">
        <p14:creationId xmlns:p14="http://schemas.microsoft.com/office/powerpoint/2010/main" val="3752663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1368</TotalTime>
  <Words>3633</Words>
  <Application>Microsoft Office PowerPoint</Application>
  <PresentationFormat>On-screen Show (4:3)</PresentationFormat>
  <Paragraphs>748</Paragraphs>
  <Slides>62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62</vt:i4>
      </vt:variant>
    </vt:vector>
  </HeadingPairs>
  <TitlesOfParts>
    <vt:vector size="68" baseType="lpstr">
      <vt:lpstr>Arial</vt:lpstr>
      <vt:lpstr>Calibri</vt:lpstr>
      <vt:lpstr>Calibri Light</vt:lpstr>
      <vt:lpstr>Wingdings</vt:lpstr>
      <vt:lpstr>Office Theme</vt:lpstr>
      <vt:lpstr>Motiv sady Office</vt:lpstr>
      <vt:lpstr>PowerPoint Presentation</vt:lpstr>
      <vt:lpstr>Patofyziologie nervového systému</vt:lpstr>
      <vt:lpstr>PowerPoint Presentation</vt:lpstr>
      <vt:lpstr>PowerPoint Presentation</vt:lpstr>
      <vt:lpstr>Intrakraniální tlak a cerebrálni perfusní tlak</vt:lpstr>
      <vt:lpstr>Cerebrálni perfusní tlak</vt:lpstr>
      <vt:lpstr>Cerebrálni perfusní tlak</vt:lpstr>
      <vt:lpstr>Baroreflex</vt:lpstr>
      <vt:lpstr>Cerebrálni perfusní tlak</vt:lpstr>
      <vt:lpstr>Cushingova triáda</vt:lpstr>
      <vt:lpstr>Cushingova triáda</vt:lpstr>
      <vt:lpstr>Cushingova triáda</vt:lpstr>
      <vt:lpstr>Cerebrálni perfusní tlak</vt:lpstr>
      <vt:lpstr>Příčiny intrakraniální hypertenze</vt:lpstr>
      <vt:lpstr>Mozkový edém</vt:lpstr>
      <vt:lpstr>Kompenzace (pomalého) nárůstu ICP</vt:lpstr>
      <vt:lpstr>Kompenzace/dekompenzace (rychlého) nárůstu ICP</vt:lpstr>
      <vt:lpstr>Kompenzace/dekompenzace (rychlého) nárůstu ICP</vt:lpstr>
      <vt:lpstr>Kompenzace/dekompenzace (rychlého) nárůstu ICP</vt:lpstr>
      <vt:lpstr>Důsledky zvýšeného ICP</vt:lpstr>
      <vt:lpstr>PowerPoint Presentation</vt:lpstr>
      <vt:lpstr>PowerPoint Presentation</vt:lpstr>
      <vt:lpstr>Paralýza</vt:lpstr>
      <vt:lpstr>Neuromuskulární onemocnění</vt:lpstr>
      <vt:lpstr>Neuromuskulární onemocnění</vt:lpstr>
      <vt:lpstr>Neuromuskulární onemocnění</vt:lpstr>
      <vt:lpstr>Poruchy nervosvalového přenosu</vt:lpstr>
      <vt:lpstr>Onemocnění kosterního svalstva</vt:lpstr>
      <vt:lpstr>Onemocnění kosterního svalstva</vt:lpstr>
      <vt:lpstr>Epilepsie</vt:lpstr>
      <vt:lpstr>Epilepsie</vt:lpstr>
      <vt:lpstr>Epilepsie</vt:lpstr>
      <vt:lpstr>Příčiny epilepsie</vt:lpstr>
      <vt:lpstr>Příčiny epilepsie</vt:lpstr>
      <vt:lpstr>Příčiny epilepsie</vt:lpstr>
      <vt:lpstr>Příčiny epilepsie</vt:lpstr>
      <vt:lpstr>Parciální epileptické záchvaty</vt:lpstr>
      <vt:lpstr>Parciální epileptické záchvaty</vt:lpstr>
      <vt:lpstr>Parciální epileptické záchvaty</vt:lpstr>
      <vt:lpstr>Parciální epileptické záchvaty</vt:lpstr>
      <vt:lpstr>Generalizované epileptické záchvaty</vt:lpstr>
      <vt:lpstr>Generalizované epileptické záchvaty</vt:lpstr>
      <vt:lpstr>Generalizované epileptické záchvaty</vt:lpstr>
      <vt:lpstr>Generalizované epileptické záchvaty</vt:lpstr>
      <vt:lpstr>Generalizované epileptické záchvaty</vt:lpstr>
      <vt:lpstr>Nová klasifikace epileptických záchvatů</vt:lpstr>
      <vt:lpstr>Status epilepticus</vt:lpstr>
      <vt:lpstr>Status epilepticus</vt:lpstr>
      <vt:lpstr>Status epilepticus</vt:lpstr>
      <vt:lpstr>PowerPoint Presentation</vt:lpstr>
      <vt:lpstr>Poruchy senzitivity</vt:lpstr>
      <vt:lpstr>Poruchy senzitivity</vt:lpstr>
      <vt:lpstr>Bolest</vt:lpstr>
      <vt:lpstr>Bolest</vt:lpstr>
      <vt:lpstr>Bolest</vt:lpstr>
      <vt:lpstr>Poruchy senzitivity</vt:lpstr>
      <vt:lpstr>Descendentní dráhy modulující bolest</vt:lpstr>
      <vt:lpstr>Modulace bolesti na spinální úrovni</vt:lpstr>
      <vt:lpstr>Přenesená bolest</vt:lpstr>
      <vt:lpstr>Fantomová bolest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Kamil Ďuriš</dc:creator>
  <cp:lastModifiedBy>Kamil Ďuriš</cp:lastModifiedBy>
  <cp:revision>90</cp:revision>
  <dcterms:created xsi:type="dcterms:W3CDTF">2018-04-24T08:13:53Z</dcterms:created>
  <dcterms:modified xsi:type="dcterms:W3CDTF">2022-04-11T10:41:57Z</dcterms:modified>
</cp:coreProperties>
</file>