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5"/>
  </p:notesMasterIdLst>
  <p:handoutMasterIdLst>
    <p:handoutMasterId r:id="rId26"/>
  </p:handoutMasterIdLst>
  <p:sldIdLst>
    <p:sldId id="293" r:id="rId5"/>
    <p:sldId id="276" r:id="rId6"/>
    <p:sldId id="277" r:id="rId7"/>
    <p:sldId id="320" r:id="rId8"/>
    <p:sldId id="278" r:id="rId9"/>
    <p:sldId id="296" r:id="rId10"/>
    <p:sldId id="285" r:id="rId11"/>
    <p:sldId id="279" r:id="rId12"/>
    <p:sldId id="295" r:id="rId13"/>
    <p:sldId id="287" r:id="rId14"/>
    <p:sldId id="283" r:id="rId15"/>
    <p:sldId id="294" r:id="rId16"/>
    <p:sldId id="325" r:id="rId17"/>
    <p:sldId id="326" r:id="rId18"/>
    <p:sldId id="324" r:id="rId19"/>
    <p:sldId id="321" r:id="rId20"/>
    <p:sldId id="322" r:id="rId21"/>
    <p:sldId id="323" r:id="rId22"/>
    <p:sldId id="327" r:id="rId23"/>
    <p:sldId id="328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Stredný štý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8" autoAdjust="0"/>
    <p:restoredTop sz="95768" autoAdjust="0"/>
  </p:normalViewPr>
  <p:slideViewPr>
    <p:cSldViewPr snapToGrid="0">
      <p:cViewPr varScale="1">
        <p:scale>
          <a:sx n="113" d="100"/>
          <a:sy n="113" d="100"/>
        </p:scale>
        <p:origin x="376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ixabay.com/sk/alkohol-bar-2275837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291BA12-3FCF-FC4A-B9C0-3E9B59959B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B4C706-A5F3-2A44-9D34-9CB87D06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sk-SK" dirty="0" err="1"/>
              <a:t>Adherencia</a:t>
            </a: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1F3D97B-E89D-0D43-8FE2-AED3938F8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sk-SK" sz="2000" dirty="0"/>
              <a:t>Čo vieme o </a:t>
            </a:r>
            <a:r>
              <a:rPr lang="sk-SK" sz="2000" dirty="0" err="1"/>
              <a:t>adherencii</a:t>
            </a:r>
            <a:r>
              <a:rPr lang="sk-SK" sz="2000" dirty="0"/>
              <a:t>? </a:t>
            </a:r>
          </a:p>
        </p:txBody>
      </p:sp>
      <p:pic>
        <p:nvPicPr>
          <p:cNvPr id="7" name="Picture 6" descr="Primer plano de paquetes de píldoras sin abrir">
            <a:extLst>
              <a:ext uri="{FF2B5EF4-FFF2-40B4-BE49-F238E27FC236}">
                <a16:creationId xmlns:a16="http://schemas.microsoft.com/office/drawing/2014/main" id="{92249072-F4AD-4902-84EE-025B48D13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4" r="17752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C8190D1F-C673-6A49-A502-07DD94EBDA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88447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EA5C343-32EB-284D-9AE4-15211E04C4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5680D5-211C-334F-93DA-621223D5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Zvyšovanie </a:t>
            </a:r>
            <a:r>
              <a:rPr lang="sk-SK" dirty="0" err="1"/>
              <a:t>adherencie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E59EDB0-6B95-2043-8A99-79712E2BE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b="1" dirty="0"/>
              <a:t>Vzťah doktor – pacient:</a:t>
            </a:r>
            <a:r>
              <a:rPr lang="sk-SK" dirty="0"/>
              <a:t> priateľskosť, povzbudzovanie, prístupnosť, vysvetľovacie schopnosti, správne rozpoznanie problému</a:t>
            </a:r>
          </a:p>
          <a:p>
            <a:pPr>
              <a:lnSpc>
                <a:spcPct val="150000"/>
              </a:lnSpc>
            </a:pPr>
            <a:r>
              <a:rPr lang="sk-SK" dirty="0"/>
              <a:t>efektívna komunikácia: </a:t>
            </a:r>
            <a:r>
              <a:rPr lang="sk-SK" b="1" dirty="0">
                <a:solidFill>
                  <a:srgbClr val="FF0000"/>
                </a:solidFill>
              </a:rPr>
              <a:t>jasný súvis medzi chorobou a liečbou </a:t>
            </a:r>
          </a:p>
          <a:p>
            <a:r>
              <a:rPr lang="sk-SK" dirty="0"/>
              <a:t>harmónia vo vzťahu lekár – pacient</a:t>
            </a:r>
          </a:p>
          <a:p>
            <a:r>
              <a:rPr lang="sk-SK" dirty="0"/>
              <a:t>kooperácia, partnerský prístup</a:t>
            </a:r>
          </a:p>
          <a:p>
            <a:pPr marL="7200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944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2949F11-0EDB-3A4D-B860-D5E445A289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94F8C3-CDE8-1C49-9EF7-7FAADBBE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Zvyšovanie </a:t>
            </a:r>
            <a:r>
              <a:rPr lang="sk-SK" dirty="0" err="1"/>
              <a:t>adherencie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42B214D-FF67-E74B-8EAD-7A84F305F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2400" b="1" dirty="0"/>
              <a:t>písaná informácia +</a:t>
            </a:r>
            <a:r>
              <a:rPr lang="sk-SK" sz="2400" dirty="0"/>
              <a:t> </a:t>
            </a:r>
            <a:r>
              <a:rPr lang="sk-SK" sz="2400" b="1" dirty="0"/>
              <a:t>verbálne povzbudenie  = </a:t>
            </a:r>
            <a:r>
              <a:rPr lang="sk-SK" sz="2400" dirty="0"/>
              <a:t>vyššia A než u písanej </a:t>
            </a:r>
            <a:r>
              <a:rPr lang="sk-SK" sz="2400" dirty="0" err="1"/>
              <a:t>info</a:t>
            </a:r>
            <a:endParaRPr lang="sk-SK" sz="2400" dirty="0"/>
          </a:p>
          <a:p>
            <a:pPr>
              <a:lnSpc>
                <a:spcPct val="150000"/>
              </a:lnSpc>
            </a:pPr>
            <a:r>
              <a:rPr lang="sk-SK" sz="2400" dirty="0"/>
              <a:t>pacient si píše informácie sám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Liečebný režim: redukovať komplexnosť, spoločné vyjednávanie cieľov, zohľadnenie životného štýlu, pripomienky, podpora rodiny, monitoring a feedback</a:t>
            </a:r>
          </a:p>
          <a:p>
            <a:pPr>
              <a:lnSpc>
                <a:spcPct val="150000"/>
              </a:lnSpc>
            </a:pPr>
            <a:r>
              <a:rPr lang="sk-SK" sz="2400" u="sng" dirty="0"/>
              <a:t>Efektívny postup: vyvolanie pacientových predstáv pred prezentovaním nových názorov</a:t>
            </a:r>
          </a:p>
          <a:p>
            <a:r>
              <a:rPr lang="sk-SK" sz="2400" i="1" dirty="0">
                <a:solidFill>
                  <a:schemeClr val="accent6"/>
                </a:solidFill>
              </a:rPr>
              <a:t>Čo to znamená konkrétne? Uveďte príklad, ako by ste postupovali.</a:t>
            </a:r>
            <a:endParaRPr lang="sk-SK" sz="2400" b="1" dirty="0"/>
          </a:p>
          <a:p>
            <a:pPr marL="72000" indent="0">
              <a:buNone/>
            </a:pPr>
            <a:r>
              <a:rPr lang="sk-SK" sz="2400" b="1" dirty="0"/>
              <a:t>3 hlavné ciele: zlepšiť porozumenie, zapamätanie a motiváciu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395030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70BE063-269A-E04D-B141-E559C54B8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7D37C6B-BF5E-5140-9DD5-CA5B185762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graphicFrame>
        <p:nvGraphicFramePr>
          <p:cNvPr id="6" name="Tabuľka 6">
            <a:extLst>
              <a:ext uri="{FF2B5EF4-FFF2-40B4-BE49-F238E27FC236}">
                <a16:creationId xmlns:a16="http://schemas.microsoft.com/office/drawing/2014/main" id="{CB2F952F-ACA0-8D49-9AB6-05B6363A8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374502"/>
              </p:ext>
            </p:extLst>
          </p:nvPr>
        </p:nvGraphicFramePr>
        <p:xfrm>
          <a:off x="720000" y="378000"/>
          <a:ext cx="10752135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427">
                  <a:extLst>
                    <a:ext uri="{9D8B030D-6E8A-4147-A177-3AD203B41FA5}">
                      <a16:colId xmlns:a16="http://schemas.microsoft.com/office/drawing/2014/main" val="3585903661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2354313072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180953713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2589674981"/>
                    </a:ext>
                  </a:extLst>
                </a:gridCol>
                <a:gridCol w="2150427">
                  <a:extLst>
                    <a:ext uri="{9D8B030D-6E8A-4147-A177-3AD203B41FA5}">
                      <a16:colId xmlns:a16="http://schemas.microsoft.com/office/drawing/2014/main" val="3532640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Koncept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Definícia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Hlavný cieľ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Charakteristika odborníka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Charakteristika pacienta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245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Vyhovenie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Pacientovo chovanie sa zhoduje s odporúčaniami odborníka.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Presviedčanie pacienta, aby nasledoval odporúčania.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Zdôrazňovanie predpisov, nadhodnocovanie vedenia.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Pasívny, poslušný, submisívny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536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Adherencia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Dobrovoľné podieľanie sa pacienta na riešení svojich problémov a rozhodovanie o zmenách v jedálničku.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Smerovať pacienta k porozumeniu vlastných návykov a rozvinutiu kritického, autonómneho a zodpovedného postoja, aby sa cítili schopní zámerného krátko- a dlhodobého </a:t>
                      </a:r>
                      <a:r>
                        <a:rPr lang="sk-SK" dirty="0" err="1"/>
                        <a:t>rozhovovania</a:t>
                      </a:r>
                      <a:r>
                        <a:rPr lang="sk-SK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Zdôrazňovanie budovania  dôverného vzťahu, aktívne naslúchanie a spolurozhodovanie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Aktívny, pýta sa otázky, autonómny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76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54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380336-9C59-EC43-BCDA-DC98F5EF2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8610E3-0B1C-3348-B9F8-D4847AA1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Sdílené rozhodování - kdy se hodí?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C885C-406C-2143-A5E3-4B5B17CA9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Joosten et al., 2008: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D</a:t>
            </a:r>
            <a:r>
              <a:rPr lang="en-CZ" dirty="0"/>
              <a:t>louhodobá léčba a chronické nemoci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I</a:t>
            </a:r>
            <a:r>
              <a:rPr lang="en-CZ" dirty="0"/>
              <a:t>ntervence není jednorázová</a:t>
            </a:r>
          </a:p>
        </p:txBody>
      </p:sp>
    </p:spTree>
    <p:extLst>
      <p:ext uri="{BB962C8B-B14F-4D97-AF65-F5344CB8AC3E}">
        <p14:creationId xmlns:p14="http://schemas.microsoft.com/office/powerpoint/2010/main" val="127705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18DCF0-D7C5-4941-83BF-BA50F046C3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C6966-DD1D-414D-88DC-B7324B3C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45997"/>
            <a:ext cx="10753200" cy="4139998"/>
          </a:xfrm>
        </p:spPr>
        <p:txBody>
          <a:bodyPr/>
          <a:lstStyle/>
          <a:p>
            <a:r>
              <a:rPr lang="sk-SK" sz="1800" dirty="0" err="1"/>
              <a:t>Street</a:t>
            </a:r>
            <a:r>
              <a:rPr lang="sk-SK" sz="1800" dirty="0"/>
              <a:t> et al., 2009 </a:t>
            </a:r>
            <a:r>
              <a:rPr lang="sk-SK" sz="1800" dirty="0" err="1"/>
              <a:t>vytvořili</a:t>
            </a:r>
            <a:r>
              <a:rPr lang="sk-SK" sz="1800" dirty="0"/>
              <a:t> model, jak </a:t>
            </a:r>
            <a:r>
              <a:rPr lang="sk-SK" sz="1800" dirty="0" err="1"/>
              <a:t>komunikace</a:t>
            </a:r>
            <a:r>
              <a:rPr lang="sk-SK" sz="1800" dirty="0"/>
              <a:t> </a:t>
            </a:r>
            <a:r>
              <a:rPr lang="sk-SK" sz="1800" dirty="0" err="1"/>
              <a:t>ovlivňuje</a:t>
            </a:r>
            <a:r>
              <a:rPr lang="sk-SK" sz="1800" dirty="0"/>
              <a:t> zdraví pacienta, </a:t>
            </a:r>
            <a:r>
              <a:rPr lang="sk-SK" sz="1800" dirty="0" err="1"/>
              <a:t>který</a:t>
            </a:r>
            <a:r>
              <a:rPr lang="sk-SK" sz="1800" dirty="0"/>
              <a:t> </a:t>
            </a:r>
            <a:r>
              <a:rPr lang="sk-SK" sz="1800" dirty="0" err="1"/>
              <a:t>byl</a:t>
            </a:r>
            <a:r>
              <a:rPr lang="sk-SK" sz="1800" dirty="0"/>
              <a:t> </a:t>
            </a:r>
            <a:r>
              <a:rPr lang="sk-SK" sz="1800" dirty="0" err="1"/>
              <a:t>později</a:t>
            </a:r>
            <a:r>
              <a:rPr lang="sk-SK" sz="1800" dirty="0"/>
              <a:t> </a:t>
            </a:r>
            <a:r>
              <a:rPr lang="sk-SK" sz="1800" dirty="0" err="1"/>
              <a:t>upravován</a:t>
            </a:r>
            <a:r>
              <a:rPr lang="sk-SK" sz="1800" dirty="0"/>
              <a:t> </a:t>
            </a:r>
            <a:r>
              <a:rPr lang="sk-SK" sz="1800" dirty="0" err="1"/>
              <a:t>dalšími</a:t>
            </a:r>
            <a:r>
              <a:rPr lang="sk-SK" sz="1800" dirty="0"/>
              <a:t> </a:t>
            </a:r>
            <a:r>
              <a:rPr lang="sk-SK" sz="1800" dirty="0" err="1"/>
              <a:t>autory</a:t>
            </a:r>
            <a:endParaRPr lang="sk-SK" sz="1800" dirty="0"/>
          </a:p>
          <a:p>
            <a:r>
              <a:rPr lang="sk-SK" sz="1800" dirty="0" err="1"/>
              <a:t>Review</a:t>
            </a:r>
            <a:r>
              <a:rPr lang="sk-SK" sz="1800" dirty="0"/>
              <a:t> 39 </a:t>
            </a:r>
            <a:r>
              <a:rPr lang="sk-SK" sz="1800" dirty="0" err="1"/>
              <a:t>studií</a:t>
            </a:r>
            <a:r>
              <a:rPr lang="sk-SK" sz="1800" dirty="0"/>
              <a:t> (</a:t>
            </a:r>
            <a:r>
              <a:rPr lang="sk-SK" sz="1800" dirty="0" err="1"/>
              <a:t>Shay</a:t>
            </a:r>
            <a:r>
              <a:rPr lang="sk-SK" sz="1800" dirty="0"/>
              <a:t> &amp; </a:t>
            </a:r>
            <a:r>
              <a:rPr lang="sk-SK" sz="1800" dirty="0" err="1"/>
              <a:t>Lafata</a:t>
            </a:r>
            <a:r>
              <a:rPr lang="sk-SK" sz="1800" dirty="0"/>
              <a:t>, 2014): 10 </a:t>
            </a:r>
            <a:r>
              <a:rPr lang="sk-SK" sz="1800" dirty="0" err="1"/>
              <a:t>se</a:t>
            </a:r>
            <a:r>
              <a:rPr lang="sk-SK" sz="1800" dirty="0"/>
              <a:t> zabývalo rakovinou, 5 diabetom, 5 psychickými poruchami...</a:t>
            </a:r>
            <a:endParaRPr lang="en-CZ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6EB38-0066-BF4F-A31A-ADE836ABD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42" y="2938674"/>
            <a:ext cx="8240332" cy="34153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26DA72-1368-D440-9395-25A331E84925}"/>
              </a:ext>
            </a:extLst>
          </p:cNvPr>
          <p:cNvSpPr txBox="1"/>
          <p:nvPr/>
        </p:nvSpPr>
        <p:spPr>
          <a:xfrm>
            <a:off x="2293496" y="3013501"/>
            <a:ext cx="1663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1600" dirty="0">
                <a:solidFill>
                  <a:srgbClr val="FF0000"/>
                </a:solidFill>
                <a:latin typeface="+mn-lt"/>
              </a:rPr>
              <a:t>54% faktorů pozitivní </a:t>
            </a:r>
            <a:r>
              <a:rPr lang="en-CZ" sz="1600" i="1" dirty="0">
                <a:solidFill>
                  <a:srgbClr val="FF0000"/>
                </a:solidFill>
                <a:latin typeface="+mn-lt"/>
              </a:rPr>
              <a:t>r </a:t>
            </a:r>
            <a:r>
              <a:rPr lang="en-CZ" sz="1600" dirty="0">
                <a:solidFill>
                  <a:srgbClr val="FF0000"/>
                </a:solidFill>
                <a:latin typeface="+mn-lt"/>
              </a:rPr>
              <a:t>se SDM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AFA84-9A9E-604A-A858-1AC1195E3C49}"/>
              </a:ext>
            </a:extLst>
          </p:cNvPr>
          <p:cNvSpPr txBox="1"/>
          <p:nvPr/>
        </p:nvSpPr>
        <p:spPr>
          <a:xfrm>
            <a:off x="9421250" y="3013501"/>
            <a:ext cx="1663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1600" dirty="0">
                <a:solidFill>
                  <a:srgbClr val="FF0000"/>
                </a:solidFill>
                <a:latin typeface="+mn-lt"/>
              </a:rPr>
              <a:t>37% faktorů pozitivní </a:t>
            </a:r>
            <a:r>
              <a:rPr lang="en-CZ" sz="1600" i="1" dirty="0">
                <a:solidFill>
                  <a:srgbClr val="FF0000"/>
                </a:solidFill>
                <a:latin typeface="+mn-lt"/>
              </a:rPr>
              <a:t>r </a:t>
            </a:r>
            <a:r>
              <a:rPr lang="en-CZ" sz="1600" dirty="0">
                <a:solidFill>
                  <a:srgbClr val="FF0000"/>
                </a:solidFill>
                <a:latin typeface="+mn-lt"/>
              </a:rPr>
              <a:t>se SDM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68FE4-05D6-A949-867D-2F9067396B33}"/>
              </a:ext>
            </a:extLst>
          </p:cNvPr>
          <p:cNvSpPr txBox="1"/>
          <p:nvPr/>
        </p:nvSpPr>
        <p:spPr>
          <a:xfrm>
            <a:off x="9421250" y="5285995"/>
            <a:ext cx="1663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1600" dirty="0">
                <a:solidFill>
                  <a:srgbClr val="FF0000"/>
                </a:solidFill>
                <a:latin typeface="+mn-lt"/>
              </a:rPr>
              <a:t>25% faktorů pozitivní </a:t>
            </a:r>
            <a:r>
              <a:rPr lang="en-CZ" sz="1600" i="1" dirty="0">
                <a:solidFill>
                  <a:srgbClr val="FF0000"/>
                </a:solidFill>
                <a:latin typeface="+mn-lt"/>
              </a:rPr>
              <a:t>r </a:t>
            </a:r>
            <a:r>
              <a:rPr lang="en-CZ" sz="1600" dirty="0">
                <a:solidFill>
                  <a:srgbClr val="FF0000"/>
                </a:solidFill>
                <a:latin typeface="+mn-lt"/>
              </a:rPr>
              <a:t>se SDM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BC8CACE-A756-C346-BAFB-806B89CC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40470"/>
            <a:ext cx="10753200" cy="451576"/>
          </a:xfrm>
        </p:spPr>
        <p:txBody>
          <a:bodyPr/>
          <a:lstStyle/>
          <a:p>
            <a:r>
              <a:rPr lang="en-CZ" dirty="0"/>
              <a:t>Sdílené rozhodování – jaké má důsledky?</a:t>
            </a:r>
          </a:p>
        </p:txBody>
      </p:sp>
    </p:spTree>
    <p:extLst>
      <p:ext uri="{BB962C8B-B14F-4D97-AF65-F5344CB8AC3E}">
        <p14:creationId xmlns:p14="http://schemas.microsoft.com/office/powerpoint/2010/main" val="343771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80D9D-77EF-F34F-95FB-D34D9A936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B36403-412E-F045-A511-FA0A3BD55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Společné rozhodování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29652-169E-F14D-A159-615E735FD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endParaRPr lang="en-CZ" dirty="0"/>
          </a:p>
          <a:p>
            <a:r>
              <a:rPr lang="en-CZ" dirty="0"/>
              <a:t>Jakou roli má terapeut ? </a:t>
            </a:r>
          </a:p>
          <a:p>
            <a:r>
              <a:rPr lang="en-CZ" dirty="0"/>
              <a:t>Jakou roli má pacient ?</a:t>
            </a:r>
          </a:p>
          <a:p>
            <a:r>
              <a:rPr lang="en-CZ" dirty="0"/>
              <a:t>Jak probíhají informace?</a:t>
            </a:r>
          </a:p>
          <a:p>
            <a:r>
              <a:rPr lang="en-CZ" dirty="0"/>
              <a:t>Kdo přemýšlí ?</a:t>
            </a:r>
          </a:p>
          <a:p>
            <a:r>
              <a:rPr lang="en-CZ" dirty="0"/>
              <a:t>Kdo rozhoduje ?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53925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493DB2-E36F-3440-A7BD-483C47E9D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6ADFF4-218D-5A42-BC40-6433CC177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3DCE3-4959-E64F-805D-0E253F9EC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DDE21-FED6-EE46-881D-142E3FF12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861"/>
            <a:ext cx="12192000" cy="5814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B3450B-2A0A-0042-A78B-CAEC091C10B5}"/>
              </a:ext>
            </a:extLst>
          </p:cNvPr>
          <p:cNvSpPr txBox="1"/>
          <p:nvPr/>
        </p:nvSpPr>
        <p:spPr>
          <a:xfrm>
            <a:off x="720000" y="6218875"/>
            <a:ext cx="201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Scholl et al., 2012</a:t>
            </a:r>
            <a:endParaRPr lang="en-CZ" sz="1800" dirty="0" err="1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8E4DE-DFAF-D241-830E-6F92238EE130}"/>
              </a:ext>
            </a:extLst>
          </p:cNvPr>
          <p:cNvSpPr/>
          <p:nvPr/>
        </p:nvSpPr>
        <p:spPr bwMode="auto">
          <a:xfrm>
            <a:off x="540000" y="377999"/>
            <a:ext cx="5125200" cy="26462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</a:rPr>
              <a:t>Jak na společné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</a:rPr>
              <a:t>rozhodování?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Z" sz="2800" b="1" dirty="0">
              <a:solidFill>
                <a:schemeClr val="accent6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</a:rPr>
              <a:t>N</a:t>
            </a:r>
            <a:r>
              <a:rPr kumimoji="0" lang="en-CZ" sz="280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</a:rPr>
              <a:t>ástroje na měření: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E34C63-B8E3-3D4C-9A47-B363D4F20E6B}"/>
              </a:ext>
            </a:extLst>
          </p:cNvPr>
          <p:cNvSpPr/>
          <p:nvPr/>
        </p:nvSpPr>
        <p:spPr bwMode="auto">
          <a:xfrm>
            <a:off x="4152067" y="4045442"/>
            <a:ext cx="1169233" cy="259858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A1AC7A-B245-7D4C-8B04-F0878C995F2A}"/>
              </a:ext>
            </a:extLst>
          </p:cNvPr>
          <p:cNvSpPr/>
          <p:nvPr/>
        </p:nvSpPr>
        <p:spPr bwMode="auto">
          <a:xfrm>
            <a:off x="3834567" y="3502143"/>
            <a:ext cx="1715333" cy="259858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53FF0-EF54-454A-8A5E-925FABFE515B}"/>
              </a:ext>
            </a:extLst>
          </p:cNvPr>
          <p:cNvSpPr/>
          <p:nvPr/>
        </p:nvSpPr>
        <p:spPr bwMode="auto">
          <a:xfrm>
            <a:off x="3021351" y="4828406"/>
            <a:ext cx="1512550" cy="259858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3CEC3A-DD97-674C-AEDB-79BCB2821006}"/>
              </a:ext>
            </a:extLst>
          </p:cNvPr>
          <p:cNvSpPr/>
          <p:nvPr/>
        </p:nvSpPr>
        <p:spPr bwMode="auto">
          <a:xfrm>
            <a:off x="3078292" y="4547238"/>
            <a:ext cx="2052508" cy="278487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A8D654-5E68-4340-8E8D-8A9215B4B0BA}"/>
              </a:ext>
            </a:extLst>
          </p:cNvPr>
          <p:cNvSpPr/>
          <p:nvPr/>
        </p:nvSpPr>
        <p:spPr bwMode="auto">
          <a:xfrm>
            <a:off x="2145051" y="5102197"/>
            <a:ext cx="1512550" cy="259858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802388-FA64-6648-BB45-BFF922C8BBF0}"/>
              </a:ext>
            </a:extLst>
          </p:cNvPr>
          <p:cNvSpPr/>
          <p:nvPr/>
        </p:nvSpPr>
        <p:spPr bwMode="auto">
          <a:xfrm>
            <a:off x="2145051" y="5630479"/>
            <a:ext cx="876300" cy="253554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534A21-8218-D345-8A2D-57ABB16D70C5}"/>
              </a:ext>
            </a:extLst>
          </p:cNvPr>
          <p:cNvSpPr/>
          <p:nvPr/>
        </p:nvSpPr>
        <p:spPr bwMode="auto">
          <a:xfrm>
            <a:off x="8825250" y="1111459"/>
            <a:ext cx="1563349" cy="258256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E8A2E0-AEA1-A34A-973E-96C7F5541D53}"/>
              </a:ext>
            </a:extLst>
          </p:cNvPr>
          <p:cNvSpPr/>
          <p:nvPr/>
        </p:nvSpPr>
        <p:spPr bwMode="auto">
          <a:xfrm>
            <a:off x="8774450" y="1632046"/>
            <a:ext cx="1677649" cy="258095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472693-FE44-0F4B-A19F-5E820AC4FDE9}"/>
              </a:ext>
            </a:extLst>
          </p:cNvPr>
          <p:cNvSpPr/>
          <p:nvPr/>
        </p:nvSpPr>
        <p:spPr bwMode="auto">
          <a:xfrm>
            <a:off x="8768099" y="2152472"/>
            <a:ext cx="1677649" cy="258095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11DFB1-0E55-F149-B77A-A1CD5C12F2B4}"/>
              </a:ext>
            </a:extLst>
          </p:cNvPr>
          <p:cNvSpPr/>
          <p:nvPr/>
        </p:nvSpPr>
        <p:spPr bwMode="auto">
          <a:xfrm>
            <a:off x="7967375" y="2986117"/>
            <a:ext cx="1329025" cy="258095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4C9FDF-31D4-674F-8882-9E3CC8F58ACC}"/>
              </a:ext>
            </a:extLst>
          </p:cNvPr>
          <p:cNvSpPr/>
          <p:nvPr/>
        </p:nvSpPr>
        <p:spPr bwMode="auto">
          <a:xfrm>
            <a:off x="8664467" y="3471810"/>
            <a:ext cx="962133" cy="290191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51AC36-5959-2948-AD6C-7BBC6A8B7D9E}"/>
              </a:ext>
            </a:extLst>
          </p:cNvPr>
          <p:cNvSpPr/>
          <p:nvPr/>
        </p:nvSpPr>
        <p:spPr bwMode="auto">
          <a:xfrm>
            <a:off x="7005242" y="4554202"/>
            <a:ext cx="1329025" cy="278488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124761-EF21-1043-9E4A-EF35BDAAF3B2}"/>
              </a:ext>
            </a:extLst>
          </p:cNvPr>
          <p:cNvSpPr/>
          <p:nvPr/>
        </p:nvSpPr>
        <p:spPr bwMode="auto">
          <a:xfrm>
            <a:off x="8689036" y="5568558"/>
            <a:ext cx="1756712" cy="355966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9402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B1AD2C-F210-4D4A-8501-670850A053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54C036-7240-E94F-8012-8242204C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Společné rozhodování v medicíně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DFAA8-1605-214F-B771-BB446D5DD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443678" cy="4139998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CZ" dirty="0"/>
              <a:t>odporujeme informované rozhodování pacienta</a:t>
            </a:r>
          </a:p>
          <a:p>
            <a:r>
              <a:rPr lang="en-CZ" i="1" dirty="0"/>
              <a:t>Má na výběr</a:t>
            </a:r>
          </a:p>
          <a:p>
            <a:r>
              <a:rPr lang="en-CZ" i="1" dirty="0"/>
              <a:t>Jaké jsou možnosti</a:t>
            </a:r>
          </a:p>
          <a:p>
            <a:r>
              <a:rPr lang="en-CZ" i="1" dirty="0"/>
              <a:t>Jakou má preferenci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12F25-98D2-0947-92DE-F5A174BC3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206" y="2799000"/>
            <a:ext cx="628454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059681-B3D4-9B42-86A0-27435A84A31B}"/>
              </a:ext>
            </a:extLst>
          </p:cNvPr>
          <p:cNvSpPr/>
          <p:nvPr/>
        </p:nvSpPr>
        <p:spPr bwMode="auto">
          <a:xfrm>
            <a:off x="4821382" y="4980518"/>
            <a:ext cx="7370618" cy="55279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95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963C6A-DA3B-2E47-9A0A-BEFB97CB1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0ED900-ACD4-4C43-BCC6-E8011ECF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i="1" dirty="0"/>
              <a:t>Jak komunikovat </a:t>
            </a:r>
            <a:r>
              <a:rPr lang="en-CZ" i="1" dirty="0">
                <a:solidFill>
                  <a:srgbClr val="FF0000"/>
                </a:solidFill>
              </a:rPr>
              <a:t>možnost volby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BD0B8-B2B7-B84E-BD26-32A16670D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P</a:t>
            </a:r>
            <a:r>
              <a:rPr lang="en-CZ" sz="2400" dirty="0"/>
              <a:t>opis problému: vést pacienta k uvědomění problému a možností léčby</a:t>
            </a:r>
          </a:p>
          <a:p>
            <a:pPr>
              <a:lnSpc>
                <a:spcPct val="150000"/>
              </a:lnSpc>
            </a:pPr>
            <a:r>
              <a:rPr lang="en-CZ" sz="2400" dirty="0"/>
              <a:t>Má na výběr </a:t>
            </a:r>
          </a:p>
          <a:p>
            <a:pPr>
              <a:lnSpc>
                <a:spcPct val="150000"/>
              </a:lnSpc>
            </a:pPr>
            <a:r>
              <a:rPr lang="en-CZ" sz="2400" dirty="0"/>
              <a:t>Nabídnout volbu: “</a:t>
            </a:r>
            <a:r>
              <a:rPr lang="en-CZ" sz="2400" i="1" dirty="0"/>
              <a:t>přístupy se liší, můžeme to prodiskutovat”</a:t>
            </a:r>
          </a:p>
          <a:p>
            <a:pPr>
              <a:lnSpc>
                <a:spcPct val="150000"/>
              </a:lnSpc>
            </a:pPr>
            <a:r>
              <a:rPr lang="en-CZ" sz="2400" dirty="0"/>
              <a:t>Obhájit volbu: </a:t>
            </a:r>
          </a:p>
          <a:p>
            <a:pPr lvl="1">
              <a:lnSpc>
                <a:spcPct val="150000"/>
              </a:lnSpc>
            </a:pPr>
            <a:r>
              <a:rPr lang="en-CZ" dirty="0"/>
              <a:t>Personalizace preferencí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K</a:t>
            </a:r>
            <a:r>
              <a:rPr lang="en-CZ" dirty="0"/>
              <a:t>omunikace nejistoty</a:t>
            </a:r>
          </a:p>
          <a:p>
            <a:pPr>
              <a:lnSpc>
                <a:spcPct val="150000"/>
              </a:lnSpc>
            </a:pPr>
            <a:r>
              <a:rPr lang="en-CZ" sz="2400" dirty="0"/>
              <a:t>Sledovat reakce: “</a:t>
            </a:r>
            <a:r>
              <a:rPr lang="en-CZ" sz="2400" i="1" dirty="0"/>
              <a:t>můžu vám říct o možnostech?”</a:t>
            </a:r>
          </a:p>
          <a:p>
            <a:endParaRPr lang="en-CZ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343783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963C6A-DA3B-2E47-9A0A-BEFB97CB1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0ED900-ACD4-4C43-BCC6-E8011ECF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i="1" dirty="0"/>
              <a:t>Jak komunikovat </a:t>
            </a:r>
            <a:r>
              <a:rPr lang="en-CZ" i="1" dirty="0">
                <a:solidFill>
                  <a:srgbClr val="FF0000"/>
                </a:solidFill>
              </a:rPr>
              <a:t>možnosti</a:t>
            </a:r>
            <a:r>
              <a:rPr lang="en-CZ" i="1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BD0B8-B2B7-B84E-BD26-32A16670D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/>
              <a:t>Zjistit</a:t>
            </a:r>
            <a:r>
              <a:rPr lang="en-GB" dirty="0"/>
              <a:t>, co </a:t>
            </a:r>
            <a:r>
              <a:rPr lang="en-GB" dirty="0" err="1"/>
              <a:t>už</a:t>
            </a:r>
            <a:r>
              <a:rPr lang="en-GB" dirty="0"/>
              <a:t> </a:t>
            </a:r>
            <a:r>
              <a:rPr lang="en-GB" dirty="0" err="1"/>
              <a:t>ví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Vyjmenovat</a:t>
            </a:r>
            <a:r>
              <a:rPr lang="en-GB" dirty="0"/>
              <a:t> </a:t>
            </a:r>
            <a:r>
              <a:rPr lang="en-GB" dirty="0" err="1"/>
              <a:t>možnosti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Popsat</a:t>
            </a:r>
            <a:r>
              <a:rPr lang="en-GB" dirty="0"/>
              <a:t> </a:t>
            </a:r>
            <a:r>
              <a:rPr lang="en-GB" dirty="0" err="1"/>
              <a:t>možnosti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Vyjmenovat</a:t>
            </a:r>
            <a:r>
              <a:rPr lang="en-GB" dirty="0"/>
              <a:t> </a:t>
            </a:r>
            <a:r>
              <a:rPr lang="en-GB" dirty="0" err="1"/>
              <a:t>benefity</a:t>
            </a:r>
            <a:r>
              <a:rPr lang="en-GB" dirty="0"/>
              <a:t> a </a:t>
            </a:r>
            <a:r>
              <a:rPr lang="en-GB" dirty="0" err="1"/>
              <a:t>nevýhody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Pomoct</a:t>
            </a:r>
            <a:r>
              <a:rPr lang="en-GB" dirty="0"/>
              <a:t> </a:t>
            </a:r>
            <a:r>
              <a:rPr lang="en-GB" dirty="0" err="1"/>
              <a:t>rozhodovat</a:t>
            </a:r>
            <a:r>
              <a:rPr lang="en-GB" dirty="0"/>
              <a:t> </a:t>
            </a:r>
            <a:r>
              <a:rPr lang="en-GB" dirty="0" err="1"/>
              <a:t>díky</a:t>
            </a:r>
            <a:r>
              <a:rPr lang="en-GB" dirty="0"/>
              <a:t> </a:t>
            </a:r>
            <a:r>
              <a:rPr lang="en-GB" dirty="0" err="1"/>
              <a:t>nástrojům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Sumarizovat</a:t>
            </a:r>
            <a:r>
              <a:rPr lang="en-GB" dirty="0"/>
              <a:t> </a:t>
            </a:r>
          </a:p>
          <a:p>
            <a:pPr marL="72000" indent="0">
              <a:buNone/>
            </a:pPr>
            <a:endParaRPr lang="en-CZ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20060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D641E1FD-0ACF-8C41-9194-AC1D42F450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8F3BE09-611C-4D4B-A1C6-FB0AC3286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7B58BB-4A73-D24A-AD79-2EA2C4CA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Adherencia</a:t>
            </a:r>
            <a:r>
              <a:rPr lang="sk-SK" dirty="0"/>
              <a:t> a ako ju zistíme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2F49ED8-FA28-D447-B507-DD1B58CB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dirty="0"/>
              <a:t>Skúmaná hlavne u chronicky chorých a </a:t>
            </a:r>
            <a:r>
              <a:rPr lang="sk-SK" dirty="0" err="1"/>
              <a:t>asymptomatických</a:t>
            </a:r>
            <a:r>
              <a:rPr lang="sk-SK" dirty="0"/>
              <a:t> pacientov</a:t>
            </a:r>
          </a:p>
          <a:p>
            <a:pPr>
              <a:lnSpc>
                <a:spcPct val="150000"/>
              </a:lnSpc>
            </a:pPr>
            <a:r>
              <a:rPr lang="sk-SK" b="1" dirty="0"/>
              <a:t>Meranie: </a:t>
            </a:r>
          </a:p>
          <a:p>
            <a:pPr lvl="1">
              <a:lnSpc>
                <a:spcPct val="150000"/>
              </a:lnSpc>
            </a:pPr>
            <a:r>
              <a:rPr lang="sk-SK" b="1" dirty="0"/>
              <a:t>priame </a:t>
            </a:r>
            <a:r>
              <a:rPr lang="sk-SK" dirty="0"/>
              <a:t>(som. </a:t>
            </a:r>
            <a:r>
              <a:rPr lang="sk-SK" dirty="0" err="1"/>
              <a:t>markry</a:t>
            </a:r>
            <a:r>
              <a:rPr lang="sk-SK" dirty="0"/>
              <a:t>, telesné tekutiny)</a:t>
            </a:r>
            <a:r>
              <a:rPr lang="sk-SK" b="1" dirty="0"/>
              <a:t> / nepriame </a:t>
            </a:r>
            <a:r>
              <a:rPr lang="sk-SK" dirty="0"/>
              <a:t>(interview – dozvieme sa iba 80% </a:t>
            </a:r>
            <a:r>
              <a:rPr lang="sk-SK" dirty="0" err="1"/>
              <a:t>ne-aherencie</a:t>
            </a:r>
            <a:r>
              <a:rPr lang="sk-SK" dirty="0"/>
              <a:t>), denníky, dotazník</a:t>
            </a:r>
          </a:p>
          <a:p>
            <a:pPr lvl="1">
              <a:lnSpc>
                <a:spcPct val="150000"/>
              </a:lnSpc>
            </a:pPr>
            <a:r>
              <a:rPr lang="sk-SK" dirty="0" err="1">
                <a:solidFill>
                  <a:schemeClr val="tx2"/>
                </a:solidFill>
              </a:rPr>
              <a:t>Drug</a:t>
            </a:r>
            <a:r>
              <a:rPr lang="sk-SK" dirty="0">
                <a:solidFill>
                  <a:schemeClr val="tx2"/>
                </a:solidFill>
              </a:rPr>
              <a:t> </a:t>
            </a:r>
            <a:r>
              <a:rPr lang="sk-SK" dirty="0" err="1">
                <a:solidFill>
                  <a:schemeClr val="tx2"/>
                </a:solidFill>
              </a:rPr>
              <a:t>holidays</a:t>
            </a:r>
            <a:r>
              <a:rPr lang="sk-SK" dirty="0">
                <a:solidFill>
                  <a:schemeClr val="tx2"/>
                </a:solidFill>
              </a:rPr>
              <a:t> a </a:t>
            </a:r>
            <a:r>
              <a:rPr lang="sk-SK" dirty="0" err="1">
                <a:solidFill>
                  <a:schemeClr val="tx2"/>
                </a:solidFill>
              </a:rPr>
              <a:t>white</a:t>
            </a:r>
            <a:r>
              <a:rPr lang="sk-SK" dirty="0">
                <a:solidFill>
                  <a:schemeClr val="tx2"/>
                </a:solidFill>
              </a:rPr>
              <a:t> </a:t>
            </a:r>
            <a:r>
              <a:rPr lang="sk-SK" dirty="0" err="1">
                <a:solidFill>
                  <a:schemeClr val="tx2"/>
                </a:solidFill>
              </a:rPr>
              <a:t>coat</a:t>
            </a:r>
            <a:r>
              <a:rPr lang="sk-SK" dirty="0">
                <a:solidFill>
                  <a:schemeClr val="tx2"/>
                </a:solidFill>
              </a:rPr>
              <a:t> </a:t>
            </a:r>
            <a:r>
              <a:rPr lang="sk-SK" dirty="0" err="1">
                <a:solidFill>
                  <a:schemeClr val="tx2"/>
                </a:solidFill>
              </a:rPr>
              <a:t>adherence</a:t>
            </a:r>
            <a:endParaRPr lang="sk-SK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k-SK" dirty="0"/>
              <a:t>Všeobecná </a:t>
            </a:r>
            <a:r>
              <a:rPr lang="sk-SK" dirty="0" err="1"/>
              <a:t>adherencia</a:t>
            </a:r>
            <a:r>
              <a:rPr lang="sk-SK" dirty="0"/>
              <a:t> 30 - 50%</a:t>
            </a:r>
          </a:p>
        </p:txBody>
      </p:sp>
    </p:spTree>
    <p:extLst>
      <p:ext uri="{BB962C8B-B14F-4D97-AF65-F5344CB8AC3E}">
        <p14:creationId xmlns:p14="http://schemas.microsoft.com/office/powerpoint/2010/main" val="1976398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2FE493-906B-C448-987B-0FA99CDA2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32122F-54A4-6F4B-BC43-DD42DC32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i="1" dirty="0"/>
              <a:t>Zaměřit se na </a:t>
            </a:r>
            <a:r>
              <a:rPr lang="en-CZ" i="1" dirty="0">
                <a:solidFill>
                  <a:srgbClr val="FF0000"/>
                </a:solidFill>
              </a:rPr>
              <a:t>výběr řešení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04817-056B-0542-A619-71FE39F0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Z</a:t>
            </a:r>
            <a:r>
              <a:rPr lang="en-CZ" dirty="0"/>
              <a:t>aměřit se na preference: “</a:t>
            </a:r>
            <a:r>
              <a:rPr lang="en-CZ" i="1" dirty="0"/>
              <a:t>Na čem vám záleží nejvíc?”</a:t>
            </a:r>
          </a:p>
          <a:p>
            <a:pPr>
              <a:lnSpc>
                <a:spcPct val="150000"/>
              </a:lnSpc>
            </a:pPr>
            <a:r>
              <a:rPr lang="en-CZ" i="1" dirty="0"/>
              <a:t>Jste připraven/a na rozhodnutí?</a:t>
            </a:r>
          </a:p>
          <a:p>
            <a:pPr>
              <a:lnSpc>
                <a:spcPct val="150000"/>
              </a:lnSpc>
            </a:pPr>
            <a:r>
              <a:rPr lang="en-CZ" i="1" dirty="0"/>
              <a:t>Na čem jsme se dohodli?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86226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4CC01B06-7190-9D46-A69E-6C8B4E40DD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704C5BF-D18F-094F-816C-AF54F1BB8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9CC9B0-C5E6-2C44-9217-E7D022640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Ktoré z faktorov nesúvisia s nižšou mierou </a:t>
            </a:r>
            <a:r>
              <a:rPr lang="sk-SK" dirty="0" err="1"/>
              <a:t>adherenice</a:t>
            </a:r>
            <a:r>
              <a:rPr lang="sk-SK" dirty="0"/>
              <a:t>?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DD8C429-6CC9-AF46-A744-381474808E4C}"/>
              </a:ext>
            </a:extLst>
          </p:cNvPr>
          <p:cNvSpPr txBox="1"/>
          <p:nvPr/>
        </p:nvSpPr>
        <p:spPr>
          <a:xfrm>
            <a:off x="2604655" y="3103418"/>
            <a:ext cx="398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800" dirty="0">
                <a:latin typeface="+mn-lt"/>
              </a:rPr>
              <a:t>Psychiatrické ochorenie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CDBB7CC-A279-DF45-AB19-3E9B6E5D17F4}"/>
              </a:ext>
            </a:extLst>
          </p:cNvPr>
          <p:cNvSpPr txBox="1"/>
          <p:nvPr/>
        </p:nvSpPr>
        <p:spPr>
          <a:xfrm>
            <a:off x="2688108" y="5444391"/>
            <a:ext cx="312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800" dirty="0">
                <a:latin typeface="+mn-lt"/>
              </a:rPr>
              <a:t>Dlhé trvanie liečby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969DD7BA-2485-6C45-9B4E-9A0237F4A1A6}"/>
              </a:ext>
            </a:extLst>
          </p:cNvPr>
          <p:cNvSpPr txBox="1"/>
          <p:nvPr/>
        </p:nvSpPr>
        <p:spPr>
          <a:xfrm>
            <a:off x="7107708" y="4665709"/>
            <a:ext cx="3745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800" dirty="0">
                <a:latin typeface="+mn-lt"/>
              </a:rPr>
              <a:t>Veľké množstvo liekov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BAE3FA48-F665-C847-8ED1-7A8984DBBC65}"/>
              </a:ext>
            </a:extLst>
          </p:cNvPr>
          <p:cNvSpPr txBox="1"/>
          <p:nvPr/>
        </p:nvSpPr>
        <p:spPr>
          <a:xfrm>
            <a:off x="7620326" y="2476691"/>
            <a:ext cx="3249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800" dirty="0">
                <a:latin typeface="+mn-lt"/>
              </a:rPr>
              <a:t>Vysoká cena liečby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08379E5F-0851-B149-9EA6-2E53C1E9E6B9}"/>
              </a:ext>
            </a:extLst>
          </p:cNvPr>
          <p:cNvSpPr txBox="1"/>
          <p:nvPr/>
        </p:nvSpPr>
        <p:spPr>
          <a:xfrm>
            <a:off x="773610" y="4012294"/>
            <a:ext cx="430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800" dirty="0">
                <a:latin typeface="+mn-lt"/>
              </a:rPr>
              <a:t>Lekárov odhad osobnosti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0CA37070-D7AF-C640-A3BF-CE585E1385AF}"/>
              </a:ext>
            </a:extLst>
          </p:cNvPr>
          <p:cNvSpPr txBox="1"/>
          <p:nvPr/>
        </p:nvSpPr>
        <p:spPr>
          <a:xfrm>
            <a:off x="4945631" y="2058198"/>
            <a:ext cx="1707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800" dirty="0">
                <a:latin typeface="+mn-lt"/>
              </a:rPr>
              <a:t>Vyšší vek</a:t>
            </a:r>
          </a:p>
        </p:txBody>
      </p:sp>
      <p:pic>
        <p:nvPicPr>
          <p:cNvPr id="19" name="Grafický objekt 18" descr="Zavrieť výplň plnou farbou">
            <a:extLst>
              <a:ext uri="{FF2B5EF4-FFF2-40B4-BE49-F238E27FC236}">
                <a16:creationId xmlns:a16="http://schemas.microsoft.com/office/drawing/2014/main" id="{277776B7-A6C0-6244-8CE1-740D538BC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9981" y="1879740"/>
            <a:ext cx="914400" cy="914400"/>
          </a:xfrm>
          <a:prstGeom prst="rect">
            <a:avLst/>
          </a:prstGeom>
        </p:spPr>
      </p:pic>
      <p:pic>
        <p:nvPicPr>
          <p:cNvPr id="20" name="Grafický objekt 19" descr="Zavrieť výplň plnou farbou">
            <a:extLst>
              <a:ext uri="{FF2B5EF4-FFF2-40B4-BE49-F238E27FC236}">
                <a16:creationId xmlns:a16="http://schemas.microsoft.com/office/drawing/2014/main" id="{1DC814F8-F1CB-A24A-B2AF-94D7787DD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2203" y="38218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1BB8DD5B-824B-D244-B108-DBD0E83CE3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b="0" kern="1200"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cs-CZ" altLang="cs-CZ" b="0" kern="1200">
              <a:latin typeface="+mj-lt"/>
              <a:ea typeface="+mn-ea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6CCF55C-3AF8-A04D-B732-E5807F5C8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0"/>
            <a:ext cx="10753200" cy="4515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latinLnBrk="0">
              <a:lnSpc>
                <a:spcPts val="4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sk-SK" sz="2200" b="1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Tabulka č. 1: Faktory ovlivňující adherenci k léčbě</a:t>
            </a:r>
            <a:endParaRPr kumimoji="0" lang="cs-CZ" altLang="sk-SK" sz="22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AB949054-3FAD-3F44-8A70-8E12FBD7D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66431"/>
              </p:ext>
            </p:extLst>
          </p:nvPr>
        </p:nvGraphicFramePr>
        <p:xfrm>
          <a:off x="719399" y="1511349"/>
          <a:ext cx="10753202" cy="4283417"/>
        </p:xfrm>
        <a:graphic>
          <a:graphicData uri="http://schemas.openxmlformats.org/drawingml/2006/table">
            <a:tbl>
              <a:tblPr/>
              <a:tblGrid>
                <a:gridCol w="3754662">
                  <a:extLst>
                    <a:ext uri="{9D8B030D-6E8A-4147-A177-3AD203B41FA5}">
                      <a16:colId xmlns:a16="http://schemas.microsoft.com/office/drawing/2014/main" val="4066223721"/>
                    </a:ext>
                  </a:extLst>
                </a:gridCol>
                <a:gridCol w="2457646">
                  <a:extLst>
                    <a:ext uri="{9D8B030D-6E8A-4147-A177-3AD203B41FA5}">
                      <a16:colId xmlns:a16="http://schemas.microsoft.com/office/drawing/2014/main" val="1742776313"/>
                    </a:ext>
                  </a:extLst>
                </a:gridCol>
                <a:gridCol w="2096620">
                  <a:extLst>
                    <a:ext uri="{9D8B030D-6E8A-4147-A177-3AD203B41FA5}">
                      <a16:colId xmlns:a16="http://schemas.microsoft.com/office/drawing/2014/main" val="3804954146"/>
                    </a:ext>
                  </a:extLst>
                </a:gridCol>
                <a:gridCol w="2444274">
                  <a:extLst>
                    <a:ext uri="{9D8B030D-6E8A-4147-A177-3AD203B41FA5}">
                      <a16:colId xmlns:a16="http://schemas.microsoft.com/office/drawing/2014/main" val="104730069"/>
                    </a:ext>
                  </a:extLst>
                </a:gridCol>
              </a:tblGrid>
              <a:tr h="71242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900" b="1" i="0" u="none" strike="noStrike">
                          <a:effectLst/>
                          <a:latin typeface="Arial" panose="020B0604020202020204" pitchFamily="34" charset="0"/>
                        </a:rPr>
                        <a:t>Na straně pacienta</a:t>
                      </a:r>
                      <a:endParaRPr lang="sk-SK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73" marR="96273" marT="48137" marB="4813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900" b="1" i="0" u="none" strike="noStrike">
                          <a:effectLst/>
                          <a:latin typeface="Arial" panose="020B0604020202020204" pitchFamily="34" charset="0"/>
                        </a:rPr>
                        <a:t>Na straně lékaře</a:t>
                      </a:r>
                      <a:endParaRPr lang="sk-SK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73" marR="96273" marT="48137" marB="4813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900" b="1" i="0" u="none" strike="noStrike">
                          <a:effectLst/>
                          <a:latin typeface="Arial" panose="020B0604020202020204" pitchFamily="34" charset="0"/>
                        </a:rPr>
                        <a:t>Na straně choroby</a:t>
                      </a:r>
                      <a:endParaRPr lang="sk-SK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73" marR="96273" marT="48137" marB="4813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900" b="1" i="0" u="none" strike="noStrike">
                          <a:effectLst/>
                          <a:latin typeface="Arial" panose="020B0604020202020204" pitchFamily="34" charset="0"/>
                        </a:rPr>
                        <a:t>Na straně léčby</a:t>
                      </a:r>
                      <a:endParaRPr lang="sk-SK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73" marR="96273" marT="48137" marB="4813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333355"/>
                  </a:ext>
                </a:extLst>
              </a:tr>
              <a:tr h="3311804">
                <a:tc>
                  <a:txBody>
                    <a:bodyPr/>
                    <a:lstStyle/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Odmítání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onemocnění</a:t>
                      </a:r>
                      <a:endParaRPr lang="sk-SK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Mladý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věk</a:t>
                      </a:r>
                      <a:endParaRPr lang="sk-SK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Sociální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izolace</a:t>
                      </a:r>
                      <a:endParaRPr lang="sk-SK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Psychiatrické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onemocnění</a:t>
                      </a:r>
                      <a:endParaRPr lang="sk-SK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Mužské pohlaví</a:t>
                      </a: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Nízká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úroveň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vzdělání</a:t>
                      </a:r>
                      <a:endParaRPr lang="sk-SK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Nedostatečná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informovanost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o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onemocnění</a:t>
                      </a:r>
                      <a:endParaRPr lang="sk-SK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Nedocházení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k plánovaným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vyšetřením</a:t>
                      </a:r>
                      <a:endParaRPr lang="sk-SK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Nedostatečné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zapojení do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léčby</a:t>
                      </a:r>
                      <a:endParaRPr lang="sk-SK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73" marR="96273" marT="48137" marB="4813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Nedostatek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času</a:t>
                      </a: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Dlouhá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čekací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doba</a:t>
                      </a: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Nedostatečná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komunikace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lékař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–pacient–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lékárník</a:t>
                      </a:r>
                      <a:endParaRPr lang="sk-SK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Nedostatek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informací</a:t>
                      </a:r>
                      <a:endParaRPr lang="sk-SK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73" marR="96273" marT="48137" marB="4813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>
                          <a:effectLst/>
                          <a:latin typeface="Arial" panose="020B0604020202020204" pitchFamily="34" charset="0"/>
                        </a:rPr>
                        <a:t>Chronické onemocnění</a:t>
                      </a: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>
                          <a:effectLst/>
                          <a:latin typeface="Arial" panose="020B0604020202020204" pitchFamily="34" charset="0"/>
                        </a:rPr>
                        <a:t>Asymptomatické</a:t>
                      </a: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>
                          <a:effectLst/>
                          <a:latin typeface="Arial" panose="020B0604020202020204" pitchFamily="34" charset="0"/>
                        </a:rPr>
                        <a:t>Bez bezprostředních důsledků nonadherence </a:t>
                      </a:r>
                    </a:p>
                  </a:txBody>
                  <a:tcPr marL="96273" marR="96273" marT="48137" marB="4813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Komplexnost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dávkovacího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schématu</a:t>
                      </a:r>
                      <a:endParaRPr lang="sk-SK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Dlouhodobost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léčby</a:t>
                      </a:r>
                      <a:endParaRPr lang="sk-SK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Přehlížení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neřešení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vedlejších</a:t>
                      </a: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900" b="0" i="0" u="none" strike="noStrike" dirty="0" err="1">
                          <a:effectLst/>
                          <a:latin typeface="Arial" panose="020B0604020202020204" pitchFamily="34" charset="0"/>
                        </a:rPr>
                        <a:t>účinků</a:t>
                      </a:r>
                      <a:endParaRPr lang="sk-SK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900" b="0" i="0" u="none" strike="noStrike" dirty="0">
                          <a:effectLst/>
                          <a:latin typeface="Arial" panose="020B0604020202020204" pitchFamily="34" charset="0"/>
                        </a:rPr>
                        <a:t>Cena terapie </a:t>
                      </a:r>
                    </a:p>
                  </a:txBody>
                  <a:tcPr marL="96273" marR="96273" marT="48137" marB="4813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648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34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66ADC01-5CC6-704A-B996-6EA3FAEB2F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9B3788-5515-F24B-8C28-4466A28A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Adherenciu</a:t>
            </a:r>
            <a:r>
              <a:rPr lang="sk-SK" dirty="0"/>
              <a:t> k liečbe znižuje...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4F10C65-66F4-0745-84CB-A50894C9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/>
              <a:t>Nevhodná komunikácia (pacient sa nevie rozpomenúť na 1/3 až ½ </a:t>
            </a:r>
            <a:r>
              <a:rPr lang="sk-SK" dirty="0" err="1"/>
              <a:t>odpoúčaní</a:t>
            </a:r>
            <a:r>
              <a:rPr lang="sk-SK" dirty="0"/>
              <a:t>) </a:t>
            </a:r>
            <a:r>
              <a:rPr lang="sk-SK" dirty="0">
                <a:solidFill>
                  <a:schemeClr val="accent6"/>
                </a:solidFill>
              </a:rPr>
              <a:t>– </a:t>
            </a:r>
            <a:r>
              <a:rPr lang="sk-SK" b="1" dirty="0">
                <a:solidFill>
                  <a:schemeClr val="accent6"/>
                </a:solidFill>
              </a:rPr>
              <a:t>tunelové videnie</a:t>
            </a:r>
            <a:endParaRPr lang="sk-SK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r>
              <a:rPr lang="sk-SK" dirty="0"/>
              <a:t>Nevyrieknuté obavy pacienta</a:t>
            </a:r>
          </a:p>
          <a:p>
            <a:pPr>
              <a:lnSpc>
                <a:spcPct val="150000"/>
              </a:lnSpc>
            </a:pPr>
            <a:r>
              <a:rPr lang="sk-SK" dirty="0"/>
              <a:t>Absencia symptómov</a:t>
            </a:r>
          </a:p>
          <a:p>
            <a:pPr>
              <a:lnSpc>
                <a:spcPct val="150000"/>
              </a:lnSpc>
            </a:pPr>
            <a:r>
              <a:rPr lang="sk-SK" dirty="0"/>
              <a:t>Čas medzi zmenou chovania a pociťovaným efektom</a:t>
            </a:r>
          </a:p>
          <a:p>
            <a:pPr>
              <a:lnSpc>
                <a:spcPct val="150000"/>
              </a:lnSpc>
            </a:pPr>
            <a:r>
              <a:rPr lang="sk-SK" dirty="0"/>
              <a:t>Strach z negatívnych účinkov</a:t>
            </a:r>
          </a:p>
        </p:txBody>
      </p:sp>
    </p:spTree>
    <p:extLst>
      <p:ext uri="{BB962C8B-B14F-4D97-AF65-F5344CB8AC3E}">
        <p14:creationId xmlns:p14="http://schemas.microsoft.com/office/powerpoint/2010/main" val="348276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9014D50-C68E-814B-B1C1-7878CC0B48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C9036D-340D-9B4D-9BDB-3F9AB352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Adherenciu</a:t>
            </a:r>
            <a:r>
              <a:rPr lang="sk-SK" dirty="0"/>
              <a:t> adolescentov k redukcii váhy znižuje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74AF38E-8AC4-8143-AAAE-E2A5AD281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82409"/>
            <a:ext cx="10391948" cy="38347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dirty="0"/>
              <a:t>Rodičia nie sú súčasťou zmeny, modelujú nevhodné správanie</a:t>
            </a:r>
          </a:p>
          <a:p>
            <a:pPr>
              <a:lnSpc>
                <a:spcPct val="150000"/>
              </a:lnSpc>
            </a:pPr>
            <a:r>
              <a:rPr lang="sk-SK" dirty="0"/>
              <a:t>Rodičia trvajú na niektorých jedlách – </a:t>
            </a:r>
            <a:r>
              <a:rPr lang="sk-SK" b="1" dirty="0" err="1">
                <a:solidFill>
                  <a:schemeClr val="accent6"/>
                </a:solidFill>
              </a:rPr>
              <a:t>reaktancia</a:t>
            </a:r>
            <a:r>
              <a:rPr lang="sk-SK" dirty="0">
                <a:solidFill>
                  <a:schemeClr val="accent6"/>
                </a:solidFill>
              </a:rPr>
              <a:t> (zachovanie autonómie)</a:t>
            </a:r>
            <a:r>
              <a:rPr lang="sk-SK" dirty="0"/>
              <a:t>, rebelovanie</a:t>
            </a:r>
          </a:p>
          <a:p>
            <a:pPr>
              <a:lnSpc>
                <a:spcPct val="150000"/>
              </a:lnSpc>
            </a:pPr>
            <a:r>
              <a:rPr lang="sk-SK" dirty="0"/>
              <a:t>Absencia dialógu o jedle </a:t>
            </a:r>
            <a:r>
              <a:rPr lang="sk-SK" dirty="0">
                <a:sym typeface="Wingdings" pitchFamily="2" charset="2"/>
              </a:rPr>
              <a:t> emočné ťažkosti</a:t>
            </a:r>
          </a:p>
          <a:p>
            <a:pPr>
              <a:lnSpc>
                <a:spcPct val="150000"/>
              </a:lnSpc>
            </a:pPr>
            <a:r>
              <a:rPr lang="sk-SK" b="1" dirty="0">
                <a:solidFill>
                  <a:schemeClr val="accent6"/>
                </a:solidFill>
                <a:sym typeface="Wingdings" pitchFamily="2" charset="2"/>
              </a:rPr>
              <a:t>Médiá</a:t>
            </a:r>
            <a:r>
              <a:rPr lang="sk-SK" dirty="0">
                <a:sym typeface="Wingdings" pitchFamily="2" charset="2"/>
              </a:rPr>
              <a:t>: neustále prezentovanie lákavého jedla</a:t>
            </a:r>
          </a:p>
          <a:p>
            <a:pPr lvl="1">
              <a:lnSpc>
                <a:spcPct val="150000"/>
              </a:lnSpc>
            </a:pPr>
            <a:r>
              <a:rPr lang="sk-SK" dirty="0">
                <a:sym typeface="Wingdings" pitchFamily="2" charset="2"/>
              </a:rPr>
              <a:t>Absurdné spájanie významov – štíhla dynamická žena + nezdravé jedlo</a:t>
            </a:r>
          </a:p>
          <a:p>
            <a:pPr>
              <a:lnSpc>
                <a:spcPct val="150000"/>
              </a:lnSpc>
            </a:pPr>
            <a:r>
              <a:rPr lang="sk-SK" dirty="0">
                <a:sym typeface="Wingdings" pitchFamily="2" charset="2"/>
              </a:rPr>
              <a:t>Prostredie: nové chute, </a:t>
            </a:r>
            <a:r>
              <a:rPr lang="sk-SK" dirty="0"/>
              <a:t>nízka praktickosť prípravy</a:t>
            </a:r>
          </a:p>
        </p:txBody>
      </p:sp>
    </p:spTree>
    <p:extLst>
      <p:ext uri="{BB962C8B-B14F-4D97-AF65-F5344CB8AC3E}">
        <p14:creationId xmlns:p14="http://schemas.microsoft.com/office/powerpoint/2010/main" val="178750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D2D8ED7-0F59-3C49-9016-42F6FE8C0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F95FAE-BF5D-C14A-8025-04CAD748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18CCF8D8-1CAD-8D44-9AF6-C7EA5AE4B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Aký je váš postoj k umiernenej konzumácii alkoholu? </a:t>
            </a:r>
          </a:p>
          <a:p>
            <a:endParaRPr lang="sk-SK" dirty="0"/>
          </a:p>
          <a:p>
            <a:r>
              <a:rPr lang="sk-SK" dirty="0"/>
              <a:t>Radšej ÁNO</a:t>
            </a:r>
          </a:p>
          <a:p>
            <a:r>
              <a:rPr lang="sk-SK" dirty="0"/>
              <a:t>Radšej NIE</a:t>
            </a:r>
          </a:p>
          <a:p>
            <a:endParaRPr lang="sk-SK" dirty="0"/>
          </a:p>
          <a:p>
            <a:r>
              <a:rPr lang="sk-SK" dirty="0"/>
              <a:t>Hlasujte prosím v </a:t>
            </a:r>
            <a:r>
              <a:rPr lang="sk-SK" b="1" dirty="0" err="1"/>
              <a:t>Menti.com</a:t>
            </a:r>
            <a:r>
              <a:rPr lang="sk-SK" b="1" dirty="0"/>
              <a:t> </a:t>
            </a:r>
            <a:r>
              <a:rPr lang="sk-SK" dirty="0"/>
              <a:t> </a:t>
            </a:r>
            <a:r>
              <a:rPr lang="sk-SK" b="1" dirty="0"/>
              <a:t>4400 7933</a:t>
            </a:r>
            <a:endParaRPr lang="sk-SK" b="1" dirty="0">
              <a:solidFill>
                <a:srgbClr val="F01928"/>
              </a:solidFill>
              <a:highlight>
                <a:srgbClr val="FFFF00"/>
              </a:highlight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0858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055A517-495D-294E-8454-3D7436693A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C4B20C-A691-EE48-8A8D-921E3841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sk-SK" sz="4100" dirty="0"/>
              <a:t>Najvýraznejší </a:t>
            </a:r>
            <a:r>
              <a:rPr lang="sk-SK" sz="4100" dirty="0" err="1"/>
              <a:t>prediktor</a:t>
            </a:r>
            <a:r>
              <a:rPr lang="sk-SK" sz="4100" dirty="0"/>
              <a:t> </a:t>
            </a:r>
            <a:r>
              <a:rPr lang="sk-SK" sz="4100" dirty="0" err="1"/>
              <a:t>adherencie</a:t>
            </a:r>
            <a:r>
              <a:rPr lang="sk-SK" sz="4100" dirty="0"/>
              <a:t> 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747A75E-FD7B-CD4C-AF93-82C11D7A5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790999"/>
            <a:ext cx="5246518" cy="698497"/>
          </a:xfrm>
        </p:spPr>
        <p:txBody>
          <a:bodyPr anchor="t">
            <a:normAutofit fontScale="92500"/>
          </a:bodyPr>
          <a:lstStyle/>
          <a:p>
            <a:pPr marL="72000" indent="0">
              <a:spcAft>
                <a:spcPts val="600"/>
              </a:spcAft>
              <a:buNone/>
            </a:pPr>
            <a:r>
              <a:rPr lang="sk-SK" dirty="0"/>
              <a:t>VNÚTORNÉ PRESVEDČENIE KLIENTA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D96938A-A51F-0C47-AAD6-1AFDBC195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498" y="-92765"/>
            <a:ext cx="6096000" cy="4085901"/>
          </a:xfrm>
          <a:prstGeom prst="rect">
            <a:avLst/>
          </a:prstGeom>
          <a:noFill/>
        </p:spPr>
      </p:pic>
      <p:pic>
        <p:nvPicPr>
          <p:cNvPr id="9" name="Obrázok 8" descr="Obrázok, na ktorom je stôl, šálka, sklo&#10;&#10;Automaticky generovaný popis">
            <a:extLst>
              <a:ext uri="{FF2B5EF4-FFF2-40B4-BE49-F238E27FC236}">
                <a16:creationId xmlns:a16="http://schemas.microsoft.com/office/drawing/2014/main" id="{BE6B1B74-A3D9-264E-98C6-61074E488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37650" y="3993136"/>
            <a:ext cx="4380854" cy="2920569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4AD70780-4E8F-D349-83A3-54D0E67BD0CB}"/>
              </a:ext>
            </a:extLst>
          </p:cNvPr>
          <p:cNvSpPr/>
          <p:nvPr/>
        </p:nvSpPr>
        <p:spPr>
          <a:xfrm>
            <a:off x="6109253" y="3997144"/>
            <a:ext cx="1715146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sz="1800" dirty="0" err="1"/>
              <a:t>Kiviniemi</a:t>
            </a:r>
            <a:r>
              <a:rPr lang="sk-SK" sz="1800" dirty="0"/>
              <a:t> &amp; </a:t>
            </a:r>
            <a:r>
              <a:rPr lang="sk-SK" sz="1800" dirty="0" err="1"/>
              <a:t>Rotham</a:t>
            </a:r>
            <a:r>
              <a:rPr lang="sk-SK" sz="1800" dirty="0"/>
              <a:t> (2006)</a:t>
            </a:r>
          </a:p>
        </p:txBody>
      </p:sp>
      <p:sp>
        <p:nvSpPr>
          <p:cNvPr id="11" name="Šípka nadol 10">
            <a:extLst>
              <a:ext uri="{FF2B5EF4-FFF2-40B4-BE49-F238E27FC236}">
                <a16:creationId xmlns:a16="http://schemas.microsoft.com/office/drawing/2014/main" id="{19200F7D-78A8-7F47-820F-B24FDBEE496F}"/>
              </a:ext>
            </a:extLst>
          </p:cNvPr>
          <p:cNvSpPr/>
          <p:nvPr/>
        </p:nvSpPr>
        <p:spPr bwMode="auto">
          <a:xfrm>
            <a:off x="2332383" y="4071945"/>
            <a:ext cx="503582" cy="57153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89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5CD830C-6DE9-6747-AA1D-C49822ED4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51C735-86BB-EF4B-B51B-D77F191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Zvyšovanie </a:t>
            </a:r>
            <a:r>
              <a:rPr lang="sk-SK" dirty="0" err="1"/>
              <a:t>adherencie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A844E77F-24E8-DB48-AF64-94F2C7D2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/>
              <a:t>Kvalitné, dlhšie a frekventované interakcie</a:t>
            </a:r>
          </a:p>
          <a:p>
            <a:pPr>
              <a:lnSpc>
                <a:spcPct val="150000"/>
              </a:lnSpc>
            </a:pPr>
            <a:r>
              <a:rPr lang="sk-SK" dirty="0"/>
              <a:t>Postoj k pacientovi: rešpektovanie jeho obáv, empatia</a:t>
            </a:r>
          </a:p>
          <a:p>
            <a:pPr>
              <a:lnSpc>
                <a:spcPct val="150000"/>
              </a:lnSpc>
            </a:pPr>
            <a:r>
              <a:rPr lang="sk-SK" dirty="0"/>
              <a:t>Nepredpisovať ale spolurozhodovať</a:t>
            </a:r>
          </a:p>
          <a:p>
            <a:pPr>
              <a:lnSpc>
                <a:spcPct val="150000"/>
              </a:lnSpc>
            </a:pPr>
            <a:r>
              <a:rPr lang="sk-SK" dirty="0"/>
              <a:t>Kratšie čakacie časy</a:t>
            </a:r>
          </a:p>
          <a:p>
            <a:pPr>
              <a:lnSpc>
                <a:spcPct val="150000"/>
              </a:lnSpc>
            </a:pPr>
            <a:r>
              <a:rPr lang="sk-SK" dirty="0"/>
              <a:t>Predplatenie služieb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770506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0" ma:contentTypeDescription="Create a new document." ma:contentTypeScope="" ma:versionID="95a052b0847fd16805d557ab7f313c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389CCA-49DE-40A7-A42D-EAC00FD8FC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79FB1E-F750-4F37-BCDE-50ADC166F0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1A8381-F60C-4668-88E6-3AEB03035A4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796</Words>
  <Application>Microsoft Macintosh PowerPoint</Application>
  <PresentationFormat>Widescreen</PresentationFormat>
  <Paragraphs>165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Tahoma</vt:lpstr>
      <vt:lpstr>Wingdings</vt:lpstr>
      <vt:lpstr>Prezentace_MU_CZ</vt:lpstr>
      <vt:lpstr>Adherencia</vt:lpstr>
      <vt:lpstr>Adherencia a ako ju zistíme</vt:lpstr>
      <vt:lpstr>Ktoré z faktorov nesúvisia s nižšou mierou adherenice?</vt:lpstr>
      <vt:lpstr>PowerPoint Presentation</vt:lpstr>
      <vt:lpstr>Adherenciu k liečbe znižuje...</vt:lpstr>
      <vt:lpstr>Adherenciu adolescentov k redukcii váhy znižuje</vt:lpstr>
      <vt:lpstr>PowerPoint Presentation</vt:lpstr>
      <vt:lpstr>Najvýraznejší prediktor adherencie </vt:lpstr>
      <vt:lpstr>Zvyšovanie adherencie</vt:lpstr>
      <vt:lpstr>Zvyšovanie adherencie</vt:lpstr>
      <vt:lpstr>Zvyšovanie adherencie</vt:lpstr>
      <vt:lpstr>PowerPoint Presentation</vt:lpstr>
      <vt:lpstr>Sdílené rozhodování - kdy se hodí?</vt:lpstr>
      <vt:lpstr>Sdílené rozhodování – jaké má důsledky?</vt:lpstr>
      <vt:lpstr>Společné rozhodování</vt:lpstr>
      <vt:lpstr>PowerPoint Presentation</vt:lpstr>
      <vt:lpstr>Společné rozhodování v medicíně</vt:lpstr>
      <vt:lpstr>Jak komunikovat možnost volby </vt:lpstr>
      <vt:lpstr>Jak komunikovat možnosti </vt:lpstr>
      <vt:lpstr>Zaměřit se na výběr řešení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Sebaregulácia</dc:title>
  <dc:creator>Barbora Kóša</dc:creator>
  <cp:lastModifiedBy>Barbora Kóša</cp:lastModifiedBy>
  <cp:revision>24</cp:revision>
  <dcterms:created xsi:type="dcterms:W3CDTF">2021-03-22T18:39:12Z</dcterms:created>
  <dcterms:modified xsi:type="dcterms:W3CDTF">2022-03-29T10:55:05Z</dcterms:modified>
</cp:coreProperties>
</file>