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4" r:id="rId9"/>
    <p:sldId id="260" r:id="rId10"/>
    <p:sldId id="261" r:id="rId11"/>
    <p:sldId id="262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2" autoAdjust="0"/>
    <p:restoredTop sz="95768" autoAdjust="0"/>
  </p:normalViewPr>
  <p:slideViewPr>
    <p:cSldViewPr snapToGrid="0">
      <p:cViewPr>
        <p:scale>
          <a:sx n="100" d="100"/>
          <a:sy n="100" d="100"/>
        </p:scale>
        <p:origin x="272" y="4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Konformita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Sociální psychologie</a:t>
            </a:r>
          </a:p>
          <a:p>
            <a:r>
              <a:rPr lang="cs-CZ" dirty="0"/>
              <a:t>Podzim 2022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9DD61-8B1C-524D-985C-B0CF8C3E1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91832D-051F-4547-9861-CB225367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C3A21F-9305-D348-9E91-8CB24E0742B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85605"/>
            <a:ext cx="10925900" cy="4139998"/>
          </a:xfrm>
        </p:spPr>
        <p:txBody>
          <a:bodyPr/>
          <a:lstStyle/>
          <a:p>
            <a:r>
              <a:rPr lang="en-GB" sz="1600" dirty="0" err="1"/>
              <a:t>Hlavní</a:t>
            </a:r>
            <a:r>
              <a:rPr lang="en-GB" sz="1600" dirty="0"/>
              <a:t> trendy v </a:t>
            </a:r>
            <a:r>
              <a:rPr lang="en-GB" sz="1600" dirty="0" err="1"/>
              <a:t>užívání</a:t>
            </a:r>
            <a:r>
              <a:rPr lang="en-GB" sz="1600" dirty="0"/>
              <a:t> </a:t>
            </a:r>
            <a:r>
              <a:rPr lang="en-GB" sz="1600" dirty="0" err="1"/>
              <a:t>návykových</a:t>
            </a:r>
            <a:r>
              <a:rPr lang="en-GB" sz="1600" dirty="0"/>
              <a:t> </a:t>
            </a:r>
            <a:r>
              <a:rPr lang="en-GB" sz="1600" dirty="0" err="1"/>
              <a:t>látek</a:t>
            </a:r>
            <a:r>
              <a:rPr lang="en-GB" sz="1600" dirty="0"/>
              <a:t> </a:t>
            </a:r>
            <a:r>
              <a:rPr lang="en-GB" sz="1600" dirty="0" err="1"/>
              <a:t>mezi</a:t>
            </a:r>
            <a:r>
              <a:rPr lang="en-GB" sz="1600" dirty="0"/>
              <a:t> 16letými v </a:t>
            </a:r>
            <a:r>
              <a:rPr lang="en-GB" sz="1600" dirty="0" err="1"/>
              <a:t>letech</a:t>
            </a:r>
            <a:r>
              <a:rPr lang="en-GB" sz="1600" dirty="0"/>
              <a:t> 1995–2015 (</a:t>
            </a:r>
            <a:r>
              <a:rPr lang="en-GB" sz="1600" dirty="0" err="1"/>
              <a:t>Csémy</a:t>
            </a:r>
            <a:r>
              <a:rPr lang="en-GB" sz="1600" dirty="0"/>
              <a:t>, </a:t>
            </a:r>
            <a:r>
              <a:rPr lang="en-GB" sz="1600" dirty="0" err="1"/>
              <a:t>Chomynová</a:t>
            </a:r>
            <a:r>
              <a:rPr lang="en-GB" sz="1600" dirty="0"/>
              <a:t>, </a:t>
            </a:r>
            <a:r>
              <a:rPr lang="en-GB" sz="1600" dirty="0" err="1"/>
              <a:t>Mravčík</a:t>
            </a:r>
            <a:r>
              <a:rPr lang="en-GB" sz="1600" dirty="0"/>
              <a:t>, 2016, s. 2) </a:t>
            </a:r>
            <a:r>
              <a:rPr lang="en-GB" sz="1600" dirty="0" err="1"/>
              <a:t>poukázaly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GB" sz="1600" dirty="0" err="1"/>
              <a:t>výrazný</a:t>
            </a:r>
            <a:r>
              <a:rPr lang="en-GB" sz="1600" dirty="0"/>
              <a:t> </a:t>
            </a:r>
            <a:r>
              <a:rPr lang="en-GB" sz="1600" dirty="0" err="1"/>
              <a:t>pokles</a:t>
            </a:r>
            <a:r>
              <a:rPr lang="en-GB" sz="1600" dirty="0"/>
              <a:t> prevalence </a:t>
            </a:r>
            <a:r>
              <a:rPr lang="en-GB" sz="1600" dirty="0" err="1"/>
              <a:t>kouření</a:t>
            </a:r>
            <a:r>
              <a:rPr lang="en-GB" sz="1600" dirty="0"/>
              <a:t> </a:t>
            </a:r>
            <a:r>
              <a:rPr lang="en-GB" sz="1600" dirty="0" err="1"/>
              <a:t>cigaret</a:t>
            </a:r>
            <a:r>
              <a:rPr lang="en-GB" sz="1600" dirty="0"/>
              <a:t>, </a:t>
            </a:r>
            <a:r>
              <a:rPr lang="en-GB" sz="1600" dirty="0" err="1"/>
              <a:t>pokles</a:t>
            </a:r>
            <a:r>
              <a:rPr lang="en-GB" sz="1600" dirty="0"/>
              <a:t> prevalence </a:t>
            </a:r>
            <a:r>
              <a:rPr lang="en-GB" sz="1600" dirty="0" err="1"/>
              <a:t>denního</a:t>
            </a:r>
            <a:r>
              <a:rPr lang="en-GB" sz="1600" dirty="0"/>
              <a:t> </a:t>
            </a:r>
            <a:r>
              <a:rPr lang="en-GB" sz="1600" dirty="0" err="1"/>
              <a:t>kuřáctví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silného</a:t>
            </a:r>
            <a:r>
              <a:rPr lang="en-GB" sz="1600" dirty="0"/>
              <a:t> </a:t>
            </a:r>
            <a:r>
              <a:rPr lang="en-GB" sz="1600" dirty="0" err="1"/>
              <a:t>kouření</a:t>
            </a:r>
            <a:r>
              <a:rPr lang="en-GB" sz="1600" dirty="0"/>
              <a:t> (</a:t>
            </a:r>
            <a:r>
              <a:rPr lang="en-GB" sz="1600" dirty="0" err="1"/>
              <a:t>tj</a:t>
            </a:r>
            <a:r>
              <a:rPr lang="en-GB" sz="1600" dirty="0"/>
              <a:t>. </a:t>
            </a:r>
            <a:r>
              <a:rPr lang="en-GB" sz="1600" dirty="0" err="1"/>
              <a:t>kouření</a:t>
            </a:r>
            <a:r>
              <a:rPr lang="en-GB" sz="1600" dirty="0"/>
              <a:t> 11 a </a:t>
            </a:r>
            <a:r>
              <a:rPr lang="en-GB" sz="1600" dirty="0" err="1"/>
              <a:t>více</a:t>
            </a:r>
            <a:r>
              <a:rPr lang="en-GB" sz="1600" dirty="0"/>
              <a:t> </a:t>
            </a:r>
            <a:r>
              <a:rPr lang="en-GB" sz="1600" dirty="0" err="1"/>
              <a:t>cigaret</a:t>
            </a:r>
            <a:r>
              <a:rPr lang="en-GB" sz="1600" dirty="0"/>
              <a:t> </a:t>
            </a:r>
            <a:r>
              <a:rPr lang="en-GB" sz="1600" dirty="0" err="1"/>
              <a:t>denně</a:t>
            </a:r>
            <a:r>
              <a:rPr lang="en-GB" sz="1600" dirty="0"/>
              <a:t>),</a:t>
            </a:r>
          </a:p>
          <a:p>
            <a:pPr lvl="1">
              <a:lnSpc>
                <a:spcPct val="150000"/>
              </a:lnSpc>
            </a:pPr>
            <a:r>
              <a:rPr lang="en-GB" sz="1600" dirty="0" err="1"/>
              <a:t>výrazný</a:t>
            </a:r>
            <a:r>
              <a:rPr lang="en-GB" sz="1600" dirty="0"/>
              <a:t> </a:t>
            </a:r>
            <a:r>
              <a:rPr lang="en-GB" sz="1600" dirty="0" err="1"/>
              <a:t>pokles</a:t>
            </a:r>
            <a:r>
              <a:rPr lang="en-GB" sz="1600" dirty="0"/>
              <a:t> </a:t>
            </a:r>
            <a:r>
              <a:rPr lang="en-GB" sz="1600" dirty="0" err="1"/>
              <a:t>konzumace</a:t>
            </a:r>
            <a:r>
              <a:rPr lang="en-GB" sz="1600" dirty="0"/>
              <a:t> </a:t>
            </a:r>
            <a:r>
              <a:rPr lang="en-GB" sz="1600" dirty="0" err="1"/>
              <a:t>alkoholu</a:t>
            </a:r>
            <a:r>
              <a:rPr lang="en-GB" sz="1600" dirty="0"/>
              <a:t> </a:t>
            </a:r>
            <a:r>
              <a:rPr lang="en-GB" sz="1600" dirty="0" err="1"/>
              <a:t>včetně</a:t>
            </a:r>
            <a:r>
              <a:rPr lang="en-GB" sz="1600" dirty="0"/>
              <a:t> </a:t>
            </a:r>
            <a:r>
              <a:rPr lang="en-GB" sz="1600" dirty="0" err="1"/>
              <a:t>rizikové</a:t>
            </a:r>
            <a:r>
              <a:rPr lang="en-GB" sz="1600" dirty="0"/>
              <a:t> </a:t>
            </a:r>
            <a:r>
              <a:rPr lang="en-GB" sz="1600" dirty="0" err="1"/>
              <a:t>konzumace</a:t>
            </a:r>
            <a:r>
              <a:rPr lang="en-GB" sz="1600" dirty="0"/>
              <a:t> (</a:t>
            </a:r>
            <a:r>
              <a:rPr lang="en-GB" sz="1600" dirty="0" err="1"/>
              <a:t>např</a:t>
            </a:r>
            <a:r>
              <a:rPr lang="en-GB" sz="1600" dirty="0"/>
              <a:t>. </a:t>
            </a:r>
            <a:r>
              <a:rPr lang="en-GB" sz="1600" dirty="0" err="1"/>
              <a:t>užívání</a:t>
            </a:r>
            <a:r>
              <a:rPr lang="en-GB" sz="1600" dirty="0"/>
              <a:t> </a:t>
            </a:r>
            <a:r>
              <a:rPr lang="en-GB" sz="1600" dirty="0" err="1"/>
              <a:t>nadměrných</a:t>
            </a:r>
            <a:r>
              <a:rPr lang="en-GB" sz="1600" dirty="0"/>
              <a:t> </a:t>
            </a:r>
            <a:r>
              <a:rPr lang="en-GB" sz="1600" dirty="0" err="1"/>
              <a:t>dávek</a:t>
            </a:r>
            <a:r>
              <a:rPr lang="en-GB" sz="1600" dirty="0"/>
              <a:t> </a:t>
            </a:r>
            <a:r>
              <a:rPr lang="en-GB" sz="1600" dirty="0" err="1"/>
              <a:t>alkoholu</a:t>
            </a:r>
            <a:r>
              <a:rPr lang="en-GB" sz="1600" dirty="0"/>
              <a:t>),</a:t>
            </a:r>
          </a:p>
          <a:p>
            <a:pPr lvl="1">
              <a:lnSpc>
                <a:spcPct val="150000"/>
              </a:lnSpc>
            </a:pPr>
            <a:r>
              <a:rPr lang="en-GB" sz="1600" dirty="0"/>
              <a:t>v </a:t>
            </a:r>
            <a:r>
              <a:rPr lang="en-GB" sz="1600" dirty="0" err="1"/>
              <a:t>roce</a:t>
            </a:r>
            <a:r>
              <a:rPr lang="en-GB" sz="1600" dirty="0"/>
              <a:t> 2015 </a:t>
            </a:r>
            <a:r>
              <a:rPr lang="en-GB" sz="1600" dirty="0" err="1"/>
              <a:t>pokračoval</a:t>
            </a:r>
            <a:r>
              <a:rPr lang="en-GB" sz="1600" dirty="0"/>
              <a:t> </a:t>
            </a:r>
            <a:r>
              <a:rPr lang="en-GB" sz="1600" dirty="0" err="1"/>
              <a:t>pokles</a:t>
            </a:r>
            <a:r>
              <a:rPr lang="en-GB" sz="1600" dirty="0"/>
              <a:t> </a:t>
            </a:r>
            <a:r>
              <a:rPr lang="en-GB" sz="1600" dirty="0" err="1"/>
              <a:t>zkušeností</a:t>
            </a:r>
            <a:r>
              <a:rPr lang="en-GB" sz="1600" dirty="0"/>
              <a:t> </a:t>
            </a:r>
            <a:r>
              <a:rPr lang="en-GB" sz="1600" dirty="0" err="1"/>
              <a:t>mládeže</a:t>
            </a:r>
            <a:r>
              <a:rPr lang="en-GB" sz="1600" dirty="0"/>
              <a:t> s </a:t>
            </a:r>
            <a:r>
              <a:rPr lang="en-GB" sz="1600" dirty="0" err="1"/>
              <a:t>nelegálními</a:t>
            </a:r>
            <a:r>
              <a:rPr lang="en-GB" sz="1600" dirty="0"/>
              <a:t> </a:t>
            </a:r>
            <a:r>
              <a:rPr lang="en-GB" sz="1600" dirty="0" err="1"/>
              <a:t>drogami</a:t>
            </a:r>
            <a:r>
              <a:rPr lang="en-GB" sz="1600" dirty="0"/>
              <a:t>,</a:t>
            </a:r>
          </a:p>
          <a:p>
            <a:pPr lvl="1">
              <a:lnSpc>
                <a:spcPct val="150000"/>
              </a:lnSpc>
            </a:pPr>
            <a:r>
              <a:rPr lang="en-GB" sz="1600" dirty="0" err="1"/>
              <a:t>významný</a:t>
            </a:r>
            <a:r>
              <a:rPr lang="en-GB" sz="1600" dirty="0"/>
              <a:t> </a:t>
            </a:r>
            <a:r>
              <a:rPr lang="en-GB" sz="1600" dirty="0" err="1"/>
              <a:t>pokles</a:t>
            </a:r>
            <a:r>
              <a:rPr lang="en-GB" sz="1600" dirty="0"/>
              <a:t> </a:t>
            </a:r>
            <a:r>
              <a:rPr lang="en-GB" sz="1600" dirty="0" err="1"/>
              <a:t>zkušeností</a:t>
            </a:r>
            <a:r>
              <a:rPr lang="en-GB" sz="1600" dirty="0"/>
              <a:t> s </a:t>
            </a:r>
            <a:r>
              <a:rPr lang="en-GB" sz="1600" dirty="0" err="1"/>
              <a:t>užitím</a:t>
            </a:r>
            <a:r>
              <a:rPr lang="en-GB" sz="1600" dirty="0"/>
              <a:t> </a:t>
            </a:r>
            <a:r>
              <a:rPr lang="en-GB" sz="1600" dirty="0" err="1"/>
              <a:t>konopných</a:t>
            </a:r>
            <a:r>
              <a:rPr lang="en-GB" sz="1600" dirty="0"/>
              <a:t> </a:t>
            </a:r>
            <a:r>
              <a:rPr lang="en-GB" sz="1600" dirty="0" err="1"/>
              <a:t>látek</a:t>
            </a:r>
            <a:r>
              <a:rPr lang="en-GB" sz="1600" dirty="0"/>
              <a:t> u </a:t>
            </a:r>
            <a:r>
              <a:rPr lang="en-GB" sz="1600" dirty="0" err="1"/>
              <a:t>chlapců</a:t>
            </a:r>
            <a:r>
              <a:rPr lang="en-GB" sz="1600" dirty="0"/>
              <a:t>; u </a:t>
            </a:r>
            <a:r>
              <a:rPr lang="en-GB" sz="1600" dirty="0" err="1"/>
              <a:t>dívek</a:t>
            </a:r>
            <a:r>
              <a:rPr lang="en-GB" sz="1600" dirty="0"/>
              <a:t> se </a:t>
            </a:r>
            <a:r>
              <a:rPr lang="en-GB" sz="1600" dirty="0" err="1"/>
              <a:t>situace</a:t>
            </a:r>
            <a:r>
              <a:rPr lang="en-GB" sz="1600" dirty="0"/>
              <a:t> v </a:t>
            </a:r>
            <a:r>
              <a:rPr lang="en-GB" sz="1600" dirty="0" err="1"/>
              <a:t>posledních</a:t>
            </a:r>
            <a:r>
              <a:rPr lang="en-GB" sz="1600" dirty="0"/>
              <a:t> </a:t>
            </a:r>
            <a:r>
              <a:rPr lang="en-GB" sz="1600" dirty="0" err="1"/>
              <a:t>letech</a:t>
            </a:r>
            <a:r>
              <a:rPr lang="en-GB" sz="1600" dirty="0"/>
              <a:t> </a:t>
            </a:r>
            <a:r>
              <a:rPr lang="en-GB" sz="1600" dirty="0" err="1"/>
              <a:t>nezměnila</a:t>
            </a:r>
            <a:r>
              <a:rPr lang="en-GB" sz="1600" dirty="0"/>
              <a:t> a </a:t>
            </a:r>
            <a:r>
              <a:rPr lang="en-GB" sz="1600" dirty="0" err="1"/>
              <a:t>rozdíly</a:t>
            </a:r>
            <a:r>
              <a:rPr lang="en-GB" sz="1600" dirty="0"/>
              <a:t> </a:t>
            </a:r>
            <a:r>
              <a:rPr lang="en-GB" sz="1600" dirty="0" err="1"/>
              <a:t>mezi</a:t>
            </a:r>
            <a:r>
              <a:rPr lang="en-GB" sz="1600" dirty="0"/>
              <a:t> </a:t>
            </a:r>
            <a:r>
              <a:rPr lang="en-GB" sz="1600" dirty="0" err="1"/>
              <a:t>chlapci</a:t>
            </a:r>
            <a:r>
              <a:rPr lang="en-GB" sz="1600" dirty="0"/>
              <a:t> a </a:t>
            </a:r>
            <a:r>
              <a:rPr lang="en-GB" sz="1600" dirty="0" err="1"/>
              <a:t>dívkami</a:t>
            </a:r>
            <a:r>
              <a:rPr lang="en-GB" sz="1600" dirty="0"/>
              <a:t> se </a:t>
            </a:r>
            <a:r>
              <a:rPr lang="en-GB" sz="1600" dirty="0" err="1"/>
              <a:t>vyrovnávají</a:t>
            </a:r>
            <a:r>
              <a:rPr lang="en-GB" sz="1600" dirty="0"/>
              <a:t>,</a:t>
            </a:r>
          </a:p>
          <a:p>
            <a:pPr lvl="1">
              <a:lnSpc>
                <a:spcPct val="150000"/>
              </a:lnSpc>
            </a:pPr>
            <a:r>
              <a:rPr lang="en-GB" sz="1600" dirty="0" err="1"/>
              <a:t>nárůst</a:t>
            </a:r>
            <a:r>
              <a:rPr lang="en-GB" sz="1600" dirty="0"/>
              <a:t> </a:t>
            </a:r>
            <a:r>
              <a:rPr lang="en-GB" sz="1600" dirty="0" err="1"/>
              <a:t>průměrného</a:t>
            </a:r>
            <a:r>
              <a:rPr lang="en-GB" sz="1600" dirty="0"/>
              <a:t> </a:t>
            </a:r>
            <a:r>
              <a:rPr lang="en-GB" sz="1600" dirty="0" err="1"/>
              <a:t>věku</a:t>
            </a:r>
            <a:r>
              <a:rPr lang="en-GB" sz="1600" dirty="0"/>
              <a:t> </a:t>
            </a:r>
            <a:r>
              <a:rPr lang="en-GB" sz="1600" dirty="0" err="1"/>
              <a:t>první</a:t>
            </a:r>
            <a:r>
              <a:rPr lang="en-GB" sz="1600" dirty="0"/>
              <a:t> </a:t>
            </a:r>
            <a:r>
              <a:rPr lang="en-GB" sz="1600" dirty="0" err="1"/>
              <a:t>zkušenosti</a:t>
            </a:r>
            <a:r>
              <a:rPr lang="en-GB" sz="1600" dirty="0"/>
              <a:t> s </a:t>
            </a:r>
            <a:r>
              <a:rPr lang="en-GB" sz="1600" dirty="0" err="1"/>
              <a:t>cigaretou</a:t>
            </a:r>
            <a:r>
              <a:rPr lang="en-GB" sz="1600" dirty="0"/>
              <a:t> a </a:t>
            </a:r>
            <a:r>
              <a:rPr lang="en-GB" sz="1600" dirty="0" err="1"/>
              <a:t>alkoholem</a:t>
            </a:r>
            <a:r>
              <a:rPr lang="en-GB" sz="1600" dirty="0"/>
              <a:t>; </a:t>
            </a:r>
            <a:r>
              <a:rPr lang="en-GB" sz="1600" dirty="0" err="1"/>
              <a:t>konzumace</a:t>
            </a:r>
            <a:r>
              <a:rPr lang="en-GB" sz="1600" dirty="0"/>
              <a:t> </a:t>
            </a:r>
            <a:r>
              <a:rPr lang="en-GB" sz="1600" dirty="0" err="1"/>
              <a:t>návykových</a:t>
            </a:r>
            <a:r>
              <a:rPr lang="en-GB" sz="1600" dirty="0"/>
              <a:t> </a:t>
            </a:r>
            <a:r>
              <a:rPr lang="en-GB" sz="1600" dirty="0" err="1"/>
              <a:t>látek</a:t>
            </a:r>
            <a:r>
              <a:rPr lang="en-GB" sz="1600" dirty="0"/>
              <a:t> se </a:t>
            </a:r>
            <a:r>
              <a:rPr lang="en-GB" sz="1600" dirty="0" err="1"/>
              <a:t>tak</a:t>
            </a:r>
            <a:r>
              <a:rPr lang="en-GB" sz="1600" dirty="0"/>
              <a:t> </a:t>
            </a:r>
            <a:r>
              <a:rPr lang="en-GB" sz="1600" dirty="0" err="1"/>
              <a:t>posouvá</a:t>
            </a:r>
            <a:r>
              <a:rPr lang="en-GB" sz="1600" dirty="0"/>
              <a:t> do </a:t>
            </a:r>
            <a:r>
              <a:rPr lang="en-GB" sz="1600" dirty="0" err="1"/>
              <a:t>vyššího</a:t>
            </a:r>
            <a:r>
              <a:rPr lang="en-GB" sz="1600" dirty="0"/>
              <a:t> </a:t>
            </a:r>
            <a:r>
              <a:rPr lang="en-GB" sz="1600" dirty="0" err="1"/>
              <a:t>věku</a:t>
            </a:r>
            <a:r>
              <a:rPr lang="en-GB" sz="1600" dirty="0"/>
              <a:t>, a to </a:t>
            </a:r>
            <a:r>
              <a:rPr lang="en-GB" sz="1600" dirty="0" err="1"/>
              <a:t>i</a:t>
            </a:r>
            <a:r>
              <a:rPr lang="en-GB" sz="1600" dirty="0"/>
              <a:t> u </a:t>
            </a:r>
            <a:r>
              <a:rPr lang="en-GB" sz="1600" dirty="0" err="1"/>
              <a:t>konopných</a:t>
            </a:r>
            <a:r>
              <a:rPr lang="en-GB" sz="1600" dirty="0"/>
              <a:t> </a:t>
            </a:r>
            <a:r>
              <a:rPr lang="en-GB" sz="1600" dirty="0" err="1"/>
              <a:t>drog</a:t>
            </a:r>
            <a:endParaRPr lang="en-GB" sz="1600" dirty="0"/>
          </a:p>
          <a:p>
            <a:endParaRPr lang="en-CZ" sz="1600" dirty="0"/>
          </a:p>
        </p:txBody>
      </p:sp>
    </p:spTree>
    <p:extLst>
      <p:ext uri="{BB962C8B-B14F-4D97-AF65-F5344CB8AC3E}">
        <p14:creationId xmlns:p14="http://schemas.microsoft.com/office/powerpoint/2010/main" val="402456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AA65A-F7B1-DD46-8A97-C80D069AC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5B8542-0D8B-3843-BEC6-50B2C242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Základní definice konformity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F92F7-7548-C245-85F5-F2ECB7F0B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Z</a:t>
            </a:r>
            <a:r>
              <a:rPr lang="en-CZ" sz="2400" dirty="0"/>
              <a:t>měna v chovaní jako důsledek reálného nebo představovaného vlivu druhých lidí (Kiesler &amp; Kiesler, 1969)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M</a:t>
            </a:r>
            <a:r>
              <a:rPr lang="en-CZ" sz="2400" dirty="0"/>
              <a:t>ůže být důležitější než zájem o přežití</a:t>
            </a:r>
          </a:p>
          <a:p>
            <a:pPr>
              <a:lnSpc>
                <a:spcPct val="150000"/>
              </a:lnSpc>
            </a:pPr>
            <a:r>
              <a:rPr lang="en-CZ" sz="2400" dirty="0"/>
              <a:t>Kulturní rozdíly v konformitě – v USA hraje roli být kompetentní, samostaný, “hráč” a ne bábka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 </a:t>
            </a:r>
            <a:r>
              <a:rPr lang="en-GB" sz="2400" dirty="0" err="1"/>
              <a:t>přesto</a:t>
            </a:r>
            <a:r>
              <a:rPr lang="en-GB" sz="2400" dirty="0"/>
              <a:t> </a:t>
            </a:r>
            <a:r>
              <a:rPr lang="en-GB" sz="2400" dirty="0" err="1"/>
              <a:t>vlivu</a:t>
            </a:r>
            <a:r>
              <a:rPr lang="en-GB" sz="2400" dirty="0"/>
              <a:t> </a:t>
            </a:r>
            <a:r>
              <a:rPr lang="en-GB" sz="2400" dirty="0" err="1"/>
              <a:t>ostatních</a:t>
            </a:r>
            <a:r>
              <a:rPr lang="en-GB" sz="2400" dirty="0"/>
              <a:t> </a:t>
            </a:r>
            <a:r>
              <a:rPr lang="en-GB" sz="2400" dirty="0" err="1"/>
              <a:t>podléháme</a:t>
            </a:r>
            <a:r>
              <a:rPr lang="en-GB" sz="2400" dirty="0"/>
              <a:t> – </a:t>
            </a:r>
            <a:r>
              <a:rPr lang="en-CZ" sz="2400" dirty="0"/>
              <a:t>Miller (1997): hodnocení intelektových schopností bylo ovlivněno předešlým studentem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</a:t>
            </a:r>
            <a:r>
              <a:rPr lang="en-CZ" sz="2400" dirty="0"/>
              <a:t>ociální psychologie: “</a:t>
            </a:r>
            <a:r>
              <a:rPr lang="en-CZ" sz="2400" i="1" dirty="0"/>
              <a:t>proč jsme konformní</a:t>
            </a:r>
            <a:r>
              <a:rPr lang="en-CZ" sz="2400" dirty="0"/>
              <a:t>”</a:t>
            </a:r>
          </a:p>
          <a:p>
            <a:pPr marL="72000" indent="0">
              <a:lnSpc>
                <a:spcPct val="150000"/>
              </a:lnSpc>
              <a:buNone/>
            </a:pPr>
            <a:endParaRPr lang="en-CZ" sz="2400" dirty="0"/>
          </a:p>
        </p:txBody>
      </p:sp>
    </p:spTree>
    <p:extLst>
      <p:ext uri="{BB962C8B-B14F-4D97-AF65-F5344CB8AC3E}">
        <p14:creationId xmlns:p14="http://schemas.microsoft.com/office/powerpoint/2010/main" val="173053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07CB9-0A69-C24D-88AF-D3FC87529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6609FC-9976-9648-95C8-204A3CFB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Proč jsme konformní? </a:t>
            </a:r>
            <a:br>
              <a:rPr lang="en-CZ" dirty="0"/>
            </a:br>
            <a:r>
              <a:rPr lang="en-CZ" dirty="0"/>
              <a:t>Informační sociální vliv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902B6A-7F23-F34F-9067-97C19508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24529" cy="4139998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P</a:t>
            </a:r>
            <a:r>
              <a:rPr lang="en-CZ" sz="2000" dirty="0"/>
              <a:t>otřeba vědět, co je správné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S</a:t>
            </a:r>
            <a:r>
              <a:rPr lang="en-CZ" sz="2000" dirty="0"/>
              <a:t>ledujeme druhé, co dělají a co si myslí, aby jsme lépe pochopili situaci a správně jsme reagovali</a:t>
            </a:r>
          </a:p>
          <a:p>
            <a:pPr>
              <a:lnSpc>
                <a:spcPct val="150000"/>
              </a:lnSpc>
            </a:pPr>
            <a:r>
              <a:rPr lang="en-CZ" sz="2000" dirty="0"/>
              <a:t>Muzafer Sherif (1936) – experiment s autokinetickým efektom</a:t>
            </a:r>
          </a:p>
          <a:p>
            <a:pPr marL="529200" indent="-457200">
              <a:lnSpc>
                <a:spcPct val="150000"/>
              </a:lnSpc>
              <a:buAutoNum type="arabicPeriod"/>
            </a:pPr>
            <a:r>
              <a:rPr lang="en-GB" sz="1800" dirty="0" err="1"/>
              <a:t>Osamote</a:t>
            </a:r>
            <a:r>
              <a:rPr lang="en-GB" sz="1800" dirty="0"/>
              <a:t>: O</a:t>
            </a:r>
            <a:r>
              <a:rPr lang="en-CZ" sz="1800" dirty="0"/>
              <a:t> koľko sa svetlo pohlo? </a:t>
            </a:r>
          </a:p>
          <a:p>
            <a:pPr marL="529200" indent="-457200">
              <a:lnSpc>
                <a:spcPct val="150000"/>
              </a:lnSpc>
              <a:buAutoNum type="arabicPeriod"/>
            </a:pPr>
            <a:r>
              <a:rPr lang="en-CZ" sz="1800" dirty="0"/>
              <a:t>Traja v skupine o pár dní opakovane odpovedali</a:t>
            </a:r>
          </a:p>
          <a:p>
            <a:pPr marL="72000" indent="0">
              <a:lnSpc>
                <a:spcPct val="150000"/>
              </a:lnSpc>
              <a:buNone/>
            </a:pPr>
            <a:r>
              <a:rPr lang="en-CZ" sz="1800" dirty="0">
                <a:solidFill>
                  <a:schemeClr val="accent6"/>
                </a:solidFill>
              </a:rPr>
              <a:t>Odhady v skupine sa postupne približovali</a:t>
            </a:r>
          </a:p>
          <a:p>
            <a:pPr>
              <a:lnSpc>
                <a:spcPct val="150000"/>
              </a:lnSpc>
            </a:pPr>
            <a:r>
              <a:rPr lang="en-CZ" sz="1800" dirty="0"/>
              <a:t>Ovlivněné důležitostí být přesný</a:t>
            </a:r>
            <a:endParaRPr lang="en-CZ" sz="2400" dirty="0"/>
          </a:p>
          <a:p>
            <a:pPr marL="529200" indent="-457200">
              <a:lnSpc>
                <a:spcPct val="150000"/>
              </a:lnSpc>
              <a:buAutoNum type="arabicPeriod"/>
            </a:pPr>
            <a:endParaRPr lang="en-CZ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59AD7-2A4D-3C4E-BACA-39AF643B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00" y="1692002"/>
            <a:ext cx="5435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AE5C0-8321-4648-ACF4-B23A38E8B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BE7104-66C9-F74D-8D37-34861381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jsme konformní?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25E893-9ED4-1444-9BD3-CFC096969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CZ" sz="2400" dirty="0">
                <a:solidFill>
                  <a:schemeClr val="accent6"/>
                </a:solidFill>
              </a:rPr>
              <a:t>2 způsoby:</a:t>
            </a:r>
          </a:p>
          <a:p>
            <a:pPr>
              <a:lnSpc>
                <a:spcPct val="150000"/>
              </a:lnSpc>
            </a:pPr>
            <a:r>
              <a:rPr lang="en-CZ" sz="2400" b="1" dirty="0">
                <a:solidFill>
                  <a:schemeClr val="accent6"/>
                </a:solidFill>
              </a:rPr>
              <a:t>Informační sociální vliv: </a:t>
            </a:r>
            <a:r>
              <a:rPr lang="en-CZ" sz="2400" dirty="0"/>
              <a:t>potřeba vědět, co je správné a výběr chování na základě vnímání druhých</a:t>
            </a:r>
          </a:p>
          <a:p>
            <a:pPr>
              <a:lnSpc>
                <a:spcPct val="150000"/>
              </a:lnSpc>
            </a:pPr>
            <a:r>
              <a:rPr lang="en-CZ" sz="2400" b="1" dirty="0">
                <a:solidFill>
                  <a:schemeClr val="accent6"/>
                </a:solidFill>
              </a:rPr>
              <a:t>Normativní sociální vliv:</a:t>
            </a:r>
            <a:r>
              <a:rPr lang="en-CZ" sz="2400" dirty="0">
                <a:solidFill>
                  <a:schemeClr val="accent6"/>
                </a:solidFill>
              </a:rPr>
              <a:t> </a:t>
            </a:r>
            <a:r>
              <a:rPr lang="en-CZ" sz="2400" dirty="0"/>
              <a:t>přizpůsobení skupinovým normám ohledně akceptovaného chování, hodnot a postojů</a:t>
            </a:r>
            <a:endParaRPr lang="en-CZ" sz="2400" b="1" dirty="0"/>
          </a:p>
          <a:p>
            <a:pPr marL="72000" indent="0">
              <a:lnSpc>
                <a:spcPct val="150000"/>
              </a:lnSpc>
              <a:buNone/>
            </a:pPr>
            <a:r>
              <a:rPr lang="en-CZ" sz="2400" dirty="0">
                <a:solidFill>
                  <a:schemeClr val="accent6"/>
                </a:solidFill>
              </a:rPr>
              <a:t>Následky:</a:t>
            </a:r>
          </a:p>
          <a:p>
            <a:pPr>
              <a:lnSpc>
                <a:spcPct val="150000"/>
              </a:lnSpc>
            </a:pPr>
            <a:r>
              <a:rPr lang="en-CZ" sz="2400" b="1" dirty="0">
                <a:solidFill>
                  <a:schemeClr val="accent6"/>
                </a:solidFill>
              </a:rPr>
              <a:t>Privátní akceptace </a:t>
            </a:r>
          </a:p>
          <a:p>
            <a:pPr>
              <a:lnSpc>
                <a:spcPct val="150000"/>
              </a:lnSpc>
            </a:pPr>
            <a:r>
              <a:rPr lang="en-CZ" sz="2400" b="1" dirty="0">
                <a:solidFill>
                  <a:schemeClr val="accent6"/>
                </a:solidFill>
              </a:rPr>
              <a:t>Veřejné vyhovění </a:t>
            </a:r>
          </a:p>
          <a:p>
            <a:pPr marL="72000" indent="0">
              <a:buNone/>
            </a:pPr>
            <a:endParaRPr lang="en-CZ" sz="2400" b="1" dirty="0">
              <a:solidFill>
                <a:schemeClr val="accent6"/>
              </a:solidFill>
            </a:endParaRPr>
          </a:p>
          <a:p>
            <a:endParaRPr lang="en-CZ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4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B03579-50E6-974E-9891-AF87305611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Konformita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F81DF-6694-CE41-9016-46096E146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3D2A45-1451-4F59-ADE6-EF731EDBC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1812951" cy="1331998"/>
          </a:xfrm>
        </p:spPr>
        <p:txBody>
          <a:bodyPr/>
          <a:lstStyle/>
          <a:p>
            <a:r>
              <a:rPr lang="en-US" dirty="0" err="1"/>
              <a:t>Nepřesné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případu</a:t>
            </a:r>
            <a:r>
              <a:rPr lang="en-US" dirty="0"/>
              <a:t> </a:t>
            </a:r>
            <a:r>
              <a:rPr lang="en-US" dirty="0" err="1"/>
              <a:t>vedli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zkoumání</a:t>
            </a:r>
            <a:r>
              <a:rPr lang="en-US" dirty="0"/>
              <a:t> </a:t>
            </a:r>
            <a:r>
              <a:rPr lang="en-US" dirty="0" err="1"/>
              <a:t>vlivu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</a:t>
            </a:r>
            <a:r>
              <a:rPr lang="en-US" dirty="0" err="1"/>
              <a:t>druhých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57EAF90-4206-4B53-8306-22D9A0D9F4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8744D7E-DEB0-4FDF-A2FC-6273747396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ACC5A-E9C3-9149-B7ED-8A3BA73B7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239"/>
          <a:stretch/>
        </p:blipFill>
        <p:spPr>
          <a:xfrm>
            <a:off x="540000" y="632221"/>
            <a:ext cx="3985901" cy="2446519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40A60-1A56-C84D-A464-20E105981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5" r="1383" b="3"/>
          <a:stretch/>
        </p:blipFill>
        <p:spPr>
          <a:xfrm>
            <a:off x="2666653" y="166083"/>
            <a:ext cx="8985347" cy="5515145"/>
          </a:xfrm>
          <a:prstGeom prst="rect">
            <a:avLst/>
          </a:prstGeom>
          <a:noFill/>
        </p:spPr>
      </p:pic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EEDA1DC6-C21C-4F4F-8B98-26667D54B6D0}"/>
              </a:ext>
            </a:extLst>
          </p:cNvPr>
          <p:cNvSpPr/>
          <p:nvPr/>
        </p:nvSpPr>
        <p:spPr bwMode="auto">
          <a:xfrm>
            <a:off x="1835774" y="3526227"/>
            <a:ext cx="697176" cy="33718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27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3339FA-0BB6-344D-A8DE-84CF9FF50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D20A9E-A5AD-1E41-AF73-D74989C4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Kdy jsme konformní – informační vliv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2BD8A-AF18-5E4C-B479-3D732EDC3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Z" sz="2400" dirty="0"/>
              <a:t>Nejasná situace</a:t>
            </a:r>
          </a:p>
          <a:p>
            <a:pPr>
              <a:lnSpc>
                <a:spcPct val="150000"/>
              </a:lnSpc>
            </a:pPr>
            <a:r>
              <a:rPr lang="en-CZ" sz="2400" dirty="0"/>
              <a:t>Krize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D</a:t>
            </a:r>
            <a:r>
              <a:rPr lang="en-CZ" sz="2400" dirty="0"/>
              <a:t>ruzí jsou považováni za experty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accent6"/>
                </a:solidFill>
              </a:rPr>
              <a:t>B</a:t>
            </a:r>
            <a:r>
              <a:rPr lang="en-CZ" sz="2400" b="1" dirty="0">
                <a:solidFill>
                  <a:schemeClr val="accent6"/>
                </a:solidFill>
              </a:rPr>
              <a:t>ystander effect </a:t>
            </a:r>
            <a:r>
              <a:rPr lang="en-CZ" sz="2400" dirty="0"/>
              <a:t>(Latané &amp; Darley, 1968): sociálně-psychologický jev, kdy lidé nenabídnou pomoc, jsou-li přítomny jiné osoby.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R</a:t>
            </a:r>
            <a:r>
              <a:rPr lang="en-CZ" dirty="0"/>
              <a:t>ozdělení odpovědnosti: větší skupina, vyšší rozdělení </a:t>
            </a:r>
            <a:r>
              <a:rPr lang="en-CZ" dirty="0">
                <a:sym typeface="Wingdings" pitchFamily="2" charset="2"/>
              </a:rPr>
              <a:t> roste </a:t>
            </a:r>
            <a:r>
              <a:rPr lang="en-CZ" i="1" dirty="0">
                <a:sym typeface="Wingdings" pitchFamily="2" charset="2"/>
              </a:rPr>
              <a:t>p</a:t>
            </a:r>
            <a:r>
              <a:rPr lang="en-CZ" dirty="0">
                <a:sym typeface="Wingdings" pitchFamily="2" charset="2"/>
              </a:rPr>
              <a:t> přihlížení</a:t>
            </a:r>
            <a:endParaRPr lang="en-CZ" dirty="0"/>
          </a:p>
          <a:p>
            <a:pPr lvl="1">
              <a:lnSpc>
                <a:spcPct val="150000"/>
              </a:lnSpc>
            </a:pPr>
            <a:r>
              <a:rPr lang="en-CZ" dirty="0"/>
              <a:t>Strach z veřejného hodnocení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</a:t>
            </a:r>
            <a:r>
              <a:rPr lang="en-CZ" dirty="0"/>
              <a:t>luralistická ignorace: hodnocení situace podle zjevných reakcí druhých; nesouhlas s touto reakcí je překonán přesvědčením, že všichni ostatní ji věří</a:t>
            </a:r>
          </a:p>
        </p:txBody>
      </p:sp>
    </p:spTree>
    <p:extLst>
      <p:ext uri="{BB962C8B-B14F-4D97-AF65-F5344CB8AC3E}">
        <p14:creationId xmlns:p14="http://schemas.microsoft.com/office/powerpoint/2010/main" val="298196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DBE3A6-C259-634D-9776-43747603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en-CZ" sz="3200" dirty="0"/>
              <a:t>Normativní sociální vliv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134290-7242-A842-9AB8-3B0F87DA5F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Konformita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2BAAC-DB75-A842-966A-55C326E6A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BA5A8-CE26-CC4C-B515-FA131B94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701" y="1171576"/>
            <a:ext cx="5237500" cy="5308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600" dirty="0"/>
              <a:t>P</a:t>
            </a:r>
            <a:r>
              <a:rPr lang="en-CZ" sz="1600" dirty="0"/>
              <a:t>otřeba být uznaný, přijatý skupinou – důležité pro emocionální oporu, příjemné zážitky, náklonnost</a:t>
            </a:r>
          </a:p>
          <a:p>
            <a:pPr>
              <a:spcAft>
                <a:spcPts val="600"/>
              </a:spcAft>
            </a:pPr>
            <a:r>
              <a:rPr lang="en-CZ" sz="1600" dirty="0"/>
              <a:t>Vede spíš k veřejnému vyhovění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P</a:t>
            </a:r>
            <a:r>
              <a:rPr lang="en-CZ" sz="1600" dirty="0"/>
              <a:t>ozitivní </a:t>
            </a:r>
            <a:r>
              <a:rPr lang="en-GB" sz="1600" dirty="0" err="1"/>
              <a:t>i</a:t>
            </a:r>
            <a:r>
              <a:rPr lang="en-CZ" sz="1600" dirty="0"/>
              <a:t> negativní důsledky </a:t>
            </a:r>
          </a:p>
          <a:p>
            <a:pPr>
              <a:spcAft>
                <a:spcPts val="600"/>
              </a:spcAft>
            </a:pPr>
            <a:r>
              <a:rPr lang="en-CZ" sz="1600" dirty="0"/>
              <a:t>Jak můžeme odolávat normativnímu sociálnímu vlivu?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CZ" sz="1600" dirty="0"/>
              <a:t>Uvědomění sociálních norem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CZ" sz="1600" dirty="0"/>
              <a:t>Najít spojence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CZ" sz="1600" dirty="0"/>
              <a:t>Využít “idiosyncracy credits” – předešlým vyhověním získané příležitosti občasně deviovat od skupiny bez odmítnutí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F847529-FE28-D34E-8FC7-7A6699BD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99" y="2024182"/>
            <a:ext cx="4720017" cy="3351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5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AE6C5-0326-1842-A588-96BFD97A5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Konformita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A68BA-2DE6-4E48-8822-D18C498C4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F6F38-D3E3-4145-A6B7-9B03E9A4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Kdy jsme konformní – normativní vliv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D9ED3A-9F34-EF4C-A5CC-3309BBB4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err="1"/>
              <a:t>Síla</a:t>
            </a:r>
            <a:r>
              <a:rPr lang="en-GB" sz="2400" dirty="0"/>
              <a:t> </a:t>
            </a:r>
            <a:r>
              <a:rPr lang="en-GB" sz="2400" dirty="0" err="1"/>
              <a:t>skupiny</a:t>
            </a:r>
            <a:r>
              <a:rPr lang="en-GB" sz="2400" dirty="0"/>
              <a:t>: s</a:t>
            </a:r>
            <a:r>
              <a:rPr lang="en-CZ" sz="2400" dirty="0"/>
              <a:t>kupina je osobně významná</a:t>
            </a:r>
          </a:p>
          <a:p>
            <a:pPr>
              <a:lnSpc>
                <a:spcPct val="150000"/>
              </a:lnSpc>
            </a:pPr>
            <a:r>
              <a:rPr lang="en-CZ" sz="2400" dirty="0"/>
              <a:t>Bezprostřednost: skupina je blízká v času a prostoru při ovlivňování</a:t>
            </a:r>
          </a:p>
          <a:p>
            <a:pPr>
              <a:lnSpc>
                <a:spcPct val="150000"/>
              </a:lnSpc>
            </a:pPr>
            <a:r>
              <a:rPr lang="en-CZ" sz="2400" dirty="0"/>
              <a:t>Početnost: skupina je početná</a:t>
            </a:r>
          </a:p>
          <a:p>
            <a:pPr>
              <a:lnSpc>
                <a:spcPct val="150000"/>
              </a:lnSpc>
            </a:pPr>
            <a:endParaRPr lang="en-CZ" sz="2400" dirty="0"/>
          </a:p>
        </p:txBody>
      </p:sp>
    </p:spTree>
    <p:extLst>
      <p:ext uri="{BB962C8B-B14F-4D97-AF65-F5344CB8AC3E}">
        <p14:creationId xmlns:p14="http://schemas.microsoft.com/office/powerpoint/2010/main" val="147412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B2554A-BC4E-034A-ADD2-AF3CF2179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E9CA7F2-027D-47DF-B2B5-EC3C4D5D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64921"/>
            <a:ext cx="10753200" cy="451576"/>
          </a:xfrm>
        </p:spPr>
        <p:txBody>
          <a:bodyPr/>
          <a:lstStyle/>
          <a:p>
            <a:r>
              <a:rPr lang="en-US" dirty="0" err="1"/>
              <a:t>Odhad</a:t>
            </a:r>
            <a:r>
              <a:rPr lang="en-US" dirty="0"/>
              <a:t> </a:t>
            </a:r>
            <a:r>
              <a:rPr lang="en-US" dirty="0" err="1"/>
              <a:t>normativního</a:t>
            </a:r>
            <a:r>
              <a:rPr lang="en-US" dirty="0"/>
              <a:t> </a:t>
            </a:r>
            <a:r>
              <a:rPr lang="en-US" dirty="0" err="1"/>
              <a:t>sociálního</a:t>
            </a:r>
            <a:r>
              <a:rPr lang="en-US" dirty="0"/>
              <a:t> </a:t>
            </a:r>
            <a:r>
              <a:rPr lang="en-US" dirty="0" err="1"/>
              <a:t>vlivu</a:t>
            </a:r>
            <a:r>
              <a:rPr lang="en-US" dirty="0"/>
              <a:t> u </a:t>
            </a:r>
            <a:r>
              <a:rPr lang="en-US" dirty="0" err="1"/>
              <a:t>rizikového</a:t>
            </a:r>
            <a:r>
              <a:rPr lang="en-US" dirty="0"/>
              <a:t> </a:t>
            </a:r>
            <a:r>
              <a:rPr lang="en-US" dirty="0" err="1"/>
              <a:t>chování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075E01-38DE-BF45-A78B-0824630FE8A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4"/>
            <a:ext cx="5219998" cy="477849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CZ" sz="1600" b="1" dirty="0"/>
              <a:t>Koľko študentov na Masarykovej univerzite pilo alkohol za posledných 30 dní? Fajčilo cigarety? Fajčilo marihuanu?</a:t>
            </a:r>
          </a:p>
          <a:p>
            <a:pPr>
              <a:spcAft>
                <a:spcPts val="600"/>
              </a:spcAft>
            </a:pPr>
            <a:r>
              <a:rPr lang="en-CZ" sz="1600" dirty="0"/>
              <a:t>Percepce sociálních norem je nejsilnějším prediktorem toho, jestli studenti </a:t>
            </a:r>
            <a:r>
              <a:rPr lang="en-CZ" sz="1600" dirty="0">
                <a:solidFill>
                  <a:schemeClr val="accent6"/>
                </a:solidFill>
              </a:rPr>
              <a:t>sami užívali tyto látky v posledním měsíci</a:t>
            </a:r>
            <a:r>
              <a:rPr lang="en-CZ" sz="1600" dirty="0"/>
              <a:t>. 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B</a:t>
            </a:r>
            <a:r>
              <a:rPr lang="en-CZ" sz="1600" dirty="0"/>
              <a:t>ěžně </a:t>
            </a:r>
            <a:r>
              <a:rPr lang="en-CZ" sz="1600" b="1" dirty="0"/>
              <a:t>nadhodnocujeme rizikové chování u druhých </a:t>
            </a:r>
            <a:r>
              <a:rPr lang="en-CZ" sz="1600" dirty="0"/>
              <a:t>– </a:t>
            </a:r>
            <a:r>
              <a:rPr lang="en-CZ" sz="1600" b="1" dirty="0">
                <a:solidFill>
                  <a:schemeClr val="accent6"/>
                </a:solidFill>
              </a:rPr>
              <a:t>nesprávné vnímání normy</a:t>
            </a:r>
          </a:p>
          <a:p>
            <a:pPr>
              <a:spcAft>
                <a:spcPts val="600"/>
              </a:spcAft>
            </a:pPr>
            <a:r>
              <a:rPr lang="en-CZ" sz="1600" dirty="0"/>
              <a:t>Vnímané sociální normy ovlivňují vlastní chování a postoje</a:t>
            </a:r>
          </a:p>
          <a:p>
            <a:pPr>
              <a:spcAft>
                <a:spcPts val="600"/>
              </a:spcAft>
            </a:pPr>
            <a:r>
              <a:rPr lang="en-CZ" sz="1600" dirty="0"/>
              <a:t>Kampaň veřejného zdraví – uvést přesné informace o prevalenci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7CE2182-C6FB-E645-9411-19637CFA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80" y="1820530"/>
            <a:ext cx="5219998" cy="390194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1A730E-4802-9F4E-AE96-6CDBB295144D}"/>
              </a:ext>
            </a:extLst>
          </p:cNvPr>
          <p:cNvSpPr txBox="1"/>
          <p:nvPr/>
        </p:nvSpPr>
        <p:spPr>
          <a:xfrm>
            <a:off x="6251280" y="5725477"/>
            <a:ext cx="3146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Health Promotion Agency (2021)</a:t>
            </a:r>
            <a:endParaRPr lang="en-CZ" sz="1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41628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Ein neues Dokument erstellen." ma:contentTypeScope="" ma:versionID="b34dc822f81ddde45e323464fd20f47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941893e9f37d973dfbfa6cc0b63c32b9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389CCA-49DE-40A7-A42D-EAC00FD8F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A8381-F60C-4668-88E6-3AEB03035A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E10318-5D22-4E8A-A7DE-0BE32F9FA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148</TotalTime>
  <Words>595</Words>
  <Application>Microsoft Macintosh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Prezentace_MU_CZ</vt:lpstr>
      <vt:lpstr>Konformita </vt:lpstr>
      <vt:lpstr>Základní definice konformity</vt:lpstr>
      <vt:lpstr>Proč jsme konformní?  Informační sociální vliv</vt:lpstr>
      <vt:lpstr>Jak jsme konformní?</vt:lpstr>
      <vt:lpstr>PowerPoint Presentation</vt:lpstr>
      <vt:lpstr>Kdy jsme konformní – informační vliv</vt:lpstr>
      <vt:lpstr>Normativní sociální vliv</vt:lpstr>
      <vt:lpstr>Kdy jsme konformní – normativní vliv</vt:lpstr>
      <vt:lpstr>Odhad normativního sociálního vlivu u rizikového chování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Konformita </dc:title>
  <dc:creator>Barbora Kóša</dc:creator>
  <cp:lastModifiedBy>Barbora Kóša</cp:lastModifiedBy>
  <cp:revision>41</cp:revision>
  <cp:lastPrinted>1601-01-01T00:00:00Z</cp:lastPrinted>
  <dcterms:created xsi:type="dcterms:W3CDTF">2022-02-28T20:24:09Z</dcterms:created>
  <dcterms:modified xsi:type="dcterms:W3CDTF">2022-03-11T10:40:31Z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