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3" r:id="rId15"/>
    <p:sldId id="272" r:id="rId16"/>
    <p:sldId id="274" r:id="rId17"/>
    <p:sldId id="276" r:id="rId18"/>
    <p:sldId id="277" r:id="rId19"/>
    <p:sldId id="278" r:id="rId20"/>
    <p:sldId id="280" r:id="rId21"/>
    <p:sldId id="284" r:id="rId22"/>
    <p:sldId id="258" r:id="rId23"/>
    <p:sldId id="259" r:id="rId24"/>
    <p:sldId id="260" r:id="rId25"/>
    <p:sldId id="261" r:id="rId26"/>
    <p:sldId id="262" r:id="rId27"/>
    <p:sldId id="283" r:id="rId28"/>
    <p:sldId id="281" r:id="rId29"/>
    <p:sldId id="286" r:id="rId30"/>
    <p:sldId id="288" r:id="rId31"/>
    <p:sldId id="285" r:id="rId32"/>
    <p:sldId id="287" r:id="rId33"/>
    <p:sldId id="263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01" autoAdjust="0"/>
    <p:restoredTop sz="95768" autoAdjust="0"/>
  </p:normalViewPr>
  <p:slideViewPr>
    <p:cSldViewPr snapToGrid="0">
      <p:cViewPr varScale="1">
        <p:scale>
          <a:sx n="110" d="100"/>
          <a:sy n="110" d="100"/>
        </p:scale>
        <p:origin x="200" y="2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974BD-626C-A545-833F-24D1083349D9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EB343C8-A730-E347-84B7-DEE8F0B100B0}">
      <dgm:prSet phldrT="[Text]"/>
      <dgm:spPr/>
      <dgm:t>
        <a:bodyPr/>
        <a:lstStyle/>
        <a:p>
          <a:r>
            <a:rPr lang="sk-SK" dirty="0"/>
            <a:t>Správanie </a:t>
          </a:r>
        </a:p>
      </dgm:t>
    </dgm:pt>
    <dgm:pt modelId="{186EB1DA-34BA-3B4E-B622-386B61303490}" type="parTrans" cxnId="{066FDE24-68BD-7348-8A40-63CBE703FA14}">
      <dgm:prSet/>
      <dgm:spPr/>
      <dgm:t>
        <a:bodyPr/>
        <a:lstStyle/>
        <a:p>
          <a:endParaRPr lang="sk-SK"/>
        </a:p>
      </dgm:t>
    </dgm:pt>
    <dgm:pt modelId="{E30DA779-C890-CB4A-9DC8-1AB6A655FD81}" type="sibTrans" cxnId="{066FDE24-68BD-7348-8A40-63CBE703FA14}">
      <dgm:prSet/>
      <dgm:spPr/>
      <dgm:t>
        <a:bodyPr/>
        <a:lstStyle/>
        <a:p>
          <a:endParaRPr lang="sk-SK"/>
        </a:p>
      </dgm:t>
    </dgm:pt>
    <dgm:pt modelId="{B73BFE95-F74E-AE43-8842-B6C65B6C2CC0}">
      <dgm:prSet phldrT="[Text]"/>
      <dgm:spPr/>
      <dgm:t>
        <a:bodyPr/>
        <a:lstStyle/>
        <a:p>
          <a:r>
            <a:rPr lang="sk-SK" b="1" dirty="0"/>
            <a:t>1. KROK</a:t>
          </a:r>
        </a:p>
        <a:p>
          <a:r>
            <a:rPr lang="sk-SK" dirty="0"/>
            <a:t>Interná </a:t>
          </a:r>
          <a:r>
            <a:rPr lang="sk-SK" dirty="0" err="1"/>
            <a:t>atribúcia</a:t>
          </a:r>
          <a:endParaRPr lang="sk-SK" dirty="0"/>
        </a:p>
      </dgm:t>
    </dgm:pt>
    <dgm:pt modelId="{E213C5C4-072D-D14A-A370-C535DC8650C0}" type="parTrans" cxnId="{E9F37F08-4F57-0642-AC01-D027C8CCD20B}">
      <dgm:prSet/>
      <dgm:spPr/>
      <dgm:t>
        <a:bodyPr/>
        <a:lstStyle/>
        <a:p>
          <a:endParaRPr lang="sk-SK"/>
        </a:p>
      </dgm:t>
    </dgm:pt>
    <dgm:pt modelId="{65E3F1B4-C57E-4546-82D7-06B9BCD48620}" type="sibTrans" cxnId="{E9F37F08-4F57-0642-AC01-D027C8CCD20B}">
      <dgm:prSet/>
      <dgm:spPr/>
      <dgm:t>
        <a:bodyPr/>
        <a:lstStyle/>
        <a:p>
          <a:endParaRPr lang="sk-SK"/>
        </a:p>
      </dgm:t>
    </dgm:pt>
    <dgm:pt modelId="{70469CB8-74D1-2A41-AE59-CB57309C4E71}">
      <dgm:prSet phldrT="[Text]"/>
      <dgm:spPr/>
      <dgm:t>
        <a:bodyPr/>
        <a:lstStyle/>
        <a:p>
          <a:r>
            <a:rPr lang="sk-SK" b="1" dirty="0"/>
            <a:t>2. KROK </a:t>
          </a:r>
        </a:p>
        <a:p>
          <a:r>
            <a:rPr lang="sk-SK" dirty="0"/>
            <a:t>Premýšľanie o iných dôvodoch</a:t>
          </a:r>
        </a:p>
      </dgm:t>
    </dgm:pt>
    <dgm:pt modelId="{5207126B-4505-D841-B5AF-535A363053B2}" type="parTrans" cxnId="{2FD8271A-EADE-3A41-9D2E-FBC3C193540B}">
      <dgm:prSet/>
      <dgm:spPr/>
      <dgm:t>
        <a:bodyPr/>
        <a:lstStyle/>
        <a:p>
          <a:endParaRPr lang="sk-SK"/>
        </a:p>
      </dgm:t>
    </dgm:pt>
    <dgm:pt modelId="{19737787-6EF0-7D4E-B927-14DF7A8E30C6}" type="sibTrans" cxnId="{2FD8271A-EADE-3A41-9D2E-FBC3C193540B}">
      <dgm:prSet/>
      <dgm:spPr/>
      <dgm:t>
        <a:bodyPr/>
        <a:lstStyle/>
        <a:p>
          <a:endParaRPr lang="sk-SK"/>
        </a:p>
      </dgm:t>
    </dgm:pt>
    <dgm:pt modelId="{951D370F-5A65-B843-836F-6A4D8EDAD039}">
      <dgm:prSet/>
      <dgm:spPr/>
      <dgm:t>
        <a:bodyPr/>
        <a:lstStyle/>
        <a:p>
          <a:r>
            <a:rPr lang="sk-SK" dirty="0"/>
            <a:t>ak je čas, </a:t>
          </a:r>
          <a:r>
            <a:rPr lang="sk-SK" dirty="0" err="1"/>
            <a:t>motiváca</a:t>
          </a:r>
          <a:r>
            <a:rPr lang="sk-SK" dirty="0"/>
            <a:t>, energia </a:t>
          </a:r>
        </a:p>
      </dgm:t>
    </dgm:pt>
    <dgm:pt modelId="{B37EB95E-AD08-8E4F-AC84-F9FCEE944CD3}" type="parTrans" cxnId="{FDF80DC8-C9D2-854E-94E0-53F02161DCD1}">
      <dgm:prSet/>
      <dgm:spPr/>
      <dgm:t>
        <a:bodyPr/>
        <a:lstStyle/>
        <a:p>
          <a:endParaRPr lang="sk-SK"/>
        </a:p>
      </dgm:t>
    </dgm:pt>
    <dgm:pt modelId="{8430F32D-635D-9045-A618-22E1ABC83E02}" type="sibTrans" cxnId="{FDF80DC8-C9D2-854E-94E0-53F02161DCD1}">
      <dgm:prSet/>
      <dgm:spPr/>
      <dgm:t>
        <a:bodyPr/>
        <a:lstStyle/>
        <a:p>
          <a:endParaRPr lang="sk-SK"/>
        </a:p>
      </dgm:t>
    </dgm:pt>
    <dgm:pt modelId="{DA35BB28-F919-F640-9DC5-4013B93779E4}" type="pres">
      <dgm:prSet presAssocID="{5E0974BD-626C-A545-833F-24D1083349D9}" presName="Name0" presStyleCnt="0">
        <dgm:presLayoutVars>
          <dgm:dir/>
          <dgm:resizeHandles val="exact"/>
        </dgm:presLayoutVars>
      </dgm:prSet>
      <dgm:spPr/>
    </dgm:pt>
    <dgm:pt modelId="{9F3A9E9D-89DD-D449-8D89-7F2B1A329FED}" type="pres">
      <dgm:prSet presAssocID="{FEB343C8-A730-E347-84B7-DEE8F0B100B0}" presName="node" presStyleLbl="node1" presStyleIdx="0" presStyleCnt="4">
        <dgm:presLayoutVars>
          <dgm:bulletEnabled val="1"/>
        </dgm:presLayoutVars>
      </dgm:prSet>
      <dgm:spPr/>
    </dgm:pt>
    <dgm:pt modelId="{F793A165-B026-6541-A1B1-AF9F0B296142}" type="pres">
      <dgm:prSet presAssocID="{E30DA779-C890-CB4A-9DC8-1AB6A655FD81}" presName="sibTrans" presStyleLbl="sibTrans2D1" presStyleIdx="0" presStyleCnt="3"/>
      <dgm:spPr/>
    </dgm:pt>
    <dgm:pt modelId="{782B8D1E-A19C-0F40-BDBC-17988295CF11}" type="pres">
      <dgm:prSet presAssocID="{E30DA779-C890-CB4A-9DC8-1AB6A655FD81}" presName="connectorText" presStyleLbl="sibTrans2D1" presStyleIdx="0" presStyleCnt="3"/>
      <dgm:spPr/>
    </dgm:pt>
    <dgm:pt modelId="{97757213-B3FD-2E44-8F4F-8AE2BD5E7603}" type="pres">
      <dgm:prSet presAssocID="{B73BFE95-F74E-AE43-8842-B6C65B6C2CC0}" presName="node" presStyleLbl="node1" presStyleIdx="1" presStyleCnt="4">
        <dgm:presLayoutVars>
          <dgm:bulletEnabled val="1"/>
        </dgm:presLayoutVars>
      </dgm:prSet>
      <dgm:spPr/>
    </dgm:pt>
    <dgm:pt modelId="{3B609D12-D8EB-E543-A9CD-1D3C34B77040}" type="pres">
      <dgm:prSet presAssocID="{65E3F1B4-C57E-4546-82D7-06B9BCD48620}" presName="sibTrans" presStyleLbl="sibTrans2D1" presStyleIdx="1" presStyleCnt="3"/>
      <dgm:spPr/>
    </dgm:pt>
    <dgm:pt modelId="{008482F1-4932-7B49-989F-6C991385A49E}" type="pres">
      <dgm:prSet presAssocID="{65E3F1B4-C57E-4546-82D7-06B9BCD48620}" presName="connectorText" presStyleLbl="sibTrans2D1" presStyleIdx="1" presStyleCnt="3"/>
      <dgm:spPr/>
    </dgm:pt>
    <dgm:pt modelId="{CD00EE28-4257-9548-9375-9A126C672CCE}" type="pres">
      <dgm:prSet presAssocID="{951D370F-5A65-B843-836F-6A4D8EDAD039}" presName="node" presStyleLbl="node1" presStyleIdx="2" presStyleCnt="4">
        <dgm:presLayoutVars>
          <dgm:bulletEnabled val="1"/>
        </dgm:presLayoutVars>
      </dgm:prSet>
      <dgm:spPr/>
    </dgm:pt>
    <dgm:pt modelId="{B367F9E4-EFB7-3C48-9E5E-9D492502D034}" type="pres">
      <dgm:prSet presAssocID="{8430F32D-635D-9045-A618-22E1ABC83E02}" presName="sibTrans" presStyleLbl="sibTrans2D1" presStyleIdx="2" presStyleCnt="3"/>
      <dgm:spPr/>
    </dgm:pt>
    <dgm:pt modelId="{AAC1CE48-63E6-204C-BB37-55D78C5AD061}" type="pres">
      <dgm:prSet presAssocID="{8430F32D-635D-9045-A618-22E1ABC83E02}" presName="connectorText" presStyleLbl="sibTrans2D1" presStyleIdx="2" presStyleCnt="3"/>
      <dgm:spPr/>
    </dgm:pt>
    <dgm:pt modelId="{34EC1080-4C2A-8340-B951-60C333ED3FC4}" type="pres">
      <dgm:prSet presAssocID="{70469CB8-74D1-2A41-AE59-CB57309C4E71}" presName="node" presStyleLbl="node1" presStyleIdx="3" presStyleCnt="4">
        <dgm:presLayoutVars>
          <dgm:bulletEnabled val="1"/>
        </dgm:presLayoutVars>
      </dgm:prSet>
      <dgm:spPr/>
    </dgm:pt>
  </dgm:ptLst>
  <dgm:cxnLst>
    <dgm:cxn modelId="{E9F37F08-4F57-0642-AC01-D027C8CCD20B}" srcId="{5E0974BD-626C-A545-833F-24D1083349D9}" destId="{B73BFE95-F74E-AE43-8842-B6C65B6C2CC0}" srcOrd="1" destOrd="0" parTransId="{E213C5C4-072D-D14A-A370-C535DC8650C0}" sibTransId="{65E3F1B4-C57E-4546-82D7-06B9BCD48620}"/>
    <dgm:cxn modelId="{4A756F0B-6E20-C448-9B9A-2BE75C6ED937}" type="presOf" srcId="{951D370F-5A65-B843-836F-6A4D8EDAD039}" destId="{CD00EE28-4257-9548-9375-9A126C672CCE}" srcOrd="0" destOrd="0" presId="urn:microsoft.com/office/officeart/2005/8/layout/process1"/>
    <dgm:cxn modelId="{2FD8271A-EADE-3A41-9D2E-FBC3C193540B}" srcId="{5E0974BD-626C-A545-833F-24D1083349D9}" destId="{70469CB8-74D1-2A41-AE59-CB57309C4E71}" srcOrd="3" destOrd="0" parTransId="{5207126B-4505-D841-B5AF-535A363053B2}" sibTransId="{19737787-6EF0-7D4E-B927-14DF7A8E30C6}"/>
    <dgm:cxn modelId="{066FDE24-68BD-7348-8A40-63CBE703FA14}" srcId="{5E0974BD-626C-A545-833F-24D1083349D9}" destId="{FEB343C8-A730-E347-84B7-DEE8F0B100B0}" srcOrd="0" destOrd="0" parTransId="{186EB1DA-34BA-3B4E-B622-386B61303490}" sibTransId="{E30DA779-C890-CB4A-9DC8-1AB6A655FD81}"/>
    <dgm:cxn modelId="{25113936-6B04-2745-95E7-DF88730C9C23}" type="presOf" srcId="{8430F32D-635D-9045-A618-22E1ABC83E02}" destId="{B367F9E4-EFB7-3C48-9E5E-9D492502D034}" srcOrd="0" destOrd="0" presId="urn:microsoft.com/office/officeart/2005/8/layout/process1"/>
    <dgm:cxn modelId="{D1BC8637-1D96-D743-9CD8-0742DF45DB10}" type="presOf" srcId="{B73BFE95-F74E-AE43-8842-B6C65B6C2CC0}" destId="{97757213-B3FD-2E44-8F4F-8AE2BD5E7603}" srcOrd="0" destOrd="0" presId="urn:microsoft.com/office/officeart/2005/8/layout/process1"/>
    <dgm:cxn modelId="{D1035065-A956-6B4D-9DF5-9F7F81F4BFBD}" type="presOf" srcId="{8430F32D-635D-9045-A618-22E1ABC83E02}" destId="{AAC1CE48-63E6-204C-BB37-55D78C5AD061}" srcOrd="1" destOrd="0" presId="urn:microsoft.com/office/officeart/2005/8/layout/process1"/>
    <dgm:cxn modelId="{227E5B66-D36D-8B46-A793-B0C7A0C582AB}" type="presOf" srcId="{65E3F1B4-C57E-4546-82D7-06B9BCD48620}" destId="{008482F1-4932-7B49-989F-6C991385A49E}" srcOrd="1" destOrd="0" presId="urn:microsoft.com/office/officeart/2005/8/layout/process1"/>
    <dgm:cxn modelId="{EEC16FA4-34E0-564E-9EFC-6602C65D5D9F}" type="presOf" srcId="{65E3F1B4-C57E-4546-82D7-06B9BCD48620}" destId="{3B609D12-D8EB-E543-A9CD-1D3C34B77040}" srcOrd="0" destOrd="0" presId="urn:microsoft.com/office/officeart/2005/8/layout/process1"/>
    <dgm:cxn modelId="{728FCCB9-B3E7-D643-A8B4-0F0DDB73A945}" type="presOf" srcId="{70469CB8-74D1-2A41-AE59-CB57309C4E71}" destId="{34EC1080-4C2A-8340-B951-60C333ED3FC4}" srcOrd="0" destOrd="0" presId="urn:microsoft.com/office/officeart/2005/8/layout/process1"/>
    <dgm:cxn modelId="{FDF80DC8-C9D2-854E-94E0-53F02161DCD1}" srcId="{5E0974BD-626C-A545-833F-24D1083349D9}" destId="{951D370F-5A65-B843-836F-6A4D8EDAD039}" srcOrd="2" destOrd="0" parTransId="{B37EB95E-AD08-8E4F-AC84-F9FCEE944CD3}" sibTransId="{8430F32D-635D-9045-A618-22E1ABC83E02}"/>
    <dgm:cxn modelId="{54011AD1-B320-8845-B73F-E4248D4612A1}" type="presOf" srcId="{5E0974BD-626C-A545-833F-24D1083349D9}" destId="{DA35BB28-F919-F640-9DC5-4013B93779E4}" srcOrd="0" destOrd="0" presId="urn:microsoft.com/office/officeart/2005/8/layout/process1"/>
    <dgm:cxn modelId="{162977E4-0BAD-5E41-945F-55DB6621881E}" type="presOf" srcId="{E30DA779-C890-CB4A-9DC8-1AB6A655FD81}" destId="{F793A165-B026-6541-A1B1-AF9F0B296142}" srcOrd="0" destOrd="0" presId="urn:microsoft.com/office/officeart/2005/8/layout/process1"/>
    <dgm:cxn modelId="{0B2B20E9-A440-1148-BE06-995FAFFBD3C6}" type="presOf" srcId="{E30DA779-C890-CB4A-9DC8-1AB6A655FD81}" destId="{782B8D1E-A19C-0F40-BDBC-17988295CF11}" srcOrd="1" destOrd="0" presId="urn:microsoft.com/office/officeart/2005/8/layout/process1"/>
    <dgm:cxn modelId="{9F480DEE-3C18-B142-AEC2-85C3EB52D752}" type="presOf" srcId="{FEB343C8-A730-E347-84B7-DEE8F0B100B0}" destId="{9F3A9E9D-89DD-D449-8D89-7F2B1A329FED}" srcOrd="0" destOrd="0" presId="urn:microsoft.com/office/officeart/2005/8/layout/process1"/>
    <dgm:cxn modelId="{51F34E6C-EAB8-0248-9B3A-7971741A6D83}" type="presParOf" srcId="{DA35BB28-F919-F640-9DC5-4013B93779E4}" destId="{9F3A9E9D-89DD-D449-8D89-7F2B1A329FED}" srcOrd="0" destOrd="0" presId="urn:microsoft.com/office/officeart/2005/8/layout/process1"/>
    <dgm:cxn modelId="{87F78324-6454-B74E-AD63-50ED7CB99172}" type="presParOf" srcId="{DA35BB28-F919-F640-9DC5-4013B93779E4}" destId="{F793A165-B026-6541-A1B1-AF9F0B296142}" srcOrd="1" destOrd="0" presId="urn:microsoft.com/office/officeart/2005/8/layout/process1"/>
    <dgm:cxn modelId="{B4004D00-91A1-C944-971C-50B66D4BB6AD}" type="presParOf" srcId="{F793A165-B026-6541-A1B1-AF9F0B296142}" destId="{782B8D1E-A19C-0F40-BDBC-17988295CF11}" srcOrd="0" destOrd="0" presId="urn:microsoft.com/office/officeart/2005/8/layout/process1"/>
    <dgm:cxn modelId="{1D93C2E5-7F17-8644-93CB-DE0BBB000698}" type="presParOf" srcId="{DA35BB28-F919-F640-9DC5-4013B93779E4}" destId="{97757213-B3FD-2E44-8F4F-8AE2BD5E7603}" srcOrd="2" destOrd="0" presId="urn:microsoft.com/office/officeart/2005/8/layout/process1"/>
    <dgm:cxn modelId="{564058DB-56B1-6744-A384-A59FB8392BA9}" type="presParOf" srcId="{DA35BB28-F919-F640-9DC5-4013B93779E4}" destId="{3B609D12-D8EB-E543-A9CD-1D3C34B77040}" srcOrd="3" destOrd="0" presId="urn:microsoft.com/office/officeart/2005/8/layout/process1"/>
    <dgm:cxn modelId="{72FD24B8-9FAD-F646-AE62-8EBCBA16A401}" type="presParOf" srcId="{3B609D12-D8EB-E543-A9CD-1D3C34B77040}" destId="{008482F1-4932-7B49-989F-6C991385A49E}" srcOrd="0" destOrd="0" presId="urn:microsoft.com/office/officeart/2005/8/layout/process1"/>
    <dgm:cxn modelId="{A81BD1F7-351A-D149-A87E-C2D108ED121F}" type="presParOf" srcId="{DA35BB28-F919-F640-9DC5-4013B93779E4}" destId="{CD00EE28-4257-9548-9375-9A126C672CCE}" srcOrd="4" destOrd="0" presId="urn:microsoft.com/office/officeart/2005/8/layout/process1"/>
    <dgm:cxn modelId="{F9B6A3C9-C0C5-E142-84D1-37B67FC5B57C}" type="presParOf" srcId="{DA35BB28-F919-F640-9DC5-4013B93779E4}" destId="{B367F9E4-EFB7-3C48-9E5E-9D492502D034}" srcOrd="5" destOrd="0" presId="urn:microsoft.com/office/officeart/2005/8/layout/process1"/>
    <dgm:cxn modelId="{B0DC42D1-0555-6B42-87A9-45F430B8E782}" type="presParOf" srcId="{B367F9E4-EFB7-3C48-9E5E-9D492502D034}" destId="{AAC1CE48-63E6-204C-BB37-55D78C5AD061}" srcOrd="0" destOrd="0" presId="urn:microsoft.com/office/officeart/2005/8/layout/process1"/>
    <dgm:cxn modelId="{C8792B0A-3C00-2443-9A75-52DFBC7CCFFC}" type="presParOf" srcId="{DA35BB28-F919-F640-9DC5-4013B93779E4}" destId="{34EC1080-4C2A-8340-B951-60C333ED3FC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A9E9D-89DD-D449-8D89-7F2B1A329FED}">
      <dsp:nvSpPr>
        <dsp:cNvPr id="0" name=""/>
        <dsp:cNvSpPr/>
      </dsp:nvSpPr>
      <dsp:spPr>
        <a:xfrm>
          <a:off x="4724" y="1450420"/>
          <a:ext cx="2065596" cy="1239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Správanie </a:t>
          </a:r>
        </a:p>
      </dsp:txBody>
      <dsp:txXfrm>
        <a:off x="41024" y="1486720"/>
        <a:ext cx="1992996" cy="1166758"/>
      </dsp:txXfrm>
    </dsp:sp>
    <dsp:sp modelId="{F793A165-B026-6541-A1B1-AF9F0B296142}">
      <dsp:nvSpPr>
        <dsp:cNvPr id="0" name=""/>
        <dsp:cNvSpPr/>
      </dsp:nvSpPr>
      <dsp:spPr>
        <a:xfrm>
          <a:off x="2276881" y="1813965"/>
          <a:ext cx="437906" cy="512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>
        <a:off x="2276881" y="1916419"/>
        <a:ext cx="306534" cy="307360"/>
      </dsp:txXfrm>
    </dsp:sp>
    <dsp:sp modelId="{97757213-B3FD-2E44-8F4F-8AE2BD5E7603}">
      <dsp:nvSpPr>
        <dsp:cNvPr id="0" name=""/>
        <dsp:cNvSpPr/>
      </dsp:nvSpPr>
      <dsp:spPr>
        <a:xfrm>
          <a:off x="2896560" y="1450420"/>
          <a:ext cx="2065596" cy="1239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1. KROK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Interná </a:t>
          </a:r>
          <a:r>
            <a:rPr lang="sk-SK" sz="2000" kern="1200" dirty="0" err="1"/>
            <a:t>atribúcia</a:t>
          </a:r>
          <a:endParaRPr lang="sk-SK" sz="2000" kern="1200" dirty="0"/>
        </a:p>
      </dsp:txBody>
      <dsp:txXfrm>
        <a:off x="2932860" y="1486720"/>
        <a:ext cx="1992996" cy="1166758"/>
      </dsp:txXfrm>
    </dsp:sp>
    <dsp:sp modelId="{3B609D12-D8EB-E543-A9CD-1D3C34B77040}">
      <dsp:nvSpPr>
        <dsp:cNvPr id="0" name=""/>
        <dsp:cNvSpPr/>
      </dsp:nvSpPr>
      <dsp:spPr>
        <a:xfrm>
          <a:off x="5168716" y="1813965"/>
          <a:ext cx="437906" cy="512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>
        <a:off x="5168716" y="1916419"/>
        <a:ext cx="306534" cy="307360"/>
      </dsp:txXfrm>
    </dsp:sp>
    <dsp:sp modelId="{CD00EE28-4257-9548-9375-9A126C672CCE}">
      <dsp:nvSpPr>
        <dsp:cNvPr id="0" name=""/>
        <dsp:cNvSpPr/>
      </dsp:nvSpPr>
      <dsp:spPr>
        <a:xfrm>
          <a:off x="5788395" y="1450420"/>
          <a:ext cx="2065596" cy="1239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ak je čas, </a:t>
          </a:r>
          <a:r>
            <a:rPr lang="sk-SK" sz="2000" kern="1200" dirty="0" err="1"/>
            <a:t>motiváca</a:t>
          </a:r>
          <a:r>
            <a:rPr lang="sk-SK" sz="2000" kern="1200" dirty="0"/>
            <a:t>, energia </a:t>
          </a:r>
        </a:p>
      </dsp:txBody>
      <dsp:txXfrm>
        <a:off x="5824695" y="1486720"/>
        <a:ext cx="1992996" cy="1166758"/>
      </dsp:txXfrm>
    </dsp:sp>
    <dsp:sp modelId="{B367F9E4-EFB7-3C48-9E5E-9D492502D034}">
      <dsp:nvSpPr>
        <dsp:cNvPr id="0" name=""/>
        <dsp:cNvSpPr/>
      </dsp:nvSpPr>
      <dsp:spPr>
        <a:xfrm>
          <a:off x="8060552" y="1813965"/>
          <a:ext cx="437906" cy="512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>
        <a:off x="8060552" y="1916419"/>
        <a:ext cx="306534" cy="307360"/>
      </dsp:txXfrm>
    </dsp:sp>
    <dsp:sp modelId="{34EC1080-4C2A-8340-B951-60C333ED3FC4}">
      <dsp:nvSpPr>
        <dsp:cNvPr id="0" name=""/>
        <dsp:cNvSpPr/>
      </dsp:nvSpPr>
      <dsp:spPr>
        <a:xfrm>
          <a:off x="8680231" y="1450420"/>
          <a:ext cx="2065596" cy="1239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/>
            <a:t>2. KROK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Premýšľanie o iných dôvodoch</a:t>
          </a:r>
        </a:p>
      </dsp:txBody>
      <dsp:txXfrm>
        <a:off x="8716531" y="1486720"/>
        <a:ext cx="1992996" cy="1166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news.com/news/mother-probed-in-babys-fall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_oy9614HQ&amp;t=77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Sociálna </a:t>
            </a:r>
            <a:r>
              <a:rPr lang="cs-CZ" dirty="0" err="1"/>
              <a:t>kognícia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Barbora </a:t>
            </a:r>
            <a:r>
              <a:rPr lang="cs-CZ" sz="2000" dirty="0" err="1"/>
              <a:t>Kóša</a:t>
            </a:r>
            <a:endParaRPr lang="cs-CZ" sz="2000" dirty="0"/>
          </a:p>
          <a:p>
            <a:r>
              <a:rPr lang="cs-CZ" sz="2000" dirty="0"/>
              <a:t>Sociálna </a:t>
            </a:r>
            <a:r>
              <a:rPr lang="cs-CZ" sz="2000" dirty="0" err="1"/>
              <a:t>psychológia</a:t>
            </a:r>
            <a:r>
              <a:rPr lang="cs-CZ" sz="2000" dirty="0"/>
              <a:t> </a:t>
            </a:r>
          </a:p>
          <a:p>
            <a:r>
              <a:rPr lang="cs-CZ" sz="2000" dirty="0"/>
              <a:t>Jar 2021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BE47551-9DA9-5F40-B401-AE93CD88C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A847DCA1-8167-7741-9368-0A83DF0F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Tri faktory </a:t>
            </a:r>
            <a:r>
              <a:rPr lang="sk-SK" dirty="0" err="1"/>
              <a:t>kovariácie</a:t>
            </a:r>
            <a:endParaRPr lang="sk-SK" dirty="0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1432F1A8-D4E0-F645-AF06-9EA5DB3DB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2000" dirty="0"/>
              <a:t>Sledujeme, ako sa chovanie mení v čase, podľa miesta, s rôznymi účastníkmi a cieľmi chovania </a:t>
            </a:r>
            <a:r>
              <a:rPr lang="sk-SK" sz="2000" dirty="0">
                <a:sym typeface="Wingdings" pitchFamily="2" charset="2"/>
              </a:rPr>
              <a:t> sledujeme </a:t>
            </a:r>
            <a:r>
              <a:rPr lang="sk-SK" sz="2000" dirty="0" err="1">
                <a:sym typeface="Wingdings" pitchFamily="2" charset="2"/>
              </a:rPr>
              <a:t>kovariáciu</a:t>
            </a:r>
            <a:r>
              <a:rPr lang="sk-SK" sz="2000" dirty="0">
                <a:sym typeface="Wingdings" pitchFamily="2" charset="2"/>
              </a:rPr>
              <a:t> chovania, aby sme určili internú / externú </a:t>
            </a:r>
            <a:r>
              <a:rPr lang="sk-SK" sz="2000" dirty="0" err="1">
                <a:sym typeface="Wingdings" pitchFamily="2" charset="2"/>
              </a:rPr>
              <a:t>atribúciu</a:t>
            </a:r>
            <a:r>
              <a:rPr lang="sk-SK" sz="2000" dirty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k-SK" sz="2000" dirty="0">
                <a:sym typeface="Wingdings" pitchFamily="2" charset="2"/>
              </a:rPr>
              <a:t>Logické </a:t>
            </a:r>
            <a:r>
              <a:rPr lang="sk-SK" sz="2000" dirty="0" err="1">
                <a:sym typeface="Wingdings" pitchFamily="2" charset="2"/>
              </a:rPr>
              <a:t>atribúcie</a:t>
            </a:r>
            <a:r>
              <a:rPr lang="sk-SK" sz="2000" dirty="0">
                <a:sym typeface="Wingdings" pitchFamily="2" charset="2"/>
              </a:rPr>
              <a:t> na základe dôkazov</a:t>
            </a: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sk-SK" b="1" dirty="0">
                <a:solidFill>
                  <a:schemeClr val="accent6"/>
                </a:solidFill>
              </a:rPr>
              <a:t>Interná </a:t>
            </a:r>
            <a:r>
              <a:rPr lang="sk-SK" b="1" dirty="0" err="1">
                <a:solidFill>
                  <a:schemeClr val="accent6"/>
                </a:solidFill>
              </a:rPr>
              <a:t>atribúcia</a:t>
            </a:r>
            <a:r>
              <a:rPr lang="sk-SK" dirty="0"/>
              <a:t>: nízky konsenzus, nízka špecifickosť a vysoká konzistencia</a:t>
            </a: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sk-SK" b="1" dirty="0">
                <a:solidFill>
                  <a:schemeClr val="tx2"/>
                </a:solidFill>
              </a:rPr>
              <a:t>Externá </a:t>
            </a:r>
            <a:r>
              <a:rPr lang="sk-SK" b="1" dirty="0" err="1">
                <a:solidFill>
                  <a:schemeClr val="tx2"/>
                </a:solidFill>
              </a:rPr>
              <a:t>atribúcia</a:t>
            </a:r>
            <a:r>
              <a:rPr lang="sk-SK" dirty="0"/>
              <a:t>: vysoký konsenzus, vysoká špecifickosť, nízka konzistencia</a:t>
            </a:r>
          </a:p>
          <a:p>
            <a:pPr>
              <a:lnSpc>
                <a:spcPct val="150000"/>
              </a:lnSpc>
            </a:pPr>
            <a:endParaRPr lang="sk-SK" sz="2000" dirty="0">
              <a:sym typeface="Wingdings" pitchFamily="2" charset="2"/>
            </a:endParaRPr>
          </a:p>
          <a:p>
            <a:pPr marL="72000" indent="0">
              <a:lnSpc>
                <a:spcPct val="150000"/>
              </a:lnSpc>
              <a:buNone/>
            </a:pPr>
            <a:r>
              <a:rPr lang="sk-SK" sz="2000" dirty="0">
                <a:sym typeface="Wingdings" pitchFamily="2" charset="2"/>
              </a:rPr>
              <a:t>1. Informácie o </a:t>
            </a:r>
            <a:r>
              <a:rPr lang="sk-SK" sz="2000" b="1" dirty="0">
                <a:sym typeface="Wingdings" pitchFamily="2" charset="2"/>
              </a:rPr>
              <a:t>konsenze</a:t>
            </a:r>
            <a:r>
              <a:rPr lang="sk-SK" sz="2000" dirty="0">
                <a:sym typeface="Wingdings" pitchFamily="2" charset="2"/>
              </a:rPr>
              <a:t>: reagujú aktéri podobne na rovnaký stimul ako aktér? </a:t>
            </a:r>
          </a:p>
          <a:p>
            <a:pPr lvl="1">
              <a:lnSpc>
                <a:spcPct val="150000"/>
              </a:lnSpc>
            </a:pPr>
            <a:r>
              <a:rPr lang="sk-SK" sz="1800" i="1" dirty="0">
                <a:sym typeface="Wingdings" pitchFamily="2" charset="2"/>
              </a:rPr>
              <a:t>Nikto v kancli neuteká pred možnosťou pomôcť kolegovi. </a:t>
            </a:r>
          </a:p>
          <a:p>
            <a:pPr lvl="1">
              <a:lnSpc>
                <a:spcPct val="150000"/>
              </a:lnSpc>
            </a:pPr>
            <a:r>
              <a:rPr lang="sk-SK" sz="1800" i="1" dirty="0">
                <a:sym typeface="Wingdings" pitchFamily="2" charset="2"/>
              </a:rPr>
              <a:t>NÍZKY konsenzus  </a:t>
            </a:r>
            <a:r>
              <a:rPr lang="sk-SK" sz="1800" i="1" dirty="0">
                <a:solidFill>
                  <a:schemeClr val="accent6"/>
                </a:solidFill>
                <a:sym typeface="Wingdings" pitchFamily="2" charset="2"/>
              </a:rPr>
              <a:t>INTERNÁ</a:t>
            </a:r>
            <a:r>
              <a:rPr lang="sk-SK" sz="1800" i="1" dirty="0">
                <a:sym typeface="Wingdings" pitchFamily="2" charset="2"/>
              </a:rPr>
              <a:t> </a:t>
            </a:r>
            <a:r>
              <a:rPr lang="sk-SK" sz="1800" i="1" dirty="0" err="1">
                <a:sym typeface="Wingdings" pitchFamily="2" charset="2"/>
              </a:rPr>
              <a:t>atribúcia</a:t>
            </a:r>
            <a:endParaRPr lang="sk-SK" sz="1800" i="1" dirty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sk-SK" sz="1800" i="1" dirty="0">
                <a:sym typeface="Wingdings" pitchFamily="2" charset="2"/>
              </a:rPr>
              <a:t>Všetci zamestnanci si riešia prednostne svoje projekty. </a:t>
            </a:r>
          </a:p>
          <a:p>
            <a:pPr lvl="1">
              <a:lnSpc>
                <a:spcPct val="150000"/>
              </a:lnSpc>
            </a:pPr>
            <a:r>
              <a:rPr lang="sk-SK" sz="1800" i="1" dirty="0">
                <a:sym typeface="Wingdings" pitchFamily="2" charset="2"/>
              </a:rPr>
              <a:t>VYSOKÝ konsenzus  </a:t>
            </a:r>
            <a:r>
              <a:rPr lang="sk-SK" sz="1800" i="1" dirty="0">
                <a:solidFill>
                  <a:schemeClr val="tx2"/>
                </a:solidFill>
                <a:sym typeface="Wingdings" pitchFamily="2" charset="2"/>
              </a:rPr>
              <a:t>EXTERNÁ</a:t>
            </a:r>
            <a:r>
              <a:rPr lang="sk-SK" sz="1600" i="1" dirty="0">
                <a:sym typeface="Wingdings" pitchFamily="2" charset="2"/>
              </a:rPr>
              <a:t> </a:t>
            </a:r>
            <a:r>
              <a:rPr lang="sk-SK" sz="1800" i="1" dirty="0" err="1">
                <a:sym typeface="Wingdings" pitchFamily="2" charset="2"/>
              </a:rPr>
              <a:t>atribúcia</a:t>
            </a:r>
            <a:endParaRPr lang="sk-SK" sz="1800" i="1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sk-SK" sz="2000" b="1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sk-SK" sz="2000" dirty="0"/>
          </a:p>
          <a:p>
            <a:pPr>
              <a:lnSpc>
                <a:spcPct val="150000"/>
              </a:lnSpc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1427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277C325-9632-8B40-93EC-FBE770926D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Tri</a:t>
            </a:r>
            <a:r>
              <a:rPr lang="cs-CZ" dirty="0"/>
              <a:t> faktory </a:t>
            </a:r>
            <a:r>
              <a:rPr lang="cs-CZ" dirty="0" err="1"/>
              <a:t>kovariácie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A54E413-5BA4-FB48-9580-2CE4D84C2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99BBB69-F350-2144-B6E4-C5448BC3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20417"/>
            <a:ext cx="10753200" cy="4811583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sk-SK" sz="2000" dirty="0">
                <a:sym typeface="Wingdings" pitchFamily="2" charset="2"/>
              </a:rPr>
              <a:t>2. Informácie o </a:t>
            </a:r>
            <a:r>
              <a:rPr lang="sk-SK" sz="2000" b="1" dirty="0">
                <a:sym typeface="Wingdings" pitchFamily="2" charset="2"/>
              </a:rPr>
              <a:t>špecifickosti:</a:t>
            </a:r>
            <a:r>
              <a:rPr lang="sk-SK" sz="2000" dirty="0">
                <a:sym typeface="Wingdings" pitchFamily="2" charset="2"/>
              </a:rPr>
              <a:t> reaguje aktér rovnako na rôzne stimuly?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sk-SK" sz="1800" i="1" dirty="0">
                <a:sym typeface="Wingdings" pitchFamily="2" charset="2"/>
              </a:rPr>
              <a:t>Nereaguje mi na maily, nedvíha telefóny, osobne sa tiež vyhovára. NÍZKA špecifickosť 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sk-SK" sz="1800" i="1" dirty="0">
                <a:sym typeface="Wingdings" pitchFamily="2" charset="2"/>
              </a:rPr>
              <a:t> </a:t>
            </a:r>
            <a:r>
              <a:rPr lang="sk-SK" sz="1800" i="1" dirty="0">
                <a:solidFill>
                  <a:schemeClr val="accent6"/>
                </a:solidFill>
                <a:sym typeface="Wingdings" pitchFamily="2" charset="2"/>
              </a:rPr>
              <a:t>INTERNÁ</a:t>
            </a:r>
            <a:r>
              <a:rPr lang="sk-SK" sz="1800" i="1" dirty="0">
                <a:sym typeface="Wingdings" pitchFamily="2" charset="2"/>
              </a:rPr>
              <a:t> Je zameraný len na svoje projekty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sk-SK" sz="1800" i="1" dirty="0">
              <a:sym typeface="Wingdings" pitchFamily="2" charset="2"/>
            </a:endParaRPr>
          </a:p>
          <a:p>
            <a:pPr marL="324000" lvl="1" indent="0">
              <a:lnSpc>
                <a:spcPct val="150000"/>
              </a:lnSpc>
              <a:buNone/>
            </a:pPr>
            <a:r>
              <a:rPr lang="sk-SK" sz="1800" i="1" dirty="0">
                <a:sym typeface="Wingdings" pitchFamily="2" charset="2"/>
              </a:rPr>
              <a:t>Keď som ho žiadal o pomoc e-mailom, tak mi pomohol. VYSOKÁ špecifickosť 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sk-SK" sz="1800" i="1" dirty="0">
                <a:sym typeface="Wingdings" pitchFamily="2" charset="2"/>
              </a:rPr>
              <a:t> </a:t>
            </a:r>
            <a:r>
              <a:rPr lang="sk-SK" sz="1800" i="1" dirty="0">
                <a:solidFill>
                  <a:schemeClr val="tx2"/>
                </a:solidFill>
                <a:sym typeface="Wingdings" pitchFamily="2" charset="2"/>
              </a:rPr>
              <a:t>EXTERNÁ</a:t>
            </a:r>
            <a:r>
              <a:rPr lang="sk-SK" sz="1800" i="1" dirty="0">
                <a:sym typeface="Wingdings" pitchFamily="2" charset="2"/>
              </a:rPr>
              <a:t> 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sk-SK" sz="1800" i="1" dirty="0">
                <a:sym typeface="Wingdings" pitchFamily="2" charset="2"/>
              </a:rPr>
              <a:t>Je to niečo na osobnej komunikácii, čo mu vadí.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sk-SK" sz="1400" i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65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94F19B7-C7ED-BE4A-9154-F348313A0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Tri</a:t>
            </a:r>
            <a:r>
              <a:rPr lang="cs-CZ" dirty="0"/>
              <a:t> faktory </a:t>
            </a:r>
            <a:r>
              <a:rPr lang="cs-CZ" dirty="0" err="1"/>
              <a:t>kovariácie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8B63DC-A63C-5D48-A681-320FEA75B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53379F1-F1F2-114B-8116-1978AE3D9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60174"/>
            <a:ext cx="10753200" cy="4771826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sk-SK" sz="2000" dirty="0">
                <a:sym typeface="Wingdings" pitchFamily="2" charset="2"/>
              </a:rPr>
              <a:t>3. Informácie o </a:t>
            </a:r>
            <a:r>
              <a:rPr lang="sk-SK" sz="2000" b="1" dirty="0">
                <a:sym typeface="Wingdings" pitchFamily="2" charset="2"/>
              </a:rPr>
              <a:t>konzistencii</a:t>
            </a:r>
            <a:r>
              <a:rPr lang="sk-SK" sz="2000" dirty="0">
                <a:sym typeface="Wingdings" pitchFamily="2" charset="2"/>
              </a:rPr>
              <a:t>: Informácie o tom, s akou frekvenciou sa opakuje výskyt aktéra v tejto situácii naprieč časom a okolnosťami</a:t>
            </a: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sk-SK" sz="1800" i="1" dirty="0">
                <a:sym typeface="Wingdings" pitchFamily="2" charset="2"/>
              </a:rPr>
              <a:t>Stalo sa to prvýkrát, že odmietol. </a:t>
            </a: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sk-SK" sz="1800" i="1" dirty="0">
                <a:sym typeface="Wingdings" pitchFamily="2" charset="2"/>
              </a:rPr>
              <a:t>NÍZKA konzistencia  </a:t>
            </a:r>
            <a:r>
              <a:rPr lang="sk-SK" sz="1800" i="1" dirty="0">
                <a:solidFill>
                  <a:schemeClr val="accent1"/>
                </a:solidFill>
                <a:sym typeface="Wingdings" pitchFamily="2" charset="2"/>
              </a:rPr>
              <a:t>EXTERNÁ</a:t>
            </a:r>
            <a:r>
              <a:rPr lang="sk-SK" sz="1800" i="1" dirty="0">
                <a:sym typeface="Wingdings" pitchFamily="2" charset="2"/>
              </a:rPr>
              <a:t> </a:t>
            </a: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sk-SK" sz="1800" i="1" dirty="0">
                <a:sym typeface="Wingdings" pitchFamily="2" charset="2"/>
              </a:rPr>
              <a:t>Asi má teraz viac práce.</a:t>
            </a:r>
          </a:p>
          <a:p>
            <a:pPr marL="324000" lvl="1" indent="0" algn="just">
              <a:lnSpc>
                <a:spcPct val="150000"/>
              </a:lnSpc>
              <a:buNone/>
            </a:pPr>
            <a:endParaRPr lang="sk-SK" i="1" dirty="0">
              <a:sym typeface="Wingdings" pitchFamily="2" charset="2"/>
            </a:endParaRP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sk-SK" i="1" dirty="0">
                <a:sym typeface="Wingdings" pitchFamily="2" charset="2"/>
              </a:rPr>
              <a:t>Je jedno, kto ho požiada a koľko má aktuálne práce, vždy odmietne. </a:t>
            </a: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sk-SK" i="1" dirty="0">
                <a:sym typeface="Wingdings" pitchFamily="2" charset="2"/>
              </a:rPr>
              <a:t>VYSOKÁ konzistencia  </a:t>
            </a:r>
            <a:r>
              <a:rPr lang="sk-SK" i="1" dirty="0">
                <a:solidFill>
                  <a:schemeClr val="accent6"/>
                </a:solidFill>
                <a:sym typeface="Wingdings" pitchFamily="2" charset="2"/>
              </a:rPr>
              <a:t>INTERNÁ</a:t>
            </a:r>
            <a:r>
              <a:rPr lang="sk-SK" i="1" dirty="0">
                <a:sym typeface="Wingdings" pitchFamily="2" charset="2"/>
              </a:rPr>
              <a:t> </a:t>
            </a:r>
            <a:r>
              <a:rPr lang="sk-SK" i="1" dirty="0" err="1">
                <a:sym typeface="Wingdings" pitchFamily="2" charset="2"/>
              </a:rPr>
              <a:t>atribúcia</a:t>
            </a:r>
            <a:endParaRPr lang="sk-SK" i="1" dirty="0">
              <a:sym typeface="Wingdings" pitchFamily="2" charset="2"/>
            </a:endParaRP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sk-SK" i="1" dirty="0">
                <a:sym typeface="Wingdings" pitchFamily="2" charset="2"/>
              </a:rPr>
              <a:t>Kolega rieši vždy svoje projekty.</a:t>
            </a:r>
          </a:p>
          <a:p>
            <a:pPr marL="324000" lvl="1" indent="0" algn="just">
              <a:lnSpc>
                <a:spcPct val="150000"/>
              </a:lnSpc>
              <a:buNone/>
            </a:pP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E21605D-3086-7B46-8CC9-CE722BA45015}"/>
              </a:ext>
            </a:extLst>
          </p:cNvPr>
          <p:cNvSpPr txBox="1"/>
          <p:nvPr/>
        </p:nvSpPr>
        <p:spPr>
          <a:xfrm>
            <a:off x="5128591" y="4739393"/>
            <a:ext cx="55791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sym typeface="Wingdings" pitchFamily="2" charset="2"/>
              </a:rPr>
              <a:t>Kritika</a:t>
            </a:r>
            <a:r>
              <a:rPr lang="sk-SK" sz="1600" dirty="0">
                <a:sym typeface="Wingdings" pitchFamily="2" charset="2"/>
              </a:rPr>
              <a:t>: nefunguje vždy, najmenej používame </a:t>
            </a:r>
            <a:r>
              <a:rPr lang="sk-SK" sz="1600" dirty="0" err="1">
                <a:sym typeface="Wingdings" pitchFamily="2" charset="2"/>
              </a:rPr>
              <a:t>info</a:t>
            </a:r>
            <a:r>
              <a:rPr lang="sk-SK" sz="1600" dirty="0">
                <a:sym typeface="Wingdings" pitchFamily="2" charset="2"/>
              </a:rPr>
              <a:t> o konsenze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ym typeface="Wingdings" pitchFamily="2" charset="2"/>
              </a:rPr>
              <a:t>často chýbajú relevantné informácie  vytvárame odhady o chýbajúcich dátach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ym typeface="Wingdings" pitchFamily="2" charset="2"/>
              </a:rPr>
              <a:t>Nie vždy sme „racionálni detektívi“</a:t>
            </a:r>
          </a:p>
          <a:p>
            <a:pPr algn="l"/>
            <a:endParaRPr lang="sk-SK" sz="16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4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5F87BEA-E956-5949-9A20-10475AF93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136BED-0F9D-A249-8672-D68DDF94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sk-SK" sz="3600" dirty="0"/>
              <a:t>Základná </a:t>
            </a:r>
            <a:r>
              <a:rPr lang="sk-SK" sz="3600" dirty="0" err="1"/>
              <a:t>atribučná</a:t>
            </a:r>
            <a:r>
              <a:rPr lang="sk-SK" sz="3600" dirty="0"/>
              <a:t> chyba</a:t>
            </a:r>
          </a:p>
        </p:txBody>
      </p:sp>
      <p:pic>
        <p:nvPicPr>
          <p:cNvPr id="7" name="Obrázok 6" descr="Obrázok, na ktorom je osoba, vonkajšie, cesta, jazda na koni&#10;&#10;Automaticky generovaný popis">
            <a:extLst>
              <a:ext uri="{FF2B5EF4-FFF2-40B4-BE49-F238E27FC236}">
                <a16:creationId xmlns:a16="http://schemas.microsoft.com/office/drawing/2014/main" id="{F913D461-FD56-DF49-8D40-C65C99782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" r="1" b="39867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9FA88CE-3DFB-714C-B22D-6177B088590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sk-SK" dirty="0">
                <a:hlinkClick r:id="rId3"/>
              </a:rPr>
              <a:t>https://www.cbsnews.com/news/mother-probed-in-babys-fall/</a:t>
            </a: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  <a:p>
            <a:pPr>
              <a:spcAft>
                <a:spcPts val="600"/>
              </a:spcAft>
            </a:pPr>
            <a:r>
              <a:rPr lang="sk-SK" dirty="0"/>
              <a:t>Tendencia preceňovať mieru, do akej je správanie druhého človeka  spôsobené osobnostnými rysmi a podceňovať situačné vplyvy naň.</a:t>
            </a:r>
          </a:p>
          <a:p>
            <a:pPr marL="72000" indent="0">
              <a:spcAft>
                <a:spcPts val="600"/>
              </a:spcAft>
              <a:buNone/>
            </a:pPr>
            <a:r>
              <a:rPr lang="sk-SK" dirty="0"/>
              <a:t>= </a:t>
            </a:r>
            <a:r>
              <a:rPr lang="sk-SK" dirty="0" err="1"/>
              <a:t>correspondence</a:t>
            </a:r>
            <a:r>
              <a:rPr lang="sk-SK" dirty="0"/>
              <a:t> </a:t>
            </a:r>
            <a:r>
              <a:rPr lang="sk-SK" dirty="0" err="1"/>
              <a:t>bias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5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1F4C64D-FCF7-8D49-A41C-2D8818FAA7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9D6E567-B7DB-42D3-ABDE-828DAC34DB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5483664-01CE-40C0-9ED3-2830ED5C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 err="1"/>
              <a:t>Základná</a:t>
            </a:r>
            <a:r>
              <a:rPr lang="en-US" dirty="0"/>
              <a:t> </a:t>
            </a:r>
            <a:r>
              <a:rPr lang="en-US" dirty="0" err="1"/>
              <a:t>atribučná</a:t>
            </a:r>
            <a:r>
              <a:rPr lang="en-US" dirty="0"/>
              <a:t> </a:t>
            </a:r>
            <a:r>
              <a:rPr lang="en-US" dirty="0" err="1"/>
              <a:t>chyba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6D665FF-4D3D-4BF6-AA00-DC06B1EEE7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943A8C7E-D8A4-E24C-BF40-701094C9FB7D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042707" y="1701505"/>
            <a:ext cx="4574584" cy="4139998"/>
          </a:xfrm>
          <a:prstGeom prst="rect">
            <a:avLst/>
          </a:prstGeom>
          <a:noFill/>
        </p:spPr>
      </p:pic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DC974DD-B5CA-4BF4-9C05-6B88F2AB330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Percepčná</a:t>
            </a:r>
            <a:r>
              <a:rPr lang="en-US" sz="2000" b="1" dirty="0"/>
              <a:t> </a:t>
            </a:r>
            <a:r>
              <a:rPr lang="en-US" sz="2000" b="1" dirty="0" err="1"/>
              <a:t>výraznosť</a:t>
            </a:r>
            <a:r>
              <a:rPr lang="en-US" sz="2000" b="1" dirty="0"/>
              <a:t> </a:t>
            </a:r>
            <a:r>
              <a:rPr lang="en-US" sz="2000" dirty="0" err="1"/>
              <a:t>osobnostných</a:t>
            </a:r>
            <a:r>
              <a:rPr lang="en-US" sz="2000" dirty="0"/>
              <a:t> </a:t>
            </a:r>
            <a:r>
              <a:rPr lang="en-US" sz="2000" dirty="0" err="1"/>
              <a:t>vlastností</a:t>
            </a:r>
            <a:r>
              <a:rPr lang="en-US" sz="2000" dirty="0"/>
              <a:t> a </a:t>
            </a:r>
            <a:r>
              <a:rPr lang="en-US" sz="2000" dirty="0" err="1"/>
              <a:t>nedostupnosť</a:t>
            </a:r>
            <a:r>
              <a:rPr lang="en-US" sz="2000" dirty="0"/>
              <a:t> </a:t>
            </a:r>
            <a:r>
              <a:rPr lang="en-US" sz="2000" dirty="0" err="1"/>
              <a:t>informácií</a:t>
            </a:r>
            <a:r>
              <a:rPr lang="en-US" sz="2000" dirty="0"/>
              <a:t> o </a:t>
            </a:r>
            <a:r>
              <a:rPr lang="en-US" sz="2000" dirty="0" err="1"/>
              <a:t>kontexte</a:t>
            </a:r>
            <a:r>
              <a:rPr lang="en-US" sz="2000" dirty="0"/>
              <a:t> </a:t>
            </a:r>
            <a:r>
              <a:rPr lang="en-US" sz="2000" dirty="0" err="1"/>
              <a:t>podporuje</a:t>
            </a:r>
            <a:r>
              <a:rPr lang="en-US" sz="2000" dirty="0"/>
              <a:t> </a:t>
            </a:r>
            <a:r>
              <a:rPr lang="en-US" sz="2000" dirty="0" err="1"/>
              <a:t>vznik</a:t>
            </a:r>
            <a:r>
              <a:rPr lang="en-US" sz="2000" dirty="0"/>
              <a:t> </a:t>
            </a:r>
            <a:r>
              <a:rPr lang="en-US" sz="2000" dirty="0" err="1"/>
              <a:t>chyby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Informácie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ktoré</a:t>
            </a:r>
            <a:r>
              <a:rPr lang="en-US" sz="2000" dirty="0"/>
              <a:t> je </a:t>
            </a:r>
            <a:r>
              <a:rPr lang="en-US" sz="2000" dirty="0" err="1"/>
              <a:t>jednoducho</a:t>
            </a:r>
            <a:r>
              <a:rPr lang="en-US" sz="2000" dirty="0"/>
              <a:t> </a:t>
            </a:r>
            <a:r>
              <a:rPr lang="en-US" sz="2000" dirty="0" err="1"/>
              <a:t>zameraná</a:t>
            </a:r>
            <a:r>
              <a:rPr lang="en-US" sz="2000" dirty="0"/>
              <a:t> </a:t>
            </a:r>
            <a:r>
              <a:rPr lang="en-US" sz="2000" dirty="0" err="1"/>
              <a:t>pozornsoť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Preceňujeme</a:t>
            </a:r>
            <a:r>
              <a:rPr lang="en-US" sz="2000" dirty="0"/>
              <a:t> </a:t>
            </a:r>
            <a:r>
              <a:rPr lang="en-US" sz="2000" dirty="0" err="1"/>
              <a:t>kauzálnu</a:t>
            </a:r>
            <a:r>
              <a:rPr lang="en-US" sz="2000" dirty="0"/>
              <a:t> </a:t>
            </a:r>
            <a:r>
              <a:rPr lang="en-US" sz="2000" dirty="0" err="1"/>
              <a:t>rolu</a:t>
            </a:r>
            <a:r>
              <a:rPr lang="en-US" sz="2000" dirty="0"/>
              <a:t> </a:t>
            </a:r>
            <a:r>
              <a:rPr lang="en-US" sz="2000" dirty="0" err="1"/>
              <a:t>perceptuálne</a:t>
            </a:r>
            <a:r>
              <a:rPr lang="en-US" sz="2000" dirty="0"/>
              <a:t> </a:t>
            </a:r>
            <a:r>
              <a:rPr lang="en-US" sz="2000" dirty="0" err="1"/>
              <a:t>výrazných</a:t>
            </a:r>
            <a:r>
              <a:rPr lang="en-US" sz="2000" dirty="0"/>
              <a:t> </a:t>
            </a:r>
            <a:r>
              <a:rPr lang="en-US" sz="2000" dirty="0" err="1"/>
              <a:t>informácií</a:t>
            </a:r>
            <a:endParaRPr lang="en-US" sz="2000" dirty="0"/>
          </a:p>
          <a:p>
            <a:pPr marL="72000" indent="0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51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25DD561-F7D2-6A43-81BE-B2476BACD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4BCB2C-674C-6E42-A7E9-AF7A8CE28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F255474-E64A-B341-A12F-43B747B7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Dvojstupňový proces </a:t>
            </a:r>
            <a:r>
              <a:rPr lang="sk-SK" dirty="0" err="1"/>
              <a:t>atribúcie</a:t>
            </a:r>
            <a:endParaRPr lang="sk-S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405B875-7678-5543-832F-B629CA3DC6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9" name="Zástupný objekt pre obsah 8">
            <a:extLst>
              <a:ext uri="{FF2B5EF4-FFF2-40B4-BE49-F238E27FC236}">
                <a16:creationId xmlns:a16="http://schemas.microsoft.com/office/drawing/2014/main" id="{CB5F1885-FC85-5A43-8E30-625210765134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2385595184"/>
              </p:ext>
            </p:extLst>
          </p:nvPr>
        </p:nvGraphicFramePr>
        <p:xfrm>
          <a:off x="720724" y="1701800"/>
          <a:ext cx="10750553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6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22ECCC5-1F0B-FE49-84EB-141497C5C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596187-2278-854F-B397-D053BCA43B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B7BF1C8-2564-6E40-B808-6C46FE2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Rozdiel medzi aktérom a pozorovateľom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31B4F54-D6D7-724D-9646-862B8685BF2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ACFF9745-A70C-6349-8BD9-2804C5AEF2C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sk-SK" sz="2000" dirty="0"/>
              <a:t>ON je na telefóne </a:t>
            </a:r>
          </a:p>
          <a:p>
            <a:pPr marL="72000" indent="0">
              <a:buNone/>
            </a:pPr>
            <a:r>
              <a:rPr lang="sk-SK" sz="2000" dirty="0">
                <a:sym typeface="Wingdings" pitchFamily="2" charset="2"/>
              </a:rPr>
              <a:t> už bez neho nevie normálne fungovať, je závislý</a:t>
            </a:r>
          </a:p>
          <a:p>
            <a:pPr marL="72000" indent="0">
              <a:buNone/>
            </a:pPr>
            <a:endParaRPr lang="sk-SK" sz="2000" dirty="0">
              <a:sym typeface="Wingdings" pitchFamily="2" charset="2"/>
            </a:endParaRPr>
          </a:p>
          <a:p>
            <a:r>
              <a:rPr lang="sk-SK" sz="2000" dirty="0"/>
              <a:t>JA som na telefóne </a:t>
            </a:r>
          </a:p>
          <a:p>
            <a:pPr marL="72000" indent="0">
              <a:buNone/>
            </a:pPr>
            <a:r>
              <a:rPr lang="sk-SK" sz="2000" dirty="0">
                <a:sym typeface="Wingdings" pitchFamily="2" charset="2"/>
              </a:rPr>
              <a:t> dnes som fakt unavená, potrebujem sa rozptýliť</a:t>
            </a:r>
          </a:p>
          <a:p>
            <a:endParaRPr lang="sk-SK" sz="2000" dirty="0"/>
          </a:p>
          <a:p>
            <a:r>
              <a:rPr lang="sk-SK" sz="2000" dirty="0"/>
              <a:t>Keď vysvetľujeme vlastné chovanie </a:t>
            </a:r>
          </a:p>
          <a:p>
            <a:pPr marL="72000" indent="0">
              <a:buNone/>
            </a:pPr>
            <a:r>
              <a:rPr lang="sk-SK" sz="2000" dirty="0">
                <a:sym typeface="Wingdings" pitchFamily="2" charset="2"/>
              </a:rPr>
              <a:t> častejšie vysvetľujeme situáciou</a:t>
            </a:r>
            <a:endParaRPr lang="sk-SK" sz="2000" dirty="0"/>
          </a:p>
        </p:txBody>
      </p:sp>
      <p:pic>
        <p:nvPicPr>
          <p:cNvPr id="14" name="Zástupný objekt pre obsah 13" descr="Mladý muž v uliciach mesta">
            <a:extLst>
              <a:ext uri="{FF2B5EF4-FFF2-40B4-BE49-F238E27FC236}">
                <a16:creationId xmlns:a16="http://schemas.microsoft.com/office/drawing/2014/main" id="{41A23A0B-7232-A348-9BF8-740B2869553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2033699"/>
            <a:ext cx="5219700" cy="3476401"/>
          </a:xfrm>
        </p:spPr>
      </p:pic>
    </p:spTree>
    <p:extLst>
      <p:ext uri="{BB962C8B-B14F-4D97-AF65-F5344CB8AC3E}">
        <p14:creationId xmlns:p14="http://schemas.microsoft.com/office/powerpoint/2010/main" val="36193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9A4F767-8BBB-F948-BF9C-26C437197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839C74-4D53-8E46-8F21-B3B5893101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7B6794-9CDE-3242-BD34-ACE713AB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Self-serving</a:t>
            </a:r>
            <a:r>
              <a:rPr lang="sk-SK" dirty="0"/>
              <a:t> </a:t>
            </a:r>
            <a:r>
              <a:rPr lang="sk-SK" dirty="0" err="1"/>
              <a:t>atribúcie</a:t>
            </a:r>
            <a:endParaRPr lang="sk-SK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108E96A-BD8A-A64F-A186-287D060D311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251278" y="1296001"/>
            <a:ext cx="5219998" cy="4560938"/>
          </a:xfrm>
        </p:spPr>
        <p:txBody>
          <a:bodyPr/>
          <a:lstStyle/>
          <a:p>
            <a:pPr marL="72000" indent="0">
              <a:buNone/>
            </a:pPr>
            <a:r>
              <a:rPr lang="sk-SK" b="1" dirty="0">
                <a:solidFill>
                  <a:schemeClr val="tx2"/>
                </a:solidFill>
              </a:rPr>
              <a:t>Vysvetlenie vlastného úspechu</a:t>
            </a:r>
          </a:p>
          <a:p>
            <a:pPr marL="72000" indent="0">
              <a:buNone/>
            </a:pPr>
            <a:endParaRPr lang="sk-SK" dirty="0"/>
          </a:p>
          <a:p>
            <a:r>
              <a:rPr lang="sk-SK" dirty="0"/>
              <a:t>Vnútorné príčiny </a:t>
            </a:r>
          </a:p>
          <a:p>
            <a:pPr lvl="1"/>
            <a:r>
              <a:rPr lang="sk-SK" dirty="0"/>
              <a:t>(dobre som sa učil)</a:t>
            </a:r>
          </a:p>
          <a:p>
            <a:endParaRPr lang="sk-SK" dirty="0"/>
          </a:p>
          <a:p>
            <a:pPr marL="72000" indent="0">
              <a:buNone/>
            </a:pPr>
            <a:endParaRPr lang="sk-SK" dirty="0"/>
          </a:p>
          <a:p>
            <a:endParaRPr lang="sk-SK" dirty="0"/>
          </a:p>
          <a:p>
            <a:r>
              <a:rPr lang="sk-SK" dirty="0"/>
              <a:t>Vonkajšie príčiny </a:t>
            </a:r>
          </a:p>
          <a:p>
            <a:pPr lvl="1"/>
            <a:r>
              <a:rPr lang="sk-SK" dirty="0"/>
              <a:t>(bol to fakt ťažký test)</a:t>
            </a:r>
          </a:p>
          <a:p>
            <a:endParaRPr lang="sk-SK" dirty="0"/>
          </a:p>
        </p:txBody>
      </p:sp>
      <p:pic>
        <p:nvPicPr>
          <p:cNvPr id="10" name="Zástupný objekt pre obsah 9" descr="Vdýchnutie výplň plnou farbou">
            <a:extLst>
              <a:ext uri="{FF2B5EF4-FFF2-40B4-BE49-F238E27FC236}">
                <a16:creationId xmlns:a16="http://schemas.microsoft.com/office/drawing/2014/main" id="{A04BB140-4640-E44F-ABB8-5BF4BD52FDCD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2542" y="2269397"/>
            <a:ext cx="1354916" cy="1354916"/>
          </a:xfrm>
        </p:spPr>
      </p:pic>
      <p:pic>
        <p:nvPicPr>
          <p:cNvPr id="12" name="Grafický objekt 11" descr="Obrys utrápenej tváre výplň plnou farbou">
            <a:extLst>
              <a:ext uri="{FF2B5EF4-FFF2-40B4-BE49-F238E27FC236}">
                <a16:creationId xmlns:a16="http://schemas.microsoft.com/office/drawing/2014/main" id="{497C79A3-5D91-CB4C-8BA7-D0184DCA6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1482" y="4650446"/>
            <a:ext cx="1177036" cy="1177036"/>
          </a:xfrm>
          <a:prstGeom prst="rect">
            <a:avLst/>
          </a:prstGeom>
        </p:spPr>
      </p:pic>
      <p:pic>
        <p:nvPicPr>
          <p:cNvPr id="14" name="Grafický objekt 13" descr="Zoznam, niektoré položky prečiarknuté obrys">
            <a:extLst>
              <a:ext uri="{FF2B5EF4-FFF2-40B4-BE49-F238E27FC236}">
                <a16:creationId xmlns:a16="http://schemas.microsoft.com/office/drawing/2014/main" id="{E2644EE5-FB0A-794F-823F-E013BD02A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00" y="2889297"/>
            <a:ext cx="1965336" cy="19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963A1F0-58E3-B94D-BB94-788C1268F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580157B-F1C8-2541-86EC-91FE7FA2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Aký vplyv má percepcia skupinových noriem na správanie?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0E4DB88-F9E1-9F4C-BCD0-67B60BA0018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sk-SK" b="1" dirty="0"/>
          </a:p>
          <a:p>
            <a:r>
              <a:rPr lang="sk-SK" b="1" dirty="0"/>
              <a:t>Výskumná metóda: indukovanie pokrytectva:</a:t>
            </a:r>
            <a:r>
              <a:rPr lang="sk-SK" dirty="0"/>
              <a:t> verejne obhájiť určité chovanie a potom si privátne spomenúť na udalosti, kedy sa takto nezachovali</a:t>
            </a:r>
          </a:p>
          <a:p>
            <a:endParaRPr lang="sk-SK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140683E5-60AB-E041-AFF3-E7C411B8161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po kognitívnej disonancii, snaha o udržanie integrity možná buď celkovým zvýšením </a:t>
            </a:r>
            <a:r>
              <a:rPr lang="sk-SK" dirty="0" err="1"/>
              <a:t>sebahodnoty</a:t>
            </a:r>
            <a:r>
              <a:rPr lang="sk-SK" dirty="0"/>
              <a:t> nejakým morálnym aktom alebo hlavne </a:t>
            </a:r>
            <a:r>
              <a:rPr lang="sk-SK" b="1" u="sng" dirty="0"/>
              <a:t>priamou nápravou chovania</a:t>
            </a:r>
            <a:r>
              <a:rPr lang="sk-SK" b="1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053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899D3E0-F854-2D4D-9C5B-7346B63EE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28E1CF43-A618-854D-822A-C7B050F22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31" y="3293212"/>
            <a:ext cx="10752138" cy="271576"/>
          </a:xfrm>
        </p:spPr>
        <p:txBody>
          <a:bodyPr/>
          <a:lstStyle/>
          <a:p>
            <a:r>
              <a:rPr lang="sk-SK" b="1" dirty="0"/>
              <a:t>Ochrana životného prostredia je zodpovedné chovanie. 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568BDA3F-60D6-8E48-952B-DD392AA9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Preskriptívne</a:t>
            </a:r>
            <a:r>
              <a:rPr lang="sk-SK" dirty="0"/>
              <a:t> normy chovania</a:t>
            </a:r>
          </a:p>
        </p:txBody>
      </p:sp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77FC61D2-57DE-7C40-8FFD-6A8651E38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425545"/>
              </p:ext>
            </p:extLst>
          </p:nvPr>
        </p:nvGraphicFramePr>
        <p:xfrm>
          <a:off x="719931" y="4141562"/>
          <a:ext cx="1075213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427">
                  <a:extLst>
                    <a:ext uri="{9D8B030D-6E8A-4147-A177-3AD203B41FA5}">
                      <a16:colId xmlns:a16="http://schemas.microsoft.com/office/drawing/2014/main" val="3472569945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12559057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22906048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57183232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42917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Vôbec nesúhlasím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Úplne </a:t>
                      </a:r>
                    </a:p>
                    <a:p>
                      <a:pPr algn="ctr"/>
                      <a:r>
                        <a:rPr lang="sk-SK" dirty="0"/>
                        <a:t>súhlasím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80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37184"/>
                  </a:ext>
                </a:extLst>
              </a:tr>
            </a:tbl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9455E4AE-9F36-224E-B57E-9B6562D71F98}"/>
              </a:ext>
            </a:extLst>
          </p:cNvPr>
          <p:cNvSpPr txBox="1"/>
          <p:nvPr/>
        </p:nvSpPr>
        <p:spPr>
          <a:xfrm>
            <a:off x="666000" y="1397483"/>
            <a:ext cx="99950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 dirty="0">
                <a:latin typeface="+mn-lt"/>
              </a:rPr>
              <a:t>Aké správania sú schvaľované druhými, čo je akceptovateľné sociálne správanie? </a:t>
            </a:r>
          </a:p>
          <a:p>
            <a:pPr algn="l"/>
            <a:r>
              <a:rPr lang="sk-SK" sz="2000" i="1" dirty="0">
                <a:latin typeface="+mn-lt"/>
              </a:rPr>
              <a:t>„ako to má byť“</a:t>
            </a:r>
          </a:p>
          <a:p>
            <a:pPr algn="l"/>
            <a:endParaRPr lang="sk-S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076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949054D-44CC-504A-AF2E-A6D9EA942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EE89F5-893F-084E-9166-385C5D8C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Sociálna </a:t>
            </a:r>
            <a:r>
              <a:rPr lang="sk-SK" dirty="0" err="1"/>
              <a:t>kognícia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1D5DB13-1502-6746-A440-F07FC2B4C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Spracovanie, ukladanie a aplikácia sociálnych informácií</a:t>
            </a:r>
          </a:p>
          <a:p>
            <a:pPr>
              <a:lnSpc>
                <a:spcPct val="150000"/>
              </a:lnSpc>
            </a:pPr>
            <a:r>
              <a:rPr lang="sk-SK" b="1" dirty="0"/>
              <a:t>Sociálna percepcia</a:t>
            </a:r>
            <a:r>
              <a:rPr lang="sk-SK" dirty="0"/>
              <a:t> – Akí sú druhí ? Prečo robia to, čo robia?</a:t>
            </a:r>
          </a:p>
          <a:p>
            <a:pPr>
              <a:lnSpc>
                <a:spcPct val="150000"/>
              </a:lnSpc>
            </a:pPr>
            <a:r>
              <a:rPr lang="sk-SK" dirty="0"/>
              <a:t>Štúdium toho, ako si formujeme dojmy a úsudky o druhých ľuďoch.</a:t>
            </a:r>
          </a:p>
        </p:txBody>
      </p:sp>
    </p:spTree>
    <p:extLst>
      <p:ext uri="{BB962C8B-B14F-4D97-AF65-F5344CB8AC3E}">
        <p14:creationId xmlns:p14="http://schemas.microsoft.com/office/powerpoint/2010/main" val="3796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FD0C7C7-393A-E64D-A6C5-EF41AC38F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A7E9F8-EC73-7B44-8DDE-CA9FFC5E6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31" y="3636621"/>
            <a:ext cx="10752138" cy="271576"/>
          </a:xfrm>
        </p:spPr>
        <p:txBody>
          <a:bodyPr/>
          <a:lstStyle/>
          <a:p>
            <a:r>
              <a:rPr lang="sk-SK" b="1" dirty="0"/>
              <a:t>Väčšina ľudí sa chová tak, aby chránili životné prostredie.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D7A4AD8-5FD8-2B48-A3F4-C3D56F44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Deskriptívne normy chovania</a:t>
            </a: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441A55DF-612B-D844-A708-32B250968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334458"/>
              </p:ext>
            </p:extLst>
          </p:nvPr>
        </p:nvGraphicFramePr>
        <p:xfrm>
          <a:off x="720728" y="4302277"/>
          <a:ext cx="1075213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427">
                  <a:extLst>
                    <a:ext uri="{9D8B030D-6E8A-4147-A177-3AD203B41FA5}">
                      <a16:colId xmlns:a16="http://schemas.microsoft.com/office/drawing/2014/main" val="3472569945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12559057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22906048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57183232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42917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Vôbec nesúhlasím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Úplne </a:t>
                      </a:r>
                    </a:p>
                    <a:p>
                      <a:pPr algn="ctr"/>
                      <a:r>
                        <a:rPr lang="sk-SK" dirty="0"/>
                        <a:t>súhlasím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80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37184"/>
                  </a:ext>
                </a:extLst>
              </a:tr>
            </a:tbl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58013719-BB91-6F4F-9D4A-1A97C18D6E68}"/>
              </a:ext>
            </a:extLst>
          </p:cNvPr>
          <p:cNvSpPr txBox="1"/>
          <p:nvPr/>
        </p:nvSpPr>
        <p:spPr>
          <a:xfrm>
            <a:off x="666000" y="1397483"/>
            <a:ext cx="9995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 dirty="0">
                <a:latin typeface="+mn-lt"/>
              </a:rPr>
              <a:t>Vnímanie toho, aké chovania sú skutočne vykonávané druhými. Sú založené na pozorovaní druhých.</a:t>
            </a:r>
          </a:p>
          <a:p>
            <a:pPr algn="l"/>
            <a:r>
              <a:rPr lang="sk-SK" sz="2000" i="1" dirty="0">
                <a:latin typeface="+mn-lt"/>
              </a:rPr>
              <a:t>„ako to je normálne“</a:t>
            </a:r>
            <a:endParaRPr lang="sk-SK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28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EDF7155-7565-FD40-978A-C476C1778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52EB54D-2A60-AA4E-9143-FA2604BE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Prehrešky proti norme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2253F9A-06E8-674A-851A-FBD52F04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000" dirty="0"/>
              <a:t>V posledných 2 mesiacoch sa mi nepodarilo recyklovať recyklovateľnú položku. Á / N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Koľkokrát? 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Bol/a som osamote?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Kto tam bol tiež?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sk-SK" dirty="0"/>
          </a:p>
          <a:p>
            <a:pPr>
              <a:lnSpc>
                <a:spcPct val="150000"/>
              </a:lnSpc>
            </a:pPr>
            <a:r>
              <a:rPr lang="sk-SK" sz="2000" dirty="0"/>
              <a:t>....nechal/a som tiecť vodu pri umývaní zubov. Á / N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Koľkokrát ?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Ráno, na obed alebo večer?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Doma alebo inde? </a:t>
            </a:r>
          </a:p>
        </p:txBody>
      </p:sp>
    </p:spTree>
    <p:extLst>
      <p:ext uri="{BB962C8B-B14F-4D97-AF65-F5344CB8AC3E}">
        <p14:creationId xmlns:p14="http://schemas.microsoft.com/office/powerpoint/2010/main" val="170707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0DA6185-666B-6645-9DB1-8EE0B4475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38CDDB-BFAA-8245-98AD-971E24D21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b="1" dirty="0"/>
              <a:t>Ako sa cítite?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E546707-1CBA-044F-92A3-51E9447C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Kognitívna disonancia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4CF0A74-2DDE-9A40-A1FE-F0EE4EE48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Nepríjemne </a:t>
            </a:r>
          </a:p>
          <a:p>
            <a:r>
              <a:rPr lang="sk-SK" sz="2000" dirty="0"/>
              <a:t>Nahnevane na seba</a:t>
            </a:r>
          </a:p>
          <a:p>
            <a:r>
              <a:rPr lang="sk-SK" sz="2000" dirty="0"/>
              <a:t>Zahanbene</a:t>
            </a:r>
          </a:p>
          <a:p>
            <a:r>
              <a:rPr lang="sk-SK" sz="2000" dirty="0"/>
              <a:t>Negatívne</a:t>
            </a:r>
          </a:p>
          <a:p>
            <a:r>
              <a:rPr lang="sk-SK" sz="2000" dirty="0"/>
              <a:t>Nepríjemne</a:t>
            </a:r>
          </a:p>
          <a:p>
            <a:r>
              <a:rPr lang="sk-SK" sz="2000" dirty="0"/>
              <a:t>Napäto </a:t>
            </a: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D366A0FB-7CF7-5D4F-8649-6BEA22323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547709"/>
              </p:ext>
            </p:extLst>
          </p:nvPr>
        </p:nvGraphicFramePr>
        <p:xfrm>
          <a:off x="719932" y="4673760"/>
          <a:ext cx="1075213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427">
                  <a:extLst>
                    <a:ext uri="{9D8B030D-6E8A-4147-A177-3AD203B41FA5}">
                      <a16:colId xmlns:a16="http://schemas.microsoft.com/office/drawing/2014/main" val="3472569945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12559057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22906048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571832320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42917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Vôbec nesúhlasím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Úplne </a:t>
                      </a:r>
                    </a:p>
                    <a:p>
                      <a:pPr algn="ctr"/>
                      <a:r>
                        <a:rPr lang="sk-SK" dirty="0"/>
                        <a:t>súhlasím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80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3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3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B014660-101D-334F-996B-558D78CAC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6CB010-9E81-614E-96DE-C09ABF88F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err="1"/>
              <a:t>McGrath</a:t>
            </a:r>
            <a:r>
              <a:rPr lang="sk-SK" dirty="0"/>
              <a:t>, 2018</a:t>
            </a:r>
          </a:p>
          <a:p>
            <a:endParaRPr lang="sk-SK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24A1442-A818-EF4A-85AA-53491AF3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Efekt prehreškov na chovanie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8E1DFDD-85E0-A648-B27D-553755CF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2400" dirty="0"/>
              <a:t>Príspevky ekologickej organizácii boli vyššie po uvedení noriem a/alebo spomínaní na prehrešky proti norme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Deskriptívne normy slabšie než </a:t>
            </a:r>
            <a:r>
              <a:rPr lang="sk-SK" sz="2400" dirty="0" err="1"/>
              <a:t>preskriptívne</a:t>
            </a:r>
            <a:r>
              <a:rPr lang="sk-SK" sz="2400" dirty="0"/>
              <a:t> (kognitívna disonancia a chovanie) </a:t>
            </a:r>
            <a:r>
              <a:rPr lang="sk-SK" sz="2400" dirty="0">
                <a:sym typeface="Wingdings" pitchFamily="2" charset="2"/>
              </a:rPr>
              <a:t> nevyvolávajú tak silné ohrozenie </a:t>
            </a:r>
            <a:r>
              <a:rPr lang="sk-SK" sz="2400" dirty="0" err="1">
                <a:sym typeface="Wingdings" pitchFamily="2" charset="2"/>
              </a:rPr>
              <a:t>sebaobrazu</a:t>
            </a:r>
            <a:endParaRPr lang="sk-SK" sz="2400" dirty="0"/>
          </a:p>
          <a:p>
            <a:pPr>
              <a:lnSpc>
                <a:spcPct val="15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901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3738223-1DDA-7140-B4DC-5B6145C7D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4861CA-502F-7549-AA65-BDBE5776E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err="1"/>
              <a:t>Priolo</a:t>
            </a:r>
            <a:r>
              <a:rPr lang="sk-SK" dirty="0"/>
              <a:t>, 2018</a:t>
            </a:r>
          </a:p>
          <a:p>
            <a:endParaRPr lang="sk-SK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2D611FC-6B05-0244-87A1-9C0C3DB5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Efekt prehreškov na chovanie: </a:t>
            </a:r>
            <a:r>
              <a:rPr lang="sk-SK" dirty="0" err="1"/>
              <a:t>metaanalýza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6FB0055-7035-0042-AA04-3C0DF70D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2400" i="1" dirty="0"/>
              <a:t>stredná korelácia </a:t>
            </a:r>
            <a:r>
              <a:rPr lang="sk-SK" sz="2400" dirty="0"/>
              <a:t>– indukovanie pokrytectva (</a:t>
            </a:r>
            <a:r>
              <a:rPr lang="sk-SK" sz="2400" dirty="0" err="1"/>
              <a:t>vs</a:t>
            </a:r>
            <a:r>
              <a:rPr lang="sk-SK" sz="2400" dirty="0"/>
              <a:t>. kontrolná skupina) a </a:t>
            </a:r>
            <a:r>
              <a:rPr lang="sk-SK" sz="2400" dirty="0" err="1"/>
              <a:t>behaviorálny</a:t>
            </a:r>
            <a:r>
              <a:rPr lang="sk-SK" sz="2400" dirty="0"/>
              <a:t> zámer (zmeniť správanie) / skutočná zmena správania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moderujúca premenná: zdôraznenie rizika pre seba (</a:t>
            </a:r>
            <a:r>
              <a:rPr lang="sk-SK" sz="2400" dirty="0" err="1"/>
              <a:t>vs</a:t>
            </a:r>
            <a:r>
              <a:rPr lang="sk-SK" sz="2400" dirty="0"/>
              <a:t>. pre druhých) 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Indukovanie pokrytectva - nereportovali vyšší psychologický </a:t>
            </a:r>
            <a:r>
              <a:rPr lang="sk-SK" sz="2400" dirty="0" err="1"/>
              <a:t>diskomfort</a:t>
            </a:r>
            <a:r>
              <a:rPr lang="sk-SK" sz="2400" dirty="0"/>
              <a:t> </a:t>
            </a:r>
            <a:r>
              <a:rPr lang="sk-SK" sz="2400" dirty="0">
                <a:sym typeface="Wingdings" pitchFamily="2" charset="2"/>
              </a:rPr>
              <a:t> problém merania?</a:t>
            </a:r>
          </a:p>
          <a:p>
            <a:pPr>
              <a:lnSpc>
                <a:spcPct val="150000"/>
              </a:lnSpc>
            </a:pPr>
            <a:r>
              <a:rPr lang="sk-SK" sz="2400" dirty="0">
                <a:sym typeface="Wingdings" pitchFamily="2" charset="2"/>
              </a:rPr>
              <a:t>Musia byť prítomné oba kroky?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dirty="0">
                <a:sym typeface="Wingdings" pitchFamily="2" charset="2"/>
              </a:rPr>
              <a:t>SNB súvisí so zmenou chovania, ale menej silne než celý proces </a:t>
            </a:r>
            <a:endParaRPr lang="sk-SK" sz="2400" i="1" dirty="0"/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26751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950A0AB-062B-B344-9474-A286BD8E1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4BB47C1-86D5-6346-8DB1-28AA8799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619022"/>
            <a:ext cx="11239652" cy="786997"/>
          </a:xfrm>
        </p:spPr>
        <p:txBody>
          <a:bodyPr anchor="t">
            <a:normAutofit/>
          </a:bodyPr>
          <a:lstStyle/>
          <a:p>
            <a:r>
              <a:rPr lang="sk-SK" sz="2800" dirty="0"/>
              <a:t>Skupinová norma a správanie</a:t>
            </a:r>
          </a:p>
        </p:txBody>
      </p:sp>
      <p:pic>
        <p:nvPicPr>
          <p:cNvPr id="10" name="Obrázok 9" descr="Podriadená s dlhá rukávmi">
            <a:extLst>
              <a:ext uri="{FF2B5EF4-FFF2-40B4-BE49-F238E27FC236}">
                <a16:creationId xmlns:a16="http://schemas.microsoft.com/office/drawing/2014/main" id="{BE4F169C-7B50-0443-B083-9A457CD40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11671" b="3"/>
          <a:stretch/>
        </p:blipFill>
        <p:spPr>
          <a:xfrm>
            <a:off x="720000" y="1701505"/>
            <a:ext cx="4323062" cy="3428635"/>
          </a:xfrm>
          <a:prstGeom prst="rect">
            <a:avLst/>
          </a:prstGeom>
          <a:noFill/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3112B9A-9692-304B-B53A-61C9737971D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474525" y="674497"/>
            <a:ext cx="6483927" cy="546350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sk-SK" dirty="0"/>
              <a:t>Pôvodný experiment: </a:t>
            </a:r>
            <a:r>
              <a:rPr lang="sk-SK" b="1" dirty="0" err="1">
                <a:solidFill>
                  <a:schemeClr val="tx2"/>
                </a:solidFill>
              </a:rPr>
              <a:t>Marsmallow</a:t>
            </a:r>
            <a:r>
              <a:rPr lang="sk-SK" b="1" dirty="0">
                <a:solidFill>
                  <a:schemeClr val="tx2"/>
                </a:solidFill>
              </a:rPr>
              <a:t> </a:t>
            </a:r>
            <a:r>
              <a:rPr lang="sk-SK" dirty="0">
                <a:solidFill>
                  <a:schemeClr val="tx2"/>
                </a:solidFill>
              </a:rPr>
              <a:t>(</a:t>
            </a:r>
            <a:r>
              <a:rPr lang="sk-SK" dirty="0" err="1">
                <a:solidFill>
                  <a:schemeClr val="tx2"/>
                </a:solidFill>
              </a:rPr>
              <a:t>Mitchel</a:t>
            </a:r>
            <a:r>
              <a:rPr lang="sk-SK" dirty="0">
                <a:solidFill>
                  <a:schemeClr val="tx2"/>
                </a:solidFill>
              </a:rPr>
              <a:t>, 1972):</a:t>
            </a:r>
            <a:r>
              <a:rPr lang="sk-SK" b="1" dirty="0">
                <a:solidFill>
                  <a:schemeClr val="tx2"/>
                </a:solidFill>
              </a:rPr>
              <a:t> </a:t>
            </a:r>
            <a:r>
              <a:rPr lang="sk-SK" dirty="0"/>
              <a:t>schopnosť odložiť okamžité uspokojenie </a:t>
            </a:r>
            <a:r>
              <a:rPr lang="sk-SK" dirty="0" err="1"/>
              <a:t>predikuje</a:t>
            </a:r>
            <a:r>
              <a:rPr lang="sk-SK" dirty="0"/>
              <a:t> životné úspechy </a:t>
            </a:r>
            <a:r>
              <a:rPr lang="sk-SK" dirty="0">
                <a:hlinkClick r:id="rId3"/>
              </a:rPr>
              <a:t>https://www.youtube.com/watch?v=QX_oy9614HQ&amp;t=77s</a:t>
            </a:r>
            <a:endParaRPr lang="sk-SK" dirty="0"/>
          </a:p>
          <a:p>
            <a:pPr>
              <a:spcAft>
                <a:spcPts val="600"/>
              </a:spcAft>
            </a:pPr>
            <a:r>
              <a:rPr lang="sk-SK" b="1" dirty="0"/>
              <a:t>Nadväzujúce výskumy - skupinová príslušnosť</a:t>
            </a:r>
            <a:r>
              <a:rPr lang="sk-SK" dirty="0"/>
              <a:t> – správanie a normy druhých ovplyvňujú sebakontrolu</a:t>
            </a:r>
          </a:p>
          <a:p>
            <a:pPr>
              <a:spcAft>
                <a:spcPts val="600"/>
              </a:spcAft>
            </a:pPr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group</a:t>
            </a:r>
            <a:r>
              <a:rPr lang="sk-SK" dirty="0"/>
              <a:t> </a:t>
            </a:r>
            <a:r>
              <a:rPr lang="sk-SK" dirty="0" err="1"/>
              <a:t>induction</a:t>
            </a:r>
            <a:r>
              <a:rPr lang="sk-SK" dirty="0"/>
              <a:t> – odlíšenie skupín tričkom (</a:t>
            </a:r>
            <a:r>
              <a:rPr lang="sk-SK" dirty="0">
                <a:solidFill>
                  <a:schemeClr val="accent3"/>
                </a:solidFill>
              </a:rPr>
              <a:t>zelená</a:t>
            </a:r>
            <a:r>
              <a:rPr lang="sk-SK" dirty="0"/>
              <a:t>/ </a:t>
            </a:r>
            <a:r>
              <a:rPr lang="sk-SK" dirty="0">
                <a:solidFill>
                  <a:schemeClr val="accent5"/>
                </a:solidFill>
              </a:rPr>
              <a:t>oranžová</a:t>
            </a:r>
            <a:r>
              <a:rPr lang="sk-SK" dirty="0"/>
              <a:t> skupina na fotke + zelené / oranžové) tričko </a:t>
            </a:r>
            <a:r>
              <a:rPr lang="sk-SK" dirty="0">
                <a:solidFill>
                  <a:schemeClr val="accent3"/>
                </a:solidFill>
              </a:rPr>
              <a:t> </a:t>
            </a:r>
            <a:endParaRPr lang="sk-SK" dirty="0">
              <a:solidFill>
                <a:schemeClr val="accent3"/>
              </a:solidFill>
              <a:sym typeface="Wingdings" pitchFamily="2" charset="2"/>
            </a:endParaRPr>
          </a:p>
          <a:p>
            <a:pPr marL="586350" indent="-514350">
              <a:spcAft>
                <a:spcPts val="600"/>
              </a:spcAft>
              <a:buAutoNum type="alphaUcParenR"/>
            </a:pPr>
            <a:r>
              <a:rPr lang="sk-SK" dirty="0">
                <a:solidFill>
                  <a:schemeClr val="accent3"/>
                </a:solidFill>
                <a:sym typeface="Wingdings" pitchFamily="2" charset="2"/>
              </a:rPr>
              <a:t>„deti z tvojej skupiny počkali na </a:t>
            </a:r>
            <a:r>
              <a:rPr lang="sk-SK" dirty="0" err="1">
                <a:solidFill>
                  <a:schemeClr val="accent3"/>
                </a:solidFill>
                <a:sym typeface="Wingdings" pitchFamily="2" charset="2"/>
              </a:rPr>
              <a:t>marsmallow</a:t>
            </a:r>
            <a:r>
              <a:rPr lang="sk-SK" dirty="0">
                <a:solidFill>
                  <a:schemeClr val="accent3"/>
                </a:solidFill>
                <a:sym typeface="Wingdings" pitchFamily="2" charset="2"/>
              </a:rPr>
              <a:t>“</a:t>
            </a:r>
          </a:p>
          <a:p>
            <a:pPr marL="72000" indent="0">
              <a:spcAft>
                <a:spcPts val="600"/>
              </a:spcAft>
              <a:buNone/>
            </a:pPr>
            <a:endParaRPr lang="sk-SK" dirty="0">
              <a:solidFill>
                <a:schemeClr val="accent3"/>
              </a:solidFill>
              <a:sym typeface="Wingdings" pitchFamily="2" charset="2"/>
            </a:endParaRPr>
          </a:p>
          <a:p>
            <a:pPr marL="72000"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5"/>
                </a:solidFill>
                <a:sym typeface="Wingdings" pitchFamily="2" charset="2"/>
              </a:rPr>
              <a:t>B) „deti z tvojej skupiny zjedli </a:t>
            </a:r>
            <a:r>
              <a:rPr lang="sk-SK" dirty="0" err="1">
                <a:solidFill>
                  <a:schemeClr val="accent5"/>
                </a:solidFill>
                <a:sym typeface="Wingdings" pitchFamily="2" charset="2"/>
              </a:rPr>
              <a:t>marhsmallow</a:t>
            </a:r>
            <a:r>
              <a:rPr lang="sk-SK" dirty="0">
                <a:solidFill>
                  <a:schemeClr val="accent5"/>
                </a:solidFill>
                <a:sym typeface="Wingdings" pitchFamily="2" charset="2"/>
              </a:rPr>
              <a:t> hneď“</a:t>
            </a:r>
            <a:endParaRPr lang="sk-SK" dirty="0">
              <a:solidFill>
                <a:schemeClr val="accent5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EE4945E-F92B-C74D-A5C5-CDF23453A36F}"/>
              </a:ext>
            </a:extLst>
          </p:cNvPr>
          <p:cNvSpPr txBox="1"/>
          <p:nvPr/>
        </p:nvSpPr>
        <p:spPr>
          <a:xfrm>
            <a:off x="6281210" y="5079684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800" dirty="0">
                <a:latin typeface="+mn-lt"/>
                <a:sym typeface="Wingdings" pitchFamily="2" charset="2"/>
              </a:rPr>
              <a:t> </a:t>
            </a:r>
            <a:r>
              <a:rPr lang="sk-SK" sz="1800" dirty="0">
                <a:latin typeface="+mn-lt"/>
              </a:rPr>
              <a:t>15 min + pozitívny postoj k </a:t>
            </a:r>
            <a:r>
              <a:rPr lang="sk-SK" sz="1800" dirty="0" err="1">
                <a:latin typeface="+mn-lt"/>
              </a:rPr>
              <a:t>ingroup</a:t>
            </a:r>
            <a:endParaRPr lang="sk-SK" sz="1800" dirty="0">
              <a:latin typeface="+mn-lt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25BF87D-1D1F-804C-A7FF-2CDC6EF8364F}"/>
              </a:ext>
            </a:extLst>
          </p:cNvPr>
          <p:cNvSpPr txBox="1"/>
          <p:nvPr/>
        </p:nvSpPr>
        <p:spPr>
          <a:xfrm>
            <a:off x="6281210" y="611316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800" dirty="0">
                <a:latin typeface="+mn-lt"/>
                <a:sym typeface="Wingdings" pitchFamily="2" charset="2"/>
              </a:rPr>
              <a:t> </a:t>
            </a:r>
            <a:r>
              <a:rPr lang="sk-SK" sz="1800" dirty="0">
                <a:latin typeface="+mn-lt"/>
              </a:rPr>
              <a:t>9 min</a:t>
            </a:r>
          </a:p>
        </p:txBody>
      </p:sp>
    </p:spTree>
    <p:extLst>
      <p:ext uri="{BB962C8B-B14F-4D97-AF65-F5344CB8AC3E}">
        <p14:creationId xmlns:p14="http://schemas.microsoft.com/office/powerpoint/2010/main" val="35415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AB61C-1C18-934E-B167-8ADEE1C38A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F73D3-AB42-544E-9A67-20F1B72A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76" y="12700"/>
            <a:ext cx="8382000" cy="6845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905DB2-F5CA-B840-B46C-7B9C05DACC08}"/>
              </a:ext>
            </a:extLst>
          </p:cNvPr>
          <p:cNvSpPr/>
          <p:nvPr/>
        </p:nvSpPr>
        <p:spPr bwMode="auto">
          <a:xfrm>
            <a:off x="3171463" y="12700"/>
            <a:ext cx="7199453" cy="4629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2104A8-7831-3F4B-B9D1-32BEDAF5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988476" cy="451576"/>
          </a:xfrm>
        </p:spPr>
        <p:txBody>
          <a:bodyPr/>
          <a:lstStyle/>
          <a:p>
            <a:r>
              <a:rPr lang="en-CZ" dirty="0"/>
              <a:t>ŘEŠENÍ KONFLIKTU</a:t>
            </a:r>
          </a:p>
        </p:txBody>
      </p:sp>
    </p:spTree>
    <p:extLst>
      <p:ext uri="{BB962C8B-B14F-4D97-AF65-F5344CB8AC3E}">
        <p14:creationId xmlns:p14="http://schemas.microsoft.com/office/powerpoint/2010/main" val="234723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EBD63-EE39-444F-B7CD-A163C2A0B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1D0EA5-0284-FA4D-AFCE-3AF17044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Druhy komunikace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2B78F2-7501-034E-82D0-296482F2FE0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1" y="1539460"/>
            <a:ext cx="10753199" cy="4139998"/>
          </a:xfrm>
        </p:spPr>
        <p:txBody>
          <a:bodyPr numCol="2"/>
          <a:lstStyle/>
          <a:p>
            <a:r>
              <a:rPr lang="cs-CZ" sz="1600" b="1" dirty="0"/>
              <a:t>Asertivní komunikace</a:t>
            </a:r>
            <a:r>
              <a:rPr lang="cs-CZ" sz="1600" dirty="0"/>
              <a:t> je přímá a upřímná, ukazujeme ní, že si stojíme za svými názory </a:t>
            </a:r>
          </a:p>
          <a:p>
            <a:r>
              <a:rPr lang="cs-CZ" sz="1600" b="1" dirty="0"/>
              <a:t>Pasivní komunikace </a:t>
            </a:r>
            <a:r>
              <a:rPr lang="cs-CZ" sz="1600" dirty="0"/>
              <a:t>vypadá, že se člověk víc stydí, je přehnaně přívětivý anebo se vyhýbá konfliktu. Může způsobit prožívání interního konfliktu. Člověk dává sebe, svou rodinu a své zájmy na druhé místo – cítí se jako oběť, je znechucen, zahořklý, vře v něm zlost, chce se odplatit…</a:t>
            </a:r>
          </a:p>
          <a:p>
            <a:r>
              <a:rPr lang="cs-CZ" sz="1600" b="1" dirty="0"/>
              <a:t>Agresivní komunikace</a:t>
            </a:r>
            <a:r>
              <a:rPr lang="cs-CZ" sz="1600" dirty="0"/>
              <a:t> vede k ponižování a zesměšňování druhých, agresivní komunikace zabíjí vzájemný respekt </a:t>
            </a:r>
          </a:p>
          <a:p>
            <a:r>
              <a:rPr lang="cs-CZ" sz="1600" b="1" dirty="0"/>
              <a:t>Pasivně-agresivní komunikace – </a:t>
            </a:r>
            <a:r>
              <a:rPr lang="cs-CZ" sz="1600" dirty="0"/>
              <a:t>říkám ano, když chci říct ne. Můžete být sarkastičtí nebo se na druhé stěžovat za zády. Místo přímé komunikace můžete ukazovat zlost negativním postojem nebo činy. </a:t>
            </a:r>
          </a:p>
          <a:p>
            <a:r>
              <a:rPr lang="cs-CZ" sz="1600" b="1" dirty="0"/>
              <a:t>Výhody asertivity – zvýšené</a:t>
            </a:r>
            <a:r>
              <a:rPr lang="cs-CZ" sz="1600" dirty="0"/>
              <a:t> sebehodnocení a sebevědomí, porozumění vlastním pocitům, respekt od druhých, zlepšené rozhodovací schopnosti, vytváření </a:t>
            </a:r>
            <a:r>
              <a:rPr lang="cs-CZ" sz="1600" dirty="0" err="1"/>
              <a:t>win-win</a:t>
            </a:r>
            <a:r>
              <a:rPr lang="cs-CZ" sz="1600" dirty="0"/>
              <a:t> situací, </a:t>
            </a:r>
            <a:r>
              <a:rPr lang="cs-CZ" sz="1600" dirty="0" err="1"/>
              <a:t>úpřimné</a:t>
            </a:r>
            <a:r>
              <a:rPr lang="cs-CZ" sz="1600" dirty="0"/>
              <a:t> vztahy, pracovní spokojenost </a:t>
            </a:r>
          </a:p>
          <a:p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3345879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23724-88A7-9C48-8424-D64D3B8CC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B49E1E-8201-D14D-9042-14DF2445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DEAR MAN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D99170-8E94-6A4E-AE3E-2A987BDB599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400" y="1472517"/>
            <a:ext cx="10753200" cy="4139998"/>
          </a:xfrm>
        </p:spPr>
        <p:txBody>
          <a:bodyPr/>
          <a:lstStyle/>
          <a:p>
            <a:r>
              <a:rPr lang="cs-CZ" sz="2000" dirty="0"/>
              <a:t>DESCRIBE Co se děje? Jaká jsou fakta? </a:t>
            </a:r>
          </a:p>
          <a:p>
            <a:r>
              <a:rPr lang="cs-CZ" sz="2000" dirty="0"/>
              <a:t> </a:t>
            </a:r>
          </a:p>
          <a:p>
            <a:r>
              <a:rPr lang="cs-CZ" sz="2000" dirty="0"/>
              <a:t>EVALUATE Co si o tom myslím? Jak se cítím? </a:t>
            </a:r>
          </a:p>
          <a:p>
            <a:r>
              <a:rPr lang="cs-CZ" sz="2000" dirty="0"/>
              <a:t> </a:t>
            </a:r>
          </a:p>
          <a:p>
            <a:r>
              <a:rPr lang="cs-CZ" sz="2000" dirty="0"/>
              <a:t>ASSERT Co potřebuji?  </a:t>
            </a:r>
          </a:p>
          <a:p>
            <a:r>
              <a:rPr lang="cs-CZ" sz="2000" dirty="0"/>
              <a:t> </a:t>
            </a:r>
          </a:p>
          <a:p>
            <a:r>
              <a:rPr lang="cs-CZ" sz="2000" dirty="0"/>
              <a:t>REINFORCE Na čem se můžeme dohodnout? Co a kdy uděláme?    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/>
              <a:t>Všímavost </a:t>
            </a:r>
          </a:p>
          <a:p>
            <a:r>
              <a:rPr lang="cs-CZ" sz="2000" dirty="0"/>
              <a:t>Sebejistota </a:t>
            </a:r>
          </a:p>
          <a:p>
            <a:r>
              <a:rPr lang="cs-CZ" sz="2000" dirty="0"/>
              <a:t>Vyjednávání </a:t>
            </a:r>
          </a:p>
          <a:p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2166837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74DDD7-BB04-6845-9CF4-B5DB12ECC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6200AB-5A42-4B4E-AC79-58113567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Zpětná vazba (kritika) v rozhovoru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D74E91-3E07-AB49-B3BD-3FAD9D3F9B1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426420" cy="4139998"/>
          </a:xfrm>
        </p:spPr>
        <p:txBody>
          <a:bodyPr/>
          <a:lstStyle/>
          <a:p>
            <a:r>
              <a:rPr lang="cs-CZ" sz="1800" b="1" dirty="0"/>
              <a:t>Kamerové vidění světa:</a:t>
            </a:r>
            <a:r>
              <a:rPr lang="cs-CZ" sz="1800" dirty="0"/>
              <a:t> popisujeme, co vidíme, slyšíme. Kopte do míče a ne do fotbalisty - </a:t>
            </a:r>
            <a:r>
              <a:rPr lang="cs-CZ" sz="1800" dirty="0" err="1"/>
              <a:t>zhrňte</a:t>
            </a:r>
            <a:r>
              <a:rPr lang="cs-CZ" sz="1800" dirty="0"/>
              <a:t>, kde vidíte problém. </a:t>
            </a:r>
          </a:p>
          <a:p>
            <a:r>
              <a:rPr lang="cs-CZ" sz="1800" b="1" dirty="0"/>
              <a:t>Zmínit důsledky:</a:t>
            </a:r>
            <a:r>
              <a:rPr lang="cs-CZ" sz="1800" dirty="0"/>
              <a:t> Když ty... tak já... - druzí si často neuvědomují, co jejich chování způsobuje </a:t>
            </a:r>
          </a:p>
          <a:p>
            <a:r>
              <a:rPr lang="cs-CZ" sz="1800" b="1" dirty="0"/>
              <a:t>Zajímejte se o pohled druhého: parafrázování: </a:t>
            </a:r>
            <a:r>
              <a:rPr lang="cs-CZ" sz="1800" dirty="0"/>
              <a:t>příklad se spropitným servírek - štve tě to, viď, chceš aby se to dělo jinak... </a:t>
            </a:r>
          </a:p>
          <a:p>
            <a:r>
              <a:rPr lang="cs-CZ" sz="1800" b="1" dirty="0"/>
              <a:t>Ne když jste rozčilení</a:t>
            </a:r>
            <a:r>
              <a:rPr lang="cs-CZ" sz="1800" dirty="0"/>
              <a:t> </a:t>
            </a:r>
          </a:p>
          <a:p>
            <a:r>
              <a:rPr lang="cs-CZ" sz="1800" b="1" dirty="0"/>
              <a:t>Sila empatie: </a:t>
            </a:r>
            <a:r>
              <a:rPr lang="cs-CZ" sz="1800" dirty="0"/>
              <a:t>zamyslet se nad tím, proč to dělá (</a:t>
            </a:r>
            <a:r>
              <a:rPr lang="cs-CZ" sz="1800" dirty="0" err="1"/>
              <a:t>nadviazať</a:t>
            </a:r>
            <a:r>
              <a:rPr lang="cs-CZ" sz="1800" dirty="0"/>
              <a:t> na </a:t>
            </a:r>
            <a:r>
              <a:rPr lang="cs-CZ" sz="1800" dirty="0" err="1"/>
              <a:t>cvičenie</a:t>
            </a:r>
            <a:r>
              <a:rPr lang="cs-CZ" sz="1800" dirty="0"/>
              <a:t> z DÚ) </a:t>
            </a:r>
          </a:p>
          <a:p>
            <a:r>
              <a:rPr lang="cs-CZ" sz="1800" b="1" dirty="0"/>
              <a:t>Nečekat dlouho</a:t>
            </a:r>
            <a:r>
              <a:rPr lang="cs-CZ" sz="1800" dirty="0"/>
              <a:t> </a:t>
            </a:r>
          </a:p>
          <a:p>
            <a:r>
              <a:rPr lang="cs-CZ" sz="1800" b="1" dirty="0"/>
              <a:t>Snažte se udělat konkrétní dohodu</a:t>
            </a:r>
            <a:r>
              <a:rPr lang="cs-CZ" sz="1800" dirty="0"/>
              <a:t> </a:t>
            </a:r>
          </a:p>
          <a:p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291912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CA9E1CC-3542-164D-866B-E49E216E8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16ACB9-E5B0-FD46-BE24-EF7DE0EB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Implicitné teórie osobnosti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7E1CBA9-6700-2941-8D76-BD6A65C8A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Schémy – dopĺňajú znalosti o svete tam, kde chýbajú</a:t>
            </a:r>
          </a:p>
          <a:p>
            <a:pPr>
              <a:lnSpc>
                <a:spcPct val="150000"/>
              </a:lnSpc>
            </a:pPr>
            <a:r>
              <a:rPr lang="sk-SK" dirty="0"/>
              <a:t>Predstava o tom, aké osobnostné rysy spolu môžu fungovať</a:t>
            </a:r>
          </a:p>
          <a:p>
            <a:pPr>
              <a:lnSpc>
                <a:spcPct val="150000"/>
              </a:lnSpc>
            </a:pPr>
            <a:r>
              <a:rPr lang="sk-SK" dirty="0"/>
              <a:t>K formovaniu dojmu dôjde usúdením z malého počtu osobnostných rysov, o ktorých vieme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Napr. hanblivý </a:t>
            </a:r>
            <a:r>
              <a:rPr lang="sk-SK" dirty="0">
                <a:sym typeface="Wingdings" pitchFamily="2" charset="2"/>
              </a:rPr>
              <a:t> </a:t>
            </a:r>
            <a:r>
              <a:rPr lang="sk-SK" dirty="0"/>
              <a:t> málo inteligentný </a:t>
            </a:r>
            <a:r>
              <a:rPr lang="sk-SK" dirty="0">
                <a:sym typeface="Wingdings" pitchFamily="2" charset="2"/>
              </a:rPr>
              <a:t>(</a:t>
            </a:r>
            <a:r>
              <a:rPr lang="sk-SK" dirty="0"/>
              <a:t>nepravdivá predikcia) (</a:t>
            </a:r>
            <a:r>
              <a:rPr lang="sk-SK" dirty="0" err="1"/>
              <a:t>Paulhus</a:t>
            </a:r>
            <a:r>
              <a:rPr lang="sk-SK" dirty="0"/>
              <a:t> &amp; </a:t>
            </a:r>
            <a:r>
              <a:rPr lang="sk-SK" dirty="0" err="1"/>
              <a:t>Morgan</a:t>
            </a:r>
            <a:r>
              <a:rPr lang="sk-SK" dirty="0"/>
              <a:t>, 1997)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Napr. neoblieka sa provokatívne, nie je z veľkého mesta </a:t>
            </a:r>
            <a:r>
              <a:rPr lang="sk-SK" dirty="0">
                <a:sym typeface="Wingdings" pitchFamily="2" charset="2"/>
              </a:rPr>
              <a:t> nemôže mať AIDS (</a:t>
            </a:r>
            <a:r>
              <a:rPr lang="sk-SK" dirty="0" err="1">
                <a:sym typeface="Wingdings" pitchFamily="2" charset="2"/>
              </a:rPr>
              <a:t>Williams</a:t>
            </a:r>
            <a:r>
              <a:rPr lang="sk-SK" dirty="0">
                <a:sym typeface="Wingdings" pitchFamily="2" charset="2"/>
              </a:rPr>
              <a:t>, 1992)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4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C8CF785-292D-DA43-9F4D-BF6D7752A6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D5F849F-AB68-D141-BD68-C857D9F35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EAD982-70F6-0047-830D-FF28B33BD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9E8EC8C-B8F1-0D4C-A279-8A5443FF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34320B6-2FEC-EE42-B569-4E58D7AE9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McGrath</a:t>
            </a:r>
            <a:r>
              <a:rPr lang="sk-SK" dirty="0"/>
              <a:t>, A. L. (2018). </a:t>
            </a:r>
            <a:r>
              <a:rPr lang="sk-SK" dirty="0" err="1"/>
              <a:t>Encouraging</a:t>
            </a:r>
            <a:r>
              <a:rPr lang="sk-SK" dirty="0"/>
              <a:t> </a:t>
            </a:r>
            <a:r>
              <a:rPr lang="sk-SK" dirty="0" err="1"/>
              <a:t>ecological</a:t>
            </a:r>
            <a:r>
              <a:rPr lang="sk-SK" dirty="0"/>
              <a:t> </a:t>
            </a:r>
            <a:r>
              <a:rPr lang="sk-SK" dirty="0" err="1"/>
              <a:t>behaviour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induced</a:t>
            </a:r>
            <a:r>
              <a:rPr lang="sk-SK" dirty="0"/>
              <a:t> </a:t>
            </a:r>
            <a:r>
              <a:rPr lang="sk-SK" dirty="0" err="1"/>
              <a:t>hypocrisy</a:t>
            </a:r>
            <a:r>
              <a:rPr lang="sk-SK" dirty="0"/>
              <a:t> and </a:t>
            </a:r>
            <a:r>
              <a:rPr lang="sk-SK" dirty="0" err="1"/>
              <a:t>inconsistency</a:t>
            </a:r>
            <a:r>
              <a:rPr lang="sk-SK" dirty="0"/>
              <a:t>: A </a:t>
            </a:r>
            <a:r>
              <a:rPr lang="sk-SK" dirty="0" err="1"/>
              <a:t>commentary</a:t>
            </a:r>
            <a:r>
              <a:rPr lang="sk-SK" dirty="0"/>
              <a:t>. 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Environmental</a:t>
            </a:r>
            <a:r>
              <a:rPr lang="sk-SK" i="1" dirty="0"/>
              <a:t> </a:t>
            </a:r>
            <a:r>
              <a:rPr lang="sk-SK" i="1" dirty="0" err="1"/>
              <a:t>Psychology</a:t>
            </a:r>
            <a:r>
              <a:rPr lang="sk-SK" dirty="0"/>
              <a:t>, </a:t>
            </a:r>
            <a:r>
              <a:rPr lang="sk-SK" i="1" dirty="0"/>
              <a:t>56</a:t>
            </a:r>
            <a:r>
              <a:rPr lang="sk-SK" dirty="0"/>
              <a:t>, 1-2.</a:t>
            </a:r>
          </a:p>
        </p:txBody>
      </p:sp>
    </p:spTree>
    <p:extLst>
      <p:ext uri="{BB962C8B-B14F-4D97-AF65-F5344CB8AC3E}">
        <p14:creationId xmlns:p14="http://schemas.microsoft.com/office/powerpoint/2010/main" val="278179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89BEF0B-60DE-8F44-AB69-4CE66968C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CE6414-7C48-D846-A922-F4AB5F02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Implicitné teórie osobnosti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C301AD2-96FA-1742-A4B2-F7C70701F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Kultúrna podmienenosť – USA </a:t>
            </a:r>
            <a:r>
              <a:rPr lang="sk-SK" i="1" dirty="0"/>
              <a:t>„čo je krásne je dobré“ </a:t>
            </a:r>
            <a:r>
              <a:rPr lang="sk-SK" dirty="0">
                <a:sym typeface="Wingdings" pitchFamily="2" charset="2"/>
              </a:rPr>
              <a:t> pozitívne kvality atraktívnym ľuďom (milý, úprimný..), predpoklad, že budú mať úspech v živote</a:t>
            </a:r>
          </a:p>
          <a:p>
            <a:pPr>
              <a:lnSpc>
                <a:spcPct val="150000"/>
              </a:lnSpc>
            </a:pPr>
            <a:r>
              <a:rPr lang="sk-SK" dirty="0">
                <a:sym typeface="Wingdings" pitchFamily="2" charset="2"/>
              </a:rPr>
              <a:t>Kolektivistické kultúry – sociálne hodnotenie záleží na postavení v skupine (rodina, spoločnosť..) a nepredpokladajú, že atraktivita znamená pozitívne kvality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930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A8B1285-8BFC-D94C-9BC6-C5E2E9DD8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57CEEE-B73B-2547-BF0D-60712040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Atribúcia</a:t>
            </a:r>
            <a:r>
              <a:rPr lang="sk-SK" dirty="0"/>
              <a:t> - základy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FF538D5-AE61-E741-80F1-76837FBB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Heider</a:t>
            </a:r>
            <a:r>
              <a:rPr lang="sk-SK" dirty="0"/>
              <a:t>, 1958</a:t>
            </a:r>
          </a:p>
          <a:p>
            <a:r>
              <a:rPr lang="sk-SK" dirty="0"/>
              <a:t>Usudzovanie na </a:t>
            </a:r>
            <a:r>
              <a:rPr lang="sk-SK" u="sng" dirty="0"/>
              <a:t>príčiny správania</a:t>
            </a:r>
            <a:endParaRPr lang="sk-SK" b="1" u="sng" dirty="0"/>
          </a:p>
          <a:p>
            <a:r>
              <a:rPr lang="sk-SK" dirty="0"/>
              <a:t>Ako vysvetľujeme svoje správanie a správanie druhých</a:t>
            </a:r>
          </a:p>
          <a:p>
            <a:endParaRPr lang="sk-SK" dirty="0"/>
          </a:p>
          <a:p>
            <a:r>
              <a:rPr lang="sk-SK" b="1" dirty="0" err="1"/>
              <a:t>Atribučné</a:t>
            </a:r>
            <a:r>
              <a:rPr lang="sk-SK" b="1" dirty="0"/>
              <a:t> teórie</a:t>
            </a:r>
          </a:p>
          <a:p>
            <a:r>
              <a:rPr lang="sk-SK" dirty="0"/>
              <a:t>Teórie o tom, ako ľudia obvykle vysvetľujú správanie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05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9046FB2-E644-0D4F-8CD5-A31409C10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7CAA5F-4A3B-C94F-BAB2-E9C5FB04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Atribúcie</a:t>
            </a:r>
            <a:r>
              <a:rPr lang="sk-SK" dirty="0"/>
              <a:t> – odpoveď na otázku „prečo“</a:t>
            </a:r>
          </a:p>
        </p:txBody>
      </p:sp>
      <p:pic>
        <p:nvPicPr>
          <p:cNvPr id="6" name="Zástupný objekt pre obsah 5" descr="Pár spustených na ulice">
            <a:extLst>
              <a:ext uri="{FF2B5EF4-FFF2-40B4-BE49-F238E27FC236}">
                <a16:creationId xmlns:a16="http://schemas.microsoft.com/office/drawing/2014/main" id="{13B91491-E177-6144-9365-022C4FEDC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44" y="1692275"/>
            <a:ext cx="6210300" cy="41402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074C01D-93CC-5344-9A3A-9D82AEA4F04E}"/>
              </a:ext>
            </a:extLst>
          </p:cNvPr>
          <p:cNvSpPr txBox="1"/>
          <p:nvPr/>
        </p:nvSpPr>
        <p:spPr>
          <a:xfrm>
            <a:off x="720000" y="1894399"/>
            <a:ext cx="190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>
                <a:latin typeface="+mn-lt"/>
              </a:rPr>
              <a:t>ANITA MÁ</a:t>
            </a:r>
          </a:p>
          <a:p>
            <a:pPr algn="l"/>
            <a:r>
              <a:rPr lang="sk-SK" dirty="0">
                <a:latin typeface="+mn-lt"/>
              </a:rPr>
              <a:t>RADA </a:t>
            </a:r>
          </a:p>
          <a:p>
            <a:pPr algn="l"/>
            <a:r>
              <a:rPr lang="sk-SK" dirty="0">
                <a:latin typeface="+mn-lt"/>
              </a:rPr>
              <a:t>BEHANIE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04A8F11-5E31-4A48-AD0C-87087991A67C}"/>
              </a:ext>
            </a:extLst>
          </p:cNvPr>
          <p:cNvSpPr txBox="1"/>
          <p:nvPr/>
        </p:nvSpPr>
        <p:spPr>
          <a:xfrm>
            <a:off x="720000" y="3429000"/>
            <a:ext cx="1906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>
                <a:solidFill>
                  <a:schemeClr val="accent6"/>
                </a:solidFill>
                <a:latin typeface="+mn-lt"/>
              </a:rPr>
              <a:t>Interná </a:t>
            </a:r>
            <a:r>
              <a:rPr lang="sk-SK" dirty="0" err="1">
                <a:solidFill>
                  <a:schemeClr val="accent6"/>
                </a:solidFill>
                <a:latin typeface="+mn-lt"/>
              </a:rPr>
              <a:t>atribúcia</a:t>
            </a:r>
            <a:endParaRPr lang="sk-SK" dirty="0">
              <a:solidFill>
                <a:schemeClr val="accent6"/>
              </a:solidFill>
              <a:latin typeface="+mn-lt"/>
            </a:endParaRPr>
          </a:p>
          <a:p>
            <a:pPr algn="l"/>
            <a:r>
              <a:rPr lang="sk-SK" dirty="0">
                <a:latin typeface="+mn-lt"/>
              </a:rPr>
              <a:t>chovanie spôsobené vnútorne (postojom, osobnosťou, emóciami)</a:t>
            </a:r>
          </a:p>
        </p:txBody>
      </p:sp>
    </p:spTree>
    <p:extLst>
      <p:ext uri="{BB962C8B-B14F-4D97-AF65-F5344CB8AC3E}">
        <p14:creationId xmlns:p14="http://schemas.microsoft.com/office/powerpoint/2010/main" val="6858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9046FB2-E644-0D4F-8CD5-A31409C10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7CAA5F-4A3B-C94F-BAB2-E9C5FB04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Atribúcie</a:t>
            </a:r>
            <a:r>
              <a:rPr lang="sk-SK" dirty="0"/>
              <a:t> – odpoveď na otázku „prečo“</a:t>
            </a:r>
          </a:p>
        </p:txBody>
      </p:sp>
      <p:pic>
        <p:nvPicPr>
          <p:cNvPr id="6" name="Zástupný objekt pre obsah 5" descr="Pár spustených na ulice">
            <a:extLst>
              <a:ext uri="{FF2B5EF4-FFF2-40B4-BE49-F238E27FC236}">
                <a16:creationId xmlns:a16="http://schemas.microsoft.com/office/drawing/2014/main" id="{13B91491-E177-6144-9365-022C4FEDC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44" y="1692275"/>
            <a:ext cx="6210300" cy="41402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074C01D-93CC-5344-9A3A-9D82AEA4F04E}"/>
              </a:ext>
            </a:extLst>
          </p:cNvPr>
          <p:cNvSpPr txBox="1"/>
          <p:nvPr/>
        </p:nvSpPr>
        <p:spPr>
          <a:xfrm>
            <a:off x="9566378" y="1895296"/>
            <a:ext cx="190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>
                <a:latin typeface="+mn-lt"/>
              </a:rPr>
              <a:t>PRIATEĽ </a:t>
            </a:r>
          </a:p>
          <a:p>
            <a:pPr algn="l"/>
            <a:r>
              <a:rPr lang="sk-SK" dirty="0">
                <a:latin typeface="+mn-lt"/>
              </a:rPr>
              <a:t>JU VZAL BEHAŤ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2AD751B-B5E1-F045-AF98-E968E77B4D7E}"/>
              </a:ext>
            </a:extLst>
          </p:cNvPr>
          <p:cNvSpPr txBox="1"/>
          <p:nvPr/>
        </p:nvSpPr>
        <p:spPr>
          <a:xfrm>
            <a:off x="9566378" y="3762375"/>
            <a:ext cx="1906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>
                <a:solidFill>
                  <a:schemeClr val="accent6"/>
                </a:solidFill>
                <a:latin typeface="+mn-lt"/>
              </a:rPr>
              <a:t>Externá </a:t>
            </a:r>
            <a:r>
              <a:rPr lang="sk-SK" dirty="0" err="1">
                <a:solidFill>
                  <a:schemeClr val="accent6"/>
                </a:solidFill>
                <a:latin typeface="+mn-lt"/>
              </a:rPr>
              <a:t>atribúcia</a:t>
            </a:r>
            <a:endParaRPr lang="sk-SK" dirty="0">
              <a:solidFill>
                <a:schemeClr val="accent6"/>
              </a:solidFill>
              <a:latin typeface="+mn-lt"/>
            </a:endParaRPr>
          </a:p>
          <a:p>
            <a:pPr algn="l"/>
            <a:r>
              <a:rPr lang="sk-SK" dirty="0">
                <a:latin typeface="+mn-lt"/>
              </a:rPr>
              <a:t>Chovanie je spôsobené situáciou</a:t>
            </a:r>
          </a:p>
        </p:txBody>
      </p:sp>
    </p:spTree>
    <p:extLst>
      <p:ext uri="{BB962C8B-B14F-4D97-AF65-F5344CB8AC3E}">
        <p14:creationId xmlns:p14="http://schemas.microsoft.com/office/powerpoint/2010/main" val="7007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AE92B00-3E11-534B-A537-3BE9C5B4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sk-SK" sz="3600" dirty="0" err="1"/>
              <a:t>Kovariačný</a:t>
            </a:r>
            <a:r>
              <a:rPr lang="sk-SK" sz="3600" dirty="0"/>
              <a:t> model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50BA391-F3C8-2247-877A-720EC5DC8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pic>
        <p:nvPicPr>
          <p:cNvPr id="11" name="Obrázok 10" descr="Ľudia v kancelárii diskutujú nad prenosným počítačom">
            <a:extLst>
              <a:ext uri="{FF2B5EF4-FFF2-40B4-BE49-F238E27FC236}">
                <a16:creationId xmlns:a16="http://schemas.microsoft.com/office/drawing/2014/main" id="{D913F38C-6E05-5C45-BAFD-D7231C314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8"/>
          <a:stretch/>
        </p:blipFill>
        <p:spPr>
          <a:xfrm>
            <a:off x="3256578" y="1692002"/>
            <a:ext cx="6207791" cy="4139998"/>
          </a:xfrm>
          <a:prstGeom prst="rect">
            <a:avLst/>
          </a:prstGeom>
          <a:noFill/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D7C20EC-31D4-554B-B5BD-F48B4B22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73" y="2535122"/>
            <a:ext cx="2821842" cy="523962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sk-SK" sz="1200" dirty="0"/>
              <a:t>“Pomôžeš mi s tým projektom prosím?“</a:t>
            </a:r>
          </a:p>
          <a:p>
            <a:pPr>
              <a:spcAft>
                <a:spcPts val="600"/>
              </a:spcAft>
            </a:pPr>
            <a:endParaRPr lang="sk-SK" sz="12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06CCF8E-F775-E646-8115-BB2294A18B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1700" dirty="0"/>
              <a:t>Kedy používame internú a externú </a:t>
            </a:r>
            <a:r>
              <a:rPr lang="sk-SK" sz="1700" dirty="0" err="1"/>
              <a:t>atribúciu</a:t>
            </a:r>
            <a:r>
              <a:rPr lang="sk-SK" sz="1700" dirty="0"/>
              <a:t>? </a:t>
            </a:r>
            <a:r>
              <a:rPr lang="sk-SK" sz="1800" dirty="0" err="1"/>
              <a:t>Kelly</a:t>
            </a:r>
            <a:r>
              <a:rPr lang="sk-SK" sz="1800" dirty="0"/>
              <a:t>, 1967</a:t>
            </a:r>
          </a:p>
        </p:txBody>
      </p:sp>
      <p:sp>
        <p:nvSpPr>
          <p:cNvPr id="18" name="Zástupný objekt pre obsah 5">
            <a:extLst>
              <a:ext uri="{FF2B5EF4-FFF2-40B4-BE49-F238E27FC236}">
                <a16:creationId xmlns:a16="http://schemas.microsoft.com/office/drawing/2014/main" id="{C75FC208-6D3D-644E-B2D4-64376F4157A4}"/>
              </a:ext>
            </a:extLst>
          </p:cNvPr>
          <p:cNvSpPr txBox="1">
            <a:spLocks/>
          </p:cNvSpPr>
          <p:nvPr/>
        </p:nvSpPr>
        <p:spPr>
          <a:xfrm>
            <a:off x="3519712" y="2905038"/>
            <a:ext cx="1667429" cy="5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k-SK" sz="1200" kern="0" dirty="0"/>
              <a:t>„Prepáč, to nepôjde.“</a:t>
            </a:r>
          </a:p>
          <a:p>
            <a:pPr>
              <a:spcAft>
                <a:spcPts val="600"/>
              </a:spcAft>
            </a:pPr>
            <a:endParaRPr lang="sk-SK" sz="1200" kern="0" dirty="0"/>
          </a:p>
        </p:txBody>
      </p:sp>
    </p:spTree>
    <p:extLst>
      <p:ext uri="{BB962C8B-B14F-4D97-AF65-F5344CB8AC3E}">
        <p14:creationId xmlns:p14="http://schemas.microsoft.com/office/powerpoint/2010/main" val="3665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50BA391-F3C8-2247-877A-720EC5DC8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pic>
        <p:nvPicPr>
          <p:cNvPr id="11" name="Obrázok 10" descr="Ľudia v kancelárii diskutujú nad prenosným počítačom">
            <a:extLst>
              <a:ext uri="{FF2B5EF4-FFF2-40B4-BE49-F238E27FC236}">
                <a16:creationId xmlns:a16="http://schemas.microsoft.com/office/drawing/2014/main" id="{D913F38C-6E05-5C45-BAFD-D7231C314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8"/>
          <a:stretch/>
        </p:blipFill>
        <p:spPr>
          <a:xfrm>
            <a:off x="3256578" y="1692002"/>
            <a:ext cx="6207791" cy="4139998"/>
          </a:xfrm>
          <a:prstGeom prst="rect">
            <a:avLst/>
          </a:prstGeom>
          <a:noFill/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5921D859-3BF0-FA46-BD4F-7DDCB4574124}"/>
              </a:ext>
            </a:extLst>
          </p:cNvPr>
          <p:cNvSpPr txBox="1"/>
          <p:nvPr/>
        </p:nvSpPr>
        <p:spPr>
          <a:xfrm>
            <a:off x="633806" y="2368234"/>
            <a:ext cx="2194560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k-SK" sz="2000" i="1" dirty="0">
                <a:latin typeface="+mn-lt"/>
              </a:rPr>
              <a:t>Už mi niekedy odmietol pomôcť?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F807A54-4B07-2D44-8E72-2C3B26CE63C1}"/>
              </a:ext>
            </a:extLst>
          </p:cNvPr>
          <p:cNvSpPr txBox="1"/>
          <p:nvPr/>
        </p:nvSpPr>
        <p:spPr>
          <a:xfrm>
            <a:off x="630724" y="3876777"/>
            <a:ext cx="2194560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k-SK" sz="2000" i="1" dirty="0">
                <a:latin typeface="+mn-lt"/>
              </a:rPr>
              <a:t>Pomáha ostatným kolegom?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D060BE5-9A2A-A949-99B0-CF63CEF27B12}"/>
              </a:ext>
            </a:extLst>
          </p:cNvPr>
          <p:cNvSpPr txBox="1"/>
          <p:nvPr/>
        </p:nvSpPr>
        <p:spPr>
          <a:xfrm>
            <a:off x="9892581" y="3168891"/>
            <a:ext cx="2194560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k-SK" sz="2000" i="1" dirty="0">
                <a:latin typeface="+mn-lt"/>
              </a:rPr>
              <a:t>Vyhýba sa pomoci druhým pravidelne?</a:t>
            </a:r>
          </a:p>
        </p:txBody>
      </p:sp>
      <p:sp>
        <p:nvSpPr>
          <p:cNvPr id="12" name="Obláčik 11">
            <a:extLst>
              <a:ext uri="{FF2B5EF4-FFF2-40B4-BE49-F238E27FC236}">
                <a16:creationId xmlns:a16="http://schemas.microsoft.com/office/drawing/2014/main" id="{EC4EFBCE-1A01-3E47-B505-B88F46FB87A7}"/>
              </a:ext>
            </a:extLst>
          </p:cNvPr>
          <p:cNvSpPr/>
          <p:nvPr/>
        </p:nvSpPr>
        <p:spPr bwMode="auto">
          <a:xfrm>
            <a:off x="6866312" y="1713990"/>
            <a:ext cx="2431801" cy="1308488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Prečo mi</a:t>
            </a:r>
          </a:p>
          <a:p>
            <a:pPr algn="ctr"/>
            <a:r>
              <a:rPr lang="sk-SK" dirty="0">
                <a:solidFill>
                  <a:schemeClr val="bg1"/>
                </a:solidFill>
              </a:rPr>
              <a:t>nepomohol ? </a:t>
            </a:r>
          </a:p>
        </p:txBody>
      </p:sp>
      <p:sp>
        <p:nvSpPr>
          <p:cNvPr id="16" name="Nadpis 15">
            <a:extLst>
              <a:ext uri="{FF2B5EF4-FFF2-40B4-BE49-F238E27FC236}">
                <a16:creationId xmlns:a16="http://schemas.microsoft.com/office/drawing/2014/main" id="{9505131D-A4AA-A745-9C51-8A7CFBF1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88576255-DD93-7B4A-BBD2-5639D419D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6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389CCA-49DE-40A7-A42D-EAC00FD8F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A8381-F60C-4668-88E6-3AEB03035A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607A17-F58C-4839-8857-649339135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1499</Words>
  <Application>Microsoft Macintosh PowerPoint</Application>
  <PresentationFormat>Widescreen</PresentationFormat>
  <Paragraphs>244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Prezentace_MU_CZ</vt:lpstr>
      <vt:lpstr>Sociálna kognícia</vt:lpstr>
      <vt:lpstr>Sociálna kognícia</vt:lpstr>
      <vt:lpstr>Implicitné teórie osobnosti</vt:lpstr>
      <vt:lpstr>Implicitné teórie osobnosti</vt:lpstr>
      <vt:lpstr>Atribúcia - základy</vt:lpstr>
      <vt:lpstr>Atribúcie – odpoveď na otázku „prečo“</vt:lpstr>
      <vt:lpstr>Atribúcie – odpoveď na otázku „prečo“</vt:lpstr>
      <vt:lpstr>Kovariačný model</vt:lpstr>
      <vt:lpstr>PowerPoint Presentation</vt:lpstr>
      <vt:lpstr>Tri faktory kovariácie</vt:lpstr>
      <vt:lpstr>PowerPoint Presentation</vt:lpstr>
      <vt:lpstr>PowerPoint Presentation</vt:lpstr>
      <vt:lpstr>Základná atribučná chyba</vt:lpstr>
      <vt:lpstr>Základná atribučná chyba</vt:lpstr>
      <vt:lpstr>Dvojstupňový proces atribúcie</vt:lpstr>
      <vt:lpstr>Rozdiel medzi aktérom a pozorovateľom</vt:lpstr>
      <vt:lpstr>Self-serving atribúcie</vt:lpstr>
      <vt:lpstr>Aký vplyv má percepcia skupinových noriem na správanie?</vt:lpstr>
      <vt:lpstr>Preskriptívne normy chovania</vt:lpstr>
      <vt:lpstr>Deskriptívne normy chovania</vt:lpstr>
      <vt:lpstr>Prehrešky proti norme</vt:lpstr>
      <vt:lpstr>Kognitívna disonancia</vt:lpstr>
      <vt:lpstr>Efekt prehreškov na chovanie</vt:lpstr>
      <vt:lpstr>Efekt prehreškov na chovanie: metaanalýza</vt:lpstr>
      <vt:lpstr>Skupinová norma a správanie</vt:lpstr>
      <vt:lpstr>ŘEŠENÍ KONFLIKTU</vt:lpstr>
      <vt:lpstr>Druhy komunikace</vt:lpstr>
      <vt:lpstr>DEAR MAN</vt:lpstr>
      <vt:lpstr>Zpětná vazba (kritika) v rozhovoru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Sociálna kognícia</dc:title>
  <dc:creator>Barbora Kóša</dc:creator>
  <cp:lastModifiedBy>Barbora Kóša</cp:lastModifiedBy>
  <cp:revision>28</cp:revision>
  <dcterms:created xsi:type="dcterms:W3CDTF">2021-05-17T17:25:08Z</dcterms:created>
  <dcterms:modified xsi:type="dcterms:W3CDTF">2022-05-03T09:00:05Z</dcterms:modified>
</cp:coreProperties>
</file>