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25000">
              <a:srgbClr val="376092"/>
            </a:gs>
            <a:gs pos="100000">
              <a:srgbClr val="254061"/>
            </a:gs>
          </a:gsLst>
          <a:lin ang="162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c000"/>
                </a:solidFill>
                <a:latin typeface="Calibri"/>
              </a:rPr>
              <a:t>Klepnutím lze upravit styl předlohy nadpisů.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Klepnutím lze upravit styly předlohy textu.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9428730D-B8AD-4790-B7D6-88D6314EA983}" type="datetime1">
              <a:rPr b="0" lang="cs-CZ" sz="1200" spc="-1" strike="noStrike">
                <a:solidFill>
                  <a:srgbClr val="8b8b8b"/>
                </a:solidFill>
                <a:latin typeface="Calibri"/>
              </a:rPr>
              <a:t>14.05.2022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7259974C-CFC9-4920-ABAE-FB5BE77861F1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c000"/>
                </a:solidFill>
                <a:latin typeface="Calibri"/>
              </a:rPr>
              <a:t>Příklad č. 1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</a:rPr>
              <a:t>Výběrový průměr: 5,8 kg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</a:rPr>
              <a:t>Výběrová sm. odchylka: 0,76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</a:rPr>
              <a:t>Kvantil Studentova rozložení v bodě 1-</a:t>
            </a: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α</a:t>
            </a: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/2 (z tabulek): 2,447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D: 5,1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H: 6,5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Interval 5,1 – 6,5 kg pokryje skutečný populační průměr hmotnosti kojenců se spolehlivostí 95%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c000"/>
                </a:solidFill>
                <a:latin typeface="Calibri"/>
              </a:rPr>
              <a:t>Příklad č. 2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</a:rPr>
              <a:t>Vážený průměr: 6,59 Kč/kg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Zástupný symbol pro obsah 3"/>
          <p:cNvGraphicFramePr/>
          <p:nvPr/>
        </p:nvGraphicFramePr>
        <p:xfrm>
          <a:off x="457200" y="1600200"/>
          <a:ext cx="8229240" cy="1112040"/>
        </p:xfrm>
        <a:graphic>
          <a:graphicData uri="http://schemas.openxmlformats.org/drawingml/2006/table">
            <a:tbl>
              <a:tblPr/>
              <a:tblGrid>
                <a:gridCol w="1235160"/>
                <a:gridCol w="411120"/>
                <a:gridCol w="411120"/>
                <a:gridCol w="411120"/>
                <a:gridCol w="411120"/>
                <a:gridCol w="411120"/>
                <a:gridCol w="411120"/>
                <a:gridCol w="411120"/>
                <a:gridCol w="411120"/>
                <a:gridCol w="411120"/>
                <a:gridCol w="411120"/>
                <a:gridCol w="411120"/>
                <a:gridCol w="411120"/>
                <a:gridCol w="411120"/>
                <a:gridCol w="411120"/>
                <a:gridCol w="411120"/>
                <a:gridCol w="411120"/>
                <a:gridCol w="416160"/>
              </a:tblGrid>
              <a:tr h="37080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Pozorování uspořádána vzestupně bez ohledu na skupinu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35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41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42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43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44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46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47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47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48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48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51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53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54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57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59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65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74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Pořadí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2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3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4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5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6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7,5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7,5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9,5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9,5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11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12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13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14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15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16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17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Příslušnost ke skupině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2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2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2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2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2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2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2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2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2</a:t>
                      </a:r>
                      <a:endParaRPr b="0" lang="cs-CZ" sz="1400" spc="-1" strike="noStrike"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6" name="TextovéPole 4"/>
          <p:cNvSpPr/>
          <p:nvPr/>
        </p:nvSpPr>
        <p:spPr>
          <a:xfrm>
            <a:off x="467640" y="3789000"/>
            <a:ext cx="1728000" cy="713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n</a:t>
            </a:r>
            <a:r>
              <a:rPr b="0" lang="cs-CZ" sz="1800" spc="-1" strike="noStrike" baseline="-25000">
                <a:solidFill>
                  <a:srgbClr val="ffffff"/>
                </a:solidFill>
                <a:latin typeface="Calibri"/>
              </a:rPr>
              <a:t>1  </a:t>
            </a: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= 8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n</a:t>
            </a:r>
            <a:r>
              <a:rPr b="0" lang="cs-CZ" sz="1800" spc="-1" strike="noStrike" baseline="-25000">
                <a:solidFill>
                  <a:srgbClr val="ffffff"/>
                </a:solidFill>
                <a:latin typeface="Calibri"/>
              </a:rPr>
              <a:t>2 </a:t>
            </a: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= 9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47" name="TextovéPole 5"/>
          <p:cNvSpPr/>
          <p:nvPr/>
        </p:nvSpPr>
        <p:spPr>
          <a:xfrm>
            <a:off x="1475640" y="3789000"/>
            <a:ext cx="6048360" cy="98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S</a:t>
            </a:r>
            <a:r>
              <a:rPr b="0" lang="cs-CZ" sz="1800" spc="-1" strike="noStrike" baseline="-25000">
                <a:solidFill>
                  <a:srgbClr val="ffffff"/>
                </a:solidFill>
                <a:latin typeface="Calibri"/>
              </a:rPr>
              <a:t>1  </a:t>
            </a: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= 49,5 … součet pořadí pro 1. skupinu (sečítáme čísla ve 2. ř, která mají ve 3.ř. tabulky 1)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S</a:t>
            </a:r>
            <a:r>
              <a:rPr b="0" lang="cs-CZ" sz="1800" spc="-1" strike="noStrike" baseline="-25000">
                <a:solidFill>
                  <a:srgbClr val="ffffff"/>
                </a:solidFill>
                <a:latin typeface="Calibri"/>
              </a:rPr>
              <a:t>2 </a:t>
            </a: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= 103,5 … součet pořadí pro 2. skupinu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48" name="TextovéPole 6"/>
          <p:cNvSpPr/>
          <p:nvPr/>
        </p:nvSpPr>
        <p:spPr>
          <a:xfrm>
            <a:off x="467640" y="4709880"/>
            <a:ext cx="7848360" cy="215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U</a:t>
            </a:r>
            <a:r>
              <a:rPr b="0" lang="cs-CZ" sz="1800" spc="-1" strike="noStrike" baseline="-25000">
                <a:solidFill>
                  <a:srgbClr val="ffffff"/>
                </a:solidFill>
                <a:latin typeface="Calibri"/>
              </a:rPr>
              <a:t>1  </a:t>
            </a: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= S</a:t>
            </a:r>
            <a:r>
              <a:rPr b="0" lang="cs-CZ" sz="1800" spc="-1" strike="noStrike" baseline="-25000">
                <a:solidFill>
                  <a:srgbClr val="ffffff"/>
                </a:solidFill>
                <a:latin typeface="Calibri"/>
              </a:rPr>
              <a:t>1  </a:t>
            </a: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-  [n</a:t>
            </a:r>
            <a:r>
              <a:rPr b="0" lang="cs-CZ" sz="1800" spc="-1" strike="noStrike" baseline="-25000">
                <a:solidFill>
                  <a:srgbClr val="ffffff"/>
                </a:solidFill>
                <a:latin typeface="Calibri"/>
              </a:rPr>
              <a:t>1  </a:t>
            </a: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(n</a:t>
            </a:r>
            <a:r>
              <a:rPr b="0" lang="cs-CZ" sz="1800" spc="-1" strike="noStrike" baseline="-25000">
                <a:solidFill>
                  <a:srgbClr val="ffffff"/>
                </a:solidFill>
                <a:latin typeface="Calibri"/>
              </a:rPr>
              <a:t>1  </a:t>
            </a: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+ 1)/2] = 49,5 – [8(8+1)/2] = 13,5 … výpočet testové statistiky U</a:t>
            </a:r>
            <a:r>
              <a:rPr b="0" lang="cs-CZ" sz="1800" spc="-1" strike="noStrike" baseline="-25000">
                <a:solidFill>
                  <a:srgbClr val="ffffff"/>
                </a:solidFill>
                <a:latin typeface="Calibri"/>
              </a:rPr>
              <a:t>1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U</a:t>
            </a:r>
            <a:r>
              <a:rPr b="0" lang="cs-CZ" sz="1800" spc="-1" strike="noStrike" baseline="-25000">
                <a:solidFill>
                  <a:srgbClr val="ffffff"/>
                </a:solidFill>
                <a:latin typeface="Calibri"/>
              </a:rPr>
              <a:t>2 </a:t>
            </a: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= n</a:t>
            </a:r>
            <a:r>
              <a:rPr b="0" lang="cs-CZ" sz="1800" spc="-1" strike="noStrike" baseline="-25000">
                <a:solidFill>
                  <a:srgbClr val="ffffff"/>
                </a:solidFill>
                <a:latin typeface="Calibri"/>
              </a:rPr>
              <a:t>1</a:t>
            </a: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 n</a:t>
            </a:r>
            <a:r>
              <a:rPr b="0" lang="cs-CZ" sz="1800" spc="-1" strike="noStrike" baseline="-25000">
                <a:solidFill>
                  <a:srgbClr val="ffffff"/>
                </a:solidFill>
                <a:latin typeface="Calibri"/>
              </a:rPr>
              <a:t>2</a:t>
            </a: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 - U</a:t>
            </a:r>
            <a:r>
              <a:rPr b="0" lang="cs-CZ" sz="1800" spc="-1" strike="noStrike" baseline="-25000">
                <a:solidFill>
                  <a:srgbClr val="ffffff"/>
                </a:solidFill>
                <a:latin typeface="Calibri"/>
              </a:rPr>
              <a:t>1 </a:t>
            </a: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= 8∙9 – 13,5 = 58,5 … výpočet testové statistiky U</a:t>
            </a:r>
            <a:r>
              <a:rPr b="0" lang="cs-CZ" sz="1800" spc="-1" strike="noStrike" baseline="-25000">
                <a:solidFill>
                  <a:srgbClr val="ffffff"/>
                </a:solidFill>
                <a:latin typeface="Calibri"/>
              </a:rPr>
              <a:t>2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Min (U</a:t>
            </a:r>
            <a:r>
              <a:rPr b="0" lang="cs-CZ" sz="1800" spc="-1" strike="noStrike" baseline="-25000">
                <a:solidFill>
                  <a:srgbClr val="ffffff"/>
                </a:solidFill>
                <a:latin typeface="Calibri"/>
              </a:rPr>
              <a:t>1 </a:t>
            </a: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, U</a:t>
            </a:r>
            <a:r>
              <a:rPr b="0" lang="cs-CZ" sz="1800" spc="-1" strike="noStrike" baseline="-25000">
                <a:solidFill>
                  <a:srgbClr val="ffffff"/>
                </a:solidFill>
                <a:latin typeface="Calibri"/>
              </a:rPr>
              <a:t>2 </a:t>
            </a: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) = 13,5 … bereme menší z obou  testových statistik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U</a:t>
            </a:r>
            <a:r>
              <a:rPr b="0" lang="cs-CZ" sz="1800" spc="-1" strike="noStrike" baseline="-25000">
                <a:solidFill>
                  <a:srgbClr val="ffffff"/>
                </a:solidFill>
                <a:latin typeface="Calibri"/>
              </a:rPr>
              <a:t>0,05</a:t>
            </a: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(8,9) = 15 … najdete v tabulce kritických hodnot pro Mann-Whitney test (ve studijních materiálech), alfa 0,05 volíme, 8 a 9 jsou rozsahy souborů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13,5 &lt; 15 =&gt; zamítáme H0 o shodnosti metod výcviku štěňat (dříve vycvičena jsou štěňata s pozitivní motivací)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c000"/>
                </a:solidFill>
                <a:latin typeface="Calibri"/>
              </a:rPr>
              <a:t>Řešení příkladu č. 3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c000"/>
                </a:solidFill>
                <a:latin typeface="Calibri"/>
              </a:rPr>
              <a:t>Příklad č. 4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</a:rPr>
              <a:t>Testování hypotézy o nezávislosti v čtyřpolní kontingenční tabulce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</a:rPr>
              <a:t>Spočítáme očekávané četnosti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</a:rPr>
              <a:t>Ověříme předpoklad, že všechny očekávané četnosti jsou větší než 1 a aspoň 80% je větší než 5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Hodnota testové statistiky </a:t>
            </a: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χ</a:t>
            </a:r>
            <a:r>
              <a:rPr b="0" lang="cs-CZ" sz="2400" spc="-1" strike="noStrike" baseline="33000">
                <a:solidFill>
                  <a:srgbClr val="ffffff"/>
                </a:solidFill>
                <a:latin typeface="Calibri"/>
                <a:ea typeface="Calibri"/>
              </a:rPr>
              <a:t>2</a:t>
            </a: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: 40,6 (přednáška 10, snímek 10)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Kvantil </a:t>
            </a: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χ</a:t>
            </a:r>
            <a:r>
              <a:rPr b="0" lang="cs-CZ" sz="2400" spc="-1" strike="noStrike" baseline="33000">
                <a:solidFill>
                  <a:srgbClr val="ffffff"/>
                </a:solidFill>
                <a:latin typeface="Calibri"/>
                <a:ea typeface="Calibri"/>
              </a:rPr>
              <a:t>2</a:t>
            </a: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 rozložení v bodě 0,95 o 1 stupni volnosti (z tabulek): 3,84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40,6  &gt; 3,84 =&gt; zamítáme hypotézu o nezávislosti odpovědi na pohlaví na hladině významnosti 5%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c000"/>
                </a:solidFill>
                <a:latin typeface="Calibri"/>
              </a:rPr>
              <a:t>Příklad č. 5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</a:rPr>
              <a:t>Vzoreček přednáška 8, snímek 13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</a:rPr>
              <a:t>Vzorečky pro výpočet odhadu standardní chyby rozdílu výběrových průměrů snímky 9 a 10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Výběrový průměr 1: 0,305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Výběrový průměr 2: 0,578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Rozdíl: -0,273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Odhad standardní chyby rozdílu výběrových průměrů: 0,008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Kvantil t</a:t>
            </a:r>
            <a:r>
              <a:rPr b="0" lang="cs-CZ" sz="2400" spc="-1" strike="noStrike" baseline="-8000">
                <a:solidFill>
                  <a:srgbClr val="ffffff"/>
                </a:solidFill>
                <a:latin typeface="Calibri"/>
                <a:ea typeface="Calibri"/>
              </a:rPr>
              <a:t>1-</a:t>
            </a:r>
            <a:r>
              <a:rPr b="0" lang="cs-CZ" sz="2400" spc="-1" strike="noStrike" baseline="-8000">
                <a:solidFill>
                  <a:srgbClr val="ffffff"/>
                </a:solidFill>
                <a:latin typeface="Calibri"/>
                <a:ea typeface="Calibri"/>
              </a:rPr>
              <a:t>α</a:t>
            </a:r>
            <a:r>
              <a:rPr b="0" lang="cs-CZ" sz="2400" spc="-1" strike="noStrike" baseline="-8000">
                <a:solidFill>
                  <a:srgbClr val="ffffff"/>
                </a:solidFill>
                <a:latin typeface="Calibri"/>
                <a:ea typeface="Calibri"/>
              </a:rPr>
              <a:t>/2</a:t>
            </a: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(n</a:t>
            </a:r>
            <a:r>
              <a:rPr b="0" lang="cs-CZ" sz="2400" spc="-1" strike="noStrike" baseline="-8000">
                <a:solidFill>
                  <a:srgbClr val="ffffff"/>
                </a:solidFill>
                <a:latin typeface="Calibri"/>
                <a:ea typeface="Calibri"/>
              </a:rPr>
              <a:t>1</a:t>
            </a: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+n</a:t>
            </a:r>
            <a:r>
              <a:rPr b="0" lang="cs-CZ" sz="2400" spc="-1" strike="noStrike" baseline="-8000">
                <a:solidFill>
                  <a:srgbClr val="ffffff"/>
                </a:solidFill>
                <a:latin typeface="Calibri"/>
                <a:ea typeface="Calibri"/>
              </a:rPr>
              <a:t>2</a:t>
            </a: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-2): 2,447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D: -0,292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H: -0,253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c000"/>
                </a:solidFill>
                <a:latin typeface="Calibri"/>
              </a:rPr>
              <a:t>Příklad č. 6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</a:rPr>
              <a:t>Dvouvýběrový t-test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</a:rPr>
              <a:t> </a:t>
            </a:r>
            <a:r>
              <a:rPr b="0" lang="cs-CZ" sz="2400" spc="-1" strike="noStrike">
                <a:solidFill>
                  <a:srgbClr val="ffffff"/>
                </a:solidFill>
                <a:latin typeface="Calibri"/>
              </a:rPr>
              <a:t>Ověření homogenity rozptylů (F test): F = 1,24; kvantil: 2,16 =&gt; nelze zamítnout homogenitu rozptylů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Rozdíl: -1,6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Odhad standardní chyby rozdílu výběrových průměrů: 0,66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T: -2,42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Df: 52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Kvantil t</a:t>
            </a:r>
            <a:r>
              <a:rPr b="0" lang="cs-CZ" sz="2400" spc="-1" strike="noStrike" baseline="-8000">
                <a:solidFill>
                  <a:srgbClr val="ffffff"/>
                </a:solidFill>
                <a:latin typeface="Calibri"/>
                <a:ea typeface="Calibri"/>
              </a:rPr>
              <a:t>1-</a:t>
            </a:r>
            <a:r>
              <a:rPr b="0" lang="cs-CZ" sz="2400" spc="-1" strike="noStrike" baseline="-8000">
                <a:solidFill>
                  <a:srgbClr val="ffffff"/>
                </a:solidFill>
                <a:latin typeface="Calibri"/>
                <a:ea typeface="Calibri"/>
              </a:rPr>
              <a:t>α</a:t>
            </a:r>
            <a:r>
              <a:rPr b="0" lang="cs-CZ" sz="2400" spc="-1" strike="noStrike" baseline="-8000">
                <a:solidFill>
                  <a:srgbClr val="ffffff"/>
                </a:solidFill>
                <a:latin typeface="Calibri"/>
                <a:ea typeface="Calibri"/>
              </a:rPr>
              <a:t>/2</a:t>
            </a: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(n</a:t>
            </a:r>
            <a:r>
              <a:rPr b="0" lang="cs-CZ" sz="2400" spc="-1" strike="noStrike" baseline="-8000">
                <a:solidFill>
                  <a:srgbClr val="ffffff"/>
                </a:solidFill>
                <a:latin typeface="Calibri"/>
                <a:ea typeface="Calibri"/>
              </a:rPr>
              <a:t>1</a:t>
            </a: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+n</a:t>
            </a:r>
            <a:r>
              <a:rPr b="0" lang="cs-CZ" sz="2400" spc="-1" strike="noStrike" baseline="-8000">
                <a:solidFill>
                  <a:srgbClr val="ffffff"/>
                </a:solidFill>
                <a:latin typeface="Calibri"/>
                <a:ea typeface="Calibri"/>
              </a:rPr>
              <a:t>2</a:t>
            </a: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-2): 2,01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T v absolutní hodnotě &gt; 2,01 =&gt; zamítáme H0 o shodné hmotnosti ovcí ve dvou skupinách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c000"/>
                </a:solidFill>
                <a:latin typeface="Calibri"/>
              </a:rPr>
              <a:t>Příklad č. 7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</a:rPr>
              <a:t>Nakreslit histogramy a posoudit normalitu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</a:rPr>
              <a:t>Dvouvýběrový t-test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</a:rPr>
              <a:t> </a:t>
            </a:r>
            <a:r>
              <a:rPr b="0" lang="cs-CZ" sz="2400" spc="-1" strike="noStrike">
                <a:solidFill>
                  <a:srgbClr val="ffffff"/>
                </a:solidFill>
                <a:latin typeface="Calibri"/>
              </a:rPr>
              <a:t>Ověření homogenity rozptylů (F test): F = 1,49; kvantil: 2,38 =&gt; nelze zamítnout homogenitu rozptylů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Odhad standardní chyby rozdílu výběrových průměrů: 0,94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T: 0,128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Df: 33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Kvantil t</a:t>
            </a:r>
            <a:r>
              <a:rPr b="0" lang="cs-CZ" sz="2400" spc="-1" strike="noStrike" baseline="-8000">
                <a:solidFill>
                  <a:srgbClr val="ffffff"/>
                </a:solidFill>
                <a:latin typeface="Calibri"/>
                <a:ea typeface="Calibri"/>
              </a:rPr>
              <a:t>1-</a:t>
            </a:r>
            <a:r>
              <a:rPr b="0" lang="cs-CZ" sz="2400" spc="-1" strike="noStrike" baseline="-8000">
                <a:solidFill>
                  <a:srgbClr val="ffffff"/>
                </a:solidFill>
                <a:latin typeface="Calibri"/>
                <a:ea typeface="Calibri"/>
              </a:rPr>
              <a:t>α</a:t>
            </a:r>
            <a:r>
              <a:rPr b="0" lang="cs-CZ" sz="2400" spc="-1" strike="noStrike" baseline="-8000">
                <a:solidFill>
                  <a:srgbClr val="ffffff"/>
                </a:solidFill>
                <a:latin typeface="Calibri"/>
                <a:ea typeface="Calibri"/>
              </a:rPr>
              <a:t>/2</a:t>
            </a: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(n</a:t>
            </a:r>
            <a:r>
              <a:rPr b="0" lang="cs-CZ" sz="2400" spc="-1" strike="noStrike" baseline="-8000">
                <a:solidFill>
                  <a:srgbClr val="ffffff"/>
                </a:solidFill>
                <a:latin typeface="Calibri"/>
                <a:ea typeface="Calibri"/>
              </a:rPr>
              <a:t>1</a:t>
            </a: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+n</a:t>
            </a:r>
            <a:r>
              <a:rPr b="0" lang="cs-CZ" sz="2400" spc="-1" strike="noStrike" baseline="-8000">
                <a:solidFill>
                  <a:srgbClr val="ffffff"/>
                </a:solidFill>
                <a:latin typeface="Calibri"/>
                <a:ea typeface="Calibri"/>
              </a:rPr>
              <a:t>2</a:t>
            </a: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-2): 2,038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  <a:ea typeface="Calibri"/>
              </a:rPr>
              <a:t>Nelze zamítnout H0 o shodné střední době obsluhy v obou restauracích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Application>LibreOffice/7.2.4.1$Windows_X86_64 LibreOffice_project/27d75539669ac387bb498e35313b970b7fe9c4f9</Application>
  <AppVersion>15.0000</AppVersion>
  <Words>228</Words>
  <Paragraphs>70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2019-05-18T15:56:32Z</dcterms:created>
  <dc:creator>Lucie Buresova</dc:creator>
  <dc:description/>
  <dc:language>cs-CZ</dc:language>
  <cp:lastModifiedBy/>
  <dcterms:modified xsi:type="dcterms:W3CDTF">2022-05-14T12:34:02Z</dcterms:modified>
  <cp:revision>4</cp:revision>
  <dc:subject/>
  <dc:title>Příklad č. 3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Předvádění na obrazovce (4:3)</vt:lpwstr>
  </property>
  <property fmtid="{D5CDD505-2E9C-101B-9397-08002B2CF9AE}" pid="3" name="Slides">
    <vt:i4>2</vt:i4>
  </property>
</Properties>
</file>