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0" r:id="rId4"/>
    <p:sldId id="291" r:id="rId5"/>
    <p:sldId id="258" r:id="rId6"/>
    <p:sldId id="292" r:id="rId7"/>
    <p:sldId id="259" r:id="rId8"/>
    <p:sldId id="260" r:id="rId9"/>
    <p:sldId id="273" r:id="rId10"/>
    <p:sldId id="262" r:id="rId11"/>
    <p:sldId id="274" r:id="rId12"/>
    <p:sldId id="275" r:id="rId13"/>
    <p:sldId id="276" r:id="rId14"/>
    <p:sldId id="277" r:id="rId15"/>
    <p:sldId id="263" r:id="rId16"/>
    <p:sldId id="278" r:id="rId17"/>
    <p:sldId id="264" r:id="rId18"/>
    <p:sldId id="280" r:id="rId19"/>
    <p:sldId id="279" r:id="rId20"/>
    <p:sldId id="265" r:id="rId21"/>
    <p:sldId id="289" r:id="rId22"/>
    <p:sldId id="269" r:id="rId23"/>
    <p:sldId id="281" r:id="rId24"/>
    <p:sldId id="282" r:id="rId25"/>
    <p:sldId id="266" r:id="rId26"/>
    <p:sldId id="283" r:id="rId27"/>
    <p:sldId id="284" r:id="rId28"/>
    <p:sldId id="285" r:id="rId29"/>
    <p:sldId id="267" r:id="rId30"/>
    <p:sldId id="268" r:id="rId31"/>
    <p:sldId id="286" r:id="rId32"/>
    <p:sldId id="270" r:id="rId33"/>
    <p:sldId id="271" r:id="rId34"/>
    <p:sldId id="287" r:id="rId35"/>
    <p:sldId id="288" r:id="rId36"/>
    <p:sldId id="30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4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Vyšetření břicha</a:t>
            </a:r>
            <a:br>
              <a:rPr lang="cs-CZ" altLang="cs-CZ" sz="2500" dirty="0">
                <a:latin typeface="Constantia" panose="02030602050306030303" pitchFamily="18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065E7519-9118-45E4-9695-6C7986CD4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500" b="1" dirty="0">
                <a:solidFill>
                  <a:schemeClr val="tx2"/>
                </a:solidFill>
              </a:rPr>
              <a:t>Orientace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Fyzikální vyšetření</a:t>
            </a:r>
          </a:p>
          <a:p>
            <a:r>
              <a:rPr lang="cs-CZ" sz="2500" b="1" dirty="0">
                <a:solidFill>
                  <a:schemeClr val="tx2"/>
                </a:solidFill>
              </a:rPr>
              <a:t>Další vyšetřovací metody</a:t>
            </a: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AB224F-CBCD-4024-B92C-F62619EC2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Pohmat II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11CBB9-42C2-4215-9048-7A5F9C38F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epigastrium a pravé hypochondrium – žlučník, Murphyho příznak, </a:t>
            </a:r>
            <a:r>
              <a:rPr lang="cs-CZ" altLang="cs-CZ" sz="2200" dirty="0" err="1"/>
              <a:t>Courvoisierovo</a:t>
            </a:r>
            <a:r>
              <a:rPr lang="cs-CZ" altLang="cs-CZ" sz="2200" dirty="0"/>
              <a:t> znamení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levé </a:t>
            </a:r>
            <a:r>
              <a:rPr lang="cs-CZ" altLang="cs-CZ" sz="2200" dirty="0" err="1"/>
              <a:t>hypochodrium</a:t>
            </a:r>
            <a:r>
              <a:rPr lang="cs-CZ" altLang="cs-CZ" sz="2200" dirty="0"/>
              <a:t> – slezina, také v diagonální poloze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okolo pupku vpravo – duodenum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okolí pupku a levé </a:t>
            </a:r>
            <a:r>
              <a:rPr lang="cs-CZ" altLang="cs-CZ" sz="2200" dirty="0" err="1"/>
              <a:t>mesogastrium</a:t>
            </a:r>
            <a:r>
              <a:rPr lang="cs-CZ" altLang="cs-CZ" sz="2200" dirty="0"/>
              <a:t> – slinivka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pravé hypogastrium – </a:t>
            </a:r>
            <a:r>
              <a:rPr lang="cs-CZ" altLang="cs-CZ" sz="2200" dirty="0" err="1"/>
              <a:t>appendix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>
                <a:solidFill>
                  <a:schemeClr val="tx2"/>
                </a:solidFill>
              </a:rPr>
              <a:t>Blumberg</a:t>
            </a:r>
            <a:r>
              <a:rPr lang="cs-CZ" altLang="cs-CZ" sz="2200" dirty="0">
                <a:solidFill>
                  <a:schemeClr val="tx2"/>
                </a:solidFill>
              </a:rPr>
              <a:t>, </a:t>
            </a:r>
            <a:r>
              <a:rPr lang="cs-CZ" altLang="cs-CZ" sz="2200" dirty="0" err="1">
                <a:solidFill>
                  <a:schemeClr val="tx2"/>
                </a:solidFill>
              </a:rPr>
              <a:t>Rowsing</a:t>
            </a:r>
            <a:r>
              <a:rPr lang="cs-CZ" altLang="cs-CZ" sz="2200" dirty="0">
                <a:solidFill>
                  <a:schemeClr val="tx2"/>
                </a:solidFill>
              </a:rPr>
              <a:t>, </a:t>
            </a:r>
            <a:r>
              <a:rPr lang="cs-CZ" altLang="cs-CZ" sz="2200" dirty="0" err="1">
                <a:solidFill>
                  <a:schemeClr val="tx2"/>
                </a:solidFill>
              </a:rPr>
              <a:t>Plenies</a:t>
            </a:r>
            <a:r>
              <a:rPr lang="cs-CZ" altLang="cs-CZ" sz="2200" dirty="0">
                <a:solidFill>
                  <a:schemeClr val="tx2"/>
                </a:solidFill>
              </a:rPr>
              <a:t>, Mac </a:t>
            </a:r>
            <a:r>
              <a:rPr lang="cs-CZ" altLang="cs-CZ" sz="2200" dirty="0" err="1">
                <a:solidFill>
                  <a:schemeClr val="tx2"/>
                </a:solidFill>
              </a:rPr>
              <a:t>Burneyův</a:t>
            </a:r>
            <a:r>
              <a:rPr lang="cs-CZ" altLang="cs-CZ" sz="2200" dirty="0">
                <a:solidFill>
                  <a:schemeClr val="tx2"/>
                </a:solidFill>
              </a:rPr>
              <a:t> bod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resistence: umístění, velikost, povrch, konsistence, vztah k okolí, pulzace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2553B9-45AD-432D-BF89-7EA23459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A3160D-BE26-44B7-9930-7B7A2BBCD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0A467458-33D4-494B-B2FD-40587B62B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Palpace sleziny</a:t>
            </a:r>
          </a:p>
        </p:txBody>
      </p:sp>
      <p:pic>
        <p:nvPicPr>
          <p:cNvPr id="12291" name="Picture 8">
            <a:extLst>
              <a:ext uri="{FF2B5EF4-FFF2-40B4-BE49-F238E27FC236}">
                <a16:creationId xmlns:a16="http://schemas.microsoft.com/office/drawing/2014/main" id="{CB29C9BF-48C3-4333-8FF3-49F5D7C4D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5023"/>
            <a:ext cx="6166988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8D76DC-2F98-418A-BB50-71008A0A1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978F35-BBC4-4DEA-B009-6D90ACB7B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CEF674B9-1374-4584-A4E5-68143F38A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Palpace jater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84ABD76E-AAE8-411C-89EF-A02233B82B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5887273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E7008-05C2-4A77-9FA7-B3CC8BD0BD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7F853F-C641-480E-A3D5-19F9F42DB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8F0F230C-BC1E-4B8D-A025-7902A08C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Mac </a:t>
            </a:r>
            <a:r>
              <a:rPr lang="cs-CZ" altLang="cs-CZ" dirty="0" err="1"/>
              <a:t>Burneyův</a:t>
            </a:r>
            <a:r>
              <a:rPr lang="cs-CZ" altLang="cs-CZ" dirty="0"/>
              <a:t> bod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2E80C250-2E79-4360-AFC4-00C36EB72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3687240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200DDC-AB2F-4021-8D44-EB42C0815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0F91B4-743E-4745-BA29-A197C7958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FEB0294-7157-456F-A862-FE9436980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Blumbergovo</a:t>
            </a:r>
            <a:r>
              <a:rPr lang="cs-CZ" altLang="cs-CZ" dirty="0"/>
              <a:t> znamení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923D7142-AB95-4C07-8BDB-A4B879B56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70022"/>
            <a:ext cx="9207090" cy="4058974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B530D8-F692-487B-A956-8874207FB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B415A3-3E68-4F2E-A550-EC4AA1A36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869357-2084-41AE-8C76-438CB909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per </a:t>
            </a:r>
            <a:r>
              <a:rPr lang="cs-CZ" altLang="cs-CZ" dirty="0" err="1"/>
              <a:t>rectum</a:t>
            </a:r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FCAEBC-9C7B-45A4-8B82-A529B271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genupektorální</a:t>
            </a:r>
            <a:r>
              <a:rPr lang="cs-CZ" altLang="cs-CZ" sz="2200" dirty="0"/>
              <a:t> poloha, orientace – ciferník, rukavice, gel, nemocný zatlačí jako na stolici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již při zasouvání prstu si všimneme napětí svěrače, event. uzlíků v análním kanále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vpředu prostata, děloha, </a:t>
            </a:r>
            <a:r>
              <a:rPr lang="cs-CZ" altLang="cs-CZ" sz="2200" dirty="0" err="1"/>
              <a:t>Douglasův</a:t>
            </a:r>
            <a:r>
              <a:rPr lang="cs-CZ" altLang="cs-CZ" sz="2200" dirty="0"/>
              <a:t> prostor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všude jinde by mělo být volno (</a:t>
            </a:r>
            <a:r>
              <a:rPr lang="cs-CZ" altLang="cs-CZ" sz="2200" dirty="0" err="1"/>
              <a:t>ampula</a:t>
            </a:r>
            <a:r>
              <a:rPr lang="cs-CZ" altLang="cs-CZ" sz="2200" dirty="0"/>
              <a:t> volná)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při hmatné resistenci umístění, velikost, povrch, vztah k okolí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hmatná stolice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bolestivost vyšetření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po vytažení zbytky na rukavici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5E3A3-A92E-4D5D-AB11-5243A8557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70C764-65A8-46C8-AAAE-B5B4C6A07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C88DC49D-A1E3-4135-8DE4-192C30E42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per </a:t>
            </a:r>
            <a:r>
              <a:rPr lang="cs-CZ" altLang="cs-CZ" dirty="0" err="1"/>
              <a:t>rectum</a:t>
            </a:r>
            <a:endParaRPr lang="cs-CZ" altLang="cs-CZ" dirty="0"/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FC65E302-4D5A-4337-BBFA-E23D8EEDCB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4081815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DDC116-7CA2-4224-8876-E1A6BE58B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A04EC1-C5FD-4DC4-9A44-9C4D2BD71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A887CD-2A7B-4206-A746-4681DAD20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jícnu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CFFEC24-283C-4366-97AD-48BB42203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RTG kontrastní vyšetření </a:t>
            </a:r>
            <a:r>
              <a:rPr lang="cs-CZ" altLang="cs-CZ" sz="2200" dirty="0"/>
              <a:t>– polykací akt, peristaltika, hybnost stěn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ezofagoskopie</a:t>
            </a:r>
            <a:r>
              <a:rPr lang="cs-CZ" altLang="cs-CZ" sz="2200" dirty="0"/>
              <a:t> – boční optika, rigidní – extrakce cizích těles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Vyšetření žaludku</a:t>
            </a:r>
            <a:endParaRPr lang="cs-CZ" altLang="cs-CZ" sz="4000" b="1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gastrofibroskopie</a:t>
            </a:r>
            <a:r>
              <a:rPr lang="cs-CZ" altLang="cs-CZ" sz="2200" dirty="0"/>
              <a:t> – příprava (nalačno, koagulace, </a:t>
            </a:r>
            <a:r>
              <a:rPr lang="cs-CZ" altLang="cs-CZ" sz="2200" dirty="0" err="1"/>
              <a:t>HbsAg</a:t>
            </a:r>
            <a:r>
              <a:rPr lang="cs-CZ" altLang="cs-CZ" sz="2200" dirty="0"/>
              <a:t>) – povrch sliznice, produkce šťáv, defekty, biopsie, H. </a:t>
            </a:r>
            <a:r>
              <a:rPr lang="cs-CZ" altLang="cs-CZ" sz="2200" dirty="0" err="1"/>
              <a:t>pylori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10795E-4121-49F7-A081-1F7E6CEF1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7AB543-3862-49AB-9D0B-ACD9A3902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A411E0B9-1EFD-46EF-9155-BF171783A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Vřed žaludku nekomplikovaný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27EB2E7D-0930-4BA6-B55E-BA62F880D3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8" y="1629688"/>
            <a:ext cx="3915972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3CA1C-F3E4-4EBC-A0D7-8E008AFC5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975A27-0FCE-4E2C-83E1-8EBC98278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E7A78DE-1863-4709-9034-F33E85D62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Krvácející vřed žaludku</a:t>
            </a:r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3C54A4EB-D2FF-4922-86D0-28A489688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4518732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6CA114-4AE5-4A3A-85CF-50E2CAE17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A3DD9-A290-41E4-B4C2-4BEBC36E1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69403A-B8C6-4639-9C5C-5D5CDA74F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Orientace na břiše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584376-1FD2-46FE-BDB2-06CC53F4E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2200" dirty="0"/>
              <a:t>Dle topografického rozdělení pomocí čar na břišní </a:t>
            </a:r>
            <a:r>
              <a:rPr lang="cs-CZ" altLang="cs-CZ" sz="2200" b="1" dirty="0">
                <a:solidFill>
                  <a:schemeClr val="tx2"/>
                </a:solidFill>
              </a:rPr>
              <a:t>oblasti</a:t>
            </a:r>
            <a:r>
              <a:rPr lang="cs-CZ" altLang="cs-CZ" sz="2200" b="1" dirty="0"/>
              <a:t>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vodorovné čáry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spojnice dolních okrajů žeber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spojnice lopat kyčelních kostí (předních horních kyčelních hrbolů – spina </a:t>
            </a:r>
            <a:r>
              <a:rPr lang="cs-CZ" altLang="cs-CZ" sz="2200" dirty="0" err="1"/>
              <a:t>iliaca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anterior</a:t>
            </a:r>
            <a:r>
              <a:rPr lang="cs-CZ" altLang="cs-CZ" sz="2200" dirty="0"/>
              <a:t> superior)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svislé čáry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podél zevních okrajů přímých břišních svalů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cs-CZ" altLang="cs-CZ" sz="2200" dirty="0">
              <a:solidFill>
                <a:schemeClr val="folHlink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200" dirty="0"/>
              <a:t>Další možností je rozdělní břicha do </a:t>
            </a:r>
            <a:r>
              <a:rPr lang="cs-CZ" sz="2200" b="1" dirty="0">
                <a:solidFill>
                  <a:schemeClr val="tx2"/>
                </a:solidFill>
              </a:rPr>
              <a:t>kvadrantů</a:t>
            </a:r>
            <a:r>
              <a:rPr lang="cs-CZ" sz="2200" b="1" dirty="0"/>
              <a:t> </a:t>
            </a:r>
            <a:r>
              <a:rPr lang="cs-CZ" sz="2200" dirty="0"/>
              <a:t>pomocí vertikální a  horizontální čáry procházející pupkem.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3BDD86-4715-41E2-A8E6-B5EE384CB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A22AA-A031-4DC9-9FD4-97A904A6C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138916-8F6F-48F8-9061-30ADE426E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žaludku 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94567C3-97B9-4AF6-93D7-5B6E8A924D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RTG kontrastní vyšetření </a:t>
            </a:r>
            <a:r>
              <a:rPr lang="cs-CZ" altLang="cs-CZ" sz="2200" dirty="0"/>
              <a:t>– méně často – elasticita stěn, reaktivita stěny, staré jizvy, čerstvé ulcerace, dvojí kontrast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endosonografie</a:t>
            </a:r>
            <a:r>
              <a:rPr lang="cs-CZ" altLang="cs-CZ" sz="2200" dirty="0"/>
              <a:t> – kombinace endoskopie a ultrazvukového vyšetření – síla a kvalita stěny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izotopové vyšetření </a:t>
            </a:r>
            <a:r>
              <a:rPr lang="cs-CZ" altLang="cs-CZ" sz="2200" dirty="0"/>
              <a:t>– rychlost průchodu stravy – transit </a:t>
            </a:r>
            <a:r>
              <a:rPr lang="cs-CZ" altLang="cs-CZ" sz="2200" dirty="0" err="1"/>
              <a:t>time</a:t>
            </a:r>
            <a:r>
              <a:rPr lang="cs-CZ" altLang="cs-CZ" sz="2200" dirty="0"/>
              <a:t>, pasáž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B8D924-856E-4A4C-9337-A9AB6B662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9DA21F-A830-4376-9384-7CBC27F48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04B6704A-0271-434F-BAAE-29220EDC0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Kontrastní RTG žaludku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7DFD1120-93DC-4B6A-BB1C-A301BCFEC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2736910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7A357B-5A70-452E-91D3-EC7ED52F2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E824B8-89FC-43CB-BCEA-6E56DBDF3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29FF51-D6A0-4291-A885-B5A734640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4A4A29-D9FA-42CE-8BF7-8B5D5C1FF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A9FDB07-4C97-4175-A449-F5A972C65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Žlučník a žlučové cesty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4DA298E-DF19-4A6F-AD94-D0A07C683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sonografie</a:t>
            </a:r>
            <a:r>
              <a:rPr lang="cs-CZ" altLang="cs-CZ" sz="2200" dirty="0"/>
              <a:t> – velikost žlučníku, šíře žlučových cest, přítomnost konkrementu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RTG cholecystografie </a:t>
            </a:r>
            <a:r>
              <a:rPr lang="cs-CZ" altLang="cs-CZ" sz="2200" dirty="0"/>
              <a:t>– tablety obsahující jód, provokační test – </a:t>
            </a:r>
            <a:r>
              <a:rPr lang="cs-CZ" altLang="cs-CZ" sz="2200" dirty="0" err="1"/>
              <a:t>Boydenova</a:t>
            </a:r>
            <a:r>
              <a:rPr lang="cs-CZ" altLang="cs-CZ" sz="2200" dirty="0"/>
              <a:t> snídaně, zjišťuje i funkci - dříve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biligrafie</a:t>
            </a:r>
            <a:r>
              <a:rPr lang="cs-CZ" altLang="cs-CZ" sz="2200" dirty="0"/>
              <a:t> – po CHCE, </a:t>
            </a:r>
            <a:r>
              <a:rPr lang="cs-CZ" altLang="cs-CZ" sz="2200" dirty="0" err="1"/>
              <a:t>i.v</a:t>
            </a:r>
            <a:r>
              <a:rPr lang="cs-CZ" altLang="cs-CZ" sz="2200" dirty="0"/>
              <a:t>. kontrast - dříve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izotopové vyšetření </a:t>
            </a:r>
            <a:r>
              <a:rPr lang="cs-CZ" altLang="cs-CZ" sz="2200" dirty="0"/>
              <a:t>– zachytí tvorbu žluči v játrech, koncentraci ve žlučníku a </a:t>
            </a:r>
            <a:r>
              <a:rPr lang="cs-CZ" altLang="cs-CZ" sz="2200" dirty="0" err="1"/>
              <a:t>vyprazdňovací</a:t>
            </a:r>
            <a:r>
              <a:rPr lang="cs-CZ" altLang="cs-CZ" sz="2200" dirty="0"/>
              <a:t> schopnost žlučníku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ERCP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2306CF50-D32F-4B2C-941F-A3A888DAC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Sonografie žlučníku - litiáza</a:t>
            </a:r>
          </a:p>
        </p:txBody>
      </p:sp>
      <p:graphicFrame>
        <p:nvGraphicFramePr>
          <p:cNvPr id="24579" name="Object 5">
            <a:extLst>
              <a:ext uri="{FF2B5EF4-FFF2-40B4-BE49-F238E27FC236}">
                <a16:creationId xmlns:a16="http://schemas.microsoft.com/office/drawing/2014/main" id="{7AAC3AA4-5D87-43A0-B770-E781C1B9614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45819"/>
              </p:ext>
            </p:extLst>
          </p:nvPr>
        </p:nvGraphicFramePr>
        <p:xfrm>
          <a:off x="720000" y="1630481"/>
          <a:ext cx="3754438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otografie" r:id="rId3" imgW="5780952" imgH="6373115" progId="MSPhotoEd.3">
                  <p:embed/>
                </p:oleObj>
              </mc:Choice>
              <mc:Fallback>
                <p:oleObj name="Fotografie" r:id="rId3" imgW="5780952" imgH="6373115" progId="MSPhotoEd.3">
                  <p:embed/>
                  <p:pic>
                    <p:nvPicPr>
                      <p:cNvPr id="24579" name="Object 5">
                        <a:extLst>
                          <a:ext uri="{FF2B5EF4-FFF2-40B4-BE49-F238E27FC236}">
                            <a16:creationId xmlns:a16="http://schemas.microsoft.com/office/drawing/2014/main" id="{7AAC3AA4-5D87-43A0-B770-E781C1B961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630481"/>
                        <a:ext cx="3754438" cy="413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53697B-5DB7-4792-9403-C9BDDB767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0C0AA8-3A5D-43E8-AD00-A3F735045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5671A1B-9809-4102-90E7-BC9B5F6DF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ERCP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2D7B0D18-00A0-47C4-AAF6-DB2E74ADC23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920441"/>
              </p:ext>
            </p:extLst>
          </p:nvPr>
        </p:nvGraphicFramePr>
        <p:xfrm>
          <a:off x="721062" y="1701125"/>
          <a:ext cx="10752138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Fotografie" r:id="rId3" imgW="11403017" imgH="4238095" progId="MSPhotoEd.3">
                  <p:embed/>
                </p:oleObj>
              </mc:Choice>
              <mc:Fallback>
                <p:oleObj name="Fotografie" r:id="rId3" imgW="11403017" imgH="4238095" progId="MSPhotoEd.3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2D7B0D18-00A0-47C4-AAF6-DB2E74ADC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62" y="1701125"/>
                        <a:ext cx="10752138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80B4CD-FD8B-4711-9671-649B8C077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816D59-5D72-48D4-998A-44918074D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3F5BD0-9BD3-468E-89AE-E14504F14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sleziny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D818C01-8485-452E-9A0D-B4E45BFA9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diagonální poloha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sonografie</a:t>
            </a:r>
            <a:r>
              <a:rPr lang="cs-CZ" altLang="cs-CZ" sz="2200" dirty="0"/>
              <a:t> – zvětšení, změny struktury – infarkty, abscesy, infiltrace, cévní zásobení – portální hypertenze, trombóza v. </a:t>
            </a:r>
            <a:r>
              <a:rPr lang="cs-CZ" altLang="cs-CZ" sz="2200" dirty="0" err="1"/>
              <a:t>lienalis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CT</a:t>
            </a:r>
            <a:r>
              <a:rPr lang="cs-CZ" altLang="cs-CZ" sz="2200" dirty="0"/>
              <a:t> – zjištění event. přídatných slezin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biopsie</a:t>
            </a:r>
            <a:r>
              <a:rPr lang="cs-CZ" altLang="cs-CZ" sz="2200" dirty="0"/>
              <a:t> – punkce i injekční jehlou – např. při vlasaté leukémii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99C68-280E-415F-B84F-899513980F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8F2657-787D-4CBA-9D4D-35EF8AF65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B89E8C52-2120-4021-9431-AE70DE309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Průmět zdravé sleziny na tělní povrch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50570DBB-8C08-4189-B972-B480FFCBB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2470957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C7CFC3-B32D-4506-AF15-CB3F128EDB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FE311-96A0-43BD-AD68-2D641769D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6B0E7799-5492-4F56-B4F7-1E18AF724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Průmět sleziny a jater na stěnu břišní</a:t>
            </a: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1619E0EF-B462-4741-A8AA-E0BA1D0C5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3766557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8D7A6A-A274-41C7-B9C3-569A2A610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A8935A-FBC1-433C-BE2C-5E25CF41C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72A557D6-5F38-41D0-8B1D-96A5C4509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sleziny v diagonální poloze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10E62EF7-52A1-4DC7-AAD8-8E54087F3D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5364642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2069CA-981C-4E71-8EB6-F6A47F1E2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0BA33F-44E3-4A4C-B25B-5975B69EC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158EE16-8EC8-442F-86A4-D414ED9E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tenkého střeva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1ACF854-DA5B-4850-B427-BF26350A7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sonografie</a:t>
            </a:r>
            <a:r>
              <a:rPr lang="cs-CZ" altLang="cs-CZ" sz="2200" dirty="0"/>
              <a:t> – cvičené oko, síla stěny, stenózy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enteroklýza</a:t>
            </a:r>
            <a:r>
              <a:rPr lang="cs-CZ" altLang="cs-CZ" sz="2200" dirty="0"/>
              <a:t> – kontrastní látkou – poruchy hybnosti stěny - M. Crohn, infiltrace – lymfom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biopsie</a:t>
            </a:r>
            <a:r>
              <a:rPr lang="cs-CZ" altLang="cs-CZ" sz="2200" dirty="0"/>
              <a:t> – kličkou – zjištění vzhledu a funkčnosti sliznice – např. alergie apod.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B7F1D-B502-4707-9BA5-79E34C296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4DA56-5BBF-4783-96DB-3C1B3FE50B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10EE7794-2354-40D3-8356-10D6F517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Břišní oblasti / Břišní kvadranty</a:t>
            </a:r>
          </a:p>
        </p:txBody>
      </p:sp>
      <p:pic>
        <p:nvPicPr>
          <p:cNvPr id="4099" name="Zástupný symbol pro obsah 3">
            <a:extLst>
              <a:ext uri="{FF2B5EF4-FFF2-40B4-BE49-F238E27FC236}">
                <a16:creationId xmlns:a16="http://schemas.microsoft.com/office/drawing/2014/main" id="{80D24B8E-4AF6-405E-9FAF-A83CB5CA0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20866"/>
            <a:ext cx="5559908" cy="4157844"/>
          </a:xfrm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4A6B5392-E63B-41EA-9FA7-0CE73C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453" y="1620866"/>
            <a:ext cx="4851917" cy="41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Pojmenování oblastí: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1800" dirty="0"/>
              <a:t>pravé a levé hypochondrium (1 a 2), epigastrium (3)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1800" dirty="0" err="1"/>
              <a:t>periumbilikální</a:t>
            </a:r>
            <a:r>
              <a:rPr lang="cs-CZ" altLang="cs-CZ" sz="1800" dirty="0"/>
              <a:t> oblast (4) - střed, pravé a levé </a:t>
            </a:r>
            <a:r>
              <a:rPr lang="cs-CZ" altLang="cs-CZ" sz="1800" dirty="0" err="1"/>
              <a:t>mesogastrium</a:t>
            </a:r>
            <a:r>
              <a:rPr lang="cs-CZ" altLang="cs-CZ" sz="1800" dirty="0"/>
              <a:t> (5 a 6)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1800" dirty="0"/>
              <a:t>pravé a levé hypogastrium (7 a 8), </a:t>
            </a:r>
            <a:r>
              <a:rPr lang="cs-CZ" altLang="cs-CZ" sz="1800" dirty="0" err="1"/>
              <a:t>suprapubická</a:t>
            </a:r>
            <a:r>
              <a:rPr lang="cs-CZ" altLang="cs-CZ" sz="1800" dirty="0"/>
              <a:t> krajina (9)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FF00"/>
                </a:solidFill>
              </a:rPr>
              <a:t> </a:t>
            </a:r>
            <a:r>
              <a:rPr lang="cs-CZ" altLang="cs-CZ" sz="2000" b="1" dirty="0">
                <a:solidFill>
                  <a:schemeClr val="tx2"/>
                </a:solidFill>
              </a:rPr>
              <a:t>Pojmenování kvadrantů: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cs-CZ" sz="1800" dirty="0">
                <a:solidFill>
                  <a:srgbClr val="FFFF00"/>
                </a:solidFill>
              </a:rPr>
              <a:t> </a:t>
            </a:r>
            <a:r>
              <a:rPr lang="cs-CZ" altLang="cs-CZ" sz="1800" dirty="0"/>
              <a:t>na pravý horní (1) a pravý dolní (3), levý horní (2) a levý dolní (4) kvadrant</a:t>
            </a:r>
            <a:r>
              <a:rPr lang="cs-CZ" altLang="cs-CZ" sz="16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66967E-2F69-478E-8462-90E1FD90F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11EDBB-9EA2-4A37-9CAB-CFB121F53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4E79779-A246-4CF8-B660-9258F30A3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slinivky břišní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B208B79-88A8-46DE-86EF-21F53FD08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sonografie</a:t>
            </a:r>
            <a:r>
              <a:rPr lang="cs-CZ" altLang="cs-CZ" sz="2200" dirty="0"/>
              <a:t> – hůře dostupná pro vzduch v příčném tračníku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ERCP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Oddiho</a:t>
            </a:r>
            <a:r>
              <a:rPr lang="cs-CZ" altLang="cs-CZ" sz="2200" dirty="0"/>
              <a:t> svěrač, zúžení choledochu, konkrementy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CT</a:t>
            </a:r>
            <a:r>
              <a:rPr lang="cs-CZ" altLang="cs-CZ" sz="2200" dirty="0"/>
              <a:t> dobře dostupný – parenchymatózní orgán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angiografie</a:t>
            </a:r>
            <a:r>
              <a:rPr lang="cs-CZ" altLang="cs-CZ" sz="2200" dirty="0"/>
              <a:t> – patologické vaskularizace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RTG kontrastní </a:t>
            </a:r>
            <a:r>
              <a:rPr lang="cs-CZ" altLang="cs-CZ" sz="2200" dirty="0"/>
              <a:t>– duodenum v hypotonii zachytí zvětšení hlavy pankreatu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EDB2AA-BDD6-4F0E-BBE4-5E22207E4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C3B389-D54C-443E-9719-FC9CF5FC7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AAE6BE3D-8B20-46C9-9A3E-59360CFC3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CT při karcinomu slinivky</a:t>
            </a:r>
          </a:p>
        </p:txBody>
      </p:sp>
      <p:graphicFrame>
        <p:nvGraphicFramePr>
          <p:cNvPr id="32771" name="Object 5">
            <a:extLst>
              <a:ext uri="{FF2B5EF4-FFF2-40B4-BE49-F238E27FC236}">
                <a16:creationId xmlns:a16="http://schemas.microsoft.com/office/drawing/2014/main" id="{463334C5-790B-47E8-9426-19214FF6E39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89233"/>
              </p:ext>
            </p:extLst>
          </p:nvPr>
        </p:nvGraphicFramePr>
        <p:xfrm>
          <a:off x="720000" y="1629688"/>
          <a:ext cx="4532312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Fotografie" r:id="rId3" imgW="4847619" imgH="4428571" progId="MSPhotoEd.3">
                  <p:embed/>
                </p:oleObj>
              </mc:Choice>
              <mc:Fallback>
                <p:oleObj name="Fotografie" r:id="rId3" imgW="4847619" imgH="4428571" progId="MSPhotoEd.3">
                  <p:embed/>
                  <p:pic>
                    <p:nvPicPr>
                      <p:cNvPr id="32771" name="Object 5">
                        <a:extLst>
                          <a:ext uri="{FF2B5EF4-FFF2-40B4-BE49-F238E27FC236}">
                            <a16:creationId xmlns:a16="http://schemas.microsoft.com/office/drawing/2014/main" id="{463334C5-790B-47E8-9426-19214FF6E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629688"/>
                        <a:ext cx="4532312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CD8763-5BC0-4B90-9F7D-8EB7F4F28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2A7E9-C274-48AB-BFAD-52B46F699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93CC868-77C8-45C3-A09E-56CF96C8BF65}"/>
              </a:ext>
            </a:extLst>
          </p:cNvPr>
          <p:cNvSpPr/>
          <p:nvPr/>
        </p:nvSpPr>
        <p:spPr bwMode="auto">
          <a:xfrm>
            <a:off x="1815153" y="2579426"/>
            <a:ext cx="1282889" cy="143301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28D514-FED4-417B-894A-A20FA3C1E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jater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C1EFC33-852F-4480-B124-BA787175F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sonografie</a:t>
            </a:r>
            <a:r>
              <a:rPr lang="cs-CZ" altLang="cs-CZ" sz="2200" dirty="0"/>
              <a:t> – zachytí změny velikosti, struktury, šíři žlučovodů, </a:t>
            </a:r>
            <a:r>
              <a:rPr lang="cs-CZ" altLang="cs-CZ" sz="2200" dirty="0" err="1"/>
              <a:t>perihepatální</a:t>
            </a:r>
            <a:r>
              <a:rPr lang="cs-CZ" altLang="cs-CZ" sz="2200" dirty="0"/>
              <a:t> změny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CT</a:t>
            </a:r>
            <a:r>
              <a:rPr lang="cs-CZ" altLang="cs-CZ" sz="2200" dirty="0"/>
              <a:t> – dobrá </a:t>
            </a:r>
            <a:r>
              <a:rPr lang="cs-CZ" altLang="cs-CZ" sz="2200" dirty="0" err="1"/>
              <a:t>vyšetřitelnost</a:t>
            </a:r>
            <a:r>
              <a:rPr lang="cs-CZ" altLang="cs-CZ" sz="2200" dirty="0"/>
              <a:t> – parenchymatózní orgán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angiografie</a:t>
            </a:r>
            <a:r>
              <a:rPr lang="cs-CZ" altLang="cs-CZ" sz="2200" dirty="0"/>
              <a:t> – patologické vaskularizace, hemangiomy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biopsie jater: </a:t>
            </a:r>
          </a:p>
          <a:p>
            <a:pPr marL="52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i="1" dirty="0">
                <a:solidFill>
                  <a:schemeClr val="tx2"/>
                </a:solidFill>
              </a:rPr>
              <a:t>otevřená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perioperačně</a:t>
            </a:r>
            <a:endParaRPr lang="cs-CZ" altLang="cs-CZ" sz="2200" dirty="0"/>
          </a:p>
          <a:p>
            <a:pPr marL="52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i="1" dirty="0">
                <a:solidFill>
                  <a:schemeClr val="tx2"/>
                </a:solidFill>
              </a:rPr>
              <a:t>necílená</a:t>
            </a:r>
            <a:r>
              <a:rPr lang="cs-CZ" altLang="cs-CZ" sz="2200" dirty="0"/>
              <a:t> - transkutánně punkční jehlou (v přípravě nutná sonografie a koagulace)</a:t>
            </a:r>
          </a:p>
          <a:p>
            <a:pPr marL="52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i="1" dirty="0">
                <a:solidFill>
                  <a:schemeClr val="tx2"/>
                </a:solidFill>
              </a:rPr>
              <a:t>cílená</a:t>
            </a:r>
            <a:r>
              <a:rPr lang="cs-CZ" altLang="cs-CZ" sz="2200" dirty="0"/>
              <a:t> - transkutánně pod CT, </a:t>
            </a:r>
            <a:r>
              <a:rPr lang="cs-CZ" altLang="cs-CZ" sz="2200" dirty="0" err="1"/>
              <a:t>sono</a:t>
            </a:r>
            <a:r>
              <a:rPr lang="cs-CZ" altLang="cs-CZ" sz="2200" dirty="0"/>
              <a:t> nebo laparoskopicky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17B188-058A-4EED-9BBA-A9A98286D8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17042F-F8AD-49DA-89F8-21A10DF57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1DF0B2C-9E5D-48A1-ACE6-6080B3530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Vyšetření tlustého střeva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AD24CD6-0FEE-419D-ACB8-A3BB82ACE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irrigografie</a:t>
            </a:r>
            <a:r>
              <a:rPr lang="cs-CZ" altLang="cs-CZ" sz="2200" dirty="0"/>
              <a:t> – kontrastní náplň, dvojí kontrast – poruchy hybnosti stěny, stenózy, ulcerace, divertikly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kolonoskopie</a:t>
            </a:r>
            <a:r>
              <a:rPr lang="cs-CZ" altLang="cs-CZ" sz="2200" dirty="0"/>
              <a:t> – retrográdně endoskop – POZOR! nutná důsledná příprava!! kvalita stěny, polypy, prekancerózy, nádory, krvácení, biopsie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rektoskopie</a:t>
            </a:r>
            <a:r>
              <a:rPr lang="cs-CZ" altLang="cs-CZ" sz="2200" dirty="0"/>
              <a:t> – rigidní, cca do 22cm – po počátek </a:t>
            </a:r>
            <a:r>
              <a:rPr lang="cs-CZ" altLang="cs-CZ" sz="2200" dirty="0" err="1"/>
              <a:t>sigmatu</a:t>
            </a:r>
            <a:r>
              <a:rPr lang="cs-CZ" altLang="cs-CZ" sz="2200" dirty="0"/>
              <a:t>, vnitřní hemoroidy, krvácení, nádory, ulcerace, biopsie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802A33-9AFF-4287-A32D-EE21CA0F7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FF89D4-EDFC-4E0A-9832-D16C79348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15D7CE87-84F0-4AC5-A48C-BC1A6EF33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4479797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Irrigografie</a:t>
            </a:r>
            <a:r>
              <a:rPr lang="cs-CZ" altLang="cs-CZ" dirty="0"/>
              <a:t> při divertikulóze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7627482-371D-4B77-9757-0321E5178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168867"/>
            <a:ext cx="4735773" cy="5901272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C7C6F-EE8B-4D61-956F-207BE397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C1B5C9-415C-4C22-9D60-BE7E391FF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70E43FA6-39EC-4F12-A8A2-27F742BE2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Koloskopický</a:t>
            </a:r>
            <a:r>
              <a:rPr lang="cs-CZ" altLang="cs-CZ" dirty="0"/>
              <a:t> obraz divertikulózy</a:t>
            </a:r>
          </a:p>
        </p:txBody>
      </p:sp>
      <p:pic>
        <p:nvPicPr>
          <p:cNvPr id="36867" name="Picture 5">
            <a:extLst>
              <a:ext uri="{FF2B5EF4-FFF2-40B4-BE49-F238E27FC236}">
                <a16:creationId xmlns:a16="http://schemas.microsoft.com/office/drawing/2014/main" id="{657B5741-31DF-4B01-947F-4A6ADDD6D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7" y="747303"/>
            <a:ext cx="5677468" cy="5294175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217B1E-5D32-45A2-9170-4A42E7951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8AAD9B-A925-42B9-AFCE-9506D28F7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AC3AFEAF-834C-49AE-8507-92F73359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Fyzikální vyšetření břicha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514F0898-8377-42EE-9D9C-0250BC6D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probíhá klasicky vleže na zádech s pokrčenými dolními končetinami v kolenou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avšak např. při podezření na kýlu je výhodné vyšetřit pacienta ve stoje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244B95-C1B3-470A-9808-A79F36C05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BB6241-F3BE-4487-AF9B-A4C9C97B8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FC492E-895B-43A1-81F0-CFADACFB2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Pohled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EF4C50-8D70-4A41-B8CC-CDFEF8EAF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úroveň</a:t>
            </a:r>
            <a:r>
              <a:rPr lang="cs-CZ" altLang="cs-CZ" sz="1800" dirty="0"/>
              <a:t> břicha vzhledem k hrudníku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nad </a:t>
            </a:r>
            <a:r>
              <a:rPr lang="cs-CZ" altLang="cs-CZ" sz="1800" dirty="0" err="1"/>
              <a:t>niveau</a:t>
            </a:r>
            <a:r>
              <a:rPr lang="cs-CZ" altLang="cs-CZ" sz="1800" dirty="0"/>
              <a:t> – obezita, plynatost, ascites, tumor, ileus, gravidita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pod </a:t>
            </a:r>
            <a:r>
              <a:rPr lang="cs-CZ" altLang="cs-CZ" sz="1800" dirty="0" err="1"/>
              <a:t>niveau</a:t>
            </a:r>
            <a:r>
              <a:rPr lang="cs-CZ" altLang="cs-CZ" sz="1800" dirty="0"/>
              <a:t> – hubenost až kachexie, rachitický hrudník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symetričnost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celkové vyklenutí – meteorismus, ascites, ileus…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místní vyklenutí – kýla, nádor, </a:t>
            </a:r>
            <a:r>
              <a:rPr lang="cs-CZ" altLang="cs-CZ" sz="1800" dirty="0" err="1"/>
              <a:t>hepato</a:t>
            </a:r>
            <a:r>
              <a:rPr lang="cs-CZ" altLang="cs-CZ" sz="1800" dirty="0"/>
              <a:t>/splenomegalie, vyklenutí moč. měchýře při retenci močové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průběh dechové vlny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dýchací pohyby nepostupují břišní stěnou při peritonitidě</a:t>
            </a:r>
            <a:endParaRPr lang="cs-CZ" altLang="cs-CZ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barva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žlutá při ikteru (↑bilirubin v séru)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pavoučkové névy (jaterní selhání)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modrofialové zbarvení (</a:t>
            </a:r>
            <a:r>
              <a:rPr lang="cs-CZ" altLang="cs-CZ" sz="1800" dirty="0" err="1"/>
              <a:t>Cullenovo</a:t>
            </a:r>
            <a:r>
              <a:rPr lang="cs-CZ" altLang="cs-CZ" sz="1800" dirty="0"/>
              <a:t> znamení) při pankreatitidě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modro/hnědo/zelené – hematomy po aplikaci léků podkožně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jizvy –</a:t>
            </a:r>
            <a:r>
              <a:rPr lang="cs-CZ" altLang="cs-CZ" sz="1800" dirty="0"/>
              <a:t> pooperační, poúrazové, </a:t>
            </a:r>
            <a:r>
              <a:rPr lang="cs-CZ" altLang="cs-CZ" sz="1800" b="1" dirty="0">
                <a:solidFill>
                  <a:schemeClr val="tx2"/>
                </a:solidFill>
              </a:rPr>
              <a:t>strie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2"/>
                </a:solidFill>
              </a:rPr>
              <a:t>žilní náplň – </a:t>
            </a:r>
            <a:r>
              <a:rPr lang="cs-CZ" altLang="cs-CZ" sz="1800" dirty="0" err="1"/>
              <a:t>caput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medusae</a:t>
            </a:r>
            <a:r>
              <a:rPr lang="cs-CZ" altLang="cs-CZ" sz="1800" dirty="0"/>
              <a:t> (portální hypertenze)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A453C-38AE-4C22-AF84-713F19EE1C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6D10B7-E7F9-4B5E-9708-2718D4B2D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Zástupný symbol pro obsah 3">
            <a:extLst>
              <a:ext uri="{FF2B5EF4-FFF2-40B4-BE49-F238E27FC236}">
                <a16:creationId xmlns:a16="http://schemas.microsoft.com/office/drawing/2014/main" id="{B7983620-0DA4-43B3-9AC8-8D74CCC03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7653"/>
            <a:ext cx="7198882" cy="5422235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B531B5-8A05-4B4F-8025-CDA753E942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65E7D2-8C0E-4CB7-8146-B1E3A3BAF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0024C1-50B6-4967-9A2C-D55D4AE6E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Poklep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869B26B-D6FA-4782-8078-7C184EAFAC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běžně diferencovaný bubínkový – nad střevními kličkami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ztemnělý – ascites, manévry, hranice jater, sleziny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difuzně bubínkový – při meteorizmu, při ileu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kovový – při velkém roztažení kliček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29FCC0-791C-49D7-8982-BD2A7EEEC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95B9F7-83DE-4D4A-A86C-4BE013113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DC7F8B7-7B87-4733-9F8C-38ADCD85D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Pohmat 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C7496A4-F12D-4EDA-832B-66486817C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příprava nemocného </a:t>
            </a:r>
            <a:r>
              <a:rPr lang="cs-CZ" altLang="cs-CZ" sz="2200" dirty="0"/>
              <a:t>– vyprázdněn, nalačno, vleže, pokrčené dolní končetiny, opřené o paty, hlava mírně podložená, HKK podél trupu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příprava vyšetřujícího </a:t>
            </a:r>
            <a:r>
              <a:rPr lang="cs-CZ" altLang="cs-CZ" sz="2200" dirty="0"/>
              <a:t>– ohřáté ruce, krátké nehty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povrchová palpace </a:t>
            </a:r>
            <a:r>
              <a:rPr lang="cs-CZ" altLang="cs-CZ" sz="2200" dirty="0"/>
              <a:t>– lipomy, fibromy, napětí břišní stěny (</a:t>
            </a:r>
            <a:r>
              <a:rPr lang="cs-CZ" altLang="cs-CZ" sz="2200" dirty="0" err="1"/>
              <a:t>defence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hluboká palpace </a:t>
            </a:r>
            <a:r>
              <a:rPr lang="cs-CZ" altLang="cs-CZ" sz="2200" dirty="0"/>
              <a:t>– hlouběji, využíváme výdechu nemocného, kdy uvolním břišní svaly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začínáme na opačném místě, než je bolest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průběh tlustého střeva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játra – okraj, konsistence, povrch, vztah k žebernímu oblouku, příznak ledové kry, </a:t>
            </a:r>
            <a:r>
              <a:rPr lang="cs-CZ" altLang="cs-CZ" sz="2200" dirty="0" err="1"/>
              <a:t>hepatojugulární</a:t>
            </a:r>
            <a:r>
              <a:rPr lang="cs-CZ" altLang="cs-CZ" sz="2200" dirty="0"/>
              <a:t> reflux, bolestivost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88CD7-70C4-436D-87A1-694E4116C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F8F2DE-13AA-410A-86F3-2680BBB7B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69EA7DD-F4EC-4EFC-B825-18B5D58E6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Hluboká palpace břicha oběma rukama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D7D05082-FE38-4389-8AE6-45DB73EF41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29688"/>
            <a:ext cx="6129949" cy="41402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AD1438-C06E-4406-8068-473464154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E2A648-085A-44FC-AFE0-3768D238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2283</TotalTime>
  <Words>1595</Words>
  <Application>Microsoft Office PowerPoint</Application>
  <PresentationFormat>Širokoúhlá obrazovka</PresentationFormat>
  <Paragraphs>202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Constantia</vt:lpstr>
      <vt:lpstr>Tahoma</vt:lpstr>
      <vt:lpstr>Wingdings</vt:lpstr>
      <vt:lpstr>Prezentace_MU_CZ</vt:lpstr>
      <vt:lpstr>Fotografie</vt:lpstr>
      <vt:lpstr>Vyšetření břicha  </vt:lpstr>
      <vt:lpstr>Orientace na břiše </vt:lpstr>
      <vt:lpstr>Břišní oblasti / Břišní kvadranty</vt:lpstr>
      <vt:lpstr>Fyzikální vyšetření břicha</vt:lpstr>
      <vt:lpstr>Pohled</vt:lpstr>
      <vt:lpstr>Prezentace aplikace PowerPoint</vt:lpstr>
      <vt:lpstr>Poklep </vt:lpstr>
      <vt:lpstr>Pohmat I</vt:lpstr>
      <vt:lpstr>Hluboká palpace břicha oběma rukama</vt:lpstr>
      <vt:lpstr>Pohmat II</vt:lpstr>
      <vt:lpstr>Palpace sleziny</vt:lpstr>
      <vt:lpstr>Palpace jater</vt:lpstr>
      <vt:lpstr>Mac Burneyův bod</vt:lpstr>
      <vt:lpstr>Blumbergovo znamení</vt:lpstr>
      <vt:lpstr>Vyšetření per rectum</vt:lpstr>
      <vt:lpstr>Vyšetření per rectum</vt:lpstr>
      <vt:lpstr>Vyšetření jícnu</vt:lpstr>
      <vt:lpstr>Vřed žaludku nekomplikovaný</vt:lpstr>
      <vt:lpstr>Krvácející vřed žaludku</vt:lpstr>
      <vt:lpstr>Vyšetření žaludku II</vt:lpstr>
      <vt:lpstr>Kontrastní RTG žaludku</vt:lpstr>
      <vt:lpstr>Žlučník a žlučové cesty</vt:lpstr>
      <vt:lpstr>Sonografie žlučníku - litiáza</vt:lpstr>
      <vt:lpstr>ERCP</vt:lpstr>
      <vt:lpstr>Vyšetření sleziny</vt:lpstr>
      <vt:lpstr>Průmět zdravé sleziny na tělní povrch</vt:lpstr>
      <vt:lpstr>Průmět sleziny a jater na stěnu břišní</vt:lpstr>
      <vt:lpstr>Vyšetření sleziny v diagonální poloze</vt:lpstr>
      <vt:lpstr>Vyšetření tenkého střeva</vt:lpstr>
      <vt:lpstr>Vyšetření slinivky břišní</vt:lpstr>
      <vt:lpstr>CT při karcinomu slinivky</vt:lpstr>
      <vt:lpstr>Vyšetření jater</vt:lpstr>
      <vt:lpstr>Vyšetření tlustého střeva</vt:lpstr>
      <vt:lpstr>Irrigografie při divertikulóze</vt:lpstr>
      <vt:lpstr>Koloskopický obraz divertikulózy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176</cp:revision>
  <cp:lastPrinted>1601-01-01T00:00:00Z</cp:lastPrinted>
  <dcterms:created xsi:type="dcterms:W3CDTF">2021-04-27T07:29:37Z</dcterms:created>
  <dcterms:modified xsi:type="dcterms:W3CDTF">2021-09-05T05:23:00Z</dcterms:modified>
</cp:coreProperties>
</file>