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49"/>
  </p:notesMasterIdLst>
  <p:handoutMasterIdLst>
    <p:handoutMasterId r:id="rId50"/>
  </p:handoutMasterIdLst>
  <p:sldIdLst>
    <p:sldId id="256" r:id="rId2"/>
    <p:sldId id="267" r:id="rId3"/>
    <p:sldId id="291" r:id="rId4"/>
    <p:sldId id="281" r:id="rId5"/>
    <p:sldId id="314" r:id="rId6"/>
    <p:sldId id="292" r:id="rId7"/>
    <p:sldId id="293" r:id="rId8"/>
    <p:sldId id="294" r:id="rId9"/>
    <p:sldId id="268" r:id="rId10"/>
    <p:sldId id="282" r:id="rId11"/>
    <p:sldId id="266" r:id="rId12"/>
    <p:sldId id="296" r:id="rId13"/>
    <p:sldId id="295" r:id="rId14"/>
    <p:sldId id="289" r:id="rId15"/>
    <p:sldId id="297" r:id="rId16"/>
    <p:sldId id="269" r:id="rId17"/>
    <p:sldId id="270" r:id="rId18"/>
    <p:sldId id="298" r:id="rId19"/>
    <p:sldId id="284" r:id="rId20"/>
    <p:sldId id="271" r:id="rId21"/>
    <p:sldId id="286" r:id="rId22"/>
    <p:sldId id="285" r:id="rId23"/>
    <p:sldId id="299" r:id="rId24"/>
    <p:sldId id="272" r:id="rId25"/>
    <p:sldId id="300" r:id="rId26"/>
    <p:sldId id="287" r:id="rId27"/>
    <p:sldId id="301" r:id="rId28"/>
    <p:sldId id="273" r:id="rId29"/>
    <p:sldId id="274" r:id="rId30"/>
    <p:sldId id="288" r:id="rId31"/>
    <p:sldId id="315" r:id="rId32"/>
    <p:sldId id="275" r:id="rId33"/>
    <p:sldId id="304" r:id="rId34"/>
    <p:sldId id="276" r:id="rId35"/>
    <p:sldId id="307" r:id="rId36"/>
    <p:sldId id="303" r:id="rId37"/>
    <p:sldId id="305" r:id="rId38"/>
    <p:sldId id="277" r:id="rId39"/>
    <p:sldId id="279" r:id="rId40"/>
    <p:sldId id="280" r:id="rId41"/>
    <p:sldId id="308" r:id="rId42"/>
    <p:sldId id="309" r:id="rId43"/>
    <p:sldId id="310" r:id="rId44"/>
    <p:sldId id="311" r:id="rId45"/>
    <p:sldId id="312" r:id="rId46"/>
    <p:sldId id="313" r:id="rId47"/>
    <p:sldId id="302" r:id="rId4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87D"/>
    <a:srgbClr val="F01928"/>
    <a:srgbClr val="9100DC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75" autoAdjust="0"/>
    <p:restoredTop sz="96754" autoAdjust="0"/>
  </p:normalViewPr>
  <p:slideViewPr>
    <p:cSldViewPr snapToGrid="0">
      <p:cViewPr varScale="1">
        <p:scale>
          <a:sx n="56" d="100"/>
          <a:sy n="56" d="100"/>
        </p:scale>
        <p:origin x="466" y="3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07534D-54C1-45F1-848D-D131E25FF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2" y="423331"/>
            <a:ext cx="3636264" cy="10692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97C0165F-2D7A-4224-A2CE-15A0E11D30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C62DBBD6-EEE7-4E17-A9E1-BAAE2E1BAF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E460895-9029-4EAC-AE49-B3E1E904B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EFA240-1600-4C90-ABDA-5BB3C7B63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30BC3D-8311-4B42-9A72-001E3518E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47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1273EA-F61C-4A0A-ABCC-7E5F2CB62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8" y="2014200"/>
            <a:ext cx="9623244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F9DEB8-F8A6-420E-B60D-4515B985E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912C5C-7CCE-4F96-8D4B-E736FC150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AC0208-8D3C-4F7E-9FA8-7D9359408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CD2A1-EC28-42B3-9C80-A2CF9AEC95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745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42337EB-3F6A-40F1-A459-82F88D2267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3CABA6-B5C3-4C4A-88B7-98740FF1D9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30B7306-1EC0-472D-99A7-8AA16CE2C4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45C31-7B1D-4BBB-855C-18B0EED77BB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2229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841B0-AAFA-4CC8-9C78-A57E320AC1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594C3-FF60-4411-8836-1659507DA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23394-F500-4A6E-A63D-0ED812AB4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178B6-9517-4309-A358-9D2C952A76E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4573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004C1A-0452-4A1F-A537-12025317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976716-5817-4191-8495-7D19C6E3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01EFE9-6440-4E08-92EB-631C5D9A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4C73235-D7BB-4CEB-ACE8-774FFDD1E5E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1700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cs-CZ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C0C2-94E5-4A25-A974-4AF5C12FA9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121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EF0DE5D-1D11-40AF-8BC3-66C889BF3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3" y="421664"/>
            <a:ext cx="3624021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D60E5-C9CF-4DD5-A214-2C0A40303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A0B58-6F80-44DA-BCF2-C8018F01D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64DD8-7531-41D2-B330-A3AD650F0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7C1F2-6D9A-41C3-9388-FC186C980A34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45803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5BF20EB-641E-4534-901F-806964C0D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DBDC94-BB85-4907-A8F5-C3DE8CF75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4966F0-BF21-46C2-AE3F-D341C26FC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D2882E9-4E25-42CE-9CDC-AB2AC9B8A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A3C484C-9B44-4494-874D-664939972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BBFAC4E-6185-43C9-B0DE-6943663CB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59FD55-BC96-4BB0-A974-ED3755CC0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D6E48-A098-416D-9446-53B52CE2E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1" y="2900365"/>
            <a:ext cx="11731459" cy="1171580"/>
          </a:xfrm>
        </p:spPr>
        <p:txBody>
          <a:bodyPr/>
          <a:lstStyle/>
          <a:p>
            <a:pPr>
              <a:lnSpc>
                <a:spcPct val="70000"/>
              </a:lnSpc>
              <a:spcBef>
                <a:spcPts val="600"/>
              </a:spcBef>
              <a:buSzPct val="95000"/>
            </a:pPr>
            <a:r>
              <a:rPr lang="cs-CZ" altLang="cs-CZ" sz="5000" dirty="0"/>
              <a:t>Vyšetření pohybového ústrojí</a:t>
            </a:r>
            <a:br>
              <a:rPr lang="cs-CZ" altLang="cs-CZ" sz="5000" dirty="0">
                <a:latin typeface="Arial" panose="020B0604020202020204" pitchFamily="34" charset="0"/>
              </a:rPr>
            </a:br>
            <a:endParaRPr lang="cs-CZ" altLang="cs-CZ" sz="5000" dirty="0">
              <a:latin typeface="Arial" panose="020B0604020202020204" pitchFamily="34" charset="0"/>
            </a:endParaRPr>
          </a:p>
        </p:txBody>
      </p:sp>
      <p:sp>
        <p:nvSpPr>
          <p:cNvPr id="9" name="Podnadpis 8">
            <a:extLst>
              <a:ext uri="{FF2B5EF4-FFF2-40B4-BE49-F238E27FC236}">
                <a16:creationId xmlns:a16="http://schemas.microsoft.com/office/drawing/2014/main" id="{065E7519-9118-45E4-9695-6C7986CD4A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2500" b="1" dirty="0">
                <a:solidFill>
                  <a:schemeClr val="tx2"/>
                </a:solidFill>
              </a:rPr>
              <a:t>Vyšetření končetin</a:t>
            </a:r>
          </a:p>
          <a:p>
            <a:r>
              <a:rPr lang="cs-CZ" sz="2500" b="1" dirty="0">
                <a:solidFill>
                  <a:schemeClr val="tx2"/>
                </a:solidFill>
              </a:rPr>
              <a:t>Vyšetření kloubů</a:t>
            </a:r>
          </a:p>
          <a:p>
            <a:r>
              <a:rPr lang="cs-CZ" sz="2500" b="1" dirty="0">
                <a:solidFill>
                  <a:schemeClr val="tx2"/>
                </a:solidFill>
              </a:rPr>
              <a:t>Vyšetření páteře</a:t>
            </a:r>
          </a:p>
          <a:p>
            <a:r>
              <a:rPr lang="cs-CZ" sz="2500" b="1" dirty="0">
                <a:solidFill>
                  <a:schemeClr val="tx2"/>
                </a:solidFill>
              </a:rPr>
              <a:t>Vyšetření svalstva a vaziva</a:t>
            </a:r>
          </a:p>
          <a:p>
            <a:r>
              <a:rPr lang="cs-CZ" sz="2500" b="1" dirty="0">
                <a:solidFill>
                  <a:schemeClr val="tx2"/>
                </a:solidFill>
              </a:rPr>
              <a:t>Základy neurologického vyšetřování</a:t>
            </a:r>
          </a:p>
          <a:p>
            <a:r>
              <a:rPr lang="cs-CZ" sz="2500" b="1" dirty="0">
                <a:solidFill>
                  <a:schemeClr val="tx2"/>
                </a:solidFill>
              </a:rPr>
              <a:t>Základy vyšetřování v endokrinologii</a:t>
            </a:r>
          </a:p>
        </p:txBody>
      </p:sp>
    </p:spTree>
    <p:extLst>
      <p:ext uri="{BB962C8B-B14F-4D97-AF65-F5344CB8AC3E}">
        <p14:creationId xmlns:p14="http://schemas.microsoft.com/office/powerpoint/2010/main" val="49039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0D6BBD7-4874-4446-8510-EDBE0184B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Palpace periferních tepen</a:t>
            </a:r>
          </a:p>
        </p:txBody>
      </p:sp>
      <p:pic>
        <p:nvPicPr>
          <p:cNvPr id="18435" name="Picture 4">
            <a:extLst>
              <a:ext uri="{FF2B5EF4-FFF2-40B4-BE49-F238E27FC236}">
                <a16:creationId xmlns:a16="http://schemas.microsoft.com/office/drawing/2014/main" id="{08E324EF-7BBF-4E63-AAF4-5EB50CFCE9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227376"/>
            <a:ext cx="2887525" cy="4944823"/>
          </a:xfr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6A48A7-E202-453B-90CA-89487A8BC7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E99138-E358-4FC5-BF1B-1378A229E9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58B004A-A8F3-40E9-821F-ECBA5EEA12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Vyšetření kloubů I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A58084E-C5A3-4784-8C48-4B1D66AFF7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1800" b="1" dirty="0">
                <a:solidFill>
                  <a:schemeClr val="tx2"/>
                </a:solidFill>
              </a:rPr>
              <a:t>pohled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1800" b="1" dirty="0">
                <a:solidFill>
                  <a:schemeClr val="tx2"/>
                </a:solidFill>
              </a:rPr>
              <a:t>fyziologicky</a:t>
            </a:r>
            <a:r>
              <a:rPr lang="cs-CZ" altLang="cs-CZ" sz="1800" dirty="0"/>
              <a:t> – ušlechtilý tvar kloubu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1800" b="1" u="sng" dirty="0">
                <a:solidFill>
                  <a:schemeClr val="tx2"/>
                </a:solidFill>
              </a:rPr>
              <a:t>zduření kloubu: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1800" i="1" u="sng" dirty="0">
                <a:solidFill>
                  <a:schemeClr val="tx2"/>
                </a:solidFill>
              </a:rPr>
              <a:t>difuzní měkký otok </a:t>
            </a:r>
            <a:r>
              <a:rPr lang="cs-CZ" altLang="cs-CZ" sz="1800" dirty="0"/>
              <a:t>(postihuje </a:t>
            </a:r>
            <a:r>
              <a:rPr lang="cs-CZ" altLang="cs-CZ" sz="1800" dirty="0" err="1"/>
              <a:t>synov</a:t>
            </a:r>
            <a:r>
              <a:rPr lang="cs-CZ" altLang="cs-CZ" sz="1800" dirty="0"/>
              <a:t>. membránu, kloubní pouzdro a přechází i do struktur v okolí kloubu), vzniká vřetenovité zduření kloubu</a:t>
            </a:r>
            <a:endParaRPr lang="cs-CZ" altLang="cs-CZ" sz="1800" u="sng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1800" i="1" u="sng" dirty="0">
                <a:solidFill>
                  <a:schemeClr val="tx2"/>
                </a:solidFill>
              </a:rPr>
              <a:t>ztluštění synoviální membrány a kloubního pouzdra</a:t>
            </a:r>
            <a:r>
              <a:rPr lang="cs-CZ" altLang="cs-CZ" sz="1800" i="1" dirty="0">
                <a:solidFill>
                  <a:schemeClr val="tx2"/>
                </a:solidFill>
              </a:rPr>
              <a:t>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fibrozní</a:t>
            </a:r>
            <a:r>
              <a:rPr lang="cs-CZ" altLang="cs-CZ" sz="1800" dirty="0"/>
              <a:t> přeměna původně zanícené tkáně, vidíme ji při remisi RA)</a:t>
            </a:r>
            <a:endParaRPr lang="cs-CZ" altLang="cs-CZ" sz="1800" u="sng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1800" i="1" u="sng" dirty="0">
                <a:solidFill>
                  <a:schemeClr val="tx2"/>
                </a:solidFill>
              </a:rPr>
              <a:t>nahromadění výpotku </a:t>
            </a:r>
            <a:r>
              <a:rPr lang="cs-CZ" altLang="cs-CZ" sz="1800" dirty="0"/>
              <a:t>typické ohraničení, typický pružný odpor při palpaci</a:t>
            </a:r>
            <a:endParaRPr lang="cs-CZ" altLang="cs-CZ" sz="1800" u="sng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altLang="cs-CZ" sz="1800" i="1" u="sng" dirty="0">
                <a:solidFill>
                  <a:schemeClr val="tx2"/>
                </a:solidFill>
              </a:rPr>
              <a:t>zhrubění kloubu (deformace) </a:t>
            </a:r>
            <a:r>
              <a:rPr lang="cs-CZ" altLang="cs-CZ" sz="1800" dirty="0"/>
              <a:t>- vzniká tvorbou osteofytů (</a:t>
            </a:r>
            <a:r>
              <a:rPr lang="cs-CZ" altLang="cs-CZ" sz="1800" dirty="0" err="1"/>
              <a:t>oseární</a:t>
            </a:r>
            <a:r>
              <a:rPr lang="cs-CZ" altLang="cs-CZ" sz="1800" dirty="0"/>
              <a:t> hyperplazie), při palpaci tvrdý odpor, typické pro artrotické změny – </a:t>
            </a:r>
            <a:r>
              <a:rPr lang="cs-CZ" altLang="cs-CZ" sz="1800" dirty="0" err="1"/>
              <a:t>Heberdenovy</a:t>
            </a:r>
            <a:r>
              <a:rPr lang="cs-CZ" altLang="cs-CZ" sz="1800" dirty="0"/>
              <a:t> uzly (DIP) a </a:t>
            </a:r>
            <a:r>
              <a:rPr lang="cs-CZ" altLang="cs-CZ" sz="1800" dirty="0" err="1"/>
              <a:t>Bouchardovy</a:t>
            </a:r>
            <a:r>
              <a:rPr lang="cs-CZ" altLang="cs-CZ" sz="1800" dirty="0"/>
              <a:t> uzly (PIP) na rukou, kolena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1800" b="1" dirty="0">
                <a:solidFill>
                  <a:schemeClr val="tx2"/>
                </a:solidFill>
              </a:rPr>
              <a:t>deformity kloubní </a:t>
            </a:r>
            <a:r>
              <a:rPr lang="cs-CZ" altLang="cs-CZ" sz="1800" dirty="0"/>
              <a:t>– patologické postavení artikulujících kostí (deviace, </a:t>
            </a:r>
            <a:r>
              <a:rPr lang="cs-CZ" altLang="cs-CZ" sz="1800" dirty="0" err="1"/>
              <a:t>desaxace</a:t>
            </a:r>
            <a:r>
              <a:rPr lang="cs-CZ" altLang="cs-CZ" sz="1800" dirty="0"/>
              <a:t>, subluxace, luxace), důsledek chronického zánětlivého procesu (ulnární deviace, drápovitá ruky, </a:t>
            </a:r>
            <a:r>
              <a:rPr lang="cs-CZ" altLang="cs-CZ" sz="1800" dirty="0" err="1"/>
              <a:t>desaxace</a:t>
            </a:r>
            <a:r>
              <a:rPr lang="cs-CZ" altLang="cs-CZ" sz="1800" dirty="0"/>
              <a:t> kolene)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1800" b="1" dirty="0">
                <a:solidFill>
                  <a:schemeClr val="tx2"/>
                </a:solidFill>
              </a:rPr>
              <a:t>deformace po úrazech</a:t>
            </a:r>
          </a:p>
        </p:txBody>
      </p:sp>
      <p:pic>
        <p:nvPicPr>
          <p:cNvPr id="19460" name="Obrázek 1">
            <a:extLst>
              <a:ext uri="{FF2B5EF4-FFF2-40B4-BE49-F238E27FC236}">
                <a16:creationId xmlns:a16="http://schemas.microsoft.com/office/drawing/2014/main" id="{E5C71A35-A00C-484D-8C00-6C2B5D878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393" y="4604863"/>
            <a:ext cx="4902867" cy="153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E2C5A9-9EDE-4589-82B0-7A42783A9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2D6C4A-6DD2-4609-9FCD-B7422DDAC2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411CF18-14E9-43DA-B252-2709BA8E7D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Ušlechtilý a zhrubělý tvar kloubu</a:t>
            </a: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18FEC188-1E2A-4F0D-BF19-BC69441515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57787"/>
            <a:ext cx="9260102" cy="4284002"/>
          </a:xfr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0332E6-D461-43D2-BA17-F21F48A85F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99812D-E056-44A4-B8B4-3BF1EB68BD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Zástupný symbol pro obsah 3" descr="Bouchard-nodes_photo.jpg">
            <a:extLst>
              <a:ext uri="{FF2B5EF4-FFF2-40B4-BE49-F238E27FC236}">
                <a16:creationId xmlns:a16="http://schemas.microsoft.com/office/drawing/2014/main" id="{764A443E-91E5-4515-8276-B8072D4E1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0" y="378000"/>
            <a:ext cx="3429000" cy="3989084"/>
          </a:xfrm>
        </p:spPr>
      </p:pic>
      <p:pic>
        <p:nvPicPr>
          <p:cNvPr id="21508" name="Obrázek 4" descr="what-are-heberdens-nodes.jpg">
            <a:extLst>
              <a:ext uri="{FF2B5EF4-FFF2-40B4-BE49-F238E27FC236}">
                <a16:creationId xmlns:a16="http://schemas.microsoft.com/office/drawing/2014/main" id="{C67EA3CD-AA60-45C1-8B87-C9F20F99F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008" y="408180"/>
            <a:ext cx="5278452" cy="395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ovéPole 5">
            <a:extLst>
              <a:ext uri="{FF2B5EF4-FFF2-40B4-BE49-F238E27FC236}">
                <a16:creationId xmlns:a16="http://schemas.microsoft.com/office/drawing/2014/main" id="{7B524527-D21E-4A1C-A752-A579F035B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799" y="4597135"/>
            <a:ext cx="518919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u="sng" dirty="0" err="1">
                <a:solidFill>
                  <a:schemeClr val="tx2"/>
                </a:solidFill>
                <a:latin typeface="+mj-lt"/>
              </a:rPr>
              <a:t>Bouchardovy</a:t>
            </a:r>
            <a:r>
              <a:rPr lang="cs-CZ" altLang="cs-CZ" sz="2000" u="sng" dirty="0">
                <a:solidFill>
                  <a:schemeClr val="tx2"/>
                </a:solidFill>
                <a:latin typeface="+mj-lt"/>
              </a:rPr>
              <a:t> uzly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latin typeface="+mj-lt"/>
              </a:rPr>
              <a:t> deformace na PIP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b="0" dirty="0">
                <a:latin typeface="+mj-lt"/>
              </a:rPr>
              <a:t> u </a:t>
            </a:r>
            <a:r>
              <a:rPr lang="cs-CZ" altLang="cs-CZ" sz="2000" b="0" dirty="0" err="1">
                <a:latin typeface="+mj-lt"/>
              </a:rPr>
              <a:t>osteoartrozy</a:t>
            </a:r>
            <a:r>
              <a:rPr lang="cs-CZ" altLang="cs-CZ" sz="2000" b="0" dirty="0">
                <a:latin typeface="+mj-lt"/>
              </a:rPr>
              <a:t>, ale i u </a:t>
            </a:r>
            <a:r>
              <a:rPr lang="cs-CZ" altLang="cs-CZ" sz="2000" b="0" dirty="0" err="1">
                <a:latin typeface="+mj-lt"/>
              </a:rPr>
              <a:t>revm</a:t>
            </a:r>
            <a:r>
              <a:rPr lang="cs-CZ" altLang="cs-CZ" sz="2000" b="0" dirty="0">
                <a:latin typeface="+mj-lt"/>
              </a:rPr>
              <a:t>. artritidy (jako korelát depozit protilátek v synoviální tekutině)</a:t>
            </a:r>
            <a:endParaRPr lang="cs-CZ" altLang="cs-CZ" sz="2000" dirty="0">
              <a:latin typeface="+mj-lt"/>
            </a:endParaRPr>
          </a:p>
        </p:txBody>
      </p:sp>
      <p:sp>
        <p:nvSpPr>
          <p:cNvPr id="21510" name="TextovéPole 6">
            <a:extLst>
              <a:ext uri="{FF2B5EF4-FFF2-40B4-BE49-F238E27FC236}">
                <a16:creationId xmlns:a16="http://schemas.microsoft.com/office/drawing/2014/main" id="{4E435868-9E15-4FB9-851B-F983FE1F2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008" y="4597135"/>
            <a:ext cx="38576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u="sng" dirty="0" err="1">
                <a:solidFill>
                  <a:schemeClr val="tx2"/>
                </a:solidFill>
                <a:latin typeface="+mj-lt"/>
              </a:rPr>
              <a:t>Heberdenovy</a:t>
            </a:r>
            <a:r>
              <a:rPr lang="cs-CZ" altLang="cs-CZ" sz="2000" u="sng" dirty="0">
                <a:solidFill>
                  <a:schemeClr val="tx2"/>
                </a:solidFill>
                <a:latin typeface="+mj-lt"/>
              </a:rPr>
              <a:t> uzly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latin typeface="+mj-lt"/>
              </a:rPr>
              <a:t> deformace na DIP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+mj-lt"/>
              </a:rPr>
              <a:t> </a:t>
            </a:r>
            <a:r>
              <a:rPr lang="cs-CZ" altLang="cs-CZ" sz="2000" b="0" dirty="0">
                <a:latin typeface="+mj-lt"/>
              </a:rPr>
              <a:t>známka osteoartrózy</a:t>
            </a:r>
            <a:endParaRPr lang="cs-CZ" altLang="cs-CZ" sz="2000" dirty="0">
              <a:latin typeface="+mj-lt"/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6069052-E43E-43B1-9492-1B20C7C2C7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F9D7BA-F8DE-403A-A73C-CA4E204EFA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6B650F3-BE88-4991-8482-5779A90D94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999" y="720000"/>
            <a:ext cx="11278295" cy="45157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/>
              <a:t>Bouchardovy</a:t>
            </a:r>
            <a:r>
              <a:rPr lang="cs-CZ" dirty="0"/>
              <a:t> a </a:t>
            </a:r>
            <a:r>
              <a:rPr lang="cs-CZ" dirty="0" err="1"/>
              <a:t>Heberdenovy</a:t>
            </a:r>
            <a:r>
              <a:rPr lang="cs-CZ" dirty="0"/>
              <a:t> uzly na prstech rukou</a:t>
            </a:r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F0B84986-CD8D-4ED0-862B-EE9ED7CD37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1557787"/>
            <a:ext cx="6846320" cy="4284002"/>
          </a:xfr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82E8DF-BE05-42AB-8327-4A04408AF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DF1E73-9E2F-4EBE-9389-EF4456A14A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AFC8C5-7D87-43C6-9E41-D16C6E4C5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Ulnární deviace u revmatoidní artritidy</a:t>
            </a:r>
          </a:p>
        </p:txBody>
      </p:sp>
      <p:pic>
        <p:nvPicPr>
          <p:cNvPr id="23555" name="Zástupný symbol pro obsah 3" descr="stažený soubor (1).jpg">
            <a:extLst>
              <a:ext uri="{FF2B5EF4-FFF2-40B4-BE49-F238E27FC236}">
                <a16:creationId xmlns:a16="http://schemas.microsoft.com/office/drawing/2014/main" id="{4E0AE166-ECAB-49EC-8A48-432F7208E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078570"/>
            <a:ext cx="4877195" cy="3095808"/>
          </a:xfrm>
        </p:spPr>
      </p:pic>
      <p:pic>
        <p:nvPicPr>
          <p:cNvPr id="23556" name="Obrázek 4" descr="stažený soubor (2).jpg">
            <a:extLst>
              <a:ext uri="{FF2B5EF4-FFF2-40B4-BE49-F238E27FC236}">
                <a16:creationId xmlns:a16="http://schemas.microsoft.com/office/drawing/2014/main" id="{063D9075-8D27-4482-95A1-311182E21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33" y="2078570"/>
            <a:ext cx="5869134" cy="309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4E3222-9959-4DC8-8A4D-4F2E365D08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322B45-A53E-4F25-9FC8-BEEA1A5A57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55E31E0-D14B-4DB4-88DF-4D7E592887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Vyšetření kloubů II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E42BAF7-8452-46A9-8752-94DB5400BC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pohmat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teplota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bolestivost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otok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tekutina (</a:t>
            </a:r>
            <a:r>
              <a:rPr lang="cs-CZ" altLang="cs-CZ" sz="2200" b="1" dirty="0" err="1"/>
              <a:t>ballottement</a:t>
            </a:r>
            <a:r>
              <a:rPr lang="cs-CZ" altLang="cs-CZ" sz="2200" b="1" dirty="0"/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 err="1"/>
              <a:t>drásoty</a:t>
            </a:r>
            <a:endParaRPr lang="cs-CZ" altLang="cs-CZ" sz="2200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hybnost – rozsah pohybů, vyšetření tlakem a tahem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704123-3080-407C-9A84-B8B98899F9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1E483C-D200-4418-8CF4-2D41104A2B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69ADF64-A8AD-46E5-B44A-0E7C95CBD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Vyšetření kloubů III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BB51C96-132E-4FF3-80E4-4FDE41B401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RTG </a:t>
            </a:r>
            <a:r>
              <a:rPr lang="cs-CZ" altLang="cs-CZ" sz="2200" b="1" dirty="0">
                <a:solidFill>
                  <a:srgbClr val="009900"/>
                </a:solidFill>
              </a:rPr>
              <a:t>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šíře kloubní štěrbiny = výška chrupavek, snímky nosných kloubů v zátěži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osteofyty, cystická projasnění, ankylóza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artroskopie, </a:t>
            </a:r>
            <a:r>
              <a:rPr lang="cs-CZ" altLang="cs-CZ" sz="2200" b="1" dirty="0" err="1">
                <a:solidFill>
                  <a:schemeClr val="tx2"/>
                </a:solidFill>
              </a:rPr>
              <a:t>atroskopické</a:t>
            </a:r>
            <a:r>
              <a:rPr lang="cs-CZ" altLang="cs-CZ" sz="2200" b="1" dirty="0">
                <a:solidFill>
                  <a:schemeClr val="tx2"/>
                </a:solidFill>
              </a:rPr>
              <a:t> výkony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FE4175-9A75-47E2-9989-4ABFEA665E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5E3E95-7DE5-426C-BFF1-0E30F958CE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Zástupný symbol pro obsah 3" descr="dd9f125ed61b0524efc35c13421116_gallery.jpg">
            <a:extLst>
              <a:ext uri="{FF2B5EF4-FFF2-40B4-BE49-F238E27FC236}">
                <a16:creationId xmlns:a16="http://schemas.microsoft.com/office/drawing/2014/main" id="{B8FF02E0-030E-47A9-ADEA-0EA0D5255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1358899"/>
            <a:ext cx="4817675" cy="4817675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B667CB0-8DEA-41F0-B1AC-02C3A54753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C63CE3A-0B40-4944-8B7D-6F1601F75F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5FB1D0BA-625A-439A-9A43-CF1175C55C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Zúžení kloubní štěrbiny a osteofyty</a:t>
            </a:r>
          </a:p>
        </p:txBody>
      </p:sp>
      <p:pic>
        <p:nvPicPr>
          <p:cNvPr id="27651" name="Picture 4">
            <a:extLst>
              <a:ext uri="{FF2B5EF4-FFF2-40B4-BE49-F238E27FC236}">
                <a16:creationId xmlns:a16="http://schemas.microsoft.com/office/drawing/2014/main" id="{02ED9A7F-184C-47A5-B38A-DABA5A5911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358900"/>
            <a:ext cx="3121025" cy="4726136"/>
          </a:xfrm>
          <a:noFill/>
        </p:spPr>
      </p:pic>
      <p:pic>
        <p:nvPicPr>
          <p:cNvPr id="27652" name="Picture 7">
            <a:extLst>
              <a:ext uri="{FF2B5EF4-FFF2-40B4-BE49-F238E27FC236}">
                <a16:creationId xmlns:a16="http://schemas.microsoft.com/office/drawing/2014/main" id="{497919B0-DE95-4FCB-90F9-CD4DCF5D489D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6784" y="1358899"/>
            <a:ext cx="3226244" cy="4726135"/>
          </a:xfr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2DE853-CFF3-48CA-94FE-DA63265701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D03229-88CF-48F5-8385-6EB5114BF7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3A88A58-7E8F-4800-B0FD-9C1A8D66B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Vyšetření končetin I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F130671-5AD5-4CB2-BEB0-4B66CEE17B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pohled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symetrie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odchylky barvy kůže, bledost, cyanóza, </a:t>
            </a:r>
            <a:r>
              <a:rPr lang="cs-CZ" altLang="cs-CZ" sz="2200" b="1" dirty="0" err="1"/>
              <a:t>lividní</a:t>
            </a:r>
            <a:r>
              <a:rPr lang="cs-CZ" altLang="cs-CZ" sz="2200" b="1" dirty="0"/>
              <a:t> zbarvení, překrvení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trofické změny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varixy, flebitidy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8E2681-E815-42F6-8B4A-EC68D366D7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936D04-7C99-4557-8368-1E97C0A7B3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D9C17E82-8BB2-4A13-BD25-BFFF221795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Vyšetření páteře I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FE9F07A-0149-40AD-97EA-F434FA01C2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pohled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sz="2200" b="1" dirty="0"/>
              <a:t>průběh páteře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sz="2200" b="1" dirty="0"/>
              <a:t>lordóza, kyfóza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sz="2200" b="1" dirty="0"/>
              <a:t>skolióza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sz="2200" b="1" dirty="0" err="1"/>
              <a:t>úhlovité</a:t>
            </a:r>
            <a:r>
              <a:rPr lang="cs-CZ" sz="2200" b="1" dirty="0"/>
              <a:t> zakřivení – </a:t>
            </a:r>
            <a:r>
              <a:rPr lang="cs-CZ" sz="2200" b="1" dirty="0" err="1"/>
              <a:t>gibbus</a:t>
            </a:r>
            <a:endParaRPr lang="cs-CZ" sz="2200" b="1" dirty="0"/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poklep</a:t>
            </a:r>
          </a:p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sz="2200" b="1" dirty="0"/>
              <a:t>bolestivost trnů</a:t>
            </a:r>
          </a:p>
        </p:txBody>
      </p:sp>
      <p:pic>
        <p:nvPicPr>
          <p:cNvPr id="28676" name="Obrázek 5" descr="a00423f01.jpg">
            <a:extLst>
              <a:ext uri="{FF2B5EF4-FFF2-40B4-BE49-F238E27FC236}">
                <a16:creationId xmlns:a16="http://schemas.microsoft.com/office/drawing/2014/main" id="{B254DB62-D9F6-4F39-A5AD-8D98829B1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608" y="108877"/>
            <a:ext cx="4545837" cy="592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385B019-F809-47A9-9ABC-F7CF6CC61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8E19FC-304E-4094-BD38-6887D6A713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>
            <a:extLst>
              <a:ext uri="{FF2B5EF4-FFF2-40B4-BE49-F238E27FC236}">
                <a16:creationId xmlns:a16="http://schemas.microsoft.com/office/drawing/2014/main" id="{1B716F51-8AEC-4D6C-B135-A0595AFECE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Průběh páteře</a:t>
            </a:r>
          </a:p>
        </p:txBody>
      </p:sp>
      <p:pic>
        <p:nvPicPr>
          <p:cNvPr id="29699" name="Picture 4">
            <a:extLst>
              <a:ext uri="{FF2B5EF4-FFF2-40B4-BE49-F238E27FC236}">
                <a16:creationId xmlns:a16="http://schemas.microsoft.com/office/drawing/2014/main" id="{69D15D3B-C83F-46CC-A477-6EA8728A30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10262"/>
            <a:ext cx="7221965" cy="4417969"/>
          </a:xfr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BC73419-E8B5-488C-B22C-A2C7DCBC6A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BAF63F-E4C7-4DAA-B774-827364C707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9">
            <a:extLst>
              <a:ext uri="{FF2B5EF4-FFF2-40B4-BE49-F238E27FC236}">
                <a16:creationId xmlns:a16="http://schemas.microsoft.com/office/drawing/2014/main" id="{AAF98861-428B-48A7-976D-715FF61721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Skolióza páteře</a:t>
            </a:r>
          </a:p>
        </p:txBody>
      </p:sp>
      <p:pic>
        <p:nvPicPr>
          <p:cNvPr id="30723" name="Picture 5">
            <a:extLst>
              <a:ext uri="{FF2B5EF4-FFF2-40B4-BE49-F238E27FC236}">
                <a16:creationId xmlns:a16="http://schemas.microsoft.com/office/drawing/2014/main" id="{5B5FBC40-4043-4734-8E73-B9A93D0D86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293138"/>
            <a:ext cx="2974585" cy="4140200"/>
          </a:xfrm>
          <a:noFill/>
        </p:spPr>
      </p:pic>
      <p:pic>
        <p:nvPicPr>
          <p:cNvPr id="30724" name="Picture 8">
            <a:extLst>
              <a:ext uri="{FF2B5EF4-FFF2-40B4-BE49-F238E27FC236}">
                <a16:creationId xmlns:a16="http://schemas.microsoft.com/office/drawing/2014/main" id="{D29A7622-987C-4959-8601-FDB681D964DD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6156" y="1291035"/>
            <a:ext cx="1546225" cy="4114800"/>
          </a:xfrm>
          <a:noFill/>
        </p:spPr>
      </p:pic>
      <p:sp>
        <p:nvSpPr>
          <p:cNvPr id="30725" name="TextovéPole 6">
            <a:extLst>
              <a:ext uri="{FF2B5EF4-FFF2-40B4-BE49-F238E27FC236}">
                <a16:creationId xmlns:a16="http://schemas.microsoft.com/office/drawing/2014/main" id="{69584F05-7C0D-41FC-8450-E004C1CC8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00" y="5525294"/>
            <a:ext cx="7143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dirty="0">
                <a:solidFill>
                  <a:schemeClr val="tx2"/>
                </a:solidFill>
                <a:latin typeface="+mj-lt"/>
              </a:rPr>
              <a:t>patologické vychýlení páteře do strany, které je fixované </a:t>
            </a:r>
            <a:br>
              <a:rPr lang="cs-CZ" altLang="cs-CZ" sz="2000" dirty="0">
                <a:solidFill>
                  <a:schemeClr val="tx2"/>
                </a:solidFill>
                <a:latin typeface="+mj-lt"/>
              </a:rPr>
            </a:br>
            <a:endParaRPr lang="cs-CZ" altLang="cs-CZ" sz="2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0726" name="Obrázek 7" descr="idiopatickaskolioza2-300x263.jpg">
            <a:extLst>
              <a:ext uri="{FF2B5EF4-FFF2-40B4-BE49-F238E27FC236}">
                <a16:creationId xmlns:a16="http://schemas.microsoft.com/office/drawing/2014/main" id="{D48B265E-1832-4384-80D1-27EB1205E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75" y="1495426"/>
            <a:ext cx="3954462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3E4477-2A58-469F-A5AA-59E071FB0F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E6D5EF-0F17-40ED-8F47-4803D8F3EF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08612-E1E6-4E3D-9CF4-333DC06FD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7" name="Zástupný symbol pro obsah 4" descr="Clinical-picture-that-showing-gibbus-Posterior-deformity-of-the-spine-is-shown-in.png">
            <a:extLst>
              <a:ext uri="{FF2B5EF4-FFF2-40B4-BE49-F238E27FC236}">
                <a16:creationId xmlns:a16="http://schemas.microsoft.com/office/drawing/2014/main" id="{BAD5E73D-B862-433F-80EE-845EBFD62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786541"/>
            <a:ext cx="5236419" cy="3244609"/>
          </a:xfrm>
        </p:spPr>
      </p:pic>
      <p:pic>
        <p:nvPicPr>
          <p:cNvPr id="31748" name="Zástupný symbol pro obsah 5" descr="Gibbus-formation-in-the-thoraco-lumbar-region-of-a-patient-with-spinal-tuberculosis.png">
            <a:extLst>
              <a:ext uri="{FF2B5EF4-FFF2-40B4-BE49-F238E27FC236}">
                <a16:creationId xmlns:a16="http://schemas.microsoft.com/office/drawing/2014/main" id="{63327854-6A7A-4DBE-A423-F7B6229ECE28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6403" y="1571626"/>
            <a:ext cx="5229036" cy="4427477"/>
          </a:xfrm>
        </p:spPr>
      </p:pic>
      <p:sp>
        <p:nvSpPr>
          <p:cNvPr id="31749" name="TextovéPole 6">
            <a:extLst>
              <a:ext uri="{FF2B5EF4-FFF2-40B4-BE49-F238E27FC236}">
                <a16:creationId xmlns:a16="http://schemas.microsoft.com/office/drawing/2014/main" id="{477B3549-FBD6-4EE4-8F72-8D59A9089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571626"/>
            <a:ext cx="558679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200" dirty="0" err="1">
                <a:solidFill>
                  <a:schemeClr val="tx2"/>
                </a:solidFill>
                <a:latin typeface="+mj-lt"/>
              </a:rPr>
              <a:t>Gibbus</a:t>
            </a:r>
            <a:r>
              <a:rPr lang="cs-CZ" altLang="cs-CZ" sz="2200" b="0" dirty="0">
                <a:latin typeface="+mj-lt"/>
              </a:rPr>
              <a:t> - ostré zakřivení páteře v předozadním směru s vrcholem směřujícím dozadu, nadměrně vystupňovaná kyfóza </a:t>
            </a:r>
            <a:endParaRPr lang="cs-CZ" altLang="cs-CZ" sz="2200" dirty="0">
              <a:latin typeface="+mj-lt"/>
            </a:endParaRPr>
          </a:p>
          <a:p>
            <a:endParaRPr lang="cs-CZ" alt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FFA1842-7D43-4EE7-A1E5-E1CFDB6A62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8F48D8-75A9-4935-AEEC-67B9DD60A6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1402F136-8ED6-42AA-ACCB-56B8EA86E3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Vyšetření páteře II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A781C85-9043-4E7F-8D7A-8ADD05C37C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palpace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/>
              <a:t>ztužení </a:t>
            </a:r>
            <a:r>
              <a:rPr lang="cs-CZ" altLang="cs-CZ" sz="2200" b="1" dirty="0" err="1"/>
              <a:t>paravertebrálních</a:t>
            </a:r>
            <a:r>
              <a:rPr lang="cs-CZ" altLang="cs-CZ" sz="2200" b="1" dirty="0"/>
              <a:t> svalů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funkce páteře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/>
              <a:t>rozvíjení při předklonu (Thomayerova, </a:t>
            </a:r>
            <a:r>
              <a:rPr lang="cs-CZ" altLang="cs-CZ" sz="2200" b="1" dirty="0" err="1"/>
              <a:t>Schoberova</a:t>
            </a:r>
            <a:r>
              <a:rPr lang="cs-CZ" altLang="cs-CZ" sz="2200" b="1" dirty="0"/>
              <a:t>, Stiborova distance)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SI skloubení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/>
              <a:t>tlakem na kost křížovou vleže na břiše</a:t>
            </a:r>
          </a:p>
        </p:txBody>
      </p:sp>
      <p:pic>
        <p:nvPicPr>
          <p:cNvPr id="32772" name="Obrázek 5" descr="stažený soubor (3).jpg">
            <a:extLst>
              <a:ext uri="{FF2B5EF4-FFF2-40B4-BE49-F238E27FC236}">
                <a16:creationId xmlns:a16="http://schemas.microsoft.com/office/drawing/2014/main" id="{E18AE69A-F51B-413F-8748-FE91C748E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0" y="3804830"/>
            <a:ext cx="7173948" cy="222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ovéPole 6">
            <a:extLst>
              <a:ext uri="{FF2B5EF4-FFF2-40B4-BE49-F238E27FC236}">
                <a16:creationId xmlns:a16="http://schemas.microsoft.com/office/drawing/2014/main" id="{37D09567-3A4D-4615-8EAD-D5222865F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8127" y="4487838"/>
            <a:ext cx="44238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 dirty="0" err="1">
                <a:solidFill>
                  <a:schemeClr val="tx2"/>
                </a:solidFill>
                <a:latin typeface="+mj-lt"/>
              </a:rPr>
              <a:t>Thomareyova</a:t>
            </a:r>
            <a:r>
              <a:rPr lang="cs-CZ" altLang="cs-CZ" sz="1800" dirty="0">
                <a:solidFill>
                  <a:schemeClr val="tx2"/>
                </a:solidFill>
                <a:latin typeface="+mj-lt"/>
              </a:rPr>
              <a:t> d. – předklon s </a:t>
            </a:r>
            <a:r>
              <a:rPr lang="cs-CZ" altLang="cs-CZ" sz="1800" dirty="0" err="1">
                <a:solidFill>
                  <a:schemeClr val="tx2"/>
                </a:solidFill>
                <a:latin typeface="+mj-lt"/>
              </a:rPr>
              <a:t>ext</a:t>
            </a:r>
            <a:r>
              <a:rPr lang="cs-CZ" altLang="cs-CZ" sz="1800" dirty="0">
                <a:solidFill>
                  <a:schemeClr val="tx2"/>
                </a:solidFill>
                <a:latin typeface="+mj-lt"/>
              </a:rPr>
              <a:t>. koleny, špičky prstů do 10cm od země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CA75207-9B64-44B1-A379-521A2C8914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47137AA-0E4A-4889-B0E9-BE7467B5D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Zástupný symbol pro obsah 3" descr="207_20180126154404.jpg">
            <a:extLst>
              <a:ext uri="{FF2B5EF4-FFF2-40B4-BE49-F238E27FC236}">
                <a16:creationId xmlns:a16="http://schemas.microsoft.com/office/drawing/2014/main" id="{6AA8F83E-EC2C-442C-80DF-58FAA678C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59" y="720000"/>
            <a:ext cx="3938217" cy="5228406"/>
          </a:xfrm>
        </p:spPr>
      </p:pic>
      <p:sp>
        <p:nvSpPr>
          <p:cNvPr id="33795" name="TextovéPole 4">
            <a:extLst>
              <a:ext uri="{FF2B5EF4-FFF2-40B4-BE49-F238E27FC236}">
                <a16:creationId xmlns:a16="http://schemas.microsoft.com/office/drawing/2014/main" id="{29B3A82D-1BEB-4896-A045-C70EBAEB5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714501"/>
            <a:ext cx="58046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u="sng" dirty="0" err="1">
                <a:solidFill>
                  <a:schemeClr val="tx2"/>
                </a:solidFill>
                <a:latin typeface="+mj-lt"/>
              </a:rPr>
              <a:t>Schoberova</a:t>
            </a:r>
            <a:r>
              <a:rPr lang="cs-CZ" altLang="cs-CZ" sz="2000" u="sng" dirty="0">
                <a:solidFill>
                  <a:schemeClr val="tx2"/>
                </a:solidFill>
                <a:latin typeface="+mj-lt"/>
              </a:rPr>
              <a:t> distance </a:t>
            </a:r>
            <a:r>
              <a:rPr lang="cs-CZ" altLang="cs-CZ" sz="2000" dirty="0">
                <a:latin typeface="+mj-lt"/>
              </a:rPr>
              <a:t>– </a:t>
            </a:r>
            <a:r>
              <a:rPr lang="cs-CZ" altLang="cs-CZ" sz="2000" b="0" dirty="0">
                <a:latin typeface="+mj-lt"/>
              </a:rPr>
              <a:t>vzdálenost ukazující rozvíjení bederní páteře, od trnu L5 naměříme 10 cm kraniálně, oba body si můžeme poznamenat </a:t>
            </a:r>
            <a:r>
              <a:rPr lang="cs-CZ" altLang="cs-CZ" sz="2000" b="0" dirty="0" err="1">
                <a:latin typeface="+mj-lt"/>
              </a:rPr>
              <a:t>dermografem</a:t>
            </a:r>
            <a:r>
              <a:rPr lang="cs-CZ" altLang="cs-CZ" sz="2000" b="0" dirty="0">
                <a:latin typeface="+mj-lt"/>
              </a:rPr>
              <a:t>. Po naměření se vyšetřovaný předkloní, u zdravé páteře by se vzdálenost dvou bodů měla prodloužit na 14</a:t>
            </a:r>
            <a:endParaRPr lang="cs-CZ" altLang="cs-CZ" sz="2000" dirty="0">
              <a:latin typeface="+mj-lt"/>
            </a:endParaRPr>
          </a:p>
        </p:txBody>
      </p:sp>
      <p:sp>
        <p:nvSpPr>
          <p:cNvPr id="33796" name="TextovéPole 6">
            <a:extLst>
              <a:ext uri="{FF2B5EF4-FFF2-40B4-BE49-F238E27FC236}">
                <a16:creationId xmlns:a16="http://schemas.microsoft.com/office/drawing/2014/main" id="{0A3AEC34-11D7-4246-9839-7498D995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71" y="3782160"/>
            <a:ext cx="572568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u="sng" dirty="0">
                <a:solidFill>
                  <a:schemeClr val="tx2"/>
                </a:solidFill>
                <a:latin typeface="+mj-lt"/>
              </a:rPr>
              <a:t>Stiborova distance </a:t>
            </a:r>
            <a:r>
              <a:rPr lang="cs-CZ" altLang="cs-CZ" sz="2000" dirty="0">
                <a:latin typeface="+mj-lt"/>
              </a:rPr>
              <a:t>- </a:t>
            </a:r>
            <a:r>
              <a:rPr lang="cs-CZ" altLang="cs-CZ" sz="2000" b="0" dirty="0">
                <a:latin typeface="+mj-lt"/>
              </a:rPr>
              <a:t>rozvíjení hrudní a bederní páteře, výchozím bodem je opět trn obratle L5, druhým bodem je trn obratle C7 – vzdálenost mezi nimi změříme a sledujeme její změnu při uvolněném předklonu. U zdravé páteře by mělo dojít k prodloužení o 7–10 cm.</a:t>
            </a:r>
            <a:endParaRPr lang="cs-CZ" altLang="cs-CZ" sz="2000" dirty="0">
              <a:latin typeface="+mj-lt"/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7EBA805-7979-4D66-9710-2B6D3BFCE8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27C8BE-5D46-4E17-BCA9-7AA8751134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4447C042-4F26-4AC5-85A0-26D7B3E2F1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/>
              <a:t>Schoberova</a:t>
            </a:r>
            <a:r>
              <a:rPr lang="cs-CZ" altLang="cs-CZ" dirty="0"/>
              <a:t> a Stiborova distance</a:t>
            </a:r>
          </a:p>
        </p:txBody>
      </p:sp>
      <p:pic>
        <p:nvPicPr>
          <p:cNvPr id="34819" name="Picture 5">
            <a:extLst>
              <a:ext uri="{FF2B5EF4-FFF2-40B4-BE49-F238E27FC236}">
                <a16:creationId xmlns:a16="http://schemas.microsoft.com/office/drawing/2014/main" id="{C82D0FE3-F9BC-4EA4-8E88-FC75E8D40C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70083"/>
            <a:ext cx="8530958" cy="4546155"/>
          </a:xfr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904ECFF-9539-4389-8BDC-BE7B83BD9C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04D1EE0-44EE-4B3E-A61C-BC0F0CD1B2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sah 2">
            <a:extLst>
              <a:ext uri="{FF2B5EF4-FFF2-40B4-BE49-F238E27FC236}">
                <a16:creationId xmlns:a16="http://schemas.microsoft.com/office/drawing/2014/main" id="{DC0889D9-59AF-4E74-8548-260C1CE42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671970" cy="4139998"/>
          </a:xfrm>
        </p:spPr>
        <p:txBody>
          <a:bodyPr/>
          <a:lstStyle/>
          <a:p>
            <a:pPr marL="0" eaLnBrk="1" hangingPunct="1">
              <a:buFontTx/>
              <a:buNone/>
            </a:pPr>
            <a:r>
              <a:rPr lang="cs-CZ" altLang="cs-CZ" sz="2200" b="1" u="sng" dirty="0" err="1">
                <a:solidFill>
                  <a:schemeClr val="tx2"/>
                </a:solidFill>
              </a:rPr>
              <a:t>Forestierova</a:t>
            </a:r>
            <a:r>
              <a:rPr lang="cs-CZ" altLang="cs-CZ" sz="2200" b="1" u="sng" dirty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>
                <a:solidFill>
                  <a:schemeClr val="tx2"/>
                </a:solidFill>
              </a:rPr>
              <a:t>fleche</a:t>
            </a:r>
            <a:r>
              <a:rPr lang="cs-CZ" altLang="cs-CZ" sz="2200" b="1" u="sng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kolmá vzdálenost </a:t>
            </a:r>
            <a:r>
              <a:rPr lang="cs-CZ" altLang="cs-CZ" sz="2200" dirty="0" err="1"/>
              <a:t>protuberantia</a:t>
            </a:r>
            <a:r>
              <a:rPr lang="cs-CZ" altLang="cs-CZ" sz="2200" dirty="0"/>
              <a:t> </a:t>
            </a:r>
            <a:r>
              <a:rPr lang="cs-CZ" altLang="cs-CZ" sz="2200" dirty="0" err="1"/>
              <a:t>occipitalis</a:t>
            </a:r>
            <a:r>
              <a:rPr lang="cs-CZ" altLang="cs-CZ" sz="2200" dirty="0"/>
              <a:t> </a:t>
            </a:r>
            <a:r>
              <a:rPr lang="cs-CZ" altLang="cs-CZ" sz="2200" dirty="0" err="1"/>
              <a:t>externa</a:t>
            </a:r>
            <a:r>
              <a:rPr lang="cs-CZ" altLang="cs-CZ" sz="2200" dirty="0"/>
              <a:t> od stěny, zjišťuje se při „předsunutém držení hlavy“ a u zvýšené hrudní kyfózy. Ve stoji s propnutými koleny a hlavou dotýkající se týlem stěny by měla být rovna 0.</a:t>
            </a:r>
          </a:p>
        </p:txBody>
      </p:sp>
      <p:pic>
        <p:nvPicPr>
          <p:cNvPr id="35843" name="Obrázek 3" descr="stažený soubor (1).png">
            <a:extLst>
              <a:ext uri="{FF2B5EF4-FFF2-40B4-BE49-F238E27FC236}">
                <a16:creationId xmlns:a16="http://schemas.microsoft.com/office/drawing/2014/main" id="{85D5DE87-1E13-41FE-B2C4-97B1597F0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674" y="472932"/>
            <a:ext cx="2232945" cy="535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DEEBCD7-D476-4F99-9C26-432FE2EF3D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ACF9C8-29C3-45B2-A188-DC5D84466D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5A66D5C-01EE-4F52-B46C-F059D5E9D5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Vyšetření páteře III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45A85FA5-C84C-43FF-A847-862445D8C2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RTG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tvar obratlů, osteofyty, rybí obratle, </a:t>
            </a:r>
            <a:r>
              <a:rPr lang="cs-CZ" altLang="cs-CZ" sz="2200" b="1" dirty="0" err="1"/>
              <a:t>ankylózující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spondylitida</a:t>
            </a:r>
            <a:r>
              <a:rPr lang="cs-CZ" altLang="cs-CZ" sz="2200" b="1" dirty="0"/>
              <a:t> – M. </a:t>
            </a:r>
            <a:r>
              <a:rPr lang="cs-CZ" altLang="cs-CZ" sz="2200" b="1" dirty="0" err="1"/>
              <a:t>Bechtěrev</a:t>
            </a:r>
            <a:r>
              <a:rPr lang="cs-CZ" altLang="cs-CZ" sz="2200" b="1" dirty="0"/>
              <a:t>, M. </a:t>
            </a:r>
            <a:r>
              <a:rPr lang="cs-CZ" altLang="cs-CZ" sz="2200" b="1" dirty="0" err="1"/>
              <a:t>Scheuermann</a:t>
            </a:r>
            <a:r>
              <a:rPr lang="cs-CZ" altLang="cs-CZ" sz="2200" b="1" dirty="0"/>
              <a:t>, osteoporóza, posuny obratlů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CT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šíře páteřního kanálu, </a:t>
            </a:r>
            <a:r>
              <a:rPr lang="cs-CZ" altLang="cs-CZ" sz="2200" b="1" dirty="0" err="1"/>
              <a:t>herniace</a:t>
            </a:r>
            <a:r>
              <a:rPr lang="cs-CZ" altLang="cs-CZ" sz="2200" b="1" dirty="0"/>
              <a:t> disků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dříve </a:t>
            </a:r>
            <a:r>
              <a:rPr lang="cs-CZ" altLang="cs-CZ" sz="2200" b="1" dirty="0" err="1"/>
              <a:t>perimyelografie</a:t>
            </a:r>
            <a:r>
              <a:rPr lang="cs-CZ" altLang="cs-CZ" sz="2200" b="1" dirty="0"/>
              <a:t> PMG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938E36-4EC0-46B1-8F42-0D04269EB6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2C60B2E-8938-4FC3-A7E0-CFE7735CEF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58A9034-3EE6-44F8-9460-98E887921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Vyšetřování svalstva a vaziva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6761E79F-AE32-4D16-B74E-22654C3F7B7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pohled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zánětlivé známky, vymizení svalu, tvarové změny- ruptury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pohmat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bolestivost, drásání šlachových pochev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kontraktury, </a:t>
            </a:r>
            <a:r>
              <a:rPr lang="cs-CZ" altLang="cs-CZ" sz="2200" b="1" dirty="0" err="1"/>
              <a:t>myogelózy</a:t>
            </a:r>
            <a:r>
              <a:rPr lang="cs-CZ" altLang="cs-CZ" sz="2200" b="1" dirty="0"/>
              <a:t>, </a:t>
            </a:r>
            <a:r>
              <a:rPr lang="cs-CZ" altLang="cs-CZ" sz="2200" b="1" dirty="0" err="1"/>
              <a:t>myofibrózy</a:t>
            </a:r>
            <a:r>
              <a:rPr lang="cs-CZ" altLang="cs-CZ" sz="2200" b="1" dirty="0"/>
              <a:t>, </a:t>
            </a:r>
            <a:r>
              <a:rPr lang="cs-CZ" altLang="cs-CZ" sz="2200" b="1" dirty="0" err="1"/>
              <a:t>entézopatie</a:t>
            </a:r>
            <a:r>
              <a:rPr lang="cs-CZ" altLang="cs-CZ" sz="2200" b="1" dirty="0"/>
              <a:t> (</a:t>
            </a:r>
            <a:r>
              <a:rPr lang="cs-CZ" altLang="cs-CZ" sz="2200" b="1" dirty="0" err="1"/>
              <a:t>Dupuytranova</a:t>
            </a:r>
            <a:r>
              <a:rPr lang="cs-CZ" altLang="cs-CZ" sz="2200" b="1" dirty="0"/>
              <a:t> kontraktura, </a:t>
            </a:r>
            <a:r>
              <a:rPr lang="cs-CZ" altLang="cs-CZ" sz="2200" b="1" dirty="0" err="1"/>
              <a:t>tenisovýloket</a:t>
            </a:r>
            <a:r>
              <a:rPr lang="cs-CZ" altLang="cs-CZ" sz="2200" b="1" dirty="0"/>
              <a:t>)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E9565EE-2A67-453B-A82D-D0A4A736E1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86F594-DE6F-4730-A249-78B428E497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94F6A812-CCA3-4992-9294-2D8E960F6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Cyanóza</a:t>
            </a:r>
          </a:p>
        </p:txBody>
      </p:sp>
      <p:pic>
        <p:nvPicPr>
          <p:cNvPr id="11267" name="Zástupný symbol pro obsah 3" descr="cyanoza.jpg">
            <a:extLst>
              <a:ext uri="{FF2B5EF4-FFF2-40B4-BE49-F238E27FC236}">
                <a16:creationId xmlns:a16="http://schemas.microsoft.com/office/drawing/2014/main" id="{231945A2-5AA6-46CB-9AA8-D66639219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18407"/>
            <a:ext cx="5484224" cy="4362762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708069-1084-4C2F-98E2-84C133C5E3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04A71E-0755-4486-B78A-5E4642EC8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>
            <a:extLst>
              <a:ext uri="{FF2B5EF4-FFF2-40B4-BE49-F238E27FC236}">
                <a16:creationId xmlns:a16="http://schemas.microsoft.com/office/drawing/2014/main" id="{DF8C37C9-27E0-4B69-9B21-3F9966F562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999" y="720000"/>
            <a:ext cx="11472001" cy="45157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Vymizení svalů, zánětlivé změny měkkých tkání</a:t>
            </a:r>
          </a:p>
        </p:txBody>
      </p:sp>
      <p:pic>
        <p:nvPicPr>
          <p:cNvPr id="38915" name="Picture 4">
            <a:extLst>
              <a:ext uri="{FF2B5EF4-FFF2-40B4-BE49-F238E27FC236}">
                <a16:creationId xmlns:a16="http://schemas.microsoft.com/office/drawing/2014/main" id="{2FAD70B1-8BF4-4416-AE4D-4F02EA2BAA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1589088"/>
            <a:ext cx="5114286" cy="3362794"/>
          </a:xfrm>
          <a:noFill/>
        </p:spPr>
      </p:pic>
      <p:pic>
        <p:nvPicPr>
          <p:cNvPr id="38916" name="Picture 7">
            <a:extLst>
              <a:ext uri="{FF2B5EF4-FFF2-40B4-BE49-F238E27FC236}">
                <a16:creationId xmlns:a16="http://schemas.microsoft.com/office/drawing/2014/main" id="{E81DD85D-0431-439C-ABBE-7912DEE5B0C3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7717" y="1589088"/>
            <a:ext cx="2809875" cy="4572000"/>
          </a:xfr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2C7FF4E-E9F3-450B-B03E-757A081ECC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BB906B-A86B-4911-BC6F-F15A55BCE9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Zástupný symbol pro obsah 4" descr="CLdupuytrenovakontraktura.jpg">
            <a:extLst>
              <a:ext uri="{FF2B5EF4-FFF2-40B4-BE49-F238E27FC236}">
                <a16:creationId xmlns:a16="http://schemas.microsoft.com/office/drawing/2014/main" id="{E0174328-9D35-4959-8FC1-3A62EA72F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774786"/>
            <a:ext cx="6082452" cy="2919577"/>
          </a:xfrm>
        </p:spPr>
      </p:pic>
      <p:pic>
        <p:nvPicPr>
          <p:cNvPr id="39939" name="Zástupný symbol pro obsah 5" descr="stažený soubor (4).jpg">
            <a:extLst>
              <a:ext uri="{FF2B5EF4-FFF2-40B4-BE49-F238E27FC236}">
                <a16:creationId xmlns:a16="http://schemas.microsoft.com/office/drawing/2014/main" id="{CF923F42-7D40-4177-920C-0B4D82011AE8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2190" y="2730291"/>
            <a:ext cx="3957188" cy="2964072"/>
          </a:xfrm>
        </p:spPr>
      </p:pic>
      <p:sp>
        <p:nvSpPr>
          <p:cNvPr id="39940" name="TextovéPole 6">
            <a:extLst>
              <a:ext uri="{FF2B5EF4-FFF2-40B4-BE49-F238E27FC236}">
                <a16:creationId xmlns:a16="http://schemas.microsoft.com/office/drawing/2014/main" id="{BC568734-9329-4D6F-99D6-14F0F153A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41" y="791300"/>
            <a:ext cx="820396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200" dirty="0" err="1">
                <a:solidFill>
                  <a:schemeClr val="tx2"/>
                </a:solidFill>
                <a:latin typeface="+mj-lt"/>
              </a:rPr>
              <a:t>Dupuytrenova</a:t>
            </a:r>
            <a:r>
              <a:rPr lang="cs-CZ" altLang="cs-CZ" sz="2200" dirty="0">
                <a:solidFill>
                  <a:schemeClr val="tx2"/>
                </a:solidFill>
                <a:latin typeface="+mj-lt"/>
              </a:rPr>
              <a:t> kontraktura</a:t>
            </a:r>
            <a:r>
              <a:rPr lang="cs-CZ" altLang="cs-CZ" sz="2200" b="0" dirty="0">
                <a:latin typeface="+mj-lt"/>
              </a:rPr>
              <a:t> - onemocnění ruky s tvorbou uzlů a kontrahujících pruhů v dlani a na prstech, které pak způsobují kontraktury kloubů a progresivní funkční postižení ruky.</a:t>
            </a:r>
          </a:p>
          <a:p>
            <a:endParaRPr lang="cs-CZ" alt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5A1D8CD-EACB-4E11-9183-CA536A0709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49A96EC-ED5B-4384-B1B1-D22341293B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222A1E3-67BF-4867-8043-EFACCA62F5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Základy neurologického vyšetřování I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5497E4F-B9AF-4276-B0F1-AE80685024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/>
              <a:t>postoj, komunikace, zjevné parézy</a:t>
            </a: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hlavové nervy  </a:t>
            </a: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/>
              <a:t>I. čich, II. vidění, III. pupilární reflexy a korneální reflex </a:t>
            </a: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/>
              <a:t>III., IV., VI. okohybné svaly </a:t>
            </a: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/>
              <a:t>V. cítivost v obličeji </a:t>
            </a: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/>
              <a:t>VII. hybnost v obličeji </a:t>
            </a: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/>
              <a:t>VIII. rovnováha </a:t>
            </a: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/>
              <a:t>IX., XI., polykání </a:t>
            </a: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/>
              <a:t>XII. hybnost jazyka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D7DE70-6D65-4986-9193-4951EE2611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4568CD5-971F-4C6E-8C12-A937C9C49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2401B08-00CF-4D77-A492-798A9A5A3E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D5B040E-5884-43B2-80AC-1C62AE043A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41986" name="Obrázek 3" descr="cranial-nerves.jpg">
            <a:extLst>
              <a:ext uri="{FF2B5EF4-FFF2-40B4-BE49-F238E27FC236}">
                <a16:creationId xmlns:a16="http://schemas.microsoft.com/office/drawing/2014/main" id="{9C9C6E8B-6122-4FE4-8079-9E72A6532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0" y="0"/>
            <a:ext cx="5726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9749EA6B-29CC-4D77-830F-85F0FCE1A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Základy neurologického vyšetřování II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ACE3E78E-A808-4481-9758-D81CA4EA29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centrální inervace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/>
              <a:t>symetrie čití, symetrie hybnosti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 err="1"/>
              <a:t>Mingazzini</a:t>
            </a:r>
            <a:r>
              <a:rPr lang="cs-CZ" altLang="cs-CZ" sz="2200" b="1" dirty="0"/>
              <a:t>, špetka, prst-nos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/>
              <a:t>stisk, cítivost na HKK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/>
              <a:t>reflexy na břiše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 err="1"/>
              <a:t>mingazzini</a:t>
            </a:r>
            <a:r>
              <a:rPr lang="cs-CZ" altLang="cs-CZ" sz="2200" b="1" dirty="0"/>
              <a:t> DKK, cítivost DKK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 err="1"/>
              <a:t>patellární</a:t>
            </a:r>
            <a:r>
              <a:rPr lang="cs-CZ" altLang="cs-CZ" sz="2200" b="1" dirty="0"/>
              <a:t> reflex, reflex Achillovy šlachy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nálezy – </a:t>
            </a:r>
            <a:r>
              <a:rPr lang="cs-CZ" altLang="cs-CZ" sz="2200" b="1" dirty="0" err="1">
                <a:solidFill>
                  <a:schemeClr val="tx2"/>
                </a:solidFill>
              </a:rPr>
              <a:t>hemiparéza</a:t>
            </a:r>
            <a:r>
              <a:rPr lang="cs-CZ" altLang="cs-CZ" sz="2200" b="1" dirty="0">
                <a:solidFill>
                  <a:schemeClr val="tx2"/>
                </a:solidFill>
              </a:rPr>
              <a:t>, hemiplegie, </a:t>
            </a:r>
            <a:r>
              <a:rPr lang="cs-CZ" altLang="cs-CZ" sz="2200" b="1" dirty="0" err="1">
                <a:solidFill>
                  <a:schemeClr val="tx2"/>
                </a:solidFill>
              </a:rPr>
              <a:t>kvadruparéza</a:t>
            </a:r>
            <a:r>
              <a:rPr lang="cs-CZ" altLang="cs-CZ" sz="2200" b="1" dirty="0">
                <a:solidFill>
                  <a:schemeClr val="tx2"/>
                </a:solidFill>
              </a:rPr>
              <a:t>, kvadruplegie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dysfázie – expresivní, percepční, smíšená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200" b="1" dirty="0"/>
              <a:t>rovnováha – </a:t>
            </a:r>
            <a:r>
              <a:rPr lang="cs-CZ" altLang="cs-CZ" sz="2200" b="1" dirty="0" err="1"/>
              <a:t>Rombergův</a:t>
            </a:r>
            <a:r>
              <a:rPr lang="cs-CZ" altLang="cs-CZ" sz="2200" b="1" dirty="0"/>
              <a:t> postoj, závrať celková, na určitou stranu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CC50EA-A954-4CE5-AB24-B45103A6AA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B9EDF3-3595-4FAA-BEF8-68409BE566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Zástupný symbol pro obsah 3" descr="CP.png">
            <a:extLst>
              <a:ext uri="{FF2B5EF4-FFF2-40B4-BE49-F238E27FC236}">
                <a16:creationId xmlns:a16="http://schemas.microsoft.com/office/drawing/2014/main" id="{262B45FF-A1A2-4FD9-8325-6D3B35099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80930"/>
            <a:ext cx="8438704" cy="4437716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D20574D-6E18-429D-916A-5E552F455E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A74EA3E-46A3-4858-A601-B5480AB7BD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Zástupný symbol pro obsah 3" descr="500_F_172169011_0d7dmXAdEwxVoiAycMXsg4OfGMDxrvLi.jpg">
            <a:extLst>
              <a:ext uri="{FF2B5EF4-FFF2-40B4-BE49-F238E27FC236}">
                <a16:creationId xmlns:a16="http://schemas.microsoft.com/office/drawing/2014/main" id="{97648B1F-9FD8-4520-92A4-66FE548C8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1521358"/>
            <a:ext cx="6252141" cy="4426515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B1788A9-9B0B-4124-A777-8F13A0F46D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7C88EFA-0E96-4417-B8BF-145BC64F52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Zástupný symbol pro obsah 3" descr="coordination-47-638.jpg">
            <a:extLst>
              <a:ext uri="{FF2B5EF4-FFF2-40B4-BE49-F238E27FC236}">
                <a16:creationId xmlns:a16="http://schemas.microsoft.com/office/drawing/2014/main" id="{97F64639-A2AA-4D66-824D-09528F2CC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710103"/>
            <a:ext cx="7210497" cy="5413524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05963A-DA29-4AA4-967E-F7AA153AF0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4468D1B-7330-495A-BCEE-58B1551FB8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56485C0-4595-4843-B133-E78399A6E7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Základy vyšetřování v endokrinologii I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ED0CEFA-B1E3-4F03-841E-D1AB413D53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anamnéza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změny hmotnosti, změny vnímání teploty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pocity návalu horka, přechodné zčervenání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žízeň, močení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změny menstruačního cyklu, poruchy potence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zabarvení hlasu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756896F-074D-4687-BA7B-5C77C3A936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1B8FE3F-AB5F-4E3E-BA9B-5CC65A41F4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09FA642F-F766-4E9F-A9D5-AACA240E64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Základy vyšetřování v endokrinologii II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8ACEA9E2-B602-43C4-9537-3B0A62D102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pohled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chování nemocného – roztěkanost, ospalost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zbarvení kůže – tmavá při </a:t>
            </a:r>
            <a:r>
              <a:rPr lang="cs-CZ" altLang="cs-CZ" sz="2200" b="1" dirty="0" err="1"/>
              <a:t>Addisonismu</a:t>
            </a:r>
            <a:r>
              <a:rPr lang="cs-CZ" altLang="cs-CZ" sz="2200" b="1" dirty="0"/>
              <a:t>, raš při </a:t>
            </a:r>
            <a:r>
              <a:rPr lang="cs-CZ" altLang="cs-CZ" sz="2200" b="1" dirty="0" err="1"/>
              <a:t>feochromocytomu</a:t>
            </a:r>
            <a:endParaRPr lang="cs-CZ" altLang="cs-CZ" sz="2200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rozložení tělesného tuku – </a:t>
            </a:r>
            <a:r>
              <a:rPr lang="cs-CZ" altLang="cs-CZ" sz="2200" b="1" dirty="0" err="1"/>
              <a:t>Cushing</a:t>
            </a:r>
            <a:r>
              <a:rPr lang="cs-CZ" altLang="cs-CZ" sz="2200" b="1" dirty="0"/>
              <a:t>, hubenost při hypertyreóze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myxedém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tvar ochlupení muže a ženy, tvar těla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hirsutizmus x vypadávání ochlupení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struma, celkový vzrůst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b="1" dirty="0">
              <a:solidFill>
                <a:srgbClr val="009900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C253C93-FB47-40BE-85BF-CA321D206C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13AE8F-75A7-4035-89A0-9D6170C760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691916B-EDAA-481F-A52F-D37F968B7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Poruchy prokrvení</a:t>
            </a:r>
          </a:p>
        </p:txBody>
      </p:sp>
      <p:pic>
        <p:nvPicPr>
          <p:cNvPr id="12291" name="Picture 4">
            <a:extLst>
              <a:ext uri="{FF2B5EF4-FFF2-40B4-BE49-F238E27FC236}">
                <a16:creationId xmlns:a16="http://schemas.microsoft.com/office/drawing/2014/main" id="{BED69520-428C-4DE1-AD2B-BCFA0F6D9B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496810"/>
            <a:ext cx="6014086" cy="4405955"/>
          </a:xfr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B6315C-052B-4981-BEAA-92CE5B6309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AEFFF9-B0F9-4825-909A-E9B7C75DEA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5CC7656B-F708-4515-B288-839794886C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Základy vyšetřování v endokrinologii III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1078AAE-2CC0-4E8C-8323-234791E515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pohmat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vlhkost kůže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infiltrace podkoží při myxedému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teplota kůže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hmatná štítnice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5B32CE8-EFC7-4861-82DE-83D3608B49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AD6867-4A76-446F-8BD1-FAFECF0DDB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Zástupný symbol pro obsah 3" descr="cushings-syndrome-treatment-500x500.png">
            <a:extLst>
              <a:ext uri="{FF2B5EF4-FFF2-40B4-BE49-F238E27FC236}">
                <a16:creationId xmlns:a16="http://schemas.microsoft.com/office/drawing/2014/main" id="{9A80E88C-E50E-4E35-ADF9-E301CA0AD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0" y="815063"/>
            <a:ext cx="6223658" cy="5227873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7D3A19A-5BC5-4DEF-8CC8-00B7788B6E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0603FC9-BFCF-497C-8051-865A1CF3A2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Zástupný symbol pro obsah 3" descr="stažený soubor (6).jpg">
            <a:extLst>
              <a:ext uri="{FF2B5EF4-FFF2-40B4-BE49-F238E27FC236}">
                <a16:creationId xmlns:a16="http://schemas.microsoft.com/office/drawing/2014/main" id="{0C4324EC-DFD6-42B7-BD59-D7BA353D8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0" y="654904"/>
            <a:ext cx="4109574" cy="2759714"/>
          </a:xfrm>
        </p:spPr>
      </p:pic>
      <p:pic>
        <p:nvPicPr>
          <p:cNvPr id="51203" name="Obrázek 4" descr="stažený soubor (7).jpg">
            <a:extLst>
              <a:ext uri="{FF2B5EF4-FFF2-40B4-BE49-F238E27FC236}">
                <a16:creationId xmlns:a16="http://schemas.microsoft.com/office/drawing/2014/main" id="{129017A1-B10F-4112-B883-E0CB0357B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685" y="250383"/>
            <a:ext cx="3162926" cy="422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Obrázek 5" descr="boy-normal-and-with-cushings.jpg">
            <a:extLst>
              <a:ext uri="{FF2B5EF4-FFF2-40B4-BE49-F238E27FC236}">
                <a16:creationId xmlns:a16="http://schemas.microsoft.com/office/drawing/2014/main" id="{01CD3537-5E24-4F98-BF9D-7378F787B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685" y="3678309"/>
            <a:ext cx="34369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Obrázek 6" descr="stažený soubor (8).jpg">
            <a:extLst>
              <a:ext uri="{FF2B5EF4-FFF2-40B4-BE49-F238E27FC236}">
                <a16:creationId xmlns:a16="http://schemas.microsoft.com/office/drawing/2014/main" id="{D2C3CA7C-93DA-4783-95CB-7A3D1CD6B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41" y="3539044"/>
            <a:ext cx="4106433" cy="268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Obrázek 8" descr="stažený soubor (9).jpg">
            <a:extLst>
              <a:ext uri="{FF2B5EF4-FFF2-40B4-BE49-F238E27FC236}">
                <a16:creationId xmlns:a16="http://schemas.microsoft.com/office/drawing/2014/main" id="{C0945EB3-4AD7-40B6-AA08-45CA4133F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979" y="654904"/>
            <a:ext cx="2428875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E036D12-C2C5-45DF-89CA-2FFA601620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93A4F92-B083-4D67-A04D-7FFD93B812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Zástupný symbol pro obsah 3" descr="tumblr_nj94bngOrK1snbqcco1_1280.jpg">
            <a:extLst>
              <a:ext uri="{FF2B5EF4-FFF2-40B4-BE49-F238E27FC236}">
                <a16:creationId xmlns:a16="http://schemas.microsoft.com/office/drawing/2014/main" id="{8185E4DE-ED96-4E75-8ECF-5CA2BA3A0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9" y="719999"/>
            <a:ext cx="6963243" cy="5227873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694E6D0-9EF5-42D0-BD81-ADE1E24F13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260A46-3629-4ADC-8AA1-E70FC39E9C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35849A-DB16-4CAB-AAF0-1A11A301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Hyperpigmentace</a:t>
            </a:r>
            <a:r>
              <a:rPr lang="cs-CZ" dirty="0"/>
              <a:t> u </a:t>
            </a:r>
            <a:r>
              <a:rPr lang="cs-CZ" dirty="0" err="1"/>
              <a:t>Addisonovy</a:t>
            </a:r>
            <a:r>
              <a:rPr lang="cs-CZ" dirty="0"/>
              <a:t> choroby</a:t>
            </a:r>
          </a:p>
        </p:txBody>
      </p:sp>
      <p:pic>
        <p:nvPicPr>
          <p:cNvPr id="53250" name="Zástupný symbol pro obsah 3" descr="505-hyperpigmentation-of-addison-disease-s101-springer-high.jpg">
            <a:extLst>
              <a:ext uri="{FF2B5EF4-FFF2-40B4-BE49-F238E27FC236}">
                <a16:creationId xmlns:a16="http://schemas.microsoft.com/office/drawing/2014/main" id="{67DFA438-2CC8-4E25-9752-0BF812E50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268332"/>
            <a:ext cx="5044440" cy="3261360"/>
          </a:xfrm>
        </p:spPr>
      </p:pic>
      <p:pic>
        <p:nvPicPr>
          <p:cNvPr id="53252" name="Obrázek 5" descr="new-medicine-2915-1.jpg">
            <a:extLst>
              <a:ext uri="{FF2B5EF4-FFF2-40B4-BE49-F238E27FC236}">
                <a16:creationId xmlns:a16="http://schemas.microsoft.com/office/drawing/2014/main" id="{806ED15C-087A-4BE5-AD06-11FA11896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25" y="4626448"/>
            <a:ext cx="2181764" cy="163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Obrázek 6" descr="img8.jpg">
            <a:extLst>
              <a:ext uri="{FF2B5EF4-FFF2-40B4-BE49-F238E27FC236}">
                <a16:creationId xmlns:a16="http://schemas.microsoft.com/office/drawing/2014/main" id="{8B80D25F-9F08-42FE-9C52-00FB9113D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187" y="1224517"/>
            <a:ext cx="2786063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Obrázek 8" descr="stažený soubor (10).jpg">
            <a:extLst>
              <a:ext uri="{FF2B5EF4-FFF2-40B4-BE49-F238E27FC236}">
                <a16:creationId xmlns:a16="http://schemas.microsoft.com/office/drawing/2014/main" id="{9AF123A0-6DA4-4104-B5E4-F359E2654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119" y="1839620"/>
            <a:ext cx="2791944" cy="421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9FB208-04CD-4775-BD90-6EE20945E5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A5E864D-3079-4582-AC23-2BE5C5D7BD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Zástupný symbol pro obsah 3" descr="Abbildung-einer-Schilddrüsenvergrößerung-Struma-300x200.jpg">
            <a:extLst>
              <a:ext uri="{FF2B5EF4-FFF2-40B4-BE49-F238E27FC236}">
                <a16:creationId xmlns:a16="http://schemas.microsoft.com/office/drawing/2014/main" id="{0D10484E-833B-4413-ABAF-66842B436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71" y="720000"/>
            <a:ext cx="4063499" cy="2709000"/>
          </a:xfrm>
        </p:spPr>
      </p:pic>
      <p:pic>
        <p:nvPicPr>
          <p:cNvPr id="54276" name="Obrázek 4" descr="7472066c9ef308123ac82cf3f9dfd388.jpg">
            <a:extLst>
              <a:ext uri="{FF2B5EF4-FFF2-40B4-BE49-F238E27FC236}">
                <a16:creationId xmlns:a16="http://schemas.microsoft.com/office/drawing/2014/main" id="{4D8E1B5F-7188-4680-8D76-D2A4DA427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227" y="226150"/>
            <a:ext cx="428625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Obrázek 5" descr="images.jpg">
            <a:extLst>
              <a:ext uri="{FF2B5EF4-FFF2-40B4-BE49-F238E27FC236}">
                <a16:creationId xmlns:a16="http://schemas.microsoft.com/office/drawing/2014/main" id="{8E2848A1-9AA9-4975-95C4-8F309A1C5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05" y="3804006"/>
            <a:ext cx="4667988" cy="233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Obrázek 6" descr="struma.jpg">
            <a:extLst>
              <a:ext uri="{FF2B5EF4-FFF2-40B4-BE49-F238E27FC236}">
                <a16:creationId xmlns:a16="http://schemas.microsoft.com/office/drawing/2014/main" id="{0F7924AF-C42C-4C83-8DDB-9AC9B66656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840474"/>
            <a:ext cx="2357438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3AADEE7-34D9-42D7-9D55-4320AA02C9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CC685BD-A67D-4B4E-B34A-CB1BC47605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56D0A-E6F7-4D23-A3A3-F008BAE77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5299" name="Zástupný symbol pro obsah 3" descr="Hypotyroidismus+u+dospělé+(myxedém).jpg">
            <a:extLst>
              <a:ext uri="{FF2B5EF4-FFF2-40B4-BE49-F238E27FC236}">
                <a16:creationId xmlns:a16="http://schemas.microsoft.com/office/drawing/2014/main" id="{FAAF3822-EBFD-45EE-B4F3-F7AD9A4EB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9" y="719999"/>
            <a:ext cx="6321017" cy="4740763"/>
          </a:xfrm>
        </p:spPr>
      </p:pic>
      <p:pic>
        <p:nvPicPr>
          <p:cNvPr id="55300" name="Obrázek 4" descr="myxedem-nohy-ruce-min-494c3e13b5.jpg">
            <a:extLst>
              <a:ext uri="{FF2B5EF4-FFF2-40B4-BE49-F238E27FC236}">
                <a16:creationId xmlns:a16="http://schemas.microsoft.com/office/drawing/2014/main" id="{016FEA7F-148C-430C-9428-67BB419F5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646" y="2948995"/>
            <a:ext cx="5744017" cy="367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688304F-C49A-41A4-9CF8-B6CB722BF3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3CC528-582C-4E88-AF15-EB3AFA6C49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C0CED8-D6B8-4BE1-8F06-5261423452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4D533C8-0DDA-4128-9E0E-99E45FBF3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ctr">
              <a:buNone/>
            </a:pPr>
            <a:r>
              <a:rPr lang="cs-CZ" sz="5000" b="1" dirty="0">
                <a:solidFill>
                  <a:schemeClr val="tx2"/>
                </a:solidFill>
              </a:rPr>
              <a:t>Děkuji za pozornost</a:t>
            </a:r>
          </a:p>
          <a:p>
            <a:pPr marL="72000" indent="0" algn="ctr">
              <a:buNone/>
            </a:pPr>
            <a:endParaRPr lang="cs-CZ" sz="5000" b="1" dirty="0">
              <a:solidFill>
                <a:schemeClr val="tx2"/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0732DA-C453-4D9D-B151-B2F17E28A0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pic>
        <p:nvPicPr>
          <p:cNvPr id="5" name="Zástupný symbol pro obsah 6" descr="Endocrinology.jpg">
            <a:extLst>
              <a:ext uri="{FF2B5EF4-FFF2-40B4-BE49-F238E27FC236}">
                <a16:creationId xmlns:a16="http://schemas.microsoft.com/office/drawing/2014/main" id="{3196413D-5B6C-4AB9-A160-06337FF80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47" y="1820461"/>
            <a:ext cx="5578306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9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Zástupný symbol pro obsah 3" descr="500px-Raynaud_phenomenon.jpg">
            <a:extLst>
              <a:ext uri="{FF2B5EF4-FFF2-40B4-BE49-F238E27FC236}">
                <a16:creationId xmlns:a16="http://schemas.microsoft.com/office/drawing/2014/main" id="{013A7988-52E6-4047-BB3D-E103A8ABE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56" y="378000"/>
            <a:ext cx="6346274" cy="2741590"/>
          </a:xfrm>
        </p:spPr>
      </p:pic>
      <p:pic>
        <p:nvPicPr>
          <p:cNvPr id="13316" name="Obrázek 4" descr="2a8690641d685e9e208675f1fac08da3.jpg">
            <a:extLst>
              <a:ext uri="{FF2B5EF4-FFF2-40B4-BE49-F238E27FC236}">
                <a16:creationId xmlns:a16="http://schemas.microsoft.com/office/drawing/2014/main" id="{DAE9ACBC-7863-4F84-BD6B-08D3EE11C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156" y="3643550"/>
            <a:ext cx="3645803" cy="24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Obrázek 6" descr="CLRaynauduvSyndrom.jpg">
            <a:extLst>
              <a:ext uri="{FF2B5EF4-FFF2-40B4-BE49-F238E27FC236}">
                <a16:creationId xmlns:a16="http://schemas.microsoft.com/office/drawing/2014/main" id="{F8D8266D-948F-4E60-8BF6-6FA2EFD71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9" y="1247686"/>
            <a:ext cx="3569929" cy="489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ovéPole 7">
            <a:extLst>
              <a:ext uri="{FF2B5EF4-FFF2-40B4-BE49-F238E27FC236}">
                <a16:creationId xmlns:a16="http://schemas.microsoft.com/office/drawing/2014/main" id="{5F99EFCC-9DA7-42D5-BDC1-688917921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156" y="3119590"/>
            <a:ext cx="72777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 dirty="0" err="1">
                <a:solidFill>
                  <a:schemeClr val="tx2"/>
                </a:solidFill>
                <a:latin typeface="+mj-lt"/>
              </a:rPr>
              <a:t>Raynaudův</a:t>
            </a:r>
            <a:r>
              <a:rPr lang="cs-CZ" altLang="cs-CZ" sz="1800" dirty="0">
                <a:solidFill>
                  <a:schemeClr val="tx2"/>
                </a:solidFill>
                <a:latin typeface="+mj-lt"/>
              </a:rPr>
              <a:t> fenomén (vazokonstrikce, vazodilatace, hyperémie)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31FA895-66D6-4430-9154-69836EDCBC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A512D14-8C9B-4914-88F6-5BE6C49230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2C83A928-9EF8-4731-8A24-8E8A28366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Chronická žilní insuficience</a:t>
            </a:r>
          </a:p>
        </p:txBody>
      </p:sp>
      <p:pic>
        <p:nvPicPr>
          <p:cNvPr id="14339" name="Zástupný symbol pro obsah 3" descr="3-s2.0-B9781437729306000550-f55-01-9781437729306.jpg">
            <a:extLst>
              <a:ext uri="{FF2B5EF4-FFF2-40B4-BE49-F238E27FC236}">
                <a16:creationId xmlns:a16="http://schemas.microsoft.com/office/drawing/2014/main" id="{65A1970C-84EF-46AA-8039-519FBBFDD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856473"/>
            <a:ext cx="8705499" cy="3929031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B7BC821-4375-4008-8620-531DA18E37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158CE4-64C7-42CD-AFFE-C018BC75AA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Zástupný symbol pro obsah 3" descr="image.png">
            <a:extLst>
              <a:ext uri="{FF2B5EF4-FFF2-40B4-BE49-F238E27FC236}">
                <a16:creationId xmlns:a16="http://schemas.microsoft.com/office/drawing/2014/main" id="{2D0CA11E-08B2-4727-8D2E-42E79720C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0" y="1171575"/>
            <a:ext cx="3648772" cy="4861755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6B5E38C-B221-4C3A-9162-5AFBEB8D80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A958B9E-79C7-4ABD-98F0-F7B80929C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Zástupný symbol pro obsah 3" descr="krcove-zily-varixy-stadia-vyvinu-e1539772050639.jpg">
            <a:extLst>
              <a:ext uri="{FF2B5EF4-FFF2-40B4-BE49-F238E27FC236}">
                <a16:creationId xmlns:a16="http://schemas.microsoft.com/office/drawing/2014/main" id="{42AFE7BD-CB6A-4166-927E-69CDEDC8E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358900"/>
            <a:ext cx="11022792" cy="4460786"/>
          </a:xfrm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642A2C3-7779-456A-B584-1C68A99D13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7813CB-192B-43B3-962A-9954898F0E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1ACE9E1-7326-40D4-AB6A-84DEF93B9F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Vyšetření končetin II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1D40405B-0CB7-4B83-A264-7C858BAB46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pohmat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teplotní změny, bolestivost (záněty)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otoky – důlkové x </a:t>
            </a:r>
            <a:r>
              <a:rPr lang="cs-CZ" altLang="cs-CZ" sz="2200" b="1" dirty="0" err="1"/>
              <a:t>indurované</a:t>
            </a:r>
            <a:endParaRPr lang="cs-CZ" altLang="cs-CZ" sz="2200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/>
              <a:t>pulzace periferních tepen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D6B6092-31CB-4C8D-97E7-AD99DC44BF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73B6E5-95ED-4B17-B770-FBCE395AB5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93CEC68-B0E2-4F50-9397-CF56FB426367}" vid="{25042F54-EE2F-4CAA-B106-EE257721CFC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prezentace-med-cz-fnbrno-v02</Template>
  <TotalTime>2341</TotalTime>
  <Words>1609</Words>
  <Application>Microsoft Office PowerPoint</Application>
  <PresentationFormat>Širokoúhlá obrazovka</PresentationFormat>
  <Paragraphs>231</Paragraphs>
  <Slides>47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2" baseType="lpstr">
      <vt:lpstr>Arial</vt:lpstr>
      <vt:lpstr>Tahoma</vt:lpstr>
      <vt:lpstr>Times New Roman</vt:lpstr>
      <vt:lpstr>Wingdings</vt:lpstr>
      <vt:lpstr>Prezentace_MU_CZ</vt:lpstr>
      <vt:lpstr>Vyšetření pohybového ústrojí </vt:lpstr>
      <vt:lpstr>Vyšetření končetin I</vt:lpstr>
      <vt:lpstr>Cyanóza</vt:lpstr>
      <vt:lpstr>Poruchy prokrvení</vt:lpstr>
      <vt:lpstr>Prezentace aplikace PowerPoint</vt:lpstr>
      <vt:lpstr>Chronická žilní insuficience</vt:lpstr>
      <vt:lpstr>Prezentace aplikace PowerPoint</vt:lpstr>
      <vt:lpstr>Prezentace aplikace PowerPoint</vt:lpstr>
      <vt:lpstr>Vyšetření končetin II</vt:lpstr>
      <vt:lpstr>Palpace periferních tepen</vt:lpstr>
      <vt:lpstr>Vyšetření kloubů I</vt:lpstr>
      <vt:lpstr>Ušlechtilý a zhrubělý tvar kloubu</vt:lpstr>
      <vt:lpstr>Prezentace aplikace PowerPoint</vt:lpstr>
      <vt:lpstr>Bouchardovy a Heberdenovy uzly na prstech rukou</vt:lpstr>
      <vt:lpstr>Ulnární deviace u revmatoidní artritidy</vt:lpstr>
      <vt:lpstr>Vyšetření kloubů II</vt:lpstr>
      <vt:lpstr>Vyšetření kloubů III</vt:lpstr>
      <vt:lpstr>Prezentace aplikace PowerPoint</vt:lpstr>
      <vt:lpstr>Zúžení kloubní štěrbiny a osteofyty</vt:lpstr>
      <vt:lpstr>Vyšetření páteře I</vt:lpstr>
      <vt:lpstr>Průběh páteře</vt:lpstr>
      <vt:lpstr>Skolióza páteře</vt:lpstr>
      <vt:lpstr>Prezentace aplikace PowerPoint</vt:lpstr>
      <vt:lpstr>Vyšetření páteře II</vt:lpstr>
      <vt:lpstr>Prezentace aplikace PowerPoint</vt:lpstr>
      <vt:lpstr>Schoberova a Stiborova distance</vt:lpstr>
      <vt:lpstr>Prezentace aplikace PowerPoint</vt:lpstr>
      <vt:lpstr>Vyšetření páteře III</vt:lpstr>
      <vt:lpstr>Vyšetřování svalstva a vaziva</vt:lpstr>
      <vt:lpstr>Vymizení svalů, zánětlivé změny měkkých tkání</vt:lpstr>
      <vt:lpstr>Prezentace aplikace PowerPoint</vt:lpstr>
      <vt:lpstr>Základy neurologického vyšetřování I</vt:lpstr>
      <vt:lpstr>Prezentace aplikace PowerPoint</vt:lpstr>
      <vt:lpstr>Základy neurologického vyšetřování II</vt:lpstr>
      <vt:lpstr>Prezentace aplikace PowerPoint</vt:lpstr>
      <vt:lpstr>Prezentace aplikace PowerPoint</vt:lpstr>
      <vt:lpstr>Prezentace aplikace PowerPoint</vt:lpstr>
      <vt:lpstr>Základy vyšetřování v endokrinologii I</vt:lpstr>
      <vt:lpstr>Základy vyšetřování v endokrinologii II</vt:lpstr>
      <vt:lpstr>Základy vyšetřování v endokrinologii III</vt:lpstr>
      <vt:lpstr>Prezentace aplikace PowerPoint</vt:lpstr>
      <vt:lpstr>Prezentace aplikace PowerPoint</vt:lpstr>
      <vt:lpstr>Prezentace aplikace PowerPoint</vt:lpstr>
      <vt:lpstr>Hyperpigmentace u Addisonovy choroby</vt:lpstr>
      <vt:lpstr>Prezentace aplikace PowerPoint</vt:lpstr>
      <vt:lpstr>Prezentace aplikace PowerPoint</vt:lpstr>
      <vt:lpstr>Prezentace aplikace PowerPoint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Jitka Skládaná</dc:creator>
  <cp:lastModifiedBy>Hana Matějovská Kubešová</cp:lastModifiedBy>
  <cp:revision>186</cp:revision>
  <cp:lastPrinted>1601-01-01T00:00:00Z</cp:lastPrinted>
  <dcterms:created xsi:type="dcterms:W3CDTF">2021-04-27T07:29:37Z</dcterms:created>
  <dcterms:modified xsi:type="dcterms:W3CDTF">2021-09-05T05:26:57Z</dcterms:modified>
</cp:coreProperties>
</file>