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823" r:id="rId3"/>
    <p:sldId id="738" r:id="rId4"/>
    <p:sldId id="815" r:id="rId5"/>
    <p:sldId id="816" r:id="rId6"/>
    <p:sldId id="817" r:id="rId7"/>
    <p:sldId id="824" r:id="rId8"/>
    <p:sldId id="826" r:id="rId9"/>
    <p:sldId id="301" r:id="rId10"/>
  </p:sldIdLst>
  <p:sldSz cx="12192000" cy="6858000"/>
  <p:notesSz cx="6865938" cy="999648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16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iUD7xCa6SyankUBMS5VLgdWL0y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34"/>
    <p:restoredTop sz="94554"/>
  </p:normalViewPr>
  <p:slideViewPr>
    <p:cSldViewPr snapToGrid="0">
      <p:cViewPr varScale="1">
        <p:scale>
          <a:sx n="151" d="100"/>
          <a:sy n="151" d="100"/>
        </p:scale>
        <p:origin x="1160" y="192"/>
      </p:cViewPr>
      <p:guideLst>
        <p:guide orient="horz" pos="2136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5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5240" cy="50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9109" y="0"/>
            <a:ext cx="2975240" cy="50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6563" y="1249363"/>
            <a:ext cx="5994400" cy="3373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6594" y="4810810"/>
            <a:ext cx="5492750" cy="3936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94929"/>
            <a:ext cx="2975240" cy="50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400" cy="3373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6594" y="4810810"/>
            <a:ext cx="5492750" cy="3936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:notes"/>
          <p:cNvSpPr txBox="1">
            <a:spLocks noGrp="1"/>
          </p:cNvSpPr>
          <p:nvPr>
            <p:ph type="sldNum" idx="12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6594" y="4810810"/>
            <a:ext cx="5492750" cy="3936117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400" cy="3373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6314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6594" y="4810810"/>
            <a:ext cx="5492750" cy="3936117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400" cy="3373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404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6594" y="4810810"/>
            <a:ext cx="5492750" cy="3936117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400" cy="3373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4359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6594" y="4810810"/>
            <a:ext cx="5492750" cy="3936117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400" cy="3373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7401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6594" y="4810810"/>
            <a:ext cx="5492750" cy="3936117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400" cy="3373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1241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6:notes"/>
          <p:cNvSpPr txBox="1">
            <a:spLocks noGrp="1"/>
          </p:cNvSpPr>
          <p:nvPr>
            <p:ph type="body" idx="1"/>
          </p:nvPr>
        </p:nvSpPr>
        <p:spPr>
          <a:xfrm>
            <a:off x="686594" y="4810810"/>
            <a:ext cx="5492750" cy="3936117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400" cy="3373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MU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" y="0"/>
            <a:ext cx="1218895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8"/>
          <p:cNvSpPr txBox="1">
            <a:spLocks noGrp="1"/>
          </p:cNvSpPr>
          <p:nvPr>
            <p:ph type="ctrTitle"/>
          </p:nvPr>
        </p:nvSpPr>
        <p:spPr>
          <a:xfrm>
            <a:off x="895149" y="3794257"/>
            <a:ext cx="7642460" cy="262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A9C0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8"/>
          <p:cNvSpPr txBox="1">
            <a:spLocks noGrp="1"/>
          </p:cNvSpPr>
          <p:nvPr>
            <p:ph type="subTitle" idx="1"/>
          </p:nvPr>
        </p:nvSpPr>
        <p:spPr>
          <a:xfrm>
            <a:off x="895149" y="2759384"/>
            <a:ext cx="4882564" cy="103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39464A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8" name="Google Shape;18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46922" y="397746"/>
            <a:ext cx="1247372" cy="1247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5361" y="508644"/>
            <a:ext cx="3810330" cy="1094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s">
  <p:cSld name="Two Conten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7"/>
          <p:cNvSpPr txBox="1"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A9C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7"/>
          <p:cNvSpPr txBox="1">
            <a:spLocks noGrp="1"/>
          </p:cNvSpPr>
          <p:nvPr>
            <p:ph type="body" idx="1"/>
          </p:nvPr>
        </p:nvSpPr>
        <p:spPr>
          <a:xfrm>
            <a:off x="466725" y="1523999"/>
            <a:ext cx="5553075" cy="4362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57"/>
          <p:cNvSpPr txBox="1">
            <a:spLocks noGrp="1"/>
          </p:cNvSpPr>
          <p:nvPr>
            <p:ph type="body" idx="2"/>
          </p:nvPr>
        </p:nvSpPr>
        <p:spPr>
          <a:xfrm>
            <a:off x="6172199" y="1523999"/>
            <a:ext cx="5553075" cy="4362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57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itle">
  <p:cSld name="Content with 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8"/>
          <p:cNvSpPr txBox="1">
            <a:spLocks noGrp="1"/>
          </p:cNvSpPr>
          <p:nvPr>
            <p:ph type="title"/>
          </p:nvPr>
        </p:nvSpPr>
        <p:spPr>
          <a:xfrm>
            <a:off x="466725" y="365126"/>
            <a:ext cx="11258549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A9C0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8"/>
          <p:cNvSpPr txBox="1">
            <a:spLocks noGrp="1"/>
          </p:cNvSpPr>
          <p:nvPr>
            <p:ph type="body" idx="1"/>
          </p:nvPr>
        </p:nvSpPr>
        <p:spPr>
          <a:xfrm>
            <a:off x="5183188" y="1524519"/>
            <a:ext cx="6542086" cy="436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‒"/>
              <a:defRPr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58"/>
          <p:cNvSpPr txBox="1">
            <a:spLocks noGrp="1"/>
          </p:cNvSpPr>
          <p:nvPr>
            <p:ph type="body" idx="2"/>
          </p:nvPr>
        </p:nvSpPr>
        <p:spPr>
          <a:xfrm>
            <a:off x="466726" y="1523999"/>
            <a:ext cx="4305300" cy="434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21A9C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58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9"/>
          <p:cNvSpPr txBox="1"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A9C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9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0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9"/>
          <p:cNvSpPr txBox="1"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A9C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9"/>
          <p:cNvSpPr txBox="1">
            <a:spLocks noGrp="1"/>
          </p:cNvSpPr>
          <p:nvPr>
            <p:ph type="body" idx="1"/>
          </p:nvPr>
        </p:nvSpPr>
        <p:spPr>
          <a:xfrm>
            <a:off x="466725" y="1523999"/>
            <a:ext cx="11258550" cy="436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464A"/>
              </a:buClr>
              <a:buSzPts val="20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49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MU 02">
  <p:cSld name="Image MU 0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0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body" idx="1"/>
          </p:nvPr>
        </p:nvSpPr>
        <p:spPr>
          <a:xfrm>
            <a:off x="419100" y="2752825"/>
            <a:ext cx="2911241" cy="26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1531" y="941772"/>
            <a:ext cx="705133" cy="7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1526" y="3743299"/>
            <a:ext cx="654514" cy="7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2440" y="3752924"/>
            <a:ext cx="823313" cy="59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92185" y="5217319"/>
            <a:ext cx="470509" cy="7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bg>
      <p:bgPr>
        <a:noFill/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" y="0"/>
            <a:ext cx="12191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1"/>
          <p:cNvSpPr txBox="1">
            <a:spLocks noGrp="1"/>
          </p:cNvSpPr>
          <p:nvPr>
            <p:ph type="ctrTitle"/>
          </p:nvPr>
        </p:nvSpPr>
        <p:spPr>
          <a:xfrm>
            <a:off x="697706" y="2562224"/>
            <a:ext cx="10796588" cy="234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A9C0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1"/>
          <p:cNvSpPr txBox="1">
            <a:spLocks noGrp="1"/>
          </p:cNvSpPr>
          <p:nvPr>
            <p:ph type="subTitle" idx="1"/>
          </p:nvPr>
        </p:nvSpPr>
        <p:spPr>
          <a:xfrm>
            <a:off x="697706" y="5105399"/>
            <a:ext cx="10796588" cy="97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39464A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6" name="Google Shape;36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361" y="508644"/>
            <a:ext cx="3810330" cy="1094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BUT">
  <p:cSld name="Cover Slide B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5" y="0"/>
            <a:ext cx="1218895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2"/>
          <p:cNvSpPr txBox="1">
            <a:spLocks noGrp="1"/>
          </p:cNvSpPr>
          <p:nvPr>
            <p:ph type="ctrTitle"/>
          </p:nvPr>
        </p:nvSpPr>
        <p:spPr>
          <a:xfrm>
            <a:off x="895149" y="3794257"/>
            <a:ext cx="7642460" cy="262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A9C0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2"/>
          <p:cNvSpPr txBox="1">
            <a:spLocks noGrp="1"/>
          </p:cNvSpPr>
          <p:nvPr>
            <p:ph type="subTitle" idx="1"/>
          </p:nvPr>
        </p:nvSpPr>
        <p:spPr>
          <a:xfrm>
            <a:off x="895149" y="2759384"/>
            <a:ext cx="4882564" cy="103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39464A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1" name="Google Shape;41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1146" y="634882"/>
            <a:ext cx="2453146" cy="78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5361" y="508644"/>
            <a:ext cx="3810330" cy="1094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" type="secHead">
  <p:cSld name="SECTION_HEADER">
    <p:bg>
      <p:bgPr>
        <a:noFill/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3"/>
          <p:cNvSpPr txBox="1">
            <a:spLocks noGrp="1"/>
          </p:cNvSpPr>
          <p:nvPr>
            <p:ph type="title"/>
          </p:nvPr>
        </p:nvSpPr>
        <p:spPr>
          <a:xfrm>
            <a:off x="466725" y="365126"/>
            <a:ext cx="11258550" cy="3419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3"/>
          <p:cNvSpPr txBox="1">
            <a:spLocks noGrp="1"/>
          </p:cNvSpPr>
          <p:nvPr>
            <p:ph type="body" idx="1"/>
          </p:nvPr>
        </p:nvSpPr>
        <p:spPr>
          <a:xfrm>
            <a:off x="466725" y="3975101"/>
            <a:ext cx="11258550" cy="180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E929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E9293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E9293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E929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9293"/>
              </a:buClr>
              <a:buSzPts val="1600"/>
              <a:buNone/>
              <a:defRPr sz="1600">
                <a:solidFill>
                  <a:srgbClr val="8E929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9293"/>
              </a:buClr>
              <a:buSzPts val="1600"/>
              <a:buNone/>
              <a:defRPr sz="1600">
                <a:solidFill>
                  <a:srgbClr val="8E929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9293"/>
              </a:buClr>
              <a:buSzPts val="1600"/>
              <a:buNone/>
              <a:defRPr sz="1600">
                <a:solidFill>
                  <a:srgbClr val="8E929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9293"/>
              </a:buClr>
              <a:buSzPts val="1600"/>
              <a:buNone/>
              <a:defRPr sz="1600">
                <a:solidFill>
                  <a:srgbClr val="8E9293"/>
                </a:solidFill>
              </a:defRPr>
            </a:lvl9pPr>
          </a:lstStyle>
          <a:p>
            <a:endParaRPr/>
          </a:p>
        </p:txBody>
      </p:sp>
      <p:pic>
        <p:nvPicPr>
          <p:cNvPr id="46" name="Google Shape;46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7539" y="6423535"/>
            <a:ext cx="1661620" cy="212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MU 01">
  <p:cSld name="Image MU 0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4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54"/>
          <p:cNvSpPr txBox="1">
            <a:spLocks noGrp="1"/>
          </p:cNvSpPr>
          <p:nvPr>
            <p:ph type="body" idx="1"/>
          </p:nvPr>
        </p:nvSpPr>
        <p:spPr>
          <a:xfrm>
            <a:off x="419100" y="2752825"/>
            <a:ext cx="2911241" cy="26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1531" y="941772"/>
            <a:ext cx="705133" cy="7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1526" y="3743299"/>
            <a:ext cx="654514" cy="7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2440" y="3752924"/>
            <a:ext cx="823313" cy="59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92185" y="5217319"/>
            <a:ext cx="470509" cy="7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UT 01">
  <p:cSld name="Image BUT 0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5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55"/>
          <p:cNvSpPr txBox="1">
            <a:spLocks noGrp="1"/>
          </p:cNvSpPr>
          <p:nvPr>
            <p:ph type="body" idx="1"/>
          </p:nvPr>
        </p:nvSpPr>
        <p:spPr>
          <a:xfrm>
            <a:off x="419100" y="2752825"/>
            <a:ext cx="2911241" cy="26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1526" y="3743299"/>
            <a:ext cx="654514" cy="7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4611" y="10790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UT 02">
  <p:cSld name="Image BUT 0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6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56"/>
          <p:cNvSpPr txBox="1">
            <a:spLocks noGrp="1"/>
          </p:cNvSpPr>
          <p:nvPr>
            <p:ph type="body" idx="1"/>
          </p:nvPr>
        </p:nvSpPr>
        <p:spPr>
          <a:xfrm>
            <a:off x="419100" y="2752825"/>
            <a:ext cx="2911241" cy="26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1526" y="3743299"/>
            <a:ext cx="654514" cy="7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4611" y="10790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7"/>
          <p:cNvSpPr txBox="1"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A9C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1A9C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7"/>
          <p:cNvSpPr txBox="1">
            <a:spLocks noGrp="1"/>
          </p:cNvSpPr>
          <p:nvPr>
            <p:ph type="body" idx="1"/>
          </p:nvPr>
        </p:nvSpPr>
        <p:spPr>
          <a:xfrm>
            <a:off x="466725" y="1523999"/>
            <a:ext cx="11258550" cy="436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A9C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946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464A"/>
              </a:buClr>
              <a:buSzPts val="2000"/>
              <a:buFont typeface="Arial"/>
              <a:buChar char="‒"/>
              <a:defRPr sz="2000" b="0" i="0" u="none" strike="noStrike" cap="none">
                <a:solidFill>
                  <a:srgbClr val="39464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1A9C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9464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464A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rgbClr val="39464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1A9C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9464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7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7AC1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7AC1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7AC1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7AC1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7AC1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7AC1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7AC1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7AC1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7AC1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4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77539" y="6423535"/>
            <a:ext cx="1661620" cy="21221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vojtech.bystry@ceitec.muni.cz" TargetMode="Externa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vojtech.bystry@ceitec.muni.cz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895149" y="3794257"/>
            <a:ext cx="7642460" cy="262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A9C0"/>
              </a:buClr>
              <a:buSzPts val="4320"/>
              <a:buFont typeface="Arial"/>
              <a:buNone/>
            </a:pPr>
            <a:br>
              <a:rPr lang="en-US" sz="4320" dirty="0"/>
            </a:br>
            <a:r>
              <a:rPr lang="en-US" sz="4320" dirty="0"/>
              <a:t>Lecture 2 : NGS libraries and basic data quality control</a:t>
            </a:r>
            <a:endParaRPr sz="4320"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895149" y="2759384"/>
            <a:ext cx="4882564" cy="103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b="1" dirty="0"/>
              <a:t>Modern Genomic Technologies  (LF:DSMGT01 )</a:t>
            </a:r>
            <a:endParaRPr lang="en-US" sz="1800" dirty="0"/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7469" y="345438"/>
            <a:ext cx="4277238" cy="15544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04;p46">
            <a:extLst>
              <a:ext uri="{FF2B5EF4-FFF2-40B4-BE49-F238E27FC236}">
                <a16:creationId xmlns:a16="http://schemas.microsoft.com/office/drawing/2014/main" id="{26D116E4-2B42-BF40-92F1-F8E4DF950945}"/>
              </a:ext>
            </a:extLst>
          </p:cNvPr>
          <p:cNvSpPr txBox="1"/>
          <p:nvPr/>
        </p:nvSpPr>
        <p:spPr>
          <a:xfrm>
            <a:off x="9781443" y="6034208"/>
            <a:ext cx="2351926" cy="43084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1A9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Vojta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Bystry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rgbClr val="21A9C0"/>
                </a:solidFill>
                <a:hlinkClick r:id="rId5"/>
              </a:rPr>
              <a:t>vojtech.bystry</a:t>
            </a:r>
            <a:r>
              <a:rPr lang="en-US" sz="1100" u="sng" dirty="0">
                <a:solidFill>
                  <a:srgbClr val="21A9C0"/>
                </a:solidFill>
                <a:sym typeface="Arial"/>
                <a:hlinkClick r:id="rId5"/>
              </a:rPr>
              <a:t>@ceitec.muni.cz</a:t>
            </a:r>
            <a:endParaRPr sz="1100" dirty="0">
              <a:solidFill>
                <a:srgbClr val="21A9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>
              <a:buSzPts val="3600"/>
            </a:pPr>
            <a:r>
              <a:rPr lang="en-US" dirty="0"/>
              <a:t>De-multiplexing</a:t>
            </a:r>
          </a:p>
        </p:txBody>
      </p:sp>
      <p:sp>
        <p:nvSpPr>
          <p:cNvPr id="130" name="Google Shape;130;p7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F2B7A70-5525-2943-A9DB-A18CCA41A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1523999"/>
            <a:ext cx="11258550" cy="4362451"/>
          </a:xfrm>
        </p:spPr>
        <p:txBody>
          <a:bodyPr/>
          <a:lstStyle/>
          <a:p>
            <a:r>
              <a:rPr lang="en-US" dirty="0"/>
              <a:t>Bcl2fastq tool</a:t>
            </a:r>
          </a:p>
          <a:p>
            <a:pPr lvl="1"/>
            <a:r>
              <a:rPr lang="en-US" i="1" dirty="0"/>
              <a:t>Needs sample sheet with indexes</a:t>
            </a:r>
          </a:p>
          <a:p>
            <a:pPr lvl="1"/>
            <a:r>
              <a:rPr lang="en-US" i="1" dirty="0"/>
              <a:t>Number of barcode mismatches</a:t>
            </a:r>
          </a:p>
          <a:p>
            <a:pPr lvl="2"/>
            <a:r>
              <a:rPr lang="en-US" i="1" dirty="0"/>
              <a:t>Check undetermined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ECD787-90C7-4744-9744-544EFD727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556" y="1787247"/>
            <a:ext cx="6243926" cy="383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8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1951038" y="322263"/>
            <a:ext cx="8274050" cy="792162"/>
          </a:xfrm>
        </p:spPr>
        <p:txBody>
          <a:bodyPr/>
          <a:lstStyle/>
          <a:p>
            <a:pPr>
              <a:defRPr/>
            </a:pPr>
            <a:r>
              <a:rPr lang="en-US" kern="1200" dirty="0">
                <a:solidFill>
                  <a:srgbClr val="7AC143"/>
                </a:solidFill>
                <a:ea typeface="ＭＳ Ｐゴシック" charset="-128"/>
                <a:cs typeface="+mn-cs"/>
              </a:rPr>
              <a:t>NGS data analysis</a:t>
            </a:r>
            <a:endParaRPr lang="en-GB" kern="1200" dirty="0">
              <a:solidFill>
                <a:srgbClr val="7AC143"/>
              </a:solidFill>
              <a:ea typeface="ＭＳ Ｐゴシック" charset="-128"/>
              <a:cs typeface="+mn-cs"/>
            </a:endParaRPr>
          </a:p>
        </p:txBody>
      </p:sp>
      <p:sp>
        <p:nvSpPr>
          <p:cNvPr id="118787" name="Zástupný symbol pro číslo snímku 3"/>
          <p:cNvSpPr txBox="1">
            <a:spLocks noGrp="1"/>
          </p:cNvSpPr>
          <p:nvPr/>
        </p:nvSpPr>
        <p:spPr bwMode="auto">
          <a:xfrm>
            <a:off x="1731964" y="6411913"/>
            <a:ext cx="668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A4F89AD9-F27F-C74F-937E-EAB456F55A7D}" type="slidenum">
              <a:rPr lang="cs-CZ" sz="1300" b="1">
                <a:solidFill>
                  <a:schemeClr val="bg1"/>
                </a:solidFill>
              </a:rPr>
              <a:pPr algn="l" eaLnBrk="1" hangingPunct="1"/>
              <a:t>3</a:t>
            </a:fld>
            <a:endParaRPr lang="cs-CZ" sz="1300" b="1">
              <a:solidFill>
                <a:srgbClr val="E1F0D2"/>
              </a:solidFill>
            </a:endParaRPr>
          </a:p>
        </p:txBody>
      </p:sp>
      <p:sp>
        <p:nvSpPr>
          <p:cNvPr id="118788" name="Zástupný symbol pro číslo snímku 1"/>
          <p:cNvSpPr>
            <a:spLocks noGrp="1"/>
          </p:cNvSpPr>
          <p:nvPr>
            <p:ph type="sldNum" sz="quarter" idx="10"/>
          </p:nvPr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fld id="{6F2A10B0-4E7F-614C-AA28-6C2E3EBCFE56}" type="slidenum">
              <a:rPr lang="cs-CZ" smtClean="0"/>
              <a:pPr eaLnBrk="1" hangingPunct="1">
                <a:defRPr/>
              </a:pPr>
              <a:t>3</a:t>
            </a:fld>
            <a:endParaRPr lang="cs-CZ" sz="1300">
              <a:solidFill>
                <a:srgbClr val="E1F0D2"/>
              </a:solidFill>
            </a:endParaRPr>
          </a:p>
        </p:txBody>
      </p:sp>
      <p:sp>
        <p:nvSpPr>
          <p:cNvPr id="118789" name="Rounded Rectangle 2"/>
          <p:cNvSpPr>
            <a:spLocks noChangeArrowheads="1"/>
          </p:cNvSpPr>
          <p:nvPr/>
        </p:nvSpPr>
        <p:spPr bwMode="auto">
          <a:xfrm>
            <a:off x="7031967" y="979728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Raw data</a:t>
            </a:r>
          </a:p>
          <a:p>
            <a:pPr algn="ctr"/>
            <a:r>
              <a:rPr lang="en-US" i="1" dirty="0"/>
              <a:t>.</a:t>
            </a:r>
            <a:r>
              <a:rPr lang="en-US" i="1" dirty="0" err="1"/>
              <a:t>fastq</a:t>
            </a:r>
            <a:endParaRPr lang="en-US" i="1" dirty="0"/>
          </a:p>
        </p:txBody>
      </p:sp>
      <p:sp>
        <p:nvSpPr>
          <p:cNvPr id="118790" name="Rounded Rectangle 7"/>
          <p:cNvSpPr>
            <a:spLocks noChangeArrowheads="1"/>
          </p:cNvSpPr>
          <p:nvPr/>
        </p:nvSpPr>
        <p:spPr bwMode="auto">
          <a:xfrm>
            <a:off x="7760658" y="3047970"/>
            <a:ext cx="2224178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Genome/Transcriptome Reference Mapping</a:t>
            </a:r>
          </a:p>
          <a:p>
            <a:pPr algn="ctr"/>
            <a:r>
              <a:rPr lang="en-US" i="1" dirty="0"/>
              <a:t>.bam</a:t>
            </a:r>
          </a:p>
        </p:txBody>
      </p:sp>
      <p:grpSp>
        <p:nvGrpSpPr>
          <p:cNvPr id="118791" name="Group 4"/>
          <p:cNvGrpSpPr>
            <a:grpSpLocks/>
          </p:cNvGrpSpPr>
          <p:nvPr/>
        </p:nvGrpSpPr>
        <p:grpSpPr bwMode="auto">
          <a:xfrm>
            <a:off x="6415656" y="5330285"/>
            <a:ext cx="4749800" cy="850900"/>
            <a:chOff x="3937000" y="3676650"/>
            <a:chExt cx="4749800" cy="850900"/>
          </a:xfrm>
        </p:grpSpPr>
        <p:sp>
          <p:nvSpPr>
            <p:cNvPr id="118801" name="Rounded Rectangle 8"/>
            <p:cNvSpPr>
              <a:spLocks noChangeArrowheads="1"/>
            </p:cNvSpPr>
            <p:nvPr/>
          </p:nvSpPr>
          <p:spPr bwMode="auto">
            <a:xfrm>
              <a:off x="3937000" y="3676650"/>
              <a:ext cx="1498600" cy="850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dirty="0"/>
                <a:t>Interaction</a:t>
              </a:r>
            </a:p>
            <a:p>
              <a:pPr algn="ctr"/>
              <a:r>
                <a:rPr lang="en-US" dirty="0"/>
                <a:t>analysis</a:t>
              </a:r>
            </a:p>
            <a:p>
              <a:pPr algn="ctr"/>
              <a:r>
                <a:rPr lang="en-US" i="1" dirty="0"/>
                <a:t>CHIP-seq</a:t>
              </a:r>
            </a:p>
          </p:txBody>
        </p:sp>
        <p:sp>
          <p:nvSpPr>
            <p:cNvPr id="118802" name="Rounded Rectangle 9"/>
            <p:cNvSpPr>
              <a:spLocks noChangeArrowheads="1"/>
            </p:cNvSpPr>
            <p:nvPr/>
          </p:nvSpPr>
          <p:spPr bwMode="auto">
            <a:xfrm>
              <a:off x="5562600" y="3676650"/>
              <a:ext cx="1498600" cy="850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dirty="0"/>
                <a:t>Expression analysis</a:t>
              </a:r>
            </a:p>
            <a:p>
              <a:pPr algn="ctr"/>
              <a:r>
                <a:rPr lang="en-US" i="1" dirty="0" err="1"/>
                <a:t>RNAseq</a:t>
              </a:r>
              <a:endParaRPr lang="en-US" i="1" dirty="0"/>
            </a:p>
          </p:txBody>
        </p:sp>
        <p:sp>
          <p:nvSpPr>
            <p:cNvPr id="118803" name="Rounded Rectangle 10"/>
            <p:cNvSpPr>
              <a:spLocks noChangeArrowheads="1"/>
            </p:cNvSpPr>
            <p:nvPr/>
          </p:nvSpPr>
          <p:spPr bwMode="auto">
            <a:xfrm>
              <a:off x="7188200" y="3676650"/>
              <a:ext cx="1498600" cy="850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dirty="0"/>
                <a:t>Variant analysis</a:t>
              </a:r>
            </a:p>
            <a:p>
              <a:pPr algn="ctr"/>
              <a:r>
                <a:rPr lang="en-US" i="1" dirty="0"/>
                <a:t>WES</a:t>
              </a:r>
            </a:p>
          </p:txBody>
        </p:sp>
      </p:grpSp>
      <p:sp>
        <p:nvSpPr>
          <p:cNvPr id="118792" name="Rectangle 3"/>
          <p:cNvSpPr>
            <a:spLocks noChangeArrowheads="1"/>
          </p:cNvSpPr>
          <p:nvPr/>
        </p:nvSpPr>
        <p:spPr bwMode="auto">
          <a:xfrm>
            <a:off x="5284397" y="1177866"/>
            <a:ext cx="1790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/>
              <a:t>de-multiplexing</a:t>
            </a:r>
          </a:p>
        </p:txBody>
      </p:sp>
      <p:sp>
        <p:nvSpPr>
          <p:cNvPr id="118793" name="Rounded Rectangle 13"/>
          <p:cNvSpPr>
            <a:spLocks noChangeArrowheads="1"/>
          </p:cNvSpPr>
          <p:nvPr/>
        </p:nvSpPr>
        <p:spPr bwMode="auto">
          <a:xfrm>
            <a:off x="2715643" y="2336562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Not known</a:t>
            </a:r>
          </a:p>
          <a:p>
            <a:pPr algn="ctr"/>
            <a:r>
              <a:rPr lang="en-US" dirty="0"/>
              <a:t>reference</a:t>
            </a:r>
          </a:p>
        </p:txBody>
      </p:sp>
      <p:sp>
        <p:nvSpPr>
          <p:cNvPr id="118794" name="Rectangle 14"/>
          <p:cNvSpPr>
            <a:spLocks noChangeArrowheads="1"/>
          </p:cNvSpPr>
          <p:nvPr/>
        </p:nvSpPr>
        <p:spPr bwMode="auto">
          <a:xfrm>
            <a:off x="8264346" y="1255535"/>
            <a:ext cx="1790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/>
              <a:t>QC</a:t>
            </a:r>
          </a:p>
        </p:txBody>
      </p:sp>
      <p:sp>
        <p:nvSpPr>
          <p:cNvPr id="118795" name="Rectangle 15"/>
          <p:cNvSpPr>
            <a:spLocks noChangeArrowheads="1"/>
          </p:cNvSpPr>
          <p:nvPr/>
        </p:nvSpPr>
        <p:spPr bwMode="auto">
          <a:xfrm>
            <a:off x="9660866" y="3322189"/>
            <a:ext cx="1790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/>
              <a:t>QC</a:t>
            </a:r>
          </a:p>
        </p:txBody>
      </p:sp>
      <p:grpSp>
        <p:nvGrpSpPr>
          <p:cNvPr id="118796" name="Group 17"/>
          <p:cNvGrpSpPr>
            <a:grpSpLocks/>
          </p:cNvGrpSpPr>
          <p:nvPr/>
        </p:nvGrpSpPr>
        <p:grpSpPr bwMode="auto">
          <a:xfrm>
            <a:off x="3385390" y="1219200"/>
            <a:ext cx="1866900" cy="863600"/>
            <a:chOff x="3390900" y="927100"/>
            <a:chExt cx="1866900" cy="862944"/>
          </a:xfrm>
        </p:grpSpPr>
        <p:pic>
          <p:nvPicPr>
            <p:cNvPr id="118798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500" y="927100"/>
              <a:ext cx="1257300" cy="862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799" name="Picture 5" descr="Chimestry_flas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900" y="1028372"/>
              <a:ext cx="660400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Plus 16"/>
            <p:cNvSpPr/>
            <p:nvPr/>
          </p:nvSpPr>
          <p:spPr bwMode="auto">
            <a:xfrm>
              <a:off x="3962400" y="1206288"/>
              <a:ext cx="304800" cy="304568"/>
            </a:xfrm>
            <a:prstGeom prst="mathPlus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19" name="Cloud 18"/>
          <p:cNvSpPr/>
          <p:nvPr/>
        </p:nvSpPr>
        <p:spPr bwMode="auto">
          <a:xfrm>
            <a:off x="549454" y="1205183"/>
            <a:ext cx="2133600" cy="8763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latin typeface="Arial" pitchFamily="34" charset="0"/>
              </a:rPr>
              <a:t>Experiment design</a:t>
            </a:r>
          </a:p>
        </p:txBody>
      </p:sp>
      <p:cxnSp>
        <p:nvCxnSpPr>
          <p:cNvPr id="7" name="Straight Arrow Connector 6"/>
          <p:cNvCxnSpPr>
            <a:cxnSpLocks/>
            <a:stCxn id="118789" idx="2"/>
            <a:endCxn id="118790" idx="0"/>
          </p:cNvCxnSpPr>
          <p:nvPr/>
        </p:nvCxnSpPr>
        <p:spPr bwMode="auto">
          <a:xfrm>
            <a:off x="7781267" y="1830628"/>
            <a:ext cx="1091480" cy="12173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cxnSpLocks/>
            <a:stCxn id="118790" idx="2"/>
            <a:endCxn id="118802" idx="0"/>
          </p:cNvCxnSpPr>
          <p:nvPr/>
        </p:nvCxnSpPr>
        <p:spPr bwMode="auto">
          <a:xfrm flipH="1">
            <a:off x="8790556" y="3898870"/>
            <a:ext cx="82191" cy="14314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cxnSpLocks/>
            <a:stCxn id="118790" idx="2"/>
            <a:endCxn id="118801" idx="0"/>
          </p:cNvCxnSpPr>
          <p:nvPr/>
        </p:nvCxnSpPr>
        <p:spPr bwMode="auto">
          <a:xfrm flipH="1">
            <a:off x="7164956" y="3898870"/>
            <a:ext cx="1707791" cy="14314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cxnSpLocks/>
            <a:stCxn id="118790" idx="2"/>
            <a:endCxn id="118803" idx="0"/>
          </p:cNvCxnSpPr>
          <p:nvPr/>
        </p:nvCxnSpPr>
        <p:spPr bwMode="auto">
          <a:xfrm>
            <a:off x="8872747" y="3898870"/>
            <a:ext cx="1543409" cy="14314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cxnSpLocks/>
            <a:stCxn id="118790" idx="3"/>
          </p:cNvCxnSpPr>
          <p:nvPr/>
        </p:nvCxnSpPr>
        <p:spPr bwMode="auto">
          <a:xfrm>
            <a:off x="9984836" y="3473420"/>
            <a:ext cx="40136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cxnSpLocks/>
            <a:stCxn id="118789" idx="3"/>
          </p:cNvCxnSpPr>
          <p:nvPr/>
        </p:nvCxnSpPr>
        <p:spPr bwMode="auto">
          <a:xfrm>
            <a:off x="8530567" y="1405178"/>
            <a:ext cx="445937" cy="2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cxnSpLocks/>
            <a:stCxn id="6" idx="3"/>
            <a:endCxn id="118789" idx="1"/>
          </p:cNvCxnSpPr>
          <p:nvPr/>
        </p:nvCxnSpPr>
        <p:spPr bwMode="auto">
          <a:xfrm flipV="1">
            <a:off x="5348377" y="1405178"/>
            <a:ext cx="1683590" cy="2381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cxnSpLocks/>
            <a:stCxn id="19" idx="0"/>
            <a:endCxn id="6" idx="1"/>
          </p:cNvCxnSpPr>
          <p:nvPr/>
        </p:nvCxnSpPr>
        <p:spPr bwMode="auto">
          <a:xfrm>
            <a:off x="2681276" y="1643333"/>
            <a:ext cx="38972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6384D0F-FAB3-A24C-BAE5-6AA44F409FE0}"/>
              </a:ext>
            </a:extLst>
          </p:cNvPr>
          <p:cNvSpPr/>
          <p:nvPr/>
        </p:nvSpPr>
        <p:spPr>
          <a:xfrm>
            <a:off x="3071004" y="1069676"/>
            <a:ext cx="2277373" cy="1147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892572B-F593-9A4A-9822-E28C747FB201}"/>
              </a:ext>
            </a:extLst>
          </p:cNvPr>
          <p:cNvCxnSpPr>
            <a:cxnSpLocks/>
            <a:stCxn id="118789" idx="2"/>
            <a:endCxn id="118793" idx="3"/>
          </p:cNvCxnSpPr>
          <p:nvPr/>
        </p:nvCxnSpPr>
        <p:spPr bwMode="auto">
          <a:xfrm flipH="1">
            <a:off x="4214243" y="1830628"/>
            <a:ext cx="3567024" cy="9313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Rounded Rectangle 13">
            <a:extLst>
              <a:ext uri="{FF2B5EF4-FFF2-40B4-BE49-F238E27FC236}">
                <a16:creationId xmlns:a16="http://schemas.microsoft.com/office/drawing/2014/main" id="{DABCEE36-BF12-F841-9374-5724550D3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455" y="2333688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Not ”classic” reference</a:t>
            </a:r>
          </a:p>
        </p:txBody>
      </p:sp>
      <p:sp>
        <p:nvSpPr>
          <p:cNvPr id="78" name="Rounded Rectangle 13">
            <a:extLst>
              <a:ext uri="{FF2B5EF4-FFF2-40B4-BE49-F238E27FC236}">
                <a16:creationId xmlns:a16="http://schemas.microsoft.com/office/drawing/2014/main" id="{286648A9-A5B9-FA42-966A-B3D25CAF6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914" y="3397609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dirty="0"/>
              <a:t>Metagenomics</a:t>
            </a:r>
          </a:p>
        </p:txBody>
      </p:sp>
      <p:sp>
        <p:nvSpPr>
          <p:cNvPr id="79" name="Rounded Rectangle 13">
            <a:extLst>
              <a:ext uri="{FF2B5EF4-FFF2-40B4-BE49-F238E27FC236}">
                <a16:creationId xmlns:a16="http://schemas.microsoft.com/office/drawing/2014/main" id="{C917A688-788F-764D-A84D-115E3224E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2875" y="3397609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Reference assembly</a:t>
            </a:r>
          </a:p>
        </p:txBody>
      </p:sp>
      <p:sp>
        <p:nvSpPr>
          <p:cNvPr id="95" name="Rounded Rectangle 13">
            <a:extLst>
              <a:ext uri="{FF2B5EF4-FFF2-40B4-BE49-F238E27FC236}">
                <a16:creationId xmlns:a16="http://schemas.microsoft.com/office/drawing/2014/main" id="{D4BF832A-2B60-A14E-A341-1716987AE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807" y="3397609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Immunogenetic</a:t>
            </a:r>
          </a:p>
          <a:p>
            <a:pPr algn="ctr"/>
            <a:r>
              <a:rPr lang="en-US" i="1" dirty="0"/>
              <a:t>VDJ-genes</a:t>
            </a:r>
          </a:p>
        </p:txBody>
      </p:sp>
      <p:sp>
        <p:nvSpPr>
          <p:cNvPr id="96" name="Rounded Rectangle 13">
            <a:extLst>
              <a:ext uri="{FF2B5EF4-FFF2-40B4-BE49-F238E27FC236}">
                <a16:creationId xmlns:a16="http://schemas.microsoft.com/office/drawing/2014/main" id="{B66DC79E-C33A-274D-84CE-E757F57EA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0818" y="3397609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CRISPR</a:t>
            </a:r>
          </a:p>
          <a:p>
            <a:pPr algn="ctr"/>
            <a:r>
              <a:rPr lang="en-US" i="1" dirty="0"/>
              <a:t>sgRNA</a:t>
            </a:r>
          </a:p>
        </p:txBody>
      </p:sp>
      <p:sp>
        <p:nvSpPr>
          <p:cNvPr id="103" name="Rounded Rectangle 13">
            <a:extLst>
              <a:ext uri="{FF2B5EF4-FFF2-40B4-BE49-F238E27FC236}">
                <a16:creationId xmlns:a16="http://schemas.microsoft.com/office/drawing/2014/main" id="{4A3BC22A-78BC-DC42-AB8E-3901FA1DD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728" y="5312673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dirty="0"/>
              <a:t>Methylation</a:t>
            </a:r>
          </a:p>
          <a:p>
            <a:pPr algn="ctr"/>
            <a:r>
              <a:rPr lang="en-US" i="1" dirty="0"/>
              <a:t>Bisulfide-seq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C25AA8E-2768-9948-80C6-EFBC260315AE}"/>
              </a:ext>
            </a:extLst>
          </p:cNvPr>
          <p:cNvCxnSpPr>
            <a:cxnSpLocks/>
            <a:stCxn id="118789" idx="2"/>
            <a:endCxn id="74" idx="0"/>
          </p:cNvCxnSpPr>
          <p:nvPr/>
        </p:nvCxnSpPr>
        <p:spPr bwMode="auto">
          <a:xfrm flipH="1">
            <a:off x="6886755" y="1830628"/>
            <a:ext cx="894512" cy="5030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1BD8FEC8-1B74-EE40-9096-70BC55CC9221}"/>
              </a:ext>
            </a:extLst>
          </p:cNvPr>
          <p:cNvCxnSpPr>
            <a:cxnSpLocks/>
            <a:stCxn id="74" idx="2"/>
            <a:endCxn id="95" idx="0"/>
          </p:cNvCxnSpPr>
          <p:nvPr/>
        </p:nvCxnSpPr>
        <p:spPr bwMode="auto">
          <a:xfrm flipH="1">
            <a:off x="4477107" y="3184588"/>
            <a:ext cx="2409648" cy="2130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16FBC242-76D9-C746-A366-64B5939DC8B7}"/>
              </a:ext>
            </a:extLst>
          </p:cNvPr>
          <p:cNvCxnSpPr>
            <a:cxnSpLocks/>
            <a:stCxn id="74" idx="2"/>
            <a:endCxn id="96" idx="0"/>
          </p:cNvCxnSpPr>
          <p:nvPr/>
        </p:nvCxnSpPr>
        <p:spPr bwMode="auto">
          <a:xfrm flipH="1">
            <a:off x="6070118" y="3184588"/>
            <a:ext cx="816637" cy="2130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FD23E9D4-B921-BF46-BE12-D65862782B38}"/>
              </a:ext>
            </a:extLst>
          </p:cNvPr>
          <p:cNvCxnSpPr>
            <a:cxnSpLocks/>
            <a:stCxn id="118793" idx="2"/>
            <a:endCxn id="78" idx="0"/>
          </p:cNvCxnSpPr>
          <p:nvPr/>
        </p:nvCxnSpPr>
        <p:spPr bwMode="auto">
          <a:xfrm flipH="1">
            <a:off x="982214" y="3187462"/>
            <a:ext cx="2482729" cy="2101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C6D63281-3292-3F4F-8D1A-D7C6C0587518}"/>
              </a:ext>
            </a:extLst>
          </p:cNvPr>
          <p:cNvCxnSpPr>
            <a:cxnSpLocks/>
            <a:stCxn id="118793" idx="2"/>
            <a:endCxn id="79" idx="0"/>
          </p:cNvCxnSpPr>
          <p:nvPr/>
        </p:nvCxnSpPr>
        <p:spPr bwMode="auto">
          <a:xfrm flipH="1">
            <a:off x="2582175" y="3187462"/>
            <a:ext cx="882768" cy="2101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7DFFEEFC-0CA5-2046-9CFE-CEEEBD25F2EA}"/>
              </a:ext>
            </a:extLst>
          </p:cNvPr>
          <p:cNvCxnSpPr>
            <a:cxnSpLocks/>
            <a:stCxn id="118790" idx="2"/>
            <a:endCxn id="103" idx="0"/>
          </p:cNvCxnSpPr>
          <p:nvPr/>
        </p:nvCxnSpPr>
        <p:spPr bwMode="auto">
          <a:xfrm flipH="1">
            <a:off x="5518028" y="3898870"/>
            <a:ext cx="3354719" cy="14138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8830" name="TextBox 118829">
            <a:extLst>
              <a:ext uri="{FF2B5EF4-FFF2-40B4-BE49-F238E27FC236}">
                <a16:creationId xmlns:a16="http://schemas.microsoft.com/office/drawing/2014/main" id="{70BA25DC-7C2D-8B4B-AEFC-5C3195C99A23}"/>
              </a:ext>
            </a:extLst>
          </p:cNvPr>
          <p:cNvSpPr txBox="1"/>
          <p:nvPr/>
        </p:nvSpPr>
        <p:spPr>
          <a:xfrm>
            <a:off x="3864633" y="552953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D0FC8B-A3E0-CA43-A015-8EF5980E3929}"/>
              </a:ext>
            </a:extLst>
          </p:cNvPr>
          <p:cNvSpPr/>
          <p:nvPr/>
        </p:nvSpPr>
        <p:spPr>
          <a:xfrm>
            <a:off x="8980660" y="1282729"/>
            <a:ext cx="366115" cy="2415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70058908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>
              <a:buSzPts val="3600"/>
            </a:pPr>
            <a:r>
              <a:rPr lang="en-US" dirty="0"/>
              <a:t>Primary data – </a:t>
            </a:r>
            <a:r>
              <a:rPr lang="en-US" dirty="0" err="1"/>
              <a:t>fastq</a:t>
            </a:r>
            <a:r>
              <a:rPr lang="en-US" dirty="0"/>
              <a:t> file</a:t>
            </a:r>
          </a:p>
        </p:txBody>
      </p:sp>
      <p:sp>
        <p:nvSpPr>
          <p:cNvPr id="130" name="Google Shape;130;p7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F1B59DA-4217-2F4E-BFF2-22F627744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843" t="15733" r="289" b="5600"/>
          <a:stretch/>
        </p:blipFill>
        <p:spPr>
          <a:xfrm>
            <a:off x="1444753" y="978408"/>
            <a:ext cx="9290303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4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>
              <a:buSzPts val="3600"/>
            </a:pPr>
            <a:r>
              <a:rPr lang="en-US" dirty="0" err="1"/>
              <a:t>Fastq</a:t>
            </a:r>
            <a:r>
              <a:rPr lang="en-US" dirty="0"/>
              <a:t> format - quality </a:t>
            </a:r>
          </a:p>
        </p:txBody>
      </p:sp>
      <p:sp>
        <p:nvSpPr>
          <p:cNvPr id="130" name="Google Shape;130;p7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30F7C9F-F504-7340-94EE-55309094C54D}"/>
              </a:ext>
            </a:extLst>
          </p:cNvPr>
          <p:cNvSpPr txBox="1">
            <a:spLocks/>
          </p:cNvSpPr>
          <p:nvPr/>
        </p:nvSpPr>
        <p:spPr>
          <a:xfrm>
            <a:off x="425450" y="1179513"/>
            <a:ext cx="8591550" cy="118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A9C0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3946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464A"/>
              </a:buClr>
              <a:buSzPts val="2000"/>
              <a:buFont typeface="Arial"/>
              <a:buChar char="‒"/>
              <a:defRPr sz="2000" b="0" i="0" u="none" strike="noStrike" cap="none">
                <a:solidFill>
                  <a:srgbClr val="39464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1A9C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9464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464A"/>
              </a:buClr>
              <a:buSzPts val="1800"/>
              <a:buFont typeface="Arial"/>
              <a:buChar char="‒"/>
              <a:defRPr sz="1600" b="0" i="0" u="none" strike="noStrike" cap="none">
                <a:solidFill>
                  <a:srgbClr val="39464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1A9C0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39464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defRPr/>
            </a:pP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F</a:t>
            </a:r>
            <a:r>
              <a:rPr lang="en-GB" sz="2000" b="1" kern="1200" dirty="0" err="1">
                <a:solidFill>
                  <a:srgbClr val="000000"/>
                </a:solidFill>
                <a:ea typeface="Times New Roman"/>
                <a:cs typeface="+mn-cs"/>
              </a:rPr>
              <a:t>astq</a:t>
            </a:r>
            <a:r>
              <a:rPr lang="en-GB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 - </a:t>
            </a:r>
            <a:r>
              <a:rPr lang="fr-FR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q</a:t>
            </a:r>
            <a:r>
              <a:rPr lang="en-GB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 stands for quality </a:t>
            </a:r>
            <a:r>
              <a:rPr lang="en-US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–</a:t>
            </a:r>
            <a:r>
              <a:rPr lang="en-GB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 coded </a:t>
            </a:r>
            <a:r>
              <a:rPr lang="en-GB" sz="2000" b="1" kern="1200" dirty="0" err="1">
                <a:solidFill>
                  <a:srgbClr val="000000"/>
                </a:solidFill>
                <a:ea typeface="Times New Roman"/>
                <a:cs typeface="+mn-cs"/>
              </a:rPr>
              <a:t>phred</a:t>
            </a:r>
            <a:r>
              <a:rPr lang="en-GB" sz="2000" b="1" kern="1200" dirty="0">
                <a:solidFill>
                  <a:srgbClr val="000000"/>
                </a:solidFill>
                <a:ea typeface="Times New Roman"/>
                <a:cs typeface="+mn-cs"/>
              </a:rPr>
              <a:t> score</a:t>
            </a:r>
          </a:p>
          <a:p>
            <a:pPr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defRPr/>
            </a:pPr>
            <a:endParaRPr lang="en-GB" sz="2000" b="1" kern="1200" dirty="0">
              <a:solidFill>
                <a:srgbClr val="000000"/>
              </a:solidFill>
              <a:ea typeface="Times New Roman"/>
              <a:cs typeface="+mn-cs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defRPr/>
            </a:pPr>
            <a:endParaRPr lang="en-GB" sz="2000" b="1" kern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</p:txBody>
      </p:sp>
      <p:graphicFrame>
        <p:nvGraphicFramePr>
          <p:cNvPr id="8" name="Object 1">
            <a:extLst>
              <a:ext uri="{FF2B5EF4-FFF2-40B4-BE49-F238E27FC236}">
                <a16:creationId xmlns:a16="http://schemas.microsoft.com/office/drawing/2014/main" id="{A24E04BD-5E15-734C-B39A-FE9D8215D9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800" y="2595524"/>
          <a:ext cx="2336800" cy="739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4" imgW="990600" imgH="266700" progId="Equation.DSMT4">
                  <p:embed/>
                </p:oleObj>
              </mc:Choice>
              <mc:Fallback>
                <p:oleObj name="Equation" r:id="rId4" imgW="990600" imgH="266700" progId="Equation.DSMT4">
                  <p:embed/>
                  <p:pic>
                    <p:nvPicPr>
                      <p:cNvPr id="8" name="Object 1">
                        <a:extLst>
                          <a:ext uri="{FF2B5EF4-FFF2-40B4-BE49-F238E27FC236}">
                            <a16:creationId xmlns:a16="http://schemas.microsoft.com/office/drawing/2014/main" id="{A24E04BD-5E15-734C-B39A-FE9D8215D9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2595524"/>
                        <a:ext cx="2336800" cy="739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B6D5CB0-FDC7-F940-B3B3-BB1F2F9B63AD}"/>
              </a:ext>
            </a:extLst>
          </p:cNvPr>
          <p:cNvGraphicFramePr>
            <a:graphicFrameLocks noGrp="1"/>
          </p:cNvGraphicFramePr>
          <p:nvPr/>
        </p:nvGraphicFramePr>
        <p:xfrm>
          <a:off x="3568192" y="1874520"/>
          <a:ext cx="4927600" cy="1859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268">
                <a:tc>
                  <a:txBody>
                    <a:bodyPr/>
                    <a:lstStyle/>
                    <a:p>
                      <a:r>
                        <a:rPr lang="en-US" dirty="0"/>
                        <a:t>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Error</a:t>
                      </a:r>
                      <a:r>
                        <a:rPr lang="en-US" baseline="0" dirty="0"/>
                        <a:t> probability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3E11DA9D-2D8F-214E-B9B3-50722852D57C}"/>
              </a:ext>
            </a:extLst>
          </p:cNvPr>
          <p:cNvSpPr txBox="1">
            <a:spLocks/>
          </p:cNvSpPr>
          <p:nvPr/>
        </p:nvSpPr>
        <p:spPr bwMode="auto">
          <a:xfrm>
            <a:off x="412750" y="4138613"/>
            <a:ext cx="8591550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charset="0"/>
              <a:buChar char="§"/>
              <a:defRPr sz="2800">
                <a:solidFill>
                  <a:srgbClr val="29292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charset="0"/>
              <a:buChar char="§"/>
              <a:defRPr sz="2400">
                <a:solidFill>
                  <a:srgbClr val="292929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charset="0"/>
              <a:buChar char="§"/>
              <a:defRPr sz="2000">
                <a:solidFill>
                  <a:srgbClr val="292929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charset="0"/>
              <a:buChar char="§"/>
              <a:defRPr>
                <a:solidFill>
                  <a:srgbClr val="292929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charset="0"/>
              <a:buChar char="§"/>
              <a:defRPr sz="1600">
                <a:solidFill>
                  <a:srgbClr val="292929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a typeface="Times New Roman"/>
                <a:cs typeface="+mn-cs"/>
              </a:rPr>
              <a:t>Very good for early problem detection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a typeface="Times New Roman"/>
                <a:cs typeface="+mn-cs"/>
              </a:rPr>
              <a:t>Reasonable for trimming and read filtering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ea typeface="Times New Roman"/>
                <a:cs typeface="+mn-cs"/>
              </a:rPr>
              <a:t>RNA </a:t>
            </a:r>
            <a:r>
              <a:rPr lang="en-US" sz="1600" b="1" dirty="0" err="1">
                <a:solidFill>
                  <a:srgbClr val="000000"/>
                </a:solidFill>
                <a:ea typeface="Times New Roman"/>
                <a:cs typeface="+mn-cs"/>
              </a:rPr>
              <a:t>seq</a:t>
            </a:r>
            <a:r>
              <a:rPr lang="en-US" sz="1600" b="1" dirty="0">
                <a:solidFill>
                  <a:srgbClr val="000000"/>
                </a:solidFill>
                <a:ea typeface="Times New Roman"/>
                <a:cs typeface="+mn-cs"/>
              </a:rPr>
              <a:t>  - above </a:t>
            </a:r>
            <a:r>
              <a:rPr lang="en-US" sz="1600" b="1" dirty="0" err="1">
                <a:solidFill>
                  <a:srgbClr val="000000"/>
                </a:solidFill>
                <a:ea typeface="Times New Roman"/>
                <a:cs typeface="+mn-cs"/>
              </a:rPr>
              <a:t>phred</a:t>
            </a:r>
            <a:r>
              <a:rPr lang="en-US" sz="1600" b="1" dirty="0">
                <a:solidFill>
                  <a:srgbClr val="000000"/>
                </a:solidFill>
                <a:ea typeface="Times New Roman"/>
                <a:cs typeface="+mn-cs"/>
              </a:rPr>
              <a:t> score 5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None/>
              <a:defRPr/>
            </a:pP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+mn-cs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FBB00B3-4113-2944-B780-1E3BB4FBC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1517650"/>
            <a:ext cx="774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ourier" charset="0"/>
                <a:cs typeface="Courier" charset="0"/>
              </a:rPr>
              <a:t>CFFFFEFFGCEEGECFGGGGAFF87@E:++6C&lt;++3:,8,33,,:,,,:,,:,,,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C4FA85-72B4-794B-A542-8C761F4812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855" y="4031531"/>
            <a:ext cx="3451353" cy="25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38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>
              <a:buSzPts val="3600"/>
            </a:pPr>
            <a:r>
              <a:rPr lang="en-US" dirty="0" err="1"/>
              <a:t>Fastq</a:t>
            </a:r>
            <a:r>
              <a:rPr lang="en-US" dirty="0"/>
              <a:t> – quality control </a:t>
            </a:r>
          </a:p>
        </p:txBody>
      </p:sp>
      <p:sp>
        <p:nvSpPr>
          <p:cNvPr id="130" name="Google Shape;130;p7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6" name="Google Shape;129;p7">
            <a:extLst>
              <a:ext uri="{FF2B5EF4-FFF2-40B4-BE49-F238E27FC236}">
                <a16:creationId xmlns:a16="http://schemas.microsoft.com/office/drawing/2014/main" id="{49129C7D-39CF-7046-8C44-C9AE4EF0EC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6725" y="1523999"/>
            <a:ext cx="11258550" cy="436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95300">
              <a:spcBef>
                <a:spcPts val="0"/>
              </a:spcBef>
              <a:buSzPts val="2400"/>
            </a:pPr>
            <a:r>
              <a:rPr lang="en-US" dirty="0" err="1"/>
              <a:t>Fastqc</a:t>
            </a:r>
            <a:r>
              <a:rPr lang="en-US" dirty="0"/>
              <a:t> - tool</a:t>
            </a:r>
          </a:p>
          <a:p>
            <a:pPr marL="152400" indent="0">
              <a:spcBef>
                <a:spcPts val="0"/>
              </a:spcBef>
              <a:buSzPts val="2400"/>
              <a:buNone/>
            </a:pPr>
            <a:r>
              <a:rPr lang="en-US" dirty="0"/>
              <a:t> </a:t>
            </a:r>
          </a:p>
          <a:p>
            <a:pPr marL="495300">
              <a:spcBef>
                <a:spcPts val="0"/>
              </a:spcBef>
              <a:buSzPts val="2400"/>
            </a:pPr>
            <a:endParaRPr lang="en-US" dirty="0"/>
          </a:p>
          <a:p>
            <a:pPr marL="495300">
              <a:spcBef>
                <a:spcPts val="0"/>
              </a:spcBef>
              <a:buSzPts val="2400"/>
            </a:pPr>
            <a:endParaRPr dirty="0"/>
          </a:p>
        </p:txBody>
      </p:sp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707B5A5A-3437-0149-85E3-1BCC66A8AF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600"/>
          <a:stretch/>
        </p:blipFill>
        <p:spPr>
          <a:xfrm>
            <a:off x="678048" y="1965960"/>
            <a:ext cx="3287130" cy="4293122"/>
          </a:xfrm>
          <a:prstGeom prst="rect">
            <a:avLst/>
          </a:prstGeom>
        </p:spPr>
      </p:pic>
      <p:pic>
        <p:nvPicPr>
          <p:cNvPr id="19" name="Picture 18" descr="A screenshot of a computer&#10;&#10;Description automatically generated">
            <a:extLst>
              <a:ext uri="{FF2B5EF4-FFF2-40B4-BE49-F238E27FC236}">
                <a16:creationId xmlns:a16="http://schemas.microsoft.com/office/drawing/2014/main" id="{7514C8CF-073C-E845-8442-9B749C472A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133"/>
          <a:stretch/>
        </p:blipFill>
        <p:spPr>
          <a:xfrm>
            <a:off x="5329296" y="365759"/>
            <a:ext cx="2808864" cy="58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16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>
              <a:buSzPts val="3600"/>
            </a:pPr>
            <a:r>
              <a:rPr lang="en-US" dirty="0" err="1"/>
              <a:t>FastQC</a:t>
            </a:r>
            <a:r>
              <a:rPr lang="en-US" dirty="0"/>
              <a:t> Report</a:t>
            </a:r>
          </a:p>
        </p:txBody>
      </p:sp>
      <p:sp>
        <p:nvSpPr>
          <p:cNvPr id="130" name="Google Shape;130;p7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1CD9B7-F9BD-8C45-BBC7-E278F6C3F1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32" t="11679" r="1192" b="75961"/>
          <a:stretch/>
        </p:blipFill>
        <p:spPr>
          <a:xfrm>
            <a:off x="4549154" y="5435600"/>
            <a:ext cx="6355914" cy="685800"/>
          </a:xfrm>
          <a:prstGeom prst="rect">
            <a:avLst/>
          </a:prstGeom>
        </p:spPr>
      </p:pic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0C86C67B-E6AB-F54A-B6BD-FA9B4D454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966" y="1422399"/>
            <a:ext cx="2456097" cy="4250267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18109C10-7D26-4B4F-B4ED-06EC724D9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1968" y="1190626"/>
            <a:ext cx="70231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46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1951038" y="322263"/>
            <a:ext cx="8274050" cy="792162"/>
          </a:xfrm>
        </p:spPr>
        <p:txBody>
          <a:bodyPr/>
          <a:lstStyle/>
          <a:p>
            <a:pPr>
              <a:defRPr/>
            </a:pPr>
            <a:r>
              <a:rPr lang="en-US" kern="1200" dirty="0">
                <a:solidFill>
                  <a:srgbClr val="7AC143"/>
                </a:solidFill>
                <a:ea typeface="ＭＳ Ｐゴシック" charset="-128"/>
                <a:cs typeface="+mn-cs"/>
              </a:rPr>
              <a:t>NGS data analysis</a:t>
            </a:r>
            <a:endParaRPr lang="en-GB" kern="1200" dirty="0">
              <a:solidFill>
                <a:srgbClr val="7AC143"/>
              </a:solidFill>
              <a:ea typeface="ＭＳ Ｐゴシック" charset="-128"/>
              <a:cs typeface="+mn-cs"/>
            </a:endParaRPr>
          </a:p>
        </p:txBody>
      </p:sp>
      <p:sp>
        <p:nvSpPr>
          <p:cNvPr id="118787" name="Zástupný symbol pro číslo snímku 3"/>
          <p:cNvSpPr txBox="1">
            <a:spLocks noGrp="1"/>
          </p:cNvSpPr>
          <p:nvPr/>
        </p:nvSpPr>
        <p:spPr bwMode="auto">
          <a:xfrm>
            <a:off x="1731964" y="6411913"/>
            <a:ext cx="668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A4F89AD9-F27F-C74F-937E-EAB456F55A7D}" type="slidenum">
              <a:rPr lang="cs-CZ" sz="1300" b="1">
                <a:solidFill>
                  <a:schemeClr val="bg1"/>
                </a:solidFill>
              </a:rPr>
              <a:pPr algn="l" eaLnBrk="1" hangingPunct="1"/>
              <a:t>8</a:t>
            </a:fld>
            <a:endParaRPr lang="cs-CZ" sz="1300" b="1">
              <a:solidFill>
                <a:srgbClr val="E1F0D2"/>
              </a:solidFill>
            </a:endParaRPr>
          </a:p>
        </p:txBody>
      </p:sp>
      <p:sp>
        <p:nvSpPr>
          <p:cNvPr id="118788" name="Zástupný symbol pro číslo snímku 1"/>
          <p:cNvSpPr>
            <a:spLocks noGrp="1"/>
          </p:cNvSpPr>
          <p:nvPr>
            <p:ph type="sldNum" sz="quarter" idx="10"/>
          </p:nvPr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fld id="{6F2A10B0-4E7F-614C-AA28-6C2E3EBCFE56}" type="slidenum">
              <a:rPr lang="cs-CZ" smtClean="0"/>
              <a:pPr eaLnBrk="1" hangingPunct="1">
                <a:defRPr/>
              </a:pPr>
              <a:t>8</a:t>
            </a:fld>
            <a:endParaRPr lang="cs-CZ" sz="1300">
              <a:solidFill>
                <a:srgbClr val="E1F0D2"/>
              </a:solidFill>
            </a:endParaRPr>
          </a:p>
        </p:txBody>
      </p:sp>
      <p:sp>
        <p:nvSpPr>
          <p:cNvPr id="118789" name="Rounded Rectangle 2"/>
          <p:cNvSpPr>
            <a:spLocks noChangeArrowheads="1"/>
          </p:cNvSpPr>
          <p:nvPr/>
        </p:nvSpPr>
        <p:spPr bwMode="auto">
          <a:xfrm>
            <a:off x="7031967" y="979728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Raw data</a:t>
            </a:r>
          </a:p>
          <a:p>
            <a:pPr algn="ctr"/>
            <a:r>
              <a:rPr lang="en-US" i="1" dirty="0"/>
              <a:t>.</a:t>
            </a:r>
            <a:r>
              <a:rPr lang="en-US" i="1" dirty="0" err="1"/>
              <a:t>fastq</a:t>
            </a:r>
            <a:endParaRPr lang="en-US" i="1" dirty="0"/>
          </a:p>
        </p:txBody>
      </p:sp>
      <p:sp>
        <p:nvSpPr>
          <p:cNvPr id="118790" name="Rounded Rectangle 7"/>
          <p:cNvSpPr>
            <a:spLocks noChangeArrowheads="1"/>
          </p:cNvSpPr>
          <p:nvPr/>
        </p:nvSpPr>
        <p:spPr bwMode="auto">
          <a:xfrm>
            <a:off x="7760658" y="3047970"/>
            <a:ext cx="2224178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Genome/Transcriptome Reference Mapping</a:t>
            </a:r>
          </a:p>
          <a:p>
            <a:pPr algn="ctr"/>
            <a:r>
              <a:rPr lang="en-US" i="1" dirty="0"/>
              <a:t>.bam</a:t>
            </a:r>
          </a:p>
        </p:txBody>
      </p:sp>
      <p:grpSp>
        <p:nvGrpSpPr>
          <p:cNvPr id="118791" name="Group 4"/>
          <p:cNvGrpSpPr>
            <a:grpSpLocks/>
          </p:cNvGrpSpPr>
          <p:nvPr/>
        </p:nvGrpSpPr>
        <p:grpSpPr bwMode="auto">
          <a:xfrm>
            <a:off x="6415656" y="5330285"/>
            <a:ext cx="4749800" cy="850900"/>
            <a:chOff x="3937000" y="3676650"/>
            <a:chExt cx="4749800" cy="850900"/>
          </a:xfrm>
        </p:grpSpPr>
        <p:sp>
          <p:nvSpPr>
            <p:cNvPr id="118801" name="Rounded Rectangle 8"/>
            <p:cNvSpPr>
              <a:spLocks noChangeArrowheads="1"/>
            </p:cNvSpPr>
            <p:nvPr/>
          </p:nvSpPr>
          <p:spPr bwMode="auto">
            <a:xfrm>
              <a:off x="3937000" y="3676650"/>
              <a:ext cx="1498600" cy="850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dirty="0"/>
                <a:t>Interaction</a:t>
              </a:r>
            </a:p>
            <a:p>
              <a:pPr algn="ctr"/>
              <a:r>
                <a:rPr lang="en-US" dirty="0"/>
                <a:t>analysis</a:t>
              </a:r>
            </a:p>
            <a:p>
              <a:pPr algn="ctr"/>
              <a:r>
                <a:rPr lang="en-US" i="1" dirty="0"/>
                <a:t>CHIP-seq</a:t>
              </a:r>
            </a:p>
          </p:txBody>
        </p:sp>
        <p:sp>
          <p:nvSpPr>
            <p:cNvPr id="118802" name="Rounded Rectangle 9"/>
            <p:cNvSpPr>
              <a:spLocks noChangeArrowheads="1"/>
            </p:cNvSpPr>
            <p:nvPr/>
          </p:nvSpPr>
          <p:spPr bwMode="auto">
            <a:xfrm>
              <a:off x="5562600" y="3676650"/>
              <a:ext cx="1498600" cy="850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dirty="0"/>
                <a:t>Expression analysis</a:t>
              </a:r>
            </a:p>
            <a:p>
              <a:pPr algn="ctr"/>
              <a:r>
                <a:rPr lang="en-US" i="1" dirty="0" err="1"/>
                <a:t>RNAseq</a:t>
              </a:r>
              <a:endParaRPr lang="en-US" i="1" dirty="0"/>
            </a:p>
          </p:txBody>
        </p:sp>
        <p:sp>
          <p:nvSpPr>
            <p:cNvPr id="118803" name="Rounded Rectangle 10"/>
            <p:cNvSpPr>
              <a:spLocks noChangeArrowheads="1"/>
            </p:cNvSpPr>
            <p:nvPr/>
          </p:nvSpPr>
          <p:spPr bwMode="auto">
            <a:xfrm>
              <a:off x="7188200" y="3676650"/>
              <a:ext cx="1498600" cy="850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dirty="0"/>
                <a:t>Variant analysis</a:t>
              </a:r>
            </a:p>
            <a:p>
              <a:pPr algn="ctr"/>
              <a:r>
                <a:rPr lang="en-US" i="1" dirty="0"/>
                <a:t>WES</a:t>
              </a:r>
            </a:p>
          </p:txBody>
        </p:sp>
      </p:grpSp>
      <p:sp>
        <p:nvSpPr>
          <p:cNvPr id="118792" name="Rectangle 3"/>
          <p:cNvSpPr>
            <a:spLocks noChangeArrowheads="1"/>
          </p:cNvSpPr>
          <p:nvPr/>
        </p:nvSpPr>
        <p:spPr bwMode="auto">
          <a:xfrm>
            <a:off x="5284397" y="1177866"/>
            <a:ext cx="1790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/>
              <a:t>de-multiplexing</a:t>
            </a:r>
          </a:p>
        </p:txBody>
      </p:sp>
      <p:sp>
        <p:nvSpPr>
          <p:cNvPr id="118793" name="Rounded Rectangle 13"/>
          <p:cNvSpPr>
            <a:spLocks noChangeArrowheads="1"/>
          </p:cNvSpPr>
          <p:nvPr/>
        </p:nvSpPr>
        <p:spPr bwMode="auto">
          <a:xfrm>
            <a:off x="2715643" y="2336562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Not known</a:t>
            </a:r>
          </a:p>
          <a:p>
            <a:pPr algn="ctr"/>
            <a:r>
              <a:rPr lang="en-US" dirty="0"/>
              <a:t>reference</a:t>
            </a:r>
          </a:p>
        </p:txBody>
      </p:sp>
      <p:sp>
        <p:nvSpPr>
          <p:cNvPr id="118794" name="Rectangle 14"/>
          <p:cNvSpPr>
            <a:spLocks noChangeArrowheads="1"/>
          </p:cNvSpPr>
          <p:nvPr/>
        </p:nvSpPr>
        <p:spPr bwMode="auto">
          <a:xfrm>
            <a:off x="8264346" y="1255535"/>
            <a:ext cx="1790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/>
              <a:t>QC</a:t>
            </a:r>
          </a:p>
        </p:txBody>
      </p:sp>
      <p:sp>
        <p:nvSpPr>
          <p:cNvPr id="118795" name="Rectangle 15"/>
          <p:cNvSpPr>
            <a:spLocks noChangeArrowheads="1"/>
          </p:cNvSpPr>
          <p:nvPr/>
        </p:nvSpPr>
        <p:spPr bwMode="auto">
          <a:xfrm>
            <a:off x="9660866" y="3322189"/>
            <a:ext cx="1790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/>
              <a:t>QC</a:t>
            </a:r>
          </a:p>
        </p:txBody>
      </p:sp>
      <p:grpSp>
        <p:nvGrpSpPr>
          <p:cNvPr id="118796" name="Group 17"/>
          <p:cNvGrpSpPr>
            <a:grpSpLocks/>
          </p:cNvGrpSpPr>
          <p:nvPr/>
        </p:nvGrpSpPr>
        <p:grpSpPr bwMode="auto">
          <a:xfrm>
            <a:off x="3385390" y="1219200"/>
            <a:ext cx="1866900" cy="863600"/>
            <a:chOff x="3390900" y="927100"/>
            <a:chExt cx="1866900" cy="862944"/>
          </a:xfrm>
        </p:grpSpPr>
        <p:pic>
          <p:nvPicPr>
            <p:cNvPr id="118798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500" y="927100"/>
              <a:ext cx="1257300" cy="862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799" name="Picture 5" descr="Chimestry_flas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900" y="1028372"/>
              <a:ext cx="660400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Plus 16"/>
            <p:cNvSpPr/>
            <p:nvPr/>
          </p:nvSpPr>
          <p:spPr bwMode="auto">
            <a:xfrm>
              <a:off x="3962400" y="1206288"/>
              <a:ext cx="304800" cy="304568"/>
            </a:xfrm>
            <a:prstGeom prst="mathPlus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19" name="Cloud 18"/>
          <p:cNvSpPr/>
          <p:nvPr/>
        </p:nvSpPr>
        <p:spPr bwMode="auto">
          <a:xfrm>
            <a:off x="549454" y="1205183"/>
            <a:ext cx="2133600" cy="8763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latin typeface="Arial" pitchFamily="34" charset="0"/>
              </a:rPr>
              <a:t>Experiment design</a:t>
            </a:r>
          </a:p>
        </p:txBody>
      </p:sp>
      <p:cxnSp>
        <p:nvCxnSpPr>
          <p:cNvPr id="7" name="Straight Arrow Connector 6"/>
          <p:cNvCxnSpPr>
            <a:cxnSpLocks/>
            <a:stCxn id="118789" idx="2"/>
            <a:endCxn id="118790" idx="0"/>
          </p:cNvCxnSpPr>
          <p:nvPr/>
        </p:nvCxnSpPr>
        <p:spPr bwMode="auto">
          <a:xfrm>
            <a:off x="7781267" y="1830628"/>
            <a:ext cx="1091480" cy="12173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cxnSpLocks/>
            <a:stCxn id="118790" idx="2"/>
            <a:endCxn id="118802" idx="0"/>
          </p:cNvCxnSpPr>
          <p:nvPr/>
        </p:nvCxnSpPr>
        <p:spPr bwMode="auto">
          <a:xfrm flipH="1">
            <a:off x="8790556" y="3898870"/>
            <a:ext cx="82191" cy="14314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cxnSpLocks/>
            <a:stCxn id="118790" idx="2"/>
            <a:endCxn id="118801" idx="0"/>
          </p:cNvCxnSpPr>
          <p:nvPr/>
        </p:nvCxnSpPr>
        <p:spPr bwMode="auto">
          <a:xfrm flipH="1">
            <a:off x="7164956" y="3898870"/>
            <a:ext cx="1707791" cy="14314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cxnSpLocks/>
            <a:stCxn id="118790" idx="2"/>
            <a:endCxn id="118803" idx="0"/>
          </p:cNvCxnSpPr>
          <p:nvPr/>
        </p:nvCxnSpPr>
        <p:spPr bwMode="auto">
          <a:xfrm>
            <a:off x="8872747" y="3898870"/>
            <a:ext cx="1543409" cy="14314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cxnSpLocks/>
            <a:stCxn id="118790" idx="3"/>
          </p:cNvCxnSpPr>
          <p:nvPr/>
        </p:nvCxnSpPr>
        <p:spPr bwMode="auto">
          <a:xfrm>
            <a:off x="9984836" y="3473420"/>
            <a:ext cx="40136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cxnSpLocks/>
            <a:stCxn id="118789" idx="3"/>
          </p:cNvCxnSpPr>
          <p:nvPr/>
        </p:nvCxnSpPr>
        <p:spPr bwMode="auto">
          <a:xfrm>
            <a:off x="8530567" y="1405178"/>
            <a:ext cx="445937" cy="2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cxnSpLocks/>
            <a:stCxn id="6" idx="3"/>
            <a:endCxn id="118789" idx="1"/>
          </p:cNvCxnSpPr>
          <p:nvPr/>
        </p:nvCxnSpPr>
        <p:spPr bwMode="auto">
          <a:xfrm flipV="1">
            <a:off x="5348377" y="1405178"/>
            <a:ext cx="1683590" cy="2381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cxnSpLocks/>
            <a:stCxn id="19" idx="0"/>
            <a:endCxn id="6" idx="1"/>
          </p:cNvCxnSpPr>
          <p:nvPr/>
        </p:nvCxnSpPr>
        <p:spPr bwMode="auto">
          <a:xfrm>
            <a:off x="2681276" y="1643333"/>
            <a:ext cx="38972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6384D0F-FAB3-A24C-BAE5-6AA44F409FE0}"/>
              </a:ext>
            </a:extLst>
          </p:cNvPr>
          <p:cNvSpPr/>
          <p:nvPr/>
        </p:nvSpPr>
        <p:spPr>
          <a:xfrm>
            <a:off x="3071004" y="1069676"/>
            <a:ext cx="2277373" cy="1147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892572B-F593-9A4A-9822-E28C747FB201}"/>
              </a:ext>
            </a:extLst>
          </p:cNvPr>
          <p:cNvCxnSpPr>
            <a:cxnSpLocks/>
            <a:stCxn id="118789" idx="2"/>
            <a:endCxn id="118793" idx="3"/>
          </p:cNvCxnSpPr>
          <p:nvPr/>
        </p:nvCxnSpPr>
        <p:spPr bwMode="auto">
          <a:xfrm flipH="1">
            <a:off x="4214243" y="1830628"/>
            <a:ext cx="3567024" cy="9313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Rounded Rectangle 13">
            <a:extLst>
              <a:ext uri="{FF2B5EF4-FFF2-40B4-BE49-F238E27FC236}">
                <a16:creationId xmlns:a16="http://schemas.microsoft.com/office/drawing/2014/main" id="{DABCEE36-BF12-F841-9374-5724550D3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455" y="2333688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Not ”classic” reference</a:t>
            </a:r>
          </a:p>
        </p:txBody>
      </p:sp>
      <p:sp>
        <p:nvSpPr>
          <p:cNvPr id="78" name="Rounded Rectangle 13">
            <a:extLst>
              <a:ext uri="{FF2B5EF4-FFF2-40B4-BE49-F238E27FC236}">
                <a16:creationId xmlns:a16="http://schemas.microsoft.com/office/drawing/2014/main" id="{286648A9-A5B9-FA42-966A-B3D25CAF6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914" y="3397609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dirty="0"/>
              <a:t>Metagenomics</a:t>
            </a:r>
          </a:p>
        </p:txBody>
      </p:sp>
      <p:sp>
        <p:nvSpPr>
          <p:cNvPr id="79" name="Rounded Rectangle 13">
            <a:extLst>
              <a:ext uri="{FF2B5EF4-FFF2-40B4-BE49-F238E27FC236}">
                <a16:creationId xmlns:a16="http://schemas.microsoft.com/office/drawing/2014/main" id="{C917A688-788F-764D-A84D-115E3224E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2875" y="3397609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Reference assembly</a:t>
            </a:r>
          </a:p>
        </p:txBody>
      </p:sp>
      <p:sp>
        <p:nvSpPr>
          <p:cNvPr id="95" name="Rounded Rectangle 13">
            <a:extLst>
              <a:ext uri="{FF2B5EF4-FFF2-40B4-BE49-F238E27FC236}">
                <a16:creationId xmlns:a16="http://schemas.microsoft.com/office/drawing/2014/main" id="{D4BF832A-2B60-A14E-A341-1716987AE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807" y="3397609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Immunogenetic</a:t>
            </a:r>
          </a:p>
          <a:p>
            <a:pPr algn="ctr"/>
            <a:r>
              <a:rPr lang="en-US" i="1" dirty="0"/>
              <a:t>VDJ-genes</a:t>
            </a:r>
          </a:p>
        </p:txBody>
      </p:sp>
      <p:sp>
        <p:nvSpPr>
          <p:cNvPr id="96" name="Rounded Rectangle 13">
            <a:extLst>
              <a:ext uri="{FF2B5EF4-FFF2-40B4-BE49-F238E27FC236}">
                <a16:creationId xmlns:a16="http://schemas.microsoft.com/office/drawing/2014/main" id="{B66DC79E-C33A-274D-84CE-E757F57EA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0818" y="3397609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CRISPR</a:t>
            </a:r>
          </a:p>
          <a:p>
            <a:pPr algn="ctr"/>
            <a:r>
              <a:rPr lang="en-US" i="1" dirty="0"/>
              <a:t>sgRNA</a:t>
            </a:r>
          </a:p>
        </p:txBody>
      </p:sp>
      <p:sp>
        <p:nvSpPr>
          <p:cNvPr id="103" name="Rounded Rectangle 13">
            <a:extLst>
              <a:ext uri="{FF2B5EF4-FFF2-40B4-BE49-F238E27FC236}">
                <a16:creationId xmlns:a16="http://schemas.microsoft.com/office/drawing/2014/main" id="{4A3BC22A-78BC-DC42-AB8E-3901FA1DD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728" y="5312673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dirty="0"/>
              <a:t>Methylation</a:t>
            </a:r>
          </a:p>
          <a:p>
            <a:pPr algn="ctr"/>
            <a:r>
              <a:rPr lang="en-US" i="1" dirty="0"/>
              <a:t>Bisulfide-seq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C25AA8E-2768-9948-80C6-EFBC260315AE}"/>
              </a:ext>
            </a:extLst>
          </p:cNvPr>
          <p:cNvCxnSpPr>
            <a:cxnSpLocks/>
            <a:stCxn id="118789" idx="2"/>
            <a:endCxn id="74" idx="0"/>
          </p:cNvCxnSpPr>
          <p:nvPr/>
        </p:nvCxnSpPr>
        <p:spPr bwMode="auto">
          <a:xfrm flipH="1">
            <a:off x="6886755" y="1830628"/>
            <a:ext cx="894512" cy="5030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1BD8FEC8-1B74-EE40-9096-70BC55CC9221}"/>
              </a:ext>
            </a:extLst>
          </p:cNvPr>
          <p:cNvCxnSpPr>
            <a:cxnSpLocks/>
            <a:stCxn id="74" idx="2"/>
            <a:endCxn id="95" idx="0"/>
          </p:cNvCxnSpPr>
          <p:nvPr/>
        </p:nvCxnSpPr>
        <p:spPr bwMode="auto">
          <a:xfrm flipH="1">
            <a:off x="4477107" y="3184588"/>
            <a:ext cx="2409648" cy="2130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16FBC242-76D9-C746-A366-64B5939DC8B7}"/>
              </a:ext>
            </a:extLst>
          </p:cNvPr>
          <p:cNvCxnSpPr>
            <a:cxnSpLocks/>
            <a:stCxn id="74" idx="2"/>
            <a:endCxn id="96" idx="0"/>
          </p:cNvCxnSpPr>
          <p:nvPr/>
        </p:nvCxnSpPr>
        <p:spPr bwMode="auto">
          <a:xfrm flipH="1">
            <a:off x="6070118" y="3184588"/>
            <a:ext cx="816637" cy="2130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FD23E9D4-B921-BF46-BE12-D65862782B38}"/>
              </a:ext>
            </a:extLst>
          </p:cNvPr>
          <p:cNvCxnSpPr>
            <a:cxnSpLocks/>
            <a:stCxn id="118793" idx="2"/>
            <a:endCxn id="78" idx="0"/>
          </p:cNvCxnSpPr>
          <p:nvPr/>
        </p:nvCxnSpPr>
        <p:spPr bwMode="auto">
          <a:xfrm flipH="1">
            <a:off x="982214" y="3187462"/>
            <a:ext cx="2482729" cy="2101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C6D63281-3292-3F4F-8D1A-D7C6C0587518}"/>
              </a:ext>
            </a:extLst>
          </p:cNvPr>
          <p:cNvCxnSpPr>
            <a:cxnSpLocks/>
            <a:stCxn id="118793" idx="2"/>
            <a:endCxn id="79" idx="0"/>
          </p:cNvCxnSpPr>
          <p:nvPr/>
        </p:nvCxnSpPr>
        <p:spPr bwMode="auto">
          <a:xfrm flipH="1">
            <a:off x="2582175" y="3187462"/>
            <a:ext cx="882768" cy="2101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7DFFEEFC-0CA5-2046-9CFE-CEEEBD25F2EA}"/>
              </a:ext>
            </a:extLst>
          </p:cNvPr>
          <p:cNvCxnSpPr>
            <a:cxnSpLocks/>
            <a:stCxn id="118790" idx="2"/>
            <a:endCxn id="103" idx="0"/>
          </p:cNvCxnSpPr>
          <p:nvPr/>
        </p:nvCxnSpPr>
        <p:spPr bwMode="auto">
          <a:xfrm flipH="1">
            <a:off x="5518028" y="3898870"/>
            <a:ext cx="3354719" cy="14138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8830" name="TextBox 118829">
            <a:extLst>
              <a:ext uri="{FF2B5EF4-FFF2-40B4-BE49-F238E27FC236}">
                <a16:creationId xmlns:a16="http://schemas.microsoft.com/office/drawing/2014/main" id="{70BA25DC-7C2D-8B4B-AEFC-5C3195C99A23}"/>
              </a:ext>
            </a:extLst>
          </p:cNvPr>
          <p:cNvSpPr txBox="1"/>
          <p:nvPr/>
        </p:nvSpPr>
        <p:spPr>
          <a:xfrm>
            <a:off x="3864633" y="552953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D0FC8B-A3E0-CA43-A015-8EF5980E3929}"/>
              </a:ext>
            </a:extLst>
          </p:cNvPr>
          <p:cNvSpPr/>
          <p:nvPr/>
        </p:nvSpPr>
        <p:spPr>
          <a:xfrm>
            <a:off x="10373158" y="3352657"/>
            <a:ext cx="366115" cy="2415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63309374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6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499" name="Google Shape;499;p46"/>
          <p:cNvSpPr txBox="1"/>
          <p:nvPr/>
        </p:nvSpPr>
        <p:spPr>
          <a:xfrm>
            <a:off x="3330341" y="6408258"/>
            <a:ext cx="2263592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rgbClr val="21A9C0"/>
                </a:solidFill>
                <a:latin typeface="Arial"/>
                <a:ea typeface="Arial"/>
                <a:cs typeface="Arial"/>
                <a:sym typeface="Arial"/>
              </a:rPr>
              <a:t>www.ceitec.eu</a:t>
            </a:r>
            <a:endParaRPr sz="1800" b="0">
              <a:solidFill>
                <a:srgbClr val="21A9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46"/>
          <p:cNvSpPr txBox="1"/>
          <p:nvPr/>
        </p:nvSpPr>
        <p:spPr>
          <a:xfrm>
            <a:off x="2363404" y="1836406"/>
            <a:ext cx="841809" cy="2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21A9C0"/>
                </a:solidFill>
                <a:latin typeface="Arial"/>
                <a:ea typeface="Arial"/>
                <a:cs typeface="Arial"/>
                <a:sym typeface="Arial"/>
              </a:rPr>
              <a:t>CEITEC</a:t>
            </a:r>
            <a:endParaRPr sz="1600" b="0">
              <a:solidFill>
                <a:srgbClr val="21A9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46"/>
          <p:cNvSpPr txBox="1"/>
          <p:nvPr/>
        </p:nvSpPr>
        <p:spPr>
          <a:xfrm>
            <a:off x="2026520" y="2419317"/>
            <a:ext cx="1554079" cy="2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21A9C0"/>
                </a:solidFill>
                <a:latin typeface="Arial"/>
                <a:ea typeface="Arial"/>
                <a:cs typeface="Arial"/>
                <a:sym typeface="Arial"/>
              </a:rPr>
              <a:t>@CEITEC_Brno</a:t>
            </a:r>
            <a:endParaRPr sz="1600" b="0">
              <a:solidFill>
                <a:srgbClr val="21A9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46"/>
          <p:cNvSpPr/>
          <p:nvPr/>
        </p:nvSpPr>
        <p:spPr>
          <a:xfrm>
            <a:off x="1489711" y="2383237"/>
            <a:ext cx="414501" cy="360000"/>
          </a:xfrm>
          <a:custGeom>
            <a:avLst/>
            <a:gdLst/>
            <a:ahLst/>
            <a:cxnLst/>
            <a:rect l="l" t="t" r="r" b="b"/>
            <a:pathLst>
              <a:path w="1833" h="1587" extrusionOk="0">
                <a:moveTo>
                  <a:pt x="1375" y="0"/>
                </a:moveTo>
                <a:cubicBezTo>
                  <a:pt x="1833" y="793"/>
                  <a:pt x="1833" y="793"/>
                  <a:pt x="1833" y="793"/>
                </a:cubicBezTo>
                <a:cubicBezTo>
                  <a:pt x="1375" y="1587"/>
                  <a:pt x="1375" y="1587"/>
                  <a:pt x="1375" y="1587"/>
                </a:cubicBezTo>
                <a:cubicBezTo>
                  <a:pt x="459" y="1587"/>
                  <a:pt x="459" y="1587"/>
                  <a:pt x="459" y="1587"/>
                </a:cubicBezTo>
                <a:cubicBezTo>
                  <a:pt x="0" y="793"/>
                  <a:pt x="0" y="793"/>
                  <a:pt x="0" y="793"/>
                </a:cubicBezTo>
                <a:cubicBezTo>
                  <a:pt x="459" y="0"/>
                  <a:pt x="459" y="0"/>
                  <a:pt x="459" y="0"/>
                </a:cubicBezTo>
                <a:lnTo>
                  <a:pt x="1375" y="0"/>
                </a:lnTo>
                <a:close/>
                <a:moveTo>
                  <a:pt x="1271" y="612"/>
                </a:moveTo>
                <a:cubicBezTo>
                  <a:pt x="1307" y="586"/>
                  <a:pt x="1338" y="554"/>
                  <a:pt x="1362" y="517"/>
                </a:cubicBezTo>
                <a:cubicBezTo>
                  <a:pt x="1330" y="532"/>
                  <a:pt x="1295" y="542"/>
                  <a:pt x="1257" y="546"/>
                </a:cubicBezTo>
                <a:cubicBezTo>
                  <a:pt x="1295" y="523"/>
                  <a:pt x="1324" y="487"/>
                  <a:pt x="1338" y="445"/>
                </a:cubicBezTo>
                <a:cubicBezTo>
                  <a:pt x="1303" y="466"/>
                  <a:pt x="1263" y="481"/>
                  <a:pt x="1222" y="489"/>
                </a:cubicBezTo>
                <a:cubicBezTo>
                  <a:pt x="1188" y="454"/>
                  <a:pt x="1141" y="431"/>
                  <a:pt x="1088" y="431"/>
                </a:cubicBezTo>
                <a:cubicBezTo>
                  <a:pt x="987" y="431"/>
                  <a:pt x="905" y="513"/>
                  <a:pt x="905" y="614"/>
                </a:cubicBezTo>
                <a:cubicBezTo>
                  <a:pt x="905" y="629"/>
                  <a:pt x="907" y="642"/>
                  <a:pt x="910" y="656"/>
                </a:cubicBezTo>
                <a:cubicBezTo>
                  <a:pt x="758" y="648"/>
                  <a:pt x="623" y="575"/>
                  <a:pt x="533" y="465"/>
                </a:cubicBezTo>
                <a:cubicBezTo>
                  <a:pt x="518" y="492"/>
                  <a:pt x="509" y="523"/>
                  <a:pt x="509" y="557"/>
                </a:cubicBezTo>
                <a:cubicBezTo>
                  <a:pt x="509" y="620"/>
                  <a:pt x="541" y="676"/>
                  <a:pt x="590" y="709"/>
                </a:cubicBezTo>
                <a:cubicBezTo>
                  <a:pt x="560" y="708"/>
                  <a:pt x="532" y="700"/>
                  <a:pt x="507" y="686"/>
                </a:cubicBezTo>
                <a:cubicBezTo>
                  <a:pt x="507" y="687"/>
                  <a:pt x="507" y="688"/>
                  <a:pt x="507" y="688"/>
                </a:cubicBezTo>
                <a:cubicBezTo>
                  <a:pt x="507" y="777"/>
                  <a:pt x="570" y="851"/>
                  <a:pt x="654" y="868"/>
                </a:cubicBezTo>
                <a:cubicBezTo>
                  <a:pt x="638" y="872"/>
                  <a:pt x="622" y="874"/>
                  <a:pt x="606" y="874"/>
                </a:cubicBezTo>
                <a:cubicBezTo>
                  <a:pt x="594" y="874"/>
                  <a:pt x="582" y="873"/>
                  <a:pt x="571" y="871"/>
                </a:cubicBezTo>
                <a:cubicBezTo>
                  <a:pt x="595" y="943"/>
                  <a:pt x="662" y="996"/>
                  <a:pt x="742" y="998"/>
                </a:cubicBezTo>
                <a:cubicBezTo>
                  <a:pt x="679" y="1047"/>
                  <a:pt x="601" y="1076"/>
                  <a:pt x="515" y="1076"/>
                </a:cubicBezTo>
                <a:cubicBezTo>
                  <a:pt x="500" y="1076"/>
                  <a:pt x="486" y="1075"/>
                  <a:pt x="471" y="1073"/>
                </a:cubicBezTo>
                <a:cubicBezTo>
                  <a:pt x="552" y="1125"/>
                  <a:pt x="648" y="1156"/>
                  <a:pt x="752" y="1156"/>
                </a:cubicBezTo>
                <a:cubicBezTo>
                  <a:pt x="1088" y="1156"/>
                  <a:pt x="1272" y="877"/>
                  <a:pt x="1272" y="635"/>
                </a:cubicBezTo>
                <a:cubicBezTo>
                  <a:pt x="1272" y="627"/>
                  <a:pt x="1272" y="619"/>
                  <a:pt x="1271" y="612"/>
                </a:cubicBezTo>
                <a:close/>
                <a:moveTo>
                  <a:pt x="1271" y="612"/>
                </a:moveTo>
                <a:cubicBezTo>
                  <a:pt x="1271" y="612"/>
                  <a:pt x="1271" y="612"/>
                  <a:pt x="1271" y="612"/>
                </a:cubicBezTo>
              </a:path>
            </a:pathLst>
          </a:custGeom>
          <a:solidFill>
            <a:srgbClr val="21A9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46"/>
          <p:cNvSpPr/>
          <p:nvPr/>
        </p:nvSpPr>
        <p:spPr>
          <a:xfrm>
            <a:off x="1826595" y="1797075"/>
            <a:ext cx="417079" cy="360000"/>
          </a:xfrm>
          <a:custGeom>
            <a:avLst/>
            <a:gdLst/>
            <a:ahLst/>
            <a:cxnLst/>
            <a:rect l="l" t="t" r="r" b="b"/>
            <a:pathLst>
              <a:path w="1833" h="1587" extrusionOk="0">
                <a:moveTo>
                  <a:pt x="1375" y="0"/>
                </a:moveTo>
                <a:cubicBezTo>
                  <a:pt x="1833" y="793"/>
                  <a:pt x="1833" y="793"/>
                  <a:pt x="1833" y="793"/>
                </a:cubicBezTo>
                <a:cubicBezTo>
                  <a:pt x="1375" y="1587"/>
                  <a:pt x="1375" y="1587"/>
                  <a:pt x="1375" y="1587"/>
                </a:cubicBezTo>
                <a:cubicBezTo>
                  <a:pt x="459" y="1587"/>
                  <a:pt x="459" y="1587"/>
                  <a:pt x="459" y="1587"/>
                </a:cubicBezTo>
                <a:cubicBezTo>
                  <a:pt x="0" y="793"/>
                  <a:pt x="0" y="793"/>
                  <a:pt x="0" y="793"/>
                </a:cubicBezTo>
                <a:cubicBezTo>
                  <a:pt x="459" y="0"/>
                  <a:pt x="459" y="0"/>
                  <a:pt x="459" y="0"/>
                </a:cubicBezTo>
                <a:lnTo>
                  <a:pt x="1375" y="0"/>
                </a:lnTo>
                <a:close/>
                <a:moveTo>
                  <a:pt x="1131" y="659"/>
                </a:moveTo>
                <a:cubicBezTo>
                  <a:pt x="985" y="659"/>
                  <a:pt x="985" y="659"/>
                  <a:pt x="985" y="659"/>
                </a:cubicBezTo>
                <a:cubicBezTo>
                  <a:pt x="985" y="563"/>
                  <a:pt x="985" y="563"/>
                  <a:pt x="985" y="563"/>
                </a:cubicBezTo>
                <a:cubicBezTo>
                  <a:pt x="985" y="527"/>
                  <a:pt x="1009" y="519"/>
                  <a:pt x="1026" y="519"/>
                </a:cubicBezTo>
                <a:cubicBezTo>
                  <a:pt x="1129" y="519"/>
                  <a:pt x="1129" y="519"/>
                  <a:pt x="1129" y="519"/>
                </a:cubicBezTo>
                <a:cubicBezTo>
                  <a:pt x="1129" y="361"/>
                  <a:pt x="1129" y="361"/>
                  <a:pt x="1129" y="361"/>
                </a:cubicBezTo>
                <a:cubicBezTo>
                  <a:pt x="987" y="360"/>
                  <a:pt x="987" y="360"/>
                  <a:pt x="987" y="360"/>
                </a:cubicBezTo>
                <a:cubicBezTo>
                  <a:pt x="830" y="360"/>
                  <a:pt x="794" y="478"/>
                  <a:pt x="794" y="553"/>
                </a:cubicBezTo>
                <a:cubicBezTo>
                  <a:pt x="794" y="659"/>
                  <a:pt x="794" y="659"/>
                  <a:pt x="794" y="659"/>
                </a:cubicBezTo>
                <a:cubicBezTo>
                  <a:pt x="703" y="659"/>
                  <a:pt x="703" y="659"/>
                  <a:pt x="703" y="659"/>
                </a:cubicBezTo>
                <a:cubicBezTo>
                  <a:pt x="703" y="821"/>
                  <a:pt x="703" y="821"/>
                  <a:pt x="703" y="821"/>
                </a:cubicBezTo>
                <a:cubicBezTo>
                  <a:pt x="794" y="821"/>
                  <a:pt x="794" y="821"/>
                  <a:pt x="794" y="821"/>
                </a:cubicBezTo>
                <a:cubicBezTo>
                  <a:pt x="794" y="1282"/>
                  <a:pt x="794" y="1282"/>
                  <a:pt x="794" y="1282"/>
                </a:cubicBezTo>
                <a:cubicBezTo>
                  <a:pt x="985" y="1282"/>
                  <a:pt x="985" y="1282"/>
                  <a:pt x="985" y="1282"/>
                </a:cubicBezTo>
                <a:cubicBezTo>
                  <a:pt x="985" y="821"/>
                  <a:pt x="985" y="821"/>
                  <a:pt x="985" y="821"/>
                </a:cubicBezTo>
                <a:cubicBezTo>
                  <a:pt x="1115" y="821"/>
                  <a:pt x="1115" y="821"/>
                  <a:pt x="1115" y="821"/>
                </a:cubicBezTo>
                <a:lnTo>
                  <a:pt x="1131" y="659"/>
                </a:lnTo>
                <a:close/>
                <a:moveTo>
                  <a:pt x="1115" y="821"/>
                </a:moveTo>
                <a:cubicBezTo>
                  <a:pt x="1115" y="821"/>
                  <a:pt x="1115" y="821"/>
                  <a:pt x="1115" y="821"/>
                </a:cubicBezTo>
              </a:path>
            </a:pathLst>
          </a:custGeom>
          <a:solidFill>
            <a:srgbClr val="21A9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46"/>
          <p:cNvSpPr txBox="1"/>
          <p:nvPr/>
        </p:nvSpPr>
        <p:spPr>
          <a:xfrm>
            <a:off x="9781443" y="6034208"/>
            <a:ext cx="2351926" cy="43084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1A9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Vojta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Bystry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rgbClr val="21A9C0"/>
                </a:solidFill>
                <a:hlinkClick r:id="rId3"/>
              </a:rPr>
              <a:t>vojtech.bystry</a:t>
            </a:r>
            <a:r>
              <a:rPr lang="en-US" sz="1100" u="sng" dirty="0">
                <a:solidFill>
                  <a:srgbClr val="21A9C0"/>
                </a:solidFill>
                <a:sym typeface="Arial"/>
                <a:hlinkClick r:id="rId3"/>
              </a:rPr>
              <a:t>@ceitec.muni.cz</a:t>
            </a:r>
            <a:endParaRPr sz="1100" dirty="0">
              <a:solidFill>
                <a:srgbClr val="21A9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46"/>
          <p:cNvSpPr txBox="1"/>
          <p:nvPr/>
        </p:nvSpPr>
        <p:spPr>
          <a:xfrm>
            <a:off x="274273" y="3044848"/>
            <a:ext cx="334621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 for your attention!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EITEC">
      <a:dk1>
        <a:srgbClr val="39464A"/>
      </a:dk1>
      <a:lt1>
        <a:srgbClr val="F2F2F2"/>
      </a:lt1>
      <a:dk2>
        <a:srgbClr val="39464A"/>
      </a:dk2>
      <a:lt2>
        <a:srgbClr val="D8D8D8"/>
      </a:lt2>
      <a:accent1>
        <a:srgbClr val="62BB46"/>
      </a:accent1>
      <a:accent2>
        <a:srgbClr val="21A9C0"/>
      </a:accent2>
      <a:accent3>
        <a:srgbClr val="39464A"/>
      </a:accent3>
      <a:accent4>
        <a:srgbClr val="F2F2F2"/>
      </a:accent4>
      <a:accent5>
        <a:srgbClr val="BFBFBF"/>
      </a:accent5>
      <a:accent6>
        <a:srgbClr val="7F7F7F"/>
      </a:accent6>
      <a:hlink>
        <a:srgbClr val="21A9C0"/>
      </a:hlink>
      <a:folHlink>
        <a:srgbClr val="3946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</TotalTime>
  <Words>248</Words>
  <Application>Microsoft Macintosh PowerPoint</Application>
  <PresentationFormat>Widescreen</PresentationFormat>
  <Paragraphs>107</Paragraphs>
  <Slides>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</vt:lpstr>
      <vt:lpstr>Wingdings</vt:lpstr>
      <vt:lpstr>Motiv Office</vt:lpstr>
      <vt:lpstr>Equation</vt:lpstr>
      <vt:lpstr> Lecture 2 : NGS libraries and basic data quality control</vt:lpstr>
      <vt:lpstr>De-multiplexing</vt:lpstr>
      <vt:lpstr>NGS data analysis</vt:lpstr>
      <vt:lpstr>Primary data – fastq file</vt:lpstr>
      <vt:lpstr>Fastq format - quality </vt:lpstr>
      <vt:lpstr>Fastq – quality control </vt:lpstr>
      <vt:lpstr>FastQC Report</vt:lpstr>
      <vt:lpstr>NGS data analysis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Week 1 : Introduction; Algorithm Basics </dc:title>
  <dc:creator>Zdeňka Lipovská</dc:creator>
  <cp:lastModifiedBy>Vojtěch Bystrý</cp:lastModifiedBy>
  <cp:revision>45</cp:revision>
  <dcterms:created xsi:type="dcterms:W3CDTF">2018-06-18T13:01:41Z</dcterms:created>
  <dcterms:modified xsi:type="dcterms:W3CDTF">2021-03-30T06:43:12Z</dcterms:modified>
</cp:coreProperties>
</file>