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832" r:id="rId2"/>
    <p:sldId id="272" r:id="rId3"/>
    <p:sldId id="862" r:id="rId4"/>
    <p:sldId id="863" r:id="rId5"/>
    <p:sldId id="864" r:id="rId6"/>
    <p:sldId id="855" r:id="rId7"/>
    <p:sldId id="865" r:id="rId8"/>
    <p:sldId id="866" r:id="rId9"/>
    <p:sldId id="867" r:id="rId10"/>
    <p:sldId id="868" r:id="rId11"/>
    <p:sldId id="869" r:id="rId12"/>
    <p:sldId id="870" r:id="rId13"/>
    <p:sldId id="871" r:id="rId14"/>
    <p:sldId id="872" r:id="rId15"/>
    <p:sldId id="874" r:id="rId16"/>
    <p:sldId id="301" r:id="rId17"/>
  </p:sldIdLst>
  <p:sldSz cx="12192000" cy="6858000"/>
  <p:notesSz cx="6865938" cy="99964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UD7xCa6SyankUBMS5VLgdWL0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739"/>
  </p:normalViewPr>
  <p:slideViewPr>
    <p:cSldViewPr snapToGrid="0">
      <p:cViewPr varScale="1">
        <p:scale>
          <a:sx n="148" d="100"/>
          <a:sy n="148" d="100"/>
        </p:scale>
        <p:origin x="1672" y="192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09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11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4800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50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47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273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56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59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63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69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17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6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7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9a1aff0c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9a1aff0c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53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MU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8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922" y="397746"/>
            <a:ext cx="1247372" cy="12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49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5183188" y="1524519"/>
            <a:ext cx="6542086" cy="436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‒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466726" y="1523999"/>
            <a:ext cx="4305300" cy="434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21A9C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73857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2">
  <p:cSld name="Image MU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noFill/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" y="0"/>
            <a:ext cx="1219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1"/>
          <p:cNvSpPr txBox="1"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subTitle" idx="1"/>
          </p:nvPr>
        </p:nvSpPr>
        <p:spPr>
          <a:xfrm>
            <a:off x="697706" y="5105399"/>
            <a:ext cx="10796588" cy="97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" name="Google Shape;3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BUT">
  <p:cSld name="Cover Slide B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2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1" name="Google Shape;4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146" y="634882"/>
            <a:ext cx="2453146" cy="78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secHead">
  <p:cSld name="SECTION_HEADER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3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466725" y="3975101"/>
            <a:ext cx="11258550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E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E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1">
  <p:cSld name="Image MU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1">
  <p:cSld name="Image BUT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2">
  <p:cSld name="Image BUT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6172199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vojtech.bystry@ceitec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vojtech.bystry@ceitec.muni.c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4320"/>
            </a:pPr>
            <a:br>
              <a:rPr lang="en-US" sz="4320" dirty="0"/>
            </a:br>
            <a:r>
              <a:rPr lang="en-US" sz="4320" dirty="0"/>
              <a:t>Lecture 6 : Single Cell </a:t>
            </a:r>
            <a:br>
              <a:rPr lang="en-US" sz="4320" dirty="0"/>
            </a:br>
            <a:r>
              <a:rPr lang="en-US" sz="4320" dirty="0"/>
              <a:t>RNA-seq analysis</a:t>
            </a:r>
            <a:endParaRPr sz="4320"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b="1" dirty="0"/>
              <a:t>Modern Genomic Technologies  (LF:DSMGT01 )</a:t>
            </a:r>
            <a:endParaRPr lang="en-US" sz="1800" dirty="0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469" y="345438"/>
            <a:ext cx="4277238" cy="155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4;p46">
            <a:extLst>
              <a:ext uri="{FF2B5EF4-FFF2-40B4-BE49-F238E27FC236}">
                <a16:creationId xmlns:a16="http://schemas.microsoft.com/office/drawing/2014/main" id="{26D116E4-2B42-BF40-92F1-F8E4DF950945}"/>
              </a:ext>
            </a:extLst>
          </p:cNvPr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4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4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Cluster the cells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F6E65A-FBCB-704B-8341-05BCDF7F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5" y="2424022"/>
            <a:ext cx="5277928" cy="37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59;p29">
            <a:extLst>
              <a:ext uri="{FF2B5EF4-FFF2-40B4-BE49-F238E27FC236}">
                <a16:creationId xmlns:a16="http://schemas.microsoft.com/office/drawing/2014/main" id="{93867433-8B8E-844A-9C58-36C2B3312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graph-based algorithms</a:t>
            </a:r>
          </a:p>
          <a:p>
            <a:r>
              <a:rPr lang="en-GB" dirty="0"/>
              <a:t>UMAP/</a:t>
            </a:r>
            <a:r>
              <a:rPr lang="en-GB" dirty="0" err="1"/>
              <a:t>tSNE</a:t>
            </a:r>
            <a:r>
              <a:rPr lang="en-GB" dirty="0"/>
              <a:t>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0634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Analysing clusters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12C30DC-E502-6B46-865D-73DE24A3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9" y="2424022"/>
            <a:ext cx="4732306" cy="31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36C6A98-AEF9-C247-8A27-3C5F83E0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52" y="2127370"/>
            <a:ext cx="6670196" cy="35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9;p29">
            <a:extLst>
              <a:ext uri="{FF2B5EF4-FFF2-40B4-BE49-F238E27FC236}">
                <a16:creationId xmlns:a16="http://schemas.microsoft.com/office/drawing/2014/main" id="{A2731CA7-62DD-7343-AC1A-23FCA04443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Finding differentially expressed features (cluster biomarkers)</a:t>
            </a:r>
          </a:p>
        </p:txBody>
      </p:sp>
    </p:spTree>
    <p:extLst>
      <p:ext uri="{BB962C8B-B14F-4D97-AF65-F5344CB8AC3E}">
        <p14:creationId xmlns:p14="http://schemas.microsoft.com/office/powerpoint/2010/main" val="320571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Assigning cell type identity to clusters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22C9F-BCFA-944A-9FB4-D56E1130A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98" y="1800440"/>
            <a:ext cx="3530290" cy="3558836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0B3BC28-B44B-0947-BBC0-6A646C31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54" y="1533376"/>
            <a:ext cx="7503045" cy="41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B92A28A-2298-7A41-A546-9CD222114A6C}"/>
              </a:ext>
            </a:extLst>
          </p:cNvPr>
          <p:cNvSpPr/>
          <p:nvPr/>
        </p:nvSpPr>
        <p:spPr>
          <a:xfrm>
            <a:off x="3881887" y="2276312"/>
            <a:ext cx="310550" cy="249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3749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Advanced analysis</a:t>
            </a:r>
          </a:p>
        </p:txBody>
      </p:sp>
      <p:sp>
        <p:nvSpPr>
          <p:cNvPr id="7" name="Google Shape;159;p29">
            <a:extLst>
              <a:ext uri="{FF2B5EF4-FFF2-40B4-BE49-F238E27FC236}">
                <a16:creationId xmlns:a16="http://schemas.microsoft.com/office/drawing/2014/main" id="{F6ED3780-BD30-0B41-8152-2E1C8AB302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Cell state/development directions </a:t>
            </a:r>
          </a:p>
          <a:p>
            <a:pPr lvl="1"/>
            <a:r>
              <a:rPr lang="en-GB" dirty="0"/>
              <a:t>Pseudo-time</a:t>
            </a:r>
          </a:p>
          <a:p>
            <a:pPr lvl="1"/>
            <a:r>
              <a:rPr lang="en-GB" dirty="0"/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415631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 err="1"/>
              <a:t>Pseudotime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B3F54-9007-2644-9FDC-0F8E0526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76" y="1626080"/>
            <a:ext cx="2521788" cy="252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3EAEB-46F6-8948-8E10-FF4F5682B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89" y="1656272"/>
            <a:ext cx="2021457" cy="2021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357CF9-0797-1C4D-B973-77BF99644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908" y="1393164"/>
            <a:ext cx="2849594" cy="28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D5141-8A10-E347-A45C-7468EF338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71" y="1647645"/>
            <a:ext cx="2038711" cy="2038711"/>
          </a:xfrm>
          <a:prstGeom prst="rect">
            <a:avLst/>
          </a:prstGeom>
        </p:spPr>
      </p:pic>
      <p:sp>
        <p:nvSpPr>
          <p:cNvPr id="8" name="Google Shape;159;p29">
            <a:extLst>
              <a:ext uri="{FF2B5EF4-FFF2-40B4-BE49-F238E27FC236}">
                <a16:creationId xmlns:a16="http://schemas.microsoft.com/office/drawing/2014/main" id="{EE7C8A85-DBD4-1242-8EE7-4A6E59E9C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4996" y="4529999"/>
            <a:ext cx="9349502" cy="8960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does not provide information about directionality of dynamics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EDF6BA-1B66-7547-AFF0-64E3E478F479}"/>
              </a:ext>
            </a:extLst>
          </p:cNvPr>
          <p:cNvSpPr/>
          <p:nvPr/>
        </p:nvSpPr>
        <p:spPr>
          <a:xfrm>
            <a:off x="2891286" y="2209800"/>
            <a:ext cx="189781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ED27DF6-458B-784B-A69F-917451F2ED6C}"/>
              </a:ext>
            </a:extLst>
          </p:cNvPr>
          <p:cNvSpPr/>
          <p:nvPr/>
        </p:nvSpPr>
        <p:spPr>
          <a:xfrm>
            <a:off x="5226168" y="2209800"/>
            <a:ext cx="189781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BB10991-690E-664F-A2DD-7104711B37B2}"/>
              </a:ext>
            </a:extLst>
          </p:cNvPr>
          <p:cNvSpPr/>
          <p:nvPr/>
        </p:nvSpPr>
        <p:spPr>
          <a:xfrm>
            <a:off x="7578304" y="2209800"/>
            <a:ext cx="189781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6509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Velocity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A88C47-A7B3-E74D-BE36-9DBDFA09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09" y="509199"/>
            <a:ext cx="2414203" cy="2423783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5CFAD9F-1910-0A43-88A4-8F23E8B06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839" y="642429"/>
            <a:ext cx="1855500" cy="218683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5480154-3D03-3947-829F-919E30419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642" y="714737"/>
            <a:ext cx="1655843" cy="2058241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FCBB5864-C3A5-B348-A13A-00A710C1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7" y="3451926"/>
            <a:ext cx="4261090" cy="30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0D65EC7B-34CD-9C4C-BF88-32DE9224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01" y="3411927"/>
            <a:ext cx="4372035" cy="3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5620A40-869E-A24D-8C09-D54A4F268B92}"/>
              </a:ext>
            </a:extLst>
          </p:cNvPr>
          <p:cNvSpPr/>
          <p:nvPr/>
        </p:nvSpPr>
        <p:spPr>
          <a:xfrm>
            <a:off x="5185255" y="4183990"/>
            <a:ext cx="362309" cy="15441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AF7E7F5-594C-CA46-B04D-6900C4087739}"/>
              </a:ext>
            </a:extLst>
          </p:cNvPr>
          <p:cNvSpPr/>
          <p:nvPr/>
        </p:nvSpPr>
        <p:spPr>
          <a:xfrm rot="5400000">
            <a:off x="5018176" y="981015"/>
            <a:ext cx="490089" cy="4397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4011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99" name="Google Shape;499;p46"/>
          <p:cNvSpPr txBox="1"/>
          <p:nvPr/>
        </p:nvSpPr>
        <p:spPr>
          <a:xfrm>
            <a:off x="3330341" y="6408258"/>
            <a:ext cx="2263592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www.ceitec.eu</a:t>
            </a:r>
            <a:endParaRPr sz="18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2363404" y="1836406"/>
            <a:ext cx="84180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CEITEC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2026520" y="2419317"/>
            <a:ext cx="155407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@CEITEC_Brno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1489711" y="2383237"/>
            <a:ext cx="414501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826595" y="1797075"/>
            <a:ext cx="417079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3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3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 txBox="1"/>
          <p:nvPr/>
        </p:nvSpPr>
        <p:spPr>
          <a:xfrm>
            <a:off x="274273" y="3044848"/>
            <a:ext cx="33462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cs" dirty="0"/>
              <a:t>RNA-seq types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Bulk 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SC-RNA-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Spatially resolved 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256119-DB92-E04C-A174-40176D9CC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44" y="0"/>
            <a:ext cx="1349313" cy="2121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8E6B7-E4FA-1446-A9D0-E722FB63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256" y="4283374"/>
            <a:ext cx="1345481" cy="201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6F752-C8E5-8642-A662-5B18F735B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043" b="10641"/>
          <a:stretch/>
        </p:blipFill>
        <p:spPr>
          <a:xfrm>
            <a:off x="4841096" y="2372592"/>
            <a:ext cx="2232564" cy="1448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FBE7D-1BD0-0E4F-B7FF-D257F8BA17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33" t="12009" r="34161" b="17022"/>
          <a:stretch/>
        </p:blipFill>
        <p:spPr>
          <a:xfrm>
            <a:off x="7806905" y="4183811"/>
            <a:ext cx="2320506" cy="2493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7139D9-6F11-9943-B9FA-641ADDAED2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271" b="23571"/>
          <a:stretch/>
        </p:blipFill>
        <p:spPr>
          <a:xfrm>
            <a:off x="7556382" y="1455828"/>
            <a:ext cx="2700428" cy="26848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Bulk RNA-</a:t>
            </a:r>
            <a:r>
              <a:rPr lang="en-GB" dirty="0" err="1">
                <a:latin typeface="Helvetica" pitchFamily="2" charset="0"/>
              </a:rPr>
              <a:t>seq</a:t>
            </a:r>
            <a:r>
              <a:rPr lang="cs" dirty="0"/>
              <a:t> vs. </a:t>
            </a:r>
            <a:r>
              <a:rPr lang="en-GB" dirty="0">
                <a:latin typeface="Helvetica" pitchFamily="2" charset="0"/>
              </a:rPr>
              <a:t>SC-RNA-</a:t>
            </a:r>
            <a:r>
              <a:rPr lang="en-GB" dirty="0" err="1">
                <a:latin typeface="Helvetica" pitchFamily="2" charset="0"/>
              </a:rPr>
              <a:t>seq</a:t>
            </a:r>
            <a:br>
              <a:rPr lang="en-GB" dirty="0">
                <a:latin typeface="Helvetica" pitchFamily="2" charset="0"/>
              </a:rPr>
            </a:b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Bulk 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pPr lvl="1"/>
            <a:r>
              <a:rPr lang="en-GB" dirty="0">
                <a:latin typeface="Helvetica" pitchFamily="2" charset="0"/>
              </a:rPr>
              <a:t>Several samples</a:t>
            </a:r>
          </a:p>
          <a:p>
            <a:pPr lvl="1"/>
            <a:r>
              <a:rPr lang="en-GB" dirty="0">
                <a:latin typeface="Helvetica" pitchFamily="2" charset="0"/>
              </a:rPr>
              <a:t>Difference in RNA levels between predetermined set of samples (conditions)</a:t>
            </a:r>
          </a:p>
          <a:p>
            <a:pPr marL="152396" indent="0">
              <a:buNone/>
            </a:pPr>
            <a:endParaRPr lang="en-GB" dirty="0">
              <a:latin typeface="Helvetica" pitchFamily="2" charset="0"/>
            </a:endParaRPr>
          </a:p>
          <a:p>
            <a:pPr marL="152396" indent="0">
              <a:buNone/>
            </a:pPr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SC-RNA-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pPr lvl="1"/>
            <a:r>
              <a:rPr lang="en-GB" dirty="0">
                <a:latin typeface="Helvetica" pitchFamily="2" charset="0"/>
              </a:rPr>
              <a:t>Hundreds to thousand cells</a:t>
            </a:r>
          </a:p>
          <a:p>
            <a:pPr lvl="1"/>
            <a:r>
              <a:rPr lang="en-GB" dirty="0">
                <a:latin typeface="Helvetica" pitchFamily="2" charset="0"/>
              </a:rPr>
              <a:t>Distinguish (cluster) cells based on the difference in RNA levels</a:t>
            </a: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0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SC-RNA-</a:t>
            </a:r>
            <a:r>
              <a:rPr lang="en-GB" dirty="0" err="1">
                <a:latin typeface="Helvetica" pitchFamily="2" charset="0"/>
              </a:rPr>
              <a:t>seq</a:t>
            </a:r>
            <a:r>
              <a:rPr lang="en-GB" dirty="0">
                <a:latin typeface="Helvetica" pitchFamily="2" charset="0"/>
              </a:rPr>
              <a:t> primary analysis</a:t>
            </a:r>
            <a:br>
              <a:rPr lang="en-GB" dirty="0">
                <a:latin typeface="Helvetica" pitchFamily="2" charset="0"/>
              </a:rPr>
            </a:b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In principle similar to the bulk RNA-</a:t>
            </a:r>
            <a:r>
              <a:rPr lang="en-GB" dirty="0" err="1">
                <a:latin typeface="Helvetica" pitchFamily="2" charset="0"/>
              </a:rPr>
              <a:t>seq</a:t>
            </a:r>
            <a:endParaRPr lang="en-GB" dirty="0">
              <a:latin typeface="Helvetica" pitchFamily="2" charset="0"/>
            </a:endParaRPr>
          </a:p>
          <a:p>
            <a:pPr lvl="1"/>
            <a:r>
              <a:rPr lang="en-GB" dirty="0">
                <a:latin typeface="Helvetica" pitchFamily="2" charset="0"/>
              </a:rPr>
              <a:t>Map to genomic reference, demultiplex and count reads per gene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For 10x Genomics tool from the company - Cell Ranger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Cell Ranger - report example</a:t>
            </a:r>
          </a:p>
        </p:txBody>
      </p:sp>
    </p:spTree>
    <p:extLst>
      <p:ext uri="{BB962C8B-B14F-4D97-AF65-F5344CB8AC3E}">
        <p14:creationId xmlns:p14="http://schemas.microsoft.com/office/powerpoint/2010/main" val="38939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SC-RNA-</a:t>
            </a:r>
            <a:r>
              <a:rPr lang="en-GB" dirty="0" err="1">
                <a:latin typeface="Helvetica" pitchFamily="2" charset="0"/>
              </a:rPr>
              <a:t>seq</a:t>
            </a:r>
            <a:r>
              <a:rPr lang="en-GB" dirty="0">
                <a:latin typeface="Helvetica" pitchFamily="2" charset="0"/>
              </a:rPr>
              <a:t> primary analysis results</a:t>
            </a:r>
            <a:br>
              <a:rPr lang="en-GB" dirty="0">
                <a:latin typeface="Helvetica" pitchFamily="2" charset="0"/>
              </a:rPr>
            </a:b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>
                <a:latin typeface="Helvetica" pitchFamily="2" charset="0"/>
              </a:rPr>
              <a:t>per gene (feature) per cell read count</a:t>
            </a:r>
          </a:p>
        </p:txBody>
      </p:sp>
      <p:pic>
        <p:nvPicPr>
          <p:cNvPr id="3" name="Picture 2" descr="A picture containing text, chain, metalware&#10;&#10;Description automatically generated">
            <a:extLst>
              <a:ext uri="{FF2B5EF4-FFF2-40B4-BE49-F238E27FC236}">
                <a16:creationId xmlns:a16="http://schemas.microsoft.com/office/drawing/2014/main" id="{6524B988-C2F2-934D-932E-103C01D2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91" y="2431758"/>
            <a:ext cx="8945593" cy="29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Pre-processing workflow</a:t>
            </a:r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Filtering of cells based on QC metrics </a:t>
            </a:r>
          </a:p>
          <a:p>
            <a:r>
              <a:rPr lang="en-GB" dirty="0"/>
              <a:t>Detection and filtering of highly variable features</a:t>
            </a:r>
          </a:p>
          <a:p>
            <a:r>
              <a:rPr lang="en-GB" dirty="0"/>
              <a:t>Data normalization and scaling </a:t>
            </a:r>
          </a:p>
          <a:p>
            <a:pPr marL="152396" indent="0">
              <a:buNone/>
            </a:pPr>
            <a:br>
              <a:rPr lang="en-GB" dirty="0"/>
            </a:br>
            <a:endParaRPr dirty="0"/>
          </a:p>
        </p:txBody>
      </p:sp>
      <p:pic>
        <p:nvPicPr>
          <p:cNvPr id="6" name="Picture 5" descr="A picture containing text, chain, metalware&#10;&#10;Description automatically generated">
            <a:extLst>
              <a:ext uri="{FF2B5EF4-FFF2-40B4-BE49-F238E27FC236}">
                <a16:creationId xmlns:a16="http://schemas.microsoft.com/office/drawing/2014/main" id="{67997FEF-D889-5D40-B787-97E4AAF0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01" y="3165004"/>
            <a:ext cx="7953556" cy="26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4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Filtering of cells QC</a:t>
            </a:r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Number of genes</a:t>
            </a:r>
          </a:p>
          <a:p>
            <a:r>
              <a:rPr lang="en-GB" dirty="0"/>
              <a:t>Number of reads</a:t>
            </a:r>
          </a:p>
          <a:p>
            <a:r>
              <a:rPr lang="en-GB" dirty="0"/>
              <a:t>% of mitochondrial RNA</a:t>
            </a:r>
          </a:p>
          <a:p>
            <a:pPr lvl="1"/>
            <a:r>
              <a:rPr lang="en-GB" dirty="0"/>
              <a:t>Sign of dying cells</a:t>
            </a:r>
          </a:p>
          <a:p>
            <a:endParaRPr lang="en-GB" dirty="0"/>
          </a:p>
          <a:p>
            <a:pPr marL="152396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Example filtering:</a:t>
            </a:r>
          </a:p>
          <a:p>
            <a:pPr lvl="1"/>
            <a:r>
              <a:rPr lang="en-GB" dirty="0"/>
              <a:t>filter cells that have unique feature counts over 2,500 or less than 200</a:t>
            </a:r>
          </a:p>
          <a:p>
            <a:pPr lvl="1"/>
            <a:r>
              <a:rPr lang="en-GB" dirty="0"/>
              <a:t>filter cells that have &gt;5% mitochondrial counts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828FE3-18F6-2B4F-920B-EE4E26B3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8" y="577970"/>
            <a:ext cx="7241931" cy="38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05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Identification of highly variable features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32ED14-15C0-D443-9EB0-0ADC5BBC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8" y="1942560"/>
            <a:ext cx="8367622" cy="38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0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Determine the ‘dimensionality’ of the dataset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F6E65A-FBCB-704B-8341-05BCDF7F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083" y="2096218"/>
            <a:ext cx="3043687" cy="21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59;p29">
            <a:extLst>
              <a:ext uri="{FF2B5EF4-FFF2-40B4-BE49-F238E27FC236}">
                <a16:creationId xmlns:a16="http://schemas.microsoft.com/office/drawing/2014/main" id="{93867433-8B8E-844A-9C58-36C2B3312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9349502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How many clusters (cell types) is in the experiment (we want to explore)</a:t>
            </a:r>
          </a:p>
          <a:p>
            <a:r>
              <a:rPr lang="en-GB" dirty="0"/>
              <a:t>Analysis of PCA results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Better to choose higher value then smaller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85B2B75-0D03-7041-9AAE-776455E5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9" y="2924355"/>
            <a:ext cx="3464943" cy="20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76DEFBE-431F-9742-B4DB-708FF0A5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40" y="2820837"/>
            <a:ext cx="3776932" cy="22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590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5771</TotalTime>
  <Words>304</Words>
  <Application>Microsoft Macintosh PowerPoint</Application>
  <PresentationFormat>Widescreen</PresentationFormat>
  <Paragraphs>90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</vt:lpstr>
      <vt:lpstr>Motiv Office</vt:lpstr>
      <vt:lpstr> Lecture 6 : Single Cell  RNA-seq analysis</vt:lpstr>
      <vt:lpstr>RNA-seq types</vt:lpstr>
      <vt:lpstr>Bulk RNA-seq vs. SC-RNA-seq </vt:lpstr>
      <vt:lpstr>SC-RNA-seq primary analysis </vt:lpstr>
      <vt:lpstr>SC-RNA-seq primary analysis results </vt:lpstr>
      <vt:lpstr>Pre-processing workflow</vt:lpstr>
      <vt:lpstr>Filtering of cells QC</vt:lpstr>
      <vt:lpstr>Identification of highly variable features</vt:lpstr>
      <vt:lpstr>Determine the ‘dimensionality’ of the dataset</vt:lpstr>
      <vt:lpstr>Cluster the cells</vt:lpstr>
      <vt:lpstr>Analysing clusters</vt:lpstr>
      <vt:lpstr>Assigning cell type identity to clusters</vt:lpstr>
      <vt:lpstr>Advanced analysis</vt:lpstr>
      <vt:lpstr>Pseudotime</vt:lpstr>
      <vt:lpstr>Velocity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Week 1 : Introduction; Algorithm Basics </dc:title>
  <dc:creator>Zdeňka Lipovská</dc:creator>
  <cp:lastModifiedBy>Vojtěch Bystrý</cp:lastModifiedBy>
  <cp:revision>100</cp:revision>
  <dcterms:created xsi:type="dcterms:W3CDTF">2018-06-18T13:01:41Z</dcterms:created>
  <dcterms:modified xsi:type="dcterms:W3CDTF">2021-06-07T11:54:22Z</dcterms:modified>
</cp:coreProperties>
</file>