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0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9" r:id="rId35"/>
    <p:sldId id="300" r:id="rId36"/>
    <p:sldId id="302" r:id="rId37"/>
    <p:sldId id="291" r:id="rId38"/>
    <p:sldId id="292" r:id="rId39"/>
    <p:sldId id="293" r:id="rId40"/>
    <p:sldId id="294" r:id="rId41"/>
    <p:sldId id="295" r:id="rId42"/>
    <p:sldId id="296" r:id="rId43"/>
    <p:sldId id="311" r:id="rId44"/>
    <p:sldId id="301" r:id="rId45"/>
    <p:sldId id="313" r:id="rId46"/>
    <p:sldId id="314" r:id="rId47"/>
    <p:sldId id="303" r:id="rId48"/>
    <p:sldId id="304" r:id="rId49"/>
    <p:sldId id="306" r:id="rId50"/>
    <p:sldId id="307" r:id="rId51"/>
    <p:sldId id="315" r:id="rId52"/>
    <p:sldId id="309" r:id="rId53"/>
    <p:sldId id="31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0" autoAdjust="0"/>
    <p:restoredTop sz="94660"/>
  </p:normalViewPr>
  <p:slideViewPr>
    <p:cSldViewPr>
      <p:cViewPr varScale="1">
        <p:scale>
          <a:sx n="105" d="100"/>
          <a:sy n="105" d="100"/>
        </p:scale>
        <p:origin x="169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52066-4702-4B83-85D1-6615F1549924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A38A3-DD6D-4492-A78F-13E2515B8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88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A38A3-DD6D-4492-A78F-13E2515B836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8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8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1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5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42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99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05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2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86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3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BC9C3-CBD2-4FF8-8649-B45993F21369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Klinická imunologie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Marcela Vlková</a:t>
            </a:r>
          </a:p>
          <a:p>
            <a:r>
              <a:rPr lang="cs-CZ" dirty="0"/>
              <a:t>Ústav klinické imunologie a alergologie</a:t>
            </a:r>
          </a:p>
          <a:p>
            <a:r>
              <a:rPr lang="cs-CZ" dirty="0"/>
              <a:t>LF 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7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Aktivace imunitní buňky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Přepis genů pro vznik biologicky aktivních makromolekul</a:t>
            </a:r>
          </a:p>
          <a:p>
            <a:r>
              <a:rPr lang="cs-CZ" dirty="0"/>
              <a:t>Vrcholem aktivace je proliferace buňky – klíčový pro imunitní systém</a:t>
            </a:r>
          </a:p>
          <a:p>
            <a:r>
              <a:rPr lang="cs-CZ" dirty="0"/>
              <a:t>Fyziologicky je udržován v tzv. „minimálních parametrech“</a:t>
            </a:r>
          </a:p>
          <a:p>
            <a:r>
              <a:rPr lang="cs-CZ" dirty="0"/>
              <a:t>Po aktivaci nutnost rychlého zmnožení  a  tvorbě efektorových a regulačních molekul a buněk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05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Imunitní </a:t>
            </a:r>
            <a:r>
              <a:rPr lang="cs-CZ" sz="4900" dirty="0">
                <a:latin typeface="+mn-lt"/>
              </a:rPr>
              <a:t>systém</a:t>
            </a:r>
            <a:r>
              <a:rPr lang="cs-CZ" dirty="0">
                <a:latin typeface="+mn-lt"/>
              </a:rPr>
              <a:t> – </a:t>
            </a:r>
            <a:r>
              <a:rPr lang="cs-CZ" dirty="0" err="1">
                <a:latin typeface="+mn-lt"/>
              </a:rPr>
              <a:t>multi</a:t>
            </a:r>
            <a:r>
              <a:rPr lang="cs-CZ" dirty="0">
                <a:latin typeface="+mn-lt"/>
              </a:rPr>
              <a:t>-signálová soustava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Jeden signál nemá biologickou odezvu</a:t>
            </a:r>
          </a:p>
          <a:p>
            <a:r>
              <a:rPr lang="cs-CZ" dirty="0"/>
              <a:t>Imunologická odpověď nastává až po dosažení určité úrovně intenzity signálu</a:t>
            </a:r>
          </a:p>
          <a:p>
            <a:r>
              <a:rPr lang="cs-CZ" dirty="0"/>
              <a:t>Poté dochází  k aktivaci dalšího stupně</a:t>
            </a:r>
          </a:p>
          <a:p>
            <a:r>
              <a:rPr lang="cs-CZ" dirty="0"/>
              <a:t>Dochází  k amplifikaci aktivace – nutnost regulace</a:t>
            </a:r>
          </a:p>
          <a:p>
            <a:r>
              <a:rPr lang="cs-CZ" dirty="0"/>
              <a:t>K regulaci – utlumení přenosu signálu dochází v závěru imunitní odpovědi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73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Kvalita a </a:t>
            </a:r>
            <a:r>
              <a:rPr lang="cs-CZ" sz="4900" dirty="0">
                <a:latin typeface="+mn-lt"/>
              </a:rPr>
              <a:t>intenzita</a:t>
            </a:r>
            <a:r>
              <a:rPr lang="cs-CZ" dirty="0">
                <a:latin typeface="+mn-lt"/>
              </a:rPr>
              <a:t> imunitní odpovědi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Musí být vždy adekvátní vyvolávajícímu podnětu!!</a:t>
            </a:r>
          </a:p>
          <a:p>
            <a:r>
              <a:rPr lang="cs-CZ" dirty="0"/>
              <a:t>Reakce je energeticky náročná – vyžaduje dostatečné množství živin</a:t>
            </a:r>
          </a:p>
          <a:p>
            <a:r>
              <a:rPr lang="cs-CZ" dirty="0"/>
              <a:t>Má velký biologický potenciál – pokud není dobře nasměrována – riziko poškození vlastních struktur – autoimunitní poškození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95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Charakter imunitní odpovědi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Závisí na </a:t>
            </a:r>
            <a:r>
              <a:rPr lang="cs-CZ" dirty="0" err="1"/>
              <a:t>kompartmentu</a:t>
            </a:r>
            <a:r>
              <a:rPr lang="cs-CZ" dirty="0"/>
              <a:t>, ve kterém reakce probíhá</a:t>
            </a:r>
          </a:p>
          <a:p>
            <a:r>
              <a:rPr lang="cs-CZ" dirty="0"/>
              <a:t>Jednotlivé orgány mají své specifické prostředí které nemůžeme vždy specificky vyšetřit</a:t>
            </a:r>
          </a:p>
          <a:p>
            <a:r>
              <a:rPr lang="cs-CZ" dirty="0"/>
              <a:t>Periferní krev není věrným zrcadlem imunitních dějů v organismu</a:t>
            </a:r>
          </a:p>
        </p:txBody>
      </p:sp>
    </p:spTree>
    <p:extLst>
      <p:ext uri="{BB962C8B-B14F-4D97-AF65-F5344CB8AC3E}">
        <p14:creationId xmlns:p14="http://schemas.microsoft.com/office/powerpoint/2010/main" val="2778435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Klinická imunologie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Imunopatologie</a:t>
            </a:r>
          </a:p>
          <a:p>
            <a:r>
              <a:rPr lang="cs-CZ" dirty="0"/>
              <a:t>Antiinfekční imunologie</a:t>
            </a:r>
          </a:p>
          <a:p>
            <a:r>
              <a:rPr lang="cs-CZ" dirty="0"/>
              <a:t>Transplantační imunologie</a:t>
            </a:r>
          </a:p>
          <a:p>
            <a:r>
              <a:rPr lang="cs-CZ" dirty="0"/>
              <a:t>Nádorová imunologie</a:t>
            </a:r>
          </a:p>
          <a:p>
            <a:r>
              <a:rPr lang="cs-CZ" dirty="0" err="1"/>
              <a:t>Neuroimunologie</a:t>
            </a:r>
            <a:endParaRPr lang="cs-CZ" dirty="0"/>
          </a:p>
          <a:p>
            <a:r>
              <a:rPr lang="cs-CZ" dirty="0"/>
              <a:t>Imunohematologie</a:t>
            </a:r>
          </a:p>
          <a:p>
            <a:r>
              <a:rPr lang="cs-CZ" dirty="0"/>
              <a:t>Alergologie</a:t>
            </a:r>
          </a:p>
          <a:p>
            <a:r>
              <a:rPr lang="cs-CZ" dirty="0"/>
              <a:t>Imunogenetika</a:t>
            </a:r>
          </a:p>
          <a:p>
            <a:r>
              <a:rPr lang="cs-CZ" dirty="0" err="1"/>
              <a:t>Imunofarmakologie</a:t>
            </a:r>
            <a:endParaRPr lang="cs-CZ" dirty="0"/>
          </a:p>
          <a:p>
            <a:r>
              <a:rPr lang="cs-CZ" dirty="0" err="1"/>
              <a:t>Vakcinologie</a:t>
            </a:r>
            <a:endParaRPr lang="cs-CZ" dirty="0"/>
          </a:p>
          <a:p>
            <a:r>
              <a:rPr lang="cs-CZ" dirty="0"/>
              <a:t>Imunochemie…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577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Imunopatologie</a:t>
            </a:r>
            <a:endParaRPr lang="en-GB" dirty="0"/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890054"/>
              </p:ext>
            </p:extLst>
          </p:nvPr>
        </p:nvGraphicFramePr>
        <p:xfrm>
          <a:off x="611560" y="1124744"/>
          <a:ext cx="7920880" cy="535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rezentace" r:id="rId3" imgW="4561507" imgH="3421488" progId="PowerPoint.Show.8">
                  <p:embed/>
                </p:oleObj>
              </mc:Choice>
              <mc:Fallback>
                <p:oleObj name="Prezentace" r:id="rId3" imgW="4561507" imgH="342148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24744"/>
                        <a:ext cx="7920880" cy="5356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7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35696" y="4053225"/>
            <a:ext cx="5736314" cy="2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cs-CZ" sz="2800" u="sng" dirty="0">
                <a:solidFill>
                  <a:schemeClr val="accent2"/>
                </a:solidFill>
              </a:rPr>
              <a:t>Zvýšená vnímavost k infekčním agens</a:t>
            </a:r>
          </a:p>
          <a:p>
            <a:pPr algn="ctr" eaLnBrk="0" hangingPunct="0">
              <a:lnSpc>
                <a:spcPct val="80000"/>
              </a:lnSpc>
            </a:pPr>
            <a:endParaRPr lang="cs-CZ" sz="2800" dirty="0">
              <a:solidFill>
                <a:schemeClr val="accent2"/>
              </a:solidFill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dirty="0">
                <a:solidFill>
                  <a:schemeClr val="accent2"/>
                </a:solidFill>
              </a:rPr>
              <a:t>Náchylnost k maligním procesům</a:t>
            </a:r>
          </a:p>
          <a:p>
            <a:pPr algn="ctr" eaLnBrk="0" hangingPunct="0">
              <a:lnSpc>
                <a:spcPct val="80000"/>
              </a:lnSpc>
            </a:pPr>
            <a:endParaRPr lang="cs-CZ" sz="2800" dirty="0">
              <a:solidFill>
                <a:schemeClr val="accent2"/>
              </a:solidFill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dirty="0">
                <a:solidFill>
                  <a:schemeClr val="accent2"/>
                </a:solidFill>
              </a:rPr>
              <a:t>Autoimunitní projevy </a:t>
            </a:r>
          </a:p>
          <a:p>
            <a:pPr algn="ctr" eaLnBrk="0" hangingPunct="0">
              <a:lnSpc>
                <a:spcPct val="80000"/>
              </a:lnSpc>
            </a:pPr>
            <a:endParaRPr lang="cs-CZ" sz="28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7200" y="381000"/>
            <a:ext cx="8207375" cy="139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cs-CZ" sz="4400" dirty="0"/>
          </a:p>
          <a:p>
            <a:pPr algn="ctr"/>
            <a:r>
              <a:rPr lang="cs-CZ" sz="4400" dirty="0"/>
              <a:t>Imunopatologie</a:t>
            </a:r>
          </a:p>
          <a:p>
            <a:pPr algn="ctr"/>
            <a:r>
              <a:rPr lang="cs-CZ" sz="4400" dirty="0"/>
              <a:t>IMUNODEFICIENCE </a:t>
            </a:r>
            <a:br>
              <a:rPr lang="cs-CZ" sz="4400" dirty="0"/>
            </a:br>
            <a:endParaRPr lang="cs-CZ" sz="2400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153412" y="2513433"/>
            <a:ext cx="19367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dirty="0"/>
              <a:t>PRIMÁRNÍ </a:t>
            </a:r>
          </a:p>
          <a:p>
            <a:pPr algn="ctr" eaLnBrk="0" hangingPunct="0"/>
            <a:r>
              <a:rPr lang="cs-CZ" sz="3000" dirty="0"/>
              <a:t>(VROZENÉ)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602883" y="2513432"/>
            <a:ext cx="2387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3000" dirty="0"/>
              <a:t>SEKUNDÁRNÍ </a:t>
            </a:r>
          </a:p>
          <a:p>
            <a:pPr eaLnBrk="0" hangingPunct="0"/>
            <a:r>
              <a:rPr lang="cs-CZ" sz="3000" dirty="0"/>
              <a:t>  (ZÍSKANÉ)</a:t>
            </a:r>
          </a:p>
        </p:txBody>
      </p:sp>
    </p:spTree>
    <p:extLst>
      <p:ext uri="{BB962C8B-B14F-4D97-AF65-F5344CB8AC3E}">
        <p14:creationId xmlns:p14="http://schemas.microsoft.com/office/powerpoint/2010/main" val="2858825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Alergologie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Alergické choroby se vyskytují u 35</a:t>
            </a:r>
            <a:r>
              <a:rPr lang="en-US" dirty="0"/>
              <a:t>%</a:t>
            </a:r>
            <a:r>
              <a:rPr lang="cs-CZ" dirty="0"/>
              <a:t> </a:t>
            </a:r>
            <a:r>
              <a:rPr lang="en-US" dirty="0" err="1"/>
              <a:t>celkov</a:t>
            </a:r>
            <a:r>
              <a:rPr lang="cs-CZ" dirty="0"/>
              <a:t>é</a:t>
            </a:r>
            <a:r>
              <a:rPr lang="en-US" dirty="0"/>
              <a:t> populace</a:t>
            </a:r>
            <a:r>
              <a:rPr lang="cs-CZ" dirty="0"/>
              <a:t> </a:t>
            </a:r>
          </a:p>
          <a:p>
            <a:r>
              <a:rPr lang="cs-CZ" dirty="0"/>
              <a:t>Počet pacientů s alergickými chorobami v posledních desetiletích vzrůstá.</a:t>
            </a:r>
          </a:p>
          <a:p>
            <a:r>
              <a:rPr lang="cs-CZ" dirty="0"/>
              <a:t>Typy alergických onemocnění:</a:t>
            </a:r>
          </a:p>
          <a:p>
            <a:pPr lvl="1"/>
            <a:r>
              <a:rPr lang="cs-CZ" dirty="0"/>
              <a:t>Alergická rhinitida</a:t>
            </a:r>
          </a:p>
          <a:p>
            <a:pPr lvl="1"/>
            <a:r>
              <a:rPr lang="cs-CZ" dirty="0" err="1"/>
              <a:t>Asthma</a:t>
            </a:r>
            <a:r>
              <a:rPr lang="cs-CZ" dirty="0"/>
              <a:t> </a:t>
            </a:r>
            <a:r>
              <a:rPr lang="cs-CZ" dirty="0" err="1"/>
              <a:t>bronchiale</a:t>
            </a:r>
            <a:endParaRPr lang="cs-CZ" dirty="0"/>
          </a:p>
          <a:p>
            <a:pPr lvl="1"/>
            <a:r>
              <a:rPr lang="cs-CZ" dirty="0"/>
              <a:t>Atopická dermatitida</a:t>
            </a:r>
          </a:p>
          <a:p>
            <a:pPr lvl="1"/>
            <a:r>
              <a:rPr lang="cs-CZ" dirty="0"/>
              <a:t>Potravinová přecitlivělost</a:t>
            </a:r>
          </a:p>
        </p:txBody>
      </p:sp>
    </p:spTree>
    <p:extLst>
      <p:ext uri="{BB962C8B-B14F-4D97-AF65-F5344CB8AC3E}">
        <p14:creationId xmlns:p14="http://schemas.microsoft.com/office/powerpoint/2010/main" val="3358436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51520" y="1916832"/>
            <a:ext cx="86868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 dirty="0">
                <a:cs typeface="Arial" charset="0"/>
              </a:rPr>
              <a:t>Prevalence autoimunitních chorob</a:t>
            </a:r>
            <a:endParaRPr lang="cs-CZ" sz="2800" dirty="0"/>
          </a:p>
          <a:p>
            <a:pPr algn="ctr">
              <a:spcBef>
                <a:spcPct val="50000"/>
              </a:spcBef>
            </a:pPr>
            <a:r>
              <a:rPr lang="cs-CZ" dirty="0">
                <a:cs typeface="Arial" charset="0"/>
              </a:rPr>
              <a:t>(</a:t>
            </a:r>
            <a:r>
              <a:rPr lang="cs-CZ" dirty="0" err="1">
                <a:cs typeface="Arial" charset="0"/>
              </a:rPr>
              <a:t>Mackay</a:t>
            </a:r>
            <a:r>
              <a:rPr lang="cs-CZ" dirty="0">
                <a:cs typeface="Arial" charset="0"/>
              </a:rPr>
              <a:t> IR, BMJ 2000; 321: 93-96)</a:t>
            </a:r>
            <a:endParaRPr lang="de-AT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000" dirty="0">
                <a:cs typeface="Arial" charset="0"/>
              </a:rPr>
              <a:t> </a:t>
            </a:r>
            <a:endParaRPr lang="cs-CZ" sz="1000" dirty="0"/>
          </a:p>
          <a:p>
            <a:pPr>
              <a:spcBef>
                <a:spcPct val="50000"/>
              </a:spcBef>
            </a:pPr>
            <a:r>
              <a:rPr lang="cs-CZ" sz="1900" b="1" dirty="0">
                <a:cs typeface="Arial" charset="0"/>
              </a:rPr>
              <a:t>Choroby štítné žlázy:</a:t>
            </a:r>
            <a:r>
              <a:rPr lang="cs-CZ" sz="1900" dirty="0">
                <a:cs typeface="Arial" charset="0"/>
              </a:rPr>
              <a:t>   		 &gt; 3% dospělých žen</a:t>
            </a:r>
            <a:endParaRPr lang="cs-CZ" sz="1900" dirty="0"/>
          </a:p>
          <a:p>
            <a:pPr>
              <a:spcBef>
                <a:spcPct val="50000"/>
              </a:spcBef>
            </a:pPr>
            <a:r>
              <a:rPr lang="cs-CZ" sz="1900" b="1" dirty="0">
                <a:cs typeface="Arial" charset="0"/>
              </a:rPr>
              <a:t>Revmatoidní artritida:</a:t>
            </a:r>
            <a:r>
              <a:rPr lang="cs-CZ" sz="1900" dirty="0">
                <a:cs typeface="Arial" charset="0"/>
              </a:rPr>
              <a:t> 		 1% celkové populace, převaha žen</a:t>
            </a:r>
            <a:endParaRPr lang="de-AT" sz="1900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dirty="0">
                <a:cs typeface="Times New Roman" pitchFamily="18" charset="0"/>
              </a:rPr>
              <a:t>Primární </a:t>
            </a:r>
            <a:r>
              <a:rPr lang="cs-CZ" sz="1900" b="1" dirty="0" err="1">
                <a:cs typeface="Times New Roman" pitchFamily="18" charset="0"/>
              </a:rPr>
              <a:t>Sjögren</a:t>
            </a:r>
            <a:r>
              <a:rPr lang="cs-CZ" sz="1900" b="1" dirty="0" err="1"/>
              <a:t>ů</a:t>
            </a:r>
            <a:r>
              <a:rPr lang="cs-CZ" sz="1900" b="1" dirty="0" err="1">
                <a:cs typeface="Times New Roman" pitchFamily="18" charset="0"/>
              </a:rPr>
              <a:t>v</a:t>
            </a:r>
            <a:r>
              <a:rPr lang="cs-CZ" sz="1900" b="1" dirty="0">
                <a:cs typeface="Times New Roman" pitchFamily="18" charset="0"/>
              </a:rPr>
              <a:t> syndrom:</a:t>
            </a:r>
            <a:r>
              <a:rPr lang="cs-CZ" sz="1900" dirty="0">
                <a:cs typeface="Times New Roman" pitchFamily="18" charset="0"/>
              </a:rPr>
              <a:t> 	 0,6-3% dosp</a:t>
            </a:r>
            <a:r>
              <a:rPr lang="cs-CZ" sz="1900" dirty="0"/>
              <a:t>ě</a:t>
            </a:r>
            <a:r>
              <a:rPr lang="cs-CZ" sz="1900" dirty="0">
                <a:cs typeface="Times New Roman" pitchFamily="18" charset="0"/>
              </a:rPr>
              <a:t>lých </a:t>
            </a:r>
            <a:r>
              <a:rPr lang="cs-CZ" sz="1900" dirty="0"/>
              <a:t>ž</a:t>
            </a:r>
            <a:r>
              <a:rPr lang="cs-CZ" sz="1900" dirty="0"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dirty="0">
                <a:cs typeface="Times New Roman" pitchFamily="18" charset="0"/>
              </a:rPr>
              <a:t>Systémový lupus </a:t>
            </a:r>
            <a:r>
              <a:rPr lang="cs-CZ" sz="1900" b="1" dirty="0" err="1">
                <a:cs typeface="Times New Roman" pitchFamily="18" charset="0"/>
              </a:rPr>
              <a:t>erytematosus</a:t>
            </a:r>
            <a:r>
              <a:rPr lang="cs-CZ" sz="1900" dirty="0">
                <a:cs typeface="Times New Roman" pitchFamily="18" charset="0"/>
              </a:rPr>
              <a:t>:</a:t>
            </a:r>
            <a:r>
              <a:rPr lang="cs-CZ" sz="1900" dirty="0"/>
              <a:t> </a:t>
            </a:r>
            <a:r>
              <a:rPr lang="cs-CZ" sz="1900" dirty="0">
                <a:cs typeface="Times New Roman" pitchFamily="18" charset="0"/>
              </a:rPr>
              <a:t>         0,12% celkové populace,</a:t>
            </a:r>
            <a:r>
              <a:rPr lang="cs-CZ" sz="1900" dirty="0"/>
              <a:t> </a:t>
            </a:r>
            <a:r>
              <a:rPr lang="cs-CZ" sz="1900" dirty="0">
                <a:cs typeface="Times New Roman" pitchFamily="18" charset="0"/>
              </a:rPr>
              <a:t>p</a:t>
            </a:r>
            <a:r>
              <a:rPr lang="cs-CZ" sz="1900" dirty="0"/>
              <a:t>ř</a:t>
            </a:r>
            <a:r>
              <a:rPr lang="cs-CZ" sz="1900" dirty="0">
                <a:cs typeface="Times New Roman" pitchFamily="18" charset="0"/>
              </a:rPr>
              <a:t>evaha </a:t>
            </a:r>
            <a:r>
              <a:rPr lang="cs-CZ" sz="1900" dirty="0"/>
              <a:t>ž</a:t>
            </a:r>
            <a:r>
              <a:rPr lang="cs-CZ" sz="1900" dirty="0"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dirty="0">
                <a:cs typeface="Arial" charset="0"/>
              </a:rPr>
              <a:t>Roztroušená skleróza:</a:t>
            </a:r>
            <a:r>
              <a:rPr lang="cs-CZ" sz="1900" dirty="0">
                <a:cs typeface="Arial" charset="0"/>
              </a:rPr>
              <a:t> 		 0,1% celkové populace, převaha žen</a:t>
            </a:r>
            <a:endParaRPr lang="de-AT" sz="1900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dirty="0">
                <a:cs typeface="Arial" charset="0"/>
              </a:rPr>
              <a:t>Diabetes I. typu:</a:t>
            </a:r>
            <a:r>
              <a:rPr lang="cs-CZ" sz="1900" dirty="0">
                <a:cs typeface="Arial" charset="0"/>
              </a:rPr>
              <a:t> 		                 </a:t>
            </a:r>
            <a:r>
              <a:rPr lang="cs-CZ" sz="1900" dirty="0"/>
              <a:t> </a:t>
            </a:r>
            <a:r>
              <a:rPr lang="cs-CZ" sz="1900" dirty="0">
                <a:cs typeface="Arial" charset="0"/>
              </a:rPr>
              <a:t>0,1% dětí</a:t>
            </a:r>
            <a:endParaRPr lang="de-AT" sz="1900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dirty="0">
                <a:cs typeface="Arial" charset="0"/>
              </a:rPr>
              <a:t>Primární biliární cirhóza:</a:t>
            </a:r>
            <a:r>
              <a:rPr lang="cs-CZ" sz="1900" dirty="0">
                <a:cs typeface="Arial" charset="0"/>
              </a:rPr>
              <a:t> 	</a:t>
            </a:r>
            <a:r>
              <a:rPr lang="cs-CZ" sz="1900" dirty="0"/>
              <a:t>                  </a:t>
            </a:r>
            <a:r>
              <a:rPr lang="cs-CZ" sz="1900" dirty="0">
                <a:cs typeface="Arial" charset="0"/>
              </a:rPr>
              <a:t>0,05-0,1% žen středního a  staršího věku</a:t>
            </a:r>
            <a:endParaRPr lang="de-AT" sz="1900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dirty="0" err="1">
                <a:cs typeface="Arial" charset="0"/>
              </a:rPr>
              <a:t>Myasthenia</a:t>
            </a:r>
            <a:r>
              <a:rPr lang="cs-CZ" sz="1900" b="1" dirty="0">
                <a:cs typeface="Arial" charset="0"/>
              </a:rPr>
              <a:t> gravis: 	</a:t>
            </a:r>
            <a:r>
              <a:rPr lang="cs-CZ" sz="1900" dirty="0">
                <a:cs typeface="Arial" charset="0"/>
              </a:rPr>
              <a:t>	 0,01% celkové populace, převaha žen</a:t>
            </a:r>
            <a:r>
              <a:rPr lang="cs-CZ" dirty="0"/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Imunopatologie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816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+mn-lt"/>
              </a:rPr>
              <a:t>Imunitní</a:t>
            </a:r>
            <a:r>
              <a:rPr lang="cs-CZ" sz="4000" dirty="0">
                <a:latin typeface="+mn-lt"/>
              </a:rPr>
              <a:t> systém a maligní nádory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569325" cy="4259263"/>
          </a:xfrm>
        </p:spPr>
        <p:txBody>
          <a:bodyPr>
            <a:normAutofit lnSpcReduction="10000"/>
          </a:bodyPr>
          <a:lstStyle/>
          <a:p>
            <a:pPr marL="342900" indent="-342900" algn="ctr">
              <a:buFont typeface="Wingdings" pitchFamily="2" charset="2"/>
              <a:buNone/>
            </a:pPr>
            <a:r>
              <a:rPr lang="cs-CZ" sz="2800" u="sng" dirty="0"/>
              <a:t>Imunologická úprava nádoru (</a:t>
            </a:r>
            <a:r>
              <a:rPr lang="cs-CZ" sz="2800" u="sng" dirty="0" err="1"/>
              <a:t>cancer</a:t>
            </a:r>
            <a:r>
              <a:rPr lang="cs-CZ" sz="2800" u="sng" dirty="0"/>
              <a:t> </a:t>
            </a:r>
            <a:r>
              <a:rPr lang="cs-CZ" sz="2800" u="sng" dirty="0" err="1"/>
              <a:t>immunoediting</a:t>
            </a:r>
            <a:r>
              <a:rPr lang="cs-CZ" sz="2800" u="sng" dirty="0"/>
              <a:t>):</a:t>
            </a:r>
          </a:p>
          <a:p>
            <a:pPr marL="342900" indent="-342900" algn="ctr">
              <a:buFont typeface="Wingdings" pitchFamily="2" charset="2"/>
              <a:buNone/>
            </a:pPr>
            <a:endParaRPr lang="cs-CZ" sz="24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Imunologická ostraha (</a:t>
            </a:r>
            <a:r>
              <a:rPr lang="cs-CZ" sz="2800" dirty="0" err="1"/>
              <a:t>immunological</a:t>
            </a:r>
            <a:r>
              <a:rPr lang="cs-CZ" sz="2800" dirty="0"/>
              <a:t> </a:t>
            </a:r>
            <a:r>
              <a:rPr lang="cs-CZ" sz="2800" dirty="0" err="1"/>
              <a:t>surveillance</a:t>
            </a:r>
            <a:r>
              <a:rPr lang="cs-CZ" sz="2800" dirty="0"/>
              <a:t>) – eliminace maligně transformovaných buněk.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Vytvoření rovnováhy mezi imunitním systémem a nádorem, selekce rezistentních mutantů.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Únik maligních buněk před imunitními reakcemi.</a:t>
            </a:r>
          </a:p>
        </p:txBody>
      </p:sp>
    </p:spTree>
    <p:extLst>
      <p:ext uri="{BB962C8B-B14F-4D97-AF65-F5344CB8AC3E}">
        <p14:creationId xmlns:p14="http://schemas.microsoft.com/office/powerpoint/2010/main" val="84231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cs-CZ" u="sng" dirty="0"/>
              <a:t>Funkční charakteristika</a:t>
            </a:r>
            <a:r>
              <a:rPr lang="cs-CZ" dirty="0"/>
              <a:t>:  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dirty="0"/>
              <a:t>           homeostáza, </a:t>
            </a:r>
            <a:r>
              <a:rPr lang="cs-CZ" dirty="0" err="1"/>
              <a:t>sebeudržování</a:t>
            </a:r>
            <a:r>
              <a:rPr lang="cs-CZ" dirty="0"/>
              <a:t> na úrovni  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dirty="0"/>
              <a:t>           molekulární výstavby organismu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dirty="0"/>
              <a:t>	schopnost rozpoznání a eliminace 	cizorodých a škodlivých látek z organismu</a:t>
            </a:r>
            <a:endParaRPr lang="cs-CZ" u="sng" dirty="0"/>
          </a:p>
          <a:p>
            <a:pPr>
              <a:lnSpc>
                <a:spcPct val="110000"/>
              </a:lnSpc>
              <a:defRPr/>
            </a:pPr>
            <a:r>
              <a:rPr lang="cs-CZ" u="sng" dirty="0"/>
              <a:t>Integrální součást organismu 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dirty="0"/>
              <a:t>           propojení s metabolismem, endokrinním 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dirty="0"/>
              <a:t>           a nervovým</a:t>
            </a:r>
            <a:r>
              <a:rPr lang="en-US" dirty="0"/>
              <a:t> s</a:t>
            </a:r>
            <a:r>
              <a:rPr lang="cs-CZ" dirty="0" err="1"/>
              <a:t>ystémem</a:t>
            </a:r>
            <a:r>
              <a:rPr lang="cs-CZ" dirty="0"/>
              <a:t>  </a:t>
            </a: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0423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Transplantace</a:t>
            </a:r>
            <a:r>
              <a:rPr lang="cs-CZ" sz="3200" dirty="0">
                <a:latin typeface="+mn-lt"/>
              </a:rPr>
              <a:t> orgánů, tkání, buněk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322762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cs-CZ" sz="2400" i="1" dirty="0"/>
              <a:t>Dárce a příjemce:</a:t>
            </a:r>
          </a:p>
          <a:p>
            <a:r>
              <a:rPr lang="cs-CZ" sz="2400" dirty="0"/>
              <a:t>Autologní  transplantace (</a:t>
            </a:r>
            <a:r>
              <a:rPr lang="cs-CZ" sz="2400" dirty="0" err="1"/>
              <a:t>autograft</a:t>
            </a:r>
            <a:r>
              <a:rPr lang="cs-CZ" sz="2400" dirty="0"/>
              <a:t>)- dárce si sám daruje vlastní tkáň </a:t>
            </a:r>
          </a:p>
          <a:p>
            <a:r>
              <a:rPr lang="cs-CZ" sz="2400" dirty="0" err="1"/>
              <a:t>Syngenní</a:t>
            </a:r>
            <a:r>
              <a:rPr lang="cs-CZ" sz="2400" dirty="0"/>
              <a:t> transplantace   (</a:t>
            </a:r>
            <a:r>
              <a:rPr lang="cs-CZ" sz="2400" dirty="0" err="1"/>
              <a:t>isograft</a:t>
            </a:r>
            <a:r>
              <a:rPr lang="cs-CZ" sz="2400" dirty="0"/>
              <a:t>) – dárcem je jednovaječné dvojčata</a:t>
            </a:r>
          </a:p>
          <a:p>
            <a:r>
              <a:rPr lang="cs-CZ" sz="2400" dirty="0"/>
              <a:t>Alogenní transplantace  (</a:t>
            </a:r>
            <a:r>
              <a:rPr lang="cs-CZ" sz="2400" dirty="0" err="1"/>
              <a:t>allograft</a:t>
            </a:r>
            <a:r>
              <a:rPr lang="cs-CZ" sz="2400" dirty="0"/>
              <a:t>)- </a:t>
            </a:r>
            <a:r>
              <a:rPr lang="pt-BR" sz="2400" dirty="0"/>
              <a:t>dárce a příjemce nejsou totožní</a:t>
            </a:r>
            <a:endParaRPr lang="cs-CZ" sz="2400" dirty="0"/>
          </a:p>
          <a:p>
            <a:r>
              <a:rPr lang="cs-CZ" sz="2400" dirty="0"/>
              <a:t>Xenogenní transplantace (</a:t>
            </a:r>
            <a:r>
              <a:rPr lang="cs-CZ" sz="2400" dirty="0" err="1"/>
              <a:t>xenograft</a:t>
            </a:r>
            <a:r>
              <a:rPr lang="cs-CZ" sz="2400" dirty="0"/>
              <a:t>)- dárcem je jiný živočišný druh – (například buňky lidského nádoru se implantují pokusnému zvířeti)</a:t>
            </a:r>
          </a:p>
          <a:p>
            <a:pPr>
              <a:buFontTx/>
              <a:buNone/>
            </a:pPr>
            <a:r>
              <a:rPr lang="cs-CZ" sz="2400" dirty="0"/>
              <a:t>                  </a:t>
            </a:r>
          </a:p>
          <a:p>
            <a:pPr>
              <a:buFontTx/>
              <a:buNone/>
            </a:pPr>
            <a:r>
              <a:rPr lang="cs-CZ" sz="2400" i="1" dirty="0"/>
              <a:t>Důsledky </a:t>
            </a:r>
            <a:r>
              <a:rPr lang="cs-CZ" sz="2400" i="1" dirty="0" err="1"/>
              <a:t>histoinkompatibility</a:t>
            </a:r>
            <a:r>
              <a:rPr lang="cs-CZ" sz="2400" i="1" dirty="0"/>
              <a:t>:</a:t>
            </a:r>
          </a:p>
          <a:p>
            <a:r>
              <a:rPr lang="cs-CZ" sz="2400" dirty="0" err="1"/>
              <a:t>Rejekce</a:t>
            </a:r>
            <a:r>
              <a:rPr lang="cs-CZ" sz="2400" dirty="0"/>
              <a:t> (odvržení, odhojení) štěpu</a:t>
            </a:r>
          </a:p>
          <a:p>
            <a:r>
              <a:rPr lang="cs-CZ" sz="2400" dirty="0"/>
              <a:t>Reakce štěpu proti hostiteli (</a:t>
            </a:r>
            <a:r>
              <a:rPr lang="cs-CZ" sz="2400" dirty="0" err="1"/>
              <a:t>graft</a:t>
            </a:r>
            <a:r>
              <a:rPr lang="cs-CZ" sz="2400" dirty="0"/>
              <a:t> versus host </a:t>
            </a:r>
            <a:r>
              <a:rPr lang="cs-CZ" sz="2400" dirty="0" err="1"/>
              <a:t>reaction</a:t>
            </a:r>
            <a:r>
              <a:rPr lang="cs-CZ" sz="2400" dirty="0"/>
              <a:t> –</a:t>
            </a:r>
            <a:r>
              <a:rPr lang="cs-CZ" sz="2400" dirty="0" err="1"/>
              <a:t>GvHR</a:t>
            </a:r>
            <a:r>
              <a:rPr lang="cs-CZ" sz="2400" dirty="0"/>
              <a:t>)</a:t>
            </a:r>
          </a:p>
          <a:p>
            <a:pPr>
              <a:buFontTx/>
              <a:buNone/>
            </a:pPr>
            <a:endParaRPr lang="cs-CZ" sz="24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45439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i="1" dirty="0">
                <a:solidFill>
                  <a:srgbClr val="002060"/>
                </a:solidFill>
              </a:rPr>
              <a:t/>
            </a:r>
            <a:br>
              <a:rPr lang="cs-CZ" sz="3600" i="1" dirty="0">
                <a:solidFill>
                  <a:srgbClr val="002060"/>
                </a:solidFill>
              </a:rPr>
            </a:br>
            <a:r>
              <a:rPr lang="cs-CZ" sz="4900" dirty="0"/>
              <a:t>Imunologie</a:t>
            </a:r>
            <a:r>
              <a:rPr lang="cs-CZ" dirty="0"/>
              <a:t> těhotenství</a:t>
            </a:r>
            <a:r>
              <a:rPr lang="en-GB" sz="2400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n-GB" sz="2400" dirty="0">
                <a:solidFill>
                  <a:schemeClr val="tx1"/>
                </a:solidFill>
                <a:cs typeface="Arial" pitchFamily="34" charset="0"/>
              </a:rPr>
            </a:br>
            <a:endParaRPr lang="en-GB" sz="24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>
                <a:solidFill>
                  <a:srgbClr val="002060"/>
                </a:solidFill>
                <a:latin typeface="+mj-lt"/>
              </a:rPr>
              <a:t>Koexistence matky a plodu  </a:t>
            </a:r>
            <a:br>
              <a:rPr lang="cs-CZ" i="1" dirty="0">
                <a:solidFill>
                  <a:srgbClr val="002060"/>
                </a:solidFill>
                <a:latin typeface="+mj-lt"/>
              </a:rPr>
            </a:br>
            <a:r>
              <a:rPr lang="cs-CZ" i="1" dirty="0">
                <a:solidFill>
                  <a:srgbClr val="002060"/>
                </a:solidFill>
                <a:latin typeface="+mj-lt"/>
              </a:rPr>
              <a:t>u placentárních savců je fyziologickým příkladem imunologické tolerance k </a:t>
            </a:r>
            <a:r>
              <a:rPr lang="cs-CZ" i="1" dirty="0" err="1">
                <a:solidFill>
                  <a:srgbClr val="002060"/>
                </a:solidFill>
                <a:latin typeface="+mj-lt"/>
              </a:rPr>
              <a:t>semialogennímu</a:t>
            </a:r>
            <a:r>
              <a:rPr lang="cs-CZ" i="1" dirty="0">
                <a:solidFill>
                  <a:srgbClr val="002060"/>
                </a:solidFill>
                <a:latin typeface="+mj-lt"/>
              </a:rPr>
              <a:t> štěpu“.</a:t>
            </a:r>
          </a:p>
          <a:p>
            <a:endParaRPr lang="cs-CZ" i="1" dirty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>Medawar, P.B.: </a:t>
            </a:r>
            <a:r>
              <a:rPr lang="cs-CZ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/>
            </a:r>
            <a:br>
              <a:rPr lang="cs-CZ" sz="2200" dirty="0">
                <a:solidFill>
                  <a:schemeClr val="tx1"/>
                </a:solidFill>
                <a:latin typeface="+mj-lt"/>
                <a:cs typeface="Arial" pitchFamily="34" charset="0"/>
              </a:rPr>
            </a:br>
            <a:r>
              <a:rPr lang="en-GB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>Some immunological and </a:t>
            </a:r>
            <a:r>
              <a:rPr lang="en-GB" sz="22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endocrinological</a:t>
            </a:r>
            <a:r>
              <a:rPr lang="en-GB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> problems raised by the evolution of </a:t>
            </a:r>
            <a:r>
              <a:rPr lang="en-GB" sz="22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viviparity</a:t>
            </a:r>
            <a:r>
              <a:rPr lang="en-GB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> in vertebrates. </a:t>
            </a:r>
            <a:r>
              <a:rPr lang="cs-CZ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/>
            </a:r>
            <a:br>
              <a:rPr lang="cs-CZ" sz="2200" dirty="0">
                <a:solidFill>
                  <a:schemeClr val="tx1"/>
                </a:solidFill>
                <a:latin typeface="+mj-lt"/>
                <a:cs typeface="Arial" pitchFamily="34" charset="0"/>
              </a:rPr>
            </a:br>
            <a:r>
              <a:rPr lang="cs-CZ" sz="2200" dirty="0">
                <a:latin typeface="+mj-lt"/>
                <a:cs typeface="Arial" pitchFamily="34" charset="0"/>
              </a:rPr>
              <a:t>(</a:t>
            </a:r>
            <a:r>
              <a:rPr lang="en-GB" sz="22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Symp.Soc</a:t>
            </a:r>
            <a:r>
              <a:rPr lang="en-GB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>. </a:t>
            </a:r>
            <a:r>
              <a:rPr lang="en-GB" sz="22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Exp.Biol</a:t>
            </a:r>
            <a:r>
              <a:rPr lang="en-GB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>. 7:320-328, 1953</a:t>
            </a:r>
            <a:r>
              <a:rPr lang="cs-CZ" sz="2200" dirty="0">
                <a:solidFill>
                  <a:schemeClr val="tx1"/>
                </a:solidFill>
                <a:latin typeface="+mj-lt"/>
                <a:cs typeface="Arial" pitchFamily="34" charset="0"/>
              </a:rPr>
              <a:t>)</a:t>
            </a:r>
            <a:r>
              <a:rPr lang="cs-CZ" i="1" dirty="0">
                <a:solidFill>
                  <a:srgbClr val="002060"/>
                </a:solidFill>
                <a:latin typeface="+mj-lt"/>
              </a:rPr>
              <a:t/>
            </a:r>
            <a:br>
              <a:rPr lang="cs-CZ" i="1" dirty="0">
                <a:solidFill>
                  <a:srgbClr val="002060"/>
                </a:solidFill>
                <a:latin typeface="+mj-lt"/>
              </a:rPr>
            </a:b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3854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43000"/>
          </a:xfrm>
        </p:spPr>
        <p:txBody>
          <a:bodyPr/>
          <a:lstStyle/>
          <a:p>
            <a:r>
              <a:rPr lang="cs-CZ" dirty="0"/>
              <a:t>Základní pojmy</a:t>
            </a:r>
          </a:p>
        </p:txBody>
      </p:sp>
    </p:spTree>
    <p:extLst>
      <p:ext uri="{BB962C8B-B14F-4D97-AF65-F5344CB8AC3E}">
        <p14:creationId xmlns:p14="http://schemas.microsoft.com/office/powerpoint/2010/main" val="1420741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Antigen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Látka, kterou rozezná imunitní systém a která vyvolává imunitní reakci</a:t>
            </a:r>
          </a:p>
          <a:p>
            <a:r>
              <a:rPr lang="cs-CZ" dirty="0"/>
              <a:t>Základní složení: </a:t>
            </a:r>
          </a:p>
          <a:p>
            <a:pPr lvl="2"/>
            <a:r>
              <a:rPr lang="cs-CZ" dirty="0"/>
              <a:t>nosičská část molekuly</a:t>
            </a:r>
          </a:p>
          <a:p>
            <a:pPr lvl="2"/>
            <a:r>
              <a:rPr lang="cs-CZ" dirty="0"/>
              <a:t>antigenní determinanty – epitopy, tvořené 5-7 aminokyselinami </a:t>
            </a:r>
          </a:p>
        </p:txBody>
      </p:sp>
    </p:spTree>
    <p:extLst>
      <p:ext uri="{BB962C8B-B14F-4D97-AF65-F5344CB8AC3E}">
        <p14:creationId xmlns:p14="http://schemas.microsoft.com/office/powerpoint/2010/main" val="757317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Vztah antigenu a epitopu</a:t>
            </a:r>
            <a:endParaRPr lang="en-US" altLang="cs-CZ" dirty="0"/>
          </a:p>
        </p:txBody>
      </p:sp>
      <p:pic>
        <p:nvPicPr>
          <p:cNvPr id="4" name="Picture 4" descr="17-03_Epitope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16025"/>
            <a:ext cx="74168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563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Imunogennost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Schopnost vyvolat imunitní reakci – musí:</a:t>
            </a:r>
          </a:p>
          <a:p>
            <a:pPr lvl="1"/>
            <a:r>
              <a:rPr lang="cs-CZ" dirty="0"/>
              <a:t>Být cizorodé</a:t>
            </a:r>
          </a:p>
          <a:p>
            <a:pPr lvl="1"/>
            <a:r>
              <a:rPr lang="cs-CZ" dirty="0"/>
              <a:t>Mít dostatečnou molekulovou hmotnost </a:t>
            </a:r>
            <a:r>
              <a:rPr lang="cs-CZ" altLang="cs-CZ" dirty="0"/>
              <a:t>(</a:t>
            </a:r>
            <a:r>
              <a:rPr lang="cs-CZ" altLang="cs-CZ" sz="3200" dirty="0"/>
              <a:t>&gt;</a:t>
            </a:r>
            <a:r>
              <a:rPr lang="cs-CZ" altLang="cs-CZ" dirty="0"/>
              <a:t> 6 </a:t>
            </a:r>
            <a:r>
              <a:rPr lang="cs-CZ" altLang="cs-CZ" dirty="0" err="1"/>
              <a:t>kDa</a:t>
            </a:r>
            <a:r>
              <a:rPr lang="cs-CZ" altLang="cs-CZ" dirty="0"/>
              <a:t>)</a:t>
            </a:r>
            <a:endParaRPr lang="cs-CZ" dirty="0"/>
          </a:p>
          <a:p>
            <a:pPr lvl="1"/>
            <a:r>
              <a:rPr lang="cs-CZ" dirty="0"/>
              <a:t>Mít komplexní strukturu</a:t>
            </a:r>
          </a:p>
          <a:p>
            <a:r>
              <a:rPr lang="cs-CZ" dirty="0"/>
              <a:t>Produkty imunitní reakce ( protilátky, T-lymfocyty) mají schopnost s </a:t>
            </a:r>
            <a:r>
              <a:rPr lang="cs-CZ" dirty="0" err="1"/>
              <a:t>Ag</a:t>
            </a:r>
            <a:r>
              <a:rPr lang="cs-CZ" dirty="0"/>
              <a:t> specificky reagovat</a:t>
            </a:r>
          </a:p>
        </p:txBody>
      </p:sp>
    </p:spTree>
    <p:extLst>
      <p:ext uri="{BB962C8B-B14F-4D97-AF65-F5344CB8AC3E}">
        <p14:creationId xmlns:p14="http://schemas.microsoft.com/office/powerpoint/2010/main" val="2513714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Chemické složení antigenů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u="sng" dirty="0"/>
              <a:t>Proteiny</a:t>
            </a:r>
            <a:r>
              <a:rPr lang="cs-CZ" altLang="cs-CZ" dirty="0"/>
              <a:t> – obvykle výborné imunogeny.</a:t>
            </a:r>
          </a:p>
          <a:p>
            <a:r>
              <a:rPr lang="cs-CZ" altLang="cs-CZ" u="sng" dirty="0"/>
              <a:t>Polysacharidy</a:t>
            </a:r>
            <a:r>
              <a:rPr lang="cs-CZ" altLang="cs-CZ" dirty="0"/>
              <a:t>- jsou dobrými imunogeny zejména jako součást glykoproteinů.</a:t>
            </a:r>
          </a:p>
          <a:p>
            <a:r>
              <a:rPr lang="cs-CZ" altLang="cs-CZ" u="sng" dirty="0"/>
              <a:t>Nukleové kyseliny-</a:t>
            </a:r>
            <a:r>
              <a:rPr lang="cs-CZ" altLang="cs-CZ" dirty="0"/>
              <a:t> špatná </a:t>
            </a:r>
            <a:r>
              <a:rPr lang="cs-CZ" altLang="cs-CZ" dirty="0" err="1"/>
              <a:t>imunogenicita</a:t>
            </a:r>
            <a:r>
              <a:rPr lang="cs-CZ" altLang="cs-CZ" dirty="0"/>
              <a:t>, vázána zejména na komplexy nukleových kyselin a proteinů. </a:t>
            </a:r>
          </a:p>
          <a:p>
            <a:r>
              <a:rPr lang="cs-CZ" altLang="cs-CZ" u="sng" dirty="0"/>
              <a:t>Tuky</a:t>
            </a:r>
            <a:r>
              <a:rPr lang="cs-CZ" altLang="cs-CZ" dirty="0"/>
              <a:t> – velmi zřídka se uplatňují jako imunogeny. Nejznámější jsou </a:t>
            </a:r>
            <a:r>
              <a:rPr lang="cs-CZ" altLang="cs-CZ" dirty="0" err="1"/>
              <a:t>sfingolipidy</a:t>
            </a:r>
            <a:r>
              <a:rPr lang="cs-CZ" altLang="cs-CZ" dirty="0"/>
              <a:t>.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405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+mn-lt"/>
              </a:rPr>
              <a:t>Hapten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Nízkomolekulární látky které vyvolávají imunitní reakci po vazbě na jiné vysokomolekulární látky.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Mají schopnost s produkty imunitní reakce reagovat.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Typickými hapteny jsou některé kovy, vyvolávají IV. (buněčný) typ přecitlivělosti, nebo léky způsobující I. (atopický) typ přecitlivělosti. 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0072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Imunogenicita</a:t>
            </a:r>
            <a:r>
              <a:rPr lang="cs-CZ" altLang="cs-CZ" dirty="0"/>
              <a:t> haptenu</a:t>
            </a:r>
            <a:endParaRPr lang="en-US" altLang="cs-CZ" dirty="0"/>
          </a:p>
        </p:txBody>
      </p:sp>
      <p:pic>
        <p:nvPicPr>
          <p:cNvPr id="5" name="Picture 4" descr="17-04_Haptens_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95513"/>
            <a:ext cx="8893175" cy="3890962"/>
          </a:xfrm>
          <a:noFill/>
        </p:spPr>
      </p:pic>
    </p:spTree>
    <p:extLst>
      <p:ext uri="{BB962C8B-B14F-4D97-AF65-F5344CB8AC3E}">
        <p14:creationId xmlns:p14="http://schemas.microsoft.com/office/powerpoint/2010/main" val="3176030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Zkřížená reaktivita antigenů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imunitní reakci může někdy dojít k reakci s jinou látkou, než tou, která reakci původně způsobila. </a:t>
            </a:r>
          </a:p>
          <a:p>
            <a:r>
              <a:rPr lang="cs-CZ" dirty="0"/>
              <a:t>Je to dáno imunologickou podobností obou látek, ale nemusí se jednat o podobnost chemickou</a:t>
            </a:r>
          </a:p>
          <a:p>
            <a:r>
              <a:rPr lang="cs-CZ" dirty="0"/>
              <a:t>Zkřížená reaktivita se uplatňuje zejména v patogenezi imunitních chorob</a:t>
            </a:r>
          </a:p>
        </p:txBody>
      </p:sp>
    </p:spTree>
    <p:extLst>
      <p:ext uri="{BB962C8B-B14F-4D97-AF65-F5344CB8AC3E}">
        <p14:creationId xmlns:p14="http://schemas.microsoft.com/office/powerpoint/2010/main" val="188217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Úloha imunitního systému</a:t>
            </a:r>
            <a:endParaRPr lang="en-US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Reaguje s cizorodými/nebezpečnými substancemi z vnějšího prostředí (zejména antimikrobiální ochrana).</a:t>
            </a:r>
          </a:p>
          <a:p>
            <a:pPr eaLnBrk="1" hangingPunct="1"/>
            <a:r>
              <a:rPr lang="cs-CZ" altLang="cs-CZ" dirty="0"/>
              <a:t>Účastní se odstraňování starých </a:t>
            </a:r>
            <a:br>
              <a:rPr lang="cs-CZ" altLang="cs-CZ" dirty="0"/>
            </a:br>
            <a:r>
              <a:rPr lang="cs-CZ" altLang="cs-CZ" dirty="0"/>
              <a:t>a poškozených buněk vlastního těla.</a:t>
            </a:r>
          </a:p>
          <a:p>
            <a:pPr eaLnBrk="1" hangingPunct="1"/>
            <a:r>
              <a:rPr lang="cs-CZ" altLang="cs-CZ" dirty="0"/>
              <a:t>Napadá nádorové a viry infikované buňky vlastního těla.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892003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1" descr="sche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6110287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Zkřížená reaktivita antigenů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51050" y="1268413"/>
            <a:ext cx="2233613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Vysoká afinita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19700" y="1268413"/>
            <a:ext cx="18002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Nízká afinita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59113" y="537368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95513" y="2492375"/>
            <a:ext cx="7207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84888" y="5373688"/>
            <a:ext cx="719137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19700" y="242093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2220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u="sng" dirty="0"/>
              <a:t>Funkční charakteristika</a:t>
            </a:r>
            <a:r>
              <a:rPr lang="cs-CZ" dirty="0"/>
              <a:t>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            homeostáza, </a:t>
            </a:r>
            <a:r>
              <a:rPr lang="cs-CZ" dirty="0" err="1"/>
              <a:t>sebeudržování</a:t>
            </a:r>
            <a:r>
              <a:rPr lang="cs-CZ" dirty="0"/>
              <a:t> na úrovni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            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	schopnost rozpoznání a eliminace cizorodých a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	škodlivých látek z organismu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u="sng" dirty="0"/>
              <a:t>Morfologická charakteristika: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          lymfoidní, </a:t>
            </a:r>
            <a:r>
              <a:rPr lang="cs-CZ" dirty="0" err="1"/>
              <a:t>lymforetikulární</a:t>
            </a:r>
            <a:r>
              <a:rPr lang="cs-CZ" dirty="0"/>
              <a:t> systém</a:t>
            </a:r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u="sng" dirty="0"/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/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/>
              <a:t>           a nervovým</a:t>
            </a:r>
            <a:r>
              <a:rPr lang="en-US" dirty="0"/>
              <a:t> s</a:t>
            </a:r>
            <a:r>
              <a:rPr lang="cs-CZ" dirty="0" err="1"/>
              <a:t>ystémem</a:t>
            </a:r>
            <a:r>
              <a:rPr lang="cs-CZ" dirty="0"/>
              <a:t>  </a:t>
            </a: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257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Základ imunitního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Lymfatická tkáň a lymfatické orgány</a:t>
            </a:r>
          </a:p>
          <a:p>
            <a:r>
              <a:rPr lang="cs-CZ" dirty="0"/>
              <a:t>Buňky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288546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+mn-lt"/>
              </a:rPr>
              <a:t>Složky </a:t>
            </a:r>
            <a:r>
              <a:rPr lang="cs-CZ" dirty="0">
                <a:latin typeface="+mn-lt"/>
              </a:rPr>
              <a:t>imunitního</a:t>
            </a:r>
            <a:r>
              <a:rPr lang="cs-CZ" sz="4000" dirty="0">
                <a:latin typeface="+mn-lt"/>
              </a:rPr>
              <a:t> sytému</a:t>
            </a:r>
            <a:endParaRPr lang="en-US" sz="4000" dirty="0">
              <a:latin typeface="+mn-lt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Periferní oblasti imunitního systému je možno rozdělit do několika funkčních oblastí jejichž imunitní odpověď má určité odlišné charakteristiky.</a:t>
            </a:r>
          </a:p>
          <a:p>
            <a:pPr>
              <a:lnSpc>
                <a:spcPct val="90000"/>
              </a:lnSpc>
            </a:pPr>
            <a:r>
              <a:rPr lang="cs-CZ" dirty="0"/>
              <a:t>Základní složky imunitního systému: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/>
              <a:t>      – Kostní dřeň, tymus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Lymfatické uzliny a slezina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Imunitní systém sliznic 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Kožní imunitní systém 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Lymfatický cévní systém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1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Lymfatické orgány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42950" lvl="2" indent="-342900"/>
            <a:r>
              <a:rPr lang="cs-CZ" sz="2800" b="1" dirty="0"/>
              <a:t>Primární: kostní dřeň, </a:t>
            </a:r>
            <a:r>
              <a:rPr lang="cs-CZ" sz="2800" b="1" dirty="0" err="1"/>
              <a:t>thymus</a:t>
            </a:r>
            <a:endParaRPr lang="cs-CZ" sz="2800" b="1" dirty="0"/>
          </a:p>
          <a:p>
            <a:pPr lvl="1"/>
            <a:r>
              <a:rPr lang="cs-CZ" dirty="0"/>
              <a:t>Vznik, diferenciace a zrání imunokompetentních buněk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Sekundární lymfatické orgány: </a:t>
            </a:r>
          </a:p>
          <a:p>
            <a:pPr lvl="2"/>
            <a:r>
              <a:rPr lang="cs-CZ" b="1" dirty="0"/>
              <a:t> Slezina</a:t>
            </a:r>
          </a:p>
          <a:p>
            <a:pPr lvl="2"/>
            <a:r>
              <a:rPr lang="cs-CZ" b="1" dirty="0"/>
              <a:t> Lymfatické uzliny</a:t>
            </a:r>
          </a:p>
          <a:p>
            <a:pPr lvl="2"/>
            <a:r>
              <a:rPr lang="cs-CZ" b="1" dirty="0"/>
              <a:t> MALT </a:t>
            </a:r>
            <a:r>
              <a:rPr lang="cs-CZ" dirty="0"/>
              <a:t>(</a:t>
            </a:r>
            <a:r>
              <a:rPr lang="cs-CZ" dirty="0" err="1"/>
              <a:t>mucosa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lymphoid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: v GIT označována GALT (gut), v dýchacích cestách BALT (bronchus)…)</a:t>
            </a:r>
          </a:p>
          <a:p>
            <a:pPr lvl="1"/>
            <a:r>
              <a:rPr lang="cs-CZ" dirty="0"/>
              <a:t>	místo, kde probíhají specifické imunitní reakce</a:t>
            </a:r>
          </a:p>
          <a:p>
            <a:pPr marL="457200" lvl="1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79487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87624" y="260648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Primární a sekundární lymfatické  orgány </a:t>
            </a: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" y="957895"/>
            <a:ext cx="8065726" cy="5648057"/>
          </a:xfrm>
          <a:prstGeom prst="rect">
            <a:avLst/>
          </a:prstGeom>
        </p:spPr>
      </p:pic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2682536" y="2540848"/>
            <a:ext cx="1313400" cy="4579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068559" y="2235468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/>
              <a:t>Thymus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3615" y="1124744"/>
            <a:ext cx="3305811" cy="327309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/>
              <a:t>Primární lymfatické orkány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211961" y="1124742"/>
            <a:ext cx="4407380" cy="327309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/>
              <a:t>Sekundární lymfatické orgány</a:t>
            </a:r>
          </a:p>
        </p:txBody>
      </p:sp>
      <p:cxnSp>
        <p:nvCxnSpPr>
          <p:cNvPr id="9" name="Přímá spojovací šipka 20"/>
          <p:cNvCxnSpPr>
            <a:stCxn id="10" idx="3"/>
          </p:cNvCxnSpPr>
          <p:nvPr/>
        </p:nvCxnSpPr>
        <p:spPr>
          <a:xfrm>
            <a:off x="2143747" y="3070731"/>
            <a:ext cx="1227953" cy="875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15794" y="2918041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/>
              <a:t>Kostní dřeň</a:t>
            </a:r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301130" y="1860402"/>
            <a:ext cx="792088" cy="518062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93218" y="1707712"/>
            <a:ext cx="3096344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>
                <a:solidFill>
                  <a:schemeClr val="tx1"/>
                </a:solidFill>
              </a:rPr>
              <a:t>Waldeyerův</a:t>
            </a:r>
            <a:r>
              <a:rPr lang="cs-CZ" sz="1500" dirty="0">
                <a:solidFill>
                  <a:schemeClr val="tx1"/>
                </a:solidFill>
              </a:rPr>
              <a:t> okruh</a:t>
            </a:r>
          </a:p>
        </p:txBody>
      </p:sp>
      <p:cxnSp>
        <p:nvCxnSpPr>
          <p:cNvPr id="13" name="Přímá spojovací šipka 20"/>
          <p:cNvCxnSpPr>
            <a:stCxn id="17" idx="1"/>
          </p:cNvCxnSpPr>
          <p:nvPr/>
        </p:nvCxnSpPr>
        <p:spPr>
          <a:xfrm flipH="1">
            <a:off x="4301130" y="2525309"/>
            <a:ext cx="792088" cy="89507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20"/>
          <p:cNvCxnSpPr>
            <a:stCxn id="18" idx="1"/>
          </p:cNvCxnSpPr>
          <p:nvPr/>
        </p:nvCxnSpPr>
        <p:spPr>
          <a:xfrm flipH="1">
            <a:off x="4599654" y="2894094"/>
            <a:ext cx="1855026" cy="49414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20"/>
          <p:cNvCxnSpPr>
            <a:stCxn id="19" idx="1"/>
          </p:cNvCxnSpPr>
          <p:nvPr/>
        </p:nvCxnSpPr>
        <p:spPr>
          <a:xfrm flipH="1">
            <a:off x="4721087" y="3303212"/>
            <a:ext cx="1733593" cy="41943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20"/>
          <p:cNvCxnSpPr>
            <a:stCxn id="20" idx="1"/>
          </p:cNvCxnSpPr>
          <p:nvPr/>
        </p:nvCxnSpPr>
        <p:spPr>
          <a:xfrm flipH="1">
            <a:off x="4387104" y="3686182"/>
            <a:ext cx="2067576" cy="3809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093218" y="2377812"/>
            <a:ext cx="1853366" cy="294993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tx1"/>
                </a:solidFill>
              </a:rPr>
              <a:t>BALT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454680" y="274140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Lymfatické uzliny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454680" y="315052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Kostní dřeň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454680" y="353349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Slezina</a:t>
            </a:r>
          </a:p>
        </p:txBody>
      </p:sp>
      <p:cxnSp>
        <p:nvCxnSpPr>
          <p:cNvPr id="21" name="Přímá spojovací šipka 20"/>
          <p:cNvCxnSpPr>
            <a:stCxn id="22" idx="1"/>
          </p:cNvCxnSpPr>
          <p:nvPr/>
        </p:nvCxnSpPr>
        <p:spPr>
          <a:xfrm flipH="1">
            <a:off x="4211961" y="4133050"/>
            <a:ext cx="1846832" cy="44274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058793" y="3980360"/>
            <a:ext cx="2131456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>
                <a:solidFill>
                  <a:schemeClr val="tx1"/>
                </a:solidFill>
              </a:rPr>
              <a:t>Payerovy</a:t>
            </a:r>
            <a:r>
              <a:rPr lang="cs-CZ" sz="1500" dirty="0">
                <a:solidFill>
                  <a:schemeClr val="tx1"/>
                </a:solidFill>
              </a:rPr>
              <a:t> pláty</a:t>
            </a:r>
          </a:p>
        </p:txBody>
      </p:sp>
      <p:cxnSp>
        <p:nvCxnSpPr>
          <p:cNvPr id="23" name="Přímá spojovací šipka 20"/>
          <p:cNvCxnSpPr>
            <a:stCxn id="25" idx="1"/>
          </p:cNvCxnSpPr>
          <p:nvPr/>
        </p:nvCxnSpPr>
        <p:spPr>
          <a:xfrm flipH="1">
            <a:off x="4067945" y="4663440"/>
            <a:ext cx="2403898" cy="314194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0"/>
          <p:cNvCxnSpPr>
            <a:stCxn id="26" idx="1"/>
          </p:cNvCxnSpPr>
          <p:nvPr/>
        </p:nvCxnSpPr>
        <p:spPr>
          <a:xfrm flipH="1">
            <a:off x="4387104" y="5130324"/>
            <a:ext cx="2065954" cy="996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6471843" y="4435152"/>
            <a:ext cx="1717719" cy="456576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>
                <a:solidFill>
                  <a:schemeClr val="bg1"/>
                </a:solidFill>
              </a:rPr>
              <a:t>Mesenterické</a:t>
            </a:r>
            <a:r>
              <a:rPr lang="cs-CZ" sz="1500" dirty="0">
                <a:solidFill>
                  <a:schemeClr val="bg1"/>
                </a:solidFill>
              </a:rPr>
              <a:t> lymfatické uzliny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453058" y="497763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Lamina propria</a:t>
            </a:r>
          </a:p>
        </p:txBody>
      </p:sp>
      <p:cxnSp>
        <p:nvCxnSpPr>
          <p:cNvPr id="27" name="Přímá spojovací šipka 20"/>
          <p:cNvCxnSpPr>
            <a:stCxn id="28" idx="1"/>
          </p:cNvCxnSpPr>
          <p:nvPr/>
        </p:nvCxnSpPr>
        <p:spPr>
          <a:xfrm flipH="1" flipV="1">
            <a:off x="4067945" y="5517233"/>
            <a:ext cx="1601338" cy="6439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669283" y="5428936"/>
            <a:ext cx="2520279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tx1"/>
                </a:solidFill>
              </a:rPr>
              <a:t>Urogenitální MALT</a:t>
            </a:r>
          </a:p>
        </p:txBody>
      </p:sp>
      <p:cxnSp>
        <p:nvCxnSpPr>
          <p:cNvPr id="29" name="Přímá spojovací šipka 20"/>
          <p:cNvCxnSpPr>
            <a:stCxn id="30" idx="1"/>
          </p:cNvCxnSpPr>
          <p:nvPr/>
        </p:nvCxnSpPr>
        <p:spPr>
          <a:xfrm flipH="1" flipV="1">
            <a:off x="3779912" y="5576433"/>
            <a:ext cx="2691931" cy="44543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6471843" y="5869178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Lymfatické uzliny</a:t>
            </a:r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4033118" y="1052736"/>
            <a:ext cx="34827" cy="54726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577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Propojení lymfatických orgánů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Lymfatické orgány – propojení s dalšími orgány těla pomocí lymfatických a krevních cév</a:t>
            </a:r>
          </a:p>
          <a:p>
            <a:r>
              <a:rPr lang="cs-CZ" dirty="0"/>
              <a:t>Aferentní lymfatické cévy – přivádějí do uzlin lymfu a s ní </a:t>
            </a:r>
            <a:r>
              <a:rPr lang="cs-CZ" dirty="0" err="1"/>
              <a:t>Ag</a:t>
            </a:r>
            <a:r>
              <a:rPr lang="cs-CZ" dirty="0"/>
              <a:t> a antigen prezentující buňky</a:t>
            </a:r>
          </a:p>
          <a:p>
            <a:r>
              <a:rPr lang="cs-CZ" dirty="0"/>
              <a:t>Eferentní lymfatické cévy – odvádějí lymfu a efektorové lymfocyty</a:t>
            </a:r>
          </a:p>
          <a:p>
            <a:r>
              <a:rPr lang="cs-CZ" dirty="0"/>
              <a:t>Prokrvení uzliny zajišťují: 	arterie – vstup  </a:t>
            </a:r>
          </a:p>
          <a:p>
            <a:pPr marL="0" indent="0">
              <a:buNone/>
            </a:pPr>
            <a:r>
              <a:rPr lang="cs-CZ" dirty="0"/>
              <a:t>	 				vény - výstup</a:t>
            </a:r>
          </a:p>
          <a:p>
            <a:r>
              <a:rPr lang="cs-CZ" dirty="0"/>
              <a:t>Arterie přináší naivní lymfocyty do uzlin</a:t>
            </a:r>
          </a:p>
        </p:txBody>
      </p:sp>
    </p:spTree>
    <p:extLst>
      <p:ext uri="{BB962C8B-B14F-4D97-AF65-F5344CB8AC3E}">
        <p14:creationId xmlns:p14="http://schemas.microsoft.com/office/powerpoint/2010/main" val="1921492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Mízní cévy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Přítomny téměř ve všech tkáních těla</a:t>
            </a:r>
          </a:p>
          <a:p>
            <a:r>
              <a:rPr lang="cs-CZ" dirty="0"/>
              <a:t>Nebyly nalezeny v avaskulárních strukturách,    jako jsou vlasy, nehty, epidermis, rohovka, sklivec a čočka a některé druhy chrupavky. </a:t>
            </a:r>
          </a:p>
          <a:p>
            <a:r>
              <a:rPr lang="cs-CZ" dirty="0"/>
              <a:t>Dále nebyly nalezeny v nervové tkáni, kostní dřeni a v nitru jaterního lalůčku.</a:t>
            </a: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691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Míza, lymfa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r>
              <a:rPr lang="cs-CZ" sz="2400" dirty="0"/>
              <a:t>Lymfa (míza)  -  nažloutlá tekutina kolující v lymfatickém systému</a:t>
            </a:r>
          </a:p>
          <a:p>
            <a:r>
              <a:rPr lang="cs-CZ" sz="2400" dirty="0"/>
              <a:t>Podobné složení jako krevní plazma. Lidské tělo obsahuje asi litr lymfy</a:t>
            </a:r>
          </a:p>
          <a:p>
            <a:r>
              <a:rPr lang="cs-CZ" sz="2400" dirty="0"/>
              <a:t>Lymfa vzniká v prostotu mezi buňkami z tkáňového moku.</a:t>
            </a:r>
          </a:p>
          <a:p>
            <a:r>
              <a:rPr lang="cs-CZ" sz="2400" dirty="0"/>
              <a:t>Sbírá se do mízních vlásečnic tzv. lymfatických kapilár. Tyto kapiláry sbírají lymfu se všech částí těla, spojují se dohromady a postupně vytvářejí větší lymfatické cévy. Potom pokračuje dál širšími  lymfatickými cévami, kde se pak ústí do lymfatických uzlin, které lymfu filtrují. Lymfatické cévy se postupně spojují do velkých lymfatických cév  - mízovodů, kterými vtéká lymfa do krčních žil krevního oběhu</a:t>
            </a:r>
          </a:p>
        </p:txBody>
      </p:sp>
    </p:spTree>
    <p:extLst>
      <p:ext uri="{BB962C8B-B14F-4D97-AF65-F5344CB8AC3E}">
        <p14:creationId xmlns:p14="http://schemas.microsoft.com/office/powerpoint/2010/main" val="2962240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Míza, lymfa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000" dirty="0"/>
              <a:t>Pravý mízovod -  </a:t>
            </a:r>
            <a:r>
              <a:rPr lang="cs-CZ" sz="3000" dirty="0" err="1"/>
              <a:t>ductus</a:t>
            </a:r>
            <a:r>
              <a:rPr lang="cs-CZ" sz="3000" dirty="0"/>
              <a:t> </a:t>
            </a:r>
            <a:r>
              <a:rPr lang="cs-CZ" sz="3000" dirty="0" err="1"/>
              <a:t>lymfatikus</a:t>
            </a:r>
            <a:r>
              <a:rPr lang="cs-CZ" sz="3000" dirty="0"/>
              <a:t> </a:t>
            </a:r>
            <a:r>
              <a:rPr lang="cs-CZ" sz="3000" dirty="0" err="1"/>
              <a:t>dexter</a:t>
            </a:r>
            <a:r>
              <a:rPr lang="cs-CZ" sz="3000" dirty="0"/>
              <a:t> -přivádí lymfu z horní poloviny pravé strany těla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000" dirty="0"/>
              <a:t>Hrudní mízovod tzv.  </a:t>
            </a:r>
            <a:r>
              <a:rPr lang="cs-CZ" sz="3000" dirty="0" err="1"/>
              <a:t>ductus</a:t>
            </a:r>
            <a:r>
              <a:rPr lang="cs-CZ" sz="3000" dirty="0"/>
              <a:t> </a:t>
            </a:r>
            <a:r>
              <a:rPr lang="cs-CZ" sz="3000" dirty="0" err="1"/>
              <a:t>thracicus</a:t>
            </a:r>
            <a:r>
              <a:rPr lang="cs-CZ" sz="3000" dirty="0"/>
              <a:t> přivádí lymfu ze zbývajících částí těla. Toku krve do lymfatického systému zabraňují chlopně v ústích mízovodů.</a:t>
            </a:r>
          </a:p>
          <a:p>
            <a:r>
              <a:rPr lang="cs-CZ" sz="3000" dirty="0"/>
              <a:t>Hrudním mízovodem proteče do žil každou minutu  4-10 ml lymfy; během jednoho dne 60% objemu plazmy a 50% všech bílkovin</a:t>
            </a:r>
          </a:p>
          <a:p>
            <a:r>
              <a:rPr lang="cs-CZ" sz="3000" dirty="0"/>
              <a:t>Lymfa pomáhá při přenosu živin do těla. Ve střevech je obrovský počet lymfatických cév, které sbírají malé kuličky tuku a odevzdávají je do krve cestou hrudního mízovodu.</a:t>
            </a:r>
            <a:endParaRPr lang="cs-CZ" sz="3000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54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Informační a homeostatické systémy živočichů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Vzájemně provázané systémy udržující integritu, identitu, obranyschopnost a homeostázu organismu jednice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971600" y="3645024"/>
            <a:ext cx="2664296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Hormonální</a:t>
            </a:r>
          </a:p>
          <a:p>
            <a:pPr algn="ctr"/>
            <a:r>
              <a:rPr lang="cs-CZ" dirty="0"/>
              <a:t>Chemický signál z vnitřního prostředí</a:t>
            </a:r>
          </a:p>
          <a:p>
            <a:pPr algn="ctr"/>
            <a:r>
              <a:rPr lang="cs-CZ" dirty="0"/>
              <a:t>Bez paměti</a:t>
            </a: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5652120" y="3645024"/>
            <a:ext cx="2664296" cy="1224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Nervový</a:t>
            </a:r>
          </a:p>
          <a:p>
            <a:pPr algn="ctr"/>
            <a:r>
              <a:rPr lang="cs-CZ" dirty="0"/>
              <a:t>Elektrochemický signál z vnějšího prostředí</a:t>
            </a:r>
          </a:p>
          <a:p>
            <a:pPr algn="ctr"/>
            <a:r>
              <a:rPr lang="cs-CZ" dirty="0"/>
              <a:t>S pamětí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3347864" y="5229200"/>
            <a:ext cx="3096344" cy="15121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Imunitní</a:t>
            </a:r>
          </a:p>
          <a:p>
            <a:pPr algn="ctr"/>
            <a:r>
              <a:rPr lang="cs-CZ" dirty="0"/>
              <a:t>Imunochemický signál – přítomnost infekčních </a:t>
            </a:r>
            <a:r>
              <a:rPr lang="cs-CZ" dirty="0" err="1"/>
              <a:t>agents</a:t>
            </a:r>
            <a:r>
              <a:rPr lang="cs-CZ" dirty="0"/>
              <a:t>, abnormálních struktur</a:t>
            </a:r>
          </a:p>
          <a:p>
            <a:pPr algn="ctr"/>
            <a:r>
              <a:rPr lang="cs-CZ" dirty="0"/>
              <a:t>S pamětí</a:t>
            </a:r>
            <a:endParaRPr lang="en-GB" dirty="0"/>
          </a:p>
        </p:txBody>
      </p:sp>
      <p:sp>
        <p:nvSpPr>
          <p:cNvPr id="10" name="Obousměrná vodorovná šipka 9"/>
          <p:cNvSpPr/>
          <p:nvPr/>
        </p:nvSpPr>
        <p:spPr>
          <a:xfrm>
            <a:off x="3923928" y="4221088"/>
            <a:ext cx="1512168" cy="360040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Šipka doleva a nahoru 10"/>
          <p:cNvSpPr/>
          <p:nvPr/>
        </p:nvSpPr>
        <p:spPr>
          <a:xfrm>
            <a:off x="6588224" y="5157192"/>
            <a:ext cx="850392" cy="85039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Šipka doleva a nahoru 12"/>
          <p:cNvSpPr/>
          <p:nvPr/>
        </p:nvSpPr>
        <p:spPr>
          <a:xfrm rot="5400000">
            <a:off x="1921408" y="5085184"/>
            <a:ext cx="850392" cy="850392"/>
          </a:xfrm>
          <a:prstGeom prst="leftUpArrow">
            <a:avLst>
              <a:gd name="adj1" fmla="val 31826"/>
              <a:gd name="adj2" fmla="val 25000"/>
              <a:gd name="adj3" fmla="val 2500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85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Složení lymfy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Je do určité míry podobné složení krevní plazmy, má 50- 70% bílkovin plasmy, obsahuje tuky a cholesterol, vitamíny rozpustné v tucích, které se vstřebávají v okolí trávicí soustavy. Dále obsahuje steroidní hormony, železo, měď a kalcium.</a:t>
            </a:r>
          </a:p>
          <a:p>
            <a:r>
              <a:rPr lang="cs-CZ" dirty="0"/>
              <a:t>Lymfa v kapilárách neobsahuje buňky; ty se do ní dostávají až po průchodu některou lymfatickou uzlinou. V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r>
              <a:rPr lang="cs-CZ" dirty="0"/>
              <a:t> má lymfa narůžovělou barvu, je kalná a obsahuje mnoho buněk. </a:t>
            </a:r>
          </a:p>
          <a:p>
            <a:r>
              <a:rPr lang="cs-CZ" dirty="0"/>
              <a:t>Má schopnost  srážet  se, podobně jako krev. </a:t>
            </a:r>
          </a:p>
          <a:p>
            <a:r>
              <a:rPr lang="cs-CZ" dirty="0"/>
              <a:t>99 % jejích buněk tvoří lymfocyty - 95 % tvoří efektorové lymfocyty. Ostatní buňky jsou v lymfě ojedinělé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144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lymfy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/>
              <a:t>Složení lymfy v cévách proměnlivé - závisí na jejich pozici. </a:t>
            </a:r>
          </a:p>
          <a:p>
            <a:r>
              <a:rPr lang="cs-CZ" dirty="0"/>
              <a:t>Lymfa z horních končetin je lymfa bohatá na bílkoviny. </a:t>
            </a:r>
          </a:p>
          <a:p>
            <a:r>
              <a:rPr lang="cs-CZ" dirty="0"/>
              <a:t>Lymfa ve střevech – chylus (střevní míza) – je bohatá na tuky, které se vstřebaly ze střeva během trávení. Tato lymfa je mléčné barvy. </a:t>
            </a:r>
          </a:p>
          <a:p>
            <a:r>
              <a:rPr lang="cs-CZ" dirty="0"/>
              <a:t>Klasická lymfa je vlastně světlá, téměř bezbarvá tekutina, již můžeme vidět například v puchýři.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482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Cesty lymfocytů v těle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600200"/>
            <a:ext cx="8136904" cy="5257800"/>
          </a:xfrm>
          <a:noFill/>
        </p:spPr>
      </p:pic>
      <p:sp>
        <p:nvSpPr>
          <p:cNvPr id="6" name="TextovéPole 5"/>
          <p:cNvSpPr txBox="1"/>
          <p:nvPr/>
        </p:nvSpPr>
        <p:spPr>
          <a:xfrm>
            <a:off x="3923928" y="249289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Krevní oběh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572000" y="1844824"/>
            <a:ext cx="504056" cy="72008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002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/>
          <a:lstStyle/>
          <a:p>
            <a:r>
              <a:rPr lang="cs-CZ" dirty="0"/>
              <a:t>Lymfatické orgány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587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dřeň - </a:t>
            </a:r>
            <a:r>
              <a:rPr lang="cs-CZ" dirty="0" err="1"/>
              <a:t>hematopoeza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7" y="1412776"/>
            <a:ext cx="7918648" cy="48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6458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 err="1"/>
              <a:t>Thymus</a:t>
            </a:r>
            <a:r>
              <a:rPr lang="cs-CZ" altLang="en-US" dirty="0"/>
              <a:t> – místo vývoje T-lymfocytů</a:t>
            </a:r>
            <a:endParaRPr lang="en-US" altLang="en-US" dirty="0"/>
          </a:p>
        </p:txBody>
      </p:sp>
      <p:pic>
        <p:nvPicPr>
          <p:cNvPr id="8195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880488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229600" cy="1143000"/>
          </a:xfrm>
        </p:spPr>
        <p:txBody>
          <a:bodyPr/>
          <a:lstStyle/>
          <a:p>
            <a:r>
              <a:rPr lang="cs-CZ" dirty="0"/>
              <a:t>Sekundární lymfatické orgány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475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Lymfatická uzlina</a:t>
            </a:r>
          </a:p>
        </p:txBody>
      </p:sp>
      <p:pic>
        <p:nvPicPr>
          <p:cNvPr id="5" name="Picture 2" descr="Snímek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4904"/>
            <a:ext cx="8640762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55679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Místo, kde lymfoidní buňky vstupují z cirkulace a kde probíhají specifické imunitní reakce</a:t>
            </a:r>
          </a:p>
        </p:txBody>
      </p:sp>
    </p:spTree>
    <p:extLst>
      <p:ext uri="{BB962C8B-B14F-4D97-AF65-F5344CB8AC3E}">
        <p14:creationId xmlns:p14="http://schemas.microsoft.com/office/powerpoint/2010/main" val="252919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>
                <a:latin typeface="+mn-lt"/>
              </a:rPr>
              <a:t>Vyšetření lymfatických uzlin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2400" dirty="0"/>
              <a:t>Zvětšení lymfatických uzlin: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dirty="0"/>
              <a:t>   		v důsledku imunitní reakce na antigen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dirty="0"/>
              <a:t>   		infiltrace zánětlivými buňkami (</a:t>
            </a:r>
            <a:r>
              <a:rPr lang="cs-CZ" sz="2400" dirty="0" err="1"/>
              <a:t>lymphadenitis</a:t>
            </a:r>
            <a:r>
              <a:rPr lang="cs-CZ" sz="2400" dirty="0"/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dirty="0"/>
              <a:t>   		infiltrace a proliferace maligních buněk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dirty="0"/>
              <a:t>    		při imunologických (SLE, RA) a metabolických chorobách</a:t>
            </a:r>
          </a:p>
          <a:p>
            <a:pPr eaLnBrk="1" hangingPunct="1">
              <a:buFont typeface="Wingdings" pitchFamily="2" charset="2"/>
              <a:buNone/>
            </a:pPr>
            <a:endParaRPr lang="cs-CZ" sz="1800" i="1" dirty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/>
              <a:t>U zdravých dospělých osob bývají axilární a </a:t>
            </a:r>
            <a:r>
              <a:rPr lang="cs-CZ" sz="1800" i="1" dirty="0" err="1"/>
              <a:t>inguinální</a:t>
            </a:r>
            <a:r>
              <a:rPr lang="cs-CZ" sz="1800" i="1" dirty="0"/>
              <a:t> uzliny hmatné (v průměru 1 cm).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/>
              <a:t>V dětství je reakce lymfatických uzlin běžná.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/>
              <a:t>U dospělých do 30 let je asi 80% lymfadenopatií benigních, u osob nad 50 let jen asi 40%.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/>
              <a:t>Diagnostický význam při infekci HIV</a:t>
            </a:r>
          </a:p>
        </p:txBody>
      </p:sp>
    </p:spTree>
    <p:extLst>
      <p:ext uri="{BB962C8B-B14F-4D97-AF65-F5344CB8AC3E}">
        <p14:creationId xmlns:p14="http://schemas.microsoft.com/office/powerpoint/2010/main" val="116531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Slezina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 funkce </a:t>
            </a:r>
          </a:p>
          <a:p>
            <a:pPr lvl="1"/>
            <a:r>
              <a:rPr lang="cs-CZ" dirty="0"/>
              <a:t>Odstraňování starých a poškozených buněk a partikulí (</a:t>
            </a:r>
            <a:r>
              <a:rPr lang="cs-CZ" dirty="0" err="1"/>
              <a:t>imunokomplexy</a:t>
            </a:r>
            <a:r>
              <a:rPr lang="cs-CZ" dirty="0"/>
              <a:t>) z cirkulace</a:t>
            </a:r>
          </a:p>
          <a:p>
            <a:pPr lvl="1"/>
            <a:r>
              <a:rPr lang="cs-CZ" dirty="0"/>
              <a:t>Iniciace adaptivní imunitní odpovědi na patogeny přenášené krví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58469"/>
            <a:ext cx="3928619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296189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IMUNITNÍ SYSTÉM JAKO SOUČÁST ORGANISMU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83768" y="177281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6"/>
                </a:solidFill>
              </a:rPr>
              <a:t>nervový systém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115616" y="2492896"/>
            <a:ext cx="252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metabolismus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04048" y="24928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endokrinní systém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627784" y="328498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IMUNITNÍ SYSTÉM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762295" y="4180947"/>
            <a:ext cx="131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2"/>
                </a:solidFill>
              </a:rPr>
              <a:t>genom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92080" y="4221088"/>
            <a:ext cx="19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chemeClr val="tx2"/>
                </a:solidFill>
              </a:rPr>
              <a:t>mikrobiom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cxnSp>
        <p:nvCxnSpPr>
          <p:cNvPr id="16" name="Přímá spojnice se šipkou 15"/>
          <p:cNvCxnSpPr>
            <a:stCxn id="13" idx="0"/>
          </p:cNvCxnSpPr>
          <p:nvPr/>
        </p:nvCxnSpPr>
        <p:spPr>
          <a:xfrm flipV="1">
            <a:off x="2420413" y="3892917"/>
            <a:ext cx="1610133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14" idx="0"/>
          </p:cNvCxnSpPr>
          <p:nvPr/>
        </p:nvCxnSpPr>
        <p:spPr>
          <a:xfrm flipH="1" flipV="1">
            <a:off x="4788024" y="3933056"/>
            <a:ext cx="14982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403054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3" idx="2"/>
          </p:cNvCxnSpPr>
          <p:nvPr/>
        </p:nvCxnSpPr>
        <p:spPr>
          <a:xfrm flipV="1">
            <a:off x="417595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6" idx="2"/>
          </p:cNvCxnSpPr>
          <p:nvPr/>
        </p:nvCxnSpPr>
        <p:spPr>
          <a:xfrm flipH="1">
            <a:off x="4499992" y="3016116"/>
            <a:ext cx="2016224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4644008" y="3016116"/>
            <a:ext cx="237626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stCxn id="5" idx="2"/>
          </p:cNvCxnSpPr>
          <p:nvPr/>
        </p:nvCxnSpPr>
        <p:spPr>
          <a:xfrm>
            <a:off x="2377150" y="3016116"/>
            <a:ext cx="1402762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 flipV="1">
            <a:off x="1907704" y="3016116"/>
            <a:ext cx="1730979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2483768" y="5085184"/>
            <a:ext cx="430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cs-CZ" sz="2800" b="1" dirty="0">
                <a:solidFill>
                  <a:srgbClr val="00B050"/>
                </a:solidFill>
              </a:rPr>
              <a:t>epigenetické vlivy</a:t>
            </a:r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4499992" y="4744308"/>
            <a:ext cx="165618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2483768" y="4653136"/>
            <a:ext cx="154677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179512" y="404664"/>
            <a:ext cx="8784976" cy="60486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988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>
                <a:latin typeface="+mn-lt"/>
              </a:rPr>
              <a:t>Vyšetření</a:t>
            </a:r>
            <a:r>
              <a:rPr lang="cs-CZ" sz="3600" dirty="0">
                <a:latin typeface="+mn-lt"/>
              </a:rPr>
              <a:t> sleziny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44674"/>
            <a:ext cx="8001198" cy="489669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/>
              <a:t>U zdravých osob slezinu nenahmatáme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u="sng" dirty="0" err="1"/>
              <a:t>Hyposplenismus</a:t>
            </a:r>
            <a:r>
              <a:rPr lang="cs-CZ" sz="2400" u="sng" dirty="0"/>
              <a:t>:</a:t>
            </a:r>
            <a:r>
              <a:rPr lang="cs-CZ" sz="2400" dirty="0"/>
              <a:t> 	vrozená </a:t>
            </a:r>
            <a:r>
              <a:rPr lang="cs-CZ" sz="2400" dirty="0" err="1"/>
              <a:t>asplenie</a:t>
            </a:r>
            <a:endParaRPr lang="cs-CZ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/>
              <a:t>                          		stavy po splenektomii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i="1" dirty="0"/>
              <a:t>          Význam vakcinace proti pneumokokům!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i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u="sng" dirty="0"/>
              <a:t>Splenomegalie: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/>
              <a:t>   hyperplasie buněk imunitního systému (infekce)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/>
              <a:t>   porušení průtoku krve (cirhóza jater, trombózy)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/>
              <a:t>   maligní procesy (primární i sekundární)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/>
              <a:t>   autoimunitní procesy (RA-</a:t>
            </a:r>
            <a:r>
              <a:rPr lang="cs-CZ" sz="2400" dirty="0" err="1"/>
              <a:t>Felty</a:t>
            </a:r>
            <a:r>
              <a:rPr lang="cs-CZ" sz="2400" dirty="0"/>
              <a:t>, SLE, </a:t>
            </a:r>
            <a:r>
              <a:rPr lang="cs-CZ" sz="2400" dirty="0" err="1"/>
              <a:t>hematol</a:t>
            </a:r>
            <a:r>
              <a:rPr lang="cs-CZ" sz="2400" dirty="0"/>
              <a:t>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/>
              <a:t>   </a:t>
            </a:r>
            <a:r>
              <a:rPr lang="cs-CZ" sz="2400" dirty="0" err="1"/>
              <a:t>extramedulární</a:t>
            </a:r>
            <a:r>
              <a:rPr lang="cs-CZ" sz="2400" dirty="0"/>
              <a:t> hematopoéza</a:t>
            </a:r>
          </a:p>
        </p:txBody>
      </p:sp>
    </p:spTree>
    <p:extLst>
      <p:ext uri="{BB962C8B-B14F-4D97-AF65-F5344CB8AC3E}">
        <p14:creationId xmlns:p14="http://schemas.microsoft.com/office/powerpoint/2010/main" val="354581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cs-CZ" sz="2800" dirty="0">
                <a:solidFill>
                  <a:schemeClr val="hlink"/>
                </a:solidFill>
                <a:latin typeface="+mn-lt"/>
              </a:rPr>
              <a:t> </a:t>
            </a:r>
            <a:r>
              <a:rPr lang="cs-CZ" dirty="0">
                <a:latin typeface="+mn-lt"/>
              </a:rPr>
              <a:t>Imunologie</a:t>
            </a:r>
            <a:r>
              <a:rPr lang="cs-CZ" sz="4000" dirty="0">
                <a:latin typeface="+mn-lt"/>
              </a:rPr>
              <a:t> sliznic  a kůže</a:t>
            </a:r>
            <a:endParaRPr lang="en-US" sz="4000" dirty="0"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41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sliznic zažívacího traktu..……. 200 m</a:t>
            </a:r>
            <a:r>
              <a:rPr lang="cs-CZ" sz="2800" baseline="30000" dirty="0"/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dýchacího traktu………………… 80 m</a:t>
            </a:r>
            <a:r>
              <a:rPr lang="cs-CZ" sz="2800" baseline="30000" dirty="0"/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kůže …………………………………….2 m</a:t>
            </a:r>
            <a:r>
              <a:rPr lang="cs-CZ" sz="2800" baseline="30000" dirty="0"/>
              <a:t>2</a:t>
            </a:r>
            <a:endParaRPr lang="cs-CZ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Podněty: potrava ………………………....  </a:t>
            </a:r>
            <a:r>
              <a:rPr lang="en-US" sz="2800" dirty="0"/>
              <a:t>~ </a:t>
            </a:r>
            <a:r>
              <a:rPr lang="en-US" sz="2800" dirty="0" err="1"/>
              <a:t>tuny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/>
              <a:t>                   </a:t>
            </a:r>
            <a:r>
              <a:rPr lang="cs-CZ" sz="2800" dirty="0"/>
              <a:t>  </a:t>
            </a:r>
            <a:r>
              <a:rPr lang="en-US" sz="2800" dirty="0" err="1"/>
              <a:t>mikro</a:t>
            </a:r>
            <a:r>
              <a:rPr lang="cs-CZ" sz="2800" dirty="0"/>
              <a:t>biota </a:t>
            </a:r>
            <a:r>
              <a:rPr lang="en-US" sz="2800" dirty="0"/>
              <a:t> ……………………</a:t>
            </a:r>
            <a:r>
              <a:rPr lang="cs-CZ" sz="2800" dirty="0"/>
              <a:t>.</a:t>
            </a:r>
            <a:r>
              <a:rPr lang="en-US" sz="2800" dirty="0"/>
              <a:t>. 10</a:t>
            </a:r>
            <a:r>
              <a:rPr lang="cs-CZ" sz="2800" baseline="30000" dirty="0"/>
              <a:t>14 </a:t>
            </a:r>
            <a:r>
              <a:rPr lang="cs-CZ" sz="2800" dirty="0"/>
              <a:t>bakterií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/>
              <a:t>		          antigeny ve vzduchu</a:t>
            </a:r>
            <a:endParaRPr lang="cs-CZ" sz="2800" baseline="300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baseline="300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Obměna epitel. buněk střeva  ………… 10</a:t>
            </a:r>
            <a:r>
              <a:rPr lang="cs-CZ" sz="2800" baseline="30000" dirty="0"/>
              <a:t>11</a:t>
            </a:r>
            <a:r>
              <a:rPr lang="cs-CZ" sz="2800" dirty="0"/>
              <a:t>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Produkce </a:t>
            </a:r>
            <a:r>
              <a:rPr lang="cs-CZ" sz="2800" dirty="0" err="1"/>
              <a:t>IgA</a:t>
            </a:r>
            <a:r>
              <a:rPr lang="cs-CZ" sz="2800" dirty="0"/>
              <a:t> (převyšuje ostatní </a:t>
            </a:r>
            <a:r>
              <a:rPr lang="cs-CZ" sz="2800" dirty="0" err="1"/>
              <a:t>isotypy</a:t>
            </a:r>
            <a:r>
              <a:rPr lang="cs-CZ" sz="2800" dirty="0"/>
              <a:t>)... 5-9g/den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90% infekčních agens vstupuje sliznicemi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80% imunologicky aktivních buněk organismu je ve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/>
              <a:t>             sliznicích</a:t>
            </a:r>
          </a:p>
        </p:txBody>
      </p:sp>
    </p:spTree>
    <p:extLst>
      <p:ext uri="{BB962C8B-B14F-4D97-AF65-F5344CB8AC3E}">
        <p14:creationId xmlns:p14="http://schemas.microsoft.com/office/powerpoint/2010/main" val="947868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dirty="0">
                <a:latin typeface="+mn-lt"/>
              </a:rPr>
              <a:t>IMUNITA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endParaRPr lang="cs-CZ" b="1" dirty="0"/>
          </a:p>
          <a:p>
            <a:pPr eaLnBrk="1" hangingPunct="1"/>
            <a:r>
              <a:rPr lang="cs-CZ" b="1" dirty="0"/>
              <a:t>Vrozená </a:t>
            </a:r>
            <a:r>
              <a:rPr lang="cs-CZ" dirty="0"/>
              <a:t>(přirozená, nespecifická, </a:t>
            </a:r>
            <a:r>
              <a:rPr lang="cs-CZ" i="1" dirty="0" err="1"/>
              <a:t>innate</a:t>
            </a:r>
            <a:r>
              <a:rPr lang="cs-CZ" i="1" dirty="0"/>
              <a:t> </a:t>
            </a:r>
            <a:r>
              <a:rPr lang="cs-CZ" i="1" dirty="0" err="1"/>
              <a:t>immunity</a:t>
            </a:r>
            <a:r>
              <a:rPr lang="cs-CZ" i="1" dirty="0"/>
              <a:t>)</a:t>
            </a:r>
          </a:p>
          <a:p>
            <a:pPr eaLnBrk="1" hangingPunct="1">
              <a:buFontTx/>
              <a:buNone/>
            </a:pPr>
            <a:r>
              <a:rPr lang="cs-CZ" dirty="0"/>
              <a:t>        u všech mnohobuněčných organismů</a:t>
            </a:r>
          </a:p>
          <a:p>
            <a:pPr eaLnBrk="1" hangingPunct="1">
              <a:buFontTx/>
              <a:buNone/>
            </a:pPr>
            <a:endParaRPr lang="cs-CZ" dirty="0"/>
          </a:p>
          <a:p>
            <a:pPr eaLnBrk="1" hangingPunct="1"/>
            <a:r>
              <a:rPr lang="cs-CZ" b="1" dirty="0"/>
              <a:t>Adaptivní</a:t>
            </a:r>
            <a:r>
              <a:rPr lang="cs-CZ" dirty="0"/>
              <a:t> (získaná, specifická, </a:t>
            </a:r>
            <a:r>
              <a:rPr lang="cs-CZ" i="1" dirty="0" err="1"/>
              <a:t>adaptive</a:t>
            </a:r>
            <a:r>
              <a:rPr lang="cs-CZ" i="1" dirty="0"/>
              <a:t> </a:t>
            </a:r>
            <a:r>
              <a:rPr lang="cs-CZ" i="1" dirty="0" err="1"/>
              <a:t>immunity</a:t>
            </a:r>
            <a:r>
              <a:rPr lang="cs-CZ" i="1" dirty="0"/>
              <a:t>)</a:t>
            </a:r>
            <a:r>
              <a:rPr lang="cs-CZ" dirty="0"/>
              <a:t> </a:t>
            </a:r>
          </a:p>
          <a:p>
            <a:pPr eaLnBrk="1" hangingPunct="1">
              <a:buFontTx/>
              <a:buNone/>
            </a:pPr>
            <a:r>
              <a:rPr lang="cs-CZ" dirty="0"/>
              <a:t>        až od obratlovců</a:t>
            </a:r>
          </a:p>
          <a:p>
            <a:pPr marL="0" indent="0">
              <a:buNone/>
            </a:pPr>
            <a:r>
              <a:rPr lang="cs-CZ" sz="3000" i="1" dirty="0"/>
              <a:t>……………………………………………………………………………………</a:t>
            </a:r>
          </a:p>
          <a:p>
            <a:pPr marL="0" indent="0">
              <a:buNone/>
            </a:pPr>
            <a:endParaRPr lang="cs-CZ" sz="3000" i="1" dirty="0"/>
          </a:p>
          <a:p>
            <a:pPr marL="0" indent="0">
              <a:buNone/>
            </a:pPr>
            <a:r>
              <a:rPr lang="cs-CZ" sz="3000" i="1" dirty="0"/>
              <a:t>Adaptivní =  vzniklý adaptací</a:t>
            </a:r>
          </a:p>
          <a:p>
            <a:pPr marL="0" indent="0">
              <a:buNone/>
            </a:pPr>
            <a:r>
              <a:rPr lang="cs-CZ" sz="3000" i="1" dirty="0"/>
              <a:t>                    </a:t>
            </a:r>
          </a:p>
          <a:p>
            <a:pPr eaLnBrk="1" hangingPunct="1">
              <a:buFontTx/>
              <a:buNone/>
            </a:pP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083989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MMUNE SYSTEMInfection of the humanbody by pathogenicmicroorganisms such asbacteria, viruses,parasites or fungi trigg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48872" cy="58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1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>
                <a:latin typeface="+mn-lt"/>
              </a:rPr>
              <a:t>Imunitní</a:t>
            </a:r>
            <a:r>
              <a:rPr lang="cs-CZ" dirty="0">
                <a:latin typeface="+mn-lt"/>
              </a:rPr>
              <a:t> systém – složka celotělového informačního systému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/>
              <a:t>Schopen přijímat podněty prostřednictvím receptorů</a:t>
            </a:r>
          </a:p>
          <a:p>
            <a:r>
              <a:rPr lang="cs-CZ" dirty="0"/>
              <a:t>Podněty kvalitativně a kvantitativně vyhodnocuje</a:t>
            </a:r>
          </a:p>
          <a:p>
            <a:r>
              <a:rPr lang="cs-CZ" dirty="0"/>
              <a:t>Na podněty reaguje efektorovou aktivitou</a:t>
            </a:r>
          </a:p>
          <a:p>
            <a:r>
              <a:rPr lang="cs-CZ" dirty="0"/>
              <a:t>Shodné rysy s hormonální a nervovou soustavou</a:t>
            </a:r>
          </a:p>
          <a:p>
            <a:r>
              <a:rPr lang="cs-CZ" dirty="0"/>
              <a:t>Vzájemně se funkčně i strukturně provazují</a:t>
            </a:r>
          </a:p>
          <a:p>
            <a:r>
              <a:rPr lang="cs-CZ" dirty="0"/>
              <a:t>Mají schopnost odpovídat na všechny druhy přicházejících podnětů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3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Přenos </a:t>
            </a:r>
            <a:r>
              <a:rPr lang="cs-CZ" sz="4900" dirty="0">
                <a:latin typeface="+mn-lt"/>
              </a:rPr>
              <a:t>informací</a:t>
            </a:r>
            <a:r>
              <a:rPr lang="cs-CZ" dirty="0">
                <a:latin typeface="+mn-lt"/>
              </a:rPr>
              <a:t> v imunitním systému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Prostřednictvím membránových interakcí:</a:t>
            </a:r>
          </a:p>
          <a:p>
            <a:r>
              <a:rPr lang="cs-CZ" dirty="0"/>
              <a:t>Blízký kontakt  buňka - buňka</a:t>
            </a:r>
          </a:p>
          <a:p>
            <a:r>
              <a:rPr lang="cs-CZ" dirty="0"/>
              <a:t>Membránové receptory na buňkách IS reagují  s odpovídajícími ligandy na jiných buňkách IS nebo jiných buňkách  - přenos aktivačního signálu</a:t>
            </a:r>
          </a:p>
          <a:p>
            <a:r>
              <a:rPr lang="cs-CZ" dirty="0"/>
              <a:t>Vzdálený kontakt: buňka – biologicky aktivní látka</a:t>
            </a:r>
          </a:p>
          <a:p>
            <a:r>
              <a:rPr lang="cs-CZ" dirty="0"/>
              <a:t>Kontakt je opět veden přes buněčný receptor – přenos aktivačního signálu</a:t>
            </a: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33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Příklady biologicky aktivních látek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Cytokiny</a:t>
            </a:r>
            <a:endParaRPr lang="cs-CZ" dirty="0"/>
          </a:p>
          <a:p>
            <a:r>
              <a:rPr lang="cs-CZ" dirty="0" err="1"/>
              <a:t>Chemokiny</a:t>
            </a:r>
            <a:endParaRPr lang="cs-CZ" dirty="0"/>
          </a:p>
          <a:p>
            <a:r>
              <a:rPr lang="cs-CZ" dirty="0"/>
              <a:t>Kyselina arachidonová se uvolňuje z buněčných membrán a je přeměněna</a:t>
            </a:r>
          </a:p>
          <a:p>
            <a:pPr lvl="1"/>
            <a:r>
              <a:rPr lang="cs-CZ" dirty="0"/>
              <a:t>buď pomocí </a:t>
            </a:r>
            <a:r>
              <a:rPr lang="cs-CZ" dirty="0" err="1"/>
              <a:t>lipogenázy</a:t>
            </a:r>
            <a:r>
              <a:rPr lang="cs-CZ" dirty="0"/>
              <a:t> na </a:t>
            </a:r>
            <a:r>
              <a:rPr lang="cs-CZ" dirty="0" err="1"/>
              <a:t>leukotrieny</a:t>
            </a:r>
            <a:r>
              <a:rPr lang="cs-CZ" dirty="0"/>
              <a:t>, které lákají bíle krvinky do místa zánětu</a:t>
            </a:r>
          </a:p>
          <a:p>
            <a:pPr lvl="1"/>
            <a:r>
              <a:rPr lang="cs-CZ" dirty="0"/>
              <a:t>nebo pomocí </a:t>
            </a:r>
            <a:r>
              <a:rPr lang="cs-CZ" dirty="0" err="1"/>
              <a:t>cyklooxygenázy</a:t>
            </a:r>
            <a:r>
              <a:rPr lang="cs-CZ" dirty="0"/>
              <a:t> na </a:t>
            </a:r>
            <a:r>
              <a:rPr lang="cs-CZ" dirty="0" err="1"/>
              <a:t>tromboxany</a:t>
            </a:r>
            <a:r>
              <a:rPr lang="cs-CZ" dirty="0"/>
              <a:t> prostaglandiny, které ovlivňují průsvit cév, srážlivost krve, bolest a nástup horečky (pozn. aspirin blokuje činnost </a:t>
            </a:r>
            <a:r>
              <a:rPr lang="cs-CZ" dirty="0" err="1"/>
              <a:t>cyklooxygenázy</a:t>
            </a:r>
            <a:r>
              <a:rPr lang="cs-CZ" dirty="0"/>
              <a:t>)</a:t>
            </a:r>
          </a:p>
          <a:p>
            <a:r>
              <a:rPr lang="cs-CZ" dirty="0"/>
              <a:t>Oxid dusnatý – způsobuje vazodilataci cév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2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Signální interakce</a:t>
            </a:r>
            <a:endParaRPr lang="en-GB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Založeny na kaskádovitém přenosu energie v signálních molekulách</a:t>
            </a:r>
          </a:p>
          <a:p>
            <a:r>
              <a:rPr lang="cs-CZ" dirty="0"/>
              <a:t>Vytvoření signalizačních membránových </a:t>
            </a:r>
            <a:r>
              <a:rPr lang="cs-CZ" dirty="0" err="1"/>
              <a:t>mikrodomén</a:t>
            </a:r>
            <a:r>
              <a:rPr lang="cs-CZ" dirty="0"/>
              <a:t> se strukturou a obsahem příslušných molekul nutných ke spuštění kaskády</a:t>
            </a:r>
          </a:p>
          <a:p>
            <a:r>
              <a:rPr lang="cs-CZ" dirty="0"/>
              <a:t>Energie obsažená v signálních molekulách je předávána na níže postavené složky signálních systémů (fosforylace, G-proteiny, vápenaté ionty)</a:t>
            </a:r>
          </a:p>
          <a:p>
            <a:r>
              <a:rPr lang="cs-CZ" dirty="0"/>
              <a:t>Výsledkem je přenos informace do genetického aparátu buňky</a:t>
            </a:r>
          </a:p>
          <a:p>
            <a:r>
              <a:rPr lang="cs-CZ" dirty="0"/>
              <a:t>Vede k zesílení transkripce regulujících aktivaci buňky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9807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2167</Words>
  <Application>Microsoft Office PowerPoint</Application>
  <PresentationFormat>Předvádění na obrazovce (4:3)</PresentationFormat>
  <Paragraphs>333</Paragraphs>
  <Slides>53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Comic Sans MS</vt:lpstr>
      <vt:lpstr>Times New Roman</vt:lpstr>
      <vt:lpstr>Wingdings</vt:lpstr>
      <vt:lpstr>Motiv systému Office</vt:lpstr>
      <vt:lpstr>Prezentace</vt:lpstr>
      <vt:lpstr>Klinická imunologie</vt:lpstr>
      <vt:lpstr>Imunitní systém</vt:lpstr>
      <vt:lpstr>Úloha imunitního systému</vt:lpstr>
      <vt:lpstr>Informační a homeostatické systémy živočichů</vt:lpstr>
      <vt:lpstr>IMUNITNÍ SYSTÉM JAKO SOUČÁST ORGANISMU</vt:lpstr>
      <vt:lpstr>Imunitní systém – složka celotělového informačního systému</vt:lpstr>
      <vt:lpstr>Přenos informací v imunitním systému</vt:lpstr>
      <vt:lpstr>Příklady biologicky aktivních látek</vt:lpstr>
      <vt:lpstr>Signální interakce</vt:lpstr>
      <vt:lpstr>Aktivace imunitní buňky</vt:lpstr>
      <vt:lpstr>Imunitní systém – multi-signálová soustava</vt:lpstr>
      <vt:lpstr>Kvalita a intenzita imunitní odpovědi</vt:lpstr>
      <vt:lpstr>Charakter imunitní odpovědi</vt:lpstr>
      <vt:lpstr>Klinická imunologie</vt:lpstr>
      <vt:lpstr>Imunopatologie</vt:lpstr>
      <vt:lpstr>Prezentace aplikace PowerPoint</vt:lpstr>
      <vt:lpstr>Alergologie</vt:lpstr>
      <vt:lpstr>Imunopatologie</vt:lpstr>
      <vt:lpstr>Imunitní systém a maligní nádory</vt:lpstr>
      <vt:lpstr>Transplantace orgánů, tkání, buněk</vt:lpstr>
      <vt:lpstr> Imunologie těhotenství </vt:lpstr>
      <vt:lpstr>Základní pojmy</vt:lpstr>
      <vt:lpstr>Antigen</vt:lpstr>
      <vt:lpstr>Prezentace aplikace PowerPoint</vt:lpstr>
      <vt:lpstr>Imunogennost</vt:lpstr>
      <vt:lpstr>Chemické složení antigenů</vt:lpstr>
      <vt:lpstr>Hapten</vt:lpstr>
      <vt:lpstr>Imunogenicita haptenu</vt:lpstr>
      <vt:lpstr>Zkřížená reaktivita antigenů</vt:lpstr>
      <vt:lpstr>Prezentace aplikace PowerPoint</vt:lpstr>
      <vt:lpstr>Imunitní systém</vt:lpstr>
      <vt:lpstr>Základ imunitního systému</vt:lpstr>
      <vt:lpstr>Složky imunitního sytému</vt:lpstr>
      <vt:lpstr>Lymfatické orgány</vt:lpstr>
      <vt:lpstr>Prezentace aplikace PowerPoint</vt:lpstr>
      <vt:lpstr>Propojení lymfatických orgánů</vt:lpstr>
      <vt:lpstr>Mízní cévy</vt:lpstr>
      <vt:lpstr>Míza, lymfa</vt:lpstr>
      <vt:lpstr>Míza, lymfa</vt:lpstr>
      <vt:lpstr>Složení lymfy</vt:lpstr>
      <vt:lpstr>Složení lymfy</vt:lpstr>
      <vt:lpstr>Cesty lymfocytů v těle</vt:lpstr>
      <vt:lpstr>Lymfatické orgány</vt:lpstr>
      <vt:lpstr>Kostní dřeň - hematopoeza</vt:lpstr>
      <vt:lpstr>Thymus – místo vývoje T-lymfocytů</vt:lpstr>
      <vt:lpstr>Sekundární lymfatické orgány</vt:lpstr>
      <vt:lpstr>Lymfatická uzlina</vt:lpstr>
      <vt:lpstr>Vyšetření lymfatických uzlin</vt:lpstr>
      <vt:lpstr>Slezina</vt:lpstr>
      <vt:lpstr>Vyšetření sleziny</vt:lpstr>
      <vt:lpstr> Imunologie sliznic  a kůže</vt:lpstr>
      <vt:lpstr>IMUNITA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Uživatel systému Windows</cp:lastModifiedBy>
  <cp:revision>32</cp:revision>
  <dcterms:created xsi:type="dcterms:W3CDTF">2016-02-22T08:54:36Z</dcterms:created>
  <dcterms:modified xsi:type="dcterms:W3CDTF">2022-02-23T11:17:23Z</dcterms:modified>
</cp:coreProperties>
</file>