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2" r:id="rId3"/>
    <p:sldId id="261" r:id="rId4"/>
    <p:sldId id="257" r:id="rId5"/>
    <p:sldId id="258" r:id="rId6"/>
    <p:sldId id="263" r:id="rId7"/>
    <p:sldId id="259" r:id="rId8"/>
    <p:sldId id="260" r:id="rId9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14" d="100"/>
          <a:sy n="114" d="100"/>
        </p:scale>
        <p:origin x="162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67" y="2019300"/>
            <a:ext cx="4106255" cy="283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82330877-15CC-4407-8FF1-75EB5074EA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225ADAA-BAB5-47B6-A5E0-6A14E2AE70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9566" cy="10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62E8DDF-F7C8-4341-866F-FCC2EDFB06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DS IV.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1B52872-399F-44A0-BCFB-DFEDDE74A1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39C0C07-CA60-4C3B-88EB-BFC3E9062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837" y="2900365"/>
            <a:ext cx="8544771" cy="1171580"/>
          </a:xfrm>
        </p:spPr>
        <p:txBody>
          <a:bodyPr/>
          <a:lstStyle/>
          <a:p>
            <a:r>
              <a:rPr lang="cs-CZ" dirty="0"/>
              <a:t>Diskuze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527C65A-F565-4D4E-8344-7F80AF2509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Diplomový seminář IV.</a:t>
            </a:r>
          </a:p>
          <a:p>
            <a:r>
              <a:rPr lang="cs-CZ" dirty="0"/>
              <a:t>PhDr. Simona Saibertová, Ph.D.</a:t>
            </a:r>
          </a:p>
        </p:txBody>
      </p:sp>
    </p:spTree>
    <p:extLst>
      <p:ext uri="{BB962C8B-B14F-4D97-AF65-F5344CB8AC3E}">
        <p14:creationId xmlns:p14="http://schemas.microsoft.com/office/powerpoint/2010/main" val="52705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87C40A4-F1DF-4199-B752-F0612752B2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DS IV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5FA6C3-1581-43F5-9D22-FA0685DB62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7102849-BE5D-4743-8137-E8D69D2F7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Harmonogram DS – jaro 2021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1E5A4B7-5DBB-454D-B85F-27C050847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Diskuze 15. 2. 2022</a:t>
            </a:r>
          </a:p>
          <a:p>
            <a:pPr marL="72000" indent="0">
              <a:buNone/>
            </a:pPr>
            <a:endParaRPr lang="cs-CZ" dirty="0"/>
          </a:p>
          <a:p>
            <a:r>
              <a:rPr lang="cs-CZ" dirty="0"/>
              <a:t>Zpět k metodice, Úvod, Závěr 17. 3. 2022</a:t>
            </a:r>
          </a:p>
          <a:p>
            <a:endParaRPr lang="cs-CZ" dirty="0"/>
          </a:p>
          <a:p>
            <a:r>
              <a:rPr lang="cs-CZ" dirty="0"/>
              <a:t>Informace k obhajobě 31. 3. 2021</a:t>
            </a: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AB520433-C39C-4BAB-AF35-482C5320673F}"/>
              </a:ext>
            </a:extLst>
          </p:cNvPr>
          <p:cNvSpPr/>
          <p:nvPr/>
        </p:nvSpPr>
        <p:spPr bwMode="auto">
          <a:xfrm>
            <a:off x="5353130" y="1761689"/>
            <a:ext cx="2491531" cy="1266737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</a:rPr>
              <a:t>Na další seminář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chemeClr val="bg1"/>
                </a:solidFill>
              </a:rPr>
              <a:t>připravit popis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chemeClr val="bg1"/>
                </a:solidFill>
              </a:rPr>
              <a:t>sběru dat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9B68A2B7-DD84-44DF-AFED-80A26DCDE3C4}"/>
              </a:ext>
            </a:extLst>
          </p:cNvPr>
          <p:cNvSpPr/>
          <p:nvPr/>
        </p:nvSpPr>
        <p:spPr bwMode="auto">
          <a:xfrm>
            <a:off x="4328719" y="4924337"/>
            <a:ext cx="2491531" cy="1039856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</a:rPr>
              <a:t>Připravit krátkou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</a:rPr>
              <a:t>obhajobu</a:t>
            </a:r>
          </a:p>
        </p:txBody>
      </p: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6C41BE7C-CAF1-46E5-8237-90191318DCB3}"/>
              </a:ext>
            </a:extLst>
          </p:cNvPr>
          <p:cNvCxnSpPr>
            <a:endCxn id="7" idx="1"/>
          </p:cNvCxnSpPr>
          <p:nvPr/>
        </p:nvCxnSpPr>
        <p:spPr bwMode="auto">
          <a:xfrm>
            <a:off x="2818701" y="4924337"/>
            <a:ext cx="1400961" cy="51992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393F15A5-1FFB-4DFD-9C93-E4C050793DEF}"/>
              </a:ext>
            </a:extLst>
          </p:cNvPr>
          <p:cNvCxnSpPr/>
          <p:nvPr/>
        </p:nvCxnSpPr>
        <p:spPr bwMode="auto">
          <a:xfrm flipV="1">
            <a:off x="3036815" y="2395057"/>
            <a:ext cx="2248249" cy="74242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87594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1978988-88EB-468C-8E4E-3430F718C1E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DS IV.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CD9AD6F-3776-4033-A45E-835B8235B2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58D480-95D8-48BF-A822-E8EA02F1E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Harmonogram DP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E43475E-AB3E-425D-AA2F-B67C7B4A1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692001"/>
            <a:ext cx="8066301" cy="4381627"/>
          </a:xfrm>
        </p:spPr>
        <p:txBody>
          <a:bodyPr/>
          <a:lstStyle/>
          <a:p>
            <a:pPr marL="72000" indent="0" fontAlgn="t">
              <a:buNone/>
            </a:pPr>
            <a:r>
              <a:rPr lang="cs-CZ" sz="2400" b="1" dirty="0"/>
              <a:t>Duben 2022</a:t>
            </a:r>
          </a:p>
          <a:p>
            <a:pPr fontAlgn="t"/>
            <a:r>
              <a:rPr lang="cs-CZ" sz="2400" dirty="0"/>
              <a:t>Vložení DP do archivu závěrečné práce v IS MUNI – </a:t>
            </a:r>
          </a:p>
          <a:p>
            <a:pPr marL="72000" indent="0" fontAlgn="t">
              <a:buNone/>
            </a:pPr>
            <a:r>
              <a:rPr lang="cs-CZ" sz="2400" b="1" dirty="0"/>
              <a:t>  30. 4. 2022 24:00 hod </a:t>
            </a:r>
            <a:r>
              <a:rPr lang="cs-CZ" sz="2400" dirty="0"/>
              <a:t>– zápočet</a:t>
            </a:r>
          </a:p>
          <a:p>
            <a:pPr fontAlgn="t"/>
            <a:r>
              <a:rPr lang="cs-CZ" sz="2400" dirty="0">
                <a:solidFill>
                  <a:srgbClr val="FF0000"/>
                </a:solidFill>
              </a:rPr>
              <a:t>Vzhledem k epidemiologické situaci se nebudou odevzdávat práce v tištěné formě!</a:t>
            </a:r>
            <a:endParaRPr lang="cs-CZ" sz="2400" dirty="0"/>
          </a:p>
          <a:p>
            <a:pPr marL="72000" indent="0" fontAlgn="t">
              <a:buNone/>
            </a:pPr>
            <a:r>
              <a:rPr lang="cs-CZ" sz="2400" b="1" dirty="0"/>
              <a:t>Květen 2021</a:t>
            </a:r>
          </a:p>
          <a:p>
            <a:pPr fontAlgn="t"/>
            <a:r>
              <a:rPr lang="cs-CZ" sz="2400" dirty="0"/>
              <a:t>Přihlášení studentů k SZZ - </a:t>
            </a:r>
            <a:r>
              <a:rPr lang="cs-CZ" sz="2400" b="1" dirty="0"/>
              <a:t>24. 5. 2022 </a:t>
            </a:r>
            <a:r>
              <a:rPr lang="cs-CZ" sz="2400" dirty="0"/>
              <a:t>v IS MUNI – </a:t>
            </a:r>
            <a:r>
              <a:rPr lang="cs-CZ" sz="2400" b="1" dirty="0"/>
              <a:t>hromadný pokyn emailem</a:t>
            </a:r>
          </a:p>
          <a:p>
            <a:pPr fontAlgn="t"/>
            <a:endParaRPr lang="cs-CZ" sz="2400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1700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3C0DE6D-0555-473E-8721-A6C6774A9C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DS IV.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0C98D9E-E721-417D-ADC6-744C2A32B25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FA1EFD3-0BE4-4A52-8CB8-09AA4E26E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Diskuze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D4BD5AA-C72A-4427-826C-155FE13B33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deklaruje schopnost analyzovat a zhodnotit dosažené výsledky, </a:t>
            </a:r>
          </a:p>
          <a:p>
            <a:r>
              <a:rPr lang="cs-CZ" dirty="0"/>
              <a:t>zahrnuje predikce, mínění a odborné zkušenosti autora závěrečné práce. </a:t>
            </a:r>
          </a:p>
          <a:p>
            <a:r>
              <a:rPr lang="cs-CZ" dirty="0"/>
              <a:t>Neopisujte opět celé hypotézy a veškeré výsledky – </a:t>
            </a:r>
            <a:r>
              <a:rPr lang="cs-CZ" b="1" dirty="0"/>
              <a:t>diskutujte!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777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E1B0E90-FB1B-4E94-8694-B793841159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DS IV.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DBF394B-822D-462C-A792-461FEC88AF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BDC2BA-8CFE-4195-A6C9-F2756798A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Erudované zdroje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48294C1-69CA-4CF7-A984-AF3CE3A38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383334"/>
          </a:xfrm>
        </p:spPr>
        <p:txBody>
          <a:bodyPr/>
          <a:lstStyle/>
          <a:p>
            <a:r>
              <a:rPr lang="cs-CZ" dirty="0"/>
              <a:t>Kvalitou diskuse a konfrontací vlastních výsledků s erudovanými zdroji prokazuje autor schopnost analytického myšlení a vyvození logických závěrů. </a:t>
            </a:r>
          </a:p>
          <a:p>
            <a:pPr marL="72000" indent="0">
              <a:buNone/>
            </a:pPr>
            <a:r>
              <a:rPr lang="cs-CZ" dirty="0"/>
              <a:t>Erudované zdroje: srovnání s KDP a Guidelines, odborné výzkumné články, srovnání se zahraničím, event. zákony a vyhlášky.</a:t>
            </a:r>
          </a:p>
        </p:txBody>
      </p:sp>
    </p:spTree>
    <p:extLst>
      <p:ext uri="{BB962C8B-B14F-4D97-AF65-F5344CB8AC3E}">
        <p14:creationId xmlns:p14="http://schemas.microsoft.com/office/powerpoint/2010/main" val="2867307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EA8CBA0-F3FC-47FC-B1D0-C09353C5B0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DS IV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98C5750-1C7E-415E-93E1-DC0BBE8C9A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3E40CDD-F8E9-4F8C-930C-F32233FFE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CEDAA79-5063-42CA-9457-65980D8BB2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88" y="1468073"/>
            <a:ext cx="8106808" cy="4363927"/>
          </a:xfrm>
        </p:spPr>
        <p:txBody>
          <a:bodyPr/>
          <a:lstStyle/>
          <a:p>
            <a:pPr marL="72000" indent="0">
              <a:buNone/>
            </a:pPr>
            <a:r>
              <a:rPr lang="cs-CZ" sz="1200" dirty="0"/>
              <a:t>De položek týkající se obecných znalostí respondentů o diferenciální diagnostice a prevenci IAD a dekubitálních lézí bylo zjištěno, že se skoro polovina respondentů (44,1 %) 55 chybně domnívá, že je IAD obvykle identifikována v lokalizaci následného vzniku dekubitů. Za zmínku také stojí skutečnost, že 27,5 % respondentů neví, že je pro vznik IAD typická </a:t>
            </a:r>
            <a:r>
              <a:rPr lang="cs-CZ" sz="1200" dirty="0" err="1"/>
              <a:t>perianální</a:t>
            </a:r>
            <a:r>
              <a:rPr lang="cs-CZ" sz="1200" dirty="0"/>
              <a:t> oblast. Otázkou tedy zůstává, do jaké míry je ošetřující personál schopný zamezit výskytu IAD, když není informovaný o lokalitách, které jsou při výskytu IAD typické</a:t>
            </a:r>
          </a:p>
          <a:p>
            <a:pPr marL="72000" indent="0">
              <a:buNone/>
            </a:pPr>
            <a:r>
              <a:rPr lang="cs-CZ" sz="1200" dirty="0"/>
              <a:t>Položky, které se týkaly znalostí respondentů v oblasti terapeutických a preventivních intervencí poukázaly na skutečnost, že celých 40 % respondentů neřadí do preventivních postupů IAD hydrataci pokožky, a to přes fakt, že odborné zdroje zdůrazňují důležitost hydratace pokožky pro její schopnost regenerovat a měla by být součástí péče u všech pacientů v každé situaci.</a:t>
            </a:r>
            <a:r>
              <a:rPr lang="cs-CZ" sz="1200" baseline="30000" dirty="0"/>
              <a:t>28</a:t>
            </a:r>
            <a:r>
              <a:rPr lang="cs-CZ" sz="1200" dirty="0"/>
              <a:t> Bylo zjištěno, že pouze 27 respondentů (22,3 %) používá u pacientů s inkontinenční dermatitidou jednorázové mycí žínky 3 v 1. Odborníci z praxe přitom uvádí, že jednorázové mycí žínky minimalizují poškození kůže třením a je proto vhodné je u pacientů s výskytem IAD pouţívat.</a:t>
            </a:r>
            <a:r>
              <a:rPr lang="cs-CZ" sz="1200" baseline="30000" dirty="0"/>
              <a:t>15</a:t>
            </a:r>
            <a:r>
              <a:rPr lang="cs-CZ" sz="1200" dirty="0"/>
              <a:t> Skoro polovina dotazovaných – 52 respondentů (43,3 %) se domnívá, že je voda s mýdlem nejvhodnějším prostředkem pro čištění kůže a prevenci IAD. Čtyřicet osm respondentů dokonce uvedlo, že se inkontinenční dermatitida na jejich pracovišti mýdlem a vodou ošetřuje. Ze zahraničních výzkumů se ale mýdlo a voda jeví jako naprosto nežádoucí. Takové mytí pokožky zvyšuje její pH, pokožku vysušuje a zvyšuje riziko kolonizace bakterií, což může být důsledkem infekce.</a:t>
            </a:r>
            <a:r>
              <a:rPr lang="cs-CZ" sz="1200" baseline="30000" dirty="0"/>
              <a:t>19</a:t>
            </a:r>
            <a:r>
              <a:rPr lang="cs-CZ" sz="1200" dirty="0"/>
              <a:t> V našem průzkumu pouze 54,1 % respondentů ví, že jsou při péči o </a:t>
            </a:r>
            <a:r>
              <a:rPr lang="cs-CZ" sz="1200" dirty="0" err="1"/>
              <a:t>perianální</a:t>
            </a:r>
            <a:r>
              <a:rPr lang="cs-CZ" sz="1200" dirty="0"/>
              <a:t> pokožku preferovány přípravky s pH 5,5. </a:t>
            </a:r>
          </a:p>
        </p:txBody>
      </p:sp>
    </p:spTree>
    <p:extLst>
      <p:ext uri="{BB962C8B-B14F-4D97-AF65-F5344CB8AC3E}">
        <p14:creationId xmlns:p14="http://schemas.microsoft.com/office/powerpoint/2010/main" val="2208345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F773FA2-E61D-4024-8BE6-DDE628C536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DS IV.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6582CF9-E2D5-4F48-A7A4-273FE93FF9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F8E41BD-DFEE-4AF4-B2FF-950FA8048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Limity studie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FA6B80B-5421-4B26-BBD6-CE8891DCAE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 diskuse patří uvedení limitů výzkumu, např. platnost výsledků výzkumu pro skupinu respondentů, institucionální zařízení.</a:t>
            </a:r>
          </a:p>
          <a:p>
            <a:r>
              <a:rPr lang="cs-CZ" dirty="0"/>
              <a:t>Vhodné je uvést případné nedostatky v metodologii výzkumu.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9420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DC0016E-E425-476E-978A-3A65805F6B5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DS IV.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E860424-6D7E-43D1-8555-ECC1538BED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E5B33B6-AB09-4F1A-8E46-A53743F36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Rozsah diskuze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A41A578-468E-46AF-87FA-29844F8B8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5-10 normostran</a:t>
            </a:r>
          </a:p>
          <a:p>
            <a:r>
              <a:rPr lang="cs-CZ" dirty="0"/>
              <a:t>nemusí být obsaženy všechny položky výzkumného nástroje</a:t>
            </a:r>
          </a:p>
          <a:p>
            <a:r>
              <a:rPr lang="cs-CZ" dirty="0"/>
              <a:t>neopisovat již dříve uvedené např. profil respondentů, nebo návratnost dotazníků či popis výzkumného nástroje.</a:t>
            </a:r>
          </a:p>
        </p:txBody>
      </p:sp>
    </p:spTree>
    <p:extLst>
      <p:ext uri="{BB962C8B-B14F-4D97-AF65-F5344CB8AC3E}">
        <p14:creationId xmlns:p14="http://schemas.microsoft.com/office/powerpoint/2010/main" val="228591729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CZ.potx" id="{1927B253-FB08-41F5-B38D-80E9F802FC2D}" vid="{7C5ABD59-4F0A-4D9D-A126-85E5800F092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DS- Diskuze</Template>
  <TotalTime>446</TotalTime>
  <Words>574</Words>
  <Application>Microsoft Office PowerPoint</Application>
  <PresentationFormat>Vlastní</PresentationFormat>
  <Paragraphs>54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Tahoma</vt:lpstr>
      <vt:lpstr>Wingdings</vt:lpstr>
      <vt:lpstr>Prezentace_MU_CZ</vt:lpstr>
      <vt:lpstr>Diskuze</vt:lpstr>
      <vt:lpstr>Harmonogram DS – jaro 2021</vt:lpstr>
      <vt:lpstr>Harmonogram DP</vt:lpstr>
      <vt:lpstr>Diskuze</vt:lpstr>
      <vt:lpstr>Erudované zdroje</vt:lpstr>
      <vt:lpstr>Příklad</vt:lpstr>
      <vt:lpstr>Limity studie</vt:lpstr>
      <vt:lpstr>Rozsah diskuze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Diskuze</dc:title>
  <dc:creator>Simona Saibertová</dc:creator>
  <cp:lastModifiedBy>Simona Saibertová</cp:lastModifiedBy>
  <cp:revision>7</cp:revision>
  <cp:lastPrinted>1601-01-01T00:00:00Z</cp:lastPrinted>
  <dcterms:created xsi:type="dcterms:W3CDTF">2021-02-22T09:29:23Z</dcterms:created>
  <dcterms:modified xsi:type="dcterms:W3CDTF">2022-02-03T09:00:31Z</dcterms:modified>
</cp:coreProperties>
</file>