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72" r:id="rId2"/>
    <p:sldId id="273" r:id="rId3"/>
    <p:sldId id="288" r:id="rId4"/>
    <p:sldId id="293" r:id="rId5"/>
    <p:sldId id="275" r:id="rId6"/>
    <p:sldId id="277" r:id="rId7"/>
    <p:sldId id="294" r:id="rId8"/>
    <p:sldId id="276" r:id="rId9"/>
    <p:sldId id="295" r:id="rId10"/>
    <p:sldId id="278" r:id="rId11"/>
    <p:sldId id="279" r:id="rId12"/>
    <p:sldId id="256" r:id="rId13"/>
    <p:sldId id="257" r:id="rId14"/>
    <p:sldId id="258" r:id="rId15"/>
    <p:sldId id="265" r:id="rId16"/>
    <p:sldId id="260" r:id="rId17"/>
    <p:sldId id="262" r:id="rId18"/>
    <p:sldId id="263" r:id="rId19"/>
    <p:sldId id="264" r:id="rId20"/>
    <p:sldId id="267" r:id="rId21"/>
    <p:sldId id="268" r:id="rId22"/>
    <p:sldId id="269" r:id="rId23"/>
    <p:sldId id="266" r:id="rId24"/>
    <p:sldId id="292" r:id="rId25"/>
    <p:sldId id="291" r:id="rId26"/>
    <p:sldId id="290" r:id="rId27"/>
    <p:sldId id="28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custDataLst>
    <p:tags r:id="rId3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059" autoAdjust="0"/>
  </p:normalViewPr>
  <p:slideViewPr>
    <p:cSldViewPr>
      <p:cViewPr varScale="1">
        <p:scale>
          <a:sx n="93" d="100"/>
          <a:sy n="93" d="100"/>
        </p:scale>
        <p:origin x="11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347DA-1EE0-45DC-B496-2196BA79AEE6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EE3C-C077-4CD2-9CCA-C89C9A824E5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25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8EE3C-C077-4CD2-9CCA-C89C9A824E5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Cévní onemocnění mozku</a:t>
            </a:r>
            <a:endParaRPr lang="cs-CZ" dirty="0"/>
          </a:p>
        </p:txBody>
      </p:sp>
      <p:pic>
        <p:nvPicPr>
          <p:cNvPr id="38914" name="Picture 2" descr="Výsledek obrázku pro cévní onemocnění moz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3600400" cy="26968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Intracerebrální</a:t>
            </a:r>
            <a:r>
              <a:rPr lang="cs-CZ" dirty="0" smtClean="0"/>
              <a:t> hematom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Při </a:t>
            </a:r>
            <a:r>
              <a:rPr lang="cs-CZ" dirty="0" err="1" smtClean="0"/>
              <a:t>kraniocerebrálních</a:t>
            </a:r>
            <a:r>
              <a:rPr lang="cs-CZ" dirty="0" smtClean="0"/>
              <a:t> poranění</a:t>
            </a:r>
          </a:p>
          <a:p>
            <a:r>
              <a:rPr lang="cs-CZ" dirty="0" smtClean="0"/>
              <a:t>Krvácení do mozku postihuje především starší pacienty. Nejčastěji je důsledkem dlouhotrvající špatně léčené hypertenze – vysokého krevního tlaku. Může vzniknout ale i na podkladě prasklé tepenné </a:t>
            </a:r>
            <a:r>
              <a:rPr lang="cs-CZ" dirty="0" err="1" smtClean="0"/>
              <a:t>výdutě</a:t>
            </a:r>
            <a:r>
              <a:rPr lang="cs-CZ" dirty="0" smtClean="0"/>
              <a:t> či malformace nebo </a:t>
            </a:r>
            <a:r>
              <a:rPr lang="cs-CZ" dirty="0" err="1" smtClean="0"/>
              <a:t>kavernomu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21088"/>
            <a:ext cx="3982752" cy="212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Krvácení mezi </a:t>
            </a:r>
            <a:r>
              <a:rPr lang="cs-CZ" dirty="0" err="1" smtClean="0"/>
              <a:t>arachnoideou</a:t>
            </a:r>
            <a:r>
              <a:rPr lang="cs-CZ" dirty="0" smtClean="0"/>
              <a:t> a mozkovou tkání</a:t>
            </a:r>
          </a:p>
          <a:p>
            <a:r>
              <a:rPr lang="cs-CZ" dirty="0" smtClean="0"/>
              <a:t>Nejčastější příčina z ruptury </a:t>
            </a:r>
            <a:r>
              <a:rPr lang="cs-CZ" dirty="0" err="1" smtClean="0"/>
              <a:t>aneurysmatu</a:t>
            </a:r>
            <a:endParaRPr lang="cs-CZ" dirty="0" smtClean="0"/>
          </a:p>
          <a:p>
            <a:r>
              <a:rPr lang="cs-CZ" dirty="0" smtClean="0"/>
              <a:t>Méně časté příčiny: AV malformace, </a:t>
            </a:r>
            <a:r>
              <a:rPr lang="cs-CZ" dirty="0" err="1" smtClean="0"/>
              <a:t>koagulopatie</a:t>
            </a:r>
            <a:r>
              <a:rPr lang="cs-CZ" dirty="0" smtClean="0"/>
              <a:t>, trauma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5616624" cy="290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Příjem, edukace a předoperační příprava u pacienta s </a:t>
            </a:r>
            <a:r>
              <a:rPr lang="cs-CZ" dirty="0" err="1" smtClean="0"/>
              <a:t>aneurysmatem</a:t>
            </a:r>
            <a:endParaRPr lang="cs-CZ" dirty="0"/>
          </a:p>
        </p:txBody>
      </p:sp>
      <p:sp>
        <p:nvSpPr>
          <p:cNvPr id="27650" name="AutoShape 2" descr="Výsledek obrázku pro cévní onemocnění mo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652" name="AutoShape 4" descr="Výsledek obrázku pro cévní onemocnění mo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4" name="Picture 6" descr="Výsledek obrázku pro cévní onemocnění moz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24944"/>
            <a:ext cx="3286125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pracoviště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červnu 2009 vznik cévního týmu na JIP B</a:t>
            </a:r>
          </a:p>
          <a:p>
            <a:r>
              <a:rPr lang="cs-CZ" dirty="0" smtClean="0"/>
              <a:t>120 pacientů SAK za rok</a:t>
            </a:r>
          </a:p>
          <a:p>
            <a:r>
              <a:rPr lang="cs-CZ" dirty="0" smtClean="0"/>
              <a:t>80 </a:t>
            </a:r>
            <a:r>
              <a:rPr lang="cs-CZ" dirty="0" err="1" smtClean="0"/>
              <a:t>aneurysmat</a:t>
            </a:r>
            <a:r>
              <a:rPr lang="cs-CZ" dirty="0" smtClean="0"/>
              <a:t> prokázaných</a:t>
            </a:r>
          </a:p>
          <a:p>
            <a:r>
              <a:rPr lang="cs-CZ" dirty="0" smtClean="0"/>
              <a:t>50 pacientů ošetřeno </a:t>
            </a:r>
            <a:r>
              <a:rPr lang="cs-CZ" dirty="0" err="1" smtClean="0"/>
              <a:t>clippingem</a:t>
            </a:r>
            <a:endParaRPr lang="cs-CZ" dirty="0" smtClean="0"/>
          </a:p>
          <a:p>
            <a:r>
              <a:rPr lang="cs-CZ" dirty="0" smtClean="0"/>
              <a:t>30 pacientů ošetřeno </a:t>
            </a:r>
            <a:r>
              <a:rPr lang="cs-CZ" dirty="0" err="1" smtClean="0"/>
              <a:t>coillingem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Diagnóza SAK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Subarachnoideální</a:t>
            </a:r>
            <a:r>
              <a:rPr lang="cs-CZ" dirty="0" smtClean="0"/>
              <a:t> krvácení, </a:t>
            </a:r>
            <a:r>
              <a:rPr lang="cs-CZ" dirty="0" err="1" smtClean="0"/>
              <a:t>krvácení</a:t>
            </a:r>
            <a:r>
              <a:rPr lang="cs-CZ" dirty="0" smtClean="0"/>
              <a:t> do likvorových cest</a:t>
            </a:r>
          </a:p>
          <a:p>
            <a:r>
              <a:rPr lang="cs-CZ" dirty="0" smtClean="0"/>
              <a:t>Jednou z nejčastějších příčin je krvácení z </a:t>
            </a:r>
            <a:r>
              <a:rPr lang="cs-CZ" dirty="0" err="1" smtClean="0"/>
              <a:t>aneurysmatu</a:t>
            </a:r>
            <a:r>
              <a:rPr lang="cs-CZ" dirty="0" smtClean="0"/>
              <a:t> z některé z mozkových tepen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33800"/>
            <a:ext cx="42672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Aneurysma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Cévní výchlipka (výduť), jejíž příčinou je oslabená cévní stěna</a:t>
            </a:r>
          </a:p>
          <a:p>
            <a:r>
              <a:rPr lang="cs-CZ" dirty="0" smtClean="0"/>
              <a:t>Zvýšeným tlakem se napíná a hrozí její prasknutí (sport, defekace, sex…)</a:t>
            </a:r>
          </a:p>
          <a:p>
            <a:r>
              <a:rPr lang="cs-CZ" dirty="0" smtClean="0"/>
              <a:t>Většinou je aneurysma vrozené</a:t>
            </a:r>
          </a:p>
          <a:p>
            <a:r>
              <a:rPr lang="cs-CZ" dirty="0" smtClean="0"/>
              <a:t>Rizikové faktory: kouření, stres,</a:t>
            </a:r>
          </a:p>
          <a:p>
            <a:pPr>
              <a:buNone/>
            </a:pPr>
            <a:r>
              <a:rPr lang="cs-CZ" dirty="0" smtClean="0"/>
              <a:t> tělesná námaha, ateroskleróza…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40968"/>
            <a:ext cx="2664296" cy="28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krvácení z </a:t>
            </a:r>
            <a:r>
              <a:rPr lang="cs-CZ" dirty="0" err="1" smtClean="0"/>
              <a:t>aneurysmatu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Vnikají náhle z plného zdraví, většinou při zvýšené fyzické námaze</a:t>
            </a:r>
          </a:p>
          <a:p>
            <a:pPr>
              <a:buFontTx/>
              <a:buChar char="-"/>
            </a:pPr>
            <a:r>
              <a:rPr lang="cs-CZ" dirty="0" smtClean="0"/>
              <a:t>Prudká bolest hlavy</a:t>
            </a:r>
          </a:p>
          <a:p>
            <a:pPr>
              <a:buFontTx/>
              <a:buChar char="-"/>
            </a:pPr>
            <a:r>
              <a:rPr lang="cs-CZ" dirty="0" err="1" smtClean="0"/>
              <a:t>Vertigo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Nauzea až zvracení</a:t>
            </a:r>
          </a:p>
          <a:p>
            <a:pPr>
              <a:buFontTx/>
              <a:buChar char="-"/>
            </a:pPr>
            <a:r>
              <a:rPr lang="cs-CZ" dirty="0" smtClean="0"/>
              <a:t>Desorientace, světloplachost</a:t>
            </a:r>
          </a:p>
          <a:p>
            <a:pPr>
              <a:buFontTx/>
              <a:buChar char="-"/>
            </a:pPr>
            <a:r>
              <a:rPr lang="cs-CZ" dirty="0" smtClean="0"/>
              <a:t>Meningismus</a:t>
            </a:r>
          </a:p>
          <a:p>
            <a:pPr>
              <a:buFontTx/>
              <a:buChar char="-"/>
            </a:pPr>
            <a:r>
              <a:rPr lang="cs-CZ" dirty="0" smtClean="0"/>
              <a:t>Epileptický záchvat</a:t>
            </a:r>
          </a:p>
          <a:p>
            <a:pPr>
              <a:buFontTx/>
              <a:buChar char="-"/>
            </a:pPr>
            <a:r>
              <a:rPr lang="cs-CZ" dirty="0" smtClean="0"/>
              <a:t>Neurologický deficit</a:t>
            </a:r>
          </a:p>
          <a:p>
            <a:pPr>
              <a:buFontTx/>
              <a:buChar char="-"/>
            </a:pPr>
            <a:r>
              <a:rPr lang="cs-CZ" dirty="0" smtClean="0"/>
              <a:t>Změna kvantitativního stavu vědomí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Příjem pacienta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Nejčastější algoritmus: domov – přivolání RLP – převoz do zdravotnického zařízení – základní vyšetření – akutní provedení CT vyšetření – při zjištění SAK již většinou konzultace a následný transport na naše pracoviště</a:t>
            </a:r>
          </a:p>
          <a:p>
            <a:r>
              <a:rPr lang="cs-CZ" dirty="0" smtClean="0"/>
              <a:t>Při příjmu zhodnocení celkového stavu pacienta, akutní provedení CT angiografie (rychlé,průkazné, bez větších příprav)</a:t>
            </a:r>
          </a:p>
          <a:p>
            <a:r>
              <a:rPr lang="cs-CZ" dirty="0" smtClean="0"/>
              <a:t>Pokud se stav pacienta nehorší, nebo je </a:t>
            </a:r>
            <a:r>
              <a:rPr lang="cs-CZ" dirty="0" err="1" smtClean="0"/>
              <a:t>CTAg</a:t>
            </a:r>
            <a:r>
              <a:rPr lang="cs-CZ" dirty="0" smtClean="0"/>
              <a:t> neprůkazné – možnost provedení DSA,</a:t>
            </a:r>
            <a:r>
              <a:rPr lang="cs-CZ" dirty="0" err="1" smtClean="0"/>
              <a:t>MRa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Edukace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Edukace probíhá dle stavu vědomí pacienta</a:t>
            </a:r>
          </a:p>
          <a:p>
            <a:r>
              <a:rPr lang="cs-CZ" dirty="0" err="1" smtClean="0"/>
              <a:t>Edukují</a:t>
            </a:r>
            <a:r>
              <a:rPr lang="cs-CZ" dirty="0" smtClean="0"/>
              <a:t> lékaři, sestry</a:t>
            </a:r>
          </a:p>
          <a:p>
            <a:r>
              <a:rPr lang="cs-CZ" dirty="0" smtClean="0"/>
              <a:t>Akutní stav – omezení na základně nezbytné informace</a:t>
            </a:r>
          </a:p>
          <a:p>
            <a:r>
              <a:rPr lang="cs-CZ" dirty="0" smtClean="0"/>
              <a:t>Informování rodinných příslušníků</a:t>
            </a:r>
          </a:p>
          <a:p>
            <a:r>
              <a:rPr lang="cs-CZ" dirty="0" smtClean="0"/>
              <a:t>Možnost využití informační brožury (rodina)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na operační výkon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Dle zhodnocení  cévním týmem (neurochirurg, radiolog…) se zvolí operační řešení otevřenou či </a:t>
            </a:r>
            <a:r>
              <a:rPr lang="cs-CZ" dirty="0" err="1" smtClean="0"/>
              <a:t>endovaskulární</a:t>
            </a:r>
            <a:r>
              <a:rPr lang="cs-CZ" dirty="0" smtClean="0"/>
              <a:t> cestou</a:t>
            </a:r>
          </a:p>
          <a:p>
            <a:r>
              <a:rPr lang="cs-CZ" dirty="0" smtClean="0"/>
              <a:t>Pokud se pacientův stav horší, není zkompenzovaný k operaci a jsou známky </a:t>
            </a:r>
            <a:r>
              <a:rPr lang="cs-CZ" dirty="0" err="1" smtClean="0"/>
              <a:t>hydrocephalu</a:t>
            </a:r>
            <a:r>
              <a:rPr lang="cs-CZ" dirty="0" smtClean="0"/>
              <a:t>,  provede se prvotně odlehčující drenáž formou ZKD či spinální linky.</a:t>
            </a:r>
          </a:p>
          <a:p>
            <a:r>
              <a:rPr lang="cs-CZ" dirty="0" smtClean="0"/>
              <a:t>Příprava po stránce interní</a:t>
            </a:r>
          </a:p>
          <a:p>
            <a:r>
              <a:rPr lang="cs-CZ" dirty="0" smtClean="0"/>
              <a:t>Operační řešení do 48 hodin od ataky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cévních onemocnění mozku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SAK (</a:t>
            </a:r>
            <a:r>
              <a:rPr lang="cs-CZ" dirty="0" err="1" smtClean="0"/>
              <a:t>subarachnoideílní</a:t>
            </a:r>
            <a:r>
              <a:rPr lang="cs-CZ" dirty="0" smtClean="0"/>
              <a:t> krvácení)</a:t>
            </a:r>
          </a:p>
          <a:p>
            <a:r>
              <a:rPr lang="cs-CZ" dirty="0" smtClean="0"/>
              <a:t>Arteriovenózní malformace</a:t>
            </a:r>
          </a:p>
          <a:p>
            <a:r>
              <a:rPr lang="cs-CZ" dirty="0" err="1" smtClean="0"/>
              <a:t>Kavernom</a:t>
            </a:r>
            <a:endParaRPr lang="cs-CZ" dirty="0" smtClean="0"/>
          </a:p>
          <a:p>
            <a:r>
              <a:rPr lang="cs-CZ" dirty="0" err="1" smtClean="0"/>
              <a:t>Intracerebrální</a:t>
            </a:r>
            <a:r>
              <a:rPr lang="cs-CZ" dirty="0" smtClean="0"/>
              <a:t> krvácení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856" y="3162688"/>
            <a:ext cx="3714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Zevní komorová drenáž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Výkon v celkové anestezii, cílem je odlehčení komorového systému odváděním </a:t>
            </a:r>
            <a:r>
              <a:rPr lang="cs-CZ" dirty="0" err="1" smtClean="0"/>
              <a:t>likvoru</a:t>
            </a:r>
            <a:endParaRPr lang="cs-CZ" dirty="0" smtClean="0"/>
          </a:p>
          <a:p>
            <a:r>
              <a:rPr lang="cs-CZ" dirty="0" smtClean="0"/>
              <a:t>Lékař stanoví velikost přepadu i povolené množství odpadu</a:t>
            </a:r>
          </a:p>
          <a:p>
            <a:r>
              <a:rPr lang="cs-CZ" dirty="0" smtClean="0"/>
              <a:t>Sestra vyměřuje a udržuje O bod v úrovni zvukovodu, pečuje o drenážní okruh, monitoruje a hlásí změny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Spinální linka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Zavedení spinální linky je jistou variací ZKD, kdy se drenáž zavádí do páteřního </a:t>
            </a:r>
            <a:r>
              <a:rPr lang="cs-CZ" dirty="0" err="1" smtClean="0"/>
              <a:t>subarachnoideálního</a:t>
            </a:r>
            <a:r>
              <a:rPr lang="cs-CZ" dirty="0" smtClean="0"/>
              <a:t> prostoru v dolní bederní oblasti L3/4, L4/5, L5-S1</a:t>
            </a:r>
          </a:p>
          <a:p>
            <a:r>
              <a:rPr lang="cs-CZ" dirty="0" smtClean="0"/>
              <a:t>Rychlejší a snadnější zavedení než ZKD</a:t>
            </a:r>
          </a:p>
          <a:p>
            <a:r>
              <a:rPr lang="cs-CZ" dirty="0" smtClean="0"/>
              <a:t>Komplikací může být zavedení infekce, vznik nitrolební hypotenze, vznik neprůchodnosti drenáže…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Operační řešení </a:t>
            </a:r>
            <a:r>
              <a:rPr lang="cs-CZ" dirty="0" err="1" smtClean="0"/>
              <a:t>aneurysmatu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Otevřenou cestou z kraniotomie formou </a:t>
            </a:r>
            <a:r>
              <a:rPr lang="cs-CZ" dirty="0" err="1" smtClean="0"/>
              <a:t>clippingu</a:t>
            </a:r>
            <a:r>
              <a:rPr lang="cs-CZ" dirty="0" smtClean="0"/>
              <a:t>, </a:t>
            </a:r>
            <a:r>
              <a:rPr lang="cs-CZ" dirty="0" err="1" smtClean="0"/>
              <a:t>wrappingu</a:t>
            </a:r>
            <a:r>
              <a:rPr lang="cs-CZ" dirty="0" smtClean="0"/>
              <a:t> (neurochirurg)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Endovaskulární</a:t>
            </a:r>
            <a:r>
              <a:rPr lang="cs-CZ" dirty="0" smtClean="0"/>
              <a:t> cestou</a:t>
            </a:r>
          </a:p>
          <a:p>
            <a:pPr>
              <a:buNone/>
            </a:pPr>
            <a:r>
              <a:rPr lang="cs-CZ" dirty="0" smtClean="0"/>
              <a:t> přes femorální tepnu – </a:t>
            </a:r>
          </a:p>
          <a:p>
            <a:pPr>
              <a:buNone/>
            </a:pPr>
            <a:r>
              <a:rPr lang="cs-CZ" dirty="0" smtClean="0"/>
              <a:t>tzv. </a:t>
            </a:r>
            <a:r>
              <a:rPr lang="cs-CZ" dirty="0" err="1" smtClean="0"/>
              <a:t>coilling</a:t>
            </a:r>
            <a:r>
              <a:rPr lang="cs-CZ" dirty="0" smtClean="0"/>
              <a:t> (radiolog)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01008"/>
            <a:ext cx="2764160" cy="26981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sestry před operací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Příprava operačního pole (holení,dezinfekce)</a:t>
            </a:r>
          </a:p>
          <a:p>
            <a:r>
              <a:rPr lang="cs-CZ" dirty="0" smtClean="0"/>
              <a:t>Monitoring vitálních funkcí (!!TK!!)</a:t>
            </a:r>
          </a:p>
          <a:p>
            <a:r>
              <a:rPr lang="cs-CZ" dirty="0" smtClean="0"/>
              <a:t>Sledování stavu vědomí</a:t>
            </a:r>
          </a:p>
          <a:p>
            <a:r>
              <a:rPr lang="cs-CZ" dirty="0" smtClean="0"/>
              <a:t>Sledování velikosti a symetrie zornic</a:t>
            </a:r>
          </a:p>
          <a:p>
            <a:r>
              <a:rPr lang="cs-CZ" dirty="0" smtClean="0"/>
              <a:t>Odběry a aplikace léků dle ordinace lékaře</a:t>
            </a:r>
          </a:p>
          <a:p>
            <a:r>
              <a:rPr lang="cs-CZ" dirty="0" smtClean="0"/>
              <a:t>Zajištění administrativy</a:t>
            </a:r>
          </a:p>
          <a:p>
            <a:r>
              <a:rPr lang="cs-CZ" dirty="0" smtClean="0"/>
              <a:t>Vše na sebe musí plynule navazovat, jde o akutní stav, prodleva se nepřipouští</a:t>
            </a:r>
          </a:p>
          <a:p>
            <a:r>
              <a:rPr lang="cs-CZ" dirty="0" smtClean="0"/>
              <a:t>Převoz pacienta na operační sál, předání do péče anesteziologů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Specifika pooperační péče u </a:t>
            </a:r>
            <a:r>
              <a:rPr lang="cs-CZ" b="1" dirty="0" err="1" smtClean="0"/>
              <a:t>aneurysmat</a:t>
            </a:r>
            <a:r>
              <a:rPr lang="cs-CZ" b="1" dirty="0" smtClean="0"/>
              <a:t> ošetřených </a:t>
            </a:r>
            <a:r>
              <a:rPr lang="cs-CZ" b="1" dirty="0" err="1" smtClean="0"/>
              <a:t>wrappingem</a:t>
            </a:r>
            <a:r>
              <a:rPr lang="cs-CZ" b="1" dirty="0" smtClean="0"/>
              <a:t>, </a:t>
            </a:r>
            <a:r>
              <a:rPr lang="cs-CZ" b="1" dirty="0" err="1" smtClean="0"/>
              <a:t>cllipingem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po operaci a svozu pacienta na JIP sestra zajistí:</a:t>
            </a:r>
          </a:p>
          <a:p>
            <a:pPr lvl="0"/>
            <a:r>
              <a:rPr lang="cs-CZ" dirty="0" smtClean="0"/>
              <a:t>napojení na monitorovací zařízení (TK,P,TT,saturace)</a:t>
            </a:r>
          </a:p>
          <a:p>
            <a:pPr lvl="0"/>
            <a:r>
              <a:rPr lang="cs-CZ" dirty="0" smtClean="0"/>
              <a:t>uložení pacienta do vhodné polohy (poloha se zvýšenou hlavovou částí)</a:t>
            </a:r>
          </a:p>
          <a:p>
            <a:pPr lvl="0"/>
            <a:r>
              <a:rPr lang="cs-CZ" dirty="0" smtClean="0"/>
              <a:t>plnění ordinací dle lékaře</a:t>
            </a:r>
          </a:p>
          <a:p>
            <a:pPr lvl="0"/>
            <a:r>
              <a:rPr lang="cs-CZ" dirty="0" smtClean="0"/>
              <a:t>péče o zavedené drenážní systémy</a:t>
            </a:r>
          </a:p>
          <a:p>
            <a:pPr lvl="0"/>
            <a:r>
              <a:rPr lang="cs-CZ" dirty="0" smtClean="0"/>
              <a:t>péče o PMK, i.v. vstupy, péče o ETK či TSK)</a:t>
            </a:r>
          </a:p>
          <a:p>
            <a:pPr lvl="0"/>
            <a:r>
              <a:rPr lang="cs-CZ" dirty="0" smtClean="0"/>
              <a:t>péče o oči, dutinu ústní</a:t>
            </a:r>
          </a:p>
          <a:p>
            <a:pPr lvl="0"/>
            <a:r>
              <a:rPr lang="cs-CZ" dirty="0" smtClean="0"/>
              <a:t>péče o </a:t>
            </a:r>
            <a:r>
              <a:rPr lang="cs-CZ" dirty="0" err="1" smtClean="0"/>
              <a:t>multimodální</a:t>
            </a:r>
            <a:r>
              <a:rPr lang="cs-CZ" dirty="0" smtClean="0"/>
              <a:t> monitoring</a:t>
            </a:r>
          </a:p>
          <a:p>
            <a:pPr lvl="0"/>
            <a:r>
              <a:rPr lang="cs-CZ" dirty="0" err="1" smtClean="0"/>
              <a:t>pče</a:t>
            </a:r>
            <a:r>
              <a:rPr lang="cs-CZ" dirty="0" smtClean="0"/>
              <a:t> o operační ránu</a:t>
            </a:r>
          </a:p>
          <a:p>
            <a:pPr lvl="0"/>
            <a:r>
              <a:rPr lang="cs-CZ" dirty="0" smtClean="0"/>
              <a:t>opět se zaměříme především na TK, kde nyní musíme udržovat TK ve vyšších hodnotách, jako prevence vzniku </a:t>
            </a:r>
            <a:r>
              <a:rPr lang="cs-CZ" dirty="0" err="1" smtClean="0"/>
              <a:t>vazospasmů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Specifika přípravy pacienta na ošetření </a:t>
            </a:r>
            <a:r>
              <a:rPr lang="cs-CZ" b="1" dirty="0" err="1" smtClean="0"/>
              <a:t>aneurysmatu</a:t>
            </a:r>
            <a:r>
              <a:rPr lang="cs-CZ" b="1" dirty="0" smtClean="0"/>
              <a:t> pomocí </a:t>
            </a:r>
            <a:r>
              <a:rPr lang="cs-CZ" b="1" dirty="0" err="1" smtClean="0"/>
              <a:t>wrapingu</a:t>
            </a:r>
            <a:r>
              <a:rPr lang="cs-CZ" b="1" dirty="0" smtClean="0"/>
              <a:t>,</a:t>
            </a:r>
            <a:r>
              <a:rPr lang="cs-CZ" b="1" dirty="0" err="1" smtClean="0"/>
              <a:t>cllipingem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předoperační příprava se neliší od jiných typů operací, viz, modul č. 10 Příprava pacienta k neurochirurgické operaci</a:t>
            </a:r>
          </a:p>
          <a:p>
            <a:pPr lvl="0"/>
            <a:r>
              <a:rPr lang="cs-CZ" dirty="0" smtClean="0"/>
              <a:t>důležité je monitorovat vitální funkce a reagovat na změny, především se soustředíme na monitoring TK, který musí být udržován především v nižších hodnotách z důvodu hrozící ruptury </a:t>
            </a:r>
            <a:r>
              <a:rPr lang="cs-CZ" dirty="0" err="1" smtClean="0"/>
              <a:t>aneurysmatu</a:t>
            </a:r>
            <a:endParaRPr lang="cs-CZ" dirty="0" smtClean="0"/>
          </a:p>
          <a:p>
            <a:pPr lvl="0"/>
            <a:r>
              <a:rPr lang="cs-CZ" dirty="0" smtClean="0"/>
              <a:t>kontrola velikosti a symetrie zornic</a:t>
            </a:r>
          </a:p>
          <a:p>
            <a:pPr lvl="0"/>
            <a:r>
              <a:rPr lang="cs-CZ" dirty="0" smtClean="0"/>
              <a:t>v případě potřeby zajištění intubace a UPV ještě před odjezdem na operační sál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Specifika přípravy pacienta na ošetření </a:t>
            </a:r>
            <a:r>
              <a:rPr lang="cs-CZ" b="1" dirty="0" err="1" smtClean="0"/>
              <a:t>aneurysmatu</a:t>
            </a:r>
            <a:r>
              <a:rPr lang="cs-CZ" b="1" dirty="0" smtClean="0"/>
              <a:t> pomocí </a:t>
            </a:r>
            <a:r>
              <a:rPr lang="cs-CZ" b="1" dirty="0" err="1" smtClean="0"/>
              <a:t>coillingu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liší se pouze v přípravě operačního pole – oholení třísel</a:t>
            </a:r>
          </a:p>
          <a:p>
            <a:pPr lvl="0"/>
            <a:r>
              <a:rPr lang="cs-CZ" dirty="0" smtClean="0"/>
              <a:t>zajištění výsledků koagulace</a:t>
            </a:r>
          </a:p>
          <a:p>
            <a:pPr lvl="0"/>
            <a:r>
              <a:rPr lang="cs-CZ" dirty="0" smtClean="0"/>
              <a:t>spolu s pacientem na zákrok vezeme čisté prostěradlo a pytlík s pískem jako kompresy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Specifika pooperační péče u aneurysma ošetřených </a:t>
            </a:r>
            <a:r>
              <a:rPr lang="cs-CZ" b="1" dirty="0" err="1" smtClean="0"/>
              <a:t>coillingem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 smtClean="0"/>
              <a:t>po operaci a svozu pacienta na JIP sestra zajistí:</a:t>
            </a:r>
          </a:p>
          <a:p>
            <a:pPr lvl="0"/>
            <a:r>
              <a:rPr lang="cs-CZ" dirty="0" smtClean="0"/>
              <a:t>napojení na monitorovací zařízení (TK,P,TT,saturace)</a:t>
            </a:r>
          </a:p>
          <a:p>
            <a:pPr lvl="0"/>
            <a:r>
              <a:rPr lang="cs-CZ" dirty="0" smtClean="0"/>
              <a:t>uložení pacienta do vhodné polohy (poloha se zvýšenou hlavovou částí)</a:t>
            </a:r>
          </a:p>
          <a:p>
            <a:pPr lvl="0"/>
            <a:r>
              <a:rPr lang="cs-CZ" dirty="0" smtClean="0"/>
              <a:t>plnění ordinací dle lékaře</a:t>
            </a:r>
          </a:p>
          <a:p>
            <a:pPr lvl="0"/>
            <a:r>
              <a:rPr lang="cs-CZ" dirty="0" smtClean="0"/>
              <a:t>péče o zavedené drenážní systémy</a:t>
            </a:r>
          </a:p>
          <a:p>
            <a:pPr lvl="0"/>
            <a:r>
              <a:rPr lang="cs-CZ" dirty="0" smtClean="0"/>
              <a:t>péče o PMK, i.v. vstupy, péče o ETK či TSK)</a:t>
            </a:r>
          </a:p>
          <a:p>
            <a:pPr lvl="0"/>
            <a:r>
              <a:rPr lang="cs-CZ" dirty="0" smtClean="0"/>
              <a:t>péče o oči, dutinu ústní</a:t>
            </a:r>
          </a:p>
          <a:p>
            <a:pPr lvl="0"/>
            <a:r>
              <a:rPr lang="cs-CZ" dirty="0" smtClean="0"/>
              <a:t>péče o </a:t>
            </a:r>
            <a:r>
              <a:rPr lang="cs-CZ" dirty="0" err="1" smtClean="0"/>
              <a:t>multimodální</a:t>
            </a:r>
            <a:r>
              <a:rPr lang="cs-CZ" dirty="0" smtClean="0"/>
              <a:t> monitoring</a:t>
            </a:r>
          </a:p>
          <a:p>
            <a:pPr lvl="0"/>
            <a:r>
              <a:rPr lang="cs-CZ" b="1" dirty="0" smtClean="0"/>
              <a:t>péče o místo a. </a:t>
            </a:r>
            <a:r>
              <a:rPr lang="cs-CZ" b="1" dirty="0" err="1" smtClean="0"/>
              <a:t>femoralis</a:t>
            </a:r>
            <a:r>
              <a:rPr lang="cs-CZ" b="1" dirty="0" smtClean="0"/>
              <a:t> – po </a:t>
            </a:r>
            <a:r>
              <a:rPr lang="cs-CZ" b="1" dirty="0" err="1" smtClean="0"/>
              <a:t>coillingu</a:t>
            </a:r>
            <a:r>
              <a:rPr lang="cs-CZ" b="1" dirty="0" smtClean="0"/>
              <a:t> bývá ponechaný zavedený tzv. </a:t>
            </a:r>
            <a:r>
              <a:rPr lang="cs-CZ" b="1" dirty="0" err="1" smtClean="0"/>
              <a:t>sheat</a:t>
            </a:r>
            <a:r>
              <a:rPr lang="cs-CZ" b="1" dirty="0" smtClean="0"/>
              <a:t> (</a:t>
            </a:r>
            <a:r>
              <a:rPr lang="cs-CZ" b="1" dirty="0" err="1" smtClean="0"/>
              <a:t>katetr</a:t>
            </a:r>
            <a:r>
              <a:rPr lang="cs-CZ" b="1" dirty="0" smtClean="0"/>
              <a:t>, kterým je prováděno </a:t>
            </a:r>
            <a:r>
              <a:rPr lang="cs-CZ" b="1" dirty="0" err="1" smtClean="0"/>
              <a:t>endovaskulární</a:t>
            </a:r>
            <a:r>
              <a:rPr lang="cs-CZ" b="1" dirty="0" smtClean="0"/>
              <a:t> ošetření </a:t>
            </a:r>
            <a:r>
              <a:rPr lang="cs-CZ" b="1" dirty="0" err="1" smtClean="0"/>
              <a:t>aneurysmatu</a:t>
            </a:r>
            <a:r>
              <a:rPr lang="cs-CZ" b="1" dirty="0" smtClean="0"/>
              <a:t>, o délce ponechání rozhoduje radiolog)</a:t>
            </a:r>
            <a:endParaRPr lang="cs-CZ" dirty="0" smtClean="0"/>
          </a:p>
          <a:p>
            <a:pPr lvl="0"/>
            <a:r>
              <a:rPr lang="cs-CZ" b="1" dirty="0" smtClean="0"/>
              <a:t>kontinuální podávání heparinu /24 hodin dle ordinace lékaře</a:t>
            </a:r>
            <a:endParaRPr lang="cs-CZ" dirty="0" smtClean="0"/>
          </a:p>
          <a:p>
            <a:pPr lvl="0"/>
            <a:r>
              <a:rPr lang="cs-CZ" b="1" dirty="0" smtClean="0"/>
              <a:t>po extrakci </a:t>
            </a:r>
            <a:r>
              <a:rPr lang="cs-CZ" b="1" dirty="0" err="1" smtClean="0"/>
              <a:t>sheatu</a:t>
            </a:r>
            <a:r>
              <a:rPr lang="cs-CZ" b="1" dirty="0" smtClean="0"/>
              <a:t> je nutné místo vpichu komprimovat, nejméně 30 minut – v kompetenci lékaře, až poté se naloží komprese (pytlík s pískem)</a:t>
            </a:r>
            <a:endParaRPr lang="cs-CZ" dirty="0" smtClean="0"/>
          </a:p>
          <a:p>
            <a:pPr lvl="0"/>
            <a:r>
              <a:rPr lang="cs-CZ" b="1" dirty="0" smtClean="0"/>
              <a:t>nutné zajištění polohy s nataženou DK, klid na lůžku 24 hodin</a:t>
            </a:r>
            <a:endParaRPr lang="cs-CZ" dirty="0" smtClean="0"/>
          </a:p>
          <a:p>
            <a:pPr lvl="0"/>
            <a:r>
              <a:rPr lang="cs-CZ" dirty="0" smtClean="0"/>
              <a:t>opět se zaměříme především na TK, kde nyní musíme udržovat TK ve vyšších hodnotách, jako prevence vzniku </a:t>
            </a:r>
            <a:r>
              <a:rPr lang="cs-CZ" dirty="0" err="1" smtClean="0"/>
              <a:t>vazospasmů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39725" indent="-339725"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err="1" smtClean="0"/>
              <a:t>vazospasmy</a:t>
            </a:r>
            <a:r>
              <a:rPr lang="cs-CZ" sz="2400" dirty="0" smtClean="0"/>
              <a:t> s následnou ischemií</a:t>
            </a:r>
          </a:p>
          <a:p>
            <a:pPr marL="339725" indent="-339725"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err="1" smtClean="0"/>
              <a:t>rebleeding</a:t>
            </a:r>
            <a:endParaRPr lang="cs-CZ" sz="2400" dirty="0" smtClean="0"/>
          </a:p>
          <a:p>
            <a:pPr marL="339725" indent="-339725"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err="1" smtClean="0"/>
              <a:t>hydrocephalus</a:t>
            </a:r>
            <a:endParaRPr lang="cs-CZ" sz="2400" dirty="0" smtClean="0"/>
          </a:p>
          <a:p>
            <a:pPr marL="339725" indent="-339725"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smtClean="0"/>
              <a:t>komplikace v ráně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Vazospasmy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 smtClean="0"/>
              <a:t>nastupují mezi 4. až 10. (21.) dnem po atace  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 smtClean="0"/>
              <a:t>křečovité stažení cév mozku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 smtClean="0"/>
              <a:t>detekce </a:t>
            </a:r>
            <a:r>
              <a:rPr lang="cs-CZ" sz="2800" dirty="0" err="1" smtClean="0"/>
              <a:t>vazospasmů</a:t>
            </a:r>
            <a:r>
              <a:rPr lang="cs-CZ" sz="2800" dirty="0" smtClean="0"/>
              <a:t> – klinický </a:t>
            </a:r>
            <a:r>
              <a:rPr lang="cs-CZ" sz="2800" smtClean="0"/>
              <a:t>obraz,TCD,CTA</a:t>
            </a:r>
            <a:r>
              <a:rPr lang="cs-CZ" sz="2800" dirty="0" smtClean="0"/>
              <a:t>, DSA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 smtClean="0"/>
              <a:t>tzv. 3H terapie - udržujeme hypertenzi – hodnotu TK určí lékař, </a:t>
            </a:r>
            <a:r>
              <a:rPr lang="cs-CZ" sz="2800" dirty="0" err="1" smtClean="0"/>
              <a:t>kontolujeme</a:t>
            </a:r>
            <a:r>
              <a:rPr lang="cs-CZ" sz="2800" dirty="0" smtClean="0"/>
              <a:t> TK a podáváme např. </a:t>
            </a:r>
            <a:r>
              <a:rPr lang="cs-CZ" sz="2800" dirty="0" err="1" smtClean="0"/>
              <a:t>Voluven</a:t>
            </a:r>
            <a:r>
              <a:rPr lang="cs-CZ" sz="2800" dirty="0" smtClean="0"/>
              <a:t>, NRA, </a:t>
            </a:r>
            <a:r>
              <a:rPr lang="cs-CZ" sz="2800" dirty="0" err="1" smtClean="0"/>
              <a:t>hypervolemie</a:t>
            </a:r>
            <a:endParaRPr lang="cs-CZ" sz="2800" dirty="0" smtClean="0"/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 smtClean="0"/>
              <a:t>kontinuální podávání </a:t>
            </a:r>
            <a:r>
              <a:rPr lang="cs-CZ" sz="2800" dirty="0" err="1" smtClean="0"/>
              <a:t>nimodipinu</a:t>
            </a:r>
            <a:r>
              <a:rPr lang="cs-CZ" sz="2800" dirty="0" smtClean="0"/>
              <a:t> (</a:t>
            </a:r>
            <a:r>
              <a:rPr lang="cs-CZ" sz="2800" dirty="0" err="1" smtClean="0"/>
              <a:t>dilceren</a:t>
            </a:r>
            <a:r>
              <a:rPr lang="cs-CZ" sz="2800" dirty="0" smtClean="0"/>
              <a:t>)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 err="1" smtClean="0"/>
              <a:t>endovaskulárně</a:t>
            </a:r>
            <a:r>
              <a:rPr lang="cs-CZ" sz="2800" dirty="0" smtClean="0"/>
              <a:t> – zavedení </a:t>
            </a:r>
            <a:r>
              <a:rPr lang="cs-CZ" sz="2800" dirty="0" err="1" smtClean="0"/>
              <a:t>stentu</a:t>
            </a:r>
            <a:r>
              <a:rPr lang="cs-CZ" sz="2800" dirty="0" smtClean="0"/>
              <a:t>, balónku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 smtClean="0"/>
              <a:t>aneurysma </a:t>
            </a:r>
            <a:r>
              <a:rPr lang="cs-CZ" dirty="0" smtClean="0"/>
              <a:t>(rozšíření, či výduť cév)</a:t>
            </a:r>
          </a:p>
          <a:p>
            <a:pPr lvl="0"/>
            <a:r>
              <a:rPr lang="cs-CZ" b="1" dirty="0" err="1" smtClean="0"/>
              <a:t>cliping</a:t>
            </a:r>
            <a:r>
              <a:rPr lang="cs-CZ" b="1" dirty="0" smtClean="0"/>
              <a:t> </a:t>
            </a:r>
            <a:r>
              <a:rPr lang="cs-CZ" dirty="0" smtClean="0"/>
              <a:t>(chirurgická metoda ošetření </a:t>
            </a:r>
            <a:r>
              <a:rPr lang="cs-CZ" dirty="0" err="1" smtClean="0"/>
              <a:t>aneurysmatu</a:t>
            </a:r>
            <a:r>
              <a:rPr lang="cs-CZ" dirty="0" smtClean="0"/>
              <a:t>, na krček </a:t>
            </a:r>
            <a:r>
              <a:rPr lang="cs-CZ" dirty="0" err="1" smtClean="0"/>
              <a:t>aneurysmatu</a:t>
            </a:r>
            <a:r>
              <a:rPr lang="cs-CZ" dirty="0" smtClean="0"/>
              <a:t> se nasadí svorka, zabrání dalšímu plnění </a:t>
            </a:r>
            <a:r>
              <a:rPr lang="cs-CZ" dirty="0" err="1" smtClean="0"/>
              <a:t>aneurysmatu</a:t>
            </a:r>
            <a:r>
              <a:rPr lang="cs-CZ" dirty="0" smtClean="0"/>
              <a:t>)</a:t>
            </a:r>
          </a:p>
          <a:p>
            <a:pPr lvl="0"/>
            <a:r>
              <a:rPr lang="cs-CZ" b="1" dirty="0" err="1" smtClean="0"/>
              <a:t>coilling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endovaskulární</a:t>
            </a:r>
            <a:r>
              <a:rPr lang="cs-CZ" dirty="0" smtClean="0"/>
              <a:t> metoda ošetření </a:t>
            </a:r>
            <a:r>
              <a:rPr lang="cs-CZ" dirty="0" err="1" smtClean="0"/>
              <a:t>aneurysmatu</a:t>
            </a:r>
            <a:r>
              <a:rPr lang="cs-CZ" dirty="0" smtClean="0"/>
              <a:t>, kdy se aneurysma vyplní speciálními spirálkami)</a:t>
            </a:r>
          </a:p>
          <a:p>
            <a:pPr lvl="0"/>
            <a:r>
              <a:rPr lang="cs-CZ" b="1" dirty="0" err="1" smtClean="0"/>
              <a:t>wrapping</a:t>
            </a:r>
            <a:r>
              <a:rPr lang="cs-CZ" b="1" dirty="0" smtClean="0"/>
              <a:t> </a:t>
            </a:r>
            <a:r>
              <a:rPr lang="cs-CZ" dirty="0" smtClean="0"/>
              <a:t>(chirurgická metoda ošetření </a:t>
            </a:r>
            <a:r>
              <a:rPr lang="cs-CZ" dirty="0" err="1" smtClean="0"/>
              <a:t>aneurysmatu</a:t>
            </a:r>
            <a:r>
              <a:rPr lang="cs-CZ" dirty="0" smtClean="0"/>
              <a:t>, kdy se aneurysma oblepí speciálním tkáňovým lepidlem, které zabrání dalšímu rozšíření a následné ruptuře </a:t>
            </a:r>
            <a:r>
              <a:rPr lang="cs-CZ" dirty="0" err="1" smtClean="0"/>
              <a:t>aneurysmatu</a:t>
            </a:r>
            <a:r>
              <a:rPr lang="cs-CZ" dirty="0" smtClean="0"/>
              <a:t>)</a:t>
            </a:r>
          </a:p>
          <a:p>
            <a:pPr lvl="0"/>
            <a:r>
              <a:rPr lang="cs-CZ" b="1" dirty="0" err="1" smtClean="0"/>
              <a:t>multimodální</a:t>
            </a:r>
            <a:r>
              <a:rPr lang="cs-CZ" b="1" dirty="0" smtClean="0"/>
              <a:t> monitoring </a:t>
            </a:r>
            <a:r>
              <a:rPr lang="cs-CZ" dirty="0" smtClean="0"/>
              <a:t>(speciální monitoring v neurochirurgii)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Rebleeding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/>
              <a:t>znovuzakrvácení</a:t>
            </a:r>
            <a:r>
              <a:rPr lang="cs-CZ" sz="2400" dirty="0" smtClean="0"/>
              <a:t> z ruptury aneurysmatu, nejvyšší nebezpečí hrozí do 24 hodin po atace</a:t>
            </a:r>
          </a:p>
          <a:p>
            <a:pPr>
              <a:buNone/>
            </a:pPr>
            <a:r>
              <a:rPr lang="cs-CZ" dirty="0" smtClean="0"/>
              <a:t>Nutno dodržovat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FFCC66"/>
              </a:buClr>
              <a:buSzPct val="8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2400" dirty="0" smtClean="0"/>
              <a:t>klid na lůžku, režimová opatření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FFCC66"/>
              </a:buClr>
              <a:buSzPct val="8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2400" dirty="0" smtClean="0"/>
              <a:t>hypotenze – </a:t>
            </a:r>
            <a:r>
              <a:rPr lang="cs-CZ" sz="2400" u="sng" dirty="0" err="1" smtClean="0"/>
              <a:t>normotenze</a:t>
            </a:r>
            <a:r>
              <a:rPr lang="cs-CZ" sz="2400" dirty="0" smtClean="0"/>
              <a:t> –  kontrola TK a podávání antihypertenziv dle ordinace lékaře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FFCC66"/>
              </a:buClr>
              <a:buSzPct val="8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2400" dirty="0" smtClean="0"/>
              <a:t>prevence nitrolební hypertenze – podávání laxativ, antitusik... dle ordinace lékaře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FFCC66"/>
              </a:buClr>
              <a:buSzPct val="8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2400" dirty="0" smtClean="0"/>
              <a:t>při neklidu pacienta – </a:t>
            </a:r>
            <a:r>
              <a:rPr lang="cs-CZ" sz="2400" dirty="0" err="1" smtClean="0"/>
              <a:t>sedace</a:t>
            </a:r>
            <a:r>
              <a:rPr lang="cs-CZ" sz="2400" dirty="0" smtClean="0"/>
              <a:t> až kontinuální tlumení a řízená ventilace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FFCC66"/>
              </a:buClr>
              <a:buSzPct val="8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2400" dirty="0" smtClean="0"/>
              <a:t>neustálá kontrola stavu pacienta a sledování velikosti a symetrie zornic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FFCC66"/>
              </a:buClr>
              <a:buSzPct val="80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2400" u="sng" dirty="0" smtClean="0"/>
              <a:t>včasné ošetření zdroje krvácení</a:t>
            </a:r>
            <a:r>
              <a:rPr lang="cs-CZ" sz="24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Hydrocephalus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39725" indent="-339725">
              <a:spcBef>
                <a:spcPts val="700"/>
              </a:spcBef>
              <a:buClr>
                <a:srgbClr val="FFCC66"/>
              </a:buClr>
              <a:buSzPct val="80000"/>
              <a:buFont typeface="Arial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smtClean="0"/>
              <a:t>nejčastěji vzniká </a:t>
            </a:r>
            <a:r>
              <a:rPr lang="cs-CZ" sz="2400" dirty="0" err="1" smtClean="0"/>
              <a:t>hyporesobční</a:t>
            </a:r>
            <a:r>
              <a:rPr lang="cs-CZ" sz="2400" dirty="0" smtClean="0"/>
              <a:t> </a:t>
            </a:r>
            <a:r>
              <a:rPr lang="cs-CZ" sz="2400" dirty="0" err="1" smtClean="0"/>
              <a:t>hydrocephalus</a:t>
            </a:r>
            <a:endParaRPr lang="cs-CZ" sz="2400" dirty="0" smtClean="0"/>
          </a:p>
          <a:p>
            <a:pPr marL="339725" indent="-339725">
              <a:spcBef>
                <a:spcPts val="700"/>
              </a:spcBef>
              <a:buClr>
                <a:srgbClr val="FFCC66"/>
              </a:buClr>
              <a:buSzPct val="80000"/>
              <a:buFont typeface="Arial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smtClean="0"/>
              <a:t>terapií je zavedení zevní komorové </a:t>
            </a:r>
            <a:r>
              <a:rPr lang="cs-CZ" sz="2400" dirty="0" err="1" smtClean="0"/>
              <a:t>drenáře</a:t>
            </a:r>
            <a:r>
              <a:rPr lang="cs-CZ" sz="2400" dirty="0" smtClean="0"/>
              <a:t> a poté následné zavedení např. V – P </a:t>
            </a:r>
            <a:r>
              <a:rPr lang="cs-CZ" sz="2400" dirty="0" err="1" smtClean="0"/>
              <a:t>shuntu</a:t>
            </a:r>
            <a:endParaRPr lang="cs-CZ" sz="2400" dirty="0" smtClean="0"/>
          </a:p>
          <a:p>
            <a:pPr marL="339725" indent="-339725">
              <a:spcBef>
                <a:spcPts val="700"/>
              </a:spcBef>
              <a:buClr>
                <a:srgbClr val="FFCC66"/>
              </a:buClr>
              <a:buSzPct val="80000"/>
              <a:buFont typeface="Arial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smtClean="0"/>
              <a:t>Viz. Samostatná přednáška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 v ráně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ctr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Fluktuace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Infekce (</a:t>
            </a:r>
            <a:r>
              <a:rPr lang="cs-CZ" sz="2400" dirty="0" smtClean="0"/>
              <a:t>prevencí je aseptický přístup k ráně, pravidelné převazy, důkladná dezinfekce, sterilní krytí...)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Fluktuace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smtClean="0"/>
              <a:t>nahromadění mozkomíšního moku a krve pod kůží v místě operační rány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smtClean="0"/>
              <a:t>prevence: zvýšená poloha hlavy pacienta – 30 stupňů, pravidelné převazy – á 24hod, komprese rány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pitchFamily="2" charset="2"/>
              <a:buChar char="§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smtClean="0"/>
              <a:t>terapie – restrikce tekutin – v případě likvorové fluktuace, punkce, komprese rány, zavedení spinální linky, popř. zevní komorové drenáže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Pooperační péče u cévních onemocnění mozku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Specifická péče dle stavu pacienta</a:t>
            </a:r>
          </a:p>
          <a:p>
            <a:r>
              <a:rPr lang="cs-CZ" dirty="0" smtClean="0"/>
              <a:t>Poloha se zvýšenou </a:t>
            </a:r>
            <a:r>
              <a:rPr lang="cs-CZ" smtClean="0"/>
              <a:t>hlavovou částí</a:t>
            </a:r>
            <a:endParaRPr lang="cs-CZ" dirty="0" smtClean="0"/>
          </a:p>
          <a:p>
            <a:r>
              <a:rPr lang="cs-CZ" dirty="0" smtClean="0"/>
              <a:t>Ventilace s podporou kyslíku (brýle,maska)</a:t>
            </a:r>
          </a:p>
          <a:p>
            <a:r>
              <a:rPr lang="cs-CZ" dirty="0" smtClean="0"/>
              <a:t>Ventilace řízená</a:t>
            </a:r>
          </a:p>
          <a:p>
            <a:r>
              <a:rPr lang="cs-CZ" dirty="0" smtClean="0"/>
              <a:t>Monitoring krevního oběhu, po operaci </a:t>
            </a:r>
            <a:r>
              <a:rPr lang="cs-CZ" dirty="0" err="1" smtClean="0"/>
              <a:t>aneurysmatu</a:t>
            </a:r>
            <a:r>
              <a:rPr lang="cs-CZ" dirty="0" smtClean="0"/>
              <a:t> nutné monitorování TK á 30 minut neinvazivně nebo invazivní cestou přes a.</a:t>
            </a:r>
            <a:r>
              <a:rPr lang="cs-CZ" dirty="0" err="1" smtClean="0"/>
              <a:t>radialis</a:t>
            </a:r>
            <a:endParaRPr lang="cs-CZ" dirty="0" smtClean="0"/>
          </a:p>
          <a:p>
            <a:r>
              <a:rPr lang="cs-CZ" dirty="0" smtClean="0"/>
              <a:t>Péče o oči, hodnocení velikosti zornic</a:t>
            </a:r>
          </a:p>
          <a:p>
            <a:r>
              <a:rPr lang="cs-CZ" dirty="0" smtClean="0"/>
              <a:t>Péče o dutinu ústní</a:t>
            </a:r>
          </a:p>
          <a:p>
            <a:r>
              <a:rPr lang="cs-CZ" dirty="0" smtClean="0"/>
              <a:t>Péče o drenáže,popř. LICOX,HEMEDEX,ICP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vědět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 neošetřených </a:t>
            </a:r>
            <a:r>
              <a:rPr lang="cs-CZ" dirty="0" err="1" smtClean="0"/>
              <a:t>aneurysmat</a:t>
            </a:r>
            <a:r>
              <a:rPr lang="cs-CZ" dirty="0" smtClean="0"/>
              <a:t> udržujeme nižší TK (hrozí ruptura)</a:t>
            </a:r>
          </a:p>
          <a:p>
            <a:r>
              <a:rPr lang="cs-CZ" dirty="0" smtClean="0"/>
              <a:t>U ošetřených </a:t>
            </a:r>
            <a:r>
              <a:rPr lang="cs-CZ" dirty="0" err="1" smtClean="0"/>
              <a:t>aneurysmat</a:t>
            </a:r>
            <a:r>
              <a:rPr lang="cs-CZ" dirty="0" smtClean="0"/>
              <a:t> udržujeme naopak tlak vyšší (hrozí </a:t>
            </a:r>
            <a:r>
              <a:rPr lang="cs-CZ" dirty="0" err="1" smtClean="0"/>
              <a:t>vasospazmy</a:t>
            </a:r>
            <a:r>
              <a:rPr lang="cs-CZ" dirty="0" smtClean="0"/>
              <a:t> – ischemie)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Arteriovenózní malformace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28825"/>
            <a:ext cx="6096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Arteriovenózní malformace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Jedná se o vrozené onemocnění</a:t>
            </a:r>
          </a:p>
          <a:p>
            <a:r>
              <a:rPr lang="cs-CZ" dirty="0" smtClean="0"/>
              <a:t>U arteriovenózní malformace chybí kapiláry a krev odtéká z tepen rovnou do žil</a:t>
            </a:r>
          </a:p>
          <a:p>
            <a:r>
              <a:rPr lang="cs-CZ" dirty="0" smtClean="0"/>
              <a:t>Hlavní riziko spočívá v možnosti prasknutí malformace a vzniku krvácení do mozku . Je to proto, že mozkové žíly mají tenkou stěnu a nejsou dostatečně schopny odolávat tlaku krve, který je v tepnách podstatně vyšší. Ke krvácení dochází v průběhu života u více než poloviny všech pacientů s arteriovenózní malformací</a:t>
            </a:r>
          </a:p>
          <a:p>
            <a:r>
              <a:rPr lang="cs-CZ" dirty="0" smtClean="0"/>
              <a:t>Dalším projevem malformací je velmi často vznik epilepsie</a:t>
            </a:r>
          </a:p>
          <a:p>
            <a:r>
              <a:rPr lang="cs-CZ" dirty="0" smtClean="0"/>
              <a:t>Posledním projevem může být tzv. </a:t>
            </a:r>
            <a:r>
              <a:rPr lang="cs-CZ" b="1" dirty="0" err="1" smtClean="0"/>
              <a:t>steal</a:t>
            </a:r>
            <a:r>
              <a:rPr lang="cs-CZ" b="1" dirty="0" smtClean="0"/>
              <a:t> syndrom</a:t>
            </a:r>
            <a:r>
              <a:rPr lang="cs-CZ" dirty="0" smtClean="0"/>
              <a:t>. Krev teče z tepen přímo do žil velmi rychle. Pokud je průtok malformací takto urychlen, může strhávat krev i z okolních tkání, které pak trpí jejím nedostatkem, a tím nedostatkem kyslíku.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Arteriovenózní malformace </a:t>
            </a:r>
            <a:r>
              <a:rPr lang="cs-CZ" dirty="0" err="1" smtClean="0"/>
              <a:t>pokrač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úmrtnost není vysoká, nicméně často jsou pacienti nějakým způsobem postiženi </a:t>
            </a:r>
          </a:p>
          <a:p>
            <a:r>
              <a:rPr lang="cs-CZ" dirty="0" smtClean="0"/>
              <a:t>Léčba není jednoduchá, často vyžaduje kombinaci více léčebných metod. Nejprve je nutné provést </a:t>
            </a:r>
            <a:r>
              <a:rPr lang="cs-CZ" b="1" dirty="0" smtClean="0"/>
              <a:t>angiografii</a:t>
            </a:r>
            <a:r>
              <a:rPr lang="cs-CZ" dirty="0" smtClean="0"/>
              <a:t>, abychom věděli, jak je malformace zásobena. Menší malformace, které jsou dobře přístupné, je nejlepší operovat. Ty, které jsou sice malé, ale naopak hluboko uložené, je nejlepší </a:t>
            </a:r>
            <a:r>
              <a:rPr lang="cs-CZ" b="1" dirty="0" smtClean="0"/>
              <a:t>ozářit </a:t>
            </a:r>
            <a:r>
              <a:rPr lang="cs-CZ" b="1" dirty="0" err="1" smtClean="0"/>
              <a:t>gamanožem</a:t>
            </a:r>
            <a:r>
              <a:rPr lang="cs-CZ" dirty="0" smtClean="0"/>
              <a:t>. U větších malformací někdy nejprve některé přívody </a:t>
            </a:r>
            <a:r>
              <a:rPr lang="cs-CZ" b="1" dirty="0" err="1" smtClean="0"/>
              <a:t>embolizujeme</a:t>
            </a:r>
            <a:r>
              <a:rPr lang="cs-CZ" dirty="0" smtClean="0"/>
              <a:t> pomocí lepidla (výkon se provádí podobně jako při angiografickém vyšetření), pak teprve operujeme či ozařujeme </a:t>
            </a:r>
            <a:r>
              <a:rPr lang="cs-CZ" dirty="0" err="1" smtClean="0"/>
              <a:t>gamanožem</a:t>
            </a:r>
            <a:r>
              <a:rPr lang="cs-CZ" dirty="0" smtClean="0"/>
              <a:t> </a:t>
            </a:r>
          </a:p>
          <a:p>
            <a:r>
              <a:rPr lang="cs-CZ" dirty="0" smtClean="0"/>
              <a:t>Arteriovenózní malformace mohou být i v míše, zde je především velké riziko ochrnutí, a to jak ze samotného krvácení či </a:t>
            </a:r>
            <a:r>
              <a:rPr lang="cs-CZ" dirty="0" err="1" smtClean="0"/>
              <a:t>steal</a:t>
            </a:r>
            <a:r>
              <a:rPr lang="cs-CZ" dirty="0" smtClean="0"/>
              <a:t> syndromu, tak i při případném zákroku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Kavernom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8763"/>
            <a:ext cx="6096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Kavernom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Kavernomy</a:t>
            </a:r>
            <a:r>
              <a:rPr lang="cs-CZ" dirty="0" smtClean="0"/>
              <a:t> jsou relativně častá onemocnění. V mozku vzniká jakési klubíčko drobných cév. Nejčastějším projevem </a:t>
            </a:r>
            <a:r>
              <a:rPr lang="cs-CZ" dirty="0" err="1" smtClean="0"/>
              <a:t>kavernomu</a:t>
            </a:r>
            <a:r>
              <a:rPr lang="cs-CZ" dirty="0" smtClean="0"/>
              <a:t> je malé krvácení do mozku či rozvoj epileptických záchvatů. </a:t>
            </a:r>
            <a:r>
              <a:rPr lang="cs-CZ" dirty="0" err="1" smtClean="0"/>
              <a:t>Kavernomy</a:t>
            </a:r>
            <a:r>
              <a:rPr lang="cs-CZ" dirty="0" smtClean="0"/>
              <a:t> se mohou vyskytovat kdekoli v mozku a míše, ale nejzávažnější je výskyt v mozkovém kmeni. </a:t>
            </a:r>
            <a:r>
              <a:rPr lang="cs-CZ" dirty="0" err="1" smtClean="0"/>
              <a:t>Kavernom</a:t>
            </a:r>
            <a:r>
              <a:rPr lang="cs-CZ" dirty="0" smtClean="0"/>
              <a:t> lze nalézt spolehlivě pouze pomocí MRI vyšetření mozku, na CT jej nenajdeme. </a:t>
            </a:r>
            <a:r>
              <a:rPr lang="cs-CZ" dirty="0" err="1" smtClean="0"/>
              <a:t>Kavernomy</a:t>
            </a:r>
            <a:r>
              <a:rPr lang="cs-CZ" dirty="0" smtClean="0"/>
              <a:t> je možné léčit pouze operativně, není možné je ozařovat ani </a:t>
            </a:r>
            <a:r>
              <a:rPr lang="cs-CZ" dirty="0" err="1" smtClean="0"/>
              <a:t>embolizovat</a:t>
            </a:r>
            <a:r>
              <a:rPr lang="cs-CZ" dirty="0" smtClean="0"/>
              <a:t>. Vzácně se mohou vyskytovat jako dědičná onemocnění.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Intracerebrální</a:t>
            </a:r>
            <a:r>
              <a:rPr lang="cs-CZ" dirty="0" smtClean="0"/>
              <a:t> hematom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096000" cy="42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. Cevni onemocneni mozku 2 2016[2019031309532017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1161</TotalTime>
  <Words>1539</Words>
  <Application>Microsoft Office PowerPoint</Application>
  <PresentationFormat>Předvádění na obrazovce (4:3)</PresentationFormat>
  <Paragraphs>184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Wingdings</vt:lpstr>
      <vt:lpstr>Wingdings 2</vt:lpstr>
      <vt:lpstr>Administrativní</vt:lpstr>
      <vt:lpstr>Cévní onemocnění mozku</vt:lpstr>
      <vt:lpstr>Přehled cévních onemocnění mozku</vt:lpstr>
      <vt:lpstr>Pojmy</vt:lpstr>
      <vt:lpstr>Arteriovenózní malformace</vt:lpstr>
      <vt:lpstr>Arteriovenózní malformace</vt:lpstr>
      <vt:lpstr>Arteriovenózní malformace pokrač.</vt:lpstr>
      <vt:lpstr>Kavernom</vt:lpstr>
      <vt:lpstr>Kavernom</vt:lpstr>
      <vt:lpstr>Intracerebrální hematom</vt:lpstr>
      <vt:lpstr>Intracerebrální hematom</vt:lpstr>
      <vt:lpstr>SAK</vt:lpstr>
      <vt:lpstr>Příjem, edukace a předoperační příprava u pacienta s aneurysmatem</vt:lpstr>
      <vt:lpstr>Naše pracoviště</vt:lpstr>
      <vt:lpstr>Diagnóza SAK</vt:lpstr>
      <vt:lpstr>Aneurysma</vt:lpstr>
      <vt:lpstr>Příznaky krvácení z aneurysmatu</vt:lpstr>
      <vt:lpstr>Příjem pacienta</vt:lpstr>
      <vt:lpstr>Edukace</vt:lpstr>
      <vt:lpstr>Příprava na operační výkon</vt:lpstr>
      <vt:lpstr>Zevní komorová drenáž</vt:lpstr>
      <vt:lpstr>Spinální linka</vt:lpstr>
      <vt:lpstr>Operační řešení aneurysmatu</vt:lpstr>
      <vt:lpstr>Povinnosti sestry před operací</vt:lpstr>
      <vt:lpstr>Specifika pooperační péče u aneurysmat ošetřených wrappingem, cllipingem</vt:lpstr>
      <vt:lpstr>Specifika přípravy pacienta na ošetření aneurysmatu pomocí wrapingu,cllipingem</vt:lpstr>
      <vt:lpstr>Specifika přípravy pacienta na ošetření aneurysmatu pomocí coillingu</vt:lpstr>
      <vt:lpstr>Specifika pooperační péče u aneurysma ošetřených coillingem</vt:lpstr>
      <vt:lpstr>Komplikace</vt:lpstr>
      <vt:lpstr>Vazospasmy</vt:lpstr>
      <vt:lpstr>Rebleeding</vt:lpstr>
      <vt:lpstr>Hydrocephalus</vt:lpstr>
      <vt:lpstr>Komplikace v ráně</vt:lpstr>
      <vt:lpstr>Fluktuace</vt:lpstr>
      <vt:lpstr>Pooperační péče u cévních onemocnění mozku</vt:lpstr>
      <vt:lpstr>Důležité vědět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Příjem, edukace a předoperační příprava u pacienta s aneurysmatem</dc:title>
  <dc:creator>Magda</dc:creator>
  <cp:lastModifiedBy>ucitel</cp:lastModifiedBy>
  <cp:revision>37</cp:revision>
  <dcterms:created xsi:type="dcterms:W3CDTF">2010-11-19T08:37:54Z</dcterms:created>
  <dcterms:modified xsi:type="dcterms:W3CDTF">2019-03-13T08:53:20Z</dcterms:modified>
</cp:coreProperties>
</file>