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sldIdLst>
    <p:sldId id="256" r:id="rId2"/>
    <p:sldId id="362" r:id="rId3"/>
    <p:sldId id="257" r:id="rId4"/>
    <p:sldId id="258" r:id="rId5"/>
    <p:sldId id="262" r:id="rId6"/>
    <p:sldId id="259" r:id="rId7"/>
    <p:sldId id="359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23" r:id="rId23"/>
    <p:sldId id="324" r:id="rId24"/>
    <p:sldId id="325" r:id="rId25"/>
    <p:sldId id="326" r:id="rId26"/>
    <p:sldId id="327" r:id="rId27"/>
    <p:sldId id="328" r:id="rId28"/>
    <p:sldId id="260" r:id="rId29"/>
    <p:sldId id="263" r:id="rId30"/>
    <p:sldId id="316" r:id="rId31"/>
    <p:sldId id="317" r:id="rId32"/>
    <p:sldId id="358" r:id="rId33"/>
    <p:sldId id="265" r:id="rId34"/>
    <p:sldId id="264" r:id="rId35"/>
    <p:sldId id="266" r:id="rId36"/>
    <p:sldId id="267" r:id="rId37"/>
    <p:sldId id="269" r:id="rId38"/>
    <p:sldId id="274" r:id="rId39"/>
    <p:sldId id="276" r:id="rId40"/>
    <p:sldId id="278" r:id="rId41"/>
    <p:sldId id="280" r:id="rId42"/>
    <p:sldId id="282" r:id="rId43"/>
    <p:sldId id="318" r:id="rId44"/>
    <p:sldId id="287" r:id="rId45"/>
    <p:sldId id="289" r:id="rId46"/>
    <p:sldId id="319" r:id="rId47"/>
    <p:sldId id="321" r:id="rId48"/>
    <p:sldId id="291" r:id="rId49"/>
    <p:sldId id="297" r:id="rId50"/>
    <p:sldId id="299" r:id="rId51"/>
    <p:sldId id="301" r:id="rId52"/>
    <p:sldId id="377" r:id="rId53"/>
    <p:sldId id="313" r:id="rId54"/>
    <p:sldId id="322" r:id="rId55"/>
    <p:sldId id="330" r:id="rId56"/>
    <p:sldId id="331" r:id="rId57"/>
    <p:sldId id="332" r:id="rId58"/>
    <p:sldId id="333" r:id="rId59"/>
    <p:sldId id="334" r:id="rId60"/>
    <p:sldId id="335" r:id="rId61"/>
    <p:sldId id="336" r:id="rId62"/>
    <p:sldId id="337" r:id="rId63"/>
    <p:sldId id="338" r:id="rId64"/>
    <p:sldId id="339" r:id="rId65"/>
    <p:sldId id="340" r:id="rId66"/>
    <p:sldId id="341" r:id="rId67"/>
    <p:sldId id="342" r:id="rId68"/>
    <p:sldId id="343" r:id="rId69"/>
    <p:sldId id="344" r:id="rId70"/>
    <p:sldId id="346" r:id="rId71"/>
    <p:sldId id="347" r:id="rId72"/>
    <p:sldId id="348" r:id="rId73"/>
    <p:sldId id="350" r:id="rId74"/>
    <p:sldId id="351" r:id="rId75"/>
    <p:sldId id="353" r:id="rId76"/>
    <p:sldId id="354" r:id="rId77"/>
    <p:sldId id="355" r:id="rId78"/>
    <p:sldId id="356" r:id="rId79"/>
    <p:sldId id="357" r:id="rId80"/>
  </p:sldIdLst>
  <p:sldSz cx="9144000" cy="6858000" type="screen4x3"/>
  <p:notesSz cx="6858000" cy="9144000"/>
  <p:custDataLst>
    <p:tags r:id="rId8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925CB-00B0-45C0-832F-CD4D1108F5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487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98B13-BDB2-42E6-9E12-69C43B7915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357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EAABD-EFB1-4548-A2A8-614B3193C8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353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D6CC-216E-4A4C-B641-B412C2EEEB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54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56172-501E-4DCF-8D37-F4AE77FDAA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45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35004-A319-40E4-BD71-6A855900A8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95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F3CFA-D4CD-4B22-9C7E-EB309F583A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72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67A28-2EA9-4317-9481-85022112E8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93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C48C0-5C0D-49B0-B5D9-4EFCD96AE8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85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23C0A-B310-4E01-B931-FBC00609C5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42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71E9F-6296-416E-9C66-041C4C5959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05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F1819-05C7-4DD1-8055-4A1E0C83D2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82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A3BE0D5-2633-442E-88D9-C1179427D7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3" r:id="rId2"/>
    <p:sldLayoutId id="2147483859" r:id="rId3"/>
    <p:sldLayoutId id="2147483854" r:id="rId4"/>
    <p:sldLayoutId id="2147483855" r:id="rId5"/>
    <p:sldLayoutId id="2147483856" r:id="rId6"/>
    <p:sldLayoutId id="2147483860" r:id="rId7"/>
    <p:sldLayoutId id="2147483861" r:id="rId8"/>
    <p:sldLayoutId id="2147483862" r:id="rId9"/>
    <p:sldLayoutId id="2147483857" r:id="rId10"/>
    <p:sldLayoutId id="2147483863" r:id="rId11"/>
    <p:sldLayoutId id="21474838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image" Target="../media/image4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10" Type="http://schemas.openxmlformats.org/officeDocument/2006/relationships/tags" Target="../tags/tag35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9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/>
          <a:lstStyle/>
          <a:p>
            <a:pPr eaLnBrk="1" hangingPunct="1"/>
            <a:r>
              <a:rPr lang="cs-CZ" altLang="cs-CZ"/>
              <a:t>SEPSE, NOZOKOMIÁlNÍ INFEKCE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cs-CZ" altLang="cs-CZ"/>
          </a:p>
          <a:p>
            <a:pPr eaLnBrk="1" hangingPunct="1">
              <a:buFont typeface="Arial" charset="0"/>
              <a:buNone/>
            </a:pPr>
            <a:r>
              <a:rPr lang="cs-CZ" altLang="cs-CZ"/>
              <a:t>KARIM FN BRNO Bohunice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CNS</a:t>
            </a:r>
          </a:p>
        </p:txBody>
      </p:sp>
      <p:sp>
        <p:nvSpPr>
          <p:cNvPr id="18435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bg1"/>
                </a:solidFill>
              </a:rPr>
              <a:t>MODS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Respirační systém </a:t>
            </a:r>
          </a:p>
          <a:p>
            <a:endParaRPr lang="cs-CZ"/>
          </a:p>
        </p:txBody>
      </p:sp>
      <p:sp>
        <p:nvSpPr>
          <p:cNvPr id="19459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bg1"/>
                </a:solidFill>
              </a:rPr>
              <a:t> MODS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Kardiovaskulární systém</a:t>
            </a:r>
          </a:p>
        </p:txBody>
      </p:sp>
      <p:sp>
        <p:nvSpPr>
          <p:cNvPr id="2048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bg1"/>
                </a:solidFill>
              </a:rPr>
              <a:t>MODS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Ledviny</a:t>
            </a:r>
          </a:p>
        </p:txBody>
      </p:sp>
      <p:sp>
        <p:nvSpPr>
          <p:cNvPr id="21507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bg1"/>
                </a:solidFill>
              </a:rPr>
              <a:t>MODS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Játra</a:t>
            </a:r>
          </a:p>
        </p:txBody>
      </p:sp>
      <p:sp>
        <p:nvSpPr>
          <p:cNvPr id="22531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bg1"/>
                </a:solidFill>
              </a:rPr>
              <a:t>MODS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koagulace</a:t>
            </a:r>
          </a:p>
        </p:txBody>
      </p:sp>
      <p:sp>
        <p:nvSpPr>
          <p:cNvPr id="23555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bg1"/>
                </a:solidFill>
              </a:rPr>
              <a:t>MODS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sah 2"/>
          <p:cNvSpPr>
            <a:spLocks noGrp="1"/>
          </p:cNvSpPr>
          <p:nvPr>
            <p:ph idx="1"/>
          </p:nvPr>
        </p:nvSpPr>
        <p:spPr>
          <a:xfrm>
            <a:off x="250825" y="2017713"/>
            <a:ext cx="8704263" cy="4114800"/>
          </a:xfrm>
        </p:spPr>
        <p:txBody>
          <a:bodyPr/>
          <a:lstStyle/>
          <a:p>
            <a:r>
              <a:rPr lang="en-US" altLang="cs-CZ"/>
              <a:t>Pa</a:t>
            </a:r>
            <a:r>
              <a:rPr lang="cs-CZ" altLang="cs-CZ"/>
              <a:t>c</a:t>
            </a:r>
            <a:r>
              <a:rPr lang="en-US" altLang="cs-CZ"/>
              <a:t>ient</a:t>
            </a:r>
            <a:r>
              <a:rPr lang="cs-CZ" altLang="cs-CZ"/>
              <a:t>i</a:t>
            </a:r>
            <a:r>
              <a:rPr lang="en-US" altLang="cs-CZ"/>
              <a:t> </a:t>
            </a:r>
            <a:r>
              <a:rPr lang="cs-CZ" altLang="cs-CZ"/>
              <a:t>s podezřením na infekci mohou být okamžitě identifikováni  pomocí qSOFA </a:t>
            </a:r>
          </a:p>
          <a:p>
            <a:pPr>
              <a:buFont typeface="Wingdings" pitchFamily="2" charset="2"/>
              <a:buNone/>
            </a:pPr>
            <a:r>
              <a:rPr lang="cs-CZ" altLang="cs-CZ"/>
              <a:t> -  změna v duševním stavu, </a:t>
            </a:r>
          </a:p>
          <a:p>
            <a:pPr>
              <a:buFont typeface="Wingdings" pitchFamily="2" charset="2"/>
              <a:buNone/>
            </a:pPr>
            <a:r>
              <a:rPr lang="cs-CZ" altLang="cs-CZ"/>
              <a:t> -  systolický krevní tlak ≤100 mm Hg, </a:t>
            </a:r>
          </a:p>
          <a:p>
            <a:pPr>
              <a:buFont typeface="Wingdings" pitchFamily="2" charset="2"/>
              <a:buNone/>
            </a:pPr>
            <a:r>
              <a:rPr lang="cs-CZ" altLang="cs-CZ"/>
              <a:t> -  dechová frekvence ≥22 / min.</a:t>
            </a:r>
            <a:endParaRPr lang="en-US" altLang="cs-CZ"/>
          </a:p>
          <a:p>
            <a:endParaRPr lang="cs-CZ" altLang="cs-CZ"/>
          </a:p>
        </p:txBody>
      </p:sp>
      <p:sp>
        <p:nvSpPr>
          <p:cNvPr id="2457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chemeClr val="bg1"/>
                </a:solidFill>
              </a:rPr>
              <a:t>Quick SOFA skore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916113"/>
            <a:ext cx="8415338" cy="47529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cs-CZ" sz="2800"/>
              <a:t>příznaky hypoperfúze a orgánové dysfunkce:</a:t>
            </a:r>
          </a:p>
          <a:p>
            <a:r>
              <a:rPr lang="cs-CZ" altLang="cs-CZ" sz="2800"/>
              <a:t>hypotenze – sTK pod 90Torr, MAP pod 65Torr</a:t>
            </a:r>
          </a:p>
          <a:p>
            <a:r>
              <a:rPr lang="cs-CZ" altLang="cs-CZ" sz="2800"/>
              <a:t>SpO2 pod 90% bez ohledu na oxygenoterapii</a:t>
            </a:r>
          </a:p>
          <a:p>
            <a:r>
              <a:rPr lang="cs-CZ" altLang="cs-CZ" sz="2800"/>
              <a:t>laktát </a:t>
            </a:r>
            <a:r>
              <a:rPr lang="en-US" altLang="cs-CZ" sz="2800"/>
              <a:t>&gt;</a:t>
            </a:r>
            <a:r>
              <a:rPr lang="cs-CZ" altLang="cs-CZ" sz="2800"/>
              <a:t> 2 mmol/l</a:t>
            </a:r>
          </a:p>
          <a:p>
            <a:r>
              <a:rPr lang="cs-CZ" altLang="cs-CZ" sz="2800"/>
              <a:t>alterace vědomí</a:t>
            </a:r>
          </a:p>
          <a:p>
            <a:r>
              <a:rPr lang="cs-CZ" altLang="cs-CZ" sz="2800"/>
              <a:t>diuréza pod 0,5 ml/kg/h</a:t>
            </a:r>
          </a:p>
          <a:p>
            <a:r>
              <a:rPr lang="cs-CZ" altLang="cs-CZ" sz="2800"/>
              <a:t>jaterní dysfunkce</a:t>
            </a:r>
          </a:p>
          <a:p>
            <a:r>
              <a:rPr lang="cs-CZ" altLang="cs-CZ" sz="2800"/>
              <a:t>koagulopatie 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chemeClr val="bg1"/>
                </a:solidFill>
              </a:rPr>
              <a:t>Těžká sepse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557338"/>
            <a:ext cx="8569325" cy="504031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altLang="cs-CZ" sz="15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/>
              <a:t>Sepse s perzistující hypotenzí (přes adekvátní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/>
              <a:t>tekutinovou resuscitaci ) vyžadující si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/>
              <a:t>vasopresorickou podporu k udržení  MAP </a:t>
            </a:r>
            <a:r>
              <a:rPr lang="en-US" altLang="cs-CZ" sz="2800"/>
              <a:t>≥65 </a:t>
            </a:r>
            <a:endParaRPr lang="cs-CZ" altLang="cs-CZ" sz="2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cs-CZ" sz="2800"/>
              <a:t>mmHg </a:t>
            </a:r>
            <a:r>
              <a:rPr lang="cs-CZ" altLang="cs-CZ" sz="2800"/>
              <a:t> současně se známkami poruchy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/>
              <a:t>tkáňové perfuze, jako je hladina laktátu </a:t>
            </a:r>
            <a:r>
              <a:rPr lang="en-US" altLang="cs-CZ" sz="2800"/>
              <a:t>&gt;2 </a:t>
            </a:r>
            <a:endParaRPr lang="cs-CZ" altLang="cs-CZ" sz="2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cs-CZ" sz="2800"/>
              <a:t>mmol/L </a:t>
            </a:r>
            <a:r>
              <a:rPr lang="cs-CZ" altLang="cs-CZ" sz="2800"/>
              <a:t>, oligurie atd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altLang="cs-CZ" sz="2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/>
              <a:t>Nemocní na vazopresorické nebo inotropní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/>
              <a:t>podpoře nemusí mít hypotenzi v době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/>
              <a:t>stanovení abnormalit  tkáňové perfuze. 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chemeClr val="bg1"/>
                </a:solidFill>
              </a:rPr>
              <a:t>Septický šok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>
          <a:xfrm>
            <a:off x="971550" y="115888"/>
            <a:ext cx="7793038" cy="1462087"/>
          </a:xfrm>
        </p:spPr>
        <p:txBody>
          <a:bodyPr/>
          <a:lstStyle/>
          <a:p>
            <a:r>
              <a:rPr lang="cs-CZ" altLang="cs-CZ">
                <a:solidFill>
                  <a:schemeClr val="bg1"/>
                </a:solidFill>
                <a:cs typeface="Arial" charset="0"/>
              </a:rPr>
              <a:t>SEPTICKÝ ŠOK </a:t>
            </a:r>
            <a:endParaRPr lang="cs-CZ" altLang="cs-CZ">
              <a:solidFill>
                <a:schemeClr val="bg1"/>
              </a:solidFill>
            </a:endParaRPr>
          </a:p>
        </p:txBody>
      </p:sp>
      <p:sp>
        <p:nvSpPr>
          <p:cNvPr id="27651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457200" y="1916113"/>
            <a:ext cx="8686800" cy="45577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cs-CZ" u="sng">
                <a:solidFill>
                  <a:srgbClr val="000000"/>
                </a:solidFill>
                <a:cs typeface="Times New Roman" pitchFamily="18" charset="0"/>
              </a:rPr>
              <a:t>Hyperdynamický</a:t>
            </a:r>
            <a:r>
              <a:rPr lang="cs-CZ" altLang="cs-CZ">
                <a:solidFill>
                  <a:srgbClr val="000000"/>
                </a:solidFill>
                <a:cs typeface="Times New Roman" pitchFamily="18" charset="0"/>
              </a:rPr>
              <a:t> septický šok, hyperdynamická fáze: </a:t>
            </a:r>
          </a:p>
          <a:p>
            <a:pPr>
              <a:buFont typeface="Wingdings" pitchFamily="2" charset="2"/>
              <a:buChar char="§"/>
            </a:pPr>
            <a:r>
              <a:rPr lang="cs-CZ" altLang="cs-CZ">
                <a:solidFill>
                  <a:srgbClr val="000000"/>
                </a:solidFill>
                <a:cs typeface="Times New Roman" pitchFamily="18" charset="0"/>
              </a:rPr>
              <a:t>sní</a:t>
            </a:r>
            <a:r>
              <a:rPr lang="cs-CZ" altLang="cs-CZ"/>
              <a:t>ž</a:t>
            </a:r>
            <a:r>
              <a:rPr lang="cs-CZ" altLang="cs-CZ">
                <a:solidFill>
                  <a:srgbClr val="000000"/>
                </a:solidFill>
                <a:cs typeface="Times New Roman" pitchFamily="18" charset="0"/>
              </a:rPr>
              <a:t>ená systémová vaskulární rezistence (NO)</a:t>
            </a:r>
          </a:p>
          <a:p>
            <a:pPr>
              <a:buFont typeface="Wingdings" pitchFamily="2" charset="2"/>
              <a:buChar char="§"/>
            </a:pPr>
            <a:r>
              <a:rPr lang="cs-CZ" altLang="cs-CZ">
                <a:solidFill>
                  <a:srgbClr val="000000"/>
                </a:solidFill>
                <a:cs typeface="Times New Roman" pitchFamily="18" charset="0"/>
              </a:rPr>
              <a:t>vasodilatace,  teplá k</a:t>
            </a:r>
            <a:r>
              <a:rPr lang="cs-CZ" altLang="cs-CZ"/>
              <a:t>ůž</a:t>
            </a:r>
            <a:r>
              <a:rPr lang="cs-CZ" altLang="cs-CZ">
                <a:solidFill>
                  <a:srgbClr val="000000"/>
                </a:solidFill>
                <a:cs typeface="Times New Roman" pitchFamily="18" charset="0"/>
              </a:rPr>
              <a:t>e,  </a:t>
            </a:r>
          </a:p>
          <a:p>
            <a:pPr>
              <a:buFont typeface="Wingdings" pitchFamily="2" charset="2"/>
              <a:buChar char="§"/>
            </a:pPr>
            <a:r>
              <a:rPr lang="cs-CZ" altLang="cs-CZ">
                <a:solidFill>
                  <a:srgbClr val="000000"/>
                </a:solidFill>
                <a:cs typeface="Times New Roman" pitchFamily="18" charset="0"/>
              </a:rPr>
              <a:t>febrílie,  zvýšený metabolizmus tkání</a:t>
            </a:r>
          </a:p>
          <a:p>
            <a:pPr>
              <a:buFont typeface="Wingdings" pitchFamily="2" charset="2"/>
              <a:buChar char="§"/>
            </a:pPr>
            <a:r>
              <a:rPr lang="cs-CZ" altLang="cs-CZ">
                <a:solidFill>
                  <a:srgbClr val="000000"/>
                </a:solidFill>
                <a:cs typeface="Times New Roman" pitchFamily="18" charset="0"/>
              </a:rPr>
              <a:t>hypotenze, tachykardie, </a:t>
            </a:r>
          </a:p>
          <a:p>
            <a:pPr>
              <a:buFont typeface="Wingdings" pitchFamily="2" charset="2"/>
              <a:buChar char="§"/>
            </a:pPr>
            <a:r>
              <a:rPr lang="cs-CZ" altLang="cs-CZ">
                <a:solidFill>
                  <a:srgbClr val="000000"/>
                </a:solidFill>
                <a:cs typeface="Times New Roman" pitchFamily="18" charset="0"/>
              </a:rPr>
              <a:t>zvýšený  srde</a:t>
            </a:r>
            <a:r>
              <a:rPr lang="cs-CZ" altLang="cs-CZ"/>
              <a:t>č</a:t>
            </a:r>
            <a:r>
              <a:rPr lang="cs-CZ" altLang="cs-CZ">
                <a:solidFill>
                  <a:srgbClr val="000000"/>
                </a:solidFill>
                <a:cs typeface="Times New Roman" pitchFamily="18" charset="0"/>
              </a:rPr>
              <a:t>ní výdej </a:t>
            </a:r>
          </a:p>
          <a:p>
            <a:pPr>
              <a:buFont typeface="Wingdings" pitchFamily="2" charset="2"/>
              <a:buChar char="§"/>
            </a:pPr>
            <a:r>
              <a:rPr lang="cs-CZ" altLang="cs-CZ">
                <a:solidFill>
                  <a:srgbClr val="000000"/>
                </a:solidFill>
                <a:cs typeface="Times New Roman" pitchFamily="18" charset="0"/>
              </a:rPr>
              <a:t>zvýšená kapilární permeabilita s extravasací tekutin do interstícia</a:t>
            </a:r>
          </a:p>
          <a:p>
            <a:pPr>
              <a:buFont typeface="Wingdings" pitchFamily="2" charset="2"/>
              <a:buChar char="§"/>
            </a:pPr>
            <a:r>
              <a:rPr lang="cs-CZ" altLang="cs-CZ">
                <a:solidFill>
                  <a:srgbClr val="000000"/>
                </a:solidFill>
                <a:cs typeface="Times New Roman" pitchFamily="18" charset="0"/>
              </a:rPr>
              <a:t>známky tká</a:t>
            </a:r>
            <a:r>
              <a:rPr lang="cs-CZ" altLang="cs-CZ"/>
              <a:t>ň</a:t>
            </a:r>
            <a:r>
              <a:rPr lang="cs-CZ" altLang="cs-CZ">
                <a:solidFill>
                  <a:srgbClr val="000000"/>
                </a:solidFill>
                <a:cs typeface="Times New Roman" pitchFamily="18" charset="0"/>
              </a:rPr>
              <a:t>ové hypoperfuse a hypoxie -  MOF </a:t>
            </a:r>
          </a:p>
          <a:p>
            <a:pPr>
              <a:buFont typeface="Wingdings" pitchFamily="2" charset="2"/>
              <a:buNone/>
            </a:pPr>
            <a:r>
              <a:rPr lang="cs-CZ" altLang="cs-CZ">
                <a:solidFill>
                  <a:srgbClr val="000000"/>
                </a:solidFill>
                <a:cs typeface="Times New Roman" pitchFamily="18" charset="0"/>
              </a:rPr>
              <a:t>    (CNS, myokard, plíce, ledviny, játra, koagulace…)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2017713"/>
            <a:ext cx="8054975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cs-CZ"/>
              <a:t>Primárním cílem odpovědi</a:t>
            </a:r>
            <a:r>
              <a:rPr lang="en-US" altLang="cs-CZ">
                <a:cs typeface="Times New Roman" pitchFamily="18" charset="0"/>
              </a:rPr>
              <a:t> organizmu na </a:t>
            </a:r>
            <a:endParaRPr lang="cs-CZ" altLang="cs-CZ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cs-CZ">
                <a:cs typeface="Times New Roman" pitchFamily="18" charset="0"/>
              </a:rPr>
              <a:t>infekci je </a:t>
            </a:r>
            <a:r>
              <a:rPr lang="cs-CZ" altLang="cs-CZ">
                <a:cs typeface="Times New Roman" pitchFamily="18" charset="0"/>
              </a:rPr>
              <a:t>v</a:t>
            </a:r>
            <a:r>
              <a:rPr lang="cs-CZ" altLang="cs-CZ"/>
              <a:t>ž</a:t>
            </a:r>
            <a:r>
              <a:rPr lang="cs-CZ" altLang="cs-CZ">
                <a:cs typeface="Times New Roman" pitchFamily="18" charset="0"/>
              </a:rPr>
              <a:t>dy</a:t>
            </a:r>
            <a:r>
              <a:rPr lang="en-US" altLang="cs-CZ">
                <a:cs typeface="Times New Roman" pitchFamily="18" charset="0"/>
              </a:rPr>
              <a:t> obrana tzn. je zam</a:t>
            </a:r>
            <a:r>
              <a:rPr lang="cs-CZ" altLang="cs-CZ"/>
              <a:t>ěře</a:t>
            </a:r>
            <a:r>
              <a:rPr lang="en-US" altLang="cs-CZ">
                <a:cs typeface="Times New Roman" pitchFamily="18" charset="0"/>
              </a:rPr>
              <a:t>ná </a:t>
            </a:r>
            <a:endParaRPr lang="cs-CZ" altLang="cs-CZ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cs-CZ">
                <a:cs typeface="Times New Roman" pitchFamily="18" charset="0"/>
              </a:rPr>
              <a:t>na zneškodn</a:t>
            </a:r>
            <a:r>
              <a:rPr lang="cs-CZ" altLang="cs-CZ"/>
              <a:t>ě</a:t>
            </a:r>
            <a:r>
              <a:rPr lang="en-US" altLang="cs-CZ">
                <a:cs typeface="Times New Roman" pitchFamily="18" charset="0"/>
              </a:rPr>
              <a:t>ní invazivn</a:t>
            </a:r>
            <a:r>
              <a:rPr lang="cs-CZ" altLang="cs-CZ"/>
              <a:t>ě</a:t>
            </a:r>
            <a:r>
              <a:rPr lang="en-US" altLang="cs-CZ">
                <a:cs typeface="Times New Roman" pitchFamily="18" charset="0"/>
              </a:rPr>
              <a:t> se chovajících </a:t>
            </a:r>
            <a:endParaRPr lang="cs-CZ" altLang="cs-CZ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cs-CZ">
                <a:cs typeface="Times New Roman" pitchFamily="18" charset="0"/>
              </a:rPr>
              <a:t>mikroorganizm</a:t>
            </a:r>
            <a:r>
              <a:rPr lang="cs-CZ" altLang="cs-CZ"/>
              <a:t>ů</a:t>
            </a:r>
          </a:p>
          <a:p>
            <a:r>
              <a:rPr lang="cs-CZ" altLang="cs-CZ"/>
              <a:t>průběh benigní (drobné rány)</a:t>
            </a:r>
          </a:p>
          <a:p>
            <a:r>
              <a:rPr lang="cs-CZ" altLang="cs-CZ"/>
              <a:t>průběh maligní (těžká infekce s rozvojem MODS)</a:t>
            </a:r>
            <a:endParaRPr lang="en-US" altLang="cs-CZ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r>
              <a:rPr lang="cs-CZ" altLang="cs-CZ">
                <a:solidFill>
                  <a:schemeClr val="accent1"/>
                </a:solidFill>
              </a:rPr>
              <a:t>Infekce</a:t>
            </a:r>
            <a:endParaRPr lang="en-US" altLang="cs-CZ">
              <a:solidFill>
                <a:schemeClr val="accent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 idx="4294967295"/>
          </p:nvPr>
        </p:nvSpPr>
        <p:spPr>
          <a:xfrm>
            <a:off x="1350963" y="214313"/>
            <a:ext cx="7793037" cy="1462087"/>
          </a:xfrm>
        </p:spPr>
        <p:txBody>
          <a:bodyPr/>
          <a:lstStyle/>
          <a:p>
            <a:r>
              <a:rPr lang="cs-CZ" altLang="cs-CZ">
                <a:solidFill>
                  <a:schemeClr val="bg1"/>
                </a:solidFill>
                <a:cs typeface="Arial" charset="0"/>
              </a:rPr>
              <a:t>SEPTICKÝ ŠOK </a:t>
            </a:r>
            <a:endParaRPr lang="cs-CZ" altLang="cs-CZ">
              <a:solidFill>
                <a:schemeClr val="bg1"/>
              </a:solidFill>
            </a:endParaRPr>
          </a:p>
        </p:txBody>
      </p:sp>
      <p:sp>
        <p:nvSpPr>
          <p:cNvPr id="28675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671513" y="2060575"/>
            <a:ext cx="8472487" cy="44132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cs-CZ" u="sng">
                <a:solidFill>
                  <a:srgbClr val="000000"/>
                </a:solidFill>
                <a:cs typeface="Times New Roman" pitchFamily="18" charset="0"/>
              </a:rPr>
              <a:t>Hypodynamický</a:t>
            </a:r>
            <a:r>
              <a:rPr lang="cs-CZ" altLang="cs-CZ">
                <a:solidFill>
                  <a:srgbClr val="000000"/>
                </a:solidFill>
                <a:cs typeface="Times New Roman" pitchFamily="18" charset="0"/>
              </a:rPr>
              <a:t> septický šok, hypodynamická fáze: </a:t>
            </a:r>
          </a:p>
          <a:p>
            <a:pPr>
              <a:buFont typeface="Wingdings" pitchFamily="2" charset="2"/>
              <a:buChar char="§"/>
            </a:pPr>
            <a:r>
              <a:rPr lang="cs-CZ" altLang="cs-CZ">
                <a:solidFill>
                  <a:srgbClr val="000000"/>
                </a:solidFill>
                <a:cs typeface="Times New Roman" pitchFamily="18" charset="0"/>
              </a:rPr>
              <a:t>deprese myokardu se sní</a:t>
            </a:r>
            <a:r>
              <a:rPr lang="cs-CZ" altLang="cs-CZ"/>
              <a:t>ž</a:t>
            </a:r>
            <a:r>
              <a:rPr lang="cs-CZ" altLang="cs-CZ">
                <a:solidFill>
                  <a:srgbClr val="000000"/>
                </a:solidFill>
                <a:cs typeface="Times New Roman" pitchFamily="18" charset="0"/>
              </a:rPr>
              <a:t>ením ejek</a:t>
            </a:r>
            <a:r>
              <a:rPr lang="cs-CZ" altLang="cs-CZ"/>
              <a:t>č</a:t>
            </a:r>
            <a:r>
              <a:rPr lang="cs-CZ" altLang="cs-CZ">
                <a:solidFill>
                  <a:srgbClr val="000000"/>
                </a:solidFill>
                <a:cs typeface="Times New Roman" pitchFamily="18" charset="0"/>
              </a:rPr>
              <a:t>ní frakce a zhoršenou odpov</a:t>
            </a:r>
            <a:r>
              <a:rPr lang="cs-CZ" altLang="cs-CZ"/>
              <a:t>ě</a:t>
            </a:r>
            <a:r>
              <a:rPr lang="cs-CZ" altLang="cs-CZ">
                <a:solidFill>
                  <a:srgbClr val="000000"/>
                </a:solidFill>
                <a:cs typeface="Times New Roman" pitchFamily="18" charset="0"/>
              </a:rPr>
              <a:t>dí na objemovou nálo</a:t>
            </a:r>
            <a:r>
              <a:rPr lang="cs-CZ" altLang="cs-CZ"/>
              <a:t>ž</a:t>
            </a:r>
            <a:r>
              <a:rPr lang="cs-CZ" altLang="cs-CZ">
                <a:solidFill>
                  <a:srgbClr val="000000"/>
                </a:solidFill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§"/>
            </a:pPr>
            <a:r>
              <a:rPr lang="cs-CZ" altLang="cs-CZ">
                <a:solidFill>
                  <a:srgbClr val="000000"/>
                </a:solidFill>
                <a:cs typeface="Times New Roman" pitchFamily="18" charset="0"/>
              </a:rPr>
              <a:t>nízký srde</a:t>
            </a:r>
            <a:r>
              <a:rPr lang="cs-CZ" altLang="cs-CZ"/>
              <a:t>č</a:t>
            </a:r>
            <a:r>
              <a:rPr lang="cs-CZ" altLang="cs-CZ">
                <a:solidFill>
                  <a:srgbClr val="000000"/>
                </a:solidFill>
                <a:cs typeface="Times New Roman" pitchFamily="18" charset="0"/>
              </a:rPr>
              <a:t>ní výdej </a:t>
            </a:r>
          </a:p>
          <a:p>
            <a:pPr>
              <a:buFont typeface="Wingdings" pitchFamily="2" charset="2"/>
              <a:buChar char="§"/>
            </a:pPr>
            <a:r>
              <a:rPr lang="cs-CZ" altLang="cs-CZ">
                <a:solidFill>
                  <a:srgbClr val="000000"/>
                </a:solidFill>
                <a:cs typeface="Times New Roman" pitchFamily="18" charset="0"/>
              </a:rPr>
              <a:t>obraz kardiogenního šoku</a:t>
            </a:r>
          </a:p>
          <a:p>
            <a:pPr>
              <a:buFont typeface="Wingdings" pitchFamily="2" charset="2"/>
              <a:buChar char="§"/>
            </a:pPr>
            <a:r>
              <a:rPr lang="cs-CZ" altLang="cs-CZ">
                <a:solidFill>
                  <a:srgbClr val="000000"/>
                </a:solidFill>
                <a:cs typeface="Times New Roman" pitchFamily="18" charset="0"/>
              </a:rPr>
              <a:t>studená periferie, cyanóza, </a:t>
            </a:r>
          </a:p>
          <a:p>
            <a:pPr>
              <a:buFont typeface="Wingdings" pitchFamily="2" charset="2"/>
              <a:buChar char="§"/>
            </a:pPr>
            <a:r>
              <a:rPr lang="cs-CZ" altLang="cs-CZ">
                <a:solidFill>
                  <a:srgbClr val="000000"/>
                </a:solidFill>
                <a:cs typeface="Times New Roman" pitchFamily="18" charset="0"/>
              </a:rPr>
              <a:t>tachykardie, nitkovitý pulz, </a:t>
            </a:r>
          </a:p>
          <a:p>
            <a:pPr>
              <a:buFont typeface="Wingdings" pitchFamily="2" charset="2"/>
              <a:buChar char="§"/>
            </a:pPr>
            <a:r>
              <a:rPr lang="cs-CZ" altLang="cs-CZ">
                <a:solidFill>
                  <a:srgbClr val="000000"/>
                </a:solidFill>
                <a:cs typeface="Times New Roman" pitchFamily="18" charset="0"/>
              </a:rPr>
              <a:t>progrese známek  tká</a:t>
            </a:r>
            <a:r>
              <a:rPr lang="cs-CZ" altLang="cs-CZ"/>
              <a:t>ň</a:t>
            </a:r>
            <a:r>
              <a:rPr lang="cs-CZ" altLang="cs-CZ">
                <a:solidFill>
                  <a:srgbClr val="000000"/>
                </a:solidFill>
                <a:cs typeface="Times New Roman" pitchFamily="18" charset="0"/>
              </a:rPr>
              <a:t>ové hypoperfuze ( oligurie, hypoxie, laktátová acidóza – MOF) </a:t>
            </a:r>
            <a:br>
              <a:rPr lang="cs-CZ" altLang="cs-CZ"/>
            </a:br>
            <a:endParaRPr lang="cs-CZ" altLang="cs-CZ"/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017713"/>
            <a:ext cx="8415338" cy="4114800"/>
          </a:xfrm>
        </p:spPr>
        <p:txBody>
          <a:bodyPr/>
          <a:lstStyle/>
          <a:p>
            <a:r>
              <a:rPr lang="sk-SK" altLang="cs-CZ" sz="2800"/>
              <a:t>p</a:t>
            </a:r>
            <a:r>
              <a:rPr lang="en-US" altLang="cs-CZ" sz="2800">
                <a:cs typeface="Times New Roman" pitchFamily="18" charset="0"/>
              </a:rPr>
              <a:t>rimárním místem infekce jsou nej</a:t>
            </a:r>
            <a:r>
              <a:rPr lang="cs-CZ" altLang="cs-CZ" sz="2800"/>
              <a:t>č</a:t>
            </a:r>
            <a:r>
              <a:rPr lang="en-US" altLang="cs-CZ" sz="2800">
                <a:cs typeface="Times New Roman" pitchFamily="18" charset="0"/>
              </a:rPr>
              <a:t>ast</a:t>
            </a:r>
            <a:r>
              <a:rPr lang="cs-CZ" altLang="cs-CZ" sz="2800"/>
              <a:t>ě</a:t>
            </a:r>
            <a:r>
              <a:rPr lang="en-US" altLang="cs-CZ" sz="2800">
                <a:cs typeface="Times New Roman" pitchFamily="18" charset="0"/>
              </a:rPr>
              <a:t>ji plíce (40%), </a:t>
            </a:r>
            <a:r>
              <a:rPr lang="cs-CZ" altLang="cs-CZ" sz="2800"/>
              <a:t>zejména VAP</a:t>
            </a:r>
          </a:p>
          <a:p>
            <a:r>
              <a:rPr lang="cs-CZ" altLang="cs-CZ" sz="2800"/>
              <a:t>nit</a:t>
            </a:r>
            <a:r>
              <a:rPr lang="en-US" altLang="cs-CZ" sz="2800">
                <a:cs typeface="Times New Roman" pitchFamily="18" charset="0"/>
              </a:rPr>
              <a:t>rob</a:t>
            </a:r>
            <a:r>
              <a:rPr lang="cs-CZ" altLang="cs-CZ" sz="2800"/>
              <a:t>ř</a:t>
            </a:r>
            <a:r>
              <a:rPr lang="en-US" altLang="cs-CZ" sz="2800">
                <a:cs typeface="Times New Roman" pitchFamily="18" charset="0"/>
              </a:rPr>
              <a:t>išní infekc</a:t>
            </a:r>
            <a:r>
              <a:rPr lang="cs-CZ" altLang="cs-CZ" sz="2800">
                <a:cs typeface="Times New Roman" pitchFamily="18" charset="0"/>
              </a:rPr>
              <a:t>e</a:t>
            </a:r>
            <a:r>
              <a:rPr lang="en-US" altLang="cs-CZ" sz="2800">
                <a:cs typeface="Times New Roman" pitchFamily="18" charset="0"/>
              </a:rPr>
              <a:t> (20%), </a:t>
            </a:r>
            <a:endParaRPr lang="cs-CZ" altLang="cs-CZ" sz="2800"/>
          </a:p>
          <a:p>
            <a:r>
              <a:rPr lang="en-US" altLang="cs-CZ" sz="2800">
                <a:cs typeface="Times New Roman" pitchFamily="18" charset="0"/>
              </a:rPr>
              <a:t>bakteriémi</a:t>
            </a:r>
            <a:r>
              <a:rPr lang="cs-CZ" altLang="cs-CZ" sz="2800"/>
              <a:t>e</a:t>
            </a:r>
            <a:r>
              <a:rPr lang="en-US" altLang="cs-CZ" sz="2800">
                <a:cs typeface="Times New Roman" pitchFamily="18" charset="0"/>
              </a:rPr>
              <a:t> v souvislosti s nitro</a:t>
            </a:r>
            <a:r>
              <a:rPr lang="cs-CZ" altLang="cs-CZ" sz="2800"/>
              <a:t>ž</a:t>
            </a:r>
            <a:r>
              <a:rPr lang="en-US" altLang="cs-CZ" sz="2800">
                <a:cs typeface="Times New Roman" pitchFamily="18" charset="0"/>
              </a:rPr>
              <a:t>ilními katétry (15%)</a:t>
            </a:r>
            <a:endParaRPr lang="cs-CZ" altLang="cs-CZ" sz="2800"/>
          </a:p>
          <a:p>
            <a:r>
              <a:rPr lang="en-US" altLang="cs-CZ" sz="2800">
                <a:cs typeface="Times New Roman" pitchFamily="18" charset="0"/>
              </a:rPr>
              <a:t>infekc</a:t>
            </a:r>
            <a:r>
              <a:rPr lang="cs-CZ" altLang="cs-CZ" sz="2800">
                <a:cs typeface="Times New Roman" pitchFamily="18" charset="0"/>
              </a:rPr>
              <a:t>e</a:t>
            </a:r>
            <a:r>
              <a:rPr lang="en-US" altLang="cs-CZ" sz="2800">
                <a:cs typeface="Times New Roman" pitchFamily="18" charset="0"/>
              </a:rPr>
              <a:t> mo</a:t>
            </a:r>
            <a:r>
              <a:rPr lang="cs-CZ" altLang="cs-CZ" sz="2800"/>
              <a:t>č</a:t>
            </a:r>
            <a:r>
              <a:rPr lang="en-US" altLang="cs-CZ" sz="2800">
                <a:cs typeface="Times New Roman" pitchFamily="18" charset="0"/>
              </a:rPr>
              <a:t>ových cest (10%)</a:t>
            </a:r>
            <a:r>
              <a:rPr lang="en-US" altLang="cs-CZ" sz="2800"/>
              <a:t> </a:t>
            </a:r>
            <a:endParaRPr lang="cs-CZ" altLang="cs-CZ" sz="2800"/>
          </a:p>
          <a:p>
            <a:r>
              <a:rPr lang="cs-CZ" altLang="cs-CZ" sz="2800"/>
              <a:t>méně často sinusy, abscesy podkoží, meningitidy, akutní akalkulózní cholecystitis</a:t>
            </a:r>
            <a:endParaRPr lang="en-US" altLang="cs-CZ" sz="28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chemeClr val="bg1"/>
                </a:solidFill>
              </a:rPr>
              <a:t>Postižené orgány</a:t>
            </a:r>
            <a:endParaRPr lang="en-US" altLang="cs-CZ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349500"/>
            <a:ext cx="82296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Hlavní patofyziologické mechanismy: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/>
              <a:t>   - vasodilatace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/>
              <a:t>   - ztráta endoteliální bariérové funkce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/>
              <a:t>   - okluse kapilár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/>
              <a:t>   - porušená myokardiální kontraktilita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/>
              <a:t>   - cytopatická hypoxie ( dysfunkce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/>
              <a:t>     mitochondrií 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/>
              <a:t>        </a:t>
            </a:r>
            <a:r>
              <a:rPr lang="cs-CZ" altLang="cs-CZ" sz="1600" i="1"/>
              <a:t>ESICM / PACT module Sepsis and MODS, 2008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1600" i="1"/>
              <a:t>               M. Singer / Crit Care Med 35 (2007) S441 – S448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/>
              <a:t>Příčiny orgánové dysfunkce v těžké sepsi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1412875"/>
            <a:ext cx="3379788" cy="4464050"/>
          </a:xfrm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Molekulární mechanismy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692275" y="6021388"/>
            <a:ext cx="5903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sz="1600" i="1">
                <a:effectLst>
                  <a:outerShdw blurRad="38100" dist="38100" dir="2700000" algn="tl">
                    <a:srgbClr val="000000"/>
                  </a:outerShdw>
                </a:effectLst>
              </a:rPr>
              <a:t>    I. Cinel, S. Opal / Crit Care Med 37 (2009) 291 - 304</a:t>
            </a:r>
          </a:p>
        </p:txBody>
      </p:sp>
      <p:sp>
        <p:nvSpPr>
          <p:cNvPr id="31749" name="Oval 10"/>
          <p:cNvSpPr>
            <a:spLocks noChangeArrowheads="1"/>
          </p:cNvSpPr>
          <p:nvPr/>
        </p:nvSpPr>
        <p:spPr bwMode="auto">
          <a:xfrm>
            <a:off x="2771775" y="2420938"/>
            <a:ext cx="504825" cy="2873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31750" name="Oval 11"/>
          <p:cNvSpPr>
            <a:spLocks noChangeArrowheads="1"/>
          </p:cNvSpPr>
          <p:nvPr/>
        </p:nvSpPr>
        <p:spPr bwMode="auto">
          <a:xfrm>
            <a:off x="3708400" y="2636838"/>
            <a:ext cx="503238" cy="2873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31751" name="Oval 12"/>
          <p:cNvSpPr>
            <a:spLocks noChangeArrowheads="1"/>
          </p:cNvSpPr>
          <p:nvPr/>
        </p:nvSpPr>
        <p:spPr bwMode="auto">
          <a:xfrm>
            <a:off x="3563938" y="5661025"/>
            <a:ext cx="1800225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2" name="SMARTInkShape-3">
            <a:extLst>
              <a:ext uri="{FF2B5EF4-FFF2-40B4-BE49-F238E27FC236}">
                <a16:creationId xmlns:a16="http://schemas.microsoft.com/office/drawing/2014/main" id="{DB202DDA-9389-4FF9-8573-D4DDA583018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80000" y="2299590"/>
            <a:ext cx="1382684" cy="532496"/>
          </a:xfrm>
          <a:custGeom>
            <a:avLst/>
            <a:gdLst/>
            <a:ahLst/>
            <a:cxnLst/>
            <a:rect l="0" t="0" r="0" b="0"/>
            <a:pathLst>
              <a:path w="1382684" h="532496">
                <a:moveTo>
                  <a:pt x="990600" y="18160"/>
                </a:moveTo>
                <a:lnTo>
                  <a:pt x="990600" y="18160"/>
                </a:lnTo>
                <a:lnTo>
                  <a:pt x="962970" y="13134"/>
                </a:lnTo>
                <a:lnTo>
                  <a:pt x="934264" y="8701"/>
                </a:lnTo>
                <a:lnTo>
                  <a:pt x="908211" y="6100"/>
                </a:lnTo>
                <a:lnTo>
                  <a:pt x="879692" y="5544"/>
                </a:lnTo>
                <a:lnTo>
                  <a:pt x="849480" y="1113"/>
                </a:lnTo>
                <a:lnTo>
                  <a:pt x="825339" y="0"/>
                </a:lnTo>
                <a:lnTo>
                  <a:pt x="797465" y="2745"/>
                </a:lnTo>
                <a:lnTo>
                  <a:pt x="768378" y="4924"/>
                </a:lnTo>
                <a:lnTo>
                  <a:pt x="744449" y="6007"/>
                </a:lnTo>
                <a:lnTo>
                  <a:pt x="718072" y="10482"/>
                </a:lnTo>
                <a:lnTo>
                  <a:pt x="695909" y="14277"/>
                </a:lnTo>
                <a:lnTo>
                  <a:pt x="666374" y="20381"/>
                </a:lnTo>
                <a:lnTo>
                  <a:pt x="636181" y="28764"/>
                </a:lnTo>
                <a:lnTo>
                  <a:pt x="607952" y="39096"/>
                </a:lnTo>
                <a:lnTo>
                  <a:pt x="583712" y="48587"/>
                </a:lnTo>
                <a:lnTo>
                  <a:pt x="553608" y="61486"/>
                </a:lnTo>
                <a:lnTo>
                  <a:pt x="522914" y="77623"/>
                </a:lnTo>
                <a:lnTo>
                  <a:pt x="492613" y="98619"/>
                </a:lnTo>
                <a:lnTo>
                  <a:pt x="463197" y="126671"/>
                </a:lnTo>
                <a:lnTo>
                  <a:pt x="436824" y="157934"/>
                </a:lnTo>
                <a:lnTo>
                  <a:pt x="414971" y="189620"/>
                </a:lnTo>
                <a:lnTo>
                  <a:pt x="400621" y="221361"/>
                </a:lnTo>
                <a:lnTo>
                  <a:pt x="395750" y="240411"/>
                </a:lnTo>
                <a:lnTo>
                  <a:pt x="390312" y="272160"/>
                </a:lnTo>
                <a:lnTo>
                  <a:pt x="393114" y="303910"/>
                </a:lnTo>
                <a:lnTo>
                  <a:pt x="400531" y="335660"/>
                </a:lnTo>
                <a:lnTo>
                  <a:pt x="405202" y="347655"/>
                </a:lnTo>
                <a:lnTo>
                  <a:pt x="427104" y="374643"/>
                </a:lnTo>
                <a:lnTo>
                  <a:pt x="454273" y="400600"/>
                </a:lnTo>
                <a:lnTo>
                  <a:pt x="482022" y="421473"/>
                </a:lnTo>
                <a:lnTo>
                  <a:pt x="508220" y="438227"/>
                </a:lnTo>
                <a:lnTo>
                  <a:pt x="534955" y="453225"/>
                </a:lnTo>
                <a:lnTo>
                  <a:pt x="564121" y="466606"/>
                </a:lnTo>
                <a:lnTo>
                  <a:pt x="595105" y="479508"/>
                </a:lnTo>
                <a:lnTo>
                  <a:pt x="626629" y="488897"/>
                </a:lnTo>
                <a:lnTo>
                  <a:pt x="658312" y="499518"/>
                </a:lnTo>
                <a:lnTo>
                  <a:pt x="681344" y="505618"/>
                </a:lnTo>
                <a:lnTo>
                  <a:pt x="704986" y="510680"/>
                </a:lnTo>
                <a:lnTo>
                  <a:pt x="727254" y="515282"/>
                </a:lnTo>
                <a:lnTo>
                  <a:pt x="748909" y="519679"/>
                </a:lnTo>
                <a:lnTo>
                  <a:pt x="770998" y="523985"/>
                </a:lnTo>
                <a:lnTo>
                  <a:pt x="794927" y="528251"/>
                </a:lnTo>
                <a:lnTo>
                  <a:pt x="819673" y="530617"/>
                </a:lnTo>
                <a:lnTo>
                  <a:pt x="844077" y="531669"/>
                </a:lnTo>
                <a:lnTo>
                  <a:pt x="866683" y="532136"/>
                </a:lnTo>
                <a:lnTo>
                  <a:pt x="890370" y="532344"/>
                </a:lnTo>
                <a:lnTo>
                  <a:pt x="915009" y="532436"/>
                </a:lnTo>
                <a:lnTo>
                  <a:pt x="940070" y="532477"/>
                </a:lnTo>
                <a:lnTo>
                  <a:pt x="963439" y="532495"/>
                </a:lnTo>
                <a:lnTo>
                  <a:pt x="986290" y="531798"/>
                </a:lnTo>
                <a:lnTo>
                  <a:pt x="1010557" y="529136"/>
                </a:lnTo>
                <a:lnTo>
                  <a:pt x="1033571" y="525601"/>
                </a:lnTo>
                <a:lnTo>
                  <a:pt x="1055560" y="522384"/>
                </a:lnTo>
                <a:lnTo>
                  <a:pt x="1077092" y="520954"/>
                </a:lnTo>
                <a:lnTo>
                  <a:pt x="1098421" y="516555"/>
                </a:lnTo>
                <a:lnTo>
                  <a:pt x="1119659" y="509897"/>
                </a:lnTo>
                <a:lnTo>
                  <a:pt x="1140857" y="502234"/>
                </a:lnTo>
                <a:lnTo>
                  <a:pt x="1162038" y="496006"/>
                </a:lnTo>
                <a:lnTo>
                  <a:pt x="1190034" y="486651"/>
                </a:lnTo>
                <a:lnTo>
                  <a:pt x="1213616" y="474943"/>
                </a:lnTo>
                <a:lnTo>
                  <a:pt x="1243498" y="461715"/>
                </a:lnTo>
                <a:lnTo>
                  <a:pt x="1270487" y="447238"/>
                </a:lnTo>
                <a:lnTo>
                  <a:pt x="1298502" y="430791"/>
                </a:lnTo>
                <a:lnTo>
                  <a:pt x="1326852" y="409022"/>
                </a:lnTo>
                <a:lnTo>
                  <a:pt x="1354454" y="378581"/>
                </a:lnTo>
                <a:lnTo>
                  <a:pt x="1366599" y="364762"/>
                </a:lnTo>
                <a:lnTo>
                  <a:pt x="1374978" y="346165"/>
                </a:lnTo>
                <a:lnTo>
                  <a:pt x="1382249" y="314634"/>
                </a:lnTo>
                <a:lnTo>
                  <a:pt x="1382683" y="303032"/>
                </a:lnTo>
                <a:lnTo>
                  <a:pt x="1378713" y="275415"/>
                </a:lnTo>
                <a:lnTo>
                  <a:pt x="1366118" y="248234"/>
                </a:lnTo>
                <a:lnTo>
                  <a:pt x="1349006" y="219307"/>
                </a:lnTo>
                <a:lnTo>
                  <a:pt x="1326450" y="187663"/>
                </a:lnTo>
                <a:lnTo>
                  <a:pt x="1295308" y="158309"/>
                </a:lnTo>
                <a:lnTo>
                  <a:pt x="1263639" y="134915"/>
                </a:lnTo>
                <a:lnTo>
                  <a:pt x="1233884" y="117710"/>
                </a:lnTo>
                <a:lnTo>
                  <a:pt x="1206892" y="100723"/>
                </a:lnTo>
                <a:lnTo>
                  <a:pt x="1183803" y="88014"/>
                </a:lnTo>
                <a:lnTo>
                  <a:pt x="1154619" y="75311"/>
                </a:lnTo>
                <a:lnTo>
                  <a:pt x="1127393" y="62611"/>
                </a:lnTo>
                <a:lnTo>
                  <a:pt x="1102157" y="51791"/>
                </a:lnTo>
                <a:lnTo>
                  <a:pt x="1074219" y="44118"/>
                </a:lnTo>
                <a:lnTo>
                  <a:pt x="1054575" y="38869"/>
                </a:lnTo>
                <a:lnTo>
                  <a:pt x="1029381" y="31832"/>
                </a:lnTo>
                <a:lnTo>
                  <a:pt x="1005484" y="25883"/>
                </a:lnTo>
                <a:lnTo>
                  <a:pt x="980988" y="20887"/>
                </a:lnTo>
                <a:lnTo>
                  <a:pt x="951286" y="16314"/>
                </a:lnTo>
                <a:lnTo>
                  <a:pt x="935462" y="14813"/>
                </a:lnTo>
                <a:lnTo>
                  <a:pt x="919269" y="13812"/>
                </a:lnTo>
                <a:lnTo>
                  <a:pt x="902830" y="13145"/>
                </a:lnTo>
                <a:lnTo>
                  <a:pt x="885520" y="11994"/>
                </a:lnTo>
                <a:lnTo>
                  <a:pt x="867630" y="10522"/>
                </a:lnTo>
                <a:lnTo>
                  <a:pt x="849354" y="8834"/>
                </a:lnTo>
                <a:lnTo>
                  <a:pt x="828702" y="7709"/>
                </a:lnTo>
                <a:lnTo>
                  <a:pt x="806468" y="6960"/>
                </a:lnTo>
                <a:lnTo>
                  <a:pt x="783179" y="6460"/>
                </a:lnTo>
                <a:lnTo>
                  <a:pt x="754247" y="6832"/>
                </a:lnTo>
                <a:lnTo>
                  <a:pt x="721553" y="7786"/>
                </a:lnTo>
                <a:lnTo>
                  <a:pt x="686352" y="9127"/>
                </a:lnTo>
                <a:lnTo>
                  <a:pt x="650185" y="10727"/>
                </a:lnTo>
                <a:lnTo>
                  <a:pt x="613373" y="12499"/>
                </a:lnTo>
                <a:lnTo>
                  <a:pt x="576132" y="14386"/>
                </a:lnTo>
                <a:lnTo>
                  <a:pt x="537899" y="17055"/>
                </a:lnTo>
                <a:lnTo>
                  <a:pt x="499005" y="20246"/>
                </a:lnTo>
                <a:lnTo>
                  <a:pt x="459670" y="23784"/>
                </a:lnTo>
                <a:lnTo>
                  <a:pt x="419334" y="28259"/>
                </a:lnTo>
                <a:lnTo>
                  <a:pt x="378335" y="33360"/>
                </a:lnTo>
                <a:lnTo>
                  <a:pt x="336890" y="38876"/>
                </a:lnTo>
                <a:lnTo>
                  <a:pt x="293737" y="46082"/>
                </a:lnTo>
                <a:lnTo>
                  <a:pt x="249447" y="54414"/>
                </a:lnTo>
                <a:lnTo>
                  <a:pt x="204398" y="63495"/>
                </a:lnTo>
                <a:lnTo>
                  <a:pt x="161666" y="72373"/>
                </a:lnTo>
                <a:lnTo>
                  <a:pt x="120478" y="81113"/>
                </a:lnTo>
                <a:lnTo>
                  <a:pt x="80318" y="89762"/>
                </a:lnTo>
                <a:lnTo>
                  <a:pt x="53545" y="95528"/>
                </a:lnTo>
                <a:lnTo>
                  <a:pt x="0" y="10706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5" name="SMARTInkShape-Group4">
            <a:extLst>
              <a:ext uri="{FF2B5EF4-FFF2-40B4-BE49-F238E27FC236}">
                <a16:creationId xmlns:a16="http://schemas.microsoft.com/office/drawing/2014/main" id="{66CA8817-F24F-4F51-9451-D9BDA55FE719}"/>
              </a:ext>
            </a:extLst>
          </p:cNvPr>
          <p:cNvGrpSpPr/>
          <p:nvPr/>
        </p:nvGrpSpPr>
        <p:grpSpPr>
          <a:xfrm>
            <a:off x="5505450" y="1828811"/>
            <a:ext cx="689384" cy="634990"/>
            <a:chOff x="5505450" y="1828811"/>
            <a:chExt cx="689384" cy="634990"/>
          </a:xfrm>
        </p:grpSpPr>
        <p:sp>
          <p:nvSpPr>
            <p:cNvPr id="3" name="SMARTInkShape-4">
              <a:extLst>
                <a:ext uri="{FF2B5EF4-FFF2-40B4-BE49-F238E27FC236}">
                  <a16:creationId xmlns:a16="http://schemas.microsoft.com/office/drawing/2014/main" id="{0077BE36-EB35-4B5D-B2A7-29043A062BE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550790" y="1898650"/>
              <a:ext cx="30861" cy="438151"/>
            </a:xfrm>
            <a:custGeom>
              <a:avLst/>
              <a:gdLst/>
              <a:ahLst/>
              <a:cxnLst/>
              <a:rect l="0" t="0" r="0" b="0"/>
              <a:pathLst>
                <a:path w="30861" h="438151">
                  <a:moveTo>
                    <a:pt x="30860" y="0"/>
                  </a:moveTo>
                  <a:lnTo>
                    <a:pt x="30860" y="0"/>
                  </a:lnTo>
                  <a:lnTo>
                    <a:pt x="22022" y="21048"/>
                  </a:lnTo>
                  <a:lnTo>
                    <a:pt x="18217" y="49208"/>
                  </a:lnTo>
                  <a:lnTo>
                    <a:pt x="14022" y="71495"/>
                  </a:lnTo>
                  <a:lnTo>
                    <a:pt x="11759" y="101852"/>
                  </a:lnTo>
                  <a:lnTo>
                    <a:pt x="7641" y="125899"/>
                  </a:lnTo>
                  <a:lnTo>
                    <a:pt x="6106" y="151995"/>
                  </a:lnTo>
                  <a:lnTo>
                    <a:pt x="5747" y="174092"/>
                  </a:lnTo>
                  <a:lnTo>
                    <a:pt x="5587" y="201787"/>
                  </a:lnTo>
                  <a:lnTo>
                    <a:pt x="4810" y="229383"/>
                  </a:lnTo>
                  <a:lnTo>
                    <a:pt x="1113" y="259641"/>
                  </a:lnTo>
                  <a:lnTo>
                    <a:pt x="0" y="284965"/>
                  </a:lnTo>
                  <a:lnTo>
                    <a:pt x="1387" y="310801"/>
                  </a:lnTo>
                  <a:lnTo>
                    <a:pt x="3649" y="334278"/>
                  </a:lnTo>
                  <a:lnTo>
                    <a:pt x="6334" y="360101"/>
                  </a:lnTo>
                  <a:lnTo>
                    <a:pt x="14735" y="385313"/>
                  </a:lnTo>
                  <a:lnTo>
                    <a:pt x="22005" y="409952"/>
                  </a:lnTo>
                  <a:lnTo>
                    <a:pt x="30860" y="438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" name="SMARTInkShape-5">
              <a:extLst>
                <a:ext uri="{FF2B5EF4-FFF2-40B4-BE49-F238E27FC236}">
                  <a16:creationId xmlns:a16="http://schemas.microsoft.com/office/drawing/2014/main" id="{BEB7B664-784D-4404-9D51-75DC9A2805D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505450" y="1828811"/>
              <a:ext cx="689384" cy="634990"/>
            </a:xfrm>
            <a:custGeom>
              <a:avLst/>
              <a:gdLst/>
              <a:ahLst/>
              <a:cxnLst/>
              <a:rect l="0" t="0" r="0" b="0"/>
              <a:pathLst>
                <a:path w="689384" h="634990">
                  <a:moveTo>
                    <a:pt x="0" y="38089"/>
                  </a:moveTo>
                  <a:lnTo>
                    <a:pt x="0" y="38089"/>
                  </a:lnTo>
                  <a:lnTo>
                    <a:pt x="14503" y="32314"/>
                  </a:lnTo>
                  <a:lnTo>
                    <a:pt x="35451" y="20198"/>
                  </a:lnTo>
                  <a:lnTo>
                    <a:pt x="62977" y="7430"/>
                  </a:lnTo>
                  <a:lnTo>
                    <a:pt x="85766" y="2194"/>
                  </a:lnTo>
                  <a:lnTo>
                    <a:pt x="115092" y="424"/>
                  </a:lnTo>
                  <a:lnTo>
                    <a:pt x="142600" y="118"/>
                  </a:lnTo>
                  <a:lnTo>
                    <a:pt x="169645" y="27"/>
                  </a:lnTo>
                  <a:lnTo>
                    <a:pt x="198980" y="0"/>
                  </a:lnTo>
                  <a:lnTo>
                    <a:pt x="226565" y="698"/>
                  </a:lnTo>
                  <a:lnTo>
                    <a:pt x="256768" y="5060"/>
                  </a:lnTo>
                  <a:lnTo>
                    <a:pt x="287355" y="10115"/>
                  </a:lnTo>
                  <a:lnTo>
                    <a:pt x="314604" y="12632"/>
                  </a:lnTo>
                  <a:lnTo>
                    <a:pt x="340552" y="16827"/>
                  </a:lnTo>
                  <a:lnTo>
                    <a:pt x="366115" y="19089"/>
                  </a:lnTo>
                  <a:lnTo>
                    <a:pt x="391563" y="23209"/>
                  </a:lnTo>
                  <a:lnTo>
                    <a:pt x="416977" y="24743"/>
                  </a:lnTo>
                  <a:lnTo>
                    <a:pt x="441676" y="25903"/>
                  </a:lnTo>
                  <a:lnTo>
                    <a:pt x="469343" y="30377"/>
                  </a:lnTo>
                  <a:lnTo>
                    <a:pt x="492548" y="31336"/>
                  </a:lnTo>
                  <a:lnTo>
                    <a:pt x="518004" y="33501"/>
                  </a:lnTo>
                  <a:lnTo>
                    <a:pt x="544596" y="38611"/>
                  </a:lnTo>
                  <a:lnTo>
                    <a:pt x="575523" y="44594"/>
                  </a:lnTo>
                  <a:lnTo>
                    <a:pt x="600680" y="50835"/>
                  </a:lnTo>
                  <a:lnTo>
                    <a:pt x="607887" y="52936"/>
                  </a:lnTo>
                  <a:lnTo>
                    <a:pt x="619657" y="60916"/>
                  </a:lnTo>
                  <a:lnTo>
                    <a:pt x="647483" y="88681"/>
                  </a:lnTo>
                  <a:lnTo>
                    <a:pt x="667305" y="111866"/>
                  </a:lnTo>
                  <a:lnTo>
                    <a:pt x="679244" y="142088"/>
                  </a:lnTo>
                  <a:lnTo>
                    <a:pt x="684505" y="170659"/>
                  </a:lnTo>
                  <a:lnTo>
                    <a:pt x="686250" y="201754"/>
                  </a:lnTo>
                  <a:lnTo>
                    <a:pt x="689383" y="229497"/>
                  </a:lnTo>
                  <a:lnTo>
                    <a:pt x="687863" y="256979"/>
                  </a:lnTo>
                  <a:lnTo>
                    <a:pt x="686717" y="282364"/>
                  </a:lnTo>
                  <a:lnTo>
                    <a:pt x="686208" y="304700"/>
                  </a:lnTo>
                  <a:lnTo>
                    <a:pt x="685216" y="333142"/>
                  </a:lnTo>
                  <a:lnTo>
                    <a:pt x="680061" y="360148"/>
                  </a:lnTo>
                  <a:lnTo>
                    <a:pt x="670615" y="389474"/>
                  </a:lnTo>
                  <a:lnTo>
                    <a:pt x="663740" y="416351"/>
                  </a:lnTo>
                  <a:lnTo>
                    <a:pt x="661390" y="442188"/>
                  </a:lnTo>
                  <a:lnTo>
                    <a:pt x="660693" y="467718"/>
                  </a:lnTo>
                  <a:lnTo>
                    <a:pt x="661192" y="492451"/>
                  </a:lnTo>
                  <a:lnTo>
                    <a:pt x="665443" y="523891"/>
                  </a:lnTo>
                  <a:lnTo>
                    <a:pt x="668244" y="551506"/>
                  </a:lnTo>
                  <a:lnTo>
                    <a:pt x="671661" y="577562"/>
                  </a:lnTo>
                  <a:lnTo>
                    <a:pt x="672815" y="601538"/>
                  </a:lnTo>
                  <a:lnTo>
                    <a:pt x="671092" y="607892"/>
                  </a:lnTo>
                  <a:lnTo>
                    <a:pt x="669645" y="610575"/>
                  </a:lnTo>
                  <a:lnTo>
                    <a:pt x="660510" y="615436"/>
                  </a:lnTo>
                  <a:lnTo>
                    <a:pt x="641383" y="620258"/>
                  </a:lnTo>
                  <a:lnTo>
                    <a:pt x="618547" y="621687"/>
                  </a:lnTo>
                  <a:lnTo>
                    <a:pt x="587556" y="622111"/>
                  </a:lnTo>
                  <a:lnTo>
                    <a:pt x="559090" y="620355"/>
                  </a:lnTo>
                  <a:lnTo>
                    <a:pt x="534191" y="617247"/>
                  </a:lnTo>
                  <a:lnTo>
                    <a:pt x="511880" y="617226"/>
                  </a:lnTo>
                  <a:lnTo>
                    <a:pt x="487851" y="619568"/>
                  </a:lnTo>
                  <a:lnTo>
                    <a:pt x="464943" y="621080"/>
                  </a:lnTo>
                  <a:lnTo>
                    <a:pt x="437857" y="623812"/>
                  </a:lnTo>
                  <a:lnTo>
                    <a:pt x="415251" y="629090"/>
                  </a:lnTo>
                  <a:lnTo>
                    <a:pt x="374650" y="6349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6" name="SMARTInkShape-6">
            <a:extLst>
              <a:ext uri="{FF2B5EF4-FFF2-40B4-BE49-F238E27FC236}">
                <a16:creationId xmlns:a16="http://schemas.microsoft.com/office/drawing/2014/main" id="{078C4A24-A15D-4B98-9806-2E768033211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677422" y="2611190"/>
            <a:ext cx="554303" cy="379550"/>
          </a:xfrm>
          <a:custGeom>
            <a:avLst/>
            <a:gdLst/>
            <a:ahLst/>
            <a:cxnLst/>
            <a:rect l="0" t="0" r="0" b="0"/>
            <a:pathLst>
              <a:path w="554303" h="379550">
                <a:moveTo>
                  <a:pt x="418328" y="55810"/>
                </a:moveTo>
                <a:lnTo>
                  <a:pt x="418328" y="55810"/>
                </a:lnTo>
                <a:lnTo>
                  <a:pt x="397280" y="38134"/>
                </a:lnTo>
                <a:lnTo>
                  <a:pt x="369147" y="22638"/>
                </a:lnTo>
                <a:lnTo>
                  <a:pt x="353426" y="12820"/>
                </a:lnTo>
                <a:lnTo>
                  <a:pt x="325780" y="3182"/>
                </a:lnTo>
                <a:lnTo>
                  <a:pt x="294716" y="0"/>
                </a:lnTo>
                <a:lnTo>
                  <a:pt x="270962" y="1137"/>
                </a:lnTo>
                <a:lnTo>
                  <a:pt x="239432" y="3862"/>
                </a:lnTo>
                <a:lnTo>
                  <a:pt x="214804" y="6552"/>
                </a:lnTo>
                <a:lnTo>
                  <a:pt x="184568" y="10410"/>
                </a:lnTo>
                <a:lnTo>
                  <a:pt x="158213" y="20606"/>
                </a:lnTo>
                <a:lnTo>
                  <a:pt x="132625" y="30146"/>
                </a:lnTo>
                <a:lnTo>
                  <a:pt x="107187" y="38824"/>
                </a:lnTo>
                <a:lnTo>
                  <a:pt x="81780" y="48038"/>
                </a:lnTo>
                <a:lnTo>
                  <a:pt x="56378" y="62716"/>
                </a:lnTo>
                <a:lnTo>
                  <a:pt x="43678" y="72284"/>
                </a:lnTo>
                <a:lnTo>
                  <a:pt x="20159" y="99542"/>
                </a:lnTo>
                <a:lnTo>
                  <a:pt x="8017" y="120979"/>
                </a:lnTo>
                <a:lnTo>
                  <a:pt x="1832" y="147086"/>
                </a:lnTo>
                <a:lnTo>
                  <a:pt x="0" y="175283"/>
                </a:lnTo>
                <a:lnTo>
                  <a:pt x="982" y="191459"/>
                </a:lnTo>
                <a:lnTo>
                  <a:pt x="13110" y="217105"/>
                </a:lnTo>
                <a:lnTo>
                  <a:pt x="32545" y="247795"/>
                </a:lnTo>
                <a:lnTo>
                  <a:pt x="48815" y="274885"/>
                </a:lnTo>
                <a:lnTo>
                  <a:pt x="76104" y="293826"/>
                </a:lnTo>
                <a:lnTo>
                  <a:pt x="102903" y="317138"/>
                </a:lnTo>
                <a:lnTo>
                  <a:pt x="132851" y="333919"/>
                </a:lnTo>
                <a:lnTo>
                  <a:pt x="162396" y="349484"/>
                </a:lnTo>
                <a:lnTo>
                  <a:pt x="191228" y="360085"/>
                </a:lnTo>
                <a:lnTo>
                  <a:pt x="220520" y="368973"/>
                </a:lnTo>
                <a:lnTo>
                  <a:pt x="251053" y="376818"/>
                </a:lnTo>
                <a:lnTo>
                  <a:pt x="280080" y="379098"/>
                </a:lnTo>
                <a:lnTo>
                  <a:pt x="309411" y="379549"/>
                </a:lnTo>
                <a:lnTo>
                  <a:pt x="339951" y="378932"/>
                </a:lnTo>
                <a:lnTo>
                  <a:pt x="368979" y="372748"/>
                </a:lnTo>
                <a:lnTo>
                  <a:pt x="398311" y="364732"/>
                </a:lnTo>
                <a:lnTo>
                  <a:pt x="425875" y="352364"/>
                </a:lnTo>
                <a:lnTo>
                  <a:pt x="456585" y="332843"/>
                </a:lnTo>
                <a:lnTo>
                  <a:pt x="488199" y="315265"/>
                </a:lnTo>
                <a:lnTo>
                  <a:pt x="503863" y="304684"/>
                </a:lnTo>
                <a:lnTo>
                  <a:pt x="530307" y="273788"/>
                </a:lnTo>
                <a:lnTo>
                  <a:pt x="548893" y="246902"/>
                </a:lnTo>
                <a:lnTo>
                  <a:pt x="554302" y="222183"/>
                </a:lnTo>
                <a:lnTo>
                  <a:pt x="552064" y="194633"/>
                </a:lnTo>
                <a:lnTo>
                  <a:pt x="546226" y="175887"/>
                </a:lnTo>
                <a:lnTo>
                  <a:pt x="531969" y="152828"/>
                </a:lnTo>
                <a:lnTo>
                  <a:pt x="515564" y="134476"/>
                </a:lnTo>
                <a:lnTo>
                  <a:pt x="487603" y="118032"/>
                </a:lnTo>
                <a:lnTo>
                  <a:pt x="462664" y="102124"/>
                </a:lnTo>
                <a:lnTo>
                  <a:pt x="432286" y="86099"/>
                </a:lnTo>
                <a:lnTo>
                  <a:pt x="406785" y="77798"/>
                </a:lnTo>
                <a:lnTo>
                  <a:pt x="377906" y="70870"/>
                </a:lnTo>
                <a:lnTo>
                  <a:pt x="349750" y="64349"/>
                </a:lnTo>
                <a:lnTo>
                  <a:pt x="327171" y="60075"/>
                </a:lnTo>
                <a:lnTo>
                  <a:pt x="304906" y="57706"/>
                </a:lnTo>
                <a:lnTo>
                  <a:pt x="283251" y="56653"/>
                </a:lnTo>
                <a:lnTo>
                  <a:pt x="261868" y="56185"/>
                </a:lnTo>
                <a:lnTo>
                  <a:pt x="236842" y="55977"/>
                </a:lnTo>
                <a:lnTo>
                  <a:pt x="210667" y="55884"/>
                </a:lnTo>
                <a:lnTo>
                  <a:pt x="187275" y="55843"/>
                </a:lnTo>
                <a:lnTo>
                  <a:pt x="161356" y="59587"/>
                </a:lnTo>
                <a:lnTo>
                  <a:pt x="134785" y="65250"/>
                </a:lnTo>
                <a:lnTo>
                  <a:pt x="103520" y="71699"/>
                </a:lnTo>
                <a:lnTo>
                  <a:pt x="88128" y="7486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9" name="SMARTInkShape-Group6">
            <a:extLst>
              <a:ext uri="{FF2B5EF4-FFF2-40B4-BE49-F238E27FC236}">
                <a16:creationId xmlns:a16="http://schemas.microsoft.com/office/drawing/2014/main" id="{4625C396-3476-447C-A16A-60CEF1664550}"/>
              </a:ext>
            </a:extLst>
          </p:cNvPr>
          <p:cNvGrpSpPr/>
          <p:nvPr/>
        </p:nvGrpSpPr>
        <p:grpSpPr>
          <a:xfrm>
            <a:off x="3810000" y="2959100"/>
            <a:ext cx="377565" cy="1790475"/>
            <a:chOff x="3810000" y="2959100"/>
            <a:chExt cx="377565" cy="1790475"/>
          </a:xfrm>
        </p:grpSpPr>
        <p:sp>
          <p:nvSpPr>
            <p:cNvPr id="7" name="SMARTInkShape-7">
              <a:extLst>
                <a:ext uri="{FF2B5EF4-FFF2-40B4-BE49-F238E27FC236}">
                  <a16:creationId xmlns:a16="http://schemas.microsoft.com/office/drawing/2014/main" id="{EC405F44-4C63-45FE-9F91-DB266B68D80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879850" y="2959100"/>
              <a:ext cx="100517" cy="1697718"/>
            </a:xfrm>
            <a:custGeom>
              <a:avLst/>
              <a:gdLst/>
              <a:ahLst/>
              <a:cxnLst/>
              <a:rect l="0" t="0" r="0" b="0"/>
              <a:pathLst>
                <a:path w="100517" h="1697718">
                  <a:moveTo>
                    <a:pt x="69850" y="0"/>
                  </a:moveTo>
                  <a:lnTo>
                    <a:pt x="69850" y="0"/>
                  </a:lnTo>
                  <a:lnTo>
                    <a:pt x="79989" y="706"/>
                  </a:lnTo>
                  <a:lnTo>
                    <a:pt x="92961" y="5467"/>
                  </a:lnTo>
                  <a:lnTo>
                    <a:pt x="97943" y="9459"/>
                  </a:lnTo>
                  <a:lnTo>
                    <a:pt x="99975" y="13141"/>
                  </a:lnTo>
                  <a:lnTo>
                    <a:pt x="100516" y="15111"/>
                  </a:lnTo>
                  <a:lnTo>
                    <a:pt x="99237" y="21062"/>
                  </a:lnTo>
                  <a:lnTo>
                    <a:pt x="86645" y="52172"/>
                  </a:lnTo>
                  <a:lnTo>
                    <a:pt x="78290" y="77882"/>
                  </a:lnTo>
                  <a:lnTo>
                    <a:pt x="72664" y="105470"/>
                  </a:lnTo>
                  <a:lnTo>
                    <a:pt x="69979" y="134575"/>
                  </a:lnTo>
                  <a:lnTo>
                    <a:pt x="64989" y="164088"/>
                  </a:lnTo>
                  <a:lnTo>
                    <a:pt x="62060" y="189494"/>
                  </a:lnTo>
                  <a:lnTo>
                    <a:pt x="58605" y="220070"/>
                  </a:lnTo>
                  <a:lnTo>
                    <a:pt x="55700" y="245123"/>
                  </a:lnTo>
                  <a:lnTo>
                    <a:pt x="48397" y="275922"/>
                  </a:lnTo>
                  <a:lnTo>
                    <a:pt x="44322" y="298080"/>
                  </a:lnTo>
                  <a:lnTo>
                    <a:pt x="40160" y="322275"/>
                  </a:lnTo>
                  <a:lnTo>
                    <a:pt x="34556" y="351762"/>
                  </a:lnTo>
                  <a:lnTo>
                    <a:pt x="31876" y="379785"/>
                  </a:lnTo>
                  <a:lnTo>
                    <a:pt x="28749" y="402332"/>
                  </a:lnTo>
                  <a:lnTo>
                    <a:pt x="26392" y="432084"/>
                  </a:lnTo>
                  <a:lnTo>
                    <a:pt x="25841" y="453798"/>
                  </a:lnTo>
                  <a:lnTo>
                    <a:pt x="25596" y="476855"/>
                  </a:lnTo>
                  <a:lnTo>
                    <a:pt x="25487" y="498861"/>
                  </a:lnTo>
                  <a:lnTo>
                    <a:pt x="25439" y="520402"/>
                  </a:lnTo>
                  <a:lnTo>
                    <a:pt x="25417" y="543145"/>
                  </a:lnTo>
                  <a:lnTo>
                    <a:pt x="25407" y="569717"/>
                  </a:lnTo>
                  <a:lnTo>
                    <a:pt x="25403" y="594226"/>
                  </a:lnTo>
                  <a:lnTo>
                    <a:pt x="25401" y="617584"/>
                  </a:lnTo>
                  <a:lnTo>
                    <a:pt x="25400" y="642076"/>
                  </a:lnTo>
                  <a:lnTo>
                    <a:pt x="27281" y="670835"/>
                  </a:lnTo>
                  <a:lnTo>
                    <a:pt x="29764" y="700316"/>
                  </a:lnTo>
                  <a:lnTo>
                    <a:pt x="30867" y="725177"/>
                  </a:lnTo>
                  <a:lnTo>
                    <a:pt x="31358" y="749867"/>
                  </a:lnTo>
                  <a:lnTo>
                    <a:pt x="31576" y="774952"/>
                  </a:lnTo>
                  <a:lnTo>
                    <a:pt x="31672" y="800212"/>
                  </a:lnTo>
                  <a:lnTo>
                    <a:pt x="31716" y="827431"/>
                  </a:lnTo>
                  <a:lnTo>
                    <a:pt x="31734" y="855286"/>
                  </a:lnTo>
                  <a:lnTo>
                    <a:pt x="31743" y="881777"/>
                  </a:lnTo>
                  <a:lnTo>
                    <a:pt x="31747" y="909543"/>
                  </a:lnTo>
                  <a:lnTo>
                    <a:pt x="32454" y="937642"/>
                  </a:lnTo>
                  <a:lnTo>
                    <a:pt x="35121" y="964241"/>
                  </a:lnTo>
                  <a:lnTo>
                    <a:pt x="36776" y="992055"/>
                  </a:lnTo>
                  <a:lnTo>
                    <a:pt x="37511" y="1020175"/>
                  </a:lnTo>
                  <a:lnTo>
                    <a:pt x="37838" y="1046783"/>
                  </a:lnTo>
                  <a:lnTo>
                    <a:pt x="39865" y="1074602"/>
                  </a:lnTo>
                  <a:lnTo>
                    <a:pt x="42413" y="1102723"/>
                  </a:lnTo>
                  <a:lnTo>
                    <a:pt x="43544" y="1129333"/>
                  </a:lnTo>
                  <a:lnTo>
                    <a:pt x="45929" y="1155270"/>
                  </a:lnTo>
                  <a:lnTo>
                    <a:pt x="47929" y="1180204"/>
                  </a:lnTo>
                  <a:lnTo>
                    <a:pt x="46467" y="1203044"/>
                  </a:lnTo>
                  <a:lnTo>
                    <a:pt x="45047" y="1232366"/>
                  </a:lnTo>
                  <a:lnTo>
                    <a:pt x="46597" y="1253979"/>
                  </a:lnTo>
                  <a:lnTo>
                    <a:pt x="48932" y="1277696"/>
                  </a:lnTo>
                  <a:lnTo>
                    <a:pt x="49969" y="1302348"/>
                  </a:lnTo>
                  <a:lnTo>
                    <a:pt x="52312" y="1327416"/>
                  </a:lnTo>
                  <a:lnTo>
                    <a:pt x="55000" y="1351963"/>
                  </a:lnTo>
                  <a:lnTo>
                    <a:pt x="56195" y="1374632"/>
                  </a:lnTo>
                  <a:lnTo>
                    <a:pt x="58607" y="1396466"/>
                  </a:lnTo>
                  <a:lnTo>
                    <a:pt x="61325" y="1417929"/>
                  </a:lnTo>
                  <a:lnTo>
                    <a:pt x="62533" y="1439228"/>
                  </a:lnTo>
                  <a:lnTo>
                    <a:pt x="64952" y="1466098"/>
                  </a:lnTo>
                  <a:lnTo>
                    <a:pt x="67673" y="1494032"/>
                  </a:lnTo>
                  <a:lnTo>
                    <a:pt x="69910" y="1525625"/>
                  </a:lnTo>
                  <a:lnTo>
                    <a:pt x="74728" y="1552860"/>
                  </a:lnTo>
                  <a:lnTo>
                    <a:pt x="80625" y="1579510"/>
                  </a:lnTo>
                  <a:lnTo>
                    <a:pt x="86134" y="1608729"/>
                  </a:lnTo>
                  <a:lnTo>
                    <a:pt x="88786" y="1634163"/>
                  </a:lnTo>
                  <a:lnTo>
                    <a:pt x="92316" y="1651969"/>
                  </a:lnTo>
                  <a:lnTo>
                    <a:pt x="86118" y="1682878"/>
                  </a:lnTo>
                  <a:lnTo>
                    <a:pt x="82254" y="1689862"/>
                  </a:lnTo>
                  <a:lnTo>
                    <a:pt x="80236" y="1691725"/>
                  </a:lnTo>
                  <a:lnTo>
                    <a:pt x="67283" y="1697717"/>
                  </a:lnTo>
                  <a:lnTo>
                    <a:pt x="43297" y="1697219"/>
                  </a:lnTo>
                  <a:lnTo>
                    <a:pt x="17219" y="1685861"/>
                  </a:lnTo>
                  <a:lnTo>
                    <a:pt x="0" y="1676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SMARTInkShape-8">
              <a:extLst>
                <a:ext uri="{FF2B5EF4-FFF2-40B4-BE49-F238E27FC236}">
                  <a16:creationId xmlns:a16="http://schemas.microsoft.com/office/drawing/2014/main" id="{4A721875-73E7-4DE7-A9C9-D7DD1104B99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810000" y="4451350"/>
              <a:ext cx="377565" cy="298225"/>
            </a:xfrm>
            <a:custGeom>
              <a:avLst/>
              <a:gdLst/>
              <a:ahLst/>
              <a:cxnLst/>
              <a:rect l="0" t="0" r="0" b="0"/>
              <a:pathLst>
                <a:path w="377565" h="298225">
                  <a:moveTo>
                    <a:pt x="0" y="114300"/>
                  </a:moveTo>
                  <a:lnTo>
                    <a:pt x="0" y="114300"/>
                  </a:lnTo>
                  <a:lnTo>
                    <a:pt x="0" y="117671"/>
                  </a:lnTo>
                  <a:lnTo>
                    <a:pt x="13798" y="148362"/>
                  </a:lnTo>
                  <a:lnTo>
                    <a:pt x="26662" y="175121"/>
                  </a:lnTo>
                  <a:lnTo>
                    <a:pt x="36592" y="191587"/>
                  </a:lnTo>
                  <a:lnTo>
                    <a:pt x="49640" y="219486"/>
                  </a:lnTo>
                  <a:lnTo>
                    <a:pt x="60736" y="250763"/>
                  </a:lnTo>
                  <a:lnTo>
                    <a:pt x="74732" y="281046"/>
                  </a:lnTo>
                  <a:lnTo>
                    <a:pt x="81662" y="289774"/>
                  </a:lnTo>
                  <a:lnTo>
                    <a:pt x="91328" y="294594"/>
                  </a:lnTo>
                  <a:lnTo>
                    <a:pt x="122558" y="298224"/>
                  </a:lnTo>
                  <a:lnTo>
                    <a:pt x="147007" y="291641"/>
                  </a:lnTo>
                  <a:lnTo>
                    <a:pt x="176533" y="274592"/>
                  </a:lnTo>
                  <a:lnTo>
                    <a:pt x="181188" y="271961"/>
                  </a:lnTo>
                  <a:lnTo>
                    <a:pt x="203089" y="243526"/>
                  </a:lnTo>
                  <a:lnTo>
                    <a:pt x="223483" y="214694"/>
                  </a:lnTo>
                  <a:lnTo>
                    <a:pt x="247255" y="185384"/>
                  </a:lnTo>
                  <a:lnTo>
                    <a:pt x="273015" y="153832"/>
                  </a:lnTo>
                  <a:lnTo>
                    <a:pt x="293348" y="129008"/>
                  </a:lnTo>
                  <a:lnTo>
                    <a:pt x="317107" y="97396"/>
                  </a:lnTo>
                  <a:lnTo>
                    <a:pt x="341643" y="65742"/>
                  </a:lnTo>
                  <a:lnTo>
                    <a:pt x="364000" y="36696"/>
                  </a:lnTo>
                  <a:lnTo>
                    <a:pt x="369446" y="30891"/>
                  </a:lnTo>
                  <a:lnTo>
                    <a:pt x="372337" y="24078"/>
                  </a:lnTo>
                  <a:lnTo>
                    <a:pt x="374328" y="17051"/>
                  </a:lnTo>
                  <a:lnTo>
                    <a:pt x="377564" y="11576"/>
                  </a:lnTo>
                  <a:lnTo>
                    <a:pt x="377298" y="9129"/>
                  </a:lnTo>
                  <a:lnTo>
                    <a:pt x="375710" y="6791"/>
                  </a:lnTo>
                  <a:lnTo>
                    <a:pt x="368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8" name="SMARTInkShape-Group7">
            <a:extLst>
              <a:ext uri="{FF2B5EF4-FFF2-40B4-BE49-F238E27FC236}">
                <a16:creationId xmlns:a16="http://schemas.microsoft.com/office/drawing/2014/main" id="{D059734B-A483-4A74-A22A-2FB7EA27EE17}"/>
              </a:ext>
            </a:extLst>
          </p:cNvPr>
          <p:cNvGrpSpPr/>
          <p:nvPr/>
        </p:nvGrpSpPr>
        <p:grpSpPr>
          <a:xfrm>
            <a:off x="449016" y="2286181"/>
            <a:ext cx="1594899" cy="786797"/>
            <a:chOff x="449016" y="2286181"/>
            <a:chExt cx="1594899" cy="786797"/>
          </a:xfrm>
        </p:grpSpPr>
        <p:sp>
          <p:nvSpPr>
            <p:cNvPr id="10" name="SMARTInkShape-9">
              <a:extLst>
                <a:ext uri="{FF2B5EF4-FFF2-40B4-BE49-F238E27FC236}">
                  <a16:creationId xmlns:a16="http://schemas.microsoft.com/office/drawing/2014/main" id="{E168AF8B-76A8-436F-B5C6-33F901B08EE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71500" y="2464250"/>
              <a:ext cx="165101" cy="608728"/>
            </a:xfrm>
            <a:custGeom>
              <a:avLst/>
              <a:gdLst/>
              <a:ahLst/>
              <a:cxnLst/>
              <a:rect l="0" t="0" r="0" b="0"/>
              <a:pathLst>
                <a:path w="165101" h="608728">
                  <a:moveTo>
                    <a:pt x="165100" y="63050"/>
                  </a:moveTo>
                  <a:lnTo>
                    <a:pt x="165100" y="63050"/>
                  </a:lnTo>
                  <a:lnTo>
                    <a:pt x="134326" y="49235"/>
                  </a:lnTo>
                  <a:lnTo>
                    <a:pt x="103140" y="34106"/>
                  </a:lnTo>
                  <a:lnTo>
                    <a:pt x="84396" y="25086"/>
                  </a:lnTo>
                  <a:lnTo>
                    <a:pt x="57515" y="13139"/>
                  </a:lnTo>
                  <a:lnTo>
                    <a:pt x="39263" y="1827"/>
                  </a:lnTo>
                  <a:lnTo>
                    <a:pt x="29863" y="0"/>
                  </a:lnTo>
                  <a:lnTo>
                    <a:pt x="28375" y="555"/>
                  </a:lnTo>
                  <a:lnTo>
                    <a:pt x="27384" y="1631"/>
                  </a:lnTo>
                  <a:lnTo>
                    <a:pt x="26722" y="3054"/>
                  </a:lnTo>
                  <a:lnTo>
                    <a:pt x="26367" y="25616"/>
                  </a:lnTo>
                  <a:lnTo>
                    <a:pt x="32359" y="55368"/>
                  </a:lnTo>
                  <a:lnTo>
                    <a:pt x="40337" y="85208"/>
                  </a:lnTo>
                  <a:lnTo>
                    <a:pt x="43231" y="109911"/>
                  </a:lnTo>
                  <a:lnTo>
                    <a:pt x="47460" y="138475"/>
                  </a:lnTo>
                  <a:lnTo>
                    <a:pt x="53181" y="169281"/>
                  </a:lnTo>
                  <a:lnTo>
                    <a:pt x="59149" y="192108"/>
                  </a:lnTo>
                  <a:lnTo>
                    <a:pt x="65799" y="216365"/>
                  </a:lnTo>
                  <a:lnTo>
                    <a:pt x="71107" y="241257"/>
                  </a:lnTo>
                  <a:lnTo>
                    <a:pt x="75818" y="264549"/>
                  </a:lnTo>
                  <a:lnTo>
                    <a:pt x="80264" y="287367"/>
                  </a:lnTo>
                  <a:lnTo>
                    <a:pt x="84591" y="311619"/>
                  </a:lnTo>
                  <a:lnTo>
                    <a:pt x="88867" y="336509"/>
                  </a:lnTo>
                  <a:lnTo>
                    <a:pt x="92413" y="360976"/>
                  </a:lnTo>
                  <a:lnTo>
                    <a:pt x="93989" y="383610"/>
                  </a:lnTo>
                  <a:lnTo>
                    <a:pt x="96571" y="405428"/>
                  </a:lnTo>
                  <a:lnTo>
                    <a:pt x="100110" y="435664"/>
                  </a:lnTo>
                  <a:lnTo>
                    <a:pt x="101158" y="464378"/>
                  </a:lnTo>
                  <a:lnTo>
                    <a:pt x="101469" y="491466"/>
                  </a:lnTo>
                  <a:lnTo>
                    <a:pt x="101574" y="522953"/>
                  </a:lnTo>
                  <a:lnTo>
                    <a:pt x="101592" y="554682"/>
                  </a:lnTo>
                  <a:lnTo>
                    <a:pt x="98227" y="584153"/>
                  </a:lnTo>
                  <a:lnTo>
                    <a:pt x="92810" y="598275"/>
                  </a:lnTo>
                  <a:lnTo>
                    <a:pt x="89390" y="604017"/>
                  </a:lnTo>
                  <a:lnTo>
                    <a:pt x="84288" y="607139"/>
                  </a:lnTo>
                  <a:lnTo>
                    <a:pt x="71093" y="608727"/>
                  </a:lnTo>
                  <a:lnTo>
                    <a:pt x="65034" y="606046"/>
                  </a:lnTo>
                  <a:lnTo>
                    <a:pt x="54539" y="595541"/>
                  </a:lnTo>
                  <a:lnTo>
                    <a:pt x="37326" y="570389"/>
                  </a:lnTo>
                  <a:lnTo>
                    <a:pt x="25563" y="543964"/>
                  </a:lnTo>
                  <a:lnTo>
                    <a:pt x="14238" y="514890"/>
                  </a:lnTo>
                  <a:lnTo>
                    <a:pt x="5316" y="487304"/>
                  </a:lnTo>
                  <a:lnTo>
                    <a:pt x="0" y="469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SMARTInkShape-10">
              <a:extLst>
                <a:ext uri="{FF2B5EF4-FFF2-40B4-BE49-F238E27FC236}">
                  <a16:creationId xmlns:a16="http://schemas.microsoft.com/office/drawing/2014/main" id="{CF6658C3-F34D-484D-8BE1-DFB7A2918F0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49016" y="2374978"/>
              <a:ext cx="406287" cy="469823"/>
            </a:xfrm>
            <a:custGeom>
              <a:avLst/>
              <a:gdLst/>
              <a:ahLst/>
              <a:cxnLst/>
              <a:rect l="0" t="0" r="0" b="0"/>
              <a:pathLst>
                <a:path w="406287" h="469823">
                  <a:moveTo>
                    <a:pt x="71684" y="133272"/>
                  </a:moveTo>
                  <a:lnTo>
                    <a:pt x="71684" y="133272"/>
                  </a:lnTo>
                  <a:lnTo>
                    <a:pt x="76754" y="119605"/>
                  </a:lnTo>
                  <a:lnTo>
                    <a:pt x="83221" y="89084"/>
                  </a:lnTo>
                  <a:lnTo>
                    <a:pt x="93760" y="66087"/>
                  </a:lnTo>
                  <a:lnTo>
                    <a:pt x="114672" y="37031"/>
                  </a:lnTo>
                  <a:lnTo>
                    <a:pt x="143949" y="17009"/>
                  </a:lnTo>
                  <a:lnTo>
                    <a:pt x="173602" y="4454"/>
                  </a:lnTo>
                  <a:lnTo>
                    <a:pt x="203816" y="817"/>
                  </a:lnTo>
                  <a:lnTo>
                    <a:pt x="228584" y="187"/>
                  </a:lnTo>
                  <a:lnTo>
                    <a:pt x="253796" y="0"/>
                  </a:lnTo>
                  <a:lnTo>
                    <a:pt x="278435" y="651"/>
                  </a:lnTo>
                  <a:lnTo>
                    <a:pt x="302277" y="5704"/>
                  </a:lnTo>
                  <a:lnTo>
                    <a:pt x="326099" y="12134"/>
                  </a:lnTo>
                  <a:lnTo>
                    <a:pt x="353794" y="20317"/>
                  </a:lnTo>
                  <a:lnTo>
                    <a:pt x="383679" y="38478"/>
                  </a:lnTo>
                  <a:lnTo>
                    <a:pt x="394498" y="47397"/>
                  </a:lnTo>
                  <a:lnTo>
                    <a:pt x="401659" y="58417"/>
                  </a:lnTo>
                  <a:lnTo>
                    <a:pt x="406286" y="79891"/>
                  </a:lnTo>
                  <a:lnTo>
                    <a:pt x="401724" y="97788"/>
                  </a:lnTo>
                  <a:lnTo>
                    <a:pt x="387255" y="123934"/>
                  </a:lnTo>
                  <a:lnTo>
                    <a:pt x="363403" y="151732"/>
                  </a:lnTo>
                  <a:lnTo>
                    <a:pt x="332534" y="178311"/>
                  </a:lnTo>
                  <a:lnTo>
                    <a:pt x="303411" y="201807"/>
                  </a:lnTo>
                  <a:lnTo>
                    <a:pt x="272440" y="225937"/>
                  </a:lnTo>
                  <a:lnTo>
                    <a:pt x="251455" y="240073"/>
                  </a:lnTo>
                  <a:lnTo>
                    <a:pt x="228488" y="255293"/>
                  </a:lnTo>
                  <a:lnTo>
                    <a:pt x="205580" y="270759"/>
                  </a:lnTo>
                  <a:lnTo>
                    <a:pt x="176111" y="292072"/>
                  </a:lnTo>
                  <a:lnTo>
                    <a:pt x="146056" y="315242"/>
                  </a:lnTo>
                  <a:lnTo>
                    <a:pt x="118258" y="336531"/>
                  </a:lnTo>
                  <a:lnTo>
                    <a:pt x="88698" y="360400"/>
                  </a:lnTo>
                  <a:lnTo>
                    <a:pt x="61752" y="385346"/>
                  </a:lnTo>
                  <a:lnTo>
                    <a:pt x="31126" y="415297"/>
                  </a:lnTo>
                  <a:lnTo>
                    <a:pt x="7285" y="440404"/>
                  </a:lnTo>
                  <a:lnTo>
                    <a:pt x="1200" y="451808"/>
                  </a:lnTo>
                  <a:lnTo>
                    <a:pt x="0" y="456402"/>
                  </a:lnTo>
                  <a:lnTo>
                    <a:pt x="1834" y="4698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SMARTInkShape-11">
              <a:extLst>
                <a:ext uri="{FF2B5EF4-FFF2-40B4-BE49-F238E27FC236}">
                  <a16:creationId xmlns:a16="http://schemas.microsoft.com/office/drawing/2014/main" id="{F66F8D2F-C15F-437C-AC72-7F3EE81FE2F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71283" y="2448858"/>
              <a:ext cx="239918" cy="446743"/>
            </a:xfrm>
            <a:custGeom>
              <a:avLst/>
              <a:gdLst/>
              <a:ahLst/>
              <a:cxnLst/>
              <a:rect l="0" t="0" r="0" b="0"/>
              <a:pathLst>
                <a:path w="239918" h="446743">
                  <a:moveTo>
                    <a:pt x="87567" y="414992"/>
                  </a:moveTo>
                  <a:lnTo>
                    <a:pt x="87567" y="414992"/>
                  </a:lnTo>
                  <a:lnTo>
                    <a:pt x="77454" y="418363"/>
                  </a:lnTo>
                  <a:lnTo>
                    <a:pt x="66845" y="418137"/>
                  </a:lnTo>
                  <a:lnTo>
                    <a:pt x="55779" y="414979"/>
                  </a:lnTo>
                  <a:lnTo>
                    <a:pt x="46158" y="408871"/>
                  </a:lnTo>
                  <a:lnTo>
                    <a:pt x="32807" y="390757"/>
                  </a:lnTo>
                  <a:lnTo>
                    <a:pt x="20018" y="363717"/>
                  </a:lnTo>
                  <a:lnTo>
                    <a:pt x="7271" y="333747"/>
                  </a:lnTo>
                  <a:lnTo>
                    <a:pt x="6019" y="314442"/>
                  </a:lnTo>
                  <a:lnTo>
                    <a:pt x="4757" y="287048"/>
                  </a:lnTo>
                  <a:lnTo>
                    <a:pt x="1844" y="256058"/>
                  </a:lnTo>
                  <a:lnTo>
                    <a:pt x="79" y="227232"/>
                  </a:lnTo>
                  <a:lnTo>
                    <a:pt x="0" y="201721"/>
                  </a:lnTo>
                  <a:lnTo>
                    <a:pt x="4628" y="170081"/>
                  </a:lnTo>
                  <a:lnTo>
                    <a:pt x="10959" y="146687"/>
                  </a:lnTo>
                  <a:lnTo>
                    <a:pt x="22456" y="116458"/>
                  </a:lnTo>
                  <a:lnTo>
                    <a:pt x="34800" y="89628"/>
                  </a:lnTo>
                  <a:lnTo>
                    <a:pt x="50766" y="63804"/>
                  </a:lnTo>
                  <a:lnTo>
                    <a:pt x="74418" y="34863"/>
                  </a:lnTo>
                  <a:lnTo>
                    <a:pt x="89629" y="16611"/>
                  </a:lnTo>
                  <a:lnTo>
                    <a:pt x="116218" y="903"/>
                  </a:lnTo>
                  <a:lnTo>
                    <a:pt x="130875" y="0"/>
                  </a:lnTo>
                  <a:lnTo>
                    <a:pt x="157078" y="5341"/>
                  </a:lnTo>
                  <a:lnTo>
                    <a:pt x="178954" y="15861"/>
                  </a:lnTo>
                  <a:lnTo>
                    <a:pt x="194372" y="29796"/>
                  </a:lnTo>
                  <a:lnTo>
                    <a:pt x="212224" y="56838"/>
                  </a:lnTo>
                  <a:lnTo>
                    <a:pt x="221712" y="84427"/>
                  </a:lnTo>
                  <a:lnTo>
                    <a:pt x="228992" y="111574"/>
                  </a:lnTo>
                  <a:lnTo>
                    <a:pt x="233443" y="132678"/>
                  </a:lnTo>
                  <a:lnTo>
                    <a:pt x="237068" y="155464"/>
                  </a:lnTo>
                  <a:lnTo>
                    <a:pt x="238679" y="177350"/>
                  </a:lnTo>
                  <a:lnTo>
                    <a:pt x="239394" y="198836"/>
                  </a:lnTo>
                  <a:lnTo>
                    <a:pt x="239712" y="220145"/>
                  </a:lnTo>
                  <a:lnTo>
                    <a:pt x="239854" y="241375"/>
                  </a:lnTo>
                  <a:lnTo>
                    <a:pt x="239917" y="262570"/>
                  </a:lnTo>
                  <a:lnTo>
                    <a:pt x="239239" y="283749"/>
                  </a:lnTo>
                  <a:lnTo>
                    <a:pt x="235596" y="314800"/>
                  </a:lnTo>
                  <a:lnTo>
                    <a:pt x="234203" y="342188"/>
                  </a:lnTo>
                  <a:lnTo>
                    <a:pt x="233791" y="368883"/>
                  </a:lnTo>
                  <a:lnTo>
                    <a:pt x="233668" y="398116"/>
                  </a:lnTo>
                  <a:lnTo>
                    <a:pt x="232927" y="423554"/>
                  </a:lnTo>
                  <a:lnTo>
                    <a:pt x="230253" y="435496"/>
                  </a:lnTo>
                  <a:lnTo>
                    <a:pt x="220917" y="4467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SMARTInkShape-12">
              <a:extLst>
                <a:ext uri="{FF2B5EF4-FFF2-40B4-BE49-F238E27FC236}">
                  <a16:creationId xmlns:a16="http://schemas.microsoft.com/office/drawing/2014/main" id="{40EDCB55-D8AC-453B-981F-94DF85ADC7B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20750" y="2609850"/>
              <a:ext cx="273051" cy="57151"/>
            </a:xfrm>
            <a:custGeom>
              <a:avLst/>
              <a:gdLst/>
              <a:ahLst/>
              <a:cxnLst/>
              <a:rect l="0" t="0" r="0" b="0"/>
              <a:pathLst>
                <a:path w="273051" h="57151">
                  <a:moveTo>
                    <a:pt x="0" y="57150"/>
                  </a:moveTo>
                  <a:lnTo>
                    <a:pt x="0" y="57150"/>
                  </a:lnTo>
                  <a:lnTo>
                    <a:pt x="26040" y="57150"/>
                  </a:lnTo>
                  <a:lnTo>
                    <a:pt x="55813" y="55269"/>
                  </a:lnTo>
                  <a:lnTo>
                    <a:pt x="85657" y="51683"/>
                  </a:lnTo>
                  <a:lnTo>
                    <a:pt x="113731" y="51062"/>
                  </a:lnTo>
                  <a:lnTo>
                    <a:pt x="141021" y="47506"/>
                  </a:lnTo>
                  <a:lnTo>
                    <a:pt x="170352" y="41984"/>
                  </a:lnTo>
                  <a:lnTo>
                    <a:pt x="201385" y="32509"/>
                  </a:lnTo>
                  <a:lnTo>
                    <a:pt x="232923" y="20764"/>
                  </a:lnTo>
                  <a:lnTo>
                    <a:pt x="262929" y="5565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SMARTInkShape-13">
              <a:extLst>
                <a:ext uri="{FF2B5EF4-FFF2-40B4-BE49-F238E27FC236}">
                  <a16:creationId xmlns:a16="http://schemas.microsoft.com/office/drawing/2014/main" id="{5BBA7DDB-0745-4FDD-A4FB-305D91A72D7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314896" y="2432050"/>
              <a:ext cx="41880" cy="343379"/>
            </a:xfrm>
            <a:custGeom>
              <a:avLst/>
              <a:gdLst/>
              <a:ahLst/>
              <a:cxnLst/>
              <a:rect l="0" t="0" r="0" b="0"/>
              <a:pathLst>
                <a:path w="41880" h="343379">
                  <a:moveTo>
                    <a:pt x="31304" y="0"/>
                  </a:moveTo>
                  <a:lnTo>
                    <a:pt x="31304" y="0"/>
                  </a:lnTo>
                  <a:lnTo>
                    <a:pt x="27933" y="3371"/>
                  </a:lnTo>
                  <a:lnTo>
                    <a:pt x="19767" y="26745"/>
                  </a:lnTo>
                  <a:lnTo>
                    <a:pt x="9934" y="54570"/>
                  </a:lnTo>
                  <a:lnTo>
                    <a:pt x="4638" y="74818"/>
                  </a:lnTo>
                  <a:lnTo>
                    <a:pt x="1813" y="99340"/>
                  </a:lnTo>
                  <a:lnTo>
                    <a:pt x="558" y="125995"/>
                  </a:lnTo>
                  <a:lnTo>
                    <a:pt x="0" y="151954"/>
                  </a:lnTo>
                  <a:lnTo>
                    <a:pt x="1634" y="179483"/>
                  </a:lnTo>
                  <a:lnTo>
                    <a:pt x="4712" y="206065"/>
                  </a:lnTo>
                  <a:lnTo>
                    <a:pt x="9706" y="237602"/>
                  </a:lnTo>
                  <a:lnTo>
                    <a:pt x="12204" y="268270"/>
                  </a:lnTo>
                  <a:lnTo>
                    <a:pt x="17100" y="294839"/>
                  </a:lnTo>
                  <a:lnTo>
                    <a:pt x="27151" y="326354"/>
                  </a:lnTo>
                  <a:lnTo>
                    <a:pt x="36816" y="340271"/>
                  </a:lnTo>
                  <a:lnTo>
                    <a:pt x="39212" y="342558"/>
                  </a:lnTo>
                  <a:lnTo>
                    <a:pt x="40809" y="343378"/>
                  </a:lnTo>
                  <a:lnTo>
                    <a:pt x="41874" y="343218"/>
                  </a:lnTo>
                  <a:lnTo>
                    <a:pt x="41879" y="341701"/>
                  </a:lnTo>
                  <a:lnTo>
                    <a:pt x="38514" y="333529"/>
                  </a:lnTo>
                  <a:lnTo>
                    <a:pt x="31304" y="323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SMARTInkShape-14">
              <a:extLst>
                <a:ext uri="{FF2B5EF4-FFF2-40B4-BE49-F238E27FC236}">
                  <a16:creationId xmlns:a16="http://schemas.microsoft.com/office/drawing/2014/main" id="{8C48DB93-4A69-4C38-9199-8F1FF23E89A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238250" y="2395211"/>
              <a:ext cx="374027" cy="400649"/>
            </a:xfrm>
            <a:custGeom>
              <a:avLst/>
              <a:gdLst/>
              <a:ahLst/>
              <a:cxnLst/>
              <a:rect l="0" t="0" r="0" b="0"/>
              <a:pathLst>
                <a:path w="374027" h="400649">
                  <a:moveTo>
                    <a:pt x="0" y="55889"/>
                  </a:moveTo>
                  <a:lnTo>
                    <a:pt x="0" y="55889"/>
                  </a:lnTo>
                  <a:lnTo>
                    <a:pt x="0" y="44954"/>
                  </a:lnTo>
                  <a:lnTo>
                    <a:pt x="10113" y="43712"/>
                  </a:lnTo>
                  <a:lnTo>
                    <a:pt x="37563" y="43998"/>
                  </a:lnTo>
                  <a:lnTo>
                    <a:pt x="61851" y="47584"/>
                  </a:lnTo>
                  <a:lnTo>
                    <a:pt x="93461" y="47272"/>
                  </a:lnTo>
                  <a:lnTo>
                    <a:pt x="117533" y="42517"/>
                  </a:lnTo>
                  <a:lnTo>
                    <a:pt x="139020" y="37952"/>
                  </a:lnTo>
                  <a:lnTo>
                    <a:pt x="167385" y="31219"/>
                  </a:lnTo>
                  <a:lnTo>
                    <a:pt x="191280" y="25404"/>
                  </a:lnTo>
                  <a:lnTo>
                    <a:pt x="218718" y="18164"/>
                  </a:lnTo>
                  <a:lnTo>
                    <a:pt x="246952" y="9396"/>
                  </a:lnTo>
                  <a:lnTo>
                    <a:pt x="277276" y="1576"/>
                  </a:lnTo>
                  <a:lnTo>
                    <a:pt x="291156" y="0"/>
                  </a:lnTo>
                  <a:lnTo>
                    <a:pt x="314241" y="5855"/>
                  </a:lnTo>
                  <a:lnTo>
                    <a:pt x="335584" y="19897"/>
                  </a:lnTo>
                  <a:lnTo>
                    <a:pt x="351943" y="40835"/>
                  </a:lnTo>
                  <a:lnTo>
                    <a:pt x="365043" y="68124"/>
                  </a:lnTo>
                  <a:lnTo>
                    <a:pt x="371490" y="88207"/>
                  </a:lnTo>
                  <a:lnTo>
                    <a:pt x="374026" y="119919"/>
                  </a:lnTo>
                  <a:lnTo>
                    <a:pt x="372584" y="146828"/>
                  </a:lnTo>
                  <a:lnTo>
                    <a:pt x="367688" y="173380"/>
                  </a:lnTo>
                  <a:lnTo>
                    <a:pt x="359887" y="198416"/>
                  </a:lnTo>
                  <a:lnTo>
                    <a:pt x="350520" y="226295"/>
                  </a:lnTo>
                  <a:lnTo>
                    <a:pt x="341395" y="252430"/>
                  </a:lnTo>
                  <a:lnTo>
                    <a:pt x="331636" y="278047"/>
                  </a:lnTo>
                  <a:lnTo>
                    <a:pt x="324276" y="303512"/>
                  </a:lnTo>
                  <a:lnTo>
                    <a:pt x="317626" y="328931"/>
                  </a:lnTo>
                  <a:lnTo>
                    <a:pt x="313069" y="358099"/>
                  </a:lnTo>
                  <a:lnTo>
                    <a:pt x="313600" y="384146"/>
                  </a:lnTo>
                  <a:lnTo>
                    <a:pt x="318226" y="396332"/>
                  </a:lnTo>
                  <a:lnTo>
                    <a:pt x="320101" y="399267"/>
                  </a:lnTo>
                  <a:lnTo>
                    <a:pt x="322056" y="400519"/>
                  </a:lnTo>
                  <a:lnTo>
                    <a:pt x="324065" y="400648"/>
                  </a:lnTo>
                  <a:lnTo>
                    <a:pt x="330200" y="3987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SMARTInkShape-15">
              <a:extLst>
                <a:ext uri="{FF2B5EF4-FFF2-40B4-BE49-F238E27FC236}">
                  <a16:creationId xmlns:a16="http://schemas.microsoft.com/office/drawing/2014/main" id="{665C561B-3A20-4D95-B5AB-B36B961A2CD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752600" y="2381250"/>
              <a:ext cx="30862" cy="412739"/>
            </a:xfrm>
            <a:custGeom>
              <a:avLst/>
              <a:gdLst/>
              <a:ahLst/>
              <a:cxnLst/>
              <a:rect l="0" t="0" r="0" b="0"/>
              <a:pathLst>
                <a:path w="30862" h="412739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5467" y="35974"/>
                  </a:lnTo>
                  <a:lnTo>
                    <a:pt x="9460" y="63262"/>
                  </a:lnTo>
                  <a:lnTo>
                    <a:pt x="13141" y="85267"/>
                  </a:lnTo>
                  <a:lnTo>
                    <a:pt x="16424" y="109157"/>
                  </a:lnTo>
                  <a:lnTo>
                    <a:pt x="17883" y="133887"/>
                  </a:lnTo>
                  <a:lnTo>
                    <a:pt x="18531" y="157107"/>
                  </a:lnTo>
                  <a:lnTo>
                    <a:pt x="18819" y="179892"/>
                  </a:lnTo>
                  <a:lnTo>
                    <a:pt x="18948" y="204130"/>
                  </a:lnTo>
                  <a:lnTo>
                    <a:pt x="22390" y="234833"/>
                  </a:lnTo>
                  <a:lnTo>
                    <a:pt x="24508" y="265176"/>
                  </a:lnTo>
                  <a:lnTo>
                    <a:pt x="25136" y="293138"/>
                  </a:lnTo>
                  <a:lnTo>
                    <a:pt x="25322" y="319297"/>
                  </a:lnTo>
                  <a:lnTo>
                    <a:pt x="28748" y="344922"/>
                  </a:lnTo>
                  <a:lnTo>
                    <a:pt x="30861" y="370389"/>
                  </a:lnTo>
                  <a:lnTo>
                    <a:pt x="27210" y="398503"/>
                  </a:lnTo>
                  <a:lnTo>
                    <a:pt x="26205" y="409005"/>
                  </a:lnTo>
                  <a:lnTo>
                    <a:pt x="25231" y="411664"/>
                  </a:lnTo>
                  <a:lnTo>
                    <a:pt x="23876" y="412732"/>
                  </a:lnTo>
                  <a:lnTo>
                    <a:pt x="22268" y="412738"/>
                  </a:lnTo>
                  <a:lnTo>
                    <a:pt x="12700" y="406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SMARTInkShape-16">
              <a:extLst>
                <a:ext uri="{FF2B5EF4-FFF2-40B4-BE49-F238E27FC236}">
                  <a16:creationId xmlns:a16="http://schemas.microsoft.com/office/drawing/2014/main" id="{4D13BA83-557E-422A-97A1-6037028F52D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651000" y="2286181"/>
              <a:ext cx="392915" cy="272870"/>
            </a:xfrm>
            <a:custGeom>
              <a:avLst/>
              <a:gdLst/>
              <a:ahLst/>
              <a:cxnLst/>
              <a:rect l="0" t="0" r="0" b="0"/>
              <a:pathLst>
                <a:path w="392915" h="272870">
                  <a:moveTo>
                    <a:pt x="0" y="76019"/>
                  </a:moveTo>
                  <a:lnTo>
                    <a:pt x="0" y="76019"/>
                  </a:lnTo>
                  <a:lnTo>
                    <a:pt x="10139" y="64469"/>
                  </a:lnTo>
                  <a:lnTo>
                    <a:pt x="23073" y="45629"/>
                  </a:lnTo>
                  <a:lnTo>
                    <a:pt x="52013" y="25906"/>
                  </a:lnTo>
                  <a:lnTo>
                    <a:pt x="78441" y="14604"/>
                  </a:lnTo>
                  <a:lnTo>
                    <a:pt x="106733" y="6787"/>
                  </a:lnTo>
                  <a:lnTo>
                    <a:pt x="134871" y="1883"/>
                  </a:lnTo>
                  <a:lnTo>
                    <a:pt x="155898" y="736"/>
                  </a:lnTo>
                  <a:lnTo>
                    <a:pt x="179355" y="227"/>
                  </a:lnTo>
                  <a:lnTo>
                    <a:pt x="203891" y="0"/>
                  </a:lnTo>
                  <a:lnTo>
                    <a:pt x="227496" y="605"/>
                  </a:lnTo>
                  <a:lnTo>
                    <a:pt x="257358" y="4912"/>
                  </a:lnTo>
                  <a:lnTo>
                    <a:pt x="287529" y="11363"/>
                  </a:lnTo>
                  <a:lnTo>
                    <a:pt x="314656" y="21192"/>
                  </a:lnTo>
                  <a:lnTo>
                    <a:pt x="339862" y="29592"/>
                  </a:lnTo>
                  <a:lnTo>
                    <a:pt x="365818" y="44715"/>
                  </a:lnTo>
                  <a:lnTo>
                    <a:pt x="384743" y="64661"/>
                  </a:lnTo>
                  <a:lnTo>
                    <a:pt x="389719" y="74734"/>
                  </a:lnTo>
                  <a:lnTo>
                    <a:pt x="392914" y="99441"/>
                  </a:lnTo>
                  <a:lnTo>
                    <a:pt x="389587" y="111358"/>
                  </a:lnTo>
                  <a:lnTo>
                    <a:pt x="382700" y="121359"/>
                  </a:lnTo>
                  <a:lnTo>
                    <a:pt x="351617" y="146962"/>
                  </a:lnTo>
                  <a:lnTo>
                    <a:pt x="320788" y="165243"/>
                  </a:lnTo>
                  <a:lnTo>
                    <a:pt x="298971" y="177763"/>
                  </a:lnTo>
                  <a:lnTo>
                    <a:pt x="276104" y="190383"/>
                  </a:lnTo>
                  <a:lnTo>
                    <a:pt x="249477" y="203048"/>
                  </a:lnTo>
                  <a:lnTo>
                    <a:pt x="221181" y="217613"/>
                  </a:lnTo>
                  <a:lnTo>
                    <a:pt x="192847" y="232083"/>
                  </a:lnTo>
                  <a:lnTo>
                    <a:pt x="166143" y="243218"/>
                  </a:lnTo>
                  <a:lnTo>
                    <a:pt x="101600" y="2728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9" name="SMARTInkShape-17">
            <a:extLst>
              <a:ext uri="{FF2B5EF4-FFF2-40B4-BE49-F238E27FC236}">
                <a16:creationId xmlns:a16="http://schemas.microsoft.com/office/drawing/2014/main" id="{05FDED30-7E14-4BD8-9D02-590A5A95473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409700" y="2692400"/>
            <a:ext cx="6351" cy="6351"/>
          </a:xfrm>
          <a:custGeom>
            <a:avLst/>
            <a:gdLst/>
            <a:ahLst/>
            <a:cxnLst/>
            <a:rect l="0" t="0" r="0" b="0"/>
            <a:pathLst>
              <a:path w="6351" h="6351">
                <a:moveTo>
                  <a:pt x="6350" y="0"/>
                </a:moveTo>
                <a:lnTo>
                  <a:pt x="6350" y="0"/>
                </a:lnTo>
                <a:lnTo>
                  <a:pt x="0" y="63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SMARTInkShape-18">
            <a:extLst>
              <a:ext uri="{FF2B5EF4-FFF2-40B4-BE49-F238E27FC236}">
                <a16:creationId xmlns:a16="http://schemas.microsoft.com/office/drawing/2014/main" id="{0E403435-4BE9-4782-BE67-52717FBF8D6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936750" y="2394036"/>
            <a:ext cx="43727" cy="18965"/>
          </a:xfrm>
          <a:custGeom>
            <a:avLst/>
            <a:gdLst/>
            <a:ahLst/>
            <a:cxnLst/>
            <a:rect l="0" t="0" r="0" b="0"/>
            <a:pathLst>
              <a:path w="43727" h="18965">
                <a:moveTo>
                  <a:pt x="6350" y="18964"/>
                </a:moveTo>
                <a:lnTo>
                  <a:pt x="6350" y="18964"/>
                </a:lnTo>
                <a:lnTo>
                  <a:pt x="28012" y="8838"/>
                </a:lnTo>
                <a:lnTo>
                  <a:pt x="38953" y="6321"/>
                </a:lnTo>
                <a:lnTo>
                  <a:pt x="40785" y="4891"/>
                </a:lnTo>
                <a:lnTo>
                  <a:pt x="43726" y="897"/>
                </a:lnTo>
                <a:lnTo>
                  <a:pt x="43262" y="570"/>
                </a:lnTo>
                <a:lnTo>
                  <a:pt x="32177" y="0"/>
                </a:lnTo>
                <a:lnTo>
                  <a:pt x="26531" y="1834"/>
                </a:lnTo>
                <a:lnTo>
                  <a:pt x="12799" y="10901"/>
                </a:lnTo>
                <a:lnTo>
                  <a:pt x="10649" y="11472"/>
                </a:lnTo>
                <a:lnTo>
                  <a:pt x="9216" y="12558"/>
                </a:lnTo>
                <a:lnTo>
                  <a:pt x="6494" y="16752"/>
                </a:lnTo>
                <a:lnTo>
                  <a:pt x="0" y="1896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SMARTInkShape-19">
            <a:extLst>
              <a:ext uri="{FF2B5EF4-FFF2-40B4-BE49-F238E27FC236}">
                <a16:creationId xmlns:a16="http://schemas.microsoft.com/office/drawing/2014/main" id="{6DE0FB44-729B-4DAE-AF4A-F972D60B0CF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47650" y="2058768"/>
            <a:ext cx="641351" cy="1380798"/>
          </a:xfrm>
          <a:custGeom>
            <a:avLst/>
            <a:gdLst/>
            <a:ahLst/>
            <a:cxnLst/>
            <a:rect l="0" t="0" r="0" b="0"/>
            <a:pathLst>
              <a:path w="641351" h="1380798">
                <a:moveTo>
                  <a:pt x="641350" y="195482"/>
                </a:moveTo>
                <a:lnTo>
                  <a:pt x="641350" y="195482"/>
                </a:lnTo>
                <a:lnTo>
                  <a:pt x="616002" y="175204"/>
                </a:lnTo>
                <a:lnTo>
                  <a:pt x="588606" y="153568"/>
                </a:lnTo>
                <a:lnTo>
                  <a:pt x="559670" y="134783"/>
                </a:lnTo>
                <a:lnTo>
                  <a:pt x="536245" y="124580"/>
                </a:lnTo>
                <a:lnTo>
                  <a:pt x="516320" y="118815"/>
                </a:lnTo>
                <a:lnTo>
                  <a:pt x="493353" y="118604"/>
                </a:lnTo>
                <a:lnTo>
                  <a:pt x="463365" y="119081"/>
                </a:lnTo>
                <a:lnTo>
                  <a:pt x="439977" y="122593"/>
                </a:lnTo>
                <a:lnTo>
                  <a:pt x="412405" y="135171"/>
                </a:lnTo>
                <a:lnTo>
                  <a:pt x="382395" y="153125"/>
                </a:lnTo>
                <a:lnTo>
                  <a:pt x="358601" y="172584"/>
                </a:lnTo>
                <a:lnTo>
                  <a:pt x="332971" y="194342"/>
                </a:lnTo>
                <a:lnTo>
                  <a:pt x="308208" y="217957"/>
                </a:lnTo>
                <a:lnTo>
                  <a:pt x="284173" y="245415"/>
                </a:lnTo>
                <a:lnTo>
                  <a:pt x="266233" y="271425"/>
                </a:lnTo>
                <a:lnTo>
                  <a:pt x="247511" y="297006"/>
                </a:lnTo>
                <a:lnTo>
                  <a:pt x="230440" y="326222"/>
                </a:lnTo>
                <a:lnTo>
                  <a:pt x="218835" y="350956"/>
                </a:lnTo>
                <a:lnTo>
                  <a:pt x="201917" y="380763"/>
                </a:lnTo>
                <a:lnTo>
                  <a:pt x="193878" y="396614"/>
                </a:lnTo>
                <a:lnTo>
                  <a:pt x="186402" y="412825"/>
                </a:lnTo>
                <a:lnTo>
                  <a:pt x="173157" y="444479"/>
                </a:lnTo>
                <a:lnTo>
                  <a:pt x="162566" y="472659"/>
                </a:lnTo>
                <a:lnTo>
                  <a:pt x="157061" y="488216"/>
                </a:lnTo>
                <a:lnTo>
                  <a:pt x="151274" y="504938"/>
                </a:lnTo>
                <a:lnTo>
                  <a:pt x="145299" y="522436"/>
                </a:lnTo>
                <a:lnTo>
                  <a:pt x="140610" y="539746"/>
                </a:lnTo>
                <a:lnTo>
                  <a:pt x="136779" y="556930"/>
                </a:lnTo>
                <a:lnTo>
                  <a:pt x="133520" y="574031"/>
                </a:lnTo>
                <a:lnTo>
                  <a:pt x="129935" y="590370"/>
                </a:lnTo>
                <a:lnTo>
                  <a:pt x="122190" y="621696"/>
                </a:lnTo>
                <a:lnTo>
                  <a:pt x="118854" y="637669"/>
                </a:lnTo>
                <a:lnTo>
                  <a:pt x="115925" y="653962"/>
                </a:lnTo>
                <a:lnTo>
                  <a:pt x="113267" y="670469"/>
                </a:lnTo>
                <a:lnTo>
                  <a:pt x="110789" y="688529"/>
                </a:lnTo>
                <a:lnTo>
                  <a:pt x="108431" y="707624"/>
                </a:lnTo>
                <a:lnTo>
                  <a:pt x="106154" y="727410"/>
                </a:lnTo>
                <a:lnTo>
                  <a:pt x="103931" y="746245"/>
                </a:lnTo>
                <a:lnTo>
                  <a:pt x="101743" y="764446"/>
                </a:lnTo>
                <a:lnTo>
                  <a:pt x="99578" y="782225"/>
                </a:lnTo>
                <a:lnTo>
                  <a:pt x="97430" y="799722"/>
                </a:lnTo>
                <a:lnTo>
                  <a:pt x="95292" y="817031"/>
                </a:lnTo>
                <a:lnTo>
                  <a:pt x="93162" y="834215"/>
                </a:lnTo>
                <a:lnTo>
                  <a:pt x="91741" y="851315"/>
                </a:lnTo>
                <a:lnTo>
                  <a:pt x="90794" y="868360"/>
                </a:lnTo>
                <a:lnTo>
                  <a:pt x="90163" y="885367"/>
                </a:lnTo>
                <a:lnTo>
                  <a:pt x="89742" y="902350"/>
                </a:lnTo>
                <a:lnTo>
                  <a:pt x="89461" y="919316"/>
                </a:lnTo>
                <a:lnTo>
                  <a:pt x="89274" y="936272"/>
                </a:lnTo>
                <a:lnTo>
                  <a:pt x="89855" y="953219"/>
                </a:lnTo>
                <a:lnTo>
                  <a:pt x="90948" y="970163"/>
                </a:lnTo>
                <a:lnTo>
                  <a:pt x="92382" y="987102"/>
                </a:lnTo>
                <a:lnTo>
                  <a:pt x="94043" y="1004040"/>
                </a:lnTo>
                <a:lnTo>
                  <a:pt x="95857" y="1020976"/>
                </a:lnTo>
                <a:lnTo>
                  <a:pt x="97771" y="1037911"/>
                </a:lnTo>
                <a:lnTo>
                  <a:pt x="99753" y="1054140"/>
                </a:lnTo>
                <a:lnTo>
                  <a:pt x="103836" y="1085343"/>
                </a:lnTo>
                <a:lnTo>
                  <a:pt x="109885" y="1115674"/>
                </a:lnTo>
                <a:lnTo>
                  <a:pt x="116571" y="1144912"/>
                </a:lnTo>
                <a:lnTo>
                  <a:pt x="121894" y="1172018"/>
                </a:lnTo>
                <a:lnTo>
                  <a:pt x="126612" y="1196294"/>
                </a:lnTo>
                <a:lnTo>
                  <a:pt x="132472" y="1218843"/>
                </a:lnTo>
                <a:lnTo>
                  <a:pt x="142132" y="1240624"/>
                </a:lnTo>
                <a:lnTo>
                  <a:pt x="159470" y="1269349"/>
                </a:lnTo>
                <a:lnTo>
                  <a:pt x="174642" y="1295734"/>
                </a:lnTo>
                <a:lnTo>
                  <a:pt x="198186" y="1325570"/>
                </a:lnTo>
                <a:lnTo>
                  <a:pt x="225519" y="1354145"/>
                </a:lnTo>
                <a:lnTo>
                  <a:pt x="236403" y="1363788"/>
                </a:lnTo>
                <a:lnTo>
                  <a:pt x="266891" y="1378129"/>
                </a:lnTo>
                <a:lnTo>
                  <a:pt x="287011" y="1380797"/>
                </a:lnTo>
                <a:lnTo>
                  <a:pt x="311005" y="1380572"/>
                </a:lnTo>
                <a:lnTo>
                  <a:pt x="333428" y="1375768"/>
                </a:lnTo>
                <a:lnTo>
                  <a:pt x="359143" y="1365130"/>
                </a:lnTo>
                <a:lnTo>
                  <a:pt x="388304" y="1342836"/>
                </a:lnTo>
                <a:lnTo>
                  <a:pt x="404801" y="1323309"/>
                </a:lnTo>
                <a:lnTo>
                  <a:pt x="418626" y="1297768"/>
                </a:lnTo>
                <a:lnTo>
                  <a:pt x="433541" y="1269739"/>
                </a:lnTo>
                <a:lnTo>
                  <a:pt x="449484" y="1239797"/>
                </a:lnTo>
                <a:lnTo>
                  <a:pt x="458710" y="1217011"/>
                </a:lnTo>
                <a:lnTo>
                  <a:pt x="467514" y="1195124"/>
                </a:lnTo>
                <a:lnTo>
                  <a:pt x="476130" y="1167993"/>
                </a:lnTo>
                <a:lnTo>
                  <a:pt x="484663" y="1139237"/>
                </a:lnTo>
                <a:lnTo>
                  <a:pt x="493160" y="1114697"/>
                </a:lnTo>
                <a:lnTo>
                  <a:pt x="501639" y="1090150"/>
                </a:lnTo>
                <a:lnTo>
                  <a:pt x="509406" y="1065129"/>
                </a:lnTo>
                <a:lnTo>
                  <a:pt x="515210" y="1039897"/>
                </a:lnTo>
                <a:lnTo>
                  <a:pt x="522023" y="1008928"/>
                </a:lnTo>
                <a:lnTo>
                  <a:pt x="525815" y="991779"/>
                </a:lnTo>
                <a:lnTo>
                  <a:pt x="531911" y="961436"/>
                </a:lnTo>
                <a:lnTo>
                  <a:pt x="537677" y="933839"/>
                </a:lnTo>
                <a:lnTo>
                  <a:pt x="544943" y="907463"/>
                </a:lnTo>
                <a:lnTo>
                  <a:pt x="549114" y="885392"/>
                </a:lnTo>
                <a:lnTo>
                  <a:pt x="551673" y="864058"/>
                </a:lnTo>
                <a:lnTo>
                  <a:pt x="555162" y="838114"/>
                </a:lnTo>
                <a:lnTo>
                  <a:pt x="559065" y="810120"/>
                </a:lnTo>
                <a:lnTo>
                  <a:pt x="563151" y="781921"/>
                </a:lnTo>
                <a:lnTo>
                  <a:pt x="567319" y="755277"/>
                </a:lnTo>
                <a:lnTo>
                  <a:pt x="571523" y="727443"/>
                </a:lnTo>
                <a:lnTo>
                  <a:pt x="576449" y="696492"/>
                </a:lnTo>
                <a:lnTo>
                  <a:pt x="579738" y="678361"/>
                </a:lnTo>
                <a:lnTo>
                  <a:pt x="583342" y="659218"/>
                </a:lnTo>
                <a:lnTo>
                  <a:pt x="586450" y="642223"/>
                </a:lnTo>
                <a:lnTo>
                  <a:pt x="591785" y="612050"/>
                </a:lnTo>
                <a:lnTo>
                  <a:pt x="596509" y="582648"/>
                </a:lnTo>
                <a:lnTo>
                  <a:pt x="600959" y="553117"/>
                </a:lnTo>
                <a:lnTo>
                  <a:pt x="605289" y="523529"/>
                </a:lnTo>
                <a:lnTo>
                  <a:pt x="607684" y="495797"/>
                </a:lnTo>
                <a:lnTo>
                  <a:pt x="609454" y="468655"/>
                </a:lnTo>
                <a:lnTo>
                  <a:pt x="612593" y="440130"/>
                </a:lnTo>
                <a:lnTo>
                  <a:pt x="614458" y="412870"/>
                </a:lnTo>
                <a:lnTo>
                  <a:pt x="615287" y="386643"/>
                </a:lnTo>
                <a:lnTo>
                  <a:pt x="615655" y="360876"/>
                </a:lnTo>
                <a:lnTo>
                  <a:pt x="613937" y="337194"/>
                </a:lnTo>
                <a:lnTo>
                  <a:pt x="610822" y="314910"/>
                </a:lnTo>
                <a:lnTo>
                  <a:pt x="605102" y="283236"/>
                </a:lnTo>
                <a:lnTo>
                  <a:pt x="598938" y="254958"/>
                </a:lnTo>
                <a:lnTo>
                  <a:pt x="591938" y="224550"/>
                </a:lnTo>
                <a:lnTo>
                  <a:pt x="581946" y="194609"/>
                </a:lnTo>
                <a:lnTo>
                  <a:pt x="573498" y="170294"/>
                </a:lnTo>
                <a:lnTo>
                  <a:pt x="563782" y="142785"/>
                </a:lnTo>
                <a:lnTo>
                  <a:pt x="556021" y="111930"/>
                </a:lnTo>
                <a:lnTo>
                  <a:pt x="544689" y="82239"/>
                </a:lnTo>
                <a:lnTo>
                  <a:pt x="526585" y="51453"/>
                </a:lnTo>
                <a:lnTo>
                  <a:pt x="497390" y="19917"/>
                </a:lnTo>
                <a:lnTo>
                  <a:pt x="471044" y="7958"/>
                </a:lnTo>
                <a:lnTo>
                  <a:pt x="441672" y="0"/>
                </a:lnTo>
                <a:lnTo>
                  <a:pt x="413472" y="3972"/>
                </a:lnTo>
                <a:lnTo>
                  <a:pt x="387642" y="10954"/>
                </a:lnTo>
                <a:lnTo>
                  <a:pt x="365608" y="20336"/>
                </a:lnTo>
                <a:lnTo>
                  <a:pt x="336144" y="34147"/>
                </a:lnTo>
                <a:lnTo>
                  <a:pt x="312616" y="48518"/>
                </a:lnTo>
                <a:lnTo>
                  <a:pt x="284991" y="68076"/>
                </a:lnTo>
                <a:lnTo>
                  <a:pt x="253897" y="93231"/>
                </a:lnTo>
                <a:lnTo>
                  <a:pt x="237704" y="106148"/>
                </a:lnTo>
                <a:lnTo>
                  <a:pt x="221264" y="118993"/>
                </a:lnTo>
                <a:lnTo>
                  <a:pt x="204659" y="131789"/>
                </a:lnTo>
                <a:lnTo>
                  <a:pt x="187945" y="145964"/>
                </a:lnTo>
                <a:lnTo>
                  <a:pt x="171158" y="161059"/>
                </a:lnTo>
                <a:lnTo>
                  <a:pt x="154322" y="176767"/>
                </a:lnTo>
                <a:lnTo>
                  <a:pt x="134631" y="195705"/>
                </a:lnTo>
                <a:lnTo>
                  <a:pt x="113037" y="216798"/>
                </a:lnTo>
                <a:lnTo>
                  <a:pt x="90175" y="239326"/>
                </a:lnTo>
                <a:lnTo>
                  <a:pt x="69995" y="260694"/>
                </a:lnTo>
                <a:lnTo>
                  <a:pt x="51602" y="281290"/>
                </a:lnTo>
                <a:lnTo>
                  <a:pt x="34401" y="301371"/>
                </a:lnTo>
                <a:lnTo>
                  <a:pt x="0" y="34153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Vasodilatace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47050" cy="4533900"/>
          </a:xfrm>
        </p:spPr>
        <p:txBody>
          <a:bodyPr/>
          <a:lstStyle/>
          <a:p>
            <a:pPr eaLnBrk="1" hangingPunct="1"/>
            <a:r>
              <a:rPr lang="cs-CZ" altLang="cs-CZ" sz="2800"/>
              <a:t>Hlavní viník – nadprodukce NO</a:t>
            </a:r>
            <a:r>
              <a:rPr lang="cs-CZ" altLang="cs-CZ" sz="2800" baseline="30000">
                <a:cs typeface="Arial" charset="0"/>
              </a:rPr>
              <a:t>.</a:t>
            </a:r>
            <a:r>
              <a:rPr lang="cs-CZ" altLang="cs-CZ" sz="2800"/>
              <a:t> </a:t>
            </a:r>
          </a:p>
          <a:p>
            <a:pPr eaLnBrk="1" hangingPunct="1"/>
            <a:r>
              <a:rPr lang="cs-CZ" altLang="cs-CZ" sz="2800"/>
              <a:t>NOS – inducibilní, endoteliální, neuronální</a:t>
            </a:r>
          </a:p>
          <a:p>
            <a:pPr eaLnBrk="1" hangingPunct="1"/>
            <a:r>
              <a:rPr lang="cs-CZ" altLang="cs-CZ" sz="2800"/>
              <a:t>Relativní hypovolemie, zrychlení pasáže krve mikrocirkulací </a:t>
            </a:r>
          </a:p>
          <a:p>
            <a:pPr eaLnBrk="1" hangingPunct="1"/>
            <a:endParaRPr lang="cs-CZ" altLang="cs-CZ" sz="2800"/>
          </a:p>
        </p:txBody>
      </p:sp>
      <p:pic>
        <p:nvPicPr>
          <p:cNvPr id="32772" name="Picture 4" descr="vasodilata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3789363"/>
            <a:ext cx="4319588" cy="1854200"/>
          </a:xfrm>
        </p:spPr>
      </p:pic>
      <p:sp>
        <p:nvSpPr>
          <p:cNvPr id="32773" name="Oval 7"/>
          <p:cNvSpPr>
            <a:spLocks noChangeArrowheads="1"/>
          </p:cNvSpPr>
          <p:nvPr/>
        </p:nvSpPr>
        <p:spPr bwMode="auto">
          <a:xfrm>
            <a:off x="4787900" y="3860800"/>
            <a:ext cx="863600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32774" name="Oval 9"/>
          <p:cNvSpPr>
            <a:spLocks noChangeArrowheads="1"/>
          </p:cNvSpPr>
          <p:nvPr/>
        </p:nvSpPr>
        <p:spPr bwMode="auto">
          <a:xfrm>
            <a:off x="3851275" y="4941888"/>
            <a:ext cx="360363" cy="2873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cs-CZ" altLang="cs-CZ"/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Disrupce tight junctions mezi endoteliemi </a:t>
            </a:r>
            <a:r>
              <a:rPr lang="cs-CZ" altLang="cs-CZ">
                <a:cs typeface="Arial" charset="0"/>
              </a:rPr>
              <a:t>→ </a:t>
            </a:r>
            <a:r>
              <a:rPr lang="cs-CZ" altLang="cs-CZ"/>
              <a:t>únik tekutiny a proteinů do intersticia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Porucha endotelu</a:t>
            </a: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781300"/>
            <a:ext cx="4103688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835150" y="5661025"/>
            <a:ext cx="546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sz="1600" i="1">
                <a:effectLst>
                  <a:outerShdw blurRad="38100" dist="38100" dir="2700000" algn="tl">
                    <a:srgbClr val="000000"/>
                  </a:outerShdw>
                </a:effectLst>
              </a:rPr>
              <a:t>I. Cinel, S. Opal / Crit Care Med 37 (2009) 291 - 304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4365625" y="3246438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→</a:t>
            </a:r>
          </a:p>
        </p:txBody>
      </p:sp>
      <p:sp>
        <p:nvSpPr>
          <p:cNvPr id="33799" name="Oval 9"/>
          <p:cNvSpPr>
            <a:spLocks noChangeArrowheads="1"/>
          </p:cNvSpPr>
          <p:nvPr/>
        </p:nvSpPr>
        <p:spPr bwMode="auto">
          <a:xfrm>
            <a:off x="3708400" y="4292600"/>
            <a:ext cx="1655763" cy="5048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cs-CZ" altLang="cs-CZ"/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 Mikrotromby, shluky leukocytů, hůře deformabilních erytrocytů </a:t>
            </a:r>
            <a:r>
              <a:rPr lang="cs-CZ" altLang="cs-CZ">
                <a:cs typeface="Arial" charset="0"/>
              </a:rPr>
              <a:t>→</a:t>
            </a:r>
            <a:r>
              <a:rPr lang="cs-CZ" altLang="cs-CZ"/>
              <a:t> shunt     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Okluse kapilár</a:t>
            </a:r>
          </a:p>
        </p:txBody>
      </p:sp>
      <p:pic>
        <p:nvPicPr>
          <p:cNvPr id="34820" name="Picture 4" descr="mikrocirkulac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781300"/>
            <a:ext cx="32004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mikrocirkulac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81300"/>
            <a:ext cx="381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979613" y="5540375"/>
            <a:ext cx="4552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i="1">
                <a:effectLst>
                  <a:outerShdw blurRad="38100" dist="38100" dir="2700000" algn="tl">
                    <a:srgbClr val="000000"/>
                  </a:outerShdw>
                </a:effectLst>
              </a:rPr>
              <a:t>ESICM / PACT module Sepsis and MODS, 2008</a:t>
            </a: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Myokardiální dysfunkce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533900"/>
          </a:xfrm>
        </p:spPr>
        <p:txBody>
          <a:bodyPr/>
          <a:lstStyle/>
          <a:p>
            <a:pPr eaLnBrk="1" hangingPunct="1"/>
            <a:r>
              <a:rPr lang="cs-CZ" altLang="cs-CZ" sz="2800"/>
              <a:t>Cytokinová bouře (IL-1</a:t>
            </a:r>
            <a:r>
              <a:rPr lang="el-GR" altLang="cs-CZ" sz="2800">
                <a:cs typeface="Arial" charset="0"/>
              </a:rPr>
              <a:t>β</a:t>
            </a:r>
            <a:r>
              <a:rPr lang="cs-CZ" altLang="cs-CZ" sz="2800"/>
              <a:t>, IL-6, TNF</a:t>
            </a:r>
            <a:r>
              <a:rPr lang="el-GR" altLang="cs-CZ" sz="2800">
                <a:cs typeface="Arial" charset="0"/>
              </a:rPr>
              <a:t>α</a:t>
            </a:r>
            <a:r>
              <a:rPr lang="cs-CZ" altLang="cs-CZ" sz="2800">
                <a:cs typeface="Arial" charset="0"/>
              </a:rPr>
              <a:t>) → komplexní metabolická porucha myokardu</a:t>
            </a:r>
            <a:endParaRPr lang="cs-CZ" altLang="cs-CZ" sz="2800"/>
          </a:p>
          <a:p>
            <a:pPr eaLnBrk="1" hangingPunct="1"/>
            <a:r>
              <a:rPr lang="cs-CZ" altLang="cs-CZ" sz="2800"/>
              <a:t>Neadekvátní zvýšení srdečního výdeje vzhledem ke snížené SVR ( CO</a:t>
            </a:r>
            <a:r>
              <a:rPr lang="cs-CZ" altLang="cs-CZ" sz="2800" baseline="-25000"/>
              <a:t>SVRel. </a:t>
            </a:r>
            <a:r>
              <a:rPr lang="cs-CZ" altLang="cs-CZ" sz="2800"/>
              <a:t>)</a:t>
            </a:r>
          </a:p>
        </p:txBody>
      </p:sp>
      <p:pic>
        <p:nvPicPr>
          <p:cNvPr id="3584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3573463"/>
            <a:ext cx="2952750" cy="2254250"/>
          </a:xfrm>
        </p:spPr>
      </p:pic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1258888" y="5876925"/>
            <a:ext cx="5761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cs-CZ" sz="1600" i="1"/>
              <a:t>A. Rudiger, M. Singer / Crit Care Med 35 (2007) 1599 - 1608 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Septický šok: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b="1"/>
              <a:t>sepse s přetrvávající hypotenzí </a:t>
            </a:r>
            <a:r>
              <a:rPr lang="cs-CZ" altLang="cs-CZ"/>
              <a:t>i přes adekvátní objemovou terapii s nutností nasazení vazoaktivních látek 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SEPSE</a:t>
            </a:r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3600"/>
              <a:t>Septický šok - hemodynamika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/>
              <a:t>hyperdynamická x hypodynamická cirkulace :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z="3600"/>
          </a:p>
          <a:p>
            <a:pPr eaLnBrk="1" hangingPunct="1">
              <a:buFont typeface="Wingdings" pitchFamily="2" charset="2"/>
              <a:buNone/>
            </a:pPr>
            <a:endParaRPr lang="cs-CZ" altLang="cs-CZ" sz="360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SEPSE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429000"/>
            <a:ext cx="3529013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2627313" y="4652963"/>
            <a:ext cx="2520950" cy="1439862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Definice: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b="1" i="1"/>
              <a:t>systémová zánětlivá odpověď na infekci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b="1"/>
              <a:t>tj. SIRS + prokázaná/předpokládaná infekce</a:t>
            </a:r>
          </a:p>
          <a:p>
            <a:pPr eaLnBrk="1" hangingPunct="1"/>
            <a:r>
              <a:rPr lang="cs-CZ" altLang="cs-CZ"/>
              <a:t>jedna z nejčastějších příčin smrti u kriticky nemocných</a:t>
            </a:r>
          </a:p>
          <a:p>
            <a:pPr eaLnBrk="1" hangingPunct="1"/>
            <a:r>
              <a:rPr lang="cs-CZ" altLang="cs-CZ"/>
              <a:t>mortalita: celkově cca 20%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/>
              <a:t> 			   septický šok až 70%</a:t>
            </a:r>
          </a:p>
          <a:p>
            <a:pPr eaLnBrk="1" hangingPunct="1"/>
            <a:r>
              <a:rPr lang="cs-CZ" altLang="cs-CZ"/>
              <a:t>vzestup incidence sepse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SEPSE</a:t>
            </a: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Iniciální opatření u pacienta s těžkou sepsí: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/>
              <a:t>	odběr hemokultur a sérového laktátu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/>
              <a:t>	podání širokospektrého antibiotika do 1 hod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/>
              <a:t>	bolus krystaloidů (20 ml/kg během 20 min)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/>
              <a:t>	při trvající hypotenzi infuse noradrenalinu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/>
              <a:t>	zavedení centrálního žilního katetru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SEPSE</a:t>
            </a: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997200"/>
            <a:ext cx="7772400" cy="30972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/>
              <a:t>Diagnostika: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800"/>
              <a:t>	</a:t>
            </a:r>
            <a:r>
              <a:rPr lang="cs-CZ" altLang="cs-CZ"/>
              <a:t>- hemokultury, odsátý materiál z endotracheální kanyly, moč, stěry z dutiny ústní vždy, dále event. stěr z dutiny nosní, stolice, likvor, pleurální výpotek či ascites, materiál z abscesové kolekce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SEPSE</a:t>
            </a: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/>
              <a:t>Diagnostika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/>
              <a:t>	- laboratorní vyšetření – krevní plyny, iontogram, renální parametry, jaterní testy, amylasa, CRP, PCT, laktát, krevní obraz, koagulace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/>
              <a:t>	- zhodnocení tíže orgánové dysfunkce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/>
              <a:t>	- radiologické metody indikované na základě klinického vyšetření, tj. snímek hrudníku, USG břicha, event. CT diagnostika</a:t>
            </a:r>
          </a:p>
          <a:p>
            <a:pPr eaLnBrk="1" hangingPunct="1"/>
            <a:endParaRPr lang="cs-CZ" altLang="cs-CZ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SEPSE</a:t>
            </a:r>
          </a:p>
        </p:txBody>
      </p: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781300"/>
            <a:ext cx="6989763" cy="3714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3600"/>
              <a:t>Kontrola zdroje infekce: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/>
              <a:t>	</a:t>
            </a:r>
            <a:r>
              <a:rPr lang="cs-CZ" altLang="cs-CZ" sz="2800"/>
              <a:t>- co nejčasnější evakuace odstranitelného zdroje infekce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/>
              <a:t>	- volba co nejšetrnější metody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SEPSE</a:t>
            </a:r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2205038"/>
            <a:ext cx="7407275" cy="34512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/>
              <a:t>Tekutinová terapie: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/>
              <a:t>	- krystaloidy a/nebo koloidy </a:t>
            </a:r>
            <a:r>
              <a:rPr lang="cs-CZ" altLang="cs-CZ" sz="2000" b="1"/>
              <a:t>ve formě tekutinových bolusů</a:t>
            </a:r>
            <a:r>
              <a:rPr lang="cs-CZ" altLang="cs-CZ" sz="2000"/>
              <a:t> (250-500 ml koloidu či 500-1000 ml krystaloidu během 15-30 min)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/>
              <a:t>	- monitorace stavu oběhu (MAP, tepová frekvence, CVP), perfuse orgánů (sérový laktát, base excess opakovaně, kapilární návrat, diuresa, stav vědomí)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/>
              <a:t>	- monitorace oxygenace (dechová frekvence, SpO2, u již ventilovaných pacientů případný pokles PaO2/FIO2)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/>
              <a:t>	- cílem tekutinové terapie je optimalizace srdečního preloadu a zároveň minimalizace rizik pramenících z hyperhydratace (objemové přetížení pravého srdce, zhoršení oxygenační funkce plic)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SEPSE</a:t>
            </a:r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2349500"/>
            <a:ext cx="7407275" cy="3449638"/>
          </a:xfrm>
        </p:spPr>
        <p:txBody>
          <a:bodyPr rtlCol="0">
            <a:normAutofit lnSpcReduction="10000"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dirty="0" err="1"/>
              <a:t>Hemodynamická</a:t>
            </a:r>
            <a:r>
              <a:rPr lang="cs-CZ" altLang="cs-CZ" dirty="0"/>
              <a:t> monitorace: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dirty="0"/>
              <a:t>	</a:t>
            </a:r>
            <a:r>
              <a:rPr lang="cs-CZ" altLang="cs-CZ" sz="2800" dirty="0"/>
              <a:t>- </a:t>
            </a:r>
            <a:r>
              <a:rPr lang="cs-CZ" altLang="cs-CZ" dirty="0"/>
              <a:t>fyzikální vyšetření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dirty="0"/>
              <a:t>	- invazivní krevní tlak, centrální žilní tlak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dirty="0"/>
              <a:t>	- echokardiografické vyšetření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dirty="0"/>
              <a:t>	- monitorace srdečního výdeje analýzou art. křivky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dirty="0"/>
              <a:t>	- invazivní </a:t>
            </a:r>
            <a:r>
              <a:rPr lang="cs-CZ" altLang="cs-CZ" dirty="0" err="1"/>
              <a:t>hemodynamická</a:t>
            </a:r>
            <a:r>
              <a:rPr lang="cs-CZ" altLang="cs-CZ" dirty="0"/>
              <a:t> monitorace (plicnicový katetr, </a:t>
            </a:r>
            <a:r>
              <a:rPr lang="cs-CZ" altLang="cs-CZ" dirty="0" err="1"/>
              <a:t>transpulmonální</a:t>
            </a:r>
            <a:r>
              <a:rPr lang="cs-CZ" altLang="cs-CZ" dirty="0"/>
              <a:t> </a:t>
            </a:r>
            <a:r>
              <a:rPr lang="cs-CZ" altLang="cs-CZ" dirty="0" err="1"/>
              <a:t>termodiluce</a:t>
            </a:r>
            <a:r>
              <a:rPr lang="cs-CZ" altLang="cs-CZ" dirty="0"/>
              <a:t>)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dirty="0"/>
              <a:t>	- monitorace tkáňové </a:t>
            </a:r>
            <a:r>
              <a:rPr lang="cs-CZ" altLang="cs-CZ" dirty="0" err="1"/>
              <a:t>perfuze</a:t>
            </a:r>
            <a:endParaRPr lang="cs-CZ" altLang="cs-CZ" dirty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SEPSE</a:t>
            </a:r>
          </a:p>
        </p:txBody>
      </p:sp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/>
              <a:t>Vazopresory: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/>
              <a:t>	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SEPSE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468563"/>
            <a:ext cx="5329238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843213" y="3573463"/>
            <a:ext cx="4392612" cy="431800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2843213" y="5445125"/>
            <a:ext cx="4392612" cy="431800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cs-CZ" altLang="cs-CZ"/>
          </a:p>
        </p:txBody>
      </p:sp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268413"/>
            <a:ext cx="8353425" cy="5589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/>
              <a:t>Ostatní podpůrná terapie: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200"/>
              <a:t>	</a:t>
            </a:r>
            <a:r>
              <a:rPr lang="cs-CZ" altLang="cs-CZ" sz="1800"/>
              <a:t>- v případě persistující šokové cirkulace s navyšujícími se dávkami noradrenalinu i přes adekvátní tekutinovou terapii podat hydrokortison v dávce 50 mg i.v. a 6 hod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18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800"/>
              <a:t>	- cílová hodnota hemoglobinu je 70-90 g/l, u pacientů s koexistujícími známkami myokardiální či mozkové ischemie podat erymasu k udržení hemoglobinu 100-120 g/l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18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800"/>
              <a:t>	- trombokoncentrát podat při počtu destiček &lt; 5000 /mm3 či &lt; 30000 /mm3 a reálném riziku krvácení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800"/>
              <a:t>	- mraženou plasmu podat pouze v případě klinických známek zvýšené krvácivosti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800"/>
              <a:t>	- tromboprofylaxe pomocí LMWH (nebo možná lépe UHF), zvažovat v dávce profylaktické pro pacienta s vysokým rizikem TEN, obecná dávka 100 IU/kg/den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18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800"/>
              <a:t>	- jasnými indikacemi k zahájení eliminační metody je anurie (&lt; 0,3 ml/kg/hod po dobu 24 hodin), těžká metabolická acidosa (pH ≤ 7,1), hyperkalemie ≥ 6 mmol/l a objemové přetížení bez reakce na diuretika. Volíme nejlépe kontinuální eliminační metodu v režimu CVVH či CVVHDF s reálnou celkovou ultrafiltrací</a:t>
            </a:r>
            <a:r>
              <a:rPr lang="cs-CZ" altLang="cs-CZ" sz="1600"/>
              <a:t> 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SEPSE</a:t>
            </a:r>
          </a:p>
        </p:txBody>
      </p:sp>
    </p:spTree>
    <p:custDataLst>
      <p:tags r:id="rId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/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HAI (hospital-acquired infection)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infekce získaná v souvislosti s   hospitalizací, která nebyla přítomna ani nebyla v inkubační době při přijetí (vyskytly se za více než 48 hodin od přijetí na příslušné oddělení).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Nozokomiální infekce - definice</a:t>
            </a:r>
          </a:p>
        </p:txBody>
      </p:sp>
    </p:spTree>
    <p:custDataLst>
      <p:tags r:id="rId1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Komunitní infekce – vzniklé bez souvislosti s hospitalizací (do 48 hod)</a:t>
            </a:r>
            <a:br>
              <a:rPr lang="cs-CZ" altLang="cs-CZ"/>
            </a:br>
            <a:endParaRPr lang="cs-CZ" altLang="cs-CZ"/>
          </a:p>
          <a:p>
            <a:pPr eaLnBrk="1" hangingPunct="1"/>
            <a:r>
              <a:rPr lang="cs-CZ" altLang="cs-CZ"/>
              <a:t>Nozokomiální infekce vždy v souvislosti s hospitalizací</a:t>
            </a:r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Komunitní x nozokomiální infekce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/>
              <a:t>SIRS  </a:t>
            </a:r>
          </a:p>
          <a:p>
            <a:pPr eaLnBrk="1" hangingPunct="1"/>
            <a:r>
              <a:rPr lang="cs-CZ" altLang="cs-CZ"/>
              <a:t>teplota </a:t>
            </a:r>
            <a:r>
              <a:rPr lang="en-US" altLang="cs-CZ"/>
              <a:t>&gt;</a:t>
            </a:r>
            <a:r>
              <a:rPr lang="cs-CZ" altLang="cs-CZ"/>
              <a:t> 38 st.C nebo </a:t>
            </a:r>
            <a:r>
              <a:rPr lang="en-US" altLang="cs-CZ"/>
              <a:t>&lt;</a:t>
            </a:r>
            <a:r>
              <a:rPr lang="cs-CZ" altLang="cs-CZ"/>
              <a:t> 36 st.C</a:t>
            </a:r>
          </a:p>
          <a:p>
            <a:pPr eaLnBrk="1" hangingPunct="1"/>
            <a:r>
              <a:rPr lang="cs-CZ" altLang="cs-CZ"/>
              <a:t>tachykardie </a:t>
            </a:r>
            <a:r>
              <a:rPr lang="en-US" altLang="cs-CZ"/>
              <a:t> &gt;  </a:t>
            </a:r>
            <a:r>
              <a:rPr lang="cs-CZ" altLang="cs-CZ"/>
              <a:t>90 min</a:t>
            </a:r>
          </a:p>
          <a:p>
            <a:pPr eaLnBrk="1" hangingPunct="1"/>
            <a:r>
              <a:rPr lang="cs-CZ" altLang="cs-CZ"/>
              <a:t>tachypnoe, DF </a:t>
            </a:r>
            <a:r>
              <a:rPr lang="en-US" altLang="cs-CZ"/>
              <a:t> &gt; </a:t>
            </a:r>
            <a:r>
              <a:rPr lang="cs-CZ" altLang="cs-CZ"/>
              <a:t>20/min</a:t>
            </a:r>
          </a:p>
          <a:p>
            <a:pPr eaLnBrk="1" hangingPunct="1"/>
            <a:r>
              <a:rPr lang="cs-CZ" altLang="cs-CZ"/>
              <a:t>leukocyty </a:t>
            </a:r>
            <a:r>
              <a:rPr lang="en-US" altLang="cs-CZ"/>
              <a:t>&gt; </a:t>
            </a:r>
            <a:r>
              <a:rPr lang="cs-CZ" altLang="cs-CZ"/>
              <a:t>12x10</a:t>
            </a:r>
            <a:r>
              <a:rPr lang="cs-CZ" altLang="cs-CZ" baseline="30000"/>
              <a:t>9</a:t>
            </a:r>
            <a:r>
              <a:rPr lang="en-US" altLang="cs-CZ"/>
              <a:t>  </a:t>
            </a:r>
            <a:r>
              <a:rPr lang="cs-CZ" altLang="cs-CZ"/>
              <a:t>nebo </a:t>
            </a:r>
            <a:r>
              <a:rPr lang="en-US" altLang="cs-CZ"/>
              <a:t>&lt;</a:t>
            </a:r>
            <a:r>
              <a:rPr lang="cs-CZ" altLang="cs-CZ"/>
              <a:t>4x10</a:t>
            </a:r>
            <a:r>
              <a:rPr lang="cs-CZ" altLang="cs-CZ" baseline="30000"/>
              <a:t>9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/>
              <a:t>   </a:t>
            </a:r>
            <a:r>
              <a:rPr lang="en-US" altLang="cs-CZ"/>
              <a:t> &gt; </a:t>
            </a:r>
            <a:r>
              <a:rPr lang="cs-CZ" altLang="cs-CZ"/>
              <a:t>10% nezralých forem 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SIRS</a:t>
            </a:r>
          </a:p>
        </p:txBody>
      </p:sp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u="sng"/>
              <a:t>Endogenní</a:t>
            </a:r>
            <a:endParaRPr lang="cs-CZ" altLang="cs-CZ"/>
          </a:p>
          <a:p>
            <a:pPr eaLnBrk="1" hangingPunct="1">
              <a:buFont typeface="Wingdings" pitchFamily="2" charset="2"/>
              <a:buNone/>
            </a:pPr>
            <a:r>
              <a:rPr lang="cs-CZ" altLang="cs-CZ"/>
              <a:t>- pochází z mikrobiálního rezervoáru nemocného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/>
              <a:t>- závisí na momentální ekologii přirozené flóry (</a:t>
            </a:r>
            <a:r>
              <a:rPr lang="cs-CZ" altLang="cs-CZ" u="sng"/>
              <a:t>primárně osídlující</a:t>
            </a:r>
            <a:r>
              <a:rPr lang="cs-CZ" altLang="cs-CZ"/>
              <a:t> – potenciálně patogenní mikroorganismy, které jsou součástí pacientovi mikroflóry nebo </a:t>
            </a:r>
            <a:r>
              <a:rPr lang="cs-CZ" altLang="cs-CZ" u="sng"/>
              <a:t>sekundárně osidlující</a:t>
            </a:r>
            <a:r>
              <a:rPr lang="cs-CZ" altLang="cs-CZ"/>
              <a:t> – mikroorganismy, které před vznikem infekce kolonizovaly pacientův GIT)</a:t>
            </a: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Endogenní x exogenní NI</a:t>
            </a:r>
          </a:p>
        </p:txBody>
      </p:sp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u="sng"/>
              <a:t>Exogenní</a:t>
            </a:r>
            <a:endParaRPr lang="cs-CZ" altLang="cs-CZ"/>
          </a:p>
          <a:p>
            <a:pPr eaLnBrk="1" hangingPunct="1">
              <a:buFontTx/>
              <a:buChar char="-"/>
            </a:pPr>
            <a:r>
              <a:rPr lang="cs-CZ" altLang="cs-CZ"/>
              <a:t>infekční agens je ze zdroje mimo mikrobiální rezervoár nemocného</a:t>
            </a:r>
          </a:p>
          <a:p>
            <a:pPr eaLnBrk="1" hangingPunct="1">
              <a:buFontTx/>
              <a:buChar char="-"/>
            </a:pPr>
            <a:r>
              <a:rPr lang="cs-CZ" altLang="cs-CZ"/>
              <a:t>přenos zejm. rukama, přístroji, pomůckami</a:t>
            </a:r>
          </a:p>
          <a:p>
            <a:pPr eaLnBrk="1" hangingPunct="1">
              <a:buFontTx/>
              <a:buChar char="-"/>
            </a:pPr>
            <a:r>
              <a:rPr lang="cs-CZ" altLang="cs-CZ"/>
              <a:t>významným zdrojem – sám personál JIP 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Endogenní x exogenní NI</a:t>
            </a:r>
          </a:p>
        </p:txBody>
      </p:sp>
    </p:spTree>
    <p:custDataLst>
      <p:tags r:id="rId1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u="sng"/>
              <a:t>Kolonizace</a:t>
            </a:r>
            <a:r>
              <a:rPr lang="cs-CZ" altLang="cs-CZ"/>
              <a:t> – mikrobiologický pojem, přítomnost množících se mikroorganismů bez reakce hostitele nebo známek infekce</a:t>
            </a:r>
          </a:p>
          <a:p>
            <a:pPr eaLnBrk="1" hangingPunct="1"/>
            <a:r>
              <a:rPr lang="cs-CZ" altLang="cs-CZ" u="sng"/>
              <a:t>Infekce</a:t>
            </a:r>
            <a:r>
              <a:rPr lang="cs-CZ" altLang="cs-CZ"/>
              <a:t> – zánětlivá odpověď na přítomnost mikroorganismů nebo jejich invaze do sterilních tkání (za normálních podmínek)</a:t>
            </a: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Kolonizace x infekce</a:t>
            </a:r>
          </a:p>
        </p:txBody>
      </p:sp>
    </p:spTree>
    <p:custDataLst>
      <p:tags r:id="rId1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Příznaky infekce: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/>
              <a:t>	</a:t>
            </a:r>
            <a:r>
              <a:rPr lang="cs-CZ" altLang="cs-CZ" u="sng"/>
              <a:t>celkové</a:t>
            </a:r>
            <a:r>
              <a:rPr lang="cs-CZ" altLang="cs-CZ"/>
              <a:t> – SIRS, laboratorní známky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/>
              <a:t>	</a:t>
            </a:r>
            <a:r>
              <a:rPr lang="cs-CZ" altLang="cs-CZ" u="sng"/>
              <a:t>lokální</a:t>
            </a:r>
            <a:r>
              <a:rPr lang="cs-CZ" altLang="cs-CZ"/>
              <a:t> – např. purulentní sputum, lokalizovaný erytém, bolest, otok, přítomnost hnisu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Kolonizace x infekce</a:t>
            </a:r>
          </a:p>
        </p:txBody>
      </p:sp>
    </p:spTree>
    <p:custDataLst>
      <p:tags r:id="rId1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7772400" cy="4114800"/>
          </a:xfrm>
        </p:spPr>
        <p:txBody>
          <a:bodyPr/>
          <a:lstStyle/>
          <a:p>
            <a:pPr eaLnBrk="1" hangingPunct="1"/>
            <a:r>
              <a:rPr lang="cs-CZ" altLang="cs-CZ" u="sng"/>
              <a:t>Infekce do 48 hodin</a:t>
            </a:r>
            <a:r>
              <a:rPr lang="cs-CZ" altLang="cs-CZ"/>
              <a:t> – komunitní</a:t>
            </a:r>
          </a:p>
          <a:p>
            <a:pPr eaLnBrk="1" hangingPunct="1"/>
            <a:r>
              <a:rPr lang="cs-CZ" altLang="cs-CZ" u="sng"/>
              <a:t>Časné infekce</a:t>
            </a:r>
            <a:r>
              <a:rPr lang="cs-CZ" altLang="cs-CZ"/>
              <a:t> – mezi 3.-5. dnem hospitalizace – etiologicky se většinou překrývají s komunitními infekcemi</a:t>
            </a:r>
          </a:p>
          <a:p>
            <a:pPr eaLnBrk="1" hangingPunct="1"/>
            <a:r>
              <a:rPr lang="cs-CZ" altLang="cs-CZ" u="sng"/>
              <a:t>Pozdní infekce</a:t>
            </a:r>
            <a:r>
              <a:rPr lang="cs-CZ" altLang="cs-CZ"/>
              <a:t> – od 5. dne výše, původci bývají nosokomiální patogeny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/>
              <a:t>Klasifikace infekcí podle časového kritéria</a:t>
            </a:r>
          </a:p>
        </p:txBody>
      </p:sp>
      <p:grpSp>
        <p:nvGrpSpPr>
          <p:cNvPr id="15" name="SMARTInkShape-Group14">
            <a:extLst>
              <a:ext uri="{FF2B5EF4-FFF2-40B4-BE49-F238E27FC236}">
                <a16:creationId xmlns:a16="http://schemas.microsoft.com/office/drawing/2014/main" id="{B88B9BC4-DFC7-4985-A5C0-9A5189DB110D}"/>
              </a:ext>
            </a:extLst>
          </p:cNvPr>
          <p:cNvGrpSpPr/>
          <p:nvPr/>
        </p:nvGrpSpPr>
        <p:grpSpPr>
          <a:xfrm>
            <a:off x="1384300" y="4892780"/>
            <a:ext cx="1397515" cy="714271"/>
            <a:chOff x="1384300" y="4892780"/>
            <a:chExt cx="1397515" cy="714271"/>
          </a:xfrm>
        </p:grpSpPr>
        <p:sp>
          <p:nvSpPr>
            <p:cNvPr id="10" name="SMARTInkShape-27">
              <a:extLst>
                <a:ext uri="{FF2B5EF4-FFF2-40B4-BE49-F238E27FC236}">
                  <a16:creationId xmlns:a16="http://schemas.microsoft.com/office/drawing/2014/main" id="{AFA2C4CB-63B7-47E2-87AE-08816B147DB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695450" y="4915303"/>
              <a:ext cx="1086365" cy="482198"/>
            </a:xfrm>
            <a:custGeom>
              <a:avLst/>
              <a:gdLst/>
              <a:ahLst/>
              <a:cxnLst/>
              <a:rect l="0" t="0" r="0" b="0"/>
              <a:pathLst>
                <a:path w="1086365" h="482198">
                  <a:moveTo>
                    <a:pt x="590550" y="482197"/>
                  </a:moveTo>
                  <a:lnTo>
                    <a:pt x="590550" y="482197"/>
                  </a:lnTo>
                  <a:lnTo>
                    <a:pt x="584905" y="452092"/>
                  </a:lnTo>
                  <a:lnTo>
                    <a:pt x="580437" y="428261"/>
                  </a:lnTo>
                  <a:lnTo>
                    <a:pt x="576047" y="404613"/>
                  </a:lnTo>
                  <a:lnTo>
                    <a:pt x="571709" y="381085"/>
                  </a:lnTo>
                  <a:lnTo>
                    <a:pt x="567406" y="357639"/>
                  </a:lnTo>
                  <a:lnTo>
                    <a:pt x="563127" y="334248"/>
                  </a:lnTo>
                  <a:lnTo>
                    <a:pt x="558862" y="310891"/>
                  </a:lnTo>
                  <a:lnTo>
                    <a:pt x="554608" y="287560"/>
                  </a:lnTo>
                  <a:lnTo>
                    <a:pt x="551066" y="253661"/>
                  </a:lnTo>
                  <a:lnTo>
                    <a:pt x="548000" y="212717"/>
                  </a:lnTo>
                  <a:lnTo>
                    <a:pt x="545250" y="167077"/>
                  </a:lnTo>
                  <a:lnTo>
                    <a:pt x="545533" y="133123"/>
                  </a:lnTo>
                  <a:lnTo>
                    <a:pt x="547839" y="106958"/>
                  </a:lnTo>
                  <a:lnTo>
                    <a:pt x="551493" y="85987"/>
                  </a:lnTo>
                  <a:lnTo>
                    <a:pt x="564960" y="55161"/>
                  </a:lnTo>
                  <a:lnTo>
                    <a:pt x="590493" y="25703"/>
                  </a:lnTo>
                  <a:lnTo>
                    <a:pt x="608164" y="14022"/>
                  </a:lnTo>
                  <a:lnTo>
                    <a:pt x="637945" y="4184"/>
                  </a:lnTo>
                  <a:lnTo>
                    <a:pt x="669112" y="956"/>
                  </a:lnTo>
                  <a:lnTo>
                    <a:pt x="700689" y="0"/>
                  </a:lnTo>
                  <a:lnTo>
                    <a:pt x="732388" y="423"/>
                  </a:lnTo>
                  <a:lnTo>
                    <a:pt x="753542" y="3020"/>
                  </a:lnTo>
                  <a:lnTo>
                    <a:pt x="776585" y="8410"/>
                  </a:lnTo>
                  <a:lnTo>
                    <a:pt x="799527" y="15508"/>
                  </a:lnTo>
                  <a:lnTo>
                    <a:pt x="829015" y="27438"/>
                  </a:lnTo>
                  <a:lnTo>
                    <a:pt x="849405" y="35725"/>
                  </a:lnTo>
                  <a:lnTo>
                    <a:pt x="873989" y="45993"/>
                  </a:lnTo>
                  <a:lnTo>
                    <a:pt x="899262" y="56906"/>
                  </a:lnTo>
                  <a:lnTo>
                    <a:pt x="930062" y="71689"/>
                  </a:lnTo>
                  <a:lnTo>
                    <a:pt x="960511" y="89162"/>
                  </a:lnTo>
                  <a:lnTo>
                    <a:pt x="988427" y="107744"/>
                  </a:lnTo>
                  <a:lnTo>
                    <a:pt x="1017316" y="127361"/>
                  </a:lnTo>
                  <a:lnTo>
                    <a:pt x="1046756" y="157034"/>
                  </a:lnTo>
                  <a:lnTo>
                    <a:pt x="1069583" y="183488"/>
                  </a:lnTo>
                  <a:lnTo>
                    <a:pt x="1083303" y="206091"/>
                  </a:lnTo>
                  <a:lnTo>
                    <a:pt x="1086364" y="222370"/>
                  </a:lnTo>
                  <a:lnTo>
                    <a:pt x="1086193" y="230662"/>
                  </a:lnTo>
                  <a:lnTo>
                    <a:pt x="1083962" y="237601"/>
                  </a:lnTo>
                  <a:lnTo>
                    <a:pt x="1075839" y="249075"/>
                  </a:lnTo>
                  <a:lnTo>
                    <a:pt x="1059528" y="256997"/>
                  </a:lnTo>
                  <a:lnTo>
                    <a:pt x="1038168" y="262164"/>
                  </a:lnTo>
                  <a:lnTo>
                    <a:pt x="1014564" y="264460"/>
                  </a:lnTo>
                  <a:lnTo>
                    <a:pt x="988080" y="263599"/>
                  </a:lnTo>
                  <a:lnTo>
                    <a:pt x="959141" y="260159"/>
                  </a:lnTo>
                  <a:lnTo>
                    <a:pt x="927465" y="253926"/>
                  </a:lnTo>
                  <a:lnTo>
                    <a:pt x="910410" y="249583"/>
                  </a:lnTo>
                  <a:lnTo>
                    <a:pt x="892690" y="244570"/>
                  </a:lnTo>
                  <a:lnTo>
                    <a:pt x="874527" y="239113"/>
                  </a:lnTo>
                  <a:lnTo>
                    <a:pt x="855363" y="233358"/>
                  </a:lnTo>
                  <a:lnTo>
                    <a:pt x="835530" y="227404"/>
                  </a:lnTo>
                  <a:lnTo>
                    <a:pt x="815254" y="221318"/>
                  </a:lnTo>
                  <a:lnTo>
                    <a:pt x="793975" y="215145"/>
                  </a:lnTo>
                  <a:lnTo>
                    <a:pt x="772027" y="208911"/>
                  </a:lnTo>
                  <a:lnTo>
                    <a:pt x="749635" y="202640"/>
                  </a:lnTo>
                  <a:lnTo>
                    <a:pt x="720596" y="194225"/>
                  </a:lnTo>
                  <a:lnTo>
                    <a:pt x="687125" y="184384"/>
                  </a:lnTo>
                  <a:lnTo>
                    <a:pt x="650700" y="173588"/>
                  </a:lnTo>
                  <a:lnTo>
                    <a:pt x="615128" y="163568"/>
                  </a:lnTo>
                  <a:lnTo>
                    <a:pt x="580124" y="154067"/>
                  </a:lnTo>
                  <a:lnTo>
                    <a:pt x="545499" y="144910"/>
                  </a:lnTo>
                  <a:lnTo>
                    <a:pt x="510422" y="136688"/>
                  </a:lnTo>
                  <a:lnTo>
                    <a:pt x="475042" y="129091"/>
                  </a:lnTo>
                  <a:lnTo>
                    <a:pt x="439462" y="121910"/>
                  </a:lnTo>
                  <a:lnTo>
                    <a:pt x="402336" y="115005"/>
                  </a:lnTo>
                  <a:lnTo>
                    <a:pt x="364179" y="108286"/>
                  </a:lnTo>
                  <a:lnTo>
                    <a:pt x="325336" y="101690"/>
                  </a:lnTo>
                  <a:lnTo>
                    <a:pt x="288152" y="95881"/>
                  </a:lnTo>
                  <a:lnTo>
                    <a:pt x="252073" y="90598"/>
                  </a:lnTo>
                  <a:lnTo>
                    <a:pt x="216733" y="85664"/>
                  </a:lnTo>
                  <a:lnTo>
                    <a:pt x="176944" y="80258"/>
                  </a:lnTo>
                  <a:lnTo>
                    <a:pt x="134190" y="74538"/>
                  </a:lnTo>
                  <a:lnTo>
                    <a:pt x="89460" y="68607"/>
                  </a:lnTo>
                  <a:lnTo>
                    <a:pt x="59640" y="64654"/>
                  </a:lnTo>
                  <a:lnTo>
                    <a:pt x="0" y="567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SMARTInkShape-28">
              <a:extLst>
                <a:ext uri="{FF2B5EF4-FFF2-40B4-BE49-F238E27FC236}">
                  <a16:creationId xmlns:a16="http://schemas.microsoft.com/office/drawing/2014/main" id="{F0198F24-740E-4498-A986-5E4E0439820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293336" y="5092700"/>
              <a:ext cx="43465" cy="514351"/>
            </a:xfrm>
            <a:custGeom>
              <a:avLst/>
              <a:gdLst/>
              <a:ahLst/>
              <a:cxnLst/>
              <a:rect l="0" t="0" r="0" b="0"/>
              <a:pathLst>
                <a:path w="43465" h="514351">
                  <a:moveTo>
                    <a:pt x="43464" y="0"/>
                  </a:moveTo>
                  <a:lnTo>
                    <a:pt x="43464" y="0"/>
                  </a:lnTo>
                  <a:lnTo>
                    <a:pt x="38395" y="31123"/>
                  </a:lnTo>
                  <a:lnTo>
                    <a:pt x="34626" y="56401"/>
                  </a:lnTo>
                  <a:lnTo>
                    <a:pt x="30599" y="84099"/>
                  </a:lnTo>
                  <a:lnTo>
                    <a:pt x="26457" y="112166"/>
                  </a:lnTo>
                  <a:lnTo>
                    <a:pt x="22265" y="138752"/>
                  </a:lnTo>
                  <a:lnTo>
                    <a:pt x="19931" y="164678"/>
                  </a:lnTo>
                  <a:lnTo>
                    <a:pt x="18189" y="190312"/>
                  </a:lnTo>
                  <a:lnTo>
                    <a:pt x="15062" y="215815"/>
                  </a:lnTo>
                  <a:lnTo>
                    <a:pt x="11320" y="239382"/>
                  </a:lnTo>
                  <a:lnTo>
                    <a:pt x="8011" y="262320"/>
                  </a:lnTo>
                  <a:lnTo>
                    <a:pt x="6540" y="286626"/>
                  </a:lnTo>
                  <a:lnTo>
                    <a:pt x="2342" y="317368"/>
                  </a:lnTo>
                  <a:lnTo>
                    <a:pt x="0" y="347721"/>
                  </a:lnTo>
                  <a:lnTo>
                    <a:pt x="2677" y="379058"/>
                  </a:lnTo>
                  <a:lnTo>
                    <a:pt x="4567" y="410685"/>
                  </a:lnTo>
                  <a:lnTo>
                    <a:pt x="8499" y="439027"/>
                  </a:lnTo>
                  <a:lnTo>
                    <a:pt x="10761" y="468671"/>
                  </a:lnTo>
                  <a:lnTo>
                    <a:pt x="16614" y="500094"/>
                  </a:lnTo>
                  <a:lnTo>
                    <a:pt x="18064" y="514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SMARTInkShape-29">
              <a:extLst>
                <a:ext uri="{FF2B5EF4-FFF2-40B4-BE49-F238E27FC236}">
                  <a16:creationId xmlns:a16="http://schemas.microsoft.com/office/drawing/2014/main" id="{C0A59AB3-BE36-49B1-A0E0-697F8800A6A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663700" y="5111750"/>
              <a:ext cx="501651" cy="95251"/>
            </a:xfrm>
            <a:custGeom>
              <a:avLst/>
              <a:gdLst/>
              <a:ahLst/>
              <a:cxnLst/>
              <a:rect l="0" t="0" r="0" b="0"/>
              <a:pathLst>
                <a:path w="501651" h="95251">
                  <a:moveTo>
                    <a:pt x="0" y="95250"/>
                  </a:moveTo>
                  <a:lnTo>
                    <a:pt x="0" y="95250"/>
                  </a:lnTo>
                  <a:lnTo>
                    <a:pt x="3371" y="91880"/>
                  </a:lnTo>
                  <a:lnTo>
                    <a:pt x="30443" y="80504"/>
                  </a:lnTo>
                  <a:lnTo>
                    <a:pt x="50219" y="72468"/>
                  </a:lnTo>
                  <a:lnTo>
                    <a:pt x="75471" y="61842"/>
                  </a:lnTo>
                  <a:lnTo>
                    <a:pt x="101276" y="51945"/>
                  </a:lnTo>
                  <a:lnTo>
                    <a:pt x="126856" y="43548"/>
                  </a:lnTo>
                  <a:lnTo>
                    <a:pt x="152336" y="37463"/>
                  </a:lnTo>
                  <a:lnTo>
                    <a:pt x="177771" y="30526"/>
                  </a:lnTo>
                  <a:lnTo>
                    <a:pt x="203187" y="23445"/>
                  </a:lnTo>
                  <a:lnTo>
                    <a:pt x="228594" y="17946"/>
                  </a:lnTo>
                  <a:lnTo>
                    <a:pt x="252116" y="15030"/>
                  </a:lnTo>
                  <a:lnTo>
                    <a:pt x="275741" y="13031"/>
                  </a:lnTo>
                  <a:lnTo>
                    <a:pt x="302703" y="9790"/>
                  </a:lnTo>
                  <a:lnTo>
                    <a:pt x="327387" y="7880"/>
                  </a:lnTo>
                  <a:lnTo>
                    <a:pt x="350822" y="7029"/>
                  </a:lnTo>
                  <a:lnTo>
                    <a:pt x="375348" y="6652"/>
                  </a:lnTo>
                  <a:lnTo>
                    <a:pt x="398479" y="6484"/>
                  </a:lnTo>
                  <a:lnTo>
                    <a:pt x="421224" y="6409"/>
                  </a:lnTo>
                  <a:lnTo>
                    <a:pt x="445444" y="6376"/>
                  </a:lnTo>
                  <a:lnTo>
                    <a:pt x="468438" y="4479"/>
                  </a:lnTo>
                  <a:lnTo>
                    <a:pt x="5016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SMARTInkShape-30">
              <a:extLst>
                <a:ext uri="{FF2B5EF4-FFF2-40B4-BE49-F238E27FC236}">
                  <a16:creationId xmlns:a16="http://schemas.microsoft.com/office/drawing/2014/main" id="{5BA02F85-D4BF-4112-8B30-818C1499510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683339" y="5010665"/>
              <a:ext cx="278761" cy="488436"/>
            </a:xfrm>
            <a:custGeom>
              <a:avLst/>
              <a:gdLst/>
              <a:ahLst/>
              <a:cxnLst/>
              <a:rect l="0" t="0" r="0" b="0"/>
              <a:pathLst>
                <a:path w="278761" h="488436">
                  <a:moveTo>
                    <a:pt x="5761" y="443985"/>
                  </a:moveTo>
                  <a:lnTo>
                    <a:pt x="5761" y="443985"/>
                  </a:lnTo>
                  <a:lnTo>
                    <a:pt x="5761" y="416196"/>
                  </a:lnTo>
                  <a:lnTo>
                    <a:pt x="5055" y="386912"/>
                  </a:lnTo>
                  <a:lnTo>
                    <a:pt x="1397" y="362947"/>
                  </a:lnTo>
                  <a:lnTo>
                    <a:pt x="0" y="337973"/>
                  </a:lnTo>
                  <a:lnTo>
                    <a:pt x="291" y="312699"/>
                  </a:lnTo>
                  <a:lnTo>
                    <a:pt x="3827" y="286630"/>
                  </a:lnTo>
                  <a:lnTo>
                    <a:pt x="5893" y="258288"/>
                  </a:lnTo>
                  <a:lnTo>
                    <a:pt x="11366" y="234447"/>
                  </a:lnTo>
                  <a:lnTo>
                    <a:pt x="20906" y="206373"/>
                  </a:lnTo>
                  <a:lnTo>
                    <a:pt x="28515" y="179867"/>
                  </a:lnTo>
                  <a:lnTo>
                    <a:pt x="35943" y="154140"/>
                  </a:lnTo>
                  <a:lnTo>
                    <a:pt x="47473" y="128643"/>
                  </a:lnTo>
                  <a:lnTo>
                    <a:pt x="63276" y="103919"/>
                  </a:lnTo>
                  <a:lnTo>
                    <a:pt x="83497" y="76245"/>
                  </a:lnTo>
                  <a:lnTo>
                    <a:pt x="107664" y="50395"/>
                  </a:lnTo>
                  <a:lnTo>
                    <a:pt x="133526" y="25612"/>
                  </a:lnTo>
                  <a:lnTo>
                    <a:pt x="163199" y="8277"/>
                  </a:lnTo>
                  <a:lnTo>
                    <a:pt x="177333" y="3393"/>
                  </a:lnTo>
                  <a:lnTo>
                    <a:pt x="205640" y="257"/>
                  </a:lnTo>
                  <a:lnTo>
                    <a:pt x="210981" y="0"/>
                  </a:lnTo>
                  <a:lnTo>
                    <a:pt x="231980" y="6379"/>
                  </a:lnTo>
                  <a:lnTo>
                    <a:pt x="249335" y="17206"/>
                  </a:lnTo>
                  <a:lnTo>
                    <a:pt x="257009" y="27116"/>
                  </a:lnTo>
                  <a:lnTo>
                    <a:pt x="269982" y="56929"/>
                  </a:lnTo>
                  <a:lnTo>
                    <a:pt x="275881" y="77183"/>
                  </a:lnTo>
                  <a:lnTo>
                    <a:pt x="277943" y="104195"/>
                  </a:lnTo>
                  <a:lnTo>
                    <a:pt x="278554" y="131795"/>
                  </a:lnTo>
                  <a:lnTo>
                    <a:pt x="278697" y="154246"/>
                  </a:lnTo>
                  <a:lnTo>
                    <a:pt x="278760" y="176452"/>
                  </a:lnTo>
                  <a:lnTo>
                    <a:pt x="278083" y="199493"/>
                  </a:lnTo>
                  <a:lnTo>
                    <a:pt x="275430" y="226196"/>
                  </a:lnTo>
                  <a:lnTo>
                    <a:pt x="271899" y="250764"/>
                  </a:lnTo>
                  <a:lnTo>
                    <a:pt x="267978" y="273442"/>
                  </a:lnTo>
                  <a:lnTo>
                    <a:pt x="263883" y="295281"/>
                  </a:lnTo>
                  <a:lnTo>
                    <a:pt x="259712" y="318628"/>
                  </a:lnTo>
                  <a:lnTo>
                    <a:pt x="255505" y="342409"/>
                  </a:lnTo>
                  <a:lnTo>
                    <a:pt x="251284" y="364739"/>
                  </a:lnTo>
                  <a:lnTo>
                    <a:pt x="248938" y="386421"/>
                  </a:lnTo>
                  <a:lnTo>
                    <a:pt x="247617" y="416581"/>
                  </a:lnTo>
                  <a:lnTo>
                    <a:pt x="247226" y="447154"/>
                  </a:lnTo>
                  <a:lnTo>
                    <a:pt x="247061" y="4884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SMARTInkShape-31">
              <a:extLst>
                <a:ext uri="{FF2B5EF4-FFF2-40B4-BE49-F238E27FC236}">
                  <a16:creationId xmlns:a16="http://schemas.microsoft.com/office/drawing/2014/main" id="{5D905C4A-576B-44C9-8F12-C853B27A8BE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384300" y="4892780"/>
              <a:ext cx="311151" cy="485431"/>
            </a:xfrm>
            <a:custGeom>
              <a:avLst/>
              <a:gdLst/>
              <a:ahLst/>
              <a:cxnLst/>
              <a:rect l="0" t="0" r="0" b="0"/>
              <a:pathLst>
                <a:path w="311151" h="485431">
                  <a:moveTo>
                    <a:pt x="0" y="9420"/>
                  </a:moveTo>
                  <a:lnTo>
                    <a:pt x="0" y="9420"/>
                  </a:lnTo>
                  <a:lnTo>
                    <a:pt x="0" y="6050"/>
                  </a:lnTo>
                  <a:lnTo>
                    <a:pt x="1881" y="2512"/>
                  </a:lnTo>
                  <a:lnTo>
                    <a:pt x="3371" y="582"/>
                  </a:lnTo>
                  <a:lnTo>
                    <a:pt x="4364" y="0"/>
                  </a:lnTo>
                  <a:lnTo>
                    <a:pt x="5026" y="318"/>
                  </a:lnTo>
                  <a:lnTo>
                    <a:pt x="6467" y="2553"/>
                  </a:lnTo>
                  <a:lnTo>
                    <a:pt x="11245" y="9189"/>
                  </a:lnTo>
                  <a:lnTo>
                    <a:pt x="21254" y="38995"/>
                  </a:lnTo>
                  <a:lnTo>
                    <a:pt x="29651" y="66846"/>
                  </a:lnTo>
                  <a:lnTo>
                    <a:pt x="35283" y="90563"/>
                  </a:lnTo>
                  <a:lnTo>
                    <a:pt x="37971" y="116169"/>
                  </a:lnTo>
                  <a:lnTo>
                    <a:pt x="42217" y="145080"/>
                  </a:lnTo>
                  <a:lnTo>
                    <a:pt x="43788" y="172539"/>
                  </a:lnTo>
                  <a:lnTo>
                    <a:pt x="44254" y="202704"/>
                  </a:lnTo>
                  <a:lnTo>
                    <a:pt x="44363" y="223500"/>
                  </a:lnTo>
                  <a:lnTo>
                    <a:pt x="44411" y="246384"/>
                  </a:lnTo>
                  <a:lnTo>
                    <a:pt x="44433" y="269959"/>
                  </a:lnTo>
                  <a:lnTo>
                    <a:pt x="44443" y="292197"/>
                  </a:lnTo>
                  <a:lnTo>
                    <a:pt x="46328" y="315721"/>
                  </a:lnTo>
                  <a:lnTo>
                    <a:pt x="48813" y="339581"/>
                  </a:lnTo>
                  <a:lnTo>
                    <a:pt x="49917" y="361945"/>
                  </a:lnTo>
                  <a:lnTo>
                    <a:pt x="52289" y="383644"/>
                  </a:lnTo>
                  <a:lnTo>
                    <a:pt x="57591" y="413812"/>
                  </a:lnTo>
                  <a:lnTo>
                    <a:pt x="63631" y="438744"/>
                  </a:lnTo>
                  <a:lnTo>
                    <a:pt x="75364" y="469502"/>
                  </a:lnTo>
                  <a:lnTo>
                    <a:pt x="83119" y="480366"/>
                  </a:lnTo>
                  <a:lnTo>
                    <a:pt x="87163" y="484250"/>
                  </a:lnTo>
                  <a:lnTo>
                    <a:pt x="92681" y="485430"/>
                  </a:lnTo>
                  <a:lnTo>
                    <a:pt x="106338" y="482976"/>
                  </a:lnTo>
                  <a:lnTo>
                    <a:pt x="119933" y="473418"/>
                  </a:lnTo>
                  <a:lnTo>
                    <a:pt x="131620" y="459763"/>
                  </a:lnTo>
                  <a:lnTo>
                    <a:pt x="142872" y="436208"/>
                  </a:lnTo>
                  <a:lnTo>
                    <a:pt x="154829" y="410651"/>
                  </a:lnTo>
                  <a:lnTo>
                    <a:pt x="167309" y="381048"/>
                  </a:lnTo>
                  <a:lnTo>
                    <a:pt x="179944" y="349936"/>
                  </a:lnTo>
                  <a:lnTo>
                    <a:pt x="192625" y="318373"/>
                  </a:lnTo>
                  <a:lnTo>
                    <a:pt x="201087" y="297252"/>
                  </a:lnTo>
                  <a:lnTo>
                    <a:pt x="209552" y="274224"/>
                  </a:lnTo>
                  <a:lnTo>
                    <a:pt x="218017" y="251289"/>
                  </a:lnTo>
                  <a:lnTo>
                    <a:pt x="230717" y="222509"/>
                  </a:lnTo>
                  <a:lnTo>
                    <a:pt x="243417" y="196108"/>
                  </a:lnTo>
                  <a:lnTo>
                    <a:pt x="256822" y="170412"/>
                  </a:lnTo>
                  <a:lnTo>
                    <a:pt x="273180" y="144923"/>
                  </a:lnTo>
                  <a:lnTo>
                    <a:pt x="289826" y="116672"/>
                  </a:lnTo>
                  <a:lnTo>
                    <a:pt x="302384" y="97523"/>
                  </a:lnTo>
                  <a:lnTo>
                    <a:pt x="311150" y="919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6" name="SMARTInkShape-32">
            <a:extLst>
              <a:ext uri="{FF2B5EF4-FFF2-40B4-BE49-F238E27FC236}">
                <a16:creationId xmlns:a16="http://schemas.microsoft.com/office/drawing/2014/main" id="{F31E0E76-FFB8-4F88-ADA8-AF6512C4FB9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90613" y="3708186"/>
            <a:ext cx="1173888" cy="925915"/>
          </a:xfrm>
          <a:custGeom>
            <a:avLst/>
            <a:gdLst/>
            <a:ahLst/>
            <a:cxnLst/>
            <a:rect l="0" t="0" r="0" b="0"/>
            <a:pathLst>
              <a:path w="1173888" h="925915">
                <a:moveTo>
                  <a:pt x="795587" y="203414"/>
                </a:moveTo>
                <a:lnTo>
                  <a:pt x="795587" y="203414"/>
                </a:lnTo>
                <a:lnTo>
                  <a:pt x="764812" y="174521"/>
                </a:lnTo>
                <a:lnTo>
                  <a:pt x="735259" y="155295"/>
                </a:lnTo>
                <a:lnTo>
                  <a:pt x="707235" y="145569"/>
                </a:lnTo>
                <a:lnTo>
                  <a:pt x="676589" y="138218"/>
                </a:lnTo>
                <a:lnTo>
                  <a:pt x="645166" y="131572"/>
                </a:lnTo>
                <a:lnTo>
                  <a:pt x="622194" y="129151"/>
                </a:lnTo>
                <a:lnTo>
                  <a:pt x="597873" y="128075"/>
                </a:lnTo>
                <a:lnTo>
                  <a:pt x="572953" y="127597"/>
                </a:lnTo>
                <a:lnTo>
                  <a:pt x="549648" y="129265"/>
                </a:lnTo>
                <a:lnTo>
                  <a:pt x="525414" y="131653"/>
                </a:lnTo>
                <a:lnTo>
                  <a:pt x="495829" y="132715"/>
                </a:lnTo>
                <a:lnTo>
                  <a:pt x="469509" y="136950"/>
                </a:lnTo>
                <a:lnTo>
                  <a:pt x="443936" y="143535"/>
                </a:lnTo>
                <a:lnTo>
                  <a:pt x="413755" y="151166"/>
                </a:lnTo>
                <a:lnTo>
                  <a:pt x="383408" y="161143"/>
                </a:lnTo>
                <a:lnTo>
                  <a:pt x="354163" y="172632"/>
                </a:lnTo>
                <a:lnTo>
                  <a:pt x="327054" y="184795"/>
                </a:lnTo>
                <a:lnTo>
                  <a:pt x="299013" y="199137"/>
                </a:lnTo>
                <a:lnTo>
                  <a:pt x="270793" y="214918"/>
                </a:lnTo>
                <a:lnTo>
                  <a:pt x="244140" y="231341"/>
                </a:lnTo>
                <a:lnTo>
                  <a:pt x="220064" y="249927"/>
                </a:lnTo>
                <a:lnTo>
                  <a:pt x="196899" y="269948"/>
                </a:lnTo>
                <a:lnTo>
                  <a:pt x="172492" y="290605"/>
                </a:lnTo>
                <a:lnTo>
                  <a:pt x="147534" y="313427"/>
                </a:lnTo>
                <a:lnTo>
                  <a:pt x="123741" y="337681"/>
                </a:lnTo>
                <a:lnTo>
                  <a:pt x="103759" y="362571"/>
                </a:lnTo>
                <a:lnTo>
                  <a:pt x="83589" y="389627"/>
                </a:lnTo>
                <a:lnTo>
                  <a:pt x="64277" y="418114"/>
                </a:lnTo>
                <a:lnTo>
                  <a:pt x="48638" y="447238"/>
                </a:lnTo>
                <a:lnTo>
                  <a:pt x="34632" y="478527"/>
                </a:lnTo>
                <a:lnTo>
                  <a:pt x="27934" y="494773"/>
                </a:lnTo>
                <a:lnTo>
                  <a:pt x="16728" y="525994"/>
                </a:lnTo>
                <a:lnTo>
                  <a:pt x="7750" y="556333"/>
                </a:lnTo>
                <a:lnTo>
                  <a:pt x="1408" y="586280"/>
                </a:lnTo>
                <a:lnTo>
                  <a:pt x="0" y="614171"/>
                </a:lnTo>
                <a:lnTo>
                  <a:pt x="1726" y="639973"/>
                </a:lnTo>
                <a:lnTo>
                  <a:pt x="4845" y="663200"/>
                </a:lnTo>
                <a:lnTo>
                  <a:pt x="8583" y="685282"/>
                </a:lnTo>
                <a:lnTo>
                  <a:pt x="14713" y="706855"/>
                </a:lnTo>
                <a:lnTo>
                  <a:pt x="26845" y="728202"/>
                </a:lnTo>
                <a:lnTo>
                  <a:pt x="39763" y="749450"/>
                </a:lnTo>
                <a:lnTo>
                  <a:pt x="53971" y="770652"/>
                </a:lnTo>
                <a:lnTo>
                  <a:pt x="81803" y="801717"/>
                </a:lnTo>
                <a:lnTo>
                  <a:pt x="112392" y="829109"/>
                </a:lnTo>
                <a:lnTo>
                  <a:pt x="133288" y="846508"/>
                </a:lnTo>
                <a:lnTo>
                  <a:pt x="158096" y="861766"/>
                </a:lnTo>
                <a:lnTo>
                  <a:pt x="186997" y="875604"/>
                </a:lnTo>
                <a:lnTo>
                  <a:pt x="203593" y="882257"/>
                </a:lnTo>
                <a:lnTo>
                  <a:pt x="221008" y="888810"/>
                </a:lnTo>
                <a:lnTo>
                  <a:pt x="238262" y="894589"/>
                </a:lnTo>
                <a:lnTo>
                  <a:pt x="255409" y="899852"/>
                </a:lnTo>
                <a:lnTo>
                  <a:pt x="272485" y="904773"/>
                </a:lnTo>
                <a:lnTo>
                  <a:pt x="289514" y="908759"/>
                </a:lnTo>
                <a:lnTo>
                  <a:pt x="306511" y="912122"/>
                </a:lnTo>
                <a:lnTo>
                  <a:pt x="323486" y="915069"/>
                </a:lnTo>
                <a:lnTo>
                  <a:pt x="342564" y="917741"/>
                </a:lnTo>
                <a:lnTo>
                  <a:pt x="363044" y="920226"/>
                </a:lnTo>
                <a:lnTo>
                  <a:pt x="384459" y="922588"/>
                </a:lnTo>
                <a:lnTo>
                  <a:pt x="405084" y="924163"/>
                </a:lnTo>
                <a:lnTo>
                  <a:pt x="425186" y="925213"/>
                </a:lnTo>
                <a:lnTo>
                  <a:pt x="444936" y="925914"/>
                </a:lnTo>
                <a:lnTo>
                  <a:pt x="464453" y="925675"/>
                </a:lnTo>
                <a:lnTo>
                  <a:pt x="483815" y="924810"/>
                </a:lnTo>
                <a:lnTo>
                  <a:pt x="503072" y="923528"/>
                </a:lnTo>
                <a:lnTo>
                  <a:pt x="529316" y="920557"/>
                </a:lnTo>
                <a:lnTo>
                  <a:pt x="560217" y="916459"/>
                </a:lnTo>
                <a:lnTo>
                  <a:pt x="594224" y="911611"/>
                </a:lnTo>
                <a:lnTo>
                  <a:pt x="623951" y="906261"/>
                </a:lnTo>
                <a:lnTo>
                  <a:pt x="650824" y="900579"/>
                </a:lnTo>
                <a:lnTo>
                  <a:pt x="675795" y="894674"/>
                </a:lnTo>
                <a:lnTo>
                  <a:pt x="698793" y="887915"/>
                </a:lnTo>
                <a:lnTo>
                  <a:pt x="720474" y="880587"/>
                </a:lnTo>
                <a:lnTo>
                  <a:pt x="741279" y="872880"/>
                </a:lnTo>
                <a:lnTo>
                  <a:pt x="770559" y="862032"/>
                </a:lnTo>
                <a:lnTo>
                  <a:pt x="799985" y="850087"/>
                </a:lnTo>
                <a:lnTo>
                  <a:pt x="819686" y="841963"/>
                </a:lnTo>
                <a:lnTo>
                  <a:pt x="838464" y="833724"/>
                </a:lnTo>
                <a:lnTo>
                  <a:pt x="856627" y="825409"/>
                </a:lnTo>
                <a:lnTo>
                  <a:pt x="874381" y="817044"/>
                </a:lnTo>
                <a:lnTo>
                  <a:pt x="892566" y="808645"/>
                </a:lnTo>
                <a:lnTo>
                  <a:pt x="911040" y="800224"/>
                </a:lnTo>
                <a:lnTo>
                  <a:pt x="929706" y="791787"/>
                </a:lnTo>
                <a:lnTo>
                  <a:pt x="947794" y="783341"/>
                </a:lnTo>
                <a:lnTo>
                  <a:pt x="965497" y="774887"/>
                </a:lnTo>
                <a:lnTo>
                  <a:pt x="982943" y="766429"/>
                </a:lnTo>
                <a:lnTo>
                  <a:pt x="999513" y="756557"/>
                </a:lnTo>
                <a:lnTo>
                  <a:pt x="1031095" y="734300"/>
                </a:lnTo>
                <a:lnTo>
                  <a:pt x="1059713" y="712178"/>
                </a:lnTo>
                <a:lnTo>
                  <a:pt x="1084426" y="691293"/>
                </a:lnTo>
                <a:lnTo>
                  <a:pt x="1110944" y="662256"/>
                </a:lnTo>
                <a:lnTo>
                  <a:pt x="1127892" y="639472"/>
                </a:lnTo>
                <a:lnTo>
                  <a:pt x="1142950" y="617116"/>
                </a:lnTo>
                <a:lnTo>
                  <a:pt x="1155993" y="594715"/>
                </a:lnTo>
                <a:lnTo>
                  <a:pt x="1166493" y="570648"/>
                </a:lnTo>
                <a:lnTo>
                  <a:pt x="1172101" y="545840"/>
                </a:lnTo>
                <a:lnTo>
                  <a:pt x="1173887" y="519998"/>
                </a:lnTo>
                <a:lnTo>
                  <a:pt x="1172330" y="492049"/>
                </a:lnTo>
                <a:lnTo>
                  <a:pt x="1165523" y="465046"/>
                </a:lnTo>
                <a:lnTo>
                  <a:pt x="1155442" y="438229"/>
                </a:lnTo>
                <a:lnTo>
                  <a:pt x="1143905" y="409846"/>
                </a:lnTo>
                <a:lnTo>
                  <a:pt x="1127960" y="382650"/>
                </a:lnTo>
                <a:lnTo>
                  <a:pt x="1106997" y="354335"/>
                </a:lnTo>
                <a:lnTo>
                  <a:pt x="1093505" y="337895"/>
                </a:lnTo>
                <a:lnTo>
                  <a:pt x="1078866" y="320585"/>
                </a:lnTo>
                <a:lnTo>
                  <a:pt x="1062756" y="302695"/>
                </a:lnTo>
                <a:lnTo>
                  <a:pt x="1045666" y="284418"/>
                </a:lnTo>
                <a:lnTo>
                  <a:pt x="1027923" y="265883"/>
                </a:lnTo>
                <a:lnTo>
                  <a:pt x="1004100" y="245766"/>
                </a:lnTo>
                <a:lnTo>
                  <a:pt x="976223" y="224593"/>
                </a:lnTo>
                <a:lnTo>
                  <a:pt x="945645" y="202717"/>
                </a:lnTo>
                <a:lnTo>
                  <a:pt x="917497" y="183899"/>
                </a:lnTo>
                <a:lnTo>
                  <a:pt x="890972" y="167120"/>
                </a:lnTo>
                <a:lnTo>
                  <a:pt x="865527" y="151702"/>
                </a:lnTo>
                <a:lnTo>
                  <a:pt x="835864" y="136484"/>
                </a:lnTo>
                <a:lnTo>
                  <a:pt x="803388" y="121399"/>
                </a:lnTo>
                <a:lnTo>
                  <a:pt x="769038" y="106404"/>
                </a:lnTo>
                <a:lnTo>
                  <a:pt x="736965" y="93585"/>
                </a:lnTo>
                <a:lnTo>
                  <a:pt x="706411" y="82217"/>
                </a:lnTo>
                <a:lnTo>
                  <a:pt x="676870" y="71816"/>
                </a:lnTo>
                <a:lnTo>
                  <a:pt x="643065" y="61354"/>
                </a:lnTo>
                <a:lnTo>
                  <a:pt x="606416" y="50852"/>
                </a:lnTo>
                <a:lnTo>
                  <a:pt x="567873" y="40322"/>
                </a:lnTo>
                <a:lnTo>
                  <a:pt x="530889" y="31892"/>
                </a:lnTo>
                <a:lnTo>
                  <a:pt x="494944" y="24860"/>
                </a:lnTo>
                <a:lnTo>
                  <a:pt x="459692" y="18761"/>
                </a:lnTo>
                <a:lnTo>
                  <a:pt x="420668" y="13285"/>
                </a:lnTo>
                <a:lnTo>
                  <a:pt x="379130" y="8222"/>
                </a:lnTo>
                <a:lnTo>
                  <a:pt x="335916" y="3436"/>
                </a:lnTo>
                <a:lnTo>
                  <a:pt x="294406" y="951"/>
                </a:lnTo>
                <a:lnTo>
                  <a:pt x="254033" y="0"/>
                </a:lnTo>
                <a:lnTo>
                  <a:pt x="214418" y="71"/>
                </a:lnTo>
                <a:lnTo>
                  <a:pt x="175307" y="824"/>
                </a:lnTo>
                <a:lnTo>
                  <a:pt x="136534" y="2032"/>
                </a:lnTo>
                <a:lnTo>
                  <a:pt x="97985" y="3542"/>
                </a:lnTo>
                <a:lnTo>
                  <a:pt x="72286" y="4550"/>
                </a:lnTo>
                <a:lnTo>
                  <a:pt x="20887" y="656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SMARTInkShape-33">
            <a:extLst>
              <a:ext uri="{FF2B5EF4-FFF2-40B4-BE49-F238E27FC236}">
                <a16:creationId xmlns:a16="http://schemas.microsoft.com/office/drawing/2014/main" id="{31180C57-3A30-4F78-B04F-430DE25B549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282950" y="2711859"/>
            <a:ext cx="1377185" cy="704322"/>
          </a:xfrm>
          <a:custGeom>
            <a:avLst/>
            <a:gdLst/>
            <a:ahLst/>
            <a:cxnLst/>
            <a:rect l="0" t="0" r="0" b="0"/>
            <a:pathLst>
              <a:path w="1377185" h="704322">
                <a:moveTo>
                  <a:pt x="806450" y="88491"/>
                </a:moveTo>
                <a:lnTo>
                  <a:pt x="806450" y="88491"/>
                </a:lnTo>
                <a:lnTo>
                  <a:pt x="784082" y="67534"/>
                </a:lnTo>
                <a:lnTo>
                  <a:pt x="759463" y="57201"/>
                </a:lnTo>
                <a:lnTo>
                  <a:pt x="741823" y="54123"/>
                </a:lnTo>
                <a:lnTo>
                  <a:pt x="717519" y="55107"/>
                </a:lnTo>
                <a:lnTo>
                  <a:pt x="694018" y="57897"/>
                </a:lnTo>
                <a:lnTo>
                  <a:pt x="671813" y="61488"/>
                </a:lnTo>
                <a:lnTo>
                  <a:pt x="640185" y="68182"/>
                </a:lnTo>
                <a:lnTo>
                  <a:pt x="612625" y="78083"/>
                </a:lnTo>
                <a:lnTo>
                  <a:pt x="585881" y="87210"/>
                </a:lnTo>
                <a:lnTo>
                  <a:pt x="556633" y="101988"/>
                </a:lnTo>
                <a:lnTo>
                  <a:pt x="529779" y="116322"/>
                </a:lnTo>
                <a:lnTo>
                  <a:pt x="503243" y="134367"/>
                </a:lnTo>
                <a:lnTo>
                  <a:pt x="473351" y="157274"/>
                </a:lnTo>
                <a:lnTo>
                  <a:pt x="442857" y="182641"/>
                </a:lnTo>
                <a:lnTo>
                  <a:pt x="415634" y="211481"/>
                </a:lnTo>
                <a:lnTo>
                  <a:pt x="389694" y="238919"/>
                </a:lnTo>
                <a:lnTo>
                  <a:pt x="364840" y="268372"/>
                </a:lnTo>
                <a:lnTo>
                  <a:pt x="343756" y="295992"/>
                </a:lnTo>
                <a:lnTo>
                  <a:pt x="324809" y="326205"/>
                </a:lnTo>
                <a:lnTo>
                  <a:pt x="310650" y="357499"/>
                </a:lnTo>
                <a:lnTo>
                  <a:pt x="302378" y="389115"/>
                </a:lnTo>
                <a:lnTo>
                  <a:pt x="299614" y="420824"/>
                </a:lnTo>
                <a:lnTo>
                  <a:pt x="299500" y="451857"/>
                </a:lnTo>
                <a:lnTo>
                  <a:pt x="304327" y="479945"/>
                </a:lnTo>
                <a:lnTo>
                  <a:pt x="315086" y="509591"/>
                </a:lnTo>
                <a:lnTo>
                  <a:pt x="331366" y="536562"/>
                </a:lnTo>
                <a:lnTo>
                  <a:pt x="350301" y="562428"/>
                </a:lnTo>
                <a:lnTo>
                  <a:pt x="373472" y="587261"/>
                </a:lnTo>
                <a:lnTo>
                  <a:pt x="398917" y="608338"/>
                </a:lnTo>
                <a:lnTo>
                  <a:pt x="429897" y="628694"/>
                </a:lnTo>
                <a:lnTo>
                  <a:pt x="455883" y="644200"/>
                </a:lnTo>
                <a:lnTo>
                  <a:pt x="482015" y="654854"/>
                </a:lnTo>
                <a:lnTo>
                  <a:pt x="507740" y="662647"/>
                </a:lnTo>
                <a:lnTo>
                  <a:pt x="533284" y="670814"/>
                </a:lnTo>
                <a:lnTo>
                  <a:pt x="562511" y="679148"/>
                </a:lnTo>
                <a:lnTo>
                  <a:pt x="593610" y="686849"/>
                </a:lnTo>
                <a:lnTo>
                  <a:pt x="623895" y="692624"/>
                </a:lnTo>
                <a:lnTo>
                  <a:pt x="653818" y="697543"/>
                </a:lnTo>
                <a:lnTo>
                  <a:pt x="683580" y="701375"/>
                </a:lnTo>
                <a:lnTo>
                  <a:pt x="713271" y="703078"/>
                </a:lnTo>
                <a:lnTo>
                  <a:pt x="742930" y="703835"/>
                </a:lnTo>
                <a:lnTo>
                  <a:pt x="773280" y="704172"/>
                </a:lnTo>
                <a:lnTo>
                  <a:pt x="789275" y="704262"/>
                </a:lnTo>
                <a:lnTo>
                  <a:pt x="805584" y="704321"/>
                </a:lnTo>
                <a:lnTo>
                  <a:pt x="836874" y="700625"/>
                </a:lnTo>
                <a:lnTo>
                  <a:pt x="867244" y="694984"/>
                </a:lnTo>
                <a:lnTo>
                  <a:pt x="897205" y="690125"/>
                </a:lnTo>
                <a:lnTo>
                  <a:pt x="926984" y="683732"/>
                </a:lnTo>
                <a:lnTo>
                  <a:pt x="956682" y="676187"/>
                </a:lnTo>
                <a:lnTo>
                  <a:pt x="986344" y="668130"/>
                </a:lnTo>
                <a:lnTo>
                  <a:pt x="1014109" y="659845"/>
                </a:lnTo>
                <a:lnTo>
                  <a:pt x="1041265" y="650754"/>
                </a:lnTo>
                <a:lnTo>
                  <a:pt x="1069798" y="639658"/>
                </a:lnTo>
                <a:lnTo>
                  <a:pt x="1097060" y="625789"/>
                </a:lnTo>
                <a:lnTo>
                  <a:pt x="1123288" y="610218"/>
                </a:lnTo>
                <a:lnTo>
                  <a:pt x="1149055" y="593890"/>
                </a:lnTo>
                <a:lnTo>
                  <a:pt x="1174619" y="577226"/>
                </a:lnTo>
                <a:lnTo>
                  <a:pt x="1199386" y="559706"/>
                </a:lnTo>
                <a:lnTo>
                  <a:pt x="1222153" y="540161"/>
                </a:lnTo>
                <a:lnTo>
                  <a:pt x="1244031" y="521596"/>
                </a:lnTo>
                <a:lnTo>
                  <a:pt x="1274300" y="493396"/>
                </a:lnTo>
                <a:lnTo>
                  <a:pt x="1301142" y="464579"/>
                </a:lnTo>
                <a:lnTo>
                  <a:pt x="1323207" y="438167"/>
                </a:lnTo>
                <a:lnTo>
                  <a:pt x="1340563" y="410585"/>
                </a:lnTo>
                <a:lnTo>
                  <a:pt x="1357230" y="381952"/>
                </a:lnTo>
                <a:lnTo>
                  <a:pt x="1369223" y="355595"/>
                </a:lnTo>
                <a:lnTo>
                  <a:pt x="1375364" y="328029"/>
                </a:lnTo>
                <a:lnTo>
                  <a:pt x="1377184" y="299401"/>
                </a:lnTo>
                <a:lnTo>
                  <a:pt x="1375842" y="271163"/>
                </a:lnTo>
                <a:lnTo>
                  <a:pt x="1369094" y="242335"/>
                </a:lnTo>
                <a:lnTo>
                  <a:pt x="1358158" y="215918"/>
                </a:lnTo>
                <a:lnTo>
                  <a:pt x="1344099" y="190217"/>
                </a:lnTo>
                <a:lnTo>
                  <a:pt x="1324646" y="164728"/>
                </a:lnTo>
                <a:lnTo>
                  <a:pt x="1301008" y="139302"/>
                </a:lnTo>
                <a:lnTo>
                  <a:pt x="1281666" y="121657"/>
                </a:lnTo>
                <a:lnTo>
                  <a:pt x="1254253" y="102055"/>
                </a:lnTo>
                <a:lnTo>
                  <a:pt x="1225136" y="85348"/>
                </a:lnTo>
                <a:lnTo>
                  <a:pt x="1193616" y="70866"/>
                </a:lnTo>
                <a:lnTo>
                  <a:pt x="1175333" y="64041"/>
                </a:lnTo>
                <a:lnTo>
                  <a:pt x="1156089" y="57374"/>
                </a:lnTo>
                <a:lnTo>
                  <a:pt x="1134792" y="50813"/>
                </a:lnTo>
                <a:lnTo>
                  <a:pt x="1112129" y="44322"/>
                </a:lnTo>
                <a:lnTo>
                  <a:pt x="1088552" y="37879"/>
                </a:lnTo>
                <a:lnTo>
                  <a:pt x="1060841" y="30760"/>
                </a:lnTo>
                <a:lnTo>
                  <a:pt x="1030372" y="23193"/>
                </a:lnTo>
                <a:lnTo>
                  <a:pt x="998064" y="15326"/>
                </a:lnTo>
                <a:lnTo>
                  <a:pt x="966648" y="10081"/>
                </a:lnTo>
                <a:lnTo>
                  <a:pt x="935827" y="6584"/>
                </a:lnTo>
                <a:lnTo>
                  <a:pt x="905401" y="4253"/>
                </a:lnTo>
                <a:lnTo>
                  <a:pt x="873123" y="2699"/>
                </a:lnTo>
                <a:lnTo>
                  <a:pt x="839610" y="1663"/>
                </a:lnTo>
                <a:lnTo>
                  <a:pt x="805273" y="972"/>
                </a:lnTo>
                <a:lnTo>
                  <a:pt x="772504" y="512"/>
                </a:lnTo>
                <a:lnTo>
                  <a:pt x="740781" y="205"/>
                </a:lnTo>
                <a:lnTo>
                  <a:pt x="709754" y="0"/>
                </a:lnTo>
                <a:lnTo>
                  <a:pt x="676369" y="1275"/>
                </a:lnTo>
                <a:lnTo>
                  <a:pt x="641413" y="3536"/>
                </a:lnTo>
                <a:lnTo>
                  <a:pt x="605409" y="6454"/>
                </a:lnTo>
                <a:lnTo>
                  <a:pt x="565884" y="11222"/>
                </a:lnTo>
                <a:lnTo>
                  <a:pt x="524011" y="17223"/>
                </a:lnTo>
                <a:lnTo>
                  <a:pt x="480574" y="24046"/>
                </a:lnTo>
                <a:lnTo>
                  <a:pt x="436800" y="32828"/>
                </a:lnTo>
                <a:lnTo>
                  <a:pt x="392800" y="42915"/>
                </a:lnTo>
                <a:lnTo>
                  <a:pt x="348650" y="53874"/>
                </a:lnTo>
                <a:lnTo>
                  <a:pt x="306517" y="65413"/>
                </a:lnTo>
                <a:lnTo>
                  <a:pt x="265728" y="77339"/>
                </a:lnTo>
                <a:lnTo>
                  <a:pt x="225835" y="89523"/>
                </a:lnTo>
                <a:lnTo>
                  <a:pt x="183012" y="103995"/>
                </a:lnTo>
                <a:lnTo>
                  <a:pt x="138236" y="119994"/>
                </a:lnTo>
                <a:lnTo>
                  <a:pt x="92157" y="137010"/>
                </a:lnTo>
                <a:lnTo>
                  <a:pt x="61438" y="148353"/>
                </a:lnTo>
                <a:lnTo>
                  <a:pt x="0" y="17104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773238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/>
              <a:t>Délka hospitalizace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Agresivita invazívní léčby – UPV, intravaskulární katetry, sondy, poloha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Orgánová dysfunkce – vysoký věk, renální selhání, stav imunosuprese, rány, popáleniny, přítomnost šoku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Farmakoterapie – ATB, kortikosteroidy, imunosupresiva, parenterální výživa, inhibice žaludeční kyseliny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Hlavní faktory ovlivňující epidemiologii NI na ARO/JIP</a:t>
            </a:r>
          </a:p>
        </p:txBody>
      </p:sp>
    </p:spTree>
    <p:custDataLst>
      <p:tags r:id="rId1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/>
              <a:t>Ventilátorová pneumonie (VAP)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/>
              <a:t>Katetrové infekce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/>
              <a:t>Sinusitis a tracheobronchitis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/>
              <a:t>Ranné infekce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/>
              <a:t>Terciární peritonitis a jiné intraabdominální infekce (infikovaná pankreatická nekrosa, abscesy…)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/>
              <a:t>Postantibiotická kolitis</a:t>
            </a:r>
            <a:r>
              <a:rPr lang="cs-CZ" altLang="cs-CZ" i="1"/>
              <a:t> (Clostridium difficile)</a:t>
            </a:r>
            <a:endParaRPr lang="cs-CZ" altLang="cs-CZ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/>
              <a:t>Močové infekce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/>
              <a:t>Akalkulózní cholecystitis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/>
              <a:t>Primární G- bakterémie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/>
              <a:t>Endokarditis, artritis, meningitis…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altLang="cs-CZ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Nejčastější nozokomiální infekce</a:t>
            </a:r>
          </a:p>
        </p:txBody>
      </p:sp>
      <p:sp>
        <p:nvSpPr>
          <p:cNvPr id="2" name="SMARTInkShape-34">
            <a:extLst>
              <a:ext uri="{FF2B5EF4-FFF2-40B4-BE49-F238E27FC236}">
                <a16:creationId xmlns:a16="http://schemas.microsoft.com/office/drawing/2014/main" id="{77057E87-DBFF-4F15-98AF-08303EF99C2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54845" y="2936834"/>
            <a:ext cx="2460533" cy="346117"/>
          </a:xfrm>
          <a:custGeom>
            <a:avLst/>
            <a:gdLst/>
            <a:ahLst/>
            <a:cxnLst/>
            <a:rect l="0" t="0" r="0" b="0"/>
            <a:pathLst>
              <a:path w="2460533" h="346117">
                <a:moveTo>
                  <a:pt x="437405" y="15916"/>
                </a:moveTo>
                <a:lnTo>
                  <a:pt x="437405" y="15916"/>
                </a:lnTo>
                <a:lnTo>
                  <a:pt x="430663" y="9174"/>
                </a:lnTo>
                <a:lnTo>
                  <a:pt x="423590" y="5864"/>
                </a:lnTo>
                <a:lnTo>
                  <a:pt x="395006" y="0"/>
                </a:lnTo>
                <a:lnTo>
                  <a:pt x="367986" y="1849"/>
                </a:lnTo>
                <a:lnTo>
                  <a:pt x="343772" y="2811"/>
                </a:lnTo>
                <a:lnTo>
                  <a:pt x="312188" y="5017"/>
                </a:lnTo>
                <a:lnTo>
                  <a:pt x="288120" y="10100"/>
                </a:lnTo>
                <a:lnTo>
                  <a:pt x="262410" y="16074"/>
                </a:lnTo>
                <a:lnTo>
                  <a:pt x="231388" y="24414"/>
                </a:lnTo>
                <a:lnTo>
                  <a:pt x="202447" y="32855"/>
                </a:lnTo>
                <a:lnTo>
                  <a:pt x="172167" y="41317"/>
                </a:lnTo>
                <a:lnTo>
                  <a:pt x="145594" y="53154"/>
                </a:lnTo>
                <a:lnTo>
                  <a:pt x="119962" y="64717"/>
                </a:lnTo>
                <a:lnTo>
                  <a:pt x="90753" y="81739"/>
                </a:lnTo>
                <a:lnTo>
                  <a:pt x="61544" y="101904"/>
                </a:lnTo>
                <a:lnTo>
                  <a:pt x="33387" y="128030"/>
                </a:lnTo>
                <a:lnTo>
                  <a:pt x="11990" y="153020"/>
                </a:lnTo>
                <a:lnTo>
                  <a:pt x="3028" y="172016"/>
                </a:lnTo>
                <a:lnTo>
                  <a:pt x="0" y="194447"/>
                </a:lnTo>
                <a:lnTo>
                  <a:pt x="2847" y="216353"/>
                </a:lnTo>
                <a:lnTo>
                  <a:pt x="10024" y="230588"/>
                </a:lnTo>
                <a:lnTo>
                  <a:pt x="24083" y="246739"/>
                </a:lnTo>
                <a:lnTo>
                  <a:pt x="50816" y="265975"/>
                </a:lnTo>
                <a:lnTo>
                  <a:pt x="78534" y="283517"/>
                </a:lnTo>
                <a:lnTo>
                  <a:pt x="108649" y="292959"/>
                </a:lnTo>
                <a:lnTo>
                  <a:pt x="132777" y="297326"/>
                </a:lnTo>
                <a:lnTo>
                  <a:pt x="160643" y="303751"/>
                </a:lnTo>
                <a:lnTo>
                  <a:pt x="189047" y="310123"/>
                </a:lnTo>
                <a:lnTo>
                  <a:pt x="215076" y="314362"/>
                </a:lnTo>
                <a:lnTo>
                  <a:pt x="242636" y="317892"/>
                </a:lnTo>
                <a:lnTo>
                  <a:pt x="274019" y="320585"/>
                </a:lnTo>
                <a:lnTo>
                  <a:pt x="302603" y="324832"/>
                </a:lnTo>
                <a:lnTo>
                  <a:pt x="325282" y="326073"/>
                </a:lnTo>
                <a:lnTo>
                  <a:pt x="355108" y="330143"/>
                </a:lnTo>
                <a:lnTo>
                  <a:pt x="385190" y="332446"/>
                </a:lnTo>
                <a:lnTo>
                  <a:pt x="413075" y="333128"/>
                </a:lnTo>
                <a:lnTo>
                  <a:pt x="442583" y="336702"/>
                </a:lnTo>
                <a:lnTo>
                  <a:pt x="465106" y="338404"/>
                </a:lnTo>
                <a:lnTo>
                  <a:pt x="488522" y="339161"/>
                </a:lnTo>
                <a:lnTo>
                  <a:pt x="510689" y="339497"/>
                </a:lnTo>
                <a:lnTo>
                  <a:pt x="532299" y="341528"/>
                </a:lnTo>
                <a:lnTo>
                  <a:pt x="554369" y="344077"/>
                </a:lnTo>
                <a:lnTo>
                  <a:pt x="578289" y="345210"/>
                </a:lnTo>
                <a:lnTo>
                  <a:pt x="601150" y="345713"/>
                </a:lnTo>
                <a:lnTo>
                  <a:pt x="623069" y="345937"/>
                </a:lnTo>
                <a:lnTo>
                  <a:pt x="644570" y="346037"/>
                </a:lnTo>
                <a:lnTo>
                  <a:pt x="667767" y="346080"/>
                </a:lnTo>
                <a:lnTo>
                  <a:pt x="692188" y="346100"/>
                </a:lnTo>
                <a:lnTo>
                  <a:pt x="717153" y="346109"/>
                </a:lnTo>
                <a:lnTo>
                  <a:pt x="742360" y="346113"/>
                </a:lnTo>
                <a:lnTo>
                  <a:pt x="766968" y="346115"/>
                </a:lnTo>
                <a:lnTo>
                  <a:pt x="789665" y="346116"/>
                </a:lnTo>
                <a:lnTo>
                  <a:pt x="813393" y="346116"/>
                </a:lnTo>
                <a:lnTo>
                  <a:pt x="839461" y="346116"/>
                </a:lnTo>
                <a:lnTo>
                  <a:pt x="869861" y="346116"/>
                </a:lnTo>
                <a:lnTo>
                  <a:pt x="900306" y="346116"/>
                </a:lnTo>
                <a:lnTo>
                  <a:pt x="930300" y="345411"/>
                </a:lnTo>
                <a:lnTo>
                  <a:pt x="960094" y="342745"/>
                </a:lnTo>
                <a:lnTo>
                  <a:pt x="987916" y="341090"/>
                </a:lnTo>
                <a:lnTo>
                  <a:pt x="1015099" y="340355"/>
                </a:lnTo>
                <a:lnTo>
                  <a:pt x="1043643" y="340028"/>
                </a:lnTo>
                <a:lnTo>
                  <a:pt x="1072792" y="338001"/>
                </a:lnTo>
                <a:lnTo>
                  <a:pt x="1102211" y="335453"/>
                </a:lnTo>
                <a:lnTo>
                  <a:pt x="1131748" y="334322"/>
                </a:lnTo>
                <a:lnTo>
                  <a:pt x="1148656" y="333314"/>
                </a:lnTo>
                <a:lnTo>
                  <a:pt x="1166983" y="331937"/>
                </a:lnTo>
                <a:lnTo>
                  <a:pt x="1186257" y="330313"/>
                </a:lnTo>
                <a:lnTo>
                  <a:pt x="1204046" y="329231"/>
                </a:lnTo>
                <a:lnTo>
                  <a:pt x="1220843" y="328509"/>
                </a:lnTo>
                <a:lnTo>
                  <a:pt x="1236980" y="328028"/>
                </a:lnTo>
                <a:lnTo>
                  <a:pt x="1268081" y="325612"/>
                </a:lnTo>
                <a:lnTo>
                  <a:pt x="1299072" y="322892"/>
                </a:lnTo>
                <a:lnTo>
                  <a:pt x="1315239" y="322167"/>
                </a:lnTo>
                <a:lnTo>
                  <a:pt x="1331661" y="321683"/>
                </a:lnTo>
                <a:lnTo>
                  <a:pt x="1348253" y="320656"/>
                </a:lnTo>
                <a:lnTo>
                  <a:pt x="1364959" y="319265"/>
                </a:lnTo>
                <a:lnTo>
                  <a:pt x="1381742" y="317632"/>
                </a:lnTo>
                <a:lnTo>
                  <a:pt x="1398574" y="316543"/>
                </a:lnTo>
                <a:lnTo>
                  <a:pt x="1415440" y="315817"/>
                </a:lnTo>
                <a:lnTo>
                  <a:pt x="1432329" y="315334"/>
                </a:lnTo>
                <a:lnTo>
                  <a:pt x="1449232" y="315011"/>
                </a:lnTo>
                <a:lnTo>
                  <a:pt x="1466145" y="314796"/>
                </a:lnTo>
                <a:lnTo>
                  <a:pt x="1483065" y="314653"/>
                </a:lnTo>
                <a:lnTo>
                  <a:pt x="1499284" y="314557"/>
                </a:lnTo>
                <a:lnTo>
                  <a:pt x="1530475" y="314451"/>
                </a:lnTo>
                <a:lnTo>
                  <a:pt x="1558919" y="314404"/>
                </a:lnTo>
                <a:lnTo>
                  <a:pt x="1586378" y="314383"/>
                </a:lnTo>
                <a:lnTo>
                  <a:pt x="1615045" y="314374"/>
                </a:lnTo>
                <a:lnTo>
                  <a:pt x="1646130" y="314369"/>
                </a:lnTo>
                <a:lnTo>
                  <a:pt x="1662322" y="314368"/>
                </a:lnTo>
                <a:lnTo>
                  <a:pt x="1679466" y="314367"/>
                </a:lnTo>
                <a:lnTo>
                  <a:pt x="1697246" y="314367"/>
                </a:lnTo>
                <a:lnTo>
                  <a:pt x="1715449" y="314366"/>
                </a:lnTo>
                <a:lnTo>
                  <a:pt x="1733229" y="314366"/>
                </a:lnTo>
                <a:lnTo>
                  <a:pt x="1750726" y="314366"/>
                </a:lnTo>
                <a:lnTo>
                  <a:pt x="1768036" y="314366"/>
                </a:lnTo>
                <a:lnTo>
                  <a:pt x="1784514" y="313660"/>
                </a:lnTo>
                <a:lnTo>
                  <a:pt x="1815994" y="310995"/>
                </a:lnTo>
                <a:lnTo>
                  <a:pt x="1832009" y="310002"/>
                </a:lnTo>
                <a:lnTo>
                  <a:pt x="1848330" y="309340"/>
                </a:lnTo>
                <a:lnTo>
                  <a:pt x="1864855" y="308899"/>
                </a:lnTo>
                <a:lnTo>
                  <a:pt x="1881516" y="307899"/>
                </a:lnTo>
                <a:lnTo>
                  <a:pt x="1898268" y="306527"/>
                </a:lnTo>
                <a:lnTo>
                  <a:pt x="1915081" y="304907"/>
                </a:lnTo>
                <a:lnTo>
                  <a:pt x="1931228" y="303827"/>
                </a:lnTo>
                <a:lnTo>
                  <a:pt x="1962339" y="302626"/>
                </a:lnTo>
                <a:lnTo>
                  <a:pt x="1992629" y="300211"/>
                </a:lnTo>
                <a:lnTo>
                  <a:pt x="2023260" y="297492"/>
                </a:lnTo>
                <a:lnTo>
                  <a:pt x="2039331" y="296766"/>
                </a:lnTo>
                <a:lnTo>
                  <a:pt x="2055689" y="296283"/>
                </a:lnTo>
                <a:lnTo>
                  <a:pt x="2087035" y="293864"/>
                </a:lnTo>
                <a:lnTo>
                  <a:pt x="2116724" y="291143"/>
                </a:lnTo>
                <a:lnTo>
                  <a:pt x="2144030" y="289934"/>
                </a:lnTo>
                <a:lnTo>
                  <a:pt x="2170278" y="287514"/>
                </a:lnTo>
                <a:lnTo>
                  <a:pt x="2195348" y="284793"/>
                </a:lnTo>
                <a:lnTo>
                  <a:pt x="2218250" y="283584"/>
                </a:lnTo>
                <a:lnTo>
                  <a:pt x="2242070" y="281165"/>
                </a:lnTo>
                <a:lnTo>
                  <a:pt x="2266062" y="277738"/>
                </a:lnTo>
                <a:lnTo>
                  <a:pt x="2288484" y="273863"/>
                </a:lnTo>
                <a:lnTo>
                  <a:pt x="2310209" y="269789"/>
                </a:lnTo>
                <a:lnTo>
                  <a:pt x="2340391" y="265410"/>
                </a:lnTo>
                <a:lnTo>
                  <a:pt x="2367208" y="260349"/>
                </a:lnTo>
                <a:lnTo>
                  <a:pt x="2398183" y="252739"/>
                </a:lnTo>
                <a:lnTo>
                  <a:pt x="2424940" y="241308"/>
                </a:lnTo>
                <a:lnTo>
                  <a:pt x="2441727" y="231257"/>
                </a:lnTo>
                <a:lnTo>
                  <a:pt x="2454540" y="217069"/>
                </a:lnTo>
                <a:lnTo>
                  <a:pt x="2459271" y="205506"/>
                </a:lnTo>
                <a:lnTo>
                  <a:pt x="2460532" y="199459"/>
                </a:lnTo>
                <a:lnTo>
                  <a:pt x="2459962" y="194017"/>
                </a:lnTo>
                <a:lnTo>
                  <a:pt x="2455566" y="184207"/>
                </a:lnTo>
                <a:lnTo>
                  <a:pt x="2441245" y="167118"/>
                </a:lnTo>
                <a:lnTo>
                  <a:pt x="2413895" y="147157"/>
                </a:lnTo>
                <a:lnTo>
                  <a:pt x="2390320" y="132962"/>
                </a:lnTo>
                <a:lnTo>
                  <a:pt x="2362090" y="119819"/>
                </a:lnTo>
                <a:lnTo>
                  <a:pt x="2331382" y="106988"/>
                </a:lnTo>
                <a:lnTo>
                  <a:pt x="2299941" y="97620"/>
                </a:lnTo>
                <a:lnTo>
                  <a:pt x="2275084" y="90799"/>
                </a:lnTo>
                <a:lnTo>
                  <a:pt x="2248984" y="83770"/>
                </a:lnTo>
                <a:lnTo>
                  <a:pt x="2225625" y="78294"/>
                </a:lnTo>
                <a:lnTo>
                  <a:pt x="2197840" y="71626"/>
                </a:lnTo>
                <a:lnTo>
                  <a:pt x="2168088" y="63959"/>
                </a:lnTo>
                <a:lnTo>
                  <a:pt x="2140753" y="55848"/>
                </a:lnTo>
                <a:lnTo>
                  <a:pt x="2110730" y="49421"/>
                </a:lnTo>
                <a:lnTo>
                  <a:pt x="2079277" y="44213"/>
                </a:lnTo>
                <a:lnTo>
                  <a:pt x="2048835" y="39546"/>
                </a:lnTo>
                <a:lnTo>
                  <a:pt x="2018842" y="35120"/>
                </a:lnTo>
                <a:lnTo>
                  <a:pt x="2003930" y="32952"/>
                </a:lnTo>
                <a:lnTo>
                  <a:pt x="1986932" y="30096"/>
                </a:lnTo>
                <a:lnTo>
                  <a:pt x="1968546" y="26780"/>
                </a:lnTo>
                <a:lnTo>
                  <a:pt x="1949232" y="23159"/>
                </a:lnTo>
                <a:lnTo>
                  <a:pt x="1931418" y="20744"/>
                </a:lnTo>
                <a:lnTo>
                  <a:pt x="1914602" y="19135"/>
                </a:lnTo>
                <a:lnTo>
                  <a:pt x="1898454" y="18062"/>
                </a:lnTo>
                <a:lnTo>
                  <a:pt x="1867339" y="14988"/>
                </a:lnTo>
                <a:lnTo>
                  <a:pt x="1835637" y="11976"/>
                </a:lnTo>
                <a:lnTo>
                  <a:pt x="1818293" y="11173"/>
                </a:lnTo>
                <a:lnTo>
                  <a:pt x="1800381" y="10637"/>
                </a:lnTo>
                <a:lnTo>
                  <a:pt x="1782794" y="9575"/>
                </a:lnTo>
                <a:lnTo>
                  <a:pt x="1765425" y="8161"/>
                </a:lnTo>
                <a:lnTo>
                  <a:pt x="1748202" y="6513"/>
                </a:lnTo>
                <a:lnTo>
                  <a:pt x="1728253" y="5414"/>
                </a:lnTo>
                <a:lnTo>
                  <a:pt x="1706487" y="4681"/>
                </a:lnTo>
                <a:lnTo>
                  <a:pt x="1683510" y="4193"/>
                </a:lnTo>
                <a:lnTo>
                  <a:pt x="1662547" y="3867"/>
                </a:lnTo>
                <a:lnTo>
                  <a:pt x="1642928" y="3650"/>
                </a:lnTo>
                <a:lnTo>
                  <a:pt x="1624203" y="3505"/>
                </a:lnTo>
                <a:lnTo>
                  <a:pt x="1605371" y="3409"/>
                </a:lnTo>
                <a:lnTo>
                  <a:pt x="1586466" y="3344"/>
                </a:lnTo>
                <a:lnTo>
                  <a:pt x="1567512" y="3302"/>
                </a:lnTo>
                <a:lnTo>
                  <a:pt x="1547821" y="3273"/>
                </a:lnTo>
                <a:lnTo>
                  <a:pt x="1527638" y="3254"/>
                </a:lnTo>
                <a:lnTo>
                  <a:pt x="1507127" y="3241"/>
                </a:lnTo>
                <a:lnTo>
                  <a:pt x="1484986" y="3233"/>
                </a:lnTo>
                <a:lnTo>
                  <a:pt x="1461759" y="3228"/>
                </a:lnTo>
                <a:lnTo>
                  <a:pt x="1437808" y="3224"/>
                </a:lnTo>
                <a:lnTo>
                  <a:pt x="1409846" y="3221"/>
                </a:lnTo>
                <a:lnTo>
                  <a:pt x="1379210" y="3219"/>
                </a:lnTo>
                <a:lnTo>
                  <a:pt x="1346792" y="3218"/>
                </a:lnTo>
                <a:lnTo>
                  <a:pt x="1318124" y="3923"/>
                </a:lnTo>
                <a:lnTo>
                  <a:pt x="1291957" y="5098"/>
                </a:lnTo>
                <a:lnTo>
                  <a:pt x="1267456" y="6588"/>
                </a:lnTo>
                <a:lnTo>
                  <a:pt x="1242656" y="7581"/>
                </a:lnTo>
                <a:lnTo>
                  <a:pt x="1217655" y="8242"/>
                </a:lnTo>
                <a:lnTo>
                  <a:pt x="1192522" y="8684"/>
                </a:lnTo>
                <a:lnTo>
                  <a:pt x="1168005" y="8978"/>
                </a:lnTo>
                <a:lnTo>
                  <a:pt x="1143900" y="9174"/>
                </a:lnTo>
                <a:lnTo>
                  <a:pt x="1120068" y="9305"/>
                </a:lnTo>
                <a:lnTo>
                  <a:pt x="1095714" y="9392"/>
                </a:lnTo>
                <a:lnTo>
                  <a:pt x="1071011" y="9450"/>
                </a:lnTo>
                <a:lnTo>
                  <a:pt x="1046076" y="9489"/>
                </a:lnTo>
                <a:lnTo>
                  <a:pt x="1020986" y="9515"/>
                </a:lnTo>
                <a:lnTo>
                  <a:pt x="995792" y="9531"/>
                </a:lnTo>
                <a:lnTo>
                  <a:pt x="970529" y="9543"/>
                </a:lnTo>
                <a:lnTo>
                  <a:pt x="941694" y="10256"/>
                </a:lnTo>
                <a:lnTo>
                  <a:pt x="910475" y="11437"/>
                </a:lnTo>
                <a:lnTo>
                  <a:pt x="877668" y="12930"/>
                </a:lnTo>
                <a:lnTo>
                  <a:pt x="846625" y="14631"/>
                </a:lnTo>
                <a:lnTo>
                  <a:pt x="816757" y="16470"/>
                </a:lnTo>
                <a:lnTo>
                  <a:pt x="787673" y="18402"/>
                </a:lnTo>
                <a:lnTo>
                  <a:pt x="758406" y="20396"/>
                </a:lnTo>
                <a:lnTo>
                  <a:pt x="729017" y="22430"/>
                </a:lnTo>
                <a:lnTo>
                  <a:pt x="699546" y="24492"/>
                </a:lnTo>
                <a:lnTo>
                  <a:pt x="665788" y="27278"/>
                </a:lnTo>
                <a:lnTo>
                  <a:pt x="629171" y="30546"/>
                </a:lnTo>
                <a:lnTo>
                  <a:pt x="590649" y="34136"/>
                </a:lnTo>
                <a:lnTo>
                  <a:pt x="555090" y="37940"/>
                </a:lnTo>
                <a:lnTo>
                  <a:pt x="521506" y="41888"/>
                </a:lnTo>
                <a:lnTo>
                  <a:pt x="489239" y="45931"/>
                </a:lnTo>
                <a:lnTo>
                  <a:pt x="452206" y="50742"/>
                </a:lnTo>
                <a:lnTo>
                  <a:pt x="411994" y="56067"/>
                </a:lnTo>
                <a:lnTo>
                  <a:pt x="369665" y="61733"/>
                </a:lnTo>
                <a:lnTo>
                  <a:pt x="330156" y="67627"/>
                </a:lnTo>
                <a:lnTo>
                  <a:pt x="292528" y="73674"/>
                </a:lnTo>
                <a:lnTo>
                  <a:pt x="256154" y="79821"/>
                </a:lnTo>
                <a:lnTo>
                  <a:pt x="219910" y="86036"/>
                </a:lnTo>
                <a:lnTo>
                  <a:pt x="183753" y="92296"/>
                </a:lnTo>
                <a:lnTo>
                  <a:pt x="147653" y="98586"/>
                </a:lnTo>
                <a:lnTo>
                  <a:pt x="123587" y="102780"/>
                </a:lnTo>
                <a:lnTo>
                  <a:pt x="75455" y="11116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SMARTInkShape-35">
            <a:extLst>
              <a:ext uri="{FF2B5EF4-FFF2-40B4-BE49-F238E27FC236}">
                <a16:creationId xmlns:a16="http://schemas.microsoft.com/office/drawing/2014/main" id="{CCAF21A7-16CF-4C1E-AA73-899F9A954B0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75177" y="3511929"/>
            <a:ext cx="1961712" cy="412372"/>
          </a:xfrm>
          <a:custGeom>
            <a:avLst/>
            <a:gdLst/>
            <a:ahLst/>
            <a:cxnLst/>
            <a:rect l="0" t="0" r="0" b="0"/>
            <a:pathLst>
              <a:path w="1961712" h="412372">
                <a:moveTo>
                  <a:pt x="258323" y="37721"/>
                </a:moveTo>
                <a:lnTo>
                  <a:pt x="258323" y="37721"/>
                </a:lnTo>
                <a:lnTo>
                  <a:pt x="254952" y="37721"/>
                </a:lnTo>
                <a:lnTo>
                  <a:pt x="229779" y="31960"/>
                </a:lnTo>
                <a:lnTo>
                  <a:pt x="205020" y="31487"/>
                </a:lnTo>
                <a:lnTo>
                  <a:pt x="176533" y="34765"/>
                </a:lnTo>
                <a:lnTo>
                  <a:pt x="150206" y="40216"/>
                </a:lnTo>
                <a:lnTo>
                  <a:pt x="123434" y="49671"/>
                </a:lnTo>
                <a:lnTo>
                  <a:pt x="97832" y="61144"/>
                </a:lnTo>
                <a:lnTo>
                  <a:pt x="75852" y="73667"/>
                </a:lnTo>
                <a:lnTo>
                  <a:pt x="49105" y="100587"/>
                </a:lnTo>
                <a:lnTo>
                  <a:pt x="30181" y="123125"/>
                </a:lnTo>
                <a:lnTo>
                  <a:pt x="15284" y="151304"/>
                </a:lnTo>
                <a:lnTo>
                  <a:pt x="4816" y="182166"/>
                </a:lnTo>
                <a:lnTo>
                  <a:pt x="0" y="204227"/>
                </a:lnTo>
                <a:lnTo>
                  <a:pt x="285" y="220379"/>
                </a:lnTo>
                <a:lnTo>
                  <a:pt x="7673" y="246045"/>
                </a:lnTo>
                <a:lnTo>
                  <a:pt x="16056" y="274268"/>
                </a:lnTo>
                <a:lnTo>
                  <a:pt x="35255" y="303482"/>
                </a:lnTo>
                <a:lnTo>
                  <a:pt x="56216" y="329635"/>
                </a:lnTo>
                <a:lnTo>
                  <a:pt x="80109" y="352758"/>
                </a:lnTo>
                <a:lnTo>
                  <a:pt x="110913" y="369586"/>
                </a:lnTo>
                <a:lnTo>
                  <a:pt x="126451" y="379233"/>
                </a:lnTo>
                <a:lnTo>
                  <a:pt x="156918" y="391021"/>
                </a:lnTo>
                <a:lnTo>
                  <a:pt x="185924" y="399635"/>
                </a:lnTo>
                <a:lnTo>
                  <a:pt x="211236" y="406010"/>
                </a:lnTo>
                <a:lnTo>
                  <a:pt x="242123" y="411114"/>
                </a:lnTo>
                <a:lnTo>
                  <a:pt x="272448" y="412123"/>
                </a:lnTo>
                <a:lnTo>
                  <a:pt x="293529" y="412261"/>
                </a:lnTo>
                <a:lnTo>
                  <a:pt x="315128" y="412322"/>
                </a:lnTo>
                <a:lnTo>
                  <a:pt x="337897" y="412349"/>
                </a:lnTo>
                <a:lnTo>
                  <a:pt x="364480" y="412361"/>
                </a:lnTo>
                <a:lnTo>
                  <a:pt x="392757" y="412366"/>
                </a:lnTo>
                <a:lnTo>
                  <a:pt x="419672" y="412369"/>
                </a:lnTo>
                <a:lnTo>
                  <a:pt x="450690" y="412370"/>
                </a:lnTo>
                <a:lnTo>
                  <a:pt x="477755" y="412371"/>
                </a:lnTo>
                <a:lnTo>
                  <a:pt x="503649" y="411666"/>
                </a:lnTo>
                <a:lnTo>
                  <a:pt x="529901" y="407302"/>
                </a:lnTo>
                <a:lnTo>
                  <a:pt x="559002" y="402246"/>
                </a:lnTo>
                <a:lnTo>
                  <a:pt x="586518" y="400434"/>
                </a:lnTo>
                <a:lnTo>
                  <a:pt x="615994" y="399192"/>
                </a:lnTo>
                <a:lnTo>
                  <a:pt x="643621" y="394669"/>
                </a:lnTo>
                <a:lnTo>
                  <a:pt x="674542" y="389565"/>
                </a:lnTo>
                <a:lnTo>
                  <a:pt x="698014" y="388124"/>
                </a:lnTo>
                <a:lnTo>
                  <a:pt x="720677" y="385602"/>
                </a:lnTo>
                <a:lnTo>
                  <a:pt x="751387" y="382096"/>
                </a:lnTo>
                <a:lnTo>
                  <a:pt x="782124" y="379177"/>
                </a:lnTo>
                <a:lnTo>
                  <a:pt x="805095" y="376451"/>
                </a:lnTo>
                <a:lnTo>
                  <a:pt x="827064" y="375240"/>
                </a:lnTo>
                <a:lnTo>
                  <a:pt x="848588" y="374702"/>
                </a:lnTo>
                <a:lnTo>
                  <a:pt x="870619" y="374462"/>
                </a:lnTo>
                <a:lnTo>
                  <a:pt x="894521" y="374356"/>
                </a:lnTo>
                <a:lnTo>
                  <a:pt x="917374" y="374309"/>
                </a:lnTo>
                <a:lnTo>
                  <a:pt x="941407" y="374993"/>
                </a:lnTo>
                <a:lnTo>
                  <a:pt x="970903" y="377649"/>
                </a:lnTo>
                <a:lnTo>
                  <a:pt x="997183" y="379300"/>
                </a:lnTo>
                <a:lnTo>
                  <a:pt x="1020622" y="380740"/>
                </a:lnTo>
                <a:lnTo>
                  <a:pt x="1042798" y="383731"/>
                </a:lnTo>
                <a:lnTo>
                  <a:pt x="1066295" y="385531"/>
                </a:lnTo>
                <a:lnTo>
                  <a:pt x="1090144" y="387036"/>
                </a:lnTo>
                <a:lnTo>
                  <a:pt x="1112503" y="390058"/>
                </a:lnTo>
                <a:lnTo>
                  <a:pt x="1134199" y="391871"/>
                </a:lnTo>
                <a:lnTo>
                  <a:pt x="1156307" y="393382"/>
                </a:lnTo>
                <a:lnTo>
                  <a:pt x="1180243" y="396406"/>
                </a:lnTo>
                <a:lnTo>
                  <a:pt x="1204993" y="398220"/>
                </a:lnTo>
                <a:lnTo>
                  <a:pt x="1229399" y="399026"/>
                </a:lnTo>
                <a:lnTo>
                  <a:pt x="1252005" y="399384"/>
                </a:lnTo>
                <a:lnTo>
                  <a:pt x="1273811" y="401425"/>
                </a:lnTo>
                <a:lnTo>
                  <a:pt x="1295968" y="403978"/>
                </a:lnTo>
                <a:lnTo>
                  <a:pt x="1319926" y="405113"/>
                </a:lnTo>
                <a:lnTo>
                  <a:pt x="1342804" y="407499"/>
                </a:lnTo>
                <a:lnTo>
                  <a:pt x="1365437" y="410206"/>
                </a:lnTo>
                <a:lnTo>
                  <a:pt x="1389607" y="411408"/>
                </a:lnTo>
                <a:lnTo>
                  <a:pt x="1412579" y="411943"/>
                </a:lnTo>
                <a:lnTo>
                  <a:pt x="1435253" y="412181"/>
                </a:lnTo>
                <a:lnTo>
                  <a:pt x="1459443" y="412287"/>
                </a:lnTo>
                <a:lnTo>
                  <a:pt x="1482423" y="412333"/>
                </a:lnTo>
                <a:lnTo>
                  <a:pt x="1504395" y="412354"/>
                </a:lnTo>
                <a:lnTo>
                  <a:pt x="1525920" y="412364"/>
                </a:lnTo>
                <a:lnTo>
                  <a:pt x="1547245" y="410486"/>
                </a:lnTo>
                <a:lnTo>
                  <a:pt x="1568483" y="407300"/>
                </a:lnTo>
                <a:lnTo>
                  <a:pt x="1589681" y="403532"/>
                </a:lnTo>
                <a:lnTo>
                  <a:pt x="1610862" y="401387"/>
                </a:lnTo>
                <a:lnTo>
                  <a:pt x="1632035" y="399728"/>
                </a:lnTo>
                <a:lnTo>
                  <a:pt x="1653205" y="396639"/>
                </a:lnTo>
                <a:lnTo>
                  <a:pt x="1674372" y="394796"/>
                </a:lnTo>
                <a:lnTo>
                  <a:pt x="1704242" y="393758"/>
                </a:lnTo>
                <a:lnTo>
                  <a:pt x="1730966" y="391569"/>
                </a:lnTo>
                <a:lnTo>
                  <a:pt x="1756758" y="386452"/>
                </a:lnTo>
                <a:lnTo>
                  <a:pt x="1784155" y="380467"/>
                </a:lnTo>
                <a:lnTo>
                  <a:pt x="1814906" y="372124"/>
                </a:lnTo>
                <a:lnTo>
                  <a:pt x="1844001" y="362976"/>
                </a:lnTo>
                <a:lnTo>
                  <a:pt x="1870863" y="350194"/>
                </a:lnTo>
                <a:lnTo>
                  <a:pt x="1893929" y="339150"/>
                </a:lnTo>
                <a:lnTo>
                  <a:pt x="1919343" y="322472"/>
                </a:lnTo>
                <a:lnTo>
                  <a:pt x="1947645" y="300317"/>
                </a:lnTo>
                <a:lnTo>
                  <a:pt x="1959331" y="278210"/>
                </a:lnTo>
                <a:lnTo>
                  <a:pt x="1961711" y="272131"/>
                </a:lnTo>
                <a:lnTo>
                  <a:pt x="1960594" y="257849"/>
                </a:lnTo>
                <a:lnTo>
                  <a:pt x="1955394" y="243506"/>
                </a:lnTo>
                <a:lnTo>
                  <a:pt x="1932377" y="213817"/>
                </a:lnTo>
                <a:lnTo>
                  <a:pt x="1908039" y="192292"/>
                </a:lnTo>
                <a:lnTo>
                  <a:pt x="1877894" y="175315"/>
                </a:lnTo>
                <a:lnTo>
                  <a:pt x="1849603" y="162608"/>
                </a:lnTo>
                <a:lnTo>
                  <a:pt x="1821621" y="149905"/>
                </a:lnTo>
                <a:lnTo>
                  <a:pt x="1799083" y="141438"/>
                </a:lnTo>
                <a:lnTo>
                  <a:pt x="1776837" y="132971"/>
                </a:lnTo>
                <a:lnTo>
                  <a:pt x="1753780" y="125210"/>
                </a:lnTo>
                <a:lnTo>
                  <a:pt x="1727068" y="119409"/>
                </a:lnTo>
                <a:lnTo>
                  <a:pt x="1704379" y="114478"/>
                </a:lnTo>
                <a:lnTo>
                  <a:pt x="1682064" y="109230"/>
                </a:lnTo>
                <a:lnTo>
                  <a:pt x="1653332" y="102193"/>
                </a:lnTo>
                <a:lnTo>
                  <a:pt x="1623629" y="96244"/>
                </a:lnTo>
                <a:lnTo>
                  <a:pt x="1592553" y="90542"/>
                </a:lnTo>
                <a:lnTo>
                  <a:pt x="1575377" y="87046"/>
                </a:lnTo>
                <a:lnTo>
                  <a:pt x="1557575" y="83304"/>
                </a:lnTo>
                <a:lnTo>
                  <a:pt x="1540063" y="80104"/>
                </a:lnTo>
                <a:lnTo>
                  <a:pt x="1522744" y="77265"/>
                </a:lnTo>
                <a:lnTo>
                  <a:pt x="1505554" y="74667"/>
                </a:lnTo>
                <a:lnTo>
                  <a:pt x="1487039" y="71524"/>
                </a:lnTo>
                <a:lnTo>
                  <a:pt x="1467639" y="68018"/>
                </a:lnTo>
                <a:lnTo>
                  <a:pt x="1447650" y="64269"/>
                </a:lnTo>
                <a:lnTo>
                  <a:pt x="1428680" y="61064"/>
                </a:lnTo>
                <a:lnTo>
                  <a:pt x="1410389" y="58222"/>
                </a:lnTo>
                <a:lnTo>
                  <a:pt x="1392550" y="55621"/>
                </a:lnTo>
                <a:lnTo>
                  <a:pt x="1372191" y="52477"/>
                </a:lnTo>
                <a:lnTo>
                  <a:pt x="1350152" y="48970"/>
                </a:lnTo>
                <a:lnTo>
                  <a:pt x="1326993" y="45220"/>
                </a:lnTo>
                <a:lnTo>
                  <a:pt x="1305203" y="42015"/>
                </a:lnTo>
                <a:lnTo>
                  <a:pt x="1284326" y="39172"/>
                </a:lnTo>
                <a:lnTo>
                  <a:pt x="1264059" y="36572"/>
                </a:lnTo>
                <a:lnTo>
                  <a:pt x="1237141" y="33427"/>
                </a:lnTo>
                <a:lnTo>
                  <a:pt x="1205791" y="29920"/>
                </a:lnTo>
                <a:lnTo>
                  <a:pt x="1171485" y="26170"/>
                </a:lnTo>
                <a:lnTo>
                  <a:pt x="1140853" y="22965"/>
                </a:lnTo>
                <a:lnTo>
                  <a:pt x="1112671" y="20122"/>
                </a:lnTo>
                <a:lnTo>
                  <a:pt x="1086122" y="17522"/>
                </a:lnTo>
                <a:lnTo>
                  <a:pt x="1059955" y="15082"/>
                </a:lnTo>
                <a:lnTo>
                  <a:pt x="1034045" y="12751"/>
                </a:lnTo>
                <a:lnTo>
                  <a:pt x="1008304" y="10491"/>
                </a:lnTo>
                <a:lnTo>
                  <a:pt x="979855" y="8279"/>
                </a:lnTo>
                <a:lnTo>
                  <a:pt x="949600" y="6099"/>
                </a:lnTo>
                <a:lnTo>
                  <a:pt x="918141" y="3939"/>
                </a:lnTo>
                <a:lnTo>
                  <a:pt x="888701" y="2500"/>
                </a:lnTo>
                <a:lnTo>
                  <a:pt x="860609" y="1540"/>
                </a:lnTo>
                <a:lnTo>
                  <a:pt x="833413" y="900"/>
                </a:lnTo>
                <a:lnTo>
                  <a:pt x="803289" y="474"/>
                </a:lnTo>
                <a:lnTo>
                  <a:pt x="771211" y="190"/>
                </a:lnTo>
                <a:lnTo>
                  <a:pt x="737832" y="0"/>
                </a:lnTo>
                <a:lnTo>
                  <a:pt x="704995" y="579"/>
                </a:lnTo>
                <a:lnTo>
                  <a:pt x="672521" y="1671"/>
                </a:lnTo>
                <a:lnTo>
                  <a:pt x="640289" y="3104"/>
                </a:lnTo>
                <a:lnTo>
                  <a:pt x="605394" y="4765"/>
                </a:lnTo>
                <a:lnTo>
                  <a:pt x="568726" y="6579"/>
                </a:lnTo>
                <a:lnTo>
                  <a:pt x="530875" y="8493"/>
                </a:lnTo>
                <a:lnTo>
                  <a:pt x="494352" y="11180"/>
                </a:lnTo>
                <a:lnTo>
                  <a:pt x="458715" y="14383"/>
                </a:lnTo>
                <a:lnTo>
                  <a:pt x="423667" y="17929"/>
                </a:lnTo>
                <a:lnTo>
                  <a:pt x="384075" y="23115"/>
                </a:lnTo>
                <a:lnTo>
                  <a:pt x="341452" y="29395"/>
                </a:lnTo>
                <a:lnTo>
                  <a:pt x="296809" y="36404"/>
                </a:lnTo>
                <a:lnTo>
                  <a:pt x="254347" y="43193"/>
                </a:lnTo>
                <a:lnTo>
                  <a:pt x="213339" y="49835"/>
                </a:lnTo>
                <a:lnTo>
                  <a:pt x="173300" y="56381"/>
                </a:lnTo>
                <a:lnTo>
                  <a:pt x="146608" y="60744"/>
                </a:lnTo>
                <a:lnTo>
                  <a:pt x="93223" y="6947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cs-CZ" altLang="cs-CZ" sz="2800" b="1"/>
              <a:t>Centrální žilní </a:t>
            </a:r>
            <a:r>
              <a:rPr lang="en-US" altLang="cs-CZ" sz="2800">
                <a:cs typeface="Tahoma" pitchFamily="34" charset="0"/>
              </a:rPr>
              <a:t>&gt;</a:t>
            </a:r>
            <a:r>
              <a:rPr lang="cs-CZ" altLang="cs-CZ" sz="2800">
                <a:cs typeface="Tahoma" pitchFamily="34" charset="0"/>
              </a:rPr>
              <a:t> periferní </a:t>
            </a:r>
            <a:r>
              <a:rPr lang="en-US" altLang="cs-CZ" sz="2800">
                <a:cs typeface="Tahoma" pitchFamily="34" charset="0"/>
              </a:rPr>
              <a:t>&gt;</a:t>
            </a:r>
            <a:r>
              <a:rPr lang="cs-CZ" altLang="cs-CZ" sz="2800">
                <a:cs typeface="Tahoma" pitchFamily="34" charset="0"/>
              </a:rPr>
              <a:t> arteriální katetry</a:t>
            </a:r>
            <a:endParaRPr lang="cs-CZ" altLang="cs-CZ" sz="280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cs-CZ" altLang="cs-CZ" sz="2800"/>
              <a:t>Klinická kritéria: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sz="2800"/>
              <a:t>	- horečka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sz="2800"/>
              <a:t>	- katétr je zaveden </a:t>
            </a:r>
            <a:r>
              <a:rPr lang="cs-CZ" altLang="cs-CZ" sz="2800">
                <a:cs typeface="Tahoma" pitchFamily="34" charset="0"/>
              </a:rPr>
              <a:t>≥ 3 dny</a:t>
            </a:r>
            <a:endParaRPr lang="cs-CZ" altLang="cs-CZ" sz="2800"/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sz="2800"/>
              <a:t>	- lokální příznaky infekce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sz="2800"/>
              <a:t>	- pozitivní hemokultury odebrané z cévního vstupu a periferní krve ve stejný čas</a:t>
            </a: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Katetrové infekce - CRBSI</a:t>
            </a:r>
          </a:p>
        </p:txBody>
      </p:sp>
    </p:spTree>
    <p:custDataLst>
      <p:tags r:id="rId1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Mytí a dezinfekce rukou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Ochranné rukavice, ochranné zástěry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Přiměřená izolace pacientů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Pomůcky jen pro 1 nemocného (fonendoskopy, teploměry…)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Architektura jednotky intenzivní péče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Dostatečné personální zabezpečení</a:t>
            </a:r>
          </a:p>
          <a:p>
            <a:pPr eaLnBrk="1" hangingPunct="1">
              <a:lnSpc>
                <a:spcPct val="90000"/>
              </a:lnSpc>
            </a:pPr>
            <a:endParaRPr lang="cs-CZ" altLang="cs-CZ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/>
              <a:t>Profylaxe NI - obecné</a:t>
            </a:r>
          </a:p>
        </p:txBody>
      </p:sp>
    </p:spTree>
    <p:custDataLst>
      <p:tags r:id="rId1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3600"/>
              <a:t>Volba místa vstupu – vena subclavia </a:t>
            </a:r>
            <a:r>
              <a:rPr lang="en-US" altLang="cs-CZ" sz="3600">
                <a:cs typeface="Tahoma" pitchFamily="34" charset="0"/>
              </a:rPr>
              <a:t>&lt;</a:t>
            </a:r>
            <a:r>
              <a:rPr lang="cs-CZ" altLang="cs-CZ" sz="3600">
                <a:cs typeface="Tahoma" pitchFamily="34" charset="0"/>
              </a:rPr>
              <a:t> vena jugularis interna </a:t>
            </a:r>
            <a:r>
              <a:rPr lang="en-US" altLang="cs-CZ" sz="3600">
                <a:cs typeface="Tahoma" pitchFamily="34" charset="0"/>
              </a:rPr>
              <a:t>&lt;</a:t>
            </a:r>
            <a:r>
              <a:rPr lang="cs-CZ" altLang="cs-CZ" sz="3600">
                <a:cs typeface="Tahoma" pitchFamily="34" charset="0"/>
              </a:rPr>
              <a:t> vena femoralis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600">
                <a:cs typeface="Tahoma" pitchFamily="34" charset="0"/>
              </a:rPr>
              <a:t>Tunelované katetry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600">
                <a:cs typeface="Tahoma" pitchFamily="34" charset="0"/>
              </a:rPr>
              <a:t>Katetry potažené antimikrobiální látkou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600">
                <a:cs typeface="Tahoma" pitchFamily="34" charset="0"/>
              </a:rPr>
              <a:t>Pomoc ultrazvuku při kanylaci</a:t>
            </a:r>
            <a:endParaRPr lang="en-US" altLang="cs-CZ" sz="3600">
              <a:cs typeface="Tahoma" pitchFamily="34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/>
              <a:t>Prevence katetrových infekcí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cs-CZ" altLang="cs-CZ" sz="2800"/>
              <a:t>akutní pankreatitida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cs-CZ" altLang="cs-CZ" sz="2800"/>
              <a:t>trauma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cs-CZ" altLang="cs-CZ" sz="2800"/>
              <a:t>tkáňová ischemie, infarkt myokardu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cs-CZ" altLang="cs-CZ" sz="2800"/>
              <a:t>některé intoxikace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cs-CZ" altLang="cs-CZ" sz="2800"/>
              <a:t>popáleniny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cs-CZ" altLang="cs-CZ" sz="2800"/>
              <a:t>hemorrhagie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cs-CZ" altLang="cs-CZ" sz="2800"/>
              <a:t>maligní neuroleptický syndrom, maligní hypertermie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SIRS</a:t>
            </a:r>
          </a:p>
        </p:txBody>
      </p:sp>
      <p:sp>
        <p:nvSpPr>
          <p:cNvPr id="2" name="SMARTInkShape-1">
            <a:extLst>
              <a:ext uri="{FF2B5EF4-FFF2-40B4-BE49-F238E27FC236}">
                <a16:creationId xmlns:a16="http://schemas.microsoft.com/office/drawing/2014/main" id="{8BBD65D4-2403-4468-A7FB-3A16EF79E9B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131278" y="2533650"/>
            <a:ext cx="3071526" cy="577851"/>
          </a:xfrm>
          <a:custGeom>
            <a:avLst/>
            <a:gdLst/>
            <a:ahLst/>
            <a:cxnLst/>
            <a:rect l="0" t="0" r="0" b="0"/>
            <a:pathLst>
              <a:path w="3071526" h="577851">
                <a:moveTo>
                  <a:pt x="119672" y="520700"/>
                </a:moveTo>
                <a:lnTo>
                  <a:pt x="119672" y="520700"/>
                </a:lnTo>
                <a:lnTo>
                  <a:pt x="151065" y="513793"/>
                </a:lnTo>
                <a:lnTo>
                  <a:pt x="177422" y="509716"/>
                </a:lnTo>
                <a:lnTo>
                  <a:pt x="202341" y="508339"/>
                </a:lnTo>
                <a:lnTo>
                  <a:pt x="232009" y="508067"/>
                </a:lnTo>
                <a:lnTo>
                  <a:pt x="258984" y="508013"/>
                </a:lnTo>
                <a:lnTo>
                  <a:pt x="288066" y="508002"/>
                </a:lnTo>
                <a:lnTo>
                  <a:pt x="316009" y="508001"/>
                </a:lnTo>
                <a:lnTo>
                  <a:pt x="339888" y="508000"/>
                </a:lnTo>
                <a:lnTo>
                  <a:pt x="370482" y="508000"/>
                </a:lnTo>
                <a:lnTo>
                  <a:pt x="392245" y="508000"/>
                </a:lnTo>
                <a:lnTo>
                  <a:pt x="422449" y="508000"/>
                </a:lnTo>
                <a:lnTo>
                  <a:pt x="453036" y="508000"/>
                </a:lnTo>
                <a:lnTo>
                  <a:pt x="475973" y="507294"/>
                </a:lnTo>
                <a:lnTo>
                  <a:pt x="497926" y="504629"/>
                </a:lnTo>
                <a:lnTo>
                  <a:pt x="519442" y="502974"/>
                </a:lnTo>
                <a:lnTo>
                  <a:pt x="542175" y="502239"/>
                </a:lnTo>
                <a:lnTo>
                  <a:pt x="568742" y="501911"/>
                </a:lnTo>
                <a:lnTo>
                  <a:pt x="595131" y="501766"/>
                </a:lnTo>
                <a:lnTo>
                  <a:pt x="620970" y="501702"/>
                </a:lnTo>
                <a:lnTo>
                  <a:pt x="646566" y="501673"/>
                </a:lnTo>
                <a:lnTo>
                  <a:pt x="672053" y="501660"/>
                </a:lnTo>
                <a:lnTo>
                  <a:pt x="698197" y="501655"/>
                </a:lnTo>
                <a:lnTo>
                  <a:pt x="726280" y="501652"/>
                </a:lnTo>
                <a:lnTo>
                  <a:pt x="753342" y="501651"/>
                </a:lnTo>
                <a:lnTo>
                  <a:pt x="779481" y="501651"/>
                </a:lnTo>
                <a:lnTo>
                  <a:pt x="805209" y="501650"/>
                </a:lnTo>
                <a:lnTo>
                  <a:pt x="832637" y="501650"/>
                </a:lnTo>
                <a:lnTo>
                  <a:pt x="861290" y="501650"/>
                </a:lnTo>
                <a:lnTo>
                  <a:pt x="890487" y="501650"/>
                </a:lnTo>
                <a:lnTo>
                  <a:pt x="919927" y="501650"/>
                </a:lnTo>
                <a:lnTo>
                  <a:pt x="949474" y="501650"/>
                </a:lnTo>
                <a:lnTo>
                  <a:pt x="979069" y="501650"/>
                </a:lnTo>
                <a:lnTo>
                  <a:pt x="1008686" y="501650"/>
                </a:lnTo>
                <a:lnTo>
                  <a:pt x="1038311" y="502356"/>
                </a:lnTo>
                <a:lnTo>
                  <a:pt x="1067941" y="505021"/>
                </a:lnTo>
                <a:lnTo>
                  <a:pt x="1095691" y="506676"/>
                </a:lnTo>
                <a:lnTo>
                  <a:pt x="1122842" y="507411"/>
                </a:lnTo>
                <a:lnTo>
                  <a:pt x="1151372" y="507739"/>
                </a:lnTo>
                <a:lnTo>
                  <a:pt x="1180514" y="509765"/>
                </a:lnTo>
                <a:lnTo>
                  <a:pt x="1209930" y="512312"/>
                </a:lnTo>
                <a:lnTo>
                  <a:pt x="1239466" y="513445"/>
                </a:lnTo>
                <a:lnTo>
                  <a:pt x="1269056" y="513948"/>
                </a:lnTo>
                <a:lnTo>
                  <a:pt x="1297965" y="514171"/>
                </a:lnTo>
                <a:lnTo>
                  <a:pt x="1324925" y="514271"/>
                </a:lnTo>
                <a:lnTo>
                  <a:pt x="1351018" y="514315"/>
                </a:lnTo>
                <a:lnTo>
                  <a:pt x="1377431" y="515040"/>
                </a:lnTo>
                <a:lnTo>
                  <a:pt x="1405633" y="517714"/>
                </a:lnTo>
                <a:lnTo>
                  <a:pt x="1432749" y="519373"/>
                </a:lnTo>
                <a:lnTo>
                  <a:pt x="1458912" y="520815"/>
                </a:lnTo>
                <a:lnTo>
                  <a:pt x="1484651" y="523809"/>
                </a:lnTo>
                <a:lnTo>
                  <a:pt x="1512083" y="525610"/>
                </a:lnTo>
                <a:lnTo>
                  <a:pt x="1540033" y="527116"/>
                </a:lnTo>
                <a:lnTo>
                  <a:pt x="1566565" y="530137"/>
                </a:lnTo>
                <a:lnTo>
                  <a:pt x="1592469" y="531950"/>
                </a:lnTo>
                <a:lnTo>
                  <a:pt x="1618093" y="532756"/>
                </a:lnTo>
                <a:lnTo>
                  <a:pt x="1643592" y="533114"/>
                </a:lnTo>
                <a:lnTo>
                  <a:pt x="1669037" y="533272"/>
                </a:lnTo>
                <a:lnTo>
                  <a:pt x="1694456" y="534049"/>
                </a:lnTo>
                <a:lnTo>
                  <a:pt x="1719864" y="536746"/>
                </a:lnTo>
                <a:lnTo>
                  <a:pt x="1745269" y="538414"/>
                </a:lnTo>
                <a:lnTo>
                  <a:pt x="1770671" y="539156"/>
                </a:lnTo>
                <a:lnTo>
                  <a:pt x="1796071" y="539486"/>
                </a:lnTo>
                <a:lnTo>
                  <a:pt x="1819591" y="539633"/>
                </a:lnTo>
                <a:lnTo>
                  <a:pt x="1842508" y="540403"/>
                </a:lnTo>
                <a:lnTo>
                  <a:pt x="1866805" y="543098"/>
                </a:lnTo>
                <a:lnTo>
                  <a:pt x="1891714" y="544766"/>
                </a:lnTo>
                <a:lnTo>
                  <a:pt x="1916191" y="545507"/>
                </a:lnTo>
                <a:lnTo>
                  <a:pt x="1938828" y="545837"/>
                </a:lnTo>
                <a:lnTo>
                  <a:pt x="1962531" y="545983"/>
                </a:lnTo>
                <a:lnTo>
                  <a:pt x="1986470" y="546753"/>
                </a:lnTo>
                <a:lnTo>
                  <a:pt x="2008870" y="549448"/>
                </a:lnTo>
                <a:lnTo>
                  <a:pt x="2032465" y="551116"/>
                </a:lnTo>
                <a:lnTo>
                  <a:pt x="2057063" y="551857"/>
                </a:lnTo>
                <a:lnTo>
                  <a:pt x="2082107" y="552187"/>
                </a:lnTo>
                <a:lnTo>
                  <a:pt x="2105467" y="552333"/>
                </a:lnTo>
                <a:lnTo>
                  <a:pt x="2127609" y="553103"/>
                </a:lnTo>
                <a:lnTo>
                  <a:pt x="2149209" y="555798"/>
                </a:lnTo>
                <a:lnTo>
                  <a:pt x="2172449" y="557466"/>
                </a:lnTo>
                <a:lnTo>
                  <a:pt x="2196889" y="558207"/>
                </a:lnTo>
                <a:lnTo>
                  <a:pt x="2221863" y="558536"/>
                </a:lnTo>
                <a:lnTo>
                  <a:pt x="2245192" y="558683"/>
                </a:lnTo>
                <a:lnTo>
                  <a:pt x="2267320" y="558748"/>
                </a:lnTo>
                <a:lnTo>
                  <a:pt x="2288914" y="558777"/>
                </a:lnTo>
                <a:lnTo>
                  <a:pt x="2312151" y="558790"/>
                </a:lnTo>
                <a:lnTo>
                  <a:pt x="2335885" y="559501"/>
                </a:lnTo>
                <a:lnTo>
                  <a:pt x="2358193" y="562169"/>
                </a:lnTo>
                <a:lnTo>
                  <a:pt x="2381747" y="563825"/>
                </a:lnTo>
                <a:lnTo>
                  <a:pt x="2405622" y="564561"/>
                </a:lnTo>
                <a:lnTo>
                  <a:pt x="2427993" y="564888"/>
                </a:lnTo>
                <a:lnTo>
                  <a:pt x="2451575" y="566915"/>
                </a:lnTo>
                <a:lnTo>
                  <a:pt x="2475463" y="569462"/>
                </a:lnTo>
                <a:lnTo>
                  <a:pt x="2497838" y="570595"/>
                </a:lnTo>
                <a:lnTo>
                  <a:pt x="2521423" y="571098"/>
                </a:lnTo>
                <a:lnTo>
                  <a:pt x="2545312" y="572027"/>
                </a:lnTo>
                <a:lnTo>
                  <a:pt x="2567688" y="574791"/>
                </a:lnTo>
                <a:lnTo>
                  <a:pt x="2591273" y="576491"/>
                </a:lnTo>
                <a:lnTo>
                  <a:pt x="2615162" y="577246"/>
                </a:lnTo>
                <a:lnTo>
                  <a:pt x="2637538" y="577582"/>
                </a:lnTo>
                <a:lnTo>
                  <a:pt x="2659242" y="577731"/>
                </a:lnTo>
                <a:lnTo>
                  <a:pt x="2680647" y="577797"/>
                </a:lnTo>
                <a:lnTo>
                  <a:pt x="2701920" y="577826"/>
                </a:lnTo>
                <a:lnTo>
                  <a:pt x="2723134" y="577839"/>
                </a:lnTo>
                <a:lnTo>
                  <a:pt x="2744322" y="577845"/>
                </a:lnTo>
                <a:lnTo>
                  <a:pt x="2775378" y="577849"/>
                </a:lnTo>
                <a:lnTo>
                  <a:pt x="2802768" y="577849"/>
                </a:lnTo>
                <a:lnTo>
                  <a:pt x="2829463" y="577850"/>
                </a:lnTo>
                <a:lnTo>
                  <a:pt x="2857990" y="577850"/>
                </a:lnTo>
                <a:lnTo>
                  <a:pt x="2889189" y="577850"/>
                </a:lnTo>
                <a:lnTo>
                  <a:pt x="2913944" y="577850"/>
                </a:lnTo>
                <a:lnTo>
                  <a:pt x="2941034" y="577850"/>
                </a:lnTo>
                <a:lnTo>
                  <a:pt x="2965759" y="575969"/>
                </a:lnTo>
                <a:lnTo>
                  <a:pt x="2994981" y="571383"/>
                </a:lnTo>
                <a:lnTo>
                  <a:pt x="3006947" y="566110"/>
                </a:lnTo>
                <a:lnTo>
                  <a:pt x="3007605" y="565084"/>
                </a:lnTo>
                <a:lnTo>
                  <a:pt x="3008532" y="560270"/>
                </a:lnTo>
                <a:lnTo>
                  <a:pt x="3008182" y="541679"/>
                </a:lnTo>
                <a:lnTo>
                  <a:pt x="3003889" y="511177"/>
                </a:lnTo>
                <a:lnTo>
                  <a:pt x="3002962" y="479778"/>
                </a:lnTo>
                <a:lnTo>
                  <a:pt x="3002687" y="449308"/>
                </a:lnTo>
                <a:lnTo>
                  <a:pt x="3005966" y="420050"/>
                </a:lnTo>
                <a:lnTo>
                  <a:pt x="3009043" y="393887"/>
                </a:lnTo>
                <a:lnTo>
                  <a:pt x="3015714" y="366456"/>
                </a:lnTo>
                <a:lnTo>
                  <a:pt x="3023826" y="337440"/>
                </a:lnTo>
                <a:lnTo>
                  <a:pt x="3032223" y="310620"/>
                </a:lnTo>
                <a:lnTo>
                  <a:pt x="3040675" y="280759"/>
                </a:lnTo>
                <a:lnTo>
                  <a:pt x="3049139" y="254268"/>
                </a:lnTo>
                <a:lnTo>
                  <a:pt x="3056900" y="227947"/>
                </a:lnTo>
                <a:lnTo>
                  <a:pt x="3061046" y="198184"/>
                </a:lnTo>
                <a:lnTo>
                  <a:pt x="3064583" y="172551"/>
                </a:lnTo>
                <a:lnTo>
                  <a:pt x="3067512" y="143789"/>
                </a:lnTo>
                <a:lnTo>
                  <a:pt x="3071452" y="118479"/>
                </a:lnTo>
                <a:lnTo>
                  <a:pt x="3071525" y="87504"/>
                </a:lnTo>
                <a:lnTo>
                  <a:pt x="3066326" y="61742"/>
                </a:lnTo>
                <a:lnTo>
                  <a:pt x="3065536" y="60211"/>
                </a:lnTo>
                <a:lnTo>
                  <a:pt x="3064303" y="59191"/>
                </a:lnTo>
                <a:lnTo>
                  <a:pt x="3060627" y="57553"/>
                </a:lnTo>
                <a:lnTo>
                  <a:pt x="3047908" y="67255"/>
                </a:lnTo>
                <a:lnTo>
                  <a:pt x="3043182" y="69403"/>
                </a:lnTo>
                <a:lnTo>
                  <a:pt x="3022231" y="84944"/>
                </a:lnTo>
                <a:lnTo>
                  <a:pt x="2991229" y="91883"/>
                </a:lnTo>
                <a:lnTo>
                  <a:pt x="2962488" y="93753"/>
                </a:lnTo>
                <a:lnTo>
                  <a:pt x="2938426" y="92703"/>
                </a:lnTo>
                <a:lnTo>
                  <a:pt x="2907131" y="88146"/>
                </a:lnTo>
                <a:lnTo>
                  <a:pt x="2875515" y="82326"/>
                </a:lnTo>
                <a:lnTo>
                  <a:pt x="2853674" y="78218"/>
                </a:lnTo>
                <a:lnTo>
                  <a:pt x="2829857" y="74039"/>
                </a:lnTo>
                <a:lnTo>
                  <a:pt x="2805159" y="69830"/>
                </a:lnTo>
                <a:lnTo>
                  <a:pt x="2779367" y="65608"/>
                </a:lnTo>
                <a:lnTo>
                  <a:pt x="2751440" y="61380"/>
                </a:lnTo>
                <a:lnTo>
                  <a:pt x="2726328" y="57148"/>
                </a:lnTo>
                <a:lnTo>
                  <a:pt x="2700586" y="52916"/>
                </a:lnTo>
                <a:lnTo>
                  <a:pt x="2684831" y="50799"/>
                </a:lnTo>
                <a:lnTo>
                  <a:pt x="2667978" y="48683"/>
                </a:lnTo>
                <a:lnTo>
                  <a:pt x="2637963" y="46331"/>
                </a:lnTo>
                <a:lnTo>
                  <a:pt x="2608396" y="44581"/>
                </a:lnTo>
                <a:lnTo>
                  <a:pt x="2591622" y="43126"/>
                </a:lnTo>
                <a:lnTo>
                  <a:pt x="2574088" y="41451"/>
                </a:lnTo>
                <a:lnTo>
                  <a:pt x="2557461" y="39628"/>
                </a:lnTo>
                <a:lnTo>
                  <a:pt x="2525815" y="35722"/>
                </a:lnTo>
                <a:lnTo>
                  <a:pt x="2495287" y="31634"/>
                </a:lnTo>
                <a:lnTo>
                  <a:pt x="2464551" y="27465"/>
                </a:lnTo>
                <a:lnTo>
                  <a:pt x="2448452" y="25366"/>
                </a:lnTo>
                <a:lnTo>
                  <a:pt x="2432076" y="23261"/>
                </a:lnTo>
                <a:lnTo>
                  <a:pt x="2400709" y="19040"/>
                </a:lnTo>
                <a:lnTo>
                  <a:pt x="2385429" y="16927"/>
                </a:lnTo>
                <a:lnTo>
                  <a:pt x="2363955" y="14812"/>
                </a:lnTo>
                <a:lnTo>
                  <a:pt x="2338349" y="12697"/>
                </a:lnTo>
                <a:lnTo>
                  <a:pt x="2309990" y="10581"/>
                </a:lnTo>
                <a:lnTo>
                  <a:pt x="2283323" y="8465"/>
                </a:lnTo>
                <a:lnTo>
                  <a:pt x="2257784" y="6349"/>
                </a:lnTo>
                <a:lnTo>
                  <a:pt x="2232996" y="4233"/>
                </a:lnTo>
                <a:lnTo>
                  <a:pt x="2210827" y="2822"/>
                </a:lnTo>
                <a:lnTo>
                  <a:pt x="2190403" y="1881"/>
                </a:lnTo>
                <a:lnTo>
                  <a:pt x="2171143" y="1254"/>
                </a:lnTo>
                <a:lnTo>
                  <a:pt x="2152658" y="836"/>
                </a:lnTo>
                <a:lnTo>
                  <a:pt x="2134690" y="557"/>
                </a:lnTo>
                <a:lnTo>
                  <a:pt x="2117068" y="372"/>
                </a:lnTo>
                <a:lnTo>
                  <a:pt x="2099675" y="247"/>
                </a:lnTo>
                <a:lnTo>
                  <a:pt x="2082435" y="165"/>
                </a:lnTo>
                <a:lnTo>
                  <a:pt x="2065297" y="110"/>
                </a:lnTo>
                <a:lnTo>
                  <a:pt x="2047522" y="74"/>
                </a:lnTo>
                <a:lnTo>
                  <a:pt x="2029322" y="49"/>
                </a:lnTo>
                <a:lnTo>
                  <a:pt x="2010839" y="33"/>
                </a:lnTo>
                <a:lnTo>
                  <a:pt x="1992166" y="22"/>
                </a:lnTo>
                <a:lnTo>
                  <a:pt x="1973368" y="15"/>
                </a:lnTo>
                <a:lnTo>
                  <a:pt x="1954486" y="9"/>
                </a:lnTo>
                <a:lnTo>
                  <a:pt x="1936253" y="6"/>
                </a:lnTo>
                <a:lnTo>
                  <a:pt x="1918454" y="4"/>
                </a:lnTo>
                <a:lnTo>
                  <a:pt x="1900944" y="3"/>
                </a:lnTo>
                <a:lnTo>
                  <a:pt x="1882920" y="2"/>
                </a:lnTo>
                <a:lnTo>
                  <a:pt x="1864553" y="1"/>
                </a:lnTo>
                <a:lnTo>
                  <a:pt x="1845960" y="1"/>
                </a:lnTo>
                <a:lnTo>
                  <a:pt x="1827214" y="1"/>
                </a:lnTo>
                <a:lnTo>
                  <a:pt x="1808367" y="0"/>
                </a:lnTo>
                <a:lnTo>
                  <a:pt x="1789452" y="0"/>
                </a:lnTo>
                <a:lnTo>
                  <a:pt x="1769787" y="0"/>
                </a:lnTo>
                <a:lnTo>
                  <a:pt x="1749621" y="0"/>
                </a:lnTo>
                <a:lnTo>
                  <a:pt x="1729121" y="0"/>
                </a:lnTo>
                <a:lnTo>
                  <a:pt x="1709104" y="705"/>
                </a:lnTo>
                <a:lnTo>
                  <a:pt x="1689410" y="1881"/>
                </a:lnTo>
                <a:lnTo>
                  <a:pt x="1669931" y="3371"/>
                </a:lnTo>
                <a:lnTo>
                  <a:pt x="1651300" y="4364"/>
                </a:lnTo>
                <a:lnTo>
                  <a:pt x="1633235" y="5026"/>
                </a:lnTo>
                <a:lnTo>
                  <a:pt x="1615547" y="5467"/>
                </a:lnTo>
                <a:lnTo>
                  <a:pt x="1597406" y="6467"/>
                </a:lnTo>
                <a:lnTo>
                  <a:pt x="1578961" y="7839"/>
                </a:lnTo>
                <a:lnTo>
                  <a:pt x="1560314" y="9459"/>
                </a:lnTo>
                <a:lnTo>
                  <a:pt x="1541533" y="10539"/>
                </a:lnTo>
                <a:lnTo>
                  <a:pt x="1522663" y="11260"/>
                </a:lnTo>
                <a:lnTo>
                  <a:pt x="1503733" y="11740"/>
                </a:lnTo>
                <a:lnTo>
                  <a:pt x="1484057" y="12766"/>
                </a:lnTo>
                <a:lnTo>
                  <a:pt x="1463885" y="14155"/>
                </a:lnTo>
                <a:lnTo>
                  <a:pt x="1443381" y="15787"/>
                </a:lnTo>
                <a:lnTo>
                  <a:pt x="1423361" y="16874"/>
                </a:lnTo>
                <a:lnTo>
                  <a:pt x="1403665" y="17600"/>
                </a:lnTo>
                <a:lnTo>
                  <a:pt x="1384183" y="18083"/>
                </a:lnTo>
                <a:lnTo>
                  <a:pt x="1365552" y="19111"/>
                </a:lnTo>
                <a:lnTo>
                  <a:pt x="1347487" y="20502"/>
                </a:lnTo>
                <a:lnTo>
                  <a:pt x="1329798" y="22134"/>
                </a:lnTo>
                <a:lnTo>
                  <a:pt x="1311656" y="23929"/>
                </a:lnTo>
                <a:lnTo>
                  <a:pt x="1293211" y="25830"/>
                </a:lnTo>
                <a:lnTo>
                  <a:pt x="1274565" y="27803"/>
                </a:lnTo>
                <a:lnTo>
                  <a:pt x="1255784" y="29824"/>
                </a:lnTo>
                <a:lnTo>
                  <a:pt x="1236913" y="31877"/>
                </a:lnTo>
                <a:lnTo>
                  <a:pt x="1217983" y="33952"/>
                </a:lnTo>
                <a:lnTo>
                  <a:pt x="1199013" y="35334"/>
                </a:lnTo>
                <a:lnTo>
                  <a:pt x="1180016" y="36256"/>
                </a:lnTo>
                <a:lnTo>
                  <a:pt x="1161001" y="36871"/>
                </a:lnTo>
                <a:lnTo>
                  <a:pt x="1141975" y="37986"/>
                </a:lnTo>
                <a:lnTo>
                  <a:pt x="1122941" y="39435"/>
                </a:lnTo>
                <a:lnTo>
                  <a:pt x="1103901" y="41107"/>
                </a:lnTo>
                <a:lnTo>
                  <a:pt x="1084858" y="42221"/>
                </a:lnTo>
                <a:lnTo>
                  <a:pt x="1065813" y="42964"/>
                </a:lnTo>
                <a:lnTo>
                  <a:pt x="1046766" y="43459"/>
                </a:lnTo>
                <a:lnTo>
                  <a:pt x="1028423" y="44495"/>
                </a:lnTo>
                <a:lnTo>
                  <a:pt x="1010551" y="45891"/>
                </a:lnTo>
                <a:lnTo>
                  <a:pt x="992991" y="47528"/>
                </a:lnTo>
                <a:lnTo>
                  <a:pt x="975640" y="48618"/>
                </a:lnTo>
                <a:lnTo>
                  <a:pt x="958429" y="49346"/>
                </a:lnTo>
                <a:lnTo>
                  <a:pt x="941309" y="49830"/>
                </a:lnTo>
                <a:lnTo>
                  <a:pt x="923547" y="50859"/>
                </a:lnTo>
                <a:lnTo>
                  <a:pt x="905355" y="52250"/>
                </a:lnTo>
                <a:lnTo>
                  <a:pt x="886877" y="53884"/>
                </a:lnTo>
                <a:lnTo>
                  <a:pt x="868914" y="55678"/>
                </a:lnTo>
                <a:lnTo>
                  <a:pt x="851295" y="57580"/>
                </a:lnTo>
                <a:lnTo>
                  <a:pt x="833904" y="59554"/>
                </a:lnTo>
                <a:lnTo>
                  <a:pt x="817371" y="61575"/>
                </a:lnTo>
                <a:lnTo>
                  <a:pt x="785831" y="65701"/>
                </a:lnTo>
                <a:lnTo>
                  <a:pt x="769800" y="67790"/>
                </a:lnTo>
                <a:lnTo>
                  <a:pt x="753469" y="69888"/>
                </a:lnTo>
                <a:lnTo>
                  <a:pt x="736936" y="71992"/>
                </a:lnTo>
                <a:lnTo>
                  <a:pt x="705397" y="74330"/>
                </a:lnTo>
                <a:lnTo>
                  <a:pt x="674211" y="76074"/>
                </a:lnTo>
                <a:lnTo>
                  <a:pt x="657993" y="77528"/>
                </a:lnTo>
                <a:lnTo>
                  <a:pt x="641536" y="79202"/>
                </a:lnTo>
                <a:lnTo>
                  <a:pt x="610080" y="82943"/>
                </a:lnTo>
                <a:lnTo>
                  <a:pt x="579637" y="86958"/>
                </a:lnTo>
                <a:lnTo>
                  <a:pt x="549643" y="91094"/>
                </a:lnTo>
                <a:lnTo>
                  <a:pt x="519850" y="95285"/>
                </a:lnTo>
                <a:lnTo>
                  <a:pt x="490851" y="99499"/>
                </a:lnTo>
                <a:lnTo>
                  <a:pt x="463852" y="103724"/>
                </a:lnTo>
                <a:lnTo>
                  <a:pt x="435859" y="106072"/>
                </a:lnTo>
                <a:lnTo>
                  <a:pt x="409072" y="107821"/>
                </a:lnTo>
                <a:lnTo>
                  <a:pt x="378125" y="112067"/>
                </a:lnTo>
                <a:lnTo>
                  <a:pt x="349670" y="114344"/>
                </a:lnTo>
                <a:lnTo>
                  <a:pt x="327021" y="117377"/>
                </a:lnTo>
                <a:lnTo>
                  <a:pt x="297212" y="119680"/>
                </a:lnTo>
                <a:lnTo>
                  <a:pt x="267134" y="123734"/>
                </a:lnTo>
                <a:lnTo>
                  <a:pt x="242622" y="126032"/>
                </a:lnTo>
                <a:lnTo>
                  <a:pt x="211012" y="131173"/>
                </a:lnTo>
                <a:lnTo>
                  <a:pt x="181773" y="132920"/>
                </a:lnTo>
                <a:lnTo>
                  <a:pt x="155771" y="133265"/>
                </a:lnTo>
                <a:lnTo>
                  <a:pt x="131387" y="136696"/>
                </a:lnTo>
                <a:lnTo>
                  <a:pt x="100976" y="139812"/>
                </a:lnTo>
                <a:lnTo>
                  <a:pt x="70405" y="144609"/>
                </a:lnTo>
                <a:lnTo>
                  <a:pt x="38735" y="150224"/>
                </a:lnTo>
                <a:lnTo>
                  <a:pt x="14087" y="152315"/>
                </a:lnTo>
                <a:lnTo>
                  <a:pt x="10892" y="154244"/>
                </a:lnTo>
                <a:lnTo>
                  <a:pt x="9052" y="155746"/>
                </a:lnTo>
                <a:lnTo>
                  <a:pt x="7008" y="159296"/>
                </a:lnTo>
                <a:lnTo>
                  <a:pt x="5394" y="163226"/>
                </a:lnTo>
                <a:lnTo>
                  <a:pt x="2324" y="167325"/>
                </a:lnTo>
                <a:lnTo>
                  <a:pt x="490" y="173379"/>
                </a:lnTo>
                <a:lnTo>
                  <a:pt x="0" y="176970"/>
                </a:lnTo>
                <a:lnTo>
                  <a:pt x="7946" y="204567"/>
                </a:lnTo>
                <a:lnTo>
                  <a:pt x="10603" y="229397"/>
                </a:lnTo>
                <a:lnTo>
                  <a:pt x="16571" y="256300"/>
                </a:lnTo>
                <a:lnTo>
                  <a:pt x="21782" y="283453"/>
                </a:lnTo>
                <a:lnTo>
                  <a:pt x="24345" y="312429"/>
                </a:lnTo>
                <a:lnTo>
                  <a:pt x="29260" y="336459"/>
                </a:lnTo>
                <a:lnTo>
                  <a:pt x="34479" y="364589"/>
                </a:lnTo>
                <a:lnTo>
                  <a:pt x="37044" y="391111"/>
                </a:lnTo>
                <a:lnTo>
                  <a:pt x="41959" y="416844"/>
                </a:lnTo>
                <a:lnTo>
                  <a:pt x="48060" y="445178"/>
                </a:lnTo>
                <a:lnTo>
                  <a:pt x="49474" y="458196"/>
                </a:lnTo>
                <a:lnTo>
                  <a:pt x="47786" y="463052"/>
                </a:lnTo>
                <a:lnTo>
                  <a:pt x="43725" y="469499"/>
                </a:lnTo>
                <a:lnTo>
                  <a:pt x="48592" y="470527"/>
                </a:lnTo>
                <a:lnTo>
                  <a:pt x="56172" y="4762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SMARTInkShape-2">
            <a:extLst>
              <a:ext uri="{FF2B5EF4-FFF2-40B4-BE49-F238E27FC236}">
                <a16:creationId xmlns:a16="http://schemas.microsoft.com/office/drawing/2014/main" id="{F7885735-9B24-486D-AC3D-E8B9D465BB9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98628" y="3987800"/>
            <a:ext cx="2927251" cy="425451"/>
          </a:xfrm>
          <a:custGeom>
            <a:avLst/>
            <a:gdLst/>
            <a:ahLst/>
            <a:cxnLst/>
            <a:rect l="0" t="0" r="0" b="0"/>
            <a:pathLst>
              <a:path w="2927251" h="425451">
                <a:moveTo>
                  <a:pt x="6272" y="330200"/>
                </a:moveTo>
                <a:lnTo>
                  <a:pt x="6272" y="330200"/>
                </a:lnTo>
                <a:lnTo>
                  <a:pt x="2901" y="330200"/>
                </a:lnTo>
                <a:lnTo>
                  <a:pt x="1908" y="329495"/>
                </a:lnTo>
                <a:lnTo>
                  <a:pt x="1246" y="328319"/>
                </a:lnTo>
                <a:lnTo>
                  <a:pt x="0" y="318645"/>
                </a:lnTo>
                <a:lnTo>
                  <a:pt x="6687" y="317839"/>
                </a:lnTo>
                <a:lnTo>
                  <a:pt x="33149" y="317529"/>
                </a:lnTo>
                <a:lnTo>
                  <a:pt x="61272" y="317509"/>
                </a:lnTo>
                <a:lnTo>
                  <a:pt x="91951" y="318207"/>
                </a:lnTo>
                <a:lnTo>
                  <a:pt x="115142" y="320871"/>
                </a:lnTo>
                <a:lnTo>
                  <a:pt x="138150" y="324408"/>
                </a:lnTo>
                <a:lnTo>
                  <a:pt x="160840" y="329037"/>
                </a:lnTo>
                <a:lnTo>
                  <a:pt x="185036" y="335798"/>
                </a:lnTo>
                <a:lnTo>
                  <a:pt x="212345" y="344167"/>
                </a:lnTo>
                <a:lnTo>
                  <a:pt x="243955" y="351115"/>
                </a:lnTo>
                <a:lnTo>
                  <a:pt x="273390" y="357642"/>
                </a:lnTo>
                <a:lnTo>
                  <a:pt x="299985" y="360674"/>
                </a:lnTo>
                <a:lnTo>
                  <a:pt x="326606" y="363264"/>
                </a:lnTo>
                <a:lnTo>
                  <a:pt x="356076" y="366063"/>
                </a:lnTo>
                <a:lnTo>
                  <a:pt x="378581" y="367305"/>
                </a:lnTo>
                <a:lnTo>
                  <a:pt x="399872" y="369740"/>
                </a:lnTo>
                <a:lnTo>
                  <a:pt x="421094" y="372468"/>
                </a:lnTo>
                <a:lnTo>
                  <a:pt x="452170" y="374709"/>
                </a:lnTo>
                <a:lnTo>
                  <a:pt x="480976" y="379528"/>
                </a:lnTo>
                <a:lnTo>
                  <a:pt x="503707" y="383403"/>
                </a:lnTo>
                <a:lnTo>
                  <a:pt x="526039" y="387478"/>
                </a:lnTo>
                <a:lnTo>
                  <a:pt x="547724" y="390934"/>
                </a:lnTo>
                <a:lnTo>
                  <a:pt x="569121" y="392471"/>
                </a:lnTo>
                <a:lnTo>
                  <a:pt x="590390" y="395035"/>
                </a:lnTo>
                <a:lnTo>
                  <a:pt x="611602" y="398526"/>
                </a:lnTo>
                <a:lnTo>
                  <a:pt x="632789" y="402431"/>
                </a:lnTo>
                <a:lnTo>
                  <a:pt x="655846" y="404636"/>
                </a:lnTo>
                <a:lnTo>
                  <a:pt x="680911" y="406321"/>
                </a:lnTo>
                <a:lnTo>
                  <a:pt x="708513" y="409423"/>
                </a:lnTo>
                <a:lnTo>
                  <a:pt x="733481" y="411271"/>
                </a:lnTo>
                <a:lnTo>
                  <a:pt x="757042" y="412798"/>
                </a:lnTo>
                <a:lnTo>
                  <a:pt x="781626" y="415829"/>
                </a:lnTo>
                <a:lnTo>
                  <a:pt x="804781" y="417646"/>
                </a:lnTo>
                <a:lnTo>
                  <a:pt x="827537" y="419159"/>
                </a:lnTo>
                <a:lnTo>
                  <a:pt x="851762" y="422184"/>
                </a:lnTo>
                <a:lnTo>
                  <a:pt x="876640" y="423999"/>
                </a:lnTo>
                <a:lnTo>
                  <a:pt x="901808" y="424805"/>
                </a:lnTo>
                <a:lnTo>
                  <a:pt x="927105" y="425163"/>
                </a:lnTo>
                <a:lnTo>
                  <a:pt x="952459" y="425322"/>
                </a:lnTo>
                <a:lnTo>
                  <a:pt x="978544" y="425393"/>
                </a:lnTo>
                <a:lnTo>
                  <a:pt x="1006600" y="425425"/>
                </a:lnTo>
                <a:lnTo>
                  <a:pt x="1033651" y="425439"/>
                </a:lnTo>
                <a:lnTo>
                  <a:pt x="1059785" y="425445"/>
                </a:lnTo>
                <a:lnTo>
                  <a:pt x="1085511" y="425448"/>
                </a:lnTo>
                <a:lnTo>
                  <a:pt x="1112938" y="425449"/>
                </a:lnTo>
                <a:lnTo>
                  <a:pt x="1140885" y="425450"/>
                </a:lnTo>
                <a:lnTo>
                  <a:pt x="1167416" y="425450"/>
                </a:lnTo>
                <a:lnTo>
                  <a:pt x="1195201" y="425450"/>
                </a:lnTo>
                <a:lnTo>
                  <a:pt x="1224012" y="424745"/>
                </a:lnTo>
                <a:lnTo>
                  <a:pt x="1253281" y="422079"/>
                </a:lnTo>
                <a:lnTo>
                  <a:pt x="1280870" y="420424"/>
                </a:lnTo>
                <a:lnTo>
                  <a:pt x="1307949" y="419689"/>
                </a:lnTo>
                <a:lnTo>
                  <a:pt x="1336447" y="419362"/>
                </a:lnTo>
                <a:lnTo>
                  <a:pt x="1363695" y="419216"/>
                </a:lnTo>
                <a:lnTo>
                  <a:pt x="1390621" y="419152"/>
                </a:lnTo>
                <a:lnTo>
                  <a:pt x="1419051" y="419123"/>
                </a:lnTo>
                <a:lnTo>
                  <a:pt x="1446269" y="419110"/>
                </a:lnTo>
                <a:lnTo>
                  <a:pt x="1473181" y="419105"/>
                </a:lnTo>
                <a:lnTo>
                  <a:pt x="1501606" y="419102"/>
                </a:lnTo>
                <a:lnTo>
                  <a:pt x="1528821" y="419101"/>
                </a:lnTo>
                <a:lnTo>
                  <a:pt x="1555732" y="419100"/>
                </a:lnTo>
                <a:lnTo>
                  <a:pt x="1584156" y="419100"/>
                </a:lnTo>
                <a:lnTo>
                  <a:pt x="1613252" y="420981"/>
                </a:lnTo>
                <a:lnTo>
                  <a:pt x="1642647" y="423464"/>
                </a:lnTo>
                <a:lnTo>
                  <a:pt x="1672174" y="424567"/>
                </a:lnTo>
                <a:lnTo>
                  <a:pt x="1699878" y="425058"/>
                </a:lnTo>
                <a:lnTo>
                  <a:pt x="1727008" y="425276"/>
                </a:lnTo>
                <a:lnTo>
                  <a:pt x="1755529" y="425372"/>
                </a:lnTo>
                <a:lnTo>
                  <a:pt x="1782786" y="425416"/>
                </a:lnTo>
                <a:lnTo>
                  <a:pt x="1809718" y="425434"/>
                </a:lnTo>
                <a:lnTo>
                  <a:pt x="1838150" y="425443"/>
                </a:lnTo>
                <a:lnTo>
                  <a:pt x="1865368" y="423565"/>
                </a:lnTo>
                <a:lnTo>
                  <a:pt x="1892281" y="421084"/>
                </a:lnTo>
                <a:lnTo>
                  <a:pt x="1920706" y="419982"/>
                </a:lnTo>
                <a:lnTo>
                  <a:pt x="1947920" y="419492"/>
                </a:lnTo>
                <a:lnTo>
                  <a:pt x="1973421" y="419274"/>
                </a:lnTo>
                <a:lnTo>
                  <a:pt x="1996514" y="419177"/>
                </a:lnTo>
                <a:lnTo>
                  <a:pt x="2020419" y="419134"/>
                </a:lnTo>
                <a:lnTo>
                  <a:pt x="2045154" y="419116"/>
                </a:lnTo>
                <a:lnTo>
                  <a:pt x="2070258" y="419107"/>
                </a:lnTo>
                <a:lnTo>
                  <a:pt x="2095527" y="419103"/>
                </a:lnTo>
                <a:lnTo>
                  <a:pt x="2120869" y="419101"/>
                </a:lnTo>
                <a:lnTo>
                  <a:pt x="2146243" y="419100"/>
                </a:lnTo>
                <a:lnTo>
                  <a:pt x="2169750" y="419100"/>
                </a:lnTo>
                <a:lnTo>
                  <a:pt x="2192662" y="419100"/>
                </a:lnTo>
                <a:lnTo>
                  <a:pt x="2216957" y="419100"/>
                </a:lnTo>
                <a:lnTo>
                  <a:pt x="2239984" y="419100"/>
                </a:lnTo>
                <a:lnTo>
                  <a:pt x="2262683" y="419100"/>
                </a:lnTo>
                <a:lnTo>
                  <a:pt x="2286882" y="419100"/>
                </a:lnTo>
                <a:lnTo>
                  <a:pt x="2317565" y="419100"/>
                </a:lnTo>
                <a:lnTo>
                  <a:pt x="2339496" y="419100"/>
                </a:lnTo>
                <a:lnTo>
                  <a:pt x="2362649" y="418395"/>
                </a:lnTo>
                <a:lnTo>
                  <a:pt x="2394106" y="414736"/>
                </a:lnTo>
                <a:lnTo>
                  <a:pt x="2419577" y="413339"/>
                </a:lnTo>
                <a:lnTo>
                  <a:pt x="2441280" y="413012"/>
                </a:lnTo>
                <a:lnTo>
                  <a:pt x="2463155" y="412866"/>
                </a:lnTo>
                <a:lnTo>
                  <a:pt x="2493423" y="412784"/>
                </a:lnTo>
                <a:lnTo>
                  <a:pt x="2520265" y="412760"/>
                </a:lnTo>
                <a:lnTo>
                  <a:pt x="2546093" y="412753"/>
                </a:lnTo>
                <a:lnTo>
                  <a:pt x="2573500" y="412751"/>
                </a:lnTo>
                <a:lnTo>
                  <a:pt x="2602082" y="412750"/>
                </a:lnTo>
                <a:lnTo>
                  <a:pt x="2628425" y="412750"/>
                </a:lnTo>
                <a:lnTo>
                  <a:pt x="2654105" y="412750"/>
                </a:lnTo>
                <a:lnTo>
                  <a:pt x="2685232" y="412750"/>
                </a:lnTo>
                <a:lnTo>
                  <a:pt x="2711043" y="412750"/>
                </a:lnTo>
                <a:lnTo>
                  <a:pt x="2736626" y="412750"/>
                </a:lnTo>
                <a:lnTo>
                  <a:pt x="2764716" y="412750"/>
                </a:lnTo>
                <a:lnTo>
                  <a:pt x="2789815" y="412750"/>
                </a:lnTo>
                <a:lnTo>
                  <a:pt x="2815127" y="412750"/>
                </a:lnTo>
                <a:lnTo>
                  <a:pt x="2843188" y="408386"/>
                </a:lnTo>
                <a:lnTo>
                  <a:pt x="2871918" y="405869"/>
                </a:lnTo>
                <a:lnTo>
                  <a:pt x="2893363" y="397585"/>
                </a:lnTo>
                <a:lnTo>
                  <a:pt x="2898090" y="393545"/>
                </a:lnTo>
                <a:lnTo>
                  <a:pt x="2920596" y="364925"/>
                </a:lnTo>
                <a:lnTo>
                  <a:pt x="2924305" y="352689"/>
                </a:lnTo>
                <a:lnTo>
                  <a:pt x="2926393" y="326672"/>
                </a:lnTo>
                <a:lnTo>
                  <a:pt x="2927012" y="300070"/>
                </a:lnTo>
                <a:lnTo>
                  <a:pt x="2927195" y="270865"/>
                </a:lnTo>
                <a:lnTo>
                  <a:pt x="2927250" y="244729"/>
                </a:lnTo>
                <a:lnTo>
                  <a:pt x="2925386" y="214696"/>
                </a:lnTo>
                <a:lnTo>
                  <a:pt x="2922245" y="190143"/>
                </a:lnTo>
                <a:lnTo>
                  <a:pt x="2921314" y="163113"/>
                </a:lnTo>
                <a:lnTo>
                  <a:pt x="2919156" y="138406"/>
                </a:lnTo>
                <a:lnTo>
                  <a:pt x="2915478" y="110673"/>
                </a:lnTo>
                <a:lnTo>
                  <a:pt x="2909184" y="78928"/>
                </a:lnTo>
                <a:lnTo>
                  <a:pt x="2908247" y="63998"/>
                </a:lnTo>
                <a:lnTo>
                  <a:pt x="2908224" y="72382"/>
                </a:lnTo>
                <a:lnTo>
                  <a:pt x="2906341" y="76384"/>
                </a:lnTo>
                <a:lnTo>
                  <a:pt x="2899384" y="84703"/>
                </a:lnTo>
                <a:lnTo>
                  <a:pt x="2889924" y="91028"/>
                </a:lnTo>
                <a:lnTo>
                  <a:pt x="2859890" y="99720"/>
                </a:lnTo>
                <a:lnTo>
                  <a:pt x="2837927" y="101043"/>
                </a:lnTo>
                <a:lnTo>
                  <a:pt x="2810253" y="99554"/>
                </a:lnTo>
                <a:lnTo>
                  <a:pt x="2781939" y="92729"/>
                </a:lnTo>
                <a:lnTo>
                  <a:pt x="2755964" y="84587"/>
                </a:lnTo>
                <a:lnTo>
                  <a:pt x="2730450" y="76184"/>
                </a:lnTo>
                <a:lnTo>
                  <a:pt x="2705027" y="67731"/>
                </a:lnTo>
                <a:lnTo>
                  <a:pt x="2678918" y="63630"/>
                </a:lnTo>
                <a:lnTo>
                  <a:pt x="2649196" y="56758"/>
                </a:lnTo>
                <a:lnTo>
                  <a:pt x="2622734" y="48606"/>
                </a:lnTo>
                <a:lnTo>
                  <a:pt x="2602362" y="44416"/>
                </a:lnTo>
                <a:lnTo>
                  <a:pt x="2576845" y="40201"/>
                </a:lnTo>
                <a:lnTo>
                  <a:pt x="2549042" y="35976"/>
                </a:lnTo>
                <a:lnTo>
                  <a:pt x="2520222" y="31747"/>
                </a:lnTo>
                <a:lnTo>
                  <a:pt x="2493066" y="28221"/>
                </a:lnTo>
                <a:lnTo>
                  <a:pt x="2461912" y="26236"/>
                </a:lnTo>
                <a:lnTo>
                  <a:pt x="2434806" y="24942"/>
                </a:lnTo>
                <a:lnTo>
                  <a:pt x="2408901" y="21109"/>
                </a:lnTo>
                <a:lnTo>
                  <a:pt x="2384057" y="18954"/>
                </a:lnTo>
                <a:lnTo>
                  <a:pt x="2354460" y="14144"/>
                </a:lnTo>
                <a:lnTo>
                  <a:pt x="2329983" y="13128"/>
                </a:lnTo>
                <a:lnTo>
                  <a:pt x="2302975" y="12826"/>
                </a:lnTo>
                <a:lnTo>
                  <a:pt x="2274512" y="12738"/>
                </a:lnTo>
                <a:lnTo>
                  <a:pt x="2248204" y="12711"/>
                </a:lnTo>
                <a:lnTo>
                  <a:pt x="2220654" y="12703"/>
                </a:lnTo>
                <a:lnTo>
                  <a:pt x="2192030" y="10819"/>
                </a:lnTo>
                <a:lnTo>
                  <a:pt x="2165674" y="7674"/>
                </a:lnTo>
                <a:lnTo>
                  <a:pt x="2138110" y="6742"/>
                </a:lnTo>
                <a:lnTo>
                  <a:pt x="2109481" y="6466"/>
                </a:lnTo>
                <a:lnTo>
                  <a:pt x="2081243" y="6384"/>
                </a:lnTo>
                <a:lnTo>
                  <a:pt x="2052415" y="6360"/>
                </a:lnTo>
                <a:lnTo>
                  <a:pt x="2024119" y="6353"/>
                </a:lnTo>
                <a:lnTo>
                  <a:pt x="1993392" y="6351"/>
                </a:lnTo>
                <a:lnTo>
                  <a:pt x="1963826" y="6350"/>
                </a:lnTo>
                <a:lnTo>
                  <a:pt x="1935310" y="6350"/>
                </a:lnTo>
                <a:lnTo>
                  <a:pt x="1904519" y="6350"/>
                </a:lnTo>
                <a:lnTo>
                  <a:pt x="1874934" y="6350"/>
                </a:lnTo>
                <a:lnTo>
                  <a:pt x="1846412" y="6350"/>
                </a:lnTo>
                <a:lnTo>
                  <a:pt x="1815619" y="6350"/>
                </a:lnTo>
                <a:lnTo>
                  <a:pt x="1786034" y="6350"/>
                </a:lnTo>
                <a:lnTo>
                  <a:pt x="1757513" y="6350"/>
                </a:lnTo>
                <a:lnTo>
                  <a:pt x="1726720" y="4469"/>
                </a:lnTo>
                <a:lnTo>
                  <a:pt x="1695253" y="1324"/>
                </a:lnTo>
                <a:lnTo>
                  <a:pt x="1663587" y="392"/>
                </a:lnTo>
                <a:lnTo>
                  <a:pt x="1631861" y="1998"/>
                </a:lnTo>
                <a:lnTo>
                  <a:pt x="1600119" y="5061"/>
                </a:lnTo>
                <a:lnTo>
                  <a:pt x="1578248" y="5777"/>
                </a:lnTo>
                <a:lnTo>
                  <a:pt x="1554417" y="6095"/>
                </a:lnTo>
                <a:lnTo>
                  <a:pt x="1531595" y="6237"/>
                </a:lnTo>
                <a:lnTo>
                  <a:pt x="1509693" y="6300"/>
                </a:lnTo>
                <a:lnTo>
                  <a:pt x="1488200" y="6328"/>
                </a:lnTo>
                <a:lnTo>
                  <a:pt x="1465006" y="6340"/>
                </a:lnTo>
                <a:lnTo>
                  <a:pt x="1441293" y="6346"/>
                </a:lnTo>
                <a:lnTo>
                  <a:pt x="1418995" y="6348"/>
                </a:lnTo>
                <a:lnTo>
                  <a:pt x="1397324" y="6349"/>
                </a:lnTo>
                <a:lnTo>
                  <a:pt x="1375229" y="6350"/>
                </a:lnTo>
                <a:lnTo>
                  <a:pt x="1351297" y="6350"/>
                </a:lnTo>
                <a:lnTo>
                  <a:pt x="1326550" y="6350"/>
                </a:lnTo>
                <a:lnTo>
                  <a:pt x="1302146" y="6350"/>
                </a:lnTo>
                <a:lnTo>
                  <a:pt x="1279539" y="6350"/>
                </a:lnTo>
                <a:lnTo>
                  <a:pt x="1255852" y="6350"/>
                </a:lnTo>
                <a:lnTo>
                  <a:pt x="1231919" y="5645"/>
                </a:lnTo>
                <a:lnTo>
                  <a:pt x="1209522" y="2979"/>
                </a:lnTo>
                <a:lnTo>
                  <a:pt x="1185928" y="1324"/>
                </a:lnTo>
                <a:lnTo>
                  <a:pt x="1162036" y="589"/>
                </a:lnTo>
                <a:lnTo>
                  <a:pt x="1139658" y="262"/>
                </a:lnTo>
                <a:lnTo>
                  <a:pt x="1116071" y="116"/>
                </a:lnTo>
                <a:lnTo>
                  <a:pt x="1090066" y="52"/>
                </a:lnTo>
                <a:lnTo>
                  <a:pt x="1059693" y="23"/>
                </a:lnTo>
                <a:lnTo>
                  <a:pt x="1031142" y="10"/>
                </a:lnTo>
                <a:lnTo>
                  <a:pt x="1004342" y="5"/>
                </a:lnTo>
                <a:lnTo>
                  <a:pt x="978320" y="2"/>
                </a:lnTo>
                <a:lnTo>
                  <a:pt x="954525" y="1"/>
                </a:lnTo>
                <a:lnTo>
                  <a:pt x="931485" y="0"/>
                </a:lnTo>
                <a:lnTo>
                  <a:pt x="907133" y="0"/>
                </a:lnTo>
                <a:lnTo>
                  <a:pt x="884080" y="0"/>
                </a:lnTo>
                <a:lnTo>
                  <a:pt x="861371" y="705"/>
                </a:lnTo>
                <a:lnTo>
                  <a:pt x="837165" y="3371"/>
                </a:lnTo>
                <a:lnTo>
                  <a:pt x="812297" y="5026"/>
                </a:lnTo>
                <a:lnTo>
                  <a:pt x="787839" y="5761"/>
                </a:lnTo>
                <a:lnTo>
                  <a:pt x="765209" y="6088"/>
                </a:lnTo>
                <a:lnTo>
                  <a:pt x="743392" y="6234"/>
                </a:lnTo>
                <a:lnTo>
                  <a:pt x="721231" y="6298"/>
                </a:lnTo>
                <a:lnTo>
                  <a:pt x="697271" y="6327"/>
                </a:lnTo>
                <a:lnTo>
                  <a:pt x="674392" y="6340"/>
                </a:lnTo>
                <a:lnTo>
                  <a:pt x="652464" y="6345"/>
                </a:lnTo>
                <a:lnTo>
                  <a:pt x="630959" y="6348"/>
                </a:lnTo>
                <a:lnTo>
                  <a:pt x="607761" y="8231"/>
                </a:lnTo>
                <a:lnTo>
                  <a:pt x="584045" y="10714"/>
                </a:lnTo>
                <a:lnTo>
                  <a:pt x="561745" y="11817"/>
                </a:lnTo>
                <a:lnTo>
                  <a:pt x="540075" y="12308"/>
                </a:lnTo>
                <a:lnTo>
                  <a:pt x="518685" y="12526"/>
                </a:lnTo>
                <a:lnTo>
                  <a:pt x="497418" y="12622"/>
                </a:lnTo>
                <a:lnTo>
                  <a:pt x="476207" y="14547"/>
                </a:lnTo>
                <a:lnTo>
                  <a:pt x="446314" y="17716"/>
                </a:lnTo>
                <a:lnTo>
                  <a:pt x="419582" y="18655"/>
                </a:lnTo>
                <a:lnTo>
                  <a:pt x="393788" y="18933"/>
                </a:lnTo>
                <a:lnTo>
                  <a:pt x="368271" y="20897"/>
                </a:lnTo>
                <a:lnTo>
                  <a:pt x="342837" y="24066"/>
                </a:lnTo>
                <a:lnTo>
                  <a:pt x="317426" y="25005"/>
                </a:lnTo>
                <a:lnTo>
                  <a:pt x="290298" y="25322"/>
                </a:lnTo>
                <a:lnTo>
                  <a:pt x="261918" y="25384"/>
                </a:lnTo>
                <a:lnTo>
                  <a:pt x="231434" y="25397"/>
                </a:lnTo>
                <a:lnTo>
                  <a:pt x="203985" y="27281"/>
                </a:lnTo>
                <a:lnTo>
                  <a:pt x="176168" y="30867"/>
                </a:lnTo>
                <a:lnTo>
                  <a:pt x="144953" y="31672"/>
                </a:lnTo>
                <a:lnTo>
                  <a:pt x="133362" y="31727"/>
                </a:lnTo>
                <a:lnTo>
                  <a:pt x="131215" y="32440"/>
                </a:lnTo>
                <a:lnTo>
                  <a:pt x="129784" y="33621"/>
                </a:lnTo>
                <a:lnTo>
                  <a:pt x="128194" y="36815"/>
                </a:lnTo>
                <a:lnTo>
                  <a:pt x="126972" y="56320"/>
                </a:lnTo>
                <a:lnTo>
                  <a:pt x="136365" y="81654"/>
                </a:lnTo>
                <a:lnTo>
                  <a:pt x="143517" y="103451"/>
                </a:lnTo>
                <a:lnTo>
                  <a:pt x="150105" y="134369"/>
                </a:lnTo>
                <a:lnTo>
                  <a:pt x="155820" y="161325"/>
                </a:lnTo>
                <a:lnTo>
                  <a:pt x="158108" y="191636"/>
                </a:lnTo>
                <a:lnTo>
                  <a:pt x="160386" y="218118"/>
                </a:lnTo>
                <a:lnTo>
                  <a:pt x="165530" y="246426"/>
                </a:lnTo>
                <a:lnTo>
                  <a:pt x="170218" y="274533"/>
                </a:lnTo>
                <a:lnTo>
                  <a:pt x="175508" y="299448"/>
                </a:lnTo>
                <a:lnTo>
                  <a:pt x="175403" y="330815"/>
                </a:lnTo>
                <a:lnTo>
                  <a:pt x="168797" y="357446"/>
                </a:lnTo>
                <a:lnTo>
                  <a:pt x="152322" y="4000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3600"/>
              <a:t>Aseptická technika 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3600"/>
              <a:t>	- důsledná hygiena rukou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3600"/>
              <a:t>	- sterilní bariérové pomůcky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3600"/>
              <a:t>	- desinfekce kůže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3600"/>
              <a:t>	- asistující sestra kontrolující postup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600"/>
              <a:t>Péče o katetr</a:t>
            </a: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/>
              <a:t>Prevence katetrových infekcí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 eaLnBrk="1" hangingPunct="1"/>
            <a:r>
              <a:rPr lang="cs-CZ" altLang="cs-CZ" sz="3600"/>
              <a:t>Časné odstranění intravaskulárních vstupů</a:t>
            </a:r>
          </a:p>
          <a:p>
            <a:pPr eaLnBrk="1" hangingPunct="1"/>
            <a:r>
              <a:rPr lang="cs-CZ" altLang="cs-CZ" sz="3600"/>
              <a:t>Parenterální nutrice jen po nezbytně nutnou dobu</a:t>
            </a: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/>
              <a:t>Prevence katetrových infekcí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214313"/>
            <a:ext cx="7793037" cy="1462087"/>
          </a:xfrm>
        </p:spPr>
        <p:txBody>
          <a:bodyPr/>
          <a:lstStyle/>
          <a:p>
            <a:r>
              <a:rPr lang="cs-CZ" altLang="cs-CZ">
                <a:solidFill>
                  <a:schemeClr val="bg1"/>
                </a:solidFill>
              </a:rPr>
              <a:t>Močové NI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28663" y="2017713"/>
            <a:ext cx="8415337" cy="4114800"/>
          </a:xfrm>
        </p:spPr>
        <p:txBody>
          <a:bodyPr/>
          <a:lstStyle/>
          <a:p>
            <a:r>
              <a:rPr lang="cs-CZ" altLang="cs-CZ"/>
              <a:t>Mortalita poměrně nízká</a:t>
            </a:r>
          </a:p>
          <a:p>
            <a:r>
              <a:rPr lang="cs-CZ" altLang="cs-CZ"/>
              <a:t>Patogeny cestují intra  nebo extraluminálně</a:t>
            </a:r>
          </a:p>
          <a:p>
            <a:r>
              <a:rPr lang="cs-CZ" altLang="cs-CZ"/>
              <a:t>Pyurie a bakteriurie je přítomna u většiny pac. s katétrem </a:t>
            </a:r>
            <a:r>
              <a:rPr lang="cs-CZ" altLang="cs-CZ">
                <a:cs typeface="Times New Roman" pitchFamily="18" charset="0"/>
              </a:rPr>
              <a:t>&gt;</a:t>
            </a:r>
            <a:r>
              <a:rPr lang="cs-CZ" altLang="cs-CZ"/>
              <a:t> 5 dní</a:t>
            </a:r>
          </a:p>
          <a:p>
            <a:r>
              <a:rPr lang="cs-CZ" altLang="cs-CZ"/>
              <a:t>Riziko infekce narůstá o 5 % denně</a:t>
            </a:r>
          </a:p>
          <a:p>
            <a:pPr>
              <a:buFont typeface="Wingdings" pitchFamily="2" charset="2"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484313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3600"/>
              <a:t>Potřebuje pacient katétr ?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600"/>
              <a:t>Pohodlí personálu není indikací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600"/>
              <a:t>Přísně aseptické zavádění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600"/>
              <a:t>Uzavřený drenážní systém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600"/>
              <a:t>Proplachy močového měchýře ne ! (manipulace, možnost nečistého roztoku)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Močové NI - profylaxe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836613"/>
            <a:ext cx="48641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133600"/>
            <a:ext cx="8610600" cy="1447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cs-CZ" altLang="cs-CZ" b="1">
                <a:solidFill>
                  <a:schemeClr val="accent2"/>
                </a:solidFill>
                <a:latin typeface="Arial" pitchFamily="34" charset="0"/>
              </a:rPr>
              <a:t>Profylaxe a léčba VAP </a:t>
            </a:r>
            <a:br>
              <a:rPr lang="cs-CZ" altLang="cs-CZ" b="1">
                <a:solidFill>
                  <a:schemeClr val="accent2"/>
                </a:solidFill>
                <a:latin typeface="Arial" pitchFamily="34" charset="0"/>
              </a:rPr>
            </a:br>
            <a:r>
              <a:rPr lang="cs-CZ" altLang="cs-CZ" sz="3200" b="1" i="1">
                <a:solidFill>
                  <a:schemeClr val="accent2"/>
                </a:solidFill>
                <a:latin typeface="Arial" pitchFamily="34" charset="0"/>
              </a:rPr>
              <a:t>Ventilator-associated Pneumonia</a:t>
            </a:r>
            <a:endParaRPr lang="cs-CZ" altLang="cs-CZ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altLang="cs-CZ" b="1">
                <a:latin typeface="Arial" charset="0"/>
              </a:rPr>
              <a:t>MUDr. Igor Sas</a:t>
            </a:r>
          </a:p>
          <a:p>
            <a:pPr eaLnBrk="1" hangingPunct="1">
              <a:buFont typeface="Arial" charset="0"/>
              <a:buNone/>
            </a:pPr>
            <a:r>
              <a:rPr lang="cs-CZ" altLang="cs-CZ" b="1">
                <a:latin typeface="Arial" charset="0"/>
              </a:rPr>
              <a:t>KARIM FN Brno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2060575"/>
            <a:ext cx="8763000" cy="4953000"/>
          </a:xfrm>
        </p:spPr>
        <p:txBody>
          <a:bodyPr/>
          <a:lstStyle/>
          <a:p>
            <a:pPr eaLnBrk="1" hangingPunct="1"/>
            <a:r>
              <a:rPr lang="cs-CZ" altLang="cs-CZ">
                <a:latin typeface="Arial" charset="0"/>
              </a:rPr>
              <a:t>Definice- VAP = přítomnost mikroroganismů v plicním parenchymu s rozvojem zánětlivé reakce, která může být lokální v plíci nebo systémová </a:t>
            </a:r>
          </a:p>
          <a:p>
            <a:pPr eaLnBrk="1" hangingPunct="1"/>
            <a:r>
              <a:rPr lang="cs-CZ" altLang="cs-CZ">
                <a:latin typeface="Arial" charset="0"/>
              </a:rPr>
              <a:t>nejzávažnější infekce ventilovaných pacientů</a:t>
            </a:r>
          </a:p>
          <a:p>
            <a:pPr eaLnBrk="1" hangingPunct="1"/>
            <a:r>
              <a:rPr lang="cs-CZ" altLang="cs-CZ">
                <a:latin typeface="Arial" charset="0"/>
              </a:rPr>
              <a:t>nosokomiální pneumonie- rozvoj po 48 hodinách po přijetí do nemocnice</a:t>
            </a:r>
          </a:p>
          <a:p>
            <a:pPr eaLnBrk="1" hangingPunct="1"/>
            <a:r>
              <a:rPr lang="cs-CZ" altLang="cs-CZ">
                <a:latin typeface="Arial" charset="0"/>
              </a:rPr>
              <a:t>VAP- rozvoj po 48 hodinách po zajištění dýchacích cest a zahájení UPV</a:t>
            </a:r>
          </a:p>
          <a:p>
            <a:pPr eaLnBrk="1" hangingPunct="1"/>
            <a:endParaRPr lang="cs-CZ" altLang="cs-CZ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pPr eaLnBrk="1" hangingPunct="1"/>
            <a:r>
              <a:rPr lang="cs-CZ" altLang="cs-CZ" sz="3600" b="1">
                <a:solidFill>
                  <a:schemeClr val="accent2"/>
                </a:solidFill>
                <a:latin typeface="Arial" charset="0"/>
              </a:rPr>
              <a:t>Ventilator-associated Pneumonia</a:t>
            </a:r>
            <a:endParaRPr lang="cs-CZ" altLang="cs-CZ" b="1">
              <a:latin typeface="Arial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latin typeface="Arial" charset="0"/>
              </a:rPr>
              <a:t>Časná „early-onset“ VAP (pneumonie od 2. do 5. dne po intubaci a UPV)</a:t>
            </a:r>
          </a:p>
          <a:p>
            <a:pPr eaLnBrk="1" hangingPunct="1">
              <a:buFontTx/>
              <a:buNone/>
            </a:pPr>
            <a:r>
              <a:rPr lang="cs-CZ" altLang="cs-CZ" b="1">
                <a:latin typeface="Arial" charset="0"/>
              </a:rPr>
              <a:t>   </a:t>
            </a:r>
          </a:p>
          <a:p>
            <a:pPr eaLnBrk="1" hangingPunct="1"/>
            <a:r>
              <a:rPr lang="cs-CZ" altLang="cs-CZ" b="1">
                <a:latin typeface="Arial" charset="0"/>
              </a:rPr>
              <a:t>Pozdní „late-onset“ VAP – po 5 až 7 dnech</a:t>
            </a: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solidFill>
                  <a:schemeClr val="accent2"/>
                </a:solidFill>
                <a:latin typeface="Arial" charset="0"/>
              </a:rPr>
              <a:t>VAP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7772400" cy="914400"/>
          </a:xfrm>
        </p:spPr>
        <p:txBody>
          <a:bodyPr/>
          <a:lstStyle/>
          <a:p>
            <a:pPr eaLnBrk="1" hangingPunct="1"/>
            <a:r>
              <a:rPr lang="cs-CZ" altLang="cs-CZ" b="1">
                <a:solidFill>
                  <a:schemeClr val="accent2"/>
                </a:solidFill>
                <a:latin typeface="Arial" charset="0"/>
              </a:rPr>
              <a:t>Pravděpodobné patogeny </a:t>
            </a:r>
            <a:endParaRPr lang="cs-CZ" altLang="cs-CZ"/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762000" y="1752600"/>
            <a:ext cx="3352800" cy="914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cs-CZ" altLang="cs-CZ">
              <a:latin typeface="Arial" charset="0"/>
            </a:endParaRPr>
          </a:p>
        </p:txBody>
      </p:sp>
      <p:sp>
        <p:nvSpPr>
          <p:cNvPr id="67588" name="Rectangle 5"/>
          <p:cNvSpPr>
            <a:spLocks noChangeArrowheads="1"/>
          </p:cNvSpPr>
          <p:nvPr/>
        </p:nvSpPr>
        <p:spPr bwMode="auto">
          <a:xfrm>
            <a:off x="5105400" y="1752600"/>
            <a:ext cx="3505200" cy="914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cs-CZ" altLang="cs-CZ">
              <a:latin typeface="Arial" charset="0"/>
            </a:endParaRPr>
          </a:p>
        </p:txBody>
      </p:sp>
      <p:sp>
        <p:nvSpPr>
          <p:cNvPr id="67589" name="Text Box 6"/>
          <p:cNvSpPr txBox="1">
            <a:spLocks noChangeArrowheads="1"/>
          </p:cNvSpPr>
          <p:nvPr/>
        </p:nvSpPr>
        <p:spPr bwMode="auto">
          <a:xfrm>
            <a:off x="762000" y="1828800"/>
            <a:ext cx="3429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>
                <a:latin typeface="Arial" charset="0"/>
              </a:rPr>
              <a:t>Časný nástup VAP            Není riziko polyresistentních bakterií</a:t>
            </a:r>
          </a:p>
        </p:txBody>
      </p:sp>
      <p:sp>
        <p:nvSpPr>
          <p:cNvPr id="67590" name="Line 7"/>
          <p:cNvSpPr>
            <a:spLocks noChangeShapeType="1"/>
          </p:cNvSpPr>
          <p:nvPr/>
        </p:nvSpPr>
        <p:spPr bwMode="auto">
          <a:xfrm>
            <a:off x="2286000" y="2743200"/>
            <a:ext cx="0" cy="304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591" name="Rectangle 8"/>
          <p:cNvSpPr>
            <a:spLocks noChangeArrowheads="1"/>
          </p:cNvSpPr>
          <p:nvPr/>
        </p:nvSpPr>
        <p:spPr bwMode="auto">
          <a:xfrm>
            <a:off x="762000" y="3048000"/>
            <a:ext cx="3352800" cy="34290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cs-CZ" altLang="cs-CZ">
              <a:latin typeface="Arial" charset="0"/>
            </a:endParaRPr>
          </a:p>
        </p:txBody>
      </p:sp>
      <p:sp>
        <p:nvSpPr>
          <p:cNvPr id="67592" name="Text Box 9"/>
          <p:cNvSpPr txBox="1">
            <a:spLocks noChangeArrowheads="1"/>
          </p:cNvSpPr>
          <p:nvPr/>
        </p:nvSpPr>
        <p:spPr bwMode="auto">
          <a:xfrm>
            <a:off x="838200" y="3048000"/>
            <a:ext cx="32004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600" b="1">
                <a:latin typeface="Arial" charset="0"/>
              </a:rPr>
              <a:t>Streptococcus pneumoniae</a:t>
            </a:r>
          </a:p>
          <a:p>
            <a:pPr>
              <a:spcBef>
                <a:spcPct val="50000"/>
              </a:spcBef>
            </a:pPr>
            <a:r>
              <a:rPr lang="cs-CZ" altLang="cs-CZ" sz="1600" b="1">
                <a:latin typeface="Arial" charset="0"/>
              </a:rPr>
              <a:t>Haemophilus influenzae</a:t>
            </a:r>
          </a:p>
          <a:p>
            <a:pPr>
              <a:spcBef>
                <a:spcPct val="50000"/>
              </a:spcBef>
            </a:pPr>
            <a:r>
              <a:rPr lang="cs-CZ" altLang="cs-CZ" sz="1600" b="1">
                <a:latin typeface="Arial" charset="0"/>
              </a:rPr>
              <a:t>Stafylococcus aureus /MSSA</a:t>
            </a:r>
          </a:p>
          <a:p>
            <a:pPr>
              <a:spcBef>
                <a:spcPct val="50000"/>
              </a:spcBef>
            </a:pPr>
            <a:r>
              <a:rPr lang="cs-CZ" altLang="cs-CZ" sz="1600" b="1" u="sng">
                <a:latin typeface="Arial" charset="0"/>
              </a:rPr>
              <a:t>G- bakterie</a:t>
            </a:r>
            <a:endParaRPr lang="cs-CZ" altLang="cs-CZ" sz="1600" b="1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1600" b="1">
                <a:latin typeface="Arial" charset="0"/>
              </a:rPr>
              <a:t>E. coli</a:t>
            </a:r>
          </a:p>
          <a:p>
            <a:pPr>
              <a:spcBef>
                <a:spcPct val="50000"/>
              </a:spcBef>
            </a:pPr>
            <a:r>
              <a:rPr lang="cs-CZ" altLang="cs-CZ" sz="1600" b="1">
                <a:latin typeface="Arial" charset="0"/>
              </a:rPr>
              <a:t>Klebsiella pneumoniae</a:t>
            </a:r>
          </a:p>
          <a:p>
            <a:pPr>
              <a:spcBef>
                <a:spcPct val="50000"/>
              </a:spcBef>
            </a:pPr>
            <a:r>
              <a:rPr lang="cs-CZ" altLang="cs-CZ" sz="1600" b="1">
                <a:latin typeface="Arial" charset="0"/>
              </a:rPr>
              <a:t>Enterobacter spp.</a:t>
            </a:r>
          </a:p>
          <a:p>
            <a:pPr>
              <a:spcBef>
                <a:spcPct val="50000"/>
              </a:spcBef>
            </a:pPr>
            <a:r>
              <a:rPr lang="cs-CZ" altLang="cs-CZ" sz="1600" b="1">
                <a:latin typeface="Arial" charset="0"/>
              </a:rPr>
              <a:t>Proteus spp.</a:t>
            </a:r>
          </a:p>
          <a:p>
            <a:pPr>
              <a:spcBef>
                <a:spcPct val="50000"/>
              </a:spcBef>
            </a:pPr>
            <a:r>
              <a:rPr lang="cs-CZ" altLang="cs-CZ" sz="1600" b="1">
                <a:latin typeface="Arial" charset="0"/>
              </a:rPr>
              <a:t>Serratia marcescens</a:t>
            </a:r>
          </a:p>
        </p:txBody>
      </p:sp>
      <p:sp>
        <p:nvSpPr>
          <p:cNvPr id="67593" name="Text Box 11"/>
          <p:cNvSpPr txBox="1">
            <a:spLocks noChangeArrowheads="1"/>
          </p:cNvSpPr>
          <p:nvPr/>
        </p:nvSpPr>
        <p:spPr bwMode="auto">
          <a:xfrm>
            <a:off x="5181600" y="1752600"/>
            <a:ext cx="335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b="1">
                <a:latin typeface="Arial" charset="0"/>
              </a:rPr>
              <a:t>Pozdní rozvoj VAP - Riziko polyresistentních bakterií, </a:t>
            </a:r>
          </a:p>
        </p:txBody>
      </p:sp>
      <p:sp>
        <p:nvSpPr>
          <p:cNvPr id="67594" name="Rectangle 12"/>
          <p:cNvSpPr>
            <a:spLocks noChangeArrowheads="1"/>
          </p:cNvSpPr>
          <p:nvPr/>
        </p:nvSpPr>
        <p:spPr bwMode="auto">
          <a:xfrm>
            <a:off x="5105400" y="3048000"/>
            <a:ext cx="3581400" cy="33528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cs-CZ" altLang="cs-CZ">
              <a:latin typeface="Arial" charset="0"/>
            </a:endParaRPr>
          </a:p>
        </p:txBody>
      </p:sp>
      <p:sp>
        <p:nvSpPr>
          <p:cNvPr id="67595" name="Text Box 14"/>
          <p:cNvSpPr txBox="1">
            <a:spLocks noChangeArrowheads="1"/>
          </p:cNvSpPr>
          <p:nvPr/>
        </p:nvSpPr>
        <p:spPr bwMode="auto">
          <a:xfrm>
            <a:off x="5181600" y="3048000"/>
            <a:ext cx="3505200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600" b="1">
                <a:latin typeface="Arial" charset="0"/>
              </a:rPr>
              <a:t>Streptococcus pneumoniae</a:t>
            </a:r>
          </a:p>
          <a:p>
            <a:pPr>
              <a:spcBef>
                <a:spcPct val="50000"/>
              </a:spcBef>
            </a:pPr>
            <a:r>
              <a:rPr lang="cs-CZ" altLang="cs-CZ" sz="1600" b="1">
                <a:latin typeface="Arial" charset="0"/>
              </a:rPr>
              <a:t>Haemophilus influenzae</a:t>
            </a:r>
          </a:p>
          <a:p>
            <a:pPr>
              <a:spcBef>
                <a:spcPct val="50000"/>
              </a:spcBef>
            </a:pPr>
            <a:r>
              <a:rPr lang="cs-CZ" altLang="cs-CZ" sz="1600" b="1">
                <a:latin typeface="Arial" charset="0"/>
              </a:rPr>
              <a:t>plus MRSA</a:t>
            </a:r>
            <a:endParaRPr lang="cs-CZ" altLang="cs-CZ" sz="2000" b="1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1600" b="1" u="sng">
                <a:latin typeface="Arial" charset="0"/>
              </a:rPr>
              <a:t>G-bakterie</a:t>
            </a:r>
          </a:p>
          <a:p>
            <a:pPr>
              <a:spcBef>
                <a:spcPct val="50000"/>
              </a:spcBef>
            </a:pPr>
            <a:r>
              <a:rPr lang="cs-CZ" altLang="cs-CZ" sz="1600" b="1">
                <a:latin typeface="Arial" charset="0"/>
              </a:rPr>
              <a:t>Pseudomonas aeruginosa</a:t>
            </a:r>
          </a:p>
          <a:p>
            <a:pPr>
              <a:spcBef>
                <a:spcPct val="50000"/>
              </a:spcBef>
            </a:pPr>
            <a:r>
              <a:rPr lang="cs-CZ" altLang="cs-CZ" sz="1600" b="1">
                <a:latin typeface="Arial" charset="0"/>
              </a:rPr>
              <a:t>Klebsiella pneumoniae ESBL</a:t>
            </a:r>
          </a:p>
          <a:p>
            <a:pPr>
              <a:spcBef>
                <a:spcPct val="50000"/>
              </a:spcBef>
            </a:pPr>
            <a:r>
              <a:rPr lang="cs-CZ" altLang="cs-CZ" sz="1600" b="1">
                <a:latin typeface="Arial" charset="0"/>
              </a:rPr>
              <a:t>Acinetobacter spp.</a:t>
            </a:r>
          </a:p>
          <a:p>
            <a:pPr>
              <a:spcBef>
                <a:spcPct val="50000"/>
              </a:spcBef>
            </a:pPr>
            <a:r>
              <a:rPr lang="cs-CZ" altLang="cs-CZ" sz="1600" b="1">
                <a:latin typeface="Arial" charset="0"/>
              </a:rPr>
              <a:t>Legionella pneumophila</a:t>
            </a:r>
          </a:p>
        </p:txBody>
      </p:sp>
      <p:sp>
        <p:nvSpPr>
          <p:cNvPr id="67596" name="Line 15"/>
          <p:cNvSpPr>
            <a:spLocks noChangeShapeType="1"/>
          </p:cNvSpPr>
          <p:nvPr/>
        </p:nvSpPr>
        <p:spPr bwMode="auto">
          <a:xfrm>
            <a:off x="6858000" y="2667000"/>
            <a:ext cx="0" cy="3048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133600"/>
            <a:ext cx="7772400" cy="4572000"/>
          </a:xfrm>
        </p:spPr>
        <p:txBody>
          <a:bodyPr/>
          <a:lstStyle/>
          <a:p>
            <a:pPr eaLnBrk="1" hangingPunct="1"/>
            <a:r>
              <a:rPr lang="cs-CZ" altLang="cs-CZ">
                <a:latin typeface="Arial" charset="0"/>
              </a:rPr>
              <a:t>druhá nejčastější nosokomiální infekce</a:t>
            </a:r>
          </a:p>
          <a:p>
            <a:pPr eaLnBrk="1" hangingPunct="1"/>
            <a:r>
              <a:rPr lang="cs-CZ" altLang="cs-CZ">
                <a:latin typeface="Arial" charset="0"/>
              </a:rPr>
              <a:t>nejčastější příčina smrti z NN</a:t>
            </a:r>
          </a:p>
          <a:p>
            <a:pPr eaLnBrk="1" hangingPunct="1"/>
            <a:r>
              <a:rPr lang="cs-CZ" altLang="cs-CZ">
                <a:latin typeface="Arial" charset="0"/>
              </a:rPr>
              <a:t>četnost 120-220 případů na 1000 pacientů v </a:t>
            </a:r>
            <a:r>
              <a:rPr lang="cs-CZ" altLang="cs-CZ" i="1">
                <a:latin typeface="Arial" charset="0"/>
              </a:rPr>
              <a:t>intenzivní péči</a:t>
            </a:r>
            <a:r>
              <a:rPr lang="cs-CZ" altLang="cs-CZ">
                <a:latin typeface="Arial" charset="0"/>
              </a:rPr>
              <a:t> </a:t>
            </a:r>
            <a:r>
              <a:rPr lang="cs-CZ" altLang="cs-CZ" i="1">
                <a:latin typeface="Arial" charset="0"/>
              </a:rPr>
              <a:t>a na UPV</a:t>
            </a:r>
            <a:endParaRPr lang="cs-CZ" altLang="cs-CZ">
              <a:latin typeface="Arial" charset="0"/>
            </a:endParaRPr>
          </a:p>
          <a:p>
            <a:pPr eaLnBrk="1" hangingPunct="1"/>
            <a:r>
              <a:rPr lang="cs-CZ" altLang="cs-CZ">
                <a:latin typeface="Arial" charset="0"/>
              </a:rPr>
              <a:t>rizikové mikroorganismy - PSAE, Enterobacteriacae, ostatní G- bakt., Enterococcus faecalis,STAU, Candida spp., Aspergillus spp.</a:t>
            </a:r>
          </a:p>
          <a:p>
            <a:pPr eaLnBrk="1" hangingPunct="1"/>
            <a:endParaRPr lang="cs-CZ" altLang="cs-CZ">
              <a:latin typeface="Arial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pPr eaLnBrk="1" hangingPunct="1"/>
            <a:r>
              <a:rPr lang="cs-CZ" altLang="cs-CZ" b="1">
                <a:solidFill>
                  <a:schemeClr val="accent2"/>
                </a:solidFill>
                <a:latin typeface="Arial" charset="0"/>
              </a:rPr>
              <a:t>VAP - epidemiologie</a:t>
            </a:r>
            <a:endParaRPr lang="cs-CZ" alt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492375"/>
            <a:ext cx="7772400" cy="4651375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dirty="0"/>
              <a:t>Těžká sepse: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cs-CZ" altLang="cs-CZ" sz="2800" b="1" dirty="0"/>
              <a:t>sepse + příznaky </a:t>
            </a:r>
            <a:r>
              <a:rPr lang="cs-CZ" altLang="cs-CZ" sz="2800" b="1" dirty="0" err="1"/>
              <a:t>hypoperfúze</a:t>
            </a:r>
            <a:r>
              <a:rPr lang="cs-CZ" altLang="cs-CZ" sz="2800" b="1" dirty="0"/>
              <a:t> a/nebo orgánové dysfunkce</a:t>
            </a:r>
            <a:r>
              <a:rPr lang="cs-CZ" altLang="cs-CZ" sz="2800" dirty="0"/>
              <a:t>: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800" dirty="0"/>
              <a:t>alterace vědomí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800" dirty="0"/>
              <a:t>porucha </a:t>
            </a:r>
            <a:r>
              <a:rPr lang="cs-CZ" altLang="cs-CZ" sz="2800" dirty="0" err="1"/>
              <a:t>oxygenace</a:t>
            </a:r>
            <a:r>
              <a:rPr lang="cs-CZ" altLang="cs-CZ" sz="2800" dirty="0"/>
              <a:t> (PaO</a:t>
            </a:r>
            <a:r>
              <a:rPr lang="cs-CZ" altLang="cs-CZ" sz="2800" baseline="-25000" dirty="0"/>
              <a:t>2</a:t>
            </a:r>
            <a:r>
              <a:rPr lang="cs-CZ" altLang="cs-CZ" sz="2800" dirty="0"/>
              <a:t> / FiO</a:t>
            </a:r>
            <a:r>
              <a:rPr lang="cs-CZ" altLang="cs-CZ" sz="2800" baseline="-25000" dirty="0"/>
              <a:t>2</a:t>
            </a:r>
            <a:r>
              <a:rPr lang="cs-CZ" altLang="cs-CZ" sz="2800" dirty="0"/>
              <a:t> </a:t>
            </a:r>
            <a:r>
              <a:rPr lang="en-US" altLang="cs-CZ" sz="2800" dirty="0"/>
              <a:t>&lt;</a:t>
            </a:r>
            <a:r>
              <a:rPr lang="cs-CZ" altLang="cs-CZ" sz="2800" dirty="0"/>
              <a:t>250)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800" dirty="0"/>
              <a:t>diuréza pod 0,5 ml/kg/h po dobu </a:t>
            </a:r>
            <a:r>
              <a:rPr lang="en-US" altLang="cs-CZ" sz="2800" dirty="0"/>
              <a:t>&gt;</a:t>
            </a:r>
            <a:r>
              <a:rPr lang="cs-CZ" altLang="cs-CZ" sz="2800" dirty="0"/>
              <a:t> 2 hod, kreatinin nad 177 </a:t>
            </a:r>
            <a:r>
              <a:rPr lang="en-US" altLang="cs-CZ" sz="2800" dirty="0">
                <a:cs typeface="Tahoma" pitchFamily="34" charset="0"/>
              </a:rPr>
              <a:t>µ</a:t>
            </a:r>
            <a:r>
              <a:rPr lang="cs-CZ" altLang="cs-CZ" sz="2800" dirty="0"/>
              <a:t>mol/l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800" dirty="0"/>
              <a:t>laktát </a:t>
            </a:r>
            <a:r>
              <a:rPr lang="en-US" altLang="cs-CZ" sz="2800" dirty="0"/>
              <a:t>&gt;</a:t>
            </a:r>
            <a:r>
              <a:rPr lang="cs-CZ" altLang="cs-CZ" sz="2800" dirty="0"/>
              <a:t> 2 </a:t>
            </a:r>
            <a:r>
              <a:rPr lang="cs-CZ" altLang="cs-CZ" sz="2800" dirty="0" err="1"/>
              <a:t>mmol</a:t>
            </a:r>
            <a:r>
              <a:rPr lang="cs-CZ" altLang="cs-CZ" sz="2800" dirty="0"/>
              <a:t>/l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800" dirty="0"/>
              <a:t>hypotenze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800" dirty="0"/>
              <a:t>jaterní dysfunkce, bilirubin nad 34,2 </a:t>
            </a:r>
            <a:r>
              <a:rPr lang="en-US" altLang="cs-CZ" sz="2800" dirty="0">
                <a:cs typeface="Tahoma" pitchFamily="34" charset="0"/>
              </a:rPr>
              <a:t>µ</a:t>
            </a:r>
            <a:r>
              <a:rPr lang="cs-CZ" altLang="cs-CZ" sz="2800" dirty="0"/>
              <a:t>mol/l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800" dirty="0"/>
              <a:t>diseminovaná intravaskulární koagulace (trombocyty </a:t>
            </a:r>
            <a:r>
              <a:rPr lang="en-US" altLang="cs-CZ" sz="2800" dirty="0"/>
              <a:t>&lt;</a:t>
            </a:r>
            <a:r>
              <a:rPr lang="cs-CZ" altLang="cs-CZ" sz="2800" dirty="0"/>
              <a:t> 100 000 / </a:t>
            </a:r>
            <a:r>
              <a:rPr lang="en-US" altLang="cs-CZ" sz="2800" dirty="0">
                <a:cs typeface="Tahoma" pitchFamily="34" charset="0"/>
              </a:rPr>
              <a:t>µ</a:t>
            </a:r>
            <a:r>
              <a:rPr lang="cs-CZ" altLang="cs-CZ" sz="2800" dirty="0"/>
              <a:t>l nebo INR </a:t>
            </a:r>
            <a:r>
              <a:rPr lang="en-US" altLang="cs-CZ" sz="2800" dirty="0"/>
              <a:t>&gt;</a:t>
            </a:r>
            <a:r>
              <a:rPr lang="cs-CZ" altLang="cs-CZ" sz="2800" dirty="0"/>
              <a:t> 1,5)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SEPSE</a:t>
            </a:r>
          </a:p>
        </p:txBody>
      </p:sp>
    </p:spTree>
    <p:custDataLst>
      <p:tags r:id="rId1"/>
    </p:custData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0" y="2266950"/>
            <a:ext cx="9144000" cy="4572000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latin typeface="Arial" pitchFamily="34" charset="0"/>
              </a:rPr>
              <a:t>Podmínkou je průnik virulentního mikroorganismu do plicní tkáně: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latin typeface="Arial" pitchFamily="34" charset="0"/>
              </a:rPr>
              <a:t>kolonizace sekretu horních cest dýchacích, podíl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800" b="1" dirty="0">
                <a:latin typeface="Arial" pitchFamily="34" charset="0"/>
              </a:rPr>
              <a:t>     regurgitace </a:t>
            </a:r>
            <a:r>
              <a:rPr lang="cs-CZ" altLang="cs-CZ" sz="2800" b="1" dirty="0" err="1">
                <a:latin typeface="Arial" pitchFamily="34" charset="0"/>
              </a:rPr>
              <a:t>žal.obsahu</a:t>
            </a:r>
            <a:r>
              <a:rPr lang="cs-CZ" altLang="cs-CZ" sz="2800" b="1" dirty="0">
                <a:latin typeface="Arial" pitchFamily="34" charset="0"/>
              </a:rPr>
              <a:t> do </a:t>
            </a:r>
            <a:r>
              <a:rPr lang="cs-CZ" altLang="cs-CZ" sz="2800" b="1" dirty="0" err="1">
                <a:latin typeface="Arial" pitchFamily="34" charset="0"/>
              </a:rPr>
              <a:t>hypofaryngu</a:t>
            </a:r>
            <a:endParaRPr lang="cs-CZ" altLang="cs-CZ" sz="2800" b="1" dirty="0">
              <a:latin typeface="Arial" pitchFamily="34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latin typeface="Arial" pitchFamily="34" charset="0"/>
              </a:rPr>
              <a:t>mikroaspirace</a:t>
            </a:r>
            <a:r>
              <a:rPr lang="cs-CZ" altLang="cs-CZ" sz="2800" b="1" dirty="0">
                <a:latin typeface="Arial" pitchFamily="34" charset="0"/>
              </a:rPr>
              <a:t> podél manžety intubační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800" b="1" dirty="0">
                <a:latin typeface="Arial" pitchFamily="34" charset="0"/>
              </a:rPr>
              <a:t>    kanyly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latin typeface="Arial" pitchFamily="34" charset="0"/>
              </a:rPr>
              <a:t>+ porušení fyziologických bariér dýchacích cest:  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800" b="1" dirty="0">
                <a:latin typeface="Arial" pitchFamily="34" charset="0"/>
              </a:rPr>
              <a:t>    - anatomické bariéry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800" b="1" dirty="0">
                <a:latin typeface="Arial" pitchFamily="34" charset="0"/>
              </a:rPr>
              <a:t>    - </a:t>
            </a:r>
            <a:r>
              <a:rPr lang="cs-CZ" altLang="cs-CZ" sz="2800" b="1" dirty="0" err="1">
                <a:latin typeface="Arial" pitchFamily="34" charset="0"/>
              </a:rPr>
              <a:t>kašlacího</a:t>
            </a:r>
            <a:r>
              <a:rPr lang="cs-CZ" altLang="cs-CZ" sz="2800" b="1" dirty="0">
                <a:latin typeface="Arial" pitchFamily="34" charset="0"/>
              </a:rPr>
              <a:t> reflexu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800" b="1" dirty="0">
                <a:latin typeface="Arial" pitchFamily="34" charset="0"/>
              </a:rPr>
              <a:t>    - buněčné a humorální imunity a systému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800" b="1" dirty="0">
                <a:latin typeface="Arial" pitchFamily="34" charset="0"/>
              </a:rPr>
              <a:t>      alveolárních makrofágů a </a:t>
            </a:r>
            <a:r>
              <a:rPr lang="cs-CZ" altLang="cs-CZ" sz="2800" b="1" dirty="0" err="1">
                <a:latin typeface="Arial" pitchFamily="34" charset="0"/>
              </a:rPr>
              <a:t>neutrofilů</a:t>
            </a:r>
            <a:endParaRPr lang="cs-CZ" altLang="cs-CZ" sz="2800" b="1" dirty="0">
              <a:latin typeface="Arial" pitchFamily="34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pPr eaLnBrk="1" hangingPunct="1"/>
            <a:r>
              <a:rPr lang="cs-CZ" altLang="cs-CZ" b="1">
                <a:solidFill>
                  <a:schemeClr val="accent2"/>
                </a:solidFill>
                <a:latin typeface="Arial" charset="0"/>
              </a:rPr>
              <a:t>Patogeneze VAP</a:t>
            </a:r>
            <a:endParaRPr lang="cs-CZ" altLang="cs-CZ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3000" b="1">
                <a:latin typeface="Arial" charset="0"/>
              </a:rPr>
              <a:t>kolonizace HCD s mikroaspirací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000" b="1">
                <a:latin typeface="Arial" charset="0"/>
              </a:rPr>
              <a:t>makroaspirace žaludečního obsahu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000" b="1">
                <a:latin typeface="Arial" charset="0"/>
              </a:rPr>
              <a:t>kontaminované pomůcky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000" b="1">
                <a:latin typeface="Arial" charset="0"/>
              </a:rPr>
              <a:t>kondenzát v hadicích ventilátoru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000" b="1">
                <a:latin typeface="Arial" charset="0"/>
              </a:rPr>
              <a:t>kontaminovaný bronchoskop, nebulizátor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000" b="1">
                <a:latin typeface="Arial" charset="0"/>
              </a:rPr>
              <a:t>hematogenní cesta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000" b="1">
                <a:latin typeface="Arial" charset="0"/>
              </a:rPr>
              <a:t>přímý průnik ze sousedních orgánů- pleura, perikard, břicho</a:t>
            </a:r>
          </a:p>
          <a:p>
            <a:pPr eaLnBrk="1" hangingPunct="1">
              <a:lnSpc>
                <a:spcPct val="90000"/>
              </a:lnSpc>
            </a:pPr>
            <a:endParaRPr lang="cs-CZ" altLang="cs-CZ" b="1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pPr eaLnBrk="1" hangingPunct="1"/>
            <a:r>
              <a:rPr lang="cs-CZ" altLang="cs-CZ" sz="4300" b="1">
                <a:solidFill>
                  <a:schemeClr val="accent2"/>
                </a:solidFill>
                <a:latin typeface="Arial" charset="0"/>
              </a:rPr>
              <a:t>Cesty přenosu</a:t>
            </a:r>
            <a:endParaRPr lang="cs-CZ" altLang="cs-CZ" sz="4300" b="1">
              <a:latin typeface="Arial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2492375"/>
            <a:ext cx="8610600" cy="5105400"/>
          </a:xfrm>
        </p:spPr>
        <p:txBody>
          <a:bodyPr/>
          <a:lstStyle/>
          <a:p>
            <a:pPr eaLnBrk="1" hangingPunct="1"/>
            <a:r>
              <a:rPr lang="cs-CZ" altLang="cs-CZ" b="1">
                <a:latin typeface="Arial" charset="0"/>
              </a:rPr>
              <a:t>Hlavní role patří orofaryngeální a tracheální kolonizaci</a:t>
            </a:r>
          </a:p>
          <a:p>
            <a:pPr eaLnBrk="1" hangingPunct="1"/>
            <a:r>
              <a:rPr lang="cs-CZ" altLang="cs-CZ">
                <a:latin typeface="Arial" charset="0"/>
              </a:rPr>
              <a:t>časná kolonizace (do 24 hod) u 80-89% pacientů s OTI a UPV</a:t>
            </a:r>
          </a:p>
          <a:p>
            <a:pPr eaLnBrk="1" hangingPunct="1"/>
            <a:r>
              <a:rPr lang="cs-CZ" altLang="cs-CZ">
                <a:latin typeface="Arial" charset="0"/>
              </a:rPr>
              <a:t>PSAE má zvýšenou afinitu k ciliárním bb., poškozenému epitelu DC - např. po infekci virem influenzy, po tracheostomii, po opakovaném odsávání z DC apod.</a:t>
            </a: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pPr eaLnBrk="1" hangingPunct="1"/>
            <a:r>
              <a:rPr lang="cs-CZ" altLang="cs-CZ" b="1">
                <a:solidFill>
                  <a:schemeClr val="accent2"/>
                </a:solidFill>
                <a:latin typeface="Arial" charset="0"/>
              </a:rPr>
              <a:t>Patogeneze VAP</a:t>
            </a:r>
            <a:endParaRPr lang="cs-CZ" altLang="cs-CZ" b="1">
              <a:latin typeface="Arial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2349500"/>
            <a:ext cx="8640762" cy="5351463"/>
          </a:xfrm>
        </p:spPr>
        <p:txBody>
          <a:bodyPr/>
          <a:lstStyle/>
          <a:p>
            <a:pPr eaLnBrk="1" hangingPunct="1"/>
            <a:r>
              <a:rPr lang="cs-CZ" altLang="cs-CZ">
                <a:latin typeface="Arial" charset="0"/>
              </a:rPr>
              <a:t>reintubace</a:t>
            </a:r>
          </a:p>
          <a:p>
            <a:pPr eaLnBrk="1" hangingPunct="1"/>
            <a:r>
              <a:rPr lang="cs-CZ" altLang="cs-CZ">
                <a:latin typeface="Arial" charset="0"/>
              </a:rPr>
              <a:t>pokles tlaku v balonku OT kanyly</a:t>
            </a:r>
          </a:p>
          <a:p>
            <a:pPr eaLnBrk="1" hangingPunct="1"/>
            <a:r>
              <a:rPr lang="cs-CZ" altLang="cs-CZ">
                <a:latin typeface="Arial" charset="0"/>
              </a:rPr>
              <a:t>profylaxe stresového vředu H</a:t>
            </a:r>
            <a:r>
              <a:rPr lang="cs-CZ" altLang="cs-CZ" baseline="-25000">
                <a:latin typeface="Arial" charset="0"/>
              </a:rPr>
              <a:t>2</a:t>
            </a:r>
            <a:r>
              <a:rPr lang="cs-CZ" altLang="cs-CZ">
                <a:latin typeface="Arial" charset="0"/>
              </a:rPr>
              <a:t>blokátory se změnou pH žaludku</a:t>
            </a:r>
          </a:p>
          <a:p>
            <a:pPr eaLnBrk="1" hangingPunct="1"/>
            <a:r>
              <a:rPr lang="cs-CZ" altLang="cs-CZ">
                <a:latin typeface="Arial" charset="0"/>
              </a:rPr>
              <a:t>tracheotomie</a:t>
            </a:r>
          </a:p>
          <a:p>
            <a:pPr eaLnBrk="1" hangingPunct="1"/>
            <a:r>
              <a:rPr lang="cs-CZ" altLang="cs-CZ">
                <a:latin typeface="Arial" charset="0"/>
              </a:rPr>
              <a:t>supinní poloha</a:t>
            </a:r>
          </a:p>
          <a:p>
            <a:pPr eaLnBrk="1" hangingPunct="1"/>
            <a:r>
              <a:rPr lang="cs-CZ" altLang="cs-CZ">
                <a:latin typeface="Arial" charset="0"/>
              </a:rPr>
              <a:t>koma a poranění CNS</a:t>
            </a:r>
          </a:p>
          <a:p>
            <a:pPr eaLnBrk="1" hangingPunct="1"/>
            <a:r>
              <a:rPr lang="cs-CZ" altLang="cs-CZ">
                <a:latin typeface="Arial" charset="0"/>
              </a:rPr>
              <a:t>nasogastrická sonda a distenze žaludku</a:t>
            </a:r>
          </a:p>
          <a:p>
            <a:pPr eaLnBrk="1" hangingPunct="1"/>
            <a:r>
              <a:rPr lang="cs-CZ" altLang="cs-CZ">
                <a:latin typeface="Arial" charset="0"/>
              </a:rPr>
              <a:t>transporty pacienta</a:t>
            </a: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47713"/>
          </a:xfrm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chemeClr val="accent2"/>
                </a:solidFill>
                <a:latin typeface="Arial" charset="0"/>
              </a:rPr>
              <a:t>Rizikové faktory</a:t>
            </a:r>
            <a:endParaRPr lang="cs-CZ" altLang="cs-CZ" sz="400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idx="1"/>
          </p:nvPr>
        </p:nvSpPr>
        <p:spPr>
          <a:xfrm>
            <a:off x="-34925" y="2781300"/>
            <a:ext cx="9144000" cy="5105400"/>
          </a:xfrm>
        </p:spPr>
        <p:txBody>
          <a:bodyPr/>
          <a:lstStyle/>
          <a:p>
            <a:pPr eaLnBrk="1" hangingPunct="1"/>
            <a:r>
              <a:rPr lang="cs-CZ" altLang="cs-CZ" sz="2800" b="1">
                <a:latin typeface="Arial" charset="0"/>
              </a:rPr>
              <a:t>Předchozí podávání ATB má vliv na výskyt VAP:                                            - protektivní vliv na časný rozvoj VAP                           - zvýšené riziko pozdního rozvoje VAP</a:t>
            </a:r>
            <a:r>
              <a:rPr lang="cs-CZ" altLang="cs-CZ" sz="2800">
                <a:latin typeface="Arial" charset="0"/>
              </a:rPr>
              <a:t>                        </a:t>
            </a: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pPr eaLnBrk="1" hangingPunct="1"/>
            <a:r>
              <a:rPr lang="cs-CZ" altLang="cs-CZ" b="1">
                <a:solidFill>
                  <a:schemeClr val="accent2"/>
                </a:solidFill>
                <a:latin typeface="Arial" charset="0"/>
              </a:rPr>
              <a:t>Antibiotika</a:t>
            </a:r>
            <a:endParaRPr lang="cs-CZ" altLang="cs-CZ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>
          <a:xfrm>
            <a:off x="-26988" y="1773238"/>
            <a:ext cx="9144001" cy="4876800"/>
          </a:xfrm>
        </p:spPr>
        <p:txBody>
          <a:bodyPr/>
          <a:lstStyle/>
          <a:p>
            <a:pPr eaLnBrk="1" hangingPunct="1"/>
            <a:r>
              <a:rPr lang="cs-CZ" altLang="cs-CZ" sz="2800">
                <a:latin typeface="Arial" charset="0"/>
              </a:rPr>
              <a:t>Rello et al.- vliv předchozí ATB léčby na rozvoj VAP - výsledky: </a:t>
            </a:r>
          </a:p>
          <a:p>
            <a:pPr eaLnBrk="1" hangingPunct="1"/>
            <a:r>
              <a:rPr lang="cs-CZ" altLang="cs-CZ" sz="2800">
                <a:latin typeface="Arial" charset="0"/>
              </a:rPr>
              <a:t>pokles výskytu pneumonie vyvolané G+ koky a Haemophillus infuenzae</a:t>
            </a:r>
          </a:p>
          <a:p>
            <a:pPr eaLnBrk="1" hangingPunct="1"/>
            <a:r>
              <a:rPr lang="cs-CZ" altLang="cs-CZ" sz="2800">
                <a:latin typeface="Arial" charset="0"/>
              </a:rPr>
              <a:t>nárůst pneumonie vyvolané Pseudomonas aeruginosa</a:t>
            </a:r>
          </a:p>
          <a:p>
            <a:pPr eaLnBrk="1" hangingPunct="1"/>
            <a:r>
              <a:rPr lang="cs-CZ" altLang="cs-CZ" sz="2800" b="1">
                <a:latin typeface="Arial" charset="0"/>
              </a:rPr>
              <a:t>RESS: ATB léčba má bimodální efekt na rozvoj VAP   - protekce časného rozvoje VAP vyvolané zvláště endogenními mikroorganmismy                                     - je zodpovědná za selekci resistentních bakterií způsobujících pozdní VAP - zvláště PSAE a MRSA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pPr eaLnBrk="1" hangingPunct="1"/>
            <a:r>
              <a:rPr lang="cs-CZ" altLang="cs-CZ" b="1">
                <a:solidFill>
                  <a:schemeClr val="accent2"/>
                </a:solidFill>
                <a:latin typeface="Arial" charset="0"/>
              </a:rPr>
              <a:t>Antibiotika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0" y="2420938"/>
            <a:ext cx="9144000" cy="4572000"/>
          </a:xfrm>
        </p:spPr>
        <p:txBody>
          <a:bodyPr rtlCol="0"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latin typeface="Arial" pitchFamily="34" charset="0"/>
              </a:rPr>
              <a:t>U 50% zdravých dobrovolníků dochází v noci k aspiraci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latin typeface="Arial" pitchFamily="34" charset="0"/>
              </a:rPr>
              <a:t>Torres</a:t>
            </a:r>
            <a:r>
              <a:rPr lang="cs-CZ" altLang="cs-CZ" sz="2800" b="1" dirty="0">
                <a:latin typeface="Arial" pitchFamily="34" charset="0"/>
              </a:rPr>
              <a:t> - demonstroval vliv polohy těla na </a:t>
            </a:r>
            <a:r>
              <a:rPr lang="cs-CZ" altLang="cs-CZ" sz="2800" b="1" dirty="0" err="1">
                <a:latin typeface="Arial" pitchFamily="34" charset="0"/>
              </a:rPr>
              <a:t>gastroesofageální</a:t>
            </a:r>
            <a:r>
              <a:rPr lang="cs-CZ" altLang="cs-CZ" sz="2800" b="1" dirty="0">
                <a:latin typeface="Arial" pitchFamily="34" charset="0"/>
              </a:rPr>
              <a:t> reflux a tracheální aspirace - aplikace značeného koloidu NGS - signifikantní redukce ve zvýšené poloze trupu proti </a:t>
            </a:r>
            <a:r>
              <a:rPr lang="cs-CZ" altLang="cs-CZ" sz="2800" b="1" dirty="0" err="1">
                <a:latin typeface="Arial" pitchFamily="34" charset="0"/>
              </a:rPr>
              <a:t>supinní</a:t>
            </a:r>
            <a:r>
              <a:rPr lang="cs-CZ" altLang="cs-CZ" sz="2800" b="1" dirty="0">
                <a:latin typeface="Arial" pitchFamily="34" charset="0"/>
              </a:rPr>
              <a:t> poloze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latin typeface="Arial" pitchFamily="34" charset="0"/>
              </a:rPr>
              <a:t>Torres</a:t>
            </a:r>
            <a:r>
              <a:rPr lang="cs-CZ" altLang="cs-CZ" sz="2800" b="1" dirty="0">
                <a:latin typeface="Arial" pitchFamily="34" charset="0"/>
              </a:rPr>
              <a:t> – studie vlivu polohy na rozvoj VAP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latin typeface="Arial" pitchFamily="34" charset="0"/>
              </a:rPr>
              <a:t>VAP u 5% pacientů se zvýšenou polohou trupu (</a:t>
            </a:r>
            <a:r>
              <a:rPr lang="cs-CZ" altLang="cs-CZ" sz="2800" b="1" dirty="0" err="1">
                <a:latin typeface="Arial" pitchFamily="34" charset="0"/>
              </a:rPr>
              <a:t>Fowler</a:t>
            </a:r>
            <a:r>
              <a:rPr lang="cs-CZ" altLang="cs-CZ" sz="2800" b="1" dirty="0">
                <a:latin typeface="Arial" pitchFamily="34" charset="0"/>
              </a:rPr>
              <a:t> + 45°)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latin typeface="Arial" pitchFamily="34" charset="0"/>
              </a:rPr>
              <a:t>VAP u 23% pacientů v </a:t>
            </a:r>
            <a:r>
              <a:rPr lang="cs-CZ" altLang="cs-CZ" sz="2800" b="1" dirty="0" err="1">
                <a:latin typeface="Arial" pitchFamily="34" charset="0"/>
              </a:rPr>
              <a:t>supinní</a:t>
            </a:r>
            <a:r>
              <a:rPr lang="cs-CZ" altLang="cs-CZ" sz="2800" b="1" dirty="0">
                <a:latin typeface="Arial" pitchFamily="34" charset="0"/>
              </a:rPr>
              <a:t> poloze</a:t>
            </a: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pPr eaLnBrk="1" hangingPunct="1"/>
            <a:r>
              <a:rPr lang="cs-CZ" altLang="cs-CZ" b="1">
                <a:latin typeface="Arial" charset="0"/>
              </a:rPr>
              <a:t>Vliv polohy těla</a:t>
            </a:r>
            <a:endParaRPr lang="cs-CZ" altLang="cs-CZ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295400"/>
            <a:ext cx="8569325" cy="5257800"/>
          </a:xfrm>
        </p:spPr>
        <p:txBody>
          <a:bodyPr/>
          <a:lstStyle/>
          <a:p>
            <a:pPr eaLnBrk="1" hangingPunct="1"/>
            <a:r>
              <a:rPr lang="cs-CZ" altLang="cs-CZ" sz="2800" b="1">
                <a:latin typeface="Arial" charset="0"/>
              </a:rPr>
              <a:t>nízké pH v žaludku brání růstu bakterií a jejich migraci z tenkého střeva</a:t>
            </a:r>
          </a:p>
          <a:p>
            <a:pPr eaLnBrk="1" hangingPunct="1"/>
            <a:r>
              <a:rPr lang="cs-CZ" altLang="cs-CZ" sz="2800" b="1">
                <a:latin typeface="Arial" charset="0"/>
              </a:rPr>
              <a:t>vztah mezi gastrickým pH a gastrickou kolonizací je dobře dokumentován</a:t>
            </a:r>
          </a:p>
          <a:p>
            <a:pPr eaLnBrk="1" hangingPunct="1"/>
            <a:r>
              <a:rPr lang="cs-CZ" altLang="cs-CZ" sz="2800" b="1">
                <a:latin typeface="Arial" charset="0"/>
              </a:rPr>
              <a:t>pacienti léčení antacidy a H2-blokátory mají vyšší riziko vzniku VAP ve srovnání se sukralfatem(nemění pH) nebo bez terapie vředu</a:t>
            </a:r>
          </a:p>
          <a:p>
            <a:pPr eaLnBrk="1" hangingPunct="1"/>
            <a:r>
              <a:rPr lang="cs-CZ" altLang="cs-CZ" sz="2800" b="1">
                <a:latin typeface="Arial" charset="0"/>
              </a:rPr>
              <a:t>meta-analýza- ranitidin není efektivní v prevenci vředu a zvyšuje riziko VAP</a:t>
            </a:r>
          </a:p>
          <a:p>
            <a:pPr eaLnBrk="1" hangingPunct="1"/>
            <a:r>
              <a:rPr lang="cs-CZ" altLang="cs-CZ" sz="2800" b="1">
                <a:latin typeface="Arial" charset="0"/>
              </a:rPr>
              <a:t>studie se sukralfatem nemají konkluzivní výsledky</a:t>
            </a: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pPr eaLnBrk="1" hangingPunct="1"/>
            <a:r>
              <a:rPr lang="cs-CZ" altLang="cs-CZ" b="1">
                <a:latin typeface="Arial" charset="0"/>
              </a:rPr>
              <a:t>Profylaxe stresového  vředu</a:t>
            </a:r>
            <a:endParaRPr lang="cs-CZ" altLang="cs-CZ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341438"/>
            <a:ext cx="9036050" cy="5327650"/>
          </a:xfrm>
        </p:spPr>
        <p:txBody>
          <a:bodyPr/>
          <a:lstStyle/>
          <a:p>
            <a:pPr eaLnBrk="1" hangingPunct="1"/>
            <a:r>
              <a:rPr lang="cs-CZ" altLang="cs-CZ" sz="2800" b="1">
                <a:latin typeface="Arial" charset="0"/>
              </a:rPr>
              <a:t>otk s polyurethanovou manžetou redukující mikroaspirace a systémem odsávání ze subglotického prostoru</a:t>
            </a:r>
          </a:p>
          <a:p>
            <a:pPr eaLnBrk="1" hangingPunct="1"/>
            <a:r>
              <a:rPr lang="cs-CZ" altLang="cs-CZ">
                <a:latin typeface="Arial" charset="0"/>
              </a:rPr>
              <a:t>Influence of an endotracheal tube with polyurethane cuff and subglottic   secret drainage on pneumonia</a:t>
            </a:r>
            <a:r>
              <a:rPr lang="cs-CZ" altLang="cs-CZ" sz="2800">
                <a:latin typeface="Arial" charset="0"/>
              </a:rPr>
              <a:t> </a:t>
            </a:r>
            <a:r>
              <a:rPr lang="cs-CZ" altLang="cs-CZ" sz="1800">
                <a:latin typeface="Arial" charset="0"/>
              </a:rPr>
              <a:t>Lorente l, . Am j respir crit care med. 2007 </a:t>
            </a:r>
          </a:p>
          <a:p>
            <a:pPr eaLnBrk="1" hangingPunct="1"/>
            <a:r>
              <a:rPr lang="cs-CZ" altLang="cs-CZ" sz="2800" b="1">
                <a:latin typeface="Arial" charset="0"/>
              </a:rPr>
              <a:t>RESULTS: VAP was found in 31 of 140 (22.1%) patients in the ETT-C group and in 11 of 140 (7.9%) in the ETT-PUC-SSDgroup (P = 0.001)</a:t>
            </a:r>
          </a:p>
          <a:p>
            <a:pPr eaLnBrk="1" hangingPunct="1"/>
            <a:r>
              <a:rPr lang="cs-CZ" altLang="cs-CZ" sz="2800" b="1">
                <a:latin typeface="Arial" charset="0"/>
              </a:rPr>
              <a:t>CONCLUSIONS: The use of an endotracheal tube with polyurethane cuff and subglottic secretion drainage helps prevent early- and late-onset VAP.</a:t>
            </a: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371600"/>
          </a:xfrm>
        </p:spPr>
        <p:txBody>
          <a:bodyPr/>
          <a:lstStyle/>
          <a:p>
            <a:pPr eaLnBrk="1" hangingPunct="1"/>
            <a:r>
              <a:rPr lang="cs-CZ" altLang="cs-CZ" b="1">
                <a:solidFill>
                  <a:schemeClr val="accent2"/>
                </a:solidFill>
                <a:latin typeface="Arial" charset="0"/>
              </a:rPr>
              <a:t>Nová generace OT kanyl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7413" y="3122613"/>
            <a:ext cx="2297112" cy="2555875"/>
          </a:xfrm>
        </p:spPr>
      </p:pic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55675"/>
          </a:xfrm>
        </p:spPr>
        <p:txBody>
          <a:bodyPr/>
          <a:lstStyle/>
          <a:p>
            <a:pPr eaLnBrk="1" hangingPunct="1"/>
            <a:r>
              <a:rPr lang="cs-CZ" altLang="cs-CZ" b="1">
                <a:solidFill>
                  <a:schemeClr val="accent2"/>
                </a:solidFill>
                <a:latin typeface="Arial" charset="0"/>
              </a:rPr>
              <a:t>Nová generace OT kanyl</a:t>
            </a:r>
          </a:p>
        </p:txBody>
      </p:sp>
      <p:sp>
        <p:nvSpPr>
          <p:cNvPr id="78852" name="Text Box 5"/>
          <p:cNvSpPr txBox="1">
            <a:spLocks noChangeArrowheads="1"/>
          </p:cNvSpPr>
          <p:nvPr/>
        </p:nvSpPr>
        <p:spPr bwMode="auto">
          <a:xfrm>
            <a:off x="395288" y="2205038"/>
            <a:ext cx="4465637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cs-CZ" altLang="cs-CZ" b="1">
                <a:latin typeface="Arial" charset="0"/>
              </a:rPr>
              <a:t>Oblast bez záhybů (těsnící</a:t>
            </a:r>
          </a:p>
          <a:p>
            <a:pPr eaLnBrk="1" hangingPunct="1"/>
            <a:r>
              <a:rPr lang="cs-CZ" altLang="cs-CZ" b="1">
                <a:latin typeface="Arial" charset="0"/>
              </a:rPr>
              <a:t>  zóna)mimořádné utěsnění</a:t>
            </a:r>
          </a:p>
          <a:p>
            <a:pPr eaLnBrk="1" hangingPunct="1"/>
            <a:r>
              <a:rPr lang="cs-CZ" altLang="cs-CZ" b="1">
                <a:latin typeface="Arial" charset="0"/>
              </a:rPr>
              <a:t>  bez záhybů a kanálků &gt;</a:t>
            </a:r>
          </a:p>
          <a:p>
            <a:pPr eaLnBrk="1" hangingPunct="1"/>
            <a:r>
              <a:rPr lang="cs-CZ" altLang="cs-CZ" b="1">
                <a:latin typeface="Arial" charset="0"/>
              </a:rPr>
              <a:t>  posílené těsnící schopnosti</a:t>
            </a:r>
          </a:p>
          <a:p>
            <a:pPr eaLnBrk="1" hangingPunct="1">
              <a:buFontTx/>
              <a:buChar char="•"/>
            </a:pPr>
            <a:r>
              <a:rPr lang="cs-CZ" altLang="cs-CZ" b="1">
                <a:latin typeface="Arial" charset="0"/>
              </a:rPr>
              <a:t> Ultra-tenká manžeta (&lt; 15</a:t>
            </a:r>
          </a:p>
          <a:p>
            <a:pPr eaLnBrk="1" hangingPunct="1"/>
            <a:r>
              <a:rPr lang="cs-CZ" altLang="cs-CZ" b="1">
                <a:latin typeface="Arial" charset="0"/>
              </a:rPr>
              <a:t>  mikronů) eliminuje kapilární</a:t>
            </a:r>
          </a:p>
          <a:p>
            <a:pPr eaLnBrk="1" hangingPunct="1"/>
            <a:r>
              <a:rPr lang="cs-CZ" altLang="cs-CZ" b="1">
                <a:latin typeface="Arial" charset="0"/>
              </a:rPr>
              <a:t>  síly</a:t>
            </a:r>
          </a:p>
          <a:p>
            <a:pPr eaLnBrk="1" hangingPunct="1">
              <a:buFontTx/>
              <a:buChar char="•"/>
            </a:pPr>
            <a:r>
              <a:rPr lang="cs-CZ" altLang="cs-CZ" b="1">
                <a:latin typeface="Arial" charset="0"/>
              </a:rPr>
              <a:t> Tvar manžety zajišťuje</a:t>
            </a:r>
          </a:p>
          <a:p>
            <a:pPr eaLnBrk="1" hangingPunct="1"/>
            <a:r>
              <a:rPr lang="cs-CZ" altLang="cs-CZ" b="1">
                <a:latin typeface="Arial" charset="0"/>
              </a:rPr>
              <a:t>   optimální utěsnění pro</a:t>
            </a:r>
          </a:p>
          <a:p>
            <a:pPr eaLnBrk="1" hangingPunct="1"/>
            <a:r>
              <a:rPr lang="cs-CZ" altLang="cs-CZ" b="1">
                <a:latin typeface="Arial" charset="0"/>
              </a:rPr>
              <a:t>   téměř všechny typy a</a:t>
            </a:r>
          </a:p>
          <a:p>
            <a:pPr eaLnBrk="1" hangingPunct="1"/>
            <a:r>
              <a:rPr lang="cs-CZ" altLang="cs-CZ" b="1">
                <a:latin typeface="Arial" charset="0"/>
              </a:rPr>
              <a:t>   rozměry trachey</a:t>
            </a:r>
          </a:p>
        </p:txBody>
      </p:sp>
      <p:sp>
        <p:nvSpPr>
          <p:cNvPr id="78853" name="Text Box 6"/>
          <p:cNvSpPr txBox="1">
            <a:spLocks noChangeArrowheads="1"/>
          </p:cNvSpPr>
          <p:nvPr/>
        </p:nvSpPr>
        <p:spPr bwMode="auto">
          <a:xfrm>
            <a:off x="5724525" y="1341438"/>
            <a:ext cx="2808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>
                <a:latin typeface="Arial" charset="0"/>
              </a:rPr>
              <a:t>SEALGUARD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Nová definice 2016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775" y="2636838"/>
            <a:ext cx="9447213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205038"/>
            <a:ext cx="8496300" cy="4114800"/>
          </a:xfrm>
        </p:spPr>
        <p:txBody>
          <a:bodyPr/>
          <a:lstStyle/>
          <a:p>
            <a:pPr eaLnBrk="1" hangingPunct="1"/>
            <a:r>
              <a:rPr lang="cs-CZ" altLang="cs-CZ" sz="2800" b="1">
                <a:latin typeface="Arial" charset="0"/>
              </a:rPr>
              <a:t>Impact of unplanned extubation and</a:t>
            </a:r>
          </a:p>
          <a:p>
            <a:pPr eaLnBrk="1" hangingPunct="1">
              <a:buFontTx/>
              <a:buNone/>
            </a:pPr>
            <a:r>
              <a:rPr lang="cs-CZ" altLang="cs-CZ" sz="2800" b="1">
                <a:latin typeface="Arial" charset="0"/>
              </a:rPr>
              <a:t>   reintubation after weaning on nosocomial pneumonia risk in ICU-Outcomer a study</a:t>
            </a:r>
          </a:p>
          <a:p>
            <a:pPr eaLnBrk="1" hangingPunct="1">
              <a:buFontTx/>
              <a:buNone/>
            </a:pPr>
            <a:r>
              <a:rPr lang="cs-CZ" altLang="cs-CZ" sz="2800" b="1">
                <a:latin typeface="Arial" charset="0"/>
              </a:rPr>
              <a:t>   group. </a:t>
            </a:r>
            <a:r>
              <a:rPr lang="cs-CZ" altLang="cs-CZ" sz="2000" b="1">
                <a:latin typeface="Arial" charset="0"/>
              </a:rPr>
              <a:t>Anaesthesiology 2002,Jul,148-56</a:t>
            </a:r>
          </a:p>
          <a:p>
            <a:pPr eaLnBrk="1" hangingPunct="1"/>
            <a:r>
              <a:rPr lang="cs-CZ" altLang="cs-CZ" b="1">
                <a:latin typeface="Arial" charset="0"/>
              </a:rPr>
              <a:t>Výsledky:  8% incidence</a:t>
            </a:r>
          </a:p>
          <a:p>
            <a:pPr eaLnBrk="1" hangingPunct="1"/>
            <a:r>
              <a:rPr lang="cs-CZ" altLang="cs-CZ" b="1">
                <a:latin typeface="Arial" charset="0"/>
              </a:rPr>
              <a:t>Zvýšené riziko rozvoje VAP 5,3x</a:t>
            </a:r>
          </a:p>
          <a:p>
            <a:pPr eaLnBrk="1" hangingPunct="1">
              <a:buFontTx/>
              <a:buNone/>
            </a:pPr>
            <a:endParaRPr lang="cs-CZ" altLang="cs-CZ" sz="2000" b="1">
              <a:latin typeface="Arial" charset="0"/>
            </a:endParaRPr>
          </a:p>
          <a:p>
            <a:pPr eaLnBrk="1" hangingPunct="1">
              <a:buFontTx/>
              <a:buNone/>
            </a:pPr>
            <a:endParaRPr lang="cs-CZ" altLang="cs-CZ" sz="2000" b="1">
              <a:latin typeface="Arial" charset="0"/>
            </a:endParaRP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solidFill>
                  <a:schemeClr val="accent2"/>
                </a:solidFill>
                <a:latin typeface="Arial" charset="0"/>
              </a:rPr>
              <a:t>Selfextubace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5"/>
          <p:cNvSpPr>
            <a:spLocks noGrp="1" noChangeArrowheads="1"/>
          </p:cNvSpPr>
          <p:nvPr>
            <p:ph idx="1"/>
          </p:nvPr>
        </p:nvSpPr>
        <p:spPr>
          <a:xfrm>
            <a:off x="179388" y="2565400"/>
            <a:ext cx="8713787" cy="4114800"/>
          </a:xfrm>
        </p:spPr>
        <p:txBody>
          <a:bodyPr/>
          <a:lstStyle/>
          <a:p>
            <a:pPr eaLnBrk="1" hangingPunct="1"/>
            <a:r>
              <a:rPr lang="cs-CZ" altLang="cs-CZ" b="1">
                <a:latin typeface="Arial" charset="0"/>
              </a:rPr>
              <a:t>Srovnání konvenčního režimu hygieny DÚ a pravidelného čištění zubů- 3x denně</a:t>
            </a:r>
          </a:p>
          <a:p>
            <a:pPr eaLnBrk="1" hangingPunct="1"/>
            <a:r>
              <a:rPr lang="cs-CZ" altLang="cs-CZ" b="1">
                <a:latin typeface="Arial" charset="0"/>
              </a:rPr>
              <a:t>Pacienti s UPV na neurologické a všeobecné ICU</a:t>
            </a:r>
          </a:p>
          <a:p>
            <a:pPr eaLnBrk="1" hangingPunct="1"/>
            <a:r>
              <a:rPr lang="cs-CZ" altLang="cs-CZ" b="1">
                <a:latin typeface="Arial" charset="0"/>
              </a:rPr>
              <a:t>Results: The results were immediate and startling, as the VAP rate dropped to zero within a week of beginning the every-8-hours toothbrushing regimen in the intervention group. </a:t>
            </a:r>
          </a:p>
          <a:p>
            <a:pPr eaLnBrk="1" hangingPunct="1"/>
            <a:r>
              <a:rPr lang="cs-CZ" altLang="cs-CZ" b="1">
                <a:latin typeface="Arial" charset="0"/>
              </a:rPr>
              <a:t>Doporučena toileta DÚ roztokem chlorhexidinu ( např.  Corsodyl sol.)</a:t>
            </a: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solidFill>
                  <a:schemeClr val="accent2"/>
                </a:solidFill>
                <a:latin typeface="Arial" charset="0"/>
              </a:rPr>
              <a:t>Ústní hygiena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2708275"/>
            <a:ext cx="8763000" cy="4648200"/>
          </a:xfrm>
        </p:spPr>
        <p:txBody>
          <a:bodyPr/>
          <a:lstStyle/>
          <a:p>
            <a:pPr eaLnBrk="1" hangingPunct="1"/>
            <a:r>
              <a:rPr lang="cs-CZ" altLang="cs-CZ" b="1">
                <a:latin typeface="Arial" charset="0"/>
              </a:rPr>
              <a:t>RTG - nový nebo persistentní infiltrát </a:t>
            </a:r>
          </a:p>
          <a:p>
            <a:pPr eaLnBrk="1" hangingPunct="1"/>
            <a:r>
              <a:rPr lang="cs-CZ" altLang="cs-CZ" b="1">
                <a:latin typeface="Arial" charset="0"/>
              </a:rPr>
              <a:t>horečka nebo hypotermie</a:t>
            </a:r>
          </a:p>
          <a:p>
            <a:pPr eaLnBrk="1" hangingPunct="1"/>
            <a:r>
              <a:rPr lang="cs-CZ" altLang="cs-CZ" b="1">
                <a:latin typeface="Arial" charset="0"/>
              </a:rPr>
              <a:t>hnisavá sekrece z DC</a:t>
            </a:r>
          </a:p>
          <a:p>
            <a:pPr eaLnBrk="1" hangingPunct="1"/>
            <a:r>
              <a:rPr lang="cs-CZ" altLang="cs-CZ" b="1">
                <a:latin typeface="Arial" charset="0"/>
              </a:rPr>
              <a:t>leukocytoza nebo leukopenie</a:t>
            </a:r>
          </a:p>
          <a:p>
            <a:pPr eaLnBrk="1" hangingPunct="1"/>
            <a:endParaRPr lang="cs-CZ" altLang="cs-CZ" b="1">
              <a:latin typeface="Arial" charset="0"/>
            </a:endParaRP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pPr eaLnBrk="1" hangingPunct="1"/>
            <a:r>
              <a:rPr lang="cs-CZ" altLang="cs-CZ" b="1">
                <a:solidFill>
                  <a:schemeClr val="accent2"/>
                </a:solidFill>
                <a:latin typeface="Arial" charset="0"/>
              </a:rPr>
              <a:t>Diagnoza</a:t>
            </a:r>
            <a:endParaRPr lang="cs-CZ" altLang="cs-CZ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b="1">
                <a:solidFill>
                  <a:schemeClr val="accent2"/>
                </a:solidFill>
                <a:latin typeface="Arial" pitchFamily="34" charset="0"/>
              </a:rPr>
              <a:t>Algoritmus léčby VAP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3124200" y="15240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cs-CZ" altLang="cs-CZ">
              <a:latin typeface="Arial" charset="0"/>
            </a:endParaRPr>
          </a:p>
        </p:txBody>
      </p:sp>
      <p:sp>
        <p:nvSpPr>
          <p:cNvPr id="82948" name="Rectangle 6"/>
          <p:cNvSpPr>
            <a:spLocks noChangeArrowheads="1"/>
          </p:cNvSpPr>
          <p:nvPr/>
        </p:nvSpPr>
        <p:spPr bwMode="auto">
          <a:xfrm>
            <a:off x="1447800" y="1524000"/>
            <a:ext cx="6553200" cy="1066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cs-CZ" altLang="cs-CZ">
              <a:latin typeface="Arial" charset="0"/>
            </a:endParaRPr>
          </a:p>
        </p:txBody>
      </p:sp>
      <p:sp>
        <p:nvSpPr>
          <p:cNvPr id="82949" name="Text Box 7"/>
          <p:cNvSpPr txBox="1">
            <a:spLocks noChangeArrowheads="1"/>
          </p:cNvSpPr>
          <p:nvPr/>
        </p:nvSpPr>
        <p:spPr bwMode="auto">
          <a:xfrm>
            <a:off x="1600200" y="1752600"/>
            <a:ext cx="6248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000" b="1">
                <a:latin typeface="Arial" charset="0"/>
              </a:rPr>
              <a:t>Diagnostika- RTG, teplota, leukocyty, hnisavá sekrece z DC</a:t>
            </a:r>
          </a:p>
        </p:txBody>
      </p:sp>
      <p:sp>
        <p:nvSpPr>
          <p:cNvPr id="82950" name="Line 8"/>
          <p:cNvSpPr>
            <a:spLocks noChangeShapeType="1"/>
          </p:cNvSpPr>
          <p:nvPr/>
        </p:nvSpPr>
        <p:spPr bwMode="auto">
          <a:xfrm>
            <a:off x="4648200" y="2743200"/>
            <a:ext cx="0" cy="45720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951" name="Rectangle 9"/>
          <p:cNvSpPr>
            <a:spLocks noChangeArrowheads="1"/>
          </p:cNvSpPr>
          <p:nvPr/>
        </p:nvSpPr>
        <p:spPr bwMode="auto">
          <a:xfrm>
            <a:off x="1447800" y="3200400"/>
            <a:ext cx="6629400" cy="914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cs-CZ" altLang="cs-CZ">
              <a:latin typeface="Arial" charset="0"/>
            </a:endParaRPr>
          </a:p>
        </p:txBody>
      </p:sp>
      <p:sp>
        <p:nvSpPr>
          <p:cNvPr id="82952" name="Text Box 11"/>
          <p:cNvSpPr txBox="1">
            <a:spLocks noChangeArrowheads="1"/>
          </p:cNvSpPr>
          <p:nvPr/>
        </p:nvSpPr>
        <p:spPr bwMode="auto">
          <a:xfrm>
            <a:off x="1676400" y="3429000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cs-CZ" altLang="cs-CZ">
              <a:latin typeface="Arial" charset="0"/>
            </a:endParaRPr>
          </a:p>
        </p:txBody>
      </p:sp>
      <p:sp>
        <p:nvSpPr>
          <p:cNvPr id="82953" name="Text Box 12"/>
          <p:cNvSpPr txBox="1">
            <a:spLocks noChangeArrowheads="1"/>
          </p:cNvSpPr>
          <p:nvPr/>
        </p:nvSpPr>
        <p:spPr bwMode="auto">
          <a:xfrm>
            <a:off x="1676400" y="3429000"/>
            <a:ext cx="63246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cs-CZ" altLang="cs-CZ" sz="2000" b="1">
                <a:latin typeface="Arial" charset="0"/>
              </a:rPr>
              <a:t>Odběr vzorků k mikrobiologickému vyšetření - TBA, BAL</a:t>
            </a:r>
          </a:p>
          <a:p>
            <a:pPr>
              <a:spcBef>
                <a:spcPct val="50000"/>
              </a:spcBef>
            </a:pPr>
            <a:endParaRPr lang="cs-CZ" altLang="cs-CZ">
              <a:latin typeface="Arial" charset="0"/>
            </a:endParaRPr>
          </a:p>
        </p:txBody>
      </p:sp>
      <p:sp>
        <p:nvSpPr>
          <p:cNvPr id="82954" name="Line 13"/>
          <p:cNvSpPr>
            <a:spLocks noChangeShapeType="1"/>
          </p:cNvSpPr>
          <p:nvPr/>
        </p:nvSpPr>
        <p:spPr bwMode="auto">
          <a:xfrm>
            <a:off x="4648200" y="4267200"/>
            <a:ext cx="0" cy="4572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955" name="Rectangle 14"/>
          <p:cNvSpPr>
            <a:spLocks noChangeArrowheads="1"/>
          </p:cNvSpPr>
          <p:nvPr/>
        </p:nvSpPr>
        <p:spPr bwMode="auto">
          <a:xfrm>
            <a:off x="1524000" y="4953000"/>
            <a:ext cx="6781800" cy="1524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cs-CZ" altLang="cs-CZ">
              <a:latin typeface="Arial" charset="0"/>
            </a:endParaRPr>
          </a:p>
        </p:txBody>
      </p:sp>
      <p:sp>
        <p:nvSpPr>
          <p:cNvPr id="82956" name="Text Box 15"/>
          <p:cNvSpPr txBox="1">
            <a:spLocks noChangeArrowheads="1"/>
          </p:cNvSpPr>
          <p:nvPr/>
        </p:nvSpPr>
        <p:spPr bwMode="auto">
          <a:xfrm>
            <a:off x="2438400" y="5334000"/>
            <a:ext cx="51054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cs-CZ" altLang="cs-CZ" b="1">
                <a:latin typeface="Arial" charset="0"/>
              </a:rPr>
              <a:t>Zahájení empirické ATB léčby</a:t>
            </a:r>
            <a:endParaRPr lang="cs-CZ" altLang="cs-CZ"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cs-CZ" altLang="cs-CZ">
                <a:latin typeface="Arial" charset="0"/>
              </a:rPr>
              <a:t>na základě následujících kritérií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647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000" b="1">
                <a:solidFill>
                  <a:schemeClr val="accent2"/>
                </a:solidFill>
                <a:latin typeface="Arial" pitchFamily="34" charset="0"/>
              </a:rPr>
              <a:t>Algoritmus léčby VAP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1619250" y="981075"/>
            <a:ext cx="6172200" cy="1600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cs-CZ" altLang="cs-CZ">
              <a:latin typeface="Arial" charset="0"/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763713" y="1052513"/>
            <a:ext cx="5791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b="1">
                <a:latin typeface="Arial" charset="0"/>
              </a:rPr>
              <a:t>Jedná se o pozdní VAP nebo jsou rizikové faktory pro výskyt polyresistentních bakterií</a:t>
            </a:r>
            <a:endParaRPr lang="cs-CZ" altLang="cs-CZ">
              <a:latin typeface="Arial" charset="0"/>
            </a:endParaRPr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 flipH="1">
            <a:off x="2627313" y="2708275"/>
            <a:ext cx="1828800" cy="4572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3974" name="Line 6"/>
          <p:cNvSpPr>
            <a:spLocks noChangeShapeType="1"/>
          </p:cNvSpPr>
          <p:nvPr/>
        </p:nvSpPr>
        <p:spPr bwMode="auto">
          <a:xfrm>
            <a:off x="4427538" y="2708275"/>
            <a:ext cx="1828800" cy="4572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900113" y="29972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>
                <a:solidFill>
                  <a:schemeClr val="accent2"/>
                </a:solidFill>
                <a:latin typeface="Arial" charset="0"/>
              </a:rPr>
              <a:t>ANO</a:t>
            </a:r>
            <a:endParaRPr lang="cs-CZ" altLang="cs-CZ">
              <a:latin typeface="Arial" charset="0"/>
            </a:endParaRP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7019925" y="29972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>
                <a:solidFill>
                  <a:schemeClr val="accent2"/>
                </a:solidFill>
                <a:latin typeface="Arial" charset="0"/>
              </a:rPr>
              <a:t>NE</a:t>
            </a:r>
            <a:endParaRPr lang="cs-CZ" altLang="cs-CZ">
              <a:latin typeface="Arial" charset="0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228600" y="3810000"/>
            <a:ext cx="3962400" cy="2819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cs-CZ" altLang="cs-CZ">
              <a:latin typeface="Arial" charset="0"/>
            </a:endParaRPr>
          </a:p>
        </p:txBody>
      </p:sp>
      <p:sp>
        <p:nvSpPr>
          <p:cNvPr id="83978" name="Text Box 11"/>
          <p:cNvSpPr txBox="1">
            <a:spLocks noChangeArrowheads="1"/>
          </p:cNvSpPr>
          <p:nvPr/>
        </p:nvSpPr>
        <p:spPr bwMode="auto">
          <a:xfrm>
            <a:off x="250825" y="3357563"/>
            <a:ext cx="38862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cs-CZ" altLang="cs-CZ" sz="2000" b="1">
                <a:latin typeface="Arial" charset="0"/>
              </a:rPr>
              <a:t>antiPSAE cefalosporin  - CTZ    	        nebo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cs-CZ" altLang="cs-CZ" sz="2000" b="1">
                <a:latin typeface="Arial" charset="0"/>
              </a:rPr>
              <a:t>              karbapenem                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cs-CZ" altLang="cs-CZ" sz="2000" b="1">
                <a:latin typeface="Arial" charset="0"/>
              </a:rPr>
              <a:t>                     plus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cs-CZ" altLang="cs-CZ" sz="2000" b="1">
                <a:latin typeface="Arial" charset="0"/>
              </a:rPr>
              <a:t> fluorochinolon CPX, Levo 	 	       nebo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cs-CZ" altLang="cs-CZ" sz="2000" b="1">
                <a:latin typeface="Arial" charset="0"/>
              </a:rPr>
              <a:t>            aminoglykosid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cs-CZ" altLang="cs-CZ" sz="2000" b="1">
                <a:latin typeface="Arial" charset="0"/>
              </a:rPr>
              <a:t>                   plus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cs-CZ" altLang="cs-CZ" sz="2000" b="1">
                <a:latin typeface="Arial" charset="0"/>
              </a:rPr>
              <a:t>   Linezolid nebo vancomycin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cs-CZ" altLang="cs-CZ" sz="2000" b="1">
                <a:latin typeface="Arial" charset="0"/>
              </a:rPr>
              <a:t>(při susp. na MRSA</a:t>
            </a:r>
            <a:r>
              <a:rPr lang="cs-CZ" altLang="cs-CZ" sz="2000" b="1">
                <a:solidFill>
                  <a:schemeClr val="hlink"/>
                </a:solidFill>
                <a:latin typeface="Arial" charset="0"/>
              </a:rPr>
              <a:t>)</a:t>
            </a:r>
            <a:endParaRPr lang="cs-CZ" altLang="cs-CZ" sz="2000" b="1">
              <a:latin typeface="Arial" charset="0"/>
            </a:endParaRPr>
          </a:p>
        </p:txBody>
      </p:sp>
      <p:sp>
        <p:nvSpPr>
          <p:cNvPr id="83979" name="Rectangle 13"/>
          <p:cNvSpPr>
            <a:spLocks noChangeArrowheads="1"/>
          </p:cNvSpPr>
          <p:nvPr/>
        </p:nvSpPr>
        <p:spPr bwMode="auto">
          <a:xfrm>
            <a:off x="4953000" y="3810000"/>
            <a:ext cx="3810000" cy="2819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cs-CZ" altLang="cs-CZ">
              <a:latin typeface="Arial" charset="0"/>
            </a:endParaRPr>
          </a:p>
        </p:txBody>
      </p:sp>
      <p:sp>
        <p:nvSpPr>
          <p:cNvPr id="83980" name="Text Box 14"/>
          <p:cNvSpPr txBox="1">
            <a:spLocks noChangeArrowheads="1"/>
          </p:cNvSpPr>
          <p:nvPr/>
        </p:nvSpPr>
        <p:spPr bwMode="auto">
          <a:xfrm>
            <a:off x="4800600" y="3886200"/>
            <a:ext cx="4114800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cs-CZ" altLang="cs-CZ" sz="2000" b="1">
                <a:latin typeface="Arial" charset="0"/>
              </a:rPr>
              <a:t>Ceftriaxon</a:t>
            </a:r>
            <a:endParaRPr lang="cs-CZ" altLang="cs-CZ">
              <a:latin typeface="Arial" charset="0"/>
            </a:endParaRPr>
          </a:p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cs-CZ" altLang="cs-CZ" sz="2000" b="1">
                <a:latin typeface="Arial" charset="0"/>
              </a:rPr>
              <a:t>nebo</a:t>
            </a:r>
          </a:p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cs-CZ" altLang="cs-CZ" sz="2000" b="1">
                <a:latin typeface="Arial" charset="0"/>
              </a:rPr>
              <a:t>levofloxacin nebo ciprofloxacin</a:t>
            </a:r>
          </a:p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cs-CZ" altLang="cs-CZ" sz="2000" b="1">
                <a:latin typeface="Arial" charset="0"/>
              </a:rPr>
              <a:t>nebo</a:t>
            </a:r>
          </a:p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cs-CZ" altLang="cs-CZ" sz="2000" b="1">
                <a:latin typeface="Arial" charset="0"/>
              </a:rPr>
              <a:t>ampicilin/sulbactam</a:t>
            </a:r>
          </a:p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cs-CZ" altLang="cs-CZ" sz="2000" b="1">
                <a:latin typeface="Arial" charset="0"/>
              </a:rPr>
              <a:t>nebo</a:t>
            </a:r>
          </a:p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cs-CZ" altLang="cs-CZ" sz="2000" b="1">
                <a:latin typeface="Arial" charset="0"/>
              </a:rPr>
              <a:t>ertapenem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772400" cy="4343400"/>
          </a:xfrm>
        </p:spPr>
        <p:txBody>
          <a:bodyPr/>
          <a:lstStyle/>
          <a:p>
            <a:pPr eaLnBrk="1" hangingPunct="1"/>
            <a:r>
              <a:rPr lang="cs-CZ" altLang="cs-CZ" b="1">
                <a:latin typeface="Arial" charset="0"/>
              </a:rPr>
              <a:t>Prokázána potřeba velmi časného zahájení empirické ATB terapie</a:t>
            </a:r>
          </a:p>
          <a:p>
            <a:pPr eaLnBrk="1" hangingPunct="1"/>
            <a:r>
              <a:rPr lang="cs-CZ" altLang="cs-CZ" b="1">
                <a:latin typeface="Arial" charset="0"/>
              </a:rPr>
              <a:t>stále poměrně velké % inadekvátní léčby</a:t>
            </a:r>
          </a:p>
          <a:p>
            <a:pPr eaLnBrk="1" hangingPunct="1"/>
            <a:endParaRPr lang="cs-CZ" altLang="cs-CZ" sz="2800" b="1">
              <a:latin typeface="Arial" charset="0"/>
            </a:endParaRP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b="1">
                <a:solidFill>
                  <a:schemeClr val="accent2"/>
                </a:solidFill>
                <a:latin typeface="Arial" charset="0"/>
              </a:rPr>
              <a:t>Algoritmus léčby VAP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781300"/>
            <a:ext cx="7772400" cy="5029200"/>
          </a:xfrm>
        </p:spPr>
        <p:txBody>
          <a:bodyPr/>
          <a:lstStyle/>
          <a:p>
            <a:pPr eaLnBrk="1" hangingPunct="1"/>
            <a:r>
              <a:rPr lang="cs-CZ" altLang="cs-CZ" sz="2800" b="1">
                <a:latin typeface="Arial" charset="0"/>
              </a:rPr>
              <a:t>Kombinace ATB -  stále doporučována, zejména u rizika polyresistentích infekcí</a:t>
            </a:r>
          </a:p>
          <a:p>
            <a:pPr eaLnBrk="1" hangingPunct="1"/>
            <a:r>
              <a:rPr lang="cs-CZ" altLang="cs-CZ" sz="2800" b="1">
                <a:latin typeface="Arial" charset="0"/>
              </a:rPr>
              <a:t>bez tohoto rizika - neprokázána výhodnost kombinace před monoterapií</a:t>
            </a:r>
          </a:p>
          <a:p>
            <a:pPr eaLnBrk="1" hangingPunct="1"/>
            <a:r>
              <a:rPr lang="cs-CZ" altLang="cs-CZ" sz="2800" b="1">
                <a:latin typeface="Arial" charset="0"/>
              </a:rPr>
              <a:t>trvání ATB léčby - zkrácení na 10 - 14 dnů</a:t>
            </a:r>
          </a:p>
          <a:p>
            <a:pPr eaLnBrk="1" hangingPunct="1"/>
            <a:r>
              <a:rPr lang="cs-CZ" altLang="cs-CZ" sz="2800" b="1">
                <a:latin typeface="Arial" charset="0"/>
              </a:rPr>
              <a:t>Chastre - srovnání krátké (8-denní) a déle trvající ( 15-denní) ATB léčby:neprokázán rozdíl v mortalitě a recidivách infekce</a:t>
            </a: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pPr eaLnBrk="1" hangingPunct="1"/>
            <a:r>
              <a:rPr lang="cs-CZ" altLang="cs-CZ" b="1">
                <a:solidFill>
                  <a:schemeClr val="accent2"/>
                </a:solidFill>
                <a:latin typeface="Arial" charset="0"/>
              </a:rPr>
              <a:t>ATB léčba</a:t>
            </a:r>
            <a:endParaRPr lang="cs-CZ" altLang="cs-CZ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565400"/>
            <a:ext cx="8424863" cy="3987800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cs-CZ" altLang="cs-CZ" sz="2800" b="1" dirty="0">
                <a:latin typeface="Arial" charset="0"/>
              </a:rPr>
              <a:t>VAP je stále nejčastější příčinou smrti z </a:t>
            </a:r>
            <a:r>
              <a:rPr lang="cs-CZ" altLang="cs-CZ" sz="2800" b="1" dirty="0" err="1">
                <a:latin typeface="Arial" charset="0"/>
              </a:rPr>
              <a:t>nosokomiálních</a:t>
            </a:r>
            <a:r>
              <a:rPr lang="cs-CZ" altLang="cs-CZ" sz="2800" b="1" dirty="0">
                <a:latin typeface="Arial" charset="0"/>
              </a:rPr>
              <a:t> infekcí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cs-CZ" altLang="cs-CZ" sz="2800" b="1" dirty="0">
                <a:latin typeface="Arial" charset="0"/>
              </a:rPr>
              <a:t>aspirace kolonizovaného </a:t>
            </a:r>
            <a:r>
              <a:rPr lang="cs-CZ" altLang="cs-CZ" sz="2800" b="1" dirty="0" err="1">
                <a:latin typeface="Arial" charset="0"/>
              </a:rPr>
              <a:t>faryngeálního</a:t>
            </a:r>
            <a:r>
              <a:rPr lang="cs-CZ" altLang="cs-CZ" sz="2800" b="1" dirty="0">
                <a:latin typeface="Arial" charset="0"/>
              </a:rPr>
              <a:t> sekretu je nejdůležitějším mechanismem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cs-CZ" altLang="cs-CZ" sz="2800" b="1" dirty="0">
                <a:latin typeface="Arial" charset="0"/>
              </a:rPr>
              <a:t>rizikové faktory jsou hlavně </a:t>
            </a:r>
            <a:r>
              <a:rPr lang="cs-CZ" altLang="cs-CZ" sz="2800" b="1" dirty="0" err="1">
                <a:latin typeface="Arial" charset="0"/>
              </a:rPr>
              <a:t>supinní</a:t>
            </a:r>
            <a:r>
              <a:rPr lang="cs-CZ" altLang="cs-CZ" sz="2800" b="1" dirty="0">
                <a:latin typeface="Arial" charset="0"/>
              </a:rPr>
              <a:t> poloha, profylaxe stresového vředu , předchozí ATB léčba a trvání hospitalizace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cs-CZ" altLang="cs-CZ" sz="2800" b="1" dirty="0">
                <a:latin typeface="Arial" charset="0"/>
              </a:rPr>
              <a:t>indikace velmi časného zahájení empirické ATB léčby - indikované podle rizika výskytu </a:t>
            </a:r>
            <a:r>
              <a:rPr lang="cs-CZ" altLang="cs-CZ" sz="2800" b="1" dirty="0" err="1">
                <a:latin typeface="Arial" charset="0"/>
              </a:rPr>
              <a:t>polyresistentních</a:t>
            </a:r>
            <a:r>
              <a:rPr lang="cs-CZ" altLang="cs-CZ" sz="2800" b="1" dirty="0">
                <a:latin typeface="Arial" charset="0"/>
              </a:rPr>
              <a:t> bakterií a předchozího trvání hospitalizace</a:t>
            </a: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pPr eaLnBrk="1" hangingPunct="1"/>
            <a:r>
              <a:rPr lang="cs-CZ" altLang="cs-CZ" b="1">
                <a:solidFill>
                  <a:schemeClr val="accent2"/>
                </a:solidFill>
                <a:latin typeface="Arial" charset="0"/>
              </a:rPr>
              <a:t>Závěr</a:t>
            </a:r>
            <a:endParaRPr lang="cs-CZ" altLang="cs-CZ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981200"/>
            <a:ext cx="8893175" cy="4114800"/>
          </a:xfrm>
        </p:spPr>
        <p:txBody>
          <a:bodyPr/>
          <a:lstStyle/>
          <a:p>
            <a:pPr eaLnBrk="1" hangingPunct="1"/>
            <a:r>
              <a:rPr lang="cs-CZ" altLang="cs-CZ" b="1">
                <a:latin typeface="Arial" charset="0"/>
              </a:rPr>
              <a:t>pravidelná edukace personálu</a:t>
            </a:r>
          </a:p>
          <a:p>
            <a:pPr eaLnBrk="1" hangingPunct="1"/>
            <a:r>
              <a:rPr lang="cs-CZ" altLang="cs-CZ" b="1">
                <a:latin typeface="Arial" charset="0"/>
              </a:rPr>
              <a:t>protokol prevence VAP</a:t>
            </a:r>
          </a:p>
          <a:p>
            <a:pPr eaLnBrk="1" hangingPunct="1"/>
            <a:r>
              <a:rPr lang="cs-CZ" altLang="cs-CZ" b="1">
                <a:latin typeface="Arial" charset="0"/>
              </a:rPr>
              <a:t>pravidelná surveillance VAP –2x týdně</a:t>
            </a:r>
          </a:p>
          <a:p>
            <a:pPr eaLnBrk="1" hangingPunct="1"/>
            <a:r>
              <a:rPr lang="cs-CZ" altLang="cs-CZ" b="1">
                <a:latin typeface="Arial" charset="0"/>
              </a:rPr>
              <a:t>„nové“ OT a TS kanyly z polyuretanu se systémem odsávání ze subglotického prostoru</a:t>
            </a:r>
          </a:p>
          <a:p>
            <a:pPr eaLnBrk="1" hangingPunct="1"/>
            <a:r>
              <a:rPr lang="cs-CZ" altLang="cs-CZ" b="1">
                <a:latin typeface="Arial" charset="0"/>
              </a:rPr>
              <a:t>elevace horní části trupu o 30 st.</a:t>
            </a: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solidFill>
                  <a:schemeClr val="accent2"/>
                </a:solidFill>
                <a:latin typeface="Arial" charset="0"/>
              </a:rPr>
              <a:t>Závěr- prevence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b="1">
                <a:latin typeface="Arial" charset="0"/>
              </a:rPr>
              <a:t>NIV místo UPV přes OTK-Girou</a:t>
            </a:r>
            <a:r>
              <a:rPr lang="cs-CZ" altLang="cs-CZ">
                <a:latin typeface="Arial" charset="0"/>
              </a:rPr>
              <a:t> et al. ,Association of NIV with nosocomialinfections and survival in criticaly  ill patients,JAMA 2000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>
                <a:latin typeface="Arial" charset="0"/>
              </a:rPr>
              <a:t>důkladná ústní hygiena (chlorhexidine) a pravidelné čištění zubů po 8 hodinách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>
                <a:latin typeface="Arial" charset="0"/>
              </a:rPr>
              <a:t>prevence stressového vředu ?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>
                <a:latin typeface="Arial" charset="0"/>
              </a:rPr>
              <a:t>www.vapaway.eu</a:t>
            </a:r>
          </a:p>
          <a:p>
            <a:pPr eaLnBrk="1" hangingPunct="1">
              <a:lnSpc>
                <a:spcPct val="90000"/>
              </a:lnSpc>
            </a:pPr>
            <a:endParaRPr lang="cs-CZ" altLang="cs-CZ" b="1">
              <a:latin typeface="Arial" charset="0"/>
            </a:endParaRP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solidFill>
                  <a:schemeClr val="accent2"/>
                </a:solidFill>
                <a:latin typeface="Arial" charset="0"/>
              </a:rPr>
              <a:t>Závěr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323850" y="1773238"/>
            <a:ext cx="8631238" cy="4359275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cs-CZ" altLang="cs-CZ" sz="28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altLang="cs-CZ" sz="2800" dirty="0"/>
              <a:t>Sepse – život ohrožující orgánová dysfunkce způsobena </a:t>
            </a:r>
            <a:r>
              <a:rPr lang="cs-CZ" altLang="cs-CZ" sz="2800" dirty="0" err="1"/>
              <a:t>dysregulací</a:t>
            </a:r>
            <a:r>
              <a:rPr lang="cs-CZ" altLang="cs-CZ" sz="2800" dirty="0"/>
              <a:t> odpovědi organizmu na infekci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altLang="cs-CZ" sz="2800" dirty="0"/>
              <a:t>Orgánová dysfunkce může být definovaná  jako akutní změna v SOFA skóre o </a:t>
            </a:r>
            <a:r>
              <a:rPr lang="en-US" altLang="cs-CZ" sz="2800" dirty="0"/>
              <a:t>≥2</a:t>
            </a:r>
            <a:r>
              <a:rPr lang="cs-CZ" altLang="cs-CZ" sz="2800" dirty="0"/>
              <a:t>body v souvislosti s infekcí 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altLang="cs-CZ" sz="2800" dirty="0"/>
              <a:t>předpoklad nulového SOFA skóre u pacientů,  u kterých není známo, zda mají </a:t>
            </a:r>
            <a:r>
              <a:rPr lang="cs-CZ" altLang="cs-CZ" sz="2800" dirty="0" err="1"/>
              <a:t>preexistující</a:t>
            </a:r>
            <a:r>
              <a:rPr lang="cs-CZ" altLang="cs-CZ" sz="2800" dirty="0"/>
              <a:t> orgánové dysfunkce.</a:t>
            </a:r>
            <a:endParaRPr lang="en-US" altLang="cs-CZ" sz="2800" dirty="0"/>
          </a:p>
        </p:txBody>
      </p:sp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>
                <a:solidFill>
                  <a:schemeClr val="bg1"/>
                </a:solidFill>
              </a:rPr>
              <a:t>Nové termíny a  definice </a:t>
            </a:r>
            <a:br>
              <a:rPr lang="cs-CZ" altLang="cs-CZ" dirty="0">
                <a:solidFill>
                  <a:schemeClr val="bg1"/>
                </a:solidFill>
              </a:rPr>
            </a:br>
            <a:r>
              <a:rPr lang="en-US" altLang="cs-CZ" sz="2400" dirty="0">
                <a:solidFill>
                  <a:schemeClr val="bg1"/>
                </a:solidFill>
              </a:rPr>
              <a:t>The Third International Consensus Definitions for Sepsis and Septic Shock (Sepsis-3)</a:t>
            </a:r>
            <a:endParaRPr lang="cs-CZ" altLang="cs-CZ" sz="2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Iveta\Pictures\early-detection-mods-16-58-11-63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196975"/>
            <a:ext cx="8064500" cy="5184775"/>
          </a:xfrm>
          <a:noFill/>
        </p:spPr>
      </p:pic>
      <p:sp>
        <p:nvSpPr>
          <p:cNvPr id="17411" name="Nadpis 1"/>
          <p:cNvSpPr>
            <a:spLocks noGrp="1"/>
          </p:cNvSpPr>
          <p:nvPr>
            <p:ph type="title"/>
          </p:nvPr>
        </p:nvSpPr>
        <p:spPr>
          <a:xfrm>
            <a:off x="323850" y="214313"/>
            <a:ext cx="8620125" cy="982662"/>
          </a:xfrm>
        </p:spPr>
        <p:txBody>
          <a:bodyPr/>
          <a:lstStyle/>
          <a:p>
            <a:r>
              <a:rPr lang="cs-CZ" altLang="cs-CZ" sz="4000">
                <a:solidFill>
                  <a:schemeClr val="bg1"/>
                </a:solidFill>
              </a:rPr>
              <a:t>Sequential Organ Failure Assessment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Mgr-sepse-podzim-2019[20191120082805211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549</TotalTime>
  <Words>2423</Words>
  <Application>Microsoft Office PowerPoint</Application>
  <PresentationFormat>Předvádění na obrazovce (4:3)</PresentationFormat>
  <Paragraphs>447</Paragraphs>
  <Slides>79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79</vt:i4>
      </vt:variant>
    </vt:vector>
  </HeadingPairs>
  <TitlesOfParts>
    <vt:vector size="87" baseType="lpstr">
      <vt:lpstr>Arial</vt:lpstr>
      <vt:lpstr>Candara</vt:lpstr>
      <vt:lpstr>Symbol</vt:lpstr>
      <vt:lpstr>Tahoma</vt:lpstr>
      <vt:lpstr>Times New Roman</vt:lpstr>
      <vt:lpstr>Wingdings</vt:lpstr>
      <vt:lpstr>Wingdings 3</vt:lpstr>
      <vt:lpstr>Vlnění</vt:lpstr>
      <vt:lpstr>SEPSE, NOZOKOMIÁlNÍ INFEKCE</vt:lpstr>
      <vt:lpstr>Infekce</vt:lpstr>
      <vt:lpstr>SEPSE</vt:lpstr>
      <vt:lpstr>SIRS</vt:lpstr>
      <vt:lpstr>SIRS</vt:lpstr>
      <vt:lpstr>SEPSE</vt:lpstr>
      <vt:lpstr>Nová definice 2016</vt:lpstr>
      <vt:lpstr>Nové termíny a  definice  The Third International Consensus Definitions for Sepsis and Septic Shock (Sepsis-3)</vt:lpstr>
      <vt:lpstr>Sequential Organ Failure Assessment</vt:lpstr>
      <vt:lpstr>MODS</vt:lpstr>
      <vt:lpstr> MODS</vt:lpstr>
      <vt:lpstr>MODS</vt:lpstr>
      <vt:lpstr>MODS</vt:lpstr>
      <vt:lpstr>MODS</vt:lpstr>
      <vt:lpstr>MODS</vt:lpstr>
      <vt:lpstr>Quick SOFA skore </vt:lpstr>
      <vt:lpstr>Těžká sepse</vt:lpstr>
      <vt:lpstr>Septický šok </vt:lpstr>
      <vt:lpstr>SEPTICKÝ ŠOK </vt:lpstr>
      <vt:lpstr>SEPTICKÝ ŠOK </vt:lpstr>
      <vt:lpstr>Postižené orgány</vt:lpstr>
      <vt:lpstr>Příčiny orgánové dysfunkce v těžké sepsi</vt:lpstr>
      <vt:lpstr>Molekulární mechanismy</vt:lpstr>
      <vt:lpstr>Vasodilatace</vt:lpstr>
      <vt:lpstr>Porucha endotelu</vt:lpstr>
      <vt:lpstr>Okluse kapilár</vt:lpstr>
      <vt:lpstr>Myokardiální dysfunkce</vt:lpstr>
      <vt:lpstr>SEPSE</vt:lpstr>
      <vt:lpstr>SEPSE</vt:lpstr>
      <vt:lpstr>SEPSE</vt:lpstr>
      <vt:lpstr>SEPSE</vt:lpstr>
      <vt:lpstr>SEPSE</vt:lpstr>
      <vt:lpstr>SEPSE</vt:lpstr>
      <vt:lpstr>SEPSE</vt:lpstr>
      <vt:lpstr>SEPSE</vt:lpstr>
      <vt:lpstr>SEPSE</vt:lpstr>
      <vt:lpstr>SEPSE</vt:lpstr>
      <vt:lpstr>Nozokomiální infekce - definice</vt:lpstr>
      <vt:lpstr>Komunitní x nozokomiální infekce</vt:lpstr>
      <vt:lpstr>Endogenní x exogenní NI</vt:lpstr>
      <vt:lpstr>Endogenní x exogenní NI</vt:lpstr>
      <vt:lpstr>Kolonizace x infekce</vt:lpstr>
      <vt:lpstr>Kolonizace x infekce</vt:lpstr>
      <vt:lpstr>Klasifikace infekcí podle časového kritéria</vt:lpstr>
      <vt:lpstr>Hlavní faktory ovlivňující epidemiologii NI na ARO/JIP</vt:lpstr>
      <vt:lpstr>Nejčastější nozokomiální infekce</vt:lpstr>
      <vt:lpstr>Katetrové infekce - CRBSI</vt:lpstr>
      <vt:lpstr>Profylaxe NI - obecné</vt:lpstr>
      <vt:lpstr>Prevence katetrových infekcí</vt:lpstr>
      <vt:lpstr>Prevence katetrových infekcí</vt:lpstr>
      <vt:lpstr>Prevence katetrových infekcí</vt:lpstr>
      <vt:lpstr>Močové NI</vt:lpstr>
      <vt:lpstr>Močové NI - profylaxe</vt:lpstr>
      <vt:lpstr>Prezentace aplikace PowerPoint</vt:lpstr>
      <vt:lpstr>Profylaxe a léčba VAP  Ventilator-associated Pneumonia</vt:lpstr>
      <vt:lpstr>Ventilator-associated Pneumonia</vt:lpstr>
      <vt:lpstr>VAP</vt:lpstr>
      <vt:lpstr>Pravděpodobné patogeny </vt:lpstr>
      <vt:lpstr>VAP - epidemiologie</vt:lpstr>
      <vt:lpstr>Patogeneze VAP</vt:lpstr>
      <vt:lpstr>Cesty přenosu</vt:lpstr>
      <vt:lpstr>Patogeneze VAP</vt:lpstr>
      <vt:lpstr>Rizikové faktory</vt:lpstr>
      <vt:lpstr>Antibiotika</vt:lpstr>
      <vt:lpstr>Antibiotika</vt:lpstr>
      <vt:lpstr>Vliv polohy těla</vt:lpstr>
      <vt:lpstr>Profylaxe stresového  vředu</vt:lpstr>
      <vt:lpstr>Nová generace OT kanyl</vt:lpstr>
      <vt:lpstr>Nová generace OT kanyl</vt:lpstr>
      <vt:lpstr>Selfextubace</vt:lpstr>
      <vt:lpstr>Ústní hygiena</vt:lpstr>
      <vt:lpstr>Diagnoza</vt:lpstr>
      <vt:lpstr>Algoritmus léčby VAP</vt:lpstr>
      <vt:lpstr>Algoritmus léčby VAP</vt:lpstr>
      <vt:lpstr>Algoritmus léčby VAP</vt:lpstr>
      <vt:lpstr>ATB léčba</vt:lpstr>
      <vt:lpstr>Závěr</vt:lpstr>
      <vt:lpstr>Závěr- prevence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Maláska Jan</dc:creator>
  <cp:lastModifiedBy>ucitel</cp:lastModifiedBy>
  <cp:revision>27</cp:revision>
  <dcterms:created xsi:type="dcterms:W3CDTF">1601-01-01T00:00:00Z</dcterms:created>
  <dcterms:modified xsi:type="dcterms:W3CDTF">2019-11-20T08:32:50Z</dcterms:modified>
</cp:coreProperties>
</file>