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3"/>
  </p:notesMasterIdLst>
  <p:sldIdLst>
    <p:sldId id="256" r:id="rId2"/>
    <p:sldId id="257" r:id="rId3"/>
    <p:sldId id="258" r:id="rId4"/>
    <p:sldId id="343" r:id="rId5"/>
    <p:sldId id="260" r:id="rId6"/>
    <p:sldId id="261" r:id="rId7"/>
    <p:sldId id="395" r:id="rId8"/>
    <p:sldId id="262" r:id="rId9"/>
    <p:sldId id="264" r:id="rId10"/>
    <p:sldId id="265" r:id="rId11"/>
    <p:sldId id="266" r:id="rId12"/>
    <p:sldId id="267" r:id="rId13"/>
    <p:sldId id="400" r:id="rId14"/>
    <p:sldId id="401" r:id="rId15"/>
    <p:sldId id="396" r:id="rId16"/>
    <p:sldId id="323" r:id="rId17"/>
    <p:sldId id="296" r:id="rId18"/>
    <p:sldId id="297" r:id="rId19"/>
    <p:sldId id="366" r:id="rId20"/>
    <p:sldId id="405" r:id="rId21"/>
    <p:sldId id="406" r:id="rId22"/>
    <p:sldId id="407" r:id="rId23"/>
    <p:sldId id="408" r:id="rId24"/>
    <p:sldId id="409" r:id="rId25"/>
    <p:sldId id="410" r:id="rId26"/>
    <p:sldId id="278" r:id="rId27"/>
    <p:sldId id="325" r:id="rId28"/>
    <p:sldId id="421" r:id="rId29"/>
    <p:sldId id="411" r:id="rId30"/>
    <p:sldId id="281" r:id="rId31"/>
    <p:sldId id="412" r:id="rId32"/>
    <p:sldId id="368" r:id="rId33"/>
    <p:sldId id="369" r:id="rId34"/>
    <p:sldId id="413" r:id="rId35"/>
    <p:sldId id="414" r:id="rId36"/>
    <p:sldId id="415" r:id="rId37"/>
    <p:sldId id="359" r:id="rId38"/>
    <p:sldId id="361" r:id="rId39"/>
    <p:sldId id="362" r:id="rId40"/>
    <p:sldId id="363" r:id="rId41"/>
    <p:sldId id="364" r:id="rId42"/>
    <p:sldId id="370" r:id="rId43"/>
    <p:sldId id="345" r:id="rId44"/>
    <p:sldId id="346" r:id="rId45"/>
    <p:sldId id="349" r:id="rId46"/>
    <p:sldId id="350" r:id="rId47"/>
    <p:sldId id="351" r:id="rId48"/>
    <p:sldId id="353" r:id="rId49"/>
    <p:sldId id="422" r:id="rId50"/>
    <p:sldId id="403" r:id="rId51"/>
    <p:sldId id="404" r:id="rId52"/>
    <p:sldId id="282" r:id="rId53"/>
    <p:sldId id="283" r:id="rId54"/>
    <p:sldId id="374" r:id="rId55"/>
    <p:sldId id="393" r:id="rId56"/>
    <p:sldId id="394" r:id="rId57"/>
    <p:sldId id="375" r:id="rId58"/>
    <p:sldId id="309" r:id="rId59"/>
    <p:sldId id="416" r:id="rId60"/>
    <p:sldId id="311" r:id="rId61"/>
    <p:sldId id="312" r:id="rId62"/>
    <p:sldId id="328" r:id="rId63"/>
    <p:sldId id="330" r:id="rId64"/>
    <p:sldId id="417" r:id="rId65"/>
    <p:sldId id="418" r:id="rId66"/>
    <p:sldId id="313" r:id="rId67"/>
    <p:sldId id="314" r:id="rId68"/>
    <p:sldId id="315" r:id="rId69"/>
    <p:sldId id="332" r:id="rId70"/>
    <p:sldId id="378" r:id="rId71"/>
    <p:sldId id="402" r:id="rId72"/>
    <p:sldId id="419" r:id="rId73"/>
    <p:sldId id="380" r:id="rId74"/>
    <p:sldId id="335" r:id="rId75"/>
    <p:sldId id="382" r:id="rId76"/>
    <p:sldId id="336" r:id="rId77"/>
    <p:sldId id="420" r:id="rId78"/>
    <p:sldId id="337" r:id="rId79"/>
    <p:sldId id="338" r:id="rId80"/>
    <p:sldId id="339" r:id="rId81"/>
    <p:sldId id="340" r:id="rId82"/>
    <p:sldId id="317" r:id="rId83"/>
    <p:sldId id="318" r:id="rId84"/>
    <p:sldId id="319" r:id="rId85"/>
    <p:sldId id="385" r:id="rId86"/>
    <p:sldId id="386" r:id="rId87"/>
    <p:sldId id="301" r:id="rId88"/>
    <p:sldId id="320" r:id="rId89"/>
    <p:sldId id="321" r:id="rId90"/>
    <p:sldId id="302" r:id="rId91"/>
    <p:sldId id="391" r:id="rId92"/>
  </p:sldIdLst>
  <p:sldSz cx="9144000" cy="6858000" type="screen4x3"/>
  <p:notesSz cx="6858000" cy="9144000"/>
  <p:custDataLst>
    <p:tags r:id="rId94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1F0"/>
    <a:srgbClr val="4BC3FF"/>
    <a:srgbClr val="00B0F0"/>
    <a:srgbClr val="000082"/>
    <a:srgbClr val="FF33CC"/>
    <a:srgbClr val="FF00FF"/>
    <a:srgbClr val="FF3399"/>
    <a:srgbClr val="00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3651" autoAdjust="0"/>
  </p:normalViewPr>
  <p:slideViewPr>
    <p:cSldViewPr>
      <p:cViewPr varScale="1">
        <p:scale>
          <a:sx n="107" d="100"/>
          <a:sy n="107" d="100"/>
        </p:scale>
        <p:origin x="8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C3F761-D8FC-4D8D-9B52-8DB735BA8120}" type="datetimeFigureOut">
              <a:rPr lang="cs-CZ"/>
              <a:pPr>
                <a:defRPr/>
              </a:pPr>
              <a:t>27.02.2020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89BACF-58DC-4531-A611-3A7B578B1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69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2286D-3395-4A3E-AF12-9F89666C4003}" type="slidenum">
              <a:rPr lang="cs-CZ" altLang="cs-CZ" smtClean="0">
                <a:latin typeface="Arial" pitchFamily="34" charset="0"/>
              </a:rPr>
              <a:pPr/>
              <a:t>16</a:t>
            </a:fld>
            <a:endParaRPr lang="cs-CZ" alt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7E4B9C-9FAE-4ECE-901F-8902F02EB7F8}" type="slidenum">
              <a:rPr lang="cs-CZ" altLang="cs-CZ" smtClean="0">
                <a:latin typeface="Arial" pitchFamily="34" charset="0"/>
              </a:rPr>
              <a:pPr/>
              <a:t>39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025" y="4405313"/>
            <a:ext cx="5033963" cy="41179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cs-CZ">
                <a:latin typeface="Verdana" pitchFamily="34" charset="0"/>
              </a:rPr>
              <a:t>Papavasillis CH. Use of medium-chain triacylglycerols in parenteral nutrition of children. Nutrition 2000;16:460-1</a:t>
            </a:r>
            <a:endParaRPr lang="de-DE" altLang="cs-CZ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993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D50A9-1A3D-4F5C-8D13-F8A481BE0F23}" type="slidenum">
              <a:rPr lang="cs-CZ" altLang="cs-CZ" smtClean="0">
                <a:latin typeface="Arial" pitchFamily="34" charset="0"/>
              </a:rPr>
              <a:pPr/>
              <a:t>71</a:t>
            </a:fld>
            <a:endParaRPr lang="cs-CZ" alt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CF5A62-388F-44DD-A038-D72AE8C13355}" type="slidenum">
              <a:rPr lang="cs-CZ" altLang="cs-CZ" smtClean="0"/>
              <a:pPr/>
              <a:t>72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2CB6-8C01-49CD-AA7E-34FB3F515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08DB-8E0B-4B22-A1DA-3C3410B97B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49D2-D74D-4758-93D9-4C2FD5DB0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A267F6-21DB-4547-80B3-B085D4FC1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AA55-02E1-4BFC-AFF7-A2595CBF8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8AF0-7B78-401F-9ACE-3105BC08E1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86316-4983-4E1B-93B1-240F5DA407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5E9829-56D7-4E82-A030-256CB3C673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43427-FE44-4C0F-8861-0F92010BA2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4FA951-0398-4A91-9A3C-F04E391F3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C979A8-10F3-4544-94EE-EE1E872F9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2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C8DB28AE-E41C-4F0E-AFFD-0D669AADDF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28" r:id="rId4"/>
    <p:sldLayoutId id="2147484029" r:id="rId5"/>
    <p:sldLayoutId id="2147484036" r:id="rId6"/>
    <p:sldLayoutId id="2147484030" r:id="rId7"/>
    <p:sldLayoutId id="2147484037" r:id="rId8"/>
    <p:sldLayoutId id="2147484038" r:id="rId9"/>
    <p:sldLayoutId id="2147484031" r:id="rId10"/>
    <p:sldLayoutId id="21474840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86B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CAE2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E2C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frm=1&amp;source=images&amp;cd=&amp;cad=rja&amp;uact=8&amp;ved=0ahUKEwiTjqLdioLLAhVBWBoKHX-FB5kQjRwIBw&amp;url=http://www.slideshare.net/kondrup/091110-kondrup-ihf-rio&amp;psig=AFQjCNFqDa1l_e65lcXT3qF69FAnCus0cw&amp;ust=145591135091679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901700" y="1143000"/>
            <a:ext cx="7340600" cy="18621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cs-CZ" sz="5400" cap="none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podpora kriticky  nemocných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600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MUDr. Iveta Zimová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KARIM FN Brno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LF MU  Brno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381000" y="381000"/>
            <a:ext cx="8685213" cy="904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sz="4000" cap="none">
                <a:solidFill>
                  <a:srgbClr val="00B0F0"/>
                </a:solidFill>
                <a:latin typeface="Tahoma" pitchFamily="34" charset="0"/>
              </a:rPr>
              <a:t>DIAGNOSTIKA STUPNĚ MALNUTRICE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00063" y="1828800"/>
            <a:ext cx="8458200" cy="50292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Lehký stupeň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       </a:t>
            </a:r>
            <a:endParaRPr lang="cs-CZ" altLang="cs-CZ" sz="2800">
              <a:solidFill>
                <a:srgbClr val="FF33CC"/>
              </a:solidFill>
              <a:latin typeface="Tahoma" pitchFamily="34" charset="0"/>
            </a:endParaRPr>
          </a:p>
          <a:p>
            <a:pPr eaLnBrk="1" hangingPunct="1"/>
            <a:r>
              <a:rPr lang="cs-CZ" altLang="cs-CZ" sz="2800">
                <a:solidFill>
                  <a:schemeClr val="accent1"/>
                </a:solidFill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</a:rPr>
              <a:t>a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lbumin           </a:t>
            </a:r>
            <a:r>
              <a:rPr lang="cs-CZ" altLang="cs-CZ" sz="2800">
                <a:latin typeface="Tahoma" pitchFamily="34" charset="0"/>
              </a:rPr>
              <a:t>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30- 35 g/l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transferin        </a:t>
            </a:r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2,0-1,8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g/l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      </a:t>
            </a:r>
          </a:p>
          <a:p>
            <a:pPr eaLnBrk="1" hangingPunct="1"/>
            <a:r>
              <a:rPr lang="cs-CZ" altLang="cs-CZ" sz="2800">
                <a:solidFill>
                  <a:schemeClr val="accent1"/>
                </a:solidFill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ko</a:t>
            </a:r>
            <a:r>
              <a:rPr lang="cs-CZ" altLang="cs-CZ" sz="2800">
                <a:latin typeface="Tahoma" pitchFamily="34" charset="0"/>
              </a:rPr>
              <a:t>ž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ní </a:t>
            </a:r>
            <a:r>
              <a:rPr lang="cs-CZ" altLang="cs-CZ" sz="2800">
                <a:latin typeface="Tahoma" pitchFamily="34" charset="0"/>
              </a:rPr>
              <a:t>ř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asa  tricepsu  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M: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10,2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  mm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</a:t>
            </a:r>
            <a:r>
              <a:rPr lang="cs-CZ" altLang="cs-CZ" sz="2800">
                <a:latin typeface="Tahoma" pitchFamily="34" charset="0"/>
              </a:rPr>
              <a:t>Ž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: </a:t>
            </a:r>
            <a:r>
              <a:rPr lang="cs-CZ" altLang="cs-CZ" sz="2800">
                <a:latin typeface="Tahoma" pitchFamily="34" charset="0"/>
              </a:rPr>
              <a:t>  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13,2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mm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            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odpady N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v 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i/24 hod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pod 8g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      </a:t>
            </a:r>
          </a:p>
          <a:p>
            <a:pPr eaLnBrk="1" hangingPunct="1"/>
            <a:r>
              <a:rPr lang="cs-CZ" altLang="cs-CZ" sz="2800">
                <a:solidFill>
                  <a:schemeClr val="accent1"/>
                </a:solidFill>
                <a:latin typeface="Tahoma" pitchFamily="34" charset="0"/>
              </a:rPr>
              <a:t>        </a:t>
            </a:r>
            <a:r>
              <a:rPr lang="cs-CZ" altLang="cs-CZ" sz="280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cs-CZ" altLang="cs-CZ" sz="280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Kreatinin</a:t>
            </a:r>
            <a:r>
              <a:rPr lang="cs-CZ" altLang="cs-CZ" sz="2800">
                <a:latin typeface="Tahoma" pitchFamily="34" charset="0"/>
              </a:rPr>
              <a:t>: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sérum    </a:t>
            </a:r>
            <a:r>
              <a:rPr lang="cs-CZ" altLang="cs-CZ" sz="2800">
                <a:latin typeface="Tahoma" pitchFamily="34" charset="0"/>
              </a:rPr>
              <a:t>      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v norm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</a:rPr>
              <a:t>ě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             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      </a:t>
            </a:r>
            <a:r>
              <a:rPr lang="cs-CZ" altLang="cs-CZ" sz="2800">
                <a:latin typeface="Tahoma" pitchFamily="34" charset="0"/>
              </a:rPr>
              <a:t>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</a:t>
            </a:r>
            <a:r>
              <a:rPr lang="cs-CZ" altLang="cs-CZ" sz="2800">
                <a:latin typeface="Tahoma" pitchFamily="34" charset="0"/>
              </a:rPr>
              <a:t>      </a:t>
            </a:r>
            <a:r>
              <a:rPr lang="cs-CZ" altLang="cs-CZ" sz="280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vzestup +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09600" y="609600"/>
            <a:ext cx="8177213" cy="890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rgbClr val="00B0F0"/>
                </a:solidFill>
                <a:latin typeface="Tahoma" pitchFamily="34" charset="0"/>
              </a:rPr>
              <a:t>Diagnostika stupně malnutrice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981200"/>
            <a:ext cx="8458200" cy="44958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 Střední stupeň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albumin            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30 – 25  g/l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transferin     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</a:t>
            </a:r>
            <a:r>
              <a:rPr lang="cs-CZ" altLang="cs-CZ" sz="2800">
                <a:latin typeface="Tahoma" pitchFamily="34" charset="0"/>
              </a:rPr>
              <a:t>  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1,8-1,6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g/l</a:t>
            </a:r>
            <a:r>
              <a:rPr lang="cs-CZ" altLang="cs-CZ" sz="2800">
                <a:solidFill>
                  <a:srgbClr val="FF3399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       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 </a:t>
            </a:r>
            <a:r>
              <a:rPr lang="cs-CZ" altLang="cs-CZ" sz="2800">
                <a:latin typeface="Tahoma" pitchFamily="34" charset="0"/>
              </a:rPr>
              <a:t>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ko</a:t>
            </a:r>
            <a:r>
              <a:rPr lang="cs-CZ" altLang="cs-CZ" sz="2800">
                <a:latin typeface="Tahoma" pitchFamily="34" charset="0"/>
              </a:rPr>
              <a:t>ž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ní </a:t>
            </a:r>
            <a:r>
              <a:rPr lang="cs-CZ" altLang="cs-CZ" sz="2800">
                <a:latin typeface="Tahoma" pitchFamily="34" charset="0"/>
              </a:rPr>
              <a:t>ř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asa  tricepsu  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M: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8,8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mm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</a:t>
            </a:r>
            <a:r>
              <a:rPr lang="cs-CZ" altLang="cs-CZ" sz="2800">
                <a:latin typeface="Tahoma" pitchFamily="34" charset="0"/>
              </a:rPr>
              <a:t>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</a:t>
            </a:r>
            <a:r>
              <a:rPr lang="cs-CZ" altLang="cs-CZ" sz="2800">
                <a:latin typeface="Tahoma" pitchFamily="34" charset="0"/>
              </a:rPr>
              <a:t>Ž: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</a:t>
            </a:r>
            <a:r>
              <a:rPr lang="cs-CZ" altLang="cs-CZ" sz="2800">
                <a:latin typeface="Tahoma" pitchFamily="34" charset="0"/>
              </a:rPr>
              <a:t>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11,6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mm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                          </a:t>
            </a:r>
            <a:endParaRPr lang="cs-CZ" altLang="cs-CZ" sz="2800">
              <a:solidFill>
                <a:srgbClr val="FF00FF"/>
              </a:solidFill>
              <a:latin typeface="Tahoma" pitchFamily="34" charset="0"/>
            </a:endParaRP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odpady N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v 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i/24 hod    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8-15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g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              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Kreatinin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sérum        </a:t>
            </a:r>
            <a:r>
              <a:rPr lang="cs-CZ" altLang="cs-CZ" sz="2800">
                <a:latin typeface="Tahoma" pitchFamily="34" charset="0"/>
              </a:rPr>
              <a:t>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po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kles +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       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</a:t>
            </a:r>
            <a:r>
              <a:rPr lang="cs-CZ" altLang="cs-CZ" sz="2800">
                <a:latin typeface="Tahoma" pitchFamily="34" charset="0"/>
              </a:rPr>
              <a:t>             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vz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estup +++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33400" y="304800"/>
            <a:ext cx="8181975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rgbClr val="00B0F0"/>
                </a:solidFill>
                <a:latin typeface="Tahoma" pitchFamily="34" charset="0"/>
              </a:rPr>
              <a:t>Diagnostika stupně malnutrice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981200"/>
            <a:ext cx="8610600" cy="45720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  Těžky stupeň</a:t>
            </a:r>
            <a:endParaRPr lang="cs-CZ" altLang="cs-CZ" sz="280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 albumin           </a:t>
            </a:r>
            <a:r>
              <a:rPr lang="cs-CZ" altLang="cs-CZ" sz="2800">
                <a:latin typeface="Tahoma" pitchFamily="34" charset="0"/>
              </a:rPr>
              <a:t>      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pod 25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 g/l</a:t>
            </a:r>
          </a:p>
          <a:p>
            <a:pPr eaLnBrk="1" hangingPunct="1"/>
            <a:r>
              <a:rPr lang="cs-CZ" altLang="cs-CZ" sz="2800">
                <a:latin typeface="Tahoma" pitchFamily="34" charset="0"/>
              </a:rPr>
              <a:t>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transferin        </a:t>
            </a:r>
            <a:r>
              <a:rPr lang="cs-CZ" altLang="cs-CZ" sz="2800">
                <a:latin typeface="Tahoma" pitchFamily="34" charset="0"/>
              </a:rPr>
              <a:t>      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pod 1,6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g/l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 </a:t>
            </a:r>
            <a:r>
              <a:rPr lang="cs-CZ" altLang="cs-CZ" sz="2800">
                <a:latin typeface="Tahoma" pitchFamily="34" charset="0"/>
              </a:rPr>
              <a:t>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ko</a:t>
            </a:r>
            <a:r>
              <a:rPr lang="cs-CZ" altLang="cs-CZ" sz="2800">
                <a:latin typeface="Tahoma" pitchFamily="34" charset="0"/>
              </a:rPr>
              <a:t>ž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ní </a:t>
            </a:r>
            <a:r>
              <a:rPr lang="cs-CZ" altLang="cs-CZ" sz="2800">
                <a:latin typeface="Tahoma" pitchFamily="34" charset="0"/>
              </a:rPr>
              <a:t>ř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asa  tricepsu  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</a:t>
            </a:r>
            <a:r>
              <a:rPr lang="cs-CZ" altLang="cs-CZ" sz="2800">
                <a:latin typeface="Tahoma" pitchFamily="34" charset="0"/>
              </a:rPr>
              <a:t>  M: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7,5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mm</a:t>
            </a:r>
            <a:r>
              <a:rPr lang="cs-CZ" altLang="cs-CZ" sz="2800">
                <a:latin typeface="Tahoma" pitchFamily="34" charset="0"/>
              </a:rPr>
              <a:t>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</a:t>
            </a:r>
            <a:r>
              <a:rPr lang="cs-CZ" altLang="cs-CZ" sz="2800">
                <a:latin typeface="Tahoma" pitchFamily="34" charset="0"/>
              </a:rPr>
              <a:t>         Ž: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9,9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 mm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 </a:t>
            </a:r>
            <a:r>
              <a:rPr lang="cs-CZ" altLang="cs-CZ" sz="2800">
                <a:latin typeface="Tahoma" pitchFamily="34" charset="0"/>
              </a:rPr>
              <a:t>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odpady N</a:t>
            </a:r>
            <a:r>
              <a:rPr lang="cs-CZ" altLang="cs-CZ" sz="2800">
                <a:latin typeface="Tahoma" pitchFamily="34" charset="0"/>
              </a:rPr>
              <a:t>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v 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i/24 hod   </a:t>
            </a:r>
            <a:r>
              <a:rPr lang="cs-CZ" altLang="cs-CZ" sz="2800">
                <a:latin typeface="Tahoma" pitchFamily="34" charset="0"/>
              </a:rPr>
              <a:t>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nad 15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</a:rPr>
              <a:t>g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 </a:t>
            </a:r>
            <a:r>
              <a:rPr lang="cs-CZ" altLang="cs-CZ" sz="2800">
                <a:latin typeface="Tahoma" pitchFamily="34" charset="0"/>
              </a:rPr>
              <a:t>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Kreatinin sérum       </a:t>
            </a:r>
            <a:r>
              <a:rPr lang="cs-CZ" altLang="cs-CZ" sz="2800">
                <a:latin typeface="Tahoma" pitchFamily="34" charset="0"/>
              </a:rPr>
              <a:t>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pokles +++</a:t>
            </a:r>
          </a:p>
          <a:p>
            <a:pPr eaLnBrk="1" hangingPunct="1"/>
            <a:r>
              <a:rPr lang="cs-CZ" altLang="cs-CZ" sz="2800">
                <a:latin typeface="Tahoma" pitchFamily="34" charset="0"/>
                <a:cs typeface="Times New Roman" pitchFamily="18" charset="0"/>
              </a:rPr>
              <a:t>      </a:t>
            </a:r>
            <a:r>
              <a:rPr lang="cs-CZ" altLang="cs-CZ" sz="2800">
                <a:latin typeface="Tahoma" pitchFamily="34" charset="0"/>
              </a:rPr>
              <a:t>                     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mo</a:t>
            </a:r>
            <a:r>
              <a:rPr lang="cs-CZ" altLang="cs-CZ" sz="2800">
                <a:latin typeface="Tahoma" pitchFamily="34" charset="0"/>
              </a:rPr>
              <a:t>č</a:t>
            </a:r>
            <a:r>
              <a:rPr lang="cs-CZ" altLang="cs-CZ" sz="2800">
                <a:latin typeface="Tahoma" pitchFamily="34" charset="0"/>
                <a:cs typeface="Times New Roman" pitchFamily="18" charset="0"/>
              </a:rPr>
              <a:t>         </a:t>
            </a:r>
            <a:r>
              <a:rPr lang="cs-CZ" altLang="cs-CZ" sz="2800">
                <a:latin typeface="Tahoma" pitchFamily="34" charset="0"/>
              </a:rPr>
              <a:t>            </a:t>
            </a:r>
            <a:r>
              <a:rPr lang="cs-CZ" altLang="cs-CZ" sz="280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pokles ++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4000" b="1" cap="none">
                <a:solidFill>
                  <a:srgbClr val="4AC2FF"/>
                </a:solidFill>
                <a:latin typeface="Tahoma" pitchFamily="34" charset="0"/>
              </a:rPr>
              <a:t>INDIKACE NUTRIČNÍ PODPORY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800" b="1"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proteino - energetická malnutrice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   (pokles hmotnosti o více než 10%,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   pacient hladoví déle než 5 dnů)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předoperační příprava a pooperační péče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onemocnění GIT (pankreatitida, Morbus Crohn, colitis ulcerosa, píštěle GIT atd)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</a:rPr>
              <a:t>INDIKACE NUTRIČNÍ PODPORY</a:t>
            </a:r>
          </a:p>
        </p:txBody>
      </p:sp>
      <p:sp>
        <p:nvSpPr>
          <p:cNvPr id="21507" name="Rectangle 5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460375" y="2047875"/>
            <a:ext cx="8064500" cy="4013200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neurologické indikace (myastenia gravis, cerebrovaskulární onemocnění)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nádorová kachexie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aktinoterapie, chemoterapie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</a:rPr>
              <a:t>geriatričtí pacienti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7467600" cy="1498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b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4400" b="1" cap="none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44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KWASHIORKOR</a:t>
            </a:r>
            <a:br>
              <a:rPr lang="cs-CZ" sz="44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</a:br>
            <a:endParaRPr lang="cs-CZ" sz="4400" b="1" cap="none">
              <a:solidFill>
                <a:srgbClr val="00B0F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785813" y="1600200"/>
            <a:ext cx="7138987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altLang="cs-CZ" sz="4400" b="1">
              <a:solidFill>
                <a:srgbClr val="FF00FF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b="1">
                <a:latin typeface="Tahoma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stresový katabolizmus</a:t>
            </a:r>
            <a:endParaRPr lang="cs-CZ" altLang="cs-CZ" sz="3200" b="1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metabolizmus gluk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ózy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klesá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 metabolizmus tuk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klesá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 metabolizmus proteinů stoupá                                                                               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      </a:t>
            </a:r>
          </a:p>
          <a:p>
            <a:pPr eaLnBrk="1" hangingPunct="1">
              <a:lnSpc>
                <a:spcPct val="90000"/>
              </a:lnSpc>
              <a:buClr>
                <a:srgbClr val="FF33CC"/>
              </a:buClr>
              <a:buFont typeface="Wingdings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  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ř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edevším VLI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b="1">
              <a:solidFill>
                <a:srgbClr val="00008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74638"/>
            <a:ext cx="8713787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3600" b="1" cap="none">
                <a:solidFill>
                  <a:srgbClr val="4AB1F0"/>
                </a:solidFill>
                <a:latin typeface="Tahoma" pitchFamily="34" charset="0"/>
              </a:rPr>
              <a:t>ZMĚNY METABOLIZMU VE STRESU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05000"/>
            <a:ext cx="8142287" cy="4648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aktivace osy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hypothalamus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– hypofýza -nadledviny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zvýšení hladiny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korizolu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katecholaminů,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glukagonu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inzulinorezistence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stimulace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glykogenolýzy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a 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lukoneogenézy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zvýšení metabolizmu bílkovin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proteolýza s úbytkem svalové hmoty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zvýšené ztráty N 40 g/den a více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928688" y="1600200"/>
            <a:ext cx="7143750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 rozdíl od metabolických změn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při hladovění, v kritickém stavu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se energetickým substrátem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stávají tělu vlastní struktury,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 důsledku typicky stresem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změněného hormonálního profilu</a:t>
            </a:r>
            <a:r>
              <a:rPr lang="cs-CZ" b="1" dirty="0">
                <a:latin typeface="Tahoma" pitchFamily="34" charset="0"/>
              </a:rPr>
              <a:t>.</a:t>
            </a:r>
            <a:r>
              <a:rPr lang="cs-CZ" dirty="0">
                <a:latin typeface="Tahoma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42938" y="1600200"/>
            <a:ext cx="7281862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Bez dostatečného přívodu živin by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pacientů v kritickém stavu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nastala prudce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progredující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deplece svalové hmoty, co by ve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značné míře ovlivnilo celkovou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prognózu, četnost komplikací a v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konečném důsledku i přežití</a:t>
            </a:r>
            <a:r>
              <a:rPr lang="cs-CZ" b="1" dirty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Prospektivní randomizované klinické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studie hodnotící krátkodobý i dlouhodobý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léčebný výsledek , dokládají příznivý efekt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podpory na snížení morbidity,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četnosti infekčních komplikací, mortality,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délky hospitalizace na JIP i celkově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 nemocnici a také ekonomický přínos. </a:t>
            </a:r>
          </a:p>
          <a:p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>
                <a:solidFill>
                  <a:srgbClr val="00B0F0"/>
                </a:solidFill>
                <a:latin typeface="Tahoma" pitchFamily="34" charset="0"/>
              </a:rPr>
              <a:t>obsah 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412875"/>
            <a:ext cx="3962400" cy="52165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altLang="cs-CZ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Klinická výživa 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Malnutrice, etiologie, typy, diagnostika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Cíl a algoritmus nutriční podpory</a:t>
            </a: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altLang="cs-CZ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Výběr výživy</a:t>
            </a: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  <a:p>
            <a:pPr eaLnBrk="1" hangingPunct="1">
              <a:lnSpc>
                <a:spcPct val="150000"/>
              </a:lnSpc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altLang="cs-CZ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028" name="Rectangle 4"/>
          <p:cNvSpPr>
            <a:spLocks noGrp="1" noRot="1" noChangeArrowheads="1"/>
          </p:cNvSpPr>
          <p:nvPr>
            <p:ph sz="quarter" idx="2"/>
          </p:nvPr>
        </p:nvSpPr>
        <p:spPr>
          <a:xfrm>
            <a:off x="4651375" y="1901825"/>
            <a:ext cx="3952875" cy="4159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Parenterální výživa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Cukry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Tuky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Aminokyseliny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Enterální výživa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Souhrn nutričních zásad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sz="25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1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184775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stanovení nutričního rizika při přijetí na JIP,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kalkulace  energetické a proteinové potřeby  - stanovení nutričního cíle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zahájení EV   24-48 hod. od rozvoje kritického stavu,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dosažení nutričního cíle v prvním týdnu hospitalizace na JIP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prevence  a redukce rizika aspirace, ovlivnění tolerance EV 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implementace protokolu EV</a:t>
            </a:r>
          </a:p>
          <a:p>
            <a:pPr marL="365125" indent="-255588"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časný start PV u pacientů s vysokým nutričním rizikem pokud  je EV kontraindikovaná  nebo není  dostatečná </a:t>
            </a: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cs-CZ" sz="2200" b="1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777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cs-CZ" sz="3600" b="1" cap="none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ALGORITMUS NUTRIČNÍ PODPORY V IP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850" y="1481138"/>
            <a:ext cx="8496300" cy="3676650"/>
          </a:xfrm>
        </p:spPr>
        <p:txBody>
          <a:bodyPr>
            <a:normAutofit/>
          </a:bodyPr>
          <a:lstStyle/>
          <a:p>
            <a:pPr marL="107950" indent="0"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200" b="1">
              <a:cs typeface="Times New Roman" pitchFamily="18" charset="0"/>
            </a:endParaRP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NRS – Nutritional Risk Score ev. NUTRIC score by mělo být stanoveno u každého pacienta přijímaného na JIP  (oba tyto skórovací systémy byly vybrány na základě  retrospektivních analýz RCT)</a:t>
            </a: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NRS &gt; 3   nutriční riziko     </a:t>
            </a: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NUTRIC &gt;  5 ( NUTRIC s IL6  &gt;6) vysoké nutriční riziko </a:t>
            </a:r>
            <a:endParaRPr lang="cs-CZ" sz="190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107950" indent="0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cs-CZ" sz="22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6414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br>
              <a:rPr lang="cs-CZ" sz="3200" cap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  <a:t>STANOVENÍ NUTRIČNÍHO STAVU,  </a:t>
            </a:r>
            <a:b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3600" b="1" cap="none" dirty="0">
                <a:solidFill>
                  <a:srgbClr val="4AB1F0"/>
                </a:solidFill>
                <a:latin typeface="Tahoma" pitchFamily="34" charset="0"/>
                <a:cs typeface="Tahoma" pitchFamily="34" charset="0"/>
              </a:rPr>
              <a:t>IDENTIFIKACE NUTRIČNÍHO RIZIKA   </a:t>
            </a:r>
            <a:br>
              <a:rPr lang="cs-CZ" sz="4000" cap="none" dirty="0">
                <a:solidFill>
                  <a:srgbClr val="0070C0"/>
                </a:solidFill>
              </a:rPr>
            </a:br>
            <a:endParaRPr lang="cs-CZ" sz="4000" cap="none" dirty="0">
              <a:solidFill>
                <a:srgbClr val="0070C0"/>
              </a:solidFill>
            </a:endParaRPr>
          </a:p>
        </p:txBody>
      </p:sp>
      <p:sp>
        <p:nvSpPr>
          <p:cNvPr id="28676" name="Obdélník 3"/>
          <p:cNvSpPr>
            <a:spLocks noChangeArrowheads="1"/>
          </p:cNvSpPr>
          <p:nvPr/>
        </p:nvSpPr>
        <p:spPr bwMode="auto">
          <a:xfrm>
            <a:off x="1258888" y="5445125"/>
            <a:ext cx="6626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0070C0"/>
                </a:solidFill>
              </a:rPr>
              <a:t>A.S.P.E.N. </a:t>
            </a:r>
            <a:r>
              <a:rPr lang="en-US" altLang="cs-CZ" b="1">
                <a:solidFill>
                  <a:srgbClr val="0070C0"/>
                </a:solidFill>
              </a:rPr>
              <a:t>Guidelines for the Provision and Assessment of Nutrition</a:t>
            </a:r>
            <a:r>
              <a:rPr lang="cs-CZ" altLang="cs-CZ" b="1">
                <a:solidFill>
                  <a:srgbClr val="0070C0"/>
                </a:solidFill>
              </a:rPr>
              <a:t> </a:t>
            </a:r>
            <a:r>
              <a:rPr lang="en-US" altLang="cs-CZ" b="1">
                <a:solidFill>
                  <a:srgbClr val="0070C0"/>
                </a:solidFill>
              </a:rPr>
              <a:t>Support Therapy in the Adult Critically Ill Patient </a:t>
            </a: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NRS - </a:t>
            </a:r>
            <a:r>
              <a:rPr lang="cs-CZ" sz="3200" b="1" dirty="0" err="1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Nutritional</a:t>
            </a:r>
            <a:r>
              <a:rPr lang="cs-CZ" sz="3200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Risk </a:t>
            </a:r>
            <a:r>
              <a:rPr lang="cs-CZ" sz="3200" b="1" dirty="0" err="1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cs-CZ" sz="3200" b="1" dirty="0">
                <a:solidFill>
                  <a:srgbClr val="4AB1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pic>
        <p:nvPicPr>
          <p:cNvPr id="29700" name="irc_mi" descr="http://image.slidesharecdn.com/091110kondrupihfrio-100205161652-phpapp01/95/091110-kondrup-ihf-rio-15-728.jpg?cb=12653866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96975"/>
            <a:ext cx="792003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927225"/>
            <a:ext cx="7200900" cy="3633788"/>
          </a:xfrm>
        </p:spPr>
      </p:pic>
      <p:sp>
        <p:nvSpPr>
          <p:cNvPr id="6" name="Nadpis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NUTRIC Score</a:t>
            </a:r>
            <a:br>
              <a:rPr lang="cs-CZ" alt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513"/>
            <a:ext cx="8075613" cy="5400675"/>
          </a:xfrm>
        </p:spPr>
        <p:txBody>
          <a:bodyPr>
            <a:normAutofit/>
          </a:bodyPr>
          <a:lstStyle/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tradiční markery nutričního stavu jako je – albumin prealbumin, transferin, retinol-binding protein, stejně tak i antropometrické měření nemají u kriticky nemocného pacienta v hodnocení nutričního stavu dostatečnou validitu 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Char char="ü"/>
            </a:pPr>
            <a:endParaRPr 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Budoucnost: 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UZ měření svalové hmoty a  sledování změn svaloviny  pacienta na JIP je novou vyvíjející se metodou  - jednoduchá, dostupná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CT vyšetření – kvantifikace svalové  a tukové hmoty </a:t>
            </a:r>
          </a:p>
          <a:p>
            <a:pPr marL="365125" indent="-255588" eaLnBrk="1" hangingPunct="1">
              <a:spcBef>
                <a:spcPct val="0"/>
              </a:spcBef>
              <a:buClr>
                <a:srgbClr val="FF33CC"/>
              </a:buClr>
              <a:buFont typeface="Wingdings" pitchFamily="2" charset="2"/>
              <a:buChar char="ü"/>
            </a:pPr>
            <a:r>
              <a:rPr lang="cs-CZ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 </a:t>
            </a:r>
          </a:p>
          <a:p>
            <a:pPr marL="365125" indent="-255588"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ü"/>
            </a:pPr>
            <a:endParaRPr lang="cs-CZ" sz="15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250825" y="2060575"/>
            <a:ext cx="8642350" cy="439261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altLang="cs-CZ" sz="2600" b="1">
                <a:latin typeface="Tahoma" pitchFamily="34" charset="0"/>
                <a:cs typeface="Tahoma" pitchFamily="34" charset="0"/>
              </a:rPr>
              <a:t> 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 pacientů s vysokým nutričním rizikem </a:t>
            </a:r>
          </a:p>
          <a:p>
            <a:pP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(NRS 2002 ≥5  nebo NUTRIC score ≥5, bez interleukin 6) nebo  u těžce malnutričních pacientů  by měl být dosažen nutriční cíl  co nejrychleji v závislosti od  tolerance pacienta a za přísné monitorace s ohledem na refeeding sy. </a:t>
            </a:r>
          </a:p>
          <a:p>
            <a:pPr>
              <a:buFont typeface="Wingdings 3" pitchFamily="18" charset="2"/>
              <a:buNone/>
            </a:pPr>
            <a:endParaRPr lang="cs-CZ" altLang="cs-CZ" sz="2600" b="1">
              <a:cs typeface="Times New Roman" pitchFamily="18" charset="0"/>
            </a:endParaRPr>
          </a:p>
          <a:p>
            <a:endParaRPr lang="cs-CZ" altLang="cs-CZ">
              <a:cs typeface="Times New Roman" pitchFamily="18" charset="0"/>
            </a:endParaRPr>
          </a:p>
        </p:txBody>
      </p:sp>
      <p:sp>
        <p:nvSpPr>
          <p:cNvPr id="17411" name="Nadpis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A.S.P.E.N. </a:t>
            </a:r>
            <a:r>
              <a:rPr lang="en-US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Guidelines for the Provision and Assessment of Nutrition</a:t>
            </a:r>
            <a:r>
              <a:rPr lang="cs-CZ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Therapy in the Adult Critically Ill Patient: </a:t>
            </a:r>
            <a:endParaRPr lang="cs-CZ" sz="28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</p:txBody>
      </p:sp>
      <p:sp>
        <p:nvSpPr>
          <p:cNvPr id="41997" name="Rectangle 1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686675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Výpo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 bazální pot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eby  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dle HARRIS - BENEDICT rovnice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dirty="0"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Muži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BMR = 66 + (13,7xBW) + (5xH) - (6,8x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Ženy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BMR= 665 +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(9,6xBW) + (1,8xH)-(4,7xA)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   BW = hmotnost  H = výška v cm   A =v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Stanovení aktuální energetické potřeby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147050" cy="498951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Ideálně nepřímá kalorimetrie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Metabolické studie indirektní kalorimetrií 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pacientů v intenzivní péči stanovily, že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průměrná kalorická potřeba pacienta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v prvním týdnu kritického stavu dosahuje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20 - 25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kcal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(84 – 105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kJ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)/kg NBW/den.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Po zlepšení klinického stavu pacienta je plně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indikováno navýšení energetického přívodu na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30-35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kcal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(126 -147kJ)/kg NBW/den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                                                                    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000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 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Zanello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2006).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cs-CZ" sz="3200" b="1" dirty="0">
                <a:solidFill>
                  <a:srgbClr val="B7E7FF">
                    <a:lumMod val="75000"/>
                  </a:srgbClr>
                </a:solidFill>
                <a:latin typeface="Tahoma" pitchFamily="34" charset="0"/>
              </a:rPr>
              <a:t>Stanovení aktuální energetické 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BMI do 30, 25-30kcal/kg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AcBW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BMI 30-50, 11-14kcal/kg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AcBW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BMI nad 50, 20-25kcal/kg IBW/d</a:t>
            </a:r>
          </a:p>
          <a:p>
            <a:pPr marL="0" indent="0">
              <a:buNone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00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4824412"/>
          </a:xfrm>
        </p:spPr>
        <p:txBody>
          <a:bodyPr>
            <a:normAutofit/>
          </a:bodyPr>
          <a:lstStyle/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cs-CZ" sz="2800" b="1">
              <a:cs typeface="Times New Roman" pitchFamily="18" charset="0"/>
            </a:endParaRP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doporučena dávka proteinů   1,2–2,0 g/kg NBW/den,  </a:t>
            </a: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pacientů popálených a polytraumatizovaných dokonce ještě vyšší</a:t>
            </a:r>
            <a:endParaRPr lang="cs-CZ" sz="280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monitorování N- bilance  není pro stanovení potřeby  proteinů u kriticky nemocných validní, stejně tak i  sledování  sérových proteinů  (albumin, prealbumin, transferin atd)  </a:t>
            </a: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800">
                <a:cs typeface="Times New Roman" pitchFamily="18" charset="0"/>
              </a:rPr>
              <a:t>    </a:t>
            </a:r>
            <a:endParaRPr lang="cs-CZ" sz="2800" b="1">
              <a:cs typeface="Times New Roman" pitchFamily="18" charset="0"/>
            </a:endParaRPr>
          </a:p>
          <a:p>
            <a:pPr marL="365125" indent="-255588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81988" cy="1498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br>
              <a:rPr lang="cs-CZ" sz="3600" cap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600" b="1" cap="none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STANOVENÍ ADEKVÁTNÍ DODÁVKY PROTEINŮ</a:t>
            </a:r>
            <a:br>
              <a:rPr lang="cs-CZ" sz="3600" cap="none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3600" cap="none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>
                <a:solidFill>
                  <a:srgbClr val="00B0F0"/>
                </a:solidFill>
                <a:latin typeface="Tahoma" pitchFamily="34" charset="0"/>
              </a:rPr>
              <a:t>klinická výživa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071563" y="2143125"/>
            <a:ext cx="7215187" cy="3714750"/>
          </a:xfrm>
        </p:spPr>
        <p:txBody>
          <a:bodyPr>
            <a:normAutofit/>
          </a:bodyPr>
          <a:lstStyle/>
          <a:p>
            <a:pPr lvl="1" algn="l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Klinická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interdisciplinární obor, kdy nutri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intervence vytvá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optimální podmínky pro vlastní obranné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mechanizmy, autoregulaci a ve svých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sledcích i prost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edí pro úsp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ch cílené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é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.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36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nutriční substráty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39750" y="1901825"/>
            <a:ext cx="8064500" cy="445611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cukry, proteiny, tuky, vitamíny, stopové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prvky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slou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</a:rPr>
              <a:t>ž</a:t>
            </a:r>
            <a:r>
              <a:rPr lang="cs-CZ" sz="36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í jako: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 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zdroj energi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stavební komponenty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signální a regula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látky (omega 3, 6)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mají farmakologický efekt - podávají se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farmakologických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dávkách 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(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arginin,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glutamin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taurin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  <a:r>
              <a:rPr lang="cs-CZ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selén</a:t>
            </a: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) </a:t>
            </a:r>
            <a:endParaRPr lang="cs-CZ" sz="3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600" b="1" dirty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875"/>
            <a:ext cx="7931150" cy="5060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800" b="1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podpora u kriticky nemocného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pacienta  se zahajuje ihned po zvládnutí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šoku , t.j. po  dosažení hemodynamické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stability </a:t>
            </a:r>
          </a:p>
          <a:p>
            <a:pPr eaLnBrk="1" hangingPunct="1">
              <a:buFontTx/>
              <a:buChar char="-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adekvátní perfuzní tlak </a:t>
            </a:r>
          </a:p>
          <a:p>
            <a:pPr eaLnBrk="1" hangingPunct="1">
              <a:buFontTx/>
              <a:buChar char="-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MAP  ≥60 mm Hg. </a:t>
            </a:r>
          </a:p>
          <a:p>
            <a:pPr eaLnBrk="1" hangingPunct="1">
              <a:buFontTx/>
              <a:buChar char="-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stabilní dávky vasopresorické podpory </a:t>
            </a:r>
          </a:p>
          <a:p>
            <a:pPr eaLnBrk="1" hangingPunct="1">
              <a:buFontTx/>
              <a:buChar char="-"/>
            </a:pPr>
            <a:r>
              <a:rPr 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stabilní nebo klesající laktát a ustupující  metabolická acidóza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sz="4000" b="1" cap="none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TIMING NUTRIČNÍ PODPORY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>
            <a:normAutofit/>
          </a:bodyPr>
          <a:lstStyle/>
          <a:p>
            <a:pPr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př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i intaktním GIT je metodou volby enterální vý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iva</a:t>
            </a:r>
          </a:p>
          <a:p>
            <a:pPr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 případě, že je u kriticky nemocného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časná enterální výživa kontraindikována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a nelze očekávat obnovení adekvátního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perorálního příjmu do 4-5 dnů je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indikována totální parenterální výživa </a:t>
            </a:r>
          </a:p>
          <a:p>
            <a:pPr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algn="ctr"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dirty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14375"/>
            <a:ext cx="7467600" cy="9286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>                    </a:t>
            </a: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b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2700" b="1" cap="none" dirty="0">
                <a:solidFill>
                  <a:srgbClr val="FFFF66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3200" cap="none" dirty="0">
                <a:solidFill>
                  <a:srgbClr val="4AC2FF"/>
                </a:solidFill>
                <a:cs typeface="Times New Roman" pitchFamily="18" charset="0"/>
              </a:rPr>
              <a:t> </a:t>
            </a:r>
            <a:br>
              <a:rPr lang="cs-CZ" sz="3200" cap="none" dirty="0">
                <a:solidFill>
                  <a:srgbClr val="4AC2FF"/>
                </a:solidFill>
                <a:cs typeface="Times New Roman" pitchFamily="18" charset="0"/>
              </a:rPr>
            </a:br>
            <a:r>
              <a:rPr lang="cs-CZ" sz="4400" b="1" cap="none" dirty="0">
                <a:solidFill>
                  <a:srgbClr val="4AC2FF"/>
                </a:solidFill>
                <a:latin typeface="Tahoma" pitchFamily="34" charset="0"/>
                <a:cs typeface="Tahoma" pitchFamily="34" charset="0"/>
              </a:rPr>
              <a:t>VÝBĚR VÝŽIVY</a:t>
            </a:r>
            <a:endParaRPr lang="cs-CZ" sz="4400" cap="none" dirty="0">
              <a:solidFill>
                <a:srgbClr val="4AC2FF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467600" cy="1008062"/>
          </a:xfrm>
        </p:spPr>
        <p:txBody>
          <a:bodyPr/>
          <a:lstStyle/>
          <a:p>
            <a:pPr algn="ctr">
              <a:defRPr/>
            </a:pP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9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713" cy="4873625"/>
          </a:xfrm>
        </p:spPr>
        <p:txBody>
          <a:bodyPr/>
          <a:lstStyle/>
          <a:p>
            <a:endParaRPr lang="cs-CZ" altLang="cs-CZ" sz="4400" b="1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sz="4400" b="1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4400" b="1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   PARENTERÁLNÍ VÝŽIVA</a:t>
            </a:r>
            <a:endParaRPr lang="cs-CZ" altLang="cs-CZ" sz="4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1"/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4665662"/>
          </a:xfrm>
        </p:spPr>
        <p:txBody>
          <a:bodyPr/>
          <a:lstStyle/>
          <a:p>
            <a:pPr marL="365125" indent="-255588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pacientů s vysokým nutričním rizikem ( NRS 2002 ≥5  nebo  NUTRIC score ≥5) , nebo u pacientů s těžkou malnutricí  a s kontraindikací EV je doporučeno nasazení PV hned jakmile to stav pacienta umožňuje ( 48-72 hod od přijmu) </a:t>
            </a:r>
          </a:p>
          <a:p>
            <a:pPr marL="365125" indent="-255588" eaLnBrk="1" hangingPunct="1">
              <a:buClr>
                <a:srgbClr val="FF33CC"/>
              </a:buClr>
              <a:buFont typeface="Wingdings" pitchFamily="2" charset="2"/>
              <a:buChar char="ü"/>
            </a:pPr>
            <a:endParaRPr 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pacientů kriticky nemocných, bez ohledu na jejich nutriční riziko, u kterých není možné EV po 7-10 dnech (ASPEN) po 4-5 dnech ( ESPEN) dosáhnout &gt;60% energetické a proteinové potřeby, se doporučuje  použití doplňkové  PV      </a:t>
            </a:r>
            <a:endParaRPr lang="cs-CZ" altLang="cs-CZ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marL="365125" indent="-255588" eaLnBrk="1" hangingPunct="1">
              <a:buClr>
                <a:srgbClr val="FF33CC"/>
              </a:buClr>
              <a:buFont typeface="Wingdings" pitchFamily="2" charset="2"/>
              <a:buChar char="ü"/>
            </a:pPr>
            <a:endParaRPr lang="cs-CZ" altLang="cs-CZ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963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cs-CZ" sz="3600" b="1" cap="none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KDY POUŽÍT PARENTERÁLNÍ VÝŽIVU V  IP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268413"/>
            <a:ext cx="8640763" cy="520541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energetickým substrátem  volby u  parenterální výživy je  glukóza.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tolerance glukózy u kriticky nemocného pacienta je nízká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None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                   2 – 3 g/kg  NBW /den  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None/>
            </a:pPr>
            <a:endParaRPr 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pravidelné kontroly hladiny glykémie,  vzhledem k možným prudkým změnám glukózového  metabolizmu u kriticky nemocného pacienta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cílová  hladina glykémie  v rozmezí  6-10 mmol/l  -  korekce  inzulinem kontinuálně</a:t>
            </a:r>
          </a:p>
          <a:p>
            <a:pPr eaLnBrk="1" hangingPunct="1">
              <a:buClr>
                <a:srgbClr val="0070C0"/>
              </a:buClr>
              <a:buSzPct val="65000"/>
              <a:buFont typeface="Wingdings 3" pitchFamily="18" charset="2"/>
              <a:buNone/>
            </a:pPr>
            <a:endParaRPr lang="cs-CZ" b="1">
              <a:cs typeface="Times New Roman" pitchFamily="18" charset="0"/>
            </a:endParaRP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b="1"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Cukry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125538"/>
            <a:ext cx="8785671" cy="5348287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altLang="cs-CZ" sz="2800" b="1" dirty="0">
                <a:cs typeface="Times New Roman" pitchFamily="18" charset="0"/>
              </a:rPr>
              <a:t> </a:t>
            </a: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ve stresovém katabolizmu je špatná 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utilizace vlastní tuková tkáně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indikace tukových emulzí  ve výživě kriticky  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nemocných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vysoce stabilní, čisté a standardizované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tukové  emulze  s minimálními vedlejšími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účinky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vysoký energetický obsah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altLang="cs-CZ" sz="28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isoosmolální</a:t>
            </a: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(lze je podávat do periferní žíly)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               0,7 – 1,5 g/kg  NBW/den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b="1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800" b="1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200" b="1" dirty="0">
                <a:cs typeface="Times New Roman" pitchFamily="18" charset="0"/>
              </a:rPr>
              <a:t> 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b="1" dirty="0">
              <a:latin typeface="Tahoma" pitchFamily="34" charset="0"/>
            </a:endParaRPr>
          </a:p>
          <a:p>
            <a:pPr eaLnBrk="1" hangingPunct="1"/>
            <a:endParaRPr lang="cs-CZ" altLang="cs-CZ" sz="2800" b="1" dirty="0">
              <a:latin typeface="Tahoma" pitchFamily="34" charset="0"/>
            </a:endParaRPr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Tuky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Tuky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686675" cy="497205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ne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nahraditelný zdroj esenciálních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MK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ukové emulze obsahující kombinaci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triacylglycerol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 dlouhým a  st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dlouhým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zcem (LCT/MCT emulze)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jsou snadn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ji oxidovatelné</a:t>
            </a: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11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MCT  se lépe hydrolyzují, nejsou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prekurzory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prostaglandin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indukují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ketogen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é</a:t>
            </a:r>
            <a:r>
              <a:rPr lang="cs-CZ" sz="11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zu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a sni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 katabolizmus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protein</a:t>
            </a: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6000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Tuky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Metabolity omega 3 MK zlepšují celulární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protinádorovou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a protiinfek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imunitu a mají vasodilata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a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antiagrega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ú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inky.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 poslední dob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se užívají  tukové emulze ve kterých pom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 omega3 a omega6 je ve prosp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ch omega3 MK a MCT.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88913"/>
            <a:ext cx="8243888" cy="1079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0066"/>
                </a:solidFill>
              </a:rPr>
              <a:t> </a:t>
            </a:r>
            <a:r>
              <a:rPr lang="en-US" sz="3600" b="1" dirty="0" err="1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SMOFlipid</a:t>
            </a:r>
            <a:r>
              <a:rPr lang="en-US" sz="3600" b="1" baseline="300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®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 </a:t>
            </a:r>
            <a:br>
              <a:rPr lang="cs-CZ" sz="36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</a:br>
            <a:r>
              <a:rPr lang="cs-CZ" sz="36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  nová generace tukových emulzí</a:t>
            </a:r>
            <a:endParaRPr lang="en-US" sz="36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423988"/>
            <a:ext cx="8067675" cy="48625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endParaRPr lang="cs-CZ" b="1" u="sng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endParaRPr lang="cs-CZ" b="1" u="sng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cs-CZ" b="1" dirty="0">
                <a:latin typeface="Tahoma" pitchFamily="34" charset="0"/>
              </a:rPr>
              <a:t>      </a:t>
            </a:r>
            <a:r>
              <a:rPr lang="cs-CZ" sz="2600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Správně vyvážené složení mastných kyselin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Unikátní kombinace esenciálních MK, MCT,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MUFA, </a:t>
            </a:r>
            <a:r>
              <a:rPr lang="el-GR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-3 MK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Optimální poměr </a:t>
            </a:r>
            <a:r>
              <a:rPr lang="el-GR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-6/</a:t>
            </a:r>
            <a:r>
              <a:rPr lang="el-GR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-3 MK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Imunomodulační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 protizánětlivé účinky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	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      30%	  Sojový olej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      30%	  Kokosový olej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      25%	  Olivový olej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      15%  Rybí olej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	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b="1" dirty="0">
              <a:latin typeface="Tahoma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19088" y="0"/>
            <a:ext cx="86375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endParaRPr lang="de-DE" altLang="cs-CZ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00125" y="1714500"/>
            <a:ext cx="6786563" cy="4759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Základním cílem umělé výživy je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zajistit  přívod živin a tekutin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těm skupinám  nemocných, kteří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nemohou, nechtějí nebo nesmějí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přijímat běžnou stravu v aktuálně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nutném množství i složení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3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obvyklou  cestou.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Proteiny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Aminokyseliny v kritickém stavu slouží jako energetický zdroj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latin typeface="Tahoma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1600" b="1">
                <a:latin typeface="Times New Roman" pitchFamily="18" charset="0"/>
                <a:cs typeface="Times New Roman" pitchFamily="18" charset="0"/>
              </a:rPr>
              <a:t> </a:t>
            </a:r>
            <a:endParaRPr lang="cs-CZ" altLang="cs-CZ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cs-CZ" altLang="cs-CZ" sz="1100" b="1">
                <a:latin typeface="Times New Roman" pitchFamily="18" charset="0"/>
              </a:rPr>
              <a:t> </a:t>
            </a:r>
            <a:endParaRPr lang="cs-CZ" altLang="cs-CZ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857250" y="1600200"/>
            <a:ext cx="7286625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Výběr roztoků AK s konvenčním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spektrem, výjimkou jsou pacienti se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zjevnými změnami v plasmatickém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aminogramu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při těžké dysfunkci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jater s encefalopatií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1,2 – 2 g AK / kg NBW/den   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=  0,2 – 0,3 g N / kg NBW/den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138"/>
            <a:ext cx="7758113" cy="4525962"/>
          </a:xfrm>
        </p:spPr>
        <p:txBody>
          <a:bodyPr/>
          <a:lstStyle/>
          <a:p>
            <a:pPr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multi bottle systém</a:t>
            </a:r>
            <a:endParaRPr lang="cs-CZ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b="1">
              <a:solidFill>
                <a:srgbClr val="000074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  <a:cs typeface="Tahoma" pitchFamily="34" charset="0"/>
              </a:rPr>
              <a:t>firemní A-I-O vaky</a:t>
            </a:r>
            <a:endParaRPr lang="cs-CZ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       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dvoukomorové vaky</a:t>
            </a:r>
            <a:endParaRPr lang="cs-CZ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                      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glukóza </a:t>
            </a: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+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 aminokyseliny</a:t>
            </a:r>
            <a:endParaRPr lang="cs-CZ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None/>
            </a:pPr>
            <a:endParaRPr lang="en-US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      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tříkomorové vaky</a:t>
            </a:r>
            <a:endParaRPr lang="cs-CZ" altLang="cs-CZ" b="1">
              <a:solidFill>
                <a:srgbClr val="000074"/>
              </a:solidFill>
              <a:latin typeface="Tahoma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                    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glukóza </a:t>
            </a: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+</a:t>
            </a:r>
            <a:r>
              <a:rPr lang="en-US" altLang="cs-CZ" b="1">
                <a:solidFill>
                  <a:srgbClr val="000074"/>
                </a:solidFill>
                <a:latin typeface="Tahoma" pitchFamily="34" charset="0"/>
              </a:rPr>
              <a:t> aminokyseliny</a:t>
            </a:r>
            <a:r>
              <a:rPr lang="cs-CZ" altLang="cs-CZ" b="1">
                <a:solidFill>
                  <a:srgbClr val="000074"/>
                </a:solidFill>
                <a:latin typeface="Tahoma" pitchFamily="34" charset="0"/>
              </a:rPr>
              <a:t> + tuky</a:t>
            </a:r>
          </a:p>
          <a:p>
            <a:pPr>
              <a:buClr>
                <a:srgbClr val="CC0099"/>
              </a:buClr>
              <a:buFont typeface="Wingdings" pitchFamily="2" charset="2"/>
              <a:buNone/>
            </a:pPr>
            <a:endParaRPr lang="cs-CZ" altLang="cs-CZ" b="1">
              <a:solidFill>
                <a:srgbClr val="000074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74"/>
                </a:solidFill>
                <a:latin typeface="Tahoma" pitchFamily="34" charset="0"/>
                <a:cs typeface="Tahoma" pitchFamily="34" charset="0"/>
              </a:rPr>
              <a:t>A-I-O z lékárny</a:t>
            </a:r>
          </a:p>
        </p:txBody>
      </p:sp>
      <p:sp>
        <p:nvSpPr>
          <p:cNvPr id="49155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4400" b="1" cap="none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PARENTERÁLNÍ VÝŽIVA</a:t>
            </a:r>
            <a:endParaRPr lang="cs-CZ" altLang="cs-CZ" sz="4400" cap="none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138"/>
            <a:ext cx="7758113" cy="4525962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3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upřednostňujeme  aplikaci    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3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formou  A-I-O do CVK 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36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7972425" cy="5286375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ústavní lékárna  připravuje 15 druhů standardních A-I-O vaků , 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režimy nabízí postupně se zvyšující obsah energie s různým poměrem glukózy a tuku, jako hlavních zdrojů energie 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režimy I-VII mají variantu do periferní žíly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je možné připravit i vaky individuálního složení – změna poměru glukózy a tuku, koncentrované s minimálním objemem nebo vaky bez elektrolytů, atd. 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altLang="cs-CZ"/>
          </a:p>
        </p:txBody>
      </p:sp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A-I-O VAKY </a:t>
            </a:r>
            <a:endParaRPr lang="cs-CZ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214313"/>
          <a:ext cx="9144003" cy="6357940"/>
        </p:xfrm>
        <a:graphic>
          <a:graphicData uri="http://schemas.openxmlformats.org/drawingml/2006/table">
            <a:tbl>
              <a:tblPr/>
              <a:tblGrid>
                <a:gridCol w="1312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492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972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latin typeface="Arial CE"/>
                        </a:rPr>
                        <a:t>AiO verze 6.0/2007 FN Brno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700" b="1" i="0" u="none" strike="noStrike">
                          <a:latin typeface="Arial CE"/>
                        </a:rPr>
                        <a:t>Tab.1.  Standardní režimy I-XV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1" i="0" u="none" strike="noStrike">
                          <a:latin typeface="Arial CE"/>
                        </a:rPr>
                        <a:t>I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VIII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IX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XIII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XIV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latin typeface="Arial CE"/>
                        </a:rPr>
                        <a:t>XV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5,2/50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6,3/50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6,5/63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6,5/75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7,1/75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7,3/75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7,7/88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8,6/88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8,4/100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8,8/100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9,8/100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10,7/100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10,0/125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11,0/125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1" i="1" u="none" strike="noStrike">
                          <a:latin typeface="Arial CE"/>
                        </a:rPr>
                        <a:t>12,4/150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Energie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kJ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6270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7740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8570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8780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9800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10660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10030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12440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kcal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2650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Aminokyseliny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63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Dusík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400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energ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57%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51%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19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Tuk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energ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33%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27%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24%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32%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29%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21%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28%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np-kJ/1gN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680:1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490:1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440:1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560:1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400:1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450:1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410:1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np-kcal/1gN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 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95:1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98:1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Neonutrin 15%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Neonutrin 10%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 40%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Glukóza 10%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SMOF lipid 20%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375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Objem minerálů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165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Objem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1235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1485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2045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2670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2225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2725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2655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Osmolarita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mosm/l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1435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1795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1640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1420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1360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1220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1310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"/>
                        </a:rPr>
                        <a:t>1500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35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1" i="0" u="none" strike="noStrike">
                          <a:latin typeface="Arial CE"/>
                        </a:rPr>
                        <a:t>Orient. cena s DPH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1" u="none" strike="noStrike">
                          <a:latin typeface="Arial CE"/>
                        </a:rPr>
                        <a:t>Kč</a:t>
                      </a:r>
                    </a:p>
                  </a:txBody>
                  <a:tcPr marL="5863" marR="5863" marT="5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705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710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850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800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690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1065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1030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1020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1120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1140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1115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1210</a:t>
                      </a:r>
                    </a:p>
                  </a:txBody>
                  <a:tcPr marL="5863" marR="5863" marT="5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918">
                <a:tc>
                  <a:txBody>
                    <a:bodyPr/>
                    <a:lstStyle/>
                    <a:p>
                      <a:pPr algn="l" fontAlgn="b"/>
                      <a:endParaRPr lang="cs-CZ" sz="600" b="1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600" b="0" i="1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5863" marR="5863" marT="58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428625" y="1785938"/>
            <a:ext cx="7972425" cy="4857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endParaRPr lang="cs-CZ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endParaRPr lang="cs-CZ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Aminomix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 Novum 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1500ml /1500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 ml /2000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Aminomix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Novum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1500ml /1020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 ml / 1360kcal, 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Clinimix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N9G20E  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1500ml/765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2000ml/1020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b="1" u="sng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Nutriflex</a:t>
            </a:r>
            <a:r>
              <a:rPr lang="cs-CZ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2000ml /960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endParaRPr lang="cs-CZ" dirty="0"/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dirty="0"/>
              <a:t>    </a:t>
            </a:r>
          </a:p>
        </p:txBody>
      </p:sp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FIREMNÍ VAKY  </a:t>
            </a:r>
            <a:r>
              <a:rPr lang="cs-CZ" sz="2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(dvoukomorové) </a:t>
            </a:r>
            <a:endParaRPr lang="cs-CZ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75"/>
            <a:ext cx="8115300" cy="42687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CC0099"/>
              </a:buClr>
              <a:buFont typeface="Wingdings 3" pitchFamily="18" charset="2"/>
              <a:buNone/>
            </a:pPr>
            <a:endParaRPr lang="cs-CZ" altLang="cs-CZ" b="1"/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/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vhodné u pacientů ve vysoce stresovém 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metabolizmu s cílem snížit endogenní   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katabolizmus luxusní dodávkou AK </a:t>
            </a: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 3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určené pro krátkodobé použití nebo v kombinaci s enterální výživou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250825" y="1600200"/>
            <a:ext cx="8353425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None/>
              <a:defRPr/>
            </a:pPr>
            <a:r>
              <a:rPr lang="cs-CZ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Smofkabiven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1477 ml/1600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1970 ml/2200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 1gN : 108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np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obsahuje SMOF lipid - 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kombinace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esenciálních MK, MCT, MUFA, optimální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poměr </a:t>
            </a:r>
            <a:r>
              <a:rPr lang="el-GR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-6/</a:t>
            </a:r>
            <a:r>
              <a:rPr lang="el-GR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ω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-3 MK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30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imunomodulační</a:t>
            </a:r>
            <a:r>
              <a:rPr lang="cs-CZ" sz="3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 protizánětlivé účinky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itchFamily="18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None/>
              <a:defRPr/>
            </a:pP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Smofkabiven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u="sng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peripheral</a:t>
            </a:r>
            <a:r>
              <a:rPr lang="cs-CZ" sz="3000" b="1" u="sng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1448 ml /1000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1904 ml/1300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1gN : 108 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np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cs-CZ" sz="3000" b="1" dirty="0" err="1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kcal</a:t>
            </a: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None/>
              <a:defRPr/>
            </a:pPr>
            <a:r>
              <a:rPr lang="cs-CZ" sz="3000" b="1" dirty="0">
                <a:solidFill>
                  <a:srgbClr val="0000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obsahuje SMOF lipid,</a:t>
            </a:r>
            <a:endParaRPr lang="cs-CZ" sz="30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endParaRPr lang="cs-CZ" sz="2800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</a:t>
            </a:r>
            <a:r>
              <a:rPr lang="cs-CZ" sz="4800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cs-CZ" sz="2800" b="1" dirty="0" err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tříkomorové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cs-CZ" sz="2800" b="1" dirty="0">
              <a:solidFill>
                <a:srgbClr val="4BC3F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</a:t>
            </a:r>
            <a:r>
              <a:rPr lang="cs-CZ" sz="4800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8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(tříkomorové)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537" lvl="0" indent="0">
              <a:spcBef>
                <a:spcPts val="400"/>
              </a:spcBef>
              <a:buClr>
                <a:srgbClr val="FF00FF"/>
              </a:buClr>
              <a:buSzPct val="68000"/>
              <a:buNone/>
            </a:pPr>
            <a:r>
              <a:rPr lang="cs-CZ" sz="2800" b="1" u="sng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SmofKabiven</a:t>
            </a:r>
            <a:r>
              <a:rPr lang="cs-CZ" sz="2800" b="1" u="sng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extra </a:t>
            </a:r>
            <a:r>
              <a:rPr lang="cs-CZ" sz="2800" b="1" u="sng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Nitrogen</a:t>
            </a:r>
            <a:endParaRPr lang="cs-CZ" altLang="cs-CZ" sz="2800" b="1" u="sng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lvl="0" indent="-255588">
              <a:spcBef>
                <a:spcPts val="400"/>
              </a:spcBef>
              <a:buClr>
                <a:srgbClr val="FF00FF"/>
              </a:buClr>
              <a:buSzPct val="68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Jedinečná kombinace vysokého obsahu bílkovin a sníženého množství energie</a:t>
            </a:r>
          </a:p>
          <a:p>
            <a:pPr marL="365125" lvl="0" indent="-255588">
              <a:spcBef>
                <a:spcPts val="400"/>
              </a:spcBef>
              <a:buClr>
                <a:srgbClr val="FF00FF"/>
              </a:buClr>
              <a:buSzPct val="68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Složení odpovídá požadavkům ASPEN, ESPEN  na nutriční intervenci  v akutní fázi kriticky nemocných pacientů</a:t>
            </a:r>
          </a:p>
          <a:p>
            <a:pPr marL="365125" lvl="0" indent="-255588">
              <a:spcBef>
                <a:spcPts val="400"/>
              </a:spcBef>
              <a:buClr>
                <a:srgbClr val="FF00FF"/>
              </a:buClr>
              <a:buSzPct val="68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B: 1,5 g/kg/den ,  E: 20 kcal/kg/den</a:t>
            </a:r>
          </a:p>
          <a:p>
            <a:pPr marL="365125" lvl="0" indent="-255588">
              <a:spcBef>
                <a:spcPts val="400"/>
              </a:spcBef>
              <a:buClr>
                <a:srgbClr val="FF00FF"/>
              </a:buClr>
              <a:buSzPct val="68000"/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Snížený obsah glukózy a tuků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6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Rot="1" noChangeArrowheads="1"/>
          </p:cNvSpPr>
          <p:nvPr>
            <p:ph type="ctr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>
                <a:solidFill>
                  <a:srgbClr val="00B0F0"/>
                </a:solidFill>
                <a:latin typeface="Tahoma" pitchFamily="34" charset="0"/>
              </a:rPr>
              <a:t>Malnutrice</a:t>
            </a:r>
          </a:p>
        </p:txBody>
      </p:sp>
      <p:sp>
        <p:nvSpPr>
          <p:cNvPr id="12291" name="Rectangle 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571625" y="1905000"/>
            <a:ext cx="6715125" cy="4648200"/>
          </a:xfrm>
        </p:spPr>
        <p:txBody>
          <a:bodyPr/>
          <a:lstStyle/>
          <a:p>
            <a:pPr eaLnBrk="1" hangingPunct="1"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značný podíl hospitalizovaných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pacientů je malnutriční</a:t>
            </a:r>
          </a:p>
          <a:p>
            <a:pPr eaLnBrk="1" hangingPunct="1"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3% pacientů v nemocnici vyžaduje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umělou výživu  (1000 lůžek - 30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pacientů trpí těžkou malnutricí) </a:t>
            </a:r>
          </a:p>
          <a:p>
            <a:pPr eaLnBrk="1" hangingPunct="1"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 vztah mezi malnutricí a </a:t>
            </a:r>
          </a:p>
          <a:p>
            <a:pPr eaLnBrk="1" hangingPunct="1">
              <a:buClr>
                <a:srgbClr val="FF3399"/>
              </a:buClr>
              <a:defRPr/>
            </a:pPr>
            <a:r>
              <a:rPr lang="cs-CZ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zvýšenou morbiditou a mortalitou</a:t>
            </a:r>
          </a:p>
          <a:p>
            <a:pPr eaLnBrk="1" hangingPunct="1"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dirty="0"/>
              <a:t> </a:t>
            </a:r>
            <a:r>
              <a:rPr lang="cs-CZ" sz="49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 </a:t>
            </a:r>
            <a:r>
              <a:rPr lang="cs-CZ" sz="31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cs-CZ" sz="3100" b="1" dirty="0" err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tříkomorové</a:t>
            </a:r>
            <a:r>
              <a:rPr lang="cs-CZ" sz="3100" b="1" dirty="0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cs-CZ" sz="3100" b="1" dirty="0">
              <a:solidFill>
                <a:srgbClr val="4BC3FF"/>
              </a:solidFill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569325" cy="4738687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2800" b="1" u="sng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Nutriflex Omega plus  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1250 ml/1265 kcal,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1875 ml/1900 kcal     1gN :158 np- kcal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tuková složka  Lipoplus – kombinace sojového oleje, MCT a rybího tuku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vyšší podíl EPA a DHA v rybím tuku ve srovnání se  SMOF lipidem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přítomnost kyseliny glutámové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stabilizovaný metabolizmus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b="1"/>
              <a:t> 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sz="2000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2000" b="1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 </a:t>
            </a:r>
            <a:endParaRPr lang="cs-CZ" b="1" dirty="0">
              <a:solidFill>
                <a:srgbClr val="4BC3FF"/>
              </a:solidFill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38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4400" b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FIREMNÍ VAKY </a:t>
            </a:r>
            <a:r>
              <a:rPr lang="cs-CZ" altLang="cs-CZ" sz="2800" b="1">
                <a:solidFill>
                  <a:srgbClr val="4BC3FF"/>
                </a:solidFill>
                <a:latin typeface="Tahoma" pitchFamily="34" charset="0"/>
                <a:cs typeface="Tahoma" pitchFamily="34" charset="0"/>
              </a:rPr>
              <a:t>(tříkomorové) </a:t>
            </a:r>
            <a:endParaRPr lang="cs-CZ" altLang="cs-CZ" sz="2800" b="1">
              <a:solidFill>
                <a:srgbClr val="4BC3FF"/>
              </a:solidFill>
            </a:endParaRP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2800" b="1" u="sng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Nutriflex Omega special  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1250 ml / 1475 kcal   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1875 ml / 2215 kcal     1gN/ 119 np- kcal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tuková složka  Lipoplus - kombinace  sojového oleje, MCT a rybího tuku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vyšší podíl EPA a DHA v rybím tuku ve srovnání se  SMOF lipidem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vyšší obsah kys. glutámové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vhodný pro středně těžký  katabolizmus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800" b="1"/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b="1"/>
              <a:t> 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sz="1800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altLang="cs-CZ" sz="1800" b="1"/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altLang="cs-CZ" sz="1800" b="1"/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výhodou je aplikace A-I-O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nefyziologická, obchází první pr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tok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ži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vin játry,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dochází p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ní k rychlé atrofii st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evní sliznice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rizikov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technicky obtí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tšinou je nutná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kanylace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velkých cév,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riziko infek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a trombotických komplikací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 výrazn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dra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žš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 ne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vý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enterální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Parenterální výživa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 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kterých p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ípadech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l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ze podávat parenterální vý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ivu i do periferní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íly (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osmolalita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max. 800 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mosm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/l)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pro pacienta mnohem bezpe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jší, </a:t>
            </a:r>
            <a:endParaRPr lang="cs-CZ" sz="32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íve však vznikají zán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tlivé komplikace (flebitidy)</a:t>
            </a:r>
          </a:p>
          <a:p>
            <a:pPr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cap="none" dirty="0">
                <a:solidFill>
                  <a:srgbClr val="00B0F0"/>
                </a:solidFill>
                <a:latin typeface="Tahoma" pitchFamily="34" charset="0"/>
              </a:rPr>
              <a:t>Výhody A-I-O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rovnoměrný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přívod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všech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živin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v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čase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1infúzní set, 1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infúzní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pumpa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méně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infúzních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spojek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jednoduchost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snížení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nároků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práci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sester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nižší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riziko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mikrobiální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kontaminace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snížení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finančních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nákladů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cap="none" dirty="0">
                <a:solidFill>
                  <a:srgbClr val="00B0F0"/>
                </a:solidFill>
                <a:latin typeface="Tahoma" pitchFamily="34" charset="0"/>
              </a:rPr>
              <a:t>Výhody A-I-O</a:t>
            </a:r>
            <a:endParaRPr lang="cs-CZ" sz="4400" dirty="0"/>
          </a:p>
        </p:txBody>
      </p:sp>
      <p:sp>
        <p:nvSpPr>
          <p:cNvPr id="624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74"/>
              </a:solidFill>
              <a:latin typeface="Tahoma" pitchFamily="34" charset="0"/>
            </a:endParaRP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itchFamily="34" charset="0"/>
              </a:rPr>
              <a:t>příprava v nemocniční lékárně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itchFamily="34" charset="0"/>
              </a:rPr>
              <a:t>dodržení aseptických podmínek 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itchFamily="34" charset="0"/>
              </a:rPr>
              <a:t>kontrola kompatibility roztoků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itchFamily="34" charset="0"/>
              </a:rPr>
              <a:t>periodická bakteriologická kontrola</a:t>
            </a:r>
          </a:p>
          <a:p>
            <a:pPr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en-US" altLang="cs-CZ" sz="2800" b="1">
                <a:solidFill>
                  <a:srgbClr val="000074"/>
                </a:solidFill>
                <a:latin typeface="Tahoma" pitchFamily="34" charset="0"/>
              </a:rPr>
              <a:t>možnost individualizované výživy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endParaRPr lang="cs-CZ" sz="48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cs-CZ" sz="48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Enterální výživa</a:t>
            </a:r>
            <a:endParaRPr lang="cs-CZ" sz="4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Enterální výživa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715250" cy="48736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renesance enterální výživy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 7 dnech nedostatečného p.o. příjmu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nastává poškození GIT včetně střevního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lymfatického systému (GALT) s následnou poruchou funkční integrity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střevního traktu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takto alterovaný GIT se stává zdrojem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proinflamatorních procesů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 kriticky nemocných pacientů je tato doba ještě kratší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>
          <a:xfrm>
            <a:off x="395288" y="1481138"/>
            <a:ext cx="8353425" cy="4525962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před zahájením EV  zhodnotit funkci  GIT, nicméně pro start EV není podmínkou auskultačně přítomna peristaltika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 většiny kriticky nemocných pacientů  je akceptovatelné zahájit EV do žaludku</a:t>
            </a: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dosažení  &gt;80%  stanoveného energetického a proteinového cíle v průběhu 48–72 h  by  mělo vést ke klinickému </a:t>
            </a:r>
            <a:r>
              <a:rPr lang="cs-CZ" alt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benefitu</a:t>
            </a:r>
            <a:r>
              <a:rPr lang="cs-CZ" alt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EV v prvním týdnu   hospitalizace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/>
              <a:t>  </a:t>
            </a:r>
            <a:r>
              <a:rPr lang="cs-CZ" sz="4400" b="1" dirty="0">
                <a:solidFill>
                  <a:srgbClr val="00B0F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Enterální výživa </a:t>
            </a:r>
            <a:endParaRPr lang="cs-CZ" sz="44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b="1" dirty="0">
                <a:solidFill>
                  <a:srgbClr val="00B0F0"/>
                </a:solidFill>
                <a:latin typeface="Tahoma" pitchFamily="34" charset="0"/>
              </a:rPr>
              <a:t>etiologie malnutrice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sz="44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ekonomické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extrémní diety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40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anorexia</a:t>
            </a:r>
            <a:r>
              <a:rPr lang="cs-CZ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40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mentalis</a:t>
            </a:r>
            <a:endParaRPr lang="cs-CZ" sz="40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malnutrice v nemocnosti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kontraindikace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dirty="0"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náhlé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íhody b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išní, krvácení do GIT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evní obstrukce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profuzní zvracení,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těžké průjmy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paralytický ileus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sné sten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ó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zy trávicího ústrojí, 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toxické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megakolon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relativní: 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ká pankreatitis, GIT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píšt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le, ischemie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výhody enterální výživy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23850" y="1600200"/>
            <a:ext cx="8496300" cy="48736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3200" b="1">
                <a:latin typeface="Tahoma" pitchFamily="34" charset="0"/>
              </a:rPr>
              <a:t>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lepší utilizace nutrientů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zachování struktury a funkce střeva 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se snížením bakteriální translokace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stimulační účinky  na motilitu GIT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produkce mediátorů v GIT - adenosin, 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NO  -  dilatace mesenterického řečiště   </a:t>
            </a:r>
          </a:p>
          <a:p>
            <a:pPr eaLnBrk="1" hangingPunct="1"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(splanchnická hypoperfuze se podílí </a:t>
            </a:r>
          </a:p>
          <a:p>
            <a:pPr eaLnBrk="1" hangingPunct="1">
              <a:buClr>
                <a:srgbClr val="FF00FF"/>
              </a:buClr>
              <a:buFont typeface="Wingdings 2" pitchFamily="18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 na patogenezi MOF) 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32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32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900" b="1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1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výhody enterální výživy</a:t>
            </a:r>
            <a:endParaRPr lang="cs-CZ" sz="4400" dirty="0">
              <a:solidFill>
                <a:schemeClr val="bg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podporuje normální střevní mikroflóru a trvalou sekreci střevního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IgA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snižuje riziko rozvoje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cholestázy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 a jaterní steatózy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je méně nákladná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včasné nasazení enterální nutriční podpory je úzce spjaté s nižším výskytem infekčních komplikací a s lepším celkovým léčebným výsledkem u kriticky nemocných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edpoklad krátkodobé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(mén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ne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3–6  týdn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)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– 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plikace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sondou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nasogastrickou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nebo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nasojejunální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edpoklad dlouhodobé 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vy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aduje chirurgickou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jejunostomii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nebo perkutánní gastrostomii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 pacientů s vysokým rizikem aspirace a u pacientů s intolerancí gastrické EV  se  doporučuje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postpylorická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aplikace EV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 pacientů s vysokým rizikem aspirace se doporučuje podpořit motilitu  GIT  podáním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prokinetik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B0F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Enterální výživa</a:t>
            </a:r>
            <a:r>
              <a:rPr lang="cs-CZ" sz="40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 fontScale="85000" lnSpcReduction="10000"/>
          </a:bodyPr>
          <a:lstStyle/>
          <a:p>
            <a:pPr marL="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doporučeno zavedení a používání protokolu EV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 doporučen  „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volume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 protokol  EV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(stanovený cíl EV v ml/den místo hodinové rychlosti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EV)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 top-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down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 protokol  (užívá současně  více různých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strategií  k podpoře tolerance EV -  „volume –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strategie v kombinaci  s 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prokinetiky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 iniciálně  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postpylorická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výživa</a:t>
            </a:r>
            <a:endParaRPr lang="cs-CZ" alt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sz="20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Protokol definuje cíl EV, rychlost infuse, speciální ordinace  -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měření GRV, frekvence proplachů, podmínky a  problémy při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None/>
              <a:defRPr/>
            </a:pPr>
            <a:r>
              <a:rPr 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kterých by měla  být EV  upravena či zastavena.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altLang="cs-CZ" sz="20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B0F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Protokol EV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500063" y="157162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/>
              <a:t>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Polymerní</a:t>
            </a: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směs celých proteinů, polysacharidů,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triglyceridů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vyvážený vzájemný poměr všech živin,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vitamínů, stopových prvků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nízká viskozita stravy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zachovaná resorpční schopnost 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785938"/>
            <a:ext cx="7467600" cy="468788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Oligomerní</a:t>
            </a: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oligopeptidy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oligosacharidy, dextriny,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esencilání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MK, MCT,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nízká viskozita a osmolarita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pacientů se zhoršenou trávící 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resorbční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funkcí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Druhy enterálních výživ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7581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FF"/>
                </a:solidFill>
                <a:latin typeface="Tahoma" pitchFamily="34" charset="0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600" b="1" dirty="0">
                <a:solidFill>
                  <a:srgbClr val="FF00FF"/>
                </a:solidFill>
                <a:latin typeface="Tahoma" pitchFamily="34" charset="0"/>
              </a:rPr>
              <a:t>Elementární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Dipeptidy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tripeptidy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s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glycínem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mono- a disacharidy, frakcionovaný kokosový olej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vysoká osmolarita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bezzbytková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 zánětlivých onemocnění střev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Standardní roztoky s nebo bez vlákniny </a:t>
            </a:r>
            <a:endParaRPr lang="cs-CZ" sz="32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569325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</a:rPr>
              <a:t>polymerní, nutričně definované  enterální výživy</a:t>
            </a:r>
            <a:endParaRPr lang="cs-CZ" alt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obsahují  1kcal/ml  nebo 1,5 kcal/ml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energetické zastoupení : 16-20% bílkoviny,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25-30% tuky a 50-54 % cukry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většina přípravků pokrývá běžné potřeby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elektrolytů, vitamínů a stopových prvků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vhodné k enterální výživě u pacientů s dobrým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výchozím nutričním stavem, 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poměr 1gN : 130 – 140  np - kcal   vhodný pro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anabolický metabolizmus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cs-CZ" altLang="cs-CZ" sz="20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Nutrison standard, Fresubin original, Isosource standardNutrison Energy MF,  Fresubin Energy , Isosource Energy Fibre …</a:t>
            </a:r>
            <a:endParaRPr lang="cs-CZ" altLang="cs-CZ" sz="2000" b="1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endParaRPr lang="cs-CZ" altLang="cs-CZ" sz="20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cs-CZ" altLang="cs-CZ" sz="17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</a:t>
            </a:r>
            <a:endParaRPr lang="cs-CZ" altLang="cs-CZ" sz="2000">
              <a:latin typeface="Tahoma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4800" b="1" cap="none">
                <a:solidFill>
                  <a:srgbClr val="00B0F0"/>
                </a:solidFill>
                <a:latin typeface="Tahoma" pitchFamily="34" charset="0"/>
              </a:rPr>
              <a:t>TYPY MALNUTRICE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 sz="4000" b="1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Marantický typ </a:t>
            </a: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</a:rPr>
              <a:t>(</a:t>
            </a: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mara</a:t>
            </a: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</a:rPr>
              <a:t>smus</a:t>
            </a:r>
            <a:r>
              <a:rPr lang="cs-CZ" altLang="cs-CZ" sz="4000">
                <a:solidFill>
                  <a:srgbClr val="FF00FF"/>
                </a:solidFill>
                <a:latin typeface="Tahoma" pitchFamily="34" charset="0"/>
              </a:rPr>
              <a:t>) </a:t>
            </a:r>
            <a:endParaRPr lang="cs-CZ" altLang="cs-CZ" sz="4000">
              <a:solidFill>
                <a:srgbClr val="FF00FF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 b="1">
                <a:latin typeface="Tahoma" pitchFamily="34" charset="0"/>
                <a:cs typeface="Times New Roman" pitchFamily="18" charset="0"/>
              </a:rPr>
              <a:t>  </a:t>
            </a:r>
            <a:r>
              <a:rPr lang="cs-CZ" altLang="cs-CZ" sz="3600" b="1">
                <a:solidFill>
                  <a:srgbClr val="000082"/>
                </a:solidFill>
                <a:cs typeface="Times New Roman" pitchFamily="18" charset="0"/>
              </a:rPr>
              <a:t>dlouhodobé hladovění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44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Kwashiorkor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4000" b="1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  </a:t>
            </a:r>
            <a:r>
              <a:rPr lang="cs-CZ" altLang="cs-CZ" sz="3600" b="1">
                <a:solidFill>
                  <a:srgbClr val="000082"/>
                </a:solidFill>
                <a:cs typeface="Times New Roman" pitchFamily="18" charset="0"/>
              </a:rPr>
              <a:t>stresový metabolizmus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875"/>
            <a:ext cx="8218488" cy="54451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3200" b="1">
                <a:solidFill>
                  <a:srgbClr val="CC0099"/>
                </a:solidFill>
              </a:rPr>
              <a:t> </a:t>
            </a:r>
            <a:endParaRPr lang="cs-CZ" altLang="cs-CZ" sz="3200" b="1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zlepšuje bariérovou funkci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upravuje střevní mikroflóru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upravuje konzistenci stolice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upravuje funkci tenkého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je fermentovaná střevními bakteriemi v tlustém střevě, produktem této fermentace jsou SCFA, které jsou důležitým energetickým substrátem pro buňky tlustého 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800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sz="1800" b="1">
                <a:solidFill>
                  <a:srgbClr val="000082"/>
                </a:solidFill>
                <a:latin typeface="Tahoma" pitchFamily="34" charset="0"/>
              </a:rPr>
              <a:t>Fresubin original fibre, Isosource fibre, Nutrison multifibre</a:t>
            </a:r>
            <a:endParaRPr lang="cs-CZ" altLang="cs-CZ" sz="180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7467600" cy="1368425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Vláknina  </a:t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endParaRPr lang="cs-CZ" sz="4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7467600" cy="1512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Roztoky s vyšším obsahem proteinů </a:t>
            </a:r>
            <a:b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endParaRPr lang="cs-CZ" sz="4000" b="1" cap="none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7772400" cy="51530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600" b="1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polymerní, nutričně definované enterální 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výživy obohacené o bílkoviny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zvýšený  podíl bílkovin na energetickém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zastoupení  na 22%  a to  na úkor cukrů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poměr 1gN : 50 – 100 np-kcal vhodný pro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stresový katabolizmus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některé obsahují vlákninu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00FF"/>
              </a:buClr>
              <a:buFontTx/>
              <a:buNone/>
            </a:pPr>
            <a:r>
              <a:rPr lang="cs-CZ" altLang="cs-CZ" sz="26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FF"/>
              </a:buClr>
              <a:buFontTx/>
              <a:buNone/>
            </a:pPr>
            <a:r>
              <a:rPr lang="cs-CZ" altLang="cs-CZ" sz="1800" b="1">
                <a:solidFill>
                  <a:srgbClr val="000082"/>
                </a:solidFill>
                <a:latin typeface="Tahoma" pitchFamily="34" charset="0"/>
              </a:rPr>
              <a:t>Protison, Jevity plus HP, Nutrison protein plus MultiFibre, 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FF"/>
              </a:buClr>
              <a:buFontTx/>
              <a:buNone/>
            </a:pPr>
            <a:r>
              <a:rPr lang="cs-CZ" altLang="cs-CZ" sz="1800" b="1">
                <a:solidFill>
                  <a:srgbClr val="000082"/>
                </a:solidFill>
                <a:latin typeface="Tahoma" pitchFamily="34" charset="0"/>
              </a:rPr>
              <a:t>Fresubin HP,  Fresubin HP Energy, Fresubin Intensive,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FF00FF"/>
              </a:buClr>
              <a:buFontTx/>
              <a:buNone/>
            </a:pPr>
            <a:endParaRPr lang="cs-CZ" altLang="cs-CZ" sz="1900" b="1">
              <a:latin typeface="Tahoma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1900">
              <a:latin typeface="Tahoma" pitchFamily="34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2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2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2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altLang="cs-CZ" sz="260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23850" y="1600200"/>
            <a:ext cx="7677150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  <a:buFont typeface="Wingdings" pitchFamily="2" charset="2"/>
              <a:buChar char="ü"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  <a:buFont typeface="Wingdings" pitchFamily="2" charset="2"/>
              <a:buNone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00FF"/>
              </a:buClr>
              <a:buSzPct val="110000"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cs-CZ" altLang="cs-CZ" sz="2000" b="1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cs-CZ" altLang="cs-CZ" sz="2000" b="1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0" y="115888"/>
          <a:ext cx="6565900" cy="3259136"/>
        </p:xfrm>
        <a:graphic>
          <a:graphicData uri="http://schemas.openxmlformats.org/drawingml/2006/table">
            <a:tbl>
              <a:tblPr/>
              <a:tblGrid>
                <a:gridCol w="1093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HIGH PROTEIN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(+ENERGY)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(+FIBRE)</a:t>
                      </a:r>
                      <a:endParaRPr lang="cs-CZ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Protein Plus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Multifibre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Fresubin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2kcal HP   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Novasource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GI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Jevity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Plus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500/1000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v 1000ml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1560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1310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S (g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188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(20)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(15)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err="1">
                          <a:latin typeface="+mn-lt"/>
                          <a:ea typeface="Calibri"/>
                          <a:cs typeface="Times New Roman"/>
                        </a:rPr>
                        <a:t>kcal</a:t>
                      </a:r>
                      <a:r>
                        <a:rPr lang="cs-CZ" sz="1400" b="1" dirty="0">
                          <a:latin typeface="+mn-lt"/>
                          <a:ea typeface="Calibri"/>
                          <a:cs typeface="Times New Roman"/>
                        </a:rPr>
                        <a:t> E/g N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127(95):1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130(105):1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101(76):1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100(75):1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987675" y="3573463"/>
          <a:ext cx="5976939" cy="3141663"/>
        </p:xfrm>
        <a:graphic>
          <a:graphicData uri="http://schemas.openxmlformats.org/drawingml/2006/table">
            <a:tbl>
              <a:tblPr/>
              <a:tblGrid>
                <a:gridCol w="122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Advanced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Protison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Peptamen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AF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Fresubin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ve 1000ml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OLIGOMER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OLIGOMER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1300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1520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1220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S (g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</a:t>
                      </a: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0,1g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6,4g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err="1">
                          <a:latin typeface="+mn-lt"/>
                          <a:ea typeface="Calibri"/>
                          <a:cs typeface="Times New Roman"/>
                        </a:rPr>
                        <a:t>kcal</a:t>
                      </a:r>
                      <a:r>
                        <a:rPr lang="cs-CZ" sz="1400" b="1" dirty="0">
                          <a:latin typeface="+mn-lt"/>
                          <a:ea typeface="Calibri"/>
                          <a:cs typeface="Times New Roman"/>
                        </a:rPr>
                        <a:t> E/g N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107(89):1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101(84):1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76(51):1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880" name="TextovéPole 5"/>
          <p:cNvSpPr txBox="1">
            <a:spLocks noChangeArrowheads="1"/>
          </p:cNvSpPr>
          <p:nvPr/>
        </p:nvSpPr>
        <p:spPr bwMode="auto">
          <a:xfrm>
            <a:off x="34925" y="6453188"/>
            <a:ext cx="1368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1200" i="1"/>
              <a:t>zdroj: NT FN Brno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dirty="0">
              <a:solidFill>
                <a:srgbClr val="FFFF00"/>
              </a:solidFill>
            </a:endParaRPr>
          </a:p>
        </p:txBody>
      </p:sp>
      <p:sp>
        <p:nvSpPr>
          <p:cNvPr id="76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31213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CC0099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cs-CZ" altLang="cs-CZ" sz="2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DM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polymerní, nutričně definované  enterální výživy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většina energie je dodána ve formě tuků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příznivě upravený poměr </a:t>
            </a:r>
            <a:r>
              <a:rPr lang="el-GR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ω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-6 a </a:t>
            </a:r>
            <a:r>
              <a:rPr lang="el-GR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ω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-3 MK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glycidová složka je tvořena  především rostlinným škrobem s pomalou a postupnou hydrolýzou a vstřebáváním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přídavek vlákniny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b="1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Glucerna Select, Diason,   Diben HP,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800" b="1">
                <a:latin typeface="Tahoma" pitchFamily="34" charset="0"/>
                <a:cs typeface="Tahoma" pitchFamily="34" charset="0"/>
              </a:rPr>
              <a:t>   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ü"/>
            </a:pPr>
            <a:endParaRPr lang="cs-CZ" altLang="cs-CZ" sz="2000" b="1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58175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147050" cy="470058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Cubison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,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Reconvan</a:t>
            </a: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polymerní, nutričně definovaná enterální výživa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1 ml = 1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kcal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vysoký obsah bílkovin a argininu,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Reconvan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je bohatý na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glutamin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el-GR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ω </a:t>
            </a:r>
            <a:r>
              <a:rPr lang="cs-CZ" alt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-3 MK a  </a:t>
            </a:r>
            <a:r>
              <a:rPr lang="cs-CZ" altLang="cs-CZ" sz="28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elén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určené k nutriční podpoře metabolicky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stabilních  pacientů s  nehojícími se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ranami a proleženinami 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873625"/>
          </a:xfrm>
        </p:spPr>
        <p:txBody>
          <a:bodyPr/>
          <a:lstStyle/>
          <a:p>
            <a:pPr eaLnBrk="1" hangingPunct="1">
              <a:buClr>
                <a:srgbClr val="E614BE"/>
              </a:buClr>
              <a:buFont typeface="Wingdings 3" pitchFamily="18" charset="2"/>
              <a:buNone/>
            </a:pPr>
            <a:r>
              <a:rPr lang="cs-CZ" altLang="cs-CZ" sz="3200" b="1">
                <a:solidFill>
                  <a:srgbClr val="CC0099"/>
                </a:solidFill>
              </a:rPr>
              <a:t>  </a:t>
            </a:r>
          </a:p>
          <a:p>
            <a:pPr eaLnBrk="1" hangingPunct="1">
              <a:buClr>
                <a:srgbClr val="E614BE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CC0099"/>
                </a:solidFill>
              </a:rPr>
              <a:t>  </a:t>
            </a:r>
            <a:r>
              <a:rPr lang="cs-CZ" altLang="cs-CZ" sz="2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Pulmocare</a:t>
            </a:r>
          </a:p>
          <a:p>
            <a:pPr eaLnBrk="1" hangingPunct="1">
              <a:buClr>
                <a:srgbClr val="E614BE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kompletní balancovaný nutriční preparát </a:t>
            </a:r>
          </a:p>
          <a:p>
            <a:pPr eaLnBrk="1" hangingPunct="1">
              <a:buClr>
                <a:srgbClr val="B10F92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1,5 kcal v 1ml</a:t>
            </a:r>
          </a:p>
          <a:p>
            <a:pPr eaLnBrk="1" hangingPunct="1">
              <a:buClr>
                <a:srgbClr val="B10F92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vyšší obsah tuků jako zdroje energie</a:t>
            </a:r>
          </a:p>
          <a:p>
            <a:pPr eaLnBrk="1" hangingPunct="1"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enterální výživa  vhodná pro pacienty s CHOPN a při obtížném weaningu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r>
              <a:rPr lang="cs-CZ" sz="4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175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cap="none" dirty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Speciální enterální výživy</a:t>
            </a:r>
            <a:endParaRPr lang="cs-CZ" sz="4000" b="1" dirty="0">
              <a:solidFill>
                <a:schemeClr val="bg2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62950" cy="48736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  </a:t>
            </a:r>
            <a:r>
              <a:rPr lang="cs-CZ" sz="2800" b="1" dirty="0" err="1">
                <a:solidFill>
                  <a:srgbClr val="FF00FF"/>
                </a:solidFill>
                <a:latin typeface="Tahoma" pitchFamily="34" charset="0"/>
              </a:rPr>
              <a:t>Intestamin</a:t>
            </a:r>
            <a:endParaRPr lang="cs-CZ" sz="2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hypokalorická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(1 ml = 0,5kcal)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nutriční podpora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enterocytů</a:t>
            </a: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vysoký obsah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glutaminu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– 6g/100 ml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antioxidanty- vit. C,E, beta-karoten, Se,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Zn</a:t>
            </a: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,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SCFA  - podpora </a:t>
            </a:r>
            <a:r>
              <a:rPr lang="cs-CZ" sz="2800" b="1" dirty="0" err="1">
                <a:solidFill>
                  <a:srgbClr val="000082"/>
                </a:solidFill>
                <a:latin typeface="Tahoma" pitchFamily="34" charset="0"/>
              </a:rPr>
              <a:t>kolonocytů</a:t>
            </a: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</a:rPr>
              <a:t> obsahuje vlákninu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neplní funkci kompletní enterální výživy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rgbClr val="00008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marL="457200" indent="-457200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denně  hodnotit toleranci EV,   </a:t>
            </a:r>
          </a:p>
          <a:p>
            <a:pPr marL="457200" indent="-457200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cílem je zabránit neadekvátnímu nutričnímu příjmu </a:t>
            </a:r>
          </a:p>
          <a:p>
            <a:pPr marL="457200" indent="-457200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ordinace nic </a:t>
            </a:r>
            <a:r>
              <a:rPr lang="cs-CZ" altLang="cs-CZ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p.o</a:t>
            </a: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., nic do NGS  v průběhu diagnostických a  terapeutických procedur  by se měla minimalizovat - prevence rozvoje ileu a nedostatečné výživy </a:t>
            </a:r>
          </a:p>
          <a:p>
            <a:pPr marL="457200" indent="-457200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intolerance EV – zvracení, bolestí břicha, břišní distenze, </a:t>
            </a:r>
            <a:r>
              <a:rPr lang="cs-CZ" altLang="cs-CZ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dyskomfort</a:t>
            </a:r>
            <a:r>
              <a:rPr lang="cs-CZ" altLang="cs-CZ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pacienta, vysoký odpad z NGS, průjem,  vymizelá peristaltika</a:t>
            </a:r>
          </a:p>
          <a:p>
            <a:pPr marL="457200" indent="-457200"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2000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 </a:t>
            </a:r>
            <a:endParaRPr lang="cs-CZ" altLang="cs-CZ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B0F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Tolerance enterální výživy </a:t>
            </a:r>
            <a:endParaRPr lang="cs-CZ" sz="40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773238"/>
            <a:ext cx="7459662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Cílem podání enterální</a:t>
            </a:r>
            <a:r>
              <a:rPr lang="cs-CZ" sz="2800" b="1" u="sng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je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rom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zachování integrity a funkce st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evní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sliznice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zvýšení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splanchnické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perfúze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také dosa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ení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plného krytí energetické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pot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eby pacienta enterální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nutricí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 ideálním stavu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do 5 dnů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.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35975" cy="48529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700" b="1" dirty="0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časná enterální výživa -  hned po </a:t>
            </a:r>
            <a:r>
              <a:rPr lang="cs-CZ" sz="9600" b="1" dirty="0" err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hemodynamické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stabilizaci  (pokud nejsou KI jejího podání)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nutriční přípravek se podává kontinuálně pomocí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peristaltické pumpy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do žaludku nebo do proximálního jejuna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počáteční rychlost podání enterální výživy je</a:t>
            </a: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9600" b="1" i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10-20 ml/h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rychlost se zvyšuje při její toleranci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9600" b="1" dirty="0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v případě gastrické výživy je doporučeno dodržovat ve výživě noční pauzu  </a:t>
            </a: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9600" b="1" dirty="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200" b="1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200" b="1" i="1" dirty="0">
                <a:latin typeface="Tahoma" pitchFamily="34" charset="0"/>
                <a:cs typeface="Tahoma" pitchFamily="34" charset="0"/>
              </a:rPr>
              <a:t>     </a:t>
            </a:r>
            <a:endParaRPr lang="cs-CZ" sz="22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MARANTICKÝ TYP 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(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  <a:cs typeface="Times New Roman" pitchFamily="18" charset="0"/>
              </a:rPr>
              <a:t>mara</a:t>
            </a: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smus</a:t>
            </a:r>
            <a:r>
              <a:rPr lang="cs-CZ" sz="4000" cap="none">
                <a:solidFill>
                  <a:srgbClr val="00B0F0"/>
                </a:solidFill>
                <a:latin typeface="Tahoma" pitchFamily="34" charset="0"/>
              </a:rPr>
              <a:t>)</a:t>
            </a:r>
            <a:r>
              <a:rPr lang="cs-CZ" sz="4400" cap="none">
                <a:solidFill>
                  <a:srgbClr val="FF00FF"/>
                </a:solidFill>
                <a:latin typeface="Tahoma" pitchFamily="34" charset="0"/>
              </a:rPr>
              <a:t> </a:t>
            </a:r>
            <a:endParaRPr lang="cs-CZ" sz="4400" b="1" cap="none">
              <a:solidFill>
                <a:srgbClr val="00B0F0"/>
              </a:solidFill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14375" y="1600200"/>
            <a:ext cx="74295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 sz="4400">
              <a:solidFill>
                <a:srgbClr val="FF3399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600" b="1">
                <a:latin typeface="Tahoma" pitchFamily="34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dlouhodobé hladov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ě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ní  </a:t>
            </a:r>
            <a:endParaRPr lang="cs-CZ" altLang="cs-CZ" sz="3200" b="1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metabolizmus gluk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ózy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stoupá</a:t>
            </a:r>
            <a:endParaRPr lang="cs-CZ" altLang="cs-CZ" sz="3200" b="1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 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metabolizmus tuk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stoupá</a:t>
            </a:r>
            <a:endParaRPr lang="cs-CZ" altLang="cs-CZ" sz="3200" b="1">
              <a:solidFill>
                <a:srgbClr val="000082"/>
              </a:solidFill>
              <a:latin typeface="Tahoma" pitchFamily="34" charset="0"/>
            </a:endParaRPr>
          </a:p>
          <a:p>
            <a:pPr eaLnBrk="1" hangingPunct="1">
              <a:buClr>
                <a:srgbClr val="FF33CC"/>
              </a:buClr>
              <a:buFont typeface="Wingdings" pitchFamily="2" charset="2"/>
              <a:buChar char="ü"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  metabolizmus protein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</a:rPr>
              <a:t>ů</a:t>
            </a: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klesá</a:t>
            </a:r>
            <a:r>
              <a:rPr lang="cs-CZ" altLang="cs-CZ" sz="3200">
                <a:solidFill>
                  <a:srgbClr val="000082"/>
                </a:solidFill>
                <a:latin typeface="Tahoma" pitchFamily="34" charset="0"/>
                <a:cs typeface="Times New Roman" pitchFamily="18" charset="0"/>
              </a:rPr>
              <a:t>                  </a:t>
            </a:r>
          </a:p>
          <a:p>
            <a:pPr eaLnBrk="1" hangingPunct="1"/>
            <a:endParaRPr lang="cs-CZ" altLang="cs-CZ" sz="3200">
              <a:solidFill>
                <a:srgbClr val="00008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628775"/>
            <a:ext cx="8104188" cy="48244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3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rezidua v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aludku se kontrolují  ka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dé  4 hodiny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- sonda na odvod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ním obsahu do 200 ml  pokra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me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nezm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nou,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eventuálně postupně se zvyšující dávkou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alude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ním obsahu  nad 200 ml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snižujeme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rychlost podání 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ivy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o 50%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pokud se  po dalších 4 hodinách opakuje návrat ze žal. sondy ve  stejném množství, podávání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nutrice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se zastaví a sonda se ponechá  na odvod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gastrická 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sondou se op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 zahájí následující den ráno rychlostí 10-20 ml/h 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protokol enterální výživy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362950" cy="50609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př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 intoleranci gastrického podání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nutrice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(do 3-5 dnů) se zavádí endoskopicky </a:t>
            </a:r>
            <a:r>
              <a:rPr lang="cs-CZ" sz="26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nasojejunální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sonda a vý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se podává kontinuáln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pomocí peristaltické pumpy do jejuna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po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áte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rychlost podání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je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10-20 ml/h  s postupným zvyšováním rychlosti 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dle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klinického stavu pacienta. 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gastrická sonda se ponechá do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asn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na odvod a  pokud je odpad ze sondy &lt; 500 ml/24 hod.,  vý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iva NGS op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 zahájí  výše uvedeným zp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sobem </a:t>
            </a: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6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36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komplikace enterální výživy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785813" y="1600200"/>
            <a:ext cx="7138987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Technické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chybné umístění sondy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ucpání sondy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reflux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eroze z otlaku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043863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komplikace enterální výživy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42938" y="1600200"/>
            <a:ext cx="7281862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FF00FF"/>
                </a:solidFill>
                <a:latin typeface="Tahoma" pitchFamily="34" charset="0"/>
              </a:rPr>
              <a:t>Vyvolané nutričními přípravky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nadýmání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nauzea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křeče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regurgitace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průjmy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rgbClr val="FF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FF00FF"/>
                </a:solidFill>
                <a:latin typeface="Tahoma" pitchFamily="34" charset="0"/>
              </a:rPr>
              <a:t>   Včasné zavedení enterální výživy u kriticky nemocného pacienta je nesmírně důležité. Již samotné užití enterální cesty podání živin je schopno významně snížit produkci cytokinů, katabolických hormonů i proteinů akutní fáze a omezit tak metabolický stres organizmu.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b="1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800" b="1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800" b="1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podpůrná terapie</a:t>
            </a:r>
            <a:endParaRPr lang="cs-CZ" sz="4400" dirty="0">
              <a:solidFill>
                <a:srgbClr val="0070C0"/>
              </a:solidFill>
            </a:endParaRP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85750" y="1357313"/>
            <a:ext cx="8031163" cy="4662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CC0099"/>
                </a:solidFill>
                <a:cs typeface="Times New Roman" pitchFamily="18" charset="0"/>
              </a:rPr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FF33CC"/>
                </a:solidFill>
                <a:cs typeface="Times New Roman" pitchFamily="18" charset="0"/>
              </a:rPr>
              <a:t>  </a:t>
            </a:r>
            <a:r>
              <a:rPr lang="cs-CZ" altLang="cs-CZ" sz="2800" b="1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altLang="cs-CZ" sz="3200" b="1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Prokinetika: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latin typeface="Tahoma" pitchFamily="34" charset="0"/>
                <a:cs typeface="Tahoma" pitchFamily="34" charset="0"/>
              </a:rPr>
              <a:t>  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při gastroparéze :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endParaRPr lang="cs-CZ" altLang="cs-CZ" sz="2800" b="1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metoclopramid  3 x 10-20 mg i.v.  nebo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60 – 80 mg kontinuálně/ 24 hod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Erytromycin 100 – 250 mg v krátkodobé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infuzi 1-2x denně v případě neúspěchu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metoclopramidu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>
              <a:cs typeface="Times New Roman" pitchFamily="18" charset="0"/>
            </a:endParaRPr>
          </a:p>
          <a:p>
            <a:r>
              <a:rPr lang="cs-CZ" altLang="cs-CZ" sz="2800"/>
              <a:t> 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endParaRPr lang="cs-CZ" altLang="cs-CZ" sz="2800" b="1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 b="1">
              <a:solidFill>
                <a:srgbClr val="CC0099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br>
              <a:rPr lang="cs-CZ" altLang="cs-CZ" sz="2800" b="1">
                <a:cs typeface="Times New Roman" pitchFamily="18" charset="0"/>
              </a:rPr>
            </a:br>
            <a:endParaRPr lang="cs-CZ" altLang="cs-CZ" sz="2800" b="1"/>
          </a:p>
          <a:p>
            <a:pPr>
              <a:lnSpc>
                <a:spcPct val="80000"/>
              </a:lnSpc>
            </a:pPr>
            <a:endParaRPr lang="cs-CZ" altLang="cs-CZ" b="1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313"/>
            <a:ext cx="8147050" cy="49895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CC0099"/>
                </a:solidFill>
                <a:cs typeface="Times New Roman" pitchFamily="18" charset="0"/>
              </a:rPr>
              <a:t>    </a:t>
            </a:r>
            <a:r>
              <a:rPr lang="cs-CZ" altLang="cs-CZ" sz="2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Antiulceróza: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 b="1">
              <a:solidFill>
                <a:srgbClr val="CC0099"/>
              </a:solidFill>
            </a:endParaRP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sucralfate  4 x 1 tbl u všech pacientů s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výživou jejunálně a u pacientů s objemem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gastrické výživy pod 500 ml/24 h.,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nad  1000 ml/24 h. - 1 tbl na začátku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noční pauzy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ü"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H2 blokátory a  PPI podávat pouze u pac.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s vředovou chorobou  gastroduodena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(i</a:t>
            </a:r>
            <a:r>
              <a:rPr lang="cs-CZ" altLang="cs-CZ" sz="2800" b="1" i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anamnesticky</a:t>
            </a:r>
            <a:r>
              <a:rPr lang="cs-CZ" altLang="cs-CZ" sz="2800" b="1" i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,  u polytraumat, 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kraniotraumat,  popálenin a u pac. s </a:t>
            </a:r>
          </a:p>
          <a:p>
            <a:pPr>
              <a:lnSpc>
                <a:spcPct val="80000"/>
              </a:lnSpc>
              <a:buClr>
                <a:srgbClr val="CC0099"/>
              </a:buClr>
              <a:buFont typeface="Wingdings 3" pitchFamily="18" charset="2"/>
              <a:buNone/>
            </a:pPr>
            <a:r>
              <a:rPr lang="cs-CZ" altLang="cs-CZ" sz="28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   terapeutickými dávkami kortikoidů</a:t>
            </a:r>
            <a:endParaRPr lang="cs-CZ" altLang="cs-CZ" sz="2800">
              <a:solidFill>
                <a:srgbClr val="00008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podpůrná terapie</a:t>
            </a:r>
            <a:endParaRPr lang="cs-CZ" sz="44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8673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</a:b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zásady nutri</a:t>
            </a: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č</a:t>
            </a:r>
            <a:r>
              <a:rPr lang="cs-CZ" sz="44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ní podpory u pacienta v kritickém stavu</a:t>
            </a:r>
            <a:r>
              <a:rPr lang="cs-CZ" sz="44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14313" y="1928813"/>
            <a:ext cx="8929687" cy="41703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– 25 kcal /kg NBW/den - stresový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metabolizmus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30 – 35 kcal /kg  NBW/den - stabilizace metabolizmu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cukry = 2 – 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2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,5 g max. 4g/kg  NBW/den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AK = 1,2 – 2 g/kg  NBW/den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tuky = 0,7 – 1,5 g/kg NBW/den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minerály, vitamíny, stopové prvky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153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zásady nutri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č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758113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ím je pacient v 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ším stavu, tím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opatrn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jší musíme být  v dávkách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jednotlivých substrát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nejsme schopni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dosáhnout  vyrovnanou 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-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bilanci  !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zatí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ení metabolických drah ji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beztak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etí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ených stresem  vede ke zhoršování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celé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ady funkcí vitáln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d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le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itých pro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kriticky nemocné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 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cs-CZ" sz="28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zásady nutri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</a:rPr>
              <a:t>č</a:t>
            </a:r>
            <a:r>
              <a:rPr lang="cs-CZ" sz="4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928813"/>
            <a:ext cx="8086725" cy="43799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postupné zvyšování nutriční zátěže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časné zavedení enterální výživy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zvyšování energetické nálože při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zlepšování stavu pacienta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který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se 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 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dostává do anabolické fáze a je schopný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zvýšený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ísun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ivin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utilizovat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sledování klinického stavu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monitorace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tolerance a odpovědi pacienta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   na nutriční podporu 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381000"/>
            <a:ext cx="8139113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sz="4000" b="1" cap="none">
                <a:solidFill>
                  <a:srgbClr val="00B0F0"/>
                </a:solidFill>
                <a:latin typeface="Tahoma" pitchFamily="34" charset="0"/>
              </a:rPr>
              <a:t>KLASIFIKACE MALNUTRICE PODLE ZÁVAŽNOSTI </a:t>
            </a:r>
            <a:r>
              <a:rPr lang="cs-CZ" sz="2800" b="1" cap="none">
                <a:solidFill>
                  <a:srgbClr val="00B0F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28625" y="1752600"/>
            <a:ext cx="8215313" cy="4800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Klinicky nevýznamná</a:t>
            </a:r>
            <a:r>
              <a:rPr lang="cs-CZ" b="1" dirty="0">
                <a:solidFill>
                  <a:srgbClr val="FF00FF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b="1" dirty="0">
                <a:latin typeface="Tahoma" pitchFamily="34" charset="0"/>
              </a:rPr>
              <a:t>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h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motnosti o mén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ne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10%, bez v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tších somatických a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zm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</a:t>
            </a: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None/>
              <a:defRPr/>
            </a:pPr>
            <a:r>
              <a:rPr lang="cs-CZ" sz="2800" b="1" dirty="0">
                <a:latin typeface="Tahoma" pitchFamily="34" charset="0"/>
                <a:cs typeface="Times New Roman" pitchFamily="18" charset="0"/>
              </a:rPr>
              <a:t> </a:t>
            </a:r>
            <a:endParaRPr lang="cs-CZ" sz="2800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St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edn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ě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 záva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ná</a:t>
            </a:r>
            <a:r>
              <a:rPr lang="cs-CZ" sz="2800" b="1" dirty="0">
                <a:solidFill>
                  <a:srgbClr val="CC0099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sz="2800" b="1" dirty="0">
                <a:latin typeface="Tahoma" pitchFamily="34" charset="0"/>
                <a:cs typeface="Times New Roman" pitchFamily="18" charset="0"/>
              </a:rPr>
              <a:t> 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hmotnosti kolem 10%,  nepokra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ující,   lehká deplece podko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ního tuku, bez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ních proje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vů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T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</a:rPr>
              <a:t>ěž</a:t>
            </a:r>
            <a:r>
              <a:rPr lang="cs-CZ" sz="2800" b="1" dirty="0">
                <a:solidFill>
                  <a:srgbClr val="FF33CC"/>
                </a:solidFill>
                <a:latin typeface="Tahoma" pitchFamily="34" charset="0"/>
                <a:cs typeface="Times New Roman" pitchFamily="18" charset="0"/>
              </a:rPr>
              <a:t>ká malnutrice</a:t>
            </a:r>
            <a:r>
              <a:rPr lang="cs-CZ" sz="2800" b="1" dirty="0">
                <a:solidFill>
                  <a:srgbClr val="CC0099"/>
                </a:solidFill>
                <a:latin typeface="Tahoma" pitchFamily="34" charset="0"/>
                <a:cs typeface="Times New Roman" pitchFamily="18" charset="0"/>
              </a:rPr>
              <a:t>:</a:t>
            </a:r>
            <a:r>
              <a:rPr lang="cs-CZ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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hmotnosti p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ř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es 10%, pokra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ující,  deplece podko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ž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ního tuku a sval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ů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,  funk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č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ní alterac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</a:rPr>
              <a:t>e</a:t>
            </a: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itchFamily="34" charset="0"/>
                <a:cs typeface="Times New Roman" pitchFamily="18" charset="0"/>
              </a:rPr>
              <a:t> (kašel, stisk ruky, hojení ran)</a:t>
            </a:r>
            <a:endParaRPr lang="cs-CZ" sz="2800" dirty="0">
              <a:solidFill>
                <a:schemeClr val="tx2">
                  <a:lumMod val="90000"/>
                  <a:lumOff val="10000"/>
                </a:schemeClr>
              </a:solidFill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 pitchFamily="2" charset="2"/>
              <a:buNone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99"/>
              </a:buClr>
              <a:buFont typeface="Wingdings"/>
              <a:buChar char=""/>
              <a:defRPr/>
            </a:pPr>
            <a:endParaRPr lang="cs-CZ" sz="28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itchFamily="34" charset="0"/>
            </a:endParaRPr>
          </a:p>
          <a:p>
            <a:pPr lvl="1" algn="ctr" eaLnBrk="1" hangingPunct="1">
              <a:buFontTx/>
              <a:buNone/>
            </a:pPr>
            <a:r>
              <a:rPr lang="cs-CZ" altLang="cs-CZ" sz="3600" b="1">
                <a:solidFill>
                  <a:srgbClr val="FF00FF"/>
                </a:solidFill>
                <a:latin typeface="Tahoma" pitchFamily="34" charset="0"/>
              </a:rPr>
              <a:t>Nutriční podpora je neoddělitelnou součástí intenzivní péče o pacienta kriticky nemocného.</a:t>
            </a:r>
          </a:p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52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 sz="3200" b="1">
                <a:solidFill>
                  <a:srgbClr val="000082"/>
                </a:solidFill>
                <a:latin typeface="Tahoma" pitchFamily="34" charset="0"/>
                <a:cs typeface="Tahoma" pitchFamily="34" charset="0"/>
              </a:rPr>
              <a:t>Děkuji za pozornost.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výživa kriticky nemocných  Mgr IP 2020[20200221090503430].md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1">
      <a:dk1>
        <a:srgbClr val="4D4D4D"/>
      </a:dk1>
      <a:lt1>
        <a:srgbClr val="FFFFFF"/>
      </a:lt1>
      <a:dk2>
        <a:srgbClr val="000058"/>
      </a:dk2>
      <a:lt2>
        <a:srgbClr val="B7E7FF"/>
      </a:lt2>
      <a:accent1>
        <a:srgbClr val="0099CC"/>
      </a:accent1>
      <a:accent2>
        <a:srgbClr val="00CC99"/>
      </a:accent2>
      <a:accent3>
        <a:srgbClr val="AAAABD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2306</TotalTime>
  <Words>4724</Words>
  <Application>Microsoft Office PowerPoint</Application>
  <PresentationFormat>Předvádění na obrazovce (4:3)</PresentationFormat>
  <Paragraphs>1279</Paragraphs>
  <Slides>91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91</vt:i4>
      </vt:variant>
    </vt:vector>
  </HeadingPairs>
  <TitlesOfParts>
    <vt:vector size="102" baseType="lpstr">
      <vt:lpstr>Arial</vt:lpstr>
      <vt:lpstr>Arial CE</vt:lpstr>
      <vt:lpstr>Calibri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Arkýř</vt:lpstr>
      <vt:lpstr>Nutriční podpora kriticky  nemocných</vt:lpstr>
      <vt:lpstr>obsah :</vt:lpstr>
      <vt:lpstr>klinická výživa</vt:lpstr>
      <vt:lpstr>Prezentace aplikace PowerPoint</vt:lpstr>
      <vt:lpstr>Malnutrice</vt:lpstr>
      <vt:lpstr>etiologie malnutrice</vt:lpstr>
      <vt:lpstr>TYPY MALNUTRICE</vt:lpstr>
      <vt:lpstr>MARANTICKÝ TYP (marasmus) </vt:lpstr>
      <vt:lpstr>KLASIFIKACE MALNUTRICE PODLE ZÁVAŽNOSTI  </vt:lpstr>
      <vt:lpstr>DIAGNOSTIKA STUPNĚ MALNUTRICE </vt:lpstr>
      <vt:lpstr>Diagnostika stupně malnutrice</vt:lpstr>
      <vt:lpstr>Diagnostika stupně malnutrice</vt:lpstr>
      <vt:lpstr>INDIKACE NUTRIČNÍ PODPORY</vt:lpstr>
      <vt:lpstr>INDIKACE NUTRIČNÍ PODPORY</vt:lpstr>
      <vt:lpstr>  KWASHIORKOR </vt:lpstr>
      <vt:lpstr>ZMĚNY METABOLIZMU VE STRESU</vt:lpstr>
      <vt:lpstr>Prezentace aplikace PowerPoint</vt:lpstr>
      <vt:lpstr>Prezentace aplikace PowerPoint</vt:lpstr>
      <vt:lpstr>Prezentace aplikace PowerPoint</vt:lpstr>
      <vt:lpstr>ALGORITMUS NUTRIČNÍ PODPORY V IP</vt:lpstr>
      <vt:lpstr> STANOVENÍ NUTRIČNÍHO STAVU,   IDENTIFIKACE NUTRIČNÍHO RIZIKA    </vt:lpstr>
      <vt:lpstr>NRS - Nutritional Risk Score  </vt:lpstr>
      <vt:lpstr>NUTRIC Score </vt:lpstr>
      <vt:lpstr>Prezentace aplikace PowerPoint</vt:lpstr>
      <vt:lpstr>A.S.P.E.N. Guidelines for the Provision and Assessment of Nutrition Support Therapy in the Adult Critically Ill Patient: </vt:lpstr>
      <vt:lpstr> Stanovení aktuální energetické potřeby</vt:lpstr>
      <vt:lpstr> Stanovení aktuální energetické potřeby</vt:lpstr>
      <vt:lpstr>Stanovení aktuální energetické potřeby</vt:lpstr>
      <vt:lpstr> STANOVENÍ ADEKVÁTNÍ DODÁVKY PROTEINŮ </vt:lpstr>
      <vt:lpstr>nutriční substráty</vt:lpstr>
      <vt:lpstr>TIMING NUTRIČNÍ PODPORY</vt:lpstr>
      <vt:lpstr>                                                    VÝBĚR VÝŽIVY</vt:lpstr>
      <vt:lpstr>Prezentace aplikace PowerPoint</vt:lpstr>
      <vt:lpstr>KDY POUŽÍT PARENTERÁLNÍ VÝŽIVU V  IP</vt:lpstr>
      <vt:lpstr>Cukry</vt:lpstr>
      <vt:lpstr>Tuky</vt:lpstr>
      <vt:lpstr>Tuky</vt:lpstr>
      <vt:lpstr>Tuky</vt:lpstr>
      <vt:lpstr> SMOFlipid®    nová generace tukových emulzí</vt:lpstr>
      <vt:lpstr>Proteiny</vt:lpstr>
      <vt:lpstr>Prezentace aplikace PowerPoint</vt:lpstr>
      <vt:lpstr>PARENTERÁLNÍ VÝŽIVA</vt:lpstr>
      <vt:lpstr>Prezentace aplikace PowerPoint</vt:lpstr>
      <vt:lpstr>A-I-O VAKY </vt:lpstr>
      <vt:lpstr>Prezentace aplikace PowerPoint</vt:lpstr>
      <vt:lpstr>FIREMNÍ VAKY  (dvoukomorové) </vt:lpstr>
      <vt:lpstr>Prezentace aplikace PowerPoint</vt:lpstr>
      <vt:lpstr>FIREMNÍ VAKY (tříkomorové) </vt:lpstr>
      <vt:lpstr>FIREMNÍ VAKY (tříkomorové) </vt:lpstr>
      <vt:lpstr> FIREMNÍ VAKY (tříkomorové) </vt:lpstr>
      <vt:lpstr> </vt:lpstr>
      <vt:lpstr>Parenterální výživa</vt:lpstr>
      <vt:lpstr>Parenterální výživa</vt:lpstr>
      <vt:lpstr>Parenterální výživa</vt:lpstr>
      <vt:lpstr>Výhody A-I-O</vt:lpstr>
      <vt:lpstr>Výhody A-I-O</vt:lpstr>
      <vt:lpstr>Prezentace aplikace PowerPoint</vt:lpstr>
      <vt:lpstr>Enterální výživa</vt:lpstr>
      <vt:lpstr>  Enterální výživa </vt:lpstr>
      <vt:lpstr>kontraindikace</vt:lpstr>
      <vt:lpstr>výhody enterální výživy</vt:lpstr>
      <vt:lpstr>výhody enterální výživy</vt:lpstr>
      <vt:lpstr>Prezentace aplikace PowerPoint</vt:lpstr>
      <vt:lpstr>Enterální výživa </vt:lpstr>
      <vt:lpstr>Protokol EV</vt:lpstr>
      <vt:lpstr>druhy enterálních výživ</vt:lpstr>
      <vt:lpstr>druhy enterálních výživ</vt:lpstr>
      <vt:lpstr>Druhy enterálních výživ</vt:lpstr>
      <vt:lpstr>Standardní roztoky s nebo bez vlákniny </vt:lpstr>
      <vt:lpstr>   Vláknina   </vt:lpstr>
      <vt:lpstr>  Roztoky s vyšším obsahem proteinů  </vt:lpstr>
      <vt:lpstr>Prezentace aplikace PowerPoint</vt:lpstr>
      <vt:lpstr>Speciální enterální výživy</vt:lpstr>
      <vt:lpstr>Speciální enterální výživy</vt:lpstr>
      <vt:lpstr>Speciální enterální výživy </vt:lpstr>
      <vt:lpstr>Speciální enterální výživy</vt:lpstr>
      <vt:lpstr>Tolerance enterální výživy </vt:lpstr>
      <vt:lpstr>protokol enterální výživy</vt:lpstr>
      <vt:lpstr>protokol enterální výživy</vt:lpstr>
      <vt:lpstr>protokol enterální výživy</vt:lpstr>
      <vt:lpstr>protokol enterální výživy</vt:lpstr>
      <vt:lpstr>komplikace enterální výživy</vt:lpstr>
      <vt:lpstr>komplikace enterální výživy</vt:lpstr>
      <vt:lpstr>Prezentace aplikace PowerPoint</vt:lpstr>
      <vt:lpstr>podpůrná terapie</vt:lpstr>
      <vt:lpstr>podpůrná terapie</vt:lpstr>
      <vt:lpstr> zásady nutriční podpory u pacienta v kritickém stavu </vt:lpstr>
      <vt:lpstr>zásady nutriční podpory u pacienta v kritickém stavu</vt:lpstr>
      <vt:lpstr>zásady nutriční podpory u pacienta v kritickém stavu</vt:lpstr>
      <vt:lpstr>Prezentace aplikace PowerPoint</vt:lpstr>
      <vt:lpstr>Prezentace aplikace PowerPoint</vt:lpstr>
    </vt:vector>
  </TitlesOfParts>
  <Company>Rodina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Parenterální a enterální výživa</dc:title>
  <dc:creator>Zima</dc:creator>
  <cp:lastModifiedBy>ucitel</cp:lastModifiedBy>
  <cp:revision>133</cp:revision>
  <dcterms:created xsi:type="dcterms:W3CDTF">2003-03-08T12:30:43Z</dcterms:created>
  <dcterms:modified xsi:type="dcterms:W3CDTF">2020-02-27T08:54:25Z</dcterms:modified>
</cp:coreProperties>
</file>