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330" r:id="rId2"/>
    <p:sldId id="331" r:id="rId3"/>
    <p:sldId id="332" r:id="rId4"/>
    <p:sldId id="333" r:id="rId5"/>
    <p:sldId id="303" r:id="rId6"/>
    <p:sldId id="257" r:id="rId7"/>
    <p:sldId id="304" r:id="rId8"/>
    <p:sldId id="302" r:id="rId9"/>
    <p:sldId id="305" r:id="rId10"/>
    <p:sldId id="300" r:id="rId11"/>
    <p:sldId id="299" r:id="rId12"/>
    <p:sldId id="308" r:id="rId13"/>
    <p:sldId id="307" r:id="rId14"/>
    <p:sldId id="298" r:id="rId15"/>
    <p:sldId id="310" r:id="rId16"/>
    <p:sldId id="312" r:id="rId17"/>
    <p:sldId id="311" r:id="rId18"/>
    <p:sldId id="309" r:id="rId19"/>
    <p:sldId id="317" r:id="rId20"/>
    <p:sldId id="316" r:id="rId21"/>
    <p:sldId id="318" r:id="rId22"/>
    <p:sldId id="319" r:id="rId23"/>
    <p:sldId id="320" r:id="rId24"/>
    <p:sldId id="321" r:id="rId25"/>
    <p:sldId id="315" r:id="rId26"/>
    <p:sldId id="314" r:id="rId27"/>
    <p:sldId id="322" r:id="rId28"/>
    <p:sldId id="324" r:id="rId29"/>
    <p:sldId id="323" r:id="rId30"/>
    <p:sldId id="328" r:id="rId31"/>
    <p:sldId id="326" r:id="rId32"/>
    <p:sldId id="325" r:id="rId33"/>
    <p:sldId id="329" r:id="rId34"/>
    <p:sldId id="313" r:id="rId35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0" autoAdjust="0"/>
    <p:restoredTop sz="96754" autoAdjust="0"/>
  </p:normalViewPr>
  <p:slideViewPr>
    <p:cSldViewPr snapToGrid="0">
      <p:cViewPr varScale="1">
        <p:scale>
          <a:sx n="92" d="100"/>
          <a:sy n="92" d="100"/>
        </p:scale>
        <p:origin x="960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MNBS081 </a:t>
            </a:r>
            <a:r>
              <a:rPr lang="en-GB" sz="4000" dirty="0" err="1"/>
              <a:t>Biostatistika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(jaro 2022)</a:t>
            </a:r>
            <a:endParaRPr lang="cs-CZ" sz="4000" b="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MICHAL 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6078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Popisné 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(míry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střední hodnoty, míry centrální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tendence)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Udávají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kolem jaké hodnoty se data centrují, resp. které hodnoty jsou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nejčastější;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popis „těžiště“ – míry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průměr, medián, modus, geometrický průměr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variability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(proměnlivosti)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Zachycují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rozptýlení hodnot v souboru (proměnlivost dat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Variační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rozpětí, rozptyl, směrodatná odchylka, variační koeficient, střední chyba průměru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Modus: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nejčastěji se vyskytující hodnota proměnné v souboru (u kvalitativních proměnných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l-GR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-kvantil: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je-li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Cyrl-A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(0,1), pak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-kvantil x</a:t>
            </a:r>
            <a:r>
              <a:rPr lang="el-GR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číslo, které rozděluje uspořádaný datový soubor na dolní úsek, obsahující aspoň podíl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 a na horní úsek obsahující aspoň podíl 1-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0,75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0,1….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decily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jež dělí řadu podle velikosti seřazených 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dvě stejně početné poloviny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definován jako součet všech naměřených údajů vydělený jejich počtem,                                  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kde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jednotlivé hodnoty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jejich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Geometrický průměr: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kladných hodnot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44654"/>
              </p:ext>
            </p:extLst>
          </p:nvPr>
        </p:nvGraphicFramePr>
        <p:xfrm>
          <a:off x="884205" y="2440172"/>
          <a:ext cx="12430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Rovnice" r:id="rId3" imgW="723600" imgH="431640" progId="Equation.3">
                  <p:embed/>
                </p:oleObj>
              </mc:Choice>
              <mc:Fallback>
                <p:oleObj name="Rovnice" r:id="rId3" imgW="723600" imgH="43164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05" y="2440172"/>
                        <a:ext cx="12430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01848"/>
              </p:ext>
            </p:extLst>
          </p:nvPr>
        </p:nvGraphicFramePr>
        <p:xfrm>
          <a:off x="6377614" y="3518319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14" y="3518319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9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 vs. medián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silně ovlivněn extrémními hodnotami (tzv. odlehlá pozorování), medián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jimi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ovlivněn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není.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vhodný ukazatel středu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souboru 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normálního, resp. symetrického rozložení,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proměnných s neznámým rozdělením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jsou průměr a medián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podstatě shodné, v případě asymetrického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nikoliv!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7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0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variability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Kvartilové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q =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 (variance):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ukazatel šířky rozložení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získaný na základě odchylky jednotlivých hodnot od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průměru (jeho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vypovídací schopnost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nejvyšší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symetrického/normálního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rozložení).</a:t>
            </a:r>
          </a:p>
          <a:p>
            <a:pPr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Směrodatná odchylka (SD):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druhá odmocnina z rozptylu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Koeficient variance: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podíl SD ku průměru u poměrových znaků. Vyjadřuje se v procentech. Umožňuje porovnat variabilitu několika znaků.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  <a:sym typeface="Math1" pitchFamily="2" charset="2"/>
            </a:endParaRP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0319"/>
              </p:ext>
            </p:extLst>
          </p:nvPr>
        </p:nvGraphicFramePr>
        <p:xfrm>
          <a:off x="4226561" y="3370682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Rovnice" r:id="rId3" imgW="1143000" imgH="482600" progId="Equation.3">
                  <p:embed/>
                </p:oleObj>
              </mc:Choice>
              <mc:Fallback>
                <p:oleObj name="Rovnice" r:id="rId3" imgW="1143000" imgH="482600" progId="Equation.3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561" y="3370682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46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popisné 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důležitý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ukazatel, znamená jak moc lze na data spoléhat</a:t>
            </a: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 hodnot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</a:t>
            </a: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Variační rozpětí (rozsah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rozdíl mezi největší a nejmenší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hodnotou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chyba průměru (SE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měří rozptýlenost vypočítaného aritmetického průměru v různých výběrových souborech vybraných z jednoho základního souboru</a:t>
            </a:r>
          </a:p>
          <a:p>
            <a:pPr marL="7200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 vizualizace kvalitativních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endParaRPr lang="cs-CZ" altLang="cs-CZ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jednotlivých kategorií 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sloupcový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graf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0261"/>
              </p:ext>
            </p:extLst>
          </p:nvPr>
        </p:nvGraphicFramePr>
        <p:xfrm>
          <a:off x="468338" y="3741634"/>
          <a:ext cx="1800200" cy="227494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Známka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994" y="3813642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804" y="3665710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254747" y="3253281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6567115" y="3253281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02420" y="3253281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7516" y="2852453"/>
            <a:ext cx="776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Známka z biostatistiky (podzim 2014)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kvantitativních dat: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charakteristika středu (průměr, medián aj.), charakteristika variability (rozptyl, rozsah hodnot,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interkvartilové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rozpětí aj.)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3714" y="2883263"/>
            <a:ext cx="546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: Popis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48653" y="3383428"/>
            <a:ext cx="3812485" cy="27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Popisné statistiky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50637"/>
              </p:ext>
            </p:extLst>
          </p:nvPr>
        </p:nvGraphicFramePr>
        <p:xfrm>
          <a:off x="1948653" y="3806282"/>
          <a:ext cx="3851538" cy="228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Charakteristika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Průměr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odchylka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Rozptyl (cm</a:t>
                      </a:r>
                      <a:r>
                        <a:rPr lang="cs-CZ" sz="18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min-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144–169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dolní-horní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kvartil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158–164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805648" y="4262451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se téměř shodují. Co nám to říká?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349899" y="4481331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349899" y="4481331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88" y="3350568"/>
            <a:ext cx="3699339" cy="2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kvantitativních dat: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nejčastěji pomocí krabicového grafu nebo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44040" y="2805173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1472" y="2805173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59564" y="248862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2314" y="3266837"/>
            <a:ext cx="855222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3618" y="3266837"/>
            <a:ext cx="713294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59438" y="3230959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(100% kvantil)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59438" y="3730575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(75% kvantil)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59438" y="400931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medián (50% kvantil)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59438" y="4340480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(25% kvantil)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59438" y="5545033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(0% kvantil)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459452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1467576" y="394659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323560" y="418953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1467576" y="449378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459452" y="5761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877885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data symetrická?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323560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148858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284762" y="566124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Odlehlá hodnota?</a:t>
            </a:r>
          </a:p>
        </p:txBody>
      </p:sp>
    </p:spTree>
    <p:extLst>
      <p:ext uri="{BB962C8B-B14F-4D97-AF65-F5344CB8AC3E}">
        <p14:creationId xmlns:p14="http://schemas.microsoft.com/office/powerpoint/2010/main" val="221600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Představení programu </a:t>
            </a:r>
            <a:r>
              <a:rPr lang="cs-CZ" dirty="0" err="1" smtClean="0"/>
              <a:t>Statistica</a:t>
            </a:r>
            <a:endParaRPr lang="cs-CZ" dirty="0" smtClean="0"/>
          </a:p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tabulek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41252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získat program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https://inet.muni.cz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heslo: UČO a primární heslo jako do IS-u.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nabídce zvolit: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Provozní služby – Software – Nabídka softwaru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Nalézt: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kliknout </a:t>
            </a:r>
            <a:r>
              <a:rPr lang="cs-CZ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postupovat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dle návodu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39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kategoriálních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„Proveďte základní popis zastoupení pohlaví u pacientů s mozkovým infarktem. Následně také srovnejte zastoupení pohlaví mezi třemi skupinami pacientů dle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etiologie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 příhody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absolutní a relativní četnosti.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koláčového grafu.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souboru pomocí obecné funkce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0" y="1243380"/>
            <a:ext cx="3868545" cy="3651259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450394">
            <a:off x="6331037" y="12608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013160" y="342016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95140" y="16689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" y="3374310"/>
            <a:ext cx="2898371" cy="28631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93696" y="365200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5" name="Šipka doprava 14"/>
          <p:cNvSpPr/>
          <p:nvPr/>
        </p:nvSpPr>
        <p:spPr>
          <a:xfrm rot="1483800" flipH="1">
            <a:off x="1834309" y="388196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6" name="Šipka doprava 15"/>
          <p:cNvSpPr/>
          <p:nvPr/>
        </p:nvSpPr>
        <p:spPr>
          <a:xfrm rot="20069140">
            <a:off x="163631" y="44459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sp>
        <p:nvSpPr>
          <p:cNvPr id="17" name="Šipka doprava 16"/>
          <p:cNvSpPr/>
          <p:nvPr/>
        </p:nvSpPr>
        <p:spPr>
          <a:xfrm rot="20547234" flipH="1">
            <a:off x="3389181" y="413293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6" y="4726979"/>
            <a:ext cx="2027061" cy="1572321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3874102" y="5009823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876891" y="5705334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43598" y="4966443"/>
            <a:ext cx="32764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aktivujeme funkci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třídící proměnnou a zaškrtnout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38276" y="3614494"/>
            <a:ext cx="322755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a žen v celém souboru je 61 % oproti 39 %.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783047"/>
            <a:ext cx="3003061" cy="13285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3552073"/>
            <a:ext cx="4646097" cy="2295533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533424" y="1472608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1818" y="31265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 dle etiologie centrální mozkové příhody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1" y="1293275"/>
            <a:ext cx="3396879" cy="37254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070" y="1335990"/>
            <a:ext cx="4430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nabídku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2D grafů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Pie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v nastavení legendy možnost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Text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aktivujeme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(opět vybrat třídící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proměnnou).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 rot="1898259">
            <a:off x="7177801" y="12284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6312371" y="4137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41829" y="15522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" y="3840731"/>
            <a:ext cx="3945549" cy="2931762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455482" flipH="1">
            <a:off x="2448087" y="414216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18867692">
            <a:off x="144050" y="4383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069140">
            <a:off x="1029210" y="528543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4989886"/>
            <a:ext cx="2269145" cy="176923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06790" y="5350973"/>
            <a:ext cx="862403" cy="290226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444942" flipH="1">
            <a:off x="4117047" y="4743775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3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0094" y="5029746"/>
            <a:ext cx="82953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celém souboru je 61 % oproti 39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žen.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" y="1677791"/>
            <a:ext cx="3339157" cy="333915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81580" y="12974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1" y="1718790"/>
            <a:ext cx="2336137" cy="2348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5" y="2158309"/>
            <a:ext cx="2360989" cy="23651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32" y="2771951"/>
            <a:ext cx="2331995" cy="23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14:00–15:40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počítačová učebna F01B1/709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třeba: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1) Účast 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– povoleny jsou 2 absence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 větší absenci – splnění písemky na konci semestru (teoretická část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řešení příkladů na počítači)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2) Domácí úkoly – povoleno </a:t>
            </a:r>
            <a:r>
              <a:rPr lang="cs-CZ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1 neodevzdání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00DC"/>
              </a:buCl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3) Závěrečný úkol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datový soubor – praktické úkoly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72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kvantitativních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Proveďte základní popis soběstačnosti dle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konci rehabilitace po mozkovým infarktu. Následně také tento ukazatel srovnejte podle míry komplikací během léčby.“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průměr, medián, směrodatnou odchylku, případně minimum a maximum.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histogramu. V případě srovnávání různých skupin je vhodný krabicový graf.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pomocí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74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9525" y="1281880"/>
            <a:ext cx="491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Descriptive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možnosti výpočtu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Min.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použijeme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16" y="1171576"/>
            <a:ext cx="3854339" cy="378543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450394">
            <a:off x="6244412" y="126086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848368" y="2694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357683" y="15612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4" y="4023360"/>
            <a:ext cx="4540482" cy="2830026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11185">
            <a:off x="134904" y="39335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20069140">
            <a:off x="103544" y="470498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257135">
            <a:off x="3341857" y="499266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sp>
        <p:nvSpPr>
          <p:cNvPr id="15" name="Ovál 14"/>
          <p:cNvSpPr/>
          <p:nvPr/>
        </p:nvSpPr>
        <p:spPr>
          <a:xfrm>
            <a:off x="582484" y="528767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86968" y="551994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266713" y="5014973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241515" y="5038931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9" y="4957010"/>
            <a:ext cx="2439563" cy="1876587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574335" y="5308205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519373" y="6176971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44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70429" y="4687063"/>
            <a:ext cx="79397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s mediánem 70 bodů. V závislosti na skóre komorbidit a komplikací během léčby je zřetelný pokles výsledné soběstačnosti s průměrem 67 bodů u nekomplikovaných případů až k 49 bodům u pacientů se stupněm komplikací 3.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93429" y="1321099"/>
            <a:ext cx="754217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93429" y="2684959"/>
            <a:ext cx="759992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 dle stupně komplikací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1654407"/>
            <a:ext cx="6674193" cy="10287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3118800"/>
            <a:ext cx="8350679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0554" y="1389683"/>
            <a:ext cx="4380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rovnou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Histogram (a)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Box (b).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pouze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box-plotu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6" y="1352787"/>
            <a:ext cx="4283877" cy="2595843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19070375">
            <a:off x="4326844" y="241752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1a</a:t>
            </a:r>
          </a:p>
        </p:txBody>
      </p:sp>
      <p:sp>
        <p:nvSpPr>
          <p:cNvPr id="9" name="Šipka doprava 8"/>
          <p:cNvSpPr/>
          <p:nvPr/>
        </p:nvSpPr>
        <p:spPr>
          <a:xfrm rot="2529625" flipH="1">
            <a:off x="6131096" y="241752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1b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4174062"/>
            <a:ext cx="3974425" cy="26454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1" y="4206239"/>
            <a:ext cx="4095522" cy="257475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513291" flipH="1">
            <a:off x="1286185" y="430655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2a</a:t>
            </a:r>
          </a:p>
        </p:txBody>
      </p:sp>
      <p:sp>
        <p:nvSpPr>
          <p:cNvPr id="13" name="Šipka doprava 12"/>
          <p:cNvSpPr/>
          <p:nvPr/>
        </p:nvSpPr>
        <p:spPr>
          <a:xfrm rot="20513291" flipH="1">
            <a:off x="6782289" y="444956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272433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99587" y="1615075"/>
            <a:ext cx="4043537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14250" y="1615075"/>
            <a:ext cx="4102532" cy="5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Krabicový graf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dle stupně komplikací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55" y="4996919"/>
            <a:ext cx="843881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a tvar distribuce je asymetrický s hodnotami vyskytujícími se hlavně v rozmezí cca 50 až 90 bodů. V závislosti na skóre komorbidit a komplikací během léčby je zřetelný pokles výsledné soběstačnosti.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2" y="2161548"/>
            <a:ext cx="3592287" cy="2759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99" y="2161548"/>
            <a:ext cx="3579349" cy="27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</a:t>
            </a:r>
            <a:r>
              <a:rPr lang="cs-CZ" dirty="0" smtClean="0"/>
              <a:t>výuky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30261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Excel: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popisné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22. 2. 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setkání nebude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rozdělení pravděpodobnosti, testování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8. 3.  setkání nebude)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Parametrické testy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29. 3. –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Analýza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Korelační analýza + základy lineární regrese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Volitelné sezení (návrat k některým tématům)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5. – Ukončení předmětu, test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5. – Vyhodnocení testu</a:t>
            </a:r>
            <a:endParaRPr lang="cs-CZ" sz="2000" dirty="0">
              <a:solidFill>
                <a:srgbClr val="F019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2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</a:p>
          <a:p>
            <a:r>
              <a:rPr lang="cs-CZ" dirty="0" smtClean="0"/>
              <a:t>Popisná statistika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pohlaví, HIV status, barva vlasů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výška, hmotnost, teplota, počet hospitalizací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2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(1 – ano, 0 – ne),</a:t>
            </a:r>
          </a:p>
          <a:p>
            <a:pPr marL="0" lvl="2" defTabSz="355600">
              <a:lnSpc>
                <a:spcPct val="100000"/>
              </a:lnSpc>
              <a:buClr>
                <a:schemeClr val="tx2"/>
              </a:buClr>
              <a:buSzPct val="100000"/>
            </a:pP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Pohlaví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 – muž, 0 – žena).</a:t>
            </a: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Nominální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skupiny (A – B – AB – 0)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bolesti (mírná – střední – velká)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stadium maligního onemocnění (I – II – III – IV)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27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370</TotalTime>
  <Words>2482</Words>
  <Application>Microsoft Office PowerPoint</Application>
  <PresentationFormat>Vlastní</PresentationFormat>
  <Paragraphs>335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</vt:lpstr>
      <vt:lpstr>Calibri</vt:lpstr>
      <vt:lpstr>Courier New</vt:lpstr>
      <vt:lpstr>Math1</vt:lpstr>
      <vt:lpstr>Tahoma</vt:lpstr>
      <vt:lpstr>Times New Roman</vt:lpstr>
      <vt:lpstr>Wingdings</vt:lpstr>
      <vt:lpstr>Wingdings 2</vt:lpstr>
      <vt:lpstr>Prezentace_MU_CZ</vt:lpstr>
      <vt:lpstr>Rovnice</vt:lpstr>
      <vt:lpstr>MNBS081 Biostatistika (jaro 2022)</vt:lpstr>
      <vt:lpstr>Osnova</vt:lpstr>
      <vt:lpstr>Důležité informace</vt:lpstr>
      <vt:lpstr>Organizace výuky</vt:lpstr>
      <vt:lpstr>Základy popisné statistiky</vt:lpstr>
      <vt:lpstr>Typy proměnných</vt:lpstr>
      <vt:lpstr>Typy proměnných</vt:lpstr>
      <vt:lpstr>Kvalitativní proměnné, znaky</vt:lpstr>
      <vt:lpstr>Kvalitativní proměnné, znaky</vt:lpstr>
      <vt:lpstr>Popisné statistiky</vt:lpstr>
      <vt:lpstr>Charakteristiky polohy</vt:lpstr>
      <vt:lpstr>Charakteristiky polohy</vt:lpstr>
      <vt:lpstr>Průměr vs. medián</vt:lpstr>
      <vt:lpstr>Charakteristiky variability</vt:lpstr>
      <vt:lpstr>Další popisné statistiky</vt:lpstr>
      <vt:lpstr>Popis a vizualizace kvalitativních proměnných</vt:lpstr>
      <vt:lpstr>Popis kvantitativních dat</vt:lpstr>
      <vt:lpstr>Vizualizace kvantitativních dat</vt:lpstr>
      <vt:lpstr>Program Statistica</vt:lpstr>
      <vt:lpstr>Program Statistica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Popis kategoriálních dat</vt:lpstr>
      <vt:lpstr>Úkol č. 1 – Řešení v programu Statistica</vt:lpstr>
      <vt:lpstr>Úkol č. 1 – Výsledky v Statistica</vt:lpstr>
      <vt:lpstr>Úkol č. 1 – Řešení v programu Statistica</vt:lpstr>
      <vt:lpstr>Úkol č. 1 – Výsledky v Statistica</vt:lpstr>
      <vt:lpstr>Úkol č. 2 – Popis kvantitativních dat</vt:lpstr>
      <vt:lpstr>Úkol č. 2 – Řešení v programu Statistica</vt:lpstr>
      <vt:lpstr>Úkol č. 2 – Výsledky v Statistica</vt:lpstr>
      <vt:lpstr>Úkol č. 2 – Řešení v programu Statistica</vt:lpstr>
      <vt:lpstr>Úkol č. 2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74</cp:revision>
  <cp:lastPrinted>1601-01-01T00:00:00Z</cp:lastPrinted>
  <dcterms:created xsi:type="dcterms:W3CDTF">2019-10-07T06:18:27Z</dcterms:created>
  <dcterms:modified xsi:type="dcterms:W3CDTF">2022-03-01T09:04:29Z</dcterms:modified>
</cp:coreProperties>
</file>