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56" r:id="rId2"/>
    <p:sldId id="389" r:id="rId3"/>
    <p:sldId id="390" r:id="rId4"/>
    <p:sldId id="391" r:id="rId5"/>
    <p:sldId id="386" r:id="rId6"/>
    <p:sldId id="384" r:id="rId7"/>
    <p:sldId id="352" r:id="rId8"/>
    <p:sldId id="351" r:id="rId9"/>
    <p:sldId id="353" r:id="rId10"/>
    <p:sldId id="350" r:id="rId11"/>
    <p:sldId id="369" r:id="rId12"/>
    <p:sldId id="368" r:id="rId13"/>
    <p:sldId id="367" r:id="rId14"/>
    <p:sldId id="372" r:id="rId15"/>
    <p:sldId id="371" r:id="rId16"/>
    <p:sldId id="366" r:id="rId17"/>
    <p:sldId id="370" r:id="rId18"/>
    <p:sldId id="375" r:id="rId19"/>
    <p:sldId id="377" r:id="rId20"/>
    <p:sldId id="380" r:id="rId21"/>
    <p:sldId id="387" r:id="rId22"/>
    <p:sldId id="388" r:id="rId23"/>
    <p:sldId id="379" r:id="rId24"/>
    <p:sldId id="381" r:id="rId25"/>
    <p:sldId id="382" r:id="rId26"/>
    <p:sldId id="383" r:id="rId27"/>
    <p:sldId id="364" r:id="rId28"/>
    <p:sldId id="319" r:id="rId29"/>
    <p:sldId id="320" r:id="rId30"/>
    <p:sldId id="321" r:id="rId31"/>
    <p:sldId id="315" r:id="rId32"/>
    <p:sldId id="373" r:id="rId33"/>
    <p:sldId id="322" r:id="rId34"/>
    <p:sldId id="362" r:id="rId35"/>
    <p:sldId id="361" r:id="rId36"/>
    <p:sldId id="363" r:id="rId37"/>
    <p:sldId id="360" r:id="rId38"/>
  </p:sldIdLst>
  <p:sldSz cx="914558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pos="321">
          <p15:clr>
            <a:srgbClr val="A4A3A4"/>
          </p15:clr>
        </p15:guide>
        <p15:guide id="12" pos="5419">
          <p15:clr>
            <a:srgbClr val="A4A3A4"/>
          </p15:clr>
        </p15:guide>
        <p15:guide id="13" pos="682">
          <p15:clr>
            <a:srgbClr val="A4A3A4"/>
          </p15:clr>
        </p15:guide>
        <p15:guide id="14" pos="2766">
          <p15:clr>
            <a:srgbClr val="A4A3A4"/>
          </p15:clr>
        </p15:guide>
        <p15:guide id="15" pos="29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2" autoAdjust="0"/>
    <p:restoredTop sz="86782" autoAdjust="0"/>
  </p:normalViewPr>
  <p:slideViewPr>
    <p:cSldViewPr snapToGrid="0">
      <p:cViewPr varScale="1">
        <p:scale>
          <a:sx n="101" d="100"/>
          <a:sy n="101" d="100"/>
        </p:scale>
        <p:origin x="2136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pos="321"/>
        <p:guide pos="5419"/>
        <p:guide pos="682"/>
        <p:guide pos="2766"/>
        <p:guide pos="297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891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40092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09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689273" y="4500000"/>
            <a:ext cx="391568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9817" y="4068000"/>
            <a:ext cx="391568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4689273" y="718713"/>
            <a:ext cx="3915681" cy="320400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9145588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133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F01928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867" y="2019300"/>
            <a:ext cx="4106255" cy="28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82330877-15CC-4407-8FF1-75EB5074EA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5" name="Zástupný symbol pro číslo snímku 2">
            <a:extLst>
              <a:ext uri="{FF2B5EF4-FFF2-40B4-BE49-F238E27FC236}">
                <a16:creationId xmlns:a16="http://schemas.microsoft.com/office/drawing/2014/main" id="{5225ADAA-BAB5-47B6-A5E0-6A14E2AE70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10554" y="6228000"/>
            <a:ext cx="189033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94" y="2434289"/>
            <a:ext cx="7187994" cy="18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94" y="6228000"/>
            <a:ext cx="5941032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928" y="2900365"/>
            <a:ext cx="852268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 dirty="0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4" y="414000"/>
            <a:ext cx="1549566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2"/>
            <a:ext cx="8066301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0638" y="1296001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89273" y="1290515"/>
            <a:ext cx="391568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540094" y="169200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90271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1695075"/>
            <a:ext cx="3914489" cy="3896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4689274" y="1667024"/>
            <a:ext cx="391567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3330579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0093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30579" y="4414271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21963" y="4414270"/>
            <a:ext cx="2484431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8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330935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22140" y="4025136"/>
            <a:ext cx="248407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0093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121064" y="1692003"/>
            <a:ext cx="2484075" cy="2230711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0638" y="1296001"/>
            <a:ext cx="80655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4704976" y="692150"/>
            <a:ext cx="3901418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539447" y="692151"/>
            <a:ext cx="3914489" cy="4899635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0637" y="5599670"/>
            <a:ext cx="3914489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540094" y="692150"/>
            <a:ext cx="8066301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652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hf hdr="0" dt="0"/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94" y="6228000"/>
            <a:ext cx="5941032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54" y="6228000"/>
            <a:ext cx="189033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93" y="1872000"/>
            <a:ext cx="8066301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sldNum="0"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7" name="Nadpis 3"/>
          <p:cNvSpPr>
            <a:spLocks noGrp="1"/>
          </p:cNvSpPr>
          <p:nvPr>
            <p:ph type="title"/>
          </p:nvPr>
        </p:nvSpPr>
        <p:spPr>
          <a:xfrm>
            <a:off x="395416" y="1961253"/>
            <a:ext cx="8352052" cy="1171580"/>
          </a:xfrm>
        </p:spPr>
        <p:txBody>
          <a:bodyPr/>
          <a:lstStyle/>
          <a:p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MNBS081 </a:t>
            </a:r>
            <a:r>
              <a:rPr lang="en-GB" sz="4000" dirty="0" err="1"/>
              <a:t>Biostatistika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(</a:t>
            </a:r>
            <a:r>
              <a:rPr lang="cs-CZ" sz="4000" b="0" dirty="0">
                <a:solidFill>
                  <a:schemeClr val="accent1"/>
                </a:solidFill>
                <a:latin typeface="Arial" pitchFamily="34" charset="0"/>
              </a:rPr>
              <a:t>jaro </a:t>
            </a:r>
            <a:r>
              <a:rPr lang="cs-CZ" sz="4000" b="0" dirty="0" smtClean="0">
                <a:solidFill>
                  <a:schemeClr val="accent1"/>
                </a:solidFill>
                <a:latin typeface="Arial" pitchFamily="34" charset="0"/>
              </a:rPr>
              <a:t>2022)</a:t>
            </a:r>
            <a:endParaRPr lang="cs-CZ" sz="4000" b="0" dirty="0"/>
          </a:p>
        </p:txBody>
      </p:sp>
      <p:sp>
        <p:nvSpPr>
          <p:cNvPr id="8" name="Podnadpis 4"/>
          <p:cNvSpPr>
            <a:spLocks noGrp="1"/>
          </p:cNvSpPr>
          <p:nvPr>
            <p:ph type="subTitle" idx="1"/>
          </p:nvPr>
        </p:nvSpPr>
        <p:spPr>
          <a:xfrm>
            <a:off x="395416" y="4709530"/>
            <a:ext cx="8522680" cy="698497"/>
          </a:xfrm>
        </p:spPr>
        <p:txBody>
          <a:bodyPr/>
          <a:lstStyle/>
          <a:p>
            <a:r>
              <a:rPr lang="cs-CZ" sz="1200" dirty="0">
                <a:solidFill>
                  <a:schemeClr val="tx2">
                    <a:lumMod val="50000"/>
                  </a:schemeClr>
                </a:solidFill>
              </a:rPr>
              <a:t>MICHAL </a:t>
            </a:r>
            <a:r>
              <a:rPr lang="cs-CZ" sz="1200" dirty="0" smtClean="0">
                <a:solidFill>
                  <a:schemeClr val="tx2">
                    <a:lumMod val="50000"/>
                  </a:schemeClr>
                </a:solidFill>
              </a:rPr>
              <a:t>SVOBODA</a:t>
            </a:r>
            <a:endParaRPr lang="cs-CZ" sz="1200" dirty="0">
              <a:solidFill>
                <a:schemeClr val="tx2">
                  <a:lumMod val="50000"/>
                </a:schemeClr>
              </a:solidFill>
            </a:endParaRPr>
          </a:p>
          <a:p>
            <a:endParaRPr lang="cs-CZ" sz="1100" dirty="0"/>
          </a:p>
          <a:p>
            <a:r>
              <a:rPr lang="cs-CZ" sz="1100" dirty="0"/>
              <a:t>Institut biostatistiky a analýz LF </a:t>
            </a:r>
            <a:r>
              <a:rPr lang="cs-CZ" sz="1100" dirty="0" smtClean="0"/>
              <a:t>MU</a:t>
            </a:r>
          </a:p>
          <a:p>
            <a:r>
              <a:rPr lang="cs-CZ" sz="1100" dirty="0" smtClean="0"/>
              <a:t>svoboda@iba.muni.cz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54822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Log-normální a normální rozdělení</a:t>
            </a:r>
            <a:endParaRPr lang="cs-CZ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0706" y="1928956"/>
            <a:ext cx="7239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25506" y="3691081"/>
            <a:ext cx="12192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11557" y="3614881"/>
            <a:ext cx="2571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035182" y="3691081"/>
            <a:ext cx="12287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906721" y="1928956"/>
            <a:ext cx="7143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f(y)</a:t>
            </a: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5211520" y="4138756"/>
            <a:ext cx="1238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Medián</a:t>
            </a: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802320" y="3605356"/>
            <a:ext cx="10096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964120" y="4138756"/>
            <a:ext cx="13716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>
                <a:latin typeface="Calibri" panose="020F0502020204030204" pitchFamily="34" charset="0"/>
                <a:cs typeface="Calibri" panose="020F0502020204030204" pitchFamily="34" charset="0"/>
              </a:rPr>
              <a:t>Průměr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3488191" y="2614756"/>
            <a:ext cx="1828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Y =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ln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[X]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1168406" y="2157555"/>
            <a:ext cx="2514600" cy="1428750"/>
            <a:chOff x="64" y="136"/>
            <a:chExt cx="255" cy="204"/>
          </a:xfrm>
        </p:grpSpPr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6"/>
          <p:cNvSpPr>
            <a:spLocks/>
          </p:cNvSpPr>
          <p:nvPr/>
        </p:nvSpPr>
        <p:spPr bwMode="auto">
          <a:xfrm>
            <a:off x="1223969" y="2265506"/>
            <a:ext cx="2374900" cy="1304925"/>
          </a:xfrm>
          <a:custGeom>
            <a:avLst/>
            <a:gdLst>
              <a:gd name="T0" fmla="*/ 0 w 1496"/>
              <a:gd name="T1" fmla="*/ 2147483647 h 822"/>
              <a:gd name="T2" fmla="*/ 2147483647 w 1496"/>
              <a:gd name="T3" fmla="*/ 2147483647 h 822"/>
              <a:gd name="T4" fmla="*/ 2147483647 w 1496"/>
              <a:gd name="T5" fmla="*/ 2147483647 h 822"/>
              <a:gd name="T6" fmla="*/ 2147483647 w 1496"/>
              <a:gd name="T7" fmla="*/ 2147483647 h 822"/>
              <a:gd name="T8" fmla="*/ 2147483647 w 1496"/>
              <a:gd name="T9" fmla="*/ 2147483647 h 822"/>
              <a:gd name="T10" fmla="*/ 2147483647 w 1496"/>
              <a:gd name="T11" fmla="*/ 2147483647 h 822"/>
              <a:gd name="T12" fmla="*/ 2147483647 w 1496"/>
              <a:gd name="T13" fmla="*/ 2147483647 h 822"/>
              <a:gd name="T14" fmla="*/ 2147483647 w 1496"/>
              <a:gd name="T15" fmla="*/ 2147483647 h 822"/>
              <a:gd name="T16" fmla="*/ 2147483647 w 1496"/>
              <a:gd name="T17" fmla="*/ 2147483647 h 82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496"/>
              <a:gd name="T28" fmla="*/ 0 h 822"/>
              <a:gd name="T29" fmla="*/ 1496 w 1496"/>
              <a:gd name="T30" fmla="*/ 822 h 82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496" h="822">
                <a:moveTo>
                  <a:pt x="0" y="822"/>
                </a:moveTo>
                <a:cubicBezTo>
                  <a:pt x="5" y="770"/>
                  <a:pt x="24" y="605"/>
                  <a:pt x="37" y="502"/>
                </a:cubicBezTo>
                <a:cubicBezTo>
                  <a:pt x="50" y="399"/>
                  <a:pt x="62" y="283"/>
                  <a:pt x="77" y="203"/>
                </a:cubicBezTo>
                <a:cubicBezTo>
                  <a:pt x="92" y="123"/>
                  <a:pt x="104" y="44"/>
                  <a:pt x="129" y="22"/>
                </a:cubicBezTo>
                <a:cubicBezTo>
                  <a:pt x="154" y="0"/>
                  <a:pt x="189" y="0"/>
                  <a:pt x="229" y="70"/>
                </a:cubicBezTo>
                <a:cubicBezTo>
                  <a:pt x="269" y="140"/>
                  <a:pt x="313" y="346"/>
                  <a:pt x="367" y="442"/>
                </a:cubicBezTo>
                <a:cubicBezTo>
                  <a:pt x="421" y="538"/>
                  <a:pt x="493" y="604"/>
                  <a:pt x="565" y="652"/>
                </a:cubicBezTo>
                <a:cubicBezTo>
                  <a:pt x="637" y="700"/>
                  <a:pt x="638" y="696"/>
                  <a:pt x="793" y="724"/>
                </a:cubicBezTo>
                <a:cubicBezTo>
                  <a:pt x="948" y="752"/>
                  <a:pt x="1350" y="802"/>
                  <a:pt x="1496" y="822"/>
                </a:cubicBezTo>
              </a:path>
            </a:pathLst>
          </a:custGeom>
          <a:noFill/>
          <a:ln w="28575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1"/>
          <p:cNvGrpSpPr>
            <a:grpSpLocks/>
          </p:cNvGrpSpPr>
          <p:nvPr/>
        </p:nvGrpSpPr>
        <p:grpSpPr bwMode="auto">
          <a:xfrm rot="18850893">
            <a:off x="1406531" y="3500580"/>
            <a:ext cx="171450" cy="171450"/>
            <a:chOff x="591" y="221"/>
            <a:chExt cx="100" cy="101"/>
          </a:xfrm>
        </p:grpSpPr>
        <p:sp>
          <p:nvSpPr>
            <p:cNvPr id="20" name="Line 1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2" name="Group 14"/>
          <p:cNvGrpSpPr>
            <a:grpSpLocks/>
          </p:cNvGrpSpPr>
          <p:nvPr/>
        </p:nvGrpSpPr>
        <p:grpSpPr bwMode="auto">
          <a:xfrm rot="18850893">
            <a:off x="2282831" y="3500580"/>
            <a:ext cx="171450" cy="171450"/>
            <a:chOff x="591" y="221"/>
            <a:chExt cx="100" cy="101"/>
          </a:xfrm>
        </p:grpSpPr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25" name="Group 21"/>
          <p:cNvGrpSpPr>
            <a:grpSpLocks/>
          </p:cNvGrpSpPr>
          <p:nvPr/>
        </p:nvGrpSpPr>
        <p:grpSpPr bwMode="auto">
          <a:xfrm rot="18850893">
            <a:off x="6659320" y="3491055"/>
            <a:ext cx="171450" cy="171450"/>
            <a:chOff x="591" y="221"/>
            <a:chExt cx="100" cy="101"/>
          </a:xfrm>
        </p:grpSpPr>
        <p:sp>
          <p:nvSpPr>
            <p:cNvPr id="26" name="Line 22"/>
            <p:cNvSpPr>
              <a:spLocks noChangeShapeType="1"/>
            </p:cNvSpPr>
            <p:nvPr/>
          </p:nvSpPr>
          <p:spPr bwMode="auto">
            <a:xfrm>
              <a:off x="640" y="221"/>
              <a:ext cx="0" cy="10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rot="5468745">
              <a:off x="640" y="222"/>
              <a:ext cx="2" cy="1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28" name="AutoShape 24"/>
          <p:cNvCxnSpPr>
            <a:cxnSpLocks noChangeShapeType="1"/>
          </p:cNvCxnSpPr>
          <p:nvPr/>
        </p:nvCxnSpPr>
        <p:spPr bwMode="auto">
          <a:xfrm flipV="1">
            <a:off x="5830645" y="3646631"/>
            <a:ext cx="846138" cy="4921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9" name="AutoShape 25"/>
          <p:cNvCxnSpPr>
            <a:cxnSpLocks noChangeShapeType="1"/>
          </p:cNvCxnSpPr>
          <p:nvPr/>
        </p:nvCxnSpPr>
        <p:spPr bwMode="auto">
          <a:xfrm flipH="1" flipV="1">
            <a:off x="6813308" y="3645043"/>
            <a:ext cx="836612" cy="4937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6430720" y="4138756"/>
            <a:ext cx="7810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/>
              <a:t>=</a:t>
            </a:r>
          </a:p>
        </p:txBody>
      </p: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5516320" y="2157555"/>
            <a:ext cx="2514600" cy="1428750"/>
            <a:chOff x="64" y="136"/>
            <a:chExt cx="255" cy="204"/>
          </a:xfrm>
        </p:grpSpPr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34" name="Line 31"/>
          <p:cNvSpPr>
            <a:spLocks noChangeShapeType="1"/>
          </p:cNvSpPr>
          <p:nvPr/>
        </p:nvSpPr>
        <p:spPr bwMode="auto">
          <a:xfrm flipV="1">
            <a:off x="5573471" y="3498994"/>
            <a:ext cx="161925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5" name="Freeform 32"/>
          <p:cNvSpPr>
            <a:spLocks/>
          </p:cNvSpPr>
          <p:nvPr/>
        </p:nvSpPr>
        <p:spPr bwMode="auto">
          <a:xfrm>
            <a:off x="5735395" y="3467243"/>
            <a:ext cx="171450" cy="31750"/>
          </a:xfrm>
          <a:custGeom>
            <a:avLst/>
            <a:gdLst>
              <a:gd name="T0" fmla="*/ 0 w 108"/>
              <a:gd name="T1" fmla="*/ 2147483647 h 20"/>
              <a:gd name="T2" fmla="*/ 2147483647 w 108"/>
              <a:gd name="T3" fmla="*/ 2147483647 h 20"/>
              <a:gd name="T4" fmla="*/ 2147483647 w 108"/>
              <a:gd name="T5" fmla="*/ 0 h 20"/>
              <a:gd name="T6" fmla="*/ 0 60000 65536"/>
              <a:gd name="T7" fmla="*/ 0 60000 65536"/>
              <a:gd name="T8" fmla="*/ 0 60000 65536"/>
              <a:gd name="T9" fmla="*/ 0 w 108"/>
              <a:gd name="T10" fmla="*/ 0 h 20"/>
              <a:gd name="T11" fmla="*/ 108 w 108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20">
                <a:moveTo>
                  <a:pt x="0" y="20"/>
                </a:moveTo>
                <a:lnTo>
                  <a:pt x="54" y="14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6" name="Freeform 33"/>
          <p:cNvSpPr>
            <a:spLocks/>
          </p:cNvSpPr>
          <p:nvPr/>
        </p:nvSpPr>
        <p:spPr bwMode="auto">
          <a:xfrm>
            <a:off x="5906846" y="3391043"/>
            <a:ext cx="161925" cy="76200"/>
          </a:xfrm>
          <a:custGeom>
            <a:avLst/>
            <a:gdLst>
              <a:gd name="T0" fmla="*/ 0 w 102"/>
              <a:gd name="T1" fmla="*/ 2147483647 h 48"/>
              <a:gd name="T2" fmla="*/ 2147483647 w 102"/>
              <a:gd name="T3" fmla="*/ 2147483647 h 48"/>
              <a:gd name="T4" fmla="*/ 2147483647 w 102"/>
              <a:gd name="T5" fmla="*/ 0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48"/>
                </a:moveTo>
                <a:lnTo>
                  <a:pt x="54" y="28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7" name="Freeform 34"/>
          <p:cNvSpPr>
            <a:spLocks/>
          </p:cNvSpPr>
          <p:nvPr/>
        </p:nvSpPr>
        <p:spPr bwMode="auto">
          <a:xfrm>
            <a:off x="6068771" y="3240231"/>
            <a:ext cx="161925" cy="150813"/>
          </a:xfrm>
          <a:custGeom>
            <a:avLst/>
            <a:gdLst>
              <a:gd name="T0" fmla="*/ 0 w 102"/>
              <a:gd name="T1" fmla="*/ 2147483647 h 95"/>
              <a:gd name="T2" fmla="*/ 2147483647 w 102"/>
              <a:gd name="T3" fmla="*/ 2147483647 h 95"/>
              <a:gd name="T4" fmla="*/ 2147483647 w 102"/>
              <a:gd name="T5" fmla="*/ 0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95"/>
                </a:moveTo>
                <a:lnTo>
                  <a:pt x="48" y="54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8" name="Freeform 35"/>
          <p:cNvSpPr>
            <a:spLocks/>
          </p:cNvSpPr>
          <p:nvPr/>
        </p:nvSpPr>
        <p:spPr bwMode="auto">
          <a:xfrm>
            <a:off x="6230696" y="2990994"/>
            <a:ext cx="161925" cy="249237"/>
          </a:xfrm>
          <a:custGeom>
            <a:avLst/>
            <a:gdLst>
              <a:gd name="T0" fmla="*/ 0 w 102"/>
              <a:gd name="T1" fmla="*/ 2147483647 h 157"/>
              <a:gd name="T2" fmla="*/ 2147483647 w 102"/>
              <a:gd name="T3" fmla="*/ 2147483647 h 157"/>
              <a:gd name="T4" fmla="*/ 2147483647 w 102"/>
              <a:gd name="T5" fmla="*/ 0 h 157"/>
              <a:gd name="T6" fmla="*/ 0 60000 65536"/>
              <a:gd name="T7" fmla="*/ 0 60000 65536"/>
              <a:gd name="T8" fmla="*/ 0 60000 65536"/>
              <a:gd name="T9" fmla="*/ 0 w 102"/>
              <a:gd name="T10" fmla="*/ 0 h 157"/>
              <a:gd name="T11" fmla="*/ 102 w 102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157">
                <a:moveTo>
                  <a:pt x="0" y="157"/>
                </a:moveTo>
                <a:lnTo>
                  <a:pt x="48" y="89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39" name="Freeform 36"/>
          <p:cNvSpPr>
            <a:spLocks/>
          </p:cNvSpPr>
          <p:nvPr/>
        </p:nvSpPr>
        <p:spPr bwMode="auto">
          <a:xfrm>
            <a:off x="6392620" y="2644919"/>
            <a:ext cx="171450" cy="346075"/>
          </a:xfrm>
          <a:custGeom>
            <a:avLst/>
            <a:gdLst>
              <a:gd name="T0" fmla="*/ 0 w 108"/>
              <a:gd name="T1" fmla="*/ 2147483647 h 218"/>
              <a:gd name="T2" fmla="*/ 2147483647 w 108"/>
              <a:gd name="T3" fmla="*/ 2147483647 h 218"/>
              <a:gd name="T4" fmla="*/ 2147483647 w 108"/>
              <a:gd name="T5" fmla="*/ 2147483647 h 218"/>
              <a:gd name="T6" fmla="*/ 2147483647 w 108"/>
              <a:gd name="T7" fmla="*/ 2147483647 h 218"/>
              <a:gd name="T8" fmla="*/ 2147483647 w 108"/>
              <a:gd name="T9" fmla="*/ 2147483647 h 218"/>
              <a:gd name="T10" fmla="*/ 2147483647 w 108"/>
              <a:gd name="T11" fmla="*/ 0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8"/>
              <a:gd name="T19" fmla="*/ 0 h 218"/>
              <a:gd name="T20" fmla="*/ 108 w 108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8" h="218">
                <a:moveTo>
                  <a:pt x="0" y="218"/>
                </a:moveTo>
                <a:lnTo>
                  <a:pt x="24" y="164"/>
                </a:lnTo>
                <a:lnTo>
                  <a:pt x="54" y="103"/>
                </a:lnTo>
                <a:lnTo>
                  <a:pt x="84" y="48"/>
                </a:lnTo>
                <a:lnTo>
                  <a:pt x="96" y="21"/>
                </a:lnTo>
                <a:lnTo>
                  <a:pt x="108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0" name="Freeform 37"/>
          <p:cNvSpPr>
            <a:spLocks/>
          </p:cNvSpPr>
          <p:nvPr/>
        </p:nvSpPr>
        <p:spPr bwMode="auto">
          <a:xfrm>
            <a:off x="6564071" y="2548080"/>
            <a:ext cx="161925" cy="96838"/>
          </a:xfrm>
          <a:custGeom>
            <a:avLst/>
            <a:gdLst>
              <a:gd name="T0" fmla="*/ 0 w 102"/>
              <a:gd name="T1" fmla="*/ 2147483647 h 61"/>
              <a:gd name="T2" fmla="*/ 2147483647 w 102"/>
              <a:gd name="T3" fmla="*/ 2147483647 h 61"/>
              <a:gd name="T4" fmla="*/ 2147483647 w 102"/>
              <a:gd name="T5" fmla="*/ 2147483647 h 61"/>
              <a:gd name="T6" fmla="*/ 2147483647 w 102"/>
              <a:gd name="T7" fmla="*/ 0 h 61"/>
              <a:gd name="T8" fmla="*/ 2147483647 w 102"/>
              <a:gd name="T9" fmla="*/ 0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61"/>
                </a:moveTo>
                <a:lnTo>
                  <a:pt x="24" y="34"/>
                </a:lnTo>
                <a:lnTo>
                  <a:pt x="54" y="14"/>
                </a:lnTo>
                <a:lnTo>
                  <a:pt x="78" y="0"/>
                </a:lnTo>
                <a:lnTo>
                  <a:pt x="102" y="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1" name="Freeform 38"/>
          <p:cNvSpPr>
            <a:spLocks/>
          </p:cNvSpPr>
          <p:nvPr/>
        </p:nvSpPr>
        <p:spPr bwMode="auto">
          <a:xfrm>
            <a:off x="6725996" y="2548080"/>
            <a:ext cx="161925" cy="96838"/>
          </a:xfrm>
          <a:custGeom>
            <a:avLst/>
            <a:gdLst>
              <a:gd name="T0" fmla="*/ 0 w 102"/>
              <a:gd name="T1" fmla="*/ 0 h 61"/>
              <a:gd name="T2" fmla="*/ 2147483647 w 102"/>
              <a:gd name="T3" fmla="*/ 0 h 61"/>
              <a:gd name="T4" fmla="*/ 2147483647 w 102"/>
              <a:gd name="T5" fmla="*/ 2147483647 h 61"/>
              <a:gd name="T6" fmla="*/ 2147483647 w 102"/>
              <a:gd name="T7" fmla="*/ 2147483647 h 61"/>
              <a:gd name="T8" fmla="*/ 2147483647 w 102"/>
              <a:gd name="T9" fmla="*/ 2147483647 h 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2"/>
              <a:gd name="T16" fmla="*/ 0 h 61"/>
              <a:gd name="T17" fmla="*/ 102 w 102"/>
              <a:gd name="T18" fmla="*/ 61 h 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2" h="61">
                <a:moveTo>
                  <a:pt x="0" y="0"/>
                </a:moveTo>
                <a:lnTo>
                  <a:pt x="24" y="0"/>
                </a:lnTo>
                <a:lnTo>
                  <a:pt x="48" y="14"/>
                </a:lnTo>
                <a:lnTo>
                  <a:pt x="78" y="34"/>
                </a:lnTo>
                <a:lnTo>
                  <a:pt x="102" y="61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6887921" y="2644919"/>
            <a:ext cx="161925" cy="346075"/>
          </a:xfrm>
          <a:custGeom>
            <a:avLst/>
            <a:gdLst>
              <a:gd name="T0" fmla="*/ 0 w 102"/>
              <a:gd name="T1" fmla="*/ 0 h 218"/>
              <a:gd name="T2" fmla="*/ 2147483647 w 102"/>
              <a:gd name="T3" fmla="*/ 2147483647 h 218"/>
              <a:gd name="T4" fmla="*/ 2147483647 w 102"/>
              <a:gd name="T5" fmla="*/ 2147483647 h 218"/>
              <a:gd name="T6" fmla="*/ 2147483647 w 102"/>
              <a:gd name="T7" fmla="*/ 2147483647 h 218"/>
              <a:gd name="T8" fmla="*/ 2147483647 w 102"/>
              <a:gd name="T9" fmla="*/ 2147483647 h 218"/>
              <a:gd name="T10" fmla="*/ 2147483647 w 102"/>
              <a:gd name="T11" fmla="*/ 2147483647 h 2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2"/>
              <a:gd name="T19" fmla="*/ 0 h 218"/>
              <a:gd name="T20" fmla="*/ 102 w 102"/>
              <a:gd name="T21" fmla="*/ 218 h 21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2" h="218">
                <a:moveTo>
                  <a:pt x="0" y="0"/>
                </a:moveTo>
                <a:lnTo>
                  <a:pt x="12" y="21"/>
                </a:lnTo>
                <a:lnTo>
                  <a:pt x="24" y="48"/>
                </a:lnTo>
                <a:lnTo>
                  <a:pt x="48" y="103"/>
                </a:lnTo>
                <a:lnTo>
                  <a:pt x="78" y="164"/>
                </a:lnTo>
                <a:lnTo>
                  <a:pt x="102" y="21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3" name="Freeform 40"/>
          <p:cNvSpPr>
            <a:spLocks/>
          </p:cNvSpPr>
          <p:nvPr/>
        </p:nvSpPr>
        <p:spPr bwMode="auto">
          <a:xfrm>
            <a:off x="7049845" y="2990994"/>
            <a:ext cx="171450" cy="249237"/>
          </a:xfrm>
          <a:custGeom>
            <a:avLst/>
            <a:gdLst>
              <a:gd name="T0" fmla="*/ 0 w 108"/>
              <a:gd name="T1" fmla="*/ 0 h 157"/>
              <a:gd name="T2" fmla="*/ 2147483647 w 108"/>
              <a:gd name="T3" fmla="*/ 2147483647 h 157"/>
              <a:gd name="T4" fmla="*/ 2147483647 w 108"/>
              <a:gd name="T5" fmla="*/ 2147483647 h 157"/>
              <a:gd name="T6" fmla="*/ 0 60000 65536"/>
              <a:gd name="T7" fmla="*/ 0 60000 65536"/>
              <a:gd name="T8" fmla="*/ 0 60000 65536"/>
              <a:gd name="T9" fmla="*/ 0 w 108"/>
              <a:gd name="T10" fmla="*/ 0 h 157"/>
              <a:gd name="T11" fmla="*/ 108 w 108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8" h="157">
                <a:moveTo>
                  <a:pt x="0" y="0"/>
                </a:moveTo>
                <a:lnTo>
                  <a:pt x="54" y="89"/>
                </a:lnTo>
                <a:lnTo>
                  <a:pt x="108" y="157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" name="Freeform 41"/>
          <p:cNvSpPr>
            <a:spLocks/>
          </p:cNvSpPr>
          <p:nvPr/>
        </p:nvSpPr>
        <p:spPr bwMode="auto">
          <a:xfrm>
            <a:off x="7221296" y="3240231"/>
            <a:ext cx="161925" cy="150813"/>
          </a:xfrm>
          <a:custGeom>
            <a:avLst/>
            <a:gdLst>
              <a:gd name="T0" fmla="*/ 0 w 102"/>
              <a:gd name="T1" fmla="*/ 0 h 95"/>
              <a:gd name="T2" fmla="*/ 2147483647 w 102"/>
              <a:gd name="T3" fmla="*/ 2147483647 h 95"/>
              <a:gd name="T4" fmla="*/ 2147483647 w 102"/>
              <a:gd name="T5" fmla="*/ 2147483647 h 95"/>
              <a:gd name="T6" fmla="*/ 0 60000 65536"/>
              <a:gd name="T7" fmla="*/ 0 60000 65536"/>
              <a:gd name="T8" fmla="*/ 0 60000 65536"/>
              <a:gd name="T9" fmla="*/ 0 w 102"/>
              <a:gd name="T10" fmla="*/ 0 h 95"/>
              <a:gd name="T11" fmla="*/ 102 w 102"/>
              <a:gd name="T12" fmla="*/ 95 h 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95">
                <a:moveTo>
                  <a:pt x="0" y="0"/>
                </a:moveTo>
                <a:lnTo>
                  <a:pt x="54" y="54"/>
                </a:lnTo>
                <a:lnTo>
                  <a:pt x="102" y="95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5" name="Freeform 42"/>
          <p:cNvSpPr>
            <a:spLocks/>
          </p:cNvSpPr>
          <p:nvPr/>
        </p:nvSpPr>
        <p:spPr bwMode="auto">
          <a:xfrm>
            <a:off x="7383221" y="3391043"/>
            <a:ext cx="161925" cy="76200"/>
          </a:xfrm>
          <a:custGeom>
            <a:avLst/>
            <a:gdLst>
              <a:gd name="T0" fmla="*/ 0 w 102"/>
              <a:gd name="T1" fmla="*/ 0 h 48"/>
              <a:gd name="T2" fmla="*/ 2147483647 w 102"/>
              <a:gd name="T3" fmla="*/ 2147483647 h 48"/>
              <a:gd name="T4" fmla="*/ 2147483647 w 102"/>
              <a:gd name="T5" fmla="*/ 2147483647 h 48"/>
              <a:gd name="T6" fmla="*/ 0 60000 65536"/>
              <a:gd name="T7" fmla="*/ 0 60000 65536"/>
              <a:gd name="T8" fmla="*/ 0 60000 65536"/>
              <a:gd name="T9" fmla="*/ 0 w 102"/>
              <a:gd name="T10" fmla="*/ 0 h 48"/>
              <a:gd name="T11" fmla="*/ 102 w 102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48">
                <a:moveTo>
                  <a:pt x="0" y="0"/>
                </a:moveTo>
                <a:lnTo>
                  <a:pt x="48" y="28"/>
                </a:lnTo>
                <a:lnTo>
                  <a:pt x="102" y="48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6" name="Freeform 43"/>
          <p:cNvSpPr>
            <a:spLocks/>
          </p:cNvSpPr>
          <p:nvPr/>
        </p:nvSpPr>
        <p:spPr bwMode="auto">
          <a:xfrm>
            <a:off x="7545146" y="3467243"/>
            <a:ext cx="161925" cy="31750"/>
          </a:xfrm>
          <a:custGeom>
            <a:avLst/>
            <a:gdLst>
              <a:gd name="T0" fmla="*/ 0 w 102"/>
              <a:gd name="T1" fmla="*/ 0 h 20"/>
              <a:gd name="T2" fmla="*/ 2147483647 w 102"/>
              <a:gd name="T3" fmla="*/ 2147483647 h 20"/>
              <a:gd name="T4" fmla="*/ 2147483647 w 102"/>
              <a:gd name="T5" fmla="*/ 2147483647 h 20"/>
              <a:gd name="T6" fmla="*/ 0 60000 65536"/>
              <a:gd name="T7" fmla="*/ 0 60000 65536"/>
              <a:gd name="T8" fmla="*/ 0 60000 65536"/>
              <a:gd name="T9" fmla="*/ 0 w 102"/>
              <a:gd name="T10" fmla="*/ 0 h 20"/>
              <a:gd name="T11" fmla="*/ 102 w 102"/>
              <a:gd name="T12" fmla="*/ 20 h 2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" h="20">
                <a:moveTo>
                  <a:pt x="0" y="0"/>
                </a:moveTo>
                <a:lnTo>
                  <a:pt x="48" y="14"/>
                </a:lnTo>
                <a:lnTo>
                  <a:pt x="102" y="20"/>
                </a:lnTo>
              </a:path>
            </a:pathLst>
          </a:custGeom>
          <a:noFill/>
          <a:ln w="2857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7707070" y="3498994"/>
            <a:ext cx="171450" cy="3333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8" name="Line 45"/>
          <p:cNvSpPr>
            <a:spLocks noChangeShapeType="1"/>
          </p:cNvSpPr>
          <p:nvPr/>
        </p:nvSpPr>
        <p:spPr bwMode="auto">
          <a:xfrm flipV="1">
            <a:off x="3568706" y="3148155"/>
            <a:ext cx="1447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49" name="Oval 46"/>
          <p:cNvSpPr>
            <a:spLocks noChangeArrowheads="1"/>
          </p:cNvSpPr>
          <p:nvPr/>
        </p:nvSpPr>
        <p:spPr bwMode="auto">
          <a:xfrm>
            <a:off x="5000766" y="5113745"/>
            <a:ext cx="1704975" cy="1266825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520706" y="5471195"/>
            <a:ext cx="41148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EXP (Y) = Geometrický průměr X</a:t>
            </a:r>
          </a:p>
        </p:txBody>
      </p:sp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948786"/>
              </p:ext>
            </p:extLst>
          </p:nvPr>
        </p:nvGraphicFramePr>
        <p:xfrm>
          <a:off x="5118051" y="5243741"/>
          <a:ext cx="1447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Rovnice" r:id="rId3" imgW="609336" imgH="431613" progId="Equation.3">
                  <p:embed/>
                </p:oleObj>
              </mc:Choice>
              <mc:Fallback>
                <p:oleObj name="Rovnice" r:id="rId3" imgW="609336" imgH="431613" progId="Equation.3">
                  <p:embed/>
                  <p:pic>
                    <p:nvPicPr>
                      <p:cNvPr id="5122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8051" y="5243741"/>
                        <a:ext cx="1447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Šipka dolů 54"/>
          <p:cNvSpPr/>
          <p:nvPr/>
        </p:nvSpPr>
        <p:spPr bwMode="auto">
          <a:xfrm rot="2065084">
            <a:off x="6210000" y="4543671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6" name="Šipka dolů 55"/>
          <p:cNvSpPr/>
          <p:nvPr/>
        </p:nvSpPr>
        <p:spPr bwMode="auto">
          <a:xfrm rot="11292173">
            <a:off x="946975" y="4175891"/>
            <a:ext cx="569634" cy="9424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7" name="Šipka doprava 56"/>
          <p:cNvSpPr/>
          <p:nvPr/>
        </p:nvSpPr>
        <p:spPr bwMode="auto">
          <a:xfrm rot="10800000">
            <a:off x="4165776" y="5426294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69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Normální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Pravidlo 3 sigma</a:t>
            </a:r>
          </a:p>
          <a:p>
            <a:r>
              <a:rPr lang="cs-CZ" dirty="0"/>
              <a:t>Parametry normálního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Vizuální ověření normality dat</a:t>
            </a:r>
          </a:p>
        </p:txBody>
      </p:sp>
    </p:spTree>
    <p:extLst>
      <p:ext uri="{BB962C8B-B14F-4D97-AF65-F5344CB8AC3E}">
        <p14:creationId xmlns:p14="http://schemas.microsoft.com/office/powerpoint/2010/main" val="278954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Normální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692002"/>
            <a:ext cx="8590378" cy="4139998"/>
          </a:xfrm>
        </p:spPr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Nejklasičtějším modelovým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rozdělením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od něhož je odvozena celá řada statistických analýz je tzv.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normální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známé též jako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Gaussova křivka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 rozdělení pravděpodobnosti spojité náhodné veličiny, např. výška v populaci, chyba měření ...</a:t>
            </a:r>
          </a:p>
          <a:p>
            <a:pPr marL="341313" indent="-341313">
              <a:lnSpc>
                <a:spcPct val="10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Je kompletně popsáno dvěma parametry: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– střední hodnota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– rozptyl</a:t>
            </a:r>
          </a:p>
          <a:p>
            <a:pPr marL="355600" indent="0">
              <a:lnSpc>
                <a:spcPct val="100000"/>
              </a:lnSpc>
              <a:buNone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Označení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N(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000" b="1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cs-CZ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 descr="Soubor:Normal Distribution PDF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7719" y="3916590"/>
            <a:ext cx="3138676" cy="200526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1186316" y="5217292"/>
            <a:ext cx="4521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cs-CZ" altLang="cs-CZ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NORMALITA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klíčovým </a:t>
            </a:r>
            <a:r>
              <a:rPr lang="cs-CZ" altLang="cs-CZ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předpo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-kladem </a:t>
            </a:r>
            <a:r>
              <a:rPr lang="cs-CZ" altLang="cs-CZ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řady statistických </a:t>
            </a:r>
            <a:r>
              <a:rPr lang="cs-CZ" alt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012" y="5327466"/>
            <a:ext cx="714929" cy="594389"/>
          </a:xfrm>
          <a:prstGeom prst="rect">
            <a:avLst/>
          </a:prstGeom>
          <a:noFill/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4"/>
          <a:srcRect l="24013" t="34600" r="55118" b="52800"/>
          <a:stretch/>
        </p:blipFill>
        <p:spPr>
          <a:xfrm>
            <a:off x="5798083" y="2919281"/>
            <a:ext cx="2808312" cy="95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98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Pravidlo 3 sigma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 rozmezí 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μ ± 3σ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 se mělo vyskytovat 99,7 % všech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hodnot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Použití: zhodnotíme tvar rozdělení (pouze orientačně) a přítomnost odlehlých hodnot </a:t>
            </a:r>
          </a:p>
          <a:p>
            <a:pPr marL="341313" indent="-341313">
              <a:lnSpc>
                <a:spcPct val="11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Soubor:Standard deviation diagram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498" y="2269758"/>
            <a:ext cx="5060193" cy="253009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974770" y="4999968"/>
            <a:ext cx="18742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>
                <a:solidFill>
                  <a:srgbClr val="0070C0"/>
                </a:solidFill>
              </a:rPr>
              <a:t>99,7 %  všech hodnot</a:t>
            </a:r>
          </a:p>
        </p:txBody>
      </p:sp>
      <p:sp>
        <p:nvSpPr>
          <p:cNvPr id="8" name="Pravá složená závorka 7"/>
          <p:cNvSpPr/>
          <p:nvPr/>
        </p:nvSpPr>
        <p:spPr>
          <a:xfrm rot="5400000">
            <a:off x="4523177" y="3170292"/>
            <a:ext cx="202450" cy="3415583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665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Vizuální ověření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0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hodnocení tvaru rozložení lze využít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nevýhoda: nutné určit „vhodný“ počet  sloupců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0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0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Vhodnější jsou: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Q-Q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(kvantil-kvantilový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P-P graf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(pravděpodobnostně-pravděpodobnostní graf)</a:t>
            </a:r>
          </a:p>
          <a:p>
            <a:pPr marL="593313" lvl="1" indent="-341313" defTabSz="355600"/>
            <a:r>
              <a:rPr lang="cs-CZ" altLang="cs-CZ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N-P graf </a:t>
            </a:r>
            <a:r>
              <a:rPr lang="cs-CZ" altLang="cs-CZ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(normálně-pravděpodobnostní graf)</a:t>
            </a:r>
            <a:endParaRPr lang="cs-CZ" altLang="cs-CZ" sz="16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095" y="2553727"/>
            <a:ext cx="6582110" cy="238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65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Rozdíl mezi N-P, Q-Q, P-P grafem</a:t>
            </a:r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550" y="1502057"/>
            <a:ext cx="3009721" cy="2229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2183" y="1502057"/>
            <a:ext cx="2994417" cy="223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550" y="3777698"/>
            <a:ext cx="3053252" cy="226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ovéPole 11"/>
          <p:cNvSpPr txBox="1"/>
          <p:nvPr/>
        </p:nvSpPr>
        <p:spPr>
          <a:xfrm>
            <a:off x="3790328" y="1794953"/>
            <a:ext cx="97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???</a:t>
            </a:r>
          </a:p>
        </p:txBody>
      </p:sp>
      <p:cxnSp>
        <p:nvCxnSpPr>
          <p:cNvPr id="16" name="Přímá spojnice se šipkou 15"/>
          <p:cNvCxnSpPr/>
          <p:nvPr/>
        </p:nvCxnSpPr>
        <p:spPr bwMode="auto">
          <a:xfrm>
            <a:off x="3883822" y="2184943"/>
            <a:ext cx="776047" cy="962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miter lim="800000"/>
            <a:headEnd type="triangle" w="lg" len="med"/>
            <a:tailEnd type="triangle" w="lg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bdélník 17"/>
          <p:cNvSpPr/>
          <p:nvPr/>
        </p:nvSpPr>
        <p:spPr>
          <a:xfrm>
            <a:off x="3329802" y="2418545"/>
            <a:ext cx="2212381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Pouze výměna os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Znázorněn pozorovaný a teoretický kvantil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3337827" y="4496002"/>
            <a:ext cx="2212381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182563" indent="-182563"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Vykresleno kumulativní rozdělení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784783" y="4283416"/>
            <a:ext cx="29549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PAMATUJ: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Pocházejí-li data z normálního rozložení, pak body budou ležet okolo přímky</a:t>
            </a:r>
          </a:p>
          <a:p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6" descr="http://files.mscck-trmice.webnode.cz/200000297-22250231ed/vyk%C5%99i%C4%8Dn%C3%ADk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3682" y="4316886"/>
            <a:ext cx="714929" cy="5943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337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Asymetrie v diagnostických grafech</a:t>
            </a:r>
            <a:endParaRPr lang="cs-CZ" dirty="0"/>
          </a:p>
        </p:txBody>
      </p:sp>
      <p:graphicFrame>
        <p:nvGraphicFramePr>
          <p:cNvPr id="59" name="Objek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020574"/>
              </p:ext>
            </p:extLst>
          </p:nvPr>
        </p:nvGraphicFramePr>
        <p:xfrm>
          <a:off x="-633808" y="1782763"/>
          <a:ext cx="8742363" cy="558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Document" r:id="rId3" imgW="8974937" imgH="5715407" progId="Word.Document.8">
                  <p:embed/>
                </p:oleObj>
              </mc:Choice>
              <mc:Fallback>
                <p:oleObj name="Document" r:id="rId3" imgW="8974937" imgH="5715407" progId="Word.Documen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33808" y="1782763"/>
                        <a:ext cx="8742363" cy="558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ovéPole 59"/>
          <p:cNvSpPr txBox="1"/>
          <p:nvPr/>
        </p:nvSpPr>
        <p:spPr>
          <a:xfrm>
            <a:off x="1732178" y="4286045"/>
            <a:ext cx="1181349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Konkávní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sp>
        <p:nvSpPr>
          <p:cNvPr id="61" name="TextovéPole 60"/>
          <p:cNvSpPr txBox="1"/>
          <p:nvPr/>
        </p:nvSpPr>
        <p:spPr>
          <a:xfrm>
            <a:off x="4862994" y="3766057"/>
            <a:ext cx="1177695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Konvexní </a:t>
            </a:r>
          </a:p>
          <a:p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křivka</a:t>
            </a:r>
          </a:p>
        </p:txBody>
      </p:sp>
      <p:cxnSp>
        <p:nvCxnSpPr>
          <p:cNvPr id="62" name="Přímá spojnice se šipkou 61"/>
          <p:cNvCxnSpPr/>
          <p:nvPr/>
        </p:nvCxnSpPr>
        <p:spPr>
          <a:xfrm>
            <a:off x="5655082" y="4137143"/>
            <a:ext cx="360040" cy="288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Přímá spojnice se šipkou 62"/>
          <p:cNvCxnSpPr/>
          <p:nvPr/>
        </p:nvCxnSpPr>
        <p:spPr>
          <a:xfrm flipH="1" flipV="1">
            <a:off x="1550627" y="4351393"/>
            <a:ext cx="181551" cy="22439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ovéPole 63"/>
          <p:cNvSpPr txBox="1"/>
          <p:nvPr/>
        </p:nvSpPr>
        <p:spPr>
          <a:xfrm>
            <a:off x="6795274" y="4851112"/>
            <a:ext cx="2176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Výukové materiály: Výpočetní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statistika Dr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. Marie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Budíková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228091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testování hypotéz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Princip statistického testování hypotéz</a:t>
            </a:r>
          </a:p>
          <a:p>
            <a:r>
              <a:rPr lang="cs-CZ" dirty="0"/>
              <a:t>Pojmy statistických testů</a:t>
            </a:r>
          </a:p>
          <a:p>
            <a:r>
              <a:rPr lang="cs-CZ" dirty="0"/>
              <a:t>Normalita dat a její význam pro testování</a:t>
            </a:r>
          </a:p>
          <a:p>
            <a:r>
              <a:rPr lang="cs-CZ" dirty="0"/>
              <a:t>Ověření normality dat pomocí testu</a:t>
            </a:r>
          </a:p>
        </p:txBody>
      </p:sp>
    </p:spTree>
    <p:extLst>
      <p:ext uri="{BB962C8B-B14F-4D97-AF65-F5344CB8AC3E}">
        <p14:creationId xmlns:p14="http://schemas.microsoft.com/office/powerpoint/2010/main" val="377310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Formulace hypotézy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Výběr cílové populace a z ní reprezentativního vzorku</a:t>
            </a: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Měření sledovaných parametrů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Použití odpovídajícího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test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u	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závěr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Interpretace výsledků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26396" y="3728523"/>
            <a:ext cx="1230346" cy="601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Cílová 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populace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47537" y="5522700"/>
            <a:ext cx="1066258" cy="545099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Vzorek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372233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Reprezentativnost ?</a:t>
            </a:r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685007" y="4256801"/>
            <a:ext cx="1657350" cy="1020636"/>
          </a:xfrm>
          <a:custGeom>
            <a:avLst/>
            <a:gdLst>
              <a:gd name="T0" fmla="*/ 2147483647 w 222"/>
              <a:gd name="T1" fmla="*/ 2147483647 h 175"/>
              <a:gd name="T2" fmla="*/ 2147483647 w 222"/>
              <a:gd name="T3" fmla="*/ 0 h 175"/>
              <a:gd name="T4" fmla="*/ 2147483647 w 222"/>
              <a:gd name="T5" fmla="*/ 2147483647 h 175"/>
              <a:gd name="T6" fmla="*/ 2147483647 w 222"/>
              <a:gd name="T7" fmla="*/ 2147483647 h 175"/>
              <a:gd name="T8" fmla="*/ 2147483647 w 222"/>
              <a:gd name="T9" fmla="*/ 2147483647 h 175"/>
              <a:gd name="T10" fmla="*/ 2147483647 w 222"/>
              <a:gd name="T11" fmla="*/ 2147483647 h 175"/>
              <a:gd name="T12" fmla="*/ 2147483647 w 222"/>
              <a:gd name="T13" fmla="*/ 2147483647 h 175"/>
              <a:gd name="T14" fmla="*/ 0 w 222"/>
              <a:gd name="T15" fmla="*/ 2147483647 h 175"/>
              <a:gd name="T16" fmla="*/ 2147483647 w 222"/>
              <a:gd name="T17" fmla="*/ 2147483647 h 175"/>
              <a:gd name="T18" fmla="*/ 2147483647 w 222"/>
              <a:gd name="T19" fmla="*/ 2147483647 h 175"/>
              <a:gd name="T20" fmla="*/ 2147483647 w 222"/>
              <a:gd name="T21" fmla="*/ 2147483647 h 175"/>
              <a:gd name="T22" fmla="*/ 2147483647 w 222"/>
              <a:gd name="T23" fmla="*/ 2147483647 h 175"/>
              <a:gd name="T24" fmla="*/ 2147483647 w 222"/>
              <a:gd name="T25" fmla="*/ 2147483647 h 175"/>
              <a:gd name="T26" fmla="*/ 2147483647 w 222"/>
              <a:gd name="T27" fmla="*/ 2147483647 h 175"/>
              <a:gd name="T28" fmla="*/ 2147483647 w 222"/>
              <a:gd name="T29" fmla="*/ 2147483647 h 175"/>
              <a:gd name="T30" fmla="*/ 2147483647 w 222"/>
              <a:gd name="T31" fmla="*/ 2147483647 h 175"/>
              <a:gd name="T32" fmla="*/ 2147483647 w 222"/>
              <a:gd name="T33" fmla="*/ 2147483647 h 175"/>
              <a:gd name="T34" fmla="*/ 2147483647 w 222"/>
              <a:gd name="T35" fmla="*/ 2147483647 h 175"/>
              <a:gd name="T36" fmla="*/ 2147483647 w 222"/>
              <a:gd name="T37" fmla="*/ 2147483647 h 175"/>
              <a:gd name="T38" fmla="*/ 2147483647 w 222"/>
              <a:gd name="T39" fmla="*/ 2147483647 h 175"/>
              <a:gd name="T40" fmla="*/ 2147483647 w 222"/>
              <a:gd name="T41" fmla="*/ 2147483647 h 175"/>
              <a:gd name="T42" fmla="*/ 2147483647 w 222"/>
              <a:gd name="T43" fmla="*/ 2147483647 h 175"/>
              <a:gd name="T44" fmla="*/ 2147483647 w 222"/>
              <a:gd name="T45" fmla="*/ 2147483647 h 175"/>
              <a:gd name="T46" fmla="*/ 2147483647 w 222"/>
              <a:gd name="T47" fmla="*/ 2147483647 h 17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22"/>
              <a:gd name="T73" fmla="*/ 0 h 175"/>
              <a:gd name="T74" fmla="*/ 222 w 222"/>
              <a:gd name="T75" fmla="*/ 175 h 175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22" h="175">
                <a:moveTo>
                  <a:pt x="122" y="8"/>
                </a:moveTo>
                <a:cubicBezTo>
                  <a:pt x="117" y="5"/>
                  <a:pt x="112" y="1"/>
                  <a:pt x="106" y="0"/>
                </a:cubicBezTo>
                <a:cubicBezTo>
                  <a:pt x="83" y="2"/>
                  <a:pt x="83" y="17"/>
                  <a:pt x="66" y="21"/>
                </a:cubicBezTo>
                <a:cubicBezTo>
                  <a:pt x="55" y="32"/>
                  <a:pt x="35" y="24"/>
                  <a:pt x="19" y="27"/>
                </a:cubicBezTo>
                <a:cubicBezTo>
                  <a:pt x="16" y="34"/>
                  <a:pt x="11" y="40"/>
                  <a:pt x="7" y="47"/>
                </a:cubicBezTo>
                <a:cubicBezTo>
                  <a:pt x="5" y="60"/>
                  <a:pt x="5" y="59"/>
                  <a:pt x="8" y="78"/>
                </a:cubicBezTo>
                <a:cubicBezTo>
                  <a:pt x="8" y="80"/>
                  <a:pt x="11" y="84"/>
                  <a:pt x="11" y="84"/>
                </a:cubicBezTo>
                <a:cubicBezTo>
                  <a:pt x="8" y="96"/>
                  <a:pt x="3" y="106"/>
                  <a:pt x="0" y="118"/>
                </a:cubicBezTo>
                <a:cubicBezTo>
                  <a:pt x="5" y="175"/>
                  <a:pt x="23" y="143"/>
                  <a:pt x="112" y="144"/>
                </a:cubicBezTo>
                <a:cubicBezTo>
                  <a:pt x="117" y="149"/>
                  <a:pt x="122" y="155"/>
                  <a:pt x="128" y="158"/>
                </a:cubicBezTo>
                <a:cubicBezTo>
                  <a:pt x="139" y="157"/>
                  <a:pt x="149" y="156"/>
                  <a:pt x="160" y="154"/>
                </a:cubicBezTo>
                <a:cubicBezTo>
                  <a:pt x="163" y="153"/>
                  <a:pt x="168" y="152"/>
                  <a:pt x="168" y="152"/>
                </a:cubicBezTo>
                <a:cubicBezTo>
                  <a:pt x="176" y="146"/>
                  <a:pt x="184" y="139"/>
                  <a:pt x="191" y="131"/>
                </a:cubicBezTo>
                <a:cubicBezTo>
                  <a:pt x="197" y="124"/>
                  <a:pt x="197" y="117"/>
                  <a:pt x="206" y="114"/>
                </a:cubicBezTo>
                <a:cubicBezTo>
                  <a:pt x="208" y="108"/>
                  <a:pt x="218" y="101"/>
                  <a:pt x="222" y="94"/>
                </a:cubicBezTo>
                <a:cubicBezTo>
                  <a:pt x="221" y="85"/>
                  <a:pt x="222" y="76"/>
                  <a:pt x="220" y="68"/>
                </a:cubicBezTo>
                <a:cubicBezTo>
                  <a:pt x="219" y="64"/>
                  <a:pt x="212" y="66"/>
                  <a:pt x="210" y="63"/>
                </a:cubicBezTo>
                <a:cubicBezTo>
                  <a:pt x="206" y="58"/>
                  <a:pt x="204" y="51"/>
                  <a:pt x="199" y="48"/>
                </a:cubicBezTo>
                <a:cubicBezTo>
                  <a:pt x="198" y="45"/>
                  <a:pt x="197" y="43"/>
                  <a:pt x="194" y="42"/>
                </a:cubicBezTo>
                <a:cubicBezTo>
                  <a:pt x="190" y="35"/>
                  <a:pt x="187" y="28"/>
                  <a:pt x="183" y="21"/>
                </a:cubicBezTo>
                <a:cubicBezTo>
                  <a:pt x="181" y="14"/>
                  <a:pt x="178" y="11"/>
                  <a:pt x="175" y="5"/>
                </a:cubicBezTo>
                <a:cubicBezTo>
                  <a:pt x="168" y="7"/>
                  <a:pt x="161" y="8"/>
                  <a:pt x="154" y="10"/>
                </a:cubicBezTo>
                <a:cubicBezTo>
                  <a:pt x="140" y="9"/>
                  <a:pt x="147" y="10"/>
                  <a:pt x="140" y="7"/>
                </a:cubicBezTo>
                <a:cubicBezTo>
                  <a:pt x="134" y="8"/>
                  <a:pt x="127" y="11"/>
                  <a:pt x="122" y="8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51845" y="4845638"/>
            <a:ext cx="361950" cy="68668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77169" y="4523874"/>
            <a:ext cx="552450" cy="34557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n-GB" sz="2000">
              <a:latin typeface="Verdana" pitchFamily="34" charset="0"/>
            </a:endParaRPr>
          </a:p>
        </p:txBody>
      </p: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632960" y="3913901"/>
            <a:ext cx="1600200" cy="685800"/>
          </a:xfrm>
          <a:prstGeom prst="flowChartAlternateProcess">
            <a:avLst/>
          </a:prstGeom>
          <a:noFill/>
          <a:ln w="317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Závěr ?</a:t>
            </a:r>
          </a:p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Interpretace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1347537" y="4845638"/>
            <a:ext cx="129632" cy="652111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6381308" y="5607421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Měření parametrů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6309871" y="4427072"/>
            <a:ext cx="2232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hypotéz</a:t>
            </a:r>
          </a:p>
        </p:txBody>
      </p:sp>
      <p:sp>
        <p:nvSpPr>
          <p:cNvPr id="22" name="Šipka dolů 21"/>
          <p:cNvSpPr/>
          <p:nvPr/>
        </p:nvSpPr>
        <p:spPr bwMode="auto">
          <a:xfrm rot="16200000">
            <a:off x="2712005" y="5489532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Šipka dolů 22"/>
          <p:cNvSpPr/>
          <p:nvPr/>
        </p:nvSpPr>
        <p:spPr bwMode="auto">
          <a:xfrm rot="4979519">
            <a:off x="2588735" y="3836235"/>
            <a:ext cx="569634" cy="94244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11728980">
            <a:off x="5575041" y="4022965"/>
            <a:ext cx="740945" cy="48666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5" name="Šipka doprava 24"/>
          <p:cNvSpPr/>
          <p:nvPr/>
        </p:nvSpPr>
        <p:spPr bwMode="auto">
          <a:xfrm>
            <a:off x="4327207" y="2848431"/>
            <a:ext cx="897572" cy="28875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6" name="Šipka dolů 25"/>
          <p:cNvSpPr/>
          <p:nvPr/>
        </p:nvSpPr>
        <p:spPr bwMode="auto">
          <a:xfrm rot="16200000">
            <a:off x="5684613" y="5497555"/>
            <a:ext cx="569634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7" name="Šipka dolů 26"/>
          <p:cNvSpPr/>
          <p:nvPr/>
        </p:nvSpPr>
        <p:spPr bwMode="auto">
          <a:xfrm rot="10800000">
            <a:off x="7247823" y="4845638"/>
            <a:ext cx="481263" cy="68668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2763312" y="4099014"/>
            <a:ext cx="317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37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chyby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přes dostatečnou velikost vzorku a kvalitní design experimentu se můžeme při rozhodnutí o 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(ne)zamítnutí </a:t>
            </a:r>
            <a:r>
              <a:rPr lang="cs-CZ" alt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nulové hypotézy dopustit chyby</a:t>
            </a:r>
            <a:r>
              <a:rPr lang="cs-CZ" alt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602832" y="45672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sz="2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31544" y="45481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602832" y="374808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1-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4731544" y="3729039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H="1">
            <a:off x="4617444" y="3288370"/>
            <a:ext cx="0" cy="200283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1936591" y="4471990"/>
            <a:ext cx="50513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15906" y="2869269"/>
            <a:ext cx="4089385" cy="32385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Závěr testu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 rot="-5400000">
            <a:off x="717392" y="4367214"/>
            <a:ext cx="1800225" cy="3714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Skutečnost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815906" y="3249869"/>
            <a:ext cx="1757338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nezamítáme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682836" y="3241492"/>
            <a:ext cx="2222456" cy="309129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18000" rIns="18000" anchor="ctr"/>
          <a:lstStyle/>
          <a:p>
            <a:pPr algn="ctr" eaLnBrk="0" hangingPunct="0"/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zamítáme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 rot="-5400000">
            <a:off x="1919129" y="3670301"/>
            <a:ext cx="771525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platí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 rot="-5400000">
            <a:off x="1847690" y="4627563"/>
            <a:ext cx="914401" cy="736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sz="1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0" hangingPunct="0"/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neplatí</a:t>
            </a:r>
          </a:p>
        </p:txBody>
      </p:sp>
      <p:sp>
        <p:nvSpPr>
          <p:cNvPr id="18" name="TextovéPole 17"/>
          <p:cNvSpPr txBox="1"/>
          <p:nvPr/>
        </p:nvSpPr>
        <p:spPr>
          <a:xfrm rot="19390239">
            <a:off x="2715119" y="3751331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 rot="19390239">
            <a:off x="5251816" y="4737686"/>
            <a:ext cx="135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Správně</a:t>
            </a:r>
            <a:endParaRPr lang="cs-CZ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6094534" y="3642294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pozitivní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574011" y="5342787"/>
            <a:ext cx="3029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Chyba II. druhu</a:t>
            </a:r>
          </a:p>
          <a:p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Falešně negativní závěr testu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 bwMode="auto">
          <a:xfrm flipV="1">
            <a:off x="3157086" y="4995514"/>
            <a:ext cx="519764" cy="3612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67263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Osnova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Excel: opakování, příprava dat, základní vzorce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popisné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Základní rozdělení pravděpodobnosti, testování hypotéz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Parametrické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Analýza kontingenčních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tabulek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Základy korelační analýzy a lineární regrese</a:t>
            </a:r>
          </a:p>
        </p:txBody>
      </p:sp>
    </p:spTree>
    <p:extLst>
      <p:ext uri="{BB962C8B-B14F-4D97-AF65-F5344CB8AC3E}">
        <p14:creationId xmlns:p14="http://schemas.microsoft.com/office/powerpoint/2010/main" val="6690602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chyb při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1. druhu</a:t>
            </a:r>
          </a:p>
          <a:p>
            <a:pPr marL="341313" indent="-341313">
              <a:lnSpc>
                <a:spcPct val="130000"/>
              </a:lnSpc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30000"/>
              </a:lnSpc>
            </a:pPr>
            <a:endParaRPr lang="cs-CZ" alt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chyby 2. druhu</a:t>
            </a: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endParaRPr lang="cs-CZ" altLang="cs-CZ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 defTabSz="355600">
              <a:lnSpc>
                <a:spcPct val="130000"/>
              </a:lnSpc>
            </a:pP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Síla testu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158095" y="2686299"/>
            <a:ext cx="5429250" cy="71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nesprávného zamítnutí nulové hypotézy,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hladina významnosti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158095" y="4083633"/>
            <a:ext cx="5448300" cy="7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 nerozpoznání neplatné nulové hypotézy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158095" y="5230455"/>
            <a:ext cx="5448300" cy="78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Pravděpodobnostně vyjádřená schopnost rozpoznat neplatnost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nulové hypotézy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21837" y="2797501"/>
            <a:ext cx="510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521837" y="4205468"/>
            <a:ext cx="510138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el-GR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329331" y="5449489"/>
            <a:ext cx="702644" cy="47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355600">
              <a:lnSpc>
                <a:spcPct val="110000"/>
              </a:lnSpc>
              <a:buNone/>
            </a:pPr>
            <a:r>
              <a:rPr 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el-GR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endParaRPr 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Šipka dolů 17"/>
          <p:cNvSpPr/>
          <p:nvPr/>
        </p:nvSpPr>
        <p:spPr bwMode="auto">
          <a:xfrm rot="16200000">
            <a:off x="2388116" y="273542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Šipka dolů 18"/>
          <p:cNvSpPr/>
          <p:nvPr/>
        </p:nvSpPr>
        <p:spPr bwMode="auto">
          <a:xfrm rot="16200000">
            <a:off x="2388116" y="4119859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0" name="Šipka dolů 19"/>
          <p:cNvSpPr/>
          <p:nvPr/>
        </p:nvSpPr>
        <p:spPr bwMode="auto">
          <a:xfrm rot="16200000">
            <a:off x="2388116" y="5379167"/>
            <a:ext cx="428560" cy="61891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839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21387" y="5627231"/>
            <a:ext cx="971550" cy="6572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50" b="9051"/>
          <a:stretch/>
        </p:blipFill>
        <p:spPr>
          <a:xfrm>
            <a:off x="2869285" y="2331636"/>
            <a:ext cx="548932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47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9051"/>
          <a:stretch/>
        </p:blipFill>
        <p:spPr>
          <a:xfrm>
            <a:off x="2869285" y="1323524"/>
            <a:ext cx="5489328" cy="4752528"/>
          </a:xfrm>
          <a:prstGeom prst="rect">
            <a:avLst/>
          </a:prstGeom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Možné chyby při testování hypotéz</a:t>
            </a:r>
          </a:p>
        </p:txBody>
      </p:sp>
    </p:spTree>
    <p:extLst>
      <p:ext uri="{BB962C8B-B14F-4D97-AF65-F5344CB8AC3E}">
        <p14:creationId xmlns:p14="http://schemas.microsoft.com/office/powerpoint/2010/main" val="754808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Testování 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proti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na hladině významnosti </a:t>
            </a:r>
            <a:r>
              <a:rPr lang="el-GR" alt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můžeme provést třemi různými  způsoby: 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Kritický obor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neboli obor zamítnutí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Interval spolehlivosti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722313" indent="-366713">
              <a:lnSpc>
                <a:spcPct val="110000"/>
              </a:lnSpc>
              <a:buFont typeface="+mj-lt"/>
              <a:buAutoNum type="arabicPeriod"/>
              <a:defRPr/>
            </a:pP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P-hodnota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(vyjadřuje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pravděpodobnost za platnosti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 níž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bychom získali stejnou nebo extrémnější hodnotu testové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statistiky).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10000"/>
              </a:lnSpc>
              <a:buNone/>
              <a:defRPr/>
            </a:pP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auto">
          <a:xfrm>
            <a:off x="394636" y="4686593"/>
            <a:ext cx="8046720" cy="1270535"/>
          </a:xfrm>
          <a:prstGeom prst="rect">
            <a:avLst/>
          </a:prstGeom>
          <a:solidFill>
            <a:srgbClr val="FF0000">
              <a:alpha val="25000"/>
            </a:srgbClr>
          </a:solidFill>
          <a:ln w="190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Významnost hypotézy hodnotíme dle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získané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p-hodnoty</a:t>
            </a:r>
            <a:r>
              <a:rPr lang="cs-CZ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která vyjadřuje pravděpodobnost, s jakou číselné realizace výběru podporují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je-li pravdivá.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porovnáme s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hladinou významnosti </a:t>
            </a:r>
            <a:r>
              <a:rPr lang="el-GR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(stanovujeme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ji na 0,05, tzn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připouštíme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5% chybu testu, tedy, že zamítneme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ačkoliv ve skutečnosti platí).</a:t>
            </a:r>
          </a:p>
          <a:p>
            <a:pPr marL="342900" indent="-342900">
              <a:lnSpc>
                <a:spcPct val="100000"/>
              </a:lnSpc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P-hodnotu získáme při testování hypotéz ve statistickém softwaru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00000"/>
              </a:lnSpc>
              <a:defRPr/>
            </a:pPr>
            <a:endParaRPr lang="cs-CZ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≤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 přijímáme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55600" indent="0">
              <a:lnSpc>
                <a:spcPct val="100000"/>
              </a:lnSpc>
              <a:buNone/>
              <a:defRPr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Je-li </a:t>
            </a:r>
            <a:r>
              <a:rPr 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 &gt; </a:t>
            </a:r>
            <a:r>
              <a:rPr lang="el-GR" sz="24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pak H</a:t>
            </a:r>
            <a:r>
              <a:rPr lang="cs-CZ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nezamítáme na hladině významnosti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Způsoby testování: P-hodnota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470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Poznámky k testování hypotéz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Nezamítnutí nulové hypotézy neznamená automaticky její přijetí!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Může se jednat o situaci, kdy pro zamítnutí nulové hypotézy nemáme dostatečné množství informace.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Dosažená hladina významnosti testu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(ať už 5 %, 1 % nebo 10 %)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nesmí být slepě brána jako hranice pro 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(ne)existenci testovaného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efektu.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Malá p-hodnota nemusí znamenat velký efekt.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Hodnota testové statistiky a p-hodnota mohou být ovlivněny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velkou velikostí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vzorku a malou variabilitou pozorovaných dat.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Na výsledky testování musí být nahlíženo kriticky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– jedná se o závěr založeny „pouze“ na jednom výběrovém souboru.</a:t>
            </a:r>
          </a:p>
          <a:p>
            <a:pPr marL="342900" indent="-342900">
              <a:lnSpc>
                <a:spcPct val="100000"/>
              </a:lnSpc>
              <a:spcBef>
                <a:spcPct val="20000"/>
              </a:spcBef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Statistická významnost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indikuje, že pozorovaný rozdíl není náhodný,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ale nemusí znamenat, že je významný i ve skutečnosti. Důležitá je i 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praktická (klinická) významnost</a:t>
            </a:r>
            <a:r>
              <a:rPr lang="cs-CZ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034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Testy normality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 normality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testují nulovou hypotézu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, že není rozdíl mezi zpracovávaným rozložením a normálním rozložením. Vždy je ovšem dobré prohlédnout si i histogram, protože některé odchylky od normality, např. 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bimodalitu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některé testy neodhalí.</a:t>
            </a:r>
          </a:p>
          <a:p>
            <a:pPr marL="0" indent="0" defTabSz="355600">
              <a:lnSpc>
                <a:spcPct val="110000"/>
              </a:lnSpc>
              <a:buNone/>
            </a:pP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44193"/>
              </p:ext>
            </p:extLst>
          </p:nvPr>
        </p:nvGraphicFramePr>
        <p:xfrm>
          <a:off x="286057" y="3141412"/>
          <a:ext cx="3600450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Unknown" r:id="rId3" imgW="3599815" imgH="2879725" progId="STATISTICA.Graph">
                  <p:embed/>
                </p:oleObj>
              </mc:Choice>
              <mc:Fallback>
                <p:oleObj name="Unknown" r:id="rId3" imgW="3599815" imgH="2879725" progId="STATISTICA.Graph">
                  <p:embed/>
                  <p:pic>
                    <p:nvPicPr>
                      <p:cNvPr id="307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057" y="3141412"/>
                        <a:ext cx="3600450" cy="287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3905756" y="2920031"/>
            <a:ext cx="46511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cs-CZ" sz="1800" b="1" dirty="0">
                <a:latin typeface="Calibri" pitchFamily="34" charset="0"/>
              </a:rPr>
              <a:t>Chí-kvadrát test dobré shody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</a:rPr>
              <a:t>Vhodný pro větší datové soubory. Srovnává pozorované četnosti s očekávanými hodnotami v třídách podobně jako při tvorbě histogramu.</a:t>
            </a:r>
            <a:endParaRPr lang="cs-CZ" sz="1800" dirty="0">
              <a:latin typeface="Calibri" pitchFamily="34" charset="0"/>
              <a:sym typeface="Symbol" pitchFamily="18" charset="2"/>
            </a:endParaRP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Kolmogorovův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- Smirnovův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Často používaný test, zaměřuje se zejména na distribuční funkci. Častěji se používá v jeho modifikaci –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Lilieforsův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test.</a:t>
            </a:r>
          </a:p>
          <a:p>
            <a:pPr>
              <a:spcBef>
                <a:spcPts val="0"/>
              </a:spcBef>
            </a:pPr>
            <a:r>
              <a:rPr lang="cs-CZ" sz="1800" b="1" dirty="0" err="1">
                <a:latin typeface="Calibri" pitchFamily="34" charset="0"/>
                <a:sym typeface="Symbol" pitchFamily="18" charset="2"/>
              </a:rPr>
              <a:t>Shapirův-Wilkův</a:t>
            </a:r>
            <a:r>
              <a:rPr lang="cs-CZ" sz="1800" b="1" dirty="0">
                <a:latin typeface="Calibri" pitchFamily="34" charset="0"/>
                <a:sym typeface="Symbol" pitchFamily="18" charset="2"/>
              </a:rPr>
              <a:t> test</a:t>
            </a:r>
          </a:p>
          <a:p>
            <a:pPr>
              <a:spcBef>
                <a:spcPts val="0"/>
              </a:spcBef>
            </a:pPr>
            <a:r>
              <a:rPr lang="cs-CZ" sz="1800" dirty="0">
                <a:latin typeface="Calibri" pitchFamily="34" charset="0"/>
                <a:sym typeface="Symbol" pitchFamily="18" charset="2"/>
              </a:rPr>
              <a:t>Jde o </a:t>
            </a:r>
            <a:r>
              <a:rPr lang="cs-CZ" sz="1800" dirty="0" err="1">
                <a:latin typeface="Calibri" pitchFamily="34" charset="0"/>
                <a:sym typeface="Symbol" pitchFamily="18" charset="2"/>
              </a:rPr>
              <a:t>neparametrický</a:t>
            </a:r>
            <a:r>
              <a:rPr lang="cs-CZ" sz="1800" dirty="0">
                <a:latin typeface="Calibri" pitchFamily="34" charset="0"/>
                <a:sym typeface="Symbol" pitchFamily="18" charset="2"/>
              </a:rPr>
              <a:t> test použitelný i při velmi malých n (10) s dobrou sílou testu. Je zaměřen na testování symetrie</a:t>
            </a:r>
            <a:r>
              <a:rPr lang="cs-CZ" sz="1800" dirty="0" smtClean="0">
                <a:latin typeface="Calibri" pitchFamily="34" charset="0"/>
                <a:sym typeface="Symbol" pitchFamily="18" charset="2"/>
              </a:rPr>
              <a:t>.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648706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cvičení v programu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96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Datový soubor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773" y="212811"/>
            <a:ext cx="1465954" cy="146595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456012" y="1581854"/>
            <a:ext cx="8066301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3200" kern="0" dirty="0" smtClean="0"/>
              <a:t>Rehabilitace po mozkovém infarktu</a:t>
            </a:r>
            <a:endParaRPr lang="cs-CZ" sz="3200" kern="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31" y="2089043"/>
            <a:ext cx="7986423" cy="39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94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40094" y="1576391"/>
            <a:ext cx="8066301" cy="465160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Cvičný datový soubor obsahuje záznamy 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celkem 407 pacientech hospitalizovaných pro mozkový infarkt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neurologickém oddělení akutní péče, kde jim byla poskytnuta terapie pro obnovu krevního oběhu v postižené části mozku.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zvládnutí akutní fáze byl u pacientů vyhodnocen stupeň soběstačnosti v základních denních aktivitách (ADL) pomocí tzv.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(BI) a byli přeloženi na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rehabilitační oddělení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 dvou týdnech byl opět dle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 vyhodnocen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soběstačnosti a pacienti byli buď propuštěni do ambulantní péče, nebo přeloženi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oddělení následné péče.</a:t>
            </a:r>
          </a:p>
        </p:txBody>
      </p:sp>
    </p:spTree>
    <p:extLst>
      <p:ext uri="{BB962C8B-B14F-4D97-AF65-F5344CB8AC3E}">
        <p14:creationId xmlns:p14="http://schemas.microsoft.com/office/powerpoint/2010/main" val="324312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Důležité informace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387202"/>
            <a:ext cx="8578073" cy="413999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Výuka: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14:00–15:40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počítačová učebna F01B1/709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Materiály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v IS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Software: Microsoft Office - Excel,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Statistica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Pro získání zápočtu/kolokvia je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třeba: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1) Účast </a:t>
            </a:r>
            <a:r>
              <a:rPr lang="cs-CZ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– povoleny jsou 2 absence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Při větší absenci – splnění písemky na konci semestru (teoretická část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řešení příkladů na počítači)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2) Domácí úkoly – povoleno </a:t>
            </a:r>
            <a:r>
              <a:rPr lang="cs-CZ" sz="2400" b="1" u="sng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max</a:t>
            </a: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 1 neodevzdání 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00DC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účelem procvičení, dostanete zpětnou vazbu, na dalším cvičení se vrátíme, kdyby byl problém</a:t>
            </a:r>
          </a:p>
          <a:p>
            <a:pPr marL="72000" indent="0">
              <a:buNone/>
            </a:pPr>
            <a:r>
              <a:rPr lang="cs-CZ" sz="2400" b="1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3) Závěrečný úkol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datový soubor – praktické úkoly</a:t>
            </a:r>
          </a:p>
          <a:p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643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Institut biostatistiky a analýz LF – Výuka – Biostatistika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10000"/>
              </a:lnSpc>
              <a:buNone/>
            </a:pP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Sbírané informace: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základní demografické údaje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pohlaví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samotné diagnóze mozkové příhody (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etiologie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lokalizace uzávěru cévy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informace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léčbě (typ indikované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terapie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výskyt komplikací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nformace o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způsobu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ukončení </a:t>
            </a: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rehabilitace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Stupeň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soběstačnosti před rehabilitací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byl dodatečně 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zjištěn z neurologie a na konci rehabilitace byl vyplněn nový dotazník pro určení výsledného </a:t>
            </a:r>
            <a:r>
              <a:rPr lang="cs-CZ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indexu </a:t>
            </a:r>
            <a:r>
              <a:rPr lang="cs-CZ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72000" indent="0">
              <a:buNone/>
            </a:pPr>
            <a:endParaRPr lang="cs-CZ" sz="2400" dirty="0"/>
          </a:p>
        </p:txBody>
      </p:sp>
      <p:sp>
        <p:nvSpPr>
          <p:cNvPr id="6" name="Nadpis 3"/>
          <p:cNvSpPr>
            <a:spLocks noGrp="1"/>
          </p:cNvSpPr>
          <p:nvPr>
            <p:ph type="title"/>
          </p:nvPr>
        </p:nvSpPr>
        <p:spPr>
          <a:xfrm>
            <a:off x="540094" y="720000"/>
            <a:ext cx="8066301" cy="451576"/>
          </a:xfrm>
        </p:spPr>
        <p:txBody>
          <a:bodyPr/>
          <a:lstStyle/>
          <a:p>
            <a:r>
              <a:rPr lang="cs-CZ" sz="3200" dirty="0" smtClean="0"/>
              <a:t>Rehabilitace po </a:t>
            </a:r>
            <a:r>
              <a:rPr lang="cs-CZ" sz="3200" dirty="0"/>
              <a:t>mozkovém infarktu</a:t>
            </a:r>
          </a:p>
        </p:txBody>
      </p:sp>
    </p:spTree>
    <p:extLst>
      <p:ext uri="{BB962C8B-B14F-4D97-AF65-F5344CB8AC3E}">
        <p14:creationId xmlns:p14="http://schemas.microsoft.com/office/powerpoint/2010/main" val="3818652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Normálně rozdělená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infarktu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4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22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Řešení v programu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9" name="Šipka doprava 8"/>
          <p:cNvSpPr/>
          <p:nvPr/>
        </p:nvSpPr>
        <p:spPr>
          <a:xfrm rot="450394">
            <a:off x="4931085" y="2794234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1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4890668" y="4240607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3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4931085" y="1856110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2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1926" y="1395780"/>
            <a:ext cx="44156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menu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zvolíme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 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vybereme </a:t>
            </a:r>
            <a:r>
              <a:rPr lang="cs-CZ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Box </a:t>
            </a:r>
            <a:r>
              <a:rPr lang="cs-CZ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V menu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zvolíme 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2D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vybereme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18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na záložce </a:t>
            </a:r>
            <a:r>
              <a:rPr lang="cs-CZ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Quick</a:t>
            </a:r>
            <a:r>
              <a:rPr lang="cs-CZ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zaškrtneme test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85" y="1171576"/>
            <a:ext cx="2357199" cy="5646724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>
            <a:off x="5682756" y="1945653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5690781" y="2945078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Ovál 20"/>
          <p:cNvSpPr/>
          <p:nvPr/>
        </p:nvSpPr>
        <p:spPr>
          <a:xfrm>
            <a:off x="5679556" y="4339136"/>
            <a:ext cx="1812753" cy="324970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9" y="3150106"/>
            <a:ext cx="3803845" cy="2609984"/>
          </a:xfrm>
          <a:prstGeom prst="rect">
            <a:avLst/>
          </a:prstGeom>
        </p:spPr>
      </p:pic>
      <p:sp>
        <p:nvSpPr>
          <p:cNvPr id="17" name="Šipka doprava 16"/>
          <p:cNvSpPr/>
          <p:nvPr/>
        </p:nvSpPr>
        <p:spPr>
          <a:xfrm rot="20547234" flipH="1">
            <a:off x="3952387" y="4351938"/>
            <a:ext cx="792088" cy="504056"/>
          </a:xfrm>
          <a:prstGeom prst="rightArrow">
            <a:avLst/>
          </a:prstGeom>
          <a:solidFill>
            <a:srgbClr val="0060A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4</a:t>
            </a:r>
            <a:endParaRPr lang="cs-CZ" b="1" dirty="0"/>
          </a:p>
        </p:txBody>
      </p:sp>
      <p:sp>
        <p:nvSpPr>
          <p:cNvPr id="14" name="Šipka doprava 13"/>
          <p:cNvSpPr/>
          <p:nvPr/>
        </p:nvSpPr>
        <p:spPr>
          <a:xfrm>
            <a:off x="184149" y="4773505"/>
            <a:ext cx="792088" cy="50405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4</a:t>
            </a:r>
          </a:p>
        </p:txBody>
      </p:sp>
      <p:sp>
        <p:nvSpPr>
          <p:cNvPr id="20" name="Ovál 19"/>
          <p:cNvSpPr/>
          <p:nvPr/>
        </p:nvSpPr>
        <p:spPr>
          <a:xfrm>
            <a:off x="958849" y="4926857"/>
            <a:ext cx="284444" cy="244689"/>
          </a:xfrm>
          <a:prstGeom prst="ellipse">
            <a:avLst/>
          </a:prstGeom>
          <a:noFill/>
          <a:ln w="38100">
            <a:solidFill>
              <a:srgbClr val="0060A8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7923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1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12" name="Obdélník 11"/>
          <p:cNvSpPr/>
          <p:nvPr/>
        </p:nvSpPr>
        <p:spPr>
          <a:xfrm>
            <a:off x="364184" y="1377379"/>
            <a:ext cx="4223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téměř shodné (cca 71 let) a data jsou tedy nejspíš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37" y="1671877"/>
            <a:ext cx="3118010" cy="901746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4694898" y="1334967"/>
            <a:ext cx="329378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cs-CZ" altLang="cs-CZ" sz="2000" dirty="0"/>
              <a:t>Srovnání průměru a mediánu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3" y="2453838"/>
            <a:ext cx="2971989" cy="231154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984582" y="2434905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404261" y="3639472"/>
            <a:ext cx="112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17" name="Šipka nahoru 16"/>
          <p:cNvSpPr/>
          <p:nvPr/>
        </p:nvSpPr>
        <p:spPr>
          <a:xfrm rot="9835994">
            <a:off x="1118285" y="4092828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délník 17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1" name="Šipka nahoru 20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Obrázek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358" y="3011822"/>
            <a:ext cx="2962020" cy="2323975"/>
          </a:xfrm>
          <a:prstGeom prst="rect">
            <a:avLst/>
          </a:prstGeom>
        </p:spPr>
      </p:pic>
      <p:sp>
        <p:nvSpPr>
          <p:cNvPr id="24" name="Obdélník 23"/>
          <p:cNvSpPr/>
          <p:nvPr/>
        </p:nvSpPr>
        <p:spPr>
          <a:xfrm>
            <a:off x="3997577" y="3101034"/>
            <a:ext cx="2125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7" name="Obrázek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233" y="2744278"/>
            <a:ext cx="2976836" cy="2328278"/>
          </a:xfrm>
          <a:prstGeom prst="rect">
            <a:avLst/>
          </a:prstGeom>
        </p:spPr>
      </p:pic>
      <p:sp>
        <p:nvSpPr>
          <p:cNvPr id="28" name="Obdélník 27"/>
          <p:cNvSpPr/>
          <p:nvPr/>
        </p:nvSpPr>
        <p:spPr>
          <a:xfrm>
            <a:off x="6153347" y="2667209"/>
            <a:ext cx="167844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7343139" y="4200627"/>
            <a:ext cx="12984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!!! Shapirův-Wilkův test !!!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0" name="Šipka nahoru 29"/>
          <p:cNvSpPr/>
          <p:nvPr/>
        </p:nvSpPr>
        <p:spPr>
          <a:xfrm rot="13589331">
            <a:off x="7178992" y="4521438"/>
            <a:ext cx="167281" cy="315951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270917" y="4914272"/>
            <a:ext cx="3529926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Symetrie je patrná i z krabicového grafu. Navíc histogram naprosto jasně odpovídá průběhu normálního rozdělení. Z N-P grafu také nejsou patrné odchylky od normality.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3817548" y="5191270"/>
            <a:ext cx="504437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0,580 nezamítáme nulovou hypotézu o normalitě (tj. nezamítáme, že není rozdíl mezi pozorovanými daty a teoretickým normálním rozdělením, … tj. data jsou normálně rozdělená).</a:t>
            </a:r>
          </a:p>
        </p:txBody>
      </p:sp>
      <p:sp>
        <p:nvSpPr>
          <p:cNvPr id="34" name="Šipka doprava 33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Šipka doprava 34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Šipka nahoru 35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8864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Odlehlá/chybná hodnota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„Ověřte normalitu věku při mozkovém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infarktu obsahující jeden překlep 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</a:t>
            </a:r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400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 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přepište hodnotu 40 na 400 a ke stanovení závěru opět použijte vybrané nástroje vhodné pro ověření normality</a:t>
            </a:r>
            <a:r>
              <a:rPr lang="cs-CZ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605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2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48" y="1690453"/>
            <a:ext cx="3137061" cy="93984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" y="2781460"/>
            <a:ext cx="2895656" cy="2249668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89" y="3013231"/>
            <a:ext cx="2891139" cy="225418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391609" y="1445834"/>
            <a:ext cx="4190015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jsou stále podobné (cca 71 let) a data by tedy mohla být alespoň 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662123" y="5444656"/>
            <a:ext cx="515216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4780813" y="1399039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800207" y="2736176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144120" y="2733335"/>
            <a:ext cx="1632866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08" y="3235140"/>
            <a:ext cx="2900173" cy="2231597"/>
          </a:xfrm>
          <a:prstGeom prst="rect">
            <a:avLst/>
          </a:prstGeom>
        </p:spPr>
      </p:pic>
      <p:sp>
        <p:nvSpPr>
          <p:cNvPr id="22" name="Obdélník 21"/>
          <p:cNvSpPr/>
          <p:nvPr/>
        </p:nvSpPr>
        <p:spPr>
          <a:xfrm>
            <a:off x="4196976" y="3173405"/>
            <a:ext cx="1710367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141855" y="2544223"/>
            <a:ext cx="5738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Věk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24" name="Šipka nahoru 23"/>
          <p:cNvSpPr/>
          <p:nvPr/>
        </p:nvSpPr>
        <p:spPr>
          <a:xfrm rot="3973008">
            <a:off x="4737581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prava 24"/>
          <p:cNvSpPr/>
          <p:nvPr/>
        </p:nvSpPr>
        <p:spPr bwMode="auto">
          <a:xfrm rot="8395246">
            <a:off x="4076659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Šipka doprava 25"/>
          <p:cNvSpPr/>
          <p:nvPr/>
        </p:nvSpPr>
        <p:spPr bwMode="auto">
          <a:xfrm rot="9638373">
            <a:off x="3784774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Šipka nahoru 26"/>
          <p:cNvSpPr/>
          <p:nvPr/>
        </p:nvSpPr>
        <p:spPr>
          <a:xfrm rot="7882199">
            <a:off x="4607972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bdélník 34"/>
          <p:cNvSpPr/>
          <p:nvPr/>
        </p:nvSpPr>
        <p:spPr>
          <a:xfrm>
            <a:off x="3180218" y="3877456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6" name="Šipka nahoru 35"/>
          <p:cNvSpPr/>
          <p:nvPr/>
        </p:nvSpPr>
        <p:spPr>
          <a:xfrm rot="2566642">
            <a:off x="4141512" y="3855004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7193960" y="3656081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38" name="Šipka nahoru 37"/>
          <p:cNvSpPr/>
          <p:nvPr/>
        </p:nvSpPr>
        <p:spPr>
          <a:xfrm rot="2566642">
            <a:off x="8155254" y="3633629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9" name="Obdélník 38"/>
          <p:cNvSpPr/>
          <p:nvPr/>
        </p:nvSpPr>
        <p:spPr>
          <a:xfrm>
            <a:off x="1980499" y="3694728"/>
            <a:ext cx="949457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Odlehlá hodnota (400)</a:t>
            </a:r>
            <a:endParaRPr lang="cs-CZ" sz="1200" b="1" u="sng" dirty="0">
              <a:solidFill>
                <a:srgbClr val="FF0000"/>
              </a:solidFill>
            </a:endParaRPr>
          </a:p>
        </p:txBody>
      </p:sp>
      <p:sp>
        <p:nvSpPr>
          <p:cNvPr id="40" name="Šipka nahoru 39"/>
          <p:cNvSpPr/>
          <p:nvPr/>
        </p:nvSpPr>
        <p:spPr>
          <a:xfrm rot="9835994">
            <a:off x="2324953" y="4224133"/>
            <a:ext cx="187561" cy="325175"/>
          </a:xfrm>
          <a:prstGeom prst="upArrow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310555" y="5167657"/>
            <a:ext cx="3311062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Ze všech tří grafických nástrojů lze identifikovat výskyt odlehlé/chybné hodnoty, jejíž přítomnost zkresluje pohled na zbytek souboru.</a:t>
            </a:r>
          </a:p>
        </p:txBody>
      </p:sp>
    </p:spTree>
    <p:extLst>
      <p:ext uri="{BB962C8B-B14F-4D97-AF65-F5344CB8AC3E}">
        <p14:creationId xmlns:p14="http://schemas.microsoft.com/office/powerpoint/2010/main" val="3171858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Asymetrická data</a:t>
            </a:r>
            <a:endParaRPr lang="cs-CZ" sz="32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Zadání: 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Ověřte normalitu indexu </a:t>
            </a:r>
            <a:r>
              <a:rPr lang="cs-CZ" sz="24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r>
              <a:rPr lang="cs-CZ" sz="24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(vyjadřuje stupeň soběstačnosti v základních denních aktivitách) na konci akutní hospitalizační péče o pacienty s mozkovým infarktem</a:t>
            </a:r>
            <a:r>
              <a:rPr lang="cs-CZ" sz="24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.“</a:t>
            </a:r>
            <a:endParaRPr lang="cs-CZ" sz="2400" b="1" dirty="0" smtClean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endParaRPr lang="cs-CZ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lnSpc>
                <a:spcPct val="100000"/>
              </a:lnSpc>
              <a:buNone/>
            </a:pPr>
            <a:r>
              <a:rPr lang="cs-CZ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Postup: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Srovnání průměru a mediánu (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Basic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Descriptive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Krabicový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Box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Histogram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Histogram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Diagnostický N-P graf (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Graphs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2D –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Probability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Plots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29200" indent="-457200">
              <a:lnSpc>
                <a:spcPct val="100000"/>
              </a:lnSpc>
              <a:buFont typeface="+mj-lt"/>
              <a:buAutoNum type="arabicPeriod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Shapirův-Wilkův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 nebo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Lilieforsovy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modifikace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Kolmogorovova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-Smirnovova testu (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lze provést např. těmito dvěma způsoby: 1) v nastavení histogramu: záložka </a:t>
            </a:r>
            <a:r>
              <a:rPr lang="cs-CZ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Advanced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vybereme test, 2) v nastavení N-P grafu: záložka: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→ </a:t>
            </a:r>
            <a:r>
              <a:rPr lang="cs-CZ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Statistics</a:t>
            </a:r>
            <a:r>
              <a:rPr lang="cs-CZ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zaškrtneme </a:t>
            </a:r>
            <a:r>
              <a:rPr lang="cs-CZ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test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cs-CZ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5240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Úkol č. 3 – Výsledky v </a:t>
            </a:r>
            <a:r>
              <a:rPr lang="cs-CZ" sz="3200" dirty="0" err="1" smtClean="0"/>
              <a:t>Statistica</a:t>
            </a:r>
            <a:endParaRPr lang="cs-CZ" sz="3200" dirty="0"/>
          </a:p>
        </p:txBody>
      </p:sp>
      <p:sp>
        <p:nvSpPr>
          <p:cNvPr id="8" name="Obdélník 7"/>
          <p:cNvSpPr/>
          <p:nvPr/>
        </p:nvSpPr>
        <p:spPr>
          <a:xfrm>
            <a:off x="4939969" y="1432770"/>
            <a:ext cx="33514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Srovnání průměru a mediánu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01148" y="1488378"/>
            <a:ext cx="429972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①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Průměr a medián se výrazně liší (průměr 62 bodů, medián </a:t>
            </a:r>
            <a:r>
              <a:rPr lang="cs-CZ" sz="1800" dirty="0" smtClean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70 bodů),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což znamená, že data jsou nejspíše asymetrická.</a:t>
            </a:r>
            <a:endParaRPr lang="cs-CZ" sz="1800" dirty="0">
              <a:solidFill>
                <a:srgbClr val="C0000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19" y="1724409"/>
            <a:ext cx="4438878" cy="88904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9" y="2560319"/>
            <a:ext cx="2991636" cy="233047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114" y="2839453"/>
            <a:ext cx="2996326" cy="2330475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1759911" y="2679612"/>
            <a:ext cx="127490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Histogram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6123125" y="2632545"/>
            <a:ext cx="1634838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Diagnostický N-P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3572979" y="5431977"/>
            <a:ext cx="5304393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③ 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 základě p-hodnoty &lt; 0,001 zamítáme nulovou hypotézu o normalitě (tj. zamítáme, že není rozdíl mezi pozorovanými daty a teoretickým normálním rozdělením, … tj. data nejsou normálně rozdělená).</a:t>
            </a:r>
          </a:p>
        </p:txBody>
      </p:sp>
      <p:pic>
        <p:nvPicPr>
          <p:cNvPr id="19" name="Obrázek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87" y="3142612"/>
            <a:ext cx="2991636" cy="2311719"/>
          </a:xfrm>
          <a:prstGeom prst="rect">
            <a:avLst/>
          </a:prstGeom>
        </p:spPr>
      </p:pic>
      <p:sp>
        <p:nvSpPr>
          <p:cNvPr id="20" name="Obdélník 19"/>
          <p:cNvSpPr/>
          <p:nvPr/>
        </p:nvSpPr>
        <p:spPr>
          <a:xfrm>
            <a:off x="4236586" y="3180751"/>
            <a:ext cx="175250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Krabicový graf </a:t>
            </a:r>
            <a:endParaRPr lang="cs-CZ" sz="2000" dirty="0">
              <a:solidFill>
                <a:srgbClr val="0070C0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86780" y="4872614"/>
            <a:ext cx="324569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cs-CZ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②</a:t>
            </a:r>
            <a:r>
              <a:rPr lang="cs-CZ" sz="18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Asymetrie je patrná i z krabicového grafu a histogramu. Z histogramu je navíc zřetelně vidět odlišnost od normálního rozdělení. Odchylky od normality jsou patrné i z N-P grafu.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3639795" y="2375644"/>
            <a:ext cx="1592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index </a:t>
            </a:r>
            <a:r>
              <a:rPr lang="cs-CZ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Barthelové</a:t>
            </a:r>
            <a:endParaRPr lang="cs-CZ" b="1" dirty="0">
              <a:solidFill>
                <a:srgbClr val="0070C0"/>
              </a:solidFill>
            </a:endParaRPr>
          </a:p>
        </p:txBody>
      </p:sp>
      <p:sp>
        <p:nvSpPr>
          <p:cNvPr id="22" name="Šipka nahoru 21"/>
          <p:cNvSpPr/>
          <p:nvPr/>
        </p:nvSpPr>
        <p:spPr>
          <a:xfrm rot="3973008">
            <a:off x="5507597" y="2427553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 bwMode="auto">
          <a:xfrm rot="8395246">
            <a:off x="3297008" y="2900804"/>
            <a:ext cx="327226" cy="336842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Šipka doprava 23"/>
          <p:cNvSpPr/>
          <p:nvPr/>
        </p:nvSpPr>
        <p:spPr bwMode="auto">
          <a:xfrm rot="9638373">
            <a:off x="3005123" y="2636322"/>
            <a:ext cx="310208" cy="331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Šipka nahoru 24"/>
          <p:cNvSpPr/>
          <p:nvPr/>
        </p:nvSpPr>
        <p:spPr>
          <a:xfrm rot="7882199">
            <a:off x="5377988" y="2851698"/>
            <a:ext cx="306436" cy="363682"/>
          </a:xfrm>
          <a:prstGeom prst="up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34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Organizace </a:t>
            </a:r>
            <a:r>
              <a:rPr lang="cs-CZ" dirty="0" smtClean="0"/>
              <a:t>výuky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10554" y="1234113"/>
            <a:ext cx="8578073" cy="302616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Excel: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Základy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popisné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statistiky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22. 2. 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setkání nebude</a:t>
            </a:r>
            <a:r>
              <a:rPr lang="cs-CZ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. 3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Základní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rozdělení pravděpodobnosti, testování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hypotéz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(pozor! 8. 3.  setkání nebude)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Parametrické testy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29. 3. – </a:t>
            </a:r>
            <a:r>
              <a:rPr lang="cs-CZ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Neparametrické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testy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Analýza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kontingenčních tabulek, testy dobré shody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cs-CZ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Korelační analýza + základy lineární regrese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BR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pt-BR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00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Volitelné sezení (návrat k některým tématům)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5. – Ukončení předmětu, test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solidFill>
                  <a:srgbClr val="F0192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5. – Vyhodnocení testu</a:t>
            </a:r>
            <a:endParaRPr lang="cs-CZ" sz="2000" dirty="0">
              <a:solidFill>
                <a:srgbClr val="F0192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80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Opakování</a:t>
            </a:r>
            <a:endParaRPr lang="cs-CZ" dirty="0"/>
          </a:p>
        </p:txBody>
      </p:sp>
      <p:sp>
        <p:nvSpPr>
          <p:cNvPr id="34" name="Rectangle 3"/>
          <p:cNvSpPr txBox="1">
            <a:spLocks/>
          </p:cNvSpPr>
          <p:nvPr/>
        </p:nvSpPr>
        <p:spPr bwMode="auto">
          <a:xfrm>
            <a:off x="437939" y="1683564"/>
            <a:ext cx="806489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 jsou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kvalitativní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kvantitativní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Uveďte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příklady binárních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nominálních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ordinálních dat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Jakými charakteristikami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popisujeme kvalitativní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Jakými charakteristikami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popisujeme kvantitativní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 správně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vizualizujeme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kvalitativní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 správně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vizualizujeme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kvantitativní data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457200" indent="-457200">
              <a:buFont typeface="+mj-lt"/>
              <a:buAutoNum type="arabicPeriod"/>
            </a:pPr>
            <a:endParaRPr lang="cs-CZ" altLang="cs-CZ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3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Modelová rozdělení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298928" y="4116403"/>
            <a:ext cx="8522680" cy="1235243"/>
          </a:xfrm>
        </p:spPr>
        <p:txBody>
          <a:bodyPr/>
          <a:lstStyle/>
          <a:p>
            <a:r>
              <a:rPr lang="cs-CZ" dirty="0"/>
              <a:t>Parametry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Přehled modelových </a:t>
            </a:r>
            <a:r>
              <a:rPr lang="cs-CZ" dirty="0" smtClean="0"/>
              <a:t>rozdělení</a:t>
            </a:r>
            <a:endParaRPr lang="cs-CZ" dirty="0"/>
          </a:p>
          <a:p>
            <a:r>
              <a:rPr lang="cs-CZ" dirty="0"/>
              <a:t>Logaritmicko-normální </a:t>
            </a:r>
            <a:r>
              <a:rPr lang="cs-CZ" dirty="0" smtClean="0"/>
              <a:t>rozdělení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830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Výběrové </a:t>
            </a:r>
            <a:r>
              <a:rPr lang="cs-CZ" altLang="cs-CZ" dirty="0" smtClean="0"/>
              <a:t>rozdělení hodnot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Lze popsat a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definovat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pravděpodobnost 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výskytu </a:t>
            </a:r>
            <a:r>
              <a:rPr lang="cs-CZ" alt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cs-CZ" altLang="cs-CZ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 rot="-9929">
            <a:off x="4153394" y="2664478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9694" y="2038736"/>
            <a:ext cx="83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618412" y="3039810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99694" y="3453650"/>
            <a:ext cx="7905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618412" y="4334764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99694" y="4811833"/>
            <a:ext cx="7905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f(x)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618412" y="5759236"/>
            <a:ext cx="4191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rot="-9929">
            <a:off x="4153394" y="4109573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 rot="-9929">
            <a:off x="4153394" y="5504151"/>
            <a:ext cx="457200" cy="200025"/>
          </a:xfrm>
          <a:prstGeom prst="rightArrow">
            <a:avLst>
              <a:gd name="adj1" fmla="val 50000"/>
              <a:gd name="adj2" fmla="val 5714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pSp>
        <p:nvGrpSpPr>
          <p:cNvPr id="15" name="Group 12"/>
          <p:cNvGrpSpPr>
            <a:grpSpLocks/>
          </p:cNvGrpSpPr>
          <p:nvPr/>
        </p:nvGrpSpPr>
        <p:grpSpPr bwMode="auto">
          <a:xfrm>
            <a:off x="5483686" y="2416695"/>
            <a:ext cx="2219608" cy="1020410"/>
            <a:chOff x="64" y="136"/>
            <a:chExt cx="255" cy="204"/>
          </a:xfrm>
        </p:grpSpPr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Freeform 15" descr="Široký šikmo nahoru"/>
          <p:cNvSpPr>
            <a:spLocks/>
          </p:cNvSpPr>
          <p:nvPr/>
        </p:nvSpPr>
        <p:spPr bwMode="auto">
          <a:xfrm>
            <a:off x="5521787" y="2559119"/>
            <a:ext cx="2163699" cy="868363"/>
          </a:xfrm>
          <a:custGeom>
            <a:avLst/>
            <a:gdLst>
              <a:gd name="T0" fmla="*/ 0 w 243"/>
              <a:gd name="T1" fmla="*/ 2147483647 h 125"/>
              <a:gd name="T2" fmla="*/ 2147483647 w 243"/>
              <a:gd name="T3" fmla="*/ 2147483647 h 125"/>
              <a:gd name="T4" fmla="*/ 2147483647 w 243"/>
              <a:gd name="T5" fmla="*/ 2147483647 h 125"/>
              <a:gd name="T6" fmla="*/ 2147483647 w 243"/>
              <a:gd name="T7" fmla="*/ 2147483647 h 125"/>
              <a:gd name="T8" fmla="*/ 2147483647 w 243"/>
              <a:gd name="T9" fmla="*/ 0 h 125"/>
              <a:gd name="T10" fmla="*/ 2147483647 w 243"/>
              <a:gd name="T11" fmla="*/ 2147483647 h 125"/>
              <a:gd name="T12" fmla="*/ 2147483647 w 243"/>
              <a:gd name="T13" fmla="*/ 2147483647 h 125"/>
              <a:gd name="T14" fmla="*/ 2147483647 w 243"/>
              <a:gd name="T15" fmla="*/ 2147483647 h 125"/>
              <a:gd name="T16" fmla="*/ 2147483647 w 243"/>
              <a:gd name="T17" fmla="*/ 2147483647 h 1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3"/>
              <a:gd name="T28" fmla="*/ 0 h 125"/>
              <a:gd name="T29" fmla="*/ 243 w 243"/>
              <a:gd name="T30" fmla="*/ 125 h 1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3" h="125">
                <a:moveTo>
                  <a:pt x="0" y="125"/>
                </a:moveTo>
                <a:cubicBezTo>
                  <a:pt x="3" y="122"/>
                  <a:pt x="11" y="116"/>
                  <a:pt x="17" y="106"/>
                </a:cubicBezTo>
                <a:cubicBezTo>
                  <a:pt x="23" y="96"/>
                  <a:pt x="30" y="77"/>
                  <a:pt x="34" y="65"/>
                </a:cubicBezTo>
                <a:cubicBezTo>
                  <a:pt x="38" y="53"/>
                  <a:pt x="39" y="45"/>
                  <a:pt x="43" y="34"/>
                </a:cubicBezTo>
                <a:cubicBezTo>
                  <a:pt x="47" y="23"/>
                  <a:pt x="55" y="0"/>
                  <a:pt x="61" y="0"/>
                </a:cubicBezTo>
                <a:cubicBezTo>
                  <a:pt x="67" y="0"/>
                  <a:pt x="75" y="20"/>
                  <a:pt x="81" y="31"/>
                </a:cubicBezTo>
                <a:cubicBezTo>
                  <a:pt x="87" y="42"/>
                  <a:pt x="90" y="53"/>
                  <a:pt x="99" y="65"/>
                </a:cubicBezTo>
                <a:cubicBezTo>
                  <a:pt x="108" y="77"/>
                  <a:pt x="109" y="93"/>
                  <a:pt x="133" y="103"/>
                </a:cubicBezTo>
                <a:cubicBezTo>
                  <a:pt x="157" y="113"/>
                  <a:pt x="220" y="120"/>
                  <a:pt x="243" y="124"/>
                </a:cubicBezTo>
              </a:path>
            </a:pathLst>
          </a:custGeom>
          <a:pattFill prst="wdUpDiag">
            <a:fgClr>
              <a:srgbClr val="0000FF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19" name="Group 16"/>
          <p:cNvGrpSpPr>
            <a:grpSpLocks/>
          </p:cNvGrpSpPr>
          <p:nvPr/>
        </p:nvGrpSpPr>
        <p:grpSpPr bwMode="auto">
          <a:xfrm>
            <a:off x="5493211" y="3717402"/>
            <a:ext cx="2219608" cy="1020410"/>
            <a:chOff x="64" y="136"/>
            <a:chExt cx="255" cy="204"/>
          </a:xfrm>
        </p:grpSpPr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2" name="Freeform 19" descr="Široký šikmo nahoru"/>
          <p:cNvSpPr>
            <a:spLocks/>
          </p:cNvSpPr>
          <p:nvPr/>
        </p:nvSpPr>
        <p:spPr bwMode="auto">
          <a:xfrm>
            <a:off x="5521786" y="3898827"/>
            <a:ext cx="2172603" cy="819735"/>
          </a:xfrm>
          <a:custGeom>
            <a:avLst/>
            <a:gdLst>
              <a:gd name="T0" fmla="*/ 0 w 244"/>
              <a:gd name="T1" fmla="*/ 2147483647 h 118"/>
              <a:gd name="T2" fmla="*/ 2147483647 w 244"/>
              <a:gd name="T3" fmla="*/ 2147483647 h 118"/>
              <a:gd name="T4" fmla="*/ 2147483647 w 244"/>
              <a:gd name="T5" fmla="*/ 2147483647 h 118"/>
              <a:gd name="T6" fmla="*/ 2147483647 w 244"/>
              <a:gd name="T7" fmla="*/ 2147483647 h 118"/>
              <a:gd name="T8" fmla="*/ 2147483647 w 244"/>
              <a:gd name="T9" fmla="*/ 0 h 118"/>
              <a:gd name="T10" fmla="*/ 2147483647 w 244"/>
              <a:gd name="T11" fmla="*/ 2147483647 h 118"/>
              <a:gd name="T12" fmla="*/ 2147483647 w 244"/>
              <a:gd name="T13" fmla="*/ 2147483647 h 118"/>
              <a:gd name="T14" fmla="*/ 2147483647 w 244"/>
              <a:gd name="T15" fmla="*/ 2147483647 h 118"/>
              <a:gd name="T16" fmla="*/ 2147483647 w 244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4"/>
              <a:gd name="T28" fmla="*/ 0 h 118"/>
              <a:gd name="T29" fmla="*/ 244 w 244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4" h="118">
                <a:moveTo>
                  <a:pt x="0" y="118"/>
                </a:moveTo>
                <a:cubicBezTo>
                  <a:pt x="6" y="115"/>
                  <a:pt x="28" y="110"/>
                  <a:pt x="39" y="100"/>
                </a:cubicBezTo>
                <a:cubicBezTo>
                  <a:pt x="50" y="90"/>
                  <a:pt x="59" y="72"/>
                  <a:pt x="68" y="59"/>
                </a:cubicBezTo>
                <a:cubicBezTo>
                  <a:pt x="77" y="46"/>
                  <a:pt x="82" y="31"/>
                  <a:pt x="92" y="21"/>
                </a:cubicBezTo>
                <a:cubicBezTo>
                  <a:pt x="102" y="11"/>
                  <a:pt x="115" y="0"/>
                  <a:pt x="127" y="0"/>
                </a:cubicBezTo>
                <a:cubicBezTo>
                  <a:pt x="139" y="0"/>
                  <a:pt x="154" y="11"/>
                  <a:pt x="163" y="20"/>
                </a:cubicBezTo>
                <a:cubicBezTo>
                  <a:pt x="172" y="29"/>
                  <a:pt x="172" y="44"/>
                  <a:pt x="179" y="57"/>
                </a:cubicBezTo>
                <a:cubicBezTo>
                  <a:pt x="186" y="70"/>
                  <a:pt x="193" y="86"/>
                  <a:pt x="204" y="96"/>
                </a:cubicBezTo>
                <a:cubicBezTo>
                  <a:pt x="215" y="106"/>
                  <a:pt x="236" y="113"/>
                  <a:pt x="244" y="117"/>
                </a:cubicBezTo>
              </a:path>
            </a:pathLst>
          </a:custGeom>
          <a:pattFill prst="wdUpDiag">
            <a:fgClr>
              <a:srgbClr val="FF9900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5493211" y="5142264"/>
            <a:ext cx="2219608" cy="1020410"/>
            <a:chOff x="64" y="136"/>
            <a:chExt cx="255" cy="204"/>
          </a:xfrm>
        </p:grpSpPr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4" y="136"/>
              <a:ext cx="0" cy="20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64" y="34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6" name="Freeform 23" descr="Široký šikmo nahoru"/>
          <p:cNvSpPr>
            <a:spLocks/>
          </p:cNvSpPr>
          <p:nvPr/>
        </p:nvSpPr>
        <p:spPr bwMode="auto">
          <a:xfrm>
            <a:off x="5521787" y="5316644"/>
            <a:ext cx="2181507" cy="826682"/>
          </a:xfrm>
          <a:custGeom>
            <a:avLst/>
            <a:gdLst>
              <a:gd name="T0" fmla="*/ 0 w 245"/>
              <a:gd name="T1" fmla="*/ 2147483647 h 119"/>
              <a:gd name="T2" fmla="*/ 2147483647 w 245"/>
              <a:gd name="T3" fmla="*/ 2147483647 h 119"/>
              <a:gd name="T4" fmla="*/ 2147483647 w 245"/>
              <a:gd name="T5" fmla="*/ 2147483647 h 119"/>
              <a:gd name="T6" fmla="*/ 2147483647 w 245"/>
              <a:gd name="T7" fmla="*/ 2147483647 h 119"/>
              <a:gd name="T8" fmla="*/ 2147483647 w 245"/>
              <a:gd name="T9" fmla="*/ 2147483647 h 119"/>
              <a:gd name="T10" fmla="*/ 2147483647 w 245"/>
              <a:gd name="T11" fmla="*/ 2147483647 h 119"/>
              <a:gd name="T12" fmla="*/ 2147483647 w 245"/>
              <a:gd name="T13" fmla="*/ 2147483647 h 119"/>
              <a:gd name="T14" fmla="*/ 2147483647 w 245"/>
              <a:gd name="T15" fmla="*/ 2147483647 h 119"/>
              <a:gd name="T16" fmla="*/ 2147483647 w 245"/>
              <a:gd name="T17" fmla="*/ 2147483647 h 119"/>
              <a:gd name="T18" fmla="*/ 2147483647 w 245"/>
              <a:gd name="T19" fmla="*/ 2147483647 h 1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45"/>
              <a:gd name="T31" fmla="*/ 0 h 119"/>
              <a:gd name="T32" fmla="*/ 245 w 245"/>
              <a:gd name="T33" fmla="*/ 119 h 1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45" h="119">
                <a:moveTo>
                  <a:pt x="0" y="119"/>
                </a:moveTo>
                <a:cubicBezTo>
                  <a:pt x="10" y="116"/>
                  <a:pt x="41" y="108"/>
                  <a:pt x="58" y="103"/>
                </a:cubicBezTo>
                <a:cubicBezTo>
                  <a:pt x="75" y="98"/>
                  <a:pt x="88" y="97"/>
                  <a:pt x="103" y="90"/>
                </a:cubicBezTo>
                <a:cubicBezTo>
                  <a:pt x="118" y="83"/>
                  <a:pt x="136" y="73"/>
                  <a:pt x="147" y="62"/>
                </a:cubicBezTo>
                <a:cubicBezTo>
                  <a:pt x="158" y="51"/>
                  <a:pt x="161" y="36"/>
                  <a:pt x="167" y="26"/>
                </a:cubicBezTo>
                <a:cubicBezTo>
                  <a:pt x="173" y="16"/>
                  <a:pt x="179" y="2"/>
                  <a:pt x="185" y="1"/>
                </a:cubicBezTo>
                <a:cubicBezTo>
                  <a:pt x="191" y="0"/>
                  <a:pt x="197" y="11"/>
                  <a:pt x="202" y="21"/>
                </a:cubicBezTo>
                <a:cubicBezTo>
                  <a:pt x="207" y="31"/>
                  <a:pt x="212" y="46"/>
                  <a:pt x="217" y="59"/>
                </a:cubicBezTo>
                <a:cubicBezTo>
                  <a:pt x="222" y="72"/>
                  <a:pt x="228" y="90"/>
                  <a:pt x="233" y="100"/>
                </a:cubicBezTo>
                <a:cubicBezTo>
                  <a:pt x="238" y="110"/>
                  <a:pt x="243" y="114"/>
                  <a:pt x="245" y="118"/>
                </a:cubicBezTo>
              </a:path>
            </a:pathLst>
          </a:custGeom>
          <a:pattFill prst="wdUpDiag">
            <a:fgClr>
              <a:srgbClr val="339966"/>
            </a:fgClr>
            <a:bgClr>
              <a:srgbClr val="FFFFFF"/>
            </a:bgClr>
          </a:pattFill>
          <a:ln w="1905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787660" y="2038736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787660" y="3453650"/>
            <a:ext cx="8382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87660" y="4811833"/>
            <a:ext cx="8858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i="0" dirty="0">
                <a:latin typeface="Symbol" pitchFamily="18" charset="2"/>
              </a:rPr>
              <a:t>j</a:t>
            </a:r>
            <a:r>
              <a:rPr lang="cs-CZ" altLang="cs-CZ" i="0" dirty="0">
                <a:latin typeface="Calibri" panose="020F0502020204030204" pitchFamily="34" charset="0"/>
                <a:cs typeface="Calibri" panose="020F0502020204030204" pitchFamily="34" charset="0"/>
              </a:rPr>
              <a:t>(x)</a:t>
            </a:r>
          </a:p>
        </p:txBody>
      </p:sp>
      <p:pic>
        <p:nvPicPr>
          <p:cNvPr id="30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5482" y="2288294"/>
            <a:ext cx="2454212" cy="1139871"/>
          </a:xfrm>
          <a:prstGeom prst="rect">
            <a:avLst/>
          </a:prstGeom>
          <a:noFill/>
        </p:spPr>
      </p:pic>
      <p:pic>
        <p:nvPicPr>
          <p:cNvPr id="31" name="Picture 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3493191"/>
            <a:ext cx="2520818" cy="129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2" y="4901032"/>
            <a:ext cx="2520818" cy="129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1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Parametry rozdělení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1313" indent="-341313">
              <a:lnSpc>
                <a:spcPct val="110000"/>
              </a:lnSpc>
            </a:pP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Proměnné můžeme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charakterizovat parametry </a:t>
            </a:r>
            <a:r>
              <a:rPr lang="cs-CZ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1313" indent="-341313">
              <a:lnSpc>
                <a:spcPct val="11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Hlavní skupiny těchto parametrů můžeme charakterizovat jako ukazatele: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Středu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(medián, průměr, geometrický průměr)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Šířky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(rozsah hodnot, rozptyl, </a:t>
            </a:r>
            <a:r>
              <a:rPr lang="cs-CZ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odchylka)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Tvaru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skewness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kurtosis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742950" lvl="1" indent="-284163">
              <a:lnSpc>
                <a:spcPct val="11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Kvantily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rozdělení</a:t>
            </a:r>
            <a:endParaRPr lang="cs-CZ" altLang="cs-CZ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526" y="4181000"/>
            <a:ext cx="424815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1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 smtClean="0"/>
              <a:t>Institut biostatistiky a analýz LF – Výuka – Biostatistika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Přehled modelových rozdělení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447928" y="1558720"/>
            <a:ext cx="8012066" cy="4086148"/>
            <a:chOff x="447928" y="1558720"/>
            <a:chExt cx="8012066" cy="4086148"/>
          </a:xfrm>
        </p:grpSpPr>
        <p:grpSp>
          <p:nvGrpSpPr>
            <p:cNvPr id="30" name="Skupina 29"/>
            <p:cNvGrpSpPr/>
            <p:nvPr/>
          </p:nvGrpSpPr>
          <p:grpSpPr>
            <a:xfrm>
              <a:off x="1309091" y="5115167"/>
              <a:ext cx="777605" cy="529701"/>
              <a:chOff x="1075849" y="4903312"/>
              <a:chExt cx="669925" cy="447675"/>
            </a:xfrm>
          </p:grpSpPr>
          <p:sp>
            <p:nvSpPr>
              <p:cNvPr id="20" name="Obdélník 19"/>
              <p:cNvSpPr/>
              <p:nvPr/>
            </p:nvSpPr>
            <p:spPr bwMode="auto">
              <a:xfrm>
                <a:off x="1075849" y="4903312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2" name="Obdélník 21"/>
              <p:cNvSpPr/>
              <p:nvPr/>
            </p:nvSpPr>
            <p:spPr bwMode="auto">
              <a:xfrm>
                <a:off x="1127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3" name="Obdélník 22"/>
              <p:cNvSpPr/>
              <p:nvPr/>
            </p:nvSpPr>
            <p:spPr bwMode="auto">
              <a:xfrm>
                <a:off x="1203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4" name="Obdélník 23"/>
              <p:cNvSpPr/>
              <p:nvPr/>
            </p:nvSpPr>
            <p:spPr bwMode="auto">
              <a:xfrm>
                <a:off x="13557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5" name="Obdélník 24"/>
              <p:cNvSpPr/>
              <p:nvPr/>
            </p:nvSpPr>
            <p:spPr bwMode="auto">
              <a:xfrm>
                <a:off x="15081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 bwMode="auto">
              <a:xfrm>
                <a:off x="1279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 bwMode="auto">
              <a:xfrm>
                <a:off x="14319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 bwMode="auto">
              <a:xfrm>
                <a:off x="15843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 bwMode="auto">
              <a:xfrm>
                <a:off x="1660525" y="4979812"/>
                <a:ext cx="45719" cy="368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49" name="Skupina 48"/>
            <p:cNvGrpSpPr/>
            <p:nvPr/>
          </p:nvGrpSpPr>
          <p:grpSpPr>
            <a:xfrm>
              <a:off x="469335" y="5115167"/>
              <a:ext cx="777605" cy="529701"/>
              <a:chOff x="164624" y="4910455"/>
              <a:chExt cx="669925" cy="447675"/>
            </a:xfrm>
          </p:grpSpPr>
          <p:sp>
            <p:nvSpPr>
              <p:cNvPr id="19" name="Obdélník 18"/>
              <p:cNvSpPr/>
              <p:nvPr/>
            </p:nvSpPr>
            <p:spPr bwMode="auto">
              <a:xfrm>
                <a:off x="164624" y="491045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1" name="Obdélník 30"/>
              <p:cNvSpPr/>
              <p:nvPr/>
            </p:nvSpPr>
            <p:spPr bwMode="auto">
              <a:xfrm>
                <a:off x="402324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2" name="Obdélník 31"/>
              <p:cNvSpPr/>
              <p:nvPr/>
            </p:nvSpPr>
            <p:spPr bwMode="auto">
              <a:xfrm>
                <a:off x="551130" y="5001172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3" name="Obdélník 32"/>
              <p:cNvSpPr/>
              <p:nvPr/>
            </p:nvSpPr>
            <p:spPr bwMode="auto">
              <a:xfrm>
                <a:off x="474588" y="4920228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 bwMode="auto">
              <a:xfrm>
                <a:off x="623394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 bwMode="auto">
              <a:xfrm>
                <a:off x="323567" y="5175798"/>
                <a:ext cx="52212" cy="17891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 bwMode="auto">
              <a:xfrm>
                <a:off x="25130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 bwMode="auto">
              <a:xfrm>
                <a:off x="702153" y="5292542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57" name="Skupina 56"/>
            <p:cNvGrpSpPr/>
            <p:nvPr/>
          </p:nvGrpSpPr>
          <p:grpSpPr>
            <a:xfrm>
              <a:off x="2148847" y="5115167"/>
              <a:ext cx="777605" cy="529701"/>
              <a:chOff x="1562960" y="4912907"/>
              <a:chExt cx="669925" cy="447675"/>
            </a:xfrm>
          </p:grpSpPr>
          <p:sp>
            <p:nvSpPr>
              <p:cNvPr id="43" name="Obdélník 42"/>
              <p:cNvSpPr/>
              <p:nvPr/>
            </p:nvSpPr>
            <p:spPr bwMode="auto">
              <a:xfrm>
                <a:off x="1562960" y="491290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 bwMode="auto">
              <a:xfrm>
                <a:off x="1702698" y="5146354"/>
                <a:ext cx="45719" cy="21043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 bwMode="auto">
              <a:xfrm>
                <a:off x="1641398" y="4961914"/>
                <a:ext cx="45719" cy="39487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7" name="Obdélník 46"/>
              <p:cNvSpPr/>
              <p:nvPr/>
            </p:nvSpPr>
            <p:spPr bwMode="auto">
              <a:xfrm>
                <a:off x="1763998" y="5248431"/>
                <a:ext cx="45719" cy="108355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48" name="Obdélník 47"/>
              <p:cNvSpPr/>
              <p:nvPr/>
            </p:nvSpPr>
            <p:spPr bwMode="auto">
              <a:xfrm>
                <a:off x="1825298" y="5294619"/>
                <a:ext cx="45719" cy="621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0" name="Obdélník 49"/>
              <p:cNvSpPr/>
              <p:nvPr/>
            </p:nvSpPr>
            <p:spPr bwMode="auto">
              <a:xfrm>
                <a:off x="1886598" y="5311067"/>
                <a:ext cx="45719" cy="4571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52" name="Přímá spojnice 51"/>
              <p:cNvCxnSpPr/>
              <p:nvPr/>
            </p:nvCxnSpPr>
            <p:spPr bwMode="auto">
              <a:xfrm>
                <a:off x="1947898" y="534408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3" name="Přímá spojnice 52"/>
              <p:cNvCxnSpPr/>
              <p:nvPr/>
            </p:nvCxnSpPr>
            <p:spPr bwMode="auto">
              <a:xfrm>
                <a:off x="2009198" y="535043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4" name="Přímá spojnice 53"/>
              <p:cNvCxnSpPr/>
              <p:nvPr/>
            </p:nvCxnSpPr>
            <p:spPr bwMode="auto">
              <a:xfrm>
                <a:off x="2070500" y="5353610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63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69" name="Skupina 68"/>
            <p:cNvGrpSpPr/>
            <p:nvPr/>
          </p:nvGrpSpPr>
          <p:grpSpPr>
            <a:xfrm>
              <a:off x="2988603" y="5115167"/>
              <a:ext cx="777605" cy="529701"/>
              <a:chOff x="1805336" y="4648213"/>
              <a:chExt cx="669925" cy="447675"/>
            </a:xfrm>
          </p:grpSpPr>
          <p:sp>
            <p:nvSpPr>
              <p:cNvPr id="21" name="Obdélník 20"/>
              <p:cNvSpPr/>
              <p:nvPr/>
            </p:nvSpPr>
            <p:spPr bwMode="auto">
              <a:xfrm>
                <a:off x="1805336" y="4648213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8" name="Obdélník 57"/>
              <p:cNvSpPr/>
              <p:nvPr/>
            </p:nvSpPr>
            <p:spPr bwMode="auto">
              <a:xfrm>
                <a:off x="2091077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59" name="Obdélník 58"/>
              <p:cNvSpPr/>
              <p:nvPr/>
            </p:nvSpPr>
            <p:spPr bwMode="auto">
              <a:xfrm>
                <a:off x="2023111" y="4658452"/>
                <a:ext cx="49997" cy="43448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0" name="Obdélník 59"/>
              <p:cNvSpPr/>
              <p:nvPr/>
            </p:nvSpPr>
            <p:spPr bwMode="auto">
              <a:xfrm>
                <a:off x="2154765" y="4867299"/>
                <a:ext cx="45719" cy="225634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1" name="Obdélník 60"/>
              <p:cNvSpPr/>
              <p:nvPr/>
            </p:nvSpPr>
            <p:spPr bwMode="auto">
              <a:xfrm>
                <a:off x="2218453" y="4972074"/>
                <a:ext cx="45719" cy="120859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2" name="Obdélník 61"/>
              <p:cNvSpPr/>
              <p:nvPr/>
            </p:nvSpPr>
            <p:spPr bwMode="auto">
              <a:xfrm>
                <a:off x="1959423" y="4739396"/>
                <a:ext cx="45719" cy="35353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63" name="Obdélník 62"/>
              <p:cNvSpPr/>
              <p:nvPr/>
            </p:nvSpPr>
            <p:spPr bwMode="auto">
              <a:xfrm>
                <a:off x="1895735" y="4964640"/>
                <a:ext cx="45719" cy="128293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4" name="Přímá spojnice 63"/>
              <p:cNvCxnSpPr/>
              <p:nvPr/>
            </p:nvCxnSpPr>
            <p:spPr bwMode="auto">
              <a:xfrm>
                <a:off x="2409514" y="508499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Přímá spojnice 64"/>
              <p:cNvCxnSpPr/>
              <p:nvPr/>
            </p:nvCxnSpPr>
            <p:spPr bwMode="auto">
              <a:xfrm>
                <a:off x="1832047" y="5081817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7" name="Obdélník 66"/>
              <p:cNvSpPr/>
              <p:nvPr/>
            </p:nvSpPr>
            <p:spPr bwMode="auto">
              <a:xfrm>
                <a:off x="2282141" y="5035726"/>
                <a:ext cx="45719" cy="5720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68" name="Přímá spojnice 67"/>
              <p:cNvCxnSpPr/>
              <p:nvPr/>
            </p:nvCxnSpPr>
            <p:spPr bwMode="auto">
              <a:xfrm>
                <a:off x="2345829" y="5077053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3" name="Skupina 72"/>
            <p:cNvGrpSpPr/>
            <p:nvPr/>
          </p:nvGrpSpPr>
          <p:grpSpPr>
            <a:xfrm>
              <a:off x="4668115" y="5115167"/>
              <a:ext cx="778384" cy="529701"/>
              <a:chOff x="3285872" y="4599015"/>
              <a:chExt cx="670596" cy="447675"/>
            </a:xfrm>
          </p:grpSpPr>
          <p:sp>
            <p:nvSpPr>
              <p:cNvPr id="70" name="Obdélník 69"/>
              <p:cNvSpPr/>
              <p:nvPr/>
            </p:nvSpPr>
            <p:spPr bwMode="auto">
              <a:xfrm>
                <a:off x="3286543" y="459901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2" name="Obdélník 71"/>
              <p:cNvSpPr/>
              <p:nvPr/>
            </p:nvSpPr>
            <p:spPr bwMode="auto">
              <a:xfrm>
                <a:off x="3285872" y="4724993"/>
                <a:ext cx="666484" cy="31908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87" name="Skupina 86"/>
            <p:cNvGrpSpPr/>
            <p:nvPr/>
          </p:nvGrpSpPr>
          <p:grpSpPr>
            <a:xfrm>
              <a:off x="3828359" y="5115167"/>
              <a:ext cx="777605" cy="529701"/>
              <a:chOff x="2547861" y="4581547"/>
              <a:chExt cx="669925" cy="447675"/>
            </a:xfrm>
          </p:grpSpPr>
          <p:sp>
            <p:nvSpPr>
              <p:cNvPr id="44" name="Obdélník 43"/>
              <p:cNvSpPr/>
              <p:nvPr/>
            </p:nvSpPr>
            <p:spPr bwMode="auto">
              <a:xfrm>
                <a:off x="2547861" y="4581547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4" name="Obdélník 73"/>
              <p:cNvSpPr/>
              <p:nvPr/>
            </p:nvSpPr>
            <p:spPr bwMode="auto">
              <a:xfrm>
                <a:off x="2824326" y="4655309"/>
                <a:ext cx="45719" cy="3694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5" name="Obdélník 74"/>
              <p:cNvSpPr/>
              <p:nvPr/>
            </p:nvSpPr>
            <p:spPr bwMode="auto">
              <a:xfrm>
                <a:off x="2889413" y="4612690"/>
                <a:ext cx="45719" cy="41208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6" name="Obdélník 75"/>
              <p:cNvSpPr/>
              <p:nvPr/>
            </p:nvSpPr>
            <p:spPr bwMode="auto">
              <a:xfrm>
                <a:off x="2954500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77" name="Obdélník 76"/>
              <p:cNvSpPr/>
              <p:nvPr/>
            </p:nvSpPr>
            <p:spPr bwMode="auto">
              <a:xfrm>
                <a:off x="3084674" y="4956009"/>
                <a:ext cx="45719" cy="68767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78" name="Přímá spojnice 77"/>
              <p:cNvCxnSpPr/>
              <p:nvPr/>
            </p:nvCxnSpPr>
            <p:spPr bwMode="auto">
              <a:xfrm>
                <a:off x="3149763" y="501842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" name="Přímá spojnice 79"/>
              <p:cNvCxnSpPr/>
              <p:nvPr/>
            </p:nvCxnSpPr>
            <p:spPr bwMode="auto">
              <a:xfrm>
                <a:off x="2629065" y="5010484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83" name="Obdélník 82"/>
              <p:cNvSpPr/>
              <p:nvPr/>
            </p:nvSpPr>
            <p:spPr bwMode="auto">
              <a:xfrm>
                <a:off x="2759239" y="4753055"/>
                <a:ext cx="45719" cy="27172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4" name="Obdélník 83"/>
              <p:cNvSpPr/>
              <p:nvPr/>
            </p:nvSpPr>
            <p:spPr bwMode="auto">
              <a:xfrm>
                <a:off x="3019587" y="4865914"/>
                <a:ext cx="45719" cy="158862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85" name="Obdélník 84"/>
              <p:cNvSpPr/>
              <p:nvPr/>
            </p:nvSpPr>
            <p:spPr bwMode="auto">
              <a:xfrm>
                <a:off x="2694152" y="4867125"/>
                <a:ext cx="45719" cy="15765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cxnSp>
            <p:nvCxnSpPr>
              <p:cNvPr id="86" name="Přímá spojnice 85"/>
              <p:cNvCxnSpPr/>
              <p:nvPr/>
            </p:nvCxnSpPr>
            <p:spPr bwMode="auto">
              <a:xfrm>
                <a:off x="2563978" y="5020012"/>
                <a:ext cx="45719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2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07" name="Skupina 106"/>
            <p:cNvGrpSpPr/>
            <p:nvPr/>
          </p:nvGrpSpPr>
          <p:grpSpPr>
            <a:xfrm>
              <a:off x="5508542" y="5115167"/>
              <a:ext cx="782378" cy="529701"/>
              <a:chOff x="4797181" y="4550835"/>
              <a:chExt cx="674037" cy="447675"/>
            </a:xfrm>
          </p:grpSpPr>
          <p:sp>
            <p:nvSpPr>
              <p:cNvPr id="89" name="Obdélník 88"/>
              <p:cNvSpPr/>
              <p:nvPr/>
            </p:nvSpPr>
            <p:spPr bwMode="auto">
              <a:xfrm>
                <a:off x="4801293" y="4550835"/>
                <a:ext cx="669925" cy="44767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1" name="Rovnoramenný trojúhelník 90"/>
              <p:cNvSpPr/>
              <p:nvPr/>
            </p:nvSpPr>
            <p:spPr bwMode="auto">
              <a:xfrm>
                <a:off x="4797181" y="4561082"/>
                <a:ext cx="673775" cy="435409"/>
              </a:xfrm>
              <a:prstGeom prst="triangle">
                <a:avLst>
                  <a:gd name="adj" fmla="val 502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08" name="Skupina 107"/>
            <p:cNvGrpSpPr/>
            <p:nvPr/>
          </p:nvGrpSpPr>
          <p:grpSpPr>
            <a:xfrm>
              <a:off x="6352410" y="5111409"/>
              <a:ext cx="799886" cy="533459"/>
              <a:chOff x="5712616" y="4563481"/>
              <a:chExt cx="689121" cy="450851"/>
            </a:xfrm>
          </p:grpSpPr>
          <p:sp>
            <p:nvSpPr>
              <p:cNvPr id="106" name="Volný tvar 105"/>
              <p:cNvSpPr/>
              <p:nvPr/>
            </p:nvSpPr>
            <p:spPr bwMode="auto">
              <a:xfrm>
                <a:off x="5712616" y="4587295"/>
                <a:ext cx="670371" cy="427037"/>
              </a:xfrm>
              <a:custGeom>
                <a:avLst/>
                <a:gdLst>
                  <a:gd name="connsiteX0" fmla="*/ 0 w 670371"/>
                  <a:gd name="connsiteY0" fmla="*/ 427037 h 427037"/>
                  <a:gd name="connsiteX1" fmla="*/ 0 w 670371"/>
                  <a:gd name="connsiteY1" fmla="*/ 427037 h 427037"/>
                  <a:gd name="connsiteX2" fmla="*/ 44450 w 670371"/>
                  <a:gd name="connsiteY2" fmla="*/ 425450 h 427037"/>
                  <a:gd name="connsiteX3" fmla="*/ 53975 w 670371"/>
                  <a:gd name="connsiteY3" fmla="*/ 422275 h 427037"/>
                  <a:gd name="connsiteX4" fmla="*/ 63500 w 670371"/>
                  <a:gd name="connsiteY4" fmla="*/ 415925 h 427037"/>
                  <a:gd name="connsiteX5" fmla="*/ 73025 w 670371"/>
                  <a:gd name="connsiteY5" fmla="*/ 411162 h 427037"/>
                  <a:gd name="connsiteX6" fmla="*/ 82550 w 670371"/>
                  <a:gd name="connsiteY6" fmla="*/ 404812 h 427037"/>
                  <a:gd name="connsiteX7" fmla="*/ 87313 w 670371"/>
                  <a:gd name="connsiteY7" fmla="*/ 400050 h 427037"/>
                  <a:gd name="connsiteX8" fmla="*/ 96838 w 670371"/>
                  <a:gd name="connsiteY8" fmla="*/ 396875 h 427037"/>
                  <a:gd name="connsiteX9" fmla="*/ 103188 w 670371"/>
                  <a:gd name="connsiteY9" fmla="*/ 388937 h 427037"/>
                  <a:gd name="connsiteX10" fmla="*/ 109538 w 670371"/>
                  <a:gd name="connsiteY10" fmla="*/ 381000 h 427037"/>
                  <a:gd name="connsiteX11" fmla="*/ 111125 w 670371"/>
                  <a:gd name="connsiteY11" fmla="*/ 376237 h 427037"/>
                  <a:gd name="connsiteX12" fmla="*/ 115888 w 670371"/>
                  <a:gd name="connsiteY12" fmla="*/ 373062 h 427037"/>
                  <a:gd name="connsiteX13" fmla="*/ 120650 w 670371"/>
                  <a:gd name="connsiteY13" fmla="*/ 368300 h 427037"/>
                  <a:gd name="connsiteX14" fmla="*/ 127000 w 670371"/>
                  <a:gd name="connsiteY14" fmla="*/ 358775 h 427037"/>
                  <a:gd name="connsiteX15" fmla="*/ 133350 w 670371"/>
                  <a:gd name="connsiteY15" fmla="*/ 349250 h 427037"/>
                  <a:gd name="connsiteX16" fmla="*/ 141288 w 670371"/>
                  <a:gd name="connsiteY16" fmla="*/ 339725 h 427037"/>
                  <a:gd name="connsiteX17" fmla="*/ 142875 w 670371"/>
                  <a:gd name="connsiteY17" fmla="*/ 334962 h 427037"/>
                  <a:gd name="connsiteX18" fmla="*/ 149225 w 670371"/>
                  <a:gd name="connsiteY18" fmla="*/ 325437 h 427037"/>
                  <a:gd name="connsiteX19" fmla="*/ 157163 w 670371"/>
                  <a:gd name="connsiteY19" fmla="*/ 311150 h 427037"/>
                  <a:gd name="connsiteX20" fmla="*/ 158750 w 670371"/>
                  <a:gd name="connsiteY20" fmla="*/ 306387 h 427037"/>
                  <a:gd name="connsiteX21" fmla="*/ 163513 w 670371"/>
                  <a:gd name="connsiteY21" fmla="*/ 303212 h 427037"/>
                  <a:gd name="connsiteX22" fmla="*/ 166688 w 670371"/>
                  <a:gd name="connsiteY22" fmla="*/ 298450 h 427037"/>
                  <a:gd name="connsiteX23" fmla="*/ 169863 w 670371"/>
                  <a:gd name="connsiteY23" fmla="*/ 288925 h 427037"/>
                  <a:gd name="connsiteX24" fmla="*/ 176213 w 670371"/>
                  <a:gd name="connsiteY24" fmla="*/ 279400 h 427037"/>
                  <a:gd name="connsiteX25" fmla="*/ 184150 w 670371"/>
                  <a:gd name="connsiteY25" fmla="*/ 265112 h 427037"/>
                  <a:gd name="connsiteX26" fmla="*/ 187325 w 670371"/>
                  <a:gd name="connsiteY26" fmla="*/ 260350 h 427037"/>
                  <a:gd name="connsiteX27" fmla="*/ 193675 w 670371"/>
                  <a:gd name="connsiteY27" fmla="*/ 246062 h 427037"/>
                  <a:gd name="connsiteX28" fmla="*/ 196850 w 670371"/>
                  <a:gd name="connsiteY28" fmla="*/ 234950 h 427037"/>
                  <a:gd name="connsiteX29" fmla="*/ 203200 w 670371"/>
                  <a:gd name="connsiteY29" fmla="*/ 225425 h 427037"/>
                  <a:gd name="connsiteX30" fmla="*/ 204788 w 670371"/>
                  <a:gd name="connsiteY30" fmla="*/ 220662 h 427037"/>
                  <a:gd name="connsiteX31" fmla="*/ 211138 w 670371"/>
                  <a:gd name="connsiteY31" fmla="*/ 211137 h 427037"/>
                  <a:gd name="connsiteX32" fmla="*/ 214313 w 670371"/>
                  <a:gd name="connsiteY32" fmla="*/ 206375 h 427037"/>
                  <a:gd name="connsiteX33" fmla="*/ 215900 w 670371"/>
                  <a:gd name="connsiteY33" fmla="*/ 201612 h 427037"/>
                  <a:gd name="connsiteX34" fmla="*/ 219075 w 670371"/>
                  <a:gd name="connsiteY34" fmla="*/ 185737 h 427037"/>
                  <a:gd name="connsiteX35" fmla="*/ 222250 w 670371"/>
                  <a:gd name="connsiteY35" fmla="*/ 180975 h 427037"/>
                  <a:gd name="connsiteX36" fmla="*/ 225425 w 670371"/>
                  <a:gd name="connsiteY36" fmla="*/ 171450 h 427037"/>
                  <a:gd name="connsiteX37" fmla="*/ 228600 w 670371"/>
                  <a:gd name="connsiteY37" fmla="*/ 166687 h 427037"/>
                  <a:gd name="connsiteX38" fmla="*/ 233363 w 670371"/>
                  <a:gd name="connsiteY38" fmla="*/ 157162 h 427037"/>
                  <a:gd name="connsiteX39" fmla="*/ 234950 w 670371"/>
                  <a:gd name="connsiteY39" fmla="*/ 152400 h 427037"/>
                  <a:gd name="connsiteX40" fmla="*/ 238125 w 670371"/>
                  <a:gd name="connsiteY40" fmla="*/ 139700 h 427037"/>
                  <a:gd name="connsiteX41" fmla="*/ 241300 w 670371"/>
                  <a:gd name="connsiteY41" fmla="*/ 134937 h 427037"/>
                  <a:gd name="connsiteX42" fmla="*/ 246063 w 670371"/>
                  <a:gd name="connsiteY42" fmla="*/ 125412 h 427037"/>
                  <a:gd name="connsiteX43" fmla="*/ 250825 w 670371"/>
                  <a:gd name="connsiteY43" fmla="*/ 109537 h 427037"/>
                  <a:gd name="connsiteX44" fmla="*/ 252413 w 670371"/>
                  <a:gd name="connsiteY44" fmla="*/ 104775 h 427037"/>
                  <a:gd name="connsiteX45" fmla="*/ 257175 w 670371"/>
                  <a:gd name="connsiteY45" fmla="*/ 101600 h 427037"/>
                  <a:gd name="connsiteX46" fmla="*/ 258763 w 670371"/>
                  <a:gd name="connsiteY46" fmla="*/ 87312 h 427037"/>
                  <a:gd name="connsiteX47" fmla="*/ 260350 w 670371"/>
                  <a:gd name="connsiteY47" fmla="*/ 82550 h 427037"/>
                  <a:gd name="connsiteX48" fmla="*/ 265113 w 670371"/>
                  <a:gd name="connsiteY48" fmla="*/ 77787 h 427037"/>
                  <a:gd name="connsiteX49" fmla="*/ 273050 w 670371"/>
                  <a:gd name="connsiteY49" fmla="*/ 63500 h 427037"/>
                  <a:gd name="connsiteX50" fmla="*/ 280988 w 670371"/>
                  <a:gd name="connsiteY50" fmla="*/ 49212 h 427037"/>
                  <a:gd name="connsiteX51" fmla="*/ 288925 w 670371"/>
                  <a:gd name="connsiteY51" fmla="*/ 34925 h 427037"/>
                  <a:gd name="connsiteX52" fmla="*/ 292100 w 670371"/>
                  <a:gd name="connsiteY52" fmla="*/ 30162 h 427037"/>
                  <a:gd name="connsiteX53" fmla="*/ 301625 w 670371"/>
                  <a:gd name="connsiteY53" fmla="*/ 22225 h 427037"/>
                  <a:gd name="connsiteX54" fmla="*/ 306388 w 670371"/>
                  <a:gd name="connsiteY54" fmla="*/ 19050 h 427037"/>
                  <a:gd name="connsiteX55" fmla="*/ 315913 w 670371"/>
                  <a:gd name="connsiteY55" fmla="*/ 11112 h 427037"/>
                  <a:gd name="connsiteX56" fmla="*/ 319088 w 670371"/>
                  <a:gd name="connsiteY56" fmla="*/ 6350 h 427037"/>
                  <a:gd name="connsiteX57" fmla="*/ 328613 w 670371"/>
                  <a:gd name="connsiteY57" fmla="*/ 0 h 427037"/>
                  <a:gd name="connsiteX58" fmla="*/ 360363 w 670371"/>
                  <a:gd name="connsiteY58" fmla="*/ 1587 h 427037"/>
                  <a:gd name="connsiteX59" fmla="*/ 361950 w 670371"/>
                  <a:gd name="connsiteY59" fmla="*/ 6350 h 427037"/>
                  <a:gd name="connsiteX60" fmla="*/ 369888 w 670371"/>
                  <a:gd name="connsiteY60" fmla="*/ 12700 h 427037"/>
                  <a:gd name="connsiteX61" fmla="*/ 373063 w 670371"/>
                  <a:gd name="connsiteY61" fmla="*/ 22225 h 427037"/>
                  <a:gd name="connsiteX62" fmla="*/ 379413 w 670371"/>
                  <a:gd name="connsiteY62" fmla="*/ 31750 h 427037"/>
                  <a:gd name="connsiteX63" fmla="*/ 381000 w 670371"/>
                  <a:gd name="connsiteY63" fmla="*/ 36512 h 427037"/>
                  <a:gd name="connsiteX64" fmla="*/ 384175 w 670371"/>
                  <a:gd name="connsiteY64" fmla="*/ 53975 h 427037"/>
                  <a:gd name="connsiteX65" fmla="*/ 387350 w 670371"/>
                  <a:gd name="connsiteY65" fmla="*/ 63500 h 427037"/>
                  <a:gd name="connsiteX66" fmla="*/ 393700 w 670371"/>
                  <a:gd name="connsiteY66" fmla="*/ 73025 h 427037"/>
                  <a:gd name="connsiteX67" fmla="*/ 398463 w 670371"/>
                  <a:gd name="connsiteY67" fmla="*/ 76200 h 427037"/>
                  <a:gd name="connsiteX68" fmla="*/ 403225 w 670371"/>
                  <a:gd name="connsiteY68" fmla="*/ 85725 h 427037"/>
                  <a:gd name="connsiteX69" fmla="*/ 404813 w 670371"/>
                  <a:gd name="connsiteY69" fmla="*/ 90487 h 427037"/>
                  <a:gd name="connsiteX70" fmla="*/ 411163 w 670371"/>
                  <a:gd name="connsiteY70" fmla="*/ 100012 h 427037"/>
                  <a:gd name="connsiteX71" fmla="*/ 414338 w 670371"/>
                  <a:gd name="connsiteY71" fmla="*/ 104775 h 427037"/>
                  <a:gd name="connsiteX72" fmla="*/ 420688 w 670371"/>
                  <a:gd name="connsiteY72" fmla="*/ 119062 h 427037"/>
                  <a:gd name="connsiteX73" fmla="*/ 425450 w 670371"/>
                  <a:gd name="connsiteY73" fmla="*/ 128587 h 427037"/>
                  <a:gd name="connsiteX74" fmla="*/ 431800 w 670371"/>
                  <a:gd name="connsiteY74" fmla="*/ 139700 h 427037"/>
                  <a:gd name="connsiteX75" fmla="*/ 436563 w 670371"/>
                  <a:gd name="connsiteY75" fmla="*/ 153987 h 427037"/>
                  <a:gd name="connsiteX76" fmla="*/ 438150 w 670371"/>
                  <a:gd name="connsiteY76" fmla="*/ 158750 h 427037"/>
                  <a:gd name="connsiteX77" fmla="*/ 442913 w 670371"/>
                  <a:gd name="connsiteY77" fmla="*/ 174625 h 427037"/>
                  <a:gd name="connsiteX78" fmla="*/ 446088 w 670371"/>
                  <a:gd name="connsiteY78" fmla="*/ 179387 h 427037"/>
                  <a:gd name="connsiteX79" fmla="*/ 452438 w 670371"/>
                  <a:gd name="connsiteY79" fmla="*/ 193675 h 427037"/>
                  <a:gd name="connsiteX80" fmla="*/ 454025 w 670371"/>
                  <a:gd name="connsiteY80" fmla="*/ 198437 h 427037"/>
                  <a:gd name="connsiteX81" fmla="*/ 458788 w 670371"/>
                  <a:gd name="connsiteY81" fmla="*/ 201612 h 427037"/>
                  <a:gd name="connsiteX82" fmla="*/ 461963 w 670371"/>
                  <a:gd name="connsiteY82" fmla="*/ 206375 h 427037"/>
                  <a:gd name="connsiteX83" fmla="*/ 465138 w 670371"/>
                  <a:gd name="connsiteY83" fmla="*/ 215900 h 427037"/>
                  <a:gd name="connsiteX84" fmla="*/ 473075 w 670371"/>
                  <a:gd name="connsiteY84" fmla="*/ 227012 h 427037"/>
                  <a:gd name="connsiteX85" fmla="*/ 474663 w 670371"/>
                  <a:gd name="connsiteY85" fmla="*/ 231775 h 427037"/>
                  <a:gd name="connsiteX86" fmla="*/ 482600 w 670371"/>
                  <a:gd name="connsiteY86" fmla="*/ 242887 h 427037"/>
                  <a:gd name="connsiteX87" fmla="*/ 484188 w 670371"/>
                  <a:gd name="connsiteY87" fmla="*/ 247650 h 427037"/>
                  <a:gd name="connsiteX88" fmla="*/ 490538 w 670371"/>
                  <a:gd name="connsiteY88" fmla="*/ 257175 h 427037"/>
                  <a:gd name="connsiteX89" fmla="*/ 496888 w 670371"/>
                  <a:gd name="connsiteY89" fmla="*/ 273050 h 427037"/>
                  <a:gd name="connsiteX90" fmla="*/ 501650 w 670371"/>
                  <a:gd name="connsiteY90" fmla="*/ 276225 h 427037"/>
                  <a:gd name="connsiteX91" fmla="*/ 506413 w 670371"/>
                  <a:gd name="connsiteY91" fmla="*/ 285750 h 427037"/>
                  <a:gd name="connsiteX92" fmla="*/ 508000 w 670371"/>
                  <a:gd name="connsiteY92" fmla="*/ 290512 h 427037"/>
                  <a:gd name="connsiteX93" fmla="*/ 509588 w 670371"/>
                  <a:gd name="connsiteY93" fmla="*/ 304800 h 427037"/>
                  <a:gd name="connsiteX94" fmla="*/ 511175 w 670371"/>
                  <a:gd name="connsiteY94" fmla="*/ 309562 h 427037"/>
                  <a:gd name="connsiteX95" fmla="*/ 515938 w 670371"/>
                  <a:gd name="connsiteY95" fmla="*/ 312737 h 427037"/>
                  <a:gd name="connsiteX96" fmla="*/ 527050 w 670371"/>
                  <a:gd name="connsiteY96" fmla="*/ 323850 h 427037"/>
                  <a:gd name="connsiteX97" fmla="*/ 533400 w 670371"/>
                  <a:gd name="connsiteY97" fmla="*/ 331787 h 427037"/>
                  <a:gd name="connsiteX98" fmla="*/ 542925 w 670371"/>
                  <a:gd name="connsiteY98" fmla="*/ 342900 h 427037"/>
                  <a:gd name="connsiteX99" fmla="*/ 544513 w 670371"/>
                  <a:gd name="connsiteY99" fmla="*/ 349250 h 427037"/>
                  <a:gd name="connsiteX100" fmla="*/ 549275 w 670371"/>
                  <a:gd name="connsiteY100" fmla="*/ 354012 h 427037"/>
                  <a:gd name="connsiteX101" fmla="*/ 552450 w 670371"/>
                  <a:gd name="connsiteY101" fmla="*/ 358775 h 427037"/>
                  <a:gd name="connsiteX102" fmla="*/ 561975 w 670371"/>
                  <a:gd name="connsiteY102" fmla="*/ 365125 h 427037"/>
                  <a:gd name="connsiteX103" fmla="*/ 571500 w 670371"/>
                  <a:gd name="connsiteY103" fmla="*/ 369887 h 427037"/>
                  <a:gd name="connsiteX104" fmla="*/ 576263 w 670371"/>
                  <a:gd name="connsiteY104" fmla="*/ 374650 h 427037"/>
                  <a:gd name="connsiteX105" fmla="*/ 581025 w 670371"/>
                  <a:gd name="connsiteY105" fmla="*/ 377825 h 427037"/>
                  <a:gd name="connsiteX106" fmla="*/ 590550 w 670371"/>
                  <a:gd name="connsiteY106" fmla="*/ 387350 h 427037"/>
                  <a:gd name="connsiteX107" fmla="*/ 593725 w 670371"/>
                  <a:gd name="connsiteY107" fmla="*/ 392112 h 427037"/>
                  <a:gd name="connsiteX108" fmla="*/ 598488 w 670371"/>
                  <a:gd name="connsiteY108" fmla="*/ 395287 h 427037"/>
                  <a:gd name="connsiteX109" fmla="*/ 608013 w 670371"/>
                  <a:gd name="connsiteY109" fmla="*/ 398462 h 427037"/>
                  <a:gd name="connsiteX110" fmla="*/ 612775 w 670371"/>
                  <a:gd name="connsiteY110" fmla="*/ 401637 h 427037"/>
                  <a:gd name="connsiteX111" fmla="*/ 628650 w 670371"/>
                  <a:gd name="connsiteY111" fmla="*/ 406400 h 427037"/>
                  <a:gd name="connsiteX112" fmla="*/ 638175 w 670371"/>
                  <a:gd name="connsiteY112" fmla="*/ 407987 h 427037"/>
                  <a:gd name="connsiteX113" fmla="*/ 647700 w 670371"/>
                  <a:gd name="connsiteY113" fmla="*/ 414337 h 427037"/>
                  <a:gd name="connsiteX114" fmla="*/ 654050 w 670371"/>
                  <a:gd name="connsiteY114" fmla="*/ 415925 h 427037"/>
                  <a:gd name="connsiteX115" fmla="*/ 663575 w 670371"/>
                  <a:gd name="connsiteY115" fmla="*/ 419100 h 427037"/>
                  <a:gd name="connsiteX116" fmla="*/ 669925 w 670371"/>
                  <a:gd name="connsiteY116" fmla="*/ 420687 h 427037"/>
                  <a:gd name="connsiteX117" fmla="*/ 585788 w 670371"/>
                  <a:gd name="connsiteY117" fmla="*/ 419100 h 427037"/>
                  <a:gd name="connsiteX118" fmla="*/ 136525 w 670371"/>
                  <a:gd name="connsiteY118" fmla="*/ 420687 h 427037"/>
                  <a:gd name="connsiteX119" fmla="*/ 117475 w 670371"/>
                  <a:gd name="connsiteY119" fmla="*/ 422275 h 427037"/>
                  <a:gd name="connsiteX120" fmla="*/ 0 w 670371"/>
                  <a:gd name="connsiteY120" fmla="*/ 427037 h 427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</a:cxnLst>
                <a:rect l="l" t="t" r="r" b="b"/>
                <a:pathLst>
                  <a:path w="670371" h="427037">
                    <a:moveTo>
                      <a:pt x="0" y="427037"/>
                    </a:moveTo>
                    <a:lnTo>
                      <a:pt x="0" y="427037"/>
                    </a:lnTo>
                    <a:cubicBezTo>
                      <a:pt x="14817" y="426508"/>
                      <a:pt x="29681" y="426753"/>
                      <a:pt x="44450" y="425450"/>
                    </a:cubicBezTo>
                    <a:cubicBezTo>
                      <a:pt x="47784" y="425156"/>
                      <a:pt x="53975" y="422275"/>
                      <a:pt x="53975" y="422275"/>
                    </a:cubicBezTo>
                    <a:cubicBezTo>
                      <a:pt x="57150" y="420158"/>
                      <a:pt x="59880" y="417132"/>
                      <a:pt x="63500" y="415925"/>
                    </a:cubicBezTo>
                    <a:cubicBezTo>
                      <a:pt x="70073" y="413734"/>
                      <a:pt x="66871" y="415265"/>
                      <a:pt x="73025" y="411162"/>
                    </a:cubicBezTo>
                    <a:cubicBezTo>
                      <a:pt x="79892" y="400862"/>
                      <a:pt x="71511" y="411120"/>
                      <a:pt x="82550" y="404812"/>
                    </a:cubicBezTo>
                    <a:cubicBezTo>
                      <a:pt x="84499" y="403698"/>
                      <a:pt x="85350" y="401140"/>
                      <a:pt x="87313" y="400050"/>
                    </a:cubicBezTo>
                    <a:cubicBezTo>
                      <a:pt x="90239" y="398425"/>
                      <a:pt x="96838" y="396875"/>
                      <a:pt x="96838" y="396875"/>
                    </a:cubicBezTo>
                    <a:cubicBezTo>
                      <a:pt x="100826" y="384905"/>
                      <a:pt x="94982" y="399193"/>
                      <a:pt x="103188" y="388937"/>
                    </a:cubicBezTo>
                    <a:cubicBezTo>
                      <a:pt x="111952" y="377983"/>
                      <a:pt x="95886" y="390100"/>
                      <a:pt x="109538" y="381000"/>
                    </a:cubicBezTo>
                    <a:cubicBezTo>
                      <a:pt x="110067" y="379412"/>
                      <a:pt x="110080" y="377544"/>
                      <a:pt x="111125" y="376237"/>
                    </a:cubicBezTo>
                    <a:cubicBezTo>
                      <a:pt x="112317" y="374747"/>
                      <a:pt x="114422" y="374283"/>
                      <a:pt x="115888" y="373062"/>
                    </a:cubicBezTo>
                    <a:cubicBezTo>
                      <a:pt x="117613" y="371625"/>
                      <a:pt x="119063" y="369887"/>
                      <a:pt x="120650" y="368300"/>
                    </a:cubicBezTo>
                    <a:cubicBezTo>
                      <a:pt x="123687" y="359191"/>
                      <a:pt x="120063" y="367694"/>
                      <a:pt x="127000" y="358775"/>
                    </a:cubicBezTo>
                    <a:cubicBezTo>
                      <a:pt x="129343" y="355763"/>
                      <a:pt x="130652" y="351948"/>
                      <a:pt x="133350" y="349250"/>
                    </a:cubicBezTo>
                    <a:cubicBezTo>
                      <a:pt x="139462" y="343138"/>
                      <a:pt x="136867" y="346355"/>
                      <a:pt x="141288" y="339725"/>
                    </a:cubicBezTo>
                    <a:cubicBezTo>
                      <a:pt x="141817" y="338137"/>
                      <a:pt x="142062" y="336425"/>
                      <a:pt x="142875" y="334962"/>
                    </a:cubicBezTo>
                    <a:cubicBezTo>
                      <a:pt x="144728" y="331626"/>
                      <a:pt x="148018" y="329057"/>
                      <a:pt x="149225" y="325437"/>
                    </a:cubicBezTo>
                    <a:cubicBezTo>
                      <a:pt x="153110" y="313782"/>
                      <a:pt x="150033" y="318278"/>
                      <a:pt x="157163" y="311150"/>
                    </a:cubicBezTo>
                    <a:cubicBezTo>
                      <a:pt x="157692" y="309562"/>
                      <a:pt x="157705" y="307694"/>
                      <a:pt x="158750" y="306387"/>
                    </a:cubicBezTo>
                    <a:cubicBezTo>
                      <a:pt x="159942" y="304897"/>
                      <a:pt x="162164" y="304561"/>
                      <a:pt x="163513" y="303212"/>
                    </a:cubicBezTo>
                    <a:cubicBezTo>
                      <a:pt x="164862" y="301863"/>
                      <a:pt x="165630" y="300037"/>
                      <a:pt x="166688" y="298450"/>
                    </a:cubicBezTo>
                    <a:cubicBezTo>
                      <a:pt x="167746" y="295275"/>
                      <a:pt x="168007" y="291710"/>
                      <a:pt x="169863" y="288925"/>
                    </a:cubicBezTo>
                    <a:lnTo>
                      <a:pt x="176213" y="279400"/>
                    </a:lnTo>
                    <a:cubicBezTo>
                      <a:pt x="179006" y="271017"/>
                      <a:pt x="176872" y="276029"/>
                      <a:pt x="184150" y="265112"/>
                    </a:cubicBezTo>
                    <a:cubicBezTo>
                      <a:pt x="185208" y="263525"/>
                      <a:pt x="186722" y="262160"/>
                      <a:pt x="187325" y="260350"/>
                    </a:cubicBezTo>
                    <a:cubicBezTo>
                      <a:pt x="191103" y="249015"/>
                      <a:pt x="188644" y="253610"/>
                      <a:pt x="193675" y="246062"/>
                    </a:cubicBezTo>
                    <a:cubicBezTo>
                      <a:pt x="194048" y="244572"/>
                      <a:pt x="195816" y="236811"/>
                      <a:pt x="196850" y="234950"/>
                    </a:cubicBezTo>
                    <a:cubicBezTo>
                      <a:pt x="198703" y="231614"/>
                      <a:pt x="201993" y="229045"/>
                      <a:pt x="203200" y="225425"/>
                    </a:cubicBezTo>
                    <a:cubicBezTo>
                      <a:pt x="203729" y="223837"/>
                      <a:pt x="203975" y="222125"/>
                      <a:pt x="204788" y="220662"/>
                    </a:cubicBezTo>
                    <a:cubicBezTo>
                      <a:pt x="206641" y="217326"/>
                      <a:pt x="209021" y="214312"/>
                      <a:pt x="211138" y="211137"/>
                    </a:cubicBezTo>
                    <a:lnTo>
                      <a:pt x="214313" y="206375"/>
                    </a:lnTo>
                    <a:cubicBezTo>
                      <a:pt x="214842" y="204787"/>
                      <a:pt x="215524" y="203243"/>
                      <a:pt x="215900" y="201612"/>
                    </a:cubicBezTo>
                    <a:cubicBezTo>
                      <a:pt x="217113" y="196354"/>
                      <a:pt x="216081" y="190227"/>
                      <a:pt x="219075" y="185737"/>
                    </a:cubicBezTo>
                    <a:cubicBezTo>
                      <a:pt x="220133" y="184150"/>
                      <a:pt x="221475" y="182718"/>
                      <a:pt x="222250" y="180975"/>
                    </a:cubicBezTo>
                    <a:cubicBezTo>
                      <a:pt x="223609" y="177917"/>
                      <a:pt x="223569" y="174235"/>
                      <a:pt x="225425" y="171450"/>
                    </a:cubicBezTo>
                    <a:cubicBezTo>
                      <a:pt x="226483" y="169862"/>
                      <a:pt x="227747" y="168394"/>
                      <a:pt x="228600" y="166687"/>
                    </a:cubicBezTo>
                    <a:cubicBezTo>
                      <a:pt x="235173" y="153541"/>
                      <a:pt x="224263" y="170813"/>
                      <a:pt x="233363" y="157162"/>
                    </a:cubicBezTo>
                    <a:cubicBezTo>
                      <a:pt x="233892" y="155575"/>
                      <a:pt x="234544" y="154023"/>
                      <a:pt x="234950" y="152400"/>
                    </a:cubicBezTo>
                    <a:cubicBezTo>
                      <a:pt x="235854" y="148782"/>
                      <a:pt x="236312" y="143326"/>
                      <a:pt x="238125" y="139700"/>
                    </a:cubicBezTo>
                    <a:cubicBezTo>
                      <a:pt x="238978" y="137993"/>
                      <a:pt x="240447" y="136644"/>
                      <a:pt x="241300" y="134937"/>
                    </a:cubicBezTo>
                    <a:cubicBezTo>
                      <a:pt x="247873" y="121791"/>
                      <a:pt x="236963" y="139063"/>
                      <a:pt x="246063" y="125412"/>
                    </a:cubicBezTo>
                    <a:cubicBezTo>
                      <a:pt x="248460" y="115819"/>
                      <a:pt x="246962" y="121125"/>
                      <a:pt x="250825" y="109537"/>
                    </a:cubicBezTo>
                    <a:cubicBezTo>
                      <a:pt x="251354" y="107950"/>
                      <a:pt x="251021" y="105703"/>
                      <a:pt x="252413" y="104775"/>
                    </a:cubicBezTo>
                    <a:lnTo>
                      <a:pt x="257175" y="101600"/>
                    </a:lnTo>
                    <a:cubicBezTo>
                      <a:pt x="257704" y="96837"/>
                      <a:pt x="257975" y="92039"/>
                      <a:pt x="258763" y="87312"/>
                    </a:cubicBezTo>
                    <a:cubicBezTo>
                      <a:pt x="259038" y="85662"/>
                      <a:pt x="259422" y="83942"/>
                      <a:pt x="260350" y="82550"/>
                    </a:cubicBezTo>
                    <a:cubicBezTo>
                      <a:pt x="261595" y="80682"/>
                      <a:pt x="263525" y="79375"/>
                      <a:pt x="265113" y="77787"/>
                    </a:cubicBezTo>
                    <a:cubicBezTo>
                      <a:pt x="268998" y="66132"/>
                      <a:pt x="265921" y="70629"/>
                      <a:pt x="273050" y="63500"/>
                    </a:cubicBezTo>
                    <a:cubicBezTo>
                      <a:pt x="276935" y="51845"/>
                      <a:pt x="273858" y="56342"/>
                      <a:pt x="280988" y="49212"/>
                    </a:cubicBezTo>
                    <a:cubicBezTo>
                      <a:pt x="283782" y="40830"/>
                      <a:pt x="281647" y="45843"/>
                      <a:pt x="288925" y="34925"/>
                    </a:cubicBezTo>
                    <a:cubicBezTo>
                      <a:pt x="289983" y="33337"/>
                      <a:pt x="290512" y="31220"/>
                      <a:pt x="292100" y="30162"/>
                    </a:cubicBezTo>
                    <a:cubicBezTo>
                      <a:pt x="303926" y="22279"/>
                      <a:pt x="289401" y="32411"/>
                      <a:pt x="301625" y="22225"/>
                    </a:cubicBezTo>
                    <a:cubicBezTo>
                      <a:pt x="303091" y="21004"/>
                      <a:pt x="304922" y="20272"/>
                      <a:pt x="306388" y="19050"/>
                    </a:cubicBezTo>
                    <a:cubicBezTo>
                      <a:pt x="318611" y="8863"/>
                      <a:pt x="304087" y="18995"/>
                      <a:pt x="315913" y="11112"/>
                    </a:cubicBezTo>
                    <a:cubicBezTo>
                      <a:pt x="316971" y="9525"/>
                      <a:pt x="317652" y="7606"/>
                      <a:pt x="319088" y="6350"/>
                    </a:cubicBezTo>
                    <a:cubicBezTo>
                      <a:pt x="321960" y="3837"/>
                      <a:pt x="328613" y="0"/>
                      <a:pt x="328613" y="0"/>
                    </a:cubicBezTo>
                    <a:cubicBezTo>
                      <a:pt x="339196" y="529"/>
                      <a:pt x="349954" y="-396"/>
                      <a:pt x="360363" y="1587"/>
                    </a:cubicBezTo>
                    <a:cubicBezTo>
                      <a:pt x="362007" y="1900"/>
                      <a:pt x="361202" y="4853"/>
                      <a:pt x="361950" y="6350"/>
                    </a:cubicBezTo>
                    <a:cubicBezTo>
                      <a:pt x="364822" y="12094"/>
                      <a:pt x="364396" y="10869"/>
                      <a:pt x="369888" y="12700"/>
                    </a:cubicBezTo>
                    <a:cubicBezTo>
                      <a:pt x="370946" y="15875"/>
                      <a:pt x="371207" y="19440"/>
                      <a:pt x="373063" y="22225"/>
                    </a:cubicBezTo>
                    <a:lnTo>
                      <a:pt x="379413" y="31750"/>
                    </a:lnTo>
                    <a:cubicBezTo>
                      <a:pt x="379942" y="33337"/>
                      <a:pt x="380672" y="34871"/>
                      <a:pt x="381000" y="36512"/>
                    </a:cubicBezTo>
                    <a:cubicBezTo>
                      <a:pt x="383457" y="48797"/>
                      <a:pt x="381354" y="44571"/>
                      <a:pt x="384175" y="53975"/>
                    </a:cubicBezTo>
                    <a:cubicBezTo>
                      <a:pt x="385137" y="57181"/>
                      <a:pt x="385494" y="60715"/>
                      <a:pt x="387350" y="63500"/>
                    </a:cubicBezTo>
                    <a:cubicBezTo>
                      <a:pt x="389467" y="66675"/>
                      <a:pt x="390525" y="70908"/>
                      <a:pt x="393700" y="73025"/>
                    </a:cubicBezTo>
                    <a:lnTo>
                      <a:pt x="398463" y="76200"/>
                    </a:lnTo>
                    <a:cubicBezTo>
                      <a:pt x="402449" y="88162"/>
                      <a:pt x="397074" y="73424"/>
                      <a:pt x="403225" y="85725"/>
                    </a:cubicBezTo>
                    <a:cubicBezTo>
                      <a:pt x="403973" y="87222"/>
                      <a:pt x="404000" y="89024"/>
                      <a:pt x="404813" y="90487"/>
                    </a:cubicBezTo>
                    <a:cubicBezTo>
                      <a:pt x="406666" y="93823"/>
                      <a:pt x="409046" y="96837"/>
                      <a:pt x="411163" y="100012"/>
                    </a:cubicBezTo>
                    <a:lnTo>
                      <a:pt x="414338" y="104775"/>
                    </a:lnTo>
                    <a:cubicBezTo>
                      <a:pt x="418116" y="116110"/>
                      <a:pt x="415656" y="111515"/>
                      <a:pt x="420688" y="119062"/>
                    </a:cubicBezTo>
                    <a:cubicBezTo>
                      <a:pt x="424675" y="131028"/>
                      <a:pt x="419298" y="116285"/>
                      <a:pt x="425450" y="128587"/>
                    </a:cubicBezTo>
                    <a:cubicBezTo>
                      <a:pt x="431512" y="140711"/>
                      <a:pt x="420283" y="124343"/>
                      <a:pt x="431800" y="139700"/>
                    </a:cubicBezTo>
                    <a:lnTo>
                      <a:pt x="436563" y="153987"/>
                    </a:lnTo>
                    <a:cubicBezTo>
                      <a:pt x="437092" y="155575"/>
                      <a:pt x="437744" y="157127"/>
                      <a:pt x="438150" y="158750"/>
                    </a:cubicBezTo>
                    <a:cubicBezTo>
                      <a:pt x="439037" y="162298"/>
                      <a:pt x="441368" y="172308"/>
                      <a:pt x="442913" y="174625"/>
                    </a:cubicBezTo>
                    <a:lnTo>
                      <a:pt x="446088" y="179387"/>
                    </a:lnTo>
                    <a:cubicBezTo>
                      <a:pt x="449866" y="190722"/>
                      <a:pt x="447407" y="186127"/>
                      <a:pt x="452438" y="193675"/>
                    </a:cubicBezTo>
                    <a:cubicBezTo>
                      <a:pt x="452967" y="195262"/>
                      <a:pt x="452980" y="197131"/>
                      <a:pt x="454025" y="198437"/>
                    </a:cubicBezTo>
                    <a:cubicBezTo>
                      <a:pt x="455217" y="199927"/>
                      <a:pt x="457439" y="200263"/>
                      <a:pt x="458788" y="201612"/>
                    </a:cubicBezTo>
                    <a:cubicBezTo>
                      <a:pt x="460137" y="202961"/>
                      <a:pt x="460905" y="204787"/>
                      <a:pt x="461963" y="206375"/>
                    </a:cubicBezTo>
                    <a:cubicBezTo>
                      <a:pt x="463021" y="209550"/>
                      <a:pt x="463281" y="213115"/>
                      <a:pt x="465138" y="215900"/>
                    </a:cubicBezTo>
                    <a:cubicBezTo>
                      <a:pt x="469781" y="222863"/>
                      <a:pt x="467168" y="219136"/>
                      <a:pt x="473075" y="227012"/>
                    </a:cubicBezTo>
                    <a:cubicBezTo>
                      <a:pt x="473604" y="228600"/>
                      <a:pt x="473914" y="230278"/>
                      <a:pt x="474663" y="231775"/>
                    </a:cubicBezTo>
                    <a:cubicBezTo>
                      <a:pt x="475822" y="234093"/>
                      <a:pt x="481524" y="241453"/>
                      <a:pt x="482600" y="242887"/>
                    </a:cubicBezTo>
                    <a:cubicBezTo>
                      <a:pt x="483129" y="244475"/>
                      <a:pt x="483375" y="246187"/>
                      <a:pt x="484188" y="247650"/>
                    </a:cubicBezTo>
                    <a:cubicBezTo>
                      <a:pt x="486041" y="250986"/>
                      <a:pt x="490538" y="257175"/>
                      <a:pt x="490538" y="257175"/>
                    </a:cubicBezTo>
                    <a:cubicBezTo>
                      <a:pt x="491525" y="260136"/>
                      <a:pt x="494292" y="269935"/>
                      <a:pt x="496888" y="273050"/>
                    </a:cubicBezTo>
                    <a:cubicBezTo>
                      <a:pt x="498109" y="274516"/>
                      <a:pt x="500063" y="275167"/>
                      <a:pt x="501650" y="276225"/>
                    </a:cubicBezTo>
                    <a:cubicBezTo>
                      <a:pt x="505644" y="288201"/>
                      <a:pt x="500255" y="273433"/>
                      <a:pt x="506413" y="285750"/>
                    </a:cubicBezTo>
                    <a:cubicBezTo>
                      <a:pt x="507161" y="287247"/>
                      <a:pt x="507471" y="288925"/>
                      <a:pt x="508000" y="290512"/>
                    </a:cubicBezTo>
                    <a:cubicBezTo>
                      <a:pt x="508529" y="295275"/>
                      <a:pt x="508800" y="300073"/>
                      <a:pt x="509588" y="304800"/>
                    </a:cubicBezTo>
                    <a:cubicBezTo>
                      <a:pt x="509863" y="306450"/>
                      <a:pt x="510130" y="308256"/>
                      <a:pt x="511175" y="309562"/>
                    </a:cubicBezTo>
                    <a:cubicBezTo>
                      <a:pt x="512367" y="311052"/>
                      <a:pt x="514350" y="311679"/>
                      <a:pt x="515938" y="312737"/>
                    </a:cubicBezTo>
                    <a:cubicBezTo>
                      <a:pt x="523216" y="323654"/>
                      <a:pt x="518668" y="321055"/>
                      <a:pt x="527050" y="323850"/>
                    </a:cubicBezTo>
                    <a:cubicBezTo>
                      <a:pt x="529657" y="331668"/>
                      <a:pt x="526772" y="326263"/>
                      <a:pt x="533400" y="331787"/>
                    </a:cubicBezTo>
                    <a:cubicBezTo>
                      <a:pt x="537824" y="335474"/>
                      <a:pt x="539420" y="338227"/>
                      <a:pt x="542925" y="342900"/>
                    </a:cubicBezTo>
                    <a:cubicBezTo>
                      <a:pt x="543454" y="345017"/>
                      <a:pt x="543430" y="347356"/>
                      <a:pt x="544513" y="349250"/>
                    </a:cubicBezTo>
                    <a:cubicBezTo>
                      <a:pt x="545627" y="351199"/>
                      <a:pt x="547838" y="352287"/>
                      <a:pt x="549275" y="354012"/>
                    </a:cubicBezTo>
                    <a:cubicBezTo>
                      <a:pt x="550496" y="355478"/>
                      <a:pt x="551014" y="357518"/>
                      <a:pt x="552450" y="358775"/>
                    </a:cubicBezTo>
                    <a:cubicBezTo>
                      <a:pt x="555322" y="361288"/>
                      <a:pt x="558800" y="363008"/>
                      <a:pt x="561975" y="365125"/>
                    </a:cubicBezTo>
                    <a:cubicBezTo>
                      <a:pt x="568129" y="369228"/>
                      <a:pt x="564929" y="367697"/>
                      <a:pt x="571500" y="369887"/>
                    </a:cubicBezTo>
                    <a:cubicBezTo>
                      <a:pt x="573088" y="371475"/>
                      <a:pt x="574538" y="373213"/>
                      <a:pt x="576263" y="374650"/>
                    </a:cubicBezTo>
                    <a:cubicBezTo>
                      <a:pt x="577729" y="375871"/>
                      <a:pt x="579599" y="376558"/>
                      <a:pt x="581025" y="377825"/>
                    </a:cubicBezTo>
                    <a:cubicBezTo>
                      <a:pt x="584381" y="380808"/>
                      <a:pt x="588059" y="383614"/>
                      <a:pt x="590550" y="387350"/>
                    </a:cubicBezTo>
                    <a:cubicBezTo>
                      <a:pt x="591608" y="388937"/>
                      <a:pt x="592376" y="390763"/>
                      <a:pt x="593725" y="392112"/>
                    </a:cubicBezTo>
                    <a:cubicBezTo>
                      <a:pt x="595074" y="393461"/>
                      <a:pt x="596744" y="394512"/>
                      <a:pt x="598488" y="395287"/>
                    </a:cubicBezTo>
                    <a:cubicBezTo>
                      <a:pt x="601546" y="396646"/>
                      <a:pt x="608013" y="398462"/>
                      <a:pt x="608013" y="398462"/>
                    </a:cubicBezTo>
                    <a:cubicBezTo>
                      <a:pt x="609600" y="399520"/>
                      <a:pt x="611032" y="400862"/>
                      <a:pt x="612775" y="401637"/>
                    </a:cubicBezTo>
                    <a:cubicBezTo>
                      <a:pt x="616084" y="403108"/>
                      <a:pt x="624455" y="405561"/>
                      <a:pt x="628650" y="406400"/>
                    </a:cubicBezTo>
                    <a:cubicBezTo>
                      <a:pt x="631806" y="407031"/>
                      <a:pt x="635000" y="407458"/>
                      <a:pt x="638175" y="407987"/>
                    </a:cubicBezTo>
                    <a:cubicBezTo>
                      <a:pt x="641350" y="410104"/>
                      <a:pt x="643998" y="413411"/>
                      <a:pt x="647700" y="414337"/>
                    </a:cubicBezTo>
                    <a:cubicBezTo>
                      <a:pt x="649817" y="414866"/>
                      <a:pt x="651960" y="415298"/>
                      <a:pt x="654050" y="415925"/>
                    </a:cubicBezTo>
                    <a:cubicBezTo>
                      <a:pt x="657256" y="416887"/>
                      <a:pt x="660328" y="418289"/>
                      <a:pt x="663575" y="419100"/>
                    </a:cubicBezTo>
                    <a:cubicBezTo>
                      <a:pt x="665692" y="419629"/>
                      <a:pt x="672107" y="420687"/>
                      <a:pt x="669925" y="420687"/>
                    </a:cubicBezTo>
                    <a:cubicBezTo>
                      <a:pt x="641874" y="420687"/>
                      <a:pt x="613834" y="419629"/>
                      <a:pt x="585788" y="419100"/>
                    </a:cubicBezTo>
                    <a:lnTo>
                      <a:pt x="136525" y="420687"/>
                    </a:lnTo>
                    <a:cubicBezTo>
                      <a:pt x="130153" y="420730"/>
                      <a:pt x="123845" y="422110"/>
                      <a:pt x="117475" y="422275"/>
                    </a:cubicBezTo>
                    <a:cubicBezTo>
                      <a:pt x="83087" y="423168"/>
                      <a:pt x="19579" y="426243"/>
                      <a:pt x="0" y="4270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4" name="Obdélník 93"/>
              <p:cNvSpPr/>
              <p:nvPr/>
            </p:nvSpPr>
            <p:spPr bwMode="auto">
              <a:xfrm>
                <a:off x="5731812" y="4563481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13" name="Skupina 112"/>
            <p:cNvGrpSpPr/>
            <p:nvPr/>
          </p:nvGrpSpPr>
          <p:grpSpPr>
            <a:xfrm>
              <a:off x="7211363" y="5111015"/>
              <a:ext cx="777605" cy="533853"/>
              <a:chOff x="6724532" y="4556327"/>
              <a:chExt cx="669925" cy="451184"/>
            </a:xfrm>
          </p:grpSpPr>
          <p:sp>
            <p:nvSpPr>
              <p:cNvPr id="112" name="Volný tvar 111"/>
              <p:cNvSpPr/>
              <p:nvPr/>
            </p:nvSpPr>
            <p:spPr bwMode="auto">
              <a:xfrm>
                <a:off x="6739845" y="4611780"/>
                <a:ext cx="631825" cy="395731"/>
              </a:xfrm>
              <a:custGeom>
                <a:avLst/>
                <a:gdLst>
                  <a:gd name="connsiteX0" fmla="*/ 0 w 631825"/>
                  <a:gd name="connsiteY0" fmla="*/ 385988 h 395731"/>
                  <a:gd name="connsiteX1" fmla="*/ 0 w 631825"/>
                  <a:gd name="connsiteY1" fmla="*/ 385988 h 395731"/>
                  <a:gd name="connsiteX2" fmla="*/ 15875 w 631825"/>
                  <a:gd name="connsiteY2" fmla="*/ 384400 h 395731"/>
                  <a:gd name="connsiteX3" fmla="*/ 61912 w 631825"/>
                  <a:gd name="connsiteY3" fmla="*/ 382813 h 395731"/>
                  <a:gd name="connsiteX4" fmla="*/ 71437 w 631825"/>
                  <a:gd name="connsiteY4" fmla="*/ 379638 h 395731"/>
                  <a:gd name="connsiteX5" fmla="*/ 80962 w 631825"/>
                  <a:gd name="connsiteY5" fmla="*/ 374875 h 395731"/>
                  <a:gd name="connsiteX6" fmla="*/ 90487 w 631825"/>
                  <a:gd name="connsiteY6" fmla="*/ 370113 h 395731"/>
                  <a:gd name="connsiteX7" fmla="*/ 103187 w 631825"/>
                  <a:gd name="connsiteY7" fmla="*/ 366938 h 395731"/>
                  <a:gd name="connsiteX8" fmla="*/ 107950 w 631825"/>
                  <a:gd name="connsiteY8" fmla="*/ 365350 h 395731"/>
                  <a:gd name="connsiteX9" fmla="*/ 112712 w 631825"/>
                  <a:gd name="connsiteY9" fmla="*/ 362175 h 395731"/>
                  <a:gd name="connsiteX10" fmla="*/ 122237 w 631825"/>
                  <a:gd name="connsiteY10" fmla="*/ 359000 h 395731"/>
                  <a:gd name="connsiteX11" fmla="*/ 131762 w 631825"/>
                  <a:gd name="connsiteY11" fmla="*/ 352650 h 395731"/>
                  <a:gd name="connsiteX12" fmla="*/ 136525 w 631825"/>
                  <a:gd name="connsiteY12" fmla="*/ 349475 h 395731"/>
                  <a:gd name="connsiteX13" fmla="*/ 141287 w 631825"/>
                  <a:gd name="connsiteY13" fmla="*/ 344713 h 395731"/>
                  <a:gd name="connsiteX14" fmla="*/ 150812 w 631825"/>
                  <a:gd name="connsiteY14" fmla="*/ 338363 h 395731"/>
                  <a:gd name="connsiteX15" fmla="*/ 160337 w 631825"/>
                  <a:gd name="connsiteY15" fmla="*/ 330425 h 395731"/>
                  <a:gd name="connsiteX16" fmla="*/ 163512 w 631825"/>
                  <a:gd name="connsiteY16" fmla="*/ 325663 h 395731"/>
                  <a:gd name="connsiteX17" fmla="*/ 168275 w 631825"/>
                  <a:gd name="connsiteY17" fmla="*/ 322488 h 395731"/>
                  <a:gd name="connsiteX18" fmla="*/ 176212 w 631825"/>
                  <a:gd name="connsiteY18" fmla="*/ 314550 h 395731"/>
                  <a:gd name="connsiteX19" fmla="*/ 180975 w 631825"/>
                  <a:gd name="connsiteY19" fmla="*/ 305025 h 395731"/>
                  <a:gd name="connsiteX20" fmla="*/ 192087 w 631825"/>
                  <a:gd name="connsiteY20" fmla="*/ 290738 h 395731"/>
                  <a:gd name="connsiteX21" fmla="*/ 196850 w 631825"/>
                  <a:gd name="connsiteY21" fmla="*/ 287563 h 395731"/>
                  <a:gd name="connsiteX22" fmla="*/ 200025 w 631825"/>
                  <a:gd name="connsiteY22" fmla="*/ 282800 h 395731"/>
                  <a:gd name="connsiteX23" fmla="*/ 203200 w 631825"/>
                  <a:gd name="connsiteY23" fmla="*/ 273275 h 395731"/>
                  <a:gd name="connsiteX24" fmla="*/ 206375 w 631825"/>
                  <a:gd name="connsiteY24" fmla="*/ 268513 h 395731"/>
                  <a:gd name="connsiteX25" fmla="*/ 214312 w 631825"/>
                  <a:gd name="connsiteY25" fmla="*/ 257400 h 395731"/>
                  <a:gd name="connsiteX26" fmla="*/ 217487 w 631825"/>
                  <a:gd name="connsiteY26" fmla="*/ 252638 h 395731"/>
                  <a:gd name="connsiteX27" fmla="*/ 220662 w 631825"/>
                  <a:gd name="connsiteY27" fmla="*/ 236763 h 395731"/>
                  <a:gd name="connsiteX28" fmla="*/ 225425 w 631825"/>
                  <a:gd name="connsiteY28" fmla="*/ 227238 h 395731"/>
                  <a:gd name="connsiteX29" fmla="*/ 228600 w 631825"/>
                  <a:gd name="connsiteY29" fmla="*/ 216125 h 395731"/>
                  <a:gd name="connsiteX30" fmla="*/ 230187 w 631825"/>
                  <a:gd name="connsiteY30" fmla="*/ 211363 h 395731"/>
                  <a:gd name="connsiteX31" fmla="*/ 236537 w 631825"/>
                  <a:gd name="connsiteY31" fmla="*/ 201838 h 395731"/>
                  <a:gd name="connsiteX32" fmla="*/ 239712 w 631825"/>
                  <a:gd name="connsiteY32" fmla="*/ 192313 h 395731"/>
                  <a:gd name="connsiteX33" fmla="*/ 241300 w 631825"/>
                  <a:gd name="connsiteY33" fmla="*/ 187550 h 395731"/>
                  <a:gd name="connsiteX34" fmla="*/ 244475 w 631825"/>
                  <a:gd name="connsiteY34" fmla="*/ 182788 h 395731"/>
                  <a:gd name="connsiteX35" fmla="*/ 249237 w 631825"/>
                  <a:gd name="connsiteY35" fmla="*/ 158975 h 395731"/>
                  <a:gd name="connsiteX36" fmla="*/ 252412 w 631825"/>
                  <a:gd name="connsiteY36" fmla="*/ 154213 h 395731"/>
                  <a:gd name="connsiteX37" fmla="*/ 255587 w 631825"/>
                  <a:gd name="connsiteY37" fmla="*/ 144688 h 395731"/>
                  <a:gd name="connsiteX38" fmla="*/ 257175 w 631825"/>
                  <a:gd name="connsiteY38" fmla="*/ 139925 h 395731"/>
                  <a:gd name="connsiteX39" fmla="*/ 263525 w 631825"/>
                  <a:gd name="connsiteY39" fmla="*/ 128813 h 395731"/>
                  <a:gd name="connsiteX40" fmla="*/ 269875 w 631825"/>
                  <a:gd name="connsiteY40" fmla="*/ 120875 h 395731"/>
                  <a:gd name="connsiteX41" fmla="*/ 274637 w 631825"/>
                  <a:gd name="connsiteY41" fmla="*/ 103413 h 395731"/>
                  <a:gd name="connsiteX42" fmla="*/ 282575 w 631825"/>
                  <a:gd name="connsiteY42" fmla="*/ 87538 h 395731"/>
                  <a:gd name="connsiteX43" fmla="*/ 284162 w 631825"/>
                  <a:gd name="connsiteY43" fmla="*/ 82775 h 395731"/>
                  <a:gd name="connsiteX44" fmla="*/ 287337 w 631825"/>
                  <a:gd name="connsiteY44" fmla="*/ 78013 h 395731"/>
                  <a:gd name="connsiteX45" fmla="*/ 288925 w 631825"/>
                  <a:gd name="connsiteY45" fmla="*/ 71663 h 395731"/>
                  <a:gd name="connsiteX46" fmla="*/ 293687 w 631825"/>
                  <a:gd name="connsiteY46" fmla="*/ 57375 h 395731"/>
                  <a:gd name="connsiteX47" fmla="*/ 295275 w 631825"/>
                  <a:gd name="connsiteY47" fmla="*/ 52613 h 395731"/>
                  <a:gd name="connsiteX48" fmla="*/ 300037 w 631825"/>
                  <a:gd name="connsiteY48" fmla="*/ 47850 h 395731"/>
                  <a:gd name="connsiteX49" fmla="*/ 301625 w 631825"/>
                  <a:gd name="connsiteY49" fmla="*/ 38325 h 395731"/>
                  <a:gd name="connsiteX50" fmla="*/ 307975 w 631825"/>
                  <a:gd name="connsiteY50" fmla="*/ 28800 h 395731"/>
                  <a:gd name="connsiteX51" fmla="*/ 314325 w 631825"/>
                  <a:gd name="connsiteY51" fmla="*/ 19275 h 395731"/>
                  <a:gd name="connsiteX52" fmla="*/ 322262 w 631825"/>
                  <a:gd name="connsiteY52" fmla="*/ 9750 h 395731"/>
                  <a:gd name="connsiteX53" fmla="*/ 327025 w 631825"/>
                  <a:gd name="connsiteY53" fmla="*/ 8163 h 395731"/>
                  <a:gd name="connsiteX54" fmla="*/ 328612 w 631825"/>
                  <a:gd name="connsiteY54" fmla="*/ 3400 h 395731"/>
                  <a:gd name="connsiteX55" fmla="*/ 346075 w 631825"/>
                  <a:gd name="connsiteY55" fmla="*/ 1813 h 395731"/>
                  <a:gd name="connsiteX56" fmla="*/ 347662 w 631825"/>
                  <a:gd name="connsiteY56" fmla="*/ 6575 h 395731"/>
                  <a:gd name="connsiteX57" fmla="*/ 352425 w 631825"/>
                  <a:gd name="connsiteY57" fmla="*/ 8163 h 395731"/>
                  <a:gd name="connsiteX58" fmla="*/ 355600 w 631825"/>
                  <a:gd name="connsiteY58" fmla="*/ 17688 h 395731"/>
                  <a:gd name="connsiteX59" fmla="*/ 357187 w 631825"/>
                  <a:gd name="connsiteY59" fmla="*/ 27213 h 395731"/>
                  <a:gd name="connsiteX60" fmla="*/ 361950 w 631825"/>
                  <a:gd name="connsiteY60" fmla="*/ 30388 h 395731"/>
                  <a:gd name="connsiteX61" fmla="*/ 365125 w 631825"/>
                  <a:gd name="connsiteY61" fmla="*/ 39913 h 395731"/>
                  <a:gd name="connsiteX62" fmla="*/ 366712 w 631825"/>
                  <a:gd name="connsiteY62" fmla="*/ 44675 h 395731"/>
                  <a:gd name="connsiteX63" fmla="*/ 373062 w 631825"/>
                  <a:gd name="connsiteY63" fmla="*/ 54200 h 395731"/>
                  <a:gd name="connsiteX64" fmla="*/ 376237 w 631825"/>
                  <a:gd name="connsiteY64" fmla="*/ 63725 h 395731"/>
                  <a:gd name="connsiteX65" fmla="*/ 381000 w 631825"/>
                  <a:gd name="connsiteY65" fmla="*/ 82775 h 395731"/>
                  <a:gd name="connsiteX66" fmla="*/ 384175 w 631825"/>
                  <a:gd name="connsiteY66" fmla="*/ 87538 h 395731"/>
                  <a:gd name="connsiteX67" fmla="*/ 390525 w 631825"/>
                  <a:gd name="connsiteY67" fmla="*/ 101825 h 395731"/>
                  <a:gd name="connsiteX68" fmla="*/ 393700 w 631825"/>
                  <a:gd name="connsiteY68" fmla="*/ 111350 h 395731"/>
                  <a:gd name="connsiteX69" fmla="*/ 395287 w 631825"/>
                  <a:gd name="connsiteY69" fmla="*/ 116113 h 395731"/>
                  <a:gd name="connsiteX70" fmla="*/ 401637 w 631825"/>
                  <a:gd name="connsiteY70" fmla="*/ 125638 h 395731"/>
                  <a:gd name="connsiteX71" fmla="*/ 403225 w 631825"/>
                  <a:gd name="connsiteY71" fmla="*/ 130400 h 395731"/>
                  <a:gd name="connsiteX72" fmla="*/ 404812 w 631825"/>
                  <a:gd name="connsiteY72" fmla="*/ 136750 h 395731"/>
                  <a:gd name="connsiteX73" fmla="*/ 409575 w 631825"/>
                  <a:gd name="connsiteY73" fmla="*/ 141513 h 395731"/>
                  <a:gd name="connsiteX74" fmla="*/ 412750 w 631825"/>
                  <a:gd name="connsiteY74" fmla="*/ 151038 h 395731"/>
                  <a:gd name="connsiteX75" fmla="*/ 414337 w 631825"/>
                  <a:gd name="connsiteY75" fmla="*/ 155800 h 395731"/>
                  <a:gd name="connsiteX76" fmla="*/ 417512 w 631825"/>
                  <a:gd name="connsiteY76" fmla="*/ 160563 h 395731"/>
                  <a:gd name="connsiteX77" fmla="*/ 419100 w 631825"/>
                  <a:gd name="connsiteY77" fmla="*/ 173263 h 395731"/>
                  <a:gd name="connsiteX78" fmla="*/ 422275 w 631825"/>
                  <a:gd name="connsiteY78" fmla="*/ 182788 h 395731"/>
                  <a:gd name="connsiteX79" fmla="*/ 425450 w 631825"/>
                  <a:gd name="connsiteY79" fmla="*/ 192313 h 395731"/>
                  <a:gd name="connsiteX80" fmla="*/ 428625 w 631825"/>
                  <a:gd name="connsiteY80" fmla="*/ 197075 h 395731"/>
                  <a:gd name="connsiteX81" fmla="*/ 431800 w 631825"/>
                  <a:gd name="connsiteY81" fmla="*/ 206600 h 395731"/>
                  <a:gd name="connsiteX82" fmla="*/ 438150 w 631825"/>
                  <a:gd name="connsiteY82" fmla="*/ 216125 h 395731"/>
                  <a:gd name="connsiteX83" fmla="*/ 441325 w 631825"/>
                  <a:gd name="connsiteY83" fmla="*/ 220888 h 395731"/>
                  <a:gd name="connsiteX84" fmla="*/ 447675 w 631825"/>
                  <a:gd name="connsiteY84" fmla="*/ 232000 h 395731"/>
                  <a:gd name="connsiteX85" fmla="*/ 452437 w 631825"/>
                  <a:gd name="connsiteY85" fmla="*/ 244700 h 395731"/>
                  <a:gd name="connsiteX86" fmla="*/ 454025 w 631825"/>
                  <a:gd name="connsiteY86" fmla="*/ 249463 h 395731"/>
                  <a:gd name="connsiteX87" fmla="*/ 460375 w 631825"/>
                  <a:gd name="connsiteY87" fmla="*/ 258988 h 395731"/>
                  <a:gd name="connsiteX88" fmla="*/ 463550 w 631825"/>
                  <a:gd name="connsiteY88" fmla="*/ 270100 h 395731"/>
                  <a:gd name="connsiteX89" fmla="*/ 466725 w 631825"/>
                  <a:gd name="connsiteY89" fmla="*/ 281213 h 395731"/>
                  <a:gd name="connsiteX90" fmla="*/ 468312 w 631825"/>
                  <a:gd name="connsiteY90" fmla="*/ 290738 h 395731"/>
                  <a:gd name="connsiteX91" fmla="*/ 469900 w 631825"/>
                  <a:gd name="connsiteY91" fmla="*/ 295500 h 395731"/>
                  <a:gd name="connsiteX92" fmla="*/ 474662 w 631825"/>
                  <a:gd name="connsiteY92" fmla="*/ 297088 h 395731"/>
                  <a:gd name="connsiteX93" fmla="*/ 481012 w 631825"/>
                  <a:gd name="connsiteY93" fmla="*/ 305025 h 395731"/>
                  <a:gd name="connsiteX94" fmla="*/ 490537 w 631825"/>
                  <a:gd name="connsiteY94" fmla="*/ 314550 h 395731"/>
                  <a:gd name="connsiteX95" fmla="*/ 492125 w 631825"/>
                  <a:gd name="connsiteY95" fmla="*/ 319313 h 395731"/>
                  <a:gd name="connsiteX96" fmla="*/ 501650 w 631825"/>
                  <a:gd name="connsiteY96" fmla="*/ 325663 h 395731"/>
                  <a:gd name="connsiteX97" fmla="*/ 506412 w 631825"/>
                  <a:gd name="connsiteY97" fmla="*/ 328838 h 395731"/>
                  <a:gd name="connsiteX98" fmla="*/ 511175 w 631825"/>
                  <a:gd name="connsiteY98" fmla="*/ 332013 h 395731"/>
                  <a:gd name="connsiteX99" fmla="*/ 520700 w 631825"/>
                  <a:gd name="connsiteY99" fmla="*/ 341538 h 395731"/>
                  <a:gd name="connsiteX100" fmla="*/ 530225 w 631825"/>
                  <a:gd name="connsiteY100" fmla="*/ 347888 h 395731"/>
                  <a:gd name="connsiteX101" fmla="*/ 534987 w 631825"/>
                  <a:gd name="connsiteY101" fmla="*/ 351063 h 395731"/>
                  <a:gd name="connsiteX102" fmla="*/ 539750 w 631825"/>
                  <a:gd name="connsiteY102" fmla="*/ 352650 h 395731"/>
                  <a:gd name="connsiteX103" fmla="*/ 549275 w 631825"/>
                  <a:gd name="connsiteY103" fmla="*/ 359000 h 395731"/>
                  <a:gd name="connsiteX104" fmla="*/ 558800 w 631825"/>
                  <a:gd name="connsiteY104" fmla="*/ 362175 h 395731"/>
                  <a:gd name="connsiteX105" fmla="*/ 585787 w 631825"/>
                  <a:gd name="connsiteY105" fmla="*/ 370113 h 395731"/>
                  <a:gd name="connsiteX106" fmla="*/ 590550 w 631825"/>
                  <a:gd name="connsiteY106" fmla="*/ 371700 h 395731"/>
                  <a:gd name="connsiteX107" fmla="*/ 595312 w 631825"/>
                  <a:gd name="connsiteY107" fmla="*/ 374875 h 395731"/>
                  <a:gd name="connsiteX108" fmla="*/ 604837 w 631825"/>
                  <a:gd name="connsiteY108" fmla="*/ 376463 h 395731"/>
                  <a:gd name="connsiteX109" fmla="*/ 609600 w 631825"/>
                  <a:gd name="connsiteY109" fmla="*/ 379638 h 395731"/>
                  <a:gd name="connsiteX110" fmla="*/ 631825 w 631825"/>
                  <a:gd name="connsiteY110" fmla="*/ 384400 h 395731"/>
                  <a:gd name="connsiteX111" fmla="*/ 609600 w 631825"/>
                  <a:gd name="connsiteY111" fmla="*/ 387575 h 395731"/>
                  <a:gd name="connsiteX112" fmla="*/ 198437 w 631825"/>
                  <a:gd name="connsiteY112" fmla="*/ 389163 h 395731"/>
                  <a:gd name="connsiteX113" fmla="*/ 176212 w 631825"/>
                  <a:gd name="connsiteY113" fmla="*/ 390750 h 395731"/>
                  <a:gd name="connsiteX114" fmla="*/ 171450 w 631825"/>
                  <a:gd name="connsiteY114" fmla="*/ 393925 h 395731"/>
                  <a:gd name="connsiteX115" fmla="*/ 155575 w 631825"/>
                  <a:gd name="connsiteY115" fmla="*/ 395513 h 395731"/>
                  <a:gd name="connsiteX116" fmla="*/ 0 w 631825"/>
                  <a:gd name="connsiteY116" fmla="*/ 385988 h 395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</a:cxnLst>
                <a:rect l="l" t="t" r="r" b="b"/>
                <a:pathLst>
                  <a:path w="631825" h="395731">
                    <a:moveTo>
                      <a:pt x="0" y="385988"/>
                    </a:moveTo>
                    <a:lnTo>
                      <a:pt x="0" y="385988"/>
                    </a:lnTo>
                    <a:cubicBezTo>
                      <a:pt x="5292" y="385459"/>
                      <a:pt x="10564" y="384672"/>
                      <a:pt x="15875" y="384400"/>
                    </a:cubicBezTo>
                    <a:cubicBezTo>
                      <a:pt x="31210" y="383614"/>
                      <a:pt x="46613" y="384124"/>
                      <a:pt x="61912" y="382813"/>
                    </a:cubicBezTo>
                    <a:cubicBezTo>
                      <a:pt x="65247" y="382527"/>
                      <a:pt x="71437" y="379638"/>
                      <a:pt x="71437" y="379638"/>
                    </a:cubicBezTo>
                    <a:cubicBezTo>
                      <a:pt x="85088" y="370538"/>
                      <a:pt x="67816" y="381448"/>
                      <a:pt x="80962" y="374875"/>
                    </a:cubicBezTo>
                    <a:cubicBezTo>
                      <a:pt x="89630" y="370541"/>
                      <a:pt x="81711" y="372506"/>
                      <a:pt x="90487" y="370113"/>
                    </a:cubicBezTo>
                    <a:cubicBezTo>
                      <a:pt x="94697" y="368965"/>
                      <a:pt x="99047" y="368318"/>
                      <a:pt x="103187" y="366938"/>
                    </a:cubicBezTo>
                    <a:cubicBezTo>
                      <a:pt x="104775" y="366409"/>
                      <a:pt x="106453" y="366099"/>
                      <a:pt x="107950" y="365350"/>
                    </a:cubicBezTo>
                    <a:cubicBezTo>
                      <a:pt x="109656" y="364497"/>
                      <a:pt x="110969" y="362950"/>
                      <a:pt x="112712" y="362175"/>
                    </a:cubicBezTo>
                    <a:cubicBezTo>
                      <a:pt x="115770" y="360816"/>
                      <a:pt x="119452" y="360856"/>
                      <a:pt x="122237" y="359000"/>
                    </a:cubicBezTo>
                    <a:lnTo>
                      <a:pt x="131762" y="352650"/>
                    </a:lnTo>
                    <a:cubicBezTo>
                      <a:pt x="133350" y="351592"/>
                      <a:pt x="135176" y="350824"/>
                      <a:pt x="136525" y="349475"/>
                    </a:cubicBezTo>
                    <a:cubicBezTo>
                      <a:pt x="138112" y="347888"/>
                      <a:pt x="139515" y="346091"/>
                      <a:pt x="141287" y="344713"/>
                    </a:cubicBezTo>
                    <a:cubicBezTo>
                      <a:pt x="144299" y="342370"/>
                      <a:pt x="150812" y="338363"/>
                      <a:pt x="150812" y="338363"/>
                    </a:cubicBezTo>
                    <a:cubicBezTo>
                      <a:pt x="158546" y="326761"/>
                      <a:pt x="148254" y="340494"/>
                      <a:pt x="160337" y="330425"/>
                    </a:cubicBezTo>
                    <a:cubicBezTo>
                      <a:pt x="161803" y="329204"/>
                      <a:pt x="162163" y="327012"/>
                      <a:pt x="163512" y="325663"/>
                    </a:cubicBezTo>
                    <a:cubicBezTo>
                      <a:pt x="164861" y="324314"/>
                      <a:pt x="166687" y="323546"/>
                      <a:pt x="168275" y="322488"/>
                    </a:cubicBezTo>
                    <a:cubicBezTo>
                      <a:pt x="176740" y="309790"/>
                      <a:pt x="165632" y="325130"/>
                      <a:pt x="176212" y="314550"/>
                    </a:cubicBezTo>
                    <a:cubicBezTo>
                      <a:pt x="181497" y="309265"/>
                      <a:pt x="177747" y="310835"/>
                      <a:pt x="180975" y="305025"/>
                    </a:cubicBezTo>
                    <a:cubicBezTo>
                      <a:pt x="184026" y="299533"/>
                      <a:pt x="187300" y="294727"/>
                      <a:pt x="192087" y="290738"/>
                    </a:cubicBezTo>
                    <a:cubicBezTo>
                      <a:pt x="193553" y="289517"/>
                      <a:pt x="195262" y="288621"/>
                      <a:pt x="196850" y="287563"/>
                    </a:cubicBezTo>
                    <a:cubicBezTo>
                      <a:pt x="197908" y="285975"/>
                      <a:pt x="199250" y="284544"/>
                      <a:pt x="200025" y="282800"/>
                    </a:cubicBezTo>
                    <a:cubicBezTo>
                      <a:pt x="201384" y="279742"/>
                      <a:pt x="201343" y="276060"/>
                      <a:pt x="203200" y="273275"/>
                    </a:cubicBezTo>
                    <a:lnTo>
                      <a:pt x="206375" y="268513"/>
                    </a:lnTo>
                    <a:cubicBezTo>
                      <a:pt x="210079" y="257401"/>
                      <a:pt x="206375" y="260047"/>
                      <a:pt x="214312" y="257400"/>
                    </a:cubicBezTo>
                    <a:cubicBezTo>
                      <a:pt x="215370" y="255813"/>
                      <a:pt x="216634" y="254344"/>
                      <a:pt x="217487" y="252638"/>
                    </a:cubicBezTo>
                    <a:cubicBezTo>
                      <a:pt x="219879" y="247854"/>
                      <a:pt x="219686" y="241644"/>
                      <a:pt x="220662" y="236763"/>
                    </a:cubicBezTo>
                    <a:cubicBezTo>
                      <a:pt x="221601" y="232069"/>
                      <a:pt x="222749" y="231251"/>
                      <a:pt x="225425" y="227238"/>
                    </a:cubicBezTo>
                    <a:cubicBezTo>
                      <a:pt x="229232" y="215812"/>
                      <a:pt x="224611" y="230087"/>
                      <a:pt x="228600" y="216125"/>
                    </a:cubicBezTo>
                    <a:cubicBezTo>
                      <a:pt x="229060" y="214516"/>
                      <a:pt x="229374" y="212826"/>
                      <a:pt x="230187" y="211363"/>
                    </a:cubicBezTo>
                    <a:cubicBezTo>
                      <a:pt x="232040" y="208027"/>
                      <a:pt x="235330" y="205458"/>
                      <a:pt x="236537" y="201838"/>
                    </a:cubicBezTo>
                    <a:lnTo>
                      <a:pt x="239712" y="192313"/>
                    </a:lnTo>
                    <a:cubicBezTo>
                      <a:pt x="240241" y="190725"/>
                      <a:pt x="240372" y="188942"/>
                      <a:pt x="241300" y="187550"/>
                    </a:cubicBezTo>
                    <a:lnTo>
                      <a:pt x="244475" y="182788"/>
                    </a:lnTo>
                    <a:cubicBezTo>
                      <a:pt x="245089" y="177262"/>
                      <a:pt x="245484" y="164603"/>
                      <a:pt x="249237" y="158975"/>
                    </a:cubicBezTo>
                    <a:cubicBezTo>
                      <a:pt x="250295" y="157388"/>
                      <a:pt x="251637" y="155956"/>
                      <a:pt x="252412" y="154213"/>
                    </a:cubicBezTo>
                    <a:cubicBezTo>
                      <a:pt x="253771" y="151155"/>
                      <a:pt x="254529" y="147863"/>
                      <a:pt x="255587" y="144688"/>
                    </a:cubicBezTo>
                    <a:cubicBezTo>
                      <a:pt x="256116" y="143100"/>
                      <a:pt x="256427" y="141422"/>
                      <a:pt x="257175" y="139925"/>
                    </a:cubicBezTo>
                    <a:cubicBezTo>
                      <a:pt x="261203" y="131869"/>
                      <a:pt x="259037" y="135544"/>
                      <a:pt x="263525" y="128813"/>
                    </a:cubicBezTo>
                    <a:cubicBezTo>
                      <a:pt x="269311" y="111449"/>
                      <a:pt x="259620" y="137282"/>
                      <a:pt x="269875" y="120875"/>
                    </a:cubicBezTo>
                    <a:cubicBezTo>
                      <a:pt x="272971" y="115922"/>
                      <a:pt x="273145" y="108883"/>
                      <a:pt x="274637" y="103413"/>
                    </a:cubicBezTo>
                    <a:cubicBezTo>
                      <a:pt x="277502" y="92906"/>
                      <a:pt x="276710" y="95357"/>
                      <a:pt x="282575" y="87538"/>
                    </a:cubicBezTo>
                    <a:cubicBezTo>
                      <a:pt x="283104" y="85950"/>
                      <a:pt x="283414" y="84272"/>
                      <a:pt x="284162" y="82775"/>
                    </a:cubicBezTo>
                    <a:cubicBezTo>
                      <a:pt x="285015" y="81069"/>
                      <a:pt x="286585" y="79767"/>
                      <a:pt x="287337" y="78013"/>
                    </a:cubicBezTo>
                    <a:cubicBezTo>
                      <a:pt x="288197" y="76008"/>
                      <a:pt x="288298" y="73753"/>
                      <a:pt x="288925" y="71663"/>
                    </a:cubicBezTo>
                    <a:cubicBezTo>
                      <a:pt x="290368" y="66855"/>
                      <a:pt x="292099" y="62138"/>
                      <a:pt x="293687" y="57375"/>
                    </a:cubicBezTo>
                    <a:cubicBezTo>
                      <a:pt x="294216" y="55788"/>
                      <a:pt x="294092" y="53796"/>
                      <a:pt x="295275" y="52613"/>
                    </a:cubicBezTo>
                    <a:lnTo>
                      <a:pt x="300037" y="47850"/>
                    </a:lnTo>
                    <a:cubicBezTo>
                      <a:pt x="300566" y="44675"/>
                      <a:pt x="300387" y="41296"/>
                      <a:pt x="301625" y="38325"/>
                    </a:cubicBezTo>
                    <a:cubicBezTo>
                      <a:pt x="303093" y="34803"/>
                      <a:pt x="305858" y="31975"/>
                      <a:pt x="307975" y="28800"/>
                    </a:cubicBezTo>
                    <a:lnTo>
                      <a:pt x="314325" y="19275"/>
                    </a:lnTo>
                    <a:cubicBezTo>
                      <a:pt x="316666" y="15763"/>
                      <a:pt x="318598" y="12193"/>
                      <a:pt x="322262" y="9750"/>
                    </a:cubicBezTo>
                    <a:cubicBezTo>
                      <a:pt x="323654" y="8822"/>
                      <a:pt x="325437" y="8692"/>
                      <a:pt x="327025" y="8163"/>
                    </a:cubicBezTo>
                    <a:cubicBezTo>
                      <a:pt x="327554" y="6575"/>
                      <a:pt x="327567" y="4707"/>
                      <a:pt x="328612" y="3400"/>
                    </a:cubicBezTo>
                    <a:cubicBezTo>
                      <a:pt x="333398" y="-2582"/>
                      <a:pt x="339368" y="974"/>
                      <a:pt x="346075" y="1813"/>
                    </a:cubicBezTo>
                    <a:cubicBezTo>
                      <a:pt x="346604" y="3400"/>
                      <a:pt x="346479" y="5392"/>
                      <a:pt x="347662" y="6575"/>
                    </a:cubicBezTo>
                    <a:cubicBezTo>
                      <a:pt x="348845" y="7758"/>
                      <a:pt x="351452" y="6801"/>
                      <a:pt x="352425" y="8163"/>
                    </a:cubicBezTo>
                    <a:cubicBezTo>
                      <a:pt x="354370" y="10886"/>
                      <a:pt x="355600" y="17688"/>
                      <a:pt x="355600" y="17688"/>
                    </a:cubicBezTo>
                    <a:cubicBezTo>
                      <a:pt x="356129" y="20863"/>
                      <a:pt x="355748" y="24334"/>
                      <a:pt x="357187" y="27213"/>
                    </a:cubicBezTo>
                    <a:cubicBezTo>
                      <a:pt x="358040" y="28920"/>
                      <a:pt x="360939" y="28770"/>
                      <a:pt x="361950" y="30388"/>
                    </a:cubicBezTo>
                    <a:cubicBezTo>
                      <a:pt x="363724" y="33226"/>
                      <a:pt x="364067" y="36738"/>
                      <a:pt x="365125" y="39913"/>
                    </a:cubicBezTo>
                    <a:cubicBezTo>
                      <a:pt x="365654" y="41500"/>
                      <a:pt x="365784" y="43283"/>
                      <a:pt x="366712" y="44675"/>
                    </a:cubicBezTo>
                    <a:cubicBezTo>
                      <a:pt x="368829" y="47850"/>
                      <a:pt x="371855" y="50580"/>
                      <a:pt x="373062" y="54200"/>
                    </a:cubicBezTo>
                    <a:cubicBezTo>
                      <a:pt x="374120" y="57375"/>
                      <a:pt x="375687" y="60424"/>
                      <a:pt x="376237" y="63725"/>
                    </a:cubicBezTo>
                    <a:cubicBezTo>
                      <a:pt x="377031" y="68486"/>
                      <a:pt x="378205" y="78582"/>
                      <a:pt x="381000" y="82775"/>
                    </a:cubicBezTo>
                    <a:lnTo>
                      <a:pt x="384175" y="87538"/>
                    </a:lnTo>
                    <a:cubicBezTo>
                      <a:pt x="387953" y="98873"/>
                      <a:pt x="385493" y="94278"/>
                      <a:pt x="390525" y="101825"/>
                    </a:cubicBezTo>
                    <a:lnTo>
                      <a:pt x="393700" y="111350"/>
                    </a:lnTo>
                    <a:cubicBezTo>
                      <a:pt x="394229" y="112938"/>
                      <a:pt x="394359" y="114721"/>
                      <a:pt x="395287" y="116113"/>
                    </a:cubicBezTo>
                    <a:cubicBezTo>
                      <a:pt x="397404" y="119288"/>
                      <a:pt x="400430" y="122018"/>
                      <a:pt x="401637" y="125638"/>
                    </a:cubicBezTo>
                    <a:cubicBezTo>
                      <a:pt x="402166" y="127225"/>
                      <a:pt x="402765" y="128791"/>
                      <a:pt x="403225" y="130400"/>
                    </a:cubicBezTo>
                    <a:cubicBezTo>
                      <a:pt x="403824" y="132498"/>
                      <a:pt x="403730" y="134856"/>
                      <a:pt x="404812" y="136750"/>
                    </a:cubicBezTo>
                    <a:cubicBezTo>
                      <a:pt x="405926" y="138699"/>
                      <a:pt x="407987" y="139925"/>
                      <a:pt x="409575" y="141513"/>
                    </a:cubicBezTo>
                    <a:lnTo>
                      <a:pt x="412750" y="151038"/>
                    </a:lnTo>
                    <a:cubicBezTo>
                      <a:pt x="413279" y="152625"/>
                      <a:pt x="413409" y="154408"/>
                      <a:pt x="414337" y="155800"/>
                    </a:cubicBezTo>
                    <a:lnTo>
                      <a:pt x="417512" y="160563"/>
                    </a:lnTo>
                    <a:cubicBezTo>
                      <a:pt x="418041" y="164796"/>
                      <a:pt x="418206" y="169091"/>
                      <a:pt x="419100" y="173263"/>
                    </a:cubicBezTo>
                    <a:cubicBezTo>
                      <a:pt x="419801" y="176535"/>
                      <a:pt x="421217" y="179613"/>
                      <a:pt x="422275" y="182788"/>
                    </a:cubicBezTo>
                    <a:cubicBezTo>
                      <a:pt x="422276" y="182792"/>
                      <a:pt x="425448" y="192310"/>
                      <a:pt x="425450" y="192313"/>
                    </a:cubicBezTo>
                    <a:lnTo>
                      <a:pt x="428625" y="197075"/>
                    </a:lnTo>
                    <a:cubicBezTo>
                      <a:pt x="429683" y="200250"/>
                      <a:pt x="429944" y="203815"/>
                      <a:pt x="431800" y="206600"/>
                    </a:cubicBezTo>
                    <a:lnTo>
                      <a:pt x="438150" y="216125"/>
                    </a:lnTo>
                    <a:cubicBezTo>
                      <a:pt x="439208" y="217713"/>
                      <a:pt x="440472" y="219181"/>
                      <a:pt x="441325" y="220888"/>
                    </a:cubicBezTo>
                    <a:cubicBezTo>
                      <a:pt x="445353" y="228944"/>
                      <a:pt x="443187" y="225269"/>
                      <a:pt x="447675" y="232000"/>
                    </a:cubicBezTo>
                    <a:cubicBezTo>
                      <a:pt x="450736" y="247313"/>
                      <a:pt x="446987" y="233801"/>
                      <a:pt x="452437" y="244700"/>
                    </a:cubicBezTo>
                    <a:cubicBezTo>
                      <a:pt x="453186" y="246197"/>
                      <a:pt x="453212" y="248000"/>
                      <a:pt x="454025" y="249463"/>
                    </a:cubicBezTo>
                    <a:cubicBezTo>
                      <a:pt x="455878" y="252799"/>
                      <a:pt x="460375" y="258988"/>
                      <a:pt x="460375" y="258988"/>
                    </a:cubicBezTo>
                    <a:cubicBezTo>
                      <a:pt x="465336" y="278840"/>
                      <a:pt x="458995" y="254158"/>
                      <a:pt x="463550" y="270100"/>
                    </a:cubicBezTo>
                    <a:cubicBezTo>
                      <a:pt x="467539" y="284062"/>
                      <a:pt x="462915" y="269787"/>
                      <a:pt x="466725" y="281213"/>
                    </a:cubicBezTo>
                    <a:cubicBezTo>
                      <a:pt x="467254" y="284388"/>
                      <a:pt x="467614" y="287596"/>
                      <a:pt x="468312" y="290738"/>
                    </a:cubicBezTo>
                    <a:cubicBezTo>
                      <a:pt x="468675" y="292371"/>
                      <a:pt x="468717" y="294317"/>
                      <a:pt x="469900" y="295500"/>
                    </a:cubicBezTo>
                    <a:cubicBezTo>
                      <a:pt x="471083" y="296683"/>
                      <a:pt x="473075" y="296559"/>
                      <a:pt x="474662" y="297088"/>
                    </a:cubicBezTo>
                    <a:cubicBezTo>
                      <a:pt x="477422" y="305364"/>
                      <a:pt x="474210" y="298978"/>
                      <a:pt x="481012" y="305025"/>
                    </a:cubicBezTo>
                    <a:cubicBezTo>
                      <a:pt x="484368" y="308008"/>
                      <a:pt x="490537" y="314550"/>
                      <a:pt x="490537" y="314550"/>
                    </a:cubicBezTo>
                    <a:cubicBezTo>
                      <a:pt x="491066" y="316138"/>
                      <a:pt x="490942" y="318130"/>
                      <a:pt x="492125" y="319313"/>
                    </a:cubicBezTo>
                    <a:cubicBezTo>
                      <a:pt x="494823" y="322011"/>
                      <a:pt x="498475" y="323546"/>
                      <a:pt x="501650" y="325663"/>
                    </a:cubicBezTo>
                    <a:lnTo>
                      <a:pt x="506412" y="328838"/>
                    </a:lnTo>
                    <a:cubicBezTo>
                      <a:pt x="508000" y="329896"/>
                      <a:pt x="509826" y="330664"/>
                      <a:pt x="511175" y="332013"/>
                    </a:cubicBezTo>
                    <a:cubicBezTo>
                      <a:pt x="514350" y="335188"/>
                      <a:pt x="516964" y="339047"/>
                      <a:pt x="520700" y="341538"/>
                    </a:cubicBezTo>
                    <a:lnTo>
                      <a:pt x="530225" y="347888"/>
                    </a:lnTo>
                    <a:cubicBezTo>
                      <a:pt x="531812" y="348946"/>
                      <a:pt x="533177" y="350460"/>
                      <a:pt x="534987" y="351063"/>
                    </a:cubicBezTo>
                    <a:lnTo>
                      <a:pt x="539750" y="352650"/>
                    </a:lnTo>
                    <a:cubicBezTo>
                      <a:pt x="542925" y="354767"/>
                      <a:pt x="545655" y="357793"/>
                      <a:pt x="549275" y="359000"/>
                    </a:cubicBezTo>
                    <a:lnTo>
                      <a:pt x="558800" y="362175"/>
                    </a:lnTo>
                    <a:cubicBezTo>
                      <a:pt x="573188" y="371767"/>
                      <a:pt x="564525" y="368179"/>
                      <a:pt x="585787" y="370113"/>
                    </a:cubicBezTo>
                    <a:cubicBezTo>
                      <a:pt x="587375" y="370642"/>
                      <a:pt x="589053" y="370952"/>
                      <a:pt x="590550" y="371700"/>
                    </a:cubicBezTo>
                    <a:cubicBezTo>
                      <a:pt x="592256" y="372553"/>
                      <a:pt x="593502" y="374272"/>
                      <a:pt x="595312" y="374875"/>
                    </a:cubicBezTo>
                    <a:cubicBezTo>
                      <a:pt x="598366" y="375893"/>
                      <a:pt x="601662" y="375934"/>
                      <a:pt x="604837" y="376463"/>
                    </a:cubicBezTo>
                    <a:cubicBezTo>
                      <a:pt x="606425" y="377521"/>
                      <a:pt x="607856" y="378863"/>
                      <a:pt x="609600" y="379638"/>
                    </a:cubicBezTo>
                    <a:cubicBezTo>
                      <a:pt x="618453" y="383572"/>
                      <a:pt x="621821" y="383150"/>
                      <a:pt x="631825" y="384400"/>
                    </a:cubicBezTo>
                    <a:cubicBezTo>
                      <a:pt x="622920" y="387369"/>
                      <a:pt x="623831" y="387470"/>
                      <a:pt x="609600" y="387575"/>
                    </a:cubicBezTo>
                    <a:lnTo>
                      <a:pt x="198437" y="389163"/>
                    </a:lnTo>
                    <a:cubicBezTo>
                      <a:pt x="191029" y="389692"/>
                      <a:pt x="183526" y="389459"/>
                      <a:pt x="176212" y="390750"/>
                    </a:cubicBezTo>
                    <a:cubicBezTo>
                      <a:pt x="174333" y="391082"/>
                      <a:pt x="173309" y="393496"/>
                      <a:pt x="171450" y="393925"/>
                    </a:cubicBezTo>
                    <a:cubicBezTo>
                      <a:pt x="166268" y="395121"/>
                      <a:pt x="160892" y="395386"/>
                      <a:pt x="155575" y="395513"/>
                    </a:cubicBezTo>
                    <a:cubicBezTo>
                      <a:pt x="80515" y="397300"/>
                      <a:pt x="25929" y="387576"/>
                      <a:pt x="0" y="38598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96" name="Obdélník 95"/>
              <p:cNvSpPr/>
              <p:nvPr/>
            </p:nvSpPr>
            <p:spPr bwMode="auto">
              <a:xfrm>
                <a:off x="6724532" y="4556327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24" name="Skupina 123"/>
            <p:cNvGrpSpPr/>
            <p:nvPr/>
          </p:nvGrpSpPr>
          <p:grpSpPr>
            <a:xfrm>
              <a:off x="7680848" y="2033253"/>
              <a:ext cx="779140" cy="529701"/>
              <a:chOff x="7750755" y="4529044"/>
              <a:chExt cx="671248" cy="447675"/>
            </a:xfrm>
          </p:grpSpPr>
          <p:sp>
            <p:nvSpPr>
              <p:cNvPr id="97" name="Obdélník 96"/>
              <p:cNvSpPr/>
              <p:nvPr/>
            </p:nvSpPr>
            <p:spPr bwMode="auto">
              <a:xfrm>
                <a:off x="7752078" y="4529044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1" name="Volný tvar 120"/>
              <p:cNvSpPr/>
              <p:nvPr/>
            </p:nvSpPr>
            <p:spPr bwMode="auto">
              <a:xfrm>
                <a:off x="7753932" y="4584114"/>
                <a:ext cx="508698" cy="390525"/>
              </a:xfrm>
              <a:custGeom>
                <a:avLst/>
                <a:gdLst>
                  <a:gd name="connsiteX0" fmla="*/ 3175 w 508698"/>
                  <a:gd name="connsiteY0" fmla="*/ 9525 h 390525"/>
                  <a:gd name="connsiteX1" fmla="*/ 3175 w 508698"/>
                  <a:gd name="connsiteY1" fmla="*/ 9525 h 390525"/>
                  <a:gd name="connsiteX2" fmla="*/ 3175 w 508698"/>
                  <a:gd name="connsiteY2" fmla="*/ 77788 h 390525"/>
                  <a:gd name="connsiteX3" fmla="*/ 7938 w 508698"/>
                  <a:gd name="connsiteY3" fmla="*/ 131763 h 390525"/>
                  <a:gd name="connsiteX4" fmla="*/ 14288 w 508698"/>
                  <a:gd name="connsiteY4" fmla="*/ 157163 h 390525"/>
                  <a:gd name="connsiteX5" fmla="*/ 15875 w 508698"/>
                  <a:gd name="connsiteY5" fmla="*/ 163513 h 390525"/>
                  <a:gd name="connsiteX6" fmla="*/ 23813 w 508698"/>
                  <a:gd name="connsiteY6" fmla="*/ 176213 h 390525"/>
                  <a:gd name="connsiteX7" fmla="*/ 30163 w 508698"/>
                  <a:gd name="connsiteY7" fmla="*/ 187325 h 390525"/>
                  <a:gd name="connsiteX8" fmla="*/ 38100 w 508698"/>
                  <a:gd name="connsiteY8" fmla="*/ 203200 h 390525"/>
                  <a:gd name="connsiteX9" fmla="*/ 44450 w 508698"/>
                  <a:gd name="connsiteY9" fmla="*/ 215900 h 390525"/>
                  <a:gd name="connsiteX10" fmla="*/ 46038 w 508698"/>
                  <a:gd name="connsiteY10" fmla="*/ 220663 h 390525"/>
                  <a:gd name="connsiteX11" fmla="*/ 55563 w 508698"/>
                  <a:gd name="connsiteY11" fmla="*/ 233363 h 390525"/>
                  <a:gd name="connsiteX12" fmla="*/ 61913 w 508698"/>
                  <a:gd name="connsiteY12" fmla="*/ 242888 h 390525"/>
                  <a:gd name="connsiteX13" fmla="*/ 66675 w 508698"/>
                  <a:gd name="connsiteY13" fmla="*/ 250825 h 390525"/>
                  <a:gd name="connsiteX14" fmla="*/ 71438 w 508698"/>
                  <a:gd name="connsiteY14" fmla="*/ 255588 h 390525"/>
                  <a:gd name="connsiteX15" fmla="*/ 73025 w 508698"/>
                  <a:gd name="connsiteY15" fmla="*/ 260350 h 390525"/>
                  <a:gd name="connsiteX16" fmla="*/ 80963 w 508698"/>
                  <a:gd name="connsiteY16" fmla="*/ 269875 h 390525"/>
                  <a:gd name="connsiteX17" fmla="*/ 92075 w 508698"/>
                  <a:gd name="connsiteY17" fmla="*/ 288925 h 390525"/>
                  <a:gd name="connsiteX18" fmla="*/ 98425 w 508698"/>
                  <a:gd name="connsiteY18" fmla="*/ 295275 h 390525"/>
                  <a:gd name="connsiteX19" fmla="*/ 103188 w 508698"/>
                  <a:gd name="connsiteY19" fmla="*/ 301625 h 390525"/>
                  <a:gd name="connsiteX20" fmla="*/ 109538 w 508698"/>
                  <a:gd name="connsiteY20" fmla="*/ 307975 h 390525"/>
                  <a:gd name="connsiteX21" fmla="*/ 119063 w 508698"/>
                  <a:gd name="connsiteY21" fmla="*/ 315913 h 390525"/>
                  <a:gd name="connsiteX22" fmla="*/ 128588 w 508698"/>
                  <a:gd name="connsiteY22" fmla="*/ 323850 h 390525"/>
                  <a:gd name="connsiteX23" fmla="*/ 142875 w 508698"/>
                  <a:gd name="connsiteY23" fmla="*/ 334963 h 390525"/>
                  <a:gd name="connsiteX24" fmla="*/ 158750 w 508698"/>
                  <a:gd name="connsiteY24" fmla="*/ 347663 h 390525"/>
                  <a:gd name="connsiteX25" fmla="*/ 165100 w 508698"/>
                  <a:gd name="connsiteY25" fmla="*/ 349250 h 390525"/>
                  <a:gd name="connsiteX26" fmla="*/ 169863 w 508698"/>
                  <a:gd name="connsiteY26" fmla="*/ 352425 h 390525"/>
                  <a:gd name="connsiteX27" fmla="*/ 176213 w 508698"/>
                  <a:gd name="connsiteY27" fmla="*/ 354013 h 390525"/>
                  <a:gd name="connsiteX28" fmla="*/ 180975 w 508698"/>
                  <a:gd name="connsiteY28" fmla="*/ 355600 h 390525"/>
                  <a:gd name="connsiteX29" fmla="*/ 185738 w 508698"/>
                  <a:gd name="connsiteY29" fmla="*/ 358775 h 390525"/>
                  <a:gd name="connsiteX30" fmla="*/ 196850 w 508698"/>
                  <a:gd name="connsiteY30" fmla="*/ 361950 h 390525"/>
                  <a:gd name="connsiteX31" fmla="*/ 239713 w 508698"/>
                  <a:gd name="connsiteY31" fmla="*/ 366713 h 390525"/>
                  <a:gd name="connsiteX32" fmla="*/ 252413 w 508698"/>
                  <a:gd name="connsiteY32" fmla="*/ 369888 h 390525"/>
                  <a:gd name="connsiteX33" fmla="*/ 261938 w 508698"/>
                  <a:gd name="connsiteY33" fmla="*/ 371475 h 390525"/>
                  <a:gd name="connsiteX34" fmla="*/ 279400 w 508698"/>
                  <a:gd name="connsiteY34" fmla="*/ 376238 h 390525"/>
                  <a:gd name="connsiteX35" fmla="*/ 290513 w 508698"/>
                  <a:gd name="connsiteY35" fmla="*/ 377825 h 390525"/>
                  <a:gd name="connsiteX36" fmla="*/ 300038 w 508698"/>
                  <a:gd name="connsiteY36" fmla="*/ 379413 h 390525"/>
                  <a:gd name="connsiteX37" fmla="*/ 307975 w 508698"/>
                  <a:gd name="connsiteY37" fmla="*/ 381000 h 390525"/>
                  <a:gd name="connsiteX38" fmla="*/ 379413 w 508698"/>
                  <a:gd name="connsiteY38" fmla="*/ 382588 h 390525"/>
                  <a:gd name="connsiteX39" fmla="*/ 387350 w 508698"/>
                  <a:gd name="connsiteY39" fmla="*/ 384175 h 390525"/>
                  <a:gd name="connsiteX40" fmla="*/ 396875 w 508698"/>
                  <a:gd name="connsiteY40" fmla="*/ 385763 h 390525"/>
                  <a:gd name="connsiteX41" fmla="*/ 401638 w 508698"/>
                  <a:gd name="connsiteY41" fmla="*/ 387350 h 390525"/>
                  <a:gd name="connsiteX42" fmla="*/ 415925 w 508698"/>
                  <a:gd name="connsiteY42" fmla="*/ 388938 h 390525"/>
                  <a:gd name="connsiteX43" fmla="*/ 428625 w 508698"/>
                  <a:gd name="connsiteY43" fmla="*/ 390525 h 390525"/>
                  <a:gd name="connsiteX44" fmla="*/ 508000 w 508698"/>
                  <a:gd name="connsiteY44" fmla="*/ 388938 h 390525"/>
                  <a:gd name="connsiteX45" fmla="*/ 498475 w 508698"/>
                  <a:gd name="connsiteY45" fmla="*/ 385763 h 390525"/>
                  <a:gd name="connsiteX46" fmla="*/ 481013 w 508698"/>
                  <a:gd name="connsiteY46" fmla="*/ 384175 h 390525"/>
                  <a:gd name="connsiteX47" fmla="*/ 450850 w 508698"/>
                  <a:gd name="connsiteY47" fmla="*/ 381000 h 390525"/>
                  <a:gd name="connsiteX48" fmla="*/ 446088 w 508698"/>
                  <a:gd name="connsiteY48" fmla="*/ 379413 h 390525"/>
                  <a:gd name="connsiteX49" fmla="*/ 422275 w 508698"/>
                  <a:gd name="connsiteY49" fmla="*/ 377825 h 390525"/>
                  <a:gd name="connsiteX50" fmla="*/ 409575 w 508698"/>
                  <a:gd name="connsiteY50" fmla="*/ 376238 h 390525"/>
                  <a:gd name="connsiteX51" fmla="*/ 403225 w 508698"/>
                  <a:gd name="connsiteY51" fmla="*/ 374650 h 390525"/>
                  <a:gd name="connsiteX52" fmla="*/ 398463 w 508698"/>
                  <a:gd name="connsiteY52" fmla="*/ 373063 h 390525"/>
                  <a:gd name="connsiteX53" fmla="*/ 379413 w 508698"/>
                  <a:gd name="connsiteY53" fmla="*/ 369888 h 390525"/>
                  <a:gd name="connsiteX54" fmla="*/ 366713 w 508698"/>
                  <a:gd name="connsiteY54" fmla="*/ 366713 h 390525"/>
                  <a:gd name="connsiteX55" fmla="*/ 360363 w 508698"/>
                  <a:gd name="connsiteY55" fmla="*/ 365125 h 390525"/>
                  <a:gd name="connsiteX56" fmla="*/ 352425 w 508698"/>
                  <a:gd name="connsiteY56" fmla="*/ 363538 h 390525"/>
                  <a:gd name="connsiteX57" fmla="*/ 341313 w 508698"/>
                  <a:gd name="connsiteY57" fmla="*/ 360363 h 390525"/>
                  <a:gd name="connsiteX58" fmla="*/ 333375 w 508698"/>
                  <a:gd name="connsiteY58" fmla="*/ 358775 h 390525"/>
                  <a:gd name="connsiteX59" fmla="*/ 328613 w 508698"/>
                  <a:gd name="connsiteY59" fmla="*/ 357188 h 390525"/>
                  <a:gd name="connsiteX60" fmla="*/ 315913 w 508698"/>
                  <a:gd name="connsiteY60" fmla="*/ 354013 h 390525"/>
                  <a:gd name="connsiteX61" fmla="*/ 311150 w 508698"/>
                  <a:gd name="connsiteY61" fmla="*/ 352425 h 390525"/>
                  <a:gd name="connsiteX62" fmla="*/ 298450 w 508698"/>
                  <a:gd name="connsiteY62" fmla="*/ 346075 h 390525"/>
                  <a:gd name="connsiteX63" fmla="*/ 279400 w 508698"/>
                  <a:gd name="connsiteY63" fmla="*/ 342900 h 390525"/>
                  <a:gd name="connsiteX64" fmla="*/ 266700 w 508698"/>
                  <a:gd name="connsiteY64" fmla="*/ 339725 h 390525"/>
                  <a:gd name="connsiteX65" fmla="*/ 254000 w 508698"/>
                  <a:gd name="connsiteY65" fmla="*/ 333375 h 390525"/>
                  <a:gd name="connsiteX66" fmla="*/ 247650 w 508698"/>
                  <a:gd name="connsiteY66" fmla="*/ 328613 h 390525"/>
                  <a:gd name="connsiteX67" fmla="*/ 242888 w 508698"/>
                  <a:gd name="connsiteY67" fmla="*/ 323850 h 390525"/>
                  <a:gd name="connsiteX68" fmla="*/ 238125 w 508698"/>
                  <a:gd name="connsiteY68" fmla="*/ 322263 h 390525"/>
                  <a:gd name="connsiteX69" fmla="*/ 233363 w 508698"/>
                  <a:gd name="connsiteY69" fmla="*/ 317500 h 390525"/>
                  <a:gd name="connsiteX70" fmla="*/ 222250 w 508698"/>
                  <a:gd name="connsiteY70" fmla="*/ 311150 h 390525"/>
                  <a:gd name="connsiteX71" fmla="*/ 215900 w 508698"/>
                  <a:gd name="connsiteY71" fmla="*/ 306388 h 390525"/>
                  <a:gd name="connsiteX72" fmla="*/ 211138 w 508698"/>
                  <a:gd name="connsiteY72" fmla="*/ 301625 h 390525"/>
                  <a:gd name="connsiteX73" fmla="*/ 200025 w 508698"/>
                  <a:gd name="connsiteY73" fmla="*/ 293688 h 390525"/>
                  <a:gd name="connsiteX74" fmla="*/ 195263 w 508698"/>
                  <a:gd name="connsiteY74" fmla="*/ 292100 h 390525"/>
                  <a:gd name="connsiteX75" fmla="*/ 190500 w 508698"/>
                  <a:gd name="connsiteY75" fmla="*/ 287338 h 390525"/>
                  <a:gd name="connsiteX76" fmla="*/ 180975 w 508698"/>
                  <a:gd name="connsiteY76" fmla="*/ 282575 h 390525"/>
                  <a:gd name="connsiteX77" fmla="*/ 171450 w 508698"/>
                  <a:gd name="connsiteY77" fmla="*/ 273050 h 390525"/>
                  <a:gd name="connsiteX78" fmla="*/ 166688 w 508698"/>
                  <a:gd name="connsiteY78" fmla="*/ 269875 h 390525"/>
                  <a:gd name="connsiteX79" fmla="*/ 160338 w 508698"/>
                  <a:gd name="connsiteY79" fmla="*/ 265113 h 390525"/>
                  <a:gd name="connsiteX80" fmla="*/ 155575 w 508698"/>
                  <a:gd name="connsiteY80" fmla="*/ 263525 h 390525"/>
                  <a:gd name="connsiteX81" fmla="*/ 147638 w 508698"/>
                  <a:gd name="connsiteY81" fmla="*/ 255588 h 390525"/>
                  <a:gd name="connsiteX82" fmla="*/ 146050 w 508698"/>
                  <a:gd name="connsiteY82" fmla="*/ 250825 h 390525"/>
                  <a:gd name="connsiteX83" fmla="*/ 139700 w 508698"/>
                  <a:gd name="connsiteY83" fmla="*/ 246063 h 390525"/>
                  <a:gd name="connsiteX84" fmla="*/ 134938 w 508698"/>
                  <a:gd name="connsiteY84" fmla="*/ 241300 h 390525"/>
                  <a:gd name="connsiteX85" fmla="*/ 131763 w 508698"/>
                  <a:gd name="connsiteY85" fmla="*/ 236538 h 390525"/>
                  <a:gd name="connsiteX86" fmla="*/ 125413 w 508698"/>
                  <a:gd name="connsiteY86" fmla="*/ 231775 h 390525"/>
                  <a:gd name="connsiteX87" fmla="*/ 117475 w 508698"/>
                  <a:gd name="connsiteY87" fmla="*/ 223838 h 390525"/>
                  <a:gd name="connsiteX88" fmla="*/ 109538 w 508698"/>
                  <a:gd name="connsiteY88" fmla="*/ 215900 h 390525"/>
                  <a:gd name="connsiteX89" fmla="*/ 106363 w 508698"/>
                  <a:gd name="connsiteY89" fmla="*/ 211138 h 390525"/>
                  <a:gd name="connsiteX90" fmla="*/ 101600 w 508698"/>
                  <a:gd name="connsiteY90" fmla="*/ 207963 h 390525"/>
                  <a:gd name="connsiteX91" fmla="*/ 95250 w 508698"/>
                  <a:gd name="connsiteY91" fmla="*/ 198438 h 390525"/>
                  <a:gd name="connsiteX92" fmla="*/ 90488 w 508698"/>
                  <a:gd name="connsiteY92" fmla="*/ 188913 h 390525"/>
                  <a:gd name="connsiteX93" fmla="*/ 85725 w 508698"/>
                  <a:gd name="connsiteY93" fmla="*/ 185738 h 390525"/>
                  <a:gd name="connsiteX94" fmla="*/ 73025 w 508698"/>
                  <a:gd name="connsiteY94" fmla="*/ 169863 h 390525"/>
                  <a:gd name="connsiteX95" fmla="*/ 71438 w 508698"/>
                  <a:gd name="connsiteY95" fmla="*/ 165100 h 390525"/>
                  <a:gd name="connsiteX96" fmla="*/ 63500 w 508698"/>
                  <a:gd name="connsiteY96" fmla="*/ 153988 h 390525"/>
                  <a:gd name="connsiteX97" fmla="*/ 57150 w 508698"/>
                  <a:gd name="connsiteY97" fmla="*/ 139700 h 390525"/>
                  <a:gd name="connsiteX98" fmla="*/ 55563 w 508698"/>
                  <a:gd name="connsiteY98" fmla="*/ 134938 h 390525"/>
                  <a:gd name="connsiteX99" fmla="*/ 50800 w 508698"/>
                  <a:gd name="connsiteY99" fmla="*/ 128588 h 390525"/>
                  <a:gd name="connsiteX100" fmla="*/ 47625 w 508698"/>
                  <a:gd name="connsiteY100" fmla="*/ 123825 h 390525"/>
                  <a:gd name="connsiteX101" fmla="*/ 46038 w 508698"/>
                  <a:gd name="connsiteY101" fmla="*/ 117475 h 390525"/>
                  <a:gd name="connsiteX102" fmla="*/ 39688 w 508698"/>
                  <a:gd name="connsiteY102" fmla="*/ 107950 h 390525"/>
                  <a:gd name="connsiteX103" fmla="*/ 38100 w 508698"/>
                  <a:gd name="connsiteY103" fmla="*/ 101600 h 390525"/>
                  <a:gd name="connsiteX104" fmla="*/ 34925 w 508698"/>
                  <a:gd name="connsiteY104" fmla="*/ 84138 h 390525"/>
                  <a:gd name="connsiteX105" fmla="*/ 31750 w 508698"/>
                  <a:gd name="connsiteY105" fmla="*/ 77788 h 390525"/>
                  <a:gd name="connsiteX106" fmla="*/ 28575 w 508698"/>
                  <a:gd name="connsiteY106" fmla="*/ 61913 h 390525"/>
                  <a:gd name="connsiteX107" fmla="*/ 25400 w 508698"/>
                  <a:gd name="connsiteY107" fmla="*/ 57150 h 390525"/>
                  <a:gd name="connsiteX108" fmla="*/ 22225 w 508698"/>
                  <a:gd name="connsiteY108" fmla="*/ 49213 h 390525"/>
                  <a:gd name="connsiteX109" fmla="*/ 20638 w 508698"/>
                  <a:gd name="connsiteY109" fmla="*/ 44450 h 390525"/>
                  <a:gd name="connsiteX110" fmla="*/ 17463 w 508698"/>
                  <a:gd name="connsiteY110" fmla="*/ 39688 h 390525"/>
                  <a:gd name="connsiteX111" fmla="*/ 15875 w 508698"/>
                  <a:gd name="connsiteY111" fmla="*/ 34925 h 390525"/>
                  <a:gd name="connsiteX112" fmla="*/ 12700 w 508698"/>
                  <a:gd name="connsiteY112" fmla="*/ 30163 h 390525"/>
                  <a:gd name="connsiteX113" fmla="*/ 9525 w 508698"/>
                  <a:gd name="connsiteY113" fmla="*/ 23813 h 390525"/>
                  <a:gd name="connsiteX114" fmla="*/ 7938 w 508698"/>
                  <a:gd name="connsiteY114" fmla="*/ 17463 h 390525"/>
                  <a:gd name="connsiteX115" fmla="*/ 6350 w 508698"/>
                  <a:gd name="connsiteY115" fmla="*/ 9525 h 390525"/>
                  <a:gd name="connsiteX116" fmla="*/ 4763 w 508698"/>
                  <a:gd name="connsiteY116" fmla="*/ 4763 h 390525"/>
                  <a:gd name="connsiteX117" fmla="*/ 0 w 508698"/>
                  <a:gd name="connsiteY117" fmla="*/ 0 h 390525"/>
                  <a:gd name="connsiteX118" fmla="*/ 3175 w 508698"/>
                  <a:gd name="connsiteY118" fmla="*/ 9525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508698" h="390525">
                    <a:moveTo>
                      <a:pt x="3175" y="9525"/>
                    </a:moveTo>
                    <a:lnTo>
                      <a:pt x="3175" y="9525"/>
                    </a:lnTo>
                    <a:cubicBezTo>
                      <a:pt x="-294" y="40755"/>
                      <a:pt x="1052" y="22583"/>
                      <a:pt x="3175" y="77788"/>
                    </a:cubicBezTo>
                    <a:cubicBezTo>
                      <a:pt x="3809" y="94276"/>
                      <a:pt x="4856" y="115327"/>
                      <a:pt x="7938" y="131763"/>
                    </a:cubicBezTo>
                    <a:cubicBezTo>
                      <a:pt x="9546" y="140341"/>
                      <a:pt x="12171" y="148696"/>
                      <a:pt x="14288" y="157163"/>
                    </a:cubicBezTo>
                    <a:cubicBezTo>
                      <a:pt x="14817" y="159280"/>
                      <a:pt x="14899" y="161562"/>
                      <a:pt x="15875" y="163513"/>
                    </a:cubicBezTo>
                    <a:cubicBezTo>
                      <a:pt x="23920" y="179602"/>
                      <a:pt x="13508" y="159727"/>
                      <a:pt x="23813" y="176213"/>
                    </a:cubicBezTo>
                    <a:cubicBezTo>
                      <a:pt x="43949" y="208428"/>
                      <a:pt x="12690" y="161118"/>
                      <a:pt x="30163" y="187325"/>
                    </a:cubicBezTo>
                    <a:cubicBezTo>
                      <a:pt x="33155" y="199298"/>
                      <a:pt x="29700" y="188500"/>
                      <a:pt x="38100" y="203200"/>
                    </a:cubicBezTo>
                    <a:cubicBezTo>
                      <a:pt x="40448" y="207309"/>
                      <a:pt x="42953" y="211410"/>
                      <a:pt x="44450" y="215900"/>
                    </a:cubicBezTo>
                    <a:cubicBezTo>
                      <a:pt x="44979" y="217488"/>
                      <a:pt x="45290" y="219166"/>
                      <a:pt x="46038" y="220663"/>
                    </a:cubicBezTo>
                    <a:cubicBezTo>
                      <a:pt x="53011" y="234610"/>
                      <a:pt x="47850" y="223446"/>
                      <a:pt x="55563" y="233363"/>
                    </a:cubicBezTo>
                    <a:cubicBezTo>
                      <a:pt x="57906" y="236375"/>
                      <a:pt x="59864" y="239669"/>
                      <a:pt x="61913" y="242888"/>
                    </a:cubicBezTo>
                    <a:cubicBezTo>
                      <a:pt x="63569" y="245491"/>
                      <a:pt x="64824" y="248357"/>
                      <a:pt x="66675" y="250825"/>
                    </a:cubicBezTo>
                    <a:cubicBezTo>
                      <a:pt x="68022" y="252621"/>
                      <a:pt x="69850" y="254000"/>
                      <a:pt x="71438" y="255588"/>
                    </a:cubicBezTo>
                    <a:cubicBezTo>
                      <a:pt x="71967" y="257175"/>
                      <a:pt x="72277" y="258853"/>
                      <a:pt x="73025" y="260350"/>
                    </a:cubicBezTo>
                    <a:cubicBezTo>
                      <a:pt x="75236" y="264772"/>
                      <a:pt x="77450" y="266363"/>
                      <a:pt x="80963" y="269875"/>
                    </a:cubicBezTo>
                    <a:cubicBezTo>
                      <a:pt x="88496" y="284941"/>
                      <a:pt x="84473" y="278788"/>
                      <a:pt x="92075" y="288925"/>
                    </a:cubicBezTo>
                    <a:cubicBezTo>
                      <a:pt x="95658" y="299673"/>
                      <a:pt x="90610" y="288762"/>
                      <a:pt x="98425" y="295275"/>
                    </a:cubicBezTo>
                    <a:cubicBezTo>
                      <a:pt x="100458" y="296969"/>
                      <a:pt x="101446" y="299634"/>
                      <a:pt x="103188" y="301625"/>
                    </a:cubicBezTo>
                    <a:cubicBezTo>
                      <a:pt x="105159" y="303878"/>
                      <a:pt x="107265" y="306027"/>
                      <a:pt x="109538" y="307975"/>
                    </a:cubicBezTo>
                    <a:cubicBezTo>
                      <a:pt x="117450" y="314757"/>
                      <a:pt x="111442" y="307022"/>
                      <a:pt x="119063" y="315913"/>
                    </a:cubicBezTo>
                    <a:cubicBezTo>
                      <a:pt x="125983" y="323986"/>
                      <a:pt x="120585" y="321184"/>
                      <a:pt x="128588" y="323850"/>
                    </a:cubicBezTo>
                    <a:cubicBezTo>
                      <a:pt x="133350" y="327554"/>
                      <a:pt x="138608" y="330697"/>
                      <a:pt x="142875" y="334963"/>
                    </a:cubicBezTo>
                    <a:cubicBezTo>
                      <a:pt x="149207" y="341295"/>
                      <a:pt x="150728" y="344097"/>
                      <a:pt x="158750" y="347663"/>
                    </a:cubicBezTo>
                    <a:cubicBezTo>
                      <a:pt x="160744" y="348549"/>
                      <a:pt x="162983" y="348721"/>
                      <a:pt x="165100" y="349250"/>
                    </a:cubicBezTo>
                    <a:cubicBezTo>
                      <a:pt x="166688" y="350308"/>
                      <a:pt x="168109" y="351673"/>
                      <a:pt x="169863" y="352425"/>
                    </a:cubicBezTo>
                    <a:cubicBezTo>
                      <a:pt x="171868" y="353285"/>
                      <a:pt x="174115" y="353414"/>
                      <a:pt x="176213" y="354013"/>
                    </a:cubicBezTo>
                    <a:cubicBezTo>
                      <a:pt x="177822" y="354473"/>
                      <a:pt x="179388" y="355071"/>
                      <a:pt x="180975" y="355600"/>
                    </a:cubicBezTo>
                    <a:cubicBezTo>
                      <a:pt x="182563" y="356658"/>
                      <a:pt x="184031" y="357922"/>
                      <a:pt x="185738" y="358775"/>
                    </a:cubicBezTo>
                    <a:cubicBezTo>
                      <a:pt x="188020" y="359916"/>
                      <a:pt x="194809" y="361440"/>
                      <a:pt x="196850" y="361950"/>
                    </a:cubicBezTo>
                    <a:cubicBezTo>
                      <a:pt x="214589" y="370819"/>
                      <a:pt x="198301" y="363755"/>
                      <a:pt x="239713" y="366713"/>
                    </a:cubicBezTo>
                    <a:cubicBezTo>
                      <a:pt x="249832" y="367436"/>
                      <a:pt x="244755" y="368186"/>
                      <a:pt x="252413" y="369888"/>
                    </a:cubicBezTo>
                    <a:cubicBezTo>
                      <a:pt x="255555" y="370586"/>
                      <a:pt x="258782" y="370844"/>
                      <a:pt x="261938" y="371475"/>
                    </a:cubicBezTo>
                    <a:cubicBezTo>
                      <a:pt x="274096" y="373907"/>
                      <a:pt x="262534" y="372624"/>
                      <a:pt x="279400" y="376238"/>
                    </a:cubicBezTo>
                    <a:cubicBezTo>
                      <a:pt x="283059" y="377022"/>
                      <a:pt x="286815" y="377256"/>
                      <a:pt x="290513" y="377825"/>
                    </a:cubicBezTo>
                    <a:cubicBezTo>
                      <a:pt x="293694" y="378314"/>
                      <a:pt x="296871" y="378837"/>
                      <a:pt x="300038" y="379413"/>
                    </a:cubicBezTo>
                    <a:cubicBezTo>
                      <a:pt x="302693" y="379896"/>
                      <a:pt x="305279" y="380892"/>
                      <a:pt x="307975" y="381000"/>
                    </a:cubicBezTo>
                    <a:cubicBezTo>
                      <a:pt x="331775" y="381952"/>
                      <a:pt x="355600" y="382059"/>
                      <a:pt x="379413" y="382588"/>
                    </a:cubicBezTo>
                    <a:lnTo>
                      <a:pt x="387350" y="384175"/>
                    </a:lnTo>
                    <a:cubicBezTo>
                      <a:pt x="390517" y="384751"/>
                      <a:pt x="393733" y="385065"/>
                      <a:pt x="396875" y="385763"/>
                    </a:cubicBezTo>
                    <a:cubicBezTo>
                      <a:pt x="398509" y="386126"/>
                      <a:pt x="399987" y="387075"/>
                      <a:pt x="401638" y="387350"/>
                    </a:cubicBezTo>
                    <a:cubicBezTo>
                      <a:pt x="406364" y="388138"/>
                      <a:pt x="411166" y="388378"/>
                      <a:pt x="415925" y="388938"/>
                    </a:cubicBezTo>
                    <a:lnTo>
                      <a:pt x="428625" y="390525"/>
                    </a:lnTo>
                    <a:cubicBezTo>
                      <a:pt x="455083" y="389996"/>
                      <a:pt x="481598" y="390738"/>
                      <a:pt x="508000" y="388938"/>
                    </a:cubicBezTo>
                    <a:cubicBezTo>
                      <a:pt x="511339" y="388710"/>
                      <a:pt x="501808" y="386066"/>
                      <a:pt x="498475" y="385763"/>
                    </a:cubicBezTo>
                    <a:lnTo>
                      <a:pt x="481013" y="384175"/>
                    </a:lnTo>
                    <a:cubicBezTo>
                      <a:pt x="464664" y="380089"/>
                      <a:pt x="485158" y="384812"/>
                      <a:pt x="450850" y="381000"/>
                    </a:cubicBezTo>
                    <a:cubicBezTo>
                      <a:pt x="449187" y="380815"/>
                      <a:pt x="447751" y="379598"/>
                      <a:pt x="446088" y="379413"/>
                    </a:cubicBezTo>
                    <a:cubicBezTo>
                      <a:pt x="438181" y="378534"/>
                      <a:pt x="430200" y="378514"/>
                      <a:pt x="422275" y="377825"/>
                    </a:cubicBezTo>
                    <a:cubicBezTo>
                      <a:pt x="418025" y="377455"/>
                      <a:pt x="413808" y="376767"/>
                      <a:pt x="409575" y="376238"/>
                    </a:cubicBezTo>
                    <a:cubicBezTo>
                      <a:pt x="407458" y="375709"/>
                      <a:pt x="405323" y="375249"/>
                      <a:pt x="403225" y="374650"/>
                    </a:cubicBezTo>
                    <a:cubicBezTo>
                      <a:pt x="401616" y="374190"/>
                      <a:pt x="400086" y="373469"/>
                      <a:pt x="398463" y="373063"/>
                    </a:cubicBezTo>
                    <a:cubicBezTo>
                      <a:pt x="392265" y="371514"/>
                      <a:pt x="385696" y="370785"/>
                      <a:pt x="379413" y="369888"/>
                    </a:cubicBezTo>
                    <a:cubicBezTo>
                      <a:pt x="370900" y="367050"/>
                      <a:pt x="378211" y="369268"/>
                      <a:pt x="366713" y="366713"/>
                    </a:cubicBezTo>
                    <a:cubicBezTo>
                      <a:pt x="364583" y="366240"/>
                      <a:pt x="362493" y="365598"/>
                      <a:pt x="360363" y="365125"/>
                    </a:cubicBezTo>
                    <a:cubicBezTo>
                      <a:pt x="357729" y="364540"/>
                      <a:pt x="355043" y="364192"/>
                      <a:pt x="352425" y="363538"/>
                    </a:cubicBezTo>
                    <a:cubicBezTo>
                      <a:pt x="348688" y="362604"/>
                      <a:pt x="345050" y="361297"/>
                      <a:pt x="341313" y="360363"/>
                    </a:cubicBezTo>
                    <a:cubicBezTo>
                      <a:pt x="338695" y="359708"/>
                      <a:pt x="335993" y="359429"/>
                      <a:pt x="333375" y="358775"/>
                    </a:cubicBezTo>
                    <a:cubicBezTo>
                      <a:pt x="331752" y="358369"/>
                      <a:pt x="330227" y="357628"/>
                      <a:pt x="328613" y="357188"/>
                    </a:cubicBezTo>
                    <a:cubicBezTo>
                      <a:pt x="324403" y="356040"/>
                      <a:pt x="320053" y="355393"/>
                      <a:pt x="315913" y="354013"/>
                    </a:cubicBezTo>
                    <a:cubicBezTo>
                      <a:pt x="314325" y="353484"/>
                      <a:pt x="312647" y="353173"/>
                      <a:pt x="311150" y="352425"/>
                    </a:cubicBezTo>
                    <a:cubicBezTo>
                      <a:pt x="304959" y="349329"/>
                      <a:pt x="304415" y="347268"/>
                      <a:pt x="298450" y="346075"/>
                    </a:cubicBezTo>
                    <a:cubicBezTo>
                      <a:pt x="275135" y="341412"/>
                      <a:pt x="297881" y="347165"/>
                      <a:pt x="279400" y="342900"/>
                    </a:cubicBezTo>
                    <a:cubicBezTo>
                      <a:pt x="275148" y="341919"/>
                      <a:pt x="270603" y="341676"/>
                      <a:pt x="266700" y="339725"/>
                    </a:cubicBezTo>
                    <a:cubicBezTo>
                      <a:pt x="262467" y="337608"/>
                      <a:pt x="257787" y="336215"/>
                      <a:pt x="254000" y="333375"/>
                    </a:cubicBezTo>
                    <a:cubicBezTo>
                      <a:pt x="251883" y="331788"/>
                      <a:pt x="249659" y="330335"/>
                      <a:pt x="247650" y="328613"/>
                    </a:cubicBezTo>
                    <a:cubicBezTo>
                      <a:pt x="245945" y="327152"/>
                      <a:pt x="244756" y="325095"/>
                      <a:pt x="242888" y="323850"/>
                    </a:cubicBezTo>
                    <a:cubicBezTo>
                      <a:pt x="241496" y="322922"/>
                      <a:pt x="239713" y="322792"/>
                      <a:pt x="238125" y="322263"/>
                    </a:cubicBezTo>
                    <a:cubicBezTo>
                      <a:pt x="236538" y="320675"/>
                      <a:pt x="235088" y="318937"/>
                      <a:pt x="233363" y="317500"/>
                    </a:cubicBezTo>
                    <a:cubicBezTo>
                      <a:pt x="228124" y="313134"/>
                      <a:pt x="228455" y="315028"/>
                      <a:pt x="222250" y="311150"/>
                    </a:cubicBezTo>
                    <a:cubicBezTo>
                      <a:pt x="220006" y="309748"/>
                      <a:pt x="217909" y="308110"/>
                      <a:pt x="215900" y="306388"/>
                    </a:cubicBezTo>
                    <a:cubicBezTo>
                      <a:pt x="214195" y="304927"/>
                      <a:pt x="212843" y="303086"/>
                      <a:pt x="211138" y="301625"/>
                    </a:cubicBezTo>
                    <a:cubicBezTo>
                      <a:pt x="210131" y="300761"/>
                      <a:pt x="202036" y="294693"/>
                      <a:pt x="200025" y="293688"/>
                    </a:cubicBezTo>
                    <a:cubicBezTo>
                      <a:pt x="198528" y="292940"/>
                      <a:pt x="196850" y="292629"/>
                      <a:pt x="195263" y="292100"/>
                    </a:cubicBezTo>
                    <a:cubicBezTo>
                      <a:pt x="193675" y="290513"/>
                      <a:pt x="192368" y="288583"/>
                      <a:pt x="190500" y="287338"/>
                    </a:cubicBezTo>
                    <a:cubicBezTo>
                      <a:pt x="179472" y="279986"/>
                      <a:pt x="192211" y="292563"/>
                      <a:pt x="180975" y="282575"/>
                    </a:cubicBezTo>
                    <a:cubicBezTo>
                      <a:pt x="177619" y="279592"/>
                      <a:pt x="175186" y="275541"/>
                      <a:pt x="171450" y="273050"/>
                    </a:cubicBezTo>
                    <a:cubicBezTo>
                      <a:pt x="169863" y="271992"/>
                      <a:pt x="168240" y="270984"/>
                      <a:pt x="166688" y="269875"/>
                    </a:cubicBezTo>
                    <a:cubicBezTo>
                      <a:pt x="164535" y="268337"/>
                      <a:pt x="162635" y="266426"/>
                      <a:pt x="160338" y="265113"/>
                    </a:cubicBezTo>
                    <a:cubicBezTo>
                      <a:pt x="158885" y="264283"/>
                      <a:pt x="157163" y="264054"/>
                      <a:pt x="155575" y="263525"/>
                    </a:cubicBezTo>
                    <a:cubicBezTo>
                      <a:pt x="151853" y="252358"/>
                      <a:pt x="157446" y="265396"/>
                      <a:pt x="147638" y="255588"/>
                    </a:cubicBezTo>
                    <a:cubicBezTo>
                      <a:pt x="146455" y="254405"/>
                      <a:pt x="147121" y="252111"/>
                      <a:pt x="146050" y="250825"/>
                    </a:cubicBezTo>
                    <a:cubicBezTo>
                      <a:pt x="144356" y="248793"/>
                      <a:pt x="141709" y="247785"/>
                      <a:pt x="139700" y="246063"/>
                    </a:cubicBezTo>
                    <a:cubicBezTo>
                      <a:pt x="137995" y="244602"/>
                      <a:pt x="136375" y="243025"/>
                      <a:pt x="134938" y="241300"/>
                    </a:cubicBezTo>
                    <a:cubicBezTo>
                      <a:pt x="133717" y="239834"/>
                      <a:pt x="133112" y="237887"/>
                      <a:pt x="131763" y="236538"/>
                    </a:cubicBezTo>
                    <a:cubicBezTo>
                      <a:pt x="129892" y="234667"/>
                      <a:pt x="127284" y="233646"/>
                      <a:pt x="125413" y="231775"/>
                    </a:cubicBezTo>
                    <a:cubicBezTo>
                      <a:pt x="114833" y="221195"/>
                      <a:pt x="130173" y="232303"/>
                      <a:pt x="117475" y="223838"/>
                    </a:cubicBezTo>
                    <a:cubicBezTo>
                      <a:pt x="109698" y="208285"/>
                      <a:pt x="119269" y="223686"/>
                      <a:pt x="109538" y="215900"/>
                    </a:cubicBezTo>
                    <a:cubicBezTo>
                      <a:pt x="108048" y="214708"/>
                      <a:pt x="107712" y="212487"/>
                      <a:pt x="106363" y="211138"/>
                    </a:cubicBezTo>
                    <a:cubicBezTo>
                      <a:pt x="105014" y="209789"/>
                      <a:pt x="103188" y="209021"/>
                      <a:pt x="101600" y="207963"/>
                    </a:cubicBezTo>
                    <a:cubicBezTo>
                      <a:pt x="99483" y="204788"/>
                      <a:pt x="96456" y="202058"/>
                      <a:pt x="95250" y="198438"/>
                    </a:cubicBezTo>
                    <a:cubicBezTo>
                      <a:pt x="93959" y="194564"/>
                      <a:pt x="93566" y="191991"/>
                      <a:pt x="90488" y="188913"/>
                    </a:cubicBezTo>
                    <a:cubicBezTo>
                      <a:pt x="89139" y="187564"/>
                      <a:pt x="87191" y="186960"/>
                      <a:pt x="85725" y="185738"/>
                    </a:cubicBezTo>
                    <a:cubicBezTo>
                      <a:pt x="80450" y="181342"/>
                      <a:pt x="76786" y="175505"/>
                      <a:pt x="73025" y="169863"/>
                    </a:cubicBezTo>
                    <a:cubicBezTo>
                      <a:pt x="72496" y="168275"/>
                      <a:pt x="72186" y="166597"/>
                      <a:pt x="71438" y="165100"/>
                    </a:cubicBezTo>
                    <a:cubicBezTo>
                      <a:pt x="70278" y="162780"/>
                      <a:pt x="64577" y="155424"/>
                      <a:pt x="63500" y="153988"/>
                    </a:cubicBezTo>
                    <a:cubicBezTo>
                      <a:pt x="59926" y="143261"/>
                      <a:pt x="64496" y="156229"/>
                      <a:pt x="57150" y="139700"/>
                    </a:cubicBezTo>
                    <a:cubicBezTo>
                      <a:pt x="56470" y="138171"/>
                      <a:pt x="56393" y="136391"/>
                      <a:pt x="55563" y="134938"/>
                    </a:cubicBezTo>
                    <a:cubicBezTo>
                      <a:pt x="54250" y="132641"/>
                      <a:pt x="52338" y="130741"/>
                      <a:pt x="50800" y="128588"/>
                    </a:cubicBezTo>
                    <a:cubicBezTo>
                      <a:pt x="49691" y="127035"/>
                      <a:pt x="48683" y="125413"/>
                      <a:pt x="47625" y="123825"/>
                    </a:cubicBezTo>
                    <a:cubicBezTo>
                      <a:pt x="47096" y="121708"/>
                      <a:pt x="47120" y="119369"/>
                      <a:pt x="46038" y="117475"/>
                    </a:cubicBezTo>
                    <a:cubicBezTo>
                      <a:pt x="38421" y="104146"/>
                      <a:pt x="43230" y="120347"/>
                      <a:pt x="39688" y="107950"/>
                    </a:cubicBezTo>
                    <a:cubicBezTo>
                      <a:pt x="39089" y="105852"/>
                      <a:pt x="38490" y="103747"/>
                      <a:pt x="38100" y="101600"/>
                    </a:cubicBezTo>
                    <a:cubicBezTo>
                      <a:pt x="37212" y="96717"/>
                      <a:pt x="36833" y="89226"/>
                      <a:pt x="34925" y="84138"/>
                    </a:cubicBezTo>
                    <a:cubicBezTo>
                      <a:pt x="34094" y="81922"/>
                      <a:pt x="32808" y="79905"/>
                      <a:pt x="31750" y="77788"/>
                    </a:cubicBezTo>
                    <a:cubicBezTo>
                      <a:pt x="31391" y="75633"/>
                      <a:pt x="29868" y="64931"/>
                      <a:pt x="28575" y="61913"/>
                    </a:cubicBezTo>
                    <a:cubicBezTo>
                      <a:pt x="27823" y="60159"/>
                      <a:pt x="26253" y="58857"/>
                      <a:pt x="25400" y="57150"/>
                    </a:cubicBezTo>
                    <a:cubicBezTo>
                      <a:pt x="24126" y="54601"/>
                      <a:pt x="23225" y="51881"/>
                      <a:pt x="22225" y="49213"/>
                    </a:cubicBezTo>
                    <a:cubicBezTo>
                      <a:pt x="21637" y="47646"/>
                      <a:pt x="21386" y="45947"/>
                      <a:pt x="20638" y="44450"/>
                    </a:cubicBezTo>
                    <a:cubicBezTo>
                      <a:pt x="19785" y="42744"/>
                      <a:pt x="18316" y="41394"/>
                      <a:pt x="17463" y="39688"/>
                    </a:cubicBezTo>
                    <a:cubicBezTo>
                      <a:pt x="16714" y="38191"/>
                      <a:pt x="16624" y="36422"/>
                      <a:pt x="15875" y="34925"/>
                    </a:cubicBezTo>
                    <a:cubicBezTo>
                      <a:pt x="15022" y="33219"/>
                      <a:pt x="13647" y="31819"/>
                      <a:pt x="12700" y="30163"/>
                    </a:cubicBezTo>
                    <a:cubicBezTo>
                      <a:pt x="11526" y="28108"/>
                      <a:pt x="10583" y="25930"/>
                      <a:pt x="9525" y="23813"/>
                    </a:cubicBezTo>
                    <a:cubicBezTo>
                      <a:pt x="8996" y="21696"/>
                      <a:pt x="8411" y="19593"/>
                      <a:pt x="7938" y="17463"/>
                    </a:cubicBezTo>
                    <a:cubicBezTo>
                      <a:pt x="7353" y="14829"/>
                      <a:pt x="7004" y="12143"/>
                      <a:pt x="6350" y="9525"/>
                    </a:cubicBezTo>
                    <a:cubicBezTo>
                      <a:pt x="5944" y="7902"/>
                      <a:pt x="5691" y="6155"/>
                      <a:pt x="4763" y="4763"/>
                    </a:cubicBezTo>
                    <a:cubicBezTo>
                      <a:pt x="3518" y="2895"/>
                      <a:pt x="1588" y="1588"/>
                      <a:pt x="0" y="0"/>
                    </a:cubicBezTo>
                    <a:lnTo>
                      <a:pt x="3175" y="952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2" name="Rovnoramenný trojúhelník 121"/>
              <p:cNvSpPr/>
              <p:nvPr/>
            </p:nvSpPr>
            <p:spPr bwMode="auto">
              <a:xfrm>
                <a:off x="7750755" y="4603164"/>
                <a:ext cx="161294" cy="370973"/>
              </a:xfrm>
              <a:prstGeom prst="triangle">
                <a:avLst>
                  <a:gd name="adj" fmla="val 2282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3" name="Rovnoramenný trojúhelník 122"/>
              <p:cNvSpPr/>
              <p:nvPr/>
            </p:nvSpPr>
            <p:spPr bwMode="auto">
              <a:xfrm>
                <a:off x="7757093" y="4899875"/>
                <a:ext cx="446877" cy="74763"/>
              </a:xfrm>
              <a:prstGeom prst="triangle">
                <a:avLst>
                  <a:gd name="adj" fmla="val 16696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1" name="Skupina 130"/>
            <p:cNvGrpSpPr/>
            <p:nvPr/>
          </p:nvGrpSpPr>
          <p:grpSpPr>
            <a:xfrm>
              <a:off x="7672555" y="2716150"/>
              <a:ext cx="787439" cy="529701"/>
              <a:chOff x="9421538" y="4476679"/>
              <a:chExt cx="678397" cy="447675"/>
            </a:xfrm>
          </p:grpSpPr>
          <p:sp>
            <p:nvSpPr>
              <p:cNvPr id="98" name="Obdélník 97"/>
              <p:cNvSpPr/>
              <p:nvPr/>
            </p:nvSpPr>
            <p:spPr bwMode="auto">
              <a:xfrm>
                <a:off x="9430010" y="4476679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6" name="Rovnoramenný trojúhelník 125"/>
              <p:cNvSpPr/>
              <p:nvPr/>
            </p:nvSpPr>
            <p:spPr bwMode="auto">
              <a:xfrm>
                <a:off x="9427631" y="4862864"/>
                <a:ext cx="552449" cy="57971"/>
              </a:xfrm>
              <a:prstGeom prst="triangle">
                <a:avLst>
                  <a:gd name="adj" fmla="val 48944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0" name="Volný tvar 129"/>
              <p:cNvSpPr/>
              <p:nvPr/>
            </p:nvSpPr>
            <p:spPr bwMode="auto">
              <a:xfrm>
                <a:off x="9421538" y="4509279"/>
                <a:ext cx="576963" cy="414337"/>
              </a:xfrm>
              <a:custGeom>
                <a:avLst/>
                <a:gdLst>
                  <a:gd name="connsiteX0" fmla="*/ 0 w 576963"/>
                  <a:gd name="connsiteY0" fmla="*/ 411162 h 414337"/>
                  <a:gd name="connsiteX1" fmla="*/ 0 w 576963"/>
                  <a:gd name="connsiteY1" fmla="*/ 411162 h 414337"/>
                  <a:gd name="connsiteX2" fmla="*/ 14288 w 576963"/>
                  <a:gd name="connsiteY2" fmla="*/ 407987 h 414337"/>
                  <a:gd name="connsiteX3" fmla="*/ 20638 w 576963"/>
                  <a:gd name="connsiteY3" fmla="*/ 398462 h 414337"/>
                  <a:gd name="connsiteX4" fmla="*/ 31750 w 576963"/>
                  <a:gd name="connsiteY4" fmla="*/ 384175 h 414337"/>
                  <a:gd name="connsiteX5" fmla="*/ 34925 w 576963"/>
                  <a:gd name="connsiteY5" fmla="*/ 379412 h 414337"/>
                  <a:gd name="connsiteX6" fmla="*/ 39688 w 576963"/>
                  <a:gd name="connsiteY6" fmla="*/ 369887 h 414337"/>
                  <a:gd name="connsiteX7" fmla="*/ 41275 w 576963"/>
                  <a:gd name="connsiteY7" fmla="*/ 365125 h 414337"/>
                  <a:gd name="connsiteX8" fmla="*/ 44450 w 576963"/>
                  <a:gd name="connsiteY8" fmla="*/ 360362 h 414337"/>
                  <a:gd name="connsiteX9" fmla="*/ 46038 w 576963"/>
                  <a:gd name="connsiteY9" fmla="*/ 346075 h 414337"/>
                  <a:gd name="connsiteX10" fmla="*/ 49213 w 576963"/>
                  <a:gd name="connsiteY10" fmla="*/ 336550 h 414337"/>
                  <a:gd name="connsiteX11" fmla="*/ 50800 w 576963"/>
                  <a:gd name="connsiteY11" fmla="*/ 331787 h 414337"/>
                  <a:gd name="connsiteX12" fmla="*/ 52388 w 576963"/>
                  <a:gd name="connsiteY12" fmla="*/ 315912 h 414337"/>
                  <a:gd name="connsiteX13" fmla="*/ 58738 w 576963"/>
                  <a:gd name="connsiteY13" fmla="*/ 306387 h 414337"/>
                  <a:gd name="connsiteX14" fmla="*/ 60325 w 576963"/>
                  <a:gd name="connsiteY14" fmla="*/ 274637 h 414337"/>
                  <a:gd name="connsiteX15" fmla="*/ 63500 w 576963"/>
                  <a:gd name="connsiteY15" fmla="*/ 265112 h 414337"/>
                  <a:gd name="connsiteX16" fmla="*/ 65088 w 576963"/>
                  <a:gd name="connsiteY16" fmla="*/ 250825 h 414337"/>
                  <a:gd name="connsiteX17" fmla="*/ 66675 w 576963"/>
                  <a:gd name="connsiteY17" fmla="*/ 234950 h 414337"/>
                  <a:gd name="connsiteX18" fmla="*/ 69850 w 576963"/>
                  <a:gd name="connsiteY18" fmla="*/ 225425 h 414337"/>
                  <a:gd name="connsiteX19" fmla="*/ 71438 w 576963"/>
                  <a:gd name="connsiteY19" fmla="*/ 219075 h 414337"/>
                  <a:gd name="connsiteX20" fmla="*/ 76200 w 576963"/>
                  <a:gd name="connsiteY20" fmla="*/ 190500 h 414337"/>
                  <a:gd name="connsiteX21" fmla="*/ 79375 w 576963"/>
                  <a:gd name="connsiteY21" fmla="*/ 180975 h 414337"/>
                  <a:gd name="connsiteX22" fmla="*/ 80963 w 576963"/>
                  <a:gd name="connsiteY22" fmla="*/ 176212 h 414337"/>
                  <a:gd name="connsiteX23" fmla="*/ 82550 w 576963"/>
                  <a:gd name="connsiteY23" fmla="*/ 163512 h 414337"/>
                  <a:gd name="connsiteX24" fmla="*/ 85725 w 576963"/>
                  <a:gd name="connsiteY24" fmla="*/ 152400 h 414337"/>
                  <a:gd name="connsiteX25" fmla="*/ 87313 w 576963"/>
                  <a:gd name="connsiteY25" fmla="*/ 146050 h 414337"/>
                  <a:gd name="connsiteX26" fmla="*/ 90488 w 576963"/>
                  <a:gd name="connsiteY26" fmla="*/ 134937 h 414337"/>
                  <a:gd name="connsiteX27" fmla="*/ 92075 w 576963"/>
                  <a:gd name="connsiteY27" fmla="*/ 125412 h 414337"/>
                  <a:gd name="connsiteX28" fmla="*/ 93663 w 576963"/>
                  <a:gd name="connsiteY28" fmla="*/ 120650 h 414337"/>
                  <a:gd name="connsiteX29" fmla="*/ 95250 w 576963"/>
                  <a:gd name="connsiteY29" fmla="*/ 112712 h 414337"/>
                  <a:gd name="connsiteX30" fmla="*/ 98425 w 576963"/>
                  <a:gd name="connsiteY30" fmla="*/ 100012 h 414337"/>
                  <a:gd name="connsiteX31" fmla="*/ 100013 w 576963"/>
                  <a:gd name="connsiteY31" fmla="*/ 87312 h 414337"/>
                  <a:gd name="connsiteX32" fmla="*/ 101600 w 576963"/>
                  <a:gd name="connsiteY32" fmla="*/ 71437 h 414337"/>
                  <a:gd name="connsiteX33" fmla="*/ 103188 w 576963"/>
                  <a:gd name="connsiteY33" fmla="*/ 63500 h 414337"/>
                  <a:gd name="connsiteX34" fmla="*/ 109538 w 576963"/>
                  <a:gd name="connsiteY34" fmla="*/ 53975 h 414337"/>
                  <a:gd name="connsiteX35" fmla="*/ 114300 w 576963"/>
                  <a:gd name="connsiteY35" fmla="*/ 42862 h 414337"/>
                  <a:gd name="connsiteX36" fmla="*/ 117475 w 576963"/>
                  <a:gd name="connsiteY36" fmla="*/ 33337 h 414337"/>
                  <a:gd name="connsiteX37" fmla="*/ 119063 w 576963"/>
                  <a:gd name="connsiteY37" fmla="*/ 25400 h 414337"/>
                  <a:gd name="connsiteX38" fmla="*/ 125413 w 576963"/>
                  <a:gd name="connsiteY38" fmla="*/ 15875 h 414337"/>
                  <a:gd name="connsiteX39" fmla="*/ 127000 w 576963"/>
                  <a:gd name="connsiteY39" fmla="*/ 11112 h 414337"/>
                  <a:gd name="connsiteX40" fmla="*/ 136525 w 576963"/>
                  <a:gd name="connsiteY40" fmla="*/ 4762 h 414337"/>
                  <a:gd name="connsiteX41" fmla="*/ 146050 w 576963"/>
                  <a:gd name="connsiteY41" fmla="*/ 0 h 414337"/>
                  <a:gd name="connsiteX42" fmla="*/ 161925 w 576963"/>
                  <a:gd name="connsiteY42" fmla="*/ 1587 h 414337"/>
                  <a:gd name="connsiteX43" fmla="*/ 166688 w 576963"/>
                  <a:gd name="connsiteY43" fmla="*/ 15875 h 414337"/>
                  <a:gd name="connsiteX44" fmla="*/ 171450 w 576963"/>
                  <a:gd name="connsiteY44" fmla="*/ 25400 h 414337"/>
                  <a:gd name="connsiteX45" fmla="*/ 177800 w 576963"/>
                  <a:gd name="connsiteY45" fmla="*/ 34925 h 414337"/>
                  <a:gd name="connsiteX46" fmla="*/ 182563 w 576963"/>
                  <a:gd name="connsiteY46" fmla="*/ 44450 h 414337"/>
                  <a:gd name="connsiteX47" fmla="*/ 184150 w 576963"/>
                  <a:gd name="connsiteY47" fmla="*/ 49212 h 414337"/>
                  <a:gd name="connsiteX48" fmla="*/ 192088 w 576963"/>
                  <a:gd name="connsiteY48" fmla="*/ 58737 h 414337"/>
                  <a:gd name="connsiteX49" fmla="*/ 193675 w 576963"/>
                  <a:gd name="connsiteY49" fmla="*/ 63500 h 414337"/>
                  <a:gd name="connsiteX50" fmla="*/ 198438 w 576963"/>
                  <a:gd name="connsiteY50" fmla="*/ 66675 h 414337"/>
                  <a:gd name="connsiteX51" fmla="*/ 200025 w 576963"/>
                  <a:gd name="connsiteY51" fmla="*/ 76200 h 414337"/>
                  <a:gd name="connsiteX52" fmla="*/ 206375 w 576963"/>
                  <a:gd name="connsiteY52" fmla="*/ 90487 h 414337"/>
                  <a:gd name="connsiteX53" fmla="*/ 211138 w 576963"/>
                  <a:gd name="connsiteY53" fmla="*/ 106362 h 414337"/>
                  <a:gd name="connsiteX54" fmla="*/ 215900 w 576963"/>
                  <a:gd name="connsiteY54" fmla="*/ 111125 h 414337"/>
                  <a:gd name="connsiteX55" fmla="*/ 217488 w 576963"/>
                  <a:gd name="connsiteY55" fmla="*/ 115887 h 414337"/>
                  <a:gd name="connsiteX56" fmla="*/ 219075 w 576963"/>
                  <a:gd name="connsiteY56" fmla="*/ 122237 h 414337"/>
                  <a:gd name="connsiteX57" fmla="*/ 222250 w 576963"/>
                  <a:gd name="connsiteY57" fmla="*/ 127000 h 414337"/>
                  <a:gd name="connsiteX58" fmla="*/ 223838 w 576963"/>
                  <a:gd name="connsiteY58" fmla="*/ 138112 h 414337"/>
                  <a:gd name="connsiteX59" fmla="*/ 227013 w 576963"/>
                  <a:gd name="connsiteY59" fmla="*/ 157162 h 414337"/>
                  <a:gd name="connsiteX60" fmla="*/ 228600 w 576963"/>
                  <a:gd name="connsiteY60" fmla="*/ 161925 h 414337"/>
                  <a:gd name="connsiteX61" fmla="*/ 231775 w 576963"/>
                  <a:gd name="connsiteY61" fmla="*/ 166687 h 414337"/>
                  <a:gd name="connsiteX62" fmla="*/ 233363 w 576963"/>
                  <a:gd name="connsiteY62" fmla="*/ 171450 h 414337"/>
                  <a:gd name="connsiteX63" fmla="*/ 239713 w 576963"/>
                  <a:gd name="connsiteY63" fmla="*/ 180975 h 414337"/>
                  <a:gd name="connsiteX64" fmla="*/ 242888 w 576963"/>
                  <a:gd name="connsiteY64" fmla="*/ 185737 h 414337"/>
                  <a:gd name="connsiteX65" fmla="*/ 247650 w 576963"/>
                  <a:gd name="connsiteY65" fmla="*/ 188912 h 414337"/>
                  <a:gd name="connsiteX66" fmla="*/ 254000 w 576963"/>
                  <a:gd name="connsiteY66" fmla="*/ 196850 h 414337"/>
                  <a:gd name="connsiteX67" fmla="*/ 257175 w 576963"/>
                  <a:gd name="connsiteY67" fmla="*/ 203200 h 414337"/>
                  <a:gd name="connsiteX68" fmla="*/ 258763 w 576963"/>
                  <a:gd name="connsiteY68" fmla="*/ 207962 h 414337"/>
                  <a:gd name="connsiteX69" fmla="*/ 263525 w 576963"/>
                  <a:gd name="connsiteY69" fmla="*/ 211137 h 414337"/>
                  <a:gd name="connsiteX70" fmla="*/ 268288 w 576963"/>
                  <a:gd name="connsiteY70" fmla="*/ 223837 h 414337"/>
                  <a:gd name="connsiteX71" fmla="*/ 273050 w 576963"/>
                  <a:gd name="connsiteY71" fmla="*/ 230187 h 414337"/>
                  <a:gd name="connsiteX72" fmla="*/ 276225 w 576963"/>
                  <a:gd name="connsiteY72" fmla="*/ 234950 h 414337"/>
                  <a:gd name="connsiteX73" fmla="*/ 284163 w 576963"/>
                  <a:gd name="connsiteY73" fmla="*/ 244475 h 414337"/>
                  <a:gd name="connsiteX74" fmla="*/ 285750 w 576963"/>
                  <a:gd name="connsiteY74" fmla="*/ 258762 h 414337"/>
                  <a:gd name="connsiteX75" fmla="*/ 290513 w 576963"/>
                  <a:gd name="connsiteY75" fmla="*/ 261937 h 414337"/>
                  <a:gd name="connsiteX76" fmla="*/ 296863 w 576963"/>
                  <a:gd name="connsiteY76" fmla="*/ 269875 h 414337"/>
                  <a:gd name="connsiteX77" fmla="*/ 307975 w 576963"/>
                  <a:gd name="connsiteY77" fmla="*/ 280987 h 414337"/>
                  <a:gd name="connsiteX78" fmla="*/ 315913 w 576963"/>
                  <a:gd name="connsiteY78" fmla="*/ 292100 h 414337"/>
                  <a:gd name="connsiteX79" fmla="*/ 325438 w 576963"/>
                  <a:gd name="connsiteY79" fmla="*/ 300037 h 414337"/>
                  <a:gd name="connsiteX80" fmla="*/ 333375 w 576963"/>
                  <a:gd name="connsiteY80" fmla="*/ 311150 h 414337"/>
                  <a:gd name="connsiteX81" fmla="*/ 339725 w 576963"/>
                  <a:gd name="connsiteY81" fmla="*/ 315912 h 414337"/>
                  <a:gd name="connsiteX82" fmla="*/ 344488 w 576963"/>
                  <a:gd name="connsiteY82" fmla="*/ 322262 h 414337"/>
                  <a:gd name="connsiteX83" fmla="*/ 349250 w 576963"/>
                  <a:gd name="connsiteY83" fmla="*/ 325437 h 414337"/>
                  <a:gd name="connsiteX84" fmla="*/ 354013 w 576963"/>
                  <a:gd name="connsiteY84" fmla="*/ 330200 h 414337"/>
                  <a:gd name="connsiteX85" fmla="*/ 360363 w 576963"/>
                  <a:gd name="connsiteY85" fmla="*/ 339725 h 414337"/>
                  <a:gd name="connsiteX86" fmla="*/ 366713 w 576963"/>
                  <a:gd name="connsiteY86" fmla="*/ 341312 h 414337"/>
                  <a:gd name="connsiteX87" fmla="*/ 376238 w 576963"/>
                  <a:gd name="connsiteY87" fmla="*/ 347662 h 414337"/>
                  <a:gd name="connsiteX88" fmla="*/ 385763 w 576963"/>
                  <a:gd name="connsiteY88" fmla="*/ 357187 h 414337"/>
                  <a:gd name="connsiteX89" fmla="*/ 395288 w 576963"/>
                  <a:gd name="connsiteY89" fmla="*/ 363537 h 414337"/>
                  <a:gd name="connsiteX90" fmla="*/ 400050 w 576963"/>
                  <a:gd name="connsiteY90" fmla="*/ 369887 h 414337"/>
                  <a:gd name="connsiteX91" fmla="*/ 406400 w 576963"/>
                  <a:gd name="connsiteY91" fmla="*/ 371475 h 414337"/>
                  <a:gd name="connsiteX92" fmla="*/ 419100 w 576963"/>
                  <a:gd name="connsiteY92" fmla="*/ 377825 h 414337"/>
                  <a:gd name="connsiteX93" fmla="*/ 430213 w 576963"/>
                  <a:gd name="connsiteY93" fmla="*/ 382587 h 414337"/>
                  <a:gd name="connsiteX94" fmla="*/ 441325 w 576963"/>
                  <a:gd name="connsiteY94" fmla="*/ 390525 h 414337"/>
                  <a:gd name="connsiteX95" fmla="*/ 446088 w 576963"/>
                  <a:gd name="connsiteY95" fmla="*/ 393700 h 414337"/>
                  <a:gd name="connsiteX96" fmla="*/ 454025 w 576963"/>
                  <a:gd name="connsiteY96" fmla="*/ 395287 h 414337"/>
                  <a:gd name="connsiteX97" fmla="*/ 477838 w 576963"/>
                  <a:gd name="connsiteY97" fmla="*/ 398462 h 414337"/>
                  <a:gd name="connsiteX98" fmla="*/ 503238 w 576963"/>
                  <a:gd name="connsiteY98" fmla="*/ 401637 h 414337"/>
                  <a:gd name="connsiteX99" fmla="*/ 514350 w 576963"/>
                  <a:gd name="connsiteY99" fmla="*/ 404812 h 414337"/>
                  <a:gd name="connsiteX100" fmla="*/ 549275 w 576963"/>
                  <a:gd name="connsiteY100" fmla="*/ 409575 h 414337"/>
                  <a:gd name="connsiteX101" fmla="*/ 554038 w 576963"/>
                  <a:gd name="connsiteY101" fmla="*/ 411162 h 414337"/>
                  <a:gd name="connsiteX102" fmla="*/ 569913 w 576963"/>
                  <a:gd name="connsiteY102" fmla="*/ 414337 h 414337"/>
                  <a:gd name="connsiteX103" fmla="*/ 484188 w 576963"/>
                  <a:gd name="connsiteY103" fmla="*/ 412750 h 414337"/>
                  <a:gd name="connsiteX104" fmla="*/ 479425 w 576963"/>
                  <a:gd name="connsiteY104" fmla="*/ 409575 h 414337"/>
                  <a:gd name="connsiteX105" fmla="*/ 473075 w 576963"/>
                  <a:gd name="connsiteY105" fmla="*/ 407987 h 414337"/>
                  <a:gd name="connsiteX106" fmla="*/ 463550 w 576963"/>
                  <a:gd name="connsiteY106" fmla="*/ 404812 h 414337"/>
                  <a:gd name="connsiteX107" fmla="*/ 457200 w 576963"/>
                  <a:gd name="connsiteY107" fmla="*/ 400050 h 414337"/>
                  <a:gd name="connsiteX108" fmla="*/ 452438 w 576963"/>
                  <a:gd name="connsiteY108" fmla="*/ 398462 h 414337"/>
                  <a:gd name="connsiteX109" fmla="*/ 431800 w 576963"/>
                  <a:gd name="connsiteY109" fmla="*/ 396875 h 414337"/>
                  <a:gd name="connsiteX110" fmla="*/ 427038 w 576963"/>
                  <a:gd name="connsiteY110" fmla="*/ 395287 h 414337"/>
                  <a:gd name="connsiteX111" fmla="*/ 420688 w 576963"/>
                  <a:gd name="connsiteY111" fmla="*/ 392112 h 414337"/>
                  <a:gd name="connsiteX112" fmla="*/ 403225 w 576963"/>
                  <a:gd name="connsiteY112" fmla="*/ 390525 h 414337"/>
                  <a:gd name="connsiteX113" fmla="*/ 347663 w 576963"/>
                  <a:gd name="connsiteY113" fmla="*/ 387350 h 414337"/>
                  <a:gd name="connsiteX114" fmla="*/ 341313 w 576963"/>
                  <a:gd name="connsiteY114" fmla="*/ 385762 h 414337"/>
                  <a:gd name="connsiteX115" fmla="*/ 331788 w 576963"/>
                  <a:gd name="connsiteY115" fmla="*/ 384175 h 414337"/>
                  <a:gd name="connsiteX116" fmla="*/ 295275 w 576963"/>
                  <a:gd name="connsiteY116" fmla="*/ 382587 h 414337"/>
                  <a:gd name="connsiteX117" fmla="*/ 204788 w 576963"/>
                  <a:gd name="connsiteY117" fmla="*/ 385762 h 414337"/>
                  <a:gd name="connsiteX118" fmla="*/ 200025 w 576963"/>
                  <a:gd name="connsiteY118" fmla="*/ 387350 h 414337"/>
                  <a:gd name="connsiteX119" fmla="*/ 161925 w 576963"/>
                  <a:gd name="connsiteY119" fmla="*/ 388937 h 414337"/>
                  <a:gd name="connsiteX120" fmla="*/ 152400 w 576963"/>
                  <a:gd name="connsiteY120" fmla="*/ 392112 h 414337"/>
                  <a:gd name="connsiteX121" fmla="*/ 147638 w 576963"/>
                  <a:gd name="connsiteY121" fmla="*/ 393700 h 414337"/>
                  <a:gd name="connsiteX122" fmla="*/ 139700 w 576963"/>
                  <a:gd name="connsiteY122" fmla="*/ 395287 h 414337"/>
                  <a:gd name="connsiteX123" fmla="*/ 130175 w 576963"/>
                  <a:gd name="connsiteY123" fmla="*/ 398462 h 414337"/>
                  <a:gd name="connsiteX124" fmla="*/ 90488 w 576963"/>
                  <a:gd name="connsiteY124" fmla="*/ 400050 h 414337"/>
                  <a:gd name="connsiteX125" fmla="*/ 73025 w 576963"/>
                  <a:gd name="connsiteY125" fmla="*/ 401637 h 414337"/>
                  <a:gd name="connsiteX126" fmla="*/ 63500 w 576963"/>
                  <a:gd name="connsiteY126" fmla="*/ 404812 h 414337"/>
                  <a:gd name="connsiteX127" fmla="*/ 0 w 576963"/>
                  <a:gd name="connsiteY127" fmla="*/ 411162 h 414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</a:cxnLst>
                <a:rect l="l" t="t" r="r" b="b"/>
                <a:pathLst>
                  <a:path w="576963" h="414337">
                    <a:moveTo>
                      <a:pt x="0" y="411162"/>
                    </a:moveTo>
                    <a:lnTo>
                      <a:pt x="0" y="411162"/>
                    </a:lnTo>
                    <a:cubicBezTo>
                      <a:pt x="4763" y="410104"/>
                      <a:pt x="10133" y="410544"/>
                      <a:pt x="14288" y="407987"/>
                    </a:cubicBezTo>
                    <a:cubicBezTo>
                      <a:pt x="17538" y="405987"/>
                      <a:pt x="17940" y="401160"/>
                      <a:pt x="20638" y="398462"/>
                    </a:cubicBezTo>
                    <a:cubicBezTo>
                      <a:pt x="28098" y="391002"/>
                      <a:pt x="24156" y="395567"/>
                      <a:pt x="31750" y="384175"/>
                    </a:cubicBezTo>
                    <a:cubicBezTo>
                      <a:pt x="32808" y="382587"/>
                      <a:pt x="34321" y="381222"/>
                      <a:pt x="34925" y="379412"/>
                    </a:cubicBezTo>
                    <a:cubicBezTo>
                      <a:pt x="37117" y="372840"/>
                      <a:pt x="35585" y="376042"/>
                      <a:pt x="39688" y="369887"/>
                    </a:cubicBezTo>
                    <a:cubicBezTo>
                      <a:pt x="40217" y="368300"/>
                      <a:pt x="40527" y="366622"/>
                      <a:pt x="41275" y="365125"/>
                    </a:cubicBezTo>
                    <a:cubicBezTo>
                      <a:pt x="42128" y="363418"/>
                      <a:pt x="43987" y="362213"/>
                      <a:pt x="44450" y="360362"/>
                    </a:cubicBezTo>
                    <a:cubicBezTo>
                      <a:pt x="45612" y="355713"/>
                      <a:pt x="45098" y="350774"/>
                      <a:pt x="46038" y="346075"/>
                    </a:cubicBezTo>
                    <a:cubicBezTo>
                      <a:pt x="46694" y="342793"/>
                      <a:pt x="48155" y="339725"/>
                      <a:pt x="49213" y="336550"/>
                    </a:cubicBezTo>
                    <a:lnTo>
                      <a:pt x="50800" y="331787"/>
                    </a:lnTo>
                    <a:cubicBezTo>
                      <a:pt x="51329" y="326495"/>
                      <a:pt x="50802" y="320988"/>
                      <a:pt x="52388" y="315912"/>
                    </a:cubicBezTo>
                    <a:cubicBezTo>
                      <a:pt x="53526" y="312270"/>
                      <a:pt x="58738" y="306387"/>
                      <a:pt x="58738" y="306387"/>
                    </a:cubicBezTo>
                    <a:cubicBezTo>
                      <a:pt x="59267" y="295804"/>
                      <a:pt x="59111" y="285164"/>
                      <a:pt x="60325" y="274637"/>
                    </a:cubicBezTo>
                    <a:cubicBezTo>
                      <a:pt x="60709" y="271312"/>
                      <a:pt x="63500" y="265112"/>
                      <a:pt x="63500" y="265112"/>
                    </a:cubicBezTo>
                    <a:cubicBezTo>
                      <a:pt x="64029" y="260350"/>
                      <a:pt x="64586" y="255590"/>
                      <a:pt x="65088" y="250825"/>
                    </a:cubicBezTo>
                    <a:cubicBezTo>
                      <a:pt x="65645" y="245536"/>
                      <a:pt x="65695" y="240177"/>
                      <a:pt x="66675" y="234950"/>
                    </a:cubicBezTo>
                    <a:cubicBezTo>
                      <a:pt x="67292" y="231661"/>
                      <a:pt x="69038" y="228672"/>
                      <a:pt x="69850" y="225425"/>
                    </a:cubicBezTo>
                    <a:lnTo>
                      <a:pt x="71438" y="219075"/>
                    </a:lnTo>
                    <a:cubicBezTo>
                      <a:pt x="73303" y="196693"/>
                      <a:pt x="71010" y="206069"/>
                      <a:pt x="76200" y="190500"/>
                    </a:cubicBezTo>
                    <a:lnTo>
                      <a:pt x="79375" y="180975"/>
                    </a:lnTo>
                    <a:lnTo>
                      <a:pt x="80963" y="176212"/>
                    </a:lnTo>
                    <a:cubicBezTo>
                      <a:pt x="81492" y="171979"/>
                      <a:pt x="81849" y="167720"/>
                      <a:pt x="82550" y="163512"/>
                    </a:cubicBezTo>
                    <a:cubicBezTo>
                      <a:pt x="83541" y="157568"/>
                      <a:pt x="84217" y="157676"/>
                      <a:pt x="85725" y="152400"/>
                    </a:cubicBezTo>
                    <a:cubicBezTo>
                      <a:pt x="86324" y="150302"/>
                      <a:pt x="86714" y="148148"/>
                      <a:pt x="87313" y="146050"/>
                    </a:cubicBezTo>
                    <a:cubicBezTo>
                      <a:pt x="89326" y="139004"/>
                      <a:pt x="88838" y="143188"/>
                      <a:pt x="90488" y="134937"/>
                    </a:cubicBezTo>
                    <a:cubicBezTo>
                      <a:pt x="91119" y="131781"/>
                      <a:pt x="91377" y="128554"/>
                      <a:pt x="92075" y="125412"/>
                    </a:cubicBezTo>
                    <a:cubicBezTo>
                      <a:pt x="92438" y="123779"/>
                      <a:pt x="93257" y="122273"/>
                      <a:pt x="93663" y="120650"/>
                    </a:cubicBezTo>
                    <a:cubicBezTo>
                      <a:pt x="94317" y="118032"/>
                      <a:pt x="94643" y="115341"/>
                      <a:pt x="95250" y="112712"/>
                    </a:cubicBezTo>
                    <a:cubicBezTo>
                      <a:pt x="96231" y="108460"/>
                      <a:pt x="97884" y="104342"/>
                      <a:pt x="98425" y="100012"/>
                    </a:cubicBezTo>
                    <a:cubicBezTo>
                      <a:pt x="98954" y="95779"/>
                      <a:pt x="99542" y="91552"/>
                      <a:pt x="100013" y="87312"/>
                    </a:cubicBezTo>
                    <a:cubicBezTo>
                      <a:pt x="100600" y="82026"/>
                      <a:pt x="100897" y="76708"/>
                      <a:pt x="101600" y="71437"/>
                    </a:cubicBezTo>
                    <a:cubicBezTo>
                      <a:pt x="101957" y="68763"/>
                      <a:pt x="102071" y="65956"/>
                      <a:pt x="103188" y="63500"/>
                    </a:cubicBezTo>
                    <a:cubicBezTo>
                      <a:pt x="104767" y="60026"/>
                      <a:pt x="109538" y="53975"/>
                      <a:pt x="109538" y="53975"/>
                    </a:cubicBezTo>
                    <a:cubicBezTo>
                      <a:pt x="113735" y="37182"/>
                      <a:pt x="108037" y="56954"/>
                      <a:pt x="114300" y="42862"/>
                    </a:cubicBezTo>
                    <a:cubicBezTo>
                      <a:pt x="115659" y="39804"/>
                      <a:pt x="116818" y="36619"/>
                      <a:pt x="117475" y="33337"/>
                    </a:cubicBezTo>
                    <a:cubicBezTo>
                      <a:pt x="118004" y="30691"/>
                      <a:pt x="117946" y="27856"/>
                      <a:pt x="119063" y="25400"/>
                    </a:cubicBezTo>
                    <a:cubicBezTo>
                      <a:pt x="120642" y="21926"/>
                      <a:pt x="125413" y="15875"/>
                      <a:pt x="125413" y="15875"/>
                    </a:cubicBezTo>
                    <a:cubicBezTo>
                      <a:pt x="125942" y="14287"/>
                      <a:pt x="125817" y="12295"/>
                      <a:pt x="127000" y="11112"/>
                    </a:cubicBezTo>
                    <a:cubicBezTo>
                      <a:pt x="129698" y="8414"/>
                      <a:pt x="133350" y="6879"/>
                      <a:pt x="136525" y="4762"/>
                    </a:cubicBezTo>
                    <a:cubicBezTo>
                      <a:pt x="142679" y="659"/>
                      <a:pt x="139479" y="2190"/>
                      <a:pt x="146050" y="0"/>
                    </a:cubicBezTo>
                    <a:cubicBezTo>
                      <a:pt x="151342" y="529"/>
                      <a:pt x="156880" y="-95"/>
                      <a:pt x="161925" y="1587"/>
                    </a:cubicBezTo>
                    <a:cubicBezTo>
                      <a:pt x="165902" y="2913"/>
                      <a:pt x="166446" y="14785"/>
                      <a:pt x="166688" y="15875"/>
                    </a:cubicBezTo>
                    <a:cubicBezTo>
                      <a:pt x="168284" y="23056"/>
                      <a:pt x="168025" y="18550"/>
                      <a:pt x="171450" y="25400"/>
                    </a:cubicBezTo>
                    <a:cubicBezTo>
                      <a:pt x="176045" y="34589"/>
                      <a:pt x="168773" y="25896"/>
                      <a:pt x="177800" y="34925"/>
                    </a:cubicBezTo>
                    <a:cubicBezTo>
                      <a:pt x="181794" y="46901"/>
                      <a:pt x="176405" y="32133"/>
                      <a:pt x="182563" y="44450"/>
                    </a:cubicBezTo>
                    <a:cubicBezTo>
                      <a:pt x="183311" y="45947"/>
                      <a:pt x="183402" y="47715"/>
                      <a:pt x="184150" y="49212"/>
                    </a:cubicBezTo>
                    <a:cubicBezTo>
                      <a:pt x="186361" y="53634"/>
                      <a:pt x="188575" y="55225"/>
                      <a:pt x="192088" y="58737"/>
                    </a:cubicBezTo>
                    <a:cubicBezTo>
                      <a:pt x="192617" y="60325"/>
                      <a:pt x="192630" y="62193"/>
                      <a:pt x="193675" y="63500"/>
                    </a:cubicBezTo>
                    <a:cubicBezTo>
                      <a:pt x="194867" y="64990"/>
                      <a:pt x="197585" y="64968"/>
                      <a:pt x="198438" y="66675"/>
                    </a:cubicBezTo>
                    <a:cubicBezTo>
                      <a:pt x="199877" y="69554"/>
                      <a:pt x="199244" y="73077"/>
                      <a:pt x="200025" y="76200"/>
                    </a:cubicBezTo>
                    <a:cubicBezTo>
                      <a:pt x="202292" y="85268"/>
                      <a:pt x="202205" y="84233"/>
                      <a:pt x="206375" y="90487"/>
                    </a:cubicBezTo>
                    <a:cubicBezTo>
                      <a:pt x="207095" y="93364"/>
                      <a:pt x="209851" y="105074"/>
                      <a:pt x="211138" y="106362"/>
                    </a:cubicBezTo>
                    <a:lnTo>
                      <a:pt x="215900" y="111125"/>
                    </a:lnTo>
                    <a:cubicBezTo>
                      <a:pt x="216429" y="112712"/>
                      <a:pt x="217028" y="114278"/>
                      <a:pt x="217488" y="115887"/>
                    </a:cubicBezTo>
                    <a:cubicBezTo>
                      <a:pt x="218087" y="117985"/>
                      <a:pt x="218216" y="120232"/>
                      <a:pt x="219075" y="122237"/>
                    </a:cubicBezTo>
                    <a:cubicBezTo>
                      <a:pt x="219827" y="123991"/>
                      <a:pt x="221192" y="125412"/>
                      <a:pt x="222250" y="127000"/>
                    </a:cubicBezTo>
                    <a:cubicBezTo>
                      <a:pt x="222779" y="130704"/>
                      <a:pt x="223254" y="134416"/>
                      <a:pt x="223838" y="138112"/>
                    </a:cubicBezTo>
                    <a:cubicBezTo>
                      <a:pt x="224842" y="144471"/>
                      <a:pt x="224978" y="151055"/>
                      <a:pt x="227013" y="157162"/>
                    </a:cubicBezTo>
                    <a:cubicBezTo>
                      <a:pt x="227542" y="158750"/>
                      <a:pt x="227852" y="160428"/>
                      <a:pt x="228600" y="161925"/>
                    </a:cubicBezTo>
                    <a:cubicBezTo>
                      <a:pt x="229453" y="163631"/>
                      <a:pt x="230922" y="164981"/>
                      <a:pt x="231775" y="166687"/>
                    </a:cubicBezTo>
                    <a:cubicBezTo>
                      <a:pt x="232524" y="168184"/>
                      <a:pt x="232550" y="169987"/>
                      <a:pt x="233363" y="171450"/>
                    </a:cubicBezTo>
                    <a:cubicBezTo>
                      <a:pt x="235216" y="174786"/>
                      <a:pt x="237596" y="177800"/>
                      <a:pt x="239713" y="180975"/>
                    </a:cubicBezTo>
                    <a:cubicBezTo>
                      <a:pt x="240771" y="182562"/>
                      <a:pt x="241301" y="184679"/>
                      <a:pt x="242888" y="185737"/>
                    </a:cubicBezTo>
                    <a:lnTo>
                      <a:pt x="247650" y="188912"/>
                    </a:lnTo>
                    <a:cubicBezTo>
                      <a:pt x="251442" y="200285"/>
                      <a:pt x="246021" y="187275"/>
                      <a:pt x="254000" y="196850"/>
                    </a:cubicBezTo>
                    <a:cubicBezTo>
                      <a:pt x="255515" y="198668"/>
                      <a:pt x="256243" y="201025"/>
                      <a:pt x="257175" y="203200"/>
                    </a:cubicBezTo>
                    <a:cubicBezTo>
                      <a:pt x="257834" y="204738"/>
                      <a:pt x="257718" y="206655"/>
                      <a:pt x="258763" y="207962"/>
                    </a:cubicBezTo>
                    <a:cubicBezTo>
                      <a:pt x="259955" y="209452"/>
                      <a:pt x="261938" y="210079"/>
                      <a:pt x="263525" y="211137"/>
                    </a:cubicBezTo>
                    <a:cubicBezTo>
                      <a:pt x="273283" y="225776"/>
                      <a:pt x="259133" y="203239"/>
                      <a:pt x="268288" y="223837"/>
                    </a:cubicBezTo>
                    <a:cubicBezTo>
                      <a:pt x="269363" y="226255"/>
                      <a:pt x="271512" y="228034"/>
                      <a:pt x="273050" y="230187"/>
                    </a:cubicBezTo>
                    <a:cubicBezTo>
                      <a:pt x="274159" y="231740"/>
                      <a:pt x="275003" y="233484"/>
                      <a:pt x="276225" y="234950"/>
                    </a:cubicBezTo>
                    <a:cubicBezTo>
                      <a:pt x="286412" y="247173"/>
                      <a:pt x="276280" y="232649"/>
                      <a:pt x="284163" y="244475"/>
                    </a:cubicBezTo>
                    <a:cubicBezTo>
                      <a:pt x="284692" y="249237"/>
                      <a:pt x="284112" y="254259"/>
                      <a:pt x="285750" y="258762"/>
                    </a:cubicBezTo>
                    <a:cubicBezTo>
                      <a:pt x="286402" y="260555"/>
                      <a:pt x="289321" y="260447"/>
                      <a:pt x="290513" y="261937"/>
                    </a:cubicBezTo>
                    <a:cubicBezTo>
                      <a:pt x="299276" y="272892"/>
                      <a:pt x="283213" y="260776"/>
                      <a:pt x="296863" y="269875"/>
                    </a:cubicBezTo>
                    <a:cubicBezTo>
                      <a:pt x="304141" y="280792"/>
                      <a:pt x="299593" y="278194"/>
                      <a:pt x="307975" y="280987"/>
                    </a:cubicBezTo>
                    <a:cubicBezTo>
                      <a:pt x="309779" y="283694"/>
                      <a:pt x="313941" y="290128"/>
                      <a:pt x="315913" y="292100"/>
                    </a:cubicBezTo>
                    <a:cubicBezTo>
                      <a:pt x="328395" y="304582"/>
                      <a:pt x="312439" y="284439"/>
                      <a:pt x="325438" y="300037"/>
                    </a:cubicBezTo>
                    <a:cubicBezTo>
                      <a:pt x="329947" y="305447"/>
                      <a:pt x="327654" y="305429"/>
                      <a:pt x="333375" y="311150"/>
                    </a:cubicBezTo>
                    <a:cubicBezTo>
                      <a:pt x="335246" y="313021"/>
                      <a:pt x="337854" y="314041"/>
                      <a:pt x="339725" y="315912"/>
                    </a:cubicBezTo>
                    <a:cubicBezTo>
                      <a:pt x="341596" y="317783"/>
                      <a:pt x="342617" y="320391"/>
                      <a:pt x="344488" y="322262"/>
                    </a:cubicBezTo>
                    <a:cubicBezTo>
                      <a:pt x="345837" y="323611"/>
                      <a:pt x="347784" y="324216"/>
                      <a:pt x="349250" y="325437"/>
                    </a:cubicBezTo>
                    <a:cubicBezTo>
                      <a:pt x="350975" y="326874"/>
                      <a:pt x="352635" y="328428"/>
                      <a:pt x="354013" y="330200"/>
                    </a:cubicBezTo>
                    <a:cubicBezTo>
                      <a:pt x="356356" y="333212"/>
                      <a:pt x="356661" y="338800"/>
                      <a:pt x="360363" y="339725"/>
                    </a:cubicBezTo>
                    <a:lnTo>
                      <a:pt x="366713" y="341312"/>
                    </a:lnTo>
                    <a:cubicBezTo>
                      <a:pt x="369888" y="343429"/>
                      <a:pt x="373949" y="344609"/>
                      <a:pt x="376238" y="347662"/>
                    </a:cubicBezTo>
                    <a:cubicBezTo>
                      <a:pt x="382145" y="355539"/>
                      <a:pt x="378799" y="352545"/>
                      <a:pt x="385763" y="357187"/>
                    </a:cubicBezTo>
                    <a:cubicBezTo>
                      <a:pt x="394386" y="370123"/>
                      <a:pt x="382241" y="354218"/>
                      <a:pt x="395288" y="363537"/>
                    </a:cubicBezTo>
                    <a:cubicBezTo>
                      <a:pt x="397441" y="365075"/>
                      <a:pt x="397897" y="368349"/>
                      <a:pt x="400050" y="369887"/>
                    </a:cubicBezTo>
                    <a:cubicBezTo>
                      <a:pt x="401825" y="371155"/>
                      <a:pt x="404386" y="370636"/>
                      <a:pt x="406400" y="371475"/>
                    </a:cubicBezTo>
                    <a:cubicBezTo>
                      <a:pt x="410769" y="373295"/>
                      <a:pt x="414610" y="376329"/>
                      <a:pt x="419100" y="377825"/>
                    </a:cubicBezTo>
                    <a:cubicBezTo>
                      <a:pt x="426108" y="380160"/>
                      <a:pt x="422366" y="378664"/>
                      <a:pt x="430213" y="382587"/>
                    </a:cubicBezTo>
                    <a:cubicBezTo>
                      <a:pt x="433651" y="392906"/>
                      <a:pt x="428626" y="382060"/>
                      <a:pt x="441325" y="390525"/>
                    </a:cubicBezTo>
                    <a:cubicBezTo>
                      <a:pt x="442913" y="391583"/>
                      <a:pt x="444301" y="393030"/>
                      <a:pt x="446088" y="393700"/>
                    </a:cubicBezTo>
                    <a:cubicBezTo>
                      <a:pt x="448614" y="394647"/>
                      <a:pt x="451391" y="394702"/>
                      <a:pt x="454025" y="395287"/>
                    </a:cubicBezTo>
                    <a:cubicBezTo>
                      <a:pt x="468594" y="398525"/>
                      <a:pt x="451375" y="396057"/>
                      <a:pt x="477838" y="398462"/>
                    </a:cubicBezTo>
                    <a:cubicBezTo>
                      <a:pt x="497423" y="402380"/>
                      <a:pt x="470272" y="397242"/>
                      <a:pt x="503238" y="401637"/>
                    </a:cubicBezTo>
                    <a:cubicBezTo>
                      <a:pt x="515060" y="403213"/>
                      <a:pt x="504566" y="402855"/>
                      <a:pt x="514350" y="404812"/>
                    </a:cubicBezTo>
                    <a:cubicBezTo>
                      <a:pt x="530547" y="408051"/>
                      <a:pt x="533684" y="408015"/>
                      <a:pt x="549275" y="409575"/>
                    </a:cubicBezTo>
                    <a:cubicBezTo>
                      <a:pt x="550863" y="410104"/>
                      <a:pt x="552376" y="410966"/>
                      <a:pt x="554038" y="411162"/>
                    </a:cubicBezTo>
                    <a:cubicBezTo>
                      <a:pt x="575373" y="413672"/>
                      <a:pt x="584369" y="410724"/>
                      <a:pt x="569913" y="414337"/>
                    </a:cubicBezTo>
                    <a:cubicBezTo>
                      <a:pt x="541338" y="413808"/>
                      <a:pt x="512728" y="414252"/>
                      <a:pt x="484188" y="412750"/>
                    </a:cubicBezTo>
                    <a:cubicBezTo>
                      <a:pt x="482283" y="412650"/>
                      <a:pt x="481179" y="410327"/>
                      <a:pt x="479425" y="409575"/>
                    </a:cubicBezTo>
                    <a:cubicBezTo>
                      <a:pt x="477420" y="408715"/>
                      <a:pt x="475165" y="408614"/>
                      <a:pt x="473075" y="407987"/>
                    </a:cubicBezTo>
                    <a:cubicBezTo>
                      <a:pt x="469869" y="407025"/>
                      <a:pt x="463550" y="404812"/>
                      <a:pt x="463550" y="404812"/>
                    </a:cubicBezTo>
                    <a:cubicBezTo>
                      <a:pt x="461433" y="403225"/>
                      <a:pt x="459497" y="401363"/>
                      <a:pt x="457200" y="400050"/>
                    </a:cubicBezTo>
                    <a:cubicBezTo>
                      <a:pt x="455747" y="399220"/>
                      <a:pt x="454098" y="398670"/>
                      <a:pt x="452438" y="398462"/>
                    </a:cubicBezTo>
                    <a:cubicBezTo>
                      <a:pt x="445592" y="397606"/>
                      <a:pt x="438679" y="397404"/>
                      <a:pt x="431800" y="396875"/>
                    </a:cubicBezTo>
                    <a:cubicBezTo>
                      <a:pt x="430213" y="396346"/>
                      <a:pt x="428576" y="395946"/>
                      <a:pt x="427038" y="395287"/>
                    </a:cubicBezTo>
                    <a:cubicBezTo>
                      <a:pt x="424863" y="394355"/>
                      <a:pt x="423009" y="392576"/>
                      <a:pt x="420688" y="392112"/>
                    </a:cubicBezTo>
                    <a:cubicBezTo>
                      <a:pt x="414956" y="390966"/>
                      <a:pt x="409046" y="391054"/>
                      <a:pt x="403225" y="390525"/>
                    </a:cubicBezTo>
                    <a:cubicBezTo>
                      <a:pt x="380071" y="384735"/>
                      <a:pt x="405687" y="390666"/>
                      <a:pt x="347663" y="387350"/>
                    </a:cubicBezTo>
                    <a:cubicBezTo>
                      <a:pt x="345485" y="387226"/>
                      <a:pt x="343452" y="386190"/>
                      <a:pt x="341313" y="385762"/>
                    </a:cubicBezTo>
                    <a:cubicBezTo>
                      <a:pt x="338157" y="385131"/>
                      <a:pt x="334999" y="384396"/>
                      <a:pt x="331788" y="384175"/>
                    </a:cubicBezTo>
                    <a:cubicBezTo>
                      <a:pt x="319634" y="383337"/>
                      <a:pt x="307446" y="383116"/>
                      <a:pt x="295275" y="382587"/>
                    </a:cubicBezTo>
                    <a:lnTo>
                      <a:pt x="204788" y="385762"/>
                    </a:lnTo>
                    <a:cubicBezTo>
                      <a:pt x="203117" y="385846"/>
                      <a:pt x="201694" y="387226"/>
                      <a:pt x="200025" y="387350"/>
                    </a:cubicBezTo>
                    <a:cubicBezTo>
                      <a:pt x="187349" y="388289"/>
                      <a:pt x="174625" y="388408"/>
                      <a:pt x="161925" y="388937"/>
                    </a:cubicBezTo>
                    <a:lnTo>
                      <a:pt x="152400" y="392112"/>
                    </a:lnTo>
                    <a:cubicBezTo>
                      <a:pt x="150813" y="392641"/>
                      <a:pt x="149279" y="393372"/>
                      <a:pt x="147638" y="393700"/>
                    </a:cubicBezTo>
                    <a:cubicBezTo>
                      <a:pt x="144992" y="394229"/>
                      <a:pt x="142303" y="394577"/>
                      <a:pt x="139700" y="395287"/>
                    </a:cubicBezTo>
                    <a:cubicBezTo>
                      <a:pt x="136471" y="396167"/>
                      <a:pt x="133519" y="398328"/>
                      <a:pt x="130175" y="398462"/>
                    </a:cubicBezTo>
                    <a:lnTo>
                      <a:pt x="90488" y="400050"/>
                    </a:lnTo>
                    <a:cubicBezTo>
                      <a:pt x="84667" y="400579"/>
                      <a:pt x="78781" y="400621"/>
                      <a:pt x="73025" y="401637"/>
                    </a:cubicBezTo>
                    <a:cubicBezTo>
                      <a:pt x="69729" y="402219"/>
                      <a:pt x="66847" y="404812"/>
                      <a:pt x="63500" y="404812"/>
                    </a:cubicBezTo>
                    <a:lnTo>
                      <a:pt x="0" y="41116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grpSp>
          <p:nvGrpSpPr>
            <p:cNvPr id="135" name="Skupina 134"/>
            <p:cNvGrpSpPr/>
            <p:nvPr/>
          </p:nvGrpSpPr>
          <p:grpSpPr>
            <a:xfrm>
              <a:off x="7682389" y="3368566"/>
              <a:ext cx="777605" cy="529701"/>
              <a:chOff x="9748823" y="3960638"/>
              <a:chExt cx="669925" cy="447675"/>
            </a:xfrm>
          </p:grpSpPr>
          <p:sp>
            <p:nvSpPr>
              <p:cNvPr id="133" name="Volný tvar 132"/>
              <p:cNvSpPr/>
              <p:nvPr/>
            </p:nvSpPr>
            <p:spPr bwMode="auto">
              <a:xfrm>
                <a:off x="9788507" y="3991804"/>
                <a:ext cx="620713" cy="414921"/>
              </a:xfrm>
              <a:custGeom>
                <a:avLst/>
                <a:gdLst>
                  <a:gd name="connsiteX0" fmla="*/ 0 w 620713"/>
                  <a:gd name="connsiteY0" fmla="*/ 461963 h 468939"/>
                  <a:gd name="connsiteX1" fmla="*/ 0 w 620713"/>
                  <a:gd name="connsiteY1" fmla="*/ 461963 h 468939"/>
                  <a:gd name="connsiteX2" fmla="*/ 38100 w 620713"/>
                  <a:gd name="connsiteY2" fmla="*/ 460375 h 468939"/>
                  <a:gd name="connsiteX3" fmla="*/ 52388 w 620713"/>
                  <a:gd name="connsiteY3" fmla="*/ 454025 h 468939"/>
                  <a:gd name="connsiteX4" fmla="*/ 66675 w 620713"/>
                  <a:gd name="connsiteY4" fmla="*/ 449263 h 468939"/>
                  <a:gd name="connsiteX5" fmla="*/ 76200 w 620713"/>
                  <a:gd name="connsiteY5" fmla="*/ 446088 h 468939"/>
                  <a:gd name="connsiteX6" fmla="*/ 80963 w 620713"/>
                  <a:gd name="connsiteY6" fmla="*/ 444500 h 468939"/>
                  <a:gd name="connsiteX7" fmla="*/ 101600 w 620713"/>
                  <a:gd name="connsiteY7" fmla="*/ 439738 h 468939"/>
                  <a:gd name="connsiteX8" fmla="*/ 111125 w 620713"/>
                  <a:gd name="connsiteY8" fmla="*/ 436563 h 468939"/>
                  <a:gd name="connsiteX9" fmla="*/ 115888 w 620713"/>
                  <a:gd name="connsiteY9" fmla="*/ 434975 h 468939"/>
                  <a:gd name="connsiteX10" fmla="*/ 120650 w 620713"/>
                  <a:gd name="connsiteY10" fmla="*/ 433388 h 468939"/>
                  <a:gd name="connsiteX11" fmla="*/ 130175 w 620713"/>
                  <a:gd name="connsiteY11" fmla="*/ 428625 h 468939"/>
                  <a:gd name="connsiteX12" fmla="*/ 139700 w 620713"/>
                  <a:gd name="connsiteY12" fmla="*/ 423863 h 468939"/>
                  <a:gd name="connsiteX13" fmla="*/ 153988 w 620713"/>
                  <a:gd name="connsiteY13" fmla="*/ 414338 h 468939"/>
                  <a:gd name="connsiteX14" fmla="*/ 163513 w 620713"/>
                  <a:gd name="connsiteY14" fmla="*/ 407988 h 468939"/>
                  <a:gd name="connsiteX15" fmla="*/ 168275 w 620713"/>
                  <a:gd name="connsiteY15" fmla="*/ 406400 h 468939"/>
                  <a:gd name="connsiteX16" fmla="*/ 177800 w 620713"/>
                  <a:gd name="connsiteY16" fmla="*/ 398463 h 468939"/>
                  <a:gd name="connsiteX17" fmla="*/ 182563 w 620713"/>
                  <a:gd name="connsiteY17" fmla="*/ 396875 h 468939"/>
                  <a:gd name="connsiteX18" fmla="*/ 190500 w 620713"/>
                  <a:gd name="connsiteY18" fmla="*/ 388938 h 468939"/>
                  <a:gd name="connsiteX19" fmla="*/ 195263 w 620713"/>
                  <a:gd name="connsiteY19" fmla="*/ 384175 h 468939"/>
                  <a:gd name="connsiteX20" fmla="*/ 198438 w 620713"/>
                  <a:gd name="connsiteY20" fmla="*/ 379413 h 468939"/>
                  <a:gd name="connsiteX21" fmla="*/ 203200 w 620713"/>
                  <a:gd name="connsiteY21" fmla="*/ 377825 h 468939"/>
                  <a:gd name="connsiteX22" fmla="*/ 209550 w 620713"/>
                  <a:gd name="connsiteY22" fmla="*/ 369888 h 468939"/>
                  <a:gd name="connsiteX23" fmla="*/ 215900 w 620713"/>
                  <a:gd name="connsiteY23" fmla="*/ 360363 h 468939"/>
                  <a:gd name="connsiteX24" fmla="*/ 217488 w 620713"/>
                  <a:gd name="connsiteY24" fmla="*/ 355600 h 468939"/>
                  <a:gd name="connsiteX25" fmla="*/ 222250 w 620713"/>
                  <a:gd name="connsiteY25" fmla="*/ 352425 h 468939"/>
                  <a:gd name="connsiteX26" fmla="*/ 227013 w 620713"/>
                  <a:gd name="connsiteY26" fmla="*/ 341313 h 468939"/>
                  <a:gd name="connsiteX27" fmla="*/ 231775 w 620713"/>
                  <a:gd name="connsiteY27" fmla="*/ 338138 h 468939"/>
                  <a:gd name="connsiteX28" fmla="*/ 238125 w 620713"/>
                  <a:gd name="connsiteY28" fmla="*/ 330200 h 468939"/>
                  <a:gd name="connsiteX29" fmla="*/ 239713 w 620713"/>
                  <a:gd name="connsiteY29" fmla="*/ 325438 h 468939"/>
                  <a:gd name="connsiteX30" fmla="*/ 249238 w 620713"/>
                  <a:gd name="connsiteY30" fmla="*/ 317500 h 468939"/>
                  <a:gd name="connsiteX31" fmla="*/ 252413 w 620713"/>
                  <a:gd name="connsiteY31" fmla="*/ 307975 h 468939"/>
                  <a:gd name="connsiteX32" fmla="*/ 261938 w 620713"/>
                  <a:gd name="connsiteY32" fmla="*/ 293688 h 468939"/>
                  <a:gd name="connsiteX33" fmla="*/ 268288 w 620713"/>
                  <a:gd name="connsiteY33" fmla="*/ 284163 h 468939"/>
                  <a:gd name="connsiteX34" fmla="*/ 273050 w 620713"/>
                  <a:gd name="connsiteY34" fmla="*/ 279400 h 468939"/>
                  <a:gd name="connsiteX35" fmla="*/ 279400 w 620713"/>
                  <a:gd name="connsiteY35" fmla="*/ 269875 h 468939"/>
                  <a:gd name="connsiteX36" fmla="*/ 280988 w 620713"/>
                  <a:gd name="connsiteY36" fmla="*/ 265113 h 468939"/>
                  <a:gd name="connsiteX37" fmla="*/ 287338 w 620713"/>
                  <a:gd name="connsiteY37" fmla="*/ 255588 h 468939"/>
                  <a:gd name="connsiteX38" fmla="*/ 288925 w 620713"/>
                  <a:gd name="connsiteY38" fmla="*/ 250825 h 468939"/>
                  <a:gd name="connsiteX39" fmla="*/ 295275 w 620713"/>
                  <a:gd name="connsiteY39" fmla="*/ 241300 h 468939"/>
                  <a:gd name="connsiteX40" fmla="*/ 298450 w 620713"/>
                  <a:gd name="connsiteY40" fmla="*/ 236538 h 468939"/>
                  <a:gd name="connsiteX41" fmla="*/ 303213 w 620713"/>
                  <a:gd name="connsiteY41" fmla="*/ 231775 h 468939"/>
                  <a:gd name="connsiteX42" fmla="*/ 304800 w 620713"/>
                  <a:gd name="connsiteY42" fmla="*/ 227013 h 468939"/>
                  <a:gd name="connsiteX43" fmla="*/ 306388 w 620713"/>
                  <a:gd name="connsiteY43" fmla="*/ 220663 h 468939"/>
                  <a:gd name="connsiteX44" fmla="*/ 311150 w 620713"/>
                  <a:gd name="connsiteY44" fmla="*/ 215900 h 468939"/>
                  <a:gd name="connsiteX45" fmla="*/ 315913 w 620713"/>
                  <a:gd name="connsiteY45" fmla="*/ 206375 h 468939"/>
                  <a:gd name="connsiteX46" fmla="*/ 320675 w 620713"/>
                  <a:gd name="connsiteY46" fmla="*/ 201613 h 468939"/>
                  <a:gd name="connsiteX47" fmla="*/ 328613 w 620713"/>
                  <a:gd name="connsiteY47" fmla="*/ 187325 h 468939"/>
                  <a:gd name="connsiteX48" fmla="*/ 333375 w 620713"/>
                  <a:gd name="connsiteY48" fmla="*/ 173038 h 468939"/>
                  <a:gd name="connsiteX49" fmla="*/ 334963 w 620713"/>
                  <a:gd name="connsiteY49" fmla="*/ 168275 h 468939"/>
                  <a:gd name="connsiteX50" fmla="*/ 339725 w 620713"/>
                  <a:gd name="connsiteY50" fmla="*/ 163513 h 468939"/>
                  <a:gd name="connsiteX51" fmla="*/ 342900 w 620713"/>
                  <a:gd name="connsiteY51" fmla="*/ 153988 h 468939"/>
                  <a:gd name="connsiteX52" fmla="*/ 344488 w 620713"/>
                  <a:gd name="connsiteY52" fmla="*/ 149225 h 468939"/>
                  <a:gd name="connsiteX53" fmla="*/ 347663 w 620713"/>
                  <a:gd name="connsiteY53" fmla="*/ 144463 h 468939"/>
                  <a:gd name="connsiteX54" fmla="*/ 350838 w 620713"/>
                  <a:gd name="connsiteY54" fmla="*/ 134938 h 468939"/>
                  <a:gd name="connsiteX55" fmla="*/ 352425 w 620713"/>
                  <a:gd name="connsiteY55" fmla="*/ 130175 h 468939"/>
                  <a:gd name="connsiteX56" fmla="*/ 355600 w 620713"/>
                  <a:gd name="connsiteY56" fmla="*/ 115888 h 468939"/>
                  <a:gd name="connsiteX57" fmla="*/ 360363 w 620713"/>
                  <a:gd name="connsiteY57" fmla="*/ 111125 h 468939"/>
                  <a:gd name="connsiteX58" fmla="*/ 361950 w 620713"/>
                  <a:gd name="connsiteY58" fmla="*/ 106363 h 468939"/>
                  <a:gd name="connsiteX59" fmla="*/ 369888 w 620713"/>
                  <a:gd name="connsiteY59" fmla="*/ 96838 h 468939"/>
                  <a:gd name="connsiteX60" fmla="*/ 373063 w 620713"/>
                  <a:gd name="connsiteY60" fmla="*/ 80963 h 468939"/>
                  <a:gd name="connsiteX61" fmla="*/ 374650 w 620713"/>
                  <a:gd name="connsiteY61" fmla="*/ 74613 h 468939"/>
                  <a:gd name="connsiteX62" fmla="*/ 377825 w 620713"/>
                  <a:gd name="connsiteY62" fmla="*/ 69850 h 468939"/>
                  <a:gd name="connsiteX63" fmla="*/ 381000 w 620713"/>
                  <a:gd name="connsiteY63" fmla="*/ 60325 h 468939"/>
                  <a:gd name="connsiteX64" fmla="*/ 385763 w 620713"/>
                  <a:gd name="connsiteY64" fmla="*/ 50800 h 468939"/>
                  <a:gd name="connsiteX65" fmla="*/ 388938 w 620713"/>
                  <a:gd name="connsiteY65" fmla="*/ 46038 h 468939"/>
                  <a:gd name="connsiteX66" fmla="*/ 395288 w 620713"/>
                  <a:gd name="connsiteY66" fmla="*/ 38100 h 468939"/>
                  <a:gd name="connsiteX67" fmla="*/ 403225 w 620713"/>
                  <a:gd name="connsiteY67" fmla="*/ 31750 h 468939"/>
                  <a:gd name="connsiteX68" fmla="*/ 414338 w 620713"/>
                  <a:gd name="connsiteY68" fmla="*/ 19050 h 468939"/>
                  <a:gd name="connsiteX69" fmla="*/ 417513 w 620713"/>
                  <a:gd name="connsiteY69" fmla="*/ 14288 h 468939"/>
                  <a:gd name="connsiteX70" fmla="*/ 422275 w 620713"/>
                  <a:gd name="connsiteY70" fmla="*/ 12700 h 468939"/>
                  <a:gd name="connsiteX71" fmla="*/ 427038 w 620713"/>
                  <a:gd name="connsiteY71" fmla="*/ 3175 h 468939"/>
                  <a:gd name="connsiteX72" fmla="*/ 436563 w 620713"/>
                  <a:gd name="connsiteY72" fmla="*/ 0 h 468939"/>
                  <a:gd name="connsiteX73" fmla="*/ 457200 w 620713"/>
                  <a:gd name="connsiteY73" fmla="*/ 1588 h 468939"/>
                  <a:gd name="connsiteX74" fmla="*/ 461963 w 620713"/>
                  <a:gd name="connsiteY74" fmla="*/ 3175 h 468939"/>
                  <a:gd name="connsiteX75" fmla="*/ 471488 w 620713"/>
                  <a:gd name="connsiteY75" fmla="*/ 9525 h 468939"/>
                  <a:gd name="connsiteX76" fmla="*/ 474663 w 620713"/>
                  <a:gd name="connsiteY76" fmla="*/ 14288 h 468939"/>
                  <a:gd name="connsiteX77" fmla="*/ 482600 w 620713"/>
                  <a:gd name="connsiteY77" fmla="*/ 22225 h 468939"/>
                  <a:gd name="connsiteX78" fmla="*/ 488950 w 620713"/>
                  <a:gd name="connsiteY78" fmla="*/ 36513 h 468939"/>
                  <a:gd name="connsiteX79" fmla="*/ 493713 w 620713"/>
                  <a:gd name="connsiteY79" fmla="*/ 41275 h 468939"/>
                  <a:gd name="connsiteX80" fmla="*/ 498475 w 620713"/>
                  <a:gd name="connsiteY80" fmla="*/ 55563 h 468939"/>
                  <a:gd name="connsiteX81" fmla="*/ 500063 w 620713"/>
                  <a:gd name="connsiteY81" fmla="*/ 60325 h 468939"/>
                  <a:gd name="connsiteX82" fmla="*/ 501650 w 620713"/>
                  <a:gd name="connsiteY82" fmla="*/ 66675 h 468939"/>
                  <a:gd name="connsiteX83" fmla="*/ 504825 w 620713"/>
                  <a:gd name="connsiteY83" fmla="*/ 76200 h 468939"/>
                  <a:gd name="connsiteX84" fmla="*/ 508000 w 620713"/>
                  <a:gd name="connsiteY84" fmla="*/ 88900 h 468939"/>
                  <a:gd name="connsiteX85" fmla="*/ 511175 w 620713"/>
                  <a:gd name="connsiteY85" fmla="*/ 100013 h 468939"/>
                  <a:gd name="connsiteX86" fmla="*/ 514350 w 620713"/>
                  <a:gd name="connsiteY86" fmla="*/ 122238 h 468939"/>
                  <a:gd name="connsiteX87" fmla="*/ 519113 w 620713"/>
                  <a:gd name="connsiteY87" fmla="*/ 138113 h 468939"/>
                  <a:gd name="connsiteX88" fmla="*/ 520700 w 620713"/>
                  <a:gd name="connsiteY88" fmla="*/ 142875 h 468939"/>
                  <a:gd name="connsiteX89" fmla="*/ 523875 w 620713"/>
                  <a:gd name="connsiteY89" fmla="*/ 147638 h 468939"/>
                  <a:gd name="connsiteX90" fmla="*/ 525463 w 620713"/>
                  <a:gd name="connsiteY90" fmla="*/ 157163 h 468939"/>
                  <a:gd name="connsiteX91" fmla="*/ 527050 w 620713"/>
                  <a:gd name="connsiteY91" fmla="*/ 165100 h 468939"/>
                  <a:gd name="connsiteX92" fmla="*/ 530225 w 620713"/>
                  <a:gd name="connsiteY92" fmla="*/ 184150 h 468939"/>
                  <a:gd name="connsiteX93" fmla="*/ 531813 w 620713"/>
                  <a:gd name="connsiteY93" fmla="*/ 190500 h 468939"/>
                  <a:gd name="connsiteX94" fmla="*/ 536575 w 620713"/>
                  <a:gd name="connsiteY94" fmla="*/ 209550 h 468939"/>
                  <a:gd name="connsiteX95" fmla="*/ 539750 w 620713"/>
                  <a:gd name="connsiteY95" fmla="*/ 214313 h 468939"/>
                  <a:gd name="connsiteX96" fmla="*/ 541338 w 620713"/>
                  <a:gd name="connsiteY96" fmla="*/ 220663 h 468939"/>
                  <a:gd name="connsiteX97" fmla="*/ 542925 w 620713"/>
                  <a:gd name="connsiteY97" fmla="*/ 225425 h 468939"/>
                  <a:gd name="connsiteX98" fmla="*/ 546100 w 620713"/>
                  <a:gd name="connsiteY98" fmla="*/ 238125 h 468939"/>
                  <a:gd name="connsiteX99" fmla="*/ 547688 w 620713"/>
                  <a:gd name="connsiteY99" fmla="*/ 252413 h 468939"/>
                  <a:gd name="connsiteX100" fmla="*/ 549275 w 620713"/>
                  <a:gd name="connsiteY100" fmla="*/ 273050 h 468939"/>
                  <a:gd name="connsiteX101" fmla="*/ 554038 w 620713"/>
                  <a:gd name="connsiteY101" fmla="*/ 284163 h 468939"/>
                  <a:gd name="connsiteX102" fmla="*/ 555625 w 620713"/>
                  <a:gd name="connsiteY102" fmla="*/ 290513 h 468939"/>
                  <a:gd name="connsiteX103" fmla="*/ 557213 w 620713"/>
                  <a:gd name="connsiteY103" fmla="*/ 300038 h 468939"/>
                  <a:gd name="connsiteX104" fmla="*/ 558800 w 620713"/>
                  <a:gd name="connsiteY104" fmla="*/ 304800 h 468939"/>
                  <a:gd name="connsiteX105" fmla="*/ 563563 w 620713"/>
                  <a:gd name="connsiteY105" fmla="*/ 327025 h 468939"/>
                  <a:gd name="connsiteX106" fmla="*/ 573088 w 620713"/>
                  <a:gd name="connsiteY106" fmla="*/ 342900 h 468939"/>
                  <a:gd name="connsiteX107" fmla="*/ 574675 w 620713"/>
                  <a:gd name="connsiteY107" fmla="*/ 350838 h 468939"/>
                  <a:gd name="connsiteX108" fmla="*/ 581025 w 620713"/>
                  <a:gd name="connsiteY108" fmla="*/ 363538 h 468939"/>
                  <a:gd name="connsiteX109" fmla="*/ 582613 w 620713"/>
                  <a:gd name="connsiteY109" fmla="*/ 368300 h 468939"/>
                  <a:gd name="connsiteX110" fmla="*/ 585788 w 620713"/>
                  <a:gd name="connsiteY110" fmla="*/ 398463 h 468939"/>
                  <a:gd name="connsiteX111" fmla="*/ 588963 w 620713"/>
                  <a:gd name="connsiteY111" fmla="*/ 407988 h 468939"/>
                  <a:gd name="connsiteX112" fmla="*/ 592138 w 620713"/>
                  <a:gd name="connsiteY112" fmla="*/ 412750 h 468939"/>
                  <a:gd name="connsiteX113" fmla="*/ 596900 w 620713"/>
                  <a:gd name="connsiteY113" fmla="*/ 423863 h 468939"/>
                  <a:gd name="connsiteX114" fmla="*/ 601663 w 620713"/>
                  <a:gd name="connsiteY114" fmla="*/ 428625 h 468939"/>
                  <a:gd name="connsiteX115" fmla="*/ 604838 w 620713"/>
                  <a:gd name="connsiteY115" fmla="*/ 441325 h 468939"/>
                  <a:gd name="connsiteX116" fmla="*/ 609600 w 620713"/>
                  <a:gd name="connsiteY116" fmla="*/ 444500 h 468939"/>
                  <a:gd name="connsiteX117" fmla="*/ 615950 w 620713"/>
                  <a:gd name="connsiteY117" fmla="*/ 452438 h 468939"/>
                  <a:gd name="connsiteX118" fmla="*/ 620713 w 620713"/>
                  <a:gd name="connsiteY118" fmla="*/ 461963 h 468939"/>
                  <a:gd name="connsiteX119" fmla="*/ 501650 w 620713"/>
                  <a:gd name="connsiteY119" fmla="*/ 465138 h 468939"/>
                  <a:gd name="connsiteX120" fmla="*/ 330200 w 620713"/>
                  <a:gd name="connsiteY120" fmla="*/ 463550 h 468939"/>
                  <a:gd name="connsiteX121" fmla="*/ 319088 w 620713"/>
                  <a:gd name="connsiteY121" fmla="*/ 461963 h 468939"/>
                  <a:gd name="connsiteX122" fmla="*/ 311150 w 620713"/>
                  <a:gd name="connsiteY122" fmla="*/ 460375 h 468939"/>
                  <a:gd name="connsiteX123" fmla="*/ 300038 w 620713"/>
                  <a:gd name="connsiteY123" fmla="*/ 458788 h 468939"/>
                  <a:gd name="connsiteX124" fmla="*/ 211138 w 620713"/>
                  <a:gd name="connsiteY124" fmla="*/ 460375 h 468939"/>
                  <a:gd name="connsiteX125" fmla="*/ 198438 w 620713"/>
                  <a:gd name="connsiteY125" fmla="*/ 461963 h 468939"/>
                  <a:gd name="connsiteX126" fmla="*/ 0 w 620713"/>
                  <a:gd name="connsiteY126" fmla="*/ 461963 h 46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</a:cxnLst>
                <a:rect l="l" t="t" r="r" b="b"/>
                <a:pathLst>
                  <a:path w="620713" h="468939">
                    <a:moveTo>
                      <a:pt x="0" y="461963"/>
                    </a:moveTo>
                    <a:lnTo>
                      <a:pt x="0" y="461963"/>
                    </a:lnTo>
                    <a:cubicBezTo>
                      <a:pt x="12700" y="461434"/>
                      <a:pt x="25452" y="461640"/>
                      <a:pt x="38100" y="460375"/>
                    </a:cubicBezTo>
                    <a:cubicBezTo>
                      <a:pt x="50296" y="459155"/>
                      <a:pt x="44350" y="457598"/>
                      <a:pt x="52388" y="454025"/>
                    </a:cubicBezTo>
                    <a:cubicBezTo>
                      <a:pt x="52398" y="454021"/>
                      <a:pt x="64288" y="450059"/>
                      <a:pt x="66675" y="449263"/>
                    </a:cubicBezTo>
                    <a:lnTo>
                      <a:pt x="76200" y="446088"/>
                    </a:lnTo>
                    <a:cubicBezTo>
                      <a:pt x="77788" y="445559"/>
                      <a:pt x="79322" y="444828"/>
                      <a:pt x="80963" y="444500"/>
                    </a:cubicBezTo>
                    <a:cubicBezTo>
                      <a:pt x="87262" y="443241"/>
                      <a:pt x="95852" y="441654"/>
                      <a:pt x="101600" y="439738"/>
                    </a:cubicBezTo>
                    <a:lnTo>
                      <a:pt x="111125" y="436563"/>
                    </a:lnTo>
                    <a:lnTo>
                      <a:pt x="115888" y="434975"/>
                    </a:lnTo>
                    <a:lnTo>
                      <a:pt x="120650" y="433388"/>
                    </a:lnTo>
                    <a:cubicBezTo>
                      <a:pt x="134301" y="424288"/>
                      <a:pt x="117029" y="435198"/>
                      <a:pt x="130175" y="428625"/>
                    </a:cubicBezTo>
                    <a:cubicBezTo>
                      <a:pt x="142476" y="422474"/>
                      <a:pt x="127738" y="427849"/>
                      <a:pt x="139700" y="423863"/>
                    </a:cubicBezTo>
                    <a:lnTo>
                      <a:pt x="153988" y="414338"/>
                    </a:lnTo>
                    <a:lnTo>
                      <a:pt x="163513" y="407988"/>
                    </a:lnTo>
                    <a:lnTo>
                      <a:pt x="168275" y="406400"/>
                    </a:lnTo>
                    <a:cubicBezTo>
                      <a:pt x="171785" y="402891"/>
                      <a:pt x="173381" y="400673"/>
                      <a:pt x="177800" y="398463"/>
                    </a:cubicBezTo>
                    <a:cubicBezTo>
                      <a:pt x="179297" y="397714"/>
                      <a:pt x="180975" y="397404"/>
                      <a:pt x="182563" y="396875"/>
                    </a:cubicBezTo>
                    <a:cubicBezTo>
                      <a:pt x="188384" y="388144"/>
                      <a:pt x="182563" y="395553"/>
                      <a:pt x="190500" y="388938"/>
                    </a:cubicBezTo>
                    <a:cubicBezTo>
                      <a:pt x="192225" y="387501"/>
                      <a:pt x="193826" y="385900"/>
                      <a:pt x="195263" y="384175"/>
                    </a:cubicBezTo>
                    <a:cubicBezTo>
                      <a:pt x="196484" y="382709"/>
                      <a:pt x="196948" y="380605"/>
                      <a:pt x="198438" y="379413"/>
                    </a:cubicBezTo>
                    <a:cubicBezTo>
                      <a:pt x="199745" y="378368"/>
                      <a:pt x="201613" y="378354"/>
                      <a:pt x="203200" y="377825"/>
                    </a:cubicBezTo>
                    <a:cubicBezTo>
                      <a:pt x="206776" y="367100"/>
                      <a:pt x="201817" y="378726"/>
                      <a:pt x="209550" y="369888"/>
                    </a:cubicBezTo>
                    <a:cubicBezTo>
                      <a:pt x="212063" y="367016"/>
                      <a:pt x="214693" y="363983"/>
                      <a:pt x="215900" y="360363"/>
                    </a:cubicBezTo>
                    <a:cubicBezTo>
                      <a:pt x="216429" y="358775"/>
                      <a:pt x="216443" y="356907"/>
                      <a:pt x="217488" y="355600"/>
                    </a:cubicBezTo>
                    <a:cubicBezTo>
                      <a:pt x="218680" y="354110"/>
                      <a:pt x="220663" y="353483"/>
                      <a:pt x="222250" y="352425"/>
                    </a:cubicBezTo>
                    <a:cubicBezTo>
                      <a:pt x="223465" y="347567"/>
                      <a:pt x="223359" y="344967"/>
                      <a:pt x="227013" y="341313"/>
                    </a:cubicBezTo>
                    <a:cubicBezTo>
                      <a:pt x="228362" y="339964"/>
                      <a:pt x="230188" y="339196"/>
                      <a:pt x="231775" y="338138"/>
                    </a:cubicBezTo>
                    <a:cubicBezTo>
                      <a:pt x="235766" y="326167"/>
                      <a:pt x="229919" y="340457"/>
                      <a:pt x="238125" y="330200"/>
                    </a:cubicBezTo>
                    <a:cubicBezTo>
                      <a:pt x="239170" y="328893"/>
                      <a:pt x="238785" y="326830"/>
                      <a:pt x="239713" y="325438"/>
                    </a:cubicBezTo>
                    <a:cubicBezTo>
                      <a:pt x="242159" y="321769"/>
                      <a:pt x="245722" y="319844"/>
                      <a:pt x="249238" y="317500"/>
                    </a:cubicBezTo>
                    <a:cubicBezTo>
                      <a:pt x="250296" y="314325"/>
                      <a:pt x="250557" y="310760"/>
                      <a:pt x="252413" y="307975"/>
                    </a:cubicBezTo>
                    <a:lnTo>
                      <a:pt x="261938" y="293688"/>
                    </a:lnTo>
                    <a:lnTo>
                      <a:pt x="268288" y="284163"/>
                    </a:lnTo>
                    <a:cubicBezTo>
                      <a:pt x="269875" y="282575"/>
                      <a:pt x="271672" y="281172"/>
                      <a:pt x="273050" y="279400"/>
                    </a:cubicBezTo>
                    <a:cubicBezTo>
                      <a:pt x="275393" y="276388"/>
                      <a:pt x="278193" y="273495"/>
                      <a:pt x="279400" y="269875"/>
                    </a:cubicBezTo>
                    <a:cubicBezTo>
                      <a:pt x="279929" y="268288"/>
                      <a:pt x="280175" y="266576"/>
                      <a:pt x="280988" y="265113"/>
                    </a:cubicBezTo>
                    <a:cubicBezTo>
                      <a:pt x="282841" y="261777"/>
                      <a:pt x="287338" y="255588"/>
                      <a:pt x="287338" y="255588"/>
                    </a:cubicBezTo>
                    <a:cubicBezTo>
                      <a:pt x="287867" y="254000"/>
                      <a:pt x="288112" y="252288"/>
                      <a:pt x="288925" y="250825"/>
                    </a:cubicBezTo>
                    <a:cubicBezTo>
                      <a:pt x="290778" y="247489"/>
                      <a:pt x="293158" y="244475"/>
                      <a:pt x="295275" y="241300"/>
                    </a:cubicBezTo>
                    <a:cubicBezTo>
                      <a:pt x="296333" y="239713"/>
                      <a:pt x="297101" y="237887"/>
                      <a:pt x="298450" y="236538"/>
                    </a:cubicBezTo>
                    <a:lnTo>
                      <a:pt x="303213" y="231775"/>
                    </a:lnTo>
                    <a:cubicBezTo>
                      <a:pt x="303742" y="230188"/>
                      <a:pt x="304340" y="228622"/>
                      <a:pt x="304800" y="227013"/>
                    </a:cubicBezTo>
                    <a:cubicBezTo>
                      <a:pt x="305399" y="224915"/>
                      <a:pt x="305306" y="222557"/>
                      <a:pt x="306388" y="220663"/>
                    </a:cubicBezTo>
                    <a:cubicBezTo>
                      <a:pt x="307502" y="218714"/>
                      <a:pt x="309713" y="217625"/>
                      <a:pt x="311150" y="215900"/>
                    </a:cubicBezTo>
                    <a:cubicBezTo>
                      <a:pt x="323641" y="200910"/>
                      <a:pt x="306364" y="220698"/>
                      <a:pt x="315913" y="206375"/>
                    </a:cubicBezTo>
                    <a:cubicBezTo>
                      <a:pt x="317158" y="204507"/>
                      <a:pt x="319088" y="203200"/>
                      <a:pt x="320675" y="201613"/>
                    </a:cubicBezTo>
                    <a:cubicBezTo>
                      <a:pt x="324560" y="189958"/>
                      <a:pt x="321483" y="194455"/>
                      <a:pt x="328613" y="187325"/>
                    </a:cubicBezTo>
                    <a:lnTo>
                      <a:pt x="333375" y="173038"/>
                    </a:lnTo>
                    <a:cubicBezTo>
                      <a:pt x="333904" y="171450"/>
                      <a:pt x="333780" y="169458"/>
                      <a:pt x="334963" y="168275"/>
                    </a:cubicBezTo>
                    <a:lnTo>
                      <a:pt x="339725" y="163513"/>
                    </a:lnTo>
                    <a:lnTo>
                      <a:pt x="342900" y="153988"/>
                    </a:lnTo>
                    <a:cubicBezTo>
                      <a:pt x="343429" y="152400"/>
                      <a:pt x="343560" y="150617"/>
                      <a:pt x="344488" y="149225"/>
                    </a:cubicBezTo>
                    <a:lnTo>
                      <a:pt x="347663" y="144463"/>
                    </a:lnTo>
                    <a:lnTo>
                      <a:pt x="350838" y="134938"/>
                    </a:lnTo>
                    <a:cubicBezTo>
                      <a:pt x="351367" y="133350"/>
                      <a:pt x="352150" y="131826"/>
                      <a:pt x="352425" y="130175"/>
                    </a:cubicBezTo>
                    <a:cubicBezTo>
                      <a:pt x="352616" y="129027"/>
                      <a:pt x="353864" y="118492"/>
                      <a:pt x="355600" y="115888"/>
                    </a:cubicBezTo>
                    <a:cubicBezTo>
                      <a:pt x="356845" y="114020"/>
                      <a:pt x="358775" y="112713"/>
                      <a:pt x="360363" y="111125"/>
                    </a:cubicBezTo>
                    <a:cubicBezTo>
                      <a:pt x="360892" y="109538"/>
                      <a:pt x="361202" y="107860"/>
                      <a:pt x="361950" y="106363"/>
                    </a:cubicBezTo>
                    <a:cubicBezTo>
                      <a:pt x="364161" y="101941"/>
                      <a:pt x="366375" y="100350"/>
                      <a:pt x="369888" y="96838"/>
                    </a:cubicBezTo>
                    <a:cubicBezTo>
                      <a:pt x="372598" y="77859"/>
                      <a:pt x="369895" y="92051"/>
                      <a:pt x="373063" y="80963"/>
                    </a:cubicBezTo>
                    <a:cubicBezTo>
                      <a:pt x="373662" y="78865"/>
                      <a:pt x="373791" y="76618"/>
                      <a:pt x="374650" y="74613"/>
                    </a:cubicBezTo>
                    <a:cubicBezTo>
                      <a:pt x="375402" y="72859"/>
                      <a:pt x="377050" y="71594"/>
                      <a:pt x="377825" y="69850"/>
                    </a:cubicBezTo>
                    <a:cubicBezTo>
                      <a:pt x="379184" y="66792"/>
                      <a:pt x="379143" y="63110"/>
                      <a:pt x="381000" y="60325"/>
                    </a:cubicBezTo>
                    <a:cubicBezTo>
                      <a:pt x="390098" y="46679"/>
                      <a:pt x="379190" y="63944"/>
                      <a:pt x="385763" y="50800"/>
                    </a:cubicBezTo>
                    <a:cubicBezTo>
                      <a:pt x="386616" y="49094"/>
                      <a:pt x="387880" y="47625"/>
                      <a:pt x="388938" y="46038"/>
                    </a:cubicBezTo>
                    <a:cubicBezTo>
                      <a:pt x="392027" y="36767"/>
                      <a:pt x="388108" y="45280"/>
                      <a:pt x="395288" y="38100"/>
                    </a:cubicBezTo>
                    <a:cubicBezTo>
                      <a:pt x="402470" y="30919"/>
                      <a:pt x="393953" y="34842"/>
                      <a:pt x="403225" y="31750"/>
                    </a:cubicBezTo>
                    <a:cubicBezTo>
                      <a:pt x="410633" y="20637"/>
                      <a:pt x="406400" y="24342"/>
                      <a:pt x="414338" y="19050"/>
                    </a:cubicBezTo>
                    <a:cubicBezTo>
                      <a:pt x="415396" y="17463"/>
                      <a:pt x="416023" y="15480"/>
                      <a:pt x="417513" y="14288"/>
                    </a:cubicBezTo>
                    <a:cubicBezTo>
                      <a:pt x="418820" y="13243"/>
                      <a:pt x="421092" y="13883"/>
                      <a:pt x="422275" y="12700"/>
                    </a:cubicBezTo>
                    <a:cubicBezTo>
                      <a:pt x="427751" y="7224"/>
                      <a:pt x="419189" y="8081"/>
                      <a:pt x="427038" y="3175"/>
                    </a:cubicBezTo>
                    <a:cubicBezTo>
                      <a:pt x="429876" y="1401"/>
                      <a:pt x="436563" y="0"/>
                      <a:pt x="436563" y="0"/>
                    </a:cubicBezTo>
                    <a:cubicBezTo>
                      <a:pt x="443442" y="529"/>
                      <a:pt x="450354" y="732"/>
                      <a:pt x="457200" y="1588"/>
                    </a:cubicBezTo>
                    <a:cubicBezTo>
                      <a:pt x="458861" y="1796"/>
                      <a:pt x="460571" y="2247"/>
                      <a:pt x="461963" y="3175"/>
                    </a:cubicBezTo>
                    <a:cubicBezTo>
                      <a:pt x="473855" y="11103"/>
                      <a:pt x="460163" y="5751"/>
                      <a:pt x="471488" y="9525"/>
                    </a:cubicBezTo>
                    <a:cubicBezTo>
                      <a:pt x="472546" y="11113"/>
                      <a:pt x="473314" y="12939"/>
                      <a:pt x="474663" y="14288"/>
                    </a:cubicBezTo>
                    <a:cubicBezTo>
                      <a:pt x="480165" y="19791"/>
                      <a:pt x="479214" y="14606"/>
                      <a:pt x="482600" y="22225"/>
                    </a:cubicBezTo>
                    <a:cubicBezTo>
                      <a:pt x="486554" y="31122"/>
                      <a:pt x="483818" y="30356"/>
                      <a:pt x="488950" y="36513"/>
                    </a:cubicBezTo>
                    <a:cubicBezTo>
                      <a:pt x="490387" y="38238"/>
                      <a:pt x="492125" y="39688"/>
                      <a:pt x="493713" y="41275"/>
                    </a:cubicBezTo>
                    <a:lnTo>
                      <a:pt x="498475" y="55563"/>
                    </a:lnTo>
                    <a:cubicBezTo>
                      <a:pt x="499004" y="57150"/>
                      <a:pt x="499657" y="58702"/>
                      <a:pt x="500063" y="60325"/>
                    </a:cubicBezTo>
                    <a:cubicBezTo>
                      <a:pt x="500592" y="62442"/>
                      <a:pt x="501023" y="64585"/>
                      <a:pt x="501650" y="66675"/>
                    </a:cubicBezTo>
                    <a:cubicBezTo>
                      <a:pt x="502612" y="69881"/>
                      <a:pt x="504168" y="72918"/>
                      <a:pt x="504825" y="76200"/>
                    </a:cubicBezTo>
                    <a:cubicBezTo>
                      <a:pt x="508052" y="92331"/>
                      <a:pt x="504747" y="77516"/>
                      <a:pt x="508000" y="88900"/>
                    </a:cubicBezTo>
                    <a:cubicBezTo>
                      <a:pt x="511989" y="102862"/>
                      <a:pt x="507368" y="88587"/>
                      <a:pt x="511175" y="100013"/>
                    </a:cubicBezTo>
                    <a:cubicBezTo>
                      <a:pt x="512233" y="107421"/>
                      <a:pt x="513120" y="114856"/>
                      <a:pt x="514350" y="122238"/>
                    </a:cubicBezTo>
                    <a:cubicBezTo>
                      <a:pt x="515149" y="127033"/>
                      <a:pt x="517703" y="133884"/>
                      <a:pt x="519113" y="138113"/>
                    </a:cubicBezTo>
                    <a:cubicBezTo>
                      <a:pt x="519642" y="139700"/>
                      <a:pt x="519772" y="141483"/>
                      <a:pt x="520700" y="142875"/>
                    </a:cubicBezTo>
                    <a:lnTo>
                      <a:pt x="523875" y="147638"/>
                    </a:lnTo>
                    <a:cubicBezTo>
                      <a:pt x="524404" y="150813"/>
                      <a:pt x="524887" y="153996"/>
                      <a:pt x="525463" y="157163"/>
                    </a:cubicBezTo>
                    <a:cubicBezTo>
                      <a:pt x="525946" y="159818"/>
                      <a:pt x="526581" y="162443"/>
                      <a:pt x="527050" y="165100"/>
                    </a:cubicBezTo>
                    <a:cubicBezTo>
                      <a:pt x="528169" y="171440"/>
                      <a:pt x="528663" y="177905"/>
                      <a:pt x="530225" y="184150"/>
                    </a:cubicBezTo>
                    <a:cubicBezTo>
                      <a:pt x="530754" y="186267"/>
                      <a:pt x="531385" y="188361"/>
                      <a:pt x="531813" y="190500"/>
                    </a:cubicBezTo>
                    <a:cubicBezTo>
                      <a:pt x="532834" y="195603"/>
                      <a:pt x="533543" y="205001"/>
                      <a:pt x="536575" y="209550"/>
                    </a:cubicBezTo>
                    <a:lnTo>
                      <a:pt x="539750" y="214313"/>
                    </a:lnTo>
                    <a:cubicBezTo>
                      <a:pt x="540279" y="216430"/>
                      <a:pt x="540739" y="218565"/>
                      <a:pt x="541338" y="220663"/>
                    </a:cubicBezTo>
                    <a:cubicBezTo>
                      <a:pt x="541798" y="222272"/>
                      <a:pt x="542485" y="223811"/>
                      <a:pt x="542925" y="225425"/>
                    </a:cubicBezTo>
                    <a:cubicBezTo>
                      <a:pt x="544073" y="229635"/>
                      <a:pt x="546100" y="238125"/>
                      <a:pt x="546100" y="238125"/>
                    </a:cubicBezTo>
                    <a:cubicBezTo>
                      <a:pt x="546629" y="242888"/>
                      <a:pt x="547254" y="247641"/>
                      <a:pt x="547688" y="252413"/>
                    </a:cubicBezTo>
                    <a:cubicBezTo>
                      <a:pt x="548313" y="259284"/>
                      <a:pt x="548419" y="266204"/>
                      <a:pt x="549275" y="273050"/>
                    </a:cubicBezTo>
                    <a:cubicBezTo>
                      <a:pt x="549664" y="276163"/>
                      <a:pt x="552868" y="281823"/>
                      <a:pt x="554038" y="284163"/>
                    </a:cubicBezTo>
                    <a:cubicBezTo>
                      <a:pt x="554567" y="286280"/>
                      <a:pt x="555197" y="288374"/>
                      <a:pt x="555625" y="290513"/>
                    </a:cubicBezTo>
                    <a:cubicBezTo>
                      <a:pt x="556256" y="293669"/>
                      <a:pt x="556515" y="296896"/>
                      <a:pt x="557213" y="300038"/>
                    </a:cubicBezTo>
                    <a:cubicBezTo>
                      <a:pt x="557576" y="301671"/>
                      <a:pt x="558424" y="303170"/>
                      <a:pt x="558800" y="304800"/>
                    </a:cubicBezTo>
                    <a:cubicBezTo>
                      <a:pt x="559667" y="308559"/>
                      <a:pt x="561772" y="321203"/>
                      <a:pt x="563563" y="327025"/>
                    </a:cubicBezTo>
                    <a:cubicBezTo>
                      <a:pt x="568401" y="342750"/>
                      <a:pt x="563713" y="339776"/>
                      <a:pt x="573088" y="342900"/>
                    </a:cubicBezTo>
                    <a:cubicBezTo>
                      <a:pt x="573617" y="345546"/>
                      <a:pt x="573706" y="348319"/>
                      <a:pt x="574675" y="350838"/>
                    </a:cubicBezTo>
                    <a:cubicBezTo>
                      <a:pt x="576374" y="355256"/>
                      <a:pt x="579528" y="359048"/>
                      <a:pt x="581025" y="363538"/>
                    </a:cubicBezTo>
                    <a:lnTo>
                      <a:pt x="582613" y="368300"/>
                    </a:lnTo>
                    <a:cubicBezTo>
                      <a:pt x="583312" y="378090"/>
                      <a:pt x="583135" y="388738"/>
                      <a:pt x="585788" y="398463"/>
                    </a:cubicBezTo>
                    <a:cubicBezTo>
                      <a:pt x="586669" y="401692"/>
                      <a:pt x="587106" y="405203"/>
                      <a:pt x="588963" y="407988"/>
                    </a:cubicBezTo>
                    <a:lnTo>
                      <a:pt x="592138" y="412750"/>
                    </a:lnTo>
                    <a:cubicBezTo>
                      <a:pt x="593433" y="416638"/>
                      <a:pt x="594447" y="420429"/>
                      <a:pt x="596900" y="423863"/>
                    </a:cubicBezTo>
                    <a:cubicBezTo>
                      <a:pt x="598205" y="425690"/>
                      <a:pt x="600075" y="427038"/>
                      <a:pt x="601663" y="428625"/>
                    </a:cubicBezTo>
                    <a:cubicBezTo>
                      <a:pt x="601743" y="429024"/>
                      <a:pt x="603534" y="439696"/>
                      <a:pt x="604838" y="441325"/>
                    </a:cubicBezTo>
                    <a:cubicBezTo>
                      <a:pt x="606030" y="442815"/>
                      <a:pt x="608013" y="443442"/>
                      <a:pt x="609600" y="444500"/>
                    </a:cubicBezTo>
                    <a:cubicBezTo>
                      <a:pt x="612691" y="453772"/>
                      <a:pt x="608770" y="445258"/>
                      <a:pt x="615950" y="452438"/>
                    </a:cubicBezTo>
                    <a:cubicBezTo>
                      <a:pt x="619028" y="455516"/>
                      <a:pt x="619421" y="458089"/>
                      <a:pt x="620713" y="461963"/>
                    </a:cubicBezTo>
                    <a:cubicBezTo>
                      <a:pt x="580013" y="475524"/>
                      <a:pt x="612788" y="465138"/>
                      <a:pt x="501650" y="465138"/>
                    </a:cubicBezTo>
                    <a:lnTo>
                      <a:pt x="330200" y="463550"/>
                    </a:lnTo>
                    <a:cubicBezTo>
                      <a:pt x="326496" y="463021"/>
                      <a:pt x="322779" y="462578"/>
                      <a:pt x="319088" y="461963"/>
                    </a:cubicBezTo>
                    <a:cubicBezTo>
                      <a:pt x="316426" y="461519"/>
                      <a:pt x="313812" y="460819"/>
                      <a:pt x="311150" y="460375"/>
                    </a:cubicBezTo>
                    <a:cubicBezTo>
                      <a:pt x="307459" y="459760"/>
                      <a:pt x="303742" y="459317"/>
                      <a:pt x="300038" y="458788"/>
                    </a:cubicBezTo>
                    <a:lnTo>
                      <a:pt x="211138" y="460375"/>
                    </a:lnTo>
                    <a:cubicBezTo>
                      <a:pt x="206874" y="460508"/>
                      <a:pt x="202702" y="461821"/>
                      <a:pt x="198438" y="461963"/>
                    </a:cubicBezTo>
                    <a:cubicBezTo>
                      <a:pt x="128248" y="464303"/>
                      <a:pt x="33073" y="461963"/>
                      <a:pt x="0" y="46196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34" name="Rovnoramenný trojúhelník 133"/>
              <p:cNvSpPr/>
              <p:nvPr/>
            </p:nvSpPr>
            <p:spPr bwMode="auto">
              <a:xfrm>
                <a:off x="9809163" y="4357830"/>
                <a:ext cx="585787" cy="45719"/>
              </a:xfrm>
              <a:prstGeom prst="triangle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  <p:sp>
            <p:nvSpPr>
              <p:cNvPr id="125" name="Obdélník 124"/>
              <p:cNvSpPr/>
              <p:nvPr/>
            </p:nvSpPr>
            <p:spPr bwMode="auto">
              <a:xfrm>
                <a:off x="9748823" y="3960638"/>
                <a:ext cx="669925" cy="447675"/>
              </a:xfrm>
              <a:prstGeom prst="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s-CZ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</a:endParaRPr>
              </a:p>
            </p:txBody>
          </p:sp>
        </p:grpSp>
        <p:sp>
          <p:nvSpPr>
            <p:cNvPr id="136" name="Obdélník 135"/>
            <p:cNvSpPr/>
            <p:nvPr/>
          </p:nvSpPr>
          <p:spPr>
            <a:xfrm>
              <a:off x="3896302" y="2631937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Obdélník 136"/>
            <p:cNvSpPr/>
            <p:nvPr/>
          </p:nvSpPr>
          <p:spPr>
            <a:xfrm>
              <a:off x="469334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1" name="Obdélník 140"/>
            <p:cNvSpPr/>
            <p:nvPr/>
          </p:nvSpPr>
          <p:spPr>
            <a:xfrm>
              <a:off x="4644189" y="20194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2" name="Obdélník 141"/>
            <p:cNvSpPr/>
            <p:nvPr/>
          </p:nvSpPr>
          <p:spPr>
            <a:xfrm>
              <a:off x="1310713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diskrétní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" name="Obdélník 142"/>
            <p:cNvSpPr/>
            <p:nvPr/>
          </p:nvSpPr>
          <p:spPr>
            <a:xfrm>
              <a:off x="215209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Geometri-cké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Obdélník 143"/>
            <p:cNvSpPr/>
            <p:nvPr/>
          </p:nvSpPr>
          <p:spPr>
            <a:xfrm>
              <a:off x="2993471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Negativní binomické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5" name="Obdélník 144"/>
            <p:cNvSpPr/>
            <p:nvPr/>
          </p:nvSpPr>
          <p:spPr>
            <a:xfrm>
              <a:off x="3834850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Hypergeo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-metrické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Obdélník 145"/>
            <p:cNvSpPr/>
            <p:nvPr/>
          </p:nvSpPr>
          <p:spPr>
            <a:xfrm>
              <a:off x="4676229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Rovnoměr-né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spojité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Obdélník 146"/>
            <p:cNvSpPr/>
            <p:nvPr/>
          </p:nvSpPr>
          <p:spPr>
            <a:xfrm>
              <a:off x="5517608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Triangulární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Obdélník 147"/>
            <p:cNvSpPr/>
            <p:nvPr/>
          </p:nvSpPr>
          <p:spPr>
            <a:xfrm>
              <a:off x="6358987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Normální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9" name="Obdélník 148"/>
            <p:cNvSpPr/>
            <p:nvPr/>
          </p:nvSpPr>
          <p:spPr>
            <a:xfrm>
              <a:off x="7200362" y="4541539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Logistické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0" name="Obdélník 149"/>
            <p:cNvSpPr/>
            <p:nvPr/>
          </p:nvSpPr>
          <p:spPr>
            <a:xfrm>
              <a:off x="6817855" y="2041508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Exponen-ciální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Obdélník 150"/>
            <p:cNvSpPr/>
            <p:nvPr/>
          </p:nvSpPr>
          <p:spPr>
            <a:xfrm>
              <a:off x="6817855" y="2711141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Lognormal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Gamma</a:t>
              </a:r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Weibull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Obdélník 152"/>
            <p:cNvSpPr/>
            <p:nvPr/>
          </p:nvSpPr>
          <p:spPr>
            <a:xfrm>
              <a:off x="1041795" y="156888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Diskrétní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4" name="Obdélník 153"/>
            <p:cNvSpPr/>
            <p:nvPr/>
          </p:nvSpPr>
          <p:spPr>
            <a:xfrm>
              <a:off x="3020928" y="155872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Spojitá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5" name="Obdélník 154"/>
            <p:cNvSpPr/>
            <p:nvPr/>
          </p:nvSpPr>
          <p:spPr>
            <a:xfrm>
              <a:off x="511551" y="2985970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6" name="Obdélník 155"/>
            <p:cNvSpPr/>
            <p:nvPr/>
          </p:nvSpPr>
          <p:spPr>
            <a:xfrm>
              <a:off x="1727706" y="2982692"/>
              <a:ext cx="1060488" cy="5114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Asymetrická data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58" name="Přímá spojnice 157"/>
            <p:cNvCxnSpPr>
              <a:stCxn id="153" idx="2"/>
              <a:endCxn id="155" idx="0"/>
            </p:cNvCxnSpPr>
            <p:nvPr/>
          </p:nvCxnSpPr>
          <p:spPr bwMode="auto">
            <a:xfrm flipH="1">
              <a:off x="1041795" y="2080314"/>
              <a:ext cx="530244" cy="90565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0" name="Přímá spojnice 159"/>
            <p:cNvCxnSpPr>
              <a:stCxn id="153" idx="2"/>
              <a:endCxn id="156" idx="0"/>
            </p:cNvCxnSpPr>
            <p:nvPr/>
          </p:nvCxnSpPr>
          <p:spPr bwMode="auto">
            <a:xfrm>
              <a:off x="1572039" y="2080314"/>
              <a:ext cx="685911" cy="90237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2" name="Přímá spojnice 161"/>
            <p:cNvCxnSpPr>
              <a:stCxn id="155" idx="2"/>
              <a:endCxn id="137" idx="0"/>
            </p:cNvCxnSpPr>
            <p:nvPr/>
          </p:nvCxnSpPr>
          <p:spPr bwMode="auto">
            <a:xfrm flipH="1">
              <a:off x="858137" y="3497404"/>
              <a:ext cx="183658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4" name="Přímá spojnice 163"/>
            <p:cNvCxnSpPr>
              <a:stCxn id="155" idx="2"/>
              <a:endCxn id="142" idx="0"/>
            </p:cNvCxnSpPr>
            <p:nvPr/>
          </p:nvCxnSpPr>
          <p:spPr bwMode="auto">
            <a:xfrm>
              <a:off x="1041795" y="3497404"/>
              <a:ext cx="657721" cy="104413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5" name="TextovéPole 164"/>
            <p:cNvSpPr txBox="1"/>
            <p:nvPr/>
          </p:nvSpPr>
          <p:spPr>
            <a:xfrm>
              <a:off x="447928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6" name="TextovéPole 165"/>
            <p:cNvSpPr txBox="1"/>
            <p:nvPr/>
          </p:nvSpPr>
          <p:spPr>
            <a:xfrm>
              <a:off x="1168720" y="3779936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68" name="Přímá spojnice 167"/>
            <p:cNvCxnSpPr>
              <a:stCxn id="156" idx="2"/>
              <a:endCxn id="143" idx="0"/>
            </p:cNvCxnSpPr>
            <p:nvPr/>
          </p:nvCxnSpPr>
          <p:spPr bwMode="auto">
            <a:xfrm>
              <a:off x="2257950" y="3494126"/>
              <a:ext cx="282945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0" name="Přímá spojnice 169"/>
            <p:cNvCxnSpPr>
              <a:stCxn id="156" idx="2"/>
              <a:endCxn id="144" idx="0"/>
            </p:cNvCxnSpPr>
            <p:nvPr/>
          </p:nvCxnSpPr>
          <p:spPr bwMode="auto">
            <a:xfrm>
              <a:off x="2257950" y="3494126"/>
              <a:ext cx="1124324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2" name="Přímá spojnice 171"/>
            <p:cNvCxnSpPr>
              <a:stCxn id="156" idx="2"/>
              <a:endCxn id="145" idx="0"/>
            </p:cNvCxnSpPr>
            <p:nvPr/>
          </p:nvCxnSpPr>
          <p:spPr bwMode="auto">
            <a:xfrm>
              <a:off x="2257950" y="3494126"/>
              <a:ext cx="1965703" cy="104741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3" name="TextovéPole 172"/>
            <p:cNvSpPr txBox="1"/>
            <p:nvPr/>
          </p:nvSpPr>
          <p:spPr>
            <a:xfrm>
              <a:off x="2293388" y="3868257"/>
              <a:ext cx="1802788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</a:t>
              </a:r>
              <a:r>
                <a:rPr lang="cs-CZ" sz="1200" smtClean="0">
                  <a:latin typeface="Calibri" panose="020F0502020204030204" pitchFamily="34" charset="0"/>
                  <a:cs typeface="Calibri" panose="020F0502020204030204" pitchFamily="34" charset="0"/>
                </a:rPr>
                <a:t>odlehlých hodnot: pozitivní</a:t>
              </a:r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7" name="Přímá spojnice 176"/>
            <p:cNvCxnSpPr>
              <a:stCxn id="154" idx="2"/>
              <a:endCxn id="136" idx="0"/>
            </p:cNvCxnSpPr>
            <p:nvPr/>
          </p:nvCxnSpPr>
          <p:spPr bwMode="auto">
            <a:xfrm>
              <a:off x="3551172" y="2070154"/>
              <a:ext cx="875374" cy="561783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Přímá spojnice 178"/>
            <p:cNvCxnSpPr>
              <a:stCxn id="136" idx="2"/>
              <a:endCxn id="146" idx="0"/>
            </p:cNvCxnSpPr>
            <p:nvPr/>
          </p:nvCxnSpPr>
          <p:spPr bwMode="auto">
            <a:xfrm>
              <a:off x="4426546" y="3143371"/>
              <a:ext cx="638486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1" name="Přímá spojnice 180"/>
            <p:cNvCxnSpPr>
              <a:stCxn id="136" idx="2"/>
              <a:endCxn id="147" idx="0"/>
            </p:cNvCxnSpPr>
            <p:nvPr/>
          </p:nvCxnSpPr>
          <p:spPr bwMode="auto">
            <a:xfrm>
              <a:off x="4426546" y="3143371"/>
              <a:ext cx="1479865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3" name="Přímá spojnice 182"/>
            <p:cNvCxnSpPr>
              <a:stCxn id="136" idx="2"/>
              <a:endCxn id="148" idx="0"/>
            </p:cNvCxnSpPr>
            <p:nvPr/>
          </p:nvCxnSpPr>
          <p:spPr bwMode="auto">
            <a:xfrm>
              <a:off x="4426546" y="3143371"/>
              <a:ext cx="232124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" name="Přímá spojnice 184"/>
            <p:cNvCxnSpPr>
              <a:stCxn id="136" idx="2"/>
            </p:cNvCxnSpPr>
            <p:nvPr/>
          </p:nvCxnSpPr>
          <p:spPr bwMode="auto">
            <a:xfrm>
              <a:off x="4426546" y="3143371"/>
              <a:ext cx="3054694" cy="139816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4" name="TextovéPole 173"/>
            <p:cNvSpPr txBox="1"/>
            <p:nvPr/>
          </p:nvSpPr>
          <p:spPr>
            <a:xfrm>
              <a:off x="4692311" y="3749932"/>
              <a:ext cx="831261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ne kolem středu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5" name="TextovéPole 174"/>
            <p:cNvSpPr txBox="1"/>
            <p:nvPr/>
          </p:nvSpPr>
          <p:spPr>
            <a:xfrm>
              <a:off x="5593970" y="3772024"/>
              <a:ext cx="1556900" cy="64633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Hodnoty kolem středu; různý výskyt odlehlých hodnot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88" name="Přímá spojnice 187"/>
            <p:cNvCxnSpPr>
              <a:stCxn id="154" idx="2"/>
              <a:endCxn id="141" idx="1"/>
            </p:cNvCxnSpPr>
            <p:nvPr/>
          </p:nvCxnSpPr>
          <p:spPr bwMode="auto">
            <a:xfrm>
              <a:off x="3551172" y="2070154"/>
              <a:ext cx="1093017" cy="205055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52" name="Obdélník 151"/>
            <p:cNvSpPr/>
            <p:nvPr/>
          </p:nvSpPr>
          <p:spPr>
            <a:xfrm>
              <a:off x="6817855" y="3382234"/>
              <a:ext cx="777606" cy="51143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cs-CZ" sz="1200" b="1" dirty="0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Minimum </a:t>
              </a:r>
              <a:r>
                <a:rPr lang="cs-CZ" sz="1200" b="1" dirty="0" err="1" smtClean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extreme</a:t>
              </a:r>
              <a:endParaRPr lang="cs-CZ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0" name="Přímá spojnice 189"/>
            <p:cNvCxnSpPr>
              <a:stCxn id="141" idx="3"/>
              <a:endCxn id="150" idx="1"/>
            </p:cNvCxnSpPr>
            <p:nvPr/>
          </p:nvCxnSpPr>
          <p:spPr bwMode="auto">
            <a:xfrm>
              <a:off x="5704677" y="2275209"/>
              <a:ext cx="1113178" cy="2201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2" name="Přímá spojnice 191"/>
            <p:cNvCxnSpPr>
              <a:stCxn id="141" idx="3"/>
              <a:endCxn id="151" idx="1"/>
            </p:cNvCxnSpPr>
            <p:nvPr/>
          </p:nvCxnSpPr>
          <p:spPr bwMode="auto">
            <a:xfrm>
              <a:off x="5704677" y="2275209"/>
              <a:ext cx="1113178" cy="69164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Přímá spojnice 193"/>
            <p:cNvCxnSpPr>
              <a:stCxn id="141" idx="3"/>
              <a:endCxn id="152" idx="1"/>
            </p:cNvCxnSpPr>
            <p:nvPr/>
          </p:nvCxnSpPr>
          <p:spPr bwMode="auto">
            <a:xfrm>
              <a:off x="5704677" y="2275209"/>
              <a:ext cx="1113178" cy="13627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6" name="TextovéPole 185"/>
            <p:cNvSpPr txBox="1"/>
            <p:nvPr/>
          </p:nvSpPr>
          <p:spPr>
            <a:xfrm>
              <a:off x="5803700" y="2200890"/>
              <a:ext cx="878331" cy="1015663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Pozice odlehlých hodnot: pozitivní; negativní </a:t>
              </a:r>
              <a:endParaRPr lang="cs-CZ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09685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.potx" id="{1927B253-FB08-41F5-B38D-80E9F802FC2D}" vid="{7C5ABD59-4F0A-4D9D-A126-85E5800F092A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prezentace-med-cz-4-3</Template>
  <TotalTime>1046</TotalTime>
  <Words>2515</Words>
  <Application>Microsoft Office PowerPoint</Application>
  <PresentationFormat>Vlastní</PresentationFormat>
  <Paragraphs>390</Paragraphs>
  <Slides>37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37</vt:i4>
      </vt:variant>
    </vt:vector>
  </HeadingPairs>
  <TitlesOfParts>
    <vt:vector size="49" baseType="lpstr">
      <vt:lpstr>Arial</vt:lpstr>
      <vt:lpstr>Calibri</vt:lpstr>
      <vt:lpstr>Courier New</vt:lpstr>
      <vt:lpstr>Symbol</vt:lpstr>
      <vt:lpstr>Tahoma</vt:lpstr>
      <vt:lpstr>Times New Roman</vt:lpstr>
      <vt:lpstr>Verdana</vt:lpstr>
      <vt:lpstr>Wingdings</vt:lpstr>
      <vt:lpstr>Prezentace_MU_CZ</vt:lpstr>
      <vt:lpstr>Rovnice</vt:lpstr>
      <vt:lpstr>Document</vt:lpstr>
      <vt:lpstr>Unknown</vt:lpstr>
      <vt:lpstr>MNBS081 Biostatistika (jaro 2022)</vt:lpstr>
      <vt:lpstr>Osnova</vt:lpstr>
      <vt:lpstr>Důležité informace</vt:lpstr>
      <vt:lpstr>Organizace výuky</vt:lpstr>
      <vt:lpstr>Opakování</vt:lpstr>
      <vt:lpstr>Modelová rozdělení</vt:lpstr>
      <vt:lpstr>Výběrové rozdělení hodnot</vt:lpstr>
      <vt:lpstr>Parametry rozdělení</vt:lpstr>
      <vt:lpstr>Přehled modelových rozdělení</vt:lpstr>
      <vt:lpstr>Log-normální a normální rozdělení</vt:lpstr>
      <vt:lpstr>Normální rozdělení</vt:lpstr>
      <vt:lpstr>Normální rozdělení</vt:lpstr>
      <vt:lpstr>Pravidlo 3 sigma</vt:lpstr>
      <vt:lpstr>Vizuální ověření normality</vt:lpstr>
      <vt:lpstr>Rozdíl mezi N-P, Q-Q, P-P grafem</vt:lpstr>
      <vt:lpstr>Asymetrie v diagnostických grafech</vt:lpstr>
      <vt:lpstr>Základy testování hypotéz</vt:lpstr>
      <vt:lpstr>Princip testování hypotéz</vt:lpstr>
      <vt:lpstr>Možné chyby při testování hypotéz</vt:lpstr>
      <vt:lpstr>Význam chyb při testování hypotéz</vt:lpstr>
      <vt:lpstr>Možné chyby při testování hypotéz</vt:lpstr>
      <vt:lpstr>Možné chyby při testování hypotéz</vt:lpstr>
      <vt:lpstr>Způsoby testování</vt:lpstr>
      <vt:lpstr>Způsoby testování: P-hodnota</vt:lpstr>
      <vt:lpstr>Poznámky k testování hypotéz</vt:lpstr>
      <vt:lpstr>Testy normality</vt:lpstr>
      <vt:lpstr>Praktické cvičení v programu Statistica</vt:lpstr>
      <vt:lpstr>Datový soubor</vt:lpstr>
      <vt:lpstr>Rehabilitace po mozkovém infarktu</vt:lpstr>
      <vt:lpstr>Rehabilitace po mozkovém infarktu</vt:lpstr>
      <vt:lpstr>Úkol č. 1 – Normálně rozdělená data</vt:lpstr>
      <vt:lpstr>Úkol č. 1 – Řešení v programu Statistica</vt:lpstr>
      <vt:lpstr>Úkol č. 1 – Výsledky v Statistica</vt:lpstr>
      <vt:lpstr>Úkol č. 2 – Odlehlá/chybná hodnota</vt:lpstr>
      <vt:lpstr>Úkol č. 2 – Výsledky v Statistica</vt:lpstr>
      <vt:lpstr>Úkol č. 3 – Asymetrická data</vt:lpstr>
      <vt:lpstr>Úkol č. 3 – Výsledky v Statistica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Michal Svoboda</cp:lastModifiedBy>
  <cp:revision>168</cp:revision>
  <cp:lastPrinted>1601-01-01T00:00:00Z</cp:lastPrinted>
  <dcterms:created xsi:type="dcterms:W3CDTF">2019-10-07T06:18:27Z</dcterms:created>
  <dcterms:modified xsi:type="dcterms:W3CDTF">2022-03-15T09:11:16Z</dcterms:modified>
</cp:coreProperties>
</file>