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0" r:id="rId1"/>
  </p:sldMasterIdLst>
  <p:notesMasterIdLst>
    <p:notesMasterId r:id="rId83"/>
  </p:notesMasterIdLst>
  <p:handoutMasterIdLst>
    <p:handoutMasterId r:id="rId84"/>
  </p:handoutMasterIdLst>
  <p:sldIdLst>
    <p:sldId id="315" r:id="rId2"/>
    <p:sldId id="634" r:id="rId3"/>
    <p:sldId id="383" r:id="rId4"/>
    <p:sldId id="379" r:id="rId5"/>
    <p:sldId id="635" r:id="rId6"/>
    <p:sldId id="316" r:id="rId7"/>
    <p:sldId id="408" r:id="rId8"/>
    <p:sldId id="582" r:id="rId9"/>
    <p:sldId id="367" r:id="rId10"/>
    <p:sldId id="636" r:id="rId11"/>
    <p:sldId id="612" r:id="rId12"/>
    <p:sldId id="588" r:id="rId13"/>
    <p:sldId id="338" r:id="rId14"/>
    <p:sldId id="570" r:id="rId15"/>
    <p:sldId id="638" r:id="rId16"/>
    <p:sldId id="639" r:id="rId17"/>
    <p:sldId id="585" r:id="rId18"/>
    <p:sldId id="260" r:id="rId19"/>
    <p:sldId id="601" r:id="rId20"/>
    <p:sldId id="600" r:id="rId21"/>
    <p:sldId id="640" r:id="rId22"/>
    <p:sldId id="541" r:id="rId23"/>
    <p:sldId id="308" r:id="rId24"/>
    <p:sldId id="309" r:id="rId25"/>
    <p:sldId id="473" r:id="rId26"/>
    <p:sldId id="590" r:id="rId27"/>
    <p:sldId id="594" r:id="rId28"/>
    <p:sldId id="474" r:id="rId29"/>
    <p:sldId id="475" r:id="rId30"/>
    <p:sldId id="414" r:id="rId31"/>
    <p:sldId id="587" r:id="rId32"/>
    <p:sldId id="620" r:id="rId33"/>
    <p:sldId id="602" r:id="rId34"/>
    <p:sldId id="257" r:id="rId35"/>
    <p:sldId id="306" r:id="rId36"/>
    <p:sldId id="384" r:id="rId37"/>
    <p:sldId id="599" r:id="rId38"/>
    <p:sldId id="346" r:id="rId39"/>
    <p:sldId id="265" r:id="rId40"/>
    <p:sldId id="593" r:id="rId41"/>
    <p:sldId id="385" r:id="rId42"/>
    <p:sldId id="637" r:id="rId43"/>
    <p:sldId id="270" r:id="rId44"/>
    <p:sldId id="317" r:id="rId45"/>
    <p:sldId id="613" r:id="rId46"/>
    <p:sldId id="614" r:id="rId47"/>
    <p:sldId id="605" r:id="rId48"/>
    <p:sldId id="589" r:id="rId49"/>
    <p:sldId id="606" r:id="rId50"/>
    <p:sldId id="615" r:id="rId51"/>
    <p:sldId id="433" r:id="rId52"/>
    <p:sldId id="586" r:id="rId53"/>
    <p:sldId id="632" r:id="rId54"/>
    <p:sldId id="378" r:id="rId55"/>
    <p:sldId id="387" r:id="rId56"/>
    <p:sldId id="406" r:id="rId57"/>
    <p:sldId id="592" r:id="rId58"/>
    <p:sldId id="591" r:id="rId59"/>
    <p:sldId id="616" r:id="rId60"/>
    <p:sldId id="395" r:id="rId61"/>
    <p:sldId id="396" r:id="rId62"/>
    <p:sldId id="603" r:id="rId63"/>
    <p:sldId id="492" r:id="rId64"/>
    <p:sldId id="604" r:id="rId65"/>
    <p:sldId id="607" r:id="rId66"/>
    <p:sldId id="394" r:id="rId67"/>
    <p:sldId id="595" r:id="rId68"/>
    <p:sldId id="597" r:id="rId69"/>
    <p:sldId id="596" r:id="rId70"/>
    <p:sldId id="598" r:id="rId71"/>
    <p:sldId id="641" r:id="rId72"/>
    <p:sldId id="430" r:id="rId73"/>
    <p:sldId id="583" r:id="rId74"/>
    <p:sldId id="431" r:id="rId75"/>
    <p:sldId id="624" r:id="rId76"/>
    <p:sldId id="626" r:id="rId77"/>
    <p:sldId id="633" r:id="rId78"/>
    <p:sldId id="625" r:id="rId79"/>
    <p:sldId id="629" r:id="rId80"/>
    <p:sldId id="631" r:id="rId81"/>
    <p:sldId id="420" r:id="rId8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6" autoAdjust="0"/>
    <p:restoredTop sz="92428" autoAdjust="0"/>
  </p:normalViewPr>
  <p:slideViewPr>
    <p:cSldViewPr>
      <p:cViewPr varScale="1">
        <p:scale>
          <a:sx n="112" d="100"/>
          <a:sy n="112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6FD06C-D2D8-4764-AFF8-12D7EAF642C4}" type="slidenum">
              <a:rPr lang="cs-CZ" altLang="en-US"/>
              <a:pPr>
                <a:defRPr/>
              </a:pPr>
              <a:t>‹#›</a:t>
            </a:fld>
            <a:endParaRPr lang="cs-CZ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AAE3F2-42FF-4474-856D-C4BBDE3E4C11}" type="slidenum">
              <a:rPr lang="cs-CZ" altLang="en-US"/>
              <a:pPr>
                <a:defRPr/>
              </a:pPr>
              <a:t>‹#›</a:t>
            </a:fld>
            <a:endParaRPr lang="cs-CZ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36A35DA1-8FE6-4F0E-832F-D76F37D8C1AF}" type="slidenum">
              <a:rPr lang="cs-CZ" altLang="cs-CZ" smtClean="0">
                <a:cs typeface="Arial" charset="0"/>
              </a:rPr>
              <a:pPr>
                <a:buFont typeface="Arial" charset="0"/>
                <a:buNone/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AAE3F2-42FF-4474-856D-C4BBDE3E4C11}" type="slidenum">
              <a:rPr lang="cs-CZ" altLang="en-US" smtClean="0"/>
              <a:pPr>
                <a:defRPr/>
              </a:pPr>
              <a:t>15</a:t>
            </a:fld>
            <a:endParaRPr lang="cs-CZ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6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52C38C07-1B90-437E-88F6-B8812DB2791E}" type="slidenum">
              <a:rPr lang="cs-CZ" altLang="cs-CZ" smtClean="0">
                <a:cs typeface="Arial" charset="0"/>
              </a:rPr>
              <a:pPr>
                <a:buFont typeface="Arial" charset="0"/>
                <a:buNone/>
              </a:pPr>
              <a:t>38</a:t>
            </a:fld>
            <a:endParaRPr lang="cs-CZ" altLang="cs-CZ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65200" y="850900"/>
            <a:ext cx="4876800" cy="36576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5675" y="4740275"/>
            <a:ext cx="4883150" cy="44196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cs typeface="Arial" charset="0"/>
              </a:rPr>
              <a:t>M</a:t>
            </a:r>
            <a:r>
              <a:rPr lang="cs-CZ" altLang="en-US">
                <a:cs typeface="Arial" charset="0"/>
              </a:rPr>
              <a:t>ezi inzul</a:t>
            </a:r>
            <a:r>
              <a:rPr lang="en-US" altLang="en-US">
                <a:cs typeface="Arial" charset="0"/>
              </a:rPr>
              <a:t>i</a:t>
            </a:r>
            <a:r>
              <a:rPr lang="cs-CZ" altLang="en-US">
                <a:cs typeface="Arial" charset="0"/>
              </a:rPr>
              <a:t>novou rezistencí, sekrecí inzul</a:t>
            </a:r>
            <a:r>
              <a:rPr lang="en-US" altLang="en-US">
                <a:cs typeface="Arial" charset="0"/>
              </a:rPr>
              <a:t>i</a:t>
            </a:r>
            <a:r>
              <a:rPr lang="cs-CZ" altLang="en-US">
                <a:cs typeface="Arial" charset="0"/>
              </a:rPr>
              <a:t>nu a rozvojem diabetu je časov</a:t>
            </a:r>
            <a:r>
              <a:rPr lang="en-US" altLang="en-US">
                <a:cs typeface="Arial" charset="0"/>
              </a:rPr>
              <a:t>á</a:t>
            </a:r>
            <a:r>
              <a:rPr lang="cs-CZ" altLang="en-US">
                <a:cs typeface="Arial" charset="0"/>
              </a:rPr>
              <a:t> souvislost.</a:t>
            </a:r>
            <a:endParaRPr lang="en-US" altLang="en-US">
              <a:cs typeface="Arial" charset="0"/>
            </a:endParaRPr>
          </a:p>
          <a:p>
            <a:pPr marL="373063" lvl="1" indent="-88900" eaLnBrk="1" hangingPunct="1"/>
            <a:r>
              <a:rPr lang="en-US" altLang="en-US">
                <a:cs typeface="Arial" charset="0"/>
              </a:rPr>
              <a:t>Č</a:t>
            </a:r>
            <a:r>
              <a:rPr lang="cs-CZ" altLang="en-US">
                <a:cs typeface="Arial" charset="0"/>
              </a:rPr>
              <a:t>asn</a:t>
            </a:r>
            <a:r>
              <a:rPr lang="en-US" altLang="en-US">
                <a:cs typeface="Arial" charset="0"/>
              </a:rPr>
              <a:t>á</a:t>
            </a:r>
            <a:r>
              <a:rPr lang="cs-CZ" altLang="en-US">
                <a:cs typeface="Arial" charset="0"/>
              </a:rPr>
              <a:t> stadi</a:t>
            </a:r>
            <a:r>
              <a:rPr lang="en-US" altLang="en-US">
                <a:cs typeface="Arial" charset="0"/>
              </a:rPr>
              <a:t>a:</a:t>
            </a:r>
            <a:r>
              <a:rPr lang="cs-CZ" altLang="en-US">
                <a:cs typeface="Arial" charset="0"/>
              </a:rPr>
              <a:t> inzul</a:t>
            </a:r>
            <a:r>
              <a:rPr lang="en-US" altLang="en-US">
                <a:cs typeface="Arial" charset="0"/>
              </a:rPr>
              <a:t>i</a:t>
            </a:r>
            <a:r>
              <a:rPr lang="cs-CZ" altLang="en-US">
                <a:cs typeface="Arial" charset="0"/>
              </a:rPr>
              <a:t>nová rezi</a:t>
            </a:r>
            <a:r>
              <a:rPr lang="en-US" altLang="en-US">
                <a:cs typeface="Arial" charset="0"/>
              </a:rPr>
              <a:t>s</a:t>
            </a:r>
            <a:r>
              <a:rPr lang="cs-CZ" altLang="en-US">
                <a:cs typeface="Arial" charset="0"/>
              </a:rPr>
              <a:t>tence stoupá, je přítomno kompenzační zvýšení sekrece inzul</a:t>
            </a:r>
            <a:r>
              <a:rPr lang="en-US" altLang="en-US">
                <a:cs typeface="Arial" charset="0"/>
              </a:rPr>
              <a:t>i</a:t>
            </a:r>
            <a:r>
              <a:rPr lang="cs-CZ" altLang="en-US">
                <a:cs typeface="Arial" charset="0"/>
              </a:rPr>
              <a:t>nu</a:t>
            </a:r>
            <a:r>
              <a:rPr lang="en-US" altLang="en-US">
                <a:cs typeface="Arial" charset="0"/>
              </a:rPr>
              <a:t>,</a:t>
            </a:r>
            <a:r>
              <a:rPr lang="cs-CZ" altLang="en-US">
                <a:cs typeface="Arial" charset="0"/>
              </a:rPr>
              <a:t> jedinec zůstává normoglykemický.</a:t>
            </a:r>
            <a:endParaRPr lang="en-US" altLang="en-US">
              <a:cs typeface="Arial" charset="0"/>
            </a:endParaRPr>
          </a:p>
          <a:p>
            <a:pPr marL="373063" lvl="1" indent="-88900" eaLnBrk="1" hangingPunct="1"/>
            <a:r>
              <a:rPr lang="cs-CZ" altLang="en-US">
                <a:cs typeface="Arial" charset="0"/>
              </a:rPr>
              <a:t>Dlouhodobě</a:t>
            </a:r>
            <a:r>
              <a:rPr lang="en-US" altLang="en-US">
                <a:cs typeface="Arial" charset="0"/>
              </a:rPr>
              <a:t>:</a:t>
            </a:r>
            <a:r>
              <a:rPr lang="cs-CZ" altLang="en-US">
                <a:cs typeface="Arial" charset="0"/>
              </a:rPr>
              <a:t> jak začnou selhávat </a:t>
            </a:r>
            <a:r>
              <a:rPr lang="en-GB" altLang="cs-CZ">
                <a:cs typeface="Arial" charset="0"/>
                <a:sym typeface="Symbol" pitchFamily="18" charset="2"/>
              </a:rPr>
              <a:t></a:t>
            </a:r>
            <a:r>
              <a:rPr lang="en-US" altLang="en-US">
                <a:latin typeface="Symbol" pitchFamily="18" charset="2"/>
                <a:cs typeface="Arial" charset="0"/>
              </a:rPr>
              <a:t> </a:t>
            </a:r>
            <a:r>
              <a:rPr lang="en-US" altLang="en-US">
                <a:cs typeface="Arial" charset="0"/>
              </a:rPr>
              <a:t>-</a:t>
            </a:r>
            <a:r>
              <a:rPr lang="cs-CZ" altLang="en-US">
                <a:cs typeface="Arial" charset="0"/>
              </a:rPr>
              <a:t>buňky, selhává sekrece inzul</a:t>
            </a:r>
            <a:r>
              <a:rPr lang="en-US" altLang="en-US">
                <a:cs typeface="Arial" charset="0"/>
              </a:rPr>
              <a:t>i</a:t>
            </a:r>
            <a:r>
              <a:rPr lang="cs-CZ" altLang="en-US">
                <a:cs typeface="Arial" charset="0"/>
              </a:rPr>
              <a:t>nu, zhoršuje se gluk</a:t>
            </a:r>
            <a:r>
              <a:rPr lang="en-US" altLang="en-US">
                <a:cs typeface="Arial" charset="0"/>
              </a:rPr>
              <a:t>ó</a:t>
            </a:r>
            <a:r>
              <a:rPr lang="cs-CZ" altLang="en-US">
                <a:cs typeface="Arial" charset="0"/>
              </a:rPr>
              <a:t>zová tolerance a </a:t>
            </a:r>
            <a:r>
              <a:rPr lang="en-US" altLang="en-US">
                <a:cs typeface="Arial" charset="0"/>
              </a:rPr>
              <a:t>(</a:t>
            </a:r>
            <a:r>
              <a:rPr lang="cs-CZ" altLang="en-US">
                <a:cs typeface="Arial" charset="0"/>
              </a:rPr>
              <a:t>P</a:t>
            </a:r>
            <a:r>
              <a:rPr lang="en-US" altLang="en-US">
                <a:cs typeface="Arial" charset="0"/>
              </a:rPr>
              <a:t>GT)</a:t>
            </a:r>
            <a:r>
              <a:rPr lang="cs-CZ" altLang="en-US">
                <a:cs typeface="Arial" charset="0"/>
              </a:rPr>
              <a:t>, </a:t>
            </a:r>
            <a:r>
              <a:rPr lang="en-US" altLang="en-US">
                <a:cs typeface="Arial" charset="0"/>
              </a:rPr>
              <a:t>hypergly</a:t>
            </a:r>
            <a:r>
              <a:rPr lang="cs-CZ" altLang="en-US">
                <a:cs typeface="Arial" charset="0"/>
              </a:rPr>
              <a:t>kémie se stává zjevnou</a:t>
            </a:r>
            <a:r>
              <a:rPr lang="en-US" altLang="en-US">
                <a:cs typeface="Arial" charset="0"/>
              </a:rPr>
              <a:t>,</a:t>
            </a:r>
            <a:r>
              <a:rPr lang="cs-CZ" altLang="en-US">
                <a:cs typeface="Arial" charset="0"/>
              </a:rPr>
              <a:t> rozvíjí se diabetes 2. typu.</a:t>
            </a:r>
            <a:endParaRPr lang="en-US" altLang="en-US">
              <a:cs typeface="Arial" charset="0"/>
            </a:endParaRPr>
          </a:p>
          <a:p>
            <a:pPr marL="373063" lvl="1" indent="-88900" eaLnBrk="1" hangingPunct="1"/>
            <a:endParaRPr lang="en-US" altLang="en-US">
              <a:cs typeface="Arial" charset="0"/>
            </a:endParaRPr>
          </a:p>
          <a:p>
            <a:pPr marL="373063" lvl="1" indent="-88900" eaLnBrk="1" hangingPunct="1"/>
            <a:r>
              <a:rPr lang="en-US" altLang="en-US">
                <a:cs typeface="Arial" charset="0"/>
              </a:rPr>
              <a:t>International Diabetes Center (IDC), Minneapolis, 2000.</a:t>
            </a:r>
            <a:endParaRPr lang="en-GB" alt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99687-D153-4BBC-8620-78A83BF763C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7722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11DF6-B0C9-4FEE-BBB4-F125BCB27F80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844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65BF4-8459-4363-985C-992DE2E80B06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95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8F7B2-7332-4150-846B-F42AF8798B93}" type="slidenum">
              <a:rPr lang="cs-CZ" altLang="en-US" smtClean="0"/>
              <a:pPr>
                <a:defRPr/>
              </a:pPr>
              <a:t>‹#›</a:t>
            </a:fld>
            <a:endParaRPr lang="cs-CZ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8F7B2-7332-4150-846B-F42AF8798B93}" type="slidenum">
              <a:rPr lang="cs-CZ" altLang="en-US" smtClean="0"/>
              <a:pPr>
                <a:defRPr/>
              </a:pPr>
              <a:t>‹#›</a:t>
            </a:fld>
            <a:endParaRPr lang="cs-CZ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57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8F7B2-7332-4150-846B-F42AF8798B93}" type="slidenum">
              <a:rPr lang="cs-CZ" altLang="en-US" smtClean="0"/>
              <a:pPr>
                <a:defRPr/>
              </a:pPr>
              <a:t>‹#›</a:t>
            </a:fld>
            <a:endParaRPr lang="cs-CZ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86A2B-16DF-42AD-842D-6E3D22D5A299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180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8F7B2-7332-4150-846B-F42AF8798B93}" type="slidenum">
              <a:rPr lang="cs-CZ" altLang="en-US" smtClean="0"/>
              <a:pPr>
                <a:defRPr/>
              </a:pPr>
              <a:t>‹#›</a:t>
            </a:fld>
            <a:endParaRPr lang="cs-CZ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2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9EA3A-7A12-4308-B2A5-10441D906A8C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791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70064-557E-436E-BF56-4CFD83A06F39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5043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8D16C-0662-4FA3-A9C2-AE436901557D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6743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D8F7B2-7332-4150-846B-F42AF8798B93}" type="slidenum">
              <a:rPr lang="cs-CZ" altLang="en-US" smtClean="0"/>
              <a:pPr>
                <a:defRPr/>
              </a:pPr>
              <a:t>‹#›</a:t>
            </a:fld>
            <a:endParaRPr lang="cs-CZ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3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ova.yvona@fnbrno.cz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23528" y="1600200"/>
            <a:ext cx="864096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accent5"/>
                </a:solidFill>
                <a:cs typeface="Arial" charset="0"/>
              </a:rPr>
              <a:t>Diabetes </a:t>
            </a:r>
            <a:r>
              <a:rPr lang="cs-CZ" altLang="cs-CZ" dirty="0" err="1">
                <a:solidFill>
                  <a:schemeClr val="accent5"/>
                </a:solidFill>
                <a:cs typeface="Arial" charset="0"/>
              </a:rPr>
              <a:t>mellitus</a:t>
            </a:r>
            <a:r>
              <a:rPr lang="cs-CZ" altLang="cs-CZ" dirty="0">
                <a:solidFill>
                  <a:schemeClr val="accent5"/>
                </a:solidFill>
                <a:cs typeface="Arial" charset="0"/>
              </a:rPr>
              <a:t> – definice, klasifikace, epidemiologie</a:t>
            </a:r>
            <a:br>
              <a:rPr lang="cs-CZ" altLang="cs-CZ" dirty="0">
                <a:solidFill>
                  <a:srgbClr val="FFD54F"/>
                </a:solidFill>
                <a:cs typeface="Arial" charset="0"/>
              </a:rPr>
            </a:br>
            <a:endParaRPr lang="cs-CZ" altLang="cs-CZ" dirty="0">
              <a:solidFill>
                <a:srgbClr val="FFD54F"/>
              </a:solidFill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971600" y="3886200"/>
            <a:ext cx="7200800" cy="17526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dirty="0"/>
              <a:t>Yvona Pospíšilová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dirty="0"/>
              <a:t>Interní, hematologická a onkologická klinika FN Brno a LF MU Brno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dirty="0">
                <a:hlinkClick r:id="rId2"/>
              </a:rPr>
              <a:t>pospisilova.yvona@fnbrno.cz</a:t>
            </a:r>
            <a:endParaRPr lang="cs-CZ" sz="28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dirty="0"/>
              <a:t>17.2.2022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4000" b="1" dirty="0">
                <a:solidFill>
                  <a:srgbClr val="FF9933"/>
                </a:solidFill>
                <a:effectLst/>
                <a:cs typeface="Arial" charset="0"/>
              </a:rPr>
              <a:t>Klasifikace diabetes </a:t>
            </a:r>
            <a:r>
              <a:rPr lang="cs-CZ" sz="4000" b="1" dirty="0" err="1">
                <a:solidFill>
                  <a:srgbClr val="FF9933"/>
                </a:solidFill>
                <a:effectLst/>
                <a:cs typeface="Arial" charset="0"/>
              </a:rPr>
              <a:t>mellitus</a:t>
            </a:r>
            <a:r>
              <a:rPr lang="cs-CZ" dirty="0">
                <a:solidFill>
                  <a:srgbClr val="FF9933"/>
                </a:solidFill>
                <a:effectLst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FF9933"/>
                </a:solidFill>
                <a:effectLst/>
                <a:cs typeface="Arial" charset="0"/>
              </a:rPr>
              <a:t>Klasifikace diabetu </a:t>
            </a:r>
            <a:r>
              <a:rPr lang="cs-CZ" b="1" dirty="0" err="1">
                <a:solidFill>
                  <a:srgbClr val="FF9933"/>
                </a:solidFill>
                <a:effectLst/>
                <a:cs typeface="Arial" charset="0"/>
              </a:rPr>
              <a:t>mellitu</a:t>
            </a:r>
            <a:endParaRPr lang="cs-CZ" b="1" dirty="0">
              <a:solidFill>
                <a:srgbClr val="FF9933"/>
              </a:solidFill>
              <a:effectLst/>
              <a:cs typeface="Arial" charset="0"/>
            </a:endParaRPr>
          </a:p>
        </p:txBody>
      </p:sp>
      <p:graphicFrame>
        <p:nvGraphicFramePr>
          <p:cNvPr id="31933" name="Group 189"/>
          <p:cNvGraphicFramePr>
            <a:graphicFrameLocks noGrp="1"/>
          </p:cNvGraphicFramePr>
          <p:nvPr>
            <p:ph idx="4294967295"/>
          </p:nvPr>
        </p:nvGraphicFramePr>
        <p:xfrm>
          <a:off x="0" y="1557338"/>
          <a:ext cx="9144000" cy="5300665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Diabetes mellitus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Obvyklá zkratka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I. Diabetes mellitus typ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DM typ 1 (dříve IDDM)  (T1 DM)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A. imunitně podmíněný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B. idiopatický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 Diabetes mellitus typ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DM typ 2 (dříve NIDDM) (T2 DM)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 Ostatní specifické typy diabetu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IV. Gestační diabetes mellitus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Hraniční poruchy glukózové homeostázy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I. Zvýšená glykémie nalačno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IFG (impaired fasting glucose)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 Porušená glukózová tolerance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PGT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9933"/>
                </a:solidFill>
              </a:rPr>
              <a:t>Klasifikace 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DM 1. typu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DM 2. typu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Gestační DM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Ostatní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FF9933"/>
                </a:solidFill>
                <a:cs typeface="Arial" charset="0"/>
              </a:rPr>
              <a:t>Ostatní</a:t>
            </a:r>
          </a:p>
        </p:txBody>
      </p:sp>
      <p:sp>
        <p:nvSpPr>
          <p:cNvPr id="11264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3838" cy="4530725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Genetické defekty</a:t>
            </a:r>
          </a:p>
          <a:p>
            <a:pPr eaLnBrk="1" hangingPunct="1">
              <a:defRPr/>
            </a:pPr>
            <a:r>
              <a:rPr lang="cs-CZ" altLang="cs-CZ" dirty="0"/>
              <a:t>Onemocnění pankreatu (velmi labilní)</a:t>
            </a:r>
          </a:p>
          <a:p>
            <a:pPr eaLnBrk="1" hangingPunct="1">
              <a:defRPr/>
            </a:pPr>
            <a:r>
              <a:rPr lang="cs-CZ" altLang="cs-CZ" dirty="0"/>
              <a:t>Endokrinopatie</a:t>
            </a:r>
          </a:p>
          <a:p>
            <a:pPr eaLnBrk="1" hangingPunct="1">
              <a:defRPr/>
            </a:pPr>
            <a:r>
              <a:rPr lang="cs-CZ" altLang="cs-CZ" dirty="0"/>
              <a:t>Infekční nemoci</a:t>
            </a:r>
          </a:p>
          <a:p>
            <a:pPr eaLnBrk="1" hangingPunct="1">
              <a:defRPr/>
            </a:pPr>
            <a:r>
              <a:rPr lang="cs-CZ" altLang="cs-CZ" dirty="0"/>
              <a:t>Neznámé faktory</a:t>
            </a:r>
          </a:p>
        </p:txBody>
      </p:sp>
      <p:sp>
        <p:nvSpPr>
          <p:cNvPr id="11264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10163" y="1600200"/>
            <a:ext cx="4033837" cy="4530725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>
              <a:cs typeface="Arial" charset="0"/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cs typeface="Arial" charset="0"/>
              </a:rPr>
              <a:t>Diabetes vyvolaný léky či chemikáliemi (glukokortikoidy – steroidní diabetes)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>
              <a:solidFill>
                <a:srgbClr val="FFD54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>
                <a:solidFill>
                  <a:srgbClr val="FF9933"/>
                </a:solidFill>
                <a:effectLst/>
                <a:cs typeface="Arial" charset="0"/>
              </a:rPr>
              <a:t>ADA 2020: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307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>
                <a:effectLst/>
                <a:cs typeface="Arial" charset="0"/>
              </a:rPr>
              <a:t>Možná bude </a:t>
            </a:r>
            <a:r>
              <a:rPr lang="cs-CZ" dirty="0" err="1">
                <a:effectLst/>
                <a:cs typeface="Arial" charset="0"/>
              </a:rPr>
              <a:t>nutna</a:t>
            </a:r>
            <a:r>
              <a:rPr lang="cs-CZ" dirty="0">
                <a:effectLst/>
                <a:cs typeface="Arial" charset="0"/>
              </a:rPr>
              <a:t> nová definice DM 2. typu dle převažující poruchy…..:</a:t>
            </a:r>
          </a:p>
          <a:p>
            <a:pPr marL="514350" indent="-514350">
              <a:buFont typeface="Wingdings" pitchFamily="2" charset="2"/>
              <a:buAutoNum type="arabicParenR"/>
            </a:pPr>
            <a:r>
              <a:rPr lang="cs-CZ" sz="2800" dirty="0">
                <a:effectLst/>
                <a:cs typeface="Arial" charset="0"/>
              </a:rPr>
              <a:t>Převaha těžké inzulinové deficience (častěji neuropatie a retinopatie) – asi 18 %</a:t>
            </a:r>
          </a:p>
          <a:p>
            <a:pPr marL="514350" indent="-514350">
              <a:buFont typeface="Wingdings" pitchFamily="2" charset="2"/>
              <a:buAutoNum type="arabicParenR"/>
            </a:pPr>
            <a:r>
              <a:rPr lang="cs-CZ" sz="2800" dirty="0">
                <a:effectLst/>
                <a:cs typeface="Arial" charset="0"/>
              </a:rPr>
              <a:t>Převaha těžké inzulinové rezistence (častěji nefropatie a NAFLD) – asi 15 %</a:t>
            </a:r>
          </a:p>
          <a:p>
            <a:pPr marL="514350" indent="-514350">
              <a:buFont typeface="Wingdings" pitchFamily="2" charset="2"/>
              <a:buAutoNum type="arabicParenR"/>
            </a:pPr>
            <a:r>
              <a:rPr lang="cs-CZ" sz="2800" dirty="0">
                <a:effectLst/>
                <a:cs typeface="Arial" charset="0"/>
              </a:rPr>
              <a:t>DM 2. typu vzniklý na podkladě obezity – mírnější průběh – asi 22 %</a:t>
            </a:r>
          </a:p>
          <a:p>
            <a:pPr marL="514350" indent="-514350">
              <a:buFont typeface="Wingdings" pitchFamily="2" charset="2"/>
              <a:buAutoNum type="arabicParenR"/>
            </a:pPr>
            <a:r>
              <a:rPr lang="cs-CZ" sz="2800" dirty="0">
                <a:effectLst/>
                <a:cs typeface="Arial" charset="0"/>
              </a:rPr>
              <a:t>DM 2. typu vzniklý v pozdějším věku – mírnější průběh  - asi 39 %</a:t>
            </a:r>
          </a:p>
          <a:p>
            <a:pPr>
              <a:buFont typeface="Wingdings" pitchFamily="2" charset="2"/>
              <a:buNone/>
            </a:pPr>
            <a:endParaRPr lang="cs-CZ" dirty="0"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D54F"/>
                </a:solidFill>
                <a:cs typeface="Arial" charset="0"/>
              </a:rPr>
              <a:t>Vznik diabetu….poškození beta-bb. pankreatu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Autoimunita u DM 1.typu (</a:t>
            </a:r>
            <a:r>
              <a:rPr lang="cs-CZ" dirty="0" err="1"/>
              <a:t>Interleukin</a:t>
            </a:r>
            <a:r>
              <a:rPr lang="cs-CZ" dirty="0"/>
              <a:t> 1beta/TNF-alfa + IFN)</a:t>
            </a:r>
          </a:p>
          <a:p>
            <a:pPr>
              <a:defRPr/>
            </a:pPr>
            <a:r>
              <a:rPr lang="cs-CZ" dirty="0"/>
              <a:t>Zánětlivé a metabolické (např. volné mastné kyseliny - palmitát) postižení u DM 2.typu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Obojí vede ke stejnému poškození beta-bb. pankreatu (apoptóze beta-bb- pankreatu)</a:t>
            </a:r>
          </a:p>
          <a:p>
            <a:pPr lvl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31B43-0615-4E37-BC76-98E6B298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D54F"/>
                </a:solidFill>
                <a:cs typeface="Arial" charset="0"/>
              </a:rPr>
              <a:t>Vznik diabetu….poškození beta-bb. pankreatu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6CD4D-0019-483C-870F-DB587418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dirty="0"/>
              <a:t>….. 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+ dalším spolupůsobením </a:t>
            </a:r>
          </a:p>
          <a:p>
            <a:pPr lvl="1">
              <a:defRPr/>
            </a:pPr>
            <a:r>
              <a:rPr lang="cs-CZ" dirty="0"/>
              <a:t>genů</a:t>
            </a:r>
          </a:p>
          <a:p>
            <a:pPr lvl="1">
              <a:defRPr/>
            </a:pPr>
            <a:r>
              <a:rPr lang="cs-CZ" dirty="0"/>
              <a:t>imunitní reakce</a:t>
            </a:r>
          </a:p>
          <a:p>
            <a:pPr lvl="1">
              <a:defRPr/>
            </a:pPr>
            <a:r>
              <a:rPr lang="cs-CZ" dirty="0" err="1"/>
              <a:t>epigenetiky</a:t>
            </a:r>
            <a:endParaRPr lang="cs-CZ" dirty="0"/>
          </a:p>
          <a:p>
            <a:pPr lvl="1">
              <a:defRPr/>
            </a:pPr>
            <a:r>
              <a:rPr lang="cs-CZ" dirty="0"/>
              <a:t>vlivem prostředí</a:t>
            </a:r>
          </a:p>
          <a:p>
            <a:pPr lvl="1">
              <a:defRPr/>
            </a:pPr>
            <a:r>
              <a:rPr lang="cs-CZ" dirty="0" err="1"/>
              <a:t>inzulinorezistencí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45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>
                <a:solidFill>
                  <a:srgbClr val="FF9933"/>
                </a:solidFill>
                <a:cs typeface="Arial" charset="0"/>
              </a:rPr>
              <a:t>dále vznik diabetu ovlivňují… (a diabetes ovlivňuje zase zpětně)…..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defRPr/>
            </a:pPr>
            <a:endParaRPr lang="cs-CZ">
              <a:cs typeface="Arial" charset="0"/>
            </a:endParaRPr>
          </a:p>
          <a:p>
            <a:pPr>
              <a:defRPr/>
            </a:pPr>
            <a:r>
              <a:rPr lang="cs-CZ">
                <a:cs typeface="Arial" charset="0"/>
              </a:rPr>
              <a:t>inkretiny</a:t>
            </a:r>
          </a:p>
          <a:p>
            <a:pPr>
              <a:defRPr/>
            </a:pPr>
            <a:r>
              <a:rPr lang="cs-CZ">
                <a:cs typeface="Arial" charset="0"/>
              </a:rPr>
              <a:t>vyprazdňování žaludku a ovlivnění pankreat. enzymů</a:t>
            </a:r>
          </a:p>
          <a:p>
            <a:pPr>
              <a:defRPr/>
            </a:pPr>
            <a:r>
              <a:rPr lang="cs-CZ">
                <a:cs typeface="Arial" charset="0"/>
              </a:rPr>
              <a:t>střevní mikrobiom</a:t>
            </a:r>
          </a:p>
          <a:p>
            <a:pPr>
              <a:defRPr/>
            </a:pPr>
            <a:r>
              <a:rPr lang="cs-CZ">
                <a:cs typeface="Arial" charset="0"/>
              </a:rPr>
              <a:t>ovlivnění chuti k jídlu </a:t>
            </a:r>
          </a:p>
          <a:p>
            <a:pPr>
              <a:defRPr/>
            </a:pPr>
            <a:r>
              <a:rPr lang="cs-CZ">
                <a:cs typeface="Arial" charset="0"/>
              </a:rPr>
              <a:t>……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FF9933"/>
                </a:solidFill>
                <a:effectLst/>
                <a:cs typeface="Arial" charset="0"/>
              </a:rPr>
              <a:t>Klasifikace</a:t>
            </a:r>
            <a:endParaRPr lang="en-US" altLang="en-US" dirty="0">
              <a:solidFill>
                <a:srgbClr val="FF9933"/>
              </a:solidFill>
              <a:effectLst/>
              <a:cs typeface="Arial" charset="0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4033838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3600" b="1" dirty="0"/>
              <a:t>DM typ 1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36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36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b="1" dirty="0"/>
              <a:t>- </a:t>
            </a:r>
            <a:r>
              <a:rPr lang="cs-CZ" altLang="cs-CZ" sz="2500" b="1" dirty="0">
                <a:solidFill>
                  <a:srgbClr val="FF0000"/>
                </a:solidFill>
              </a:rPr>
              <a:t>absolutní nedostatek inzulinu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500" b="1" dirty="0">
              <a:solidFill>
                <a:srgbClr val="FF993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 dirty="0"/>
              <a:t>a) autoimunní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 dirty="0"/>
              <a:t>b) idiopatický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/>
              <a:t>Afričané, Asiati</a:t>
            </a:r>
          </a:p>
        </p:txBody>
      </p:sp>
      <p:sp>
        <p:nvSpPr>
          <p:cNvPr id="12292" name="Rectangle 1028"/>
          <p:cNvSpPr>
            <a:spLocks noGrp="1" noChangeArrowheads="1"/>
          </p:cNvSpPr>
          <p:nvPr>
            <p:ph sz="half" idx="4294967295"/>
          </p:nvPr>
        </p:nvSpPr>
        <p:spPr>
          <a:xfrm>
            <a:off x="5110163" y="1600200"/>
            <a:ext cx="4033837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3600" b="1" dirty="0"/>
              <a:t>DM typ 2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3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900" dirty="0"/>
              <a:t>a) porucha sekrece inzulinu z beta buňky pankreatu</a:t>
            </a:r>
            <a:r>
              <a:rPr lang="cs-CZ" altLang="cs-CZ" sz="2800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900" dirty="0"/>
              <a:t>b) </a:t>
            </a:r>
            <a:r>
              <a:rPr lang="cs-CZ" altLang="cs-CZ" sz="2900" dirty="0" err="1"/>
              <a:t>inzulinorezistence</a:t>
            </a:r>
            <a:r>
              <a:rPr lang="cs-CZ" altLang="cs-CZ" sz="2900" dirty="0"/>
              <a:t> (svaly, tuková tkáň, játra) - </a:t>
            </a:r>
            <a:r>
              <a:rPr lang="cs-CZ" altLang="cs-CZ" sz="2900" dirty="0">
                <a:solidFill>
                  <a:srgbClr val="FF0000"/>
                </a:solidFill>
              </a:rPr>
              <a:t>relativní nedostatek inzulinu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900" dirty="0">
              <a:solidFill>
                <a:srgbClr val="FF993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9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>
              <a:effectLst/>
              <a:cs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en-US" dirty="0">
              <a:effectLst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en-US" dirty="0">
                <a:effectLst/>
                <a:cs typeface="Arial" charset="0"/>
              </a:rPr>
              <a:t> </a:t>
            </a:r>
          </a:p>
          <a:p>
            <a:r>
              <a:rPr lang="cs-CZ" altLang="en-US" sz="5400" dirty="0">
                <a:solidFill>
                  <a:srgbClr val="FFD54F"/>
                </a:solidFill>
                <a:effectLst/>
                <a:cs typeface="Arial" charset="0"/>
              </a:rPr>
              <a:t> DM 1. typu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altLang="cs-CZ" sz="4000" b="1" noProof="1">
                <a:solidFill>
                  <a:schemeClr val="accent5"/>
                </a:solidFill>
                <a:cs typeface="Arial" charset="0"/>
              </a:rPr>
              <a:t>Definice</a:t>
            </a:r>
            <a:endParaRPr lang="cs-CZ" sz="4000" b="1" dirty="0">
              <a:solidFill>
                <a:schemeClr val="accent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FFD54F"/>
                </a:solidFill>
                <a:cs typeface="Arial" charset="0"/>
              </a:rPr>
              <a:t>Diabetes </a:t>
            </a:r>
            <a:r>
              <a:rPr lang="cs-CZ" dirty="0" err="1">
                <a:solidFill>
                  <a:srgbClr val="FFD54F"/>
                </a:solidFill>
                <a:cs typeface="Arial" charset="0"/>
              </a:rPr>
              <a:t>mellitus</a:t>
            </a:r>
            <a:r>
              <a:rPr lang="cs-CZ" dirty="0">
                <a:solidFill>
                  <a:srgbClr val="FFD54F"/>
                </a:solidFill>
                <a:cs typeface="Arial" charset="0"/>
              </a:rPr>
              <a:t> typ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772400" cy="4119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6% všech diabetiků </a:t>
            </a:r>
            <a:r>
              <a:rPr lang="cs-CZ" dirty="0">
                <a:cs typeface="Arial" charset="0"/>
              </a:rPr>
              <a:t>(ČR 6,7 %)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Arial" charset="0"/>
              </a:rPr>
              <a:t>převážně autoimunitní (</a:t>
            </a:r>
            <a:r>
              <a:rPr lang="cs-CZ" dirty="0" err="1">
                <a:cs typeface="Arial" charset="0"/>
              </a:rPr>
              <a:t>inzulitida</a:t>
            </a:r>
            <a:r>
              <a:rPr lang="cs-CZ" dirty="0"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cs typeface="Arial" charset="0"/>
              </a:rPr>
              <a:t>přítomnost autoprotilátek: anti-GAD (dekarboxyláza </a:t>
            </a:r>
            <a:r>
              <a:rPr lang="cs-CZ" dirty="0" err="1">
                <a:cs typeface="Arial" charset="0"/>
              </a:rPr>
              <a:t>kys</a:t>
            </a:r>
            <a:r>
              <a:rPr lang="cs-CZ" dirty="0">
                <a:cs typeface="Arial" charset="0"/>
              </a:rPr>
              <a:t>. </a:t>
            </a:r>
            <a:r>
              <a:rPr lang="cs-CZ" dirty="0" err="1">
                <a:cs typeface="Arial" charset="0"/>
              </a:rPr>
              <a:t>glutamové</a:t>
            </a:r>
            <a:r>
              <a:rPr lang="cs-CZ" dirty="0">
                <a:cs typeface="Arial" charset="0"/>
              </a:rPr>
              <a:t>), anti-ICA (buněčné pankreatické ostrůvky)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nízký C-peptid </a:t>
            </a:r>
            <a:r>
              <a:rPr lang="cs-CZ" dirty="0">
                <a:cs typeface="Arial" charset="0"/>
              </a:rPr>
              <a:t>(pod 0,3-0,6 </a:t>
            </a:r>
            <a:r>
              <a:rPr lang="cs-CZ" dirty="0" err="1">
                <a:cs typeface="Arial" charset="0"/>
              </a:rPr>
              <a:t>pmol</a:t>
            </a:r>
            <a:r>
              <a:rPr lang="cs-CZ" dirty="0">
                <a:cs typeface="Arial" charset="0"/>
              </a:rPr>
              <a:t>/l nalačno a pod 0,6-l,l </a:t>
            </a:r>
            <a:r>
              <a:rPr lang="cs-CZ" dirty="0" err="1">
                <a:cs typeface="Arial" charset="0"/>
              </a:rPr>
              <a:t>pmol</a:t>
            </a:r>
            <a:r>
              <a:rPr lang="cs-CZ" dirty="0">
                <a:cs typeface="Arial" charset="0"/>
              </a:rPr>
              <a:t>/l po stimulaci)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cs typeface="Arial" charset="0"/>
              </a:rPr>
              <a:t>LADA („Late </a:t>
            </a:r>
            <a:r>
              <a:rPr lang="cs-CZ" dirty="0" err="1">
                <a:cs typeface="Arial" charset="0"/>
              </a:rPr>
              <a:t>Autoimunne</a:t>
            </a:r>
            <a:r>
              <a:rPr lang="cs-CZ" dirty="0">
                <a:cs typeface="Arial" charset="0"/>
              </a:rPr>
              <a:t> Diabetes </a:t>
            </a:r>
            <a:r>
              <a:rPr lang="cs-CZ" dirty="0" err="1">
                <a:cs typeface="Arial" charset="0"/>
              </a:rPr>
              <a:t>of</a:t>
            </a:r>
            <a:r>
              <a:rPr lang="cs-CZ" dirty="0">
                <a:cs typeface="Arial" charset="0"/>
              </a:rPr>
              <a:t> </a:t>
            </a:r>
            <a:r>
              <a:rPr lang="cs-CZ" dirty="0" err="1">
                <a:cs typeface="Arial" charset="0"/>
              </a:rPr>
              <a:t>Adults</a:t>
            </a:r>
            <a:r>
              <a:rPr lang="cs-CZ" dirty="0">
                <a:cs typeface="Arial" charset="0"/>
              </a:rPr>
              <a:t>“) – asi 10-20 % osob s „DM 2“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cs-CZ" dirty="0"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3B866-9323-4FF3-9213-1E8A6991C7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>
            <a:miter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C-peptid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92C924-4BDD-4979-A55E-EACBDDDE79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ln>
            <a:miter/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- vytvářen v beta-bb. pankreatu v ekvimolárním množství jako inzulin (proinzulin se štěpí na inzulin a C-peptid „anna partes“)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- diff. dg DM 1. a 2. typu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- stratifikace léčby inzulinem u DM 2. typu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B9FCC6A2-C40B-4821-9C8B-4DA251A2F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2D652536-356C-492B-8208-BEDD54035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b="1"/>
          </a:p>
          <a:p>
            <a:endParaRPr lang="cs-CZ" altLang="cs-CZ" b="1"/>
          </a:p>
          <a:p>
            <a:r>
              <a:rPr lang="cs-CZ" altLang="cs-CZ" b="1">
                <a:solidFill>
                  <a:srgbClr val="FFC000"/>
                </a:solidFill>
              </a:rPr>
              <a:t>C-peptid</a:t>
            </a:r>
            <a:r>
              <a:rPr lang="cs-CZ" altLang="cs-CZ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cs-CZ" altLang="cs-CZ"/>
              <a:t>část molekuly </a:t>
            </a:r>
            <a:r>
              <a:rPr lang="cs-CZ" altLang="cs-CZ" b="1"/>
              <a:t>proinzulinu</a:t>
            </a:r>
          </a:p>
          <a:p>
            <a:pPr lvl="1"/>
            <a:r>
              <a:rPr lang="cs-CZ" altLang="cs-CZ"/>
              <a:t>odštěpuje se před sekrecí inzulinu</a:t>
            </a:r>
          </a:p>
          <a:p>
            <a:pPr lvl="1"/>
            <a:r>
              <a:rPr lang="cs-CZ" altLang="cs-CZ"/>
              <a:t>jeho koncentrace v séru odpovídá sekreci inzulinu </a:t>
            </a:r>
          </a:p>
          <a:p>
            <a:pPr lvl="1"/>
            <a:r>
              <a:rPr lang="cs-CZ" altLang="cs-CZ"/>
              <a:t>v injekčně podávaném inzulinu C-peptid není, proto nejsou výsledky hladiny ovlivněny léčbou inzulinem</a:t>
            </a:r>
          </a:p>
        </p:txBody>
      </p:sp>
      <p:pic>
        <p:nvPicPr>
          <p:cNvPr id="26628" name="Picture 2" descr="C:\Users\25624\Pictures\300px-Cpeptid.png">
            <a:extLst>
              <a:ext uri="{FF2B5EF4-FFF2-40B4-BE49-F238E27FC236}">
                <a16:creationId xmlns:a16="http://schemas.microsoft.com/office/drawing/2014/main" id="{6CB039E9-8B10-4768-B554-3DDD27C6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28082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en-US" dirty="0">
                <a:solidFill>
                  <a:srgbClr val="FFD54F"/>
                </a:solidFill>
                <a:effectLst/>
                <a:cs typeface="Arial" charset="0"/>
              </a:rPr>
              <a:t>LADA</a:t>
            </a:r>
            <a:endParaRPr lang="en-US" altLang="en-US" dirty="0">
              <a:solidFill>
                <a:srgbClr val="FFD54F"/>
              </a:solidFill>
              <a:effectLst/>
              <a:cs typeface="Arial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pPr eaLnBrk="1" hangingPunct="1"/>
            <a:r>
              <a:rPr lang="cs-CZ" altLang="en-US">
                <a:effectLst/>
                <a:cs typeface="Arial" charset="0"/>
              </a:rPr>
              <a:t>věk nad 35 let</a:t>
            </a:r>
          </a:p>
          <a:p>
            <a:pPr eaLnBrk="1" hangingPunct="1"/>
            <a:r>
              <a:rPr lang="cs-CZ" altLang="en-US">
                <a:effectLst/>
                <a:cs typeface="Arial" charset="0"/>
              </a:rPr>
              <a:t>klinika jako u DM 2</a:t>
            </a:r>
          </a:p>
          <a:p>
            <a:pPr eaLnBrk="1" hangingPunct="1"/>
            <a:r>
              <a:rPr lang="cs-CZ" altLang="en-US">
                <a:effectLst/>
                <a:cs typeface="Arial" charset="0"/>
              </a:rPr>
              <a:t>iniciálně uspokojivá terapie dietou či PAD</a:t>
            </a:r>
          </a:p>
          <a:p>
            <a:pPr eaLnBrk="1" hangingPunct="1"/>
            <a:r>
              <a:rPr lang="cs-CZ" altLang="en-US">
                <a:effectLst/>
                <a:cs typeface="Arial" charset="0"/>
              </a:rPr>
              <a:t>inzulinová závislost během 1 - 3 let</a:t>
            </a:r>
          </a:p>
          <a:p>
            <a:pPr eaLnBrk="1" hangingPunct="1"/>
            <a:r>
              <a:rPr lang="cs-CZ" altLang="en-US">
                <a:effectLst/>
                <a:cs typeface="Arial" charset="0"/>
              </a:rPr>
              <a:t>snížené hladiny C-peptidu</a:t>
            </a:r>
          </a:p>
          <a:p>
            <a:pPr eaLnBrk="1" hangingPunct="1"/>
            <a:r>
              <a:rPr lang="cs-CZ" altLang="en-US">
                <a:effectLst/>
                <a:cs typeface="Arial" charset="0"/>
              </a:rPr>
              <a:t>přítomnost autoprotilátek</a:t>
            </a:r>
          </a:p>
          <a:p>
            <a:pPr eaLnBrk="1" hangingPunct="1"/>
            <a:r>
              <a:rPr lang="cs-CZ" altLang="en-US">
                <a:effectLst/>
                <a:cs typeface="Arial" charset="0"/>
              </a:rPr>
              <a:t>přítomnost HLA DR3 a DR4 (Finsko)</a:t>
            </a:r>
            <a:endParaRPr lang="en-US" altLang="en-US">
              <a:effectLst/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en-US" dirty="0">
                <a:solidFill>
                  <a:srgbClr val="FFD54F"/>
                </a:solidFill>
                <a:effectLst/>
                <a:cs typeface="Arial" charset="0"/>
              </a:rPr>
              <a:t>Rizikové faktory - DM typ 1</a:t>
            </a:r>
            <a:endParaRPr lang="en-US" altLang="en-US" dirty="0">
              <a:solidFill>
                <a:srgbClr val="FFD54F"/>
              </a:solidFill>
              <a:effectLst/>
              <a:cs typeface="Arial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/>
              <a:t>enteroviry (místo poliovirů)</a:t>
            </a:r>
          </a:p>
          <a:p>
            <a:pPr eaLnBrk="1" hangingPunct="1">
              <a:defRPr/>
            </a:pPr>
            <a:endParaRPr lang="cs-CZ" altLang="cs-CZ" sz="2800"/>
          </a:p>
          <a:p>
            <a:pPr eaLnBrk="1" hangingPunct="1">
              <a:defRPr/>
            </a:pPr>
            <a:r>
              <a:rPr lang="cs-CZ" altLang="cs-CZ" sz="2800"/>
              <a:t>kasein kravského mléka</a:t>
            </a:r>
          </a:p>
          <a:p>
            <a:pPr eaLnBrk="1" hangingPunct="1">
              <a:defRPr/>
            </a:pPr>
            <a:endParaRPr lang="cs-CZ" altLang="cs-CZ" sz="2800"/>
          </a:p>
          <a:p>
            <a:pPr eaLnBrk="1" hangingPunct="1">
              <a:defRPr/>
            </a:pPr>
            <a:r>
              <a:rPr lang="cs-CZ" altLang="cs-CZ" sz="2800"/>
              <a:t>respirační viry</a:t>
            </a:r>
          </a:p>
          <a:p>
            <a:pPr eaLnBrk="1" hangingPunct="1">
              <a:defRPr/>
            </a:pPr>
            <a:endParaRPr lang="cs-CZ" altLang="cs-CZ" sz="2800"/>
          </a:p>
          <a:p>
            <a:pPr eaLnBrk="1" hangingPunct="1">
              <a:defRPr/>
            </a:pPr>
            <a:r>
              <a:rPr lang="cs-CZ" altLang="cs-CZ" sz="2800"/>
              <a:t>vyšší věk matky</a:t>
            </a:r>
          </a:p>
          <a:p>
            <a:pPr eaLnBrk="1" hangingPunct="1">
              <a:defRPr/>
            </a:pPr>
            <a:endParaRPr lang="cs-CZ" altLang="cs-CZ" sz="2800"/>
          </a:p>
          <a:p>
            <a:pPr eaLnBrk="1" hangingPunct="1">
              <a:defRPr/>
            </a:pPr>
            <a:r>
              <a:rPr lang="cs-CZ" altLang="cs-CZ" sz="2800"/>
              <a:t>+ endokrinopatie (nesnášenlivost lepku, onemocnění štítné žlázy)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4933950"/>
          </a:xfrm>
          <a:noFill/>
        </p:spPr>
        <p:txBody>
          <a:bodyPr/>
          <a:lstStyle/>
          <a:p>
            <a:r>
              <a:rPr lang="cs-CZ" altLang="en-US">
                <a:effectLst/>
                <a:cs typeface="Arial" charset="0"/>
              </a:rPr>
              <a:t>matka DM 1. typu - pravděpodobnost narození dítětě s DM 1. typu - 5 %</a:t>
            </a:r>
          </a:p>
          <a:p>
            <a:r>
              <a:rPr lang="cs-CZ" altLang="en-US">
                <a:effectLst/>
                <a:cs typeface="Arial" charset="0"/>
              </a:rPr>
              <a:t>otec DM 1. typu - pravděpodobnost narození dítěte s DM 1. typu - 8 %</a:t>
            </a:r>
          </a:p>
          <a:p>
            <a:r>
              <a:rPr lang="cs-CZ" altLang="en-US">
                <a:effectLst/>
                <a:cs typeface="Arial" charset="0"/>
              </a:rPr>
              <a:t>oba rodiče DM 1. typu - pravděpodobnost narození dítěte s DM 1. typu - 20 %</a:t>
            </a:r>
          </a:p>
          <a:p>
            <a:endParaRPr lang="cs-CZ" altLang="en-US">
              <a:effectLst/>
              <a:cs typeface="Arial" charset="0"/>
            </a:endParaRPr>
          </a:p>
          <a:p>
            <a:r>
              <a:rPr lang="cs-CZ" altLang="en-US">
                <a:effectLst/>
                <a:cs typeface="Arial" charset="0"/>
              </a:rPr>
              <a:t>nediabetičky – pravděpodobnost narození dítěte s DM 1. typu - 0,4%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D54F"/>
                </a:solidFill>
              </a:rPr>
              <a:t>Vznik DM 1. typu a protilátky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>
              <a:defRPr/>
            </a:pPr>
            <a:endParaRPr lang="cs-CZ" dirty="0">
              <a:cs typeface="Arial" charset="0"/>
            </a:endParaRPr>
          </a:p>
          <a:p>
            <a:pPr>
              <a:defRPr/>
            </a:pPr>
            <a:r>
              <a:rPr lang="cs-CZ" dirty="0">
                <a:cs typeface="Arial" charset="0"/>
              </a:rPr>
              <a:t>autoprotilátky = marker probíhající </a:t>
            </a:r>
            <a:r>
              <a:rPr lang="cs-CZ" dirty="0" err="1">
                <a:cs typeface="Arial" charset="0"/>
              </a:rPr>
              <a:t>inzulitidy</a:t>
            </a:r>
            <a:r>
              <a:rPr lang="cs-CZ" dirty="0">
                <a:cs typeface="Arial" charset="0"/>
              </a:rPr>
              <a:t> (měsíce až leta před manifestací DM, po manifestaci většinou klesají)</a:t>
            </a:r>
          </a:p>
          <a:p>
            <a:pPr>
              <a:buFont typeface="Wingdings" pitchFamily="2" charset="2"/>
              <a:buNone/>
              <a:defRPr/>
            </a:pPr>
            <a:endParaRPr lang="cs-CZ" dirty="0">
              <a:cs typeface="Arial" charset="0"/>
            </a:endParaRPr>
          </a:p>
          <a:p>
            <a:pPr>
              <a:defRPr/>
            </a:pPr>
            <a:r>
              <a:rPr lang="cs-CZ" dirty="0">
                <a:cs typeface="Arial" charset="0"/>
              </a:rPr>
              <a:t>manifestace DM typu 1 zpravidla během dvou let od objevení se pozitivity třetí protilátky</a:t>
            </a:r>
          </a:p>
          <a:p>
            <a:pPr>
              <a:defRPr/>
            </a:pPr>
            <a:endParaRPr lang="cs-CZ" dirty="0">
              <a:cs typeface="Arial" charset="0"/>
            </a:endParaRPr>
          </a:p>
          <a:p>
            <a:pPr>
              <a:defRPr/>
            </a:pPr>
            <a:r>
              <a:rPr lang="cs-CZ" dirty="0">
                <a:cs typeface="Arial" charset="0"/>
              </a:rPr>
              <a:t>počet </a:t>
            </a:r>
            <a:r>
              <a:rPr lang="cs-CZ" dirty="0" err="1">
                <a:cs typeface="Arial" charset="0"/>
              </a:rPr>
              <a:t>Pl</a:t>
            </a:r>
            <a:r>
              <a:rPr lang="cs-CZ" dirty="0">
                <a:cs typeface="Arial" charset="0"/>
              </a:rPr>
              <a:t> predikuje riziko vzniku DM typu 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D54F"/>
                </a:solidFill>
              </a:rPr>
              <a:t>DM 1.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cs typeface="Arial" charset="0"/>
              </a:rPr>
              <a:t>Významný nárůst od 70-80 let 20. století (snížení adekvátního vývoje imunitního systému?)</a:t>
            </a:r>
          </a:p>
          <a:p>
            <a:pPr>
              <a:defRPr/>
            </a:pPr>
            <a:endParaRPr lang="cs-CZ">
              <a:cs typeface="Arial" charset="0"/>
            </a:endParaRPr>
          </a:p>
          <a:p>
            <a:pPr>
              <a:defRPr/>
            </a:pPr>
            <a:r>
              <a:rPr lang="cs-CZ">
                <a:cs typeface="Arial" charset="0"/>
              </a:rPr>
              <a:t> - změny v potravě? (snížení ATB v mase konzumních zvířat, snížení mykobakterium bovis v potravě….?)</a:t>
            </a:r>
          </a:p>
          <a:p>
            <a:pPr>
              <a:defRPr/>
            </a:pPr>
            <a:r>
              <a:rPr lang="cs-CZ">
                <a:cs typeface="Arial" charset="0"/>
              </a:rPr>
              <a:t> - změny v typech očkování – ne živé, ale mrtvé vakciny….?</a:t>
            </a:r>
          </a:p>
          <a:p>
            <a:pPr>
              <a:buFont typeface="Wingdings" pitchFamily="2" charset="2"/>
              <a:buNone/>
              <a:defRPr/>
            </a:pPr>
            <a:endParaRPr lang="cs-CZ"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cs-CZ"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en-US" noProof="1">
                <a:solidFill>
                  <a:srgbClr val="FFD54F"/>
                </a:solidFill>
                <a:cs typeface="Arial" charset="0"/>
              </a:rPr>
              <a:t>DM 1.typu - symptomatologie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endParaRPr lang="cs-CZ" altLang="en-US">
              <a:effectLst/>
              <a:cs typeface="Arial" charset="0"/>
            </a:endParaRPr>
          </a:p>
          <a:p>
            <a:r>
              <a:rPr lang="cs-CZ" altLang="en-US">
                <a:effectLst/>
                <a:cs typeface="Arial" charset="0"/>
              </a:rPr>
              <a:t>žízeň</a:t>
            </a:r>
          </a:p>
          <a:p>
            <a:r>
              <a:rPr lang="cs-CZ" altLang="en-US">
                <a:effectLst/>
                <a:cs typeface="Arial" charset="0"/>
              </a:rPr>
              <a:t>častější močení</a:t>
            </a:r>
          </a:p>
          <a:p>
            <a:r>
              <a:rPr lang="cs-CZ" altLang="en-US">
                <a:effectLst/>
                <a:cs typeface="Arial" charset="0"/>
              </a:rPr>
              <a:t>únava, slabost, spavost</a:t>
            </a:r>
          </a:p>
          <a:p>
            <a:r>
              <a:rPr lang="cs-CZ" altLang="en-US">
                <a:effectLst/>
                <a:cs typeface="Arial" charset="0"/>
              </a:rPr>
              <a:t>hubnutí</a:t>
            </a:r>
          </a:p>
          <a:p>
            <a:r>
              <a:rPr lang="cs-CZ" altLang="en-US">
                <a:effectLst/>
                <a:cs typeface="Arial" charset="0"/>
              </a:rPr>
              <a:t>porucha vědomí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en-US" noProof="1">
                <a:solidFill>
                  <a:srgbClr val="FFD54F"/>
                </a:solidFill>
                <a:cs typeface="Arial" charset="0"/>
              </a:rPr>
              <a:t>DM 1. typu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endParaRPr lang="cs-CZ" altLang="en-US">
              <a:effectLst/>
              <a:cs typeface="Arial" charset="0"/>
            </a:endParaRPr>
          </a:p>
          <a:p>
            <a:r>
              <a:rPr lang="cs-CZ" altLang="en-US">
                <a:effectLst/>
                <a:cs typeface="Arial" charset="0"/>
              </a:rPr>
              <a:t>hyperglykémie</a:t>
            </a:r>
          </a:p>
          <a:p>
            <a:r>
              <a:rPr lang="cs-CZ" altLang="en-US">
                <a:effectLst/>
                <a:cs typeface="Arial" charset="0"/>
              </a:rPr>
              <a:t>ketoacidoza</a:t>
            </a:r>
          </a:p>
          <a:p>
            <a:r>
              <a:rPr lang="cs-CZ" altLang="en-US">
                <a:effectLst/>
                <a:cs typeface="Arial" charset="0"/>
              </a:rPr>
              <a:t>rychlý průběh </a:t>
            </a:r>
          </a:p>
          <a:p>
            <a:r>
              <a:rPr lang="cs-CZ" altLang="en-US">
                <a:effectLst/>
                <a:cs typeface="Arial" charset="0"/>
              </a:rPr>
              <a:t>dramatický stav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r>
              <a:rPr lang="cs-CZ" altLang="cs-CZ">
                <a:effectLst/>
                <a:cs typeface="Arial" charset="0"/>
              </a:rPr>
              <a:t>Nejčastější metabolická choroba</a:t>
            </a:r>
          </a:p>
          <a:p>
            <a:endParaRPr lang="cs-CZ" altLang="cs-CZ">
              <a:effectLst/>
              <a:cs typeface="Arial" charset="0"/>
            </a:endParaRPr>
          </a:p>
          <a:p>
            <a:r>
              <a:rPr lang="cs-CZ" altLang="cs-CZ">
                <a:effectLst/>
                <a:cs typeface="Arial" charset="0"/>
              </a:rPr>
              <a:t>Relativní či absolutní nedostatek inzulinu</a:t>
            </a:r>
          </a:p>
          <a:p>
            <a:endParaRPr lang="cs-CZ" altLang="cs-CZ">
              <a:effectLst/>
              <a:cs typeface="Arial" charset="0"/>
            </a:endParaRPr>
          </a:p>
          <a:p>
            <a:r>
              <a:rPr lang="cs-CZ" altLang="cs-CZ">
                <a:effectLst/>
                <a:cs typeface="Arial" charset="0"/>
              </a:rPr>
              <a:t>Nedostatečné využití glukózy v organismu</a:t>
            </a:r>
          </a:p>
          <a:p>
            <a:endParaRPr lang="cs-CZ" altLang="cs-CZ">
              <a:effectLst/>
              <a:cs typeface="Arial" charset="0"/>
            </a:endParaRPr>
          </a:p>
          <a:p>
            <a:r>
              <a:rPr lang="cs-CZ" altLang="cs-CZ">
                <a:effectLst/>
                <a:cs typeface="Arial" charset="0"/>
              </a:rPr>
              <a:t>Hyperglykémie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D54F"/>
                </a:solidFill>
                <a:effectLst/>
                <a:cs typeface="Arial" charset="0"/>
              </a:rPr>
              <a:t>Léčba DM 1. typu </a:t>
            </a:r>
          </a:p>
        </p:txBody>
      </p:sp>
      <p:sp>
        <p:nvSpPr>
          <p:cNvPr id="33794" name="Rectangle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r>
              <a:rPr lang="cs-CZ" altLang="cs-CZ" sz="2800">
                <a:effectLst/>
                <a:cs typeface="Arial" charset="0"/>
              </a:rPr>
              <a:t>Inzulin</a:t>
            </a:r>
          </a:p>
          <a:p>
            <a:pPr lvl="1"/>
            <a:r>
              <a:rPr lang="cs-CZ" altLang="cs-CZ" sz="2400">
                <a:effectLst/>
                <a:cs typeface="Arial" charset="0"/>
              </a:rPr>
              <a:t>s.c. podání</a:t>
            </a:r>
          </a:p>
          <a:p>
            <a:pPr lvl="1"/>
            <a:r>
              <a:rPr lang="cs-CZ" altLang="cs-CZ" sz="2400">
                <a:effectLst/>
                <a:cs typeface="Arial" charset="0"/>
              </a:rPr>
              <a:t>inhalační cesta  </a:t>
            </a:r>
          </a:p>
          <a:p>
            <a:pPr>
              <a:buFont typeface="Wingdings" pitchFamily="2" charset="2"/>
              <a:buNone/>
            </a:pPr>
            <a:endParaRPr lang="cs-CZ" altLang="cs-CZ" sz="2800">
              <a:effectLst/>
              <a:cs typeface="Arial" charset="0"/>
            </a:endParaRPr>
          </a:p>
          <a:p>
            <a:pPr lvl="1">
              <a:buFontTx/>
              <a:buChar char="-"/>
            </a:pPr>
            <a:endParaRPr lang="cs-CZ" altLang="cs-CZ" sz="2400">
              <a:effectLst/>
              <a:cs typeface="Arial" charset="0"/>
            </a:endParaRPr>
          </a:p>
          <a:p>
            <a:r>
              <a:rPr lang="cs-CZ" altLang="cs-CZ" sz="2800">
                <a:effectLst/>
                <a:cs typeface="Arial" charset="0"/>
              </a:rPr>
              <a:t>Transplantace pankreatu</a:t>
            </a:r>
          </a:p>
          <a:p>
            <a:r>
              <a:rPr lang="cs-CZ" altLang="cs-CZ" sz="2800">
                <a:effectLst/>
                <a:cs typeface="Arial" charset="0"/>
              </a:rPr>
              <a:t>Transplantace pankreatu + ledviny </a:t>
            </a:r>
          </a:p>
          <a:p>
            <a:r>
              <a:rPr lang="cs-CZ" altLang="cs-CZ" sz="2800">
                <a:effectLst/>
                <a:cs typeface="Arial" charset="0"/>
              </a:rPr>
              <a:t>Transplantace Langerhansových bb.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D54F"/>
                </a:solidFill>
                <a:cs typeface="Arial" charset="0"/>
              </a:rPr>
              <a:t>DM 1. typu a PAD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cs-CZ">
                <a:cs typeface="Arial" charset="0"/>
              </a:rPr>
              <a:t>30 % pac. S DM 1. typu má inzulinorezistenci, zvýšenou glukoneogenezu v játrech, zvýšenou reabsorpci glukózy v ledvinách a sníženou spotřebu glukózy ve svalech….</a:t>
            </a:r>
          </a:p>
          <a:p>
            <a:pPr>
              <a:buFont typeface="Wingdings" pitchFamily="2" charset="2"/>
              <a:buNone/>
              <a:defRPr/>
            </a:pPr>
            <a:endParaRPr lang="cs-CZ"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>
                <a:cs typeface="Arial" charset="0"/>
              </a:rPr>
              <a:t>…proto zkoušena přidání PAD….</a:t>
            </a:r>
          </a:p>
          <a:p>
            <a:pPr>
              <a:buFont typeface="Wingdings" pitchFamily="2" charset="2"/>
              <a:buNone/>
              <a:defRPr/>
            </a:pPr>
            <a:endParaRPr lang="cs-CZ"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D54F"/>
                </a:solidFill>
                <a:effectLst/>
                <a:cs typeface="Arial" charset="0"/>
              </a:rPr>
              <a:t>Léčba DM 1. typu </a:t>
            </a:r>
          </a:p>
        </p:txBody>
      </p:sp>
      <p:sp>
        <p:nvSpPr>
          <p:cNvPr id="35842" name="Rectangle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r>
              <a:rPr lang="cs-CZ" altLang="cs-CZ" sz="2800" dirty="0">
                <a:effectLst/>
                <a:cs typeface="Arial" charset="0"/>
              </a:rPr>
              <a:t>Inzulin</a:t>
            </a:r>
          </a:p>
          <a:p>
            <a:pPr lvl="1"/>
            <a:endParaRPr lang="cs-CZ" altLang="cs-CZ" sz="2400" dirty="0">
              <a:effectLst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cs-CZ" altLang="cs-CZ" sz="2800" dirty="0">
              <a:effectLst/>
              <a:cs typeface="Arial" charset="0"/>
            </a:endParaRPr>
          </a:p>
          <a:p>
            <a:pPr lvl="1"/>
            <a:r>
              <a:rPr lang="cs-CZ" altLang="cs-CZ" sz="2400" dirty="0">
                <a:effectLst/>
                <a:cs typeface="Arial" charset="0"/>
              </a:rPr>
              <a:t>+ </a:t>
            </a:r>
            <a:r>
              <a:rPr lang="cs-CZ" altLang="cs-CZ" sz="2400" dirty="0" err="1">
                <a:effectLst/>
                <a:cs typeface="Arial" charset="0"/>
              </a:rPr>
              <a:t>amylin</a:t>
            </a:r>
            <a:r>
              <a:rPr lang="cs-CZ" altLang="cs-CZ" sz="2400" dirty="0">
                <a:effectLst/>
                <a:cs typeface="Arial" charset="0"/>
              </a:rPr>
              <a:t>? (USA) </a:t>
            </a:r>
          </a:p>
          <a:p>
            <a:pPr lvl="1"/>
            <a:r>
              <a:rPr lang="cs-CZ" altLang="cs-CZ" sz="2400" dirty="0">
                <a:effectLst/>
                <a:cs typeface="Arial" charset="0"/>
              </a:rPr>
              <a:t>+ </a:t>
            </a:r>
            <a:r>
              <a:rPr lang="cs-CZ" altLang="cs-CZ" sz="2400" dirty="0" err="1">
                <a:effectLst/>
                <a:cs typeface="Arial" charset="0"/>
              </a:rPr>
              <a:t>metformin</a:t>
            </a:r>
            <a:r>
              <a:rPr lang="cs-CZ" altLang="cs-CZ" sz="2400" dirty="0">
                <a:effectLst/>
                <a:cs typeface="Arial" charset="0"/>
              </a:rPr>
              <a:t>? není významný efekt….(studie REMOVAL neprokázala efekt)</a:t>
            </a:r>
          </a:p>
          <a:p>
            <a:pPr lvl="1">
              <a:buFontTx/>
              <a:buChar char="-"/>
            </a:pPr>
            <a:r>
              <a:rPr lang="cs-CZ" altLang="cs-CZ" sz="2400" dirty="0">
                <a:effectLst/>
                <a:cs typeface="Arial" charset="0"/>
              </a:rPr>
              <a:t>+ GLP-1? není významný efekt…</a:t>
            </a:r>
          </a:p>
          <a:p>
            <a:pPr lvl="1">
              <a:buFontTx/>
              <a:buChar char="-"/>
            </a:pPr>
            <a:r>
              <a:rPr lang="cs-CZ" altLang="cs-CZ" sz="2400" dirty="0">
                <a:effectLst/>
                <a:cs typeface="Arial" charset="0"/>
              </a:rPr>
              <a:t>+ </a:t>
            </a:r>
            <a:r>
              <a:rPr lang="cs-CZ" altLang="cs-CZ" sz="2400" dirty="0" err="1">
                <a:effectLst/>
                <a:cs typeface="Arial" charset="0"/>
              </a:rPr>
              <a:t>glifloziny</a:t>
            </a:r>
            <a:r>
              <a:rPr lang="cs-CZ" altLang="cs-CZ" sz="2400" dirty="0">
                <a:effectLst/>
                <a:cs typeface="Arial" charset="0"/>
              </a:rPr>
              <a:t>? snad mírné zlepšení diabetu, ale riziko </a:t>
            </a:r>
            <a:r>
              <a:rPr lang="cs-CZ" altLang="cs-CZ" sz="2400" dirty="0" err="1">
                <a:effectLst/>
                <a:cs typeface="Arial" charset="0"/>
              </a:rPr>
              <a:t>euglykemické</a:t>
            </a:r>
            <a:r>
              <a:rPr lang="cs-CZ" altLang="cs-CZ" sz="2400" dirty="0">
                <a:effectLst/>
                <a:cs typeface="Arial" charset="0"/>
              </a:rPr>
              <a:t> </a:t>
            </a:r>
            <a:r>
              <a:rPr lang="cs-CZ" altLang="cs-CZ" sz="2400" dirty="0" err="1">
                <a:effectLst/>
                <a:cs typeface="Arial" charset="0"/>
              </a:rPr>
              <a:t>ketoacidózy</a:t>
            </a:r>
            <a:r>
              <a:rPr lang="cs-CZ" altLang="cs-CZ" sz="2400" dirty="0">
                <a:effectLst/>
                <a:cs typeface="Arial" charset="0"/>
              </a:rPr>
              <a:t>!...(</a:t>
            </a:r>
            <a:r>
              <a:rPr lang="cs-CZ" altLang="cs-CZ" sz="2400" dirty="0" err="1">
                <a:effectLst/>
                <a:cs typeface="Arial" charset="0"/>
              </a:rPr>
              <a:t>dapagliflozin</a:t>
            </a:r>
            <a:r>
              <a:rPr lang="cs-CZ" altLang="cs-CZ" sz="2400" dirty="0">
                <a:effectLst/>
                <a:cs typeface="Arial" charset="0"/>
              </a:rPr>
              <a:t> 5 mg u obézních DM typu 1) – </a:t>
            </a:r>
            <a:r>
              <a:rPr lang="cs-CZ" altLang="cs-CZ" sz="1600" dirty="0">
                <a:effectLst/>
                <a:cs typeface="Arial" charset="0"/>
              </a:rPr>
              <a:t>v ČR zatím není </a:t>
            </a:r>
            <a:r>
              <a:rPr lang="cs-CZ" altLang="cs-CZ" sz="1600" dirty="0" err="1">
                <a:effectLst/>
                <a:cs typeface="Arial" charset="0"/>
              </a:rPr>
              <a:t>dapagliflozin</a:t>
            </a:r>
            <a:r>
              <a:rPr lang="cs-CZ" altLang="cs-CZ" sz="1600" dirty="0">
                <a:effectLst/>
                <a:cs typeface="Arial" charset="0"/>
              </a:rPr>
              <a:t> 5 mg (jen 10 mg) a není indikace podání u DM 1, od r. 2019 ale léčeno 37 pac. na výjimku 5 mg </a:t>
            </a:r>
            <a:r>
              <a:rPr lang="cs-CZ" altLang="cs-CZ" sz="1600" dirty="0" err="1">
                <a:effectLst/>
                <a:cs typeface="Arial" charset="0"/>
              </a:rPr>
              <a:t>dapagliflozinu</a:t>
            </a:r>
            <a:r>
              <a:rPr lang="cs-CZ" altLang="cs-CZ" sz="1600" dirty="0">
                <a:effectLst/>
                <a:cs typeface="Arial" charset="0"/>
              </a:rPr>
              <a:t> u DM typu 1</a:t>
            </a:r>
          </a:p>
          <a:p>
            <a:endParaRPr lang="cs-CZ" altLang="cs-CZ" sz="1600" dirty="0">
              <a:effectLst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cs-CZ" altLang="cs-CZ" sz="2800" dirty="0"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>
              <a:effectLst/>
              <a:cs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en-US" dirty="0">
              <a:effectLst/>
              <a:cs typeface="Arial" charset="0"/>
            </a:endParaRPr>
          </a:p>
          <a:p>
            <a:endParaRPr lang="cs-CZ" altLang="en-US" dirty="0">
              <a:effectLst/>
              <a:cs typeface="Arial" charset="0"/>
            </a:endParaRPr>
          </a:p>
          <a:p>
            <a:r>
              <a:rPr lang="cs-CZ" altLang="en-US" sz="5400" dirty="0">
                <a:solidFill>
                  <a:srgbClr val="FFD54F"/>
                </a:solidFill>
                <a:effectLst/>
                <a:cs typeface="Arial" charset="0"/>
              </a:rPr>
              <a:t> DM 2. typu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en-US">
                <a:solidFill>
                  <a:srgbClr val="FFD54F"/>
                </a:solidFill>
                <a:effectLst/>
                <a:cs typeface="Arial" charset="0"/>
              </a:rPr>
              <a:t>Diabetes mellitus typ 2</a:t>
            </a:r>
            <a:endParaRPr lang="en-US" altLang="en-US">
              <a:solidFill>
                <a:srgbClr val="FFD54F"/>
              </a:solidFill>
              <a:effectLst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628775"/>
            <a:ext cx="7772400" cy="5229225"/>
          </a:xfrm>
        </p:spPr>
        <p:txBody>
          <a:bodyPr/>
          <a:lstStyle/>
          <a:p>
            <a:pPr eaLnBrk="1" hangingPunct="1"/>
            <a:endParaRPr lang="cs-CZ" altLang="cs-CZ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  <a:cs typeface="Arial" charset="0"/>
              </a:rPr>
              <a:t>94% všech diabetiků</a:t>
            </a:r>
          </a:p>
          <a:p>
            <a:pPr lvl="1" eaLnBrk="1" hangingPunct="1"/>
            <a:r>
              <a:rPr lang="cs-CZ" altLang="cs-CZ" dirty="0">
                <a:cs typeface="Arial" charset="0"/>
              </a:rPr>
              <a:t> většinou heterogenní a </a:t>
            </a:r>
            <a:r>
              <a:rPr lang="cs-CZ" altLang="cs-CZ" dirty="0" err="1">
                <a:cs typeface="Arial" charset="0"/>
              </a:rPr>
              <a:t>multigenní</a:t>
            </a:r>
            <a:endParaRPr lang="cs-CZ" altLang="cs-CZ" dirty="0">
              <a:cs typeface="Arial" charset="0"/>
            </a:endParaRPr>
          </a:p>
          <a:p>
            <a:pPr lvl="1" eaLnBrk="1" hangingPunct="1"/>
            <a:r>
              <a:rPr lang="cs-CZ" altLang="cs-CZ" dirty="0">
                <a:cs typeface="Arial" charset="0"/>
              </a:rPr>
              <a:t>+ životní prostředí					- („</a:t>
            </a:r>
            <a:r>
              <a:rPr lang="cs-CZ" altLang="cs-CZ" dirty="0" err="1">
                <a:cs typeface="Arial" charset="0"/>
              </a:rPr>
              <a:t>coca</a:t>
            </a:r>
            <a:r>
              <a:rPr lang="cs-CZ" altLang="cs-CZ" dirty="0">
                <a:cs typeface="Arial" charset="0"/>
              </a:rPr>
              <a:t> - </a:t>
            </a:r>
            <a:r>
              <a:rPr lang="cs-CZ" altLang="cs-CZ" dirty="0" err="1">
                <a:cs typeface="Arial" charset="0"/>
              </a:rPr>
              <a:t>colonization</a:t>
            </a:r>
            <a:r>
              <a:rPr lang="cs-CZ" altLang="cs-CZ" dirty="0">
                <a:cs typeface="Arial" charset="0"/>
              </a:rPr>
              <a:t>“, „pandemie“)</a:t>
            </a:r>
          </a:p>
          <a:p>
            <a:pPr lvl="1" eaLnBrk="1" hangingPunct="1"/>
            <a:endParaRPr lang="cs-CZ" altLang="cs-CZ" dirty="0">
              <a:cs typeface="Arial" charset="0"/>
            </a:endParaRPr>
          </a:p>
          <a:p>
            <a:pPr lvl="1" eaLnBrk="1" hangingPunct="1"/>
            <a:r>
              <a:rPr lang="cs-CZ" altLang="cs-CZ" dirty="0">
                <a:cs typeface="Arial" charset="0"/>
              </a:rPr>
              <a:t>větší genetická závislost (jeden rodič – 50%, oba rodiče – 100%)</a:t>
            </a:r>
          </a:p>
          <a:p>
            <a:pPr lvl="1" eaLnBrk="1" hangingPunct="1"/>
            <a:endParaRPr lang="cs-CZ" altLang="cs-CZ" dirty="0">
              <a:cs typeface="Arial" charset="0"/>
            </a:endParaRPr>
          </a:p>
          <a:p>
            <a:pPr lvl="1" eaLnBrk="1" hangingPunct="1"/>
            <a:r>
              <a:rPr lang="cs-CZ" altLang="cs-CZ" dirty="0">
                <a:cs typeface="Arial" charset="0"/>
              </a:rPr>
              <a:t>dg se posouvá do mladších věkových skupin</a:t>
            </a: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en-US">
                <a:solidFill>
                  <a:srgbClr val="FFD54F"/>
                </a:solidFill>
                <a:effectLst/>
                <a:cs typeface="Arial" charset="0"/>
              </a:rPr>
              <a:t>Diabetes mellitus typ 2</a:t>
            </a:r>
            <a:endParaRPr lang="en-US" altLang="en-US">
              <a:solidFill>
                <a:srgbClr val="FFD54F"/>
              </a:solidFill>
              <a:effectLst/>
              <a:cs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FF0000"/>
                </a:solidFill>
              </a:rPr>
              <a:t>Porucha sekrece inzulinu z beta buňky pankreatu </a:t>
            </a:r>
            <a:r>
              <a:rPr lang="cs-CZ" altLang="cs-CZ" dirty="0"/>
              <a:t>- převažuje u neobézních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Inzulinorezistence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(svaly, tuková tkáň, játra) – převažuje u obézních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FF0000"/>
                </a:solidFill>
              </a:rPr>
              <a:t>Postupné vyhasínání </a:t>
            </a:r>
            <a:r>
              <a:rPr lang="cs-CZ" altLang="cs-CZ" dirty="0" err="1">
                <a:solidFill>
                  <a:srgbClr val="FF0000"/>
                </a:solidFill>
              </a:rPr>
              <a:t>fce</a:t>
            </a:r>
            <a:r>
              <a:rPr lang="cs-CZ" altLang="cs-CZ" dirty="0">
                <a:solidFill>
                  <a:srgbClr val="FF0000"/>
                </a:solidFill>
              </a:rPr>
              <a:t> pankreatu </a:t>
            </a:r>
            <a:r>
              <a:rPr lang="cs-CZ" altLang="cs-CZ" dirty="0"/>
              <a:t>(progresivní onemocnění) – progresivní porucha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cs-CZ" altLang="cs-CZ" sz="4000">
                <a:solidFill>
                  <a:srgbClr val="FFD54F"/>
                </a:solidFill>
                <a:effectLst/>
                <a:cs typeface="Arial" charset="0"/>
              </a:rPr>
              <a:t>DM 2. typu často součástí tzv. „metabolického syndromu“</a:t>
            </a:r>
            <a:r>
              <a:rPr lang="cs-CZ" altLang="cs-CZ" sz="4000">
                <a:effectLst/>
                <a:cs typeface="Arial" charset="0"/>
              </a:rPr>
              <a:t> 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4294967295"/>
          </p:nvPr>
        </p:nvSpPr>
        <p:spPr>
          <a:xfrm>
            <a:off x="0" y="1989138"/>
            <a:ext cx="8229600" cy="4141787"/>
          </a:xfrm>
          <a:noFill/>
        </p:spPr>
        <p:txBody>
          <a:bodyPr/>
          <a:lstStyle/>
          <a:p>
            <a:r>
              <a:rPr lang="cs-CZ" altLang="cs-CZ" sz="2800">
                <a:effectLst/>
                <a:cs typeface="Arial" charset="0"/>
              </a:rPr>
              <a:t>+ dyslipidémie </a:t>
            </a:r>
          </a:p>
          <a:p>
            <a:r>
              <a:rPr lang="cs-CZ" altLang="cs-CZ" sz="2800">
                <a:effectLst/>
                <a:cs typeface="Arial" charset="0"/>
              </a:rPr>
              <a:t>+ obezita</a:t>
            </a:r>
          </a:p>
          <a:p>
            <a:r>
              <a:rPr lang="cs-CZ" altLang="cs-CZ" sz="2800">
                <a:effectLst/>
                <a:cs typeface="Arial" charset="0"/>
              </a:rPr>
              <a:t>+ hypertenze</a:t>
            </a:r>
          </a:p>
          <a:p>
            <a:endParaRPr lang="cs-CZ" altLang="cs-CZ" sz="2800">
              <a:effectLst/>
              <a:cs typeface="Arial" charset="0"/>
            </a:endParaRPr>
          </a:p>
          <a:p>
            <a:r>
              <a:rPr lang="cs-CZ" altLang="cs-CZ" sz="2800">
                <a:effectLst/>
                <a:cs typeface="Arial" charset="0"/>
              </a:rPr>
              <a:t>+ nádorová onemocnění</a:t>
            </a:r>
          </a:p>
          <a:p>
            <a:r>
              <a:rPr lang="cs-CZ" altLang="cs-CZ" sz="2800">
                <a:effectLst/>
                <a:cs typeface="Arial" charset="0"/>
              </a:rPr>
              <a:t>+ zvýšená pohotovost k tvorbě trombů</a:t>
            </a:r>
          </a:p>
          <a:p>
            <a:r>
              <a:rPr lang="cs-CZ" altLang="cs-CZ" sz="2800">
                <a:effectLst/>
                <a:cs typeface="Arial" charset="0"/>
              </a:rPr>
              <a:t>+ snížená imunita</a:t>
            </a:r>
          </a:p>
          <a:p>
            <a:r>
              <a:rPr lang="cs-CZ" altLang="cs-CZ" sz="2800">
                <a:effectLst/>
                <a:cs typeface="Arial" charset="0"/>
              </a:rPr>
              <a:t>…….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>
                <a:solidFill>
                  <a:srgbClr val="FFD54F"/>
                </a:solidFill>
                <a:cs typeface="Arial" charset="0"/>
              </a:rPr>
              <a:t>Rizikové faktory pro vznik DM typu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44675"/>
            <a:ext cx="7772400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pozitivní rodinná anamnéza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vyšší věk (OD 45 LET VĚKU)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hypertenze, dyslipidémie, ICHS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nadváha, obezita (zvýšený energetický příjem)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fyzická inaktivita (snížený energetický výdej)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příslušnost k určité rase či etniku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prediabetes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gestační DM, </a:t>
            </a:r>
            <a:r>
              <a:rPr lang="cs-CZ" sz="2400" b="1" i="1">
                <a:solidFill>
                  <a:srgbClr val="FF0000"/>
                </a:solidFill>
                <a:cs typeface="Arial" charset="0"/>
              </a:rPr>
              <a:t>porod plodu nad 4 kg váhy – toto již neplatí?! – ČDS ještě uvádí…</a:t>
            </a:r>
            <a:r>
              <a:rPr lang="cs-CZ" sz="2400">
                <a:cs typeface="Arial" charset="0"/>
              </a:rPr>
              <a:t>, sy polycystických ovarií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>
                <a:cs typeface="Arial" charset="0"/>
              </a:rPr>
              <a:t>poruchy spánku (spánková apnoe)</a:t>
            </a:r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1252538" y="1614488"/>
            <a:ext cx="5962650" cy="379412"/>
            <a:chOff x="743" y="3737"/>
            <a:chExt cx="3644" cy="239"/>
          </a:xfrm>
        </p:grpSpPr>
        <p:sp>
          <p:nvSpPr>
            <p:cNvPr id="42004" name="Rectangle 3"/>
            <p:cNvSpPr>
              <a:spLocks noChangeArrowheads="1"/>
            </p:cNvSpPr>
            <p:nvPr/>
          </p:nvSpPr>
          <p:spPr bwMode="auto">
            <a:xfrm>
              <a:off x="743" y="3737"/>
              <a:ext cx="364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buFont typeface="Arial" charset="0"/>
                <a:buNone/>
                <a:tabLst>
                  <a:tab pos="2578100" algn="l"/>
                  <a:tab pos="4000500" algn="l"/>
                </a:tabLst>
              </a:pPr>
              <a:r>
                <a:rPr lang="cs-CZ" altLang="cs-CZ" b="1"/>
                <a:t>n</a:t>
              </a:r>
              <a:r>
                <a:rPr lang="en-US" altLang="cs-CZ" b="1"/>
                <a:t>orm</a:t>
              </a:r>
              <a:r>
                <a:rPr lang="cs-CZ" altLang="cs-CZ" b="1"/>
                <a:t>a</a:t>
              </a:r>
              <a:r>
                <a:rPr lang="en-US" altLang="cs-CZ" b="1"/>
                <a:t>	  </a:t>
              </a:r>
              <a:r>
                <a:rPr lang="cs-CZ" altLang="cs-CZ" b="1"/>
                <a:t>P</a:t>
              </a:r>
              <a:r>
                <a:rPr lang="en-US" altLang="cs-CZ" b="1"/>
                <a:t>GT	</a:t>
              </a:r>
              <a:r>
                <a:rPr lang="cs-CZ" altLang="cs-CZ" b="1"/>
                <a:t>        DM 2.typu</a:t>
              </a:r>
              <a:r>
                <a:rPr lang="en-US" altLang="cs-CZ" b="1"/>
                <a:t> </a:t>
              </a:r>
            </a:p>
          </p:txBody>
        </p:sp>
        <p:sp>
          <p:nvSpPr>
            <p:cNvPr id="42005" name="Line 4"/>
            <p:cNvSpPr>
              <a:spLocks noChangeShapeType="1"/>
            </p:cNvSpPr>
            <p:nvPr/>
          </p:nvSpPr>
          <p:spPr bwMode="auto">
            <a:xfrm>
              <a:off x="1316" y="3849"/>
              <a:ext cx="102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6" name="Line 5"/>
            <p:cNvSpPr>
              <a:spLocks noChangeShapeType="1"/>
            </p:cNvSpPr>
            <p:nvPr/>
          </p:nvSpPr>
          <p:spPr bwMode="auto">
            <a:xfrm>
              <a:off x="2810" y="3849"/>
              <a:ext cx="40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1619250" y="2451100"/>
            <a:ext cx="5138738" cy="3656013"/>
          </a:xfrm>
          <a:prstGeom prst="rect">
            <a:avLst/>
          </a:prstGeom>
          <a:gradFill rotWithShape="0">
            <a:gsLst>
              <a:gs pos="0">
                <a:srgbClr val="0099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41987" name="Line 7"/>
          <p:cNvSpPr>
            <a:spLocks noChangeShapeType="1"/>
          </p:cNvSpPr>
          <p:nvPr/>
        </p:nvSpPr>
        <p:spPr bwMode="auto">
          <a:xfrm>
            <a:off x="1658938" y="3497263"/>
            <a:ext cx="5102225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1988" name="Line 8"/>
          <p:cNvSpPr>
            <a:spLocks noChangeShapeType="1"/>
          </p:cNvSpPr>
          <p:nvPr/>
        </p:nvSpPr>
        <p:spPr bwMode="auto">
          <a:xfrm>
            <a:off x="1658938" y="4260850"/>
            <a:ext cx="5102225" cy="1588"/>
          </a:xfrm>
          <a:prstGeom prst="line">
            <a:avLst/>
          </a:prstGeom>
          <a:noFill/>
          <a:ln w="12700">
            <a:solidFill>
              <a:srgbClr val="0099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1989" name="Line 9"/>
          <p:cNvSpPr>
            <a:spLocks noChangeShapeType="1"/>
          </p:cNvSpPr>
          <p:nvPr/>
        </p:nvSpPr>
        <p:spPr bwMode="auto">
          <a:xfrm>
            <a:off x="1658938" y="5337175"/>
            <a:ext cx="5102225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1990" name="Rectangle 10"/>
          <p:cNvSpPr>
            <a:spLocks noChangeArrowheads="1"/>
          </p:cNvSpPr>
          <p:nvPr/>
        </p:nvSpPr>
        <p:spPr bwMode="auto">
          <a:xfrm>
            <a:off x="187325" y="4451350"/>
            <a:ext cx="14414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p</a:t>
            </a:r>
            <a:r>
              <a:rPr lang="en-US" altLang="cs-CZ" b="1"/>
              <a:t>ost-prandi</a:t>
            </a:r>
            <a:r>
              <a:rPr lang="cs-CZ" altLang="cs-CZ" b="1"/>
              <a:t>ální</a:t>
            </a:r>
            <a:r>
              <a:rPr lang="en-US" altLang="cs-CZ" b="1"/>
              <a:t> glu</a:t>
            </a:r>
            <a:r>
              <a:rPr lang="cs-CZ" altLang="cs-CZ" b="1"/>
              <a:t>kóza – zvyšuje se jako první</a:t>
            </a:r>
            <a:endParaRPr lang="en-US" altLang="cs-CZ" b="1"/>
          </a:p>
        </p:txBody>
      </p:sp>
      <p:sp>
        <p:nvSpPr>
          <p:cNvPr id="41991" name="Rectangle 11"/>
          <p:cNvSpPr>
            <a:spLocks noChangeArrowheads="1"/>
          </p:cNvSpPr>
          <p:nvPr/>
        </p:nvSpPr>
        <p:spPr bwMode="auto">
          <a:xfrm>
            <a:off x="6767513" y="4568825"/>
            <a:ext cx="2381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porušená</a:t>
            </a:r>
            <a:endParaRPr lang="en-US" altLang="cs-CZ" b="1"/>
          </a:p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en-US" altLang="cs-CZ" b="1"/>
              <a:t>glu</a:t>
            </a:r>
            <a:r>
              <a:rPr lang="cs-CZ" altLang="cs-CZ" b="1"/>
              <a:t>kózová</a:t>
            </a:r>
            <a:r>
              <a:rPr lang="en-US" altLang="cs-CZ" b="1"/>
              <a:t> tolerance</a:t>
            </a:r>
          </a:p>
        </p:txBody>
      </p:sp>
      <p:sp>
        <p:nvSpPr>
          <p:cNvPr id="41992" name="Arc 12"/>
          <p:cNvSpPr>
            <a:spLocks noChangeArrowheads="1"/>
          </p:cNvSpPr>
          <p:nvPr/>
        </p:nvSpPr>
        <p:spPr bwMode="auto">
          <a:xfrm>
            <a:off x="1617663" y="4395788"/>
            <a:ext cx="5121275" cy="9318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0 h 21600"/>
              <a:gd name="T10" fmla="*/ 214748364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176213" y="2687638"/>
            <a:ext cx="14001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i</a:t>
            </a:r>
            <a:r>
              <a:rPr lang="en-US" altLang="cs-CZ" b="1"/>
              <a:t>n</a:t>
            </a:r>
            <a:r>
              <a:rPr lang="cs-CZ" altLang="cs-CZ" b="1"/>
              <a:t>z</a:t>
            </a:r>
            <a:r>
              <a:rPr lang="en-US" altLang="cs-CZ" b="1"/>
              <a:t>ul</a:t>
            </a:r>
            <a:r>
              <a:rPr lang="cs-CZ" altLang="cs-CZ" b="1"/>
              <a:t>i</a:t>
            </a:r>
            <a:r>
              <a:rPr lang="en-US" altLang="cs-CZ" b="1"/>
              <a:t>n</a:t>
            </a:r>
            <a:r>
              <a:rPr lang="cs-CZ" altLang="cs-CZ" b="1"/>
              <a:t>ová</a:t>
            </a:r>
            <a:r>
              <a:rPr lang="en-US" altLang="cs-CZ" b="1"/>
              <a:t> re</a:t>
            </a:r>
            <a:r>
              <a:rPr lang="cs-CZ" altLang="cs-CZ" b="1"/>
              <a:t>z</a:t>
            </a:r>
            <a:r>
              <a:rPr lang="en-US" altLang="cs-CZ" b="1"/>
              <a:t>ist</a:t>
            </a:r>
            <a:r>
              <a:rPr lang="cs-CZ" altLang="cs-CZ" b="1"/>
              <a:t>e</a:t>
            </a:r>
            <a:r>
              <a:rPr lang="en-US" altLang="cs-CZ" b="1"/>
              <a:t>nce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6735763" y="2706688"/>
            <a:ext cx="2254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zvýšená inzulinová</a:t>
            </a:r>
          </a:p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rezistence</a:t>
            </a:r>
            <a:endParaRPr lang="en-US" altLang="cs-CZ" b="1"/>
          </a:p>
        </p:txBody>
      </p:sp>
      <p:sp>
        <p:nvSpPr>
          <p:cNvPr id="41995" name="Freeform 15"/>
          <p:cNvSpPr>
            <a:spLocks noChangeArrowheads="1"/>
          </p:cNvSpPr>
          <p:nvPr/>
        </p:nvSpPr>
        <p:spPr bwMode="auto">
          <a:xfrm rot="10800000" flipH="1">
            <a:off x="1620838" y="2506663"/>
            <a:ext cx="5146675" cy="931862"/>
          </a:xfrm>
          <a:custGeom>
            <a:avLst/>
            <a:gdLst>
              <a:gd name="T0" fmla="*/ 0 w 3239"/>
              <a:gd name="T1" fmla="*/ 0 h 587"/>
              <a:gd name="T2" fmla="*/ 2147483647 w 3239"/>
              <a:gd name="T3" fmla="*/ 2147483647 h 587"/>
              <a:gd name="T4" fmla="*/ 2147483647 w 3239"/>
              <a:gd name="T5" fmla="*/ 2147483647 h 587"/>
              <a:gd name="T6" fmla="*/ 2147483647 w 3239"/>
              <a:gd name="T7" fmla="*/ 2147483647 h 587"/>
              <a:gd name="T8" fmla="*/ 2147483647 w 3239"/>
              <a:gd name="T9" fmla="*/ 2147483647 h 587"/>
              <a:gd name="T10" fmla="*/ 2147483647 w 3239"/>
              <a:gd name="T11" fmla="*/ 2147483647 h 587"/>
              <a:gd name="T12" fmla="*/ 2147483647 w 3239"/>
              <a:gd name="T13" fmla="*/ 2147483647 h 587"/>
              <a:gd name="T14" fmla="*/ 2147483647 w 3239"/>
              <a:gd name="T15" fmla="*/ 2147483647 h 587"/>
              <a:gd name="T16" fmla="*/ 2147483647 w 3239"/>
              <a:gd name="T17" fmla="*/ 2147483647 h 587"/>
              <a:gd name="T18" fmla="*/ 2147483647 w 3239"/>
              <a:gd name="T19" fmla="*/ 2147483647 h 587"/>
              <a:gd name="T20" fmla="*/ 2147483647 w 3239"/>
              <a:gd name="T21" fmla="*/ 2147483647 h 587"/>
              <a:gd name="T22" fmla="*/ 2147483647 w 3239"/>
              <a:gd name="T23" fmla="*/ 2147483647 h 587"/>
              <a:gd name="T24" fmla="*/ 2147483647 w 3239"/>
              <a:gd name="T25" fmla="*/ 2147483647 h 587"/>
              <a:gd name="T26" fmla="*/ 2147483647 w 3239"/>
              <a:gd name="T27" fmla="*/ 2147483647 h 587"/>
              <a:gd name="T28" fmla="*/ 2147483647 w 3239"/>
              <a:gd name="T29" fmla="*/ 2147483647 h 587"/>
              <a:gd name="T30" fmla="*/ 2147483647 w 3239"/>
              <a:gd name="T31" fmla="*/ 2147483647 h 587"/>
              <a:gd name="T32" fmla="*/ 2147483647 w 3239"/>
              <a:gd name="T33" fmla="*/ 2147483647 h 587"/>
              <a:gd name="T34" fmla="*/ 2147483647 w 3239"/>
              <a:gd name="T35" fmla="*/ 2147483647 h 587"/>
              <a:gd name="T36" fmla="*/ 2147483647 w 3239"/>
              <a:gd name="T37" fmla="*/ 2147483647 h 587"/>
              <a:gd name="T38" fmla="*/ 2147483647 w 3239"/>
              <a:gd name="T39" fmla="*/ 2147483647 h 587"/>
              <a:gd name="T40" fmla="*/ 2147483647 w 3239"/>
              <a:gd name="T41" fmla="*/ 2147483647 h 587"/>
              <a:gd name="T42" fmla="*/ 2147483647 w 3239"/>
              <a:gd name="T43" fmla="*/ 2147483647 h 587"/>
              <a:gd name="T44" fmla="*/ 2147483647 w 3239"/>
              <a:gd name="T45" fmla="*/ 2147483647 h 587"/>
              <a:gd name="T46" fmla="*/ 2147483647 w 3239"/>
              <a:gd name="T47" fmla="*/ 2147483647 h 587"/>
              <a:gd name="T48" fmla="*/ 2147483647 w 3239"/>
              <a:gd name="T49" fmla="*/ 2147483647 h 587"/>
              <a:gd name="T50" fmla="*/ 2147483647 w 3239"/>
              <a:gd name="T51" fmla="*/ 2147483647 h 587"/>
              <a:gd name="T52" fmla="*/ 2147483647 w 3239"/>
              <a:gd name="T53" fmla="*/ 2147483647 h 587"/>
              <a:gd name="T54" fmla="*/ 2147483647 w 3239"/>
              <a:gd name="T55" fmla="*/ 2147483647 h 587"/>
              <a:gd name="T56" fmla="*/ 2147483647 w 3239"/>
              <a:gd name="T57" fmla="*/ 2147483647 h 587"/>
              <a:gd name="T58" fmla="*/ 2147483647 w 3239"/>
              <a:gd name="T59" fmla="*/ 2147483647 h 587"/>
              <a:gd name="T60" fmla="*/ 2147483647 w 3239"/>
              <a:gd name="T61" fmla="*/ 2147483647 h 587"/>
              <a:gd name="T62" fmla="*/ 2147483647 w 3239"/>
              <a:gd name="T63" fmla="*/ 2147483647 h 587"/>
              <a:gd name="T64" fmla="*/ 2147483647 w 3239"/>
              <a:gd name="T65" fmla="*/ 2147483647 h 587"/>
              <a:gd name="T66" fmla="*/ 2147483647 w 3239"/>
              <a:gd name="T67" fmla="*/ 2147483647 h 587"/>
              <a:gd name="T68" fmla="*/ 2147483647 w 3239"/>
              <a:gd name="T69" fmla="*/ 2147483647 h 5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39"/>
              <a:gd name="T106" fmla="*/ 0 h 587"/>
              <a:gd name="T107" fmla="*/ 3239 w 3239"/>
              <a:gd name="T108" fmla="*/ 587 h 5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39" h="587">
                <a:moveTo>
                  <a:pt x="0" y="0"/>
                </a:moveTo>
                <a:lnTo>
                  <a:pt x="154" y="4"/>
                </a:lnTo>
                <a:lnTo>
                  <a:pt x="306" y="9"/>
                </a:lnTo>
                <a:lnTo>
                  <a:pt x="454" y="17"/>
                </a:lnTo>
                <a:lnTo>
                  <a:pt x="595" y="38"/>
                </a:lnTo>
                <a:lnTo>
                  <a:pt x="733" y="64"/>
                </a:lnTo>
                <a:lnTo>
                  <a:pt x="877" y="109"/>
                </a:lnTo>
                <a:lnTo>
                  <a:pt x="1000" y="151"/>
                </a:lnTo>
                <a:lnTo>
                  <a:pt x="1054" y="172"/>
                </a:lnTo>
                <a:lnTo>
                  <a:pt x="1109" y="195"/>
                </a:lnTo>
                <a:lnTo>
                  <a:pt x="1148" y="211"/>
                </a:lnTo>
                <a:lnTo>
                  <a:pt x="1175" y="224"/>
                </a:lnTo>
                <a:lnTo>
                  <a:pt x="1202" y="236"/>
                </a:lnTo>
                <a:lnTo>
                  <a:pt x="1240" y="250"/>
                </a:lnTo>
                <a:lnTo>
                  <a:pt x="1276" y="265"/>
                </a:lnTo>
                <a:lnTo>
                  <a:pt x="1327" y="289"/>
                </a:lnTo>
                <a:lnTo>
                  <a:pt x="1375" y="310"/>
                </a:lnTo>
                <a:lnTo>
                  <a:pt x="1436" y="333"/>
                </a:lnTo>
                <a:lnTo>
                  <a:pt x="1509" y="359"/>
                </a:lnTo>
                <a:lnTo>
                  <a:pt x="1596" y="384"/>
                </a:lnTo>
                <a:lnTo>
                  <a:pt x="1699" y="412"/>
                </a:lnTo>
                <a:lnTo>
                  <a:pt x="1903" y="464"/>
                </a:lnTo>
                <a:lnTo>
                  <a:pt x="2016" y="485"/>
                </a:lnTo>
                <a:lnTo>
                  <a:pt x="2130" y="506"/>
                </a:lnTo>
                <a:lnTo>
                  <a:pt x="2189" y="514"/>
                </a:lnTo>
                <a:lnTo>
                  <a:pt x="2264" y="523"/>
                </a:lnTo>
                <a:lnTo>
                  <a:pt x="2410" y="535"/>
                </a:lnTo>
                <a:lnTo>
                  <a:pt x="2570" y="548"/>
                </a:lnTo>
                <a:lnTo>
                  <a:pt x="2731" y="561"/>
                </a:lnTo>
                <a:lnTo>
                  <a:pt x="2891" y="569"/>
                </a:lnTo>
                <a:lnTo>
                  <a:pt x="3031" y="573"/>
                </a:lnTo>
                <a:lnTo>
                  <a:pt x="3092" y="577"/>
                </a:lnTo>
                <a:lnTo>
                  <a:pt x="3151" y="582"/>
                </a:lnTo>
                <a:lnTo>
                  <a:pt x="3198" y="582"/>
                </a:lnTo>
                <a:lnTo>
                  <a:pt x="3238" y="586"/>
                </a:lnTo>
              </a:path>
            </a:pathLst>
          </a:custGeom>
          <a:noFill/>
          <a:ln w="50800" cap="rnd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1996" name="Rectangle 16"/>
          <p:cNvSpPr>
            <a:spLocks noChangeArrowheads="1"/>
          </p:cNvSpPr>
          <p:nvPr/>
        </p:nvSpPr>
        <p:spPr bwMode="auto">
          <a:xfrm>
            <a:off x="252413" y="5948363"/>
            <a:ext cx="2447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glukóza na lačno – zvyšuje se jako druhá</a:t>
            </a:r>
            <a:endParaRPr lang="en-US" altLang="cs-CZ" b="1"/>
          </a:p>
        </p:txBody>
      </p:sp>
      <p:sp>
        <p:nvSpPr>
          <p:cNvPr id="41997" name="Rectangle 17"/>
          <p:cNvSpPr>
            <a:spLocks noChangeArrowheads="1"/>
          </p:cNvSpPr>
          <p:nvPr/>
        </p:nvSpPr>
        <p:spPr bwMode="auto">
          <a:xfrm>
            <a:off x="6748463" y="5557838"/>
            <a:ext cx="1784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h</a:t>
            </a:r>
            <a:r>
              <a:rPr lang="en-US" altLang="cs-CZ" b="1"/>
              <a:t>ypergly</a:t>
            </a:r>
            <a:r>
              <a:rPr lang="cs-CZ" altLang="cs-CZ" b="1"/>
              <a:t>ké</a:t>
            </a:r>
            <a:r>
              <a:rPr lang="en-US" altLang="cs-CZ" b="1"/>
              <a:t>mi</a:t>
            </a:r>
            <a:r>
              <a:rPr lang="cs-CZ" altLang="cs-CZ" b="1"/>
              <a:t>e</a:t>
            </a:r>
            <a:endParaRPr lang="en-US" altLang="cs-CZ" b="1"/>
          </a:p>
        </p:txBody>
      </p:sp>
      <p:sp>
        <p:nvSpPr>
          <p:cNvPr id="41998" name="Freeform 18"/>
          <p:cNvSpPr>
            <a:spLocks noChangeArrowheads="1"/>
          </p:cNvSpPr>
          <p:nvPr/>
        </p:nvSpPr>
        <p:spPr bwMode="auto">
          <a:xfrm>
            <a:off x="1614488" y="5594350"/>
            <a:ext cx="5127625" cy="455613"/>
          </a:xfrm>
          <a:custGeom>
            <a:avLst/>
            <a:gdLst>
              <a:gd name="T0" fmla="*/ 0 w 3230"/>
              <a:gd name="T1" fmla="*/ 2147483647 h 287"/>
              <a:gd name="T2" fmla="*/ 2147483647 w 3230"/>
              <a:gd name="T3" fmla="*/ 2147483647 h 287"/>
              <a:gd name="T4" fmla="*/ 2147483647 w 3230"/>
              <a:gd name="T5" fmla="*/ 2147483647 h 287"/>
              <a:gd name="T6" fmla="*/ 2147483647 w 3230"/>
              <a:gd name="T7" fmla="*/ 2147483647 h 287"/>
              <a:gd name="T8" fmla="*/ 2147483647 w 3230"/>
              <a:gd name="T9" fmla="*/ 2147483647 h 287"/>
              <a:gd name="T10" fmla="*/ 2147483647 w 3230"/>
              <a:gd name="T11" fmla="*/ 2147483647 h 287"/>
              <a:gd name="T12" fmla="*/ 2147483647 w 3230"/>
              <a:gd name="T13" fmla="*/ 2147483647 h 287"/>
              <a:gd name="T14" fmla="*/ 2147483647 w 3230"/>
              <a:gd name="T15" fmla="*/ 2147483647 h 287"/>
              <a:gd name="T16" fmla="*/ 2147483647 w 3230"/>
              <a:gd name="T17" fmla="*/ 2147483647 h 287"/>
              <a:gd name="T18" fmla="*/ 2147483647 w 3230"/>
              <a:gd name="T19" fmla="*/ 2147483647 h 287"/>
              <a:gd name="T20" fmla="*/ 2147483647 w 3230"/>
              <a:gd name="T21" fmla="*/ 2147483647 h 287"/>
              <a:gd name="T22" fmla="*/ 2147483647 w 3230"/>
              <a:gd name="T23" fmla="*/ 2147483647 h 287"/>
              <a:gd name="T24" fmla="*/ 2147483647 w 3230"/>
              <a:gd name="T25" fmla="*/ 2147483647 h 287"/>
              <a:gd name="T26" fmla="*/ 2147483647 w 3230"/>
              <a:gd name="T27" fmla="*/ 2147483647 h 287"/>
              <a:gd name="T28" fmla="*/ 2147483647 w 3230"/>
              <a:gd name="T29" fmla="*/ 2147483647 h 287"/>
              <a:gd name="T30" fmla="*/ 2147483647 w 3230"/>
              <a:gd name="T31" fmla="*/ 2147483647 h 287"/>
              <a:gd name="T32" fmla="*/ 2147483647 w 3230"/>
              <a:gd name="T33" fmla="*/ 2147483647 h 287"/>
              <a:gd name="T34" fmla="*/ 2147483647 w 3230"/>
              <a:gd name="T35" fmla="*/ 2147483647 h 287"/>
              <a:gd name="T36" fmla="*/ 2147483647 w 3230"/>
              <a:gd name="T37" fmla="*/ 2147483647 h 287"/>
              <a:gd name="T38" fmla="*/ 2147483647 w 3230"/>
              <a:gd name="T39" fmla="*/ 2147483647 h 287"/>
              <a:gd name="T40" fmla="*/ 2147483647 w 3230"/>
              <a:gd name="T41" fmla="*/ 2147483647 h 287"/>
              <a:gd name="T42" fmla="*/ 2147483647 w 3230"/>
              <a:gd name="T43" fmla="*/ 2147483647 h 287"/>
              <a:gd name="T44" fmla="*/ 2147483647 w 3230"/>
              <a:gd name="T45" fmla="*/ 2147483647 h 287"/>
              <a:gd name="T46" fmla="*/ 2147483647 w 3230"/>
              <a:gd name="T47" fmla="*/ 2147483647 h 287"/>
              <a:gd name="T48" fmla="*/ 2147483647 w 3230"/>
              <a:gd name="T49" fmla="*/ 2147483647 h 287"/>
              <a:gd name="T50" fmla="*/ 2147483647 w 3230"/>
              <a:gd name="T51" fmla="*/ 2147483647 h 287"/>
              <a:gd name="T52" fmla="*/ 2147483647 w 3230"/>
              <a:gd name="T53" fmla="*/ 2147483647 h 287"/>
              <a:gd name="T54" fmla="*/ 2147483647 w 3230"/>
              <a:gd name="T55" fmla="*/ 2147483647 h 287"/>
              <a:gd name="T56" fmla="*/ 2147483647 w 3230"/>
              <a:gd name="T57" fmla="*/ 2147483647 h 287"/>
              <a:gd name="T58" fmla="*/ 2147483647 w 3230"/>
              <a:gd name="T59" fmla="*/ 2147483647 h 287"/>
              <a:gd name="T60" fmla="*/ 2147483647 w 3230"/>
              <a:gd name="T61" fmla="*/ 2147483647 h 287"/>
              <a:gd name="T62" fmla="*/ 2147483647 w 3230"/>
              <a:gd name="T63" fmla="*/ 2147483647 h 287"/>
              <a:gd name="T64" fmla="*/ 2147483647 w 3230"/>
              <a:gd name="T65" fmla="*/ 2147483647 h 287"/>
              <a:gd name="T66" fmla="*/ 2147483647 w 3230"/>
              <a:gd name="T67" fmla="*/ 2147483647 h 287"/>
              <a:gd name="T68" fmla="*/ 2147483647 w 3230"/>
              <a:gd name="T69" fmla="*/ 0 h 2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30"/>
              <a:gd name="T106" fmla="*/ 0 h 287"/>
              <a:gd name="T107" fmla="*/ 3230 w 3230"/>
              <a:gd name="T108" fmla="*/ 287 h 2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30" h="287">
                <a:moveTo>
                  <a:pt x="0" y="280"/>
                </a:moveTo>
                <a:lnTo>
                  <a:pt x="186" y="280"/>
                </a:lnTo>
                <a:lnTo>
                  <a:pt x="380" y="280"/>
                </a:lnTo>
                <a:lnTo>
                  <a:pt x="572" y="280"/>
                </a:lnTo>
                <a:lnTo>
                  <a:pt x="771" y="280"/>
                </a:lnTo>
                <a:lnTo>
                  <a:pt x="818" y="280"/>
                </a:lnTo>
                <a:lnTo>
                  <a:pt x="850" y="282"/>
                </a:lnTo>
                <a:lnTo>
                  <a:pt x="884" y="284"/>
                </a:lnTo>
                <a:lnTo>
                  <a:pt x="916" y="284"/>
                </a:lnTo>
                <a:lnTo>
                  <a:pt x="963" y="286"/>
                </a:lnTo>
                <a:lnTo>
                  <a:pt x="1017" y="286"/>
                </a:lnTo>
                <a:lnTo>
                  <a:pt x="1097" y="284"/>
                </a:lnTo>
                <a:lnTo>
                  <a:pt x="1142" y="282"/>
                </a:lnTo>
                <a:lnTo>
                  <a:pt x="1196" y="280"/>
                </a:lnTo>
                <a:lnTo>
                  <a:pt x="1262" y="277"/>
                </a:lnTo>
                <a:lnTo>
                  <a:pt x="1335" y="276"/>
                </a:lnTo>
                <a:lnTo>
                  <a:pt x="1415" y="271"/>
                </a:lnTo>
                <a:lnTo>
                  <a:pt x="1508" y="270"/>
                </a:lnTo>
                <a:lnTo>
                  <a:pt x="1702" y="264"/>
                </a:lnTo>
                <a:lnTo>
                  <a:pt x="1914" y="255"/>
                </a:lnTo>
                <a:lnTo>
                  <a:pt x="2119" y="247"/>
                </a:lnTo>
                <a:lnTo>
                  <a:pt x="2319" y="237"/>
                </a:lnTo>
                <a:lnTo>
                  <a:pt x="2412" y="229"/>
                </a:lnTo>
                <a:lnTo>
                  <a:pt x="2498" y="223"/>
                </a:lnTo>
                <a:lnTo>
                  <a:pt x="2578" y="214"/>
                </a:lnTo>
                <a:lnTo>
                  <a:pt x="2645" y="207"/>
                </a:lnTo>
                <a:lnTo>
                  <a:pt x="2765" y="186"/>
                </a:lnTo>
                <a:lnTo>
                  <a:pt x="2864" y="159"/>
                </a:lnTo>
                <a:lnTo>
                  <a:pt x="2949" y="129"/>
                </a:lnTo>
                <a:lnTo>
                  <a:pt x="3030" y="98"/>
                </a:lnTo>
                <a:lnTo>
                  <a:pt x="3089" y="67"/>
                </a:lnTo>
                <a:lnTo>
                  <a:pt x="3143" y="41"/>
                </a:lnTo>
                <a:lnTo>
                  <a:pt x="3189" y="16"/>
                </a:lnTo>
                <a:lnTo>
                  <a:pt x="3209" y="8"/>
                </a:lnTo>
                <a:lnTo>
                  <a:pt x="3229" y="0"/>
                </a:lnTo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271463" y="3636963"/>
            <a:ext cx="13160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i</a:t>
            </a:r>
            <a:r>
              <a:rPr lang="en-US" altLang="cs-CZ" b="1"/>
              <a:t>n</a:t>
            </a:r>
            <a:r>
              <a:rPr lang="cs-CZ" altLang="cs-CZ" b="1"/>
              <a:t>z</a:t>
            </a:r>
            <a:r>
              <a:rPr lang="en-US" altLang="cs-CZ" b="1"/>
              <a:t>ul</a:t>
            </a:r>
            <a:r>
              <a:rPr lang="cs-CZ" altLang="cs-CZ" b="1"/>
              <a:t>i</a:t>
            </a:r>
            <a:r>
              <a:rPr lang="en-US" altLang="cs-CZ" b="1"/>
              <a:t>n</a:t>
            </a:r>
            <a:r>
              <a:rPr lang="cs-CZ" altLang="cs-CZ" b="1"/>
              <a:t>ová</a:t>
            </a:r>
            <a:endParaRPr lang="en-US" altLang="cs-CZ" b="1"/>
          </a:p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en-US" altLang="cs-CZ" b="1"/>
              <a:t>se</a:t>
            </a:r>
            <a:r>
              <a:rPr lang="cs-CZ" altLang="cs-CZ" b="1"/>
              <a:t>k</a:t>
            </a:r>
            <a:r>
              <a:rPr lang="en-US" altLang="cs-CZ" b="1"/>
              <a:t>re</a:t>
            </a:r>
            <a:r>
              <a:rPr lang="cs-CZ" altLang="cs-CZ" b="1"/>
              <a:t>ce</a:t>
            </a:r>
            <a:endParaRPr lang="en-US" altLang="cs-CZ" b="1"/>
          </a:p>
        </p:txBody>
      </p:sp>
      <p:sp>
        <p:nvSpPr>
          <p:cNvPr id="42000" name="Rectangle 20"/>
          <p:cNvSpPr>
            <a:spLocks noChangeArrowheads="1"/>
          </p:cNvSpPr>
          <p:nvPr/>
        </p:nvSpPr>
        <p:spPr bwMode="auto">
          <a:xfrm>
            <a:off x="6738938" y="3646488"/>
            <a:ext cx="23669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h</a:t>
            </a:r>
            <a:r>
              <a:rPr lang="en-US" altLang="cs-CZ" b="1"/>
              <a:t>yperin</a:t>
            </a:r>
            <a:r>
              <a:rPr lang="cs-CZ" altLang="cs-CZ" b="1"/>
              <a:t>z</a:t>
            </a:r>
            <a:r>
              <a:rPr lang="en-US" altLang="cs-CZ" b="1"/>
              <a:t>ulin</a:t>
            </a:r>
            <a:r>
              <a:rPr lang="cs-CZ" altLang="cs-CZ" b="1"/>
              <a:t>é</a:t>
            </a:r>
            <a:r>
              <a:rPr lang="en-US" altLang="cs-CZ" b="1"/>
              <a:t>mi</a:t>
            </a:r>
            <a:r>
              <a:rPr lang="cs-CZ" altLang="cs-CZ" b="1"/>
              <a:t>e</a:t>
            </a:r>
            <a:r>
              <a:rPr lang="en-US" altLang="cs-CZ" b="1"/>
              <a:t>,</a:t>
            </a:r>
          </a:p>
          <a:p>
            <a:pPr eaLnBrk="0" hangingPunct="0">
              <a:lnSpc>
                <a:spcPct val="90000"/>
              </a:lnSpc>
              <a:buFont typeface="Arial" charset="0"/>
              <a:buNone/>
            </a:pPr>
            <a:r>
              <a:rPr lang="cs-CZ" altLang="cs-CZ" b="1"/>
              <a:t>pak selhání</a:t>
            </a:r>
            <a:r>
              <a:rPr lang="en-US" altLang="cs-CZ" b="1"/>
              <a:t> </a:t>
            </a:r>
            <a:r>
              <a:rPr lang="en-US" altLang="cs-CZ" b="1">
                <a:sym typeface="Symbol" pitchFamily="18" charset="2"/>
              </a:rPr>
              <a:t></a:t>
            </a:r>
            <a:r>
              <a:rPr lang="en-US" altLang="cs-CZ" b="1"/>
              <a:t>-</a:t>
            </a:r>
            <a:r>
              <a:rPr lang="cs-CZ" altLang="cs-CZ" b="1"/>
              <a:t>buněk</a:t>
            </a:r>
            <a:endParaRPr lang="en-US" altLang="cs-CZ" b="1"/>
          </a:p>
        </p:txBody>
      </p:sp>
      <p:sp>
        <p:nvSpPr>
          <p:cNvPr id="42001" name="Freeform 21"/>
          <p:cNvSpPr>
            <a:spLocks noChangeArrowheads="1"/>
          </p:cNvSpPr>
          <p:nvPr/>
        </p:nvSpPr>
        <p:spPr bwMode="auto">
          <a:xfrm>
            <a:off x="1628775" y="3592513"/>
            <a:ext cx="5122863" cy="668337"/>
          </a:xfrm>
          <a:custGeom>
            <a:avLst/>
            <a:gdLst>
              <a:gd name="T0" fmla="*/ 0 w 3227"/>
              <a:gd name="T1" fmla="*/ 2147483647 h 421"/>
              <a:gd name="T2" fmla="*/ 2147483647 w 3227"/>
              <a:gd name="T3" fmla="*/ 2147483647 h 421"/>
              <a:gd name="T4" fmla="*/ 2147483647 w 3227"/>
              <a:gd name="T5" fmla="*/ 2147483647 h 421"/>
              <a:gd name="T6" fmla="*/ 2147483647 w 3227"/>
              <a:gd name="T7" fmla="*/ 2147483647 h 421"/>
              <a:gd name="T8" fmla="*/ 2147483647 w 3227"/>
              <a:gd name="T9" fmla="*/ 2147483647 h 421"/>
              <a:gd name="T10" fmla="*/ 2147483647 w 3227"/>
              <a:gd name="T11" fmla="*/ 2147483647 h 421"/>
              <a:gd name="T12" fmla="*/ 2147483647 w 3227"/>
              <a:gd name="T13" fmla="*/ 2147483647 h 421"/>
              <a:gd name="T14" fmla="*/ 2147483647 w 3227"/>
              <a:gd name="T15" fmla="*/ 2147483647 h 421"/>
              <a:gd name="T16" fmla="*/ 2147483647 w 3227"/>
              <a:gd name="T17" fmla="*/ 2147483647 h 421"/>
              <a:gd name="T18" fmla="*/ 2147483647 w 3227"/>
              <a:gd name="T19" fmla="*/ 2147483647 h 421"/>
              <a:gd name="T20" fmla="*/ 2147483647 w 3227"/>
              <a:gd name="T21" fmla="*/ 2147483647 h 421"/>
              <a:gd name="T22" fmla="*/ 2147483647 w 3227"/>
              <a:gd name="T23" fmla="*/ 2147483647 h 421"/>
              <a:gd name="T24" fmla="*/ 2147483647 w 3227"/>
              <a:gd name="T25" fmla="*/ 2147483647 h 421"/>
              <a:gd name="T26" fmla="*/ 2147483647 w 3227"/>
              <a:gd name="T27" fmla="*/ 2147483647 h 421"/>
              <a:gd name="T28" fmla="*/ 2147483647 w 3227"/>
              <a:gd name="T29" fmla="*/ 2147483647 h 421"/>
              <a:gd name="T30" fmla="*/ 2147483647 w 3227"/>
              <a:gd name="T31" fmla="*/ 2147483647 h 421"/>
              <a:gd name="T32" fmla="*/ 2147483647 w 3227"/>
              <a:gd name="T33" fmla="*/ 2147483647 h 421"/>
              <a:gd name="T34" fmla="*/ 2147483647 w 3227"/>
              <a:gd name="T35" fmla="*/ 2147483647 h 421"/>
              <a:gd name="T36" fmla="*/ 2147483647 w 3227"/>
              <a:gd name="T37" fmla="*/ 2147483647 h 421"/>
              <a:gd name="T38" fmla="*/ 2147483647 w 3227"/>
              <a:gd name="T39" fmla="*/ 2147483647 h 421"/>
              <a:gd name="T40" fmla="*/ 2147483647 w 3227"/>
              <a:gd name="T41" fmla="*/ 2147483647 h 421"/>
              <a:gd name="T42" fmla="*/ 2147483647 w 3227"/>
              <a:gd name="T43" fmla="*/ 2147483647 h 421"/>
              <a:gd name="T44" fmla="*/ 2147483647 w 3227"/>
              <a:gd name="T45" fmla="*/ 0 h 421"/>
              <a:gd name="T46" fmla="*/ 2147483647 w 3227"/>
              <a:gd name="T47" fmla="*/ 0 h 421"/>
              <a:gd name="T48" fmla="*/ 2147483647 w 3227"/>
              <a:gd name="T49" fmla="*/ 2147483647 h 421"/>
              <a:gd name="T50" fmla="*/ 2147483647 w 3227"/>
              <a:gd name="T51" fmla="*/ 2147483647 h 421"/>
              <a:gd name="T52" fmla="*/ 2147483647 w 3227"/>
              <a:gd name="T53" fmla="*/ 2147483647 h 421"/>
              <a:gd name="T54" fmla="*/ 2147483647 w 3227"/>
              <a:gd name="T55" fmla="*/ 2147483647 h 421"/>
              <a:gd name="T56" fmla="*/ 2147483647 w 3227"/>
              <a:gd name="T57" fmla="*/ 2147483647 h 421"/>
              <a:gd name="T58" fmla="*/ 2147483647 w 3227"/>
              <a:gd name="T59" fmla="*/ 2147483647 h 421"/>
              <a:gd name="T60" fmla="*/ 2147483647 w 3227"/>
              <a:gd name="T61" fmla="*/ 2147483647 h 421"/>
              <a:gd name="T62" fmla="*/ 2147483647 w 3227"/>
              <a:gd name="T63" fmla="*/ 2147483647 h 421"/>
              <a:gd name="T64" fmla="*/ 2147483647 w 3227"/>
              <a:gd name="T65" fmla="*/ 2147483647 h 421"/>
              <a:gd name="T66" fmla="*/ 2147483647 w 3227"/>
              <a:gd name="T67" fmla="*/ 2147483647 h 421"/>
              <a:gd name="T68" fmla="*/ 2147483647 w 3227"/>
              <a:gd name="T69" fmla="*/ 2147483647 h 421"/>
              <a:gd name="T70" fmla="*/ 2147483647 w 3227"/>
              <a:gd name="T71" fmla="*/ 2147483647 h 421"/>
              <a:gd name="T72" fmla="*/ 2147483647 w 3227"/>
              <a:gd name="T73" fmla="*/ 2147483647 h 421"/>
              <a:gd name="T74" fmla="*/ 2147483647 w 3227"/>
              <a:gd name="T75" fmla="*/ 2147483647 h 421"/>
              <a:gd name="T76" fmla="*/ 2147483647 w 3227"/>
              <a:gd name="T77" fmla="*/ 2147483647 h 421"/>
              <a:gd name="T78" fmla="*/ 2147483647 w 3227"/>
              <a:gd name="T79" fmla="*/ 2147483647 h 421"/>
              <a:gd name="T80" fmla="*/ 2147483647 w 3227"/>
              <a:gd name="T81" fmla="*/ 2147483647 h 421"/>
              <a:gd name="T82" fmla="*/ 2147483647 w 3227"/>
              <a:gd name="T83" fmla="*/ 2147483647 h 421"/>
              <a:gd name="T84" fmla="*/ 2147483647 w 3227"/>
              <a:gd name="T85" fmla="*/ 2147483647 h 421"/>
              <a:gd name="T86" fmla="*/ 2147483647 w 3227"/>
              <a:gd name="T87" fmla="*/ 2147483647 h 421"/>
              <a:gd name="T88" fmla="*/ 2147483647 w 3227"/>
              <a:gd name="T89" fmla="*/ 2147483647 h 421"/>
              <a:gd name="T90" fmla="*/ 2147483647 w 3227"/>
              <a:gd name="T91" fmla="*/ 2147483647 h 421"/>
              <a:gd name="T92" fmla="*/ 2147483647 w 3227"/>
              <a:gd name="T93" fmla="*/ 2147483647 h 421"/>
              <a:gd name="T94" fmla="*/ 2147483647 w 3227"/>
              <a:gd name="T95" fmla="*/ 2147483647 h 421"/>
              <a:gd name="T96" fmla="*/ 2147483647 w 3227"/>
              <a:gd name="T97" fmla="*/ 2147483647 h 421"/>
              <a:gd name="T98" fmla="*/ 2147483647 w 3227"/>
              <a:gd name="T99" fmla="*/ 2147483647 h 4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227"/>
              <a:gd name="T151" fmla="*/ 0 h 421"/>
              <a:gd name="T152" fmla="*/ 3227 w 3227"/>
              <a:gd name="T153" fmla="*/ 421 h 4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227" h="421">
                <a:moveTo>
                  <a:pt x="0" y="395"/>
                </a:moveTo>
                <a:lnTo>
                  <a:pt x="113" y="395"/>
                </a:lnTo>
                <a:lnTo>
                  <a:pt x="226" y="395"/>
                </a:lnTo>
                <a:lnTo>
                  <a:pt x="346" y="395"/>
                </a:lnTo>
                <a:lnTo>
                  <a:pt x="391" y="396"/>
                </a:lnTo>
                <a:lnTo>
                  <a:pt x="439" y="390"/>
                </a:lnTo>
                <a:lnTo>
                  <a:pt x="490" y="378"/>
                </a:lnTo>
                <a:lnTo>
                  <a:pt x="547" y="357"/>
                </a:lnTo>
                <a:lnTo>
                  <a:pt x="613" y="324"/>
                </a:lnTo>
                <a:lnTo>
                  <a:pt x="688" y="285"/>
                </a:lnTo>
                <a:lnTo>
                  <a:pt x="739" y="258"/>
                </a:lnTo>
                <a:lnTo>
                  <a:pt x="787" y="231"/>
                </a:lnTo>
                <a:lnTo>
                  <a:pt x="844" y="201"/>
                </a:lnTo>
                <a:lnTo>
                  <a:pt x="898" y="171"/>
                </a:lnTo>
                <a:lnTo>
                  <a:pt x="947" y="144"/>
                </a:lnTo>
                <a:lnTo>
                  <a:pt x="993" y="113"/>
                </a:lnTo>
                <a:lnTo>
                  <a:pt x="1039" y="88"/>
                </a:lnTo>
                <a:lnTo>
                  <a:pt x="1087" y="60"/>
                </a:lnTo>
                <a:lnTo>
                  <a:pt x="1140" y="37"/>
                </a:lnTo>
                <a:lnTo>
                  <a:pt x="1177" y="21"/>
                </a:lnTo>
                <a:lnTo>
                  <a:pt x="1234" y="9"/>
                </a:lnTo>
                <a:lnTo>
                  <a:pt x="1303" y="3"/>
                </a:lnTo>
                <a:lnTo>
                  <a:pt x="1399" y="0"/>
                </a:lnTo>
                <a:lnTo>
                  <a:pt x="1501" y="0"/>
                </a:lnTo>
                <a:lnTo>
                  <a:pt x="1588" y="3"/>
                </a:lnTo>
                <a:lnTo>
                  <a:pt x="1657" y="9"/>
                </a:lnTo>
                <a:lnTo>
                  <a:pt x="1732" y="27"/>
                </a:lnTo>
                <a:lnTo>
                  <a:pt x="1766" y="37"/>
                </a:lnTo>
                <a:lnTo>
                  <a:pt x="1799" y="48"/>
                </a:lnTo>
                <a:lnTo>
                  <a:pt x="1849" y="66"/>
                </a:lnTo>
                <a:lnTo>
                  <a:pt x="1899" y="88"/>
                </a:lnTo>
                <a:lnTo>
                  <a:pt x="1965" y="118"/>
                </a:lnTo>
                <a:lnTo>
                  <a:pt x="2052" y="158"/>
                </a:lnTo>
                <a:lnTo>
                  <a:pt x="2145" y="204"/>
                </a:lnTo>
                <a:lnTo>
                  <a:pt x="2245" y="249"/>
                </a:lnTo>
                <a:lnTo>
                  <a:pt x="2346" y="295"/>
                </a:lnTo>
                <a:lnTo>
                  <a:pt x="2433" y="340"/>
                </a:lnTo>
                <a:lnTo>
                  <a:pt x="2512" y="375"/>
                </a:lnTo>
                <a:lnTo>
                  <a:pt x="2557" y="396"/>
                </a:lnTo>
                <a:lnTo>
                  <a:pt x="2590" y="411"/>
                </a:lnTo>
                <a:lnTo>
                  <a:pt x="2623" y="417"/>
                </a:lnTo>
                <a:lnTo>
                  <a:pt x="2665" y="420"/>
                </a:lnTo>
                <a:lnTo>
                  <a:pt x="2707" y="420"/>
                </a:lnTo>
                <a:lnTo>
                  <a:pt x="2773" y="420"/>
                </a:lnTo>
                <a:lnTo>
                  <a:pt x="2854" y="420"/>
                </a:lnTo>
                <a:lnTo>
                  <a:pt x="2941" y="420"/>
                </a:lnTo>
                <a:lnTo>
                  <a:pt x="3031" y="420"/>
                </a:lnTo>
                <a:lnTo>
                  <a:pt x="3109" y="420"/>
                </a:lnTo>
                <a:lnTo>
                  <a:pt x="3178" y="420"/>
                </a:lnTo>
                <a:lnTo>
                  <a:pt x="3226" y="420"/>
                </a:lnTo>
              </a:path>
            </a:pathLst>
          </a:custGeom>
          <a:noFill/>
          <a:ln w="508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2002" name="Text Box 22"/>
          <p:cNvSpPr txBox="1">
            <a:spLocks noChangeArrowheads="1"/>
          </p:cNvSpPr>
          <p:nvPr/>
        </p:nvSpPr>
        <p:spPr bwMode="auto">
          <a:xfrm>
            <a:off x="1676400" y="6573838"/>
            <a:ext cx="73771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12813" eaLnBrk="0" hangingPunct="0">
              <a:buFont typeface="Arial" charset="0"/>
              <a:buNone/>
            </a:pPr>
            <a:r>
              <a:rPr lang="en-US" altLang="en-US" sz="1200" b="1">
                <a:solidFill>
                  <a:schemeClr val="hlink"/>
                </a:solidFill>
              </a:rPr>
              <a:t>Adapted from </a:t>
            </a:r>
            <a:r>
              <a:rPr lang="en-US" altLang="cs-CZ" sz="1200" b="1" i="1">
                <a:solidFill>
                  <a:srgbClr val="CDD7FF"/>
                </a:solidFill>
              </a:rPr>
              <a:t>Type 2 Diabetes BASICS</a:t>
            </a:r>
            <a:r>
              <a:rPr lang="en-US" altLang="cs-CZ" sz="1200" b="1">
                <a:solidFill>
                  <a:srgbClr val="CDD7FF"/>
                </a:solidFill>
              </a:rPr>
              <a:t>. International Diabetes Center, Minneapolis, 2000.</a:t>
            </a:r>
            <a:endParaRPr lang="en-US" altLang="en-US" sz="1200" b="1">
              <a:solidFill>
                <a:schemeClr val="hlink"/>
              </a:solidFill>
            </a:endParaRPr>
          </a:p>
        </p:txBody>
      </p:sp>
      <p:sp>
        <p:nvSpPr>
          <p:cNvPr id="42003" name="Rectangle 23"/>
          <p:cNvSpPr>
            <a:spLocks noChangeArrowheads="1"/>
          </p:cNvSpPr>
          <p:nvPr/>
        </p:nvSpPr>
        <p:spPr bwMode="auto">
          <a:xfrm>
            <a:off x="182563" y="266700"/>
            <a:ext cx="89709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buFont typeface="Arial" charset="0"/>
              <a:buNone/>
            </a:pPr>
            <a:r>
              <a:rPr lang="en-US" altLang="en-US" sz="2800" b="1">
                <a:solidFill>
                  <a:srgbClr val="FFD54F"/>
                </a:solidFill>
              </a:rPr>
              <a:t>In</a:t>
            </a:r>
            <a:r>
              <a:rPr lang="cs-CZ" altLang="en-US" sz="2800" b="1">
                <a:solidFill>
                  <a:srgbClr val="FFD54F"/>
                </a:solidFill>
              </a:rPr>
              <a:t>z</a:t>
            </a:r>
            <a:r>
              <a:rPr lang="en-US" altLang="en-US" sz="2800" b="1">
                <a:solidFill>
                  <a:srgbClr val="FFD54F"/>
                </a:solidFill>
              </a:rPr>
              <a:t>ulin</a:t>
            </a:r>
            <a:r>
              <a:rPr lang="cs-CZ" altLang="en-US" sz="2800" b="1">
                <a:solidFill>
                  <a:srgbClr val="FFD54F"/>
                </a:solidFill>
              </a:rPr>
              <a:t>ová</a:t>
            </a:r>
            <a:r>
              <a:rPr lang="en-US" altLang="en-US" sz="2800" b="1">
                <a:solidFill>
                  <a:srgbClr val="FFD54F"/>
                </a:solidFill>
              </a:rPr>
              <a:t> re</a:t>
            </a:r>
            <a:r>
              <a:rPr lang="cs-CZ" altLang="en-US" sz="2800" b="1">
                <a:solidFill>
                  <a:srgbClr val="FFD54F"/>
                </a:solidFill>
              </a:rPr>
              <a:t>z</a:t>
            </a:r>
            <a:r>
              <a:rPr lang="en-US" altLang="en-US" sz="2800" b="1">
                <a:solidFill>
                  <a:srgbClr val="FFD54F"/>
                </a:solidFill>
              </a:rPr>
              <a:t>ist</a:t>
            </a:r>
            <a:r>
              <a:rPr lang="cs-CZ" altLang="en-US" sz="2800" b="1">
                <a:solidFill>
                  <a:srgbClr val="FFD54F"/>
                </a:solidFill>
              </a:rPr>
              <a:t>e</a:t>
            </a:r>
            <a:r>
              <a:rPr lang="en-US" altLang="en-US" sz="2800" b="1">
                <a:solidFill>
                  <a:srgbClr val="FFD54F"/>
                </a:solidFill>
              </a:rPr>
              <a:t>nce a </a:t>
            </a:r>
            <a:r>
              <a:rPr lang="cs-CZ" altLang="en-US" sz="2800" b="1">
                <a:solidFill>
                  <a:srgbClr val="FFD54F"/>
                </a:solidFill>
              </a:rPr>
              <a:t>dysfunkce </a:t>
            </a:r>
            <a:r>
              <a:rPr lang="en-US" altLang="en-US" sz="2800" b="1">
                <a:solidFill>
                  <a:srgbClr val="FFD54F"/>
                </a:solidFill>
                <a:sym typeface="Symbol" pitchFamily="18" charset="2"/>
              </a:rPr>
              <a:t></a:t>
            </a:r>
            <a:r>
              <a:rPr lang="en-US" altLang="en-US" sz="2800" b="1">
                <a:solidFill>
                  <a:srgbClr val="FFD54F"/>
                </a:solidFill>
              </a:rPr>
              <a:t>-</a:t>
            </a:r>
            <a:r>
              <a:rPr lang="cs-CZ" altLang="en-US" sz="2800" b="1">
                <a:solidFill>
                  <a:srgbClr val="FFD54F"/>
                </a:solidFill>
              </a:rPr>
              <a:t>buněk </a:t>
            </a:r>
            <a:r>
              <a:rPr lang="en-US" altLang="en-US" sz="2800" b="1">
                <a:solidFill>
                  <a:srgbClr val="FFD54F"/>
                </a:solidFill>
              </a:rPr>
              <a:t> </a:t>
            </a:r>
            <a:endParaRPr lang="cs-CZ" altLang="en-US" sz="2800" b="1">
              <a:solidFill>
                <a:srgbClr val="FFD54F"/>
              </a:solidFill>
            </a:endParaRPr>
          </a:p>
          <a:p>
            <a:pPr eaLnBrk="0" hangingPunct="0">
              <a:buFont typeface="Arial" charset="0"/>
              <a:buNone/>
            </a:pPr>
            <a:r>
              <a:rPr lang="en-US" altLang="en-US" sz="2800" b="1">
                <a:solidFill>
                  <a:srgbClr val="FFD54F"/>
                </a:solidFill>
              </a:rPr>
              <a:t>h</a:t>
            </a:r>
            <a:r>
              <a:rPr lang="cs-CZ" altLang="en-US" sz="2800" b="1">
                <a:solidFill>
                  <a:srgbClr val="FFD54F"/>
                </a:solidFill>
              </a:rPr>
              <a:t>lavní příčiny</a:t>
            </a:r>
            <a:r>
              <a:rPr lang="en-US" altLang="en-US" sz="2800" b="1">
                <a:solidFill>
                  <a:srgbClr val="FFD54F"/>
                </a:solidFill>
              </a:rPr>
              <a:t> D</a:t>
            </a:r>
            <a:r>
              <a:rPr lang="cs-CZ" altLang="en-US" sz="2800" b="1">
                <a:solidFill>
                  <a:srgbClr val="FFD54F"/>
                </a:solidFill>
              </a:rPr>
              <a:t>M 2.typu</a:t>
            </a:r>
            <a:r>
              <a:rPr lang="cs-CZ" altLang="en-US" sz="2800" b="1">
                <a:solidFill>
                  <a:srgbClr val="FF9933"/>
                </a:solidFill>
              </a:rPr>
              <a:t> </a:t>
            </a:r>
            <a:endParaRPr lang="en-US" altLang="en-US" sz="280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altLang="en-US" dirty="0"/>
          </a:p>
          <a:p>
            <a:pPr eaLnBrk="1" hangingPunct="1">
              <a:defRPr/>
            </a:pPr>
            <a:r>
              <a:rPr lang="cs-CZ" altLang="en-US" dirty="0"/>
              <a:t>Obezita</a:t>
            </a:r>
            <a:r>
              <a:rPr lang="cs-CZ" altLang="en-US" dirty="0">
                <a:sym typeface="Symbol" panose="05050102010706020507" pitchFamily="18" charset="2"/>
              </a:rPr>
              <a:t>InzulinorezistenceHyperglykémieHyperinzulinémiepřetěžování buněk pankreatu a u geneticky disponovaného jedince vznik porušené glukózové tolerance či diabetu</a:t>
            </a:r>
          </a:p>
          <a:p>
            <a:pPr eaLnBrk="1" hangingPunct="1">
              <a:defRPr/>
            </a:pPr>
            <a:endParaRPr lang="cs-CZ" altLang="en-US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genetická dispozice DM: 20 % kavkazské populace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nejčastější příčina slepoty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nejčastější příčina amputace DKK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40 % pacientů na chronické dialýze 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doba dožití osob s diabetem je o 6-7 let méně jak u osob bez diabetu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FINDRISC (FINnish Diabetes RIsk SCore)</a:t>
            </a:r>
          </a:p>
        </p:txBody>
      </p:sp>
      <p:pic>
        <p:nvPicPr>
          <p:cNvPr id="54274" name="Zástupný symbol pro obsah 4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08050"/>
            <a:ext cx="4032250" cy="5689600"/>
          </a:xfrm>
        </p:spPr>
      </p:pic>
      <p:pic>
        <p:nvPicPr>
          <p:cNvPr id="54275" name="Zástupný symbol pro obsah 5" descr="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56213" y="908050"/>
            <a:ext cx="3887787" cy="56896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D54F"/>
                </a:solidFill>
                <a:effectLst/>
                <a:cs typeface="Arial" charset="0"/>
              </a:rPr>
              <a:t>Klinické příznaky</a:t>
            </a:r>
          </a:p>
        </p:txBody>
      </p:sp>
      <p:sp>
        <p:nvSpPr>
          <p:cNvPr id="45058" name="Rectangle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>
                <a:effectLst/>
                <a:cs typeface="Arial" charset="0"/>
              </a:rPr>
              <a:t>Žízeň, zvýšené močení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  <a:cs typeface="Arial" charset="0"/>
              </a:rPr>
              <a:t>Únava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  <a:cs typeface="Arial" charset="0"/>
              </a:rPr>
              <a:t>Glukóza, event. aceton v moči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  <a:cs typeface="Arial" charset="0"/>
              </a:rPr>
              <a:t>Váhový úbytek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  <a:cs typeface="Arial" charset="0"/>
              </a:rPr>
              <a:t>Kožní infekce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  <a:cs typeface="Arial" charset="0"/>
              </a:rPr>
              <a:t>Porucha zraku</a:t>
            </a:r>
          </a:p>
          <a:p>
            <a:pPr>
              <a:lnSpc>
                <a:spcPct val="90000"/>
              </a:lnSpc>
            </a:pPr>
            <a:endParaRPr lang="cs-CZ" altLang="cs-CZ" sz="2800">
              <a:effectLst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  <a:cs typeface="Arial" charset="0"/>
              </a:rPr>
              <a:t>Nechutenství, zvracení, porucha vědomí (hyperglykémie, ketóza) – méně často</a:t>
            </a:r>
          </a:p>
          <a:p>
            <a:pPr>
              <a:lnSpc>
                <a:spcPct val="90000"/>
              </a:lnSpc>
            </a:pPr>
            <a:endParaRPr lang="cs-CZ" altLang="cs-CZ" sz="2800"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4000" b="1">
                <a:solidFill>
                  <a:srgbClr val="FFD54F"/>
                </a:solidFill>
                <a:effectLst/>
                <a:cs typeface="Arial" charset="0"/>
              </a:rPr>
              <a:t>Diagnoza diabetes mellitus</a:t>
            </a:r>
            <a:r>
              <a:rPr lang="cs-CZ">
                <a:effectLst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en-US">
                <a:solidFill>
                  <a:srgbClr val="FFD54F"/>
                </a:solidFill>
                <a:effectLst/>
                <a:cs typeface="Arial" charset="0"/>
              </a:rPr>
              <a:t>Diagnóza DM</a:t>
            </a:r>
            <a:endParaRPr lang="en-US" altLang="en-US">
              <a:solidFill>
                <a:srgbClr val="FFD54F"/>
              </a:solidFill>
              <a:effectLst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Nalačno glykémie </a:t>
            </a:r>
            <a:r>
              <a:rPr lang="cs-CZ" sz="2800" dirty="0">
                <a:solidFill>
                  <a:srgbClr val="FF0000"/>
                </a:solidFill>
              </a:rPr>
              <a:t>7,0 </a:t>
            </a:r>
            <a:r>
              <a:rPr lang="cs-CZ" sz="2800" dirty="0" err="1">
                <a:solidFill>
                  <a:srgbClr val="FF0000"/>
                </a:solidFill>
              </a:rPr>
              <a:t>mmol</a:t>
            </a:r>
            <a:r>
              <a:rPr lang="cs-CZ" sz="2800" dirty="0">
                <a:solidFill>
                  <a:srgbClr val="FF0000"/>
                </a:solidFill>
              </a:rPr>
              <a:t>/l a více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Náhodná glykémie </a:t>
            </a:r>
            <a:r>
              <a:rPr lang="cs-CZ" sz="2800" dirty="0">
                <a:solidFill>
                  <a:srgbClr val="FF0000"/>
                </a:solidFill>
              </a:rPr>
              <a:t>11,1 </a:t>
            </a:r>
            <a:r>
              <a:rPr lang="cs-CZ" sz="2800" dirty="0" err="1">
                <a:solidFill>
                  <a:srgbClr val="FF0000"/>
                </a:solidFill>
              </a:rPr>
              <a:t>mmol</a:t>
            </a:r>
            <a:r>
              <a:rPr lang="cs-CZ" sz="2800" dirty="0">
                <a:solidFill>
                  <a:srgbClr val="FF0000"/>
                </a:solidFill>
              </a:rPr>
              <a:t>/l a více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Bez přítomnosti klinických projevů onemocnění - 2x v různých dnech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err="1"/>
              <a:t>oGTT</a:t>
            </a:r>
            <a:endParaRPr lang="cs-CZ" sz="2800" dirty="0"/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err="1"/>
              <a:t>mikrovaskulární</a:t>
            </a:r>
            <a:r>
              <a:rPr lang="cs-CZ" sz="2800" dirty="0"/>
              <a:t> komplikace - 7 </a:t>
            </a:r>
            <a:r>
              <a:rPr lang="cs-CZ" sz="2800" dirty="0" err="1"/>
              <a:t>mmol</a:t>
            </a:r>
            <a:r>
              <a:rPr lang="cs-CZ" sz="2800" dirty="0"/>
              <a:t>/l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err="1"/>
              <a:t>makrovaskulární</a:t>
            </a:r>
            <a:r>
              <a:rPr lang="cs-CZ" sz="2800" dirty="0"/>
              <a:t> komplikace + neuropatie - 6 </a:t>
            </a:r>
            <a:r>
              <a:rPr lang="cs-CZ" sz="2800" dirty="0" err="1"/>
              <a:t>mmol</a:t>
            </a:r>
            <a:r>
              <a:rPr lang="cs-CZ" sz="2800" dirty="0"/>
              <a:t>/l </a:t>
            </a:r>
          </a:p>
        </p:txBody>
      </p:sp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noProof="1">
                <a:solidFill>
                  <a:srgbClr val="FFD54F"/>
                </a:solidFill>
                <a:cs typeface="Arial" charset="0"/>
              </a:rPr>
              <a:t>Prediabetes</a:t>
            </a:r>
            <a:r>
              <a:rPr lang="cs-CZ" noProof="1">
                <a:cs typeface="Arial" charset="0"/>
              </a:rPr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628775"/>
            <a:ext cx="4033838" cy="4502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Porušená tolerance glukózy (IGT, PGT)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7,8 - 11.0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 ve druhé hodině </a:t>
            </a:r>
            <a:r>
              <a:rPr lang="cs-CZ" altLang="cs-CZ" sz="2000" dirty="0" err="1"/>
              <a:t>oGTT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err="1"/>
              <a:t>postprandiální</a:t>
            </a:r>
            <a:r>
              <a:rPr lang="cs-CZ" altLang="cs-CZ" sz="2000" dirty="0"/>
              <a:t> glykémie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i="1" dirty="0"/>
              <a:t>nezávislý rizikový faktor ICHS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10163" y="1628775"/>
            <a:ext cx="4033837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Zvýšená glykémie nalačno (IFG) </a:t>
            </a:r>
          </a:p>
          <a:p>
            <a:pPr eaLnBrk="1" hangingPunct="1">
              <a:defRPr/>
            </a:pPr>
            <a:endParaRPr lang="cs-CZ" altLang="cs-CZ" sz="28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cs-CZ" altLang="cs-CZ" sz="2000" dirty="0"/>
              <a:t>5,6 - 6,9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 ráno nalačno</a:t>
            </a:r>
          </a:p>
          <a:p>
            <a:pPr lvl="1" eaLnBrk="1" hangingPunct="1">
              <a:defRPr/>
            </a:pP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2000" dirty="0"/>
              <a:t>lačná glykémie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sz="3200" b="1">
                <a:solidFill>
                  <a:srgbClr val="FFD54F"/>
                </a:solidFill>
                <a:effectLst/>
                <a:cs typeface="Arial" charset="0"/>
              </a:rPr>
              <a:t>Hodnocení o - GTT</a:t>
            </a:r>
            <a:br>
              <a:rPr lang="cs-CZ" sz="3200" b="1">
                <a:solidFill>
                  <a:srgbClr val="FFD54F"/>
                </a:solidFill>
                <a:effectLst/>
                <a:cs typeface="Arial" charset="0"/>
              </a:rPr>
            </a:br>
            <a:r>
              <a:rPr lang="en-US" sz="3200">
                <a:solidFill>
                  <a:srgbClr val="FFD54F"/>
                </a:solidFill>
                <a:effectLst/>
                <a:cs typeface="Arial" charset="0"/>
              </a:rPr>
              <a:t>o</a:t>
            </a:r>
            <a:r>
              <a:rPr lang="cs-CZ" sz="3200">
                <a:solidFill>
                  <a:srgbClr val="FFD54F"/>
                </a:solidFill>
                <a:effectLst/>
                <a:cs typeface="Arial" charset="0"/>
              </a:rPr>
              <a:t> - </a:t>
            </a:r>
            <a:r>
              <a:rPr lang="en-US" sz="3200">
                <a:solidFill>
                  <a:srgbClr val="FFD54F"/>
                </a:solidFill>
                <a:effectLst/>
                <a:cs typeface="Arial" charset="0"/>
              </a:rPr>
              <a:t>GTT: 75 g glukózy ve vodném roztoku</a:t>
            </a:r>
            <a:br>
              <a:rPr lang="cs-CZ" sz="3200">
                <a:solidFill>
                  <a:srgbClr val="FFD54F"/>
                </a:solidFill>
                <a:effectLst/>
                <a:cs typeface="Arial" charset="0"/>
              </a:rPr>
            </a:br>
            <a:endParaRPr lang="cs-CZ" sz="3200">
              <a:solidFill>
                <a:srgbClr val="FFD54F"/>
              </a:solidFill>
              <a:effectLst/>
              <a:cs typeface="Arial" charset="0"/>
            </a:endParaRPr>
          </a:p>
        </p:txBody>
      </p:sp>
      <p:graphicFrame>
        <p:nvGraphicFramePr>
          <p:cNvPr id="90210" name="Group 98"/>
          <p:cNvGraphicFramePr>
            <a:graphicFrameLocks noGrp="1"/>
          </p:cNvGraphicFramePr>
          <p:nvPr/>
        </p:nvGraphicFramePr>
        <p:xfrm>
          <a:off x="684213" y="1989138"/>
          <a:ext cx="7772400" cy="428625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Hodina</a:t>
                      </a: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mmol/l</a:t>
                      </a: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PGT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mmol/l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mmol/l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Nalačno</a:t>
                      </a: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5,6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hod </a:t>
                      </a: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7,8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7,8 - 11,0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11,1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FFD54F"/>
                </a:solidFill>
                <a:effectLst/>
                <a:cs typeface="Arial" charset="0"/>
              </a:rPr>
              <a:t>Hraniční poruchy glukózové homeostázy - prediabetes</a:t>
            </a:r>
          </a:p>
        </p:txBody>
      </p:sp>
      <p:graphicFrame>
        <p:nvGraphicFramePr>
          <p:cNvPr id="110634" name="Group 42"/>
          <p:cNvGraphicFramePr>
            <a:graphicFrameLocks noGrp="1"/>
          </p:cNvGraphicFramePr>
          <p:nvPr>
            <p:ph idx="4294967295"/>
          </p:nvPr>
        </p:nvGraphicFramePr>
        <p:xfrm>
          <a:off x="0" y="1981200"/>
          <a:ext cx="7772400" cy="4627577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Normální glykémie nalačno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5,6 mmol/l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Zvýšená glykémie nalačno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=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Impaired fasting glucose / IFG /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5,6-6,9 mmol/l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Porušená glukózová tolerance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PGT/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Impaired glucose tolerance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IGT/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Glykémie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 120 min.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 – GTT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 – 11,0 mmo/l 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260350"/>
            <a:ext cx="89344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24744"/>
            <a:ext cx="7886700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D54F"/>
                </a:solidFill>
              </a:rPr>
              <a:t>Dg DM pomocí </a:t>
            </a:r>
            <a:r>
              <a:rPr lang="cs-CZ" dirty="0" err="1">
                <a:solidFill>
                  <a:srgbClr val="FFD54F"/>
                </a:solidFill>
              </a:rPr>
              <a:t>glyk</a:t>
            </a:r>
            <a:r>
              <a:rPr lang="cs-CZ" dirty="0">
                <a:solidFill>
                  <a:srgbClr val="FFD54F"/>
                </a:solidFill>
              </a:rPr>
              <a:t>. </a:t>
            </a:r>
            <a:r>
              <a:rPr lang="cs-CZ" dirty="0" err="1">
                <a:solidFill>
                  <a:srgbClr val="FFD54F"/>
                </a:solidFill>
              </a:rPr>
              <a:t>Hb</a:t>
            </a:r>
            <a:r>
              <a:rPr lang="cs-CZ" dirty="0">
                <a:solidFill>
                  <a:srgbClr val="FFD54F"/>
                </a:solidFill>
              </a:rPr>
              <a:t> (jen u dospělých)</a:t>
            </a:r>
            <a:r>
              <a:rPr lang="cs-CZ" altLang="cs-CZ" sz="4400" dirty="0"/>
              <a:t> </a:t>
            </a:r>
            <a:r>
              <a:rPr lang="cs-CZ" altLang="cs-CZ" sz="4400" dirty="0">
                <a:solidFill>
                  <a:srgbClr val="FFC000"/>
                </a:solidFill>
              </a:rPr>
              <a:t>– HBA1C</a:t>
            </a:r>
            <a:r>
              <a:rPr lang="cs-CZ" altLang="cs-CZ" sz="4400" dirty="0"/>
              <a:t>- </a:t>
            </a:r>
            <a:r>
              <a:rPr lang="cs-CZ" altLang="cs-CZ" sz="2700" dirty="0"/>
              <a:t>průměrná</a:t>
            </a:r>
            <a:r>
              <a:rPr lang="cs-CZ" altLang="cs-CZ" sz="2700" dirty="0">
                <a:solidFill>
                  <a:srgbClr val="FFC000"/>
                </a:solidFill>
              </a:rPr>
              <a:t> </a:t>
            </a:r>
            <a:r>
              <a:rPr lang="cs-CZ" altLang="cs-CZ" sz="2700" dirty="0"/>
              <a:t>saturace hemoglobinu glukózou za posledních 6-8 týdnů</a:t>
            </a:r>
            <a:br>
              <a:rPr lang="cs-CZ" altLang="cs-CZ" sz="2700" dirty="0"/>
            </a:br>
            <a:br>
              <a:rPr lang="cs-CZ" altLang="cs-CZ" sz="2700" dirty="0"/>
            </a:br>
            <a:r>
              <a:rPr lang="cs-CZ" dirty="0">
                <a:solidFill>
                  <a:srgbClr val="FFD54F"/>
                </a:solidFill>
              </a:rPr>
              <a:t>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cs-CZ" dirty="0">
              <a:cs typeface="Arial" charset="0"/>
            </a:endParaRPr>
          </a:p>
          <a:p>
            <a:pPr eaLnBrk="1" hangingPunct="1">
              <a:defRPr/>
            </a:pPr>
            <a:r>
              <a:rPr lang="cs-CZ" dirty="0">
                <a:cs typeface="Arial" charset="0"/>
              </a:rPr>
              <a:t>- Evropa a ČR pouze fakultativně</a:t>
            </a:r>
          </a:p>
          <a:p>
            <a:pPr eaLnBrk="1" hangingPunct="1">
              <a:defRPr/>
            </a:pPr>
            <a:r>
              <a:rPr lang="cs-CZ" dirty="0">
                <a:cs typeface="Arial" charset="0"/>
              </a:rPr>
              <a:t>- USA, G.B. a Kanada ano</a:t>
            </a:r>
          </a:p>
          <a:p>
            <a:pPr eaLnBrk="1" hangingPunct="1">
              <a:defRPr/>
            </a:pPr>
            <a:endParaRPr lang="cs-CZ" dirty="0">
              <a:cs typeface="Arial" charset="0"/>
            </a:endParaRPr>
          </a:p>
          <a:p>
            <a:pPr lvl="1" eaLnBrk="1" hangingPunct="1">
              <a:defRPr/>
            </a:pPr>
            <a:r>
              <a:rPr lang="cs-CZ" dirty="0">
                <a:cs typeface="Arial" charset="0"/>
              </a:rPr>
              <a:t>např. u Afro-Američanů vyšší </a:t>
            </a:r>
            <a:r>
              <a:rPr lang="cs-CZ" dirty="0" err="1">
                <a:cs typeface="Arial" charset="0"/>
              </a:rPr>
              <a:t>glyk</a:t>
            </a:r>
            <a:r>
              <a:rPr lang="cs-CZ" dirty="0">
                <a:cs typeface="Arial" charset="0"/>
              </a:rPr>
              <a:t>. HB..??</a:t>
            </a:r>
          </a:p>
          <a:p>
            <a:pPr eaLnBrk="1" hangingPunct="1">
              <a:defRPr/>
            </a:pPr>
            <a:endParaRPr lang="cs-CZ" dirty="0">
              <a:cs typeface="Arial" charset="0"/>
            </a:endParaRPr>
          </a:p>
          <a:p>
            <a:pPr eaLnBrk="1" hangingPunct="1">
              <a:defRPr/>
            </a:pPr>
            <a:r>
              <a:rPr lang="cs-CZ" dirty="0">
                <a:cs typeface="Arial" charset="0"/>
              </a:rPr>
              <a:t>Návrh ČDS:</a:t>
            </a:r>
          </a:p>
          <a:p>
            <a:pPr lvl="1" eaLnBrk="1" hangingPunct="1">
              <a:defRPr/>
            </a:pPr>
            <a:r>
              <a:rPr lang="cs-CZ" dirty="0">
                <a:cs typeface="Arial" charset="0"/>
              </a:rPr>
              <a:t>norma do 38 </a:t>
            </a:r>
            <a:r>
              <a:rPr lang="cs-CZ" dirty="0" err="1">
                <a:cs typeface="Arial" charset="0"/>
              </a:rPr>
              <a:t>mmol</a:t>
            </a:r>
            <a:r>
              <a:rPr lang="cs-CZ" dirty="0">
                <a:cs typeface="Arial" charset="0"/>
              </a:rPr>
              <a:t>/mol</a:t>
            </a:r>
          </a:p>
          <a:p>
            <a:pPr lvl="1" eaLnBrk="1" hangingPunct="1">
              <a:defRPr/>
            </a:pPr>
            <a:r>
              <a:rPr lang="cs-CZ" dirty="0">
                <a:cs typeface="Arial" charset="0"/>
              </a:rPr>
              <a:t>prediabetes 38-48 </a:t>
            </a:r>
            <a:r>
              <a:rPr lang="cs-CZ" dirty="0" err="1">
                <a:cs typeface="Arial" charset="0"/>
              </a:rPr>
              <a:t>mmol</a:t>
            </a:r>
            <a:r>
              <a:rPr lang="cs-CZ" dirty="0">
                <a:cs typeface="Arial" charset="0"/>
              </a:rPr>
              <a:t>/mol</a:t>
            </a:r>
          </a:p>
          <a:p>
            <a:pPr lvl="1" eaLnBrk="1" hangingPunct="1">
              <a:defRPr/>
            </a:pPr>
            <a:r>
              <a:rPr lang="cs-CZ" dirty="0">
                <a:cs typeface="Arial" charset="0"/>
              </a:rPr>
              <a:t>diabetes </a:t>
            </a:r>
            <a:r>
              <a:rPr lang="cs-CZ" dirty="0" err="1">
                <a:cs typeface="Arial" charset="0"/>
              </a:rPr>
              <a:t>mellitus</a:t>
            </a:r>
            <a:r>
              <a:rPr lang="cs-CZ" dirty="0">
                <a:cs typeface="Arial" charset="0"/>
              </a:rPr>
              <a:t> od 48 </a:t>
            </a:r>
            <a:r>
              <a:rPr lang="cs-CZ" dirty="0" err="1">
                <a:cs typeface="Arial" charset="0"/>
              </a:rPr>
              <a:t>mmol</a:t>
            </a:r>
            <a:r>
              <a:rPr lang="cs-CZ" dirty="0">
                <a:cs typeface="Arial" charset="0"/>
              </a:rPr>
              <a:t>/mol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75612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4000" b="1" dirty="0">
                <a:solidFill>
                  <a:schemeClr val="accent5"/>
                </a:solidFill>
                <a:effectLst/>
                <a:cs typeface="Arial" charset="0"/>
              </a:rPr>
              <a:t>Epidemiologie</a:t>
            </a:r>
            <a:endParaRPr lang="cs-CZ" sz="4000" b="1" dirty="0">
              <a:solidFill>
                <a:schemeClr val="accent5"/>
              </a:solidFill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>
                <a:solidFill>
                  <a:srgbClr val="FFD54F"/>
                </a:solidFill>
                <a:effectLst/>
                <a:cs typeface="Arial" charset="0"/>
              </a:rPr>
              <a:t>Základní laboratorní vyšetření u pacienta s diabetem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45307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>
              <a:effectLst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effectLst/>
                <a:cs typeface="Arial" charset="0"/>
              </a:rPr>
              <a:t>glykémie nalačno, po jídle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effectLst/>
                <a:cs typeface="Arial" charset="0"/>
              </a:rPr>
              <a:t>glykosurie, ketonurie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>
              <a:effectLst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effectLst/>
                <a:cs typeface="Arial" charset="0"/>
              </a:rPr>
              <a:t>Glykovaný hemoglobin HbA</a:t>
            </a:r>
            <a:r>
              <a:rPr lang="cs-CZ" baseline="-25000" dirty="0">
                <a:effectLst/>
                <a:cs typeface="Arial" charset="0"/>
              </a:rPr>
              <a:t>1</a:t>
            </a:r>
            <a:r>
              <a:rPr lang="cs-CZ" dirty="0">
                <a:effectLst/>
                <a:cs typeface="Arial" charset="0"/>
              </a:rPr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effectLst/>
                <a:cs typeface="Arial" charset="0"/>
              </a:rPr>
              <a:t>Podezření na DM 1.typ 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effectLst/>
                <a:cs typeface="Arial" charset="0"/>
              </a:rPr>
              <a:t>C peptid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effectLst/>
                <a:cs typeface="Arial" charset="0"/>
              </a:rPr>
              <a:t>IRI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effectLst/>
                <a:cs typeface="Arial" charset="0"/>
              </a:rPr>
              <a:t>imunologie ( protilátky)</a:t>
            </a:r>
          </a:p>
          <a:p>
            <a:pPr eaLnBrk="1" hangingPunct="1">
              <a:lnSpc>
                <a:spcPct val="90000"/>
              </a:lnSpc>
            </a:pPr>
            <a:endParaRPr lang="cs-CZ" dirty="0">
              <a:effectLst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4000">
                <a:solidFill>
                  <a:srgbClr val="FFD54F"/>
                </a:solidFill>
                <a:effectLst/>
                <a:cs typeface="Arial" charset="0"/>
              </a:rPr>
              <a:t>Kontrola kompenzace diabetu – glukózová triáda</a:t>
            </a:r>
            <a:r>
              <a:rPr lang="cs-CZ" altLang="en-US" sz="4000">
                <a:effectLst/>
                <a:cs typeface="Arial" charset="0"/>
              </a:rPr>
              <a:t> </a:t>
            </a:r>
            <a:endParaRPr lang="en-US" altLang="en-US" sz="4000">
              <a:effectLst/>
              <a:cs typeface="Arial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altLang="cs-CZ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2800" dirty="0">
                <a:solidFill>
                  <a:srgbClr val="FF0000"/>
                </a:solidFill>
              </a:rPr>
              <a:t>FPG („</a:t>
            </a:r>
            <a:r>
              <a:rPr lang="cs-CZ" altLang="cs-CZ" sz="2800" dirty="0" err="1">
                <a:solidFill>
                  <a:srgbClr val="FF0000"/>
                </a:solidFill>
              </a:rPr>
              <a:t>fasting</a:t>
            </a:r>
            <a:r>
              <a:rPr lang="cs-CZ" altLang="cs-CZ" sz="2800" dirty="0">
                <a:solidFill>
                  <a:srgbClr val="FF0000"/>
                </a:solidFill>
              </a:rPr>
              <a:t> plasma </a:t>
            </a:r>
            <a:r>
              <a:rPr lang="cs-CZ" altLang="cs-CZ" sz="2800" dirty="0" err="1">
                <a:solidFill>
                  <a:srgbClr val="FF0000"/>
                </a:solidFill>
              </a:rPr>
              <a:t>glucose</a:t>
            </a:r>
            <a:r>
              <a:rPr lang="cs-CZ" altLang="cs-CZ" sz="2800" dirty="0">
                <a:solidFill>
                  <a:srgbClr val="FF0000"/>
                </a:solidFill>
              </a:rPr>
              <a:t>“) – glykémie nalačno</a:t>
            </a:r>
          </a:p>
          <a:p>
            <a:pPr eaLnBrk="1" hangingPunct="1">
              <a:defRPr/>
            </a:pPr>
            <a:endParaRPr lang="cs-CZ" altLang="cs-CZ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2800" dirty="0">
                <a:solidFill>
                  <a:srgbClr val="FF0000"/>
                </a:solidFill>
              </a:rPr>
              <a:t>PPG („</a:t>
            </a:r>
            <a:r>
              <a:rPr lang="cs-CZ" altLang="cs-CZ" sz="2800" dirty="0" err="1">
                <a:solidFill>
                  <a:srgbClr val="FF0000"/>
                </a:solidFill>
              </a:rPr>
              <a:t>postprandial</a:t>
            </a:r>
            <a:r>
              <a:rPr lang="cs-CZ" altLang="cs-CZ" sz="2800" dirty="0">
                <a:solidFill>
                  <a:srgbClr val="FF0000"/>
                </a:solidFill>
              </a:rPr>
              <a:t> plasma </a:t>
            </a:r>
            <a:r>
              <a:rPr lang="cs-CZ" altLang="cs-CZ" sz="2800" dirty="0" err="1">
                <a:solidFill>
                  <a:srgbClr val="FF0000"/>
                </a:solidFill>
              </a:rPr>
              <a:t>glucose</a:t>
            </a:r>
            <a:r>
              <a:rPr lang="cs-CZ" altLang="cs-CZ" sz="2800" dirty="0">
                <a:solidFill>
                  <a:srgbClr val="FF0000"/>
                </a:solidFill>
              </a:rPr>
              <a:t>“) – glykémie po jídle (</a:t>
            </a:r>
            <a:r>
              <a:rPr lang="cs-CZ" altLang="cs-CZ" sz="2800" dirty="0" err="1">
                <a:solidFill>
                  <a:srgbClr val="FF0000"/>
                </a:solidFill>
              </a:rPr>
              <a:t>postprandiální</a:t>
            </a:r>
            <a:r>
              <a:rPr lang="cs-CZ" altLang="cs-CZ" sz="28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>
                <a:solidFill>
                  <a:srgbClr val="FF0000"/>
                </a:solidFill>
              </a:rPr>
              <a:t>Glykovaný hemoglobin (HBA1C)</a:t>
            </a:r>
            <a:r>
              <a:rPr lang="cs-CZ" altLang="cs-CZ" sz="2800" dirty="0"/>
              <a:t> – průměrná saturace hemoglobinu glukózou za posledních 6-8 týdnů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D54F"/>
                </a:solidFill>
                <a:cs typeface="Arial" charset="0"/>
              </a:rPr>
              <a:t>Remise</a:t>
            </a:r>
            <a:r>
              <a:rPr lang="cs-CZ">
                <a:solidFill>
                  <a:srgbClr val="FFC000"/>
                </a:solidFill>
                <a:cs typeface="Arial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defRPr/>
            </a:pPr>
            <a:endParaRPr lang="cs-CZ"/>
          </a:p>
          <a:p>
            <a:pPr>
              <a:defRPr/>
            </a:pPr>
            <a:r>
              <a:rPr lang="cs-CZ"/>
              <a:t>Částečná </a:t>
            </a:r>
            <a:r>
              <a:rPr lang="cs-CZ" dirty="0"/>
              <a:t>– z DM do prediabetu</a:t>
            </a:r>
          </a:p>
          <a:p>
            <a:pPr>
              <a:defRPr/>
            </a:pPr>
            <a:r>
              <a:rPr lang="cs-CZ" dirty="0"/>
              <a:t>Kompletní – zcela normalizace glykémií</a:t>
            </a:r>
          </a:p>
          <a:p>
            <a:pPr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bez farmakoterapie (kromě </a:t>
            </a:r>
            <a:r>
              <a:rPr lang="cs-CZ" dirty="0" err="1"/>
              <a:t>metforminu</a:t>
            </a:r>
            <a:r>
              <a:rPr lang="cs-CZ" dirty="0"/>
              <a:t>)</a:t>
            </a:r>
          </a:p>
          <a:p>
            <a:pPr lvl="1">
              <a:defRPr/>
            </a:pPr>
            <a:r>
              <a:rPr lang="cs-CZ" dirty="0"/>
              <a:t>trvání minimálně 1 rok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/>
          <a:lstStyle/>
          <a:p>
            <a:r>
              <a:rPr lang="cs-CZ" altLang="cs-CZ" sz="4000">
                <a:solidFill>
                  <a:srgbClr val="FFD54F"/>
                </a:solidFill>
                <a:effectLst/>
                <a:cs typeface="Arial" charset="0"/>
              </a:rPr>
              <a:t>Léčba DM 2. typu (a prediabetu!)</a:t>
            </a:r>
          </a:p>
        </p:txBody>
      </p:sp>
      <p:sp>
        <p:nvSpPr>
          <p:cNvPr id="58370" name="Rectangle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  <a:noFill/>
        </p:spPr>
        <p:txBody>
          <a:bodyPr/>
          <a:lstStyle/>
          <a:p>
            <a:endParaRPr lang="cs-CZ" altLang="cs-CZ" dirty="0">
              <a:effectLst/>
              <a:cs typeface="Arial" charset="0"/>
            </a:endParaRPr>
          </a:p>
          <a:p>
            <a:r>
              <a:rPr lang="cs-CZ" altLang="cs-CZ" dirty="0">
                <a:effectLst/>
                <a:cs typeface="Arial" charset="0"/>
              </a:rPr>
              <a:t>Nefarmakologická</a:t>
            </a:r>
          </a:p>
          <a:p>
            <a:pPr lvl="1">
              <a:buFontTx/>
              <a:buNone/>
            </a:pPr>
            <a:r>
              <a:rPr lang="cs-CZ" altLang="cs-CZ" dirty="0">
                <a:effectLst/>
                <a:cs typeface="Arial" charset="0"/>
              </a:rPr>
              <a:t>Režimová opatření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A) úprava stravovacích návyků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B) úprava fyzické aktivity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C) celková změna životního stylu</a:t>
            </a:r>
          </a:p>
          <a:p>
            <a:pPr lvl="1"/>
            <a:endParaRPr lang="cs-CZ" altLang="cs-CZ" dirty="0">
              <a:effectLst/>
              <a:cs typeface="Arial" charset="0"/>
            </a:endParaRPr>
          </a:p>
          <a:p>
            <a:r>
              <a:rPr lang="cs-CZ" altLang="cs-CZ" dirty="0">
                <a:effectLst/>
                <a:cs typeface="Arial" charset="0"/>
              </a:rPr>
              <a:t>Farmakologická</a:t>
            </a:r>
          </a:p>
          <a:p>
            <a:r>
              <a:rPr lang="cs-CZ" altLang="cs-CZ" dirty="0">
                <a:effectLst/>
                <a:cs typeface="Arial" charset="0"/>
              </a:rPr>
              <a:t>„Chirurgická“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0"/>
          <p:cNvSpPr>
            <a:spLocks noChangeArrowheads="1"/>
          </p:cNvSpPr>
          <p:nvPr/>
        </p:nvSpPr>
        <p:spPr bwMode="auto">
          <a:xfrm>
            <a:off x="144463" y="1344613"/>
            <a:ext cx="8797925" cy="5056187"/>
          </a:xfrm>
          <a:prstGeom prst="roundRect">
            <a:avLst>
              <a:gd name="adj" fmla="val 5706"/>
            </a:avLst>
          </a:prstGeom>
          <a:solidFill>
            <a:schemeClr val="bg1"/>
          </a:solidFill>
          <a:ln w="19050">
            <a:solidFill>
              <a:schemeClr val="tx1">
                <a:lumMod val="60000"/>
                <a:lumOff val="4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140" name="Forme libre 139"/>
          <p:cNvSpPr/>
          <p:nvPr/>
        </p:nvSpPr>
        <p:spPr>
          <a:xfrm>
            <a:off x="2247900" y="1552575"/>
            <a:ext cx="5172075" cy="4086225"/>
          </a:xfrm>
          <a:custGeom>
            <a:avLst/>
            <a:gdLst>
              <a:gd name="connsiteX0" fmla="*/ 0 w 5172075"/>
              <a:gd name="connsiteY0" fmla="*/ 4086225 h 4086225"/>
              <a:gd name="connsiteX1" fmla="*/ 9525 w 5172075"/>
              <a:gd name="connsiteY1" fmla="*/ 3695700 h 4086225"/>
              <a:gd name="connsiteX2" fmla="*/ 371475 w 5172075"/>
              <a:gd name="connsiteY2" fmla="*/ 3695700 h 4086225"/>
              <a:gd name="connsiteX3" fmla="*/ 371475 w 5172075"/>
              <a:gd name="connsiteY3" fmla="*/ 3228975 h 4086225"/>
              <a:gd name="connsiteX4" fmla="*/ 1924050 w 5172075"/>
              <a:gd name="connsiteY4" fmla="*/ 3228975 h 4086225"/>
              <a:gd name="connsiteX5" fmla="*/ 1924050 w 5172075"/>
              <a:gd name="connsiteY5" fmla="*/ 3714750 h 4086225"/>
              <a:gd name="connsiteX6" fmla="*/ 3714750 w 5172075"/>
              <a:gd name="connsiteY6" fmla="*/ 3695700 h 4086225"/>
              <a:gd name="connsiteX7" fmla="*/ 3705225 w 5172075"/>
              <a:gd name="connsiteY7" fmla="*/ 3228975 h 4086225"/>
              <a:gd name="connsiteX8" fmla="*/ 3790950 w 5172075"/>
              <a:gd name="connsiteY8" fmla="*/ 2800350 h 4086225"/>
              <a:gd name="connsiteX9" fmla="*/ 3886200 w 5172075"/>
              <a:gd name="connsiteY9" fmla="*/ 2295525 h 4086225"/>
              <a:gd name="connsiteX10" fmla="*/ 4095750 w 5172075"/>
              <a:gd name="connsiteY10" fmla="*/ 1828800 h 4086225"/>
              <a:gd name="connsiteX11" fmla="*/ 4724400 w 5172075"/>
              <a:gd name="connsiteY11" fmla="*/ 1409700 h 4086225"/>
              <a:gd name="connsiteX12" fmla="*/ 4714875 w 5172075"/>
              <a:gd name="connsiteY12" fmla="*/ 895350 h 4086225"/>
              <a:gd name="connsiteX13" fmla="*/ 5172075 w 5172075"/>
              <a:gd name="connsiteY13" fmla="*/ 0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2075" h="4086225">
                <a:moveTo>
                  <a:pt x="0" y="4086225"/>
                </a:moveTo>
                <a:lnTo>
                  <a:pt x="9525" y="3695700"/>
                </a:lnTo>
                <a:lnTo>
                  <a:pt x="371475" y="3695700"/>
                </a:lnTo>
                <a:lnTo>
                  <a:pt x="371475" y="3228975"/>
                </a:lnTo>
                <a:lnTo>
                  <a:pt x="1924050" y="3228975"/>
                </a:lnTo>
                <a:lnTo>
                  <a:pt x="1924050" y="3714750"/>
                </a:lnTo>
                <a:lnTo>
                  <a:pt x="3714750" y="3695700"/>
                </a:lnTo>
                <a:lnTo>
                  <a:pt x="3705225" y="3228975"/>
                </a:lnTo>
                <a:lnTo>
                  <a:pt x="3790950" y="2800350"/>
                </a:lnTo>
                <a:lnTo>
                  <a:pt x="3886200" y="2295525"/>
                </a:lnTo>
                <a:lnTo>
                  <a:pt x="4095750" y="1828800"/>
                </a:lnTo>
                <a:lnTo>
                  <a:pt x="4724400" y="1409700"/>
                </a:lnTo>
                <a:lnTo>
                  <a:pt x="4714875" y="895350"/>
                </a:lnTo>
                <a:lnTo>
                  <a:pt x="5172075" y="0"/>
                </a:lnTo>
              </a:path>
            </a:pathLst>
          </a:cu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buFont typeface="Arial" panose="020B0604020202020204" pitchFamily="34" charset="0"/>
              <a:buNone/>
              <a:defRPr/>
            </a:pPr>
            <a:endParaRPr lang="fr-FR" altLang="en-US">
              <a:solidFill>
                <a:srgbClr val="495DA3"/>
              </a:solidFill>
              <a:cs typeface="Arial" pitchFamily="34" charset="0"/>
            </a:endParaRPr>
          </a:p>
        </p:txBody>
      </p:sp>
      <p:sp>
        <p:nvSpPr>
          <p:cNvPr id="139" name="Forme libre 138"/>
          <p:cNvSpPr/>
          <p:nvPr/>
        </p:nvSpPr>
        <p:spPr>
          <a:xfrm>
            <a:off x="1952625" y="1962150"/>
            <a:ext cx="3924300" cy="3667125"/>
          </a:xfrm>
          <a:custGeom>
            <a:avLst/>
            <a:gdLst>
              <a:gd name="connsiteX0" fmla="*/ 0 w 3924300"/>
              <a:gd name="connsiteY0" fmla="*/ 3667125 h 3667125"/>
              <a:gd name="connsiteX1" fmla="*/ 9525 w 3924300"/>
              <a:gd name="connsiteY1" fmla="*/ 3238500 h 3667125"/>
              <a:gd name="connsiteX2" fmla="*/ 361950 w 3924300"/>
              <a:gd name="connsiteY2" fmla="*/ 2857500 h 3667125"/>
              <a:gd name="connsiteX3" fmla="*/ 1085850 w 3924300"/>
              <a:gd name="connsiteY3" fmla="*/ 2295525 h 3667125"/>
              <a:gd name="connsiteX4" fmla="*/ 2143125 w 3924300"/>
              <a:gd name="connsiteY4" fmla="*/ 1743075 h 3667125"/>
              <a:gd name="connsiteX5" fmla="*/ 2143125 w 3924300"/>
              <a:gd name="connsiteY5" fmla="*/ 1409700 h 3667125"/>
              <a:gd name="connsiteX6" fmla="*/ 2724150 w 3924300"/>
              <a:gd name="connsiteY6" fmla="*/ 800100 h 3667125"/>
              <a:gd name="connsiteX7" fmla="*/ 2733675 w 3924300"/>
              <a:gd name="connsiteY7" fmla="*/ 352425 h 3667125"/>
              <a:gd name="connsiteX8" fmla="*/ 3924300 w 3924300"/>
              <a:gd name="connsiteY8" fmla="*/ 0 h 366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667125">
                <a:moveTo>
                  <a:pt x="0" y="3667125"/>
                </a:moveTo>
                <a:lnTo>
                  <a:pt x="9525" y="3238500"/>
                </a:lnTo>
                <a:lnTo>
                  <a:pt x="361950" y="2857500"/>
                </a:lnTo>
                <a:lnTo>
                  <a:pt x="1085850" y="2295525"/>
                </a:lnTo>
                <a:lnTo>
                  <a:pt x="2143125" y="1743075"/>
                </a:lnTo>
                <a:lnTo>
                  <a:pt x="2143125" y="1409700"/>
                </a:lnTo>
                <a:lnTo>
                  <a:pt x="2724150" y="800100"/>
                </a:lnTo>
                <a:lnTo>
                  <a:pt x="2733675" y="352425"/>
                </a:lnTo>
                <a:lnTo>
                  <a:pt x="3924300" y="0"/>
                </a:lnTo>
              </a:path>
            </a:pathLst>
          </a:custGeom>
          <a:ln w="571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buFont typeface="Arial" panose="020B0604020202020204" pitchFamily="34" charset="0"/>
              <a:buNone/>
              <a:defRPr/>
            </a:pPr>
            <a:endParaRPr lang="fr-FR" altLang="en-US">
              <a:solidFill>
                <a:srgbClr val="495DA3"/>
              </a:solidFill>
              <a:cs typeface="Arial" pitchFamily="34" charset="0"/>
            </a:endParaRPr>
          </a:p>
        </p:txBody>
      </p:sp>
      <p:sp>
        <p:nvSpPr>
          <p:cNvPr id="59398" name="Oval 117"/>
          <p:cNvSpPr>
            <a:spLocks noChangeArrowheads="1"/>
          </p:cNvSpPr>
          <p:nvPr/>
        </p:nvSpPr>
        <p:spPr bwMode="auto">
          <a:xfrm>
            <a:off x="6278563" y="3302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399" name="Oval 118"/>
          <p:cNvSpPr>
            <a:spLocks noChangeArrowheads="1"/>
          </p:cNvSpPr>
          <p:nvPr/>
        </p:nvSpPr>
        <p:spPr bwMode="auto">
          <a:xfrm>
            <a:off x="5884863" y="466407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00" name="Oval 120"/>
          <p:cNvSpPr>
            <a:spLocks noChangeArrowheads="1"/>
          </p:cNvSpPr>
          <p:nvPr/>
        </p:nvSpPr>
        <p:spPr bwMode="auto">
          <a:xfrm>
            <a:off x="6064250" y="377825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01" name="Oval 121"/>
          <p:cNvSpPr>
            <a:spLocks noChangeArrowheads="1"/>
          </p:cNvSpPr>
          <p:nvPr/>
        </p:nvSpPr>
        <p:spPr bwMode="auto">
          <a:xfrm>
            <a:off x="5970588" y="42545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02" name="Oval 124"/>
          <p:cNvSpPr>
            <a:spLocks noChangeArrowheads="1"/>
          </p:cNvSpPr>
          <p:nvPr/>
        </p:nvSpPr>
        <p:spPr bwMode="auto">
          <a:xfrm>
            <a:off x="6880225" y="2894013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838200" y="1787525"/>
            <a:ext cx="0" cy="41544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738188" y="5651500"/>
            <a:ext cx="984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405" name="Rectangle 39"/>
          <p:cNvSpPr>
            <a:spLocks noChangeArrowheads="1"/>
          </p:cNvSpPr>
          <p:nvPr/>
        </p:nvSpPr>
        <p:spPr bwMode="auto">
          <a:xfrm>
            <a:off x="974725" y="4425950"/>
            <a:ext cx="1266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  Vasodilators</a:t>
            </a:r>
            <a:b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</a:b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Diuretics</a:t>
            </a:r>
            <a:endParaRPr lang="cs-CZ" altLang="cs-CZ"/>
          </a:p>
        </p:txBody>
      </p:sp>
      <p:sp>
        <p:nvSpPr>
          <p:cNvPr id="59406" name="Rectangle 42"/>
          <p:cNvSpPr>
            <a:spLocks noChangeArrowheads="1"/>
          </p:cNvSpPr>
          <p:nvPr/>
        </p:nvSpPr>
        <p:spPr bwMode="auto">
          <a:xfrm>
            <a:off x="1808163" y="3941763"/>
            <a:ext cx="11715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Central </a:t>
            </a:r>
          </a:p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  <a:sym typeface="Symbol" pitchFamily="18" charset="2"/>
              </a:rPr>
              <a:t></a:t>
            </a: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-2 agonists</a:t>
            </a:r>
            <a:endParaRPr lang="cs-CZ" altLang="cs-CZ"/>
          </a:p>
        </p:txBody>
      </p:sp>
      <p:sp>
        <p:nvSpPr>
          <p:cNvPr id="59407" name="Rectangle 44"/>
          <p:cNvSpPr>
            <a:spLocks noChangeArrowheads="1"/>
          </p:cNvSpPr>
          <p:nvPr/>
        </p:nvSpPr>
        <p:spPr bwMode="auto">
          <a:xfrm>
            <a:off x="3687763" y="2074863"/>
            <a:ext cx="968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        ACEIs</a:t>
            </a:r>
            <a:endParaRPr lang="cs-CZ" altLang="cs-CZ"/>
          </a:p>
        </p:txBody>
      </p:sp>
      <p:sp>
        <p:nvSpPr>
          <p:cNvPr id="59408" name="Rectangle 45"/>
          <p:cNvSpPr>
            <a:spLocks noChangeArrowheads="1"/>
          </p:cNvSpPr>
          <p:nvPr/>
        </p:nvSpPr>
        <p:spPr bwMode="auto">
          <a:xfrm>
            <a:off x="4097338" y="2543175"/>
            <a:ext cx="5429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CCBs</a:t>
            </a:r>
            <a:endParaRPr lang="cs-CZ" altLang="cs-CZ"/>
          </a:p>
        </p:txBody>
      </p:sp>
      <p:sp>
        <p:nvSpPr>
          <p:cNvPr id="59409" name="Rectangle 46"/>
          <p:cNvSpPr>
            <a:spLocks noChangeArrowheads="1"/>
          </p:cNvSpPr>
          <p:nvPr/>
        </p:nvSpPr>
        <p:spPr bwMode="auto">
          <a:xfrm>
            <a:off x="2903538" y="2994025"/>
            <a:ext cx="11763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Peripheral</a:t>
            </a:r>
          </a:p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  <a:sym typeface="Symbol" pitchFamily="18" charset="2"/>
              </a:rPr>
              <a:t></a:t>
            </a: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-1 blockers</a:t>
            </a:r>
            <a:endParaRPr lang="cs-CZ" altLang="cs-CZ"/>
          </a:p>
        </p:txBody>
      </p:sp>
      <p:sp>
        <p:nvSpPr>
          <p:cNvPr id="59410" name="Rectangle 47"/>
          <p:cNvSpPr>
            <a:spLocks noChangeArrowheads="1"/>
          </p:cNvSpPr>
          <p:nvPr/>
        </p:nvSpPr>
        <p:spPr bwMode="auto">
          <a:xfrm>
            <a:off x="3030538" y="3411538"/>
            <a:ext cx="10096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ß-blockers</a:t>
            </a:r>
            <a:endParaRPr lang="cs-CZ" altLang="cs-CZ"/>
          </a:p>
        </p:txBody>
      </p:sp>
      <p:sp>
        <p:nvSpPr>
          <p:cNvPr id="59411" name="Rectangle 49"/>
          <p:cNvSpPr>
            <a:spLocks noChangeArrowheads="1"/>
          </p:cNvSpPr>
          <p:nvPr/>
        </p:nvSpPr>
        <p:spPr bwMode="auto">
          <a:xfrm>
            <a:off x="806450" y="4876800"/>
            <a:ext cx="11160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95" tIns="25438" rIns="63595" bIns="25438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Adrenergic</a:t>
            </a:r>
            <a:b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</a:b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neuronal</a:t>
            </a:r>
            <a:b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</a:b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blockers</a:t>
            </a:r>
            <a:endParaRPr lang="cs-CZ" altLang="cs-CZ"/>
          </a:p>
        </p:txBody>
      </p:sp>
      <p:sp>
        <p:nvSpPr>
          <p:cNvPr id="59412" name="Rectangle 50"/>
          <p:cNvSpPr>
            <a:spLocks noChangeArrowheads="1"/>
          </p:cNvSpPr>
          <p:nvPr/>
        </p:nvSpPr>
        <p:spPr bwMode="auto">
          <a:xfrm>
            <a:off x="5319713" y="1658938"/>
            <a:ext cx="565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9B91C1"/>
                </a:solidFill>
                <a:latin typeface="Calibri" pitchFamily="34" charset="0"/>
              </a:rPr>
              <a:t>ARBs</a:t>
            </a:r>
            <a:endParaRPr lang="cs-CZ" altLang="cs-CZ"/>
          </a:p>
        </p:txBody>
      </p:sp>
      <p:sp>
        <p:nvSpPr>
          <p:cNvPr id="75" name="Oval 54"/>
          <p:cNvSpPr>
            <a:spLocks noChangeArrowheads="1"/>
          </p:cNvSpPr>
          <p:nvPr/>
        </p:nvSpPr>
        <p:spPr bwMode="auto">
          <a:xfrm>
            <a:off x="2968625" y="4187825"/>
            <a:ext cx="144463" cy="144463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78" name="Oval 57"/>
          <p:cNvSpPr>
            <a:spLocks noChangeArrowheads="1"/>
          </p:cNvSpPr>
          <p:nvPr/>
        </p:nvSpPr>
        <p:spPr bwMode="auto">
          <a:xfrm>
            <a:off x="1882775" y="5153025"/>
            <a:ext cx="142875" cy="144463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79" name="Oval 58"/>
          <p:cNvSpPr>
            <a:spLocks noChangeArrowheads="1"/>
          </p:cNvSpPr>
          <p:nvPr/>
        </p:nvSpPr>
        <p:spPr bwMode="auto">
          <a:xfrm>
            <a:off x="2254250" y="4746625"/>
            <a:ext cx="144463" cy="142875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80" name="Oval 59"/>
          <p:cNvSpPr>
            <a:spLocks noChangeArrowheads="1"/>
          </p:cNvSpPr>
          <p:nvPr/>
        </p:nvSpPr>
        <p:spPr bwMode="auto">
          <a:xfrm>
            <a:off x="4010025" y="3338513"/>
            <a:ext cx="144463" cy="144462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81" name="Oval 60"/>
          <p:cNvSpPr>
            <a:spLocks noChangeArrowheads="1"/>
          </p:cNvSpPr>
          <p:nvPr/>
        </p:nvSpPr>
        <p:spPr bwMode="auto">
          <a:xfrm>
            <a:off x="4010025" y="3641725"/>
            <a:ext cx="144463" cy="142875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82" name="Oval 61"/>
          <p:cNvSpPr>
            <a:spLocks noChangeArrowheads="1"/>
          </p:cNvSpPr>
          <p:nvPr/>
        </p:nvSpPr>
        <p:spPr bwMode="auto">
          <a:xfrm>
            <a:off x="4611688" y="2259013"/>
            <a:ext cx="144462" cy="144462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83" name="Oval 62"/>
          <p:cNvSpPr>
            <a:spLocks noChangeArrowheads="1"/>
          </p:cNvSpPr>
          <p:nvPr/>
        </p:nvSpPr>
        <p:spPr bwMode="auto">
          <a:xfrm>
            <a:off x="4587875" y="2706688"/>
            <a:ext cx="142875" cy="142875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84" name="Oval 63"/>
          <p:cNvSpPr>
            <a:spLocks noChangeArrowheads="1"/>
          </p:cNvSpPr>
          <p:nvPr/>
        </p:nvSpPr>
        <p:spPr bwMode="auto">
          <a:xfrm>
            <a:off x="5805488" y="1882775"/>
            <a:ext cx="142875" cy="142875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739775" y="4252913"/>
            <a:ext cx="9683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>
            <a:off x="739775" y="5186363"/>
            <a:ext cx="9683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739775" y="4719638"/>
            <a:ext cx="9683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Line 67"/>
          <p:cNvSpPr>
            <a:spLocks noChangeShapeType="1"/>
          </p:cNvSpPr>
          <p:nvPr/>
        </p:nvSpPr>
        <p:spPr bwMode="auto">
          <a:xfrm>
            <a:off x="739775" y="3786188"/>
            <a:ext cx="9683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425" name="Rectangle 68"/>
          <p:cNvSpPr>
            <a:spLocks noChangeArrowheads="1"/>
          </p:cNvSpPr>
          <p:nvPr/>
        </p:nvSpPr>
        <p:spPr bwMode="auto">
          <a:xfrm rot="-5400000">
            <a:off x="-1712913" y="3740151"/>
            <a:ext cx="406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23" tIns="44517" rIns="90623" bIns="44517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cs-CZ" sz="1600">
                <a:solidFill>
                  <a:srgbClr val="495DA3"/>
                </a:solidFill>
                <a:latin typeface="Calibri" pitchFamily="34" charset="0"/>
              </a:rPr>
              <a:t>Number of unique classes</a:t>
            </a:r>
            <a:endParaRPr lang="cs-CZ" altLang="cs-CZ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 flipV="1">
            <a:off x="827088" y="5943600"/>
            <a:ext cx="675798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1762125" y="5940425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3671888" y="5940425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4600575" y="5940425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>
            <a:off x="5529263" y="5940425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>
            <a:off x="6456363" y="5940425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>
            <a:off x="7331075" y="5940425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433" name="Text Box 84"/>
          <p:cNvSpPr txBox="1">
            <a:spLocks noChangeArrowheads="1"/>
          </p:cNvSpPr>
          <p:nvPr/>
        </p:nvSpPr>
        <p:spPr bwMode="auto">
          <a:xfrm>
            <a:off x="347663" y="5502275"/>
            <a:ext cx="423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1</a:t>
            </a:r>
            <a:endParaRPr lang="cs-CZ" altLang="cs-CZ"/>
          </a:p>
        </p:txBody>
      </p:sp>
      <p:sp>
        <p:nvSpPr>
          <p:cNvPr id="43" name="Line 85"/>
          <p:cNvSpPr>
            <a:spLocks noChangeShapeType="1"/>
          </p:cNvSpPr>
          <p:nvPr/>
        </p:nvSpPr>
        <p:spPr bwMode="auto">
          <a:xfrm>
            <a:off x="2746375" y="5940425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435" name="Line 86"/>
          <p:cNvSpPr>
            <a:spLocks noChangeShapeType="1"/>
          </p:cNvSpPr>
          <p:nvPr/>
        </p:nvSpPr>
        <p:spPr bwMode="auto">
          <a:xfrm>
            <a:off x="2609850" y="4791075"/>
            <a:ext cx="0" cy="47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436" name="Rectangle 89"/>
          <p:cNvSpPr>
            <a:spLocks noChangeArrowheads="1"/>
          </p:cNvSpPr>
          <p:nvPr/>
        </p:nvSpPr>
        <p:spPr bwMode="auto">
          <a:xfrm>
            <a:off x="2243138" y="5313363"/>
            <a:ext cx="4984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SUs</a:t>
            </a:r>
            <a:endParaRPr lang="cs-CZ" altLang="cs-CZ"/>
          </a:p>
        </p:txBody>
      </p:sp>
      <p:sp>
        <p:nvSpPr>
          <p:cNvPr id="59437" name="Line 91"/>
          <p:cNvSpPr>
            <a:spLocks noChangeShapeType="1"/>
          </p:cNvSpPr>
          <p:nvPr/>
        </p:nvSpPr>
        <p:spPr bwMode="auto">
          <a:xfrm>
            <a:off x="1535113" y="5651500"/>
            <a:ext cx="61198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59438" name="Oval 92"/>
          <p:cNvSpPr>
            <a:spLocks noChangeArrowheads="1"/>
          </p:cNvSpPr>
          <p:nvPr/>
        </p:nvSpPr>
        <p:spPr bwMode="auto">
          <a:xfrm>
            <a:off x="2547938" y="47085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39" name="Oval 94"/>
          <p:cNvSpPr>
            <a:spLocks noChangeArrowheads="1"/>
          </p:cNvSpPr>
          <p:nvPr/>
        </p:nvSpPr>
        <p:spPr bwMode="auto">
          <a:xfrm>
            <a:off x="2198688" y="51863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40" name="Rectangle 100"/>
          <p:cNvSpPr>
            <a:spLocks noChangeArrowheads="1"/>
          </p:cNvSpPr>
          <p:nvPr/>
        </p:nvSpPr>
        <p:spPr bwMode="auto">
          <a:xfrm>
            <a:off x="1562100" y="5683250"/>
            <a:ext cx="6826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400" b="1">
                <a:solidFill>
                  <a:srgbClr val="9B91C1"/>
                </a:solidFill>
                <a:latin typeface="Calibri" pitchFamily="34" charset="0"/>
              </a:rPr>
              <a:t>Insulin</a:t>
            </a:r>
            <a:endParaRPr lang="cs-CZ" altLang="cs-CZ"/>
          </a:p>
        </p:txBody>
      </p:sp>
      <p:sp>
        <p:nvSpPr>
          <p:cNvPr id="59441" name="Rectangle 101"/>
          <p:cNvSpPr>
            <a:spLocks noChangeArrowheads="1"/>
          </p:cNvSpPr>
          <p:nvPr/>
        </p:nvSpPr>
        <p:spPr bwMode="auto">
          <a:xfrm>
            <a:off x="2662238" y="4821238"/>
            <a:ext cx="10588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Biguanides</a:t>
            </a:r>
            <a:endParaRPr lang="cs-CZ" altLang="cs-CZ"/>
          </a:p>
        </p:txBody>
      </p:sp>
      <p:sp>
        <p:nvSpPr>
          <p:cNvPr id="59442" name="AutoShape 103"/>
          <p:cNvSpPr>
            <a:spLocks noChangeArrowheads="1"/>
          </p:cNvSpPr>
          <p:nvPr/>
        </p:nvSpPr>
        <p:spPr bwMode="auto">
          <a:xfrm>
            <a:off x="6991350" y="2847975"/>
            <a:ext cx="1393825" cy="287338"/>
          </a:xfrm>
          <a:prstGeom prst="bevel">
            <a:avLst>
              <a:gd name="adj" fmla="val 4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GLP-1 agonists</a:t>
            </a:r>
            <a:endParaRPr lang="cs-CZ" altLang="cs-CZ"/>
          </a:p>
        </p:txBody>
      </p:sp>
      <p:sp>
        <p:nvSpPr>
          <p:cNvPr id="59443" name="Oval 106"/>
          <p:cNvSpPr>
            <a:spLocks noChangeArrowheads="1"/>
          </p:cNvSpPr>
          <p:nvPr/>
        </p:nvSpPr>
        <p:spPr bwMode="auto">
          <a:xfrm>
            <a:off x="7104063" y="19526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44" name="Oval 107"/>
          <p:cNvSpPr>
            <a:spLocks noChangeArrowheads="1"/>
          </p:cNvSpPr>
          <p:nvPr/>
        </p:nvSpPr>
        <p:spPr bwMode="auto">
          <a:xfrm>
            <a:off x="6889750" y="236696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45" name="AutoShape 109"/>
          <p:cNvSpPr>
            <a:spLocks noChangeArrowheads="1"/>
          </p:cNvSpPr>
          <p:nvPr/>
        </p:nvSpPr>
        <p:spPr bwMode="auto">
          <a:xfrm>
            <a:off x="7026275" y="2341563"/>
            <a:ext cx="1849438" cy="282575"/>
          </a:xfrm>
          <a:prstGeom prst="bevel">
            <a:avLst>
              <a:gd name="adj" fmla="val 441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Amylin analogues</a:t>
            </a:r>
            <a:endParaRPr lang="cs-CZ" altLang="cs-CZ"/>
          </a:p>
        </p:txBody>
      </p:sp>
      <p:sp>
        <p:nvSpPr>
          <p:cNvPr id="59446" name="AutoShape 110"/>
          <p:cNvSpPr>
            <a:spLocks noChangeArrowheads="1"/>
          </p:cNvSpPr>
          <p:nvPr/>
        </p:nvSpPr>
        <p:spPr bwMode="auto">
          <a:xfrm>
            <a:off x="7204075" y="1908175"/>
            <a:ext cx="1625600" cy="292100"/>
          </a:xfrm>
          <a:prstGeom prst="bevel">
            <a:avLst>
              <a:gd name="adj" fmla="val 536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DPP-4 inhibitors</a:t>
            </a:r>
            <a:endParaRPr lang="cs-CZ" altLang="cs-CZ"/>
          </a:p>
        </p:txBody>
      </p:sp>
      <p:sp>
        <p:nvSpPr>
          <p:cNvPr id="59447" name="Rectangle 112"/>
          <p:cNvSpPr>
            <a:spLocks noChangeArrowheads="1"/>
          </p:cNvSpPr>
          <p:nvPr/>
        </p:nvSpPr>
        <p:spPr bwMode="auto">
          <a:xfrm>
            <a:off x="6027738" y="4641850"/>
            <a:ext cx="1057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Biguanides</a:t>
            </a:r>
            <a:endParaRPr lang="cs-CZ" altLang="cs-CZ"/>
          </a:p>
        </p:txBody>
      </p:sp>
      <p:sp>
        <p:nvSpPr>
          <p:cNvPr id="59448" name="Rectangle 113"/>
          <p:cNvSpPr>
            <a:spLocks noChangeArrowheads="1"/>
          </p:cNvSpPr>
          <p:nvPr/>
        </p:nvSpPr>
        <p:spPr bwMode="auto">
          <a:xfrm>
            <a:off x="6089650" y="4246563"/>
            <a:ext cx="12541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AGIs</a:t>
            </a:r>
            <a:endParaRPr lang="cs-CZ" altLang="cs-CZ"/>
          </a:p>
        </p:txBody>
      </p:sp>
      <p:sp>
        <p:nvSpPr>
          <p:cNvPr id="59449" name="Rectangle 114"/>
          <p:cNvSpPr>
            <a:spLocks noChangeArrowheads="1"/>
          </p:cNvSpPr>
          <p:nvPr/>
        </p:nvSpPr>
        <p:spPr bwMode="auto">
          <a:xfrm>
            <a:off x="6203950" y="3746500"/>
            <a:ext cx="7762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TZDs</a:t>
            </a:r>
            <a:endParaRPr lang="cs-CZ" altLang="cs-CZ"/>
          </a:p>
        </p:txBody>
      </p:sp>
      <p:sp>
        <p:nvSpPr>
          <p:cNvPr id="59450" name="Rectangle 115"/>
          <p:cNvSpPr>
            <a:spLocks noChangeArrowheads="1"/>
          </p:cNvSpPr>
          <p:nvPr/>
        </p:nvSpPr>
        <p:spPr bwMode="auto">
          <a:xfrm>
            <a:off x="6430963" y="3308350"/>
            <a:ext cx="11826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95" tIns="25438" rIns="63595" bIns="25438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C8116C"/>
                </a:solidFill>
                <a:latin typeface="Calibri" pitchFamily="34" charset="0"/>
              </a:rPr>
              <a:t>Meglitinides</a:t>
            </a:r>
            <a:endParaRPr lang="cs-CZ" altLang="cs-CZ"/>
          </a:p>
        </p:txBody>
      </p:sp>
      <p:sp>
        <p:nvSpPr>
          <p:cNvPr id="57" name="Line 126"/>
          <p:cNvSpPr>
            <a:spLocks noChangeShapeType="1"/>
          </p:cNvSpPr>
          <p:nvPr/>
        </p:nvSpPr>
        <p:spPr bwMode="auto">
          <a:xfrm>
            <a:off x="727075" y="1905000"/>
            <a:ext cx="984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8" name="Line 127"/>
          <p:cNvSpPr>
            <a:spLocks noChangeShapeType="1"/>
          </p:cNvSpPr>
          <p:nvPr/>
        </p:nvSpPr>
        <p:spPr bwMode="auto">
          <a:xfrm>
            <a:off x="727075" y="2378075"/>
            <a:ext cx="984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" name="Line 128"/>
          <p:cNvSpPr>
            <a:spLocks noChangeShapeType="1"/>
          </p:cNvSpPr>
          <p:nvPr/>
        </p:nvSpPr>
        <p:spPr bwMode="auto">
          <a:xfrm>
            <a:off x="727075" y="2843213"/>
            <a:ext cx="9842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0" name="Line 129"/>
          <p:cNvSpPr>
            <a:spLocks noChangeShapeType="1"/>
          </p:cNvSpPr>
          <p:nvPr/>
        </p:nvSpPr>
        <p:spPr bwMode="auto">
          <a:xfrm>
            <a:off x="733425" y="3327400"/>
            <a:ext cx="9683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>
              <a:buFont typeface="Arial" panose="020B0604020202020204" pitchFamily="34" charset="0"/>
              <a:buNone/>
              <a:defRPr/>
            </a:pPr>
            <a:endParaRPr lang="de-CH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455" name="Rectangle 130"/>
          <p:cNvSpPr>
            <a:spLocks noChangeArrowheads="1"/>
          </p:cNvSpPr>
          <p:nvPr/>
        </p:nvSpPr>
        <p:spPr bwMode="auto">
          <a:xfrm>
            <a:off x="3059113" y="6524625"/>
            <a:ext cx="599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200" b="1">
                <a:solidFill>
                  <a:srgbClr val="404040"/>
                </a:solidFill>
                <a:latin typeface="Calibri" pitchFamily="34" charset="0"/>
              </a:rPr>
              <a:t>Adapted from: Inzucchi SE in </a:t>
            </a:r>
            <a:r>
              <a:rPr lang="en-US" altLang="cs-CZ" sz="1200" b="1" i="1">
                <a:solidFill>
                  <a:srgbClr val="404040"/>
                </a:solidFill>
                <a:latin typeface="Calibri" pitchFamily="34" charset="0"/>
              </a:rPr>
              <a:t>Clinical  Diabetes</a:t>
            </a:r>
            <a:r>
              <a:rPr lang="en-US" altLang="cs-CZ" sz="1200" b="1">
                <a:solidFill>
                  <a:srgbClr val="404040"/>
                </a:solidFill>
                <a:latin typeface="Calibri" pitchFamily="34" charset="0"/>
              </a:rPr>
              <a:t>, Fonseca VA ed., 2006.</a:t>
            </a:r>
            <a:endParaRPr lang="cs-CZ" altLang="cs-CZ"/>
          </a:p>
        </p:txBody>
      </p:sp>
      <p:sp>
        <p:nvSpPr>
          <p:cNvPr id="59456" name="Oval 106"/>
          <p:cNvSpPr>
            <a:spLocks noChangeArrowheads="1"/>
          </p:cNvSpPr>
          <p:nvPr/>
        </p:nvSpPr>
        <p:spPr bwMode="auto">
          <a:xfrm>
            <a:off x="7343775" y="148431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cs-CZ" altLang="cs-CZ"/>
          </a:p>
        </p:txBody>
      </p:sp>
      <p:sp>
        <p:nvSpPr>
          <p:cNvPr id="59457" name="Rectangle 95"/>
          <p:cNvSpPr>
            <a:spLocks noChangeArrowheads="1"/>
          </p:cNvSpPr>
          <p:nvPr/>
        </p:nvSpPr>
        <p:spPr bwMode="auto">
          <a:xfrm>
            <a:off x="7439025" y="1422400"/>
            <a:ext cx="1704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fr-FR" altLang="cs-CZ" sz="1600" b="1">
                <a:solidFill>
                  <a:srgbClr val="C8116C"/>
                </a:solidFill>
                <a:latin typeface="Calibri" pitchFamily="34" charset="0"/>
              </a:rPr>
              <a:t>SGLT2 inhibitors</a:t>
            </a:r>
            <a:endParaRPr lang="cs-CZ" altLang="cs-CZ"/>
          </a:p>
        </p:txBody>
      </p:sp>
      <p:sp>
        <p:nvSpPr>
          <p:cNvPr id="59458" name="Title 1"/>
          <p:cNvSpPr txBox="1">
            <a:spLocks noChangeArrowheads="1"/>
          </p:cNvSpPr>
          <p:nvPr/>
        </p:nvSpPr>
        <p:spPr bwMode="auto">
          <a:xfrm>
            <a:off x="712788" y="215900"/>
            <a:ext cx="843121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cs-CZ" altLang="cs-CZ" sz="3200">
                <a:solidFill>
                  <a:srgbClr val="FFD54F"/>
                </a:solidFill>
                <a:latin typeface="Calibri" pitchFamily="34" charset="0"/>
              </a:rPr>
              <a:t>Vývoj léčby DM 2 v posledních 2 dekádách</a:t>
            </a:r>
            <a:endParaRPr lang="cs-CZ" altLang="cs-CZ">
              <a:solidFill>
                <a:srgbClr val="FFD54F"/>
              </a:solidFill>
            </a:endParaRPr>
          </a:p>
        </p:txBody>
      </p:sp>
      <p:grpSp>
        <p:nvGrpSpPr>
          <p:cNvPr id="59459" name="Groupe 98"/>
          <p:cNvGrpSpPr>
            <a:grpSpLocks/>
          </p:cNvGrpSpPr>
          <p:nvPr/>
        </p:nvGrpSpPr>
        <p:grpSpPr bwMode="auto">
          <a:xfrm>
            <a:off x="819150" y="1157288"/>
            <a:ext cx="7805738" cy="58737"/>
            <a:chOff x="1064525" y="665784"/>
            <a:chExt cx="7806520" cy="58994"/>
          </a:xfrm>
        </p:grpSpPr>
        <p:cxnSp>
          <p:nvCxnSpPr>
            <p:cNvPr id="100" name="Connecteur droit 99"/>
            <p:cNvCxnSpPr/>
            <p:nvPr/>
          </p:nvCxnSpPr>
          <p:spPr>
            <a:xfrm>
              <a:off x="1064525" y="696078"/>
              <a:ext cx="77652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7075402" y="665784"/>
              <a:ext cx="1795643" cy="589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cs-CZ" altLang="cs-CZ">
                <a:solidFill>
                  <a:srgbClr val="FFFFFF"/>
                </a:solidFill>
              </a:endParaRPr>
            </a:p>
          </p:txBody>
        </p:sp>
      </p:grpSp>
      <p:sp>
        <p:nvSpPr>
          <p:cNvPr id="125" name="TextBox 5"/>
          <p:cNvSpPr txBox="1">
            <a:spLocks noChangeArrowheads="1"/>
          </p:cNvSpPr>
          <p:nvPr/>
        </p:nvSpPr>
        <p:spPr bwMode="auto">
          <a:xfrm rot="5400000">
            <a:off x="1548557" y="5909890"/>
            <a:ext cx="430887" cy="623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vert270">
            <a:spAutoFit/>
          </a:bodyPr>
          <a:lstStyle/>
          <a:p>
            <a:pPr algn="ctr" defTabSz="91376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rgbClr val="495DA3"/>
                </a:solidFill>
                <a:latin typeface="+mn-lt"/>
                <a:cs typeface="+mn-cs"/>
              </a:rPr>
              <a:t>1950</a:t>
            </a:r>
            <a:endParaRPr lang="en-US" sz="1600" b="1" dirty="0">
              <a:solidFill>
                <a:srgbClr val="495DA3"/>
              </a:solidFill>
              <a:latin typeface="+mn-lt"/>
              <a:cs typeface="+mn-cs"/>
            </a:endParaRPr>
          </a:p>
        </p:txBody>
      </p:sp>
      <p:sp>
        <p:nvSpPr>
          <p:cNvPr id="126" name="TextBox 5"/>
          <p:cNvSpPr txBox="1">
            <a:spLocks noChangeArrowheads="1"/>
          </p:cNvSpPr>
          <p:nvPr/>
        </p:nvSpPr>
        <p:spPr bwMode="auto">
          <a:xfrm rot="5400000">
            <a:off x="2553168" y="5909890"/>
            <a:ext cx="430887" cy="623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vert270">
            <a:spAutoFit/>
          </a:bodyPr>
          <a:lstStyle/>
          <a:p>
            <a:pPr algn="ctr" defTabSz="91376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rgbClr val="495DA3"/>
                </a:solidFill>
                <a:latin typeface="+mn-lt"/>
                <a:cs typeface="+mn-cs"/>
              </a:rPr>
              <a:t>1960</a:t>
            </a:r>
            <a:endParaRPr lang="en-US" sz="1600" b="1" dirty="0">
              <a:solidFill>
                <a:srgbClr val="495DA3"/>
              </a:solidFill>
              <a:latin typeface="+mn-lt"/>
              <a:cs typeface="+mn-cs"/>
            </a:endParaRPr>
          </a:p>
        </p:txBody>
      </p:sp>
      <p:sp>
        <p:nvSpPr>
          <p:cNvPr id="127" name="TextBox 5"/>
          <p:cNvSpPr txBox="1">
            <a:spLocks noChangeArrowheads="1"/>
          </p:cNvSpPr>
          <p:nvPr/>
        </p:nvSpPr>
        <p:spPr bwMode="auto">
          <a:xfrm rot="5400000">
            <a:off x="3486618" y="5909890"/>
            <a:ext cx="430887" cy="623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vert270">
            <a:spAutoFit/>
          </a:bodyPr>
          <a:lstStyle/>
          <a:p>
            <a:pPr algn="ctr" defTabSz="91376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rgbClr val="495DA3"/>
                </a:solidFill>
                <a:latin typeface="+mn-lt"/>
                <a:cs typeface="+mn-cs"/>
              </a:rPr>
              <a:t>1970</a:t>
            </a:r>
            <a:endParaRPr lang="en-US" sz="1600" b="1" dirty="0">
              <a:solidFill>
                <a:srgbClr val="495DA3"/>
              </a:solidFill>
              <a:latin typeface="+mn-lt"/>
              <a:cs typeface="+mn-cs"/>
            </a:endParaRPr>
          </a:p>
        </p:txBody>
      </p:sp>
      <p:sp>
        <p:nvSpPr>
          <p:cNvPr id="128" name="TextBox 5"/>
          <p:cNvSpPr txBox="1">
            <a:spLocks noChangeArrowheads="1"/>
          </p:cNvSpPr>
          <p:nvPr/>
        </p:nvSpPr>
        <p:spPr bwMode="auto">
          <a:xfrm rot="5400000">
            <a:off x="4412224" y="5909890"/>
            <a:ext cx="430887" cy="623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vert270">
            <a:spAutoFit/>
          </a:bodyPr>
          <a:lstStyle/>
          <a:p>
            <a:pPr algn="ctr" defTabSz="91376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rgbClr val="495DA3"/>
                </a:solidFill>
                <a:latin typeface="+mn-lt"/>
                <a:cs typeface="+mn-cs"/>
              </a:rPr>
              <a:t>1980</a:t>
            </a:r>
            <a:endParaRPr lang="en-US" sz="1600" b="1" dirty="0">
              <a:solidFill>
                <a:srgbClr val="495DA3"/>
              </a:solidFill>
              <a:latin typeface="+mn-lt"/>
              <a:cs typeface="+mn-cs"/>
            </a:endParaRPr>
          </a:p>
        </p:txBody>
      </p:sp>
      <p:sp>
        <p:nvSpPr>
          <p:cNvPr id="129" name="TextBox 5"/>
          <p:cNvSpPr txBox="1">
            <a:spLocks noChangeArrowheads="1"/>
          </p:cNvSpPr>
          <p:nvPr/>
        </p:nvSpPr>
        <p:spPr bwMode="auto">
          <a:xfrm rot="5400000">
            <a:off x="5332227" y="5909890"/>
            <a:ext cx="430887" cy="623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vert270">
            <a:spAutoFit/>
          </a:bodyPr>
          <a:lstStyle/>
          <a:p>
            <a:pPr algn="ctr" defTabSz="91376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rgbClr val="495DA3"/>
                </a:solidFill>
                <a:latin typeface="+mn-lt"/>
                <a:cs typeface="+mn-cs"/>
              </a:rPr>
              <a:t>1990</a:t>
            </a:r>
            <a:endParaRPr lang="en-US" sz="1600" b="1" dirty="0">
              <a:solidFill>
                <a:srgbClr val="495DA3"/>
              </a:solidFill>
              <a:latin typeface="+mn-lt"/>
              <a:cs typeface="+mn-cs"/>
            </a:endParaRPr>
          </a:p>
        </p:txBody>
      </p:sp>
      <p:sp>
        <p:nvSpPr>
          <p:cNvPr id="130" name="TextBox 5"/>
          <p:cNvSpPr txBox="1">
            <a:spLocks noChangeArrowheads="1"/>
          </p:cNvSpPr>
          <p:nvPr/>
        </p:nvSpPr>
        <p:spPr bwMode="auto">
          <a:xfrm rot="5400000">
            <a:off x="6219732" y="5909890"/>
            <a:ext cx="430887" cy="623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vert270">
            <a:spAutoFit/>
          </a:bodyPr>
          <a:lstStyle/>
          <a:p>
            <a:pPr algn="ctr" defTabSz="91376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rgbClr val="495DA3"/>
                </a:solidFill>
                <a:latin typeface="+mn-lt"/>
                <a:cs typeface="+mn-cs"/>
              </a:rPr>
              <a:t>2000</a:t>
            </a:r>
            <a:endParaRPr lang="en-US" sz="1600" b="1" dirty="0">
              <a:solidFill>
                <a:srgbClr val="495DA3"/>
              </a:solidFill>
              <a:latin typeface="+mn-lt"/>
              <a:cs typeface="+mn-cs"/>
            </a:endParaRPr>
          </a:p>
        </p:txBody>
      </p:sp>
      <p:sp>
        <p:nvSpPr>
          <p:cNvPr id="59466" name="Text Box 84"/>
          <p:cNvSpPr txBox="1">
            <a:spLocks noChangeArrowheads="1"/>
          </p:cNvSpPr>
          <p:nvPr/>
        </p:nvSpPr>
        <p:spPr bwMode="auto">
          <a:xfrm>
            <a:off x="347663" y="5035550"/>
            <a:ext cx="423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2</a:t>
            </a:r>
            <a:endParaRPr lang="cs-CZ" altLang="cs-CZ"/>
          </a:p>
        </p:txBody>
      </p:sp>
      <p:sp>
        <p:nvSpPr>
          <p:cNvPr id="59467" name="Text Box 84"/>
          <p:cNvSpPr txBox="1">
            <a:spLocks noChangeArrowheads="1"/>
          </p:cNvSpPr>
          <p:nvPr/>
        </p:nvSpPr>
        <p:spPr bwMode="auto">
          <a:xfrm>
            <a:off x="347663" y="4570413"/>
            <a:ext cx="423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3</a:t>
            </a:r>
            <a:endParaRPr lang="cs-CZ" altLang="cs-CZ"/>
          </a:p>
        </p:txBody>
      </p:sp>
      <p:sp>
        <p:nvSpPr>
          <p:cNvPr id="59468" name="Text Box 84"/>
          <p:cNvSpPr txBox="1">
            <a:spLocks noChangeArrowheads="1"/>
          </p:cNvSpPr>
          <p:nvPr/>
        </p:nvSpPr>
        <p:spPr bwMode="auto">
          <a:xfrm>
            <a:off x="347663" y="4103688"/>
            <a:ext cx="423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4</a:t>
            </a:r>
            <a:endParaRPr lang="cs-CZ" altLang="cs-CZ"/>
          </a:p>
        </p:txBody>
      </p:sp>
      <p:sp>
        <p:nvSpPr>
          <p:cNvPr id="59469" name="Text Box 84"/>
          <p:cNvSpPr txBox="1">
            <a:spLocks noChangeArrowheads="1"/>
          </p:cNvSpPr>
          <p:nvPr/>
        </p:nvSpPr>
        <p:spPr bwMode="auto">
          <a:xfrm>
            <a:off x="347663" y="3638550"/>
            <a:ext cx="423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5</a:t>
            </a:r>
            <a:endParaRPr lang="cs-CZ" altLang="cs-CZ"/>
          </a:p>
        </p:txBody>
      </p:sp>
      <p:sp>
        <p:nvSpPr>
          <p:cNvPr id="59470" name="Text Box 84"/>
          <p:cNvSpPr txBox="1">
            <a:spLocks noChangeArrowheads="1"/>
          </p:cNvSpPr>
          <p:nvPr/>
        </p:nvSpPr>
        <p:spPr bwMode="auto">
          <a:xfrm>
            <a:off x="347663" y="3171825"/>
            <a:ext cx="423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6</a:t>
            </a:r>
            <a:endParaRPr lang="cs-CZ" altLang="cs-CZ"/>
          </a:p>
        </p:txBody>
      </p:sp>
      <p:sp>
        <p:nvSpPr>
          <p:cNvPr id="59471" name="Text Box 84"/>
          <p:cNvSpPr txBox="1">
            <a:spLocks noChangeArrowheads="1"/>
          </p:cNvSpPr>
          <p:nvPr/>
        </p:nvSpPr>
        <p:spPr bwMode="auto">
          <a:xfrm>
            <a:off x="347663" y="2706688"/>
            <a:ext cx="423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7</a:t>
            </a:r>
            <a:endParaRPr lang="cs-CZ" altLang="cs-CZ"/>
          </a:p>
        </p:txBody>
      </p:sp>
      <p:sp>
        <p:nvSpPr>
          <p:cNvPr id="59472" name="Text Box 84"/>
          <p:cNvSpPr txBox="1">
            <a:spLocks noChangeArrowheads="1"/>
          </p:cNvSpPr>
          <p:nvPr/>
        </p:nvSpPr>
        <p:spPr bwMode="auto">
          <a:xfrm>
            <a:off x="347663" y="2241550"/>
            <a:ext cx="423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8</a:t>
            </a:r>
            <a:endParaRPr lang="cs-CZ" altLang="cs-CZ"/>
          </a:p>
        </p:txBody>
      </p:sp>
      <p:sp>
        <p:nvSpPr>
          <p:cNvPr id="59473" name="Text Box 84"/>
          <p:cNvSpPr txBox="1">
            <a:spLocks noChangeArrowheads="1"/>
          </p:cNvSpPr>
          <p:nvPr/>
        </p:nvSpPr>
        <p:spPr bwMode="auto">
          <a:xfrm>
            <a:off x="347663" y="1774825"/>
            <a:ext cx="423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cs-CZ" sz="1600" b="1">
                <a:solidFill>
                  <a:srgbClr val="495DA3"/>
                </a:solidFill>
                <a:latin typeface="Calibri" pitchFamily="34" charset="0"/>
              </a:rPr>
              <a:t>9</a:t>
            </a:r>
            <a:endParaRPr lang="cs-CZ" altLang="cs-CZ"/>
          </a:p>
        </p:txBody>
      </p:sp>
      <p:sp>
        <p:nvSpPr>
          <p:cNvPr id="77" name="Oval 56"/>
          <p:cNvSpPr>
            <a:spLocks noChangeArrowheads="1"/>
          </p:cNvSpPr>
          <p:nvPr/>
        </p:nvSpPr>
        <p:spPr bwMode="auto">
          <a:xfrm>
            <a:off x="1873250" y="5548313"/>
            <a:ext cx="142875" cy="144462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9475" name="Espace réservé du numéro de diapositive 13"/>
          <p:cNvSpPr txBox="1">
            <a:spLocks noGrp="1" noChangeArrowheads="1"/>
          </p:cNvSpPr>
          <p:nvPr/>
        </p:nvSpPr>
        <p:spPr bwMode="auto">
          <a:xfrm>
            <a:off x="263525" y="657860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 typeface="Arial" charset="0"/>
              <a:buNone/>
            </a:pPr>
            <a:fld id="{B6AFF202-2A8D-47F2-8783-228CCFF9A4F2}" type="slidenum">
              <a:rPr lang="fr-FR" altLang="cs-CZ" sz="1200" b="1">
                <a:solidFill>
                  <a:srgbClr val="7F7F7F"/>
                </a:solidFill>
                <a:latin typeface="Calibri" pitchFamily="34" charset="0"/>
              </a:rPr>
              <a:pPr algn="ctr" eaLnBrk="0" hangingPunct="0">
                <a:buFont typeface="Arial" charset="0"/>
                <a:buNone/>
              </a:pPr>
              <a:t>54</a:t>
            </a:fld>
            <a:endParaRPr lang="cs-CZ" altLang="cs-CZ" sz="1200" b="1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>
                <a:solidFill>
                  <a:srgbClr val="FFD54F"/>
                </a:solidFill>
                <a:latin typeface="Times New Roman" pitchFamily="18" charset="0"/>
                <a:cs typeface="Arial" charset="0"/>
              </a:rPr>
              <a:t>Charakteristika osob které jsou „zdravé“: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0" y="1600200"/>
            <a:ext cx="8229600" cy="453072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latin typeface="Times New Roman" pitchFamily="18" charset="0"/>
              </a:rPr>
              <a:t>Nekuřáci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latin typeface="Times New Roman" pitchFamily="18" charset="0"/>
              </a:rPr>
              <a:t>Adekvátní fyzická aktivita – minimálně 30 minut 5 x týdně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latin typeface="Times New Roman" pitchFamily="18" charset="0"/>
              </a:rPr>
              <a:t>Zdravé stravovací návyky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latin typeface="Times New Roman" pitchFamily="18" charset="0"/>
              </a:rPr>
              <a:t>Normální tělesná hmotnost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latin typeface="Times New Roman" pitchFamily="18" charset="0"/>
              </a:rPr>
              <a:t>Krevní tlak pod 140/90 mm </a:t>
            </a:r>
            <a:r>
              <a:rPr lang="cs-CZ" altLang="cs-CZ" sz="2400" dirty="0" err="1">
                <a:latin typeface="Times New Roman" pitchFamily="18" charset="0"/>
              </a:rPr>
              <a:t>Hg</a:t>
            </a:r>
            <a:endParaRPr lang="cs-CZ" altLang="cs-CZ" sz="2400" dirty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latin typeface="Times New Roman" pitchFamily="18" charset="0"/>
              </a:rPr>
              <a:t>Celkový cholesterol pod 5 </a:t>
            </a:r>
            <a:r>
              <a:rPr lang="cs-CZ" altLang="cs-CZ" sz="2400" dirty="0" err="1">
                <a:latin typeface="Times New Roman" pitchFamily="18" charset="0"/>
              </a:rPr>
              <a:t>mmol</a:t>
            </a:r>
            <a:r>
              <a:rPr lang="cs-CZ" altLang="cs-CZ" sz="2400" dirty="0">
                <a:latin typeface="Times New Roman" pitchFamily="18" charset="0"/>
              </a:rPr>
              <a:t>/l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solidFill>
                  <a:srgbClr val="FF9933"/>
                </a:solidFill>
                <a:latin typeface="Times New Roman" pitchFamily="18" charset="0"/>
              </a:rPr>
              <a:t>Normální metabolismus glukózy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>
                <a:latin typeface="Times New Roman" pitchFamily="18" charset="0"/>
              </a:rPr>
              <a:t>Vyhýbají se přehnanému stresu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rgbClr val="FF9933"/>
                </a:solidFill>
                <a:latin typeface="Times New Roman" pitchFamily="18" charset="0"/>
              </a:rPr>
              <a:t>dle evropského doporučení „prevence kardiovaskulárních onemocnění</a:t>
            </a:r>
            <a:r>
              <a:rPr lang="cs-CZ" altLang="cs-CZ" sz="2000">
                <a:solidFill>
                  <a:srgbClr val="FF9933"/>
                </a:solidFill>
                <a:latin typeface="Times New Roman" pitchFamily="18" charset="0"/>
              </a:rPr>
              <a:t>“ 2021</a:t>
            </a:r>
            <a:endParaRPr lang="cs-CZ" altLang="cs-CZ" sz="2000" dirty="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 descr="ard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079500"/>
          </a:xfrm>
        </p:spPr>
        <p:txBody>
          <a:bodyPr/>
          <a:lstStyle/>
          <a:p>
            <a:pPr lvl="1">
              <a:defRPr/>
            </a:pPr>
            <a:r>
              <a:rPr lang="cs-CZ" altLang="cs-CZ" dirty="0">
                <a:solidFill>
                  <a:srgbClr val="FFD54F"/>
                </a:solidFill>
              </a:rPr>
              <a:t>Nutriční doporučení - </a:t>
            </a:r>
            <a:r>
              <a:rPr lang="cs-CZ" altLang="cs-CZ" sz="2000" dirty="0">
                <a:solidFill>
                  <a:srgbClr val="FFD54F"/>
                </a:solidFill>
                <a:latin typeface="Times New Roman" pitchFamily="18" charset="0"/>
              </a:rPr>
              <a:t>dle evropského doporučení „prevence kardiovaskulárních onemocnění“ 2021</a:t>
            </a:r>
            <a:br>
              <a:rPr lang="cs-CZ" altLang="cs-CZ" sz="2000" dirty="0">
                <a:solidFill>
                  <a:srgbClr val="FF9933"/>
                </a:solidFill>
                <a:latin typeface="Times New Roman" pitchFamily="18" charset="0"/>
              </a:rPr>
            </a:br>
            <a:endParaRPr lang="cs-CZ" altLang="cs-CZ" dirty="0">
              <a:solidFill>
                <a:srgbClr val="FF9933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772400" cy="48244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Arial" charset="0"/>
              </a:rPr>
              <a:t>Nasycené mastné kyseliny </a:t>
            </a:r>
            <a:r>
              <a:rPr lang="en-US" altLang="cs-CZ" sz="2400" dirty="0">
                <a:cs typeface="Times New Roman" pitchFamily="18" charset="0"/>
              </a:rPr>
              <a:t>&lt;</a:t>
            </a:r>
            <a:r>
              <a:rPr lang="cs-CZ" altLang="cs-CZ" sz="2400" dirty="0">
                <a:cs typeface="Times New Roman" pitchFamily="18" charset="0"/>
              </a:rPr>
              <a:t> 10% celkového energetického příjmu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Trans- </a:t>
            </a:r>
            <a:r>
              <a:rPr lang="cs-CZ" altLang="cs-CZ" sz="2400" dirty="0">
                <a:cs typeface="Arial" charset="0"/>
              </a:rPr>
              <a:t>mastné kyseliny tak málo jak je jen možné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cs-CZ" sz="2400" dirty="0">
                <a:cs typeface="Times New Roman" pitchFamily="18" charset="0"/>
              </a:rPr>
              <a:t>&lt;</a:t>
            </a:r>
            <a:r>
              <a:rPr lang="cs-CZ" altLang="cs-CZ" sz="2400" dirty="0">
                <a:cs typeface="Times New Roman" pitchFamily="18" charset="0"/>
              </a:rPr>
              <a:t> 5 g soli/den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Celozrnné pečivo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Redukce červeného masa na maximálně 350-500g/týden, minimalizovat jejich sekundární zpracování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Vysazení sladkých nápojů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30-45 g vlákniny/den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200 g ovoce/den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200 g zeleniny/den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Ryba minimálně 2 x týdně, jedna z toho „tučná“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30 g/den nesolených ořechů/den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solidFill>
                  <a:srgbClr val="FF0000"/>
                </a:solidFill>
                <a:cs typeface="Times New Roman" pitchFamily="18" charset="0"/>
              </a:rPr>
              <a:t>Maximálně 20g/den alkoholu pro muže and 10g/den pro ženu – už bude vyřazeno…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BMI </a:t>
            </a:r>
            <a:r>
              <a:rPr lang="en-US" altLang="cs-CZ" sz="2400" dirty="0">
                <a:cs typeface="Times New Roman" pitchFamily="18" charset="0"/>
              </a:rPr>
              <a:t>&lt;</a:t>
            </a:r>
            <a:r>
              <a:rPr lang="cs-CZ" altLang="cs-CZ" sz="2400" dirty="0">
                <a:cs typeface="Times New Roman" pitchFamily="18" charset="0"/>
              </a:rPr>
              <a:t> 25kg/m2 a pravidelná fyzická aktivita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Intermitentní hladovění má své +</a:t>
            </a:r>
            <a:endParaRPr lang="en-US" altLang="cs-CZ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různé mastné kyseliny působí „pro“ a „proti“ zánětlivě: omega-6-MK: omega-3-MK – cíl - 5:1</a:t>
            </a:r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Omega-3-MK – antiarytmický účinek</a:t>
            </a:r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 err="1"/>
              <a:t>statiny</a:t>
            </a:r>
            <a:r>
              <a:rPr lang="cs-CZ" altLang="cs-CZ" sz="2800" dirty="0"/>
              <a:t>, aspirin, NSA – „proti“ zánětlivé  působení</a:t>
            </a:r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Česká kuchyně – „prozánětlivá“: omega-6-MK: omega-3-MK – 16:1</a:t>
            </a:r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>
                <a:solidFill>
                  <a:srgbClr val="FFD54F"/>
                </a:solidFill>
                <a:effectLst/>
                <a:cs typeface="Arial" charset="0"/>
              </a:rPr>
              <a:t>Dieta…</a:t>
            </a:r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cs-CZ" dirty="0">
              <a:effectLst/>
              <a:cs typeface="Arial" charset="0"/>
            </a:endParaRPr>
          </a:p>
          <a:p>
            <a:r>
              <a:rPr lang="cs-CZ" dirty="0" err="1">
                <a:effectLst/>
                <a:cs typeface="Arial" charset="0"/>
              </a:rPr>
              <a:t>Ketogenní</a:t>
            </a:r>
            <a:r>
              <a:rPr lang="cs-CZ" dirty="0">
                <a:effectLst/>
                <a:cs typeface="Arial" charset="0"/>
              </a:rPr>
              <a:t> i vegetariánská funguje, protože jsme každý jiný…..</a:t>
            </a:r>
          </a:p>
          <a:p>
            <a:endParaRPr lang="cs-CZ" dirty="0">
              <a:effectLst/>
              <a:cs typeface="Arial" charset="0"/>
            </a:endParaRPr>
          </a:p>
          <a:p>
            <a:endParaRPr lang="cs-CZ" dirty="0">
              <a:effectLst/>
              <a:cs typeface="Arial" charset="0"/>
            </a:endParaRPr>
          </a:p>
          <a:p>
            <a:r>
              <a:rPr lang="cs-CZ" dirty="0">
                <a:effectLst/>
                <a:cs typeface="Arial" charset="0"/>
              </a:rPr>
              <a:t>Vegetariánská dieta vcelku pro diabetiky lepší jak „normální“ strava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61988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62400" y="6127750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1400">
                <a:latin typeface="Times New Roman" pitchFamily="18" charset="0"/>
              </a:rPr>
              <a:t>Zimmet,P.: Preventing type 2 diabetes and dysmetabolic syndrome in the real word: a realistic view, Diabetic Medicine, 20, 2003</a:t>
            </a:r>
            <a:endParaRPr lang="cs-CZ" altLang="cs-CZ" sz="320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cs-CZ" altLang="cs-CZ">
                <a:solidFill>
                  <a:srgbClr val="FFD54F"/>
                </a:solidFill>
                <a:effectLst/>
                <a:cs typeface="Arial" charset="0"/>
              </a:rPr>
              <a:t>„Středomořská dieta“ - prevence ICHS, </a:t>
            </a:r>
            <a:r>
              <a:rPr lang="cs-CZ" altLang="cs-CZ" sz="3600">
                <a:solidFill>
                  <a:srgbClr val="FFD54F"/>
                </a:solidFill>
                <a:effectLst/>
                <a:cs typeface="Arial" charset="0"/>
              </a:rPr>
              <a:t>zlepšení střevního mikrobiomu, stále platná!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0" y="1916113"/>
            <a:ext cx="8229600" cy="4214812"/>
          </a:xfrm>
          <a:noFill/>
        </p:spPr>
        <p:txBody>
          <a:bodyPr/>
          <a:lstStyle/>
          <a:p>
            <a:endParaRPr lang="cs-CZ" altLang="cs-CZ" dirty="0">
              <a:effectLst/>
              <a:cs typeface="Arial" charset="0"/>
            </a:endParaRPr>
          </a:p>
          <a:p>
            <a:r>
              <a:rPr lang="cs-CZ" altLang="cs-CZ" dirty="0">
                <a:effectLst/>
                <a:cs typeface="Arial" charset="0"/>
              </a:rPr>
              <a:t>Alkohol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zvýšení HDL-CH, </a:t>
            </a:r>
            <a:r>
              <a:rPr lang="cs-CZ" altLang="cs-CZ" dirty="0" err="1">
                <a:effectLst/>
                <a:cs typeface="Arial" charset="0"/>
              </a:rPr>
              <a:t>antiagregační</a:t>
            </a:r>
            <a:r>
              <a:rPr lang="cs-CZ" altLang="cs-CZ" dirty="0">
                <a:effectLst/>
                <a:cs typeface="Arial" charset="0"/>
              </a:rPr>
              <a:t> účinek, snížení fibrinogenu, snížení </a:t>
            </a:r>
            <a:r>
              <a:rPr lang="cs-CZ" altLang="cs-CZ" dirty="0" err="1">
                <a:effectLst/>
                <a:cs typeface="Arial" charset="0"/>
              </a:rPr>
              <a:t>inzulinorezistence</a:t>
            </a:r>
            <a:r>
              <a:rPr lang="cs-CZ" altLang="cs-CZ" dirty="0">
                <a:effectLst/>
                <a:cs typeface="Arial" charset="0"/>
              </a:rPr>
              <a:t>, </a:t>
            </a:r>
            <a:r>
              <a:rPr lang="cs-CZ" altLang="cs-CZ" dirty="0" err="1">
                <a:effectLst/>
                <a:cs typeface="Arial" charset="0"/>
              </a:rPr>
              <a:t>flavonoidy</a:t>
            </a:r>
            <a:r>
              <a:rPr lang="cs-CZ" altLang="cs-CZ" dirty="0">
                <a:effectLst/>
                <a:cs typeface="Arial" charset="0"/>
              </a:rPr>
              <a:t> (červené víno)</a:t>
            </a:r>
          </a:p>
          <a:p>
            <a:endParaRPr lang="cs-CZ" altLang="cs-CZ" dirty="0">
              <a:effectLst/>
              <a:cs typeface="Arial" charset="0"/>
            </a:endParaRPr>
          </a:p>
          <a:p>
            <a:r>
              <a:rPr lang="cs-CZ" altLang="cs-CZ" dirty="0">
                <a:effectLst/>
                <a:cs typeface="Arial" charset="0"/>
              </a:rPr>
              <a:t>Ořechy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mandle, vlašské a lískové ořechy, para ořechy</a:t>
            </a:r>
          </a:p>
          <a:p>
            <a:pPr lvl="1"/>
            <a:r>
              <a:rPr lang="cs-CZ" altLang="cs-CZ" dirty="0" err="1">
                <a:effectLst/>
                <a:cs typeface="Arial" charset="0"/>
              </a:rPr>
              <a:t>mononenasycené</a:t>
            </a:r>
            <a:r>
              <a:rPr lang="cs-CZ" altLang="cs-CZ" dirty="0">
                <a:effectLst/>
                <a:cs typeface="Arial" charset="0"/>
              </a:rPr>
              <a:t> a omega-3 mastné kyseliny, vláknina, draslík, hořčík, vitamin E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D54F"/>
                </a:solidFill>
                <a:effectLst/>
                <a:cs typeface="Arial" charset="0"/>
              </a:rPr>
              <a:t>„Středomořská dieta“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4294967295"/>
          </p:nvPr>
        </p:nvSpPr>
        <p:spPr>
          <a:xfrm>
            <a:off x="0" y="1700213"/>
            <a:ext cx="7340600" cy="3736975"/>
          </a:xfrm>
          <a:noFill/>
        </p:spPr>
        <p:txBody>
          <a:bodyPr>
            <a:normAutofit fontScale="92500" lnSpcReduction="10000"/>
          </a:bodyPr>
          <a:lstStyle/>
          <a:p>
            <a:endParaRPr lang="cs-CZ" altLang="cs-CZ" dirty="0">
              <a:effectLst/>
              <a:cs typeface="Arial" charset="0"/>
            </a:endParaRPr>
          </a:p>
          <a:p>
            <a:r>
              <a:rPr lang="cs-CZ" altLang="cs-CZ" dirty="0">
                <a:effectLst/>
                <a:cs typeface="Arial" charset="0"/>
              </a:rPr>
              <a:t>Olivový olej (</a:t>
            </a:r>
            <a:r>
              <a:rPr lang="cs-CZ" altLang="cs-CZ" dirty="0" err="1">
                <a:effectLst/>
                <a:cs typeface="Arial" charset="0"/>
              </a:rPr>
              <a:t>mononenasycený</a:t>
            </a:r>
            <a:r>
              <a:rPr lang="cs-CZ" altLang="cs-CZ" dirty="0">
                <a:effectLst/>
                <a:cs typeface="Arial" charset="0"/>
              </a:rPr>
              <a:t> tuk)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snížení TK, inhibice oxidace LDL-CH a snížení TG, antitrombotický účinek, zlepšení senzitivity tkání k inzulinu, obsahuje </a:t>
            </a:r>
            <a:r>
              <a:rPr lang="cs-CZ" altLang="cs-CZ" dirty="0" err="1">
                <a:effectLst/>
                <a:cs typeface="Arial" charset="0"/>
              </a:rPr>
              <a:t>flavonoidy</a:t>
            </a:r>
            <a:r>
              <a:rPr lang="cs-CZ" altLang="cs-CZ" dirty="0">
                <a:effectLst/>
                <a:cs typeface="Arial" charset="0"/>
              </a:rPr>
              <a:t> (</a:t>
            </a:r>
            <a:r>
              <a:rPr lang="cs-CZ" altLang="cs-CZ" dirty="0" err="1">
                <a:effectLst/>
                <a:cs typeface="Arial" charset="0"/>
              </a:rPr>
              <a:t>antioxidans</a:t>
            </a:r>
            <a:r>
              <a:rPr lang="cs-CZ" altLang="cs-CZ" dirty="0">
                <a:effectLst/>
                <a:cs typeface="Arial" charset="0"/>
              </a:rPr>
              <a:t>)</a:t>
            </a:r>
          </a:p>
          <a:p>
            <a:endParaRPr lang="cs-CZ" altLang="cs-CZ" dirty="0">
              <a:effectLst/>
              <a:cs typeface="Arial" charset="0"/>
            </a:endParaRPr>
          </a:p>
          <a:p>
            <a:r>
              <a:rPr lang="cs-CZ" altLang="cs-CZ" dirty="0">
                <a:effectLst/>
                <a:cs typeface="Arial" charset="0"/>
              </a:rPr>
              <a:t>Ryby (omega-3 mastné kyseliny)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losos, sardinky, pstruh, tuňák</a:t>
            </a:r>
          </a:p>
          <a:p>
            <a:pPr lvl="1"/>
            <a:r>
              <a:rPr lang="cs-CZ" altLang="cs-CZ" dirty="0">
                <a:effectLst/>
                <a:cs typeface="Arial" charset="0"/>
              </a:rPr>
              <a:t>snížení TG, protizánětlivý účinek, zlepšení vegetativních parametrů</a:t>
            </a:r>
          </a:p>
          <a:p>
            <a:pPr lvl="1"/>
            <a:endParaRPr lang="cs-CZ" altLang="cs-CZ" dirty="0">
              <a:effectLst/>
              <a:cs typeface="Arial" charset="0"/>
            </a:endParaRPr>
          </a:p>
          <a:p>
            <a:pPr lvl="1"/>
            <a:endParaRPr lang="cs-CZ" altLang="cs-CZ" dirty="0">
              <a:effectLst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9933"/>
                </a:solidFill>
              </a:rPr>
              <a:t>Aktuální doporučení k požívání alkoholu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U křivka – abstinenti nemocní?........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Itálie + Francie – snížení spotřeby alkoholu  v posledních 40 letech o 40 %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Střídmý abusus alkoholu - nižší riziko IM, 	ale vyšší riziko CMP a </a:t>
            </a:r>
            <a:r>
              <a:rPr lang="cs-CZ" dirty="0" err="1"/>
              <a:t>colorect</a:t>
            </a:r>
            <a:r>
              <a:rPr lang="cs-CZ" dirty="0"/>
              <a:t>. a jiných karcinomů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03313"/>
          </a:xfrm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</a:rPr>
              <a:t>Nutriční doporučení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958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Alkohol??? </a:t>
            </a:r>
            <a:r>
              <a:rPr lang="cs-CZ" altLang="cs-CZ" sz="2400" dirty="0">
                <a:cs typeface="Times New Roman" pitchFamily="18" charset="0"/>
              </a:rPr>
              <a:t>Maximálně 20g/den alkoholu pro muže a 10g/den pro ženu, pokud nejsou zvýšeny TG – </a:t>
            </a: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již není doporučováno, maximálně 100 g/týden 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Káva?? Čaj??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Fyzická aktivita</a:t>
            </a:r>
            <a:r>
              <a:rPr lang="cs-CZ" altLang="cs-CZ" sz="2400" dirty="0">
                <a:cs typeface="Times New Roman" pitchFamily="18" charset="0"/>
              </a:rPr>
              <a:t>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668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9933"/>
                </a:solidFill>
                <a:cs typeface="Arial" charset="0"/>
              </a:rPr>
              <a:t>Aktuální doporučení k požívání alkoholu (2019)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en-US" dirty="0"/>
          </a:p>
          <a:p>
            <a:pPr>
              <a:defRPr/>
            </a:pPr>
            <a:endParaRPr lang="cs-CZ" altLang="en-US" dirty="0"/>
          </a:p>
          <a:p>
            <a:pPr>
              <a:defRPr/>
            </a:pPr>
            <a:r>
              <a:rPr lang="cs-CZ" altLang="en-US" dirty="0"/>
              <a:t>do 10-16g etanolu u žen a do 20-24g    	etanolu u mužů/den, ne více jak 40g   	jednorázově, ne více jak 100 g/týden, 	dva dny v týdnu nepít alkohol vůbec</a:t>
            </a:r>
          </a:p>
          <a:p>
            <a:pPr>
              <a:defRPr/>
            </a:pPr>
            <a:endParaRPr lang="cs-CZ" altLang="en-US" dirty="0"/>
          </a:p>
          <a:p>
            <a:pPr>
              <a:defRPr/>
            </a:pPr>
            <a:r>
              <a:rPr lang="cs-CZ" altLang="en-US" dirty="0"/>
              <a:t>16-18g etanolu: 0,5 l piva, 0,2 dcl vína, 0,05 dcl destilátu </a:t>
            </a:r>
          </a:p>
          <a:p>
            <a:pPr>
              <a:defRPr/>
            </a:pPr>
            <a:endParaRPr lang="cs-CZ" altLang="en-US" dirty="0"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 altLang="en-US" dirty="0"/>
          </a:p>
          <a:p>
            <a:pPr marL="0" indent="0">
              <a:buFontTx/>
              <a:buNone/>
              <a:defRPr/>
            </a:pPr>
            <a:endParaRPr lang="cs-CZ" altLang="en-US" dirty="0"/>
          </a:p>
          <a:p>
            <a:pPr marL="0" indent="0">
              <a:buFontTx/>
              <a:buNone/>
              <a:defRPr/>
            </a:pPr>
            <a:r>
              <a:rPr lang="cs-CZ" altLang="en-US" dirty="0"/>
              <a:t>Jedna láhev vína týdně zvyšuje u žen absolutní celoživotní riziko vzniku nádorů, zejména karcinomu prsu. Toto riziko je srovnatelné s vykouřením 10 cigaret, u mužů je riziko vzniku nádoru, zejména GIT,  ekvivalentní vykouření 5 cigaret týdně.</a:t>
            </a:r>
          </a:p>
          <a:p>
            <a:pPr marL="0" indent="0">
              <a:buFontTx/>
              <a:buNone/>
              <a:defRPr/>
            </a:pPr>
            <a:endParaRPr lang="cs-CZ" altLang="en-US" dirty="0"/>
          </a:p>
          <a:p>
            <a:pPr marL="0" indent="0">
              <a:buFontTx/>
              <a:buNone/>
              <a:defRPr/>
            </a:pPr>
            <a:r>
              <a:rPr lang="cs-CZ" altLang="en-US" dirty="0"/>
              <a:t>Příznivý vliv alkoholu na srdeční onemocnění je spojený s jeho velmi nízkým příjmem.</a:t>
            </a:r>
          </a:p>
          <a:p>
            <a:pPr marL="0" indent="0">
              <a:defRPr/>
            </a:pPr>
            <a:endParaRPr lang="cs-CZ" altLang="en-US" dirty="0"/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  <a:ln>
            <a:miter/>
          </a:ln>
        </p:spPr>
        <p:txBody>
          <a:bodyPr/>
          <a:lstStyle/>
          <a:p>
            <a:pPr>
              <a:defRPr/>
            </a:pPr>
            <a:r>
              <a:rPr lang="cs-CZ" altLang="cs-CZ" noProof="1">
                <a:solidFill>
                  <a:srgbClr val="FFD54F"/>
                </a:solidFill>
                <a:cs typeface="Arial" charset="0"/>
              </a:rPr>
              <a:t>Káva</a:t>
            </a:r>
            <a:r>
              <a:rPr lang="cs-CZ" altLang="cs-CZ" noProof="1">
                <a:cs typeface="Arial" charset="0"/>
              </a:rPr>
              <a:t> 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7772400" cy="48958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800" dirty="0">
              <a:effectLst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>
                <a:effectLst/>
                <a:cs typeface="Arial" charset="0"/>
              </a:rPr>
              <a:t>Observační studie s více jak 400 000 osobami: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effectLst/>
                <a:cs typeface="Arial" charset="0"/>
              </a:rPr>
              <a:t>1 šálek kávy/den snižuje mortalitu o 6 % u mužů a 5 % u žen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effectLst/>
                <a:cs typeface="Arial" charset="0"/>
              </a:rPr>
              <a:t>2-3 šálky kávy/den snižují mortalitu o 10 % u mužů a 13 % u žen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effectLst/>
                <a:cs typeface="Arial" charset="0"/>
              </a:rPr>
              <a:t>4-5 šálků kávy/den snižuje mortalitu o 12 % u mužů a 16 % u žen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effectLst/>
                <a:cs typeface="Arial" charset="0"/>
              </a:rPr>
              <a:t>6 a více šálků kávy/den snižuje mortalitu o 10 % u mužů a 15 % u žen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2400" dirty="0">
              <a:effectLst/>
              <a:cs typeface="Arial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2400" dirty="0">
                <a:effectLst/>
                <a:cs typeface="Arial" charset="0"/>
              </a:rPr>
              <a:t>Ming Ding et al.: </a:t>
            </a:r>
            <a:r>
              <a:rPr lang="cs-CZ" altLang="cs-CZ" sz="2400" dirty="0" err="1">
                <a:effectLst/>
                <a:cs typeface="Arial" charset="0"/>
              </a:rPr>
              <a:t>Caffeinated</a:t>
            </a:r>
            <a:r>
              <a:rPr lang="cs-CZ" altLang="cs-CZ" sz="2400" dirty="0">
                <a:effectLst/>
                <a:cs typeface="Arial" charset="0"/>
              </a:rPr>
              <a:t> and </a:t>
            </a:r>
            <a:r>
              <a:rPr lang="cs-CZ" altLang="cs-CZ" sz="2400" dirty="0" err="1">
                <a:effectLst/>
                <a:cs typeface="Arial" charset="0"/>
              </a:rPr>
              <a:t>Decaffeinated</a:t>
            </a:r>
            <a:r>
              <a:rPr lang="cs-CZ" altLang="cs-CZ" sz="2400" dirty="0">
                <a:effectLst/>
                <a:cs typeface="Arial" charset="0"/>
              </a:rPr>
              <a:t> </a:t>
            </a:r>
            <a:r>
              <a:rPr lang="cs-CZ" altLang="cs-CZ" sz="2400" dirty="0" err="1">
                <a:effectLst/>
                <a:cs typeface="Arial" charset="0"/>
              </a:rPr>
              <a:t>Coffee</a:t>
            </a:r>
            <a:r>
              <a:rPr lang="cs-CZ" altLang="cs-CZ" sz="2400" dirty="0">
                <a:effectLst/>
                <a:cs typeface="Arial" charset="0"/>
              </a:rPr>
              <a:t> </a:t>
            </a:r>
            <a:r>
              <a:rPr lang="cs-CZ" altLang="cs-CZ" sz="2400" dirty="0" err="1">
                <a:effectLst/>
                <a:cs typeface="Arial" charset="0"/>
              </a:rPr>
              <a:t>Consumption</a:t>
            </a:r>
            <a:r>
              <a:rPr lang="cs-CZ" altLang="cs-CZ" sz="2400" dirty="0">
                <a:effectLst/>
                <a:cs typeface="Arial" charset="0"/>
              </a:rPr>
              <a:t> and Risk </a:t>
            </a:r>
            <a:r>
              <a:rPr lang="cs-CZ" altLang="cs-CZ" sz="2400" dirty="0" err="1">
                <a:effectLst/>
                <a:cs typeface="Arial" charset="0"/>
              </a:rPr>
              <a:t>of</a:t>
            </a:r>
            <a:r>
              <a:rPr lang="cs-CZ" altLang="cs-CZ" sz="2400" dirty="0">
                <a:effectLst/>
                <a:cs typeface="Arial" charset="0"/>
              </a:rPr>
              <a:t> Type 2 Diabetes (Diabetes Care, 37, 2014:569-585) </a:t>
            </a:r>
          </a:p>
          <a:p>
            <a:pPr lvl="1">
              <a:lnSpc>
                <a:spcPct val="80000"/>
              </a:lnSpc>
            </a:pPr>
            <a:endParaRPr lang="cs-CZ" altLang="cs-CZ" sz="2400" dirty="0">
              <a:effectLst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cs-CZ" altLang="cs-CZ" sz="2400" dirty="0">
              <a:effectLst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7772400" cy="1779588"/>
          </a:xfrm>
          <a:noFill/>
        </p:spPr>
        <p:txBody>
          <a:bodyPr/>
          <a:lstStyle/>
          <a:p>
            <a:r>
              <a:rPr lang="cs-CZ" altLang="en-US">
                <a:solidFill>
                  <a:srgbClr val="FFC000"/>
                </a:solidFill>
                <a:effectLst/>
                <a:cs typeface="Arial" charset="0"/>
              </a:rPr>
              <a:t>Káva 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7772400" cy="47545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cs-CZ" sz="2800" dirty="0">
              <a:effectLst/>
              <a:cs typeface="Arial" charset="0"/>
            </a:endParaRPr>
          </a:p>
          <a:p>
            <a:pPr>
              <a:defRPr/>
            </a:pPr>
            <a:r>
              <a:rPr lang="cs-CZ" sz="2800" dirty="0">
                <a:effectLst/>
                <a:cs typeface="Arial" charset="0"/>
              </a:rPr>
              <a:t>10 evropských zemí, 521 330 pacientů</a:t>
            </a:r>
          </a:p>
          <a:p>
            <a:pPr>
              <a:defRPr/>
            </a:pPr>
            <a:r>
              <a:rPr lang="cs-CZ" sz="2800" dirty="0">
                <a:effectLst/>
                <a:cs typeface="Arial" charset="0"/>
              </a:rPr>
              <a:t>Závěr: pití kávy snížilo riziko úmrtí z různých příčin</a:t>
            </a:r>
          </a:p>
          <a:p>
            <a:pPr lvl="1">
              <a:defRPr/>
            </a:pPr>
            <a:r>
              <a:rPr lang="cs-CZ" sz="2400" dirty="0">
                <a:effectLst/>
                <a:cs typeface="Arial" charset="0"/>
              </a:rPr>
              <a:t>bez rozdílu mezi jednotlivými zeměmi</a:t>
            </a:r>
          </a:p>
          <a:p>
            <a:pPr lvl="1">
              <a:defRPr/>
            </a:pPr>
            <a:r>
              <a:rPr lang="cs-CZ" sz="2400" dirty="0">
                <a:effectLst/>
                <a:cs typeface="Arial" charset="0"/>
              </a:rPr>
              <a:t>významně snížené riziko úmrtí na onemocnění trávicí trubice</a:t>
            </a:r>
          </a:p>
          <a:p>
            <a:pPr lvl="1">
              <a:defRPr/>
            </a:pPr>
            <a:r>
              <a:rPr lang="cs-CZ" sz="2400" dirty="0">
                <a:effectLst/>
                <a:cs typeface="Arial" charset="0"/>
              </a:rPr>
              <a:t>u žen pokles kardiovaskulárních a cerebrovaskulárních onemocnění</a:t>
            </a:r>
          </a:p>
          <a:p>
            <a:pPr lvl="1">
              <a:defRPr/>
            </a:pPr>
            <a:r>
              <a:rPr lang="cs-CZ" sz="2400" dirty="0">
                <a:effectLst/>
                <a:cs typeface="Arial" charset="0"/>
              </a:rPr>
              <a:t>snížení rizika vzniku DM 2. typu</a:t>
            </a:r>
          </a:p>
          <a:p>
            <a:pPr lvl="1">
              <a:defRPr/>
            </a:pPr>
            <a:r>
              <a:rPr lang="cs-CZ" sz="2400" dirty="0">
                <a:effectLst/>
                <a:cs typeface="Arial" charset="0"/>
              </a:rPr>
              <a:t>káva s kofeinem i bez kofeinu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>
                <a:effectLst/>
                <a:cs typeface="Arial" charset="0"/>
              </a:rPr>
              <a:t>Coffee Drinking and Mortality in 10 European Countries: A Multinational Cohort Study. Ann Intern Med. 2017 Jul 11; </a:t>
            </a:r>
            <a:r>
              <a:rPr lang="en-US" sz="1600" dirty="0" err="1">
                <a:effectLst/>
                <a:cs typeface="Arial" charset="0"/>
              </a:rPr>
              <a:t>doi</a:t>
            </a:r>
            <a:r>
              <a:rPr lang="en-US" sz="1600" dirty="0">
                <a:effectLst/>
                <a:cs typeface="Arial" charset="0"/>
              </a:rPr>
              <a:t>: 10.7326/M16-2945. </a:t>
            </a:r>
            <a:r>
              <a:rPr lang="cs-CZ" sz="1600" dirty="0"/>
              <a:t>Ann. </a:t>
            </a:r>
            <a:r>
              <a:rPr lang="cs-CZ" sz="1600" dirty="0" err="1"/>
              <a:t>Intern</a:t>
            </a:r>
            <a:r>
              <a:rPr lang="cs-CZ" sz="1600" dirty="0"/>
              <a:t>. Med 2017, 167:236-247</a:t>
            </a:r>
            <a:br>
              <a:rPr lang="en-US" sz="1600" dirty="0">
                <a:effectLst/>
                <a:cs typeface="Arial" charset="0"/>
              </a:rPr>
            </a:br>
            <a:r>
              <a:rPr lang="en-US" sz="1600" dirty="0">
                <a:effectLst/>
                <a:cs typeface="Arial" charset="0"/>
              </a:rPr>
              <a:t>Gunter M. J., Murphy N., Cross A. J., </a:t>
            </a:r>
            <a:r>
              <a:rPr lang="cs-CZ" sz="1600" dirty="0">
                <a:effectLst/>
                <a:cs typeface="Arial" charset="0"/>
              </a:rPr>
              <a:t>et al.</a:t>
            </a:r>
          </a:p>
          <a:p>
            <a:pPr>
              <a:defRPr/>
            </a:pPr>
            <a:endParaRPr lang="cs-CZ" dirty="0">
              <a:effectLst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Káva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201 metaanalýz (</a:t>
            </a:r>
            <a:r>
              <a:rPr lang="cs-CZ" dirty="0" err="1"/>
              <a:t>PubMed</a:t>
            </a:r>
            <a:r>
              <a:rPr lang="cs-CZ" dirty="0"/>
              <a:t>, </a:t>
            </a:r>
            <a:r>
              <a:rPr lang="cs-CZ" dirty="0" err="1"/>
              <a:t>Embase</a:t>
            </a:r>
            <a:r>
              <a:rPr lang="cs-CZ" dirty="0"/>
              <a:t>, </a:t>
            </a:r>
            <a:r>
              <a:rPr lang="cs-CZ" dirty="0" err="1"/>
              <a:t>Cochrane</a:t>
            </a:r>
            <a:r>
              <a:rPr lang="cs-CZ" dirty="0"/>
              <a:t>….)</a:t>
            </a:r>
          </a:p>
          <a:p>
            <a:pPr lvl="1">
              <a:defRPr/>
            </a:pPr>
            <a:r>
              <a:rPr lang="cs-CZ" dirty="0"/>
              <a:t> největší redukce rizika u konzumentů 3-4 šálků kávy denně </a:t>
            </a:r>
          </a:p>
          <a:p>
            <a:pPr lvl="1">
              <a:defRPr/>
            </a:pPr>
            <a:r>
              <a:rPr lang="cs-CZ" dirty="0"/>
              <a:t> redukce úmrtí z jakékoliv příčiny</a:t>
            </a:r>
          </a:p>
          <a:p>
            <a:pPr lvl="1">
              <a:defRPr/>
            </a:pPr>
            <a:r>
              <a:rPr lang="cs-CZ" dirty="0"/>
              <a:t> 18 % snížení nového případu rakoviny</a:t>
            </a:r>
          </a:p>
          <a:p>
            <a:pPr lvl="1">
              <a:defRPr/>
            </a:pPr>
            <a:r>
              <a:rPr lang="cs-CZ" dirty="0"/>
              <a:t> NU – nízká porodní hmotnost dítěte a předčasné porody u těhotných  </a:t>
            </a:r>
          </a:p>
          <a:p>
            <a:pPr lvl="1">
              <a:defRPr/>
            </a:pPr>
            <a:r>
              <a:rPr lang="cs-CZ" dirty="0"/>
              <a:t> NU - vyšší riziko zlomenin u žen</a:t>
            </a:r>
          </a:p>
          <a:p>
            <a:pPr marL="457200" lvl="1" indent="0">
              <a:buFontTx/>
              <a:buNone/>
              <a:defRPr/>
            </a:pPr>
            <a:endParaRPr lang="cs-CZ" sz="2000" dirty="0"/>
          </a:p>
          <a:p>
            <a:pPr marL="457200" lvl="1" indent="0">
              <a:buFontTx/>
              <a:buNone/>
              <a:defRPr/>
            </a:pPr>
            <a:r>
              <a:rPr lang="cs-CZ" sz="2000" dirty="0"/>
              <a:t>Poole R. et </a:t>
            </a:r>
            <a:r>
              <a:rPr lang="cs-CZ" sz="2000" dirty="0" err="1"/>
              <a:t>all</a:t>
            </a:r>
            <a:r>
              <a:rPr lang="cs-CZ" sz="2000" dirty="0"/>
              <a:t>., BMJ 2017:359:j5024/doi:10.1136/bmj.5024</a:t>
            </a: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ČAJ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322762"/>
          </a:xfrm>
        </p:spPr>
        <p:txBody>
          <a:bodyPr/>
          <a:lstStyle/>
          <a:p>
            <a:pPr>
              <a:defRPr/>
            </a:pPr>
            <a:endParaRPr lang="cs-CZ" altLang="en-US" sz="2400" dirty="0"/>
          </a:p>
          <a:p>
            <a:pPr>
              <a:defRPr/>
            </a:pPr>
            <a:r>
              <a:rPr lang="cs-CZ" altLang="en-US" sz="2400" dirty="0" err="1"/>
              <a:t>China</a:t>
            </a:r>
            <a:r>
              <a:rPr lang="cs-CZ" altLang="en-US" sz="2400" dirty="0"/>
              <a:t> </a:t>
            </a:r>
            <a:r>
              <a:rPr lang="cs-CZ" altLang="en-US" sz="2400" dirty="0" err="1"/>
              <a:t>Kadoorie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Biobank</a:t>
            </a:r>
            <a:endParaRPr lang="cs-CZ" altLang="en-US" sz="2400" dirty="0"/>
          </a:p>
          <a:p>
            <a:pPr>
              <a:defRPr/>
            </a:pPr>
            <a:r>
              <a:rPr lang="cs-CZ" altLang="en-US" sz="2400" dirty="0"/>
              <a:t>199 293 mužů + 288 082 žen (30-79 let)</a:t>
            </a:r>
          </a:p>
          <a:p>
            <a:pPr>
              <a:defRPr/>
            </a:pPr>
            <a:endParaRPr lang="cs-CZ" altLang="en-US" dirty="0"/>
          </a:p>
          <a:p>
            <a:pPr>
              <a:defRPr/>
            </a:pPr>
            <a:r>
              <a:rPr lang="cs-CZ" altLang="en-US" dirty="0"/>
              <a:t>Snížení rizika ICHS o 8 % při každodenním pití čaje</a:t>
            </a:r>
          </a:p>
          <a:p>
            <a:pPr>
              <a:defRPr/>
            </a:pPr>
            <a:r>
              <a:rPr lang="cs-CZ" altLang="en-US" dirty="0"/>
              <a:t>Zelený i černý</a:t>
            </a:r>
          </a:p>
          <a:p>
            <a:pPr>
              <a:defRPr/>
            </a:pPr>
            <a:r>
              <a:rPr lang="cs-CZ" altLang="en-US" dirty="0"/>
              <a:t>Nejvýraznější nad 30 let konzumace</a:t>
            </a:r>
          </a:p>
          <a:p>
            <a:pPr lvl="2">
              <a:defRPr/>
            </a:pPr>
            <a:r>
              <a:rPr lang="cs-CZ" altLang="en-US" dirty="0" err="1"/>
              <a:t>Li</a:t>
            </a:r>
            <a:r>
              <a:rPr lang="cs-CZ" altLang="en-US" dirty="0"/>
              <a:t> X, </a:t>
            </a:r>
            <a:r>
              <a:rPr lang="cs-CZ" altLang="en-US" dirty="0" err="1"/>
              <a:t>Yu</a:t>
            </a:r>
            <a:r>
              <a:rPr lang="cs-CZ" altLang="en-US" dirty="0"/>
              <a:t> C, </a:t>
            </a:r>
            <a:r>
              <a:rPr lang="cs-CZ" altLang="en-US" dirty="0" err="1"/>
              <a:t>Guo</a:t>
            </a:r>
            <a:r>
              <a:rPr lang="cs-CZ" altLang="en-US" dirty="0"/>
              <a:t> et al.: Tea </a:t>
            </a:r>
            <a:r>
              <a:rPr lang="cs-CZ" altLang="en-US" dirty="0" err="1"/>
              <a:t>consumption</a:t>
            </a:r>
            <a:r>
              <a:rPr lang="cs-CZ" altLang="en-US" dirty="0"/>
              <a:t> and risk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ischaemic</a:t>
            </a:r>
            <a:r>
              <a:rPr lang="cs-CZ" altLang="en-US" dirty="0"/>
              <a:t> </a:t>
            </a:r>
            <a:r>
              <a:rPr lang="cs-CZ" altLang="en-US" dirty="0" err="1"/>
              <a:t>heart</a:t>
            </a:r>
            <a:r>
              <a:rPr lang="cs-CZ" altLang="en-US" dirty="0"/>
              <a:t> </a:t>
            </a:r>
            <a:r>
              <a:rPr lang="cs-CZ" altLang="en-US" dirty="0" err="1"/>
              <a:t>disease</a:t>
            </a:r>
            <a:r>
              <a:rPr lang="cs-CZ" altLang="en-US" dirty="0"/>
              <a:t>, </a:t>
            </a:r>
            <a:r>
              <a:rPr lang="cs-CZ" altLang="en-US" dirty="0" err="1"/>
              <a:t>Heart</a:t>
            </a:r>
            <a:r>
              <a:rPr lang="cs-CZ" altLang="en-US" dirty="0"/>
              <a:t> 2017, 103:783-789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 idx="4294967295"/>
          </p:nvPr>
        </p:nvSpPr>
        <p:spPr>
          <a:xfrm>
            <a:off x="1259632" y="0"/>
            <a:ext cx="6512768" cy="1752600"/>
          </a:xfrm>
          <a:noFill/>
        </p:spPr>
        <p:txBody>
          <a:bodyPr/>
          <a:lstStyle/>
          <a:p>
            <a:pPr eaLnBrk="1" hangingPunct="1"/>
            <a:r>
              <a:rPr lang="cs-CZ" altLang="en-US" dirty="0">
                <a:solidFill>
                  <a:schemeClr val="accent5"/>
                </a:solidFill>
                <a:effectLst/>
                <a:cs typeface="Arial" charset="0"/>
              </a:rPr>
              <a:t>IDF (International Diabetes </a:t>
            </a:r>
            <a:r>
              <a:rPr lang="cs-CZ" altLang="en-US" dirty="0" err="1">
                <a:solidFill>
                  <a:schemeClr val="accent5"/>
                </a:solidFill>
                <a:effectLst/>
                <a:cs typeface="Arial" charset="0"/>
              </a:rPr>
              <a:t>Federation</a:t>
            </a:r>
            <a:r>
              <a:rPr lang="cs-CZ" altLang="en-US" dirty="0">
                <a:solidFill>
                  <a:schemeClr val="accent5"/>
                </a:solidFill>
                <a:effectLst/>
                <a:cs typeface="Arial" charset="0"/>
              </a:rPr>
              <a:t>)</a:t>
            </a:r>
            <a:endParaRPr lang="en-US" altLang="en-US" dirty="0">
              <a:solidFill>
                <a:schemeClr val="accent5"/>
              </a:solidFill>
              <a:effectLst/>
              <a:cs typeface="Arial" charset="0"/>
            </a:endParaRPr>
          </a:p>
        </p:txBody>
      </p:sp>
      <p:sp>
        <p:nvSpPr>
          <p:cNvPr id="111619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7772400" cy="466725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/>
              <a:t>DM</a:t>
            </a:r>
            <a:r>
              <a:rPr lang="cs-CZ" dirty="0"/>
              <a:t>: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</a:rPr>
              <a:t>2003</a:t>
            </a:r>
            <a:r>
              <a:rPr lang="cs-CZ" dirty="0"/>
              <a:t> – 189 mil.          (20-79 let věku)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</a:rPr>
              <a:t>2025</a:t>
            </a:r>
            <a:r>
              <a:rPr lang="cs-CZ" dirty="0"/>
              <a:t> – 324 mil. 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</a:rPr>
              <a:t>2007</a:t>
            </a:r>
            <a:r>
              <a:rPr lang="cs-CZ" dirty="0"/>
              <a:t> – 246                            6 %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</a:rPr>
              <a:t>2025</a:t>
            </a:r>
            <a:r>
              <a:rPr lang="cs-CZ" dirty="0"/>
              <a:t> – 380 mil.                     7,3 %</a:t>
            </a:r>
          </a:p>
          <a:p>
            <a:pPr eaLnBrk="1" hangingPunct="1">
              <a:defRPr/>
            </a:pPr>
            <a:r>
              <a:rPr lang="cs-CZ" sz="3600" dirty="0"/>
              <a:t>IGT</a:t>
            </a:r>
            <a:r>
              <a:rPr lang="cs-CZ" dirty="0"/>
              <a:t>:</a:t>
            </a:r>
          </a:p>
          <a:p>
            <a:pPr eaLnBrk="1" hangingPunct="1">
              <a:defRPr/>
            </a:pPr>
            <a:r>
              <a:rPr lang="cs-CZ" dirty="0"/>
              <a:t>2007 – 308 mil.                     7,5 %</a:t>
            </a:r>
          </a:p>
          <a:p>
            <a:pPr eaLnBrk="1" hangingPunct="1">
              <a:defRPr/>
            </a:pPr>
            <a:r>
              <a:rPr lang="cs-CZ" dirty="0"/>
              <a:t>2025 – 418 mil.                     8,1 %</a:t>
            </a:r>
          </a:p>
          <a:p>
            <a:pPr eaLnBrk="1" hangingPunct="1">
              <a:defRPr/>
            </a:pP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82393"/>
              </p:ext>
            </p:extLst>
          </p:nvPr>
        </p:nvGraphicFramePr>
        <p:xfrm>
          <a:off x="685800" y="2143125"/>
          <a:ext cx="7569200" cy="2293987"/>
        </p:xfrm>
        <a:graphic>
          <a:graphicData uri="http://schemas.openxmlformats.org/drawingml/2006/table">
            <a:tbl>
              <a:tblPr/>
              <a:tblGrid>
                <a:gridCol w="75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3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685800" y="5072063"/>
          <a:ext cx="7683500" cy="1143000"/>
        </p:xfrm>
        <a:graphic>
          <a:graphicData uri="http://schemas.openxmlformats.org/drawingml/2006/table">
            <a:tbl>
              <a:tblPr/>
              <a:tblGrid>
                <a:gridCol w="768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POHYB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>
              <a:cs typeface="Arial" charset="0"/>
            </a:endParaRPr>
          </a:p>
          <a:p>
            <a:pPr>
              <a:defRPr/>
            </a:pPr>
            <a:r>
              <a:rPr lang="cs-CZ">
                <a:cs typeface="Arial" charset="0"/>
              </a:rPr>
              <a:t>Kardiologie (ICHS)</a:t>
            </a:r>
          </a:p>
          <a:p>
            <a:pPr>
              <a:defRPr/>
            </a:pPr>
            <a:r>
              <a:rPr lang="cs-CZ">
                <a:cs typeface="Arial" charset="0"/>
              </a:rPr>
              <a:t>Neurologie (COM, Alzheimerova choroba)</a:t>
            </a:r>
          </a:p>
          <a:p>
            <a:pPr>
              <a:defRPr/>
            </a:pPr>
            <a:r>
              <a:rPr lang="cs-CZ">
                <a:cs typeface="Arial" charset="0"/>
              </a:rPr>
              <a:t>Psychiatrie (deprese, úzkost)</a:t>
            </a:r>
          </a:p>
          <a:p>
            <a:pPr>
              <a:defRPr/>
            </a:pPr>
            <a:r>
              <a:rPr lang="cs-CZ">
                <a:cs typeface="Arial" charset="0"/>
              </a:rPr>
              <a:t>Obezitologie</a:t>
            </a:r>
          </a:p>
          <a:p>
            <a:pPr>
              <a:defRPr/>
            </a:pPr>
            <a:r>
              <a:rPr lang="cs-CZ">
                <a:cs typeface="Arial" charset="0"/>
              </a:rPr>
              <a:t>Onkologie</a:t>
            </a:r>
          </a:p>
          <a:p>
            <a:pPr>
              <a:defRPr/>
            </a:pPr>
            <a:r>
              <a:rPr lang="cs-CZ">
                <a:cs typeface="Arial" charset="0"/>
              </a:rPr>
              <a:t>Osteologie (osteoporoza)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E835F-A858-463E-8E61-97217D09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Kompenzace diabetes </a:t>
            </a:r>
            <a:r>
              <a:rPr lang="cs-CZ" dirty="0" err="1">
                <a:solidFill>
                  <a:srgbClr val="FFC000"/>
                </a:solidFill>
              </a:rPr>
              <a:t>mellitus</a:t>
            </a:r>
            <a:r>
              <a:rPr lang="cs-CZ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AD6A77-7C5B-424D-9CD7-A6008A510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7568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>
                <a:solidFill>
                  <a:srgbClr val="FFD54F"/>
                </a:solidFill>
                <a:cs typeface="Arial" charset="0"/>
              </a:rPr>
              <a:t>Zřejmě různé cílové hodnoty kompenzace diabetu pro různé skupiny osob s diabetem…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764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…dobrá kompenzace glykémie v začátcích onemocnění má pozitivní vliv na četnost mikro i </a:t>
            </a:r>
            <a:r>
              <a:rPr lang="cs-CZ" sz="2800" dirty="0" err="1"/>
              <a:t>makrovaskulárních</a:t>
            </a:r>
            <a:r>
              <a:rPr lang="cs-CZ" sz="2800" dirty="0"/>
              <a:t> komplikací diabetu i v následujících letech …..</a:t>
            </a:r>
          </a:p>
          <a:p>
            <a:pPr eaLnBrk="1" hangingPunct="1">
              <a:defRPr/>
            </a:pPr>
            <a:endParaRPr lang="cs-CZ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FFCC00"/>
                </a:solidFill>
              </a:rPr>
              <a:t>10 let „</a:t>
            </a:r>
            <a:r>
              <a:rPr lang="cs-CZ" altLang="cs-CZ" sz="1800" dirty="0" err="1">
                <a:solidFill>
                  <a:srgbClr val="FFCC00"/>
                </a:solidFill>
              </a:rPr>
              <a:t>follow</a:t>
            </a:r>
            <a:r>
              <a:rPr lang="cs-CZ" altLang="cs-CZ" sz="1800" dirty="0">
                <a:solidFill>
                  <a:srgbClr val="FFCC00"/>
                </a:solidFill>
              </a:rPr>
              <a:t> up“ UKPDS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FFCC00"/>
                </a:solidFill>
              </a:rPr>
              <a:t>Holman R.: NEJM 2008;359:1577-1589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FFCC00"/>
                </a:solidFill>
              </a:rPr>
              <a:t>2,5 roku „</a:t>
            </a:r>
            <a:r>
              <a:rPr lang="cs-CZ" altLang="cs-CZ" sz="1800" dirty="0" err="1">
                <a:solidFill>
                  <a:srgbClr val="FFCC00"/>
                </a:solidFill>
              </a:rPr>
              <a:t>follow</a:t>
            </a:r>
            <a:r>
              <a:rPr lang="cs-CZ" altLang="cs-CZ" sz="1800" dirty="0">
                <a:solidFill>
                  <a:srgbClr val="FFCC00"/>
                </a:solidFill>
              </a:rPr>
              <a:t> up“ DIGAMI 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rgbClr val="FFCC00"/>
                </a:solidFill>
              </a:rPr>
              <a:t>Melbin</a:t>
            </a:r>
            <a:r>
              <a:rPr lang="cs-CZ" altLang="cs-CZ" sz="1800" dirty="0">
                <a:solidFill>
                  <a:srgbClr val="FFCC00"/>
                </a:solidFill>
              </a:rPr>
              <a:t> </a:t>
            </a:r>
            <a:r>
              <a:rPr lang="cs-CZ" altLang="cs-CZ" sz="1800" dirty="0" err="1">
                <a:solidFill>
                  <a:srgbClr val="FFCC00"/>
                </a:solidFill>
              </a:rPr>
              <a:t>L.:Eur</a:t>
            </a:r>
            <a:r>
              <a:rPr lang="cs-CZ" altLang="cs-CZ" sz="1800" dirty="0">
                <a:solidFill>
                  <a:srgbClr val="FFCC00"/>
                </a:solidFill>
              </a:rPr>
              <a:t> </a:t>
            </a:r>
            <a:r>
              <a:rPr lang="cs-CZ" altLang="cs-CZ" sz="1800" dirty="0" err="1">
                <a:solidFill>
                  <a:srgbClr val="FFCC00"/>
                </a:solidFill>
              </a:rPr>
              <a:t>Heart</a:t>
            </a:r>
            <a:r>
              <a:rPr lang="cs-CZ" altLang="cs-CZ" sz="1800" dirty="0">
                <a:solidFill>
                  <a:srgbClr val="FFCC00"/>
                </a:solidFill>
              </a:rPr>
              <a:t> J, 2008;29:166-176</a:t>
            </a:r>
          </a:p>
          <a:p>
            <a:pPr lvl="2" eaLnBrk="1" hangingPunct="1">
              <a:defRPr/>
            </a:pPr>
            <a:endParaRPr lang="cs-CZ" altLang="cs-CZ" sz="1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D54F"/>
                </a:solidFill>
                <a:cs typeface="Arial" charset="0"/>
              </a:rPr>
              <a:t>„Metabolická paměť“ – „glukózová paměť“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4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/>
              <a:t>změna exprese řady proteinů při dlouhodobé expozici zvýšené koncentraci glukózy se cestou </a:t>
            </a:r>
            <a:r>
              <a:rPr lang="cs-CZ" altLang="cs-CZ" sz="2800" dirty="0" err="1"/>
              <a:t>glukotoxicity</a:t>
            </a:r>
            <a:r>
              <a:rPr lang="cs-CZ" altLang="cs-CZ" sz="2800" dirty="0"/>
              <a:t> promítá do řady </a:t>
            </a:r>
            <a:r>
              <a:rPr lang="cs-CZ" altLang="cs-CZ" sz="2800" dirty="0" err="1"/>
              <a:t>bb</a:t>
            </a:r>
            <a:r>
              <a:rPr lang="cs-CZ" altLang="cs-CZ" sz="2800" dirty="0"/>
              <a:t>.: stupňuje se oxidační stress i řada dalších buněčných patologických procesů….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/>
              <a:t>výsledkem jsou chronické komplikace diabetu</a:t>
            </a:r>
          </a:p>
          <a:p>
            <a:pPr eaLnBrk="1" hangingPunct="1">
              <a:defRPr/>
            </a:pPr>
            <a:endParaRPr lang="cs-CZ" altLang="cs-CZ" sz="1800" dirty="0">
              <a:solidFill>
                <a:srgbClr val="FFCC00"/>
              </a:solidFill>
            </a:endParaRPr>
          </a:p>
          <a:p>
            <a:pPr lvl="2" eaLnBrk="1" hangingPunct="1"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Několik studií naopak prokázalo větší množství komplikací (hypoglykémie) u </a:t>
            </a:r>
            <a:r>
              <a:rPr lang="cs-CZ" dirty="0" err="1"/>
              <a:t>polymorbidních</a:t>
            </a:r>
            <a:r>
              <a:rPr lang="cs-CZ" dirty="0"/>
              <a:t> pacientů s déletrvajícím diabetem.</a:t>
            </a:r>
          </a:p>
          <a:p>
            <a:pPr eaLnBrk="1" hangingPunct="1">
              <a:defRPr/>
            </a:pPr>
            <a:endParaRPr lang="cs-CZ" sz="4000" dirty="0"/>
          </a:p>
          <a:p>
            <a:pPr eaLnBrk="1" hangingPunct="1">
              <a:defRPr/>
            </a:pPr>
            <a:r>
              <a:rPr lang="cs-CZ" sz="2000" dirty="0">
                <a:solidFill>
                  <a:srgbClr val="FFC000"/>
                </a:solidFill>
              </a:rPr>
              <a:t>ACCORD (</a:t>
            </a:r>
            <a:r>
              <a:rPr lang="cs-CZ" sz="2000" dirty="0" err="1">
                <a:solidFill>
                  <a:srgbClr val="FFC000"/>
                </a:solidFill>
              </a:rPr>
              <a:t>The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Action</a:t>
            </a:r>
            <a:r>
              <a:rPr lang="cs-CZ" sz="2000" dirty="0">
                <a:solidFill>
                  <a:srgbClr val="FFC000"/>
                </a:solidFill>
              </a:rPr>
              <a:t> to </a:t>
            </a:r>
            <a:r>
              <a:rPr lang="cs-CZ" sz="2000" dirty="0" err="1">
                <a:solidFill>
                  <a:srgbClr val="FFC000"/>
                </a:solidFill>
              </a:rPr>
              <a:t>Control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Cardiovascular</a:t>
            </a:r>
            <a:r>
              <a:rPr lang="cs-CZ" sz="2000" dirty="0">
                <a:solidFill>
                  <a:srgbClr val="FFC000"/>
                </a:solidFill>
              </a:rPr>
              <a:t> Risk in Diabetes Study Group, NEJM 2008, 358:2543-59)</a:t>
            </a:r>
          </a:p>
          <a:p>
            <a:pPr lvl="2" eaLnBrk="1" hangingPunct="1">
              <a:defRPr/>
            </a:pPr>
            <a:endParaRPr lang="cs-CZ" sz="20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cs-CZ" sz="2000" dirty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cs-CZ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en-US">
                <a:solidFill>
                  <a:srgbClr val="FFD54F"/>
                </a:solidFill>
                <a:effectLst/>
                <a:cs typeface="Arial" charset="0"/>
              </a:rPr>
              <a:t>Terapie DM 2. typu</a:t>
            </a:r>
            <a:endParaRPr lang="en-US">
              <a:solidFill>
                <a:srgbClr val="FFD54F"/>
              </a:solidFill>
              <a:effectLst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hodnota </a:t>
            </a:r>
            <a:r>
              <a:rPr lang="cs-CZ" dirty="0" err="1">
                <a:solidFill>
                  <a:srgbClr val="FF0000"/>
                </a:solidFill>
                <a:cs typeface="Arial" charset="0"/>
              </a:rPr>
              <a:t>glyk</a:t>
            </a:r>
            <a:r>
              <a:rPr lang="cs-CZ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cs typeface="Arial" charset="0"/>
              </a:rPr>
              <a:t>Hb</a:t>
            </a:r>
            <a:r>
              <a:rPr lang="cs-CZ" dirty="0">
                <a:solidFill>
                  <a:srgbClr val="FF0000"/>
                </a:solidFill>
                <a:cs typeface="Arial" charset="0"/>
              </a:rPr>
              <a:t> 54 </a:t>
            </a:r>
            <a:r>
              <a:rPr lang="cs-CZ" dirty="0" err="1">
                <a:solidFill>
                  <a:srgbClr val="FF0000"/>
                </a:solidFill>
                <a:cs typeface="Arial" charset="0"/>
              </a:rPr>
              <a:t>mmol</a:t>
            </a:r>
            <a:r>
              <a:rPr lang="cs-CZ" dirty="0">
                <a:solidFill>
                  <a:srgbClr val="FF0000"/>
                </a:solidFill>
                <a:cs typeface="Arial" charset="0"/>
              </a:rPr>
              <a:t>/mol a více – revize terapie  </a:t>
            </a:r>
          </a:p>
          <a:p>
            <a:pPr eaLnBrk="1" hangingPunct="1">
              <a:defRPr/>
            </a:pPr>
            <a:r>
              <a:rPr lang="cs-CZ" dirty="0">
                <a:cs typeface="Arial" charset="0"/>
              </a:rPr>
              <a:t>(5,3 </a:t>
            </a:r>
            <a:r>
              <a:rPr lang="cs-CZ" dirty="0" err="1">
                <a:cs typeface="Arial" charset="0"/>
              </a:rPr>
              <a:t>mmol</a:t>
            </a:r>
            <a:r>
              <a:rPr lang="cs-CZ" dirty="0">
                <a:cs typeface="Arial" charset="0"/>
              </a:rPr>
              <a:t>/mol dle IFCC - </a:t>
            </a:r>
            <a:r>
              <a:rPr lang="cs-CZ" sz="3600" dirty="0">
                <a:cs typeface="Arial" charset="0"/>
              </a:rPr>
              <a:t>mezinárodní federace pro klinickou a laboratorní medicínu)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=</a:t>
            </a:r>
            <a:r>
              <a:rPr lang="cs-CZ" dirty="0">
                <a:cs typeface="Arial" charset="0"/>
              </a:rPr>
              <a:t> 7 % dle DCCT)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cíle léčby diabetu mají být vždy stanoveny individuálně se zřetelem ke stavu pacienta a přítomnosti přidružených onemocnění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71563"/>
            <a:ext cx="8229600" cy="1357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>
                <a:solidFill>
                  <a:srgbClr val="FFC000"/>
                </a:solidFill>
                <a:cs typeface="Arial" charset="0"/>
              </a:rPr>
              <a:t>Cíle terapie u osob s diabetem 2. typu</a:t>
            </a:r>
            <a:br>
              <a:rPr lang="cs-CZ" altLang="cs-CZ">
                <a:solidFill>
                  <a:srgbClr val="FF9933"/>
                </a:solidFill>
                <a:cs typeface="Arial" charset="0"/>
              </a:rPr>
            </a:br>
            <a:endParaRPr lang="cs-CZ" altLang="cs-CZ">
              <a:solidFill>
                <a:srgbClr val="FF9933"/>
              </a:solidFill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lvl="1" eaLnBrk="1" hangingPunct="1"/>
            <a:endParaRPr lang="cs-CZ" altLang="cs-CZ" dirty="0">
              <a:cs typeface="Arial" charset="0"/>
            </a:endParaRPr>
          </a:p>
          <a:p>
            <a:pPr lvl="1" eaLnBrk="1" hangingPunct="1">
              <a:buFontTx/>
              <a:buNone/>
            </a:pPr>
            <a:endParaRPr lang="cs-CZ" altLang="cs-CZ" dirty="0">
              <a:cs typeface="Arial" charset="0"/>
            </a:endParaRPr>
          </a:p>
          <a:p>
            <a:pPr lvl="1" eaLnBrk="1" hangingPunct="1"/>
            <a:endParaRPr lang="cs-CZ" altLang="cs-CZ" dirty="0">
              <a:cs typeface="Arial" charset="0"/>
            </a:endParaRPr>
          </a:p>
          <a:p>
            <a:pPr lvl="1" eaLnBrk="1" hangingPunct="1"/>
            <a:r>
              <a:rPr lang="cs-CZ" altLang="cs-CZ" dirty="0" err="1">
                <a:cs typeface="Arial" charset="0"/>
              </a:rPr>
              <a:t>American</a:t>
            </a:r>
            <a:r>
              <a:rPr lang="cs-CZ" altLang="cs-CZ" dirty="0">
                <a:cs typeface="Arial" charset="0"/>
              </a:rPr>
              <a:t> Diabetes </a:t>
            </a:r>
            <a:r>
              <a:rPr lang="cs-CZ" altLang="cs-CZ" dirty="0" err="1">
                <a:cs typeface="Arial" charset="0"/>
              </a:rPr>
              <a:t>Association</a:t>
            </a:r>
            <a:r>
              <a:rPr lang="cs-CZ" altLang="cs-CZ" dirty="0">
                <a:cs typeface="Arial" charset="0"/>
              </a:rPr>
              <a:t> (ADA)+ </a:t>
            </a:r>
            <a:r>
              <a:rPr lang="cs-CZ" altLang="cs-CZ" dirty="0" err="1">
                <a:cs typeface="Arial" charset="0"/>
              </a:rPr>
              <a:t>European</a:t>
            </a:r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err="1">
                <a:cs typeface="Arial" charset="0"/>
              </a:rPr>
              <a:t>Association</a:t>
            </a:r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err="1">
                <a:cs typeface="Arial" charset="0"/>
              </a:rPr>
              <a:t>for</a:t>
            </a:r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err="1">
                <a:cs typeface="Arial" charset="0"/>
              </a:rPr>
              <a:t>the</a:t>
            </a:r>
            <a:r>
              <a:rPr lang="cs-CZ" altLang="cs-CZ" dirty="0">
                <a:cs typeface="Arial" charset="0"/>
              </a:rPr>
              <a:t> Study </a:t>
            </a:r>
            <a:r>
              <a:rPr lang="cs-CZ" altLang="cs-CZ" dirty="0" err="1">
                <a:cs typeface="Arial" charset="0"/>
              </a:rPr>
              <a:t>of</a:t>
            </a:r>
            <a:r>
              <a:rPr lang="cs-CZ" altLang="cs-CZ" dirty="0">
                <a:cs typeface="Arial" charset="0"/>
              </a:rPr>
              <a:t> Diabetes (EASD) + Česká diabetologická společnost (ČDS)</a:t>
            </a:r>
          </a:p>
          <a:p>
            <a:pPr lvl="1" eaLnBrk="1" hangingPunct="1">
              <a:buFontTx/>
              <a:buNone/>
            </a:pPr>
            <a:endParaRPr lang="cs-CZ" altLang="cs-CZ" dirty="0">
              <a:cs typeface="Arial" charset="0"/>
            </a:endParaRPr>
          </a:p>
          <a:p>
            <a:pPr lvl="1" eaLnBrk="1" hangingPunct="1"/>
            <a:r>
              <a:rPr lang="cs-CZ" altLang="cs-CZ" dirty="0">
                <a:cs typeface="Arial" charset="0"/>
              </a:rPr>
              <a:t>výborná kompenzace – do 45-48 </a:t>
            </a:r>
            <a:r>
              <a:rPr lang="cs-CZ" altLang="cs-CZ" dirty="0" err="1">
                <a:cs typeface="Arial" charset="0"/>
              </a:rPr>
              <a:t>mmol</a:t>
            </a:r>
            <a:r>
              <a:rPr lang="cs-CZ" altLang="cs-CZ" dirty="0">
                <a:cs typeface="Arial" charset="0"/>
              </a:rPr>
              <a:t>/ml a uspokojivá kompenzace do 53 </a:t>
            </a:r>
            <a:r>
              <a:rPr lang="cs-CZ" altLang="cs-CZ" dirty="0" err="1">
                <a:cs typeface="Arial" charset="0"/>
              </a:rPr>
              <a:t>mmol</a:t>
            </a:r>
            <a:r>
              <a:rPr lang="cs-CZ" altLang="cs-CZ" dirty="0">
                <a:cs typeface="Arial" charset="0"/>
              </a:rPr>
              <a:t>/mol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C000"/>
                </a:solidFill>
                <a:cs typeface="Arial" charset="0"/>
              </a:rPr>
              <a:t>Cíle terapie DM 2. typu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800">
                <a:solidFill>
                  <a:srgbClr val="FFD54F"/>
                </a:solidFill>
                <a:cs typeface="Arial" charset="0"/>
              </a:rPr>
              <a:t>Glyk. Hb do 45 (43-48) mmol/mol</a:t>
            </a:r>
            <a:r>
              <a:rPr lang="cs-CZ" sz="2800">
                <a:cs typeface="Arial" charset="0"/>
              </a:rPr>
              <a:t> u osob bez závažných přidružených osob, zejména u osob s krátce trvajícím diabetem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>
              <a:cs typeface="Arial" charset="0"/>
            </a:endParaRPr>
          </a:p>
          <a:p>
            <a:pPr eaLnBrk="1" hangingPunct="1">
              <a:defRPr/>
            </a:pPr>
            <a:r>
              <a:rPr lang="cs-CZ" sz="2800">
                <a:solidFill>
                  <a:srgbClr val="FFD54F"/>
                </a:solidFill>
                <a:cs typeface="Arial" charset="0"/>
              </a:rPr>
              <a:t>Glyk. Hb do 60 (59-65) mmol/mol</a:t>
            </a:r>
            <a:r>
              <a:rPr lang="cs-CZ" sz="2800">
                <a:cs typeface="Arial" charset="0"/>
              </a:rPr>
              <a:t> u osob s přidruženými závažnými chorobami, četnými hypoglykémiemi a trváním diabetu nad 5-15 let</a:t>
            </a:r>
          </a:p>
          <a:p>
            <a:pPr eaLnBrk="1" hangingPunct="1">
              <a:defRPr/>
            </a:pPr>
            <a:endParaRPr lang="cs-CZ" sz="2800">
              <a:cs typeface="Arial" charset="0"/>
            </a:endParaRPr>
          </a:p>
          <a:p>
            <a:pPr eaLnBrk="1" hangingPunct="1">
              <a:defRPr/>
            </a:pPr>
            <a:r>
              <a:rPr lang="cs-CZ" sz="2800">
                <a:solidFill>
                  <a:srgbClr val="FFD54F"/>
                </a:solidFill>
                <a:cs typeface="Arial" charset="0"/>
              </a:rPr>
              <a:t>Glyk. Hb </a:t>
            </a:r>
            <a:r>
              <a:rPr lang="en-US" sz="2800">
                <a:solidFill>
                  <a:srgbClr val="FFD54F"/>
                </a:solidFill>
                <a:cs typeface="Times New Roman" pitchFamily="18" charset="0"/>
              </a:rPr>
              <a:t>&gt;</a:t>
            </a:r>
            <a:r>
              <a:rPr lang="cs-CZ" sz="2800">
                <a:solidFill>
                  <a:srgbClr val="FFD54F"/>
                </a:solidFill>
                <a:cs typeface="Times New Roman" pitchFamily="18" charset="0"/>
              </a:rPr>
              <a:t> </a:t>
            </a:r>
            <a:r>
              <a:rPr lang="cs-CZ" sz="2800">
                <a:solidFill>
                  <a:srgbClr val="FFD54F"/>
                </a:solidFill>
                <a:cs typeface="Arial" charset="0"/>
              </a:rPr>
              <a:t>53 mmol/mol</a:t>
            </a:r>
            <a:r>
              <a:rPr lang="cs-CZ" sz="2800">
                <a:cs typeface="Arial" charset="0"/>
              </a:rPr>
              <a:t> - zvážit změnu terapie</a:t>
            </a:r>
          </a:p>
          <a:p>
            <a:pPr eaLnBrk="1" hangingPunct="1">
              <a:defRPr/>
            </a:pPr>
            <a:r>
              <a:rPr lang="cs-CZ" sz="2800">
                <a:cs typeface="Arial" charset="0"/>
              </a:rPr>
              <a:t>Glykémie nalačno do 6 (7,2-8,0) a po jídle do 7,5 (9-10) mmol/l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en-US">
                <a:solidFill>
                  <a:srgbClr val="FFD54F"/>
                </a:solidFill>
                <a:effectLst/>
                <a:cs typeface="Arial" charset="0"/>
              </a:rPr>
              <a:t>Terapie DM 2. typu</a:t>
            </a:r>
            <a:endParaRPr lang="en-US" altLang="en-US">
              <a:solidFill>
                <a:srgbClr val="FFD54F"/>
              </a:solidFill>
              <a:effectLst/>
              <a:cs typeface="Aria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141787"/>
          </a:xfrm>
        </p:spPr>
        <p:txBody>
          <a:bodyPr/>
          <a:lstStyle/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Neexistuje (kromě </a:t>
            </a:r>
            <a:r>
              <a:rPr lang="cs-CZ" sz="2800" dirty="0" err="1"/>
              <a:t>metforminu</a:t>
            </a:r>
            <a:r>
              <a:rPr lang="cs-CZ" sz="2800" dirty="0"/>
              <a:t>) jediný doporučený lék pro všechny pacienty (individuální léčba „na míru jednotlivého pacienta“)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Léčit i další RF KVO !! (TK, </a:t>
            </a:r>
            <a:r>
              <a:rPr lang="cs-CZ" sz="2800" dirty="0" err="1"/>
              <a:t>dyslipidémie</a:t>
            </a:r>
            <a:r>
              <a:rPr lang="cs-CZ" sz="2800" dirty="0"/>
              <a:t>)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Mozková atrofie na MRI u diabetiků (demence…)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20835" name="Zástupný symbol pro obsah 2"/>
          <p:cNvSpPr>
            <a:spLocks noGrp="1"/>
          </p:cNvSpPr>
          <p:nvPr>
            <p:ph idx="1"/>
          </p:nvPr>
        </p:nvSpPr>
        <p:spPr>
          <a:xfrm>
            <a:off x="611188" y="620713"/>
            <a:ext cx="7772400" cy="52593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Screening</a:t>
            </a:r>
            <a:r>
              <a:rPr lang="cs-CZ" altLang="cs-CZ" dirty="0"/>
              <a:t> retinopatie (1x ročně)</a:t>
            </a:r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Screening</a:t>
            </a:r>
            <a:r>
              <a:rPr lang="cs-CZ" altLang="cs-CZ" dirty="0"/>
              <a:t> neuropatie – diabetického onemocnění nervů (1x ročně)</a:t>
            </a:r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Screening</a:t>
            </a:r>
            <a:r>
              <a:rPr lang="cs-CZ" altLang="cs-CZ" dirty="0"/>
              <a:t> nefropatie (funkční vyšetření ledvin -1x ročně)</a:t>
            </a:r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r>
              <a:rPr lang="cs-CZ" altLang="cs-CZ" dirty="0"/>
              <a:t> Péče o nohy (při každé návštěvě)</a:t>
            </a:r>
          </a:p>
          <a:p>
            <a:pPr lvl="1" eaLnBrk="1" hangingPunct="1">
              <a:buFontTx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cs-CZ" dirty="0"/>
              <a:t>Více než </a:t>
            </a:r>
            <a:r>
              <a:rPr lang="cs-CZ" dirty="0">
                <a:solidFill>
                  <a:srgbClr val="FF9933"/>
                </a:solidFill>
              </a:rPr>
              <a:t>425 miliónu osob s DM v roce 2017….</a:t>
            </a:r>
          </a:p>
          <a:p>
            <a:pPr>
              <a:defRPr/>
            </a:pPr>
            <a:r>
              <a:rPr lang="cs-CZ" dirty="0"/>
              <a:t>592 miliónu osob bude v roce 2035….</a:t>
            </a:r>
          </a:p>
          <a:p>
            <a:pPr>
              <a:defRPr/>
            </a:pPr>
            <a:r>
              <a:rPr lang="cs-CZ" dirty="0"/>
              <a:t>629 milionu osob bude v roce 2045</a:t>
            </a:r>
          </a:p>
          <a:p>
            <a:pPr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IDF Diabetes Atlas (9.edn) – 2017</a:t>
            </a:r>
          </a:p>
          <a:p>
            <a:pPr lvl="1">
              <a:defRPr/>
            </a:pPr>
            <a:endParaRPr lang="cs-CZ" dirty="0"/>
          </a:p>
          <a:p>
            <a:pPr marL="457200" lvl="1" indent="0">
              <a:buFontTx/>
              <a:buNone/>
              <a:defRPr/>
            </a:pPr>
            <a:endParaRPr lang="cs-CZ" dirty="0">
              <a:solidFill>
                <a:srgbClr val="FFC000"/>
              </a:solidFill>
            </a:endParaRP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89344"/>
              </p:ext>
            </p:extLst>
          </p:nvPr>
        </p:nvGraphicFramePr>
        <p:xfrm>
          <a:off x="684213" y="765175"/>
          <a:ext cx="7772400" cy="5577752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Parametr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Kompenzace výborná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Kompenzace uspokojivá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Kompenzace u pac. s vysokým KV rizikem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Glykémie nalačno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(mmol/l 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4,0-6,0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6,0-7,0             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7,0-8,0</a:t>
                      </a: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Glykémie za 1-2 hod po jídle  ( mmol/l 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5,0-7,5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7,5-9,0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9,0</a:t>
                      </a: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HbA</a:t>
                      </a:r>
                      <a:r>
                        <a:rPr kumimoji="0" lang="cs-CZ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  - glykovaný hemoglobin mmol/mol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45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45 - 54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54-60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Celkový cholesterol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 mmol/l 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 4,5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HDL -  cholesterol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 mmol/l)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&gt;1,1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LDL - cholesterol</a:t>
                      </a: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 mmol/l )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– 1,8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1,4 - 1,8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Triglyceridy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 mmol/l )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1,7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Krevní tlak  ( mm Hg)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130/80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do 140/90 </a:t>
                      </a: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Hmotnostní index BMI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 body mass index ) (kg/ m</a:t>
                      </a:r>
                      <a:r>
                        <a:rPr kumimoji="0" lang="cs-CZ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2 )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muži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21 - 25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25 - 27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Hmotnostní index BMI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 body mass index ) (kg/ m</a:t>
                      </a:r>
                      <a:r>
                        <a:rPr kumimoji="0" lang="cs-CZ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2 )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ženy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20 - 24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24 - 26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Vrist 023"/>
          <p:cNvPicPr>
            <a:picLocks noChangeAspect="1" noChangeArrowheads="1"/>
          </p:cNvPicPr>
          <p:nvPr/>
        </p:nvPicPr>
        <p:blipFill>
          <a:blip r:embed="rId2"/>
          <a:srcRect l="2" r="4265"/>
          <a:stretch>
            <a:fillRect/>
          </a:stretch>
        </p:blipFill>
        <p:spPr bwMode="auto">
          <a:xfrm>
            <a:off x="0" y="0"/>
            <a:ext cx="9180513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Text Box 5"/>
          <p:cNvSpPr txBox="1">
            <a:spLocks noChangeArrowheads="1"/>
          </p:cNvSpPr>
          <p:nvPr/>
        </p:nvSpPr>
        <p:spPr bwMode="auto">
          <a:xfrm>
            <a:off x="539750" y="1052513"/>
            <a:ext cx="8604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cs-CZ" altLang="cs-CZ" sz="4400">
                <a:solidFill>
                  <a:srgbClr val="FFFFFF"/>
                </a:solidFill>
              </a:rPr>
              <a:t>Děkuji vám za pozornost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0" y="2349500"/>
            <a:ext cx="9144000" cy="41751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solidFill>
                  <a:srgbClr val="FF9933"/>
                </a:solidFill>
                <a:cs typeface="Arial" charset="0"/>
              </a:rPr>
              <a:t>DM - ČR – přes 1 000 000 postižených – 10 % obyvatel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>
              <a:solidFill>
                <a:srgbClr val="FF9933"/>
              </a:solidFill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+ asi dalších 250 000 o svém onemocnění neví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(NZIS – Národní zdravotnický informační systém - ke 31. 12. 2018 – 1 018 283 diabetiků, z toho 92 % diabetici 2. typu)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(1 045 583 – rok 2019)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					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Pages>0</Pages>
  <Words>3595</Words>
  <Characters>0</Characters>
  <Application>Microsoft Office PowerPoint</Application>
  <DocSecurity>0</DocSecurity>
  <PresentationFormat>Předvádění na obrazovce (4:3)</PresentationFormat>
  <Lines>0</Lines>
  <Paragraphs>657</Paragraphs>
  <Slides>81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Diabetes mellitus – definice, klasifikace, epidemiologie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IDF (International Diabetes Federation)</vt:lpstr>
      <vt:lpstr>Prezentace aplikace PowerPoint</vt:lpstr>
      <vt:lpstr>Prezentace aplikace PowerPoint</vt:lpstr>
      <vt:lpstr>Prezentace aplikace PowerPoint</vt:lpstr>
      <vt:lpstr>Klasifikace diabetu mellitu</vt:lpstr>
      <vt:lpstr>Klasifikace DM</vt:lpstr>
      <vt:lpstr>Ostatní</vt:lpstr>
      <vt:lpstr>ADA 2020:</vt:lpstr>
      <vt:lpstr>Vznik diabetu….poškození beta-bb. pankreatu</vt:lpstr>
      <vt:lpstr>Vznik diabetu….poškození beta-bb. pankreatu</vt:lpstr>
      <vt:lpstr>dále vznik diabetu ovlivňují… (a diabetes ovlivňuje zase zpětně)…..</vt:lpstr>
      <vt:lpstr>Klasifikace</vt:lpstr>
      <vt:lpstr>Prezentace aplikace PowerPoint</vt:lpstr>
      <vt:lpstr>Diabetes mellitus typ 1</vt:lpstr>
      <vt:lpstr>C-peptid</vt:lpstr>
      <vt:lpstr>Prezentace aplikace PowerPoint</vt:lpstr>
      <vt:lpstr>LADA</vt:lpstr>
      <vt:lpstr>Rizikové faktory - DM typ 1</vt:lpstr>
      <vt:lpstr>Prezentace aplikace PowerPoint</vt:lpstr>
      <vt:lpstr>Vznik DM 1. typu a protilátky</vt:lpstr>
      <vt:lpstr>DM 1. typu</vt:lpstr>
      <vt:lpstr>DM 1.typu - symptomatologie</vt:lpstr>
      <vt:lpstr>DM 1. typu</vt:lpstr>
      <vt:lpstr>Léčba DM 1. typu </vt:lpstr>
      <vt:lpstr>DM 1. typu a PAD</vt:lpstr>
      <vt:lpstr>Léčba DM 1. typu </vt:lpstr>
      <vt:lpstr>Prezentace aplikace PowerPoint</vt:lpstr>
      <vt:lpstr>Diabetes mellitus typ 2</vt:lpstr>
      <vt:lpstr>Diabetes mellitus typ 2</vt:lpstr>
      <vt:lpstr>DM 2. typu často součástí tzv. „metabolického syndromu“ </vt:lpstr>
      <vt:lpstr>Rizikové faktory pro vznik DM typu 2</vt:lpstr>
      <vt:lpstr>Prezentace aplikace PowerPoint</vt:lpstr>
      <vt:lpstr>Prezentace aplikace PowerPoint</vt:lpstr>
      <vt:lpstr>FINDRISC (FINnish Diabetes RIsk SCore)</vt:lpstr>
      <vt:lpstr>Klinické příznaky</vt:lpstr>
      <vt:lpstr>Prezentace aplikace PowerPoint</vt:lpstr>
      <vt:lpstr>Diagnóza DM</vt:lpstr>
      <vt:lpstr>Prediabetes </vt:lpstr>
      <vt:lpstr>Hodnocení o - GTT o - GTT: 75 g glukózy ve vodném roztoku </vt:lpstr>
      <vt:lpstr>Hraniční poruchy glukózové homeostázy - prediabetes</vt:lpstr>
      <vt:lpstr>Prezentace aplikace PowerPoint</vt:lpstr>
      <vt:lpstr>Dg DM pomocí glyk. Hb (jen u dospělých) – HBA1C- průměrná saturace hemoglobinu glukózou za posledních 6-8 týdnů   </vt:lpstr>
      <vt:lpstr>Prezentace aplikace PowerPoint</vt:lpstr>
      <vt:lpstr>Základní laboratorní vyšetření u pacienta s diabetem</vt:lpstr>
      <vt:lpstr>Kontrola kompenzace diabetu – glukózová triáda </vt:lpstr>
      <vt:lpstr>Remise </vt:lpstr>
      <vt:lpstr>Léčba DM 2. typu (a prediabetu!)</vt:lpstr>
      <vt:lpstr>Prezentace aplikace PowerPoint</vt:lpstr>
      <vt:lpstr>Charakteristika osob které jsou „zdravé“:</vt:lpstr>
      <vt:lpstr>Prezentace aplikace PowerPoint</vt:lpstr>
      <vt:lpstr>Nutriční doporučení - dle evropského doporučení „prevence kardiovaskulárních onemocnění“ 2021 </vt:lpstr>
      <vt:lpstr>Prezentace aplikace PowerPoint</vt:lpstr>
      <vt:lpstr>Dieta…</vt:lpstr>
      <vt:lpstr>„Středomořská dieta“ - prevence ICHS, zlepšení střevního mikrobiomu, stále platná!</vt:lpstr>
      <vt:lpstr>„Středomořská dieta“</vt:lpstr>
      <vt:lpstr>Aktuální doporučení k požívání alkoholu</vt:lpstr>
      <vt:lpstr>Nutriční doporučení</vt:lpstr>
      <vt:lpstr>Aktuální doporučení k požívání alkoholu (2019)</vt:lpstr>
      <vt:lpstr> </vt:lpstr>
      <vt:lpstr>Káva </vt:lpstr>
      <vt:lpstr>Káva </vt:lpstr>
      <vt:lpstr>Káva</vt:lpstr>
      <vt:lpstr>ČAJ</vt:lpstr>
      <vt:lpstr>POHYB</vt:lpstr>
      <vt:lpstr>Kompenzace diabetes mellitus </vt:lpstr>
      <vt:lpstr>Zřejmě různé cílové hodnoty kompenzace diabetu pro různé skupiny osob s diabetem…</vt:lpstr>
      <vt:lpstr>„Metabolická paměť“ – „glukózová paměť“</vt:lpstr>
      <vt:lpstr>Prezentace aplikace PowerPoint</vt:lpstr>
      <vt:lpstr>Terapie DM 2. typu</vt:lpstr>
      <vt:lpstr>Cíle terapie u osob s diabetem 2. typu </vt:lpstr>
      <vt:lpstr>Cíle terapie DM 2. typu</vt:lpstr>
      <vt:lpstr>Terapie DM 2. typu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- ČR - přes 600 000 postižených - přes 6 % obyvatel</dc:title>
  <dc:subject/>
  <dc:creator/>
  <cp:keywords/>
  <dc:description/>
  <cp:lastModifiedBy>Jakub Žák</cp:lastModifiedBy>
  <cp:revision>262</cp:revision>
  <cp:lastPrinted>2003-11-06T10:34:39Z</cp:lastPrinted>
  <dcterms:created xsi:type="dcterms:W3CDTF">2016-08-09T23:07:52Z</dcterms:created>
  <dcterms:modified xsi:type="dcterms:W3CDTF">2022-02-16T17:12:21Z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1033-10.1.0.5657</vt:lpwstr>
  </property>
</Properties>
</file>