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00" r:id="rId1"/>
  </p:sldMasterIdLst>
  <p:notesMasterIdLst>
    <p:notesMasterId r:id="rId71"/>
  </p:notesMasterIdLst>
  <p:handoutMasterIdLst>
    <p:handoutMasterId r:id="rId72"/>
  </p:handoutMasterIdLst>
  <p:sldIdLst>
    <p:sldId id="315" r:id="rId2"/>
    <p:sldId id="366" r:id="rId3"/>
    <p:sldId id="367" r:id="rId4"/>
    <p:sldId id="327" r:id="rId5"/>
    <p:sldId id="353" r:id="rId6"/>
    <p:sldId id="354" r:id="rId7"/>
    <p:sldId id="349" r:id="rId8"/>
    <p:sldId id="397" r:id="rId9"/>
    <p:sldId id="378" r:id="rId10"/>
    <p:sldId id="316" r:id="rId11"/>
    <p:sldId id="398" r:id="rId12"/>
    <p:sldId id="408" r:id="rId13"/>
    <p:sldId id="336" r:id="rId14"/>
    <p:sldId id="360" r:id="rId15"/>
    <p:sldId id="321" r:id="rId16"/>
    <p:sldId id="322" r:id="rId17"/>
    <p:sldId id="372" r:id="rId18"/>
    <p:sldId id="358" r:id="rId19"/>
    <p:sldId id="400" r:id="rId20"/>
    <p:sldId id="401" r:id="rId21"/>
    <p:sldId id="402" r:id="rId22"/>
    <p:sldId id="317" r:id="rId23"/>
    <p:sldId id="361" r:id="rId24"/>
    <p:sldId id="357" r:id="rId25"/>
    <p:sldId id="324" r:id="rId26"/>
    <p:sldId id="347" r:id="rId27"/>
    <p:sldId id="348" r:id="rId28"/>
    <p:sldId id="382" r:id="rId29"/>
    <p:sldId id="383" r:id="rId30"/>
    <p:sldId id="396" r:id="rId31"/>
    <p:sldId id="326" r:id="rId32"/>
    <p:sldId id="339" r:id="rId33"/>
    <p:sldId id="340" r:id="rId34"/>
    <p:sldId id="342" r:id="rId35"/>
    <p:sldId id="344" r:id="rId36"/>
    <p:sldId id="343" r:id="rId37"/>
    <p:sldId id="345" r:id="rId38"/>
    <p:sldId id="368" r:id="rId39"/>
    <p:sldId id="403" r:id="rId40"/>
    <p:sldId id="404" r:id="rId41"/>
    <p:sldId id="337" r:id="rId42"/>
    <p:sldId id="393" r:id="rId43"/>
    <p:sldId id="351" r:id="rId44"/>
    <p:sldId id="350" r:id="rId45"/>
    <p:sldId id="328" r:id="rId46"/>
    <p:sldId id="369" r:id="rId47"/>
    <p:sldId id="391" r:id="rId48"/>
    <p:sldId id="409" r:id="rId49"/>
    <p:sldId id="371" r:id="rId50"/>
    <p:sldId id="376" r:id="rId51"/>
    <p:sldId id="390" r:id="rId52"/>
    <p:sldId id="410" r:id="rId53"/>
    <p:sldId id="405" r:id="rId54"/>
    <p:sldId id="363" r:id="rId55"/>
    <p:sldId id="330" r:id="rId56"/>
    <p:sldId id="406" r:id="rId57"/>
    <p:sldId id="331" r:id="rId58"/>
    <p:sldId id="332" r:id="rId59"/>
    <p:sldId id="364" r:id="rId60"/>
    <p:sldId id="388" r:id="rId61"/>
    <p:sldId id="377" r:id="rId62"/>
    <p:sldId id="379" r:id="rId63"/>
    <p:sldId id="380" r:id="rId64"/>
    <p:sldId id="381" r:id="rId65"/>
    <p:sldId id="394" r:id="rId66"/>
    <p:sldId id="395" r:id="rId67"/>
    <p:sldId id="407" r:id="rId68"/>
    <p:sldId id="384" r:id="rId69"/>
    <p:sldId id="375" r:id="rId70"/>
  </p:sldIdLst>
  <p:sldSz cx="9144000" cy="6858000" type="screen4x3"/>
  <p:notesSz cx="6811963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6600"/>
    <a:srgbClr val="FF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5" autoAdjust="0"/>
    <p:restoredTop sz="94660"/>
  </p:normalViewPr>
  <p:slideViewPr>
    <p:cSldViewPr>
      <p:cViewPr varScale="1">
        <p:scale>
          <a:sx n="115" d="100"/>
          <a:sy n="115" d="100"/>
        </p:scale>
        <p:origin x="13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26"/>
    </p:cViewPr>
  </p:sorterViewPr>
  <p:notesViewPr>
    <p:cSldViewPr>
      <p:cViewPr varScale="1">
        <p:scale>
          <a:sx n="52" d="100"/>
          <a:sy n="52" d="100"/>
        </p:scale>
        <p:origin x="-1956" y="-96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27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527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48800"/>
            <a:ext cx="29527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2FE1557-F219-4FAD-B16D-580DCAD7EFC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27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4400"/>
            <a:ext cx="4995863" cy="44751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527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 defTabSz="9175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8800"/>
            <a:ext cx="29527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2AB1FEE7-B8B7-40C6-AAEA-834A44A1B5C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CFB68-0F04-41AE-A111-FDF470CA2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C740F3-F57B-4097-A69C-67BF3C98A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3DCAA9-FC6F-4C43-8266-9E06C9B3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BAA485-5F12-4CB1-BC94-2C1161D9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C2943B-D8FF-4E0B-B751-51617D4C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18AED-3BF9-4CAA-8B9C-C770089B9ACF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8314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9FBC6-3C1F-4470-9A74-DE9EE5432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314E7AB-BB57-457A-8B34-EAC8043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68B0D2-C549-4CC3-A8E6-19AE685D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10EB62-DA24-478F-B684-7D13FB99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9E37C4-A19C-4CAD-9007-65EA6CCC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711DD-A391-4572-96A0-4CFF77E96747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1577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4692F76-0F30-4264-BBDB-EEEBCE579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BAD231C-CB7E-48D0-9E39-7BCA029A7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637731-EAF6-4CF5-994A-DCE1972F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0CDF58-2D33-45A2-96A4-E58578E0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421ACE-8B93-42FA-B26F-0A6A214E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57D9E-4B1F-4D6B-9AA5-E58C9CCF9681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0511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7A579-8B39-4D52-A2D5-00CB9EC0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32A7E6-2801-49D6-8AEC-317312F56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01CC06-F412-4508-A1A5-6DB1FB1A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126E13-43F7-40C5-8D57-34264888A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3B9CF3-3A1B-4568-A784-6B2BC57D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0BA6-6EE9-418F-9612-0D3E7A495BCB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808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46659-4A31-474A-A5D1-9E364EC47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83262C-01DC-461F-8CE0-591312BCE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51D879-DB77-47E4-9CF9-AD5FBAA9C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1E93E5-49BA-48C8-91BA-0C42175D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C75A50-BC69-49BE-8D29-FFFC31E5C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F5BA2-327C-4150-82BE-D9B6CD8021CB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8355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9856F-A13C-4233-B1CF-960B6470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468206-1594-4745-BA9D-0D79D4D368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817A77-AD57-49B1-BA8F-DC06B8E02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100A7C-73B7-4612-B6A9-A5BC6E5B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07CCD8-70F8-4BA9-BA9C-BBDD5267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AD67DD-CFB0-4820-B161-65A3F0BD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CFA50-AE8E-46B4-90AF-926D10864E8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5737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A95CFF-1E53-4B90-8326-A546256D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CAF367-B231-48DE-9D31-951EC1EA7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C6E948-2735-4739-971F-FBD8AF2B4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EAE0755-D483-4732-B4D3-C4DA674B0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1343CCC-9498-42CE-BD80-FA4F854B0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84D3F5D-435E-4705-8EEC-C27462F3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D371678-D6A7-4E4E-BCDA-112BC3E1D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0595B02-3234-457F-A8DB-481EFDFB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D5B8A-87BF-4FE5-B304-3C97F6B0671E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4359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2F1E42-A93E-4717-A215-B6B26F2D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96F9BE-B6A5-49E4-BA65-44D9154BF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B8BC54-7BCD-43F5-9285-6F9EF702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E14648-6A9C-4D9F-BAA9-9789BE4A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F5BA2-327C-4150-82BE-D9B6CD8021CB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0841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2397F1-9F07-4D4C-8CD6-DCCC64C5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DCFBA0E-FC35-4BE3-85BA-D972907C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37E1B4-348D-4DAD-8923-C92B429E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EF0F44-848A-47BA-AA29-0DC04F7EC8F4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5418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A58189-3E84-4D5B-8690-B14ACF0B5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BE7624-B760-40D8-8957-D56DC6EAF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00B2C1-D078-435D-AB6E-031D47897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1AA35D-64CE-4C81-B1B7-135174A9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228714-9903-4B1E-8616-E7D0E55D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F3B534-92B9-477E-882D-F36D5A5C8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42A85-75C8-4DE3-816E-79A83DB9970C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3463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895C9-A555-4D60-9AB6-2B0ED97F6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6D69084-EC8B-4C41-927C-F4D4A6C92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3ED41B-4550-491C-8CD2-8B22DE701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08CBB29-A1DD-44FF-B7B1-C1557BE5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7A608F-71D1-4B19-9591-33E6EFCCE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E54AE1-80B3-4ED2-8196-AB680F5B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9A811-C490-4F81-A2F6-83C45C3D7DAC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5907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2240D33-4829-4A7C-BA0C-DDB0126AD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1429E1-B9A1-4946-B574-1BC9238BC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08D3B1-2C45-4BFA-989D-5DBBDAFE1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CE14EA-3F31-4ED1-88AC-DD9F6D565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EE8B98-1C69-4481-BF49-655AB2D40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3F5BA2-327C-4150-82BE-D9B6CD8021CB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9797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27161418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476673"/>
            <a:ext cx="6858000" cy="216024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FF9933"/>
                </a:solidFill>
              </a:rPr>
              <a:t>Monitoring glykémie, hypoglykémie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latin typeface="+mn-lt"/>
              </a:rPr>
              <a:t>Yvona Pospíšilová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latin typeface="+mn-lt"/>
              </a:rPr>
              <a:t>Interní, hematologická a onkologická klinika FN Brno a LF MU Brno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>
                <a:latin typeface="+mn-lt"/>
              </a:rPr>
              <a:t>pospisilova.yvona@fnbrno.cz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1655762"/>
          </a:xfrm>
          <a:noFill/>
        </p:spPr>
        <p:txBody>
          <a:bodyPr/>
          <a:lstStyle/>
          <a:p>
            <a:r>
              <a:rPr lang="cs-CZ" altLang="cs-CZ" dirty="0">
                <a:solidFill>
                  <a:srgbClr val="FF9933"/>
                </a:solidFill>
                <a:effectLst/>
              </a:rPr>
              <a:t>Klinické příznaky hyperglykémie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>
            <a:normAutofit fontScale="25000" lnSpcReduction="20000"/>
          </a:bodyPr>
          <a:lstStyle/>
          <a:p>
            <a:r>
              <a:rPr lang="cs-CZ" altLang="cs-CZ" sz="6400" dirty="0">
                <a:effectLst/>
              </a:rPr>
              <a:t>Žízeň, sucho v ústech, časté močení</a:t>
            </a:r>
          </a:p>
          <a:p>
            <a:r>
              <a:rPr lang="cs-CZ" altLang="cs-CZ" sz="6400" dirty="0">
                <a:effectLst/>
              </a:rPr>
              <a:t>Porucha vědomí až bezvědomí</a:t>
            </a:r>
          </a:p>
          <a:p>
            <a:r>
              <a:rPr lang="cs-CZ" altLang="cs-CZ" sz="6400" dirty="0">
                <a:effectLst/>
              </a:rPr>
              <a:t>Nechutenství</a:t>
            </a:r>
          </a:p>
          <a:p>
            <a:r>
              <a:rPr lang="cs-CZ" altLang="cs-CZ" sz="6400" dirty="0">
                <a:effectLst/>
              </a:rPr>
              <a:t>Ospalost, slabost, únava, zmatenost</a:t>
            </a:r>
          </a:p>
          <a:p>
            <a:r>
              <a:rPr lang="cs-CZ" altLang="cs-CZ" sz="6400" dirty="0">
                <a:effectLst/>
              </a:rPr>
              <a:t>Nevolnost, zvracení, bolesti břicha</a:t>
            </a:r>
          </a:p>
          <a:p>
            <a:r>
              <a:rPr lang="cs-CZ" altLang="cs-CZ" sz="6400" dirty="0">
                <a:effectLst/>
              </a:rPr>
              <a:t>Rozmazané vidění</a:t>
            </a:r>
          </a:p>
          <a:p>
            <a:r>
              <a:rPr lang="cs-CZ" altLang="cs-CZ" sz="6400" dirty="0">
                <a:effectLst/>
              </a:rPr>
              <a:t>Dehydratace</a:t>
            </a:r>
          </a:p>
          <a:p>
            <a:r>
              <a:rPr lang="cs-CZ" altLang="cs-CZ" sz="6400" dirty="0">
                <a:effectLst/>
              </a:rPr>
              <a:t>„</a:t>
            </a:r>
            <a:r>
              <a:rPr lang="cs-CZ" altLang="cs-CZ" sz="6400" dirty="0" err="1">
                <a:effectLst/>
              </a:rPr>
              <a:t>Kussmaulovo</a:t>
            </a:r>
            <a:r>
              <a:rPr lang="cs-CZ" altLang="cs-CZ" sz="6400" dirty="0">
                <a:effectLst/>
              </a:rPr>
              <a:t>“ dýchání (metabolická acidóza)</a:t>
            </a:r>
          </a:p>
          <a:p>
            <a:endParaRPr lang="cs-CZ" altLang="cs-CZ" sz="2800" dirty="0"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80355-2969-49CD-9A66-130B400B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Klinické příznaky hypoglykémie – adrenergní příznaky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9F3F73-9195-4FEF-90B0-5EB010F06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>
              <a:effectLst/>
            </a:endParaRPr>
          </a:p>
          <a:p>
            <a:endParaRPr lang="cs-CZ" altLang="cs-CZ" dirty="0"/>
          </a:p>
          <a:p>
            <a:r>
              <a:rPr lang="cs-CZ" altLang="cs-CZ" dirty="0">
                <a:effectLst/>
              </a:rPr>
              <a:t>Třes</a:t>
            </a:r>
          </a:p>
          <a:p>
            <a:r>
              <a:rPr lang="cs-CZ" altLang="cs-CZ" dirty="0">
                <a:effectLst/>
              </a:rPr>
              <a:t>Pocení</a:t>
            </a:r>
          </a:p>
          <a:p>
            <a:r>
              <a:rPr lang="cs-CZ" altLang="cs-CZ" dirty="0">
                <a:effectLst/>
              </a:rPr>
              <a:t>Tachykardie, palpitace</a:t>
            </a:r>
          </a:p>
          <a:p>
            <a:r>
              <a:rPr lang="cs-CZ" altLang="cs-CZ" dirty="0">
                <a:effectLst/>
              </a:rPr>
              <a:t>Nervozita, úzkost</a:t>
            </a:r>
          </a:p>
          <a:p>
            <a:r>
              <a:rPr lang="cs-CZ" altLang="cs-CZ" dirty="0">
                <a:effectLst/>
              </a:rPr>
              <a:t>Hlad</a:t>
            </a:r>
          </a:p>
          <a:p>
            <a:r>
              <a:rPr lang="cs-CZ" altLang="cs-CZ" dirty="0">
                <a:effectLst/>
              </a:rPr>
              <a:t>Bledost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0755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C0930-BABC-4BB5-8651-9FD1AB003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Klinické příznaky hypoglykémie – známky </a:t>
            </a:r>
            <a:r>
              <a:rPr lang="cs-CZ" dirty="0" err="1">
                <a:solidFill>
                  <a:srgbClr val="FFC000"/>
                </a:solidFill>
              </a:rPr>
              <a:t>neuroglykopenie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90A003-A742-4374-A810-F9D207E3A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altLang="cs-CZ" sz="24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>
                <a:effectLst/>
              </a:rPr>
              <a:t>Snížená neuropsychická výkonnost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effectLst/>
              </a:rPr>
              <a:t>Neschopnost se soustředit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effectLst/>
              </a:rPr>
              <a:t>Obtížná řeč, brnění kolem úst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effectLst/>
              </a:rPr>
              <a:t>Ospalost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effectLst/>
              </a:rPr>
              <a:t>Nevolnost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effectLst/>
              </a:rPr>
              <a:t>Porucha vidění, diplopie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effectLst/>
              </a:rPr>
              <a:t>Porucha chování, změna nálady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effectLst/>
              </a:rPr>
              <a:t>Zmatenost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effectLst/>
              </a:rPr>
              <a:t>Křeče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72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9600" cy="2071687"/>
          </a:xfrm>
          <a:noFill/>
        </p:spPr>
        <p:txBody>
          <a:bodyPr/>
          <a:lstStyle/>
          <a:p>
            <a:r>
              <a:rPr lang="cs-CZ" altLang="cs-CZ" sz="4000">
                <a:solidFill>
                  <a:srgbClr val="FF9933"/>
                </a:solidFill>
                <a:effectLst/>
              </a:rPr>
              <a:t>Klinické příznaky hypoglykémie</a:t>
            </a:r>
            <a:br>
              <a:rPr lang="cs-CZ" altLang="cs-CZ" sz="4000">
                <a:solidFill>
                  <a:srgbClr val="FF9933"/>
                </a:solidFill>
                <a:effectLst/>
              </a:rPr>
            </a:br>
            <a:r>
              <a:rPr lang="cs-CZ" altLang="cs-CZ" sz="4000">
                <a:solidFill>
                  <a:srgbClr val="FF9933"/>
                </a:solidFill>
                <a:effectLst/>
              </a:rPr>
              <a:t>nespecifické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68960"/>
            <a:ext cx="6858000" cy="3240360"/>
          </a:xfrm>
          <a:noFill/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2800" dirty="0">
              <a:effectLst/>
            </a:endParaRPr>
          </a:p>
          <a:p>
            <a:pPr>
              <a:lnSpc>
                <a:spcPct val="80000"/>
              </a:lnSpc>
            </a:pPr>
            <a:endParaRPr lang="cs-CZ" altLang="cs-CZ" sz="28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cs-CZ" altLang="cs-CZ" sz="2800" dirty="0">
                <a:effectLst/>
              </a:rPr>
              <a:t>Bolesti hlavy</a:t>
            </a:r>
          </a:p>
          <a:p>
            <a:pPr>
              <a:lnSpc>
                <a:spcPct val="80000"/>
              </a:lnSpc>
            </a:pPr>
            <a:r>
              <a:rPr lang="cs-CZ" altLang="cs-CZ" sz="2800" dirty="0">
                <a:effectLst/>
              </a:rPr>
              <a:t>Celková slabost</a:t>
            </a:r>
          </a:p>
          <a:p>
            <a:pPr>
              <a:lnSpc>
                <a:spcPct val="80000"/>
              </a:lnSpc>
            </a:pPr>
            <a:r>
              <a:rPr lang="cs-CZ" altLang="cs-CZ" sz="2800" dirty="0">
                <a:effectLst/>
              </a:rPr>
              <a:t>Nauzea</a:t>
            </a:r>
          </a:p>
          <a:p>
            <a:pPr>
              <a:lnSpc>
                <a:spcPct val="80000"/>
              </a:lnSpc>
            </a:pPr>
            <a:r>
              <a:rPr lang="cs-CZ" altLang="cs-CZ" sz="2800" dirty="0">
                <a:effectLst/>
              </a:rPr>
              <a:t>Sucho v ústech</a:t>
            </a:r>
          </a:p>
          <a:p>
            <a:pPr>
              <a:lnSpc>
                <a:spcPct val="80000"/>
              </a:lnSpc>
            </a:pPr>
            <a:r>
              <a:rPr lang="cs-CZ" altLang="cs-CZ" sz="2800" dirty="0">
                <a:effectLst/>
              </a:rPr>
              <a:t>Porucha vědomí až bezvědomí</a:t>
            </a:r>
          </a:p>
          <a:p>
            <a:pPr>
              <a:lnSpc>
                <a:spcPct val="80000"/>
              </a:lnSpc>
            </a:pPr>
            <a:endParaRPr lang="cs-CZ" altLang="cs-CZ" sz="2800" dirty="0">
              <a:effectLst/>
            </a:endParaRPr>
          </a:p>
          <a:p>
            <a:pPr>
              <a:lnSpc>
                <a:spcPct val="80000"/>
              </a:lnSpc>
            </a:pPr>
            <a:r>
              <a:rPr lang="cs-CZ" altLang="cs-CZ" sz="2800" dirty="0">
                <a:effectLst/>
              </a:rPr>
              <a:t>Poruchy srdečního rytmu, náhlá smrt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2800" dirty="0"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1514549"/>
          </a:xfrm>
          <a:noFill/>
        </p:spPr>
        <p:txBody>
          <a:bodyPr/>
          <a:lstStyle/>
          <a:p>
            <a:r>
              <a:rPr lang="cs-CZ" altLang="cs-CZ" sz="4000" dirty="0">
                <a:solidFill>
                  <a:srgbClr val="FF9933"/>
                </a:solidFill>
                <a:effectLst/>
              </a:rPr>
              <a:t>„Nepravá </a:t>
            </a:r>
            <a:r>
              <a:rPr lang="cs-CZ" altLang="cs-CZ" sz="4000" dirty="0" err="1">
                <a:solidFill>
                  <a:srgbClr val="FF9933"/>
                </a:solidFill>
                <a:effectLst/>
              </a:rPr>
              <a:t>postprandiální</a:t>
            </a:r>
            <a:r>
              <a:rPr lang="cs-CZ" altLang="cs-CZ" sz="4000" dirty="0">
                <a:solidFill>
                  <a:srgbClr val="FF9933"/>
                </a:solidFill>
                <a:effectLst/>
              </a:rPr>
              <a:t> hypoglykémie“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r>
              <a:rPr lang="cs-CZ" altLang="cs-CZ">
                <a:effectLst/>
              </a:rPr>
              <a:t>přemrštěná odpověď na příjem potravy i u zdravých jedinců – zde tolerance glukózy v normě</a:t>
            </a:r>
          </a:p>
          <a:p>
            <a:endParaRPr lang="cs-CZ" altLang="cs-CZ">
              <a:effectLst/>
            </a:endParaRPr>
          </a:p>
          <a:p>
            <a:r>
              <a:rPr lang="cs-CZ" altLang="cs-CZ">
                <a:effectLst/>
              </a:rPr>
              <a:t>vegetativní dystonie  u astenických nebo obézních jedinců – zde tolerance glukózy v normě</a:t>
            </a:r>
          </a:p>
          <a:p>
            <a:endParaRPr lang="cs-CZ" altLang="cs-CZ">
              <a:effectLst/>
            </a:endParaRPr>
          </a:p>
          <a:p>
            <a:r>
              <a:rPr lang="cs-CZ" altLang="cs-CZ">
                <a:effectLst/>
              </a:rPr>
              <a:t>počínající DM – dysregulace glykémií!!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1370533"/>
          </a:xfrm>
          <a:noFill/>
        </p:spPr>
        <p:txBody>
          <a:bodyPr/>
          <a:lstStyle/>
          <a:p>
            <a:r>
              <a:rPr lang="cs-CZ" altLang="cs-CZ" dirty="0" err="1">
                <a:solidFill>
                  <a:srgbClr val="FF9933"/>
                </a:solidFill>
                <a:effectLst/>
              </a:rPr>
              <a:t>Postprandiální</a:t>
            </a:r>
            <a:r>
              <a:rPr lang="cs-CZ" altLang="cs-CZ" dirty="0">
                <a:solidFill>
                  <a:srgbClr val="FF9933"/>
                </a:solidFill>
                <a:effectLst/>
              </a:rPr>
              <a:t> hypoglykémie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endParaRPr lang="cs-CZ" altLang="cs-CZ">
              <a:effectLst/>
            </a:endParaRPr>
          </a:p>
          <a:p>
            <a:r>
              <a:rPr lang="cs-CZ" altLang="cs-CZ">
                <a:effectLst/>
              </a:rPr>
              <a:t>Zrychlená evakuace žaludku po operacích žaludku („dumping syndrom“)</a:t>
            </a:r>
          </a:p>
          <a:p>
            <a:endParaRPr lang="cs-CZ" altLang="cs-CZ">
              <a:effectLst/>
            </a:endParaRPr>
          </a:p>
          <a:p>
            <a:r>
              <a:rPr lang="cs-CZ" altLang="cs-CZ">
                <a:effectLst/>
              </a:rPr>
              <a:t>Poruchy metabolismu u dětí (galaktosémie, fruktózová intolerance)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1730573"/>
          </a:xfrm>
          <a:noFill/>
        </p:spPr>
        <p:txBody>
          <a:bodyPr/>
          <a:lstStyle/>
          <a:p>
            <a:r>
              <a:rPr lang="cs-CZ" altLang="cs-CZ" dirty="0">
                <a:solidFill>
                  <a:srgbClr val="FF9933"/>
                </a:solidFill>
                <a:effectLst/>
              </a:rPr>
              <a:t>Hypoglykemické stavy nalačno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>
                <a:effectLst/>
              </a:rPr>
              <a:t>Nedostatek kontrainzulárních hormonů (insuficience nadledvin a hypofýzy)</a:t>
            </a:r>
          </a:p>
          <a:p>
            <a:pPr>
              <a:lnSpc>
                <a:spcPct val="90000"/>
              </a:lnSpc>
            </a:pPr>
            <a:endParaRPr lang="cs-CZ" altLang="cs-CZ">
              <a:effectLst/>
            </a:endParaRPr>
          </a:p>
          <a:p>
            <a:pPr>
              <a:lnSpc>
                <a:spcPct val="90000"/>
              </a:lnSpc>
            </a:pPr>
            <a:r>
              <a:rPr lang="cs-CZ" altLang="cs-CZ">
                <a:effectLst/>
              </a:rPr>
              <a:t>Onemocnění jater (porucha glykogenolýzy a glukoneogeneze) a ledvin (snížení glukoneogeneze a snížená degradace inzulinu)</a:t>
            </a:r>
          </a:p>
          <a:p>
            <a:pPr>
              <a:lnSpc>
                <a:spcPct val="90000"/>
              </a:lnSpc>
            </a:pPr>
            <a:endParaRPr lang="cs-CZ" altLang="cs-CZ">
              <a:effectLst/>
            </a:endParaRPr>
          </a:p>
          <a:p>
            <a:pPr>
              <a:lnSpc>
                <a:spcPct val="90000"/>
              </a:lnSpc>
            </a:pPr>
            <a:r>
              <a:rPr lang="cs-CZ" altLang="cs-CZ">
                <a:effectLst/>
              </a:rPr>
              <a:t>Účinek léků a alkoholu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1655762"/>
          </a:xfrm>
          <a:noFill/>
        </p:spPr>
        <p:txBody>
          <a:bodyPr/>
          <a:lstStyle/>
          <a:p>
            <a:r>
              <a:rPr lang="cs-CZ" altLang="cs-CZ" dirty="0">
                <a:solidFill>
                  <a:srgbClr val="FF9933"/>
                </a:solidFill>
                <a:effectLst/>
              </a:rPr>
              <a:t>Hypoglykemické stavy nalačno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212976"/>
            <a:ext cx="6858000" cy="2736304"/>
          </a:xfrm>
          <a:noFill/>
        </p:spPr>
        <p:txBody>
          <a:bodyPr>
            <a:normAutofit/>
          </a:bodyPr>
          <a:lstStyle/>
          <a:p>
            <a:r>
              <a:rPr lang="cs-CZ" altLang="cs-CZ" dirty="0" err="1">
                <a:effectLst/>
              </a:rPr>
              <a:t>Extrapankreatizké</a:t>
            </a:r>
            <a:r>
              <a:rPr lang="cs-CZ" altLang="cs-CZ" dirty="0">
                <a:effectLst/>
              </a:rPr>
              <a:t> nádory – zvýšená spotřeba glukózy nádorem</a:t>
            </a:r>
          </a:p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Zvýšená produkce inzulinu (</a:t>
            </a:r>
            <a:r>
              <a:rPr lang="cs-CZ" altLang="cs-CZ" dirty="0" err="1">
                <a:effectLst/>
              </a:rPr>
              <a:t>inzulinom</a:t>
            </a:r>
            <a:r>
              <a:rPr lang="cs-CZ" altLang="cs-CZ" dirty="0">
                <a:effectLst/>
              </a:rPr>
              <a:t>, </a:t>
            </a:r>
            <a:r>
              <a:rPr lang="cs-CZ" altLang="cs-CZ" dirty="0" err="1">
                <a:effectLst/>
              </a:rPr>
              <a:t>extrapankreatické</a:t>
            </a:r>
            <a:r>
              <a:rPr lang="cs-CZ" altLang="cs-CZ" dirty="0">
                <a:effectLst/>
              </a:rPr>
              <a:t> nádory – zvýšená produkce insulin-</a:t>
            </a:r>
            <a:r>
              <a:rPr lang="cs-CZ" altLang="cs-CZ" dirty="0" err="1">
                <a:effectLst/>
              </a:rPr>
              <a:t>like</a:t>
            </a:r>
            <a:r>
              <a:rPr lang="cs-CZ" altLang="cs-CZ" dirty="0">
                <a:effectLst/>
              </a:rPr>
              <a:t>-hormonů)</a:t>
            </a:r>
          </a:p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Autoimunitní onemocnění </a:t>
            </a:r>
          </a:p>
          <a:p>
            <a:r>
              <a:rPr lang="cs-CZ" altLang="cs-CZ" dirty="0">
                <a:effectLst/>
              </a:rPr>
              <a:t>Vrozená onemocnění</a:t>
            </a:r>
          </a:p>
          <a:p>
            <a:endParaRPr lang="cs-CZ" altLang="cs-CZ" dirty="0">
              <a:effectLst/>
            </a:endParaRPr>
          </a:p>
          <a:p>
            <a:endParaRPr lang="cs-CZ" altLang="cs-CZ" dirty="0">
              <a:effectLst/>
            </a:endParaRPr>
          </a:p>
          <a:p>
            <a:endParaRPr lang="cs-CZ" altLang="cs-CZ" dirty="0">
              <a:effectLst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1370533"/>
          </a:xfrm>
          <a:noFill/>
        </p:spPr>
        <p:txBody>
          <a:bodyPr/>
          <a:lstStyle/>
          <a:p>
            <a:r>
              <a:rPr lang="cs-CZ" altLang="cs-CZ" dirty="0">
                <a:solidFill>
                  <a:srgbClr val="FF9933"/>
                </a:solidFill>
                <a:effectLst/>
              </a:rPr>
              <a:t>Hypoglykemické stavy nalačno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02038"/>
            <a:ext cx="6858000" cy="2635274"/>
          </a:xfrm>
          <a:noFill/>
        </p:spPr>
        <p:txBody>
          <a:bodyPr>
            <a:normAutofit/>
          </a:bodyPr>
          <a:lstStyle/>
          <a:p>
            <a:r>
              <a:rPr lang="cs-CZ" altLang="cs-CZ" dirty="0">
                <a:effectLst/>
              </a:rPr>
              <a:t>Septické a šokové stavy</a:t>
            </a:r>
          </a:p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Kardiální selhávání</a:t>
            </a:r>
          </a:p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Protrahované hladovění a extrémní fyzické vyčerpání</a:t>
            </a:r>
          </a:p>
          <a:p>
            <a:endParaRPr lang="cs-CZ" altLang="cs-CZ" dirty="0">
              <a:effectLst/>
            </a:endParaRPr>
          </a:p>
          <a:p>
            <a:r>
              <a:rPr lang="cs-CZ" altLang="cs-CZ" dirty="0" err="1">
                <a:effectLst/>
              </a:rPr>
              <a:t>Hypothyreoza</a:t>
            </a:r>
            <a:endParaRPr lang="cs-CZ" altLang="cs-CZ" dirty="0"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81462-F605-456F-A820-A839FCE7A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Příčiny hypoglykémie u diabetiků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0A739A-F11D-4042-AF4B-C41B09129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altLang="cs-CZ" dirty="0">
              <a:effectLst/>
            </a:endParaRP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endParaRPr lang="cs-CZ" altLang="cs-CZ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</a:rPr>
              <a:t>Zvýšená fyzická aktivita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</a:rPr>
              <a:t>Snížený příjem potravy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</a:rPr>
              <a:t>Alkohol, drogy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</a:rPr>
              <a:t>Léky – např. betablokátory (tlumí adrenergní projevy hypoglykémie)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</a:rPr>
              <a:t>Terapie inzulinem a preparáty </a:t>
            </a:r>
            <a:r>
              <a:rPr lang="cs-CZ" altLang="cs-CZ" dirty="0" err="1">
                <a:effectLst/>
              </a:rPr>
              <a:t>sulfonylurey</a:t>
            </a:r>
            <a:endParaRPr lang="cs-CZ" altLang="cs-CZ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</a:rPr>
              <a:t>Porucha funkce ledvin a jater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</a:rPr>
              <a:t>Přítomnost autonomní neuropatie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939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endParaRPr lang="cs-CZ" altLang="cs-CZ">
              <a:effectLst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cs-CZ" altLang="cs-CZ">
                <a:solidFill>
                  <a:srgbClr val="FF9933"/>
                </a:solidFill>
                <a:effectLst/>
              </a:rPr>
              <a:t>Hypoglykémie - příznaky, podklad, diagnostika</a:t>
            </a:r>
          </a:p>
          <a:p>
            <a:endParaRPr lang="cs-CZ" altLang="cs-CZ">
              <a:solidFill>
                <a:srgbClr val="FF9933"/>
              </a:solidFill>
              <a:effectLst/>
            </a:endParaRPr>
          </a:p>
          <a:p>
            <a:r>
              <a:rPr lang="cs-CZ" altLang="cs-CZ">
                <a:solidFill>
                  <a:srgbClr val="FF9933"/>
                </a:solidFill>
                <a:effectLst/>
              </a:rPr>
              <a:t>Léčba hypoglykémie</a:t>
            </a:r>
          </a:p>
          <a:p>
            <a:endParaRPr lang="cs-CZ" altLang="cs-CZ">
              <a:solidFill>
                <a:srgbClr val="FF9933"/>
              </a:solidFill>
              <a:effectLst/>
            </a:endParaRPr>
          </a:p>
          <a:p>
            <a:r>
              <a:rPr lang="cs-CZ" altLang="cs-CZ">
                <a:solidFill>
                  <a:srgbClr val="FF9933"/>
                </a:solidFill>
                <a:effectLst/>
              </a:rPr>
              <a:t>Monitoring glykémií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F075B7-22CE-49B3-841D-DBD842C57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Hypoglykémie při terapii inzulinem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7E098C-500F-44D4-B5C6-4E63480AC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>
              <a:effectLst/>
            </a:endParaRPr>
          </a:p>
          <a:p>
            <a:endParaRPr lang="cs-CZ" altLang="cs-CZ" dirty="0"/>
          </a:p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Chyba ve velikosti dávky</a:t>
            </a:r>
          </a:p>
          <a:p>
            <a:r>
              <a:rPr lang="cs-CZ" altLang="cs-CZ" dirty="0">
                <a:effectLst/>
              </a:rPr>
              <a:t>Chyba v aplikační technice</a:t>
            </a:r>
          </a:p>
          <a:p>
            <a:r>
              <a:rPr lang="cs-CZ" altLang="cs-CZ" dirty="0">
                <a:effectLst/>
              </a:rPr>
              <a:t>Nespolupráce pacienta</a:t>
            </a:r>
          </a:p>
          <a:p>
            <a:r>
              <a:rPr lang="cs-CZ" altLang="cs-CZ" dirty="0">
                <a:effectLst/>
              </a:rPr>
              <a:t>Zvýšená absorpce inzulinu z podkoží</a:t>
            </a:r>
          </a:p>
          <a:p>
            <a:pPr lvl="1"/>
            <a:r>
              <a:rPr lang="cs-CZ" altLang="cs-CZ" dirty="0">
                <a:effectLst/>
              </a:rPr>
              <a:t>slunění, zvýšená teplota okolí</a:t>
            </a:r>
          </a:p>
          <a:p>
            <a:pPr lvl="1"/>
            <a:r>
              <a:rPr lang="cs-CZ" altLang="cs-CZ" dirty="0">
                <a:effectLst/>
              </a:rPr>
              <a:t>fyzická zátěž v místě aplikace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208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9C797-0BB5-492D-B649-ACFAB9E2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Úpravy dávek inzulinu při fyzické aktivitě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04F440-5D1A-4584-954C-C09E3E778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z="2400" dirty="0">
              <a:effectLst/>
            </a:endParaRPr>
          </a:p>
          <a:p>
            <a:endParaRPr lang="cs-CZ" altLang="cs-CZ" sz="2400" dirty="0"/>
          </a:p>
          <a:p>
            <a:r>
              <a:rPr lang="cs-CZ" altLang="cs-CZ" sz="2400" dirty="0">
                <a:effectLst/>
              </a:rPr>
              <a:t>Monitorovat glykémii před, během a po cvičení</a:t>
            </a:r>
          </a:p>
          <a:p>
            <a:r>
              <a:rPr lang="cs-CZ" altLang="cs-CZ" sz="2400" dirty="0">
                <a:effectLst/>
              </a:rPr>
              <a:t>Necvičit při glykémii nad 16 či pod 5 </a:t>
            </a:r>
            <a:r>
              <a:rPr lang="cs-CZ" altLang="cs-CZ" sz="2400" dirty="0" err="1">
                <a:effectLst/>
              </a:rPr>
              <a:t>mmol</a:t>
            </a:r>
            <a:r>
              <a:rPr lang="cs-CZ" altLang="cs-CZ" sz="2400" dirty="0">
                <a:effectLst/>
              </a:rPr>
              <a:t>/l</a:t>
            </a:r>
          </a:p>
          <a:p>
            <a:r>
              <a:rPr lang="cs-CZ" altLang="cs-CZ" sz="2400" dirty="0">
                <a:effectLst/>
              </a:rPr>
              <a:t>Před cvičením snížit dávku inzulinu o 25-50%</a:t>
            </a:r>
          </a:p>
          <a:p>
            <a:r>
              <a:rPr lang="cs-CZ" altLang="cs-CZ" sz="2400" dirty="0">
                <a:effectLst/>
              </a:rPr>
              <a:t>Před cvičením navíc 20-40 S při glykémii pod 7 </a:t>
            </a:r>
            <a:r>
              <a:rPr lang="cs-CZ" altLang="cs-CZ" sz="2400" dirty="0" err="1">
                <a:effectLst/>
              </a:rPr>
              <a:t>mmol</a:t>
            </a:r>
            <a:r>
              <a:rPr lang="cs-CZ" altLang="cs-CZ" sz="2400" dirty="0">
                <a:effectLst/>
              </a:rPr>
              <a:t>/l</a:t>
            </a:r>
          </a:p>
          <a:p>
            <a:r>
              <a:rPr lang="cs-CZ" altLang="cs-CZ" sz="2400" dirty="0">
                <a:effectLst/>
              </a:rPr>
              <a:t>Během cvičení jíst každou hodinu navíc 10-40 g S (sušenky, sladké nápoje)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1359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1370533"/>
          </a:xfrm>
          <a:noFill/>
        </p:spPr>
        <p:txBody>
          <a:bodyPr/>
          <a:lstStyle/>
          <a:p>
            <a:r>
              <a:rPr lang="cs-CZ" altLang="cs-CZ" sz="4000" dirty="0">
                <a:solidFill>
                  <a:srgbClr val="FF9933"/>
                </a:solidFill>
                <a:effectLst/>
              </a:rPr>
              <a:t>Porucha vnímání hypoglykémie („</a:t>
            </a:r>
            <a:r>
              <a:rPr lang="cs-CZ" altLang="cs-CZ" sz="4000" dirty="0" err="1">
                <a:solidFill>
                  <a:srgbClr val="FF9933"/>
                </a:solidFill>
                <a:effectLst/>
              </a:rPr>
              <a:t>hypoglycaemie</a:t>
            </a:r>
            <a:r>
              <a:rPr lang="cs-CZ" altLang="cs-CZ" sz="4000" dirty="0">
                <a:solidFill>
                  <a:srgbClr val="FF9933"/>
                </a:solidFill>
                <a:effectLst/>
              </a:rPr>
              <a:t> </a:t>
            </a:r>
            <a:r>
              <a:rPr lang="cs-CZ" altLang="cs-CZ" sz="4000" dirty="0" err="1">
                <a:solidFill>
                  <a:srgbClr val="FF9933"/>
                </a:solidFill>
                <a:effectLst/>
              </a:rPr>
              <a:t>unawarness</a:t>
            </a:r>
            <a:r>
              <a:rPr lang="cs-CZ" altLang="cs-CZ" sz="4000" dirty="0">
                <a:solidFill>
                  <a:srgbClr val="FF9933"/>
                </a:solidFill>
                <a:effectLst/>
              </a:rPr>
              <a:t>“)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02038"/>
            <a:ext cx="6858000" cy="2635274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cs-CZ" altLang="cs-CZ" sz="2800" dirty="0">
                <a:effectLst/>
              </a:rPr>
              <a:t>Porušená </a:t>
            </a:r>
            <a:r>
              <a:rPr lang="cs-CZ" altLang="cs-CZ" sz="2800" dirty="0" err="1">
                <a:effectLst/>
              </a:rPr>
              <a:t>sympatoadrenální</a:t>
            </a:r>
            <a:r>
              <a:rPr lang="cs-CZ" altLang="cs-CZ" sz="2800" dirty="0">
                <a:effectLst/>
              </a:rPr>
              <a:t> regulace (nutný vyšší pokles glykémie k vyvolání aktivaci sympatiku)</a:t>
            </a:r>
          </a:p>
          <a:p>
            <a:pPr>
              <a:buFont typeface="Wingdings" pitchFamily="2" charset="2"/>
              <a:buNone/>
            </a:pPr>
            <a:endParaRPr lang="cs-CZ" altLang="cs-CZ" sz="2800" dirty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cs-CZ" altLang="cs-CZ" sz="2400" dirty="0">
                <a:effectLst/>
              </a:rPr>
              <a:t>- napomáhá tomu i porucha </a:t>
            </a:r>
            <a:r>
              <a:rPr lang="cs-CZ" altLang="cs-CZ" sz="2400" dirty="0" err="1">
                <a:effectLst/>
              </a:rPr>
              <a:t>glykoregulačních</a:t>
            </a:r>
            <a:r>
              <a:rPr lang="cs-CZ" altLang="cs-CZ" sz="2400" dirty="0">
                <a:effectLst/>
              </a:rPr>
              <a:t> mechanismů na snížení glukózy (nejprve pokles a opoždění vyplavování glukagonu, pak i adrenalinu)</a:t>
            </a:r>
          </a:p>
          <a:p>
            <a:pPr>
              <a:buFont typeface="Wingdings" pitchFamily="2" charset="2"/>
              <a:buNone/>
            </a:pPr>
            <a:endParaRPr lang="cs-CZ" altLang="cs-CZ" sz="2400" dirty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cs-CZ" altLang="cs-CZ" sz="2400" dirty="0">
                <a:effectLst/>
              </a:rPr>
              <a:t>- dále je přítomen i zvýšený glykemický práh – snižuje se hodnota glykémie která vyvolá příznaky</a:t>
            </a:r>
            <a:r>
              <a:rPr lang="cs-CZ" altLang="cs-CZ" sz="2800" dirty="0">
                <a:effectLst/>
              </a:rPr>
              <a:t> </a:t>
            </a:r>
          </a:p>
          <a:p>
            <a:pPr>
              <a:buFont typeface="Wingdings" pitchFamily="2" charset="2"/>
              <a:buNone/>
            </a:pPr>
            <a:endParaRPr lang="cs-CZ" altLang="cs-CZ" sz="2800" dirty="0">
              <a:effectLst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9600" cy="1927225"/>
          </a:xfrm>
          <a:noFill/>
        </p:spPr>
        <p:txBody>
          <a:bodyPr/>
          <a:lstStyle/>
          <a:p>
            <a:r>
              <a:rPr lang="cs-CZ" altLang="cs-CZ" sz="4000" dirty="0">
                <a:solidFill>
                  <a:srgbClr val="FF9933"/>
                </a:solidFill>
                <a:effectLst/>
              </a:rPr>
              <a:t>Porucha vnímání hypoglykémie („</a:t>
            </a:r>
            <a:r>
              <a:rPr lang="cs-CZ" altLang="cs-CZ" sz="4000" dirty="0" err="1">
                <a:solidFill>
                  <a:srgbClr val="FF9933"/>
                </a:solidFill>
                <a:effectLst/>
              </a:rPr>
              <a:t>hypoglycaemie</a:t>
            </a:r>
            <a:r>
              <a:rPr lang="cs-CZ" altLang="cs-CZ" sz="4000" dirty="0">
                <a:solidFill>
                  <a:srgbClr val="FF9933"/>
                </a:solidFill>
                <a:effectLst/>
              </a:rPr>
              <a:t> </a:t>
            </a:r>
            <a:r>
              <a:rPr lang="cs-CZ" altLang="cs-CZ" sz="4000" dirty="0" err="1">
                <a:solidFill>
                  <a:srgbClr val="FF9933"/>
                </a:solidFill>
                <a:effectLst/>
              </a:rPr>
              <a:t>unawarness</a:t>
            </a:r>
            <a:r>
              <a:rPr lang="cs-CZ" altLang="cs-CZ" sz="4000" dirty="0">
                <a:solidFill>
                  <a:srgbClr val="FF9933"/>
                </a:solidFill>
                <a:effectLst/>
              </a:rPr>
              <a:t>“)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708920"/>
            <a:ext cx="6858000" cy="3384376"/>
          </a:xfrm>
          <a:noFill/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endParaRPr lang="cs-CZ" altLang="cs-CZ" sz="2800" dirty="0">
              <a:effectLst/>
            </a:endParaRPr>
          </a:p>
          <a:p>
            <a:pPr>
              <a:buFont typeface="Wingdings" pitchFamily="2" charset="2"/>
              <a:buNone/>
            </a:pPr>
            <a:endParaRPr lang="cs-CZ" altLang="cs-CZ" sz="2800" dirty="0">
              <a:effectLst/>
            </a:endParaRPr>
          </a:p>
          <a:p>
            <a:r>
              <a:rPr lang="cs-CZ" altLang="cs-CZ" sz="2800" dirty="0">
                <a:effectLst/>
              </a:rPr>
              <a:t>Zhoršuje se po každé hypoglykémii (trvá asi 48 hodin po hypoglykémii)</a:t>
            </a:r>
          </a:p>
          <a:p>
            <a:endParaRPr lang="cs-CZ" altLang="cs-CZ" sz="2800" dirty="0">
              <a:effectLst/>
            </a:endParaRPr>
          </a:p>
          <a:p>
            <a:r>
              <a:rPr lang="cs-CZ" altLang="cs-CZ" sz="2800" dirty="0">
                <a:effectLst/>
              </a:rPr>
              <a:t>Reverzibilní</a:t>
            </a:r>
          </a:p>
          <a:p>
            <a:endParaRPr lang="cs-CZ" altLang="cs-CZ" sz="2800" dirty="0">
              <a:effectLst/>
            </a:endParaRPr>
          </a:p>
          <a:p>
            <a:r>
              <a:rPr lang="cs-CZ" altLang="cs-CZ" sz="2800" dirty="0">
                <a:effectLst/>
              </a:rPr>
              <a:t>I za cenu přechodně vyšších glykémií je </a:t>
            </a:r>
            <a:r>
              <a:rPr lang="cs-CZ" altLang="cs-CZ" sz="2800" dirty="0" err="1">
                <a:effectLst/>
              </a:rPr>
              <a:t>nutn</a:t>
            </a:r>
            <a:r>
              <a:rPr lang="cs-CZ" altLang="cs-CZ" sz="2800" dirty="0">
                <a:effectLst/>
              </a:rPr>
              <a:t> se hypoglykémiím vyvarovat (na cca 2-4 týdny)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endParaRPr lang="cs-CZ" altLang="cs-CZ">
              <a:effectLst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276872"/>
            <a:ext cx="6858000" cy="3384376"/>
          </a:xfrm>
          <a:noFill/>
        </p:spPr>
        <p:txBody>
          <a:bodyPr/>
          <a:lstStyle/>
          <a:p>
            <a:r>
              <a:rPr lang="cs-CZ" altLang="cs-CZ" dirty="0">
                <a:effectLst/>
              </a:rPr>
              <a:t>Opakované a těžké hypoglykémie stejně jako „nevnímání hypoglykémie“ je možnou indikací </a:t>
            </a:r>
          </a:p>
          <a:p>
            <a:pPr lvl="1"/>
            <a:r>
              <a:rPr lang="cs-CZ" altLang="cs-CZ" dirty="0">
                <a:effectLst/>
              </a:rPr>
              <a:t>k aplikaci inzulinové pumpy </a:t>
            </a:r>
          </a:p>
          <a:p>
            <a:pPr lvl="1"/>
            <a:r>
              <a:rPr lang="cs-CZ" altLang="cs-CZ" dirty="0">
                <a:effectLst/>
              </a:rPr>
              <a:t>event. k transplantaci pankreatu či beta bb.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1298525"/>
          </a:xfrm>
          <a:noFill/>
        </p:spPr>
        <p:txBody>
          <a:bodyPr/>
          <a:lstStyle/>
          <a:p>
            <a:r>
              <a:rPr lang="cs-CZ" altLang="cs-CZ" dirty="0">
                <a:solidFill>
                  <a:srgbClr val="FF9933"/>
                </a:solidFill>
                <a:effectLst/>
              </a:rPr>
              <a:t>Noční hypoglykémie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68960"/>
            <a:ext cx="6858000" cy="2736304"/>
          </a:xfrm>
          <a:noFill/>
        </p:spPr>
        <p:txBody>
          <a:bodyPr>
            <a:normAutofit/>
          </a:bodyPr>
          <a:lstStyle/>
          <a:p>
            <a:r>
              <a:rPr lang="cs-CZ" altLang="cs-CZ" dirty="0">
                <a:effectLst/>
              </a:rPr>
              <a:t>Lze zaspat!</a:t>
            </a:r>
          </a:p>
          <a:p>
            <a:pPr>
              <a:buFont typeface="Wingdings" pitchFamily="2" charset="2"/>
              <a:buNone/>
            </a:pPr>
            <a:endParaRPr lang="cs-CZ" altLang="cs-CZ" dirty="0">
              <a:effectLst/>
            </a:endParaRPr>
          </a:p>
          <a:p>
            <a:r>
              <a:rPr lang="cs-CZ" altLang="cs-CZ" dirty="0">
                <a:solidFill>
                  <a:srgbClr val="FF9933"/>
                </a:solidFill>
                <a:effectLst/>
              </a:rPr>
              <a:t>„</a:t>
            </a:r>
            <a:r>
              <a:rPr lang="cs-CZ" altLang="cs-CZ" dirty="0" err="1">
                <a:solidFill>
                  <a:srgbClr val="FF9933"/>
                </a:solidFill>
                <a:effectLst/>
              </a:rPr>
              <a:t>Somogyiho</a:t>
            </a:r>
            <a:r>
              <a:rPr lang="cs-CZ" altLang="cs-CZ" dirty="0">
                <a:solidFill>
                  <a:srgbClr val="FF9933"/>
                </a:solidFill>
                <a:effectLst/>
              </a:rPr>
              <a:t> efekt“ - </a:t>
            </a:r>
            <a:r>
              <a:rPr lang="cs-CZ" altLang="cs-CZ" dirty="0">
                <a:effectLst/>
              </a:rPr>
              <a:t>protrahovaná </a:t>
            </a:r>
            <a:r>
              <a:rPr lang="cs-CZ" altLang="cs-CZ" dirty="0" err="1">
                <a:effectLst/>
              </a:rPr>
              <a:t>kontraregulační</a:t>
            </a:r>
            <a:r>
              <a:rPr lang="cs-CZ" altLang="cs-CZ" dirty="0">
                <a:effectLst/>
              </a:rPr>
              <a:t> hyperglykémie po hypoglykémii….</a:t>
            </a:r>
          </a:p>
          <a:p>
            <a:endParaRPr lang="cs-CZ" altLang="cs-CZ" dirty="0">
              <a:effectLst/>
            </a:endParaRPr>
          </a:p>
          <a:p>
            <a:r>
              <a:rPr lang="cs-CZ" altLang="cs-CZ" dirty="0" err="1">
                <a:effectLst/>
              </a:rPr>
              <a:t>Cave</a:t>
            </a:r>
            <a:r>
              <a:rPr lang="cs-CZ" altLang="cs-CZ" dirty="0">
                <a:effectLst/>
              </a:rPr>
              <a:t>: nutno odlišit od </a:t>
            </a:r>
            <a:r>
              <a:rPr lang="cs-CZ" altLang="cs-CZ" dirty="0">
                <a:solidFill>
                  <a:srgbClr val="FF9933"/>
                </a:solidFill>
                <a:effectLst/>
              </a:rPr>
              <a:t>„</a:t>
            </a:r>
            <a:r>
              <a:rPr lang="cs-CZ" altLang="cs-CZ" dirty="0" err="1">
                <a:solidFill>
                  <a:srgbClr val="FF9933"/>
                </a:solidFill>
                <a:effectLst/>
              </a:rPr>
              <a:t>Dawn</a:t>
            </a:r>
            <a:r>
              <a:rPr lang="cs-CZ" altLang="cs-CZ" dirty="0">
                <a:solidFill>
                  <a:srgbClr val="FF9933"/>
                </a:solidFill>
                <a:effectLst/>
              </a:rPr>
              <a:t> fenoménu“</a:t>
            </a:r>
            <a:r>
              <a:rPr lang="cs-CZ" altLang="cs-CZ" dirty="0">
                <a:effectLst/>
              </a:rPr>
              <a:t> – vzestup glykémie kolem 4. hodiny ranní….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1298525"/>
          </a:xfrm>
          <a:noFill/>
        </p:spPr>
        <p:txBody>
          <a:bodyPr/>
          <a:lstStyle/>
          <a:p>
            <a:r>
              <a:rPr lang="cs-CZ" altLang="cs-CZ" dirty="0">
                <a:solidFill>
                  <a:srgbClr val="FF9933"/>
                </a:solidFill>
                <a:effectLst/>
              </a:rPr>
              <a:t>Hypoglykémie u DM 1. typu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02038"/>
            <a:ext cx="6858000" cy="2491258"/>
          </a:xfrm>
          <a:noFill/>
        </p:spPr>
        <p:txBody>
          <a:bodyPr>
            <a:normAutofit/>
          </a:bodyPr>
          <a:lstStyle/>
          <a:p>
            <a:r>
              <a:rPr lang="cs-CZ" altLang="cs-CZ" dirty="0" err="1">
                <a:effectLst/>
              </a:rPr>
              <a:t>Vpodstatě</a:t>
            </a:r>
            <a:r>
              <a:rPr lang="cs-CZ" altLang="cs-CZ" dirty="0">
                <a:effectLst/>
              </a:rPr>
              <a:t> nevyhnutelná (lehká </a:t>
            </a:r>
            <a:r>
              <a:rPr lang="cs-CZ" altLang="cs-CZ" dirty="0" err="1">
                <a:effectLst/>
              </a:rPr>
              <a:t>vpodstatě</a:t>
            </a:r>
            <a:r>
              <a:rPr lang="cs-CZ" altLang="cs-CZ" dirty="0">
                <a:effectLst/>
              </a:rPr>
              <a:t> 1-2x týdně, těžká 1-2x ročně</a:t>
            </a:r>
          </a:p>
          <a:p>
            <a:r>
              <a:rPr lang="cs-CZ" altLang="cs-CZ" dirty="0">
                <a:effectLst/>
              </a:rPr>
              <a:t>Labilita DM</a:t>
            </a:r>
          </a:p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Labilita také u:</a:t>
            </a:r>
          </a:p>
          <a:p>
            <a:pPr lvl="1"/>
            <a:r>
              <a:rPr lang="cs-CZ" altLang="cs-CZ" dirty="0" err="1">
                <a:effectLst/>
              </a:rPr>
              <a:t>pankreatogenního</a:t>
            </a:r>
            <a:r>
              <a:rPr lang="cs-CZ" altLang="cs-CZ" dirty="0">
                <a:effectLst/>
              </a:rPr>
              <a:t> DM</a:t>
            </a:r>
          </a:p>
          <a:p>
            <a:pPr lvl="1"/>
            <a:r>
              <a:rPr lang="cs-CZ" altLang="cs-CZ" dirty="0">
                <a:effectLst/>
              </a:rPr>
              <a:t>DM spojeného s jinými endokrinními chorobami (</a:t>
            </a:r>
            <a:r>
              <a:rPr lang="cs-CZ" altLang="cs-CZ" dirty="0" err="1">
                <a:effectLst/>
              </a:rPr>
              <a:t>onem</a:t>
            </a:r>
            <a:r>
              <a:rPr lang="cs-CZ" altLang="cs-CZ" dirty="0">
                <a:effectLst/>
              </a:rPr>
              <a:t>. štít. žlázy, celiakie)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1442541"/>
          </a:xfrm>
          <a:noFill/>
        </p:spPr>
        <p:txBody>
          <a:bodyPr/>
          <a:lstStyle/>
          <a:p>
            <a:r>
              <a:rPr lang="cs-CZ" altLang="cs-CZ" dirty="0">
                <a:solidFill>
                  <a:srgbClr val="FF9933"/>
                </a:solidFill>
                <a:effectLst/>
              </a:rPr>
              <a:t>Hypoglykémie u DM 2. typu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02038"/>
            <a:ext cx="6858000" cy="2419250"/>
          </a:xfrm>
          <a:noFill/>
        </p:spPr>
        <p:txBody>
          <a:bodyPr>
            <a:normAutofit/>
          </a:bodyPr>
          <a:lstStyle/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Minimálně 10 x nižší frekvence</a:t>
            </a:r>
          </a:p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Často „domnělá hypoglykémie“</a:t>
            </a:r>
          </a:p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Příčina morbidity i mortality u KVO onemocnění? (arytmie!)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FF9933"/>
                </a:solidFill>
                <a:effectLst/>
              </a:rPr>
              <a:t>Studie HAT </a:t>
            </a:r>
            <a:br>
              <a:rPr lang="cs-CZ" altLang="cs-CZ" dirty="0">
                <a:solidFill>
                  <a:srgbClr val="FF9933"/>
                </a:solidFill>
                <a:effectLst/>
              </a:rPr>
            </a:br>
            <a:r>
              <a:rPr lang="en-US" sz="1800" dirty="0">
                <a:hlinkClick r:id="rId2" tooltip="Diabetes, obesity &amp; metabolism."/>
              </a:rPr>
              <a:t>Diabetes </a:t>
            </a:r>
            <a:r>
              <a:rPr lang="en-US" sz="1800" dirty="0" err="1">
                <a:hlinkClick r:id="rId2" tooltip="Diabetes, obesity &amp; metabolism."/>
              </a:rPr>
              <a:t>Obes</a:t>
            </a:r>
            <a:r>
              <a:rPr lang="en-US" sz="1800" dirty="0">
                <a:hlinkClick r:id="rId2" tooltip="Diabetes, obesity &amp; metabolism."/>
              </a:rPr>
              <a:t> </a:t>
            </a:r>
            <a:r>
              <a:rPr lang="en-US" sz="1800" dirty="0" err="1">
                <a:hlinkClick r:id="rId2" tooltip="Diabetes, obesity &amp; metabolism."/>
              </a:rPr>
              <a:t>Metab</a:t>
            </a:r>
            <a:r>
              <a:rPr lang="en-US" sz="1800" dirty="0">
                <a:hlinkClick r:id="rId2" tooltip="Diabetes, obesity &amp; metabolism."/>
              </a:rPr>
              <a:t>.</a:t>
            </a:r>
            <a:r>
              <a:rPr lang="en-US" sz="1800" dirty="0"/>
              <a:t> 2016 Sep;18(9):907-15. </a:t>
            </a:r>
            <a:r>
              <a:rPr lang="en-US" sz="1800" dirty="0" err="1"/>
              <a:t>doi</a:t>
            </a:r>
            <a:r>
              <a:rPr lang="en-US" sz="1800" dirty="0"/>
              <a:t>: 10.1111/dom.12689. </a:t>
            </a:r>
            <a:r>
              <a:rPr lang="en-US" sz="1800" dirty="0" err="1"/>
              <a:t>Epub</a:t>
            </a:r>
            <a:r>
              <a:rPr lang="en-US" sz="1800" dirty="0"/>
              <a:t> 2016 Jun 20.</a:t>
            </a:r>
            <a:br>
              <a:rPr lang="en-US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cs-CZ" sz="1800" dirty="0" err="1"/>
              <a:t>Khunti</a:t>
            </a:r>
            <a:r>
              <a:rPr lang="cs-CZ" sz="1800" dirty="0"/>
              <a:t> K: </a:t>
            </a:r>
            <a:r>
              <a:rPr lang="en-US" sz="1800" b="1" dirty="0"/>
              <a:t>Rates and predictors of </a:t>
            </a:r>
            <a:r>
              <a:rPr lang="en-US" sz="1800" b="1" dirty="0" err="1"/>
              <a:t>hypoglycaemia</a:t>
            </a:r>
            <a:r>
              <a:rPr lang="en-US" sz="1800" b="1" dirty="0"/>
              <a:t> in 27 585 people from 24 countries with insulin-treated type 1 and type 2 diabetes: the global HAT study.</a:t>
            </a:r>
            <a:br>
              <a:rPr lang="en-US" b="1" dirty="0"/>
            </a:b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en-US"/>
          </a:p>
        </p:txBody>
      </p:sp>
      <p:sp>
        <p:nvSpPr>
          <p:cNvPr id="46082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lvl="1"/>
            <a:r>
              <a:rPr lang="cs-CZ" altLang="cs-CZ"/>
              <a:t>retrospektivní i prospektivní sledování</a:t>
            </a:r>
          </a:p>
          <a:p>
            <a:endParaRPr lang="cs-CZ" altLang="cs-CZ"/>
          </a:p>
          <a:p>
            <a:r>
              <a:rPr lang="cs-CZ" altLang="cs-CZ"/>
              <a:t>75 % pac. i lékařů se hypo obává</a:t>
            </a:r>
          </a:p>
          <a:p>
            <a:r>
              <a:rPr lang="cs-CZ" altLang="cs-CZ"/>
              <a:t>Za 4 týdny mělo 85 % pac. hypoglykémii, </a:t>
            </a:r>
          </a:p>
          <a:p>
            <a:pPr>
              <a:buFont typeface="Wingdings" pitchFamily="2" charset="2"/>
              <a:buNone/>
            </a:pPr>
            <a:r>
              <a:rPr lang="cs-CZ" altLang="cs-CZ"/>
              <a:t>z toho 13 % těžké a 35 % noční hypo</a:t>
            </a:r>
          </a:p>
          <a:p>
            <a:endParaRPr lang="cs-CZ" altLang="cs-CZ"/>
          </a:p>
          <a:p>
            <a:r>
              <a:rPr lang="cs-CZ" altLang="cs-CZ"/>
              <a:t>Ano - délka trvání DM</a:t>
            </a:r>
          </a:p>
          <a:p>
            <a:r>
              <a:rPr lang="cs-CZ" altLang="cs-CZ"/>
              <a:t>Ne - výška glyk. HB</a:t>
            </a:r>
          </a:p>
          <a:p>
            <a:r>
              <a:rPr lang="cs-CZ" altLang="cs-CZ"/>
              <a:t>Nutnost opakované edukace!</a:t>
            </a:r>
          </a:p>
          <a:p>
            <a:endParaRPr lang="cs-CZ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endParaRPr lang="cs-CZ" altLang="cs-CZ">
              <a:effectLst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4400">
                <a:solidFill>
                  <a:srgbClr val="FF9933"/>
                </a:solidFill>
                <a:effectLst/>
              </a:rPr>
              <a:t>Hypoglykémie - příznaky, podklad, diagnostika</a:t>
            </a:r>
          </a:p>
          <a:p>
            <a:pPr>
              <a:lnSpc>
                <a:spcPct val="90000"/>
              </a:lnSpc>
            </a:pPr>
            <a:endParaRPr lang="cs-CZ" altLang="cs-CZ" sz="4400">
              <a:solidFill>
                <a:srgbClr val="FF9933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4400">
              <a:solidFill>
                <a:srgbClr val="FF9933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cs-CZ" altLang="cs-CZ" sz="2800">
                <a:effectLst/>
              </a:rPr>
              <a:t>Léčba hypoglykémie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2800">
              <a:effectLst/>
            </a:endParaRPr>
          </a:p>
          <a:p>
            <a:pPr>
              <a:lnSpc>
                <a:spcPct val="90000"/>
              </a:lnSpc>
            </a:pPr>
            <a:r>
              <a:rPr lang="cs-CZ" altLang="cs-CZ" sz="2800">
                <a:effectLst/>
              </a:rPr>
              <a:t>Monitoring glykémií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F185BD-71D0-4086-96D5-B1F39B68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Nebezpečí hypoglykémie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5FADEA-8F9A-42EF-B23D-9D1B4EDBF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CMP</a:t>
            </a:r>
          </a:p>
          <a:p>
            <a:r>
              <a:rPr lang="cs-CZ" dirty="0"/>
              <a:t>Arytmie</a:t>
            </a:r>
          </a:p>
          <a:p>
            <a:r>
              <a:rPr lang="cs-CZ" dirty="0"/>
              <a:t>Zvýšení celkové mortality</a:t>
            </a:r>
          </a:p>
          <a:p>
            <a:r>
              <a:rPr lang="cs-CZ" dirty="0"/>
              <a:t>Zvýšení kognitivního deficitu až o 50 %</a:t>
            </a:r>
          </a:p>
          <a:p>
            <a:r>
              <a:rPr lang="cs-CZ" dirty="0"/>
              <a:t>U DM 2 osoby starší 75 let, s renální </a:t>
            </a:r>
            <a:r>
              <a:rPr lang="cs-CZ" dirty="0" err="1"/>
              <a:t>insuff</a:t>
            </a:r>
            <a:r>
              <a:rPr lang="cs-CZ" dirty="0"/>
              <a:t>., zde i snížení času na reakci (</a:t>
            </a:r>
            <a:r>
              <a:rPr lang="cs-CZ" sz="2400" dirty="0"/>
              <a:t>snižuje se okno mezi hodnotou glykémie při začínajících potížích a hodnotou glykémie vedoucí ke ztrátě vědomí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7332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endParaRPr lang="cs-CZ" altLang="cs-CZ">
              <a:effectLst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204864"/>
            <a:ext cx="6858000" cy="3744416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dirty="0">
                <a:effectLst/>
              </a:rPr>
              <a:t>Lehká hypoglykémie – pacient zvládne sám </a:t>
            </a:r>
            <a:r>
              <a:rPr lang="cs-CZ" altLang="cs-CZ" sz="2400" dirty="0">
                <a:effectLst/>
              </a:rPr>
              <a:t>(</a:t>
            </a:r>
            <a:r>
              <a:rPr lang="cs-CZ" altLang="cs-CZ" sz="2400" dirty="0" err="1">
                <a:effectLst/>
              </a:rPr>
              <a:t>Clarkovo</a:t>
            </a:r>
            <a:r>
              <a:rPr lang="cs-CZ" altLang="cs-CZ" sz="2400" dirty="0">
                <a:effectLst/>
              </a:rPr>
              <a:t> </a:t>
            </a:r>
            <a:r>
              <a:rPr lang="cs-CZ" altLang="cs-CZ" sz="2400" dirty="0" err="1">
                <a:effectLst/>
              </a:rPr>
              <a:t>score</a:t>
            </a:r>
            <a:r>
              <a:rPr lang="cs-CZ" altLang="cs-CZ" sz="2400" dirty="0">
                <a:effectLst/>
              </a:rPr>
              <a:t> –dotazník, hodnotí sám pacient)</a:t>
            </a:r>
          </a:p>
          <a:p>
            <a:pPr>
              <a:lnSpc>
                <a:spcPct val="90000"/>
              </a:lnSpc>
            </a:pPr>
            <a:endParaRPr lang="cs-CZ" altLang="cs-CZ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</a:rPr>
              <a:t>Těžká hypoglykémie – </a:t>
            </a:r>
            <a:r>
              <a:rPr lang="cs-CZ" altLang="cs-CZ" dirty="0" err="1">
                <a:effectLst/>
              </a:rPr>
              <a:t>nutna</a:t>
            </a:r>
            <a:r>
              <a:rPr lang="cs-CZ" altLang="cs-CZ" dirty="0">
                <a:effectLst/>
              </a:rPr>
              <a:t> pomoc druhé osoby</a:t>
            </a:r>
          </a:p>
          <a:p>
            <a:pPr>
              <a:lnSpc>
                <a:spcPct val="90000"/>
              </a:lnSpc>
            </a:pPr>
            <a:endParaRPr lang="cs-CZ" altLang="cs-CZ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</a:rPr>
              <a:t>„Domnělá hypoglykémie“</a:t>
            </a:r>
          </a:p>
          <a:p>
            <a:pPr lvl="1">
              <a:lnSpc>
                <a:spcPct val="90000"/>
              </a:lnSpc>
            </a:pPr>
            <a:r>
              <a:rPr lang="cs-CZ" altLang="cs-CZ" dirty="0">
                <a:effectLst/>
              </a:rPr>
              <a:t>u </a:t>
            </a:r>
            <a:r>
              <a:rPr lang="cs-CZ" altLang="cs-CZ" dirty="0" err="1">
                <a:effectLst/>
              </a:rPr>
              <a:t>nediabetiků</a:t>
            </a:r>
            <a:endParaRPr lang="cs-CZ" altLang="cs-CZ" dirty="0">
              <a:effectLst/>
            </a:endParaRPr>
          </a:p>
          <a:p>
            <a:pPr lvl="1">
              <a:lnSpc>
                <a:spcPct val="90000"/>
              </a:lnSpc>
            </a:pPr>
            <a:r>
              <a:rPr lang="cs-CZ" altLang="cs-CZ" dirty="0">
                <a:effectLst/>
              </a:rPr>
              <a:t>u diabetiků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1586557"/>
          </a:xfrm>
          <a:noFill/>
        </p:spPr>
        <p:txBody>
          <a:bodyPr/>
          <a:lstStyle/>
          <a:p>
            <a:r>
              <a:rPr lang="cs-CZ" altLang="cs-CZ" sz="4000" dirty="0">
                <a:solidFill>
                  <a:srgbClr val="FF9933"/>
                </a:solidFill>
                <a:effectLst/>
              </a:rPr>
              <a:t>Hypoglykémie nebo hyperglykémie?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996952"/>
            <a:ext cx="6858000" cy="3240360"/>
          </a:xfrm>
          <a:noFill/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endParaRPr lang="cs-CZ" altLang="cs-CZ" sz="28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altLang="cs-CZ" sz="2800" dirty="0">
                <a:effectLst/>
              </a:rPr>
              <a:t>Rychlost nástupu</a:t>
            </a:r>
          </a:p>
          <a:p>
            <a:pPr>
              <a:lnSpc>
                <a:spcPct val="90000"/>
              </a:lnSpc>
            </a:pPr>
            <a:r>
              <a:rPr lang="cs-CZ" altLang="cs-CZ" sz="2800" dirty="0">
                <a:effectLst/>
              </a:rPr>
              <a:t>Zkušenosti pacienta</a:t>
            </a:r>
          </a:p>
          <a:p>
            <a:pPr>
              <a:lnSpc>
                <a:spcPct val="90000"/>
              </a:lnSpc>
            </a:pPr>
            <a:r>
              <a:rPr lang="cs-CZ" altLang="cs-CZ" sz="2800" dirty="0">
                <a:effectLst/>
              </a:rPr>
              <a:t>Monitorace glykémií v posledních hodinách a dnech </a:t>
            </a:r>
          </a:p>
          <a:p>
            <a:pPr>
              <a:lnSpc>
                <a:spcPct val="90000"/>
              </a:lnSpc>
            </a:pPr>
            <a:r>
              <a:rPr lang="cs-CZ" altLang="cs-CZ" sz="2800" dirty="0">
                <a:effectLst/>
              </a:rPr>
              <a:t>Aktuální aktivita a stav pacienta</a:t>
            </a:r>
          </a:p>
          <a:p>
            <a:pPr>
              <a:lnSpc>
                <a:spcPct val="90000"/>
              </a:lnSpc>
            </a:pPr>
            <a:r>
              <a:rPr lang="cs-CZ" altLang="cs-CZ" sz="2800" dirty="0">
                <a:effectLst/>
              </a:rPr>
              <a:t>Způsob terapie</a:t>
            </a:r>
          </a:p>
          <a:p>
            <a:pPr>
              <a:lnSpc>
                <a:spcPct val="90000"/>
              </a:lnSpc>
            </a:pPr>
            <a:endParaRPr lang="cs-CZ" altLang="cs-CZ" sz="28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altLang="cs-CZ" sz="2800" dirty="0">
                <a:effectLst/>
              </a:rPr>
              <a:t>Nejasnosti trvají……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9600" cy="1782762"/>
          </a:xfrm>
          <a:noFill/>
        </p:spPr>
        <p:txBody>
          <a:bodyPr/>
          <a:lstStyle/>
          <a:p>
            <a:r>
              <a:rPr lang="cs-CZ" altLang="cs-CZ" sz="4000">
                <a:solidFill>
                  <a:srgbClr val="FF9933"/>
                </a:solidFill>
                <a:effectLst/>
              </a:rPr>
              <a:t>Hypoglykémie nebo hyperglykémie?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708920"/>
            <a:ext cx="6858000" cy="3312368"/>
          </a:xfrm>
          <a:noFill/>
        </p:spPr>
        <p:txBody>
          <a:bodyPr/>
          <a:lstStyle/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Rychlost nástupu:</a:t>
            </a:r>
          </a:p>
          <a:p>
            <a:endParaRPr lang="cs-CZ" altLang="cs-CZ" dirty="0">
              <a:effectLst/>
            </a:endParaRPr>
          </a:p>
          <a:p>
            <a:pPr lvl="1"/>
            <a:r>
              <a:rPr lang="cs-CZ" altLang="cs-CZ" dirty="0">
                <a:effectLst/>
              </a:rPr>
              <a:t>Hyperglykémie většinou pomalu</a:t>
            </a:r>
          </a:p>
          <a:p>
            <a:pPr lvl="1"/>
            <a:r>
              <a:rPr lang="cs-CZ" altLang="cs-CZ" dirty="0">
                <a:effectLst/>
              </a:rPr>
              <a:t>Hypoglykémie většinou rychle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9600" cy="2071687"/>
          </a:xfrm>
          <a:noFill/>
        </p:spPr>
        <p:txBody>
          <a:bodyPr/>
          <a:lstStyle/>
          <a:p>
            <a:r>
              <a:rPr lang="cs-CZ" altLang="cs-CZ" sz="4000">
                <a:solidFill>
                  <a:srgbClr val="FF9933"/>
                </a:solidFill>
                <a:effectLst/>
              </a:rPr>
              <a:t>Hypoglykémie nebo hyperglykémie?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186113"/>
            <a:ext cx="6858000" cy="2835175"/>
          </a:xfrm>
          <a:noFill/>
        </p:spPr>
        <p:txBody>
          <a:bodyPr/>
          <a:lstStyle/>
          <a:p>
            <a:endParaRPr lang="cs-CZ" altLang="cs-CZ" dirty="0">
              <a:effectLst/>
            </a:endParaRPr>
          </a:p>
          <a:p>
            <a:pPr>
              <a:buFont typeface="Wingdings" pitchFamily="2" charset="2"/>
              <a:buNone/>
            </a:pPr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Zkušenosti pacienta</a:t>
            </a:r>
          </a:p>
          <a:p>
            <a:r>
              <a:rPr lang="cs-CZ" altLang="cs-CZ" dirty="0">
                <a:effectLst/>
              </a:rPr>
              <a:t>Monitorace glykémií v posledních hodinách a dnech </a:t>
            </a:r>
          </a:p>
          <a:p>
            <a:pPr>
              <a:buFont typeface="Wingdings" pitchFamily="2" charset="2"/>
              <a:buNone/>
            </a:pPr>
            <a:endParaRPr lang="cs-CZ" altLang="cs-CZ" dirty="0">
              <a:effectLst/>
            </a:endParaRPr>
          </a:p>
          <a:p>
            <a:endParaRPr lang="cs-CZ" altLang="cs-CZ" dirty="0">
              <a:effectLst/>
            </a:endParaRPr>
          </a:p>
          <a:p>
            <a:pPr>
              <a:buFont typeface="Wingdings" pitchFamily="2" charset="2"/>
              <a:buNone/>
            </a:pPr>
            <a:endParaRPr lang="cs-CZ" altLang="cs-CZ" dirty="0">
              <a:effectLst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9600" cy="1638300"/>
          </a:xfrm>
          <a:noFill/>
        </p:spPr>
        <p:txBody>
          <a:bodyPr/>
          <a:lstStyle/>
          <a:p>
            <a:r>
              <a:rPr lang="cs-CZ" altLang="cs-CZ" sz="4000">
                <a:solidFill>
                  <a:srgbClr val="FF9933"/>
                </a:solidFill>
                <a:effectLst/>
              </a:rPr>
              <a:t>Hypoglykémie nebo hyperglykémie?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708920"/>
            <a:ext cx="6858000" cy="3384376"/>
          </a:xfrm>
          <a:noFill/>
        </p:spPr>
        <p:txBody>
          <a:bodyPr>
            <a:normAutofit/>
          </a:bodyPr>
          <a:lstStyle/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Glykémie v období nemoci:</a:t>
            </a:r>
          </a:p>
          <a:p>
            <a:pPr lvl="1"/>
            <a:r>
              <a:rPr lang="cs-CZ" altLang="cs-CZ" dirty="0">
                <a:effectLst/>
              </a:rPr>
              <a:t>Infekční, horečnaté či jiné závažné onemocnění, včetně operace, vede k aktivaci „</a:t>
            </a:r>
            <a:r>
              <a:rPr lang="cs-CZ" altLang="cs-CZ" dirty="0" err="1">
                <a:effectLst/>
              </a:rPr>
              <a:t>antiinzulárních</a:t>
            </a:r>
            <a:r>
              <a:rPr lang="cs-CZ" altLang="cs-CZ" dirty="0">
                <a:effectLst/>
              </a:rPr>
              <a:t> hormonů“ – hyperglykémie</a:t>
            </a:r>
          </a:p>
          <a:p>
            <a:pPr lvl="1"/>
            <a:endParaRPr lang="cs-CZ" altLang="cs-CZ" dirty="0">
              <a:effectLst/>
            </a:endParaRPr>
          </a:p>
          <a:p>
            <a:pPr lvl="1">
              <a:buFontTx/>
              <a:buNone/>
            </a:pPr>
            <a:r>
              <a:rPr lang="cs-CZ" altLang="cs-CZ" dirty="0">
                <a:effectLst/>
              </a:rPr>
              <a:t>Pozor i na změnu medikace….!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9600" cy="1711325"/>
          </a:xfrm>
          <a:noFill/>
        </p:spPr>
        <p:txBody>
          <a:bodyPr/>
          <a:lstStyle/>
          <a:p>
            <a:r>
              <a:rPr lang="cs-CZ" altLang="cs-CZ" sz="4000">
                <a:solidFill>
                  <a:srgbClr val="FF9933"/>
                </a:solidFill>
                <a:effectLst/>
              </a:rPr>
              <a:t>Hypoglykémie nebo hyperglykémie?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564904"/>
            <a:ext cx="6858000" cy="3456384"/>
          </a:xfrm>
          <a:noFill/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Způsob terapie:</a:t>
            </a:r>
          </a:p>
          <a:p>
            <a:endParaRPr lang="cs-CZ" altLang="cs-CZ" dirty="0">
              <a:effectLst/>
            </a:endParaRPr>
          </a:p>
          <a:p>
            <a:pPr lvl="1"/>
            <a:r>
              <a:rPr lang="cs-CZ" altLang="cs-CZ" dirty="0">
                <a:effectLst/>
              </a:rPr>
              <a:t>Inzulin + preparáty SU mohou vést k hypoglykémiím  </a:t>
            </a:r>
          </a:p>
          <a:p>
            <a:pPr lvl="1"/>
            <a:endParaRPr lang="cs-CZ" altLang="cs-CZ" dirty="0">
              <a:effectLst/>
            </a:endParaRPr>
          </a:p>
          <a:p>
            <a:pPr lvl="1"/>
            <a:r>
              <a:rPr lang="cs-CZ" altLang="cs-CZ" dirty="0" err="1">
                <a:effectLst/>
              </a:rPr>
              <a:t>Metformin</a:t>
            </a:r>
            <a:r>
              <a:rPr lang="cs-CZ" altLang="cs-CZ" dirty="0">
                <a:effectLst/>
              </a:rPr>
              <a:t>, </a:t>
            </a:r>
            <a:r>
              <a:rPr lang="cs-CZ" altLang="cs-CZ" dirty="0" err="1">
                <a:effectLst/>
              </a:rPr>
              <a:t>inkretiny</a:t>
            </a:r>
            <a:r>
              <a:rPr lang="cs-CZ" altLang="cs-CZ" dirty="0">
                <a:effectLst/>
              </a:rPr>
              <a:t>, </a:t>
            </a:r>
            <a:r>
              <a:rPr lang="cs-CZ" altLang="cs-CZ" dirty="0" err="1">
                <a:effectLst/>
              </a:rPr>
              <a:t>glifloziny</a:t>
            </a:r>
            <a:r>
              <a:rPr lang="cs-CZ" altLang="cs-CZ" dirty="0">
                <a:effectLst/>
              </a:rPr>
              <a:t>, </a:t>
            </a:r>
            <a:r>
              <a:rPr lang="cs-CZ" altLang="cs-CZ" dirty="0" err="1">
                <a:effectLst/>
              </a:rPr>
              <a:t>glitazony</a:t>
            </a:r>
            <a:r>
              <a:rPr lang="cs-CZ" altLang="cs-CZ" dirty="0">
                <a:effectLst/>
              </a:rPr>
              <a:t> by samostatně k hypoglykémiím vést neměly</a:t>
            </a:r>
          </a:p>
          <a:p>
            <a:pPr>
              <a:buFont typeface="Wingdings" pitchFamily="2" charset="2"/>
              <a:buNone/>
            </a:pPr>
            <a:endParaRPr lang="cs-CZ" altLang="cs-CZ" dirty="0">
              <a:effectLst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9600" cy="1855787"/>
          </a:xfrm>
          <a:noFill/>
        </p:spPr>
        <p:txBody>
          <a:bodyPr/>
          <a:lstStyle/>
          <a:p>
            <a:r>
              <a:rPr lang="cs-CZ" altLang="cs-CZ" sz="4000">
                <a:solidFill>
                  <a:srgbClr val="FF9933"/>
                </a:solidFill>
                <a:effectLst/>
              </a:rPr>
              <a:t>Hypoglykémie nebo hyperglykémie?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924944"/>
            <a:ext cx="6858000" cy="3096344"/>
          </a:xfrm>
          <a:noFill/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cs-CZ" altLang="cs-CZ" dirty="0">
              <a:effectLst/>
            </a:endParaRPr>
          </a:p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Nejasnosti trvají……:</a:t>
            </a:r>
          </a:p>
          <a:p>
            <a:pPr lvl="1"/>
            <a:endParaRPr lang="cs-CZ" altLang="cs-CZ" dirty="0">
              <a:effectLst/>
            </a:endParaRPr>
          </a:p>
          <a:p>
            <a:pPr lvl="1"/>
            <a:r>
              <a:rPr lang="cs-CZ" altLang="cs-CZ" dirty="0">
                <a:effectLst/>
              </a:rPr>
              <a:t>léčba jako při hypoglykémii…</a:t>
            </a:r>
          </a:p>
          <a:p>
            <a:pPr lvl="1"/>
            <a:r>
              <a:rPr lang="cs-CZ" altLang="cs-CZ" dirty="0">
                <a:effectLst/>
              </a:rPr>
              <a:t>aplikace glukózy…..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endParaRPr lang="cs-CZ" altLang="cs-CZ">
              <a:effectLst/>
            </a:endParaRP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348880"/>
            <a:ext cx="6858000" cy="2908920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dirty="0">
                <a:effectLst/>
              </a:rPr>
              <a:t>Hypoglykémie - příznaky, podklad, diagnostika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dirty="0">
              <a:effectLst/>
            </a:endParaRPr>
          </a:p>
          <a:p>
            <a:pPr>
              <a:lnSpc>
                <a:spcPct val="90000"/>
              </a:lnSpc>
            </a:pPr>
            <a:endParaRPr lang="cs-CZ" altLang="cs-CZ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altLang="cs-CZ" sz="4800" dirty="0">
                <a:solidFill>
                  <a:srgbClr val="FF9933"/>
                </a:solidFill>
                <a:effectLst/>
              </a:rPr>
              <a:t>Léčba hypoglykémie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sz="4800" dirty="0">
              <a:solidFill>
                <a:srgbClr val="FF9933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</a:rPr>
              <a:t>Monitoring glykémií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dirty="0">
              <a:effectLst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174476-4A1B-419A-B131-E98C15AA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Terapie hypoglykémie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43BBC5-D7F9-44B9-8FF5-F6A70F853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effectLst/>
              </a:rPr>
              <a:t>1) Jednoduché sacharidy - 10-30 g (2 sklenky džusu či koka-koly, 3-5 kostek cukru, 2-3 lžíce medu, 6 lžiček </a:t>
            </a:r>
            <a:r>
              <a:rPr lang="cs-CZ" altLang="cs-CZ" dirty="0" err="1">
                <a:effectLst/>
              </a:rPr>
              <a:t>glukopuru</a:t>
            </a:r>
            <a:r>
              <a:rPr lang="cs-CZ" altLang="cs-CZ" dirty="0">
                <a:effectLst/>
              </a:rPr>
              <a:t>, glukozové bonbony)</a:t>
            </a:r>
          </a:p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2) Komplexní sacharidy (sušenky, rohlíky)</a:t>
            </a:r>
          </a:p>
          <a:p>
            <a:endParaRPr lang="cs-CZ" altLang="cs-CZ" dirty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cs-CZ" altLang="cs-CZ" dirty="0">
                <a:effectLst/>
              </a:rPr>
              <a:t>Glykémie se zvýší za 10-15 minut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696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1370533"/>
          </a:xfrm>
          <a:noFill/>
        </p:spPr>
        <p:txBody>
          <a:bodyPr/>
          <a:lstStyle/>
          <a:p>
            <a:r>
              <a:rPr lang="cs-CZ" altLang="cs-CZ" sz="4000" dirty="0">
                <a:solidFill>
                  <a:srgbClr val="FF9933"/>
                </a:solidFill>
                <a:effectLst/>
              </a:rPr>
              <a:t>Normální odpověď na pokles glykémie: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FF0000"/>
                </a:solidFill>
                <a:effectLst/>
              </a:rPr>
              <a:t>Snížení sekrece inzulinu </a:t>
            </a:r>
            <a:r>
              <a:rPr lang="cs-CZ" altLang="cs-CZ" dirty="0">
                <a:effectLst/>
              </a:rPr>
              <a:t>(kolem glykémie 4,5 </a:t>
            </a:r>
            <a:r>
              <a:rPr lang="cs-CZ" altLang="cs-CZ" dirty="0" err="1">
                <a:effectLst/>
              </a:rPr>
              <a:t>mmol</a:t>
            </a:r>
            <a:r>
              <a:rPr lang="cs-CZ" altLang="cs-CZ" dirty="0">
                <a:effectLst/>
              </a:rPr>
              <a:t>/l) - vteřiny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FF0000"/>
                </a:solidFill>
                <a:effectLst/>
              </a:rPr>
              <a:t>Zvýšení sekrece glukagonu a adrenalinu </a:t>
            </a:r>
            <a:r>
              <a:rPr lang="cs-CZ" altLang="cs-CZ" dirty="0">
                <a:effectLst/>
              </a:rPr>
              <a:t>(kolem glykémie 3,6-3,9 </a:t>
            </a:r>
            <a:r>
              <a:rPr lang="cs-CZ" altLang="cs-CZ" dirty="0" err="1">
                <a:effectLst/>
              </a:rPr>
              <a:t>mmol</a:t>
            </a:r>
            <a:r>
              <a:rPr lang="cs-CZ" altLang="cs-CZ" dirty="0">
                <a:effectLst/>
              </a:rPr>
              <a:t>/l) - minuty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FF0000"/>
                </a:solidFill>
                <a:effectLst/>
              </a:rPr>
              <a:t>Zvýšení sekrece STH, kortizolu </a:t>
            </a:r>
            <a:r>
              <a:rPr lang="cs-CZ" altLang="cs-CZ" dirty="0">
                <a:effectLst/>
              </a:rPr>
              <a:t>- hodiny</a:t>
            </a:r>
          </a:p>
          <a:p>
            <a:pPr>
              <a:lnSpc>
                <a:spcPct val="90000"/>
              </a:lnSpc>
            </a:pPr>
            <a:endParaRPr lang="cs-CZ" altLang="cs-CZ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</a:rPr>
              <a:t>Pro mozek je </a:t>
            </a:r>
            <a:r>
              <a:rPr lang="cs-CZ" altLang="cs-CZ" dirty="0" err="1">
                <a:effectLst/>
              </a:rPr>
              <a:t>glukoza</a:t>
            </a:r>
            <a:r>
              <a:rPr lang="cs-CZ" altLang="cs-CZ" dirty="0">
                <a:effectLst/>
              </a:rPr>
              <a:t> zcela nezbytná – příznaky tzv. </a:t>
            </a:r>
            <a:r>
              <a:rPr lang="cs-CZ" altLang="cs-CZ" dirty="0" err="1">
                <a:effectLst/>
              </a:rPr>
              <a:t>neuroglykopenie</a:t>
            </a:r>
            <a:r>
              <a:rPr lang="cs-CZ" altLang="cs-CZ" dirty="0">
                <a:effectLst/>
              </a:rPr>
              <a:t> (glykémie pod cca 3,0-2,8 </a:t>
            </a:r>
            <a:r>
              <a:rPr lang="cs-CZ" altLang="cs-CZ" dirty="0" err="1">
                <a:effectLst/>
              </a:rPr>
              <a:t>mmol</a:t>
            </a:r>
            <a:r>
              <a:rPr lang="cs-CZ" altLang="cs-CZ" dirty="0">
                <a:effectLst/>
              </a:rPr>
              <a:t>/l)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C04C7-1C6E-40D9-896D-2E625903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Terapie hypoglykémie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FBA3D3-1B31-467F-9AAD-EB3DD7E8B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altLang="cs-CZ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</a:rPr>
              <a:t>20-40 % </a:t>
            </a:r>
            <a:r>
              <a:rPr lang="cs-CZ" altLang="cs-CZ" dirty="0" err="1">
                <a:effectLst/>
              </a:rPr>
              <a:t>Glukoza</a:t>
            </a:r>
            <a:r>
              <a:rPr lang="cs-CZ" altLang="cs-CZ" dirty="0">
                <a:effectLst/>
              </a:rPr>
              <a:t> </a:t>
            </a:r>
            <a:r>
              <a:rPr lang="cs-CZ" altLang="cs-CZ" dirty="0" err="1">
                <a:effectLst/>
              </a:rPr>
              <a:t>i.v</a:t>
            </a:r>
            <a:r>
              <a:rPr lang="cs-CZ" altLang="cs-CZ" dirty="0">
                <a:effectLst/>
              </a:rPr>
              <a:t>. (20-80 ml)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</a:rPr>
              <a:t>1 mg </a:t>
            </a:r>
            <a:r>
              <a:rPr lang="cs-CZ" altLang="cs-CZ" dirty="0" err="1">
                <a:effectLst/>
              </a:rPr>
              <a:t>Glucagonu</a:t>
            </a:r>
            <a:r>
              <a:rPr lang="cs-CZ" altLang="cs-CZ" dirty="0">
                <a:effectLst/>
              </a:rPr>
              <a:t> </a:t>
            </a:r>
            <a:r>
              <a:rPr lang="cs-CZ" altLang="cs-CZ" dirty="0" err="1">
                <a:effectLst/>
              </a:rPr>
              <a:t>i.m</a:t>
            </a:r>
            <a:r>
              <a:rPr lang="cs-CZ" altLang="cs-CZ" dirty="0">
                <a:effectLst/>
              </a:rPr>
              <a:t>.</a:t>
            </a:r>
          </a:p>
          <a:p>
            <a:pPr>
              <a:lnSpc>
                <a:spcPct val="90000"/>
              </a:lnSpc>
            </a:pPr>
            <a:endParaRPr lang="cs-CZ" altLang="cs-CZ" dirty="0">
              <a:effectLst/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</a:rPr>
              <a:t>Snížení dávky inzulinu před cvičením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</a:rPr>
              <a:t>Častá monitorace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</a:rPr>
              <a:t>Vyvarování se </a:t>
            </a:r>
            <a:r>
              <a:rPr lang="cs-CZ" altLang="cs-CZ" dirty="0" err="1">
                <a:effectLst/>
              </a:rPr>
              <a:t>hypoglykemizující</a:t>
            </a:r>
            <a:r>
              <a:rPr lang="cs-CZ" altLang="cs-CZ" dirty="0">
                <a:effectLst/>
              </a:rPr>
              <a:t> činnosti či medikace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5715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cs-CZ" altLang="cs-CZ">
                <a:solidFill>
                  <a:srgbClr val="FF9933"/>
                </a:solidFill>
                <a:effectLst/>
              </a:rPr>
              <a:t>Glukagon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00213"/>
            <a:ext cx="8229600" cy="4176712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effectLst/>
              </a:rPr>
              <a:t> mobilizuje štěpení jaterního </a:t>
            </a:r>
            <a:r>
              <a:rPr lang="cs-CZ" altLang="cs-CZ" dirty="0" err="1">
                <a:effectLst/>
              </a:rPr>
              <a:t>glucagonu</a:t>
            </a:r>
            <a:endParaRPr lang="cs-CZ" altLang="cs-CZ" dirty="0">
              <a:effectLst/>
            </a:endParaRPr>
          </a:p>
          <a:p>
            <a:pPr>
              <a:defRPr/>
            </a:pPr>
            <a:r>
              <a:rPr lang="cs-CZ" altLang="cs-CZ" dirty="0">
                <a:effectLst/>
              </a:rPr>
              <a:t>krátkodobý efekt - nutno se posléze najíst</a:t>
            </a:r>
          </a:p>
          <a:p>
            <a:pPr>
              <a:defRPr/>
            </a:pPr>
            <a:r>
              <a:rPr lang="cs-CZ" altLang="cs-CZ" dirty="0">
                <a:effectLst/>
              </a:rPr>
              <a:t>ne při podávání SU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altLang="cs-CZ" dirty="0">
              <a:effectLst/>
            </a:endParaRP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933825"/>
            <a:ext cx="758983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ovéPole 3"/>
          <p:cNvSpPr txBox="1">
            <a:spLocks noChangeArrowheads="1"/>
          </p:cNvSpPr>
          <p:nvPr/>
        </p:nvSpPr>
        <p:spPr bwMode="auto">
          <a:xfrm>
            <a:off x="611188" y="6524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cs-CZ" altLang="en-US"/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1187450" y="6308725"/>
            <a:ext cx="467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6600"/>
                </a:solidFill>
              </a:rPr>
              <a:t>GlukaGen Hypo KIT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cs-CZ" altLang="cs-CZ">
                <a:solidFill>
                  <a:srgbClr val="FF9933"/>
                </a:solidFill>
                <a:effectLst/>
              </a:rPr>
              <a:t>Glukagon</a:t>
            </a:r>
            <a:endParaRPr lang="cs-CZ">
              <a:solidFill>
                <a:srgbClr val="FF9933"/>
              </a:solidFill>
              <a:effectLst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cs-CZ">
                <a:solidFill>
                  <a:srgbClr val="FFFF00"/>
                </a:solidFill>
                <a:effectLst/>
              </a:rPr>
              <a:t>BAQSIMI</a:t>
            </a:r>
            <a:r>
              <a:rPr lang="cs-CZ">
                <a:effectLst/>
              </a:rPr>
              <a:t> – glukagon nosní zásyp – Elli-Lilly – od 7/2020 v ČR</a:t>
            </a:r>
          </a:p>
        </p:txBody>
      </p:sp>
      <p:pic>
        <p:nvPicPr>
          <p:cNvPr id="59395" name="Picture 4" descr="640x0_0_3e28218b-baqsimi-photo-768x7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781300"/>
            <a:ext cx="60960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endParaRPr lang="cs-CZ" altLang="cs-CZ">
              <a:effectLst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492896"/>
            <a:ext cx="6858000" cy="3456384"/>
          </a:xfrm>
          <a:noFill/>
        </p:spPr>
        <p:txBody>
          <a:bodyPr/>
          <a:lstStyle/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Častá monitorace glykémií v následujících 24 hodinách…:</a:t>
            </a:r>
          </a:p>
          <a:p>
            <a:pPr lvl="1"/>
            <a:r>
              <a:rPr lang="cs-CZ" altLang="cs-CZ" dirty="0">
                <a:effectLst/>
              </a:rPr>
              <a:t>…protrahované hypoglykémie (preparáty SU)</a:t>
            </a:r>
          </a:p>
          <a:p>
            <a:pPr lvl="1"/>
            <a:r>
              <a:rPr lang="cs-CZ" altLang="cs-CZ" dirty="0">
                <a:effectLst/>
              </a:rPr>
              <a:t>…reaktivní hyperglykémie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1514549"/>
          </a:xfrm>
          <a:noFill/>
        </p:spPr>
        <p:txBody>
          <a:bodyPr/>
          <a:lstStyle/>
          <a:p>
            <a:r>
              <a:rPr lang="cs-CZ" altLang="cs-CZ" dirty="0" err="1">
                <a:solidFill>
                  <a:srgbClr val="FF9933"/>
                </a:solidFill>
                <a:effectLst/>
              </a:rPr>
              <a:t>Diff</a:t>
            </a:r>
            <a:r>
              <a:rPr lang="cs-CZ" altLang="cs-CZ" dirty="0">
                <a:solidFill>
                  <a:srgbClr val="FF9933"/>
                </a:solidFill>
                <a:effectLst/>
              </a:rPr>
              <a:t>. dg</a:t>
            </a:r>
            <a:r>
              <a:rPr lang="cs-CZ" altLang="cs-CZ" dirty="0">
                <a:effectLst/>
              </a:rPr>
              <a:t> 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140967"/>
            <a:ext cx="6858000" cy="2594669"/>
          </a:xfrm>
          <a:noFill/>
        </p:spPr>
        <p:txBody>
          <a:bodyPr/>
          <a:lstStyle/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Epilepsie</a:t>
            </a:r>
          </a:p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Cévní mozková příhoda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1370533"/>
          </a:xfrm>
          <a:noFill/>
        </p:spPr>
        <p:txBody>
          <a:bodyPr/>
          <a:lstStyle/>
          <a:p>
            <a:r>
              <a:rPr lang="cs-CZ" altLang="cs-CZ" sz="4000" dirty="0">
                <a:solidFill>
                  <a:srgbClr val="FF9933"/>
                </a:solidFill>
                <a:effectLst/>
              </a:rPr>
              <a:t>Hypoglykémie a řízení motorových vozidel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cs-CZ" altLang="en-US" sz="2400">
                <a:latin typeface="Arial" panose="020B0604020202020204" pitchFamily="34" charset="0"/>
              </a:rPr>
              <a:t>Povinnost řidičů profesionálů, kteří užívají léky s potenciálem vyvolání hypoglykémie, aby si v souvislosti s výkonem povolání – řízení – monitorovali pravidelně 2x denně glykémie, aby byli řádně poučeni o příznacích a nebezpečí hypoglykémie a aby tuto znalost prokázali – tedy aby diabetolog mohl z dokumentace toto doložit. Řidiči profesionálové musí být sledováni u diabetologa.</a:t>
            </a:r>
          </a:p>
          <a:p>
            <a:pPr>
              <a:defRPr/>
            </a:pPr>
            <a:endParaRPr lang="cs-CZ" altLang="en-US" sz="2400">
              <a:latin typeface="Arial" panose="020B0604020202020204" pitchFamily="34" charset="0"/>
            </a:endParaRPr>
          </a:p>
          <a:p>
            <a:pPr>
              <a:defRPr/>
            </a:pPr>
            <a:r>
              <a:rPr lang="cs-CZ" altLang="en-US" sz="2400">
                <a:latin typeface="Arial" panose="020B0604020202020204" pitchFamily="34" charset="0"/>
              </a:rPr>
              <a:t>Ztráta způsobilosti k řízení pro všechny řidiče v případě druhé a další těžké hypoglykemie, t.j. hypoglykémie vyžadující pomoc druhé osoby, v posledních 12 měsících.</a:t>
            </a:r>
          </a:p>
          <a:p>
            <a:pPr>
              <a:buFont typeface="Wingdings" pitchFamily="2" charset="2"/>
              <a:buNone/>
              <a:defRPr/>
            </a:pPr>
            <a:endParaRPr lang="cs-CZ" altLang="cs-CZ" sz="2400"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endParaRPr lang="cs-CZ" altLang="cs-CZ">
              <a:effectLst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32856"/>
            <a:ext cx="6858000" cy="3124944"/>
          </a:xfrm>
          <a:noFill/>
        </p:spPr>
        <p:txBody>
          <a:bodyPr>
            <a:normAutofit/>
          </a:bodyPr>
          <a:lstStyle/>
          <a:p>
            <a:r>
              <a:rPr lang="cs-CZ" altLang="cs-CZ" dirty="0">
                <a:effectLst/>
              </a:rPr>
              <a:t>Hypoglykémie – příznaky, podklad, diagnostika</a:t>
            </a:r>
          </a:p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Léčba hypoglykémie</a:t>
            </a:r>
          </a:p>
          <a:p>
            <a:pPr>
              <a:buFont typeface="Wingdings" pitchFamily="2" charset="2"/>
              <a:buNone/>
            </a:pPr>
            <a:endParaRPr lang="cs-CZ" altLang="cs-CZ" dirty="0">
              <a:effectLst/>
            </a:endParaRPr>
          </a:p>
          <a:p>
            <a:r>
              <a:rPr lang="cs-CZ" altLang="cs-CZ" sz="4800" dirty="0">
                <a:solidFill>
                  <a:srgbClr val="FF9933"/>
                </a:solidFill>
                <a:effectLst/>
              </a:rPr>
              <a:t>Monitoring glykémií</a:t>
            </a:r>
          </a:p>
          <a:p>
            <a:pPr>
              <a:buFont typeface="Wingdings" pitchFamily="2" charset="2"/>
              <a:buNone/>
            </a:pPr>
            <a:endParaRPr lang="cs-CZ" altLang="cs-CZ" sz="4800" dirty="0">
              <a:effectLst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 dirty="0">
                <a:solidFill>
                  <a:srgbClr val="FF6600"/>
                </a:solidFill>
              </a:rPr>
              <a:t>Důležitá variabilita glykémií během dne ale i ze dne na den….</a:t>
            </a:r>
          </a:p>
        </p:txBody>
      </p:sp>
      <p:sp>
        <p:nvSpPr>
          <p:cNvPr id="64514" name="Zástupný symbol pro obsah 2"/>
          <p:cNvSpPr>
            <a:spLocks noGrp="1"/>
          </p:cNvSpPr>
          <p:nvPr>
            <p:ph idx="1"/>
          </p:nvPr>
        </p:nvSpPr>
        <p:spPr>
          <a:xfrm>
            <a:off x="468313" y="1773238"/>
            <a:ext cx="8578850" cy="4381500"/>
          </a:xfrm>
        </p:spPr>
        <p:txBody>
          <a:bodyPr/>
          <a:lstStyle/>
          <a:p>
            <a:endParaRPr lang="cs-CZ" altLang="en-US" dirty="0">
              <a:solidFill>
                <a:srgbClr val="FF0000"/>
              </a:solidFill>
            </a:endParaRPr>
          </a:p>
          <a:p>
            <a:endParaRPr lang="cs-CZ" altLang="en-US" dirty="0">
              <a:solidFill>
                <a:srgbClr val="FF0000"/>
              </a:solidFill>
            </a:endParaRPr>
          </a:p>
          <a:p>
            <a:r>
              <a:rPr lang="cs-CZ" altLang="en-US" dirty="0">
                <a:solidFill>
                  <a:srgbClr val="FF0000"/>
                </a:solidFill>
              </a:rPr>
              <a:t>SMBG - Glukometry</a:t>
            </a:r>
            <a:r>
              <a:rPr lang="cs-CZ" altLang="en-US" dirty="0"/>
              <a:t> (</a:t>
            </a:r>
            <a:r>
              <a:rPr lang="cs-CZ" altLang="en-US" dirty="0" err="1"/>
              <a:t>Self</a:t>
            </a:r>
            <a:r>
              <a:rPr lang="cs-CZ" altLang="en-US" dirty="0"/>
              <a:t> Monitoring </a:t>
            </a:r>
            <a:r>
              <a:rPr lang="cs-CZ" altLang="en-US" dirty="0" err="1"/>
              <a:t>Blood</a:t>
            </a:r>
            <a:r>
              <a:rPr lang="cs-CZ" altLang="en-US" dirty="0"/>
              <a:t> </a:t>
            </a:r>
            <a:r>
              <a:rPr lang="cs-CZ" altLang="en-US" dirty="0" err="1"/>
              <a:t>Glucose</a:t>
            </a:r>
            <a:r>
              <a:rPr lang="cs-CZ" altLang="en-US" dirty="0"/>
              <a:t>)</a:t>
            </a:r>
          </a:p>
          <a:p>
            <a:endParaRPr lang="cs-CZ" altLang="en-US" dirty="0"/>
          </a:p>
          <a:p>
            <a:r>
              <a:rPr lang="cs-CZ" altLang="en-US" dirty="0">
                <a:solidFill>
                  <a:srgbClr val="FF0000"/>
                </a:solidFill>
              </a:rPr>
              <a:t>CGM</a:t>
            </a:r>
            <a:r>
              <a:rPr lang="cs-CZ" altLang="en-US" dirty="0"/>
              <a:t> (</a:t>
            </a:r>
            <a:r>
              <a:rPr lang="cs-CZ" altLang="en-US" dirty="0" err="1"/>
              <a:t>Cont</a:t>
            </a:r>
            <a:r>
              <a:rPr lang="en-US" altLang="en-US" dirty="0" err="1"/>
              <a:t>i</a:t>
            </a:r>
            <a:r>
              <a:rPr lang="cs-CZ" altLang="en-US" dirty="0" err="1"/>
              <a:t>nual</a:t>
            </a:r>
            <a:r>
              <a:rPr lang="cs-CZ" altLang="en-US" dirty="0"/>
              <a:t> </a:t>
            </a:r>
            <a:r>
              <a:rPr lang="cs-CZ" altLang="en-US" dirty="0" err="1"/>
              <a:t>Glucose</a:t>
            </a:r>
            <a:r>
              <a:rPr lang="cs-CZ" altLang="en-US" dirty="0"/>
              <a:t> Monitoring)</a:t>
            </a:r>
          </a:p>
          <a:p>
            <a:endParaRPr lang="cs-CZ" altLang="en-US" dirty="0"/>
          </a:p>
          <a:p>
            <a:r>
              <a:rPr lang="cs-CZ" altLang="en-US" dirty="0">
                <a:solidFill>
                  <a:srgbClr val="FF0000"/>
                </a:solidFill>
              </a:rPr>
              <a:t>FGM</a:t>
            </a:r>
            <a:r>
              <a:rPr lang="cs-CZ" altLang="en-US" dirty="0"/>
              <a:t> (</a:t>
            </a:r>
            <a:r>
              <a:rPr lang="cs-CZ" altLang="en-US" dirty="0" err="1"/>
              <a:t>Flash</a:t>
            </a:r>
            <a:r>
              <a:rPr lang="cs-CZ" altLang="en-US" dirty="0"/>
              <a:t> (okamžitý) </a:t>
            </a:r>
            <a:r>
              <a:rPr lang="cs-CZ" altLang="en-US" dirty="0" err="1"/>
              <a:t>Glucose</a:t>
            </a:r>
            <a:r>
              <a:rPr lang="cs-CZ" altLang="en-US" dirty="0"/>
              <a:t> Monitoring) – význam při měření minimálně více jak 10 x denně – </a:t>
            </a:r>
            <a:r>
              <a:rPr lang="cs-CZ" altLang="en-US" dirty="0" err="1"/>
              <a:t>implantabilní</a:t>
            </a:r>
            <a:r>
              <a:rPr lang="cs-CZ" altLang="en-US" dirty="0"/>
              <a:t> senzory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3847A-5F29-49B9-BCF5-D44CC065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FFC000"/>
                </a:solidFill>
              </a:rPr>
              <a:t>Selfmonitoring</a:t>
            </a:r>
            <a:r>
              <a:rPr lang="cs-CZ" dirty="0">
                <a:solidFill>
                  <a:srgbClr val="FFC000"/>
                </a:solidFill>
              </a:rPr>
              <a:t> - měření glykémie glukometrem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8C4032-7340-4B50-9B69-63F6D28F88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52120" y="3320988"/>
            <a:ext cx="2592288" cy="294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19260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20713"/>
            <a:ext cx="8135937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endParaRPr lang="cs-CZ" altLang="cs-CZ">
              <a:effectLst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cs-CZ" altLang="cs-CZ">
                <a:effectLst/>
              </a:rPr>
              <a:t>Příjem potravy vede ke snížení  tvorby glukózy v těle</a:t>
            </a:r>
          </a:p>
          <a:p>
            <a:endParaRPr lang="cs-CZ" altLang="cs-CZ">
              <a:effectLst/>
            </a:endParaRPr>
          </a:p>
          <a:p>
            <a:r>
              <a:rPr lang="cs-CZ" altLang="cs-CZ">
                <a:effectLst/>
              </a:rPr>
              <a:t>Lačnění a fyzická aktivita vede ke zvýšení glukoneogeneze a glykogenolýzy v játrech (a kostním svalu a ledvinách)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200" dirty="0">
                <a:effectLst/>
              </a:rPr>
              <a:t>Glukometry – úhrada pojišťovny-1/6 let</a:t>
            </a:r>
            <a:br>
              <a:rPr lang="cs-CZ" altLang="cs-CZ" sz="2200" dirty="0">
                <a:effectLst/>
              </a:rPr>
            </a:br>
            <a:r>
              <a:rPr lang="cs-CZ" altLang="cs-CZ" sz="2200" dirty="0">
                <a:effectLst/>
              </a:rPr>
              <a:t>Testovací proužky (úhrada pojišťovny 100…2 500 kusů/rok)</a:t>
            </a:r>
            <a:br>
              <a:rPr lang="cs-CZ" altLang="cs-CZ" sz="2200" dirty="0">
                <a:effectLst/>
              </a:rPr>
            </a:br>
            <a:r>
              <a:rPr lang="cs-CZ" altLang="cs-CZ" sz="2200" dirty="0">
                <a:effectLst/>
              </a:rPr>
              <a:t>Lancety a </a:t>
            </a:r>
            <a:r>
              <a:rPr lang="cs-CZ" altLang="cs-CZ" sz="2200" dirty="0" err="1">
                <a:effectLst/>
              </a:rPr>
              <a:t>autolancety</a:t>
            </a:r>
            <a:r>
              <a:rPr lang="cs-CZ" altLang="cs-CZ" sz="2200" dirty="0">
                <a:effectLst/>
              </a:rPr>
              <a:t> (úhrada pojišťovny 100 ks/rok a 1/5 let)</a:t>
            </a:r>
            <a:br>
              <a:rPr lang="cs-CZ" altLang="cs-CZ" sz="2200" dirty="0">
                <a:effectLst/>
              </a:rPr>
            </a:br>
            <a:r>
              <a:rPr lang="cs-CZ" altLang="cs-CZ" sz="2200" dirty="0">
                <a:effectLst/>
              </a:rPr>
              <a:t>Jehly do </a:t>
            </a:r>
            <a:r>
              <a:rPr lang="cs-CZ" altLang="cs-CZ" sz="2200" dirty="0" err="1">
                <a:effectLst/>
              </a:rPr>
              <a:t>inz</a:t>
            </a:r>
            <a:r>
              <a:rPr lang="cs-CZ" altLang="cs-CZ" sz="2200" dirty="0">
                <a:effectLst/>
              </a:rPr>
              <a:t>. </a:t>
            </a:r>
            <a:r>
              <a:rPr lang="cs-CZ" altLang="cs-CZ" sz="2200" dirty="0" err="1">
                <a:effectLst/>
              </a:rPr>
              <a:t>apl</a:t>
            </a:r>
            <a:r>
              <a:rPr lang="cs-CZ" altLang="cs-CZ" sz="2200" dirty="0">
                <a:effectLst/>
              </a:rPr>
              <a:t>. 500 ks/rok</a:t>
            </a:r>
            <a:br>
              <a:rPr lang="cs-CZ" altLang="cs-CZ" dirty="0">
                <a:effectLst/>
              </a:rPr>
            </a:br>
            <a:endParaRPr lang="cs-CZ" altLang="cs-CZ" dirty="0">
              <a:effectLst/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endParaRPr lang="cs-CZ" altLang="cs-CZ">
              <a:effectLst/>
            </a:endParaRPr>
          </a:p>
          <a:p>
            <a:r>
              <a:rPr lang="cs-CZ" altLang="cs-CZ">
                <a:effectLst/>
              </a:rPr>
              <a:t>Proužky – 50 kusů cca 500-700 Kč</a:t>
            </a:r>
          </a:p>
          <a:p>
            <a:r>
              <a:rPr lang="cs-CZ" altLang="cs-CZ">
                <a:effectLst/>
              </a:rPr>
              <a:t>Senzor – 1 200 Kč</a:t>
            </a:r>
          </a:p>
          <a:p>
            <a:r>
              <a:rPr lang="cs-CZ" altLang="cs-CZ">
                <a:effectLst/>
              </a:rPr>
              <a:t>Glukometr – cca 850-1 500 Kč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 dirty="0">
                <a:solidFill>
                  <a:srgbClr val="FFC000"/>
                </a:solidFill>
              </a:rPr>
              <a:t>Monitorace </a:t>
            </a:r>
            <a:r>
              <a:rPr lang="cs-CZ" altLang="en-US" sz="3600" dirty="0" err="1">
                <a:solidFill>
                  <a:srgbClr val="FFC000"/>
                </a:solidFill>
              </a:rPr>
              <a:t>glukozy</a:t>
            </a:r>
            <a:r>
              <a:rPr lang="cs-CZ" altLang="en-US" sz="3600" dirty="0">
                <a:solidFill>
                  <a:srgbClr val="FFC000"/>
                </a:solidFill>
              </a:rPr>
              <a:t> – nové možnosti: </a:t>
            </a:r>
          </a:p>
        </p:txBody>
      </p:sp>
      <p:sp>
        <p:nvSpPr>
          <p:cNvPr id="68610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/>
          <a:p>
            <a:endParaRPr lang="cs-CZ" altLang="en-US" dirty="0">
              <a:solidFill>
                <a:srgbClr val="FF0000"/>
              </a:solidFill>
            </a:endParaRPr>
          </a:p>
          <a:p>
            <a:endParaRPr lang="cs-CZ" altLang="en-US" dirty="0">
              <a:solidFill>
                <a:srgbClr val="FF0000"/>
              </a:solidFill>
            </a:endParaRPr>
          </a:p>
          <a:p>
            <a:endParaRPr lang="cs-CZ" altLang="en-US" dirty="0">
              <a:solidFill>
                <a:srgbClr val="FF0000"/>
              </a:solidFill>
            </a:endParaRPr>
          </a:p>
          <a:p>
            <a:r>
              <a:rPr lang="cs-CZ" altLang="en-US" dirty="0" err="1">
                <a:solidFill>
                  <a:srgbClr val="FF0000"/>
                </a:solidFill>
              </a:rPr>
              <a:t>Continuous</a:t>
            </a:r>
            <a:r>
              <a:rPr lang="cs-CZ" altLang="en-US" dirty="0">
                <a:solidFill>
                  <a:srgbClr val="FF0000"/>
                </a:solidFill>
              </a:rPr>
              <a:t> GM</a:t>
            </a:r>
            <a:r>
              <a:rPr lang="cs-CZ" altLang="en-US" dirty="0"/>
              <a:t>:</a:t>
            </a:r>
          </a:p>
          <a:p>
            <a:r>
              <a:rPr lang="cs-CZ" altLang="en-US" dirty="0"/>
              <a:t>Kontinuální monitorace </a:t>
            </a:r>
            <a:r>
              <a:rPr lang="cs-CZ" altLang="en-US" dirty="0" err="1"/>
              <a:t>glukozy</a:t>
            </a:r>
            <a:endParaRPr lang="cs-CZ" altLang="en-US" dirty="0"/>
          </a:p>
          <a:p>
            <a:endParaRPr lang="cs-CZ" altLang="en-US" dirty="0"/>
          </a:p>
          <a:p>
            <a:r>
              <a:rPr lang="cs-CZ" altLang="en-US" dirty="0"/>
              <a:t>má i alarmy + výstrahy (tedy vhodnější při těžkých hypoglykémiích a nepoznaných hypoglykémiích)</a:t>
            </a:r>
          </a:p>
          <a:p>
            <a:r>
              <a:rPr lang="cs-CZ" altLang="en-US" dirty="0"/>
              <a:t>složitější na používání</a:t>
            </a:r>
          </a:p>
          <a:p>
            <a:pPr>
              <a:buFontTx/>
              <a:buNone/>
            </a:pPr>
            <a:endParaRPr lang="cs-CZ" altLang="en-US" dirty="0"/>
          </a:p>
        </p:txBody>
      </p:sp>
      <p:sp>
        <p:nvSpPr>
          <p:cNvPr id="68611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/>
          <a:p>
            <a:endParaRPr lang="cs-CZ" altLang="en-US" dirty="0">
              <a:solidFill>
                <a:srgbClr val="FF0000"/>
              </a:solidFill>
            </a:endParaRPr>
          </a:p>
          <a:p>
            <a:endParaRPr lang="cs-CZ" altLang="en-US" dirty="0">
              <a:solidFill>
                <a:srgbClr val="FF0000"/>
              </a:solidFill>
            </a:endParaRPr>
          </a:p>
          <a:p>
            <a:endParaRPr lang="cs-CZ" altLang="en-US" dirty="0">
              <a:solidFill>
                <a:srgbClr val="FF0000"/>
              </a:solidFill>
            </a:endParaRPr>
          </a:p>
          <a:p>
            <a:r>
              <a:rPr lang="cs-CZ" altLang="en-US" dirty="0" err="1">
                <a:solidFill>
                  <a:srgbClr val="FF0000"/>
                </a:solidFill>
              </a:rPr>
              <a:t>Flash</a:t>
            </a:r>
            <a:r>
              <a:rPr lang="cs-CZ" altLang="en-US" dirty="0">
                <a:solidFill>
                  <a:srgbClr val="FF0000"/>
                </a:solidFill>
              </a:rPr>
              <a:t> GM</a:t>
            </a:r>
            <a:r>
              <a:rPr lang="cs-CZ" altLang="en-US" dirty="0"/>
              <a:t>:</a:t>
            </a:r>
          </a:p>
          <a:p>
            <a:r>
              <a:rPr lang="cs-CZ" altLang="en-US" dirty="0"/>
              <a:t>Okamžitá monitorace </a:t>
            </a:r>
            <a:r>
              <a:rPr lang="cs-CZ" altLang="en-US" dirty="0" err="1"/>
              <a:t>glukozy</a:t>
            </a:r>
            <a:endParaRPr lang="cs-CZ" altLang="en-US" dirty="0"/>
          </a:p>
          <a:p>
            <a:endParaRPr lang="cs-CZ" altLang="en-US" dirty="0"/>
          </a:p>
          <a:p>
            <a:r>
              <a:rPr lang="cs-CZ" altLang="en-US" dirty="0"/>
              <a:t>jen na vyžádání pacienta, ale data se ukládají a lze zpětně dohledat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E54F3-4B80-4037-AF35-559C8C76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solidFill>
                  <a:srgbClr val="FFC000"/>
                </a:solidFill>
                <a:effectLst/>
              </a:rPr>
              <a:t>CGM (</a:t>
            </a:r>
            <a:r>
              <a:rPr lang="cs-CZ" altLang="cs-CZ" sz="3600" dirty="0" err="1">
                <a:solidFill>
                  <a:srgbClr val="FFC000"/>
                </a:solidFill>
                <a:effectLst/>
              </a:rPr>
              <a:t>Continuous</a:t>
            </a:r>
            <a:r>
              <a:rPr lang="cs-CZ" altLang="cs-CZ" sz="3600" dirty="0">
                <a:solidFill>
                  <a:srgbClr val="FFC000"/>
                </a:solidFill>
                <a:effectLst/>
              </a:rPr>
              <a:t> </a:t>
            </a:r>
            <a:r>
              <a:rPr lang="cs-CZ" altLang="cs-CZ" sz="3600" dirty="0" err="1">
                <a:solidFill>
                  <a:srgbClr val="FFC000"/>
                </a:solidFill>
                <a:effectLst/>
              </a:rPr>
              <a:t>Glucose</a:t>
            </a:r>
            <a:r>
              <a:rPr lang="cs-CZ" altLang="cs-CZ" sz="3600" dirty="0">
                <a:solidFill>
                  <a:srgbClr val="FFC000"/>
                </a:solidFill>
                <a:effectLst/>
              </a:rPr>
              <a:t> Monitoring)</a:t>
            </a:r>
            <a:br>
              <a:rPr lang="cs-CZ" altLang="cs-CZ" sz="3600" dirty="0">
                <a:effectLst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143D9F-AE7C-4F65-9C8D-45B6B4162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cs-CZ" altLang="cs-CZ" sz="2400" dirty="0">
              <a:effectLst/>
            </a:endParaRPr>
          </a:p>
          <a:p>
            <a:pPr>
              <a:buFont typeface="Wingdings" pitchFamily="2" charset="2"/>
              <a:buNone/>
            </a:pPr>
            <a:endParaRPr lang="cs-CZ" altLang="cs-CZ" sz="2400" dirty="0"/>
          </a:p>
          <a:p>
            <a:pPr>
              <a:buFont typeface="Wingdings" pitchFamily="2" charset="2"/>
              <a:buNone/>
            </a:pPr>
            <a:r>
              <a:rPr lang="cs-CZ" altLang="cs-CZ" sz="2400" dirty="0">
                <a:effectLst/>
              </a:rPr>
              <a:t>Elektroda v podkoží (tzv. glukózový senzor) snímá glukózu v </a:t>
            </a:r>
            <a:r>
              <a:rPr lang="cs-CZ" altLang="cs-CZ" sz="2400" dirty="0" err="1">
                <a:effectLst/>
              </a:rPr>
              <a:t>interstitiální</a:t>
            </a:r>
            <a:r>
              <a:rPr lang="cs-CZ" altLang="cs-CZ" sz="2400" dirty="0">
                <a:effectLst/>
              </a:rPr>
              <a:t> tekutině v podkožní tkáni – výška glykémie převáděna na elektrický signál</a:t>
            </a:r>
          </a:p>
          <a:p>
            <a:endParaRPr lang="cs-CZ" altLang="cs-CZ" sz="2400" dirty="0">
              <a:effectLst/>
            </a:endParaRPr>
          </a:p>
          <a:p>
            <a:pPr>
              <a:buFont typeface="Wingdings" pitchFamily="2" charset="2"/>
              <a:buNone/>
            </a:pPr>
            <a:r>
              <a:rPr lang="cs-CZ" altLang="cs-CZ" sz="2400" dirty="0">
                <a:effectLst/>
              </a:rPr>
              <a:t>Monitor </a:t>
            </a:r>
            <a:r>
              <a:rPr lang="cs-CZ" altLang="cs-CZ" sz="2400" dirty="0" err="1">
                <a:effectLst/>
              </a:rPr>
              <a:t>beztrátově</a:t>
            </a:r>
            <a:r>
              <a:rPr lang="cs-CZ" altLang="cs-CZ" sz="2400" dirty="0">
                <a:effectLst/>
              </a:rPr>
              <a:t> přijímá každých 10 vteřin signál a každých 5 minut ukládá průměrné naměřené koncentrace </a:t>
            </a:r>
            <a:r>
              <a:rPr lang="cs-CZ" altLang="cs-CZ" sz="2400" dirty="0" err="1">
                <a:effectLst/>
              </a:rPr>
              <a:t>glukozy</a:t>
            </a:r>
            <a:r>
              <a:rPr lang="cs-CZ" altLang="cs-CZ" sz="2400" dirty="0">
                <a:effectLst/>
              </a:rPr>
              <a:t> (téměř 300 informací/den)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1890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811D98-E122-456E-A7C2-A005FFB02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2A4261-2BB4-4AA4-9F36-99082778A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effectLst/>
              </a:rPr>
              <a:t>Nevysvětlitelné hladiny glykémií</a:t>
            </a:r>
          </a:p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Vyhledávání hypoglykémií</a:t>
            </a:r>
          </a:p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DM v těhotenství</a:t>
            </a:r>
          </a:p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DM u dětí</a:t>
            </a:r>
          </a:p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Vyhodnocování denních aktivit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585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1298525"/>
          </a:xfrm>
          <a:noFill/>
        </p:spPr>
        <p:txBody>
          <a:bodyPr/>
          <a:lstStyle/>
          <a:p>
            <a:r>
              <a:rPr lang="cs-CZ" altLang="cs-CZ" dirty="0">
                <a:solidFill>
                  <a:srgbClr val="FF9933"/>
                </a:solidFill>
                <a:effectLst/>
              </a:rPr>
              <a:t>CGM – grafické zobrazení</a:t>
            </a:r>
          </a:p>
        </p:txBody>
      </p:sp>
      <p:pic>
        <p:nvPicPr>
          <p:cNvPr id="71682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tretch>
            <a:fillRect/>
          </a:stretch>
        </p:blipFill>
        <p:spPr>
          <a:xfrm>
            <a:off x="3206784" y="3602038"/>
            <a:ext cx="2730431" cy="1655762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cs-CZ" altLang="cs-CZ" sz="4000">
                <a:solidFill>
                  <a:srgbClr val="FF9933"/>
                </a:solidFill>
                <a:effectLst/>
              </a:rPr>
              <a:t>Kontinuální monitorace glukózy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125538"/>
            <a:ext cx="8229600" cy="5033962"/>
          </a:xfrm>
          <a:noFill/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cs-CZ" altLang="cs-CZ" dirty="0">
              <a:effectLst/>
            </a:endParaRPr>
          </a:p>
          <a:p>
            <a:pPr marL="0" indent="0"/>
            <a:r>
              <a:rPr lang="cs-CZ" altLang="cs-CZ" dirty="0">
                <a:effectLst/>
              </a:rPr>
              <a:t>Nově i spojení s dávkovačem inzulinu (systém </a:t>
            </a:r>
            <a:r>
              <a:rPr lang="cs-CZ" altLang="cs-CZ" dirty="0" err="1">
                <a:effectLst/>
              </a:rPr>
              <a:t>MiniMed</a:t>
            </a:r>
            <a:r>
              <a:rPr lang="cs-CZ" altLang="cs-CZ" dirty="0">
                <a:effectLst/>
              </a:rPr>
              <a:t> </a:t>
            </a:r>
            <a:r>
              <a:rPr lang="cs-CZ" altLang="cs-CZ" dirty="0" err="1">
                <a:effectLst/>
              </a:rPr>
              <a:t>Paradigm</a:t>
            </a:r>
            <a:r>
              <a:rPr lang="cs-CZ" altLang="cs-CZ" dirty="0">
                <a:effectLst/>
              </a:rPr>
              <a:t> </a:t>
            </a:r>
            <a:r>
              <a:rPr lang="cs-CZ" altLang="cs-CZ" dirty="0" err="1">
                <a:effectLst/>
              </a:rPr>
              <a:t>Veo</a:t>
            </a:r>
            <a:r>
              <a:rPr lang="cs-CZ" altLang="cs-CZ" dirty="0">
                <a:effectLst/>
              </a:rPr>
              <a:t>) – první inzulínová pumpa s kontinuální monitorací glukózy a s funkcí automatického vypnutí podávání inzulinu</a:t>
            </a:r>
          </a:p>
          <a:p>
            <a:pPr marL="0" indent="0"/>
            <a:endParaRPr lang="cs-CZ" altLang="cs-CZ" dirty="0">
              <a:effectLst/>
            </a:endParaRPr>
          </a:p>
          <a:p>
            <a:pPr marL="0" indent="0"/>
            <a:r>
              <a:rPr lang="cs-CZ" altLang="cs-CZ" dirty="0">
                <a:effectLst/>
              </a:rPr>
              <a:t>Sensor – 6 (- 10) dní</a:t>
            </a:r>
          </a:p>
          <a:p>
            <a:pPr marL="0" indent="0"/>
            <a:endParaRPr lang="cs-CZ" altLang="cs-CZ" dirty="0"/>
          </a:p>
          <a:p>
            <a:pPr marL="0" indent="0"/>
            <a:endParaRPr lang="cs-CZ" altLang="cs-CZ" dirty="0">
              <a:effectLst/>
            </a:endParaRPr>
          </a:p>
          <a:p>
            <a:pPr marL="0" indent="0"/>
            <a:endParaRPr lang="cs-CZ" altLang="cs-CZ" dirty="0">
              <a:effectLst/>
            </a:endParaRPr>
          </a:p>
          <a:p>
            <a:pPr marL="0" indent="0"/>
            <a:endParaRPr lang="cs-CZ" altLang="cs-CZ" dirty="0"/>
          </a:p>
          <a:p>
            <a:pPr marL="0" indent="0"/>
            <a:endParaRPr lang="cs-CZ" altLang="cs-CZ" dirty="0"/>
          </a:p>
          <a:p>
            <a:pPr marL="0" indent="0"/>
            <a:endParaRPr lang="cs-CZ" altLang="cs-CZ" dirty="0"/>
          </a:p>
          <a:p>
            <a:pPr marL="0" indent="0"/>
            <a:endParaRPr lang="cs-CZ" altLang="cs-CZ" dirty="0"/>
          </a:p>
          <a:p>
            <a:pPr marL="0" indent="0"/>
            <a:endParaRPr lang="cs-CZ" altLang="cs-CZ" dirty="0">
              <a:effectLst/>
            </a:endParaRPr>
          </a:p>
          <a:p>
            <a:pPr marL="0" indent="0"/>
            <a:endParaRPr lang="cs-CZ" altLang="cs-CZ" dirty="0"/>
          </a:p>
          <a:p>
            <a:pPr marL="0" indent="0"/>
            <a:endParaRPr lang="cs-CZ" altLang="cs-CZ" dirty="0">
              <a:effectLst/>
            </a:endParaRPr>
          </a:p>
          <a:p>
            <a:pPr marL="400050" lvl="1" indent="0"/>
            <a:endParaRPr lang="cs-CZ" altLang="cs-CZ" dirty="0">
              <a:effectLst/>
            </a:endParaRPr>
          </a:p>
          <a:p>
            <a:pPr marL="0" indent="0">
              <a:buFont typeface="Wingdings" pitchFamily="2" charset="2"/>
              <a:buNone/>
            </a:pPr>
            <a:endParaRPr lang="cs-CZ" altLang="cs-CZ" dirty="0">
              <a:effectLst/>
            </a:endParaRPr>
          </a:p>
          <a:p>
            <a:pPr marL="0" indent="0"/>
            <a:endParaRPr lang="cs-CZ" altLang="cs-CZ" dirty="0">
              <a:effectLst/>
            </a:endParaRPr>
          </a:p>
          <a:p>
            <a:pPr marL="0" indent="0"/>
            <a:endParaRPr lang="cs-CZ" altLang="cs-CZ" dirty="0">
              <a:effectLst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82CA34-C73E-4966-A6F1-7405C402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Kontinuální monitorace </a:t>
            </a:r>
            <a:r>
              <a:rPr lang="cs-CZ" dirty="0" err="1">
                <a:solidFill>
                  <a:srgbClr val="FFC000"/>
                </a:solidFill>
              </a:rPr>
              <a:t>glukozy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8484A2-BC70-4A59-9989-5A2CDC89E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 altLang="cs-CZ" dirty="0">
                <a:solidFill>
                  <a:srgbClr val="FFC000"/>
                </a:solidFill>
              </a:rPr>
              <a:t>Úhrada pojišťovny (2019)</a:t>
            </a:r>
          </a:p>
          <a:p>
            <a:pPr marL="0" indent="0"/>
            <a:endParaRPr lang="cs-CZ" altLang="cs-CZ" dirty="0"/>
          </a:p>
          <a:p>
            <a:pPr marL="400050" lvl="1" indent="0"/>
            <a:r>
              <a:rPr lang="cs-CZ" altLang="cs-CZ" dirty="0"/>
              <a:t> 4/rok dospělí, + výjimečně navýšení (žádost pojišťovně)</a:t>
            </a:r>
          </a:p>
          <a:p>
            <a:pPr marL="400050" lvl="1" indent="0"/>
            <a:r>
              <a:rPr lang="cs-CZ" altLang="cs-CZ" dirty="0"/>
              <a:t> děti do 18 let plně hrazeno 144 dní</a:t>
            </a:r>
          </a:p>
          <a:p>
            <a:pPr marL="400050" lvl="1" indent="0"/>
            <a:endParaRPr lang="cs-CZ" altLang="cs-CZ" dirty="0"/>
          </a:p>
          <a:p>
            <a:pPr marL="400050" lvl="1" indent="0">
              <a:buFontTx/>
              <a:buNone/>
            </a:pPr>
            <a:r>
              <a:rPr lang="cs-CZ" altLang="cs-CZ" dirty="0"/>
              <a:t>Předpis vázán na Diabetologická centra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52477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cs-CZ" altLang="cs-CZ" sz="4000">
                <a:solidFill>
                  <a:srgbClr val="FF9933"/>
                </a:solidFill>
                <a:effectLst/>
              </a:rPr>
              <a:t>Kontinuální monitorace glukózy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628775"/>
            <a:ext cx="8229600" cy="4530725"/>
          </a:xfrm>
          <a:noFill/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cs-CZ" altLang="cs-CZ">
              <a:effectLst/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628775"/>
            <a:ext cx="54292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cs-CZ" altLang="cs-CZ" sz="4000">
                <a:solidFill>
                  <a:srgbClr val="FF9933"/>
                </a:solidFill>
                <a:effectLst/>
              </a:rPr>
              <a:t>Kontinuální monitorace glukózy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628775"/>
            <a:ext cx="8229600" cy="4530725"/>
          </a:xfrm>
          <a:noFill/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cs-CZ" altLang="cs-CZ">
              <a:effectLst/>
            </a:endParaRPr>
          </a:p>
        </p:txBody>
      </p:sp>
      <p:pic>
        <p:nvPicPr>
          <p:cNvPr id="75779" name="Picture 2" descr="C:\Documents and Settings\25624\Plocha\dia-paradigm_veo-pu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16113"/>
            <a:ext cx="5545137" cy="405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cs-CZ" altLang="cs-CZ">
                <a:solidFill>
                  <a:srgbClr val="FF9933"/>
                </a:solidFill>
                <a:effectLst/>
              </a:rPr>
              <a:t>Kontinuální monitorace glukózy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endParaRPr lang="cs-CZ" altLang="cs-CZ">
              <a:effectLst/>
            </a:endParaRPr>
          </a:p>
        </p:txBody>
      </p:sp>
      <p:pic>
        <p:nvPicPr>
          <p:cNvPr id="76803" name="Picture 4" descr="cgm-gluc-moni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4413" y="1268413"/>
            <a:ext cx="44227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endParaRPr lang="cs-CZ" altLang="cs-CZ">
              <a:effectLst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636912"/>
            <a:ext cx="6858000" cy="2620888"/>
          </a:xfrm>
          <a:noFill/>
        </p:spPr>
        <p:txBody>
          <a:bodyPr/>
          <a:lstStyle/>
          <a:p>
            <a:r>
              <a:rPr lang="cs-CZ" altLang="cs-CZ" dirty="0">
                <a:effectLst/>
              </a:rPr>
              <a:t>Glukagon stimuluje </a:t>
            </a:r>
            <a:r>
              <a:rPr lang="cs-CZ" altLang="cs-CZ" dirty="0" err="1">
                <a:effectLst/>
              </a:rPr>
              <a:t>glykogenolýzu</a:t>
            </a:r>
            <a:r>
              <a:rPr lang="cs-CZ" altLang="cs-CZ" dirty="0">
                <a:effectLst/>
              </a:rPr>
              <a:t> a glukoneogenezi  hlavně při hladovění</a:t>
            </a:r>
          </a:p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Adrenalin a kortizol stimuluje </a:t>
            </a:r>
            <a:r>
              <a:rPr lang="cs-CZ" altLang="cs-CZ" dirty="0" err="1">
                <a:effectLst/>
              </a:rPr>
              <a:t>glykogenolýzu</a:t>
            </a:r>
            <a:r>
              <a:rPr lang="cs-CZ" altLang="cs-CZ" dirty="0">
                <a:effectLst/>
              </a:rPr>
              <a:t> a glukoneogenezi hlavně při fyzické aktivitě a stresu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FF9933"/>
                </a:solidFill>
              </a:rPr>
              <a:t>Kontinuální monitorace glukózy</a:t>
            </a:r>
            <a:endParaRPr lang="cs-CZ" altLang="en-US" dirty="0"/>
          </a:p>
        </p:txBody>
      </p:sp>
      <p:sp>
        <p:nvSpPr>
          <p:cNvPr id="778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en-US" dirty="0">
              <a:solidFill>
                <a:srgbClr val="FF0000"/>
              </a:solidFill>
            </a:endParaRPr>
          </a:p>
          <a:p>
            <a:endParaRPr lang="cs-CZ" altLang="en-US" dirty="0">
              <a:solidFill>
                <a:srgbClr val="FF0000"/>
              </a:solidFill>
            </a:endParaRPr>
          </a:p>
          <a:p>
            <a:r>
              <a:rPr lang="cs-CZ" altLang="en-US" dirty="0">
                <a:solidFill>
                  <a:srgbClr val="FF0000"/>
                </a:solidFill>
              </a:rPr>
              <a:t>Vypočítaný/odhadovaný HBA1C, správně „</a:t>
            </a:r>
            <a:r>
              <a:rPr lang="cs-CZ" altLang="en-US" dirty="0" err="1">
                <a:solidFill>
                  <a:srgbClr val="FF0000"/>
                </a:solidFill>
              </a:rPr>
              <a:t>glucose</a:t>
            </a:r>
            <a:r>
              <a:rPr lang="cs-CZ" altLang="en-US" dirty="0">
                <a:solidFill>
                  <a:srgbClr val="FF0000"/>
                </a:solidFill>
              </a:rPr>
              <a:t> management </a:t>
            </a:r>
            <a:r>
              <a:rPr lang="cs-CZ" altLang="en-US" dirty="0" err="1">
                <a:solidFill>
                  <a:srgbClr val="FF0000"/>
                </a:solidFill>
              </a:rPr>
              <a:t>indicator</a:t>
            </a:r>
            <a:r>
              <a:rPr lang="cs-CZ" altLang="en-US" dirty="0">
                <a:solidFill>
                  <a:srgbClr val="FF0000"/>
                </a:solidFill>
              </a:rPr>
              <a:t>“</a:t>
            </a:r>
            <a:r>
              <a:rPr lang="cs-CZ" altLang="en-US" dirty="0"/>
              <a:t>: vypočítáván automaticky ze senzoru</a:t>
            </a:r>
          </a:p>
          <a:p>
            <a:endParaRPr lang="cs-CZ" altLang="en-US" dirty="0">
              <a:solidFill>
                <a:srgbClr val="FF0000"/>
              </a:solidFill>
            </a:endParaRPr>
          </a:p>
          <a:p>
            <a:r>
              <a:rPr lang="cs-CZ" altLang="en-US" dirty="0"/>
              <a:t>stačí 14 dní monitorace</a:t>
            </a:r>
          </a:p>
          <a:p>
            <a:r>
              <a:rPr lang="cs-CZ" altLang="en-US" dirty="0"/>
              <a:t>u některých pacientů nahradí HBA1C, protože bude v některých případech přesnější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>
                <a:solidFill>
                  <a:srgbClr val="FF9933"/>
                </a:solidFill>
              </a:rPr>
              <a:t>FreeStyle Libre Systém – FGM (Flash Glucose Monitoring) </a:t>
            </a:r>
          </a:p>
        </p:txBody>
      </p:sp>
      <p:sp>
        <p:nvSpPr>
          <p:cNvPr id="788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en-US" dirty="0"/>
          </a:p>
          <a:p>
            <a:endParaRPr lang="cs-CZ" altLang="en-US" dirty="0"/>
          </a:p>
          <a:p>
            <a:r>
              <a:rPr lang="cs-CZ" altLang="en-US" dirty="0"/>
              <a:t>- </a:t>
            </a:r>
            <a:r>
              <a:rPr lang="cs-CZ" altLang="en-US" dirty="0" err="1"/>
              <a:t>implantabilní</a:t>
            </a:r>
            <a:r>
              <a:rPr lang="cs-CZ" altLang="en-US" dirty="0"/>
              <a:t> senzor v paži</a:t>
            </a:r>
          </a:p>
          <a:p>
            <a:r>
              <a:rPr lang="cs-CZ" altLang="en-US" dirty="0"/>
              <a:t>- monitor v krabičce (přejedeme senzor v paži a nasbíráme data)</a:t>
            </a:r>
          </a:p>
          <a:p>
            <a:r>
              <a:rPr lang="cs-CZ" altLang="en-US" dirty="0"/>
              <a:t>- nemusí se kalibrovat s glukometrem</a:t>
            </a:r>
          </a:p>
          <a:p>
            <a:r>
              <a:rPr lang="cs-CZ" altLang="en-US" dirty="0"/>
              <a:t>- něco mezi kontinuální monitorací a měření glukometrem</a:t>
            </a:r>
          </a:p>
          <a:p>
            <a:r>
              <a:rPr lang="cs-CZ" altLang="en-US" dirty="0"/>
              <a:t>- vibruje při patologické glykémii (pod 3,9 a nad 10 </a:t>
            </a:r>
            <a:r>
              <a:rPr lang="cs-CZ" altLang="en-US" dirty="0" err="1"/>
              <a:t>mmol</a:t>
            </a:r>
            <a:r>
              <a:rPr lang="cs-CZ" altLang="en-US" dirty="0"/>
              <a:t>/l)</a:t>
            </a:r>
          </a:p>
          <a:p>
            <a:pPr lvl="1"/>
            <a:r>
              <a:rPr lang="cs-CZ" altLang="en-US" sz="2000" dirty="0"/>
              <a:t>úhrada pojišťovny - 1 ks/4 roky monitor + senzor 26 ks/rok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en-US"/>
          </a:p>
        </p:txBody>
      </p:sp>
      <p:pic>
        <p:nvPicPr>
          <p:cNvPr id="79874" name="Picture 2" descr="C:\Users\25624\Desktop\how-to-use%20-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979" y="1825625"/>
            <a:ext cx="7152042" cy="4351338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en-US"/>
          </a:p>
        </p:txBody>
      </p:sp>
      <p:pic>
        <p:nvPicPr>
          <p:cNvPr id="80898" name="Picture 2" descr="C:\Users\25624\Desktop\how-to-use%20-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979" y="1825625"/>
            <a:ext cx="7152042" cy="4351338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en-US"/>
          </a:p>
        </p:txBody>
      </p:sp>
      <p:pic>
        <p:nvPicPr>
          <p:cNvPr id="81922" name="Picture 2" descr="C:\Users\25624\Desktop\how-to-use%20-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979" y="1825625"/>
            <a:ext cx="7152042" cy="4351338"/>
          </a:xfr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cs-CZ">
                <a:solidFill>
                  <a:srgbClr val="FF9933"/>
                </a:solidFill>
              </a:rPr>
              <a:t>EVERSENSE XL - FGM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dlouhodobý implantovaný glukózový senzor (</a:t>
            </a:r>
            <a:r>
              <a:rPr lang="cs-CZ" dirty="0" err="1"/>
              <a:t>implantabilní</a:t>
            </a:r>
            <a:r>
              <a:rPr lang="cs-CZ" dirty="0"/>
              <a:t> </a:t>
            </a:r>
            <a:r>
              <a:rPr lang="cs-CZ" dirty="0" err="1"/>
              <a:t>rt</a:t>
            </a:r>
            <a:r>
              <a:rPr lang="cs-CZ" dirty="0"/>
              <a:t> CGM)</a:t>
            </a:r>
          </a:p>
          <a:p>
            <a:r>
              <a:rPr lang="cs-CZ" dirty="0"/>
              <a:t>měří hodnotu glukózy na fluorescenčním podkladě</a:t>
            </a:r>
          </a:p>
          <a:p>
            <a:r>
              <a:rPr lang="cs-CZ" dirty="0"/>
              <a:t>implantace subkutánně do paže (chirurgický zákrok)</a:t>
            </a:r>
          </a:p>
          <a:p>
            <a:r>
              <a:rPr lang="cs-CZ" dirty="0"/>
              <a:t>např. vibrace při blížící se hypoglykémii…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solidFill>
                  <a:srgbClr val="FF6600"/>
                </a:solidFill>
              </a:rPr>
              <a:t>ČDS: Použití inzulinové pumpy a glukózových senzorů - 2019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Nejčastěji DM typu 1. časté hypoglykémie, 	</a:t>
            </a:r>
            <a:r>
              <a:rPr lang="cs-CZ" dirty="0" err="1"/>
              <a:t>pankreatogenní</a:t>
            </a:r>
            <a:r>
              <a:rPr lang="cs-CZ" dirty="0"/>
              <a:t> DM, labilní DM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Inzulinová pumpa: </a:t>
            </a:r>
            <a:r>
              <a:rPr lang="cs-CZ" dirty="0" err="1"/>
              <a:t>největjší</a:t>
            </a:r>
            <a:r>
              <a:rPr lang="cs-CZ" dirty="0"/>
              <a:t> výhoda u těch 	co nedosahují dobré kompenzace nebo 	mají časté hypoglykémie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Kontinuální monitorace glykémií: profitují 	všichni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Pacienti sami preferují senzory před 	pumpami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3E0B04-61DE-4B0C-89DC-55DCD53E3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Závěr: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06EFE3-63DB-4785-BB67-2243E66DC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effectLst/>
              </a:rPr>
              <a:t>Hypoglykémie je častá a obávaná komplikace léčby diabetu</a:t>
            </a:r>
          </a:p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Hypoglykémie omezuje možnosti dobré kompenzace diabetu</a:t>
            </a:r>
          </a:p>
          <a:p>
            <a:endParaRPr lang="cs-CZ" altLang="cs-CZ" dirty="0">
              <a:effectLst/>
            </a:endParaRPr>
          </a:p>
          <a:p>
            <a:r>
              <a:rPr lang="cs-CZ" altLang="cs-CZ" dirty="0">
                <a:effectLst/>
              </a:rPr>
              <a:t>Nové léky a </a:t>
            </a:r>
            <a:r>
              <a:rPr lang="cs-CZ" altLang="cs-CZ" dirty="0" err="1">
                <a:effectLst/>
              </a:rPr>
              <a:t>možnosi</a:t>
            </a:r>
            <a:r>
              <a:rPr lang="cs-CZ" altLang="cs-CZ" dirty="0">
                <a:effectLst/>
              </a:rPr>
              <a:t> intenzivní monitorace glykémií a opakovaná edukace pacienta vedou ke snížení četnosti hypoglykémií</a:t>
            </a:r>
          </a:p>
          <a:p>
            <a:endParaRPr lang="cs-CZ" altLang="cs-CZ" dirty="0">
              <a:effectLst/>
            </a:endParaRPr>
          </a:p>
          <a:p>
            <a:r>
              <a:rPr lang="cs-CZ" altLang="cs-CZ" dirty="0">
                <a:solidFill>
                  <a:srgbClr val="FFC000"/>
                </a:solidFill>
                <a:effectLst/>
              </a:rPr>
              <a:t>Nutná významná spolupráce pacienta!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20894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www.hypoglykémie.cz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pravidlo „15“: 15 g glukózy – po 15 minutách dalších 15 g glukózy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4"/>
          <p:cNvSpPr txBox="1">
            <a:spLocks noChangeArrowheads="1"/>
          </p:cNvSpPr>
          <p:nvPr/>
        </p:nvSpPr>
        <p:spPr bwMode="auto">
          <a:xfrm>
            <a:off x="447675" y="436563"/>
            <a:ext cx="7219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3200">
                <a:solidFill>
                  <a:srgbClr val="FF0000"/>
                </a:solidFill>
                <a:latin typeface="Garamond" pitchFamily="18" charset="0"/>
              </a:rPr>
              <a:t>Děkuji vám za pozornost</a:t>
            </a:r>
          </a:p>
        </p:txBody>
      </p:sp>
      <p:pic>
        <p:nvPicPr>
          <p:cNvPr id="87042" name="Picture 5" descr="IMG_0631"/>
          <p:cNvPicPr>
            <a:picLocks noChangeAspect="1" noChangeArrowheads="1"/>
          </p:cNvPicPr>
          <p:nvPr/>
        </p:nvPicPr>
        <p:blipFill>
          <a:blip r:embed="rId2"/>
          <a:srcRect l="1367" t="1823" r="1367" b="1823"/>
          <a:stretch>
            <a:fillRect/>
          </a:stretch>
        </p:blipFill>
        <p:spPr bwMode="auto">
          <a:xfrm>
            <a:off x="250825" y="1052513"/>
            <a:ext cx="8370888" cy="59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87044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71563"/>
            <a:ext cx="8229600" cy="4929187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1514549"/>
          </a:xfrm>
          <a:noFill/>
        </p:spPr>
        <p:txBody>
          <a:bodyPr/>
          <a:lstStyle/>
          <a:p>
            <a:r>
              <a:rPr lang="cs-CZ" altLang="cs-CZ" sz="4000" dirty="0">
                <a:solidFill>
                  <a:srgbClr val="FF9933"/>
                </a:solidFill>
                <a:effectLst/>
              </a:rPr>
              <a:t>Patologická odpověď na snížení hladiny glykémie u diabetiků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>
            <a:normAutofit fontScale="85000" lnSpcReduction="10000"/>
          </a:bodyPr>
          <a:lstStyle/>
          <a:p>
            <a:r>
              <a:rPr lang="cs-CZ" altLang="cs-CZ">
                <a:effectLst/>
              </a:rPr>
              <a:t>Chybí reakce snížením endogenního inzulinu</a:t>
            </a:r>
          </a:p>
          <a:p>
            <a:endParaRPr lang="cs-CZ" altLang="cs-CZ">
              <a:effectLst/>
            </a:endParaRPr>
          </a:p>
          <a:p>
            <a:r>
              <a:rPr lang="cs-CZ" altLang="cs-CZ">
                <a:effectLst/>
              </a:rPr>
              <a:t>Chybí zvýšení glukagonu</a:t>
            </a:r>
          </a:p>
          <a:p>
            <a:endParaRPr lang="cs-CZ" altLang="cs-CZ">
              <a:effectLst/>
            </a:endParaRPr>
          </a:p>
          <a:p>
            <a:r>
              <a:rPr lang="cs-CZ" altLang="cs-CZ">
                <a:effectLst/>
              </a:rPr>
              <a:t>Reakce adrenalinu je opožděná (je zvýšený glykemický práh, který adrenergní odpověď vyvolá, tedy je nižší hladina glukózy, na kterou tělo reaguje 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F6DC-98F6-4C40-A429-1C233552E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Dg hypoglykémie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1D59DC-FC80-40CE-B751-122085E50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dirty="0">
                <a:effectLst/>
              </a:rPr>
              <a:t>Klinická dg?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dirty="0">
              <a:effectLst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>
                <a:effectLst/>
              </a:rPr>
              <a:t> </a:t>
            </a:r>
            <a:r>
              <a:rPr lang="cs-CZ" altLang="cs-CZ" dirty="0" err="1">
                <a:effectLst/>
              </a:rPr>
              <a:t>norm</a:t>
            </a:r>
            <a:r>
              <a:rPr lang="cs-CZ" altLang="cs-CZ" dirty="0">
                <a:effectLst/>
              </a:rPr>
              <a:t>. hodnota glykémie 3,9-5,6 </a:t>
            </a:r>
            <a:r>
              <a:rPr lang="cs-CZ" altLang="cs-CZ" dirty="0" err="1">
                <a:effectLst/>
              </a:rPr>
              <a:t>mmol</a:t>
            </a:r>
            <a:r>
              <a:rPr lang="cs-CZ" altLang="cs-CZ" dirty="0">
                <a:effectLst/>
              </a:rPr>
              <a:t>/l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>
                <a:effectLst/>
              </a:rPr>
              <a:t>dg hypoglykémie 3,8 </a:t>
            </a:r>
            <a:r>
              <a:rPr lang="cs-CZ" altLang="cs-CZ" dirty="0" err="1">
                <a:effectLst/>
              </a:rPr>
              <a:t>mmol</a:t>
            </a:r>
            <a:r>
              <a:rPr lang="cs-CZ" altLang="cs-CZ" dirty="0">
                <a:effectLst/>
              </a:rPr>
              <a:t>/l a níže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>
                <a:effectLst/>
              </a:rPr>
              <a:t>většinou 2,2-2,6 </a:t>
            </a:r>
            <a:r>
              <a:rPr lang="cs-CZ" altLang="cs-CZ" dirty="0" err="1">
                <a:effectLst/>
              </a:rPr>
              <a:t>mmol</a:t>
            </a:r>
            <a:r>
              <a:rPr lang="cs-CZ" altLang="cs-CZ" dirty="0">
                <a:effectLst/>
              </a:rPr>
              <a:t>/l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cs-CZ" altLang="cs-CZ" dirty="0">
              <a:effectLst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>
                <a:effectLst/>
              </a:rPr>
              <a:t> klinicky individuální (u dospělých většinou pod cca 2,8 </a:t>
            </a:r>
            <a:r>
              <a:rPr lang="cs-CZ" altLang="cs-CZ" dirty="0" err="1">
                <a:effectLst/>
              </a:rPr>
              <a:t>mmol</a:t>
            </a:r>
            <a:r>
              <a:rPr lang="cs-CZ" altLang="cs-CZ" dirty="0">
                <a:effectLst/>
              </a:rPr>
              <a:t>/l, u dětí až u cca 2,2 </a:t>
            </a:r>
            <a:r>
              <a:rPr lang="cs-CZ" altLang="cs-CZ" dirty="0" err="1">
                <a:effectLst/>
              </a:rPr>
              <a:t>mmol</a:t>
            </a:r>
            <a:r>
              <a:rPr lang="cs-CZ" altLang="cs-CZ" dirty="0">
                <a:effectLst/>
              </a:rPr>
              <a:t>/l)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916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/>
          <a:lstStyle/>
          <a:p>
            <a:r>
              <a:rPr lang="cs-CZ" altLang="en-US">
                <a:solidFill>
                  <a:srgbClr val="FF9933"/>
                </a:solidFill>
              </a:rPr>
              <a:t>Dg hypoglykémie – ADA + EASD 2017:</a:t>
            </a: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en-US"/>
          </a:p>
          <a:p>
            <a:endParaRPr lang="cs-CZ" altLang="en-US"/>
          </a:p>
          <a:p>
            <a:r>
              <a:rPr lang="cs-CZ" altLang="en-US"/>
              <a:t>pod 3 mmol/l (54 mg/dl)</a:t>
            </a:r>
          </a:p>
          <a:p>
            <a:r>
              <a:rPr lang="cs-CZ" altLang="en-US"/>
              <a:t>hlavně pro studie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2000</TotalTime>
  <Words>2016</Words>
  <Application>Microsoft Office PowerPoint</Application>
  <PresentationFormat>Předvádění na obrazovce (4:3)</PresentationFormat>
  <Paragraphs>411</Paragraphs>
  <Slides>69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6" baseType="lpstr">
      <vt:lpstr>Arial</vt:lpstr>
      <vt:lpstr>Calibri</vt:lpstr>
      <vt:lpstr>Calibri Light</vt:lpstr>
      <vt:lpstr>Garamond</vt:lpstr>
      <vt:lpstr>Times New Roman</vt:lpstr>
      <vt:lpstr>Wingdings</vt:lpstr>
      <vt:lpstr>1_Motiv Office</vt:lpstr>
      <vt:lpstr>Monitoring glykémie, hypoglykémie</vt:lpstr>
      <vt:lpstr>Prezentace aplikace PowerPoint</vt:lpstr>
      <vt:lpstr>Prezentace aplikace PowerPoint</vt:lpstr>
      <vt:lpstr>Normální odpověď na pokles glykémie:</vt:lpstr>
      <vt:lpstr>Prezentace aplikace PowerPoint</vt:lpstr>
      <vt:lpstr>Prezentace aplikace PowerPoint</vt:lpstr>
      <vt:lpstr>Patologická odpověď na snížení hladiny glykémie u diabetiků</vt:lpstr>
      <vt:lpstr>Dg hypoglykémie</vt:lpstr>
      <vt:lpstr>Dg hypoglykémie – ADA + EASD 2017:</vt:lpstr>
      <vt:lpstr>Klinické příznaky hyperglykémie</vt:lpstr>
      <vt:lpstr>Klinické příznaky hypoglykémie – adrenergní příznaky</vt:lpstr>
      <vt:lpstr>Klinické příznaky hypoglykémie – známky neuroglykopenie</vt:lpstr>
      <vt:lpstr>Klinické příznaky hypoglykémie nespecifické</vt:lpstr>
      <vt:lpstr>„Nepravá postprandiální hypoglykémie“</vt:lpstr>
      <vt:lpstr>Postprandiální hypoglykémie</vt:lpstr>
      <vt:lpstr>Hypoglykemické stavy nalačno</vt:lpstr>
      <vt:lpstr>Hypoglykemické stavy nalačno</vt:lpstr>
      <vt:lpstr>Hypoglykemické stavy nalačno</vt:lpstr>
      <vt:lpstr>Příčiny hypoglykémie u diabetiků</vt:lpstr>
      <vt:lpstr>Hypoglykémie při terapii inzulinem</vt:lpstr>
      <vt:lpstr>Úpravy dávek inzulinu při fyzické aktivitě</vt:lpstr>
      <vt:lpstr>Porucha vnímání hypoglykémie („hypoglycaemie unawarness“)</vt:lpstr>
      <vt:lpstr>Porucha vnímání hypoglykémie („hypoglycaemie unawarness“)</vt:lpstr>
      <vt:lpstr>Prezentace aplikace PowerPoint</vt:lpstr>
      <vt:lpstr>Noční hypoglykémie</vt:lpstr>
      <vt:lpstr>Hypoglykémie u DM 1. typu</vt:lpstr>
      <vt:lpstr>Hypoglykémie u DM 2. typu</vt:lpstr>
      <vt:lpstr>Studie HAT  Diabetes Obes Metab. 2016 Sep;18(9):907-15. doi: 10.1111/dom.12689. Epub 2016 Jun 20. </vt:lpstr>
      <vt:lpstr>Prezentace aplikace PowerPoint</vt:lpstr>
      <vt:lpstr>Nebezpečí hypoglykémie</vt:lpstr>
      <vt:lpstr>Prezentace aplikace PowerPoint</vt:lpstr>
      <vt:lpstr>Hypoglykémie nebo hyperglykémie?</vt:lpstr>
      <vt:lpstr>Hypoglykémie nebo hyperglykémie?</vt:lpstr>
      <vt:lpstr>Hypoglykémie nebo hyperglykémie?</vt:lpstr>
      <vt:lpstr>Hypoglykémie nebo hyperglykémie?</vt:lpstr>
      <vt:lpstr>Hypoglykémie nebo hyperglykémie?</vt:lpstr>
      <vt:lpstr>Hypoglykémie nebo hyperglykémie?</vt:lpstr>
      <vt:lpstr>Prezentace aplikace PowerPoint</vt:lpstr>
      <vt:lpstr>Terapie hypoglykémie</vt:lpstr>
      <vt:lpstr>Terapie hypoglykémie</vt:lpstr>
      <vt:lpstr>Glukagon</vt:lpstr>
      <vt:lpstr>Glukagon</vt:lpstr>
      <vt:lpstr>Prezentace aplikace PowerPoint</vt:lpstr>
      <vt:lpstr>Diff. dg </vt:lpstr>
      <vt:lpstr>Hypoglykémie a řízení motorových vozidel</vt:lpstr>
      <vt:lpstr>Prezentace aplikace PowerPoint</vt:lpstr>
      <vt:lpstr>Důležitá variabilita glykémií během dne ale i ze dne na den….</vt:lpstr>
      <vt:lpstr>Selfmonitoring - měření glykémie glukometrem</vt:lpstr>
      <vt:lpstr>Prezentace aplikace PowerPoint</vt:lpstr>
      <vt:lpstr>Glukometry – úhrada pojišťovny-1/6 let Testovací proužky (úhrada pojišťovny 100…2 500 kusů/rok) Lancety a autolancety (úhrada pojišťovny 100 ks/rok a 1/5 let) Jehly do inz. apl. 500 ks/rok </vt:lpstr>
      <vt:lpstr>Monitorace glukozy – nové možnosti: </vt:lpstr>
      <vt:lpstr>CGM (Continuous Glucose Monitoring) </vt:lpstr>
      <vt:lpstr>Prezentace aplikace PowerPoint</vt:lpstr>
      <vt:lpstr>CGM – grafické zobrazení</vt:lpstr>
      <vt:lpstr>Kontinuální monitorace glukózy</vt:lpstr>
      <vt:lpstr>Kontinuální monitorace glukozy</vt:lpstr>
      <vt:lpstr>Kontinuální monitorace glukózy</vt:lpstr>
      <vt:lpstr>Kontinuální monitorace glukózy</vt:lpstr>
      <vt:lpstr>Kontinuální monitorace glukózy</vt:lpstr>
      <vt:lpstr>Kontinuální monitorace glukózy</vt:lpstr>
      <vt:lpstr>FreeStyle Libre Systém – FGM (Flash Glucose Monitoring) </vt:lpstr>
      <vt:lpstr>Prezentace aplikace PowerPoint</vt:lpstr>
      <vt:lpstr>Prezentace aplikace PowerPoint</vt:lpstr>
      <vt:lpstr>Prezentace aplikace PowerPoint</vt:lpstr>
      <vt:lpstr>EVERSENSE XL - FGM</vt:lpstr>
      <vt:lpstr>ČDS: Použití inzulinové pumpy a glukózových senzorů - 2019</vt:lpstr>
      <vt:lpstr>Závěr:</vt:lpstr>
      <vt:lpstr>www.hypoglykémie.cz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 - ČR - přes 600 000 postižených - přes 6 % obyvatel</dc:title>
  <dc:creator/>
  <cp:lastModifiedBy>Yvona Pospisilova</cp:lastModifiedBy>
  <cp:revision>208</cp:revision>
  <cp:lastPrinted>2014-12-09T08:17:56Z</cp:lastPrinted>
  <dcterms:created xsi:type="dcterms:W3CDTF">1601-01-01T00:00:00Z</dcterms:created>
  <dcterms:modified xsi:type="dcterms:W3CDTF">2022-04-05T09:33:11Z</dcterms:modified>
</cp:coreProperties>
</file>