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_rels/notesSlide1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2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11.xml.rels" ContentType="application/vnd.openxmlformats-package.relationships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29.png" ContentType="image/png"/>
  <Override PartName="/ppt/media/image21.jpeg" ContentType="image/jpeg"/>
  <Override PartName="/ppt/media/image28.jpeg" ContentType="image/jpeg"/>
  <Override PartName="/ppt/media/image27.png" ContentType="image/png"/>
  <Override PartName="/ppt/media/image33.jpeg" ContentType="image/jpeg"/>
  <Override PartName="/ppt/media/image23.jpeg" ContentType="image/jpeg"/>
  <Override PartName="/ppt/media/image12.png" ContentType="image/png"/>
  <Override PartName="/ppt/media/image19.jpeg" ContentType="image/jpeg"/>
  <Override PartName="/ppt/media/image18.jpeg" ContentType="image/jpeg"/>
  <Override PartName="/ppt/media/image15.png" ContentType="image/png"/>
  <Override PartName="/ppt/media/image13.png" ContentType="image/png"/>
  <Override PartName="/ppt/media/image7.png" ContentType="image/png"/>
  <Override PartName="/ppt/media/image39.png" ContentType="image/png"/>
  <Override PartName="/ppt/media/image22.jpeg" ContentType="image/jpeg"/>
  <Override PartName="/ppt/media/image1.jpeg" ContentType="image/jpeg"/>
  <Override PartName="/ppt/media/image8.jpeg" ContentType="image/jpeg"/>
  <Override PartName="/ppt/media/image38.png" ContentType="image/png"/>
  <Override PartName="/ppt/media/image36.jpeg" ContentType="image/jpeg"/>
  <Override PartName="/ppt/media/image11.jpeg" ContentType="image/jpeg"/>
  <Override PartName="/ppt/media/image9.jpeg" ContentType="image/jpeg"/>
  <Override PartName="/ppt/media/image30.jpeg" ContentType="image/jpeg"/>
  <Override PartName="/ppt/media/image37.jpeg" ContentType="image/jpeg"/>
  <Override PartName="/ppt/media/image3.jpeg" ContentType="image/jpeg"/>
  <Override PartName="/ppt/media/image24.jpeg" ContentType="image/jpeg"/>
  <Override PartName="/ppt/media/image20.jpeg" ContentType="image/jpeg"/>
  <Override PartName="/ppt/media/image31.jpeg" ContentType="image/jpeg"/>
  <Override PartName="/ppt/media/image4.jpeg" ContentType="image/jpeg"/>
  <Override PartName="/ppt/media/image2.png" ContentType="image/png"/>
  <Override PartName="/ppt/media/image25.jpeg" ContentType="image/jpeg"/>
  <Override PartName="/ppt/media/image34.png" ContentType="image/png"/>
  <Override PartName="/ppt/media/image35.png" ContentType="image/png"/>
  <Override PartName="/ppt/media/image5.jpeg" ContentType="image/jpeg"/>
  <Override PartName="/ppt/media/image26.jpeg" ContentType="image/jpeg"/>
  <Override PartName="/ppt/media/image6.jpeg" ContentType="image/jpeg"/>
  <Override PartName="/ppt/media/image10.jpeg" ContentType="image/jpeg"/>
  <Override PartName="/ppt/media/image14.png" ContentType="image/png"/>
  <Override PartName="/ppt/media/image16.png" ContentType="image/png"/>
  <Override PartName="/ppt/media/image32.jpeg" ContentType="image/jpeg"/>
  <Override PartName="/ppt/media/image17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3.xml" ContentType="application/vnd.openxmlformats-officedocument.presentationml.slide+xml"/>
  <Override PartName="/ppt/slides/_rels/slide22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8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30.xml.rels" ContentType="application/vnd.openxmlformats-package.relationships+xml"/>
  <Override PartName="/ppt/slides/_rels/slide29.xml.rels" ContentType="application/vnd.openxmlformats-package.relationships+xml"/>
  <Override PartName="/ppt/slides/_rels/slide14.xml.rels" ContentType="application/vnd.openxmlformats-package.relationships+xml"/>
  <Override PartName="/ppt/slides/_rels/slide23.xml.rels" ContentType="application/vnd.openxmlformats-package.relationships+xml"/>
  <Override PartName="/ppt/slides/_rels/slide10.xml.rels" ContentType="application/vnd.openxmlformats-package.relationships+xml"/>
  <Override PartName="/ppt/slides/_rels/slide25.xml.rels" ContentType="application/vnd.openxmlformats-package.relationships+xml"/>
  <Override PartName="/ppt/slides/_rels/slide16.xml.rels" ContentType="application/vnd.openxmlformats-package.relationships+xml"/>
  <Override PartName="/ppt/slides/_rels/slide32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27.xml.rels" ContentType="application/vnd.openxmlformats-package.relationships+xml"/>
  <Override PartName="/ppt/slides/_rels/slide2.xml.rels" ContentType="application/vnd.openxmlformats-package.relationships+xml"/>
  <Override PartName="/ppt/slides/_rels/slide36.xml.rels" ContentType="application/vnd.openxmlformats-package.relationships+xml"/>
  <Override PartName="/ppt/slides/_rels/slide21.xml.rels" ContentType="application/vnd.openxmlformats-package.relationships+xml"/>
  <Override PartName="/ppt/slides/_rels/slide35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_rels/slide34.xml.rels" ContentType="application/vnd.openxmlformats-package.relationships+xml"/>
  <Override PartName="/ppt/slides/_rels/slide6.xml.rels" ContentType="application/vnd.openxmlformats-package.relationships+xml"/>
  <Override PartName="/ppt/slides/_rels/slide33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34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9144000" cy="6858000"/>
  <p:notesSz cx="6796087" cy="992505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cs-CZ" sz="1800" spc="-1" strike="noStrike">
                <a:solidFill>
                  <a:srgbClr val="000000"/>
                </a:solidFill>
                <a:latin typeface="Calibri"/>
              </a:rPr>
              <a:t>Klikněte pro přesun </a:t>
            </a:r>
            <a:r>
              <a:rPr b="0" lang="cs-CZ" sz="1800" spc="-1" strike="noStrike">
                <a:solidFill>
                  <a:srgbClr val="000000"/>
                </a:solidFill>
                <a:latin typeface="Calibri"/>
              </a:rPr>
              <a:t>snímku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cs-CZ" sz="2000" spc="-1" strike="noStrike">
                <a:latin typeface="Arial"/>
              </a:rPr>
              <a:t>Klikněte pro úpravu </a:t>
            </a:r>
            <a:r>
              <a:rPr b="0" lang="cs-CZ" sz="2000" spc="-1" strike="noStrike">
                <a:latin typeface="Arial"/>
              </a:rPr>
              <a:t>formátu komentářů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cs-CZ" sz="1400" spc="-1" strike="noStrike">
                <a:latin typeface="Times New Roman"/>
              </a:rPr>
              <a:t>&lt;záhlaví&gt;</a:t>
            </a:r>
            <a:endParaRPr b="0" lang="cs-CZ" sz="1400" spc="-1" strike="noStrike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cs-CZ" sz="1400" spc="-1" strike="noStrike">
                <a:latin typeface="Times New Roman"/>
              </a:rPr>
              <a:t>&lt;datum/čas&gt;</a:t>
            </a:r>
            <a:endParaRPr b="0" lang="cs-CZ" sz="1400" spc="-1" strike="noStrike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cs-CZ" sz="1400" spc="-1" strike="noStrike">
                <a:latin typeface="Times New Roman"/>
              </a:rPr>
              <a:t>&lt;zápatí&gt;</a:t>
            </a:r>
            <a:endParaRPr b="0" lang="cs-CZ" sz="1400" spc="-1" strike="noStrike">
              <a:latin typeface="Times New Roman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E7A19A6A-BDAF-447E-A503-E3014D068751}" type="slidenum">
              <a:rPr b="0" lang="cs-CZ" sz="1400" spc="-1" strike="noStrike">
                <a:latin typeface="Times New Roman"/>
              </a:rPr>
              <a:t>&lt;číslo&gt;</a:t>
            </a:fld>
            <a:endParaRPr b="0" lang="cs-CZ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hyperlink" Target="http://www.wikiskripta.eu/index.php/Virov&#233;_hepatitidy#Hepatitida_A" TargetMode="External"/><Relationship Id="rId2" Type="http://schemas.openxmlformats.org/officeDocument/2006/relationships/hyperlink" Target="http://www.wikiskripta.eu/index.php/Virov&#233;_hepatitidy#Hepatitida_B" TargetMode="External"/><Relationship Id="rId3" Type="http://schemas.openxmlformats.org/officeDocument/2006/relationships/hyperlink" Target="http://www.wikiskripta.eu/index.php/Vzteklina" TargetMode="External"/><Relationship Id="rId4" Type="http://schemas.openxmlformats.org/officeDocument/2006/relationships/hyperlink" Target="http://www.wikiskripta.eu/index.php/Ch&#345;ipka" TargetMode="External"/><Relationship Id="rId5" Type="http://schemas.openxmlformats.org/officeDocument/2006/relationships/slide" Target="../slides/slide5.xml"/><Relationship Id="rId6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3849840" y="9428040"/>
            <a:ext cx="2938680" cy="4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2"/>
          <p:cNvSpPr/>
          <p:nvPr/>
        </p:nvSpPr>
        <p:spPr>
          <a:xfrm>
            <a:off x="3849840" y="9428040"/>
            <a:ext cx="2940120" cy="49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CustomShape 3"/>
          <p:cNvSpPr/>
          <p:nvPr/>
        </p:nvSpPr>
        <p:spPr>
          <a:xfrm>
            <a:off x="679320" y="4714920"/>
            <a:ext cx="5437440" cy="446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CustomShape 4"/>
          <p:cNvSpPr/>
          <p:nvPr/>
        </p:nvSpPr>
        <p:spPr>
          <a:xfrm>
            <a:off x="3849840" y="9428040"/>
            <a:ext cx="2944800" cy="495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3849840" y="9428040"/>
            <a:ext cx="2938680" cy="4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2"/>
          <p:cNvSpPr/>
          <p:nvPr/>
        </p:nvSpPr>
        <p:spPr>
          <a:xfrm>
            <a:off x="3849840" y="9428040"/>
            <a:ext cx="2940120" cy="49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3"/>
          <p:cNvSpPr/>
          <p:nvPr/>
        </p:nvSpPr>
        <p:spPr>
          <a:xfrm>
            <a:off x="679320" y="4714920"/>
            <a:ext cx="5437440" cy="446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3849840" y="9428040"/>
            <a:ext cx="2938680" cy="4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CustomShape 2"/>
          <p:cNvSpPr/>
          <p:nvPr/>
        </p:nvSpPr>
        <p:spPr>
          <a:xfrm>
            <a:off x="3849840" y="9428040"/>
            <a:ext cx="2940120" cy="49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CustomShape 3"/>
          <p:cNvSpPr/>
          <p:nvPr/>
        </p:nvSpPr>
        <p:spPr>
          <a:xfrm>
            <a:off x="679320" y="4714920"/>
            <a:ext cx="5437440" cy="446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PlaceHolder 4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0960" cy="445932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</a:rPr>
              <a:t>racionální indikace ATB </a:t>
            </a:r>
            <a:endParaRPr b="0" lang="cs-CZ" sz="12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cs-CZ" sz="1200" spc="-1" strike="noStrike">
                <a:solidFill>
                  <a:srgbClr val="000000"/>
                </a:solidFill>
                <a:latin typeface="Arial"/>
              </a:rPr>
              <a:t>(většina respiračních infekcí je </a:t>
            </a:r>
            <a:r>
              <a:rPr b="0" lang="cs-CZ" sz="1200" spc="-1" strike="noStrike">
                <a:solidFill>
                  <a:srgbClr val="000000"/>
                </a:solidFill>
                <a:latin typeface="Arial"/>
              </a:rPr>
              <a:t>virových)</a:t>
            </a:r>
            <a:endParaRPr b="0" lang="cs-CZ" sz="12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endParaRPr b="0" lang="cs-CZ" sz="12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</a:rPr>
              <a:t>v nemocnici hygienické </a:t>
            </a:r>
            <a:r>
              <a:rPr b="0" lang="cs-CZ" sz="1200" spc="-1" strike="noStrike">
                <a:solidFill>
                  <a:srgbClr val="000000"/>
                </a:solidFill>
                <a:latin typeface="Arial"/>
              </a:rPr>
              <a:t>standardy </a:t>
            </a:r>
            <a:endParaRPr b="0" lang="cs-CZ" sz="12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cs-CZ" sz="1200" spc="-1" strike="noStrike">
                <a:solidFill>
                  <a:srgbClr val="000000"/>
                </a:solidFill>
                <a:latin typeface="Arial"/>
              </a:rPr>
              <a:t>+ dodržování izolačního režimu u </a:t>
            </a:r>
            <a:r>
              <a:rPr b="0" lang="cs-CZ" sz="1200" spc="-1" strike="noStrike">
                <a:solidFill>
                  <a:srgbClr val="000000"/>
                </a:solidFill>
                <a:latin typeface="Arial"/>
              </a:rPr>
              <a:t>MRSA, VRE, CDAD, ...</a:t>
            </a:r>
            <a:endParaRPr b="0" lang="cs-CZ" sz="12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3849840" y="9428040"/>
            <a:ext cx="2938680" cy="4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2"/>
          <p:cNvSpPr/>
          <p:nvPr/>
        </p:nvSpPr>
        <p:spPr>
          <a:xfrm>
            <a:off x="3849840" y="9428040"/>
            <a:ext cx="2940120" cy="49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ustomShape 3"/>
          <p:cNvSpPr/>
          <p:nvPr/>
        </p:nvSpPr>
        <p:spPr>
          <a:xfrm>
            <a:off x="679320" y="4714920"/>
            <a:ext cx="5437440" cy="446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3849840" y="9428040"/>
            <a:ext cx="2938680" cy="4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2400" cy="4461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cs-CZ" sz="20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3849840" y="9428040"/>
            <a:ext cx="2938680" cy="4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CustomShape 2"/>
          <p:cNvSpPr/>
          <p:nvPr/>
        </p:nvSpPr>
        <p:spPr>
          <a:xfrm>
            <a:off x="3849840" y="9428040"/>
            <a:ext cx="2940120" cy="49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CustomShape 3"/>
          <p:cNvSpPr/>
          <p:nvPr/>
        </p:nvSpPr>
        <p:spPr>
          <a:xfrm>
            <a:off x="679320" y="4714920"/>
            <a:ext cx="5437440" cy="446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3849840" y="9428040"/>
            <a:ext cx="2938680" cy="4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CustomShape 2"/>
          <p:cNvSpPr/>
          <p:nvPr/>
        </p:nvSpPr>
        <p:spPr>
          <a:xfrm>
            <a:off x="3849840" y="9428040"/>
            <a:ext cx="2940120" cy="49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CustomShape 3"/>
          <p:cNvSpPr/>
          <p:nvPr/>
        </p:nvSpPr>
        <p:spPr>
          <a:xfrm>
            <a:off x="679320" y="4714920"/>
            <a:ext cx="5437440" cy="446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sldImg"/>
          </p:nvPr>
        </p:nvSpPr>
        <p:spPr>
          <a:xfrm>
            <a:off x="917640" y="754200"/>
            <a:ext cx="4960440" cy="3720600"/>
          </a:xfrm>
          <a:prstGeom prst="rect">
            <a:avLst/>
          </a:prstGeom>
        </p:spPr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679680" y="4714200"/>
            <a:ext cx="5436000" cy="446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198000" indent="-197640">
              <a:lnSpc>
                <a:spcPct val="100000"/>
              </a:lnSpc>
              <a:tabLst>
                <a:tab algn="l" pos="0"/>
              </a:tabLst>
            </a:pPr>
            <a:r>
              <a:rPr b="0" lang="cs-CZ" sz="1800" spc="-1" strike="noStrike">
                <a:latin typeface="Arial"/>
              </a:rPr>
              <a:t>https://</a:t>
            </a:r>
            <a:r>
              <a:rPr b="0" lang="cs-CZ" sz="1800" spc="-1" strike="noStrike">
                <a:latin typeface="Arial"/>
              </a:rPr>
              <a:t>ourworldindata.org/</a:t>
            </a:r>
            <a:r>
              <a:rPr b="0" lang="cs-CZ" sz="1800" spc="-1" strike="noStrike">
                <a:latin typeface="Arial"/>
              </a:rPr>
              <a:t>causes-of-</a:t>
            </a:r>
            <a:r>
              <a:rPr b="0" lang="cs-CZ" sz="1800" spc="-1" strike="noStrike">
                <a:latin typeface="Arial"/>
              </a:rPr>
              <a:t>death#terrorism-</a:t>
            </a:r>
            <a:r>
              <a:rPr b="0" lang="cs-CZ" sz="1800" spc="-1" strike="noStrike">
                <a:latin typeface="Arial"/>
              </a:rPr>
              <a:t>related-deaths</a:t>
            </a:r>
            <a:endParaRPr b="0" lang="cs-CZ" sz="18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3849840" y="9428040"/>
            <a:ext cx="2938680" cy="4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CustomShape 2"/>
          <p:cNvSpPr/>
          <p:nvPr/>
        </p:nvSpPr>
        <p:spPr>
          <a:xfrm>
            <a:off x="3849840" y="9428040"/>
            <a:ext cx="2940120" cy="49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CustomShape 3"/>
          <p:cNvSpPr/>
          <p:nvPr/>
        </p:nvSpPr>
        <p:spPr>
          <a:xfrm>
            <a:off x="679320" y="4714920"/>
            <a:ext cx="5437440" cy="446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sldImg"/>
          </p:nvPr>
        </p:nvSpPr>
        <p:spPr>
          <a:xfrm>
            <a:off x="917640" y="754200"/>
            <a:ext cx="4960440" cy="3720600"/>
          </a:xfrm>
          <a:prstGeom prst="rect">
            <a:avLst/>
          </a:prstGeom>
        </p:spPr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679680" y="4714200"/>
            <a:ext cx="5436000" cy="446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198000" indent="-197640">
              <a:lnSpc>
                <a:spcPct val="100000"/>
              </a:lnSpc>
              <a:tabLst>
                <a:tab algn="l" pos="0"/>
              </a:tabLst>
            </a:pPr>
            <a:r>
              <a:rPr b="0" lang="cs-CZ" sz="1600" spc="-1" strike="noStrike">
                <a:latin typeface="Arial"/>
              </a:rPr>
              <a:t>https://www.who.int/csr/</a:t>
            </a:r>
            <a:r>
              <a:rPr b="0" lang="cs-CZ" sz="1600" spc="-1" strike="noStrike">
                <a:latin typeface="Arial"/>
              </a:rPr>
              <a:t>don/en/</a:t>
            </a:r>
            <a:endParaRPr b="0" lang="cs-CZ" sz="1600" spc="-1" strike="noStrike"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sldImg"/>
          </p:nvPr>
        </p:nvSpPr>
        <p:spPr>
          <a:xfrm>
            <a:off x="917640" y="754200"/>
            <a:ext cx="4960440" cy="3720600"/>
          </a:xfrm>
          <a:prstGeom prst="rect">
            <a:avLst/>
          </a:prstGeom>
        </p:spPr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679320" y="4714200"/>
            <a:ext cx="5436000" cy="446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https://apps.who.int/iris/</a:t>
            </a:r>
            <a:r>
              <a:rPr b="0" lang="cs-CZ" sz="1800" spc="-1" strike="noStrike">
                <a:latin typeface="Arial"/>
              </a:rPr>
              <a:t>bitstream/handle/</a:t>
            </a:r>
            <a:r>
              <a:rPr b="0" lang="cs-CZ" sz="1800" spc="-1" strike="noStrike">
                <a:latin typeface="Arial"/>
              </a:rPr>
              <a:t>10665/275867/978924</a:t>
            </a:r>
            <a:r>
              <a:rPr b="0" lang="cs-CZ" sz="1800" spc="-1" strike="noStrike">
                <a:latin typeface="Arial"/>
              </a:rPr>
              <a:t>1565653-eng.pdf?</a:t>
            </a:r>
            <a:r>
              <a:rPr b="0" lang="cs-CZ" sz="1800" spc="-1" strike="noStrike">
                <a:latin typeface="Arial"/>
              </a:rPr>
              <a:t>ua=1</a:t>
            </a:r>
            <a:endParaRPr b="0" lang="cs-CZ" sz="1800" spc="-1" strike="noStrike"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sldImg"/>
          </p:nvPr>
        </p:nvSpPr>
        <p:spPr>
          <a:xfrm>
            <a:off x="917640" y="754200"/>
            <a:ext cx="4960440" cy="3720600"/>
          </a:xfrm>
          <a:prstGeom prst="rect">
            <a:avLst/>
          </a:prstGeom>
        </p:spPr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6000">
              <a:lnSpc>
                <a:spcPct val="100000"/>
              </a:lnSpc>
            </a:pPr>
            <a:r>
              <a:rPr b="1" lang="en-US" sz="2000" spc="-1" strike="noStrike">
                <a:latin typeface="Arial"/>
              </a:rPr>
              <a:t>Women planning </a:t>
            </a:r>
            <a:r>
              <a:rPr b="1" lang="en-US" sz="2000" spc="-1" strike="noStrike">
                <a:latin typeface="Arial"/>
              </a:rPr>
              <a:t>pregnancy</a:t>
            </a:r>
            <a:r>
              <a:rPr b="0" lang="cs-CZ" sz="2000" spc="-1" strike="noStrike">
                <a:latin typeface="Arial"/>
              </a:rPr>
              <a:t> </a:t>
            </a:r>
            <a:endParaRPr b="0" lang="cs-CZ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If traveling without </a:t>
            </a:r>
            <a:r>
              <a:rPr b="0" lang="en-US" sz="2000" spc="-1" strike="noStrike">
                <a:latin typeface="Arial"/>
              </a:rPr>
              <a:t>male partner, wait </a:t>
            </a:r>
            <a:r>
              <a:rPr b="0" lang="en-US" sz="2000" spc="-1" strike="noStrike">
                <a:latin typeface="Arial"/>
              </a:rPr>
              <a:t>2 months after </a:t>
            </a:r>
            <a:r>
              <a:rPr b="0" lang="en-US" sz="2000" spc="-1" strike="noStrike">
                <a:latin typeface="Arial"/>
              </a:rPr>
              <a:t>return before </a:t>
            </a:r>
            <a:r>
              <a:rPr b="0" lang="en-US" sz="2000" spc="-1" strike="noStrike">
                <a:latin typeface="Arial"/>
              </a:rPr>
              <a:t>becoming </a:t>
            </a:r>
            <a:r>
              <a:rPr b="0" lang="en-US" sz="2000" spc="-1" strike="noStrike">
                <a:latin typeface="Arial"/>
              </a:rPr>
              <a:t>pregnant.</a:t>
            </a:r>
            <a:endParaRPr b="0" lang="cs-CZ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en-US" sz="2000" spc="-1" strike="noStrike">
                <a:latin typeface="Arial"/>
              </a:rPr>
              <a:t>Men with a pregnant </a:t>
            </a:r>
            <a:r>
              <a:rPr b="1" lang="en-US" sz="2000" spc="-1" strike="noStrike">
                <a:latin typeface="Arial"/>
              </a:rPr>
              <a:t>partner</a:t>
            </a:r>
            <a:endParaRPr b="0" lang="cs-CZ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Use condoms or do </a:t>
            </a:r>
            <a:r>
              <a:rPr b="0" lang="en-US" sz="2000" spc="-1" strike="noStrike">
                <a:latin typeface="Arial"/>
              </a:rPr>
              <a:t>not have sex for </a:t>
            </a:r>
            <a:r>
              <a:rPr b="0" lang="en-US" sz="2000" spc="-1" strike="noStrike">
                <a:latin typeface="Arial"/>
              </a:rPr>
              <a:t>the rest of the </a:t>
            </a:r>
            <a:r>
              <a:rPr b="0" lang="en-US" sz="2000" spc="-1" strike="noStrike">
                <a:latin typeface="Arial"/>
              </a:rPr>
              <a:t>pregnancy.</a:t>
            </a:r>
            <a:endParaRPr b="0" lang="cs-CZ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en-US" sz="2000" spc="-1" strike="noStrike">
                <a:latin typeface="Arial"/>
              </a:rPr>
              <a:t>Men with a partner </a:t>
            </a:r>
            <a:r>
              <a:rPr b="1" lang="en-US" sz="2000" spc="-1" strike="noStrike">
                <a:latin typeface="Arial"/>
              </a:rPr>
              <a:t>planning </a:t>
            </a:r>
            <a:r>
              <a:rPr b="1" lang="en-US" sz="2000" spc="-1" strike="noStrike">
                <a:latin typeface="Arial"/>
              </a:rPr>
              <a:t>pregnancy</a:t>
            </a:r>
            <a:endParaRPr b="0" lang="cs-CZ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Use condoms or do </a:t>
            </a:r>
            <a:r>
              <a:rPr b="0" lang="en-US" sz="2000" spc="-1" strike="noStrike">
                <a:latin typeface="Arial"/>
              </a:rPr>
              <a:t>not have sex for at </a:t>
            </a:r>
            <a:r>
              <a:rPr b="0" lang="en-US" sz="2000" spc="-1" strike="noStrike">
                <a:latin typeface="Arial"/>
              </a:rPr>
              <a:t>least 3 months </a:t>
            </a:r>
            <a:r>
              <a:rPr b="0" lang="en-US" sz="2000" spc="-1" strike="noStrike">
                <a:latin typeface="Arial"/>
              </a:rPr>
              <a:t>after return.</a:t>
            </a:r>
            <a:endParaRPr b="0" lang="cs-CZ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cs-CZ" sz="2000" spc="-1" strike="noStrike">
              <a:latin typeface="Arial"/>
            </a:endParaRPr>
          </a:p>
        </p:txBody>
      </p:sp>
      <p:sp>
        <p:nvSpPr>
          <p:cNvPr id="319" name="TextShape 3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332F7279-A673-4CC0-9C64-341E66D78C55}" type="slidenum">
              <a:rPr b="0" lang="cs-CZ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21</a:t>
            </a:fld>
            <a:endParaRPr b="0" lang="cs-CZ" sz="13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3849840" y="9428040"/>
            <a:ext cx="2938680" cy="4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CustomShape 2"/>
          <p:cNvSpPr/>
          <p:nvPr/>
        </p:nvSpPr>
        <p:spPr>
          <a:xfrm>
            <a:off x="3849840" y="9428040"/>
            <a:ext cx="2940120" cy="49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CustomShape 3"/>
          <p:cNvSpPr/>
          <p:nvPr/>
        </p:nvSpPr>
        <p:spPr>
          <a:xfrm>
            <a:off x="679320" y="4714920"/>
            <a:ext cx="5437440" cy="446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PlaceHolder 4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0960" cy="445932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Cca 200 let (Jenner 1796, variola). </a:t>
            </a:r>
            <a:endParaRPr b="0" lang="cs-CZ" sz="9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Jedna z nejúspěšnějších a ekonomicky </a:t>
            </a: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nejvýhodnějších metod ovlivnění zdraví </a:t>
            </a: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jedince i celé populace. </a:t>
            </a:r>
            <a:endParaRPr b="0" lang="cs-CZ" sz="9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Podstatou a úkolem očkování je stimulace </a:t>
            </a: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a aktivizace příslušných buněk imunitního </a:t>
            </a: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systému, které začnou vytvářet příslušné </a:t>
            </a: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protilátky a tzv. paměťové buňky. </a:t>
            </a:r>
            <a:endParaRPr b="0" lang="cs-CZ" sz="9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endParaRPr b="0" lang="cs-CZ" sz="9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cs-CZ" sz="1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Výhody pro očkovaného</a:t>
            </a:r>
            <a:endParaRPr b="0" lang="cs-CZ" sz="1000" spc="-1" strike="noStrike">
              <a:latin typeface="Arial"/>
            </a:endParaRPr>
          </a:p>
          <a:p>
            <a:pPr marL="216000" indent="-214920" algn="ctr">
              <a:lnSpc>
                <a:spcPct val="100000"/>
              </a:lnSpc>
              <a:tabLst>
                <a:tab algn="l" pos="0"/>
              </a:tabLst>
            </a:pPr>
            <a:endParaRPr b="0" lang="cs-CZ" sz="1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85000"/>
              <a:buFont typeface="Times New Roman"/>
              <a:buAutoNum type="arabicPeriod"/>
              <a:tabLst>
                <a:tab algn="l" pos="0"/>
              </a:tabLst>
            </a:pPr>
            <a:r>
              <a:rPr b="1" lang="cs-CZ" sz="1000" spc="-1" strike="noStrike">
                <a:solidFill>
                  <a:srgbClr val="000000"/>
                </a:solidFill>
                <a:latin typeface="Arial"/>
              </a:rPr>
              <a:t>Prevence vzniku infekčních </a:t>
            </a:r>
            <a:r>
              <a:rPr b="1" lang="cs-CZ" sz="1000" spc="-1" strike="noStrike">
                <a:solidFill>
                  <a:srgbClr val="000000"/>
                </a:solidFill>
                <a:latin typeface="Arial"/>
              </a:rPr>
              <a:t>onemocnění</a:t>
            </a:r>
            <a:endParaRPr b="0" lang="cs-CZ" sz="1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2. Nižší výskyt komplikací infekčních </a:t>
            </a: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onemocnění</a:t>
            </a:r>
            <a:endParaRPr b="0" lang="cs-CZ" sz="9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3. Prevence vzniku infekcí v souvislosti s </a:t>
            </a: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cestováním</a:t>
            </a:r>
            <a:endParaRPr b="0" lang="cs-CZ" sz="9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4. </a:t>
            </a:r>
            <a:r>
              <a:rPr b="1" lang="cs-CZ" sz="900" spc="-1" strike="noStrike">
                <a:solidFill>
                  <a:srgbClr val="000000"/>
                </a:solidFill>
                <a:latin typeface="Arial"/>
              </a:rPr>
              <a:t>Možnost</a:t>
            </a: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cs-CZ" sz="900" spc="-1" strike="noStrike">
                <a:solidFill>
                  <a:srgbClr val="000000"/>
                </a:solidFill>
                <a:latin typeface="Arial"/>
              </a:rPr>
              <a:t>prevence</a:t>
            </a: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cs-CZ" sz="900" spc="-1" strike="noStrike">
                <a:solidFill>
                  <a:srgbClr val="000000"/>
                </a:solidFill>
                <a:latin typeface="Arial"/>
              </a:rPr>
              <a:t>výskytu</a:t>
            </a: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cs-CZ" sz="900" spc="-1" strike="noStrike">
                <a:solidFill>
                  <a:srgbClr val="000000"/>
                </a:solidFill>
                <a:latin typeface="Arial"/>
              </a:rPr>
              <a:t>rakoviny</a:t>
            </a:r>
            <a:endParaRPr b="0" lang="cs-CZ" sz="9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5. Eliminace rizika chronického průběhu </a:t>
            </a: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nemoci</a:t>
            </a:r>
            <a:endParaRPr b="0" lang="cs-CZ" sz="9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6. Pokles užívání antibiotik</a:t>
            </a:r>
            <a:endParaRPr b="0" lang="cs-CZ" sz="9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endParaRPr b="0" lang="cs-CZ" sz="9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cs-CZ" sz="9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Výhody pro společnost</a:t>
            </a:r>
            <a:endParaRPr b="0" lang="cs-CZ" sz="900" spc="-1" strike="noStrike">
              <a:latin typeface="Arial"/>
            </a:endParaRPr>
          </a:p>
          <a:p>
            <a:pPr marL="216000" indent="-214920" algn="ctr">
              <a:lnSpc>
                <a:spcPct val="100000"/>
              </a:lnSpc>
              <a:tabLst>
                <a:tab algn="l" pos="0"/>
              </a:tabLst>
            </a:pPr>
            <a:endParaRPr b="0" lang="cs-CZ" sz="9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1. </a:t>
            </a:r>
            <a:r>
              <a:rPr b="1" lang="cs-CZ" sz="900" spc="-1" strike="noStrike">
                <a:solidFill>
                  <a:srgbClr val="000000"/>
                </a:solidFill>
                <a:latin typeface="Arial"/>
              </a:rPr>
              <a:t>Přerušení cirkulace původců infekcí v </a:t>
            </a:r>
            <a:r>
              <a:rPr b="1" lang="cs-CZ" sz="900" spc="-1" strike="noStrike">
                <a:solidFill>
                  <a:srgbClr val="000000"/>
                </a:solidFill>
                <a:latin typeface="Arial"/>
              </a:rPr>
              <a:t>populaci</a:t>
            </a:r>
            <a:endParaRPr b="0" lang="cs-CZ" sz="9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2. Eliminace vybraných infekcí</a:t>
            </a:r>
            <a:endParaRPr b="0" lang="cs-CZ" sz="9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3. Kolektivní imunita ochrana těch co nejsou </a:t>
            </a: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očkováni</a:t>
            </a:r>
            <a:endParaRPr b="0" lang="cs-CZ" sz="9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4. Snížení úmrtnosti na infekční onemocnění</a:t>
            </a:r>
            <a:endParaRPr b="0" lang="cs-CZ" sz="9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5. Pokles nákladů na léčbu nemocí</a:t>
            </a:r>
            <a:endParaRPr b="0" lang="cs-CZ" sz="9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6. Snížení zátěže zdravotnického systému</a:t>
            </a:r>
            <a:endParaRPr b="0" lang="cs-CZ" sz="9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cs-CZ" sz="900" spc="-1" strike="noStrike">
                <a:solidFill>
                  <a:srgbClr val="000000"/>
                </a:solidFill>
                <a:latin typeface="Arial"/>
              </a:rPr>
              <a:t>7. Kontrola výskytu infekcí</a:t>
            </a:r>
            <a:endParaRPr b="0" lang="cs-CZ" sz="9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endParaRPr b="0" lang="cs-CZ" sz="9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3849840" y="9428040"/>
            <a:ext cx="2938680" cy="4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2"/>
          <p:cNvSpPr/>
          <p:nvPr/>
        </p:nvSpPr>
        <p:spPr>
          <a:xfrm>
            <a:off x="3849840" y="9428040"/>
            <a:ext cx="2940120" cy="49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3"/>
          <p:cNvSpPr/>
          <p:nvPr/>
        </p:nvSpPr>
        <p:spPr>
          <a:xfrm>
            <a:off x="679320" y="4714920"/>
            <a:ext cx="5437440" cy="446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PlaceHolder 4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0960" cy="445932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1" lang="cs-CZ" sz="2000" spc="-1" strike="noStrike">
                <a:solidFill>
                  <a:srgbClr val="000000"/>
                </a:solidFill>
                <a:latin typeface="Arial"/>
              </a:rPr>
              <a:t>zvláštní očkování</a:t>
            </a: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 – </a:t>
            </a: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pro osoby se </a:t>
            </a: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zvýšeným rizikem </a:t>
            </a: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infekce, např. </a:t>
            </a:r>
            <a:r>
              <a:rPr b="0" lang="cs-CZ" sz="2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1"/>
              </a:rPr>
              <a:t>hepatitida A</a:t>
            </a: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0" lang="cs-CZ" sz="2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2"/>
              </a:rPr>
              <a:t>hepatitida B</a:t>
            </a: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0" lang="cs-CZ" sz="2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3"/>
              </a:rPr>
              <a:t>vzteklina</a:t>
            </a: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, sezónní </a:t>
            </a:r>
            <a:r>
              <a:rPr b="0" lang="cs-CZ" sz="2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4"/>
              </a:rPr>
              <a:t>chřipka</a:t>
            </a: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;</a:t>
            </a:r>
            <a:endParaRPr b="0" lang="cs-CZ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1" lang="cs-CZ" sz="2000" spc="-1" strike="noStrike">
                <a:solidFill>
                  <a:srgbClr val="000000"/>
                </a:solidFill>
                <a:latin typeface="Arial"/>
              </a:rPr>
              <a:t>mimořádné </a:t>
            </a:r>
            <a:r>
              <a:rPr b="1" lang="cs-CZ" sz="2000" spc="-1" strike="noStrike">
                <a:solidFill>
                  <a:srgbClr val="000000"/>
                </a:solidFill>
                <a:latin typeface="Arial"/>
              </a:rPr>
              <a:t>očkování</a:t>
            </a: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 – v </a:t>
            </a: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mimořádných </a:t>
            </a: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situacích, jakými </a:t>
            </a: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jsou např. </a:t>
            </a: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epidemie, </a:t>
            </a: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pandemie, přírodní </a:t>
            </a: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katastrofy, apod.;</a:t>
            </a:r>
            <a:endParaRPr b="0" lang="cs-CZ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endParaRPr b="0" lang="cs-CZ" sz="20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3849840" y="9428040"/>
            <a:ext cx="2938680" cy="4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CustomShape 2"/>
          <p:cNvSpPr/>
          <p:nvPr/>
        </p:nvSpPr>
        <p:spPr>
          <a:xfrm>
            <a:off x="3849840" y="9428040"/>
            <a:ext cx="2940120" cy="49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CustomShape 3"/>
          <p:cNvSpPr/>
          <p:nvPr/>
        </p:nvSpPr>
        <p:spPr>
          <a:xfrm>
            <a:off x="679320" y="4714920"/>
            <a:ext cx="5437440" cy="446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3849840" y="9428040"/>
            <a:ext cx="2938680" cy="4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CustomShape 2"/>
          <p:cNvSpPr/>
          <p:nvPr/>
        </p:nvSpPr>
        <p:spPr>
          <a:xfrm>
            <a:off x="3849840" y="9428040"/>
            <a:ext cx="2940120" cy="49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CustomShape 3"/>
          <p:cNvSpPr/>
          <p:nvPr/>
        </p:nvSpPr>
        <p:spPr>
          <a:xfrm>
            <a:off x="679320" y="4714920"/>
            <a:ext cx="5437440" cy="446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0960" cy="445932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</a:rPr>
              <a:t>Žádná očkovací látka </a:t>
            </a:r>
            <a:r>
              <a:rPr b="0" lang="cs-CZ" sz="1200" spc="-1" strike="noStrike">
                <a:solidFill>
                  <a:srgbClr val="000000"/>
                </a:solidFill>
                <a:latin typeface="Arial"/>
              </a:rPr>
              <a:t>neobsahuje takovou hlavní </a:t>
            </a:r>
            <a:r>
              <a:rPr b="0" lang="cs-CZ" sz="1200" spc="-1" strike="noStrike">
                <a:solidFill>
                  <a:srgbClr val="000000"/>
                </a:solidFill>
                <a:latin typeface="Arial"/>
              </a:rPr>
              <a:t>složku, která by byla schopna </a:t>
            </a:r>
            <a:r>
              <a:rPr b="0" lang="cs-CZ" sz="1200" spc="-1" strike="noStrike">
                <a:solidFill>
                  <a:srgbClr val="000000"/>
                </a:solidFill>
                <a:latin typeface="Arial"/>
              </a:rPr>
              <a:t>vyvolat vlastní onemocnění, </a:t>
            </a:r>
            <a:r>
              <a:rPr b="0" lang="cs-CZ" sz="12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 </a:t>
            </a:r>
            <a:r>
              <a:rPr b="0" lang="cs-CZ" sz="12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očkování nelze onemocnět</a:t>
            </a:r>
            <a:r>
              <a:rPr b="0" lang="cs-CZ" sz="1200" spc="-1" strike="noStrike">
                <a:solidFill>
                  <a:srgbClr val="000000"/>
                </a:solidFill>
                <a:latin typeface="Arial"/>
              </a:rPr>
              <a:t>!</a:t>
            </a:r>
            <a:endParaRPr b="0" lang="cs-CZ" sz="12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</a:rPr>
              <a:t>Očkovací látky musí být </a:t>
            </a:r>
            <a:r>
              <a:rPr b="0" lang="cs-CZ" sz="1200" spc="-1" strike="noStrike">
                <a:solidFill>
                  <a:srgbClr val="000000"/>
                </a:solidFill>
                <a:latin typeface="Arial"/>
              </a:rPr>
              <a:t>dostatečně silné, proto </a:t>
            </a:r>
            <a:r>
              <a:rPr b="0" lang="cs-CZ" sz="12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 mohou </a:t>
            </a:r>
            <a:r>
              <a:rPr b="0" lang="cs-CZ" sz="12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 jejich podání objevit </a:t>
            </a:r>
            <a:r>
              <a:rPr b="0" lang="cs-CZ" sz="12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nežádoucí účinky</a:t>
            </a:r>
            <a:r>
              <a:rPr b="0" lang="cs-CZ" sz="1200" spc="-1" strike="noStrike">
                <a:solidFill>
                  <a:srgbClr val="000000"/>
                </a:solidFill>
                <a:latin typeface="Arial"/>
              </a:rPr>
              <a:t>. Nejčastěji to </a:t>
            </a:r>
            <a:r>
              <a:rPr b="0" lang="cs-CZ" sz="1200" spc="-1" strike="noStrike">
                <a:solidFill>
                  <a:srgbClr val="000000"/>
                </a:solidFill>
                <a:latin typeface="Arial"/>
              </a:rPr>
              <a:t>bývá bolest, otok, zduření v místě </a:t>
            </a:r>
            <a:r>
              <a:rPr b="0" lang="cs-CZ" sz="1200" spc="-1" strike="noStrike">
                <a:solidFill>
                  <a:srgbClr val="000000"/>
                </a:solidFill>
                <a:latin typeface="Arial"/>
              </a:rPr>
              <a:t>vpichu nebo zvýšená teplota, </a:t>
            </a:r>
            <a:r>
              <a:rPr b="0" lang="cs-CZ" sz="1200" spc="-1" strike="noStrike">
                <a:solidFill>
                  <a:srgbClr val="000000"/>
                </a:solidFill>
                <a:latin typeface="Arial"/>
              </a:rPr>
              <a:t>únavnost, nevolnost.</a:t>
            </a:r>
            <a:endParaRPr b="0" lang="cs-CZ" sz="12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3849840" y="9428040"/>
            <a:ext cx="2938680" cy="4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CustomShape 2"/>
          <p:cNvSpPr/>
          <p:nvPr/>
        </p:nvSpPr>
        <p:spPr>
          <a:xfrm>
            <a:off x="3849840" y="9428040"/>
            <a:ext cx="2940120" cy="49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CustomShape 3"/>
          <p:cNvSpPr/>
          <p:nvPr/>
        </p:nvSpPr>
        <p:spPr>
          <a:xfrm>
            <a:off x="679320" y="4714920"/>
            <a:ext cx="5437440" cy="446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PlaceHolder 4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0960" cy="445932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904320"/>
          </a:xfrm>
          <a:prstGeom prst="rect">
            <a:avLst/>
          </a:prstGeom>
        </p:spPr>
        <p:txBody>
          <a:bodyPr lIns="0" rIns="0" tIns="0" bIns="0">
            <a:normAutofit fontScale="9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2595240"/>
            <a:ext cx="4015080" cy="904320"/>
          </a:xfrm>
          <a:prstGeom prst="rect">
            <a:avLst/>
          </a:prstGeom>
        </p:spPr>
        <p:txBody>
          <a:bodyPr lIns="0" rIns="0" tIns="0" bIns="0">
            <a:normAutofit fontScale="9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2514600" y="160452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259524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2514600" y="259524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1292760" cy="90432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1815120" y="1604520"/>
            <a:ext cx="1292760" cy="90432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3172680" y="1604520"/>
            <a:ext cx="1292760" cy="90432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2595240"/>
            <a:ext cx="1292760" cy="90432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1815120" y="2595240"/>
            <a:ext cx="1292760" cy="90432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3172680" y="2595240"/>
            <a:ext cx="1292760" cy="90432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4015080" cy="1896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1896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1959120" cy="1896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2514600" y="1604520"/>
            <a:ext cx="1959120" cy="1896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8880" cy="5306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2514600" y="1604520"/>
            <a:ext cx="1959120" cy="1896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259524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4015080" cy="1896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1959120" cy="1896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2514600" y="160452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2514600" y="259524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2514600" y="160452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2595240"/>
            <a:ext cx="4015080" cy="904320"/>
          </a:xfrm>
          <a:prstGeom prst="rect">
            <a:avLst/>
          </a:prstGeom>
        </p:spPr>
        <p:txBody>
          <a:bodyPr lIns="0" rIns="0" tIns="0" bIns="0">
            <a:normAutofit fontScale="9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904320"/>
          </a:xfrm>
          <a:prstGeom prst="rect">
            <a:avLst/>
          </a:prstGeom>
        </p:spPr>
        <p:txBody>
          <a:bodyPr lIns="0" rIns="0" tIns="0" bIns="0">
            <a:normAutofit fontScale="9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2595240"/>
            <a:ext cx="4015080" cy="904320"/>
          </a:xfrm>
          <a:prstGeom prst="rect">
            <a:avLst/>
          </a:prstGeom>
        </p:spPr>
        <p:txBody>
          <a:bodyPr lIns="0" rIns="0" tIns="0" bIns="0">
            <a:normAutofit fontScale="9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2514600" y="160452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259524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2514600" y="259524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1292760" cy="90432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1815120" y="1604520"/>
            <a:ext cx="1292760" cy="90432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3172680" y="1604520"/>
            <a:ext cx="1292760" cy="90432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2595240"/>
            <a:ext cx="1292760" cy="90432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1815120" y="2595240"/>
            <a:ext cx="1292760" cy="90432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3172680" y="2595240"/>
            <a:ext cx="1292760" cy="90432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4015080" cy="1896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1896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1959120" cy="1896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2514600" y="1604520"/>
            <a:ext cx="1959120" cy="1896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1896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8880" cy="5306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2514600" y="1604520"/>
            <a:ext cx="1959120" cy="1896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259524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1959120" cy="1896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2514600" y="160452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2514600" y="259524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2514600" y="160452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2595240"/>
            <a:ext cx="4015080" cy="904320"/>
          </a:xfrm>
          <a:prstGeom prst="rect">
            <a:avLst/>
          </a:prstGeom>
        </p:spPr>
        <p:txBody>
          <a:bodyPr lIns="0" rIns="0" tIns="0" bIns="0">
            <a:normAutofit fontScale="9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904320"/>
          </a:xfrm>
          <a:prstGeom prst="rect">
            <a:avLst/>
          </a:prstGeom>
        </p:spPr>
        <p:txBody>
          <a:bodyPr lIns="0" rIns="0" tIns="0" bIns="0">
            <a:normAutofit fontScale="9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2595240"/>
            <a:ext cx="4015080" cy="904320"/>
          </a:xfrm>
          <a:prstGeom prst="rect">
            <a:avLst/>
          </a:prstGeom>
        </p:spPr>
        <p:txBody>
          <a:bodyPr lIns="0" rIns="0" tIns="0" bIns="0">
            <a:normAutofit fontScale="9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2514600" y="160452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259524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2514600" y="259524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1292760" cy="90432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1815120" y="1604520"/>
            <a:ext cx="1292760" cy="90432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3172680" y="1604520"/>
            <a:ext cx="1292760" cy="90432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2595240"/>
            <a:ext cx="1292760" cy="90432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1815120" y="2595240"/>
            <a:ext cx="1292760" cy="90432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3172680" y="2595240"/>
            <a:ext cx="1292760" cy="90432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1959120" cy="1896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2514600" y="1604520"/>
            <a:ext cx="1959120" cy="1896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8880" cy="5306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2514600" y="1604520"/>
            <a:ext cx="1959120" cy="1896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259524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1959120" cy="1896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2514600" y="160452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2514600" y="259524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2514600" y="1604520"/>
            <a:ext cx="1959120" cy="904320"/>
          </a:xfrm>
          <a:prstGeom prst="rect">
            <a:avLst/>
          </a:prstGeom>
        </p:spPr>
        <p:txBody>
          <a:bodyPr lIns="0" rIns="0" tIns="0" bIns="0">
            <a:normAutofit fontScale="32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2595240"/>
            <a:ext cx="4015080" cy="904320"/>
          </a:xfrm>
          <a:prstGeom prst="rect">
            <a:avLst/>
          </a:prstGeom>
        </p:spPr>
        <p:txBody>
          <a:bodyPr lIns="0" rIns="0" tIns="0" bIns="0">
            <a:normAutofit fontScale="91000"/>
          </a:bodyPr>
          <a:p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84DC1D97-20CC-4091-9C01-2D49B48A5E32}" type="datetime">
              <a:rPr b="0" lang="cs-CZ" sz="1100" spc="-1" strike="noStrike">
                <a:solidFill>
                  <a:srgbClr val="ffffff"/>
                </a:solidFill>
                <a:latin typeface="Century Gothic"/>
              </a:rPr>
              <a:t>19. 2. 2021</a:t>
            </a:fld>
            <a:endParaRPr b="0" lang="cs-CZ" sz="11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cs-CZ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20F6CA5A-4FF2-48CE-BDE1-501DE6B132DA}" type="slidenum">
              <a:rPr b="0" lang="cs-CZ" sz="1300" spc="-1" strike="noStrike">
                <a:solidFill>
                  <a:srgbClr val="ffffff"/>
                </a:solidFill>
                <a:latin typeface="Century Gothic"/>
              </a:rPr>
              <a:t>&lt;číslo&gt;</a:t>
            </a:fld>
            <a:endParaRPr b="0" lang="cs-CZ" sz="13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cs-CZ" sz="1800" spc="-1" strike="noStrike">
                <a:solidFill>
                  <a:srgbClr val="000000"/>
                </a:solidFill>
                <a:latin typeface="Calibri"/>
              </a:rPr>
              <a:t>Klikněte pro úpravu formátu textu nadpisu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Klikněte pro úpravu formátu textu </a:t>
            </a: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osnovy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400" spc="-1" strike="noStrike">
                <a:solidFill>
                  <a:srgbClr val="000000"/>
                </a:solidFill>
                <a:latin typeface="Calibri"/>
              </a:rPr>
              <a:t>Druhá úroveň</a:t>
            </a:r>
            <a:endParaRPr b="0" lang="cs-CZ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</a:rPr>
              <a:t>Třetí úroveň</a:t>
            </a:r>
            <a:endParaRPr b="0" lang="cs-CZ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</a:rPr>
              <a:t>Čtvrtá úroveň osnovy</a:t>
            </a:r>
            <a:endParaRPr b="0" lang="cs-CZ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</a:rPr>
              <a:t>Pátá úroveň osnovy</a:t>
            </a:r>
            <a:endParaRPr b="0" lang="cs-CZ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</a:rPr>
              <a:t>Šestá úroveň</a:t>
            </a:r>
            <a:endParaRPr b="0" lang="cs-CZ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</a:rPr>
              <a:t>Sedmá úroveň</a:t>
            </a:r>
            <a:endParaRPr b="0" lang="cs-CZ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4400" spc="-1" strike="noStrike">
                <a:solidFill>
                  <a:srgbClr val="000000"/>
                </a:solidFill>
                <a:latin typeface="Calibri"/>
              </a:rPr>
              <a:t>Kliknutí</a:t>
            </a:r>
            <a:r>
              <a:rPr b="0" lang="cs-CZ" sz="4400" spc="-1" strike="noStrike">
                <a:solidFill>
                  <a:srgbClr val="000000"/>
                </a:solidFill>
                <a:latin typeface="Calibri"/>
              </a:rPr>
              <a:t>m lze </a:t>
            </a:r>
            <a:r>
              <a:rPr b="0" lang="cs-CZ" sz="4400" spc="-1" strike="noStrike">
                <a:solidFill>
                  <a:srgbClr val="000000"/>
                </a:solidFill>
                <a:latin typeface="Calibri"/>
              </a:rPr>
              <a:t>upravit </a:t>
            </a:r>
            <a:r>
              <a:rPr b="0" lang="cs-CZ" sz="4400" spc="-1" strike="noStrike">
                <a:solidFill>
                  <a:srgbClr val="000000"/>
                </a:solidFill>
                <a:latin typeface="Calibri"/>
              </a:rPr>
              <a:t>styl.</a:t>
            </a:r>
            <a:endParaRPr b="0" lang="cs-CZ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Kliknutím lze upravit styly předlohy textu.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</a:rPr>
              <a:t>Druhá úroveň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Calibri"/>
              </a:rPr>
              <a:t>Třetí úroveň</a:t>
            </a:r>
            <a:endParaRPr b="0" lang="cs-CZ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</a:rPr>
              <a:t>Čtvrtá úroveň</a:t>
            </a:r>
            <a:endParaRPr b="0" lang="cs-CZ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</a:rPr>
              <a:t>Pátá úroveň</a:t>
            </a:r>
            <a:endParaRPr b="0" lang="cs-CZ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0A115C2B-545E-4A48-A5F3-140D9729304A}" type="datetime">
              <a:rPr b="0" lang="cs-CZ" sz="1100" spc="-1" strike="noStrike">
                <a:solidFill>
                  <a:srgbClr val="ffffff"/>
                </a:solidFill>
                <a:latin typeface="Century Gothic"/>
              </a:rPr>
              <a:t>19. 2. 2021</a:t>
            </a:fld>
            <a:endParaRPr b="0" lang="cs-CZ" sz="11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cs-CZ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C942792A-5369-499D-8C62-C0C50E3A3546}" type="slidenum">
              <a:rPr b="0" lang="cs-CZ" sz="1300" spc="-1" strike="noStrike">
                <a:solidFill>
                  <a:srgbClr val="ffffff"/>
                </a:solidFill>
                <a:latin typeface="Century Gothic"/>
              </a:rPr>
              <a:t>&lt;číslo&gt;</a:t>
            </a:fld>
            <a:endParaRPr b="0" lang="cs-CZ" sz="13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cs-CZ" sz="4400" spc="-1" strike="noStrike">
                <a:solidFill>
                  <a:srgbClr val="000000"/>
                </a:solidFill>
                <a:latin typeface="Calibri"/>
              </a:rPr>
              <a:t>Klikněte </a:t>
            </a:r>
            <a:r>
              <a:rPr b="0" lang="cs-CZ" sz="4400" spc="-1" strike="noStrike">
                <a:solidFill>
                  <a:srgbClr val="000000"/>
                </a:solidFill>
                <a:latin typeface="Calibri"/>
              </a:rPr>
              <a:t>pro </a:t>
            </a:r>
            <a:r>
              <a:rPr b="0" lang="cs-CZ" sz="4400" spc="-1" strike="noStrike">
                <a:solidFill>
                  <a:srgbClr val="000000"/>
                </a:solidFill>
                <a:latin typeface="Calibri"/>
              </a:rPr>
              <a:t>úpravu </a:t>
            </a:r>
            <a:r>
              <a:rPr b="0" lang="cs-CZ" sz="4400" spc="-1" strike="noStrike">
                <a:solidFill>
                  <a:srgbClr val="000000"/>
                </a:solidFill>
                <a:latin typeface="Calibri"/>
              </a:rPr>
              <a:t>formátu </a:t>
            </a:r>
            <a:r>
              <a:rPr b="0" lang="cs-CZ" sz="4400" spc="-1" strike="noStrike">
                <a:solidFill>
                  <a:srgbClr val="000000"/>
                </a:solidFill>
                <a:latin typeface="Calibri"/>
              </a:rPr>
              <a:t>textu </a:t>
            </a:r>
            <a:r>
              <a:rPr b="0" lang="cs-CZ" sz="4400" spc="-1" strike="noStrike">
                <a:solidFill>
                  <a:srgbClr val="000000"/>
                </a:solidFill>
                <a:latin typeface="Calibri"/>
              </a:rPr>
              <a:t>nadpisu</a:t>
            </a:r>
            <a:endParaRPr b="0" lang="cs-CZ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1896480"/>
          </a:xfrm>
          <a:prstGeom prst="rect">
            <a:avLst/>
          </a:prstGeom>
        </p:spPr>
        <p:txBody>
          <a:bodyPr lIns="0" rIns="0" tIns="0" bIns="0">
            <a:normAutofit fontScale="10000"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Klikněte pro úpravu formátu textu osnovy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Druhá úroveň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Třetí úroveň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Čtvrtá úroveň osnovy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Pátá úroveň osnovy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Šestá úroveň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Sedmá úroveň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080" cy="1896480"/>
          </a:xfrm>
          <a:prstGeom prst="rect">
            <a:avLst/>
          </a:prstGeom>
        </p:spPr>
        <p:txBody>
          <a:bodyPr lIns="0" rIns="0" tIns="0" bIns="0">
            <a:normAutofit fontScale="10000"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Klikněte pro úpravu formátu textu osnovy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Druhá úroveň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Třetí úroveň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Čtvrtá úroveň osnovy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Pátá úroveň osnovy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Šestá úroveň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Sedmá úroveň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080" cy="1896480"/>
          </a:xfrm>
          <a:prstGeom prst="rect">
            <a:avLst/>
          </a:prstGeom>
        </p:spPr>
        <p:txBody>
          <a:bodyPr lIns="0" rIns="0" tIns="0" bIns="0">
            <a:normAutofit fontScale="10000"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Klikněte pro úpravu formátu textu osnovy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Druhá úroveň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Třetí úroveň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Čtvrtá úroveň osnovy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Pátá úroveň osnovy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Šestá úroveň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Sedmá úroveň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080" cy="1896480"/>
          </a:xfrm>
          <a:prstGeom prst="rect">
            <a:avLst/>
          </a:prstGeom>
        </p:spPr>
        <p:txBody>
          <a:bodyPr lIns="0" rIns="0" tIns="0" bIns="0">
            <a:normAutofit fontScale="10000"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Klikněte pro úpravu formátu textu osnovy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Druhá úroveň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Třetí úroveň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Čtvrtá úroveň osnovy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Pátá úroveň osnovy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Šestá úroveň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Sedmá úroveň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jpeg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3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3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3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hyperlink" Target="http://www.sukl.cz/sukl/informacni-zpravodaj-nezadouci-ucinky-leciv-2-2017" TargetMode="External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684360" y="1989000"/>
            <a:ext cx="7770960" cy="146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4400" spc="-1" strike="noStrike">
                <a:solidFill>
                  <a:srgbClr val="000000"/>
                </a:solidFill>
                <a:latin typeface="Arial"/>
                <a:ea typeface="Droid Sans Fallback"/>
              </a:rPr>
              <a:t>„</a:t>
            </a:r>
            <a:r>
              <a:rPr b="0" lang="cs-CZ" sz="4400" spc="-1" strike="noStrike">
                <a:solidFill>
                  <a:srgbClr val="000000"/>
                </a:solidFill>
                <a:latin typeface="Arial"/>
                <a:ea typeface="Droid Sans Fallback"/>
              </a:rPr>
              <a:t>Praktické informace“ </a:t>
            </a:r>
            <a:endParaRPr b="0" lang="cs-CZ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cs-CZ" sz="4400" spc="-1" strike="noStrike">
                <a:solidFill>
                  <a:srgbClr val="000000"/>
                </a:solidFill>
                <a:latin typeface="Arial"/>
                <a:ea typeface="Droid Sans Fallback"/>
              </a:rPr>
              <a:t>o infekčních nemocech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2268360" y="4869000"/>
            <a:ext cx="6399360" cy="69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algn="r"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roid Sans Fallback"/>
              </a:rPr>
              <a:t>MUDr. Matúš Mihalčin</a:t>
            </a:r>
            <a:endParaRPr b="0" lang="cs-CZ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roid Sans Fallback"/>
              </a:rPr>
              <a:t>Klinika infekčních chorob FN Brno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4400" spc="-1" strike="noStrike">
                <a:solidFill>
                  <a:srgbClr val="000000"/>
                </a:solidFill>
                <a:latin typeface="Arial"/>
                <a:ea typeface="Droid Sans Fallback"/>
              </a:rPr>
              <a:t>ATB rezistence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1" name="Obrázek 327" descr=""/>
          <p:cNvPicPr/>
          <p:nvPr/>
        </p:nvPicPr>
        <p:blipFill>
          <a:blip r:embed="rId1"/>
          <a:stretch/>
        </p:blipFill>
        <p:spPr>
          <a:xfrm>
            <a:off x="641880" y="1294200"/>
            <a:ext cx="7858800" cy="5568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4400" spc="-1" strike="noStrike">
                <a:solidFill>
                  <a:srgbClr val="000000"/>
                </a:solidFill>
                <a:latin typeface="Arial"/>
                <a:ea typeface="Droid Sans Fallback"/>
              </a:rPr>
              <a:t>ATB rezistence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1043640" y="1600200"/>
            <a:ext cx="764172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cs-CZ" sz="2400" spc="-1" strike="sngStrike">
                <a:solidFill>
                  <a:srgbClr val="000000"/>
                </a:solidFill>
                <a:latin typeface="Arial"/>
                <a:ea typeface="Droid Sans Fallback"/>
              </a:rPr>
              <a:t>Peniciliny</a:t>
            </a: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roid Sans Fallback"/>
              </a:rPr>
              <a:t>	</a:t>
            </a: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roid Sans Fallback"/>
              </a:rPr>
              <a:t>          (různé, ale hlavně MRSA)</a:t>
            </a: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400" spc="-1" strike="sngStrike">
                <a:solidFill>
                  <a:srgbClr val="000000"/>
                </a:solidFill>
                <a:latin typeface="Arial"/>
                <a:ea typeface="Droid Sans Fallback"/>
              </a:rPr>
              <a:t>Cefalosporiny</a:t>
            </a: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roid Sans Fallback"/>
              </a:rPr>
              <a:t> !!      (ESBL enterobaktérie)</a:t>
            </a: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400" spc="-1" strike="sngStrike">
                <a:solidFill>
                  <a:srgbClr val="000000"/>
                </a:solidFill>
                <a:latin typeface="Arial"/>
                <a:ea typeface="Droid Sans Fallback"/>
              </a:rPr>
              <a:t>Karbapenemy</a:t>
            </a: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roid Sans Fallback"/>
              </a:rPr>
              <a:t> !!!!!  (MBL a KPC enterobaktérií)</a:t>
            </a: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400" spc="-1" strike="sngStrike">
                <a:solidFill>
                  <a:srgbClr val="000000"/>
                </a:solidFill>
                <a:latin typeface="Arial"/>
                <a:ea typeface="Droid Sans Fallback"/>
              </a:rPr>
              <a:t>Flourochinolony</a:t>
            </a: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roid Sans Fallback"/>
              </a:rPr>
              <a:t>     (Pseudomonas aeruginosa)</a:t>
            </a: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400" spc="-1" strike="sngStrike">
                <a:solidFill>
                  <a:srgbClr val="000000"/>
                </a:solidFill>
                <a:latin typeface="Arial"/>
                <a:ea typeface="Droid Sans Fallback"/>
              </a:rPr>
              <a:t>Aminoglykosidy</a:t>
            </a: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roid Sans Fallback"/>
              </a:rPr>
              <a:t>     (Pseudomonas aeruginosa)</a:t>
            </a: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400" spc="-1" strike="sngStrike">
                <a:solidFill>
                  <a:srgbClr val="000000"/>
                </a:solidFill>
                <a:latin typeface="Arial"/>
                <a:ea typeface="Droid Sans Fallback"/>
              </a:rPr>
              <a:t>Glykopeptidy</a:t>
            </a: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roid Sans Fallback"/>
              </a:rPr>
              <a:t>         (VRE, VRSA)</a:t>
            </a: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4400" spc="-1" strike="noStrike">
                <a:solidFill>
                  <a:srgbClr val="000000"/>
                </a:solidFill>
                <a:latin typeface="Arial"/>
                <a:ea typeface="Droid Sans Fallback"/>
              </a:rPr>
              <a:t>ATB rezistence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65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6" name="Obrázek 330" descr=""/>
          <p:cNvPicPr/>
          <p:nvPr/>
        </p:nvPicPr>
        <p:blipFill>
          <a:blip r:embed="rId1"/>
          <a:stretch/>
        </p:blipFill>
        <p:spPr>
          <a:xfrm>
            <a:off x="688680" y="-1440"/>
            <a:ext cx="7771680" cy="6857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1" descr=""/>
          <p:cNvPicPr/>
          <p:nvPr/>
        </p:nvPicPr>
        <p:blipFill>
          <a:blip r:embed="rId1"/>
          <a:stretch/>
        </p:blipFill>
        <p:spPr>
          <a:xfrm>
            <a:off x="1979640" y="189000"/>
            <a:ext cx="4678560" cy="6162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" descr=""/>
          <p:cNvPicPr/>
          <p:nvPr/>
        </p:nvPicPr>
        <p:blipFill>
          <a:blip r:embed="rId1"/>
          <a:stretch/>
        </p:blipFill>
        <p:spPr>
          <a:xfrm>
            <a:off x="1792440" y="981000"/>
            <a:ext cx="5558040" cy="5702400"/>
          </a:xfrm>
          <a:prstGeom prst="rect">
            <a:avLst/>
          </a:prstGeom>
          <a:ln>
            <a:noFill/>
          </a:ln>
        </p:spPr>
      </p:pic>
      <p:sp>
        <p:nvSpPr>
          <p:cNvPr id="169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4400" spc="-1" strike="noStrike">
                <a:solidFill>
                  <a:srgbClr val="000000"/>
                </a:solidFill>
                <a:latin typeface="Arial"/>
                <a:ea typeface="Droid Sans Fallback"/>
              </a:rPr>
              <a:t>Klostridiová kolitida</a:t>
            </a:r>
            <a:endParaRPr b="0" lang="cs-CZ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457200" y="1604520"/>
            <a:ext cx="8228520" cy="397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cs-CZ" sz="4400" spc="-1" strike="noStrike">
                <a:solidFill>
                  <a:srgbClr val="000000"/>
                </a:solidFill>
                <a:latin typeface="Arial"/>
                <a:ea typeface="Droid Sans Fallback"/>
              </a:rPr>
              <a:t>Kdy nasadit antibiotika?</a:t>
            </a:r>
            <a:endParaRPr b="0" lang="cs-CZ" sz="4400" spc="-1" strike="noStrike">
              <a:latin typeface="Arial"/>
            </a:endParaRPr>
          </a:p>
        </p:txBody>
      </p:sp>
      <p:pic>
        <p:nvPicPr>
          <p:cNvPr id="171" name="Obrázek 3" descr=""/>
          <p:cNvPicPr/>
          <p:nvPr/>
        </p:nvPicPr>
        <p:blipFill>
          <a:blip r:embed="rId1"/>
          <a:stretch/>
        </p:blipFill>
        <p:spPr>
          <a:xfrm>
            <a:off x="2592000" y="1174680"/>
            <a:ext cx="3809160" cy="2856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457200" y="329076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4400" spc="-1" strike="noStrike">
                <a:solidFill>
                  <a:srgbClr val="000000"/>
                </a:solidFill>
                <a:latin typeface="Arial"/>
                <a:ea typeface="Droid Sans Fallback"/>
              </a:rPr>
              <a:t>Cestování a infekce</a:t>
            </a:r>
            <a:endParaRPr b="0" lang="cs-CZ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326160" y="273240"/>
            <a:ext cx="8488800" cy="86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CustomShape 2"/>
          <p:cNvSpPr/>
          <p:nvPr/>
        </p:nvSpPr>
        <p:spPr>
          <a:xfrm>
            <a:off x="326160" y="1796400"/>
            <a:ext cx="8488800" cy="457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5" name="Obrázek 263" descr=""/>
          <p:cNvPicPr/>
          <p:nvPr/>
        </p:nvPicPr>
        <p:blipFill>
          <a:blip r:embed="rId1"/>
          <a:stretch/>
        </p:blipFill>
        <p:spPr>
          <a:xfrm>
            <a:off x="66240" y="259200"/>
            <a:ext cx="9011520" cy="6339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2800" rIns="82800" tIns="41400" bIns="41400" anchor="ctr">
            <a:normAutofit/>
          </a:bodyPr>
          <a:p>
            <a:pPr algn="ctr">
              <a:lnSpc>
                <a:spcPct val="100000"/>
              </a:lnSpc>
            </a:pPr>
            <a:r>
              <a:rPr b="0" lang="cs-CZ" sz="4000" spc="-1" strike="noStrike">
                <a:solidFill>
                  <a:srgbClr val="000000"/>
                </a:solidFill>
                <a:latin typeface="Calibri"/>
              </a:rPr>
              <a:t>Infekce importované do ČR</a:t>
            </a:r>
            <a:endParaRPr b="0" lang="cs-CZ" sz="4000" spc="-1" strike="noStrike">
              <a:latin typeface="Arial"/>
            </a:endParaRPr>
          </a:p>
        </p:txBody>
      </p:sp>
      <p:graphicFrame>
        <p:nvGraphicFramePr>
          <p:cNvPr id="177" name="Table 2"/>
          <p:cNvGraphicFramePr/>
          <p:nvPr/>
        </p:nvGraphicFramePr>
        <p:xfrm>
          <a:off x="64800" y="1142640"/>
          <a:ext cx="9013320" cy="5479920"/>
        </p:xfrm>
        <a:graphic>
          <a:graphicData uri="http://schemas.openxmlformats.org/drawingml/2006/table">
            <a:tbl>
              <a:tblPr/>
              <a:tblGrid>
                <a:gridCol w="2497680"/>
                <a:gridCol w="651600"/>
                <a:gridCol w="651600"/>
                <a:gridCol w="651600"/>
                <a:gridCol w="651600"/>
                <a:gridCol w="651600"/>
                <a:gridCol w="651600"/>
                <a:gridCol w="651600"/>
                <a:gridCol w="651600"/>
                <a:gridCol w="651600"/>
                <a:gridCol w="651600"/>
              </a:tblGrid>
              <a:tr h="225000">
                <a:tc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2008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2009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2010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2011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2012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2013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2014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2015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2016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2017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</a:tr>
              <a:tr h="225000">
                <a:tc>
                  <a:txBody>
                    <a:bodyPr lIns="8640" rIns="8640" tIns="864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VIR.HEPATITIS A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1648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1104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862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264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284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348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673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724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930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772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5000">
                <a:tc>
                  <a:txBody>
                    <a:bodyPr lIns="8640" rIns="8640" tIns="864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VIR.HEPATITIS E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99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163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258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218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299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412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339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344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</a:tr>
              <a:tr h="225000">
                <a:tc>
                  <a:txBody>
                    <a:bodyPr lIns="8640" rIns="8640" tIns="864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SHIGELOZA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229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178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450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164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266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257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88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168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5000">
                <a:tc>
                  <a:txBody>
                    <a:bodyPr lIns="8640" rIns="8640" tIns="864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DENGUE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123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</a:tr>
              <a:tr h="225000">
                <a:tc>
                  <a:txBody>
                    <a:bodyPr lIns="8640" rIns="8640" tIns="864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GIARDIASIS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5000">
                <a:tc>
                  <a:txBody>
                    <a:bodyPr lIns="8640" rIns="8640" tIns="864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MALARIE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</a:tr>
              <a:tr h="225000">
                <a:tc>
                  <a:txBody>
                    <a:bodyPr lIns="8640" rIns="8640" tIns="864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ASCARIASIS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5000">
                <a:tc>
                  <a:txBody>
                    <a:bodyPr lIns="8640" rIns="8640" tIns="864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HH S RENALNIM SYNDROMEM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</a:tr>
              <a:tr h="225000">
                <a:tc>
                  <a:txBody>
                    <a:bodyPr lIns="8640" rIns="8640" tIns="864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TAENIASIS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5000">
                <a:tc>
                  <a:txBody>
                    <a:bodyPr lIns="8640" rIns="8640" tIns="864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CRYPTOSPORIDIOSIS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</a:tr>
              <a:tr h="225000">
                <a:tc>
                  <a:txBody>
                    <a:bodyPr lIns="8640" rIns="8640" tIns="864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TYPHUS ABDOMINALIS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5000">
                <a:tc>
                  <a:txBody>
                    <a:bodyPr lIns="8640" rIns="8640" tIns="864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AMOEBIASIS NS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</a:tr>
              <a:tr h="304920">
                <a:tc>
                  <a:txBody>
                    <a:bodyPr lIns="8640" rIns="8640" tIns="864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JINE RICKETTSIOZY (mimo ehrlichiozu)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5000">
                <a:tc>
                  <a:txBody>
                    <a:bodyPr lIns="8640" rIns="8640" tIns="864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ENCEPHAL.VIR. KOMARI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</a:tr>
              <a:tr h="225000">
                <a:tc>
                  <a:txBody>
                    <a:bodyPr lIns="8640" rIns="8640" tIns="864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LEISHMANIOZA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5000">
                <a:tc>
                  <a:txBody>
                    <a:bodyPr lIns="8640" rIns="8640" tIns="864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PARATYFUS A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</a:tr>
              <a:tr h="225000">
                <a:tc>
                  <a:txBody>
                    <a:bodyPr lIns="8640" rIns="8640" tIns="864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PARATYFUS B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5000">
                <a:tc>
                  <a:txBody>
                    <a:bodyPr lIns="8640" rIns="8640" tIns="864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BRUCELOZA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</a:tr>
              <a:tr h="225000">
                <a:tc>
                  <a:txBody>
                    <a:bodyPr lIns="8640" rIns="8640" tIns="864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ECHINOKOKOSIS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5000">
                <a:tc>
                  <a:txBody>
                    <a:bodyPr lIns="8640" rIns="8640" tIns="864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Q HORECKA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</a:tr>
              <a:tr h="225000">
                <a:tc>
                  <a:txBody>
                    <a:bodyPr lIns="8640" rIns="8640" tIns="864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AKANTAMEBOZA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5000">
                <a:tc>
                  <a:txBody>
                    <a:bodyPr lIns="8640" rIns="8640" tIns="864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SCHISTOSOMOZA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e9e9ed"/>
                    </a:solidFill>
                  </a:tcPr>
                </a:tc>
              </a:tr>
              <a:tr h="225000">
                <a:tc>
                  <a:txBody>
                    <a:bodyPr lIns="8640" rIns="8640" tIns="864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TRICHINELOSIS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640" rIns="8640" tIns="86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cs-CZ" sz="1000" spc="-1" strike="noStrike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53548a"/>
                      </a:solidFill>
                    </a:lnL>
                    <a:lnR w="12240">
                      <a:solidFill>
                        <a:srgbClr val="53548a"/>
                      </a:solidFill>
                    </a:lnR>
                    <a:lnT w="12240">
                      <a:solidFill>
                        <a:srgbClr val="53548a"/>
                      </a:solidFill>
                    </a:lnT>
                    <a:lnB w="12240">
                      <a:solidFill>
                        <a:srgbClr val="53548a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78" name="CustomShape 3"/>
          <p:cNvSpPr/>
          <p:nvPr/>
        </p:nvSpPr>
        <p:spPr>
          <a:xfrm>
            <a:off x="2612520" y="6629760"/>
            <a:ext cx="6400800" cy="25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2800" rIns="82800" tIns="41400" bIns="41400">
            <a:spAutoFit/>
          </a:bodyPr>
          <a:p>
            <a:pPr algn="r">
              <a:lnSpc>
                <a:spcPct val="100000"/>
              </a:lnSpc>
            </a:pPr>
            <a:r>
              <a:rPr b="0" lang="cs-CZ" sz="1100" spc="-1" strike="noStrike">
                <a:solidFill>
                  <a:srgbClr val="ffffff"/>
                </a:solidFill>
                <a:latin typeface="Calibri"/>
              </a:rPr>
              <a:t>zdroj: EPIDAT / ISIN (novější data nelze získat)</a:t>
            </a:r>
            <a:endParaRPr b="0" lang="cs-CZ" sz="1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326160" y="273240"/>
            <a:ext cx="8488800" cy="86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2"/>
          <p:cNvSpPr/>
          <p:nvPr/>
        </p:nvSpPr>
        <p:spPr>
          <a:xfrm>
            <a:off x="326160" y="1796400"/>
            <a:ext cx="8488800" cy="457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1" name="Obrázek 254" descr=""/>
          <p:cNvPicPr/>
          <p:nvPr/>
        </p:nvPicPr>
        <p:blipFill>
          <a:blip r:embed="rId1"/>
          <a:stretch/>
        </p:blipFill>
        <p:spPr>
          <a:xfrm>
            <a:off x="91440" y="265680"/>
            <a:ext cx="8961120" cy="6326640"/>
          </a:xfrm>
          <a:prstGeom prst="rect">
            <a:avLst/>
          </a:prstGeom>
          <a:ln>
            <a:noFill/>
          </a:ln>
        </p:spPr>
      </p:pic>
      <p:sp>
        <p:nvSpPr>
          <p:cNvPr id="182" name="CustomShape 3"/>
          <p:cNvSpPr/>
          <p:nvPr/>
        </p:nvSpPr>
        <p:spPr>
          <a:xfrm>
            <a:off x="195840" y="881280"/>
            <a:ext cx="8619120" cy="522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324000" y="299736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CustomShape 2"/>
          <p:cNvSpPr/>
          <p:nvPr/>
        </p:nvSpPr>
        <p:spPr>
          <a:xfrm>
            <a:off x="503280" y="679320"/>
            <a:ext cx="7702560" cy="435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200000"/>
              </a:lnSpc>
            </a:pPr>
            <a:r>
              <a:rPr b="0" lang="cs-CZ" sz="4000" spc="-1" strike="noStrike">
                <a:solidFill>
                  <a:srgbClr val="000000"/>
                </a:solidFill>
                <a:latin typeface="Arial"/>
                <a:ea typeface="Droid Sans Fallback"/>
              </a:rPr>
              <a:t>1. očkování</a:t>
            </a:r>
            <a:endParaRPr b="0" lang="cs-CZ" sz="4000" spc="-1" strike="noStrike">
              <a:latin typeface="Arial"/>
            </a:endParaRPr>
          </a:p>
          <a:p>
            <a:pPr>
              <a:lnSpc>
                <a:spcPct val="200000"/>
              </a:lnSpc>
            </a:pPr>
            <a:r>
              <a:rPr b="0" lang="cs-CZ" sz="4000" spc="-1" strike="noStrike">
                <a:solidFill>
                  <a:srgbClr val="000000"/>
                </a:solidFill>
                <a:latin typeface="Arial"/>
                <a:ea typeface="Droid Sans Fallback"/>
              </a:rPr>
              <a:t>2. antibiotická rezistence</a:t>
            </a:r>
            <a:endParaRPr b="0" lang="cs-CZ" sz="4000" spc="-1" strike="noStrike">
              <a:latin typeface="Arial"/>
            </a:endParaRPr>
          </a:p>
          <a:p>
            <a:pPr>
              <a:lnSpc>
                <a:spcPct val="200000"/>
              </a:lnSpc>
            </a:pPr>
            <a:r>
              <a:rPr b="0" lang="cs-CZ" sz="4000" spc="-1" strike="noStrike">
                <a:solidFill>
                  <a:srgbClr val="000000"/>
                </a:solidFill>
                <a:latin typeface="Arial"/>
                <a:ea typeface="Droid Sans Fallback"/>
              </a:rPr>
              <a:t>3. cestování a infekce</a:t>
            </a:r>
            <a:endParaRPr b="0" lang="cs-CZ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326160" y="273240"/>
            <a:ext cx="8488800" cy="86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3300" spc="-1" strike="noStrike">
                <a:solidFill>
                  <a:srgbClr val="000000"/>
                </a:solidFill>
                <a:latin typeface="Source Sans Pro Black"/>
                <a:ea typeface="DejaVu Sans"/>
              </a:rPr>
              <a:t>Latest Disease Outbreak News</a:t>
            </a:r>
            <a:endParaRPr b="0" lang="cs-CZ" sz="3300" spc="-1" strike="noStrike">
              <a:latin typeface="Arial"/>
            </a:endParaRPr>
          </a:p>
        </p:txBody>
      </p:sp>
      <p:sp>
        <p:nvSpPr>
          <p:cNvPr id="184" name="CustomShape 2"/>
          <p:cNvSpPr/>
          <p:nvPr/>
        </p:nvSpPr>
        <p:spPr>
          <a:xfrm>
            <a:off x="326160" y="1796400"/>
            <a:ext cx="8488800" cy="457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3"/>
          <p:cNvSpPr/>
          <p:nvPr/>
        </p:nvSpPr>
        <p:spPr>
          <a:xfrm>
            <a:off x="391680" y="1502280"/>
            <a:ext cx="8572680" cy="431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>
            <a:no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0" lang="cs-CZ" sz="1300" spc="-1" strike="noStrike">
                <a:solidFill>
                  <a:srgbClr val="000000"/>
                </a:solidFill>
                <a:latin typeface="Arial"/>
              </a:rPr>
              <a:t>22 February 2020</a:t>
            </a:r>
            <a:endParaRPr b="0" lang="cs-CZ" sz="13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cs-CZ" sz="13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1300" spc="-1" strike="noStrike">
                <a:solidFill>
                  <a:srgbClr val="000000"/>
                </a:solidFill>
                <a:latin typeface="Arial"/>
              </a:rPr>
              <a:t>Dengue fever – Chile</a:t>
            </a:r>
            <a:endParaRPr b="0" lang="cs-CZ" sz="13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0" lang="cs-CZ" sz="1300" spc="-1" strike="noStrike">
                <a:solidFill>
                  <a:srgbClr val="000000"/>
                </a:solidFill>
                <a:latin typeface="Arial"/>
              </a:rPr>
              <a:t>21 February 2020</a:t>
            </a:r>
            <a:endParaRPr b="0" lang="cs-CZ" sz="13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cs-CZ" sz="13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1300" spc="-1" strike="noStrike">
                <a:solidFill>
                  <a:srgbClr val="000000"/>
                </a:solidFill>
                <a:latin typeface="Arial"/>
              </a:rPr>
              <a:t>Yellow fever – Uganda</a:t>
            </a:r>
            <a:endParaRPr b="0" lang="cs-CZ" sz="13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0" lang="cs-CZ" sz="1300" spc="-1" strike="noStrike">
                <a:solidFill>
                  <a:srgbClr val="000000"/>
                </a:solidFill>
                <a:latin typeface="Arial"/>
              </a:rPr>
              <a:t>20 February 2020</a:t>
            </a:r>
            <a:endParaRPr b="0" lang="cs-CZ" sz="13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cs-CZ" sz="13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1300" spc="-1" strike="noStrike">
                <a:solidFill>
                  <a:srgbClr val="000000"/>
                </a:solidFill>
                <a:latin typeface="Arial"/>
              </a:rPr>
              <a:t>Ebola virus disease – Democratic Republic of the Congo</a:t>
            </a:r>
            <a:endParaRPr b="0" lang="cs-CZ" sz="13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0" lang="cs-CZ" sz="1300" spc="-1" strike="noStrike">
                <a:solidFill>
                  <a:srgbClr val="000000"/>
                </a:solidFill>
                <a:latin typeface="Arial"/>
              </a:rPr>
              <a:t>20 February 2020</a:t>
            </a:r>
            <a:endParaRPr b="0" lang="cs-CZ" sz="13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cs-CZ" sz="13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1300" spc="-1" strike="noStrike">
                <a:solidFill>
                  <a:srgbClr val="000000"/>
                </a:solidFill>
                <a:latin typeface="Arial"/>
              </a:rPr>
              <a:t>Lassa Fever – Nigeria</a:t>
            </a:r>
            <a:endParaRPr b="0" lang="cs-CZ" sz="13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0" lang="cs-CZ" sz="1300" spc="-1" strike="noStrike">
                <a:solidFill>
                  <a:srgbClr val="000000"/>
                </a:solidFill>
                <a:latin typeface="Arial"/>
              </a:rPr>
              <a:t>12 January 2020</a:t>
            </a:r>
            <a:endParaRPr b="0" lang="cs-CZ" sz="13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cs-CZ" sz="13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1300" spc="-1" strike="noStrike">
                <a:solidFill>
                  <a:srgbClr val="000000"/>
                </a:solidFill>
                <a:latin typeface="Arial"/>
              </a:rPr>
              <a:t>Novel Coronavirus – China</a:t>
            </a:r>
            <a:endParaRPr b="0" lang="cs-CZ" sz="13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0" lang="cs-CZ" sz="1300" spc="-1" strike="noStrike">
                <a:solidFill>
                  <a:srgbClr val="000000"/>
                </a:solidFill>
                <a:latin typeface="Arial"/>
              </a:rPr>
              <a:t>10 January 2020</a:t>
            </a:r>
            <a:endParaRPr b="0" lang="cs-CZ" sz="13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cs-CZ" sz="13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1300" spc="-1" strike="noStrike">
                <a:solidFill>
                  <a:srgbClr val="000000"/>
                </a:solidFill>
                <a:latin typeface="Arial"/>
              </a:rPr>
              <a:t>Measles – occupied Palestinian territory</a:t>
            </a:r>
            <a:endParaRPr b="0" lang="cs-CZ" sz="13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0" lang="cs-CZ" sz="1300" spc="-1" strike="noStrike">
                <a:solidFill>
                  <a:srgbClr val="000000"/>
                </a:solidFill>
                <a:latin typeface="Arial"/>
              </a:rPr>
              <a:t>8 January 2020</a:t>
            </a:r>
            <a:endParaRPr b="0" lang="cs-CZ" sz="13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cs-CZ" sz="13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1300" spc="-1" strike="noStrike">
                <a:solidFill>
                  <a:srgbClr val="000000"/>
                </a:solidFill>
                <a:latin typeface="Arial"/>
              </a:rPr>
              <a:t>Middle East respiratory syndrome coronavirus (MERS-CoV) – The United Arab Emirates</a:t>
            </a:r>
            <a:endParaRPr b="0" lang="cs-CZ" sz="13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0" lang="cs-CZ" sz="1300" spc="-1" strike="noStrike">
                <a:solidFill>
                  <a:srgbClr val="000000"/>
                </a:solidFill>
                <a:latin typeface="Arial"/>
              </a:rPr>
              <a:t>5 January 2020</a:t>
            </a:r>
            <a:endParaRPr b="0" lang="cs-CZ" sz="13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cs-CZ" sz="13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1300" spc="-1" strike="noStrike">
                <a:solidFill>
                  <a:srgbClr val="000000"/>
                </a:solidFill>
                <a:latin typeface="Arial"/>
              </a:rPr>
              <a:t>Pneumonia of unknown cause – China</a:t>
            </a:r>
            <a:endParaRPr b="0" lang="cs-CZ" sz="13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0" lang="cs-CZ" sz="1300" spc="-1" strike="noStrike">
                <a:solidFill>
                  <a:srgbClr val="000000"/>
                </a:solidFill>
                <a:latin typeface="Arial"/>
              </a:rPr>
              <a:t>2 January 2020</a:t>
            </a:r>
            <a:endParaRPr b="0" lang="cs-CZ" sz="13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cs-CZ" sz="13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1300" spc="-1" strike="noStrike">
                <a:solidFill>
                  <a:srgbClr val="000000"/>
                </a:solidFill>
                <a:latin typeface="Arial"/>
              </a:rPr>
              <a:t>Ebola virus disease – Democratic Republic of the Congo</a:t>
            </a:r>
            <a:endParaRPr b="0" lang="cs-CZ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3300" spc="-1" strike="noStrike">
                <a:solidFill>
                  <a:srgbClr val="000000"/>
                </a:solidFill>
                <a:latin typeface="Source Sans Pro Black"/>
                <a:ea typeface="DejaVu Sans"/>
              </a:rPr>
              <a:t>Cesta </a:t>
            </a:r>
            <a:r>
              <a:rPr b="1" lang="cs-CZ" sz="3300" spc="-1" strike="noStrike">
                <a:solidFill>
                  <a:srgbClr val="000000"/>
                </a:solidFill>
                <a:latin typeface="Source Sans Pro Black"/>
                <a:ea typeface="DejaVu Sans"/>
              </a:rPr>
              <a:t>přenosu</a:t>
            </a:r>
            <a:endParaRPr b="0" lang="cs-CZ" sz="3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rgbClr val="000000"/>
                </a:solidFill>
                <a:latin typeface="Arial"/>
              </a:rPr>
              <a:t>zvířetem (vč. hmyzu)</a:t>
            </a: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rgbClr val="000000"/>
                </a:solidFill>
                <a:latin typeface="Arial"/>
              </a:rPr>
              <a:t>jídlem / vodou (GEA, HAV, cholera, tyfus, …)</a:t>
            </a: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rgbClr val="000000"/>
                </a:solidFill>
                <a:latin typeface="Arial"/>
              </a:rPr>
              <a:t>vzduchem</a:t>
            </a: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rgbClr val="000000"/>
                </a:solidFill>
                <a:latin typeface="Arial"/>
              </a:rPr>
              <a:t>přímým kontaktem (vč. NKN)</a:t>
            </a: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rgbClr val="000000"/>
                </a:solidFill>
                <a:latin typeface="Arial"/>
              </a:rPr>
              <a:t>krví a pohlavním stykem  (HBV, syfilis, HIV, …)</a:t>
            </a: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CustomShape 3"/>
          <p:cNvSpPr/>
          <p:nvPr/>
        </p:nvSpPr>
        <p:spPr>
          <a:xfrm>
            <a:off x="456840" y="3167640"/>
            <a:ext cx="4015080" cy="98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326160" y="2994480"/>
            <a:ext cx="8488800" cy="86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3300" spc="-1" strike="noStrike">
                <a:solidFill>
                  <a:srgbClr val="000000"/>
                </a:solidFill>
                <a:latin typeface="Source Sans Pro Black"/>
                <a:ea typeface="Noto Sans CJK SC"/>
              </a:rPr>
              <a:t>Infekce přenášené zvířetem</a:t>
            </a:r>
            <a:endParaRPr b="0" lang="cs-CZ" sz="3300" spc="-1" strike="noStrike">
              <a:latin typeface="Arial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326160" y="1796400"/>
            <a:ext cx="8488800" cy="457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3"/>
          <p:cNvSpPr/>
          <p:nvPr/>
        </p:nvSpPr>
        <p:spPr>
          <a:xfrm>
            <a:off x="477000" y="1894320"/>
            <a:ext cx="2787840" cy="93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4"/>
          <p:cNvSpPr/>
          <p:nvPr/>
        </p:nvSpPr>
        <p:spPr>
          <a:xfrm>
            <a:off x="5420880" y="1894320"/>
            <a:ext cx="2787840" cy="93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CustomShape 5"/>
          <p:cNvSpPr/>
          <p:nvPr/>
        </p:nvSpPr>
        <p:spPr>
          <a:xfrm>
            <a:off x="477000" y="4376160"/>
            <a:ext cx="2787840" cy="93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6"/>
          <p:cNvSpPr/>
          <p:nvPr/>
        </p:nvSpPr>
        <p:spPr>
          <a:xfrm>
            <a:off x="5420880" y="4441680"/>
            <a:ext cx="2787840" cy="93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326160" y="273240"/>
            <a:ext cx="8488800" cy="86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3300" spc="-1" strike="noStrike">
                <a:solidFill>
                  <a:srgbClr val="000000"/>
                </a:solidFill>
                <a:latin typeface="Source Sans Pro Black"/>
                <a:ea typeface="DejaVu Sans"/>
              </a:rPr>
              <a:t>Malária</a:t>
            </a:r>
            <a:endParaRPr b="0" lang="cs-CZ" sz="3300" spc="-1" strike="noStrike">
              <a:latin typeface="Arial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326160" y="1796400"/>
            <a:ext cx="8488800" cy="457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7" name="Obrázek 274" descr=""/>
          <p:cNvPicPr/>
          <p:nvPr/>
        </p:nvPicPr>
        <p:blipFill>
          <a:blip r:embed="rId1"/>
          <a:stretch/>
        </p:blipFill>
        <p:spPr>
          <a:xfrm>
            <a:off x="537840" y="1024200"/>
            <a:ext cx="8067600" cy="570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326160" y="273240"/>
            <a:ext cx="8488800" cy="86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3300" spc="-1" strike="noStrike">
                <a:solidFill>
                  <a:srgbClr val="000000"/>
                </a:solidFill>
                <a:latin typeface="Source Sans Pro Black"/>
                <a:ea typeface="DejaVu Sans"/>
              </a:rPr>
              <a:t>Dengue</a:t>
            </a:r>
            <a:endParaRPr b="0" lang="cs-CZ" sz="3300" spc="-1" strike="noStrike">
              <a:latin typeface="Arial"/>
            </a:endParaRPr>
          </a:p>
        </p:txBody>
      </p:sp>
      <p:sp>
        <p:nvSpPr>
          <p:cNvPr id="199" name="CustomShape 2"/>
          <p:cNvSpPr/>
          <p:nvPr/>
        </p:nvSpPr>
        <p:spPr>
          <a:xfrm>
            <a:off x="326160" y="1796400"/>
            <a:ext cx="8488800" cy="457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0" name="Obrázek 1" descr=""/>
          <p:cNvPicPr/>
          <p:nvPr/>
        </p:nvPicPr>
        <p:blipFill>
          <a:blip r:embed="rId1"/>
          <a:stretch/>
        </p:blipFill>
        <p:spPr>
          <a:xfrm>
            <a:off x="1306080" y="1085760"/>
            <a:ext cx="6531480" cy="5650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326160" y="273240"/>
            <a:ext cx="8488800" cy="86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3300" spc="-1" strike="noStrike">
                <a:solidFill>
                  <a:srgbClr val="000000"/>
                </a:solidFill>
                <a:latin typeface="Source Sans Pro Black"/>
                <a:ea typeface="Noto Sans CJK SC"/>
              </a:rPr>
              <a:t>Chikungunya</a:t>
            </a:r>
            <a:endParaRPr b="0" lang="cs-CZ" sz="3300" spc="-1" strike="noStrike">
              <a:latin typeface="Arial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326160" y="1796400"/>
            <a:ext cx="8488800" cy="457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3" name="Picture 2" descr=""/>
          <p:cNvPicPr/>
          <p:nvPr/>
        </p:nvPicPr>
        <p:blipFill>
          <a:blip r:embed="rId1"/>
          <a:stretch/>
        </p:blipFill>
        <p:spPr>
          <a:xfrm>
            <a:off x="107280" y="1206360"/>
            <a:ext cx="8928720" cy="535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326160" y="273240"/>
            <a:ext cx="8488800" cy="86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3300" spc="-1" strike="noStrike">
                <a:solidFill>
                  <a:srgbClr val="000000"/>
                </a:solidFill>
                <a:latin typeface="Source Sans Pro Black"/>
                <a:ea typeface="DejaVu Sans"/>
              </a:rPr>
              <a:t>Zika</a:t>
            </a:r>
            <a:endParaRPr b="0" lang="cs-CZ" sz="3300" spc="-1" strike="noStrike">
              <a:latin typeface="Arial"/>
            </a:endParaRPr>
          </a:p>
        </p:txBody>
      </p:sp>
      <p:sp>
        <p:nvSpPr>
          <p:cNvPr id="205" name="CustomShape 2"/>
          <p:cNvSpPr/>
          <p:nvPr/>
        </p:nvSpPr>
        <p:spPr>
          <a:xfrm>
            <a:off x="326160" y="1796400"/>
            <a:ext cx="8488800" cy="457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6" name="Picture 2" descr=""/>
          <p:cNvPicPr/>
          <p:nvPr/>
        </p:nvPicPr>
        <p:blipFill>
          <a:blip r:embed="rId1"/>
          <a:stretch/>
        </p:blipFill>
        <p:spPr>
          <a:xfrm>
            <a:off x="620280" y="1077480"/>
            <a:ext cx="7903080" cy="568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3"/>
          <p:cNvSpPr/>
          <p:nvPr/>
        </p:nvSpPr>
        <p:spPr>
          <a:xfrm rot="1307400">
            <a:off x="358560" y="5584320"/>
            <a:ext cx="456840" cy="26100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326160" y="273240"/>
            <a:ext cx="8488800" cy="86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3300" spc="-1" strike="noStrike">
                <a:solidFill>
                  <a:srgbClr val="000000"/>
                </a:solidFill>
                <a:latin typeface="Source Sans Pro Black"/>
                <a:ea typeface="DejaVu Sans"/>
              </a:rPr>
              <a:t>Žlutá zimnice</a:t>
            </a:r>
            <a:endParaRPr b="0" lang="cs-CZ" sz="3300" spc="-1" strike="noStrike">
              <a:latin typeface="Arial"/>
            </a:endParaRPr>
          </a:p>
        </p:txBody>
      </p:sp>
      <p:sp>
        <p:nvSpPr>
          <p:cNvPr id="209" name="CustomShape 2"/>
          <p:cNvSpPr/>
          <p:nvPr/>
        </p:nvSpPr>
        <p:spPr>
          <a:xfrm>
            <a:off x="326160" y="1796400"/>
            <a:ext cx="8488800" cy="457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0" name="Obrázek 1" descr=""/>
          <p:cNvPicPr/>
          <p:nvPr/>
        </p:nvPicPr>
        <p:blipFill>
          <a:blip r:embed="rId1"/>
          <a:stretch/>
        </p:blipFill>
        <p:spPr>
          <a:xfrm>
            <a:off x="4379040" y="1469160"/>
            <a:ext cx="4697640" cy="3200400"/>
          </a:xfrm>
          <a:prstGeom prst="rect">
            <a:avLst/>
          </a:prstGeom>
          <a:ln>
            <a:noFill/>
          </a:ln>
        </p:spPr>
      </p:pic>
      <p:pic>
        <p:nvPicPr>
          <p:cNvPr id="211" name="Obrázek 2" descr=""/>
          <p:cNvPicPr/>
          <p:nvPr/>
        </p:nvPicPr>
        <p:blipFill>
          <a:blip r:embed="rId2"/>
          <a:stretch/>
        </p:blipFill>
        <p:spPr>
          <a:xfrm>
            <a:off x="130320" y="974160"/>
            <a:ext cx="3991320" cy="5869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326160" y="273240"/>
            <a:ext cx="8488800" cy="86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3300" spc="-1" strike="noStrike">
                <a:solidFill>
                  <a:srgbClr val="000000"/>
                </a:solidFill>
                <a:latin typeface="Source Sans Pro Black"/>
                <a:ea typeface="DejaVu Sans"/>
              </a:rPr>
              <a:t>Japonská encefalitida</a:t>
            </a:r>
            <a:endParaRPr b="0" lang="cs-CZ" sz="3300" spc="-1" strike="noStrike">
              <a:latin typeface="Arial"/>
            </a:endParaRPr>
          </a:p>
        </p:txBody>
      </p:sp>
      <p:sp>
        <p:nvSpPr>
          <p:cNvPr id="213" name="CustomShape 2"/>
          <p:cNvSpPr/>
          <p:nvPr/>
        </p:nvSpPr>
        <p:spPr>
          <a:xfrm>
            <a:off x="326160" y="1796400"/>
            <a:ext cx="8488800" cy="457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4" name="Obrázek 1" descr=""/>
          <p:cNvPicPr/>
          <p:nvPr/>
        </p:nvPicPr>
        <p:blipFill>
          <a:blip r:embed="rId1"/>
          <a:stretch/>
        </p:blipFill>
        <p:spPr>
          <a:xfrm>
            <a:off x="322920" y="1089360"/>
            <a:ext cx="8497440" cy="5670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326160" y="273240"/>
            <a:ext cx="8488800" cy="86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3300" spc="-1" strike="noStrike">
                <a:solidFill>
                  <a:srgbClr val="000000"/>
                </a:solidFill>
                <a:latin typeface="Source Sans Pro Black"/>
                <a:ea typeface="DejaVu Sans"/>
              </a:rPr>
              <a:t>Leishmanióza</a:t>
            </a:r>
            <a:endParaRPr b="0" lang="cs-CZ" sz="3300" spc="-1" strike="noStrike">
              <a:latin typeface="Arial"/>
            </a:endParaRPr>
          </a:p>
        </p:txBody>
      </p:sp>
      <p:sp>
        <p:nvSpPr>
          <p:cNvPr id="216" name="CustomShape 2"/>
          <p:cNvSpPr/>
          <p:nvPr/>
        </p:nvSpPr>
        <p:spPr>
          <a:xfrm>
            <a:off x="326160" y="1796400"/>
            <a:ext cx="8488800" cy="457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7" name="Obrázek 8" descr=""/>
          <p:cNvPicPr/>
          <p:nvPr/>
        </p:nvPicPr>
        <p:blipFill>
          <a:blip r:embed="rId1"/>
          <a:stretch/>
        </p:blipFill>
        <p:spPr>
          <a:xfrm>
            <a:off x="3322800" y="4343400"/>
            <a:ext cx="3744360" cy="2808720"/>
          </a:xfrm>
          <a:prstGeom prst="rect">
            <a:avLst/>
          </a:prstGeom>
          <a:ln>
            <a:noFill/>
          </a:ln>
        </p:spPr>
      </p:pic>
      <p:pic>
        <p:nvPicPr>
          <p:cNvPr id="218" name="Obrázek 1" descr=""/>
          <p:cNvPicPr/>
          <p:nvPr/>
        </p:nvPicPr>
        <p:blipFill>
          <a:blip r:embed="rId2"/>
          <a:stretch/>
        </p:blipFill>
        <p:spPr>
          <a:xfrm>
            <a:off x="3642840" y="1680120"/>
            <a:ext cx="1990080" cy="2842200"/>
          </a:xfrm>
          <a:prstGeom prst="rect">
            <a:avLst/>
          </a:prstGeom>
          <a:ln>
            <a:noFill/>
          </a:ln>
        </p:spPr>
      </p:pic>
      <p:pic>
        <p:nvPicPr>
          <p:cNvPr id="219" name="Obrázek 2" descr=""/>
          <p:cNvPicPr/>
          <p:nvPr/>
        </p:nvPicPr>
        <p:blipFill>
          <a:blip r:embed="rId3"/>
          <a:stretch/>
        </p:blipFill>
        <p:spPr>
          <a:xfrm>
            <a:off x="129600" y="1680120"/>
            <a:ext cx="3429720" cy="2401920"/>
          </a:xfrm>
          <a:prstGeom prst="rect">
            <a:avLst/>
          </a:prstGeom>
          <a:ln>
            <a:noFill/>
          </a:ln>
        </p:spPr>
      </p:pic>
      <p:sp>
        <p:nvSpPr>
          <p:cNvPr id="220" name="CustomShape 3"/>
          <p:cNvSpPr/>
          <p:nvPr/>
        </p:nvSpPr>
        <p:spPr>
          <a:xfrm>
            <a:off x="668880" y="1332000"/>
            <a:ext cx="2351160" cy="35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2800" rIns="82800" tIns="41400" bIns="41400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</a:rPr>
              <a:t>viscerální forma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221" name="Obrázek 5" descr=""/>
          <p:cNvPicPr/>
          <p:nvPr/>
        </p:nvPicPr>
        <p:blipFill>
          <a:blip r:embed="rId4"/>
          <a:stretch/>
        </p:blipFill>
        <p:spPr>
          <a:xfrm rot="16200000">
            <a:off x="6145560" y="3996360"/>
            <a:ext cx="3414600" cy="2560320"/>
          </a:xfrm>
          <a:prstGeom prst="rect">
            <a:avLst/>
          </a:prstGeom>
          <a:ln>
            <a:noFill/>
          </a:ln>
        </p:spPr>
      </p:pic>
      <p:sp>
        <p:nvSpPr>
          <p:cNvPr id="222" name="CustomShape 4"/>
          <p:cNvSpPr/>
          <p:nvPr/>
        </p:nvSpPr>
        <p:spPr>
          <a:xfrm>
            <a:off x="5086080" y="1332000"/>
            <a:ext cx="1567440" cy="35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2800" rIns="82800" tIns="41400" bIns="41400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</a:rPr>
              <a:t>kožní forma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223" name="Obrázek 4" descr=""/>
          <p:cNvPicPr/>
          <p:nvPr/>
        </p:nvPicPr>
        <p:blipFill>
          <a:blip r:embed="rId5"/>
          <a:stretch/>
        </p:blipFill>
        <p:spPr>
          <a:xfrm>
            <a:off x="5633280" y="1667160"/>
            <a:ext cx="3429720" cy="2427840"/>
          </a:xfrm>
          <a:prstGeom prst="rect">
            <a:avLst/>
          </a:prstGeom>
          <a:ln>
            <a:noFill/>
          </a:ln>
        </p:spPr>
      </p:pic>
      <p:pic>
        <p:nvPicPr>
          <p:cNvPr id="224" name="Obrázek 6" descr=""/>
          <p:cNvPicPr/>
          <p:nvPr/>
        </p:nvPicPr>
        <p:blipFill>
          <a:blip r:embed="rId6"/>
          <a:stretch/>
        </p:blipFill>
        <p:spPr>
          <a:xfrm>
            <a:off x="-189360" y="4343400"/>
            <a:ext cx="3520080" cy="2640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" descr=""/>
          <p:cNvPicPr/>
          <p:nvPr/>
        </p:nvPicPr>
        <p:blipFill>
          <a:blip r:embed="rId1"/>
          <a:stretch/>
        </p:blipFill>
        <p:spPr>
          <a:xfrm>
            <a:off x="1476360" y="1685880"/>
            <a:ext cx="6189840" cy="3484800"/>
          </a:xfrm>
          <a:prstGeom prst="rect">
            <a:avLst/>
          </a:prstGeom>
          <a:ln>
            <a:noFill/>
          </a:ln>
        </p:spPr>
      </p:pic>
      <p:sp>
        <p:nvSpPr>
          <p:cNvPr id="134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4400" spc="-1" strike="noStrike">
                <a:solidFill>
                  <a:srgbClr val="000000"/>
                </a:solidFill>
                <a:latin typeface="Arial"/>
                <a:ea typeface="Droid Sans Fallback"/>
              </a:rPr>
              <a:t>Očkování</a:t>
            </a:r>
            <a:endParaRPr b="0" lang="cs-CZ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326160" y="273240"/>
            <a:ext cx="8488800" cy="86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3300" spc="-1" strike="noStrike">
                <a:solidFill>
                  <a:srgbClr val="000000"/>
                </a:solidFill>
                <a:latin typeface="Source Sans Pro Black"/>
                <a:ea typeface="DejaVu Sans"/>
              </a:rPr>
              <a:t>Myiáza</a:t>
            </a:r>
            <a:endParaRPr b="0" lang="cs-CZ" sz="3300" spc="-1" strike="noStrike">
              <a:latin typeface="Arial"/>
            </a:endParaRPr>
          </a:p>
        </p:txBody>
      </p:sp>
      <p:sp>
        <p:nvSpPr>
          <p:cNvPr id="226" name="CustomShape 2"/>
          <p:cNvSpPr/>
          <p:nvPr/>
        </p:nvSpPr>
        <p:spPr>
          <a:xfrm>
            <a:off x="326160" y="1796400"/>
            <a:ext cx="8488800" cy="457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7" name="Obrázek 1" descr=""/>
          <p:cNvPicPr/>
          <p:nvPr/>
        </p:nvPicPr>
        <p:blipFill>
          <a:blip r:embed="rId1"/>
          <a:stretch/>
        </p:blipFill>
        <p:spPr>
          <a:xfrm>
            <a:off x="130320" y="1142280"/>
            <a:ext cx="7531560" cy="5649120"/>
          </a:xfrm>
          <a:prstGeom prst="rect">
            <a:avLst/>
          </a:prstGeom>
          <a:ln>
            <a:noFill/>
          </a:ln>
        </p:spPr>
      </p:pic>
      <p:pic>
        <p:nvPicPr>
          <p:cNvPr id="228" name="Obrázek 2" descr=""/>
          <p:cNvPicPr/>
          <p:nvPr/>
        </p:nvPicPr>
        <p:blipFill>
          <a:blip r:embed="rId2"/>
          <a:stretch/>
        </p:blipFill>
        <p:spPr>
          <a:xfrm>
            <a:off x="6531480" y="2318400"/>
            <a:ext cx="3230640" cy="2155320"/>
          </a:xfrm>
          <a:prstGeom prst="rect">
            <a:avLst/>
          </a:prstGeom>
          <a:ln>
            <a:noFill/>
          </a:ln>
        </p:spPr>
      </p:pic>
      <p:pic>
        <p:nvPicPr>
          <p:cNvPr id="229" name="Obrázek 3" descr=""/>
          <p:cNvPicPr/>
          <p:nvPr/>
        </p:nvPicPr>
        <p:blipFill>
          <a:blip r:embed="rId3"/>
          <a:stretch/>
        </p:blipFill>
        <p:spPr>
          <a:xfrm>
            <a:off x="6662160" y="4690440"/>
            <a:ext cx="2481480" cy="1651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Obrázek 290" descr=""/>
          <p:cNvPicPr/>
          <p:nvPr/>
        </p:nvPicPr>
        <p:blipFill>
          <a:blip r:embed="rId1"/>
          <a:stretch/>
        </p:blipFill>
        <p:spPr>
          <a:xfrm>
            <a:off x="3670920" y="-207000"/>
            <a:ext cx="6327360" cy="4746240"/>
          </a:xfrm>
          <a:prstGeom prst="rect">
            <a:avLst/>
          </a:prstGeom>
          <a:ln>
            <a:noFill/>
          </a:ln>
        </p:spPr>
      </p:pic>
      <p:sp>
        <p:nvSpPr>
          <p:cNvPr id="231" name="CustomShape 1"/>
          <p:cNvSpPr/>
          <p:nvPr/>
        </p:nvSpPr>
        <p:spPr>
          <a:xfrm>
            <a:off x="326160" y="273240"/>
            <a:ext cx="8488800" cy="86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33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Myiáza</a:t>
            </a:r>
            <a:endParaRPr b="0" lang="cs-CZ" sz="3300" spc="-1" strike="noStrike"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326160" y="1796400"/>
            <a:ext cx="8488800" cy="457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3" name="Obrázek 293" descr=""/>
          <p:cNvPicPr/>
          <p:nvPr/>
        </p:nvPicPr>
        <p:blipFill>
          <a:blip r:embed="rId2"/>
          <a:stretch/>
        </p:blipFill>
        <p:spPr>
          <a:xfrm flipH="1" rot="16200000">
            <a:off x="-2356200" y="830520"/>
            <a:ext cx="7534440" cy="4519800"/>
          </a:xfrm>
          <a:prstGeom prst="rect">
            <a:avLst/>
          </a:prstGeom>
          <a:ln>
            <a:noFill/>
          </a:ln>
        </p:spPr>
      </p:pic>
      <p:pic>
        <p:nvPicPr>
          <p:cNvPr id="234" name="Obrázek 294" descr=""/>
          <p:cNvPicPr/>
          <p:nvPr/>
        </p:nvPicPr>
        <p:blipFill>
          <a:blip r:embed="rId3"/>
          <a:stretch/>
        </p:blipFill>
        <p:spPr>
          <a:xfrm>
            <a:off x="5617080" y="4212720"/>
            <a:ext cx="3761280" cy="2820960"/>
          </a:xfrm>
          <a:prstGeom prst="rect">
            <a:avLst/>
          </a:prstGeom>
          <a:ln>
            <a:noFill/>
          </a:ln>
        </p:spPr>
      </p:pic>
      <p:pic>
        <p:nvPicPr>
          <p:cNvPr id="235" name="Obrázek 295" descr=""/>
          <p:cNvPicPr/>
          <p:nvPr/>
        </p:nvPicPr>
        <p:blipFill>
          <a:blip r:embed="rId4"/>
          <a:stretch/>
        </p:blipFill>
        <p:spPr>
          <a:xfrm rot="10800000">
            <a:off x="2984760" y="2626920"/>
            <a:ext cx="3172320" cy="4230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326160" y="273240"/>
            <a:ext cx="8488800" cy="86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3300" spc="-1" strike="noStrike">
                <a:solidFill>
                  <a:srgbClr val="000000"/>
                </a:solidFill>
                <a:latin typeface="Source Sans Pro Black"/>
                <a:ea typeface="DejaVu Sans"/>
              </a:rPr>
              <a:t>Vzteklina</a:t>
            </a:r>
            <a:endParaRPr b="0" lang="cs-CZ" sz="3300" spc="-1" strike="noStrike">
              <a:latin typeface="Arial"/>
            </a:endParaRPr>
          </a:p>
        </p:txBody>
      </p:sp>
      <p:pic>
        <p:nvPicPr>
          <p:cNvPr id="237" name="Obrázek 1" descr=""/>
          <p:cNvPicPr/>
          <p:nvPr/>
        </p:nvPicPr>
        <p:blipFill>
          <a:blip r:embed="rId1"/>
          <a:stretch/>
        </p:blipFill>
        <p:spPr>
          <a:xfrm>
            <a:off x="1645200" y="3755520"/>
            <a:ext cx="5853600" cy="3243960"/>
          </a:xfrm>
          <a:prstGeom prst="rect">
            <a:avLst/>
          </a:prstGeom>
          <a:ln>
            <a:noFill/>
          </a:ln>
        </p:spPr>
      </p:pic>
      <p:pic>
        <p:nvPicPr>
          <p:cNvPr id="238" name="Obrázek 2" descr=""/>
          <p:cNvPicPr/>
          <p:nvPr/>
        </p:nvPicPr>
        <p:blipFill>
          <a:blip r:embed="rId2"/>
          <a:stretch/>
        </p:blipFill>
        <p:spPr>
          <a:xfrm>
            <a:off x="1683000" y="868320"/>
            <a:ext cx="5777280" cy="3201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326160" y="273240"/>
            <a:ext cx="8488800" cy="86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3300" spc="-1" strike="noStrike">
                <a:solidFill>
                  <a:srgbClr val="000000"/>
                </a:solidFill>
                <a:latin typeface="Source Sans Pro Black"/>
                <a:ea typeface="Noto Sans CJK SC"/>
              </a:rPr>
              <a:t>Infekce přenášené přímým kontaktem – horečka ebola</a:t>
            </a:r>
            <a:endParaRPr b="0" lang="cs-CZ" sz="3300" spc="-1" strike="noStrike">
              <a:latin typeface="Arial"/>
            </a:endParaRPr>
          </a:p>
        </p:txBody>
      </p:sp>
      <p:sp>
        <p:nvSpPr>
          <p:cNvPr id="240" name="CustomShape 2"/>
          <p:cNvSpPr/>
          <p:nvPr/>
        </p:nvSpPr>
        <p:spPr>
          <a:xfrm>
            <a:off x="326160" y="1796400"/>
            <a:ext cx="8488800" cy="457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3"/>
          <p:cNvSpPr/>
          <p:nvPr/>
        </p:nvSpPr>
        <p:spPr>
          <a:xfrm>
            <a:off x="477000" y="1894320"/>
            <a:ext cx="2787840" cy="93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CustomShape 4"/>
          <p:cNvSpPr/>
          <p:nvPr/>
        </p:nvSpPr>
        <p:spPr>
          <a:xfrm>
            <a:off x="5420880" y="1894320"/>
            <a:ext cx="2787840" cy="93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5"/>
          <p:cNvSpPr/>
          <p:nvPr/>
        </p:nvSpPr>
        <p:spPr>
          <a:xfrm>
            <a:off x="477000" y="4376160"/>
            <a:ext cx="2787840" cy="93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6"/>
          <p:cNvSpPr/>
          <p:nvPr/>
        </p:nvSpPr>
        <p:spPr>
          <a:xfrm>
            <a:off x="5420880" y="4441680"/>
            <a:ext cx="2787840" cy="93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5" name="Obrázek 1" descr=""/>
          <p:cNvPicPr/>
          <p:nvPr/>
        </p:nvPicPr>
        <p:blipFill>
          <a:blip r:embed="rId1"/>
          <a:stretch/>
        </p:blipFill>
        <p:spPr>
          <a:xfrm>
            <a:off x="2343960" y="1338480"/>
            <a:ext cx="4455360" cy="5438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326160" y="273240"/>
            <a:ext cx="8488800" cy="86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3300" spc="-1" strike="noStrike">
                <a:solidFill>
                  <a:srgbClr val="000000"/>
                </a:solidFill>
                <a:latin typeface="Source Sans Pro Black"/>
                <a:ea typeface="Noto Sans CJK SC"/>
              </a:rPr>
              <a:t>Infekce přenášené jídlem / vodou - </a:t>
            </a:r>
            <a:endParaRPr b="0" lang="cs-CZ" sz="33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cs-CZ" sz="3300" spc="-1" strike="noStrike">
                <a:solidFill>
                  <a:srgbClr val="000000"/>
                </a:solidFill>
                <a:latin typeface="Source Sans Pro Black"/>
                <a:ea typeface="Noto Sans CJK SC"/>
              </a:rPr>
              <a:t>cholera</a:t>
            </a:r>
            <a:endParaRPr b="0" lang="cs-CZ" sz="3300" spc="-1" strike="noStrike">
              <a:latin typeface="Arial"/>
            </a:endParaRPr>
          </a:p>
        </p:txBody>
      </p:sp>
      <p:sp>
        <p:nvSpPr>
          <p:cNvPr id="247" name="CustomShape 2"/>
          <p:cNvSpPr/>
          <p:nvPr/>
        </p:nvSpPr>
        <p:spPr>
          <a:xfrm>
            <a:off x="326160" y="1796400"/>
            <a:ext cx="8488800" cy="457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3"/>
          <p:cNvSpPr/>
          <p:nvPr/>
        </p:nvSpPr>
        <p:spPr>
          <a:xfrm>
            <a:off x="477000" y="1894320"/>
            <a:ext cx="2787840" cy="93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4"/>
          <p:cNvSpPr/>
          <p:nvPr/>
        </p:nvSpPr>
        <p:spPr>
          <a:xfrm>
            <a:off x="5420880" y="1894320"/>
            <a:ext cx="2787840" cy="93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5"/>
          <p:cNvSpPr/>
          <p:nvPr/>
        </p:nvSpPr>
        <p:spPr>
          <a:xfrm>
            <a:off x="477000" y="4376160"/>
            <a:ext cx="2787840" cy="93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6"/>
          <p:cNvSpPr/>
          <p:nvPr/>
        </p:nvSpPr>
        <p:spPr>
          <a:xfrm>
            <a:off x="5420880" y="4441680"/>
            <a:ext cx="2787840" cy="93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2" name="Obrázek 2" descr=""/>
          <p:cNvPicPr/>
          <p:nvPr/>
        </p:nvPicPr>
        <p:blipFill>
          <a:blip r:embed="rId1"/>
          <a:stretch/>
        </p:blipFill>
        <p:spPr>
          <a:xfrm>
            <a:off x="429840" y="1199880"/>
            <a:ext cx="8283960" cy="5550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326160" y="273240"/>
            <a:ext cx="8488800" cy="86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3300" spc="-1" strike="noStrike">
                <a:solidFill>
                  <a:srgbClr val="000000"/>
                </a:solidFill>
                <a:latin typeface="Source Sans Pro Black"/>
                <a:ea typeface="Noto Sans CJK SC"/>
              </a:rPr>
              <a:t>Infekce přenášené vzduchem - meningokoky</a:t>
            </a:r>
            <a:endParaRPr b="0" lang="cs-CZ" sz="3300" spc="-1" strike="noStrike">
              <a:latin typeface="Arial"/>
            </a:endParaRPr>
          </a:p>
        </p:txBody>
      </p:sp>
      <p:sp>
        <p:nvSpPr>
          <p:cNvPr id="254" name="CustomShape 2"/>
          <p:cNvSpPr/>
          <p:nvPr/>
        </p:nvSpPr>
        <p:spPr>
          <a:xfrm>
            <a:off x="326160" y="1796400"/>
            <a:ext cx="8488800" cy="457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5" name="CustomShape 3"/>
          <p:cNvSpPr/>
          <p:nvPr/>
        </p:nvSpPr>
        <p:spPr>
          <a:xfrm>
            <a:off x="477000" y="1894320"/>
            <a:ext cx="2787840" cy="93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CustomShape 4"/>
          <p:cNvSpPr/>
          <p:nvPr/>
        </p:nvSpPr>
        <p:spPr>
          <a:xfrm>
            <a:off x="5420880" y="1894320"/>
            <a:ext cx="2787840" cy="93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CustomShape 5"/>
          <p:cNvSpPr/>
          <p:nvPr/>
        </p:nvSpPr>
        <p:spPr>
          <a:xfrm>
            <a:off x="477000" y="4376160"/>
            <a:ext cx="2787840" cy="93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CustomShape 6"/>
          <p:cNvSpPr/>
          <p:nvPr/>
        </p:nvSpPr>
        <p:spPr>
          <a:xfrm>
            <a:off x="5420880" y="4441680"/>
            <a:ext cx="2787840" cy="93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9" name="Obrázek 1" descr=""/>
          <p:cNvPicPr/>
          <p:nvPr/>
        </p:nvPicPr>
        <p:blipFill>
          <a:blip r:embed="rId1"/>
          <a:stretch/>
        </p:blipFill>
        <p:spPr>
          <a:xfrm>
            <a:off x="491400" y="1253520"/>
            <a:ext cx="8160480" cy="5465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326160" y="273240"/>
            <a:ext cx="8488800" cy="86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3300" spc="-1" strike="noStrike">
                <a:solidFill>
                  <a:srgbClr val="000000"/>
                </a:solidFill>
                <a:latin typeface="Source Sans Pro Black"/>
                <a:ea typeface="Noto Sans CJK SC"/>
              </a:rPr>
              <a:t>Infekce přenášené vzduchem - MERS-CoV</a:t>
            </a:r>
            <a:endParaRPr b="0" lang="cs-CZ" sz="3300" spc="-1" strike="noStrike">
              <a:latin typeface="Arial"/>
            </a:endParaRPr>
          </a:p>
        </p:txBody>
      </p:sp>
      <p:sp>
        <p:nvSpPr>
          <p:cNvPr id="261" name="CustomShape 2"/>
          <p:cNvSpPr/>
          <p:nvPr/>
        </p:nvSpPr>
        <p:spPr>
          <a:xfrm>
            <a:off x="326160" y="1796400"/>
            <a:ext cx="8488800" cy="457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CustomShape 3"/>
          <p:cNvSpPr/>
          <p:nvPr/>
        </p:nvSpPr>
        <p:spPr>
          <a:xfrm>
            <a:off x="477000" y="1894320"/>
            <a:ext cx="2787840" cy="93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CustomShape 4"/>
          <p:cNvSpPr/>
          <p:nvPr/>
        </p:nvSpPr>
        <p:spPr>
          <a:xfrm>
            <a:off x="5420880" y="1894320"/>
            <a:ext cx="2787840" cy="93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CustomShape 5"/>
          <p:cNvSpPr/>
          <p:nvPr/>
        </p:nvSpPr>
        <p:spPr>
          <a:xfrm>
            <a:off x="477000" y="4376160"/>
            <a:ext cx="2787840" cy="93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6"/>
          <p:cNvSpPr/>
          <p:nvPr/>
        </p:nvSpPr>
        <p:spPr>
          <a:xfrm>
            <a:off x="5420880" y="4441680"/>
            <a:ext cx="2787840" cy="93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66" name="Obrázek 3" descr=""/>
          <p:cNvPicPr/>
          <p:nvPr/>
        </p:nvPicPr>
        <p:blipFill>
          <a:blip r:embed="rId1"/>
          <a:stretch/>
        </p:blipFill>
        <p:spPr>
          <a:xfrm>
            <a:off x="699480" y="1273320"/>
            <a:ext cx="7744680" cy="5481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CustomShape 2"/>
          <p:cNvSpPr/>
          <p:nvPr/>
        </p:nvSpPr>
        <p:spPr>
          <a:xfrm>
            <a:off x="457200" y="1604520"/>
            <a:ext cx="8228520" cy="397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7" name="Obrázek 3" descr=""/>
          <p:cNvPicPr/>
          <p:nvPr/>
        </p:nvPicPr>
        <p:blipFill>
          <a:blip r:embed="rId1"/>
          <a:stretch/>
        </p:blipFill>
        <p:spPr>
          <a:xfrm>
            <a:off x="2352960" y="470520"/>
            <a:ext cx="4437360" cy="5916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4400" spc="-1" strike="noStrike">
                <a:solidFill>
                  <a:srgbClr val="000000"/>
                </a:solidFill>
                <a:latin typeface="Arial"/>
                <a:ea typeface="Droid Sans Fallback"/>
              </a:rPr>
              <a:t>Typy očkování v ČR </a:t>
            </a:r>
            <a:endParaRPr b="0" lang="cs-CZ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cs-CZ" sz="4400" spc="-1" strike="noStrike">
                <a:solidFill>
                  <a:srgbClr val="000000"/>
                </a:solidFill>
                <a:latin typeface="Arial"/>
                <a:ea typeface="Droid Sans Fallback"/>
              </a:rPr>
              <a:t>(podle úhrady ZP)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1043640" y="2565000"/>
            <a:ext cx="3143160" cy="3143160"/>
          </a:xfrm>
          <a:prstGeom prst="ellipse">
            <a:avLst/>
          </a:prstGeom>
          <a:gradFill rotWithShape="0">
            <a:gsLst>
              <a:gs pos="0">
                <a:srgbClr val="bfd4fe">
                  <a:alpha val="50196"/>
                </a:srgbClr>
              </a:gs>
              <a:gs pos="100000">
                <a:srgbClr val="e5efff">
                  <a:alpha val="50196"/>
                </a:srgbClr>
              </a:gs>
            </a:gsLst>
            <a:lin ang="16200000"/>
          </a:gradFill>
          <a:ln>
            <a:noFill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  <a:scene3d>
            <a:camera prst="orthographicFront"/>
            <a:lightRig dir="t" rig="flat"/>
          </a:scene3d>
          <a:sp3d prstMaterial="dkEdge">
            <a:bevelT w="8200" h="38100"/>
          </a:sp3d>
        </p:spPr>
        <p:style>
          <a:lnRef idx="0"/>
          <a:fillRef idx="0"/>
          <a:effectRef idx="1"/>
          <a:fontRef idx="minor"/>
        </p:style>
        <p:txBody>
          <a:bodyPr lIns="128160" rIns="128160" tIns="128160" bIns="128160" anchor="ctr">
            <a:noAutofit/>
          </a:bodyPr>
          <a:p>
            <a:pPr algn="ctr">
              <a:lnSpc>
                <a:spcPct val="9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roid Sans Fallback"/>
              </a:rPr>
              <a:t>zvláštní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40" name="CustomShape 3"/>
          <p:cNvSpPr/>
          <p:nvPr/>
        </p:nvSpPr>
        <p:spPr>
          <a:xfrm>
            <a:off x="4428000" y="2133000"/>
            <a:ext cx="3540600" cy="3540600"/>
          </a:xfrm>
          <a:prstGeom prst="ellipse">
            <a:avLst/>
          </a:prstGeom>
          <a:gradFill rotWithShape="0">
            <a:gsLst>
              <a:gs pos="0">
                <a:srgbClr val="bfd4fe">
                  <a:alpha val="50196"/>
                </a:srgbClr>
              </a:gs>
              <a:gs pos="100000">
                <a:srgbClr val="e5efff">
                  <a:alpha val="50196"/>
                </a:srgbClr>
              </a:gs>
            </a:gsLst>
            <a:lin ang="16200000"/>
          </a:gradFill>
          <a:ln>
            <a:noFill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  <a:scene3d>
            <a:camera prst="orthographicFront"/>
            <a:lightRig dir="t" rig="flat"/>
          </a:scene3d>
          <a:sp3d prstMaterial="dkEdge">
            <a:bevelT w="8200" h="38100"/>
          </a:sp3d>
        </p:spPr>
        <p:style>
          <a:lnRef idx="0"/>
          <a:fillRef idx="0"/>
          <a:effectRef idx="1"/>
          <a:fontRef idx="minor"/>
        </p:style>
        <p:txBody>
          <a:bodyPr lIns="128160" rIns="128160" tIns="128160" bIns="128160" anchor="ctr">
            <a:noAutofit/>
          </a:bodyPr>
          <a:p>
            <a:pPr algn="ctr">
              <a:lnSpc>
                <a:spcPct val="9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roid Sans Fallback"/>
              </a:rPr>
              <a:t>mimořádné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41" name="CustomShape 4"/>
          <p:cNvSpPr/>
          <p:nvPr/>
        </p:nvSpPr>
        <p:spPr>
          <a:xfrm>
            <a:off x="3060000" y="1556640"/>
            <a:ext cx="2473920" cy="2473920"/>
          </a:xfrm>
          <a:prstGeom prst="ellipse">
            <a:avLst/>
          </a:prstGeom>
          <a:gradFill rotWithShape="0">
            <a:gsLst>
              <a:gs pos="0">
                <a:srgbClr val="bfd4fe">
                  <a:alpha val="50196"/>
                </a:srgbClr>
              </a:gs>
              <a:gs pos="100000">
                <a:srgbClr val="e5efff">
                  <a:alpha val="50196"/>
                </a:srgbClr>
              </a:gs>
            </a:gsLst>
            <a:lin ang="16200000"/>
          </a:gradFill>
          <a:ln>
            <a:noFill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  <a:scene3d>
            <a:camera prst="orthographicFront"/>
            <a:lightRig dir="t" rig="flat"/>
          </a:scene3d>
          <a:sp3d prstMaterial="dkEdge">
            <a:bevelT w="8200" h="38100"/>
          </a:sp3d>
        </p:spPr>
        <p:style>
          <a:lnRef idx="0"/>
          <a:fillRef idx="0"/>
          <a:effectRef idx="1"/>
          <a:fontRef idx="minor"/>
        </p:style>
        <p:txBody>
          <a:bodyPr lIns="128160" rIns="128160" tIns="128160" bIns="128160" anchor="ctr">
            <a:noAutofit/>
          </a:bodyPr>
          <a:p>
            <a:pPr algn="ctr">
              <a:lnSpc>
                <a:spcPct val="9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roid Sans Fallback"/>
              </a:rPr>
              <a:t>očkování na žádost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42" name="CustomShape 5"/>
          <p:cNvSpPr/>
          <p:nvPr/>
        </p:nvSpPr>
        <p:spPr>
          <a:xfrm>
            <a:off x="2807640" y="2527920"/>
            <a:ext cx="3550680" cy="3550680"/>
          </a:xfrm>
          <a:prstGeom prst="ellipse">
            <a:avLst/>
          </a:prstGeom>
          <a:gradFill rotWithShape="0">
            <a:gsLst>
              <a:gs pos="0">
                <a:srgbClr val="bfd4fe">
                  <a:alpha val="50196"/>
                </a:srgbClr>
              </a:gs>
              <a:gs pos="100000">
                <a:srgbClr val="e5efff">
                  <a:alpha val="50196"/>
                </a:srgbClr>
              </a:gs>
            </a:gsLst>
            <a:lin ang="16200000"/>
          </a:gradFill>
          <a:ln>
            <a:noFill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  <a:scene3d>
            <a:camera prst="orthographicFront"/>
            <a:lightRig dir="t" rig="flat"/>
          </a:scene3d>
          <a:sp3d prstMaterial="dkEdge">
            <a:bevelT w="8200" h="38100"/>
          </a:sp3d>
        </p:spPr>
        <p:style>
          <a:lnRef idx="0"/>
          <a:fillRef idx="0"/>
          <a:effectRef idx="1"/>
          <a:fontRef idx="minor"/>
        </p:style>
        <p:txBody>
          <a:bodyPr lIns="128160" rIns="128160" tIns="128160" bIns="128160" anchor="ctr">
            <a:noAutofit/>
          </a:bodyPr>
          <a:p>
            <a:pPr algn="ctr">
              <a:lnSpc>
                <a:spcPct val="9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roid Sans Fallback"/>
              </a:rPr>
              <a:t>doporučené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43" name="CustomShape 6"/>
          <p:cNvSpPr/>
          <p:nvPr/>
        </p:nvSpPr>
        <p:spPr>
          <a:xfrm>
            <a:off x="3448440" y="3713400"/>
            <a:ext cx="2245680" cy="2245680"/>
          </a:xfrm>
          <a:prstGeom prst="ellipse">
            <a:avLst/>
          </a:prstGeom>
          <a:gradFill rotWithShape="0">
            <a:gsLst>
              <a:gs pos="0">
                <a:srgbClr val="bfd4fe">
                  <a:alpha val="50196"/>
                </a:srgbClr>
              </a:gs>
              <a:gs pos="100000">
                <a:srgbClr val="e5efff">
                  <a:alpha val="50196"/>
                </a:srgbClr>
              </a:gs>
            </a:gsLst>
            <a:lin ang="16200000"/>
          </a:gradFill>
          <a:ln>
            <a:noFill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  <a:scene3d>
            <a:camera prst="orthographicFront"/>
            <a:lightRig dir="t" rig="flat"/>
          </a:scene3d>
          <a:sp3d prstMaterial="dkEdge">
            <a:bevelT w="8200" h="38100"/>
          </a:sp3d>
        </p:spPr>
        <p:style>
          <a:lnRef idx="0"/>
          <a:fillRef idx="0"/>
          <a:effectRef idx="1"/>
          <a:fontRef idx="minor"/>
        </p:style>
        <p:txBody>
          <a:bodyPr lIns="128160" rIns="128160" tIns="128160" bIns="128160" anchor="ctr">
            <a:noAutofit/>
          </a:bodyPr>
          <a:p>
            <a:pPr algn="ctr">
              <a:lnSpc>
                <a:spcPct val="9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roid Sans Fallback"/>
              </a:rPr>
              <a:t>povinné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1" descr=""/>
          <p:cNvPicPr/>
          <p:nvPr/>
        </p:nvPicPr>
        <p:blipFill>
          <a:blip r:embed="rId1"/>
          <a:stretch/>
        </p:blipFill>
        <p:spPr>
          <a:xfrm>
            <a:off x="6751800" y="3745080"/>
            <a:ext cx="2379960" cy="2379960"/>
          </a:xfrm>
          <a:prstGeom prst="rect">
            <a:avLst/>
          </a:prstGeom>
          <a:ln>
            <a:noFill/>
          </a:ln>
        </p:spPr>
      </p:pic>
      <p:pic>
        <p:nvPicPr>
          <p:cNvPr id="145" name="Picture 2" descr=""/>
          <p:cNvPicPr/>
          <p:nvPr/>
        </p:nvPicPr>
        <p:blipFill>
          <a:blip r:embed="rId2"/>
          <a:stretch/>
        </p:blipFill>
        <p:spPr>
          <a:xfrm>
            <a:off x="6480000" y="-603360"/>
            <a:ext cx="2922840" cy="2922840"/>
          </a:xfrm>
          <a:prstGeom prst="rect">
            <a:avLst/>
          </a:prstGeom>
          <a:ln>
            <a:noFill/>
          </a:ln>
        </p:spPr>
      </p:pic>
      <p:pic>
        <p:nvPicPr>
          <p:cNvPr id="146" name="Picture 3" descr=""/>
          <p:cNvPicPr/>
          <p:nvPr/>
        </p:nvPicPr>
        <p:blipFill>
          <a:blip r:embed="rId3"/>
          <a:stretch/>
        </p:blipFill>
        <p:spPr>
          <a:xfrm>
            <a:off x="-108000" y="-458640"/>
            <a:ext cx="2392560" cy="2551320"/>
          </a:xfrm>
          <a:prstGeom prst="rect">
            <a:avLst/>
          </a:prstGeom>
          <a:ln>
            <a:noFill/>
          </a:ln>
        </p:spPr>
      </p:pic>
      <p:sp>
        <p:nvSpPr>
          <p:cNvPr id="147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4400" spc="-1" strike="noStrike">
                <a:solidFill>
                  <a:srgbClr val="000000"/>
                </a:solidFill>
                <a:latin typeface="Arial"/>
                <a:ea typeface="Droid Sans Fallback"/>
              </a:rPr>
              <a:t>Očkování v ČR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457200" y="1600200"/>
            <a:ext cx="843444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336600" indent="-3351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Od dovršeného 2. měsíce věku:</a:t>
            </a: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roid Sans Fallback"/>
              </a:rPr>
              <a:t> </a:t>
            </a:r>
            <a:endParaRPr b="0" lang="cs-CZ" sz="2400" spc="-1" strike="noStrike">
              <a:latin typeface="Arial"/>
            </a:endParaRPr>
          </a:p>
          <a:p>
            <a:pPr marL="403200">
              <a:lnSpc>
                <a:spcPct val="100000"/>
              </a:lnSpc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roid Sans Fallback"/>
              </a:rPr>
              <a:t>„</a:t>
            </a: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roid Sans Fallback"/>
              </a:rPr>
              <a:t>hexavakcína“ (1. rok 3 dávky)</a:t>
            </a:r>
            <a:endParaRPr b="0" lang="cs-CZ" sz="2400" spc="-1" strike="noStrike">
              <a:latin typeface="Arial"/>
            </a:endParaRPr>
          </a:p>
          <a:p>
            <a:pPr marL="403200">
              <a:lnSpc>
                <a:spcPct val="100000"/>
              </a:lnSpc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roid Sans Fallback"/>
              </a:rPr>
              <a:t>= záškrt, tetanus, černý kašel, dětská obrna, hepatitida B, onemocnění vyvolaná Haemophilus influenzae typu b  - </a:t>
            </a:r>
            <a:endParaRPr b="0" lang="cs-CZ" sz="2400" spc="-1" strike="noStrike">
              <a:latin typeface="Arial"/>
            </a:endParaRPr>
          </a:p>
          <a:p>
            <a:pPr marL="403200">
              <a:lnSpc>
                <a:spcPct val="100000"/>
              </a:lnSpc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roid Sans Fallback"/>
              </a:rPr>
              <a:t>+ pneumokoky (13 sérotypů)</a:t>
            </a:r>
            <a:endParaRPr b="0" lang="cs-CZ" sz="2400" spc="-1" strike="noStrike">
              <a:latin typeface="Arial"/>
            </a:endParaRPr>
          </a:p>
          <a:p>
            <a:pPr marL="403200">
              <a:lnSpc>
                <a:spcPct val="100000"/>
              </a:lnSpc>
            </a:pPr>
            <a:endParaRPr b="0" lang="cs-CZ" sz="2400" spc="-1" strike="noStrike">
              <a:latin typeface="Arial"/>
            </a:endParaRPr>
          </a:p>
          <a:p>
            <a:pPr marL="336600" indent="-3351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13.–18. měsíc věku: „</a:t>
            </a: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ejaVu Sans"/>
              </a:rPr>
              <a:t>MMR vakcína“</a:t>
            </a:r>
            <a:endParaRPr b="0" lang="cs-CZ" sz="2400" spc="-1" strike="noStrike">
              <a:latin typeface="Arial"/>
            </a:endParaRPr>
          </a:p>
          <a:p>
            <a:pPr marL="403200">
              <a:lnSpc>
                <a:spcPct val="100000"/>
              </a:lnSpc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roid Sans Fallback"/>
              </a:rPr>
              <a:t>= spalničky, zarděnky, příušnice</a:t>
            </a:r>
            <a:endParaRPr b="0" lang="cs-CZ" sz="2400" spc="-1" strike="noStrike">
              <a:latin typeface="Arial"/>
            </a:endParaRPr>
          </a:p>
          <a:p>
            <a:pPr marL="403200">
              <a:lnSpc>
                <a:spcPct val="100000"/>
              </a:lnSpc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ejaVu Sans"/>
              </a:rPr>
              <a:t>(2. dávka v 5.-6. roce)</a:t>
            </a: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400" spc="-1" strike="noStrike">
              <a:latin typeface="Arial"/>
            </a:endParaRPr>
          </a:p>
          <a:p>
            <a:pPr marL="336600" indent="-3351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Individuálně:</a:t>
            </a: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roid Sans Fallback"/>
              </a:rPr>
              <a:t> rotaviry, neštovice,</a:t>
            </a:r>
            <a:endParaRPr b="0" lang="cs-CZ" sz="2400" spc="-1" strike="noStrike">
              <a:latin typeface="Arial"/>
            </a:endParaRPr>
          </a:p>
          <a:p>
            <a:pPr marL="720">
              <a:lnSpc>
                <a:spcPct val="100000"/>
              </a:lnSpc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roid Sans Fallback"/>
              </a:rPr>
              <a:t>	</a:t>
            </a: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roid Sans Fallback"/>
              </a:rPr>
              <a:t> </a:t>
            </a: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roid Sans Fallback"/>
              </a:rPr>
              <a:t>papilomaviry, TBC, HAV, chřipka, …</a:t>
            </a:r>
            <a:endParaRPr b="0" lang="cs-CZ" sz="2400" spc="-1" strike="noStrike">
              <a:latin typeface="Arial"/>
            </a:endParaRPr>
          </a:p>
        </p:txBody>
      </p:sp>
      <p:sp>
        <p:nvSpPr>
          <p:cNvPr id="149" name="CustomShape 3"/>
          <p:cNvSpPr/>
          <p:nvPr/>
        </p:nvSpPr>
        <p:spPr>
          <a:xfrm>
            <a:off x="2699640" y="1196640"/>
            <a:ext cx="37796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platné od 1.1.2018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4400" spc="-1" strike="noStrike">
                <a:solidFill>
                  <a:srgbClr val="000000"/>
                </a:solidFill>
                <a:latin typeface="Arial"/>
                <a:ea typeface="Droid Sans Fallback"/>
              </a:rPr>
              <a:t>Rizika očkování a kontroverze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51" name="CustomShape 2"/>
          <p:cNvSpPr/>
          <p:nvPr/>
        </p:nvSpPr>
        <p:spPr>
          <a:xfrm>
            <a:off x="457200" y="1600200"/>
            <a:ext cx="75693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2" name="Obrázek 2" descr=""/>
          <p:cNvPicPr/>
          <p:nvPr/>
        </p:nvPicPr>
        <p:blipFill>
          <a:blip r:embed="rId1"/>
          <a:stretch/>
        </p:blipFill>
        <p:spPr>
          <a:xfrm>
            <a:off x="858240" y="1417680"/>
            <a:ext cx="7425720" cy="4501800"/>
          </a:xfrm>
          <a:prstGeom prst="rect">
            <a:avLst/>
          </a:prstGeom>
          <a:ln>
            <a:noFill/>
          </a:ln>
        </p:spPr>
      </p:pic>
      <p:sp>
        <p:nvSpPr>
          <p:cNvPr id="153" name="CustomShape 3"/>
          <p:cNvSpPr/>
          <p:nvPr/>
        </p:nvSpPr>
        <p:spPr>
          <a:xfrm rot="16200000">
            <a:off x="7243920" y="4267800"/>
            <a:ext cx="3094920" cy="21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cs-CZ" sz="800" spc="-1" strike="noStrike">
                <a:solidFill>
                  <a:srgbClr val="000000"/>
                </a:solidFill>
                <a:latin typeface="Verdana"/>
                <a:ea typeface="Droid Sans Fallback"/>
              </a:rPr>
              <a:t>Edvard Munch, Výkřik </a:t>
            </a:r>
            <a:endParaRPr b="0" lang="cs-CZ" sz="800" spc="-1" strike="noStrike">
              <a:latin typeface="Arial"/>
            </a:endParaRPr>
          </a:p>
        </p:txBody>
      </p:sp>
      <p:sp>
        <p:nvSpPr>
          <p:cNvPr id="154" name="TextShape 4"/>
          <p:cNvSpPr txBox="1"/>
          <p:nvPr/>
        </p:nvSpPr>
        <p:spPr>
          <a:xfrm>
            <a:off x="2088000" y="6277680"/>
            <a:ext cx="56160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cs-CZ" sz="1800" spc="-1" strike="noStrike">
                <a:latin typeface="Arial"/>
              </a:rPr>
              <a:t>Viz. prezentace </a:t>
            </a:r>
            <a:r>
              <a:rPr b="0" lang="cs-CZ" sz="1800" spc="-1" strike="noStrike">
                <a:latin typeface="Arial"/>
              </a:rPr>
              <a:t>očkování a COVID-19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4400" spc="-1" strike="noStrike">
                <a:solidFill>
                  <a:srgbClr val="000000"/>
                </a:solidFill>
                <a:latin typeface="Arial"/>
              </a:rPr>
              <a:t>www.rosalio.cz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467640" y="1556640"/>
            <a:ext cx="8228520" cy="11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„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Již z pouhého pohledu na jednoduchou statistiku je však jasné, že situace je vážnější, než tvrdí. Ze stránek Státního ústavu pro kontrolu léčiv zjistíme, že </a:t>
            </a:r>
            <a:r>
              <a:rPr b="0" lang="cs-CZ" sz="1800" spc="-1" strike="noStrike" u="sng">
                <a:solidFill>
                  <a:srgbClr val="67afbd"/>
                </a:solidFill>
                <a:uFillTx/>
                <a:latin typeface="Arial"/>
                <a:hlinkClick r:id="rId1"/>
              </a:rPr>
              <a:t>za rok 2016 bylo vyhodnoceno jako závažné reakce na očkování MMR vakcínou celkem 127 případů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.“</a:t>
            </a:r>
            <a:endParaRPr b="0" lang="cs-CZ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0000ff"/>
                </a:solidFill>
                <a:latin typeface="Arial"/>
              </a:rPr>
              <a:t>_______________________________________________________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0000ff"/>
                </a:solidFill>
                <a:latin typeface="Arial"/>
              </a:rPr>
              <a:t>Ročně je v ČR podáno přibližně 200 000 dávek vakcíny Priorix</a:t>
            </a:r>
            <a:endParaRPr b="0" lang="cs-CZ" sz="18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0000ff"/>
                </a:solidFill>
                <a:latin typeface="Arial"/>
              </a:rPr>
              <a:t>Roční statistika NÚ vypovídá pouze o tom, jaké NÚ byly daný rok SÚKL nahlášeny, jednotlivá hlášení obsahují pouze podezření na NÚ, nikoliv prokázanou kauzální souvislost.</a:t>
            </a:r>
            <a:endParaRPr b="0" lang="cs-CZ" sz="18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0000ff"/>
                </a:solidFill>
                <a:latin typeface="Arial"/>
              </a:rPr>
              <a:t>Nejčastěji hlášenou reakcí byla zvýšená teplota a horečka, která byla nahlášena v počtu 87 reakcí.</a:t>
            </a:r>
            <a:endParaRPr b="0" lang="cs-CZ" sz="18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0000ff"/>
                </a:solidFill>
                <a:latin typeface="Arial"/>
              </a:rPr>
              <a:t>Druhou nejčastěji hlášenou reakcí byla vyrážka nahlášená v počtu 48 reakcí. </a:t>
            </a:r>
            <a:endParaRPr b="0" lang="cs-CZ" sz="18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0000ff"/>
                </a:solidFill>
                <a:latin typeface="Arial"/>
              </a:rPr>
              <a:t>Infekce dýchacích cest a plic byly nahlášeny v počtu 29 případů.</a:t>
            </a:r>
            <a:endParaRPr b="0" lang="cs-CZ" sz="18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0000ff"/>
                </a:solidFill>
                <a:latin typeface="Arial"/>
              </a:rPr>
              <a:t>Reakce jako neklid, podrážděnost, mrzutost, abnormální či sebepoškozující chování byly nahlášeny v počtu 23 reakcí.</a:t>
            </a:r>
            <a:endParaRPr b="0" lang="cs-CZ" sz="18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0000ff"/>
                </a:solidFill>
                <a:latin typeface="Arial"/>
              </a:rPr>
              <a:t>Pláč a plačtivost byly nahlášeny v počtu 22 reakcí.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457200" y="329076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4400" spc="-1" strike="noStrike">
                <a:solidFill>
                  <a:srgbClr val="000000"/>
                </a:solidFill>
                <a:latin typeface="Arial"/>
                <a:ea typeface="Droid Sans Fallback"/>
              </a:rPr>
              <a:t>ATB rezistence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58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1896</TotalTime>
  <Application>LibreOffice/6.4.6.2$Linux_X86_64 LibreOffice_project/40$Build-2</Application>
  <Words>2144</Words>
  <Paragraphs>575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2015-03-31T14:14:10Z</dcterms:created>
  <dc:creator>Mihalcin Matus</dc:creator>
  <dc:description/>
  <dc:language>cs-CZ</dc:language>
  <cp:lastModifiedBy/>
  <cp:lastPrinted>1601-01-01T00:00:00Z</cp:lastPrinted>
  <dcterms:modified xsi:type="dcterms:W3CDTF">2021-02-19T21:34:36Z</dcterms:modified>
  <cp:revision>120</cp:revision>
  <dc:subject/>
  <dc:title>Vysoce nebezpečné nákazy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1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62</vt:i4>
  </property>
  <property fmtid="{D5CDD505-2E9C-101B-9397-08002B2CF9AE}" pid="8" name="PresentationFormat">
    <vt:lpwstr>Předvádění na obrazovce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86</vt:i4>
  </property>
</Properties>
</file>