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7"/>
  </p:notesMasterIdLst>
  <p:sldIdLst>
    <p:sldId id="256" r:id="rId2"/>
    <p:sldId id="355" r:id="rId3"/>
    <p:sldId id="302" r:id="rId4"/>
    <p:sldId id="303" r:id="rId5"/>
    <p:sldId id="304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B5E6AEF-19E7-4CAA-948E-D1A754FC0286}">
          <p14:sldIdLst>
            <p14:sldId id="256"/>
          </p14:sldIdLst>
        </p14:section>
        <p14:section name="Oddíl bez názvu" id="{28601B41-AB4A-4CA4-A0C0-6501C6EDD2C4}">
          <p14:sldIdLst>
            <p14:sldId id="355"/>
            <p14:sldId id="302"/>
            <p14:sldId id="303"/>
            <p14:sldId id="304"/>
            <p14:sldId id="305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63" d="100"/>
          <a:sy n="63" d="100"/>
        </p:scale>
        <p:origin x="141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ofsci.com/learning-theories-in-educatio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ing-theories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/>
              <a:t>pedagogickÁ</a:t>
            </a:r>
            <a:r>
              <a:rPr lang="cs-CZ" sz="4400" dirty="0"/>
              <a:t> 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/>
              <a:t>U</a:t>
            </a:r>
            <a:r>
              <a:rPr lang="cs-CZ" dirty="0" smtClean="0"/>
              <a:t>čení</a:t>
            </a: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04507" y="635392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Jak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to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funguje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můžete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vyzkoušet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na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virtuálním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psovi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 dirty="0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/>
              <a:t>(</a:t>
            </a:r>
            <a:r>
              <a:rPr lang="cs-CZ" altLang="cs-CZ" i="1"/>
              <a:t>„C</a:t>
            </a:r>
            <a:r>
              <a:rPr lang="en-GB" altLang="cs-CZ" i="1"/>
              <a:t>elek je víc, než souhrn částí</a:t>
            </a:r>
            <a:r>
              <a:rPr lang="cs-CZ" altLang="cs-CZ" i="1"/>
              <a:t>...“ ;)</a:t>
            </a:r>
            <a:endParaRPr lang="en-GB" altLang="cs-CZ" i="1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(„aha moment“</a:t>
            </a:r>
            <a:r>
              <a:rPr lang="cs-CZ" altLang="cs-CZ"/>
              <a:t> v procesu učení</a:t>
            </a:r>
            <a:r>
              <a:rPr lang="en-GB" altLang="cs-CZ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nová etapa ve výzkumu učení, myšlení a řešení problémů</a:t>
            </a:r>
            <a:r>
              <a:rPr lang="cs-CZ" altLang="cs-CZ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/>
              <a:t>)</a:t>
            </a:r>
            <a:endParaRPr lang="en-GB" altLang="cs-CZ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-30480"/>
            <a:ext cx="60198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/>
              <a:t>Současné trendy</a:t>
            </a:r>
            <a:endParaRPr lang="en-GB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Přehled současných teorií učení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Mnoho různých pojetí</a:t>
            </a:r>
          </a:p>
          <a:p>
            <a:pPr lvl="1"/>
            <a:r>
              <a:rPr lang="cs-CZ" dirty="0">
                <a:hlinkClick r:id="rId3"/>
              </a:rPr>
              <a:t>https://teacherofsci.com/learning-theories-in-education/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https://www.learning-theories.com/</a:t>
            </a:r>
            <a:endParaRPr lang="cs-CZ" dirty="0"/>
          </a:p>
          <a:p>
            <a:pPr lvl="1"/>
            <a:r>
              <a:rPr lang="cs-CZ" dirty="0"/>
              <a:t>(…)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Biologicky připravené učení </a:t>
            </a:r>
            <a:r>
              <a:rPr lang="en-GB" altLang="cs-CZ" i="1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Vynořující se poznání (v návaznosti na soc. </a:t>
            </a:r>
            <a:r>
              <a:rPr lang="cs-CZ" altLang="cs-CZ" i="1"/>
              <a:t>s</a:t>
            </a:r>
            <a:r>
              <a:rPr lang="en-GB" altLang="cs-CZ" i="1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Učení jako dolaďování připravených struktur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/>
              <a:t>Vývojové aspekty učení</a:t>
            </a:r>
            <a:endParaRPr lang="en-GB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Vzdělávání se má soustředit spíše na rozvíjení </a:t>
            </a:r>
            <a:r>
              <a:rPr lang="en-GB" altLang="cs-CZ" b="1"/>
              <a:t>obecných schémat</a:t>
            </a:r>
            <a:r>
              <a:rPr lang="en-GB" altLang="cs-CZ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Vzdělávání dětí se má soustředit spíše </a:t>
            </a:r>
            <a:r>
              <a:rPr lang="en-GB" altLang="cs-CZ" b="1"/>
              <a:t>na procesy</a:t>
            </a:r>
            <a:r>
              <a:rPr lang="en-GB" altLang="cs-CZ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Vyučovací metody musí </a:t>
            </a:r>
            <a:r>
              <a:rPr lang="en-GB" altLang="cs-CZ" b="1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Kurikulum by mělo </a:t>
            </a:r>
            <a:r>
              <a:rPr lang="en-GB" altLang="cs-CZ" b="1"/>
              <a:t>respektovat</a:t>
            </a:r>
            <a:r>
              <a:rPr lang="en-GB" altLang="cs-CZ"/>
              <a:t> kognitivní </a:t>
            </a:r>
            <a:r>
              <a:rPr lang="en-GB" altLang="cs-CZ" b="1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Dětské interpretace světa</a:t>
            </a:r>
            <a:r>
              <a:rPr lang="cs-CZ" altLang="cs-CZ"/>
              <a:t/>
            </a:r>
            <a:br>
              <a:rPr lang="cs-CZ" altLang="cs-CZ"/>
            </a:br>
            <a:r>
              <a:rPr lang="cs-CZ" altLang="cs-CZ" sz="2756"/>
              <a:t>- řada označení:</a:t>
            </a:r>
            <a:endParaRPr lang="en-GB" alt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Kognitivní složka</a:t>
            </a:r>
            <a:r>
              <a:rPr lang="cs-CZ" altLang="cs-CZ"/>
              <a:t> 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/>
              <a:t>(např. </a:t>
            </a:r>
            <a:r>
              <a:rPr lang="cs-CZ" altLang="cs-CZ" i="1"/>
              <a:t>P. </a:t>
            </a:r>
            <a:r>
              <a:rPr lang="en-GB" altLang="cs-CZ" i="1"/>
              <a:t>Gavora, 1992)</a:t>
            </a:r>
            <a:endParaRPr lang="cs-CZ" altLang="cs-CZ" i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(...)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obecně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(„K čemu je to blbý učení?“)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určité skupině předmětů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(„Nerad cokoli počítám!“)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určitém předmětu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(„Matematika mi nejde.“)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v konkrétním tématu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(„K čemu mi jsou rovnice o dvou neznámých?“)</a:t>
            </a:r>
            <a:endParaRPr lang="en-GB" altLang="cs-CZ" i="1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Žákovo pojetí učiva žákovo pojetí pojmu</a:t>
            </a:r>
            <a:endParaRPr lang="cs-CZ" altLang="cs-CZ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/>
              <a:t>(„Rovnice je když...“)</a:t>
            </a: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</a:t>
            </a:r>
            <a:br>
              <a:rPr lang="en-GB" altLang="cs-CZ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/>
              <a:t>učení, které není prostým memorováním a rozšiřováním sumy poznatků</a:t>
            </a:r>
            <a:endParaRPr lang="cs-CZ" altLang="cs-CZ" b="1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Valstní t</a:t>
            </a:r>
            <a:r>
              <a:rPr lang="en-GB" altLang="cs-CZ"/>
              <a:t>ermín připisován D.P.Ausubelovi </a:t>
            </a:r>
            <a:endParaRPr lang="cs-CZ" altLang="cs-CZ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Vzniká v reakci na </a:t>
            </a:r>
            <a:r>
              <a:rPr lang="en-GB" altLang="cs-CZ"/>
              <a:t>Thorndika </a:t>
            </a:r>
            <a:r>
              <a:rPr lang="cs-CZ" altLang="cs-CZ"/>
              <a:t>a jeho </a:t>
            </a:r>
            <a:r>
              <a:rPr lang="en-GB" altLang="cs-CZ"/>
              <a:t>mechanistick</a:t>
            </a:r>
            <a:r>
              <a:rPr lang="cs-CZ" altLang="cs-CZ"/>
              <a:t>ý</a:t>
            </a:r>
            <a:r>
              <a:rPr lang="en-GB" altLang="cs-CZ"/>
              <a:t> přístup</a:t>
            </a:r>
            <a:r>
              <a:rPr lang="cs-CZ" altLang="cs-CZ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Významným</a:t>
            </a:r>
            <a:r>
              <a:rPr lang="en-GB" altLang="cs-CZ"/>
              <a:t> zdrojem gestalt</a:t>
            </a:r>
            <a:r>
              <a:rPr lang="cs-CZ" altLang="cs-CZ"/>
              <a:t>-psychologie </a:t>
            </a:r>
            <a:r>
              <a:rPr lang="cs-CZ" altLang="cs-CZ" i="1"/>
              <a:t>(viz předchozí přednáška)</a:t>
            </a:r>
            <a:endParaRPr lang="en-GB" altLang="cs-CZ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Aktivita</a:t>
            </a:r>
            <a:r>
              <a:rPr lang="cs-CZ" altLang="cs-CZ"/>
              <a:t> v procesu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Konstruování</a:t>
            </a:r>
            <a:r>
              <a:rPr lang="cs-CZ" altLang="cs-CZ"/>
              <a:t> poznatků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Kumulace</a:t>
            </a:r>
            <a:r>
              <a:rPr lang="cs-CZ" altLang="cs-CZ"/>
              <a:t> poznatků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Autoregulace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Zacílenost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Situovanost</a:t>
            </a:r>
            <a:r>
              <a:rPr lang="cs-CZ" altLang="cs-CZ"/>
              <a:t> učení</a:t>
            </a:r>
            <a:endParaRPr lang="en-GB" altLang="cs-CZ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Individální specifičnost</a:t>
            </a:r>
            <a:r>
              <a:rPr lang="cs-CZ" altLang="cs-CZ"/>
              <a:t> učení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/>
              <a:t>Smysluplné učení - </a:t>
            </a:r>
            <a:r>
              <a:rPr lang="cs-CZ" altLang="cs-CZ"/>
              <a:t>procesy</a:t>
            </a:r>
            <a:endParaRPr lang="en-GB" altLang="cs-CZ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Hodnocení </a:t>
            </a:r>
            <a:r>
              <a:rPr lang="en-GB" altLang="cs-CZ" i="1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700</TotalTime>
  <Words>2395</Words>
  <Application>Microsoft Office PowerPoint</Application>
  <PresentationFormat>Vlastní</PresentationFormat>
  <Paragraphs>326</Paragraphs>
  <Slides>45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Arial Unicode MS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Prezentace aplikace PowerPoint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Kateřina Bartošová</cp:lastModifiedBy>
  <cp:revision>73</cp:revision>
  <dcterms:modified xsi:type="dcterms:W3CDTF">2020-03-15T17:57:06Z</dcterms:modified>
</cp:coreProperties>
</file>