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441" r:id="rId4"/>
    <p:sldId id="442" r:id="rId5"/>
    <p:sldId id="311" r:id="rId6"/>
    <p:sldId id="313" r:id="rId7"/>
    <p:sldId id="314" r:id="rId8"/>
    <p:sldId id="315" r:id="rId9"/>
    <p:sldId id="317" r:id="rId10"/>
    <p:sldId id="339" r:id="rId11"/>
    <p:sldId id="340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3" r:id="rId23"/>
    <p:sldId id="354" r:id="rId24"/>
    <p:sldId id="355" r:id="rId25"/>
    <p:sldId id="356" r:id="rId26"/>
    <p:sldId id="357" r:id="rId27"/>
    <p:sldId id="359" r:id="rId28"/>
    <p:sldId id="362" r:id="rId29"/>
    <p:sldId id="318" r:id="rId30"/>
    <p:sldId id="319" r:id="rId31"/>
    <p:sldId id="326" r:id="rId32"/>
    <p:sldId id="327" r:id="rId33"/>
    <p:sldId id="329" r:id="rId34"/>
    <p:sldId id="332" r:id="rId35"/>
    <p:sldId id="333" r:id="rId36"/>
    <p:sldId id="337" r:id="rId37"/>
    <p:sldId id="363" r:id="rId38"/>
    <p:sldId id="364" r:id="rId39"/>
    <p:sldId id="371" r:id="rId40"/>
    <p:sldId id="372" r:id="rId41"/>
    <p:sldId id="374" r:id="rId42"/>
    <p:sldId id="258" r:id="rId43"/>
    <p:sldId id="261" r:id="rId44"/>
    <p:sldId id="264" r:id="rId45"/>
    <p:sldId id="262" r:id="rId46"/>
    <p:sldId id="397" r:id="rId47"/>
    <p:sldId id="398" r:id="rId48"/>
    <p:sldId id="399" r:id="rId49"/>
    <p:sldId id="400" r:id="rId50"/>
    <p:sldId id="266" r:id="rId51"/>
    <p:sldId id="267" r:id="rId52"/>
    <p:sldId id="411" r:id="rId53"/>
    <p:sldId id="268" r:id="rId54"/>
    <p:sldId id="269" r:id="rId55"/>
    <p:sldId id="412" r:id="rId56"/>
    <p:sldId id="432" r:id="rId57"/>
    <p:sldId id="434" r:id="rId58"/>
    <p:sldId id="270" r:id="rId59"/>
    <p:sldId id="419" r:id="rId60"/>
    <p:sldId id="414" r:id="rId61"/>
    <p:sldId id="415" r:id="rId62"/>
    <p:sldId id="416" r:id="rId63"/>
    <p:sldId id="281" r:id="rId64"/>
    <p:sldId id="418" r:id="rId65"/>
    <p:sldId id="282" r:id="rId66"/>
    <p:sldId id="274" r:id="rId67"/>
    <p:sldId id="420" r:id="rId68"/>
    <p:sldId id="421" r:id="rId69"/>
    <p:sldId id="426" r:id="rId70"/>
    <p:sldId id="427" r:id="rId71"/>
    <p:sldId id="438" r:id="rId72"/>
    <p:sldId id="440" r:id="rId73"/>
    <p:sldId id="437" r:id="rId74"/>
    <p:sldId id="439" r:id="rId75"/>
    <p:sldId id="288" r:id="rId76"/>
    <p:sldId id="289" r:id="rId77"/>
    <p:sldId id="290" r:id="rId78"/>
    <p:sldId id="291" r:id="rId79"/>
    <p:sldId id="295" r:id="rId80"/>
    <p:sldId id="428" r:id="rId81"/>
    <p:sldId id="430" r:id="rId82"/>
    <p:sldId id="431" r:id="rId83"/>
    <p:sldId id="429" r:id="rId8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4B08-7629-4AB3-A97D-8C65A7E22CD0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E52-CCEC-4885-9AEC-B212810FA5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4896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4B08-7629-4AB3-A97D-8C65A7E22CD0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E52-CCEC-4885-9AEC-B212810FA5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284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4B08-7629-4AB3-A97D-8C65A7E22CD0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E52-CCEC-4885-9AEC-B212810FA5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479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4B08-7629-4AB3-A97D-8C65A7E22CD0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E52-CCEC-4885-9AEC-B212810FA5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684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4B08-7629-4AB3-A97D-8C65A7E22CD0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E52-CCEC-4885-9AEC-B212810FA5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57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4B08-7629-4AB3-A97D-8C65A7E22CD0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E52-CCEC-4885-9AEC-B212810FA5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4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4B08-7629-4AB3-A97D-8C65A7E22CD0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E52-CCEC-4885-9AEC-B212810FA5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23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4B08-7629-4AB3-A97D-8C65A7E22CD0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E52-CCEC-4885-9AEC-B212810FA5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2893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4B08-7629-4AB3-A97D-8C65A7E22CD0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E52-CCEC-4885-9AEC-B212810FA5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770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4B08-7629-4AB3-A97D-8C65A7E22CD0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E52-CCEC-4885-9AEC-B212810FA5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723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4B08-7629-4AB3-A97D-8C65A7E22CD0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66E52-CCEC-4885-9AEC-B212810FA5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532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14B08-7629-4AB3-A97D-8C65A7E22CD0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66E52-CCEC-4885-9AEC-B212810FA5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9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www.google.com/url?sa=i&amp;rct=j&amp;q=&amp;esrc=s&amp;source=images&amp;cd=&amp;ved=2ahUKEwiI-7zemqngAhUKJ1AKHVvYAa4QjRx6BAgBEAQ&amp;url=/url?sa%3Di%26rct%3Dj%26q%3D%26esrc%3Ds%26source%3Dimages%26cd%3D%26ved%3D%26url%3Dhttps://www.ajronline.org/doi/pdf/10.2214/AJR.07.3568%26psig%3DAOvVaw3P3_oDz8lEEZztPOcZQ1a9%26ust%3D1549614689546894&amp;psig=AOvVaw3P3_oDz8lEEZztPOcZQ1a9&amp;ust=154961468954689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Chirurgie pankreatu a sleziny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J. Hlavsa, P Moravčík</a:t>
            </a:r>
          </a:p>
          <a:p>
            <a:endParaRPr lang="cs-CZ" dirty="0"/>
          </a:p>
          <a:p>
            <a:r>
              <a:rPr lang="cs-CZ" dirty="0" smtClean="0"/>
              <a:t>Chirurgická Klinika LFMU FN Brno </a:t>
            </a:r>
            <a:r>
              <a:rPr lang="cs-CZ" dirty="0" err="1" smtClean="0"/>
              <a:t>Bohuncie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796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90" y="1052736"/>
            <a:ext cx="7488832" cy="50887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6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5688632" cy="43251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42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64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400" cap="none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4400" cap="none" dirty="0" err="1" smtClean="0">
                <a:latin typeface="Arial" pitchFamily="34" charset="0"/>
                <a:cs typeface="Arial" pitchFamily="34" charset="0"/>
              </a:rPr>
              <a:t>ndoscopic</a:t>
            </a:r>
            <a:r>
              <a:rPr lang="cs-CZ" sz="4400" cap="non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4400" cap="none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cs-CZ" sz="4400" cap="none" dirty="0" err="1" smtClean="0">
                <a:latin typeface="Arial" pitchFamily="34" charset="0"/>
                <a:cs typeface="Arial" pitchFamily="34" charset="0"/>
              </a:rPr>
              <a:t>ltra</a:t>
            </a:r>
            <a:r>
              <a:rPr lang="cs-CZ" sz="4400" cap="none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4400" cap="none" dirty="0" err="1" smtClean="0">
                <a:latin typeface="Arial" pitchFamily="34" charset="0"/>
                <a:cs typeface="Arial" pitchFamily="34" charset="0"/>
              </a:rPr>
              <a:t>ound</a:t>
            </a:r>
            <a:endParaRPr lang="cs-CZ" sz="4400" cap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11188" y="2565400"/>
            <a:ext cx="7923212" cy="1612900"/>
          </a:xfrm>
        </p:spPr>
        <p:txBody>
          <a:bodyPr/>
          <a:lstStyle/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r>
              <a:rPr lang="cs-CZ" sz="9600" dirty="0" smtClean="0">
                <a:latin typeface="Arial" pitchFamily="34" charset="0"/>
                <a:cs typeface="Arial" pitchFamily="34" charset="0"/>
              </a:rPr>
              <a:t>EUS</a:t>
            </a:r>
            <a:endParaRPr lang="cs-CZ" sz="9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80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81075"/>
            <a:ext cx="7056437" cy="471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32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4392488" cy="48874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85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2625" y="620713"/>
            <a:ext cx="79248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latin typeface="Arial" pitchFamily="34" charset="0"/>
                <a:cs typeface="Arial" pitchFamily="34" charset="0"/>
              </a:rPr>
              <a:t>EUS</a:t>
            </a:r>
            <a:br>
              <a:rPr lang="cs-CZ" sz="3600" dirty="0" smtClean="0">
                <a:latin typeface="Arial" pitchFamily="34" charset="0"/>
                <a:cs typeface="Arial" pitchFamily="34" charset="0"/>
              </a:rPr>
            </a:br>
            <a:r>
              <a:rPr lang="cs-CZ" sz="36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3600" cap="none" dirty="0" smtClean="0">
                <a:latin typeface="Arial" pitchFamily="34" charset="0"/>
                <a:cs typeface="Arial" pitchFamily="34" charset="0"/>
              </a:rPr>
              <a:t>ine </a:t>
            </a:r>
            <a:r>
              <a:rPr lang="cs-CZ" sz="3600" cap="none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3600" cap="none" dirty="0" err="1" smtClean="0">
                <a:latin typeface="Arial" pitchFamily="34" charset="0"/>
                <a:cs typeface="Arial" pitchFamily="34" charset="0"/>
              </a:rPr>
              <a:t>eedle</a:t>
            </a:r>
            <a:r>
              <a:rPr lang="cs-CZ" sz="3600" cap="non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cap="none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cs-CZ" sz="3600" cap="none" dirty="0" err="1" smtClean="0">
                <a:latin typeface="Arial" pitchFamily="34" charset="0"/>
                <a:cs typeface="Arial" pitchFamily="34" charset="0"/>
              </a:rPr>
              <a:t>spiration</a:t>
            </a:r>
            <a:r>
              <a:rPr lang="cs-CZ" sz="3600" cap="non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cap="none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cs-CZ" sz="3600" cap="none" dirty="0" err="1" smtClean="0">
                <a:latin typeface="Arial" pitchFamily="34" charset="0"/>
                <a:cs typeface="Arial" pitchFamily="34" charset="0"/>
              </a:rPr>
              <a:t>iopsy</a:t>
            </a:r>
            <a:endParaRPr lang="cs-CZ" sz="3600" cap="non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7"/>
          <a:stretch/>
        </p:blipFill>
        <p:spPr bwMode="auto">
          <a:xfrm>
            <a:off x="2125276" y="2852935"/>
            <a:ext cx="5040560" cy="24803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00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cap="none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cs-CZ" cap="none" dirty="0" err="1" smtClean="0">
                <a:latin typeface="Arial" pitchFamily="34" charset="0"/>
                <a:cs typeface="Arial" pitchFamily="34" charset="0"/>
              </a:rPr>
              <a:t>agnetic</a:t>
            </a:r>
            <a:r>
              <a:rPr lang="cs-CZ" cap="non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cs-CZ" cap="none" dirty="0" smtClean="0">
                <a:latin typeface="Arial" pitchFamily="34" charset="0"/>
                <a:cs typeface="Arial" pitchFamily="34" charset="0"/>
              </a:rPr>
              <a:t>esonance </a:t>
            </a:r>
            <a:r>
              <a:rPr lang="cs-CZ" cap="none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cs-CZ" cap="none" dirty="0" err="1" smtClean="0">
                <a:latin typeface="Arial" pitchFamily="34" charset="0"/>
                <a:cs typeface="Arial" pitchFamily="34" charset="0"/>
              </a:rPr>
              <a:t>maging</a:t>
            </a:r>
            <a:endParaRPr lang="cs-CZ" cap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11188" y="2565400"/>
            <a:ext cx="7924800" cy="1612900"/>
          </a:xfrm>
          <a:ln>
            <a:solidFill>
              <a:schemeClr val="bg1"/>
            </a:solidFill>
          </a:ln>
        </p:spPr>
        <p:txBody>
          <a:bodyPr/>
          <a:lstStyle/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r>
              <a:rPr lang="cs-CZ" sz="9600" dirty="0" smtClean="0">
                <a:latin typeface="Arial" pitchFamily="34" charset="0"/>
                <a:cs typeface="Arial" pitchFamily="34" charset="0"/>
              </a:rPr>
              <a:t>MRI</a:t>
            </a:r>
            <a:endParaRPr lang="cs-CZ" sz="9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341438"/>
            <a:ext cx="5689600" cy="49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0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480720" cy="42529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57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69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cap="none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cs-CZ" cap="none" dirty="0" err="1" smtClean="0">
                <a:latin typeface="Arial" pitchFamily="34" charset="0"/>
                <a:cs typeface="Arial" pitchFamily="34" charset="0"/>
              </a:rPr>
              <a:t>agnetic</a:t>
            </a:r>
            <a:r>
              <a:rPr lang="cs-CZ" cap="none" dirty="0">
                <a:latin typeface="Arial" pitchFamily="34" charset="0"/>
                <a:cs typeface="Arial" pitchFamily="34" charset="0"/>
              </a:rPr>
              <a:t> </a:t>
            </a:r>
            <a:r>
              <a:rPr lang="cs-CZ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cs-CZ" cap="none" dirty="0" smtClean="0">
                <a:latin typeface="Arial" pitchFamily="34" charset="0"/>
                <a:cs typeface="Arial" pitchFamily="34" charset="0"/>
              </a:rPr>
              <a:t>esonance </a:t>
            </a:r>
            <a:r>
              <a:rPr lang="cs-CZ" cap="none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cs-CZ" cap="none" dirty="0" err="1" smtClean="0">
                <a:latin typeface="Arial" pitchFamily="34" charset="0"/>
                <a:cs typeface="Arial" pitchFamily="34" charset="0"/>
              </a:rPr>
              <a:t>holangio-</a:t>
            </a:r>
            <a:r>
              <a:rPr lang="cs-CZ" cap="none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cs-CZ" cap="none" dirty="0" err="1" smtClean="0">
                <a:latin typeface="Arial" pitchFamily="34" charset="0"/>
                <a:cs typeface="Arial" pitchFamily="34" charset="0"/>
              </a:rPr>
              <a:t>ankreaticography</a:t>
            </a:r>
            <a:endParaRPr lang="cs-CZ" cap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11188" y="2781300"/>
            <a:ext cx="7924800" cy="1612900"/>
          </a:xfrm>
        </p:spPr>
        <p:txBody>
          <a:bodyPr/>
          <a:lstStyle/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r>
              <a:rPr lang="cs-CZ" sz="9600" dirty="0" smtClean="0">
                <a:latin typeface="Arial" pitchFamily="34" charset="0"/>
                <a:cs typeface="Arial" pitchFamily="34" charset="0"/>
              </a:rPr>
              <a:t>MRCP</a:t>
            </a:r>
            <a:endParaRPr lang="cs-CZ" sz="9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Přehled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Ošetřovatelská péče po operaci pankreatu</a:t>
            </a:r>
          </a:p>
          <a:p>
            <a:r>
              <a:rPr lang="cs-CZ" dirty="0" smtClean="0"/>
              <a:t>Ošetřovatelská péče po operaci sleziny</a:t>
            </a:r>
            <a:endParaRPr lang="cs-CZ" dirty="0" smtClean="0"/>
          </a:p>
          <a:p>
            <a:r>
              <a:rPr lang="cs-CZ" dirty="0" smtClean="0"/>
              <a:t>Chirurgická </a:t>
            </a:r>
            <a:r>
              <a:rPr lang="cs-CZ" dirty="0" smtClean="0"/>
              <a:t>anatomie</a:t>
            </a:r>
          </a:p>
          <a:p>
            <a:r>
              <a:rPr lang="cs-CZ" dirty="0" smtClean="0"/>
              <a:t>Chirurgická fyziologie</a:t>
            </a:r>
          </a:p>
          <a:p>
            <a:r>
              <a:rPr lang="cs-CZ" dirty="0" smtClean="0"/>
              <a:t>Zobrazovací metody </a:t>
            </a:r>
          </a:p>
          <a:p>
            <a:r>
              <a:rPr lang="cs-CZ" dirty="0" smtClean="0"/>
              <a:t>Typy chirurgických výkonů na pankreatu</a:t>
            </a:r>
          </a:p>
          <a:p>
            <a:r>
              <a:rPr lang="cs-CZ" dirty="0" smtClean="0"/>
              <a:t>Akutní pankreatitida</a:t>
            </a:r>
          </a:p>
          <a:p>
            <a:r>
              <a:rPr lang="cs-CZ" dirty="0" smtClean="0"/>
              <a:t>Karcinom pankreatu </a:t>
            </a:r>
          </a:p>
          <a:p>
            <a:r>
              <a:rPr lang="cs-CZ" dirty="0"/>
              <a:t>Chronická pankreatitida</a:t>
            </a:r>
          </a:p>
          <a:p>
            <a:r>
              <a:rPr lang="cs-CZ" dirty="0" smtClean="0"/>
              <a:t>Cystické nádory pankreatu</a:t>
            </a:r>
          </a:p>
          <a:p>
            <a:r>
              <a:rPr lang="cs-CZ" dirty="0" smtClean="0"/>
              <a:t>Neuroendokrinní nádory pankreatu (</a:t>
            </a:r>
            <a:r>
              <a:rPr lang="cs-CZ" dirty="0" err="1" smtClean="0"/>
              <a:t>PNENs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Ampulomy</a:t>
            </a:r>
            <a:r>
              <a:rPr lang="cs-CZ" dirty="0" smtClean="0"/>
              <a:t>, nádory distálního </a:t>
            </a:r>
            <a:r>
              <a:rPr lang="cs-CZ" dirty="0" err="1" smtClean="0"/>
              <a:t>choledodochu</a:t>
            </a:r>
            <a:endParaRPr lang="cs-CZ" dirty="0" smtClean="0"/>
          </a:p>
          <a:p>
            <a:r>
              <a:rPr lang="cs-CZ" dirty="0" smtClean="0"/>
              <a:t>Traumata pankreatu, vrozené vývojové vady, metastázy nádorů jiných lokalizací do pankreatu</a:t>
            </a:r>
          </a:p>
          <a:p>
            <a:r>
              <a:rPr lang="cs-CZ" dirty="0" smtClean="0"/>
              <a:t>Chirurgie </a:t>
            </a:r>
            <a:r>
              <a:rPr lang="cs-CZ" dirty="0" smtClean="0"/>
              <a:t>sleziny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282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84313"/>
            <a:ext cx="5040312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53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5760640" cy="55647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3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11188" y="1844675"/>
            <a:ext cx="7924800" cy="1612900"/>
          </a:xfrm>
        </p:spPr>
        <p:txBody>
          <a:bodyPr/>
          <a:lstStyle/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r>
              <a:rPr lang="cs-CZ" sz="9600" dirty="0" smtClean="0">
                <a:latin typeface="Arial" pitchFamily="34" charset="0"/>
                <a:cs typeface="Arial" pitchFamily="34" charset="0"/>
              </a:rPr>
              <a:t>PET / CT</a:t>
            </a:r>
            <a:endParaRPr lang="cs-CZ" sz="9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20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262317" cy="49845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86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052513"/>
            <a:ext cx="3671887" cy="528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76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79248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cap="none" dirty="0" smtClean="0">
                <a:latin typeface="Arial" pitchFamily="34" charset="0"/>
                <a:cs typeface="Arial" pitchFamily="34" charset="0"/>
              </a:rPr>
              <a:t>ndoskopická </a:t>
            </a:r>
            <a:r>
              <a:rPr lang="cs-CZ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cs-CZ" cap="none" dirty="0" smtClean="0">
                <a:latin typeface="Arial" pitchFamily="34" charset="0"/>
                <a:cs typeface="Arial" pitchFamily="34" charset="0"/>
              </a:rPr>
              <a:t>etrográdní </a:t>
            </a:r>
            <a:r>
              <a:rPr lang="cs-CZ" cap="none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cs-CZ" cap="none" dirty="0" err="1" smtClean="0">
                <a:latin typeface="Arial" pitchFamily="34" charset="0"/>
                <a:cs typeface="Arial" pitchFamily="34" charset="0"/>
              </a:rPr>
              <a:t>holangio</a:t>
            </a:r>
            <a:r>
              <a:rPr lang="cs-CZ" cap="non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cap="none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cs-CZ" cap="none" dirty="0" err="1" smtClean="0">
                <a:latin typeface="Arial" pitchFamily="34" charset="0"/>
                <a:cs typeface="Arial" pitchFamily="34" charset="0"/>
              </a:rPr>
              <a:t>ankreatikografie</a:t>
            </a:r>
            <a:endParaRPr lang="cs-CZ" cap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11188" y="2565400"/>
            <a:ext cx="7924800" cy="1612900"/>
          </a:xfrm>
          <a:ln>
            <a:solidFill>
              <a:schemeClr val="bg1"/>
            </a:solidFill>
          </a:ln>
        </p:spPr>
        <p:txBody>
          <a:bodyPr/>
          <a:lstStyle/>
          <a:p>
            <a:pPr marL="0" indent="0" algn="ctr" eaLnBrk="1" fontAlgn="auto" hangingPunct="1">
              <a:buFont typeface="Arial" panose="020B0604020202020204" pitchFamily="34" charset="0"/>
              <a:buNone/>
              <a:defRPr/>
            </a:pPr>
            <a:r>
              <a:rPr lang="cs-CZ" sz="9600" dirty="0" smtClean="0">
                <a:latin typeface="Arial" pitchFamily="34" charset="0"/>
                <a:cs typeface="Arial" pitchFamily="34" charset="0"/>
              </a:rPr>
              <a:t>ERCP</a:t>
            </a:r>
            <a:endParaRPr lang="cs-CZ" sz="9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32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196975"/>
            <a:ext cx="4943475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42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09600" y="476250"/>
            <a:ext cx="7924800" cy="94138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Drenáž žlučových cest</a:t>
            </a:r>
            <a:b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ERCP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00213"/>
            <a:ext cx="2808287" cy="416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 descr="https://encrypted-tbn2.gstatic.com/images?q=tbn:ANd9GcT2p5_am8JYCm0xR7IqTarc-eaFGLUrKVnyOCsjzzFO-kVP7smB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70021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http://www.citec-group.com/Medical/upload/20074121455199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6001" r="5119" b="4681"/>
          <a:stretch>
            <a:fillRect/>
          </a:stretch>
        </p:blipFill>
        <p:spPr bwMode="auto">
          <a:xfrm>
            <a:off x="4946650" y="3644900"/>
            <a:ext cx="2452688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96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339752" y="3573016"/>
            <a:ext cx="4721225" cy="1752600"/>
          </a:xfrm>
        </p:spPr>
        <p:txBody>
          <a:bodyPr>
            <a:normAutofit fontScale="77500" lnSpcReduction="20000"/>
          </a:bodyPr>
          <a:lstStyle/>
          <a:p>
            <a:pPr marL="342900" indent="-342900" algn="l" eaLnBrk="1" fontAlgn="auto" hangingPunct="1">
              <a:buFont typeface="Wingdings" pitchFamily="2" charset="2"/>
              <a:buChar char="§"/>
              <a:defRPr/>
            </a:pP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Pankreatoduodenektomie</a:t>
            </a:r>
            <a:endParaRPr lang="cs-CZ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 eaLnBrk="1" fontAlgn="auto" hangingPunct="1">
              <a:buFont typeface="Wingdings" pitchFamily="2" charset="2"/>
              <a:buChar char="§"/>
              <a:defRPr/>
            </a:pP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Centrální pankreatektomie</a:t>
            </a:r>
          </a:p>
          <a:p>
            <a:pPr marL="342900" indent="-342900" algn="l" eaLnBrk="1" fontAlgn="auto" hangingPunct="1">
              <a:buFont typeface="Wingdings" pitchFamily="2" charset="2"/>
              <a:buChar char="§"/>
              <a:defRPr/>
            </a:pP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Distální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splenopankreatektomie</a:t>
            </a:r>
            <a:endParaRPr lang="cs-CZ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 eaLnBrk="1" fontAlgn="auto" hangingPunct="1">
              <a:buFont typeface="Wingdings" pitchFamily="2" charset="2"/>
              <a:buChar char="§"/>
              <a:defRPr/>
            </a:pP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Distální „spleen-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preserving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 pankreatektomie</a:t>
            </a:r>
          </a:p>
          <a:p>
            <a:pPr marL="342900" indent="-342900" algn="l" eaLnBrk="1" fontAlgn="auto" hangingPunct="1">
              <a:buFont typeface="Wingdings" pitchFamily="2" charset="2"/>
              <a:buChar char="§"/>
              <a:defRPr/>
            </a:pP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Enukleace</a:t>
            </a:r>
          </a:p>
          <a:p>
            <a:pPr marL="342900" indent="-342900" algn="l" eaLnBrk="1" fontAlgn="auto" hangingPunct="1">
              <a:buFont typeface="Wingdings" pitchFamily="2" charset="2"/>
              <a:buChar char="§"/>
              <a:defRPr/>
            </a:pP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Drenážní a bypassové operace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14700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>
                <a:solidFill>
                  <a:schemeClr val="tx2">
                    <a:lumMod val="75000"/>
                  </a:schemeClr>
                </a:solidFill>
              </a:rPr>
              <a:t>Typy chirurgických výkonů na pankreatu</a:t>
            </a:r>
          </a:p>
        </p:txBody>
      </p:sp>
    </p:spTree>
    <p:extLst>
      <p:ext uri="{BB962C8B-B14F-4D97-AF65-F5344CB8AC3E}">
        <p14:creationId xmlns:p14="http://schemas.microsoft.com/office/powerpoint/2010/main" val="71415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Pankreato-duodenektomie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5" descr="Pylorus preserving Whipple' s before diagram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1695" r="1201" b="5701"/>
          <a:stretch>
            <a:fillRect/>
          </a:stretch>
        </p:blipFill>
        <p:spPr bwMode="auto">
          <a:xfrm>
            <a:off x="2015716" y="2132856"/>
            <a:ext cx="5112568" cy="402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40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Ošetřovatelská péče po operaci pankreatu</a:t>
            </a:r>
            <a:br>
              <a:rPr lang="cs-CZ" dirty="0">
                <a:solidFill>
                  <a:schemeClr val="accent1">
                    <a:lumMod val="75000"/>
                  </a:schemeClr>
                </a:solidFill>
              </a:rPr>
            </a:b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 smtClean="0"/>
          </a:p>
          <a:p>
            <a:pPr marL="0" indent="0">
              <a:buNone/>
            </a:pPr>
            <a:r>
              <a:rPr lang="cs-CZ" sz="2400" dirty="0" smtClean="0"/>
              <a:t>Většina pacientů po operaci na JIP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Nutnost časté kontroly břišních drénů – nebezpeční závažného krvácení nebo pankreatické píštěle.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 smtClean="0"/>
              <a:t>Monitorace odpadů z </a:t>
            </a:r>
            <a:r>
              <a:rPr lang="cs-CZ" sz="2400" dirty="0" err="1" smtClean="0"/>
              <a:t>naso</a:t>
            </a:r>
            <a:r>
              <a:rPr lang="cs-CZ" sz="2400" dirty="0" smtClean="0"/>
              <a:t>-gastrické sondy. 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Časná enterální nutrice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 smtClean="0"/>
              <a:t>Časná </a:t>
            </a:r>
            <a:r>
              <a:rPr lang="cs-CZ" sz="2400" dirty="0" err="1" smtClean="0"/>
              <a:t>vertikalizace</a:t>
            </a:r>
            <a:endParaRPr lang="cs-CZ" sz="2400" dirty="0" smtClean="0"/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Monitorace glykémie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2049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 err="1" smtClean="0">
                <a:solidFill>
                  <a:schemeClr val="tx2">
                    <a:lumMod val="75000"/>
                  </a:schemeClr>
                </a:solidFill>
              </a:rPr>
              <a:t>Pankreato-duodenektomie</a:t>
            </a:r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br>
              <a:rPr lang="cs-CZ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rekonstrukce</a:t>
            </a:r>
            <a:endParaRPr lang="cs-CZ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2" y="2458244"/>
            <a:ext cx="31527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0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4000" dirty="0" smtClean="0">
                <a:solidFill>
                  <a:schemeClr val="tx2">
                    <a:lumMod val="75000"/>
                  </a:schemeClr>
                </a:solidFill>
              </a:rPr>
              <a:t>Centrální </a:t>
            </a:r>
            <a:r>
              <a:rPr lang="cs-CZ" sz="4000" dirty="0">
                <a:solidFill>
                  <a:schemeClr val="tx2">
                    <a:lumMod val="75000"/>
                  </a:schemeClr>
                </a:solidFill>
              </a:rPr>
              <a:t>Pankreatektomie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58"/>
          <a:stretch>
            <a:fillRect/>
          </a:stretch>
        </p:blipFill>
        <p:spPr bwMode="auto">
          <a:xfrm>
            <a:off x="2744788" y="1989138"/>
            <a:ext cx="3887787" cy="310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8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8" b="50876"/>
          <a:stretch>
            <a:fillRect/>
          </a:stretch>
        </p:blipFill>
        <p:spPr bwMode="auto">
          <a:xfrm>
            <a:off x="2339975" y="1887538"/>
            <a:ext cx="4464050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4000" dirty="0" smtClean="0">
                <a:solidFill>
                  <a:schemeClr val="tx2">
                    <a:lumMod val="75000"/>
                  </a:schemeClr>
                </a:solidFill>
              </a:rPr>
              <a:t>Centrální pankreatektomie</a:t>
            </a:r>
            <a:endParaRPr lang="cs-CZ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000" dirty="0">
                <a:solidFill>
                  <a:schemeClr val="tx2">
                    <a:lumMod val="75000"/>
                  </a:schemeClr>
                </a:solidFill>
              </a:rPr>
              <a:t>Centrální </a:t>
            </a:r>
            <a:r>
              <a:rPr lang="cs-CZ" sz="4000" dirty="0" smtClean="0">
                <a:solidFill>
                  <a:schemeClr val="tx2">
                    <a:lumMod val="75000"/>
                  </a:schemeClr>
                </a:solidFill>
              </a:rPr>
              <a:t>pankreatektomie</a:t>
            </a:r>
            <a:endParaRPr lang="cs-CZ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03"/>
          <a:stretch>
            <a:fillRect/>
          </a:stretch>
        </p:blipFill>
        <p:spPr bwMode="auto">
          <a:xfrm>
            <a:off x="2339975" y="1916113"/>
            <a:ext cx="4464050" cy="364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22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4000" dirty="0" err="1">
                <a:solidFill>
                  <a:schemeClr val="tx2">
                    <a:lumMod val="75000"/>
                  </a:schemeClr>
                </a:solidFill>
              </a:rPr>
              <a:t>Splenopankreatektomie</a:t>
            </a:r>
            <a:endParaRPr lang="cs-CZ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603375"/>
            <a:ext cx="5976938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74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2" b="11848"/>
          <a:stretch/>
        </p:blipFill>
        <p:spPr bwMode="auto">
          <a:xfrm>
            <a:off x="1763688" y="2420887"/>
            <a:ext cx="5688013" cy="35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16724" y="548680"/>
            <a:ext cx="7781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3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Distální „spleen-</a:t>
            </a:r>
            <a:r>
              <a:rPr lang="cs-CZ" sz="3200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preserving</a:t>
            </a:r>
            <a:r>
              <a:rPr lang="cs-CZ" sz="32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“ pankreatektomie</a:t>
            </a:r>
          </a:p>
        </p:txBody>
      </p:sp>
    </p:spTree>
    <p:extLst>
      <p:ext uri="{BB962C8B-B14F-4D97-AF65-F5344CB8AC3E}">
        <p14:creationId xmlns:p14="http://schemas.microsoft.com/office/powerpoint/2010/main" val="116073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08" y="1556792"/>
            <a:ext cx="7571184" cy="508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>
                <a:solidFill>
                  <a:schemeClr val="tx2">
                    <a:lumMod val="75000"/>
                  </a:schemeClr>
                </a:solidFill>
              </a:rPr>
              <a:t>Enukleace </a:t>
            </a:r>
            <a:r>
              <a:rPr lang="cs-CZ" sz="4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cs-CZ" sz="4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sz="2700" dirty="0" err="1" smtClean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cs-CZ" sz="2700" dirty="0" err="1" smtClean="0"/>
              <a:t>nzulinom</a:t>
            </a:r>
            <a:r>
              <a:rPr lang="cs-CZ" sz="2700" dirty="0" smtClean="0"/>
              <a:t> </a:t>
            </a:r>
            <a:endParaRPr lang="cs-CZ" sz="2700" dirty="0"/>
          </a:p>
        </p:txBody>
      </p:sp>
    </p:spTree>
    <p:extLst>
      <p:ext uri="{BB962C8B-B14F-4D97-AF65-F5344CB8AC3E}">
        <p14:creationId xmlns:p14="http://schemas.microsoft.com/office/powerpoint/2010/main" val="335471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684213" y="1844675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 err="1" smtClean="0">
                <a:solidFill>
                  <a:schemeClr val="tx2">
                    <a:lumMod val="75000"/>
                  </a:schemeClr>
                </a:solidFill>
              </a:rPr>
              <a:t>Bypasové</a:t>
            </a:r>
            <a:r>
              <a:rPr lang="cs-CZ" sz="4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4000" dirty="0">
                <a:solidFill>
                  <a:schemeClr val="tx2">
                    <a:lumMod val="75000"/>
                  </a:schemeClr>
                </a:solidFill>
              </a:rPr>
              <a:t>a drenážní operace</a:t>
            </a:r>
          </a:p>
        </p:txBody>
      </p:sp>
    </p:spTree>
    <p:extLst>
      <p:ext uri="{BB962C8B-B14F-4D97-AF65-F5344CB8AC3E}">
        <p14:creationId xmlns:p14="http://schemas.microsoft.com/office/powerpoint/2010/main" val="140303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206" y="116632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Hepatiko-jejuno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anastomóza</a:t>
            </a:r>
            <a:r>
              <a:rPr lang="cs-CZ" cap="non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cs-CZ" cap="non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</a:t>
            </a:r>
            <a:r>
              <a:rPr lang="cs-CZ" cap="none" dirty="0" smtClean="0"/>
              <a:t>ec. Y-</a:t>
            </a:r>
            <a:r>
              <a:rPr lang="cs-CZ" cap="none" dirty="0" err="1"/>
              <a:t>R</a:t>
            </a:r>
            <a:r>
              <a:rPr lang="cs-CZ" cap="none" dirty="0" err="1" smtClean="0"/>
              <a:t>oux</a:t>
            </a:r>
            <a:endParaRPr lang="cs-CZ" cap="none" dirty="0"/>
          </a:p>
        </p:txBody>
      </p:sp>
      <p:pic>
        <p:nvPicPr>
          <p:cNvPr id="130050" name="Picture 2" descr="http://www.lausanne.ch/Tools/GetImage.asp?id=91767&amp;RetDesc=N&amp;Type=DocOb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2100" cy="2114550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8" name="TextovéPole 3"/>
          <p:cNvSpPr txBox="1">
            <a:spLocks noChangeArrowheads="1"/>
          </p:cNvSpPr>
          <p:nvPr/>
        </p:nvSpPr>
        <p:spPr bwMode="auto">
          <a:xfrm>
            <a:off x="3175" y="1949450"/>
            <a:ext cx="1506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200"/>
              <a:t>César Roux</a:t>
            </a:r>
          </a:p>
          <a:p>
            <a:r>
              <a:rPr lang="cs-CZ" altLang="cs-CZ" sz="1400"/>
              <a:t>1857-1934</a:t>
            </a:r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44126"/>
            <a:ext cx="4516056" cy="43153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07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cs-CZ" sz="4000" dirty="0" err="1">
                <a:solidFill>
                  <a:schemeClr val="tx2">
                    <a:lumMod val="75000"/>
                  </a:schemeClr>
                </a:solidFill>
              </a:rPr>
              <a:t>Choledocho-duodeno</a:t>
            </a:r>
            <a:r>
              <a:rPr lang="cs-CZ" sz="4000" dirty="0">
                <a:solidFill>
                  <a:schemeClr val="tx2">
                    <a:lumMod val="75000"/>
                  </a:schemeClr>
                </a:solidFill>
              </a:rPr>
              <a:t> anastomóza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060575"/>
            <a:ext cx="424815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47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Ošetřovatelská péče po operaci sleziny</a:t>
            </a:r>
            <a:br>
              <a:rPr lang="cs-CZ" dirty="0">
                <a:solidFill>
                  <a:schemeClr val="accent1">
                    <a:lumMod val="75000"/>
                  </a:schemeClr>
                </a:solidFill>
              </a:rPr>
            </a:b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Nejčastěji je splenektomie indikována pro trauma. Méně časté jsou různé hematologické indikace. </a:t>
            </a:r>
          </a:p>
          <a:p>
            <a:endParaRPr lang="cs-CZ" dirty="0"/>
          </a:p>
          <a:p>
            <a:r>
              <a:rPr lang="cs-CZ" dirty="0" smtClean="0"/>
              <a:t>Časté monitorování břišních drénů – nebezpeční náhlého intraabdominálního krvácení. Jednou z možných komplikací pankreatická píštěl při </a:t>
            </a:r>
            <a:r>
              <a:rPr lang="cs-CZ" dirty="0" err="1" smtClean="0"/>
              <a:t>peroperačním</a:t>
            </a:r>
            <a:r>
              <a:rPr lang="cs-CZ" dirty="0" smtClean="0"/>
              <a:t> poranění kaudy pankreatu. </a:t>
            </a:r>
          </a:p>
          <a:p>
            <a:endParaRPr lang="cs-CZ" dirty="0"/>
          </a:p>
          <a:p>
            <a:r>
              <a:rPr lang="cs-CZ" dirty="0" err="1" smtClean="0"/>
              <a:t>Monitirace</a:t>
            </a:r>
            <a:r>
              <a:rPr lang="cs-CZ" dirty="0" smtClean="0"/>
              <a:t> krevního obrazu</a:t>
            </a:r>
          </a:p>
          <a:p>
            <a:endParaRPr lang="cs-CZ" dirty="0"/>
          </a:p>
          <a:p>
            <a:r>
              <a:rPr lang="cs-CZ" dirty="0" smtClean="0"/>
              <a:t>Pacienti jsou ve většině případů časně zatěžování perorální stravou.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81089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Pankreato-jejuno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anastomóza </a:t>
            </a:r>
            <a:r>
              <a:rPr lang="cs-CZ" cap="non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cs-CZ" cap="non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sec. </a:t>
            </a:r>
            <a:r>
              <a:rPr lang="cs-CZ" dirty="0" err="1" smtClean="0">
                <a:solidFill>
                  <a:schemeClr val="tx2">
                    <a:lumMod val="75000"/>
                  </a:schemeClr>
                </a:solidFill>
              </a:rPr>
              <a:t>Partington-Rochelle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56" y="2204864"/>
            <a:ext cx="41036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93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224" y="2204864"/>
            <a:ext cx="4680520" cy="39004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907704" y="548680"/>
            <a:ext cx="59046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dirty="0" err="1">
                <a:solidFill>
                  <a:schemeClr val="tx2">
                    <a:lumMod val="75000"/>
                  </a:schemeClr>
                </a:solidFill>
              </a:rPr>
              <a:t>Pseudocysto-gastro</a:t>
            </a:r>
            <a:r>
              <a:rPr lang="cs-CZ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3200" dirty="0" smtClean="0">
                <a:solidFill>
                  <a:schemeClr val="tx2">
                    <a:lumMod val="75000"/>
                  </a:schemeClr>
                </a:solidFill>
              </a:rPr>
              <a:t>anastomóza </a:t>
            </a:r>
            <a:r>
              <a:rPr lang="cs-CZ" sz="3200" dirty="0">
                <a:solidFill>
                  <a:schemeClr val="tx2">
                    <a:lumMod val="75000"/>
                  </a:schemeClr>
                </a:solidFill>
              </a:rPr>
              <a:t>sec. </a:t>
            </a:r>
            <a:r>
              <a:rPr lang="cs-CZ" sz="3200" dirty="0" err="1">
                <a:solidFill>
                  <a:schemeClr val="tx2">
                    <a:lumMod val="75000"/>
                  </a:schemeClr>
                </a:solidFill>
              </a:rPr>
              <a:t>Jurasz</a:t>
            </a:r>
            <a:r>
              <a:rPr lang="cs-CZ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679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Incidence patologií pankreatu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cs-CZ" dirty="0" smtClean="0"/>
          </a:p>
          <a:p>
            <a:pPr marL="0" indent="0">
              <a:buNone/>
            </a:pPr>
            <a:r>
              <a:rPr lang="cs-CZ" sz="5200" dirty="0" smtClean="0"/>
              <a:t>Akutní pankreatitida     54-400 </a:t>
            </a:r>
            <a:r>
              <a:rPr lang="cs-CZ" sz="5200" dirty="0"/>
              <a:t>/ 100 000</a:t>
            </a:r>
          </a:p>
          <a:p>
            <a:endParaRPr lang="cs-CZ" sz="4300" dirty="0" smtClean="0"/>
          </a:p>
          <a:p>
            <a:pPr marL="0" indent="0">
              <a:buNone/>
            </a:pPr>
            <a:r>
              <a:rPr lang="cs-CZ" sz="4300" dirty="0" smtClean="0"/>
              <a:t>Karcinom pankreatu  		20 /100 000</a:t>
            </a:r>
          </a:p>
          <a:p>
            <a:pPr marL="0" indent="0">
              <a:buNone/>
            </a:pPr>
            <a:r>
              <a:rPr lang="cs-CZ" sz="3600" dirty="0" smtClean="0"/>
              <a:t>Chronická pankreatitida		5-10 / 100 000 </a:t>
            </a:r>
          </a:p>
          <a:p>
            <a:endParaRPr lang="cs-CZ" sz="2800" dirty="0" smtClean="0"/>
          </a:p>
          <a:p>
            <a:pPr marL="0" indent="0">
              <a:buNone/>
            </a:pPr>
            <a:r>
              <a:rPr lang="cs-CZ" sz="2800" dirty="0" smtClean="0"/>
              <a:t>Cystické </a:t>
            </a:r>
            <a:r>
              <a:rPr lang="cs-CZ" sz="2800" dirty="0"/>
              <a:t>tumory 2% </a:t>
            </a:r>
            <a:r>
              <a:rPr lang="cs-CZ" sz="2800" dirty="0" smtClean="0"/>
              <a:t>všech pankreatických malignit</a:t>
            </a:r>
          </a:p>
          <a:p>
            <a:pPr marL="0" indent="0">
              <a:buNone/>
            </a:pPr>
            <a:endParaRPr lang="cs-CZ" sz="2200" dirty="0" smtClean="0"/>
          </a:p>
          <a:p>
            <a:pPr marL="0" indent="0">
              <a:buNone/>
            </a:pPr>
            <a:r>
              <a:rPr lang="cs-CZ" sz="2200" dirty="0" smtClean="0"/>
              <a:t>Neuroendokrinní nádory pankreatu 		0,32 / 100 000</a:t>
            </a:r>
          </a:p>
          <a:p>
            <a:pPr marL="0" indent="0">
              <a:buNone/>
            </a:pPr>
            <a:endParaRPr lang="cs-CZ" sz="1700" dirty="0" smtClean="0"/>
          </a:p>
          <a:p>
            <a:pPr marL="0" indent="0">
              <a:buNone/>
            </a:pPr>
            <a:r>
              <a:rPr lang="cs-CZ" sz="1700" dirty="0" smtClean="0"/>
              <a:t>Trauma pankreatu 				0,2% všech traumat</a:t>
            </a:r>
          </a:p>
          <a:p>
            <a:pPr marL="0" indent="0">
              <a:buNone/>
            </a:pPr>
            <a:r>
              <a:rPr lang="cs-CZ" sz="1700" dirty="0" smtClean="0"/>
              <a:t>Vrozené vývojové vady</a:t>
            </a:r>
          </a:p>
          <a:p>
            <a:pPr marL="0" indent="0">
              <a:buNone/>
            </a:pPr>
            <a:r>
              <a:rPr lang="cs-CZ" sz="1700" dirty="0" smtClean="0"/>
              <a:t>Metastázy nádorů jiných lokalizací (</a:t>
            </a:r>
            <a:r>
              <a:rPr lang="cs-CZ" sz="1700" dirty="0" err="1" smtClean="0"/>
              <a:t>Grawitz</a:t>
            </a:r>
            <a:r>
              <a:rPr lang="cs-CZ" sz="1700" dirty="0" smtClean="0"/>
              <a:t>, KRK atd.)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8706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Akutní pankreatitida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cs-CZ" dirty="0" smtClean="0"/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Bolesti břicha</a:t>
            </a:r>
          </a:p>
          <a:p>
            <a:pPr marL="0" indent="0" algn="ctr">
              <a:buNone/>
            </a:pPr>
            <a:r>
              <a:rPr lang="cs-CZ" dirty="0" err="1" smtClean="0"/>
              <a:t>Hyperamylázemie</a:t>
            </a:r>
            <a:endParaRPr lang="cs-CZ" sz="1800" dirty="0" smtClean="0"/>
          </a:p>
          <a:p>
            <a:pPr marL="0" indent="0" algn="ctr">
              <a:buNone/>
            </a:pPr>
            <a:r>
              <a:rPr lang="cs-CZ" dirty="0" smtClean="0"/>
              <a:t>CT obraz pankreatitidy</a:t>
            </a:r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marL="0" indent="0" algn="ctr">
              <a:buNone/>
            </a:pPr>
            <a:endParaRPr lang="cs-CZ" sz="2100" dirty="0" smtClean="0">
              <a:solidFill>
                <a:srgbClr val="0000FF"/>
              </a:solidFill>
            </a:endParaRPr>
          </a:p>
          <a:p>
            <a:pPr algn="ctr"/>
            <a:endParaRPr lang="cs-CZ" sz="2100" dirty="0"/>
          </a:p>
        </p:txBody>
      </p:sp>
    </p:spTree>
    <p:extLst>
      <p:ext uri="{BB962C8B-B14F-4D97-AF65-F5344CB8AC3E}">
        <p14:creationId xmlns:p14="http://schemas.microsoft.com/office/powerpoint/2010/main" val="413488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9" t="37365" r="25268" b="43880"/>
          <a:stretch/>
        </p:blipFill>
        <p:spPr bwMode="auto">
          <a:xfrm>
            <a:off x="17061" y="18096"/>
            <a:ext cx="9147978" cy="683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86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43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Akutní pankreatitida</a:t>
            </a:r>
            <a:br>
              <a:rPr lang="cs-CZ" sz="4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cs-CZ" sz="3200" dirty="0" smtClean="0">
                <a:latin typeface="+mn-lt"/>
                <a:ea typeface="+mn-ea"/>
                <a:cs typeface="+mn-cs"/>
              </a:rPr>
              <a:t>etiologie</a:t>
            </a:r>
            <a:endParaRPr lang="cs-CZ" sz="3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Biliární</a:t>
            </a:r>
          </a:p>
          <a:p>
            <a:r>
              <a:rPr lang="cs-CZ" dirty="0" err="1" smtClean="0"/>
              <a:t>Toxonutritivní</a:t>
            </a:r>
            <a:r>
              <a:rPr lang="cs-CZ" dirty="0" smtClean="0"/>
              <a:t> (alkoholická)</a:t>
            </a:r>
          </a:p>
          <a:p>
            <a:r>
              <a:rPr lang="cs-CZ" dirty="0" smtClean="0"/>
              <a:t>Po ERCP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6159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Akutní pankreatitida</a:t>
            </a:r>
            <a:br>
              <a:rPr lang="cs-CZ" sz="4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cs-CZ" sz="3200" dirty="0">
                <a:latin typeface="+mn-lt"/>
                <a:ea typeface="+mn-ea"/>
                <a:cs typeface="+mn-cs"/>
              </a:rPr>
              <a:t>příznaky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Bolesti </a:t>
            </a:r>
            <a:r>
              <a:rPr lang="cs-CZ" dirty="0"/>
              <a:t>břicha - v epigastriu vystřelující do zad</a:t>
            </a:r>
          </a:p>
          <a:p>
            <a:r>
              <a:rPr lang="cs-CZ" dirty="0"/>
              <a:t>Zvracení</a:t>
            </a:r>
          </a:p>
          <a:p>
            <a:r>
              <a:rPr lang="cs-CZ" dirty="0" err="1"/>
              <a:t>Subfebrilie</a:t>
            </a:r>
            <a:r>
              <a:rPr lang="cs-CZ" dirty="0"/>
              <a:t> až </a:t>
            </a:r>
            <a:r>
              <a:rPr lang="cs-CZ" dirty="0" err="1"/>
              <a:t>febrilie</a:t>
            </a:r>
            <a:endParaRPr lang="cs-CZ" dirty="0"/>
          </a:p>
          <a:p>
            <a:r>
              <a:rPr lang="cs-CZ" dirty="0" err="1"/>
              <a:t>Subileozní</a:t>
            </a:r>
            <a:r>
              <a:rPr lang="cs-CZ" dirty="0"/>
              <a:t> stav</a:t>
            </a:r>
          </a:p>
          <a:p>
            <a:r>
              <a:rPr lang="cs-CZ" dirty="0"/>
              <a:t>U těžkého průběhu šokový stav, peritoneální dráždění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82336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Akutní pankreatitida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T</a:t>
            </a:r>
            <a:r>
              <a:rPr lang="cs-CZ" dirty="0" smtClean="0"/>
              <a:t>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400" dirty="0" smtClean="0"/>
          </a:p>
          <a:p>
            <a:r>
              <a:rPr lang="cs-CZ" sz="2400" dirty="0" smtClean="0"/>
              <a:t>Analgetika</a:t>
            </a:r>
          </a:p>
          <a:p>
            <a:r>
              <a:rPr lang="cs-CZ" sz="2400" dirty="0" smtClean="0"/>
              <a:t>Infuzní terapie</a:t>
            </a:r>
          </a:p>
          <a:p>
            <a:r>
              <a:rPr lang="cs-CZ" sz="2400" dirty="0" smtClean="0"/>
              <a:t>ATB </a:t>
            </a:r>
          </a:p>
          <a:p>
            <a:r>
              <a:rPr lang="cs-CZ" sz="2400" dirty="0" smtClean="0"/>
              <a:t>Enterální nutrice</a:t>
            </a:r>
          </a:p>
          <a:p>
            <a:endParaRPr lang="cs-CZ" sz="2400" dirty="0"/>
          </a:p>
          <a:p>
            <a:r>
              <a:rPr lang="cs-CZ" sz="2400" dirty="0" smtClean="0"/>
              <a:t>V indikovaných případech endoskopická, intervenčně radiologická či chirurgická intervence. 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94820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Chirurg řeší pouze komplikace akutní pankreatitidy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cs-CZ" dirty="0" smtClean="0"/>
          </a:p>
          <a:p>
            <a:endParaRPr lang="cs-CZ" dirty="0"/>
          </a:p>
          <a:p>
            <a:pPr algn="ctr"/>
            <a:endParaRPr lang="cs-CZ" dirty="0" smtClean="0"/>
          </a:p>
          <a:p>
            <a:pPr algn="ctr"/>
            <a:r>
              <a:rPr lang="cs-CZ" dirty="0" smtClean="0"/>
              <a:t>Chirurgické řešení je obecně metodou poslední volby, kdy už jiné metody  selhaly nebo je nebylo možné použít</a:t>
            </a:r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r>
              <a:rPr lang="cs-CZ" dirty="0" err="1"/>
              <a:t>Nekrektomie</a:t>
            </a:r>
            <a:r>
              <a:rPr lang="cs-CZ" dirty="0"/>
              <a:t> </a:t>
            </a:r>
            <a:r>
              <a:rPr lang="cs-CZ" dirty="0" smtClean="0"/>
              <a:t>pankreatu + </a:t>
            </a:r>
            <a:r>
              <a:rPr lang="cs-CZ" dirty="0" err="1" smtClean="0"/>
              <a:t>lavage</a:t>
            </a:r>
            <a:r>
              <a:rPr lang="cs-CZ" dirty="0" smtClean="0"/>
              <a:t> dutiny břišní</a:t>
            </a:r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 smtClean="0"/>
              <a:t>Časná cholecystektomie po atace akutní biliární pankreatitidy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8732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linivk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66" y="1124744"/>
            <a:ext cx="7494388" cy="561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051720" y="116632"/>
            <a:ext cx="51803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sz="44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Chirurgická anatomie </a:t>
            </a:r>
          </a:p>
        </p:txBody>
      </p:sp>
    </p:spTree>
    <p:extLst>
      <p:ext uri="{BB962C8B-B14F-4D97-AF65-F5344CB8AC3E}">
        <p14:creationId xmlns:p14="http://schemas.microsoft.com/office/powerpoint/2010/main" val="65882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83806" y="2812569"/>
            <a:ext cx="7754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dirty="0" smtClean="0"/>
              <a:t>Karcinom pankreatu</a:t>
            </a:r>
            <a:endParaRPr lang="cs-CZ" sz="7200" dirty="0"/>
          </a:p>
        </p:txBody>
      </p:sp>
      <p:sp>
        <p:nvSpPr>
          <p:cNvPr id="5" name="TextovéPole 4"/>
          <p:cNvSpPr txBox="1"/>
          <p:nvPr/>
        </p:nvSpPr>
        <p:spPr>
          <a:xfrm rot="20198964">
            <a:off x="1501275" y="2143633"/>
            <a:ext cx="2149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accent3">
                    <a:lumMod val="50000"/>
                  </a:schemeClr>
                </a:solidFill>
              </a:rPr>
              <a:t>Akutní pankreatitida </a:t>
            </a:r>
            <a:endParaRPr lang="cs-CZ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 rot="20250823">
            <a:off x="5690421" y="1448154"/>
            <a:ext cx="274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Cystické tumory pankreatu 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 rot="1937188">
            <a:off x="2633159" y="1725396"/>
            <a:ext cx="3982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solidFill>
                  <a:srgbClr val="FF0000"/>
                </a:solidFill>
              </a:rPr>
              <a:t>Neudoendokrinní</a:t>
            </a:r>
            <a:r>
              <a:rPr lang="cs-CZ" sz="2000" dirty="0" smtClean="0">
                <a:solidFill>
                  <a:srgbClr val="FF0000"/>
                </a:solidFill>
              </a:rPr>
              <a:t> nádory pankreatu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 rot="1180854">
            <a:off x="1825774" y="4376839"/>
            <a:ext cx="246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Chronická pankreatitida 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 rot="20574017">
            <a:off x="4589502" y="5307758"/>
            <a:ext cx="112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Traumata 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 rot="1152943">
            <a:off x="5230478" y="4351331"/>
            <a:ext cx="236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Vrozené vývojové vady</a:t>
            </a:r>
            <a:endParaRPr lang="cs-CZ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3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Karcinom pankreatu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smtClean="0"/>
              <a:t>Česká Republika první na světě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Nádor 6.-8. </a:t>
            </a:r>
            <a:r>
              <a:rPr lang="cs-CZ" dirty="0" err="1" smtClean="0"/>
              <a:t>decenia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Pozdní diagnostika </a:t>
            </a:r>
            <a:r>
              <a:rPr lang="cs-CZ" sz="2000" dirty="0" smtClean="0"/>
              <a:t>(80% v době diagnózy </a:t>
            </a:r>
            <a:r>
              <a:rPr lang="cs-CZ" sz="2000" dirty="0" err="1" smtClean="0"/>
              <a:t>neresekabilní</a:t>
            </a:r>
            <a:r>
              <a:rPr lang="cs-CZ" sz="2000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Predilekčně hlava pankreatu </a:t>
            </a:r>
          </a:p>
          <a:p>
            <a:pPr marL="0" indent="0">
              <a:buNone/>
            </a:pPr>
            <a:r>
              <a:rPr lang="cs-CZ" dirty="0"/>
              <a:t>Iniciální příznak </a:t>
            </a:r>
            <a:r>
              <a:rPr lang="cs-CZ" dirty="0" smtClean="0"/>
              <a:t>ikterus</a:t>
            </a:r>
          </a:p>
          <a:p>
            <a:pPr marL="0" indent="0">
              <a:buNone/>
            </a:pPr>
            <a:r>
              <a:rPr lang="cs-CZ" dirty="0"/>
              <a:t>Předoperační drenáž žlučovodu není vždy nutná</a:t>
            </a:r>
          </a:p>
          <a:p>
            <a:pPr marL="0" indent="0">
              <a:buNone/>
            </a:pPr>
            <a:r>
              <a:rPr lang="cs-CZ" dirty="0" smtClean="0"/>
              <a:t>Hlavním vyšetřením je CT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Jedinou terapeutickou metodou resekce s </a:t>
            </a:r>
            <a:r>
              <a:rPr lang="cs-CZ" dirty="0" err="1" smtClean="0"/>
              <a:t>adj</a:t>
            </a:r>
            <a:r>
              <a:rPr lang="cs-CZ" dirty="0" smtClean="0"/>
              <a:t>. CHT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0" y="6093296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FF0000"/>
                </a:solidFill>
              </a:rPr>
              <a:t>Medián přežití po resekcí 20-40 měsíců</a:t>
            </a:r>
            <a:endParaRPr lang="cs-CZ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77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Karcinom pankreatu </a:t>
            </a:r>
            <a:br>
              <a:rPr lang="cs-CZ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příznaky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Závisí </a:t>
            </a:r>
            <a:r>
              <a:rPr lang="cs-CZ" dirty="0"/>
              <a:t>na lokalizaci nádoru!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Bezbolestný </a:t>
            </a:r>
            <a:r>
              <a:rPr lang="cs-CZ" dirty="0"/>
              <a:t>ikterus </a:t>
            </a:r>
            <a:r>
              <a:rPr lang="cs-CZ" dirty="0" smtClean="0"/>
              <a:t>(hlava pankreatu) </a:t>
            </a:r>
          </a:p>
          <a:p>
            <a:pPr>
              <a:defRPr/>
            </a:pPr>
            <a:r>
              <a:rPr lang="cs-CZ" dirty="0" smtClean="0"/>
              <a:t>Bolesti břicha a zad typické pro tumory těla a kaudy </a:t>
            </a:r>
          </a:p>
          <a:p>
            <a:pPr>
              <a:defRPr/>
            </a:pPr>
            <a:r>
              <a:rPr lang="cs-CZ" dirty="0" smtClean="0"/>
              <a:t>Ascites již známky peritoneální diseminace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24120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36218" r="19881" b="38424"/>
          <a:stretch/>
        </p:blipFill>
        <p:spPr bwMode="auto">
          <a:xfrm>
            <a:off x="10164" y="764704"/>
            <a:ext cx="9133836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34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4" t="29160" r="20038" b="3010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80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Terapie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pPr algn="ctr"/>
            <a:r>
              <a:rPr lang="cs-CZ" dirty="0" smtClean="0"/>
              <a:t>Za jedinou potenciálně kurativní léčebnou metodu je považována R0 resekce následována adjuvantní chemoterapií. </a:t>
            </a:r>
          </a:p>
          <a:p>
            <a:pPr algn="ctr"/>
            <a:endParaRPr lang="cs-CZ" dirty="0"/>
          </a:p>
          <a:p>
            <a:pPr algn="ctr"/>
            <a:r>
              <a:rPr lang="cs-CZ" dirty="0" smtClean="0"/>
              <a:t>V současnosti je stále více uplatňována </a:t>
            </a:r>
            <a:r>
              <a:rPr lang="cs-CZ" dirty="0" err="1" smtClean="0"/>
              <a:t>neoadjuvantní</a:t>
            </a:r>
            <a:r>
              <a:rPr lang="cs-CZ" dirty="0" smtClean="0"/>
              <a:t> onkologická léčba.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16150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50"/>
                </a:solidFill>
              </a:rPr>
              <a:t>Chronická pankreatitida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Progredující</a:t>
            </a:r>
            <a:r>
              <a:rPr lang="cs-CZ" dirty="0" smtClean="0"/>
              <a:t> </a:t>
            </a:r>
            <a:r>
              <a:rPr lang="cs-CZ" dirty="0" err="1" smtClean="0"/>
              <a:t>fibrotizace</a:t>
            </a:r>
            <a:r>
              <a:rPr lang="cs-CZ" dirty="0" smtClean="0"/>
              <a:t> pankreatu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Nejčastěji </a:t>
            </a:r>
            <a:r>
              <a:rPr lang="cs-CZ" dirty="0" err="1" smtClean="0"/>
              <a:t>toxonutritivní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Chirurg řeší komplikace: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	Obstrukce  – </a:t>
            </a:r>
            <a:r>
              <a:rPr lang="cs-CZ" dirty="0" err="1" smtClean="0"/>
              <a:t>bypasové</a:t>
            </a:r>
            <a:r>
              <a:rPr lang="cs-CZ" dirty="0" smtClean="0"/>
              <a:t> operace</a:t>
            </a:r>
          </a:p>
          <a:p>
            <a:pPr marL="0" indent="0">
              <a:buNone/>
            </a:pPr>
            <a:r>
              <a:rPr lang="cs-CZ" dirty="0" smtClean="0"/>
              <a:t>	Bolesti – resekce či drenážní operace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739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00B050"/>
                </a:solidFill>
              </a:rPr>
              <a:t>Problém rozlišení</a:t>
            </a:r>
            <a:br>
              <a:rPr lang="cs-CZ" dirty="0" smtClean="0">
                <a:solidFill>
                  <a:srgbClr val="00B050"/>
                </a:solidFill>
              </a:rPr>
            </a:br>
            <a:r>
              <a:rPr lang="cs-CZ" sz="2700" dirty="0" smtClean="0"/>
              <a:t>Chronická pankreatitida </a:t>
            </a:r>
            <a:br>
              <a:rPr lang="cs-CZ" sz="2700" dirty="0" smtClean="0"/>
            </a:br>
            <a:r>
              <a:rPr lang="cs-CZ" sz="2700" dirty="0" smtClean="0"/>
              <a:t>vs. </a:t>
            </a:r>
            <a:br>
              <a:rPr lang="cs-CZ" sz="2700" dirty="0" smtClean="0"/>
            </a:br>
            <a:r>
              <a:rPr lang="cs-CZ" sz="2700" dirty="0" smtClean="0"/>
              <a:t>tumor</a:t>
            </a:r>
            <a:endParaRPr lang="cs-CZ" sz="27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1" t="36986" r="33669" b="28211"/>
          <a:stretch/>
        </p:blipFill>
        <p:spPr bwMode="auto">
          <a:xfrm>
            <a:off x="163438" y="2708920"/>
            <a:ext cx="4355400" cy="277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36218" r="19881" b="38424"/>
          <a:stretch/>
        </p:blipFill>
        <p:spPr bwMode="auto">
          <a:xfrm>
            <a:off x="4644008" y="2708919"/>
            <a:ext cx="4469099" cy="277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98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Cystické tumory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S rostoucím počtem prováděných CT, narůstá záchyt </a:t>
            </a:r>
            <a:r>
              <a:rPr lang="cs-CZ" dirty="0" err="1" smtClean="0"/>
              <a:t>cystoidů</a:t>
            </a:r>
            <a:r>
              <a:rPr lang="cs-CZ" dirty="0" smtClean="0"/>
              <a:t> pankreatu   </a:t>
            </a:r>
          </a:p>
          <a:p>
            <a:endParaRPr lang="cs-CZ" dirty="0" smtClean="0"/>
          </a:p>
          <a:p>
            <a:pPr marL="0" indent="0" algn="ctr">
              <a:buNone/>
            </a:pPr>
            <a:r>
              <a:rPr lang="cs-CZ" sz="2000" dirty="0" smtClean="0"/>
              <a:t>pod </a:t>
            </a:r>
            <a:r>
              <a:rPr lang="cs-CZ" sz="2000" dirty="0"/>
              <a:t>40 let </a:t>
            </a:r>
            <a:r>
              <a:rPr lang="cs-CZ" sz="2000" dirty="0" smtClean="0"/>
              <a:t>				0,5% </a:t>
            </a:r>
          </a:p>
          <a:p>
            <a:pPr marL="0" indent="0" algn="ctr">
              <a:buNone/>
            </a:pPr>
            <a:r>
              <a:rPr lang="cs-CZ" sz="2000" dirty="0" smtClean="0"/>
              <a:t>70-80 </a:t>
            </a:r>
            <a:r>
              <a:rPr lang="cs-CZ" sz="2000" dirty="0"/>
              <a:t>let </a:t>
            </a:r>
            <a:r>
              <a:rPr lang="cs-CZ" sz="2000" dirty="0" smtClean="0"/>
              <a:t>				25%</a:t>
            </a:r>
          </a:p>
          <a:p>
            <a:pPr marL="0" indent="0" algn="ctr">
              <a:buNone/>
            </a:pPr>
            <a:r>
              <a:rPr lang="cs-CZ" sz="2000" dirty="0" smtClean="0"/>
              <a:t>nad 80 let 				37% </a:t>
            </a: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752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Problém rozlišit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pseudocystu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od cystického tumoru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Akutní nebo chronická pankreatitida v anamnéze svědčí spíše pro </a:t>
            </a:r>
            <a:r>
              <a:rPr lang="cs-CZ" sz="2400" dirty="0" err="1" smtClean="0"/>
              <a:t>pseudocystu</a:t>
            </a:r>
            <a:r>
              <a:rPr lang="cs-CZ" sz="2400" dirty="0" smtClean="0"/>
              <a:t>.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sz="2400" dirty="0"/>
              <a:t>Pokud pacient </a:t>
            </a:r>
            <a:r>
              <a:rPr lang="cs-CZ" sz="2400" dirty="0" err="1"/>
              <a:t>amamnézu</a:t>
            </a:r>
            <a:r>
              <a:rPr lang="cs-CZ" sz="2400" dirty="0"/>
              <a:t> pankreatitidy nemá, jedná se nejspíše o cystický tumor</a:t>
            </a:r>
            <a:r>
              <a:rPr lang="cs-CZ" sz="2400" dirty="0" smtClean="0"/>
              <a:t>.</a:t>
            </a:r>
          </a:p>
          <a:p>
            <a:pPr lvl="8"/>
            <a:endParaRPr lang="cs-CZ" sz="1200" dirty="0" smtClean="0"/>
          </a:p>
          <a:p>
            <a:pPr lvl="8"/>
            <a:endParaRPr lang="cs-CZ" sz="1200" dirty="0"/>
          </a:p>
          <a:p>
            <a:pPr marL="3657600" lvl="8" indent="0">
              <a:buNone/>
            </a:pPr>
            <a:endParaRPr lang="cs-CZ" sz="1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0" y="3468537"/>
            <a:ext cx="9145846" cy="276998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cs-CZ" sz="2400" dirty="0" smtClean="0">
              <a:solidFill>
                <a:srgbClr val="FF0000"/>
              </a:solidFill>
            </a:endParaRPr>
          </a:p>
          <a:p>
            <a:pPr algn="ctr"/>
            <a:endParaRPr lang="cs-CZ" sz="2400" dirty="0">
              <a:solidFill>
                <a:srgbClr val="FF0000"/>
              </a:solidFill>
            </a:endParaRPr>
          </a:p>
          <a:p>
            <a:pPr algn="ctr"/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případě cystického tumoru je zvažován resekční výkon</a:t>
            </a:r>
          </a:p>
          <a:p>
            <a:pPr algn="ctr"/>
            <a:endParaRPr lang="cs-CZ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Prognóza výrazně lepší než u karcinomu pankreatu</a:t>
            </a:r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639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cs-CZ" altLang="cs-CZ" dirty="0">
                <a:solidFill>
                  <a:schemeClr val="tx2">
                    <a:lumMod val="75000"/>
                  </a:schemeClr>
                </a:solidFill>
              </a:rPr>
              <a:t>Chirurgická FYZIOLOGIE   </a:t>
            </a:r>
            <a:r>
              <a:rPr lang="cs-CZ" altLang="cs-CZ" sz="3600" b="1" cap="none" dirty="0" smtClean="0">
                <a:solidFill>
                  <a:srgbClr val="FFC000"/>
                </a:solidFill>
              </a:rPr>
              <a:t/>
            </a:r>
            <a:br>
              <a:rPr lang="cs-CZ" altLang="cs-CZ" sz="3600" b="1" cap="none" dirty="0" smtClean="0">
                <a:solidFill>
                  <a:srgbClr val="FFC000"/>
                </a:solidFill>
              </a:rPr>
            </a:br>
            <a:r>
              <a:rPr lang="cs-CZ" altLang="cs-CZ" sz="2700" i="1" cap="none" dirty="0" smtClean="0"/>
              <a:t>exokrinní </a:t>
            </a:r>
            <a:r>
              <a:rPr lang="cs-CZ" altLang="cs-CZ" sz="2700" i="1" cap="none" dirty="0" err="1" smtClean="0"/>
              <a:t>pancreas</a:t>
            </a:r>
            <a:endParaRPr lang="cs-CZ" altLang="cs-CZ" sz="2700" i="1" cap="none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539552" y="2276872"/>
            <a:ext cx="7924800" cy="44465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 smtClean="0"/>
          </a:p>
          <a:p>
            <a:pPr marL="0" indent="0" algn="ctr">
              <a:buNone/>
            </a:pPr>
            <a:r>
              <a:rPr lang="cs-CZ" altLang="cs-CZ" sz="2000" dirty="0" smtClean="0"/>
              <a:t>pankreatická šťáva 1-1,5 litry / 24 hodin</a:t>
            </a:r>
          </a:p>
          <a:p>
            <a:pPr marL="0" indent="0" algn="ctr">
              <a:buNone/>
            </a:pPr>
            <a:r>
              <a:rPr lang="cs-CZ" altLang="cs-CZ" sz="1100" dirty="0" smtClean="0"/>
              <a:t>(Pozn.: Velká variabilita při různých stupních poškození pankreatické tkáně)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000" dirty="0" smtClean="0"/>
              <a:t>      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2000" dirty="0"/>
          </a:p>
          <a:p>
            <a:pPr algn="just">
              <a:buFont typeface="Arial" panose="020B0604020202020204" pitchFamily="34" charset="0"/>
              <a:buNone/>
            </a:pPr>
            <a:endParaRPr lang="cs-CZ" altLang="cs-CZ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000" b="1" dirty="0" smtClean="0">
                <a:solidFill>
                  <a:schemeClr val="tx2">
                    <a:lumMod val="75000"/>
                  </a:schemeClr>
                </a:solidFill>
              </a:rPr>
              <a:t>Složení </a:t>
            </a:r>
            <a:r>
              <a:rPr lang="cs-CZ" altLang="cs-CZ" sz="2000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  <a:p>
            <a:pPr algn="just">
              <a:buFont typeface="Arial" panose="020B0604020202020204" pitchFamily="34" charset="0"/>
              <a:buNone/>
            </a:pPr>
            <a:endParaRPr lang="cs-CZ" altLang="cs-CZ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000" dirty="0" smtClean="0"/>
              <a:t>	bikarbonáty + pankreatické enzymy ( </a:t>
            </a:r>
            <a:r>
              <a:rPr lang="cs-CZ" altLang="cs-CZ" sz="2000" dirty="0" err="1" smtClean="0"/>
              <a:t>proteazy</a:t>
            </a:r>
            <a:r>
              <a:rPr lang="cs-CZ" altLang="cs-CZ" sz="2000" dirty="0" smtClean="0"/>
              <a:t> -trypsin, chymotrypsin, lipázy - pankreatická lipáza, fosfolipáza A, </a:t>
            </a:r>
            <a:r>
              <a:rPr lang="cs-CZ" altLang="cs-CZ" sz="2000" dirty="0" err="1" smtClean="0"/>
              <a:t>cholesteroesteráza</a:t>
            </a:r>
            <a:r>
              <a:rPr lang="cs-CZ" altLang="cs-CZ" sz="2000" dirty="0" smtClean="0"/>
              <a:t>,  </a:t>
            </a:r>
            <a:r>
              <a:rPr lang="cs-CZ" altLang="cs-CZ" sz="2000" dirty="0" err="1" smtClean="0"/>
              <a:t>lecitináza</a:t>
            </a:r>
            <a:r>
              <a:rPr lang="cs-CZ" altLang="cs-CZ" sz="2000" dirty="0" smtClean="0"/>
              <a:t>,  </a:t>
            </a:r>
            <a:r>
              <a:rPr lang="cs-CZ" altLang="cs-CZ" sz="2000" dirty="0" err="1" smtClean="0"/>
              <a:t>amylazy</a:t>
            </a:r>
            <a:r>
              <a:rPr lang="cs-CZ" altLang="cs-CZ" sz="2000" dirty="0" smtClean="0"/>
              <a:t>).</a:t>
            </a:r>
          </a:p>
          <a:p>
            <a:pPr algn="just"/>
            <a:endParaRPr lang="cs-CZ" altLang="cs-CZ" sz="2000" b="1" dirty="0" smtClean="0"/>
          </a:p>
          <a:p>
            <a:endParaRPr lang="cs-CZ" alt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325838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Serozní</a:t>
            </a:r>
            <a:r>
              <a:rPr lang="cs-CZ" dirty="0" smtClean="0"/>
              <a:t> </a:t>
            </a:r>
            <a:r>
              <a:rPr lang="cs-CZ" dirty="0" err="1" smtClean="0"/>
              <a:t>cystadenom</a:t>
            </a:r>
            <a:endParaRPr lang="cs-CZ" dirty="0"/>
          </a:p>
        </p:txBody>
      </p:sp>
      <p:pic>
        <p:nvPicPr>
          <p:cNvPr id="2150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t="40281" r="52922" b="29998"/>
          <a:stretch/>
        </p:blipFill>
        <p:spPr bwMode="auto">
          <a:xfrm>
            <a:off x="611560" y="1287347"/>
            <a:ext cx="8136904" cy="557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14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Mucinozní</a:t>
            </a:r>
            <a:r>
              <a:rPr lang="cs-CZ" dirty="0" smtClean="0"/>
              <a:t> cystická </a:t>
            </a:r>
            <a:r>
              <a:rPr lang="cs-CZ" dirty="0" err="1" smtClean="0"/>
              <a:t>neoplazie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4" t="24253" r="34973" b="33504"/>
          <a:stretch/>
        </p:blipFill>
        <p:spPr bwMode="auto">
          <a:xfrm>
            <a:off x="899592" y="1484784"/>
            <a:ext cx="7344816" cy="527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79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IPMN </a:t>
            </a:r>
            <a:br>
              <a:rPr lang="cs-CZ" dirty="0" smtClean="0"/>
            </a:br>
            <a:r>
              <a:rPr lang="cs-CZ" sz="2700" dirty="0" err="1" smtClean="0"/>
              <a:t>intraduktální</a:t>
            </a:r>
            <a:r>
              <a:rPr lang="cs-CZ" sz="2700" dirty="0" smtClean="0"/>
              <a:t> papilární </a:t>
            </a:r>
            <a:r>
              <a:rPr lang="cs-CZ" sz="2700" dirty="0" err="1" smtClean="0"/>
              <a:t>mucinozní</a:t>
            </a:r>
            <a:r>
              <a:rPr lang="cs-CZ" sz="2700" dirty="0" smtClean="0"/>
              <a:t> </a:t>
            </a:r>
            <a:r>
              <a:rPr lang="cs-CZ" sz="2700" dirty="0" err="1" smtClean="0"/>
              <a:t>neoplazie</a:t>
            </a:r>
            <a:endParaRPr lang="cs-CZ" sz="27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8" t="21080" r="34242" b="51537"/>
          <a:stretch/>
        </p:blipFill>
        <p:spPr bwMode="auto">
          <a:xfrm>
            <a:off x="403934" y="1772816"/>
            <a:ext cx="8712968" cy="497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lů 3"/>
          <p:cNvSpPr/>
          <p:nvPr/>
        </p:nvSpPr>
        <p:spPr>
          <a:xfrm rot="2503983">
            <a:off x="4165847" y="4663338"/>
            <a:ext cx="360040" cy="864096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371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IPMN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7" t="25110" r="31226" b="40932"/>
          <a:stretch/>
        </p:blipFill>
        <p:spPr bwMode="auto">
          <a:xfrm>
            <a:off x="0" y="1753116"/>
            <a:ext cx="920405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04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Solidní </a:t>
            </a:r>
            <a:r>
              <a:rPr lang="cs-CZ" dirty="0" err="1" smtClean="0"/>
              <a:t>pseudopapilární</a:t>
            </a:r>
            <a:r>
              <a:rPr lang="cs-CZ" dirty="0" smtClean="0"/>
              <a:t> tumor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5" t="39280" r="24015" b="25489"/>
          <a:stretch/>
        </p:blipFill>
        <p:spPr bwMode="auto">
          <a:xfrm>
            <a:off x="323528" y="2060848"/>
            <a:ext cx="842869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89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Pseudocysta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1" t="20239" r="29900" b="36449"/>
          <a:stretch/>
        </p:blipFill>
        <p:spPr bwMode="auto">
          <a:xfrm>
            <a:off x="84975" y="1600200"/>
            <a:ext cx="905902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5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Neuroendokrinní nádory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 smtClean="0"/>
          </a:p>
          <a:p>
            <a:pPr marL="0" indent="0">
              <a:buNone/>
            </a:pPr>
            <a:r>
              <a:rPr lang="cs-CZ" sz="2800" dirty="0" smtClean="0"/>
              <a:t>Jsou vzácné</a:t>
            </a:r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r>
              <a:rPr lang="cs-CZ" sz="2800" dirty="0" smtClean="0"/>
              <a:t>Některé produkují hormony (inzulin </a:t>
            </a:r>
            <a:r>
              <a:rPr lang="cs-CZ" sz="2800" dirty="0" err="1" smtClean="0"/>
              <a:t>atd</a:t>
            </a:r>
            <a:r>
              <a:rPr lang="cs-CZ" sz="2800" dirty="0" smtClean="0"/>
              <a:t>)</a:t>
            </a:r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r>
              <a:rPr lang="cs-CZ" sz="2800" dirty="0" smtClean="0"/>
              <a:t>Většinou indikované k resekci. </a:t>
            </a:r>
            <a:r>
              <a:rPr lang="cs-CZ" sz="2800" dirty="0" err="1" smtClean="0"/>
              <a:t>Vyjímkou</a:t>
            </a:r>
            <a:r>
              <a:rPr lang="cs-CZ" sz="2800" dirty="0" smtClean="0"/>
              <a:t> jsou pouze G1 nádory do průměru 2cm. </a:t>
            </a:r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r>
              <a:rPr lang="cs-CZ" sz="2800" dirty="0" smtClean="0"/>
              <a:t>Resekce zvažována i v případě vzdálených metastáz.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924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Inzulinom</a:t>
            </a:r>
            <a:r>
              <a:rPr lang="cs-CZ" dirty="0" smtClean="0"/>
              <a:t> kaudy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5" t="40949" r="28815" b="34005"/>
          <a:stretch/>
        </p:blipFill>
        <p:spPr bwMode="auto">
          <a:xfrm>
            <a:off x="35496" y="1916832"/>
            <a:ext cx="9005797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lů 3"/>
          <p:cNvSpPr/>
          <p:nvPr/>
        </p:nvSpPr>
        <p:spPr>
          <a:xfrm rot="2457558">
            <a:off x="5751558" y="3323947"/>
            <a:ext cx="576064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44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inzulinom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5" t="40783" r="30903" b="27660"/>
          <a:stretch/>
        </p:blipFill>
        <p:spPr bwMode="auto">
          <a:xfrm>
            <a:off x="539552" y="1556791"/>
            <a:ext cx="8352928" cy="512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75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solidFill>
                  <a:srgbClr val="FF0000"/>
                </a:solidFill>
              </a:rPr>
              <a:t>CT </a:t>
            </a:r>
            <a:r>
              <a:rPr lang="cs-CZ" altLang="cs-CZ" sz="2800"/>
              <a:t/>
            </a:r>
            <a:br>
              <a:rPr lang="cs-CZ" altLang="cs-CZ" sz="2800"/>
            </a:br>
            <a:r>
              <a:rPr lang="cs-CZ" altLang="cs-CZ" sz="2400"/>
              <a:t>Stp. dx. Hemihepatektomii - recidiva – s. IV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0532" name="Picture 4" descr="030806C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15501" r="15572" b="2544"/>
          <a:stretch>
            <a:fillRect/>
          </a:stretch>
        </p:blipFill>
        <p:spPr bwMode="auto">
          <a:xfrm>
            <a:off x="0" y="0"/>
            <a:ext cx="9144000" cy="694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33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764704"/>
            <a:ext cx="7924800" cy="850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cs-CZ" altLang="cs-CZ" dirty="0">
                <a:solidFill>
                  <a:schemeClr val="tx2">
                    <a:lumMod val="75000"/>
                  </a:schemeClr>
                </a:solidFill>
              </a:rPr>
              <a:t>Chirurgická fyziologie </a:t>
            </a:r>
            <a:r>
              <a:rPr lang="cs-CZ" altLang="cs-CZ" sz="4000" b="1" dirty="0">
                <a:solidFill>
                  <a:srgbClr val="FFC000"/>
                </a:solidFill>
              </a:rPr>
              <a:t/>
            </a:r>
            <a:br>
              <a:rPr lang="cs-CZ" altLang="cs-CZ" sz="4000" b="1" dirty="0">
                <a:solidFill>
                  <a:srgbClr val="FFC000"/>
                </a:solidFill>
              </a:rPr>
            </a:br>
            <a:r>
              <a:rPr lang="cs-CZ" altLang="cs-CZ" sz="2700" i="1" cap="none" dirty="0" smtClean="0"/>
              <a:t>exokrinní pankreas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67544" y="1901422"/>
            <a:ext cx="79248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endParaRPr lang="cs-CZ" altLang="cs-CZ" sz="2000" dirty="0" smtClean="0"/>
          </a:p>
          <a:p>
            <a:pPr marL="0" indent="0">
              <a:buNone/>
            </a:pPr>
            <a:r>
              <a:rPr lang="cs-CZ" altLang="cs-CZ" sz="2000" dirty="0" smtClean="0"/>
              <a:t>Velká funkční rezerva pankreatu</a:t>
            </a:r>
          </a:p>
          <a:p>
            <a:pPr marL="0" indent="0">
              <a:buNone/>
            </a:pPr>
            <a:r>
              <a:rPr lang="cs-CZ" altLang="cs-CZ" sz="2000" dirty="0" smtClean="0"/>
              <a:t>Steatorea je přítomna až při destrukci 90% parenchymu</a:t>
            </a:r>
          </a:p>
          <a:p>
            <a:endParaRPr lang="cs-CZ" altLang="cs-CZ" sz="20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altLang="cs-CZ" sz="2000" dirty="0" smtClean="0">
                <a:solidFill>
                  <a:schemeClr val="tx2"/>
                </a:solidFill>
              </a:rPr>
              <a:t>Pankreatická malabsorpce</a:t>
            </a:r>
          </a:p>
          <a:p>
            <a:r>
              <a:rPr lang="cs-CZ" altLang="cs-CZ" sz="2000" dirty="0" smtClean="0"/>
              <a:t>Snížená lipolýza :  zvyšuje obsah tuku ve stolici -</a:t>
            </a:r>
            <a:r>
              <a:rPr lang="en-US" altLang="cs-CZ" sz="2000" dirty="0" smtClean="0"/>
              <a:t>&gt;</a:t>
            </a:r>
            <a:r>
              <a:rPr lang="cs-CZ" altLang="cs-CZ" sz="2000" dirty="0" smtClean="0"/>
              <a:t> porucha střevní motility -</a:t>
            </a:r>
            <a:r>
              <a:rPr lang="en-US" altLang="cs-CZ" sz="2000" dirty="0" smtClean="0"/>
              <a:t>&gt;</a:t>
            </a:r>
            <a:r>
              <a:rPr lang="cs-CZ" altLang="cs-CZ" sz="2000" dirty="0" smtClean="0"/>
              <a:t> zrychlený tranzit </a:t>
            </a:r>
            <a:r>
              <a:rPr lang="cs-CZ" altLang="cs-CZ" sz="2000" dirty="0" err="1" smtClean="0"/>
              <a:t>time</a:t>
            </a:r>
            <a:endParaRPr lang="cs-CZ" altLang="cs-CZ" sz="2000" dirty="0" smtClean="0"/>
          </a:p>
          <a:p>
            <a:r>
              <a:rPr lang="cs-CZ" altLang="cs-CZ" sz="2000" dirty="0" smtClean="0"/>
              <a:t>Snížené vstřebávání vitamínů A,D,E, K</a:t>
            </a:r>
          </a:p>
          <a:p>
            <a:endParaRPr lang="cs-CZ" altLang="cs-CZ" sz="2000" dirty="0" smtClean="0"/>
          </a:p>
          <a:p>
            <a:pPr marL="0" indent="0">
              <a:buNone/>
            </a:pPr>
            <a:r>
              <a:rPr lang="cs-CZ" altLang="cs-CZ" sz="2000" dirty="0" smtClean="0">
                <a:solidFill>
                  <a:schemeClr val="tx2"/>
                </a:solidFill>
              </a:rPr>
              <a:t>Klinické projevy</a:t>
            </a:r>
            <a:r>
              <a:rPr lang="cs-CZ" altLang="cs-CZ" sz="2000" dirty="0" smtClean="0"/>
              <a:t>:  nápadná flatulence, abdominální bolesti, hubnutí</a:t>
            </a:r>
          </a:p>
          <a:p>
            <a:pPr marL="0" indent="0">
              <a:buNone/>
            </a:pPr>
            <a:r>
              <a:rPr lang="cs-CZ" altLang="cs-CZ" sz="2000" dirty="0" smtClean="0">
                <a:solidFill>
                  <a:schemeClr val="tx2"/>
                </a:solidFill>
              </a:rPr>
              <a:t>Terapie</a:t>
            </a:r>
            <a:r>
              <a:rPr lang="cs-CZ" altLang="cs-CZ" sz="2000" dirty="0" smtClean="0"/>
              <a:t>: </a:t>
            </a:r>
            <a:r>
              <a:rPr lang="cs-CZ" altLang="cs-CZ" sz="2000" dirty="0" err="1" smtClean="0"/>
              <a:t>suplementace</a:t>
            </a:r>
            <a:r>
              <a:rPr lang="cs-CZ" altLang="cs-CZ" sz="2000" dirty="0" smtClean="0"/>
              <a:t> pankreatických enzymů  v </a:t>
            </a:r>
            <a:r>
              <a:rPr lang="cs-CZ" altLang="cs-CZ" sz="2000" dirty="0" err="1" smtClean="0"/>
              <a:t>tbl</a:t>
            </a:r>
            <a:r>
              <a:rPr lang="cs-CZ" altLang="cs-CZ" sz="2000" dirty="0" smtClean="0"/>
              <a:t> formě</a:t>
            </a:r>
          </a:p>
          <a:p>
            <a:endParaRPr lang="cs-CZ" altLang="cs-CZ" sz="20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cs-CZ" altLang="cs-CZ" sz="2600" dirty="0" smtClean="0">
                <a:solidFill>
                  <a:srgbClr val="FF0000"/>
                </a:solidFill>
              </a:rPr>
              <a:t>Relativní exokrinní insuficience v důsledku rekonstrukce po resekčním výkonu na pankreatu v případě napojení pankreatu do žaludku.  </a:t>
            </a:r>
          </a:p>
        </p:txBody>
      </p:sp>
    </p:spTree>
    <p:extLst>
      <p:ext uri="{BB962C8B-B14F-4D97-AF65-F5344CB8AC3E}">
        <p14:creationId xmlns:p14="http://schemas.microsoft.com/office/powerpoint/2010/main" val="374118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00FF"/>
                </a:solidFill>
              </a:rPr>
              <a:t>Octreoscan</a:t>
            </a:r>
            <a:endParaRPr lang="cs-CZ" dirty="0">
              <a:solidFill>
                <a:srgbClr val="00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Zobrazí pouze tumory, které exprimují </a:t>
            </a:r>
            <a:r>
              <a:rPr lang="cs-CZ" dirty="0" err="1" smtClean="0"/>
              <a:t>somatostatinové</a:t>
            </a:r>
            <a:r>
              <a:rPr lang="cs-CZ" dirty="0" smtClean="0"/>
              <a:t> receptory</a:t>
            </a:r>
            <a:endParaRPr lang="cs-CZ" dirty="0"/>
          </a:p>
        </p:txBody>
      </p:sp>
      <p:pic>
        <p:nvPicPr>
          <p:cNvPr id="4" name="Picture 4" descr="061218scint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920" y="3717032"/>
            <a:ext cx="1584176" cy="29468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12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Ampulomy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Endoskopická </a:t>
            </a:r>
            <a:r>
              <a:rPr lang="cs-CZ" dirty="0" err="1" smtClean="0"/>
              <a:t>ampulektomie</a:t>
            </a:r>
            <a:endParaRPr lang="cs-CZ" dirty="0" smtClean="0"/>
          </a:p>
          <a:p>
            <a:r>
              <a:rPr lang="cs-CZ" dirty="0" err="1" smtClean="0"/>
              <a:t>Transduodenální</a:t>
            </a:r>
            <a:r>
              <a:rPr lang="cs-CZ" dirty="0" smtClean="0"/>
              <a:t> </a:t>
            </a:r>
            <a:r>
              <a:rPr lang="cs-CZ" dirty="0" err="1" smtClean="0"/>
              <a:t>ampulektomie</a:t>
            </a:r>
            <a:endParaRPr lang="cs-CZ" dirty="0" smtClean="0"/>
          </a:p>
          <a:p>
            <a:r>
              <a:rPr lang="cs-CZ" dirty="0" err="1" smtClean="0"/>
              <a:t>Pankreatoduodenektomie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78692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051" t="19724" r="32101" b="46865"/>
          <a:stretch/>
        </p:blipFill>
        <p:spPr>
          <a:xfrm>
            <a:off x="0" y="56095"/>
            <a:ext cx="9144000" cy="677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164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WINDOWS\Profiles\tom\Plocha\Lada\07.JPG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00163"/>
            <a:ext cx="76962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1143000" y="304800"/>
            <a:ext cx="670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800" dirty="0" err="1" smtClean="0">
                <a:solidFill>
                  <a:schemeClr val="accent1">
                    <a:lumMod val="75000"/>
                  </a:schemeClr>
                </a:solidFill>
              </a:rPr>
              <a:t>Transduodenální</a:t>
            </a:r>
            <a:r>
              <a:rPr lang="cs-CZ" altLang="cs-CZ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sz="2800" dirty="0" err="1" smtClean="0">
                <a:solidFill>
                  <a:schemeClr val="accent1">
                    <a:lumMod val="75000"/>
                  </a:schemeClr>
                </a:solidFill>
              </a:rPr>
              <a:t>ampulektomie</a:t>
            </a:r>
            <a:endParaRPr lang="cs-CZ" alt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11321"/>
      </p:ext>
    </p:extLst>
  </p:cSld>
  <p:clrMapOvr>
    <a:masterClrMapping/>
  </p:clrMapOvr>
  <p:transition spd="med">
    <p:random/>
    <p:sndAc>
      <p:stSnd>
        <p:snd r:embed="rId2" name="PROJEKTR.WAV"/>
      </p:stSnd>
    </p:sndAc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Nádory distálního </a:t>
            </a:r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ductus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choledochus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r>
              <a:rPr lang="cs-CZ" sz="2000" dirty="0" smtClean="0"/>
              <a:t>Problém histologické </a:t>
            </a:r>
            <a:r>
              <a:rPr lang="cs-CZ" sz="2000" dirty="0"/>
              <a:t>verifikace</a:t>
            </a:r>
            <a:r>
              <a:rPr lang="cs-CZ" sz="1600" dirty="0" smtClean="0"/>
              <a:t> (ERCP </a:t>
            </a:r>
            <a:r>
              <a:rPr lang="cs-CZ" sz="1600" dirty="0" err="1" smtClean="0"/>
              <a:t>brush</a:t>
            </a:r>
            <a:r>
              <a:rPr lang="cs-CZ" sz="1600" dirty="0" smtClean="0"/>
              <a:t>-cytologie s omezenou výtěžností). </a:t>
            </a:r>
          </a:p>
          <a:p>
            <a:endParaRPr lang="cs-CZ" sz="2000" dirty="0"/>
          </a:p>
          <a:p>
            <a:r>
              <a:rPr lang="cs-CZ" sz="2000" dirty="0" smtClean="0">
                <a:solidFill>
                  <a:schemeClr val="accent1">
                    <a:lumMod val="75000"/>
                  </a:schemeClr>
                </a:solidFill>
              </a:rPr>
              <a:t>Novinkou je tzv. </a:t>
            </a:r>
            <a:r>
              <a:rPr lang="cs-CZ" sz="2000" dirty="0" err="1" smtClean="0">
                <a:solidFill>
                  <a:schemeClr val="accent1">
                    <a:lumMod val="75000"/>
                  </a:schemeClr>
                </a:solidFill>
              </a:rPr>
              <a:t>spyglass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000" dirty="0" smtClean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cs-CZ" sz="2000" dirty="0" smtClean="0"/>
              <a:t>odhad biologické povahy léze na základě distribuce cév ve stěně choledochu při </a:t>
            </a:r>
            <a:r>
              <a:rPr lang="cs-CZ" sz="2000" dirty="0" err="1" smtClean="0"/>
              <a:t>choledochoskopii</a:t>
            </a:r>
            <a:r>
              <a:rPr lang="cs-CZ" sz="2000" dirty="0" smtClean="0"/>
              <a:t> - Možnost odběru biopsie pod kontrolou  </a:t>
            </a:r>
            <a:r>
              <a:rPr lang="cs-CZ" sz="2000" dirty="0" err="1" smtClean="0"/>
              <a:t>choledochoskopu</a:t>
            </a:r>
            <a:r>
              <a:rPr lang="cs-CZ" sz="2000" dirty="0" smtClean="0"/>
              <a:t>. </a:t>
            </a:r>
          </a:p>
          <a:p>
            <a:endParaRPr lang="cs-CZ" sz="2000" dirty="0"/>
          </a:p>
          <a:p>
            <a:r>
              <a:rPr lang="cs-CZ" sz="2000" dirty="0" err="1" smtClean="0"/>
              <a:t>Pankreatoduodenektomie</a:t>
            </a:r>
            <a:r>
              <a:rPr lang="cs-CZ" sz="2000" dirty="0" smtClean="0"/>
              <a:t> – vysoká </a:t>
            </a:r>
            <a:r>
              <a:rPr lang="cs-CZ" sz="2000" dirty="0" err="1" smtClean="0"/>
              <a:t>resekabilita</a:t>
            </a:r>
            <a:r>
              <a:rPr lang="cs-CZ" sz="2000" dirty="0" smtClean="0"/>
              <a:t>, vyšší riziko pooperační pankreatické píštěle. </a:t>
            </a:r>
          </a:p>
          <a:p>
            <a:endParaRPr lang="cs-CZ" sz="2000" dirty="0"/>
          </a:p>
          <a:p>
            <a:r>
              <a:rPr lang="cs-CZ" sz="2000" dirty="0" smtClean="0"/>
              <a:t>V případě karcinomu jen mírně lepší prognóza než u karcinomu pankreatu 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101577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Trauma pankreatu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sz="2700" dirty="0"/>
              <a:t>Méně než 1% všech úrazů</a:t>
            </a:r>
            <a:br>
              <a:rPr lang="cs-CZ" sz="2700" dirty="0"/>
            </a:br>
            <a:endParaRPr lang="cs-CZ" sz="27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4"/>
            <a:ext cx="3960440" cy="438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39552" y="2708920"/>
            <a:ext cx="41764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Řešení: </a:t>
            </a:r>
          </a:p>
          <a:p>
            <a:endParaRPr lang="cs-CZ" dirty="0"/>
          </a:p>
          <a:p>
            <a:r>
              <a:rPr lang="cs-CZ" dirty="0" err="1"/>
              <a:t>P</a:t>
            </a:r>
            <a:r>
              <a:rPr lang="cs-CZ" dirty="0" err="1" smtClean="0"/>
              <a:t>apilosfinkterotomie</a:t>
            </a:r>
            <a:r>
              <a:rPr lang="cs-CZ" dirty="0" smtClean="0"/>
              <a:t> se zavedením </a:t>
            </a:r>
          </a:p>
          <a:p>
            <a:r>
              <a:rPr lang="cs-CZ" dirty="0"/>
              <a:t>s</a:t>
            </a:r>
            <a:r>
              <a:rPr lang="cs-CZ" dirty="0" smtClean="0"/>
              <a:t>tentu do </a:t>
            </a:r>
            <a:r>
              <a:rPr lang="cs-CZ" dirty="0" err="1" smtClean="0"/>
              <a:t>Wirsungu</a:t>
            </a:r>
            <a:r>
              <a:rPr lang="cs-CZ" dirty="0" smtClean="0"/>
              <a:t> nebo </a:t>
            </a:r>
            <a:r>
              <a:rPr lang="cs-CZ" dirty="0" err="1" smtClean="0"/>
              <a:t>peroperační</a:t>
            </a:r>
            <a:r>
              <a:rPr lang="cs-CZ" dirty="0" smtClean="0"/>
              <a:t>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(laparoskopické/ tomické) přiložení drénu. </a:t>
            </a:r>
          </a:p>
          <a:p>
            <a:endParaRPr lang="cs-CZ" dirty="0"/>
          </a:p>
          <a:p>
            <a:r>
              <a:rPr lang="cs-CZ" dirty="0" smtClean="0"/>
              <a:t>Resekční výkon pro trauma je raritní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60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18794" r="61025" b="46951"/>
          <a:stretch/>
        </p:blipFill>
        <p:spPr bwMode="auto">
          <a:xfrm>
            <a:off x="827584" y="2628925"/>
            <a:ext cx="7704856" cy="351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Vrozené vývojové vady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Šipka doprava 6"/>
          <p:cNvSpPr/>
          <p:nvPr/>
        </p:nvSpPr>
        <p:spPr>
          <a:xfrm>
            <a:off x="2411760" y="4941168"/>
            <a:ext cx="1080120" cy="21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851920" y="1957482"/>
            <a:ext cx="178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Pancreas</a:t>
            </a:r>
            <a:r>
              <a:rPr lang="cs-CZ" dirty="0" smtClean="0"/>
              <a:t> </a:t>
            </a:r>
            <a:r>
              <a:rPr lang="cs-CZ" dirty="0" err="1" smtClean="0"/>
              <a:t>anulare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329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Pancreas</a:t>
            </a:r>
            <a:r>
              <a:rPr lang="cs-CZ" dirty="0" smtClean="0"/>
              <a:t> </a:t>
            </a:r>
            <a:r>
              <a:rPr lang="cs-CZ" dirty="0" err="1" smtClean="0"/>
              <a:t>anulare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62931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29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Pancreas</a:t>
            </a:r>
            <a:r>
              <a:rPr lang="cs-CZ" dirty="0" smtClean="0"/>
              <a:t> </a:t>
            </a:r>
            <a:r>
              <a:rPr lang="cs-CZ" dirty="0" err="1" smtClean="0"/>
              <a:t>divisium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901031"/>
            <a:ext cx="46101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29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Metastázy nádorů jiných lokalizací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 smtClean="0"/>
              <a:t>Grawitz</a:t>
            </a:r>
            <a:endParaRPr lang="cs-CZ" dirty="0" smtClean="0"/>
          </a:p>
          <a:p>
            <a:pPr marL="0" indent="0">
              <a:buNone/>
            </a:pPr>
            <a:r>
              <a:rPr lang="cs-CZ" sz="2000" dirty="0" smtClean="0"/>
              <a:t>Kolorektální karcinom</a:t>
            </a:r>
          </a:p>
          <a:p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AutoShape 2" descr="Výsledek obrázku pro Pancreatic meta of Grawitz tumor CT scan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01600" y="-868363"/>
            <a:ext cx="2505075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3" t="45494" r="60774" b="40736"/>
          <a:stretch/>
        </p:blipFill>
        <p:spPr bwMode="auto">
          <a:xfrm>
            <a:off x="827584" y="2712782"/>
            <a:ext cx="6768752" cy="382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3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 bwMode="auto">
          <a:xfrm>
            <a:off x="609600" y="1290822"/>
            <a:ext cx="7924800" cy="850900"/>
          </a:xfrm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cs-CZ" altLang="cs-CZ" dirty="0">
                <a:solidFill>
                  <a:schemeClr val="tx2">
                    <a:lumMod val="75000"/>
                  </a:schemeClr>
                </a:solidFill>
              </a:rPr>
              <a:t>Chirurgická FYZIOLOGIE </a:t>
            </a:r>
            <a:r>
              <a:rPr lang="cs-CZ" altLang="cs-CZ" sz="3600" b="1" dirty="0" smtClean="0">
                <a:solidFill>
                  <a:srgbClr val="FFC000"/>
                </a:solidFill>
              </a:rPr>
              <a:t/>
            </a:r>
            <a:br>
              <a:rPr lang="cs-CZ" altLang="cs-CZ" sz="3600" b="1" dirty="0" smtClean="0">
                <a:solidFill>
                  <a:srgbClr val="FFC000"/>
                </a:solidFill>
              </a:rPr>
            </a:br>
            <a:r>
              <a:rPr lang="cs-CZ" altLang="cs-CZ" sz="2700" i="1" cap="none" dirty="0" smtClean="0"/>
              <a:t>endokrinní pankreas</a:t>
            </a:r>
            <a:r>
              <a:rPr lang="cs-CZ" altLang="cs-CZ" i="1" cap="none" dirty="0" smtClean="0"/>
              <a:t/>
            </a:r>
            <a:br>
              <a:rPr lang="cs-CZ" altLang="cs-CZ" i="1" cap="none" dirty="0" smtClean="0"/>
            </a:br>
            <a:r>
              <a:rPr lang="cs-CZ" altLang="cs-CZ" i="1" dirty="0"/>
              <a:t/>
            </a:r>
            <a:br>
              <a:rPr lang="cs-CZ" altLang="cs-CZ" i="1" dirty="0"/>
            </a:br>
            <a:r>
              <a:rPr lang="cs-CZ" altLang="cs-CZ" i="1" dirty="0" smtClean="0"/>
              <a:t/>
            </a:r>
            <a:br>
              <a:rPr lang="cs-CZ" altLang="cs-CZ" i="1" dirty="0" smtClean="0"/>
            </a:br>
            <a:endParaRPr lang="cs-CZ" altLang="cs-CZ" i="1" cap="none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09600" y="2132856"/>
            <a:ext cx="7924800" cy="44465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cs-CZ" altLang="cs-CZ" sz="2000" dirty="0" smtClean="0"/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Základem jsou ostrůvky buněk - </a:t>
            </a:r>
            <a:r>
              <a:rPr lang="cs-CZ" altLang="cs-CZ" sz="2000" b="1" dirty="0" smtClean="0">
                <a:solidFill>
                  <a:schemeClr val="tx2"/>
                </a:solidFill>
              </a:rPr>
              <a:t>Langerhansovy ostrůvky</a:t>
            </a:r>
            <a:r>
              <a:rPr lang="cs-CZ" altLang="cs-CZ" sz="2000" dirty="0" smtClean="0"/>
              <a:t> (</a:t>
            </a:r>
            <a:r>
              <a:rPr lang="cs-CZ" altLang="cs-CZ" sz="2000" dirty="0" err="1" smtClean="0"/>
              <a:t>insulae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pancreaticae</a:t>
            </a:r>
            <a:r>
              <a:rPr lang="cs-CZ" altLang="cs-CZ" sz="2000" dirty="0" smtClean="0"/>
              <a:t>)</a:t>
            </a:r>
          </a:p>
          <a:p>
            <a:pPr>
              <a:lnSpc>
                <a:spcPct val="80000"/>
              </a:lnSpc>
            </a:pPr>
            <a:endParaRPr lang="cs-CZ" altLang="cs-CZ" sz="2000" dirty="0" smtClean="0"/>
          </a:p>
          <a:p>
            <a:pPr>
              <a:lnSpc>
                <a:spcPct val="80000"/>
              </a:lnSpc>
            </a:pPr>
            <a:endParaRPr lang="cs-CZ" altLang="cs-CZ" sz="2000" dirty="0" smtClean="0"/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Ve žláze jsou rozptýleny nerovnoměrně - ↑↑ ocas, ↓↓ hlava pankreatu</a:t>
            </a:r>
          </a:p>
          <a:p>
            <a:pPr>
              <a:lnSpc>
                <a:spcPct val="80000"/>
              </a:lnSpc>
            </a:pPr>
            <a:endParaRPr lang="cs-CZ" altLang="cs-CZ" sz="2000" dirty="0" smtClean="0"/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Produkce: B- inzulin, A- </a:t>
            </a:r>
            <a:r>
              <a:rPr lang="cs-CZ" altLang="cs-CZ" sz="2000" dirty="0" err="1" smtClean="0"/>
              <a:t>glukagon</a:t>
            </a:r>
            <a:r>
              <a:rPr lang="cs-CZ" altLang="cs-CZ" sz="2000" dirty="0" smtClean="0"/>
              <a:t>, D- </a:t>
            </a:r>
            <a:r>
              <a:rPr lang="cs-CZ" altLang="cs-CZ" sz="2000" dirty="0" err="1" smtClean="0"/>
              <a:t>somatostatin</a:t>
            </a:r>
            <a:r>
              <a:rPr lang="cs-CZ" altLang="cs-CZ" sz="2000" dirty="0" smtClean="0"/>
              <a:t>, F – pankreatický polypeptid, dále gastrin, serotonin</a:t>
            </a:r>
          </a:p>
          <a:p>
            <a:pPr>
              <a:lnSpc>
                <a:spcPct val="80000"/>
              </a:lnSpc>
            </a:pPr>
            <a:endParaRPr lang="cs-CZ" altLang="cs-CZ" sz="2000" dirty="0" smtClean="0"/>
          </a:p>
          <a:p>
            <a:pPr>
              <a:lnSpc>
                <a:spcPct val="80000"/>
              </a:lnSpc>
            </a:pP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Nově vzniklý DM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můiže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být indikátorem časného karcinomu pankreatu !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smtClean="0">
                <a:solidFill>
                  <a:srgbClr val="FF0000"/>
                </a:solidFill>
              </a:rPr>
              <a:t>Nebezpečím po totální pankreatektomie je tzv. </a:t>
            </a:r>
            <a:r>
              <a:rPr lang="cs-CZ" altLang="cs-CZ" sz="2000" dirty="0" err="1" smtClean="0">
                <a:solidFill>
                  <a:srgbClr val="FF0000"/>
                </a:solidFill>
              </a:rPr>
              <a:t>Brittle</a:t>
            </a:r>
            <a:r>
              <a:rPr lang="cs-CZ" altLang="cs-CZ" sz="2000" dirty="0" smtClean="0">
                <a:solidFill>
                  <a:srgbClr val="FF0000"/>
                </a:solidFill>
              </a:rPr>
              <a:t> diabetes – ataky náhlé hypoglykémie s nebezpečím hypoglykemického </a:t>
            </a:r>
            <a:r>
              <a:rPr lang="cs-CZ" altLang="cs-CZ" sz="2000" dirty="0" err="1" smtClean="0">
                <a:solidFill>
                  <a:srgbClr val="FF0000"/>
                </a:solidFill>
              </a:rPr>
              <a:t>komatu</a:t>
            </a:r>
            <a:r>
              <a:rPr lang="cs-CZ" altLang="cs-CZ" sz="2000" dirty="0" smtClean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5951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Chirurgie sleziny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dirty="0" smtClean="0">
                <a:solidFill>
                  <a:srgbClr val="FF0000"/>
                </a:solidFill>
              </a:rPr>
              <a:t>Splenektomie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Indikace:</a:t>
            </a:r>
          </a:p>
          <a:p>
            <a:endParaRPr lang="cs-CZ" sz="2000" dirty="0" smtClean="0"/>
          </a:p>
          <a:p>
            <a:r>
              <a:rPr lang="cs-CZ" sz="2000" b="1" dirty="0" smtClean="0"/>
              <a:t>Chirurgické</a:t>
            </a:r>
          </a:p>
          <a:p>
            <a:pPr marL="0" indent="0">
              <a:buNone/>
            </a:pPr>
            <a:r>
              <a:rPr lang="cs-CZ" sz="2000" dirty="0" smtClean="0"/>
              <a:t>	Trauma</a:t>
            </a:r>
          </a:p>
          <a:p>
            <a:pPr marL="0" indent="0">
              <a:buNone/>
            </a:pPr>
            <a:r>
              <a:rPr lang="cs-CZ" sz="2000" dirty="0" smtClean="0"/>
              <a:t>	Součást </a:t>
            </a:r>
            <a:r>
              <a:rPr lang="cs-CZ" sz="2000" dirty="0" err="1" smtClean="0"/>
              <a:t>onkochirurigkého</a:t>
            </a:r>
            <a:r>
              <a:rPr lang="cs-CZ" sz="2000" dirty="0" smtClean="0"/>
              <a:t> výkonu (resekce) žaludku, kolon, nadledviny či pankreatu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Hematologické</a:t>
            </a:r>
            <a:endParaRPr lang="cs-CZ" sz="2000" b="1" dirty="0"/>
          </a:p>
          <a:p>
            <a:pPr marL="0" indent="0">
              <a:buNone/>
            </a:pPr>
            <a:r>
              <a:rPr lang="cs-CZ" sz="2000" dirty="0" smtClean="0"/>
              <a:t>	Hemolytické </a:t>
            </a:r>
            <a:r>
              <a:rPr lang="cs-CZ" sz="2000" dirty="0"/>
              <a:t>anemie </a:t>
            </a:r>
          </a:p>
          <a:p>
            <a:pPr marL="0" indent="0">
              <a:buNone/>
            </a:pPr>
            <a:r>
              <a:rPr lang="cs-CZ" sz="2000" dirty="0" smtClean="0"/>
              <a:t>	trombocytopenie</a:t>
            </a: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	myeloproliferativní </a:t>
            </a:r>
            <a:r>
              <a:rPr lang="cs-CZ" sz="2000" dirty="0"/>
              <a:t>syndromy</a:t>
            </a:r>
          </a:p>
          <a:p>
            <a:pPr marL="0" indent="0">
              <a:buNone/>
            </a:pPr>
            <a:r>
              <a:rPr lang="cs-CZ" sz="2000" dirty="0" smtClean="0"/>
              <a:t>	Lymfomy</a:t>
            </a:r>
            <a:endParaRPr lang="cs-CZ" sz="2000" dirty="0"/>
          </a:p>
          <a:p>
            <a:endParaRPr lang="cs-CZ" dirty="0" smtClean="0"/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Před elektivní splenektomií z hematologické indikace nutné vždy CT k vyloučení akcesorní sleziny (</a:t>
            </a:r>
            <a:r>
              <a:rPr lang="cs-CZ" dirty="0" err="1" smtClean="0">
                <a:solidFill>
                  <a:srgbClr val="FF0000"/>
                </a:solidFill>
              </a:rPr>
              <a:t>splenunculu</a:t>
            </a:r>
            <a:r>
              <a:rPr lang="cs-CZ" dirty="0" smtClean="0">
                <a:solidFill>
                  <a:srgbClr val="FF0000"/>
                </a:solidFill>
              </a:rPr>
              <a:t>).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57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Splenunculus</a:t>
            </a:r>
            <a:r>
              <a:rPr lang="cs-CZ" dirty="0" smtClean="0"/>
              <a:t> – akcesorní slezina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152" t="27679" r="42045" b="35728"/>
          <a:stretch/>
        </p:blipFill>
        <p:spPr>
          <a:xfrm>
            <a:off x="1115616" y="1628800"/>
            <a:ext cx="723210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418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Chirurgie sleziny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r>
              <a:rPr lang="cs-CZ" sz="2400" dirty="0" smtClean="0"/>
              <a:t>Před </a:t>
            </a:r>
            <a:r>
              <a:rPr lang="cs-CZ" sz="2400" dirty="0"/>
              <a:t>elektivní splenektomií nutnost aktivní imunizace v rámci prevence </a:t>
            </a:r>
            <a:r>
              <a:rPr lang="cs-CZ" sz="2400" dirty="0" err="1"/>
              <a:t>postsplenektomických</a:t>
            </a:r>
            <a:r>
              <a:rPr lang="cs-CZ" sz="2400" dirty="0"/>
              <a:t> infekcí. V rámci prevence těchto infekcí nutnost </a:t>
            </a:r>
            <a:r>
              <a:rPr lang="cs-CZ" sz="2400" dirty="0" err="1"/>
              <a:t>pohotovnostního</a:t>
            </a:r>
            <a:r>
              <a:rPr lang="cs-CZ" sz="2400" dirty="0"/>
              <a:t> ATB event. ATB profylaxe. 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86746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Konec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946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chemeClr val="tx2">
                    <a:lumMod val="75000"/>
                  </a:schemeClr>
                </a:solidFill>
              </a:rPr>
              <a:t>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cs-CZ" sz="8800" dirty="0" smtClean="0"/>
          </a:p>
          <a:p>
            <a:pPr marL="0" indent="0" algn="ctr">
              <a:buNone/>
            </a:pPr>
            <a:r>
              <a:rPr lang="cs-CZ" sz="8800" dirty="0" smtClean="0">
                <a:solidFill>
                  <a:srgbClr val="FF0000"/>
                </a:solidFill>
              </a:rPr>
              <a:t>CT </a:t>
            </a:r>
            <a:r>
              <a:rPr lang="cs-CZ" sz="8800" dirty="0" smtClean="0"/>
              <a:t> </a:t>
            </a:r>
          </a:p>
          <a:p>
            <a:endParaRPr lang="cs-CZ" dirty="0" smtClean="0"/>
          </a:p>
          <a:p>
            <a:r>
              <a:rPr lang="cs-CZ" dirty="0" smtClean="0"/>
              <a:t>MR / MRCP</a:t>
            </a:r>
          </a:p>
          <a:p>
            <a:r>
              <a:rPr lang="cs-CZ" dirty="0" smtClean="0"/>
              <a:t>EUS </a:t>
            </a:r>
            <a:r>
              <a:rPr lang="cs-CZ" sz="1600" dirty="0"/>
              <a:t>(endoskopická ultrasonografie) </a:t>
            </a:r>
            <a:r>
              <a:rPr lang="cs-CZ" dirty="0" smtClean="0"/>
              <a:t>resp. EUS FNAB </a:t>
            </a:r>
            <a:r>
              <a:rPr lang="cs-CZ" sz="1600" dirty="0" smtClean="0"/>
              <a:t>(fine </a:t>
            </a:r>
            <a:r>
              <a:rPr lang="cs-CZ" sz="1600" dirty="0" err="1" smtClean="0"/>
              <a:t>needle</a:t>
            </a:r>
            <a:r>
              <a:rPr lang="cs-CZ" sz="1600" dirty="0" smtClean="0"/>
              <a:t> </a:t>
            </a:r>
            <a:r>
              <a:rPr lang="cs-CZ" sz="1600" dirty="0" err="1" smtClean="0"/>
              <a:t>aspiration</a:t>
            </a:r>
            <a:r>
              <a:rPr lang="cs-CZ" sz="1600" dirty="0" smtClean="0"/>
              <a:t> </a:t>
            </a:r>
            <a:r>
              <a:rPr lang="cs-CZ" sz="1600" dirty="0" err="1" smtClean="0"/>
              <a:t>biopsy</a:t>
            </a:r>
            <a:r>
              <a:rPr lang="cs-CZ" sz="1600" dirty="0" smtClean="0"/>
              <a:t>).  </a:t>
            </a:r>
          </a:p>
          <a:p>
            <a:r>
              <a:rPr lang="cs-CZ" dirty="0" smtClean="0"/>
              <a:t>ERCP </a:t>
            </a:r>
            <a:r>
              <a:rPr lang="cs-CZ" sz="1600" dirty="0"/>
              <a:t>(endoskopická retrográdní </a:t>
            </a:r>
            <a:r>
              <a:rPr lang="cs-CZ" sz="1600" dirty="0" err="1"/>
              <a:t>cholangio-pankreatikografie</a:t>
            </a:r>
            <a:r>
              <a:rPr lang="cs-CZ" sz="1600" dirty="0"/>
              <a:t>)</a:t>
            </a:r>
          </a:p>
          <a:p>
            <a:endParaRPr lang="cs-CZ" sz="1600" dirty="0"/>
          </a:p>
          <a:p>
            <a:r>
              <a:rPr lang="cs-CZ" dirty="0" smtClean="0"/>
              <a:t>PET CT </a:t>
            </a:r>
            <a:r>
              <a:rPr lang="cs-CZ" sz="1500" dirty="0"/>
              <a:t>(pozitronová emisní výpočetní tomografie) </a:t>
            </a:r>
          </a:p>
          <a:p>
            <a:r>
              <a:rPr lang="cs-CZ" dirty="0" smtClean="0"/>
              <a:t>PET MR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82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897</Words>
  <Application>Microsoft Office PowerPoint</Application>
  <PresentationFormat>Předvádění na obrazovce (4:3)</PresentationFormat>
  <Paragraphs>321</Paragraphs>
  <Slides>83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83</vt:i4>
      </vt:variant>
    </vt:vector>
  </HeadingPairs>
  <TitlesOfParts>
    <vt:vector size="88" baseType="lpstr">
      <vt:lpstr>Arial</vt:lpstr>
      <vt:lpstr>Calibri</vt:lpstr>
      <vt:lpstr>Times New Roman</vt:lpstr>
      <vt:lpstr>Wingdings</vt:lpstr>
      <vt:lpstr>Motiv systému Office</vt:lpstr>
      <vt:lpstr>Chirurgie pankreatu a sleziny</vt:lpstr>
      <vt:lpstr>Přehled</vt:lpstr>
      <vt:lpstr>Ošetřovatelská péče po operaci pankreatu </vt:lpstr>
      <vt:lpstr>Ošetřovatelská péče po operaci sleziny </vt:lpstr>
      <vt:lpstr>Prezentace aplikace PowerPoint</vt:lpstr>
      <vt:lpstr>Chirurgická FYZIOLOGIE    exokrinní pancreas</vt:lpstr>
      <vt:lpstr>Chirurgická fyziologie  exokrinní pankreas</vt:lpstr>
      <vt:lpstr>Chirurgická FYZIOLOGIE  endokrinní pankreas   </vt:lpstr>
      <vt:lpstr>Zobrazovací metody</vt:lpstr>
      <vt:lpstr>Prezentace aplikace PowerPoint</vt:lpstr>
      <vt:lpstr>Prezentace aplikace PowerPoint</vt:lpstr>
      <vt:lpstr>Endoscopic Ultrasound</vt:lpstr>
      <vt:lpstr>Prezentace aplikace PowerPoint</vt:lpstr>
      <vt:lpstr>Prezentace aplikace PowerPoint</vt:lpstr>
      <vt:lpstr>EUS Fine Needle Aspiration Biopsy</vt:lpstr>
      <vt:lpstr>Magnetic Resonance Imaging</vt:lpstr>
      <vt:lpstr>Prezentace aplikace PowerPoint</vt:lpstr>
      <vt:lpstr>Prezentace aplikace PowerPoint</vt:lpstr>
      <vt:lpstr>Magnetic Resonance Cholangio-Pankreaticography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Endoskopická Retrográdní Cholangio Pankreatikografie</vt:lpstr>
      <vt:lpstr>Prezentace aplikace PowerPoint</vt:lpstr>
      <vt:lpstr>Drenáž žlučových cest ERCP</vt:lpstr>
      <vt:lpstr>Typy chirurgických výkonů na pankreatu</vt:lpstr>
      <vt:lpstr> Pankreato-duodenektomie</vt:lpstr>
      <vt:lpstr> Pankreato-duodenektomie  rekonstrukce</vt:lpstr>
      <vt:lpstr>Centrální Pankreatektomie</vt:lpstr>
      <vt:lpstr>Prezentace aplikace PowerPoint</vt:lpstr>
      <vt:lpstr>Centrální pankreatektomie</vt:lpstr>
      <vt:lpstr>Splenopankreatektomie</vt:lpstr>
      <vt:lpstr>Prezentace aplikace PowerPoint</vt:lpstr>
      <vt:lpstr>Enukleace  Inzulinom </vt:lpstr>
      <vt:lpstr>Bypasové a drenážní operace</vt:lpstr>
      <vt:lpstr>Hepatiko-jejuno anastomóza sec. Y-Roux</vt:lpstr>
      <vt:lpstr>Choledocho-duodeno anastomóza</vt:lpstr>
      <vt:lpstr>Pankreato-jejuno anastomóza  sec. Partington-Rochelle</vt:lpstr>
      <vt:lpstr>Prezentace aplikace PowerPoint</vt:lpstr>
      <vt:lpstr>Incidence patologií pankreatu</vt:lpstr>
      <vt:lpstr>Akutní pankreatitida</vt:lpstr>
      <vt:lpstr>Prezentace aplikace PowerPoint</vt:lpstr>
      <vt:lpstr>Prezentace aplikace PowerPoint</vt:lpstr>
      <vt:lpstr>Akutní pankreatitida etiologie</vt:lpstr>
      <vt:lpstr>Akutní pankreatitida příznaky</vt:lpstr>
      <vt:lpstr>Akutní pankreatitida Terapie</vt:lpstr>
      <vt:lpstr>Chirurg řeší pouze komplikace akutní pankreatitidy</vt:lpstr>
      <vt:lpstr>Prezentace aplikace PowerPoint</vt:lpstr>
      <vt:lpstr>Karcinom pankreatu</vt:lpstr>
      <vt:lpstr>Karcinom pankreatu  příznaky</vt:lpstr>
      <vt:lpstr>Prezentace aplikace PowerPoint</vt:lpstr>
      <vt:lpstr>Prezentace aplikace PowerPoint</vt:lpstr>
      <vt:lpstr>Terapie</vt:lpstr>
      <vt:lpstr>Chronická pankreatitida</vt:lpstr>
      <vt:lpstr>Problém rozlišení Chronická pankreatitida  vs.  tumor</vt:lpstr>
      <vt:lpstr>Cystické tumory</vt:lpstr>
      <vt:lpstr>Problém rozlišit pseudocystu od cystického tumoru</vt:lpstr>
      <vt:lpstr>Serozní cystadenom</vt:lpstr>
      <vt:lpstr>Mucinozní cystická neoplazie</vt:lpstr>
      <vt:lpstr>IPMN  intraduktální papilární mucinozní neoplazie</vt:lpstr>
      <vt:lpstr>IPMN</vt:lpstr>
      <vt:lpstr>Solidní pseudopapilární tumor</vt:lpstr>
      <vt:lpstr>Pseudocysta </vt:lpstr>
      <vt:lpstr>Neuroendokrinní nádory</vt:lpstr>
      <vt:lpstr>Inzulinom kaudy</vt:lpstr>
      <vt:lpstr>inzulinom</vt:lpstr>
      <vt:lpstr>CT  Stp. dx. Hemihepatektomii - recidiva – s. IV</vt:lpstr>
      <vt:lpstr>Octreoscan</vt:lpstr>
      <vt:lpstr>Ampulomy</vt:lpstr>
      <vt:lpstr>Prezentace aplikace PowerPoint</vt:lpstr>
      <vt:lpstr>Prezentace aplikace PowerPoint</vt:lpstr>
      <vt:lpstr>Nádory distálního ductus choledochus</vt:lpstr>
      <vt:lpstr>Trauma pankreatu Méně než 1% všech úrazů </vt:lpstr>
      <vt:lpstr>Vrozené vývojové vady</vt:lpstr>
      <vt:lpstr>Pancreas anulare</vt:lpstr>
      <vt:lpstr>Pancreas divisium</vt:lpstr>
      <vt:lpstr>Metastázy nádorů jiných lokalizací</vt:lpstr>
      <vt:lpstr>Chirurgie sleziny</vt:lpstr>
      <vt:lpstr>Splenunculus – akcesorní slezina</vt:lpstr>
      <vt:lpstr>Chirurgie sleziny</vt:lpstr>
      <vt:lpstr>Konec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Patologie pankreatu</dc:title>
  <dc:creator>Grolich Tomas</dc:creator>
  <cp:lastModifiedBy>Hlavsa Jan</cp:lastModifiedBy>
  <cp:revision>75</cp:revision>
  <dcterms:created xsi:type="dcterms:W3CDTF">2019-01-24T11:21:53Z</dcterms:created>
  <dcterms:modified xsi:type="dcterms:W3CDTF">2020-05-03T06:25:09Z</dcterms:modified>
</cp:coreProperties>
</file>