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434" r:id="rId3"/>
    <p:sldId id="433" r:id="rId4"/>
    <p:sldId id="406" r:id="rId5"/>
    <p:sldId id="407" r:id="rId6"/>
    <p:sldId id="409" r:id="rId7"/>
    <p:sldId id="408" r:id="rId8"/>
    <p:sldId id="426" r:id="rId9"/>
    <p:sldId id="410" r:id="rId10"/>
    <p:sldId id="411" r:id="rId11"/>
    <p:sldId id="413" r:id="rId12"/>
    <p:sldId id="429" r:id="rId13"/>
    <p:sldId id="414" r:id="rId14"/>
    <p:sldId id="415" r:id="rId15"/>
    <p:sldId id="416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1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OOsfkM-nGQ&amp;ab_channel=RavenCh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YIh4MkcfJ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konformita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Jen tyto zkoumané osoby jevily zjevně nervozitu, rozčílení, potily se, gestikulovaly a pokukovaly se po experimentátorovi.</a:t>
            </a:r>
          </a:p>
          <a:p>
            <a:r>
              <a:rPr lang="cs-CZ" dirty="0"/>
              <a:t>V této skupině dosáhla vlivem sociálního tlaku </a:t>
            </a:r>
            <a:r>
              <a:rPr lang="cs-CZ" b="1" dirty="0"/>
              <a:t>chybovost 37 %</a:t>
            </a:r>
            <a:r>
              <a:rPr lang="cs-CZ" dirty="0"/>
              <a:t>.</a:t>
            </a:r>
          </a:p>
          <a:p>
            <a:r>
              <a:rPr lang="cs-CZ" dirty="0"/>
              <a:t>25 % neudělalo chybu nikdy (oproti 95 % z kontrolní skupiny), 28 % udělalo chybu v osmi a více případech a ostatní udělali 1-7 chyb.</a:t>
            </a:r>
          </a:p>
          <a:p>
            <a:r>
              <a:rPr lang="cs-CZ" dirty="0"/>
              <a:t>I ti, co odpověděli správně, uváděli, že pro ně nebylo lehké skupině odolat.</a:t>
            </a:r>
          </a:p>
        </p:txBody>
      </p:sp>
    </p:spTree>
    <p:extLst>
      <p:ext uri="{BB962C8B-B14F-4D97-AF65-F5344CB8AC3E}">
        <p14:creationId xmlns:p14="http://schemas.microsoft.com/office/powerpoint/2010/main" val="334576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Jak ovlivňují skupiny svoje členy? (vysvětlení)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/>
              <a:t>Když lidé hodnotí nějakou stránku reality za přítomnosti ostatních, jde jim o dvě věci: </a:t>
            </a:r>
            <a:r>
              <a:rPr lang="cs-CZ" b="1" dirty="0"/>
              <a:t>chtějí mít pravdu a chtějí na druhé udělat dobrý dojem</a:t>
            </a:r>
            <a:r>
              <a:rPr lang="cs-CZ" dirty="0"/>
              <a:t>.</a:t>
            </a:r>
          </a:p>
          <a:p>
            <a:pPr>
              <a:buFont typeface="Arial" charset="0"/>
              <a:buChar char="•"/>
            </a:pPr>
            <a:r>
              <a:rPr lang="cs-CZ" dirty="0"/>
              <a:t>K určení toho, co je pravdivé, mají lidé dva zdroje informací: 1. to, co jim říká jejich úsudek a jejich vnímání a 2. to, co jim říkají ostatní.</a:t>
            </a:r>
          </a:p>
          <a:p>
            <a:pPr>
              <a:buFont typeface="Arial" charset="0"/>
              <a:buChar char="•"/>
            </a:pPr>
            <a:r>
              <a:rPr lang="cs-CZ" dirty="0"/>
              <a:t>Lidé se naučili oceňovat v průběhu vývoje nejen vlastní rozum, ale i úsudky ostatních.</a:t>
            </a:r>
          </a:p>
        </p:txBody>
      </p:sp>
    </p:spTree>
    <p:extLst>
      <p:ext uri="{BB962C8B-B14F-4D97-AF65-F5344CB8AC3E}">
        <p14:creationId xmlns:p14="http://schemas.microsoft.com/office/powerpoint/2010/main" val="45233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Výsledek obrázku pro classro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184"/>
            <a:ext cx="9144000" cy="60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9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Ve většině případů se naše úsudky překrývají s úsudky ostatních a tvoří tak stabilní obraz světa.</a:t>
            </a:r>
          </a:p>
          <a:p>
            <a:r>
              <a:rPr lang="cs-CZ"/>
              <a:t>Experimentální situace však proti sobě staví oba tyto zdroje informací a jedinec si musí vybrat.</a:t>
            </a:r>
          </a:p>
          <a:p>
            <a:r>
              <a:rPr lang="cs-CZ"/>
              <a:t>Hovoříme o </a:t>
            </a:r>
            <a:r>
              <a:rPr lang="cs-CZ" b="1"/>
              <a:t>informačním vlivu</a:t>
            </a:r>
            <a:r>
              <a:rPr lang="cs-CZ"/>
              <a:t>, jestliže se člověk vzdává ostatním, protože více důvěřuje jejich úsudku než vlastnímu.</a:t>
            </a:r>
          </a:p>
        </p:txBody>
      </p:sp>
    </p:spTree>
    <p:extLst>
      <p:ext uri="{BB962C8B-B14F-4D97-AF65-F5344CB8AC3E}">
        <p14:creationId xmlns:p14="http://schemas.microsoft.com/office/powerpoint/2010/main" val="700584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Existuje však i druhý důvod konformity, kdy se jedinec podrobí názoru většiny, protože se chce zůstat oblíbeným, resp. nechce se stát neoblíbeným.</a:t>
            </a:r>
          </a:p>
          <a:p>
            <a:r>
              <a:rPr lang="cs-CZ" dirty="0"/>
              <a:t>Pak hovoříme o </a:t>
            </a:r>
            <a:r>
              <a:rPr lang="cs-CZ" b="1" dirty="0"/>
              <a:t>normativním vlivu</a:t>
            </a:r>
            <a:r>
              <a:rPr lang="cs-CZ" dirty="0"/>
              <a:t>.</a:t>
            </a:r>
          </a:p>
          <a:p>
            <a:r>
              <a:rPr lang="cs-CZ" dirty="0"/>
              <a:t>Na ostatních závisíme v naplňování svých potřeb, je pro nás proto důležité, aby nás měli co nejraději. </a:t>
            </a:r>
            <a:r>
              <a:rPr lang="cs-CZ" b="1" dirty="0"/>
              <a:t>Protože nesouhlas s ostatními může vést k nesympatiím či přímo odmítnutí a souhlas naopak k pozitivnějšímu hodnocení, jsou lidé vedeni k tomu, aby byli s názory ostatních konformní i z normativních důvodů</a:t>
            </a:r>
            <a:r>
              <a:rPr lang="cs-CZ" dirty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18123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Normativní a informační vliv tedy představují dva obecné mechanismy, kterými skupina ovlivňuje svoje členy.</a:t>
            </a:r>
          </a:p>
          <a:p>
            <a:r>
              <a:rPr lang="cs-CZ" dirty="0"/>
              <a:t>Váha těchto mechanismů se pochopitelně napříč situacemi  a u každého jednotlivce liší.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078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61641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Vyhovění</a:t>
            </a:r>
            <a:r>
              <a:rPr lang="cs-CZ" dirty="0"/>
              <a:t> - Je typem vnějšího přizpůsobení (díky </a:t>
            </a:r>
            <a:r>
              <a:rPr lang="cs-CZ" b="1" dirty="0"/>
              <a:t>normativnímu vlivu</a:t>
            </a:r>
            <a:r>
              <a:rPr lang="cs-CZ" dirty="0"/>
              <a:t>), které je pouze dočasné.</a:t>
            </a:r>
          </a:p>
          <a:p>
            <a:r>
              <a:rPr lang="cs-CZ" dirty="0"/>
              <a:t>Příklad: dodržování rychlosti.</a:t>
            </a:r>
          </a:p>
          <a:p>
            <a:r>
              <a:rPr lang="cs-CZ" dirty="0"/>
              <a:t>Jestliže je osoba konformní především z normativních důvodů, tedy proto, že ji záleží na tom, co si o ní budou druzí myslet, pak změní sice svoje vnější chování, ale uvnitř si zachová své původní přesvědčení.</a:t>
            </a:r>
          </a:p>
        </p:txBody>
      </p:sp>
    </p:spTree>
    <p:extLst>
      <p:ext uri="{BB962C8B-B14F-4D97-AF65-F5344CB8AC3E}">
        <p14:creationId xmlns:p14="http://schemas.microsoft.com/office/powerpoint/2010/main" val="4222624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Akceptace (konverze)</a:t>
            </a:r>
            <a:r>
              <a:rPr lang="cs-CZ" dirty="0"/>
              <a:t> - je vnitřní přijetí (díky </a:t>
            </a:r>
            <a:r>
              <a:rPr lang="cs-CZ" b="1" dirty="0"/>
              <a:t>informačnímu vlivu</a:t>
            </a:r>
            <a:r>
              <a:rPr lang="cs-CZ" dirty="0"/>
              <a:t>), podle kterého se člověk bude řídit už napořád.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Jestliže jedinec důvěřuje informacím ostatních, změní navíc i svůj vnitřní názor.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Učitelům by mělo jít především o akceptaci!</a:t>
            </a:r>
          </a:p>
          <a:p>
            <a:pPr marL="118872" indent="0">
              <a:buNone/>
            </a:pPr>
            <a:r>
              <a:rPr lang="cs-CZ" dirty="0"/>
              <a:t>Tu lze dosáhnout nejlépe vysvětlujícím (tj. „demokratickým“) stylem výchovy. </a:t>
            </a:r>
          </a:p>
          <a:p>
            <a:pPr marL="118872" indent="0">
              <a:buNone/>
            </a:pPr>
            <a:r>
              <a:rPr lang="cs-CZ" dirty="0"/>
              <a:t>Autokratický styl výchovy vede spíše k vnějšímu vyhovění.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829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1"/>
            <a:ext cx="8229600" cy="4574133"/>
          </a:xfrm>
        </p:spPr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Aschova</a:t>
            </a:r>
            <a:r>
              <a:rPr lang="cs-CZ" dirty="0"/>
              <a:t> experimentu se ukázalo, že normativní vliv byl silnější než informační.</a:t>
            </a:r>
          </a:p>
          <a:p>
            <a:r>
              <a:rPr lang="cs-CZ" dirty="0"/>
              <a:t>Dále byly učiněny další pokusy a tzv. metaanalýzy daného jevu:</a:t>
            </a:r>
          </a:p>
          <a:p>
            <a:r>
              <a:rPr lang="cs-CZ" dirty="0"/>
              <a:t>Konformita vzrůstá s větší </a:t>
            </a:r>
            <a:r>
              <a:rPr lang="cs-CZ" b="1" dirty="0"/>
              <a:t>soudržností</a:t>
            </a:r>
            <a:r>
              <a:rPr lang="cs-CZ" dirty="0"/>
              <a:t>; liší se vzájemně kultury; informační vliv roste s kompetencí druhých (role vědce, profesora); větší obtížnost úkolu posiluje informační vliv...</a:t>
            </a:r>
          </a:p>
        </p:txBody>
      </p:sp>
    </p:spTree>
    <p:extLst>
      <p:ext uri="{BB962C8B-B14F-4D97-AF65-F5344CB8AC3E}">
        <p14:creationId xmlns:p14="http://schemas.microsoft.com/office/powerpoint/2010/main" val="182183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má i velikost skupiny!</a:t>
            </a:r>
          </a:p>
          <a:p>
            <a:r>
              <a:rPr lang="cs-CZ" dirty="0"/>
              <a:t>1 neměl žádný vliv</a:t>
            </a:r>
          </a:p>
          <a:p>
            <a:r>
              <a:rPr lang="cs-CZ" dirty="0"/>
              <a:t>2 vyprodukovali 13 % chyb</a:t>
            </a:r>
          </a:p>
          <a:p>
            <a:r>
              <a:rPr lang="cs-CZ" dirty="0"/>
              <a:t>Se třemi dosáhla konformita své plné síly, tj. 33 % chyb.</a:t>
            </a:r>
          </a:p>
          <a:p>
            <a:r>
              <a:rPr lang="cs-CZ" dirty="0"/>
              <a:t>Více osob zvyšuje konformitu, ale stále o menší díl.</a:t>
            </a:r>
          </a:p>
        </p:txBody>
      </p:sp>
    </p:spTree>
    <p:extLst>
      <p:ext uri="{BB962C8B-B14F-4D97-AF65-F5344CB8AC3E}">
        <p14:creationId xmlns:p14="http://schemas.microsoft.com/office/powerpoint/2010/main" val="41347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byste definoval/a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814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r>
              <a:rPr lang="cs-CZ" dirty="0"/>
              <a:t>Když dal </a:t>
            </a:r>
            <a:r>
              <a:rPr lang="cs-CZ" dirty="0" err="1"/>
              <a:t>Asch</a:t>
            </a:r>
            <a:r>
              <a:rPr lang="cs-CZ" dirty="0"/>
              <a:t> účastníkům „podporu“ (někdo odpovídal před 7. vždy dobře), chybovost byla jen 5,5 %.</a:t>
            </a:r>
          </a:p>
          <a:p>
            <a:r>
              <a:rPr lang="cs-CZ" dirty="0"/>
              <a:t>Pokud „podpora“ narušila jednotnost skupiny, ale odlišně od názoru účastníka, pak byla konformita stejně nízká. To ovšem platí jen pro jednoznačné názory, u složitějších konformitu narušuje jen „sociální podpora“ (=stejný názor).</a:t>
            </a:r>
          </a:p>
        </p:txBody>
      </p:sp>
    </p:spTree>
    <p:extLst>
      <p:ext uri="{BB962C8B-B14F-4D97-AF65-F5344CB8AC3E}">
        <p14:creationId xmlns:p14="http://schemas.microsoft.com/office/powerpoint/2010/main" val="240854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i </a:t>
            </a:r>
            <a:r>
              <a:rPr lang="cs-CZ" b="1" dirty="0"/>
              <a:t>opačný vliv</a:t>
            </a:r>
            <a:r>
              <a:rPr lang="cs-CZ" dirty="0"/>
              <a:t>, kdy menšina ovlivňuje většinu.</a:t>
            </a:r>
          </a:p>
          <a:p>
            <a:r>
              <a:rPr lang="cs-CZ" dirty="0"/>
              <a:t>Většina má ovšem přístup k normativním i informačním zdrojům kontroly. Přesto menšina dokáže většinu ovlivnit (Galileo, Darwin, Freud, nové proudy v hudbě či umění, vliv ekologických či feministických hnutí apod.).</a:t>
            </a:r>
          </a:p>
        </p:txBody>
      </p:sp>
    </p:spTree>
    <p:extLst>
      <p:ext uri="{BB962C8B-B14F-4D97-AF65-F5344CB8AC3E}">
        <p14:creationId xmlns:p14="http://schemas.microsoft.com/office/powerpoint/2010/main" val="3201316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ovlivnění většiny dojde, jen pokud je názor menšiny konzistentní: tj. když je stabilní v čase (=diachronní stabilita) a když je stabilní v rámci menšinové skupiny (=synchronní stabilita).</a:t>
            </a:r>
          </a:p>
        </p:txBody>
      </p:sp>
    </p:spTree>
    <p:extLst>
      <p:ext uri="{BB962C8B-B14F-4D97-AF65-F5344CB8AC3E}">
        <p14:creationId xmlns:p14="http://schemas.microsoft.com/office/powerpoint/2010/main" val="3323186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F7799-5C43-4657-A680-28DA8173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adaptace na sociální život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27BB0-D0DD-4CE2-904F-7DBC1B5A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Máme vyvinuté schopnosti spolupracovat s ostatními a žít s nimi v komunitách,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sch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podrobit se vedení atd.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/>
              <a:t>Z těchto sociálních adaptací plyne celá řada důsledků: mj. </a:t>
            </a:r>
            <a:r>
              <a:rPr lang="cs-CZ" b="1" dirty="0"/>
              <a:t>sociální konformita</a:t>
            </a:r>
            <a:r>
              <a:rPr lang="cs-CZ" dirty="0"/>
              <a:t>, </a:t>
            </a:r>
            <a:r>
              <a:rPr lang="cs-CZ" b="1" dirty="0"/>
              <a:t>poslušnost k autoritě</a:t>
            </a:r>
            <a:r>
              <a:rPr lang="cs-CZ" dirty="0"/>
              <a:t>, změna chování dle sociální role atd.</a:t>
            </a:r>
          </a:p>
        </p:txBody>
      </p:sp>
    </p:spTree>
    <p:extLst>
      <p:ext uri="{BB962C8B-B14F-4D97-AF65-F5344CB8AC3E}">
        <p14:creationId xmlns:p14="http://schemas.microsoft.com/office/powerpoint/2010/main" val="2940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92500" lnSpcReduction="10000"/>
          </a:bodyPr>
          <a:lstStyle/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Srov. „pohybovou konformitu“ v davu (např. </a:t>
            </a:r>
            <a:r>
              <a:rPr lang="cs-CZ" dirty="0" err="1"/>
              <a:t>elevator</a:t>
            </a:r>
            <a:r>
              <a:rPr lang="cs-CZ" dirty="0"/>
              <a:t> experiment). </a:t>
            </a:r>
            <a:r>
              <a:rPr lang="cs-CZ" dirty="0">
                <a:hlinkClick r:id="rId2"/>
              </a:rPr>
              <a:t>https://www.youtube.com/watch?v=aOOsfkM-nGQ&amp;ab_channel=RavenChai</a:t>
            </a:r>
            <a:r>
              <a:rPr lang="cs-CZ" dirty="0"/>
              <a:t> </a:t>
            </a:r>
          </a:p>
          <a:p>
            <a:pPr marL="118872" indent="0">
              <a:lnSpc>
                <a:spcPct val="80000"/>
              </a:lnSpc>
              <a:buNone/>
            </a:pPr>
            <a:endParaRPr lang="cs-CZ" b="1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b="1" dirty="0"/>
              <a:t>DEF: Konformita</a:t>
            </a:r>
            <a:r>
              <a:rPr lang="cs-CZ" dirty="0"/>
              <a:t> je přizpůsobení se převažujícím či dominantním názorům, požadavkům a normám skupiny či společnosti, v níž člověk žije, a potlačení projevů vlastních.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Určitá míra konformity je však jedním z logických důsledků socializace a je nezbytnou podmínkou pro bezkonfliktní fungování společnosti (srov. pravidla chování v dopravním provozu).</a:t>
            </a:r>
          </a:p>
        </p:txBody>
      </p:sp>
    </p:spTree>
    <p:extLst>
      <p:ext uri="{BB962C8B-B14F-4D97-AF65-F5344CB8AC3E}">
        <p14:creationId xmlns:p14="http://schemas.microsoft.com/office/powerpoint/2010/main" val="280798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Názorová konformita ve skupině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5987008" cy="4625609"/>
          </a:xfrm>
        </p:spPr>
        <p:txBody>
          <a:bodyPr/>
          <a:lstStyle/>
          <a:p>
            <a:r>
              <a:rPr lang="cs-CZ" b="1" dirty="0" err="1"/>
              <a:t>Solomon</a:t>
            </a:r>
            <a:r>
              <a:rPr lang="cs-CZ" b="1" dirty="0"/>
              <a:t> </a:t>
            </a:r>
            <a:r>
              <a:rPr lang="cs-CZ" b="1" dirty="0" err="1"/>
              <a:t>Asch</a:t>
            </a:r>
            <a:r>
              <a:rPr lang="cs-CZ" dirty="0"/>
              <a:t>  v roce 1951 (1952, 1956) zkoumal vliv tlaku skupiny na odpovědi jedince týkajících se délky zobrazovaných čar.</a:t>
            </a:r>
          </a:p>
          <a:p>
            <a:r>
              <a:rPr lang="cs-CZ" dirty="0"/>
              <a:t>(zkoumal i efekt prvního dojmu).</a:t>
            </a:r>
          </a:p>
        </p:txBody>
      </p:sp>
      <p:pic>
        <p:nvPicPr>
          <p:cNvPr id="25602" name="Picture 2" descr="Výsledek obrázku pro asch solom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204" y="2276872"/>
            <a:ext cx="2870796" cy="3634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812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Video: </a:t>
            </a:r>
            <a:r>
              <a:rPr lang="cs-CZ" dirty="0">
                <a:hlinkClick r:id="rId2"/>
              </a:rPr>
              <a:t>https://www.youtube.com/watch?v=TYIh4MkcfJA </a:t>
            </a:r>
            <a:endParaRPr lang="cs-CZ" dirty="0"/>
          </a:p>
          <a:p>
            <a:r>
              <a:rPr lang="cs-CZ" dirty="0"/>
              <a:t>Lidé byli rozděleni do dvou skupin: experimentální a kontrolní.</a:t>
            </a:r>
          </a:p>
          <a:p>
            <a:endParaRPr lang="cs-CZ" dirty="0"/>
          </a:p>
          <a:p>
            <a:r>
              <a:rPr lang="cs-CZ" dirty="0"/>
              <a:t>Měli 18x rozhodnout, která ze tří čar je stejně dlouhá jako předloha. Čáry se různě lišily, ale vždy jedna byla stejně dlouhá. 12 rozhodování bylo tzv. </a:t>
            </a:r>
            <a:r>
              <a:rPr lang="cs-CZ" dirty="0" err="1"/>
              <a:t>kruciálních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3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19283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05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Konformita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0178" name="Picture 2" descr="Výsledek obrázku pro asch conform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8" y="1775192"/>
            <a:ext cx="9142722" cy="470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0725"/>
          </a:xfrm>
        </p:spPr>
        <p:txBody>
          <a:bodyPr>
            <a:normAutofit/>
          </a:bodyPr>
          <a:lstStyle/>
          <a:p>
            <a:r>
              <a:rPr lang="cs-CZ" dirty="0"/>
              <a:t>V kontrolní skupině, ve které lidé odpovídali sami za sebe, neudělalo 35 ze 37 účastníků žádnou chybu (chybovost byla 0,7%).</a:t>
            </a:r>
          </a:p>
          <a:p>
            <a:r>
              <a:rPr lang="cs-CZ" dirty="0"/>
              <a:t>V experimentální skupině byli lidé (7) rozsazeni do půlkruhu a měli vyslovit svoji volbu. Pozice 1-6 byla obsazena </a:t>
            </a:r>
            <a:r>
              <a:rPr lang="cs-CZ" dirty="0" err="1"/>
              <a:t>Aschovými</a:t>
            </a:r>
            <a:r>
              <a:rPr lang="cs-CZ" dirty="0"/>
              <a:t> spolupracovníky, kteří v 12 případech odpovídali shodně špatně. Poslední odpovídala zkoumaná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649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17686</TotalTime>
  <Words>1089</Words>
  <Application>Microsoft Office PowerPoint</Application>
  <PresentationFormat>Předvádění na obrazovce (4:3)</PresentationFormat>
  <Paragraphs>83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konformita</vt:lpstr>
      <vt:lpstr>Dotaz na minulou přednášku</vt:lpstr>
      <vt:lpstr>Základní adaptace na sociální život</vt:lpstr>
      <vt:lpstr>Konformita ve skupině</vt:lpstr>
      <vt:lpstr>Názorová konformita ve skupině</vt:lpstr>
      <vt:lpstr>Konformita ve skupině</vt:lpstr>
      <vt:lpstr>Konformita ve skupině</vt:lpstr>
      <vt:lpstr>Konformita ve skupině</vt:lpstr>
      <vt:lpstr>Konformita ve skupině</vt:lpstr>
      <vt:lpstr>Konformita ve skupině</vt:lpstr>
      <vt:lpstr>Jak ovlivňují skupiny svoje členy? (vysvětlení)</vt:lpstr>
      <vt:lpstr>Prezentace aplikace PowerPoint</vt:lpstr>
      <vt:lpstr>Konformita ve skupině</vt:lpstr>
      <vt:lpstr>Konformita ve skupině</vt:lpstr>
      <vt:lpstr> </vt:lpstr>
      <vt:lpstr>Konformita ve skupině</vt:lpstr>
      <vt:lpstr>Konformita ve skupině</vt:lpstr>
      <vt:lpstr>Konformita ve skupině</vt:lpstr>
      <vt:lpstr>Konformita ve skupině</vt:lpstr>
      <vt:lpstr>Konformita ve skupině</vt:lpstr>
      <vt:lpstr>Ovlivnění většiny menšinou</vt:lpstr>
      <vt:lpstr>Ovlivnění většiny menšinou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</cp:lastModifiedBy>
  <cp:revision>250</cp:revision>
  <dcterms:created xsi:type="dcterms:W3CDTF">2015-10-20T07:43:33Z</dcterms:created>
  <dcterms:modified xsi:type="dcterms:W3CDTF">2022-05-02T07:53:24Z</dcterms:modified>
</cp:coreProperties>
</file>