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338" r:id="rId3"/>
    <p:sldId id="417" r:id="rId4"/>
    <p:sldId id="379" r:id="rId5"/>
    <p:sldId id="380" r:id="rId6"/>
    <p:sldId id="381" r:id="rId7"/>
    <p:sldId id="383" r:id="rId8"/>
    <p:sldId id="382" r:id="rId9"/>
    <p:sldId id="384" r:id="rId10"/>
    <p:sldId id="385" r:id="rId11"/>
    <p:sldId id="386" r:id="rId12"/>
    <p:sldId id="387" r:id="rId13"/>
    <p:sldId id="388" r:id="rId14"/>
    <p:sldId id="389" r:id="rId15"/>
    <p:sldId id="390" r:id="rId16"/>
    <p:sldId id="415" r:id="rId17"/>
    <p:sldId id="400" r:id="rId18"/>
    <p:sldId id="416" r:id="rId19"/>
    <p:sldId id="401" r:id="rId20"/>
    <p:sldId id="402" r:id="rId21"/>
    <p:sldId id="403" r:id="rId22"/>
    <p:sldId id="404" r:id="rId23"/>
    <p:sldId id="414" r:id="rId24"/>
    <p:sldId id="405" r:id="rId25"/>
    <p:sldId id="412" r:id="rId26"/>
    <p:sldId id="406" r:id="rId27"/>
    <p:sldId id="407" r:id="rId28"/>
    <p:sldId id="408" r:id="rId29"/>
    <p:sldId id="409" r:id="rId30"/>
    <p:sldId id="410" r:id="rId31"/>
    <p:sldId id="411" r:id="rId32"/>
    <p:sldId id="413" r:id="rId33"/>
    <p:sldId id="355"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14.12.2021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a:t>2.</a:t>
            </a:r>
            <a:r>
              <a:rPr lang="cs-CZ" baseline="0" dirty="0"/>
              <a:t> </a:t>
            </a:r>
            <a:r>
              <a:rPr lang="cs-CZ" baseline="0" dirty="0" err="1"/>
              <a:t>Desires</a:t>
            </a:r>
            <a:r>
              <a:rPr lang="cs-CZ" baseline="0" dirty="0"/>
              <a:t> &amp; </a:t>
            </a:r>
            <a:r>
              <a:rPr lang="cs-CZ" baseline="0" dirty="0" err="1"/>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14.12.2021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14.12.2021</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14.12.2021</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yr5cjyokV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youtube.com/watch?v=GePFFf5gRKo"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a:t>Sociální psychologie 12</a:t>
            </a:r>
            <a:br>
              <a:rPr lang="cs-CZ" dirty="0"/>
            </a:br>
            <a:r>
              <a:rPr lang="cs-CZ" dirty="0"/>
              <a:t>Vliv autority</a:t>
            </a:r>
          </a:p>
        </p:txBody>
      </p:sp>
      <p:sp>
        <p:nvSpPr>
          <p:cNvPr id="3" name="Podnadpis 2"/>
          <p:cNvSpPr>
            <a:spLocks noGrp="1"/>
          </p:cNvSpPr>
          <p:nvPr>
            <p:ph type="subTitle" idx="1"/>
          </p:nvPr>
        </p:nvSpPr>
        <p:spPr>
          <a:xfrm>
            <a:off x="611560" y="5157192"/>
            <a:ext cx="8077200" cy="1499616"/>
          </a:xfrm>
        </p:spPr>
        <p:txBody>
          <a:bodyPr/>
          <a:lstStyle/>
          <a:p>
            <a:r>
              <a:rPr lang="cs-CZ" dirty="0"/>
              <a:t>Mgr. Jan Krása, Ph.D., Katedra psychologie, Pedagogická fakulta, MU.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16632"/>
            <a:ext cx="8229600" cy="864096"/>
          </a:xfrm>
        </p:spPr>
        <p:txBody>
          <a:bodyPr>
            <a:normAutofit/>
          </a:bodyPr>
          <a:lstStyle/>
          <a:p>
            <a:pPr eaLnBrk="1" fontAlgn="auto" hangingPunct="1">
              <a:spcAft>
                <a:spcPts val="0"/>
              </a:spcAft>
              <a:defRPr/>
            </a:pPr>
            <a:r>
              <a:rPr lang="cs-CZ" dirty="0"/>
              <a:t>Poslušnost vůči autoritě</a:t>
            </a:r>
          </a:p>
        </p:txBody>
      </p:sp>
      <p:sp>
        <p:nvSpPr>
          <p:cNvPr id="47107" name="Rectangle 3"/>
          <p:cNvSpPr>
            <a:spLocks noGrp="1" noChangeArrowheads="1"/>
          </p:cNvSpPr>
          <p:nvPr>
            <p:ph idx="1"/>
          </p:nvPr>
        </p:nvSpPr>
        <p:spPr>
          <a:xfrm>
            <a:off x="179512" y="1484784"/>
            <a:ext cx="4821078" cy="5112568"/>
          </a:xfrm>
        </p:spPr>
        <p:txBody>
          <a:bodyPr>
            <a:normAutofit fontScale="92500"/>
          </a:bodyPr>
          <a:lstStyle/>
          <a:p>
            <a:pPr marL="118872" indent="0" eaLnBrk="1" hangingPunct="1">
              <a:buNone/>
            </a:pPr>
            <a:r>
              <a:rPr lang="cs-CZ" altLang="cs-CZ" dirty="0"/>
              <a:t>V místnosti s „učitelem“ byl experimentátor (vědec v bílém plášti), který učitele pobízel pouze těmito čtyřmi větami: „Prosím pokračujte“, „Experiment vyžaduje, abyste pokračoval“, „Je naprosto zásadní, abyste pokračoval“ a „Nemáte jinou volbu, musíte pokračovat“.</a:t>
            </a:r>
          </a:p>
        </p:txBody>
      </p:sp>
      <p:pic>
        <p:nvPicPr>
          <p:cNvPr id="4" name="Picture 2" descr="http://img.welt.de/img/psychologie/crop132106485/8899736962-ci3x2l-w540/milgram-DW-Wissenschaft-Sydn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9972" y="2492896"/>
            <a:ext cx="4135388" cy="2756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8131" name="Rectangle 3"/>
          <p:cNvSpPr>
            <a:spLocks noGrp="1" noChangeArrowheads="1"/>
          </p:cNvSpPr>
          <p:nvPr>
            <p:ph idx="1"/>
          </p:nvPr>
        </p:nvSpPr>
        <p:spPr/>
        <p:txBody>
          <a:bodyPr/>
          <a:lstStyle/>
          <a:p>
            <a:pPr eaLnBrk="1" hangingPunct="1">
              <a:lnSpc>
                <a:spcPct val="80000"/>
              </a:lnSpc>
            </a:pPr>
            <a:r>
              <a:rPr lang="cs-CZ" altLang="cs-CZ"/>
              <a:t>Ze začátku se „žák“ pletl jen málo, ovšem později chyb přibývalo .</a:t>
            </a:r>
          </a:p>
          <a:p>
            <a:pPr eaLnBrk="1" hangingPunct="1">
              <a:lnSpc>
                <a:spcPct val="80000"/>
              </a:lnSpc>
            </a:pPr>
            <a:r>
              <a:rPr lang="cs-CZ" altLang="cs-CZ"/>
              <a:t>„Učitel“ slyšel, jak „žák“ mručí, při 75V začíná naříkat, při 120V křičel, že to bolí, při 150V nechtěl pokračovat, při 180V sténal „nemohu tu bolest vydržet“, při 270V byly výkřiky  stále zoufalejší. Při 300V „žák“ zavolal, že už nebude odpovídat, ale experimentátor „učiteli“ řekl, že mlčení se považuje za špatnou odpověď. Od 330V „učitelé” slyšeli jen ticho.</a:t>
            </a:r>
          </a:p>
        </p:txBody>
      </p:sp>
    </p:spTree>
    <p:extLst>
      <p:ext uri="{BB962C8B-B14F-4D97-AF65-F5344CB8AC3E}">
        <p14:creationId xmlns:p14="http://schemas.microsoft.com/office/powerpoint/2010/main" val="1216397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9155" name="Rectangle 3"/>
          <p:cNvSpPr>
            <a:spLocks noGrp="1" noChangeArrowheads="1"/>
          </p:cNvSpPr>
          <p:nvPr>
            <p:ph idx="1"/>
          </p:nvPr>
        </p:nvSpPr>
        <p:spPr/>
        <p:txBody>
          <a:bodyPr>
            <a:normAutofit lnSpcReduction="10000"/>
          </a:bodyPr>
          <a:lstStyle/>
          <a:p>
            <a:pPr eaLnBrk="1" hangingPunct="1"/>
            <a:r>
              <a:rPr lang="cs-CZ" altLang="cs-CZ" dirty="0"/>
              <a:t>Respondenti čelili konfliktu mezi nátlakem autority, oběti a jejich vlastního já.</a:t>
            </a:r>
          </a:p>
          <a:p>
            <a:pPr eaLnBrk="1" hangingPunct="1"/>
            <a:r>
              <a:rPr lang="cs-CZ" altLang="cs-CZ" b="1" dirty="0"/>
              <a:t>Všichni účastníci pokusu pokračovali až do 300V a 62,5% z nich došlo až ke konci stupnice</a:t>
            </a:r>
            <a:r>
              <a:rPr lang="cs-CZ" altLang="cs-CZ" dirty="0"/>
              <a:t>, a to přesto, že se zdráhali a vyjadřovali obavy, že by žák mohl zemřít, potili se, kousali se do rtů atd.</a:t>
            </a:r>
          </a:p>
          <a:p>
            <a:pPr eaLnBrk="1" hangingPunct="1"/>
            <a:endParaRPr lang="cs-CZ" altLang="cs-CZ" dirty="0"/>
          </a:p>
          <a:p>
            <a:pPr eaLnBrk="1" hangingPunct="1"/>
            <a:r>
              <a:rPr lang="cs-CZ" altLang="cs-CZ" dirty="0">
                <a:hlinkClick r:id="rId2"/>
              </a:rPr>
              <a:t>https://www.youtube.com/watch?v=yr5cjyokVUs</a:t>
            </a:r>
            <a:r>
              <a:rPr lang="cs-CZ" altLang="cs-CZ" dirty="0"/>
              <a:t> </a:t>
            </a:r>
          </a:p>
        </p:txBody>
      </p:sp>
    </p:spTree>
    <p:extLst>
      <p:ext uri="{BB962C8B-B14F-4D97-AF65-F5344CB8AC3E}">
        <p14:creationId xmlns:p14="http://schemas.microsoft.com/office/powerpoint/2010/main" val="2825392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0179" name="Rectangle 3"/>
          <p:cNvSpPr>
            <a:spLocks noGrp="1" noChangeArrowheads="1"/>
          </p:cNvSpPr>
          <p:nvPr>
            <p:ph idx="1"/>
          </p:nvPr>
        </p:nvSpPr>
        <p:spPr/>
        <p:txBody>
          <a:bodyPr>
            <a:noAutofit/>
          </a:bodyPr>
          <a:lstStyle/>
          <a:p>
            <a:pPr eaLnBrk="1" hangingPunct="1">
              <a:lnSpc>
                <a:spcPct val="90000"/>
              </a:lnSpc>
              <a:buNone/>
            </a:pPr>
            <a:r>
              <a:rPr lang="cs-CZ" altLang="cs-CZ" sz="2800" dirty="0"/>
              <a:t>Experiment byl později opakován v několika variacích  (v závorce jsou uváděna procenta, kolik respondentů pokračovalo až do konce) – „žák“ po celou dobu nevydával žádný zvuk (100), při 300V „žák“ bušil na stěnu (65), „</a:t>
            </a:r>
            <a:r>
              <a:rPr lang="cs-CZ" altLang="cs-CZ" sz="2800" b="1" dirty="0"/>
              <a:t>žák“ i „učitel“ byli v jedné místnosti (40)</a:t>
            </a:r>
            <a:r>
              <a:rPr lang="cs-CZ" altLang="cs-CZ" sz="2800" dirty="0"/>
              <a:t>, pokus byl prováděn v kanceláři a ne na akademické půdě (48), „učitel“ drží ruku „oběti“ na elektrodě (30), </a:t>
            </a:r>
            <a:r>
              <a:rPr lang="cs-CZ" altLang="cs-CZ" sz="2800" b="1" dirty="0"/>
              <a:t>„učitel“ dostává příkazy od experimentátora přes telefon  (21)</a:t>
            </a:r>
            <a:r>
              <a:rPr lang="cs-CZ" altLang="cs-CZ" sz="2800" dirty="0"/>
              <a:t>, </a:t>
            </a:r>
            <a:r>
              <a:rPr lang="cs-CZ" altLang="cs-CZ" sz="2800" b="1" dirty="0"/>
              <a:t>„učitel“ má možnost sám zvolit sílu šoku (2,5)</a:t>
            </a:r>
            <a:r>
              <a:rPr lang="cs-CZ" altLang="cs-CZ" sz="2800" dirty="0"/>
              <a:t>, </a:t>
            </a:r>
            <a:r>
              <a:rPr lang="cs-CZ" altLang="cs-CZ" sz="2800" b="1" dirty="0"/>
              <a:t>experimentátor je nahrazen běžným občanem (20)</a:t>
            </a:r>
            <a:r>
              <a:rPr lang="cs-CZ" altLang="cs-CZ" sz="2800" dirty="0"/>
              <a:t>, experimentu se účastní pouze ženy (62).</a:t>
            </a:r>
          </a:p>
        </p:txBody>
      </p:sp>
    </p:spTree>
    <p:extLst>
      <p:ext uri="{BB962C8B-B14F-4D97-AF65-F5344CB8AC3E}">
        <p14:creationId xmlns:p14="http://schemas.microsoft.com/office/powerpoint/2010/main" val="355924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1203" name="Rectangle 3"/>
          <p:cNvSpPr>
            <a:spLocks noGrp="1" noChangeArrowheads="1"/>
          </p:cNvSpPr>
          <p:nvPr>
            <p:ph idx="1"/>
          </p:nvPr>
        </p:nvSpPr>
        <p:spPr/>
        <p:txBody>
          <a:bodyPr/>
          <a:lstStyle/>
          <a:p>
            <a:pPr eaLnBrk="1" hangingPunct="1"/>
            <a:r>
              <a:rPr lang="cs-CZ" altLang="cs-CZ" dirty="0"/>
              <a:t>Účastníci se nejčastěji omlouvali: „Dělal jsem pouze to, co po mě profesor chtěl.“ „Nebylo to tak zlé, jinak by to přeci profesor nedovolil.“ Atd.</a:t>
            </a:r>
          </a:p>
        </p:txBody>
      </p:sp>
    </p:spTree>
    <p:extLst>
      <p:ext uri="{BB962C8B-B14F-4D97-AF65-F5344CB8AC3E}">
        <p14:creationId xmlns:p14="http://schemas.microsoft.com/office/powerpoint/2010/main" val="846197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2227" name="Rectangle 3"/>
          <p:cNvSpPr>
            <a:spLocks noGrp="1" noChangeArrowheads="1"/>
          </p:cNvSpPr>
          <p:nvPr>
            <p:ph idx="1"/>
          </p:nvPr>
        </p:nvSpPr>
        <p:spPr>
          <a:xfrm>
            <a:off x="251520" y="1775191"/>
            <a:ext cx="8712968" cy="4625609"/>
          </a:xfrm>
        </p:spPr>
        <p:txBody>
          <a:bodyPr/>
          <a:lstStyle/>
          <a:p>
            <a:pPr marL="136525" indent="0" eaLnBrk="1" hangingPunct="1">
              <a:buNone/>
            </a:pPr>
            <a:r>
              <a:rPr lang="cs-CZ" altLang="cs-CZ" dirty="0" err="1"/>
              <a:t>Milgramův</a:t>
            </a:r>
            <a:r>
              <a:rPr lang="cs-CZ" altLang="cs-CZ" dirty="0"/>
              <a:t> experiment byl opakován v dalších zemích s podobnými výsledky (naposledy r. 2009). </a:t>
            </a:r>
          </a:p>
          <a:p>
            <a:pPr marL="136525" indent="0" eaLnBrk="1" hangingPunct="1">
              <a:buNone/>
            </a:pPr>
            <a:endParaRPr lang="cs-CZ" altLang="cs-CZ" dirty="0"/>
          </a:p>
          <a:p>
            <a:pPr marL="136525" indent="0" eaLnBrk="1" hangingPunct="1">
              <a:buNone/>
            </a:pPr>
            <a:r>
              <a:rPr lang="cs-CZ" altLang="cs-CZ" dirty="0"/>
              <a:t>V současné době, se však podobné experimenty nepovolují jen tak, kvůli zpřísnění etických zásad jednotlivých států a univerzit.</a:t>
            </a:r>
          </a:p>
        </p:txBody>
      </p:sp>
    </p:spTree>
    <p:extLst>
      <p:ext uri="{BB962C8B-B14F-4D97-AF65-F5344CB8AC3E}">
        <p14:creationId xmlns:p14="http://schemas.microsoft.com/office/powerpoint/2010/main" val="2997582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Efekt přihlížejících</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45431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cs-CZ" dirty="0"/>
              <a:t>Efekt přihlížejících</a:t>
            </a:r>
          </a:p>
        </p:txBody>
      </p:sp>
      <p:sp>
        <p:nvSpPr>
          <p:cNvPr id="14339" name="Rectangle 3"/>
          <p:cNvSpPr>
            <a:spLocks noGrp="1" noChangeArrowheads="1"/>
          </p:cNvSpPr>
          <p:nvPr>
            <p:ph idx="1"/>
          </p:nvPr>
        </p:nvSpPr>
        <p:spPr/>
        <p:txBody>
          <a:bodyPr>
            <a:normAutofit lnSpcReduction="10000"/>
          </a:bodyPr>
          <a:lstStyle/>
          <a:p>
            <a:pPr eaLnBrk="1" hangingPunct="1"/>
            <a:r>
              <a:rPr lang="cs-CZ" altLang="cs-CZ" dirty="0"/>
              <a:t>DEF: jev, kdy v řadě situací, které byly objektivně velmi naléhavé a vyžadovaly urgentní zásah, přihlížející jedinci zůstali pasivní a nezasáhli právě proto, že byli obklopen jinými jedinci.</a:t>
            </a:r>
          </a:p>
          <a:p>
            <a:pPr eaLnBrk="1" hangingPunct="1"/>
            <a:r>
              <a:rPr lang="cs-CZ" altLang="cs-CZ" dirty="0"/>
              <a:t>Projevuje se tedy hlavně jako neposkytnutí pomoci v naléhavých situacích např. uprostřed rušných ulic.</a:t>
            </a:r>
          </a:p>
          <a:p>
            <a:pPr eaLnBrk="1" hangingPunct="1"/>
            <a:r>
              <a:rPr lang="cs-CZ" altLang="cs-CZ" dirty="0"/>
              <a:t>Jedná se především o jev přítomný ve velkých městech.</a:t>
            </a:r>
          </a:p>
          <a:p>
            <a:pPr marL="136525" indent="0" eaLnBrk="1" hangingPunct="1">
              <a:buNone/>
            </a:pPr>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56C37FCF-4AC4-4948-A15A-45E917BA97A5}"/>
              </a:ext>
            </a:extLst>
          </p:cNvPr>
          <p:cNvSpPr>
            <a:spLocks noGrp="1"/>
          </p:cNvSpPr>
          <p:nvPr>
            <p:ph type="title"/>
          </p:nvPr>
        </p:nvSpPr>
        <p:spPr>
          <a:xfrm>
            <a:off x="457200" y="155448"/>
            <a:ext cx="8229600" cy="1252728"/>
          </a:xfrm>
        </p:spPr>
        <p:txBody>
          <a:bodyPr/>
          <a:lstStyle/>
          <a:p>
            <a:endParaRPr lang="en-US"/>
          </a:p>
        </p:txBody>
      </p:sp>
      <p:pic>
        <p:nvPicPr>
          <p:cNvPr id="1026" name="Picture 2">
            <a:extLst>
              <a:ext uri="{FF2B5EF4-FFF2-40B4-BE49-F238E27FC236}">
                <a16:creationId xmlns:a16="http://schemas.microsoft.com/office/drawing/2014/main" id="{F31A3871-0658-47B0-9EEF-1B5ABC5C7C2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8411" b="6647"/>
          <a:stretch/>
        </p:blipFill>
        <p:spPr bwMode="auto">
          <a:xfrm>
            <a:off x="457200" y="1775191"/>
            <a:ext cx="8229600" cy="4625609"/>
          </a:xfrm>
          <a:prstGeom prst="rect">
            <a:avLst/>
          </a:prstGeom>
          <a:solidFill>
            <a:srgbClr val="FFFFFF"/>
          </a:solidFill>
        </p:spPr>
      </p:pic>
      <p:sp>
        <p:nvSpPr>
          <p:cNvPr id="4" name="TextovéPole 3">
            <a:extLst>
              <a:ext uri="{FF2B5EF4-FFF2-40B4-BE49-F238E27FC236}">
                <a16:creationId xmlns:a16="http://schemas.microsoft.com/office/drawing/2014/main" id="{DCC93774-FAB5-4FCF-B12E-B44E348F8340}"/>
              </a:ext>
            </a:extLst>
          </p:cNvPr>
          <p:cNvSpPr txBox="1"/>
          <p:nvPr/>
        </p:nvSpPr>
        <p:spPr>
          <a:xfrm>
            <a:off x="5220072" y="6525344"/>
            <a:ext cx="2880320" cy="369332"/>
          </a:xfrm>
          <a:prstGeom prst="rect">
            <a:avLst/>
          </a:prstGeom>
          <a:noFill/>
        </p:spPr>
        <p:txBody>
          <a:bodyPr wrap="square" rtlCol="0">
            <a:spAutoFit/>
          </a:bodyPr>
          <a:lstStyle/>
          <a:p>
            <a:r>
              <a:rPr lang="cs-CZ" dirty="0" err="1"/>
              <a:t>Credit</a:t>
            </a:r>
            <a:r>
              <a:rPr lang="cs-CZ" dirty="0"/>
              <a:t>: </a:t>
            </a:r>
            <a:r>
              <a:rPr lang="cs-CZ" dirty="0" err="1"/>
              <a:t>wikipedia</a:t>
            </a:r>
            <a:endParaRPr lang="cs-CZ" dirty="0"/>
          </a:p>
        </p:txBody>
      </p:sp>
    </p:spTree>
    <p:extLst>
      <p:ext uri="{BB962C8B-B14F-4D97-AF65-F5344CB8AC3E}">
        <p14:creationId xmlns:p14="http://schemas.microsoft.com/office/powerpoint/2010/main" val="6700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cs-CZ" dirty="0"/>
              <a:t>Efekt přihlížejících („syndrom </a:t>
            </a:r>
            <a:r>
              <a:rPr lang="cs-CZ" dirty="0" err="1"/>
              <a:t>Genovese</a:t>
            </a:r>
            <a:r>
              <a:rPr lang="cs-CZ" dirty="0"/>
              <a:t>“)</a:t>
            </a:r>
          </a:p>
        </p:txBody>
      </p:sp>
      <p:sp>
        <p:nvSpPr>
          <p:cNvPr id="16387" name="Rectangle 3"/>
          <p:cNvSpPr>
            <a:spLocks noGrp="1" noChangeArrowheads="1"/>
          </p:cNvSpPr>
          <p:nvPr>
            <p:ph idx="1"/>
          </p:nvPr>
        </p:nvSpPr>
        <p:spPr>
          <a:xfrm>
            <a:off x="457200" y="1775191"/>
            <a:ext cx="8229600" cy="4822161"/>
          </a:xfrm>
        </p:spPr>
        <p:txBody>
          <a:bodyPr>
            <a:normAutofit fontScale="92500" lnSpcReduction="10000"/>
          </a:bodyPr>
          <a:lstStyle/>
          <a:p>
            <a:pPr eaLnBrk="1" hangingPunct="1"/>
            <a:r>
              <a:rPr lang="cs-CZ" altLang="cs-CZ" dirty="0"/>
              <a:t>Příklad: Kitty </a:t>
            </a:r>
            <a:r>
              <a:rPr lang="cs-CZ" altLang="cs-CZ" dirty="0" err="1"/>
              <a:t>Genovese</a:t>
            </a:r>
            <a:r>
              <a:rPr lang="cs-CZ" altLang="cs-CZ" dirty="0"/>
              <a:t> byla v roce 1964 v New Yorku (</a:t>
            </a:r>
            <a:r>
              <a:rPr lang="cs-CZ" altLang="cs-CZ" dirty="0" err="1"/>
              <a:t>Queens</a:t>
            </a:r>
            <a:r>
              <a:rPr lang="cs-CZ" altLang="cs-CZ" dirty="0"/>
              <a:t>) napadena. Volala o pomoc, ale nikdo z okolních domů (38 osob situaci vidělo nebo slyšelo) se o nic nepokusil až po chvíli jeden člověk zavolal z okna. Násilník odběhl, ale za chvíli se vrátil a dívku znásilnil a nakonec zabil. Celou dobu volala o pomoc. Nikdo z okolních domů nezasáhl přímo, až později byla zavolána policie. </a:t>
            </a:r>
          </a:p>
          <a:p>
            <a:pPr eaLnBrk="1" hangingPunct="1"/>
            <a:r>
              <a:rPr lang="cs-CZ" altLang="cs-CZ" dirty="0"/>
              <a:t>Každý rok čteme znovu a znovu o </a:t>
            </a:r>
            <a:r>
              <a:rPr lang="cs-CZ" altLang="cs-CZ"/>
              <a:t>podobných případech.</a:t>
            </a:r>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Dotaz na minulou přednášku</a:t>
            </a:r>
          </a:p>
        </p:txBody>
      </p:sp>
      <p:sp>
        <p:nvSpPr>
          <p:cNvPr id="3" name="Zástupný symbol pro obsah 2"/>
          <p:cNvSpPr>
            <a:spLocks noGrp="1"/>
          </p:cNvSpPr>
          <p:nvPr>
            <p:ph idx="1"/>
          </p:nvPr>
        </p:nvSpPr>
        <p:spPr/>
        <p:txBody>
          <a:bodyPr/>
          <a:lstStyle/>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cs-CZ" dirty="0"/>
              <a:t>Efekt přihlížejících - vysvětlení</a:t>
            </a:r>
          </a:p>
        </p:txBody>
      </p:sp>
      <p:sp>
        <p:nvSpPr>
          <p:cNvPr id="17411" name="Rectangle 3"/>
          <p:cNvSpPr>
            <a:spLocks noGrp="1" noChangeArrowheads="1"/>
          </p:cNvSpPr>
          <p:nvPr>
            <p:ph idx="1"/>
          </p:nvPr>
        </p:nvSpPr>
        <p:spPr/>
        <p:txBody>
          <a:bodyPr/>
          <a:lstStyle/>
          <a:p>
            <a:pPr eaLnBrk="1" hangingPunct="1">
              <a:buFont typeface="Wingdings 2" pitchFamily="18" charset="2"/>
              <a:buNone/>
            </a:pPr>
            <a:r>
              <a:rPr lang="cs-CZ" altLang="cs-CZ" dirty="0"/>
              <a:t>1. </a:t>
            </a:r>
            <a:r>
              <a:rPr lang="cs-CZ" altLang="cs-CZ" b="1" dirty="0"/>
              <a:t>Dochází k</a:t>
            </a:r>
            <a:r>
              <a:rPr lang="cs-CZ" altLang="cs-CZ" dirty="0"/>
              <a:t> </a:t>
            </a:r>
            <a:r>
              <a:rPr lang="cs-CZ" altLang="cs-CZ" b="1" dirty="0"/>
              <a:t>rozptýlení odpovědnosti:</a:t>
            </a:r>
          </a:p>
          <a:p>
            <a:pPr marL="136525" indent="0" eaLnBrk="1" hangingPunct="1">
              <a:buNone/>
            </a:pPr>
            <a:r>
              <a:rPr lang="cs-CZ" altLang="cs-CZ" dirty="0"/>
              <a:t>Jelikož jsou kolem i další lidé, předpokládáme, že někdo jiný pomůže nebo už pomohl. Necítíme se zodpovědní za svoji nečinnost. Když jsme sami, víme, že nikdo jiný oběti pomoci nemůže, a proto je pro nás mnohem obtížnější najít výmluvu či zbavit se zodpovědnosti za pomoc druhému.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8435" name="Rectangle 3"/>
          <p:cNvSpPr>
            <a:spLocks noGrp="1" noChangeArrowheads="1"/>
          </p:cNvSpPr>
          <p:nvPr>
            <p:ph idx="1"/>
          </p:nvPr>
        </p:nvSpPr>
        <p:spPr/>
        <p:txBody>
          <a:bodyPr/>
          <a:lstStyle/>
          <a:p>
            <a:pPr eaLnBrk="1" hangingPunct="1">
              <a:lnSpc>
                <a:spcPct val="90000"/>
              </a:lnSpc>
              <a:buFont typeface="Wingdings 2" pitchFamily="18" charset="2"/>
              <a:buNone/>
            </a:pPr>
            <a:r>
              <a:rPr lang="cs-CZ" altLang="cs-CZ" dirty="0"/>
              <a:t>2.</a:t>
            </a:r>
            <a:r>
              <a:rPr lang="cs-CZ" altLang="cs-CZ" b="1" dirty="0"/>
              <a:t> Situaci vyhodnotíme jako nenaléhavou </a:t>
            </a:r>
            <a:r>
              <a:rPr lang="cs-CZ" altLang="cs-CZ" dirty="0"/>
              <a:t>– ve snaze zjistit, co se děje, se díváme po ostatních, kteří se taktéž (s neutrálním výrazem ve tváři)  dívají po ostatních. Na základě neutrálnosti jejich výrazu situaci vyhodnotíme jako nenaléhavou.</a:t>
            </a:r>
          </a:p>
          <a:p>
            <a:pPr eaLnBrk="1" hangingPunct="1"/>
            <a:endParaRPr lang="cs-CZ" alt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9459" name="Rectangle 3"/>
          <p:cNvSpPr>
            <a:spLocks noGrp="1" noChangeArrowheads="1"/>
          </p:cNvSpPr>
          <p:nvPr>
            <p:ph idx="1"/>
          </p:nvPr>
        </p:nvSpPr>
        <p:spPr/>
        <p:txBody>
          <a:bodyPr/>
          <a:lstStyle/>
          <a:p>
            <a:pPr eaLnBrk="1" hangingPunct="1">
              <a:buFont typeface="Wingdings 2" pitchFamily="18" charset="2"/>
              <a:buNone/>
            </a:pPr>
            <a:r>
              <a:rPr lang="cs-CZ" altLang="cs-CZ" dirty="0"/>
              <a:t>3. </a:t>
            </a:r>
            <a:r>
              <a:rPr lang="cs-CZ" altLang="cs-CZ" b="1" dirty="0"/>
              <a:t>Posuzujeme také míru viny </a:t>
            </a:r>
            <a:r>
              <a:rPr lang="cs-CZ" altLang="cs-CZ" dirty="0"/>
              <a:t>postiženého – jestliže si člověk za situaci může sám, tím spíše mu nepomůžeme.</a:t>
            </a:r>
          </a:p>
          <a:p>
            <a:pPr eaLnBrk="1" hangingPunct="1">
              <a:buFont typeface="Wingdings 2" pitchFamily="18" charset="2"/>
              <a:buNone/>
            </a:pPr>
            <a:r>
              <a:rPr lang="cs-CZ" altLang="cs-CZ" dirty="0"/>
              <a:t>4.</a:t>
            </a:r>
            <a:r>
              <a:rPr lang="cs-CZ" altLang="cs-CZ" b="1" dirty="0"/>
              <a:t> Bojíme se také rizika pomoci </a:t>
            </a:r>
            <a:r>
              <a:rPr lang="cs-CZ" altLang="cs-CZ" dirty="0"/>
              <a:t>– dotyčný může být pouze opilý nebo agresivní. </a:t>
            </a:r>
          </a:p>
          <a:p>
            <a:pPr eaLnBrk="1" hangingPunct="1">
              <a:buFont typeface="Wingdings 2" pitchFamily="18" charset="2"/>
              <a:buNone/>
            </a:pPr>
            <a:r>
              <a:rPr lang="cs-CZ" altLang="cs-CZ" dirty="0"/>
              <a:t>	Nebudeme schopni mu dobře pomoci atd.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061556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normAutofit fontScale="92500" lnSpcReduction="20000"/>
          </a:bodyPr>
          <a:lstStyle/>
          <a:p>
            <a:pPr marL="118872" indent="0">
              <a:buNone/>
            </a:pPr>
            <a:r>
              <a:rPr lang="cs-CZ" dirty="0"/>
              <a:t>Navzdory své slávě, je právě Stanfordský experiment nejvíce zpochybňován, co se týče vědeckého (empirického) přínosu! </a:t>
            </a:r>
          </a:p>
          <a:p>
            <a:pPr marL="118872" indent="0">
              <a:buNone/>
            </a:pPr>
            <a:endParaRPr lang="cs-CZ" dirty="0"/>
          </a:p>
          <a:p>
            <a:pPr marL="118872" indent="0">
              <a:buNone/>
            </a:pPr>
            <a:r>
              <a:rPr lang="cs-CZ" dirty="0"/>
              <a:t>Právě tento experimentální výzkum neprošel zdárně „hrdlem láhve“ replikační krize v psychologii!</a:t>
            </a:r>
          </a:p>
          <a:p>
            <a:pPr marL="118872" indent="0">
              <a:buNone/>
            </a:pPr>
            <a:endParaRPr lang="cs-CZ" dirty="0"/>
          </a:p>
          <a:p>
            <a:pPr marL="118872" indent="0">
              <a:buNone/>
            </a:pPr>
            <a:r>
              <a:rPr lang="cs-CZ" dirty="0"/>
              <a:t>Ze Stanfordského experimentu je prostě těžké cokoli odvodit, kvůli problémům v metodě získání dat.</a:t>
            </a:r>
          </a:p>
        </p:txBody>
      </p:sp>
    </p:spTree>
    <p:extLst>
      <p:ext uri="{BB962C8B-B14F-4D97-AF65-F5344CB8AC3E}">
        <p14:creationId xmlns:p14="http://schemas.microsoft.com/office/powerpoint/2010/main" val="851655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60419" name="Rectangle 3"/>
          <p:cNvSpPr>
            <a:spLocks noGrp="1" noChangeArrowheads="1"/>
          </p:cNvSpPr>
          <p:nvPr>
            <p:ph idx="1"/>
          </p:nvPr>
        </p:nvSpPr>
        <p:spPr/>
        <p:txBody>
          <a:bodyPr>
            <a:normAutofit/>
          </a:bodyPr>
          <a:lstStyle/>
          <a:p>
            <a:pPr eaLnBrk="1" hangingPunct="1"/>
            <a:r>
              <a:rPr lang="cs-CZ" altLang="cs-CZ" sz="3600" dirty="0"/>
              <a:t>Hlavní závěr, který </a:t>
            </a:r>
            <a:r>
              <a:rPr lang="cs-CZ" altLang="cs-CZ" sz="3600" dirty="0" err="1"/>
              <a:t>Zimbardo</a:t>
            </a:r>
            <a:r>
              <a:rPr lang="cs-CZ" altLang="cs-CZ" sz="3600" dirty="0"/>
              <a:t> učinil z tohoto experimentu, byl názor, že brutální zločiny například v době války nejsou dílem žádných psychopatů ani lidských zrůd, ale obyčejných lidí, vystavených nepřekonatelnému tlaku okolností. Přičítal tedy velký vliv situaci. </a:t>
            </a:r>
          </a:p>
        </p:txBody>
      </p:sp>
    </p:spTree>
    <p:extLst>
      <p:ext uri="{BB962C8B-B14F-4D97-AF65-F5344CB8AC3E}">
        <p14:creationId xmlns:p14="http://schemas.microsoft.com/office/powerpoint/2010/main" val="2245155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4275" name="Rectangle 3"/>
          <p:cNvSpPr>
            <a:spLocks noGrp="1" noChangeArrowheads="1"/>
          </p:cNvSpPr>
          <p:nvPr>
            <p:ph idx="1"/>
          </p:nvPr>
        </p:nvSpPr>
        <p:spPr>
          <a:xfrm>
            <a:off x="467544" y="1547995"/>
            <a:ext cx="8229600" cy="3105141"/>
          </a:xfrm>
        </p:spPr>
        <p:txBody>
          <a:bodyPr>
            <a:normAutofit lnSpcReduction="10000"/>
          </a:bodyPr>
          <a:lstStyle/>
          <a:p>
            <a:pPr eaLnBrk="1" hangingPunct="1">
              <a:lnSpc>
                <a:spcPct val="90000"/>
              </a:lnSpc>
              <a:buFont typeface="Wingdings 2" pitchFamily="18" charset="2"/>
              <a:buNone/>
            </a:pPr>
            <a:r>
              <a:rPr lang="cs-CZ" altLang="cs-CZ" dirty="0"/>
              <a:t>Byl proveden roku 1971 americkým psychologem </a:t>
            </a:r>
            <a:r>
              <a:rPr lang="cs-CZ" altLang="cs-CZ" b="1" dirty="0"/>
              <a:t>Philipem </a:t>
            </a:r>
            <a:r>
              <a:rPr lang="cs-CZ" altLang="cs-CZ" b="1" dirty="0" err="1"/>
              <a:t>Zimbardem</a:t>
            </a:r>
            <a:r>
              <a:rPr lang="cs-CZ" altLang="cs-CZ" dirty="0"/>
              <a:t>.</a:t>
            </a:r>
          </a:p>
          <a:p>
            <a:pPr eaLnBrk="1" hangingPunct="1">
              <a:lnSpc>
                <a:spcPct val="90000"/>
              </a:lnSpc>
              <a:buFont typeface="Wingdings 2" pitchFamily="18" charset="2"/>
              <a:buNone/>
            </a:pPr>
            <a:r>
              <a:rPr lang="cs-CZ" altLang="cs-CZ" dirty="0" err="1"/>
              <a:t>Zimbardo</a:t>
            </a:r>
            <a:r>
              <a:rPr lang="cs-CZ" altLang="cs-CZ" dirty="0"/>
              <a:t> uzavřel dobrovolníky do uměle vytvořeného vězení v rolích vězňů a dozorců a zaznamenával jejich chování. Experiment musel být předčasně ukončen kvůli neočekávané krutosti dozorců. </a:t>
            </a:r>
          </a:p>
        </p:txBody>
      </p:sp>
      <p:pic>
        <p:nvPicPr>
          <p:cNvPr id="54276" name="Picture 7" descr="http://d13mg3coz6epkv.cloudfront.net/media/d06e48f2937643c4b6694c89206ef84b_Vy4gX.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4433888"/>
            <a:ext cx="3635375"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7" descr="https://c1.staticflickr.com/7/6199/6045145958_e7de8e0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4835" y="3860800"/>
            <a:ext cx="2268537"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683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5299" name="Rectangle 3"/>
          <p:cNvSpPr>
            <a:spLocks noGrp="1" noChangeArrowheads="1"/>
          </p:cNvSpPr>
          <p:nvPr>
            <p:ph idx="1"/>
          </p:nvPr>
        </p:nvSpPr>
        <p:spPr/>
        <p:txBody>
          <a:bodyPr>
            <a:normAutofit lnSpcReduction="10000"/>
          </a:bodyPr>
          <a:lstStyle/>
          <a:p>
            <a:pPr eaLnBrk="1" hangingPunct="1">
              <a:lnSpc>
                <a:spcPct val="90000"/>
              </a:lnSpc>
            </a:pPr>
            <a:r>
              <a:rPr lang="cs-CZ" altLang="cs-CZ"/>
              <a:t>12 vězňů a 12 dozorců bylo vybráno ze 75 dobrovolníků. Zcela záměrně byli vybráni psychicky vyrovnaní a zdraví jedinci (bez kriminálních a sadistických sklonů, psychických či zdravotních obtíží). </a:t>
            </a:r>
          </a:p>
          <a:p>
            <a:pPr eaLnBrk="1" hangingPunct="1">
              <a:lnSpc>
                <a:spcPct val="90000"/>
              </a:lnSpc>
            </a:pPr>
            <a:r>
              <a:rPr lang="cs-CZ" altLang="cs-CZ"/>
              <a:t>Mezi dozorce a vězně byli dobrovolníci rozděleni náhodně. Na experimentu se podílelo 9 vězňů a 9 dozorců (vždy 3 byli náhradníci).</a:t>
            </a:r>
          </a:p>
          <a:p>
            <a:pPr eaLnBrk="1" hangingPunct="1">
              <a:lnSpc>
                <a:spcPct val="90000"/>
              </a:lnSpc>
            </a:pPr>
            <a:r>
              <a:rPr lang="cs-CZ" altLang="cs-CZ"/>
              <a:t>Zimbardo se sám zapojil do experimentu jako velitel věznice.</a:t>
            </a:r>
          </a:p>
        </p:txBody>
      </p:sp>
    </p:spTree>
    <p:extLst>
      <p:ext uri="{BB962C8B-B14F-4D97-AF65-F5344CB8AC3E}">
        <p14:creationId xmlns:p14="http://schemas.microsoft.com/office/powerpoint/2010/main" val="133326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88640"/>
            <a:ext cx="8229600" cy="940966"/>
          </a:xfrm>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6323" name="Rectangle 3"/>
          <p:cNvSpPr>
            <a:spLocks noGrp="1" noChangeArrowheads="1"/>
          </p:cNvSpPr>
          <p:nvPr>
            <p:ph idx="1"/>
          </p:nvPr>
        </p:nvSpPr>
        <p:spPr>
          <a:xfrm>
            <a:off x="457200" y="1484784"/>
            <a:ext cx="5915025" cy="5184304"/>
          </a:xfrm>
        </p:spPr>
        <p:txBody>
          <a:bodyPr/>
          <a:lstStyle/>
          <a:p>
            <a:pPr eaLnBrk="1" hangingPunct="1">
              <a:lnSpc>
                <a:spcPct val="80000"/>
              </a:lnSpc>
              <a:buFont typeface="Wingdings 2" pitchFamily="18" charset="2"/>
              <a:buNone/>
            </a:pPr>
            <a:r>
              <a:rPr lang="cs-CZ" altLang="cs-CZ" sz="2800" dirty="0"/>
              <a:t>Pravidla pro běh experimentální věznice byla převzata z věznice Palo </a:t>
            </a:r>
            <a:r>
              <a:rPr lang="cs-CZ" altLang="cs-CZ" sz="2800" dirty="0" err="1"/>
              <a:t>Alto</a:t>
            </a:r>
            <a:r>
              <a:rPr lang="cs-CZ" altLang="cs-CZ" sz="2800" dirty="0"/>
              <a:t> v Kalifornii. Některá z nich:</a:t>
            </a:r>
          </a:p>
          <a:p>
            <a:pPr eaLnBrk="1" hangingPunct="1">
              <a:lnSpc>
                <a:spcPct val="80000"/>
              </a:lnSpc>
            </a:pPr>
            <a:r>
              <a:rPr lang="cs-CZ" altLang="cs-CZ" sz="2800" dirty="0"/>
              <a:t>Vězni se musí oslovovat čísly </a:t>
            </a:r>
          </a:p>
          <a:p>
            <a:pPr eaLnBrk="1" hangingPunct="1">
              <a:lnSpc>
                <a:spcPct val="80000"/>
              </a:lnSpc>
            </a:pPr>
            <a:r>
              <a:rPr lang="cs-CZ" altLang="cs-CZ" sz="2800" dirty="0"/>
              <a:t>Kromě toho museli vězni i dozorci nosit uniformy. </a:t>
            </a:r>
          </a:p>
          <a:p>
            <a:pPr eaLnBrk="1" hangingPunct="1">
              <a:lnSpc>
                <a:spcPct val="80000"/>
              </a:lnSpc>
              <a:buFont typeface="Wingdings 2" pitchFamily="18" charset="2"/>
              <a:buNone/>
            </a:pPr>
            <a:endParaRPr lang="cs-CZ" altLang="cs-CZ" sz="2800" dirty="0"/>
          </a:p>
          <a:p>
            <a:pPr eaLnBrk="1" hangingPunct="1">
              <a:lnSpc>
                <a:spcPct val="80000"/>
              </a:lnSpc>
              <a:buFont typeface="Wingdings 2" pitchFamily="18" charset="2"/>
              <a:buNone/>
            </a:pPr>
            <a:r>
              <a:rPr lang="cs-CZ" altLang="cs-CZ" sz="2800" dirty="0"/>
              <a:t>(Další: Vězeň musí být zticha v době odpočinku, po zhasnutí světel, v průběhu jídla a vždycky, když je mimo prostory vězení </a:t>
            </a:r>
          </a:p>
          <a:p>
            <a:pPr eaLnBrk="1" hangingPunct="1">
              <a:lnSpc>
                <a:spcPct val="80000"/>
              </a:lnSpc>
            </a:pPr>
            <a:r>
              <a:rPr lang="cs-CZ" altLang="cs-CZ" sz="2800" dirty="0"/>
              <a:t>Vězni musí dozorce oslovovat 'Mr. </a:t>
            </a:r>
            <a:r>
              <a:rPr lang="cs-CZ" altLang="cs-CZ" sz="2800" dirty="0" err="1"/>
              <a:t>Correctional</a:t>
            </a:r>
            <a:r>
              <a:rPr lang="cs-CZ" altLang="cs-CZ" sz="2800" dirty="0"/>
              <a:t> </a:t>
            </a:r>
            <a:r>
              <a:rPr lang="cs-CZ" altLang="cs-CZ" sz="2800" dirty="0" err="1"/>
              <a:t>Officer</a:t>
            </a:r>
            <a:r>
              <a:rPr lang="cs-CZ" altLang="cs-CZ" sz="2800" dirty="0"/>
              <a:t>' („pane nápravný důstojníku“) )</a:t>
            </a:r>
          </a:p>
          <a:p>
            <a:pPr eaLnBrk="1" hangingPunct="1">
              <a:lnSpc>
                <a:spcPct val="80000"/>
              </a:lnSpc>
            </a:pPr>
            <a:endParaRPr lang="cs-CZ" altLang="cs-CZ" sz="2400" dirty="0"/>
          </a:p>
          <a:p>
            <a:pPr eaLnBrk="1" hangingPunct="1">
              <a:lnSpc>
                <a:spcPct val="80000"/>
              </a:lnSpc>
            </a:pPr>
            <a:endParaRPr lang="cs-CZ" altLang="cs-CZ" sz="2400" dirty="0"/>
          </a:p>
        </p:txBody>
      </p:sp>
      <p:pic>
        <p:nvPicPr>
          <p:cNvPr id="56324" name="Picture 5" descr="http://dericbownds.net/uploaded_images/stanford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1125538"/>
            <a:ext cx="248285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https://neuronarrative.files.wordpress.com/2008/10/luci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9913" y="3644900"/>
            <a:ext cx="1931987"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830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7347" name="Rectangle 3"/>
          <p:cNvSpPr>
            <a:spLocks noGrp="1" noChangeArrowheads="1"/>
          </p:cNvSpPr>
          <p:nvPr>
            <p:ph idx="1"/>
          </p:nvPr>
        </p:nvSpPr>
        <p:spPr/>
        <p:txBody>
          <a:bodyPr>
            <a:normAutofit fontScale="85000" lnSpcReduction="10000"/>
          </a:bodyPr>
          <a:lstStyle/>
          <a:p>
            <a:pPr eaLnBrk="1" hangingPunct="1">
              <a:buFont typeface="Wingdings 2" pitchFamily="18" charset="2"/>
              <a:buNone/>
            </a:pPr>
            <a:r>
              <a:rPr lang="cs-CZ" altLang="cs-CZ" b="1" dirty="0" err="1"/>
              <a:t>Zimbardo</a:t>
            </a:r>
            <a:r>
              <a:rPr lang="cs-CZ" altLang="cs-CZ" b="1" dirty="0"/>
              <a:t> dozorce proškolil (zde je jeden z hlavních problémů, kdy experimentátor řekl respondentům, jak se mají chovat a toto chování pak chápal jako výsledek experimentu)</a:t>
            </a:r>
            <a:r>
              <a:rPr lang="cs-CZ" altLang="cs-CZ" dirty="0"/>
              <a:t>: měli se snažit jakýmkoliv způsobem zcela ovládnout "vězně", bez použití fyzického násilí. Měli v nich vyvolat pocit strachu (do určitého stupně), měli v nich vyvolat pocit, že zcela závisejí na dozorcích.</a:t>
            </a:r>
          </a:p>
          <a:p>
            <a:pPr eaLnBrk="1" hangingPunct="1"/>
            <a:r>
              <a:rPr lang="cs-CZ" altLang="cs-CZ" dirty="0"/>
              <a:t>Vězni i dozorci byli placeni za účast v experimentu a věděli, že se jedná pouze o experiment. (</a:t>
            </a:r>
            <a:r>
              <a:rPr lang="en-US" altLang="cs-CZ" dirty="0"/>
              <a:t>$15 </a:t>
            </a:r>
            <a:r>
              <a:rPr lang="cs-CZ" altLang="cs-CZ" dirty="0"/>
              <a:t>za den – dnešní ekvivalent</a:t>
            </a:r>
            <a:r>
              <a:rPr lang="en-US" altLang="cs-CZ" dirty="0"/>
              <a:t> $87</a:t>
            </a:r>
            <a:r>
              <a:rPr lang="cs-CZ" altLang="cs-CZ" dirty="0"/>
              <a:t> za den</a:t>
            </a:r>
            <a:r>
              <a:rPr lang="en-US" altLang="cs-CZ" dirty="0"/>
              <a:t>)</a:t>
            </a:r>
            <a:endParaRPr lang="cs-CZ" altLang="cs-CZ" dirty="0"/>
          </a:p>
          <a:p>
            <a:pPr eaLnBrk="1" hangingPunct="1"/>
            <a:endParaRPr lang="cs-CZ" altLang="cs-CZ" dirty="0"/>
          </a:p>
        </p:txBody>
      </p:sp>
    </p:spTree>
    <p:extLst>
      <p:ext uri="{BB962C8B-B14F-4D97-AF65-F5344CB8AC3E}">
        <p14:creationId xmlns:p14="http://schemas.microsoft.com/office/powerpoint/2010/main" val="407208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D7B2E-3A5B-4553-A550-D9FBE196553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C98EB87-BED0-45D4-84F5-9557118694E7}"/>
              </a:ext>
            </a:extLst>
          </p:cNvPr>
          <p:cNvSpPr>
            <a:spLocks noGrp="1"/>
          </p:cNvSpPr>
          <p:nvPr>
            <p:ph idx="1"/>
          </p:nvPr>
        </p:nvSpPr>
        <p:spPr/>
        <p:txBody>
          <a:bodyPr/>
          <a:lstStyle/>
          <a:p>
            <a:pPr marL="118872" indent="0">
              <a:lnSpc>
                <a:spcPct val="90000"/>
              </a:lnSpc>
              <a:buNone/>
            </a:pPr>
            <a:r>
              <a:rPr lang="cs-CZ" altLang="cs-CZ" sz="3200" dirty="0"/>
              <a:t>V předchozích výzkumech konformity S. </a:t>
            </a:r>
            <a:r>
              <a:rPr lang="cs-CZ" altLang="cs-CZ" sz="3200" dirty="0" err="1"/>
              <a:t>Asche</a:t>
            </a:r>
            <a:r>
              <a:rPr lang="cs-CZ" altLang="cs-CZ" sz="3200" dirty="0"/>
              <a:t> byli členové skupiny ve stejném postavení. </a:t>
            </a:r>
          </a:p>
          <a:p>
            <a:pPr marL="118872" indent="0">
              <a:lnSpc>
                <a:spcPct val="90000"/>
              </a:lnSpc>
              <a:buNone/>
            </a:pPr>
            <a:r>
              <a:rPr lang="cs-CZ" altLang="cs-CZ" sz="3200" dirty="0"/>
              <a:t>Co když má ale na skupinu vliv vysoce postavená osoba – jak to bude s naší konformitou?</a:t>
            </a:r>
          </a:p>
          <a:p>
            <a:endParaRPr lang="cs-CZ" dirty="0"/>
          </a:p>
        </p:txBody>
      </p:sp>
    </p:spTree>
    <p:extLst>
      <p:ext uri="{BB962C8B-B14F-4D97-AF65-F5344CB8AC3E}">
        <p14:creationId xmlns:p14="http://schemas.microsoft.com/office/powerpoint/2010/main" val="3680891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err="1"/>
              <a:t>Stanfordský</a:t>
            </a:r>
            <a:r>
              <a:rPr lang="cs-CZ" dirty="0"/>
              <a:t> vězeňský experiment</a:t>
            </a:r>
          </a:p>
        </p:txBody>
      </p:sp>
      <p:sp>
        <p:nvSpPr>
          <p:cNvPr id="58371" name="Zástupný symbol pro obsah 2"/>
          <p:cNvSpPr>
            <a:spLocks noGrp="1"/>
          </p:cNvSpPr>
          <p:nvPr>
            <p:ph idx="1"/>
          </p:nvPr>
        </p:nvSpPr>
        <p:spPr/>
        <p:txBody>
          <a:bodyPr/>
          <a:lstStyle/>
          <a:p>
            <a:pPr eaLnBrk="1" hangingPunct="1"/>
            <a:r>
              <a:rPr lang="cs-CZ" altLang="cs-CZ" dirty="0">
                <a:hlinkClick r:id="rId2"/>
              </a:rPr>
              <a:t>https://www.youtube.com/watch?v=GePFFf5gRKo</a:t>
            </a:r>
            <a:r>
              <a:rPr lang="cs-CZ" altLang="cs-CZ" dirty="0"/>
              <a:t> </a:t>
            </a:r>
          </a:p>
        </p:txBody>
      </p:sp>
      <p:pic>
        <p:nvPicPr>
          <p:cNvPr id="58372" name="Picture 2" descr="http://www.avalonmediasystem.org/sites/default/files/media_crop/91/public/Stanford2small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175" y="2636838"/>
            <a:ext cx="5273675"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059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9395" name="Rectangle 3"/>
          <p:cNvSpPr>
            <a:spLocks noGrp="1" noChangeArrowheads="1"/>
          </p:cNvSpPr>
          <p:nvPr>
            <p:ph idx="1"/>
          </p:nvPr>
        </p:nvSpPr>
        <p:spPr/>
        <p:txBody>
          <a:bodyPr>
            <a:normAutofit/>
          </a:bodyPr>
          <a:lstStyle/>
          <a:p>
            <a:pPr eaLnBrk="1" hangingPunct="1">
              <a:lnSpc>
                <a:spcPct val="90000"/>
              </a:lnSpc>
            </a:pPr>
            <a:r>
              <a:rPr lang="cs-CZ" altLang="cs-CZ" sz="2800" dirty="0"/>
              <a:t>Experiment musel být ukončen již </a:t>
            </a:r>
            <a:r>
              <a:rPr lang="cs-CZ" altLang="cs-CZ" sz="2800" b="1" dirty="0"/>
              <a:t>po šesti dnech </a:t>
            </a:r>
            <a:r>
              <a:rPr lang="cs-CZ" altLang="cs-CZ" sz="2800" dirty="0"/>
              <a:t>(učinil tak </a:t>
            </a:r>
            <a:r>
              <a:rPr lang="cs-CZ" altLang="cs-CZ" sz="2800" dirty="0" err="1"/>
              <a:t>Zimbardo</a:t>
            </a:r>
            <a:r>
              <a:rPr lang="cs-CZ" altLang="cs-CZ" sz="2800" dirty="0"/>
              <a:t> sám po upozornění své přítelkyně, která přišla s vězni dělal rozhovory). Dozorci se uchylovali ke stále častějšímu a krutějšímu trestání vězňů (toaleta, jídlo, odebírání matrací, samotka apod.). Vězni vyvolali vzpouru (2. den se zabarikádovali), jeden z vězňů se brzy psychicky zhroutil. </a:t>
            </a:r>
          </a:p>
          <a:p>
            <a:pPr eaLnBrk="1" hangingPunct="1">
              <a:lnSpc>
                <a:spcPct val="90000"/>
              </a:lnSpc>
            </a:pPr>
            <a:r>
              <a:rPr lang="cs-CZ" altLang="cs-CZ" sz="2800" dirty="0"/>
              <a:t>Způsob, jakým se v krátké době změnilo chování především dozorců, byl </a:t>
            </a:r>
            <a:r>
              <a:rPr lang="cs-CZ" altLang="cs-CZ" sz="2800" i="1" dirty="0"/>
              <a:t>ex post </a:t>
            </a:r>
            <a:r>
              <a:rPr lang="cs-CZ" altLang="cs-CZ" sz="2800" dirty="0"/>
              <a:t>zcela šokující jak pro ně, tak pro </a:t>
            </a:r>
            <a:r>
              <a:rPr lang="cs-CZ" altLang="cs-CZ" sz="2800" dirty="0" err="1"/>
              <a:t>Zimbarda</a:t>
            </a:r>
            <a:r>
              <a:rPr lang="cs-CZ" altLang="cs-CZ" sz="2800" dirty="0"/>
              <a:t> samotného. </a:t>
            </a:r>
          </a:p>
        </p:txBody>
      </p:sp>
    </p:spTree>
    <p:extLst>
      <p:ext uri="{BB962C8B-B14F-4D97-AF65-F5344CB8AC3E}">
        <p14:creationId xmlns:p14="http://schemas.microsoft.com/office/powerpoint/2010/main" val="1699829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669978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r>
              <a:rPr lang="cs-CZ" dirty="0"/>
              <a:t>Děkuji za pozornost</a:t>
            </a:r>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cs-CZ" dirty="0"/>
              <a:t>Poslušnost vůči autoritě</a:t>
            </a:r>
          </a:p>
        </p:txBody>
      </p:sp>
      <p:sp>
        <p:nvSpPr>
          <p:cNvPr id="41987" name="Rectangle 3"/>
          <p:cNvSpPr>
            <a:spLocks noGrp="1" noChangeArrowheads="1"/>
          </p:cNvSpPr>
          <p:nvPr>
            <p:ph idx="1"/>
          </p:nvPr>
        </p:nvSpPr>
        <p:spPr>
          <a:xfrm>
            <a:off x="179512" y="1484784"/>
            <a:ext cx="6408712" cy="5256584"/>
          </a:xfrm>
        </p:spPr>
        <p:txBody>
          <a:bodyPr>
            <a:noAutofit/>
          </a:bodyPr>
          <a:lstStyle/>
          <a:p>
            <a:pPr marL="118872" indent="0" eaLnBrk="1" hangingPunct="1">
              <a:lnSpc>
                <a:spcPct val="90000"/>
              </a:lnSpc>
              <a:buNone/>
            </a:pPr>
            <a:endParaRPr lang="cs-CZ" altLang="cs-CZ" sz="2800" b="1" dirty="0"/>
          </a:p>
          <a:p>
            <a:pPr marL="118872" indent="0" eaLnBrk="1" hangingPunct="1">
              <a:lnSpc>
                <a:spcPct val="90000"/>
              </a:lnSpc>
              <a:buNone/>
            </a:pPr>
            <a:r>
              <a:rPr lang="cs-CZ" altLang="cs-CZ" sz="2800" dirty="0"/>
              <a:t>Na to odpovídá </a:t>
            </a:r>
            <a:r>
              <a:rPr lang="cs-CZ" altLang="cs-CZ" sz="2800" b="1" dirty="0" err="1"/>
              <a:t>Milgramův</a:t>
            </a:r>
            <a:r>
              <a:rPr lang="cs-CZ" altLang="cs-CZ" sz="2800" b="1" dirty="0"/>
              <a:t> experiment.</a:t>
            </a:r>
          </a:p>
          <a:p>
            <a:pPr marL="118872" indent="0" eaLnBrk="1" hangingPunct="1">
              <a:lnSpc>
                <a:spcPct val="90000"/>
              </a:lnSpc>
              <a:buNone/>
            </a:pPr>
            <a:endParaRPr lang="cs-CZ" altLang="cs-CZ" sz="2800" dirty="0"/>
          </a:p>
          <a:p>
            <a:pPr marL="118872" indent="0" eaLnBrk="1" hangingPunct="1">
              <a:lnSpc>
                <a:spcPct val="90000"/>
              </a:lnSpc>
              <a:buNone/>
            </a:pPr>
            <a:r>
              <a:rPr lang="cs-CZ" altLang="cs-CZ" sz="2800" dirty="0"/>
              <a:t>Sociální psycholog </a:t>
            </a:r>
            <a:r>
              <a:rPr lang="cs-CZ" altLang="cs-CZ" sz="2800" b="1" dirty="0" err="1"/>
              <a:t>Stanley</a:t>
            </a:r>
            <a:r>
              <a:rPr lang="cs-CZ" altLang="cs-CZ" sz="2800" b="1" dirty="0"/>
              <a:t> </a:t>
            </a:r>
            <a:r>
              <a:rPr lang="cs-CZ" altLang="cs-CZ" sz="2800" b="1" dirty="0" err="1"/>
              <a:t>Milgram</a:t>
            </a:r>
            <a:r>
              <a:rPr lang="cs-CZ" altLang="cs-CZ" sz="2800" dirty="0"/>
              <a:t> provedl v roce 1963 experiment, který měl ukázat, jak daleko jsou lidé schopni zajít ve své poslušnosti k autoritě. </a:t>
            </a:r>
            <a:r>
              <a:rPr lang="cs-CZ" altLang="cs-CZ" sz="2800" dirty="0" err="1"/>
              <a:t>Milgram</a:t>
            </a:r>
            <a:r>
              <a:rPr lang="cs-CZ" altLang="cs-CZ" sz="2800" dirty="0"/>
              <a:t> se tak mj. pokusil přispět k vysvětlení psychologických příčin holokaustu. Výsledky tohoto experimentu byly šokující.</a:t>
            </a:r>
          </a:p>
        </p:txBody>
      </p:sp>
      <p:pic>
        <p:nvPicPr>
          <p:cNvPr id="4" name="Picture 2" descr="http://smallworld.psycho.uni-duesseldorf.de/gifs/Stanl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175" y="1988840"/>
            <a:ext cx="227647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323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3011" name="Rectangle 3"/>
          <p:cNvSpPr>
            <a:spLocks noGrp="1" noChangeArrowheads="1"/>
          </p:cNvSpPr>
          <p:nvPr>
            <p:ph idx="1"/>
          </p:nvPr>
        </p:nvSpPr>
        <p:spPr/>
        <p:txBody>
          <a:bodyPr/>
          <a:lstStyle/>
          <a:p>
            <a:pPr eaLnBrk="1" hangingPunct="1"/>
            <a:r>
              <a:rPr lang="cs-CZ" altLang="cs-CZ" dirty="0"/>
              <a:t>Účastníci byli představeni další „pokusné“ osobě, která však byla pomocníkem experimentátora. </a:t>
            </a:r>
            <a:r>
              <a:rPr lang="cs-CZ" altLang="cs-CZ"/>
              <a:t>Poté byli rozlosováni do dvojic „učitel – žák“, přičemž vše bylo připraveno tak, aby se učitelem stal skutečný respondent. </a:t>
            </a:r>
          </a:p>
        </p:txBody>
      </p:sp>
    </p:spTree>
    <p:extLst>
      <p:ext uri="{BB962C8B-B14F-4D97-AF65-F5344CB8AC3E}">
        <p14:creationId xmlns:p14="http://schemas.microsoft.com/office/powerpoint/2010/main" val="180978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4035" name="Rectangle 3"/>
          <p:cNvSpPr>
            <a:spLocks noGrp="1" noChangeArrowheads="1"/>
          </p:cNvSpPr>
          <p:nvPr>
            <p:ph idx="1"/>
          </p:nvPr>
        </p:nvSpPr>
        <p:spPr/>
        <p:txBody>
          <a:bodyPr/>
          <a:lstStyle/>
          <a:p>
            <a:pPr eaLnBrk="1" hangingPunct="1"/>
            <a:r>
              <a:rPr lang="cs-CZ" altLang="cs-CZ"/>
              <a:t>„Učitel“ viděl, jak je „žák“ odveden do vedlejší místnosti a přivázán do křesla.</a:t>
            </a:r>
          </a:p>
          <a:p>
            <a:pPr eaLnBrk="1" hangingPunct="1"/>
            <a:r>
              <a:rPr lang="cs-CZ" altLang="cs-CZ"/>
              <a:t>„Učitel” byl posazen do místnosti s mikrofonem a reproduktorem  a před sebou měl 30 tlačítek, označených 15V až 450V. 15V bylo označeno „Lehký šok”, 435V bylo označeno „nebezpečný těžký šok” a poslední dvě tlačítka byly označeny pouze křížky.</a:t>
            </a:r>
          </a:p>
        </p:txBody>
      </p:sp>
    </p:spTree>
    <p:extLst>
      <p:ext uri="{BB962C8B-B14F-4D97-AF65-F5344CB8AC3E}">
        <p14:creationId xmlns:p14="http://schemas.microsoft.com/office/powerpoint/2010/main" val="307748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098" name="Picture 2" descr="http://cdn-imgs-mag.aeon.co/images/2014/10/milgram.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994" y="1162821"/>
            <a:ext cx="9093526" cy="5692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13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5059" name="Rectangle 3"/>
          <p:cNvSpPr>
            <a:spLocks noGrp="1" noChangeArrowheads="1"/>
          </p:cNvSpPr>
          <p:nvPr>
            <p:ph idx="1"/>
          </p:nvPr>
        </p:nvSpPr>
        <p:spPr/>
        <p:txBody>
          <a:bodyPr/>
          <a:lstStyle/>
          <a:p>
            <a:pPr eaLnBrk="1" hangingPunct="1"/>
            <a:endParaRPr lang="cs-CZ" altLang="cs-CZ"/>
          </a:p>
        </p:txBody>
      </p:sp>
      <p:pic>
        <p:nvPicPr>
          <p:cNvPr id="450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413" y="1484313"/>
            <a:ext cx="4238625" cy="537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14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6083" name="Rectangle 3"/>
          <p:cNvSpPr>
            <a:spLocks noGrp="1" noChangeArrowheads="1"/>
          </p:cNvSpPr>
          <p:nvPr>
            <p:ph idx="1"/>
          </p:nvPr>
        </p:nvSpPr>
        <p:spPr/>
        <p:txBody>
          <a:bodyPr/>
          <a:lstStyle/>
          <a:p>
            <a:pPr eaLnBrk="1" hangingPunct="1">
              <a:lnSpc>
                <a:spcPct val="90000"/>
              </a:lnSpc>
            </a:pPr>
            <a:r>
              <a:rPr lang="cs-CZ" altLang="cs-CZ" dirty="0"/>
              <a:t>„Učiteli“ bylo řečeno, že při experimentu se bude zkoumat vliv bolesti na učení. V případě chybných odpovědí „žáka“ mu dá „učitel“ elektrický šok.</a:t>
            </a:r>
          </a:p>
          <a:p>
            <a:pPr eaLnBrk="1" hangingPunct="1">
              <a:lnSpc>
                <a:spcPct val="90000"/>
              </a:lnSpc>
            </a:pPr>
            <a:r>
              <a:rPr lang="cs-CZ" altLang="cs-CZ" dirty="0"/>
              <a:t>Experimentátor řekl, že šoky budou bolet, ale nebudou nebezpečné. „Žák“ měl odpovídat doplněním vhodného slova do páru. </a:t>
            </a:r>
          </a:p>
        </p:txBody>
      </p:sp>
    </p:spTree>
    <p:extLst>
      <p:ext uri="{BB962C8B-B14F-4D97-AF65-F5344CB8AC3E}">
        <p14:creationId xmlns:p14="http://schemas.microsoft.com/office/powerpoint/2010/main" val="2142797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17308</TotalTime>
  <Words>1541</Words>
  <Application>Microsoft Office PowerPoint</Application>
  <PresentationFormat>Předvádění na obrazovce (4:3)</PresentationFormat>
  <Paragraphs>89</Paragraphs>
  <Slides>33</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Arial</vt:lpstr>
      <vt:lpstr>Calibri</vt:lpstr>
      <vt:lpstr>Corbel</vt:lpstr>
      <vt:lpstr>Wingdings</vt:lpstr>
      <vt:lpstr>Wingdings 2</vt:lpstr>
      <vt:lpstr>Wingdings 3</vt:lpstr>
      <vt:lpstr>Modul</vt:lpstr>
      <vt:lpstr>Sociální psychologie 12 Vliv autority</vt:lpstr>
      <vt:lpstr>Dotaz na minulou přednášku</vt:lpstr>
      <vt:lpstr>Prezentace aplikace PowerPoint</vt:lpstr>
      <vt:lpstr>Poslušnost vůči autoritě</vt:lpstr>
      <vt:lpstr>Poslušnost vůči autoritě</vt:lpstr>
      <vt:lpstr>Poslušnost vůči autoritě</vt:lpstr>
      <vt:lpstr>Prezentace aplikace PowerPoint</vt:lpstr>
      <vt:lpstr>Poslušnost vůči autoritě</vt:lpstr>
      <vt:lpstr>Poslušnost vůči autoritě</vt:lpstr>
      <vt:lpstr>Poslušnost vůči autoritě</vt:lpstr>
      <vt:lpstr>Poslušnost vůči autoritě</vt:lpstr>
      <vt:lpstr>Poslušnost vůči autoritě</vt:lpstr>
      <vt:lpstr>Poslušnost vůči autoritě</vt:lpstr>
      <vt:lpstr>Poslušnost vůči autoritě</vt:lpstr>
      <vt:lpstr>Poslušnost vůči autoritě</vt:lpstr>
      <vt:lpstr>Efekt přihlížejících</vt:lpstr>
      <vt:lpstr>Efekt přihlížejících</vt:lpstr>
      <vt:lpstr>Prezentace aplikace PowerPoint</vt:lpstr>
      <vt:lpstr>Efekt přihlížejících („syndrom Genovese“)</vt:lpstr>
      <vt:lpstr>Efekt přihlížejících - vysvětlení</vt:lpstr>
      <vt:lpstr>Efekt přihlížejících</vt:lpstr>
      <vt:lpstr>Efekt přihlížejících</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Prezentace aplikace PowerPoint</vt:lpstr>
      <vt:lpstr>Děkuji za pozornost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 Krása</cp:lastModifiedBy>
  <cp:revision>290</cp:revision>
  <dcterms:created xsi:type="dcterms:W3CDTF">2015-10-20T07:43:33Z</dcterms:created>
  <dcterms:modified xsi:type="dcterms:W3CDTF">2021-12-14T06:51:45Z</dcterms:modified>
</cp:coreProperties>
</file>