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407" r:id="rId3"/>
    <p:sldId id="267" r:id="rId4"/>
    <p:sldId id="270" r:id="rId5"/>
    <p:sldId id="447" r:id="rId6"/>
    <p:sldId id="358" r:id="rId7"/>
    <p:sldId id="369" r:id="rId8"/>
    <p:sldId id="448" r:id="rId9"/>
    <p:sldId id="406" r:id="rId10"/>
    <p:sldId id="440" r:id="rId11"/>
    <p:sldId id="408" r:id="rId12"/>
    <p:sldId id="450" r:id="rId13"/>
    <p:sldId id="357" r:id="rId14"/>
    <p:sldId id="272" r:id="rId15"/>
    <p:sldId id="350" r:id="rId16"/>
    <p:sldId id="412" r:id="rId17"/>
    <p:sldId id="438" r:id="rId18"/>
    <p:sldId id="413" r:id="rId19"/>
    <p:sldId id="451" r:id="rId20"/>
    <p:sldId id="476" r:id="rId21"/>
    <p:sldId id="441" r:id="rId22"/>
    <p:sldId id="455" r:id="rId23"/>
    <p:sldId id="432" r:id="rId24"/>
    <p:sldId id="414" r:id="rId25"/>
    <p:sldId id="304" r:id="rId26"/>
    <p:sldId id="383" r:id="rId27"/>
    <p:sldId id="467" r:id="rId28"/>
    <p:sldId id="472" r:id="rId29"/>
    <p:sldId id="469" r:id="rId30"/>
    <p:sldId id="442" r:id="rId31"/>
    <p:sldId id="453" r:id="rId32"/>
    <p:sldId id="443" r:id="rId33"/>
    <p:sldId id="444" r:id="rId34"/>
    <p:sldId id="445" r:id="rId35"/>
    <p:sldId id="446" r:id="rId36"/>
    <p:sldId id="457" r:id="rId37"/>
    <p:sldId id="346" r:id="rId38"/>
    <p:sldId id="372" r:id="rId39"/>
    <p:sldId id="456" r:id="rId40"/>
    <p:sldId id="354" r:id="rId41"/>
    <p:sldId id="452" r:id="rId42"/>
    <p:sldId id="433" r:id="rId43"/>
    <p:sldId id="454" r:id="rId44"/>
    <p:sldId id="364" r:id="rId45"/>
    <p:sldId id="370" r:id="rId46"/>
    <p:sldId id="437" r:id="rId47"/>
    <p:sldId id="434" r:id="rId48"/>
    <p:sldId id="439" r:id="rId49"/>
    <p:sldId id="348" r:id="rId50"/>
    <p:sldId id="371" r:id="rId51"/>
    <p:sldId id="436" r:id="rId52"/>
    <p:sldId id="419" r:id="rId53"/>
    <p:sldId id="349" r:id="rId54"/>
    <p:sldId id="470" r:id="rId55"/>
    <p:sldId id="403" r:id="rId56"/>
    <p:sldId id="394" r:id="rId57"/>
    <p:sldId id="401" r:id="rId58"/>
    <p:sldId id="473" r:id="rId59"/>
    <p:sldId id="395" r:id="rId60"/>
    <p:sldId id="464" r:id="rId61"/>
    <p:sldId id="404" r:id="rId62"/>
    <p:sldId id="475" r:id="rId63"/>
    <p:sldId id="400" r:id="rId64"/>
    <p:sldId id="375" r:id="rId65"/>
    <p:sldId id="363" r:id="rId66"/>
    <p:sldId id="396" r:id="rId67"/>
    <p:sldId id="398" r:id="rId68"/>
    <p:sldId id="397" r:id="rId69"/>
    <p:sldId id="471" r:id="rId70"/>
    <p:sldId id="420" r:id="rId71"/>
    <p:sldId id="416" r:id="rId72"/>
    <p:sldId id="399" r:id="rId73"/>
    <p:sldId id="474" r:id="rId74"/>
    <p:sldId id="374" r:id="rId75"/>
    <p:sldId id="356" r:id="rId76"/>
    <p:sldId id="466" r:id="rId77"/>
    <p:sldId id="367" r:id="rId78"/>
    <p:sldId id="288" r:id="rId79"/>
    <p:sldId id="347" r:id="rId80"/>
    <p:sldId id="415" r:id="rId81"/>
    <p:sldId id="376" r:id="rId82"/>
    <p:sldId id="343" r:id="rId83"/>
    <p:sldId id="458" r:id="rId84"/>
    <p:sldId id="459" r:id="rId85"/>
    <p:sldId id="460" r:id="rId86"/>
    <p:sldId id="461" r:id="rId87"/>
    <p:sldId id="462" r:id="rId88"/>
    <p:sldId id="463" r:id="rId89"/>
    <p:sldId id="468" r:id="rId90"/>
    <p:sldId id="449" r:id="rId91"/>
    <p:sldId id="360" r:id="rId92"/>
    <p:sldId id="465" r:id="rId93"/>
    <p:sldId id="435" r:id="rId9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7" autoAdjust="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940B4-151B-4BDC-A64C-D99DB0C1FF2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E99606D-AAE4-4729-B304-314E5D8C5CE0}">
      <dgm:prSet custT="1"/>
      <dgm:spPr/>
      <dgm:t>
        <a:bodyPr anchor="t"/>
        <a:lstStyle/>
        <a:p>
          <a:pPr algn="just"/>
          <a:r>
            <a:rPr lang="cs-CZ" sz="1800" b="1" dirty="0"/>
            <a:t>Def1</a:t>
          </a:r>
          <a:r>
            <a:rPr lang="cs-CZ" sz="1800" dirty="0"/>
            <a:t>: Sociální psychologie studuje </a:t>
          </a:r>
          <a:r>
            <a:rPr lang="cs-CZ" sz="1800" b="1" dirty="0"/>
            <a:t>sociální interakce </a:t>
          </a:r>
          <a:r>
            <a:rPr lang="cs-CZ" sz="1800" b="0" dirty="0"/>
            <a:t>v</a:t>
          </a:r>
          <a:r>
            <a:rPr lang="cs-CZ" sz="1800" dirty="0"/>
            <a:t> různých </a:t>
          </a:r>
          <a:r>
            <a:rPr lang="cs-CZ" sz="1800" b="0" dirty="0"/>
            <a:t>a mezi </a:t>
          </a:r>
          <a:r>
            <a:rPr lang="cs-CZ" sz="1800" dirty="0"/>
            <a:t>různými </a:t>
          </a:r>
          <a:r>
            <a:rPr lang="cs-CZ" sz="1800" b="1" dirty="0"/>
            <a:t>sociálními útvary </a:t>
          </a:r>
          <a:r>
            <a:rPr lang="cs-CZ" sz="1800" dirty="0"/>
            <a:t>(</a:t>
          </a:r>
          <a:r>
            <a:rPr lang="cs-CZ" sz="1800" b="1" dirty="0"/>
            <a:t>soc. skupinami</a:t>
          </a:r>
          <a:r>
            <a:rPr lang="cs-CZ" sz="1800" dirty="0"/>
            <a:t>, </a:t>
          </a:r>
          <a:r>
            <a:rPr lang="cs-CZ" sz="1800" b="1" dirty="0"/>
            <a:t>agregáty, institucemi</a:t>
          </a:r>
          <a:r>
            <a:rPr lang="cs-CZ" sz="1800" dirty="0"/>
            <a:t> ad.) a snaží se popsat jejich kognitivní, emoční a somatické předpoklady a zákonitosti jejich fungování. (</a:t>
          </a:r>
          <a:r>
            <a:rPr lang="cs-CZ" sz="1800" dirty="0" err="1"/>
            <a:t>Hunt</a:t>
          </a:r>
          <a:r>
            <a:rPr lang="cs-CZ" sz="1800" dirty="0"/>
            <a:t>, 2015) 			= </a:t>
          </a:r>
          <a:r>
            <a:rPr lang="cs-CZ" sz="1800" dirty="0" err="1"/>
            <a:t>meziskupinová</a:t>
          </a:r>
          <a:r>
            <a:rPr lang="cs-CZ" sz="1800" dirty="0"/>
            <a:t> </a:t>
          </a:r>
          <a:r>
            <a:rPr lang="cs-CZ" sz="1800" dirty="0" err="1"/>
            <a:t>úrověň</a:t>
          </a:r>
          <a:endParaRPr lang="en-US" sz="1800" dirty="0"/>
        </a:p>
      </dgm:t>
    </dgm:pt>
    <dgm:pt modelId="{778AAEF0-5B86-449E-B722-252F22F856C3}" type="parTrans" cxnId="{EB9712FD-891C-4A5A-82FC-E40CB6B4342C}">
      <dgm:prSet/>
      <dgm:spPr/>
      <dgm:t>
        <a:bodyPr/>
        <a:lstStyle/>
        <a:p>
          <a:endParaRPr lang="en-US"/>
        </a:p>
      </dgm:t>
    </dgm:pt>
    <dgm:pt modelId="{AD90F802-1175-4A0D-AEE0-2EC4589380FA}" type="sibTrans" cxnId="{EB9712FD-891C-4A5A-82FC-E40CB6B4342C}">
      <dgm:prSet/>
      <dgm:spPr/>
      <dgm:t>
        <a:bodyPr/>
        <a:lstStyle/>
        <a:p>
          <a:endParaRPr lang="en-US"/>
        </a:p>
      </dgm:t>
    </dgm:pt>
    <dgm:pt modelId="{8DD2FC40-5EF9-494C-B750-FAB141A02B59}">
      <dgm:prSet/>
      <dgm:spPr/>
      <dgm:t>
        <a:bodyPr/>
        <a:lstStyle/>
        <a:p>
          <a:r>
            <a:rPr lang="cs-CZ" b="1" dirty="0"/>
            <a:t>Def2</a:t>
          </a:r>
          <a:r>
            <a:rPr lang="cs-CZ" dirty="0"/>
            <a:t>: Sociální psychologie studuje, jak jsou chování, prožívání, myšlení, pocity a tělesné procesy ovlivňovány </a:t>
          </a:r>
          <a:r>
            <a:rPr lang="cs-CZ" b="0" dirty="0"/>
            <a:t>reálnou, zprostředkovanou nebo jen představovanou </a:t>
          </a:r>
          <a:r>
            <a:rPr lang="cs-CZ" dirty="0"/>
            <a:t>přítomností druhých. (</a:t>
          </a:r>
          <a:r>
            <a:rPr lang="cs-CZ" dirty="0" err="1"/>
            <a:t>Allport</a:t>
          </a:r>
          <a:r>
            <a:rPr lang="cs-CZ" dirty="0"/>
            <a:t>, 1985)</a:t>
          </a:r>
        </a:p>
        <a:p>
          <a:r>
            <a:rPr lang="cs-CZ" dirty="0"/>
            <a:t>		=individuální a částečně intersubjektivní úroveň</a:t>
          </a:r>
          <a:endParaRPr lang="en-US" dirty="0"/>
        </a:p>
      </dgm:t>
    </dgm:pt>
    <dgm:pt modelId="{37452244-9955-41E7-A8F7-82B9BB0FE050}" type="parTrans" cxnId="{9C988183-AB75-4C4D-BB64-A8203D6C614A}">
      <dgm:prSet/>
      <dgm:spPr/>
      <dgm:t>
        <a:bodyPr/>
        <a:lstStyle/>
        <a:p>
          <a:endParaRPr lang="en-US"/>
        </a:p>
      </dgm:t>
    </dgm:pt>
    <dgm:pt modelId="{1EA5F077-F76A-48A5-87F2-2175A8093D64}" type="sibTrans" cxnId="{9C988183-AB75-4C4D-BB64-A8203D6C614A}">
      <dgm:prSet/>
      <dgm:spPr/>
      <dgm:t>
        <a:bodyPr/>
        <a:lstStyle/>
        <a:p>
          <a:endParaRPr lang="en-US"/>
        </a:p>
      </dgm:t>
    </dgm:pt>
    <dgm:pt modelId="{A748824A-821E-4646-8E6E-5F19E177E431}" type="pres">
      <dgm:prSet presAssocID="{477940B4-151B-4BDC-A64C-D99DB0C1FF24}" presName="root" presStyleCnt="0">
        <dgm:presLayoutVars>
          <dgm:dir/>
          <dgm:resizeHandles val="exact"/>
        </dgm:presLayoutVars>
      </dgm:prSet>
      <dgm:spPr/>
    </dgm:pt>
    <dgm:pt modelId="{5278CB44-708D-43B9-AB00-EDE8AC554002}" type="pres">
      <dgm:prSet presAssocID="{FE99606D-AAE4-4729-B304-314E5D8C5CE0}" presName="compNode" presStyleCnt="0"/>
      <dgm:spPr/>
    </dgm:pt>
    <dgm:pt modelId="{A9D636C1-F9F2-4F21-A8CC-2ED6307E206C}" type="pres">
      <dgm:prSet presAssocID="{FE99606D-AAE4-4729-B304-314E5D8C5CE0}" presName="bgRect" presStyleLbl="bgShp" presStyleIdx="0" presStyleCnt="2" custScaleY="126609" custLinFactNeighborX="81" custLinFactNeighborY="45575"/>
      <dgm:spPr/>
    </dgm:pt>
    <dgm:pt modelId="{B680FADF-3AE1-4D08-A922-3198F2B757DD}" type="pres">
      <dgm:prSet presAssocID="{FE99606D-AAE4-4729-B304-314E5D8C5CE0}" presName="iconRect" presStyleLbl="node1" presStyleIdx="0" presStyleCnt="2" custLinFactNeighborX="4566" custLinFactNeighborY="836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A1C8852D-76F5-4AD1-8638-9D4BA62C73EE}" type="pres">
      <dgm:prSet presAssocID="{FE99606D-AAE4-4729-B304-314E5D8C5CE0}" presName="spaceRect" presStyleCnt="0"/>
      <dgm:spPr/>
    </dgm:pt>
    <dgm:pt modelId="{E8C79F01-A4D9-4728-8F7F-EABD4748CE71}" type="pres">
      <dgm:prSet presAssocID="{FE99606D-AAE4-4729-B304-314E5D8C5CE0}" presName="parTx" presStyleLbl="revTx" presStyleIdx="0" presStyleCnt="2" custScaleY="171292" custLinFactNeighborX="-406" custLinFactNeighborY="70304">
        <dgm:presLayoutVars>
          <dgm:chMax val="0"/>
          <dgm:chPref val="0"/>
        </dgm:presLayoutVars>
      </dgm:prSet>
      <dgm:spPr/>
    </dgm:pt>
    <dgm:pt modelId="{797199CF-3453-48B4-A8E4-49B324EF8F74}" type="pres">
      <dgm:prSet presAssocID="{AD90F802-1175-4A0D-AEE0-2EC4589380FA}" presName="sibTrans" presStyleCnt="0"/>
      <dgm:spPr/>
    </dgm:pt>
    <dgm:pt modelId="{66A80F03-FDB6-4CCB-A896-2F6DAD5E1A6B}" type="pres">
      <dgm:prSet presAssocID="{8DD2FC40-5EF9-494C-B750-FAB141A02B59}" presName="compNode" presStyleCnt="0"/>
      <dgm:spPr/>
    </dgm:pt>
    <dgm:pt modelId="{5F8F77E4-6D60-4FC7-A433-EDCD82345BBA}" type="pres">
      <dgm:prSet presAssocID="{8DD2FC40-5EF9-494C-B750-FAB141A02B59}" presName="bgRect" presStyleLbl="bgShp" presStyleIdx="1" presStyleCnt="2"/>
      <dgm:spPr/>
    </dgm:pt>
    <dgm:pt modelId="{2DAA76F6-9A30-4713-8344-FE3D36703E33}" type="pres">
      <dgm:prSet presAssocID="{8DD2FC40-5EF9-494C-B750-FAB141A02B5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zek"/>
        </a:ext>
      </dgm:extLst>
    </dgm:pt>
    <dgm:pt modelId="{949D474F-D5A9-4188-A782-5375513F05FF}" type="pres">
      <dgm:prSet presAssocID="{8DD2FC40-5EF9-494C-B750-FAB141A02B59}" presName="spaceRect" presStyleCnt="0"/>
      <dgm:spPr/>
    </dgm:pt>
    <dgm:pt modelId="{26C9F438-837E-43C5-ADA8-4931F8801DBD}" type="pres">
      <dgm:prSet presAssocID="{8DD2FC40-5EF9-494C-B750-FAB141A02B59}" presName="parTx" presStyleLbl="revTx" presStyleIdx="1" presStyleCnt="2" custScaleY="127986">
        <dgm:presLayoutVars>
          <dgm:chMax val="0"/>
          <dgm:chPref val="0"/>
        </dgm:presLayoutVars>
      </dgm:prSet>
      <dgm:spPr/>
    </dgm:pt>
  </dgm:ptLst>
  <dgm:cxnLst>
    <dgm:cxn modelId="{089E0E6C-14FC-45B0-A1F7-646E005C965A}" type="presOf" srcId="{8DD2FC40-5EF9-494C-B750-FAB141A02B59}" destId="{26C9F438-837E-43C5-ADA8-4931F8801DBD}" srcOrd="0" destOrd="0" presId="urn:microsoft.com/office/officeart/2018/2/layout/IconVerticalSolidList"/>
    <dgm:cxn modelId="{B2A57275-064B-4D59-B2BD-473BC4863D0A}" type="presOf" srcId="{FE99606D-AAE4-4729-B304-314E5D8C5CE0}" destId="{E8C79F01-A4D9-4728-8F7F-EABD4748CE71}" srcOrd="0" destOrd="0" presId="urn:microsoft.com/office/officeart/2018/2/layout/IconVerticalSolidList"/>
    <dgm:cxn modelId="{9C988183-AB75-4C4D-BB64-A8203D6C614A}" srcId="{477940B4-151B-4BDC-A64C-D99DB0C1FF24}" destId="{8DD2FC40-5EF9-494C-B750-FAB141A02B59}" srcOrd="1" destOrd="0" parTransId="{37452244-9955-41E7-A8F7-82B9BB0FE050}" sibTransId="{1EA5F077-F76A-48A5-87F2-2175A8093D64}"/>
    <dgm:cxn modelId="{11E5FEF3-040C-444C-A20B-75D36B0898BD}" type="presOf" srcId="{477940B4-151B-4BDC-A64C-D99DB0C1FF24}" destId="{A748824A-821E-4646-8E6E-5F19E177E431}" srcOrd="0" destOrd="0" presId="urn:microsoft.com/office/officeart/2018/2/layout/IconVerticalSolidList"/>
    <dgm:cxn modelId="{EB9712FD-891C-4A5A-82FC-E40CB6B4342C}" srcId="{477940B4-151B-4BDC-A64C-D99DB0C1FF24}" destId="{FE99606D-AAE4-4729-B304-314E5D8C5CE0}" srcOrd="0" destOrd="0" parTransId="{778AAEF0-5B86-449E-B722-252F22F856C3}" sibTransId="{AD90F802-1175-4A0D-AEE0-2EC4589380FA}"/>
    <dgm:cxn modelId="{8A267375-2B1D-4BF8-B766-8D4430387BBC}" type="presParOf" srcId="{A748824A-821E-4646-8E6E-5F19E177E431}" destId="{5278CB44-708D-43B9-AB00-EDE8AC554002}" srcOrd="0" destOrd="0" presId="urn:microsoft.com/office/officeart/2018/2/layout/IconVerticalSolidList"/>
    <dgm:cxn modelId="{0870BB7D-B9EF-43C8-90AB-3A71392293A7}" type="presParOf" srcId="{5278CB44-708D-43B9-AB00-EDE8AC554002}" destId="{A9D636C1-F9F2-4F21-A8CC-2ED6307E206C}" srcOrd="0" destOrd="0" presId="urn:microsoft.com/office/officeart/2018/2/layout/IconVerticalSolidList"/>
    <dgm:cxn modelId="{91C34CFD-9F6C-4D7D-9401-7F19E8211D80}" type="presParOf" srcId="{5278CB44-708D-43B9-AB00-EDE8AC554002}" destId="{B680FADF-3AE1-4D08-A922-3198F2B757DD}" srcOrd="1" destOrd="0" presId="urn:microsoft.com/office/officeart/2018/2/layout/IconVerticalSolidList"/>
    <dgm:cxn modelId="{F8F1A380-585E-43CE-80F0-1EABD24AD0F7}" type="presParOf" srcId="{5278CB44-708D-43B9-AB00-EDE8AC554002}" destId="{A1C8852D-76F5-4AD1-8638-9D4BA62C73EE}" srcOrd="2" destOrd="0" presId="urn:microsoft.com/office/officeart/2018/2/layout/IconVerticalSolidList"/>
    <dgm:cxn modelId="{C55159B6-AA5A-4469-A8C4-E703C66F7667}" type="presParOf" srcId="{5278CB44-708D-43B9-AB00-EDE8AC554002}" destId="{E8C79F01-A4D9-4728-8F7F-EABD4748CE71}" srcOrd="3" destOrd="0" presId="urn:microsoft.com/office/officeart/2018/2/layout/IconVerticalSolidList"/>
    <dgm:cxn modelId="{78692B08-4A6D-4D3D-91AB-ACB875A235D4}" type="presParOf" srcId="{A748824A-821E-4646-8E6E-5F19E177E431}" destId="{797199CF-3453-48B4-A8E4-49B324EF8F74}" srcOrd="1" destOrd="0" presId="urn:microsoft.com/office/officeart/2018/2/layout/IconVerticalSolidList"/>
    <dgm:cxn modelId="{386B06C8-6EE5-4A39-9531-6D9BDF7381B0}" type="presParOf" srcId="{A748824A-821E-4646-8E6E-5F19E177E431}" destId="{66A80F03-FDB6-4CCB-A896-2F6DAD5E1A6B}" srcOrd="2" destOrd="0" presId="urn:microsoft.com/office/officeart/2018/2/layout/IconVerticalSolidList"/>
    <dgm:cxn modelId="{2705927C-187E-49F4-9E50-518464E4321F}" type="presParOf" srcId="{66A80F03-FDB6-4CCB-A896-2F6DAD5E1A6B}" destId="{5F8F77E4-6D60-4FC7-A433-EDCD82345BBA}" srcOrd="0" destOrd="0" presId="urn:microsoft.com/office/officeart/2018/2/layout/IconVerticalSolidList"/>
    <dgm:cxn modelId="{201F2F60-0482-4760-A593-91433F2498B6}" type="presParOf" srcId="{66A80F03-FDB6-4CCB-A896-2F6DAD5E1A6B}" destId="{2DAA76F6-9A30-4713-8344-FE3D36703E33}" srcOrd="1" destOrd="0" presId="urn:microsoft.com/office/officeart/2018/2/layout/IconVerticalSolidList"/>
    <dgm:cxn modelId="{1D592A42-9CAA-4EAF-830B-3CC653EC70BC}" type="presParOf" srcId="{66A80F03-FDB6-4CCB-A896-2F6DAD5E1A6B}" destId="{949D474F-D5A9-4188-A782-5375513F05FF}" srcOrd="2" destOrd="0" presId="urn:microsoft.com/office/officeart/2018/2/layout/IconVerticalSolidList"/>
    <dgm:cxn modelId="{EEA9377D-45F3-4597-B512-04FB33CF09B4}" type="presParOf" srcId="{66A80F03-FDB6-4CCB-A896-2F6DAD5E1A6B}" destId="{26C9F438-837E-43C5-ADA8-4931F8801D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92D1F-853A-4973-ACD9-96319FAED5D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132C0E7-DB94-4D7A-9894-55EBE706D85E}">
      <dgm:prSet/>
      <dgm:spPr/>
      <dgm:t>
        <a:bodyPr/>
        <a:lstStyle/>
        <a:p>
          <a:r>
            <a:rPr lang="cs-CZ" b="1" dirty="0"/>
            <a:t>DEF3: Socializace</a:t>
          </a:r>
          <a:r>
            <a:rPr lang="cs-CZ" dirty="0"/>
            <a:t> je proces osvojování si </a:t>
          </a:r>
          <a:r>
            <a:rPr lang="cs-CZ" b="1" dirty="0"/>
            <a:t>kulturou</a:t>
          </a:r>
          <a:r>
            <a:rPr lang="cs-CZ" dirty="0"/>
            <a:t> </a:t>
          </a:r>
          <a:r>
            <a:rPr lang="cs-CZ" b="1" dirty="0"/>
            <a:t>sdílených</a:t>
          </a:r>
          <a:r>
            <a:rPr lang="cs-CZ" dirty="0"/>
            <a:t> poznatků, vzorců chování a praktik, hodnot, postojů, ideálů, norem a zákazů atd.</a:t>
          </a:r>
          <a:endParaRPr lang="en-US" dirty="0"/>
        </a:p>
      </dgm:t>
    </dgm:pt>
    <dgm:pt modelId="{92D32914-4CC8-4F44-B8A2-D081F1E113DE}" type="parTrans" cxnId="{F3C3F2A8-99FD-4AA6-AB55-8E49C6863749}">
      <dgm:prSet/>
      <dgm:spPr/>
      <dgm:t>
        <a:bodyPr/>
        <a:lstStyle/>
        <a:p>
          <a:endParaRPr lang="en-US"/>
        </a:p>
      </dgm:t>
    </dgm:pt>
    <dgm:pt modelId="{8EDC8DAC-9514-44BE-9B84-6600FE4D1411}" type="sibTrans" cxnId="{F3C3F2A8-99FD-4AA6-AB55-8E49C6863749}">
      <dgm:prSet/>
      <dgm:spPr/>
      <dgm:t>
        <a:bodyPr/>
        <a:lstStyle/>
        <a:p>
          <a:endParaRPr lang="en-US"/>
        </a:p>
      </dgm:t>
    </dgm:pt>
    <dgm:pt modelId="{7C612E2D-BCD1-4C57-AA25-90032D79AB31}">
      <dgm:prSet/>
      <dgm:spPr/>
      <dgm:t>
        <a:bodyPr/>
        <a:lstStyle/>
        <a:p>
          <a:r>
            <a:rPr lang="cs-CZ" b="1"/>
            <a:t>DEF4: Socializace je všechno, co se naučíme (a vše, co budeme učit druhé)</a:t>
          </a:r>
          <a:r>
            <a:rPr lang="cs-CZ"/>
            <a:t>.</a:t>
          </a:r>
          <a:endParaRPr lang="en-US"/>
        </a:p>
      </dgm:t>
    </dgm:pt>
    <dgm:pt modelId="{10E3AC19-4CA6-45D4-A7B0-822E2E0455F1}" type="parTrans" cxnId="{20DDA5D6-03FB-4633-ADA6-EE80DAB0B3DE}">
      <dgm:prSet/>
      <dgm:spPr/>
      <dgm:t>
        <a:bodyPr/>
        <a:lstStyle/>
        <a:p>
          <a:endParaRPr lang="en-US"/>
        </a:p>
      </dgm:t>
    </dgm:pt>
    <dgm:pt modelId="{77B99AC6-6743-4BCA-B60E-B137A3052203}" type="sibTrans" cxnId="{20DDA5D6-03FB-4633-ADA6-EE80DAB0B3DE}">
      <dgm:prSet/>
      <dgm:spPr/>
      <dgm:t>
        <a:bodyPr/>
        <a:lstStyle/>
        <a:p>
          <a:endParaRPr lang="en-US"/>
        </a:p>
      </dgm:t>
    </dgm:pt>
    <dgm:pt modelId="{770C1B97-1A5A-4742-BB3B-6A747373DC19}" type="pres">
      <dgm:prSet presAssocID="{EFC92D1F-853A-4973-ACD9-96319FAED5DD}" presName="root" presStyleCnt="0">
        <dgm:presLayoutVars>
          <dgm:dir/>
          <dgm:resizeHandles val="exact"/>
        </dgm:presLayoutVars>
      </dgm:prSet>
      <dgm:spPr/>
    </dgm:pt>
    <dgm:pt modelId="{E25EF021-1AC7-4200-8FC3-73D3F5E0D065}" type="pres">
      <dgm:prSet presAssocID="{7132C0E7-DB94-4D7A-9894-55EBE706D85E}" presName="compNode" presStyleCnt="0"/>
      <dgm:spPr/>
    </dgm:pt>
    <dgm:pt modelId="{163F2DBD-DE76-4446-BBFA-FB7D0BDAA00F}" type="pres">
      <dgm:prSet presAssocID="{7132C0E7-DB94-4D7A-9894-55EBE706D85E}" presName="bgRect" presStyleLbl="bgShp" presStyleIdx="0" presStyleCnt="2"/>
      <dgm:spPr/>
    </dgm:pt>
    <dgm:pt modelId="{BE13CC2D-79EF-498A-A152-30F9EF6550FE}" type="pres">
      <dgm:prSet presAssocID="{7132C0E7-DB94-4D7A-9894-55EBE706D85E}"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lava s ozubenými koly se souvislou výplní"/>
        </a:ext>
      </dgm:extLst>
    </dgm:pt>
    <dgm:pt modelId="{24F8020F-446E-4D1D-8A83-25B89857D69D}" type="pres">
      <dgm:prSet presAssocID="{7132C0E7-DB94-4D7A-9894-55EBE706D85E}" presName="spaceRect" presStyleCnt="0"/>
      <dgm:spPr/>
    </dgm:pt>
    <dgm:pt modelId="{E80791AD-2A4C-41B7-9278-220AF7A06C5C}" type="pres">
      <dgm:prSet presAssocID="{7132C0E7-DB94-4D7A-9894-55EBE706D85E}" presName="parTx" presStyleLbl="revTx" presStyleIdx="0" presStyleCnt="2">
        <dgm:presLayoutVars>
          <dgm:chMax val="0"/>
          <dgm:chPref val="0"/>
        </dgm:presLayoutVars>
      </dgm:prSet>
      <dgm:spPr/>
    </dgm:pt>
    <dgm:pt modelId="{822F4DD0-18AC-45D3-B34D-94B3A1F12135}" type="pres">
      <dgm:prSet presAssocID="{8EDC8DAC-9514-44BE-9B84-6600FE4D1411}" presName="sibTrans" presStyleCnt="0"/>
      <dgm:spPr/>
    </dgm:pt>
    <dgm:pt modelId="{41F9E4A6-EDC7-493F-9BE5-FB288D366BFA}" type="pres">
      <dgm:prSet presAssocID="{7C612E2D-BCD1-4C57-AA25-90032D79AB31}" presName="compNode" presStyleCnt="0"/>
      <dgm:spPr/>
    </dgm:pt>
    <dgm:pt modelId="{7A72EE64-76FC-471D-954E-E93D0234AF66}" type="pres">
      <dgm:prSet presAssocID="{7C612E2D-BCD1-4C57-AA25-90032D79AB31}" presName="bgRect" presStyleLbl="bgShp" presStyleIdx="1" presStyleCnt="2"/>
      <dgm:spPr/>
    </dgm:pt>
    <dgm:pt modelId="{B4B6EB8D-67B1-48E0-BDBA-E25C35FA5F86}" type="pres">
      <dgm:prSet presAssocID="{7C612E2D-BCD1-4C57-AA25-90032D79AB31}"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avá a levá hemisféra se souvislou výplní"/>
        </a:ext>
      </dgm:extLst>
    </dgm:pt>
    <dgm:pt modelId="{A5BC6144-6862-43B0-A0DC-061784497504}" type="pres">
      <dgm:prSet presAssocID="{7C612E2D-BCD1-4C57-AA25-90032D79AB31}" presName="spaceRect" presStyleCnt="0"/>
      <dgm:spPr/>
    </dgm:pt>
    <dgm:pt modelId="{56479C77-51AD-4BFC-80EC-9BBEA6815577}" type="pres">
      <dgm:prSet presAssocID="{7C612E2D-BCD1-4C57-AA25-90032D79AB31}" presName="parTx" presStyleLbl="revTx" presStyleIdx="1" presStyleCnt="2">
        <dgm:presLayoutVars>
          <dgm:chMax val="0"/>
          <dgm:chPref val="0"/>
        </dgm:presLayoutVars>
      </dgm:prSet>
      <dgm:spPr/>
    </dgm:pt>
  </dgm:ptLst>
  <dgm:cxnLst>
    <dgm:cxn modelId="{82D88014-A475-4AE4-94D1-27B1A3E335C8}" type="presOf" srcId="{EFC92D1F-853A-4973-ACD9-96319FAED5DD}" destId="{770C1B97-1A5A-4742-BB3B-6A747373DC19}" srcOrd="0" destOrd="0" presId="urn:microsoft.com/office/officeart/2018/2/layout/IconVerticalSolidList"/>
    <dgm:cxn modelId="{4C675A1B-7AAC-4C7D-ABDE-91DC75AA58BA}" type="presOf" srcId="{7C612E2D-BCD1-4C57-AA25-90032D79AB31}" destId="{56479C77-51AD-4BFC-80EC-9BBEA6815577}" srcOrd="0" destOrd="0" presId="urn:microsoft.com/office/officeart/2018/2/layout/IconVerticalSolidList"/>
    <dgm:cxn modelId="{F3C3F2A8-99FD-4AA6-AB55-8E49C6863749}" srcId="{EFC92D1F-853A-4973-ACD9-96319FAED5DD}" destId="{7132C0E7-DB94-4D7A-9894-55EBE706D85E}" srcOrd="0" destOrd="0" parTransId="{92D32914-4CC8-4F44-B8A2-D081F1E113DE}" sibTransId="{8EDC8DAC-9514-44BE-9B84-6600FE4D1411}"/>
    <dgm:cxn modelId="{648E6ABE-C8B3-4691-B7A4-83EB49207EA7}" type="presOf" srcId="{7132C0E7-DB94-4D7A-9894-55EBE706D85E}" destId="{E80791AD-2A4C-41B7-9278-220AF7A06C5C}" srcOrd="0" destOrd="0" presId="urn:microsoft.com/office/officeart/2018/2/layout/IconVerticalSolidList"/>
    <dgm:cxn modelId="{20DDA5D6-03FB-4633-ADA6-EE80DAB0B3DE}" srcId="{EFC92D1F-853A-4973-ACD9-96319FAED5DD}" destId="{7C612E2D-BCD1-4C57-AA25-90032D79AB31}" srcOrd="1" destOrd="0" parTransId="{10E3AC19-4CA6-45D4-A7B0-822E2E0455F1}" sibTransId="{77B99AC6-6743-4BCA-B60E-B137A3052203}"/>
    <dgm:cxn modelId="{24BFBDB1-4027-4040-BBA9-E07F6C5FEA5F}" type="presParOf" srcId="{770C1B97-1A5A-4742-BB3B-6A747373DC19}" destId="{E25EF021-1AC7-4200-8FC3-73D3F5E0D065}" srcOrd="0" destOrd="0" presId="urn:microsoft.com/office/officeart/2018/2/layout/IconVerticalSolidList"/>
    <dgm:cxn modelId="{945517D8-DBE7-4611-9978-84EF498BCD9C}" type="presParOf" srcId="{E25EF021-1AC7-4200-8FC3-73D3F5E0D065}" destId="{163F2DBD-DE76-4446-BBFA-FB7D0BDAA00F}" srcOrd="0" destOrd="0" presId="urn:microsoft.com/office/officeart/2018/2/layout/IconVerticalSolidList"/>
    <dgm:cxn modelId="{92FBECED-35DB-4226-A726-28B5FD822551}" type="presParOf" srcId="{E25EF021-1AC7-4200-8FC3-73D3F5E0D065}" destId="{BE13CC2D-79EF-498A-A152-30F9EF6550FE}" srcOrd="1" destOrd="0" presId="urn:microsoft.com/office/officeart/2018/2/layout/IconVerticalSolidList"/>
    <dgm:cxn modelId="{96F3380E-4D9C-4E98-A91B-16442DA7C273}" type="presParOf" srcId="{E25EF021-1AC7-4200-8FC3-73D3F5E0D065}" destId="{24F8020F-446E-4D1D-8A83-25B89857D69D}" srcOrd="2" destOrd="0" presId="urn:microsoft.com/office/officeart/2018/2/layout/IconVerticalSolidList"/>
    <dgm:cxn modelId="{8859E04E-0C35-4983-802A-C6AA7E91DAB8}" type="presParOf" srcId="{E25EF021-1AC7-4200-8FC3-73D3F5E0D065}" destId="{E80791AD-2A4C-41B7-9278-220AF7A06C5C}" srcOrd="3" destOrd="0" presId="urn:microsoft.com/office/officeart/2018/2/layout/IconVerticalSolidList"/>
    <dgm:cxn modelId="{68BE4745-8145-4ABA-AC8B-5D82DA98E7C8}" type="presParOf" srcId="{770C1B97-1A5A-4742-BB3B-6A747373DC19}" destId="{822F4DD0-18AC-45D3-B34D-94B3A1F12135}" srcOrd="1" destOrd="0" presId="urn:microsoft.com/office/officeart/2018/2/layout/IconVerticalSolidList"/>
    <dgm:cxn modelId="{EA98534F-E6F8-4140-85B4-94B1F116122C}" type="presParOf" srcId="{770C1B97-1A5A-4742-BB3B-6A747373DC19}" destId="{41F9E4A6-EDC7-493F-9BE5-FB288D366BFA}" srcOrd="2" destOrd="0" presId="urn:microsoft.com/office/officeart/2018/2/layout/IconVerticalSolidList"/>
    <dgm:cxn modelId="{A260FBBC-9067-4DB0-9E80-728CCDE025DB}" type="presParOf" srcId="{41F9E4A6-EDC7-493F-9BE5-FB288D366BFA}" destId="{7A72EE64-76FC-471D-954E-E93D0234AF66}" srcOrd="0" destOrd="0" presId="urn:microsoft.com/office/officeart/2018/2/layout/IconVerticalSolidList"/>
    <dgm:cxn modelId="{9B4ECEF0-A8B5-47B0-9252-257BB8804D27}" type="presParOf" srcId="{41F9E4A6-EDC7-493F-9BE5-FB288D366BFA}" destId="{B4B6EB8D-67B1-48E0-BDBA-E25C35FA5F86}" srcOrd="1" destOrd="0" presId="urn:microsoft.com/office/officeart/2018/2/layout/IconVerticalSolidList"/>
    <dgm:cxn modelId="{7FE96C2F-CB43-457F-BC73-137AC000E358}" type="presParOf" srcId="{41F9E4A6-EDC7-493F-9BE5-FB288D366BFA}" destId="{A5BC6144-6862-43B0-A0DC-061784497504}" srcOrd="2" destOrd="0" presId="urn:microsoft.com/office/officeart/2018/2/layout/IconVerticalSolidList"/>
    <dgm:cxn modelId="{E9D364ED-11AE-49A8-BE84-47B16D4010F5}" type="presParOf" srcId="{41F9E4A6-EDC7-493F-9BE5-FB288D366BFA}" destId="{56479C77-51AD-4BFC-80EC-9BBEA681557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636C1-F9F2-4F21-A8CC-2ED6307E206C}">
      <dsp:nvSpPr>
        <dsp:cNvPr id="0" name=""/>
        <dsp:cNvSpPr/>
      </dsp:nvSpPr>
      <dsp:spPr>
        <a:xfrm>
          <a:off x="0" y="1112496"/>
          <a:ext cx="8229600" cy="20724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0FADF-3AE1-4D08-A922-3198F2B757DD}">
      <dsp:nvSpPr>
        <dsp:cNvPr id="0" name=""/>
        <dsp:cNvSpPr/>
      </dsp:nvSpPr>
      <dsp:spPr>
        <a:xfrm>
          <a:off x="536256" y="1705402"/>
          <a:ext cx="900272" cy="9002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8C79F01-A4D9-4728-8F7F-EABD4748CE71}">
      <dsp:nvSpPr>
        <dsp:cNvPr id="0" name=""/>
        <dsp:cNvSpPr/>
      </dsp:nvSpPr>
      <dsp:spPr>
        <a:xfrm>
          <a:off x="1864839" y="1152130"/>
          <a:ext cx="6338147" cy="280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04" tIns="173404" rIns="173404" bIns="173404" numCol="1" spcCol="1270" anchor="t" anchorCtr="0">
          <a:noAutofit/>
        </a:bodyPr>
        <a:lstStyle/>
        <a:p>
          <a:pPr marL="0" lvl="0" indent="0" algn="just" defTabSz="800100">
            <a:lnSpc>
              <a:spcPct val="90000"/>
            </a:lnSpc>
            <a:spcBef>
              <a:spcPct val="0"/>
            </a:spcBef>
            <a:spcAft>
              <a:spcPct val="35000"/>
            </a:spcAft>
            <a:buNone/>
          </a:pPr>
          <a:r>
            <a:rPr lang="cs-CZ" sz="1800" b="1" kern="1200" dirty="0"/>
            <a:t>Def1</a:t>
          </a:r>
          <a:r>
            <a:rPr lang="cs-CZ" sz="1800" kern="1200" dirty="0"/>
            <a:t>: Sociální psychologie studuje </a:t>
          </a:r>
          <a:r>
            <a:rPr lang="cs-CZ" sz="1800" b="1" kern="1200" dirty="0"/>
            <a:t>sociální interakce </a:t>
          </a:r>
          <a:r>
            <a:rPr lang="cs-CZ" sz="1800" b="0" kern="1200" dirty="0"/>
            <a:t>v</a:t>
          </a:r>
          <a:r>
            <a:rPr lang="cs-CZ" sz="1800" kern="1200" dirty="0"/>
            <a:t> různých </a:t>
          </a:r>
          <a:r>
            <a:rPr lang="cs-CZ" sz="1800" b="0" kern="1200" dirty="0"/>
            <a:t>a mezi </a:t>
          </a:r>
          <a:r>
            <a:rPr lang="cs-CZ" sz="1800" kern="1200" dirty="0"/>
            <a:t>různými </a:t>
          </a:r>
          <a:r>
            <a:rPr lang="cs-CZ" sz="1800" b="1" kern="1200" dirty="0"/>
            <a:t>sociálními útvary </a:t>
          </a:r>
          <a:r>
            <a:rPr lang="cs-CZ" sz="1800" kern="1200" dirty="0"/>
            <a:t>(</a:t>
          </a:r>
          <a:r>
            <a:rPr lang="cs-CZ" sz="1800" b="1" kern="1200" dirty="0"/>
            <a:t>soc. skupinami</a:t>
          </a:r>
          <a:r>
            <a:rPr lang="cs-CZ" sz="1800" kern="1200" dirty="0"/>
            <a:t>, </a:t>
          </a:r>
          <a:r>
            <a:rPr lang="cs-CZ" sz="1800" b="1" kern="1200" dirty="0"/>
            <a:t>agregáty, institucemi</a:t>
          </a:r>
          <a:r>
            <a:rPr lang="cs-CZ" sz="1800" kern="1200" dirty="0"/>
            <a:t> ad.) a snaží se popsat jejich kognitivní, emoční a somatické předpoklady a zákonitosti jejich fungování. (</a:t>
          </a:r>
          <a:r>
            <a:rPr lang="cs-CZ" sz="1800" kern="1200" dirty="0" err="1"/>
            <a:t>Hunt</a:t>
          </a:r>
          <a:r>
            <a:rPr lang="cs-CZ" sz="1800" kern="1200" dirty="0"/>
            <a:t>, 2015) 			= </a:t>
          </a:r>
          <a:r>
            <a:rPr lang="cs-CZ" sz="1800" kern="1200" dirty="0" err="1"/>
            <a:t>meziskupinová</a:t>
          </a:r>
          <a:r>
            <a:rPr lang="cs-CZ" sz="1800" kern="1200" dirty="0"/>
            <a:t> </a:t>
          </a:r>
          <a:r>
            <a:rPr lang="cs-CZ" sz="1800" kern="1200" dirty="0" err="1"/>
            <a:t>úrověň</a:t>
          </a:r>
          <a:endParaRPr lang="en-US" sz="1800" kern="1200" dirty="0"/>
        </a:p>
      </dsp:txBody>
      <dsp:txXfrm>
        <a:off x="1864839" y="1152130"/>
        <a:ext cx="6338147" cy="2806550"/>
      </dsp:txXfrm>
    </dsp:sp>
    <dsp:sp modelId="{5F8F77E4-6D60-4FC7-A433-EDCD82345BBA}">
      <dsp:nvSpPr>
        <dsp:cNvPr id="0" name=""/>
        <dsp:cNvSpPr/>
      </dsp:nvSpPr>
      <dsp:spPr>
        <a:xfrm>
          <a:off x="0" y="3433250"/>
          <a:ext cx="8229600" cy="1636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A76F6-9A30-4713-8344-FE3D36703E33}">
      <dsp:nvSpPr>
        <dsp:cNvPr id="0" name=""/>
        <dsp:cNvSpPr/>
      </dsp:nvSpPr>
      <dsp:spPr>
        <a:xfrm>
          <a:off x="495150" y="3801543"/>
          <a:ext cx="900272" cy="9002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26C9F438-837E-43C5-ADA8-4931F8801DBD}">
      <dsp:nvSpPr>
        <dsp:cNvPr id="0" name=""/>
        <dsp:cNvSpPr/>
      </dsp:nvSpPr>
      <dsp:spPr>
        <a:xfrm>
          <a:off x="1890572" y="3203980"/>
          <a:ext cx="6338147" cy="2096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04" tIns="173404" rIns="173404" bIns="173404" numCol="1" spcCol="1270" anchor="ctr" anchorCtr="0">
          <a:noAutofit/>
        </a:bodyPr>
        <a:lstStyle/>
        <a:p>
          <a:pPr marL="0" lvl="0" indent="0" algn="l" defTabSz="755650">
            <a:lnSpc>
              <a:spcPct val="90000"/>
            </a:lnSpc>
            <a:spcBef>
              <a:spcPct val="0"/>
            </a:spcBef>
            <a:spcAft>
              <a:spcPct val="35000"/>
            </a:spcAft>
            <a:buNone/>
          </a:pPr>
          <a:r>
            <a:rPr lang="cs-CZ" sz="1700" b="1" kern="1200" dirty="0"/>
            <a:t>Def2</a:t>
          </a:r>
          <a:r>
            <a:rPr lang="cs-CZ" sz="1700" kern="1200" dirty="0"/>
            <a:t>: Sociální psychologie studuje, jak jsou chování, prožívání, myšlení, pocity a tělesné procesy ovlivňovány </a:t>
          </a:r>
          <a:r>
            <a:rPr lang="cs-CZ" sz="1700" b="0" kern="1200" dirty="0"/>
            <a:t>reálnou, zprostředkovanou nebo jen představovanou </a:t>
          </a:r>
          <a:r>
            <a:rPr lang="cs-CZ" sz="1700" kern="1200" dirty="0"/>
            <a:t>přítomností druhých. (</a:t>
          </a:r>
          <a:r>
            <a:rPr lang="cs-CZ" sz="1700" kern="1200" dirty="0" err="1"/>
            <a:t>Allport</a:t>
          </a:r>
          <a:r>
            <a:rPr lang="cs-CZ" sz="1700" kern="1200" dirty="0"/>
            <a:t>, 1985)</a:t>
          </a:r>
        </a:p>
        <a:p>
          <a:pPr marL="0" lvl="0" indent="0" algn="l" defTabSz="755650">
            <a:lnSpc>
              <a:spcPct val="90000"/>
            </a:lnSpc>
            <a:spcBef>
              <a:spcPct val="0"/>
            </a:spcBef>
            <a:spcAft>
              <a:spcPct val="35000"/>
            </a:spcAft>
            <a:buNone/>
          </a:pPr>
          <a:r>
            <a:rPr lang="cs-CZ" sz="1700" kern="1200" dirty="0"/>
            <a:t>		=individuální a částečně intersubjektivní úroveň</a:t>
          </a:r>
          <a:endParaRPr lang="en-US" sz="1700" kern="1200" dirty="0"/>
        </a:p>
      </dsp:txBody>
      <dsp:txXfrm>
        <a:off x="1890572" y="3203980"/>
        <a:ext cx="6338147" cy="2096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F2DBD-DE76-4446-BBFA-FB7D0BDAA00F}">
      <dsp:nvSpPr>
        <dsp:cNvPr id="0" name=""/>
        <dsp:cNvSpPr/>
      </dsp:nvSpPr>
      <dsp:spPr>
        <a:xfrm>
          <a:off x="0" y="751661"/>
          <a:ext cx="8229600" cy="13876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3CC2D-79EF-498A-A152-30F9EF6550FE}">
      <dsp:nvSpPr>
        <dsp:cNvPr id="0" name=""/>
        <dsp:cNvSpPr/>
      </dsp:nvSpPr>
      <dsp:spPr>
        <a:xfrm>
          <a:off x="419774" y="1063890"/>
          <a:ext cx="763225" cy="7632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80791AD-2A4C-41B7-9278-220AF7A06C5C}">
      <dsp:nvSpPr>
        <dsp:cNvPr id="0" name=""/>
        <dsp:cNvSpPr/>
      </dsp:nvSpPr>
      <dsp:spPr>
        <a:xfrm>
          <a:off x="1602773" y="751661"/>
          <a:ext cx="6626826" cy="138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63" tIns="146863" rIns="146863" bIns="146863" numCol="1" spcCol="1270" anchor="ctr" anchorCtr="0">
          <a:noAutofit/>
        </a:bodyPr>
        <a:lstStyle/>
        <a:p>
          <a:pPr marL="0" lvl="0" indent="0" algn="l" defTabSz="1066800">
            <a:lnSpc>
              <a:spcPct val="90000"/>
            </a:lnSpc>
            <a:spcBef>
              <a:spcPct val="0"/>
            </a:spcBef>
            <a:spcAft>
              <a:spcPct val="35000"/>
            </a:spcAft>
            <a:buNone/>
          </a:pPr>
          <a:r>
            <a:rPr lang="cs-CZ" sz="2400" b="1" kern="1200" dirty="0"/>
            <a:t>DEF3: Socializace</a:t>
          </a:r>
          <a:r>
            <a:rPr lang="cs-CZ" sz="2400" kern="1200" dirty="0"/>
            <a:t> je proces osvojování si </a:t>
          </a:r>
          <a:r>
            <a:rPr lang="cs-CZ" sz="2400" b="1" kern="1200" dirty="0"/>
            <a:t>kulturou</a:t>
          </a:r>
          <a:r>
            <a:rPr lang="cs-CZ" sz="2400" kern="1200" dirty="0"/>
            <a:t> </a:t>
          </a:r>
          <a:r>
            <a:rPr lang="cs-CZ" sz="2400" b="1" kern="1200" dirty="0"/>
            <a:t>sdílených</a:t>
          </a:r>
          <a:r>
            <a:rPr lang="cs-CZ" sz="2400" kern="1200" dirty="0"/>
            <a:t> poznatků, vzorců chování a praktik, hodnot, postojů, ideálů, norem a zákazů atd.</a:t>
          </a:r>
          <a:endParaRPr lang="en-US" sz="2400" kern="1200" dirty="0"/>
        </a:p>
      </dsp:txBody>
      <dsp:txXfrm>
        <a:off x="1602773" y="751661"/>
        <a:ext cx="6626826" cy="1387682"/>
      </dsp:txXfrm>
    </dsp:sp>
    <dsp:sp modelId="{7A72EE64-76FC-471D-954E-E93D0234AF66}">
      <dsp:nvSpPr>
        <dsp:cNvPr id="0" name=""/>
        <dsp:cNvSpPr/>
      </dsp:nvSpPr>
      <dsp:spPr>
        <a:xfrm>
          <a:off x="0" y="2486264"/>
          <a:ext cx="8229600" cy="13876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6EB8D-67B1-48E0-BDBA-E25C35FA5F86}">
      <dsp:nvSpPr>
        <dsp:cNvPr id="0" name=""/>
        <dsp:cNvSpPr/>
      </dsp:nvSpPr>
      <dsp:spPr>
        <a:xfrm>
          <a:off x="419774" y="2798493"/>
          <a:ext cx="763225" cy="76322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56479C77-51AD-4BFC-80EC-9BBEA6815577}">
      <dsp:nvSpPr>
        <dsp:cNvPr id="0" name=""/>
        <dsp:cNvSpPr/>
      </dsp:nvSpPr>
      <dsp:spPr>
        <a:xfrm>
          <a:off x="1602773" y="2486264"/>
          <a:ext cx="6626826" cy="138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63" tIns="146863" rIns="146863" bIns="146863" numCol="1" spcCol="1270" anchor="ctr" anchorCtr="0">
          <a:noAutofit/>
        </a:bodyPr>
        <a:lstStyle/>
        <a:p>
          <a:pPr marL="0" lvl="0" indent="0" algn="l" defTabSz="1066800">
            <a:lnSpc>
              <a:spcPct val="90000"/>
            </a:lnSpc>
            <a:spcBef>
              <a:spcPct val="0"/>
            </a:spcBef>
            <a:spcAft>
              <a:spcPct val="35000"/>
            </a:spcAft>
            <a:buNone/>
          </a:pPr>
          <a:r>
            <a:rPr lang="cs-CZ" sz="2400" b="1" kern="1200"/>
            <a:t>DEF4: Socializace je všechno, co se naučíme (a vše, co budeme učit druhé)</a:t>
          </a:r>
          <a:r>
            <a:rPr lang="cs-CZ" sz="2400" kern="1200"/>
            <a:t>.</a:t>
          </a:r>
          <a:endParaRPr lang="en-US" sz="2400" kern="1200"/>
        </a:p>
      </dsp:txBody>
      <dsp:txXfrm>
        <a:off x="1602773" y="2486264"/>
        <a:ext cx="6626826" cy="13876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21T17:04:18.368"/>
    </inkml:context>
    <inkml:brush xml:id="br0">
      <inkml:brushProperty name="width" value="0.35" units="cm"/>
      <inkml:brushProperty name="height" value="0.35" units="cm"/>
      <inkml:brushProperty name="color" value="#E71224"/>
      <inkml:brushProperty name="ignorePressure" value="1"/>
    </inkml:brush>
  </inkml:definitions>
  <inkml:trace contextRef="#ctx0" brushRef="#br0">1708 213,'1'-5,"-1"1,-1 0,1-1,0 1,-1-1,0 1,0 0,0-1,-1 1,1 0,-1 0,0 0,0 0,-1 0,1 1,-5-6,3 6,0 0,-1-1,1 2,-1-1,0 0,0 1,0 0,0 0,0 1,0-1,-1 1,1 0,-8 0,-21-3,-1 1,0 2,1 2,-1 1,-55 10,65-3,1 1,-1 1,2 1,-1 2,2 0,-28 22,17-12,-39 30,44-30,-58 34,49-37,7-6,1 2,1 0,1 2,-44 39,-3 11,-120 84,-12 10,164-128,30-27,1 0,0 2,0-1,1 1,0 1,1 0,0 0,1 1,-12 22,8-5,-2 1,2 0,1 0,2 1,1 1,1-1,-2 35,8 190,4-118,-2-120,1 1,1-1,1 1,0-1,2-1,0 1,0-1,2 0,0 0,1-1,21 29,8 4,2-1,55 49,-28-36,3-4,122 78,-145-103,98 57,-11-17,110 53,-186-99,1-2,81 20,-81-29,40 9,162 62,-198-64,0-2,1-4,121 17,-74-15,-11-4,143 3,107-20,-116 0,-96 5,163-6,-256-4,0-1,-1-2,84-34,-67 23,71-18,-96 32,0-2,-1-1,0-3,-1 0,36-22,35-18,-62 33,0-2,-2-1,47-36,-61 40,1 1,40-21,-45 29,-1-2,-1-1,0 0,0-1,22-23,-11 2,-2-2,-1 0,-2-2,23-48,-8 18,-28 49,-1 0,-1 0,-1-1,0-1,-2 0,-1 0,-1 0,7-40,-2-40,9-183,-20 225,-4-81,1 123,-1 0,0 0,-1 0,-1 1,-11-25,-17-31,-33-83,45 107,-1 2,-3 0,-55-78,20 33,-88-129,112 147,32 65,1 0,-1 0,-1 0,0 1,0-1,-1 1,0 1,0-1,-1 1,0 0,-1 1,0-1,0 2,-13-10,-24-5,-78-26,67 27,14 7,-1 2,0 2,-86-6,38 6,-76-6,-27-4,77 8,-228 7,181 7,-276-3,414 2,-1 1,0 1,1 2,-50 16,-43 10,38-18,-1-3,-106 0,158-8,1 0,0 2,0 1,-41 14,-26 6,41-12,0 2,-91 42,121-49,-1-1,0-2,-1 0,-30 2,0 0,-3 7,1 2,1 2,-67 33,-37 13,96-41,-1-4,-128 23,154-39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21T17:04:23.056"/>
    </inkml:context>
    <inkml:brush xml:id="br0">
      <inkml:brushProperty name="width" value="0.35" units="cm"/>
      <inkml:brushProperty name="height" value="0.35" units="cm"/>
      <inkml:brushProperty name="color" value="#E71224"/>
      <inkml:brushProperty name="ignorePressure" value="1"/>
    </inkml:brush>
  </inkml:definitions>
  <inkml:trace contextRef="#ctx0" brushRef="#br0">2437 4,'-126'6,"-229"42,233-27,-243 12,342-33,-44-1,-111 13,155-8,0 0,0 2,1 1,0 0,0 2,1 0,0 2,-30 20,-133 108,-4 4,-1 8,101-76,76-64,0 1,1 0,1 0,0 1,0 0,2 1,-9 16,-42 107,43-93,-89 259,89-241,2 0,-9 125,25 312,1-468,1 0,2-1,1 0,1 0,2-1,1 0,1-1,1 0,29 43,-4-15,3-3,2-1,66 62,-90-97,0 0,1-2,1 0,44 23,97 31,-154-66,92 46,-72-34,0-1,55 19,7-10,123 15,101-5,-261-28,194 9,37 4,-43-3,-21-2,705 10,-619-26,-131 2,343-49,-448 35,0-3,121-49,123-79,-294 137,0-1,-1-2,0 0,0-1,-2 0,1-2,-2 0,0-1,-1 0,-1-1,18-28,183-345,-170 305,-32 54,-2 0,0 0,-2-1,-2 0,-1 0,3-49,11-53,-6 60,-3 0,3-149,-15 159,-11-74,8 109,-2 1,0 1,-3-1,0 1,-14-29,-18-21,-2 2,-84-111,105 158,-1 1,-1 1,-1 1,-42-33,-19-10,43 32,0 3,-94-54,118 80,1 0,-1 1,-1 1,-20-3,15 3,-43-14,12 1,-1 2,-1 2,0 3,-79-5,118 13,1 0,-1-2,1 0,1-1,-1-1,1-1,-27-16,26 16,-1 0,1 1,-1 2,0-1,0 2,-1 1,-27-2,-145 5,105 3,-556-1,436-20,37 1,-11 18,-42-3,206-1,1 0,0-1,0-1,1 0,-18-8,15 5,0 1,-1 1,-23-5,0 7,0 1,-48 3,65 1,-10-1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cs-CZ"/>
              <a:t>Kliknutím lze upravit styl.</a:t>
            </a:r>
            <a:endParaRPr kumimoji="0"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cs-CZ"/>
              <a:t>Kliknutím lze upravit styl předlohy.</a:t>
            </a:r>
            <a:endParaRPr kumimoji="0" lang="en-US"/>
          </a:p>
        </p:txBody>
      </p:sp>
      <p:sp>
        <p:nvSpPr>
          <p:cNvPr id="4" name="Zástupný symbol pro datum 3"/>
          <p:cNvSpPr>
            <a:spLocks noGrp="1"/>
          </p:cNvSpPr>
          <p:nvPr>
            <p:ph type="dt" sz="half" idx="10"/>
          </p:nvPr>
        </p:nvSpPr>
        <p:spPr/>
        <p:txBody>
          <a:bodyPr/>
          <a:lstStyle/>
          <a:p>
            <a:fld id="{B8477655-785F-4480-948D-E4C995D59F62}" type="datetimeFigureOut">
              <a:rPr lang="cs-CZ" smtClean="0"/>
              <a:pPr/>
              <a:t>26.04.2022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D48FC0-2378-47BE-812A-337AAB249EB4}" type="slidenum">
              <a:rPr lang="cs-CZ" smtClean="0"/>
              <a:pPr/>
              <a:t>‹#›</a:t>
            </a:fld>
            <a:endParaRPr lang="cs-CZ"/>
          </a:p>
        </p:txBody>
      </p:sp>
      <p:sp>
        <p:nvSpPr>
          <p:cNvPr id="10" name="Obdélní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8477655-785F-4480-948D-E4C995D59F62}" type="datetimeFigureOut">
              <a:rPr lang="cs-CZ" smtClean="0"/>
              <a:pPr/>
              <a:t>26.04.2022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vislý nadpis 1"/>
          <p:cNvSpPr>
            <a:spLocks noGrp="1"/>
          </p:cNvSpPr>
          <p:nvPr>
            <p:ph type="title" orient="vert"/>
          </p:nvPr>
        </p:nvSpPr>
        <p:spPr>
          <a:xfrm>
            <a:off x="6781800" y="274640"/>
            <a:ext cx="19050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8477655-785F-4480-948D-E4C995D59F62}" type="datetimeFigureOut">
              <a:rPr lang="cs-CZ" smtClean="0"/>
              <a:pPr/>
              <a:t>26.04.2022</a:t>
            </a:fld>
            <a:endParaRPr lang="cs-CZ"/>
          </a:p>
        </p:txBody>
      </p:sp>
      <p:sp>
        <p:nvSpPr>
          <p:cNvPr id="5" name="Zástupný symbol pro zápatí 4"/>
          <p:cNvSpPr>
            <a:spLocks noGrp="1"/>
          </p:cNvSpPr>
          <p:nvPr>
            <p:ph type="ftr" sz="quarter" idx="11"/>
          </p:nvPr>
        </p:nvSpPr>
        <p:spPr>
          <a:xfrm>
            <a:off x="2640597" y="6377459"/>
            <a:ext cx="3836404" cy="365125"/>
          </a:xfrm>
        </p:spPr>
        <p:txBody>
          <a:bodyPr/>
          <a:lstStyle/>
          <a:p>
            <a:endParaRPr lang="cs-CZ"/>
          </a:p>
        </p:txBody>
      </p:sp>
      <p:sp>
        <p:nvSpPr>
          <p:cNvPr id="6" name="Zástupný symbol pro číslo snímku 5"/>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kumimoji="0" lang="cs-CZ"/>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8477655-785F-4480-948D-E4C995D59F62}" type="datetimeFigureOut">
              <a:rPr lang="cs-CZ" smtClean="0"/>
              <a:pPr/>
              <a:t>26.04.2022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Obdélní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cs-CZ"/>
              <a:t>Kliknutím lze upravit styl.</a:t>
            </a:r>
            <a:endParaRPr kumimoji="0" lang="en-US"/>
          </a:p>
        </p:txBody>
      </p:sp>
      <p:sp>
        <p:nvSpPr>
          <p:cNvPr id="3" name="Zástupný symbol pro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p:txBody>
          <a:bodyPr/>
          <a:lstStyle/>
          <a:p>
            <a:fld id="{B8477655-785F-4480-948D-E4C995D59F62}" type="datetimeFigureOut">
              <a:rPr lang="cs-CZ" smtClean="0"/>
              <a:pPr/>
              <a:t>26.04.2022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D48FC0-2378-47BE-812A-337AAB249EB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B8477655-785F-4480-948D-E4C995D59F62}" type="datetimeFigureOut">
              <a:rPr lang="cs-CZ" smtClean="0"/>
              <a:pPr/>
              <a:t>26.04.2022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kumimoji="0" lang="cs-CZ"/>
              <a:t>Kliknutím lze upravit styl.</a:t>
            </a:r>
            <a:endParaRPr kumimoji="0"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a:t>Kliknutím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a:t>Kliknutím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B8477655-785F-4480-948D-E4C995D59F62}" type="datetimeFigureOut">
              <a:rPr lang="cs-CZ" smtClean="0"/>
              <a:pPr/>
              <a:t>26.04.2022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B8477655-785F-4480-948D-E4C995D59F62}" type="datetimeFigureOut">
              <a:rPr lang="cs-CZ" smtClean="0"/>
              <a:pPr/>
              <a:t>26.04.2022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8477655-785F-4480-948D-E4C995D59F62}" type="datetimeFigureOut">
              <a:rPr lang="cs-CZ" smtClean="0"/>
              <a:pPr/>
              <a:t>26.04.2022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cs-CZ"/>
              <a:t>Kliknutím lze upravit styl.</a:t>
            </a:r>
            <a:endParaRPr kumimoji="0"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B8477655-785F-4480-948D-E4C995D59F62}" type="datetimeFigureOut">
              <a:rPr lang="cs-CZ" smtClean="0"/>
              <a:pPr/>
              <a:t>26.04.2022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D48FC0-2378-47BE-812A-337AAB249EB4}" type="slidenum">
              <a:rPr lang="cs-CZ" smtClean="0"/>
              <a:pPr/>
              <a:t>‹#›</a:t>
            </a:fld>
            <a:endParaRPr lang="cs-CZ"/>
          </a:p>
        </p:txBody>
      </p:sp>
      <p:sp>
        <p:nvSpPr>
          <p:cNvPr id="12" name="Obdélní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cs-CZ"/>
              <a:t>Kliknutím lze upravit styl.</a:t>
            </a:r>
            <a:endParaRPr kumimoji="0"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a:xfrm>
            <a:off x="164592" y="1170432"/>
            <a:ext cx="2523744" cy="201168"/>
          </a:xfrm>
        </p:spPr>
        <p:txBody>
          <a:bodyPr/>
          <a:lstStyle/>
          <a:p>
            <a:fld id="{B8477655-785F-4480-948D-E4C995D59F62}" type="datetimeFigureOut">
              <a:rPr lang="cs-CZ" smtClean="0"/>
              <a:pPr/>
              <a:t>26.04.2022</a:t>
            </a:fld>
            <a:endParaRPr lang="cs-CZ"/>
          </a:p>
        </p:txBody>
      </p:sp>
      <p:sp>
        <p:nvSpPr>
          <p:cNvPr id="11" name="Obdélní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zápatí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cs-CZ"/>
          </a:p>
        </p:txBody>
      </p:sp>
      <p:sp>
        <p:nvSpPr>
          <p:cNvPr id="7" name="Zástupný symbol pro číslo snímku 6"/>
          <p:cNvSpPr>
            <a:spLocks noGrp="1"/>
          </p:cNvSpPr>
          <p:nvPr>
            <p:ph type="sldNum" sz="quarter" idx="12"/>
          </p:nvPr>
        </p:nvSpPr>
        <p:spPr>
          <a:xfrm>
            <a:off x="8339328" y="1170432"/>
            <a:ext cx="733864" cy="201168"/>
          </a:xfrm>
        </p:spPr>
        <p:txBody>
          <a:bodyPr/>
          <a:lstStyle/>
          <a:p>
            <a:fld id="{C1D48FC0-2378-47BE-812A-337AAB249EB4}"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Obdélní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Zástupný symbol pro nadpis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cs-CZ"/>
              <a:t>Kliknutím lze upravit styl.</a:t>
            </a:r>
            <a:endParaRPr kumimoji="0" lang="en-US"/>
          </a:p>
        </p:txBody>
      </p:sp>
      <p:sp>
        <p:nvSpPr>
          <p:cNvPr id="3" name="Zástupný symbol pro text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4" name="Zástupný symbol pro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8477655-785F-4480-948D-E4C995D59F62}" type="datetimeFigureOut">
              <a:rPr lang="cs-CZ" smtClean="0"/>
              <a:pPr/>
              <a:t>26.04.2022</a:t>
            </a:fld>
            <a:endParaRPr lang="cs-CZ"/>
          </a:p>
        </p:txBody>
      </p:sp>
      <p:sp>
        <p:nvSpPr>
          <p:cNvPr id="5" name="Zástupný symbol pro zápatí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cs-CZ"/>
          </a:p>
        </p:txBody>
      </p:sp>
      <p:sp>
        <p:nvSpPr>
          <p:cNvPr id="6" name="Zástupný symbol pro číslo snímk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1D48FC0-2378-47BE-812A-337AAB249EB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Feral_child" TargetMode="External"/><Relationship Id="rId2" Type="http://schemas.openxmlformats.org/officeDocument/2006/relationships/hyperlink" Target="https://www.youtube.com/watch?v=VLXI7-vmFA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2EBAbSjZW4c&amp;ab_channel=NewAtlantisTRIBES"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dx.doi.org/10.1007/s10764-009-9350-5"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Sociální psychologie 1</a:t>
            </a:r>
            <a:br>
              <a:rPr lang="cs-CZ" dirty="0"/>
            </a:br>
            <a:r>
              <a:rPr lang="cs-CZ" dirty="0"/>
              <a:t>Socializace</a:t>
            </a:r>
          </a:p>
        </p:txBody>
      </p:sp>
      <p:sp>
        <p:nvSpPr>
          <p:cNvPr id="3" name="Podnadpis 2"/>
          <p:cNvSpPr>
            <a:spLocks noGrp="1"/>
          </p:cNvSpPr>
          <p:nvPr>
            <p:ph type="subTitle" idx="1"/>
          </p:nvPr>
        </p:nvSpPr>
        <p:spPr>
          <a:xfrm>
            <a:off x="179512" y="5301208"/>
            <a:ext cx="8077200" cy="1024048"/>
          </a:xfrm>
        </p:spPr>
        <p:txBody>
          <a:bodyPr/>
          <a:lstStyle/>
          <a:p>
            <a:pPr lvl="0" algn="ctr">
              <a:spcBef>
                <a:spcPct val="20000"/>
              </a:spcBef>
              <a:buClr>
                <a:schemeClr val="tx1">
                  <a:shade val="95000"/>
                </a:schemeClr>
              </a:buClr>
              <a:buSzPct val="65000"/>
              <a:defRPr/>
            </a:pPr>
            <a:r>
              <a:rPr lang="cs-CZ" dirty="0">
                <a:solidFill>
                  <a:schemeClr val="tx1"/>
                </a:solidFill>
              </a:rPr>
              <a:t>Mgr. Jan Krása, Ph.D.</a:t>
            </a:r>
          </a:p>
          <a:p>
            <a:pPr lvl="0" algn="ctr">
              <a:spcBef>
                <a:spcPct val="20000"/>
              </a:spcBef>
              <a:buClr>
                <a:schemeClr val="tx1">
                  <a:shade val="95000"/>
                </a:schemeClr>
              </a:buClr>
              <a:buSzPct val="65000"/>
              <a:defRPr/>
            </a:pPr>
            <a:r>
              <a:rPr lang="cs-CZ" dirty="0">
                <a:solidFill>
                  <a:schemeClr val="tx1"/>
                </a:solidFill>
              </a:rPr>
              <a:t>Katedra psychologie, Pedagogická fakulta, MUNI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89936F-9DC3-4F2C-9544-6B966E08754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F57EF14-C9E4-45EE-9417-C08CDE8777E0}"/>
              </a:ext>
            </a:extLst>
          </p:cNvPr>
          <p:cNvSpPr>
            <a:spLocks noGrp="1"/>
          </p:cNvSpPr>
          <p:nvPr>
            <p:ph idx="1"/>
          </p:nvPr>
        </p:nvSpPr>
        <p:spPr/>
        <p:txBody>
          <a:bodyPr>
            <a:normAutofit fontScale="85000" lnSpcReduction="10000"/>
          </a:bodyPr>
          <a:lstStyle/>
          <a:p>
            <a:pPr marL="118872" indent="0">
              <a:buNone/>
            </a:pPr>
            <a:r>
              <a:rPr lang="cs-CZ" dirty="0"/>
              <a:t>Celá řada profesních kompetencí učitele nebo speciálního pedagoga se týká sociální oblasti.</a:t>
            </a:r>
          </a:p>
          <a:p>
            <a:endParaRPr lang="cs-CZ" dirty="0"/>
          </a:p>
          <a:p>
            <a:pPr marL="118872" indent="0">
              <a:buNone/>
            </a:pPr>
            <a:r>
              <a:rPr lang="cs-CZ" dirty="0"/>
              <a:t>Ze sociální  psychologie může student/</a:t>
            </a:r>
            <a:r>
              <a:rPr lang="cs-CZ" dirty="0" err="1"/>
              <a:t>ka</a:t>
            </a:r>
            <a:r>
              <a:rPr lang="cs-CZ" dirty="0"/>
              <a:t> čerpat pro tyto oblasti: </a:t>
            </a:r>
          </a:p>
          <a:p>
            <a:r>
              <a:rPr lang="cs-CZ" dirty="0"/>
              <a:t>práce se skupinou žáků či s jednotlivcem,</a:t>
            </a:r>
          </a:p>
          <a:p>
            <a:r>
              <a:rPr lang="cs-CZ" dirty="0"/>
              <a:t>porozumění vlastnímu sociálnímu chování,</a:t>
            </a:r>
          </a:p>
          <a:p>
            <a:r>
              <a:rPr lang="cs-CZ" dirty="0"/>
              <a:t>porozumění sociálnímu chování druhých.</a:t>
            </a:r>
          </a:p>
          <a:p>
            <a:pPr marL="118872" indent="0">
              <a:buNone/>
            </a:pPr>
            <a:endParaRPr lang="cs-CZ" dirty="0"/>
          </a:p>
          <a:p>
            <a:pPr marL="118872" indent="0">
              <a:buNone/>
            </a:pPr>
            <a:r>
              <a:rPr lang="cs-CZ" dirty="0"/>
              <a:t> Ze sociální  psychologie může student/</a:t>
            </a:r>
            <a:r>
              <a:rPr lang="cs-CZ" dirty="0" err="1"/>
              <a:t>ka</a:t>
            </a:r>
            <a:r>
              <a:rPr lang="cs-CZ" dirty="0"/>
              <a:t> získat benefit :</a:t>
            </a:r>
          </a:p>
          <a:p>
            <a:r>
              <a:rPr lang="cs-CZ" dirty="0"/>
              <a:t>při výkonu vlastního povolání,</a:t>
            </a:r>
          </a:p>
          <a:p>
            <a:r>
              <a:rPr lang="cs-CZ" dirty="0"/>
              <a:t>při výchově vlastních dětí i sebe sama.</a:t>
            </a:r>
          </a:p>
          <a:p>
            <a:endParaRPr lang="cs-CZ" dirty="0"/>
          </a:p>
        </p:txBody>
      </p:sp>
    </p:spTree>
    <p:extLst>
      <p:ext uri="{BB962C8B-B14F-4D97-AF65-F5344CB8AC3E}">
        <p14:creationId xmlns:p14="http://schemas.microsoft.com/office/powerpoint/2010/main" val="345193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85000" lnSpcReduction="10000"/>
          </a:bodyPr>
          <a:lstStyle/>
          <a:p>
            <a:r>
              <a:rPr lang="cs-CZ" dirty="0"/>
              <a:t>Student si musí osvojit </a:t>
            </a:r>
            <a:r>
              <a:rPr lang="cs-CZ" b="1" dirty="0"/>
              <a:t>pochopení psychiky člověka hlubší, než má běžný neškolený člověk</a:t>
            </a:r>
            <a:r>
              <a:rPr lang="cs-CZ" dirty="0"/>
              <a:t>. Musí znát více než jen </a:t>
            </a:r>
            <a:r>
              <a:rPr lang="cs-CZ" b="1" dirty="0"/>
              <a:t>lidovou psychologii </a:t>
            </a:r>
            <a:r>
              <a:rPr lang="cs-CZ" dirty="0"/>
              <a:t>(angl. </a:t>
            </a:r>
            <a:r>
              <a:rPr lang="cs-CZ" i="1" dirty="0"/>
              <a:t>folk psychology, </a:t>
            </a:r>
            <a:r>
              <a:rPr lang="cs-CZ" dirty="0"/>
              <a:t>popř.</a:t>
            </a:r>
            <a:r>
              <a:rPr lang="cs-CZ" i="1" dirty="0"/>
              <a:t> </a:t>
            </a:r>
            <a:r>
              <a:rPr lang="cs-CZ" i="1" dirty="0" err="1"/>
              <a:t>theory</a:t>
            </a:r>
            <a:r>
              <a:rPr lang="cs-CZ" i="1" dirty="0"/>
              <a:t> </a:t>
            </a:r>
            <a:r>
              <a:rPr lang="cs-CZ" i="1" dirty="0" err="1"/>
              <a:t>of</a:t>
            </a:r>
            <a:r>
              <a:rPr lang="cs-CZ" i="1" dirty="0"/>
              <a:t> mind</a:t>
            </a:r>
            <a:r>
              <a:rPr lang="cs-CZ" dirty="0"/>
              <a:t>). K tomu je nutné chtě nechtě něco si o psychologii přečíst.</a:t>
            </a:r>
          </a:p>
          <a:p>
            <a:r>
              <a:rPr lang="cs-CZ" dirty="0"/>
              <a:t>Musíte vymanit svoje naivní psychologické poznání ze zajetí běžných předsudků, které se prezentuje jako lidová moudrost. </a:t>
            </a:r>
          </a:p>
          <a:p>
            <a:r>
              <a:rPr lang="cs-CZ" dirty="0"/>
              <a:t>Psychologie není žádná sbírka lidových mouder (např. na zuřivé dítě platí vždy toto …), měl by to pro vás být nástroj, jak se neustále učit o sobě a o druhých.</a:t>
            </a:r>
          </a:p>
        </p:txBody>
      </p:sp>
    </p:spTree>
    <p:extLst>
      <p:ext uri="{BB962C8B-B14F-4D97-AF65-F5344CB8AC3E}">
        <p14:creationId xmlns:p14="http://schemas.microsoft.com/office/powerpoint/2010/main" val="261608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D9BD8A-9F42-4103-8BEB-CE5237A7CF69}"/>
              </a:ext>
            </a:extLst>
          </p:cNvPr>
          <p:cNvSpPr>
            <a:spLocks noGrp="1"/>
          </p:cNvSpPr>
          <p:nvPr>
            <p:ph type="title"/>
          </p:nvPr>
        </p:nvSpPr>
        <p:spPr/>
        <p:txBody>
          <a:bodyPr/>
          <a:lstStyle/>
          <a:p>
            <a:pPr algn="ctr"/>
            <a:r>
              <a:rPr lang="cs-CZ" dirty="0"/>
              <a:t>Sociální psychologie</a:t>
            </a:r>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45697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nchor="ctr">
            <a:normAutofit/>
          </a:bodyPr>
          <a:lstStyle/>
          <a:p>
            <a:r>
              <a:rPr lang="cs-CZ" dirty="0"/>
              <a:t>Definice sociální psychologie</a:t>
            </a:r>
          </a:p>
        </p:txBody>
      </p:sp>
      <p:graphicFrame>
        <p:nvGraphicFramePr>
          <p:cNvPr id="5" name="Zástupný symbol pro obsah 2">
            <a:extLst>
              <a:ext uri="{FF2B5EF4-FFF2-40B4-BE49-F238E27FC236}">
                <a16:creationId xmlns:a16="http://schemas.microsoft.com/office/drawing/2014/main" id="{934B3311-F7DC-4205-97D4-87B89E5D3EAA}"/>
              </a:ext>
            </a:extLst>
          </p:cNvPr>
          <p:cNvGraphicFramePr>
            <a:graphicFrameLocks noGrp="1"/>
          </p:cNvGraphicFramePr>
          <p:nvPr>
            <p:ph idx="1"/>
            <p:extLst>
              <p:ext uri="{D42A27DB-BD31-4B8C-83A1-F6EECF244321}">
                <p14:modId xmlns:p14="http://schemas.microsoft.com/office/powerpoint/2010/main" val="4120663420"/>
              </p:ext>
            </p:extLst>
          </p:nvPr>
        </p:nvGraphicFramePr>
        <p:xfrm>
          <a:off x="457200" y="1700808"/>
          <a:ext cx="82296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ovéPole 2">
            <a:extLst>
              <a:ext uri="{FF2B5EF4-FFF2-40B4-BE49-F238E27FC236}">
                <a16:creationId xmlns:a16="http://schemas.microsoft.com/office/drawing/2014/main" id="{F014BACF-4A51-411E-A5D8-93D33364F9D5}"/>
              </a:ext>
            </a:extLst>
          </p:cNvPr>
          <p:cNvSpPr txBox="1"/>
          <p:nvPr/>
        </p:nvSpPr>
        <p:spPr>
          <a:xfrm>
            <a:off x="457200" y="1733600"/>
            <a:ext cx="8435280" cy="646331"/>
          </a:xfrm>
          <a:prstGeom prst="rect">
            <a:avLst/>
          </a:prstGeom>
          <a:noFill/>
        </p:spPr>
        <p:txBody>
          <a:bodyPr wrap="square" rtlCol="0">
            <a:spAutoFit/>
          </a:bodyPr>
          <a:lstStyle/>
          <a:p>
            <a:r>
              <a:rPr lang="cs-CZ" dirty="0"/>
              <a:t>Definic sociální psychologie (=SP) je velké množství, protože SP zkoumá několik odlišných </a:t>
            </a:r>
            <a:r>
              <a:rPr lang="cs-CZ" b="1" dirty="0"/>
              <a:t>úrovní</a:t>
            </a:r>
            <a:r>
              <a:rPr lang="cs-CZ" dirty="0"/>
              <a:t> jevů: individuální (</a:t>
            </a:r>
            <a:r>
              <a:rPr lang="cs-CZ" dirty="0" err="1"/>
              <a:t>intrasubjektivní</a:t>
            </a:r>
            <a:r>
              <a:rPr lang="cs-CZ" dirty="0"/>
              <a:t>), intersubjektivní a </a:t>
            </a:r>
            <a:r>
              <a:rPr lang="cs-CZ" dirty="0" err="1"/>
              <a:t>meziskupinovou</a:t>
            </a:r>
            <a:r>
              <a:rPr lang="cs-CZ" dirty="0"/>
              <a:t>. </a:t>
            </a:r>
          </a:p>
        </p:txBody>
      </p:sp>
    </p:spTree>
    <p:extLst>
      <p:ext uri="{BB962C8B-B14F-4D97-AF65-F5344CB8AC3E}">
        <p14:creationId xmlns:p14="http://schemas.microsoft.com/office/powerpoint/2010/main" val="96263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Sylabus přednášek </a:t>
            </a:r>
          </a:p>
        </p:txBody>
      </p:sp>
      <p:sp>
        <p:nvSpPr>
          <p:cNvPr id="3" name="Zástupný symbol pro obsah 2"/>
          <p:cNvSpPr>
            <a:spLocks noGrp="1"/>
          </p:cNvSpPr>
          <p:nvPr>
            <p:ph idx="1"/>
          </p:nvPr>
        </p:nvSpPr>
        <p:spPr>
          <a:xfrm>
            <a:off x="467544" y="1700808"/>
            <a:ext cx="8229600" cy="4968552"/>
          </a:xfrm>
        </p:spPr>
        <p:txBody>
          <a:bodyPr>
            <a:normAutofit fontScale="70000" lnSpcReduction="20000"/>
          </a:bodyPr>
          <a:lstStyle/>
          <a:p>
            <a:pPr marL="137160" indent="0">
              <a:buNone/>
            </a:pPr>
            <a:r>
              <a:rPr lang="cs-CZ" dirty="0"/>
              <a:t>Přednášky  nabídnou pohled</a:t>
            </a:r>
            <a:r>
              <a:rPr lang="cs-CZ" b="1" dirty="0"/>
              <a:t> </a:t>
            </a:r>
            <a:r>
              <a:rPr lang="cs-CZ" dirty="0"/>
              <a:t>sociální, evoluční, komparativní, kulturní a kognitivní psychologie na sociální procesy a jevy.</a:t>
            </a:r>
          </a:p>
          <a:p>
            <a:pPr marL="137160" indent="0">
              <a:buNone/>
            </a:pPr>
            <a:endParaRPr lang="cs-CZ" dirty="0"/>
          </a:p>
          <a:p>
            <a:pPr marL="137160" indent="0">
              <a:buNone/>
            </a:pPr>
            <a:r>
              <a:rPr lang="cs-CZ" dirty="0"/>
              <a:t>Témata přednášek:</a:t>
            </a:r>
          </a:p>
          <a:p>
            <a:pPr marL="651510" indent="-514350">
              <a:buFont typeface="+mj-lt"/>
              <a:buAutoNum type="arabicPeriod"/>
            </a:pPr>
            <a:r>
              <a:rPr lang="cs-CZ" b="1" dirty="0"/>
              <a:t>Socializace a </a:t>
            </a:r>
            <a:r>
              <a:rPr lang="cs-CZ" b="1" dirty="0" err="1"/>
              <a:t>enkulturace</a:t>
            </a:r>
            <a:endParaRPr lang="cs-CZ" b="1" dirty="0"/>
          </a:p>
          <a:p>
            <a:pPr marL="651510" indent="-514350">
              <a:buFont typeface="+mj-lt"/>
              <a:buAutoNum type="arabicPeriod"/>
            </a:pPr>
            <a:r>
              <a:rPr lang="cs-CZ" b="1" dirty="0"/>
              <a:t>Jak se náš mozek vyvinul do dnešní podoby? </a:t>
            </a:r>
            <a:r>
              <a:rPr lang="cs-CZ" i="1" dirty="0"/>
              <a:t>Modularita mysli. Kognitivní moduly a jejich evoluce. Kognitivní moduly v sociální oblasti.</a:t>
            </a:r>
          </a:p>
          <a:p>
            <a:pPr marL="651510" indent="-514350">
              <a:buFont typeface="+mj-lt"/>
              <a:buAutoNum type="arabicPeriod"/>
            </a:pPr>
            <a:r>
              <a:rPr lang="cs-CZ" b="1" dirty="0"/>
              <a:t>Vnímání druhých lidí</a:t>
            </a:r>
            <a:r>
              <a:rPr lang="cs-CZ" dirty="0"/>
              <a:t>, budování dojmu o druhých, teorie mysli (</a:t>
            </a:r>
            <a:r>
              <a:rPr lang="cs-CZ" b="1" dirty="0"/>
              <a:t>sociální kognice</a:t>
            </a:r>
            <a:r>
              <a:rPr lang="cs-CZ" dirty="0"/>
              <a:t>), kategorizace v sociální oblasti, sociální stereotypy a různá zkreslení</a:t>
            </a:r>
          </a:p>
          <a:p>
            <a:pPr marL="651510" indent="-514350">
              <a:buFont typeface="+mj-lt"/>
              <a:buAutoNum type="arabicPeriod"/>
            </a:pPr>
            <a:r>
              <a:rPr lang="cs-CZ" dirty="0"/>
              <a:t>Druhy</a:t>
            </a:r>
            <a:r>
              <a:rPr lang="cs-CZ" b="1" dirty="0"/>
              <a:t> sociální komunikace a vývoj komunikace</a:t>
            </a:r>
          </a:p>
          <a:p>
            <a:pPr marL="651510" indent="-514350">
              <a:buFont typeface="+mj-lt"/>
              <a:buAutoNum type="arabicPeriod"/>
            </a:pPr>
            <a:r>
              <a:rPr lang="cs-CZ" dirty="0"/>
              <a:t>Role </a:t>
            </a:r>
            <a:r>
              <a:rPr lang="cs-CZ" b="1" dirty="0"/>
              <a:t>emocí</a:t>
            </a:r>
            <a:r>
              <a:rPr lang="cs-CZ" dirty="0"/>
              <a:t> v komunikaci</a:t>
            </a:r>
            <a:endParaRPr lang="cs-CZ" b="1" dirty="0"/>
          </a:p>
          <a:p>
            <a:pPr marL="651510" indent="-514350">
              <a:buFont typeface="+mj-lt"/>
              <a:buAutoNum type="arabicPeriod"/>
            </a:pPr>
            <a:r>
              <a:rPr lang="cs-CZ" dirty="0"/>
              <a:t>Vznik a </a:t>
            </a:r>
            <a:r>
              <a:rPr lang="cs-CZ" b="1" dirty="0"/>
              <a:t>dynamika</a:t>
            </a:r>
            <a:r>
              <a:rPr lang="cs-CZ" dirty="0"/>
              <a:t> </a:t>
            </a:r>
            <a:r>
              <a:rPr lang="cs-CZ" b="1" dirty="0"/>
              <a:t>sociálních skupin </a:t>
            </a:r>
            <a:r>
              <a:rPr lang="cs-CZ" dirty="0"/>
              <a:t>(skupinová dynamika a rolové chování), sociální </a:t>
            </a:r>
            <a:r>
              <a:rPr lang="cs-CZ" b="1" dirty="0"/>
              <a:t>ovlivňování</a:t>
            </a:r>
            <a:r>
              <a:rPr lang="cs-CZ" dirty="0"/>
              <a:t> </a:t>
            </a:r>
          </a:p>
          <a:p>
            <a:pPr marL="651510" indent="-514350">
              <a:buFont typeface="+mj-lt"/>
              <a:buAutoNum type="arabicPeriod"/>
            </a:pPr>
            <a:r>
              <a:rPr lang="cs-CZ" b="1" dirty="0" err="1"/>
              <a:t>Meziskupinové</a:t>
            </a:r>
            <a:r>
              <a:rPr lang="cs-CZ" b="1" dirty="0"/>
              <a:t> chování</a:t>
            </a:r>
          </a:p>
          <a:p>
            <a:pPr marL="137160" indent="0">
              <a:buNone/>
            </a:pPr>
            <a:endParaRPr lang="cs-CZ" dirty="0"/>
          </a:p>
          <a:p>
            <a:pPr marL="137160" indent="0">
              <a:buNone/>
            </a:pPr>
            <a:endParaRPr lang="cs-CZ" dirty="0"/>
          </a:p>
        </p:txBody>
      </p:sp>
    </p:spTree>
    <p:extLst>
      <p:ext uri="{BB962C8B-B14F-4D97-AF65-F5344CB8AC3E}">
        <p14:creationId xmlns:p14="http://schemas.microsoft.com/office/powerpoint/2010/main" val="344438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5400" dirty="0"/>
              <a:t>1. SOCIALIZACE</a:t>
            </a:r>
          </a:p>
        </p:txBody>
      </p:sp>
      <p:sp>
        <p:nvSpPr>
          <p:cNvPr id="3" name="Zástupný symbol pro obsah 2"/>
          <p:cNvSpPr>
            <a:spLocks noGrp="1"/>
          </p:cNvSpPr>
          <p:nvPr>
            <p:ph idx="1"/>
          </p:nvPr>
        </p:nvSpPr>
        <p:spPr>
          <a:xfrm>
            <a:off x="457200" y="1556792"/>
            <a:ext cx="8229600" cy="5040559"/>
          </a:xfrm>
        </p:spPr>
        <p:txBody>
          <a:bodyPr>
            <a:normAutofit fontScale="62500" lnSpcReduction="20000"/>
          </a:bodyPr>
          <a:lstStyle/>
          <a:p>
            <a:r>
              <a:rPr lang="cs-CZ" dirty="0"/>
              <a:t>Předně je nutné odlišit oblast </a:t>
            </a:r>
            <a:r>
              <a:rPr lang="cs-CZ" b="1" dirty="0"/>
              <a:t>sociálních </a:t>
            </a:r>
            <a:r>
              <a:rPr lang="cs-CZ" dirty="0"/>
              <a:t>jevů a oblast </a:t>
            </a:r>
            <a:r>
              <a:rPr lang="cs-CZ" b="1" dirty="0"/>
              <a:t>kulturních </a:t>
            </a:r>
            <a:r>
              <a:rPr lang="cs-CZ" dirty="0"/>
              <a:t>jevů. </a:t>
            </a:r>
          </a:p>
          <a:p>
            <a:r>
              <a:rPr lang="cs-CZ" b="1" dirty="0"/>
              <a:t>Sociální</a:t>
            </a:r>
            <a:r>
              <a:rPr lang="cs-CZ" dirty="0"/>
              <a:t> (chování) se týká života ve skupině a týká se i mnoha jiných tvorů než jen člověka. Např. existuje sociální život savců, ptáků, ryb, hmyzu apod. Lidské sociální systémy a procesy se od ostatních tvorů odlišují, ale mají stejně jako ony  svůj evoluční/historický původ (nikoli stvoření ale evoluce). = </a:t>
            </a:r>
            <a:r>
              <a:rPr lang="cs-CZ" b="1" dirty="0"/>
              <a:t>Sociálnost</a:t>
            </a:r>
            <a:r>
              <a:rPr lang="cs-CZ" dirty="0"/>
              <a:t>.</a:t>
            </a:r>
          </a:p>
          <a:p>
            <a:r>
              <a:rPr lang="cs-CZ" b="1" dirty="0"/>
              <a:t>Kulturní</a:t>
            </a:r>
            <a:r>
              <a:rPr lang="cs-CZ" dirty="0"/>
              <a:t> (chování) se týká více méně jen člověka (výjimkou mohou být snad jen lidoopové). Týká se specifických znalostí, dovedností, postojů, příkazů a zákazů, komunikačních prostředků atd. nabytých během </a:t>
            </a:r>
            <a:r>
              <a:rPr lang="cs-CZ" b="1" dirty="0"/>
              <a:t>socializace</a:t>
            </a:r>
            <a:r>
              <a:rPr lang="cs-CZ" dirty="0"/>
              <a:t>. Srov. pojem </a:t>
            </a:r>
            <a:r>
              <a:rPr lang="cs-CZ" b="1" dirty="0"/>
              <a:t>modální osobnost </a:t>
            </a:r>
            <a:r>
              <a:rPr lang="cs-CZ" dirty="0"/>
              <a:t>(</a:t>
            </a:r>
            <a:r>
              <a:rPr lang="cs-CZ" dirty="0" err="1"/>
              <a:t>Linton</a:t>
            </a:r>
            <a:r>
              <a:rPr lang="cs-CZ" dirty="0"/>
              <a:t> &amp; </a:t>
            </a:r>
            <a:r>
              <a:rPr lang="cs-CZ" dirty="0" err="1"/>
              <a:t>DuBois</a:t>
            </a:r>
            <a:r>
              <a:rPr lang="cs-CZ" dirty="0"/>
              <a:t>, </a:t>
            </a:r>
            <a:r>
              <a:rPr lang="cs-CZ" dirty="0" err="1"/>
              <a:t>Helus</a:t>
            </a:r>
            <a:r>
              <a:rPr lang="cs-CZ" dirty="0"/>
              <a:t>). </a:t>
            </a:r>
          </a:p>
          <a:p>
            <a:endParaRPr lang="cs-CZ" dirty="0"/>
          </a:p>
          <a:p>
            <a:r>
              <a:rPr lang="cs-CZ" dirty="0"/>
              <a:t>Všimněte si, že kultura není na světě pouze jedna jediná, ale je jich nepřeberné množství (zatímco sociálnost člověka je pro všechny jedince více méně totožná napříč kulturami – liší se jen díky temperamentu, kultuře aj.).</a:t>
            </a:r>
          </a:p>
          <a:p>
            <a:r>
              <a:rPr lang="cs-CZ" b="1" dirty="0"/>
              <a:t>Rozdíl mezi sociálností a socializací je zásadní!</a:t>
            </a:r>
          </a:p>
          <a:p>
            <a:endParaRPr lang="cs-CZ" dirty="0"/>
          </a:p>
          <a:p>
            <a:r>
              <a:rPr lang="cs-CZ" dirty="0"/>
              <a:t>Pedagogiku je nutno chápat jako oblast mezi sociální a kulturní oblastí –pedagogika je kulturní akcí v rámci konkrétní kulturní tradice, která se děje v konkrétním sociálním kontextu.</a:t>
            </a:r>
          </a:p>
        </p:txBody>
      </p:sp>
    </p:spTree>
    <p:extLst>
      <p:ext uri="{BB962C8B-B14F-4D97-AF65-F5344CB8AC3E}">
        <p14:creationId xmlns:p14="http://schemas.microsoft.com/office/powerpoint/2010/main" val="360698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se v této přednášce dozvíte?</a:t>
            </a:r>
          </a:p>
        </p:txBody>
      </p:sp>
      <p:sp>
        <p:nvSpPr>
          <p:cNvPr id="3" name="Zástupný symbol pro obsah 2"/>
          <p:cNvSpPr>
            <a:spLocks noGrp="1"/>
          </p:cNvSpPr>
          <p:nvPr>
            <p:ph idx="1"/>
          </p:nvPr>
        </p:nvSpPr>
        <p:spPr/>
        <p:txBody>
          <a:bodyPr/>
          <a:lstStyle/>
          <a:p>
            <a:r>
              <a:rPr lang="cs-CZ" dirty="0"/>
              <a:t>Co je to </a:t>
            </a:r>
            <a:r>
              <a:rPr lang="cs-CZ" b="1" dirty="0"/>
              <a:t>socializace</a:t>
            </a:r>
            <a:r>
              <a:rPr lang="cs-CZ" dirty="0"/>
              <a:t>?</a:t>
            </a:r>
          </a:p>
          <a:p>
            <a:r>
              <a:rPr lang="cs-CZ" dirty="0"/>
              <a:t>Co je to sociálnost?</a:t>
            </a:r>
          </a:p>
          <a:p>
            <a:r>
              <a:rPr lang="cs-CZ" dirty="0"/>
              <a:t>Jaké místo má v lidském životě </a:t>
            </a:r>
            <a:r>
              <a:rPr lang="cs-CZ" b="1" dirty="0"/>
              <a:t>učení</a:t>
            </a:r>
            <a:r>
              <a:rPr lang="cs-CZ" dirty="0"/>
              <a:t>?</a:t>
            </a:r>
          </a:p>
          <a:p>
            <a:r>
              <a:rPr lang="cs-CZ" dirty="0"/>
              <a:t>Čím je lidské učení naprosto unikátní?</a:t>
            </a:r>
          </a:p>
          <a:p>
            <a:r>
              <a:rPr lang="cs-CZ" dirty="0"/>
              <a:t>Jaké místo má v lidském životě </a:t>
            </a:r>
            <a:r>
              <a:rPr lang="cs-CZ" b="1" dirty="0"/>
              <a:t>pochvala</a:t>
            </a:r>
            <a:r>
              <a:rPr lang="cs-CZ" dirty="0"/>
              <a:t>?</a:t>
            </a:r>
          </a:p>
          <a:p>
            <a:r>
              <a:rPr lang="cs-CZ" dirty="0"/>
              <a:t>Jak uspořádání lidského společenství (např. struktura rodiny) ovlivňuje socializaci?</a:t>
            </a:r>
          </a:p>
          <a:p>
            <a:endParaRPr lang="cs-CZ" dirty="0"/>
          </a:p>
        </p:txBody>
      </p:sp>
    </p:spTree>
    <p:extLst>
      <p:ext uri="{BB962C8B-B14F-4D97-AF65-F5344CB8AC3E}">
        <p14:creationId xmlns:p14="http://schemas.microsoft.com/office/powerpoint/2010/main" val="294984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821700"/>
          </a:xfrm>
        </p:spPr>
        <p:txBody>
          <a:bodyPr/>
          <a:lstStyle/>
          <a:p>
            <a:pPr algn="ctr"/>
            <a:r>
              <a:rPr lang="cs-CZ" dirty="0"/>
              <a:t>Socializace: co to je?</a:t>
            </a:r>
          </a:p>
        </p:txBody>
      </p:sp>
      <p:pic>
        <p:nvPicPr>
          <p:cNvPr id="4" name="Picture 4" descr="Související obráz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977148"/>
            <a:ext cx="7776864" cy="588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60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nchor="ctr">
            <a:normAutofit/>
          </a:bodyPr>
          <a:lstStyle/>
          <a:p>
            <a:r>
              <a:rPr lang="cs-CZ" dirty="0"/>
              <a:t>Socializace: co to je?</a:t>
            </a:r>
          </a:p>
        </p:txBody>
      </p:sp>
      <p:graphicFrame>
        <p:nvGraphicFramePr>
          <p:cNvPr id="5" name="Zástupný symbol pro obsah 2">
            <a:extLst>
              <a:ext uri="{FF2B5EF4-FFF2-40B4-BE49-F238E27FC236}">
                <a16:creationId xmlns:a16="http://schemas.microsoft.com/office/drawing/2014/main" id="{ECF0DB6F-8984-47A0-8200-67E9086A196F}"/>
              </a:ext>
            </a:extLst>
          </p:cNvPr>
          <p:cNvGraphicFramePr>
            <a:graphicFrameLocks noGrp="1"/>
          </p:cNvGraphicFramePr>
          <p:nvPr>
            <p:ph idx="1"/>
            <p:extLst>
              <p:ext uri="{D42A27DB-BD31-4B8C-83A1-F6EECF244321}">
                <p14:modId xmlns:p14="http://schemas.microsoft.com/office/powerpoint/2010/main" val="1702592934"/>
              </p:ext>
            </p:extLst>
          </p:nvPr>
        </p:nvGraphicFramePr>
        <p:xfrm>
          <a:off x="457200" y="1775191"/>
          <a:ext cx="82296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56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687CBC-28D3-4FBC-AC31-9207680CF9E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BD7280C-9E21-4733-90B4-67B55E7C534C}"/>
              </a:ext>
            </a:extLst>
          </p:cNvPr>
          <p:cNvSpPr>
            <a:spLocks noGrp="1"/>
          </p:cNvSpPr>
          <p:nvPr>
            <p:ph idx="1"/>
          </p:nvPr>
        </p:nvSpPr>
        <p:spPr/>
        <p:txBody>
          <a:bodyPr>
            <a:normAutofit fontScale="92500" lnSpcReduction="20000"/>
          </a:bodyPr>
          <a:lstStyle/>
          <a:p>
            <a:pPr marL="137160" indent="0">
              <a:buNone/>
            </a:pPr>
            <a:r>
              <a:rPr lang="cs-CZ" sz="3200" b="1" dirty="0"/>
              <a:t>Socializaci lze chápat jako </a:t>
            </a:r>
            <a:r>
              <a:rPr lang="cs-CZ" sz="3200" b="1" dirty="0" err="1"/>
              <a:t>enkulturaci</a:t>
            </a:r>
            <a:r>
              <a:rPr lang="cs-CZ" sz="3200" b="1" dirty="0"/>
              <a:t> (čili „vtiskování“ kultury).</a:t>
            </a:r>
          </a:p>
          <a:p>
            <a:pPr marL="137160" indent="0">
              <a:buNone/>
            </a:pPr>
            <a:r>
              <a:rPr lang="cs-CZ" sz="3200" b="1" dirty="0"/>
              <a:t>Kultura </a:t>
            </a:r>
            <a:r>
              <a:rPr lang="cs-CZ" sz="3200" dirty="0"/>
              <a:t>je soubor adaptací a soubor myšlenek (spojených s těmito adaptacemi). Adaptace jsou často spojené s určitou technologií a tedy i s konkrétními artefakty.</a:t>
            </a:r>
          </a:p>
          <a:p>
            <a:pPr marL="137160" indent="0">
              <a:buNone/>
            </a:pPr>
            <a:r>
              <a:rPr lang="cs-CZ" sz="2100" dirty="0"/>
              <a:t>(Všimněte si toho, že </a:t>
            </a:r>
            <a:r>
              <a:rPr lang="cs-CZ" sz="2100" b="1" dirty="0"/>
              <a:t>socializace</a:t>
            </a:r>
            <a:r>
              <a:rPr lang="cs-CZ" sz="2100" dirty="0"/>
              <a:t> více souvisí s kulturní oblastí a </a:t>
            </a:r>
            <a:r>
              <a:rPr lang="cs-CZ" sz="2100" b="1" dirty="0"/>
              <a:t>jen okrajově se sociální oblastí!</a:t>
            </a:r>
            <a:r>
              <a:rPr lang="cs-CZ" sz="2100" dirty="0"/>
              <a:t>)</a:t>
            </a:r>
          </a:p>
          <a:p>
            <a:pPr marL="137160" indent="0">
              <a:buNone/>
            </a:pPr>
            <a:endParaRPr lang="cs-CZ" sz="3200" b="1" dirty="0"/>
          </a:p>
          <a:p>
            <a:pPr marL="137160" indent="0">
              <a:buNone/>
            </a:pPr>
            <a:r>
              <a:rPr lang="cs-CZ" sz="3200" b="1" dirty="0"/>
              <a:t>Kultura</a:t>
            </a:r>
            <a:r>
              <a:rPr lang="cs-CZ" sz="3200" dirty="0"/>
              <a:t> představuje od buněčné dědičnosti odlišný způsob přenosu a kumulace zkušeností. Kulturu se musíme </a:t>
            </a:r>
            <a:r>
              <a:rPr lang="cs-CZ" sz="3200" b="1" dirty="0"/>
              <a:t>naučit</a:t>
            </a:r>
            <a:r>
              <a:rPr lang="cs-CZ" sz="3200" dirty="0"/>
              <a:t>, geny zdědíme.</a:t>
            </a:r>
          </a:p>
          <a:p>
            <a:pPr marL="137160" indent="0">
              <a:buNone/>
            </a:pPr>
            <a:r>
              <a:rPr lang="cs-CZ" sz="1600" dirty="0"/>
              <a:t>Téma </a:t>
            </a:r>
            <a:r>
              <a:rPr lang="cs-CZ" sz="1600" i="1" dirty="0"/>
              <a:t>příroda</a:t>
            </a:r>
            <a:r>
              <a:rPr lang="cs-CZ" sz="1600" dirty="0"/>
              <a:t> proti </a:t>
            </a:r>
            <a:r>
              <a:rPr lang="cs-CZ" sz="1600" i="1" dirty="0"/>
              <a:t>kultuře</a:t>
            </a:r>
            <a:r>
              <a:rPr lang="cs-CZ" sz="1600" dirty="0"/>
              <a:t> (</a:t>
            </a:r>
            <a:r>
              <a:rPr lang="cs-CZ" sz="1600" i="1" dirty="0"/>
              <a:t>natura</a:t>
            </a:r>
            <a:r>
              <a:rPr lang="cs-CZ" sz="1600" dirty="0"/>
              <a:t> vs. </a:t>
            </a:r>
            <a:r>
              <a:rPr lang="cs-CZ" sz="1600" i="1" dirty="0" err="1"/>
              <a:t>cultura</a:t>
            </a:r>
            <a:r>
              <a:rPr lang="cs-CZ" sz="1600" i="1" dirty="0"/>
              <a:t>, </a:t>
            </a:r>
            <a:r>
              <a:rPr lang="cs-CZ" sz="1600" i="1" dirty="0" err="1"/>
              <a:t>fýzis</a:t>
            </a:r>
            <a:r>
              <a:rPr lang="cs-CZ" sz="1600" dirty="0"/>
              <a:t> x </a:t>
            </a:r>
            <a:r>
              <a:rPr lang="cs-CZ" sz="1600" i="1" dirty="0" err="1"/>
              <a:t>nómos</a:t>
            </a:r>
            <a:r>
              <a:rPr lang="cs-CZ" sz="1600" dirty="0"/>
              <a:t>) je filosoficky velmi plodné (srov. např. </a:t>
            </a:r>
            <a:r>
              <a:rPr lang="cs-CZ" sz="1600" dirty="0" err="1"/>
              <a:t>Šmajs</a:t>
            </a:r>
            <a:r>
              <a:rPr lang="cs-CZ" sz="1600" dirty="0"/>
              <a:t>, 2003; Kratochvíl Zdeněk aj. Srov. však i průnik obou oblastí v ekologické antropologii.)</a:t>
            </a:r>
          </a:p>
          <a:p>
            <a:endParaRPr lang="cs-CZ" dirty="0"/>
          </a:p>
        </p:txBody>
      </p:sp>
    </p:spTree>
    <p:extLst>
      <p:ext uri="{BB962C8B-B14F-4D97-AF65-F5344CB8AC3E}">
        <p14:creationId xmlns:p14="http://schemas.microsoft.com/office/powerpoint/2010/main" val="311299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Ukončení:</a:t>
            </a:r>
          </a:p>
        </p:txBody>
      </p:sp>
      <p:sp>
        <p:nvSpPr>
          <p:cNvPr id="3" name="Zástupný symbol pro obsah 2"/>
          <p:cNvSpPr>
            <a:spLocks noGrp="1"/>
          </p:cNvSpPr>
          <p:nvPr>
            <p:ph idx="1"/>
          </p:nvPr>
        </p:nvSpPr>
        <p:spPr/>
        <p:txBody>
          <a:bodyPr>
            <a:normAutofit/>
          </a:bodyPr>
          <a:lstStyle/>
          <a:p>
            <a:pPr>
              <a:buNone/>
            </a:pPr>
            <a:r>
              <a:rPr lang="cs-CZ" b="1" dirty="0"/>
              <a:t>Přednáška</a:t>
            </a:r>
            <a:r>
              <a:rPr lang="cs-CZ" dirty="0"/>
              <a:t>: </a:t>
            </a:r>
            <a:r>
              <a:rPr lang="cs-CZ" b="1" dirty="0"/>
              <a:t>Online test </a:t>
            </a:r>
            <a:r>
              <a:rPr lang="cs-CZ" dirty="0"/>
              <a:t>na 60%, tj. 12/20 bodů.</a:t>
            </a:r>
          </a:p>
          <a:p>
            <a:pPr>
              <a:buNone/>
            </a:pPr>
            <a:r>
              <a:rPr lang="cs-CZ" dirty="0"/>
              <a:t>	</a:t>
            </a:r>
          </a:p>
          <a:p>
            <a:pPr>
              <a:buNone/>
            </a:pPr>
            <a:r>
              <a:rPr lang="cs-CZ" b="1" dirty="0"/>
              <a:t>Seminář</a:t>
            </a:r>
            <a:r>
              <a:rPr lang="cs-CZ" dirty="0"/>
              <a:t> (pouze pro prezenční studium): max. 1 neomluvená absence, aktivní účast (dle požadavků konkrétního vyučujícího semináře: četba textů, odevzdávání výpisků a úkolů apod.).</a:t>
            </a:r>
          </a:p>
          <a:p>
            <a:endParaRPr lang="cs-CZ" dirty="0"/>
          </a:p>
        </p:txBody>
      </p:sp>
    </p:spTree>
    <p:extLst>
      <p:ext uri="{BB962C8B-B14F-4D97-AF65-F5344CB8AC3E}">
        <p14:creationId xmlns:p14="http://schemas.microsoft.com/office/powerpoint/2010/main" val="3987232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12C0D0-4097-4658-8064-5C39A963E5F4}"/>
              </a:ext>
            </a:extLst>
          </p:cNvPr>
          <p:cNvSpPr>
            <a:spLocks noGrp="1"/>
          </p:cNvSpPr>
          <p:nvPr>
            <p:ph type="title"/>
          </p:nvPr>
        </p:nvSpPr>
        <p:spPr/>
        <p:txBody>
          <a:bodyPr/>
          <a:lstStyle/>
          <a:p>
            <a:r>
              <a:rPr lang="cs-CZ" dirty="0"/>
              <a:t>Rozporuplné prvky kultury</a:t>
            </a:r>
          </a:p>
        </p:txBody>
      </p:sp>
      <p:sp>
        <p:nvSpPr>
          <p:cNvPr id="3" name="Zástupný obsah 2">
            <a:extLst>
              <a:ext uri="{FF2B5EF4-FFF2-40B4-BE49-F238E27FC236}">
                <a16:creationId xmlns:a16="http://schemas.microsoft.com/office/drawing/2014/main" id="{E65671F9-7269-49B5-A0D3-A8DE244747EC}"/>
              </a:ext>
            </a:extLst>
          </p:cNvPr>
          <p:cNvSpPr>
            <a:spLocks noGrp="1"/>
          </p:cNvSpPr>
          <p:nvPr>
            <p:ph idx="1"/>
          </p:nvPr>
        </p:nvSpPr>
        <p:spPr/>
        <p:txBody>
          <a:bodyPr/>
          <a:lstStyle/>
          <a:p>
            <a:r>
              <a:rPr lang="cs-CZ" dirty="0"/>
              <a:t>Všimněte si, že dospělí dělají přesně to, co se dětem zakazuje: kouří, pijí alkohol, ponocují, mlátí se a zabíjejí</a:t>
            </a:r>
            <a:r>
              <a:rPr lang="cs-CZ"/>
              <a:t>, podvádějí atd.</a:t>
            </a:r>
            <a:endParaRPr lang="cs-CZ" dirty="0"/>
          </a:p>
          <a:p>
            <a:r>
              <a:rPr lang="cs-CZ" dirty="0"/>
              <a:t>Vztah k sobě (kultuře samotné :recepce klimatické změny, vybíjení druhů, ničení ostatních kultur v rámci globalizace…</a:t>
            </a:r>
          </a:p>
          <a:p>
            <a:endParaRPr lang="cs-CZ" dirty="0"/>
          </a:p>
          <a:p>
            <a:endParaRPr lang="cs-CZ" dirty="0"/>
          </a:p>
        </p:txBody>
      </p:sp>
    </p:spTree>
    <p:extLst>
      <p:ext uri="{BB962C8B-B14F-4D97-AF65-F5344CB8AC3E}">
        <p14:creationId xmlns:p14="http://schemas.microsoft.com/office/powerpoint/2010/main" val="3297796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4B3A18-1EF2-49DB-BD7D-6110B9CF6EB4}"/>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6E9632E-8AF8-46EE-8A25-E5163DE1792D}"/>
              </a:ext>
            </a:extLst>
          </p:cNvPr>
          <p:cNvSpPr>
            <a:spLocks noGrp="1"/>
          </p:cNvSpPr>
          <p:nvPr>
            <p:ph idx="1"/>
          </p:nvPr>
        </p:nvSpPr>
        <p:spPr/>
        <p:txBody>
          <a:bodyPr>
            <a:normAutofit/>
          </a:bodyPr>
          <a:lstStyle/>
          <a:p>
            <a:pPr marL="118872" indent="0">
              <a:buNone/>
            </a:pPr>
            <a:r>
              <a:rPr lang="cs-CZ" b="1" dirty="0"/>
              <a:t>Školní vzdělávání je řízená socializace a </a:t>
            </a:r>
            <a:r>
              <a:rPr lang="cs-CZ" b="1" dirty="0" err="1"/>
              <a:t>enkulturace</a:t>
            </a:r>
            <a:r>
              <a:rPr lang="cs-CZ" dirty="0"/>
              <a:t>.</a:t>
            </a:r>
          </a:p>
          <a:p>
            <a:pPr marL="118872" indent="0">
              <a:buNone/>
            </a:pPr>
            <a:r>
              <a:rPr lang="cs-CZ" dirty="0"/>
              <a:t>Speciální pedagogika je řízená speciální socializace.</a:t>
            </a:r>
          </a:p>
          <a:p>
            <a:pPr marL="118872" indent="0">
              <a:buNone/>
            </a:pPr>
            <a:endParaRPr lang="cs-CZ" dirty="0"/>
          </a:p>
          <a:p>
            <a:pPr marL="118872" indent="0">
              <a:buNone/>
            </a:pPr>
            <a:r>
              <a:rPr lang="cs-CZ" dirty="0"/>
              <a:t>Řízená socializace bere na vědomí:</a:t>
            </a:r>
          </a:p>
          <a:p>
            <a:r>
              <a:rPr lang="cs-CZ" dirty="0"/>
              <a:t>v jaké vývojové etapě se žák nachází,</a:t>
            </a:r>
          </a:p>
          <a:p>
            <a:r>
              <a:rPr lang="cs-CZ" dirty="0"/>
              <a:t>co je cílem socializace v dané vývojové etapě,</a:t>
            </a:r>
          </a:p>
          <a:p>
            <a:r>
              <a:rPr lang="cs-CZ" dirty="0"/>
              <a:t>žákovy a svoje možnosti a omezení.</a:t>
            </a:r>
          </a:p>
          <a:p>
            <a:endParaRPr lang="cs-CZ" dirty="0"/>
          </a:p>
          <a:p>
            <a:endParaRPr lang="cs-CZ" dirty="0"/>
          </a:p>
          <a:p>
            <a:endParaRPr lang="cs-CZ" dirty="0"/>
          </a:p>
        </p:txBody>
      </p:sp>
    </p:spTree>
    <p:extLst>
      <p:ext uri="{BB962C8B-B14F-4D97-AF65-F5344CB8AC3E}">
        <p14:creationId xmlns:p14="http://schemas.microsoft.com/office/powerpoint/2010/main" val="4264574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8D997E-7427-4EA1-AFE4-D4858DD432A9}"/>
              </a:ext>
            </a:extLst>
          </p:cNvPr>
          <p:cNvSpPr>
            <a:spLocks noGrp="1"/>
          </p:cNvSpPr>
          <p:nvPr>
            <p:ph type="title"/>
          </p:nvPr>
        </p:nvSpPr>
        <p:spPr/>
        <p:txBody>
          <a:bodyPr/>
          <a:lstStyle/>
          <a:p>
            <a:r>
              <a:rPr lang="cs-CZ" dirty="0"/>
              <a:t>Cíle socializace</a:t>
            </a:r>
          </a:p>
        </p:txBody>
      </p:sp>
      <p:sp>
        <p:nvSpPr>
          <p:cNvPr id="3" name="Zástupný obsah 2">
            <a:extLst>
              <a:ext uri="{FF2B5EF4-FFF2-40B4-BE49-F238E27FC236}">
                <a16:creationId xmlns:a16="http://schemas.microsoft.com/office/drawing/2014/main" id="{D5F68B12-2407-4FFE-9669-91BB39CF5C42}"/>
              </a:ext>
            </a:extLst>
          </p:cNvPr>
          <p:cNvSpPr>
            <a:spLocks noGrp="1"/>
          </p:cNvSpPr>
          <p:nvPr>
            <p:ph idx="1"/>
          </p:nvPr>
        </p:nvSpPr>
        <p:spPr>
          <a:xfrm>
            <a:off x="251520" y="1408176"/>
            <a:ext cx="8712968" cy="5294375"/>
          </a:xfrm>
        </p:spPr>
        <p:txBody>
          <a:bodyPr>
            <a:normAutofit fontScale="70000" lnSpcReduction="20000"/>
          </a:bodyPr>
          <a:lstStyle/>
          <a:p>
            <a:r>
              <a:rPr lang="cs-CZ" dirty="0"/>
              <a:t>Zatím jsem představil socializaci jako přenos kultury, znalostí, technologií, dovedností, norem, hodnot.</a:t>
            </a:r>
          </a:p>
          <a:p>
            <a:r>
              <a:rPr lang="cs-CZ" dirty="0"/>
              <a:t>Je vskutku obdivuhodné, kolik znalostí a dovedností (technologií a myšlenek) je člověk schopen se od narození do smrti naučit (učení se = enkulturace je jednou ze základních adaptačních strategií člověka, resp. </a:t>
            </a:r>
            <a:r>
              <a:rPr lang="cs-CZ" dirty="0" err="1"/>
              <a:t>homininů</a:t>
            </a:r>
            <a:r>
              <a:rPr lang="cs-CZ" dirty="0"/>
              <a:t>).</a:t>
            </a:r>
          </a:p>
          <a:p>
            <a:endParaRPr lang="cs-CZ" dirty="0"/>
          </a:p>
          <a:p>
            <a:r>
              <a:rPr lang="cs-CZ" dirty="0"/>
              <a:t>Nicméně, absolutní zázrak je to, jak se totálně sobecká bytost, jakou je novorozené dítě, stává během socializace ohleduplnější, méně sobeckou bytostí (naučí se dělit, pomáhat, odříkat si, nesoutěžit, nepovyšovat se, přiznat prohru atp.). Zázrak je, že se z totálně sebestředného a hédonického zvířete stává jedinec, který tyto přirozené (a pochopitelné) impulzy dokáže přinejmenším částečně ovládat.</a:t>
            </a:r>
          </a:p>
          <a:p>
            <a:r>
              <a:rPr lang="cs-CZ" dirty="0"/>
              <a:t>Tento problém („zkrocení zvířete v nás“) je jedním ze zásadních bodů psychoanalýzy (srov. Freud, 1991). Protože je tento proces „krocení zvířete“ </a:t>
            </a:r>
            <a:r>
              <a:rPr lang="cs-CZ" b="1" dirty="0"/>
              <a:t>velmi konfliktní </a:t>
            </a:r>
            <a:r>
              <a:rPr lang="cs-CZ" dirty="0"/>
              <a:t>(viz fáze socializace), může během něj dojít k celé řadě problematických situací, které mohou (ale nemusí) mít celoživotní vliv (především ty, které se týkají vývoje osobnosti).</a:t>
            </a:r>
          </a:p>
        </p:txBody>
      </p:sp>
    </p:spTree>
    <p:extLst>
      <p:ext uri="{BB962C8B-B14F-4D97-AF65-F5344CB8AC3E}">
        <p14:creationId xmlns:p14="http://schemas.microsoft.com/office/powerpoint/2010/main" val="13169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Socializace: co to je?</a:t>
            </a:r>
          </a:p>
        </p:txBody>
      </p:sp>
      <p:sp>
        <p:nvSpPr>
          <p:cNvPr id="3" name="Zástupný symbol pro obsah 2"/>
          <p:cNvSpPr>
            <a:spLocks noGrp="1"/>
          </p:cNvSpPr>
          <p:nvPr>
            <p:ph idx="1"/>
          </p:nvPr>
        </p:nvSpPr>
        <p:spPr/>
        <p:txBody>
          <a:bodyPr>
            <a:normAutofit/>
          </a:bodyPr>
          <a:lstStyle/>
          <a:p>
            <a:pPr marL="137160" indent="0">
              <a:buNone/>
            </a:pPr>
            <a:r>
              <a:rPr lang="cs-CZ" dirty="0"/>
              <a:t>Socializace (popř. kultura) je jako software, pro biologický hardware.</a:t>
            </a:r>
          </a:p>
          <a:p>
            <a:pPr marL="137160" indent="0">
              <a:buNone/>
            </a:pPr>
            <a:r>
              <a:rPr lang="cs-CZ" dirty="0"/>
              <a:t>Srov. </a:t>
            </a:r>
            <a:r>
              <a:rPr lang="cs-CZ" b="1" i="1" dirty="0"/>
              <a:t>vlčí děti </a:t>
            </a:r>
            <a:r>
              <a:rPr lang="cs-CZ" dirty="0"/>
              <a:t>- kam by to dotáhl člověk bez péče druhých (bez patřičného softwaru)</a:t>
            </a:r>
          </a:p>
          <a:p>
            <a:pPr marL="137160" indent="0">
              <a:buNone/>
            </a:pPr>
            <a:r>
              <a:rPr lang="cs-CZ" dirty="0">
                <a:hlinkClick r:id="rId2"/>
              </a:rPr>
              <a:t>https://www.youtube.com/watch?v=VLXI7-vmFAY</a:t>
            </a:r>
            <a:endParaRPr lang="cs-CZ" dirty="0"/>
          </a:p>
          <a:p>
            <a:pPr marL="137160" indent="0">
              <a:buNone/>
            </a:pPr>
            <a:endParaRPr lang="cs-CZ" dirty="0"/>
          </a:p>
          <a:p>
            <a:pPr marL="137160" indent="0">
              <a:buNone/>
            </a:pPr>
            <a:r>
              <a:rPr lang="cs-CZ" dirty="0"/>
              <a:t>Přehled celé řady případů: </a:t>
            </a:r>
            <a:r>
              <a:rPr lang="cs-CZ" dirty="0">
                <a:hlinkClick r:id="rId3"/>
              </a:rPr>
              <a:t>https://en.wikipedia.org/wiki/Feral_child</a:t>
            </a:r>
            <a:r>
              <a:rPr lang="cs-CZ" dirty="0"/>
              <a:t> </a:t>
            </a:r>
          </a:p>
          <a:p>
            <a:pPr marL="137160" indent="0">
              <a:buNone/>
            </a:pPr>
            <a:endParaRPr lang="cs-CZ" dirty="0"/>
          </a:p>
        </p:txBody>
      </p:sp>
    </p:spTree>
    <p:extLst>
      <p:ext uri="{BB962C8B-B14F-4D97-AF65-F5344CB8AC3E}">
        <p14:creationId xmlns:p14="http://schemas.microsoft.com/office/powerpoint/2010/main" val="1387890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Oxana </a:t>
            </a:r>
            <a:r>
              <a:rPr lang="cs-CZ" dirty="0" err="1"/>
              <a:t>Malaja</a:t>
            </a:r>
            <a:r>
              <a:rPr lang="cs-CZ" dirty="0"/>
              <a:t>, nalezená v 7 letech</a:t>
            </a:r>
          </a:p>
        </p:txBody>
      </p:sp>
      <p:sp>
        <p:nvSpPr>
          <p:cNvPr id="3" name="Zástupný symbol pro obsah 2"/>
          <p:cNvSpPr>
            <a:spLocks noGrp="1"/>
          </p:cNvSpPr>
          <p:nvPr>
            <p:ph idx="1"/>
          </p:nvPr>
        </p:nvSpPr>
        <p:spPr/>
        <p:txBody>
          <a:bodyPr/>
          <a:lstStyle/>
          <a:p>
            <a:endParaRPr lang="cs-CZ"/>
          </a:p>
        </p:txBody>
      </p:sp>
      <p:pic>
        <p:nvPicPr>
          <p:cNvPr id="5122" name="Picture 2" descr="Výsledek obrázku pro oxana mala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63" y="1052736"/>
            <a:ext cx="7931224" cy="5948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CDBA4356-0284-43A3-A67B-E2DEC4CDA026}"/>
              </a:ext>
            </a:extLst>
          </p:cNvPr>
          <p:cNvSpPr txBox="1"/>
          <p:nvPr/>
        </p:nvSpPr>
        <p:spPr>
          <a:xfrm>
            <a:off x="2339752" y="6525344"/>
            <a:ext cx="4392488" cy="369332"/>
          </a:xfrm>
          <a:prstGeom prst="rect">
            <a:avLst/>
          </a:prstGeom>
          <a:noFill/>
        </p:spPr>
        <p:txBody>
          <a:bodyPr wrap="square" rtlCol="0">
            <a:spAutoFit/>
          </a:bodyPr>
          <a:lstStyle/>
          <a:p>
            <a:r>
              <a:rPr lang="cs-CZ" dirty="0">
                <a:solidFill>
                  <a:schemeClr val="bg1"/>
                </a:solidFill>
              </a:rPr>
              <a:t>https://en.wikipedia.org/wiki/Oxana_Malaya</a:t>
            </a:r>
          </a:p>
        </p:txBody>
      </p:sp>
    </p:spTree>
    <p:extLst>
      <p:ext uri="{BB962C8B-B14F-4D97-AF65-F5344CB8AC3E}">
        <p14:creationId xmlns:p14="http://schemas.microsoft.com/office/powerpoint/2010/main" val="2508701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Místo sociálnosti ve vývoji</a:t>
            </a:r>
          </a:p>
        </p:txBody>
      </p:sp>
      <p:sp>
        <p:nvSpPr>
          <p:cNvPr id="3" name="Zástupný symbol pro obsah 2"/>
          <p:cNvSpPr>
            <a:spLocks noGrp="1"/>
          </p:cNvSpPr>
          <p:nvPr>
            <p:ph idx="1"/>
          </p:nvPr>
        </p:nvSpPr>
        <p:spPr>
          <a:xfrm>
            <a:off x="457200" y="1775191"/>
            <a:ext cx="8229600" cy="4966177"/>
          </a:xfrm>
        </p:spPr>
        <p:txBody>
          <a:bodyPr>
            <a:normAutofit lnSpcReduction="10000"/>
          </a:bodyPr>
          <a:lstStyle/>
          <a:p>
            <a:pPr>
              <a:buNone/>
            </a:pPr>
            <a:r>
              <a:rPr lang="en-US" dirty="0" err="1"/>
              <a:t>Scarr</a:t>
            </a:r>
            <a:r>
              <a:rPr lang="en-US" dirty="0"/>
              <a:t> (1992) </a:t>
            </a:r>
            <a:r>
              <a:rPr lang="en-US" dirty="0" err="1"/>
              <a:t>identifi</a:t>
            </a:r>
            <a:r>
              <a:rPr lang="cs-CZ" dirty="0"/>
              <a:t>koval 4 faktory, které vedou k tomu, že jsou děti z jedné rodiny nebo z různých rodin odlišné: </a:t>
            </a:r>
          </a:p>
          <a:p>
            <a:pPr marL="447675" indent="-311150">
              <a:buNone/>
            </a:pPr>
            <a:r>
              <a:rPr lang="cs-CZ" dirty="0"/>
              <a:t>1. Genetické  odlišnosti</a:t>
            </a:r>
          </a:p>
          <a:p>
            <a:pPr marL="651510" indent="-514350">
              <a:buAutoNum type="arabicPeriod"/>
            </a:pPr>
            <a:endParaRPr lang="cs-CZ" b="1" dirty="0"/>
          </a:p>
          <a:p>
            <a:pPr>
              <a:buNone/>
            </a:pPr>
            <a:r>
              <a:rPr lang="en-US" b="1" dirty="0"/>
              <a:t>2. </a:t>
            </a:r>
            <a:r>
              <a:rPr lang="cs-CZ" b="1" dirty="0"/>
              <a:t>Odlišnosti v tom, jak k nim přistupovali rodiče a další lidé (= sociální vliv = vliv socializace).</a:t>
            </a:r>
          </a:p>
          <a:p>
            <a:pPr>
              <a:buNone/>
            </a:pPr>
            <a:endParaRPr lang="en-US" b="1" dirty="0">
              <a:solidFill>
                <a:srgbClr val="0070C0"/>
              </a:solidFill>
            </a:endParaRPr>
          </a:p>
          <a:p>
            <a:pPr>
              <a:buNone/>
            </a:pPr>
            <a:r>
              <a:rPr lang="en-US" b="1" dirty="0">
                <a:solidFill>
                  <a:srgbClr val="0070C0"/>
                </a:solidFill>
              </a:rPr>
              <a:t>3. </a:t>
            </a:r>
            <a:r>
              <a:rPr lang="cs-CZ" dirty="0">
                <a:solidFill>
                  <a:srgbClr val="0070C0"/>
                </a:solidFill>
              </a:rPr>
              <a:t>Odlišnosti v reagování na tytéž zkušenosti</a:t>
            </a:r>
            <a:endParaRPr lang="en-US" dirty="0">
              <a:solidFill>
                <a:srgbClr val="0070C0"/>
              </a:solidFill>
            </a:endParaRPr>
          </a:p>
          <a:p>
            <a:pPr>
              <a:buNone/>
            </a:pPr>
            <a:r>
              <a:rPr lang="en-US" b="1" dirty="0">
                <a:solidFill>
                  <a:srgbClr val="0070C0"/>
                </a:solidFill>
              </a:rPr>
              <a:t>4. </a:t>
            </a:r>
            <a:r>
              <a:rPr lang="cs-CZ" dirty="0">
                <a:solidFill>
                  <a:srgbClr val="0070C0"/>
                </a:solidFill>
              </a:rPr>
              <a:t>Odlišné volby v prostředí</a:t>
            </a:r>
          </a:p>
        </p:txBody>
      </p:sp>
      <p:sp useBgFill="1">
        <p:nvSpPr>
          <p:cNvPr id="4" name="Obdélník 3"/>
          <p:cNvSpPr/>
          <p:nvPr/>
        </p:nvSpPr>
        <p:spPr>
          <a:xfrm>
            <a:off x="7164288" y="2852936"/>
            <a:ext cx="1080120" cy="952068"/>
          </a:xfrm>
          <a:prstGeom prst="rect">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35155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404664"/>
            <a:ext cx="8784976" cy="562074"/>
          </a:xfrm>
        </p:spPr>
        <p:txBody>
          <a:bodyPr>
            <a:noAutofit/>
          </a:bodyPr>
          <a:lstStyle/>
          <a:p>
            <a:pPr algn="ctr"/>
            <a:r>
              <a:rPr lang="cs-CZ" sz="3200" dirty="0"/>
              <a:t>Model adaptace v mezikulturní psychologii </a:t>
            </a:r>
            <a:br>
              <a:rPr lang="cs-CZ" sz="3200" dirty="0"/>
            </a:br>
            <a:r>
              <a:rPr lang="cs-CZ" sz="3200" dirty="0"/>
              <a:t>(</a:t>
            </a:r>
            <a:r>
              <a:rPr lang="cs-CZ" sz="3200" dirty="0" err="1"/>
              <a:t>Shyraev</a:t>
            </a:r>
            <a:r>
              <a:rPr lang="cs-CZ" sz="3200" dirty="0"/>
              <a:t> &amp; </a:t>
            </a:r>
            <a:r>
              <a:rPr lang="cs-CZ" sz="3200" dirty="0" err="1"/>
              <a:t>Levy</a:t>
            </a:r>
            <a:r>
              <a:rPr lang="cs-CZ" sz="3200" dirty="0"/>
              <a:t>, 2020)</a:t>
            </a:r>
            <a:endParaRPr lang="en-US" sz="3200"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99356" y="1484784"/>
            <a:ext cx="7745288" cy="524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13" name="Rukopis 12">
                <a:extLst>
                  <a:ext uri="{FF2B5EF4-FFF2-40B4-BE49-F238E27FC236}">
                    <a16:creationId xmlns:a16="http://schemas.microsoft.com/office/drawing/2014/main" id="{AC00D54E-6566-4051-A506-72018880E430}"/>
                  </a:ext>
                </a:extLst>
              </p14:cNvPr>
              <p14:cNvContentPartPr/>
              <p14:nvPr/>
            </p14:nvContentPartPr>
            <p14:xfrm>
              <a:off x="750284" y="1551630"/>
              <a:ext cx="1918080" cy="1118520"/>
            </p14:xfrm>
          </p:contentPart>
        </mc:Choice>
        <mc:Fallback xmlns="">
          <p:pic>
            <p:nvPicPr>
              <p:cNvPr id="13" name="Rukopis 12">
                <a:extLst>
                  <a:ext uri="{FF2B5EF4-FFF2-40B4-BE49-F238E27FC236}">
                    <a16:creationId xmlns:a16="http://schemas.microsoft.com/office/drawing/2014/main" id="{AC00D54E-6566-4051-A506-72018880E430}"/>
                  </a:ext>
                </a:extLst>
              </p:cNvPr>
              <p:cNvPicPr/>
              <p:nvPr/>
            </p:nvPicPr>
            <p:blipFill>
              <a:blip r:embed="rId4"/>
              <a:stretch>
                <a:fillRect/>
              </a:stretch>
            </p:blipFill>
            <p:spPr>
              <a:xfrm>
                <a:off x="687284" y="1488990"/>
                <a:ext cx="2043720" cy="124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Rukopis 13">
                <a:extLst>
                  <a:ext uri="{FF2B5EF4-FFF2-40B4-BE49-F238E27FC236}">
                    <a16:creationId xmlns:a16="http://schemas.microsoft.com/office/drawing/2014/main" id="{4081D9E0-D3F3-4481-80DB-844E9BD12E5A}"/>
                  </a:ext>
                </a:extLst>
              </p14:cNvPr>
              <p14:cNvContentPartPr/>
              <p14:nvPr/>
            </p14:nvContentPartPr>
            <p14:xfrm>
              <a:off x="788444" y="4432350"/>
              <a:ext cx="2068200" cy="1155240"/>
            </p14:xfrm>
          </p:contentPart>
        </mc:Choice>
        <mc:Fallback xmlns="">
          <p:pic>
            <p:nvPicPr>
              <p:cNvPr id="14" name="Rukopis 13">
                <a:extLst>
                  <a:ext uri="{FF2B5EF4-FFF2-40B4-BE49-F238E27FC236}">
                    <a16:creationId xmlns:a16="http://schemas.microsoft.com/office/drawing/2014/main" id="{4081D9E0-D3F3-4481-80DB-844E9BD12E5A}"/>
                  </a:ext>
                </a:extLst>
              </p:cNvPr>
              <p:cNvPicPr/>
              <p:nvPr/>
            </p:nvPicPr>
            <p:blipFill>
              <a:blip r:embed="rId6"/>
              <a:stretch>
                <a:fillRect/>
              </a:stretch>
            </p:blipFill>
            <p:spPr>
              <a:xfrm>
                <a:off x="725804" y="4369710"/>
                <a:ext cx="2193840" cy="1280880"/>
              </a:xfrm>
              <a:prstGeom prst="rect">
                <a:avLst/>
              </a:prstGeom>
            </p:spPr>
          </p:pic>
        </mc:Fallback>
      </mc:AlternateContent>
      <p:sp>
        <p:nvSpPr>
          <p:cNvPr id="3" name="TextovéPole 2"/>
          <p:cNvSpPr txBox="1"/>
          <p:nvPr/>
        </p:nvSpPr>
        <p:spPr>
          <a:xfrm>
            <a:off x="3707904" y="6489579"/>
            <a:ext cx="5436096" cy="369332"/>
          </a:xfrm>
          <a:prstGeom prst="rect">
            <a:avLst/>
          </a:prstGeom>
          <a:noFill/>
        </p:spPr>
        <p:txBody>
          <a:bodyPr wrap="square" rtlCol="0">
            <a:spAutoFit/>
          </a:bodyPr>
          <a:lstStyle/>
          <a:p>
            <a:pPr algn="just"/>
            <a:r>
              <a:rPr lang="cs-CZ" dirty="0"/>
              <a:t>Srov. změnu vzdělávání před revolucí a po revoluci v ČR</a:t>
            </a:r>
          </a:p>
        </p:txBody>
      </p:sp>
    </p:spTree>
    <p:extLst>
      <p:ext uri="{BB962C8B-B14F-4D97-AF65-F5344CB8AC3E}">
        <p14:creationId xmlns:p14="http://schemas.microsoft.com/office/powerpoint/2010/main" val="1451690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cs-CZ" dirty="0"/>
              <a:t>Socializace je nejen procesem </a:t>
            </a:r>
            <a:r>
              <a:rPr lang="cs-CZ" dirty="0" err="1"/>
              <a:t>enkulturace</a:t>
            </a:r>
            <a:r>
              <a:rPr lang="cs-CZ" dirty="0"/>
              <a:t> ale také procesem utváření osobnosti jedince! Osobnost se totiž teprve utváří v průběhu socializace (není předem daná a je poplatná každé kultuře = pojem </a:t>
            </a:r>
            <a:r>
              <a:rPr lang="cs-CZ" b="1" dirty="0"/>
              <a:t>modální osobnost</a:t>
            </a:r>
            <a:r>
              <a:rPr lang="cs-CZ" dirty="0"/>
              <a:t>).</a:t>
            </a:r>
          </a:p>
          <a:p>
            <a:r>
              <a:rPr lang="cs-CZ" dirty="0"/>
              <a:t>Některé psychické procesy a funkce vznikají jen díky specifické </a:t>
            </a:r>
            <a:r>
              <a:rPr lang="cs-CZ" dirty="0" err="1"/>
              <a:t>enkulturaci</a:t>
            </a:r>
            <a:r>
              <a:rPr lang="cs-CZ" dirty="0"/>
              <a:t> a bez ní by samy nikdy přirozeně nevznikly (např. logické usuzování, taxonomická </a:t>
            </a:r>
            <a:r>
              <a:rPr lang="cs-CZ" dirty="0" err="1"/>
              <a:t>kategoriazce</a:t>
            </a:r>
            <a:r>
              <a:rPr lang="cs-CZ" dirty="0"/>
              <a:t> a celkově tzv. abstraktní myšlení – srov. Lurija, 1976). </a:t>
            </a:r>
          </a:p>
        </p:txBody>
      </p:sp>
    </p:spTree>
    <p:extLst>
      <p:ext uri="{BB962C8B-B14F-4D97-AF65-F5344CB8AC3E}">
        <p14:creationId xmlns:p14="http://schemas.microsoft.com/office/powerpoint/2010/main" val="2348347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4F06F5-6CBB-4933-90CF-1A4C3F4205C6}"/>
              </a:ext>
            </a:extLst>
          </p:cNvPr>
          <p:cNvSpPr>
            <a:spLocks noGrp="1"/>
          </p:cNvSpPr>
          <p:nvPr>
            <p:ph type="title"/>
          </p:nvPr>
        </p:nvSpPr>
        <p:spPr/>
        <p:txBody>
          <a:bodyPr/>
          <a:lstStyle/>
          <a:p>
            <a:r>
              <a:rPr lang="cs-CZ" dirty="0" err="1"/>
              <a:t>Transkulturní</a:t>
            </a:r>
            <a:r>
              <a:rPr lang="cs-CZ" dirty="0"/>
              <a:t> psychiatrie</a:t>
            </a:r>
          </a:p>
        </p:txBody>
      </p:sp>
      <p:sp>
        <p:nvSpPr>
          <p:cNvPr id="3" name="Zástupný obsah 2">
            <a:extLst>
              <a:ext uri="{FF2B5EF4-FFF2-40B4-BE49-F238E27FC236}">
                <a16:creationId xmlns:a16="http://schemas.microsoft.com/office/drawing/2014/main" id="{0E10CD1E-FCB4-4E3B-947D-26D6555C90B9}"/>
              </a:ext>
            </a:extLst>
          </p:cNvPr>
          <p:cNvSpPr>
            <a:spLocks noGrp="1"/>
          </p:cNvSpPr>
          <p:nvPr>
            <p:ph idx="1"/>
          </p:nvPr>
        </p:nvSpPr>
        <p:spPr/>
        <p:txBody>
          <a:bodyPr>
            <a:normAutofit fontScale="77500" lnSpcReduction="20000"/>
          </a:bodyPr>
          <a:lstStyle/>
          <a:p>
            <a:r>
              <a:rPr lang="cs-CZ" dirty="0"/>
              <a:t>Podobně existují pro konkrétní kultury specifické duševní choroby.</a:t>
            </a:r>
          </a:p>
          <a:p>
            <a:r>
              <a:rPr lang="cs-CZ" b="1" dirty="0"/>
              <a:t>Amok</a:t>
            </a:r>
            <a:r>
              <a:rPr lang="cs-CZ" dirty="0"/>
              <a:t> – Afrika a JV Asie, meditace a pak náhlá excitovanost až agrese, poté vyčerpání.</a:t>
            </a:r>
          </a:p>
          <a:p>
            <a:r>
              <a:rPr lang="cs-CZ" b="1" dirty="0" err="1"/>
              <a:t>Whitico</a:t>
            </a:r>
            <a:r>
              <a:rPr lang="cs-CZ" dirty="0"/>
              <a:t> – Inuité, psychóza, nutkání jíst lidské maso. </a:t>
            </a:r>
          </a:p>
          <a:p>
            <a:r>
              <a:rPr lang="cs-CZ" b="1" dirty="0" err="1"/>
              <a:t>Koro</a:t>
            </a:r>
            <a:r>
              <a:rPr lang="cs-CZ" dirty="0"/>
              <a:t> – Čína a JV Asie, muži, úzkost, že se jim penis zanoří do břicha a oni umřou.</a:t>
            </a:r>
          </a:p>
          <a:p>
            <a:r>
              <a:rPr lang="cs-CZ" b="1" dirty="0" err="1"/>
              <a:t>Latah</a:t>
            </a:r>
            <a:r>
              <a:rPr lang="cs-CZ" dirty="0"/>
              <a:t> – Malajsie, ženy, </a:t>
            </a:r>
            <a:r>
              <a:rPr lang="cs-CZ" dirty="0" err="1"/>
              <a:t>echopraxie</a:t>
            </a:r>
            <a:r>
              <a:rPr lang="cs-CZ" dirty="0"/>
              <a:t>, koprolálie a fugy.</a:t>
            </a:r>
          </a:p>
          <a:p>
            <a:r>
              <a:rPr lang="cs-CZ" b="1" dirty="0"/>
              <a:t>Ode </a:t>
            </a:r>
            <a:r>
              <a:rPr lang="cs-CZ" b="1" dirty="0" err="1"/>
              <a:t>ori</a:t>
            </a:r>
            <a:r>
              <a:rPr lang="cs-CZ" b="1" dirty="0"/>
              <a:t> </a:t>
            </a:r>
            <a:r>
              <a:rPr lang="cs-CZ" dirty="0"/>
              <a:t>– Nigérie, studenti a úředníci, </a:t>
            </a:r>
            <a:r>
              <a:rPr lang="cs-CZ" b="0" i="0" dirty="0">
                <a:solidFill>
                  <a:srgbClr val="212529"/>
                </a:solidFill>
                <a:effectLst/>
                <a:latin typeface="-apple-system"/>
              </a:rPr>
              <a:t>pocit, že jim hlavou či celým tělem prolézá parazit.</a:t>
            </a:r>
            <a:endParaRPr lang="cs-CZ" dirty="0"/>
          </a:p>
          <a:p>
            <a:r>
              <a:rPr lang="cs-CZ" b="1" dirty="0" err="1"/>
              <a:t>Dhat</a:t>
            </a:r>
            <a:r>
              <a:rPr lang="cs-CZ" dirty="0"/>
              <a:t> – Indie, muži, obava ze ztráty semene, úzkosti, vyčerpání.</a:t>
            </a:r>
          </a:p>
          <a:p>
            <a:r>
              <a:rPr lang="cs-CZ" b="1" dirty="0" err="1"/>
              <a:t>Pibloktoq</a:t>
            </a:r>
            <a:r>
              <a:rPr lang="cs-CZ" dirty="0"/>
              <a:t> – Grónsko, zmatenost, vysvlékání se a válení ve sněhu.</a:t>
            </a:r>
          </a:p>
        </p:txBody>
      </p:sp>
    </p:spTree>
    <p:extLst>
      <p:ext uri="{BB962C8B-B14F-4D97-AF65-F5344CB8AC3E}">
        <p14:creationId xmlns:p14="http://schemas.microsoft.com/office/powerpoint/2010/main" val="1068388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Modální osobnost</a:t>
            </a:r>
          </a:p>
        </p:txBody>
      </p:sp>
      <p:sp>
        <p:nvSpPr>
          <p:cNvPr id="3" name="Zástupný symbol pro obsah 2"/>
          <p:cNvSpPr>
            <a:spLocks noGrp="1"/>
          </p:cNvSpPr>
          <p:nvPr>
            <p:ph idx="1"/>
          </p:nvPr>
        </p:nvSpPr>
        <p:spPr/>
        <p:txBody>
          <a:bodyPr>
            <a:normAutofit fontScale="85000" lnSpcReduction="10000"/>
          </a:bodyPr>
          <a:lstStyle/>
          <a:p>
            <a:pPr marL="137160" indent="0">
              <a:buNone/>
            </a:pPr>
            <a:r>
              <a:rPr lang="cs-CZ" dirty="0"/>
              <a:t>Produktem socializace je (z velké části) také </a:t>
            </a:r>
            <a:r>
              <a:rPr lang="cs-CZ" b="1" dirty="0"/>
              <a:t>osobnost</a:t>
            </a:r>
            <a:r>
              <a:rPr lang="cs-CZ" dirty="0"/>
              <a:t> člověka.</a:t>
            </a:r>
          </a:p>
          <a:p>
            <a:pPr marL="137160" indent="0">
              <a:buNone/>
            </a:pPr>
            <a:r>
              <a:rPr lang="cs-CZ" b="1" dirty="0"/>
              <a:t>Modální osobnost </a:t>
            </a:r>
            <a:r>
              <a:rPr lang="cs-CZ" dirty="0"/>
              <a:t>„charakterizuje příslušníka či příslušnici </a:t>
            </a:r>
            <a:r>
              <a:rPr lang="cs-CZ" b="1" dirty="0"/>
              <a:t>dané společnosti a dané lokální kultury s jejími rysy a vlastnostmi</a:t>
            </a:r>
            <a:r>
              <a:rPr lang="cs-CZ" dirty="0"/>
              <a:t>.“ (</a:t>
            </a:r>
            <a:r>
              <a:rPr lang="cs-CZ" dirty="0" err="1"/>
              <a:t>Linton</a:t>
            </a:r>
            <a:r>
              <a:rPr lang="cs-CZ" dirty="0"/>
              <a:t> &amp; </a:t>
            </a:r>
            <a:r>
              <a:rPr lang="cs-CZ" dirty="0" err="1"/>
              <a:t>DuBois</a:t>
            </a:r>
            <a:r>
              <a:rPr lang="cs-CZ" dirty="0"/>
              <a:t>, 1945). </a:t>
            </a:r>
            <a:r>
              <a:rPr lang="cs-CZ" i="1" dirty="0"/>
              <a:t>Modální</a:t>
            </a:r>
            <a:r>
              <a:rPr lang="cs-CZ" dirty="0"/>
              <a:t> zde znamená nejčastěji se vyskytující, popisuje typického zástupce dané kultury. Modální osobnost Čecha, Řeka, Mexičana, příslušníka kmene </a:t>
            </a:r>
            <a:r>
              <a:rPr lang="cs-CZ" dirty="0" err="1"/>
              <a:t>Warao</a:t>
            </a:r>
            <a:r>
              <a:rPr lang="cs-CZ" dirty="0"/>
              <a:t>, Dani, </a:t>
            </a:r>
            <a:r>
              <a:rPr lang="cs-CZ" dirty="0" err="1"/>
              <a:t>Arapeš</a:t>
            </a:r>
            <a:r>
              <a:rPr lang="cs-CZ" dirty="0"/>
              <a:t> či San se zkrátka liší.</a:t>
            </a:r>
          </a:p>
          <a:p>
            <a:pPr marL="137160" indent="0">
              <a:buNone/>
            </a:pPr>
            <a:endParaRPr lang="cs-CZ" dirty="0"/>
          </a:p>
          <a:p>
            <a:pPr marL="137160" indent="0">
              <a:buNone/>
            </a:pPr>
            <a:r>
              <a:rPr lang="cs-CZ" dirty="0"/>
              <a:t>Právě existence modální osobnosti v dané kultuře vede k stereotypnímu posuzování příslušníků jiných kultur.</a:t>
            </a:r>
          </a:p>
          <a:p>
            <a:endParaRPr lang="cs-CZ" dirty="0"/>
          </a:p>
        </p:txBody>
      </p:sp>
    </p:spTree>
    <p:extLst>
      <p:ext uri="{BB962C8B-B14F-4D97-AF65-F5344CB8AC3E}">
        <p14:creationId xmlns:p14="http://schemas.microsoft.com/office/powerpoint/2010/main" val="135625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Obsah testu:</a:t>
            </a:r>
          </a:p>
        </p:txBody>
      </p:sp>
      <p:sp>
        <p:nvSpPr>
          <p:cNvPr id="3" name="Zástupný symbol pro obsah 2"/>
          <p:cNvSpPr>
            <a:spLocks noGrp="1"/>
          </p:cNvSpPr>
          <p:nvPr>
            <p:ph idx="1"/>
          </p:nvPr>
        </p:nvSpPr>
        <p:spPr>
          <a:xfrm>
            <a:off x="457200" y="1628800"/>
            <a:ext cx="8229600" cy="5112568"/>
          </a:xfrm>
        </p:spPr>
        <p:txBody>
          <a:bodyPr>
            <a:normAutofit lnSpcReduction="10000"/>
          </a:bodyPr>
          <a:lstStyle/>
          <a:p>
            <a:pPr>
              <a:buNone/>
            </a:pPr>
            <a:r>
              <a:rPr lang="cs-CZ" b="1" dirty="0"/>
              <a:t>Znalost</a:t>
            </a:r>
            <a:r>
              <a:rPr lang="cs-CZ" dirty="0"/>
              <a:t> teorií, faktů, výzkumů, termínů a pojmů sociální psychologie (viz témata v sylabu).</a:t>
            </a:r>
          </a:p>
          <a:p>
            <a:pPr>
              <a:buNone/>
            </a:pPr>
            <a:r>
              <a:rPr lang="cs-CZ" dirty="0"/>
              <a:t>Testové otázky jsou zodpověditelné, pokud si pročtete </a:t>
            </a:r>
            <a:r>
              <a:rPr lang="cs-CZ" b="1" dirty="0"/>
              <a:t>Interaktivní osnovu</a:t>
            </a:r>
            <a:r>
              <a:rPr lang="cs-CZ" dirty="0"/>
              <a:t>, </a:t>
            </a:r>
            <a:r>
              <a:rPr lang="cs-CZ" b="1" dirty="0"/>
              <a:t>prezentace</a:t>
            </a:r>
            <a:r>
              <a:rPr lang="cs-CZ" dirty="0"/>
              <a:t> v ní (slova vyznačena </a:t>
            </a:r>
            <a:r>
              <a:rPr lang="cs-CZ" b="1" dirty="0"/>
              <a:t>tučně </a:t>
            </a:r>
            <a:r>
              <a:rPr lang="cs-CZ" dirty="0"/>
              <a:t>jsou základní termíny, které musíte znát), </a:t>
            </a:r>
            <a:r>
              <a:rPr lang="cs-CZ" b="1" dirty="0"/>
              <a:t>texty</a:t>
            </a:r>
            <a:r>
              <a:rPr lang="cs-CZ" dirty="0"/>
              <a:t> v ní (4 texty z učebnice </a:t>
            </a:r>
            <a:r>
              <a:rPr lang="cs-CZ" i="1" dirty="0" err="1"/>
              <a:t>Hewstone</a:t>
            </a:r>
            <a:r>
              <a:rPr lang="cs-CZ" i="1" dirty="0"/>
              <a:t> &amp; </a:t>
            </a:r>
            <a:r>
              <a:rPr lang="cs-CZ" i="1" dirty="0" err="1"/>
              <a:t>Stroebe</a:t>
            </a:r>
            <a:r>
              <a:rPr lang="cs-CZ" i="1" dirty="0"/>
              <a:t>)</a:t>
            </a:r>
            <a:r>
              <a:rPr lang="cs-CZ" dirty="0"/>
              <a:t> a </a:t>
            </a:r>
            <a:r>
              <a:rPr lang="cs-CZ" b="1" dirty="0"/>
              <a:t>povinnou literaturu </a:t>
            </a:r>
            <a:r>
              <a:rPr lang="cs-CZ" dirty="0"/>
              <a:t>(</a:t>
            </a:r>
            <a:r>
              <a:rPr lang="cs-CZ" dirty="0" err="1"/>
              <a:t>Helus</a:t>
            </a:r>
            <a:r>
              <a:rPr lang="cs-CZ" dirty="0"/>
              <a:t> a Řezáč).</a:t>
            </a:r>
          </a:p>
          <a:p>
            <a:pPr>
              <a:buNone/>
            </a:pPr>
            <a:r>
              <a:rPr lang="cs-CZ" b="1" dirty="0"/>
              <a:t>Forma testu</a:t>
            </a:r>
            <a:r>
              <a:rPr lang="cs-CZ" dirty="0"/>
              <a:t>: 20 otázek výběr jedné správné odpovědi z několika (</a:t>
            </a:r>
            <a:r>
              <a:rPr lang="cs-CZ" dirty="0" err="1"/>
              <a:t>multiple</a:t>
            </a:r>
            <a:r>
              <a:rPr lang="cs-CZ" dirty="0"/>
              <a:t> </a:t>
            </a:r>
            <a:r>
              <a:rPr lang="cs-CZ" dirty="0" err="1"/>
              <a:t>choice</a:t>
            </a:r>
            <a:r>
              <a:rPr lang="cs-CZ" dirty="0"/>
              <a:t>).</a:t>
            </a:r>
          </a:p>
          <a:p>
            <a:pPr>
              <a:buNone/>
            </a:pPr>
            <a:endParaRPr lang="cs-CZ" dirty="0"/>
          </a:p>
          <a:p>
            <a:pPr>
              <a:buNone/>
            </a:pP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9AA8B-B38F-4336-ACEE-D4CDBE71E41B}"/>
              </a:ext>
            </a:extLst>
          </p:cNvPr>
          <p:cNvSpPr>
            <a:spLocks noGrp="1"/>
          </p:cNvSpPr>
          <p:nvPr>
            <p:ph type="title"/>
          </p:nvPr>
        </p:nvSpPr>
        <p:spPr/>
        <p:txBody>
          <a:bodyPr/>
          <a:lstStyle/>
          <a:p>
            <a:endParaRPr lang="cs-CZ" sz="1800" dirty="0"/>
          </a:p>
        </p:txBody>
      </p:sp>
      <p:sp>
        <p:nvSpPr>
          <p:cNvPr id="3" name="Zástupný obsah 2">
            <a:extLst>
              <a:ext uri="{FF2B5EF4-FFF2-40B4-BE49-F238E27FC236}">
                <a16:creationId xmlns:a16="http://schemas.microsoft.com/office/drawing/2014/main" id="{BB560D31-9B5C-450E-867D-31D957A4E6D3}"/>
              </a:ext>
            </a:extLst>
          </p:cNvPr>
          <p:cNvSpPr>
            <a:spLocks noGrp="1"/>
          </p:cNvSpPr>
          <p:nvPr>
            <p:ph idx="1"/>
          </p:nvPr>
        </p:nvSpPr>
        <p:spPr>
          <a:xfrm>
            <a:off x="457200" y="1556793"/>
            <a:ext cx="8229600" cy="5145760"/>
          </a:xfrm>
        </p:spPr>
        <p:txBody>
          <a:bodyPr>
            <a:normAutofit fontScale="92500" lnSpcReduction="10000"/>
          </a:bodyPr>
          <a:lstStyle/>
          <a:p>
            <a:r>
              <a:rPr lang="cs-CZ" dirty="0"/>
              <a:t>Během socializace dochází k formování osobnosti, neboli </a:t>
            </a:r>
            <a:r>
              <a:rPr lang="cs-CZ" b="1" dirty="0"/>
              <a:t>personalizaci</a:t>
            </a:r>
            <a:r>
              <a:rPr lang="cs-CZ" dirty="0"/>
              <a:t> (srov. </a:t>
            </a:r>
            <a:r>
              <a:rPr lang="cs-CZ" dirty="0" err="1"/>
              <a:t>Helus</a:t>
            </a:r>
            <a:r>
              <a:rPr lang="cs-CZ" dirty="0"/>
              <a:t>, 2007, s. 83-86, s. 104-105) a postupně také k </a:t>
            </a:r>
            <a:r>
              <a:rPr lang="cs-CZ" b="1" dirty="0"/>
              <a:t>profesionalizaci</a:t>
            </a:r>
            <a:r>
              <a:rPr lang="cs-CZ" dirty="0"/>
              <a:t>.</a:t>
            </a:r>
          </a:p>
          <a:p>
            <a:endParaRPr lang="cs-CZ" dirty="0"/>
          </a:p>
          <a:p>
            <a:r>
              <a:rPr lang="cs-CZ" dirty="0"/>
              <a:t>Člověk je tvor, který se vyvíjí z vlastní vůle (srov. již platónský termín: </a:t>
            </a:r>
            <a:r>
              <a:rPr lang="cs-CZ" b="1" dirty="0"/>
              <a:t>péče o duši</a:t>
            </a:r>
            <a:r>
              <a:rPr lang="cs-CZ" dirty="0"/>
              <a:t>). Všechny duchovní systémy a esoterní nauky historie jsou založeny na této možnosti měnit sebe sama. K tomu užívají různých procesů (askezi, meditaci, opájení se, tanec, utrpení, smyslovou deprivaci, nábožensko-kosmologické představy ad.).</a:t>
            </a:r>
          </a:p>
        </p:txBody>
      </p:sp>
    </p:spTree>
    <p:extLst>
      <p:ext uri="{BB962C8B-B14F-4D97-AF65-F5344CB8AC3E}">
        <p14:creationId xmlns:p14="http://schemas.microsoft.com/office/powerpoint/2010/main" val="654359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C466D1-16AF-444D-A9D1-3E6AB45DD2F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68AC53A-926B-4A64-90B6-89ED496A8AA8}"/>
              </a:ext>
            </a:extLst>
          </p:cNvPr>
          <p:cNvSpPr>
            <a:spLocks noGrp="1"/>
          </p:cNvSpPr>
          <p:nvPr>
            <p:ph idx="1"/>
          </p:nvPr>
        </p:nvSpPr>
        <p:spPr/>
        <p:txBody>
          <a:bodyPr>
            <a:normAutofit fontScale="92500" lnSpcReduction="20000"/>
          </a:bodyPr>
          <a:lstStyle/>
          <a:p>
            <a:r>
              <a:rPr lang="cs-CZ" dirty="0"/>
              <a:t>Výsledkem socializace člověka je: soběstačný jedinec, který je sám schopen socializace sebe a později i jiných. </a:t>
            </a:r>
          </a:p>
          <a:p>
            <a:r>
              <a:rPr lang="cs-CZ" dirty="0"/>
              <a:t>Výsledkem socializace člověka je: </a:t>
            </a:r>
            <a:r>
              <a:rPr lang="cs-CZ" dirty="0" err="1"/>
              <a:t>individuovaná</a:t>
            </a:r>
            <a:r>
              <a:rPr lang="cs-CZ" dirty="0"/>
              <a:t> (tj. jedinečná a pro celek nenahraditelná) osobnost. Srov. nenahraditelnost např. velkých umělců, ale i velkých altruistů, zdravotních sester, filantropů, </a:t>
            </a:r>
            <a:r>
              <a:rPr lang="cs-CZ" b="1" dirty="0"/>
              <a:t>skvělých učitelů</a:t>
            </a:r>
            <a:r>
              <a:rPr lang="cs-CZ" dirty="0"/>
              <a:t>, pořadatelů kulturních akcí atd.</a:t>
            </a:r>
          </a:p>
          <a:p>
            <a:r>
              <a:rPr lang="cs-CZ" dirty="0"/>
              <a:t>I jako soběstačná a socializovaná osobnost se však člověk vyvíjí dál (srov. fáze rodičovství, </a:t>
            </a:r>
            <a:r>
              <a:rPr lang="cs-CZ" dirty="0" err="1"/>
              <a:t>prarodičovství</a:t>
            </a:r>
            <a:r>
              <a:rPr lang="cs-CZ" dirty="0"/>
              <a:t>, kmetství).</a:t>
            </a:r>
          </a:p>
          <a:p>
            <a:endParaRPr lang="cs-CZ" dirty="0"/>
          </a:p>
        </p:txBody>
      </p:sp>
    </p:spTree>
    <p:extLst>
      <p:ext uri="{BB962C8B-B14F-4D97-AF65-F5344CB8AC3E}">
        <p14:creationId xmlns:p14="http://schemas.microsoft.com/office/powerpoint/2010/main" val="2264431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FB333-0BE1-4573-AFB9-0EF29D3E4879}"/>
              </a:ext>
            </a:extLst>
          </p:cNvPr>
          <p:cNvSpPr>
            <a:spLocks noGrp="1"/>
          </p:cNvSpPr>
          <p:nvPr>
            <p:ph type="title"/>
          </p:nvPr>
        </p:nvSpPr>
        <p:spPr/>
        <p:txBody>
          <a:bodyPr/>
          <a:lstStyle/>
          <a:p>
            <a:r>
              <a:rPr lang="cs-CZ" dirty="0"/>
              <a:t>Průběh socializace</a:t>
            </a:r>
          </a:p>
        </p:txBody>
      </p:sp>
      <p:sp>
        <p:nvSpPr>
          <p:cNvPr id="3" name="Zástupný obsah 2">
            <a:extLst>
              <a:ext uri="{FF2B5EF4-FFF2-40B4-BE49-F238E27FC236}">
                <a16:creationId xmlns:a16="http://schemas.microsoft.com/office/drawing/2014/main" id="{36EE7551-9A68-4001-B660-06ADF8F86A00}"/>
              </a:ext>
            </a:extLst>
          </p:cNvPr>
          <p:cNvSpPr>
            <a:spLocks noGrp="1"/>
          </p:cNvSpPr>
          <p:nvPr>
            <p:ph idx="1"/>
          </p:nvPr>
        </p:nvSpPr>
        <p:spPr>
          <a:xfrm>
            <a:off x="457200" y="1556793"/>
            <a:ext cx="8435280" cy="5145760"/>
          </a:xfrm>
        </p:spPr>
        <p:txBody>
          <a:bodyPr>
            <a:normAutofit fontScale="70000" lnSpcReduction="20000"/>
          </a:bodyPr>
          <a:lstStyle/>
          <a:p>
            <a:pPr marL="118872" indent="0">
              <a:buNone/>
            </a:pPr>
            <a:r>
              <a:rPr lang="cs-CZ" sz="4600" b="1" dirty="0"/>
              <a:t>1. fáze socializace</a:t>
            </a:r>
          </a:p>
          <a:p>
            <a:pPr marL="118872" indent="0">
              <a:buNone/>
            </a:pPr>
            <a:endParaRPr lang="cs-CZ" b="1" dirty="0"/>
          </a:p>
          <a:p>
            <a:pPr marL="118872" indent="0">
              <a:buNone/>
            </a:pPr>
            <a:r>
              <a:rPr lang="cs-CZ" dirty="0"/>
              <a:t>narození až cca 1,5 rok</a:t>
            </a:r>
          </a:p>
          <a:p>
            <a:pPr marL="118872" indent="0">
              <a:buNone/>
            </a:pPr>
            <a:endParaRPr lang="cs-CZ" dirty="0"/>
          </a:p>
          <a:p>
            <a:pPr marL="118872" indent="0">
              <a:buNone/>
            </a:pPr>
            <a:r>
              <a:rPr lang="cs-CZ" dirty="0"/>
              <a:t>Dítě navazuje </a:t>
            </a:r>
            <a:r>
              <a:rPr lang="cs-CZ" b="1" dirty="0"/>
              <a:t>citovou vazbu (</a:t>
            </a:r>
            <a:r>
              <a:rPr lang="cs-CZ" b="1" dirty="0" err="1"/>
              <a:t>attachment</a:t>
            </a:r>
            <a:r>
              <a:rPr lang="cs-CZ" b="1" dirty="0"/>
              <a:t>) </a:t>
            </a:r>
            <a:r>
              <a:rPr lang="cs-CZ" dirty="0"/>
              <a:t>především k matce. </a:t>
            </a:r>
          </a:p>
          <a:p>
            <a:pPr marL="118872" indent="0">
              <a:buNone/>
            </a:pPr>
            <a:r>
              <a:rPr lang="cs-CZ" dirty="0"/>
              <a:t>Dochází k adaptaci vrozených schopností dítěte na </a:t>
            </a:r>
            <a:r>
              <a:rPr lang="cs-CZ" b="1" dirty="0"/>
              <a:t>realitu</a:t>
            </a:r>
            <a:r>
              <a:rPr lang="cs-CZ" dirty="0"/>
              <a:t> (objevují se  první </a:t>
            </a:r>
            <a:r>
              <a:rPr lang="cs-CZ" b="1" dirty="0"/>
              <a:t>konflikty</a:t>
            </a:r>
            <a:r>
              <a:rPr lang="cs-CZ" dirty="0"/>
              <a:t> </a:t>
            </a:r>
            <a:r>
              <a:rPr lang="cs-CZ" b="1" dirty="0"/>
              <a:t>ono</a:t>
            </a:r>
            <a:r>
              <a:rPr lang="cs-CZ" dirty="0"/>
              <a:t> a </a:t>
            </a:r>
            <a:r>
              <a:rPr lang="cs-CZ" b="1" dirty="0"/>
              <a:t>reality </a:t>
            </a:r>
            <a:r>
              <a:rPr lang="cs-CZ" dirty="0"/>
              <a:t>– srov. Freud, 1991, s. 363 a dále).</a:t>
            </a:r>
          </a:p>
          <a:p>
            <a:pPr marL="118872" indent="0">
              <a:buNone/>
            </a:pPr>
            <a:r>
              <a:rPr lang="cs-CZ" dirty="0"/>
              <a:t> </a:t>
            </a:r>
          </a:p>
          <a:p>
            <a:pPr marL="118872" indent="0">
              <a:buNone/>
            </a:pPr>
            <a:r>
              <a:rPr lang="cs-CZ" b="1" dirty="0"/>
              <a:t>Nástroje rodiče</a:t>
            </a:r>
            <a:r>
              <a:rPr lang="cs-CZ" dirty="0"/>
              <a:t>: socializace </a:t>
            </a:r>
            <a:r>
              <a:rPr lang="cs-CZ" b="1" dirty="0"/>
              <a:t>láskou</a:t>
            </a:r>
            <a:r>
              <a:rPr lang="cs-CZ" dirty="0"/>
              <a:t> (tj. péčí, něhou, pochvalou, pozorností).</a:t>
            </a:r>
          </a:p>
          <a:p>
            <a:pPr marL="118872" indent="0">
              <a:buNone/>
            </a:pPr>
            <a:r>
              <a:rPr lang="cs-CZ" dirty="0"/>
              <a:t> </a:t>
            </a:r>
          </a:p>
          <a:p>
            <a:pPr marL="118872" indent="0">
              <a:buNone/>
            </a:pPr>
            <a:r>
              <a:rPr lang="cs-CZ" b="1" dirty="0"/>
              <a:t>Zisk dítěte ze socializace</a:t>
            </a:r>
            <a:r>
              <a:rPr lang="cs-CZ" dirty="0"/>
              <a:t>: vzpřímená chůze, cvičení funkcí rukou, základy verbální komunikace, socializace stravy a odívání, základy používání příboru…</a:t>
            </a:r>
          </a:p>
        </p:txBody>
      </p:sp>
    </p:spTree>
    <p:extLst>
      <p:ext uri="{BB962C8B-B14F-4D97-AF65-F5344CB8AC3E}">
        <p14:creationId xmlns:p14="http://schemas.microsoft.com/office/powerpoint/2010/main" val="1403348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CFEEC6-7425-4691-9F64-29B5141D4A2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8B10464-AFEB-4C56-B984-93A1C67613FA}"/>
              </a:ext>
            </a:extLst>
          </p:cNvPr>
          <p:cNvSpPr>
            <a:spLocks noGrp="1"/>
          </p:cNvSpPr>
          <p:nvPr>
            <p:ph idx="1"/>
          </p:nvPr>
        </p:nvSpPr>
        <p:spPr>
          <a:xfrm>
            <a:off x="179512" y="1556792"/>
            <a:ext cx="8712968" cy="5184576"/>
          </a:xfrm>
        </p:spPr>
        <p:txBody>
          <a:bodyPr>
            <a:normAutofit fontScale="47500" lnSpcReduction="20000"/>
          </a:bodyPr>
          <a:lstStyle/>
          <a:p>
            <a:pPr marL="118872" indent="0">
              <a:buNone/>
            </a:pPr>
            <a:r>
              <a:rPr lang="cs-CZ" sz="5800" b="1" dirty="0"/>
              <a:t>2. fáze socializace</a:t>
            </a:r>
          </a:p>
          <a:p>
            <a:pPr marL="118872" indent="0">
              <a:buNone/>
            </a:pPr>
            <a:endParaRPr lang="cs-CZ" dirty="0"/>
          </a:p>
          <a:p>
            <a:pPr marL="118872" indent="0">
              <a:buNone/>
            </a:pPr>
            <a:r>
              <a:rPr lang="cs-CZ" dirty="0"/>
              <a:t>1,5 roku až do začátku puberty.</a:t>
            </a:r>
          </a:p>
          <a:p>
            <a:pPr marL="118872" indent="0">
              <a:buNone/>
            </a:pPr>
            <a:endParaRPr lang="cs-CZ" dirty="0"/>
          </a:p>
          <a:p>
            <a:pPr marL="118872" indent="0">
              <a:buNone/>
            </a:pPr>
            <a:r>
              <a:rPr lang="cs-CZ" sz="3600" dirty="0"/>
              <a:t>Začíná se období separace od matky (další konflikt, nyní na sociální úrovni). Postupně (již od první fáze) vzniká </a:t>
            </a:r>
            <a:r>
              <a:rPr lang="cs-CZ" sz="3600" b="1" dirty="0"/>
              <a:t>uvědomované jáství </a:t>
            </a:r>
            <a:r>
              <a:rPr lang="cs-CZ" sz="3600" dirty="0"/>
              <a:t>(vědomá osobnost) jako personifikace psychických procesů adaptace vzhledem: </a:t>
            </a:r>
          </a:p>
          <a:p>
            <a:pPr marL="118872" indent="0">
              <a:buNone/>
            </a:pPr>
            <a:r>
              <a:rPr lang="cs-CZ" sz="3600" dirty="0"/>
              <a:t>a) k pudovým potřebám (k </a:t>
            </a:r>
            <a:r>
              <a:rPr lang="cs-CZ" sz="3600" b="1" dirty="0"/>
              <a:t>ono</a:t>
            </a:r>
            <a:r>
              <a:rPr lang="cs-CZ" sz="3600" dirty="0"/>
              <a:t>, </a:t>
            </a:r>
            <a:r>
              <a:rPr lang="cs-CZ" sz="3600" b="1" i="1" dirty="0"/>
              <a:t>id</a:t>
            </a:r>
            <a:r>
              <a:rPr lang="cs-CZ" sz="3600" dirty="0"/>
              <a:t>), </a:t>
            </a:r>
          </a:p>
          <a:p>
            <a:pPr marL="118872" indent="0">
              <a:buNone/>
            </a:pPr>
            <a:r>
              <a:rPr lang="cs-CZ" sz="3600" dirty="0"/>
              <a:t>b) k </a:t>
            </a:r>
            <a:r>
              <a:rPr lang="cs-CZ" sz="3600" b="1" dirty="0"/>
              <a:t>realitě</a:t>
            </a:r>
            <a:r>
              <a:rPr lang="cs-CZ" sz="3600" dirty="0"/>
              <a:t> a </a:t>
            </a:r>
          </a:p>
          <a:p>
            <a:pPr marL="118872" indent="0">
              <a:buNone/>
            </a:pPr>
            <a:r>
              <a:rPr lang="cs-CZ" sz="3600" dirty="0"/>
              <a:t>c) postupně i vzhledem k </a:t>
            </a:r>
            <a:r>
              <a:rPr lang="cs-CZ" sz="3600" b="1" dirty="0" err="1"/>
              <a:t>nadjá</a:t>
            </a:r>
            <a:r>
              <a:rPr lang="cs-CZ" sz="3600" dirty="0"/>
              <a:t> (</a:t>
            </a:r>
            <a:r>
              <a:rPr lang="cs-CZ" sz="3600" b="1" i="1" dirty="0"/>
              <a:t>superego</a:t>
            </a:r>
            <a:r>
              <a:rPr lang="cs-CZ" sz="3600" dirty="0"/>
              <a:t>; k sociálním vlivům). </a:t>
            </a:r>
          </a:p>
          <a:p>
            <a:pPr marL="118872" indent="0">
              <a:buNone/>
            </a:pPr>
            <a:r>
              <a:rPr lang="cs-CZ" sz="3600" dirty="0"/>
              <a:t>Nový je v tomto období </a:t>
            </a:r>
            <a:r>
              <a:rPr lang="cs-CZ" sz="3600" b="1" dirty="0"/>
              <a:t>konflikt mezi ono</a:t>
            </a:r>
            <a:r>
              <a:rPr lang="cs-CZ" sz="3600" dirty="0"/>
              <a:t> </a:t>
            </a:r>
            <a:r>
              <a:rPr lang="cs-CZ" sz="3600" b="1" dirty="0"/>
              <a:t>a</a:t>
            </a:r>
            <a:r>
              <a:rPr lang="cs-CZ" sz="3600" dirty="0"/>
              <a:t> </a:t>
            </a:r>
            <a:r>
              <a:rPr lang="cs-CZ" sz="3600" b="1" dirty="0" err="1"/>
              <a:t>nadjá</a:t>
            </a:r>
            <a:r>
              <a:rPr lang="cs-CZ" sz="3600" b="1" dirty="0"/>
              <a:t> </a:t>
            </a:r>
            <a:r>
              <a:rPr lang="cs-CZ" sz="3600" dirty="0"/>
              <a:t>(mezi „zvířátkem“ a nároky společnosti), který se projevuje zvláště v </a:t>
            </a:r>
            <a:r>
              <a:rPr lang="cs-CZ" sz="3600" b="1" dirty="0"/>
              <a:t>období vzdoru</a:t>
            </a:r>
            <a:r>
              <a:rPr lang="cs-CZ" sz="3600" dirty="0"/>
              <a:t>. Postupně se rozvíjí dětská osobnost, i skrze konflikty se soc. okolím, které dítěti zrcadlí určité jeho stránky.</a:t>
            </a:r>
          </a:p>
          <a:p>
            <a:pPr marL="118872" indent="0">
              <a:buNone/>
            </a:pPr>
            <a:r>
              <a:rPr lang="cs-CZ" sz="3600" b="1" dirty="0"/>
              <a:t>Úkol dítěte</a:t>
            </a:r>
            <a:r>
              <a:rPr lang="cs-CZ" sz="3600" dirty="0"/>
              <a:t>: pochopit, že rodiče svým tlakem sledují dobro dítěte, ačkoli je tento tlak nepříjemný a plodí konflikty.</a:t>
            </a:r>
          </a:p>
          <a:p>
            <a:pPr marL="118872" indent="0">
              <a:buNone/>
            </a:pPr>
            <a:r>
              <a:rPr lang="cs-CZ" sz="3600" b="1" dirty="0"/>
              <a:t>Nevědomý úkol dítěte</a:t>
            </a:r>
            <a:r>
              <a:rPr lang="cs-CZ" sz="3600" dirty="0"/>
              <a:t>: překonat svoje základní (vrozené) sobectví (</a:t>
            </a:r>
            <a:r>
              <a:rPr lang="cs-CZ" sz="3600" b="1" i="1" dirty="0"/>
              <a:t>ono</a:t>
            </a:r>
            <a:r>
              <a:rPr lang="cs-CZ" sz="3600" dirty="0"/>
              <a:t>).</a:t>
            </a:r>
          </a:p>
          <a:p>
            <a:pPr marL="118872" indent="0">
              <a:buNone/>
            </a:pPr>
            <a:r>
              <a:rPr lang="cs-CZ" sz="3600" b="1" dirty="0"/>
              <a:t>Úkol rodiče</a:t>
            </a:r>
            <a:r>
              <a:rPr lang="cs-CZ" sz="3600" dirty="0"/>
              <a:t>: co nejsmířlivěji začít dítě socializovat (vychovávat a učit), pomoci mu překonat základní sobectví a základní nevědomost (o sociální a přírodní oblasti).</a:t>
            </a:r>
          </a:p>
          <a:p>
            <a:pPr marL="118872" indent="0">
              <a:buNone/>
            </a:pPr>
            <a:r>
              <a:rPr lang="cs-CZ" sz="3600" b="1" dirty="0"/>
              <a:t>Nástroje rodiče</a:t>
            </a:r>
            <a:r>
              <a:rPr lang="cs-CZ" sz="3600" dirty="0"/>
              <a:t>: Socializace </a:t>
            </a:r>
            <a:r>
              <a:rPr lang="cs-CZ" sz="3600" b="1" dirty="0"/>
              <a:t>láskou</a:t>
            </a:r>
            <a:r>
              <a:rPr lang="cs-CZ" sz="3600" dirty="0"/>
              <a:t>, </a:t>
            </a:r>
            <a:r>
              <a:rPr lang="cs-CZ" sz="3600" b="1" dirty="0"/>
              <a:t>studem</a:t>
            </a:r>
            <a:r>
              <a:rPr lang="cs-CZ" sz="3600" dirty="0"/>
              <a:t>, </a:t>
            </a:r>
            <a:r>
              <a:rPr lang="cs-CZ" sz="3600" b="1" dirty="0"/>
              <a:t>vinou</a:t>
            </a:r>
            <a:r>
              <a:rPr lang="cs-CZ" sz="3600" dirty="0"/>
              <a:t> a později i </a:t>
            </a:r>
            <a:r>
              <a:rPr lang="cs-CZ" sz="3600" b="1" dirty="0"/>
              <a:t>vysvětlením</a:t>
            </a:r>
            <a:r>
              <a:rPr lang="cs-CZ" sz="3600" dirty="0"/>
              <a:t>.</a:t>
            </a:r>
          </a:p>
          <a:p>
            <a:pPr marL="118872" indent="0">
              <a:buNone/>
            </a:pPr>
            <a:r>
              <a:rPr lang="cs-CZ" sz="3600" b="1" dirty="0"/>
              <a:t>Zisk ze socializace</a:t>
            </a:r>
            <a:r>
              <a:rPr lang="cs-CZ" sz="3600" dirty="0"/>
              <a:t>: vědomé sociální (interaktivní) jáství, ovládání vyměšování, pochopení </a:t>
            </a:r>
            <a:r>
              <a:rPr lang="cs-CZ" sz="3600" i="1" dirty="0"/>
              <a:t>zprostředkovaných</a:t>
            </a:r>
            <a:r>
              <a:rPr lang="cs-CZ" sz="3600" dirty="0"/>
              <a:t> základů světa, základy soběstačnosti, pochopení úžasnosti přírodního a sociálního světa…</a:t>
            </a:r>
          </a:p>
        </p:txBody>
      </p:sp>
    </p:spTree>
    <p:extLst>
      <p:ext uri="{BB962C8B-B14F-4D97-AF65-F5344CB8AC3E}">
        <p14:creationId xmlns:p14="http://schemas.microsoft.com/office/powerpoint/2010/main" val="2718257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E1CFA-7C21-4D47-B288-07329270FEB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5F2EEB8-0399-42FC-9228-B481F61E8DFF}"/>
              </a:ext>
            </a:extLst>
          </p:cNvPr>
          <p:cNvSpPr>
            <a:spLocks noGrp="1"/>
          </p:cNvSpPr>
          <p:nvPr>
            <p:ph idx="1"/>
          </p:nvPr>
        </p:nvSpPr>
        <p:spPr/>
        <p:txBody>
          <a:bodyPr>
            <a:normAutofit fontScale="70000" lnSpcReduction="20000"/>
          </a:bodyPr>
          <a:lstStyle/>
          <a:p>
            <a:pPr marL="118872" indent="0">
              <a:buNone/>
            </a:pPr>
            <a:r>
              <a:rPr lang="cs-CZ" sz="4600" b="1" dirty="0"/>
              <a:t>3. fáze socializace</a:t>
            </a:r>
            <a:endParaRPr lang="cs-CZ" sz="4600" dirty="0"/>
          </a:p>
          <a:p>
            <a:pPr marL="118872" indent="0">
              <a:buNone/>
            </a:pPr>
            <a:endParaRPr lang="cs-CZ" dirty="0"/>
          </a:p>
          <a:p>
            <a:pPr marL="118872" indent="0">
              <a:buNone/>
            </a:pPr>
            <a:r>
              <a:rPr lang="cs-CZ" dirty="0"/>
              <a:t>Od začátku puberty po konec adolescence.</a:t>
            </a:r>
          </a:p>
          <a:p>
            <a:pPr marL="118872" indent="0">
              <a:buNone/>
            </a:pPr>
            <a:endParaRPr lang="cs-CZ" dirty="0"/>
          </a:p>
          <a:p>
            <a:pPr marL="118872" indent="0">
              <a:buNone/>
            </a:pPr>
            <a:r>
              <a:rPr lang="cs-CZ" dirty="0"/>
              <a:t>Začíná se období integrace pohlavního pudu, tj. období vzniku dospělé osobnosti. Pohl. pud nelze uspokojit v primární rodině, čili tento pud nás vede mimo rodinu, ven do světa – je tedy výrazně prosociální. </a:t>
            </a:r>
          </a:p>
          <a:p>
            <a:pPr marL="118872" indent="0">
              <a:buNone/>
            </a:pPr>
            <a:endParaRPr lang="cs-CZ" dirty="0"/>
          </a:p>
          <a:p>
            <a:pPr marL="118872" indent="0">
              <a:buNone/>
            </a:pPr>
            <a:r>
              <a:rPr lang="cs-CZ" b="1" dirty="0"/>
              <a:t>Zdánlivý úkol dítěte/člověka</a:t>
            </a:r>
            <a:r>
              <a:rPr lang="cs-CZ" dirty="0"/>
              <a:t>: chodit do školy a tam se učit.</a:t>
            </a:r>
          </a:p>
          <a:p>
            <a:pPr marL="118872" indent="0">
              <a:buNone/>
            </a:pPr>
            <a:r>
              <a:rPr lang="cs-CZ" b="1" dirty="0"/>
              <a:t>Nevědomý úkol dítěte/člověka</a:t>
            </a:r>
            <a:r>
              <a:rPr lang="cs-CZ" dirty="0"/>
              <a:t>: vybudovat takovou osobnost, která nám umožní v přírodním i sociálním světě přežít a dokonce si najít partnera/ku.  </a:t>
            </a:r>
          </a:p>
          <a:p>
            <a:pPr marL="118872" indent="0">
              <a:buNone/>
            </a:pPr>
            <a:r>
              <a:rPr lang="cs-CZ" b="1" dirty="0"/>
              <a:t>Úkol rodiče</a:t>
            </a:r>
            <a:r>
              <a:rPr lang="cs-CZ" dirty="0"/>
              <a:t>: Uhlídat potomka, aby dospěl s co možná nejmenšími zraněními (fyzickými i duševními).</a:t>
            </a:r>
          </a:p>
          <a:p>
            <a:pPr marL="118872" indent="0">
              <a:buNone/>
            </a:pPr>
            <a:endParaRPr lang="cs-CZ" dirty="0"/>
          </a:p>
        </p:txBody>
      </p:sp>
    </p:spTree>
    <p:extLst>
      <p:ext uri="{BB962C8B-B14F-4D97-AF65-F5344CB8AC3E}">
        <p14:creationId xmlns:p14="http://schemas.microsoft.com/office/powerpoint/2010/main" val="1169416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5B8925-138F-4865-8C2B-FC822099928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6F62CAC-421A-4ED1-AB5E-C8F9BEF4C658}"/>
              </a:ext>
            </a:extLst>
          </p:cNvPr>
          <p:cNvSpPr>
            <a:spLocks noGrp="1"/>
          </p:cNvSpPr>
          <p:nvPr>
            <p:ph idx="1"/>
          </p:nvPr>
        </p:nvSpPr>
        <p:spPr/>
        <p:txBody>
          <a:bodyPr/>
          <a:lstStyle/>
          <a:p>
            <a:pPr marL="118872" indent="0">
              <a:buNone/>
            </a:pPr>
            <a:r>
              <a:rPr lang="cs-CZ" b="1" dirty="0"/>
              <a:t>4. fáze dospělosti</a:t>
            </a:r>
          </a:p>
          <a:p>
            <a:pPr marL="118872" indent="0">
              <a:buNone/>
            </a:pPr>
            <a:r>
              <a:rPr lang="cs-CZ" dirty="0"/>
              <a:t>Začíná se období formování vzniklé dospělé osobnosti (v ní chybí tradiční role rodiče, tu zastupuje role partnera/</a:t>
            </a:r>
            <a:r>
              <a:rPr lang="cs-CZ" dirty="0" err="1"/>
              <a:t>ky</a:t>
            </a:r>
            <a:r>
              <a:rPr lang="cs-CZ" dirty="0"/>
              <a:t> a role kamaráda/ů). Začíná socializace životem („co nás život naučí a jak obstojíme“).</a:t>
            </a:r>
          </a:p>
          <a:p>
            <a:pPr marL="118872" indent="0">
              <a:buNone/>
            </a:pPr>
            <a:endParaRPr lang="cs-CZ" dirty="0"/>
          </a:p>
          <a:p>
            <a:pPr marL="118872" indent="0">
              <a:buNone/>
            </a:pPr>
            <a:r>
              <a:rPr lang="cs-CZ" b="1" dirty="0"/>
              <a:t>5. fáze rodičovství</a:t>
            </a:r>
            <a:r>
              <a:rPr lang="cs-CZ" dirty="0"/>
              <a:t>. S příchodem potomků.</a:t>
            </a:r>
          </a:p>
          <a:p>
            <a:pPr marL="118872" indent="0">
              <a:buNone/>
            </a:pPr>
            <a:r>
              <a:rPr lang="cs-CZ" b="1" dirty="0"/>
              <a:t>6. fáze </a:t>
            </a:r>
            <a:r>
              <a:rPr lang="cs-CZ" b="1" dirty="0" err="1"/>
              <a:t>prarodičovství</a:t>
            </a:r>
            <a:r>
              <a:rPr lang="cs-CZ" dirty="0"/>
              <a:t>. S příchodem vnoučat.</a:t>
            </a:r>
          </a:p>
          <a:p>
            <a:pPr marL="118872" indent="0">
              <a:buNone/>
            </a:pPr>
            <a:endParaRPr lang="cs-CZ" dirty="0"/>
          </a:p>
          <a:p>
            <a:pPr marL="118872" indent="0">
              <a:buNone/>
            </a:pPr>
            <a:endParaRPr lang="cs-CZ" dirty="0"/>
          </a:p>
          <a:p>
            <a:pPr marL="118872" indent="0">
              <a:buNone/>
            </a:pPr>
            <a:endParaRPr lang="cs-CZ" dirty="0"/>
          </a:p>
        </p:txBody>
      </p:sp>
    </p:spTree>
    <p:extLst>
      <p:ext uri="{BB962C8B-B14F-4D97-AF65-F5344CB8AC3E}">
        <p14:creationId xmlns:p14="http://schemas.microsoft.com/office/powerpoint/2010/main" val="1825839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0D7E94-31EA-4C3B-9AE1-ED9F108A4D9A}"/>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ABB0D8AD-DDAD-4695-AA13-E99EB174EEC1}"/>
              </a:ext>
            </a:extLst>
          </p:cNvPr>
          <p:cNvSpPr>
            <a:spLocks noGrp="1"/>
          </p:cNvSpPr>
          <p:nvPr>
            <p:ph idx="1"/>
          </p:nvPr>
        </p:nvSpPr>
        <p:spPr/>
        <p:txBody>
          <a:bodyPr>
            <a:normAutofit fontScale="92500" lnSpcReduction="20000"/>
          </a:bodyPr>
          <a:lstStyle/>
          <a:p>
            <a:pPr marL="118872" indent="0">
              <a:buNone/>
            </a:pPr>
            <a:r>
              <a:rPr lang="cs-CZ" dirty="0"/>
              <a:t>Socializace se týká:</a:t>
            </a:r>
          </a:p>
          <a:p>
            <a:r>
              <a:rPr lang="cs-CZ" b="1" dirty="0"/>
              <a:t>Chování</a:t>
            </a:r>
            <a:r>
              <a:rPr lang="cs-CZ" dirty="0"/>
              <a:t> (chováme se dle kulturních norem a zvyklostí)</a:t>
            </a:r>
          </a:p>
          <a:p>
            <a:r>
              <a:rPr lang="cs-CZ" b="1" dirty="0"/>
              <a:t>Motivace</a:t>
            </a:r>
            <a:r>
              <a:rPr lang="cs-CZ" dirty="0"/>
              <a:t> (omezujeme a zesilujeme svoje potřeby určitým směrem)</a:t>
            </a:r>
          </a:p>
          <a:p>
            <a:r>
              <a:rPr lang="cs-CZ" b="1" dirty="0"/>
              <a:t>Znalostí</a:t>
            </a:r>
            <a:r>
              <a:rPr lang="cs-CZ" dirty="0"/>
              <a:t> a představ o světě</a:t>
            </a:r>
          </a:p>
          <a:p>
            <a:r>
              <a:rPr lang="cs-CZ" b="1" dirty="0"/>
              <a:t>Povrchu těla </a:t>
            </a:r>
            <a:r>
              <a:rPr lang="cs-CZ" dirty="0"/>
              <a:t>(zdobíme a šatíme svoje tělo dle kulturních norem)</a:t>
            </a:r>
            <a:endParaRPr lang="cs-CZ" b="1" dirty="0"/>
          </a:p>
          <a:p>
            <a:r>
              <a:rPr lang="cs-CZ" b="1" dirty="0"/>
              <a:t>Tělesných procesů</a:t>
            </a:r>
            <a:r>
              <a:rPr lang="cs-CZ" dirty="0"/>
              <a:t>: jezení, defekace, sexuálního chování, emocí, agrese atd.</a:t>
            </a:r>
          </a:p>
          <a:p>
            <a:r>
              <a:rPr lang="cs-CZ" dirty="0"/>
              <a:t>Myšlení, fantazie, </a:t>
            </a:r>
            <a:r>
              <a:rPr lang="cs-CZ" b="1" dirty="0"/>
              <a:t>řeči</a:t>
            </a:r>
          </a:p>
        </p:txBody>
      </p:sp>
    </p:spTree>
    <p:extLst>
      <p:ext uri="{BB962C8B-B14F-4D97-AF65-F5344CB8AC3E}">
        <p14:creationId xmlns:p14="http://schemas.microsoft.com/office/powerpoint/2010/main" val="4018459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Socializace</a:t>
            </a:r>
          </a:p>
        </p:txBody>
      </p:sp>
      <p:sp>
        <p:nvSpPr>
          <p:cNvPr id="3" name="Zástupný symbol pro obsah 2"/>
          <p:cNvSpPr>
            <a:spLocks noGrp="1"/>
          </p:cNvSpPr>
          <p:nvPr>
            <p:ph idx="1"/>
          </p:nvPr>
        </p:nvSpPr>
        <p:spPr>
          <a:xfrm>
            <a:off x="448816" y="1408176"/>
            <a:ext cx="8229600" cy="4625609"/>
          </a:xfrm>
        </p:spPr>
        <p:txBody>
          <a:bodyPr>
            <a:noAutofit/>
          </a:bodyPr>
          <a:lstStyle/>
          <a:p>
            <a:pPr marL="118872" indent="0">
              <a:buNone/>
            </a:pPr>
            <a:r>
              <a:rPr lang="cs-CZ" sz="2300" dirty="0"/>
              <a:t>Socializaci nelze chápat jen jako  jednosměrný </a:t>
            </a:r>
            <a:r>
              <a:rPr lang="cs-CZ" sz="2300" b="1" dirty="0"/>
              <a:t>receptivní</a:t>
            </a:r>
            <a:r>
              <a:rPr lang="cs-CZ" sz="2300" dirty="0"/>
              <a:t> proces, kdy se do dítěte nalévá kultura. Socializace má </a:t>
            </a:r>
            <a:r>
              <a:rPr lang="cs-CZ" sz="2300" b="1" dirty="0"/>
              <a:t>dva póly </a:t>
            </a:r>
            <a:r>
              <a:rPr lang="cs-CZ" sz="2300" dirty="0"/>
              <a:t>(receptivní a distribuční). </a:t>
            </a:r>
          </a:p>
          <a:p>
            <a:pPr marL="118872" indent="0">
              <a:buNone/>
            </a:pPr>
            <a:endParaRPr lang="cs-CZ" sz="2300" dirty="0"/>
          </a:p>
          <a:p>
            <a:pPr marL="118872" indent="0">
              <a:buNone/>
            </a:pPr>
            <a:r>
              <a:rPr lang="cs-CZ" sz="2300" dirty="0"/>
              <a:t>I dítě (zdánlivě pasivní při socializaci) je od prvního dne narození samo velmi významným sociálním činitelem svých rodičů – srov. narození dítěte a změna celého partnerského (nyní již rodinného) života! Vše se točí kolem dítěte! Místo, věci, strava, spaní, styk s ostatními atd. Všechno.</a:t>
            </a:r>
          </a:p>
          <a:p>
            <a:pPr marL="118872" indent="0">
              <a:buNone/>
            </a:pPr>
            <a:endParaRPr lang="cs-CZ" sz="2300" dirty="0"/>
          </a:p>
          <a:p>
            <a:pPr marL="118872" indent="0">
              <a:buNone/>
            </a:pPr>
            <a:r>
              <a:rPr lang="cs-CZ" sz="2300" dirty="0"/>
              <a:t>+ Dítě se často velmi silně bouří proti socializačním postupům: chtějí víc/méně mléka, strava jim ne/chutná, za někým nepůjdou, něco je nudí,  </a:t>
            </a:r>
            <a:r>
              <a:rPr lang="cs-CZ" sz="2300" b="1" dirty="0"/>
              <a:t>chtějí být občas neposlušné </a:t>
            </a:r>
            <a:r>
              <a:rPr lang="cs-CZ" sz="2300" dirty="0"/>
              <a:t>(srov. Freudovu teorii dynamiky osobnosti založenou na konfliktu id x superego). Tím si dítě buduje </a:t>
            </a:r>
            <a:r>
              <a:rPr lang="cs-CZ" sz="2300" b="1" dirty="0"/>
              <a:t>autonomii</a:t>
            </a:r>
            <a:r>
              <a:rPr lang="cs-CZ" sz="2300" dirty="0"/>
              <a:t> i identitu. </a:t>
            </a:r>
          </a:p>
        </p:txBody>
      </p:sp>
    </p:spTree>
    <p:extLst>
      <p:ext uri="{BB962C8B-B14F-4D97-AF65-F5344CB8AC3E}">
        <p14:creationId xmlns:p14="http://schemas.microsoft.com/office/powerpoint/2010/main" val="1118556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LIDSKÁ SOCIÁLNOST</a:t>
            </a:r>
            <a:endParaRPr lang="cs-CZ" sz="2400" dirty="0">
              <a:solidFill>
                <a:srgbClr val="92D050"/>
              </a:solidFill>
            </a:endParaRPr>
          </a:p>
        </p:txBody>
      </p:sp>
      <p:pic>
        <p:nvPicPr>
          <p:cNvPr id="4098" name="Picture 2" descr="/// This has to be one of the top cute birdy pics. | Wonderful Pl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9886" y="1408175"/>
            <a:ext cx="3522313" cy="548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04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C01ACC-569D-46B3-BFEA-04DCE4000B8D}"/>
              </a:ext>
            </a:extLst>
          </p:cNvPr>
          <p:cNvSpPr>
            <a:spLocks noGrp="1"/>
          </p:cNvSpPr>
          <p:nvPr>
            <p:ph type="title"/>
          </p:nvPr>
        </p:nvSpPr>
        <p:spPr/>
        <p:txBody>
          <a:bodyPr/>
          <a:lstStyle/>
          <a:p>
            <a:r>
              <a:rPr lang="cs-CZ" dirty="0"/>
              <a:t>Cíle této části:</a:t>
            </a:r>
          </a:p>
        </p:txBody>
      </p:sp>
      <p:sp>
        <p:nvSpPr>
          <p:cNvPr id="3" name="Zástupný obsah 2">
            <a:extLst>
              <a:ext uri="{FF2B5EF4-FFF2-40B4-BE49-F238E27FC236}">
                <a16:creationId xmlns:a16="http://schemas.microsoft.com/office/drawing/2014/main" id="{9E47C436-1FBB-4D26-8B6F-A274D4FE5CC1}"/>
              </a:ext>
            </a:extLst>
          </p:cNvPr>
          <p:cNvSpPr>
            <a:spLocks noGrp="1"/>
          </p:cNvSpPr>
          <p:nvPr>
            <p:ph idx="1"/>
          </p:nvPr>
        </p:nvSpPr>
        <p:spPr>
          <a:xfrm>
            <a:off x="457200" y="1775191"/>
            <a:ext cx="8229600" cy="4822161"/>
          </a:xfrm>
        </p:spPr>
        <p:txBody>
          <a:bodyPr>
            <a:normAutofit fontScale="85000" lnSpcReduction="10000"/>
          </a:bodyPr>
          <a:lstStyle/>
          <a:p>
            <a:pPr>
              <a:spcAft>
                <a:spcPts val="1200"/>
              </a:spcAft>
            </a:pPr>
            <a:r>
              <a:rPr lang="cs-CZ" dirty="0"/>
              <a:t>Porozumět tomu, že </a:t>
            </a:r>
            <a:r>
              <a:rPr lang="cs-CZ" b="1" dirty="0"/>
              <a:t>sociálnost je univerzální a velice účinnou adaptací</a:t>
            </a:r>
            <a:r>
              <a:rPr lang="cs-CZ" dirty="0"/>
              <a:t> v přírodní říši.</a:t>
            </a:r>
          </a:p>
          <a:p>
            <a:pPr>
              <a:spcAft>
                <a:spcPts val="1200"/>
              </a:spcAft>
            </a:pPr>
            <a:r>
              <a:rPr lang="cs-CZ" dirty="0"/>
              <a:t>Že sociálnost není lidským výtvorem - je to v přírodě celkem rozšířená adaptace. Jsou však i nesociální živočichové, např. draví tvorové: bezobratlí, ryby či plazi (viz přednáška </a:t>
            </a:r>
            <a:r>
              <a:rPr lang="cs-CZ" i="1" dirty="0"/>
              <a:t>Historie lidské komunikace</a:t>
            </a:r>
            <a:r>
              <a:rPr lang="cs-CZ" dirty="0"/>
              <a:t>).</a:t>
            </a:r>
          </a:p>
          <a:p>
            <a:pPr>
              <a:spcAft>
                <a:spcPts val="1200"/>
              </a:spcAft>
            </a:pPr>
            <a:r>
              <a:rPr lang="cs-CZ" dirty="0"/>
              <a:t>Že lidská sociálnost má specificky lidskou podobu, která je výrazně odlišná i od sociálnosti našich geneticky nejbližších příbuzných (šimpanzů, lidoopů či primátů). Tato specifika lidské sociálnosti je dobré znát.</a:t>
            </a:r>
          </a:p>
          <a:p>
            <a:endParaRPr lang="cs-CZ" dirty="0"/>
          </a:p>
        </p:txBody>
      </p:sp>
    </p:spTree>
    <p:extLst>
      <p:ext uri="{BB962C8B-B14F-4D97-AF65-F5344CB8AC3E}">
        <p14:creationId xmlns:p14="http://schemas.microsoft.com/office/powerpoint/2010/main" val="170215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normAutofit/>
          </a:bodyPr>
          <a:lstStyle/>
          <a:p>
            <a:r>
              <a:rPr lang="cs-CZ" dirty="0"/>
              <a:t>Povinná studijní literatura:</a:t>
            </a:r>
          </a:p>
        </p:txBody>
      </p:sp>
      <p:pic>
        <p:nvPicPr>
          <p:cNvPr id="4" name="Picture 3"/>
          <p:cNvPicPr>
            <a:picLocks noChangeAspect="1" noChangeArrowheads="1"/>
          </p:cNvPicPr>
          <p:nvPr/>
        </p:nvPicPr>
        <p:blipFill>
          <a:blip r:embed="rId2" cstate="print"/>
          <a:srcRect/>
          <a:stretch>
            <a:fillRect/>
          </a:stretch>
        </p:blipFill>
        <p:spPr bwMode="auto">
          <a:xfrm>
            <a:off x="611560" y="4327996"/>
            <a:ext cx="1512167" cy="2217401"/>
          </a:xfrm>
          <a:prstGeom prst="rect">
            <a:avLst/>
          </a:prstGeom>
          <a:noFill/>
          <a:ln w="9525">
            <a:noFill/>
            <a:miter lim="800000"/>
            <a:headEnd/>
            <a:tailEnd/>
          </a:ln>
        </p:spPr>
      </p:pic>
      <p:sp>
        <p:nvSpPr>
          <p:cNvPr id="11" name="TextovéPole 10">
            <a:extLst>
              <a:ext uri="{FF2B5EF4-FFF2-40B4-BE49-F238E27FC236}">
                <a16:creationId xmlns:a16="http://schemas.microsoft.com/office/drawing/2014/main" id="{D842378F-FB01-4149-B6EB-29C062EE9BD5}"/>
              </a:ext>
            </a:extLst>
          </p:cNvPr>
          <p:cNvSpPr txBox="1"/>
          <p:nvPr/>
        </p:nvSpPr>
        <p:spPr>
          <a:xfrm>
            <a:off x="2339752" y="4327996"/>
            <a:ext cx="6105736" cy="1384995"/>
          </a:xfrm>
          <a:prstGeom prst="rect">
            <a:avLst/>
          </a:prstGeom>
          <a:noFill/>
        </p:spPr>
        <p:txBody>
          <a:bodyPr wrap="square">
            <a:spAutoFit/>
          </a:bodyPr>
          <a:lstStyle/>
          <a:p>
            <a:r>
              <a:rPr lang="cs-CZ" sz="2800" dirty="0"/>
              <a:t>Řezáč, J. (1998). Sociální psychologie. </a:t>
            </a:r>
          </a:p>
          <a:p>
            <a:r>
              <a:rPr lang="cs-CZ" sz="2800" dirty="0"/>
              <a:t>Brno: </a:t>
            </a:r>
            <a:r>
              <a:rPr lang="cs-CZ" sz="2800" dirty="0" err="1"/>
              <a:t>Paido</a:t>
            </a:r>
            <a:r>
              <a:rPr lang="cs-CZ" sz="2800" dirty="0"/>
              <a:t>. </a:t>
            </a:r>
            <a:r>
              <a:rPr lang="cs-CZ" sz="2800" b="1" dirty="0"/>
              <a:t>Vloženo do interaktivní osnovy.</a:t>
            </a:r>
          </a:p>
        </p:txBody>
      </p:sp>
      <p:pic>
        <p:nvPicPr>
          <p:cNvPr id="12" name="Picture 2" descr="Sociální psychologie pro pedagogy [E-kniha] - Zdeněk Helus | KOSMAS.cz -  vaše internetové knihkupectví">
            <a:extLst>
              <a:ext uri="{FF2B5EF4-FFF2-40B4-BE49-F238E27FC236}">
                <a16:creationId xmlns:a16="http://schemas.microsoft.com/office/drawing/2014/main" id="{345F315A-FA5A-4F3B-BED0-CD54D3346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11" y="1794413"/>
            <a:ext cx="1425216" cy="2095452"/>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a:extLst>
              <a:ext uri="{FF2B5EF4-FFF2-40B4-BE49-F238E27FC236}">
                <a16:creationId xmlns:a16="http://schemas.microsoft.com/office/drawing/2014/main" id="{C9FB985A-202B-46B9-8CF9-1F904F6AADB8}"/>
              </a:ext>
            </a:extLst>
          </p:cNvPr>
          <p:cNvSpPr txBox="1"/>
          <p:nvPr/>
        </p:nvSpPr>
        <p:spPr>
          <a:xfrm>
            <a:off x="2339753" y="1814643"/>
            <a:ext cx="6480720" cy="1569660"/>
          </a:xfrm>
          <a:prstGeom prst="rect">
            <a:avLst/>
          </a:prstGeom>
          <a:noFill/>
        </p:spPr>
        <p:txBody>
          <a:bodyPr wrap="square">
            <a:spAutoFit/>
          </a:bodyPr>
          <a:lstStyle/>
          <a:p>
            <a:r>
              <a:rPr lang="cs-CZ" sz="3200" b="1" dirty="0" err="1"/>
              <a:t>Helus</a:t>
            </a:r>
            <a:r>
              <a:rPr lang="cs-CZ" sz="3200" b="1" dirty="0"/>
              <a:t>, Z. (2007 či 2015). </a:t>
            </a:r>
          </a:p>
          <a:p>
            <a:r>
              <a:rPr lang="cs-CZ" sz="3200" b="1" dirty="0"/>
              <a:t>Sociální psychologie pro pedagogy</a:t>
            </a:r>
            <a:r>
              <a:rPr lang="cs-CZ" sz="3200" dirty="0"/>
              <a:t>. </a:t>
            </a:r>
          </a:p>
          <a:p>
            <a:r>
              <a:rPr lang="cs-CZ" sz="3200" dirty="0"/>
              <a:t>Grada: Praha. </a:t>
            </a:r>
          </a:p>
        </p:txBody>
      </p:sp>
    </p:spTree>
    <p:extLst>
      <p:ext uri="{BB962C8B-B14F-4D97-AF65-F5344CB8AC3E}">
        <p14:creationId xmlns:p14="http://schemas.microsoft.com/office/powerpoint/2010/main" val="2970243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Evoluce sociálnosti</a:t>
            </a:r>
          </a:p>
        </p:txBody>
      </p:sp>
      <p:sp>
        <p:nvSpPr>
          <p:cNvPr id="3" name="Zástupný symbol pro obsah 2"/>
          <p:cNvSpPr>
            <a:spLocks noGrp="1"/>
          </p:cNvSpPr>
          <p:nvPr>
            <p:ph idx="1"/>
          </p:nvPr>
        </p:nvSpPr>
        <p:spPr/>
        <p:txBody>
          <a:bodyPr>
            <a:normAutofit fontScale="85000" lnSpcReduction="10000"/>
          </a:bodyPr>
          <a:lstStyle/>
          <a:p>
            <a:r>
              <a:rPr lang="cs-CZ" sz="3400" dirty="0"/>
              <a:t>Sociálnost včel či mravenců je jiná, než sociálnost lidská.</a:t>
            </a:r>
          </a:p>
          <a:p>
            <a:r>
              <a:rPr lang="cs-CZ" sz="3400" dirty="0"/>
              <a:t>Sociálnost blanokřídlých je určená hlavně feromony a </a:t>
            </a:r>
            <a:r>
              <a:rPr lang="cs-CZ" sz="3400" b="1" dirty="0"/>
              <a:t>hormony</a:t>
            </a:r>
            <a:r>
              <a:rPr lang="cs-CZ" sz="3400" dirty="0"/>
              <a:t> (a je proto více neměnná a uniformní – srov. kasty mravenců: voják, pečovatel o larvy, dělník atd.). </a:t>
            </a:r>
          </a:p>
          <a:p>
            <a:r>
              <a:rPr lang="cs-CZ" sz="3400" dirty="0"/>
              <a:t>Lidská sociálnost je sice také spoluurčována hormony či feromony (srov. roli </a:t>
            </a:r>
            <a:r>
              <a:rPr lang="cs-CZ" sz="3400" b="1" dirty="0"/>
              <a:t>oxytocinu, adrenalinu, tělesného pachu ad.</a:t>
            </a:r>
            <a:r>
              <a:rPr lang="cs-CZ" sz="3400" dirty="0"/>
              <a:t>), ale není vůbec uniformní (neboť je utvářena také odlišnostmi individuí, sociálních rolí, sociálních pozic apod.). </a:t>
            </a:r>
            <a:endParaRPr lang="cs-CZ" dirty="0"/>
          </a:p>
          <a:p>
            <a:endParaRPr lang="cs-CZ" dirty="0"/>
          </a:p>
          <a:p>
            <a:endParaRPr lang="cs-CZ" dirty="0"/>
          </a:p>
        </p:txBody>
      </p:sp>
    </p:spTree>
    <p:extLst>
      <p:ext uri="{BB962C8B-B14F-4D97-AF65-F5344CB8AC3E}">
        <p14:creationId xmlns:p14="http://schemas.microsoft.com/office/powerpoint/2010/main" val="1608709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03DF5F-09D9-4BE1-88CE-F589B2A4E96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D86B93C-1EA9-4BB7-B6D2-C800F8628FBE}"/>
              </a:ext>
            </a:extLst>
          </p:cNvPr>
          <p:cNvSpPr>
            <a:spLocks noGrp="1"/>
          </p:cNvSpPr>
          <p:nvPr>
            <p:ph idx="1"/>
          </p:nvPr>
        </p:nvSpPr>
        <p:spPr/>
        <p:txBody>
          <a:bodyPr>
            <a:normAutofit/>
          </a:bodyPr>
          <a:lstStyle/>
          <a:p>
            <a:r>
              <a:rPr lang="cs-CZ" sz="3200" dirty="0"/>
              <a:t>Základy sociálnosti jsou i u člověka </a:t>
            </a:r>
            <a:r>
              <a:rPr lang="cs-CZ" sz="3200" b="1" dirty="0"/>
              <a:t>vrozené (srov. </a:t>
            </a:r>
            <a:r>
              <a:rPr lang="cs-CZ" sz="3200" b="1" dirty="0" err="1"/>
              <a:t>attachment</a:t>
            </a:r>
            <a:r>
              <a:rPr lang="cs-CZ" sz="3200" b="1" dirty="0"/>
              <a:t>), </a:t>
            </a:r>
            <a:r>
              <a:rPr lang="cs-CZ" sz="3200" dirty="0"/>
              <a:t>ale vždy mají i individuální (popř. rodinnou) podobu. </a:t>
            </a:r>
          </a:p>
          <a:p>
            <a:r>
              <a:rPr lang="cs-CZ" sz="3200" dirty="0"/>
              <a:t>Když se řekne, že je něco vrozené znamená to mj., že je to společné všem zástupcům daného druhu (srov. pud </a:t>
            </a:r>
            <a:r>
              <a:rPr lang="cs-CZ" sz="3200" b="1" i="1" dirty="0" err="1"/>
              <a:t>attachmentu</a:t>
            </a:r>
            <a:r>
              <a:rPr lang="cs-CZ" sz="3200" i="1" dirty="0"/>
              <a:t>, </a:t>
            </a:r>
            <a:r>
              <a:rPr lang="cs-CZ" sz="3200" dirty="0"/>
              <a:t>který máme společný </a:t>
            </a:r>
            <a:r>
              <a:rPr lang="cs-CZ" dirty="0"/>
              <a:t>minimálně se všemi primáty).</a:t>
            </a:r>
          </a:p>
          <a:p>
            <a:endParaRPr lang="cs-CZ" dirty="0"/>
          </a:p>
        </p:txBody>
      </p:sp>
    </p:spTree>
    <p:extLst>
      <p:ext uri="{BB962C8B-B14F-4D97-AF65-F5344CB8AC3E}">
        <p14:creationId xmlns:p14="http://schemas.microsoft.com/office/powerpoint/2010/main" val="1057163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Evoluce sociálnosti: rodičovství</a:t>
            </a:r>
          </a:p>
        </p:txBody>
      </p:sp>
      <p:sp>
        <p:nvSpPr>
          <p:cNvPr id="3" name="Zástupný symbol pro obsah 2"/>
          <p:cNvSpPr>
            <a:spLocks noGrp="1"/>
          </p:cNvSpPr>
          <p:nvPr>
            <p:ph idx="1"/>
          </p:nvPr>
        </p:nvSpPr>
        <p:spPr>
          <a:xfrm>
            <a:off x="457200" y="1775191"/>
            <a:ext cx="8229600" cy="4894169"/>
          </a:xfrm>
        </p:spPr>
        <p:txBody>
          <a:bodyPr>
            <a:normAutofit fontScale="92500" lnSpcReduction="20000"/>
          </a:bodyPr>
          <a:lstStyle/>
          <a:p>
            <a:pPr marL="118872" indent="0">
              <a:buNone/>
            </a:pPr>
            <a:r>
              <a:rPr lang="cs-CZ" dirty="0"/>
              <a:t>U savců a ptáků je sociálnost navíc spojená s péčí o potomstvo!</a:t>
            </a:r>
          </a:p>
          <a:p>
            <a:pPr marL="118872" indent="0">
              <a:buNone/>
            </a:pPr>
            <a:r>
              <a:rPr lang="cs-CZ" sz="1600" dirty="0"/>
              <a:t>Schopnost péče o potomstvo se rozvinula asi ne později než před 300 milióny lety s nástupem </a:t>
            </a:r>
            <a:r>
              <a:rPr lang="cs-CZ" sz="1600" dirty="0" err="1"/>
              <a:t>therapsidů</a:t>
            </a:r>
            <a:r>
              <a:rPr lang="cs-CZ" sz="1600" dirty="0"/>
              <a:t> a dinosaurů.</a:t>
            </a:r>
          </a:p>
          <a:p>
            <a:pPr marL="118872" indent="0">
              <a:buNone/>
            </a:pPr>
            <a:endParaRPr lang="cs-CZ" dirty="0"/>
          </a:p>
          <a:p>
            <a:pPr marL="118872" indent="0">
              <a:buNone/>
            </a:pPr>
            <a:r>
              <a:rPr lang="cs-CZ" dirty="0"/>
              <a:t>Péče o potomstvo je mj. spojená s podnětným sociobiologickým termínem </a:t>
            </a:r>
            <a:r>
              <a:rPr lang="cs-CZ" b="1" i="1" dirty="0" err="1"/>
              <a:t>parental</a:t>
            </a:r>
            <a:r>
              <a:rPr lang="cs-CZ" b="1" i="1" dirty="0"/>
              <a:t> </a:t>
            </a:r>
            <a:r>
              <a:rPr lang="cs-CZ" b="1" i="1" dirty="0" err="1"/>
              <a:t>investment</a:t>
            </a:r>
            <a:r>
              <a:rPr lang="cs-CZ" b="1" i="1" dirty="0"/>
              <a:t>  </a:t>
            </a:r>
            <a:r>
              <a:rPr lang="cs-CZ" i="1" dirty="0"/>
              <a:t>(= </a:t>
            </a:r>
            <a:r>
              <a:rPr lang="cs-CZ" b="1" i="1" dirty="0"/>
              <a:t>investice do rodičovství</a:t>
            </a:r>
            <a:r>
              <a:rPr lang="cs-CZ" dirty="0"/>
              <a:t>). Teorie </a:t>
            </a:r>
            <a:r>
              <a:rPr lang="cs-CZ" i="1" dirty="0"/>
              <a:t>investice do rodičovství </a:t>
            </a:r>
            <a:r>
              <a:rPr lang="cs-CZ" dirty="0"/>
              <a:t>dobře vysvětluje různé proměny sexuality druhu ve vztahu k péči o potomky, k velikosti a uspořádání skupiny apod.</a:t>
            </a:r>
          </a:p>
          <a:p>
            <a:pPr marL="118872" indent="0">
              <a:buNone/>
            </a:pPr>
            <a:endParaRPr lang="cs-CZ" sz="2200" dirty="0"/>
          </a:p>
          <a:p>
            <a:pPr marL="118872" indent="0">
              <a:buNone/>
            </a:pPr>
            <a:r>
              <a:rPr lang="cs-CZ" sz="2200" dirty="0"/>
              <a:t>Např. vztah mezi pohlavním dimorfizmem a uspořádáním rodinné jednotky (viz dále).</a:t>
            </a:r>
          </a:p>
        </p:txBody>
      </p:sp>
    </p:spTree>
    <p:extLst>
      <p:ext uri="{BB962C8B-B14F-4D97-AF65-F5344CB8AC3E}">
        <p14:creationId xmlns:p14="http://schemas.microsoft.com/office/powerpoint/2010/main" val="3618822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2F5B91-83AC-4976-A2A4-0E81DFB8D60C}"/>
              </a:ext>
            </a:extLst>
          </p:cNvPr>
          <p:cNvSpPr>
            <a:spLocks noGrp="1"/>
          </p:cNvSpPr>
          <p:nvPr>
            <p:ph type="title"/>
          </p:nvPr>
        </p:nvSpPr>
        <p:spPr/>
        <p:txBody>
          <a:bodyPr/>
          <a:lstStyle/>
          <a:p>
            <a:r>
              <a:rPr lang="cs-CZ" dirty="0"/>
              <a:t>TEORIE SOCIÁLNÍHO MOZKU</a:t>
            </a:r>
          </a:p>
        </p:txBody>
      </p:sp>
      <p:sp>
        <p:nvSpPr>
          <p:cNvPr id="3" name="Zástupný obsah 2">
            <a:extLst>
              <a:ext uri="{FF2B5EF4-FFF2-40B4-BE49-F238E27FC236}">
                <a16:creationId xmlns:a16="http://schemas.microsoft.com/office/drawing/2014/main" id="{FA33C01A-E8B5-4BFF-8D8B-21D9A570F08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768560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Lidský mozek – proč je tak velký?</a:t>
            </a:r>
          </a:p>
        </p:txBody>
      </p:sp>
      <p:sp>
        <p:nvSpPr>
          <p:cNvPr id="3" name="Zástupný symbol pro obsah 2"/>
          <p:cNvSpPr>
            <a:spLocks noGrp="1"/>
          </p:cNvSpPr>
          <p:nvPr>
            <p:ph idx="1"/>
          </p:nvPr>
        </p:nvSpPr>
        <p:spPr/>
        <p:txBody>
          <a:bodyPr>
            <a:normAutofit/>
          </a:bodyPr>
          <a:lstStyle/>
          <a:p>
            <a:pPr marL="118872" indent="0">
              <a:buNone/>
            </a:pPr>
            <a:r>
              <a:rPr lang="cs-CZ" dirty="0"/>
              <a:t>Lidský mozek váží 2 % hmotnosti, nicméně spotřebuje 20 % zdrojů.</a:t>
            </a:r>
          </a:p>
          <a:p>
            <a:pPr marL="118872" indent="0">
              <a:buNone/>
            </a:pPr>
            <a:r>
              <a:rPr lang="cs-CZ" dirty="0"/>
              <a:t>Mozková kůra člověka má 4 krát větší plochu než mozek šimpanze. </a:t>
            </a:r>
            <a:r>
              <a:rPr lang="cs-CZ" sz="2000" dirty="0" err="1"/>
              <a:t>Gyrifikace</a:t>
            </a:r>
            <a:r>
              <a:rPr lang="cs-CZ" sz="2000" dirty="0"/>
              <a:t> je výsledkem velkého neokortexu v malé dutině lebeční. Krysa má mozek zcela plochý – i proto se používá v neuro-výzkumu.</a:t>
            </a:r>
          </a:p>
          <a:p>
            <a:pPr marL="118872" indent="0">
              <a:buNone/>
            </a:pPr>
            <a:endParaRPr lang="cs-CZ" dirty="0"/>
          </a:p>
          <a:p>
            <a:pPr marL="118872" indent="0">
              <a:buNone/>
            </a:pPr>
            <a:endParaRPr lang="cs-CZ" dirty="0"/>
          </a:p>
          <a:p>
            <a:pPr marL="118872" indent="0">
              <a:buNone/>
            </a:pPr>
            <a:endParaRPr lang="cs-CZ" dirty="0"/>
          </a:p>
          <a:p>
            <a:pPr marL="118872" indent="0">
              <a:buNone/>
            </a:pPr>
            <a:endParaRPr lang="cs-CZ" dirty="0"/>
          </a:p>
        </p:txBody>
      </p:sp>
      <p:pic>
        <p:nvPicPr>
          <p:cNvPr id="5" name="Obrázek 4"/>
          <p:cNvPicPr>
            <a:picLocks noChangeAspect="1"/>
          </p:cNvPicPr>
          <p:nvPr/>
        </p:nvPicPr>
        <p:blipFill>
          <a:blip r:embed="rId2"/>
          <a:stretch>
            <a:fillRect/>
          </a:stretch>
        </p:blipFill>
        <p:spPr>
          <a:xfrm>
            <a:off x="4582344" y="4293096"/>
            <a:ext cx="4104456" cy="2371155"/>
          </a:xfrm>
          <a:prstGeom prst="rect">
            <a:avLst/>
          </a:prstGeom>
        </p:spPr>
      </p:pic>
      <p:pic>
        <p:nvPicPr>
          <p:cNvPr id="1028" name="Picture 4" descr="How (structurally) different is a human brain from a chimpanzee brain? -  Qu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7564"/>
            <a:ext cx="3667125"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59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82" name="Picture 10" descr="Související obráz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2843"/>
            <a:ext cx="7344816" cy="664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22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https://upload.wikimedia.org/wikipedia/commons/thumb/1/1b/Brain-body_mass_ratio_for_some_animals_diagram.svg/1280px-Brain-body_mass_ratio_for_some_animals_diagram.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3838" y="1774825"/>
            <a:ext cx="7476323" cy="46259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Přímá spojnice 3"/>
          <p:cNvCxnSpPr>
            <a:cxnSpLocks/>
          </p:cNvCxnSpPr>
          <p:nvPr/>
        </p:nvCxnSpPr>
        <p:spPr>
          <a:xfrm>
            <a:off x="5364088" y="2421892"/>
            <a:ext cx="0" cy="2014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505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Mozek člověka ztrojnásobí (3,26) svoji velikost od narození do dospělosti. Zde je patrná důležitost postnatální péče o jedince, čili socializace a výchova! (Člověk má nejméně vyvinutý mozek po narození ze všech primátů – jen cca 30 %).</a:t>
            </a:r>
          </a:p>
          <a:p>
            <a:r>
              <a:rPr lang="cs-CZ" dirty="0"/>
              <a:t>Velká mozkovna způsobuje problémy u porodu.</a:t>
            </a:r>
          </a:p>
          <a:p>
            <a:endParaRPr lang="cs-CZ" dirty="0"/>
          </a:p>
          <a:p>
            <a:pPr marL="118872" indent="0">
              <a:buNone/>
            </a:pPr>
            <a:endParaRPr lang="cs-CZ" dirty="0"/>
          </a:p>
        </p:txBody>
      </p:sp>
    </p:spTree>
    <p:extLst>
      <p:ext uri="{BB962C8B-B14F-4D97-AF65-F5344CB8AC3E}">
        <p14:creationId xmlns:p14="http://schemas.microsoft.com/office/powerpoint/2010/main" val="2324192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Otázka:</a:t>
            </a:r>
          </a:p>
        </p:txBody>
      </p:sp>
      <p:sp>
        <p:nvSpPr>
          <p:cNvPr id="3" name="Zástupný symbol pro obsah 2"/>
          <p:cNvSpPr>
            <a:spLocks noGrp="1"/>
          </p:cNvSpPr>
          <p:nvPr>
            <p:ph idx="1"/>
          </p:nvPr>
        </p:nvSpPr>
        <p:spPr/>
        <p:txBody>
          <a:bodyPr>
            <a:normAutofit fontScale="92500" lnSpcReduction="10000"/>
          </a:bodyPr>
          <a:lstStyle/>
          <a:p>
            <a:r>
              <a:rPr lang="cs-CZ" b="1" dirty="0"/>
              <a:t>Proč tedy máme my, moderní lidé (ale obecněji i my, primáti), tak velký mozek?</a:t>
            </a:r>
          </a:p>
          <a:p>
            <a:r>
              <a:rPr lang="cs-CZ" dirty="0"/>
              <a:t>K čemu je?</a:t>
            </a:r>
          </a:p>
          <a:p>
            <a:r>
              <a:rPr lang="cs-CZ" dirty="0"/>
              <a:t>Jaká skutečnost, či jaká adaptace (adaptace na co?) vede k vzrůstu relativní velikosti mozku?</a:t>
            </a:r>
          </a:p>
          <a:p>
            <a:endParaRPr lang="cs-CZ" dirty="0"/>
          </a:p>
          <a:p>
            <a:r>
              <a:rPr lang="cs-CZ" dirty="0"/>
              <a:t>(Moderní lidské vynálezy, jako písmo, technika apod., velikost mozku těžko vysvětlí, neboť zhruba stejnou velikost měl mozek moderního člověka již před 400-300 tisíci lety).</a:t>
            </a:r>
          </a:p>
          <a:p>
            <a:endParaRPr lang="cs-CZ" dirty="0"/>
          </a:p>
        </p:txBody>
      </p:sp>
    </p:spTree>
    <p:extLst>
      <p:ext uri="{BB962C8B-B14F-4D97-AF65-F5344CB8AC3E}">
        <p14:creationId xmlns:p14="http://schemas.microsoft.com/office/powerpoint/2010/main" val="3174680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Sociální mozek 1 </a:t>
            </a:r>
          </a:p>
        </p:txBody>
      </p:sp>
      <p:sp>
        <p:nvSpPr>
          <p:cNvPr id="3" name="Zástupný symbol pro obsah 2"/>
          <p:cNvSpPr>
            <a:spLocks noGrp="1"/>
          </p:cNvSpPr>
          <p:nvPr>
            <p:ph idx="1"/>
          </p:nvPr>
        </p:nvSpPr>
        <p:spPr>
          <a:xfrm>
            <a:off x="457200" y="1628801"/>
            <a:ext cx="8229600" cy="2304255"/>
          </a:xfrm>
        </p:spPr>
        <p:txBody>
          <a:bodyPr>
            <a:normAutofit fontScale="85000" lnSpcReduction="10000"/>
          </a:bodyPr>
          <a:lstStyle/>
          <a:p>
            <a:pPr marL="118872" indent="0">
              <a:buNone/>
            </a:pPr>
            <a:r>
              <a:rPr lang="cs-CZ" dirty="0"/>
              <a:t>Robin </a:t>
            </a:r>
            <a:r>
              <a:rPr lang="cs-CZ" dirty="0" err="1"/>
              <a:t>Dunbar</a:t>
            </a:r>
            <a:r>
              <a:rPr lang="cs-CZ" dirty="0"/>
              <a:t> a jeho </a:t>
            </a:r>
            <a:r>
              <a:rPr lang="cs-CZ" b="1" i="1" dirty="0" err="1"/>
              <a:t>social</a:t>
            </a:r>
            <a:r>
              <a:rPr lang="cs-CZ" b="1" i="1" dirty="0"/>
              <a:t> brain </a:t>
            </a:r>
            <a:r>
              <a:rPr lang="cs-CZ" b="1" i="1" dirty="0" err="1"/>
              <a:t>hypothesis</a:t>
            </a:r>
            <a:r>
              <a:rPr lang="cs-CZ" b="1" i="1" dirty="0"/>
              <a:t> </a:t>
            </a:r>
            <a:r>
              <a:rPr lang="cs-CZ" dirty="0"/>
              <a:t>odpovídá: Primáti si vyvinuli neobyčejně velký mozek (v poměru k tělu), aby řídil neobyčejně komplexní sociální systémy, ve kterých žijí. </a:t>
            </a:r>
            <a:r>
              <a:rPr lang="cs-CZ" b="1" dirty="0"/>
              <a:t>Počet sociálních vazeb (resp. velikost skupin) je u primátů přímo úměrný velikosti mozku</a:t>
            </a:r>
            <a:r>
              <a:rPr lang="cs-CZ" dirty="0"/>
              <a:t>. </a:t>
            </a:r>
          </a:p>
          <a:p>
            <a:pPr marL="118872" indent="0">
              <a:buNone/>
            </a:pPr>
            <a:endParaRPr lang="cs-CZ" dirty="0"/>
          </a:p>
        </p:txBody>
      </p:sp>
      <p:pic>
        <p:nvPicPr>
          <p:cNvPr id="1028" name="Picture 4" descr="VÃ½sledek obrÃ¡zku pro robin dun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645024"/>
            <a:ext cx="4104456" cy="249336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A8279492-1C81-4A78-835B-43B3300BBEBB}"/>
              </a:ext>
            </a:extLst>
          </p:cNvPr>
          <p:cNvSpPr txBox="1"/>
          <p:nvPr/>
        </p:nvSpPr>
        <p:spPr>
          <a:xfrm>
            <a:off x="827584" y="6237312"/>
            <a:ext cx="7560840" cy="646331"/>
          </a:xfrm>
          <a:prstGeom prst="rect">
            <a:avLst/>
          </a:prstGeom>
          <a:noFill/>
        </p:spPr>
        <p:txBody>
          <a:bodyPr wrap="square" rtlCol="0">
            <a:spAutoFit/>
          </a:bodyPr>
          <a:lstStyle/>
          <a:p>
            <a:r>
              <a:rPr lang="cs-CZ" dirty="0"/>
              <a:t>Srov. </a:t>
            </a:r>
            <a:r>
              <a:rPr lang="cs-CZ" b="1" dirty="0" err="1"/>
              <a:t>Machiavelliánská</a:t>
            </a:r>
            <a:r>
              <a:rPr lang="cs-CZ" b="1" dirty="0"/>
              <a:t> inteligence </a:t>
            </a:r>
            <a:r>
              <a:rPr lang="cs-CZ" dirty="0"/>
              <a:t>v etologii (=schopnost manipulace, intrik, přetvářky, lži, kooperace apod.) u primátů</a:t>
            </a:r>
          </a:p>
        </p:txBody>
      </p:sp>
    </p:spTree>
    <p:extLst>
      <p:ext uri="{BB962C8B-B14F-4D97-AF65-F5344CB8AC3E}">
        <p14:creationId xmlns:p14="http://schemas.microsoft.com/office/powerpoint/2010/main" val="250419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8F789-B46B-4D13-83C6-E9B5DBDFC87E}"/>
              </a:ext>
            </a:extLst>
          </p:cNvPr>
          <p:cNvSpPr>
            <a:spLocks noGrp="1"/>
          </p:cNvSpPr>
          <p:nvPr>
            <p:ph type="title"/>
          </p:nvPr>
        </p:nvSpPr>
        <p:spPr/>
        <p:txBody>
          <a:bodyPr/>
          <a:lstStyle/>
          <a:p>
            <a:r>
              <a:rPr lang="cs-CZ" dirty="0"/>
              <a:t>Doporučená literatura:</a:t>
            </a:r>
          </a:p>
        </p:txBody>
      </p:sp>
      <p:pic>
        <p:nvPicPr>
          <p:cNvPr id="4" name="Picture 2" descr="http://knihy.abz.cz/imgs/products/img_206144_orig.jpg">
            <a:extLst>
              <a:ext uri="{FF2B5EF4-FFF2-40B4-BE49-F238E27FC236}">
                <a16:creationId xmlns:a16="http://schemas.microsoft.com/office/drawing/2014/main" id="{B13F7B7E-A460-42E5-8BB4-502B999DD9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279" y="1775191"/>
            <a:ext cx="1512167" cy="21547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BA8D7795-65CE-42D8-AE11-53C64A4432C5}"/>
              </a:ext>
            </a:extLst>
          </p:cNvPr>
          <p:cNvSpPr txBox="1"/>
          <p:nvPr/>
        </p:nvSpPr>
        <p:spPr>
          <a:xfrm>
            <a:off x="2565525" y="1793920"/>
            <a:ext cx="5823196" cy="1477328"/>
          </a:xfrm>
          <a:prstGeom prst="rect">
            <a:avLst/>
          </a:prstGeom>
          <a:noFill/>
        </p:spPr>
        <p:txBody>
          <a:bodyPr wrap="square">
            <a:spAutoFit/>
          </a:bodyPr>
          <a:lstStyle/>
          <a:p>
            <a:r>
              <a:rPr lang="cs-CZ" sz="2400" dirty="0" err="1"/>
              <a:t>Hewstone</a:t>
            </a:r>
            <a:r>
              <a:rPr lang="cs-CZ" sz="2400" dirty="0"/>
              <a:t>, M., </a:t>
            </a:r>
            <a:r>
              <a:rPr lang="cs-CZ" sz="2400" dirty="0" err="1"/>
              <a:t>Stroebe</a:t>
            </a:r>
            <a:r>
              <a:rPr lang="cs-CZ" sz="2400" dirty="0"/>
              <a:t>, W. (2006). </a:t>
            </a:r>
          </a:p>
          <a:p>
            <a:r>
              <a:rPr lang="cs-CZ" sz="2400" dirty="0"/>
              <a:t>Sociální psychologie. Praha: Portál.</a:t>
            </a:r>
          </a:p>
          <a:p>
            <a:r>
              <a:rPr lang="cs-CZ" sz="2400" dirty="0"/>
              <a:t>	</a:t>
            </a:r>
            <a:endParaRPr lang="cs-CZ" dirty="0"/>
          </a:p>
          <a:p>
            <a:r>
              <a:rPr lang="cs-CZ" b="1" dirty="0"/>
              <a:t>vybrané kapitoly ve Studijních materiálech</a:t>
            </a:r>
          </a:p>
        </p:txBody>
      </p:sp>
      <p:pic>
        <p:nvPicPr>
          <p:cNvPr id="13" name="Picture 2" descr="Obálka titulu Základy sociální psychologie">
            <a:extLst>
              <a:ext uri="{FF2B5EF4-FFF2-40B4-BE49-F238E27FC236}">
                <a16:creationId xmlns:a16="http://schemas.microsoft.com/office/drawing/2014/main" id="{322911E4-DF6C-4179-9296-A8068937CEDC}"/>
              </a:ext>
            </a:extLst>
          </p:cNvPr>
          <p:cNvPicPr>
            <a:picLocks noChangeAspect="1" noChangeArrowheads="1"/>
          </p:cNvPicPr>
          <p:nvPr/>
        </p:nvPicPr>
        <p:blipFill>
          <a:blip r:embed="rId3" cstate="print"/>
          <a:srcRect/>
          <a:stretch>
            <a:fillRect/>
          </a:stretch>
        </p:blipFill>
        <p:spPr bwMode="auto">
          <a:xfrm>
            <a:off x="755279" y="4087995"/>
            <a:ext cx="1512167" cy="2383949"/>
          </a:xfrm>
          <a:prstGeom prst="rect">
            <a:avLst/>
          </a:prstGeom>
          <a:noFill/>
          <a:ln w="9525">
            <a:noFill/>
            <a:miter lim="800000"/>
            <a:headEnd/>
            <a:tailEnd/>
          </a:ln>
        </p:spPr>
      </p:pic>
      <p:sp>
        <p:nvSpPr>
          <p:cNvPr id="17" name="TextovéPole 16">
            <a:extLst>
              <a:ext uri="{FF2B5EF4-FFF2-40B4-BE49-F238E27FC236}">
                <a16:creationId xmlns:a16="http://schemas.microsoft.com/office/drawing/2014/main" id="{FF4476BE-7CA9-41DF-A6AB-33C6FE277B8F}"/>
              </a:ext>
            </a:extLst>
          </p:cNvPr>
          <p:cNvSpPr txBox="1"/>
          <p:nvPr/>
        </p:nvSpPr>
        <p:spPr>
          <a:xfrm>
            <a:off x="2483767" y="3982208"/>
            <a:ext cx="5904953" cy="830997"/>
          </a:xfrm>
          <a:prstGeom prst="rect">
            <a:avLst/>
          </a:prstGeom>
          <a:noFill/>
        </p:spPr>
        <p:txBody>
          <a:bodyPr wrap="square">
            <a:spAutoFit/>
          </a:bodyPr>
          <a:lstStyle/>
          <a:p>
            <a:r>
              <a:rPr lang="cs-CZ" sz="2400" dirty="0"/>
              <a:t>Hayesová, N. (2007). Základy sociální psychologie. Portál: Praha. </a:t>
            </a:r>
          </a:p>
        </p:txBody>
      </p:sp>
    </p:spTree>
    <p:extLst>
      <p:ext uri="{BB962C8B-B14F-4D97-AF65-F5344CB8AC3E}">
        <p14:creationId xmlns:p14="http://schemas.microsoft.com/office/powerpoint/2010/main" val="2601093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a:t>
            </a:r>
            <a:r>
              <a:rPr lang="cs-CZ" dirty="0"/>
              <a:t> brain </a:t>
            </a:r>
            <a:r>
              <a:rPr lang="cs-CZ" dirty="0" err="1"/>
              <a:t>hypothesis</a:t>
            </a:r>
            <a:endParaRPr lang="cs-CZ" dirty="0"/>
          </a:p>
        </p:txBody>
      </p:sp>
      <p:pic>
        <p:nvPicPr>
          <p:cNvPr id="4" name="Picture 2" descr="Výsledek obrázku pro social brain hypothesi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93262" y="1844824"/>
            <a:ext cx="5357476" cy="462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33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8" name="Picture 4" descr="Image result for robin dunbar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28800"/>
            <a:ext cx="8382000" cy="4076701"/>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p:txBody>
          <a:bodyPr/>
          <a:lstStyle/>
          <a:p>
            <a:endParaRPr lang="cs-CZ" dirty="0"/>
          </a:p>
        </p:txBody>
      </p:sp>
      <p:sp>
        <p:nvSpPr>
          <p:cNvPr id="3" name="TextovéPole 2"/>
          <p:cNvSpPr txBox="1"/>
          <p:nvPr/>
        </p:nvSpPr>
        <p:spPr>
          <a:xfrm>
            <a:off x="971600" y="5445224"/>
            <a:ext cx="6408712" cy="923330"/>
          </a:xfrm>
          <a:prstGeom prst="rect">
            <a:avLst/>
          </a:prstGeom>
          <a:noFill/>
        </p:spPr>
        <p:txBody>
          <a:bodyPr wrap="square" rtlCol="0">
            <a:spAutoFit/>
          </a:bodyPr>
          <a:lstStyle/>
          <a:p>
            <a:r>
              <a:rPr lang="cs-CZ" dirty="0" err="1"/>
              <a:t>Dunbarovo</a:t>
            </a:r>
            <a:r>
              <a:rPr lang="cs-CZ" dirty="0"/>
              <a:t> číslo 150 neznamená, že lidské tlupy měly/mají maximální velikost 150. Vždyť i ty nejmenší kmeny mají několik tisíc jedinců. Toto číslo je omezením jedince, nikoli skupin!</a:t>
            </a:r>
          </a:p>
        </p:txBody>
      </p:sp>
    </p:spTree>
    <p:extLst>
      <p:ext uri="{BB962C8B-B14F-4D97-AF65-F5344CB8AC3E}">
        <p14:creationId xmlns:p14="http://schemas.microsoft.com/office/powerpoint/2010/main" val="298468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6" name="Picture 4" descr="SouvisejÃ­cÃ­ obrÃ¡zek"/>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69" y="2060848"/>
            <a:ext cx="4900367" cy="3331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Ã½sledek obrÃ¡zku pro robin dunbar social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988840"/>
            <a:ext cx="3960440" cy="403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605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Sociální mozek 2 </a:t>
            </a:r>
          </a:p>
        </p:txBody>
      </p:sp>
      <p:sp>
        <p:nvSpPr>
          <p:cNvPr id="3" name="Zástupný symbol pro obsah 2"/>
          <p:cNvSpPr>
            <a:spLocks noGrp="1"/>
          </p:cNvSpPr>
          <p:nvPr>
            <p:ph idx="1"/>
          </p:nvPr>
        </p:nvSpPr>
        <p:spPr>
          <a:xfrm>
            <a:off x="457200" y="1775191"/>
            <a:ext cx="8507288" cy="4894169"/>
          </a:xfrm>
        </p:spPr>
        <p:txBody>
          <a:bodyPr>
            <a:normAutofit fontScale="85000" lnSpcReduction="20000"/>
          </a:bodyPr>
          <a:lstStyle/>
          <a:p>
            <a:pPr marL="118872" indent="0">
              <a:buNone/>
            </a:pPr>
            <a:r>
              <a:rPr lang="cs-CZ" dirty="0" err="1"/>
              <a:t>Dunbar</a:t>
            </a:r>
            <a:r>
              <a:rPr lang="cs-CZ" dirty="0"/>
              <a:t> (2009): Další výzkum: u ostatních savců (jiných než primátů) a u ptáků </a:t>
            </a:r>
            <a:r>
              <a:rPr lang="cs-CZ" b="1" dirty="0"/>
              <a:t>neplatí</a:t>
            </a:r>
            <a:r>
              <a:rPr lang="cs-CZ" dirty="0"/>
              <a:t> zmíněná závislost velikosti </a:t>
            </a:r>
            <a:r>
              <a:rPr lang="cs-CZ" dirty="0" err="1"/>
              <a:t>neokortexu</a:t>
            </a:r>
            <a:r>
              <a:rPr lang="cs-CZ" dirty="0"/>
              <a:t> a velikosti skupiny. ALE platí, že </a:t>
            </a:r>
            <a:r>
              <a:rPr lang="cs-CZ" b="1" dirty="0"/>
              <a:t>větší mozek mají druhy, které žijí a rozmnožují se párově</a:t>
            </a:r>
            <a:r>
              <a:rPr lang="cs-CZ" dirty="0"/>
              <a:t>.</a:t>
            </a:r>
          </a:p>
          <a:p>
            <a:pPr marL="118872" indent="0">
              <a:buNone/>
            </a:pPr>
            <a:r>
              <a:rPr lang="cs-CZ" dirty="0" err="1"/>
              <a:t>Dunbar</a:t>
            </a:r>
            <a:r>
              <a:rPr lang="cs-CZ" dirty="0"/>
              <a:t> (2009) vyslovuje hypotézu, zda sociální systémy, které vytvořili primáti, nejsou odvozeny zobecněním párové vazby na další jedince ve skupině?</a:t>
            </a:r>
          </a:p>
          <a:p>
            <a:pPr marL="118872" indent="0">
              <a:buNone/>
            </a:pPr>
            <a:endParaRPr lang="cs-CZ" dirty="0"/>
          </a:p>
          <a:p>
            <a:pPr marL="118872" indent="0">
              <a:buNone/>
            </a:pPr>
            <a:r>
              <a:rPr lang="cs-CZ" dirty="0"/>
              <a:t>Odevzdanost jedince skupině je skutečně celkem podobná odevzdanosti v partnerské lásce. Jak ve skupině, tak v partnerství lze spatřovat jevy jako je: </a:t>
            </a:r>
            <a:r>
              <a:rPr lang="cs-CZ" b="1" dirty="0"/>
              <a:t>soc. konformita </a:t>
            </a:r>
            <a:r>
              <a:rPr lang="cs-CZ" dirty="0"/>
              <a:t>(motorická i postojová, synchronizace), </a:t>
            </a:r>
            <a:r>
              <a:rPr lang="cs-CZ" b="1" dirty="0"/>
              <a:t>soc. koheze</a:t>
            </a:r>
            <a:r>
              <a:rPr lang="cs-CZ" dirty="0"/>
              <a:t>, </a:t>
            </a:r>
            <a:r>
              <a:rPr lang="cs-CZ" b="1" dirty="0"/>
              <a:t>polarizace myšlení</a:t>
            </a:r>
            <a:r>
              <a:rPr lang="cs-CZ" dirty="0"/>
              <a:t> ad.</a:t>
            </a:r>
          </a:p>
        </p:txBody>
      </p:sp>
    </p:spTree>
    <p:extLst>
      <p:ext uri="{BB962C8B-B14F-4D97-AF65-F5344CB8AC3E}">
        <p14:creationId xmlns:p14="http://schemas.microsoft.com/office/powerpoint/2010/main" val="2643877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70B232-554E-483C-BC7B-3FAC0E397E75}"/>
              </a:ext>
            </a:extLst>
          </p:cNvPr>
          <p:cNvSpPr>
            <a:spLocks noGrp="1"/>
          </p:cNvSpPr>
          <p:nvPr>
            <p:ph type="title"/>
          </p:nvPr>
        </p:nvSpPr>
        <p:spPr/>
        <p:txBody>
          <a:bodyPr/>
          <a:lstStyle/>
          <a:p>
            <a:r>
              <a:rPr lang="cs-CZ" dirty="0"/>
              <a:t>Otázky k diskusi</a:t>
            </a:r>
          </a:p>
        </p:txBody>
      </p:sp>
      <p:sp>
        <p:nvSpPr>
          <p:cNvPr id="3" name="Zástupný obsah 2">
            <a:extLst>
              <a:ext uri="{FF2B5EF4-FFF2-40B4-BE49-F238E27FC236}">
                <a16:creationId xmlns:a16="http://schemas.microsoft.com/office/drawing/2014/main" id="{6850ED01-9FF5-4AFB-8CC2-01AC9B796E03}"/>
              </a:ext>
            </a:extLst>
          </p:cNvPr>
          <p:cNvSpPr>
            <a:spLocks noGrp="1"/>
          </p:cNvSpPr>
          <p:nvPr>
            <p:ph idx="1"/>
          </p:nvPr>
        </p:nvSpPr>
        <p:spPr/>
        <p:txBody>
          <a:bodyPr/>
          <a:lstStyle/>
          <a:p>
            <a:r>
              <a:rPr lang="cs-CZ" dirty="0"/>
              <a:t>Proč je „samotka“ nejtěžším druhem vězení? Dopady samotky na psychiku člověka.</a:t>
            </a:r>
          </a:p>
          <a:p>
            <a:r>
              <a:rPr lang="cs-CZ" dirty="0"/>
              <a:t>Jaký má sociální kontakt vliv na kognitivní funkce v seniorním věku?</a:t>
            </a:r>
          </a:p>
          <a:p>
            <a:r>
              <a:rPr lang="cs-CZ" dirty="0"/>
              <a:t>Jak to, že může zooterapie (canisterapie, hipoterapie atd.) přinášet pozitivní účinky? Jak si lze představit trajektorii působení této metody?</a:t>
            </a:r>
          </a:p>
          <a:p>
            <a:endParaRPr lang="cs-CZ" dirty="0"/>
          </a:p>
        </p:txBody>
      </p:sp>
    </p:spTree>
    <p:extLst>
      <p:ext uri="{BB962C8B-B14F-4D97-AF65-F5344CB8AC3E}">
        <p14:creationId xmlns:p14="http://schemas.microsoft.com/office/powerpoint/2010/main" val="1811686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a:t>Rozdíly mezi člověkem a ostatními primáty: pohled komparativní psychologie</a:t>
            </a:r>
          </a:p>
        </p:txBody>
      </p:sp>
      <p:sp>
        <p:nvSpPr>
          <p:cNvPr id="3" name="Zástupný symbol pro obsah 2"/>
          <p:cNvSpPr>
            <a:spLocks noGrp="1"/>
          </p:cNvSpPr>
          <p:nvPr>
            <p:ph idx="1"/>
          </p:nvPr>
        </p:nvSpPr>
        <p:spPr/>
        <p:txBody>
          <a:bodyPr>
            <a:normAutofit/>
          </a:bodyPr>
          <a:lstStyle/>
          <a:p>
            <a:pPr marL="118872" indent="0">
              <a:buNone/>
            </a:pPr>
            <a:endParaRPr lang="cs-CZ" dirty="0"/>
          </a:p>
        </p:txBody>
      </p:sp>
    </p:spTree>
    <p:extLst>
      <p:ext uri="{BB962C8B-B14F-4D97-AF65-F5344CB8AC3E}">
        <p14:creationId xmlns:p14="http://schemas.microsoft.com/office/powerpoint/2010/main" val="1589668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(dle </a:t>
            </a:r>
            <a:r>
              <a:rPr lang="cs-CZ" dirty="0" err="1"/>
              <a:t>Matsuzawa</a:t>
            </a:r>
            <a:r>
              <a:rPr lang="cs-CZ" dirty="0"/>
              <a:t>, 2012)</a:t>
            </a:r>
          </a:p>
        </p:txBody>
      </p:sp>
      <p:sp>
        <p:nvSpPr>
          <p:cNvPr id="3" name="Zástupný symbol pro obsah 2"/>
          <p:cNvSpPr>
            <a:spLocks noGrp="1"/>
          </p:cNvSpPr>
          <p:nvPr>
            <p:ph idx="1"/>
          </p:nvPr>
        </p:nvSpPr>
        <p:spPr>
          <a:xfrm>
            <a:off x="457200" y="1845733"/>
            <a:ext cx="8579295" cy="4679611"/>
          </a:xfrm>
        </p:spPr>
        <p:txBody>
          <a:bodyPr>
            <a:normAutofit fontScale="92500" lnSpcReduction="10000"/>
          </a:bodyPr>
          <a:lstStyle/>
          <a:p>
            <a:pPr>
              <a:spcBef>
                <a:spcPts val="0"/>
              </a:spcBef>
              <a:spcAft>
                <a:spcPts val="0"/>
              </a:spcAft>
            </a:pPr>
            <a:r>
              <a:rPr lang="cs-CZ" dirty="0"/>
              <a:t>Lidský a šimpanzí genom se liší pouze v 1.23 %,  přesto jsme na první pohled naprosto odlišní. </a:t>
            </a:r>
          </a:p>
          <a:p>
            <a:pPr>
              <a:spcBef>
                <a:spcPts val="0"/>
              </a:spcBef>
              <a:spcAft>
                <a:spcPts val="0"/>
              </a:spcAft>
            </a:pPr>
            <a:r>
              <a:rPr lang="cs-CZ" dirty="0"/>
              <a:t>(Od goril se lišíme v cca 2 % genomu).</a:t>
            </a:r>
          </a:p>
          <a:p>
            <a:pPr>
              <a:spcBef>
                <a:spcPts val="0"/>
              </a:spcBef>
              <a:spcAft>
                <a:spcPts val="0"/>
              </a:spcAft>
            </a:pPr>
            <a:r>
              <a:rPr lang="cs-CZ" dirty="0"/>
              <a:t>Šimpanzi žijí v promiskuitně, samice svádí co nejvíc samců a samci zabíjejí děti všech neznámých samic, se kterými se nespářili. Neexistuje lidské společenství s takovýmto uspořádáním. (</a:t>
            </a:r>
            <a:r>
              <a:rPr lang="cs-CZ" dirty="0" err="1"/>
              <a:t>Ridley</a:t>
            </a:r>
            <a:r>
              <a:rPr lang="cs-CZ" dirty="0"/>
              <a:t>, 1999, s. 11)</a:t>
            </a:r>
          </a:p>
          <a:p>
            <a:pPr>
              <a:spcBef>
                <a:spcPts val="0"/>
              </a:spcBef>
              <a:spcAft>
                <a:spcPts val="0"/>
              </a:spcAft>
            </a:pPr>
            <a:r>
              <a:rPr lang="cs-CZ" b="1" dirty="0"/>
              <a:t>Šimpanzi</a:t>
            </a:r>
            <a:r>
              <a:rPr lang="cs-CZ" dirty="0"/>
              <a:t> začnou rodit děti cca v 12 letech a mají je po cca 5 letech. Ne dříve. Šimpanzice jsou plodné až do smrti (nemají menopauzu).</a:t>
            </a:r>
          </a:p>
        </p:txBody>
      </p:sp>
    </p:spTree>
    <p:extLst>
      <p:ext uri="{BB962C8B-B14F-4D97-AF65-F5344CB8AC3E}">
        <p14:creationId xmlns:p14="http://schemas.microsoft.com/office/powerpoint/2010/main" val="793780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a:t>
            </a:r>
          </a:p>
        </p:txBody>
      </p:sp>
      <p:sp>
        <p:nvSpPr>
          <p:cNvPr id="3" name="Zástupný symbol pro obsah 2"/>
          <p:cNvSpPr>
            <a:spLocks noGrp="1"/>
          </p:cNvSpPr>
          <p:nvPr>
            <p:ph idx="1"/>
          </p:nvPr>
        </p:nvSpPr>
        <p:spPr>
          <a:xfrm>
            <a:off x="457200" y="1484784"/>
            <a:ext cx="8229600" cy="5256584"/>
          </a:xfrm>
        </p:spPr>
        <p:txBody>
          <a:bodyPr>
            <a:normAutofit fontScale="85000" lnSpcReduction="10000"/>
          </a:bodyPr>
          <a:lstStyle/>
          <a:p>
            <a:r>
              <a:rPr lang="cs-CZ" b="1" dirty="0"/>
              <a:t>Člověk</a:t>
            </a:r>
            <a:r>
              <a:rPr lang="cs-CZ" dirty="0"/>
              <a:t> začíná rodit cca v 18 letech. Děti má po sobě po dvou, po třech, ale i po jednom roce. Lidské děti jsou „soběstačné“ nejdříve kolem osmi let (spíš mnohem později). </a:t>
            </a:r>
          </a:p>
          <a:p>
            <a:r>
              <a:rPr lang="cs-CZ" dirty="0"/>
              <a:t>Jak je tedy možné, že lidské matky uživí více dětí zaráz (šimpanzice by to jednoduše nedokázaly)? </a:t>
            </a:r>
          </a:p>
          <a:p>
            <a:r>
              <a:rPr lang="cs-CZ" dirty="0"/>
              <a:t>Protože rodičovství se účastní i otcové. A navíc i </a:t>
            </a:r>
            <a:r>
              <a:rPr lang="cs-CZ" dirty="0" err="1"/>
              <a:t>babičky,sourouenci</a:t>
            </a:r>
            <a:r>
              <a:rPr lang="cs-CZ" dirty="0"/>
              <a:t>, dědové, strýcové atd. U ostatních primátů jsou tyto pečovatelské vztahy ze strany otce a širší komunity zcela výjimečné!</a:t>
            </a:r>
          </a:p>
          <a:p>
            <a:r>
              <a:rPr lang="cs-CZ" b="1" dirty="0"/>
              <a:t>Odtud role otců, prarodičů, ale i sourozenců v lidském životě</a:t>
            </a:r>
            <a:r>
              <a:rPr lang="cs-CZ" dirty="0"/>
              <a:t>! Proto jsou komunity lidí mnohem kooperativnější než u ostatních primátů.</a:t>
            </a:r>
          </a:p>
          <a:p>
            <a:endParaRPr lang="cs-CZ" dirty="0"/>
          </a:p>
        </p:txBody>
      </p:sp>
    </p:spTree>
    <p:extLst>
      <p:ext uri="{BB962C8B-B14F-4D97-AF65-F5344CB8AC3E}">
        <p14:creationId xmlns:p14="http://schemas.microsoft.com/office/powerpoint/2010/main" val="1826346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E97989-6E09-4E56-88E1-D52547BAFFAF}"/>
              </a:ext>
            </a:extLst>
          </p:cNvPr>
          <p:cNvSpPr>
            <a:spLocks noGrp="1"/>
          </p:cNvSpPr>
          <p:nvPr>
            <p:ph type="title"/>
          </p:nvPr>
        </p:nvSpPr>
        <p:spPr/>
        <p:txBody>
          <a:bodyPr>
            <a:normAutofit fontScale="90000"/>
          </a:bodyPr>
          <a:lstStyle/>
          <a:p>
            <a:r>
              <a:rPr lang="cs-CZ" dirty="0"/>
              <a:t>Rozdíly mezi člověkem a šimpanzi </a:t>
            </a:r>
          </a:p>
        </p:txBody>
      </p:sp>
      <p:sp>
        <p:nvSpPr>
          <p:cNvPr id="3" name="Zástupný obsah 2">
            <a:extLst>
              <a:ext uri="{FF2B5EF4-FFF2-40B4-BE49-F238E27FC236}">
                <a16:creationId xmlns:a16="http://schemas.microsoft.com/office/drawing/2014/main" id="{99FA7DE6-7D24-4154-A355-5509BFD5E644}"/>
              </a:ext>
            </a:extLst>
          </p:cNvPr>
          <p:cNvSpPr>
            <a:spLocks noGrp="1"/>
          </p:cNvSpPr>
          <p:nvPr>
            <p:ph idx="1"/>
          </p:nvPr>
        </p:nvSpPr>
        <p:spPr/>
        <p:txBody>
          <a:bodyPr/>
          <a:lstStyle/>
          <a:p>
            <a:r>
              <a:rPr lang="cs-CZ" dirty="0"/>
              <a:t>U člověka (u žen) existuje </a:t>
            </a:r>
            <a:r>
              <a:rPr lang="cs-CZ" b="1" dirty="0"/>
              <a:t>menopauza</a:t>
            </a:r>
            <a:r>
              <a:rPr lang="cs-CZ" dirty="0"/>
              <a:t>, po které ženy žijí cca ještě 30-50 let. To jim umožňuje </a:t>
            </a:r>
            <a:r>
              <a:rPr lang="cs-CZ" b="1" dirty="0"/>
              <a:t>roli prarodiče </a:t>
            </a:r>
            <a:r>
              <a:rPr lang="cs-CZ" dirty="0"/>
              <a:t>(babičky + dědečka). </a:t>
            </a:r>
            <a:r>
              <a:rPr lang="cs-CZ" sz="1900" dirty="0"/>
              <a:t>U neandrtálců pravděpodobně prarodiče snad nebyli kvůli kratšímu věku populace, ale klidně mohli být.</a:t>
            </a:r>
          </a:p>
          <a:p>
            <a:endParaRPr lang="cs-CZ" dirty="0"/>
          </a:p>
        </p:txBody>
      </p:sp>
    </p:spTree>
    <p:extLst>
      <p:ext uri="{BB962C8B-B14F-4D97-AF65-F5344CB8AC3E}">
        <p14:creationId xmlns:p14="http://schemas.microsoft.com/office/powerpoint/2010/main" val="575987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a:t>
            </a:r>
          </a:p>
        </p:txBody>
      </p:sp>
      <p:sp>
        <p:nvSpPr>
          <p:cNvPr id="3" name="Zástupný symbol pro obsah 2"/>
          <p:cNvSpPr>
            <a:spLocks noGrp="1"/>
          </p:cNvSpPr>
          <p:nvPr>
            <p:ph idx="1"/>
          </p:nvPr>
        </p:nvSpPr>
        <p:spPr>
          <a:xfrm>
            <a:off x="323528" y="1775191"/>
            <a:ext cx="8496944" cy="4894169"/>
          </a:xfrm>
        </p:spPr>
        <p:txBody>
          <a:bodyPr>
            <a:normAutofit/>
          </a:bodyPr>
          <a:lstStyle/>
          <a:p>
            <a:pPr marL="118872" indent="0">
              <a:buNone/>
            </a:pPr>
            <a:r>
              <a:rPr lang="cs-CZ" dirty="0"/>
              <a:t>Lidské ženy mají </a:t>
            </a:r>
            <a:r>
              <a:rPr lang="cs-CZ" b="1" dirty="0"/>
              <a:t>skrytou ovulaci </a:t>
            </a:r>
            <a:r>
              <a:rPr lang="cs-CZ" dirty="0"/>
              <a:t>(to je zcela raritní mezi živočichy!!), resp. nemají říji (estrus). Šimpanzí samice inzerují svoji ovulaci stejně jako </a:t>
            </a:r>
            <a:r>
              <a:rPr lang="cs-CZ" b="1" dirty="0"/>
              <a:t>všichni</a:t>
            </a:r>
            <a:r>
              <a:rPr lang="cs-CZ" dirty="0"/>
              <a:t> ostatní živočichové. </a:t>
            </a:r>
          </a:p>
          <a:p>
            <a:pPr marL="118872" indent="0">
              <a:buNone/>
            </a:pPr>
            <a:endParaRPr lang="cs-CZ" dirty="0"/>
          </a:p>
          <a:p>
            <a:pPr marL="118872" indent="0">
              <a:buNone/>
            </a:pPr>
            <a:r>
              <a:rPr lang="cs-CZ" dirty="0"/>
              <a:t>Jak a proč může existovat něco jako skrytá ovulace? (Lund &amp; Miller, 2014)</a:t>
            </a:r>
          </a:p>
          <a:p>
            <a:pPr marL="118872" indent="0">
              <a:buNone/>
            </a:pPr>
            <a:r>
              <a:rPr lang="cs-CZ" sz="2000" dirty="0"/>
              <a:t>Sexuální aktivita žen (N = 20 tis.) nevykazuje během cyklu (krom menses) žádné podstatné změny (</a:t>
            </a:r>
            <a:r>
              <a:rPr lang="cs-CZ" sz="2000" dirty="0" err="1"/>
              <a:t>Brewis</a:t>
            </a:r>
            <a:r>
              <a:rPr lang="cs-CZ" sz="2000" dirty="0"/>
              <a:t> &amp; </a:t>
            </a:r>
            <a:r>
              <a:rPr lang="cs-CZ" sz="2000" dirty="0" err="1"/>
              <a:t>Meyer</a:t>
            </a:r>
            <a:r>
              <a:rPr lang="cs-CZ" sz="2000" dirty="0"/>
              <a:t>, 2005). Existují jen jemné změny motivů a chování žen v plodné fázi (</a:t>
            </a:r>
            <a:r>
              <a:rPr lang="cs-CZ" sz="2000" dirty="0" err="1"/>
              <a:t>Gangestad</a:t>
            </a:r>
            <a:r>
              <a:rPr lang="cs-CZ" sz="2000" dirty="0"/>
              <a:t> &amp; </a:t>
            </a:r>
            <a:r>
              <a:rPr lang="cs-CZ" sz="2000" dirty="0" err="1"/>
              <a:t>Thornhill</a:t>
            </a:r>
            <a:r>
              <a:rPr lang="cs-CZ" sz="2000" dirty="0"/>
              <a:t>, 2008).</a:t>
            </a:r>
          </a:p>
          <a:p>
            <a:pPr marL="118872" indent="0">
              <a:buNone/>
            </a:pPr>
            <a:endParaRPr lang="cs-CZ" dirty="0"/>
          </a:p>
          <a:p>
            <a:endParaRPr lang="cs-CZ" dirty="0"/>
          </a:p>
        </p:txBody>
      </p:sp>
    </p:spTree>
    <p:extLst>
      <p:ext uri="{BB962C8B-B14F-4D97-AF65-F5344CB8AC3E}">
        <p14:creationId xmlns:p14="http://schemas.microsoft.com/office/powerpoint/2010/main" val="63675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775191"/>
            <a:ext cx="8229600" cy="4894169"/>
          </a:xfrm>
        </p:spPr>
        <p:txBody>
          <a:bodyPr>
            <a:normAutofit/>
          </a:bodyPr>
          <a:lstStyle/>
          <a:p>
            <a:pPr>
              <a:buNone/>
            </a:pPr>
            <a:r>
              <a:rPr lang="cs-CZ" b="1" dirty="0"/>
              <a:t>SZZ</a:t>
            </a:r>
            <a:r>
              <a:rPr lang="cs-CZ" dirty="0"/>
              <a:t> – mnoho otázek se týká soc. psychologie !</a:t>
            </a:r>
          </a:p>
          <a:p>
            <a:pPr>
              <a:buNone/>
            </a:pPr>
            <a:endParaRPr lang="cs-CZ" dirty="0"/>
          </a:p>
          <a:p>
            <a:pPr>
              <a:buNone/>
            </a:pPr>
            <a:r>
              <a:rPr lang="cs-CZ" dirty="0"/>
              <a:t>Test ze </a:t>
            </a:r>
            <a:r>
              <a:rPr lang="cs-CZ" dirty="0" err="1"/>
              <a:t>SocPs</a:t>
            </a:r>
            <a:r>
              <a:rPr lang="cs-CZ" dirty="0"/>
              <a:t> naprosto neodpovídá SZZ, protože ten testuje pouze základní znalosti a mírně jejich aplikaci! </a:t>
            </a:r>
          </a:p>
          <a:p>
            <a:pPr>
              <a:buNone/>
            </a:pPr>
            <a:endParaRPr lang="cs-CZ" dirty="0"/>
          </a:p>
          <a:p>
            <a:pPr>
              <a:buNone/>
            </a:pPr>
            <a:r>
              <a:rPr lang="cs-CZ" dirty="0"/>
              <a:t>Tj. na SZZ se nelze učit jako na test ze </a:t>
            </a:r>
            <a:r>
              <a:rPr lang="cs-CZ" dirty="0" err="1"/>
              <a:t>SocPs</a:t>
            </a:r>
            <a:r>
              <a:rPr lang="cs-CZ" dirty="0"/>
              <a:t>!</a:t>
            </a:r>
          </a:p>
          <a:p>
            <a:pPr marL="118872" indent="0">
              <a:buNone/>
            </a:pPr>
            <a:endParaRPr lang="cs-CZ" dirty="0"/>
          </a:p>
        </p:txBody>
      </p:sp>
    </p:spTree>
    <p:extLst>
      <p:ext uri="{BB962C8B-B14F-4D97-AF65-F5344CB8AC3E}">
        <p14:creationId xmlns:p14="http://schemas.microsoft.com/office/powerpoint/2010/main" val="1530075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Jared</a:t>
            </a:r>
            <a:r>
              <a:rPr lang="cs-CZ" dirty="0"/>
              <a:t> </a:t>
            </a:r>
            <a:r>
              <a:rPr lang="cs-CZ" dirty="0" err="1"/>
              <a:t>Diamond</a:t>
            </a:r>
            <a:r>
              <a:rPr lang="cs-CZ" dirty="0"/>
              <a:t> (2003): Proč máme rádi sex?</a:t>
            </a:r>
          </a:p>
        </p:txBody>
      </p:sp>
      <p:sp>
        <p:nvSpPr>
          <p:cNvPr id="3" name="Zástupný symbol pro obsah 2"/>
          <p:cNvSpPr>
            <a:spLocks noGrp="1"/>
          </p:cNvSpPr>
          <p:nvPr>
            <p:ph idx="1"/>
          </p:nvPr>
        </p:nvSpPr>
        <p:spPr/>
        <p:txBody>
          <a:bodyPr>
            <a:normAutofit fontScale="92500" lnSpcReduction="20000"/>
          </a:bodyPr>
          <a:lstStyle/>
          <a:p>
            <a:r>
              <a:rPr lang="cs-CZ" dirty="0"/>
              <a:t>Adaptací mužů na skrytou ovulaci žen (aby zajistili svoje otcovství, a tedy zúročili svůj </a:t>
            </a:r>
            <a:r>
              <a:rPr lang="cs-CZ" i="1" dirty="0" err="1"/>
              <a:t>parental</a:t>
            </a:r>
            <a:r>
              <a:rPr lang="cs-CZ" i="1" dirty="0"/>
              <a:t> </a:t>
            </a:r>
            <a:r>
              <a:rPr lang="cs-CZ" i="1" dirty="0" err="1"/>
              <a:t>investment</a:t>
            </a:r>
            <a:r>
              <a:rPr lang="cs-CZ" dirty="0"/>
              <a:t>) je patrně tzv. </a:t>
            </a:r>
            <a:r>
              <a:rPr lang="cs-CZ" i="1" dirty="0"/>
              <a:t>mate </a:t>
            </a:r>
            <a:r>
              <a:rPr lang="cs-CZ" i="1" dirty="0" err="1"/>
              <a:t>guarding</a:t>
            </a:r>
            <a:r>
              <a:rPr lang="cs-CZ" dirty="0"/>
              <a:t> – </a:t>
            </a:r>
            <a:r>
              <a:rPr lang="cs-CZ" i="1" dirty="0"/>
              <a:t>hlídání partnerky </a:t>
            </a:r>
            <a:r>
              <a:rPr lang="cs-CZ" dirty="0"/>
              <a:t>(</a:t>
            </a:r>
            <a:r>
              <a:rPr lang="cs-CZ" dirty="0" err="1"/>
              <a:t>Diamond</a:t>
            </a:r>
            <a:r>
              <a:rPr lang="cs-CZ" dirty="0"/>
              <a:t>, 2003 podle </a:t>
            </a:r>
            <a:r>
              <a:rPr lang="cs-CZ" dirty="0" err="1"/>
              <a:t>Etkin</a:t>
            </a:r>
            <a:r>
              <a:rPr lang="cs-CZ" dirty="0"/>
              <a:t>, 1954), čili celoživotní soužití s jednou partnerkou (</a:t>
            </a:r>
            <a:r>
              <a:rPr lang="cs-CZ" b="1" dirty="0"/>
              <a:t>monogamie</a:t>
            </a:r>
            <a:r>
              <a:rPr lang="cs-CZ" dirty="0"/>
              <a:t>).</a:t>
            </a:r>
            <a:r>
              <a:rPr lang="cs-CZ" b="1" dirty="0"/>
              <a:t> </a:t>
            </a:r>
          </a:p>
          <a:p>
            <a:r>
              <a:rPr lang="cs-CZ" i="1" dirty="0"/>
              <a:t>Mate </a:t>
            </a:r>
            <a:r>
              <a:rPr lang="cs-CZ" i="1" dirty="0" err="1"/>
              <a:t>guarding</a:t>
            </a:r>
            <a:r>
              <a:rPr lang="cs-CZ" i="1" dirty="0"/>
              <a:t> </a:t>
            </a:r>
            <a:r>
              <a:rPr lang="cs-CZ" dirty="0"/>
              <a:t>existuje i u šimpanzů, ale v mnohem menší míře.</a:t>
            </a:r>
          </a:p>
          <a:p>
            <a:r>
              <a:rPr lang="cs-CZ" dirty="0"/>
              <a:t>A protože je člověk monogamní,  je donucen k větší vybíravosti mezi partnery (než např. šimpanzi). (</a:t>
            </a:r>
            <a:r>
              <a:rPr lang="cs-CZ" dirty="0" err="1"/>
              <a:t>Ridley</a:t>
            </a:r>
            <a:r>
              <a:rPr lang="cs-CZ" dirty="0"/>
              <a:t>, 1999, s. 19)</a:t>
            </a:r>
          </a:p>
          <a:p>
            <a:endParaRPr lang="cs-CZ" dirty="0"/>
          </a:p>
        </p:txBody>
      </p:sp>
    </p:spTree>
    <p:extLst>
      <p:ext uri="{BB962C8B-B14F-4D97-AF65-F5344CB8AC3E}">
        <p14:creationId xmlns:p14="http://schemas.microsoft.com/office/powerpoint/2010/main" val="222398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Evoluce lidského uspořádání rodiny</a:t>
            </a:r>
          </a:p>
        </p:txBody>
      </p:sp>
      <p:sp>
        <p:nvSpPr>
          <p:cNvPr id="3" name="Zástupný symbol pro obsah 2"/>
          <p:cNvSpPr>
            <a:spLocks noGrp="1"/>
          </p:cNvSpPr>
          <p:nvPr>
            <p:ph idx="1"/>
          </p:nvPr>
        </p:nvSpPr>
        <p:spPr/>
        <p:txBody>
          <a:bodyPr>
            <a:normAutofit fontScale="85000" lnSpcReduction="20000"/>
          </a:bodyPr>
          <a:lstStyle/>
          <a:p>
            <a:pPr marL="118872" indent="0">
              <a:buNone/>
            </a:pPr>
            <a:r>
              <a:rPr lang="cs-CZ" dirty="0"/>
              <a:t>U raných </a:t>
            </a:r>
            <a:r>
              <a:rPr lang="cs-CZ" dirty="0" err="1"/>
              <a:t>homininů</a:t>
            </a:r>
            <a:r>
              <a:rPr lang="cs-CZ" dirty="0"/>
              <a:t> (H. </a:t>
            </a:r>
            <a:r>
              <a:rPr lang="cs-CZ" dirty="0" err="1"/>
              <a:t>rudolfensis</a:t>
            </a:r>
            <a:r>
              <a:rPr lang="cs-CZ" dirty="0"/>
              <a:t>, H. </a:t>
            </a:r>
            <a:r>
              <a:rPr lang="cs-CZ" dirty="0" err="1"/>
              <a:t>habilis</a:t>
            </a:r>
            <a:r>
              <a:rPr lang="cs-CZ" dirty="0"/>
              <a:t>) se ještě setkáváme s velkým pohlavním dimorfizmem (poměr 1,4), který je dokladem harémového uspořádání sociálního života (srov. gorily).</a:t>
            </a:r>
          </a:p>
          <a:p>
            <a:pPr marL="118872" indent="0">
              <a:buNone/>
            </a:pPr>
            <a:endParaRPr lang="cs-CZ" dirty="0"/>
          </a:p>
          <a:p>
            <a:pPr marL="118872" indent="0">
              <a:buNone/>
            </a:pPr>
            <a:r>
              <a:rPr lang="cs-CZ" dirty="0"/>
              <a:t>Snížení pohlavního dimorfizmu (z 1,4 na 1,2) je dokladem posunu k párovému uspořádání společností a tedy ke stavu, který je podobný našemu stavu, kdy základ rodiny tvoří </a:t>
            </a:r>
            <a:r>
              <a:rPr lang="cs-CZ" b="1" dirty="0"/>
              <a:t>dyáda</a:t>
            </a:r>
            <a:r>
              <a:rPr lang="cs-CZ" dirty="0"/>
              <a:t> (nikoli harém). Samice si totiž nevybírá největšího bouchače, ale podle jiného klíče: podle úrovně tzv. měkkých dovedností (intelektu, </a:t>
            </a:r>
            <a:r>
              <a:rPr lang="cs-CZ" dirty="0" err="1"/>
              <a:t>ozdobenosti</a:t>
            </a:r>
            <a:r>
              <a:rPr lang="cs-CZ" dirty="0"/>
              <a:t>, schopnosti zpěvu, tance, tvorby umění atp.).</a:t>
            </a:r>
          </a:p>
        </p:txBody>
      </p:sp>
    </p:spTree>
    <p:extLst>
      <p:ext uri="{BB962C8B-B14F-4D97-AF65-F5344CB8AC3E}">
        <p14:creationId xmlns:p14="http://schemas.microsoft.com/office/powerpoint/2010/main" val="4166951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7B6391-7CB5-4116-8248-1F58E9919C97}"/>
              </a:ext>
            </a:extLst>
          </p:cNvPr>
          <p:cNvSpPr>
            <a:spLocks noGrp="1"/>
          </p:cNvSpPr>
          <p:nvPr>
            <p:ph type="title"/>
          </p:nvPr>
        </p:nvSpPr>
        <p:spPr/>
        <p:txBody>
          <a:bodyPr/>
          <a:lstStyle/>
          <a:p>
            <a:r>
              <a:rPr lang="cs-CZ" dirty="0"/>
              <a:t>Kmen </a:t>
            </a:r>
            <a:r>
              <a:rPr lang="cs-CZ" dirty="0" err="1"/>
              <a:t>Wodaabe</a:t>
            </a:r>
            <a:r>
              <a:rPr lang="cs-CZ" dirty="0"/>
              <a:t>, Sahel</a:t>
            </a:r>
          </a:p>
        </p:txBody>
      </p:sp>
      <p:sp>
        <p:nvSpPr>
          <p:cNvPr id="5" name="TextovéPole 4">
            <a:extLst>
              <a:ext uri="{FF2B5EF4-FFF2-40B4-BE49-F238E27FC236}">
                <a16:creationId xmlns:a16="http://schemas.microsoft.com/office/drawing/2014/main" id="{45D0B8EF-0AA6-48FE-A260-C0E42C77515C}"/>
              </a:ext>
            </a:extLst>
          </p:cNvPr>
          <p:cNvSpPr txBox="1"/>
          <p:nvPr/>
        </p:nvSpPr>
        <p:spPr>
          <a:xfrm>
            <a:off x="251520" y="6211669"/>
            <a:ext cx="8435280" cy="646331"/>
          </a:xfrm>
          <a:prstGeom prst="rect">
            <a:avLst/>
          </a:prstGeom>
          <a:noFill/>
        </p:spPr>
        <p:txBody>
          <a:bodyPr wrap="square">
            <a:spAutoFit/>
          </a:bodyPr>
          <a:lstStyle/>
          <a:p>
            <a:r>
              <a:rPr lang="cs-CZ" dirty="0"/>
              <a:t>https://en.wikipedia.org/wiki/File:Niger_Foudouk_Geerewol_der_Wodaabe_Sept._05-SD_(extrait).webm</a:t>
            </a:r>
          </a:p>
        </p:txBody>
      </p:sp>
      <p:pic>
        <p:nvPicPr>
          <p:cNvPr id="1026" name="Picture 2" descr="Have You Heard About The Wodaabe Wife Stealing Festival In Niger? | The  African Exponent.">
            <a:extLst>
              <a:ext uri="{FF2B5EF4-FFF2-40B4-BE49-F238E27FC236}">
                <a16:creationId xmlns:a16="http://schemas.microsoft.com/office/drawing/2014/main" id="{4F52964D-C1D0-4F03-A21F-497D858524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30006"/>
            <a:ext cx="8229600" cy="3681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0587DD5D-A50E-4154-8D72-1E447D55246A}"/>
              </a:ext>
            </a:extLst>
          </p:cNvPr>
          <p:cNvSpPr txBox="1"/>
          <p:nvPr/>
        </p:nvSpPr>
        <p:spPr>
          <a:xfrm>
            <a:off x="354360" y="1599759"/>
            <a:ext cx="8435280" cy="369332"/>
          </a:xfrm>
          <a:prstGeom prst="rect">
            <a:avLst/>
          </a:prstGeom>
          <a:noFill/>
        </p:spPr>
        <p:txBody>
          <a:bodyPr wrap="square">
            <a:spAutoFit/>
          </a:bodyPr>
          <a:lstStyle/>
          <a:p>
            <a:r>
              <a:rPr lang="cs-CZ" dirty="0">
                <a:hlinkClick r:id="rId3"/>
              </a:rPr>
              <a:t>https://www.youtube.com/watch?v=2EBAbSjZW4c&amp;ab_channel=NewAtlantisTRIBES</a:t>
            </a:r>
            <a:r>
              <a:rPr lang="cs-CZ" dirty="0"/>
              <a:t> </a:t>
            </a:r>
          </a:p>
        </p:txBody>
      </p:sp>
    </p:spTree>
    <p:extLst>
      <p:ext uri="{BB962C8B-B14F-4D97-AF65-F5344CB8AC3E}">
        <p14:creationId xmlns:p14="http://schemas.microsoft.com/office/powerpoint/2010/main" val="2726809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ostatními primáty</a:t>
            </a:r>
          </a:p>
        </p:txBody>
      </p:sp>
      <p:sp>
        <p:nvSpPr>
          <p:cNvPr id="3" name="Zástupný symbol pro obsah 2"/>
          <p:cNvSpPr>
            <a:spLocks noGrp="1"/>
          </p:cNvSpPr>
          <p:nvPr>
            <p:ph idx="1"/>
          </p:nvPr>
        </p:nvSpPr>
        <p:spPr>
          <a:xfrm>
            <a:off x="822959" y="1556792"/>
            <a:ext cx="7543801" cy="5301208"/>
          </a:xfrm>
        </p:spPr>
        <p:txBody>
          <a:bodyPr>
            <a:normAutofit fontScale="77500" lnSpcReduction="20000"/>
          </a:bodyPr>
          <a:lstStyle/>
          <a:p>
            <a:pPr marL="118872" indent="0">
              <a:buNone/>
            </a:pPr>
            <a:r>
              <a:rPr lang="cs-CZ" sz="2800" dirty="0"/>
              <a:t>Člověk (industriálních kultur) je jediným primátem, u kterého jsou matka s dítětem (před osamostatněním) separováni od sebe po delší časové úseky ( tak je tomu jen u některých poloopic, kdy matky opouštějí děti, aby se nakrmily). U všech ostatních primátů se dítě drží matčiny srsti (srov. </a:t>
            </a:r>
            <a:r>
              <a:rPr lang="cs-CZ" sz="2800" b="1" dirty="0"/>
              <a:t>úchopový reflex</a:t>
            </a:r>
            <a:r>
              <a:rPr lang="cs-CZ" sz="2800" dirty="0"/>
              <a:t>) a nepouští se. U opic matka navíc dítě objímá rukou (přidržuje ho). Nikoli u poloopic (tam se mládě jen drží). </a:t>
            </a:r>
          </a:p>
          <a:p>
            <a:pPr marL="118872" indent="0">
              <a:buNone/>
            </a:pPr>
            <a:endParaRPr lang="cs-CZ" sz="2800" dirty="0"/>
          </a:p>
          <a:p>
            <a:pPr marL="118872" indent="0">
              <a:buNone/>
            </a:pPr>
            <a:r>
              <a:rPr lang="cs-CZ" sz="2800" dirty="0"/>
              <a:t>Separace dětí u lidí vede mj. k většímu tlaku na rozvoj hlasové komunikace, která někdy v dávnověku musela nahradit tělesný kontakt (</a:t>
            </a:r>
            <a:r>
              <a:rPr lang="cs-CZ" sz="2800" dirty="0" err="1"/>
              <a:t>Dunbar</a:t>
            </a:r>
            <a:r>
              <a:rPr lang="cs-CZ" sz="2800" dirty="0"/>
              <a:t> a jeho </a:t>
            </a:r>
            <a:r>
              <a:rPr lang="cs-CZ" sz="2800" i="1" dirty="0" err="1"/>
              <a:t>social</a:t>
            </a:r>
            <a:r>
              <a:rPr lang="cs-CZ" sz="2800" i="1" dirty="0"/>
              <a:t> </a:t>
            </a:r>
            <a:r>
              <a:rPr lang="cs-CZ" sz="2800" i="1" dirty="0" err="1"/>
              <a:t>grooming</a:t>
            </a:r>
            <a:r>
              <a:rPr lang="cs-CZ" sz="2800" i="1" dirty="0"/>
              <a:t>/</a:t>
            </a:r>
            <a:r>
              <a:rPr lang="cs-CZ" sz="2800" i="1" dirty="0" err="1"/>
              <a:t>gossiping</a:t>
            </a:r>
            <a:r>
              <a:rPr lang="cs-CZ" sz="2800" i="1" dirty="0"/>
              <a:t> </a:t>
            </a:r>
            <a:r>
              <a:rPr lang="cs-CZ" sz="2800" i="1" dirty="0" err="1"/>
              <a:t>theory</a:t>
            </a:r>
            <a:r>
              <a:rPr lang="cs-CZ" sz="2800" dirty="0"/>
              <a:t>). </a:t>
            </a:r>
          </a:p>
          <a:p>
            <a:pPr marL="118872" indent="0">
              <a:buNone/>
            </a:pPr>
            <a:endParaRPr lang="cs-CZ" sz="2800" dirty="0"/>
          </a:p>
          <a:p>
            <a:pPr marL="118872" indent="0">
              <a:buNone/>
            </a:pPr>
            <a:r>
              <a:rPr lang="cs-CZ" sz="2800" dirty="0"/>
              <a:t>Lidská poloha lehu na zádech je zcela ojedinělá mezi primáty a savci vůbec. (srov. doporučení proti SIDS!) Umožňuje dítěti procvičovat si jemnou motoriku dříve než umí stát vzpřímeně a uvolní si ruce. </a:t>
            </a:r>
          </a:p>
        </p:txBody>
      </p:sp>
    </p:spTree>
    <p:extLst>
      <p:ext uri="{BB962C8B-B14F-4D97-AF65-F5344CB8AC3E}">
        <p14:creationId xmlns:p14="http://schemas.microsoft.com/office/powerpoint/2010/main" val="1271931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170" name="Picture 2" descr="Výsledek obrázku pro african breastfeed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269" y="173456"/>
            <a:ext cx="8581461" cy="643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805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Schopnost učit se u člověka</a:t>
            </a:r>
          </a:p>
        </p:txBody>
      </p:sp>
      <p:sp>
        <p:nvSpPr>
          <p:cNvPr id="3" name="Zástupný symbol pro obsah 2"/>
          <p:cNvSpPr>
            <a:spLocks noGrp="1"/>
          </p:cNvSpPr>
          <p:nvPr>
            <p:ph idx="1"/>
          </p:nvPr>
        </p:nvSpPr>
        <p:spPr>
          <a:xfrm>
            <a:off x="457200" y="1775191"/>
            <a:ext cx="8229600" cy="4894169"/>
          </a:xfrm>
        </p:spPr>
        <p:txBody>
          <a:bodyPr>
            <a:normAutofit/>
          </a:bodyPr>
          <a:lstStyle/>
          <a:p>
            <a:pPr marL="137160" indent="0">
              <a:buNone/>
            </a:pPr>
            <a:r>
              <a:rPr lang="cs-CZ" dirty="0"/>
              <a:t>Všichni živočichové jsou po odstavení samostatní (člověk nikoli). </a:t>
            </a:r>
          </a:p>
          <a:p>
            <a:pPr marL="137160" indent="0">
              <a:buNone/>
            </a:pPr>
            <a:endParaRPr lang="cs-CZ" dirty="0"/>
          </a:p>
          <a:p>
            <a:pPr marL="137160" indent="0">
              <a:buNone/>
            </a:pPr>
            <a:r>
              <a:rPr lang="cs-CZ" dirty="0"/>
              <a:t>Člověk se nejenom stará o potomky, ale zároveň je také </a:t>
            </a:r>
            <a:r>
              <a:rPr lang="cs-CZ" b="1" dirty="0"/>
              <a:t>učí</a:t>
            </a:r>
            <a:r>
              <a:rPr lang="cs-CZ" dirty="0"/>
              <a:t>. To je mezi živočichy zcela ojedinělé! A učení je jednou z výsadních a základních adaptací </a:t>
            </a:r>
            <a:r>
              <a:rPr lang="cs-CZ" dirty="0" err="1"/>
              <a:t>homininů</a:t>
            </a:r>
            <a:r>
              <a:rPr lang="cs-CZ" dirty="0"/>
              <a:t> (linie rodu Homo).</a:t>
            </a:r>
          </a:p>
          <a:p>
            <a:pPr marL="137160" indent="0">
              <a:buNone/>
            </a:pPr>
            <a:endParaRPr lang="cs-CZ" dirty="0"/>
          </a:p>
          <a:p>
            <a:pPr marL="137160" indent="0">
              <a:buNone/>
            </a:pPr>
            <a:endParaRPr lang="cs-CZ" dirty="0"/>
          </a:p>
          <a:p>
            <a:endParaRPr lang="cs-CZ" dirty="0"/>
          </a:p>
        </p:txBody>
      </p:sp>
    </p:spTree>
    <p:extLst>
      <p:ext uri="{BB962C8B-B14F-4D97-AF65-F5344CB8AC3E}">
        <p14:creationId xmlns:p14="http://schemas.microsoft.com/office/powerpoint/2010/main" val="3815064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a:t>
            </a:r>
          </a:p>
        </p:txBody>
      </p:sp>
      <p:sp>
        <p:nvSpPr>
          <p:cNvPr id="3" name="Zástupný symbol pro obsah 2"/>
          <p:cNvSpPr>
            <a:spLocks noGrp="1"/>
          </p:cNvSpPr>
          <p:nvPr>
            <p:ph idx="1"/>
          </p:nvPr>
        </p:nvSpPr>
        <p:spPr/>
        <p:txBody>
          <a:bodyPr>
            <a:normAutofit fontScale="92500" lnSpcReduction="20000"/>
          </a:bodyPr>
          <a:lstStyle/>
          <a:p>
            <a:r>
              <a:rPr lang="cs-CZ" sz="4000" dirty="0"/>
              <a:t>Lidé vytvořili explicitní kumulativní </a:t>
            </a:r>
            <a:r>
              <a:rPr lang="cs-CZ" sz="4000" b="1" dirty="0"/>
              <a:t>kolektivní paměť </a:t>
            </a:r>
            <a:r>
              <a:rPr lang="cs-CZ" sz="4000" dirty="0"/>
              <a:t>na objevené technologie (=</a:t>
            </a:r>
            <a:r>
              <a:rPr lang="cs-CZ" sz="4000" b="1" dirty="0"/>
              <a:t>kultura</a:t>
            </a:r>
            <a:r>
              <a:rPr lang="cs-CZ" sz="4000" dirty="0"/>
              <a:t>). </a:t>
            </a:r>
          </a:p>
          <a:p>
            <a:r>
              <a:rPr lang="cs-CZ" sz="4000" dirty="0"/>
              <a:t>Šimpanzi znají jen hrstku technologií a kulturní transmise je u nich velmi pomalá a nejistá. </a:t>
            </a:r>
          </a:p>
          <a:p>
            <a:r>
              <a:rPr lang="cs-CZ" sz="4000" dirty="0"/>
              <a:t>My,</a:t>
            </a:r>
            <a:r>
              <a:rPr lang="cs-CZ" sz="4000" b="1" dirty="0"/>
              <a:t> AMH</a:t>
            </a:r>
            <a:r>
              <a:rPr lang="cs-CZ" sz="4000" dirty="0"/>
              <a:t> (</a:t>
            </a:r>
            <a:r>
              <a:rPr lang="cs-CZ" i="1" dirty="0" err="1"/>
              <a:t>anatomically</a:t>
            </a:r>
            <a:r>
              <a:rPr lang="cs-CZ" i="1" dirty="0"/>
              <a:t> </a:t>
            </a:r>
            <a:r>
              <a:rPr lang="cs-CZ" i="1" dirty="0" err="1"/>
              <a:t>modern</a:t>
            </a:r>
            <a:r>
              <a:rPr lang="cs-CZ" i="1" dirty="0"/>
              <a:t> </a:t>
            </a:r>
            <a:r>
              <a:rPr lang="cs-CZ" i="1" dirty="0" err="1"/>
              <a:t>humans</a:t>
            </a:r>
            <a:r>
              <a:rPr lang="cs-CZ" i="1" dirty="0"/>
              <a:t> = anatomicky moderní lidé</a:t>
            </a:r>
            <a:r>
              <a:rPr lang="cs-CZ" b="1" dirty="0"/>
              <a:t>)</a:t>
            </a:r>
            <a:r>
              <a:rPr lang="cs-CZ" sz="4000" dirty="0"/>
              <a:t> jsme mistry učenlivosti. </a:t>
            </a:r>
          </a:p>
          <a:p>
            <a:pPr marL="118872" indent="0">
              <a:buNone/>
            </a:pPr>
            <a:endParaRPr lang="cs-CZ" sz="4000" dirty="0"/>
          </a:p>
          <a:p>
            <a:endParaRPr lang="cs-CZ" dirty="0"/>
          </a:p>
        </p:txBody>
      </p:sp>
    </p:spTree>
    <p:extLst>
      <p:ext uri="{BB962C8B-B14F-4D97-AF65-F5344CB8AC3E}">
        <p14:creationId xmlns:p14="http://schemas.microsoft.com/office/powerpoint/2010/main" val="3270852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a:t>
            </a:r>
          </a:p>
        </p:txBody>
      </p:sp>
      <p:sp>
        <p:nvSpPr>
          <p:cNvPr id="3" name="Zástupný symbol pro obsah 2"/>
          <p:cNvSpPr>
            <a:spLocks noGrp="1"/>
          </p:cNvSpPr>
          <p:nvPr>
            <p:ph idx="1"/>
          </p:nvPr>
        </p:nvSpPr>
        <p:spPr>
          <a:xfrm>
            <a:off x="473968" y="1556792"/>
            <a:ext cx="8229600" cy="4625609"/>
          </a:xfrm>
        </p:spPr>
        <p:txBody>
          <a:bodyPr>
            <a:noAutofit/>
          </a:bodyPr>
          <a:lstStyle/>
          <a:p>
            <a:pPr marL="118872" indent="0">
              <a:buNone/>
            </a:pPr>
            <a:r>
              <a:rPr lang="cs-CZ" dirty="0"/>
              <a:t>Šimpanzi mají také různé </a:t>
            </a:r>
            <a:r>
              <a:rPr lang="cs-CZ" i="1" dirty="0"/>
              <a:t>kultury</a:t>
            </a:r>
            <a:r>
              <a:rPr lang="cs-CZ" dirty="0"/>
              <a:t>, které si předávají: např. šimpanzi z </a:t>
            </a:r>
            <a:r>
              <a:rPr lang="cs-CZ" dirty="0" err="1"/>
              <a:t>Gombe</a:t>
            </a:r>
            <a:r>
              <a:rPr lang="cs-CZ" dirty="0"/>
              <a:t> používají větvičky, aby s nimi lovili termity; šimpanzi z </a:t>
            </a:r>
            <a:r>
              <a:rPr lang="cs-CZ" dirty="0" err="1"/>
              <a:t>Bossou</a:t>
            </a:r>
            <a:r>
              <a:rPr lang="cs-CZ" dirty="0"/>
              <a:t> zase používají kameny k rozbíjení ořechů atd.</a:t>
            </a:r>
          </a:p>
          <a:p>
            <a:pPr marL="118872" indent="0">
              <a:buNone/>
            </a:pPr>
            <a:endParaRPr lang="cs-CZ" dirty="0"/>
          </a:p>
          <a:p>
            <a:pPr marL="118872" indent="0">
              <a:buNone/>
            </a:pPr>
            <a:r>
              <a:rPr lang="cs-CZ" dirty="0" err="1"/>
              <a:t>Meziskupinová</a:t>
            </a:r>
            <a:r>
              <a:rPr lang="cs-CZ" dirty="0"/>
              <a:t> transmise kultury je však u šimpanzů (oproti člověku) velmi omezená.</a:t>
            </a:r>
          </a:p>
        </p:txBody>
      </p:sp>
    </p:spTree>
    <p:extLst>
      <p:ext uri="{BB962C8B-B14F-4D97-AF65-F5344CB8AC3E}">
        <p14:creationId xmlns:p14="http://schemas.microsoft.com/office/powerpoint/2010/main" val="862136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Ã½sledek obrÃ¡zku pro the cultures of chimpanze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4752528" cy="6526808"/>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9512" y="2492896"/>
            <a:ext cx="1872208" cy="2031325"/>
          </a:xfrm>
          <a:prstGeom prst="rect">
            <a:avLst/>
          </a:prstGeom>
          <a:noFill/>
        </p:spPr>
        <p:txBody>
          <a:bodyPr wrap="square" rtlCol="0">
            <a:spAutoFit/>
          </a:bodyPr>
          <a:lstStyle/>
          <a:p>
            <a:r>
              <a:rPr lang="cs-CZ" dirty="0"/>
              <a:t>Přehled technologií u různých </a:t>
            </a:r>
            <a:r>
              <a:rPr lang="cs-CZ" dirty="0" err="1"/>
              <a:t>šimpazích</a:t>
            </a:r>
            <a:r>
              <a:rPr lang="cs-CZ" dirty="0"/>
              <a:t> komunit</a:t>
            </a:r>
          </a:p>
          <a:p>
            <a:r>
              <a:rPr lang="cs-CZ" dirty="0"/>
              <a:t>(z </a:t>
            </a:r>
            <a:r>
              <a:rPr lang="cs-CZ" dirty="0" err="1"/>
              <a:t>Whiten</a:t>
            </a:r>
            <a:r>
              <a:rPr lang="cs-CZ" dirty="0"/>
              <a:t> et al. 1999)</a:t>
            </a:r>
          </a:p>
        </p:txBody>
      </p:sp>
    </p:spTree>
    <p:extLst>
      <p:ext uri="{BB962C8B-B14F-4D97-AF65-F5344CB8AC3E}">
        <p14:creationId xmlns:p14="http://schemas.microsoft.com/office/powerpoint/2010/main" val="39128254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F9ED23-BA69-4FC4-AB7A-C9395F2E8EF5}"/>
              </a:ext>
            </a:extLst>
          </p:cNvPr>
          <p:cNvSpPr>
            <a:spLocks noGrp="1"/>
          </p:cNvSpPr>
          <p:nvPr>
            <p:ph type="title"/>
          </p:nvPr>
        </p:nvSpPr>
        <p:spPr>
          <a:xfrm>
            <a:off x="457200" y="155448"/>
            <a:ext cx="8229600" cy="1252728"/>
          </a:xfrm>
        </p:spPr>
        <p:txBody>
          <a:bodyPr>
            <a:normAutofit fontScale="90000"/>
          </a:bodyPr>
          <a:lstStyle/>
          <a:p>
            <a:r>
              <a:rPr lang="cs-CZ" dirty="0"/>
              <a:t>Používání nástrojů k získání medu u různých komunit šimpanzů.</a:t>
            </a:r>
            <a:endParaRPr lang="en-US" dirty="0"/>
          </a:p>
        </p:txBody>
      </p:sp>
      <p:pic>
        <p:nvPicPr>
          <p:cNvPr id="5" name="Zástupný obsah 4" descr="Obsah obrázku mapa&#10;&#10;Popis byl vytvořen automaticky">
            <a:extLst>
              <a:ext uri="{FF2B5EF4-FFF2-40B4-BE49-F238E27FC236}">
                <a16:creationId xmlns:a16="http://schemas.microsoft.com/office/drawing/2014/main" id="{B44916FB-9026-4692-88E7-971D5A0FFC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64327"/>
            <a:ext cx="8229600" cy="3847337"/>
          </a:xfrm>
          <a:noFill/>
        </p:spPr>
      </p:pic>
      <p:sp>
        <p:nvSpPr>
          <p:cNvPr id="6" name="TextovéPole 5">
            <a:extLst>
              <a:ext uri="{FF2B5EF4-FFF2-40B4-BE49-F238E27FC236}">
                <a16:creationId xmlns:a16="http://schemas.microsoft.com/office/drawing/2014/main" id="{4B27A1D5-048B-4F06-8982-EE8A34BA3FE2}"/>
              </a:ext>
            </a:extLst>
          </p:cNvPr>
          <p:cNvSpPr txBox="1"/>
          <p:nvPr/>
        </p:nvSpPr>
        <p:spPr>
          <a:xfrm flipH="1">
            <a:off x="1979712" y="6453336"/>
            <a:ext cx="6552728" cy="646331"/>
          </a:xfrm>
          <a:prstGeom prst="rect">
            <a:avLst/>
          </a:prstGeom>
          <a:noFill/>
        </p:spPr>
        <p:txBody>
          <a:bodyPr wrap="square" rtlCol="0">
            <a:spAutoFit/>
          </a:bodyPr>
          <a:lstStyle/>
          <a:p>
            <a:pPr algn="l"/>
            <a:r>
              <a:rPr lang="cs-CZ" dirty="0" err="1"/>
              <a:t>Sanz</a:t>
            </a:r>
            <a:r>
              <a:rPr lang="cs-CZ" dirty="0"/>
              <a:t> &amp; Morgan, 2009. </a:t>
            </a:r>
            <a:r>
              <a:rPr lang="cs-CZ" b="0" i="0" dirty="0">
                <a:solidFill>
                  <a:srgbClr val="777777"/>
                </a:solidFill>
                <a:effectLst/>
                <a:latin typeface="Roboto" panose="02000000000000000000" pitchFamily="2" charset="0"/>
              </a:rPr>
              <a:t>DOI: </a:t>
            </a:r>
            <a:r>
              <a:rPr lang="cs-CZ" b="0" i="0" u="sng" dirty="0">
                <a:solidFill>
                  <a:srgbClr val="777777"/>
                </a:solidFill>
                <a:effectLst/>
                <a:latin typeface="inherit"/>
                <a:hlinkClick r:id="rId3"/>
              </a:rPr>
              <a:t>10.1007/s10764-009-9350-5</a:t>
            </a:r>
            <a:endParaRPr lang="cs-CZ" b="0" i="0" dirty="0">
              <a:solidFill>
                <a:srgbClr val="777777"/>
              </a:solidFill>
              <a:effectLst/>
              <a:latin typeface="Roboto" panose="02000000000000000000" pitchFamily="2" charset="0"/>
            </a:endParaRPr>
          </a:p>
          <a:p>
            <a:endParaRPr lang="cs-CZ" dirty="0"/>
          </a:p>
        </p:txBody>
      </p:sp>
    </p:spTree>
    <p:extLst>
      <p:ext uri="{BB962C8B-B14F-4D97-AF65-F5344CB8AC3E}">
        <p14:creationId xmlns:p14="http://schemas.microsoft.com/office/powerpoint/2010/main" val="10612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Picture 2" descr="Výsledek obrázku pro bloom's taxonomy revis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70862"/>
            <a:ext cx="8315867" cy="468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881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28801"/>
            <a:ext cx="8229600" cy="5040560"/>
          </a:xfrm>
        </p:spPr>
        <p:txBody>
          <a:bodyPr>
            <a:normAutofit fontScale="85000" lnSpcReduction="20000"/>
          </a:bodyPr>
          <a:lstStyle/>
          <a:p>
            <a:pPr marL="118872" indent="0">
              <a:buNone/>
            </a:pPr>
            <a:r>
              <a:rPr lang="cs-CZ" b="1" dirty="0"/>
              <a:t>Dospělí šimpanzi nevěnují pozornost mladým</a:t>
            </a:r>
            <a:r>
              <a:rPr lang="cs-CZ" dirty="0"/>
              <a:t>.</a:t>
            </a:r>
          </a:p>
          <a:p>
            <a:pPr marL="118872" indent="0">
              <a:buNone/>
            </a:pPr>
            <a:endParaRPr lang="cs-CZ" dirty="0"/>
          </a:p>
          <a:p>
            <a:pPr marL="118872" indent="0">
              <a:buNone/>
            </a:pPr>
            <a:r>
              <a:rPr lang="cs-CZ" dirty="0"/>
              <a:t>U šimpanzů se výchovy (cca 4-5 let) účastní pouze </a:t>
            </a:r>
            <a:r>
              <a:rPr lang="cs-CZ" b="1" dirty="0"/>
              <a:t>matky</a:t>
            </a:r>
            <a:r>
              <a:rPr lang="cs-CZ" dirty="0"/>
              <a:t>. Samci pouze zajišťují matkám s dětmi ochranu a přístup ke zdrojům potravy.</a:t>
            </a:r>
          </a:p>
          <a:p>
            <a:pPr marL="118872" indent="0">
              <a:buNone/>
            </a:pPr>
            <a:endParaRPr lang="cs-CZ" dirty="0"/>
          </a:p>
          <a:p>
            <a:pPr marL="118872" indent="0">
              <a:buNone/>
            </a:pPr>
            <a:r>
              <a:rPr lang="cs-CZ" dirty="0"/>
              <a:t>Děti se učí pouze </a:t>
            </a:r>
            <a:r>
              <a:rPr lang="cs-CZ" b="1" dirty="0"/>
              <a:t>observačním učením </a:t>
            </a:r>
            <a:r>
              <a:rPr lang="cs-CZ" dirty="0"/>
              <a:t>(tj. pozorováním). Matky nikdy svoje děti neučí instrukcí či modelací činnosti: neukazují jim pohyby, aby to pochopily; nepodají jim vhodný kámen k louskání; nevytvarují jim ruku tak, aby dobře provedla pohyb. Pouze jim umožňují, aby se dívaly. </a:t>
            </a:r>
          </a:p>
          <a:p>
            <a:pPr marL="118872" indent="0">
              <a:buNone/>
            </a:pPr>
            <a:r>
              <a:rPr lang="cs-CZ" dirty="0"/>
              <a:t>Takto se šimpanzi naučí jakž takž louskat ořechy po třech až pěti letech! </a:t>
            </a:r>
          </a:p>
          <a:p>
            <a:pPr marL="118872" indent="0">
              <a:buNone/>
            </a:pPr>
            <a:endParaRPr lang="cs-CZ" dirty="0"/>
          </a:p>
        </p:txBody>
      </p:sp>
    </p:spTree>
    <p:extLst>
      <p:ext uri="{BB962C8B-B14F-4D97-AF65-F5344CB8AC3E}">
        <p14:creationId xmlns:p14="http://schemas.microsoft.com/office/powerpoint/2010/main" val="4010065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Člověk a učení</a:t>
            </a:r>
          </a:p>
        </p:txBody>
      </p:sp>
      <p:sp>
        <p:nvSpPr>
          <p:cNvPr id="3" name="Zástupný symbol pro obsah 2"/>
          <p:cNvSpPr>
            <a:spLocks noGrp="1"/>
          </p:cNvSpPr>
          <p:nvPr>
            <p:ph idx="1"/>
          </p:nvPr>
        </p:nvSpPr>
        <p:spPr/>
        <p:txBody>
          <a:bodyPr>
            <a:normAutofit fontScale="85000" lnSpcReduction="20000"/>
          </a:bodyPr>
          <a:lstStyle/>
          <a:p>
            <a:pPr marL="118872" indent="0">
              <a:buNone/>
            </a:pPr>
            <a:r>
              <a:rPr lang="cs-CZ" dirty="0"/>
              <a:t>U lidí je tomu zcela jinak! Základní lidskou adaptací je </a:t>
            </a:r>
            <a:r>
              <a:rPr lang="cs-CZ" b="1" dirty="0"/>
              <a:t>vyučování (socializace) dětí</a:t>
            </a:r>
            <a:r>
              <a:rPr lang="cs-CZ" dirty="0"/>
              <a:t>.</a:t>
            </a:r>
          </a:p>
          <a:p>
            <a:pPr marL="118872" indent="0">
              <a:buNone/>
            </a:pPr>
            <a:endParaRPr lang="cs-CZ" dirty="0"/>
          </a:p>
          <a:p>
            <a:pPr marL="118872" indent="0">
              <a:buNone/>
            </a:pPr>
            <a:r>
              <a:rPr lang="cs-CZ" dirty="0"/>
              <a:t>Člověk prodlužuje tzv. období </a:t>
            </a:r>
            <a:r>
              <a:rPr lang="cs-CZ" b="1" dirty="0"/>
              <a:t>učení se </a:t>
            </a:r>
            <a:r>
              <a:rPr lang="cs-CZ" dirty="0"/>
              <a:t>co do délky (ve 14-15 letech končí povinná školní docházka, což je nejdelší absolutní délka času dětství u mnohobuněčných organismů, společně se slony). Navíc přesahuje doba učení i z období dětství a adolescence i do dospělosti a stáří (srov. U3V).</a:t>
            </a:r>
          </a:p>
          <a:p>
            <a:pPr marL="118872" indent="0">
              <a:buNone/>
            </a:pPr>
            <a:endParaRPr lang="cs-CZ" dirty="0"/>
          </a:p>
          <a:p>
            <a:pPr marL="118872" indent="0">
              <a:buNone/>
            </a:pPr>
            <a:r>
              <a:rPr lang="cs-CZ" dirty="0"/>
              <a:t>Učitelé jsou profesní skupinou, která přejala část socializace od rodičů na svá bedra. Učitelé jsou profesionálové v socializaci dané věkové skupiny.</a:t>
            </a:r>
          </a:p>
          <a:p>
            <a:endParaRPr lang="cs-CZ" dirty="0"/>
          </a:p>
        </p:txBody>
      </p:sp>
    </p:spTree>
    <p:extLst>
      <p:ext uri="{BB962C8B-B14F-4D97-AF65-F5344CB8AC3E}">
        <p14:creationId xmlns:p14="http://schemas.microsoft.com/office/powerpoint/2010/main" val="250864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a:t>
            </a:r>
          </a:p>
        </p:txBody>
      </p:sp>
      <p:sp>
        <p:nvSpPr>
          <p:cNvPr id="3" name="Zástupný symbol pro obsah 2"/>
          <p:cNvSpPr>
            <a:spLocks noGrp="1"/>
          </p:cNvSpPr>
          <p:nvPr>
            <p:ph idx="1"/>
          </p:nvPr>
        </p:nvSpPr>
        <p:spPr>
          <a:xfrm>
            <a:off x="457200" y="1700809"/>
            <a:ext cx="8229600" cy="5001744"/>
          </a:xfrm>
        </p:spPr>
        <p:txBody>
          <a:bodyPr>
            <a:normAutofit fontScale="85000" lnSpcReduction="20000"/>
          </a:bodyPr>
          <a:lstStyle/>
          <a:p>
            <a:pPr marL="118872" indent="0">
              <a:buNone/>
            </a:pPr>
            <a:r>
              <a:rPr lang="cs-CZ" sz="2800" dirty="0"/>
              <a:t>Šimpanzí matky svoje děti nikdy neplísní, nebijí ani je nezanedbávají. </a:t>
            </a:r>
          </a:p>
          <a:p>
            <a:pPr marL="118872" indent="0">
              <a:buNone/>
            </a:pPr>
            <a:endParaRPr lang="cs-CZ" sz="2800" b="1" dirty="0"/>
          </a:p>
          <a:p>
            <a:pPr marL="118872" indent="0">
              <a:buNone/>
            </a:pPr>
            <a:r>
              <a:rPr lang="cs-CZ" sz="2800" b="1" dirty="0"/>
              <a:t>Ale (!) </a:t>
            </a:r>
            <a:r>
              <a:rPr lang="cs-CZ" sz="2800" dirty="0"/>
              <a:t>nepoužívají v takové míře jako člověk pozitivní ujištění (</a:t>
            </a:r>
            <a:r>
              <a:rPr lang="cs-CZ" sz="2800" b="1" dirty="0"/>
              <a:t>pochvalu</a:t>
            </a:r>
            <a:r>
              <a:rPr lang="cs-CZ" sz="2800" dirty="0"/>
              <a:t>). Lidské dítě je závislé na pochvale.</a:t>
            </a:r>
          </a:p>
          <a:p>
            <a:pPr marL="118872" indent="0">
              <a:buNone/>
            </a:pPr>
            <a:endParaRPr lang="cs-CZ" sz="2800" dirty="0"/>
          </a:p>
          <a:p>
            <a:pPr marL="118872" indent="0">
              <a:buNone/>
            </a:pPr>
            <a:r>
              <a:rPr lang="cs-CZ" sz="2800" dirty="0"/>
              <a:t>Všichni tvorové (obratlovci přinejmenším) reagují na pochvalu: pes, kůň, papoušek… Ale nikdy ji nedokázali využít aktivně.</a:t>
            </a:r>
          </a:p>
          <a:p>
            <a:pPr marL="118872" indent="0">
              <a:buNone/>
            </a:pPr>
            <a:r>
              <a:rPr lang="cs-CZ" sz="2800" dirty="0"/>
              <a:t>Člověk (současný) je jediný tvor, který záměrně využívá sílu pochvaly k socializaci.</a:t>
            </a:r>
          </a:p>
          <a:p>
            <a:pPr marL="118872" indent="0">
              <a:buNone/>
            </a:pPr>
            <a:endParaRPr lang="cs-CZ" sz="2800" b="1" dirty="0"/>
          </a:p>
          <a:p>
            <a:pPr marL="118872" indent="0">
              <a:buNone/>
            </a:pPr>
            <a:r>
              <a:rPr lang="cs-CZ" sz="2800" b="1" dirty="0"/>
              <a:t>Pochvala je základním a asi i nejsilnějším nástrojem socializace, tedy i učitele</a:t>
            </a:r>
            <a:r>
              <a:rPr lang="cs-CZ" sz="2800" dirty="0"/>
              <a:t>. Srov. pochvala osobnosti (Ty jsi šikovný) a pochvala činnosti (To se ti povedlo).</a:t>
            </a:r>
          </a:p>
          <a:p>
            <a:pPr marL="118872" indent="0">
              <a:buNone/>
            </a:pPr>
            <a:endParaRPr lang="cs-CZ" sz="2800" dirty="0"/>
          </a:p>
          <a:p>
            <a:pPr marL="118872" indent="0">
              <a:buNone/>
            </a:pPr>
            <a:r>
              <a:rPr lang="cs-CZ" sz="2800" b="1" dirty="0"/>
              <a:t>Žák musí ve škole zažívat pocity úspěchu pravidelně!</a:t>
            </a:r>
            <a:endParaRPr lang="cs-CZ" sz="2800" dirty="0"/>
          </a:p>
        </p:txBody>
      </p:sp>
    </p:spTree>
    <p:extLst>
      <p:ext uri="{BB962C8B-B14F-4D97-AF65-F5344CB8AC3E}">
        <p14:creationId xmlns:p14="http://schemas.microsoft.com/office/powerpoint/2010/main" val="3729206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Sociálnost člověka</a:t>
            </a:r>
          </a:p>
        </p:txBody>
      </p:sp>
      <p:sp>
        <p:nvSpPr>
          <p:cNvPr id="3" name="Zástupný symbol pro obsah 2"/>
          <p:cNvSpPr>
            <a:spLocks noGrp="1"/>
          </p:cNvSpPr>
          <p:nvPr>
            <p:ph idx="1"/>
          </p:nvPr>
        </p:nvSpPr>
        <p:spPr/>
        <p:txBody>
          <a:bodyPr/>
          <a:lstStyle/>
          <a:p>
            <a:pPr marL="118872" indent="0">
              <a:buNone/>
            </a:pPr>
            <a:r>
              <a:rPr lang="cs-CZ" dirty="0"/>
              <a:t>Výsledkem je skupina sociálních tvorů </a:t>
            </a:r>
          </a:p>
          <a:p>
            <a:r>
              <a:rPr lang="cs-CZ" dirty="0"/>
              <a:t>s velmi rozvinutou schopností kooperace,</a:t>
            </a:r>
          </a:p>
          <a:p>
            <a:r>
              <a:rPr lang="cs-CZ" dirty="0"/>
              <a:t>složená z rodinných jednotek tvořených monogamním párem,</a:t>
            </a:r>
          </a:p>
          <a:p>
            <a:r>
              <a:rPr lang="cs-CZ" dirty="0"/>
              <a:t>jejímž hlavním nástrojem adaptace je učení (socializace),</a:t>
            </a:r>
          </a:p>
          <a:p>
            <a:r>
              <a:rPr lang="cs-CZ" dirty="0"/>
              <a:t>v čemž pomáhá i specifická role prarodičů.</a:t>
            </a:r>
          </a:p>
          <a:p>
            <a:endParaRPr lang="cs-CZ" dirty="0"/>
          </a:p>
        </p:txBody>
      </p:sp>
    </p:spTree>
    <p:extLst>
      <p:ext uri="{BB962C8B-B14F-4D97-AF65-F5344CB8AC3E}">
        <p14:creationId xmlns:p14="http://schemas.microsoft.com/office/powerpoint/2010/main" val="3472620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146" name="Picture 2" descr="Související obráz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764" y="1095551"/>
            <a:ext cx="8820472" cy="575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10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lstStyle/>
          <a:p>
            <a:r>
              <a:rPr lang="cs-CZ" dirty="0"/>
              <a:t>Socializace</a:t>
            </a:r>
          </a:p>
        </p:txBody>
      </p:sp>
      <p:sp>
        <p:nvSpPr>
          <p:cNvPr id="3" name="Zástupný symbol pro obsah 2"/>
          <p:cNvSpPr>
            <a:spLocks noGrp="1"/>
          </p:cNvSpPr>
          <p:nvPr>
            <p:ph idx="1"/>
          </p:nvPr>
        </p:nvSpPr>
        <p:spPr>
          <a:xfrm>
            <a:off x="457200" y="1556792"/>
            <a:ext cx="8229600" cy="4752568"/>
          </a:xfrm>
        </p:spPr>
        <p:txBody>
          <a:bodyPr>
            <a:normAutofit fontScale="77500" lnSpcReduction="20000"/>
          </a:bodyPr>
          <a:lstStyle/>
          <a:p>
            <a:pPr marL="137160" indent="0">
              <a:buNone/>
            </a:pPr>
            <a:r>
              <a:rPr lang="pt-BR" dirty="0"/>
              <a:t>Socializace </a:t>
            </a:r>
            <a:r>
              <a:rPr lang="pt-BR" b="1" i="1" dirty="0"/>
              <a:t>primární</a:t>
            </a:r>
            <a:r>
              <a:rPr lang="pt-BR" dirty="0"/>
              <a:t> (raná</a:t>
            </a:r>
            <a:r>
              <a:rPr lang="cs-CZ" dirty="0"/>
              <a:t>, v rodině, cca do 3. roku</a:t>
            </a:r>
            <a:r>
              <a:rPr lang="pt-BR" dirty="0"/>
              <a:t>) a </a:t>
            </a:r>
            <a:r>
              <a:rPr lang="pt-BR" b="1" i="1" dirty="0"/>
              <a:t>sekundární</a:t>
            </a:r>
            <a:r>
              <a:rPr lang="pt-BR" dirty="0"/>
              <a:t> (</a:t>
            </a:r>
            <a:r>
              <a:rPr lang="cs-CZ" dirty="0"/>
              <a:t>mezi vrstevníky, ve škole, v zaměstnání, od 3 let dále</a:t>
            </a:r>
            <a:r>
              <a:rPr lang="pt-BR" dirty="0"/>
              <a:t>)</a:t>
            </a:r>
            <a:endParaRPr lang="cs-CZ" dirty="0"/>
          </a:p>
          <a:p>
            <a:pPr marL="137160" indent="0">
              <a:buNone/>
            </a:pPr>
            <a:endParaRPr lang="cs-CZ" dirty="0"/>
          </a:p>
          <a:p>
            <a:pPr marL="137160" indent="0">
              <a:buNone/>
            </a:pPr>
            <a:r>
              <a:rPr lang="cs-CZ" dirty="0"/>
              <a:t>Socializace probíhá kvůli vrozenému pudu k </a:t>
            </a:r>
            <a:r>
              <a:rPr lang="cs-CZ" b="1" i="1" dirty="0"/>
              <a:t>vazbě</a:t>
            </a:r>
            <a:r>
              <a:rPr lang="cs-CZ" dirty="0"/>
              <a:t> (srov. </a:t>
            </a:r>
            <a:r>
              <a:rPr lang="cs-CZ" b="1" i="1" dirty="0" err="1"/>
              <a:t>attachment</a:t>
            </a:r>
            <a:r>
              <a:rPr lang="cs-CZ" b="1" dirty="0"/>
              <a:t> </a:t>
            </a:r>
            <a:r>
              <a:rPr lang="cs-CZ" b="1" i="1" dirty="0" err="1"/>
              <a:t>theory</a:t>
            </a:r>
            <a:r>
              <a:rPr lang="cs-CZ" b="1" dirty="0"/>
              <a:t>; citová vazba </a:t>
            </a:r>
            <a:r>
              <a:rPr lang="cs-CZ" dirty="0"/>
              <a:t>a </a:t>
            </a:r>
            <a:r>
              <a:rPr lang="cs-CZ" b="1" dirty="0"/>
              <a:t>J. </a:t>
            </a:r>
            <a:r>
              <a:rPr lang="cs-CZ" b="1" dirty="0" err="1"/>
              <a:t>Bowlby</a:t>
            </a:r>
            <a:r>
              <a:rPr lang="cs-CZ" dirty="0"/>
              <a:t>).</a:t>
            </a:r>
          </a:p>
          <a:p>
            <a:pPr marL="137160" indent="0">
              <a:buNone/>
            </a:pPr>
            <a:r>
              <a:rPr lang="cs-CZ" dirty="0"/>
              <a:t>Ke zdárné socializaci může dojít v případě, že dítě během 1. roku získá ke svému okolí důvěru.</a:t>
            </a:r>
          </a:p>
          <a:p>
            <a:pPr marL="137160" indent="0">
              <a:buNone/>
            </a:pPr>
            <a:r>
              <a:rPr lang="cs-CZ" dirty="0"/>
              <a:t>Dítě si pak osvojuje způsoby chování (návyky), mateřský jazyk, hodnoty, různé modely a obrazy světa a věcí v něm.</a:t>
            </a:r>
          </a:p>
          <a:p>
            <a:pPr marL="137160" indent="0">
              <a:buNone/>
            </a:pPr>
            <a:r>
              <a:rPr lang="cs-CZ" dirty="0"/>
              <a:t>Důvěru získává především skrze mateřský objekt. Již přístup ke kojenci (kojení, první hry a hračky, oblékání) má proto zásadní sociální rozměr!</a:t>
            </a:r>
          </a:p>
          <a:p>
            <a:pPr marL="137160" indent="0">
              <a:buNone/>
            </a:pPr>
            <a:r>
              <a:rPr lang="cs-CZ" dirty="0"/>
              <a:t>Srov. rozvinutí </a:t>
            </a:r>
            <a:r>
              <a:rPr lang="cs-CZ" i="1" dirty="0"/>
              <a:t>důvěry</a:t>
            </a:r>
            <a:r>
              <a:rPr lang="cs-CZ" dirty="0"/>
              <a:t> (a další fáze vývoje) u </a:t>
            </a:r>
            <a:r>
              <a:rPr lang="cs-CZ" b="1" dirty="0"/>
              <a:t>E. </a:t>
            </a:r>
            <a:r>
              <a:rPr lang="cs-CZ" b="1" dirty="0" err="1"/>
              <a:t>Eriksona</a:t>
            </a:r>
            <a:r>
              <a:rPr lang="cs-CZ" dirty="0"/>
              <a:t>.</a:t>
            </a:r>
          </a:p>
          <a:p>
            <a:pPr marL="137160" indent="0">
              <a:buNone/>
            </a:pPr>
            <a:endParaRPr lang="cs-CZ" dirty="0"/>
          </a:p>
          <a:p>
            <a:pPr marL="137160" indent="0">
              <a:buNone/>
            </a:pPr>
            <a:endParaRPr lang="cs-CZ" dirty="0"/>
          </a:p>
          <a:p>
            <a:pPr marL="137160" indent="0">
              <a:buNone/>
            </a:pPr>
            <a:endParaRPr lang="pt-BR" dirty="0"/>
          </a:p>
          <a:p>
            <a:pPr marL="137160" indent="0">
              <a:buNone/>
            </a:pPr>
            <a:endParaRPr lang="cs-CZ" dirty="0"/>
          </a:p>
        </p:txBody>
      </p:sp>
    </p:spTree>
    <p:extLst>
      <p:ext uri="{BB962C8B-B14F-4D97-AF65-F5344CB8AC3E}">
        <p14:creationId xmlns:p14="http://schemas.microsoft.com/office/powerpoint/2010/main" val="1823001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170" name="Picture 2" descr="Understanding attachment theory, Autism Spectrum Disord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32656"/>
            <a:ext cx="8244408" cy="638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4901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137160" indent="0">
              <a:buNone/>
            </a:pPr>
            <a:r>
              <a:rPr lang="cs-CZ" dirty="0"/>
              <a:t>Základním sociálním činitelem jsou rodiče a jejich rodiny. V tradičních společnostech učí děti rodiče, celý kmen a specificky je učí (při iniciaci) starší kmene.</a:t>
            </a:r>
          </a:p>
          <a:p>
            <a:pPr marL="137160" indent="0">
              <a:buNone/>
            </a:pPr>
            <a:endParaRPr lang="cs-CZ" dirty="0"/>
          </a:p>
          <a:p>
            <a:pPr marL="137160" indent="0">
              <a:buNone/>
            </a:pPr>
            <a:r>
              <a:rPr lang="cs-CZ" dirty="0"/>
              <a:t>V moderní společnosti neučí děti většině rozvinutých poznatků rodiče (neumí ani?), ale učitelé! Dítě/člověk je ve škole (v ČR):3+9+4+5 let. </a:t>
            </a:r>
          </a:p>
          <a:p>
            <a:pPr marL="137160" indent="0">
              <a:buNone/>
            </a:pPr>
            <a:r>
              <a:rPr lang="cs-CZ" dirty="0"/>
              <a:t>Ergo: </a:t>
            </a:r>
            <a:r>
              <a:rPr lang="cs-CZ" b="1" dirty="0"/>
              <a:t>role učitelů v kultuře je zcela klíčová!</a:t>
            </a:r>
          </a:p>
          <a:p>
            <a:pPr marL="137160" indent="0">
              <a:buNone/>
            </a:pPr>
            <a:r>
              <a:rPr lang="cs-CZ" dirty="0"/>
              <a:t>Srov. rozdílnost různých kultur a roli a formu vzdělávání v nich!</a:t>
            </a:r>
          </a:p>
          <a:p>
            <a:endParaRPr lang="cs-CZ" dirty="0"/>
          </a:p>
        </p:txBody>
      </p:sp>
    </p:spTree>
    <p:extLst>
      <p:ext uri="{BB962C8B-B14F-4D97-AF65-F5344CB8AC3E}">
        <p14:creationId xmlns:p14="http://schemas.microsoft.com/office/powerpoint/2010/main" val="3121484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792088"/>
          </a:xfrm>
        </p:spPr>
        <p:txBody>
          <a:bodyPr/>
          <a:lstStyle/>
          <a:p>
            <a:r>
              <a:rPr lang="cs-CZ" dirty="0"/>
              <a:t>Aktéři </a:t>
            </a:r>
            <a:r>
              <a:rPr lang="cs-CZ" b="0" dirty="0"/>
              <a:t>socializace</a:t>
            </a:r>
          </a:p>
        </p:txBody>
      </p:sp>
      <p:sp>
        <p:nvSpPr>
          <p:cNvPr id="3" name="Zástupný symbol pro obsah 2"/>
          <p:cNvSpPr>
            <a:spLocks noGrp="1"/>
          </p:cNvSpPr>
          <p:nvPr>
            <p:ph idx="1"/>
          </p:nvPr>
        </p:nvSpPr>
        <p:spPr>
          <a:xfrm>
            <a:off x="457200" y="1484784"/>
            <a:ext cx="8229600" cy="5040560"/>
          </a:xfrm>
        </p:spPr>
        <p:txBody>
          <a:bodyPr>
            <a:normAutofit/>
          </a:bodyPr>
          <a:lstStyle/>
          <a:p>
            <a:r>
              <a:rPr lang="cs-CZ" b="1" dirty="0"/>
              <a:t>Rodina</a:t>
            </a:r>
            <a:r>
              <a:rPr lang="cs-CZ" dirty="0"/>
              <a:t> – dává základy sociálního života</a:t>
            </a:r>
            <a:endParaRPr lang="cs-CZ" b="1" dirty="0"/>
          </a:p>
          <a:p>
            <a:r>
              <a:rPr lang="cs-CZ" b="1" dirty="0"/>
              <a:t>Škola</a:t>
            </a:r>
            <a:r>
              <a:rPr lang="cs-CZ" dirty="0"/>
              <a:t> – předává další, většinou vědecké a nesamozřejmé znalosti o světě a dovednosti.</a:t>
            </a:r>
          </a:p>
          <a:p>
            <a:endParaRPr lang="cs-CZ" b="1" dirty="0"/>
          </a:p>
          <a:p>
            <a:r>
              <a:rPr lang="cs-CZ" b="1" dirty="0"/>
              <a:t>Vrstevníci</a:t>
            </a:r>
            <a:r>
              <a:rPr lang="cs-CZ" dirty="0"/>
              <a:t> (resp. přátelé) – tvoří </a:t>
            </a:r>
            <a:r>
              <a:rPr lang="cs-CZ" i="1" dirty="0"/>
              <a:t>centrum</a:t>
            </a:r>
            <a:r>
              <a:rPr lang="cs-CZ" dirty="0"/>
              <a:t> sociálního světa jedince.</a:t>
            </a:r>
          </a:p>
          <a:p>
            <a:r>
              <a:rPr lang="cs-CZ" b="1" dirty="0"/>
              <a:t>Tvůrci v masových médiích </a:t>
            </a:r>
            <a:r>
              <a:rPr lang="cs-CZ" dirty="0"/>
              <a:t>– vytváří </a:t>
            </a:r>
            <a:r>
              <a:rPr lang="cs-CZ" i="1" dirty="0"/>
              <a:t>kontext</a:t>
            </a:r>
            <a:r>
              <a:rPr lang="cs-CZ" dirty="0"/>
              <a:t> sociálního světa jedince (písaři, spisovatelé, umělci, hvězdy, vládci, státy, majitelé médií atd.).</a:t>
            </a:r>
          </a:p>
        </p:txBody>
      </p:sp>
      <p:sp>
        <p:nvSpPr>
          <p:cNvPr id="4" name="Zástupný symbol pro obsah 2"/>
          <p:cNvSpPr txBox="1">
            <a:spLocks/>
          </p:cNvSpPr>
          <p:nvPr/>
        </p:nvSpPr>
        <p:spPr>
          <a:xfrm>
            <a:off x="621040" y="3933056"/>
            <a:ext cx="8229600" cy="273630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endParaRPr lang="cs-CZ" dirty="0"/>
          </a:p>
        </p:txBody>
      </p:sp>
    </p:spTree>
    <p:extLst>
      <p:ext uri="{BB962C8B-B14F-4D97-AF65-F5344CB8AC3E}">
        <p14:creationId xmlns:p14="http://schemas.microsoft.com/office/powerpoint/2010/main" val="356673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1F331F-E2ED-4F60-A5A6-3FC6108A63C8}"/>
              </a:ext>
            </a:extLst>
          </p:cNvPr>
          <p:cNvSpPr>
            <a:spLocks noGrp="1"/>
          </p:cNvSpPr>
          <p:nvPr>
            <p:ph type="title"/>
          </p:nvPr>
        </p:nvSpPr>
        <p:spPr/>
        <p:txBody>
          <a:bodyPr>
            <a:normAutofit/>
          </a:bodyPr>
          <a:lstStyle/>
          <a:p>
            <a:r>
              <a:rPr lang="cs-CZ" dirty="0"/>
              <a:t>Kanály </a:t>
            </a:r>
            <a:r>
              <a:rPr lang="cs-CZ" b="0" dirty="0"/>
              <a:t>socializace</a:t>
            </a:r>
          </a:p>
        </p:txBody>
      </p:sp>
      <p:sp>
        <p:nvSpPr>
          <p:cNvPr id="3" name="Zástupný symbol pro obsah 2">
            <a:extLst>
              <a:ext uri="{FF2B5EF4-FFF2-40B4-BE49-F238E27FC236}">
                <a16:creationId xmlns:a16="http://schemas.microsoft.com/office/drawing/2014/main" id="{259ED300-EE1D-4094-ADD6-6D47D9D68B20}"/>
              </a:ext>
            </a:extLst>
          </p:cNvPr>
          <p:cNvSpPr>
            <a:spLocks noGrp="1"/>
          </p:cNvSpPr>
          <p:nvPr>
            <p:ph idx="1"/>
          </p:nvPr>
        </p:nvSpPr>
        <p:spPr/>
        <p:txBody>
          <a:bodyPr/>
          <a:lstStyle/>
          <a:p>
            <a:r>
              <a:rPr lang="cs-CZ" b="1" dirty="0"/>
              <a:t>Neverbální komunikace </a:t>
            </a:r>
            <a:r>
              <a:rPr lang="cs-CZ" dirty="0"/>
              <a:t>(chování, jednání, projev) – první druh komunikace! Komunikace </a:t>
            </a:r>
            <a:r>
              <a:rPr lang="cs-CZ" b="1" dirty="0"/>
              <a:t>činem</a:t>
            </a:r>
            <a:r>
              <a:rPr lang="cs-CZ" dirty="0"/>
              <a:t>, resp. chováním.</a:t>
            </a:r>
          </a:p>
          <a:p>
            <a:r>
              <a:rPr lang="cs-CZ" b="1" dirty="0"/>
              <a:t>Verbální komunikace </a:t>
            </a:r>
            <a:r>
              <a:rPr lang="cs-CZ" dirty="0"/>
              <a:t>(plus moderní druhy komunikace: obrazová a textová).</a:t>
            </a:r>
            <a:endParaRPr lang="cs-CZ" b="1" dirty="0"/>
          </a:p>
          <a:p>
            <a:r>
              <a:rPr lang="cs-CZ" dirty="0"/>
              <a:t>Komunikace </a:t>
            </a:r>
            <a:r>
              <a:rPr lang="cs-CZ" b="1" dirty="0"/>
              <a:t>artefakty</a:t>
            </a:r>
            <a:r>
              <a:rPr lang="cs-CZ" dirty="0"/>
              <a:t> (prestižní předměty, uniforma, snubní prsten, šperky…).</a:t>
            </a:r>
          </a:p>
          <a:p>
            <a:r>
              <a:rPr lang="cs-CZ" b="1" dirty="0"/>
              <a:t>Masová média </a:t>
            </a:r>
            <a:r>
              <a:rPr lang="cs-CZ" dirty="0"/>
              <a:t>(knihy, učebnice, televize, internetové stránky, oděv aj.).</a:t>
            </a:r>
          </a:p>
          <a:p>
            <a:endParaRPr lang="cs-CZ" dirty="0"/>
          </a:p>
          <a:p>
            <a:endParaRPr lang="cs-CZ" dirty="0"/>
          </a:p>
        </p:txBody>
      </p:sp>
    </p:spTree>
    <p:extLst>
      <p:ext uri="{BB962C8B-B14F-4D97-AF65-F5344CB8AC3E}">
        <p14:creationId xmlns:p14="http://schemas.microsoft.com/office/powerpoint/2010/main" val="74657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83E0A9-34EF-4824-AE7C-212CE37EE409}"/>
              </a:ext>
            </a:extLst>
          </p:cNvPr>
          <p:cNvSpPr>
            <a:spLocks noGrp="1"/>
          </p:cNvSpPr>
          <p:nvPr>
            <p:ph type="title"/>
          </p:nvPr>
        </p:nvSpPr>
        <p:spPr/>
        <p:txBody>
          <a:bodyPr/>
          <a:lstStyle/>
          <a:p>
            <a:r>
              <a:rPr lang="cs-CZ" dirty="0"/>
              <a:t>Cíle tohoto kurzu:</a:t>
            </a:r>
          </a:p>
        </p:txBody>
      </p:sp>
      <p:sp>
        <p:nvSpPr>
          <p:cNvPr id="3" name="Zástupný obsah 2">
            <a:extLst>
              <a:ext uri="{FF2B5EF4-FFF2-40B4-BE49-F238E27FC236}">
                <a16:creationId xmlns:a16="http://schemas.microsoft.com/office/drawing/2014/main" id="{26EA361E-31F0-42AA-8A21-136588D616DB}"/>
              </a:ext>
            </a:extLst>
          </p:cNvPr>
          <p:cNvSpPr>
            <a:spLocks noGrp="1"/>
          </p:cNvSpPr>
          <p:nvPr>
            <p:ph idx="1"/>
          </p:nvPr>
        </p:nvSpPr>
        <p:spPr>
          <a:xfrm>
            <a:off x="457200" y="1556792"/>
            <a:ext cx="8229600" cy="5145759"/>
          </a:xfrm>
        </p:spPr>
        <p:txBody>
          <a:bodyPr>
            <a:normAutofit fontScale="62500" lnSpcReduction="20000"/>
          </a:bodyPr>
          <a:lstStyle/>
          <a:p>
            <a:pPr marL="118872" indent="0">
              <a:buNone/>
            </a:pPr>
            <a:r>
              <a:rPr lang="cs-CZ" dirty="0"/>
              <a:t>Cíle kurzů psychologie na PED MUNI:</a:t>
            </a:r>
          </a:p>
          <a:p>
            <a:pPr marL="118872" indent="0" algn="ctr">
              <a:buNone/>
            </a:pPr>
            <a:r>
              <a:rPr lang="cs-CZ" sz="4600" b="1" dirty="0"/>
              <a:t>Získat představu o tom, co se Vašim svěřencům (žákům, klientům) honí v hlavě.</a:t>
            </a:r>
          </a:p>
          <a:p>
            <a:pPr marL="118872" indent="0">
              <a:buNone/>
            </a:pPr>
            <a:endParaRPr lang="cs-CZ" dirty="0"/>
          </a:p>
          <a:p>
            <a:pPr marL="118872" indent="0">
              <a:buNone/>
            </a:pPr>
            <a:r>
              <a:rPr lang="cs-CZ" b="1" dirty="0"/>
              <a:t>Úvod do psychologie </a:t>
            </a:r>
            <a:r>
              <a:rPr lang="cs-CZ" dirty="0"/>
              <a:t>(odpovídá obecné psychologie) Vás seznámil s tím, jak se na psychiku dívá soudobá psychologie: že odlišujeme různé úrovně a různé typy duševních procesů atd.</a:t>
            </a:r>
          </a:p>
          <a:p>
            <a:pPr marL="118872" indent="0">
              <a:buNone/>
            </a:pPr>
            <a:endParaRPr lang="cs-CZ" dirty="0"/>
          </a:p>
          <a:p>
            <a:pPr marL="118872" indent="0">
              <a:buNone/>
            </a:pPr>
            <a:r>
              <a:rPr lang="cs-CZ" b="1" dirty="0"/>
              <a:t>Vývojová psychologie </a:t>
            </a:r>
            <a:r>
              <a:rPr lang="cs-CZ" dirty="0"/>
              <a:t>Vás seznámila s tím, jak se lidská psychika vyvíjí a rozvíjí.</a:t>
            </a:r>
          </a:p>
          <a:p>
            <a:pPr marL="118872" indent="0">
              <a:buNone/>
            </a:pPr>
            <a:endParaRPr lang="cs-CZ" dirty="0"/>
          </a:p>
          <a:p>
            <a:pPr marL="118872" indent="0">
              <a:buNone/>
            </a:pPr>
            <a:r>
              <a:rPr lang="cs-CZ" sz="4100" b="1" dirty="0"/>
              <a:t>Sociální psychologie </a:t>
            </a:r>
            <a:r>
              <a:rPr lang="cs-CZ" sz="4100" dirty="0"/>
              <a:t>doplní do této představy to, jak je lidská psychika ovlivněna sociálním kontextem lidské existence.</a:t>
            </a:r>
          </a:p>
          <a:p>
            <a:pPr marL="118872" indent="0">
              <a:buNone/>
            </a:pPr>
            <a:endParaRPr lang="cs-CZ" dirty="0"/>
          </a:p>
          <a:p>
            <a:pPr marL="118872" indent="0">
              <a:buNone/>
            </a:pPr>
            <a:r>
              <a:rPr lang="cs-CZ" b="1" dirty="0"/>
              <a:t>Pedagogická psychologie </a:t>
            </a:r>
            <a:r>
              <a:rPr lang="cs-CZ" dirty="0"/>
              <a:t>bude aplikací všech těchto tří psychologií do oblasti vzdělávání.</a:t>
            </a:r>
          </a:p>
        </p:txBody>
      </p:sp>
    </p:spTree>
    <p:extLst>
      <p:ext uri="{BB962C8B-B14F-4D97-AF65-F5344CB8AC3E}">
        <p14:creationId xmlns:p14="http://schemas.microsoft.com/office/powerpoint/2010/main" val="6184056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Vliv genů a prostředí</a:t>
            </a:r>
          </a:p>
        </p:txBody>
      </p:sp>
      <p:sp>
        <p:nvSpPr>
          <p:cNvPr id="3" name="Zástupný symbol pro obsah 2"/>
          <p:cNvSpPr>
            <a:spLocks noGrp="1"/>
          </p:cNvSpPr>
          <p:nvPr>
            <p:ph idx="1"/>
          </p:nvPr>
        </p:nvSpPr>
        <p:spPr/>
        <p:txBody>
          <a:bodyPr/>
          <a:lstStyle/>
          <a:p>
            <a:pPr marL="118872" indent="0">
              <a:buNone/>
            </a:pPr>
            <a:endParaRPr lang="cs-CZ" dirty="0"/>
          </a:p>
          <a:p>
            <a:pPr marL="118872" indent="0">
              <a:buNone/>
            </a:pPr>
            <a:r>
              <a:rPr lang="cs-CZ" dirty="0"/>
              <a:t>Dítě v podnětném prostředí se naučí mnohem více než v nepodnětném.</a:t>
            </a:r>
          </a:p>
          <a:p>
            <a:pPr marL="118872" indent="0">
              <a:buNone/>
            </a:pPr>
            <a:r>
              <a:rPr lang="cs-CZ" dirty="0"/>
              <a:t>Na druhou stranu tu jsou určité limity: např. dítě s DS má svoje limity i ve velmi podnětném prostředí.</a:t>
            </a:r>
          </a:p>
        </p:txBody>
      </p:sp>
    </p:spTree>
    <p:extLst>
      <p:ext uri="{BB962C8B-B14F-4D97-AF65-F5344CB8AC3E}">
        <p14:creationId xmlns:p14="http://schemas.microsoft.com/office/powerpoint/2010/main" val="17076785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194" name="Picture 2" descr="Související obráz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352" y="765044"/>
            <a:ext cx="8579296" cy="572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89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Sociálnost lidského vývoje</a:t>
            </a:r>
          </a:p>
        </p:txBody>
      </p:sp>
      <p:sp>
        <p:nvSpPr>
          <p:cNvPr id="3" name="Zástupný symbol pro obsah 2"/>
          <p:cNvSpPr>
            <a:spLocks noGrp="1"/>
          </p:cNvSpPr>
          <p:nvPr>
            <p:ph idx="1"/>
          </p:nvPr>
        </p:nvSpPr>
        <p:spPr>
          <a:xfrm>
            <a:off x="457200" y="1408176"/>
            <a:ext cx="8229600" cy="5333193"/>
          </a:xfrm>
        </p:spPr>
        <p:txBody>
          <a:bodyPr>
            <a:noAutofit/>
          </a:bodyPr>
          <a:lstStyle/>
          <a:p>
            <a:pPr marL="118872" indent="0">
              <a:buNone/>
            </a:pPr>
            <a:r>
              <a:rPr lang="cs-CZ" sz="2000" dirty="0"/>
              <a:t>Všechny mezníky lidské ontogeneze mají svůj sociální rozměr (!):</a:t>
            </a:r>
          </a:p>
          <a:p>
            <a:r>
              <a:rPr lang="cs-CZ" sz="2000" b="1" dirty="0"/>
              <a:t>početí</a:t>
            </a:r>
          </a:p>
          <a:p>
            <a:r>
              <a:rPr lang="cs-CZ" sz="2000" b="1" dirty="0"/>
              <a:t>narození</a:t>
            </a:r>
          </a:p>
          <a:p>
            <a:r>
              <a:rPr lang="cs-CZ" sz="2000" dirty="0"/>
              <a:t>umí chodit, umí … tisíc věcí (srov. lidské chválení)</a:t>
            </a:r>
          </a:p>
          <a:p>
            <a:r>
              <a:rPr lang="cs-CZ" sz="2000" b="1" dirty="0"/>
              <a:t>umí mluvit</a:t>
            </a:r>
          </a:p>
          <a:p>
            <a:r>
              <a:rPr lang="cs-CZ" sz="2000" dirty="0"/>
              <a:t>jde do </a:t>
            </a:r>
            <a:r>
              <a:rPr lang="cs-CZ" sz="2000" b="1" dirty="0"/>
              <a:t>školky</a:t>
            </a:r>
            <a:r>
              <a:rPr lang="cs-CZ" sz="2000" dirty="0"/>
              <a:t> (nároky instituce – různé nároky v různých zemích)</a:t>
            </a:r>
          </a:p>
          <a:p>
            <a:r>
              <a:rPr lang="cs-CZ" sz="2000" dirty="0"/>
              <a:t>jde do </a:t>
            </a:r>
            <a:r>
              <a:rPr lang="cs-CZ" sz="2000" b="1" dirty="0"/>
              <a:t>školy</a:t>
            </a:r>
            <a:r>
              <a:rPr lang="cs-CZ" sz="2000" dirty="0"/>
              <a:t> (nároky instituce)</a:t>
            </a:r>
          </a:p>
          <a:p>
            <a:r>
              <a:rPr lang="cs-CZ" sz="2000" b="1" dirty="0"/>
              <a:t>puberta</a:t>
            </a:r>
            <a:r>
              <a:rPr lang="cs-CZ" sz="2000" dirty="0"/>
              <a:t> – nově působí pohlavní pud; první veřejný partnerský svazek a někdy i první pohlavní styk; vývoj vztahu: zamilování, vztah, dlouhodobý vztah.</a:t>
            </a:r>
          </a:p>
          <a:p>
            <a:r>
              <a:rPr lang="cs-CZ" sz="2000" b="1" dirty="0"/>
              <a:t>adolescence</a:t>
            </a:r>
            <a:r>
              <a:rPr lang="cs-CZ" sz="2000" dirty="0"/>
              <a:t> – resp. právní dospělost, tj. zodpovědnost; ekonomická dospělost, tj. ekonomická nezávislost; aj.</a:t>
            </a:r>
          </a:p>
          <a:p>
            <a:r>
              <a:rPr lang="cs-CZ" sz="2000" b="1" dirty="0"/>
              <a:t>dospělost</a:t>
            </a:r>
            <a:r>
              <a:rPr lang="cs-CZ" sz="2000" dirty="0"/>
              <a:t> (od založení vlastní rodiny) - asi nejdelší období, tudíž obsahuje  obrovské změny, které se uvnitř jednoho období odehrávají.</a:t>
            </a:r>
          </a:p>
          <a:p>
            <a:r>
              <a:rPr lang="cs-CZ" sz="2000" b="1" dirty="0"/>
              <a:t>stáří</a:t>
            </a:r>
            <a:r>
              <a:rPr lang="cs-CZ" sz="2000" dirty="0"/>
              <a:t> (od desintegrace těla?) </a:t>
            </a:r>
          </a:p>
          <a:p>
            <a:r>
              <a:rPr lang="cs-CZ" sz="2000" dirty="0"/>
              <a:t>I </a:t>
            </a:r>
            <a:r>
              <a:rPr lang="cs-CZ" sz="2000" b="1" dirty="0"/>
              <a:t>smrt</a:t>
            </a:r>
            <a:r>
              <a:rPr lang="cs-CZ" sz="2000" dirty="0"/>
              <a:t> je slavena velkolepou oslavou! A hrob je označen viditelně, často i s obrazem zemřelého. Drazí zesnulí žijí v našich pamětech a příbězích dál.</a:t>
            </a:r>
            <a:endParaRPr lang="cs-CZ" sz="2000" b="1" dirty="0"/>
          </a:p>
        </p:txBody>
      </p:sp>
    </p:spTree>
    <p:extLst>
      <p:ext uri="{BB962C8B-B14F-4D97-AF65-F5344CB8AC3E}">
        <p14:creationId xmlns:p14="http://schemas.microsoft.com/office/powerpoint/2010/main" val="67442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4AF6E7-33AF-44CF-9829-E2A58AE96B06}"/>
              </a:ext>
            </a:extLst>
          </p:cNvPr>
          <p:cNvSpPr>
            <a:spLocks noGrp="1"/>
          </p:cNvSpPr>
          <p:nvPr>
            <p:ph type="title"/>
          </p:nvPr>
        </p:nvSpPr>
        <p:spPr/>
        <p:txBody>
          <a:bodyPr/>
          <a:lstStyle/>
          <a:p>
            <a:r>
              <a:rPr lang="cs-CZ" dirty="0"/>
              <a:t>E. </a:t>
            </a:r>
            <a:r>
              <a:rPr lang="cs-CZ" dirty="0" err="1"/>
              <a:t>Sapir</a:t>
            </a:r>
            <a:r>
              <a:rPr lang="cs-CZ" dirty="0"/>
              <a:t> a B.L. </a:t>
            </a:r>
            <a:r>
              <a:rPr lang="cs-CZ" dirty="0" err="1"/>
              <a:t>Whorf</a:t>
            </a:r>
            <a:endParaRPr lang="cs-CZ" dirty="0"/>
          </a:p>
        </p:txBody>
      </p:sp>
      <p:sp>
        <p:nvSpPr>
          <p:cNvPr id="3" name="Zástupný obsah 2">
            <a:extLst>
              <a:ext uri="{FF2B5EF4-FFF2-40B4-BE49-F238E27FC236}">
                <a16:creationId xmlns:a16="http://schemas.microsoft.com/office/drawing/2014/main" id="{27DA3A00-0ABB-48B9-B67A-E7899FD5416B}"/>
              </a:ext>
            </a:extLst>
          </p:cNvPr>
          <p:cNvSpPr>
            <a:spLocks noGrp="1"/>
          </p:cNvSpPr>
          <p:nvPr>
            <p:ph idx="1"/>
          </p:nvPr>
        </p:nvSpPr>
        <p:spPr/>
        <p:txBody>
          <a:bodyPr>
            <a:normAutofit/>
          </a:bodyPr>
          <a:lstStyle/>
          <a:p>
            <a:r>
              <a:rPr lang="cs-CZ" dirty="0" err="1"/>
              <a:t>Sapir-Whorfova</a:t>
            </a:r>
            <a:r>
              <a:rPr lang="cs-CZ" dirty="0"/>
              <a:t> hypotéza tvrdí, že jazyk a jazykové kategorie determinují/ovlivňují naše kognitivní procesy.</a:t>
            </a:r>
          </a:p>
          <a:p>
            <a:endParaRPr lang="cs-CZ" dirty="0"/>
          </a:p>
        </p:txBody>
      </p:sp>
    </p:spTree>
    <p:extLst>
      <p:ext uri="{BB962C8B-B14F-4D97-AF65-F5344CB8AC3E}">
        <p14:creationId xmlns:p14="http://schemas.microsoft.com/office/powerpoint/2010/main" val="6662273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Lexikalizace = kategorizace</a:t>
            </a:r>
          </a:p>
        </p:txBody>
      </p:sp>
      <p:sp>
        <p:nvSpPr>
          <p:cNvPr id="3" name="Zástupný symbol pro obsah 2"/>
          <p:cNvSpPr>
            <a:spLocks noGrp="1"/>
          </p:cNvSpPr>
          <p:nvPr>
            <p:ph idx="1"/>
          </p:nvPr>
        </p:nvSpPr>
        <p:spPr/>
        <p:txBody>
          <a:bodyPr/>
          <a:lstStyle/>
          <a:p>
            <a:endParaRPr lang="cs-CZ" dirty="0"/>
          </a:p>
        </p:txBody>
      </p:sp>
      <p:pic>
        <p:nvPicPr>
          <p:cNvPr id="4098"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29" y="1498917"/>
            <a:ext cx="8901471" cy="500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9367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rot="5400000">
            <a:off x="1586694" y="-793797"/>
            <a:ext cx="5938848" cy="7918464"/>
          </a:xfrm>
          <a:prstGeom prst="rect">
            <a:avLst/>
          </a:prstGeom>
        </p:spPr>
      </p:pic>
      <p:sp>
        <p:nvSpPr>
          <p:cNvPr id="3" name="TextovéPole 2"/>
          <p:cNvSpPr txBox="1"/>
          <p:nvPr/>
        </p:nvSpPr>
        <p:spPr>
          <a:xfrm>
            <a:off x="628650" y="6211669"/>
            <a:ext cx="7886700" cy="369332"/>
          </a:xfrm>
          <a:prstGeom prst="rect">
            <a:avLst/>
          </a:prstGeom>
          <a:noFill/>
        </p:spPr>
        <p:txBody>
          <a:bodyPr wrap="square" rtlCol="0">
            <a:spAutoFit/>
          </a:bodyPr>
          <a:lstStyle/>
          <a:p>
            <a:r>
              <a:rPr lang="cs-CZ" dirty="0"/>
              <a:t>Převzato z knihy </a:t>
            </a:r>
            <a:r>
              <a:rPr lang="cs-CZ" dirty="0" err="1"/>
              <a:t>Imaiová</a:t>
            </a:r>
            <a:r>
              <a:rPr lang="cs-CZ" dirty="0"/>
              <a:t>, 2015.</a:t>
            </a:r>
          </a:p>
        </p:txBody>
      </p:sp>
    </p:spTree>
    <p:extLst>
      <p:ext uri="{BB962C8B-B14F-4D97-AF65-F5344CB8AC3E}">
        <p14:creationId xmlns:p14="http://schemas.microsoft.com/office/powerpoint/2010/main" val="37323426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dirty="0"/>
              <a:t>Kategorizace v angličtině a čínštině: </a:t>
            </a:r>
            <a:r>
              <a:rPr lang="cs-CZ" sz="4000" b="1" dirty="0"/>
              <a:t>klasifikátory (předložky)</a:t>
            </a:r>
          </a:p>
        </p:txBody>
      </p:sp>
      <p:pic>
        <p:nvPicPr>
          <p:cNvPr id="4" name="Zástupný symbol pro obsah 3"/>
          <p:cNvPicPr>
            <a:picLocks noGrp="1" noChangeAspect="1"/>
          </p:cNvPicPr>
          <p:nvPr>
            <p:ph idx="1"/>
          </p:nvPr>
        </p:nvPicPr>
        <p:blipFill>
          <a:blip r:embed="rId2"/>
          <a:stretch>
            <a:fillRect/>
          </a:stretch>
        </p:blipFill>
        <p:spPr>
          <a:xfrm rot="5400000">
            <a:off x="1888979" y="711057"/>
            <a:ext cx="5000043" cy="6959307"/>
          </a:xfrm>
          <a:prstGeom prst="rect">
            <a:avLst/>
          </a:prstGeom>
        </p:spPr>
      </p:pic>
      <p:sp>
        <p:nvSpPr>
          <p:cNvPr id="5" name="TextovéPole 4">
            <a:extLst>
              <a:ext uri="{FF2B5EF4-FFF2-40B4-BE49-F238E27FC236}">
                <a16:creationId xmlns:a16="http://schemas.microsoft.com/office/drawing/2014/main" id="{8036C4DF-F084-4409-8131-506CCB9A3476}"/>
              </a:ext>
            </a:extLst>
          </p:cNvPr>
          <p:cNvSpPr txBox="1"/>
          <p:nvPr/>
        </p:nvSpPr>
        <p:spPr>
          <a:xfrm>
            <a:off x="107504" y="6488668"/>
            <a:ext cx="7886700" cy="369332"/>
          </a:xfrm>
          <a:prstGeom prst="rect">
            <a:avLst/>
          </a:prstGeom>
          <a:noFill/>
        </p:spPr>
        <p:txBody>
          <a:bodyPr wrap="square" rtlCol="0">
            <a:spAutoFit/>
          </a:bodyPr>
          <a:lstStyle/>
          <a:p>
            <a:r>
              <a:rPr lang="cs-CZ" dirty="0"/>
              <a:t>Převzato z knihy </a:t>
            </a:r>
            <a:r>
              <a:rPr lang="cs-CZ" dirty="0" err="1"/>
              <a:t>Imaiová</a:t>
            </a:r>
            <a:r>
              <a:rPr lang="cs-CZ" dirty="0"/>
              <a:t>, 2015.</a:t>
            </a:r>
          </a:p>
        </p:txBody>
      </p:sp>
    </p:spTree>
    <p:extLst>
      <p:ext uri="{BB962C8B-B14F-4D97-AF65-F5344CB8AC3E}">
        <p14:creationId xmlns:p14="http://schemas.microsoft.com/office/powerpoint/2010/main" val="26715393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Slovesa</a:t>
            </a:r>
          </a:p>
        </p:txBody>
      </p:sp>
      <p:pic>
        <p:nvPicPr>
          <p:cNvPr id="4" name="Zástupný symbol pro obsah 3"/>
          <p:cNvPicPr>
            <a:picLocks noGrp="1" noChangeAspect="1"/>
          </p:cNvPicPr>
          <p:nvPr>
            <p:ph idx="1"/>
          </p:nvPr>
        </p:nvPicPr>
        <p:blipFill>
          <a:blip r:embed="rId2"/>
          <a:stretch>
            <a:fillRect/>
          </a:stretch>
        </p:blipFill>
        <p:spPr>
          <a:xfrm rot="16200000">
            <a:off x="647567" y="1584250"/>
            <a:ext cx="3600451" cy="4248532"/>
          </a:xfrm>
          <a:prstGeom prst="rect">
            <a:avLst/>
          </a:prstGeom>
        </p:spPr>
      </p:pic>
      <p:pic>
        <p:nvPicPr>
          <p:cNvPr id="5" name="Obrázek 4"/>
          <p:cNvPicPr>
            <a:picLocks noChangeAspect="1"/>
          </p:cNvPicPr>
          <p:nvPr/>
        </p:nvPicPr>
        <p:blipFill>
          <a:blip r:embed="rId3"/>
          <a:stretch>
            <a:fillRect/>
          </a:stretch>
        </p:blipFill>
        <p:spPr>
          <a:xfrm rot="16200000">
            <a:off x="4973438" y="1589204"/>
            <a:ext cx="3600450" cy="4238625"/>
          </a:xfrm>
          <a:prstGeom prst="rect">
            <a:avLst/>
          </a:prstGeom>
        </p:spPr>
      </p:pic>
      <p:sp>
        <p:nvSpPr>
          <p:cNvPr id="3" name="TextovéPole 2"/>
          <p:cNvSpPr txBox="1"/>
          <p:nvPr/>
        </p:nvSpPr>
        <p:spPr>
          <a:xfrm>
            <a:off x="107504" y="5871411"/>
            <a:ext cx="4546846" cy="338554"/>
          </a:xfrm>
          <a:prstGeom prst="rect">
            <a:avLst/>
          </a:prstGeom>
          <a:noFill/>
        </p:spPr>
        <p:txBody>
          <a:bodyPr wrap="square" rtlCol="0">
            <a:spAutoFit/>
          </a:bodyPr>
          <a:lstStyle/>
          <a:p>
            <a:r>
              <a:rPr lang="cs-CZ" sz="1600" dirty="0"/>
              <a:t>Čínská slovesa s významem </a:t>
            </a:r>
            <a:r>
              <a:rPr lang="cs-CZ" sz="1600" i="1" dirty="0"/>
              <a:t>držet </a:t>
            </a:r>
            <a:r>
              <a:rPr lang="cs-CZ" sz="1600" dirty="0"/>
              <a:t>(resp. </a:t>
            </a:r>
            <a:r>
              <a:rPr lang="cs-CZ" sz="1600" i="1" dirty="0"/>
              <a:t>to hold</a:t>
            </a:r>
            <a:r>
              <a:rPr lang="cs-CZ" sz="1600" dirty="0"/>
              <a:t>)</a:t>
            </a:r>
            <a:r>
              <a:rPr lang="cs-CZ" sz="1600" i="1" dirty="0"/>
              <a:t>.</a:t>
            </a:r>
          </a:p>
        </p:txBody>
      </p:sp>
      <p:sp>
        <p:nvSpPr>
          <p:cNvPr id="6" name="TextovéPole 5"/>
          <p:cNvSpPr txBox="1"/>
          <p:nvPr/>
        </p:nvSpPr>
        <p:spPr>
          <a:xfrm>
            <a:off x="4654350" y="5871411"/>
            <a:ext cx="4042670" cy="646331"/>
          </a:xfrm>
          <a:prstGeom prst="rect">
            <a:avLst/>
          </a:prstGeom>
          <a:noFill/>
        </p:spPr>
        <p:txBody>
          <a:bodyPr wrap="square" rtlCol="0">
            <a:spAutoFit/>
          </a:bodyPr>
          <a:lstStyle/>
          <a:p>
            <a:r>
              <a:rPr lang="cs-CZ" dirty="0"/>
              <a:t>Japonská a korejská kategorizace slovesa </a:t>
            </a:r>
            <a:r>
              <a:rPr lang="cs-CZ" i="1" dirty="0"/>
              <a:t>držet</a:t>
            </a:r>
            <a:r>
              <a:rPr lang="cs-CZ" dirty="0"/>
              <a:t> (resp. </a:t>
            </a:r>
            <a:r>
              <a:rPr lang="cs-CZ" i="1" dirty="0"/>
              <a:t>to hold).</a:t>
            </a:r>
          </a:p>
        </p:txBody>
      </p:sp>
      <p:sp>
        <p:nvSpPr>
          <p:cNvPr id="7" name="TextovéPole 6">
            <a:extLst>
              <a:ext uri="{FF2B5EF4-FFF2-40B4-BE49-F238E27FC236}">
                <a16:creationId xmlns:a16="http://schemas.microsoft.com/office/drawing/2014/main" id="{000591AE-477E-4D64-9DBB-EAEB58D73EC6}"/>
              </a:ext>
            </a:extLst>
          </p:cNvPr>
          <p:cNvSpPr txBox="1"/>
          <p:nvPr/>
        </p:nvSpPr>
        <p:spPr>
          <a:xfrm>
            <a:off x="107504" y="6488668"/>
            <a:ext cx="7886700" cy="369332"/>
          </a:xfrm>
          <a:prstGeom prst="rect">
            <a:avLst/>
          </a:prstGeom>
          <a:noFill/>
        </p:spPr>
        <p:txBody>
          <a:bodyPr wrap="square" rtlCol="0">
            <a:spAutoFit/>
          </a:bodyPr>
          <a:lstStyle/>
          <a:p>
            <a:r>
              <a:rPr lang="cs-CZ" dirty="0"/>
              <a:t>Převzato z knihy </a:t>
            </a:r>
            <a:r>
              <a:rPr lang="cs-CZ" dirty="0" err="1"/>
              <a:t>Imaiová</a:t>
            </a:r>
            <a:r>
              <a:rPr lang="cs-CZ" dirty="0"/>
              <a:t>, 2015.</a:t>
            </a:r>
          </a:p>
        </p:txBody>
      </p:sp>
    </p:spTree>
    <p:extLst>
      <p:ext uri="{BB962C8B-B14F-4D97-AF65-F5344CB8AC3E}">
        <p14:creationId xmlns:p14="http://schemas.microsoft.com/office/powerpoint/2010/main" val="970569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0513A-CDE4-43A7-8376-EA9E193BC7EE}"/>
              </a:ext>
            </a:extLst>
          </p:cNvPr>
          <p:cNvSpPr>
            <a:spLocks noGrp="1"/>
          </p:cNvSpPr>
          <p:nvPr>
            <p:ph type="title"/>
          </p:nvPr>
        </p:nvSpPr>
        <p:spPr/>
        <p:txBody>
          <a:bodyPr/>
          <a:lstStyle/>
          <a:p>
            <a:r>
              <a:rPr lang="cs-CZ" dirty="0"/>
              <a:t>L.S. Vygotskij a A.R. Lurija</a:t>
            </a:r>
          </a:p>
        </p:txBody>
      </p:sp>
      <p:sp>
        <p:nvSpPr>
          <p:cNvPr id="3" name="Zástupný obsah 2">
            <a:extLst>
              <a:ext uri="{FF2B5EF4-FFF2-40B4-BE49-F238E27FC236}">
                <a16:creationId xmlns:a16="http://schemas.microsoft.com/office/drawing/2014/main" id="{B1BB7B22-2FF9-44DE-BED2-6CD0F21EF1B1}"/>
              </a:ext>
            </a:extLst>
          </p:cNvPr>
          <p:cNvSpPr>
            <a:spLocks noGrp="1"/>
          </p:cNvSpPr>
          <p:nvPr>
            <p:ph idx="1"/>
          </p:nvPr>
        </p:nvSpPr>
        <p:spPr/>
        <p:txBody>
          <a:bodyPr>
            <a:normAutofit fontScale="85000" lnSpcReduction="20000"/>
          </a:bodyPr>
          <a:lstStyle/>
          <a:p>
            <a:r>
              <a:rPr lang="cs-CZ" dirty="0"/>
              <a:t>Hypotéza </a:t>
            </a:r>
            <a:r>
              <a:rPr lang="cs-CZ" b="1" dirty="0"/>
              <a:t>kulturně historické školy psychologie </a:t>
            </a:r>
            <a:r>
              <a:rPr lang="cs-CZ" dirty="0"/>
              <a:t>(</a:t>
            </a:r>
            <a:r>
              <a:rPr lang="cs-CZ" b="1" dirty="0"/>
              <a:t>Vygotskij</a:t>
            </a:r>
            <a:r>
              <a:rPr lang="cs-CZ" dirty="0"/>
              <a:t>, </a:t>
            </a:r>
            <a:r>
              <a:rPr lang="cs-CZ" b="1" dirty="0"/>
              <a:t>Lurija</a:t>
            </a:r>
            <a:r>
              <a:rPr lang="cs-CZ" dirty="0"/>
              <a:t>, </a:t>
            </a:r>
            <a:r>
              <a:rPr lang="cs-CZ" dirty="0" err="1"/>
              <a:t>Elkonin</a:t>
            </a:r>
            <a:r>
              <a:rPr lang="cs-CZ" dirty="0"/>
              <a:t>, </a:t>
            </a:r>
            <a:r>
              <a:rPr lang="cs-CZ" dirty="0" err="1"/>
              <a:t>Leonťev</a:t>
            </a:r>
            <a:r>
              <a:rPr lang="cs-CZ" dirty="0"/>
              <a:t> ad.) je mnohem obecnější a je podpořena empirickým výzkumem (Lurija, 1976). </a:t>
            </a:r>
          </a:p>
          <a:p>
            <a:r>
              <a:rPr lang="cs-CZ" dirty="0"/>
              <a:t>Tvrdí, že celý </a:t>
            </a:r>
            <a:r>
              <a:rPr lang="cs-CZ" b="1" dirty="0"/>
              <a:t>kulturně historický vývoj společnosti </a:t>
            </a:r>
            <a:r>
              <a:rPr lang="cs-CZ" dirty="0"/>
              <a:t>(nejen jazyk; neboť jazyk je vždy spojen s praxí a děje se v určitých kontextech) </a:t>
            </a:r>
            <a:r>
              <a:rPr lang="cs-CZ" b="1" dirty="0"/>
              <a:t>významně ovlivňuje všechny psychické procesy </a:t>
            </a:r>
            <a:r>
              <a:rPr lang="cs-CZ" dirty="0"/>
              <a:t>(vnímání, kategorizaci, usuzování, sebepojetí). </a:t>
            </a:r>
          </a:p>
          <a:p>
            <a:r>
              <a:rPr lang="cs-CZ" dirty="0"/>
              <a:t>Srov. fenomenální mezikulturní výzkum A.R. </a:t>
            </a:r>
            <a:r>
              <a:rPr lang="cs-CZ" dirty="0" err="1"/>
              <a:t>Luriji</a:t>
            </a:r>
            <a:r>
              <a:rPr lang="cs-CZ" dirty="0"/>
              <a:t> (1976) ve 30. letech v Uzbekistánu, které ukázaly, jak zásadně se změnil průběh kognitivních procesů díky školní výuce (resp. při zavedení gramotnosti).</a:t>
            </a:r>
          </a:p>
        </p:txBody>
      </p:sp>
    </p:spTree>
    <p:extLst>
      <p:ext uri="{BB962C8B-B14F-4D97-AF65-F5344CB8AC3E}">
        <p14:creationId xmlns:p14="http://schemas.microsoft.com/office/powerpoint/2010/main" val="42948028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62589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700809"/>
            <a:ext cx="8435280" cy="4699992"/>
          </a:xfrm>
        </p:spPr>
        <p:txBody>
          <a:bodyPr>
            <a:normAutofit/>
          </a:bodyPr>
          <a:lstStyle/>
          <a:p>
            <a:pPr marL="118872" indent="0">
              <a:buNone/>
            </a:pPr>
            <a:r>
              <a:rPr lang="cs-CZ" b="1" dirty="0"/>
              <a:t>Rolí psychologie je činit běžně nereflektované procesy a obsahy mysli vědomými. </a:t>
            </a:r>
          </a:p>
          <a:p>
            <a:pPr marL="118872" indent="0">
              <a:buNone/>
            </a:pPr>
            <a:r>
              <a:rPr lang="cs-CZ" b="1" dirty="0"/>
              <a:t>Cílem studenta psychologie na PED MUNI je využít těchto uvědomění k zlepšování sebe a svých svěřenců.</a:t>
            </a:r>
          </a:p>
          <a:p>
            <a:pPr marL="118872" indent="0">
              <a:buNone/>
            </a:pPr>
            <a:endParaRPr lang="cs-CZ" sz="2400" dirty="0"/>
          </a:p>
          <a:p>
            <a:pPr marL="118872" indent="0">
              <a:buNone/>
            </a:pPr>
            <a:r>
              <a:rPr lang="cs-CZ" sz="2400" dirty="0"/>
              <a:t>S tímto záměrem byste měli/y studovat psychologii:  abyste se o sobě dověděli/y něco nového, něco dosud nevědomého a naučili/y se díky tomu regulovat nové procesy (psychické i tělesné). </a:t>
            </a:r>
          </a:p>
        </p:txBody>
      </p:sp>
    </p:spTree>
    <p:extLst>
      <p:ext uri="{BB962C8B-B14F-4D97-AF65-F5344CB8AC3E}">
        <p14:creationId xmlns:p14="http://schemas.microsoft.com/office/powerpoint/2010/main" val="12184780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10AF40-9B42-433F-8E4C-D447328C3D5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0EC6B60-ED34-4D09-9BAB-B4009164C935}"/>
              </a:ext>
            </a:extLst>
          </p:cNvPr>
          <p:cNvSpPr>
            <a:spLocks noGrp="1"/>
          </p:cNvSpPr>
          <p:nvPr>
            <p:ph idx="1"/>
          </p:nvPr>
        </p:nvSpPr>
        <p:spPr/>
        <p:txBody>
          <a:bodyPr>
            <a:normAutofit fontScale="85000" lnSpcReduction="10000"/>
          </a:bodyPr>
          <a:lstStyle/>
          <a:p>
            <a:pPr marL="118872" indent="0">
              <a:buNone/>
            </a:pPr>
            <a:r>
              <a:rPr lang="cs-CZ" sz="3200" dirty="0"/>
              <a:t>Uvědomění si sociálního kontextu své profese a jejích cílů by pro učitele a speciálního pedagoga měla být základem, ze kterého dále uvažuje všechny ostatní kroky vzdělávacího procesu.</a:t>
            </a:r>
          </a:p>
          <a:p>
            <a:pPr marL="118872" indent="0">
              <a:buNone/>
            </a:pPr>
            <a:endParaRPr lang="cs-CZ" dirty="0"/>
          </a:p>
          <a:p>
            <a:pPr marL="118872" indent="0">
              <a:buNone/>
            </a:pPr>
            <a:r>
              <a:rPr lang="cs-CZ" dirty="0"/>
              <a:t>Vaše působení musí být pokud možno vždy pro svěřence </a:t>
            </a:r>
            <a:r>
              <a:rPr lang="cs-CZ" b="1" dirty="0"/>
              <a:t>příjemné,</a:t>
            </a:r>
            <a:r>
              <a:rPr lang="cs-CZ" dirty="0"/>
              <a:t> což samozřejmě nelze vždy úplně splnit. Ale svěřenec se musí s Vámi cítit </a:t>
            </a:r>
            <a:r>
              <a:rPr lang="cs-CZ" b="1" dirty="0"/>
              <a:t>bezpečně</a:t>
            </a:r>
            <a:r>
              <a:rPr lang="cs-CZ" dirty="0"/>
              <a:t>.</a:t>
            </a:r>
          </a:p>
          <a:p>
            <a:pPr marL="118872" indent="0">
              <a:buNone/>
            </a:pPr>
            <a:endParaRPr lang="cs-CZ" dirty="0"/>
          </a:p>
          <a:p>
            <a:pPr marL="118872" indent="0">
              <a:buNone/>
            </a:pPr>
            <a:r>
              <a:rPr lang="cs-CZ" dirty="0"/>
              <a:t>Učitel</a:t>
            </a:r>
            <a:r>
              <a:rPr lang="cs-CZ" sz="3200" dirty="0"/>
              <a:t> utváří vhodné klima ve třídě, vzdělává žáky, vychovává je, vzdělává sebe, komunikuje s kolegy a rodiči žáků.</a:t>
            </a:r>
          </a:p>
          <a:p>
            <a:endParaRPr lang="cs-CZ" dirty="0"/>
          </a:p>
        </p:txBody>
      </p:sp>
    </p:spTree>
    <p:extLst>
      <p:ext uri="{BB962C8B-B14F-4D97-AF65-F5344CB8AC3E}">
        <p14:creationId xmlns:p14="http://schemas.microsoft.com/office/powerpoint/2010/main" val="5673539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Učitel a sociální psychologie</a:t>
            </a:r>
          </a:p>
        </p:txBody>
      </p:sp>
      <p:sp>
        <p:nvSpPr>
          <p:cNvPr id="3" name="Zástupný symbol pro obsah 2"/>
          <p:cNvSpPr>
            <a:spLocks noGrp="1"/>
          </p:cNvSpPr>
          <p:nvPr>
            <p:ph idx="1"/>
          </p:nvPr>
        </p:nvSpPr>
        <p:spPr>
          <a:xfrm>
            <a:off x="457200" y="1628801"/>
            <a:ext cx="8229600" cy="5040559"/>
          </a:xfrm>
        </p:spPr>
        <p:txBody>
          <a:bodyPr>
            <a:normAutofit/>
          </a:bodyPr>
          <a:lstStyle/>
          <a:p>
            <a:pPr marL="118872" indent="0">
              <a:buNone/>
            </a:pPr>
            <a:r>
              <a:rPr lang="cs-CZ" dirty="0"/>
              <a:t>Učitel by měl každou třídu dobře znát jak po stránce </a:t>
            </a:r>
            <a:r>
              <a:rPr lang="cs-CZ" b="1" dirty="0"/>
              <a:t>osobnostní</a:t>
            </a:r>
            <a:r>
              <a:rPr lang="cs-CZ" dirty="0"/>
              <a:t>, tak po stránce </a:t>
            </a:r>
            <a:r>
              <a:rPr lang="cs-CZ" b="1" dirty="0"/>
              <a:t>sociální </a:t>
            </a:r>
            <a:r>
              <a:rPr lang="cs-CZ" dirty="0"/>
              <a:t>(znát všechny jménem, znát jejich vztahy, jejich rodinné poměry, </a:t>
            </a:r>
            <a:r>
              <a:rPr lang="cs-CZ" b="1" dirty="0"/>
              <a:t>znát soc. procesy a jevy</a:t>
            </a:r>
            <a:r>
              <a:rPr lang="cs-CZ" dirty="0"/>
              <a:t>, znát soc. </a:t>
            </a:r>
            <a:r>
              <a:rPr lang="cs-CZ" b="1" dirty="0"/>
              <a:t>systém třídy </a:t>
            </a:r>
            <a:r>
              <a:rPr lang="cs-CZ" dirty="0"/>
              <a:t>a úroveň </a:t>
            </a:r>
            <a:r>
              <a:rPr lang="cs-CZ" b="1" dirty="0"/>
              <a:t>sociální kompetence </a:t>
            </a:r>
            <a:r>
              <a:rPr lang="cs-CZ" dirty="0"/>
              <a:t>jednotlivých žáků). </a:t>
            </a:r>
          </a:p>
          <a:p>
            <a:pPr marL="118872" indent="0">
              <a:buNone/>
            </a:pPr>
            <a:endParaRPr lang="cs-CZ" dirty="0"/>
          </a:p>
          <a:p>
            <a:pPr marL="118872" indent="0">
              <a:buNone/>
            </a:pPr>
            <a:r>
              <a:rPr lang="cs-CZ" b="1" dirty="0"/>
              <a:t>Aktivita</a:t>
            </a:r>
            <a:r>
              <a:rPr lang="cs-CZ" dirty="0"/>
              <a:t>: Co vím o sourozencích svých žáků (svěřenců)? Co vím o: jeho koníčcích, o zaměstnání rodičů svých žáků?</a:t>
            </a:r>
          </a:p>
          <a:p>
            <a:pPr marL="118872" indent="0">
              <a:buNone/>
            </a:pPr>
            <a:endParaRPr lang="cs-CZ" dirty="0"/>
          </a:p>
          <a:p>
            <a:endParaRPr lang="cs-CZ" dirty="0"/>
          </a:p>
        </p:txBody>
      </p:sp>
    </p:spTree>
    <p:extLst>
      <p:ext uri="{BB962C8B-B14F-4D97-AF65-F5344CB8AC3E}">
        <p14:creationId xmlns:p14="http://schemas.microsoft.com/office/powerpoint/2010/main" val="2124329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Emoce a citová vazba</a:t>
            </a:r>
          </a:p>
        </p:txBody>
      </p:sp>
      <p:sp>
        <p:nvSpPr>
          <p:cNvPr id="3" name="Zástupný symbol pro obsah 2"/>
          <p:cNvSpPr>
            <a:spLocks noGrp="1"/>
          </p:cNvSpPr>
          <p:nvPr>
            <p:ph idx="1"/>
          </p:nvPr>
        </p:nvSpPr>
        <p:spPr/>
        <p:txBody>
          <a:bodyPr>
            <a:normAutofit fontScale="92500" lnSpcReduction="20000"/>
          </a:bodyPr>
          <a:lstStyle/>
          <a:p>
            <a:pPr>
              <a:buNone/>
            </a:pPr>
            <a:r>
              <a:rPr lang="cs-CZ" dirty="0"/>
              <a:t>M. </a:t>
            </a:r>
            <a:r>
              <a:rPr lang="cs-CZ" dirty="0" err="1"/>
              <a:t>Ainsworthová</a:t>
            </a:r>
            <a:r>
              <a:rPr lang="cs-CZ" dirty="0"/>
              <a:t> zkoumala citovou vazbu a odlišila jistou a 2 nejisté vazby. Ovšem to je stále jakási vazba. Jsou lidé bez vyvinuté vazby.</a:t>
            </a:r>
          </a:p>
          <a:p>
            <a:pPr>
              <a:buNone/>
            </a:pPr>
            <a:r>
              <a:rPr lang="cs-CZ" dirty="0" err="1"/>
              <a:t>Bowlby</a:t>
            </a:r>
            <a:r>
              <a:rPr lang="cs-CZ" dirty="0"/>
              <a:t> a </a:t>
            </a:r>
            <a:r>
              <a:rPr lang="cs-CZ" dirty="0" err="1"/>
              <a:t>Spitz</a:t>
            </a:r>
            <a:r>
              <a:rPr lang="cs-CZ" dirty="0"/>
              <a:t> zkoumali děti, které byly citově a sociálně deprivované více než 6 měsíců v prvním roce života.</a:t>
            </a:r>
          </a:p>
          <a:p>
            <a:pPr>
              <a:buNone/>
            </a:pPr>
            <a:r>
              <a:rPr lang="cs-CZ" dirty="0" err="1"/>
              <a:t>Bowlby</a:t>
            </a:r>
            <a:r>
              <a:rPr lang="cs-CZ" dirty="0"/>
              <a:t>: 12 ze 14 dětí klasifikovaných jako emočně </a:t>
            </a:r>
            <a:r>
              <a:rPr lang="cs-CZ" dirty="0" err="1"/>
              <a:t>oploštělých</a:t>
            </a:r>
            <a:r>
              <a:rPr lang="cs-CZ" dirty="0"/>
              <a:t> (</a:t>
            </a:r>
            <a:r>
              <a:rPr lang="cs-CZ" i="1" dirty="0" err="1"/>
              <a:t>affectionless</a:t>
            </a:r>
            <a:r>
              <a:rPr lang="cs-CZ" dirty="0"/>
              <a:t>) prožilo kompletní a dlouhodobou separaci od rodičů.</a:t>
            </a:r>
          </a:p>
          <a:p>
            <a:pPr>
              <a:buNone/>
            </a:pPr>
            <a:r>
              <a:rPr lang="cs-CZ" dirty="0" err="1"/>
              <a:t>Spitz</a:t>
            </a:r>
            <a:r>
              <a:rPr lang="cs-CZ" dirty="0"/>
              <a:t> mluvil o </a:t>
            </a:r>
            <a:r>
              <a:rPr lang="cs-CZ" b="1" dirty="0" err="1"/>
              <a:t>hospitalismu</a:t>
            </a:r>
            <a:r>
              <a:rPr lang="cs-CZ" dirty="0"/>
              <a:t>.</a:t>
            </a:r>
          </a:p>
          <a:p>
            <a:pPr>
              <a:buNone/>
            </a:pPr>
            <a:r>
              <a:rPr lang="cs-CZ" dirty="0"/>
              <a:t> </a:t>
            </a:r>
          </a:p>
        </p:txBody>
      </p:sp>
    </p:spTree>
    <p:extLst>
      <p:ext uri="{BB962C8B-B14F-4D97-AF65-F5344CB8AC3E}">
        <p14:creationId xmlns:p14="http://schemas.microsoft.com/office/powerpoint/2010/main" val="12659899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LITERATURA:</a:t>
            </a:r>
          </a:p>
        </p:txBody>
      </p:sp>
      <p:sp>
        <p:nvSpPr>
          <p:cNvPr id="3" name="Zástupný symbol pro obsah 2"/>
          <p:cNvSpPr>
            <a:spLocks noGrp="1"/>
          </p:cNvSpPr>
          <p:nvPr>
            <p:ph idx="1"/>
          </p:nvPr>
        </p:nvSpPr>
        <p:spPr/>
        <p:txBody>
          <a:bodyPr>
            <a:normAutofit fontScale="92500" lnSpcReduction="20000"/>
          </a:bodyPr>
          <a:lstStyle/>
          <a:p>
            <a:pPr marL="118872" indent="0">
              <a:buNone/>
            </a:pPr>
            <a:endParaRPr lang="cs-CZ" dirty="0"/>
          </a:p>
          <a:p>
            <a:r>
              <a:rPr lang="en-US" dirty="0"/>
              <a:t>Allport, G. W (1985). The Historical Background of Social Psychology. In G. </a:t>
            </a:r>
            <a:r>
              <a:rPr lang="en-US" dirty="0" err="1"/>
              <a:t>Lindzey</a:t>
            </a:r>
            <a:r>
              <a:rPr lang="en-US" dirty="0"/>
              <a:t> </a:t>
            </a:r>
            <a:r>
              <a:rPr lang="cs-CZ" dirty="0"/>
              <a:t>&amp;</a:t>
            </a:r>
            <a:r>
              <a:rPr lang="en-US" dirty="0"/>
              <a:t> E. Aronson (ed.). </a:t>
            </a:r>
            <a:r>
              <a:rPr lang="en-US" i="1" dirty="0"/>
              <a:t>The Handbook of Social Psychology</a:t>
            </a:r>
            <a:r>
              <a:rPr lang="en-US" dirty="0"/>
              <a:t>. New York: McGraw Hill. p. 5.</a:t>
            </a:r>
            <a:endParaRPr lang="cs-CZ" dirty="0"/>
          </a:p>
          <a:p>
            <a:r>
              <a:rPr lang="cs-CZ" dirty="0"/>
              <a:t>Freud, 1991. </a:t>
            </a:r>
            <a:r>
              <a:rPr lang="cs-CZ" i="1" dirty="0"/>
              <a:t>Vybrané spisy I</a:t>
            </a:r>
            <a:r>
              <a:rPr lang="cs-CZ" dirty="0"/>
              <a:t>. Praha: Avicenum.</a:t>
            </a:r>
          </a:p>
          <a:p>
            <a:r>
              <a:rPr lang="cs-CZ" dirty="0" err="1"/>
              <a:t>Hunt</a:t>
            </a:r>
            <a:r>
              <a:rPr lang="cs-CZ" dirty="0"/>
              <a:t>, . (2015). Dějiny psychologie. Praha: Portál.</a:t>
            </a:r>
          </a:p>
          <a:p>
            <a:r>
              <a:rPr lang="cs-CZ" dirty="0" err="1"/>
              <a:t>Imaiová</a:t>
            </a:r>
            <a:r>
              <a:rPr lang="cs-CZ" dirty="0"/>
              <a:t>, M. (2015). Jazyk a myšlení. Praha: Karolinum.</a:t>
            </a:r>
          </a:p>
          <a:p>
            <a:r>
              <a:rPr lang="cs-CZ" dirty="0"/>
              <a:t>Lurija, A. R. (1976). O historickém vývoji poznávacích procesů. Praha</a:t>
            </a:r>
            <a:r>
              <a:rPr lang="cs-CZ"/>
              <a:t>: Academia.</a:t>
            </a:r>
            <a:endParaRPr lang="cs-CZ" dirty="0"/>
          </a:p>
        </p:txBody>
      </p:sp>
    </p:spTree>
    <p:extLst>
      <p:ext uri="{BB962C8B-B14F-4D97-AF65-F5344CB8AC3E}">
        <p14:creationId xmlns:p14="http://schemas.microsoft.com/office/powerpoint/2010/main" val="3517478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28043</TotalTime>
  <Words>6117</Words>
  <Application>Microsoft Office PowerPoint</Application>
  <PresentationFormat>Předvádění na obrazovce (4:3)</PresentationFormat>
  <Paragraphs>415</Paragraphs>
  <Slides>93</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93</vt:i4>
      </vt:variant>
    </vt:vector>
  </HeadingPairs>
  <TitlesOfParts>
    <vt:vector size="102" baseType="lpstr">
      <vt:lpstr>-apple-system</vt:lpstr>
      <vt:lpstr>Arial</vt:lpstr>
      <vt:lpstr>Corbel</vt:lpstr>
      <vt:lpstr>inherit</vt:lpstr>
      <vt:lpstr>Roboto</vt:lpstr>
      <vt:lpstr>Wingdings</vt:lpstr>
      <vt:lpstr>Wingdings 2</vt:lpstr>
      <vt:lpstr>Wingdings 3</vt:lpstr>
      <vt:lpstr>Modul</vt:lpstr>
      <vt:lpstr>Sociální psychologie 1 Socializace</vt:lpstr>
      <vt:lpstr>Ukončení:</vt:lpstr>
      <vt:lpstr>Obsah testu:</vt:lpstr>
      <vt:lpstr>Povinná studijní literatura:</vt:lpstr>
      <vt:lpstr>Doporučená literatura:</vt:lpstr>
      <vt:lpstr>Prezentace aplikace PowerPoint</vt:lpstr>
      <vt:lpstr>Prezentace aplikace PowerPoint</vt:lpstr>
      <vt:lpstr>Cíle tohoto kurzu:</vt:lpstr>
      <vt:lpstr>Prezentace aplikace PowerPoint</vt:lpstr>
      <vt:lpstr>Prezentace aplikace PowerPoint</vt:lpstr>
      <vt:lpstr>Prezentace aplikace PowerPoint</vt:lpstr>
      <vt:lpstr>Sociální psychologie</vt:lpstr>
      <vt:lpstr>Definice sociální psychologie</vt:lpstr>
      <vt:lpstr>Sylabus přednášek </vt:lpstr>
      <vt:lpstr>1. SOCIALIZACE</vt:lpstr>
      <vt:lpstr>Co se v této přednášce dozvíte?</vt:lpstr>
      <vt:lpstr>Socializace: co to je?</vt:lpstr>
      <vt:lpstr>Socializace: co to je?</vt:lpstr>
      <vt:lpstr>Prezentace aplikace PowerPoint</vt:lpstr>
      <vt:lpstr>Rozporuplné prvky kultury</vt:lpstr>
      <vt:lpstr>Prezentace aplikace PowerPoint</vt:lpstr>
      <vt:lpstr>Cíle socializace</vt:lpstr>
      <vt:lpstr>Socializace: co to je?</vt:lpstr>
      <vt:lpstr>Oxana Malaja, nalezená v 7 letech</vt:lpstr>
      <vt:lpstr>Místo sociálnosti ve vývoji</vt:lpstr>
      <vt:lpstr>Model adaptace v mezikulturní psychologii  (Shyraev &amp; Levy, 2020)</vt:lpstr>
      <vt:lpstr>Prezentace aplikace PowerPoint</vt:lpstr>
      <vt:lpstr>Transkulturní psychiatrie</vt:lpstr>
      <vt:lpstr>Modální osobnost</vt:lpstr>
      <vt:lpstr>Prezentace aplikace PowerPoint</vt:lpstr>
      <vt:lpstr>Prezentace aplikace PowerPoint</vt:lpstr>
      <vt:lpstr>Průběh socializace</vt:lpstr>
      <vt:lpstr>Prezentace aplikace PowerPoint</vt:lpstr>
      <vt:lpstr>Prezentace aplikace PowerPoint</vt:lpstr>
      <vt:lpstr>Prezentace aplikace PowerPoint</vt:lpstr>
      <vt:lpstr>Prezentace aplikace PowerPoint</vt:lpstr>
      <vt:lpstr>Socializace</vt:lpstr>
      <vt:lpstr>LIDSKÁ SOCIÁLNOST</vt:lpstr>
      <vt:lpstr>Cíle této části:</vt:lpstr>
      <vt:lpstr>Evoluce sociálnosti</vt:lpstr>
      <vt:lpstr>Prezentace aplikace PowerPoint</vt:lpstr>
      <vt:lpstr>Evoluce sociálnosti: rodičovství</vt:lpstr>
      <vt:lpstr>TEORIE SOCIÁLNÍHO MOZKU</vt:lpstr>
      <vt:lpstr>Lidský mozek – proč je tak velký?</vt:lpstr>
      <vt:lpstr>Prezentace aplikace PowerPoint</vt:lpstr>
      <vt:lpstr>Prezentace aplikace PowerPoint</vt:lpstr>
      <vt:lpstr>Prezentace aplikace PowerPoint</vt:lpstr>
      <vt:lpstr>Otázka:</vt:lpstr>
      <vt:lpstr>Sociální mozek 1 </vt:lpstr>
      <vt:lpstr>Social brain hypothesis</vt:lpstr>
      <vt:lpstr>Prezentace aplikace PowerPoint</vt:lpstr>
      <vt:lpstr>Prezentace aplikace PowerPoint</vt:lpstr>
      <vt:lpstr>Sociální mozek 2 </vt:lpstr>
      <vt:lpstr>Otázky k diskusi</vt:lpstr>
      <vt:lpstr>Rozdíly mezi člověkem a ostatními primáty: pohled komparativní psychologie</vt:lpstr>
      <vt:lpstr>Rozdíly mezi člověkem a šimpanzi (dle Matsuzawa, 2012)</vt:lpstr>
      <vt:lpstr>Rozdíly mezi člověkem a šimpanzi </vt:lpstr>
      <vt:lpstr>Rozdíly mezi člověkem a šimpanzi </vt:lpstr>
      <vt:lpstr>Rozdíly mezi člověkem a šimpanzi </vt:lpstr>
      <vt:lpstr>Jared Diamond (2003): Proč máme rádi sex?</vt:lpstr>
      <vt:lpstr>Evoluce lidského uspořádání rodiny</vt:lpstr>
      <vt:lpstr>Kmen Wodaabe, Sahel</vt:lpstr>
      <vt:lpstr>Rozdíly mezi člověkem a ostatními primáty</vt:lpstr>
      <vt:lpstr>Prezentace aplikace PowerPoint</vt:lpstr>
      <vt:lpstr>Schopnost učit se u člověka</vt:lpstr>
      <vt:lpstr>Rozdíly mezi člověkem a šimpanzi </vt:lpstr>
      <vt:lpstr>Rozdíly mezi člověkem a šimpanzi </vt:lpstr>
      <vt:lpstr>Prezentace aplikace PowerPoint</vt:lpstr>
      <vt:lpstr>Používání nástrojů k získání medu u různých komunit šimpanzů.</vt:lpstr>
      <vt:lpstr>Prezentace aplikace PowerPoint</vt:lpstr>
      <vt:lpstr>Člověk a učení</vt:lpstr>
      <vt:lpstr>Rozdíly mezi člověkem a šimpanzi </vt:lpstr>
      <vt:lpstr>Sociálnost člověka</vt:lpstr>
      <vt:lpstr>Prezentace aplikace PowerPoint</vt:lpstr>
      <vt:lpstr>Socializace</vt:lpstr>
      <vt:lpstr>Prezentace aplikace PowerPoint</vt:lpstr>
      <vt:lpstr>Prezentace aplikace PowerPoint</vt:lpstr>
      <vt:lpstr>Aktéři socializace</vt:lpstr>
      <vt:lpstr>Kanály socializace</vt:lpstr>
      <vt:lpstr>Vliv genů a prostředí</vt:lpstr>
      <vt:lpstr>Prezentace aplikace PowerPoint</vt:lpstr>
      <vt:lpstr>Sociálnost lidského vývoje</vt:lpstr>
      <vt:lpstr>E. Sapir a B.L. Whorf</vt:lpstr>
      <vt:lpstr>Lexikalizace = kategorizace</vt:lpstr>
      <vt:lpstr>Prezentace aplikace PowerPoint</vt:lpstr>
      <vt:lpstr>Kategorizace v angličtině a čínštině: klasifikátory (předložky)</vt:lpstr>
      <vt:lpstr>Slovesa</vt:lpstr>
      <vt:lpstr>L.S. Vygotskij a A.R. Lurija</vt:lpstr>
      <vt:lpstr>Prezentace aplikace PowerPoint</vt:lpstr>
      <vt:lpstr>Prezentace aplikace PowerPoint</vt:lpstr>
      <vt:lpstr>Učitel a sociální psychologie</vt:lpstr>
      <vt:lpstr>Emoce a citová vazba</vt:lpstr>
      <vt:lpstr>LITERATURA:</vt:lpstr>
    </vt:vector>
  </TitlesOfParts>
  <Company>Pedagogicka fakulta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psychologie 1</dc:title>
  <dc:creator>Krasa</dc:creator>
  <cp:lastModifiedBy>Jan</cp:lastModifiedBy>
  <cp:revision>423</cp:revision>
  <dcterms:created xsi:type="dcterms:W3CDTF">2015-10-20T07:43:33Z</dcterms:created>
  <dcterms:modified xsi:type="dcterms:W3CDTF">2022-04-26T09:00:43Z</dcterms:modified>
</cp:coreProperties>
</file>