
<file path=[Content_Types].xml><?xml version="1.0" encoding="utf-8"?>
<Types xmlns="http://schemas.openxmlformats.org/package/2006/content-types">
  <Default Extension="png" ContentType="image/png"/>
  <Default Extension="svg" ContentType="image/svg+xml"/>
  <Default Extension="m4a" ContentType="audio/mp4"/>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352" r:id="rId2"/>
    <p:sldId id="256" r:id="rId3"/>
    <p:sldId id="362" r:id="rId4"/>
    <p:sldId id="259" r:id="rId5"/>
    <p:sldId id="258" r:id="rId6"/>
    <p:sldId id="260" r:id="rId7"/>
    <p:sldId id="261" r:id="rId8"/>
    <p:sldId id="262" r:id="rId9"/>
    <p:sldId id="355" r:id="rId10"/>
    <p:sldId id="263" r:id="rId11"/>
    <p:sldId id="353" r:id="rId12"/>
    <p:sldId id="354" r:id="rId13"/>
    <p:sldId id="349" r:id="rId14"/>
    <p:sldId id="357" r:id="rId15"/>
    <p:sldId id="269" r:id="rId16"/>
    <p:sldId id="350" r:id="rId17"/>
    <p:sldId id="351" r:id="rId18"/>
    <p:sldId id="356" r:id="rId19"/>
    <p:sldId id="265" r:id="rId20"/>
    <p:sldId id="266" r:id="rId21"/>
    <p:sldId id="358" r:id="rId22"/>
    <p:sldId id="278" r:id="rId23"/>
    <p:sldId id="267" r:id="rId24"/>
    <p:sldId id="268" r:id="rId25"/>
    <p:sldId id="270" r:id="rId26"/>
    <p:sldId id="271" r:id="rId27"/>
    <p:sldId id="272" r:id="rId28"/>
    <p:sldId id="273" r:id="rId29"/>
    <p:sldId id="275" r:id="rId30"/>
    <p:sldId id="276" r:id="rId31"/>
    <p:sldId id="277" r:id="rId32"/>
    <p:sldId id="280" r:id="rId33"/>
    <p:sldId id="345" r:id="rId34"/>
    <p:sldId id="281" r:id="rId35"/>
    <p:sldId id="282" r:id="rId36"/>
    <p:sldId id="283" r:id="rId37"/>
    <p:sldId id="284" r:id="rId38"/>
    <p:sldId id="285" r:id="rId39"/>
    <p:sldId id="286" r:id="rId40"/>
    <p:sldId id="287" r:id="rId41"/>
    <p:sldId id="288" r:id="rId42"/>
    <p:sldId id="289" r:id="rId43"/>
    <p:sldId id="290" r:id="rId44"/>
    <p:sldId id="359" r:id="rId45"/>
    <p:sldId id="291" r:id="rId46"/>
    <p:sldId id="292" r:id="rId47"/>
    <p:sldId id="293" r:id="rId48"/>
    <p:sldId id="346" r:id="rId49"/>
    <p:sldId id="294" r:id="rId50"/>
    <p:sldId id="296" r:id="rId51"/>
    <p:sldId id="295" r:id="rId52"/>
    <p:sldId id="297" r:id="rId53"/>
    <p:sldId id="298" r:id="rId54"/>
    <p:sldId id="299" r:id="rId55"/>
    <p:sldId id="301" r:id="rId56"/>
    <p:sldId id="300" r:id="rId57"/>
    <p:sldId id="302" r:id="rId58"/>
    <p:sldId id="347" r:id="rId59"/>
    <p:sldId id="303" r:id="rId60"/>
    <p:sldId id="304" r:id="rId61"/>
    <p:sldId id="360" r:id="rId62"/>
    <p:sldId id="361" r:id="rId63"/>
    <p:sldId id="307" r:id="rId64"/>
    <p:sldId id="310" r:id="rId65"/>
    <p:sldId id="308" r:id="rId66"/>
    <p:sldId id="309" r:id="rId67"/>
    <p:sldId id="311" r:id="rId68"/>
    <p:sldId id="312" r:id="rId69"/>
    <p:sldId id="313" r:id="rId70"/>
    <p:sldId id="314" r:id="rId71"/>
    <p:sldId id="315" r:id="rId72"/>
    <p:sldId id="316" r:id="rId73"/>
    <p:sldId id="317" r:id="rId74"/>
    <p:sldId id="318" r:id="rId75"/>
    <p:sldId id="319" r:id="rId76"/>
    <p:sldId id="320" r:id="rId77"/>
    <p:sldId id="321" r:id="rId78"/>
    <p:sldId id="322" r:id="rId79"/>
    <p:sldId id="323" r:id="rId80"/>
    <p:sldId id="324" r:id="rId81"/>
    <p:sldId id="326" r:id="rId82"/>
    <p:sldId id="325" r:id="rId83"/>
    <p:sldId id="327" r:id="rId84"/>
    <p:sldId id="328" r:id="rId85"/>
    <p:sldId id="329" r:id="rId86"/>
    <p:sldId id="330" r:id="rId87"/>
    <p:sldId id="331" r:id="rId88"/>
    <p:sldId id="332" r:id="rId89"/>
    <p:sldId id="333" r:id="rId90"/>
    <p:sldId id="334" r:id="rId91"/>
    <p:sldId id="335" r:id="rId92"/>
    <p:sldId id="336" r:id="rId93"/>
    <p:sldId id="337" r:id="rId94"/>
    <p:sldId id="338" r:id="rId95"/>
    <p:sldId id="339" r:id="rId96"/>
    <p:sldId id="340" r:id="rId97"/>
    <p:sldId id="341" r:id="rId98"/>
    <p:sldId id="342" r:id="rId99"/>
    <p:sldId id="343" r:id="rId100"/>
    <p:sldId id="344" r:id="rId101"/>
  </p:sldIdLst>
  <p:sldSz cx="12192000" cy="6858000"/>
  <p:notesSz cx="6858000" cy="9144000"/>
  <p:custDataLst>
    <p:tags r:id="rId103"/>
  </p:custData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Krsek" initials="MK" lastIdx="0" clrIdx="0">
    <p:extLst>
      <p:ext uri="{19B8F6BF-5375-455C-9EA6-DF929625EA0E}">
        <p15:presenceInfo xmlns:p15="http://schemas.microsoft.com/office/powerpoint/2012/main" userId="Martin Krse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tags" Target="tags/tag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AF5C51-6D67-4611-91BB-A94F11498EAF}" type="datetimeFigureOut">
              <a:rPr lang="cs-CZ" smtClean="0"/>
              <a:t>06.04.2021</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DBD3ED-6917-4D69-B805-D45F7FCCFAE6}" type="slidenum">
              <a:rPr lang="cs-CZ" smtClean="0"/>
              <a:t>‹#›</a:t>
            </a:fld>
            <a:endParaRPr lang="cs-CZ"/>
          </a:p>
        </p:txBody>
      </p:sp>
    </p:spTree>
    <p:extLst>
      <p:ext uri="{BB962C8B-B14F-4D97-AF65-F5344CB8AC3E}">
        <p14:creationId xmlns:p14="http://schemas.microsoft.com/office/powerpoint/2010/main" val="3596343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webmd.com/cancer/what-is-carcinoma"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webmd.com/cancer/cancer-prevention-detection-16/rm-quiz-cancer-myths-fact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 některých monitorovaných potravinách je stále nezanedbatelné množství cesia Cs-137 z takzvaného </a:t>
            </a:r>
            <a:r>
              <a:rPr lang="cs-CZ" dirty="0" err="1"/>
              <a:t>počernobylského</a:t>
            </a:r>
            <a:r>
              <a:rPr lang="cs-CZ" dirty="0"/>
              <a:t> spadu, který byl v 80. letech 20. století způsoben havárií Jaderné elektrárny Černobyl. Na webu to uvedl Státní úřad pro jadernou bezpečnost (SÚJB) s tím, že jde především o zvěřinu, houby a lesní plody. Předsedkyně úřadu Dana Drábová řekla, že v množství v potravinách není v žádném případě zdravotně závadné. Cesium se podle ní bude rozkládat ještě několik desítek let.</a:t>
            </a:r>
          </a:p>
          <a:p>
            <a:r>
              <a:rPr lang="cs-CZ" dirty="0"/>
              <a:t>Úřad připomněl, že například kančí maso s hodnotami nad 1250 </a:t>
            </a:r>
            <a:r>
              <a:rPr lang="cs-CZ" dirty="0" err="1"/>
              <a:t>Bq</a:t>
            </a:r>
            <a:r>
              <a:rPr lang="cs-CZ" dirty="0"/>
              <a:t>/kg (Becquerelů na kilogram) by se nemělo dostat do obchodní sítě.</a:t>
            </a:r>
          </a:p>
          <a:p>
            <a:r>
              <a:rPr lang="cs-CZ" dirty="0"/>
              <a:t>Loni bylo v ČR ze 157 změřených vzorků podle něj takových vzorků 35, maximální hodnota byla 11.987 </a:t>
            </a:r>
            <a:r>
              <a:rPr lang="cs-CZ" dirty="0" err="1"/>
              <a:t>Bq</a:t>
            </a:r>
            <a:r>
              <a:rPr lang="cs-CZ" dirty="0"/>
              <a:t>/kg ve vzorku z okolí Horní Stropnice na Českobudějovicku. Průměr byl 890 </a:t>
            </a:r>
            <a:r>
              <a:rPr lang="cs-CZ" dirty="0" err="1"/>
              <a:t>Bq</a:t>
            </a:r>
            <a:r>
              <a:rPr lang="cs-CZ" dirty="0"/>
              <a:t>/kg, uvedl SÚJB.</a:t>
            </a:r>
          </a:p>
          <a:p>
            <a:r>
              <a:rPr lang="cs-CZ" dirty="0"/>
              <a:t>Divočáci jsou podle ní radioaktivní kvůli tomu, že žerou podzemní houbu jelenku obecnou, která má schopnost fixovat radioaktivitu z půdy. </a:t>
            </a:r>
          </a:p>
        </p:txBody>
      </p:sp>
      <p:sp>
        <p:nvSpPr>
          <p:cNvPr id="4" name="Zástupný symbol pro číslo snímku 3"/>
          <p:cNvSpPr>
            <a:spLocks noGrp="1"/>
          </p:cNvSpPr>
          <p:nvPr>
            <p:ph type="sldNum" sz="quarter" idx="10"/>
          </p:nvPr>
        </p:nvSpPr>
        <p:spPr/>
        <p:txBody>
          <a:bodyPr/>
          <a:lstStyle/>
          <a:p>
            <a:fld id="{2ADBD3ED-6917-4D69-B805-D45F7FCCFAE6}" type="slidenum">
              <a:rPr lang="cs-CZ" smtClean="0"/>
              <a:t>10</a:t>
            </a:fld>
            <a:endParaRPr lang="cs-CZ"/>
          </a:p>
        </p:txBody>
      </p:sp>
    </p:spTree>
    <p:extLst>
      <p:ext uri="{BB962C8B-B14F-4D97-AF65-F5344CB8AC3E}">
        <p14:creationId xmlns:p14="http://schemas.microsoft.com/office/powerpoint/2010/main" val="4119020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vast majority of skin cancers are basal cell </a:t>
            </a:r>
            <a:r>
              <a:rPr lang="en-US" dirty="0">
                <a:hlinkClick r:id="rId3"/>
              </a:rPr>
              <a:t>carcinomas</a:t>
            </a:r>
            <a:r>
              <a:rPr lang="en-US" dirty="0"/>
              <a:t> and squamous cells carcinomas. While malignant, these are unlikely to spread to other parts of the body. They may be locally disfiguring if not treated early.</a:t>
            </a:r>
          </a:p>
          <a:p>
            <a:r>
              <a:rPr lang="en-US" dirty="0"/>
              <a:t>A small but significant number of skin cancers are malignant melanomas. Malignant melanoma is a highly aggressive </a:t>
            </a:r>
            <a:r>
              <a:rPr lang="en-US" dirty="0">
                <a:hlinkClick r:id="rId4"/>
              </a:rPr>
              <a:t>cancer</a:t>
            </a:r>
            <a:r>
              <a:rPr lang="en-US" dirty="0"/>
              <a:t> that tends to spread to other parts of the body. These cancers may be fatal if not treated early.</a:t>
            </a:r>
          </a:p>
          <a:p>
            <a:endParaRPr lang="cs-CZ" dirty="0"/>
          </a:p>
        </p:txBody>
      </p:sp>
      <p:sp>
        <p:nvSpPr>
          <p:cNvPr id="4" name="Zástupný symbol pro číslo snímku 3"/>
          <p:cNvSpPr>
            <a:spLocks noGrp="1"/>
          </p:cNvSpPr>
          <p:nvPr>
            <p:ph type="sldNum" sz="quarter" idx="10"/>
          </p:nvPr>
        </p:nvSpPr>
        <p:spPr/>
        <p:txBody>
          <a:bodyPr/>
          <a:lstStyle/>
          <a:p>
            <a:fld id="{2ADBD3ED-6917-4D69-B805-D45F7FCCFAE6}" type="slidenum">
              <a:rPr lang="cs-CZ" smtClean="0"/>
              <a:t>35</a:t>
            </a:fld>
            <a:endParaRPr lang="cs-CZ"/>
          </a:p>
        </p:txBody>
      </p:sp>
    </p:spTree>
    <p:extLst>
      <p:ext uri="{BB962C8B-B14F-4D97-AF65-F5344CB8AC3E}">
        <p14:creationId xmlns:p14="http://schemas.microsoft.com/office/powerpoint/2010/main" val="553497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A </a:t>
            </a:r>
            <a:r>
              <a:rPr lang="en-US" b="1" dirty="0"/>
              <a:t>Van Allen</a:t>
            </a:r>
            <a:r>
              <a:rPr lang="en-US" dirty="0"/>
              <a:t> radiation </a:t>
            </a:r>
            <a:r>
              <a:rPr lang="en-US" b="1" dirty="0"/>
              <a:t>belt</a:t>
            </a:r>
            <a:r>
              <a:rPr lang="en-US" dirty="0"/>
              <a:t> is a zone of energetic charged particles, most of which originate from the solar wind, that are captured by and held around a planet by that planet's magnetic field. Earth has two such </a:t>
            </a:r>
            <a:r>
              <a:rPr lang="en-US" b="1" dirty="0"/>
              <a:t>belts</a:t>
            </a:r>
            <a:r>
              <a:rPr lang="en-US" dirty="0"/>
              <a:t> and sometimes others may be temporarily created.</a:t>
            </a:r>
            <a:endParaRPr lang="cs-CZ" dirty="0"/>
          </a:p>
        </p:txBody>
      </p:sp>
      <p:sp>
        <p:nvSpPr>
          <p:cNvPr id="4" name="Zástupný symbol pro číslo snímku 3"/>
          <p:cNvSpPr>
            <a:spLocks noGrp="1"/>
          </p:cNvSpPr>
          <p:nvPr>
            <p:ph type="sldNum" sz="quarter" idx="10"/>
          </p:nvPr>
        </p:nvSpPr>
        <p:spPr/>
        <p:txBody>
          <a:bodyPr/>
          <a:lstStyle/>
          <a:p>
            <a:fld id="{2ADBD3ED-6917-4D69-B805-D45F7FCCFAE6}" type="slidenum">
              <a:rPr lang="cs-CZ" smtClean="0"/>
              <a:t>51</a:t>
            </a:fld>
            <a:endParaRPr lang="cs-CZ"/>
          </a:p>
        </p:txBody>
      </p:sp>
    </p:spTree>
    <p:extLst>
      <p:ext uri="{BB962C8B-B14F-4D97-AF65-F5344CB8AC3E}">
        <p14:creationId xmlns:p14="http://schemas.microsoft.com/office/powerpoint/2010/main" val="624942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Although the data on which to establish oral and inhalation acute LD50 for uranium in humans are sparse, they are adequate to conclude that the LD50 for oral intake of soluble uranium compounds exceeds several grams of uranium and is at least 1.0 g for inhalation intakes.</a:t>
            </a:r>
            <a:endParaRPr lang="cs-CZ" dirty="0"/>
          </a:p>
        </p:txBody>
      </p:sp>
      <p:sp>
        <p:nvSpPr>
          <p:cNvPr id="4" name="Zástupný symbol pro číslo snímku 3"/>
          <p:cNvSpPr>
            <a:spLocks noGrp="1"/>
          </p:cNvSpPr>
          <p:nvPr>
            <p:ph type="sldNum" sz="quarter" idx="10"/>
          </p:nvPr>
        </p:nvSpPr>
        <p:spPr/>
        <p:txBody>
          <a:bodyPr/>
          <a:lstStyle/>
          <a:p>
            <a:fld id="{2ADBD3ED-6917-4D69-B805-D45F7FCCFAE6}" type="slidenum">
              <a:rPr lang="cs-CZ" smtClean="0"/>
              <a:t>77</a:t>
            </a:fld>
            <a:endParaRPr lang="cs-CZ"/>
          </a:p>
        </p:txBody>
      </p:sp>
    </p:spTree>
    <p:extLst>
      <p:ext uri="{BB962C8B-B14F-4D97-AF65-F5344CB8AC3E}">
        <p14:creationId xmlns:p14="http://schemas.microsoft.com/office/powerpoint/2010/main" val="1096726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FB86D1CF-0065-47C7-B91E-1C803FB92585}" type="datetimeFigureOut">
              <a:rPr lang="cs-CZ" smtClean="0"/>
              <a:t>06.04.2021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EA56B67-D01D-4AB8-BB6F-1ECD2A24A53E}" type="slidenum">
              <a:rPr lang="cs-CZ" smtClean="0"/>
              <a:t>‹#›</a:t>
            </a:fld>
            <a:endParaRPr lang="cs-CZ"/>
          </a:p>
        </p:txBody>
      </p:sp>
    </p:spTree>
    <p:extLst>
      <p:ext uri="{BB962C8B-B14F-4D97-AF65-F5344CB8AC3E}">
        <p14:creationId xmlns:p14="http://schemas.microsoft.com/office/powerpoint/2010/main" val="2397085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B86D1CF-0065-47C7-B91E-1C803FB92585}" type="datetimeFigureOut">
              <a:rPr lang="cs-CZ" smtClean="0"/>
              <a:t>06.04.2021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EA56B67-D01D-4AB8-BB6F-1ECD2A24A53E}" type="slidenum">
              <a:rPr lang="cs-CZ" smtClean="0"/>
              <a:t>‹#›</a:t>
            </a:fld>
            <a:endParaRPr lang="cs-CZ"/>
          </a:p>
        </p:txBody>
      </p:sp>
    </p:spTree>
    <p:extLst>
      <p:ext uri="{BB962C8B-B14F-4D97-AF65-F5344CB8AC3E}">
        <p14:creationId xmlns:p14="http://schemas.microsoft.com/office/powerpoint/2010/main" val="1540173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B86D1CF-0065-47C7-B91E-1C803FB92585}" type="datetimeFigureOut">
              <a:rPr lang="cs-CZ" smtClean="0"/>
              <a:t>06.04.2021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EA56B67-D01D-4AB8-BB6F-1ECD2A24A53E}" type="slidenum">
              <a:rPr lang="cs-CZ" smtClean="0"/>
              <a:t>‹#›</a:t>
            </a:fld>
            <a:endParaRPr lang="cs-CZ"/>
          </a:p>
        </p:txBody>
      </p:sp>
    </p:spTree>
    <p:extLst>
      <p:ext uri="{BB962C8B-B14F-4D97-AF65-F5344CB8AC3E}">
        <p14:creationId xmlns:p14="http://schemas.microsoft.com/office/powerpoint/2010/main" val="2832528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B86D1CF-0065-47C7-B91E-1C803FB92585}" type="datetimeFigureOut">
              <a:rPr lang="cs-CZ" smtClean="0"/>
              <a:t>06.04.2021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EA56B67-D01D-4AB8-BB6F-1ECD2A24A53E}" type="slidenum">
              <a:rPr lang="cs-CZ" smtClean="0"/>
              <a:t>‹#›</a:t>
            </a:fld>
            <a:endParaRPr lang="cs-CZ"/>
          </a:p>
        </p:txBody>
      </p:sp>
    </p:spTree>
    <p:extLst>
      <p:ext uri="{BB962C8B-B14F-4D97-AF65-F5344CB8AC3E}">
        <p14:creationId xmlns:p14="http://schemas.microsoft.com/office/powerpoint/2010/main" val="2576301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FB86D1CF-0065-47C7-B91E-1C803FB92585}" type="datetimeFigureOut">
              <a:rPr lang="cs-CZ" smtClean="0"/>
              <a:t>06.04.2021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EA56B67-D01D-4AB8-BB6F-1ECD2A24A53E}" type="slidenum">
              <a:rPr lang="cs-CZ" smtClean="0"/>
              <a:t>‹#›</a:t>
            </a:fld>
            <a:endParaRPr lang="cs-CZ"/>
          </a:p>
        </p:txBody>
      </p:sp>
    </p:spTree>
    <p:extLst>
      <p:ext uri="{BB962C8B-B14F-4D97-AF65-F5344CB8AC3E}">
        <p14:creationId xmlns:p14="http://schemas.microsoft.com/office/powerpoint/2010/main" val="2300717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FB86D1CF-0065-47C7-B91E-1C803FB92585}" type="datetimeFigureOut">
              <a:rPr lang="cs-CZ" smtClean="0"/>
              <a:t>06.04.2021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EA56B67-D01D-4AB8-BB6F-1ECD2A24A53E}" type="slidenum">
              <a:rPr lang="cs-CZ" smtClean="0"/>
              <a:t>‹#›</a:t>
            </a:fld>
            <a:endParaRPr lang="cs-CZ"/>
          </a:p>
        </p:txBody>
      </p:sp>
    </p:spTree>
    <p:extLst>
      <p:ext uri="{BB962C8B-B14F-4D97-AF65-F5344CB8AC3E}">
        <p14:creationId xmlns:p14="http://schemas.microsoft.com/office/powerpoint/2010/main" val="3997247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FB86D1CF-0065-47C7-B91E-1C803FB92585}" type="datetimeFigureOut">
              <a:rPr lang="cs-CZ" smtClean="0"/>
              <a:t>06.04.2021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EA56B67-D01D-4AB8-BB6F-1ECD2A24A53E}" type="slidenum">
              <a:rPr lang="cs-CZ" smtClean="0"/>
              <a:t>‹#›</a:t>
            </a:fld>
            <a:endParaRPr lang="cs-CZ"/>
          </a:p>
        </p:txBody>
      </p:sp>
    </p:spTree>
    <p:extLst>
      <p:ext uri="{BB962C8B-B14F-4D97-AF65-F5344CB8AC3E}">
        <p14:creationId xmlns:p14="http://schemas.microsoft.com/office/powerpoint/2010/main" val="535926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FB86D1CF-0065-47C7-B91E-1C803FB92585}" type="datetimeFigureOut">
              <a:rPr lang="cs-CZ" smtClean="0"/>
              <a:t>06.04.2021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EA56B67-D01D-4AB8-BB6F-1ECD2A24A53E}" type="slidenum">
              <a:rPr lang="cs-CZ" smtClean="0"/>
              <a:t>‹#›</a:t>
            </a:fld>
            <a:endParaRPr lang="cs-CZ"/>
          </a:p>
        </p:txBody>
      </p:sp>
    </p:spTree>
    <p:extLst>
      <p:ext uri="{BB962C8B-B14F-4D97-AF65-F5344CB8AC3E}">
        <p14:creationId xmlns:p14="http://schemas.microsoft.com/office/powerpoint/2010/main" val="1546885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FB86D1CF-0065-47C7-B91E-1C803FB92585}" type="datetimeFigureOut">
              <a:rPr lang="cs-CZ" smtClean="0"/>
              <a:t>06.04.2021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EA56B67-D01D-4AB8-BB6F-1ECD2A24A53E}" type="slidenum">
              <a:rPr lang="cs-CZ" smtClean="0"/>
              <a:t>‹#›</a:t>
            </a:fld>
            <a:endParaRPr lang="cs-CZ"/>
          </a:p>
        </p:txBody>
      </p:sp>
    </p:spTree>
    <p:extLst>
      <p:ext uri="{BB962C8B-B14F-4D97-AF65-F5344CB8AC3E}">
        <p14:creationId xmlns:p14="http://schemas.microsoft.com/office/powerpoint/2010/main" val="1415485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FB86D1CF-0065-47C7-B91E-1C803FB92585}" type="datetimeFigureOut">
              <a:rPr lang="cs-CZ" smtClean="0"/>
              <a:t>06.04.2021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EA56B67-D01D-4AB8-BB6F-1ECD2A24A53E}" type="slidenum">
              <a:rPr lang="cs-CZ" smtClean="0"/>
              <a:t>‹#›</a:t>
            </a:fld>
            <a:endParaRPr lang="cs-CZ"/>
          </a:p>
        </p:txBody>
      </p:sp>
    </p:spTree>
    <p:extLst>
      <p:ext uri="{BB962C8B-B14F-4D97-AF65-F5344CB8AC3E}">
        <p14:creationId xmlns:p14="http://schemas.microsoft.com/office/powerpoint/2010/main" val="874130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FB86D1CF-0065-47C7-B91E-1C803FB92585}" type="datetimeFigureOut">
              <a:rPr lang="cs-CZ" smtClean="0"/>
              <a:t>06.04.2021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EA56B67-D01D-4AB8-BB6F-1ECD2A24A53E}" type="slidenum">
              <a:rPr lang="cs-CZ" smtClean="0"/>
              <a:t>‹#›</a:t>
            </a:fld>
            <a:endParaRPr lang="cs-CZ"/>
          </a:p>
        </p:txBody>
      </p:sp>
    </p:spTree>
    <p:extLst>
      <p:ext uri="{BB962C8B-B14F-4D97-AF65-F5344CB8AC3E}">
        <p14:creationId xmlns:p14="http://schemas.microsoft.com/office/powerpoint/2010/main" val="3727252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86D1CF-0065-47C7-B91E-1C803FB92585}" type="datetimeFigureOut">
              <a:rPr lang="cs-CZ" smtClean="0"/>
              <a:t>06.04.2021</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A56B67-D01D-4AB8-BB6F-1ECD2A24A53E}" type="slidenum">
              <a:rPr lang="cs-CZ" smtClean="0"/>
              <a:t>‹#›</a:t>
            </a:fld>
            <a:endParaRPr lang="cs-CZ"/>
          </a:p>
        </p:txBody>
      </p:sp>
    </p:spTree>
    <p:extLst>
      <p:ext uri="{BB962C8B-B14F-4D97-AF65-F5344CB8AC3E}">
        <p14:creationId xmlns:p14="http://schemas.microsoft.com/office/powerpoint/2010/main" val="2754505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6.m4a"/><Relationship Id="rId1" Type="http://schemas.microsoft.com/office/2007/relationships/media" Target="../media/media86.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7.xml"/><Relationship Id="rId7" Type="http://schemas.openxmlformats.org/officeDocument/2006/relationships/image" Target="../media/image15.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7.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3.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notesSlide" Target="../notesSlides/notesSlide3.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3.png"/><Relationship Id="rId4" Type="http://schemas.openxmlformats.org/officeDocument/2006/relationships/image" Target="../media/image31.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3.png"/><Relationship Id="rId4" Type="http://schemas.openxmlformats.org/officeDocument/2006/relationships/image" Target="../media/image32.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3.png"/><Relationship Id="rId4" Type="http://schemas.openxmlformats.org/officeDocument/2006/relationships/image" Target="../media/image33.png"/></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6.emf"/></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4.m4a"/><Relationship Id="rId1" Type="http://schemas.microsoft.com/office/2007/relationships/media" Target="../media/media54.m4a"/><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5.m4a"/><Relationship Id="rId1" Type="http://schemas.microsoft.com/office/2007/relationships/media" Target="../media/media55.m4a"/><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6.m4a"/><Relationship Id="rId1" Type="http://schemas.microsoft.com/office/2007/relationships/media" Target="../media/media56.m4a"/><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8.m4a"/><Relationship Id="rId1" Type="http://schemas.microsoft.com/office/2007/relationships/media" Target="../media/media58.m4a"/><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3.png"/><Relationship Id="rId4" Type="http://schemas.openxmlformats.org/officeDocument/2006/relationships/image" Target="../media/image37.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0.m4a"/><Relationship Id="rId1" Type="http://schemas.microsoft.com/office/2007/relationships/media" Target="../media/media60.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7.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1.m4a"/><Relationship Id="rId1" Type="http://schemas.microsoft.com/office/2007/relationships/media" Target="../media/media61.m4a"/><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2.m4a"/><Relationship Id="rId1" Type="http://schemas.microsoft.com/office/2007/relationships/media" Target="../media/media62.m4a"/><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3.m4a"/><Relationship Id="rId1" Type="http://schemas.microsoft.com/office/2007/relationships/media" Target="../media/media63.m4a"/><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4.m4a"/><Relationship Id="rId1" Type="http://schemas.microsoft.com/office/2007/relationships/media" Target="../media/media64.m4a"/><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5.m4a"/><Relationship Id="rId1" Type="http://schemas.microsoft.com/office/2007/relationships/media" Target="../media/media65.m4a"/><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7.m4a"/><Relationship Id="rId1" Type="http://schemas.microsoft.com/office/2007/relationships/media" Target="../media/media67.m4a"/><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8.m4a"/><Relationship Id="rId1" Type="http://schemas.microsoft.com/office/2007/relationships/media" Target="../media/media68.m4a"/><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9.m4a"/><Relationship Id="rId1" Type="http://schemas.microsoft.com/office/2007/relationships/media" Target="../media/media69.m4a"/><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0.m4a"/><Relationship Id="rId1" Type="http://schemas.microsoft.com/office/2007/relationships/media" Target="../media/media70.m4a"/><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1.m4a"/><Relationship Id="rId1" Type="http://schemas.microsoft.com/office/2007/relationships/media" Target="../media/media71.m4a"/><Relationship Id="rId5" Type="http://schemas.openxmlformats.org/officeDocument/2006/relationships/image" Target="../media/image3.png"/><Relationship Id="rId4" Type="http://schemas.openxmlformats.org/officeDocument/2006/relationships/image" Target="../media/image41.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2.m4a"/><Relationship Id="rId1" Type="http://schemas.microsoft.com/office/2007/relationships/media" Target="../media/media72.m4a"/><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3.m4a"/><Relationship Id="rId1" Type="http://schemas.microsoft.com/office/2007/relationships/media" Target="../media/media73.m4a"/><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image" Target="../media/image42.gif"/></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4.m4a"/><Relationship Id="rId1" Type="http://schemas.microsoft.com/office/2007/relationships/media" Target="../media/media74.m4a"/><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5.m4a"/><Relationship Id="rId1" Type="http://schemas.microsoft.com/office/2007/relationships/media" Target="../media/media75.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6.m4a"/><Relationship Id="rId1" Type="http://schemas.microsoft.com/office/2007/relationships/media" Target="../media/media76.m4a"/><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7.m4a"/><Relationship Id="rId1" Type="http://schemas.microsoft.com/office/2007/relationships/media" Target="../media/media77.m4a"/><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8.m4a"/><Relationship Id="rId1" Type="http://schemas.microsoft.com/office/2007/relationships/media" Target="../media/media78.m4a"/><Relationship Id="rId4" Type="http://schemas.openxmlformats.org/officeDocument/2006/relationships/image" Target="../media/image3.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9.m4a"/><Relationship Id="rId1" Type="http://schemas.microsoft.com/office/2007/relationships/media" Target="../media/media79.m4a"/><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0.m4a"/><Relationship Id="rId1" Type="http://schemas.microsoft.com/office/2007/relationships/media" Target="../media/media80.m4a"/><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1.m4a"/><Relationship Id="rId1" Type="http://schemas.microsoft.com/office/2007/relationships/media" Target="../media/media81.m4a"/><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2.m4a"/><Relationship Id="rId1" Type="http://schemas.microsoft.com/office/2007/relationships/media" Target="../media/media82.m4a"/><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3.m4a"/><Relationship Id="rId1" Type="http://schemas.microsoft.com/office/2007/relationships/media" Target="../media/media83.m4a"/><Relationship Id="rId4" Type="http://schemas.openxmlformats.org/officeDocument/2006/relationships/image" Target="../media/image3.pn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4.m4a"/><Relationship Id="rId1" Type="http://schemas.microsoft.com/office/2007/relationships/media" Target="../media/media84.m4a"/><Relationship Id="rId4" Type="http://schemas.openxmlformats.org/officeDocument/2006/relationships/image" Target="../media/image3.png"/></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5.m4a"/><Relationship Id="rId1" Type="http://schemas.microsoft.com/office/2007/relationships/media" Target="../media/media85.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93AA7A-E1C6-43AC-BB8A-4C52CC1C9E8E}"/>
              </a:ext>
            </a:extLst>
          </p:cNvPr>
          <p:cNvSpPr>
            <a:spLocks noGrp="1"/>
          </p:cNvSpPr>
          <p:nvPr>
            <p:ph type="title"/>
          </p:nvPr>
        </p:nvSpPr>
        <p:spPr/>
        <p:txBody>
          <a:bodyPr/>
          <a:lstStyle/>
          <a:p>
            <a:endParaRPr lang="cs-CZ"/>
          </a:p>
        </p:txBody>
      </p:sp>
      <p:pic>
        <p:nvPicPr>
          <p:cNvPr id="5" name="Zástupný symbol pro obsah 4">
            <a:extLst>
              <a:ext uri="{FF2B5EF4-FFF2-40B4-BE49-F238E27FC236}">
                <a16:creationId xmlns:a16="http://schemas.microsoft.com/office/drawing/2014/main" id="{843A195E-6383-4F50-8E90-2E2B81237E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1892" y="892434"/>
            <a:ext cx="6309684" cy="4856497"/>
          </a:xfrm>
        </p:spPr>
      </p:pic>
    </p:spTree>
    <p:extLst>
      <p:ext uri="{BB962C8B-B14F-4D97-AF65-F5344CB8AC3E}">
        <p14:creationId xmlns:p14="http://schemas.microsoft.com/office/powerpoint/2010/main" val="4070789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79895" y="303048"/>
            <a:ext cx="11128076" cy="1077218"/>
          </a:xfrm>
          <a:prstGeom prst="rect">
            <a:avLst/>
          </a:prstGeom>
        </p:spPr>
        <p:txBody>
          <a:bodyPr wrap="square">
            <a:spAutoFit/>
          </a:bodyPr>
          <a:lstStyle/>
          <a:p>
            <a:pPr algn="ctr"/>
            <a:r>
              <a:rPr lang="cs-CZ" sz="3200" b="1" dirty="0">
                <a:solidFill>
                  <a:srgbClr val="3333B3"/>
                </a:solidFill>
                <a:latin typeface="NimbusSanL-Regu"/>
              </a:rPr>
              <a:t>Černobyl – 26.4.1986</a:t>
            </a:r>
            <a:endParaRPr lang="cs-CZ" sz="3200" b="1" i="0" u="none" strike="noStrike" baseline="0" dirty="0">
              <a:solidFill>
                <a:srgbClr val="3333B3"/>
              </a:solidFill>
              <a:latin typeface="NimbusSanL-Regu"/>
            </a:endParaRPr>
          </a:p>
          <a:p>
            <a:pPr algn="ctr"/>
            <a:endParaRPr lang="cs-CZ" sz="3200" b="0" i="0" u="none" strike="noStrike" baseline="0" dirty="0">
              <a:solidFill>
                <a:srgbClr val="3333B3"/>
              </a:solidFill>
              <a:latin typeface="NimbusSanL-Regu"/>
            </a:endParaRPr>
          </a:p>
        </p:txBody>
      </p:sp>
      <p:pic>
        <p:nvPicPr>
          <p:cNvPr id="3" name="Obrázek 2"/>
          <p:cNvPicPr>
            <a:picLocks noChangeAspect="1"/>
          </p:cNvPicPr>
          <p:nvPr/>
        </p:nvPicPr>
        <p:blipFill>
          <a:blip r:embed="rId5"/>
          <a:stretch>
            <a:fillRect/>
          </a:stretch>
        </p:blipFill>
        <p:spPr>
          <a:xfrm>
            <a:off x="6306411" y="1513978"/>
            <a:ext cx="5885589" cy="4886822"/>
          </a:xfrm>
          <a:prstGeom prst="rect">
            <a:avLst/>
          </a:prstGeom>
        </p:spPr>
      </p:pic>
      <p:sp>
        <p:nvSpPr>
          <p:cNvPr id="4" name="TextovéPole 3">
            <a:extLst>
              <a:ext uri="{FF2B5EF4-FFF2-40B4-BE49-F238E27FC236}">
                <a16:creationId xmlns:a16="http://schemas.microsoft.com/office/drawing/2014/main" id="{13834517-9941-4452-8163-B37A38CA9F09}"/>
              </a:ext>
            </a:extLst>
          </p:cNvPr>
          <p:cNvSpPr txBox="1"/>
          <p:nvPr/>
        </p:nvSpPr>
        <p:spPr>
          <a:xfrm>
            <a:off x="310058" y="2401454"/>
            <a:ext cx="6168740" cy="2308324"/>
          </a:xfrm>
          <a:prstGeom prst="rect">
            <a:avLst/>
          </a:prstGeom>
          <a:noFill/>
        </p:spPr>
        <p:txBody>
          <a:bodyPr wrap="none" rtlCol="0">
            <a:spAutoFit/>
          </a:bodyPr>
          <a:lstStyle/>
          <a:p>
            <a:r>
              <a:rPr lang="cs-CZ" sz="2400" b="1" dirty="0"/>
              <a:t>Podle Mezinárodní agentury atomové energie </a:t>
            </a:r>
          </a:p>
          <a:p>
            <a:r>
              <a:rPr lang="cs-CZ" sz="2400" b="1" dirty="0"/>
              <a:t>(IAEA), bylo do atmosféry uvolněno asi </a:t>
            </a:r>
          </a:p>
          <a:p>
            <a:r>
              <a:rPr lang="cs-CZ" sz="2400" b="1" dirty="0"/>
              <a:t>400krát více radioaktivního spadu než </a:t>
            </a:r>
          </a:p>
          <a:p>
            <a:r>
              <a:rPr lang="cs-CZ" sz="2400" b="1" dirty="0"/>
              <a:t>z atomové bomby svržené v roce 1945 </a:t>
            </a:r>
          </a:p>
          <a:p>
            <a:r>
              <a:rPr lang="cs-CZ" sz="2400" b="1" dirty="0"/>
              <a:t>na Hirošimu. </a:t>
            </a:r>
          </a:p>
          <a:p>
            <a:r>
              <a:rPr lang="cs-CZ" sz="2400" b="1" dirty="0"/>
              <a:t>Radioaktivní mrak se poté 3x přešel Evropu. </a:t>
            </a:r>
          </a:p>
        </p:txBody>
      </p:sp>
      <p:pic>
        <p:nvPicPr>
          <p:cNvPr id="5" name="Zvuk 4">
            <a:hlinkClick r:id="" action="ppaction://media"/>
            <a:extLst>
              <a:ext uri="{FF2B5EF4-FFF2-40B4-BE49-F238E27FC236}">
                <a16:creationId xmlns:a16="http://schemas.microsoft.com/office/drawing/2014/main" id="{3F02409E-BA3C-4674-88DF-073AFFE4E8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60274321"/>
      </p:ext>
    </p:extLst>
  </p:cSld>
  <p:clrMapOvr>
    <a:masterClrMapping/>
  </p:clrMapOvr>
  <mc:AlternateContent xmlns:mc="http://schemas.openxmlformats.org/markup-compatibility/2006">
    <mc:Choice xmlns:p14="http://schemas.microsoft.com/office/powerpoint/2010/main" Requires="p14">
      <p:transition spd="slow" p14:dur="2000" advTm="69015"/>
    </mc:Choice>
    <mc:Fallback>
      <p:transition spd="slow" advTm="69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380225" y="3105835"/>
            <a:ext cx="9489057" cy="1107996"/>
          </a:xfrm>
          <a:prstGeom prst="rect">
            <a:avLst/>
          </a:prstGeom>
        </p:spPr>
        <p:txBody>
          <a:bodyPr wrap="square">
            <a:spAutoFit/>
          </a:bodyPr>
          <a:lstStyle/>
          <a:p>
            <a:pPr algn="ctr"/>
            <a:r>
              <a:rPr lang="cs-CZ" sz="6600" b="0" i="0" u="none" strike="noStrike" baseline="0" dirty="0">
                <a:latin typeface="NimbusSanL-Regu"/>
              </a:rPr>
              <a:t>Děkuji vám za pozornost!</a:t>
            </a:r>
            <a:endParaRPr lang="cs-CZ" sz="6600" dirty="0"/>
          </a:p>
        </p:txBody>
      </p:sp>
      <p:pic>
        <p:nvPicPr>
          <p:cNvPr id="3" name="Zvuk 2">
            <a:hlinkClick r:id="" action="ppaction://media"/>
            <a:extLst>
              <a:ext uri="{FF2B5EF4-FFF2-40B4-BE49-F238E27FC236}">
                <a16:creationId xmlns:a16="http://schemas.microsoft.com/office/drawing/2014/main" id="{F48AE453-6706-478D-9C91-F1641CB0FA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38486131"/>
      </p:ext>
    </p:extLst>
  </p:cSld>
  <p:clrMapOvr>
    <a:masterClrMapping/>
  </p:clrMapOvr>
  <mc:AlternateContent xmlns:mc="http://schemas.openxmlformats.org/markup-compatibility/2006">
    <mc:Choice xmlns:p14="http://schemas.microsoft.com/office/powerpoint/2010/main" Requires="p14">
      <p:transition spd="slow" p14:dur="2000" advTm="37040"/>
    </mc:Choice>
    <mc:Fallback>
      <p:transition spd="slow" advTm="37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E1B6B844-809A-406E-857A-813A41841CC6}"/>
              </a:ext>
            </a:extLst>
          </p:cNvPr>
          <p:cNvSpPr txBox="1"/>
          <p:nvPr/>
        </p:nvSpPr>
        <p:spPr>
          <a:xfrm>
            <a:off x="794327" y="1472310"/>
            <a:ext cx="5245410" cy="4893647"/>
          </a:xfrm>
          <a:prstGeom prst="rect">
            <a:avLst/>
          </a:prstGeom>
          <a:noFill/>
        </p:spPr>
        <p:txBody>
          <a:bodyPr wrap="square" rtlCol="0">
            <a:spAutoFit/>
          </a:bodyPr>
          <a:lstStyle/>
          <a:p>
            <a:r>
              <a:rPr lang="cs-CZ" sz="2400" b="1" dirty="0"/>
              <a:t>Různé závěry:</a:t>
            </a:r>
          </a:p>
          <a:p>
            <a:endParaRPr lang="cs-CZ" sz="2400" b="1" dirty="0"/>
          </a:p>
          <a:p>
            <a:r>
              <a:rPr lang="cs-CZ" sz="2400" b="1" dirty="0"/>
              <a:t>Navzdory tomu, že to byla nehoda úrovně 7, implikace na zdraví obyvatel ústřední Evropa byla relativně malá. </a:t>
            </a:r>
          </a:p>
          <a:p>
            <a:endParaRPr lang="cs-CZ" sz="2400" b="1" dirty="0"/>
          </a:p>
          <a:p>
            <a:r>
              <a:rPr lang="cs-CZ" sz="2400" b="1" dirty="0"/>
              <a:t>Důsledky katastrofy obyvatele a životní prostředí (2007) - ruská publikace, která dospěla k závěru, že v důsledku uvolněné radioaktivity došlo k 985 000 předčasných úmrtí. </a:t>
            </a:r>
          </a:p>
          <a:p>
            <a:endParaRPr lang="cs-CZ" sz="2400" b="1" dirty="0"/>
          </a:p>
          <a:p>
            <a:r>
              <a:rPr lang="cs-CZ" sz="2400" b="1" dirty="0"/>
              <a:t>2000 - elektrárna byla odstavena</a:t>
            </a:r>
          </a:p>
        </p:txBody>
      </p:sp>
      <p:sp>
        <p:nvSpPr>
          <p:cNvPr id="3" name="TextovéPole 2">
            <a:extLst>
              <a:ext uri="{FF2B5EF4-FFF2-40B4-BE49-F238E27FC236}">
                <a16:creationId xmlns:a16="http://schemas.microsoft.com/office/drawing/2014/main" id="{A67A0DDF-4F97-4480-94F0-607EBAB2AB2E}"/>
              </a:ext>
            </a:extLst>
          </p:cNvPr>
          <p:cNvSpPr txBox="1"/>
          <p:nvPr/>
        </p:nvSpPr>
        <p:spPr>
          <a:xfrm>
            <a:off x="3432464" y="374539"/>
            <a:ext cx="5025799" cy="584775"/>
          </a:xfrm>
          <a:prstGeom prst="rect">
            <a:avLst/>
          </a:prstGeom>
          <a:noFill/>
        </p:spPr>
        <p:txBody>
          <a:bodyPr wrap="none" rtlCol="0">
            <a:spAutoFit/>
          </a:bodyPr>
          <a:lstStyle/>
          <a:p>
            <a:pPr algn="ctr"/>
            <a:r>
              <a:rPr lang="cs-CZ" sz="3200" b="1" dirty="0">
                <a:solidFill>
                  <a:srgbClr val="3333B3"/>
                </a:solidFill>
                <a:latin typeface="NimbusSanL-Regu"/>
              </a:rPr>
              <a:t>Černobyl – 26.4.1986 – </a:t>
            </a:r>
            <a:r>
              <a:rPr lang="cs-CZ" sz="3200" b="1" dirty="0" err="1">
                <a:solidFill>
                  <a:srgbClr val="3333B3"/>
                </a:solidFill>
                <a:latin typeface="NimbusSanL-Regu"/>
              </a:rPr>
              <a:t>cont</a:t>
            </a:r>
            <a:r>
              <a:rPr lang="cs-CZ" sz="3200" b="1" dirty="0">
                <a:solidFill>
                  <a:srgbClr val="3333B3"/>
                </a:solidFill>
                <a:latin typeface="NimbusSanL-Regu"/>
              </a:rPr>
              <a:t>.</a:t>
            </a:r>
          </a:p>
        </p:txBody>
      </p:sp>
      <p:pic>
        <p:nvPicPr>
          <p:cNvPr id="4" name="Obrázek 3">
            <a:extLst>
              <a:ext uri="{FF2B5EF4-FFF2-40B4-BE49-F238E27FC236}">
                <a16:creationId xmlns:a16="http://schemas.microsoft.com/office/drawing/2014/main" id="{9FE391A9-1CCB-4122-BEA8-34D497E9AFFA}"/>
              </a:ext>
            </a:extLst>
          </p:cNvPr>
          <p:cNvPicPr>
            <a:picLocks noChangeAspect="1"/>
          </p:cNvPicPr>
          <p:nvPr/>
        </p:nvPicPr>
        <p:blipFill>
          <a:blip r:embed="rId4"/>
          <a:stretch>
            <a:fillRect/>
          </a:stretch>
        </p:blipFill>
        <p:spPr>
          <a:xfrm>
            <a:off x="6416963" y="2105889"/>
            <a:ext cx="4980710" cy="3320473"/>
          </a:xfrm>
          <a:prstGeom prst="rect">
            <a:avLst/>
          </a:prstGeom>
        </p:spPr>
      </p:pic>
      <p:sp>
        <p:nvSpPr>
          <p:cNvPr id="5" name="TextovéPole 4">
            <a:extLst>
              <a:ext uri="{FF2B5EF4-FFF2-40B4-BE49-F238E27FC236}">
                <a16:creationId xmlns:a16="http://schemas.microsoft.com/office/drawing/2014/main" id="{F5528339-2D0F-4B9B-BB6C-99CC66EA0472}"/>
              </a:ext>
            </a:extLst>
          </p:cNvPr>
          <p:cNvSpPr txBox="1"/>
          <p:nvPr/>
        </p:nvSpPr>
        <p:spPr>
          <a:xfrm>
            <a:off x="5945364" y="5532030"/>
            <a:ext cx="6361678" cy="830997"/>
          </a:xfrm>
          <a:prstGeom prst="rect">
            <a:avLst/>
          </a:prstGeom>
          <a:noFill/>
        </p:spPr>
        <p:txBody>
          <a:bodyPr wrap="none" rtlCol="0">
            <a:spAutoFit/>
          </a:bodyPr>
          <a:lstStyle/>
          <a:p>
            <a:r>
              <a:rPr lang="en-US" sz="1200" dirty="0"/>
              <a:t>The report presents an analysis of scientific literature and concludes that medical records between </a:t>
            </a:r>
            <a:endParaRPr lang="cs-CZ" sz="1200" dirty="0"/>
          </a:p>
          <a:p>
            <a:r>
              <a:rPr lang="en-US" sz="1200" dirty="0"/>
              <a:t>1986, the year of the accident, and 2004 reflect 985,000 deaths as a result of the radioactivity </a:t>
            </a:r>
            <a:endParaRPr lang="cs-CZ" sz="1200" dirty="0"/>
          </a:p>
          <a:p>
            <a:r>
              <a:rPr lang="en-US" sz="1200" dirty="0"/>
              <a:t>released. The authors suggest that most of the deaths were in Russia, Belarus and Ukraine, </a:t>
            </a:r>
            <a:endParaRPr lang="cs-CZ" sz="1200" dirty="0"/>
          </a:p>
          <a:p>
            <a:r>
              <a:rPr lang="en-US" sz="1200" dirty="0"/>
              <a:t>but others were spread through the many other countries the radiation from Chernobyl struck</a:t>
            </a:r>
            <a:endParaRPr lang="cs-CZ" sz="1200" dirty="0"/>
          </a:p>
        </p:txBody>
      </p:sp>
      <p:pic>
        <p:nvPicPr>
          <p:cNvPr id="6" name="Zvuk 5">
            <a:hlinkClick r:id="" action="ppaction://media"/>
            <a:extLst>
              <a:ext uri="{FF2B5EF4-FFF2-40B4-BE49-F238E27FC236}">
                <a16:creationId xmlns:a16="http://schemas.microsoft.com/office/drawing/2014/main" id="{F4C9872A-C090-43EA-84AE-8A0088EBBE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6254847"/>
      </p:ext>
    </p:extLst>
  </p:cSld>
  <p:clrMapOvr>
    <a:masterClrMapping/>
  </p:clrMapOvr>
  <mc:AlternateContent xmlns:mc="http://schemas.openxmlformats.org/markup-compatibility/2006">
    <mc:Choice xmlns:p14="http://schemas.microsoft.com/office/powerpoint/2010/main" Requires="p14">
      <p:transition spd="slow" p14:dur="2000" advTm="96937"/>
    </mc:Choice>
    <mc:Fallback>
      <p:transition spd="slow" advTm="96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03EB391B-AECB-4621-B685-3F22CB8F06B9}"/>
              </a:ext>
            </a:extLst>
          </p:cNvPr>
          <p:cNvSpPr txBox="1"/>
          <p:nvPr/>
        </p:nvSpPr>
        <p:spPr>
          <a:xfrm>
            <a:off x="794327" y="1468582"/>
            <a:ext cx="184731" cy="369332"/>
          </a:xfrm>
          <a:prstGeom prst="rect">
            <a:avLst/>
          </a:prstGeom>
          <a:noFill/>
        </p:spPr>
        <p:txBody>
          <a:bodyPr wrap="none" rtlCol="0">
            <a:spAutoFit/>
          </a:bodyPr>
          <a:lstStyle/>
          <a:p>
            <a:endParaRPr lang="cs-CZ" dirty="0"/>
          </a:p>
        </p:txBody>
      </p:sp>
      <p:sp>
        <p:nvSpPr>
          <p:cNvPr id="3" name="Rectangle 1">
            <a:extLst>
              <a:ext uri="{FF2B5EF4-FFF2-40B4-BE49-F238E27FC236}">
                <a16:creationId xmlns:a16="http://schemas.microsoft.com/office/drawing/2014/main" id="{316AE0AB-0054-49B9-9032-AD493BD506DE}"/>
              </a:ext>
            </a:extLst>
          </p:cNvPr>
          <p:cNvSpPr>
            <a:spLocks noChangeArrowheads="1"/>
          </p:cNvSpPr>
          <p:nvPr/>
        </p:nvSpPr>
        <p:spPr bwMode="auto">
          <a:xfrm>
            <a:off x="463405" y="1837914"/>
            <a:ext cx="1172859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cs-CZ" sz="2400" b="1" dirty="0"/>
              <a:t>Ačkoli nejvíce znečištěné země byly Bělorusko, Ukrajina a Rusko, ve skutečnosti západní </a:t>
            </a:r>
          </a:p>
          <a:p>
            <a:pPr lvl="0" eaLnBrk="0" fontAlgn="base" hangingPunct="0">
              <a:spcBef>
                <a:spcPct val="0"/>
              </a:spcBef>
              <a:spcAft>
                <a:spcPct val="0"/>
              </a:spcAft>
            </a:pPr>
            <a:r>
              <a:rPr lang="cs-CZ" sz="2400" b="1" dirty="0"/>
              <a:t>Evropa obdržela více než polovinu spadu Černobylu, a představovala dvě třetiny kolektivní </a:t>
            </a:r>
          </a:p>
          <a:p>
            <a:pPr lvl="0" eaLnBrk="0" fontAlgn="base" hangingPunct="0">
              <a:spcBef>
                <a:spcPct val="0"/>
              </a:spcBef>
              <a:spcAft>
                <a:spcPct val="0"/>
              </a:spcAft>
            </a:pPr>
            <a:r>
              <a:rPr lang="cs-CZ" sz="2400" b="1" dirty="0"/>
              <a:t>dávky Černobylu na severní polokouli. </a:t>
            </a:r>
          </a:p>
          <a:p>
            <a:pPr lvl="0" eaLnBrk="0" fontAlgn="base" hangingPunct="0">
              <a:spcBef>
                <a:spcPct val="0"/>
              </a:spcBef>
              <a:spcAft>
                <a:spcPct val="0"/>
              </a:spcAft>
            </a:pPr>
            <a:endParaRPr lang="cs-CZ" sz="2400" b="1" dirty="0"/>
          </a:p>
          <a:p>
            <a:pPr lvl="0" eaLnBrk="0" fontAlgn="base" hangingPunct="0">
              <a:spcBef>
                <a:spcPct val="0"/>
              </a:spcBef>
              <a:spcAft>
                <a:spcPct val="0"/>
              </a:spcAft>
            </a:pPr>
            <a:r>
              <a:rPr lang="cs-CZ" sz="2400" b="1" dirty="0"/>
              <a:t>Spad Černobylu se rozšířil na 40% rozlohy západní Evropy. </a:t>
            </a:r>
          </a:p>
          <a:p>
            <a:pPr lvl="0" eaLnBrk="0" fontAlgn="base" hangingPunct="0">
              <a:spcBef>
                <a:spcPct val="0"/>
              </a:spcBef>
              <a:spcAft>
                <a:spcPct val="0"/>
              </a:spcAft>
            </a:pPr>
            <a:endParaRPr lang="cs-CZ" sz="2400" b="1" dirty="0"/>
          </a:p>
          <a:p>
            <a:pPr lvl="0" eaLnBrk="0" fontAlgn="base" hangingPunct="0">
              <a:spcBef>
                <a:spcPct val="0"/>
              </a:spcBef>
              <a:spcAft>
                <a:spcPct val="0"/>
              </a:spcAft>
            </a:pPr>
            <a:r>
              <a:rPr lang="cs-CZ" sz="2400" b="1" dirty="0"/>
              <a:t>V roce 1986 žilo v oblastech kontaminovaných radioaktivitou téměř 400 milionů lidí </a:t>
            </a:r>
          </a:p>
          <a:p>
            <a:pPr lvl="0" eaLnBrk="0" fontAlgn="base" hangingPunct="0">
              <a:spcBef>
                <a:spcPct val="0"/>
              </a:spcBef>
              <a:spcAft>
                <a:spcPct val="0"/>
              </a:spcAft>
            </a:pPr>
            <a:r>
              <a:rPr lang="cs-CZ" sz="2400" b="1" dirty="0"/>
              <a:t>- zde úroveň radiace vyšší než 4 </a:t>
            </a:r>
            <a:r>
              <a:rPr lang="cs-CZ" sz="2400" b="1" dirty="0" err="1"/>
              <a:t>kBq</a:t>
            </a:r>
            <a:r>
              <a:rPr lang="cs-CZ" sz="2400" b="1" dirty="0"/>
              <a:t> / m2 - nejnižší úroveň pro oficiální potvrzení. </a:t>
            </a:r>
            <a:endParaRPr kumimoji="0" lang="en-GB" altLang="cs-CZ" sz="2400" b="1" i="0" u="none" strike="noStrike" cap="none" normalizeH="0" baseline="0" dirty="0">
              <a:ln>
                <a:noFill/>
              </a:ln>
              <a:solidFill>
                <a:schemeClr val="tx1"/>
              </a:solidFill>
              <a:effectLst/>
              <a:latin typeface="Arial" panose="020B0604020202020204" pitchFamily="34" charset="0"/>
            </a:endParaRPr>
          </a:p>
        </p:txBody>
      </p:sp>
      <p:sp>
        <p:nvSpPr>
          <p:cNvPr id="6" name="TextovéPole 5">
            <a:extLst>
              <a:ext uri="{FF2B5EF4-FFF2-40B4-BE49-F238E27FC236}">
                <a16:creationId xmlns:a16="http://schemas.microsoft.com/office/drawing/2014/main" id="{4A668FE1-7A58-4732-B2E4-41EA8439C8F8}"/>
              </a:ext>
            </a:extLst>
          </p:cNvPr>
          <p:cNvSpPr txBox="1"/>
          <p:nvPr/>
        </p:nvSpPr>
        <p:spPr>
          <a:xfrm>
            <a:off x="3792157" y="609599"/>
            <a:ext cx="3776419" cy="584775"/>
          </a:xfrm>
          <a:prstGeom prst="rect">
            <a:avLst/>
          </a:prstGeom>
          <a:noFill/>
        </p:spPr>
        <p:txBody>
          <a:bodyPr wrap="none" rtlCol="0">
            <a:spAutoFit/>
          </a:bodyPr>
          <a:lstStyle/>
          <a:p>
            <a:pPr algn="ctr"/>
            <a:r>
              <a:rPr lang="cs-CZ" sz="3200" b="1" dirty="0">
                <a:solidFill>
                  <a:srgbClr val="3333B3"/>
                </a:solidFill>
                <a:latin typeface="NimbusSanL-Regu"/>
              </a:rPr>
              <a:t>Černobyl – 26.4.1986</a:t>
            </a:r>
          </a:p>
        </p:txBody>
      </p:sp>
      <p:pic>
        <p:nvPicPr>
          <p:cNvPr id="4" name="Zvuk 3">
            <a:hlinkClick r:id="" action="ppaction://media"/>
            <a:extLst>
              <a:ext uri="{FF2B5EF4-FFF2-40B4-BE49-F238E27FC236}">
                <a16:creationId xmlns:a16="http://schemas.microsoft.com/office/drawing/2014/main" id="{B2747AA7-3093-4645-B811-7CD9E5DFD3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87051449"/>
      </p:ext>
    </p:extLst>
  </p:cSld>
  <p:clrMapOvr>
    <a:masterClrMapping/>
  </p:clrMapOvr>
  <mc:AlternateContent xmlns:mc="http://schemas.openxmlformats.org/markup-compatibility/2006">
    <mc:Choice xmlns:p14="http://schemas.microsoft.com/office/powerpoint/2010/main" Requires="p14">
      <p:transition spd="slow" p14:dur="2000" advTm="52605"/>
    </mc:Choice>
    <mc:Fallback>
      <p:transition spd="slow" advTm="52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0B0C24AB-CDA7-4E98-B245-D2E17ABC63A8}"/>
              </a:ext>
            </a:extLst>
          </p:cNvPr>
          <p:cNvSpPr txBox="1"/>
          <p:nvPr/>
        </p:nvSpPr>
        <p:spPr>
          <a:xfrm>
            <a:off x="174095" y="1301376"/>
            <a:ext cx="12017905" cy="5355312"/>
          </a:xfrm>
          <a:prstGeom prst="rect">
            <a:avLst/>
          </a:prstGeom>
          <a:noFill/>
        </p:spPr>
        <p:txBody>
          <a:bodyPr wrap="none" rtlCol="0">
            <a:spAutoFit/>
          </a:bodyPr>
          <a:lstStyle/>
          <a:p>
            <a:r>
              <a:rPr lang="cs-CZ" sz="2400" dirty="0"/>
              <a:t>V některých monitorovaných potravinách je stále nezanedbatelné množství cesia Cs-137 z </a:t>
            </a:r>
          </a:p>
          <a:p>
            <a:r>
              <a:rPr lang="cs-CZ" sz="2400" dirty="0" err="1"/>
              <a:t>počernobylského</a:t>
            </a:r>
            <a:r>
              <a:rPr lang="cs-CZ" sz="2400" dirty="0"/>
              <a:t> spadu. Jde především o zvěřinu, houby a lesní plody. Dana Drábová řekla, </a:t>
            </a:r>
          </a:p>
          <a:p>
            <a:r>
              <a:rPr lang="cs-CZ" sz="2400" dirty="0"/>
              <a:t>že v množství v potravinách není v žádném případě zdravotně závadné. Cesium se podle ní </a:t>
            </a:r>
          </a:p>
          <a:p>
            <a:r>
              <a:rPr lang="cs-CZ" sz="2400" dirty="0"/>
              <a:t>bude rozkládat ještě několik desítek let.</a:t>
            </a:r>
          </a:p>
          <a:p>
            <a:r>
              <a:rPr lang="cs-CZ" sz="2400" dirty="0"/>
              <a:t>Například kančí maso s hodnotami nad 1250 </a:t>
            </a:r>
            <a:r>
              <a:rPr lang="cs-CZ" sz="2400" dirty="0" err="1"/>
              <a:t>Bq</a:t>
            </a:r>
            <a:r>
              <a:rPr lang="cs-CZ" sz="2400" dirty="0"/>
              <a:t>/kg (Becquerelů na kilogram) by se nemělo </a:t>
            </a:r>
          </a:p>
          <a:p>
            <a:r>
              <a:rPr lang="cs-CZ" sz="2400" dirty="0"/>
              <a:t>dostat do obchodní sítě. Loni bylo v Česku ze 157 změřených vzorků takových vzorků 35, </a:t>
            </a:r>
          </a:p>
          <a:p>
            <a:r>
              <a:rPr lang="cs-CZ" sz="2400" dirty="0"/>
              <a:t>maximální hodnota byla 11 987 </a:t>
            </a:r>
            <a:r>
              <a:rPr lang="cs-CZ" sz="2400" dirty="0" err="1"/>
              <a:t>Bq</a:t>
            </a:r>
            <a:r>
              <a:rPr lang="cs-CZ" sz="2400" dirty="0"/>
              <a:t>/kg ve vzorku z okolí Horní Stropnice na Českobudějovicku. </a:t>
            </a:r>
          </a:p>
          <a:p>
            <a:r>
              <a:rPr lang="cs-CZ" sz="2400" dirty="0"/>
              <a:t>„Pro dosažení ročního limitu pro obyvatelstvo by bylo nutné zkonzumovat asi 86 kilogramů </a:t>
            </a:r>
          </a:p>
          <a:p>
            <a:r>
              <a:rPr lang="cs-CZ" sz="2400" dirty="0"/>
              <a:t>takového masa“</a:t>
            </a:r>
          </a:p>
          <a:p>
            <a:r>
              <a:rPr lang="cs-CZ" sz="2400" dirty="0"/>
              <a:t>Téměř polovina odlovených divočáků ze Šumavy stále vykazuje nadlimitní hladiny radioaktivity. </a:t>
            </a:r>
          </a:p>
          <a:p>
            <a:r>
              <a:rPr lang="cs-CZ" sz="2400" dirty="0"/>
              <a:t>Divočáci jsou radioaktivní kvůli tomu, že žerou podzemní houbu jelenku obecnou, která má </a:t>
            </a:r>
          </a:p>
          <a:p>
            <a:r>
              <a:rPr lang="cs-CZ" sz="2400" dirty="0"/>
              <a:t>schopnost fixovat radioaktivitu z půdy.</a:t>
            </a:r>
          </a:p>
          <a:p>
            <a:endParaRPr lang="cs-CZ" dirty="0"/>
          </a:p>
          <a:p>
            <a:endParaRPr lang="cs-CZ" dirty="0"/>
          </a:p>
          <a:p>
            <a:r>
              <a:rPr lang="cs-CZ" dirty="0"/>
              <a:t>https://www.e15.cz/domaci/zverina-houby-lesni-plody-v-nekterych-potravinach-je-stale-cesium-z-cernobylu-1357057</a:t>
            </a:r>
          </a:p>
        </p:txBody>
      </p:sp>
      <p:sp>
        <p:nvSpPr>
          <p:cNvPr id="4" name="TextovéPole 3">
            <a:extLst>
              <a:ext uri="{FF2B5EF4-FFF2-40B4-BE49-F238E27FC236}">
                <a16:creationId xmlns:a16="http://schemas.microsoft.com/office/drawing/2014/main" id="{7C8A42CB-82B8-49E5-BB4E-5122D2CEF299}"/>
              </a:ext>
            </a:extLst>
          </p:cNvPr>
          <p:cNvSpPr txBox="1"/>
          <p:nvPr/>
        </p:nvSpPr>
        <p:spPr>
          <a:xfrm>
            <a:off x="2090813" y="337988"/>
            <a:ext cx="6790257" cy="584775"/>
          </a:xfrm>
          <a:prstGeom prst="rect">
            <a:avLst/>
          </a:prstGeom>
          <a:noFill/>
        </p:spPr>
        <p:txBody>
          <a:bodyPr wrap="none" rtlCol="0">
            <a:spAutoFit/>
          </a:bodyPr>
          <a:lstStyle/>
          <a:p>
            <a:r>
              <a:rPr lang="cs-CZ" sz="3200" b="1" dirty="0">
                <a:solidFill>
                  <a:schemeClr val="accent1">
                    <a:lumMod val="75000"/>
                  </a:schemeClr>
                </a:solidFill>
              </a:rPr>
              <a:t>Následky Černobylu v české republice</a:t>
            </a:r>
          </a:p>
        </p:txBody>
      </p:sp>
      <p:pic>
        <p:nvPicPr>
          <p:cNvPr id="3" name="Zvuk 2">
            <a:hlinkClick r:id="" action="ppaction://media"/>
            <a:extLst>
              <a:ext uri="{FF2B5EF4-FFF2-40B4-BE49-F238E27FC236}">
                <a16:creationId xmlns:a16="http://schemas.microsoft.com/office/drawing/2014/main" id="{ED074EB1-EEF0-4D84-96C8-F86B0A3C58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6914888"/>
      </p:ext>
    </p:extLst>
  </p:cSld>
  <p:clrMapOvr>
    <a:masterClrMapping/>
  </p:clrMapOvr>
  <mc:AlternateContent xmlns:mc="http://schemas.openxmlformats.org/markup-compatibility/2006">
    <mc:Choice xmlns:p14="http://schemas.microsoft.com/office/powerpoint/2010/main" Requires="p14">
      <p:transition spd="slow" p14:dur="2000" advTm="75570"/>
    </mc:Choice>
    <mc:Fallback>
      <p:transition spd="slow" advTm="75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A733FFB-C720-4966-AA69-391CD2904C54}"/>
              </a:ext>
            </a:extLst>
          </p:cNvPr>
          <p:cNvPicPr>
            <a:picLocks noChangeAspect="1"/>
          </p:cNvPicPr>
          <p:nvPr/>
        </p:nvPicPr>
        <p:blipFill>
          <a:blip r:embed="rId4"/>
          <a:stretch>
            <a:fillRect/>
          </a:stretch>
        </p:blipFill>
        <p:spPr>
          <a:xfrm>
            <a:off x="478172" y="1792098"/>
            <a:ext cx="4897309" cy="2754736"/>
          </a:xfrm>
          <a:prstGeom prst="rect">
            <a:avLst/>
          </a:prstGeom>
        </p:spPr>
      </p:pic>
      <p:sp>
        <p:nvSpPr>
          <p:cNvPr id="4" name="TextovéPole 3">
            <a:extLst>
              <a:ext uri="{FF2B5EF4-FFF2-40B4-BE49-F238E27FC236}">
                <a16:creationId xmlns:a16="http://schemas.microsoft.com/office/drawing/2014/main" id="{F179FD4B-D7C4-4DC6-B07A-78E4BB45DA23}"/>
              </a:ext>
            </a:extLst>
          </p:cNvPr>
          <p:cNvSpPr txBox="1"/>
          <p:nvPr/>
        </p:nvSpPr>
        <p:spPr>
          <a:xfrm>
            <a:off x="3854895" y="367770"/>
            <a:ext cx="3824893" cy="584775"/>
          </a:xfrm>
          <a:prstGeom prst="rect">
            <a:avLst/>
          </a:prstGeom>
          <a:noFill/>
        </p:spPr>
        <p:txBody>
          <a:bodyPr wrap="none" rtlCol="0">
            <a:spAutoFit/>
          </a:bodyPr>
          <a:lstStyle/>
          <a:p>
            <a:r>
              <a:rPr lang="cs-CZ" sz="3200" b="1" dirty="0"/>
              <a:t>Tsunami v </a:t>
            </a:r>
            <a:r>
              <a:rPr lang="cs-CZ" sz="3200" b="1" dirty="0" err="1"/>
              <a:t>Fukushimě</a:t>
            </a:r>
            <a:endParaRPr lang="cs-CZ" sz="3200" b="1" dirty="0"/>
          </a:p>
        </p:txBody>
      </p:sp>
      <p:pic>
        <p:nvPicPr>
          <p:cNvPr id="5" name="Obrázek 4">
            <a:extLst>
              <a:ext uri="{FF2B5EF4-FFF2-40B4-BE49-F238E27FC236}">
                <a16:creationId xmlns:a16="http://schemas.microsoft.com/office/drawing/2014/main" id="{91269E1D-0E17-48A6-B274-F205F2DEB935}"/>
              </a:ext>
            </a:extLst>
          </p:cNvPr>
          <p:cNvPicPr>
            <a:picLocks noChangeAspect="1"/>
          </p:cNvPicPr>
          <p:nvPr/>
        </p:nvPicPr>
        <p:blipFill>
          <a:blip r:embed="rId5"/>
          <a:stretch>
            <a:fillRect/>
          </a:stretch>
        </p:blipFill>
        <p:spPr>
          <a:xfrm>
            <a:off x="5679696" y="1528762"/>
            <a:ext cx="5715000" cy="3800475"/>
          </a:xfrm>
          <a:prstGeom prst="rect">
            <a:avLst/>
          </a:prstGeom>
        </p:spPr>
      </p:pic>
      <p:pic>
        <p:nvPicPr>
          <p:cNvPr id="2" name="Zvuk 1">
            <a:hlinkClick r:id="" action="ppaction://media"/>
            <a:extLst>
              <a:ext uri="{FF2B5EF4-FFF2-40B4-BE49-F238E27FC236}">
                <a16:creationId xmlns:a16="http://schemas.microsoft.com/office/drawing/2014/main" id="{C0858CDD-DD62-4F7F-A86E-55C3C634B4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03709154"/>
      </p:ext>
    </p:extLst>
  </p:cSld>
  <p:clrMapOvr>
    <a:masterClrMapping/>
  </p:clrMapOvr>
  <mc:AlternateContent xmlns:mc="http://schemas.openxmlformats.org/markup-compatibility/2006">
    <mc:Choice xmlns:p14="http://schemas.microsoft.com/office/powerpoint/2010/main" Requires="p14">
      <p:transition spd="slow" p14:dur="2000" advTm="41328"/>
    </mc:Choice>
    <mc:Fallback>
      <p:transition spd="slow" advTm="41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37071" y="407243"/>
            <a:ext cx="11317857" cy="6309420"/>
          </a:xfrm>
          <a:prstGeom prst="rect">
            <a:avLst/>
          </a:prstGeom>
        </p:spPr>
        <p:txBody>
          <a:bodyPr wrap="square">
            <a:spAutoFit/>
          </a:bodyPr>
          <a:lstStyle/>
          <a:p>
            <a:r>
              <a:rPr lang="cs-CZ" sz="3200" b="1" i="0" u="none" strike="noStrike" baseline="0" dirty="0" err="1">
                <a:solidFill>
                  <a:srgbClr val="3333B3"/>
                </a:solidFill>
                <a:latin typeface="NimbusSanL-Regu"/>
              </a:rPr>
              <a:t>Fukushima</a:t>
            </a:r>
            <a:r>
              <a:rPr lang="cs-CZ" sz="3200" b="1" i="0" u="none" strike="noStrike" baseline="0" dirty="0">
                <a:solidFill>
                  <a:srgbClr val="3333B3"/>
                </a:solidFill>
                <a:latin typeface="NimbusSanL-Regu"/>
              </a:rPr>
              <a:t> </a:t>
            </a:r>
          </a:p>
          <a:p>
            <a:endParaRPr lang="cs-CZ" sz="3200" b="1" i="0" u="none" strike="noStrike" baseline="0" dirty="0">
              <a:solidFill>
                <a:srgbClr val="3333B3"/>
              </a:solidFill>
              <a:latin typeface="NimbusSanL-Regu"/>
            </a:endParaRPr>
          </a:p>
          <a:p>
            <a:endParaRPr lang="cs-CZ" sz="2000" dirty="0">
              <a:solidFill>
                <a:srgbClr val="000000"/>
              </a:solidFill>
              <a:latin typeface="NimbusSanL-Regu"/>
            </a:endParaRPr>
          </a:p>
          <a:p>
            <a:r>
              <a:rPr lang="cs-CZ" sz="2000" dirty="0"/>
              <a:t>Jaderná elektrárna na pobřeží Japonska. </a:t>
            </a:r>
          </a:p>
          <a:p>
            <a:r>
              <a:rPr lang="cs-CZ" sz="2000" dirty="0"/>
              <a:t>Kvůli zemětřesení a následným vlnám </a:t>
            </a:r>
          </a:p>
          <a:p>
            <a:r>
              <a:rPr lang="cs-CZ" sz="2000" dirty="0"/>
              <a:t>tsunami došlo k velmi těžké havárii</a:t>
            </a:r>
          </a:p>
          <a:p>
            <a:r>
              <a:rPr lang="cs-CZ" sz="2000" dirty="0"/>
              <a:t>dne 11.3.2011. </a:t>
            </a:r>
          </a:p>
          <a:p>
            <a:r>
              <a:rPr lang="cs-CZ" sz="2000" dirty="0"/>
              <a:t>Tři reaktory byly v plánovaném odstavení a další tři fungovaly. Zemětřesení nepoškodilo fungující reaktory, také se odstavily. Situace byla stabilní, dokud vlny tsunami vyvolané zemětřesením nezničily záložní dieselové generátory, čerpadla mořské vody, elektrické vedení uvnitř elektrárny a zdroje stejnosměrného proudu. Bloky nebyly ochlazeny a postupně došlo k výbuchům. </a:t>
            </a:r>
          </a:p>
          <a:p>
            <a:r>
              <a:rPr lang="cs-CZ" sz="2000" dirty="0"/>
              <a:t>Chyby byly také mimo elektrárnu, byly špatně nastaveny priority (elektrárna neobdržela palivo pro generátory atd.). Katastrofa zasáhla okolí elektrárny, přilehlé oblasti byly evakuovány. </a:t>
            </a:r>
          </a:p>
          <a:p>
            <a:r>
              <a:rPr lang="cs-CZ" sz="2000" dirty="0"/>
              <a:t>V srpnu 2012 vědci zjistili, že 10 000 obyvatel v okolí bylo vystaveno méně než 1 </a:t>
            </a:r>
            <a:r>
              <a:rPr lang="cs-CZ" sz="2000" dirty="0" err="1"/>
              <a:t>milisievert</a:t>
            </a:r>
            <a:endParaRPr lang="cs-CZ" sz="2000" dirty="0"/>
          </a:p>
          <a:p>
            <a:r>
              <a:rPr lang="cs-CZ" sz="2000" dirty="0"/>
              <a:t>záření, což je podstatně méně než u obyvatelů Černobylu. </a:t>
            </a:r>
          </a:p>
          <a:p>
            <a:r>
              <a:rPr lang="cs-CZ" sz="2000" dirty="0"/>
              <a:t>https://en.wikipedia.org/wiki/Fukushima_Daiichi_nuclear_disaster</a:t>
            </a:r>
          </a:p>
          <a:p>
            <a:r>
              <a:rPr lang="cs-CZ" sz="2000" dirty="0"/>
              <a:t>Nehoda byla stupně 7. </a:t>
            </a:r>
            <a:endParaRPr lang="cs-CZ" sz="2000" dirty="0">
              <a:solidFill>
                <a:srgbClr val="000000"/>
              </a:solidFill>
              <a:latin typeface="NimbusSanL-Regu"/>
            </a:endParaRPr>
          </a:p>
          <a:p>
            <a:endParaRPr lang="cs-CZ" sz="2000" dirty="0">
              <a:solidFill>
                <a:srgbClr val="000000"/>
              </a:solidFill>
              <a:latin typeface="NimbusSanL-Regu"/>
            </a:endParaRPr>
          </a:p>
          <a:p>
            <a:r>
              <a:rPr lang="cs-CZ" sz="2000" dirty="0">
                <a:solidFill>
                  <a:srgbClr val="000000"/>
                </a:solidFill>
                <a:latin typeface="NimbusSanL-Regu"/>
              </a:rPr>
              <a:t>Nejnovější informace: https://www.tepco.co.jp/en/decommision/index-e.html</a:t>
            </a:r>
            <a:endParaRPr lang="cs-CZ" sz="2000" dirty="0"/>
          </a:p>
        </p:txBody>
      </p:sp>
      <p:pic>
        <p:nvPicPr>
          <p:cNvPr id="3" name="Obrázek 2"/>
          <p:cNvPicPr>
            <a:picLocks noChangeAspect="1"/>
          </p:cNvPicPr>
          <p:nvPr/>
        </p:nvPicPr>
        <p:blipFill>
          <a:blip r:embed="rId4"/>
          <a:stretch>
            <a:fillRect/>
          </a:stretch>
        </p:blipFill>
        <p:spPr>
          <a:xfrm>
            <a:off x="4867352" y="235161"/>
            <a:ext cx="4325637" cy="2661366"/>
          </a:xfrm>
          <a:prstGeom prst="rect">
            <a:avLst/>
          </a:prstGeom>
        </p:spPr>
      </p:pic>
      <p:pic>
        <p:nvPicPr>
          <p:cNvPr id="4" name="Obráze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8871" y="4542103"/>
            <a:ext cx="2228173" cy="2038865"/>
          </a:xfrm>
          <a:prstGeom prst="rect">
            <a:avLst/>
          </a:prstGeom>
        </p:spPr>
      </p:pic>
      <p:pic>
        <p:nvPicPr>
          <p:cNvPr id="6" name="Obrázek 5">
            <a:extLst>
              <a:ext uri="{FF2B5EF4-FFF2-40B4-BE49-F238E27FC236}">
                <a16:creationId xmlns:a16="http://schemas.microsoft.com/office/drawing/2014/main" id="{BB898C74-A3D3-45BC-877E-C7BC08D381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383" y="47504"/>
            <a:ext cx="2703893" cy="1518340"/>
          </a:xfrm>
          <a:prstGeom prst="rect">
            <a:avLst/>
          </a:prstGeom>
        </p:spPr>
      </p:pic>
      <p:pic>
        <p:nvPicPr>
          <p:cNvPr id="8" name="Obrázek 7">
            <a:extLst>
              <a:ext uri="{FF2B5EF4-FFF2-40B4-BE49-F238E27FC236}">
                <a16:creationId xmlns:a16="http://schemas.microsoft.com/office/drawing/2014/main" id="{E1A5EF14-A644-4AF0-86D3-1AAEE18EBE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1760" y="-59950"/>
            <a:ext cx="2332198" cy="1499270"/>
          </a:xfrm>
          <a:prstGeom prst="rect">
            <a:avLst/>
          </a:prstGeom>
        </p:spPr>
      </p:pic>
      <p:pic>
        <p:nvPicPr>
          <p:cNvPr id="10" name="Obrázek 9">
            <a:extLst>
              <a:ext uri="{FF2B5EF4-FFF2-40B4-BE49-F238E27FC236}">
                <a16:creationId xmlns:a16="http://schemas.microsoft.com/office/drawing/2014/main" id="{149D1671-DE54-4B83-A090-895B109566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49787" y="1556938"/>
            <a:ext cx="2942213" cy="1309844"/>
          </a:xfrm>
          <a:prstGeom prst="rect">
            <a:avLst/>
          </a:prstGeom>
        </p:spPr>
      </p:pic>
      <p:pic>
        <p:nvPicPr>
          <p:cNvPr id="5" name="Zvuk 4">
            <a:hlinkClick r:id="" action="ppaction://media"/>
            <a:extLst>
              <a:ext uri="{FF2B5EF4-FFF2-40B4-BE49-F238E27FC236}">
                <a16:creationId xmlns:a16="http://schemas.microsoft.com/office/drawing/2014/main" id="{29F5E57D-716F-49F1-A816-948C866F1B3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5958236"/>
      </p:ext>
    </p:extLst>
  </p:cSld>
  <p:clrMapOvr>
    <a:masterClrMapping/>
  </p:clrMapOvr>
  <mc:AlternateContent xmlns:mc="http://schemas.openxmlformats.org/markup-compatibility/2006">
    <mc:Choice xmlns:p14="http://schemas.microsoft.com/office/powerpoint/2010/main" Requires="p14">
      <p:transition spd="slow" p14:dur="2000" advTm="46682"/>
    </mc:Choice>
    <mc:Fallback>
      <p:transition spd="slow" advTm="46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B5922ED0-9E22-44D4-A09D-5515C4D9CDA1}"/>
              </a:ext>
            </a:extLst>
          </p:cNvPr>
          <p:cNvSpPr txBox="1"/>
          <p:nvPr/>
        </p:nvSpPr>
        <p:spPr>
          <a:xfrm>
            <a:off x="265530" y="1228397"/>
            <a:ext cx="12114214" cy="3785652"/>
          </a:xfrm>
          <a:prstGeom prst="rect">
            <a:avLst/>
          </a:prstGeom>
          <a:noFill/>
        </p:spPr>
        <p:txBody>
          <a:bodyPr wrap="none" rtlCol="0">
            <a:spAutoFit/>
          </a:bodyPr>
          <a:lstStyle/>
          <a:p>
            <a:r>
              <a:rPr lang="cs-CZ" sz="2000" dirty="0"/>
              <a:t>Analýza uvolněné středně a dlouhodobé radioaktivity z roku 2012 zjistila, že bylo uvolněno přibližně 10–20% </a:t>
            </a:r>
          </a:p>
          <a:p>
            <a:r>
              <a:rPr lang="cs-CZ" sz="2000" dirty="0"/>
              <a:t>radioaktivity ve srovnání s černobylskou katastrofou. V roce 2013 Světová zdravotnická organizace uvedla, </a:t>
            </a:r>
          </a:p>
          <a:p>
            <a:r>
              <a:rPr lang="cs-CZ" sz="2000" dirty="0"/>
              <a:t>že obyvatelé oblasti, kteří byli evakuováni, byli vystaveni tak malé dávce radiace, že účinky záření na zdraví </a:t>
            </a:r>
          </a:p>
          <a:p>
            <a:r>
              <a:rPr lang="cs-CZ" sz="2000" dirty="0"/>
              <a:t>budou pravděpodobně pod detekovatelnou úrovní.</a:t>
            </a:r>
          </a:p>
          <a:p>
            <a:r>
              <a:rPr lang="cs-CZ" sz="2000" dirty="0"/>
              <a:t>I když bezprostředně po incidentu nedošlo k žádnému úmrtí na ozáření, došlo i tak během evakuace ke zvýšenému </a:t>
            </a:r>
          </a:p>
          <a:p>
            <a:r>
              <a:rPr lang="cs-CZ" sz="2000" dirty="0"/>
              <a:t>počtu úmrtí (nesouvisejících s radiací) evakuovaného obyvatelstva. </a:t>
            </a:r>
          </a:p>
          <a:p>
            <a:r>
              <a:rPr lang="cs-CZ" sz="2000" dirty="0"/>
              <a:t>Zpráva naznačila, že u kojenců v nejvíce postižených oblastech by se celoživotní riziko rakoviny zvýšilo asi o 1% </a:t>
            </a:r>
          </a:p>
          <a:p>
            <a:r>
              <a:rPr lang="cs-CZ" sz="2000" dirty="0"/>
              <a:t>Maximální předpokládaná odhadovaná mortalita a morbidita na rakovinu podle lineární bezprahové teorie </a:t>
            </a:r>
          </a:p>
          <a:p>
            <a:r>
              <a:rPr lang="cs-CZ" sz="2000" dirty="0"/>
              <a:t>je 1 500 a 1 800, v uvedeném pořadí, ale s největší pravděpodobností bude mnohem nižší, v rozmezí několika </a:t>
            </a:r>
          </a:p>
          <a:p>
            <a:r>
              <a:rPr lang="cs-CZ" sz="2000" dirty="0"/>
              <a:t>stovek. </a:t>
            </a:r>
          </a:p>
          <a:p>
            <a:r>
              <a:rPr lang="cs-CZ" sz="2000" dirty="0"/>
              <a:t>Kromě toho ale míra psychického utrpení mezi evakuovanými lidmi vzrostl pětinásobně ve srovnání s japonským </a:t>
            </a:r>
          </a:p>
          <a:p>
            <a:r>
              <a:rPr lang="cs-CZ" sz="2000" dirty="0"/>
              <a:t>průměrem díky zážitku z katastrofy a evakuace.</a:t>
            </a:r>
          </a:p>
        </p:txBody>
      </p:sp>
      <p:sp>
        <p:nvSpPr>
          <p:cNvPr id="3" name="TextovéPole 2">
            <a:extLst>
              <a:ext uri="{FF2B5EF4-FFF2-40B4-BE49-F238E27FC236}">
                <a16:creationId xmlns:a16="http://schemas.microsoft.com/office/drawing/2014/main" id="{4EC09DB3-2C6A-4C71-A030-3313DB6F3240}"/>
              </a:ext>
            </a:extLst>
          </p:cNvPr>
          <p:cNvSpPr txBox="1"/>
          <p:nvPr/>
        </p:nvSpPr>
        <p:spPr>
          <a:xfrm>
            <a:off x="3346882" y="301841"/>
            <a:ext cx="4723794" cy="584775"/>
          </a:xfrm>
          <a:prstGeom prst="rect">
            <a:avLst/>
          </a:prstGeom>
          <a:noFill/>
        </p:spPr>
        <p:txBody>
          <a:bodyPr wrap="none" rtlCol="0">
            <a:spAutoFit/>
          </a:bodyPr>
          <a:lstStyle/>
          <a:p>
            <a:r>
              <a:rPr lang="cs-CZ" sz="3200" b="1" dirty="0" err="1">
                <a:solidFill>
                  <a:schemeClr val="accent1">
                    <a:lumMod val="75000"/>
                  </a:schemeClr>
                </a:solidFill>
              </a:rPr>
              <a:t>Fukushima</a:t>
            </a:r>
            <a:r>
              <a:rPr lang="cs-CZ" sz="3200" b="1" dirty="0">
                <a:solidFill>
                  <a:schemeClr val="accent1">
                    <a:lumMod val="75000"/>
                  </a:schemeClr>
                </a:solidFill>
              </a:rPr>
              <a:t> - </a:t>
            </a:r>
            <a:r>
              <a:rPr lang="cs-CZ" sz="3200" b="1" dirty="0" err="1">
                <a:solidFill>
                  <a:schemeClr val="accent1">
                    <a:lumMod val="75000"/>
                  </a:schemeClr>
                </a:solidFill>
              </a:rPr>
              <a:t>consequences</a:t>
            </a:r>
            <a:endParaRPr lang="cs-CZ" sz="3200" b="1" dirty="0">
              <a:solidFill>
                <a:schemeClr val="accent1">
                  <a:lumMod val="75000"/>
                </a:schemeClr>
              </a:solidFill>
            </a:endParaRPr>
          </a:p>
        </p:txBody>
      </p:sp>
      <p:pic>
        <p:nvPicPr>
          <p:cNvPr id="4" name="Zvuk 3">
            <a:hlinkClick r:id="" action="ppaction://media"/>
            <a:extLst>
              <a:ext uri="{FF2B5EF4-FFF2-40B4-BE49-F238E27FC236}">
                <a16:creationId xmlns:a16="http://schemas.microsoft.com/office/drawing/2014/main" id="{FDC8A2B2-614D-4DC9-AFA1-C14855BD5A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5350496"/>
      </p:ext>
    </p:extLst>
  </p:cSld>
  <p:clrMapOvr>
    <a:masterClrMapping/>
  </p:clrMapOvr>
  <mc:AlternateContent xmlns:mc="http://schemas.openxmlformats.org/markup-compatibility/2006">
    <mc:Choice xmlns:p14="http://schemas.microsoft.com/office/powerpoint/2010/main" Requires="p14">
      <p:transition spd="slow" p14:dur="2000" advTm="104334"/>
    </mc:Choice>
    <mc:Fallback>
      <p:transition spd="slow" advTm="104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5B87A3BA-F360-4541-B004-8C50FD0BA2A3}"/>
              </a:ext>
            </a:extLst>
          </p:cNvPr>
          <p:cNvSpPr txBox="1"/>
          <p:nvPr/>
        </p:nvSpPr>
        <p:spPr>
          <a:xfrm>
            <a:off x="90623" y="1228810"/>
            <a:ext cx="12112931" cy="5355312"/>
          </a:xfrm>
          <a:prstGeom prst="rect">
            <a:avLst/>
          </a:prstGeom>
          <a:noFill/>
        </p:spPr>
        <p:txBody>
          <a:bodyPr wrap="none" rtlCol="0">
            <a:spAutoFit/>
          </a:bodyPr>
          <a:lstStyle/>
          <a:p>
            <a:r>
              <a:rPr lang="cs-CZ" b="1" dirty="0"/>
              <a:t>(https://en.wikipedia.org/wiki/</a:t>
            </a:r>
            <a:r>
              <a:rPr lang="cs-CZ" b="1" dirty="0" err="1"/>
              <a:t>Fukushima_Daiichi_nuclear_disaster</a:t>
            </a:r>
            <a:r>
              <a:rPr lang="cs-CZ" b="1" dirty="0"/>
              <a:t>)</a:t>
            </a:r>
            <a:endParaRPr lang="cs-CZ" dirty="0"/>
          </a:p>
          <a:p>
            <a:r>
              <a:rPr lang="cs-CZ" dirty="0"/>
              <a:t>V bývalém Sovětském svazu vykazovalo mnoho pacientů se zanedbatelnou radioaktivní expozicí po černobylské katastrofě </a:t>
            </a:r>
          </a:p>
          <a:p>
            <a:r>
              <a:rPr lang="cs-CZ" dirty="0"/>
              <a:t>extrémní úzkost z ozáření. Vyvinulo se mnoho psychosomatických problémů, včetně radiofobie spolu s nárůstem</a:t>
            </a:r>
          </a:p>
          <a:p>
            <a:r>
              <a:rPr lang="cs-CZ" dirty="0"/>
              <a:t>alkoholismu. </a:t>
            </a:r>
          </a:p>
          <a:p>
            <a:r>
              <a:rPr lang="cs-CZ" dirty="0"/>
              <a:t>Jak poznamenal japonský specialista na zdraví a záření </a:t>
            </a:r>
            <a:r>
              <a:rPr lang="cs-CZ" dirty="0" err="1"/>
              <a:t>Shunichi</a:t>
            </a:r>
            <a:r>
              <a:rPr lang="cs-CZ" dirty="0"/>
              <a:t> </a:t>
            </a:r>
            <a:r>
              <a:rPr lang="cs-CZ" dirty="0" err="1"/>
              <a:t>Yamashita</a:t>
            </a:r>
            <a:r>
              <a:rPr lang="cs-CZ" dirty="0"/>
              <a:t>:</a:t>
            </a:r>
          </a:p>
          <a:p>
            <a:r>
              <a:rPr lang="cs-CZ" dirty="0"/>
              <a:t>Z Černobylu víme, že psychologické důsledky jsou obrovské. Očekávaná délka života evakuovaných se snížila od 65 do 58 let </a:t>
            </a:r>
          </a:p>
          <a:p>
            <a:pPr marL="285750" indent="-285750">
              <a:buFontTx/>
              <a:buChar char="-"/>
            </a:pPr>
            <a:r>
              <a:rPr lang="cs-CZ" dirty="0"/>
              <a:t>ne kvůli rakovině, ale kvůli depresi, alkoholismu a sebevraždám. Přesídlení není snadné, stres je velmi velký. Musíme tyto </a:t>
            </a:r>
          </a:p>
          <a:p>
            <a:r>
              <a:rPr lang="cs-CZ" dirty="0"/>
              <a:t>problémy nejen sledovat, ale také s nimi zacházet. Jinak budou mít lidé pocit, že jsou pouhými pokusnými morčaty v našem </a:t>
            </a:r>
          </a:p>
          <a:p>
            <a:r>
              <a:rPr lang="cs-CZ" dirty="0"/>
              <a:t>výzkumu. </a:t>
            </a:r>
          </a:p>
          <a:p>
            <a:r>
              <a:rPr lang="cs-CZ" dirty="0"/>
              <a:t>Průzkum provedený ve vesnici v prefektuře </a:t>
            </a:r>
            <a:r>
              <a:rPr lang="cs-CZ" dirty="0" err="1"/>
              <a:t>Fukušima</a:t>
            </a:r>
            <a:r>
              <a:rPr lang="cs-CZ" dirty="0"/>
              <a:t> získal odpovědi od přibližně 1743 evakuovaných osob.</a:t>
            </a:r>
          </a:p>
          <a:p>
            <a:r>
              <a:rPr lang="cs-CZ" dirty="0"/>
              <a:t>Průzkum ukázal, že mnoho obyvatel zažívá rostoucí frustraci, nestabilitu a neschopnost vrátit se ke svému dřívějšímu životu. </a:t>
            </a:r>
          </a:p>
          <a:p>
            <a:r>
              <a:rPr lang="cs-CZ" dirty="0"/>
              <a:t>Šedesát procent respondentů uvedlo, že se jejich zdraví a zdraví jejich rodin po evakuaci zhoršilo, zatímco 39,9% uvedlo, </a:t>
            </a:r>
          </a:p>
          <a:p>
            <a:r>
              <a:rPr lang="cs-CZ" dirty="0"/>
              <a:t>že se cítí více podrážděně než před katastrofou. </a:t>
            </a:r>
          </a:p>
          <a:p>
            <a:r>
              <a:rPr lang="cs-CZ" dirty="0"/>
              <a:t>Shrnutí všech odpovědí na otázky týkající se současného rodinného stavu evakuovaných – podle nich žije třetina všech </a:t>
            </a:r>
          </a:p>
          <a:p>
            <a:r>
              <a:rPr lang="cs-CZ" dirty="0"/>
              <a:t>dotazovaných rodin odděleně od svých dětí, a 50,1% žije odděleně od ostatních členů rodiny (včetně starších rodičů), </a:t>
            </a:r>
          </a:p>
          <a:p>
            <a:r>
              <a:rPr lang="cs-CZ" dirty="0"/>
              <a:t>se kterými žili před katastrofou. </a:t>
            </a:r>
          </a:p>
          <a:p>
            <a:r>
              <a:rPr lang="cs-CZ" dirty="0"/>
              <a:t>Průzkum také ukázal, že 34,7% evakuovaných od té doby utrpělo snížení platů o 50% nebo více ve srovnání s dobou před</a:t>
            </a:r>
          </a:p>
          <a:p>
            <a:r>
              <a:rPr lang="cs-CZ" dirty="0"/>
              <a:t>jadernou katastrofou. Celkem 36,8% uvedlo nedostatek spánku, zatímco 17,9% uvedlo zvýšené kouření nebo pití ve srovnání se </a:t>
            </a:r>
          </a:p>
          <a:p>
            <a:r>
              <a:rPr lang="cs-CZ" dirty="0"/>
              <a:t>Situací před evakuací. </a:t>
            </a:r>
          </a:p>
        </p:txBody>
      </p:sp>
      <p:sp>
        <p:nvSpPr>
          <p:cNvPr id="3" name="TextovéPole 2">
            <a:extLst>
              <a:ext uri="{FF2B5EF4-FFF2-40B4-BE49-F238E27FC236}">
                <a16:creationId xmlns:a16="http://schemas.microsoft.com/office/drawing/2014/main" id="{CC0F9A8E-5479-485B-905C-69395058B0DD}"/>
              </a:ext>
            </a:extLst>
          </p:cNvPr>
          <p:cNvSpPr txBox="1"/>
          <p:nvPr/>
        </p:nvSpPr>
        <p:spPr>
          <a:xfrm>
            <a:off x="2933323" y="271604"/>
            <a:ext cx="5704382" cy="584775"/>
          </a:xfrm>
          <a:prstGeom prst="rect">
            <a:avLst/>
          </a:prstGeom>
          <a:noFill/>
        </p:spPr>
        <p:txBody>
          <a:bodyPr wrap="none" rtlCol="0">
            <a:spAutoFit/>
          </a:bodyPr>
          <a:lstStyle/>
          <a:p>
            <a:r>
              <a:rPr lang="cs-CZ" sz="3200" b="1" dirty="0" err="1">
                <a:solidFill>
                  <a:schemeClr val="accent1">
                    <a:lumMod val="75000"/>
                  </a:schemeClr>
                </a:solidFill>
              </a:rPr>
              <a:t>Fukushima</a:t>
            </a:r>
            <a:r>
              <a:rPr lang="cs-CZ" sz="3200" b="1" dirty="0">
                <a:solidFill>
                  <a:schemeClr val="accent1">
                    <a:lumMod val="75000"/>
                  </a:schemeClr>
                </a:solidFill>
              </a:rPr>
              <a:t> - </a:t>
            </a:r>
            <a:r>
              <a:rPr lang="cs-CZ" sz="3200" b="1" dirty="0" err="1">
                <a:solidFill>
                  <a:schemeClr val="accent1">
                    <a:lumMod val="75000"/>
                  </a:schemeClr>
                </a:solidFill>
              </a:rPr>
              <a:t>Effects</a:t>
            </a:r>
            <a:r>
              <a:rPr lang="cs-CZ" sz="3200" b="1" dirty="0">
                <a:solidFill>
                  <a:schemeClr val="accent1">
                    <a:lumMod val="75000"/>
                  </a:schemeClr>
                </a:solidFill>
              </a:rPr>
              <a:t> on </a:t>
            </a:r>
            <a:r>
              <a:rPr lang="cs-CZ" sz="3200" b="1" dirty="0" err="1">
                <a:solidFill>
                  <a:schemeClr val="accent1">
                    <a:lumMod val="75000"/>
                  </a:schemeClr>
                </a:solidFill>
              </a:rPr>
              <a:t>evacuees</a:t>
            </a:r>
            <a:r>
              <a:rPr lang="cs-CZ" sz="3200" b="1" dirty="0">
                <a:solidFill>
                  <a:schemeClr val="accent1">
                    <a:lumMod val="75000"/>
                  </a:schemeClr>
                </a:solidFill>
              </a:rPr>
              <a:t> </a:t>
            </a:r>
          </a:p>
        </p:txBody>
      </p:sp>
      <p:pic>
        <p:nvPicPr>
          <p:cNvPr id="4" name="Zvuk 3">
            <a:hlinkClick r:id="" action="ppaction://media"/>
            <a:extLst>
              <a:ext uri="{FF2B5EF4-FFF2-40B4-BE49-F238E27FC236}">
                <a16:creationId xmlns:a16="http://schemas.microsoft.com/office/drawing/2014/main" id="{83924E43-68F6-4743-8CD6-E4ADB4D113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76638382"/>
      </p:ext>
    </p:extLst>
  </p:cSld>
  <p:clrMapOvr>
    <a:masterClrMapping/>
  </p:clrMapOvr>
  <mc:AlternateContent xmlns:mc="http://schemas.openxmlformats.org/markup-compatibility/2006">
    <mc:Choice xmlns:p14="http://schemas.microsoft.com/office/powerpoint/2010/main" Requires="p14">
      <p:transition spd="slow" p14:dur="2000" advTm="17204"/>
    </mc:Choice>
    <mc:Fallback>
      <p:transition spd="slow" advTm="17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1A699053-1318-4DF5-81C7-739FB1637F31}"/>
              </a:ext>
            </a:extLst>
          </p:cNvPr>
          <p:cNvSpPr txBox="1"/>
          <p:nvPr/>
        </p:nvSpPr>
        <p:spPr>
          <a:xfrm>
            <a:off x="1822916" y="1879603"/>
            <a:ext cx="8837355" cy="1446550"/>
          </a:xfrm>
          <a:prstGeom prst="rect">
            <a:avLst/>
          </a:prstGeom>
          <a:noFill/>
        </p:spPr>
        <p:txBody>
          <a:bodyPr wrap="none" rtlCol="0">
            <a:spAutoFit/>
          </a:bodyPr>
          <a:lstStyle/>
          <a:p>
            <a:pPr algn="ctr"/>
            <a:r>
              <a:rPr lang="cs-CZ" sz="4400" dirty="0"/>
              <a:t>Jaký je dopad řádně fungující jaderné </a:t>
            </a:r>
          </a:p>
          <a:p>
            <a:pPr algn="ctr"/>
            <a:r>
              <a:rPr lang="cs-CZ" sz="4400" dirty="0"/>
              <a:t>elektrárny na populaci v jeho okolí?</a:t>
            </a:r>
          </a:p>
        </p:txBody>
      </p:sp>
      <p:pic>
        <p:nvPicPr>
          <p:cNvPr id="5" name="Zvuk 4">
            <a:hlinkClick r:id="" action="ppaction://media"/>
            <a:extLst>
              <a:ext uri="{FF2B5EF4-FFF2-40B4-BE49-F238E27FC236}">
                <a16:creationId xmlns:a16="http://schemas.microsoft.com/office/drawing/2014/main" id="{7DA8AED7-F991-4B29-8585-6747B2D3B9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32036462"/>
      </p:ext>
    </p:extLst>
  </p:cSld>
  <p:clrMapOvr>
    <a:masterClrMapping/>
  </p:clrMapOvr>
  <mc:AlternateContent xmlns:mc="http://schemas.openxmlformats.org/markup-compatibility/2006">
    <mc:Choice xmlns:p14="http://schemas.microsoft.com/office/powerpoint/2010/main" Requires="p14">
      <p:transition spd="slow" p14:dur="2000" advTm="75678"/>
    </mc:Choice>
    <mc:Fallback>
      <p:transition spd="slow" advTm="75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69343" y="335846"/>
            <a:ext cx="11059065" cy="6494085"/>
          </a:xfrm>
          <a:prstGeom prst="rect">
            <a:avLst/>
          </a:prstGeom>
        </p:spPr>
        <p:txBody>
          <a:bodyPr wrap="square">
            <a:spAutoFit/>
          </a:bodyPr>
          <a:lstStyle/>
          <a:p>
            <a:pPr algn="ctr"/>
            <a:r>
              <a:rPr lang="cs-CZ" sz="3200" b="0" i="0" u="none" strike="noStrike" baseline="0" dirty="0">
                <a:solidFill>
                  <a:srgbClr val="3333B3"/>
                </a:solidFill>
                <a:latin typeface="NimbusSanL-Regu"/>
              </a:rPr>
              <a:t>Sledování vlivu jaderné elektrárny</a:t>
            </a:r>
            <a:r>
              <a:rPr lang="en-US" sz="3200" b="0" i="0" u="none" strike="noStrike" baseline="0" dirty="0">
                <a:solidFill>
                  <a:srgbClr val="3333B3"/>
                </a:solidFill>
                <a:latin typeface="NimbusSanL-Regu"/>
              </a:rPr>
              <a:t> </a:t>
            </a:r>
            <a:r>
              <a:rPr lang="en-US" sz="3200" b="0" i="0" u="none" strike="noStrike" baseline="0" dirty="0" err="1">
                <a:solidFill>
                  <a:srgbClr val="3333B3"/>
                </a:solidFill>
                <a:latin typeface="NimbusSanL-Regu"/>
              </a:rPr>
              <a:t>Temel</a:t>
            </a:r>
            <a:r>
              <a:rPr lang="cs-CZ" sz="3200" b="0" i="0" u="none" strike="noStrike" baseline="0" dirty="0">
                <a:solidFill>
                  <a:srgbClr val="3333B3"/>
                </a:solidFill>
                <a:latin typeface="NimbusSanL-Regu"/>
              </a:rPr>
              <a:t>í</a:t>
            </a:r>
            <a:r>
              <a:rPr lang="en-US" sz="3200" b="0" i="0" u="none" strike="noStrike" baseline="0" dirty="0">
                <a:solidFill>
                  <a:srgbClr val="3333B3"/>
                </a:solidFill>
                <a:latin typeface="NimbusSanL-Regu"/>
              </a:rPr>
              <a:t>n </a:t>
            </a:r>
            <a:r>
              <a:rPr lang="cs-CZ" sz="3200" b="0" i="0" u="none" strike="noStrike" baseline="0" dirty="0">
                <a:solidFill>
                  <a:srgbClr val="3333B3"/>
                </a:solidFill>
                <a:latin typeface="NimbusSanL-Regu"/>
              </a:rPr>
              <a:t>na zdraví populace</a:t>
            </a:r>
          </a:p>
          <a:p>
            <a:pPr algn="ctr"/>
            <a:r>
              <a:rPr lang="cs-CZ" sz="2400" b="0" i="0" u="none" strike="noStrike" baseline="0" dirty="0">
                <a:solidFill>
                  <a:srgbClr val="3333B3"/>
                </a:solidFill>
                <a:latin typeface="NimbusSanL-Regu"/>
              </a:rPr>
              <a:t>Srovnávací oblasti</a:t>
            </a:r>
          </a:p>
          <a:p>
            <a:endParaRPr lang="cs-CZ" sz="2400" b="0" i="0" u="none" strike="noStrike" baseline="0" dirty="0">
              <a:solidFill>
                <a:srgbClr val="3333B3"/>
              </a:solidFill>
              <a:latin typeface="NimbusSanL-Regu"/>
            </a:endParaRPr>
          </a:p>
          <a:p>
            <a:r>
              <a:rPr lang="cs-CZ" sz="2400" dirty="0">
                <a:solidFill>
                  <a:schemeClr val="accent1">
                    <a:lumMod val="75000"/>
                  </a:schemeClr>
                </a:solidFill>
              </a:rPr>
              <a:t>Venkovské oblasti</a:t>
            </a:r>
          </a:p>
          <a:p>
            <a:r>
              <a:rPr lang="cs-CZ" sz="2400" dirty="0"/>
              <a:t>Okolí Temelína je srovnáváno s venkovskými lokalitami v okolí</a:t>
            </a:r>
          </a:p>
          <a:p>
            <a:r>
              <a:rPr lang="cs-CZ" sz="2400" dirty="0"/>
              <a:t>měst Písek a České Budějovice (30 km).</a:t>
            </a:r>
          </a:p>
          <a:p>
            <a:r>
              <a:rPr lang="cs-CZ" sz="2400" dirty="0"/>
              <a:t>Navíc je okolí rozděleno na bližší a vzdálenější oblast (podle</a:t>
            </a:r>
          </a:p>
          <a:p>
            <a:r>
              <a:rPr lang="pl-PL" sz="2400" dirty="0"/>
              <a:t>toho, zda je JETE v dohledu z dané lokality)</a:t>
            </a:r>
            <a:endParaRPr lang="cs-CZ" sz="2400" b="0" i="0" u="none" strike="noStrike" baseline="0" dirty="0">
              <a:solidFill>
                <a:srgbClr val="000000"/>
              </a:solidFill>
              <a:latin typeface="NimbusSanL-Regu"/>
            </a:endParaRPr>
          </a:p>
          <a:p>
            <a:endParaRPr lang="cs-CZ" sz="2400" dirty="0"/>
          </a:p>
          <a:p>
            <a:r>
              <a:rPr lang="cs-CZ" sz="2400" dirty="0">
                <a:solidFill>
                  <a:schemeClr val="accent1">
                    <a:lumMod val="75000"/>
                  </a:schemeClr>
                </a:solidFill>
              </a:rPr>
              <a:t>Městské oblasti</a:t>
            </a:r>
          </a:p>
          <a:p>
            <a:r>
              <a:rPr lang="cs-CZ" sz="2400" dirty="0"/>
              <a:t>Nejbližší vetší město, České Budějovice, je srovnáváno s</a:t>
            </a:r>
          </a:p>
          <a:p>
            <a:r>
              <a:rPr lang="cs-CZ" sz="2400" dirty="0"/>
              <a:t>Hradcem Králové a Olomoucí – přes 200 km (hlavně případné </a:t>
            </a:r>
          </a:p>
          <a:p>
            <a:r>
              <a:rPr lang="cs-CZ" sz="2400" dirty="0"/>
              <a:t>Psychogenní účinky).</a:t>
            </a:r>
          </a:p>
          <a:p>
            <a:endParaRPr lang="cs-CZ" sz="2400" dirty="0"/>
          </a:p>
          <a:p>
            <a:r>
              <a:rPr lang="cs-CZ" sz="2400" dirty="0">
                <a:solidFill>
                  <a:schemeClr val="accent1">
                    <a:lumMod val="75000"/>
                  </a:schemeClr>
                </a:solidFill>
              </a:rPr>
              <a:t>Další dělení</a:t>
            </a:r>
          </a:p>
          <a:p>
            <a:r>
              <a:rPr lang="cs-CZ" sz="2400" dirty="0"/>
              <a:t>Kontrolní a vzdálenější exponované oblasti jsou dále děleny </a:t>
            </a:r>
          </a:p>
          <a:p>
            <a:r>
              <a:rPr lang="cs-CZ" sz="2400" dirty="0"/>
              <a:t>na okrsky</a:t>
            </a:r>
            <a:endParaRPr lang="cs-CZ" sz="2400" b="0" i="0" u="none" strike="noStrike" baseline="0" dirty="0">
              <a:solidFill>
                <a:srgbClr val="000000"/>
              </a:solidFill>
              <a:latin typeface="NimbusSanL-Regu"/>
            </a:endParaRPr>
          </a:p>
        </p:txBody>
      </p:sp>
      <p:pic>
        <p:nvPicPr>
          <p:cNvPr id="4" name="Obrázek 3">
            <a:extLst>
              <a:ext uri="{FF2B5EF4-FFF2-40B4-BE49-F238E27FC236}">
                <a16:creationId xmlns:a16="http://schemas.microsoft.com/office/drawing/2014/main" id="{1DA2D743-5D8B-4363-B898-7737542BE8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2800" y="976009"/>
            <a:ext cx="2559705" cy="2869787"/>
          </a:xfrm>
          <a:prstGeom prst="rect">
            <a:avLst/>
          </a:prstGeom>
        </p:spPr>
      </p:pic>
      <p:pic>
        <p:nvPicPr>
          <p:cNvPr id="6" name="Obrázek 5">
            <a:extLst>
              <a:ext uri="{FF2B5EF4-FFF2-40B4-BE49-F238E27FC236}">
                <a16:creationId xmlns:a16="http://schemas.microsoft.com/office/drawing/2014/main" id="{EEBE5EF7-9295-43E4-98B2-86B46D1593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4347" y="3889838"/>
            <a:ext cx="3419952" cy="2381582"/>
          </a:xfrm>
          <a:prstGeom prst="rect">
            <a:avLst/>
          </a:prstGeom>
        </p:spPr>
      </p:pic>
      <p:pic>
        <p:nvPicPr>
          <p:cNvPr id="3" name="Zvuk 2">
            <a:hlinkClick r:id="" action="ppaction://media"/>
            <a:extLst>
              <a:ext uri="{FF2B5EF4-FFF2-40B4-BE49-F238E27FC236}">
                <a16:creationId xmlns:a16="http://schemas.microsoft.com/office/drawing/2014/main" id="{4AB57FBF-3728-459B-9ADF-4316137C7D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1691424"/>
      </p:ext>
    </p:extLst>
  </p:cSld>
  <p:clrMapOvr>
    <a:masterClrMapping/>
  </p:clrMapOvr>
  <mc:AlternateContent xmlns:mc="http://schemas.openxmlformats.org/markup-compatibility/2006">
    <mc:Choice xmlns:p14="http://schemas.microsoft.com/office/powerpoint/2010/main" Requires="p14">
      <p:transition spd="slow" p14:dur="2000" advTm="78321"/>
    </mc:Choice>
    <mc:Fallback>
      <p:transition spd="slow" advTm="78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741714" y="1589147"/>
            <a:ext cx="8745894" cy="1785104"/>
          </a:xfrm>
          <a:prstGeom prst="rect">
            <a:avLst/>
          </a:prstGeom>
        </p:spPr>
        <p:txBody>
          <a:bodyPr wrap="square">
            <a:spAutoFit/>
          </a:bodyPr>
          <a:lstStyle/>
          <a:p>
            <a:pPr algn="ctr"/>
            <a:r>
              <a:rPr lang="cs-CZ" sz="4000" b="1" i="0" u="none" strike="noStrike" baseline="0" dirty="0">
                <a:solidFill>
                  <a:srgbClr val="3333B3"/>
                </a:solidFill>
                <a:latin typeface="NimbusSanL-Regu"/>
              </a:rPr>
              <a:t>Životní prostředí v ČR – vybrané aspekty</a:t>
            </a:r>
            <a:endParaRPr lang="en-US" sz="4000" b="1" i="0" u="none" strike="noStrike" baseline="0" dirty="0">
              <a:solidFill>
                <a:srgbClr val="3333B3"/>
              </a:solidFill>
              <a:latin typeface="NimbusSanL-Regu"/>
            </a:endParaRPr>
          </a:p>
          <a:p>
            <a:pPr algn="ctr"/>
            <a:endParaRPr lang="cs-CZ" b="0" i="0" u="none" strike="noStrike" baseline="0" dirty="0">
              <a:solidFill>
                <a:srgbClr val="3333B3"/>
              </a:solidFill>
              <a:latin typeface="NimbusSanL-Regu"/>
            </a:endParaRPr>
          </a:p>
          <a:p>
            <a:pPr algn="ctr"/>
            <a:r>
              <a:rPr lang="cs-CZ" b="1" i="0" u="none" strike="noStrike" baseline="0" dirty="0">
                <a:solidFill>
                  <a:srgbClr val="000000"/>
                </a:solidFill>
                <a:latin typeface="NimbusSanL-Regu"/>
              </a:rPr>
              <a:t>Doc. MUDr. Jan Šimůnek, CSc., Doc. Ing. Martin Krsek, CSc.</a:t>
            </a:r>
          </a:p>
          <a:p>
            <a:pPr algn="ctr"/>
            <a:endParaRPr lang="cs-CZ" b="1" i="0" u="none" strike="noStrike" baseline="0" dirty="0">
              <a:solidFill>
                <a:srgbClr val="000000"/>
              </a:solidFill>
              <a:latin typeface="NimbusSanL-Regu"/>
            </a:endParaRPr>
          </a:p>
          <a:p>
            <a:pPr algn="ctr"/>
            <a:r>
              <a:rPr lang="cs-CZ" sz="1600" b="1" i="0" u="none" strike="noStrike" baseline="0" dirty="0">
                <a:solidFill>
                  <a:srgbClr val="000000"/>
                </a:solidFill>
                <a:latin typeface="NimbusSanL-Regu"/>
              </a:rPr>
              <a:t>Ústav ochrany a podpory zdraví</a:t>
            </a:r>
          </a:p>
        </p:txBody>
      </p:sp>
      <p:pic>
        <p:nvPicPr>
          <p:cNvPr id="3" name="Obrázek 2">
            <a:extLst>
              <a:ext uri="{FF2B5EF4-FFF2-40B4-BE49-F238E27FC236}">
                <a16:creationId xmlns:a16="http://schemas.microsoft.com/office/drawing/2014/main" id="{3021D106-320A-4DB3-A085-1D782324D5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3985174"/>
            <a:ext cx="3335575" cy="2567357"/>
          </a:xfrm>
          <a:prstGeom prst="rect">
            <a:avLst/>
          </a:prstGeom>
        </p:spPr>
      </p:pic>
      <p:pic>
        <p:nvPicPr>
          <p:cNvPr id="6" name="Zvuk 5">
            <a:hlinkClick r:id="" action="ppaction://media"/>
            <a:extLst>
              <a:ext uri="{FF2B5EF4-FFF2-40B4-BE49-F238E27FC236}">
                <a16:creationId xmlns:a16="http://schemas.microsoft.com/office/drawing/2014/main" id="{C5CC4834-EC57-4C3A-A416-61964E709C3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745526028"/>
      </p:ext>
    </p:extLst>
  </p:cSld>
  <p:clrMapOvr>
    <a:masterClrMapping/>
  </p:clrMapOvr>
  <mc:AlternateContent xmlns:mc="http://schemas.openxmlformats.org/markup-compatibility/2006">
    <mc:Choice xmlns:p14="http://schemas.microsoft.com/office/powerpoint/2010/main" Requires="p14">
      <p:transition spd="slow" p14:dur="2000" advTm="91310"/>
    </mc:Choice>
    <mc:Fallback>
      <p:transition spd="slow" advTm="91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00333" y="-47360"/>
            <a:ext cx="11266098" cy="1077218"/>
          </a:xfrm>
          <a:prstGeom prst="rect">
            <a:avLst/>
          </a:prstGeom>
        </p:spPr>
        <p:txBody>
          <a:bodyPr wrap="square">
            <a:spAutoFit/>
          </a:bodyPr>
          <a:lstStyle/>
          <a:p>
            <a:pPr algn="ctr"/>
            <a:endParaRPr lang="cs-CZ" sz="3200" b="0" i="0" u="none" strike="noStrike" baseline="0" dirty="0">
              <a:solidFill>
                <a:srgbClr val="3333B3"/>
              </a:solidFill>
              <a:latin typeface="NimbusSanL-Regu"/>
            </a:endParaRPr>
          </a:p>
          <a:p>
            <a:pPr algn="ctr"/>
            <a:r>
              <a:rPr lang="cs-CZ" sz="3200" b="0" i="0" u="none" strike="noStrike" baseline="0" dirty="0">
                <a:solidFill>
                  <a:srgbClr val="3333B3"/>
                </a:solidFill>
                <a:latin typeface="NimbusSanL-Regu"/>
              </a:rPr>
              <a:t>Data a jejich zpracování</a:t>
            </a:r>
          </a:p>
        </p:txBody>
      </p:sp>
      <p:sp>
        <p:nvSpPr>
          <p:cNvPr id="3" name="TextovéPole 2">
            <a:extLst>
              <a:ext uri="{FF2B5EF4-FFF2-40B4-BE49-F238E27FC236}">
                <a16:creationId xmlns:a16="http://schemas.microsoft.com/office/drawing/2014/main" id="{4AF5D4D3-AFD4-42BC-AB26-75675A166399}"/>
              </a:ext>
            </a:extLst>
          </p:cNvPr>
          <p:cNvSpPr txBox="1"/>
          <p:nvPr/>
        </p:nvSpPr>
        <p:spPr>
          <a:xfrm>
            <a:off x="629174" y="1409350"/>
            <a:ext cx="9534020" cy="4893647"/>
          </a:xfrm>
          <a:prstGeom prst="rect">
            <a:avLst/>
          </a:prstGeom>
          <a:noFill/>
        </p:spPr>
        <p:txBody>
          <a:bodyPr wrap="none" rtlCol="0">
            <a:spAutoFit/>
          </a:bodyPr>
          <a:lstStyle/>
          <a:p>
            <a:r>
              <a:rPr lang="cs-CZ" sz="2400" dirty="0">
                <a:solidFill>
                  <a:schemeClr val="accent1">
                    <a:lumMod val="75000"/>
                  </a:schemeClr>
                </a:solidFill>
              </a:rPr>
              <a:t>Původ dat</a:t>
            </a:r>
          </a:p>
          <a:p>
            <a:r>
              <a:rPr lang="cs-CZ" sz="2400" dirty="0"/>
              <a:t>Český statistický úřad.</a:t>
            </a:r>
          </a:p>
          <a:p>
            <a:r>
              <a:rPr lang="cs-CZ" sz="2400" dirty="0"/>
              <a:t>Co se sleduje – zdraví:</a:t>
            </a:r>
          </a:p>
          <a:p>
            <a:endParaRPr lang="cs-CZ" sz="2400" dirty="0"/>
          </a:p>
          <a:p>
            <a:r>
              <a:rPr lang="cs-CZ" sz="2400" dirty="0"/>
              <a:t> 		Celková úmrtnost</a:t>
            </a:r>
          </a:p>
          <a:p>
            <a:r>
              <a:rPr lang="cs-CZ" sz="2400" dirty="0"/>
              <a:t> 		Úmrtnost na kardiovaskulární choroby</a:t>
            </a:r>
          </a:p>
          <a:p>
            <a:r>
              <a:rPr lang="cs-CZ" sz="2400" dirty="0"/>
              <a:t> 		Úmrtnost na zhoubné nádory</a:t>
            </a:r>
          </a:p>
          <a:p>
            <a:r>
              <a:rPr lang="cs-CZ" sz="2400" dirty="0"/>
              <a:t> 		Celková úmrtnost v produktivním </a:t>
            </a:r>
            <a:r>
              <a:rPr lang="cs-CZ" sz="2400" dirty="0" err="1"/>
              <a:t>vˇeku</a:t>
            </a:r>
            <a:endParaRPr lang="cs-CZ" sz="2400" dirty="0"/>
          </a:p>
          <a:p>
            <a:r>
              <a:rPr lang="cs-CZ" sz="2400" dirty="0"/>
              <a:t> 		Úmrtnost na kardiovaskulární choroby v produktivním </a:t>
            </a:r>
            <a:r>
              <a:rPr lang="cs-CZ" sz="2400" dirty="0" err="1"/>
              <a:t>vˇeku</a:t>
            </a:r>
            <a:endParaRPr lang="cs-CZ" sz="2400" dirty="0"/>
          </a:p>
          <a:p>
            <a:r>
              <a:rPr lang="pl-PL" sz="2400" dirty="0"/>
              <a:t> 		Úmrtnost na nádory v produktivním vˇeku</a:t>
            </a:r>
          </a:p>
          <a:p>
            <a:r>
              <a:rPr lang="cs-CZ" sz="2400" dirty="0"/>
              <a:t> 		Tzv. „ztracená léta“</a:t>
            </a:r>
          </a:p>
          <a:p>
            <a:r>
              <a:rPr lang="cs-CZ" sz="2400" dirty="0"/>
              <a:t> 		Výskyt samovolných potratů</a:t>
            </a:r>
          </a:p>
          <a:p>
            <a:r>
              <a:rPr lang="cs-CZ" sz="2400" dirty="0"/>
              <a:t> 		Počet dětí s porodní hmotností pod 2 500g</a:t>
            </a:r>
          </a:p>
        </p:txBody>
      </p:sp>
      <p:pic>
        <p:nvPicPr>
          <p:cNvPr id="4" name="Zvuk 3">
            <a:hlinkClick r:id="" action="ppaction://media"/>
            <a:extLst>
              <a:ext uri="{FF2B5EF4-FFF2-40B4-BE49-F238E27FC236}">
                <a16:creationId xmlns:a16="http://schemas.microsoft.com/office/drawing/2014/main" id="{8920B063-D6AF-44F8-9049-BEEAC74210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20877222"/>
      </p:ext>
    </p:extLst>
  </p:cSld>
  <p:clrMapOvr>
    <a:masterClrMapping/>
  </p:clrMapOvr>
  <mc:AlternateContent xmlns:mc="http://schemas.openxmlformats.org/markup-compatibility/2006">
    <mc:Choice xmlns:p14="http://schemas.microsoft.com/office/powerpoint/2010/main" Requires="p14">
      <p:transition spd="slow" p14:dur="2000" advTm="32453"/>
    </mc:Choice>
    <mc:Fallback>
      <p:transition spd="slow" advTm="32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AE717F43-FD45-4D51-ADBF-B2D5CC4107AF}"/>
              </a:ext>
            </a:extLst>
          </p:cNvPr>
          <p:cNvSpPr txBox="1"/>
          <p:nvPr/>
        </p:nvSpPr>
        <p:spPr>
          <a:xfrm>
            <a:off x="1208015" y="1954635"/>
            <a:ext cx="10150920" cy="1569660"/>
          </a:xfrm>
          <a:prstGeom prst="rect">
            <a:avLst/>
          </a:prstGeom>
          <a:noFill/>
        </p:spPr>
        <p:txBody>
          <a:bodyPr wrap="none" rtlCol="0">
            <a:spAutoFit/>
          </a:bodyPr>
          <a:lstStyle/>
          <a:p>
            <a:r>
              <a:rPr lang="cs-CZ" sz="3200" dirty="0"/>
              <a:t>Ukazatele jsou věkové standardizované a zvlášť’ se hodnotí</a:t>
            </a:r>
          </a:p>
          <a:p>
            <a:r>
              <a:rPr lang="cs-CZ" sz="3200" dirty="0"/>
              <a:t>muži a ženy. Navíc se počítají tříleté klouzavé průměry pro</a:t>
            </a:r>
          </a:p>
          <a:p>
            <a:r>
              <a:rPr lang="cs-CZ" sz="3200" dirty="0"/>
              <a:t>vyhlazení nahodilých výkyvů.</a:t>
            </a:r>
          </a:p>
        </p:txBody>
      </p:sp>
      <p:pic>
        <p:nvPicPr>
          <p:cNvPr id="3" name="Zvuk 2">
            <a:hlinkClick r:id="" action="ppaction://media"/>
            <a:extLst>
              <a:ext uri="{FF2B5EF4-FFF2-40B4-BE49-F238E27FC236}">
                <a16:creationId xmlns:a16="http://schemas.microsoft.com/office/drawing/2014/main" id="{35F8FD7B-8076-4D9D-A64E-FDE4DD4D11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50635681"/>
      </p:ext>
    </p:extLst>
  </p:cSld>
  <p:clrMapOvr>
    <a:masterClrMapping/>
  </p:clrMapOvr>
  <mc:AlternateContent xmlns:mc="http://schemas.openxmlformats.org/markup-compatibility/2006">
    <mc:Choice xmlns:p14="http://schemas.microsoft.com/office/powerpoint/2010/main" Requires="p14">
      <p:transition spd="slow" p14:dur="2000" advTm="18655"/>
    </mc:Choice>
    <mc:Fallback>
      <p:transition spd="slow" advTm="18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6815" y="338707"/>
            <a:ext cx="11231593" cy="5878532"/>
          </a:xfrm>
          <a:prstGeom prst="rect">
            <a:avLst/>
          </a:prstGeom>
        </p:spPr>
        <p:txBody>
          <a:bodyPr wrap="square">
            <a:spAutoFit/>
          </a:bodyPr>
          <a:lstStyle/>
          <a:p>
            <a:pPr algn="ctr"/>
            <a:r>
              <a:rPr lang="cs-CZ" sz="3200" b="1" dirty="0">
                <a:solidFill>
                  <a:schemeClr val="accent1"/>
                </a:solidFill>
              </a:rPr>
              <a:t>Věková standardizace</a:t>
            </a:r>
          </a:p>
          <a:p>
            <a:pPr algn="ctr"/>
            <a:endParaRPr lang="cs-CZ" sz="3200" b="1" dirty="0">
              <a:solidFill>
                <a:schemeClr val="accent1"/>
              </a:solidFill>
            </a:endParaRPr>
          </a:p>
          <a:p>
            <a:r>
              <a:rPr lang="cs-CZ" sz="2400" dirty="0"/>
              <a:t>Představuje přepočet naměřené úmrtnosti na takovou, jaká by byla při definovaném standardním věkovém složení (nejčastěji poměr věkových skupin stejný, jako je v celém státě).</a:t>
            </a:r>
          </a:p>
          <a:p>
            <a:endParaRPr lang="cs-CZ" sz="2400" dirty="0"/>
          </a:p>
          <a:p>
            <a:r>
              <a:rPr lang="cs-CZ" sz="2400" dirty="0"/>
              <a:t>Účelem věkové standardizace je eliminace toho, že lidé vyššího věku jsou častěji nemocní a častěji i umírají, a tím </a:t>
            </a:r>
            <a:r>
              <a:rPr lang="cs-CZ" sz="2400" dirty="0">
                <a:solidFill>
                  <a:schemeClr val="accent1">
                    <a:lumMod val="75000"/>
                  </a:schemeClr>
                </a:solidFill>
              </a:rPr>
              <a:t>zabránit tomu</a:t>
            </a:r>
            <a:r>
              <a:rPr lang="cs-CZ" sz="2400" dirty="0"/>
              <a:t>, aby se uplatnil rozdílný podíl mladých a starých</a:t>
            </a:r>
          </a:p>
          <a:p>
            <a:r>
              <a:rPr lang="cs-CZ" sz="2400" dirty="0"/>
              <a:t>lidí mezi vyšetřovanými populacemi.</a:t>
            </a:r>
          </a:p>
          <a:p>
            <a:endParaRPr lang="cs-CZ" sz="2400" dirty="0"/>
          </a:p>
          <a:p>
            <a:r>
              <a:rPr lang="cs-CZ" sz="2400" dirty="0"/>
              <a:t>S trochou zjednodušení:</a:t>
            </a:r>
          </a:p>
          <a:p>
            <a:r>
              <a:rPr lang="cs-CZ" sz="2400" dirty="0"/>
              <a:t>Postavíme-li ve městě velký domov pro seniory, do něhož budou přicházet klienti ze širšího okolí, ovlivní se tím hrubá úmrtnost, ale věkově standardizovaná úmrtnost by se měla změnit málo, v ideálním případě vůbec ne.</a:t>
            </a:r>
            <a:br>
              <a:rPr lang="en-US" dirty="0"/>
            </a:br>
            <a:endParaRPr lang="cs-CZ" sz="2400" dirty="0"/>
          </a:p>
        </p:txBody>
      </p:sp>
      <p:pic>
        <p:nvPicPr>
          <p:cNvPr id="3" name="Zvuk 2">
            <a:hlinkClick r:id="" action="ppaction://media"/>
            <a:extLst>
              <a:ext uri="{FF2B5EF4-FFF2-40B4-BE49-F238E27FC236}">
                <a16:creationId xmlns:a16="http://schemas.microsoft.com/office/drawing/2014/main" id="{074D0F5B-BFF1-4648-A27A-CD88445A2A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25180329"/>
      </p:ext>
    </p:extLst>
  </p:cSld>
  <p:clrMapOvr>
    <a:masterClrMapping/>
  </p:clrMapOvr>
  <mc:AlternateContent xmlns:mc="http://schemas.openxmlformats.org/markup-compatibility/2006">
    <mc:Choice xmlns:p14="http://schemas.microsoft.com/office/powerpoint/2010/main" Requires="p14">
      <p:transition spd="slow" p14:dur="2000" advTm="50105"/>
    </mc:Choice>
    <mc:Fallback>
      <p:transition spd="slow" advTm="50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378137" y="635666"/>
            <a:ext cx="11576649" cy="4770537"/>
          </a:xfrm>
          <a:prstGeom prst="rect">
            <a:avLst/>
          </a:prstGeom>
        </p:spPr>
        <p:txBody>
          <a:bodyPr wrap="square">
            <a:spAutoFit/>
          </a:bodyPr>
          <a:lstStyle/>
          <a:p>
            <a:pPr algn="ctr"/>
            <a:r>
              <a:rPr lang="cs-CZ" sz="3200" b="1" i="0" u="none" strike="noStrike" baseline="0" dirty="0">
                <a:solidFill>
                  <a:srgbClr val="3333B3"/>
                </a:solidFill>
                <a:latin typeface="NimbusSanL-Regu"/>
              </a:rPr>
              <a:t>Ztracená léta</a:t>
            </a:r>
          </a:p>
          <a:p>
            <a:pPr algn="ctr"/>
            <a:endParaRPr lang="cs-CZ" sz="3200" b="1" i="0" u="none" strike="noStrike" baseline="0" dirty="0">
              <a:solidFill>
                <a:srgbClr val="3333B3"/>
              </a:solidFill>
              <a:latin typeface="NimbusSanL-Regu"/>
            </a:endParaRPr>
          </a:p>
          <a:p>
            <a:r>
              <a:rPr lang="cs-CZ" sz="2400" dirty="0"/>
              <a:t>Číselný ukazatel, průměrující léta (zemřelých) která zbývala do věku, kterého by se měl dožít každý“ (nejčastěji věk odchodu do důchodu).</a:t>
            </a:r>
          </a:p>
          <a:p>
            <a:endParaRPr lang="cs-CZ" sz="2400" dirty="0"/>
          </a:p>
          <a:p>
            <a:r>
              <a:rPr lang="cs-CZ" sz="2400" dirty="0"/>
              <a:t>Například</a:t>
            </a:r>
          </a:p>
          <a:p>
            <a:r>
              <a:rPr lang="pl-PL" sz="2400" dirty="0"/>
              <a:t>Jestliže je věk odchodu do důchodu 65 let, pak:</a:t>
            </a:r>
          </a:p>
          <a:p>
            <a:r>
              <a:rPr lang="cs-CZ" sz="2400" dirty="0"/>
              <a:t> Osoby zemřelé ve věku 65 let a vyšším jsou počítány jako nula</a:t>
            </a:r>
          </a:p>
          <a:p>
            <a:r>
              <a:rPr lang="cs-CZ" sz="2400" dirty="0"/>
              <a:t> Osoba zemřelá ve 64 letech se počítá jako 1</a:t>
            </a:r>
          </a:p>
          <a:p>
            <a:r>
              <a:rPr lang="cs-CZ" sz="2400" dirty="0"/>
              <a:t> Osoba zemřelá v 55 letech se počítá jako 10 atd.</a:t>
            </a:r>
          </a:p>
          <a:p>
            <a:endParaRPr lang="cs-CZ" sz="2400" dirty="0"/>
          </a:p>
          <a:p>
            <a:r>
              <a:rPr lang="cs-CZ" sz="2400" dirty="0"/>
              <a:t>Součet je dělen počtem osob zemřelých v daném roce.</a:t>
            </a:r>
            <a:endParaRPr lang="cs-CZ" sz="2400" b="0" i="0" u="none" strike="noStrike" baseline="0" dirty="0">
              <a:solidFill>
                <a:srgbClr val="3333B3"/>
              </a:solidFill>
              <a:latin typeface="NimbusSanL-Regu"/>
            </a:endParaRPr>
          </a:p>
        </p:txBody>
      </p:sp>
      <p:pic>
        <p:nvPicPr>
          <p:cNvPr id="2" name="Zvuk 1">
            <a:hlinkClick r:id="" action="ppaction://media"/>
            <a:extLst>
              <a:ext uri="{FF2B5EF4-FFF2-40B4-BE49-F238E27FC236}">
                <a16:creationId xmlns:a16="http://schemas.microsoft.com/office/drawing/2014/main" id="{87B83D61-F55C-467F-9FE5-C5FFE87EEC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37212606"/>
      </p:ext>
    </p:extLst>
  </p:cSld>
  <p:clrMapOvr>
    <a:masterClrMapping/>
  </p:clrMapOvr>
  <mc:AlternateContent xmlns:mc="http://schemas.openxmlformats.org/markup-compatibility/2006">
    <mc:Choice xmlns:p14="http://schemas.microsoft.com/office/powerpoint/2010/main" Requires="p14">
      <p:transition spd="slow" p14:dur="2000" advTm="21577"/>
    </mc:Choice>
    <mc:Fallback>
      <p:transition spd="slow" advTm="2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69343" y="1145905"/>
            <a:ext cx="11093570" cy="2923877"/>
          </a:xfrm>
          <a:prstGeom prst="rect">
            <a:avLst/>
          </a:prstGeom>
        </p:spPr>
        <p:txBody>
          <a:bodyPr wrap="square">
            <a:spAutoFit/>
          </a:bodyPr>
          <a:lstStyle/>
          <a:p>
            <a:pPr algn="ctr"/>
            <a:r>
              <a:rPr lang="cs-CZ" sz="3200" b="1" i="0" u="none" strike="noStrike" baseline="0" dirty="0">
                <a:solidFill>
                  <a:srgbClr val="3333B3"/>
                </a:solidFill>
                <a:latin typeface="NimbusSanL-Regu"/>
              </a:rPr>
              <a:t>Data a jejich zpracování</a:t>
            </a:r>
          </a:p>
          <a:p>
            <a:endParaRPr lang="cs-CZ" sz="3200" b="1" dirty="0">
              <a:solidFill>
                <a:srgbClr val="3333B3"/>
              </a:solidFill>
              <a:latin typeface="NimbusSanL-Regu"/>
            </a:endParaRPr>
          </a:p>
          <a:p>
            <a:r>
              <a:rPr lang="sv-SE" sz="2400" dirty="0">
                <a:solidFill>
                  <a:schemeClr val="accent1">
                    <a:lumMod val="75000"/>
                  </a:schemeClr>
                </a:solidFill>
              </a:rPr>
              <a:t>Co se sleduje </a:t>
            </a:r>
            <a:r>
              <a:rPr lang="sv-SE" sz="2400" dirty="0"/>
              <a:t>- </a:t>
            </a:r>
            <a:r>
              <a:rPr lang="sv-SE" sz="2400" dirty="0">
                <a:solidFill>
                  <a:schemeClr val="accent1">
                    <a:lumMod val="75000"/>
                  </a:schemeClr>
                </a:solidFill>
              </a:rPr>
              <a:t>sociodemografická charakteristika</a:t>
            </a:r>
            <a:r>
              <a:rPr lang="cs-CZ" sz="2400" dirty="0">
                <a:solidFill>
                  <a:schemeClr val="accent1">
                    <a:lumMod val="75000"/>
                  </a:schemeClr>
                </a:solidFill>
              </a:rPr>
              <a:t> populací ve sledovaných lokalitách</a:t>
            </a:r>
          </a:p>
          <a:p>
            <a:endParaRPr lang="cs-CZ" sz="2400" dirty="0"/>
          </a:p>
          <a:p>
            <a:r>
              <a:rPr lang="cs-CZ" sz="2400" dirty="0"/>
              <a:t>Existující rozdíly ve věkové struktuře a zastoupení pohlaví, příjmech, typech bydlení a mnoha podobných ukazatelích mohou identifikovat rozdíly, které nevyvolala elektrárna, ale právě rozdíly v těchto charakteristikách.</a:t>
            </a:r>
            <a:endParaRPr lang="cs-CZ" sz="2400" b="1" i="0" u="none" strike="noStrike" baseline="0" dirty="0">
              <a:solidFill>
                <a:srgbClr val="3333B3"/>
              </a:solidFill>
              <a:latin typeface="NimbusSanL-Regu"/>
            </a:endParaRPr>
          </a:p>
        </p:txBody>
      </p:sp>
      <p:pic>
        <p:nvPicPr>
          <p:cNvPr id="3" name="Zvuk 2">
            <a:hlinkClick r:id="" action="ppaction://media"/>
            <a:extLst>
              <a:ext uri="{FF2B5EF4-FFF2-40B4-BE49-F238E27FC236}">
                <a16:creationId xmlns:a16="http://schemas.microsoft.com/office/drawing/2014/main" id="{B45F9C16-F9C5-46EF-8AF7-0BF0C5D294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58814302"/>
      </p:ext>
    </p:extLst>
  </p:cSld>
  <p:clrMapOvr>
    <a:masterClrMapping/>
  </p:clrMapOvr>
  <mc:AlternateContent xmlns:mc="http://schemas.openxmlformats.org/markup-compatibility/2006">
    <mc:Choice xmlns:p14="http://schemas.microsoft.com/office/powerpoint/2010/main" Requires="p14">
      <p:transition spd="slow" p14:dur="2000" advTm="25313"/>
    </mc:Choice>
    <mc:Fallback>
      <p:transition spd="slow" advTm="25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14068" y="1351508"/>
            <a:ext cx="11145328" cy="3662541"/>
          </a:xfrm>
          <a:prstGeom prst="rect">
            <a:avLst/>
          </a:prstGeom>
        </p:spPr>
        <p:txBody>
          <a:bodyPr wrap="square">
            <a:spAutoFit/>
          </a:bodyPr>
          <a:lstStyle/>
          <a:p>
            <a:pPr algn="ctr"/>
            <a:r>
              <a:rPr lang="cs-CZ" sz="3200" b="0" i="0" u="none" strike="noStrike" baseline="0" dirty="0">
                <a:solidFill>
                  <a:srgbClr val="3333B3"/>
                </a:solidFill>
                <a:latin typeface="NimbusSanL-Regu"/>
              </a:rPr>
              <a:t>Proč byla vybrána data z ČSU? </a:t>
            </a:r>
          </a:p>
          <a:p>
            <a:endParaRPr lang="en-US" sz="3200" b="0" i="0" u="none" strike="noStrike" baseline="0" dirty="0">
              <a:solidFill>
                <a:srgbClr val="3333B3"/>
              </a:solidFill>
              <a:latin typeface="NimbusSanL-Regu"/>
            </a:endParaRPr>
          </a:p>
          <a:p>
            <a:r>
              <a:rPr lang="cs-CZ" sz="2400" dirty="0"/>
              <a:t>Záruka stejné metodiky sběru dat, chránící před arteficiálními rozdíly danými různou pravděpodobností záchytu onemocnění v různých lokalitách. </a:t>
            </a:r>
          </a:p>
          <a:p>
            <a:endParaRPr lang="cs-CZ" sz="2400" dirty="0"/>
          </a:p>
          <a:p>
            <a:r>
              <a:rPr lang="cs-CZ" sz="2400" dirty="0"/>
              <a:t>Takto bylo např.. nadhodnoceno působení </a:t>
            </a:r>
            <a:r>
              <a:rPr lang="pt-BR" sz="2400" dirty="0"/>
              <a:t>jaderného bombardování na zdraví populace Hirošimy a</a:t>
            </a:r>
            <a:r>
              <a:rPr lang="cs-CZ" sz="2400" dirty="0"/>
              <a:t> Nagasaki, protože obyvatelé těchto měst a jejich okolí byli vyšetřováni mnohem pečlivěji, než zbytek japonské populace a část pozorovaných rozdílů vznikla touto cestou.</a:t>
            </a:r>
            <a:endParaRPr lang="cs-CZ" sz="2400" b="0" i="0" u="none" strike="noStrike" baseline="0" dirty="0">
              <a:solidFill>
                <a:srgbClr val="000000"/>
              </a:solidFill>
              <a:latin typeface="NimbusSanL-Regu"/>
            </a:endParaRPr>
          </a:p>
        </p:txBody>
      </p:sp>
      <p:pic>
        <p:nvPicPr>
          <p:cNvPr id="4" name="Zvuk 3">
            <a:hlinkClick r:id="" action="ppaction://media"/>
            <a:extLst>
              <a:ext uri="{FF2B5EF4-FFF2-40B4-BE49-F238E27FC236}">
                <a16:creationId xmlns:a16="http://schemas.microsoft.com/office/drawing/2014/main" id="{18F87B9C-7274-4E3D-842B-03D67B170C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78780957"/>
      </p:ext>
    </p:extLst>
  </p:cSld>
  <p:clrMapOvr>
    <a:masterClrMapping/>
  </p:clrMapOvr>
  <mc:AlternateContent xmlns:mc="http://schemas.openxmlformats.org/markup-compatibility/2006">
    <mc:Choice xmlns:p14="http://schemas.microsoft.com/office/powerpoint/2010/main" Requires="p14">
      <p:transition spd="slow" p14:dur="2000" advTm="67532"/>
    </mc:Choice>
    <mc:Fallback>
      <p:transition spd="slow" advTm="67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48573" y="828288"/>
            <a:ext cx="11455879" cy="4031873"/>
          </a:xfrm>
          <a:prstGeom prst="rect">
            <a:avLst/>
          </a:prstGeom>
        </p:spPr>
        <p:txBody>
          <a:bodyPr wrap="square">
            <a:spAutoFit/>
          </a:bodyPr>
          <a:lstStyle/>
          <a:p>
            <a:pPr algn="ctr"/>
            <a:r>
              <a:rPr lang="cs-CZ" sz="3200" b="1" i="0" u="none" strike="noStrike" baseline="0" dirty="0">
                <a:solidFill>
                  <a:srgbClr val="3333B3"/>
                </a:solidFill>
                <a:latin typeface="NimbusSanL-Regu"/>
              </a:rPr>
              <a:t>Co se obecně ví</a:t>
            </a:r>
          </a:p>
          <a:p>
            <a:pPr algn="ctr"/>
            <a:endParaRPr lang="cs-CZ" sz="3200" b="1" i="0" u="none" strike="noStrike" baseline="0" dirty="0">
              <a:solidFill>
                <a:srgbClr val="3333B3"/>
              </a:solidFill>
              <a:latin typeface="NimbusSanL-Regu"/>
            </a:endParaRPr>
          </a:p>
          <a:p>
            <a:r>
              <a:rPr lang="cs-CZ" sz="2400" b="1" dirty="0">
                <a:solidFill>
                  <a:schemeClr val="accent1">
                    <a:lumMod val="75000"/>
                  </a:schemeClr>
                </a:solidFill>
              </a:rPr>
              <a:t>Leukémie</a:t>
            </a:r>
          </a:p>
          <a:p>
            <a:endParaRPr lang="cs-CZ" sz="2400" b="1" dirty="0">
              <a:solidFill>
                <a:schemeClr val="accent1">
                  <a:lumMod val="75000"/>
                </a:schemeClr>
              </a:solidFill>
            </a:endParaRPr>
          </a:p>
          <a:p>
            <a:r>
              <a:rPr lang="cs-CZ" sz="2400" dirty="0"/>
              <a:t>U jaderných elektráren byl popsán vyšší výskyt leukémií, hlavně u dětí. Výskyt není vyvolán radiací, ale příchodem velkého množství lidí ze vzdálených lokalit a vzájemnými atakami </a:t>
            </a:r>
          </a:p>
          <a:p>
            <a:r>
              <a:rPr lang="cs-CZ" sz="2400" dirty="0"/>
              <a:t>virů, které vyvolávají jen banální akutní onemocnění, ale jsou současně </a:t>
            </a:r>
            <a:r>
              <a:rPr lang="cs-CZ" sz="2400" dirty="0" err="1"/>
              <a:t>onkogenní</a:t>
            </a:r>
            <a:r>
              <a:rPr lang="cs-CZ" sz="2400" dirty="0"/>
              <a:t>. Není to vázáno jen na stavby JE, ale ty jsou zpravidla rizikovější, protože jde o velmi velké stavby, na nichž se střídá více zcela odlišných profesí (od pracovníků hrubé stavby až po personál </a:t>
            </a:r>
          </a:p>
          <a:p>
            <a:r>
              <a:rPr lang="cs-CZ" sz="2400" dirty="0"/>
              <a:t>běžící elektrárny) a ve velkých počtech.</a:t>
            </a:r>
            <a:endParaRPr lang="cs-CZ" sz="2400" b="0" i="0" u="none" strike="noStrike" baseline="0" dirty="0">
              <a:solidFill>
                <a:srgbClr val="3333B3"/>
              </a:solidFill>
              <a:latin typeface="NimbusSanL-Regu"/>
            </a:endParaRPr>
          </a:p>
        </p:txBody>
      </p:sp>
      <p:pic>
        <p:nvPicPr>
          <p:cNvPr id="3" name="Zvuk 2">
            <a:hlinkClick r:id="" action="ppaction://media"/>
            <a:extLst>
              <a:ext uri="{FF2B5EF4-FFF2-40B4-BE49-F238E27FC236}">
                <a16:creationId xmlns:a16="http://schemas.microsoft.com/office/drawing/2014/main" id="{0F397156-2183-4B72-9C3A-5F26428CEF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61134350"/>
      </p:ext>
    </p:extLst>
  </p:cSld>
  <p:clrMapOvr>
    <a:masterClrMapping/>
  </p:clrMapOvr>
  <mc:AlternateContent xmlns:mc="http://schemas.openxmlformats.org/markup-compatibility/2006">
    <mc:Choice xmlns:p14="http://schemas.microsoft.com/office/powerpoint/2010/main" Requires="p14">
      <p:transition spd="slow" p14:dur="2000" advTm="108598"/>
    </mc:Choice>
    <mc:Fallback>
      <p:transition spd="slow" advTm="108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31321" y="2074783"/>
            <a:ext cx="11421373" cy="2554545"/>
          </a:xfrm>
          <a:prstGeom prst="rect">
            <a:avLst/>
          </a:prstGeom>
        </p:spPr>
        <p:txBody>
          <a:bodyPr wrap="square">
            <a:spAutoFit/>
          </a:bodyPr>
          <a:lstStyle/>
          <a:p>
            <a:pPr algn="ctr"/>
            <a:r>
              <a:rPr lang="cs-CZ" sz="3200" b="1" i="0" u="none" strike="noStrike" baseline="0" dirty="0">
                <a:solidFill>
                  <a:srgbClr val="3333B3"/>
                </a:solidFill>
                <a:latin typeface="NimbusSanL-Regu"/>
              </a:rPr>
              <a:t>Co bylo nalezeno?</a:t>
            </a:r>
          </a:p>
          <a:p>
            <a:pPr algn="ctr"/>
            <a:endParaRPr lang="cs-CZ" sz="3200" b="1" i="0" u="none" strike="noStrike" baseline="0" dirty="0">
              <a:solidFill>
                <a:srgbClr val="3333B3"/>
              </a:solidFill>
              <a:latin typeface="NimbusSanL-Regu"/>
            </a:endParaRPr>
          </a:p>
          <a:p>
            <a:r>
              <a:rPr lang="cs-CZ" sz="2400" dirty="0"/>
              <a:t>Lepší zdraví v okolí JETE</a:t>
            </a:r>
          </a:p>
          <a:p>
            <a:r>
              <a:rPr lang="cs-CZ" sz="2400" dirty="0"/>
              <a:t>Tento jev zcela jistě není způsoben přímým kladným vlivem JETE na zdraví, ale patrně se jedná o socioekonomické vlivy, jako je zaměstnanost, platové poměry, ekonomická síla</a:t>
            </a:r>
          </a:p>
          <a:p>
            <a:r>
              <a:rPr lang="cs-CZ" sz="2400" dirty="0"/>
              <a:t>početných pracovníků JETE k nákupu zboží a služeb v okolí.</a:t>
            </a:r>
            <a:endParaRPr lang="cs-CZ" sz="2400" b="0" i="0" u="none" strike="noStrike" baseline="0" dirty="0">
              <a:solidFill>
                <a:srgbClr val="3333B3"/>
              </a:solidFill>
              <a:latin typeface="NimbusSanL-Regu"/>
            </a:endParaRPr>
          </a:p>
        </p:txBody>
      </p:sp>
      <p:pic>
        <p:nvPicPr>
          <p:cNvPr id="3" name="Zvuk 2">
            <a:hlinkClick r:id="" action="ppaction://media"/>
            <a:extLst>
              <a:ext uri="{FF2B5EF4-FFF2-40B4-BE49-F238E27FC236}">
                <a16:creationId xmlns:a16="http://schemas.microsoft.com/office/drawing/2014/main" id="{81636086-7A33-4498-B996-7C76C0E954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16301721"/>
      </p:ext>
    </p:extLst>
  </p:cSld>
  <p:clrMapOvr>
    <a:masterClrMapping/>
  </p:clrMapOvr>
  <mc:AlternateContent xmlns:mc="http://schemas.openxmlformats.org/markup-compatibility/2006">
    <mc:Choice xmlns:p14="http://schemas.microsoft.com/office/powerpoint/2010/main" Requires="p14">
      <p:transition spd="slow" p14:dur="2000" advTm="51534"/>
    </mc:Choice>
    <mc:Fallback>
      <p:transition spd="slow" advTm="51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00332" y="1490094"/>
            <a:ext cx="11179834" cy="3785652"/>
          </a:xfrm>
          <a:prstGeom prst="rect">
            <a:avLst/>
          </a:prstGeom>
        </p:spPr>
        <p:txBody>
          <a:bodyPr wrap="square">
            <a:spAutoFit/>
          </a:bodyPr>
          <a:lstStyle/>
          <a:p>
            <a:pPr algn="ctr"/>
            <a:r>
              <a:rPr lang="cs-CZ" sz="3200" b="1" i="0" u="none" strike="noStrike" baseline="0" dirty="0">
                <a:solidFill>
                  <a:srgbClr val="3333B3"/>
                </a:solidFill>
                <a:latin typeface="NimbusSanL-Regu"/>
              </a:rPr>
              <a:t>Co bylo nalezeno?</a:t>
            </a:r>
          </a:p>
          <a:p>
            <a:pPr algn="ctr"/>
            <a:endParaRPr lang="cs-CZ" sz="3200" b="1" dirty="0">
              <a:solidFill>
                <a:srgbClr val="3333B3"/>
              </a:solidFill>
              <a:latin typeface="NimbusSanL-Regu"/>
            </a:endParaRPr>
          </a:p>
          <a:p>
            <a:pPr algn="ctr"/>
            <a:endParaRPr lang="cs-CZ" sz="3200" b="1" i="0" u="none" strike="noStrike" baseline="0" dirty="0">
              <a:solidFill>
                <a:srgbClr val="3333B3"/>
              </a:solidFill>
              <a:latin typeface="NimbusSanL-Regu"/>
            </a:endParaRPr>
          </a:p>
          <a:p>
            <a:r>
              <a:rPr lang="cs-CZ" sz="2400" dirty="0"/>
              <a:t>Některé negativní trendy zdravotních ukazatelů</a:t>
            </a:r>
          </a:p>
          <a:p>
            <a:endParaRPr lang="cs-CZ" sz="2400" dirty="0"/>
          </a:p>
          <a:p>
            <a:r>
              <a:rPr lang="cs-CZ" sz="2400" dirty="0"/>
              <a:t>Tyto trendy jsou založeny na porovnávání let 2000 až 2016.</a:t>
            </a:r>
          </a:p>
          <a:p>
            <a:r>
              <a:rPr lang="cs-CZ" sz="2400" dirty="0"/>
              <a:t>Jsou ale srovnatelné u exponovaných i kontrolních oblastí.</a:t>
            </a:r>
            <a:endParaRPr lang="cs-CZ" sz="2400" b="1" i="0" u="none" strike="noStrike" baseline="0" dirty="0">
              <a:solidFill>
                <a:srgbClr val="3333B3"/>
              </a:solidFill>
              <a:latin typeface="NimbusSanL-Regu"/>
            </a:endParaRPr>
          </a:p>
          <a:p>
            <a:endParaRPr lang="cs-CZ" sz="2400" dirty="0">
              <a:solidFill>
                <a:srgbClr val="000000"/>
              </a:solidFill>
              <a:latin typeface="NimbusSanL-Regu"/>
            </a:endParaRPr>
          </a:p>
          <a:p>
            <a:r>
              <a:rPr lang="cs-CZ" sz="2400" dirty="0">
                <a:solidFill>
                  <a:srgbClr val="000000"/>
                </a:solidFill>
                <a:latin typeface="NimbusSanL-Regu"/>
              </a:rPr>
              <a:t>Problémy s využitím statistických metod (malé vzorky, …)</a:t>
            </a:r>
          </a:p>
        </p:txBody>
      </p:sp>
      <p:pic>
        <p:nvPicPr>
          <p:cNvPr id="4" name="Zvuk 3">
            <a:hlinkClick r:id="" action="ppaction://media"/>
            <a:extLst>
              <a:ext uri="{FF2B5EF4-FFF2-40B4-BE49-F238E27FC236}">
                <a16:creationId xmlns:a16="http://schemas.microsoft.com/office/drawing/2014/main" id="{D3E1588F-5432-44E8-9B99-B2A0A11DAA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72861794"/>
      </p:ext>
    </p:extLst>
  </p:cSld>
  <p:clrMapOvr>
    <a:masterClrMapping/>
  </p:clrMapOvr>
  <mc:AlternateContent xmlns:mc="http://schemas.openxmlformats.org/markup-compatibility/2006">
    <mc:Choice xmlns:p14="http://schemas.microsoft.com/office/powerpoint/2010/main" Requires="p14">
      <p:transition spd="slow" p14:dur="2000" advTm="118784"/>
    </mc:Choice>
    <mc:Fallback>
      <p:transition spd="slow" advTm="118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34837" y="1582572"/>
            <a:ext cx="10921041" cy="2554545"/>
          </a:xfrm>
          <a:prstGeom prst="rect">
            <a:avLst/>
          </a:prstGeom>
        </p:spPr>
        <p:txBody>
          <a:bodyPr wrap="square">
            <a:spAutoFit/>
          </a:bodyPr>
          <a:lstStyle/>
          <a:p>
            <a:pPr algn="ctr"/>
            <a:r>
              <a:rPr lang="cs-CZ" sz="3200" b="0" i="0" u="none" strike="noStrike" baseline="0" dirty="0">
                <a:solidFill>
                  <a:srgbClr val="3333B3"/>
                </a:solidFill>
                <a:latin typeface="NimbusSanL-Regu"/>
              </a:rPr>
              <a:t>Rizika záření</a:t>
            </a:r>
          </a:p>
          <a:p>
            <a:pPr algn="ctr"/>
            <a:endParaRPr lang="cs-CZ" sz="3200" b="0" i="0" u="none" strike="noStrike" baseline="0" dirty="0">
              <a:solidFill>
                <a:srgbClr val="3333B3"/>
              </a:solidFill>
              <a:latin typeface="NimbusSanL-Regu"/>
            </a:endParaRPr>
          </a:p>
          <a:p>
            <a:r>
              <a:rPr lang="cs-CZ" sz="2400" dirty="0"/>
              <a:t>Hlavní argument ekologů</a:t>
            </a:r>
          </a:p>
          <a:p>
            <a:endParaRPr lang="cs-CZ" sz="2400" dirty="0"/>
          </a:p>
          <a:p>
            <a:r>
              <a:rPr lang="cs-CZ" sz="2400" dirty="0"/>
              <a:t>Ve skutečnosti existují i problémy spojené s těžbou a </a:t>
            </a:r>
            <a:r>
              <a:rPr lang="pt-BR" sz="2400" dirty="0"/>
              <a:t>zpracováním nukleárního paliva a s ukládáním.</a:t>
            </a:r>
            <a:endParaRPr lang="cs-CZ" sz="2400" b="0" i="0" u="none" strike="noStrike" baseline="0" dirty="0">
              <a:solidFill>
                <a:srgbClr val="3333B3"/>
              </a:solidFill>
              <a:latin typeface="NimbusSanL-Regu"/>
            </a:endParaRPr>
          </a:p>
        </p:txBody>
      </p:sp>
      <p:pic>
        <p:nvPicPr>
          <p:cNvPr id="3" name="Zvuk 2">
            <a:hlinkClick r:id="" action="ppaction://media"/>
            <a:extLst>
              <a:ext uri="{FF2B5EF4-FFF2-40B4-BE49-F238E27FC236}">
                <a16:creationId xmlns:a16="http://schemas.microsoft.com/office/drawing/2014/main" id="{28D0BE1F-1714-4342-B934-947213097B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06498462"/>
      </p:ext>
    </p:extLst>
  </p:cSld>
  <p:clrMapOvr>
    <a:masterClrMapping/>
  </p:clrMapOvr>
  <mc:AlternateContent xmlns:mc="http://schemas.openxmlformats.org/markup-compatibility/2006">
    <mc:Choice xmlns:p14="http://schemas.microsoft.com/office/powerpoint/2010/main" Requires="p14">
      <p:transition spd="slow" p14:dur="2000" advTm="46486"/>
    </mc:Choice>
    <mc:Fallback>
      <p:transition spd="slow" advTm="46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9BCEDC73-5FA4-4811-8E6F-14F02BB9C08E}"/>
              </a:ext>
            </a:extLst>
          </p:cNvPr>
          <p:cNvSpPr txBox="1"/>
          <p:nvPr/>
        </p:nvSpPr>
        <p:spPr>
          <a:xfrm>
            <a:off x="2503053" y="1117600"/>
            <a:ext cx="7749311" cy="4154984"/>
          </a:xfrm>
          <a:prstGeom prst="rect">
            <a:avLst/>
          </a:prstGeom>
          <a:noFill/>
        </p:spPr>
        <p:txBody>
          <a:bodyPr wrap="square" rtlCol="0">
            <a:spAutoFit/>
          </a:bodyPr>
          <a:lstStyle/>
          <a:p>
            <a:r>
              <a:rPr lang="cs-CZ" sz="2400" dirty="0"/>
              <a:t>Ekologická problematika jaderné energie</a:t>
            </a:r>
          </a:p>
          <a:p>
            <a:r>
              <a:rPr lang="pl-PL" sz="2400" dirty="0"/>
              <a:t> </a:t>
            </a:r>
            <a:r>
              <a:rPr lang="cs-CZ" sz="2400" dirty="0"/>
              <a:t> 	Jaslovské Bohunice</a:t>
            </a:r>
          </a:p>
          <a:p>
            <a:r>
              <a:rPr lang="cs-CZ" sz="2400" dirty="0"/>
              <a:t> 	Černobyl </a:t>
            </a:r>
          </a:p>
          <a:p>
            <a:r>
              <a:rPr lang="cs-CZ" sz="2400" dirty="0"/>
              <a:t>	</a:t>
            </a:r>
            <a:r>
              <a:rPr lang="cs-CZ" sz="2400" dirty="0" err="1"/>
              <a:t>Fukušima</a:t>
            </a:r>
            <a:endParaRPr lang="cs-CZ" sz="2400" dirty="0"/>
          </a:p>
          <a:p>
            <a:r>
              <a:rPr lang="pl-PL" sz="2400" dirty="0"/>
              <a:t>Jaderné havárie a jejich dopad na populaci Střední Evropy </a:t>
            </a:r>
            <a:endParaRPr lang="cs-CZ" sz="2400" dirty="0"/>
          </a:p>
          <a:p>
            <a:endParaRPr lang="cs-CZ" sz="2400" dirty="0"/>
          </a:p>
          <a:p>
            <a:r>
              <a:rPr lang="cs-CZ" sz="2400" dirty="0"/>
              <a:t>Temelín a jeho dopad na zdraví populace</a:t>
            </a:r>
          </a:p>
          <a:p>
            <a:endParaRPr lang="cs-CZ" sz="2400" dirty="0"/>
          </a:p>
          <a:p>
            <a:r>
              <a:rPr lang="cs-CZ" sz="2400" dirty="0"/>
              <a:t>Problematika záření všeobecně</a:t>
            </a:r>
          </a:p>
          <a:p>
            <a:endParaRPr lang="cs-CZ" sz="2400" dirty="0"/>
          </a:p>
          <a:p>
            <a:r>
              <a:rPr lang="cs-CZ" sz="2400" dirty="0"/>
              <a:t>Problematika hluku</a:t>
            </a:r>
          </a:p>
        </p:txBody>
      </p:sp>
      <p:pic>
        <p:nvPicPr>
          <p:cNvPr id="2" name="Zvuk 1">
            <a:hlinkClick r:id="" action="ppaction://media"/>
            <a:extLst>
              <a:ext uri="{FF2B5EF4-FFF2-40B4-BE49-F238E27FC236}">
                <a16:creationId xmlns:a16="http://schemas.microsoft.com/office/drawing/2014/main" id="{D3ABA1FF-8EFF-4E17-9890-E16D1B7F18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76812312"/>
      </p:ext>
    </p:extLst>
  </p:cSld>
  <p:clrMapOvr>
    <a:masterClrMapping/>
  </p:clrMapOvr>
  <mc:AlternateContent xmlns:mc="http://schemas.openxmlformats.org/markup-compatibility/2006">
    <mc:Choice xmlns:p14="http://schemas.microsoft.com/office/powerpoint/2010/main" Requires="p14">
      <p:transition spd="slow" p14:dur="2000" advTm="28840"/>
    </mc:Choice>
    <mc:Fallback>
      <p:transition spd="slow" advTm="28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79562" y="443568"/>
            <a:ext cx="11248846" cy="5324535"/>
          </a:xfrm>
          <a:prstGeom prst="rect">
            <a:avLst/>
          </a:prstGeom>
        </p:spPr>
        <p:txBody>
          <a:bodyPr wrap="square">
            <a:spAutoFit/>
          </a:bodyPr>
          <a:lstStyle/>
          <a:p>
            <a:pPr algn="ctr"/>
            <a:r>
              <a:rPr lang="cs-CZ" sz="3200" b="1" i="0" u="none" strike="noStrike" baseline="0" dirty="0">
                <a:solidFill>
                  <a:srgbClr val="3333B3"/>
                </a:solidFill>
                <a:latin typeface="NimbusSanL-Regu"/>
              </a:rPr>
              <a:t>Benefity</a:t>
            </a:r>
          </a:p>
          <a:p>
            <a:endParaRPr lang="cs-CZ" sz="2000" dirty="0">
              <a:solidFill>
                <a:srgbClr val="3333B3"/>
              </a:solidFill>
              <a:latin typeface="NimbusSanL-Regu"/>
            </a:endParaRPr>
          </a:p>
          <a:p>
            <a:r>
              <a:rPr lang="cs-CZ" sz="2400" dirty="0">
                <a:solidFill>
                  <a:schemeClr val="accent1">
                    <a:lumMod val="75000"/>
                  </a:schemeClr>
                </a:solidFill>
              </a:rPr>
              <a:t>Stálý zdroj</a:t>
            </a:r>
          </a:p>
          <a:p>
            <a:r>
              <a:rPr lang="cs-CZ" sz="2400" dirty="0"/>
              <a:t>Jaderná elektrárna je nezávislá na počasí a denní době.</a:t>
            </a:r>
          </a:p>
          <a:p>
            <a:r>
              <a:rPr lang="cs-CZ" sz="2400" dirty="0"/>
              <a:t>Tuto vlastnost postrádají všechny „ekologické“ a „alternativní“ zdroje. </a:t>
            </a:r>
          </a:p>
          <a:p>
            <a:r>
              <a:rPr lang="cs-CZ" sz="2400" dirty="0"/>
              <a:t>I vodní elektrárny může vyřadit dlouhodobé sucho, nebo nás postavit před dilema, zda vyrábět „ekologickou“ elektřinu nebo vodu udržovat pro potřeby závlahy a vodní dopravy.</a:t>
            </a:r>
          </a:p>
          <a:p>
            <a:endParaRPr lang="cs-CZ" sz="2400" dirty="0">
              <a:solidFill>
                <a:schemeClr val="accent1">
                  <a:lumMod val="75000"/>
                </a:schemeClr>
              </a:solidFill>
            </a:endParaRPr>
          </a:p>
          <a:p>
            <a:r>
              <a:rPr lang="cs-CZ" sz="2400" dirty="0">
                <a:solidFill>
                  <a:schemeClr val="accent1">
                    <a:lumMod val="75000"/>
                  </a:schemeClr>
                </a:solidFill>
              </a:rPr>
              <a:t>Vedlejší efekty</a:t>
            </a:r>
          </a:p>
          <a:p>
            <a:r>
              <a:rPr lang="cs-CZ" sz="2400" dirty="0"/>
              <a:t>Vyhořelé palivo obsahuje řadu prvku kritických pro moderní technologie, např. lanthanoidy, které jsou nezbytné pro LED, které jsou opět nezbytné pro optoelektroniku. V současné době se lanthanoidy těží jen v Číně. Existence lanthanoidů ve</a:t>
            </a:r>
          </a:p>
          <a:p>
            <a:r>
              <a:rPr lang="cs-CZ" sz="2400" dirty="0"/>
              <a:t>vyhořelém palivu je důležitým faktorem, limitujícím požadavky Číny na jejich cenu, lidská práva atd.</a:t>
            </a:r>
            <a:endParaRPr lang="cs-CZ" sz="2400" b="0" i="0" u="none" strike="noStrike" baseline="0" dirty="0">
              <a:solidFill>
                <a:srgbClr val="3333B3"/>
              </a:solidFill>
              <a:latin typeface="NimbusSanL-Regu"/>
            </a:endParaRPr>
          </a:p>
        </p:txBody>
      </p:sp>
      <p:pic>
        <p:nvPicPr>
          <p:cNvPr id="3" name="Zvuk 2">
            <a:hlinkClick r:id="" action="ppaction://media"/>
            <a:extLst>
              <a:ext uri="{FF2B5EF4-FFF2-40B4-BE49-F238E27FC236}">
                <a16:creationId xmlns:a16="http://schemas.microsoft.com/office/drawing/2014/main" id="{9F3775FD-DACA-48F8-9F54-143021F408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93091741"/>
      </p:ext>
    </p:extLst>
  </p:cSld>
  <p:clrMapOvr>
    <a:masterClrMapping/>
  </p:clrMapOvr>
  <mc:AlternateContent xmlns:mc="http://schemas.openxmlformats.org/markup-compatibility/2006">
    <mc:Choice xmlns:p14="http://schemas.microsoft.com/office/powerpoint/2010/main" Requires="p14">
      <p:transition spd="slow" p14:dur="2000" advTm="98628"/>
    </mc:Choice>
    <mc:Fallback>
      <p:transition spd="slow" advTm="98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10551" y="608251"/>
            <a:ext cx="11473132" cy="4832092"/>
          </a:xfrm>
          <a:prstGeom prst="rect">
            <a:avLst/>
          </a:prstGeom>
        </p:spPr>
        <p:txBody>
          <a:bodyPr wrap="square">
            <a:spAutoFit/>
          </a:bodyPr>
          <a:lstStyle/>
          <a:p>
            <a:pPr algn="ctr"/>
            <a:r>
              <a:rPr lang="cs-CZ" sz="3200" b="1" dirty="0">
                <a:solidFill>
                  <a:schemeClr val="accent1">
                    <a:lumMod val="75000"/>
                  </a:schemeClr>
                </a:solidFill>
              </a:rPr>
              <a:t>Záření – rozdělení a základní pojmy</a:t>
            </a:r>
          </a:p>
          <a:p>
            <a:endParaRPr lang="cs-CZ" dirty="0"/>
          </a:p>
          <a:p>
            <a:endParaRPr lang="cs-CZ" dirty="0"/>
          </a:p>
          <a:p>
            <a:r>
              <a:rPr lang="cs-CZ" sz="2400" dirty="0">
                <a:solidFill>
                  <a:schemeClr val="accent1">
                    <a:lumMod val="75000"/>
                  </a:schemeClr>
                </a:solidFill>
              </a:rPr>
              <a:t>Podle typu částic</a:t>
            </a:r>
          </a:p>
          <a:p>
            <a:r>
              <a:rPr lang="cs-CZ" sz="2400" dirty="0">
                <a:solidFill>
                  <a:schemeClr val="accent1">
                    <a:lumMod val="75000"/>
                  </a:schemeClr>
                </a:solidFill>
              </a:rPr>
              <a:t>Korpuskulární</a:t>
            </a:r>
            <a:r>
              <a:rPr lang="cs-CZ" sz="2400" dirty="0"/>
              <a:t> - jedná se o proud částic o definované hmotnosti a rychlosti (alfa a beta záření a neutrony)</a:t>
            </a:r>
          </a:p>
          <a:p>
            <a:r>
              <a:rPr lang="cs-CZ" sz="2400" dirty="0">
                <a:solidFill>
                  <a:schemeClr val="accent1">
                    <a:lumMod val="75000"/>
                  </a:schemeClr>
                </a:solidFill>
              </a:rPr>
              <a:t>elektromagnetické</a:t>
            </a:r>
            <a:r>
              <a:rPr lang="cs-CZ" sz="2400" dirty="0"/>
              <a:t> jedná se o proud fotonů, popsatelných jako elektromagnetické záření určité vlnové délky a intenzity</a:t>
            </a:r>
          </a:p>
          <a:p>
            <a:endParaRPr lang="cs-CZ" sz="2400" dirty="0"/>
          </a:p>
          <a:p>
            <a:r>
              <a:rPr lang="pl-PL" sz="2400" dirty="0">
                <a:solidFill>
                  <a:schemeClr val="accent1">
                    <a:lumMod val="75000"/>
                  </a:schemeClr>
                </a:solidFill>
              </a:rPr>
              <a:t>Podle působení na hmotu</a:t>
            </a:r>
          </a:p>
          <a:p>
            <a:r>
              <a:rPr lang="cs-CZ" sz="2400" dirty="0">
                <a:solidFill>
                  <a:schemeClr val="accent1">
                    <a:lumMod val="75000"/>
                  </a:schemeClr>
                </a:solidFill>
              </a:rPr>
              <a:t>ionizující</a:t>
            </a:r>
            <a:r>
              <a:rPr lang="cs-CZ" sz="2400" dirty="0"/>
              <a:t> vytváří v ozařované hmotě elektricky nabité částice – ionty</a:t>
            </a:r>
          </a:p>
          <a:p>
            <a:r>
              <a:rPr lang="cs-CZ" sz="2400" dirty="0">
                <a:solidFill>
                  <a:schemeClr val="accent1">
                    <a:lumMod val="75000"/>
                  </a:schemeClr>
                </a:solidFill>
              </a:rPr>
              <a:t>neionizující</a:t>
            </a:r>
            <a:r>
              <a:rPr lang="cs-CZ" sz="2400" dirty="0"/>
              <a:t> - elektricky nabité částice nejsou vytvářeny</a:t>
            </a:r>
            <a:endParaRPr lang="cs-CZ" sz="2400" b="1" i="0" u="none" strike="noStrike" baseline="0" dirty="0">
              <a:solidFill>
                <a:srgbClr val="3333B3"/>
              </a:solidFill>
              <a:latin typeface="NimbusSanL-Regu"/>
            </a:endParaRPr>
          </a:p>
          <a:p>
            <a:pPr algn="ctr"/>
            <a:endParaRPr lang="cs-CZ" sz="2400" dirty="0"/>
          </a:p>
        </p:txBody>
      </p:sp>
      <p:pic>
        <p:nvPicPr>
          <p:cNvPr id="3" name="Zvuk 2">
            <a:hlinkClick r:id="" action="ppaction://media"/>
            <a:extLst>
              <a:ext uri="{FF2B5EF4-FFF2-40B4-BE49-F238E27FC236}">
                <a16:creationId xmlns:a16="http://schemas.microsoft.com/office/drawing/2014/main" id="{88C5AF5D-F628-48C3-90CD-16699F57B0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37702476"/>
      </p:ext>
    </p:extLst>
  </p:cSld>
  <p:clrMapOvr>
    <a:masterClrMapping/>
  </p:clrMapOvr>
  <mc:AlternateContent xmlns:mc="http://schemas.openxmlformats.org/markup-compatibility/2006">
    <mc:Choice xmlns:p14="http://schemas.microsoft.com/office/powerpoint/2010/main" Requires="p14">
      <p:transition spd="slow" p14:dur="2000" advTm="42669"/>
    </mc:Choice>
    <mc:Fallback>
      <p:transition spd="slow" advTm="42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76045" y="831103"/>
            <a:ext cx="11490385" cy="3908762"/>
          </a:xfrm>
          <a:prstGeom prst="rect">
            <a:avLst/>
          </a:prstGeom>
        </p:spPr>
        <p:txBody>
          <a:bodyPr wrap="square">
            <a:spAutoFit/>
          </a:bodyPr>
          <a:lstStyle/>
          <a:p>
            <a:pPr algn="ctr"/>
            <a:r>
              <a:rPr lang="cs-CZ" sz="3200" b="1" i="0" u="none" strike="noStrike" baseline="0" dirty="0">
                <a:solidFill>
                  <a:srgbClr val="3333B3"/>
                </a:solidFill>
                <a:latin typeface="NimbusSanL-Regu"/>
              </a:rPr>
              <a:t>Typy záření</a:t>
            </a:r>
          </a:p>
          <a:p>
            <a:endParaRPr lang="cs-CZ" sz="2400" b="0" i="0" u="none" strike="noStrike" baseline="0" dirty="0">
              <a:solidFill>
                <a:srgbClr val="3333B3"/>
              </a:solidFill>
              <a:latin typeface="NimbusSanL-Regu"/>
            </a:endParaRPr>
          </a:p>
          <a:p>
            <a:r>
              <a:rPr lang="cs-CZ" sz="2400" dirty="0">
                <a:solidFill>
                  <a:schemeClr val="accent1">
                    <a:lumMod val="75000"/>
                  </a:schemeClr>
                </a:solidFill>
              </a:rPr>
              <a:t>Typy ionizujícího záření</a:t>
            </a:r>
          </a:p>
          <a:p>
            <a:r>
              <a:rPr lang="cs-CZ" sz="2400" dirty="0"/>
              <a:t>Mezi ionizující typy záření patří záření částicová (alespoň běžné typy, jako jsou proudy jader hélia (</a:t>
            </a:r>
            <a:r>
              <a:rPr lang="el-GR" sz="2400" dirty="0"/>
              <a:t>α</a:t>
            </a:r>
            <a:r>
              <a:rPr lang="cs-CZ" sz="2400" dirty="0"/>
              <a:t> záření), elektronů (</a:t>
            </a:r>
            <a:r>
              <a:rPr lang="el-GR" sz="2400" b="1" dirty="0"/>
              <a:t>β</a:t>
            </a:r>
            <a:r>
              <a:rPr lang="cs-CZ" sz="2400" dirty="0"/>
              <a:t> záření), pozitronů (</a:t>
            </a:r>
            <a:r>
              <a:rPr lang="el-GR" sz="2400" b="1" dirty="0"/>
              <a:t>β </a:t>
            </a:r>
            <a:r>
              <a:rPr lang="cs-CZ" sz="2400" dirty="0"/>
              <a:t>+ záření), neutronů, protonů atd.) a</a:t>
            </a:r>
          </a:p>
          <a:p>
            <a:r>
              <a:rPr lang="cs-CZ" sz="2400" dirty="0"/>
              <a:t>elektromagnetická záření s vlnovou délkou kratší než má ultrafialové světlo.</a:t>
            </a:r>
          </a:p>
          <a:p>
            <a:endParaRPr lang="cs-CZ" sz="2400" dirty="0"/>
          </a:p>
          <a:p>
            <a:r>
              <a:rPr lang="cs-CZ" sz="2400" dirty="0">
                <a:solidFill>
                  <a:schemeClr val="accent1">
                    <a:lumMod val="75000"/>
                  </a:schemeClr>
                </a:solidFill>
              </a:rPr>
              <a:t>Typy neionizujícího záření</a:t>
            </a:r>
          </a:p>
          <a:p>
            <a:r>
              <a:rPr lang="cs-CZ" sz="2400" dirty="0"/>
              <a:t>Mezi neionizující záření patří elektromagnetická záření o vyšší vlnové délce a některé typy méně obvyklých částic (např. neutrina)</a:t>
            </a:r>
            <a:endParaRPr lang="cs-CZ" sz="2400" b="0" i="0" u="none" strike="noStrike" baseline="0" dirty="0">
              <a:solidFill>
                <a:srgbClr val="3333B3"/>
              </a:solidFill>
              <a:latin typeface="NimbusSanL-Regu"/>
            </a:endParaRPr>
          </a:p>
        </p:txBody>
      </p:sp>
      <p:pic>
        <p:nvPicPr>
          <p:cNvPr id="3" name="Zvuk 2">
            <a:hlinkClick r:id="" action="ppaction://media"/>
            <a:extLst>
              <a:ext uri="{FF2B5EF4-FFF2-40B4-BE49-F238E27FC236}">
                <a16:creationId xmlns:a16="http://schemas.microsoft.com/office/drawing/2014/main" id="{B87978CF-1F61-4362-89ED-44BA02ECC6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5789987"/>
      </p:ext>
    </p:extLst>
  </p:cSld>
  <p:clrMapOvr>
    <a:masterClrMapping/>
  </p:clrMapOvr>
  <mc:AlternateContent xmlns:mc="http://schemas.openxmlformats.org/markup-compatibility/2006">
    <mc:Choice xmlns:p14="http://schemas.microsoft.com/office/powerpoint/2010/main" Requires="p14">
      <p:transition spd="slow" p14:dur="2000" advTm="30167"/>
    </mc:Choice>
    <mc:Fallback>
      <p:transition spd="slow" advTm="30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2248931" y="2116995"/>
            <a:ext cx="7663410" cy="3707156"/>
          </a:xfrm>
          <a:prstGeom prst="rect">
            <a:avLst/>
          </a:prstGeom>
        </p:spPr>
      </p:pic>
      <p:sp>
        <p:nvSpPr>
          <p:cNvPr id="3" name="TextovéPole 2"/>
          <p:cNvSpPr txBox="1"/>
          <p:nvPr/>
        </p:nvSpPr>
        <p:spPr>
          <a:xfrm>
            <a:off x="1103870" y="477795"/>
            <a:ext cx="9109032" cy="584775"/>
          </a:xfrm>
          <a:prstGeom prst="rect">
            <a:avLst/>
          </a:prstGeom>
          <a:noFill/>
        </p:spPr>
        <p:txBody>
          <a:bodyPr wrap="none" rtlCol="0">
            <a:spAutoFit/>
          </a:bodyPr>
          <a:lstStyle/>
          <a:p>
            <a:r>
              <a:rPr lang="cs-CZ" sz="3200" b="1" dirty="0">
                <a:solidFill>
                  <a:schemeClr val="accent5"/>
                </a:solidFill>
              </a:rPr>
              <a:t>T</a:t>
            </a:r>
            <a:r>
              <a:rPr lang="en-US" sz="3200" b="1" dirty="0" err="1">
                <a:solidFill>
                  <a:schemeClr val="accent5"/>
                </a:solidFill>
              </a:rPr>
              <a:t>yp</a:t>
            </a:r>
            <a:r>
              <a:rPr lang="cs-CZ" sz="3200" b="1" dirty="0">
                <a:solidFill>
                  <a:schemeClr val="accent5"/>
                </a:solidFill>
              </a:rPr>
              <a:t>y elektromagnetického záření podle vlnové délky</a:t>
            </a:r>
          </a:p>
        </p:txBody>
      </p:sp>
      <p:sp>
        <p:nvSpPr>
          <p:cNvPr id="4" name="TextovéPole 3"/>
          <p:cNvSpPr txBox="1"/>
          <p:nvPr/>
        </p:nvSpPr>
        <p:spPr>
          <a:xfrm>
            <a:off x="4881376" y="5881817"/>
            <a:ext cx="2753446" cy="861774"/>
          </a:xfrm>
          <a:prstGeom prst="rect">
            <a:avLst/>
          </a:prstGeom>
          <a:noFill/>
        </p:spPr>
        <p:txBody>
          <a:bodyPr wrap="none" rtlCol="0">
            <a:spAutoFit/>
          </a:bodyPr>
          <a:lstStyle/>
          <a:p>
            <a:r>
              <a:rPr lang="cs-CZ" sz="3200" b="0" i="0" u="none" strike="noStrike" baseline="0" dirty="0">
                <a:solidFill>
                  <a:srgbClr val="3333B3"/>
                </a:solidFill>
                <a:latin typeface="NimbusSanL-Regu"/>
              </a:rPr>
              <a:t>Viditelné světlo</a:t>
            </a:r>
          </a:p>
          <a:p>
            <a:endParaRPr lang="cs-CZ" dirty="0"/>
          </a:p>
        </p:txBody>
      </p:sp>
      <p:pic>
        <p:nvPicPr>
          <p:cNvPr id="5" name="Zvuk 4">
            <a:hlinkClick r:id="" action="ppaction://media"/>
            <a:extLst>
              <a:ext uri="{FF2B5EF4-FFF2-40B4-BE49-F238E27FC236}">
                <a16:creationId xmlns:a16="http://schemas.microsoft.com/office/drawing/2014/main" id="{7F4C811C-DAB2-4523-9601-D8C103193A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32096380"/>
      </p:ext>
    </p:extLst>
  </p:cSld>
  <p:clrMapOvr>
    <a:masterClrMapping/>
  </p:clrMapOvr>
  <mc:AlternateContent xmlns:mc="http://schemas.openxmlformats.org/markup-compatibility/2006">
    <mc:Choice xmlns:p14="http://schemas.microsoft.com/office/powerpoint/2010/main" Requires="p14">
      <p:transition spd="slow" p14:dur="2000" advTm="19528"/>
    </mc:Choice>
    <mc:Fallback>
      <p:transition spd="slow" advTm="19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45057" y="376290"/>
            <a:ext cx="11473132" cy="6247864"/>
          </a:xfrm>
          <a:prstGeom prst="rect">
            <a:avLst/>
          </a:prstGeom>
        </p:spPr>
        <p:txBody>
          <a:bodyPr wrap="square">
            <a:spAutoFit/>
          </a:bodyPr>
          <a:lstStyle/>
          <a:p>
            <a:pPr algn="ctr"/>
            <a:r>
              <a:rPr lang="cs-CZ" sz="3200" b="1" i="0" u="none" strike="noStrike" baseline="0" dirty="0">
                <a:solidFill>
                  <a:srgbClr val="3333B3"/>
                </a:solidFill>
                <a:latin typeface="NimbusSanL-Regu"/>
              </a:rPr>
              <a:t>Neionizující záření – </a:t>
            </a:r>
            <a:r>
              <a:rPr lang="cs-CZ" sz="3200" b="0" i="0" u="none" strike="noStrike" baseline="0" dirty="0">
                <a:solidFill>
                  <a:srgbClr val="3333B3"/>
                </a:solidFill>
                <a:latin typeface="NimbusSanL-Regu"/>
              </a:rPr>
              <a:t>Ultrafialové záření (UV)</a:t>
            </a:r>
          </a:p>
          <a:p>
            <a:pPr algn="ctr"/>
            <a:endParaRPr lang="cs-CZ" sz="3200" b="1" i="0" u="none" strike="noStrike" baseline="0" dirty="0">
              <a:solidFill>
                <a:srgbClr val="3333B3"/>
              </a:solidFill>
              <a:latin typeface="NimbusSanL-Regu"/>
            </a:endParaRPr>
          </a:p>
          <a:p>
            <a:endParaRPr lang="cs-CZ" sz="2400" b="0" i="0" u="none" strike="noStrike" baseline="0" dirty="0">
              <a:solidFill>
                <a:srgbClr val="000000"/>
              </a:solidFill>
              <a:latin typeface="NimbusSanL-Regu"/>
            </a:endParaRPr>
          </a:p>
          <a:p>
            <a:endParaRPr lang="cs-CZ" sz="2400" dirty="0">
              <a:solidFill>
                <a:srgbClr val="000000"/>
              </a:solidFill>
              <a:latin typeface="NimbusSanL-Regu"/>
            </a:endParaRPr>
          </a:p>
          <a:p>
            <a:endParaRPr lang="cs-CZ" sz="2400" b="0" i="0" u="none" strike="noStrike" baseline="0" dirty="0">
              <a:solidFill>
                <a:srgbClr val="000000"/>
              </a:solidFill>
              <a:latin typeface="NimbusSanL-Regu"/>
            </a:endParaRPr>
          </a:p>
          <a:p>
            <a:endParaRPr lang="cs-CZ" sz="2400" dirty="0">
              <a:solidFill>
                <a:srgbClr val="000000"/>
              </a:solidFill>
              <a:latin typeface="NimbusSanL-Regu"/>
            </a:endParaRPr>
          </a:p>
          <a:p>
            <a:endParaRPr lang="cs-CZ" sz="2400" b="0" i="0" u="none" strike="noStrike" baseline="0" dirty="0">
              <a:solidFill>
                <a:srgbClr val="000000"/>
              </a:solidFill>
              <a:latin typeface="NimbusSanL-Regu"/>
            </a:endParaRPr>
          </a:p>
          <a:p>
            <a:endParaRPr lang="cs-CZ" sz="2400" b="0" i="0" u="none" strike="noStrike" baseline="0" dirty="0">
              <a:solidFill>
                <a:srgbClr val="000000"/>
              </a:solidFill>
              <a:latin typeface="NimbusSanL-Regu"/>
            </a:endParaRPr>
          </a:p>
          <a:p>
            <a:r>
              <a:rPr lang="pt-BR" sz="2400" dirty="0">
                <a:solidFill>
                  <a:schemeClr val="accent1">
                    <a:lumMod val="75000"/>
                  </a:schemeClr>
                </a:solidFill>
              </a:rPr>
              <a:t>Rozlišujeme</a:t>
            </a:r>
            <a:r>
              <a:rPr lang="pt-BR" sz="2400" dirty="0"/>
              <a:t> UV-A (320 – 400 nm), UV-B (280 – 320 nm) a</a:t>
            </a:r>
            <a:r>
              <a:rPr lang="cs-CZ" sz="2400" dirty="0"/>
              <a:t> UV-C (pod 280 </a:t>
            </a:r>
            <a:r>
              <a:rPr lang="cs-CZ" sz="2400" dirty="0" err="1"/>
              <a:t>nm</a:t>
            </a:r>
            <a:r>
              <a:rPr lang="cs-CZ" sz="2400" dirty="0"/>
              <a:t>). </a:t>
            </a:r>
          </a:p>
          <a:p>
            <a:r>
              <a:rPr lang="cs-CZ" sz="2400" dirty="0"/>
              <a:t>UV záření lze považovat za dolní hranici (vzhledem k vlnové délce) neionizujícího záření, protože při vyšších intenzitách už jeho vlivem nastává tvorba O3 ve vzduchu a volných radikál °u v některých materiálech. UV-C (které se kolem nás vyskytuje pouze výjimečně) se dá považovat už za velice slabě ionizující.</a:t>
            </a:r>
          </a:p>
          <a:p>
            <a:r>
              <a:rPr lang="cs-CZ" sz="2400" dirty="0">
                <a:solidFill>
                  <a:schemeClr val="accent1">
                    <a:lumMod val="75000"/>
                  </a:schemeClr>
                </a:solidFill>
              </a:rPr>
              <a:t>Zdroje UV záření</a:t>
            </a:r>
          </a:p>
          <a:p>
            <a:r>
              <a:rPr lang="cs-CZ" sz="2400" dirty="0"/>
              <a:t> předměty zahřáté na vysokou teplotu, např. elektrický oblouk, Slunce.</a:t>
            </a:r>
          </a:p>
          <a:p>
            <a:r>
              <a:rPr lang="cs-CZ" sz="2400" dirty="0"/>
              <a:t> různé typy výbojek, LED (pro blízké UVA)</a:t>
            </a:r>
            <a:endParaRPr lang="cs-CZ" sz="2400" b="0" i="0" u="none" strike="noStrike" baseline="0" dirty="0">
              <a:solidFill>
                <a:srgbClr val="000000"/>
              </a:solidFill>
              <a:latin typeface="NimbusSanL-Regu"/>
            </a:endParaRPr>
          </a:p>
        </p:txBody>
      </p:sp>
      <p:pic>
        <p:nvPicPr>
          <p:cNvPr id="3" name="Obrázek 2"/>
          <p:cNvPicPr>
            <a:picLocks noChangeAspect="1"/>
          </p:cNvPicPr>
          <p:nvPr/>
        </p:nvPicPr>
        <p:blipFill>
          <a:blip r:embed="rId4"/>
          <a:stretch>
            <a:fillRect/>
          </a:stretch>
        </p:blipFill>
        <p:spPr>
          <a:xfrm>
            <a:off x="2991367" y="1197918"/>
            <a:ext cx="5715000" cy="2381250"/>
          </a:xfrm>
          <a:prstGeom prst="rect">
            <a:avLst/>
          </a:prstGeom>
        </p:spPr>
      </p:pic>
      <p:pic>
        <p:nvPicPr>
          <p:cNvPr id="4" name="Zvuk 3">
            <a:hlinkClick r:id="" action="ppaction://media"/>
            <a:extLst>
              <a:ext uri="{FF2B5EF4-FFF2-40B4-BE49-F238E27FC236}">
                <a16:creationId xmlns:a16="http://schemas.microsoft.com/office/drawing/2014/main" id="{F7659CED-12F0-407F-865A-61E42B07F2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76362522"/>
      </p:ext>
    </p:extLst>
  </p:cSld>
  <p:clrMapOvr>
    <a:masterClrMapping/>
  </p:clrMapOvr>
  <mc:AlternateContent xmlns:mc="http://schemas.openxmlformats.org/markup-compatibility/2006">
    <mc:Choice xmlns:p14="http://schemas.microsoft.com/office/powerpoint/2010/main" Requires="p14">
      <p:transition spd="slow" p14:dur="2000" advTm="27236"/>
    </mc:Choice>
    <mc:Fallback>
      <p:transition spd="slow" advTm="27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10551" y="982177"/>
            <a:ext cx="11731924" cy="4770537"/>
          </a:xfrm>
          <a:prstGeom prst="rect">
            <a:avLst/>
          </a:prstGeom>
        </p:spPr>
        <p:txBody>
          <a:bodyPr wrap="square">
            <a:spAutoFit/>
          </a:bodyPr>
          <a:lstStyle/>
          <a:p>
            <a:pPr algn="ctr"/>
            <a:r>
              <a:rPr lang="cs-CZ" sz="3200" b="0" i="0" u="none" strike="noStrike" baseline="0" dirty="0">
                <a:solidFill>
                  <a:srgbClr val="3333B3"/>
                </a:solidFill>
                <a:latin typeface="NimbusSanL-Regu"/>
              </a:rPr>
              <a:t>Účinky UV záření</a:t>
            </a:r>
          </a:p>
          <a:p>
            <a:endParaRPr lang="cs-CZ" sz="3200" b="0" i="0" u="none" strike="noStrike" baseline="0" dirty="0">
              <a:solidFill>
                <a:srgbClr val="3333B3"/>
              </a:solidFill>
              <a:latin typeface="NimbusSanL-Regu"/>
            </a:endParaRPr>
          </a:p>
          <a:p>
            <a:r>
              <a:rPr lang="cs-CZ" sz="2400" dirty="0"/>
              <a:t>- baktericidní účinky</a:t>
            </a:r>
          </a:p>
          <a:p>
            <a:r>
              <a:rPr lang="cs-CZ" sz="2400" dirty="0"/>
              <a:t>- tvoří z cholesterolu kolujícího v krvi provitamín D</a:t>
            </a:r>
          </a:p>
          <a:p>
            <a:r>
              <a:rPr lang="cs-CZ" sz="2400" dirty="0"/>
              <a:t>- příznivý vliv na některé kožní infekce i některá neinfekční onemocnění kůže (např.. lupénka)</a:t>
            </a:r>
          </a:p>
          <a:p>
            <a:r>
              <a:rPr lang="cs-CZ" sz="2400" dirty="0"/>
              <a:t>- iritace kůže až zánět a nekróza (důsledek – pigmentace dle fototypu)</a:t>
            </a:r>
          </a:p>
          <a:p>
            <a:r>
              <a:rPr lang="cs-CZ" sz="2400" dirty="0"/>
              <a:t>- rakovina kůže – melanom + karcinomy</a:t>
            </a:r>
          </a:p>
          <a:p>
            <a:pPr marL="342900" indent="-342900">
              <a:buFontTx/>
              <a:buChar char="-"/>
            </a:pPr>
            <a:r>
              <a:rPr lang="cs-CZ" sz="2400" dirty="0"/>
              <a:t>poškození spojivky a sítnice</a:t>
            </a:r>
          </a:p>
          <a:p>
            <a:pPr marL="342900" indent="-342900">
              <a:buFontTx/>
              <a:buChar char="-"/>
            </a:pPr>
            <a:endParaRPr lang="cs-CZ" sz="2400" dirty="0"/>
          </a:p>
          <a:p>
            <a:r>
              <a:rPr lang="cs-CZ" sz="2400" dirty="0"/>
              <a:t>Na produkci provitamínu D plně postačuje denně cca 1 hodina v lehkém oděvu v polostínu zejména v jižnějších zemích v časném dopoledni nebo pozdním odpoledni, vyšší expozice</a:t>
            </a:r>
          </a:p>
          <a:p>
            <a:r>
              <a:rPr lang="cs-CZ" sz="2400" dirty="0"/>
              <a:t>žádný další pozitivní efekt nepřinášejí.</a:t>
            </a:r>
            <a:endParaRPr lang="cs-CZ" sz="2400" b="0" i="0" u="none" strike="noStrike" baseline="0" dirty="0">
              <a:solidFill>
                <a:srgbClr val="3333B3"/>
              </a:solidFill>
              <a:latin typeface="NimbusSanL-Regu"/>
            </a:endParaRPr>
          </a:p>
        </p:txBody>
      </p:sp>
      <p:pic>
        <p:nvPicPr>
          <p:cNvPr id="3" name="Zvuk 2">
            <a:hlinkClick r:id="" action="ppaction://media"/>
            <a:extLst>
              <a:ext uri="{FF2B5EF4-FFF2-40B4-BE49-F238E27FC236}">
                <a16:creationId xmlns:a16="http://schemas.microsoft.com/office/drawing/2014/main" id="{BAE617B0-6741-4600-9716-C731E52673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6905700"/>
      </p:ext>
    </p:extLst>
  </p:cSld>
  <p:clrMapOvr>
    <a:masterClrMapping/>
  </p:clrMapOvr>
  <mc:AlternateContent xmlns:mc="http://schemas.openxmlformats.org/markup-compatibility/2006">
    <mc:Choice xmlns:p14="http://schemas.microsoft.com/office/powerpoint/2010/main" Requires="p14">
      <p:transition spd="slow" p14:dur="2000" advTm="74129"/>
    </mc:Choice>
    <mc:Fallback>
      <p:transition spd="slow" advTm="74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45057" y="1582341"/>
            <a:ext cx="11369615" cy="3077766"/>
          </a:xfrm>
          <a:prstGeom prst="rect">
            <a:avLst/>
          </a:prstGeom>
        </p:spPr>
        <p:txBody>
          <a:bodyPr wrap="square">
            <a:spAutoFit/>
          </a:bodyPr>
          <a:lstStyle/>
          <a:p>
            <a:pPr algn="ctr"/>
            <a:r>
              <a:rPr lang="cs-CZ" sz="3200" b="1" dirty="0">
                <a:solidFill>
                  <a:schemeClr val="accent5"/>
                </a:solidFill>
              </a:rPr>
              <a:t>Komentář</a:t>
            </a:r>
          </a:p>
          <a:p>
            <a:br>
              <a:rPr lang="en-US" dirty="0"/>
            </a:br>
            <a:r>
              <a:rPr lang="cs-CZ" sz="2400" dirty="0"/>
              <a:t>Epidemiologové nedoporučují spoléhat na baktericidní a </a:t>
            </a:r>
            <a:r>
              <a:rPr lang="cs-CZ" sz="2400" dirty="0" err="1"/>
              <a:t>virucidní</a:t>
            </a:r>
            <a:r>
              <a:rPr lang="cs-CZ" sz="2400" dirty="0"/>
              <a:t> účinky germicidních zářivek a berou je jako doplňková opatření.</a:t>
            </a:r>
          </a:p>
          <a:p>
            <a:r>
              <a:rPr lang="cs-CZ" sz="2400" dirty="0"/>
              <a:t>Jakékoli zrnko prachu totiž vytváří stín, v němž je doba přežití bakterií a dalších mikrobů mnohonásobně delší než v okolí (a doba přežití může být i delší než doba chodu germicidní lampy, tedy doba, kdy na pracovišti nejsou lidé). Proto by mělo toto ozařování být</a:t>
            </a:r>
          </a:p>
          <a:p>
            <a:r>
              <a:rPr lang="cs-CZ" sz="2400" dirty="0"/>
              <a:t>použito až po perfektním úklidu.</a:t>
            </a:r>
          </a:p>
        </p:txBody>
      </p:sp>
      <p:pic>
        <p:nvPicPr>
          <p:cNvPr id="3" name="Zvuk 2">
            <a:hlinkClick r:id="" action="ppaction://media"/>
            <a:extLst>
              <a:ext uri="{FF2B5EF4-FFF2-40B4-BE49-F238E27FC236}">
                <a16:creationId xmlns:a16="http://schemas.microsoft.com/office/drawing/2014/main" id="{E7D8C2B2-CD45-4322-9A26-AFDE988427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88021033"/>
      </p:ext>
    </p:extLst>
  </p:cSld>
  <p:clrMapOvr>
    <a:masterClrMapping/>
  </p:clrMapOvr>
  <mc:AlternateContent xmlns:mc="http://schemas.openxmlformats.org/markup-compatibility/2006">
    <mc:Choice xmlns:p14="http://schemas.microsoft.com/office/powerpoint/2010/main" Requires="p14">
      <p:transition spd="slow" p14:dur="2000" advTm="6227"/>
    </mc:Choice>
    <mc:Fallback>
      <p:transition spd="slow" advTm="6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00332" y="1115914"/>
            <a:ext cx="11473132" cy="4401205"/>
          </a:xfrm>
          <a:prstGeom prst="rect">
            <a:avLst/>
          </a:prstGeom>
        </p:spPr>
        <p:txBody>
          <a:bodyPr wrap="square">
            <a:spAutoFit/>
          </a:bodyPr>
          <a:lstStyle/>
          <a:p>
            <a:r>
              <a:rPr lang="cs-CZ" sz="3200" b="0" i="0" u="none" strike="noStrike" baseline="0" dirty="0">
                <a:solidFill>
                  <a:srgbClr val="3333B3"/>
                </a:solidFill>
                <a:latin typeface="NimbusSanL-Regu"/>
              </a:rPr>
              <a:t>               Viditelné světlo</a:t>
            </a:r>
          </a:p>
          <a:p>
            <a:endParaRPr lang="cs-CZ" sz="3200" dirty="0">
              <a:solidFill>
                <a:srgbClr val="3333B3"/>
              </a:solidFill>
              <a:latin typeface="NimbusSanL-Regu"/>
            </a:endParaRPr>
          </a:p>
          <a:p>
            <a:r>
              <a:rPr lang="cs-CZ" sz="2400" dirty="0"/>
              <a:t>Vlnová délka cca 400 – 760 </a:t>
            </a:r>
            <a:r>
              <a:rPr lang="cs-CZ" sz="2400" dirty="0" err="1"/>
              <a:t>nm</a:t>
            </a:r>
            <a:r>
              <a:rPr lang="cs-CZ" sz="2400" dirty="0"/>
              <a:t>.</a:t>
            </a:r>
          </a:p>
          <a:p>
            <a:r>
              <a:rPr lang="cs-CZ" sz="2400" dirty="0">
                <a:solidFill>
                  <a:schemeClr val="accent1">
                    <a:lumMod val="75000"/>
                  </a:schemeClr>
                </a:solidFill>
              </a:rPr>
              <a:t>Citlivost</a:t>
            </a:r>
            <a:r>
              <a:rPr lang="cs-CZ" sz="2400" dirty="0"/>
              <a:t> zrakových receptorů vůči světlu na krátkovlnném konci spektra velice strmě klesá, na dlouhovlnném je pokles pozvolný.</a:t>
            </a:r>
          </a:p>
          <a:p>
            <a:endParaRPr lang="cs-CZ" sz="2400" dirty="0"/>
          </a:p>
          <a:p>
            <a:r>
              <a:rPr lang="pl-PL" sz="2400" dirty="0">
                <a:solidFill>
                  <a:schemeClr val="accent1">
                    <a:lumMod val="75000"/>
                  </a:schemeClr>
                </a:solidFill>
              </a:rPr>
              <a:t>Osoby</a:t>
            </a:r>
            <a:r>
              <a:rPr lang="pl-PL" sz="2400" dirty="0"/>
              <a:t> adaptované na tmu byly s to detekovat záření o </a:t>
            </a:r>
            <a:r>
              <a:rPr lang="cs-CZ" sz="2400" dirty="0"/>
              <a:t>vlnové délce přes 1000 </a:t>
            </a:r>
            <a:r>
              <a:rPr lang="cs-CZ" sz="2400" dirty="0" err="1"/>
              <a:t>nm</a:t>
            </a:r>
            <a:r>
              <a:rPr lang="cs-CZ" sz="2400" dirty="0"/>
              <a:t>.</a:t>
            </a:r>
          </a:p>
          <a:p>
            <a:endParaRPr lang="cs-CZ" sz="2400" dirty="0"/>
          </a:p>
          <a:p>
            <a:r>
              <a:rPr lang="cs-CZ" sz="2400" dirty="0">
                <a:solidFill>
                  <a:schemeClr val="accent1">
                    <a:lumMod val="75000"/>
                  </a:schemeClr>
                </a:solidFill>
              </a:rPr>
              <a:t>Zdrojem</a:t>
            </a:r>
            <a:r>
              <a:rPr lang="cs-CZ" sz="2400" dirty="0"/>
              <a:t> mohou být zahřáté předměty (spojité spektrum, charakterizované stupni </a:t>
            </a:r>
            <a:r>
              <a:rPr lang="cs-CZ" sz="2400" dirty="0" err="1"/>
              <a:t>Kelvina</a:t>
            </a:r>
            <a:r>
              <a:rPr lang="cs-CZ" sz="2400" dirty="0"/>
              <a:t>) i výbojky a LED (čárové spektrum, deformuje vnímání barev)</a:t>
            </a:r>
            <a:endParaRPr lang="cs-CZ" sz="2400" b="0" i="0" u="none" strike="noStrike" baseline="0" dirty="0">
              <a:solidFill>
                <a:srgbClr val="000000"/>
              </a:solidFill>
              <a:latin typeface="NimbusSanL-Regu"/>
            </a:endParaRPr>
          </a:p>
          <a:p>
            <a:endParaRPr lang="en-US" sz="2400" b="0" i="0" u="none" strike="noStrike" baseline="0" dirty="0">
              <a:solidFill>
                <a:srgbClr val="000000"/>
              </a:solidFill>
              <a:latin typeface="NimbusSanL-Regu"/>
            </a:endParaRPr>
          </a:p>
        </p:txBody>
      </p:sp>
      <p:pic>
        <p:nvPicPr>
          <p:cNvPr id="4" name="Obrázek 3"/>
          <p:cNvPicPr>
            <a:picLocks noChangeAspect="1"/>
          </p:cNvPicPr>
          <p:nvPr/>
        </p:nvPicPr>
        <p:blipFill>
          <a:blip r:embed="rId4"/>
          <a:stretch>
            <a:fillRect/>
          </a:stretch>
        </p:blipFill>
        <p:spPr>
          <a:xfrm>
            <a:off x="6236898" y="677332"/>
            <a:ext cx="4800600" cy="1819275"/>
          </a:xfrm>
          <a:prstGeom prst="rect">
            <a:avLst/>
          </a:prstGeom>
        </p:spPr>
      </p:pic>
      <p:pic>
        <p:nvPicPr>
          <p:cNvPr id="3" name="Zvuk 2">
            <a:hlinkClick r:id="" action="ppaction://media"/>
            <a:extLst>
              <a:ext uri="{FF2B5EF4-FFF2-40B4-BE49-F238E27FC236}">
                <a16:creationId xmlns:a16="http://schemas.microsoft.com/office/drawing/2014/main" id="{51388604-370E-4050-8976-3EE8790975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62905027"/>
      </p:ext>
    </p:extLst>
  </p:cSld>
  <p:clrMapOvr>
    <a:masterClrMapping/>
  </p:clrMapOvr>
  <mc:AlternateContent xmlns:mc="http://schemas.openxmlformats.org/markup-compatibility/2006">
    <mc:Choice xmlns:p14="http://schemas.microsoft.com/office/powerpoint/2010/main" Requires="p14">
      <p:transition spd="slow" p14:dur="2000" advTm="15305"/>
    </mc:Choice>
    <mc:Fallback>
      <p:transition spd="slow" advTm="15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31320" y="465546"/>
            <a:ext cx="11369615" cy="5016758"/>
          </a:xfrm>
          <a:prstGeom prst="rect">
            <a:avLst/>
          </a:prstGeom>
        </p:spPr>
        <p:txBody>
          <a:bodyPr wrap="square">
            <a:spAutoFit/>
          </a:bodyPr>
          <a:lstStyle/>
          <a:p>
            <a:pPr algn="ctr"/>
            <a:r>
              <a:rPr lang="cs-CZ" sz="3200" b="0" i="0" u="none" strike="noStrike" baseline="0" dirty="0">
                <a:solidFill>
                  <a:srgbClr val="3333B3"/>
                </a:solidFill>
                <a:latin typeface="NimbusSanL-Regu"/>
              </a:rPr>
              <a:t>Viditelné světlo</a:t>
            </a:r>
          </a:p>
          <a:p>
            <a:pPr algn="ctr"/>
            <a:r>
              <a:rPr lang="cs-CZ" sz="1600" b="0" i="0" u="none" strike="noStrike" baseline="0" dirty="0">
                <a:solidFill>
                  <a:srgbClr val="3333B3"/>
                </a:solidFill>
                <a:latin typeface="NimbusSanL-Regu"/>
              </a:rPr>
              <a:t>Význam 1</a:t>
            </a:r>
          </a:p>
          <a:p>
            <a:endParaRPr lang="cs-CZ" sz="1600" dirty="0">
              <a:solidFill>
                <a:srgbClr val="3333B3"/>
              </a:solidFill>
              <a:latin typeface="NimbusSanL-Regu"/>
            </a:endParaRPr>
          </a:p>
          <a:p>
            <a:r>
              <a:rPr lang="cs-CZ" sz="2400" dirty="0"/>
              <a:t>Viditelné světlo se účastní vidění.</a:t>
            </a:r>
          </a:p>
          <a:p>
            <a:endParaRPr lang="cs-CZ" sz="2400" dirty="0"/>
          </a:p>
          <a:p>
            <a:r>
              <a:rPr lang="cs-CZ" sz="2400" dirty="0"/>
              <a:t>Osvětlení se měří v luxech (intenzita světla dopadajícího na osvětlenou plochu)</a:t>
            </a:r>
          </a:p>
          <a:p>
            <a:r>
              <a:rPr lang="cs-CZ" sz="2400" dirty="0"/>
              <a:t>1 lux je osvětlení způsobené světelným tokem jednoho lumenu na plochu 1m</a:t>
            </a:r>
            <a:r>
              <a:rPr lang="cs-CZ" sz="2400" baseline="30000" dirty="0"/>
              <a:t>2</a:t>
            </a:r>
          </a:p>
          <a:p>
            <a:endParaRPr lang="cs-CZ" sz="2400" baseline="30000" dirty="0"/>
          </a:p>
          <a:p>
            <a:r>
              <a:rPr lang="cs-CZ" sz="2400" dirty="0"/>
              <a:t>Hygienické normy zohledňují:</a:t>
            </a:r>
          </a:p>
          <a:p>
            <a:r>
              <a:rPr lang="cs-CZ" sz="2400" dirty="0"/>
              <a:t>- zrakovou náročnost prováděné činnosti</a:t>
            </a:r>
          </a:p>
          <a:p>
            <a:r>
              <a:rPr lang="cs-CZ" sz="2400" dirty="0"/>
              <a:t>- oslnění, popř. střídání světla a tmy (především pokud pracovníci musejí přecházet z </a:t>
            </a:r>
          </a:p>
          <a:p>
            <a:r>
              <a:rPr lang="cs-CZ" sz="2400" dirty="0"/>
              <a:t>   jednoho místa na druhé)</a:t>
            </a:r>
          </a:p>
          <a:p>
            <a:pPr marL="342900" indent="-342900">
              <a:buFontTx/>
              <a:buChar char="-"/>
            </a:pPr>
            <a:r>
              <a:rPr lang="cs-CZ" sz="2400" dirty="0"/>
              <a:t>některé práce je nutno provádět po několik desítek minut trvající adaptaci na tmu</a:t>
            </a:r>
          </a:p>
          <a:p>
            <a:pPr marL="342900" indent="-342900">
              <a:buFontTx/>
              <a:buChar char="-"/>
            </a:pPr>
            <a:r>
              <a:rPr lang="cs-CZ" sz="2400" dirty="0"/>
              <a:t>speciální normy pro práci s lasery</a:t>
            </a:r>
            <a:endParaRPr lang="cs-CZ" sz="2400" dirty="0">
              <a:solidFill>
                <a:srgbClr val="3333B3"/>
              </a:solidFill>
              <a:latin typeface="NimbusSanL-Regu"/>
            </a:endParaRPr>
          </a:p>
        </p:txBody>
      </p:sp>
      <p:pic>
        <p:nvPicPr>
          <p:cNvPr id="3" name="Zvuk 2">
            <a:hlinkClick r:id="" action="ppaction://media"/>
            <a:extLst>
              <a:ext uri="{FF2B5EF4-FFF2-40B4-BE49-F238E27FC236}">
                <a16:creationId xmlns:a16="http://schemas.microsoft.com/office/drawing/2014/main" id="{A4364A58-B676-428A-9EFF-53D2E68029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51254040"/>
      </p:ext>
    </p:extLst>
  </p:cSld>
  <p:clrMapOvr>
    <a:masterClrMapping/>
  </p:clrMapOvr>
  <mc:AlternateContent xmlns:mc="http://schemas.openxmlformats.org/markup-compatibility/2006">
    <mc:Choice xmlns:p14="http://schemas.microsoft.com/office/powerpoint/2010/main" Requires="p14">
      <p:transition spd="slow" p14:dur="2000" advTm="32995"/>
    </mc:Choice>
    <mc:Fallback>
      <p:transition spd="slow" advTm="32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99555" y="891270"/>
            <a:ext cx="11197087" cy="5016758"/>
          </a:xfrm>
          <a:prstGeom prst="rect">
            <a:avLst/>
          </a:prstGeom>
        </p:spPr>
        <p:txBody>
          <a:bodyPr wrap="square">
            <a:spAutoFit/>
          </a:bodyPr>
          <a:lstStyle/>
          <a:p>
            <a:pPr algn="ctr"/>
            <a:r>
              <a:rPr lang="cs-CZ" sz="3200" b="0" i="0" u="none" strike="noStrike" baseline="0" dirty="0">
                <a:solidFill>
                  <a:srgbClr val="3333B3"/>
                </a:solidFill>
                <a:latin typeface="NimbusSanL-Regu"/>
              </a:rPr>
              <a:t>Viditelné světlo</a:t>
            </a:r>
          </a:p>
          <a:p>
            <a:pPr algn="ctr"/>
            <a:r>
              <a:rPr lang="cs-CZ" sz="2400" b="0" i="0" u="none" strike="noStrike" baseline="0" dirty="0">
                <a:solidFill>
                  <a:srgbClr val="3333B3"/>
                </a:solidFill>
                <a:latin typeface="NimbusSanL-Regu"/>
              </a:rPr>
              <a:t>Význam 2</a:t>
            </a:r>
          </a:p>
          <a:p>
            <a:endParaRPr lang="cs-CZ" sz="1200" dirty="0">
              <a:solidFill>
                <a:srgbClr val="3333B3"/>
              </a:solidFill>
              <a:latin typeface="NimbusSanL-Regu"/>
            </a:endParaRPr>
          </a:p>
          <a:p>
            <a:endParaRPr lang="cs-CZ" sz="1200" b="0" i="0" u="none" strike="noStrike" baseline="0" dirty="0">
              <a:solidFill>
                <a:srgbClr val="3333B3"/>
              </a:solidFill>
              <a:latin typeface="NimbusSanL-Regu"/>
            </a:endParaRPr>
          </a:p>
          <a:p>
            <a:r>
              <a:rPr lang="en-US" sz="1400" b="0" i="0" u="none" strike="noStrike" baseline="0" dirty="0">
                <a:solidFill>
                  <a:srgbClr val="3333B3"/>
                </a:solidFill>
                <a:latin typeface="CMSY10"/>
              </a:rPr>
              <a:t> </a:t>
            </a:r>
            <a:r>
              <a:rPr lang="cs-CZ" sz="2400" dirty="0"/>
              <a:t>U zářivek, výbojek a LED existuje stroboskopický efekt.</a:t>
            </a:r>
          </a:p>
          <a:p>
            <a:endParaRPr lang="cs-CZ" sz="2400" dirty="0"/>
          </a:p>
          <a:p>
            <a:r>
              <a:rPr lang="cs-CZ" sz="2400" dirty="0"/>
              <a:t>Barva světla má význam pro psychickou pohodu, barevné řešení interiéru pro využití </a:t>
            </a:r>
          </a:p>
          <a:p>
            <a:r>
              <a:rPr lang="cs-CZ" sz="2400" dirty="0"/>
              <a:t>světla, na intenzitě přirozeného osvětlení se podílí i tvar oken.</a:t>
            </a:r>
          </a:p>
          <a:p>
            <a:endParaRPr lang="cs-CZ" sz="2400" dirty="0"/>
          </a:p>
          <a:p>
            <a:r>
              <a:rPr lang="cs-CZ" sz="2400" dirty="0"/>
              <a:t>Intenzívní viditelné světlo vyvolává na kůži – </a:t>
            </a:r>
            <a:r>
              <a:rPr lang="cs-CZ" sz="2400" dirty="0" err="1"/>
              <a:t>fotodermatitidu</a:t>
            </a:r>
            <a:r>
              <a:rPr lang="cs-CZ" sz="2400" dirty="0"/>
              <a:t> - a může přispívat i k zánětu spojivek (tzv. „sněžná slepota“ </a:t>
            </a:r>
            <a:r>
              <a:rPr lang="pl-PL" sz="2400" dirty="0"/>
              <a:t>při dlouhodobém pobytu bez ochrany v krajině zapadané</a:t>
            </a:r>
          </a:p>
          <a:p>
            <a:r>
              <a:rPr lang="cs-CZ" sz="2400" dirty="0"/>
              <a:t>sněhem; na ní se ovšem spolupodílí i UV záření).</a:t>
            </a:r>
          </a:p>
          <a:p>
            <a:endParaRPr lang="cs-CZ" sz="2400" dirty="0"/>
          </a:p>
          <a:p>
            <a:r>
              <a:rPr lang="cs-CZ" sz="2400" dirty="0"/>
              <a:t>Společně s IR zářením se podílí na vzniku úžehu (viz dále).</a:t>
            </a:r>
            <a:endParaRPr lang="cs-CZ" sz="2400" b="0" i="0" u="none" strike="noStrike" baseline="0" dirty="0">
              <a:solidFill>
                <a:srgbClr val="3333B3"/>
              </a:solidFill>
              <a:latin typeface="CMSY10"/>
            </a:endParaRPr>
          </a:p>
        </p:txBody>
      </p:sp>
      <p:pic>
        <p:nvPicPr>
          <p:cNvPr id="3" name="Zvuk 2">
            <a:hlinkClick r:id="" action="ppaction://media"/>
            <a:extLst>
              <a:ext uri="{FF2B5EF4-FFF2-40B4-BE49-F238E27FC236}">
                <a16:creationId xmlns:a16="http://schemas.microsoft.com/office/drawing/2014/main" id="{DA4991ED-808E-4B2B-85B4-19B30EAEC6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82898660"/>
      </p:ext>
    </p:extLst>
  </p:cSld>
  <p:clrMapOvr>
    <a:masterClrMapping/>
  </p:clrMapOvr>
  <mc:AlternateContent xmlns:mc="http://schemas.openxmlformats.org/markup-compatibility/2006">
    <mc:Choice xmlns:p14="http://schemas.microsoft.com/office/powerpoint/2010/main" Requires="p14">
      <p:transition spd="slow" p14:dur="2000" advTm="50130"/>
    </mc:Choice>
    <mc:Fallback>
      <p:transition spd="slow" advTm="50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17918" y="1005627"/>
            <a:ext cx="10058400" cy="3970318"/>
          </a:xfrm>
          <a:prstGeom prst="rect">
            <a:avLst/>
          </a:prstGeom>
        </p:spPr>
        <p:txBody>
          <a:bodyPr wrap="square">
            <a:spAutoFit/>
          </a:bodyPr>
          <a:lstStyle/>
          <a:p>
            <a:pPr algn="ctr"/>
            <a:r>
              <a:rPr lang="cs-CZ" sz="3200" b="1" dirty="0"/>
              <a:t>Projektová havárie</a:t>
            </a:r>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r>
              <a:rPr lang="cs-CZ" sz="2400" b="1" dirty="0"/>
              <a:t>Projektová havárie je taková, na jejíž zvládnutí je jaderné</a:t>
            </a:r>
          </a:p>
          <a:p>
            <a:pPr algn="ctr"/>
            <a:r>
              <a:rPr lang="cs-CZ" sz="2400" b="1" dirty="0"/>
              <a:t>zařízení konstruováno.</a:t>
            </a:r>
            <a:endParaRPr lang="cs-CZ" sz="2400" b="1" dirty="0">
              <a:solidFill>
                <a:srgbClr val="3333B3"/>
              </a:solidFill>
              <a:latin typeface="NimbusSanL-Regu"/>
            </a:endParaRPr>
          </a:p>
          <a:p>
            <a:endParaRPr lang="cs-CZ" sz="3200" b="0" i="0" u="none" strike="noStrike" baseline="0" dirty="0">
              <a:solidFill>
                <a:srgbClr val="3333B3"/>
              </a:solidFill>
              <a:latin typeface="NimbusSanL-Regu"/>
            </a:endParaRPr>
          </a:p>
          <a:p>
            <a:endParaRPr lang="cs-CZ" sz="3200" b="0" i="0" u="none" strike="noStrike" baseline="0" dirty="0">
              <a:solidFill>
                <a:srgbClr val="3333B3"/>
              </a:solidFill>
              <a:latin typeface="NimbusSanL-Regu"/>
            </a:endParaRPr>
          </a:p>
        </p:txBody>
      </p:sp>
      <p:pic>
        <p:nvPicPr>
          <p:cNvPr id="3" name="Zvuk 2">
            <a:hlinkClick r:id="" action="ppaction://media"/>
            <a:extLst>
              <a:ext uri="{FF2B5EF4-FFF2-40B4-BE49-F238E27FC236}">
                <a16:creationId xmlns:a16="http://schemas.microsoft.com/office/drawing/2014/main" id="{565E4FEF-8A96-4043-8264-7A429F3082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97513824"/>
      </p:ext>
    </p:extLst>
  </p:cSld>
  <p:clrMapOvr>
    <a:masterClrMapping/>
  </p:clrMapOvr>
  <mc:AlternateContent xmlns:mc="http://schemas.openxmlformats.org/markup-compatibility/2006">
    <mc:Choice xmlns:p14="http://schemas.microsoft.com/office/powerpoint/2010/main" Requires="p14">
      <p:transition spd="slow" p14:dur="2000" advTm="35789"/>
    </mc:Choice>
    <mc:Fallback>
      <p:transition spd="slow" advTm="35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00331" y="397012"/>
            <a:ext cx="11507639" cy="2800767"/>
          </a:xfrm>
          <a:prstGeom prst="rect">
            <a:avLst/>
          </a:prstGeom>
        </p:spPr>
        <p:txBody>
          <a:bodyPr wrap="square">
            <a:spAutoFit/>
          </a:bodyPr>
          <a:lstStyle/>
          <a:p>
            <a:pPr algn="ctr"/>
            <a:r>
              <a:rPr lang="cs-CZ" sz="3200" b="0" i="0" u="none" strike="noStrike" baseline="0" dirty="0">
                <a:solidFill>
                  <a:srgbClr val="3333B3"/>
                </a:solidFill>
                <a:latin typeface="NimbusSanL-Regu"/>
              </a:rPr>
              <a:t>Infračervené záření</a:t>
            </a:r>
          </a:p>
          <a:p>
            <a:endParaRPr lang="cs-CZ" sz="2400" b="0" i="0" u="none" strike="noStrike" baseline="0" dirty="0">
              <a:solidFill>
                <a:srgbClr val="3333B3"/>
              </a:solidFill>
              <a:latin typeface="NimbusSanL-Regu"/>
            </a:endParaRPr>
          </a:p>
          <a:p>
            <a:r>
              <a:rPr lang="en-US" sz="2400" b="0" i="0" u="none" strike="noStrike" baseline="0" dirty="0">
                <a:solidFill>
                  <a:srgbClr val="000000"/>
                </a:solidFill>
                <a:latin typeface="NimbusSanL-Regu"/>
              </a:rPr>
              <a:t>IR-A (760 – 1400 nm), IR-B (1400 –</a:t>
            </a:r>
            <a:r>
              <a:rPr lang="cs-CZ" sz="2400" b="0" i="0" u="none" strike="noStrike" baseline="0" dirty="0">
                <a:solidFill>
                  <a:srgbClr val="000000"/>
                </a:solidFill>
                <a:latin typeface="NimbusSanL-Regu"/>
              </a:rPr>
              <a:t> </a:t>
            </a:r>
            <a:r>
              <a:rPr lang="en-US" sz="2400" b="0" i="0" u="none" strike="noStrike" baseline="0" dirty="0">
                <a:solidFill>
                  <a:srgbClr val="000000"/>
                </a:solidFill>
                <a:latin typeface="NimbusSanL-Regu"/>
              </a:rPr>
              <a:t>3000 nm) and IR-C (</a:t>
            </a:r>
            <a:r>
              <a:rPr lang="cs-CZ" sz="2400" b="0" i="0" u="none" strike="noStrike" baseline="0" dirty="0">
                <a:solidFill>
                  <a:srgbClr val="000000"/>
                </a:solidFill>
                <a:latin typeface="NimbusSanL-Regu"/>
              </a:rPr>
              <a:t>nad</a:t>
            </a:r>
            <a:r>
              <a:rPr lang="en-US" sz="2400" b="0" i="0" u="none" strike="noStrike" baseline="0" dirty="0">
                <a:solidFill>
                  <a:srgbClr val="000000"/>
                </a:solidFill>
                <a:latin typeface="NimbusSanL-Regu"/>
              </a:rPr>
              <a:t> 3000 nm)</a:t>
            </a:r>
            <a:endParaRPr lang="cs-CZ" sz="2400" b="0" i="0" u="none" strike="noStrike" baseline="0" dirty="0">
              <a:solidFill>
                <a:srgbClr val="000000"/>
              </a:solidFill>
              <a:latin typeface="NimbusSanL-Regu"/>
            </a:endParaRPr>
          </a:p>
          <a:p>
            <a:r>
              <a:rPr lang="cs-CZ" sz="2400" dirty="0"/>
              <a:t>Pozor: Rozložení je symetrické kolem viditelného světla: </a:t>
            </a:r>
          </a:p>
          <a:p>
            <a:r>
              <a:rPr lang="cs-CZ" sz="2400" dirty="0"/>
              <a:t>UVC – UVB –UVA – viditelné světlo – IRA – IRB – IRC.</a:t>
            </a:r>
          </a:p>
          <a:p>
            <a:r>
              <a:rPr lang="cs-CZ" sz="2400" dirty="0"/>
              <a:t>Zdrojem zahřáté předměty, IR-A a IR-B jsou složkou slunečního záření dopadajícího na povrch Země, IR LED jsou často v ovladačích domácí elektroniky</a:t>
            </a:r>
            <a:endParaRPr lang="en-US" sz="2400" b="0" i="0" u="none" strike="noStrike" baseline="0" dirty="0">
              <a:solidFill>
                <a:srgbClr val="000000"/>
              </a:solidFill>
              <a:latin typeface="NimbusSanL-Regu"/>
            </a:endParaRPr>
          </a:p>
        </p:txBody>
      </p:sp>
      <p:pic>
        <p:nvPicPr>
          <p:cNvPr id="4" name="Obrázek 3"/>
          <p:cNvPicPr>
            <a:picLocks noChangeAspect="1"/>
          </p:cNvPicPr>
          <p:nvPr/>
        </p:nvPicPr>
        <p:blipFill>
          <a:blip r:embed="rId4"/>
          <a:stretch>
            <a:fillRect/>
          </a:stretch>
        </p:blipFill>
        <p:spPr>
          <a:xfrm>
            <a:off x="2129825" y="3727280"/>
            <a:ext cx="8248650" cy="3000375"/>
          </a:xfrm>
          <a:prstGeom prst="rect">
            <a:avLst/>
          </a:prstGeom>
        </p:spPr>
      </p:pic>
      <p:sp>
        <p:nvSpPr>
          <p:cNvPr id="5" name="TextovéPole 4"/>
          <p:cNvSpPr txBox="1"/>
          <p:nvPr/>
        </p:nvSpPr>
        <p:spPr>
          <a:xfrm>
            <a:off x="3880022" y="4408720"/>
            <a:ext cx="1571264" cy="369332"/>
          </a:xfrm>
          <a:prstGeom prst="rect">
            <a:avLst/>
          </a:prstGeom>
          <a:noFill/>
        </p:spPr>
        <p:txBody>
          <a:bodyPr wrap="none" rtlCol="0">
            <a:spAutoFit/>
          </a:bodyPr>
          <a:lstStyle/>
          <a:p>
            <a:r>
              <a:rPr lang="cs-CZ" dirty="0"/>
              <a:t>A       B            C</a:t>
            </a:r>
          </a:p>
        </p:txBody>
      </p:sp>
      <p:sp>
        <p:nvSpPr>
          <p:cNvPr id="6" name="TextovéPole 5"/>
          <p:cNvSpPr txBox="1"/>
          <p:nvPr/>
        </p:nvSpPr>
        <p:spPr>
          <a:xfrm>
            <a:off x="4116922" y="5568187"/>
            <a:ext cx="893193" cy="369332"/>
          </a:xfrm>
          <a:prstGeom prst="rect">
            <a:avLst/>
          </a:prstGeom>
          <a:noFill/>
        </p:spPr>
        <p:txBody>
          <a:bodyPr wrap="none" rtlCol="0">
            <a:spAutoFit/>
          </a:bodyPr>
          <a:lstStyle/>
          <a:p>
            <a:r>
              <a:rPr lang="cs-CZ" b="1" dirty="0"/>
              <a:t>C   B   A</a:t>
            </a:r>
          </a:p>
        </p:txBody>
      </p:sp>
      <p:pic>
        <p:nvPicPr>
          <p:cNvPr id="3" name="Zvuk 2">
            <a:hlinkClick r:id="" action="ppaction://media"/>
            <a:extLst>
              <a:ext uri="{FF2B5EF4-FFF2-40B4-BE49-F238E27FC236}">
                <a16:creationId xmlns:a16="http://schemas.microsoft.com/office/drawing/2014/main" id="{92D4E8C7-B153-4F42-AC3F-8BE6A1AFBB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51007682"/>
      </p:ext>
    </p:extLst>
  </p:cSld>
  <p:clrMapOvr>
    <a:masterClrMapping/>
  </p:clrMapOvr>
  <mc:AlternateContent xmlns:mc="http://schemas.openxmlformats.org/markup-compatibility/2006">
    <mc:Choice xmlns:p14="http://schemas.microsoft.com/office/powerpoint/2010/main" Requires="p14">
      <p:transition spd="slow" p14:dur="2000" advTm="23851"/>
    </mc:Choice>
    <mc:Fallback>
      <p:transition spd="slow" advTm="23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45057" y="200686"/>
            <a:ext cx="11645660" cy="5755422"/>
          </a:xfrm>
          <a:prstGeom prst="rect">
            <a:avLst/>
          </a:prstGeom>
        </p:spPr>
        <p:txBody>
          <a:bodyPr wrap="square">
            <a:spAutoFit/>
          </a:bodyPr>
          <a:lstStyle/>
          <a:p>
            <a:pPr algn="ctr"/>
            <a:r>
              <a:rPr lang="cs-CZ" sz="3200" b="1" i="0" u="none" strike="noStrike" baseline="0" dirty="0">
                <a:solidFill>
                  <a:srgbClr val="3333B3"/>
                </a:solidFill>
                <a:latin typeface="NimbusSanL-Regu"/>
              </a:rPr>
              <a:t>Infračervené záření</a:t>
            </a:r>
          </a:p>
          <a:p>
            <a:pPr algn="ctr"/>
            <a:r>
              <a:rPr lang="cs-CZ" sz="2400" b="0" i="0" u="none" strike="noStrike" baseline="0" dirty="0">
                <a:solidFill>
                  <a:srgbClr val="3333B3"/>
                </a:solidFill>
                <a:latin typeface="NimbusSanL-Regu"/>
              </a:rPr>
              <a:t>Účinek na zdraví </a:t>
            </a:r>
          </a:p>
          <a:p>
            <a:endParaRPr lang="cs-CZ" sz="2400" dirty="0">
              <a:solidFill>
                <a:srgbClr val="3333B3"/>
              </a:solidFill>
              <a:latin typeface="NimbusSanL-Regu"/>
            </a:endParaRPr>
          </a:p>
          <a:p>
            <a:r>
              <a:rPr lang="cs-CZ" sz="2400" dirty="0"/>
              <a:t>-    Při vysokých intenzitách tepelný efekt až akutní popáleniny</a:t>
            </a:r>
          </a:p>
          <a:p>
            <a:pPr marL="342900" indent="-342900">
              <a:buFontTx/>
              <a:buChar char="-"/>
            </a:pPr>
            <a:r>
              <a:rPr lang="cs-CZ" sz="2400" dirty="0">
                <a:solidFill>
                  <a:schemeClr val="accent1">
                    <a:lumMod val="75000"/>
                  </a:schemeClr>
                </a:solidFill>
              </a:rPr>
              <a:t>Zákal</a:t>
            </a:r>
            <a:r>
              <a:rPr lang="cs-CZ" sz="2400" dirty="0"/>
              <a:t> oční čočky. Vyskytoval se především u pracovníků vystavených sálání z pecí nebo horkého materiálu - sklářská katarakta.</a:t>
            </a:r>
          </a:p>
          <a:p>
            <a:pPr marL="342900" indent="-342900">
              <a:buFontTx/>
              <a:buChar char="-"/>
            </a:pPr>
            <a:endParaRPr lang="cs-CZ" sz="2400" dirty="0"/>
          </a:p>
          <a:p>
            <a:r>
              <a:rPr lang="cs-CZ" sz="2400" dirty="0"/>
              <a:t> - </a:t>
            </a:r>
            <a:r>
              <a:rPr lang="cs-CZ" sz="2400" dirty="0">
                <a:solidFill>
                  <a:schemeClr val="accent1">
                    <a:lumMod val="75000"/>
                  </a:schemeClr>
                </a:solidFill>
              </a:rPr>
              <a:t>Úžeh</a:t>
            </a:r>
            <a:r>
              <a:rPr lang="cs-CZ" sz="2400" dirty="0"/>
              <a:t> vzniká celkovým přehřátím organismu viditelným i IR zářením. Podílí rovněž teplota  vzduchu, relativní vlhkost a proudění vzduchu, tedy celý tzv. termický komplex. Vzniká</a:t>
            </a:r>
          </a:p>
          <a:p>
            <a:r>
              <a:rPr lang="cs-CZ" sz="2400" dirty="0"/>
              <a:t>celkové přehřátí organismu, doprovázené nevolností a zvracením.</a:t>
            </a:r>
          </a:p>
          <a:p>
            <a:endParaRPr lang="cs-CZ" sz="2400" dirty="0"/>
          </a:p>
          <a:p>
            <a:r>
              <a:rPr lang="cs-CZ" sz="2400" dirty="0">
                <a:solidFill>
                  <a:schemeClr val="accent1">
                    <a:lumMod val="75000"/>
                  </a:schemeClr>
                </a:solidFill>
              </a:rPr>
              <a:t>- Úpal</a:t>
            </a:r>
            <a:r>
              <a:rPr lang="cs-CZ" sz="2400" dirty="0"/>
              <a:t> je zapříčiněn především přehřátím hlavy, přičemž dlouhovlnná složka IR-B může pronikat skrze povrchové struktury a dráždit mozkové obaly. Příznaky jsou podobné</a:t>
            </a:r>
          </a:p>
          <a:p>
            <a:r>
              <a:rPr lang="cs-CZ" sz="2400" dirty="0"/>
              <a:t>úžehu, více v popředí je však nevolnost a silné bolesti hlavy.</a:t>
            </a:r>
            <a:endParaRPr lang="cs-CZ" sz="2400" b="0" i="0" u="none" strike="noStrike" baseline="0" dirty="0">
              <a:solidFill>
                <a:srgbClr val="3333B3"/>
              </a:solidFill>
              <a:latin typeface="NimbusSanL-Regu"/>
            </a:endParaRPr>
          </a:p>
          <a:p>
            <a:r>
              <a:rPr lang="en-US" sz="2400" b="0" i="0" u="none" strike="noStrike" baseline="0" dirty="0">
                <a:solidFill>
                  <a:srgbClr val="3333B3"/>
                </a:solidFill>
                <a:latin typeface="CMSY10"/>
              </a:rPr>
              <a:t> </a:t>
            </a:r>
            <a:endParaRPr lang="cs-CZ" sz="2400" dirty="0"/>
          </a:p>
        </p:txBody>
      </p:sp>
      <p:pic>
        <p:nvPicPr>
          <p:cNvPr id="4" name="Zvuk 3">
            <a:hlinkClick r:id="" action="ppaction://media"/>
            <a:extLst>
              <a:ext uri="{FF2B5EF4-FFF2-40B4-BE49-F238E27FC236}">
                <a16:creationId xmlns:a16="http://schemas.microsoft.com/office/drawing/2014/main" id="{BC92F234-D5C5-4724-BE16-D8DA366081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30183217"/>
      </p:ext>
    </p:extLst>
  </p:cSld>
  <p:clrMapOvr>
    <a:masterClrMapping/>
  </p:clrMapOvr>
  <mc:AlternateContent xmlns:mc="http://schemas.openxmlformats.org/markup-compatibility/2006">
    <mc:Choice xmlns:p14="http://schemas.microsoft.com/office/powerpoint/2010/main" Requires="p14">
      <p:transition spd="slow" p14:dur="2000" advTm="54458"/>
    </mc:Choice>
    <mc:Fallback>
      <p:transition spd="slow" advTm="54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79562" y="524327"/>
            <a:ext cx="11812438" cy="5386090"/>
          </a:xfrm>
          <a:prstGeom prst="rect">
            <a:avLst/>
          </a:prstGeom>
        </p:spPr>
        <p:txBody>
          <a:bodyPr wrap="square">
            <a:spAutoFit/>
          </a:bodyPr>
          <a:lstStyle/>
          <a:p>
            <a:pPr algn="ctr"/>
            <a:r>
              <a:rPr lang="cs-CZ" sz="3200" b="1" i="0" u="none" strike="noStrike" baseline="0" dirty="0">
                <a:solidFill>
                  <a:srgbClr val="3333B3"/>
                </a:solidFill>
                <a:latin typeface="NimbusSanL-Regu"/>
              </a:rPr>
              <a:t>Infračervené záření</a:t>
            </a:r>
          </a:p>
          <a:p>
            <a:pPr algn="ctr"/>
            <a:r>
              <a:rPr lang="cs-CZ" sz="2400" b="0" i="0" u="none" strike="noStrike" baseline="0" dirty="0">
                <a:solidFill>
                  <a:srgbClr val="3333B3"/>
                </a:solidFill>
                <a:latin typeface="NimbusSanL-Regu"/>
              </a:rPr>
              <a:t>Účinek na zdraví – </a:t>
            </a:r>
            <a:r>
              <a:rPr lang="cs-CZ" sz="2400" b="0" i="0" u="none" strike="noStrike" baseline="0" dirty="0" err="1">
                <a:solidFill>
                  <a:srgbClr val="3333B3"/>
                </a:solidFill>
                <a:latin typeface="NimbusSanL-Regu"/>
              </a:rPr>
              <a:t>pokr</a:t>
            </a:r>
            <a:r>
              <a:rPr lang="cs-CZ" sz="2400" b="0" i="0" u="none" strike="noStrike" baseline="0" dirty="0">
                <a:solidFill>
                  <a:srgbClr val="3333B3"/>
                </a:solidFill>
                <a:latin typeface="NimbusSanL-Regu"/>
              </a:rPr>
              <a:t>.</a:t>
            </a:r>
          </a:p>
          <a:p>
            <a:endParaRPr lang="cs-CZ" sz="2400" dirty="0"/>
          </a:p>
          <a:p>
            <a:r>
              <a:rPr lang="cs-CZ" sz="2400" dirty="0">
                <a:solidFill>
                  <a:schemeClr val="accent1">
                    <a:lumMod val="75000"/>
                  </a:schemeClr>
                </a:solidFill>
              </a:rPr>
              <a:t>Úžeh i úpal </a:t>
            </a:r>
            <a:r>
              <a:rPr lang="cs-CZ" sz="2400" dirty="0"/>
              <a:t>mohou u disponovaných jedinců vyvolat epileptické nebo epileptiformní křeče.</a:t>
            </a:r>
          </a:p>
          <a:p>
            <a:endParaRPr lang="cs-CZ" sz="2400" dirty="0"/>
          </a:p>
          <a:p>
            <a:r>
              <a:rPr lang="cs-CZ" sz="2400" dirty="0">
                <a:solidFill>
                  <a:schemeClr val="accent1">
                    <a:lumMod val="75000"/>
                  </a:schemeClr>
                </a:solidFill>
              </a:rPr>
              <a:t>Prevencí </a:t>
            </a:r>
            <a:r>
              <a:rPr lang="cs-CZ" sz="2400" dirty="0"/>
              <a:t>obou:</a:t>
            </a:r>
          </a:p>
          <a:p>
            <a:r>
              <a:rPr lang="cs-CZ" sz="2400" dirty="0"/>
              <a:t>- vyhýbání se otevřenému prostranství na slunci</a:t>
            </a:r>
          </a:p>
          <a:p>
            <a:r>
              <a:rPr lang="cs-CZ" sz="2400" dirty="0"/>
              <a:t>- dostatečný pitný režim,</a:t>
            </a:r>
          </a:p>
          <a:p>
            <a:r>
              <a:rPr lang="cs-CZ" sz="2400" dirty="0"/>
              <a:t>- prevencí úpalu pak navíc dbání o nošení pokrývky hlavy</a:t>
            </a:r>
          </a:p>
          <a:p>
            <a:pPr marL="342900" indent="-342900">
              <a:buFontTx/>
              <a:buChar char="-"/>
            </a:pPr>
            <a:r>
              <a:rPr lang="cs-CZ" sz="2400" dirty="0"/>
              <a:t>je nutno zvlášť hlídat děti s epilepsií, chorobami ledvin a kardiovaskulárního systému, cukrovkáře apod.!</a:t>
            </a:r>
          </a:p>
          <a:p>
            <a:pPr marL="342900" indent="-342900">
              <a:buFontTx/>
              <a:buChar char="-"/>
            </a:pPr>
            <a:endParaRPr lang="cs-CZ" sz="2400" dirty="0"/>
          </a:p>
          <a:p>
            <a:r>
              <a:rPr lang="cs-CZ" sz="2400" dirty="0">
                <a:solidFill>
                  <a:schemeClr val="accent1">
                    <a:lumMod val="75000"/>
                  </a:schemeClr>
                </a:solidFill>
              </a:rPr>
              <a:t>Chronické vlivy </a:t>
            </a:r>
            <a:r>
              <a:rPr lang="cs-CZ" sz="2400" dirty="0"/>
              <a:t>IR záření: Byly diskutovány možné vlivy extrémně dlouhých expozic stále stejných míst na kůži, nicméně riziko nádorů apod. je velice nízké.</a:t>
            </a:r>
            <a:endParaRPr lang="cs-CZ" sz="2400" b="0" i="0" u="none" strike="noStrike" baseline="0" dirty="0">
              <a:solidFill>
                <a:srgbClr val="3333B3"/>
              </a:solidFill>
              <a:latin typeface="NimbusSanL-Regu"/>
            </a:endParaRPr>
          </a:p>
        </p:txBody>
      </p:sp>
    </p:spTree>
    <p:extLst>
      <p:ext uri="{BB962C8B-B14F-4D97-AF65-F5344CB8AC3E}">
        <p14:creationId xmlns:p14="http://schemas.microsoft.com/office/powerpoint/2010/main" val="32318463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90519" y="120402"/>
            <a:ext cx="11404121" cy="6617196"/>
          </a:xfrm>
          <a:prstGeom prst="rect">
            <a:avLst/>
          </a:prstGeom>
        </p:spPr>
        <p:txBody>
          <a:bodyPr wrap="square">
            <a:spAutoFit/>
          </a:bodyPr>
          <a:lstStyle/>
          <a:p>
            <a:pPr algn="ctr"/>
            <a:r>
              <a:rPr lang="cs-CZ" sz="3200" b="0" i="0" u="none" strike="noStrike" baseline="0" dirty="0">
                <a:solidFill>
                  <a:srgbClr val="3333B3"/>
                </a:solidFill>
                <a:latin typeface="NimbusSanL-Regu"/>
              </a:rPr>
              <a:t>Záření o vyšších vlnových délkách</a:t>
            </a:r>
          </a:p>
          <a:p>
            <a:pPr algn="ctr"/>
            <a:endParaRPr lang="cs-CZ" sz="3200" b="0" i="0" u="none" strike="noStrike" baseline="0" dirty="0">
              <a:solidFill>
                <a:srgbClr val="3333B3"/>
              </a:solidFill>
              <a:latin typeface="NimbusSanL-Regu"/>
            </a:endParaRPr>
          </a:p>
          <a:p>
            <a:pPr marL="342900" indent="-342900">
              <a:buFontTx/>
              <a:buChar char="-"/>
            </a:pPr>
            <a:endParaRPr lang="cs-CZ" sz="2400" b="0" i="0" u="none" strike="noStrike" baseline="0" dirty="0">
              <a:solidFill>
                <a:srgbClr val="000000"/>
              </a:solidFill>
              <a:latin typeface="NimbusSanL-Regu"/>
            </a:endParaRPr>
          </a:p>
          <a:p>
            <a:r>
              <a:rPr lang="cs-CZ" sz="2400" dirty="0"/>
              <a:t>Mikrovlny a vlny používané v radiokomunikacích, </a:t>
            </a:r>
          </a:p>
          <a:p>
            <a:r>
              <a:rPr lang="cs-CZ" sz="2400" dirty="0"/>
              <a:t>Mají účinky především tepelné (ohřev pokrmů </a:t>
            </a:r>
          </a:p>
          <a:p>
            <a:r>
              <a:rPr lang="cs-CZ" sz="2400" dirty="0"/>
              <a:t>v mikrovlnné troubě).</a:t>
            </a:r>
          </a:p>
          <a:p>
            <a:r>
              <a:rPr lang="cs-CZ" sz="2400" dirty="0"/>
              <a:t>Diskuse o negativním zdravotním účinku</a:t>
            </a:r>
          </a:p>
          <a:p>
            <a:r>
              <a:rPr lang="cs-CZ" sz="2400" dirty="0"/>
              <a:t>-    riziko některých zhoubných nádorů mozku</a:t>
            </a:r>
          </a:p>
          <a:p>
            <a:pPr marL="342900" indent="-342900">
              <a:buFontTx/>
              <a:buChar char="-"/>
            </a:pPr>
            <a:r>
              <a:rPr lang="cs-CZ" sz="2400" dirty="0"/>
              <a:t>ohřev a krvácení mozkové tkáně při intenzívní expozici</a:t>
            </a:r>
          </a:p>
          <a:p>
            <a:pPr marL="342900" indent="-342900">
              <a:buFontTx/>
              <a:buChar char="-"/>
            </a:pPr>
            <a:r>
              <a:rPr lang="cs-CZ" sz="2400" dirty="0"/>
              <a:t>https://www.ceskatelevize.cz/porady/10262026115-zivot-mezi-vlnami/21238255134/</a:t>
            </a:r>
          </a:p>
          <a:p>
            <a:r>
              <a:rPr lang="cs-CZ" sz="2400" dirty="0"/>
              <a:t> </a:t>
            </a:r>
          </a:p>
          <a:p>
            <a:r>
              <a:rPr lang="cs-CZ" sz="2400" dirty="0"/>
              <a:t>Příznivé účinky:</a:t>
            </a:r>
          </a:p>
          <a:p>
            <a:r>
              <a:rPr lang="cs-CZ" sz="2400" dirty="0"/>
              <a:t>- nejšetrnější možný ohřev potravy</a:t>
            </a:r>
          </a:p>
          <a:p>
            <a:r>
              <a:rPr lang="cs-CZ" sz="2400" dirty="0"/>
              <a:t>- dostupnost rychlé pomoci při úrazech a v nemoci</a:t>
            </a:r>
          </a:p>
          <a:p>
            <a:endParaRPr lang="cs-CZ" sz="2400" dirty="0"/>
          </a:p>
          <a:p>
            <a:r>
              <a:rPr lang="cs-CZ" sz="2400" dirty="0"/>
              <a:t>Vyšší výskyt nádorů kolem vedení VN a VVN byly vysvětleny elektrostatickým koncentrováním iontů, nesouvisí s mikrovlnami</a:t>
            </a:r>
            <a:endParaRPr lang="cs-CZ" sz="2400" dirty="0">
              <a:solidFill>
                <a:srgbClr val="000000"/>
              </a:solidFill>
              <a:latin typeface="NimbusSanL-Regu"/>
            </a:endParaRPr>
          </a:p>
        </p:txBody>
      </p:sp>
      <p:pic>
        <p:nvPicPr>
          <p:cNvPr id="3" name="Obrázek 2"/>
          <p:cNvPicPr>
            <a:picLocks noChangeAspect="1"/>
          </p:cNvPicPr>
          <p:nvPr/>
        </p:nvPicPr>
        <p:blipFill>
          <a:blip r:embed="rId4"/>
          <a:stretch>
            <a:fillRect/>
          </a:stretch>
        </p:blipFill>
        <p:spPr>
          <a:xfrm>
            <a:off x="7022611" y="821419"/>
            <a:ext cx="4524375" cy="2381250"/>
          </a:xfrm>
          <a:prstGeom prst="rect">
            <a:avLst/>
          </a:prstGeom>
        </p:spPr>
      </p:pic>
      <p:pic>
        <p:nvPicPr>
          <p:cNvPr id="4" name="Zvuk 3">
            <a:hlinkClick r:id="" action="ppaction://media"/>
            <a:extLst>
              <a:ext uri="{FF2B5EF4-FFF2-40B4-BE49-F238E27FC236}">
                <a16:creationId xmlns:a16="http://schemas.microsoft.com/office/drawing/2014/main" id="{AE7F1BB9-9036-4DAA-90D1-D8E8E22389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18606393"/>
      </p:ext>
    </p:extLst>
  </p:cSld>
  <p:clrMapOvr>
    <a:masterClrMapping/>
  </p:clrMapOvr>
  <mc:AlternateContent xmlns:mc="http://schemas.openxmlformats.org/markup-compatibility/2006">
    <mc:Choice xmlns:p14="http://schemas.microsoft.com/office/powerpoint/2010/main" Requires="p14">
      <p:transition spd="slow" p14:dur="2000" advTm="82354"/>
    </mc:Choice>
    <mc:Fallback>
      <p:transition spd="slow" advTm="82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CD9151D8-6B04-428D-9DCC-E11B5874322F}"/>
              </a:ext>
            </a:extLst>
          </p:cNvPr>
          <p:cNvSpPr/>
          <p:nvPr/>
        </p:nvSpPr>
        <p:spPr>
          <a:xfrm>
            <a:off x="942108" y="1880468"/>
            <a:ext cx="10233891" cy="1200329"/>
          </a:xfrm>
          <a:prstGeom prst="rect">
            <a:avLst/>
          </a:prstGeom>
        </p:spPr>
        <p:txBody>
          <a:bodyPr wrap="square">
            <a:spAutoFit/>
          </a:bodyPr>
          <a:lstStyle/>
          <a:p>
            <a:r>
              <a:rPr lang="pl-PL" sz="2400" dirty="0">
                <a:latin typeface="NimbusRomNo9L-Regu"/>
              </a:rPr>
              <a:t>Krvácení a ohřev mozku byly pozorovány na potkanech, kterým byl </a:t>
            </a:r>
            <a:r>
              <a:rPr lang="cs-CZ" sz="2400" dirty="0">
                <a:latin typeface="NimbusRomNo9L-Regu"/>
              </a:rPr>
              <a:t>mobilní telefon připevněn k hlavě. Člověk má mozek dál od tohoto přístroje a průtok krve (odvádí teplo) je v lidském mozku mnohem vyšší.</a:t>
            </a:r>
            <a:endParaRPr lang="cs-CZ" sz="2400" dirty="0"/>
          </a:p>
        </p:txBody>
      </p:sp>
      <p:sp>
        <p:nvSpPr>
          <p:cNvPr id="3" name="TextovéPole 2">
            <a:extLst>
              <a:ext uri="{FF2B5EF4-FFF2-40B4-BE49-F238E27FC236}">
                <a16:creationId xmlns:a16="http://schemas.microsoft.com/office/drawing/2014/main" id="{3DAE403B-00E6-4725-8533-C7FE51FC5A18}"/>
              </a:ext>
            </a:extLst>
          </p:cNvPr>
          <p:cNvSpPr txBox="1"/>
          <p:nvPr/>
        </p:nvSpPr>
        <p:spPr>
          <a:xfrm>
            <a:off x="4932218" y="609600"/>
            <a:ext cx="1824346" cy="584775"/>
          </a:xfrm>
          <a:prstGeom prst="rect">
            <a:avLst/>
          </a:prstGeom>
          <a:noFill/>
        </p:spPr>
        <p:txBody>
          <a:bodyPr wrap="none" rtlCol="0">
            <a:spAutoFit/>
          </a:bodyPr>
          <a:lstStyle/>
          <a:p>
            <a:r>
              <a:rPr lang="cs-CZ" sz="3200" dirty="0">
                <a:solidFill>
                  <a:schemeClr val="accent1">
                    <a:lumMod val="75000"/>
                  </a:schemeClr>
                </a:solidFill>
              </a:rPr>
              <a:t>Komentář</a:t>
            </a:r>
          </a:p>
        </p:txBody>
      </p:sp>
    </p:spTree>
    <p:extLst>
      <p:ext uri="{BB962C8B-B14F-4D97-AF65-F5344CB8AC3E}">
        <p14:creationId xmlns:p14="http://schemas.microsoft.com/office/powerpoint/2010/main" val="40901314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10551" y="873712"/>
            <a:ext cx="11455879" cy="5386090"/>
          </a:xfrm>
          <a:prstGeom prst="rect">
            <a:avLst/>
          </a:prstGeom>
        </p:spPr>
        <p:txBody>
          <a:bodyPr wrap="square">
            <a:spAutoFit/>
          </a:bodyPr>
          <a:lstStyle/>
          <a:p>
            <a:r>
              <a:rPr lang="cs-CZ" sz="3200" b="1" i="0" u="none" strike="noStrike" baseline="0" dirty="0">
                <a:solidFill>
                  <a:srgbClr val="3333B3"/>
                </a:solidFill>
                <a:latin typeface="NimbusSanL-Regu"/>
              </a:rPr>
              <a:t>         Ionizující záření </a:t>
            </a:r>
          </a:p>
          <a:p>
            <a:r>
              <a:rPr lang="it-IT" sz="2400" dirty="0"/>
              <a:t>Pat</a:t>
            </a:r>
            <a:r>
              <a:rPr lang="cs-CZ" sz="2400" dirty="0"/>
              <a:t>ří</a:t>
            </a:r>
            <a:r>
              <a:rPr lang="it-IT" sz="2400" dirty="0"/>
              <a:t> mezi </a:t>
            </a:r>
            <a:r>
              <a:rPr lang="cs-CZ" sz="2400" dirty="0"/>
              <a:t>ně</a:t>
            </a:r>
            <a:r>
              <a:rPr lang="it-IT" sz="2400" dirty="0"/>
              <a:t>:</a:t>
            </a:r>
          </a:p>
          <a:p>
            <a:r>
              <a:rPr lang="cs-CZ" sz="2400" dirty="0"/>
              <a:t>- elektromagnetické záření s vlnovou délkou kratší </a:t>
            </a:r>
          </a:p>
          <a:p>
            <a:r>
              <a:rPr lang="cs-CZ" sz="2400" dirty="0"/>
              <a:t>  než UV-C:</a:t>
            </a:r>
          </a:p>
          <a:p>
            <a:r>
              <a:rPr lang="cs-CZ" sz="2400" dirty="0"/>
              <a:t>	- rentgenové záření</a:t>
            </a:r>
          </a:p>
          <a:p>
            <a:r>
              <a:rPr lang="cs-CZ" sz="2400" dirty="0"/>
              <a:t>	- </a:t>
            </a:r>
            <a:r>
              <a:rPr lang="el-GR" sz="2400" dirty="0"/>
              <a:t>γ</a:t>
            </a:r>
            <a:r>
              <a:rPr lang="cs-CZ" sz="2400" dirty="0"/>
              <a:t> záření</a:t>
            </a:r>
          </a:p>
          <a:p>
            <a:r>
              <a:rPr lang="cs-CZ" sz="2400" dirty="0"/>
              <a:t>	- kosmické záření</a:t>
            </a:r>
          </a:p>
          <a:p>
            <a:r>
              <a:rPr lang="cs-CZ" sz="2400" dirty="0"/>
              <a:t>- </a:t>
            </a:r>
            <a:r>
              <a:rPr lang="el-GR" sz="2400" dirty="0"/>
              <a:t>α</a:t>
            </a:r>
            <a:r>
              <a:rPr lang="cs-CZ" sz="2400" dirty="0"/>
              <a:t> záření  (jádra atomů helia)</a:t>
            </a:r>
          </a:p>
          <a:p>
            <a:r>
              <a:rPr lang="pl-PL" sz="2400" dirty="0"/>
              <a:t>- </a:t>
            </a:r>
            <a:r>
              <a:rPr lang="el-GR" sz="2400" dirty="0"/>
              <a:t>β</a:t>
            </a:r>
            <a:r>
              <a:rPr lang="pl-PL" sz="2400" dirty="0"/>
              <a:t> záření  (proud elektronů, popř. jako </a:t>
            </a:r>
            <a:r>
              <a:rPr lang="el-GR" sz="2400" dirty="0"/>
              <a:t>β</a:t>
            </a:r>
            <a:r>
              <a:rPr lang="pl-PL" sz="2400" dirty="0"/>
              <a:t> + proud pozitronů)</a:t>
            </a:r>
          </a:p>
          <a:p>
            <a:r>
              <a:rPr lang="cs-CZ" sz="2400" dirty="0"/>
              <a:t>- neutronové záření</a:t>
            </a:r>
          </a:p>
          <a:p>
            <a:endParaRPr lang="cs-CZ" sz="2400" dirty="0"/>
          </a:p>
          <a:p>
            <a:r>
              <a:rPr lang="cs-CZ" sz="2400" dirty="0"/>
              <a:t>Některá částicová záření neionizují, např.. neutrina, která volně </a:t>
            </a:r>
          </a:p>
          <a:p>
            <a:r>
              <a:rPr lang="cs-CZ" sz="2400" dirty="0"/>
              <a:t>bez interakce projdou hmotou celé planety, jiná jsou vysoce </a:t>
            </a:r>
          </a:p>
          <a:p>
            <a:r>
              <a:rPr lang="cs-CZ" sz="2400" dirty="0"/>
              <a:t>exotická.</a:t>
            </a:r>
            <a:endParaRPr lang="cs-CZ" sz="2400" b="1" i="0" u="none" strike="noStrike" baseline="0" dirty="0">
              <a:solidFill>
                <a:srgbClr val="3333B3"/>
              </a:solidFill>
              <a:latin typeface="NimbusSanL-Regu"/>
            </a:endParaRPr>
          </a:p>
        </p:txBody>
      </p:sp>
      <p:pic>
        <p:nvPicPr>
          <p:cNvPr id="4" name="Obrázek 3"/>
          <p:cNvPicPr>
            <a:picLocks noChangeAspect="1"/>
          </p:cNvPicPr>
          <p:nvPr/>
        </p:nvPicPr>
        <p:blipFill>
          <a:blip r:embed="rId4"/>
          <a:stretch>
            <a:fillRect/>
          </a:stretch>
        </p:blipFill>
        <p:spPr>
          <a:xfrm>
            <a:off x="7372865" y="18182"/>
            <a:ext cx="4065898" cy="2142542"/>
          </a:xfrm>
          <a:prstGeom prst="rect">
            <a:avLst/>
          </a:prstGeom>
        </p:spPr>
      </p:pic>
      <p:pic>
        <p:nvPicPr>
          <p:cNvPr id="5" name="Obrázek 4"/>
          <p:cNvPicPr>
            <a:picLocks noChangeAspect="1"/>
          </p:cNvPicPr>
          <p:nvPr/>
        </p:nvPicPr>
        <p:blipFill>
          <a:blip r:embed="rId5"/>
          <a:stretch>
            <a:fillRect/>
          </a:stretch>
        </p:blipFill>
        <p:spPr>
          <a:xfrm>
            <a:off x="4289666" y="2082263"/>
            <a:ext cx="2755531" cy="1741495"/>
          </a:xfrm>
          <a:prstGeom prst="rect">
            <a:avLst/>
          </a:prstGeom>
        </p:spPr>
      </p:pic>
      <p:pic>
        <p:nvPicPr>
          <p:cNvPr id="6" name="Obrázek 5"/>
          <p:cNvPicPr>
            <a:picLocks noChangeAspect="1"/>
          </p:cNvPicPr>
          <p:nvPr/>
        </p:nvPicPr>
        <p:blipFill>
          <a:blip r:embed="rId6"/>
          <a:stretch>
            <a:fillRect/>
          </a:stretch>
        </p:blipFill>
        <p:spPr>
          <a:xfrm>
            <a:off x="7372864" y="2246355"/>
            <a:ext cx="2389971" cy="1468398"/>
          </a:xfrm>
          <a:prstGeom prst="rect">
            <a:avLst/>
          </a:prstGeom>
        </p:spPr>
      </p:pic>
      <p:pic>
        <p:nvPicPr>
          <p:cNvPr id="7" name="Obrázek 6"/>
          <p:cNvPicPr>
            <a:picLocks noChangeAspect="1"/>
          </p:cNvPicPr>
          <p:nvPr/>
        </p:nvPicPr>
        <p:blipFill>
          <a:blip r:embed="rId7"/>
          <a:stretch>
            <a:fillRect/>
          </a:stretch>
        </p:blipFill>
        <p:spPr>
          <a:xfrm>
            <a:off x="8506485" y="3544499"/>
            <a:ext cx="4125754" cy="2257613"/>
          </a:xfrm>
          <a:prstGeom prst="rect">
            <a:avLst/>
          </a:prstGeom>
        </p:spPr>
      </p:pic>
      <p:pic>
        <p:nvPicPr>
          <p:cNvPr id="3" name="Zvuk 2">
            <a:hlinkClick r:id="" action="ppaction://media"/>
            <a:extLst>
              <a:ext uri="{FF2B5EF4-FFF2-40B4-BE49-F238E27FC236}">
                <a16:creationId xmlns:a16="http://schemas.microsoft.com/office/drawing/2014/main" id="{5F48E0C7-49E7-448F-9247-1628498175E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61398144"/>
      </p:ext>
    </p:extLst>
  </p:cSld>
  <p:clrMapOvr>
    <a:masterClrMapping/>
  </p:clrMapOvr>
  <mc:AlternateContent xmlns:mc="http://schemas.openxmlformats.org/markup-compatibility/2006">
    <mc:Choice xmlns:p14="http://schemas.microsoft.com/office/powerpoint/2010/main" Requires="p14">
      <p:transition spd="slow" p14:dur="2000" advTm="30292"/>
    </mc:Choice>
    <mc:Fallback>
      <p:transition spd="slow" advTm="30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10884" y="1439290"/>
            <a:ext cx="10817524" cy="3293209"/>
          </a:xfrm>
          <a:prstGeom prst="rect">
            <a:avLst/>
          </a:prstGeom>
        </p:spPr>
        <p:txBody>
          <a:bodyPr wrap="square">
            <a:spAutoFit/>
          </a:bodyPr>
          <a:lstStyle/>
          <a:p>
            <a:pPr algn="ctr"/>
            <a:r>
              <a:rPr lang="cs-CZ" sz="3200" b="0" i="0" u="none" strike="noStrike" baseline="0" dirty="0">
                <a:solidFill>
                  <a:srgbClr val="3333B3"/>
                </a:solidFill>
                <a:latin typeface="NimbusSanL-Regu"/>
              </a:rPr>
              <a:t>Účinek záření</a:t>
            </a:r>
          </a:p>
          <a:p>
            <a:pPr algn="ctr"/>
            <a:endParaRPr lang="cs-CZ" sz="3200" dirty="0">
              <a:solidFill>
                <a:srgbClr val="3333B3"/>
              </a:solidFill>
              <a:latin typeface="NimbusSanL-Regu"/>
            </a:endParaRPr>
          </a:p>
          <a:p>
            <a:pPr algn="ctr"/>
            <a:endParaRPr lang="cs-CZ" sz="2400" b="0" i="0" u="none" strike="noStrike" baseline="0" dirty="0">
              <a:solidFill>
                <a:srgbClr val="3333B3"/>
              </a:solidFill>
              <a:latin typeface="NimbusSanL-Regu"/>
            </a:endParaRPr>
          </a:p>
          <a:p>
            <a:r>
              <a:rPr lang="cs-CZ" sz="2400" b="0" i="0" u="none" strike="noStrike" baseline="0" dirty="0">
                <a:solidFill>
                  <a:srgbClr val="3333B3"/>
                </a:solidFill>
                <a:latin typeface="NimbusSanL-Regu"/>
              </a:rPr>
              <a:t>Aby záření způsobilo škodu, musí:</a:t>
            </a:r>
          </a:p>
          <a:p>
            <a:endParaRPr lang="cs-CZ" sz="2400" b="0" i="0" u="none" strike="noStrike" baseline="0" dirty="0">
              <a:solidFill>
                <a:srgbClr val="3333B3"/>
              </a:solidFill>
              <a:latin typeface="NimbusSanL-Regu"/>
            </a:endParaRPr>
          </a:p>
          <a:p>
            <a:r>
              <a:rPr lang="cs-CZ" sz="2400" b="0" i="0" u="none" strike="noStrike" baseline="0" dirty="0">
                <a:solidFill>
                  <a:srgbClr val="3333B3"/>
                </a:solidFill>
                <a:latin typeface="NimbusSanL-Regu"/>
              </a:rPr>
              <a:t>	</a:t>
            </a:r>
            <a:r>
              <a:rPr lang="cs-CZ" sz="2400" b="0" i="0" u="none" strike="noStrike" baseline="0" dirty="0">
                <a:latin typeface="NimbusSanL-Regu"/>
              </a:rPr>
              <a:t>- pronikat do živé tkáně</a:t>
            </a:r>
          </a:p>
          <a:p>
            <a:r>
              <a:rPr lang="cs-CZ" sz="2400" dirty="0">
                <a:latin typeface="NimbusSanL-Regu"/>
              </a:rPr>
              <a:t>	- alespoň částečně interagovat s hmotou a předat jí její energii (nebo její část)</a:t>
            </a:r>
            <a:endParaRPr lang="en-US" sz="2400" b="0" i="0" u="none" strike="noStrike" baseline="0" dirty="0">
              <a:latin typeface="NimbusSanL-Regu"/>
            </a:endParaRPr>
          </a:p>
          <a:p>
            <a:r>
              <a:rPr lang="cs-CZ" sz="2400" b="0" i="0" u="none" strike="noStrike" baseline="0" dirty="0">
                <a:solidFill>
                  <a:srgbClr val="3333B3"/>
                </a:solidFill>
                <a:latin typeface="NimbusSanL-Regu"/>
              </a:rPr>
              <a:t> 	</a:t>
            </a:r>
            <a:endParaRPr lang="cs-CZ" sz="2400" dirty="0">
              <a:latin typeface="NimbusSanL-Regu"/>
            </a:endParaRPr>
          </a:p>
        </p:txBody>
      </p:sp>
      <p:pic>
        <p:nvPicPr>
          <p:cNvPr id="3" name="Zvuk 2">
            <a:hlinkClick r:id="" action="ppaction://media"/>
            <a:extLst>
              <a:ext uri="{FF2B5EF4-FFF2-40B4-BE49-F238E27FC236}">
                <a16:creationId xmlns:a16="http://schemas.microsoft.com/office/drawing/2014/main" id="{0A2CB194-FFF0-422E-A575-DEBD7C79E6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8859574"/>
      </p:ext>
    </p:extLst>
  </p:cSld>
  <p:clrMapOvr>
    <a:masterClrMapping/>
  </p:clrMapOvr>
  <mc:AlternateContent xmlns:mc="http://schemas.openxmlformats.org/markup-compatibility/2006">
    <mc:Choice xmlns:p14="http://schemas.microsoft.com/office/powerpoint/2010/main" Requires="p14">
      <p:transition spd="slow" p14:dur="2000" advTm="25987"/>
    </mc:Choice>
    <mc:Fallback>
      <p:transition spd="slow" advTm="25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10551" y="520512"/>
            <a:ext cx="11473132" cy="5509200"/>
          </a:xfrm>
          <a:prstGeom prst="rect">
            <a:avLst/>
          </a:prstGeom>
        </p:spPr>
        <p:txBody>
          <a:bodyPr wrap="square">
            <a:spAutoFit/>
          </a:bodyPr>
          <a:lstStyle/>
          <a:p>
            <a:pPr algn="ctr"/>
            <a:r>
              <a:rPr lang="cs-CZ" sz="3200" b="1" i="0" u="none" strike="noStrike" baseline="0" dirty="0">
                <a:solidFill>
                  <a:srgbClr val="3333B3"/>
                </a:solidFill>
                <a:latin typeface="NimbusSanL-Regu"/>
              </a:rPr>
              <a:t>Pronikavost </a:t>
            </a:r>
            <a:r>
              <a:rPr lang="cs-CZ" sz="3200" b="1" dirty="0">
                <a:solidFill>
                  <a:srgbClr val="3333B3"/>
                </a:solidFill>
                <a:latin typeface="NimbusSanL-Regu"/>
              </a:rPr>
              <a:t>záření </a:t>
            </a:r>
            <a:endParaRPr lang="cs-CZ" sz="3200" b="1" i="0" u="none" strike="noStrike" baseline="0" dirty="0">
              <a:solidFill>
                <a:srgbClr val="3333B3"/>
              </a:solidFill>
              <a:latin typeface="NimbusSanL-Regu"/>
            </a:endParaRPr>
          </a:p>
          <a:p>
            <a:endParaRPr lang="cs-CZ" sz="3200" b="1" i="0" u="none" strike="noStrike" baseline="0" dirty="0">
              <a:solidFill>
                <a:srgbClr val="3333B3"/>
              </a:solidFill>
              <a:latin typeface="NimbusSanL-Regu"/>
            </a:endParaRPr>
          </a:p>
          <a:p>
            <a:r>
              <a:rPr lang="cs-CZ" sz="2400" dirty="0">
                <a:solidFill>
                  <a:schemeClr val="accent1"/>
                </a:solidFill>
              </a:rPr>
              <a:t>Málo pronikavé typy záření</a:t>
            </a:r>
          </a:p>
          <a:p>
            <a:r>
              <a:rPr lang="cs-CZ" sz="2400" dirty="0"/>
              <a:t>Z nejznámějších jde o záření </a:t>
            </a:r>
            <a:r>
              <a:rPr lang="el-GR" sz="2400" dirty="0"/>
              <a:t>α</a:t>
            </a:r>
            <a:r>
              <a:rPr lang="cs-CZ" sz="2400" dirty="0"/>
              <a:t>.</a:t>
            </a:r>
          </a:p>
          <a:p>
            <a:r>
              <a:rPr lang="cs-CZ" sz="2400" dirty="0"/>
              <a:t>Zastaví je jakákoli pevná hmoty, i list papíru, i mrtvé buňky na povrchu kůže. </a:t>
            </a:r>
          </a:p>
          <a:p>
            <a:r>
              <a:rPr lang="cs-CZ" sz="2400" dirty="0"/>
              <a:t>Uplatní se jen za specifických okolností.</a:t>
            </a:r>
          </a:p>
          <a:p>
            <a:endParaRPr lang="cs-CZ" sz="2400" dirty="0">
              <a:solidFill>
                <a:schemeClr val="accent1"/>
              </a:solidFill>
            </a:endParaRPr>
          </a:p>
          <a:p>
            <a:r>
              <a:rPr lang="cs-CZ" sz="2400" dirty="0">
                <a:solidFill>
                  <a:schemeClr val="accent1"/>
                </a:solidFill>
              </a:rPr>
              <a:t>Vysoce pronikavá záření</a:t>
            </a:r>
          </a:p>
          <a:p>
            <a:r>
              <a:rPr lang="cs-CZ" sz="2400" dirty="0"/>
              <a:t>Extrémem jsou neutrina.</a:t>
            </a:r>
          </a:p>
          <a:p>
            <a:r>
              <a:rPr lang="en-US" sz="2400" dirty="0" err="1"/>
              <a:t>Projdou</a:t>
            </a:r>
            <a:r>
              <a:rPr lang="en-US" sz="2400" dirty="0"/>
              <a:t> </a:t>
            </a:r>
            <a:r>
              <a:rPr lang="en-US" sz="2400" dirty="0" err="1"/>
              <a:t>hmotou</a:t>
            </a:r>
            <a:r>
              <a:rPr lang="en-US" sz="2400" dirty="0"/>
              <a:t>, </a:t>
            </a:r>
            <a:r>
              <a:rPr lang="en-US" sz="2400" dirty="0" err="1"/>
              <a:t>aniž</a:t>
            </a:r>
            <a:r>
              <a:rPr lang="en-US" sz="2400" dirty="0"/>
              <a:t> by s </a:t>
            </a:r>
            <a:r>
              <a:rPr lang="en-US" sz="2400" dirty="0" err="1"/>
              <a:t>ní</a:t>
            </a:r>
            <a:r>
              <a:rPr lang="en-US" sz="2400" dirty="0"/>
              <a:t> </a:t>
            </a:r>
            <a:r>
              <a:rPr lang="en-US" sz="2400" dirty="0" err="1"/>
              <a:t>interagovaly</a:t>
            </a:r>
            <a:r>
              <a:rPr lang="en-US" sz="2400" dirty="0"/>
              <a:t> = </a:t>
            </a:r>
            <a:r>
              <a:rPr lang="en-US" sz="2400" dirty="0" err="1"/>
              <a:t>nijak</a:t>
            </a:r>
            <a:r>
              <a:rPr lang="en-US" sz="2400" dirty="0"/>
              <a:t> </a:t>
            </a:r>
            <a:r>
              <a:rPr lang="en-US" sz="2400" dirty="0" err="1"/>
              <a:t>neuškodí</a:t>
            </a:r>
            <a:r>
              <a:rPr lang="en-US" sz="2400" dirty="0"/>
              <a:t>.</a:t>
            </a:r>
          </a:p>
          <a:p>
            <a:endParaRPr lang="cs-CZ" sz="2400" dirty="0">
              <a:solidFill>
                <a:schemeClr val="accent1"/>
              </a:solidFill>
            </a:endParaRPr>
          </a:p>
          <a:p>
            <a:r>
              <a:rPr lang="cs-CZ" sz="2400" dirty="0">
                <a:solidFill>
                  <a:schemeClr val="accent1"/>
                </a:solidFill>
              </a:rPr>
              <a:t>Pronikavost „mezi“</a:t>
            </a:r>
          </a:p>
          <a:p>
            <a:r>
              <a:rPr lang="cs-CZ" sz="2400" dirty="0"/>
              <a:t>Právě tato záření předají svou energii živé hmotě a jsou zdrojem rizika. Jsou i zdrojem druhotných fotonů (</a:t>
            </a:r>
            <a:r>
              <a:rPr lang="cs-CZ" sz="2400" dirty="0" err="1"/>
              <a:t>Comptonův</a:t>
            </a:r>
            <a:r>
              <a:rPr lang="cs-CZ" sz="2400" dirty="0"/>
              <a:t> jev) ještě lépe zachytitelných ve tkáni.</a:t>
            </a:r>
            <a:endParaRPr lang="cs-CZ" sz="2400" b="0" i="0" u="none" strike="noStrike" baseline="0" dirty="0">
              <a:solidFill>
                <a:srgbClr val="3333B3"/>
              </a:solidFill>
              <a:latin typeface="NimbusSanL-Regu"/>
            </a:endParaRPr>
          </a:p>
        </p:txBody>
      </p:sp>
      <p:pic>
        <p:nvPicPr>
          <p:cNvPr id="3" name="Zvuk 2">
            <a:hlinkClick r:id="" action="ppaction://media"/>
            <a:extLst>
              <a:ext uri="{FF2B5EF4-FFF2-40B4-BE49-F238E27FC236}">
                <a16:creationId xmlns:a16="http://schemas.microsoft.com/office/drawing/2014/main" id="{4B3EEAB0-6294-49F7-9880-B97FCC5B96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94530662"/>
      </p:ext>
    </p:extLst>
  </p:cSld>
  <p:clrMapOvr>
    <a:masterClrMapping/>
  </p:clrMapOvr>
  <mc:AlternateContent xmlns:mc="http://schemas.openxmlformats.org/markup-compatibility/2006">
    <mc:Choice xmlns:p14="http://schemas.microsoft.com/office/powerpoint/2010/main" Requires="p14">
      <p:transition spd="slow" p14:dur="2000" advTm="54403"/>
    </mc:Choice>
    <mc:Fallback>
      <p:transition spd="slow" advTm="54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825853" y="1387827"/>
            <a:ext cx="6669602" cy="4932091"/>
          </a:xfrm>
          <a:prstGeom prst="rect">
            <a:avLst/>
          </a:prstGeom>
        </p:spPr>
      </p:pic>
      <p:sp>
        <p:nvSpPr>
          <p:cNvPr id="3" name="TextovéPole 2">
            <a:extLst>
              <a:ext uri="{FF2B5EF4-FFF2-40B4-BE49-F238E27FC236}">
                <a16:creationId xmlns:a16="http://schemas.microsoft.com/office/drawing/2014/main" id="{554026A6-2CAA-42A1-80FB-FA24547D2CC8}"/>
              </a:ext>
            </a:extLst>
          </p:cNvPr>
          <p:cNvSpPr txBox="1"/>
          <p:nvPr/>
        </p:nvSpPr>
        <p:spPr>
          <a:xfrm>
            <a:off x="3420780" y="203200"/>
            <a:ext cx="5350439" cy="584775"/>
          </a:xfrm>
          <a:prstGeom prst="rect">
            <a:avLst/>
          </a:prstGeom>
          <a:noFill/>
        </p:spPr>
        <p:txBody>
          <a:bodyPr wrap="none" rtlCol="0">
            <a:spAutoFit/>
          </a:bodyPr>
          <a:lstStyle/>
          <a:p>
            <a:r>
              <a:rPr lang="cs-CZ" sz="3200" dirty="0">
                <a:solidFill>
                  <a:schemeClr val="accent1"/>
                </a:solidFill>
              </a:rPr>
              <a:t>Typy záření a jejich pronikavost</a:t>
            </a:r>
          </a:p>
        </p:txBody>
      </p:sp>
    </p:spTree>
    <p:extLst>
      <p:ext uri="{BB962C8B-B14F-4D97-AF65-F5344CB8AC3E}">
        <p14:creationId xmlns:p14="http://schemas.microsoft.com/office/powerpoint/2010/main" val="1616950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04490" y="543866"/>
            <a:ext cx="10783019" cy="4524315"/>
          </a:xfrm>
          <a:prstGeom prst="rect">
            <a:avLst/>
          </a:prstGeom>
        </p:spPr>
        <p:txBody>
          <a:bodyPr wrap="square">
            <a:spAutoFit/>
          </a:bodyPr>
          <a:lstStyle/>
          <a:p>
            <a:pPr algn="ctr"/>
            <a:r>
              <a:rPr lang="cs-CZ" sz="3200" b="0" i="0" u="none" strike="noStrike" baseline="0" dirty="0" err="1">
                <a:solidFill>
                  <a:srgbClr val="3333B3"/>
                </a:solidFill>
                <a:latin typeface="NimbusSanL-Regu"/>
              </a:rPr>
              <a:t>Comptonův</a:t>
            </a:r>
            <a:r>
              <a:rPr lang="cs-CZ" sz="3200" b="0" i="0" u="none" strike="noStrike" baseline="0" dirty="0">
                <a:solidFill>
                  <a:srgbClr val="3333B3"/>
                </a:solidFill>
                <a:latin typeface="NimbusSanL-Regu"/>
              </a:rPr>
              <a:t> jev </a:t>
            </a:r>
          </a:p>
          <a:p>
            <a:endParaRPr lang="cs-CZ" sz="3200" dirty="0">
              <a:solidFill>
                <a:srgbClr val="3333B3"/>
              </a:solidFill>
              <a:latin typeface="NimbusSanL-Regu"/>
            </a:endParaRPr>
          </a:p>
          <a:p>
            <a:endParaRPr lang="cs-CZ" sz="3200" b="0" i="0" u="none" strike="noStrike" baseline="0" dirty="0">
              <a:solidFill>
                <a:srgbClr val="3333B3"/>
              </a:solidFill>
              <a:latin typeface="NimbusSanL-Regu"/>
            </a:endParaRPr>
          </a:p>
          <a:p>
            <a:r>
              <a:rPr lang="cs-CZ" sz="2400" dirty="0"/>
              <a:t>V ozařovaném</a:t>
            </a:r>
          </a:p>
          <a:p>
            <a:r>
              <a:rPr lang="cs-CZ" sz="2400" dirty="0"/>
              <a:t>materiálu vznikají</a:t>
            </a:r>
          </a:p>
          <a:p>
            <a:r>
              <a:rPr lang="cs-CZ" sz="2400" dirty="0"/>
              <a:t>sekundární fotony v</a:t>
            </a:r>
          </a:p>
          <a:p>
            <a:r>
              <a:rPr lang="cs-CZ" sz="2400" dirty="0"/>
              <a:t>náhodných místech a</a:t>
            </a:r>
          </a:p>
          <a:p>
            <a:r>
              <a:rPr lang="cs-CZ" sz="2400" dirty="0"/>
              <a:t>s náhodnou (ale vždy</a:t>
            </a:r>
          </a:p>
          <a:p>
            <a:r>
              <a:rPr lang="cs-CZ" sz="2400" dirty="0"/>
              <a:t>nižší než fotony</a:t>
            </a:r>
          </a:p>
          <a:p>
            <a:r>
              <a:rPr lang="cs-CZ" sz="2400" dirty="0"/>
              <a:t>ozařující materiál)</a:t>
            </a:r>
          </a:p>
          <a:p>
            <a:r>
              <a:rPr lang="cs-CZ" sz="2400" dirty="0"/>
              <a:t>energií</a:t>
            </a:r>
            <a:endParaRPr lang="cs-CZ" sz="2400" b="0" i="0" u="none" strike="noStrike" baseline="0" dirty="0">
              <a:solidFill>
                <a:srgbClr val="3333B3"/>
              </a:solidFill>
              <a:latin typeface="NimbusSanL-Regu"/>
            </a:endParaRPr>
          </a:p>
        </p:txBody>
      </p:sp>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7294" y="1743456"/>
            <a:ext cx="5782482" cy="4820323"/>
          </a:xfrm>
          <a:prstGeom prst="rect">
            <a:avLst/>
          </a:prstGeom>
        </p:spPr>
      </p:pic>
      <p:pic>
        <p:nvPicPr>
          <p:cNvPr id="4" name="Zvuk 3">
            <a:hlinkClick r:id="" action="ppaction://media"/>
            <a:extLst>
              <a:ext uri="{FF2B5EF4-FFF2-40B4-BE49-F238E27FC236}">
                <a16:creationId xmlns:a16="http://schemas.microsoft.com/office/drawing/2014/main" id="{7DD4FE5F-77B7-4434-9195-1286A4F49D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88798538"/>
      </p:ext>
    </p:extLst>
  </p:cSld>
  <p:clrMapOvr>
    <a:masterClrMapping/>
  </p:clrMapOvr>
  <mc:AlternateContent xmlns:mc="http://schemas.openxmlformats.org/markup-compatibility/2006">
    <mc:Choice xmlns:p14="http://schemas.microsoft.com/office/powerpoint/2010/main" Requires="p14">
      <p:transition spd="slow" p14:dur="2000" advTm="40889"/>
    </mc:Choice>
    <mc:Fallback>
      <p:transition spd="slow" advTm="40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2290991" y="269505"/>
            <a:ext cx="7089954" cy="584775"/>
          </a:xfrm>
          <a:prstGeom prst="rect">
            <a:avLst/>
          </a:prstGeom>
          <a:noFill/>
        </p:spPr>
        <p:txBody>
          <a:bodyPr wrap="none" rtlCol="0">
            <a:spAutoFit/>
          </a:bodyPr>
          <a:lstStyle/>
          <a:p>
            <a:r>
              <a:rPr lang="cs-CZ" sz="3200" b="1"/>
              <a:t>Mezinárodní stupnice jaderných událostí</a:t>
            </a:r>
          </a:p>
        </p:txBody>
      </p:sp>
      <p:pic>
        <p:nvPicPr>
          <p:cNvPr id="7" name="Grafický objekt 6">
            <a:extLst>
              <a:ext uri="{FF2B5EF4-FFF2-40B4-BE49-F238E27FC236}">
                <a16:creationId xmlns:a16="http://schemas.microsoft.com/office/drawing/2014/main" id="{1504A723-209A-419A-A9E8-FB20E85B68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55410" y="1335280"/>
            <a:ext cx="9461501" cy="5385427"/>
          </a:xfrm>
          <a:prstGeom prst="rect">
            <a:avLst/>
          </a:prstGeom>
        </p:spPr>
      </p:pic>
      <p:pic>
        <p:nvPicPr>
          <p:cNvPr id="2" name="Zvuk 1">
            <a:hlinkClick r:id="" action="ppaction://media"/>
            <a:extLst>
              <a:ext uri="{FF2B5EF4-FFF2-40B4-BE49-F238E27FC236}">
                <a16:creationId xmlns:a16="http://schemas.microsoft.com/office/drawing/2014/main" id="{C7949937-DA65-48C0-BDB5-6CB32B4024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3554031"/>
      </p:ext>
    </p:extLst>
  </p:cSld>
  <p:clrMapOvr>
    <a:masterClrMapping/>
  </p:clrMapOvr>
  <mc:AlternateContent xmlns:mc="http://schemas.openxmlformats.org/markup-compatibility/2006">
    <mc:Choice xmlns:p14="http://schemas.microsoft.com/office/powerpoint/2010/main" Requires="p14">
      <p:transition spd="slow" p14:dur="2000" advTm="27650"/>
    </mc:Choice>
    <mc:Fallback>
      <p:transition spd="slow" advTm="27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45057" y="1305342"/>
            <a:ext cx="11283351" cy="3816429"/>
          </a:xfrm>
          <a:prstGeom prst="rect">
            <a:avLst/>
          </a:prstGeom>
        </p:spPr>
        <p:txBody>
          <a:bodyPr wrap="square">
            <a:spAutoFit/>
          </a:bodyPr>
          <a:lstStyle/>
          <a:p>
            <a:pPr algn="ctr"/>
            <a:r>
              <a:rPr lang="cs-CZ" sz="3200" b="1" dirty="0">
                <a:solidFill>
                  <a:schemeClr val="accent1"/>
                </a:solidFill>
              </a:rPr>
              <a:t>Komentář</a:t>
            </a:r>
          </a:p>
          <a:p>
            <a:br>
              <a:rPr lang="en-US" dirty="0"/>
            </a:br>
            <a:r>
              <a:rPr lang="cs-CZ" sz="2400" dirty="0" err="1"/>
              <a:t>Comptonův</a:t>
            </a:r>
            <a:r>
              <a:rPr lang="cs-CZ" sz="2400" dirty="0"/>
              <a:t> jev ohrožuje tedy i pracovníky, kteří jsou mimo hlavní paprsek ionizujícího záření, např.. doprovod nesvéprávného pacienta u RTG zařízení. Kvůli rozptýlení tohoto ozáření na mnoho lidí, doprovázení dětské a mentálně postižené pacienty při pořizování RTG snímků bud’ rodinní příslušníci nebo personál oddělení, na němž leží</a:t>
            </a:r>
          </a:p>
          <a:p>
            <a:r>
              <a:rPr lang="cs-CZ" sz="2400" dirty="0"/>
              <a:t>(vyjma těhotných žen).</a:t>
            </a:r>
          </a:p>
          <a:p>
            <a:endParaRPr lang="cs-CZ" sz="2400" dirty="0"/>
          </a:p>
          <a:p>
            <a:r>
              <a:rPr lang="cs-CZ" sz="2400" dirty="0"/>
              <a:t>Ionizace vzduchu může vést i k ohrožení vdechováním iontů. Z tohoto důvodu jsou rentgeny a podobná zařízení vybaveny silným odvětráváním.</a:t>
            </a:r>
          </a:p>
        </p:txBody>
      </p:sp>
    </p:spTree>
    <p:extLst>
      <p:ext uri="{BB962C8B-B14F-4D97-AF65-F5344CB8AC3E}">
        <p14:creationId xmlns:p14="http://schemas.microsoft.com/office/powerpoint/2010/main" val="37387750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80203" y="290837"/>
            <a:ext cx="11231593" cy="5447645"/>
          </a:xfrm>
          <a:prstGeom prst="rect">
            <a:avLst/>
          </a:prstGeom>
        </p:spPr>
        <p:txBody>
          <a:bodyPr wrap="square">
            <a:spAutoFit/>
          </a:bodyPr>
          <a:lstStyle/>
          <a:p>
            <a:r>
              <a:rPr lang="cs-CZ" sz="3200" dirty="0">
                <a:solidFill>
                  <a:schemeClr val="accent1"/>
                </a:solidFill>
              </a:rPr>
              <a:t>                 Zdroje ionizujícího záření</a:t>
            </a:r>
            <a:endParaRPr lang="cs-CZ" sz="2400" dirty="0">
              <a:solidFill>
                <a:schemeClr val="accent1"/>
              </a:solidFill>
            </a:endParaRPr>
          </a:p>
          <a:p>
            <a:r>
              <a:rPr lang="cs-CZ" sz="3200" dirty="0">
                <a:solidFill>
                  <a:schemeClr val="accent2">
                    <a:lumMod val="75000"/>
                  </a:schemeClr>
                </a:solidFill>
              </a:rPr>
              <a:t>         Přirozené</a:t>
            </a:r>
            <a:r>
              <a:rPr lang="cs-CZ" sz="3200" dirty="0">
                <a:solidFill>
                  <a:schemeClr val="accent1"/>
                </a:solidFill>
              </a:rPr>
              <a:t> zdroje ionizujícího záření</a:t>
            </a:r>
            <a:endParaRPr lang="cs-CZ" sz="2000" dirty="0">
              <a:latin typeface="NimbusSanL-Regu"/>
            </a:endParaRPr>
          </a:p>
          <a:p>
            <a:r>
              <a:rPr lang="cs-CZ" sz="2000" dirty="0">
                <a:latin typeface="NimbusSanL-Regu"/>
              </a:rPr>
              <a:t>								   </a:t>
            </a:r>
            <a:r>
              <a:rPr lang="cs-CZ" sz="2800" dirty="0">
                <a:latin typeface="NimbusSanL-Regu"/>
              </a:rPr>
              <a:t>Van Allenové pásy</a:t>
            </a:r>
          </a:p>
          <a:p>
            <a:endParaRPr lang="cs-CZ" sz="2000" dirty="0">
              <a:latin typeface="NimbusSanL-Regu"/>
            </a:endParaRPr>
          </a:p>
          <a:p>
            <a:endParaRPr lang="cs-CZ" sz="2000" dirty="0">
              <a:latin typeface="NimbusSanL-Regu"/>
            </a:endParaRPr>
          </a:p>
          <a:p>
            <a:r>
              <a:rPr lang="cs-CZ" sz="2000" dirty="0">
                <a:latin typeface="NimbusSanL-Regu"/>
              </a:rPr>
              <a:t>- </a:t>
            </a:r>
            <a:r>
              <a:rPr lang="cs-CZ" sz="2400" dirty="0"/>
              <a:t>Slunce a další podobné astronomické objekty</a:t>
            </a:r>
          </a:p>
          <a:p>
            <a:r>
              <a:rPr lang="cs-CZ" sz="2400" dirty="0"/>
              <a:t>- Sekundární záření z Van Allenových pásů</a:t>
            </a:r>
          </a:p>
          <a:p>
            <a:r>
              <a:rPr lang="cs-CZ" sz="2400" dirty="0"/>
              <a:t>- Exotické vesmírné objekty ( záblesky apod.)</a:t>
            </a:r>
          </a:p>
          <a:p>
            <a:r>
              <a:rPr lang="cs-CZ" sz="2400" dirty="0"/>
              <a:t>- Radioizotopy</a:t>
            </a:r>
          </a:p>
          <a:p>
            <a:r>
              <a:rPr lang="cs-CZ" sz="2400" dirty="0"/>
              <a:t>	- Izotopy těžkých prvků na konci periodické soustavy (a další radioizotopy s 	 	  extrémně dlouhým poločasem rozpadu) </a:t>
            </a:r>
          </a:p>
          <a:p>
            <a:r>
              <a:rPr lang="cs-CZ" sz="2400" dirty="0"/>
              <a:t>	– pozůstatky výbuchu supernovy před vznikem sluneční soustavy</a:t>
            </a:r>
          </a:p>
          <a:p>
            <a:r>
              <a:rPr lang="cs-CZ" sz="2400" dirty="0"/>
              <a:t> 	- Izotopy průběžně vznikající ve vysokých vrstvách atmosféry vlivem záření z 	    	  vesmíru, např.. </a:t>
            </a:r>
            <a:r>
              <a:rPr lang="cs-CZ" sz="2400" baseline="30000" dirty="0"/>
              <a:t>14</a:t>
            </a:r>
            <a:r>
              <a:rPr lang="cs-CZ" sz="2400" dirty="0"/>
              <a:t>C, </a:t>
            </a:r>
            <a:r>
              <a:rPr lang="cs-CZ" sz="2400" baseline="30000" dirty="0"/>
              <a:t>40</a:t>
            </a:r>
            <a:r>
              <a:rPr lang="cs-CZ" sz="2400" dirty="0"/>
              <a:t>K.</a:t>
            </a:r>
            <a:endParaRPr lang="en-US" sz="2400" b="0" i="0" u="none" strike="noStrike" baseline="0" dirty="0">
              <a:solidFill>
                <a:srgbClr val="3333B3"/>
              </a:solidFill>
              <a:latin typeface="NimbusSanL-Regu"/>
            </a:endParaRPr>
          </a:p>
        </p:txBody>
      </p:sp>
      <p:pic>
        <p:nvPicPr>
          <p:cNvPr id="3" name="Obráze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8846" y="1828800"/>
            <a:ext cx="2909455" cy="1600200"/>
          </a:xfrm>
          <a:prstGeom prst="rect">
            <a:avLst/>
          </a:prstGeom>
        </p:spPr>
      </p:pic>
      <p:pic>
        <p:nvPicPr>
          <p:cNvPr id="4" name="Zvuk 3">
            <a:hlinkClick r:id="" action="ppaction://media"/>
            <a:extLst>
              <a:ext uri="{FF2B5EF4-FFF2-40B4-BE49-F238E27FC236}">
                <a16:creationId xmlns:a16="http://schemas.microsoft.com/office/drawing/2014/main" id="{1AF208E1-1620-466C-8DD9-FB35D12933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43651833"/>
      </p:ext>
    </p:extLst>
  </p:cSld>
  <p:clrMapOvr>
    <a:masterClrMapping/>
  </p:clrMapOvr>
  <mc:AlternateContent xmlns:mc="http://schemas.openxmlformats.org/markup-compatibility/2006">
    <mc:Choice xmlns:p14="http://schemas.microsoft.com/office/powerpoint/2010/main" Requires="p14">
      <p:transition spd="slow" p14:dur="2000" advTm="47863"/>
    </mc:Choice>
    <mc:Fallback>
      <p:transition spd="slow" advTm="47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14068" y="1240146"/>
            <a:ext cx="11421374" cy="3508653"/>
          </a:xfrm>
          <a:prstGeom prst="rect">
            <a:avLst/>
          </a:prstGeom>
        </p:spPr>
        <p:txBody>
          <a:bodyPr wrap="square">
            <a:spAutoFit/>
          </a:bodyPr>
          <a:lstStyle/>
          <a:p>
            <a:pPr algn="ctr"/>
            <a:r>
              <a:rPr lang="cs-CZ" sz="3200" dirty="0">
                <a:solidFill>
                  <a:schemeClr val="accent1"/>
                </a:solidFill>
              </a:rPr>
              <a:t>Zdroje ionizujícího záření</a:t>
            </a:r>
          </a:p>
          <a:p>
            <a:pPr algn="ctr"/>
            <a:r>
              <a:rPr lang="cs-CZ" sz="2800" dirty="0">
                <a:solidFill>
                  <a:schemeClr val="accent2"/>
                </a:solidFill>
              </a:rPr>
              <a:t>Umělé</a:t>
            </a:r>
            <a:r>
              <a:rPr lang="cs-CZ" sz="2800" dirty="0"/>
              <a:t> zdroje ionizujícího záření</a:t>
            </a:r>
          </a:p>
          <a:p>
            <a:r>
              <a:rPr lang="cs-CZ" dirty="0"/>
              <a:t> </a:t>
            </a:r>
          </a:p>
          <a:p>
            <a:endParaRPr lang="cs-CZ" sz="2400" dirty="0"/>
          </a:p>
          <a:p>
            <a:r>
              <a:rPr lang="cs-CZ" sz="2400" dirty="0"/>
              <a:t>- Uměle </a:t>
            </a:r>
            <a:r>
              <a:rPr lang="cs-CZ" sz="2400" dirty="0" err="1"/>
              <a:t>nakoncentrované</a:t>
            </a:r>
            <a:r>
              <a:rPr lang="cs-CZ" sz="2400" dirty="0"/>
              <a:t> přírodní radioizotopy</a:t>
            </a:r>
          </a:p>
          <a:p>
            <a:r>
              <a:rPr lang="cs-CZ" sz="2400" dirty="0"/>
              <a:t>- Uměle vytvořené radioizotopy</a:t>
            </a:r>
          </a:p>
          <a:p>
            <a:r>
              <a:rPr lang="cs-CZ" sz="2400" dirty="0"/>
              <a:t>- RTG zařízení</a:t>
            </a:r>
          </a:p>
          <a:p>
            <a:r>
              <a:rPr lang="cs-CZ" sz="2400" dirty="0"/>
              <a:t>- Další technická zařízení, částicové urychlovače apod.</a:t>
            </a:r>
          </a:p>
          <a:p>
            <a:r>
              <a:rPr lang="cs-CZ" sz="2400" dirty="0"/>
              <a:t>- Lasery</a:t>
            </a:r>
            <a:endParaRPr lang="cs-CZ" sz="2400" b="1" i="0" u="none" strike="noStrike" baseline="0" dirty="0">
              <a:solidFill>
                <a:srgbClr val="3333B3"/>
              </a:solidFill>
              <a:latin typeface="NimbusSanL-Regu"/>
            </a:endParaRPr>
          </a:p>
        </p:txBody>
      </p:sp>
      <p:pic>
        <p:nvPicPr>
          <p:cNvPr id="3" name="Zvuk 2">
            <a:hlinkClick r:id="" action="ppaction://media"/>
            <a:extLst>
              <a:ext uri="{FF2B5EF4-FFF2-40B4-BE49-F238E27FC236}">
                <a16:creationId xmlns:a16="http://schemas.microsoft.com/office/drawing/2014/main" id="{31CC70A6-B366-42D5-98F8-BE81DABC97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29762823"/>
      </p:ext>
    </p:extLst>
  </p:cSld>
  <p:clrMapOvr>
    <a:masterClrMapping/>
  </p:clrMapOvr>
  <mc:AlternateContent xmlns:mc="http://schemas.openxmlformats.org/markup-compatibility/2006">
    <mc:Choice xmlns:p14="http://schemas.microsoft.com/office/powerpoint/2010/main" Requires="p14">
      <p:transition spd="slow" p14:dur="2000" advTm="37149"/>
    </mc:Choice>
    <mc:Fallback>
      <p:transition spd="slow" advTm="37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62309" y="1089898"/>
            <a:ext cx="11421374" cy="4770537"/>
          </a:xfrm>
          <a:prstGeom prst="rect">
            <a:avLst/>
          </a:prstGeom>
        </p:spPr>
        <p:txBody>
          <a:bodyPr wrap="square">
            <a:spAutoFit/>
          </a:bodyPr>
          <a:lstStyle/>
          <a:p>
            <a:pPr algn="ctr"/>
            <a:r>
              <a:rPr lang="cs-CZ" sz="3200" b="1" i="0" u="none" strike="noStrike" baseline="0" dirty="0">
                <a:solidFill>
                  <a:srgbClr val="3333B3"/>
                </a:solidFill>
                <a:latin typeface="NimbusSanL-Regu"/>
              </a:rPr>
              <a:t>Charakteristika radioizotopů</a:t>
            </a:r>
          </a:p>
          <a:p>
            <a:pPr algn="ctr"/>
            <a:endParaRPr lang="cs-CZ" sz="3200" b="1" i="0" u="none" strike="noStrike" baseline="0" dirty="0">
              <a:solidFill>
                <a:srgbClr val="3333B3"/>
              </a:solidFill>
              <a:latin typeface="NimbusSanL-Regu"/>
            </a:endParaRPr>
          </a:p>
          <a:p>
            <a:r>
              <a:rPr lang="cs-CZ" sz="2400" dirty="0">
                <a:solidFill>
                  <a:schemeClr val="accent2"/>
                </a:solidFill>
              </a:rPr>
              <a:t>Poločas rozpadu</a:t>
            </a:r>
          </a:p>
          <a:p>
            <a:r>
              <a:rPr lang="pl-PL" sz="2400" dirty="0"/>
              <a:t>je doba, za niž se rozpadne polovina atomů příslušného </a:t>
            </a:r>
            <a:r>
              <a:rPr lang="cs-CZ" sz="2400" dirty="0"/>
              <a:t>radioizotopu.</a:t>
            </a:r>
          </a:p>
          <a:p>
            <a:endParaRPr lang="cs-CZ" sz="2400" dirty="0"/>
          </a:p>
          <a:p>
            <a:r>
              <a:rPr lang="cs-CZ" sz="2400" dirty="0">
                <a:solidFill>
                  <a:schemeClr val="accent2"/>
                </a:solidFill>
              </a:rPr>
              <a:t>Aktivita</a:t>
            </a:r>
          </a:p>
          <a:p>
            <a:r>
              <a:rPr lang="cs-CZ" sz="2400" dirty="0"/>
              <a:t>plyne z poločasu rozpadu atomů příslušného izotopu a jejich množství obsaženém ve sledovaném materiálu. </a:t>
            </a:r>
          </a:p>
          <a:p>
            <a:r>
              <a:rPr lang="cs-CZ" sz="2400" dirty="0"/>
              <a:t>Vyjadřuje se </a:t>
            </a:r>
            <a:r>
              <a:rPr lang="pl-PL" sz="2400" dirty="0"/>
              <a:t>jednotkou Becquerel [Bq], což je jeden rozpad za sekundu.</a:t>
            </a:r>
          </a:p>
          <a:p>
            <a:r>
              <a:rPr lang="cs-CZ" sz="2400" dirty="0"/>
              <a:t>Nejčastěji se však pracuje s měrnou aktivitou, která se vztahuje ke hmotnosti, popř. objemu (tedy Bq.kg</a:t>
            </a:r>
            <a:r>
              <a:rPr lang="cs-CZ" sz="2400" baseline="30000" dirty="0"/>
              <a:t>-1</a:t>
            </a:r>
            <a:r>
              <a:rPr lang="cs-CZ" sz="2400" dirty="0"/>
              <a:t>, Bq.l</a:t>
            </a:r>
            <a:r>
              <a:rPr lang="cs-CZ" sz="2400" baseline="30000" dirty="0"/>
              <a:t>-1</a:t>
            </a:r>
            <a:r>
              <a:rPr lang="cs-CZ" sz="2400" dirty="0"/>
              <a:t> (v případě některých kapalin) nebo Bq.m</a:t>
            </a:r>
            <a:r>
              <a:rPr lang="cs-CZ" sz="2400" baseline="30000" dirty="0"/>
              <a:t>-3</a:t>
            </a:r>
            <a:r>
              <a:rPr lang="cs-CZ" sz="2400" dirty="0"/>
              <a:t>(v případě některých plynů, včetně vzduchu)).</a:t>
            </a:r>
            <a:endParaRPr lang="cs-CZ" sz="2400" b="0" i="0" u="none" strike="noStrike" baseline="0" dirty="0">
              <a:solidFill>
                <a:srgbClr val="3333B3"/>
              </a:solidFill>
              <a:latin typeface="NimbusSanL-Regu"/>
            </a:endParaRPr>
          </a:p>
        </p:txBody>
      </p:sp>
      <p:pic>
        <p:nvPicPr>
          <p:cNvPr id="3" name="Zvuk 2">
            <a:hlinkClick r:id="" action="ppaction://media"/>
            <a:extLst>
              <a:ext uri="{FF2B5EF4-FFF2-40B4-BE49-F238E27FC236}">
                <a16:creationId xmlns:a16="http://schemas.microsoft.com/office/drawing/2014/main" id="{EE02CDD9-08F9-4E07-87A9-55423BC89E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31473962"/>
      </p:ext>
    </p:extLst>
  </p:cSld>
  <p:clrMapOvr>
    <a:masterClrMapping/>
  </p:clrMapOvr>
  <mc:AlternateContent xmlns:mc="http://schemas.openxmlformats.org/markup-compatibility/2006">
    <mc:Choice xmlns:p14="http://schemas.microsoft.com/office/powerpoint/2010/main" Requires="p14">
      <p:transition spd="slow" p14:dur="2000" advTm="74629"/>
    </mc:Choice>
    <mc:Fallback>
      <p:transition spd="slow" advTm="74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48573" y="1027390"/>
            <a:ext cx="11576649" cy="5293757"/>
          </a:xfrm>
          <a:prstGeom prst="rect">
            <a:avLst/>
          </a:prstGeom>
        </p:spPr>
        <p:txBody>
          <a:bodyPr wrap="square">
            <a:spAutoFit/>
          </a:bodyPr>
          <a:lstStyle/>
          <a:p>
            <a:pPr algn="ctr"/>
            <a:r>
              <a:rPr lang="cs-CZ" sz="3200" b="1" dirty="0">
                <a:solidFill>
                  <a:schemeClr val="accent1"/>
                </a:solidFill>
              </a:rPr>
              <a:t>Komentář</a:t>
            </a:r>
          </a:p>
          <a:p>
            <a:br>
              <a:rPr lang="en-US" dirty="0"/>
            </a:br>
            <a:r>
              <a:rPr lang="cs-CZ" sz="2400" dirty="0"/>
              <a:t>Pokud se pracuje (včetně zdravotnických pracovišť’) s radioizotopy o krátkém poločasu rozpadu (hodiny), jsou jimi kontaminované předměty uloženy na pracovišti po předepsanou dobu (dny, ukládacím místům se říká „vymírací komory“) a poté likvidovány jako běžný</a:t>
            </a:r>
          </a:p>
          <a:p>
            <a:r>
              <a:rPr lang="cs-CZ" sz="2400" dirty="0"/>
              <a:t>nebo biologický odpad. </a:t>
            </a:r>
          </a:p>
          <a:p>
            <a:r>
              <a:rPr lang="cs-CZ" sz="2400" dirty="0"/>
              <a:t>Moč a </a:t>
            </a:r>
            <a:r>
              <a:rPr lang="cs-CZ" sz="2400" dirty="0" err="1"/>
              <a:t>faeces</a:t>
            </a:r>
            <a:r>
              <a:rPr lang="cs-CZ" sz="2400" dirty="0"/>
              <a:t> pacientů, kteří dostali injekce takovýchto radioizotopů jsou ze speciálních WC pouštěny skrze smyčku, v níž je tok odpadu tak pomalý, že izotopy stačí vymřít, a </a:t>
            </a:r>
            <a:r>
              <a:rPr lang="pt-BR" sz="2400" dirty="0"/>
              <a:t>poté jdou do normální kamalizace.</a:t>
            </a:r>
          </a:p>
          <a:p>
            <a:r>
              <a:rPr lang="cs-CZ" sz="2400" dirty="0"/>
              <a:t>V případě </a:t>
            </a:r>
            <a:r>
              <a:rPr lang="cs-CZ" sz="2400" dirty="0" err="1"/>
              <a:t>dlouhožijících</a:t>
            </a:r>
            <a:r>
              <a:rPr lang="cs-CZ" sz="2400" dirty="0"/>
              <a:t> radioizotopů se odpad musí skladovat odděleně a odváží se do speciálních úložišť. To by se týkalo i moče a stolice pacientů, kteří byli (např. při nehodě) takovýmito izotopy kontaminováni.</a:t>
            </a:r>
          </a:p>
          <a:p>
            <a:br>
              <a:rPr lang="en-US" sz="2400" dirty="0"/>
            </a:br>
            <a:endParaRPr lang="cs-CZ" sz="2400" dirty="0"/>
          </a:p>
        </p:txBody>
      </p:sp>
    </p:spTree>
    <p:extLst>
      <p:ext uri="{BB962C8B-B14F-4D97-AF65-F5344CB8AC3E}">
        <p14:creationId xmlns:p14="http://schemas.microsoft.com/office/powerpoint/2010/main" val="2197103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65826" y="1028343"/>
            <a:ext cx="11093570" cy="4278094"/>
          </a:xfrm>
          <a:prstGeom prst="rect">
            <a:avLst/>
          </a:prstGeom>
        </p:spPr>
        <p:txBody>
          <a:bodyPr wrap="square">
            <a:spAutoFit/>
          </a:bodyPr>
          <a:lstStyle/>
          <a:p>
            <a:pPr algn="ctr"/>
            <a:r>
              <a:rPr lang="en-US" sz="3200" b="1" dirty="0">
                <a:solidFill>
                  <a:schemeClr val="accent1"/>
                </a:solidFill>
              </a:rPr>
              <a:t>M</a:t>
            </a:r>
            <a:r>
              <a:rPr lang="cs-CZ" sz="3200" b="1" dirty="0" err="1">
                <a:solidFill>
                  <a:schemeClr val="accent1"/>
                </a:solidFill>
              </a:rPr>
              <a:t>ěření</a:t>
            </a:r>
            <a:r>
              <a:rPr lang="cs-CZ" sz="3200" b="1" dirty="0">
                <a:solidFill>
                  <a:schemeClr val="accent1"/>
                </a:solidFill>
              </a:rPr>
              <a:t> </a:t>
            </a:r>
            <a:r>
              <a:rPr lang="en-US" sz="3200" b="1" dirty="0" err="1">
                <a:solidFill>
                  <a:schemeClr val="accent1"/>
                </a:solidFill>
              </a:rPr>
              <a:t>ioniz</a:t>
            </a:r>
            <a:r>
              <a:rPr lang="cs-CZ" sz="3200" b="1" dirty="0" err="1">
                <a:solidFill>
                  <a:schemeClr val="accent1"/>
                </a:solidFill>
              </a:rPr>
              <a:t>ujícího</a:t>
            </a:r>
            <a:r>
              <a:rPr lang="cs-CZ" sz="3200" b="1" dirty="0">
                <a:solidFill>
                  <a:schemeClr val="accent1"/>
                </a:solidFill>
              </a:rPr>
              <a:t> záření</a:t>
            </a:r>
            <a:br>
              <a:rPr lang="en-US" dirty="0"/>
            </a:br>
            <a:r>
              <a:rPr lang="cs-CZ" sz="2400" dirty="0"/>
              <a:t>Průběžné </a:t>
            </a:r>
          </a:p>
          <a:p>
            <a:br>
              <a:rPr lang="en-US" sz="2400" dirty="0"/>
            </a:br>
            <a:r>
              <a:rPr lang="cs-CZ" sz="2400" dirty="0"/>
              <a:t>Dopady částic (ale i fotonů o dostatečné energii)je možno měřit různými typy čidel. Velmi známý je Geiger-Müllerův počítač, jehož čidlo je tvořeno trubicí s velmi zředěným plynem, jehož vodivost se průletem částice ionizujícího záření na okamžik změní, což navazující elektronické obvody převedou „klasicky“ do charakteristického cvakání ve sluchátkách nebo </a:t>
            </a:r>
            <a:r>
              <a:rPr lang="cs-CZ" sz="2400" dirty="0" err="1"/>
              <a:t>reproduktorku</a:t>
            </a:r>
            <a:r>
              <a:rPr lang="cs-CZ" sz="2400" dirty="0"/>
              <a:t>, modernější pak počítají průlety částic a vztahují</a:t>
            </a:r>
          </a:p>
          <a:p>
            <a:r>
              <a:rPr lang="cs-CZ" sz="2400" dirty="0"/>
              <a:t>je k časové ose. </a:t>
            </a:r>
          </a:p>
          <a:p>
            <a:r>
              <a:rPr lang="cs-CZ" sz="2400" dirty="0"/>
              <a:t>Z principu není podobnými měřidly možné zjišťovat částice s velmi malou pronikavostí (především), </a:t>
            </a:r>
            <a:r>
              <a:rPr lang="fr-FR" sz="2400" dirty="0" err="1"/>
              <a:t>protože</a:t>
            </a:r>
            <a:r>
              <a:rPr lang="fr-FR" sz="2400" dirty="0"/>
              <a:t> </a:t>
            </a:r>
            <a:r>
              <a:rPr lang="fr-FR" sz="2400" dirty="0" err="1"/>
              <a:t>ty</a:t>
            </a:r>
            <a:r>
              <a:rPr lang="fr-FR" sz="2400" dirty="0"/>
              <a:t> </a:t>
            </a:r>
            <a:r>
              <a:rPr lang="fr-FR" sz="2400" dirty="0" err="1"/>
              <a:t>nemohou</a:t>
            </a:r>
            <a:r>
              <a:rPr lang="fr-FR" sz="2400" dirty="0"/>
              <a:t> </a:t>
            </a:r>
            <a:r>
              <a:rPr lang="fr-FR" sz="2400" dirty="0" err="1"/>
              <a:t>prolet</a:t>
            </a:r>
            <a:r>
              <a:rPr lang="cs-CZ" sz="2400" dirty="0"/>
              <a:t>ě</a:t>
            </a:r>
            <a:r>
              <a:rPr lang="fr-FR" sz="2400" dirty="0"/>
              <a:t>t st</a:t>
            </a:r>
            <a:r>
              <a:rPr lang="cs-CZ" sz="2400" dirty="0"/>
              <a:t>ě</a:t>
            </a:r>
            <a:r>
              <a:rPr lang="fr-FR" sz="2400" dirty="0" err="1"/>
              <a:t>nou</a:t>
            </a:r>
            <a:r>
              <a:rPr lang="fr-FR" sz="2400" dirty="0"/>
              <a:t> </a:t>
            </a:r>
            <a:r>
              <a:rPr lang="fr-FR" sz="2400" dirty="0" err="1"/>
              <a:t>trubice</a:t>
            </a:r>
            <a:r>
              <a:rPr lang="fr-FR" sz="2400" dirty="0"/>
              <a:t>.</a:t>
            </a:r>
            <a:endParaRPr lang="cs-CZ" sz="2400" dirty="0"/>
          </a:p>
        </p:txBody>
      </p:sp>
      <p:pic>
        <p:nvPicPr>
          <p:cNvPr id="2050" name="Picture 2" descr="Geiger counter - Wikipedia">
            <a:extLst>
              <a:ext uri="{FF2B5EF4-FFF2-40B4-BE49-F238E27FC236}">
                <a16:creationId xmlns:a16="http://schemas.microsoft.com/office/drawing/2014/main" id="{E68E857C-01BF-4956-AC30-C054F9B51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5321" y="562718"/>
            <a:ext cx="2124075" cy="1571625"/>
          </a:xfrm>
          <a:prstGeom prst="rect">
            <a:avLst/>
          </a:prstGeom>
          <a:noFill/>
          <a:extLst>
            <a:ext uri="{909E8E84-426E-40DD-AFC4-6F175D3DCCD1}">
              <a14:hiddenFill xmlns:a14="http://schemas.microsoft.com/office/drawing/2010/main">
                <a:solidFill>
                  <a:srgbClr val="FFFFFF"/>
                </a:solidFill>
              </a14:hiddenFill>
            </a:ext>
          </a:extLst>
        </p:spPr>
      </p:pic>
      <p:pic>
        <p:nvPicPr>
          <p:cNvPr id="4" name="Zvuk 3">
            <a:hlinkClick r:id="" action="ppaction://media"/>
            <a:extLst>
              <a:ext uri="{FF2B5EF4-FFF2-40B4-BE49-F238E27FC236}">
                <a16:creationId xmlns:a16="http://schemas.microsoft.com/office/drawing/2014/main" id="{7196EE33-1BE1-485E-967B-9168B18429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21575227"/>
      </p:ext>
    </p:extLst>
  </p:cSld>
  <p:clrMapOvr>
    <a:masterClrMapping/>
  </p:clrMapOvr>
  <mc:AlternateContent xmlns:mc="http://schemas.openxmlformats.org/markup-compatibility/2006">
    <mc:Choice xmlns:p14="http://schemas.microsoft.com/office/powerpoint/2010/main" Requires="p14">
      <p:transition spd="slow" p14:dur="2000" advTm="58378"/>
    </mc:Choice>
    <mc:Fallback>
      <p:transition spd="slow" advTm="58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328" y="874455"/>
            <a:ext cx="11473132" cy="5016758"/>
          </a:xfrm>
          <a:prstGeom prst="rect">
            <a:avLst/>
          </a:prstGeom>
        </p:spPr>
        <p:txBody>
          <a:bodyPr wrap="square">
            <a:spAutoFit/>
          </a:bodyPr>
          <a:lstStyle/>
          <a:p>
            <a:pPr algn="ctr"/>
            <a:r>
              <a:rPr lang="cs-CZ" sz="3200" b="1" i="0" u="none" strike="noStrike" baseline="0" dirty="0">
                <a:solidFill>
                  <a:srgbClr val="3333B3"/>
                </a:solidFill>
                <a:latin typeface="NimbusSanL-Regu"/>
              </a:rPr>
              <a:t>Měření ionizujícího záření</a:t>
            </a:r>
          </a:p>
          <a:p>
            <a:pPr algn="ctr"/>
            <a:r>
              <a:rPr lang="cs-CZ" sz="2400" b="0" i="0" u="none" strike="noStrike" baseline="0" dirty="0">
                <a:solidFill>
                  <a:srgbClr val="3333B3"/>
                </a:solidFill>
                <a:latin typeface="NimbusSanL-Regu"/>
              </a:rPr>
              <a:t>Dozimetrie 1</a:t>
            </a:r>
          </a:p>
          <a:p>
            <a:endParaRPr lang="cs-CZ" sz="2400" b="0" i="0" u="none" strike="noStrike" baseline="0" dirty="0">
              <a:solidFill>
                <a:srgbClr val="3333B3"/>
              </a:solidFill>
              <a:latin typeface="NimbusSanL-Regu"/>
            </a:endParaRPr>
          </a:p>
          <a:p>
            <a:r>
              <a:rPr lang="cs-CZ" sz="2400" dirty="0">
                <a:solidFill>
                  <a:schemeClr val="accent1"/>
                </a:solidFill>
              </a:rPr>
              <a:t>Filmové dozimetry</a:t>
            </a:r>
          </a:p>
          <a:p>
            <a:r>
              <a:rPr lang="cs-CZ" sz="2400" dirty="0"/>
              <a:t>Výbava pracovníků radiologických a RTG pracovišť, nošené na</a:t>
            </a:r>
          </a:p>
          <a:p>
            <a:r>
              <a:rPr lang="cs-CZ" sz="2400" dirty="0"/>
              <a:t>hrudníku. Jde o kousek speciálního fotografického filmu v obalu</a:t>
            </a:r>
          </a:p>
          <a:p>
            <a:r>
              <a:rPr lang="cs-CZ" sz="2400" dirty="0"/>
              <a:t>nepropouštějícím viditelné světlo. Části filmu jsou ještě </a:t>
            </a:r>
          </a:p>
          <a:p>
            <a:r>
              <a:rPr lang="cs-CZ" sz="2400" dirty="0"/>
              <a:t>Překryty destičkami z kovu. Po expozici (týdny až měsíce, pokud</a:t>
            </a:r>
          </a:p>
          <a:p>
            <a:r>
              <a:rPr lang="cs-CZ" sz="2400" dirty="0"/>
              <a:t>nedojde např. k nehodě) je film vyvolán a vyhodnoceno</a:t>
            </a:r>
          </a:p>
          <a:p>
            <a:r>
              <a:rPr lang="cs-CZ" sz="2400" dirty="0"/>
              <a:t>zčernání fotografické emulze. Ze zčernání ploch krytých různě</a:t>
            </a:r>
          </a:p>
          <a:p>
            <a:r>
              <a:rPr lang="cs-CZ" sz="2400" dirty="0"/>
              <a:t>stínícími materiály je možno odhadnout pronikavost záření,</a:t>
            </a:r>
          </a:p>
          <a:p>
            <a:r>
              <a:rPr lang="cs-CZ" sz="2400" dirty="0"/>
              <a:t>jemuž byl pracovník vystaven, a z tohoto údaje dávkový</a:t>
            </a:r>
          </a:p>
          <a:p>
            <a:r>
              <a:rPr lang="en-US" sz="2400" dirty="0" err="1"/>
              <a:t>ekvivalent</a:t>
            </a:r>
            <a:r>
              <a:rPr lang="en-US" sz="2400" dirty="0"/>
              <a:t> pro </a:t>
            </a:r>
            <a:r>
              <a:rPr lang="en-US" sz="2400" dirty="0" err="1"/>
              <a:t>hluboké</a:t>
            </a:r>
            <a:r>
              <a:rPr lang="en-US" sz="2400" dirty="0"/>
              <a:t> </a:t>
            </a:r>
            <a:r>
              <a:rPr lang="en-US" sz="2400" dirty="0" err="1"/>
              <a:t>tkán</a:t>
            </a:r>
            <a:r>
              <a:rPr lang="cs-CZ" sz="2400" dirty="0"/>
              <a:t>ě</a:t>
            </a:r>
            <a:r>
              <a:rPr lang="en-US" sz="2400" dirty="0"/>
              <a:t>.</a:t>
            </a:r>
            <a:endParaRPr lang="cs-CZ" sz="2400" b="0" i="0" u="none" strike="noStrike" baseline="0" dirty="0">
              <a:solidFill>
                <a:srgbClr val="3333B3"/>
              </a:solidFill>
              <a:latin typeface="NimbusSanL-Regu"/>
            </a:endParaRPr>
          </a:p>
        </p:txBody>
      </p:sp>
      <p:pic>
        <p:nvPicPr>
          <p:cNvPr id="3" name="Obrázek 2"/>
          <p:cNvPicPr>
            <a:picLocks noChangeAspect="1"/>
          </p:cNvPicPr>
          <p:nvPr/>
        </p:nvPicPr>
        <p:blipFill>
          <a:blip r:embed="rId4"/>
          <a:stretch>
            <a:fillRect/>
          </a:stretch>
        </p:blipFill>
        <p:spPr>
          <a:xfrm>
            <a:off x="7913667" y="1795849"/>
            <a:ext cx="4370493" cy="4004104"/>
          </a:xfrm>
          <a:prstGeom prst="rect">
            <a:avLst/>
          </a:prstGeom>
        </p:spPr>
      </p:pic>
      <p:pic>
        <p:nvPicPr>
          <p:cNvPr id="5" name="Zvuk 4">
            <a:hlinkClick r:id="" action="ppaction://media"/>
            <a:extLst>
              <a:ext uri="{FF2B5EF4-FFF2-40B4-BE49-F238E27FC236}">
                <a16:creationId xmlns:a16="http://schemas.microsoft.com/office/drawing/2014/main" id="{363027DA-E9C1-4D93-8375-F0A92D7A95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31648110"/>
      </p:ext>
    </p:extLst>
  </p:cSld>
  <p:clrMapOvr>
    <a:masterClrMapping/>
  </p:clrMapOvr>
  <mc:AlternateContent xmlns:mc="http://schemas.openxmlformats.org/markup-compatibility/2006">
    <mc:Choice xmlns:p14="http://schemas.microsoft.com/office/powerpoint/2010/main" Requires="p14">
      <p:transition spd="slow" p14:dur="2000" advTm="31239"/>
    </mc:Choice>
    <mc:Fallback>
      <p:transition spd="slow" advTm="31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65825" y="460618"/>
            <a:ext cx="11231593" cy="3539430"/>
          </a:xfrm>
          <a:prstGeom prst="rect">
            <a:avLst/>
          </a:prstGeom>
        </p:spPr>
        <p:txBody>
          <a:bodyPr wrap="square">
            <a:spAutoFit/>
          </a:bodyPr>
          <a:lstStyle/>
          <a:p>
            <a:pPr algn="ctr"/>
            <a:r>
              <a:rPr lang="cs-CZ" sz="3200" b="1" i="0" u="none" strike="noStrike" baseline="0" dirty="0">
                <a:solidFill>
                  <a:srgbClr val="3333B3"/>
                </a:solidFill>
                <a:latin typeface="NimbusSanL-Regu"/>
              </a:rPr>
              <a:t>Měření ionizujícího záření</a:t>
            </a:r>
          </a:p>
          <a:p>
            <a:pPr algn="ctr"/>
            <a:r>
              <a:rPr lang="cs-CZ" sz="2400" b="0" i="0" u="none" strike="noStrike" baseline="0" dirty="0">
                <a:solidFill>
                  <a:srgbClr val="3333B3"/>
                </a:solidFill>
                <a:latin typeface="NimbusSanL-Regu"/>
              </a:rPr>
              <a:t>Dozimetrie 2</a:t>
            </a:r>
            <a:r>
              <a:rPr lang="cs-CZ" dirty="0"/>
              <a:t> </a:t>
            </a:r>
            <a:endParaRPr lang="cs-CZ" sz="2400" b="0" i="0" u="none" strike="noStrike" baseline="0" dirty="0">
              <a:solidFill>
                <a:srgbClr val="3333B3"/>
              </a:solidFill>
              <a:latin typeface="NimbusSanL-Regu"/>
            </a:endParaRPr>
          </a:p>
          <a:p>
            <a:endParaRPr lang="cs-CZ" sz="1200" dirty="0">
              <a:solidFill>
                <a:srgbClr val="3333B3"/>
              </a:solidFill>
              <a:latin typeface="NimbusSanL-Regu"/>
            </a:endParaRPr>
          </a:p>
          <a:p>
            <a:endParaRPr lang="cs-CZ" sz="1200" b="0" i="0" u="none" strike="noStrike" baseline="0" dirty="0">
              <a:solidFill>
                <a:srgbClr val="3333B3"/>
              </a:solidFill>
              <a:latin typeface="NimbusSanL-Regu"/>
            </a:endParaRPr>
          </a:p>
          <a:p>
            <a:r>
              <a:rPr lang="cs-CZ" sz="2400" b="0" i="0" u="none" strike="noStrike" baseline="0" dirty="0" err="1">
                <a:solidFill>
                  <a:schemeClr val="accent1"/>
                </a:solidFill>
                <a:latin typeface="NimbusSanL-Regu"/>
              </a:rPr>
              <a:t>Thermoluminescentní</a:t>
            </a:r>
            <a:r>
              <a:rPr lang="cs-CZ" sz="2400" b="0" i="0" u="none" strike="noStrike" baseline="0" dirty="0">
                <a:solidFill>
                  <a:schemeClr val="accent1"/>
                </a:solidFill>
                <a:latin typeface="NimbusSanL-Regu"/>
              </a:rPr>
              <a:t> dozimetry</a:t>
            </a:r>
          </a:p>
          <a:p>
            <a:r>
              <a:rPr lang="cs-CZ" sz="2400" dirty="0"/>
              <a:t>Lze umístit např. do prstenu a sledovat expozici rukou.</a:t>
            </a:r>
          </a:p>
          <a:p>
            <a:r>
              <a:rPr lang="cs-CZ" sz="2400" dirty="0">
                <a:solidFill>
                  <a:schemeClr val="accent1"/>
                </a:solidFill>
              </a:rPr>
              <a:t>Dozimetry na </a:t>
            </a:r>
            <a:r>
              <a:rPr lang="el-GR" sz="2400" dirty="0">
                <a:solidFill>
                  <a:schemeClr val="accent1"/>
                </a:solidFill>
              </a:rPr>
              <a:t>α</a:t>
            </a:r>
            <a:r>
              <a:rPr lang="cs-CZ" sz="2400" dirty="0">
                <a:solidFill>
                  <a:schemeClr val="accent1"/>
                </a:solidFill>
              </a:rPr>
              <a:t>-záření</a:t>
            </a:r>
          </a:p>
          <a:p>
            <a:r>
              <a:rPr lang="cs-CZ" sz="2400" dirty="0"/>
              <a:t>Plastový kotouček, po naleptání se zviditelní dopady </a:t>
            </a:r>
            <a:r>
              <a:rPr lang="el-GR" sz="2400" dirty="0"/>
              <a:t>α</a:t>
            </a:r>
            <a:r>
              <a:rPr lang="cs-CZ" sz="2400" dirty="0"/>
              <a:t>-částic.</a:t>
            </a:r>
          </a:p>
          <a:p>
            <a:r>
              <a:rPr lang="cs-CZ" sz="2400" dirty="0">
                <a:solidFill>
                  <a:schemeClr val="accent1"/>
                </a:solidFill>
              </a:rPr>
              <a:t>Důležité upozornění:</a:t>
            </a:r>
          </a:p>
          <a:p>
            <a:r>
              <a:rPr lang="cs-CZ" sz="2400" dirty="0"/>
              <a:t>Dozimetry nijak nevarují svého nositele o průběžně obdržované dávce!</a:t>
            </a:r>
            <a:endParaRPr lang="cs-CZ" sz="2400" b="0" i="0" u="none" strike="noStrike" baseline="0" dirty="0">
              <a:solidFill>
                <a:srgbClr val="000000"/>
              </a:solidFill>
              <a:latin typeface="NimbusSanL-Regu"/>
            </a:endParaRPr>
          </a:p>
        </p:txBody>
      </p:sp>
      <p:pic>
        <p:nvPicPr>
          <p:cNvPr id="3" name="Obrázek 2"/>
          <p:cNvPicPr>
            <a:picLocks noChangeAspect="1"/>
          </p:cNvPicPr>
          <p:nvPr/>
        </p:nvPicPr>
        <p:blipFill>
          <a:blip r:embed="rId4"/>
          <a:stretch>
            <a:fillRect/>
          </a:stretch>
        </p:blipFill>
        <p:spPr>
          <a:xfrm>
            <a:off x="922034" y="4369380"/>
            <a:ext cx="3104505" cy="2163608"/>
          </a:xfrm>
          <a:prstGeom prst="rect">
            <a:avLst/>
          </a:prstGeom>
        </p:spPr>
      </p:pic>
      <p:sp>
        <p:nvSpPr>
          <p:cNvPr id="4" name="TextovéPole 3"/>
          <p:cNvSpPr txBox="1"/>
          <p:nvPr/>
        </p:nvSpPr>
        <p:spPr>
          <a:xfrm>
            <a:off x="4567345" y="4545957"/>
            <a:ext cx="7171771" cy="1569660"/>
          </a:xfrm>
          <a:prstGeom prst="rect">
            <a:avLst/>
          </a:prstGeom>
          <a:noFill/>
        </p:spPr>
        <p:txBody>
          <a:bodyPr wrap="none" rtlCol="0">
            <a:spAutoFit/>
          </a:bodyPr>
          <a:lstStyle/>
          <a:p>
            <a:r>
              <a:rPr lang="cs-CZ" sz="2400" dirty="0"/>
              <a:t>TLD měří expozici ionizujícímu záření měřením intenzity</a:t>
            </a:r>
          </a:p>
          <a:p>
            <a:r>
              <a:rPr lang="cs-CZ" sz="2400" dirty="0"/>
              <a:t>viditelného světla vyzařovaného z krystalu v detektoru, </a:t>
            </a:r>
          </a:p>
          <a:p>
            <a:r>
              <a:rPr lang="cs-CZ" sz="2400" dirty="0"/>
              <a:t>když je krystal vyhřívaný. </a:t>
            </a:r>
          </a:p>
          <a:p>
            <a:r>
              <a:rPr lang="cs-CZ" sz="2400" dirty="0"/>
              <a:t>Intenzita vyzařovaného světla závisí na radiační expozici.</a:t>
            </a:r>
          </a:p>
        </p:txBody>
      </p:sp>
      <p:pic>
        <p:nvPicPr>
          <p:cNvPr id="5" name="Zvuk 4">
            <a:hlinkClick r:id="" action="ppaction://media"/>
            <a:extLst>
              <a:ext uri="{FF2B5EF4-FFF2-40B4-BE49-F238E27FC236}">
                <a16:creationId xmlns:a16="http://schemas.microsoft.com/office/drawing/2014/main" id="{DA252BFE-70C1-41E1-B584-7DA56C43EA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136912"/>
      </p:ext>
    </p:extLst>
  </p:cSld>
  <p:clrMapOvr>
    <a:masterClrMapping/>
  </p:clrMapOvr>
  <mc:AlternateContent xmlns:mc="http://schemas.openxmlformats.org/markup-compatibility/2006">
    <mc:Choice xmlns:p14="http://schemas.microsoft.com/office/powerpoint/2010/main" Requires="p14">
      <p:transition spd="slow" p14:dur="2000" advTm="43226"/>
    </mc:Choice>
    <mc:Fallback>
      <p:transition spd="slow" advTm="43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021" y="547058"/>
            <a:ext cx="7828557" cy="5763883"/>
          </a:xfrm>
          <a:prstGeom prst="rect">
            <a:avLst/>
          </a:prstGeom>
        </p:spPr>
      </p:pic>
    </p:spTree>
    <p:extLst>
      <p:ext uri="{BB962C8B-B14F-4D97-AF65-F5344CB8AC3E}">
        <p14:creationId xmlns:p14="http://schemas.microsoft.com/office/powerpoint/2010/main" val="16278392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14067" y="828288"/>
            <a:ext cx="11335109" cy="4401205"/>
          </a:xfrm>
          <a:prstGeom prst="rect">
            <a:avLst/>
          </a:prstGeom>
        </p:spPr>
        <p:txBody>
          <a:bodyPr wrap="square">
            <a:spAutoFit/>
          </a:bodyPr>
          <a:lstStyle/>
          <a:p>
            <a:pPr algn="ctr"/>
            <a:r>
              <a:rPr lang="cs-CZ" sz="3200" b="1" i="0" u="none" strike="noStrike" baseline="0" dirty="0">
                <a:solidFill>
                  <a:srgbClr val="3333B3"/>
                </a:solidFill>
                <a:latin typeface="NimbusSanL-Regu"/>
              </a:rPr>
              <a:t>Jednotky měření radiace </a:t>
            </a:r>
          </a:p>
          <a:p>
            <a:pPr algn="ctr"/>
            <a:endParaRPr lang="cs-CZ" sz="3200" b="1" i="0" u="none" strike="noStrike" baseline="0" dirty="0">
              <a:solidFill>
                <a:srgbClr val="3333B3"/>
              </a:solidFill>
              <a:latin typeface="NimbusSanL-Regu"/>
            </a:endParaRPr>
          </a:p>
          <a:p>
            <a:r>
              <a:rPr lang="cs-CZ" sz="2400" dirty="0"/>
              <a:t>Záření předává ozařované hmotě energii. Tuto energii nazýváme </a:t>
            </a:r>
            <a:r>
              <a:rPr lang="cs-CZ" sz="2400" b="1" dirty="0">
                <a:solidFill>
                  <a:schemeClr val="accent1"/>
                </a:solidFill>
              </a:rPr>
              <a:t>dávka</a:t>
            </a:r>
            <a:r>
              <a:rPr lang="cs-CZ" sz="2400" b="1" dirty="0"/>
              <a:t> </a:t>
            </a:r>
            <a:r>
              <a:rPr lang="cs-CZ" sz="2400" dirty="0"/>
              <a:t>a vyjadřujeme ji jednotkou </a:t>
            </a:r>
            <a:r>
              <a:rPr lang="cs-CZ" sz="2400" dirty="0" err="1"/>
              <a:t>Gray</a:t>
            </a:r>
            <a:r>
              <a:rPr lang="cs-CZ" sz="2400" dirty="0"/>
              <a:t> [</a:t>
            </a:r>
            <a:r>
              <a:rPr lang="cs-CZ" sz="2400" dirty="0" err="1"/>
              <a:t>Gy</a:t>
            </a:r>
            <a:r>
              <a:rPr lang="cs-CZ" sz="2400" dirty="0"/>
              <a:t>] (představuje jeden joule předaný kilogramu ozařované hmoty).</a:t>
            </a:r>
          </a:p>
          <a:p>
            <a:endParaRPr lang="cs-CZ" sz="2400" dirty="0">
              <a:solidFill>
                <a:schemeClr val="accent1"/>
              </a:solidFill>
            </a:endParaRPr>
          </a:p>
          <a:p>
            <a:r>
              <a:rPr lang="cs-CZ" sz="2400" dirty="0">
                <a:solidFill>
                  <a:schemeClr val="accent1"/>
                </a:solidFill>
              </a:rPr>
              <a:t>Výpočet dávky</a:t>
            </a:r>
          </a:p>
          <a:p>
            <a:r>
              <a:rPr lang="cs-CZ" sz="2400" dirty="0"/>
              <a:t>Dávku lze relativně snadno propočíst pro </a:t>
            </a:r>
            <a:r>
              <a:rPr lang="cs-CZ" sz="2400" dirty="0">
                <a:solidFill>
                  <a:schemeClr val="accent1"/>
                </a:solidFill>
              </a:rPr>
              <a:t>homogenní</a:t>
            </a:r>
            <a:r>
              <a:rPr lang="cs-CZ" sz="2400" dirty="0"/>
              <a:t> tělesa pravidelných geometrických tvarů. Člověk tomu neodpovídá. Pro modelování sloužící k propočtu dávek, které člověk získá z různých typů záření v různých režimech ozařování, se používají speciální loutky z umělé hmoty, napodobující vlastnosti lidských tkání, umožňující zasunout do jednotlivých částí „těla“ měřící techniku, tzv. </a:t>
            </a:r>
            <a:r>
              <a:rPr lang="cs-CZ" sz="2400" dirty="0">
                <a:solidFill>
                  <a:schemeClr val="accent1"/>
                </a:solidFill>
              </a:rPr>
              <a:t>fantomy</a:t>
            </a:r>
            <a:r>
              <a:rPr lang="cs-CZ" sz="2400" dirty="0"/>
              <a:t>.</a:t>
            </a:r>
            <a:endParaRPr lang="cs-CZ" sz="2400" b="0" i="0" u="none" strike="noStrike" baseline="0" dirty="0">
              <a:solidFill>
                <a:srgbClr val="000000"/>
              </a:solidFill>
              <a:latin typeface="NimbusSanL-Regu"/>
            </a:endParaRPr>
          </a:p>
        </p:txBody>
      </p:sp>
      <p:pic>
        <p:nvPicPr>
          <p:cNvPr id="3" name="Zvuk 2">
            <a:hlinkClick r:id="" action="ppaction://media"/>
            <a:extLst>
              <a:ext uri="{FF2B5EF4-FFF2-40B4-BE49-F238E27FC236}">
                <a16:creationId xmlns:a16="http://schemas.microsoft.com/office/drawing/2014/main" id="{62675F93-9DEC-4378-943D-C06C02D630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64357515"/>
      </p:ext>
    </p:extLst>
  </p:cSld>
  <p:clrMapOvr>
    <a:masterClrMapping/>
  </p:clrMapOvr>
  <mc:AlternateContent xmlns:mc="http://schemas.openxmlformats.org/markup-compatibility/2006">
    <mc:Choice xmlns:p14="http://schemas.microsoft.com/office/powerpoint/2010/main" Requires="p14">
      <p:transition spd="slow" p14:dur="2000" advTm="33879"/>
    </mc:Choice>
    <mc:Fallback>
      <p:transition spd="slow" advTm="33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1863080" y="998769"/>
            <a:ext cx="8564998" cy="5686701"/>
          </a:xfrm>
          <a:prstGeom prst="rect">
            <a:avLst/>
          </a:prstGeom>
        </p:spPr>
      </p:pic>
      <p:sp>
        <p:nvSpPr>
          <p:cNvPr id="4" name="Obdélník 3">
            <a:extLst>
              <a:ext uri="{FF2B5EF4-FFF2-40B4-BE49-F238E27FC236}">
                <a16:creationId xmlns:a16="http://schemas.microsoft.com/office/drawing/2014/main" id="{FA8EDB29-7A3E-496E-A9A2-B2E5A682502E}"/>
              </a:ext>
            </a:extLst>
          </p:cNvPr>
          <p:cNvSpPr/>
          <p:nvPr/>
        </p:nvSpPr>
        <p:spPr>
          <a:xfrm>
            <a:off x="3406417" y="185669"/>
            <a:ext cx="5379165" cy="584775"/>
          </a:xfrm>
          <a:prstGeom prst="rect">
            <a:avLst/>
          </a:prstGeom>
        </p:spPr>
        <p:txBody>
          <a:bodyPr wrap="none">
            <a:spAutoFit/>
          </a:bodyPr>
          <a:lstStyle/>
          <a:p>
            <a:r>
              <a:rPr lang="cs-CZ" sz="3200" b="1" dirty="0">
                <a:solidFill>
                  <a:srgbClr val="3333B3"/>
                </a:solidFill>
                <a:latin typeface="NimbusSanL-Regu"/>
              </a:rPr>
              <a:t>Jaslovské Bohunice 1 (blok A1)</a:t>
            </a:r>
            <a:endParaRPr lang="cs-CZ" sz="3200" b="1" dirty="0"/>
          </a:p>
        </p:txBody>
      </p:sp>
      <p:pic>
        <p:nvPicPr>
          <p:cNvPr id="3" name="Zvuk 2">
            <a:hlinkClick r:id="" action="ppaction://media"/>
            <a:extLst>
              <a:ext uri="{FF2B5EF4-FFF2-40B4-BE49-F238E27FC236}">
                <a16:creationId xmlns:a16="http://schemas.microsoft.com/office/drawing/2014/main" id="{96C569AC-46EC-4862-BAEF-31AD24F55A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37609260"/>
      </p:ext>
    </p:extLst>
  </p:cSld>
  <p:clrMapOvr>
    <a:masterClrMapping/>
  </p:clrMapOvr>
  <mc:AlternateContent xmlns:mc="http://schemas.openxmlformats.org/markup-compatibility/2006">
    <mc:Choice xmlns:p14="http://schemas.microsoft.com/office/powerpoint/2010/main" Requires="p14">
      <p:transition spd="slow" p14:dur="2000" advTm="22809"/>
    </mc:Choice>
    <mc:Fallback>
      <p:transition spd="slow" advTm="22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31322" y="886203"/>
            <a:ext cx="11404120" cy="4401205"/>
          </a:xfrm>
          <a:prstGeom prst="rect">
            <a:avLst/>
          </a:prstGeom>
        </p:spPr>
        <p:txBody>
          <a:bodyPr wrap="square">
            <a:spAutoFit/>
          </a:bodyPr>
          <a:lstStyle/>
          <a:p>
            <a:pPr algn="ctr"/>
            <a:r>
              <a:rPr lang="cs-CZ" sz="3200" b="1" i="0" u="none" strike="noStrike" baseline="0" dirty="0">
                <a:solidFill>
                  <a:srgbClr val="3333B3"/>
                </a:solidFill>
                <a:latin typeface="NimbusSanL-Regu"/>
              </a:rPr>
              <a:t>Starší jednotka – roentgen (R)</a:t>
            </a:r>
          </a:p>
          <a:p>
            <a:endParaRPr lang="cs-CZ" sz="3200" b="1" i="0" u="none" strike="noStrike" baseline="0" dirty="0">
              <a:solidFill>
                <a:srgbClr val="3333B3"/>
              </a:solidFill>
              <a:latin typeface="NimbusSanL-Regu"/>
            </a:endParaRPr>
          </a:p>
          <a:p>
            <a:r>
              <a:rPr lang="cs-CZ" sz="2400" dirty="0">
                <a:solidFill>
                  <a:schemeClr val="accent1"/>
                </a:solidFill>
              </a:rPr>
              <a:t>Definice</a:t>
            </a:r>
          </a:p>
          <a:p>
            <a:r>
              <a:rPr lang="cs-CZ" sz="2400" dirty="0"/>
              <a:t>Dávka, která v m</a:t>
            </a:r>
            <a:r>
              <a:rPr lang="cs-CZ" sz="2400" baseline="30000" dirty="0"/>
              <a:t>3</a:t>
            </a:r>
            <a:r>
              <a:rPr lang="cs-CZ" sz="2400" dirty="0"/>
              <a:t> vzduchu vytvoří náboj 1 Coulomb.</a:t>
            </a:r>
          </a:p>
          <a:p>
            <a:endParaRPr lang="cs-CZ" sz="2400" dirty="0">
              <a:solidFill>
                <a:schemeClr val="accent1"/>
              </a:solidFill>
            </a:endParaRPr>
          </a:p>
          <a:p>
            <a:r>
              <a:rPr lang="cs-CZ" sz="2400" dirty="0">
                <a:solidFill>
                  <a:schemeClr val="accent1"/>
                </a:solidFill>
              </a:rPr>
              <a:t>Výhody a nevýhody</a:t>
            </a:r>
          </a:p>
          <a:p>
            <a:endParaRPr lang="cs-CZ" sz="2400" dirty="0">
              <a:solidFill>
                <a:schemeClr val="accent1"/>
              </a:solidFill>
            </a:endParaRPr>
          </a:p>
          <a:p>
            <a:r>
              <a:rPr lang="cs-CZ" sz="2400" dirty="0">
                <a:solidFill>
                  <a:schemeClr val="accent1"/>
                </a:solidFill>
              </a:rPr>
              <a:t>Nevýhodou</a:t>
            </a:r>
            <a:r>
              <a:rPr lang="cs-CZ" sz="2400" dirty="0"/>
              <a:t> je, že je exaktně definována jen pro vzduch, pro jiné materiály existují přepočty, které nejsou příliš přesné.</a:t>
            </a:r>
          </a:p>
          <a:p>
            <a:r>
              <a:rPr lang="cs-CZ" sz="2400" dirty="0">
                <a:solidFill>
                  <a:schemeClr val="accent1"/>
                </a:solidFill>
              </a:rPr>
              <a:t>Výhodou</a:t>
            </a:r>
            <a:r>
              <a:rPr lang="cs-CZ" sz="2400" dirty="0"/>
              <a:t> je snadné měření, prováděné na základě vybíjení elektroskopu, z něhož elektrický náboj odvádí právě ionty obsažené v okolním vzduchu.</a:t>
            </a:r>
            <a:endParaRPr lang="cs-CZ" sz="2400" b="0" i="0" u="none" strike="noStrike" baseline="0" dirty="0">
              <a:solidFill>
                <a:srgbClr val="3333B3"/>
              </a:solidFill>
              <a:latin typeface="NimbusSanL-Regu"/>
            </a:endParaRPr>
          </a:p>
        </p:txBody>
      </p:sp>
      <p:pic>
        <p:nvPicPr>
          <p:cNvPr id="3" name="Zvuk 2">
            <a:hlinkClick r:id="" action="ppaction://media"/>
            <a:extLst>
              <a:ext uri="{FF2B5EF4-FFF2-40B4-BE49-F238E27FC236}">
                <a16:creationId xmlns:a16="http://schemas.microsoft.com/office/drawing/2014/main" id="{EE176B0B-EDCD-415F-BD21-5413B94576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48019165"/>
      </p:ext>
    </p:extLst>
  </p:cSld>
  <p:clrMapOvr>
    <a:masterClrMapping/>
  </p:clrMapOvr>
  <mc:AlternateContent xmlns:mc="http://schemas.openxmlformats.org/markup-compatibility/2006">
    <mc:Choice xmlns:p14="http://schemas.microsoft.com/office/powerpoint/2010/main" Requires="p14">
      <p:transition spd="slow" p14:dur="2000" advTm="30928"/>
    </mc:Choice>
    <mc:Fallback>
      <p:transition spd="slow" advTm="30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9B3E1B2-79E8-4A6B-B8DD-8A6F3664F9E5}"/>
              </a:ext>
            </a:extLst>
          </p:cNvPr>
          <p:cNvPicPr>
            <a:picLocks noChangeAspect="1"/>
          </p:cNvPicPr>
          <p:nvPr/>
        </p:nvPicPr>
        <p:blipFill>
          <a:blip r:embed="rId2"/>
          <a:stretch>
            <a:fillRect/>
          </a:stretch>
        </p:blipFill>
        <p:spPr>
          <a:xfrm>
            <a:off x="2524125" y="1636745"/>
            <a:ext cx="7143750" cy="1626400"/>
          </a:xfrm>
          <a:prstGeom prst="rect">
            <a:avLst/>
          </a:prstGeom>
        </p:spPr>
      </p:pic>
      <p:sp>
        <p:nvSpPr>
          <p:cNvPr id="3" name="TextovéPole 2">
            <a:extLst>
              <a:ext uri="{FF2B5EF4-FFF2-40B4-BE49-F238E27FC236}">
                <a16:creationId xmlns:a16="http://schemas.microsoft.com/office/drawing/2014/main" id="{E2D6470D-BA75-4372-B7B3-56AB4DEE9F70}"/>
              </a:ext>
            </a:extLst>
          </p:cNvPr>
          <p:cNvSpPr txBox="1"/>
          <p:nvPr/>
        </p:nvSpPr>
        <p:spPr>
          <a:xfrm>
            <a:off x="1741321" y="434109"/>
            <a:ext cx="7879336" cy="1077218"/>
          </a:xfrm>
          <a:prstGeom prst="rect">
            <a:avLst/>
          </a:prstGeom>
          <a:noFill/>
        </p:spPr>
        <p:txBody>
          <a:bodyPr wrap="none" rtlCol="0">
            <a:spAutoFit/>
          </a:bodyPr>
          <a:lstStyle/>
          <a:p>
            <a:pPr algn="ctr"/>
            <a:r>
              <a:rPr lang="cs-CZ" sz="3200" dirty="0">
                <a:solidFill>
                  <a:schemeClr val="accent1"/>
                </a:solidFill>
              </a:rPr>
              <a:t>Názorná ukázka jednoduchosti měření dávky v</a:t>
            </a:r>
          </a:p>
          <a:p>
            <a:pPr algn="ctr"/>
            <a:r>
              <a:rPr lang="cs-CZ" sz="3200" dirty="0">
                <a:solidFill>
                  <a:schemeClr val="accent1"/>
                </a:solidFill>
              </a:rPr>
              <a:t>rentgenech</a:t>
            </a:r>
          </a:p>
        </p:txBody>
      </p:sp>
      <p:sp>
        <p:nvSpPr>
          <p:cNvPr id="4" name="TextovéPole 3">
            <a:extLst>
              <a:ext uri="{FF2B5EF4-FFF2-40B4-BE49-F238E27FC236}">
                <a16:creationId xmlns:a16="http://schemas.microsoft.com/office/drawing/2014/main" id="{C5992FE5-D064-4419-B14D-6A36D1262F00}"/>
              </a:ext>
            </a:extLst>
          </p:cNvPr>
          <p:cNvSpPr txBox="1"/>
          <p:nvPr/>
        </p:nvSpPr>
        <p:spPr>
          <a:xfrm>
            <a:off x="794327" y="3666836"/>
            <a:ext cx="10732655" cy="1938992"/>
          </a:xfrm>
          <a:prstGeom prst="rect">
            <a:avLst/>
          </a:prstGeom>
          <a:noFill/>
        </p:spPr>
        <p:txBody>
          <a:bodyPr wrap="square" rtlCol="0">
            <a:spAutoFit/>
          </a:bodyPr>
          <a:lstStyle/>
          <a:p>
            <a:r>
              <a:rPr lang="cs-CZ" sz="2400" dirty="0"/>
              <a:t>Po katastrofě vzducholodi Italia severovýchodně od Špicberků zůstala na ledě s utrženou kabinou a dalšími troskami větší část posádky. Mezi nimi byl český radiofyzik František Běhounek, který v podmínkách improvizovaného trosečnického</a:t>
            </a:r>
          </a:p>
          <a:p>
            <a:r>
              <a:rPr lang="cs-CZ" sz="2400" dirty="0"/>
              <a:t>tábora na ledové kře vytvořil laboratoř, v níž měřil intenzitu kosmického záření. Jeho výsledky byly jediným vědeckým výsledkem výpravy.</a:t>
            </a:r>
          </a:p>
        </p:txBody>
      </p:sp>
    </p:spTree>
    <p:extLst>
      <p:ext uri="{BB962C8B-B14F-4D97-AF65-F5344CB8AC3E}">
        <p14:creationId xmlns:p14="http://schemas.microsoft.com/office/powerpoint/2010/main" val="9969996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9E548B8-19AE-4003-AFB7-CF579372617C}"/>
              </a:ext>
            </a:extLst>
          </p:cNvPr>
          <p:cNvPicPr>
            <a:picLocks noChangeAspect="1"/>
          </p:cNvPicPr>
          <p:nvPr/>
        </p:nvPicPr>
        <p:blipFill>
          <a:blip r:embed="rId2"/>
          <a:stretch>
            <a:fillRect/>
          </a:stretch>
        </p:blipFill>
        <p:spPr>
          <a:xfrm>
            <a:off x="2412855" y="1211557"/>
            <a:ext cx="7366289" cy="5051888"/>
          </a:xfrm>
          <a:prstGeom prst="rect">
            <a:avLst/>
          </a:prstGeom>
        </p:spPr>
      </p:pic>
      <p:sp>
        <p:nvSpPr>
          <p:cNvPr id="3" name="TextovéPole 2">
            <a:extLst>
              <a:ext uri="{FF2B5EF4-FFF2-40B4-BE49-F238E27FC236}">
                <a16:creationId xmlns:a16="http://schemas.microsoft.com/office/drawing/2014/main" id="{BCDF6252-5203-432C-8066-29D26416B03B}"/>
              </a:ext>
            </a:extLst>
          </p:cNvPr>
          <p:cNvSpPr txBox="1"/>
          <p:nvPr/>
        </p:nvSpPr>
        <p:spPr>
          <a:xfrm>
            <a:off x="4221019" y="304799"/>
            <a:ext cx="3606308" cy="584775"/>
          </a:xfrm>
          <a:prstGeom prst="rect">
            <a:avLst/>
          </a:prstGeom>
          <a:noFill/>
        </p:spPr>
        <p:txBody>
          <a:bodyPr wrap="none" rtlCol="0">
            <a:spAutoFit/>
          </a:bodyPr>
          <a:lstStyle/>
          <a:p>
            <a:r>
              <a:rPr lang="cs-CZ" sz="3200" dirty="0">
                <a:solidFill>
                  <a:schemeClr val="accent1"/>
                </a:solidFill>
              </a:rPr>
              <a:t>Italia na Špicberkách</a:t>
            </a:r>
          </a:p>
        </p:txBody>
      </p:sp>
    </p:spTree>
    <p:extLst>
      <p:ext uri="{BB962C8B-B14F-4D97-AF65-F5344CB8AC3E}">
        <p14:creationId xmlns:p14="http://schemas.microsoft.com/office/powerpoint/2010/main" val="12663955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81796" y="720436"/>
            <a:ext cx="11628407" cy="4770537"/>
          </a:xfrm>
          <a:prstGeom prst="rect">
            <a:avLst/>
          </a:prstGeom>
        </p:spPr>
        <p:txBody>
          <a:bodyPr wrap="square">
            <a:spAutoFit/>
          </a:bodyPr>
          <a:lstStyle/>
          <a:p>
            <a:pPr algn="ctr"/>
            <a:r>
              <a:rPr lang="cs-CZ" sz="3200" b="1" i="0" u="none" strike="noStrike" baseline="0" dirty="0">
                <a:solidFill>
                  <a:srgbClr val="3333B3"/>
                </a:solidFill>
                <a:latin typeface="NimbusSanL-Regu"/>
              </a:rPr>
              <a:t>Biologický účinek radiace</a:t>
            </a:r>
          </a:p>
          <a:p>
            <a:pPr algn="ctr"/>
            <a:endParaRPr lang="cs-CZ" sz="3200" b="1" i="0" u="none" strike="noStrike" baseline="0" dirty="0">
              <a:solidFill>
                <a:srgbClr val="3333B3"/>
              </a:solidFill>
              <a:latin typeface="NimbusSanL-Regu"/>
            </a:endParaRPr>
          </a:p>
          <a:p>
            <a:r>
              <a:rPr lang="cs-CZ" sz="2400" dirty="0">
                <a:solidFill>
                  <a:schemeClr val="tx1">
                    <a:lumMod val="95000"/>
                    <a:lumOff val="5000"/>
                  </a:schemeClr>
                </a:solidFill>
              </a:rPr>
              <a:t>Jednotlivé typy záření mají různý biologický účinek. Proto se pro hodnocení ozáření živých objektů používá </a:t>
            </a:r>
            <a:r>
              <a:rPr lang="cs-CZ" sz="2400" b="1" dirty="0">
                <a:solidFill>
                  <a:schemeClr val="tx1">
                    <a:lumMod val="95000"/>
                    <a:lumOff val="5000"/>
                  </a:schemeClr>
                </a:solidFill>
              </a:rPr>
              <a:t>dávkový ekvivalent</a:t>
            </a:r>
            <a:r>
              <a:rPr lang="cs-CZ" sz="2400" dirty="0">
                <a:solidFill>
                  <a:schemeClr val="tx1">
                    <a:lumMod val="95000"/>
                    <a:lumOff val="5000"/>
                  </a:schemeClr>
                </a:solidFill>
              </a:rPr>
              <a:t>, jehož jednotka je </a:t>
            </a:r>
            <a:r>
              <a:rPr lang="cs-CZ" sz="2400" dirty="0" err="1">
                <a:solidFill>
                  <a:schemeClr val="accent1"/>
                </a:solidFill>
              </a:rPr>
              <a:t>Sievert</a:t>
            </a:r>
            <a:r>
              <a:rPr lang="cs-CZ" sz="2400" dirty="0">
                <a:solidFill>
                  <a:schemeClr val="tx1">
                    <a:lumMod val="95000"/>
                    <a:lumOff val="5000"/>
                  </a:schemeClr>
                </a:solidFill>
              </a:rPr>
              <a:t> [</a:t>
            </a:r>
            <a:r>
              <a:rPr lang="cs-CZ" sz="2400" dirty="0" err="1">
                <a:solidFill>
                  <a:schemeClr val="tx1">
                    <a:lumMod val="95000"/>
                    <a:lumOff val="5000"/>
                  </a:schemeClr>
                </a:solidFill>
              </a:rPr>
              <a:t>Sv</a:t>
            </a:r>
            <a:r>
              <a:rPr lang="cs-CZ" sz="2400" dirty="0">
                <a:solidFill>
                  <a:schemeClr val="tx1">
                    <a:lumMod val="95000"/>
                    <a:lumOff val="5000"/>
                  </a:schemeClr>
                </a:solidFill>
              </a:rPr>
              <a:t>], což je </a:t>
            </a:r>
            <a:r>
              <a:rPr lang="cs-CZ" sz="2400" dirty="0" err="1">
                <a:solidFill>
                  <a:schemeClr val="tx1">
                    <a:lumMod val="95000"/>
                    <a:lumOff val="5000"/>
                  </a:schemeClr>
                </a:solidFill>
              </a:rPr>
              <a:t>Gy</a:t>
            </a:r>
            <a:r>
              <a:rPr lang="cs-CZ" sz="2400" dirty="0">
                <a:solidFill>
                  <a:schemeClr val="tx1">
                    <a:lumMod val="95000"/>
                    <a:lumOff val="5000"/>
                  </a:schemeClr>
                </a:solidFill>
              </a:rPr>
              <a:t> násobený</a:t>
            </a:r>
          </a:p>
          <a:p>
            <a:r>
              <a:rPr lang="cs-CZ" sz="2400" dirty="0">
                <a:solidFill>
                  <a:schemeClr val="tx1">
                    <a:lumMod val="95000"/>
                    <a:lumOff val="5000"/>
                  </a:schemeClr>
                </a:solidFill>
              </a:rPr>
              <a:t>kvalitativním faktorem příslušného typu záření. </a:t>
            </a:r>
          </a:p>
          <a:p>
            <a:endParaRPr lang="cs-CZ" sz="2400" dirty="0">
              <a:solidFill>
                <a:schemeClr val="tx1">
                  <a:lumMod val="95000"/>
                  <a:lumOff val="5000"/>
                </a:schemeClr>
              </a:solidFill>
            </a:endParaRPr>
          </a:p>
          <a:p>
            <a:r>
              <a:rPr lang="cs-CZ" sz="2400" dirty="0">
                <a:solidFill>
                  <a:schemeClr val="tx1">
                    <a:lumMod val="95000"/>
                    <a:lumOff val="5000"/>
                  </a:schemeClr>
                </a:solidFill>
              </a:rPr>
              <a:t>Protože ve zdravotnictví se nejčastěji setkáváme s rentgenovým a  </a:t>
            </a:r>
            <a:r>
              <a:rPr lang="el-GR" sz="2400" dirty="0">
                <a:solidFill>
                  <a:schemeClr val="tx1">
                    <a:lumMod val="95000"/>
                    <a:lumOff val="5000"/>
                  </a:schemeClr>
                </a:solidFill>
              </a:rPr>
              <a:t>γ</a:t>
            </a:r>
            <a:r>
              <a:rPr lang="cs-CZ" sz="2400" dirty="0">
                <a:solidFill>
                  <a:schemeClr val="tx1">
                    <a:lumMod val="95000"/>
                    <a:lumOff val="5000"/>
                  </a:schemeClr>
                </a:solidFill>
              </a:rPr>
              <a:t>-zářením, které mají kvalitativní faktor 1, tudíž jsou dávka a dávkový ekvivalent numericky shodné, dochází někdy k jejich zaměňování.</a:t>
            </a:r>
          </a:p>
          <a:p>
            <a:r>
              <a:rPr lang="cs-CZ" sz="2400" dirty="0">
                <a:solidFill>
                  <a:schemeClr val="tx1">
                    <a:lumMod val="95000"/>
                    <a:lumOff val="5000"/>
                  </a:schemeClr>
                </a:solidFill>
              </a:rPr>
              <a:t>Pro prognózování účinku je ještě nutno zohlednit různou citlivost ozářených tkání.</a:t>
            </a:r>
          </a:p>
          <a:p>
            <a:endParaRPr lang="cs-CZ" sz="2400" dirty="0">
              <a:solidFill>
                <a:schemeClr val="tx1">
                  <a:lumMod val="95000"/>
                  <a:lumOff val="5000"/>
                </a:schemeClr>
              </a:solidFill>
            </a:endParaRPr>
          </a:p>
          <a:p>
            <a:r>
              <a:rPr lang="cs-CZ" sz="2400" dirty="0">
                <a:solidFill>
                  <a:schemeClr val="tx1">
                    <a:lumMod val="95000"/>
                    <a:lumOff val="5000"/>
                  </a:schemeClr>
                </a:solidFill>
              </a:rPr>
              <a:t>Existují dva typy účinků: stochastické a </a:t>
            </a:r>
            <a:r>
              <a:rPr lang="cs-CZ" sz="2400" dirty="0" err="1">
                <a:solidFill>
                  <a:schemeClr val="tx1">
                    <a:lumMod val="95000"/>
                    <a:lumOff val="5000"/>
                  </a:schemeClr>
                </a:solidFill>
              </a:rPr>
              <a:t>nestochastické</a:t>
            </a:r>
            <a:r>
              <a:rPr lang="cs-CZ" sz="2400" dirty="0">
                <a:solidFill>
                  <a:schemeClr val="tx1">
                    <a:lumMod val="95000"/>
                    <a:lumOff val="5000"/>
                  </a:schemeClr>
                </a:solidFill>
              </a:rPr>
              <a:t>.</a:t>
            </a:r>
            <a:endParaRPr lang="cs-CZ" sz="2400" b="0" i="0" u="none" strike="noStrike" baseline="0" dirty="0">
              <a:solidFill>
                <a:schemeClr val="tx1">
                  <a:lumMod val="95000"/>
                  <a:lumOff val="5000"/>
                </a:schemeClr>
              </a:solidFill>
              <a:latin typeface="NimbusSanL-Regu"/>
            </a:endParaRPr>
          </a:p>
        </p:txBody>
      </p:sp>
      <p:pic>
        <p:nvPicPr>
          <p:cNvPr id="3" name="Zvuk 2">
            <a:hlinkClick r:id="" action="ppaction://media"/>
            <a:extLst>
              <a:ext uri="{FF2B5EF4-FFF2-40B4-BE49-F238E27FC236}">
                <a16:creationId xmlns:a16="http://schemas.microsoft.com/office/drawing/2014/main" id="{5B8A469B-974D-4D9D-8458-82609D1A95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3810507"/>
      </p:ext>
    </p:extLst>
  </p:cSld>
  <p:clrMapOvr>
    <a:masterClrMapping/>
  </p:clrMapOvr>
  <mc:AlternateContent xmlns:mc="http://schemas.openxmlformats.org/markup-compatibility/2006">
    <mc:Choice xmlns:p14="http://schemas.microsoft.com/office/powerpoint/2010/main" Requires="p14">
      <p:transition spd="slow" p14:dur="2000" advTm="36432"/>
    </mc:Choice>
    <mc:Fallback>
      <p:transition spd="slow" advTm="36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33555" y="498886"/>
            <a:ext cx="11524890" cy="4770537"/>
          </a:xfrm>
          <a:prstGeom prst="rect">
            <a:avLst/>
          </a:prstGeom>
        </p:spPr>
        <p:txBody>
          <a:bodyPr wrap="square">
            <a:spAutoFit/>
          </a:bodyPr>
          <a:lstStyle/>
          <a:p>
            <a:pPr algn="ctr"/>
            <a:r>
              <a:rPr lang="cs-CZ" sz="3200" b="1" i="0" u="none" strike="noStrike" baseline="0" dirty="0">
                <a:solidFill>
                  <a:srgbClr val="3333B3"/>
                </a:solidFill>
                <a:latin typeface="NimbusSanL-Regu"/>
              </a:rPr>
              <a:t>Stochastický účinek</a:t>
            </a:r>
          </a:p>
          <a:p>
            <a:endParaRPr lang="cs-CZ" sz="3200" b="1" i="0" u="none" strike="noStrike" baseline="0" dirty="0">
              <a:solidFill>
                <a:srgbClr val="3333B3"/>
              </a:solidFill>
              <a:latin typeface="NimbusSanL-Regu"/>
            </a:endParaRPr>
          </a:p>
          <a:p>
            <a:r>
              <a:rPr lang="cs-CZ" sz="2400" dirty="0"/>
              <a:t>Vznikají náhodně, jejich intenzita není závislá na dávce; na dávce je závislá pravděpodobnost, že účinky nastanou.</a:t>
            </a:r>
          </a:p>
          <a:p>
            <a:r>
              <a:rPr lang="cs-CZ" sz="2400" dirty="0"/>
              <a:t>	-nádory u ozářených a jejich potomstva (prakticky se zohledňují dvě následující</a:t>
            </a:r>
          </a:p>
          <a:p>
            <a:r>
              <a:rPr lang="cs-CZ" sz="2400" dirty="0"/>
              <a:t>               generace)</a:t>
            </a:r>
          </a:p>
          <a:p>
            <a:r>
              <a:rPr lang="cs-CZ" sz="2400" dirty="0"/>
              <a:t>	- vrozené vývojové vady u potomstva ozářených (opět ve více generacích).</a:t>
            </a:r>
          </a:p>
          <a:p>
            <a:r>
              <a:rPr lang="cs-CZ" sz="2400" dirty="0"/>
              <a:t>	- praktickým projevem může být porucha plodnosti</a:t>
            </a:r>
          </a:p>
          <a:p>
            <a:r>
              <a:rPr lang="cs-CZ" sz="2400" dirty="0"/>
              <a:t>Horní mez stochastických účinků je dána nástupem </a:t>
            </a:r>
            <a:r>
              <a:rPr lang="cs-CZ" sz="2400" dirty="0" err="1"/>
              <a:t>nestochastických</a:t>
            </a:r>
            <a:r>
              <a:rPr lang="cs-CZ" sz="2400" dirty="0"/>
              <a:t> účinků. </a:t>
            </a:r>
          </a:p>
          <a:p>
            <a:r>
              <a:rPr lang="cs-CZ" sz="2400" dirty="0"/>
              <a:t>Pod touto mezí byla experimentálně prokázána lineární závislost mezi dávkou (dávkovým</a:t>
            </a:r>
          </a:p>
          <a:p>
            <a:r>
              <a:rPr lang="cs-CZ" sz="2400" dirty="0"/>
              <a:t>ekvivalentem) a jejími následky. </a:t>
            </a:r>
          </a:p>
          <a:p>
            <a:r>
              <a:rPr lang="cs-CZ" sz="2400" dirty="0"/>
              <a:t>Dolní mez je dána přirozenou radioaktivitou prostředí.</a:t>
            </a:r>
            <a:endParaRPr lang="cs-CZ" sz="2400" b="0" i="0" u="none" strike="noStrike" baseline="0" dirty="0">
              <a:solidFill>
                <a:srgbClr val="000000"/>
              </a:solidFill>
              <a:latin typeface="NimbusSanL-Regu"/>
            </a:endParaRPr>
          </a:p>
        </p:txBody>
      </p:sp>
      <p:pic>
        <p:nvPicPr>
          <p:cNvPr id="3" name="Zvuk 2">
            <a:hlinkClick r:id="" action="ppaction://media"/>
            <a:extLst>
              <a:ext uri="{FF2B5EF4-FFF2-40B4-BE49-F238E27FC236}">
                <a16:creationId xmlns:a16="http://schemas.microsoft.com/office/drawing/2014/main" id="{D23CBA49-5EC8-4F27-A048-83D42FAA63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48856320"/>
      </p:ext>
    </p:extLst>
  </p:cSld>
  <p:clrMapOvr>
    <a:masterClrMapping/>
  </p:clrMapOvr>
  <mc:AlternateContent xmlns:mc="http://schemas.openxmlformats.org/markup-compatibility/2006">
    <mc:Choice xmlns:p14="http://schemas.microsoft.com/office/powerpoint/2010/main" Requires="p14">
      <p:transition spd="slow" p14:dur="2000" advTm="28516"/>
    </mc:Choice>
    <mc:Fallback>
      <p:transition spd="slow" advTm="28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05410" y="758964"/>
            <a:ext cx="11581179" cy="3785652"/>
          </a:xfrm>
          <a:prstGeom prst="rect">
            <a:avLst/>
          </a:prstGeom>
        </p:spPr>
        <p:txBody>
          <a:bodyPr wrap="square">
            <a:spAutoFit/>
          </a:bodyPr>
          <a:lstStyle/>
          <a:p>
            <a:pPr algn="ctr"/>
            <a:r>
              <a:rPr lang="cs-CZ" sz="3200" b="1" i="0" u="none" strike="noStrike" baseline="0" dirty="0" err="1">
                <a:solidFill>
                  <a:srgbClr val="3333B3"/>
                </a:solidFill>
                <a:latin typeface="NimbusSanL-Regu"/>
              </a:rPr>
              <a:t>Nestochastický</a:t>
            </a:r>
            <a:r>
              <a:rPr lang="cs-CZ" sz="3200" b="1" i="0" u="none" strike="noStrike" baseline="0" dirty="0">
                <a:solidFill>
                  <a:srgbClr val="3333B3"/>
                </a:solidFill>
                <a:latin typeface="NimbusSanL-Regu"/>
              </a:rPr>
              <a:t> účinek</a:t>
            </a:r>
          </a:p>
          <a:p>
            <a:pPr algn="ctr"/>
            <a:endParaRPr lang="cs-CZ" sz="3200" b="1" dirty="0">
              <a:solidFill>
                <a:srgbClr val="3333B3"/>
              </a:solidFill>
              <a:latin typeface="NimbusSanL-Regu"/>
            </a:endParaRPr>
          </a:p>
          <a:p>
            <a:pPr algn="ctr"/>
            <a:endParaRPr lang="cs-CZ" sz="3200" b="1" i="0" u="none" strike="noStrike" baseline="0" dirty="0">
              <a:solidFill>
                <a:srgbClr val="3333B3"/>
              </a:solidFill>
              <a:latin typeface="NimbusSanL-Regu"/>
            </a:endParaRPr>
          </a:p>
          <a:p>
            <a:r>
              <a:rPr lang="pt-BR" sz="2400" dirty="0"/>
              <a:t>Mají práh a s dávkou (respektive dávkovým ekvivalentem)</a:t>
            </a:r>
            <a:r>
              <a:rPr lang="cs-CZ" sz="2400" dirty="0"/>
              <a:t> narůstá mohutnost těchto účinků.</a:t>
            </a:r>
          </a:p>
          <a:p>
            <a:r>
              <a:rPr lang="cs-CZ" sz="2400" dirty="0"/>
              <a:t> 	Nemoc z ozáření (I. až III. stupeň)</a:t>
            </a:r>
          </a:p>
          <a:p>
            <a:r>
              <a:rPr lang="cs-CZ" sz="2400" dirty="0"/>
              <a:t> 	Místní nekróza tkáně („rentgenové vředy“)</a:t>
            </a:r>
          </a:p>
          <a:p>
            <a:r>
              <a:rPr lang="cs-CZ" sz="2400" dirty="0"/>
              <a:t> 	Katarakta</a:t>
            </a:r>
          </a:p>
          <a:p>
            <a:r>
              <a:rPr lang="cs-CZ" sz="2400" dirty="0"/>
              <a:t> 	Poškození gonád</a:t>
            </a:r>
            <a:endParaRPr lang="cs-CZ" sz="2400" b="0" i="0" u="none" strike="noStrike" baseline="0" dirty="0">
              <a:solidFill>
                <a:srgbClr val="000000"/>
              </a:solidFill>
              <a:latin typeface="NimbusSanL-Regu"/>
            </a:endParaRPr>
          </a:p>
          <a:p>
            <a:endParaRPr lang="cs-CZ" sz="2400" dirty="0"/>
          </a:p>
        </p:txBody>
      </p:sp>
      <p:pic>
        <p:nvPicPr>
          <p:cNvPr id="3" name="Zvuk 2">
            <a:hlinkClick r:id="" action="ppaction://media"/>
            <a:extLst>
              <a:ext uri="{FF2B5EF4-FFF2-40B4-BE49-F238E27FC236}">
                <a16:creationId xmlns:a16="http://schemas.microsoft.com/office/drawing/2014/main" id="{D2BACD62-DCB7-4495-8782-47FD7EAC9F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70895268"/>
      </p:ext>
    </p:extLst>
  </p:cSld>
  <p:clrMapOvr>
    <a:masterClrMapping/>
  </p:clrMapOvr>
  <mc:AlternateContent xmlns:mc="http://schemas.openxmlformats.org/markup-compatibility/2006">
    <mc:Choice xmlns:p14="http://schemas.microsoft.com/office/powerpoint/2010/main" Requires="p14">
      <p:transition spd="slow" p14:dur="2000" advTm="20233"/>
    </mc:Choice>
    <mc:Fallback>
      <p:transition spd="slow" advTm="20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06697" y="240804"/>
            <a:ext cx="11559397" cy="6986528"/>
          </a:xfrm>
          <a:prstGeom prst="rect">
            <a:avLst/>
          </a:prstGeom>
        </p:spPr>
        <p:txBody>
          <a:bodyPr wrap="square">
            <a:spAutoFit/>
          </a:bodyPr>
          <a:lstStyle/>
          <a:p>
            <a:pPr algn="ctr"/>
            <a:r>
              <a:rPr lang="cs-CZ" sz="3200" b="1" i="0" u="none" strike="noStrike" baseline="0" dirty="0">
                <a:solidFill>
                  <a:srgbClr val="3333B3"/>
                </a:solidFill>
                <a:latin typeface="NimbusSanL-Regu"/>
              </a:rPr>
              <a:t>Nemoc z ozáření</a:t>
            </a:r>
          </a:p>
          <a:p>
            <a:pPr algn="ctr"/>
            <a:endParaRPr lang="cs-CZ" sz="3200" b="1" i="0" u="none" strike="noStrike" baseline="0" dirty="0">
              <a:solidFill>
                <a:srgbClr val="3333B3"/>
              </a:solidFill>
              <a:latin typeface="NimbusSanL-Regu"/>
            </a:endParaRPr>
          </a:p>
          <a:p>
            <a:r>
              <a:rPr lang="cs-CZ" sz="2400" dirty="0">
                <a:solidFill>
                  <a:schemeClr val="accent1"/>
                </a:solidFill>
              </a:rPr>
              <a:t>První stupeň (hematologická (kostní) forma) – 1-2Gy</a:t>
            </a:r>
            <a:r>
              <a:rPr lang="cs-CZ" sz="2400" dirty="0"/>
              <a:t>: ovlivnění kostní dřeně a orgánů produkujících imunokompetentní buňky. Dochází k úmrtí na sekundární infekce, anémie apod. Lehké formy je možné přežít pod krytím antibiotik, s krevními transfúzemi, speciální dietou apod. </a:t>
            </a:r>
          </a:p>
          <a:p>
            <a:r>
              <a:rPr lang="cs-CZ" sz="2400" dirty="0"/>
              <a:t>Tuto formu nemoci z ozáření vytváříme uměle u pacientů s leukémií.</a:t>
            </a:r>
          </a:p>
          <a:p>
            <a:r>
              <a:rPr lang="cs-CZ" sz="2400" dirty="0"/>
              <a:t>Druhý a třetí stupeň nemoci z ozáření mají </a:t>
            </a:r>
            <a:r>
              <a:rPr lang="cs-CZ" sz="2400" dirty="0" err="1"/>
              <a:t>infaustní</a:t>
            </a:r>
            <a:r>
              <a:rPr lang="cs-CZ" sz="2400" dirty="0"/>
              <a:t> prognózu.</a:t>
            </a:r>
          </a:p>
          <a:p>
            <a:endParaRPr lang="cs-CZ" sz="2400" dirty="0"/>
          </a:p>
          <a:p>
            <a:r>
              <a:rPr lang="cs-CZ" sz="2400" dirty="0">
                <a:solidFill>
                  <a:schemeClr val="accent1"/>
                </a:solidFill>
              </a:rPr>
              <a:t>Druhý stupeň (GIT forma) 2-6Gy</a:t>
            </a:r>
            <a:r>
              <a:rPr lang="cs-CZ" sz="2400" dirty="0"/>
              <a:t>: je charakterizován rozpadem sliznic trávicího ústrojí s následnými stavy podobnými těžkému průběhu cholery, </a:t>
            </a:r>
            <a:r>
              <a:rPr lang="cs-CZ" sz="2400" dirty="0" err="1"/>
              <a:t>dysenterie</a:t>
            </a:r>
            <a:r>
              <a:rPr lang="cs-CZ" sz="2400" dirty="0"/>
              <a:t> apod. </a:t>
            </a:r>
          </a:p>
          <a:p>
            <a:r>
              <a:rPr lang="cs-CZ" sz="2400" dirty="0"/>
              <a:t>Postižení </a:t>
            </a:r>
            <a:r>
              <a:rPr lang="pl-PL" sz="2400" dirty="0"/>
              <a:t>umírají zpravidla do několika dnů od ozáření.</a:t>
            </a:r>
          </a:p>
          <a:p>
            <a:endParaRPr lang="cs-CZ" sz="2400" dirty="0"/>
          </a:p>
          <a:p>
            <a:r>
              <a:rPr lang="cs-CZ" sz="2400" dirty="0">
                <a:solidFill>
                  <a:schemeClr val="accent1"/>
                </a:solidFill>
              </a:rPr>
              <a:t>Třetí stupeň (neuropsychická forma) 6 a více </a:t>
            </a:r>
            <a:r>
              <a:rPr lang="cs-CZ" sz="2400" dirty="0" err="1">
                <a:solidFill>
                  <a:schemeClr val="accent1"/>
                </a:solidFill>
              </a:rPr>
              <a:t>Gy</a:t>
            </a:r>
            <a:r>
              <a:rPr lang="cs-CZ" sz="2400" dirty="0"/>
              <a:t>:  charakterizován narušením nervové činnosti, až ztrátou vědomí. Smrt nastává do několika hodin, při vysokých intenzitách záření</a:t>
            </a:r>
          </a:p>
          <a:p>
            <a:r>
              <a:rPr lang="cs-CZ" sz="2400" dirty="0"/>
              <a:t>již v minutách.</a:t>
            </a:r>
            <a:endParaRPr lang="cs-CZ" sz="2400" b="0" i="0" u="none" strike="noStrike" baseline="0" dirty="0">
              <a:solidFill>
                <a:srgbClr val="3333B3"/>
              </a:solidFill>
              <a:latin typeface="NimbusSanL-Regu"/>
            </a:endParaRPr>
          </a:p>
          <a:p>
            <a:endParaRPr lang="cs-CZ" sz="2400" b="0" i="0" u="none" strike="noStrike" baseline="0" dirty="0">
              <a:solidFill>
                <a:srgbClr val="000000"/>
              </a:solidFill>
              <a:latin typeface="NimbusSanL-Regu"/>
            </a:endParaRPr>
          </a:p>
          <a:p>
            <a:endParaRPr lang="cs-CZ" sz="2400" dirty="0"/>
          </a:p>
        </p:txBody>
      </p:sp>
      <p:pic>
        <p:nvPicPr>
          <p:cNvPr id="3" name="Zvuk 2">
            <a:hlinkClick r:id="" action="ppaction://media"/>
            <a:extLst>
              <a:ext uri="{FF2B5EF4-FFF2-40B4-BE49-F238E27FC236}">
                <a16:creationId xmlns:a16="http://schemas.microsoft.com/office/drawing/2014/main" id="{9894F401-99A1-4950-9473-DE4C7B03B1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9180672"/>
      </p:ext>
    </p:extLst>
  </p:cSld>
  <p:clrMapOvr>
    <a:masterClrMapping/>
  </p:clrMapOvr>
  <mc:AlternateContent xmlns:mc="http://schemas.openxmlformats.org/markup-compatibility/2006">
    <mc:Choice xmlns:p14="http://schemas.microsoft.com/office/powerpoint/2010/main" Requires="p14">
      <p:transition spd="slow" p14:dur="2000" advTm="15547"/>
    </mc:Choice>
    <mc:Fallback>
      <p:transition spd="slow" advTm="15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7804" y="1105287"/>
            <a:ext cx="11386868" cy="4401205"/>
          </a:xfrm>
          <a:prstGeom prst="rect">
            <a:avLst/>
          </a:prstGeom>
        </p:spPr>
        <p:txBody>
          <a:bodyPr wrap="square">
            <a:spAutoFit/>
          </a:bodyPr>
          <a:lstStyle/>
          <a:p>
            <a:pPr algn="ctr"/>
            <a:r>
              <a:rPr lang="cs-CZ" sz="3200" b="1" i="0" u="none" strike="noStrike" baseline="0" dirty="0" err="1">
                <a:solidFill>
                  <a:srgbClr val="3333B3"/>
                </a:solidFill>
                <a:latin typeface="NimbusSanL-Regu"/>
              </a:rPr>
              <a:t>Hormeze</a:t>
            </a:r>
            <a:endParaRPr lang="cs-CZ" sz="3200" b="1" i="0" u="none" strike="noStrike" baseline="0" dirty="0">
              <a:solidFill>
                <a:srgbClr val="3333B3"/>
              </a:solidFill>
              <a:latin typeface="NimbusSanL-Regu"/>
            </a:endParaRPr>
          </a:p>
          <a:p>
            <a:pPr algn="ctr"/>
            <a:endParaRPr lang="cs-CZ" sz="3200" b="1" i="0" u="none" strike="noStrike" baseline="0" dirty="0">
              <a:solidFill>
                <a:srgbClr val="3333B3"/>
              </a:solidFill>
              <a:latin typeface="NimbusSanL-Regu"/>
            </a:endParaRPr>
          </a:p>
          <a:p>
            <a:r>
              <a:rPr lang="cs-CZ" sz="2400" dirty="0"/>
              <a:t>Znamená zvýšení vitality po malých dávkách záření (totéž i pro některé zdraví škodlivé chemikálie).</a:t>
            </a:r>
          </a:p>
          <a:p>
            <a:r>
              <a:rPr lang="cs-CZ" sz="2400" dirty="0"/>
              <a:t>Byla prokázána u bakterií, jednobuněčných </a:t>
            </a:r>
            <a:r>
              <a:rPr lang="cs-CZ" sz="2400" dirty="0" err="1"/>
              <a:t>eukaryont</a:t>
            </a:r>
            <a:r>
              <a:rPr lang="cs-CZ" sz="2400" dirty="0"/>
              <a:t>, rostlin a některých nižších živočichů. U vyšších živočichů prokázána nebyla, ač se po ní pátralo pokusy dnes z etických důvodů nepřijatelnými (40. a 50. léta min. stol.).</a:t>
            </a:r>
          </a:p>
          <a:p>
            <a:endParaRPr lang="cs-CZ" sz="2400" dirty="0"/>
          </a:p>
          <a:p>
            <a:r>
              <a:rPr lang="cs-CZ" sz="2400" dirty="0"/>
              <a:t>Lineární model</a:t>
            </a:r>
          </a:p>
          <a:p>
            <a:r>
              <a:rPr lang="cs-CZ" sz="2400" dirty="0"/>
              <a:t>Zatím všeobecně přijímaný, umožňuje odhad poškození zdraví i při nerovnoměrném ozáření populace.</a:t>
            </a:r>
            <a:endParaRPr lang="cs-CZ" sz="2400" b="0" i="0" u="none" strike="noStrike" baseline="0" dirty="0">
              <a:solidFill>
                <a:srgbClr val="000000"/>
              </a:solidFill>
              <a:latin typeface="NimbusSanL-Regu"/>
            </a:endParaRPr>
          </a:p>
        </p:txBody>
      </p:sp>
      <p:pic>
        <p:nvPicPr>
          <p:cNvPr id="3" name="Zvuk 2">
            <a:hlinkClick r:id="" action="ppaction://media"/>
            <a:extLst>
              <a:ext uri="{FF2B5EF4-FFF2-40B4-BE49-F238E27FC236}">
                <a16:creationId xmlns:a16="http://schemas.microsoft.com/office/drawing/2014/main" id="{AB080A6C-5A2C-40CD-BCBB-F66C2B890F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7497903"/>
      </p:ext>
    </p:extLst>
  </p:cSld>
  <p:clrMapOvr>
    <a:masterClrMapping/>
  </p:clrMapOvr>
  <mc:AlternateContent xmlns:mc="http://schemas.openxmlformats.org/markup-compatibility/2006">
    <mc:Choice xmlns:p14="http://schemas.microsoft.com/office/powerpoint/2010/main" Requires="p14">
      <p:transition spd="slow" p14:dur="2000" advTm="36669"/>
    </mc:Choice>
    <mc:Fallback>
      <p:transition spd="slow" advTm="36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03586" y="239832"/>
            <a:ext cx="11421374" cy="5139869"/>
          </a:xfrm>
          <a:prstGeom prst="rect">
            <a:avLst/>
          </a:prstGeom>
        </p:spPr>
        <p:txBody>
          <a:bodyPr wrap="square">
            <a:spAutoFit/>
          </a:bodyPr>
          <a:lstStyle/>
          <a:p>
            <a:pPr algn="ctr"/>
            <a:r>
              <a:rPr lang="cs-CZ" sz="3200" b="1" i="0" u="none" strike="noStrike" baseline="0" dirty="0">
                <a:solidFill>
                  <a:srgbClr val="3333B3"/>
                </a:solidFill>
                <a:latin typeface="NimbusSanL-Regu"/>
              </a:rPr>
              <a:t>Radiační zátěž populace</a:t>
            </a:r>
          </a:p>
          <a:p>
            <a:endParaRPr lang="cs-CZ" sz="3200" b="1" i="0" u="none" strike="noStrike" baseline="0" dirty="0">
              <a:solidFill>
                <a:srgbClr val="3333B3"/>
              </a:solidFill>
              <a:latin typeface="NimbusSanL-Regu"/>
            </a:endParaRPr>
          </a:p>
          <a:p>
            <a:r>
              <a:rPr lang="pt-BR" sz="2400" dirty="0"/>
              <a:t>Pro naši populaci (tu </a:t>
            </a:r>
            <a:r>
              <a:rPr lang="cs-CZ" sz="2400" dirty="0"/>
              <a:t>č</a:t>
            </a:r>
            <a:r>
              <a:rPr lang="pt-BR" sz="2400" dirty="0"/>
              <a:t>ást, která nemá </a:t>
            </a:r>
            <a:endParaRPr lang="cs-CZ" sz="2400" dirty="0"/>
          </a:p>
          <a:p>
            <a:r>
              <a:rPr lang="cs-CZ" sz="2400" dirty="0"/>
              <a:t>p</a:t>
            </a:r>
            <a:r>
              <a:rPr lang="pt-BR" sz="2400" dirty="0"/>
              <a:t>rofesionální</a:t>
            </a:r>
            <a:r>
              <a:rPr lang="cs-CZ" sz="2400" dirty="0"/>
              <a:t> expozici ionizujícímu záření) </a:t>
            </a:r>
          </a:p>
          <a:p>
            <a:r>
              <a:rPr lang="cs-CZ" sz="2400" dirty="0"/>
              <a:t>platí, že přibližné třetina celoročního </a:t>
            </a:r>
          </a:p>
          <a:p>
            <a:r>
              <a:rPr lang="cs-CZ" sz="2400" dirty="0"/>
              <a:t>dávkového ekvivalentu je realizována </a:t>
            </a:r>
          </a:p>
          <a:p>
            <a:r>
              <a:rPr lang="cs-CZ" sz="2400" dirty="0"/>
              <a:t>z radonu, o další třetinu se dělí záření </a:t>
            </a:r>
          </a:p>
          <a:p>
            <a:r>
              <a:rPr lang="cs-CZ" sz="2400" dirty="0"/>
              <a:t>z okolí (radioizotopy ve stavebních</a:t>
            </a:r>
          </a:p>
          <a:p>
            <a:r>
              <a:rPr lang="cs-CZ" sz="2400" dirty="0"/>
              <a:t>materiálech, vzduchu, půdě apod.) </a:t>
            </a:r>
          </a:p>
          <a:p>
            <a:r>
              <a:rPr lang="cs-CZ" sz="2400" dirty="0"/>
              <a:t>a radioizotopy z našeho vlastního </a:t>
            </a:r>
          </a:p>
          <a:p>
            <a:r>
              <a:rPr lang="cs-CZ" sz="2400" dirty="0"/>
              <a:t>organismu (včetně zmiňovaného C14), </a:t>
            </a:r>
          </a:p>
          <a:p>
            <a:r>
              <a:rPr lang="cs-CZ" sz="2400" dirty="0"/>
              <a:t>o zbylou pak kosmické záření </a:t>
            </a:r>
          </a:p>
          <a:p>
            <a:r>
              <a:rPr lang="cs-CZ" sz="2400" dirty="0"/>
              <a:t>a umělé zdroje.</a:t>
            </a:r>
            <a:endParaRPr lang="cs-CZ" sz="2400" b="0" i="0" u="none" strike="noStrike" baseline="0" dirty="0">
              <a:solidFill>
                <a:srgbClr val="000000"/>
              </a:solidFill>
              <a:latin typeface="NimbusSanL-Regu"/>
            </a:endParaRPr>
          </a:p>
        </p:txBody>
      </p:sp>
      <p:pic>
        <p:nvPicPr>
          <p:cNvPr id="4" name="Obrázek 3">
            <a:extLst>
              <a:ext uri="{FF2B5EF4-FFF2-40B4-BE49-F238E27FC236}">
                <a16:creationId xmlns:a16="http://schemas.microsoft.com/office/drawing/2014/main" id="{6F345AFF-8056-4E3E-BB06-AB797E608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28949"/>
            <a:ext cx="5718852" cy="4994760"/>
          </a:xfrm>
          <a:prstGeom prst="rect">
            <a:avLst/>
          </a:prstGeom>
        </p:spPr>
      </p:pic>
      <p:pic>
        <p:nvPicPr>
          <p:cNvPr id="3" name="Zvuk 2">
            <a:hlinkClick r:id="" action="ppaction://media"/>
            <a:extLst>
              <a:ext uri="{FF2B5EF4-FFF2-40B4-BE49-F238E27FC236}">
                <a16:creationId xmlns:a16="http://schemas.microsoft.com/office/drawing/2014/main" id="{05EB7466-1987-496B-9068-F2B551D0E7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14033372"/>
      </p:ext>
    </p:extLst>
  </p:cSld>
  <p:clrMapOvr>
    <a:masterClrMapping/>
  </p:clrMapOvr>
  <mc:AlternateContent xmlns:mc="http://schemas.openxmlformats.org/markup-compatibility/2006">
    <mc:Choice xmlns:p14="http://schemas.microsoft.com/office/powerpoint/2010/main" Requires="p14">
      <p:transition spd="slow" p14:dur="2000" advTm="88245"/>
    </mc:Choice>
    <mc:Fallback>
      <p:transition spd="slow" advTm="88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6815" y="1305342"/>
            <a:ext cx="11386868" cy="3077766"/>
          </a:xfrm>
          <a:prstGeom prst="rect">
            <a:avLst/>
          </a:prstGeom>
        </p:spPr>
        <p:txBody>
          <a:bodyPr wrap="square">
            <a:spAutoFit/>
          </a:bodyPr>
          <a:lstStyle/>
          <a:p>
            <a:pPr algn="ctr"/>
            <a:r>
              <a:rPr lang="cs-CZ" sz="3200" b="1" dirty="0" err="1">
                <a:solidFill>
                  <a:schemeClr val="accent1"/>
                </a:solidFill>
              </a:rPr>
              <a:t>Kometář</a:t>
            </a:r>
            <a:endParaRPr lang="cs-CZ" sz="3200" b="1" dirty="0">
              <a:solidFill>
                <a:schemeClr val="accent1"/>
              </a:solidFill>
            </a:endParaRPr>
          </a:p>
          <a:p>
            <a:br>
              <a:rPr lang="en-US" dirty="0"/>
            </a:br>
            <a:r>
              <a:rPr lang="cs-CZ" sz="2400" dirty="0"/>
              <a:t>Snažíme se snižovat zátěž populace vyšetřovacími metodami náhradou metod s ionizujícím zářením jinými zobrazovacími metodami.</a:t>
            </a:r>
          </a:p>
          <a:p>
            <a:r>
              <a:rPr lang="cs-CZ" sz="2400" dirty="0"/>
              <a:t>Chráníme okolí pracoviště (barytové omítky a betony – s obsahem síranu barnatého, olověné plechy, zástěry z olovnaté gumy a okna z olovnatého skla, je nutno hlídat stěny při stavebních </a:t>
            </a:r>
            <a:r>
              <a:rPr lang="cs-CZ" sz="2400" dirty="0" err="1"/>
              <a:t>pracech</a:t>
            </a:r>
            <a:r>
              <a:rPr lang="cs-CZ" sz="2400" dirty="0"/>
              <a:t> – všechny průrazy by měly být lomené, aby nebyl prostor pro přímé</a:t>
            </a:r>
          </a:p>
          <a:p>
            <a:r>
              <a:rPr lang="cs-CZ" sz="2400" dirty="0"/>
              <a:t>prozáření ven).</a:t>
            </a:r>
          </a:p>
        </p:txBody>
      </p:sp>
      <p:pic>
        <p:nvPicPr>
          <p:cNvPr id="3" name="Zvuk 2">
            <a:hlinkClick r:id="" action="ppaction://media"/>
            <a:extLst>
              <a:ext uri="{FF2B5EF4-FFF2-40B4-BE49-F238E27FC236}">
                <a16:creationId xmlns:a16="http://schemas.microsoft.com/office/drawing/2014/main" id="{1D565B5F-33D3-4832-AFDC-2DCEE8DC9B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32650335"/>
      </p:ext>
    </p:extLst>
  </p:cSld>
  <p:clrMapOvr>
    <a:masterClrMapping/>
  </p:clrMapOvr>
  <mc:AlternateContent xmlns:mc="http://schemas.openxmlformats.org/markup-compatibility/2006">
    <mc:Choice xmlns:p14="http://schemas.microsoft.com/office/powerpoint/2010/main" Requires="p14">
      <p:transition spd="slow" p14:dur="2000" advTm="33430"/>
    </mc:Choice>
    <mc:Fallback>
      <p:transition spd="slow" advTm="33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974175" y="434835"/>
            <a:ext cx="10627743" cy="5878532"/>
          </a:xfrm>
          <a:prstGeom prst="rect">
            <a:avLst/>
          </a:prstGeom>
        </p:spPr>
        <p:txBody>
          <a:bodyPr wrap="square">
            <a:spAutoFit/>
          </a:bodyPr>
          <a:lstStyle/>
          <a:p>
            <a:r>
              <a:rPr lang="cs-CZ" sz="3200" b="1" i="0" u="none" strike="noStrike" baseline="0" dirty="0">
                <a:solidFill>
                  <a:srgbClr val="3333B3"/>
                </a:solidFill>
                <a:latin typeface="NimbusSanL-Regu"/>
              </a:rPr>
              <a:t>          Jaslovské Bohunice – </a:t>
            </a:r>
            <a:r>
              <a:rPr lang="cs-CZ" sz="3200" b="1" i="0" u="none" strike="noStrike" baseline="0" dirty="0" err="1">
                <a:solidFill>
                  <a:srgbClr val="3333B3"/>
                </a:solidFill>
                <a:latin typeface="NimbusSanL-Regu"/>
              </a:rPr>
              <a:t>pokr</a:t>
            </a:r>
            <a:r>
              <a:rPr lang="cs-CZ" sz="3200" b="1" i="0" u="none" strike="noStrike" baseline="0" dirty="0">
                <a:solidFill>
                  <a:srgbClr val="3333B3"/>
                </a:solidFill>
                <a:latin typeface="NimbusSanL-Regu"/>
              </a:rPr>
              <a:t>.</a:t>
            </a:r>
          </a:p>
          <a:p>
            <a:pPr algn="ctr"/>
            <a:endParaRPr lang="cs-CZ" sz="3200" b="1" i="0" u="none" strike="noStrike" baseline="0" dirty="0">
              <a:solidFill>
                <a:srgbClr val="3333B3"/>
              </a:solidFill>
              <a:latin typeface="NimbusSanL-Regu"/>
            </a:endParaRPr>
          </a:p>
          <a:p>
            <a:r>
              <a:rPr lang="cs-CZ" sz="2400" b="1" dirty="0"/>
              <a:t>Situace</a:t>
            </a:r>
          </a:p>
          <a:p>
            <a:endParaRPr lang="cs-CZ" sz="2400" b="1" dirty="0"/>
          </a:p>
          <a:p>
            <a:r>
              <a:rPr lang="cs-CZ" sz="2400" b="1" dirty="0"/>
              <a:t> Dvě elektrárny, dvě koncepce</a:t>
            </a:r>
          </a:p>
          <a:p>
            <a:endParaRPr lang="cs-CZ" sz="2400" b="1" dirty="0"/>
          </a:p>
          <a:p>
            <a:r>
              <a:rPr lang="cs-CZ" sz="2400" b="1" dirty="0"/>
              <a:t> A1 původní československá koncepce, těžkovodní, chlazený CO2</a:t>
            </a:r>
          </a:p>
          <a:p>
            <a:r>
              <a:rPr lang="cs-CZ" sz="2400" b="1" dirty="0"/>
              <a:t> - velmi technicky propracovaná</a:t>
            </a:r>
          </a:p>
          <a:p>
            <a:r>
              <a:rPr lang="pl-PL" sz="2400" b="1" dirty="0"/>
              <a:t> - umožňovala např. měnit palivo za chodu reaktoru</a:t>
            </a:r>
          </a:p>
          <a:p>
            <a:r>
              <a:rPr lang="cs-CZ" sz="2400" b="1" dirty="0"/>
              <a:t> - náročná na obsluhu</a:t>
            </a:r>
          </a:p>
          <a:p>
            <a:r>
              <a:rPr lang="cs-CZ" sz="2400" b="1" dirty="0"/>
              <a:t> </a:t>
            </a:r>
          </a:p>
          <a:p>
            <a:r>
              <a:rPr lang="cs-CZ" sz="2400" b="1" dirty="0"/>
              <a:t>V1 dva reaktory sovětského vzoru (VVR - </a:t>
            </a:r>
            <a:r>
              <a:rPr lang="cs-CZ" sz="2400" i="1" dirty="0"/>
              <a:t>vodo-vodní reaktor</a:t>
            </a:r>
            <a:r>
              <a:rPr lang="cs-CZ" sz="2400" b="1" dirty="0"/>
              <a:t>) – moderátorové tyče, lehká voda v primárním okruhu – dnes odstavené (demolice do r. 2025)</a:t>
            </a:r>
          </a:p>
          <a:p>
            <a:endParaRPr lang="cs-CZ" sz="2400" b="1" dirty="0"/>
          </a:p>
          <a:p>
            <a:r>
              <a:rPr lang="cs-CZ" sz="2400" b="1" dirty="0"/>
              <a:t>V2 dva reaktory VVR – stále v provozu</a:t>
            </a:r>
          </a:p>
        </p:txBody>
      </p:sp>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1384" y="0"/>
            <a:ext cx="3646616" cy="2734962"/>
          </a:xfrm>
          <a:prstGeom prst="rect">
            <a:avLst/>
          </a:prstGeom>
        </p:spPr>
      </p:pic>
      <p:pic>
        <p:nvPicPr>
          <p:cNvPr id="4" name="Zvuk 3">
            <a:hlinkClick r:id="" action="ppaction://media"/>
            <a:extLst>
              <a:ext uri="{FF2B5EF4-FFF2-40B4-BE49-F238E27FC236}">
                <a16:creationId xmlns:a16="http://schemas.microsoft.com/office/drawing/2014/main" id="{57FCF6AB-8218-4A9D-9CF8-A037EB7D57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26385932"/>
      </p:ext>
    </p:extLst>
  </p:cSld>
  <p:clrMapOvr>
    <a:masterClrMapping/>
  </p:clrMapOvr>
  <mc:AlternateContent xmlns:mc="http://schemas.openxmlformats.org/markup-compatibility/2006">
    <mc:Choice xmlns:p14="http://schemas.microsoft.com/office/powerpoint/2010/main" Requires="p14">
      <p:transition spd="slow" p14:dur="2000" advTm="37495"/>
    </mc:Choice>
    <mc:Fallback>
      <p:transition spd="slow" advTm="37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93298" y="637047"/>
            <a:ext cx="11559396" cy="4647426"/>
          </a:xfrm>
          <a:prstGeom prst="rect">
            <a:avLst/>
          </a:prstGeom>
        </p:spPr>
        <p:txBody>
          <a:bodyPr wrap="square">
            <a:spAutoFit/>
          </a:bodyPr>
          <a:lstStyle/>
          <a:p>
            <a:pPr algn="ctr"/>
            <a:r>
              <a:rPr lang="cs-CZ" sz="3200" b="1" dirty="0">
                <a:solidFill>
                  <a:schemeClr val="accent1"/>
                </a:solidFill>
              </a:rPr>
              <a:t>Komentář</a:t>
            </a:r>
          </a:p>
          <a:p>
            <a:endParaRPr lang="cs-CZ" dirty="0"/>
          </a:p>
          <a:p>
            <a:endParaRPr lang="cs-CZ" dirty="0"/>
          </a:p>
          <a:p>
            <a:endParaRPr lang="cs-CZ" dirty="0"/>
          </a:p>
          <a:p>
            <a:endParaRPr lang="cs-CZ" dirty="0"/>
          </a:p>
          <a:p>
            <a:r>
              <a:rPr lang="cs-CZ" sz="2400" dirty="0"/>
              <a:t>Naprostá většina profesionálů se „vejde“ do limitu pro neprofesionální populaci, naprostá většina zbytku nedosáhne limit pro profesionály. Ten bývá překročen prakticky jen při nehodách apod.</a:t>
            </a:r>
          </a:p>
          <a:p>
            <a:endParaRPr lang="cs-CZ" sz="2400" dirty="0"/>
          </a:p>
          <a:p>
            <a:r>
              <a:rPr lang="cs-CZ" sz="2400" dirty="0"/>
              <a:t>Signalizuje-li dozimetr přiblížení se k limitu, je pracovník do konce roku přeložen na práci bez radiační zátěže. </a:t>
            </a:r>
          </a:p>
          <a:p>
            <a:r>
              <a:rPr lang="cs-CZ" sz="2400" dirty="0"/>
              <a:t>To samé se dělá s pracovnicemi, které otěhotní.</a:t>
            </a:r>
            <a:br>
              <a:rPr lang="en-US" dirty="0"/>
            </a:br>
            <a:endParaRPr lang="cs-CZ" sz="2400" dirty="0"/>
          </a:p>
        </p:txBody>
      </p:sp>
    </p:spTree>
    <p:extLst>
      <p:ext uri="{BB962C8B-B14F-4D97-AF65-F5344CB8AC3E}">
        <p14:creationId xmlns:p14="http://schemas.microsoft.com/office/powerpoint/2010/main" val="37122785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1063" y="313476"/>
            <a:ext cx="11358113" cy="5016758"/>
          </a:xfrm>
          <a:prstGeom prst="rect">
            <a:avLst/>
          </a:prstGeom>
        </p:spPr>
        <p:txBody>
          <a:bodyPr wrap="square">
            <a:spAutoFit/>
          </a:bodyPr>
          <a:lstStyle/>
          <a:p>
            <a:pPr algn="ctr"/>
            <a:r>
              <a:rPr lang="cs-CZ" sz="3200" b="1" i="0" u="none" strike="noStrike" baseline="0" dirty="0">
                <a:solidFill>
                  <a:srgbClr val="3333B3"/>
                </a:solidFill>
                <a:latin typeface="NimbusSanL-Regu"/>
              </a:rPr>
              <a:t>Radon</a:t>
            </a:r>
          </a:p>
          <a:p>
            <a:endParaRPr lang="cs-CZ" sz="2400" b="0" i="0" u="none" strike="noStrike" baseline="0" dirty="0">
              <a:solidFill>
                <a:srgbClr val="3333B3"/>
              </a:solidFill>
              <a:latin typeface="NimbusSanL-Regu"/>
            </a:endParaRPr>
          </a:p>
          <a:p>
            <a:r>
              <a:rPr lang="cs-CZ" sz="2400" dirty="0">
                <a:solidFill>
                  <a:schemeClr val="accent1"/>
                </a:solidFill>
              </a:rPr>
              <a:t>Zdroje</a:t>
            </a:r>
          </a:p>
          <a:p>
            <a:r>
              <a:rPr lang="cs-CZ" sz="2400" dirty="0"/>
              <a:t>Izotopy rádia v uranové rudě. Pro uvolnění je nutno jejich rozptýlení v porézní nebo krystalické hornině.</a:t>
            </a:r>
          </a:p>
          <a:p>
            <a:r>
              <a:rPr lang="cs-CZ" sz="2400" dirty="0">
                <a:solidFill>
                  <a:schemeClr val="accent1"/>
                </a:solidFill>
              </a:rPr>
              <a:t>Charakteristika</a:t>
            </a:r>
            <a:r>
              <a:rPr lang="cs-CZ" sz="2400" dirty="0"/>
              <a:t> </a:t>
            </a:r>
          </a:p>
          <a:p>
            <a:r>
              <a:rPr lang="pl-PL" sz="2400" dirty="0"/>
              <a:t>Izotopy radonu mají poločas rozpadu od několika hodin do několika dní. Rozpadají se  </a:t>
            </a:r>
          </a:p>
          <a:p>
            <a:r>
              <a:rPr lang="el-GR" sz="2400" dirty="0"/>
              <a:t>α</a:t>
            </a:r>
            <a:r>
              <a:rPr lang="cs-CZ" sz="2400" dirty="0"/>
              <a:t>-</a:t>
            </a:r>
            <a:r>
              <a:rPr lang="pl-PL" sz="2400" dirty="0"/>
              <a:t>rozpadem, vzniká z nich izotop s </a:t>
            </a:r>
            <a:r>
              <a:rPr lang="cs-CZ" sz="2400" dirty="0"/>
              <a:t>velmi krátkým poločasem rozpadu a následně opět  </a:t>
            </a:r>
          </a:p>
          <a:p>
            <a:r>
              <a:rPr lang="el-GR" sz="2400" dirty="0"/>
              <a:t>α</a:t>
            </a:r>
            <a:r>
              <a:rPr lang="cs-CZ" sz="2400" dirty="0"/>
              <a:t>-rozpadem izotop stabilnější. Z atomu radonu tedy, když se začne rozpadat, vyjdou dvě </a:t>
            </a:r>
          </a:p>
          <a:p>
            <a:r>
              <a:rPr lang="el-GR" sz="2400" dirty="0"/>
              <a:t>α</a:t>
            </a:r>
            <a:r>
              <a:rPr lang="cs-CZ" sz="2400" dirty="0"/>
              <a:t>-částice .</a:t>
            </a:r>
          </a:p>
          <a:p>
            <a:r>
              <a:rPr lang="cs-CZ" sz="2400" dirty="0">
                <a:solidFill>
                  <a:schemeClr val="accent1"/>
                </a:solidFill>
              </a:rPr>
              <a:t>Nebezpečnost</a:t>
            </a:r>
          </a:p>
          <a:p>
            <a:r>
              <a:rPr lang="cs-CZ" sz="2400" dirty="0"/>
              <a:t>Hlavně výskyt ve vdechovaném vzduchu, jako inertní plyn se nechytá do filtrů. </a:t>
            </a:r>
          </a:p>
          <a:p>
            <a:r>
              <a:rPr lang="cs-CZ" sz="2400" dirty="0"/>
              <a:t>Vyvolává rakovinu plic.</a:t>
            </a:r>
            <a:endParaRPr lang="cs-CZ" sz="2400" b="0" i="0" u="none" strike="noStrike" baseline="0" dirty="0">
              <a:solidFill>
                <a:srgbClr val="3333B3"/>
              </a:solidFill>
              <a:latin typeface="NimbusSanL-Regu"/>
            </a:endParaRPr>
          </a:p>
        </p:txBody>
      </p:sp>
      <p:pic>
        <p:nvPicPr>
          <p:cNvPr id="3" name="Zvuk 2">
            <a:hlinkClick r:id="" action="ppaction://media"/>
            <a:extLst>
              <a:ext uri="{FF2B5EF4-FFF2-40B4-BE49-F238E27FC236}">
                <a16:creationId xmlns:a16="http://schemas.microsoft.com/office/drawing/2014/main" id="{22101C37-4F0A-4F22-811A-346010BA15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19750038"/>
      </p:ext>
    </p:extLst>
  </p:cSld>
  <p:clrMapOvr>
    <a:masterClrMapping/>
  </p:clrMapOvr>
  <mc:AlternateContent xmlns:mc="http://schemas.openxmlformats.org/markup-compatibility/2006">
    <mc:Choice xmlns:p14="http://schemas.microsoft.com/office/powerpoint/2010/main" Requires="p14">
      <p:transition spd="slow" p14:dur="2000" advTm="46057"/>
    </mc:Choice>
    <mc:Fallback>
      <p:transition spd="slow" advTm="46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23083" y="657820"/>
            <a:ext cx="11283351" cy="4708981"/>
          </a:xfrm>
          <a:prstGeom prst="rect">
            <a:avLst/>
          </a:prstGeom>
        </p:spPr>
        <p:txBody>
          <a:bodyPr wrap="square">
            <a:spAutoFit/>
          </a:bodyPr>
          <a:lstStyle/>
          <a:p>
            <a:pPr algn="ctr"/>
            <a:r>
              <a:rPr lang="en-US" sz="3600" b="1" i="0" u="none" strike="noStrike" baseline="0" dirty="0">
                <a:solidFill>
                  <a:srgbClr val="3333B3"/>
                </a:solidFill>
                <a:latin typeface="NimbusSanL-Regu"/>
              </a:rPr>
              <a:t>Radon – </a:t>
            </a:r>
            <a:r>
              <a:rPr lang="cs-CZ" sz="3600" b="1" i="0" u="none" strike="noStrike" baseline="0" dirty="0">
                <a:solidFill>
                  <a:srgbClr val="3333B3"/>
                </a:solidFill>
                <a:latin typeface="NimbusSanL-Regu"/>
              </a:rPr>
              <a:t>rizika pro populaci</a:t>
            </a:r>
          </a:p>
          <a:p>
            <a:pPr algn="ctr"/>
            <a:endParaRPr lang="en-US" sz="2400" b="1" i="0" u="none" strike="noStrike" baseline="0" dirty="0">
              <a:solidFill>
                <a:srgbClr val="3333B3"/>
              </a:solidFill>
              <a:latin typeface="NimbusSanL-Regu"/>
            </a:endParaRPr>
          </a:p>
          <a:p>
            <a:r>
              <a:rPr lang="cs-CZ" sz="2400" dirty="0">
                <a:solidFill>
                  <a:schemeClr val="accent1"/>
                </a:solidFill>
              </a:rPr>
              <a:t>Výrony radonu z podloží</a:t>
            </a:r>
          </a:p>
          <a:p>
            <a:r>
              <a:rPr lang="cs-CZ" sz="2400" dirty="0"/>
              <a:t>Velmi významné tehdy, jestliže jdou do nitra budov. Dochází k nejvyšším známým koncentracím radonu.</a:t>
            </a:r>
          </a:p>
          <a:p>
            <a:r>
              <a:rPr lang="cs-CZ" sz="2400" dirty="0">
                <a:solidFill>
                  <a:schemeClr val="accent1"/>
                </a:solidFill>
              </a:rPr>
              <a:t>Výrony ze stavebního materiálu</a:t>
            </a:r>
          </a:p>
          <a:p>
            <a:r>
              <a:rPr lang="cs-CZ" sz="2400" dirty="0"/>
              <a:t>Jen některé typy škvár kontaminovaných uranovou rudou.</a:t>
            </a:r>
          </a:p>
          <a:p>
            <a:r>
              <a:rPr lang="cs-CZ" sz="2400" dirty="0">
                <a:solidFill>
                  <a:schemeClr val="accent1"/>
                </a:solidFill>
              </a:rPr>
              <a:t>Voda, plyn</a:t>
            </a:r>
          </a:p>
          <a:p>
            <a:r>
              <a:rPr lang="pl-PL" sz="2400" dirty="0"/>
              <a:t>Jen v případě kontaminace podzemních zdrojů.</a:t>
            </a:r>
          </a:p>
          <a:p>
            <a:r>
              <a:rPr lang="cs-CZ" sz="2400" dirty="0">
                <a:solidFill>
                  <a:schemeClr val="accent1"/>
                </a:solidFill>
              </a:rPr>
              <a:t>Měření</a:t>
            </a:r>
          </a:p>
          <a:p>
            <a:r>
              <a:rPr lang="cs-CZ" sz="2400" dirty="0"/>
              <a:t>Měří se aktivita vzduchu v Bq.m</a:t>
            </a:r>
            <a:r>
              <a:rPr lang="cs-CZ" sz="2400" baseline="30000" dirty="0"/>
              <a:t>3</a:t>
            </a:r>
            <a:r>
              <a:rPr lang="cs-CZ" sz="2400" dirty="0"/>
              <a:t>, protože </a:t>
            </a:r>
            <a:r>
              <a:rPr lang="cs-CZ" sz="2400" dirty="0" err="1"/>
              <a:t>Rn</a:t>
            </a:r>
            <a:r>
              <a:rPr lang="cs-CZ" sz="2400" dirty="0"/>
              <a:t> má více izotopů o různé aktivitě, tak jeho obsah (chemicky) riziko necharakterizuje.</a:t>
            </a:r>
            <a:endParaRPr lang="cs-CZ" sz="2400" b="0" i="0" u="none" strike="noStrike" baseline="0" dirty="0">
              <a:solidFill>
                <a:srgbClr val="3333B3"/>
              </a:solidFill>
              <a:latin typeface="NimbusSanL-Regu"/>
            </a:endParaRPr>
          </a:p>
        </p:txBody>
      </p:sp>
      <p:pic>
        <p:nvPicPr>
          <p:cNvPr id="3" name="Zvuk 2">
            <a:hlinkClick r:id="" action="ppaction://media"/>
            <a:extLst>
              <a:ext uri="{FF2B5EF4-FFF2-40B4-BE49-F238E27FC236}">
                <a16:creationId xmlns:a16="http://schemas.microsoft.com/office/drawing/2014/main" id="{E0DCC836-58D2-40F3-B73A-95586EA408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38131528"/>
      </p:ext>
    </p:extLst>
  </p:cSld>
  <p:clrMapOvr>
    <a:masterClrMapping/>
  </p:clrMapOvr>
  <mc:AlternateContent xmlns:mc="http://schemas.openxmlformats.org/markup-compatibility/2006">
    <mc:Choice xmlns:p14="http://schemas.microsoft.com/office/powerpoint/2010/main" Requires="p14">
      <p:transition spd="slow" p14:dur="2000" advTm="30270"/>
    </mc:Choice>
    <mc:Fallback>
      <p:transition spd="slow" advTm="30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11737" y="732960"/>
            <a:ext cx="11214340" cy="5509200"/>
          </a:xfrm>
          <a:prstGeom prst="rect">
            <a:avLst/>
          </a:prstGeom>
        </p:spPr>
        <p:txBody>
          <a:bodyPr wrap="square">
            <a:spAutoFit/>
          </a:bodyPr>
          <a:lstStyle/>
          <a:p>
            <a:pPr algn="ctr"/>
            <a:r>
              <a:rPr lang="cs-CZ" sz="3200" b="1" i="0" u="none" strike="noStrike" baseline="0" dirty="0">
                <a:solidFill>
                  <a:srgbClr val="3333B3"/>
                </a:solidFill>
                <a:latin typeface="NimbusSanL-Regu"/>
              </a:rPr>
              <a:t>Radon – redukce rizika</a:t>
            </a:r>
          </a:p>
          <a:p>
            <a:endParaRPr lang="cs-CZ" sz="3200" b="0" i="0" u="none" strike="noStrike" baseline="0" dirty="0">
              <a:solidFill>
                <a:srgbClr val="3333B3"/>
              </a:solidFill>
              <a:latin typeface="NimbusSanL-Regu"/>
            </a:endParaRPr>
          </a:p>
          <a:p>
            <a:r>
              <a:rPr lang="en-US" sz="2400" b="0" i="0" u="none" strike="noStrike" baseline="0" dirty="0">
                <a:solidFill>
                  <a:srgbClr val="3333B3"/>
                </a:solidFill>
                <a:latin typeface="CMSY10"/>
              </a:rPr>
              <a:t> </a:t>
            </a:r>
            <a:r>
              <a:rPr lang="cs-CZ" sz="2400" dirty="0"/>
              <a:t>Izolace budov</a:t>
            </a:r>
          </a:p>
          <a:p>
            <a:r>
              <a:rPr lang="cs-CZ" sz="2400" dirty="0"/>
              <a:t> </a:t>
            </a:r>
          </a:p>
          <a:p>
            <a:r>
              <a:rPr lang="cs-CZ" sz="2400" dirty="0"/>
              <a:t>Radonové studny</a:t>
            </a:r>
          </a:p>
          <a:p>
            <a:endParaRPr lang="cs-CZ" sz="2400" dirty="0"/>
          </a:p>
          <a:p>
            <a:r>
              <a:rPr lang="sv-SE" sz="2400" dirty="0"/>
              <a:t>Sledování Rn ve stavebních materiálech</a:t>
            </a:r>
          </a:p>
          <a:p>
            <a:endParaRPr lang="cs-CZ" sz="2400" dirty="0"/>
          </a:p>
          <a:p>
            <a:r>
              <a:rPr lang="cs-CZ" sz="2400" dirty="0"/>
              <a:t>Sledování </a:t>
            </a:r>
            <a:r>
              <a:rPr lang="cs-CZ" sz="2400" dirty="0" err="1"/>
              <a:t>Rn</a:t>
            </a:r>
            <a:r>
              <a:rPr lang="cs-CZ" sz="2400" dirty="0"/>
              <a:t> v podzemních vodách</a:t>
            </a:r>
          </a:p>
          <a:p>
            <a:endParaRPr lang="cs-CZ" sz="2400" dirty="0"/>
          </a:p>
          <a:p>
            <a:r>
              <a:rPr lang="cs-CZ" sz="2400" dirty="0"/>
              <a:t>Šarže zemního plynu s vyšším obsahem </a:t>
            </a:r>
            <a:r>
              <a:rPr lang="cs-CZ" sz="2400" dirty="0" err="1"/>
              <a:t>Rn</a:t>
            </a:r>
            <a:r>
              <a:rPr lang="cs-CZ" sz="2400" dirty="0"/>
              <a:t> jdou do průmyslových kotelen a výtopen</a:t>
            </a:r>
          </a:p>
          <a:p>
            <a:endParaRPr lang="cs-CZ" sz="2400" dirty="0"/>
          </a:p>
          <a:p>
            <a:r>
              <a:rPr lang="cs-CZ" sz="2400" dirty="0"/>
              <a:t>Podmínkou redukce rizika je jeho správná detekce.</a:t>
            </a:r>
            <a:endParaRPr lang="cs-CZ" sz="2400" b="0" i="0" u="none" strike="noStrike" baseline="0" dirty="0">
              <a:solidFill>
                <a:srgbClr val="3333B3"/>
              </a:solidFill>
              <a:latin typeface="CMSY10"/>
            </a:endParaRPr>
          </a:p>
          <a:p>
            <a:endParaRPr lang="cs-CZ" sz="2400" dirty="0"/>
          </a:p>
        </p:txBody>
      </p:sp>
      <p:pic>
        <p:nvPicPr>
          <p:cNvPr id="3" name="Zvuk 2">
            <a:hlinkClick r:id="" action="ppaction://media"/>
            <a:extLst>
              <a:ext uri="{FF2B5EF4-FFF2-40B4-BE49-F238E27FC236}">
                <a16:creationId xmlns:a16="http://schemas.microsoft.com/office/drawing/2014/main" id="{CC44205A-4006-4E47-8F43-C757B7ABAB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864426"/>
      </p:ext>
    </p:extLst>
  </p:cSld>
  <p:clrMapOvr>
    <a:masterClrMapping/>
  </p:clrMapOvr>
  <mc:AlternateContent xmlns:mc="http://schemas.openxmlformats.org/markup-compatibility/2006">
    <mc:Choice xmlns:p14="http://schemas.microsoft.com/office/powerpoint/2010/main" Requires="p14">
      <p:transition spd="slow" p14:dur="2000" advTm="59828"/>
    </mc:Choice>
    <mc:Fallback>
      <p:transition spd="slow" advTm="59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93297" y="1442814"/>
            <a:ext cx="11611155" cy="3416320"/>
          </a:xfrm>
          <a:prstGeom prst="rect">
            <a:avLst/>
          </a:prstGeom>
        </p:spPr>
        <p:txBody>
          <a:bodyPr wrap="square">
            <a:spAutoFit/>
          </a:bodyPr>
          <a:lstStyle/>
          <a:p>
            <a:pPr algn="ctr"/>
            <a:r>
              <a:rPr lang="cs-CZ" sz="3200" b="1" dirty="0">
                <a:solidFill>
                  <a:schemeClr val="accent1"/>
                </a:solidFill>
              </a:rPr>
              <a:t>Komentář</a:t>
            </a:r>
          </a:p>
          <a:p>
            <a:pPr algn="ctr"/>
            <a:endParaRPr lang="cs-CZ" sz="3200" b="1" dirty="0">
              <a:solidFill>
                <a:schemeClr val="accent1"/>
              </a:solidFill>
            </a:endParaRPr>
          </a:p>
          <a:p>
            <a:pPr algn="ctr"/>
            <a:endParaRPr lang="cs-CZ" sz="3200" b="1" dirty="0">
              <a:solidFill>
                <a:schemeClr val="accent1"/>
              </a:solidFill>
            </a:endParaRPr>
          </a:p>
          <a:p>
            <a:r>
              <a:rPr lang="cs-CZ" sz="2400" dirty="0"/>
              <a:t>Radonová studna je jáma s propustnými stěnami. Radon do ní nateče, protože je těžší než vzduch a je průběžně odčerpáván a rozptylován do zevního vzduchu.</a:t>
            </a:r>
          </a:p>
          <a:p>
            <a:endParaRPr lang="cs-CZ" sz="2400" dirty="0"/>
          </a:p>
          <a:p>
            <a:r>
              <a:rPr lang="cs-CZ" sz="2400" dirty="0"/>
              <a:t>Sníží se hladina radonu v půdě a ten poté přestane pronikat do budov v okolí.</a:t>
            </a:r>
            <a:br>
              <a:rPr lang="en-US" sz="2400" dirty="0"/>
            </a:br>
            <a:endParaRPr lang="cs-CZ" sz="2400" dirty="0"/>
          </a:p>
        </p:txBody>
      </p:sp>
    </p:spTree>
    <p:extLst>
      <p:ext uri="{BB962C8B-B14F-4D97-AF65-F5344CB8AC3E}">
        <p14:creationId xmlns:p14="http://schemas.microsoft.com/office/powerpoint/2010/main" val="12384090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93298" y="950372"/>
            <a:ext cx="11421374" cy="3785652"/>
          </a:xfrm>
          <a:prstGeom prst="rect">
            <a:avLst/>
          </a:prstGeom>
        </p:spPr>
        <p:txBody>
          <a:bodyPr wrap="square">
            <a:spAutoFit/>
          </a:bodyPr>
          <a:lstStyle/>
          <a:p>
            <a:pPr algn="ctr"/>
            <a:r>
              <a:rPr lang="cs-CZ" sz="3200" b="1" dirty="0">
                <a:solidFill>
                  <a:srgbClr val="3333B3"/>
                </a:solidFill>
                <a:latin typeface="NimbusSanL-Regu"/>
              </a:rPr>
              <a:t>Další (</a:t>
            </a:r>
            <a:r>
              <a:rPr lang="cs-CZ" sz="3200" b="1" dirty="0" err="1">
                <a:solidFill>
                  <a:srgbClr val="3333B3"/>
                </a:solidFill>
                <a:latin typeface="NimbusSanL-Regu"/>
              </a:rPr>
              <a:t>prevetabilní</a:t>
            </a:r>
            <a:r>
              <a:rPr lang="cs-CZ" sz="3200" b="1" dirty="0">
                <a:solidFill>
                  <a:srgbClr val="3333B3"/>
                </a:solidFill>
                <a:latin typeface="NimbusSanL-Regu"/>
              </a:rPr>
              <a:t>) zdroje</a:t>
            </a:r>
            <a:endParaRPr lang="cs-CZ" sz="3200" b="1" i="0" u="none" strike="noStrike" baseline="0" dirty="0">
              <a:solidFill>
                <a:srgbClr val="3333B3"/>
              </a:solidFill>
              <a:latin typeface="NimbusSanL-Regu"/>
            </a:endParaRPr>
          </a:p>
          <a:p>
            <a:pPr algn="ctr"/>
            <a:endParaRPr lang="cs-CZ" sz="3200" b="1" i="0" u="none" strike="noStrike" baseline="0" dirty="0">
              <a:solidFill>
                <a:srgbClr val="3333B3"/>
              </a:solidFill>
              <a:latin typeface="NimbusSanL-Regu"/>
            </a:endParaRPr>
          </a:p>
          <a:p>
            <a:pPr algn="ctr"/>
            <a:endParaRPr lang="cs-CZ" sz="3200" b="1" i="0" u="none" strike="noStrike" baseline="0" dirty="0">
              <a:solidFill>
                <a:srgbClr val="3333B3"/>
              </a:solidFill>
              <a:latin typeface="NimbusSanL-Regu"/>
            </a:endParaRPr>
          </a:p>
          <a:p>
            <a:r>
              <a:rPr lang="nl-NL" sz="2400" dirty="0">
                <a:solidFill>
                  <a:schemeClr val="accent1"/>
                </a:solidFill>
              </a:rPr>
              <a:t>Zá</a:t>
            </a:r>
            <a:r>
              <a:rPr lang="cs-CZ" sz="2400" dirty="0">
                <a:solidFill>
                  <a:schemeClr val="accent1"/>
                </a:solidFill>
              </a:rPr>
              <a:t>ř</a:t>
            </a:r>
            <a:r>
              <a:rPr lang="nl-NL" sz="2400" dirty="0">
                <a:solidFill>
                  <a:schemeClr val="accent1"/>
                </a:solidFill>
              </a:rPr>
              <a:t>ení z Van Allenových pás</a:t>
            </a:r>
            <a:r>
              <a:rPr lang="cs-CZ" sz="2400" dirty="0">
                <a:solidFill>
                  <a:schemeClr val="accent1"/>
                </a:solidFill>
              </a:rPr>
              <a:t>ů</a:t>
            </a:r>
            <a:endParaRPr lang="nl-NL" sz="2400" dirty="0">
              <a:solidFill>
                <a:schemeClr val="accent1"/>
              </a:solidFill>
            </a:endParaRPr>
          </a:p>
          <a:p>
            <a:r>
              <a:rPr lang="pt-BR" sz="2400" dirty="0"/>
              <a:t>Dávkový ekvivalent roste s nadmo</a:t>
            </a:r>
            <a:r>
              <a:rPr lang="cs-CZ" sz="2400" dirty="0"/>
              <a:t>ř</a:t>
            </a:r>
            <a:r>
              <a:rPr lang="pt-BR" sz="2400" dirty="0"/>
              <a:t>skou výškou a se</a:t>
            </a:r>
            <a:r>
              <a:rPr lang="cs-CZ" sz="2400" dirty="0"/>
              <a:t> vzdáleností od rovníku.</a:t>
            </a:r>
          </a:p>
          <a:p>
            <a:endParaRPr lang="cs-CZ" sz="2400" dirty="0"/>
          </a:p>
          <a:p>
            <a:r>
              <a:rPr lang="cs-CZ" sz="2400" dirty="0">
                <a:solidFill>
                  <a:schemeClr val="accent1"/>
                </a:solidFill>
              </a:rPr>
              <a:t>Černobylské skvrny</a:t>
            </a:r>
          </a:p>
          <a:p>
            <a:r>
              <a:rPr lang="cs-CZ" sz="2400" dirty="0"/>
              <a:t>Dodnes nebyla zveřejněna mapa černobylských skvrn, kde je vyšší kontaminace izotopů </a:t>
            </a:r>
          </a:p>
          <a:p>
            <a:r>
              <a:rPr lang="cs-CZ" sz="2400" dirty="0" err="1"/>
              <a:t>Sr</a:t>
            </a:r>
            <a:r>
              <a:rPr lang="cs-CZ" sz="2400" dirty="0"/>
              <a:t> a </a:t>
            </a:r>
            <a:r>
              <a:rPr lang="cs-CZ" sz="2400" dirty="0" err="1"/>
              <a:t>Cs</a:t>
            </a:r>
            <a:r>
              <a:rPr lang="cs-CZ" sz="2400" dirty="0"/>
              <a:t>, které mají vysokou afinitu k organismům.</a:t>
            </a:r>
            <a:endParaRPr lang="cs-CZ" sz="2400" b="0" i="0" u="none" strike="noStrike" baseline="0" dirty="0">
              <a:solidFill>
                <a:srgbClr val="3333B3"/>
              </a:solidFill>
              <a:latin typeface="NimbusSanL-Regu"/>
            </a:endParaRPr>
          </a:p>
        </p:txBody>
      </p:sp>
      <p:pic>
        <p:nvPicPr>
          <p:cNvPr id="3" name="Zvuk 2">
            <a:hlinkClick r:id="" action="ppaction://media"/>
            <a:extLst>
              <a:ext uri="{FF2B5EF4-FFF2-40B4-BE49-F238E27FC236}">
                <a16:creationId xmlns:a16="http://schemas.microsoft.com/office/drawing/2014/main" id="{16C772C5-A8DE-4EAE-95A0-4549F7B2AA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46714325"/>
      </p:ext>
    </p:extLst>
  </p:cSld>
  <p:clrMapOvr>
    <a:masterClrMapping/>
  </p:clrMapOvr>
  <mc:AlternateContent xmlns:mc="http://schemas.openxmlformats.org/markup-compatibility/2006">
    <mc:Choice xmlns:p14="http://schemas.microsoft.com/office/powerpoint/2010/main" Requires="p14">
      <p:transition spd="slow" p14:dur="2000" advTm="55682"/>
    </mc:Choice>
    <mc:Fallback>
      <p:transition spd="slow" advTm="55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14068" y="1459462"/>
            <a:ext cx="11421374" cy="2308324"/>
          </a:xfrm>
          <a:prstGeom prst="rect">
            <a:avLst/>
          </a:prstGeom>
        </p:spPr>
        <p:txBody>
          <a:bodyPr wrap="square">
            <a:spAutoFit/>
          </a:bodyPr>
          <a:lstStyle/>
          <a:p>
            <a:pPr algn="ctr"/>
            <a:r>
              <a:rPr lang="cs-CZ" sz="3200" b="1" i="0" u="none" strike="noStrike" baseline="0" dirty="0">
                <a:solidFill>
                  <a:srgbClr val="3333B3"/>
                </a:solidFill>
                <a:latin typeface="NimbusSanL-Regu"/>
              </a:rPr>
              <a:t>Umělé zdroje</a:t>
            </a:r>
          </a:p>
          <a:p>
            <a:pPr algn="ctr"/>
            <a:endParaRPr lang="cs-CZ" sz="3200" b="1" dirty="0">
              <a:solidFill>
                <a:srgbClr val="3333B3"/>
              </a:solidFill>
              <a:latin typeface="NimbusSanL-Regu"/>
            </a:endParaRPr>
          </a:p>
          <a:p>
            <a:pPr algn="ctr"/>
            <a:endParaRPr lang="cs-CZ" sz="3200" b="1" i="0" u="none" strike="noStrike" baseline="0" dirty="0">
              <a:solidFill>
                <a:srgbClr val="3333B3"/>
              </a:solidFill>
              <a:latin typeface="NimbusSanL-Regu"/>
            </a:endParaRPr>
          </a:p>
          <a:p>
            <a:r>
              <a:rPr lang="cs-CZ" sz="2400" dirty="0"/>
              <a:t>Hlavním zdrojem je RTG vyšetření, prevencí je náhrada za jiné typy vyšetření a technická opatření, aby při vyšetření byl pacient ozářen co nejméně.</a:t>
            </a:r>
            <a:endParaRPr lang="cs-CZ" sz="2400" b="0" i="0" u="none" strike="noStrike" baseline="0" dirty="0">
              <a:solidFill>
                <a:srgbClr val="000000"/>
              </a:solidFill>
              <a:latin typeface="NimbusSanL-Regu"/>
            </a:endParaRPr>
          </a:p>
        </p:txBody>
      </p:sp>
      <p:pic>
        <p:nvPicPr>
          <p:cNvPr id="3" name="Zvuk 2">
            <a:hlinkClick r:id="" action="ppaction://media"/>
            <a:extLst>
              <a:ext uri="{FF2B5EF4-FFF2-40B4-BE49-F238E27FC236}">
                <a16:creationId xmlns:a16="http://schemas.microsoft.com/office/drawing/2014/main" id="{8B2B3FD0-A974-41C9-9D83-31E6248D6A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1100323"/>
      </p:ext>
    </p:extLst>
  </p:cSld>
  <p:clrMapOvr>
    <a:masterClrMapping/>
  </p:clrMapOvr>
  <mc:AlternateContent xmlns:mc="http://schemas.openxmlformats.org/markup-compatibility/2006">
    <mc:Choice xmlns:p14="http://schemas.microsoft.com/office/powerpoint/2010/main" Requires="p14">
      <p:transition spd="slow" p14:dur="2000" advTm="14748"/>
    </mc:Choice>
    <mc:Fallback>
      <p:transition spd="slow" advTm="14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8793" y="472216"/>
            <a:ext cx="11645660" cy="5016758"/>
          </a:xfrm>
          <a:prstGeom prst="rect">
            <a:avLst/>
          </a:prstGeom>
        </p:spPr>
        <p:txBody>
          <a:bodyPr wrap="square">
            <a:spAutoFit/>
          </a:bodyPr>
          <a:lstStyle/>
          <a:p>
            <a:pPr algn="ctr"/>
            <a:r>
              <a:rPr lang="cs-CZ" sz="3200" b="1" i="0" u="none" strike="noStrike" baseline="0" dirty="0">
                <a:solidFill>
                  <a:srgbClr val="3333B3"/>
                </a:solidFill>
                <a:latin typeface="NimbusSanL-Regu"/>
              </a:rPr>
              <a:t>Problematika radiofobie</a:t>
            </a:r>
          </a:p>
          <a:p>
            <a:endParaRPr lang="cs-CZ" sz="2400" b="0" i="0" u="none" strike="noStrike" baseline="0" dirty="0">
              <a:solidFill>
                <a:srgbClr val="3333B3"/>
              </a:solidFill>
              <a:latin typeface="NimbusSanL-Regu"/>
            </a:endParaRPr>
          </a:p>
          <a:p>
            <a:r>
              <a:rPr lang="cs-CZ" sz="2400" dirty="0"/>
              <a:t>Do značné míry je dána smyslovou nezjistitelností záření.</a:t>
            </a:r>
          </a:p>
          <a:p>
            <a:endParaRPr lang="cs-CZ" sz="2400" dirty="0"/>
          </a:p>
          <a:p>
            <a:r>
              <a:rPr lang="cs-CZ" sz="2400" dirty="0"/>
              <a:t>Mnohdy vyvolávána záměrně z politických důvodů (Temelín).</a:t>
            </a:r>
          </a:p>
          <a:p>
            <a:endParaRPr lang="cs-CZ" sz="2400" dirty="0"/>
          </a:p>
          <a:p>
            <a:r>
              <a:rPr lang="cs-CZ" sz="2400" dirty="0"/>
              <a:t>Někdy jsou vyvolávány fámy na základě jiných účinků než </a:t>
            </a:r>
            <a:r>
              <a:rPr lang="en-US" sz="2400" dirty="0" err="1"/>
              <a:t>zá</a:t>
            </a:r>
            <a:r>
              <a:rPr lang="cs-CZ" sz="2400" dirty="0"/>
              <a:t>ř</a:t>
            </a:r>
            <a:r>
              <a:rPr lang="en-US" sz="2400" dirty="0" err="1"/>
              <a:t>ení</a:t>
            </a:r>
            <a:r>
              <a:rPr lang="en-US" sz="2400" dirty="0"/>
              <a:t> (nap</a:t>
            </a:r>
            <a:r>
              <a:rPr lang="cs-CZ" sz="2400" dirty="0"/>
              <a:t>ř</a:t>
            </a:r>
            <a:r>
              <a:rPr lang="en-US" sz="2400" dirty="0"/>
              <a:t>. </a:t>
            </a:r>
            <a:r>
              <a:rPr lang="en-US" sz="2400" dirty="0" err="1"/>
              <a:t>projevy</a:t>
            </a:r>
            <a:r>
              <a:rPr lang="en-US" sz="2400" dirty="0"/>
              <a:t> toxicity </a:t>
            </a:r>
            <a:r>
              <a:rPr lang="en-US" sz="2400" dirty="0" err="1"/>
              <a:t>uranu</a:t>
            </a:r>
            <a:r>
              <a:rPr lang="en-US" sz="2400" dirty="0"/>
              <a:t>).</a:t>
            </a:r>
            <a:endParaRPr lang="cs-CZ" sz="2400" dirty="0"/>
          </a:p>
          <a:p>
            <a:endParaRPr lang="en-US" sz="2400" dirty="0"/>
          </a:p>
          <a:p>
            <a:r>
              <a:rPr lang="pl-PL" sz="2400" dirty="0"/>
              <a:t>Mnohdy vzniká jako reakce na zatajování a desinformace z </a:t>
            </a:r>
            <a:r>
              <a:rPr lang="cs-CZ" sz="2400" dirty="0"/>
              <a:t>oficiálních zdrojů (Černobyl).</a:t>
            </a:r>
          </a:p>
          <a:p>
            <a:endParaRPr lang="cs-CZ" sz="2400" dirty="0"/>
          </a:p>
          <a:p>
            <a:r>
              <a:rPr lang="cs-CZ" sz="2400" dirty="0"/>
              <a:t>Někdy se za „radiofobii“ označují zcela oprávněné obavy, např. </a:t>
            </a:r>
            <a:r>
              <a:rPr lang="pl-PL" sz="2400" dirty="0"/>
              <a:t>z rizika útoku teroristů na sklad jaderného odpadu, opět z </a:t>
            </a:r>
            <a:r>
              <a:rPr lang="cs-CZ" sz="2400" dirty="0"/>
              <a:t>politických důvodů.</a:t>
            </a:r>
            <a:endParaRPr lang="cs-CZ" sz="2400" b="0" i="0" u="none" strike="noStrike" baseline="0" dirty="0">
              <a:solidFill>
                <a:srgbClr val="000000"/>
              </a:solidFill>
              <a:latin typeface="NimbusSanL-Regu"/>
            </a:endParaRPr>
          </a:p>
        </p:txBody>
      </p:sp>
      <p:pic>
        <p:nvPicPr>
          <p:cNvPr id="3" name="Zvuk 2">
            <a:hlinkClick r:id="" action="ppaction://media"/>
            <a:extLst>
              <a:ext uri="{FF2B5EF4-FFF2-40B4-BE49-F238E27FC236}">
                <a16:creationId xmlns:a16="http://schemas.microsoft.com/office/drawing/2014/main" id="{A3E85D5B-57EE-49B2-991A-C14AB5DD59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17597475"/>
      </p:ext>
    </p:extLst>
  </p:cSld>
  <p:clrMapOvr>
    <a:masterClrMapping/>
  </p:clrMapOvr>
  <mc:AlternateContent xmlns:mc="http://schemas.openxmlformats.org/markup-compatibility/2006">
    <mc:Choice xmlns:p14="http://schemas.microsoft.com/office/powerpoint/2010/main" Requires="p14">
      <p:transition spd="slow" p14:dur="2000" advTm="50473"/>
    </mc:Choice>
    <mc:Fallback>
      <p:transition spd="slow" advTm="50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06083" y="489130"/>
            <a:ext cx="11179834" cy="4770537"/>
          </a:xfrm>
          <a:prstGeom prst="rect">
            <a:avLst/>
          </a:prstGeom>
        </p:spPr>
        <p:txBody>
          <a:bodyPr wrap="square">
            <a:spAutoFit/>
          </a:bodyPr>
          <a:lstStyle/>
          <a:p>
            <a:pPr algn="ctr"/>
            <a:r>
              <a:rPr lang="cs-CZ" sz="3200" b="1" i="0" u="none" strike="noStrike" baseline="0" dirty="0">
                <a:solidFill>
                  <a:srgbClr val="3333B3"/>
                </a:solidFill>
                <a:latin typeface="NimbusSanL-Regu"/>
              </a:rPr>
              <a:t>Smog</a:t>
            </a:r>
          </a:p>
          <a:p>
            <a:endParaRPr lang="cs-CZ" sz="3200" b="1" i="0" u="none" strike="noStrike" baseline="0" dirty="0">
              <a:solidFill>
                <a:srgbClr val="3333B3"/>
              </a:solidFill>
              <a:latin typeface="NimbusSanL-Regu"/>
            </a:endParaRPr>
          </a:p>
          <a:p>
            <a:r>
              <a:rPr lang="cs-CZ" sz="2400" b="0" i="0" u="none" strike="noStrike" baseline="0" dirty="0">
                <a:solidFill>
                  <a:schemeClr val="accent1"/>
                </a:solidFill>
                <a:latin typeface="NimbusSanL-Regu"/>
              </a:rPr>
              <a:t>Definice:</a:t>
            </a:r>
          </a:p>
          <a:p>
            <a:r>
              <a:rPr lang="cs-CZ" sz="2400" b="0" i="0" u="none" strike="noStrike" baseline="0" dirty="0">
                <a:solidFill>
                  <a:srgbClr val="000000"/>
                </a:solidFill>
                <a:latin typeface="NimbusSanL-Regu"/>
              </a:rPr>
              <a:t>„</a:t>
            </a:r>
            <a:r>
              <a:rPr lang="cs-CZ" sz="2400" b="0" i="0" u="none" strike="noStrike" baseline="0" dirty="0" err="1">
                <a:solidFill>
                  <a:srgbClr val="000000"/>
                </a:solidFill>
                <a:latin typeface="NimbusSanL-Regu"/>
              </a:rPr>
              <a:t>smoke</a:t>
            </a:r>
            <a:r>
              <a:rPr lang="cs-CZ" sz="2400" b="0" i="0" u="none" strike="noStrike" baseline="0" dirty="0">
                <a:solidFill>
                  <a:srgbClr val="000000"/>
                </a:solidFill>
                <a:latin typeface="NimbusSanL-Regu"/>
              </a:rPr>
              <a:t>“ + „</a:t>
            </a:r>
            <a:r>
              <a:rPr lang="cs-CZ" sz="2400" b="0" i="0" u="none" strike="noStrike" baseline="0" dirty="0" err="1">
                <a:solidFill>
                  <a:srgbClr val="000000"/>
                </a:solidFill>
                <a:latin typeface="NimbusSanL-Regu"/>
              </a:rPr>
              <a:t>fog</a:t>
            </a:r>
            <a:r>
              <a:rPr lang="cs-CZ" sz="2400" b="0" i="0" u="none" strike="noStrike" baseline="0" dirty="0">
                <a:solidFill>
                  <a:srgbClr val="000000"/>
                </a:solidFill>
                <a:latin typeface="NimbusSanL-Regu"/>
              </a:rPr>
              <a:t>“ = „smog“</a:t>
            </a:r>
          </a:p>
          <a:p>
            <a:endParaRPr lang="cs-CZ" sz="2400" b="0" i="0" u="none" strike="noStrike" baseline="0" dirty="0">
              <a:solidFill>
                <a:srgbClr val="000000"/>
              </a:solidFill>
              <a:latin typeface="NimbusSanL-Regu"/>
            </a:endParaRPr>
          </a:p>
          <a:p>
            <a:r>
              <a:rPr lang="cs-CZ" sz="2400" b="0" i="0" u="none" strike="noStrike" baseline="0" dirty="0">
                <a:solidFill>
                  <a:srgbClr val="3333B3"/>
                </a:solidFill>
                <a:latin typeface="NimbusSanL-Regu"/>
              </a:rPr>
              <a:t>Typy smogu</a:t>
            </a:r>
          </a:p>
          <a:p>
            <a:r>
              <a:rPr lang="cs-CZ" sz="2400" dirty="0">
                <a:solidFill>
                  <a:srgbClr val="3333B3"/>
                </a:solidFill>
                <a:latin typeface="NimbusSanL-Regu"/>
              </a:rPr>
              <a:t>L</a:t>
            </a:r>
            <a:r>
              <a:rPr lang="en-US" sz="2400" b="0" i="0" u="none" strike="noStrike" baseline="0" dirty="0" err="1">
                <a:solidFill>
                  <a:srgbClr val="3333B3"/>
                </a:solidFill>
                <a:latin typeface="NimbusSanL-Regu"/>
              </a:rPr>
              <a:t>ond</a:t>
            </a:r>
            <a:r>
              <a:rPr lang="cs-CZ" sz="2400" b="0" i="0" u="none" strike="noStrike" baseline="0" dirty="0">
                <a:solidFill>
                  <a:srgbClr val="3333B3"/>
                </a:solidFill>
                <a:latin typeface="NimbusSanL-Regu"/>
              </a:rPr>
              <a:t>ý</a:t>
            </a:r>
            <a:r>
              <a:rPr lang="en-US" sz="2400" b="0" i="0" u="none" strike="noStrike" baseline="0" dirty="0">
                <a:solidFill>
                  <a:srgbClr val="3333B3"/>
                </a:solidFill>
                <a:latin typeface="NimbusSanL-Regu"/>
              </a:rPr>
              <a:t>n</a:t>
            </a:r>
            <a:r>
              <a:rPr lang="cs-CZ" sz="2400" b="0" i="0" u="none" strike="noStrike" baseline="0" dirty="0" err="1">
                <a:solidFill>
                  <a:srgbClr val="3333B3"/>
                </a:solidFill>
                <a:latin typeface="NimbusSanL-Regu"/>
              </a:rPr>
              <a:t>ský</a:t>
            </a:r>
            <a:r>
              <a:rPr lang="en-US" sz="2400" b="0" i="0" u="none" strike="noStrike" baseline="0" dirty="0">
                <a:solidFill>
                  <a:srgbClr val="3333B3"/>
                </a:solidFill>
                <a:latin typeface="NimbusSanL-Regu"/>
              </a:rPr>
              <a:t> </a:t>
            </a:r>
            <a:r>
              <a:rPr lang="en-US" sz="2400" b="0" i="0" u="none" strike="noStrike" baseline="0" dirty="0">
                <a:solidFill>
                  <a:srgbClr val="000000"/>
                </a:solidFill>
                <a:latin typeface="NimbusSanL-Regu"/>
              </a:rPr>
              <a:t>= SO</a:t>
            </a:r>
            <a:r>
              <a:rPr lang="en-US" sz="2400" b="0" i="0" u="none" strike="noStrike" baseline="-25000" dirty="0">
                <a:solidFill>
                  <a:srgbClr val="000000"/>
                </a:solidFill>
                <a:latin typeface="NimbusSanL-Regu"/>
              </a:rPr>
              <a:t>2</a:t>
            </a:r>
            <a:r>
              <a:rPr lang="en-US" sz="2400" b="0" i="0" u="none" strike="noStrike" baseline="0" dirty="0">
                <a:solidFill>
                  <a:srgbClr val="000000"/>
                </a:solidFill>
                <a:latin typeface="NimbusSanL-Regu"/>
              </a:rPr>
              <a:t>, </a:t>
            </a:r>
            <a:r>
              <a:rPr lang="cs-CZ" sz="2400" dirty="0"/>
              <a:t>saze, další redukující látky, voda, sůl, oxidací vzniká </a:t>
            </a:r>
            <a:r>
              <a:rPr lang="en-US" sz="2400" b="0" i="0" u="none" strike="noStrike" baseline="0" dirty="0">
                <a:solidFill>
                  <a:srgbClr val="000000"/>
                </a:solidFill>
                <a:latin typeface="NimbusSanL-ReguItal"/>
              </a:rPr>
              <a:t>H</a:t>
            </a:r>
            <a:r>
              <a:rPr lang="en-US" sz="2400" b="0" i="0" u="none" strike="noStrike" baseline="-25000" dirty="0">
                <a:solidFill>
                  <a:srgbClr val="000000"/>
                </a:solidFill>
                <a:latin typeface="NimbusSanL-Regu"/>
              </a:rPr>
              <a:t>2</a:t>
            </a:r>
            <a:r>
              <a:rPr lang="en-US" sz="2400" b="0" i="0" u="none" strike="noStrike" baseline="0" dirty="0">
                <a:solidFill>
                  <a:srgbClr val="000000"/>
                </a:solidFill>
                <a:latin typeface="NimbusSanL-ReguItal"/>
              </a:rPr>
              <a:t>SO</a:t>
            </a:r>
            <a:r>
              <a:rPr lang="en-US" sz="2400" b="0" i="0" u="none" strike="noStrike" baseline="-25000" dirty="0">
                <a:solidFill>
                  <a:srgbClr val="000000"/>
                </a:solidFill>
                <a:latin typeface="NimbusSanL-Regu"/>
              </a:rPr>
              <a:t>4</a:t>
            </a:r>
            <a:endParaRPr lang="en-US" sz="2400" b="0" i="0" u="none" strike="noStrike" baseline="0" dirty="0">
              <a:solidFill>
                <a:srgbClr val="000000"/>
              </a:solidFill>
              <a:latin typeface="NimbusSanL-Regu"/>
            </a:endParaRPr>
          </a:p>
          <a:p>
            <a:r>
              <a:rPr lang="cs-CZ" sz="2400" b="0" i="0" u="none" strike="noStrike" baseline="0" dirty="0">
                <a:solidFill>
                  <a:srgbClr val="3333B3"/>
                </a:solidFill>
                <a:latin typeface="CMSY10"/>
              </a:rPr>
              <a:t> 	</a:t>
            </a:r>
            <a:r>
              <a:rPr lang="cs-CZ" sz="2400" dirty="0"/>
              <a:t>člověkem ovlivněné zdroje: spalování uhlí</a:t>
            </a:r>
          </a:p>
          <a:p>
            <a:r>
              <a:rPr lang="cs-CZ" sz="2400" dirty="0"/>
              <a:t> 	přírodní zdroje: mořská mlha</a:t>
            </a:r>
            <a:endParaRPr lang="cs-CZ" sz="2400" b="0" i="0" u="none" strike="noStrike" baseline="0" dirty="0">
              <a:solidFill>
                <a:srgbClr val="3333B3"/>
              </a:solidFill>
              <a:latin typeface="CMSY10"/>
            </a:endParaRPr>
          </a:p>
          <a:p>
            <a:r>
              <a:rPr lang="cs-CZ" sz="2400" dirty="0" err="1">
                <a:solidFill>
                  <a:srgbClr val="3333B3"/>
                </a:solidFill>
                <a:latin typeface="NimbusSanL-Regu"/>
              </a:rPr>
              <a:t>L</a:t>
            </a:r>
            <a:r>
              <a:rPr lang="cs-CZ" sz="2400" b="0" i="0" u="none" strike="noStrike" baseline="0" dirty="0" err="1">
                <a:solidFill>
                  <a:srgbClr val="3333B3"/>
                </a:solidFill>
                <a:latin typeface="NimbusSanL-Regu"/>
              </a:rPr>
              <a:t>osangeleanský</a:t>
            </a:r>
            <a:r>
              <a:rPr lang="cs-CZ" sz="2400" b="0" i="0" u="none" strike="noStrike" baseline="0" dirty="0">
                <a:solidFill>
                  <a:srgbClr val="3333B3"/>
                </a:solidFill>
                <a:latin typeface="NimbusSanL-Regu"/>
              </a:rPr>
              <a:t> </a:t>
            </a:r>
            <a:r>
              <a:rPr lang="cs-CZ" sz="2400" b="0" i="0" u="none" strike="noStrike" baseline="0" dirty="0">
                <a:solidFill>
                  <a:srgbClr val="000000"/>
                </a:solidFill>
                <a:latin typeface="NimbusSanL-Regu"/>
              </a:rPr>
              <a:t>= O</a:t>
            </a:r>
            <a:r>
              <a:rPr lang="cs-CZ" sz="2400" b="0" i="0" u="none" strike="noStrike" baseline="-25000" dirty="0">
                <a:solidFill>
                  <a:srgbClr val="000000"/>
                </a:solidFill>
                <a:latin typeface="NimbusSanL-Regu"/>
              </a:rPr>
              <a:t>3</a:t>
            </a:r>
            <a:r>
              <a:rPr lang="cs-CZ" sz="2400" b="0" i="0" u="none" strike="noStrike" baseline="0" dirty="0">
                <a:solidFill>
                  <a:srgbClr val="000000"/>
                </a:solidFill>
                <a:latin typeface="NimbusSanL-Regu"/>
              </a:rPr>
              <a:t> + oxidy dusíku</a:t>
            </a:r>
          </a:p>
          <a:p>
            <a:r>
              <a:rPr lang="cs-CZ" sz="2400" b="0" i="0" u="none" strike="noStrike" baseline="0" dirty="0">
                <a:solidFill>
                  <a:srgbClr val="3333B3"/>
                </a:solidFill>
                <a:latin typeface="CMSY10"/>
              </a:rPr>
              <a:t> 	</a:t>
            </a:r>
            <a:r>
              <a:rPr lang="cs-CZ" sz="2400" dirty="0"/>
              <a:t>člověkem ovlivněné zdroje: spalovací motory</a:t>
            </a:r>
          </a:p>
          <a:p>
            <a:r>
              <a:rPr lang="pt-BR" sz="2400" dirty="0"/>
              <a:t> </a:t>
            </a:r>
            <a:r>
              <a:rPr lang="cs-CZ" sz="2400" dirty="0"/>
              <a:t>	</a:t>
            </a:r>
            <a:r>
              <a:rPr lang="pt-BR" sz="2400" dirty="0"/>
              <a:t>p</a:t>
            </a:r>
            <a:r>
              <a:rPr lang="cs-CZ" sz="2400" dirty="0"/>
              <a:t>ř</a:t>
            </a:r>
            <a:r>
              <a:rPr lang="pt-BR" sz="2400" dirty="0"/>
              <a:t>írodní zdroje: vysoká intenzita a dlouhá</a:t>
            </a:r>
            <a:r>
              <a:rPr lang="cs-CZ" sz="2400" dirty="0"/>
              <a:t> doba expozice slunečního UV záření</a:t>
            </a:r>
            <a:endParaRPr lang="cs-CZ" sz="2400" b="0" i="0" u="none" strike="noStrike" baseline="0" dirty="0">
              <a:solidFill>
                <a:srgbClr val="3333B3"/>
              </a:solidFill>
              <a:latin typeface="CMSY10"/>
            </a:endParaRPr>
          </a:p>
        </p:txBody>
      </p:sp>
      <p:pic>
        <p:nvPicPr>
          <p:cNvPr id="3" name="Zvuk 2">
            <a:hlinkClick r:id="" action="ppaction://media"/>
            <a:extLst>
              <a:ext uri="{FF2B5EF4-FFF2-40B4-BE49-F238E27FC236}">
                <a16:creationId xmlns:a16="http://schemas.microsoft.com/office/drawing/2014/main" id="{928AE6D0-C449-4D7F-B398-147EC07973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67211601"/>
      </p:ext>
    </p:extLst>
  </p:cSld>
  <p:clrMapOvr>
    <a:masterClrMapping/>
  </p:clrMapOvr>
  <mc:AlternateContent xmlns:mc="http://schemas.openxmlformats.org/markup-compatibility/2006">
    <mc:Choice xmlns:p14="http://schemas.microsoft.com/office/powerpoint/2010/main" Requires="p14">
      <p:transition spd="slow" p14:dur="2000" advTm="30980"/>
    </mc:Choice>
    <mc:Fallback>
      <p:transition spd="slow" advTm="30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186902" y="1085282"/>
            <a:ext cx="4044295" cy="5384531"/>
          </a:xfrm>
          <a:prstGeom prst="rect">
            <a:avLst/>
          </a:prstGeom>
        </p:spPr>
      </p:pic>
      <p:sp>
        <p:nvSpPr>
          <p:cNvPr id="4" name="Obdélník 3"/>
          <p:cNvSpPr/>
          <p:nvPr/>
        </p:nvSpPr>
        <p:spPr>
          <a:xfrm>
            <a:off x="6546961" y="792894"/>
            <a:ext cx="2991525" cy="584775"/>
          </a:xfrm>
          <a:prstGeom prst="rect">
            <a:avLst/>
          </a:prstGeom>
        </p:spPr>
        <p:txBody>
          <a:bodyPr wrap="none">
            <a:spAutoFit/>
          </a:bodyPr>
          <a:lstStyle/>
          <a:p>
            <a:r>
              <a:rPr lang="cs-CZ" sz="3200" b="1" i="0" u="none" strike="noStrike" baseline="0" dirty="0">
                <a:solidFill>
                  <a:srgbClr val="3333B3"/>
                </a:solidFill>
                <a:latin typeface="NimbusSanL-Regu"/>
              </a:rPr>
              <a:t>Londýnský smog</a:t>
            </a:r>
            <a:endParaRPr lang="cs-CZ" sz="3200" b="1" dirty="0"/>
          </a:p>
        </p:txBody>
      </p:sp>
      <p:pic>
        <p:nvPicPr>
          <p:cNvPr id="5" name="Obrázek 4"/>
          <p:cNvPicPr>
            <a:picLocks noChangeAspect="1"/>
          </p:cNvPicPr>
          <p:nvPr/>
        </p:nvPicPr>
        <p:blipFill>
          <a:blip r:embed="rId3"/>
          <a:stretch>
            <a:fillRect/>
          </a:stretch>
        </p:blipFill>
        <p:spPr>
          <a:xfrm>
            <a:off x="4424859" y="2711738"/>
            <a:ext cx="7625751" cy="3090514"/>
          </a:xfrm>
          <a:prstGeom prst="rect">
            <a:avLst/>
          </a:prstGeom>
        </p:spPr>
      </p:pic>
    </p:spTree>
    <p:extLst>
      <p:ext uri="{BB962C8B-B14F-4D97-AF65-F5344CB8AC3E}">
        <p14:creationId xmlns:p14="http://schemas.microsoft.com/office/powerpoint/2010/main" val="3801725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644106" y="199673"/>
            <a:ext cx="10903788" cy="584775"/>
          </a:xfrm>
          <a:prstGeom prst="rect">
            <a:avLst/>
          </a:prstGeom>
        </p:spPr>
        <p:txBody>
          <a:bodyPr wrap="square">
            <a:spAutoFit/>
          </a:bodyPr>
          <a:lstStyle/>
          <a:p>
            <a:pPr algn="ctr"/>
            <a:r>
              <a:rPr lang="cs-CZ" sz="3200" b="1" i="0" u="none" strike="noStrike" baseline="0" dirty="0">
                <a:solidFill>
                  <a:srgbClr val="3333B3"/>
                </a:solidFill>
                <a:latin typeface="NimbusSanL-Regu"/>
              </a:rPr>
              <a:t>Jaslovské Bohunice – </a:t>
            </a:r>
            <a:r>
              <a:rPr lang="cs-CZ" sz="3200" b="1" dirty="0" err="1">
                <a:solidFill>
                  <a:srgbClr val="3333B3"/>
                </a:solidFill>
                <a:latin typeface="NimbusSanL-Regu"/>
              </a:rPr>
              <a:t>pokr</a:t>
            </a:r>
            <a:r>
              <a:rPr lang="cs-CZ" sz="3200" b="1" i="0" u="none" strike="noStrike" baseline="0" dirty="0">
                <a:solidFill>
                  <a:srgbClr val="3333B3"/>
                </a:solidFill>
                <a:latin typeface="NimbusSanL-Regu"/>
              </a:rPr>
              <a:t>.</a:t>
            </a:r>
          </a:p>
        </p:txBody>
      </p:sp>
      <p:sp>
        <p:nvSpPr>
          <p:cNvPr id="3" name="TextovéPole 2">
            <a:extLst>
              <a:ext uri="{FF2B5EF4-FFF2-40B4-BE49-F238E27FC236}">
                <a16:creationId xmlns:a16="http://schemas.microsoft.com/office/drawing/2014/main" id="{EC42C905-1C71-4274-A229-09B8150998F4}"/>
              </a:ext>
            </a:extLst>
          </p:cNvPr>
          <p:cNvSpPr txBox="1"/>
          <p:nvPr/>
        </p:nvSpPr>
        <p:spPr>
          <a:xfrm>
            <a:off x="1115735" y="939567"/>
            <a:ext cx="10259736" cy="5693866"/>
          </a:xfrm>
          <a:prstGeom prst="rect">
            <a:avLst/>
          </a:prstGeom>
          <a:noFill/>
        </p:spPr>
        <p:txBody>
          <a:bodyPr wrap="square" rtlCol="0">
            <a:spAutoFit/>
          </a:bodyPr>
          <a:lstStyle/>
          <a:p>
            <a:r>
              <a:rPr lang="cs-CZ" sz="2800" b="1" dirty="0">
                <a:solidFill>
                  <a:srgbClr val="3333B3"/>
                </a:solidFill>
                <a:latin typeface="NimbusSanL-Regu"/>
              </a:rPr>
              <a:t>Nehoda</a:t>
            </a:r>
          </a:p>
          <a:p>
            <a:r>
              <a:rPr lang="cs-CZ" sz="2400" b="1" dirty="0">
                <a:solidFill>
                  <a:srgbClr val="000000"/>
                </a:solidFill>
                <a:latin typeface="NimbusSanL-Regu"/>
              </a:rPr>
              <a:t>Nehody byly dvě:</a:t>
            </a:r>
          </a:p>
          <a:p>
            <a:r>
              <a:rPr lang="pl-PL" sz="2400" b="1" dirty="0">
                <a:solidFill>
                  <a:srgbClr val="3333B3"/>
                </a:solidFill>
                <a:latin typeface="NimbusSanL-Regu"/>
              </a:rPr>
              <a:t>1. </a:t>
            </a:r>
            <a:r>
              <a:rPr lang="pl-PL" sz="2400" b="1" dirty="0">
                <a:solidFill>
                  <a:srgbClr val="000000"/>
                </a:solidFill>
                <a:latin typeface="NimbusSanL-Regu"/>
              </a:rPr>
              <a:t>5. 1. 1976 Došlo vadou těsnění k úniku CO</a:t>
            </a:r>
            <a:r>
              <a:rPr lang="pl-PL" sz="2400" b="1" baseline="-25000" dirty="0">
                <a:solidFill>
                  <a:srgbClr val="000000"/>
                </a:solidFill>
                <a:latin typeface="NimbusSanL-Regu"/>
              </a:rPr>
              <a:t>2</a:t>
            </a:r>
            <a:r>
              <a:rPr lang="pl-PL" sz="2400" b="1" dirty="0">
                <a:solidFill>
                  <a:srgbClr val="000000"/>
                </a:solidFill>
                <a:latin typeface="NimbusSanL-Regu"/>
              </a:rPr>
              <a:t> z reaktoru.</a:t>
            </a:r>
          </a:p>
          <a:p>
            <a:r>
              <a:rPr lang="cs-CZ" sz="2400" b="1" dirty="0">
                <a:solidFill>
                  <a:srgbClr val="000000"/>
                </a:solidFill>
                <a:latin typeface="NimbusSanL-Regu"/>
              </a:rPr>
              <a:t>Nehodu omezila obsluha zavážecího přístroje jeho použitím jako ucpávky. </a:t>
            </a:r>
          </a:p>
          <a:p>
            <a:r>
              <a:rPr lang="cs-CZ" sz="2400" b="1" dirty="0">
                <a:solidFill>
                  <a:srgbClr val="000000"/>
                </a:solidFill>
                <a:latin typeface="NimbusSanL-Regu"/>
              </a:rPr>
              <a:t>Při nehodě zahynuli dva pracovníci </a:t>
            </a:r>
            <a:r>
              <a:rPr lang="pl-PL" sz="2400" b="1" dirty="0">
                <a:solidFill>
                  <a:srgbClr val="000000"/>
                </a:solidFill>
                <a:latin typeface="NimbusSanL-Regu"/>
              </a:rPr>
              <a:t>elektrárny, ne na radioaktivitu, ale udušením (byli pod reaktorem). </a:t>
            </a:r>
          </a:p>
          <a:p>
            <a:r>
              <a:rPr lang="pl-PL" sz="2400" b="1" dirty="0">
                <a:solidFill>
                  <a:srgbClr val="000000"/>
                </a:solidFill>
                <a:latin typeface="NimbusSanL-Regu"/>
              </a:rPr>
              <a:t>Havárie byla na stupni 3.</a:t>
            </a:r>
          </a:p>
          <a:p>
            <a:endParaRPr lang="pl-PL" sz="2400" b="1" dirty="0">
              <a:solidFill>
                <a:srgbClr val="000000"/>
              </a:solidFill>
              <a:latin typeface="NimbusSanL-Regu"/>
            </a:endParaRPr>
          </a:p>
          <a:p>
            <a:r>
              <a:rPr lang="cs-CZ" sz="2400" b="1" dirty="0">
                <a:solidFill>
                  <a:srgbClr val="3333B3"/>
                </a:solidFill>
                <a:latin typeface="NimbusSanL-Regu"/>
              </a:rPr>
              <a:t>2. </a:t>
            </a:r>
            <a:r>
              <a:rPr lang="cs-CZ" sz="2400" b="1" dirty="0">
                <a:solidFill>
                  <a:srgbClr val="000000"/>
                </a:solidFill>
                <a:latin typeface="NimbusSanL-Regu"/>
              </a:rPr>
              <a:t>22. 2. 1977 Praskl sáček se silikagelem, zajištujícím suchost palivového článku. Nebyly z článku odstraněny všechny částečky silikagelu před vložením do reaktoru, tam horkem nabobtnaly a deformovaly palivový článek,</a:t>
            </a:r>
          </a:p>
          <a:p>
            <a:r>
              <a:rPr lang="cs-CZ" sz="2400" b="1" dirty="0">
                <a:solidFill>
                  <a:srgbClr val="000000"/>
                </a:solidFill>
                <a:latin typeface="NimbusSanL-Regu"/>
              </a:rPr>
              <a:t>došlo k </a:t>
            </a:r>
            <a:r>
              <a:rPr lang="cs-CZ" sz="2400" b="1" dirty="0" err="1">
                <a:solidFill>
                  <a:srgbClr val="000000"/>
                </a:solidFill>
                <a:latin typeface="NimbusSanL-Regu"/>
              </a:rPr>
              <a:t>dehermetizaci</a:t>
            </a:r>
            <a:r>
              <a:rPr lang="cs-CZ" sz="2400" b="1" dirty="0">
                <a:solidFill>
                  <a:srgbClr val="000000"/>
                </a:solidFill>
                <a:latin typeface="NimbusSanL-Regu"/>
              </a:rPr>
              <a:t> paliva a reaktor musel být odstaven pro silnou kontaminaci primárního okruhu a je v režimu likvidace.</a:t>
            </a:r>
          </a:p>
          <a:p>
            <a:r>
              <a:rPr lang="pl-PL" sz="2400" b="1" dirty="0">
                <a:solidFill>
                  <a:srgbClr val="000000"/>
                </a:solidFill>
                <a:latin typeface="NimbusSanL-Regu"/>
              </a:rPr>
              <a:t>Havárie byla na stupni 4.</a:t>
            </a:r>
          </a:p>
          <a:p>
            <a:endParaRPr lang="cs-CZ" sz="2400" b="1" dirty="0"/>
          </a:p>
        </p:txBody>
      </p:sp>
      <p:pic>
        <p:nvPicPr>
          <p:cNvPr id="4" name="Zvuk 3">
            <a:hlinkClick r:id="" action="ppaction://media"/>
            <a:extLst>
              <a:ext uri="{FF2B5EF4-FFF2-40B4-BE49-F238E27FC236}">
                <a16:creationId xmlns:a16="http://schemas.microsoft.com/office/drawing/2014/main" id="{A4E29B6E-F146-4534-BFE0-69E632D160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5207569"/>
      </p:ext>
    </p:extLst>
  </p:cSld>
  <p:clrMapOvr>
    <a:masterClrMapping/>
  </p:clrMapOvr>
  <mc:AlternateContent xmlns:mc="http://schemas.openxmlformats.org/markup-compatibility/2006">
    <mc:Choice xmlns:p14="http://schemas.microsoft.com/office/powerpoint/2010/main" Requires="p14">
      <p:transition spd="slow" p14:dur="2000" advTm="70389"/>
    </mc:Choice>
    <mc:Fallback>
      <p:transition spd="slow" advTm="70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2380889" y="1408209"/>
            <a:ext cx="7381875" cy="4894132"/>
          </a:xfrm>
          <a:prstGeom prst="rect">
            <a:avLst/>
          </a:prstGeom>
        </p:spPr>
      </p:pic>
      <p:sp>
        <p:nvSpPr>
          <p:cNvPr id="4" name="Obdélník 3">
            <a:extLst>
              <a:ext uri="{FF2B5EF4-FFF2-40B4-BE49-F238E27FC236}">
                <a16:creationId xmlns:a16="http://schemas.microsoft.com/office/drawing/2014/main" id="{E07C3945-91B7-4B30-9A8C-FCB007B4628D}"/>
              </a:ext>
            </a:extLst>
          </p:cNvPr>
          <p:cNvSpPr/>
          <p:nvPr/>
        </p:nvSpPr>
        <p:spPr>
          <a:xfrm>
            <a:off x="4389411" y="374107"/>
            <a:ext cx="3364832" cy="584775"/>
          </a:xfrm>
          <a:prstGeom prst="rect">
            <a:avLst/>
          </a:prstGeom>
        </p:spPr>
        <p:txBody>
          <a:bodyPr wrap="none">
            <a:spAutoFit/>
          </a:bodyPr>
          <a:lstStyle/>
          <a:p>
            <a:r>
              <a:rPr lang="cs-CZ" sz="3200" dirty="0">
                <a:solidFill>
                  <a:srgbClr val="3333B3"/>
                </a:solidFill>
                <a:latin typeface="NimbusSanL-Regu"/>
              </a:rPr>
              <a:t>Losangeleský smog</a:t>
            </a:r>
            <a:endParaRPr lang="cs-CZ" sz="3200" dirty="0"/>
          </a:p>
        </p:txBody>
      </p:sp>
    </p:spTree>
    <p:extLst>
      <p:ext uri="{BB962C8B-B14F-4D97-AF65-F5344CB8AC3E}">
        <p14:creationId xmlns:p14="http://schemas.microsoft.com/office/powerpoint/2010/main" val="19445421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62309" y="857236"/>
            <a:ext cx="11386868" cy="4770537"/>
          </a:xfrm>
          <a:prstGeom prst="rect">
            <a:avLst/>
          </a:prstGeom>
        </p:spPr>
        <p:txBody>
          <a:bodyPr wrap="square">
            <a:spAutoFit/>
          </a:bodyPr>
          <a:lstStyle/>
          <a:p>
            <a:pPr algn="ctr"/>
            <a:r>
              <a:rPr lang="en-US" sz="3200" b="1" i="0" u="none" strike="noStrike" baseline="0" dirty="0">
                <a:solidFill>
                  <a:srgbClr val="3333B3"/>
                </a:solidFill>
                <a:latin typeface="NimbusSanL-Regu"/>
              </a:rPr>
              <a:t>Smog </a:t>
            </a:r>
            <a:r>
              <a:rPr lang="cs-CZ" sz="3200" b="1" i="0" u="none" strike="noStrike" baseline="0" dirty="0">
                <a:solidFill>
                  <a:srgbClr val="3333B3"/>
                </a:solidFill>
                <a:latin typeface="NimbusSanL-Regu"/>
              </a:rPr>
              <a:t>v</a:t>
            </a:r>
            <a:r>
              <a:rPr lang="en-US" sz="3200" b="1" i="0" u="none" strike="noStrike" baseline="0" dirty="0">
                <a:solidFill>
                  <a:srgbClr val="3333B3"/>
                </a:solidFill>
                <a:latin typeface="NimbusSanL-Regu"/>
              </a:rPr>
              <a:t> </a:t>
            </a:r>
            <a:r>
              <a:rPr lang="cs-CZ" sz="3200" b="1" i="0" u="none" strike="noStrike" baseline="0" dirty="0">
                <a:solidFill>
                  <a:srgbClr val="3333B3"/>
                </a:solidFill>
                <a:latin typeface="NimbusSanL-Regu"/>
              </a:rPr>
              <a:t>České R</a:t>
            </a:r>
            <a:r>
              <a:rPr lang="en-US" sz="3200" b="1" i="0" u="none" strike="noStrike" baseline="0" dirty="0" err="1">
                <a:solidFill>
                  <a:srgbClr val="3333B3"/>
                </a:solidFill>
                <a:latin typeface="NimbusSanL-Regu"/>
              </a:rPr>
              <a:t>epublic</a:t>
            </a:r>
            <a:r>
              <a:rPr lang="cs-CZ" sz="3200" b="1" i="0" u="none" strike="noStrike" baseline="0" dirty="0">
                <a:solidFill>
                  <a:srgbClr val="3333B3"/>
                </a:solidFill>
                <a:latin typeface="NimbusSanL-Regu"/>
              </a:rPr>
              <a:t>e</a:t>
            </a:r>
          </a:p>
          <a:p>
            <a:pPr algn="ctr"/>
            <a:endParaRPr lang="en-US" sz="3200" b="1" i="0" u="none" strike="noStrike" baseline="0" dirty="0">
              <a:solidFill>
                <a:srgbClr val="3333B3"/>
              </a:solidFill>
              <a:latin typeface="NimbusSanL-Regu"/>
            </a:endParaRPr>
          </a:p>
          <a:p>
            <a:r>
              <a:rPr lang="cs-CZ" sz="2400" dirty="0">
                <a:solidFill>
                  <a:schemeClr val="accent1"/>
                </a:solidFill>
              </a:rPr>
              <a:t>Letní smog</a:t>
            </a:r>
          </a:p>
          <a:p>
            <a:r>
              <a:rPr lang="cs-CZ" sz="2400" dirty="0"/>
              <a:t>Letní smog v oblastech s vysokou dopravní zátěží je blízký smogu </a:t>
            </a:r>
            <a:r>
              <a:rPr lang="cs-CZ" sz="2400" dirty="0" err="1"/>
              <a:t>losangelesského</a:t>
            </a:r>
            <a:r>
              <a:rPr lang="cs-CZ" sz="2400" dirty="0"/>
              <a:t> typu, tj. převládají oxidující chemikálie.</a:t>
            </a:r>
          </a:p>
          <a:p>
            <a:endParaRPr lang="cs-CZ" sz="2400" dirty="0"/>
          </a:p>
          <a:p>
            <a:r>
              <a:rPr lang="cs-CZ" sz="2400" dirty="0">
                <a:solidFill>
                  <a:schemeClr val="accent1"/>
                </a:solidFill>
              </a:rPr>
              <a:t>Zimní smog</a:t>
            </a:r>
          </a:p>
          <a:p>
            <a:r>
              <a:rPr lang="cs-CZ" sz="2400" dirty="0"/>
              <a:t>Zimní smog a zejména v oblastech s vysokým podílem výroby spalující uhlí a v období inverze se blíží typu londýnskému, s převahou redukujících chemických látek.</a:t>
            </a:r>
          </a:p>
          <a:p>
            <a:endParaRPr lang="cs-CZ" sz="2400" dirty="0"/>
          </a:p>
          <a:p>
            <a:r>
              <a:rPr lang="cs-CZ" sz="2400" dirty="0">
                <a:solidFill>
                  <a:schemeClr val="accent1"/>
                </a:solidFill>
              </a:rPr>
              <a:t>Poznámka</a:t>
            </a:r>
          </a:p>
          <a:p>
            <a:r>
              <a:rPr lang="cs-CZ" sz="2400" dirty="0"/>
              <a:t>Oba „naše“ smogy nedosahují tak extrémních hodnot, protože nemáme moře ani pouště.</a:t>
            </a:r>
            <a:endParaRPr lang="cs-CZ" sz="2400" b="0" i="0" u="none" strike="noStrike" baseline="0" dirty="0">
              <a:solidFill>
                <a:srgbClr val="3333B3"/>
              </a:solidFill>
              <a:latin typeface="NimbusSanL-Regu"/>
            </a:endParaRPr>
          </a:p>
        </p:txBody>
      </p:sp>
      <p:pic>
        <p:nvPicPr>
          <p:cNvPr id="3" name="Zvuk 2">
            <a:hlinkClick r:id="" action="ppaction://media"/>
            <a:extLst>
              <a:ext uri="{FF2B5EF4-FFF2-40B4-BE49-F238E27FC236}">
                <a16:creationId xmlns:a16="http://schemas.microsoft.com/office/drawing/2014/main" id="{ACABC4B0-E7D7-4660-984F-A65CA5CB17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88665188"/>
      </p:ext>
    </p:extLst>
  </p:cSld>
  <p:clrMapOvr>
    <a:masterClrMapping/>
  </p:clrMapOvr>
  <mc:AlternateContent xmlns:mc="http://schemas.openxmlformats.org/markup-compatibility/2006">
    <mc:Choice xmlns:p14="http://schemas.microsoft.com/office/powerpoint/2010/main" Requires="p14">
      <p:transition spd="slow" p14:dur="2000" advTm="66415"/>
    </mc:Choice>
    <mc:Fallback>
      <p:transition spd="slow" advTm="66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6816" y="736954"/>
            <a:ext cx="11386868" cy="4185761"/>
          </a:xfrm>
          <a:prstGeom prst="rect">
            <a:avLst/>
          </a:prstGeom>
        </p:spPr>
        <p:txBody>
          <a:bodyPr wrap="square">
            <a:spAutoFit/>
          </a:bodyPr>
          <a:lstStyle/>
          <a:p>
            <a:pPr algn="ctr"/>
            <a:r>
              <a:rPr lang="cs-CZ" sz="3200" b="1" dirty="0">
                <a:solidFill>
                  <a:schemeClr val="accent1"/>
                </a:solidFill>
              </a:rPr>
              <a:t>Dopad na zdraví</a:t>
            </a:r>
          </a:p>
          <a:p>
            <a:br>
              <a:rPr lang="en-US" dirty="0"/>
            </a:br>
            <a:r>
              <a:rPr lang="cs-CZ" sz="2400" dirty="0"/>
              <a:t>V období kulminace smogu byla pozorována zvýšená úmrtnost.</a:t>
            </a:r>
          </a:p>
          <a:p>
            <a:r>
              <a:rPr lang="cs-CZ" sz="2400" dirty="0"/>
              <a:t>Další studie prokázaly, že </a:t>
            </a:r>
          </a:p>
          <a:p>
            <a:r>
              <a:rPr lang="cs-CZ" sz="2400" dirty="0"/>
              <a:t>	- umíraly zdravotně stigmatizované osoby, jejichž úmrtnost se po ukončení 	  	smogové situace výrazně snížila</a:t>
            </a:r>
          </a:p>
          <a:p>
            <a:r>
              <a:rPr lang="cs-CZ" sz="2400" dirty="0"/>
              <a:t> 	- je zpochybnitelná statistická významnost daného nárůstu </a:t>
            </a:r>
            <a:r>
              <a:rPr lang="pt-BR" sz="2400" dirty="0"/>
              <a:t>(zd</a:t>
            </a:r>
            <a:r>
              <a:rPr lang="cs-CZ" sz="2400" dirty="0"/>
              <a:t>ů</a:t>
            </a:r>
            <a:r>
              <a:rPr lang="pt-BR" sz="2400" dirty="0"/>
              <a:t>vodn</a:t>
            </a:r>
            <a:r>
              <a:rPr lang="cs-CZ" sz="2400" dirty="0"/>
              <a:t>ě</a:t>
            </a:r>
            <a:r>
              <a:rPr lang="pt-BR" sz="2400" dirty="0"/>
              <a:t>no vysoce </a:t>
            </a:r>
            <a:r>
              <a:rPr lang="cs-CZ" sz="2400" dirty="0"/>
              <a:t>	</a:t>
            </a:r>
            <a:r>
              <a:rPr lang="pt-BR" sz="2400" dirty="0"/>
              <a:t>odbornou matematikou,</a:t>
            </a:r>
            <a:r>
              <a:rPr lang="cs-CZ" sz="2400" dirty="0"/>
              <a:t> specializovanou na statistiku časových řad)</a:t>
            </a:r>
          </a:p>
          <a:p>
            <a:endParaRPr lang="cs-CZ" sz="2400" dirty="0"/>
          </a:p>
          <a:p>
            <a:r>
              <a:rPr lang="cs-CZ" sz="2400" dirty="0"/>
              <a:t>Nicméně lze tento problém uzavřít tím, že původní studie, zohledňující pouhou hrubou úmrtnost během smogových situací riziko smogu nadhodnocovaly.</a:t>
            </a:r>
          </a:p>
        </p:txBody>
      </p:sp>
    </p:spTree>
    <p:extLst>
      <p:ext uri="{BB962C8B-B14F-4D97-AF65-F5344CB8AC3E}">
        <p14:creationId xmlns:p14="http://schemas.microsoft.com/office/powerpoint/2010/main" val="17642766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18107" y="612599"/>
            <a:ext cx="11473132" cy="5139869"/>
          </a:xfrm>
          <a:prstGeom prst="rect">
            <a:avLst/>
          </a:prstGeom>
        </p:spPr>
        <p:txBody>
          <a:bodyPr wrap="square">
            <a:spAutoFit/>
          </a:bodyPr>
          <a:lstStyle/>
          <a:p>
            <a:pPr algn="ctr"/>
            <a:r>
              <a:rPr lang="cs-CZ" sz="3200" b="1" i="0" u="none" strike="noStrike" baseline="0" dirty="0">
                <a:solidFill>
                  <a:srgbClr val="3333B3"/>
                </a:solidFill>
                <a:latin typeface="NimbusSanL-Regu"/>
              </a:rPr>
              <a:t>Faktory poškozující zdraví</a:t>
            </a:r>
          </a:p>
          <a:p>
            <a:endParaRPr lang="cs-CZ" sz="3200" b="0" i="0" u="none" strike="noStrike" baseline="0" dirty="0">
              <a:solidFill>
                <a:srgbClr val="3333B3"/>
              </a:solidFill>
              <a:latin typeface="NimbusSanL-Regu"/>
            </a:endParaRPr>
          </a:p>
          <a:p>
            <a:r>
              <a:rPr lang="cs-CZ" sz="2400" dirty="0">
                <a:solidFill>
                  <a:schemeClr val="accent1"/>
                </a:solidFill>
              </a:rPr>
              <a:t>Přehled</a:t>
            </a:r>
          </a:p>
          <a:p>
            <a:r>
              <a:rPr lang="cs-CZ" sz="2400" dirty="0"/>
              <a:t> 	</a:t>
            </a:r>
            <a:r>
              <a:rPr lang="cs-CZ" sz="2400" dirty="0">
                <a:solidFill>
                  <a:schemeClr val="accent1"/>
                </a:solidFill>
              </a:rPr>
              <a:t>Fyzikální</a:t>
            </a:r>
          </a:p>
          <a:p>
            <a:r>
              <a:rPr lang="cs-CZ" sz="2400" dirty="0"/>
              <a:t> 		Hluk (a vibrace)</a:t>
            </a:r>
          </a:p>
          <a:p>
            <a:r>
              <a:rPr lang="cs-CZ" sz="2400" dirty="0"/>
              <a:t> 		Záření</a:t>
            </a:r>
          </a:p>
          <a:p>
            <a:r>
              <a:rPr lang="cs-CZ" sz="2400" dirty="0"/>
              <a:t> 		Další</a:t>
            </a:r>
          </a:p>
          <a:p>
            <a:r>
              <a:rPr lang="cs-CZ" sz="2400" dirty="0"/>
              <a:t> 	</a:t>
            </a:r>
            <a:r>
              <a:rPr lang="cs-CZ" sz="2400" dirty="0">
                <a:solidFill>
                  <a:schemeClr val="accent1"/>
                </a:solidFill>
              </a:rPr>
              <a:t>Chemické</a:t>
            </a:r>
          </a:p>
          <a:p>
            <a:r>
              <a:rPr lang="cs-CZ" sz="2400" dirty="0"/>
              <a:t> 		Z hlediska individua</a:t>
            </a:r>
          </a:p>
          <a:p>
            <a:r>
              <a:rPr lang="pl-PL" sz="2400" dirty="0"/>
              <a:t> 		Z hlediska prostředí a jeho vlivů na zdraví</a:t>
            </a:r>
          </a:p>
          <a:p>
            <a:r>
              <a:rPr lang="cs-CZ" sz="2400" dirty="0"/>
              <a:t> 	</a:t>
            </a:r>
            <a:r>
              <a:rPr lang="cs-CZ" sz="2400" dirty="0">
                <a:solidFill>
                  <a:schemeClr val="accent1"/>
                </a:solidFill>
              </a:rPr>
              <a:t>Biologické</a:t>
            </a:r>
          </a:p>
          <a:p>
            <a:r>
              <a:rPr lang="cs-CZ" sz="2400" dirty="0"/>
              <a:t> 	</a:t>
            </a:r>
            <a:r>
              <a:rPr lang="cs-CZ" sz="2400" dirty="0">
                <a:solidFill>
                  <a:schemeClr val="accent1"/>
                </a:solidFill>
              </a:rPr>
              <a:t>Psychosociální</a:t>
            </a:r>
            <a:endParaRPr lang="cs-CZ" sz="2400" b="0" i="0" u="none" strike="noStrike" baseline="0" dirty="0">
              <a:solidFill>
                <a:schemeClr val="accent1"/>
              </a:solidFill>
              <a:latin typeface="NimbusSanL-Regu"/>
            </a:endParaRPr>
          </a:p>
          <a:p>
            <a:endParaRPr lang="cs-CZ" sz="2400" dirty="0"/>
          </a:p>
        </p:txBody>
      </p:sp>
      <p:pic>
        <p:nvPicPr>
          <p:cNvPr id="3" name="Zvuk 2">
            <a:hlinkClick r:id="" action="ppaction://media"/>
            <a:extLst>
              <a:ext uri="{FF2B5EF4-FFF2-40B4-BE49-F238E27FC236}">
                <a16:creationId xmlns:a16="http://schemas.microsoft.com/office/drawing/2014/main" id="{D15A1BFA-7AA6-4858-A8A3-EF183B8BA8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14211695"/>
      </p:ext>
    </p:extLst>
  </p:cSld>
  <p:clrMapOvr>
    <a:masterClrMapping/>
  </p:clrMapOvr>
  <mc:AlternateContent xmlns:mc="http://schemas.openxmlformats.org/markup-compatibility/2006">
    <mc:Choice xmlns:p14="http://schemas.microsoft.com/office/powerpoint/2010/main" Requires="p14">
      <p:transition spd="slow" p14:dur="2000" advTm="30661"/>
    </mc:Choice>
    <mc:Fallback>
      <p:transition spd="slow" advTm="30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62309" y="869861"/>
            <a:ext cx="11386868" cy="4401205"/>
          </a:xfrm>
          <a:prstGeom prst="rect">
            <a:avLst/>
          </a:prstGeom>
        </p:spPr>
        <p:txBody>
          <a:bodyPr wrap="square">
            <a:spAutoFit/>
          </a:bodyPr>
          <a:lstStyle/>
          <a:p>
            <a:pPr algn="ctr"/>
            <a:r>
              <a:rPr lang="cs-CZ" sz="3200" b="1" i="0" u="none" strike="noStrike" baseline="0" dirty="0">
                <a:solidFill>
                  <a:srgbClr val="3333B3"/>
                </a:solidFill>
                <a:latin typeface="NimbusSanL-Regu"/>
              </a:rPr>
              <a:t>Co je to hluk?</a:t>
            </a:r>
          </a:p>
          <a:p>
            <a:pPr algn="ctr"/>
            <a:endParaRPr lang="cs-CZ" sz="3200" b="1" i="0" u="none" strike="noStrike" baseline="0" dirty="0">
              <a:solidFill>
                <a:srgbClr val="3333B3"/>
              </a:solidFill>
              <a:latin typeface="NimbusSanL-Regu"/>
            </a:endParaRPr>
          </a:p>
          <a:p>
            <a:r>
              <a:rPr lang="cs-CZ" sz="2400" dirty="0">
                <a:solidFill>
                  <a:schemeClr val="accent1"/>
                </a:solidFill>
              </a:rPr>
              <a:t>Fyzikální definice</a:t>
            </a:r>
          </a:p>
          <a:p>
            <a:r>
              <a:rPr lang="cs-CZ" sz="2400" dirty="0"/>
              <a:t>Chvění vzduchu, případně jiného média, které se může přenést na sluchový aparát člověka </a:t>
            </a:r>
            <a:r>
              <a:rPr lang="cs-CZ" sz="2400" b="1" dirty="0"/>
              <a:t>= zvuk</a:t>
            </a:r>
          </a:p>
          <a:p>
            <a:endParaRPr lang="cs-CZ" sz="2400" dirty="0">
              <a:solidFill>
                <a:schemeClr val="accent1"/>
              </a:solidFill>
            </a:endParaRPr>
          </a:p>
          <a:p>
            <a:r>
              <a:rPr lang="cs-CZ" sz="2400" dirty="0">
                <a:solidFill>
                  <a:schemeClr val="accent1"/>
                </a:solidFill>
              </a:rPr>
              <a:t>Vznik</a:t>
            </a:r>
          </a:p>
          <a:p>
            <a:r>
              <a:rPr lang="cs-CZ" sz="2400" dirty="0"/>
              <a:t>Chvěním pevných těles + přenosem na další média</a:t>
            </a:r>
          </a:p>
          <a:p>
            <a:endParaRPr lang="cs-CZ" sz="2400" dirty="0"/>
          </a:p>
          <a:p>
            <a:r>
              <a:rPr lang="cs-CZ" sz="2400" dirty="0">
                <a:solidFill>
                  <a:schemeClr val="accent1"/>
                </a:solidFill>
              </a:rPr>
              <a:t>Oprava na subjektivitu</a:t>
            </a:r>
          </a:p>
          <a:p>
            <a:r>
              <a:rPr lang="cs-CZ" sz="2400" b="1" dirty="0"/>
              <a:t>Hluk </a:t>
            </a:r>
            <a:r>
              <a:rPr lang="cs-CZ" sz="2400" dirty="0"/>
              <a:t>je zvuk, který je vnímaný negativně; poškozuje zdraví (to druhé nemusí 100% platit)</a:t>
            </a:r>
            <a:endParaRPr lang="cs-CZ" sz="2400" b="0" i="0" u="none" strike="noStrike" baseline="0" dirty="0">
              <a:solidFill>
                <a:srgbClr val="3333B3"/>
              </a:solidFill>
              <a:latin typeface="NimbusSanL-Regu"/>
            </a:endParaRPr>
          </a:p>
        </p:txBody>
      </p:sp>
      <p:pic>
        <p:nvPicPr>
          <p:cNvPr id="3" name="Zvuk 2">
            <a:hlinkClick r:id="" action="ppaction://media"/>
            <a:extLst>
              <a:ext uri="{FF2B5EF4-FFF2-40B4-BE49-F238E27FC236}">
                <a16:creationId xmlns:a16="http://schemas.microsoft.com/office/drawing/2014/main" id="{96CF7785-F105-4BA5-AE04-7F8872CED2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36798319"/>
      </p:ext>
    </p:extLst>
  </p:cSld>
  <p:clrMapOvr>
    <a:masterClrMapping/>
  </p:clrMapOvr>
  <mc:AlternateContent xmlns:mc="http://schemas.openxmlformats.org/markup-compatibility/2006">
    <mc:Choice xmlns:p14="http://schemas.microsoft.com/office/powerpoint/2010/main" Requires="p14">
      <p:transition spd="slow" p14:dur="2000" advTm="19924"/>
    </mc:Choice>
    <mc:Fallback>
      <p:transition spd="slow" advTm="19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42314" y="173366"/>
            <a:ext cx="11812439" cy="4031873"/>
          </a:xfrm>
          <a:prstGeom prst="rect">
            <a:avLst/>
          </a:prstGeom>
        </p:spPr>
        <p:txBody>
          <a:bodyPr wrap="square">
            <a:spAutoFit/>
          </a:bodyPr>
          <a:lstStyle/>
          <a:p>
            <a:pPr algn="ctr"/>
            <a:r>
              <a:rPr lang="cs-CZ" sz="3200" b="1" dirty="0">
                <a:solidFill>
                  <a:srgbClr val="3333B3"/>
                </a:solidFill>
                <a:latin typeface="NimbusSanL-Regu"/>
              </a:rPr>
              <a:t>F</a:t>
            </a:r>
            <a:r>
              <a:rPr lang="cs-CZ" sz="3200" b="1" i="0" u="none" strike="noStrike" baseline="0" dirty="0">
                <a:solidFill>
                  <a:srgbClr val="3333B3"/>
                </a:solidFill>
                <a:latin typeface="NimbusSanL-Regu"/>
              </a:rPr>
              <a:t>yzikální charakteristika</a:t>
            </a:r>
          </a:p>
          <a:p>
            <a:pPr algn="ctr"/>
            <a:endParaRPr lang="cs-CZ" sz="3200" b="1" i="0" u="none" strike="noStrike" baseline="0" dirty="0">
              <a:solidFill>
                <a:srgbClr val="3333B3"/>
              </a:solidFill>
              <a:latin typeface="NimbusSanL-Regu"/>
            </a:endParaRPr>
          </a:p>
          <a:p>
            <a:r>
              <a:rPr lang="cs-CZ" sz="2400" dirty="0">
                <a:solidFill>
                  <a:schemeClr val="accent1"/>
                </a:solidFill>
              </a:rPr>
              <a:t>Vlnění</a:t>
            </a:r>
          </a:p>
          <a:p>
            <a:r>
              <a:rPr lang="cs-CZ" sz="2400" dirty="0"/>
              <a:t>Jako vlnění je charakterizován </a:t>
            </a:r>
            <a:r>
              <a:rPr lang="cs-CZ" sz="2400" b="1" dirty="0"/>
              <a:t>vlnovou délkou </a:t>
            </a:r>
            <a:r>
              <a:rPr lang="cs-CZ" sz="2400" dirty="0"/>
              <a:t>nebo </a:t>
            </a:r>
            <a:r>
              <a:rPr lang="cs-CZ" sz="2400" b="1" dirty="0"/>
              <a:t>frekvencí </a:t>
            </a:r>
            <a:r>
              <a:rPr lang="cs-CZ" sz="2400" dirty="0"/>
              <a:t>(při známé rychlosti jsou vzájemné připočítatelné) a </a:t>
            </a:r>
            <a:r>
              <a:rPr lang="cs-CZ" sz="2400" b="1" dirty="0"/>
              <a:t>intenzitou</a:t>
            </a:r>
            <a:r>
              <a:rPr lang="cs-CZ" sz="2400" dirty="0"/>
              <a:t>, což je při grafickém znázornění výška vlny.</a:t>
            </a:r>
          </a:p>
          <a:p>
            <a:r>
              <a:rPr lang="cs-CZ" sz="2400" dirty="0">
                <a:solidFill>
                  <a:schemeClr val="accent1"/>
                </a:solidFill>
              </a:rPr>
              <a:t>Vztah k lidskému organismu</a:t>
            </a:r>
          </a:p>
          <a:p>
            <a:r>
              <a:rPr lang="cs-CZ" sz="2400" dirty="0"/>
              <a:t>Člověk </a:t>
            </a:r>
            <a:r>
              <a:rPr lang="cs-CZ" sz="2400" b="1" dirty="0"/>
              <a:t>vnímá </a:t>
            </a:r>
            <a:r>
              <a:rPr lang="cs-CZ" sz="2400" dirty="0"/>
              <a:t>16 Hz – 20 kHz (omezení věkem apod.)</a:t>
            </a:r>
          </a:p>
          <a:p>
            <a:r>
              <a:rPr lang="pl-PL" sz="2400" dirty="0"/>
              <a:t>Lidský hlas je v rozsahu 2 – 5 kHz</a:t>
            </a:r>
          </a:p>
          <a:p>
            <a:r>
              <a:rPr lang="cs-CZ" sz="2400" dirty="0"/>
              <a:t>Ale i zvuk mimo uvedené rozmezí může poškodit</a:t>
            </a:r>
          </a:p>
          <a:p>
            <a:r>
              <a:rPr lang="cs-CZ" sz="2400" dirty="0"/>
              <a:t>zdraví</a:t>
            </a:r>
            <a:endParaRPr lang="cs-CZ" sz="2400" dirty="0">
              <a:solidFill>
                <a:srgbClr val="3333B3"/>
              </a:solidFill>
              <a:latin typeface="NimbusSanL-Regu"/>
            </a:endParaRPr>
          </a:p>
        </p:txBody>
      </p:sp>
      <p:pic>
        <p:nvPicPr>
          <p:cNvPr id="5" name="Obrázek 4">
            <a:extLst>
              <a:ext uri="{FF2B5EF4-FFF2-40B4-BE49-F238E27FC236}">
                <a16:creationId xmlns:a16="http://schemas.microsoft.com/office/drawing/2014/main" id="{34BE54CA-CFBE-480B-9434-59D22CACA10A}"/>
              </a:ext>
            </a:extLst>
          </p:cNvPr>
          <p:cNvPicPr>
            <a:picLocks noChangeAspect="1"/>
          </p:cNvPicPr>
          <p:nvPr/>
        </p:nvPicPr>
        <p:blipFill>
          <a:blip r:embed="rId4"/>
          <a:stretch>
            <a:fillRect/>
          </a:stretch>
        </p:blipFill>
        <p:spPr>
          <a:xfrm>
            <a:off x="6430670" y="3199938"/>
            <a:ext cx="5519016" cy="3311410"/>
          </a:xfrm>
          <a:prstGeom prst="rect">
            <a:avLst/>
          </a:prstGeom>
        </p:spPr>
      </p:pic>
      <p:pic>
        <p:nvPicPr>
          <p:cNvPr id="3" name="Zvuk 2">
            <a:hlinkClick r:id="" action="ppaction://media"/>
            <a:extLst>
              <a:ext uri="{FF2B5EF4-FFF2-40B4-BE49-F238E27FC236}">
                <a16:creationId xmlns:a16="http://schemas.microsoft.com/office/drawing/2014/main" id="{E144CF64-5580-4762-BF98-226C86C086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6435380"/>
      </p:ext>
    </p:extLst>
  </p:cSld>
  <p:clrMapOvr>
    <a:masterClrMapping/>
  </p:clrMapOvr>
  <mc:AlternateContent xmlns:mc="http://schemas.openxmlformats.org/markup-compatibility/2006">
    <mc:Choice xmlns:p14="http://schemas.microsoft.com/office/powerpoint/2010/main" Requires="p14">
      <p:transition spd="slow" p14:dur="2000" advTm="36156"/>
    </mc:Choice>
    <mc:Fallback>
      <p:transition spd="slow" advTm="36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48574" y="1020496"/>
            <a:ext cx="11438626" cy="3662541"/>
          </a:xfrm>
          <a:prstGeom prst="rect">
            <a:avLst/>
          </a:prstGeom>
        </p:spPr>
        <p:txBody>
          <a:bodyPr wrap="square">
            <a:spAutoFit/>
          </a:bodyPr>
          <a:lstStyle/>
          <a:p>
            <a:pPr algn="ctr"/>
            <a:r>
              <a:rPr lang="cs-CZ" sz="3200" b="1" i="0" u="none" strike="noStrike" baseline="0" dirty="0">
                <a:solidFill>
                  <a:srgbClr val="3333B3"/>
                </a:solidFill>
                <a:latin typeface="NimbusSanL-Regu"/>
              </a:rPr>
              <a:t>Měření intenzity hluku</a:t>
            </a:r>
          </a:p>
          <a:p>
            <a:pPr algn="ctr"/>
            <a:endParaRPr lang="cs-CZ" sz="3200" b="0" i="0" u="none" strike="noStrike" baseline="0" dirty="0">
              <a:solidFill>
                <a:srgbClr val="3333B3"/>
              </a:solidFill>
              <a:latin typeface="NimbusSanL-Regu"/>
            </a:endParaRPr>
          </a:p>
          <a:p>
            <a:r>
              <a:rPr lang="cs-CZ" sz="2400" dirty="0"/>
              <a:t>Primárně se jedná o </a:t>
            </a:r>
            <a:r>
              <a:rPr lang="cs-CZ" sz="2400" b="1" dirty="0"/>
              <a:t>tlak </a:t>
            </a:r>
            <a:r>
              <a:rPr lang="cs-CZ" sz="2400" dirty="0"/>
              <a:t>zvukových vln na předměty </a:t>
            </a:r>
          </a:p>
          <a:p>
            <a:endParaRPr lang="cs-CZ" sz="2400" dirty="0"/>
          </a:p>
          <a:p>
            <a:r>
              <a:rPr lang="cs-CZ" sz="2400" dirty="0"/>
              <a:t>Měří se v </a:t>
            </a:r>
            <a:r>
              <a:rPr lang="cs-CZ" sz="2400" b="1" dirty="0"/>
              <a:t>decibelech</a:t>
            </a:r>
            <a:r>
              <a:rPr lang="cs-CZ" sz="2400" dirty="0"/>
              <a:t>, existují i další (ne běžné) jednotky, které zohledňují různou citlivost ucha pro různé vlnové délky</a:t>
            </a:r>
          </a:p>
          <a:p>
            <a:endParaRPr lang="cs-CZ" sz="2400" dirty="0"/>
          </a:p>
          <a:p>
            <a:r>
              <a:rPr lang="cs-CZ" sz="2400" dirty="0"/>
              <a:t>Lze měřit </a:t>
            </a:r>
            <a:r>
              <a:rPr lang="cs-CZ" sz="2400" b="1" dirty="0"/>
              <a:t>aktuální hladinu </a:t>
            </a:r>
            <a:r>
              <a:rPr lang="cs-CZ" sz="2400" dirty="0"/>
              <a:t>hluku (hlukoměr) a lze měřit </a:t>
            </a:r>
            <a:r>
              <a:rPr lang="cs-CZ" sz="2400" b="1" dirty="0"/>
              <a:t>vážený průměr </a:t>
            </a:r>
            <a:r>
              <a:rPr lang="cs-CZ" sz="2400" dirty="0"/>
              <a:t>(hlukoměr + hlukový dozimetr), na ten jsou stavěny normy</a:t>
            </a:r>
            <a:endParaRPr lang="cs-CZ" sz="2400" b="0" i="0" u="none" strike="noStrike" baseline="0" dirty="0">
              <a:solidFill>
                <a:srgbClr val="000000"/>
              </a:solidFill>
              <a:latin typeface="NimbusSanL-Regu"/>
            </a:endParaRPr>
          </a:p>
        </p:txBody>
      </p:sp>
      <p:pic>
        <p:nvPicPr>
          <p:cNvPr id="3" name="Zvuk 2">
            <a:hlinkClick r:id="" action="ppaction://media"/>
            <a:extLst>
              <a:ext uri="{FF2B5EF4-FFF2-40B4-BE49-F238E27FC236}">
                <a16:creationId xmlns:a16="http://schemas.microsoft.com/office/drawing/2014/main" id="{E5929247-B474-45FE-88BD-5F2F206927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62503248"/>
      </p:ext>
    </p:extLst>
  </p:cSld>
  <p:clrMapOvr>
    <a:masterClrMapping/>
  </p:clrMapOvr>
  <mc:AlternateContent xmlns:mc="http://schemas.openxmlformats.org/markup-compatibility/2006">
    <mc:Choice xmlns:p14="http://schemas.microsoft.com/office/powerpoint/2010/main" Requires="p14">
      <p:transition spd="slow" p14:dur="2000" advTm="31854"/>
    </mc:Choice>
    <mc:Fallback>
      <p:transition spd="slow" advTm="31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6460" y="264561"/>
            <a:ext cx="11007306" cy="3908762"/>
          </a:xfrm>
          <a:prstGeom prst="rect">
            <a:avLst/>
          </a:prstGeom>
        </p:spPr>
        <p:txBody>
          <a:bodyPr wrap="square">
            <a:spAutoFit/>
          </a:bodyPr>
          <a:lstStyle/>
          <a:p>
            <a:pPr algn="ctr"/>
            <a:r>
              <a:rPr lang="cs-CZ" sz="3200" b="1" i="0" u="none" strike="noStrike" baseline="0" dirty="0">
                <a:solidFill>
                  <a:srgbClr val="3333B3"/>
                </a:solidFill>
                <a:latin typeface="NimbusSanL-Regu"/>
              </a:rPr>
              <a:t>Příklady intenzity</a:t>
            </a:r>
          </a:p>
          <a:p>
            <a:endParaRPr lang="cs-CZ" sz="2400" b="0" i="0" u="none" strike="noStrike" baseline="0" dirty="0">
              <a:solidFill>
                <a:srgbClr val="3333B3"/>
              </a:solidFill>
              <a:latin typeface="NimbusSanL-Regu"/>
            </a:endParaRPr>
          </a:p>
          <a:p>
            <a:endParaRPr lang="cs-CZ" sz="2400" b="0" i="0" u="none" strike="noStrike" baseline="0" dirty="0">
              <a:solidFill>
                <a:srgbClr val="3333B3"/>
              </a:solidFill>
              <a:latin typeface="NimbusSanL-Regu"/>
            </a:endParaRPr>
          </a:p>
          <a:p>
            <a:r>
              <a:rPr lang="cs-CZ" sz="2400" dirty="0"/>
              <a:t>kapající voda 10 dB</a:t>
            </a:r>
          </a:p>
          <a:p>
            <a:r>
              <a:rPr lang="cs-CZ" sz="2400" dirty="0"/>
              <a:t>lidský hlas 40 – 50 dB</a:t>
            </a:r>
          </a:p>
          <a:p>
            <a:r>
              <a:rPr lang="cs-CZ" sz="2400" dirty="0"/>
              <a:t>limit pracovní prostředí 85 dB</a:t>
            </a:r>
          </a:p>
          <a:p>
            <a:r>
              <a:rPr lang="cs-CZ" sz="2400" dirty="0"/>
              <a:t>školní tělocvična 90 – 100 dB</a:t>
            </a:r>
          </a:p>
          <a:p>
            <a:r>
              <a:rPr lang="cs-CZ" sz="2400" dirty="0"/>
              <a:t>techno hudba 110 dB</a:t>
            </a:r>
          </a:p>
          <a:p>
            <a:r>
              <a:rPr lang="cs-CZ" sz="2400" dirty="0"/>
              <a:t>letecké motory 130 dB</a:t>
            </a:r>
          </a:p>
          <a:p>
            <a:r>
              <a:rPr lang="cs-CZ" sz="2400" dirty="0"/>
              <a:t>práh bolesti 150 dB</a:t>
            </a:r>
            <a:endParaRPr lang="cs-CZ" sz="2400" b="0" i="0" u="none" strike="noStrike" baseline="0" dirty="0">
              <a:solidFill>
                <a:srgbClr val="3333B3"/>
              </a:solidFill>
              <a:latin typeface="NimbusSanL-Regu"/>
            </a:endParaRPr>
          </a:p>
        </p:txBody>
      </p:sp>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5880" y="2266193"/>
            <a:ext cx="3246120" cy="4344072"/>
          </a:xfrm>
          <a:prstGeom prst="rect">
            <a:avLst/>
          </a:prstGeom>
        </p:spPr>
      </p:pic>
      <p:pic>
        <p:nvPicPr>
          <p:cNvPr id="5" name="Obrázek 4">
            <a:extLst>
              <a:ext uri="{FF2B5EF4-FFF2-40B4-BE49-F238E27FC236}">
                <a16:creationId xmlns:a16="http://schemas.microsoft.com/office/drawing/2014/main" id="{B8635C79-9CD7-4DE0-AB00-C217B29CDEC2}"/>
              </a:ext>
            </a:extLst>
          </p:cNvPr>
          <p:cNvPicPr>
            <a:picLocks noChangeAspect="1"/>
          </p:cNvPicPr>
          <p:nvPr/>
        </p:nvPicPr>
        <p:blipFill>
          <a:blip r:embed="rId5"/>
          <a:stretch>
            <a:fillRect/>
          </a:stretch>
        </p:blipFill>
        <p:spPr>
          <a:xfrm>
            <a:off x="4193019" y="2096655"/>
            <a:ext cx="4688094" cy="4761345"/>
          </a:xfrm>
          <a:prstGeom prst="rect">
            <a:avLst/>
          </a:prstGeom>
        </p:spPr>
      </p:pic>
      <p:sp>
        <p:nvSpPr>
          <p:cNvPr id="6" name="TextovéPole 5">
            <a:extLst>
              <a:ext uri="{FF2B5EF4-FFF2-40B4-BE49-F238E27FC236}">
                <a16:creationId xmlns:a16="http://schemas.microsoft.com/office/drawing/2014/main" id="{450ED557-4B10-40F5-A43E-3DA00AB7A0DA}"/>
              </a:ext>
            </a:extLst>
          </p:cNvPr>
          <p:cNvSpPr txBox="1"/>
          <p:nvPr/>
        </p:nvSpPr>
        <p:spPr>
          <a:xfrm>
            <a:off x="4608946" y="1191491"/>
            <a:ext cx="7501349" cy="923330"/>
          </a:xfrm>
          <a:prstGeom prst="rect">
            <a:avLst/>
          </a:prstGeom>
          <a:noFill/>
        </p:spPr>
        <p:txBody>
          <a:bodyPr wrap="none" rtlCol="0">
            <a:spAutoFit/>
          </a:bodyPr>
          <a:lstStyle/>
          <a:p>
            <a:r>
              <a:rPr lang="cs-CZ" b="1" dirty="0"/>
              <a:t>Decibel</a:t>
            </a:r>
            <a:r>
              <a:rPr lang="cs-CZ" dirty="0"/>
              <a:t> (zkratka dB) je logaritmická poměrná jednotka - vždy vyjadřuje poměr </a:t>
            </a:r>
          </a:p>
          <a:p>
            <a:r>
              <a:rPr lang="cs-CZ" dirty="0"/>
              <a:t>nějakých dvou veličin stejné kvality (tj. se stejným fyzikálním rozměrem), </a:t>
            </a:r>
          </a:p>
          <a:p>
            <a:r>
              <a:rPr lang="cs-CZ" dirty="0"/>
              <a:t>logaritmická znamená, že je tento poměr brán v logaritmickém měřítku.</a:t>
            </a:r>
          </a:p>
        </p:txBody>
      </p:sp>
      <p:pic>
        <p:nvPicPr>
          <p:cNvPr id="3" name="Zvuk 2">
            <a:hlinkClick r:id="" action="ppaction://media"/>
            <a:extLst>
              <a:ext uri="{FF2B5EF4-FFF2-40B4-BE49-F238E27FC236}">
                <a16:creationId xmlns:a16="http://schemas.microsoft.com/office/drawing/2014/main" id="{DD3AC7AD-A6E8-4090-8CED-F5152C5826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95158616"/>
      </p:ext>
    </p:extLst>
  </p:cSld>
  <p:clrMapOvr>
    <a:masterClrMapping/>
  </p:clrMapOvr>
  <mc:AlternateContent xmlns:mc="http://schemas.openxmlformats.org/markup-compatibility/2006">
    <mc:Choice xmlns:p14="http://schemas.microsoft.com/office/powerpoint/2010/main" Requires="p14">
      <p:transition spd="slow" p14:dur="2000" advTm="7830"/>
    </mc:Choice>
    <mc:Fallback>
      <p:transition spd="slow" advTm="7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17586" y="762139"/>
            <a:ext cx="11179834" cy="5139869"/>
          </a:xfrm>
          <a:prstGeom prst="rect">
            <a:avLst/>
          </a:prstGeom>
        </p:spPr>
        <p:txBody>
          <a:bodyPr wrap="square">
            <a:spAutoFit/>
          </a:bodyPr>
          <a:lstStyle/>
          <a:p>
            <a:pPr algn="ctr"/>
            <a:r>
              <a:rPr lang="cs-CZ" sz="3200" b="0" i="0" u="none" strike="noStrike" baseline="0" dirty="0">
                <a:solidFill>
                  <a:srgbClr val="3333B3"/>
                </a:solidFill>
                <a:latin typeface="NimbusSanL-Regu"/>
              </a:rPr>
              <a:t>Typy podle trvání</a:t>
            </a:r>
          </a:p>
          <a:p>
            <a:pPr algn="ctr"/>
            <a:endParaRPr lang="cs-CZ" sz="3200" b="0" i="0" u="none" strike="noStrike" baseline="0" dirty="0">
              <a:solidFill>
                <a:srgbClr val="3333B3"/>
              </a:solidFill>
              <a:latin typeface="NimbusSanL-Regu"/>
            </a:endParaRPr>
          </a:p>
          <a:p>
            <a:r>
              <a:rPr lang="cs-CZ" sz="2400" b="0" i="0" u="none" strike="noStrike" baseline="0" dirty="0">
                <a:solidFill>
                  <a:srgbClr val="3333B3"/>
                </a:solidFill>
                <a:latin typeface="CMSY10"/>
              </a:rPr>
              <a:t> </a:t>
            </a:r>
            <a:r>
              <a:rPr lang="cs-CZ" sz="2400" dirty="0"/>
              <a:t>ustálený</a:t>
            </a:r>
          </a:p>
          <a:p>
            <a:r>
              <a:rPr lang="cs-CZ" sz="2400" dirty="0"/>
              <a:t> proměnlivý</a:t>
            </a:r>
          </a:p>
          <a:p>
            <a:r>
              <a:rPr lang="cs-CZ" sz="2400" dirty="0"/>
              <a:t> pulsní</a:t>
            </a:r>
          </a:p>
          <a:p>
            <a:endParaRPr lang="cs-CZ" sz="2400" dirty="0"/>
          </a:p>
          <a:p>
            <a:r>
              <a:rPr lang="cs-CZ" sz="2400" dirty="0"/>
              <a:t>Proč rozlišujeme</a:t>
            </a:r>
          </a:p>
          <a:p>
            <a:r>
              <a:rPr lang="cs-CZ" sz="2400" dirty="0"/>
              <a:t>	Ochrana vnitřního ucha reflexním napětím MUSCULUS STAPEDIUS, MUSCULUS TENSOR TYMPANI</a:t>
            </a:r>
          </a:p>
          <a:p>
            <a:r>
              <a:rPr lang="cs-CZ" sz="2400" dirty="0"/>
              <a:t>		funguje  - hluk ustálený, ne příliš rychle proměnlivý</a:t>
            </a:r>
          </a:p>
          <a:p>
            <a:r>
              <a:rPr lang="cs-CZ" sz="2400" dirty="0"/>
              <a:t>		selhává  - hluk pulsní, proměnlivý s prudkými skoky</a:t>
            </a:r>
          </a:p>
          <a:p>
            <a:r>
              <a:rPr lang="cs-CZ" sz="2400" dirty="0"/>
              <a:t>Důsledek selhání: Vysoké energie se dostanou do vnitřního ucha ) poškození smyslových buněk</a:t>
            </a:r>
            <a:endParaRPr lang="cs-CZ" sz="2400" b="0" i="0" u="none" strike="noStrike" baseline="0" dirty="0">
              <a:solidFill>
                <a:srgbClr val="3333B3"/>
              </a:solidFill>
              <a:latin typeface="CMSY10"/>
            </a:endParaRPr>
          </a:p>
        </p:txBody>
      </p:sp>
      <p:pic>
        <p:nvPicPr>
          <p:cNvPr id="3" name="Zvuk 2">
            <a:hlinkClick r:id="" action="ppaction://media"/>
            <a:extLst>
              <a:ext uri="{FF2B5EF4-FFF2-40B4-BE49-F238E27FC236}">
                <a16:creationId xmlns:a16="http://schemas.microsoft.com/office/drawing/2014/main" id="{65ED6840-F69C-4395-BEF6-D4DF00C198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50060723"/>
      </p:ext>
    </p:extLst>
  </p:cSld>
  <p:clrMapOvr>
    <a:masterClrMapping/>
  </p:clrMapOvr>
  <mc:AlternateContent xmlns:mc="http://schemas.openxmlformats.org/markup-compatibility/2006">
    <mc:Choice xmlns:p14="http://schemas.microsoft.com/office/powerpoint/2010/main" Requires="p14">
      <p:transition spd="slow" p14:dur="2000" advTm="49054"/>
    </mc:Choice>
    <mc:Fallback>
      <p:transition spd="slow" advTm="49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62951" y="514474"/>
            <a:ext cx="11266098" cy="5139869"/>
          </a:xfrm>
          <a:prstGeom prst="rect">
            <a:avLst/>
          </a:prstGeom>
        </p:spPr>
        <p:txBody>
          <a:bodyPr wrap="square">
            <a:spAutoFit/>
          </a:bodyPr>
          <a:lstStyle/>
          <a:p>
            <a:pPr algn="ctr"/>
            <a:r>
              <a:rPr lang="cs-CZ" sz="3200" b="0" i="0" u="none" strike="noStrike" baseline="0" dirty="0">
                <a:solidFill>
                  <a:srgbClr val="3333B3"/>
                </a:solidFill>
                <a:latin typeface="NimbusSanL-Regu"/>
              </a:rPr>
              <a:t>Účinky</a:t>
            </a:r>
          </a:p>
          <a:p>
            <a:pPr algn="ctr"/>
            <a:endParaRPr lang="cs-CZ" sz="3200" b="0" i="0" u="none" strike="noStrike" baseline="0" dirty="0">
              <a:solidFill>
                <a:srgbClr val="3333B3"/>
              </a:solidFill>
              <a:latin typeface="NimbusSanL-Regu"/>
            </a:endParaRPr>
          </a:p>
          <a:p>
            <a:r>
              <a:rPr lang="cs-CZ" sz="2400" dirty="0">
                <a:solidFill>
                  <a:schemeClr val="accent1"/>
                </a:solidFill>
              </a:rPr>
              <a:t>Fyziologické</a:t>
            </a:r>
          </a:p>
          <a:p>
            <a:r>
              <a:rPr lang="cs-CZ" sz="2400" dirty="0"/>
              <a:t> pozadí (bylo prokázáno, že 0 vede ke stresu)</a:t>
            </a:r>
          </a:p>
          <a:p>
            <a:r>
              <a:rPr lang="cs-CZ" sz="2400" dirty="0"/>
              <a:t> informační, komunikační</a:t>
            </a:r>
          </a:p>
          <a:p>
            <a:r>
              <a:rPr lang="cs-CZ" sz="2400" dirty="0">
                <a:solidFill>
                  <a:schemeClr val="accent1"/>
                </a:solidFill>
              </a:rPr>
              <a:t>Škodlivé</a:t>
            </a:r>
          </a:p>
          <a:p>
            <a:r>
              <a:rPr lang="cs-CZ" sz="2400" dirty="0"/>
              <a:t> Obtěžování, rušení (mírnější intenzity, více závisí na charakteru činnosti), narušování komunikace</a:t>
            </a:r>
          </a:p>
          <a:p>
            <a:r>
              <a:rPr lang="cs-CZ" sz="2400" dirty="0"/>
              <a:t> Poškození zprostředkované sluchovým ústrojím – různá psychosomatická a neurotická poškození.</a:t>
            </a:r>
          </a:p>
          <a:p>
            <a:r>
              <a:rPr lang="cs-CZ" sz="2400" dirty="0"/>
              <a:t> Poškození sluchového ústrojí (akutní – </a:t>
            </a:r>
            <a:r>
              <a:rPr lang="cs-CZ" sz="2400" dirty="0" err="1"/>
              <a:t>akutrauma</a:t>
            </a:r>
            <a:r>
              <a:rPr lang="cs-CZ" sz="2400" dirty="0"/>
              <a:t>, poškození středního ucha + bubínku; chronické – poškození smyslových buněk)</a:t>
            </a:r>
          </a:p>
          <a:p>
            <a:r>
              <a:rPr lang="cs-CZ" sz="2400" dirty="0"/>
              <a:t> Poškození jiných tkání (u velmi vysokých intenzit)</a:t>
            </a:r>
            <a:endParaRPr lang="cs-CZ" sz="2400" b="0" i="0" u="none" strike="noStrike" baseline="0" dirty="0">
              <a:solidFill>
                <a:srgbClr val="3333B3"/>
              </a:solidFill>
              <a:latin typeface="NimbusSanL-Regu"/>
            </a:endParaRPr>
          </a:p>
        </p:txBody>
      </p:sp>
      <p:pic>
        <p:nvPicPr>
          <p:cNvPr id="3" name="Zvuk 2">
            <a:hlinkClick r:id="" action="ppaction://media"/>
            <a:extLst>
              <a:ext uri="{FF2B5EF4-FFF2-40B4-BE49-F238E27FC236}">
                <a16:creationId xmlns:a16="http://schemas.microsoft.com/office/drawing/2014/main" id="{47CFE392-09C9-433F-992F-C564EA835D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21359880"/>
      </p:ext>
    </p:extLst>
  </p:cSld>
  <p:clrMapOvr>
    <a:masterClrMapping/>
  </p:clrMapOvr>
  <mc:AlternateContent xmlns:mc="http://schemas.openxmlformats.org/markup-compatibility/2006">
    <mc:Choice xmlns:p14="http://schemas.microsoft.com/office/powerpoint/2010/main" Requires="p14">
      <p:transition spd="slow" p14:dur="2000" advTm="94143"/>
    </mc:Choice>
    <mc:Fallback>
      <p:transition spd="slow" advTm="94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5AA05AFE-28E7-4431-8C8F-40123E775C87}"/>
              </a:ext>
            </a:extLst>
          </p:cNvPr>
          <p:cNvSpPr txBox="1"/>
          <p:nvPr/>
        </p:nvSpPr>
        <p:spPr>
          <a:xfrm>
            <a:off x="287451" y="1958109"/>
            <a:ext cx="12095619" cy="4154984"/>
          </a:xfrm>
          <a:prstGeom prst="rect">
            <a:avLst/>
          </a:prstGeom>
          <a:noFill/>
        </p:spPr>
        <p:txBody>
          <a:bodyPr wrap="none" rtlCol="0">
            <a:spAutoFit/>
          </a:bodyPr>
          <a:lstStyle/>
          <a:p>
            <a:r>
              <a:rPr lang="cs-CZ" sz="2400" b="1" dirty="0"/>
              <a:t>Nehoda začala během </a:t>
            </a:r>
            <a:r>
              <a:rPr lang="cs-CZ" sz="2400" b="1" dirty="0">
                <a:solidFill>
                  <a:srgbClr val="FF0000"/>
                </a:solidFill>
              </a:rPr>
              <a:t>bezpečnostní zkoušky </a:t>
            </a:r>
            <a:r>
              <a:rPr lang="cs-CZ" sz="2400" b="1" dirty="0"/>
              <a:t>jaderného reaktoru typu RBMK, který byl </a:t>
            </a:r>
          </a:p>
          <a:p>
            <a:r>
              <a:rPr lang="cs-CZ" sz="2400" b="1" dirty="0"/>
              <a:t>běžně používaný v celém Sovětském svazu. Zkouškou byla </a:t>
            </a:r>
            <a:r>
              <a:rPr lang="cs-CZ" sz="2400" b="1" dirty="0">
                <a:solidFill>
                  <a:srgbClr val="FF0000"/>
                </a:solidFill>
              </a:rPr>
              <a:t>simulace výpadku elektrické </a:t>
            </a:r>
          </a:p>
          <a:p>
            <a:r>
              <a:rPr lang="cs-CZ" sz="2400" b="1" dirty="0"/>
              <a:t>energie na podporu vývoje bezpečnostní postup pro udržení cirkulace chladicí vody </a:t>
            </a:r>
          </a:p>
          <a:p>
            <a:r>
              <a:rPr lang="cs-CZ" sz="2400" b="1" dirty="0"/>
              <a:t>reaktoru až do zálohy elektrické generátory by mohly poskytovat energii. </a:t>
            </a:r>
          </a:p>
          <a:p>
            <a:r>
              <a:rPr lang="cs-CZ" sz="2400" b="1" dirty="0"/>
              <a:t>Tato mezera byla asi jedna minuta a byl identifikován jako potenciální bezpečnostní problém, </a:t>
            </a:r>
          </a:p>
          <a:p>
            <a:r>
              <a:rPr lang="cs-CZ" sz="2400" b="1" dirty="0"/>
              <a:t>který by mohl způsobit jádro jaderného reaktoru přehřát. Doufalo se, že se to prokáže </a:t>
            </a:r>
          </a:p>
          <a:p>
            <a:r>
              <a:rPr lang="cs-CZ" sz="2400" b="1" dirty="0"/>
              <a:t>během plánovaného odstavení reaktoru zbytková rotační energie v turbínovém generátoru </a:t>
            </a:r>
          </a:p>
          <a:p>
            <a:r>
              <a:rPr lang="cs-CZ" sz="2400" b="1" dirty="0"/>
              <a:t>by mohla poskytnout dostatek energie zakrýt mezeru. </a:t>
            </a:r>
          </a:p>
          <a:p>
            <a:r>
              <a:rPr lang="cs-CZ" sz="2400" b="1" dirty="0"/>
              <a:t>Od roku 1982 byly provedeny tři takové testy, které však neposkytly řešení. </a:t>
            </a:r>
          </a:p>
          <a:p>
            <a:r>
              <a:rPr lang="cs-CZ" sz="2400" b="1" dirty="0"/>
              <a:t>U tohoto čtvrtého pokusu znamenalo nečekané 10hodinové zpoždění, že ve službě byla</a:t>
            </a:r>
          </a:p>
          <a:p>
            <a:r>
              <a:rPr lang="cs-CZ" sz="2400" b="1" dirty="0"/>
              <a:t>nepřipravená provozní směna. </a:t>
            </a:r>
          </a:p>
        </p:txBody>
      </p:sp>
      <p:sp>
        <p:nvSpPr>
          <p:cNvPr id="3" name="TextovéPole 2">
            <a:extLst>
              <a:ext uri="{FF2B5EF4-FFF2-40B4-BE49-F238E27FC236}">
                <a16:creationId xmlns:a16="http://schemas.microsoft.com/office/drawing/2014/main" id="{993A4E94-23FD-469E-8FB4-481B62E1A867}"/>
              </a:ext>
            </a:extLst>
          </p:cNvPr>
          <p:cNvSpPr txBox="1"/>
          <p:nvPr/>
        </p:nvSpPr>
        <p:spPr>
          <a:xfrm>
            <a:off x="4106193" y="637309"/>
            <a:ext cx="3776419" cy="584775"/>
          </a:xfrm>
          <a:prstGeom prst="rect">
            <a:avLst/>
          </a:prstGeom>
          <a:noFill/>
        </p:spPr>
        <p:txBody>
          <a:bodyPr wrap="none" rtlCol="0">
            <a:spAutoFit/>
          </a:bodyPr>
          <a:lstStyle/>
          <a:p>
            <a:pPr algn="ctr"/>
            <a:r>
              <a:rPr lang="cs-CZ" sz="3200" b="1" dirty="0">
                <a:solidFill>
                  <a:srgbClr val="3333B3"/>
                </a:solidFill>
                <a:latin typeface="NimbusSanL-Regu"/>
              </a:rPr>
              <a:t>Černobyl – 26.4.1986</a:t>
            </a:r>
          </a:p>
        </p:txBody>
      </p:sp>
      <p:pic>
        <p:nvPicPr>
          <p:cNvPr id="4" name="Zvuk 3">
            <a:hlinkClick r:id="" action="ppaction://media"/>
            <a:extLst>
              <a:ext uri="{FF2B5EF4-FFF2-40B4-BE49-F238E27FC236}">
                <a16:creationId xmlns:a16="http://schemas.microsoft.com/office/drawing/2014/main" id="{2B7BCF75-1C54-4D06-8145-6EE2BD55EE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9245829"/>
      </p:ext>
    </p:extLst>
  </p:cSld>
  <p:clrMapOvr>
    <a:masterClrMapping/>
  </p:clrMapOvr>
  <mc:AlternateContent xmlns:mc="http://schemas.openxmlformats.org/markup-compatibility/2006">
    <mc:Choice xmlns:p14="http://schemas.microsoft.com/office/powerpoint/2010/main" Requires="p14">
      <p:transition spd="slow" p14:dur="2000" advTm="42479"/>
    </mc:Choice>
    <mc:Fallback>
      <p:transition spd="slow" advTm="42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14591" y="658874"/>
            <a:ext cx="11507638" cy="5509200"/>
          </a:xfrm>
          <a:prstGeom prst="rect">
            <a:avLst/>
          </a:prstGeom>
        </p:spPr>
        <p:txBody>
          <a:bodyPr wrap="square">
            <a:spAutoFit/>
          </a:bodyPr>
          <a:lstStyle/>
          <a:p>
            <a:pPr algn="ctr"/>
            <a:r>
              <a:rPr lang="cs-CZ" sz="3200" b="1" i="0" u="none" strike="noStrike" baseline="0" dirty="0">
                <a:solidFill>
                  <a:srgbClr val="3333B3"/>
                </a:solidFill>
                <a:latin typeface="NimbusSanL-Regu"/>
              </a:rPr>
              <a:t>Poškození sluchu</a:t>
            </a:r>
          </a:p>
          <a:p>
            <a:pPr algn="ctr"/>
            <a:endParaRPr lang="cs-CZ" sz="3200" b="1" i="0" u="none" strike="noStrike" baseline="0" dirty="0">
              <a:solidFill>
                <a:srgbClr val="3333B3"/>
              </a:solidFill>
              <a:latin typeface="NimbusSanL-Regu"/>
            </a:endParaRPr>
          </a:p>
          <a:p>
            <a:r>
              <a:rPr lang="cs-CZ" sz="2400" dirty="0"/>
              <a:t>Na hraně poškození, v některých případech může vadit:</a:t>
            </a:r>
          </a:p>
          <a:p>
            <a:r>
              <a:rPr lang="cs-CZ" sz="2400" dirty="0"/>
              <a:t>Vlna o vyšší intenzitě zabrání vnímání následujících o nižší intenzitě (úroveň zlomků sekund)</a:t>
            </a:r>
          </a:p>
          <a:p>
            <a:r>
              <a:rPr lang="cs-CZ" sz="2400" dirty="0"/>
              <a:t> 	Může zakrýt výstražné akustické signály</a:t>
            </a:r>
          </a:p>
          <a:p>
            <a:r>
              <a:rPr lang="cs-CZ" sz="2400" dirty="0"/>
              <a:t> 	Využití – ztrátové zvukové formáty typu mp3</a:t>
            </a:r>
          </a:p>
          <a:p>
            <a:endParaRPr lang="cs-CZ" sz="2400" dirty="0"/>
          </a:p>
          <a:p>
            <a:r>
              <a:rPr lang="cs-CZ" sz="2400" dirty="0"/>
              <a:t> </a:t>
            </a:r>
            <a:r>
              <a:rPr lang="cs-CZ" sz="2400" dirty="0">
                <a:solidFill>
                  <a:schemeClr val="accent1"/>
                </a:solidFill>
              </a:rPr>
              <a:t>Ohlušení</a:t>
            </a:r>
            <a:r>
              <a:rPr lang="cs-CZ" sz="2400" dirty="0"/>
              <a:t> – posun zvukového prahu na desítky minut až hodin</a:t>
            </a:r>
          </a:p>
          <a:p>
            <a:endParaRPr lang="cs-CZ" sz="2400" dirty="0"/>
          </a:p>
          <a:p>
            <a:r>
              <a:rPr lang="cs-CZ" sz="2400" dirty="0"/>
              <a:t> </a:t>
            </a:r>
            <a:r>
              <a:rPr lang="cs-CZ" sz="2400" dirty="0" err="1">
                <a:solidFill>
                  <a:schemeClr val="accent1"/>
                </a:solidFill>
              </a:rPr>
              <a:t>Akutrauma</a:t>
            </a:r>
            <a:r>
              <a:rPr lang="cs-CZ" sz="2400" dirty="0"/>
              <a:t> – překročila se fyzická odolnost ucha, především středního</a:t>
            </a:r>
          </a:p>
          <a:p>
            <a:r>
              <a:rPr lang="cs-CZ" sz="2400" dirty="0"/>
              <a:t> </a:t>
            </a:r>
          </a:p>
          <a:p>
            <a:r>
              <a:rPr lang="cs-CZ" sz="2400" dirty="0">
                <a:solidFill>
                  <a:schemeClr val="accent1"/>
                </a:solidFill>
              </a:rPr>
              <a:t>Chronické</a:t>
            </a:r>
            <a:r>
              <a:rPr lang="cs-CZ" sz="2400" dirty="0"/>
              <a:t> </a:t>
            </a:r>
            <a:r>
              <a:rPr lang="cs-CZ" sz="2400" dirty="0">
                <a:solidFill>
                  <a:schemeClr val="accent1"/>
                </a:solidFill>
              </a:rPr>
              <a:t>nevratné</a:t>
            </a:r>
            <a:r>
              <a:rPr lang="cs-CZ" sz="2400" dirty="0"/>
              <a:t> </a:t>
            </a:r>
            <a:r>
              <a:rPr lang="cs-CZ" sz="2400" dirty="0">
                <a:solidFill>
                  <a:schemeClr val="accent1"/>
                </a:solidFill>
              </a:rPr>
              <a:t>poškození</a:t>
            </a:r>
            <a:r>
              <a:rPr lang="cs-CZ" sz="2400" dirty="0"/>
              <a:t> sluchu – dlouhodobé působení vysokých intenzit (měsíce až léta, velmi vysoké </a:t>
            </a:r>
            <a:r>
              <a:rPr lang="cs-CZ" sz="2400" dirty="0" err="1"/>
              <a:t>interindividuální</a:t>
            </a:r>
            <a:r>
              <a:rPr lang="cs-CZ" sz="2400" dirty="0"/>
              <a:t> rozdíly): Cílovou tkání je smyslový epitel ve vnitřním uchu</a:t>
            </a:r>
            <a:endParaRPr lang="cs-CZ" sz="2400" b="0" i="0" u="none" strike="noStrike" baseline="0" dirty="0">
              <a:solidFill>
                <a:srgbClr val="000000"/>
              </a:solidFill>
              <a:latin typeface="NimbusSanL-Regu"/>
            </a:endParaRPr>
          </a:p>
        </p:txBody>
      </p:sp>
      <p:pic>
        <p:nvPicPr>
          <p:cNvPr id="3" name="Zvuk 2">
            <a:hlinkClick r:id="" action="ppaction://media"/>
            <a:extLst>
              <a:ext uri="{FF2B5EF4-FFF2-40B4-BE49-F238E27FC236}">
                <a16:creationId xmlns:a16="http://schemas.microsoft.com/office/drawing/2014/main" id="{8DF229F9-9FAB-4709-8781-0540FFD174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14171443"/>
      </p:ext>
    </p:extLst>
  </p:cSld>
  <p:clrMapOvr>
    <a:masterClrMapping/>
  </p:clrMapOvr>
  <mc:AlternateContent xmlns:mc="http://schemas.openxmlformats.org/markup-compatibility/2006">
    <mc:Choice xmlns:p14="http://schemas.microsoft.com/office/powerpoint/2010/main" Requires="p14">
      <p:transition spd="slow" p14:dur="2000" advTm="71042"/>
    </mc:Choice>
    <mc:Fallback>
      <p:transition spd="slow" advTm="71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621104" y="748182"/>
            <a:ext cx="11231592" cy="4401205"/>
          </a:xfrm>
          <a:prstGeom prst="rect">
            <a:avLst/>
          </a:prstGeom>
        </p:spPr>
        <p:txBody>
          <a:bodyPr wrap="square">
            <a:spAutoFit/>
          </a:bodyPr>
          <a:lstStyle/>
          <a:p>
            <a:pPr algn="ctr"/>
            <a:r>
              <a:rPr lang="cs-CZ" sz="3200" b="1" i="0" u="none" strike="noStrike" baseline="0" dirty="0">
                <a:solidFill>
                  <a:srgbClr val="3333B3"/>
                </a:solidFill>
                <a:latin typeface="NimbusSanL-Regu"/>
              </a:rPr>
              <a:t>Celkové účinky na nervovou soustavu</a:t>
            </a:r>
          </a:p>
          <a:p>
            <a:pPr algn="ctr"/>
            <a:endParaRPr lang="en-US" sz="3200" b="1" i="0" u="none" strike="noStrike" baseline="0" dirty="0">
              <a:solidFill>
                <a:srgbClr val="3333B3"/>
              </a:solidFill>
              <a:latin typeface="NimbusSanL-Regu"/>
            </a:endParaRPr>
          </a:p>
          <a:p>
            <a:r>
              <a:rPr lang="cs-CZ" sz="2400" dirty="0">
                <a:solidFill>
                  <a:schemeClr val="accent1"/>
                </a:solidFill>
              </a:rPr>
              <a:t>Může vyvolat</a:t>
            </a:r>
          </a:p>
          <a:p>
            <a:r>
              <a:rPr lang="cs-CZ" sz="2400" dirty="0"/>
              <a:t>	</a:t>
            </a:r>
            <a:r>
              <a:rPr lang="cs-CZ" sz="2400" dirty="0">
                <a:solidFill>
                  <a:schemeClr val="accent1"/>
                </a:solidFill>
              </a:rPr>
              <a:t>psychický stres </a:t>
            </a:r>
            <a:r>
              <a:rPr lang="cs-CZ" sz="2400" dirty="0"/>
              <a:t>(obecně)</a:t>
            </a:r>
          </a:p>
          <a:p>
            <a:r>
              <a:rPr lang="cs-CZ" sz="2400" dirty="0"/>
              <a:t>	</a:t>
            </a:r>
            <a:r>
              <a:rPr lang="cs-CZ" sz="2400" dirty="0">
                <a:solidFill>
                  <a:schemeClr val="accent1"/>
                </a:solidFill>
              </a:rPr>
              <a:t>neurotické</a:t>
            </a:r>
            <a:r>
              <a:rPr lang="cs-CZ" sz="2400" dirty="0"/>
              <a:t> projevy zejména poruchy spánku, pocit napětí, poruchy soustředění</a:t>
            </a:r>
          </a:p>
          <a:p>
            <a:r>
              <a:rPr lang="cs-CZ" sz="2400" dirty="0"/>
              <a:t>	</a:t>
            </a:r>
            <a:r>
              <a:rPr lang="cs-CZ" sz="2400" dirty="0">
                <a:solidFill>
                  <a:schemeClr val="accent1"/>
                </a:solidFill>
              </a:rPr>
              <a:t>neurózy</a:t>
            </a:r>
            <a:r>
              <a:rPr lang="cs-CZ" sz="2400" dirty="0"/>
              <a:t> pestrá psychická a somatická symptomatologie</a:t>
            </a:r>
          </a:p>
          <a:p>
            <a:endParaRPr lang="cs-CZ" sz="2400" dirty="0"/>
          </a:p>
          <a:p>
            <a:r>
              <a:rPr lang="cs-CZ" sz="2400" dirty="0">
                <a:solidFill>
                  <a:schemeClr val="accent1"/>
                </a:solidFill>
              </a:rPr>
              <a:t>Může zhoršit</a:t>
            </a:r>
            <a:r>
              <a:rPr lang="cs-CZ" sz="2400" dirty="0"/>
              <a:t>, vyvolat krizi</a:t>
            </a:r>
          </a:p>
          <a:p>
            <a:r>
              <a:rPr lang="pl-PL" sz="2400" dirty="0"/>
              <a:t>	</a:t>
            </a:r>
            <a:r>
              <a:rPr lang="pl-PL" sz="2400" dirty="0">
                <a:solidFill>
                  <a:schemeClr val="accent1"/>
                </a:solidFill>
              </a:rPr>
              <a:t>psychózy</a:t>
            </a:r>
            <a:r>
              <a:rPr lang="pl-PL" sz="2400" dirty="0"/>
              <a:t> obecně zhoršuje průběh</a:t>
            </a:r>
          </a:p>
          <a:p>
            <a:r>
              <a:rPr lang="cs-CZ" sz="2400" dirty="0"/>
              <a:t>	</a:t>
            </a:r>
            <a:r>
              <a:rPr lang="cs-CZ" sz="2400" dirty="0">
                <a:solidFill>
                  <a:schemeClr val="accent1"/>
                </a:solidFill>
              </a:rPr>
              <a:t>epilepsie</a:t>
            </a:r>
            <a:r>
              <a:rPr lang="cs-CZ" sz="2400" dirty="0"/>
              <a:t> může vyvolat akutní záchvat</a:t>
            </a:r>
            <a:endParaRPr lang="cs-CZ" sz="2400" b="0" i="0" u="none" strike="noStrike" baseline="0" dirty="0">
              <a:solidFill>
                <a:srgbClr val="3333B3"/>
              </a:solidFill>
              <a:latin typeface="NimbusSanL-Regu"/>
            </a:endParaRPr>
          </a:p>
          <a:p>
            <a:endParaRPr lang="cs-CZ" sz="2400" dirty="0"/>
          </a:p>
        </p:txBody>
      </p:sp>
      <p:pic>
        <p:nvPicPr>
          <p:cNvPr id="3" name="Zvuk 2">
            <a:hlinkClick r:id="" action="ppaction://media"/>
            <a:extLst>
              <a:ext uri="{FF2B5EF4-FFF2-40B4-BE49-F238E27FC236}">
                <a16:creationId xmlns:a16="http://schemas.microsoft.com/office/drawing/2014/main" id="{BD816F8B-F467-4C35-918D-D7655133CE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62872908"/>
      </p:ext>
    </p:extLst>
  </p:cSld>
  <p:clrMapOvr>
    <a:masterClrMapping/>
  </p:clrMapOvr>
  <mc:AlternateContent xmlns:mc="http://schemas.openxmlformats.org/markup-compatibility/2006">
    <mc:Choice xmlns:p14="http://schemas.microsoft.com/office/powerpoint/2010/main" Requires="p14">
      <p:transition spd="slow" p14:dur="2000" advTm="28093"/>
    </mc:Choice>
    <mc:Fallback>
      <p:transition spd="slow" advTm="28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54324" y="1263372"/>
            <a:ext cx="11283351" cy="3293209"/>
          </a:xfrm>
          <a:prstGeom prst="rect">
            <a:avLst/>
          </a:prstGeom>
        </p:spPr>
        <p:txBody>
          <a:bodyPr wrap="square">
            <a:spAutoFit/>
          </a:bodyPr>
          <a:lstStyle/>
          <a:p>
            <a:pPr algn="ctr"/>
            <a:r>
              <a:rPr lang="cs-CZ" sz="3200" b="1" i="0" u="none" strike="noStrike" baseline="0" dirty="0">
                <a:solidFill>
                  <a:srgbClr val="3333B3"/>
                </a:solidFill>
                <a:latin typeface="NimbusSanL-Regu"/>
              </a:rPr>
              <a:t>Vztah k úrazům</a:t>
            </a:r>
          </a:p>
          <a:p>
            <a:pPr algn="ctr"/>
            <a:endParaRPr lang="cs-CZ" sz="3200" b="1" i="0" u="none" strike="noStrike" baseline="0" dirty="0">
              <a:solidFill>
                <a:srgbClr val="3333B3"/>
              </a:solidFill>
              <a:latin typeface="NimbusSanL-Regu"/>
            </a:endParaRPr>
          </a:p>
          <a:p>
            <a:r>
              <a:rPr lang="cs-CZ" sz="2400" dirty="0"/>
              <a:t>Úrazy</a:t>
            </a:r>
          </a:p>
          <a:p>
            <a:endParaRPr lang="cs-CZ" sz="2400" dirty="0"/>
          </a:p>
          <a:p>
            <a:r>
              <a:rPr lang="cs-CZ" sz="2400" dirty="0"/>
              <a:t>Sluchového ústrojí – přímo vyvolává</a:t>
            </a:r>
          </a:p>
          <a:p>
            <a:r>
              <a:rPr lang="cs-CZ" sz="2400" dirty="0"/>
              <a:t>Ostatní – zvyšuje riziko úrazu různými mechanismy, od snižování schopnosti soustředění až po maskování výstražných signálů a blokování schopnosti je postřehnout (ztráty sluchu).</a:t>
            </a:r>
            <a:endParaRPr lang="cs-CZ" sz="2400" b="0" i="0" u="none" strike="noStrike" baseline="0" dirty="0">
              <a:solidFill>
                <a:srgbClr val="3333B3"/>
              </a:solidFill>
              <a:latin typeface="NimbusSanL-Regu"/>
            </a:endParaRPr>
          </a:p>
        </p:txBody>
      </p:sp>
      <p:pic>
        <p:nvPicPr>
          <p:cNvPr id="3" name="Zvuk 2">
            <a:hlinkClick r:id="" action="ppaction://media"/>
            <a:extLst>
              <a:ext uri="{FF2B5EF4-FFF2-40B4-BE49-F238E27FC236}">
                <a16:creationId xmlns:a16="http://schemas.microsoft.com/office/drawing/2014/main" id="{2FB73E0E-04AF-4CE9-A95F-C36FF583B5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35428266"/>
      </p:ext>
    </p:extLst>
  </p:cSld>
  <p:clrMapOvr>
    <a:masterClrMapping/>
  </p:clrMapOvr>
  <mc:AlternateContent xmlns:mc="http://schemas.openxmlformats.org/markup-compatibility/2006">
    <mc:Choice xmlns:p14="http://schemas.microsoft.com/office/powerpoint/2010/main" Requires="p14">
      <p:transition spd="slow" p14:dur="2000" advTm="32151"/>
    </mc:Choice>
    <mc:Fallback>
      <p:transition spd="slow" advTm="32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07675" y="698903"/>
            <a:ext cx="11576649" cy="5509200"/>
          </a:xfrm>
          <a:prstGeom prst="rect">
            <a:avLst/>
          </a:prstGeom>
        </p:spPr>
        <p:txBody>
          <a:bodyPr wrap="square">
            <a:spAutoFit/>
          </a:bodyPr>
          <a:lstStyle/>
          <a:p>
            <a:pPr algn="ctr"/>
            <a:r>
              <a:rPr lang="cs-CZ" sz="3200" b="1" i="0" u="none" strike="noStrike" baseline="0" dirty="0">
                <a:solidFill>
                  <a:srgbClr val="3333B3"/>
                </a:solidFill>
                <a:latin typeface="NimbusSanL-Regu"/>
              </a:rPr>
              <a:t>Vtah k psychosomatickým chorobám</a:t>
            </a:r>
          </a:p>
          <a:p>
            <a:pPr algn="ctr"/>
            <a:endParaRPr lang="cs-CZ" sz="3200" b="1" i="0" u="none" strike="noStrike" baseline="0" dirty="0">
              <a:solidFill>
                <a:srgbClr val="3333B3"/>
              </a:solidFill>
              <a:latin typeface="NimbusSanL-Regu"/>
            </a:endParaRPr>
          </a:p>
          <a:p>
            <a:r>
              <a:rPr lang="cs-CZ" sz="2400" dirty="0">
                <a:solidFill>
                  <a:schemeClr val="accent1"/>
                </a:solidFill>
              </a:rPr>
              <a:t>Kardiovaskulární nemoci</a:t>
            </a:r>
          </a:p>
          <a:p>
            <a:r>
              <a:rPr lang="cs-CZ" sz="2400" dirty="0"/>
              <a:t>Především zhoršuje hypertenzi a ischemickou chorobu srdeční, přeneseně i další.</a:t>
            </a:r>
          </a:p>
          <a:p>
            <a:r>
              <a:rPr lang="cs-CZ" sz="2400" dirty="0">
                <a:solidFill>
                  <a:schemeClr val="accent1"/>
                </a:solidFill>
              </a:rPr>
              <a:t>Nemoci GIT</a:t>
            </a:r>
          </a:p>
          <a:p>
            <a:r>
              <a:rPr lang="cs-CZ" sz="2400" dirty="0"/>
              <a:t>Především příspěvek k rozvoji vředové choroby žaludku a dvanáctníku, ale i dalším chronickým onemocněním této soustavy.</a:t>
            </a:r>
          </a:p>
          <a:p>
            <a:r>
              <a:rPr lang="cs-CZ" sz="2400" dirty="0">
                <a:solidFill>
                  <a:schemeClr val="accent1"/>
                </a:solidFill>
              </a:rPr>
              <a:t>Diabetes </a:t>
            </a:r>
            <a:r>
              <a:rPr lang="cs-CZ" sz="2400" dirty="0" err="1">
                <a:solidFill>
                  <a:schemeClr val="accent1"/>
                </a:solidFill>
              </a:rPr>
              <a:t>mellitus</a:t>
            </a:r>
            <a:endParaRPr lang="cs-CZ" sz="2400" dirty="0">
              <a:solidFill>
                <a:schemeClr val="accent1"/>
              </a:solidFill>
            </a:endParaRPr>
          </a:p>
          <a:p>
            <a:r>
              <a:rPr lang="cs-CZ" sz="2400" dirty="0"/>
              <a:t>Zhoršuje průběh obou hlavních typů cukrovky „hýbe“ s potřebou inzulínu, a to oběma směry.</a:t>
            </a:r>
          </a:p>
          <a:p>
            <a:r>
              <a:rPr lang="cs-CZ" sz="2400" dirty="0">
                <a:solidFill>
                  <a:schemeClr val="accent1"/>
                </a:solidFill>
              </a:rPr>
              <a:t>Psoriasis</a:t>
            </a:r>
          </a:p>
          <a:p>
            <a:r>
              <a:rPr lang="cs-CZ" sz="2400" dirty="0"/>
              <a:t>Zhoršuje průběh lupénky i dalších systémových onemocnění.</a:t>
            </a:r>
          </a:p>
          <a:p>
            <a:endParaRPr lang="cs-CZ" sz="2400" b="1" dirty="0"/>
          </a:p>
          <a:p>
            <a:r>
              <a:rPr lang="cs-CZ" sz="2400" b="1" dirty="0">
                <a:solidFill>
                  <a:schemeClr val="accent2">
                    <a:lumMod val="60000"/>
                    <a:lumOff val="40000"/>
                  </a:schemeClr>
                </a:solidFill>
              </a:rPr>
              <a:t>Zhoršuje průběh všech závažných chronických chorob.</a:t>
            </a:r>
            <a:endParaRPr lang="cs-CZ" sz="2400" b="0" i="0" u="none" strike="noStrike" baseline="0" dirty="0">
              <a:solidFill>
                <a:schemeClr val="accent2">
                  <a:lumMod val="60000"/>
                  <a:lumOff val="40000"/>
                </a:schemeClr>
              </a:solidFill>
              <a:latin typeface="NimbusSanL-Regu"/>
            </a:endParaRPr>
          </a:p>
        </p:txBody>
      </p:sp>
      <p:pic>
        <p:nvPicPr>
          <p:cNvPr id="3" name="Zvuk 2">
            <a:hlinkClick r:id="" action="ppaction://media"/>
            <a:extLst>
              <a:ext uri="{FF2B5EF4-FFF2-40B4-BE49-F238E27FC236}">
                <a16:creationId xmlns:a16="http://schemas.microsoft.com/office/drawing/2014/main" id="{CA48F493-C506-4A68-ABCA-18C88154D3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80782316"/>
      </p:ext>
    </p:extLst>
  </p:cSld>
  <p:clrMapOvr>
    <a:masterClrMapping/>
  </p:clrMapOvr>
  <mc:AlternateContent xmlns:mc="http://schemas.openxmlformats.org/markup-compatibility/2006">
    <mc:Choice xmlns:p14="http://schemas.microsoft.com/office/powerpoint/2010/main" Requires="p14">
      <p:transition spd="slow" p14:dur="2000" advTm="20315"/>
    </mc:Choice>
    <mc:Fallback>
      <p:transition spd="slow" advTm="20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17587" y="1213096"/>
            <a:ext cx="11421374" cy="3046988"/>
          </a:xfrm>
          <a:prstGeom prst="rect">
            <a:avLst/>
          </a:prstGeom>
        </p:spPr>
        <p:txBody>
          <a:bodyPr wrap="square">
            <a:spAutoFit/>
          </a:bodyPr>
          <a:lstStyle/>
          <a:p>
            <a:pPr algn="ctr"/>
            <a:r>
              <a:rPr lang="cs-CZ" sz="3200" b="1" i="0" u="none" strike="noStrike" baseline="0" dirty="0">
                <a:solidFill>
                  <a:srgbClr val="3333B3"/>
                </a:solidFill>
                <a:latin typeface="NimbusSanL-Regu"/>
              </a:rPr>
              <a:t>Vliv na vývoj plodu </a:t>
            </a:r>
          </a:p>
          <a:p>
            <a:endParaRPr lang="cs-CZ" sz="2000" b="0" i="0" u="none" strike="noStrike" baseline="0" dirty="0">
              <a:solidFill>
                <a:srgbClr val="3333B3"/>
              </a:solidFill>
              <a:latin typeface="NimbusSanL-Regu"/>
            </a:endParaRPr>
          </a:p>
          <a:p>
            <a:endParaRPr lang="cs-CZ" sz="2000" dirty="0">
              <a:solidFill>
                <a:srgbClr val="3333B3"/>
              </a:solidFill>
              <a:latin typeface="NimbusSanL-Regu"/>
            </a:endParaRPr>
          </a:p>
          <a:p>
            <a:r>
              <a:rPr lang="cs-CZ" sz="2400" dirty="0">
                <a:solidFill>
                  <a:schemeClr val="accent1"/>
                </a:solidFill>
              </a:rPr>
              <a:t>Poškození plodu</a:t>
            </a:r>
          </a:p>
          <a:p>
            <a:r>
              <a:rPr lang="cs-CZ" sz="2400" dirty="0"/>
              <a:t> </a:t>
            </a:r>
          </a:p>
          <a:p>
            <a:r>
              <a:rPr lang="cs-CZ" sz="2400" dirty="0"/>
              <a:t>	Rodí se s nižší porodní hmotností (rizika)</a:t>
            </a:r>
          </a:p>
          <a:p>
            <a:r>
              <a:rPr lang="cs-CZ" sz="2400" dirty="0"/>
              <a:t> 	Může dojít k předčasnému porodu (rizika)</a:t>
            </a:r>
          </a:p>
          <a:p>
            <a:r>
              <a:rPr lang="cs-CZ" sz="2400" dirty="0"/>
              <a:t> 	Může mít už z prenatálního období poškozený sluch, především vnitřní ucho</a:t>
            </a:r>
            <a:endParaRPr lang="cs-CZ" sz="2400" b="0" i="0" u="none" strike="noStrike" baseline="0" dirty="0">
              <a:solidFill>
                <a:srgbClr val="3333B3"/>
              </a:solidFill>
              <a:latin typeface="NimbusSanL-Regu"/>
            </a:endParaRPr>
          </a:p>
        </p:txBody>
      </p:sp>
      <p:pic>
        <p:nvPicPr>
          <p:cNvPr id="3" name="Zvuk 2">
            <a:hlinkClick r:id="" action="ppaction://media"/>
            <a:extLst>
              <a:ext uri="{FF2B5EF4-FFF2-40B4-BE49-F238E27FC236}">
                <a16:creationId xmlns:a16="http://schemas.microsoft.com/office/drawing/2014/main" id="{642EBB3B-548C-4E8F-8DC8-9E02F2456F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90496136"/>
      </p:ext>
    </p:extLst>
  </p:cSld>
  <p:clrMapOvr>
    <a:masterClrMapping/>
  </p:clrMapOvr>
  <mc:AlternateContent xmlns:mc="http://schemas.openxmlformats.org/markup-compatibility/2006">
    <mc:Choice xmlns:p14="http://schemas.microsoft.com/office/powerpoint/2010/main" Requires="p14">
      <p:transition spd="slow" p14:dur="2000" advTm="22224"/>
    </mc:Choice>
    <mc:Fallback>
      <p:transition spd="slow" advTm="22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00334" y="744841"/>
            <a:ext cx="11300604" cy="5386090"/>
          </a:xfrm>
          <a:prstGeom prst="rect">
            <a:avLst/>
          </a:prstGeom>
        </p:spPr>
        <p:txBody>
          <a:bodyPr wrap="square">
            <a:spAutoFit/>
          </a:bodyPr>
          <a:lstStyle/>
          <a:p>
            <a:pPr algn="ctr"/>
            <a:r>
              <a:rPr lang="cs-CZ" sz="3200" b="1" i="0" u="none" strike="noStrike" baseline="0" dirty="0">
                <a:solidFill>
                  <a:srgbClr val="3333B3"/>
                </a:solidFill>
                <a:latin typeface="NimbusSanL-Regu"/>
              </a:rPr>
              <a:t>Hygienické limity (v České </a:t>
            </a:r>
            <a:r>
              <a:rPr lang="cs-CZ" sz="3200" b="1" i="0" u="none" strike="noStrike" baseline="0" dirty="0" err="1">
                <a:solidFill>
                  <a:srgbClr val="3333B3"/>
                </a:solidFill>
                <a:latin typeface="NimbusSanL-Regu"/>
              </a:rPr>
              <a:t>repiblice</a:t>
            </a:r>
            <a:r>
              <a:rPr lang="cs-CZ" sz="3200" b="1" i="0" u="none" strike="noStrike" baseline="0" dirty="0">
                <a:solidFill>
                  <a:srgbClr val="3333B3"/>
                </a:solidFill>
                <a:latin typeface="NimbusSanL-Regu"/>
              </a:rPr>
              <a:t>)</a:t>
            </a:r>
          </a:p>
          <a:p>
            <a:pPr algn="ctr"/>
            <a:r>
              <a:rPr lang="cs-CZ" sz="2400" b="0" i="0" u="none" strike="noStrike" baseline="0" dirty="0">
                <a:solidFill>
                  <a:srgbClr val="3333B3"/>
                </a:solidFill>
                <a:latin typeface="NimbusSanL-Regu"/>
              </a:rPr>
              <a:t>Pracovní prostředí</a:t>
            </a:r>
          </a:p>
          <a:p>
            <a:endParaRPr lang="cs-CZ" sz="2400" b="0" i="0" u="none" strike="noStrike" baseline="0" dirty="0">
              <a:solidFill>
                <a:srgbClr val="3333B3"/>
              </a:solidFill>
              <a:latin typeface="NimbusSanL-Regu"/>
            </a:endParaRPr>
          </a:p>
          <a:p>
            <a:r>
              <a:rPr lang="cs-CZ" sz="2400" dirty="0">
                <a:solidFill>
                  <a:schemeClr val="accent1"/>
                </a:solidFill>
              </a:rPr>
              <a:t>Základní hodnota</a:t>
            </a:r>
          </a:p>
          <a:p>
            <a:r>
              <a:rPr lang="cs-CZ" sz="2400" dirty="0"/>
              <a:t>75 dB</a:t>
            </a:r>
          </a:p>
          <a:p>
            <a:r>
              <a:rPr lang="cs-CZ" sz="2400" dirty="0">
                <a:solidFill>
                  <a:schemeClr val="accent1"/>
                </a:solidFill>
              </a:rPr>
              <a:t>Korekce podle délky expozice</a:t>
            </a:r>
          </a:p>
          <a:p>
            <a:r>
              <a:rPr lang="cs-CZ" sz="2400" dirty="0"/>
              <a:t>až + 20 dB</a:t>
            </a:r>
          </a:p>
          <a:p>
            <a:r>
              <a:rPr lang="cs-CZ" sz="2400" dirty="0">
                <a:solidFill>
                  <a:schemeClr val="accent1"/>
                </a:solidFill>
              </a:rPr>
              <a:t>Korekce podle psychické náročnosti práce</a:t>
            </a:r>
          </a:p>
          <a:p>
            <a:r>
              <a:rPr lang="cs-CZ" sz="2400" dirty="0"/>
              <a:t>-40 až + 10 dB</a:t>
            </a:r>
          </a:p>
          <a:p>
            <a:r>
              <a:rPr lang="pl-PL" sz="2400" dirty="0">
                <a:solidFill>
                  <a:schemeClr val="accent1"/>
                </a:solidFill>
              </a:rPr>
              <a:t>Korekce podle ochranných pomůcek</a:t>
            </a:r>
          </a:p>
          <a:p>
            <a:r>
              <a:rPr lang="cs-CZ" sz="2400" dirty="0"/>
              <a:t> Kolik pomůcka hluku ubere, o tolik lze korigovat k vyšším hodnotám</a:t>
            </a:r>
          </a:p>
          <a:p>
            <a:r>
              <a:rPr lang="cs-CZ" sz="2400" dirty="0"/>
              <a:t> Účinky pomůcek se částečné sčítají</a:t>
            </a:r>
          </a:p>
          <a:p>
            <a:r>
              <a:rPr lang="cs-CZ" sz="2400" dirty="0"/>
              <a:t> Při vysokých hodnotách je nutno chránit nejen zvukovod, </a:t>
            </a:r>
            <a:r>
              <a:rPr lang="pl-PL" sz="2400" dirty="0"/>
              <a:t>ale i kost skalní nebo celou lebku</a:t>
            </a:r>
            <a:endParaRPr lang="cs-CZ" sz="2400" b="0" i="0" u="none" strike="noStrike" baseline="0" dirty="0">
              <a:solidFill>
                <a:srgbClr val="3333B3"/>
              </a:solidFill>
              <a:latin typeface="NimbusSanL-Regu"/>
            </a:endParaRPr>
          </a:p>
        </p:txBody>
      </p:sp>
      <p:pic>
        <p:nvPicPr>
          <p:cNvPr id="3" name="Zvuk 2">
            <a:hlinkClick r:id="" action="ppaction://media"/>
            <a:extLst>
              <a:ext uri="{FF2B5EF4-FFF2-40B4-BE49-F238E27FC236}">
                <a16:creationId xmlns:a16="http://schemas.microsoft.com/office/drawing/2014/main" id="{B47E91F2-52A9-4652-9983-17CADA0664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88527060"/>
      </p:ext>
    </p:extLst>
  </p:cSld>
  <p:clrMapOvr>
    <a:masterClrMapping/>
  </p:clrMapOvr>
  <mc:AlternateContent xmlns:mc="http://schemas.openxmlformats.org/markup-compatibility/2006">
    <mc:Choice xmlns:p14="http://schemas.microsoft.com/office/powerpoint/2010/main" Requires="p14">
      <p:transition spd="slow" p14:dur="2000" advTm="54323"/>
    </mc:Choice>
    <mc:Fallback>
      <p:transition spd="slow" advTm="54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17585" y="812510"/>
            <a:ext cx="11352363" cy="3908762"/>
          </a:xfrm>
          <a:prstGeom prst="rect">
            <a:avLst/>
          </a:prstGeom>
        </p:spPr>
        <p:txBody>
          <a:bodyPr wrap="square">
            <a:spAutoFit/>
          </a:bodyPr>
          <a:lstStyle/>
          <a:p>
            <a:pPr algn="ctr"/>
            <a:r>
              <a:rPr lang="cs-CZ" sz="3200" b="1" i="0" u="none" strike="noStrike" baseline="0" dirty="0">
                <a:solidFill>
                  <a:srgbClr val="3333B3"/>
                </a:solidFill>
                <a:latin typeface="NimbusSanL-Regu"/>
              </a:rPr>
              <a:t>Hygienické limity</a:t>
            </a:r>
          </a:p>
          <a:p>
            <a:pPr algn="ctr"/>
            <a:r>
              <a:rPr lang="cs-CZ" sz="2400" b="0" i="0" u="none" strike="noStrike" baseline="0" dirty="0">
                <a:solidFill>
                  <a:srgbClr val="3333B3"/>
                </a:solidFill>
                <a:latin typeface="NimbusSanL-Regu"/>
              </a:rPr>
              <a:t>Životní prostředí</a:t>
            </a:r>
          </a:p>
          <a:p>
            <a:endParaRPr lang="cs-CZ" sz="1200" dirty="0">
              <a:solidFill>
                <a:srgbClr val="3333B3"/>
              </a:solidFill>
              <a:latin typeface="NimbusSanL-Regu"/>
            </a:endParaRPr>
          </a:p>
          <a:p>
            <a:endParaRPr lang="cs-CZ" sz="1200" b="0" i="0" u="none" strike="noStrike" baseline="0" dirty="0">
              <a:solidFill>
                <a:srgbClr val="3333B3"/>
              </a:solidFill>
              <a:latin typeface="NimbusSanL-Regu"/>
            </a:endParaRPr>
          </a:p>
          <a:p>
            <a:r>
              <a:rPr lang="cs-CZ" sz="2400" dirty="0">
                <a:solidFill>
                  <a:schemeClr val="accent1"/>
                </a:solidFill>
              </a:rPr>
              <a:t>Podle charakteru prostředí</a:t>
            </a:r>
          </a:p>
          <a:p>
            <a:r>
              <a:rPr lang="cs-CZ" sz="2400" dirty="0"/>
              <a:t>Základní limity jsou stanoveny podle charakteru zástavby – prostředí (např. obytná zóna, průmyslová a nákupní zóna, rekreační oblast apod.)</a:t>
            </a:r>
          </a:p>
          <a:p>
            <a:r>
              <a:rPr lang="cs-CZ" sz="2400" dirty="0">
                <a:solidFill>
                  <a:schemeClr val="accent1"/>
                </a:solidFill>
              </a:rPr>
              <a:t>Korekce podle denní doby</a:t>
            </a:r>
          </a:p>
          <a:p>
            <a:r>
              <a:rPr lang="cs-CZ" sz="2400" dirty="0"/>
              <a:t>V noci je prováděna korekce směrem k nižším hodnotám.</a:t>
            </a:r>
          </a:p>
          <a:p>
            <a:r>
              <a:rPr lang="pl-PL" sz="2400" dirty="0">
                <a:solidFill>
                  <a:schemeClr val="accent1"/>
                </a:solidFill>
              </a:rPr>
              <a:t>Zdroj problémů a kontraverzí</a:t>
            </a:r>
          </a:p>
          <a:p>
            <a:r>
              <a:rPr lang="cs-CZ" sz="2400" dirty="0"/>
              <a:t>Hudba, zejména v nočních hodinách.</a:t>
            </a:r>
            <a:endParaRPr lang="cs-CZ" sz="2400" b="0" i="0" u="none" strike="noStrike" baseline="0" dirty="0">
              <a:solidFill>
                <a:srgbClr val="3333B3"/>
              </a:solidFill>
              <a:latin typeface="NimbusSanL-Regu"/>
            </a:endParaRPr>
          </a:p>
        </p:txBody>
      </p:sp>
      <p:pic>
        <p:nvPicPr>
          <p:cNvPr id="3" name="Zvuk 2">
            <a:hlinkClick r:id="" action="ppaction://media"/>
            <a:extLst>
              <a:ext uri="{FF2B5EF4-FFF2-40B4-BE49-F238E27FC236}">
                <a16:creationId xmlns:a16="http://schemas.microsoft.com/office/drawing/2014/main" id="{89C9139F-89FA-480E-9215-DD712A9581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65968933"/>
      </p:ext>
    </p:extLst>
  </p:cSld>
  <p:clrMapOvr>
    <a:masterClrMapping/>
  </p:clrMapOvr>
  <mc:AlternateContent xmlns:mc="http://schemas.openxmlformats.org/markup-compatibility/2006">
    <mc:Choice xmlns:p14="http://schemas.microsoft.com/office/powerpoint/2010/main" Requires="p14">
      <p:transition spd="slow" p14:dur="2000" advTm="29268"/>
    </mc:Choice>
    <mc:Fallback>
      <p:transition spd="slow" advTm="29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19819" y="1326091"/>
            <a:ext cx="11352362" cy="4031873"/>
          </a:xfrm>
          <a:prstGeom prst="rect">
            <a:avLst/>
          </a:prstGeom>
        </p:spPr>
        <p:txBody>
          <a:bodyPr wrap="square">
            <a:spAutoFit/>
          </a:bodyPr>
          <a:lstStyle/>
          <a:p>
            <a:pPr algn="ctr"/>
            <a:r>
              <a:rPr lang="cs-CZ" sz="3200" b="1" i="0" u="none" strike="noStrike" baseline="0" dirty="0">
                <a:solidFill>
                  <a:srgbClr val="3333B3"/>
                </a:solidFill>
                <a:latin typeface="NimbusSanL-Regu"/>
              </a:rPr>
              <a:t>Protihluková opatření 1</a:t>
            </a:r>
          </a:p>
          <a:p>
            <a:pPr algn="ctr"/>
            <a:endParaRPr lang="cs-CZ" sz="3200" b="1" i="0" u="none" strike="noStrike" baseline="0" dirty="0">
              <a:solidFill>
                <a:srgbClr val="3333B3"/>
              </a:solidFill>
              <a:latin typeface="NimbusSanL-Regu"/>
            </a:endParaRPr>
          </a:p>
          <a:p>
            <a:r>
              <a:rPr lang="cs-CZ" sz="2400" dirty="0">
                <a:solidFill>
                  <a:schemeClr val="accent1"/>
                </a:solidFill>
              </a:rPr>
              <a:t>Technická</a:t>
            </a:r>
          </a:p>
          <a:p>
            <a:r>
              <a:rPr lang="cs-CZ" sz="2400" dirty="0"/>
              <a:t> Snížit produkci hluku ve zdroji, tento odstranit, přesunout</a:t>
            </a:r>
          </a:p>
          <a:p>
            <a:r>
              <a:rPr lang="pl-PL" sz="2400" dirty="0"/>
              <a:t> Snížit vedení hluku od zdroje do prostředí</a:t>
            </a:r>
          </a:p>
          <a:p>
            <a:endParaRPr lang="cs-CZ" sz="2400" dirty="0"/>
          </a:p>
          <a:p>
            <a:r>
              <a:rPr lang="cs-CZ" sz="2400" dirty="0">
                <a:solidFill>
                  <a:schemeClr val="accent1"/>
                </a:solidFill>
              </a:rPr>
              <a:t>Organizační</a:t>
            </a:r>
          </a:p>
          <a:p>
            <a:r>
              <a:rPr lang="cs-CZ" sz="2400" dirty="0"/>
              <a:t>(především průmyslová sféra)</a:t>
            </a:r>
          </a:p>
          <a:p>
            <a:r>
              <a:rPr lang="cs-CZ" sz="2400" dirty="0"/>
              <a:t> zkrátit expozici hluku</a:t>
            </a:r>
          </a:p>
          <a:p>
            <a:r>
              <a:rPr lang="cs-CZ" sz="2400" dirty="0"/>
              <a:t> zabránit zbytečným expozicím</a:t>
            </a:r>
            <a:endParaRPr lang="cs-CZ" sz="2400" b="0" i="0" u="none" strike="noStrike" baseline="0" dirty="0">
              <a:solidFill>
                <a:srgbClr val="3333B3"/>
              </a:solidFill>
              <a:latin typeface="NimbusSanL-Regu"/>
            </a:endParaRPr>
          </a:p>
        </p:txBody>
      </p:sp>
      <p:pic>
        <p:nvPicPr>
          <p:cNvPr id="3" name="Zvuk 2">
            <a:hlinkClick r:id="" action="ppaction://media"/>
            <a:extLst>
              <a:ext uri="{FF2B5EF4-FFF2-40B4-BE49-F238E27FC236}">
                <a16:creationId xmlns:a16="http://schemas.microsoft.com/office/drawing/2014/main" id="{DF62DC4E-669F-4B7D-86D2-FB0753DE44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01773092"/>
      </p:ext>
    </p:extLst>
  </p:cSld>
  <p:clrMapOvr>
    <a:masterClrMapping/>
  </p:clrMapOvr>
  <mc:AlternateContent xmlns:mc="http://schemas.openxmlformats.org/markup-compatibility/2006">
    <mc:Choice xmlns:p14="http://schemas.microsoft.com/office/powerpoint/2010/main" Requires="p14">
      <p:transition spd="slow" p14:dur="2000" advTm="58307"/>
    </mc:Choice>
    <mc:Fallback>
      <p:transition spd="slow" advTm="58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32660" y="1316639"/>
            <a:ext cx="11197087" cy="4031873"/>
          </a:xfrm>
          <a:prstGeom prst="rect">
            <a:avLst/>
          </a:prstGeom>
        </p:spPr>
        <p:txBody>
          <a:bodyPr wrap="square">
            <a:spAutoFit/>
          </a:bodyPr>
          <a:lstStyle/>
          <a:p>
            <a:pPr algn="ctr"/>
            <a:r>
              <a:rPr lang="cs-CZ" sz="3200" b="0" i="0" u="none" strike="noStrike" baseline="0" dirty="0">
                <a:solidFill>
                  <a:srgbClr val="3333B3"/>
                </a:solidFill>
                <a:latin typeface="NimbusSanL-Regu"/>
              </a:rPr>
              <a:t>Protihluková opatření 2</a:t>
            </a:r>
          </a:p>
          <a:p>
            <a:pPr algn="ctr"/>
            <a:endParaRPr lang="cs-CZ" sz="3200" b="0" i="0" u="none" strike="noStrike" baseline="0" dirty="0">
              <a:solidFill>
                <a:srgbClr val="3333B3"/>
              </a:solidFill>
              <a:latin typeface="NimbusSanL-Regu"/>
            </a:endParaRPr>
          </a:p>
          <a:p>
            <a:r>
              <a:rPr lang="cs-CZ" sz="2400" dirty="0">
                <a:solidFill>
                  <a:schemeClr val="accent1"/>
                </a:solidFill>
              </a:rPr>
              <a:t>Individuální</a:t>
            </a:r>
          </a:p>
          <a:p>
            <a:endParaRPr lang="cs-CZ" sz="2400" dirty="0">
              <a:solidFill>
                <a:schemeClr val="accent1"/>
              </a:solidFill>
            </a:endParaRPr>
          </a:p>
          <a:p>
            <a:r>
              <a:rPr lang="cs-CZ" sz="2400" dirty="0">
                <a:solidFill>
                  <a:schemeClr val="accent1"/>
                </a:solidFill>
              </a:rPr>
              <a:t>chrániče zvukovodu </a:t>
            </a:r>
            <a:r>
              <a:rPr lang="cs-CZ" sz="2400" dirty="0"/>
              <a:t>vata, speciální vaty, speciální zátky</a:t>
            </a:r>
          </a:p>
          <a:p>
            <a:endParaRPr lang="cs-CZ" sz="2400" dirty="0"/>
          </a:p>
          <a:p>
            <a:r>
              <a:rPr lang="cs-CZ" sz="2400" dirty="0">
                <a:solidFill>
                  <a:schemeClr val="accent1"/>
                </a:solidFill>
              </a:rPr>
              <a:t>chrániče ucha </a:t>
            </a:r>
            <a:r>
              <a:rPr lang="cs-CZ" sz="2400" dirty="0"/>
              <a:t>různé typy mušlových chráničů, podobnou ochranu zčásti poskytnou i mušlová sluchátka</a:t>
            </a:r>
          </a:p>
          <a:p>
            <a:endParaRPr lang="cs-CZ" sz="2400" dirty="0"/>
          </a:p>
          <a:p>
            <a:r>
              <a:rPr lang="cs-CZ" sz="2400" dirty="0">
                <a:solidFill>
                  <a:schemeClr val="accent1"/>
                </a:solidFill>
              </a:rPr>
              <a:t>ochrana hlavy </a:t>
            </a:r>
            <a:r>
              <a:rPr lang="cs-CZ" sz="2400" dirty="0"/>
              <a:t>protihlukové přílby</a:t>
            </a:r>
            <a:endParaRPr lang="cs-CZ" sz="2400" b="0" i="0" u="none" strike="noStrike" baseline="0" dirty="0">
              <a:solidFill>
                <a:srgbClr val="3333B3"/>
              </a:solidFill>
              <a:latin typeface="NimbusSanL-Regu"/>
            </a:endParaRPr>
          </a:p>
        </p:txBody>
      </p:sp>
      <p:pic>
        <p:nvPicPr>
          <p:cNvPr id="3" name="Zvuk 2">
            <a:hlinkClick r:id="" action="ppaction://media"/>
            <a:extLst>
              <a:ext uri="{FF2B5EF4-FFF2-40B4-BE49-F238E27FC236}">
                <a16:creationId xmlns:a16="http://schemas.microsoft.com/office/drawing/2014/main" id="{C1F6EF99-C09F-4095-88CD-9A346E02A3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46128788"/>
      </p:ext>
    </p:extLst>
  </p:cSld>
  <p:clrMapOvr>
    <a:masterClrMapping/>
  </p:clrMapOvr>
  <mc:AlternateContent xmlns:mc="http://schemas.openxmlformats.org/markup-compatibility/2006">
    <mc:Choice xmlns:p14="http://schemas.microsoft.com/office/powerpoint/2010/main" Requires="p14">
      <p:transition spd="slow" p14:dur="2000" advTm="37084"/>
    </mc:Choice>
    <mc:Fallback>
      <p:transition spd="slow" advTm="37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00331" y="1447619"/>
            <a:ext cx="11197087" cy="4031873"/>
          </a:xfrm>
          <a:prstGeom prst="rect">
            <a:avLst/>
          </a:prstGeom>
        </p:spPr>
        <p:txBody>
          <a:bodyPr wrap="square">
            <a:spAutoFit/>
          </a:bodyPr>
          <a:lstStyle/>
          <a:p>
            <a:pPr algn="ctr"/>
            <a:r>
              <a:rPr lang="cs-CZ" sz="3200" b="1" i="0" u="none" strike="noStrike" baseline="0" dirty="0">
                <a:solidFill>
                  <a:srgbClr val="3333B3"/>
                </a:solidFill>
                <a:latin typeface="NimbusSanL-Regu"/>
              </a:rPr>
              <a:t>Vibrace</a:t>
            </a:r>
          </a:p>
          <a:p>
            <a:pPr algn="ctr"/>
            <a:endParaRPr lang="cs-CZ" sz="3200" b="1" i="0" u="none" strike="noStrike" baseline="0" dirty="0">
              <a:solidFill>
                <a:srgbClr val="3333B3"/>
              </a:solidFill>
              <a:latin typeface="NimbusSanL-Regu"/>
            </a:endParaRPr>
          </a:p>
          <a:p>
            <a:r>
              <a:rPr lang="cs-CZ" sz="2400" dirty="0"/>
              <a:t>Podobná problematika jako hluk.</a:t>
            </a:r>
          </a:p>
          <a:p>
            <a:endParaRPr lang="cs-CZ" sz="2400" dirty="0"/>
          </a:p>
          <a:p>
            <a:r>
              <a:rPr lang="cs-CZ" sz="2400" dirty="0"/>
              <a:t>Hlavním zdravotním problémem je vasoneuróza, vč.. toho, </a:t>
            </a:r>
            <a:r>
              <a:rPr lang="pt-BR" sz="2400" dirty="0"/>
              <a:t>že jednou prod</a:t>
            </a:r>
            <a:r>
              <a:rPr lang="cs-CZ" sz="2400" dirty="0"/>
              <a:t>ě</a:t>
            </a:r>
            <a:r>
              <a:rPr lang="pt-BR" sz="2400" dirty="0"/>
              <a:t>laná se má tendenci vracet.</a:t>
            </a:r>
          </a:p>
          <a:p>
            <a:endParaRPr lang="cs-CZ" sz="2400" dirty="0"/>
          </a:p>
          <a:p>
            <a:r>
              <a:rPr lang="cs-CZ" sz="2400" dirty="0"/>
              <a:t>Potlačování je principiálně podobné jako u hluku (proti chvění)</a:t>
            </a:r>
          </a:p>
          <a:p>
            <a:endParaRPr lang="cs-CZ" sz="2400" dirty="0"/>
          </a:p>
          <a:p>
            <a:r>
              <a:rPr lang="cs-CZ" sz="2400" dirty="0"/>
              <a:t>Ochrana hlavně rukou (</a:t>
            </a:r>
            <a:r>
              <a:rPr lang="cs-CZ" sz="2400" dirty="0" err="1"/>
              <a:t>antivibrační</a:t>
            </a:r>
            <a:r>
              <a:rPr lang="cs-CZ" sz="2400" dirty="0"/>
              <a:t> rukavice), režimová opatření v práci</a:t>
            </a:r>
            <a:endParaRPr lang="cs-CZ" sz="2400" b="0" i="0" u="none" strike="noStrike" baseline="0" dirty="0">
              <a:solidFill>
                <a:srgbClr val="000000"/>
              </a:solidFill>
              <a:latin typeface="NimbusSanL-Regu"/>
            </a:endParaRPr>
          </a:p>
        </p:txBody>
      </p:sp>
      <p:pic>
        <p:nvPicPr>
          <p:cNvPr id="3" name="Zvuk 2">
            <a:hlinkClick r:id="" action="ppaction://media"/>
            <a:extLst>
              <a:ext uri="{FF2B5EF4-FFF2-40B4-BE49-F238E27FC236}">
                <a16:creationId xmlns:a16="http://schemas.microsoft.com/office/drawing/2014/main" id="{FB4C5A03-4981-4F84-A20A-7BD219BFEF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53736091"/>
      </p:ext>
    </p:extLst>
  </p:cSld>
  <p:clrMapOvr>
    <a:masterClrMapping/>
  </p:clrMapOvr>
  <mc:AlternateContent xmlns:mc="http://schemas.openxmlformats.org/markup-compatibility/2006">
    <mc:Choice xmlns:p14="http://schemas.microsoft.com/office/powerpoint/2010/main" Requires="p14">
      <p:transition spd="slow" p14:dur="2000" advTm="47038"/>
    </mc:Choice>
    <mc:Fallback>
      <p:transition spd="slow" advTm="47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environment CZ[20190312180355456].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44345</TotalTime>
  <Words>7243</Words>
  <Application>Microsoft Office PowerPoint</Application>
  <PresentationFormat>Širokoúhlá obrazovka</PresentationFormat>
  <Paragraphs>884</Paragraphs>
  <Slides>100</Slides>
  <Notes>4</Notes>
  <HiddenSlides>0</HiddenSlides>
  <MMClips>86</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100</vt:i4>
      </vt:variant>
    </vt:vector>
  </HeadingPairs>
  <TitlesOfParts>
    <vt:vector size="108" baseType="lpstr">
      <vt:lpstr>Arial</vt:lpstr>
      <vt:lpstr>Calibri</vt:lpstr>
      <vt:lpstr>Calibri Light</vt:lpstr>
      <vt:lpstr>CMSY10</vt:lpstr>
      <vt:lpstr>NimbusRomNo9L-Regu</vt:lpstr>
      <vt:lpstr>NimbusSanL-Regu</vt:lpstr>
      <vt:lpstr>NimbusSanL-ReguItal</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Martin Krsek</dc:creator>
  <cp:lastModifiedBy>Martin Krsek</cp:lastModifiedBy>
  <cp:revision>249</cp:revision>
  <dcterms:created xsi:type="dcterms:W3CDTF">2018-02-24T15:08:16Z</dcterms:created>
  <dcterms:modified xsi:type="dcterms:W3CDTF">2021-04-09T19:18:22Z</dcterms:modified>
</cp:coreProperties>
</file>