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321" r:id="rId2"/>
    <p:sldId id="323" r:id="rId3"/>
    <p:sldId id="263" r:id="rId4"/>
    <p:sldId id="264" r:id="rId5"/>
    <p:sldId id="265" r:id="rId6"/>
    <p:sldId id="266" r:id="rId7"/>
    <p:sldId id="267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8" r:id="rId22"/>
    <p:sldId id="291" r:id="rId23"/>
    <p:sldId id="292" r:id="rId24"/>
    <p:sldId id="293" r:id="rId25"/>
    <p:sldId id="294" r:id="rId26"/>
    <p:sldId id="295" r:id="rId27"/>
    <p:sldId id="296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304" r:id="rId37"/>
    <p:sldId id="305" r:id="rId38"/>
    <p:sldId id="306" r:id="rId39"/>
    <p:sldId id="307" r:id="rId40"/>
    <p:sldId id="322" r:id="rId41"/>
    <p:sldId id="308" r:id="rId42"/>
    <p:sldId id="309" r:id="rId43"/>
    <p:sldId id="310" r:id="rId44"/>
    <p:sldId id="311" r:id="rId45"/>
    <p:sldId id="312" r:id="rId46"/>
    <p:sldId id="320" r:id="rId47"/>
  </p:sldIdLst>
  <p:sldSz cx="9144000" cy="6858000" type="screen4x3"/>
  <p:notesSz cx="6858000" cy="9144000"/>
  <p:custDataLst>
    <p:tags r:id="rId49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97" autoAdjust="0"/>
    <p:restoredTop sz="65184" autoAdjust="0"/>
  </p:normalViewPr>
  <p:slideViewPr>
    <p:cSldViewPr>
      <p:cViewPr varScale="1">
        <p:scale>
          <a:sx n="43" d="100"/>
          <a:sy n="43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AA80B5-0A92-4D3C-B202-3BF02B37F6FD}" type="datetimeFigureOut">
              <a:rPr lang="cs-CZ"/>
              <a:pPr>
                <a:defRPr/>
              </a:pPr>
              <a:t>26.3.2020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6F8669-5DCD-4651-B1F6-1599D584D4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utne.cz/index.php?pg=vyukove-materialy--rozhodovaci-algoritmy&amp;tid=8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Při užití anestezie je třeba zvažovat, jestli je využití dané techniky adekvátní danému výkonu a stavu pacienta a jestli by pacient neměl větší užitek z lokalizované techniky. Celková anestezie má vliv především na mozek, ale také na celý organismus (např. ovlivnění tepové frekvence, krevního tlaku, dechových funkcí, střevní peristaltiky, dokonce i takových nepříliš zjevných funkcí jako je imunita, hojení ran. Například při drobném chirurgickém zákroku na palci nohy (incize panaritia) by mohla být použita celková anestezie nebo subarachnoidální anestezie, ale s ohledem na lokalizaci zákroku by byla vhodnější periferní blokáda a s největší pravděpodobností provede chirurg zákrok sám v lokální anestezii </a:t>
            </a:r>
            <a:r>
              <a:rPr lang="cs-CZ" smtClean="0">
                <a:sym typeface="Wingdings" pitchFamily="2" charset="2"/>
              </a:rPr>
              <a:t> (smích)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Foto není autorizované (zatím jsem se neodvážil oslovit mediky a medičky aby mi stáli modelem do prezentací)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ve fotce – perif. blokáda: PDK - popliteální blok, LHK – blokáda n. medianus nebo ulnaris nebo radialis</a:t>
            </a: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A75947-DB88-483C-A10C-35C15ED5BA51}" type="slidenum">
              <a:rPr lang="cs-CZ" smtClean="0"/>
              <a:pPr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sada tampónů k dezinfekci kůže (provádí se 3x za sebou), kádinka na dezinfekci, rouška z zarouškování místa aplikace, inj. jehla a stříkačka k podání lokální anestezie, spinální jehla (zde oranžové barvy, G25)</a:t>
            </a:r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4D0536-D9F4-4E27-B07E-400E0C279FEB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1% Mesocain k lokální anestezii místa vpichu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0,5% Bupivacain DeltaSelect (generikum, vyrábí hodně firem)</a:t>
            </a:r>
          </a:p>
        </p:txBody>
      </p:sp>
      <p:sp>
        <p:nvSpPr>
          <p:cNvPr id="614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E0976A-5162-441F-88B6-D8E603779A53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provedení subarachnoidální blokády může být provedeno jak v sedě tak i na boku (v sedě je provedení jednodušší, ale je vhodné se naučit aplikace na boku, protože někteří pacienti sedět nemůžou, a pak je lépe, když je anesteziolog zvyklý na aplikaci na boku)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dezinfekce 3x za sebou</a:t>
            </a:r>
          </a:p>
        </p:txBody>
      </p:sp>
      <p:sp>
        <p:nvSpPr>
          <p:cNvPr id="624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EF4B73-F667-40FC-884E-1D0A32C7BDB2}" type="slidenum">
              <a:rPr lang="cs-CZ" smtClean="0"/>
              <a:pPr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nalepení sterilní jednorázové roušky</a:t>
            </a:r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4398F-4FCE-4E7A-B4BD-A5AB76B1438B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lokální anestezie nemusí být nutná u zad, kde předpokládáme snadnou punkci (1 vpich k aplikaci lok. anestezie je bolestivý stejně jako 1 vpich spinální jehlou), je ale vhodný u předpokládané obtížné punkce, při použití jehly se speciálním (tupým) hrotem</a:t>
            </a:r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7E1D09-23C8-4CBE-A2B2-D49A3BBB6DB5}" type="slidenum">
              <a:rPr lang="cs-CZ" smtClean="0"/>
              <a:pPr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56E97F-2F81-417F-8940-E9B616140D69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vytáhnutí mandrénu ze spinální jehly</a:t>
            </a:r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9903D4-D55A-48E6-AE85-FE780678DACC}" type="slidenum">
              <a:rPr lang="cs-CZ" smtClean="0"/>
              <a:pPr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konus spinální jehly se naplňuje mozkomíšním mokem (bezbarvý, čirý), pokud je lehce nakrvavělý, jde s největší pravděpodobností o krev drobné cévy z podkoží nebo epid. prostoru, kterým jsme jehlou prošli při punkci, rychle se vyčeří, pokud vytéká krev, je nejspíš z epidurální žíly nebo z cévy z podkoží nebo z paravertebrálního svalstva, v tomto případě punkciopakujeme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technika relativně jednoduchá („není moku není anestezie“)</a:t>
            </a: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2E7B1-02B5-4BF0-87A4-A50F0DDD72C5}" type="slidenum">
              <a:rPr lang="cs-CZ" smtClean="0"/>
              <a:pPr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ED7C1D-1F46-41D9-9183-7934215244DC}" type="slidenum">
              <a:rPr lang="cs-CZ" smtClean="0"/>
              <a:pPr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sterilní krytí místa vpichu</a:t>
            </a:r>
          </a:p>
        </p:txBody>
      </p:sp>
      <p:sp>
        <p:nvSpPr>
          <p:cNvPr id="69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424CB-E5C5-4CC7-8F12-D01DEEDA1DE4}" type="slidenum">
              <a:rPr lang="cs-CZ" smtClean="0"/>
              <a:pPr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Jako předchozí snímek, zařazeno z důvodu genderové vyváženosti.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Celková anestezie – účinek na kortikální úrovni, thalamokortikální přenos, případně až po míšní úroveň (lokalizace µ, NMDA receptorů, teorie účinku celk. anestetik)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epidurální blokáda – v podstatě v průběhu celé páteře, nicméně v krční oblasti se pro nevýhodný poměr přínos/náročnost provedení/riziko téměř neprovádí, v hrudní oblasti s výhodou kontinuální techniky, v bederní oblasti jednorázové i kontinuální – ale jsou postupně nahrazovány periferními technikami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subarachnoidální blokáda – poskytuje výbornou anestezii při relativně jednoduché technice, dobrou motorickou blokádu (vhodné např. u TEP), nevýhodou je vstup do CNS (porušení dury, riziko infekce, KI určanestetik anestetik respektive směsí a adjuvancií), nevýhodou je omezení výšky punkce od segmentu L2 níže – i při vystoupání výšky anestezie po Th 10, někdy i Th5 je stále nepoužitelné při výkonech na trupu a HKK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periferní blokády – v podstatě kdekoliv na končetinách, s použitím UZ i fasciální bloky na trupu, krku, nevýhodou je omezení jen na určitou oblast, neblokují vedení vegetativním systémem, při rozšíření výkonu nepokryjí další oblasti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Foto není autorizované (zatím jsem se neodvážil oslovit mediky a medičky aby mi stáli modelem do prezentací)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ve fotce: periferní blokáda – PDK – blok n. ischiadicus (dle Labata), LHK – midhumeral blok</a:t>
            </a:r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96028F-B994-483A-8F06-2C5668D51742}" type="slidenum">
              <a:rPr lang="cs-CZ" smtClean="0"/>
              <a:pPr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množství lokálního anestetika je asi 10-20 ml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technika je náročnější v provedení…je potřeba zastavit s jehlou přesně v definovaném místě (epidurálním prostoru)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do epidurálu lze zavést katétr a ponechat několik dní, tunelizovaný i několik týdnů, tato technika je často využívána v hrudní oblasti v léčbě pooperační bolesti po hrudních výkonech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kontinuální techniky (zvedení katétru) se u subarachnoidální anestezie už nevyužívají (katétry byly velmi tenké a vykazovaly vyšší četnost komplikací včetně infekčních – přímý vstup do mozkomíšního moku)</a:t>
            </a:r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703A3A-5A92-4CE5-B908-536CF17F2F66}" type="slidenum">
              <a:rPr lang="cs-CZ" smtClean="0"/>
              <a:pPr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při použití nejnižších koncentrací LA (0,1% bupi) jsou ovlivněna nejtenčí sympatická vlákna (poklest TK)</a:t>
            </a:r>
          </a:p>
          <a:p>
            <a:pPr eaLnBrk="1" hangingPunct="1"/>
            <a:r>
              <a:rPr lang="cs-CZ" smtClean="0"/>
              <a:t>vyšší koncentrace (0,125-0,25% bupi) blokují tenká vlákna vedoucí bolest (a samozřejmě i ta sympatická)</a:t>
            </a:r>
          </a:p>
          <a:p>
            <a:pPr eaLnBrk="1" hangingPunct="1"/>
            <a:r>
              <a:rPr lang="cs-CZ" smtClean="0"/>
              <a:t>ještě vyšší koncentrace (0,25-0,5% bupi) blokují i senzorická vlákna</a:t>
            </a:r>
          </a:p>
          <a:p>
            <a:pPr eaLnBrk="1" hangingPunct="1"/>
            <a:r>
              <a:rPr lang="cs-CZ" smtClean="0"/>
              <a:t>nejvyšší koncentrace (0,5% bupi) mohou blokovat i silná vlákna motorická</a:t>
            </a:r>
          </a:p>
          <a:p>
            <a:pPr eaLnBrk="1" hangingPunct="1"/>
            <a:r>
              <a:rPr lang="cs-CZ" smtClean="0"/>
              <a:t>nicméně ani u nejvyšších dostupných koncentrací bupivakainu (0,5%) nemusí být plná motorická blokáda (ve srovnání se subarachnoidální blokádou, kdy bývá téměř vždy</a:t>
            </a:r>
          </a:p>
          <a:p>
            <a:pPr eaLnBrk="1" hangingPunct="1"/>
            <a:endParaRPr lang="cs-CZ" smtClean="0"/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FCB3B-4956-4F4E-A095-26FADE7F193D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přesná lokalizace epidurálního prostoru pomocí bezodporové stříkačky (LOR – loss of resistance)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https://www.akutne.cz/index.php?pg=vyukove-materialy--rozhodovaci-algoritmy&amp;tid=82</a:t>
            </a:r>
            <a:endParaRPr 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F5FD25-744F-4C07-9957-69CC8D219BBA}" type="slidenum">
              <a:rPr lang="cs-CZ" smtClean="0"/>
              <a:pPr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technika visící kapky je méně náročná na technické vybavení (neprotřebujeme LOR stříkačku), ale v některých situacích je méně citlivá (např. u rodiček je v epidurálním prostoru vyšší tlak a tato technika nemusí být spolehlivá</a:t>
            </a: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20F22-2E07-4BC2-A1E1-68FDE7EF9043}" type="slidenum">
              <a:rPr lang="cs-CZ" smtClean="0"/>
              <a:pPr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EF619B-9E64-4E34-B939-665753A8DE06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kombinovaná technika využívá výhody obou technik – rychlost, spolehlivost, motorický blok u SAB (subarachnoidální blokády) a možnost přesahu kontinuální techniky (epid. katétr) do pooperačního období</a:t>
            </a:r>
          </a:p>
          <a:p>
            <a:pPr eaLnBrk="1" hangingPunct="1"/>
            <a:r>
              <a:rPr lang="cs-CZ" smtClean="0"/>
              <a:t>dá se provést pomocí speciální jehly v jednom prostoru nebo pomocí stand. vybavení ve 2 prostorech (v první fázi zavedeme epid. katétr, nejčastěji kraniálním směrem a v druhé fázi v nižší etáži SAB)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EE19D7-9B00-4ABE-908E-6A852B0BAEB5}" type="slidenum">
              <a:rPr lang="cs-CZ" smtClean="0"/>
              <a:pPr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dnes je nejčastěji používaná lokalizace pomocí UZ (vidíme nerv nebo prostor ve kterém se nervy nachází)</a:t>
            </a:r>
          </a:p>
          <a:p>
            <a:pPr eaLnBrk="1" hangingPunct="1"/>
            <a:r>
              <a:rPr lang="cs-CZ" smtClean="0"/>
              <a:t>u stimulace znamená vybavení motorické odpovědi na 0,3 mA že špička jehly leží na povrchu nervu (nemusí platit vždy, zejména u neuropatií je potřeba vyššího stim. proudu, naopak nižší proud může znamenat, že je špička jehly už uvnitř nervu a při následné aplikaci LA by mohlo dojít k narušení nervu</a:t>
            </a:r>
          </a:p>
          <a:p>
            <a:pPr eaLnBrk="1" hangingPunct="1"/>
            <a:r>
              <a:rPr lang="cs-CZ" smtClean="0"/>
              <a:t>starší techniky lokalizace (vybavení parestezií nebo pomocí cévních struktur) se již nepoužívají</a:t>
            </a:r>
          </a:p>
          <a:p>
            <a:pPr eaLnBrk="1" hangingPunct="1"/>
            <a:r>
              <a:rPr lang="cs-CZ" smtClean="0"/>
              <a:t>u čistě senzorických nervů lze v některých případech použít i lokalizaci pomocí anatomických struktur (blokáda n.femoralis. lat., n. saphenus, foot blok), zde často na pomezí regionální a lokální anestezie</a:t>
            </a:r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89B1CD-779F-49EE-8204-D7ED4A2283A2}" type="slidenum">
              <a:rPr lang="cs-CZ" smtClean="0"/>
              <a:pPr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k blokádám na horní končetině se používá blokáda brachiálního plexu – existuje mnoho popsaných přístupů nejčastěji odlišné podle pouívané techniky (UZ, stimulace)</a:t>
            </a:r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07F9ED-DDC8-4367-9DBB-072E6B6B5AF7}" type="slidenum">
              <a:rPr lang="cs-CZ" smtClean="0"/>
              <a:pPr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motorická odezva při zevní stimulaci</a:t>
            </a:r>
          </a:p>
          <a:p>
            <a:pPr eaLnBrk="1" hangingPunct="1"/>
            <a:r>
              <a:rPr lang="cs-CZ" dirty="0" smtClean="0"/>
              <a:t>vlevo nahoře – n. </a:t>
            </a:r>
            <a:r>
              <a:rPr lang="cs-CZ" dirty="0" err="1" smtClean="0"/>
              <a:t>medianus</a:t>
            </a:r>
            <a:r>
              <a:rPr lang="cs-CZ" dirty="0" smtClean="0"/>
              <a:t> (pronace)</a:t>
            </a:r>
          </a:p>
          <a:p>
            <a:pPr eaLnBrk="1" hangingPunct="1"/>
            <a:r>
              <a:rPr lang="cs-CZ" dirty="0" smtClean="0"/>
              <a:t>vpravo nahoře – </a:t>
            </a:r>
            <a:r>
              <a:rPr lang="cs-CZ" dirty="0" err="1" smtClean="0"/>
              <a:t>n.musculocutaneus</a:t>
            </a:r>
            <a:r>
              <a:rPr lang="cs-CZ" dirty="0" smtClean="0"/>
              <a:t> (flexe předloktí)</a:t>
            </a:r>
          </a:p>
          <a:p>
            <a:pPr eaLnBrk="1" hangingPunct="1"/>
            <a:r>
              <a:rPr lang="cs-CZ" dirty="0" smtClean="0"/>
              <a:t>vlevo dole – n. </a:t>
            </a:r>
            <a:r>
              <a:rPr lang="cs-CZ" dirty="0" err="1" smtClean="0"/>
              <a:t>radialis</a:t>
            </a:r>
            <a:r>
              <a:rPr lang="cs-CZ" dirty="0" smtClean="0"/>
              <a:t> (extenze v zápěstí)</a:t>
            </a:r>
          </a:p>
          <a:p>
            <a:pPr eaLnBrk="1" hangingPunct="1"/>
            <a:r>
              <a:rPr lang="cs-CZ" dirty="0" smtClean="0"/>
              <a:t>vpravo dole – n. </a:t>
            </a:r>
            <a:r>
              <a:rPr lang="cs-CZ" dirty="0" err="1" smtClean="0"/>
              <a:t>ulnaris</a:t>
            </a:r>
            <a:r>
              <a:rPr lang="cs-CZ" dirty="0" smtClean="0"/>
              <a:t> (ulnární </a:t>
            </a:r>
            <a:r>
              <a:rPr lang="cs-CZ" dirty="0" err="1" smtClean="0"/>
              <a:t>dukce</a:t>
            </a:r>
            <a:r>
              <a:rPr lang="cs-CZ" dirty="0" smtClean="0"/>
              <a:t> v zápěstí, flexe </a:t>
            </a:r>
            <a:r>
              <a:rPr lang="cs-CZ" dirty="0" err="1" smtClean="0"/>
              <a:t>hypothenaru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externí </a:t>
            </a:r>
            <a:r>
              <a:rPr lang="cs-CZ" dirty="0" smtClean="0"/>
              <a:t>stimulace </a:t>
            </a:r>
            <a:r>
              <a:rPr lang="cs-CZ" dirty="0" smtClean="0"/>
              <a:t>(přes kůži) využívá vyšších proudů (až do 5 </a:t>
            </a:r>
            <a:r>
              <a:rPr lang="cs-CZ" dirty="0" err="1" smtClean="0"/>
              <a:t>mA</a:t>
            </a:r>
            <a:r>
              <a:rPr lang="cs-CZ" dirty="0" smtClean="0"/>
              <a:t>)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F059B-E4EA-4029-8F8E-EE19C9084D6D}" type="slidenum">
              <a:rPr lang="cs-CZ" smtClean="0"/>
              <a:pPr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n. </a:t>
            </a:r>
            <a:r>
              <a:rPr lang="cs-CZ" dirty="0" err="1" smtClean="0"/>
              <a:t>medianus</a:t>
            </a:r>
            <a:r>
              <a:rPr lang="cs-CZ" dirty="0" smtClean="0"/>
              <a:t> v UZ obraze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klasické dělení technik regionální anestezie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neuroaxiální blokády – pojednání o názvosloví v jiných jazycích (spinal anaesthesia vs. spinální (subarachnoidální) anestezie</a:t>
            </a: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056D2E-6D81-497D-8D55-3DD317BB4970}" type="slidenum">
              <a:rPr lang="cs-CZ" smtClean="0"/>
              <a:pPr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některé přístupy k nervům na dolní končetině </a:t>
            </a:r>
          </a:p>
          <a:p>
            <a:pPr eaLnBrk="1" hangingPunct="1"/>
            <a:r>
              <a:rPr lang="cs-CZ" smtClean="0"/>
              <a:t>rozdělení blokád je spíše podle lokalizace pomocí neurostimulace</a:t>
            </a: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AE018A-A27D-4927-BBDC-916C4FDFF158}" type="slidenum">
              <a:rPr lang="cs-CZ" smtClean="0"/>
              <a:pPr/>
              <a:t>33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/>
              <a:t>lokalizace místa vpichu u blokády n. ischiadicus z přístupu dle Labata</a:t>
            </a:r>
          </a:p>
          <a:p>
            <a:pPr eaLnBrk="1" hangingPunct="1"/>
            <a:r>
              <a:rPr lang="cs-CZ" smtClean="0"/>
              <a:t>UZ ukazuje n. ischiadicus – konvexní sonda, v hlubce 3,5-4 cm (u obézních pacientů i 10-15 cm) lehce hyperechogenní struktura, leží mezi dvěma kostními hrboly (tuber ischiaducum a trochanter major femoris, zde jako hyperechogenní ostrý kostní lem se stínem)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822F40-4130-4BC2-A2F6-C9D48FC10B38}" type="slidenum">
              <a:rPr lang="cs-CZ" smtClean="0"/>
              <a:pPr/>
              <a:t>34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/>
              <a:t>n. </a:t>
            </a:r>
            <a:r>
              <a:rPr lang="cs-CZ" dirty="0" err="1" smtClean="0"/>
              <a:t>ischiadicus</a:t>
            </a:r>
            <a:r>
              <a:rPr lang="cs-CZ" dirty="0" smtClean="0"/>
              <a:t> v </a:t>
            </a:r>
            <a:r>
              <a:rPr lang="cs-CZ" dirty="0" err="1" smtClean="0"/>
              <a:t>popliteální</a:t>
            </a:r>
            <a:r>
              <a:rPr lang="cs-CZ" dirty="0" smtClean="0"/>
              <a:t> oblasti – je pěkně vidět rozštěpení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ischiadiku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fibularis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tibialis</a:t>
            </a:r>
            <a:endParaRPr lang="cs-CZ" dirty="0" smtClean="0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D1D4BD-F17D-48A7-9E03-493CB2AB6FE9}" type="slidenum">
              <a:rPr lang="cs-CZ" smtClean="0"/>
              <a:pPr/>
              <a:t>35</a:t>
            </a:fld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využívá se často u dětí k pokrytí </a:t>
            </a:r>
            <a:r>
              <a:rPr lang="cs-CZ" dirty="0" err="1" smtClean="0"/>
              <a:t>perioperačního</a:t>
            </a:r>
            <a:r>
              <a:rPr lang="cs-CZ" dirty="0" smtClean="0"/>
              <a:t> období (operace na DKK, korekční</a:t>
            </a:r>
            <a:r>
              <a:rPr lang="cs-CZ" baseline="0" dirty="0" smtClean="0"/>
              <a:t> osteotomie, operace na genitálu, operace </a:t>
            </a:r>
            <a:r>
              <a:rPr lang="cs-CZ" baseline="0" dirty="0" err="1" smtClean="0"/>
              <a:t>hypospadií</a:t>
            </a:r>
            <a:r>
              <a:rPr lang="cs-CZ" baseline="0" dirty="0" smtClean="0"/>
              <a:t>)</a:t>
            </a:r>
          </a:p>
          <a:p>
            <a:r>
              <a:rPr lang="cs-CZ" baseline="0" dirty="0" smtClean="0"/>
              <a:t>u dospělých používána v léčbě chronických bolestí zad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 snímku </a:t>
            </a:r>
            <a:r>
              <a:rPr lang="cs-CZ" dirty="0" err="1" smtClean="0"/>
              <a:t>bupivakain</a:t>
            </a:r>
            <a:endParaRPr lang="cs-CZ" dirty="0" smtClean="0"/>
          </a:p>
          <a:p>
            <a:r>
              <a:rPr lang="cs-CZ" dirty="0" smtClean="0"/>
              <a:t>vysvětlení rozpustnosti ve vodě (neionizovaná forma – terc. amin – málo</a:t>
            </a:r>
            <a:r>
              <a:rPr lang="cs-CZ" baseline="0" dirty="0" smtClean="0"/>
              <a:t> rozpustný/ionizovaná forma – kvart. amoniová sůl – rozpustná forma) a účinku na </a:t>
            </a:r>
            <a:r>
              <a:rPr lang="cs-CZ" baseline="0" dirty="0" err="1" smtClean="0"/>
              <a:t>Na</a:t>
            </a:r>
            <a:r>
              <a:rPr lang="cs-CZ" baseline="0" dirty="0" smtClean="0"/>
              <a:t> kanál (účinná je ionizovaná forma), vysvětlení neúčinnosti LA při aplikace do zánětlivě změněné tkáně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velká část není v ČR dostupná,</a:t>
            </a:r>
            <a:r>
              <a:rPr lang="cs-CZ" baseline="0" dirty="0" smtClean="0"/>
              <a:t> ale to neznamená, že se to nemusí učit! co kdyby? </a:t>
            </a:r>
            <a:r>
              <a:rPr lang="cs-CZ" baseline="0" dirty="0" smtClean="0">
                <a:sym typeface="Wingdings" pitchFamily="2" charset="2"/>
              </a:rPr>
              <a:t></a:t>
            </a:r>
            <a:endParaRPr lang="cs-CZ" baseline="0" dirty="0" smtClean="0"/>
          </a:p>
          <a:p>
            <a:r>
              <a:rPr lang="cs-CZ" baseline="0" dirty="0" smtClean="0"/>
              <a:t>délka trvání  - krátká u esterů, jakmile se dostanou do </a:t>
            </a:r>
            <a:r>
              <a:rPr lang="cs-CZ" baseline="0" dirty="0" err="1" smtClean="0"/>
              <a:t>kr</a:t>
            </a:r>
            <a:r>
              <a:rPr lang="cs-CZ" baseline="0" dirty="0" smtClean="0"/>
              <a:t>. oběhu, rozštěpí je plazmat. </a:t>
            </a:r>
            <a:r>
              <a:rPr lang="cs-CZ" baseline="0" dirty="0" err="1" smtClean="0"/>
              <a:t>cholinesteráza</a:t>
            </a:r>
            <a:endParaRPr lang="cs-CZ" baseline="0" dirty="0" smtClean="0"/>
          </a:p>
          <a:p>
            <a:r>
              <a:rPr lang="cs-CZ" baseline="0" dirty="0" err="1" smtClean="0"/>
              <a:t>artikain</a:t>
            </a:r>
            <a:r>
              <a:rPr lang="cs-CZ" baseline="0" dirty="0" smtClean="0"/>
              <a:t> je zajímavý (sloučenina s amidovou i esterovou vazbou), používá se ve stomatologii, rychlý nástup, krátké trvání, bývá v ampulích už ve směsi s adrenalinem k prodloužení účinku (pozor na </a:t>
            </a:r>
            <a:r>
              <a:rPr lang="cs-CZ" baseline="0" dirty="0" err="1" smtClean="0"/>
              <a:t>akrální</a:t>
            </a:r>
            <a:r>
              <a:rPr lang="cs-CZ" baseline="0" dirty="0" smtClean="0"/>
              <a:t> části)!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adrenalin nepoužijeme u </a:t>
            </a:r>
            <a:r>
              <a:rPr lang="cs-CZ" dirty="0" err="1" smtClean="0"/>
              <a:t>akrálních</a:t>
            </a:r>
            <a:r>
              <a:rPr lang="cs-CZ" dirty="0" smtClean="0"/>
              <a:t> částí, hrozí nekróza, jinak</a:t>
            </a:r>
            <a:r>
              <a:rPr lang="cs-CZ" baseline="0" dirty="0" smtClean="0"/>
              <a:t> adrenalin prodlužuje délku účinku LA, má smysl u krátce účinkujících LA, nemá valný význam u </a:t>
            </a:r>
            <a:r>
              <a:rPr lang="cs-CZ" baseline="0" dirty="0" err="1" smtClean="0"/>
              <a:t>bupivakainu</a:t>
            </a:r>
            <a:r>
              <a:rPr lang="cs-CZ" baseline="0" dirty="0" smtClean="0"/>
              <a:t> (zde je dlouhý účinek už sám o sobě, adrenalin ho neprodlouží)</a:t>
            </a:r>
            <a:endParaRPr lang="cs-CZ" dirty="0" smtClean="0"/>
          </a:p>
          <a:p>
            <a:r>
              <a:rPr lang="cs-CZ" dirty="0" smtClean="0"/>
              <a:t>přídavek opioidů má smysl</a:t>
            </a:r>
            <a:r>
              <a:rPr lang="cs-CZ" baseline="0" dirty="0" smtClean="0"/>
              <a:t> u </a:t>
            </a:r>
            <a:r>
              <a:rPr lang="cs-CZ" baseline="0" dirty="0" err="1" smtClean="0"/>
              <a:t>neuroaxiálních</a:t>
            </a:r>
            <a:r>
              <a:rPr lang="cs-CZ" baseline="0" dirty="0" smtClean="0"/>
              <a:t> blokád – epidurální, </a:t>
            </a:r>
            <a:r>
              <a:rPr lang="cs-CZ" baseline="0" dirty="0" err="1" smtClean="0"/>
              <a:t>subarachnoidální</a:t>
            </a:r>
            <a:r>
              <a:rPr lang="cs-CZ" baseline="0" dirty="0" smtClean="0"/>
              <a:t> blokáda (zde jen schválené přípravky, v ČR snad jen morfin </a:t>
            </a:r>
            <a:r>
              <a:rPr lang="cs-CZ" baseline="0" dirty="0" err="1" smtClean="0"/>
              <a:t>hydrochlorid</a:t>
            </a:r>
            <a:r>
              <a:rPr lang="cs-CZ" baseline="0" dirty="0" smtClean="0"/>
              <a:t> bez </a:t>
            </a:r>
            <a:r>
              <a:rPr lang="cs-CZ" baseline="0" dirty="0" err="1" smtClean="0"/>
              <a:t>konzervancií</a:t>
            </a:r>
            <a:r>
              <a:rPr lang="cs-CZ" baseline="0" dirty="0" smtClean="0"/>
              <a:t>), u </a:t>
            </a:r>
            <a:r>
              <a:rPr lang="cs-CZ" baseline="0" dirty="0" err="1" smtClean="0"/>
              <a:t>perifrních</a:t>
            </a:r>
            <a:r>
              <a:rPr lang="cs-CZ" baseline="0" dirty="0" smtClean="0"/>
              <a:t> nervů z důsledku malé až žádné přítomnosti </a:t>
            </a:r>
            <a:r>
              <a:rPr lang="cs-CZ" baseline="0" dirty="0" err="1" smtClean="0"/>
              <a:t>opioidních</a:t>
            </a:r>
            <a:r>
              <a:rPr lang="cs-CZ" baseline="0" dirty="0" smtClean="0"/>
              <a:t> receptorů nemá valný smysl (opioidy by měly po vstřebání systémový </a:t>
            </a:r>
            <a:r>
              <a:rPr lang="cs-CZ" baseline="0" dirty="0" err="1" smtClean="0"/>
              <a:t>účinnek</a:t>
            </a:r>
            <a:r>
              <a:rPr lang="cs-CZ" baseline="0" dirty="0" smtClean="0"/>
              <a:t>, může se sčítat s opioidy podanými jinými cestami)</a:t>
            </a:r>
          </a:p>
          <a:p>
            <a:r>
              <a:rPr lang="cs-CZ" dirty="0" err="1" smtClean="0"/>
              <a:t>klonidin</a:t>
            </a:r>
            <a:r>
              <a:rPr lang="cs-CZ" dirty="0" smtClean="0"/>
              <a:t> jako jedno</a:t>
            </a:r>
            <a:r>
              <a:rPr lang="cs-CZ" baseline="0" dirty="0" smtClean="0"/>
              <a:t> z mála </a:t>
            </a:r>
            <a:r>
              <a:rPr lang="cs-CZ" baseline="0" dirty="0" err="1" smtClean="0"/>
              <a:t>ajuvancií</a:t>
            </a:r>
            <a:r>
              <a:rPr lang="cs-CZ" baseline="0" dirty="0" smtClean="0"/>
              <a:t> má dle čerstvých studií smysl, v ČR ale nemá velkou tradici (navíc je to „</a:t>
            </a:r>
            <a:r>
              <a:rPr lang="cs-CZ" baseline="0" dirty="0" err="1" smtClean="0"/>
              <a:t>off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label</a:t>
            </a:r>
            <a:r>
              <a:rPr lang="cs-CZ" baseline="0" dirty="0" smtClean="0"/>
              <a:t>“ aplikace – tedy v nesouladu s příbalovým letákem, </a:t>
            </a:r>
            <a:r>
              <a:rPr lang="cs-CZ" baseline="0" dirty="0" err="1" smtClean="0"/>
              <a:t>klonidin</a:t>
            </a:r>
            <a:r>
              <a:rPr lang="cs-CZ" baseline="0" dirty="0" smtClean="0"/>
              <a:t> je stále veden jako antihypertenzivum)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kortikoidy</a:t>
            </a:r>
            <a:r>
              <a:rPr lang="cs-CZ" baseline="0" dirty="0" smtClean="0"/>
              <a:t> se používají častěji v léčbě bolesti jako </a:t>
            </a:r>
            <a:r>
              <a:rPr lang="cs-CZ" baseline="0" dirty="0" err="1" smtClean="0"/>
              <a:t>adjuvans</a:t>
            </a:r>
            <a:r>
              <a:rPr lang="cs-CZ" baseline="0" dirty="0" smtClean="0"/>
              <a:t> – epidurální aplikace, kořenové obstřiky, aplikace do kloubů (SI skloubení)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léčbě toxicity je nejdůležitější OKAMŽITĚ</a:t>
            </a:r>
            <a:r>
              <a:rPr lang="cs-CZ" baseline="0" dirty="0" smtClean="0"/>
              <a:t> zastavit přísun LA do těla (zastavit aplikaci blokády, zastavit </a:t>
            </a:r>
            <a:r>
              <a:rPr lang="cs-CZ" baseline="0" dirty="0" err="1" smtClean="0"/>
              <a:t>injektomat</a:t>
            </a:r>
            <a:r>
              <a:rPr lang="cs-CZ" baseline="0" dirty="0" smtClean="0"/>
              <a:t> u aplikace do katétru), pokračovat symptomaticky a zahájit LIPIDOVOU ZÁCHRANU (</a:t>
            </a:r>
            <a:r>
              <a:rPr lang="cs-CZ" baseline="0" dirty="0" err="1" smtClean="0"/>
              <a:t>lipidrescue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historie – poznámka o „evropské cestě“ nebo „evropském triku“ anestezie (jako „americká cesta“ bývá označována celková anestezie – použití diethylétheru v bostonu v r. 1846</a:t>
            </a: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EBCA73-E5E9-4EC3-A776-6880523F09BF}" type="slidenum">
              <a:rPr lang="cs-CZ" smtClean="0"/>
              <a:pPr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estery se už téměř jako LA nepoužívají</a:t>
            </a:r>
          </a:p>
          <a:p>
            <a:r>
              <a:rPr lang="cs-CZ" dirty="0" smtClean="0"/>
              <a:t>u příznaků</a:t>
            </a:r>
            <a:r>
              <a:rPr lang="cs-CZ" baseline="0" dirty="0" smtClean="0"/>
              <a:t> je dobré si všímat časných příznaků – kožní (erytém, kopřivka), dechovým (obstrukce)</a:t>
            </a:r>
          </a:p>
          <a:p>
            <a:r>
              <a:rPr lang="cs-CZ" baseline="0" dirty="0" smtClean="0"/>
              <a:t>příznaky kardiovaskulární bývají pozdější (až v rozvinutém anafylaktickém šoku, o to však závažnější)</a:t>
            </a:r>
            <a:endParaRPr lang="cs-CZ" dirty="0" smtClean="0"/>
          </a:p>
          <a:p>
            <a:r>
              <a:rPr lang="cs-CZ" dirty="0" smtClean="0"/>
              <a:t>nejdůležitějším</a:t>
            </a:r>
            <a:r>
              <a:rPr lang="cs-CZ" baseline="0" dirty="0" smtClean="0"/>
              <a:t> opatřením je aplikace adrenalinu i.m. nebo s.</a:t>
            </a:r>
            <a:r>
              <a:rPr lang="cs-CZ" baseline="0" dirty="0" err="1" smtClean="0"/>
              <a:t>c</a:t>
            </a:r>
            <a:r>
              <a:rPr lang="cs-CZ" baseline="0" dirty="0" smtClean="0"/>
              <a:t>. a zajištění i.v. přístupu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trimekain</a:t>
            </a:r>
            <a:r>
              <a:rPr lang="cs-CZ" baseline="0" dirty="0" smtClean="0"/>
              <a:t> se od lidokainu liší 1 metylovou skupinou navíc, jinak mají velmi podobné farmakodynamické a farmakokinetické vlastnosti, ve světě je široce rozšířený </a:t>
            </a:r>
            <a:r>
              <a:rPr lang="cs-CZ" baseline="0" dirty="0" err="1" smtClean="0"/>
              <a:t>lidokain</a:t>
            </a:r>
            <a:r>
              <a:rPr lang="cs-CZ" baseline="0" dirty="0" smtClean="0"/>
              <a:t>, trimekain je </a:t>
            </a:r>
            <a:r>
              <a:rPr lang="cs-CZ" baseline="0" dirty="0" err="1" smtClean="0"/>
              <a:t>téměřř</a:t>
            </a:r>
            <a:r>
              <a:rPr lang="cs-CZ" baseline="0" dirty="0" smtClean="0"/>
              <a:t> neznámý a je rozšířený pouze v bývalém „východním bloku“ (</a:t>
            </a:r>
            <a:r>
              <a:rPr lang="cs-CZ" baseline="0" dirty="0" err="1" smtClean="0"/>
              <a:t>česko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slovensko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maďarsko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polsko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bulharsko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rusko</a:t>
            </a:r>
            <a:r>
              <a:rPr lang="cs-CZ" baseline="0" dirty="0" smtClean="0"/>
              <a:t>), v ČR je známý pod obchodním názvem </a:t>
            </a:r>
            <a:r>
              <a:rPr lang="cs-CZ" baseline="0" dirty="0" err="1" smtClean="0"/>
              <a:t>Mesocain</a:t>
            </a:r>
            <a:r>
              <a:rPr lang="cs-CZ" baseline="0" dirty="0" smtClean="0"/>
              <a:t> (a je levnější než zahraniční generický </a:t>
            </a:r>
            <a:r>
              <a:rPr lang="cs-CZ" baseline="0" dirty="0" err="1" smtClean="0"/>
              <a:t>lidokain</a:t>
            </a:r>
            <a:r>
              <a:rPr lang="cs-CZ" baseline="0" dirty="0" smtClean="0"/>
              <a:t>, a proto rozšířenější)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toxicita (</a:t>
            </a:r>
            <a:r>
              <a:rPr lang="cs-CZ" dirty="0" err="1" smtClean="0"/>
              <a:t>neuro</a:t>
            </a:r>
            <a:r>
              <a:rPr lang="cs-CZ" dirty="0" smtClean="0"/>
              <a:t> i </a:t>
            </a:r>
            <a:r>
              <a:rPr lang="cs-CZ" dirty="0" err="1" smtClean="0"/>
              <a:t>kardio</a:t>
            </a:r>
            <a:r>
              <a:rPr lang="cs-CZ" dirty="0" smtClean="0"/>
              <a:t>) je u </a:t>
            </a:r>
            <a:r>
              <a:rPr lang="cs-CZ" dirty="0" err="1" smtClean="0"/>
              <a:t>bupivakainu</a:t>
            </a:r>
            <a:r>
              <a:rPr lang="cs-CZ" dirty="0" smtClean="0"/>
              <a:t> poměrně velká,</a:t>
            </a:r>
            <a:r>
              <a:rPr lang="cs-CZ" baseline="0" dirty="0" smtClean="0"/>
              <a:t> při použití tohoto LA je nesmírně důležité dávat pozor na nechtěnou intravaskulární aplikaci</a:t>
            </a:r>
          </a:p>
          <a:p>
            <a:r>
              <a:rPr lang="cs-CZ" baseline="0" dirty="0" smtClean="0"/>
              <a:t>vyrábí se jako řada generických přípravků, originální byl </a:t>
            </a:r>
            <a:r>
              <a:rPr lang="cs-CZ" baseline="0" dirty="0" err="1" smtClean="0"/>
              <a:t>Marcaine</a:t>
            </a:r>
            <a:r>
              <a:rPr lang="cs-CZ" baseline="0" dirty="0" smtClean="0"/>
              <a:t> (fy Astra), dostupný je i jako levotočivý izomer </a:t>
            </a:r>
            <a:r>
              <a:rPr lang="cs-CZ" baseline="0" dirty="0" err="1" smtClean="0"/>
              <a:t>levobupivakain</a:t>
            </a:r>
            <a:r>
              <a:rPr lang="cs-CZ" baseline="0" dirty="0" smtClean="0"/>
              <a:t> (preparát </a:t>
            </a:r>
            <a:r>
              <a:rPr lang="cs-CZ" baseline="0" dirty="0" err="1" smtClean="0"/>
              <a:t>Chirocaine</a:t>
            </a:r>
            <a:r>
              <a:rPr lang="cs-CZ" baseline="0" dirty="0" smtClean="0"/>
              <a:t>), který je méně </a:t>
            </a:r>
            <a:r>
              <a:rPr lang="cs-CZ" baseline="0" dirty="0" err="1" smtClean="0"/>
              <a:t>kardiotoxický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nanesení na kůži dojde</a:t>
            </a:r>
            <a:r>
              <a:rPr lang="cs-CZ" baseline="0" dirty="0" smtClean="0"/>
              <a:t> ke znecitlivění cca do 1 mm hloubky – hodí se k aplikaci (cca 30 min) před žilní </a:t>
            </a:r>
            <a:r>
              <a:rPr lang="cs-CZ" baseline="0" dirty="0" err="1" smtClean="0"/>
              <a:t>kanylací</a:t>
            </a:r>
            <a:r>
              <a:rPr lang="cs-CZ" baseline="0" dirty="0" smtClean="0"/>
              <a:t> u dětí, dodává se jako hotová náplast (obr. vpravo) nebo jako krém v tubě (po aplikaci se musí překrýt okluzním obvazem)</a:t>
            </a:r>
          </a:p>
          <a:p>
            <a:r>
              <a:rPr lang="cs-CZ" baseline="0" dirty="0" smtClean="0"/>
              <a:t>u dospělých se dá použít na drobné kožní zákroky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dotazy, připomínky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krikava</a:t>
            </a:r>
            <a:r>
              <a:rPr lang="cs-CZ" baseline="0" dirty="0" smtClean="0"/>
              <a:t>(zavináč)mail.</a:t>
            </a:r>
            <a:r>
              <a:rPr lang="cs-CZ" baseline="0" smtClean="0"/>
              <a:t>muni.cz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F8669-5DCD-4651-B1F6-1599D584D4E0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rozšíření epidurální a subarachnoidální anestezie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subarachnoidální – od místa vpichu (resp. od horní hranice rozšíření blokády) dolů vše – jako transverzální míšn í léze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epidurální – od místa vpichu určitý počet segmentů nahoru a dolů (víceméně symetricky) dle podaného objemu</a:t>
            </a:r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7EB128-FE92-42A1-B8D9-17765C417157}" type="slidenum">
              <a:rPr lang="cs-CZ" smtClean="0"/>
              <a:pPr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obvyklá dávka 2-3 ml lokálního anestetika (lze použít jen LA určená pro aplikaci do subarachnoidálního prostoru)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tloušťka hrotu a typ špičky hrotu má vliv na četnost postpunkčních bolestí hlavy (především tloušťka, typ hrotu a jeho vliv na četnost PDPH byl zpochybňován)</a:t>
            </a:r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5FE19-9CB9-460F-A2E2-D4AB5D3523D1}" type="slidenum">
              <a:rPr lang="cs-CZ" smtClean="0"/>
              <a:pPr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postup při aplikaci subarachnoidální blokády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punkce nesmí být provedena nad L2 (tedy jen v prostoru L2-3 a níže)</a:t>
            </a:r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A2B43-B6E0-4707-B5AE-B483C66B7AFF}" type="slidenum">
              <a:rPr lang="cs-CZ" smtClean="0"/>
              <a:pPr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rozbalení sterilního setu rukavic (prstýnek na ruce je chyba!)</a:t>
            </a:r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D5B61-3268-4749-BC19-4F7857234395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E87C7D-6DDD-419A-83CB-8075E91095D1}" type="slidenum">
              <a:rPr lang="cs-CZ" smtClean="0"/>
              <a:pPr/>
              <a:t>10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7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1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9" y="1753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7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48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2" y="1748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25 h 385"/>
                <a:gd name="T2" fmla="*/ 5762 w 5762"/>
                <a:gd name="T3" fmla="*/ 21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76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76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596E2B-8154-4B05-8DD7-BB556DDBE4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C56C-2213-4D4E-8009-4716A554B1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86831-2C7C-4DF0-A2F6-9E44A96F0C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Nadpis, text a video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média 3"/>
          <p:cNvSpPr>
            <a:spLocks noGrp="1"/>
          </p:cNvSpPr>
          <p:nvPr>
            <p:ph type="media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314B-19DA-4156-A2EB-D875B5437D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CD7C-3D2F-4CE7-9735-263094ECDF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753A5-5F55-4557-BA1F-2ECB27CA0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E2BC-6AAC-461D-AC05-60CC38D251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9264-75B0-4B25-9277-98D390F8B7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640D-3CD3-492F-9AB6-80ACBD8642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30BC-2BBF-4D45-9202-277A6A4314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9A15-7FEB-43E8-86F8-1DFE10F3E9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58BE-2F18-4FB8-B5C0-32563EFC14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EF83-41CF-41EE-8A2C-FE3D8328B8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6" y="-991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45840 h 720"/>
                  <a:gd name="T4" fmla="*/ 389 w 1000"/>
                  <a:gd name="T5" fmla="*/ 45840 h 720"/>
                  <a:gd name="T6" fmla="*/ 389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78" y="1670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82 h 272"/>
                  <a:gd name="T4" fmla="*/ 240 w 624"/>
                  <a:gd name="T5" fmla="*/ 425 h 272"/>
                  <a:gd name="T6" fmla="*/ 624 w 624"/>
                  <a:gd name="T7" fmla="*/ 4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0 h 362"/>
                  <a:gd name="T4" fmla="*/ 248 w 632"/>
                  <a:gd name="T5" fmla="*/ 240 h 362"/>
                  <a:gd name="T6" fmla="*/ 632 w 632"/>
                  <a:gd name="T7" fmla="*/ 240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05" y="1663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4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34 h 317"/>
                  <a:gd name="T4" fmla="*/ 624 w 624"/>
                  <a:gd name="T5" fmla="*/ 2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79 h 317"/>
                  <a:gd name="T4" fmla="*/ 624 w 624"/>
                  <a:gd name="T5" fmla="*/ 47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29" y="166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2 h 317"/>
                  <a:gd name="T4" fmla="*/ 624 w 624"/>
                  <a:gd name="T5" fmla="*/ 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76" y="1745"/>
                <a:ext cx="624" cy="255"/>
              </a:xfrm>
              <a:custGeom>
                <a:avLst/>
                <a:gdLst>
                  <a:gd name="T0" fmla="*/ 0 w 624"/>
                  <a:gd name="T1" fmla="*/ 26 h 370"/>
                  <a:gd name="T2" fmla="*/ 0 w 624"/>
                  <a:gd name="T3" fmla="*/ 154 h 370"/>
                  <a:gd name="T4" fmla="*/ 624 w 624"/>
                  <a:gd name="T5" fmla="*/ 154 h 370"/>
                  <a:gd name="T6" fmla="*/ 624 w 624"/>
                  <a:gd name="T7" fmla="*/ 26 h 370"/>
                  <a:gd name="T8" fmla="*/ 384 w 624"/>
                  <a:gd name="T9" fmla="*/ 4 h 370"/>
                  <a:gd name="T10" fmla="*/ 0 w 624"/>
                  <a:gd name="T11" fmla="*/ 26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78" y="1690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479 h 272"/>
                  <a:gd name="T4" fmla="*/ 240 w 624"/>
                  <a:gd name="T5" fmla="*/ 423 h 272"/>
                  <a:gd name="T6" fmla="*/ 624 w 624"/>
                  <a:gd name="T7" fmla="*/ 479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1" y="1717"/>
                <a:ext cx="632" cy="316"/>
              </a:xfrm>
              <a:custGeom>
                <a:avLst/>
                <a:gdLst>
                  <a:gd name="T0" fmla="*/ 8 w 632"/>
                  <a:gd name="T1" fmla="*/ 34 h 362"/>
                  <a:gd name="T2" fmla="*/ 8 w 632"/>
                  <a:gd name="T3" fmla="*/ 242 h 362"/>
                  <a:gd name="T4" fmla="*/ 248 w 632"/>
                  <a:gd name="T5" fmla="*/ 242 h 362"/>
                  <a:gd name="T6" fmla="*/ 632 w 632"/>
                  <a:gd name="T7" fmla="*/ 242 h 362"/>
                  <a:gd name="T8" fmla="*/ 632 w 632"/>
                  <a:gd name="T9" fmla="*/ 34 h 362"/>
                  <a:gd name="T10" fmla="*/ 104 w 632"/>
                  <a:gd name="T11" fmla="*/ 34 h 362"/>
                  <a:gd name="T12" fmla="*/ 8 w 632"/>
                  <a:gd name="T13" fmla="*/ 34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25 h 385"/>
                <a:gd name="T2" fmla="*/ 3239 w 5762"/>
                <a:gd name="T3" fmla="*/ 215 h 385"/>
                <a:gd name="T4" fmla="*/ 3239 w 5762"/>
                <a:gd name="T5" fmla="*/ 4 h 385"/>
                <a:gd name="T6" fmla="*/ 0 w 5762"/>
                <a:gd name="T7" fmla="*/ 0 h 385"/>
                <a:gd name="T8" fmla="*/ 0 w 5762"/>
                <a:gd name="T9" fmla="*/ 22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3238 w 5761"/>
                <a:gd name="T3" fmla="*/ 0 h 189"/>
                <a:gd name="T4" fmla="*/ 323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7580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80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580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6BC7ACA8-7BCF-403C-9CF4-0C57DEC8DA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video" Target="file:///H:\medicina\vyuka\4_rocnik_aneste_analg\videa\radialis1.avi" TargetMode="External"/><Relationship Id="rId7" Type="http://schemas.openxmlformats.org/officeDocument/2006/relationships/image" Target="../media/image41.png"/><Relationship Id="rId2" Type="http://schemas.openxmlformats.org/officeDocument/2006/relationships/video" Target="file:///H:\medicina\vyuka\4_rocnik_aneste_analg\videa\musculocutaneus.avi" TargetMode="External"/><Relationship Id="rId1" Type="http://schemas.openxmlformats.org/officeDocument/2006/relationships/video" Target="file:///H:\medicina\vyuka\4_rocnik_aneste_analg\videa\medianus.avi" TargetMode="Externa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video" Target="file:///H:\medicina\vyuka\4_rocnik_aneste_analg\videa\ulnaris.avi" TargetMode="External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medicina\vyuka\4_rocnik_aneste_analg\videa\New_medianus.avi" TargetMode="Externa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medicina\vyuka\4_rocnik_aneste_analg\videa\interscalen_popis_c.mpg" TargetMode="Externa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medicina\vyuka\4_rocnik_aneste_analg\videa\ischiadicus_konvex_c.mpg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H:\medicina\vyuka\4_rocnik_aneste_analg\videa\New_fibularis%20a%20tibialis01.avi" TargetMode="Externa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73163" y="1468438"/>
            <a:ext cx="7772400" cy="1016000"/>
          </a:xfrm>
        </p:spPr>
        <p:txBody>
          <a:bodyPr/>
          <a:lstStyle/>
          <a:p>
            <a:pPr eaLnBrk="1" hangingPunct="1"/>
            <a:r>
              <a:rPr lang="cs-CZ" altLang="cs-CZ" sz="6000" smtClean="0"/>
              <a:t>Regionální anestezie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684213" eaLnBrk="1" hangingPunct="1">
              <a:spcBef>
                <a:spcPts val="750"/>
              </a:spcBef>
            </a:pPr>
            <a:r>
              <a:rPr lang="cs-CZ" altLang="cs-CZ" sz="3200" smtClean="0"/>
              <a:t>Ivo Křikava</a:t>
            </a:r>
          </a:p>
          <a:p>
            <a:pPr defTabSz="684213" eaLnBrk="1" hangingPunct="1">
              <a:spcBef>
                <a:spcPts val="750"/>
              </a:spcBef>
            </a:pPr>
            <a:r>
              <a:rPr lang="cs-CZ" altLang="cs-CZ" sz="3200" smtClean="0"/>
              <a:t>KDAR FN Brno</a:t>
            </a:r>
          </a:p>
          <a:p>
            <a:pPr defTabSz="684213" eaLnBrk="1" hangingPunct="1">
              <a:spcBef>
                <a:spcPts val="750"/>
              </a:spcBef>
            </a:pPr>
            <a:r>
              <a:rPr lang="cs-CZ" altLang="cs-CZ" sz="3200" smtClean="0"/>
              <a:t>2020</a:t>
            </a:r>
          </a:p>
          <a:p>
            <a:pPr defTabSz="684213" eaLnBrk="1" hangingPunct="1"/>
            <a:endParaRPr lang="cs-CZ" altLang="cs-CZ" sz="3200" smtClean="0"/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464175"/>
            <a:ext cx="236537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1258888" y="6165850"/>
            <a:ext cx="324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/>
              <a:t>krikava(zavináč)mail.muni.cz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jednorázový set k provedení blokády ...</a:t>
            </a:r>
          </a:p>
        </p:txBody>
      </p:sp>
      <p:pic>
        <p:nvPicPr>
          <p:cNvPr id="12291" name="Picture 3" descr="F:\Dokumenty\medicina\vyuka\lokal\04_vybalení balí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nachystaný stolek ...</a:t>
            </a:r>
          </a:p>
        </p:txBody>
      </p:sp>
      <p:pic>
        <p:nvPicPr>
          <p:cNvPr id="13315" name="Picture 3" descr="F:\Dokumenty\medicina\vyuka\lokal\05_nachystaný_stol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383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lokální anestetika ...</a:t>
            </a:r>
          </a:p>
        </p:txBody>
      </p:sp>
      <p:pic>
        <p:nvPicPr>
          <p:cNvPr id="14339" name="Picture 3" descr="F:\Dokumenty\medicina\vyuka\lokal\06_lokální_anestetik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663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dezinfekce ...</a:t>
            </a:r>
          </a:p>
        </p:txBody>
      </p:sp>
      <p:pic>
        <p:nvPicPr>
          <p:cNvPr id="15363" name="Picture 3" descr="F:\Dokumenty\medicina\vyuka\lokal\07_dezinfek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rouškování ...</a:t>
            </a:r>
          </a:p>
        </p:txBody>
      </p:sp>
      <p:pic>
        <p:nvPicPr>
          <p:cNvPr id="16387" name="Picture 3" descr="F:\Dokumenty\medicina\vyuka\lokal\08_rouškován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511175"/>
            <a:ext cx="7772400" cy="6080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smtClean="0">
                <a:latin typeface="+mn-lt"/>
              </a:rPr>
              <a:t>... lokální anestezie ...</a:t>
            </a:r>
          </a:p>
        </p:txBody>
      </p:sp>
      <p:pic>
        <p:nvPicPr>
          <p:cNvPr id="17411" name="Picture 1027" descr="F:\Dokumenty\medicina\vyuka\lokal\09_lokální_anestezi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7515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Dokumenty\medicina\vyuka\lokal\michelangelo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73163" y="749300"/>
            <a:ext cx="77724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natažení </a:t>
            </a:r>
            <a:r>
              <a:rPr lang="cs-CZ" altLang="cs-CZ" sz="3200" dirty="0" err="1" smtClean="0">
                <a:latin typeface="+mn-lt"/>
              </a:rPr>
              <a:t>bupivacainu</a:t>
            </a:r>
            <a:r>
              <a:rPr lang="cs-CZ" altLang="cs-CZ" sz="3200" dirty="0" smtClean="0">
                <a:latin typeface="+mn-lt"/>
              </a:rPr>
              <a:t> ...</a:t>
            </a:r>
          </a:p>
        </p:txBody>
      </p:sp>
      <p:pic>
        <p:nvPicPr>
          <p:cNvPr id="35844" name="Picture 4" descr="F:\Dokumenty\medicina\vyuka\lokal\11_natažení_bu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7315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punkce ...</a:t>
            </a:r>
          </a:p>
        </p:txBody>
      </p:sp>
      <p:pic>
        <p:nvPicPr>
          <p:cNvPr id="19459" name="Picture 3" descr="F:\Dokumenty\medicina\vyuka\lokal\12_punkc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0198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kapka moku ...</a:t>
            </a:r>
          </a:p>
        </p:txBody>
      </p:sp>
      <p:pic>
        <p:nvPicPr>
          <p:cNvPr id="20483" name="Picture 3" descr="F:\Dokumenty\medicina\vyuka\lokal\13_kapk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5715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573088"/>
            <a:ext cx="77724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aplikace </a:t>
            </a:r>
            <a:r>
              <a:rPr lang="cs-CZ" altLang="cs-CZ" sz="3200" dirty="0" err="1" smtClean="0">
                <a:latin typeface="+mn-lt"/>
              </a:rPr>
              <a:t>bupivacainu</a:t>
            </a:r>
            <a:r>
              <a:rPr lang="cs-CZ" altLang="cs-CZ" sz="3200" dirty="0" smtClean="0">
                <a:latin typeface="+mn-lt"/>
              </a:rPr>
              <a:t> ...</a:t>
            </a:r>
          </a:p>
        </p:txBody>
      </p:sp>
      <p:pic>
        <p:nvPicPr>
          <p:cNvPr id="21507" name="Picture 3" descr="F:\Dokumenty\medicina\vyuka\lokal\14_aplik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38481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F:\Dokumenty\medicina\vyuka\4_rocnik_aneste_analg\reg_anest_kprch_2008\Male-Nude-I-Po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14400"/>
            <a:ext cx="241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581525"/>
            <a:ext cx="2554287" cy="1905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latin typeface="+mn-lt"/>
              </a:rPr>
              <a:t>Rozdělení anestezie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59338" y="0"/>
            <a:ext cx="3440112" cy="549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mtClean="0"/>
              <a:t>celková anestezie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688013" y="1989138"/>
            <a:ext cx="34559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sz="2800" dirty="0">
                <a:latin typeface="+mn-lt"/>
              </a:rPr>
              <a:t>regionální anestezie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6264275" y="5300663"/>
            <a:ext cx="287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sz="2800" dirty="0">
                <a:latin typeface="+mn-lt"/>
              </a:rPr>
              <a:t>lokální anestezie</a:t>
            </a:r>
          </a:p>
        </p:txBody>
      </p:sp>
      <p:pic>
        <p:nvPicPr>
          <p:cNvPr id="28681" name="Picture 9" descr="F:\Dokumenty\medicina\vyuka\anestezie\sipka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33375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F:\Dokumenty\medicina\vyuka\anestezie\sipka2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412875"/>
            <a:ext cx="7620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313" y="1341438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>
                <a:latin typeface="+mn-lt"/>
              </a:rPr>
              <a:t>periferní blokáda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400800" y="1268413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>
                <a:latin typeface="+mn-lt"/>
              </a:rPr>
              <a:t>epidurální blokáda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227763" y="2997200"/>
            <a:ext cx="27003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defRPr/>
            </a:pPr>
            <a:r>
              <a:rPr lang="cs-CZ" altLang="cs-CZ" dirty="0" err="1">
                <a:latin typeface="+mn-lt"/>
              </a:rPr>
              <a:t>subarachnoidální</a:t>
            </a:r>
            <a:r>
              <a:rPr lang="cs-CZ" altLang="cs-CZ" dirty="0">
                <a:latin typeface="+mn-lt"/>
              </a:rPr>
              <a:t> blokáda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227763" y="4221163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>
                <a:latin typeface="+mn-lt"/>
              </a:rPr>
              <a:t>periferní blokáda</a:t>
            </a:r>
          </a:p>
        </p:txBody>
      </p:sp>
      <p:pic>
        <p:nvPicPr>
          <p:cNvPr id="28692" name="Picture 20" descr="F:\Dokumenty\medicina\vyuka\4_rocnik_aneste_analg\reg_anest_kprch_2008\sipka2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365625"/>
            <a:ext cx="6858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1" descr="F:\Dokumenty\medicina\vyuka\4_rocnik_aneste_analg\reg_anest_kprch_2008\sipka-2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2852738"/>
            <a:ext cx="8731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2" descr="F:\Dokumenty\medicina\vyuka\4_rocnik_aneste_analg\reg_anest_kprch_2008\sipka5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1844675"/>
            <a:ext cx="52228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23" descr="F:\Dokumenty\medicina\vyuka\anestezie\sipka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732463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utoUpdateAnimBg="0"/>
      <p:bldP spid="28677" grpId="0" autoUpdateAnimBg="0"/>
      <p:bldP spid="28678" grpId="0" autoUpdateAnimBg="0"/>
      <p:bldP spid="28684" grpId="0" autoUpdateAnimBg="0"/>
      <p:bldP spid="28685" grpId="0" autoUpdateAnimBg="0"/>
      <p:bldP spid="28686" grpId="0" autoUpdateAnimBg="0"/>
      <p:bldP spid="2868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... a je to!</a:t>
            </a:r>
          </a:p>
        </p:txBody>
      </p:sp>
      <p:pic>
        <p:nvPicPr>
          <p:cNvPr id="22531" name="Picture 3" descr="F:\Dokumenty\medicina\vyuka\lokal\15_sterilní_krytí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63246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Dokumenty\medicina\vyuka\anestezie\epidural-jeh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7575"/>
            <a:ext cx="66294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556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Epidurální blokáda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86400" cy="46482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větší množství lokálního anestetika v epidurálním prostoru</a:t>
            </a:r>
          </a:p>
          <a:p>
            <a:pPr eaLnBrk="1" hangingPunct="1"/>
            <a:r>
              <a:rPr lang="cs-CZ" altLang="cs-CZ" sz="2800" smtClean="0"/>
              <a:t>náročnější technika, méně spolehlivá, ALE výrazně využívána jako kontinuální technika (katetr, odstupňování účinku)</a:t>
            </a:r>
          </a:p>
        </p:txBody>
      </p:sp>
      <p:pic>
        <p:nvPicPr>
          <p:cNvPr id="23557" name="Picture 5" descr="F:\Dokumenty\medicina\vyuka\anestezie\epi_kat_rues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3263" y="1600200"/>
            <a:ext cx="3360737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49300"/>
            <a:ext cx="7772400" cy="558800"/>
          </a:xfrm>
        </p:spPr>
        <p:txBody>
          <a:bodyPr/>
          <a:lstStyle/>
          <a:p>
            <a:pPr eaLnBrk="1" hangingPunct="1"/>
            <a:r>
              <a:rPr lang="sk-SK" altLang="cs-CZ" smtClean="0"/>
              <a:t>Analgezie vs. anestezie</a:t>
            </a:r>
            <a:endParaRPr lang="cs-CZ" altLang="cs-CZ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altLang="cs-CZ" sz="2800" smtClean="0"/>
              <a:t>U epidurální aplikace lze pomocí koncentrace LA odstupňovat  kvalitu účinku</a:t>
            </a:r>
          </a:p>
          <a:p>
            <a:pPr eaLnBrk="1" hangingPunct="1"/>
            <a:endParaRPr lang="sk-SK" altLang="cs-CZ" sz="2800" smtClean="0"/>
          </a:p>
          <a:p>
            <a:pPr eaLnBrk="1" hangingPunct="1"/>
            <a:r>
              <a:rPr lang="sk-SK" altLang="cs-CZ" sz="2800" smtClean="0"/>
              <a:t>Epidurální </a:t>
            </a:r>
            <a:r>
              <a:rPr lang="sk-SK" altLang="cs-CZ" sz="2800" b="1" i="1" smtClean="0">
                <a:solidFill>
                  <a:schemeClr val="tx2"/>
                </a:solidFill>
              </a:rPr>
              <a:t>analgezie </a:t>
            </a:r>
            <a:r>
              <a:rPr lang="sk-SK" altLang="cs-CZ" sz="2800" smtClean="0">
                <a:solidFill>
                  <a:schemeClr val="tx2"/>
                </a:solidFill>
              </a:rPr>
              <a:t>– pouze bolest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altLang="cs-CZ" sz="2800" b="1" i="1" smtClean="0">
                <a:solidFill>
                  <a:schemeClr val="tx2"/>
                </a:solidFill>
              </a:rPr>
              <a:t>   </a:t>
            </a:r>
            <a:r>
              <a:rPr lang="sk-SK" altLang="cs-CZ" sz="2800" smtClean="0"/>
              <a:t>(nízká koncentrace lokálního anestetika)</a:t>
            </a:r>
          </a:p>
          <a:p>
            <a:pPr eaLnBrk="1" hangingPunct="1"/>
            <a:endParaRPr lang="sk-SK" altLang="cs-CZ" sz="2800" smtClean="0"/>
          </a:p>
          <a:p>
            <a:pPr eaLnBrk="1" hangingPunct="1"/>
            <a:r>
              <a:rPr lang="sk-SK" altLang="cs-CZ" sz="2800" smtClean="0"/>
              <a:t>Epidurální </a:t>
            </a:r>
            <a:r>
              <a:rPr lang="sk-SK" altLang="cs-CZ" sz="2800" b="1" i="1" smtClean="0">
                <a:solidFill>
                  <a:schemeClr val="tx2"/>
                </a:solidFill>
              </a:rPr>
              <a:t>anestezie </a:t>
            </a:r>
            <a:r>
              <a:rPr lang="sk-SK" altLang="cs-CZ" sz="2800" smtClean="0">
                <a:solidFill>
                  <a:schemeClr val="tx2"/>
                </a:solidFill>
              </a:rPr>
              <a:t>– senzorika a bolest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altLang="cs-CZ" sz="2800" smtClean="0"/>
              <a:t>   (vyšší koncentrace lokálního anestetika)</a:t>
            </a:r>
            <a:endParaRPr lang="cs-CZ" altLang="cs-CZ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49300"/>
            <a:ext cx="7772400" cy="558800"/>
          </a:xfrm>
        </p:spPr>
        <p:txBody>
          <a:bodyPr/>
          <a:lstStyle/>
          <a:p>
            <a:pPr eaLnBrk="1" hangingPunct="1"/>
            <a:r>
              <a:rPr lang="sk-SK" altLang="cs-CZ" sz="4000" smtClean="0"/>
              <a:t>Technické provedení I.</a:t>
            </a:r>
            <a:endParaRPr lang="cs-CZ" altLang="cs-CZ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2209800"/>
            <a:ext cx="4191000" cy="2971800"/>
          </a:xfrm>
        </p:spPr>
        <p:txBody>
          <a:bodyPr/>
          <a:lstStyle/>
          <a:p>
            <a:pPr eaLnBrk="1" hangingPunct="1"/>
            <a:r>
              <a:rPr lang="sk-SK" altLang="cs-CZ" sz="2800" b="1" i="1" smtClean="0"/>
              <a:t>Technika ztráty odporu</a:t>
            </a:r>
            <a:r>
              <a:rPr lang="sk-SK" altLang="cs-CZ" sz="2800" smtClean="0"/>
              <a:t> – při průniku do epidurálního prostoru dojde k náhlé ztrátě odporu v bezodporové stříkačce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pic>
        <p:nvPicPr>
          <p:cNvPr id="25604" name="Picture 4" descr="D:\Dokumenty\medicina\neuroaxiální_bloky_přednáška\loss_of_resi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362200"/>
            <a:ext cx="310038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749300"/>
            <a:ext cx="7772400" cy="558800"/>
          </a:xfrm>
        </p:spPr>
        <p:txBody>
          <a:bodyPr/>
          <a:lstStyle/>
          <a:p>
            <a:pPr eaLnBrk="1" hangingPunct="1"/>
            <a:r>
              <a:rPr lang="sk-SK" altLang="cs-CZ" sz="4000" smtClean="0"/>
              <a:t>Technické provedení II.</a:t>
            </a:r>
            <a:endParaRPr lang="cs-CZ" altLang="cs-CZ" sz="4000" smtClean="0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2133600"/>
            <a:ext cx="4419600" cy="3048000"/>
          </a:xfrm>
        </p:spPr>
        <p:txBody>
          <a:bodyPr/>
          <a:lstStyle/>
          <a:p>
            <a:pPr eaLnBrk="1" hangingPunct="1"/>
            <a:r>
              <a:rPr lang="sk-SK" altLang="cs-CZ" sz="2800" b="1" i="1" smtClean="0"/>
              <a:t>Technika visící kapky</a:t>
            </a:r>
            <a:r>
              <a:rPr lang="sk-SK" altLang="cs-CZ" sz="2800" smtClean="0"/>
              <a:t> – na kónus epidurální jehly zavěsíme kapku, která se nasaje dovnitř jehly při průniku do epidurálního prostoru</a:t>
            </a:r>
            <a:endParaRPr lang="cs-CZ" altLang="cs-CZ" sz="2800" smtClean="0"/>
          </a:p>
        </p:txBody>
      </p:sp>
      <p:pic>
        <p:nvPicPr>
          <p:cNvPr id="26628" name="Picture 1028" descr="D:\Dokumenty\medicina\neuroaxiální_bloky_přednáška\loss_resi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2956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49300"/>
            <a:ext cx="7772400" cy="558800"/>
          </a:xfrm>
        </p:spPr>
        <p:txBody>
          <a:bodyPr/>
          <a:lstStyle/>
          <a:p>
            <a:pPr eaLnBrk="1" hangingPunct="1"/>
            <a:r>
              <a:rPr lang="sk-SK" altLang="cs-CZ" sz="4000" smtClean="0"/>
              <a:t>Technické provedení III.</a:t>
            </a:r>
            <a:endParaRPr lang="cs-CZ" altLang="cs-CZ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89138"/>
            <a:ext cx="3975100" cy="4114800"/>
          </a:xfrm>
        </p:spPr>
        <p:txBody>
          <a:bodyPr/>
          <a:lstStyle/>
          <a:p>
            <a:pPr eaLnBrk="1" hangingPunct="1"/>
            <a:r>
              <a:rPr lang="sk-SK" altLang="cs-CZ" sz="2800" b="1" i="1" smtClean="0"/>
              <a:t>Epidurální katetr</a:t>
            </a:r>
            <a:r>
              <a:rPr lang="sk-SK" altLang="cs-CZ" sz="2800" smtClean="0"/>
              <a:t> – zavádíme za účelem dlouhodobějšího ovlivnění bolesti (pooperační, porodní, fantomové)</a:t>
            </a:r>
            <a:endParaRPr lang="cs-CZ" altLang="cs-CZ" sz="2800" b="1" i="1" smtClean="0"/>
          </a:p>
        </p:txBody>
      </p:sp>
      <p:pic>
        <p:nvPicPr>
          <p:cNvPr id="27652" name="Picture 4" descr="D:\Dokumenty\medicina\neuroaxiální_bloky_přednáška\epi_kat_ruesc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0575"/>
            <a:ext cx="39290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/>
            <a:r>
              <a:rPr lang="cs-CZ" altLang="cs-CZ" smtClean="0"/>
              <a:t>CSEA (KSEA)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7848600" cy="10668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Kombinovaná subarachnoidální a epidurální anestezie</a:t>
            </a:r>
          </a:p>
        </p:txBody>
      </p:sp>
      <p:pic>
        <p:nvPicPr>
          <p:cNvPr id="28676" name="Picture 1028" descr="D:\Dokumenty\medicina\neuroaxiální_bloky_přednáška\cse_2.jpg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40163" y="2286000"/>
            <a:ext cx="4114800" cy="3371850"/>
          </a:xfrm>
          <a:noFill/>
        </p:spPr>
      </p:pic>
      <p:sp>
        <p:nvSpPr>
          <p:cNvPr id="28677" name="Text Box 1029"/>
          <p:cNvSpPr txBox="1">
            <a:spLocks noChangeArrowheads="1"/>
          </p:cNvSpPr>
          <p:nvPr/>
        </p:nvSpPr>
        <p:spPr bwMode="auto">
          <a:xfrm>
            <a:off x="3962400" y="5715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/>
            <a:r>
              <a:rPr lang="cs-CZ" altLang="cs-CZ"/>
              <a:t>provedení single-space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/>
            <a:r>
              <a:rPr lang="cs-CZ" altLang="cs-CZ" smtClean="0"/>
              <a:t>Výhody CSEA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Rychlost nástupu a intenzita blokády při subarachnoidální anestezii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Pooperační analgetizace epidurálním katetrem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6629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Periferní nervové blokády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6019800" cy="3886200"/>
          </a:xfrm>
        </p:spPr>
        <p:txBody>
          <a:bodyPr/>
          <a:lstStyle/>
          <a:p>
            <a:pPr eaLnBrk="1" hangingPunct="1"/>
            <a:r>
              <a:rPr lang="cs-CZ" altLang="cs-CZ" smtClean="0"/>
              <a:t>lokalizace nervových pletení pomocí UZ nebo pomocí neurostimulátoru (el. proud ~ 0,3-1mA) nebo kombinace</a:t>
            </a:r>
          </a:p>
          <a:p>
            <a:pPr eaLnBrk="1" hangingPunct="1"/>
            <a:r>
              <a:rPr lang="cs-CZ" altLang="cs-CZ" smtClean="0"/>
              <a:t>u čistě senzorických nervů orientace pomocí UZ nebo anatomických struktur</a:t>
            </a:r>
          </a:p>
        </p:txBody>
      </p:sp>
      <p:pic>
        <p:nvPicPr>
          <p:cNvPr id="30724" name="Picture 4" descr="F:\Dokumenty\medicina\vyuka\anestezie\stimulato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1993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Přístupy k brachiálnímu plexu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3733800" cy="2667000"/>
          </a:xfrm>
        </p:spPr>
        <p:txBody>
          <a:bodyPr/>
          <a:lstStyle/>
          <a:p>
            <a:pPr eaLnBrk="1" hangingPunct="1"/>
            <a:r>
              <a:rPr lang="cs-CZ" altLang="cs-CZ" smtClean="0"/>
              <a:t>interskalenický</a:t>
            </a:r>
          </a:p>
          <a:p>
            <a:pPr eaLnBrk="1" hangingPunct="1"/>
            <a:r>
              <a:rPr lang="cs-CZ" altLang="cs-CZ" smtClean="0"/>
              <a:t>supraklavikulární</a:t>
            </a:r>
          </a:p>
          <a:p>
            <a:pPr eaLnBrk="1" hangingPunct="1"/>
            <a:r>
              <a:rPr lang="cs-CZ" altLang="cs-CZ" smtClean="0"/>
              <a:t>inraklavikulární</a:t>
            </a:r>
          </a:p>
          <a:p>
            <a:pPr eaLnBrk="1" hangingPunct="1"/>
            <a:r>
              <a:rPr lang="cs-CZ" altLang="cs-CZ" smtClean="0"/>
              <a:t>axilární</a:t>
            </a:r>
          </a:p>
        </p:txBody>
      </p:sp>
      <p:pic>
        <p:nvPicPr>
          <p:cNvPr id="31748" name="Picture 4" descr="F:\Dokumenty\medicina\vyuka\reg.anest\brachplex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40894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okumenty\medicina\vyuka\anestezie\tel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746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400" y="1295400"/>
            <a:ext cx="32004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sz="2800" smtClean="0"/>
              <a:t>celková anestetika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435600" y="1981200"/>
            <a:ext cx="370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sz="3200" dirty="0">
                <a:latin typeface="+mn-lt"/>
              </a:rPr>
              <a:t>regionální techniky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11188" y="5445125"/>
            <a:ext cx="3343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sz="3200" dirty="0">
                <a:latin typeface="+mn-lt"/>
              </a:rPr>
              <a:t>lokální anestezie</a:t>
            </a:r>
          </a:p>
        </p:txBody>
      </p:sp>
      <p:pic>
        <p:nvPicPr>
          <p:cNvPr id="12295" name="Picture 7" descr="F:\Dokumenty\medicina\vyuka\anestezie\sipka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828800"/>
            <a:ext cx="914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F:\Dokumenty\medicina\vyuka\anestezie\sipka+5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867400"/>
            <a:ext cx="455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F:\Dokumenty\medicina\vyuka\anestezie\sipka3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895600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F:\Dokumenty\medicina\vyuka\anestezie\sipka9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200400"/>
            <a:ext cx="25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F:\Dokumenty\medicina\vyuka\anestezie\sipka2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4075113"/>
            <a:ext cx="7620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116013" y="3657600"/>
            <a:ext cx="2617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>
                <a:latin typeface="+mn-lt"/>
              </a:rPr>
              <a:t>periferní blokáda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248400" y="266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>
                <a:latin typeface="+mn-lt"/>
              </a:rPr>
              <a:t>epidurální blokáda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516688" y="3644900"/>
            <a:ext cx="262731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 err="1">
                <a:latin typeface="+mn-lt"/>
              </a:rPr>
              <a:t>subarachnoidální</a:t>
            </a:r>
            <a:r>
              <a:rPr lang="cs-CZ" altLang="cs-CZ" dirty="0">
                <a:latin typeface="+mn-lt"/>
              </a:rPr>
              <a:t> blokáda</a:t>
            </a:r>
          </a:p>
        </p:txBody>
      </p:sp>
      <p:pic>
        <p:nvPicPr>
          <p:cNvPr id="12303" name="Picture 15" descr="F:\Dokumenty\medicina\vyuka\anestezie\sipka3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5410200"/>
            <a:ext cx="609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6588125" y="5715000"/>
            <a:ext cx="2555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cs-CZ" altLang="cs-CZ" dirty="0">
                <a:latin typeface="+mn-lt"/>
              </a:rPr>
              <a:t>periferní blokáda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  <p:bldP spid="12293" grpId="0" autoUpdateAnimBg="0"/>
      <p:bldP spid="12294" grpId="0" autoUpdateAnimBg="0"/>
      <p:bldP spid="12300" grpId="0" autoUpdateAnimBg="0"/>
      <p:bldP spid="12301" grpId="0" autoUpdateAnimBg="0"/>
      <p:bldP spid="12302" grpId="0" autoUpdateAnimBg="0"/>
      <p:bldP spid="1230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81000"/>
            <a:ext cx="44958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Neurostimulace</a:t>
            </a:r>
          </a:p>
        </p:txBody>
      </p:sp>
      <p:pic>
        <p:nvPicPr>
          <p:cNvPr id="7" name="median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259632" y="1556792"/>
            <a:ext cx="3048000" cy="2286000"/>
          </a:xfrm>
          <a:prstGeom prst="rect">
            <a:avLst/>
          </a:prstGeom>
        </p:spPr>
      </p:pic>
      <p:pic>
        <p:nvPicPr>
          <p:cNvPr id="8" name="musculocutaneus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076056" y="1484784"/>
            <a:ext cx="3048000" cy="2286000"/>
          </a:xfrm>
          <a:prstGeom prst="rect">
            <a:avLst/>
          </a:prstGeom>
        </p:spPr>
      </p:pic>
      <p:pic>
        <p:nvPicPr>
          <p:cNvPr id="9" name="radialis1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1331640" y="4221088"/>
            <a:ext cx="3048000" cy="2286000"/>
          </a:xfrm>
          <a:prstGeom prst="rect">
            <a:avLst/>
          </a:prstGeom>
        </p:spPr>
      </p:pic>
      <p:pic>
        <p:nvPicPr>
          <p:cNvPr id="10" name="ulnaris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5076056" y="414908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563" y="457200"/>
            <a:ext cx="3657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Vizualizace</a:t>
            </a:r>
          </a:p>
        </p:txBody>
      </p:sp>
      <p:pic>
        <p:nvPicPr>
          <p:cNvPr id="4" name="New_medianu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628800"/>
            <a:ext cx="554461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78163" y="457200"/>
            <a:ext cx="4038600" cy="1143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Vizualizace II</a:t>
            </a:r>
          </a:p>
        </p:txBody>
      </p:sp>
      <p:pic>
        <p:nvPicPr>
          <p:cNvPr id="4" name="interscalen_popis_c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772816"/>
            <a:ext cx="5733256" cy="458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 descr="F:\Dokumenty\medicina\vyuka\reg.anest\lumbpl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4779963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027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4343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Přístupy na DK</a:t>
            </a:r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916113"/>
            <a:ext cx="3810000" cy="16764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„psoas compartment“</a:t>
            </a:r>
          </a:p>
          <a:p>
            <a:pPr eaLnBrk="1" hangingPunct="1"/>
            <a:r>
              <a:rPr lang="cs-CZ" altLang="cs-CZ" sz="2400" smtClean="0"/>
              <a:t>„3 in 1“</a:t>
            </a:r>
          </a:p>
          <a:p>
            <a:pPr eaLnBrk="1" hangingPunct="1"/>
            <a:r>
              <a:rPr lang="cs-CZ" altLang="cs-CZ" sz="2400" smtClean="0"/>
              <a:t>n.ischiadicus</a:t>
            </a:r>
          </a:p>
        </p:txBody>
      </p:sp>
      <p:sp>
        <p:nvSpPr>
          <p:cNvPr id="35845" name="Rectangle 1029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3429000"/>
            <a:ext cx="3810000" cy="2133600"/>
          </a:xfrm>
        </p:spPr>
        <p:txBody>
          <a:bodyPr/>
          <a:lstStyle/>
          <a:p>
            <a:pPr eaLnBrk="1" hangingPunct="1"/>
            <a:r>
              <a:rPr lang="cs-CZ" altLang="cs-CZ" smtClean="0"/>
              <a:t>zadní přístup - Labat</a:t>
            </a:r>
          </a:p>
          <a:p>
            <a:pPr eaLnBrk="1" hangingPunct="1"/>
            <a:r>
              <a:rPr lang="cs-CZ" altLang="cs-CZ" sz="2000" smtClean="0"/>
              <a:t>přední přístup</a:t>
            </a:r>
          </a:p>
          <a:p>
            <a:pPr eaLnBrk="1" hangingPunct="1"/>
            <a:r>
              <a:rPr lang="cs-CZ" altLang="cs-CZ" sz="2000" smtClean="0"/>
              <a:t>přístup dle Raje</a:t>
            </a:r>
          </a:p>
          <a:p>
            <a:pPr eaLnBrk="1" hangingPunct="1"/>
            <a:r>
              <a:rPr lang="cs-CZ" altLang="cs-CZ" sz="2000" smtClean="0"/>
              <a:t>boční přístup (NYSORA)</a:t>
            </a:r>
          </a:p>
          <a:p>
            <a:pPr eaLnBrk="1" hangingPunct="1"/>
            <a:r>
              <a:rPr lang="cs-CZ" altLang="cs-CZ" sz="2000" smtClean="0"/>
              <a:t>popliteální přístup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:\Dokumenty\medicina\vyuka\reg_anest_kprch\lab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2895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schiadicus_konvex_c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779912" y="726752"/>
            <a:ext cx="4680520" cy="5787369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3326829" cy="114300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bg1"/>
                </a:solidFill>
              </a:rPr>
              <a:t>Vizualizace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bg1"/>
                </a:solidFill>
              </a:rPr>
              <a:t>Vizualizace II</a:t>
            </a:r>
          </a:p>
        </p:txBody>
      </p:sp>
      <p:pic>
        <p:nvPicPr>
          <p:cNvPr id="4" name="New_fibularis a tibialis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1772816"/>
            <a:ext cx="533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Kaudální blokáda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772400" cy="2362200"/>
          </a:xfrm>
        </p:spPr>
        <p:txBody>
          <a:bodyPr/>
          <a:lstStyle/>
          <a:p>
            <a:pPr eaLnBrk="1" hangingPunct="1"/>
            <a:r>
              <a:rPr lang="cs-CZ" altLang="cs-CZ" smtClean="0"/>
              <a:t>alternativní přístup do epidurálního prostoru</a:t>
            </a:r>
          </a:p>
          <a:p>
            <a:pPr eaLnBrk="1" hangingPunct="1"/>
            <a:r>
              <a:rPr lang="cs-CZ" altLang="cs-CZ" smtClean="0"/>
              <a:t>relativně jednoduchá technika</a:t>
            </a:r>
          </a:p>
          <a:p>
            <a:pPr eaLnBrk="1" hangingPunct="1"/>
            <a:r>
              <a:rPr lang="cs-CZ" altLang="cs-CZ" smtClean="0"/>
              <a:t>„low back pain“ a FBSS</a:t>
            </a:r>
          </a:p>
        </p:txBody>
      </p:sp>
      <p:pic>
        <p:nvPicPr>
          <p:cNvPr id="38916" name="Picture 4" descr="F:\Dokumenty\medicina\bolest\kaud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4514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I~00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862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Lokální anestetika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reverzibilní blokáda vedení vzruchu</a:t>
            </a:r>
          </a:p>
          <a:p>
            <a:pPr eaLnBrk="1" hangingPunct="1"/>
            <a:r>
              <a:rPr lang="cs-CZ" altLang="cs-CZ" smtClean="0"/>
              <a:t>účinek na Na</a:t>
            </a:r>
            <a:r>
              <a:rPr lang="cs-CZ" altLang="cs-CZ" baseline="30000" smtClean="0"/>
              <a:t>+</a:t>
            </a:r>
            <a:r>
              <a:rPr lang="cs-CZ" altLang="cs-CZ" smtClean="0"/>
              <a:t> kanál</a:t>
            </a:r>
          </a:p>
          <a:p>
            <a:pPr eaLnBrk="1" hangingPunct="1"/>
            <a:r>
              <a:rPr lang="cs-CZ" altLang="cs-CZ" smtClean="0"/>
              <a:t>podobná chemická struktura (terciární aminy </a:t>
            </a:r>
            <a:r>
              <a:rPr lang="cs-CZ" altLang="cs-CZ" smtClean="0">
                <a:sym typeface="Wingdings" pitchFamily="2" charset="2"/>
              </a:rPr>
              <a:t> kvarterní amoniové soli)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odlišná chemická struktura (amidy x estery)</a:t>
            </a:r>
          </a:p>
        </p:txBody>
      </p:sp>
      <p:pic>
        <p:nvPicPr>
          <p:cNvPr id="39940" name="Picture 4" descr="F:\Dokumenty\medicina\vyuka\reg_anest_chirurg\bupivacain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181600"/>
            <a:ext cx="37258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Rozdělení lokálních anestetik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cs-CZ" altLang="cs-CZ" u="sng" smtClean="0"/>
              <a:t>podle síly:</a:t>
            </a:r>
            <a:r>
              <a:rPr lang="cs-CZ" altLang="cs-CZ" smtClean="0"/>
              <a:t> </a:t>
            </a:r>
            <a:r>
              <a:rPr lang="cs-CZ" altLang="cs-CZ" sz="2400" smtClean="0"/>
              <a:t>prokain </a:t>
            </a:r>
            <a:r>
              <a:rPr lang="cs-CZ" altLang="cs-CZ" sz="2400" b="1" smtClean="0"/>
              <a:t>&lt;</a:t>
            </a:r>
            <a:r>
              <a:rPr lang="cs-CZ" altLang="cs-CZ" sz="2400" smtClean="0"/>
              <a:t> lidokain = mepivakain = trimekain = prilokain </a:t>
            </a:r>
            <a:r>
              <a:rPr lang="cs-CZ" altLang="cs-CZ" sz="2400" b="1" smtClean="0"/>
              <a:t>&lt;</a:t>
            </a:r>
            <a:r>
              <a:rPr lang="cs-CZ" altLang="cs-CZ" sz="2400" smtClean="0"/>
              <a:t> tetrakain = bupivakain = artikain</a:t>
            </a:r>
          </a:p>
          <a:p>
            <a:pPr eaLnBrk="1" hangingPunct="1">
              <a:lnSpc>
                <a:spcPct val="130000"/>
              </a:lnSpc>
            </a:pPr>
            <a:r>
              <a:rPr lang="cs-CZ" altLang="cs-CZ" u="sng" smtClean="0"/>
              <a:t>podle rychlosti nástupu:</a:t>
            </a:r>
            <a:r>
              <a:rPr lang="cs-CZ" altLang="cs-CZ" smtClean="0"/>
              <a:t> </a:t>
            </a:r>
            <a:r>
              <a:rPr lang="cs-CZ" altLang="cs-CZ" sz="2400" smtClean="0"/>
              <a:t>artikain </a:t>
            </a:r>
            <a:r>
              <a:rPr lang="cs-CZ" altLang="cs-CZ" sz="2400" b="1" smtClean="0"/>
              <a:t>&lt;</a:t>
            </a:r>
            <a:r>
              <a:rPr lang="cs-CZ" altLang="cs-CZ" sz="2400" smtClean="0"/>
              <a:t> lidokain </a:t>
            </a:r>
            <a:r>
              <a:rPr lang="cs-CZ" altLang="cs-CZ" sz="2400" b="1" smtClean="0"/>
              <a:t>&lt;</a:t>
            </a:r>
            <a:r>
              <a:rPr lang="cs-CZ" altLang="cs-CZ" sz="2400" smtClean="0"/>
              <a:t> bupivakain</a:t>
            </a:r>
          </a:p>
          <a:p>
            <a:pPr eaLnBrk="1" hangingPunct="1">
              <a:lnSpc>
                <a:spcPct val="130000"/>
              </a:lnSpc>
            </a:pPr>
            <a:r>
              <a:rPr lang="cs-CZ" altLang="cs-CZ" u="sng" smtClean="0"/>
              <a:t>podle délky trvání blokády:</a:t>
            </a:r>
            <a:r>
              <a:rPr lang="cs-CZ" altLang="cs-CZ" smtClean="0"/>
              <a:t> </a:t>
            </a:r>
            <a:r>
              <a:rPr lang="cs-CZ" altLang="cs-CZ" sz="2400" smtClean="0"/>
              <a:t>prokain = chlorprokain </a:t>
            </a:r>
            <a:r>
              <a:rPr lang="cs-CZ" altLang="cs-CZ" sz="2400" b="1" smtClean="0"/>
              <a:t>&lt;</a:t>
            </a:r>
            <a:r>
              <a:rPr lang="cs-CZ" altLang="cs-CZ" sz="2400" smtClean="0"/>
              <a:t> lidokain = trimekain = mepivakain = artikain </a:t>
            </a:r>
            <a:r>
              <a:rPr lang="cs-CZ" altLang="cs-CZ" sz="2400" b="1" smtClean="0"/>
              <a:t>&lt;</a:t>
            </a:r>
            <a:r>
              <a:rPr lang="cs-CZ" altLang="cs-CZ" sz="2400" smtClean="0"/>
              <a:t> bupivakain = tetrakain = ropivakain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Adjuvancia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cs-CZ" altLang="cs-CZ" sz="2400" smtClean="0"/>
              <a:t>látky přidávané k LA za účelem změnit změnit průběh blokády</a:t>
            </a:r>
            <a:r>
              <a:rPr lang="cs-CZ" altLang="cs-CZ" sz="2800" smtClean="0"/>
              <a:t> </a:t>
            </a:r>
            <a:r>
              <a:rPr lang="cs-CZ" altLang="cs-CZ" sz="2000" smtClean="0"/>
              <a:t>(zrychlit nástup, prodloužit trvání, snížit toxicitu, zlepšit analgizii)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cs-CZ" altLang="cs-CZ" sz="2400" smtClean="0"/>
              <a:t>adrenalin –</a:t>
            </a:r>
            <a:r>
              <a:rPr lang="cs-CZ" altLang="cs-CZ" sz="2800" smtClean="0"/>
              <a:t> </a:t>
            </a:r>
            <a:r>
              <a:rPr lang="cs-CZ" altLang="cs-CZ" sz="2000" smtClean="0"/>
              <a:t>1:200 000 (5 μg/ml)</a:t>
            </a:r>
            <a:r>
              <a:rPr lang="cs-CZ" altLang="cs-CZ" sz="2800" smtClean="0"/>
              <a:t> </a:t>
            </a:r>
            <a:r>
              <a:rPr lang="cs-CZ" altLang="cs-CZ" sz="2400" smtClean="0"/>
              <a:t>CAVE – terminální cévní zásobení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cs-CZ" altLang="cs-CZ" sz="2400" b="1" smtClean="0"/>
              <a:t>opioidy</a:t>
            </a:r>
            <a:r>
              <a:rPr lang="cs-CZ" altLang="cs-CZ" sz="2800" b="1" smtClean="0"/>
              <a:t> </a:t>
            </a:r>
            <a:r>
              <a:rPr lang="cs-CZ" altLang="cs-CZ" sz="2400" smtClean="0"/>
              <a:t>(fentanyl, sufentanil – epidurální anestezie)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cs-CZ" altLang="cs-CZ" sz="2400" smtClean="0"/>
              <a:t>klonidin –</a:t>
            </a:r>
            <a:r>
              <a:rPr lang="cs-CZ" altLang="cs-CZ" sz="2800" smtClean="0"/>
              <a:t> </a:t>
            </a:r>
            <a:r>
              <a:rPr lang="cs-CZ" altLang="cs-CZ" sz="2400" smtClean="0"/>
              <a:t>α</a:t>
            </a:r>
            <a:r>
              <a:rPr lang="cs-CZ" altLang="cs-CZ" sz="2400" baseline="-25000" smtClean="0"/>
              <a:t>2</a:t>
            </a:r>
            <a:r>
              <a:rPr lang="cs-CZ" altLang="cs-CZ" sz="2400" smtClean="0"/>
              <a:t>-mimetikum (prodloužení blokády, sedace)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cs-CZ" altLang="cs-CZ" sz="2400" smtClean="0"/>
              <a:t>kombinace LA – kombinace výhodných vlastností (rychlost nástupu + délka účinku)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endParaRPr lang="cs-CZ" altLang="cs-CZ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okumenty\medicina\vyuka\anestezie\reg_b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29987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Regionální techniky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neuroaxiální blokády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periferní nervové blokády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06963" y="1981200"/>
            <a:ext cx="3810000" cy="1828800"/>
          </a:xfrm>
        </p:spPr>
        <p:txBody>
          <a:bodyPr/>
          <a:lstStyle/>
          <a:p>
            <a:pPr eaLnBrk="1" hangingPunct="1"/>
            <a:r>
              <a:rPr lang="cs-CZ" altLang="cs-CZ" smtClean="0"/>
              <a:t>subarachnoidální blokáda</a:t>
            </a:r>
          </a:p>
          <a:p>
            <a:pPr eaLnBrk="1" hangingPunct="1"/>
            <a:r>
              <a:rPr lang="cs-CZ" altLang="cs-CZ" smtClean="0"/>
              <a:t>epidurální blokáda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76600" y="45720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2800" dirty="0">
                <a:latin typeface="+mn-lt"/>
              </a:rPr>
              <a:t>nervové pleteně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cs-CZ" altLang="cs-CZ" sz="2800" dirty="0">
                <a:latin typeface="+mn-lt"/>
              </a:rPr>
              <a:t>jednotlivé nervy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Dokumenty\medicina\bolest\slavickova\fotky_analgetika\kkortikoi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9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Toxicita lokálních anestetik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1981200"/>
            <a:ext cx="7391400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cs-CZ" altLang="cs-CZ" smtClean="0"/>
              <a:t>místní toxicita – přímé účinky na nervové struktury, přísady?, mechanické postižení?</a:t>
            </a:r>
          </a:p>
          <a:p>
            <a:pPr eaLnBrk="1" hangingPunct="1">
              <a:spcAft>
                <a:spcPct val="20000"/>
              </a:spcAft>
            </a:pPr>
            <a:r>
              <a:rPr lang="cs-CZ" altLang="cs-CZ" smtClean="0"/>
              <a:t>celková toxicita</a:t>
            </a:r>
          </a:p>
          <a:p>
            <a:pPr eaLnBrk="1" hangingPunct="1">
              <a:spcAft>
                <a:spcPct val="20000"/>
              </a:spcAft>
            </a:pPr>
            <a:endParaRPr lang="cs-CZ" altLang="cs-CZ" smtClean="0"/>
          </a:p>
          <a:p>
            <a:pPr eaLnBrk="1" hangingPunct="1">
              <a:spcAft>
                <a:spcPct val="20000"/>
              </a:spcAft>
            </a:pPr>
            <a:endParaRPr lang="cs-CZ" altLang="cs-CZ" smtClean="0"/>
          </a:p>
          <a:p>
            <a:pPr eaLnBrk="1" hangingPunct="1">
              <a:spcAft>
                <a:spcPct val="20000"/>
              </a:spcAft>
            </a:pPr>
            <a:r>
              <a:rPr lang="cs-CZ" altLang="cs-CZ" smtClean="0"/>
              <a:t>nezaměňovat za alergickou reakci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68763" y="3048000"/>
            <a:ext cx="4876800" cy="1905000"/>
          </a:xfrm>
        </p:spPr>
        <p:txBody>
          <a:bodyPr/>
          <a:lstStyle/>
          <a:p>
            <a:pPr eaLnBrk="1" hangingPunct="1"/>
            <a:r>
              <a:rPr lang="cs-CZ" altLang="cs-CZ" smtClean="0"/>
              <a:t>kardiotoxicita – </a:t>
            </a:r>
            <a:r>
              <a:rPr lang="cs-CZ" altLang="cs-CZ" sz="2000" smtClean="0"/>
              <a:t>bradykardie, poruchy vedení, komorové arytmie</a:t>
            </a:r>
          </a:p>
          <a:p>
            <a:pPr eaLnBrk="1" hangingPunct="1"/>
            <a:r>
              <a:rPr lang="cs-CZ" altLang="cs-CZ" smtClean="0"/>
              <a:t>neurotoxicita – </a:t>
            </a:r>
            <a:r>
              <a:rPr lang="cs-CZ" altLang="cs-CZ" sz="2000" smtClean="0"/>
              <a:t>závrať, kovová pachuť, křeče bezvědomí,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Alergické reakce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80010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časté u esterů (zde zkřížené)</a:t>
            </a:r>
          </a:p>
          <a:p>
            <a:pPr eaLnBrk="1" hangingPunct="1"/>
            <a:r>
              <a:rPr lang="cs-CZ" altLang="cs-CZ" smtClean="0"/>
              <a:t>příznaky: kožní, respirační, kardiovaskulární, </a:t>
            </a:r>
            <a:r>
              <a:rPr lang="cs-CZ" altLang="cs-CZ" sz="2000" smtClean="0"/>
              <a:t>(GIT)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léčba: zajištění iv., poloha, O</a:t>
            </a:r>
            <a:r>
              <a:rPr lang="cs-CZ" altLang="cs-CZ" baseline="-25000" smtClean="0"/>
              <a:t>2</a:t>
            </a:r>
            <a:r>
              <a:rPr lang="cs-CZ" altLang="cs-CZ" smtClean="0"/>
              <a:t> maskou,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mtClean="0"/>
              <a:t>	</a:t>
            </a:r>
            <a:r>
              <a:rPr lang="cs-CZ" altLang="cs-CZ" b="1" smtClean="0"/>
              <a:t>adrenalin</a:t>
            </a:r>
            <a:r>
              <a:rPr lang="cs-CZ" altLang="cs-CZ" smtClean="0"/>
              <a:t> (0,2-0,5 mg), antihistaminikum, krystaloidy, inhalační β</a:t>
            </a:r>
            <a:r>
              <a:rPr lang="cs-CZ" altLang="cs-CZ" baseline="-25000" smtClean="0"/>
              <a:t>2</a:t>
            </a:r>
            <a:r>
              <a:rPr lang="cs-CZ" altLang="cs-CZ" smtClean="0"/>
              <a:t>-mimetika, kortikoidy (účinek za 4-6 h)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F:\Dokumenty\medicina\vyuka\anestezie\Mesocain_inj_10x10_ml_CZ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386263"/>
            <a:ext cx="2819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F:\Dokumenty\medicina\vyuka\anestezie\xyloc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05000"/>
            <a:ext cx="2819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lidokain, trimekain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3124200"/>
          </a:xfrm>
        </p:spPr>
        <p:txBody>
          <a:bodyPr/>
          <a:lstStyle/>
          <a:p>
            <a:pPr eaLnBrk="1" hangingPunct="1"/>
            <a:r>
              <a:rPr lang="cs-CZ" altLang="cs-CZ" smtClean="0"/>
              <a:t>málo toxický, lze i pro IVRA</a:t>
            </a:r>
          </a:p>
          <a:p>
            <a:pPr eaLnBrk="1" hangingPunct="1"/>
            <a:r>
              <a:rPr lang="cs-CZ" altLang="cs-CZ" smtClean="0"/>
              <a:t>používané koncentrace: </a:t>
            </a:r>
          </a:p>
          <a:p>
            <a:pPr lvl="1" eaLnBrk="1" hangingPunct="1"/>
            <a:r>
              <a:rPr lang="cs-CZ" altLang="cs-CZ" smtClean="0"/>
              <a:t>topická 10%, 2%</a:t>
            </a:r>
          </a:p>
          <a:p>
            <a:pPr lvl="1" eaLnBrk="1" hangingPunct="1"/>
            <a:r>
              <a:rPr lang="cs-CZ" altLang="cs-CZ" smtClean="0"/>
              <a:t>infiltrační 0,5-1%</a:t>
            </a:r>
          </a:p>
          <a:p>
            <a:pPr lvl="1" eaLnBrk="1" hangingPunct="1"/>
            <a:r>
              <a:rPr lang="cs-CZ" altLang="cs-CZ" smtClean="0"/>
              <a:t>periferní nervové blokády 0,5%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:\Dokumenty\medicina\vyuka\reg_anest_chirurg\MARI9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048000"/>
            <a:ext cx="1943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bupivakain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pomalý nástup, dlouhé trvání, toxický</a:t>
            </a:r>
          </a:p>
          <a:p>
            <a:pPr eaLnBrk="1" hangingPunct="1"/>
            <a:r>
              <a:rPr lang="cs-CZ" altLang="cs-CZ" smtClean="0"/>
              <a:t>používané koncentrace:</a:t>
            </a:r>
          </a:p>
          <a:p>
            <a:pPr lvl="1" eaLnBrk="1" hangingPunct="1"/>
            <a:r>
              <a:rPr lang="cs-CZ" altLang="cs-CZ" smtClean="0"/>
              <a:t>infiltrační 0,125-0,5%</a:t>
            </a:r>
          </a:p>
          <a:p>
            <a:pPr lvl="1" eaLnBrk="1" hangingPunct="1"/>
            <a:r>
              <a:rPr lang="cs-CZ" altLang="cs-CZ" smtClean="0"/>
              <a:t>periferní blokády 0,25-0,5%</a:t>
            </a:r>
          </a:p>
          <a:p>
            <a:pPr lvl="1" eaLnBrk="1" hangingPunct="1"/>
            <a:r>
              <a:rPr lang="cs-CZ" altLang="cs-CZ" smtClean="0"/>
              <a:t>subarachnoidální blokáda 0,5%</a:t>
            </a:r>
          </a:p>
          <a:p>
            <a:pPr lvl="1" eaLnBrk="1" hangingPunct="1"/>
            <a:r>
              <a:rPr lang="cs-CZ" altLang="cs-CZ" smtClean="0"/>
              <a:t>epidurální blokáda 0,125-0,25-0,5%</a:t>
            </a:r>
          </a:p>
          <a:p>
            <a:pPr lvl="1" eaLnBrk="1" hangingPunct="1"/>
            <a:r>
              <a:rPr lang="cs-CZ" altLang="cs-CZ" smtClean="0"/>
              <a:t>maximální dávka 150 mg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EMLA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970837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eutectic mixture of local anesthetics</a:t>
            </a:r>
          </a:p>
          <a:p>
            <a:pPr eaLnBrk="1" hangingPunct="1"/>
            <a:r>
              <a:rPr lang="cs-CZ" altLang="cs-CZ" smtClean="0"/>
              <a:t>25 mg lidokainu + 25 mg prilokainu v 1 g</a:t>
            </a:r>
          </a:p>
        </p:txBody>
      </p:sp>
      <p:pic>
        <p:nvPicPr>
          <p:cNvPr id="48132" name="Picture 4" descr="F:\Dokumenty\medicina\vyuka\anestezie\EMLA-30-gram-opened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8768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F:\Dokumenty\medicina\vyuka\anestezie\EM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81400"/>
            <a:ext cx="29718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okumenty\medicina\PDPH\experi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1447800"/>
            <a:ext cx="3175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1885 Corning – neuroaxiální blokáda</a:t>
            </a:r>
          </a:p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1891 Quincke – lumbální punkce</a:t>
            </a:r>
          </a:p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1898 Bier – subarachnoidální blokáda</a:t>
            </a:r>
          </a:p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1921 Pages – epidurální blokáda</a:t>
            </a:r>
          </a:p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1931 Dogliotti – „ztráta odporu“</a:t>
            </a:r>
          </a:p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~1931 Guiterez – „visící kapka“</a:t>
            </a:r>
          </a:p>
          <a:p>
            <a:pPr eaLnBrk="1" hangingPunct="1">
              <a:lnSpc>
                <a:spcPct val="115000"/>
              </a:lnSpc>
            </a:pPr>
            <a:r>
              <a:rPr lang="cs-CZ" altLang="cs-CZ" sz="2400" smtClean="0"/>
              <a:t>1944 Tuohy – epidurální jehla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396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latin typeface="+mn-lt"/>
              </a:rPr>
              <a:t>Historie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okumenty\medicina\vyuka\reg.anest\seg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802188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F:\Dokumenty\medicina\vyuka\reg.anest\ta_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514600"/>
            <a:ext cx="31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:\Dokumenty\medicina\vyuka\reg.anest\ta_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676400"/>
            <a:ext cx="314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F:\Dokumenty\medicina\vyuka\reg.anest\ta_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743200"/>
            <a:ext cx="30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92950" y="0"/>
            <a:ext cx="1752600" cy="12192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sz="2400" smtClean="0"/>
              <a:t>epidurální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sz="2400" smtClean="0"/>
              <a:t>blokáda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0"/>
            <a:ext cx="2514600" cy="1143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sz="2400" smtClean="0"/>
              <a:t>subarachnoidální</a:t>
            </a:r>
          </a:p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sz="2400" smtClean="0"/>
              <a:t>blokáda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461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latin typeface="+mn-lt"/>
              </a:rPr>
              <a:t>Subarachnoidální</a:t>
            </a:r>
            <a:r>
              <a:rPr lang="cs-CZ" altLang="cs-CZ" dirty="0" smtClean="0">
                <a:latin typeface="+mn-lt"/>
              </a:rPr>
              <a:t> blokáda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6096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malé množství lokálního anestetika do subarachnoidálního prostoru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speciální spinální jehly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relativně jednoduchá, efektivní, ALE větší hemodynamické změny, traumatický přístup k CNS (porušení plen)</a:t>
            </a:r>
          </a:p>
        </p:txBody>
      </p:sp>
      <p:pic>
        <p:nvPicPr>
          <p:cNvPr id="9220" name="Picture 4" descr="F:\Dokumenty\medicina\vyuka\anestezie\3spin-jeh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828800"/>
            <a:ext cx="19224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F:\Dokumenty\medicina\vyuka\anestezie\spinal-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91000"/>
            <a:ext cx="29083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49300"/>
            <a:ext cx="7772400" cy="558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Krok za krokem...identifikace prostoru</a:t>
            </a:r>
          </a:p>
        </p:txBody>
      </p:sp>
      <p:pic>
        <p:nvPicPr>
          <p:cNvPr id="10243" name="Picture 3" descr="F:\Dokumenty\medicina\vyuka\lokal\02_indentifik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7239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latin typeface="+mn-lt"/>
              </a:rPr>
              <a:t>…rozbalení setu sterilních rukavic…</a:t>
            </a:r>
          </a:p>
        </p:txBody>
      </p:sp>
      <p:pic>
        <p:nvPicPr>
          <p:cNvPr id="11267" name="Picture 3" descr="F:\Dokumenty\medicina\vyuka\lokal\01_rukavic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24840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019_regionalni_anestezie[2019041214180782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Kravata">
  <a:themeElements>
    <a:clrScheme name="Kravata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ravata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avata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avata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Designs\Kravata.pot</Template>
  <TotalTime>1304</TotalTime>
  <Words>2809</Words>
  <Application>Microsoft Office PowerPoint</Application>
  <PresentationFormat>Předvádění na obrazovce (4:3)</PresentationFormat>
  <Paragraphs>285</Paragraphs>
  <Slides>46</Slides>
  <Notes>44</Notes>
  <HiddenSlides>0</HiddenSlides>
  <MMClips>8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Times New Roman</vt:lpstr>
      <vt:lpstr>Arial</vt:lpstr>
      <vt:lpstr>Wingdings</vt:lpstr>
      <vt:lpstr>Calibri</vt:lpstr>
      <vt:lpstr>Kravata</vt:lpstr>
      <vt:lpstr>Regionální anestezie</vt:lpstr>
      <vt:lpstr>Rozdělení anestezie</vt:lpstr>
      <vt:lpstr>Snímek 3</vt:lpstr>
      <vt:lpstr>Regionální techniky</vt:lpstr>
      <vt:lpstr>Historie</vt:lpstr>
      <vt:lpstr>Snímek 6</vt:lpstr>
      <vt:lpstr>Subarachnoidální blokáda</vt:lpstr>
      <vt:lpstr>Krok za krokem...identifikace prostoru</vt:lpstr>
      <vt:lpstr>…rozbalení setu sterilních rukavic…</vt:lpstr>
      <vt:lpstr>... jednorázový set k provedení blokády ...</vt:lpstr>
      <vt:lpstr>... nachystaný stolek ...</vt:lpstr>
      <vt:lpstr>... lokální anestetika ...</vt:lpstr>
      <vt:lpstr>... dezinfekce ...</vt:lpstr>
      <vt:lpstr>... rouškování ...</vt:lpstr>
      <vt:lpstr>... lokální anestezie ...</vt:lpstr>
      <vt:lpstr>... natažení bupivacainu ...</vt:lpstr>
      <vt:lpstr>... punkce ...</vt:lpstr>
      <vt:lpstr>... kapka moku ...</vt:lpstr>
      <vt:lpstr>... aplikace bupivacainu ...</vt:lpstr>
      <vt:lpstr>... a je to!</vt:lpstr>
      <vt:lpstr>Epidurální blokáda</vt:lpstr>
      <vt:lpstr>Analgezie vs. anestezie</vt:lpstr>
      <vt:lpstr>Technické provedení I.</vt:lpstr>
      <vt:lpstr>Technické provedení II.</vt:lpstr>
      <vt:lpstr>Technické provedení III.</vt:lpstr>
      <vt:lpstr>CSEA (KSEA)</vt:lpstr>
      <vt:lpstr>Výhody CSEA</vt:lpstr>
      <vt:lpstr>Periferní nervové blokády</vt:lpstr>
      <vt:lpstr>Přístupy k brachiálnímu plexu</vt:lpstr>
      <vt:lpstr>Neurostimulace</vt:lpstr>
      <vt:lpstr>Vizualizace</vt:lpstr>
      <vt:lpstr>Vizualizace II</vt:lpstr>
      <vt:lpstr>Přístupy na DK</vt:lpstr>
      <vt:lpstr>Vizualizace</vt:lpstr>
      <vt:lpstr>Vizualizace II</vt:lpstr>
      <vt:lpstr>Kaudální blokáda</vt:lpstr>
      <vt:lpstr>Lokální anestetika</vt:lpstr>
      <vt:lpstr>Rozdělení lokálních anestetik</vt:lpstr>
      <vt:lpstr>Adjuvancia</vt:lpstr>
      <vt:lpstr>Snímek 40</vt:lpstr>
      <vt:lpstr>Toxicita lokálních anestetik</vt:lpstr>
      <vt:lpstr>Alergické reakce</vt:lpstr>
      <vt:lpstr>lidokain, trimekain</vt:lpstr>
      <vt:lpstr>bupivakain</vt:lpstr>
      <vt:lpstr>EMLA</vt:lpstr>
      <vt:lpstr>Děkuji za pozornost</vt:lpstr>
    </vt:vector>
  </TitlesOfParts>
  <Company>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Pacient a bolest</dc:title>
  <dc:creator>ivo</dc:creator>
  <cp:lastModifiedBy>Ivo</cp:lastModifiedBy>
  <cp:revision>82</cp:revision>
  <dcterms:created xsi:type="dcterms:W3CDTF">2007-11-26T14:07:39Z</dcterms:created>
  <dcterms:modified xsi:type="dcterms:W3CDTF">2020-03-26T21:39:04Z</dcterms:modified>
</cp:coreProperties>
</file>