
<file path=[Content_Types].xml><?xml version="1.0" encoding="utf-8"?>
<Types xmlns="http://schemas.openxmlformats.org/package/2006/content-types">
  <Default Extension="png" ContentType="image/png"/>
  <Default Extension="emf" ContentType="image/x-emf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62"/>
  </p:notesMasterIdLst>
  <p:sldIdLst>
    <p:sldId id="256" r:id="rId5"/>
    <p:sldId id="348" r:id="rId6"/>
    <p:sldId id="349" r:id="rId7"/>
    <p:sldId id="350" r:id="rId8"/>
    <p:sldId id="261" r:id="rId9"/>
    <p:sldId id="366" r:id="rId10"/>
    <p:sldId id="316" r:id="rId11"/>
    <p:sldId id="289" r:id="rId12"/>
    <p:sldId id="404" r:id="rId13"/>
    <p:sldId id="405" r:id="rId14"/>
    <p:sldId id="410" r:id="rId15"/>
    <p:sldId id="294" r:id="rId16"/>
    <p:sldId id="295" r:id="rId17"/>
    <p:sldId id="264" r:id="rId18"/>
    <p:sldId id="304" r:id="rId19"/>
    <p:sldId id="424" r:id="rId20"/>
    <p:sldId id="309" r:id="rId21"/>
    <p:sldId id="414" r:id="rId22"/>
    <p:sldId id="296" r:id="rId23"/>
    <p:sldId id="297" r:id="rId24"/>
    <p:sldId id="299" r:id="rId25"/>
    <p:sldId id="298" r:id="rId26"/>
    <p:sldId id="301" r:id="rId27"/>
    <p:sldId id="421" r:id="rId28"/>
    <p:sldId id="412" r:id="rId29"/>
    <p:sldId id="413" r:id="rId30"/>
    <p:sldId id="385" r:id="rId31"/>
    <p:sldId id="386" r:id="rId32"/>
    <p:sldId id="389" r:id="rId33"/>
    <p:sldId id="391" r:id="rId34"/>
    <p:sldId id="393" r:id="rId35"/>
    <p:sldId id="394" r:id="rId36"/>
    <p:sldId id="395" r:id="rId37"/>
    <p:sldId id="302" r:id="rId38"/>
    <p:sldId id="396" r:id="rId39"/>
    <p:sldId id="397" r:id="rId40"/>
    <p:sldId id="398" r:id="rId41"/>
    <p:sldId id="399" r:id="rId42"/>
    <p:sldId id="433" r:id="rId43"/>
    <p:sldId id="356" r:id="rId44"/>
    <p:sldId id="364" r:id="rId45"/>
    <p:sldId id="321" r:id="rId46"/>
    <p:sldId id="322" r:id="rId47"/>
    <p:sldId id="355" r:id="rId48"/>
    <p:sldId id="416" r:id="rId49"/>
    <p:sldId id="258" r:id="rId50"/>
    <p:sldId id="346" r:id="rId51"/>
    <p:sldId id="417" r:id="rId52"/>
    <p:sldId id="418" r:id="rId53"/>
    <p:sldId id="431" r:id="rId54"/>
    <p:sldId id="432" r:id="rId55"/>
    <p:sldId id="269" r:id="rId56"/>
    <p:sldId id="429" r:id="rId57"/>
    <p:sldId id="300" r:id="rId58"/>
    <p:sldId id="425" r:id="rId59"/>
    <p:sldId id="426" r:id="rId60"/>
    <p:sldId id="428" r:id="rId61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itka" initials="J" lastIdx="1" clrIdx="0">
    <p:extLst>
      <p:ext uri="{19B8F6BF-5375-455C-9EA6-DF929625EA0E}">
        <p15:presenceInfo xmlns:p15="http://schemas.microsoft.com/office/powerpoint/2012/main" userId="Jitk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20A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F0E8DAB-4E17-4A18-9AFC-F5D9BDA595E7}" v="2" dt="2020-11-09T19:24:33.011"/>
    <p1510:client id="{E3C6C677-C57D-4773-9F3F-E944E280794D}" v="1" dt="2020-11-03T12:03:11.70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2" d="100"/>
          <a:sy n="102" d="100"/>
        </p:scale>
        <p:origin x="264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623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commentAuthors" Target="commentAuthor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61" Type="http://schemas.openxmlformats.org/officeDocument/2006/relationships/slide" Target="slides/slide57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notesMaster" Target="notesMasters/notesMaster1.xml"/><Relationship Id="rId70" Type="http://schemas.microsoft.com/office/2015/10/relationships/revisionInfo" Target="revisionInfo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54E327C-DE54-46CF-8446-4AE1F2142047}" type="doc">
      <dgm:prSet loTypeId="urn:microsoft.com/office/officeart/2005/8/layout/radial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C4EFCB9A-DF6D-49DB-97AF-5558F8B40019}">
      <dgm:prSet phldrT="[Text]"/>
      <dgm:spPr/>
      <dgm:t>
        <a:bodyPr/>
        <a:lstStyle/>
        <a:p>
          <a:r>
            <a:rPr lang="cs-CZ"/>
            <a:t>monitoring</a:t>
          </a:r>
        </a:p>
        <a:p>
          <a:r>
            <a:rPr lang="cs-CZ" err="1"/>
            <a:t>monere</a:t>
          </a:r>
          <a:endParaRPr lang="cs-CZ"/>
        </a:p>
      </dgm:t>
    </dgm:pt>
    <dgm:pt modelId="{B30E3ED5-16FA-40D9-8711-C6DE7966AE2B}" type="parTrans" cxnId="{835C5054-4DB1-4C39-BE3D-2DC8A2CA9212}">
      <dgm:prSet/>
      <dgm:spPr/>
      <dgm:t>
        <a:bodyPr/>
        <a:lstStyle/>
        <a:p>
          <a:endParaRPr lang="cs-CZ"/>
        </a:p>
      </dgm:t>
    </dgm:pt>
    <dgm:pt modelId="{3FF9A439-9301-4DAB-BDF4-9FCD8798C23A}" type="sibTrans" cxnId="{835C5054-4DB1-4C39-BE3D-2DC8A2CA9212}">
      <dgm:prSet/>
      <dgm:spPr/>
      <dgm:t>
        <a:bodyPr/>
        <a:lstStyle/>
        <a:p>
          <a:endParaRPr lang="cs-CZ"/>
        </a:p>
      </dgm:t>
    </dgm:pt>
    <dgm:pt modelId="{C7CD3F1F-A4CF-42F0-B3B2-1D7D5142309F}">
      <dgm:prSet phldrT="[Text]" custT="1"/>
      <dgm:spPr/>
      <dgm:t>
        <a:bodyPr/>
        <a:lstStyle/>
        <a:p>
          <a:r>
            <a:rPr lang="cs-CZ" sz="2000"/>
            <a:t>hloubka</a:t>
          </a:r>
        </a:p>
        <a:p>
          <a:r>
            <a:rPr lang="cs-CZ" sz="2000"/>
            <a:t>anestezie</a:t>
          </a:r>
        </a:p>
      </dgm:t>
    </dgm:pt>
    <dgm:pt modelId="{1698D6B1-2E2D-4A65-9531-66EA7635FC45}" type="parTrans" cxnId="{BBFAB4BF-CA20-4D72-ABB8-6C78C9AD74A2}">
      <dgm:prSet/>
      <dgm:spPr/>
      <dgm:t>
        <a:bodyPr/>
        <a:lstStyle/>
        <a:p>
          <a:endParaRPr lang="cs-CZ"/>
        </a:p>
      </dgm:t>
    </dgm:pt>
    <dgm:pt modelId="{B3452173-E384-4881-A1CF-EA9DC876EA2D}" type="sibTrans" cxnId="{BBFAB4BF-CA20-4D72-ABB8-6C78C9AD74A2}">
      <dgm:prSet/>
      <dgm:spPr/>
      <dgm:t>
        <a:bodyPr/>
        <a:lstStyle/>
        <a:p>
          <a:endParaRPr lang="cs-CZ"/>
        </a:p>
      </dgm:t>
    </dgm:pt>
    <dgm:pt modelId="{B477ABDD-8897-440D-BF08-A75A622E0B5E}">
      <dgm:prSet phldrT="[Text]" custT="1"/>
      <dgm:spPr/>
      <dgm:t>
        <a:bodyPr/>
        <a:lstStyle/>
        <a:p>
          <a:r>
            <a:rPr lang="cs-CZ" sz="2400" err="1"/>
            <a:t>neuromonitoring</a:t>
          </a:r>
          <a:endParaRPr lang="cs-CZ" sz="2400"/>
        </a:p>
      </dgm:t>
    </dgm:pt>
    <dgm:pt modelId="{FAF88219-C69D-4331-9885-3B3FBBA4D33A}" type="parTrans" cxnId="{160312A9-2D60-41DD-8BD4-8DAF7C55D105}">
      <dgm:prSet/>
      <dgm:spPr/>
      <dgm:t>
        <a:bodyPr/>
        <a:lstStyle/>
        <a:p>
          <a:endParaRPr lang="cs-CZ"/>
        </a:p>
      </dgm:t>
    </dgm:pt>
    <dgm:pt modelId="{D8F25006-A46F-40B2-B709-0684B499A9BA}" type="sibTrans" cxnId="{160312A9-2D60-41DD-8BD4-8DAF7C55D105}">
      <dgm:prSet/>
      <dgm:spPr/>
      <dgm:t>
        <a:bodyPr/>
        <a:lstStyle/>
        <a:p>
          <a:endParaRPr lang="cs-CZ"/>
        </a:p>
      </dgm:t>
    </dgm:pt>
    <dgm:pt modelId="{B203C298-331B-4A14-864A-2D171BB2D47B}">
      <dgm:prSet phldrT="[Text]"/>
      <dgm:spPr/>
      <dgm:t>
        <a:bodyPr/>
        <a:lstStyle/>
        <a:p>
          <a:r>
            <a:rPr lang="cs-CZ" err="1"/>
            <a:t>hemodynamika</a:t>
          </a:r>
          <a:endParaRPr lang="cs-CZ"/>
        </a:p>
      </dgm:t>
    </dgm:pt>
    <dgm:pt modelId="{1477397C-A631-4CC4-B26F-21ED6F492662}" type="parTrans" cxnId="{2DA8FF02-442D-42B7-BA24-14B22844C2BF}">
      <dgm:prSet/>
      <dgm:spPr/>
      <dgm:t>
        <a:bodyPr/>
        <a:lstStyle/>
        <a:p>
          <a:endParaRPr lang="cs-CZ"/>
        </a:p>
      </dgm:t>
    </dgm:pt>
    <dgm:pt modelId="{8051B9EE-8464-4DD6-BAA5-9EB638FD090D}" type="sibTrans" cxnId="{2DA8FF02-442D-42B7-BA24-14B22844C2BF}">
      <dgm:prSet/>
      <dgm:spPr/>
      <dgm:t>
        <a:bodyPr/>
        <a:lstStyle/>
        <a:p>
          <a:endParaRPr lang="cs-CZ"/>
        </a:p>
      </dgm:t>
    </dgm:pt>
    <dgm:pt modelId="{B55B45CC-C7AA-411F-9FF5-826C13D6FE71}">
      <dgm:prSet phldrT="[Text]" custT="1"/>
      <dgm:spPr/>
      <dgm:t>
        <a:bodyPr/>
        <a:lstStyle/>
        <a:p>
          <a:r>
            <a:rPr lang="cs-CZ" sz="2400"/>
            <a:t>míra </a:t>
          </a:r>
          <a:r>
            <a:rPr lang="cs-CZ" sz="2400" err="1"/>
            <a:t>analgézie</a:t>
          </a:r>
          <a:endParaRPr lang="cs-CZ" sz="2400"/>
        </a:p>
      </dgm:t>
    </dgm:pt>
    <dgm:pt modelId="{93692275-FC55-4434-9CE5-70694A090A89}" type="parTrans" cxnId="{A6EE9089-5756-43BA-A84E-DB7F4F45F471}">
      <dgm:prSet/>
      <dgm:spPr/>
      <dgm:t>
        <a:bodyPr/>
        <a:lstStyle/>
        <a:p>
          <a:endParaRPr lang="cs-CZ"/>
        </a:p>
      </dgm:t>
    </dgm:pt>
    <dgm:pt modelId="{8B2D2DAE-E40B-4576-A757-3E42F40B03D3}" type="sibTrans" cxnId="{A6EE9089-5756-43BA-A84E-DB7F4F45F471}">
      <dgm:prSet/>
      <dgm:spPr/>
      <dgm:t>
        <a:bodyPr/>
        <a:lstStyle/>
        <a:p>
          <a:endParaRPr lang="cs-CZ"/>
        </a:p>
      </dgm:t>
    </dgm:pt>
    <dgm:pt modelId="{4EBE9310-B65C-45CE-8A86-2B7459D9F224}" type="pres">
      <dgm:prSet presAssocID="{F54E327C-DE54-46CF-8446-4AE1F2142047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20075668-2D55-4471-91AE-596544B557C8}" type="pres">
      <dgm:prSet presAssocID="{F54E327C-DE54-46CF-8446-4AE1F2142047}" presName="radial" presStyleCnt="0">
        <dgm:presLayoutVars>
          <dgm:animLvl val="ctr"/>
        </dgm:presLayoutVars>
      </dgm:prSet>
      <dgm:spPr/>
    </dgm:pt>
    <dgm:pt modelId="{2B13B275-15F7-4086-805D-F8738BBD4194}" type="pres">
      <dgm:prSet presAssocID="{C4EFCB9A-DF6D-49DB-97AF-5558F8B40019}" presName="centerShape" presStyleLbl="vennNode1" presStyleIdx="0" presStyleCnt="5" custScaleX="183616" custScaleY="163201"/>
      <dgm:spPr/>
      <dgm:t>
        <a:bodyPr/>
        <a:lstStyle/>
        <a:p>
          <a:endParaRPr lang="cs-CZ"/>
        </a:p>
      </dgm:t>
    </dgm:pt>
    <dgm:pt modelId="{991BFE01-A7AB-4198-B7C9-2E26D795EA1C}" type="pres">
      <dgm:prSet presAssocID="{C7CD3F1F-A4CF-42F0-B3B2-1D7D5142309F}" presName="node" presStyleLbl="vennNode1" presStyleIdx="1" presStyleCnt="5" custScaleX="152509" custRadScaleRad="146551" custRadScaleInc="12573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3E6FAA6F-7ABF-4B59-845D-E69749C01B5F}" type="pres">
      <dgm:prSet presAssocID="{B477ABDD-8897-440D-BF08-A75A622E0B5E}" presName="node" presStyleLbl="vennNode1" presStyleIdx="2" presStyleCnt="5" custScaleX="250047" custRadScaleRad="139179" custRadScaleInc="-37622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358A2198-23DC-43D5-8756-DC5FAA3EBB10}" type="pres">
      <dgm:prSet presAssocID="{B203C298-331B-4A14-864A-2D171BB2D47B}" presName="node" presStyleLbl="vennNode1" presStyleIdx="3" presStyleCnt="5" custScaleX="170879" custScaleY="95381" custRadScaleRad="142471" custRadScaleInc="147126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0151912B-9EDF-492E-A073-F98CFB8BD8AE}" type="pres">
      <dgm:prSet presAssocID="{B55B45CC-C7AA-411F-9FF5-826C13D6FE71}" presName="node" presStyleLbl="vennNode1" presStyleIdx="4" presStyleCnt="5" custScaleX="207292" custRadScaleRad="108137" custRadScaleInc="-88099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BBFAB4BF-CA20-4D72-ABB8-6C78C9AD74A2}" srcId="{C4EFCB9A-DF6D-49DB-97AF-5558F8B40019}" destId="{C7CD3F1F-A4CF-42F0-B3B2-1D7D5142309F}" srcOrd="0" destOrd="0" parTransId="{1698D6B1-2E2D-4A65-9531-66EA7635FC45}" sibTransId="{B3452173-E384-4881-A1CF-EA9DC876EA2D}"/>
    <dgm:cxn modelId="{5C34E2A7-5337-4DAA-BDA7-A63143114EF2}" type="presOf" srcId="{C4EFCB9A-DF6D-49DB-97AF-5558F8B40019}" destId="{2B13B275-15F7-4086-805D-F8738BBD4194}" srcOrd="0" destOrd="0" presId="urn:microsoft.com/office/officeart/2005/8/layout/radial3"/>
    <dgm:cxn modelId="{87B02D98-1F48-482B-ABA3-39599FA03971}" type="presOf" srcId="{C7CD3F1F-A4CF-42F0-B3B2-1D7D5142309F}" destId="{991BFE01-A7AB-4198-B7C9-2E26D795EA1C}" srcOrd="0" destOrd="0" presId="urn:microsoft.com/office/officeart/2005/8/layout/radial3"/>
    <dgm:cxn modelId="{160312A9-2D60-41DD-8BD4-8DAF7C55D105}" srcId="{C4EFCB9A-DF6D-49DB-97AF-5558F8B40019}" destId="{B477ABDD-8897-440D-BF08-A75A622E0B5E}" srcOrd="1" destOrd="0" parTransId="{FAF88219-C69D-4331-9885-3B3FBBA4D33A}" sibTransId="{D8F25006-A46F-40B2-B709-0684B499A9BA}"/>
    <dgm:cxn modelId="{A6EE9089-5756-43BA-A84E-DB7F4F45F471}" srcId="{C4EFCB9A-DF6D-49DB-97AF-5558F8B40019}" destId="{B55B45CC-C7AA-411F-9FF5-826C13D6FE71}" srcOrd="3" destOrd="0" parTransId="{93692275-FC55-4434-9CE5-70694A090A89}" sibTransId="{8B2D2DAE-E40B-4576-A757-3E42F40B03D3}"/>
    <dgm:cxn modelId="{8E3DAE75-B37D-4464-AF71-E0B2A1DB261E}" type="presOf" srcId="{B55B45CC-C7AA-411F-9FF5-826C13D6FE71}" destId="{0151912B-9EDF-492E-A073-F98CFB8BD8AE}" srcOrd="0" destOrd="0" presId="urn:microsoft.com/office/officeart/2005/8/layout/radial3"/>
    <dgm:cxn modelId="{B78C56A3-79AB-44FD-B9C8-83A4782057A8}" type="presOf" srcId="{B477ABDD-8897-440D-BF08-A75A622E0B5E}" destId="{3E6FAA6F-7ABF-4B59-845D-E69749C01B5F}" srcOrd="0" destOrd="0" presId="urn:microsoft.com/office/officeart/2005/8/layout/radial3"/>
    <dgm:cxn modelId="{835C5054-4DB1-4C39-BE3D-2DC8A2CA9212}" srcId="{F54E327C-DE54-46CF-8446-4AE1F2142047}" destId="{C4EFCB9A-DF6D-49DB-97AF-5558F8B40019}" srcOrd="0" destOrd="0" parTransId="{B30E3ED5-16FA-40D9-8711-C6DE7966AE2B}" sibTransId="{3FF9A439-9301-4DAB-BDF4-9FCD8798C23A}"/>
    <dgm:cxn modelId="{D8272FD4-E70E-4A8D-9263-603E6F89B437}" type="presOf" srcId="{F54E327C-DE54-46CF-8446-4AE1F2142047}" destId="{4EBE9310-B65C-45CE-8A86-2B7459D9F224}" srcOrd="0" destOrd="0" presId="urn:microsoft.com/office/officeart/2005/8/layout/radial3"/>
    <dgm:cxn modelId="{D88F2024-F001-4CB6-A767-E7D69942B121}" type="presOf" srcId="{B203C298-331B-4A14-864A-2D171BB2D47B}" destId="{358A2198-23DC-43D5-8756-DC5FAA3EBB10}" srcOrd="0" destOrd="0" presId="urn:microsoft.com/office/officeart/2005/8/layout/radial3"/>
    <dgm:cxn modelId="{2DA8FF02-442D-42B7-BA24-14B22844C2BF}" srcId="{C4EFCB9A-DF6D-49DB-97AF-5558F8B40019}" destId="{B203C298-331B-4A14-864A-2D171BB2D47B}" srcOrd="2" destOrd="0" parTransId="{1477397C-A631-4CC4-B26F-21ED6F492662}" sibTransId="{8051B9EE-8464-4DD6-BAA5-9EB638FD090D}"/>
    <dgm:cxn modelId="{8EE2014B-4F02-4313-9115-436884EF6545}" type="presParOf" srcId="{4EBE9310-B65C-45CE-8A86-2B7459D9F224}" destId="{20075668-2D55-4471-91AE-596544B557C8}" srcOrd="0" destOrd="0" presId="urn:microsoft.com/office/officeart/2005/8/layout/radial3"/>
    <dgm:cxn modelId="{7A265645-BCD8-4730-8BD0-09C528E23548}" type="presParOf" srcId="{20075668-2D55-4471-91AE-596544B557C8}" destId="{2B13B275-15F7-4086-805D-F8738BBD4194}" srcOrd="0" destOrd="0" presId="urn:microsoft.com/office/officeart/2005/8/layout/radial3"/>
    <dgm:cxn modelId="{E23DF0EC-7701-44C8-A620-41BAA4243991}" type="presParOf" srcId="{20075668-2D55-4471-91AE-596544B557C8}" destId="{991BFE01-A7AB-4198-B7C9-2E26D795EA1C}" srcOrd="1" destOrd="0" presId="urn:microsoft.com/office/officeart/2005/8/layout/radial3"/>
    <dgm:cxn modelId="{286C7A38-D107-489B-825D-C318B886642C}" type="presParOf" srcId="{20075668-2D55-4471-91AE-596544B557C8}" destId="{3E6FAA6F-7ABF-4B59-845D-E69749C01B5F}" srcOrd="2" destOrd="0" presId="urn:microsoft.com/office/officeart/2005/8/layout/radial3"/>
    <dgm:cxn modelId="{CEFCFEE1-B60F-453D-98AD-173AFF538231}" type="presParOf" srcId="{20075668-2D55-4471-91AE-596544B557C8}" destId="{358A2198-23DC-43D5-8756-DC5FAA3EBB10}" srcOrd="3" destOrd="0" presId="urn:microsoft.com/office/officeart/2005/8/layout/radial3"/>
    <dgm:cxn modelId="{247CCDD9-4019-4C1C-8FC4-3122B8AB9BF2}" type="presParOf" srcId="{20075668-2D55-4471-91AE-596544B557C8}" destId="{0151912B-9EDF-492E-A073-F98CFB8BD8AE}" srcOrd="4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13B275-15F7-4086-805D-F8738BBD4194}">
      <dsp:nvSpPr>
        <dsp:cNvPr id="0" name=""/>
        <dsp:cNvSpPr/>
      </dsp:nvSpPr>
      <dsp:spPr>
        <a:xfrm>
          <a:off x="902731" y="294528"/>
          <a:ext cx="4962443" cy="441070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73660" tIns="73660" rIns="73660" bIns="73660" numCol="1" spcCol="1270" anchor="ctr" anchorCtr="0">
          <a:noAutofit/>
        </a:bodyPr>
        <a:lstStyle/>
        <a:p>
          <a:pPr lvl="0" algn="ctr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5800" kern="1200"/>
            <a:t>monitoring</a:t>
          </a:r>
        </a:p>
        <a:p>
          <a:pPr lvl="0" algn="ctr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5800" kern="1200" err="1"/>
            <a:t>monere</a:t>
          </a:r>
          <a:endParaRPr lang="cs-CZ" sz="5800" kern="1200"/>
        </a:p>
      </dsp:txBody>
      <dsp:txXfrm>
        <a:off x="1629464" y="940460"/>
        <a:ext cx="3508977" cy="3118839"/>
      </dsp:txXfrm>
    </dsp:sp>
    <dsp:sp modelId="{991BFE01-A7AB-4198-B7C9-2E26D795EA1C}">
      <dsp:nvSpPr>
        <dsp:cNvPr id="0" name=""/>
        <dsp:cNvSpPr/>
      </dsp:nvSpPr>
      <dsp:spPr>
        <a:xfrm>
          <a:off x="4788528" y="2865890"/>
          <a:ext cx="2060869" cy="1351310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000" kern="1200"/>
            <a:t>hloubka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000" kern="1200"/>
            <a:t>anestezie</a:t>
          </a:r>
        </a:p>
      </dsp:txBody>
      <dsp:txXfrm>
        <a:off x="5090335" y="3063785"/>
        <a:ext cx="1457255" cy="955520"/>
      </dsp:txXfrm>
    </dsp:sp>
    <dsp:sp modelId="{3E6FAA6F-7ABF-4B59-845D-E69749C01B5F}">
      <dsp:nvSpPr>
        <dsp:cNvPr id="0" name=""/>
        <dsp:cNvSpPr/>
      </dsp:nvSpPr>
      <dsp:spPr>
        <a:xfrm>
          <a:off x="3677873" y="422831"/>
          <a:ext cx="3378910" cy="1351310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400" kern="1200" err="1"/>
            <a:t>neuromonitoring</a:t>
          </a:r>
          <a:endParaRPr lang="cs-CZ" sz="2400" kern="1200"/>
        </a:p>
      </dsp:txBody>
      <dsp:txXfrm>
        <a:off x="4172703" y="620726"/>
        <a:ext cx="2389250" cy="955520"/>
      </dsp:txXfrm>
    </dsp:sp>
    <dsp:sp modelId="{358A2198-23DC-43D5-8756-DC5FAA3EBB10}">
      <dsp:nvSpPr>
        <dsp:cNvPr id="0" name=""/>
        <dsp:cNvSpPr/>
      </dsp:nvSpPr>
      <dsp:spPr>
        <a:xfrm>
          <a:off x="328486" y="118845"/>
          <a:ext cx="2309105" cy="128889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900" kern="1200" err="1"/>
            <a:t>hemodynamika</a:t>
          </a:r>
          <a:endParaRPr lang="cs-CZ" sz="1900" kern="1200"/>
        </a:p>
      </dsp:txBody>
      <dsp:txXfrm>
        <a:off x="666647" y="307599"/>
        <a:ext cx="1632783" cy="911385"/>
      </dsp:txXfrm>
    </dsp:sp>
    <dsp:sp modelId="{0151912B-9EDF-492E-A073-F98CFB8BD8AE}">
      <dsp:nvSpPr>
        <dsp:cNvPr id="0" name=""/>
        <dsp:cNvSpPr/>
      </dsp:nvSpPr>
      <dsp:spPr>
        <a:xfrm>
          <a:off x="1620171" y="3617241"/>
          <a:ext cx="2801158" cy="1351310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400" kern="1200"/>
            <a:t>míra </a:t>
          </a:r>
          <a:r>
            <a:rPr lang="cs-CZ" sz="2400" kern="1200" err="1"/>
            <a:t>analgézie</a:t>
          </a:r>
          <a:endParaRPr lang="cs-CZ" sz="2400" kern="1200"/>
        </a:p>
      </dsp:txBody>
      <dsp:txXfrm>
        <a:off x="2030391" y="3815136"/>
        <a:ext cx="1980718" cy="9555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40248E-4D99-4B1B-A1B9-0F06592E3277}" type="datetimeFigureOut">
              <a:rPr lang="en-US" smtClean="0"/>
              <a:t>3/17/2021</a:t>
            </a:fld>
            <a:endParaRPr lang="en-US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7A6939-7FA1-4FFD-BDCD-AB64F0368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4155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7A6939-7FA1-4FFD-BDCD-AB64F03681E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4252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Zástupný symbol pro obrázek snímku 1">
            <a:extLst>
              <a:ext uri="{FF2B5EF4-FFF2-40B4-BE49-F238E27FC236}">
                <a16:creationId xmlns:a16="http://schemas.microsoft.com/office/drawing/2014/main" id="{44BADC6E-B91E-4D35-AEA4-B3F2E916E5E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Zástupný symbol pro poznámky 2">
            <a:extLst>
              <a:ext uri="{FF2B5EF4-FFF2-40B4-BE49-F238E27FC236}">
                <a16:creationId xmlns:a16="http://schemas.microsoft.com/office/drawing/2014/main" id="{FC05C5E2-B487-4FB6-9A13-AB852593D6D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10244" name="Zástupný symbol pro číslo snímku 3">
            <a:extLst>
              <a:ext uri="{FF2B5EF4-FFF2-40B4-BE49-F238E27FC236}">
                <a16:creationId xmlns:a16="http://schemas.microsoft.com/office/drawing/2014/main" id="{78AD9DEB-9BED-40F6-8BBD-3696AC8F9E5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1B44B1FE-FCAB-4258-A9B1-BB33091854F7}" type="slidenum">
              <a:rPr lang="cs-CZ" altLang="cs-CZ" smtClean="0"/>
              <a:pPr/>
              <a:t>2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Zástupný symbol pro obrázek snímku 1">
            <a:extLst>
              <a:ext uri="{FF2B5EF4-FFF2-40B4-BE49-F238E27FC236}">
                <a16:creationId xmlns:a16="http://schemas.microsoft.com/office/drawing/2014/main" id="{67C4AE57-B660-4433-9012-2F42E7E1ABA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Zástupný symbol pro poznámky 2">
            <a:extLst>
              <a:ext uri="{FF2B5EF4-FFF2-40B4-BE49-F238E27FC236}">
                <a16:creationId xmlns:a16="http://schemas.microsoft.com/office/drawing/2014/main" id="{5ADE903E-B35C-4662-B6D0-FA0AB25B146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35844" name="Zástupný symbol pro číslo snímku 3">
            <a:extLst>
              <a:ext uri="{FF2B5EF4-FFF2-40B4-BE49-F238E27FC236}">
                <a16:creationId xmlns:a16="http://schemas.microsoft.com/office/drawing/2014/main" id="{72023E90-516B-444B-8316-3B9CB0AE24C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0C766B4D-3898-4651-8414-4A2160CBCFC2}" type="slidenum">
              <a:rPr lang="cs-CZ" altLang="cs-CZ" smtClean="0"/>
              <a:pPr/>
              <a:t>27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Zástupný symbol pro obrázek snímku 1">
            <a:extLst>
              <a:ext uri="{FF2B5EF4-FFF2-40B4-BE49-F238E27FC236}">
                <a16:creationId xmlns:a16="http://schemas.microsoft.com/office/drawing/2014/main" id="{D8D532E0-DA30-404A-9381-C2E9BA8393E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Zástupný symbol pro poznámky 2">
            <a:extLst>
              <a:ext uri="{FF2B5EF4-FFF2-40B4-BE49-F238E27FC236}">
                <a16:creationId xmlns:a16="http://schemas.microsoft.com/office/drawing/2014/main" id="{D224BEEA-FBF8-419D-839B-589C12443A3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37892" name="Zástupný symbol pro číslo snímku 3">
            <a:extLst>
              <a:ext uri="{FF2B5EF4-FFF2-40B4-BE49-F238E27FC236}">
                <a16:creationId xmlns:a16="http://schemas.microsoft.com/office/drawing/2014/main" id="{84F6D8DC-AD71-4854-B5D0-34B5C160A38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B802DC9-1118-422B-8803-66A60924B5BE}" type="slidenum">
              <a:rPr lang="cs-CZ" altLang="cs-CZ" smtClean="0"/>
              <a:pPr/>
              <a:t>28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>
            <a:extLst>
              <a:ext uri="{FF2B5EF4-FFF2-40B4-BE49-F238E27FC236}">
                <a16:creationId xmlns:a16="http://schemas.microsoft.com/office/drawing/2014/main" id="{56F0F179-486D-49A7-BAF3-2796145659E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-15824200" y="-11174413"/>
            <a:ext cx="31649988" cy="23739476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7107" name="Rectangle 3">
            <a:extLst>
              <a:ext uri="{FF2B5EF4-FFF2-40B4-BE49-F238E27FC236}">
                <a16:creationId xmlns:a16="http://schemas.microsoft.com/office/drawing/2014/main" id="{0301E619-AC8A-4E0D-AA18-ABF8AF47F12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3225" cy="40243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6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230313" y="-12700"/>
            <a:ext cx="7931150" cy="289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411760" y="2800945"/>
            <a:ext cx="6046440" cy="1470025"/>
          </a:xfrm>
        </p:spPr>
        <p:txBody>
          <a:bodyPr anchor="b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411760" y="4556720"/>
            <a:ext cx="6048672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886C04-B185-4EC8-8F36-7C6C234B99C9}" type="datetimeFigureOut">
              <a:rPr lang="cs-CZ"/>
              <a:pPr>
                <a:defRPr/>
              </a:pPr>
              <a:t>17.03.2021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AB2326-C29E-464C-9D46-0FEA409616A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D5A7F1-2D66-4C71-AD17-E885179DEFEF}" type="datetimeFigureOut">
              <a:rPr lang="cs-CZ"/>
              <a:pPr>
                <a:defRPr/>
              </a:pPr>
              <a:t>17.03.2021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0C0308-DDC0-4700-B898-5755830BE02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54BF87-6555-4FD8-B458-2AB3FDC40398}" type="datetimeFigureOut">
              <a:rPr lang="cs-CZ"/>
              <a:pPr>
                <a:defRPr/>
              </a:pPr>
              <a:t>17.03.2021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BF58AA-23BE-426C-BCCC-B51F663CEF1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3975"/>
            <a:ext cx="5483225" cy="4953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3">
            <a:extLst>
              <a:ext uri="{FF2B5EF4-FFF2-40B4-BE49-F238E27FC236}">
                <a16:creationId xmlns:a16="http://schemas.microsoft.com/office/drawing/2014/main" id="{9B39296C-2DE3-486B-B192-83F2997AB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941FCF-1CE5-4654-BFFF-6B073F26A3D7}" type="datetimeFigureOut">
              <a:rPr lang="cs-CZ"/>
              <a:pPr>
                <a:defRPr/>
              </a:pPr>
              <a:t>17.03.2021</a:t>
            </a:fld>
            <a:endParaRPr lang="cs-CZ"/>
          </a:p>
        </p:txBody>
      </p:sp>
      <p:sp>
        <p:nvSpPr>
          <p:cNvPr id="4" name="Zástupný symbol pro zápatí 4">
            <a:extLst>
              <a:ext uri="{FF2B5EF4-FFF2-40B4-BE49-F238E27FC236}">
                <a16:creationId xmlns:a16="http://schemas.microsoft.com/office/drawing/2014/main" id="{8FE10A0F-774B-4169-85AD-DCF39F4E2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5">
            <a:extLst>
              <a:ext uri="{FF2B5EF4-FFF2-40B4-BE49-F238E27FC236}">
                <a16:creationId xmlns:a16="http://schemas.microsoft.com/office/drawing/2014/main" id="{7F8BF9E2-AF06-4294-9511-44DB276F4E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80B569-4064-4EE0-AE80-33A040C1300C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4215445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C97EB0-8B32-4E02-B79B-35F3C46AF696}" type="datetimeFigureOut">
              <a:rPr lang="cs-CZ"/>
              <a:pPr>
                <a:defRPr/>
              </a:pPr>
              <a:t>17.03.2021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726665-16D6-42AE-A4B7-DEE83B3D5C4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7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230313" y="-12700"/>
            <a:ext cx="7931150" cy="289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411759" y="4406900"/>
            <a:ext cx="6082953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2411759" y="2906713"/>
            <a:ext cx="6082953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2ACC54-8DFE-47E1-9E15-6C9299F3DE42}" type="datetimeFigureOut">
              <a:rPr lang="cs-CZ"/>
              <a:pPr>
                <a:defRPr/>
              </a:pPr>
              <a:t>17.03.2021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32EAA9-DC90-4D04-A94A-E31F4A093AE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F8CA4A-B97C-4963-8FE5-88A4ADDEE48E}" type="datetimeFigureOut">
              <a:rPr lang="cs-CZ"/>
              <a:pPr>
                <a:defRPr/>
              </a:pPr>
              <a:t>17.03.2021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1C4F47-7851-49EA-8993-6BB156C8CC9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42AD2B-20FA-4C04-A54D-41954EB2174A}" type="datetimeFigureOut">
              <a:rPr lang="cs-CZ"/>
              <a:pPr>
                <a:defRPr/>
              </a:pPr>
              <a:t>17.03.2021</a:t>
            </a:fld>
            <a:endParaRPr lang="cs-CZ"/>
          </a:p>
        </p:txBody>
      </p:sp>
      <p:sp>
        <p:nvSpPr>
          <p:cNvPr id="8" name="Zástupný symbol pro zápatí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ADEF05-83E1-4612-A48E-A7DF9631CB8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CCD40D-F615-4771-9EC8-1C9AA9CF2465}" type="datetimeFigureOut">
              <a:rPr lang="cs-CZ"/>
              <a:pPr>
                <a:defRPr/>
              </a:pPr>
              <a:t>17.03.2021</a:t>
            </a:fld>
            <a:endParaRPr lang="cs-CZ"/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020D0A-69FC-47F9-94D1-23FE2E89CE9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F8F226-32CE-4F48-B22F-57507B01FDC9}" type="datetimeFigureOut">
              <a:rPr lang="cs-CZ"/>
              <a:pPr>
                <a:defRPr/>
              </a:pPr>
              <a:t>17.03.2021</a:t>
            </a:fld>
            <a:endParaRPr lang="cs-CZ"/>
          </a:p>
        </p:txBody>
      </p:sp>
      <p:sp>
        <p:nvSpPr>
          <p:cNvPr id="3" name="Zástupný symbol pro zápatí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5ABA35-15D5-413A-A94B-9FC20AAD13A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BD02D0-41CD-4859-959D-658511BCC63F}" type="datetimeFigureOut">
              <a:rPr lang="cs-CZ"/>
              <a:pPr>
                <a:defRPr/>
              </a:pPr>
              <a:t>17.03.2021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8B684E-AB79-4B3E-A95A-EA30C04FBB5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89613F-7545-452E-BB31-00F94ADBE40E}" type="datetimeFigureOut">
              <a:rPr lang="cs-CZ"/>
              <a:pPr>
                <a:defRPr/>
              </a:pPr>
              <a:t>17.03.2021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CF2950-F772-4271-8B9E-33BDFDA940B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Obrázek 12"/>
          <p:cNvPicPr>
            <a:picLocks noChangeAspect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5657850" y="-14288"/>
            <a:ext cx="3500438" cy="56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Obrázek 6"/>
          <p:cNvPicPr>
            <a:picLocks noChangeAspect="1"/>
          </p:cNvPicPr>
          <p:nvPr userDrawn="1"/>
        </p:nvPicPr>
        <p:blipFill>
          <a:blip r:embed="rId15"/>
          <a:srcRect/>
          <a:stretch>
            <a:fillRect/>
          </a:stretch>
        </p:blipFill>
        <p:spPr bwMode="auto">
          <a:xfrm>
            <a:off x="2339975" y="6348413"/>
            <a:ext cx="68294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8" name="Zástupný symbol pro nadpis 1"/>
          <p:cNvSpPr>
            <a:spLocks noGrp="1"/>
          </p:cNvSpPr>
          <p:nvPr>
            <p:ph type="title"/>
          </p:nvPr>
        </p:nvSpPr>
        <p:spPr bwMode="auto">
          <a:xfrm>
            <a:off x="457200" y="53975"/>
            <a:ext cx="5483225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Kliknutím lze upravit styl.</a:t>
            </a:r>
          </a:p>
        </p:txBody>
      </p:sp>
      <p:sp>
        <p:nvSpPr>
          <p:cNvPr id="1029" name="Zástupný symbol pro text 2"/>
          <p:cNvSpPr>
            <a:spLocks noGrp="1"/>
          </p:cNvSpPr>
          <p:nvPr>
            <p:ph type="body" idx="1"/>
          </p:nvPr>
        </p:nvSpPr>
        <p:spPr bwMode="auto">
          <a:xfrm>
            <a:off x="457200" y="765175"/>
            <a:ext cx="8229600" cy="5360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2771775" y="6427788"/>
            <a:ext cx="1917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BDDE277F-37C3-4292-9ECC-F5C0B0D0AC40}" type="datetimeFigureOut">
              <a:rPr lang="cs-CZ"/>
              <a:pPr>
                <a:defRPr/>
              </a:pPr>
              <a:t>17.03.2021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787900" y="6427788"/>
            <a:ext cx="31115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dirty="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027988" y="6427788"/>
            <a:ext cx="6588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BB8A4477-FBC5-45C8-A993-48A57A0EB97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cxnSp>
        <p:nvCxnSpPr>
          <p:cNvPr id="12" name="Přímá spojnice 11"/>
          <p:cNvCxnSpPr/>
          <p:nvPr userDrawn="1"/>
        </p:nvCxnSpPr>
        <p:spPr>
          <a:xfrm>
            <a:off x="7956550" y="6423025"/>
            <a:ext cx="0" cy="434975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4" name="Picture 2"/>
          <p:cNvPicPr>
            <a:picLocks noChangeAspect="1" noChangeArrowheads="1"/>
          </p:cNvPicPr>
          <p:nvPr userDrawn="1"/>
        </p:nvPicPr>
        <p:blipFill>
          <a:blip r:embed="rId16"/>
          <a:srcRect/>
          <a:stretch>
            <a:fillRect/>
          </a:stretch>
        </p:blipFill>
        <p:spPr bwMode="auto">
          <a:xfrm>
            <a:off x="468313" y="6410325"/>
            <a:ext cx="1008062" cy="3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9" r:id="rId2"/>
    <p:sldLayoutId id="2147483661" r:id="rId3"/>
    <p:sldLayoutId id="2147483658" r:id="rId4"/>
    <p:sldLayoutId id="2147483657" r:id="rId5"/>
    <p:sldLayoutId id="2147483656" r:id="rId6"/>
    <p:sldLayoutId id="2147483655" r:id="rId7"/>
    <p:sldLayoutId id="2147483654" r:id="rId8"/>
    <p:sldLayoutId id="2147483653" r:id="rId9"/>
    <p:sldLayoutId id="2147483652" r:id="rId10"/>
    <p:sldLayoutId id="2147483651" r:id="rId11"/>
    <p:sldLayoutId id="2147483662" r:id="rId12"/>
  </p:sldLayoutIdLst>
  <p:txStyles>
    <p:titleStyle>
      <a:lvl1pPr algn="l" rtl="0" fontAlgn="base">
        <a:spcBef>
          <a:spcPct val="0"/>
        </a:spcBef>
        <a:spcAft>
          <a:spcPct val="0"/>
        </a:spcAft>
        <a:defRPr sz="2000" b="1" kern="1200">
          <a:solidFill>
            <a:srgbClr val="D20A1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000" b="1">
          <a:solidFill>
            <a:srgbClr val="D20A11"/>
          </a:solidFill>
          <a:latin typeface="Calibri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000" b="1">
          <a:solidFill>
            <a:srgbClr val="D20A11"/>
          </a:solidFill>
          <a:latin typeface="Calibri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000" b="1">
          <a:solidFill>
            <a:srgbClr val="D20A11"/>
          </a:solidFill>
          <a:latin typeface="Calibri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000" b="1">
          <a:solidFill>
            <a:srgbClr val="D20A1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000" b="1">
          <a:solidFill>
            <a:srgbClr val="D20A1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000" b="1">
          <a:solidFill>
            <a:srgbClr val="D20A1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000" b="1">
          <a:solidFill>
            <a:srgbClr val="D20A1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000" b="1">
          <a:solidFill>
            <a:srgbClr val="D20A1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microsoft.com/office/2007/relationships/hdphoto" Target="../media/hdphoto1.wdp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5.png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5.png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microsoft.com/office/2007/relationships/hdphoto" Target="../media/hdphoto2.wdp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5.png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5.png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pn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5.png"/><Relationship Id="rId4" Type="http://schemas.openxmlformats.org/officeDocument/2006/relationships/image" Target="../media/image3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5.png"/><Relationship Id="rId4" Type="http://schemas.openxmlformats.org/officeDocument/2006/relationships/image" Target="../media/image4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5.png"/><Relationship Id="rId5" Type="http://schemas.microsoft.com/office/2007/relationships/hdphoto" Target="../media/hdphoto3.wdp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5.png"/><Relationship Id="rId5" Type="http://schemas.microsoft.com/office/2007/relationships/hdphoto" Target="../media/hdphoto4.wdp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5.png"/><Relationship Id="rId5" Type="http://schemas.microsoft.com/office/2007/relationships/hdphoto" Target="../media/hdphoto5.wdp"/><Relationship Id="rId4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microsoft.com/office/2007/relationships/hdphoto" Target="../media/hdphoto7.wdp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45.png"/><Relationship Id="rId5" Type="http://schemas.microsoft.com/office/2007/relationships/hdphoto" Target="../media/hdphoto6.wdp"/><Relationship Id="rId4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5.png"/><Relationship Id="rId5" Type="http://schemas.openxmlformats.org/officeDocument/2006/relationships/image" Target="../media/image46.png"/><Relationship Id="rId4" Type="http://schemas.openxmlformats.org/officeDocument/2006/relationships/notesSlide" Target="../notesSlides/notesSlide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5.png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48.jpeg"/><Relationship Id="rId5" Type="http://schemas.openxmlformats.org/officeDocument/2006/relationships/image" Target="../media/image47.png"/><Relationship Id="rId4" Type="http://schemas.openxmlformats.org/officeDocument/2006/relationships/notesSlide" Target="../notesSlides/notesSlide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5.png"/><Relationship Id="rId4" Type="http://schemas.openxmlformats.org/officeDocument/2006/relationships/image" Target="../media/image4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5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5" Type="http://schemas.openxmlformats.org/officeDocument/2006/relationships/image" Target="../media/image5.png"/><Relationship Id="rId4" Type="http://schemas.openxmlformats.org/officeDocument/2006/relationships/image" Target="../media/image5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5" Type="http://schemas.openxmlformats.org/officeDocument/2006/relationships/image" Target="../media/image5.png"/><Relationship Id="rId4" Type="http://schemas.openxmlformats.org/officeDocument/2006/relationships/image" Target="../media/image5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5" Type="http://schemas.openxmlformats.org/officeDocument/2006/relationships/image" Target="../media/image5.png"/><Relationship Id="rId4" Type="http://schemas.openxmlformats.org/officeDocument/2006/relationships/image" Target="../media/image5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5" Type="http://schemas.openxmlformats.org/officeDocument/2006/relationships/image" Target="../media/image5.png"/><Relationship Id="rId4" Type="http://schemas.openxmlformats.org/officeDocument/2006/relationships/image" Target="../media/image5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5" Type="http://schemas.openxmlformats.org/officeDocument/2006/relationships/image" Target="../media/image5.png"/><Relationship Id="rId4" Type="http://schemas.openxmlformats.org/officeDocument/2006/relationships/image" Target="../media/image5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5" Type="http://schemas.openxmlformats.org/officeDocument/2006/relationships/image" Target="../media/image5.png"/><Relationship Id="rId4" Type="http://schemas.openxmlformats.org/officeDocument/2006/relationships/image" Target="../media/image5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6" Type="http://schemas.openxmlformats.org/officeDocument/2006/relationships/image" Target="../media/image64.png"/><Relationship Id="rId5" Type="http://schemas.openxmlformats.org/officeDocument/2006/relationships/image" Target="../media/image63.jpeg"/><Relationship Id="rId4" Type="http://schemas.openxmlformats.org/officeDocument/2006/relationships/image" Target="../media/image6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5.png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hyperlink" Target="https://www.obrazky.cz/?q=hloubka+anestezie&amp;url=https%3A%2F%2Fpl.mdcdn.cz%2Fmedia%2Fimage%2Fb6667adec6050aca2f0fe4f25cdc6694.png%3Fversion%3D1537796121&amp;imageId=2b445b2212c30380&amp;data=lgLEEJOg6AjxqdbnzX6m6_ayUb3EMLJ7DxRbk4wmvIKLwufbu8d-EZxnzkRIws7Ixh4PQ89CjCXl433QxsgVZTRn3GpOlc5dpVs8xAI9U5PEAs9wxAK6DcQCCfA%3D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5.png"/><Relationship Id="rId4" Type="http://schemas.openxmlformats.org/officeDocument/2006/relationships/image" Target="../media/image9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6" Type="http://schemas.openxmlformats.org/officeDocument/2006/relationships/image" Target="../media/image5.pn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6" Type="http://schemas.openxmlformats.org/officeDocument/2006/relationships/image" Target="../media/image71.jpeg"/><Relationship Id="rId5" Type="http://schemas.openxmlformats.org/officeDocument/2006/relationships/image" Target="../media/image70.png"/><Relationship Id="rId4" Type="http://schemas.openxmlformats.org/officeDocument/2006/relationships/image" Target="../media/image69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6" Type="http://schemas.openxmlformats.org/officeDocument/2006/relationships/image" Target="../media/image5.png"/><Relationship Id="rId5" Type="http://schemas.openxmlformats.org/officeDocument/2006/relationships/image" Target="../media/image72.jpeg"/><Relationship Id="rId4" Type="http://schemas.openxmlformats.org/officeDocument/2006/relationships/notesSlide" Target="../notesSlides/notesSlide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5" Type="http://schemas.openxmlformats.org/officeDocument/2006/relationships/image" Target="../media/image5.png"/><Relationship Id="rId4" Type="http://schemas.openxmlformats.org/officeDocument/2006/relationships/image" Target="../media/image20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6.jpeg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5" Type="http://schemas.openxmlformats.org/officeDocument/2006/relationships/image" Target="../media/image5.png"/><Relationship Id="rId4" Type="http://schemas.openxmlformats.org/officeDocument/2006/relationships/image" Target="../media/image77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4" Type="http://schemas.openxmlformats.org/officeDocument/2006/relationships/image" Target="../media/image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5" Type="http://schemas.openxmlformats.org/officeDocument/2006/relationships/image" Target="../media/image5.png"/><Relationship Id="rId4" Type="http://schemas.openxmlformats.org/officeDocument/2006/relationships/image" Target="../media/image8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47.m4a"/><Relationship Id="rId1" Type="http://schemas.microsoft.com/office/2007/relationships/media" Target="../media/media47.m4a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jpe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Relationship Id="rId9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8.m4a"/><Relationship Id="rId1" Type="http://schemas.microsoft.com/office/2007/relationships/media" Target="../media/media48.m4a"/><Relationship Id="rId6" Type="http://schemas.openxmlformats.org/officeDocument/2006/relationships/image" Target="../media/image5.pn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9.m4a"/><Relationship Id="rId1" Type="http://schemas.microsoft.com/office/2007/relationships/media" Target="../media/media49.m4a"/><Relationship Id="rId5" Type="http://schemas.openxmlformats.org/officeDocument/2006/relationships/image" Target="../media/image5.png"/><Relationship Id="rId4" Type="http://schemas.openxmlformats.org/officeDocument/2006/relationships/image" Target="../media/image8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0.m4a"/><Relationship Id="rId1" Type="http://schemas.microsoft.com/office/2007/relationships/media" Target="../media/media50.m4a"/><Relationship Id="rId5" Type="http://schemas.openxmlformats.org/officeDocument/2006/relationships/image" Target="../media/image5.png"/><Relationship Id="rId4" Type="http://schemas.openxmlformats.org/officeDocument/2006/relationships/image" Target="../media/image89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1.m4a"/><Relationship Id="rId1" Type="http://schemas.microsoft.com/office/2007/relationships/media" Target="../media/media51.m4a"/><Relationship Id="rId4" Type="http://schemas.openxmlformats.org/officeDocument/2006/relationships/image" Target="../media/image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2.m4a"/><Relationship Id="rId1" Type="http://schemas.microsoft.com/office/2007/relationships/media" Target="../media/media52.m4a"/><Relationship Id="rId4" Type="http://schemas.openxmlformats.org/officeDocument/2006/relationships/image" Target="../media/image5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3.m4a"/><Relationship Id="rId1" Type="http://schemas.microsoft.com/office/2007/relationships/media" Target="../media/media53.m4a"/><Relationship Id="rId4" Type="http://schemas.openxmlformats.org/officeDocument/2006/relationships/image" Target="../media/image5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4.m4a"/><Relationship Id="rId1" Type="http://schemas.microsoft.com/office/2007/relationships/media" Target="../media/media54.m4a"/><Relationship Id="rId6" Type="http://schemas.openxmlformats.org/officeDocument/2006/relationships/image" Target="../media/image5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1.xml"/><Relationship Id="rId12" Type="http://schemas.openxmlformats.org/officeDocument/2006/relationships/image" Target="../media/image5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17.png"/><Relationship Id="rId5" Type="http://schemas.openxmlformats.org/officeDocument/2006/relationships/diagramLayout" Target="../diagrams/layout1.xml"/><Relationship Id="rId10" Type="http://schemas.openxmlformats.org/officeDocument/2006/relationships/image" Target="../media/image16.png"/><Relationship Id="rId4" Type="http://schemas.openxmlformats.org/officeDocument/2006/relationships/diagramData" Target="../diagrams/data1.xml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5.pn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5.pn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5.pn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Nadpis 1"/>
          <p:cNvSpPr>
            <a:spLocks noGrp="1"/>
          </p:cNvSpPr>
          <p:nvPr>
            <p:ph type="ctrTitle"/>
          </p:nvPr>
        </p:nvSpPr>
        <p:spPr>
          <a:xfrm>
            <a:off x="251520" y="2276872"/>
            <a:ext cx="8712968" cy="2212826"/>
          </a:xfrm>
        </p:spPr>
        <p:txBody>
          <a:bodyPr/>
          <a:lstStyle/>
          <a:p>
            <a:r>
              <a:rPr lang="cs-CZ" sz="2800"/>
              <a:t>Technika v anesteziologické péči</a:t>
            </a:r>
            <a:br>
              <a:rPr lang="cs-CZ" sz="2800"/>
            </a:br>
            <a:endParaRPr lang="cs-CZ" sz="280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47812" y="6453336"/>
            <a:ext cx="6048375" cy="360040"/>
          </a:xfrm>
        </p:spPr>
        <p:txBody>
          <a:bodyPr rtlCol="0">
            <a:noAutofit/>
          </a:bodyPr>
          <a:lstStyle/>
          <a:p>
            <a:pPr algn="r" fontAlgn="auto">
              <a:spcAft>
                <a:spcPts val="0"/>
              </a:spcAft>
              <a:defRPr/>
            </a:pPr>
            <a:r>
              <a:rPr lang="cs-CZ" sz="2000" b="1">
                <a:solidFill>
                  <a:schemeClr val="bg1"/>
                </a:solidFill>
              </a:rPr>
              <a:t>MUDr. Jitka Zemanová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C991EA3E-7F54-453F-9E5D-5F92ED84C2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74301" y="5122409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663"/>
    </mc:Choice>
    <mc:Fallback xmlns="">
      <p:transition spd="slow" advTm="17663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7" name="Picture 3">
            <a:extLst>
              <a:ext uri="{FF2B5EF4-FFF2-40B4-BE49-F238E27FC236}">
                <a16:creationId xmlns:a16="http://schemas.microsoft.com/office/drawing/2014/main" id="{623FF631-1A5B-44DB-A149-C9A994E4A4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52400"/>
            <a:ext cx="3657600" cy="6019800"/>
          </a:xfrm>
          <a:prstGeom prst="rect">
            <a:avLst/>
          </a:prstGeom>
          <a:noFill/>
          <a:ln w="57150" cmpd="thinThick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06" name="Picture 2">
            <a:extLst>
              <a:ext uri="{FF2B5EF4-FFF2-40B4-BE49-F238E27FC236}">
                <a16:creationId xmlns:a16="http://schemas.microsoft.com/office/drawing/2014/main" id="{0868F223-65B8-462F-8B00-3088B5012D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272" y="1098497"/>
            <a:ext cx="3328988" cy="3653402"/>
          </a:xfrm>
          <a:prstGeom prst="rect">
            <a:avLst/>
          </a:prstGeom>
          <a:noFill/>
          <a:ln w="76200">
            <a:solidFill>
              <a:srgbClr val="00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08" name="Picture 4">
            <a:extLst>
              <a:ext uri="{FF2B5EF4-FFF2-40B4-BE49-F238E27FC236}">
                <a16:creationId xmlns:a16="http://schemas.microsoft.com/office/drawing/2014/main" id="{B9700E7D-40DB-47F8-B80C-4843CC33FA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4949825"/>
            <a:ext cx="3328988" cy="177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Nadpis 1">
            <a:extLst>
              <a:ext uri="{FF2B5EF4-FFF2-40B4-BE49-F238E27FC236}">
                <a16:creationId xmlns:a16="http://schemas.microsoft.com/office/drawing/2014/main" id="{6D53A91F-C960-4530-9820-1A2752BF1441}"/>
              </a:ext>
            </a:extLst>
          </p:cNvPr>
          <p:cNvSpPr txBox="1">
            <a:spLocks/>
          </p:cNvSpPr>
          <p:nvPr/>
        </p:nvSpPr>
        <p:spPr>
          <a:xfrm>
            <a:off x="152400" y="201258"/>
            <a:ext cx="5483225" cy="495300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rgbClr val="D20A1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D20A11"/>
                </a:solidFill>
                <a:latin typeface="Calibri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D20A11"/>
                </a:solidFill>
                <a:latin typeface="Calibri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D20A11"/>
                </a:solidFill>
                <a:latin typeface="Calibri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D20A11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D20A11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D20A11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D20A11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D20A11"/>
                </a:solidFill>
                <a:latin typeface="Calibri" pitchFamily="34" charset="0"/>
              </a:defRPr>
            </a:lvl9pPr>
          </a:lstStyle>
          <a:p>
            <a:r>
              <a:rPr lang="cs-CZ" sz="2400"/>
              <a:t>EKG</a:t>
            </a:r>
            <a:endParaRPr lang="en-US" sz="2400"/>
          </a:p>
        </p:txBody>
      </p:sp>
      <p:pic>
        <p:nvPicPr>
          <p:cNvPr id="7" name="Zvuk 6">
            <a:hlinkClick r:id="" action="ppaction://media"/>
            <a:extLst>
              <a:ext uri="{FF2B5EF4-FFF2-40B4-BE49-F238E27FC236}">
                <a16:creationId xmlns:a16="http://schemas.microsoft.com/office/drawing/2014/main" id="{FE629EF8-46B4-45A0-A414-9AD162FB01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826"/>
    </mc:Choice>
    <mc:Fallback xmlns="">
      <p:transition spd="slow" advTm="828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1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7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7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, mapa, vsedě, zaparkované&#10;&#10;Popis byl vytvořen automaticky">
            <a:extLst>
              <a:ext uri="{FF2B5EF4-FFF2-40B4-BE49-F238E27FC236}">
                <a16:creationId xmlns:a16="http://schemas.microsoft.com/office/drawing/2014/main" id="{5369A9AC-9E4C-42F8-B59E-CA6AEC906F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49" y="3790729"/>
            <a:ext cx="5254154" cy="2464538"/>
          </a:xfrm>
          <a:prstGeom prst="rect">
            <a:avLst/>
          </a:prstGeom>
        </p:spPr>
      </p:pic>
      <p:pic>
        <p:nvPicPr>
          <p:cNvPr id="5" name="Obrázek 4" descr="Obsah obrázku mapa, kreslení&#10;&#10;Popis byl vytvořen automaticky">
            <a:extLst>
              <a:ext uri="{FF2B5EF4-FFF2-40B4-BE49-F238E27FC236}">
                <a16:creationId xmlns:a16="http://schemas.microsoft.com/office/drawing/2014/main" id="{35B26D55-8B3A-4209-9E49-B12CD8D8AF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5" y="304102"/>
            <a:ext cx="3363369" cy="2464538"/>
          </a:xfrm>
          <a:prstGeom prst="rect">
            <a:avLst/>
          </a:prstGeom>
        </p:spPr>
      </p:pic>
      <p:pic>
        <p:nvPicPr>
          <p:cNvPr id="4" name="Obrázek 3" descr="Obsah obrázku osoba, interiér, vpředu, vsedě&#10;&#10;Popis byl vytvořen automaticky">
            <a:extLst>
              <a:ext uri="{FF2B5EF4-FFF2-40B4-BE49-F238E27FC236}">
                <a16:creationId xmlns:a16="http://schemas.microsoft.com/office/drawing/2014/main" id="{AB725FBC-D981-431C-874C-7399F90E517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4000"/>
                    </a14:imgEffect>
                    <a14:imgEffect>
                      <a14:brightnessContrast bright="-8000" contrast="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438" t="17801" r="38187" b="31800"/>
          <a:stretch/>
        </p:blipFill>
        <p:spPr>
          <a:xfrm>
            <a:off x="4427984" y="764704"/>
            <a:ext cx="4009861" cy="2887100"/>
          </a:xfrm>
          <a:prstGeom prst="rect">
            <a:avLst/>
          </a:prstGeom>
        </p:spPr>
      </p:pic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3295A1CA-E7D6-4D24-B091-3E9D94573A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486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349"/>
    </mc:Choice>
    <mc:Fallback xmlns="">
      <p:transition spd="slow" advTm="493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432319A-4DB9-4891-84C9-FE6EED4051BA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53975"/>
            <a:ext cx="5483225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rmAutofit/>
          </a:bodyPr>
          <a:lstStyle/>
          <a:p>
            <a:r>
              <a:rPr lang="cs-CZ"/>
              <a:t>Neinvazivní tlak krve</a:t>
            </a:r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406F8A5-BCA9-43CD-8B6A-0ADF3314B11A}"/>
              </a:ext>
            </a:extLst>
          </p:cNvPr>
          <p:cNvSpPr>
            <a:spLocks noGrp="1"/>
          </p:cNvSpPr>
          <p:nvPr>
            <p:ph sz="half" idx="1"/>
          </p:nvPr>
        </p:nvSpPr>
        <p:spPr bwMode="auto">
          <a:xfrm>
            <a:off x="457200" y="908720"/>
            <a:ext cx="4618856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t">
            <a:normAutofit fontScale="92500" lnSpcReduction="10000"/>
          </a:bodyPr>
          <a:lstStyle/>
          <a:p>
            <a:pPr>
              <a:lnSpc>
                <a:spcPct val="90000"/>
              </a:lnSpc>
            </a:pPr>
            <a:endParaRPr lang="en-US" sz="1500"/>
          </a:p>
          <a:p>
            <a:pPr marL="0" indent="0">
              <a:lnSpc>
                <a:spcPct val="90000"/>
              </a:lnSpc>
              <a:buNone/>
            </a:pPr>
            <a:r>
              <a:rPr lang="en-US" sz="1800" err="1"/>
              <a:t>Metoda</a:t>
            </a:r>
            <a:r>
              <a:rPr lang="en-US" sz="1800"/>
              <a:t>: </a:t>
            </a:r>
          </a:p>
          <a:p>
            <a:pPr lvl="1">
              <a:lnSpc>
                <a:spcPct val="90000"/>
              </a:lnSpc>
            </a:pPr>
            <a:r>
              <a:rPr lang="en-US" sz="1800" err="1"/>
              <a:t>auskultačně</a:t>
            </a:r>
            <a:r>
              <a:rPr lang="en-US" sz="1800"/>
              <a:t>: </a:t>
            </a:r>
            <a:r>
              <a:rPr lang="en-US" sz="1800" err="1"/>
              <a:t>Korotkov</a:t>
            </a:r>
            <a:r>
              <a:rPr lang="en-US" sz="1800"/>
              <a:t>/Riva-</a:t>
            </a:r>
            <a:r>
              <a:rPr lang="en-US" sz="1800" err="1"/>
              <a:t>Rocci</a:t>
            </a:r>
            <a:r>
              <a:rPr lang="en-US" sz="1800"/>
              <a:t> </a:t>
            </a:r>
          </a:p>
          <a:p>
            <a:pPr lvl="1">
              <a:lnSpc>
                <a:spcPct val="90000"/>
              </a:lnSpc>
            </a:pPr>
            <a:r>
              <a:rPr lang="en-US" sz="1800" err="1"/>
              <a:t>oscilotonometrie</a:t>
            </a:r>
            <a:r>
              <a:rPr lang="en-US" sz="1800"/>
              <a:t>: v. Recklinghausen </a:t>
            </a:r>
            <a:endParaRPr lang="cs-CZ" sz="1800"/>
          </a:p>
          <a:p>
            <a:pPr marL="457200" lvl="1" indent="0">
              <a:lnSpc>
                <a:spcPct val="90000"/>
              </a:lnSpc>
              <a:buNone/>
            </a:pPr>
            <a:endParaRPr lang="en-US" sz="1800"/>
          </a:p>
          <a:p>
            <a:pPr marL="0" indent="0">
              <a:lnSpc>
                <a:spcPct val="90000"/>
              </a:lnSpc>
              <a:buNone/>
            </a:pPr>
            <a:r>
              <a:rPr lang="cs-CZ" sz="2400" b="1"/>
              <a:t>M</a:t>
            </a:r>
            <a:r>
              <a:rPr lang="en-US" sz="2400" b="1" err="1"/>
              <a:t>anžeta</a:t>
            </a:r>
            <a:r>
              <a:rPr lang="en-US" sz="2400" b="1"/>
              <a:t> </a:t>
            </a:r>
            <a:r>
              <a:rPr lang="en-US" sz="2400" b="1" err="1"/>
              <a:t>vhodné</a:t>
            </a:r>
            <a:r>
              <a:rPr lang="en-US" sz="2400" b="1"/>
              <a:t> </a:t>
            </a:r>
            <a:r>
              <a:rPr lang="en-US" sz="2400" b="1" err="1"/>
              <a:t>šíře</a:t>
            </a:r>
            <a:r>
              <a:rPr lang="en-US" sz="2400" b="1"/>
              <a:t>! </a:t>
            </a:r>
          </a:p>
          <a:p>
            <a:pPr>
              <a:lnSpc>
                <a:spcPct val="90000"/>
              </a:lnSpc>
            </a:pPr>
            <a:r>
              <a:rPr lang="en-US" sz="2000" b="1" err="1"/>
              <a:t>šířka</a:t>
            </a:r>
            <a:r>
              <a:rPr lang="en-US" sz="2000" b="1"/>
              <a:t> </a:t>
            </a:r>
            <a:r>
              <a:rPr lang="en-US" sz="2000" err="1"/>
              <a:t>vnitřní</a:t>
            </a:r>
            <a:r>
              <a:rPr lang="en-US" sz="2000"/>
              <a:t> </a:t>
            </a:r>
            <a:r>
              <a:rPr lang="en-US" sz="2000" err="1"/>
              <a:t>gumové</a:t>
            </a:r>
            <a:r>
              <a:rPr lang="en-US" sz="2000"/>
              <a:t> </a:t>
            </a:r>
            <a:r>
              <a:rPr lang="en-US" sz="2000" err="1"/>
              <a:t>části</a:t>
            </a:r>
            <a:r>
              <a:rPr lang="en-US" sz="2000"/>
              <a:t> </a:t>
            </a:r>
            <a:r>
              <a:rPr lang="en-US" sz="2000" err="1"/>
              <a:t>manžety</a:t>
            </a:r>
            <a:r>
              <a:rPr lang="en-US" sz="2000"/>
              <a:t> </a:t>
            </a:r>
            <a:r>
              <a:rPr lang="en-US" sz="2000" err="1"/>
              <a:t>odpovídá</a:t>
            </a:r>
            <a:r>
              <a:rPr lang="en-US" sz="2000"/>
              <a:t> 40 % </a:t>
            </a:r>
            <a:r>
              <a:rPr lang="en-US" sz="2000" err="1"/>
              <a:t>obvodu</a:t>
            </a:r>
            <a:r>
              <a:rPr lang="en-US" sz="2000"/>
              <a:t> </a:t>
            </a:r>
            <a:r>
              <a:rPr lang="en-US" sz="2000" err="1"/>
              <a:t>paže</a:t>
            </a:r>
            <a:r>
              <a:rPr lang="en-US" sz="2000"/>
              <a:t>, </a:t>
            </a:r>
            <a:r>
              <a:rPr lang="en-US" sz="2000" err="1"/>
              <a:t>měřeného</a:t>
            </a:r>
            <a:r>
              <a:rPr lang="en-US" sz="2000"/>
              <a:t> v </a:t>
            </a:r>
            <a:r>
              <a:rPr lang="en-US" sz="2000" err="1"/>
              <a:t>polovině</a:t>
            </a:r>
            <a:r>
              <a:rPr lang="en-US" sz="2000"/>
              <a:t> </a:t>
            </a:r>
            <a:r>
              <a:rPr lang="en-US" sz="2000" err="1"/>
              <a:t>paže</a:t>
            </a:r>
            <a:r>
              <a:rPr lang="en-US" sz="2000"/>
              <a:t>. </a:t>
            </a:r>
            <a:endParaRPr lang="cs-CZ" sz="2000"/>
          </a:p>
          <a:p>
            <a:pPr>
              <a:lnSpc>
                <a:spcPct val="90000"/>
              </a:lnSpc>
            </a:pPr>
            <a:endParaRPr lang="cs-CZ" sz="1800"/>
          </a:p>
          <a:p>
            <a:pPr>
              <a:lnSpc>
                <a:spcPct val="90000"/>
              </a:lnSpc>
            </a:pPr>
            <a:r>
              <a:rPr lang="cs-CZ" sz="2000" b="1"/>
              <a:t>d</a:t>
            </a:r>
            <a:r>
              <a:rPr lang="en-US" sz="2000" b="1" err="1"/>
              <a:t>élka</a:t>
            </a:r>
            <a:r>
              <a:rPr lang="en-US" sz="2000" b="1"/>
              <a:t> </a:t>
            </a:r>
            <a:r>
              <a:rPr lang="en-US" sz="2000" err="1"/>
              <a:t>vnitřní</a:t>
            </a:r>
            <a:r>
              <a:rPr lang="en-US" sz="2000"/>
              <a:t> </a:t>
            </a:r>
            <a:r>
              <a:rPr lang="en-US" sz="2000" err="1"/>
              <a:t>gumové</a:t>
            </a:r>
            <a:r>
              <a:rPr lang="en-US" sz="2000"/>
              <a:t> </a:t>
            </a:r>
            <a:r>
              <a:rPr lang="en-US" sz="2000" err="1"/>
              <a:t>části</a:t>
            </a:r>
            <a:r>
              <a:rPr lang="en-US" sz="2000"/>
              <a:t> </a:t>
            </a:r>
            <a:r>
              <a:rPr lang="en-US" sz="2000" err="1"/>
              <a:t>manžety</a:t>
            </a:r>
            <a:r>
              <a:rPr lang="en-US" sz="2000"/>
              <a:t> by </a:t>
            </a:r>
            <a:r>
              <a:rPr lang="en-US" sz="2000" err="1"/>
              <a:t>měla</a:t>
            </a:r>
            <a:r>
              <a:rPr lang="en-US" sz="2000"/>
              <a:t> </a:t>
            </a:r>
            <a:r>
              <a:rPr lang="en-US" sz="2000" err="1"/>
              <a:t>být</a:t>
            </a:r>
            <a:r>
              <a:rPr lang="en-US" sz="2000"/>
              <a:t> 80 % </a:t>
            </a:r>
            <a:r>
              <a:rPr lang="en-US" sz="2000" err="1"/>
              <a:t>až</a:t>
            </a:r>
            <a:r>
              <a:rPr lang="en-US" sz="2000"/>
              <a:t> 100 % </a:t>
            </a:r>
            <a:r>
              <a:rPr lang="en-US" sz="2000" err="1"/>
              <a:t>obvodu</a:t>
            </a:r>
            <a:r>
              <a:rPr lang="en-US" sz="2000"/>
              <a:t> </a:t>
            </a:r>
            <a:r>
              <a:rPr lang="en-US" sz="2000" err="1"/>
              <a:t>paže</a:t>
            </a:r>
            <a:r>
              <a:rPr lang="en-US" sz="2000"/>
              <a:t>, </a:t>
            </a:r>
            <a:r>
              <a:rPr lang="en-US" sz="2000" err="1"/>
              <a:t>měřeného</a:t>
            </a:r>
            <a:r>
              <a:rPr lang="en-US" sz="2000"/>
              <a:t> </a:t>
            </a:r>
            <a:r>
              <a:rPr lang="en-US" sz="2000" err="1"/>
              <a:t>ve</a:t>
            </a:r>
            <a:r>
              <a:rPr lang="en-US" sz="2000"/>
              <a:t> </a:t>
            </a:r>
            <a:r>
              <a:rPr lang="en-US" sz="2000" err="1"/>
              <a:t>středním</a:t>
            </a:r>
            <a:r>
              <a:rPr lang="en-US" sz="2000"/>
              <a:t> </a:t>
            </a:r>
            <a:r>
              <a:rPr lang="en-US" sz="2000" err="1"/>
              <a:t>bodě</a:t>
            </a:r>
            <a:r>
              <a:rPr lang="en-US" sz="2000"/>
              <a:t>. </a:t>
            </a:r>
            <a:r>
              <a:rPr lang="en-US" sz="2000" err="1"/>
              <a:t>Příliš</a:t>
            </a:r>
            <a:r>
              <a:rPr lang="en-US" sz="2000"/>
              <a:t> </a:t>
            </a:r>
            <a:r>
              <a:rPr lang="en-US" sz="2000" err="1"/>
              <a:t>malá</a:t>
            </a:r>
            <a:r>
              <a:rPr lang="en-US" sz="2000"/>
              <a:t> </a:t>
            </a:r>
            <a:r>
              <a:rPr lang="en-US" sz="2000" err="1"/>
              <a:t>manžeta</a:t>
            </a:r>
            <a:r>
              <a:rPr lang="en-US" sz="2000"/>
              <a:t> </a:t>
            </a:r>
            <a:r>
              <a:rPr lang="en-US" sz="2000" err="1"/>
              <a:t>může</a:t>
            </a:r>
            <a:r>
              <a:rPr lang="en-US" sz="2000"/>
              <a:t> </a:t>
            </a:r>
            <a:r>
              <a:rPr lang="en-US" sz="2000" err="1"/>
              <a:t>zapříčinit</a:t>
            </a:r>
            <a:r>
              <a:rPr lang="en-US" sz="2000"/>
              <a:t> </a:t>
            </a:r>
            <a:r>
              <a:rPr lang="en-US" sz="2000" err="1"/>
              <a:t>naměření</a:t>
            </a:r>
            <a:r>
              <a:rPr lang="en-US" sz="2000"/>
              <a:t> </a:t>
            </a:r>
            <a:r>
              <a:rPr lang="en-US" sz="2000" err="1"/>
              <a:t>falešně</a:t>
            </a:r>
            <a:r>
              <a:rPr lang="en-US" sz="2000"/>
              <a:t> </a:t>
            </a:r>
            <a:r>
              <a:rPr lang="en-US" sz="2000" err="1"/>
              <a:t>zvýšených</a:t>
            </a:r>
            <a:r>
              <a:rPr lang="en-US" sz="2000"/>
              <a:t> </a:t>
            </a:r>
            <a:r>
              <a:rPr lang="en-US" sz="2000" err="1"/>
              <a:t>hodnot</a:t>
            </a:r>
            <a:r>
              <a:rPr lang="en-US" sz="2000"/>
              <a:t> TK. </a:t>
            </a:r>
            <a:endParaRPr lang="cs-CZ" sz="2000"/>
          </a:p>
          <a:p>
            <a:pPr>
              <a:lnSpc>
                <a:spcPct val="90000"/>
              </a:lnSpc>
            </a:pPr>
            <a:endParaRPr lang="en-US" sz="1800"/>
          </a:p>
          <a:p>
            <a:pPr>
              <a:lnSpc>
                <a:spcPct val="90000"/>
              </a:lnSpc>
            </a:pPr>
            <a:r>
              <a:rPr lang="en-US" sz="1800" b="1" err="1"/>
              <a:t>nejdéle</a:t>
            </a:r>
            <a:r>
              <a:rPr lang="en-US" sz="1800" b="1"/>
              <a:t> po 5 </a:t>
            </a:r>
            <a:r>
              <a:rPr lang="en-US" sz="1800" b="1" err="1"/>
              <a:t>minutách</a:t>
            </a:r>
            <a:r>
              <a:rPr lang="en-US" sz="1800" b="1"/>
              <a:t> </a:t>
            </a:r>
            <a:r>
              <a:rPr lang="cs-CZ" sz="1800" b="1"/>
              <a:t> !!! </a:t>
            </a:r>
            <a:endParaRPr lang="en-US" sz="1800" b="1"/>
          </a:p>
          <a:p>
            <a:pPr>
              <a:lnSpc>
                <a:spcPct val="90000"/>
              </a:lnSpc>
            </a:pPr>
            <a:endParaRPr lang="en-US" sz="150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78210F8C-7D78-47E9-A368-62147208B3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7882" y="4005064"/>
            <a:ext cx="3498918" cy="2554209"/>
          </a:xfrm>
          <a:prstGeom prst="rect">
            <a:avLst/>
          </a:prstGeom>
          <a:noFill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4861E4B-969F-42CB-80B6-92AF9F01EA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617490"/>
            <a:ext cx="2141415" cy="3199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0766129C-F354-4642-A8CE-64018ECFC5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874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769"/>
    </mc:Choice>
    <mc:Fallback xmlns="">
      <p:transition spd="slow" advTm="257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EC6376C9-12D2-477E-A931-616AB3C02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3975"/>
            <a:ext cx="5483225" cy="495300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Zástupný obsah 4" descr="Obsah obrázku text, mapa&#10;&#10;Popis byl vytvořen automaticky">
            <a:extLst>
              <a:ext uri="{FF2B5EF4-FFF2-40B4-BE49-F238E27FC236}">
                <a16:creationId xmlns:a16="http://schemas.microsoft.com/office/drawing/2014/main" id="{FA367A0D-1AC7-4EF2-BD81-9C2CFA10F6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092" y="765175"/>
            <a:ext cx="7445816" cy="5360988"/>
          </a:xfrm>
          <a:prstGeom prst="rect">
            <a:avLst/>
          </a:prstGeom>
          <a:noFill/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0F3C3455-7D09-4A3A-9ED5-F08034F530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173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915"/>
    </mc:Choice>
    <mc:Fallback xmlns="">
      <p:transition spd="slow" advTm="179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D284FB73-8B25-433A-83CB-5CD47C1C93C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71600" y="228600"/>
            <a:ext cx="7772400" cy="762000"/>
          </a:xfrm>
          <a:gradFill rotWithShape="0">
            <a:gsLst>
              <a:gs pos="0">
                <a:srgbClr val="FFCCCC">
                  <a:gamma/>
                  <a:tint val="0"/>
                  <a:invGamma/>
                </a:srgbClr>
              </a:gs>
              <a:gs pos="100000">
                <a:srgbClr val="FFCCCC"/>
              </a:gs>
            </a:gsLst>
            <a:lin ang="5400000" scaled="1"/>
          </a:gradFill>
        </p:spPr>
        <p:txBody>
          <a:bodyPr/>
          <a:lstStyle/>
          <a:p>
            <a:pPr algn="ctr"/>
            <a:r>
              <a:rPr lang="cs-CZ" altLang="cs-CZ" sz="3200" b="1">
                <a:solidFill>
                  <a:srgbClr val="FF0000"/>
                </a:solidFill>
                <a:latin typeface="Times New Roman" panose="02020603050405020304" pitchFamily="18" charset="0"/>
              </a:rPr>
              <a:t>Invazivní monitorování arteriálního tlaku</a:t>
            </a:r>
            <a:endParaRPr lang="cs-CZ" altLang="cs-CZ" b="1">
              <a:solidFill>
                <a:srgbClr val="800080"/>
              </a:solidFill>
              <a:latin typeface="Comic Sans MS" panose="030F0702030302020204" pitchFamily="66" charset="0"/>
            </a:endParaRPr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8952793A-0A2B-45C3-9EEF-89495DFE573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684040" y="1340768"/>
            <a:ext cx="7147520" cy="3168352"/>
          </a:xfrm>
          <a:noFill/>
          <a:ln w="76200" cmpd="tri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F7C80"/>
                    </a:gs>
                    <a:gs pos="100000">
                      <a:schemeClr val="bg1"/>
                    </a:gs>
                  </a:gsLst>
                  <a:path path="rect">
                    <a:fillToRect l="100000" t="100000"/>
                  </a:path>
                </a:gradFill>
              </a14:hiddenFill>
            </a:ext>
          </a:extLst>
        </p:spPr>
        <p:txBody>
          <a:bodyPr/>
          <a:lstStyle/>
          <a:p>
            <a:pPr marL="1162050" lvl="2">
              <a:buFont typeface="Comic Sans MS" panose="030F0702030302020204" pitchFamily="66" charset="0"/>
              <a:buChar char="*"/>
            </a:pPr>
            <a:endParaRPr lang="cs-CZ" altLang="cs-CZ" sz="1200" b="1">
              <a:latin typeface="Times New Roman" panose="02020603050405020304" pitchFamily="18" charset="0"/>
            </a:endParaRPr>
          </a:p>
          <a:p>
            <a:pPr marL="1162050" lvl="2">
              <a:buFont typeface="Comic Sans MS" panose="030F0702030302020204" pitchFamily="66" charset="0"/>
              <a:buChar char="*"/>
            </a:pPr>
            <a:r>
              <a:rPr lang="cs-CZ" altLang="cs-CZ" sz="2000" b="1">
                <a:latin typeface="Times New Roman" panose="02020603050405020304" pitchFamily="18" charset="0"/>
              </a:rPr>
              <a:t>rozsáhlý operační výkon </a:t>
            </a:r>
            <a:r>
              <a:rPr lang="cs-CZ" altLang="cs-CZ" sz="2000">
                <a:latin typeface="Times New Roman" panose="02020603050405020304" pitchFamily="18" charset="0"/>
              </a:rPr>
              <a:t>(cévní, </a:t>
            </a:r>
            <a:r>
              <a:rPr lang="cs-CZ" altLang="cs-CZ" sz="2000" err="1">
                <a:latin typeface="Times New Roman" panose="02020603050405020304" pitchFamily="18" charset="0"/>
              </a:rPr>
              <a:t>kardio</a:t>
            </a:r>
            <a:r>
              <a:rPr lang="cs-CZ" altLang="cs-CZ" sz="2000">
                <a:latin typeface="Times New Roman" panose="02020603050405020304" pitchFamily="18" charset="0"/>
              </a:rPr>
              <a:t>, mimotělní  oběh, </a:t>
            </a:r>
            <a:r>
              <a:rPr lang="cs-CZ" altLang="cs-CZ" sz="2000" err="1">
                <a:latin typeface="Times New Roman" panose="02020603050405020304" pitchFamily="18" charset="0"/>
              </a:rPr>
              <a:t>neurochir</a:t>
            </a:r>
            <a:r>
              <a:rPr lang="cs-CZ" altLang="cs-CZ" sz="2000">
                <a:latin typeface="Times New Roman" panose="02020603050405020304" pitchFamily="18" charset="0"/>
              </a:rPr>
              <a:t>, </a:t>
            </a:r>
            <a:r>
              <a:rPr lang="cs-CZ" altLang="cs-CZ" sz="2000" err="1">
                <a:latin typeface="Times New Roman" panose="02020603050405020304" pitchFamily="18" charset="0"/>
              </a:rPr>
              <a:t>thorakochir</a:t>
            </a:r>
            <a:r>
              <a:rPr lang="cs-CZ" altLang="cs-CZ" sz="2000">
                <a:latin typeface="Times New Roman" panose="02020603050405020304" pitchFamily="18" charset="0"/>
              </a:rPr>
              <a:t>.…)</a:t>
            </a:r>
            <a:endParaRPr lang="cs-CZ" altLang="cs-CZ" sz="2000" b="1">
              <a:latin typeface="Times New Roman" panose="02020603050405020304" pitchFamily="18" charset="0"/>
            </a:endParaRPr>
          </a:p>
          <a:p>
            <a:pPr marL="1162050" lvl="2">
              <a:buFont typeface="Comic Sans MS" panose="030F0702030302020204" pitchFamily="66" charset="0"/>
              <a:buChar char="*"/>
            </a:pPr>
            <a:r>
              <a:rPr lang="cs-CZ" altLang="cs-CZ" sz="2000" b="1">
                <a:latin typeface="Times New Roman" panose="02020603050405020304" pitchFamily="18" charset="0"/>
              </a:rPr>
              <a:t>výkony spojené s oběhovou nestabilitou nebo </a:t>
            </a:r>
          </a:p>
          <a:p>
            <a:pPr marL="1162050" lvl="2">
              <a:buFont typeface="Comic Sans MS" panose="030F0702030302020204" pitchFamily="66" charset="0"/>
              <a:buNone/>
            </a:pPr>
            <a:r>
              <a:rPr lang="cs-CZ" altLang="cs-CZ" sz="2000" b="1">
                <a:latin typeface="Times New Roman" panose="02020603050405020304" pitchFamily="18" charset="0"/>
              </a:rPr>
              <a:t>   s předpokladem velké krevní ztráty</a:t>
            </a:r>
          </a:p>
          <a:p>
            <a:pPr marL="1162050" lvl="2">
              <a:buFont typeface="Comic Sans MS" panose="030F0702030302020204" pitchFamily="66" charset="0"/>
              <a:buChar char="*"/>
            </a:pPr>
            <a:r>
              <a:rPr lang="cs-CZ" altLang="cs-CZ" sz="2000" b="1">
                <a:latin typeface="Times New Roman" panose="02020603050405020304" pitchFamily="18" charset="0"/>
              </a:rPr>
              <a:t>řízená hypotenze</a:t>
            </a:r>
          </a:p>
          <a:p>
            <a:pPr marL="1162050" lvl="2">
              <a:buFont typeface="Comic Sans MS" panose="030F0702030302020204" pitchFamily="66" charset="0"/>
              <a:buChar char="*"/>
            </a:pPr>
            <a:r>
              <a:rPr lang="cs-CZ" altLang="cs-CZ" sz="2000" b="1">
                <a:latin typeface="Times New Roman" panose="02020603050405020304" pitchFamily="18" charset="0"/>
              </a:rPr>
              <a:t>oběhová nestabilita, aplikace </a:t>
            </a:r>
            <a:r>
              <a:rPr lang="cs-CZ" altLang="cs-CZ" sz="2000" b="1" err="1">
                <a:latin typeface="Times New Roman" panose="02020603050405020304" pitchFamily="18" charset="0"/>
              </a:rPr>
              <a:t>vazoaktivních</a:t>
            </a:r>
            <a:r>
              <a:rPr lang="cs-CZ" altLang="cs-CZ" sz="2000" b="1">
                <a:latin typeface="Times New Roman" panose="02020603050405020304" pitchFamily="18" charset="0"/>
              </a:rPr>
              <a:t> látek</a:t>
            </a:r>
          </a:p>
          <a:p>
            <a:pPr marL="1162050" lvl="2">
              <a:buFont typeface="Comic Sans MS" panose="030F0702030302020204" pitchFamily="66" charset="0"/>
              <a:buChar char="*"/>
            </a:pPr>
            <a:r>
              <a:rPr lang="cs-CZ" altLang="cs-CZ" sz="2000" b="1">
                <a:latin typeface="Times New Roman" panose="02020603050405020304" pitchFamily="18" charset="0"/>
              </a:rPr>
              <a:t>hypertenzní krize</a:t>
            </a:r>
          </a:p>
          <a:p>
            <a:pPr marL="1162050" lvl="2">
              <a:buFont typeface="Comic Sans MS" panose="030F0702030302020204" pitchFamily="66" charset="0"/>
              <a:buChar char="*"/>
            </a:pPr>
            <a:r>
              <a:rPr lang="cs-CZ" altLang="cs-CZ" sz="2000" b="1">
                <a:latin typeface="Times New Roman" panose="02020603050405020304" pitchFamily="18" charset="0"/>
              </a:rPr>
              <a:t>intraaortální balonková </a:t>
            </a:r>
            <a:r>
              <a:rPr lang="cs-CZ" altLang="cs-CZ" sz="2000" b="1" err="1">
                <a:latin typeface="Times New Roman" panose="02020603050405020304" pitchFamily="18" charset="0"/>
              </a:rPr>
              <a:t>kontrapulzace</a:t>
            </a:r>
            <a:endParaRPr lang="cs-CZ" altLang="cs-CZ" sz="2000"/>
          </a:p>
        </p:txBody>
      </p:sp>
      <p:sp>
        <p:nvSpPr>
          <p:cNvPr id="13316" name="Text Box 4">
            <a:extLst>
              <a:ext uri="{FF2B5EF4-FFF2-40B4-BE49-F238E27FC236}">
                <a16:creationId xmlns:a16="http://schemas.microsoft.com/office/drawing/2014/main" id="{83740B2E-03EE-41FC-9271-64B2F3BC3B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990600"/>
            <a:ext cx="14208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b="1"/>
              <a:t>Indikace:</a:t>
            </a:r>
            <a:endParaRPr lang="cs-CZ" altLang="cs-CZ"/>
          </a:p>
        </p:txBody>
      </p:sp>
      <p:sp>
        <p:nvSpPr>
          <p:cNvPr id="5" name="AutoShape 3">
            <a:extLst>
              <a:ext uri="{FF2B5EF4-FFF2-40B4-BE49-F238E27FC236}">
                <a16:creationId xmlns:a16="http://schemas.microsoft.com/office/drawing/2014/main" id="{47C33B3F-791C-4259-9BA5-D9437C9A54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75" y="4221088"/>
            <a:ext cx="2555776" cy="907504"/>
          </a:xfrm>
          <a:prstGeom prst="wedgeEllipseCallout">
            <a:avLst>
              <a:gd name="adj1" fmla="val 59898"/>
              <a:gd name="adj2" fmla="val 57458"/>
            </a:avLst>
          </a:prstGeom>
          <a:solidFill>
            <a:srgbClr val="FF0000"/>
          </a:solidFill>
          <a:ln w="38100">
            <a:solidFill>
              <a:srgbClr val="000066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rgbClr val="D20A1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D20A11"/>
                </a:solidFill>
                <a:latin typeface="Calibri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D20A11"/>
                </a:solidFill>
                <a:latin typeface="Calibri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D20A11"/>
                </a:solidFill>
                <a:latin typeface="Calibri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D20A11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D20A11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D20A11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D20A11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D20A11"/>
                </a:solidFill>
                <a:latin typeface="Calibri" pitchFamily="34" charset="0"/>
              </a:defRPr>
            </a:lvl9pPr>
          </a:lstStyle>
          <a:p>
            <a:pPr algn="ctr"/>
            <a:r>
              <a:rPr lang="cs-CZ" altLang="cs-CZ" sz="2400">
                <a:solidFill>
                  <a:schemeClr val="bg1"/>
                </a:solidFill>
                <a:latin typeface="Times New Roman" panose="02020603050405020304" pitchFamily="18" charset="0"/>
              </a:rPr>
              <a:t>Allenův test</a:t>
            </a:r>
            <a:endParaRPr lang="cs-CZ" altLang="cs-CZ" sz="2400">
              <a:solidFill>
                <a:schemeClr val="bg1"/>
              </a:solidFill>
            </a:endParaRPr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E16DA947-6A82-4AAC-AC76-07EC34027E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0981" y="5009400"/>
            <a:ext cx="51816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190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381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2">
              <a:buFont typeface="Comic Sans MS" panose="030F0702030302020204" pitchFamily="66" charset="0"/>
              <a:buChar char="*"/>
            </a:pPr>
            <a:r>
              <a:rPr lang="cs-CZ" altLang="cs-CZ" sz="2000"/>
              <a:t>komprese </a:t>
            </a:r>
            <a:r>
              <a:rPr lang="cs-CZ" altLang="cs-CZ" sz="2000" err="1"/>
              <a:t>a.radialis</a:t>
            </a:r>
            <a:r>
              <a:rPr lang="cs-CZ" altLang="cs-CZ" sz="2000"/>
              <a:t> a </a:t>
            </a:r>
            <a:r>
              <a:rPr lang="cs-CZ" altLang="cs-CZ" sz="2000" err="1"/>
              <a:t>a.ulnaris</a:t>
            </a:r>
            <a:r>
              <a:rPr lang="cs-CZ" altLang="cs-CZ" sz="2000"/>
              <a:t>   </a:t>
            </a:r>
          </a:p>
          <a:p>
            <a:pPr lvl="2">
              <a:buFont typeface="Comic Sans MS" panose="030F0702030302020204" pitchFamily="66" charset="0"/>
              <a:buChar char="*"/>
            </a:pPr>
            <a:r>
              <a:rPr lang="cs-CZ" altLang="cs-CZ" sz="2000"/>
              <a:t>vyčkat nástupu známek ischemie</a:t>
            </a:r>
          </a:p>
          <a:p>
            <a:pPr lvl="2">
              <a:buFont typeface="Comic Sans MS" panose="030F0702030302020204" pitchFamily="66" charset="0"/>
              <a:buChar char="*"/>
            </a:pPr>
            <a:r>
              <a:rPr lang="cs-CZ" altLang="cs-CZ" sz="2000"/>
              <a:t>uvolnit kompresi a. </a:t>
            </a:r>
            <a:r>
              <a:rPr lang="cs-CZ" altLang="cs-CZ" sz="2000" err="1"/>
              <a:t>ulnaris</a:t>
            </a:r>
            <a:r>
              <a:rPr lang="cs-CZ" altLang="cs-CZ" sz="2000"/>
              <a:t> 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1AF1CB90-EC7A-4A86-B46C-9BFBF21721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114"/>
    </mc:Choice>
    <mc:Fallback xmlns="">
      <p:transition spd="slow" advTm="631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5" name="Picture 3">
            <a:extLst>
              <a:ext uri="{FF2B5EF4-FFF2-40B4-BE49-F238E27FC236}">
                <a16:creationId xmlns:a16="http://schemas.microsoft.com/office/drawing/2014/main" id="{2ACCDCAF-D45A-4D15-B4A1-0B521E989BAF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87450" y="765175"/>
            <a:ext cx="3619500" cy="2670175"/>
          </a:xfrm>
          <a:noFill/>
          <a:ln w="38100">
            <a:solidFill>
              <a:schemeClr val="accent1"/>
            </a:solidFill>
            <a:miter lim="800000"/>
            <a:headEnd/>
            <a:tailEnd/>
          </a:ln>
          <a:effectLst>
            <a:outerShdw dist="107763" dir="18900000" algn="ctr" rotWithShape="0">
              <a:schemeClr val="accent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276" name="Text Box 4">
            <a:extLst>
              <a:ext uri="{FF2B5EF4-FFF2-40B4-BE49-F238E27FC236}">
                <a16:creationId xmlns:a16="http://schemas.microsoft.com/office/drawing/2014/main" id="{34C609C2-5F62-4BA9-B7D2-1AB24C715A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24525" y="4292600"/>
            <a:ext cx="302577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cs-CZ" altLang="cs-CZ"/>
              <a:t>Invazivní monitoring</a:t>
            </a:r>
          </a:p>
          <a:p>
            <a:pPr eaLnBrk="1" hangingPunct="1"/>
            <a:r>
              <a:rPr lang="cs-CZ" altLang="cs-CZ"/>
              <a:t>Peroperační odběr krve</a:t>
            </a:r>
          </a:p>
        </p:txBody>
      </p:sp>
      <p:pic>
        <p:nvPicPr>
          <p:cNvPr id="54278" name="Picture 6">
            <a:extLst>
              <a:ext uri="{FF2B5EF4-FFF2-40B4-BE49-F238E27FC236}">
                <a16:creationId xmlns:a16="http://schemas.microsoft.com/office/drawing/2014/main" id="{582B4BF5-5ED7-4775-AC57-B8A59866D0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9"/>
          <a:stretch>
            <a:fillRect/>
          </a:stretch>
        </p:blipFill>
        <p:spPr bwMode="auto">
          <a:xfrm>
            <a:off x="6156325" y="333375"/>
            <a:ext cx="2159000" cy="32004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bg2"/>
            </a:solidFill>
            <a:miter lim="800000"/>
            <a:headEnd/>
            <a:tailEnd/>
          </a:ln>
          <a:effectLst>
            <a:outerShdw dist="107763" dir="18900000" algn="ctr" rotWithShape="0">
              <a:schemeClr val="tx1"/>
            </a:outerShdw>
          </a:effectLst>
        </p:spPr>
      </p:pic>
      <p:pic>
        <p:nvPicPr>
          <p:cNvPr id="54279" name="Picture 7">
            <a:extLst>
              <a:ext uri="{FF2B5EF4-FFF2-40B4-BE49-F238E27FC236}">
                <a16:creationId xmlns:a16="http://schemas.microsoft.com/office/drawing/2014/main" id="{2BC2FD26-B70C-455E-B4C1-E75FC18BFF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2" r="3792" b="6169"/>
          <a:stretch>
            <a:fillRect/>
          </a:stretch>
        </p:blipFill>
        <p:spPr bwMode="auto">
          <a:xfrm>
            <a:off x="755650" y="3789363"/>
            <a:ext cx="4267200" cy="2662237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>
            <a:outerShdw dist="107763" dir="189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35DB420B-462C-4EEF-9238-198F5CCE6E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734"/>
    </mc:Choice>
    <mc:Fallback xmlns="">
      <p:transition spd="slow" advTm="227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>
            <a:extLst>
              <a:ext uri="{FF2B5EF4-FFF2-40B4-BE49-F238E27FC236}">
                <a16:creationId xmlns:a16="http://schemas.microsoft.com/office/drawing/2014/main" id="{4E954CC4-92C8-4391-8B1A-C7B360F85C1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 </a:t>
            </a:r>
          </a:p>
        </p:txBody>
      </p:sp>
      <p:pic>
        <p:nvPicPr>
          <p:cNvPr id="36868" name="Picture 4">
            <a:extLst>
              <a:ext uri="{FF2B5EF4-FFF2-40B4-BE49-F238E27FC236}">
                <a16:creationId xmlns:a16="http://schemas.microsoft.com/office/drawing/2014/main" id="{B78A31A1-13B5-4D27-8ABF-22C71ED06097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7899" y="256617"/>
            <a:ext cx="3943102" cy="3753073"/>
          </a:xfrm>
          <a:ln w="57150">
            <a:solidFill>
              <a:srgbClr val="000066"/>
            </a:solidFill>
            <a:miter lim="800000"/>
            <a:headEnd/>
            <a:tailEnd/>
          </a:ln>
        </p:spPr>
      </p:pic>
      <p:sp>
        <p:nvSpPr>
          <p:cNvPr id="36869" name="Text Box 5">
            <a:extLst>
              <a:ext uri="{FF2B5EF4-FFF2-40B4-BE49-F238E27FC236}">
                <a16:creationId xmlns:a16="http://schemas.microsoft.com/office/drawing/2014/main" id="{F6C24113-698F-4109-8631-CD08961370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3968" y="372244"/>
            <a:ext cx="3886200" cy="228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b="1" u="sng" err="1">
                <a:solidFill>
                  <a:srgbClr val="800080"/>
                </a:solidFill>
              </a:rPr>
              <a:t>Anakrotický</a:t>
            </a:r>
            <a:r>
              <a:rPr lang="cs-CZ" altLang="cs-CZ" b="1" u="sng">
                <a:solidFill>
                  <a:srgbClr val="800080"/>
                </a:solidFill>
              </a:rPr>
              <a:t> zářez</a:t>
            </a:r>
          </a:p>
          <a:p>
            <a:r>
              <a:rPr lang="cs-CZ" altLang="cs-CZ" b="1"/>
              <a:t>= přechod </a:t>
            </a:r>
            <a:r>
              <a:rPr lang="cs-CZ" altLang="cs-CZ" b="1" err="1"/>
              <a:t>inotropické</a:t>
            </a:r>
            <a:endParaRPr lang="cs-CZ" altLang="cs-CZ" b="1"/>
          </a:p>
          <a:p>
            <a:r>
              <a:rPr lang="cs-CZ" altLang="cs-CZ" b="1"/>
              <a:t>   a objemové komponenty</a:t>
            </a:r>
          </a:p>
          <a:p>
            <a:r>
              <a:rPr lang="cs-CZ" altLang="cs-CZ" b="1"/>
              <a:t>   (těsně před otevřením</a:t>
            </a:r>
          </a:p>
          <a:p>
            <a:r>
              <a:rPr lang="cs-CZ" altLang="cs-CZ" b="1"/>
              <a:t>    aortální chlopně)</a:t>
            </a:r>
          </a:p>
          <a:p>
            <a:endParaRPr lang="cs-CZ" altLang="cs-CZ" b="1"/>
          </a:p>
        </p:txBody>
      </p:sp>
      <p:sp>
        <p:nvSpPr>
          <p:cNvPr id="36870" name="Text Box 6">
            <a:extLst>
              <a:ext uri="{FF2B5EF4-FFF2-40B4-BE49-F238E27FC236}">
                <a16:creationId xmlns:a16="http://schemas.microsoft.com/office/drawing/2014/main" id="{FFB17617-1E1B-40B1-A87A-740C39ABC4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925" y="4994275"/>
            <a:ext cx="5062538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b="1" u="sng">
                <a:solidFill>
                  <a:srgbClr val="800080"/>
                </a:solidFill>
              </a:rPr>
              <a:t>Inotropická komponenta</a:t>
            </a:r>
            <a:endParaRPr lang="cs-CZ" altLang="cs-CZ" b="1"/>
          </a:p>
          <a:p>
            <a:r>
              <a:rPr lang="cs-CZ" altLang="cs-CZ" b="1"/>
              <a:t>= indikátor kontraktility levé komory</a:t>
            </a:r>
          </a:p>
          <a:p>
            <a:endParaRPr lang="cs-CZ" altLang="cs-CZ"/>
          </a:p>
        </p:txBody>
      </p:sp>
      <p:sp>
        <p:nvSpPr>
          <p:cNvPr id="36871" name="Text Box 7">
            <a:extLst>
              <a:ext uri="{FF2B5EF4-FFF2-40B4-BE49-F238E27FC236}">
                <a16:creationId xmlns:a16="http://schemas.microsoft.com/office/drawing/2014/main" id="{AFC1780D-0BD2-4AE2-A2DF-354E2B8241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4796" y="1863725"/>
            <a:ext cx="2961067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b="1" u="sng" err="1">
                <a:solidFill>
                  <a:srgbClr val="800080"/>
                </a:solidFill>
              </a:rPr>
              <a:t>Dikrotický</a:t>
            </a:r>
            <a:r>
              <a:rPr lang="cs-CZ" altLang="cs-CZ" b="1" u="sng">
                <a:solidFill>
                  <a:srgbClr val="800080"/>
                </a:solidFill>
              </a:rPr>
              <a:t> zářez</a:t>
            </a:r>
          </a:p>
          <a:p>
            <a:r>
              <a:rPr lang="cs-CZ" altLang="cs-CZ" b="1"/>
              <a:t>= uzávěr aortální chlopně</a:t>
            </a:r>
          </a:p>
          <a:p>
            <a:r>
              <a:rPr lang="cs-CZ" altLang="cs-CZ" b="1"/>
              <a:t>   ukončení systoly</a:t>
            </a:r>
            <a:endParaRPr lang="cs-CZ" altLang="cs-CZ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3CF9C927-D891-4121-BE22-EF904B01073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3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682" t="13600" r="21652" b="5201"/>
          <a:stretch/>
        </p:blipFill>
        <p:spPr>
          <a:xfrm>
            <a:off x="5292080" y="2973338"/>
            <a:ext cx="3492236" cy="3753074"/>
          </a:xfrm>
          <a:prstGeom prst="rect">
            <a:avLst/>
          </a:prstGeom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96CAAFE0-4F56-4FE9-AFB3-B05620260D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934"/>
    </mc:Choice>
    <mc:Fallback xmlns="">
      <p:transition spd="slow" advTm="269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 descr="Obsah obrázku snímek obrazovky&#10;&#10;Popis byl vytvořen automaticky">
            <a:extLst>
              <a:ext uri="{FF2B5EF4-FFF2-40B4-BE49-F238E27FC236}">
                <a16:creationId xmlns:a16="http://schemas.microsoft.com/office/drawing/2014/main" id="{411C7A8C-1A7E-4843-92C1-E1BD1583C2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72" y="908720"/>
            <a:ext cx="8624928" cy="4851523"/>
          </a:xfrm>
          <a:prstGeom prst="rect">
            <a:avLst/>
          </a:prstGeom>
          <a:noFill/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FE0C7C71-2976-4059-A197-DA044BF2A5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278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67"/>
    </mc:Choice>
    <mc:Fallback xmlns="">
      <p:transition spd="slow" advTm="158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Předpoklad </a:t>
            </a:r>
            <a:r>
              <a:rPr lang="cs-CZ" err="1"/>
              <a:t>hemodynamické</a:t>
            </a:r>
            <a:r>
              <a:rPr lang="cs-CZ"/>
              <a:t> monitorace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6250" y="902494"/>
            <a:ext cx="1047750" cy="457200"/>
          </a:xfrm>
          <a:prstGeom prst="rect">
            <a:avLst/>
          </a:prstGeom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/>
              <a:t>Neinvazivní</a:t>
            </a:r>
          </a:p>
          <a:p>
            <a:r>
              <a:rPr lang="cs-CZ" sz="2400"/>
              <a:t>Monitorace u zdravých spíše kontraproduktivní, kardiální rezerva dovolí tekutinové přelití při využití maximalizace SV</a:t>
            </a:r>
          </a:p>
          <a:p>
            <a:r>
              <a:rPr lang="cs-CZ" sz="2400"/>
              <a:t>Ideální pacient</a:t>
            </a:r>
          </a:p>
          <a:p>
            <a:pPr lvl="1"/>
            <a:r>
              <a:rPr lang="cs-CZ" sz="2400"/>
              <a:t>ASA III a výše,  pacienti s MET &lt;6 , ICHS, CHRI, DM II, elevace kreatinu, urey 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6922" y="3645024"/>
            <a:ext cx="6137264" cy="280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4447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AA489D6-14A3-42BD-8706-C11D0D60CF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400"/>
              <a:t>Pulzní </a:t>
            </a:r>
            <a:r>
              <a:rPr lang="cs-CZ" sz="2400" err="1"/>
              <a:t>oxymetrie</a:t>
            </a:r>
            <a:endParaRPr lang="en-US" sz="240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34A74E2-1D7F-4B9B-BD48-02CADF32BC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24718"/>
            <a:ext cx="8229600" cy="2951857"/>
          </a:xfrm>
        </p:spPr>
        <p:txBody>
          <a:bodyPr/>
          <a:lstStyle/>
          <a:p>
            <a:r>
              <a:rPr lang="en-US" sz="2400" err="1"/>
              <a:t>měření</a:t>
            </a:r>
            <a:r>
              <a:rPr lang="en-US" sz="2400"/>
              <a:t> </a:t>
            </a:r>
            <a:r>
              <a:rPr lang="en-US" sz="2400" err="1"/>
              <a:t>absorpce</a:t>
            </a:r>
            <a:r>
              <a:rPr lang="en-US" sz="2400"/>
              <a:t> </a:t>
            </a:r>
            <a:r>
              <a:rPr lang="en-US" sz="2400" err="1"/>
              <a:t>světla</a:t>
            </a:r>
            <a:r>
              <a:rPr lang="en-US" sz="2400"/>
              <a:t> o </a:t>
            </a:r>
            <a:r>
              <a:rPr lang="en-US" sz="2400" err="1"/>
              <a:t>vlnové</a:t>
            </a:r>
            <a:r>
              <a:rPr lang="en-US" sz="2400"/>
              <a:t> </a:t>
            </a:r>
            <a:r>
              <a:rPr lang="en-US" sz="2400" err="1"/>
              <a:t>délce</a:t>
            </a:r>
            <a:r>
              <a:rPr lang="en-US" sz="2400"/>
              <a:t> 660</a:t>
            </a:r>
            <a:r>
              <a:rPr lang="cs-CZ" sz="2400"/>
              <a:t> (červená)</a:t>
            </a:r>
            <a:r>
              <a:rPr lang="en-US" sz="2400"/>
              <a:t> a 940 </a:t>
            </a:r>
            <a:r>
              <a:rPr lang="cs-CZ" sz="2400"/>
              <a:t>(infračervená) </a:t>
            </a:r>
            <a:r>
              <a:rPr lang="en-US" sz="2400"/>
              <a:t>nm </a:t>
            </a:r>
            <a:endParaRPr lang="cs-CZ" sz="2400"/>
          </a:p>
          <a:p>
            <a:r>
              <a:rPr lang="cs-CZ" sz="2400"/>
              <a:t>metoda pletysmografické pulsní </a:t>
            </a:r>
            <a:r>
              <a:rPr lang="cs-CZ" sz="2400" err="1"/>
              <a:t>oxymetrie</a:t>
            </a:r>
            <a:endParaRPr lang="cs-CZ" sz="2400"/>
          </a:p>
          <a:p>
            <a:r>
              <a:rPr lang="cs-CZ" sz="2400"/>
              <a:t>Rozdílná absorpce IR záření </a:t>
            </a:r>
            <a:r>
              <a:rPr lang="cs-CZ" sz="2400" err="1"/>
              <a:t>oxyHb</a:t>
            </a:r>
            <a:r>
              <a:rPr lang="cs-CZ" sz="2400"/>
              <a:t> a </a:t>
            </a:r>
            <a:r>
              <a:rPr lang="cs-CZ" sz="2400" err="1"/>
              <a:t>deoxyHb</a:t>
            </a:r>
            <a:r>
              <a:rPr lang="cs-CZ" sz="2400"/>
              <a:t>, spektrofotometrický princip (</a:t>
            </a:r>
            <a:r>
              <a:rPr lang="cs-CZ" sz="2400" err="1"/>
              <a:t>Lamber</a:t>
            </a:r>
            <a:r>
              <a:rPr lang="cs-CZ" sz="2400"/>
              <a:t>-Beerův zákon)</a:t>
            </a:r>
          </a:p>
          <a:p>
            <a:r>
              <a:rPr lang="cs-CZ" sz="2400"/>
              <a:t>Rozlišuje pouze mezi redukovaným </a:t>
            </a:r>
            <a:r>
              <a:rPr lang="cs-CZ" sz="2400" err="1"/>
              <a:t>Hb</a:t>
            </a:r>
            <a:r>
              <a:rPr lang="cs-CZ" sz="2400"/>
              <a:t> a ostatními </a:t>
            </a:r>
            <a:r>
              <a:rPr lang="cs-CZ" sz="2400" err="1"/>
              <a:t>Hb</a:t>
            </a:r>
            <a:r>
              <a:rPr lang="cs-CZ" sz="2400"/>
              <a:t> (CAVE: </a:t>
            </a:r>
            <a:r>
              <a:rPr lang="cs-CZ" sz="2400" err="1"/>
              <a:t>karboxyHb</a:t>
            </a:r>
            <a:r>
              <a:rPr lang="cs-CZ" sz="2400"/>
              <a:t> a methemoglobin!!)</a:t>
            </a:r>
          </a:p>
          <a:p>
            <a:endParaRPr lang="en-US" sz="240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1D2BB5D-2302-4002-9F65-55F7D6EA8D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4077072"/>
            <a:ext cx="4089822" cy="2264991"/>
          </a:xfrm>
          <a:prstGeom prst="rect">
            <a:avLst/>
          </a:prstGeom>
        </p:spPr>
      </p:pic>
      <p:sp>
        <p:nvSpPr>
          <p:cNvPr id="6" name="AutoShape 4">
            <a:extLst>
              <a:ext uri="{FF2B5EF4-FFF2-40B4-BE49-F238E27FC236}">
                <a16:creationId xmlns:a16="http://schemas.microsoft.com/office/drawing/2014/main" id="{49373EE1-9E43-40E1-9EEB-16C322FC42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552" y="4321174"/>
            <a:ext cx="1676400" cy="1752600"/>
          </a:xfrm>
          <a:prstGeom prst="irregularSeal1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cs-CZ" altLang="cs-CZ" sz="3600" b="1">
                <a:solidFill>
                  <a:srgbClr val="FF0000"/>
                </a:solidFill>
              </a:rPr>
              <a:t>SpO</a:t>
            </a:r>
            <a:r>
              <a:rPr lang="cs-CZ" altLang="cs-CZ" sz="3600" b="1" baseline="-25000">
                <a:solidFill>
                  <a:srgbClr val="FF0000"/>
                </a:solidFill>
              </a:rPr>
              <a:t>2</a:t>
            </a:r>
            <a:endParaRPr lang="cs-CZ" altLang="cs-CZ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776F1B70-8E62-4F9D-9BC9-5774C7E6A4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3882" y="515937"/>
            <a:ext cx="5943600" cy="9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rgbClr val="D20A1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D20A11"/>
                </a:solidFill>
                <a:latin typeface="Calibri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D20A11"/>
                </a:solidFill>
                <a:latin typeface="Calibri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D20A11"/>
                </a:solidFill>
                <a:latin typeface="Calibri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D20A11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D20A11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D20A11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D20A11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D20A11"/>
                </a:solidFill>
                <a:latin typeface="Calibri" pitchFamily="34" charset="0"/>
              </a:defRPr>
            </a:lvl9pPr>
          </a:lstStyle>
          <a:p>
            <a:pPr algn="ctr"/>
            <a:r>
              <a:rPr lang="cs-CZ" altLang="cs-CZ" sz="2400">
                <a:solidFill>
                  <a:srgbClr val="FF0000"/>
                </a:solidFill>
                <a:latin typeface="Times New Roman" panose="02020603050405020304" pitchFamily="18" charset="0"/>
              </a:rPr>
              <a:t>systémová arteriální saturace    hemoglobinu kyslíkem</a:t>
            </a:r>
            <a:endParaRPr lang="cs-CZ" altLang="cs-CZ" sz="2400">
              <a:solidFill>
                <a:srgbClr val="FF0000"/>
              </a:solidFill>
            </a:endParaRP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89E0ED64-BE63-4B5A-8668-C51072C268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133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459"/>
    </mc:Choice>
    <mc:Fallback xmlns="">
      <p:transition spd="slow" advTm="284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Obdélník 1">
            <a:extLst>
              <a:ext uri="{FF2B5EF4-FFF2-40B4-BE49-F238E27FC236}">
                <a16:creationId xmlns:a16="http://schemas.microsoft.com/office/drawing/2014/main" id="{D54708EA-0A3E-4CB9-83E6-5CC8EB3B26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261938"/>
            <a:ext cx="5688012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latin typeface="Arial" panose="020B0604020202020204" pitchFamily="34" charset="0"/>
              </a:rPr>
              <a:t>Pokorný J, Stárková A.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latin typeface="Arial" panose="020B0604020202020204" pitchFamily="34" charset="0"/>
              </a:rPr>
              <a:t>Anesteziologická technika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</a:rPr>
              <a:t>Praha 1961, Státní zdravotnické nakladatelství </a:t>
            </a:r>
          </a:p>
        </p:txBody>
      </p:sp>
      <p:sp>
        <p:nvSpPr>
          <p:cNvPr id="9219" name="Obdélník 2">
            <a:extLst>
              <a:ext uri="{FF2B5EF4-FFF2-40B4-BE49-F238E27FC236}">
                <a16:creationId xmlns:a16="http://schemas.microsoft.com/office/drawing/2014/main" id="{40D9B624-98BF-4701-BEA1-6B9F5281D9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2420938"/>
            <a:ext cx="4681538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</a:rPr>
              <a:t>„ </a:t>
            </a:r>
            <a:r>
              <a:rPr lang="cs-CZ" altLang="cs-CZ" sz="2400" b="1">
                <a:latin typeface="Arial" panose="020B0604020202020204" pitchFamily="34" charset="0"/>
              </a:rPr>
              <a:t>Výbava anesteziologova dnešní doby je neporovnatelně bohatší ve srovnání s pomůckami, kterých se používalo ještě před několika málo desítkami let.“ </a:t>
            </a:r>
          </a:p>
        </p:txBody>
      </p:sp>
      <p:pic>
        <p:nvPicPr>
          <p:cNvPr id="9220" name="Obrázek 4">
            <a:extLst>
              <a:ext uri="{FF2B5EF4-FFF2-40B4-BE49-F238E27FC236}">
                <a16:creationId xmlns:a16="http://schemas.microsoft.com/office/drawing/2014/main" id="{BD1DA47B-43ED-4B52-9471-6A4879E7E17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6" t="17281" r="8934" b="20599"/>
          <a:stretch>
            <a:fillRect/>
          </a:stretch>
        </p:blipFill>
        <p:spPr bwMode="auto">
          <a:xfrm>
            <a:off x="5292725" y="1247775"/>
            <a:ext cx="3630613" cy="477361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9CB03280-4A8F-48F9-825B-FAD10CD0B9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304"/>
    </mc:Choice>
    <mc:Fallback xmlns="">
      <p:transition spd="slow" advTm="323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E531EAB9-EEA3-47BB-8062-CFB0D9F796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3975"/>
            <a:ext cx="5483225" cy="495300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Zástupný obsah 4" descr="Obsah obrázku text, mapa&#10;&#10;Popis byl vytvořen automaticky">
            <a:extLst>
              <a:ext uri="{FF2B5EF4-FFF2-40B4-BE49-F238E27FC236}">
                <a16:creationId xmlns:a16="http://schemas.microsoft.com/office/drawing/2014/main" id="{5FEEAC92-897B-49C7-8B71-2DD5581300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63" y="765175"/>
            <a:ext cx="8001474" cy="5360988"/>
          </a:xfrm>
          <a:prstGeom prst="rect">
            <a:avLst/>
          </a:prstGeom>
          <a:noFill/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8410F629-37AB-4E31-94C4-845BB44A71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575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110"/>
    </mc:Choice>
    <mc:Fallback xmlns="">
      <p:transition spd="slow" advTm="191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4951AB5-587B-453C-BD65-730DF1F152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400"/>
              <a:t>Monitorace ventilace</a:t>
            </a:r>
            <a:endParaRPr lang="en-US" sz="240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7702801-08FD-4F93-B49F-5697529431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sz="2400"/>
          </a:p>
          <a:p>
            <a:r>
              <a:rPr lang="cs-CZ" sz="2400"/>
              <a:t>Poruchy dýchání patří k nejčastějším komplikacím v anestezii (mohou končit fatálně </a:t>
            </a:r>
            <a:r>
              <a:rPr lang="cs-CZ" sz="2400">
                <a:sym typeface="Wingdings" panose="05000000000000000000" pitchFamily="2" charset="2"/>
              </a:rPr>
              <a:t>)</a:t>
            </a:r>
            <a:endParaRPr lang="cs-CZ" sz="2400"/>
          </a:p>
          <a:p>
            <a:r>
              <a:rPr lang="cs-CZ" sz="2400"/>
              <a:t>Klinicky (pohled – zvedá se hrudník, barva kůže, poslech – fonendoskop..)</a:t>
            </a:r>
          </a:p>
          <a:p>
            <a:r>
              <a:rPr lang="cs-CZ" sz="2400"/>
              <a:t>Monitory: </a:t>
            </a:r>
            <a:r>
              <a:rPr lang="cs-CZ" sz="2400" err="1"/>
              <a:t>SpO</a:t>
            </a:r>
            <a:r>
              <a:rPr lang="cs-CZ" sz="2400"/>
              <a:t>₂, P, V, </a:t>
            </a:r>
            <a:r>
              <a:rPr lang="cs-CZ" sz="2400" err="1"/>
              <a:t>flow</a:t>
            </a:r>
            <a:r>
              <a:rPr lang="cs-CZ" sz="2400"/>
              <a:t>, P-V křivka, analýza plynů</a:t>
            </a:r>
          </a:p>
          <a:p>
            <a:r>
              <a:rPr lang="cs-CZ" sz="2400"/>
              <a:t>Koncentrace kyslíku ve vdechované směsi (FiO2)</a:t>
            </a:r>
          </a:p>
          <a:p>
            <a:pPr lvl="1"/>
            <a:r>
              <a:rPr lang="cs-CZ" sz="2000"/>
              <a:t>kyslíková čidla (využívá se paramagnetických vlastností O₂) – kontrola hypoxické směsi</a:t>
            </a:r>
          </a:p>
          <a:p>
            <a:endParaRPr lang="en-US" sz="240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EAF199E5-65F2-4BD1-A325-B70C6E200A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947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590"/>
    </mc:Choice>
    <mc:Fallback xmlns="">
      <p:transition spd="slow" advTm="415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5386E00-088D-4672-96A5-9D38E05BF6E1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53975"/>
            <a:ext cx="5483225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rmAutofit/>
          </a:bodyPr>
          <a:lstStyle/>
          <a:p>
            <a:r>
              <a:rPr lang="cs-CZ" err="1"/>
              <a:t>Kapnometrie</a:t>
            </a:r>
            <a:r>
              <a:rPr lang="cs-CZ"/>
              <a:t> (ETCO2) </a:t>
            </a:r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FC26B97-5666-44A4-883D-A0495EE02199}"/>
              </a:ext>
            </a:extLst>
          </p:cNvPr>
          <p:cNvSpPr>
            <a:spLocks noGrp="1"/>
          </p:cNvSpPr>
          <p:nvPr>
            <p:ph sz="half" idx="1"/>
          </p:nvPr>
        </p:nvSpPr>
        <p:spPr bwMode="auto">
          <a:xfrm>
            <a:off x="395536" y="836712"/>
            <a:ext cx="7992888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cs-CZ" sz="2000"/>
              <a:t>monitorace vydechovaného oxidu uhličitého,</a:t>
            </a:r>
          </a:p>
          <a:p>
            <a:pPr>
              <a:lnSpc>
                <a:spcPct val="90000"/>
              </a:lnSpc>
            </a:pPr>
            <a:r>
              <a:rPr lang="cs-CZ" sz="2000"/>
              <a:t> </a:t>
            </a:r>
            <a:r>
              <a:rPr lang="en-US" sz="2000" err="1"/>
              <a:t>norma</a:t>
            </a:r>
            <a:r>
              <a:rPr lang="en-US" sz="2000"/>
              <a:t>: </a:t>
            </a:r>
            <a:r>
              <a:rPr lang="en-US" sz="2000" b="1"/>
              <a:t>38-42 mm Hg; 4,5-5 obj.% </a:t>
            </a:r>
            <a:endParaRPr lang="cs-CZ" sz="2000" b="1"/>
          </a:p>
          <a:p>
            <a:pPr marL="0" indent="0">
              <a:lnSpc>
                <a:spcPct val="90000"/>
              </a:lnSpc>
              <a:buNone/>
            </a:pPr>
            <a:endParaRPr lang="cs-CZ" sz="1500"/>
          </a:p>
          <a:p>
            <a:pPr marL="0" indent="0">
              <a:lnSpc>
                <a:spcPct val="90000"/>
              </a:lnSpc>
              <a:buNone/>
            </a:pPr>
            <a:r>
              <a:rPr lang="cs-CZ" sz="1500" b="1" err="1"/>
              <a:t>Kapnografie</a:t>
            </a:r>
            <a:r>
              <a:rPr lang="cs-CZ" sz="1500"/>
              <a:t> – křivka měnící se koncentrace CO2</a:t>
            </a:r>
          </a:p>
          <a:p>
            <a:pPr marL="0" indent="0">
              <a:lnSpc>
                <a:spcPct val="90000"/>
              </a:lnSpc>
              <a:buNone/>
            </a:pPr>
            <a:endParaRPr lang="cs-CZ" sz="1500"/>
          </a:p>
          <a:p>
            <a:pPr>
              <a:lnSpc>
                <a:spcPct val="90000"/>
              </a:lnSpc>
            </a:pPr>
            <a:r>
              <a:rPr lang="cs-CZ" sz="1500"/>
              <a:t> infračervená spektrometrie</a:t>
            </a:r>
          </a:p>
          <a:p>
            <a:pPr>
              <a:lnSpc>
                <a:spcPct val="90000"/>
              </a:lnSpc>
            </a:pPr>
            <a:r>
              <a:rPr lang="cs-CZ" sz="1500"/>
              <a:t>Měření ve vedlejším proudu (tzv. </a:t>
            </a:r>
            <a:r>
              <a:rPr lang="cs-CZ" sz="1500" err="1"/>
              <a:t>side</a:t>
            </a:r>
            <a:r>
              <a:rPr lang="cs-CZ" sz="1500"/>
              <a:t> stream)</a:t>
            </a:r>
          </a:p>
          <a:p>
            <a:pPr>
              <a:lnSpc>
                <a:spcPct val="90000"/>
              </a:lnSpc>
            </a:pPr>
            <a:r>
              <a:rPr lang="cs-CZ" sz="1500"/>
              <a:t>Důležitá pro identifikaci správného umístění tracheální rourky, zhodnocení fyziologických parametrů (ventilace </a:t>
            </a:r>
            <a:r>
              <a:rPr lang="cs-CZ" sz="1500" err="1"/>
              <a:t>paCO</a:t>
            </a:r>
            <a:r>
              <a:rPr lang="cs-CZ" sz="1500"/>
              <a:t>₂, srdečního výdeje, metabolické aktivity)</a:t>
            </a:r>
          </a:p>
          <a:p>
            <a:pPr>
              <a:lnSpc>
                <a:spcPct val="90000"/>
              </a:lnSpc>
            </a:pPr>
            <a:r>
              <a:rPr lang="cs-CZ" sz="1500"/>
              <a:t>Využíváme korelace ETCO₂ = </a:t>
            </a:r>
            <a:r>
              <a:rPr lang="cs-CZ" sz="1500" err="1"/>
              <a:t>paCO</a:t>
            </a:r>
            <a:r>
              <a:rPr lang="cs-CZ" sz="1500"/>
              <a:t>₂</a:t>
            </a:r>
          </a:p>
          <a:p>
            <a:pPr marL="0" indent="0">
              <a:lnSpc>
                <a:spcPct val="90000"/>
              </a:lnSpc>
              <a:buNone/>
            </a:pPr>
            <a:endParaRPr lang="en-US" sz="1500"/>
          </a:p>
        </p:txBody>
      </p:sp>
      <p:pic>
        <p:nvPicPr>
          <p:cNvPr id="4" name="Zástupný obsah 4">
            <a:extLst>
              <a:ext uri="{FF2B5EF4-FFF2-40B4-BE49-F238E27FC236}">
                <a16:creationId xmlns:a16="http://schemas.microsoft.com/office/drawing/2014/main" id="{4D25E925-333E-4484-A357-C1F2E6F926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32487" y="3717032"/>
            <a:ext cx="5378284" cy="2890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9E186157-54F6-476C-8147-7AFBB9978E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939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576"/>
    </mc:Choice>
    <mc:Fallback xmlns="">
      <p:transition spd="slow" advTm="215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obsah 4" descr="Obsah obrázku text, mapa&#10;&#10;Popis byl vytvořen automaticky">
            <a:extLst>
              <a:ext uri="{FF2B5EF4-FFF2-40B4-BE49-F238E27FC236}">
                <a16:creationId xmlns:a16="http://schemas.microsoft.com/office/drawing/2014/main" id="{9B039207-D363-425E-A542-88A069C262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3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1796"/>
          <a:stretch/>
        </p:blipFill>
        <p:spPr bwMode="auto">
          <a:xfrm>
            <a:off x="273717" y="1124744"/>
            <a:ext cx="8672917" cy="439248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97881904-46CB-4161-A9CB-5B3F1DD47A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521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024"/>
    </mc:Choice>
    <mc:Fallback xmlns="">
      <p:transition spd="slow" advTm="250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D31DD85-13EC-4DF3-91EC-EB46426E41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Rychlý exponenciální pokles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A08778CE-4583-415A-BCA1-C8D22505C1D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12000" contras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6926"/>
          <a:stretch/>
        </p:blipFill>
        <p:spPr>
          <a:xfrm>
            <a:off x="1259632" y="1447616"/>
            <a:ext cx="5616624" cy="1641142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796FB778-E7B6-4C09-9828-B8444F319FE2}"/>
              </a:ext>
            </a:extLst>
          </p:cNvPr>
          <p:cNvSpPr txBox="1"/>
          <p:nvPr/>
        </p:nvSpPr>
        <p:spPr>
          <a:xfrm>
            <a:off x="1840106" y="3787575"/>
            <a:ext cx="2967479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cs-CZ" sz="2000"/>
              <a:t>Částečná obstrukce </a:t>
            </a:r>
          </a:p>
          <a:p>
            <a:pPr marL="285750" indent="-285750">
              <a:buFontTx/>
              <a:buChar char="-"/>
            </a:pPr>
            <a:r>
              <a:rPr lang="cs-CZ" sz="2000"/>
              <a:t>Únik v systému</a:t>
            </a:r>
          </a:p>
          <a:p>
            <a:pPr marL="285750" indent="-285750">
              <a:buFontTx/>
              <a:buChar char="-"/>
            </a:pPr>
            <a:r>
              <a:rPr lang="cs-CZ" sz="2000"/>
              <a:t>Pokles metabolismu</a:t>
            </a:r>
          </a:p>
          <a:p>
            <a:pPr marL="285750" indent="-285750">
              <a:buFontTx/>
              <a:buChar char="-"/>
            </a:pPr>
            <a:r>
              <a:rPr lang="cs-CZ" sz="2000"/>
              <a:t>Pokles tělesné teploty</a:t>
            </a:r>
          </a:p>
          <a:p>
            <a:pPr marL="285750" indent="-285750">
              <a:buFontTx/>
              <a:buChar char="-"/>
            </a:pPr>
            <a:r>
              <a:rPr lang="cs-CZ" sz="2000"/>
              <a:t>Pokles plicní </a:t>
            </a:r>
            <a:r>
              <a:rPr lang="cs-CZ" sz="2000" err="1"/>
              <a:t>perfuze</a:t>
            </a:r>
            <a:endParaRPr lang="cs-CZ" sz="2000"/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02904233-EB37-4676-9328-84B682F111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173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293"/>
    </mc:Choice>
    <mc:Fallback xmlns="">
      <p:transition spd="slow" advTm="442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C5389D57-9A53-4273-BC84-BC171ADE2B8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12000"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9967"/>
          <a:stretch/>
        </p:blipFill>
        <p:spPr>
          <a:xfrm>
            <a:off x="683568" y="404664"/>
            <a:ext cx="4968552" cy="3202498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B9C9A107-439F-40B0-A6DA-BC696B4AF657}"/>
              </a:ext>
            </a:extLst>
          </p:cNvPr>
          <p:cNvSpPr txBox="1"/>
          <p:nvPr/>
        </p:nvSpPr>
        <p:spPr>
          <a:xfrm>
            <a:off x="2771800" y="4221088"/>
            <a:ext cx="5570756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cs-CZ" sz="2000"/>
              <a:t>Saturovaný CO</a:t>
            </a:r>
            <a:r>
              <a:rPr lang="cs-CZ" sz="2000" baseline="-25000"/>
              <a:t>2</a:t>
            </a:r>
            <a:r>
              <a:rPr lang="cs-CZ" sz="2000"/>
              <a:t> absorbér</a:t>
            </a:r>
          </a:p>
          <a:p>
            <a:pPr marL="285750" indent="-285750">
              <a:buFontTx/>
              <a:buChar char="-"/>
            </a:pPr>
            <a:r>
              <a:rPr lang="cs-CZ" sz="2000"/>
              <a:t>Kondenzace vody v analyzátoru</a:t>
            </a:r>
          </a:p>
          <a:p>
            <a:pPr marL="285750" indent="-285750">
              <a:buFontTx/>
              <a:buChar char="-"/>
            </a:pPr>
            <a:r>
              <a:rPr lang="cs-CZ" sz="2000"/>
              <a:t>Chyba kalibrace</a:t>
            </a:r>
          </a:p>
          <a:p>
            <a:pPr marL="285750" indent="-285750">
              <a:buFontTx/>
              <a:buChar char="-"/>
            </a:pPr>
            <a:r>
              <a:rPr lang="cs-CZ" sz="2000"/>
              <a:t>Zpětné vdechování objemu mrtvého prostoru</a:t>
            </a:r>
          </a:p>
          <a:p>
            <a:pPr marL="285750" indent="-285750">
              <a:buFontTx/>
              <a:buChar char="-"/>
            </a:pPr>
            <a:r>
              <a:rPr lang="cs-CZ" sz="2000"/>
              <a:t>Vadná expirační chlopeň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E037B009-46FD-4806-B417-C15065AC08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530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252"/>
    </mc:Choice>
    <mc:Fallback xmlns="">
      <p:transition spd="slow" advTm="532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02F88A38-DADB-4F3C-93EE-FE99C620C00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12000" contras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126" b="11498"/>
          <a:stretch/>
        </p:blipFill>
        <p:spPr>
          <a:xfrm>
            <a:off x="4175609" y="1982588"/>
            <a:ext cx="4658949" cy="1421557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5A7F7853-9D16-4E85-AFA0-495CA41F25A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16000" contrast="8000"/>
                    </a14:imgEffect>
                  </a14:imgLayer>
                </a14:imgProps>
              </a:ext>
            </a:extLst>
          </a:blip>
          <a:srcRect t="19378" b="17348"/>
          <a:stretch/>
        </p:blipFill>
        <p:spPr>
          <a:xfrm>
            <a:off x="4283968" y="4441386"/>
            <a:ext cx="4538774" cy="1369006"/>
          </a:xfrm>
          <a:prstGeom prst="rect">
            <a:avLst/>
          </a:prstGeom>
          <a:ln>
            <a:solidFill>
              <a:srgbClr val="D20A11"/>
            </a:solidFill>
          </a:ln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DDC4639F-AE68-4A3C-845F-CE03491AE4D0}"/>
              </a:ext>
            </a:extLst>
          </p:cNvPr>
          <p:cNvSpPr txBox="1"/>
          <p:nvPr/>
        </p:nvSpPr>
        <p:spPr>
          <a:xfrm>
            <a:off x="467544" y="620688"/>
            <a:ext cx="3708066" cy="33547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>
                <a:solidFill>
                  <a:srgbClr val="FF0000"/>
                </a:solidFill>
              </a:rPr>
              <a:t>Obstrukce dýchacích cest</a:t>
            </a:r>
          </a:p>
          <a:p>
            <a:endParaRPr lang="cs-CZ" sz="2400"/>
          </a:p>
          <a:p>
            <a:endParaRPr lang="cs-CZ" sz="2400"/>
          </a:p>
          <a:p>
            <a:r>
              <a:rPr lang="cs-CZ" sz="2000"/>
              <a:t>Změna sklonu:</a:t>
            </a:r>
          </a:p>
          <a:p>
            <a:r>
              <a:rPr lang="cs-CZ" sz="2000"/>
              <a:t>Nárustu vydechovaného CO</a:t>
            </a:r>
            <a:r>
              <a:rPr lang="cs-CZ" sz="2000" baseline="-25000"/>
              <a:t>2</a:t>
            </a:r>
          </a:p>
          <a:p>
            <a:endParaRPr lang="cs-CZ" sz="2000" baseline="-25000"/>
          </a:p>
          <a:p>
            <a:endParaRPr lang="cs-CZ" sz="2000" baseline="-25000"/>
          </a:p>
          <a:p>
            <a:endParaRPr lang="cs-CZ" sz="2000" baseline="-25000"/>
          </a:p>
          <a:p>
            <a:endParaRPr lang="cs-CZ" sz="2000" baseline="-25000"/>
          </a:p>
          <a:p>
            <a:endParaRPr lang="cs-CZ" sz="2000" baseline="-25000"/>
          </a:p>
          <a:p>
            <a:endParaRPr lang="cs-CZ" sz="2000" baseline="-25000"/>
          </a:p>
          <a:p>
            <a:r>
              <a:rPr lang="cs-CZ" sz="2000"/>
              <a:t>Poklesu vydechovaného CO</a:t>
            </a:r>
            <a:r>
              <a:rPr lang="cs-CZ" sz="2000" baseline="-25000"/>
              <a:t>2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1189195D-5AF7-4D60-AE49-FC0EEA79D5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699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485"/>
    </mc:Choice>
    <mc:Fallback xmlns="">
      <p:transition spd="slow" advTm="254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Nadpis 1">
            <a:extLst>
              <a:ext uri="{FF2B5EF4-FFF2-40B4-BE49-F238E27FC236}">
                <a16:creationId xmlns:a16="http://schemas.microsoft.com/office/drawing/2014/main" id="{921D752D-0C12-46E1-8BA3-940AB7AB7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075" y="188913"/>
            <a:ext cx="6202363" cy="854075"/>
          </a:xfrm>
        </p:spPr>
        <p:txBody>
          <a:bodyPr/>
          <a:lstStyle/>
          <a:p>
            <a:r>
              <a:rPr lang="cs-CZ" altLang="cs-CZ" sz="2800">
                <a:latin typeface="Arial" panose="020B0604020202020204" pitchFamily="34" charset="0"/>
                <a:cs typeface="Arial" panose="020B0604020202020204" pitchFamily="34" charset="0"/>
              </a:rPr>
              <a:t>NIRS  - Near- infrared spectroscopy</a:t>
            </a:r>
          </a:p>
        </p:txBody>
      </p:sp>
      <p:sp>
        <p:nvSpPr>
          <p:cNvPr id="34819" name="Zástupný symbol pro obsah 2">
            <a:extLst>
              <a:ext uri="{FF2B5EF4-FFF2-40B4-BE49-F238E27FC236}">
                <a16:creationId xmlns:a16="http://schemas.microsoft.com/office/drawing/2014/main" id="{15B95B37-43B4-440A-8F63-6290917515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313" y="1125538"/>
            <a:ext cx="8229600" cy="2303462"/>
          </a:xfrm>
        </p:spPr>
        <p:txBody>
          <a:bodyPr/>
          <a:lstStyle/>
          <a:p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Neinvazívní metoda monitorace tkáňové perfuze / oxygenace</a:t>
            </a:r>
          </a:p>
          <a:p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Cerebrální, intestinální, renální perfuze</a:t>
            </a:r>
          </a:p>
          <a:p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Detekce ischemických epizod</a:t>
            </a:r>
          </a:p>
          <a:p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Šokové stavy</a:t>
            </a:r>
          </a:p>
          <a:p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End-point resuscitace oběhu</a:t>
            </a:r>
          </a:p>
          <a:p>
            <a:endParaRPr lang="cs-CZ" altLang="cs-CZ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820" name="Picture 1">
            <a:extLst>
              <a:ext uri="{FF2B5EF4-FFF2-40B4-BE49-F238E27FC236}">
                <a16:creationId xmlns:a16="http://schemas.microsoft.com/office/drawing/2014/main" id="{ED5FD413-AE02-43DA-9274-71139A5C18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16" b="3416"/>
          <a:stretch>
            <a:fillRect/>
          </a:stretch>
        </p:blipFill>
        <p:spPr bwMode="auto">
          <a:xfrm>
            <a:off x="3957638" y="1700213"/>
            <a:ext cx="4927600" cy="489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85994F2F-8850-4E15-A467-C31FD0BF73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407"/>
    </mc:Choice>
    <mc:Fallback xmlns="">
      <p:transition spd="slow" advTm="314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Nadpis 1">
            <a:extLst>
              <a:ext uri="{FF2B5EF4-FFF2-40B4-BE49-F238E27FC236}">
                <a16:creationId xmlns:a16="http://schemas.microsoft.com/office/drawing/2014/main" id="{A3C4CAA9-EB05-4065-B3E4-207FFB2D12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925" y="0"/>
            <a:ext cx="8229600" cy="981075"/>
          </a:xfrm>
        </p:spPr>
        <p:txBody>
          <a:bodyPr/>
          <a:lstStyle/>
          <a:p>
            <a:r>
              <a:rPr lang="cs-CZ" altLang="cs-CZ" sz="2800">
                <a:latin typeface="Arial" panose="020B0604020202020204" pitchFamily="34" charset="0"/>
                <a:cs typeface="Arial" panose="020B0604020202020204" pitchFamily="34" charset="0"/>
              </a:rPr>
              <a:t>Princip NIRS</a:t>
            </a:r>
          </a:p>
        </p:txBody>
      </p:sp>
      <p:sp>
        <p:nvSpPr>
          <p:cNvPr id="36867" name="Zástupný symbol pro obsah 2">
            <a:extLst>
              <a:ext uri="{FF2B5EF4-FFF2-40B4-BE49-F238E27FC236}">
                <a16:creationId xmlns:a16="http://schemas.microsoft.com/office/drawing/2014/main" id="{16C57673-7A18-4CA7-A7A1-B54AF963F6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11138" y="944563"/>
            <a:ext cx="4140200" cy="2989262"/>
          </a:xfrm>
        </p:spPr>
        <p:txBody>
          <a:bodyPr/>
          <a:lstStyle/>
          <a:p>
            <a:r>
              <a:rPr lang="cs-CZ" altLang="cs-CZ" sz="2000" b="1">
                <a:latin typeface="Arial" panose="020B0604020202020204" pitchFamily="34" charset="0"/>
                <a:cs typeface="Arial" panose="020B0604020202020204" pitchFamily="34" charset="0"/>
              </a:rPr>
              <a:t>Snímání infračervených paprsků pronikajících tkání </a:t>
            </a:r>
            <a:endParaRPr lang="cs-CZ" altLang="cs-CZ" sz="24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2 fotodetektory měří intenzitu odraženého světla ( 30mm a 40mm od emitoru)</a:t>
            </a:r>
            <a:endParaRPr lang="cs-CZ" altLang="cs-CZ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cs-CZ" sz="2000" b="1">
                <a:latin typeface="Arial" panose="020B0604020202020204" pitchFamily="34" charset="0"/>
                <a:cs typeface="Arial" panose="020B0604020202020204" pitchFamily="34" charset="0"/>
              </a:rPr>
              <a:t>Spektrální absorpce Oxy/deoxy Hgb</a:t>
            </a:r>
            <a:endParaRPr lang="cs-CZ" altLang="cs-CZ" sz="24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Poměr DO2 /VO2 </a:t>
            </a:r>
          </a:p>
          <a:p>
            <a:endParaRPr lang="cs-CZ" altLang="cs-CZ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altLang="cs-CZ"/>
          </a:p>
        </p:txBody>
      </p:sp>
      <p:grpSp>
        <p:nvGrpSpPr>
          <p:cNvPr id="36868" name="Group 42">
            <a:extLst>
              <a:ext uri="{FF2B5EF4-FFF2-40B4-BE49-F238E27FC236}">
                <a16:creationId xmlns:a16="http://schemas.microsoft.com/office/drawing/2014/main" id="{56C66E2C-37C7-4B7B-8049-84893FFD8526}"/>
              </a:ext>
            </a:extLst>
          </p:cNvPr>
          <p:cNvGrpSpPr>
            <a:grpSpLocks/>
          </p:cNvGrpSpPr>
          <p:nvPr/>
        </p:nvGrpSpPr>
        <p:grpSpPr bwMode="auto">
          <a:xfrm>
            <a:off x="4926013" y="568325"/>
            <a:ext cx="3924300" cy="3778250"/>
            <a:chOff x="357" y="1792"/>
            <a:chExt cx="3820" cy="1998"/>
          </a:xfrm>
        </p:grpSpPr>
        <p:pic>
          <p:nvPicPr>
            <p:cNvPr id="36871" name="Picture 30" descr="Lightsource2">
              <a:extLst>
                <a:ext uri="{FF2B5EF4-FFF2-40B4-BE49-F238E27FC236}">
                  <a16:creationId xmlns:a16="http://schemas.microsoft.com/office/drawing/2014/main" id="{B037982B-2A31-48DB-B5C7-CA691C00CC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" y="2181"/>
              <a:ext cx="3258" cy="16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6872" name="Text Box 31">
              <a:extLst>
                <a:ext uri="{FF2B5EF4-FFF2-40B4-BE49-F238E27FC236}">
                  <a16:creationId xmlns:a16="http://schemas.microsoft.com/office/drawing/2014/main" id="{212C8E83-C6E3-48C7-871E-7F2A50943CDA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3009" y="2852"/>
              <a:ext cx="1168" cy="2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84216" tIns="42108" rIns="84216" bIns="42108">
              <a:spAutoFit/>
            </a:bodyPr>
            <a:lstStyle>
              <a:lvl1pPr defTabSz="841375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84137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841375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841375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841375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8413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8413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8413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8413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cs-CZ" altLang="en-US" sz="1200" b="1">
                  <a:latin typeface="Arial" panose="020B0604020202020204" pitchFamily="34" charset="0"/>
                </a:rPr>
                <a:t>Hloubkový</a:t>
              </a:r>
              <a:r>
                <a:rPr lang="en-US" altLang="en-US" sz="1200" b="1">
                  <a:latin typeface="Arial" panose="020B0604020202020204" pitchFamily="34" charset="0"/>
                </a:rPr>
                <a:t> 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cs-CZ" altLang="en-US" sz="1200" b="1">
                  <a:latin typeface="Arial" panose="020B0604020202020204" pitchFamily="34" charset="0"/>
                </a:rPr>
                <a:t>f</a:t>
              </a:r>
              <a:r>
                <a:rPr lang="en-US" altLang="en-US" sz="1200" b="1">
                  <a:latin typeface="Arial" panose="020B0604020202020204" pitchFamily="34" charset="0"/>
                </a:rPr>
                <a:t>otodete</a:t>
              </a:r>
              <a:r>
                <a:rPr lang="cs-CZ" altLang="en-US" sz="1200" b="1">
                  <a:latin typeface="Arial" panose="020B0604020202020204" pitchFamily="34" charset="0"/>
                </a:rPr>
                <a:t>k</a:t>
              </a:r>
              <a:r>
                <a:rPr lang="en-US" altLang="en-US" sz="1200" b="1">
                  <a:latin typeface="Arial" panose="020B0604020202020204" pitchFamily="34" charset="0"/>
                </a:rPr>
                <a:t>tor</a:t>
              </a:r>
            </a:p>
          </p:txBody>
        </p:sp>
        <p:sp>
          <p:nvSpPr>
            <p:cNvPr id="36873" name="Text Box 32">
              <a:extLst>
                <a:ext uri="{FF2B5EF4-FFF2-40B4-BE49-F238E27FC236}">
                  <a16:creationId xmlns:a16="http://schemas.microsoft.com/office/drawing/2014/main" id="{DD364EA1-E7B9-41DE-8232-B6FBF25D620E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357" y="2146"/>
              <a:ext cx="764" cy="2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4216" tIns="42108" rIns="84216" bIns="42108">
              <a:spAutoFit/>
            </a:bodyPr>
            <a:lstStyle>
              <a:lvl1pPr defTabSz="841375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84137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841375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841375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841375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8413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8413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8413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8413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cs-CZ" altLang="en-US" sz="1800" b="1">
                  <a:latin typeface="Arial" panose="020B0604020202020204" pitchFamily="34" charset="0"/>
                </a:rPr>
                <a:t>Pokožka</a:t>
              </a:r>
              <a:endParaRPr lang="en-US" altLang="en-US" sz="1800" b="1">
                <a:latin typeface="Arial" panose="020B0604020202020204" pitchFamily="34" charset="0"/>
              </a:endParaRPr>
            </a:p>
          </p:txBody>
        </p:sp>
        <p:sp>
          <p:nvSpPr>
            <p:cNvPr id="36874" name="Text Box 33">
              <a:extLst>
                <a:ext uri="{FF2B5EF4-FFF2-40B4-BE49-F238E27FC236}">
                  <a16:creationId xmlns:a16="http://schemas.microsoft.com/office/drawing/2014/main" id="{FEC2FAE6-58C7-4C33-867D-9CA68F9AC2CB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457" y="2312"/>
              <a:ext cx="579" cy="2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4216" tIns="42108" rIns="84216" bIns="42108">
              <a:spAutoFit/>
            </a:bodyPr>
            <a:lstStyle>
              <a:lvl1pPr defTabSz="841375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84137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841375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841375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841375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8413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8413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8413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8413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cs-CZ" altLang="en-US" sz="1800" b="1">
                  <a:latin typeface="Arial" panose="020B0604020202020204" pitchFamily="34" charset="0"/>
                </a:rPr>
                <a:t>Lebka</a:t>
              </a:r>
              <a:endParaRPr lang="en-US" altLang="en-US" sz="1800" b="1">
                <a:latin typeface="Arial" panose="020B0604020202020204" pitchFamily="34" charset="0"/>
              </a:endParaRPr>
            </a:p>
          </p:txBody>
        </p:sp>
        <p:sp>
          <p:nvSpPr>
            <p:cNvPr id="36875" name="Text Box 34">
              <a:extLst>
                <a:ext uri="{FF2B5EF4-FFF2-40B4-BE49-F238E27FC236}">
                  <a16:creationId xmlns:a16="http://schemas.microsoft.com/office/drawing/2014/main" id="{2CCF8985-F35E-4298-B9E0-D4530D760280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2257" y="2115"/>
              <a:ext cx="673" cy="2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84216" tIns="42108" rIns="84216" bIns="42108">
              <a:spAutoFit/>
            </a:bodyPr>
            <a:lstStyle>
              <a:lvl1pPr defTabSz="841375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84137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841375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841375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841375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8413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8413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8413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8413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200" b="1">
                  <a:latin typeface="Arial" panose="020B0604020202020204" pitchFamily="34" charset="0"/>
                </a:rPr>
                <a:t>L</a:t>
              </a:r>
              <a:r>
                <a:rPr lang="cs-CZ" altLang="en-US" sz="1200" b="1">
                  <a:latin typeface="Arial" panose="020B0604020202020204" pitchFamily="34" charset="0"/>
                </a:rPr>
                <a:t>ED</a:t>
              </a:r>
              <a:r>
                <a:rPr lang="en-US" altLang="en-US" sz="1200" b="1">
                  <a:latin typeface="Arial" panose="020B0604020202020204" pitchFamily="34" charset="0"/>
                </a:rPr>
                <a:t> </a:t>
              </a:r>
              <a:endParaRPr lang="cs-CZ" altLang="en-US" sz="1200" b="1">
                <a:latin typeface="Arial" panose="020B0604020202020204" pitchFamily="34" charset="0"/>
              </a:endParaRP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cs-CZ" altLang="en-US" sz="1200" b="1">
                  <a:latin typeface="Arial" panose="020B0604020202020204" pitchFamily="34" charset="0"/>
                </a:rPr>
                <a:t>e</a:t>
              </a:r>
              <a:r>
                <a:rPr lang="en-US" altLang="en-US" sz="1200" b="1">
                  <a:latin typeface="Arial" panose="020B0604020202020204" pitchFamily="34" charset="0"/>
                </a:rPr>
                <a:t>mit</a:t>
              </a:r>
              <a:r>
                <a:rPr lang="cs-CZ" altLang="en-US" sz="1200" b="1">
                  <a:latin typeface="Arial" panose="020B0604020202020204" pitchFamily="34" charset="0"/>
                </a:rPr>
                <a:t>or</a:t>
              </a:r>
              <a:endParaRPr lang="en-US" altLang="en-US" sz="1200" b="1">
                <a:latin typeface="Arial" panose="020B0604020202020204" pitchFamily="34" charset="0"/>
              </a:endParaRPr>
            </a:p>
          </p:txBody>
        </p:sp>
        <p:sp>
          <p:nvSpPr>
            <p:cNvPr id="36876" name="Text Box 35">
              <a:extLst>
                <a:ext uri="{FF2B5EF4-FFF2-40B4-BE49-F238E27FC236}">
                  <a16:creationId xmlns:a16="http://schemas.microsoft.com/office/drawing/2014/main" id="{91A9A812-36E4-4A91-B292-D8C119B2B151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1747" y="3067"/>
              <a:ext cx="791" cy="4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4216" tIns="42108" rIns="84216" bIns="42108">
              <a:spAutoFit/>
            </a:bodyPr>
            <a:lstStyle>
              <a:lvl1pPr defTabSz="841375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84137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841375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841375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841375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8413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8413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8413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8413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cs-CZ" altLang="en-US" sz="1800" b="1">
                  <a:latin typeface="Arial" panose="020B0604020202020204" pitchFamily="34" charset="0"/>
                </a:rPr>
                <a:t>Mozková</a:t>
              </a:r>
              <a:endParaRPr lang="en-US" altLang="en-US" sz="1800" b="1">
                <a:latin typeface="Arial" panose="020B0604020202020204" pitchFamily="34" charset="0"/>
              </a:endParaRP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cs-CZ" altLang="en-US" sz="1800" b="1">
                  <a:latin typeface="Arial" panose="020B0604020202020204" pitchFamily="34" charset="0"/>
                </a:rPr>
                <a:t>kůra</a:t>
              </a:r>
              <a:endParaRPr lang="en-US" altLang="en-US" sz="1800" b="1">
                <a:latin typeface="Arial" panose="020B0604020202020204" pitchFamily="34" charset="0"/>
              </a:endParaRPr>
            </a:p>
          </p:txBody>
        </p:sp>
        <p:sp>
          <p:nvSpPr>
            <p:cNvPr id="36877" name="Text Box 36">
              <a:extLst>
                <a:ext uri="{FF2B5EF4-FFF2-40B4-BE49-F238E27FC236}">
                  <a16:creationId xmlns:a16="http://schemas.microsoft.com/office/drawing/2014/main" id="{8E5D9A78-9C8D-46F2-B8A0-9B9D9EC58682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3024" y="2566"/>
              <a:ext cx="738" cy="2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4216" tIns="42108" rIns="84216" bIns="42108">
              <a:spAutoFit/>
            </a:bodyPr>
            <a:lstStyle>
              <a:lvl1pPr defTabSz="841375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84137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841375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841375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841375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8413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8413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8413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8413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cs-CZ" altLang="en-US" sz="1200" b="1">
                  <a:latin typeface="Arial" panose="020B0604020202020204" pitchFamily="34" charset="0"/>
                </a:rPr>
                <a:t>Povrchový</a:t>
              </a:r>
              <a:r>
                <a:rPr lang="en-US" altLang="en-US" sz="1200" b="1">
                  <a:latin typeface="Arial" panose="020B0604020202020204" pitchFamily="34" charset="0"/>
                </a:rPr>
                <a:t> 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cs-CZ" altLang="en-US" sz="1200" b="1">
                  <a:latin typeface="Arial" panose="020B0604020202020204" pitchFamily="34" charset="0"/>
                </a:rPr>
                <a:t>f</a:t>
              </a:r>
              <a:r>
                <a:rPr lang="en-US" altLang="en-US" sz="1200" b="1">
                  <a:latin typeface="Arial" panose="020B0604020202020204" pitchFamily="34" charset="0"/>
                </a:rPr>
                <a:t>otodete</a:t>
              </a:r>
              <a:r>
                <a:rPr lang="cs-CZ" altLang="en-US" sz="1200" b="1">
                  <a:latin typeface="Arial" panose="020B0604020202020204" pitchFamily="34" charset="0"/>
                </a:rPr>
                <a:t>k</a:t>
              </a:r>
              <a:r>
                <a:rPr lang="en-US" altLang="en-US" sz="1200" b="1">
                  <a:latin typeface="Arial" panose="020B0604020202020204" pitchFamily="34" charset="0"/>
                </a:rPr>
                <a:t>tor</a:t>
              </a:r>
            </a:p>
          </p:txBody>
        </p:sp>
        <p:sp>
          <p:nvSpPr>
            <p:cNvPr id="36878" name="Text Box 37">
              <a:extLst>
                <a:ext uri="{FF2B5EF4-FFF2-40B4-BE49-F238E27FC236}">
                  <a16:creationId xmlns:a16="http://schemas.microsoft.com/office/drawing/2014/main" id="{18F4E929-EE0D-4BBB-B3C7-BC4CB8E7E2F7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1042" y="1792"/>
              <a:ext cx="1092" cy="2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4216" tIns="42108" rIns="84216" bIns="42108">
              <a:spAutoFit/>
            </a:bodyPr>
            <a:lstStyle>
              <a:lvl1pPr defTabSz="841375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84137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841375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841375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841375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8413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8413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8413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8413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800" b="1">
                  <a:latin typeface="Arial" panose="020B0604020202020204" pitchFamily="34" charset="0"/>
                </a:rPr>
                <a:t>SomaSensor</a:t>
              </a:r>
            </a:p>
          </p:txBody>
        </p:sp>
        <p:sp>
          <p:nvSpPr>
            <p:cNvPr id="36879" name="Line 38">
              <a:extLst>
                <a:ext uri="{FF2B5EF4-FFF2-40B4-BE49-F238E27FC236}">
                  <a16:creationId xmlns:a16="http://schemas.microsoft.com/office/drawing/2014/main" id="{9C1E1CB6-D3D0-4CE1-84D8-20135F5FDB1E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1597" y="2009"/>
              <a:ext cx="706" cy="35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36869" name="Zástupný symbol pro obsah 3">
            <a:extLst>
              <a:ext uri="{FF2B5EF4-FFF2-40B4-BE49-F238E27FC236}">
                <a16:creationId xmlns:a16="http://schemas.microsoft.com/office/drawing/2014/main" id="{D20C8D3E-1970-4FBF-AB6F-58B32D5B841C}"/>
              </a:ext>
            </a:extLst>
          </p:cNvPr>
          <p:cNvSpPr txBox="1">
            <a:spLocks/>
          </p:cNvSpPr>
          <p:nvPr/>
        </p:nvSpPr>
        <p:spPr bwMode="auto">
          <a:xfrm>
            <a:off x="4418013" y="4660900"/>
            <a:ext cx="4686300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cs-CZ" altLang="cs-CZ" sz="2000">
                <a:latin typeface="Arial" panose="020B0604020202020204" pitchFamily="34" charset="0"/>
              </a:rPr>
              <a:t>infračervené světlo 730 a 810nm</a:t>
            </a:r>
          </a:p>
          <a:p>
            <a:r>
              <a:rPr lang="cs-CZ" altLang="cs-CZ" sz="2000">
                <a:latin typeface="Arial" panose="020B0604020202020204" pitchFamily="34" charset="0"/>
              </a:rPr>
              <a:t>hloubka 4cm</a:t>
            </a:r>
            <a:endParaRPr lang="cs-CZ" altLang="cs-CZ" sz="2000"/>
          </a:p>
        </p:txBody>
      </p:sp>
      <p:pic>
        <p:nvPicPr>
          <p:cNvPr id="36870" name="Obrázek 17" descr="IMG_20190115_085117">
            <a:extLst>
              <a:ext uri="{FF2B5EF4-FFF2-40B4-BE49-F238E27FC236}">
                <a16:creationId xmlns:a16="http://schemas.microsoft.com/office/drawing/2014/main" id="{64296E6E-1727-480F-90D6-0983EC9C4A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56" t="3578" r="8888" b="10258"/>
          <a:stretch>
            <a:fillRect/>
          </a:stretch>
        </p:blipFill>
        <p:spPr bwMode="auto">
          <a:xfrm>
            <a:off x="611188" y="3673475"/>
            <a:ext cx="2924175" cy="240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5438D76B-F16A-47CF-B984-66702829F4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868"/>
    </mc:Choice>
    <mc:Fallback xmlns="">
      <p:transition spd="slow" advTm="188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Nadpis 1">
            <a:extLst>
              <a:ext uri="{FF2B5EF4-FFF2-40B4-BE49-F238E27FC236}">
                <a16:creationId xmlns:a16="http://schemas.microsoft.com/office/drawing/2014/main" id="{FAF17C0F-655A-41EC-B9CF-9DD3C41388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0" y="404813"/>
            <a:ext cx="5483225" cy="495300"/>
          </a:xfrm>
        </p:spPr>
        <p:txBody>
          <a:bodyPr/>
          <a:lstStyle/>
          <a:p>
            <a:r>
              <a:rPr lang="cs-CZ" altLang="cs-CZ" sz="2800">
                <a:latin typeface="Arial" panose="020B0604020202020204" pitchFamily="34" charset="0"/>
                <a:cs typeface="Arial" panose="020B0604020202020204" pitchFamily="34" charset="0"/>
              </a:rPr>
              <a:t>Neurochirurgické indikace</a:t>
            </a:r>
          </a:p>
        </p:txBody>
      </p:sp>
      <p:sp>
        <p:nvSpPr>
          <p:cNvPr id="38915" name="Podnadpis 4">
            <a:extLst>
              <a:ext uri="{FF2B5EF4-FFF2-40B4-BE49-F238E27FC236}">
                <a16:creationId xmlns:a16="http://schemas.microsoft.com/office/drawing/2014/main" id="{660EF732-379C-445C-AFEE-5ED700256F36}"/>
              </a:ext>
            </a:extLst>
          </p:cNvPr>
          <p:cNvSpPr txBox="1">
            <a:spLocks/>
          </p:cNvSpPr>
          <p:nvPr/>
        </p:nvSpPr>
        <p:spPr bwMode="auto">
          <a:xfrm>
            <a:off x="539750" y="1125538"/>
            <a:ext cx="7848600" cy="467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Font typeface="Wingdings" panose="05000000000000000000" pitchFamily="2" charset="2"/>
              <a:buChar char="ü"/>
            </a:pPr>
            <a:r>
              <a:rPr lang="cs-CZ" altLang="cs-CZ" sz="2400">
                <a:latin typeface="Arial" panose="020B0604020202020204" pitchFamily="34" charset="0"/>
              </a:rPr>
              <a:t>intrakraniálně uložené </a:t>
            </a:r>
            <a:r>
              <a:rPr lang="cs-CZ" altLang="cs-CZ" sz="2400">
                <a:solidFill>
                  <a:srgbClr val="FF0000"/>
                </a:solidFill>
                <a:latin typeface="Arial" panose="020B0604020202020204" pitchFamily="34" charset="0"/>
              </a:rPr>
              <a:t>tumory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altLang="cs-CZ" sz="2400">
                <a:latin typeface="Arial" panose="020B0604020202020204" pitchFamily="34" charset="0"/>
              </a:rPr>
              <a:t>kraniocerebrální </a:t>
            </a:r>
            <a:r>
              <a:rPr lang="cs-CZ" altLang="cs-CZ" sz="2400">
                <a:solidFill>
                  <a:srgbClr val="FF0000"/>
                </a:solidFill>
                <a:latin typeface="Arial" panose="020B0604020202020204" pitchFamily="34" charset="0"/>
              </a:rPr>
              <a:t>traumata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altLang="cs-CZ" sz="2400">
                <a:latin typeface="Arial" panose="020B0604020202020204" pitchFamily="34" charset="0"/>
              </a:rPr>
              <a:t>ruptura </a:t>
            </a:r>
            <a:r>
              <a:rPr lang="cs-CZ" altLang="cs-CZ" sz="2400">
                <a:solidFill>
                  <a:srgbClr val="FF0000"/>
                </a:solidFill>
                <a:latin typeface="Arial" panose="020B0604020202020204" pitchFamily="34" charset="0"/>
              </a:rPr>
              <a:t>aneurysmatu</a:t>
            </a:r>
            <a:r>
              <a:rPr lang="cs-CZ" altLang="cs-CZ" sz="2400">
                <a:latin typeface="Arial" panose="020B0604020202020204" pitchFamily="34" charset="0"/>
              </a:rPr>
              <a:t> mozkové tepny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altLang="cs-CZ" sz="2400">
                <a:latin typeface="Arial" panose="020B0604020202020204" pitchFamily="34" charset="0"/>
              </a:rPr>
              <a:t>operační poloha </a:t>
            </a:r>
            <a:r>
              <a:rPr lang="cs-CZ" altLang="cs-CZ" sz="2400">
                <a:solidFill>
                  <a:srgbClr val="FF0000"/>
                </a:solidFill>
                <a:latin typeface="Arial" panose="020B0604020202020204" pitchFamily="34" charset="0"/>
              </a:rPr>
              <a:t>vsedě</a:t>
            </a:r>
          </a:p>
          <a:p>
            <a:pPr>
              <a:buFont typeface="Wingdings" panose="05000000000000000000" pitchFamily="2" charset="2"/>
              <a:buChar char="ü"/>
            </a:pPr>
            <a:endParaRPr lang="cs-CZ" altLang="cs-CZ" sz="2400">
              <a:latin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cs-CZ" altLang="cs-CZ" sz="2400">
              <a:latin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cs-CZ" altLang="cs-CZ" sz="2400">
              <a:latin typeface="Arial" panose="020B0604020202020204" pitchFamily="34" charset="0"/>
            </a:endParaRPr>
          </a:p>
          <a:p>
            <a:r>
              <a:rPr lang="cs-CZ" altLang="cs-CZ" sz="2400">
                <a:latin typeface="Arial" panose="020B0604020202020204" pitchFamily="34" charset="0"/>
              </a:rPr>
              <a:t>Sledování rSO</a:t>
            </a:r>
            <a:r>
              <a:rPr lang="cs-CZ" altLang="cs-CZ" sz="2400" baseline="-25000">
                <a:latin typeface="Arial" panose="020B0604020202020204" pitchFamily="34" charset="0"/>
              </a:rPr>
              <a:t>2 </a:t>
            </a:r>
            <a:r>
              <a:rPr lang="cs-CZ" altLang="cs-CZ" sz="2400">
                <a:latin typeface="Arial" panose="020B0604020202020204" pitchFamily="34" charset="0"/>
              </a:rPr>
              <a:t>je součástí celkové peroperační monitorace, může být kombinováno se sledováním elektropotenciálů.</a:t>
            </a:r>
          </a:p>
        </p:txBody>
      </p:sp>
      <p:pic>
        <p:nvPicPr>
          <p:cNvPr id="38916" name="Picture 2" descr="C:\Users\nsz.TOSHIBA\Pictures\Foto neurochirurgie\IMG_20190306_094249.jpg">
            <a:extLst>
              <a:ext uri="{FF2B5EF4-FFF2-40B4-BE49-F238E27FC236}">
                <a16:creationId xmlns:a16="http://schemas.microsoft.com/office/drawing/2014/main" id="{6DAB2020-1723-414A-B809-08C3B83E15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6" t="12613" r="8572" b="12160"/>
          <a:stretch>
            <a:fillRect/>
          </a:stretch>
        </p:blipFill>
        <p:spPr bwMode="auto">
          <a:xfrm>
            <a:off x="6227763" y="620713"/>
            <a:ext cx="2743200" cy="303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BCAC0D94-CBED-437C-9D21-66D1C21C2F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716"/>
    </mc:Choice>
    <mc:Fallback xmlns="">
      <p:transition spd="slow" advTm="247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Obrázek 2">
            <a:extLst>
              <a:ext uri="{FF2B5EF4-FFF2-40B4-BE49-F238E27FC236}">
                <a16:creationId xmlns:a16="http://schemas.microsoft.com/office/drawing/2014/main" id="{9E306FB4-A96E-40CD-987D-D267CB71D0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00" t="9052" b="17450"/>
          <a:stretch>
            <a:fillRect/>
          </a:stretch>
        </p:blipFill>
        <p:spPr bwMode="auto">
          <a:xfrm>
            <a:off x="250825" y="549275"/>
            <a:ext cx="3441700" cy="504031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6" descr="obr-m">
            <a:extLst>
              <a:ext uri="{FF2B5EF4-FFF2-40B4-BE49-F238E27FC236}">
                <a16:creationId xmlns:a16="http://schemas.microsoft.com/office/drawing/2014/main" id="{BF58D35B-9790-49EE-AC5B-DE1D643C4E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9063" y="1268413"/>
            <a:ext cx="4999037" cy="3744912"/>
          </a:xfrm>
          <a:prstGeom prst="rect">
            <a:avLst/>
          </a:prstGeom>
          <a:noFill/>
          <a:ln w="57150" cmpd="thinThick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9A5E7F75-C5B9-4DC4-8605-13737394F2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71"/>
    </mc:Choice>
    <mc:Fallback xmlns="">
      <p:transition spd="slow" advTm="116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Nadpis 1">
            <a:extLst>
              <a:ext uri="{FF2B5EF4-FFF2-40B4-BE49-F238E27FC236}">
                <a16:creationId xmlns:a16="http://schemas.microsoft.com/office/drawing/2014/main" id="{ACDF5F09-F919-42AE-B76E-FA265A93FA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2800">
                <a:latin typeface="Arial" panose="020B0604020202020204" pitchFamily="34" charset="0"/>
                <a:cs typeface="Arial" panose="020B0604020202020204" pitchFamily="34" charset="0"/>
              </a:rPr>
              <a:t>Kazuistika </a:t>
            </a:r>
          </a:p>
        </p:txBody>
      </p:sp>
      <p:sp>
        <p:nvSpPr>
          <p:cNvPr id="41987" name="Podnadpis 4">
            <a:extLst>
              <a:ext uri="{FF2B5EF4-FFF2-40B4-BE49-F238E27FC236}">
                <a16:creationId xmlns:a16="http://schemas.microsoft.com/office/drawing/2014/main" id="{FE8A8418-958B-4905-BB5E-3F5261137C03}"/>
              </a:ext>
            </a:extLst>
          </p:cNvPr>
          <p:cNvSpPr txBox="1">
            <a:spLocks/>
          </p:cNvSpPr>
          <p:nvPr/>
        </p:nvSpPr>
        <p:spPr bwMode="auto">
          <a:xfrm>
            <a:off x="250825" y="990600"/>
            <a:ext cx="6913563" cy="243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>
              <a:buFont typeface="Arial" panose="020B0604020202020204" pitchFamily="34" charset="0"/>
              <a:buNone/>
              <a:defRPr/>
            </a:pPr>
            <a:r>
              <a:rPr lang="cs-CZ" altLang="cs-CZ" sz="2000">
                <a:latin typeface="Arial" panose="020B0604020202020204" pitchFamily="34" charset="0"/>
              </a:rPr>
              <a:t>žena, 28 let, </a:t>
            </a:r>
            <a:r>
              <a:rPr lang="cs-CZ" altLang="cs-CZ" sz="2000" err="1">
                <a:solidFill>
                  <a:srgbClr val="FF0000"/>
                </a:solidFill>
                <a:latin typeface="Arial" panose="020B0604020202020204" pitchFamily="34" charset="0"/>
              </a:rPr>
              <a:t>meningeom</a:t>
            </a:r>
            <a:r>
              <a:rPr lang="cs-CZ" altLang="cs-CZ" sz="2000">
                <a:latin typeface="Arial" panose="020B0604020202020204" pitchFamily="34" charset="0"/>
              </a:rPr>
              <a:t> F vlevo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cs-CZ" altLang="cs-CZ" sz="2000">
                <a:latin typeface="Arial" panose="020B0604020202020204" pitchFamily="34" charset="0"/>
              </a:rPr>
              <a:t>bez anamnézy epileptického záchvatu a bez medikace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cs-CZ" altLang="cs-CZ" sz="2000">
                <a:latin typeface="Arial" panose="020B0604020202020204" pitchFamily="34" charset="0"/>
              </a:rPr>
              <a:t>úvodní parametry: 138/76 </a:t>
            </a:r>
            <a:r>
              <a:rPr lang="cs-CZ" altLang="cs-CZ" sz="2000" err="1">
                <a:latin typeface="Arial" panose="020B0604020202020204" pitchFamily="34" charset="0"/>
              </a:rPr>
              <a:t>mmHg</a:t>
            </a:r>
            <a:r>
              <a:rPr lang="cs-CZ" altLang="cs-CZ" sz="2000">
                <a:latin typeface="Arial" panose="020B0604020202020204" pitchFamily="34" charset="0"/>
              </a:rPr>
              <a:t>, 54/min.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cs-CZ" altLang="cs-CZ" sz="2000">
                <a:latin typeface="Arial" panose="020B0604020202020204" pitchFamily="34" charset="0"/>
              </a:rPr>
              <a:t>TIVA 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cs-CZ" altLang="cs-CZ" sz="2000">
                <a:solidFill>
                  <a:srgbClr val="FF0000"/>
                </a:solidFill>
                <a:latin typeface="Arial" panose="020B0604020202020204" pitchFamily="34" charset="0"/>
              </a:rPr>
              <a:t>2x </a:t>
            </a:r>
            <a:r>
              <a:rPr lang="cs-CZ" altLang="cs-CZ" sz="2000" err="1">
                <a:solidFill>
                  <a:srgbClr val="FF0000"/>
                </a:solidFill>
                <a:latin typeface="Arial" panose="020B0604020202020204" pitchFamily="34" charset="0"/>
              </a:rPr>
              <a:t>epiparoxysmus</a:t>
            </a:r>
            <a:r>
              <a:rPr lang="cs-CZ" altLang="cs-CZ" sz="2000">
                <a:solidFill>
                  <a:srgbClr val="FF0000"/>
                </a:solidFill>
                <a:latin typeface="Arial" panose="020B0604020202020204" pitchFamily="34" charset="0"/>
              </a:rPr>
              <a:t> v CA</a:t>
            </a:r>
            <a:r>
              <a:rPr lang="cs-CZ" altLang="cs-CZ" sz="2000">
                <a:latin typeface="Arial" panose="020B0604020202020204" pitchFamily="34" charset="0"/>
              </a:rPr>
              <a:t>, dobrá reakce na ledovou tříšť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cs-CZ" altLang="cs-CZ" sz="2000">
                <a:latin typeface="Arial" panose="020B0604020202020204" pitchFamily="34" charset="0"/>
              </a:rPr>
              <a:t>bez neurologie po vyvedení z CA</a:t>
            </a:r>
          </a:p>
        </p:txBody>
      </p:sp>
      <p:pic>
        <p:nvPicPr>
          <p:cNvPr id="39940" name="Obrázek 1">
            <a:extLst>
              <a:ext uri="{FF2B5EF4-FFF2-40B4-BE49-F238E27FC236}">
                <a16:creationId xmlns:a16="http://schemas.microsoft.com/office/drawing/2014/main" id="{2F0D73C5-32E5-48C9-B164-12A8305777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01"/>
          <a:stretch>
            <a:fillRect/>
          </a:stretch>
        </p:blipFill>
        <p:spPr bwMode="auto">
          <a:xfrm>
            <a:off x="3348038" y="3284538"/>
            <a:ext cx="4678362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9B3BA836-3D42-4EF0-9D1A-3CFF57300E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355"/>
    </mc:Choice>
    <mc:Fallback xmlns="">
      <p:transition spd="slow" advTm="353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>
            <a:extLst>
              <a:ext uri="{FF2B5EF4-FFF2-40B4-BE49-F238E27FC236}">
                <a16:creationId xmlns:a16="http://schemas.microsoft.com/office/drawing/2014/main" id="{110567E4-0999-4622-9866-0AA08DFC6BEB}"/>
              </a:ext>
            </a:extLst>
          </p:cNvPr>
          <p:cNvSpPr txBox="1">
            <a:spLocks/>
          </p:cNvSpPr>
          <p:nvPr/>
        </p:nvSpPr>
        <p:spPr>
          <a:xfrm>
            <a:off x="107950" y="517525"/>
            <a:ext cx="7272338" cy="3586163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  <a:defRPr/>
            </a:pPr>
            <a:r>
              <a:rPr lang="cs-CZ" sz="2400">
                <a:latin typeface="Arial" panose="020B0604020202020204" pitchFamily="34" charset="0"/>
                <a:cs typeface="Arial" panose="020B0604020202020204" pitchFamily="34" charset="0"/>
              </a:rPr>
              <a:t>muž, 47 let, 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cs-CZ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</a:t>
            </a:r>
            <a:r>
              <a:rPr lang="cs-CZ" sz="2400">
                <a:latin typeface="Arial" panose="020B0604020202020204" pitchFamily="34" charset="0"/>
                <a:cs typeface="Arial" panose="020B0604020202020204" pitchFamily="34" charset="0"/>
              </a:rPr>
              <a:t> mozku – cerebellum a F vlevo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cs-CZ" sz="2400">
                <a:latin typeface="Arial" panose="020B0604020202020204" pitchFamily="34" charset="0"/>
                <a:cs typeface="Arial" panose="020B0604020202020204" pitchFamily="34" charset="0"/>
              </a:rPr>
              <a:t>exstirpace meta ložiska v zadní jámě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cs-CZ" sz="2400">
                <a:latin typeface="Arial" panose="020B0604020202020204" pitchFamily="34" charset="0"/>
                <a:cs typeface="Arial" panose="020B0604020202020204" pitchFamily="34" charset="0"/>
              </a:rPr>
              <a:t>perifokální </a:t>
            </a:r>
            <a:r>
              <a:rPr lang="cs-CZ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edém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endParaRPr lang="cs-CZ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cs-CZ" sz="2400">
                <a:latin typeface="Arial" panose="020B0604020202020204" pitchFamily="34" charset="0"/>
                <a:cs typeface="Arial" panose="020B0604020202020204" pitchFamily="34" charset="0"/>
              </a:rPr>
              <a:t>Předoperačně: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cs-CZ" sz="2400">
                <a:latin typeface="Arial" panose="020B0604020202020204" pitchFamily="34" charset="0"/>
                <a:cs typeface="Arial" panose="020B0604020202020204" pitchFamily="34" charset="0"/>
              </a:rPr>
              <a:t>     Dexona 8 mg i.v. á 8 hod.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cs-CZ" sz="2400">
                <a:latin typeface="Arial" panose="020B0604020202020204" pitchFamily="34" charset="0"/>
                <a:cs typeface="Arial" panose="020B0604020202020204" pitchFamily="34" charset="0"/>
              </a:rPr>
              <a:t>úvodní parametry: 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cs-CZ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189/99 mmHg, 42/min</a:t>
            </a:r>
            <a:r>
              <a:rPr lang="cs-CZ" sz="24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cs-CZ" sz="2400">
                <a:latin typeface="Arial" panose="020B0604020202020204" pitchFamily="34" charset="0"/>
                <a:cs typeface="Arial" panose="020B0604020202020204" pitchFamily="34" charset="0"/>
              </a:rPr>
              <a:t>TIVA, obecné zásady neuroanestezie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endParaRPr lang="cs-CZ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ü"/>
              <a:defRPr/>
            </a:pPr>
            <a:endParaRPr lang="cs-CZ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ü"/>
              <a:defRPr/>
            </a:pPr>
            <a:endParaRPr lang="cs-CZ"/>
          </a:p>
        </p:txBody>
      </p:sp>
      <p:pic>
        <p:nvPicPr>
          <p:cNvPr id="40963" name="Picture 2" descr="C:\Users\nsz.TOSHIBA\Pictures\Foto neurochirurgie\IMG_20190317_181652.jpg">
            <a:extLst>
              <a:ext uri="{FF2B5EF4-FFF2-40B4-BE49-F238E27FC236}">
                <a16:creationId xmlns:a16="http://schemas.microsoft.com/office/drawing/2014/main" id="{B08BCD21-A093-41BB-B94E-94A97BCCF9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052513"/>
            <a:ext cx="3244850" cy="432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012C49F2-46C2-4DCF-BB74-A9C66DB801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234"/>
    </mc:Choice>
    <mc:Fallback xmlns="">
      <p:transition spd="slow" advTm="282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986" name="Skupina 2">
            <a:extLst>
              <a:ext uri="{FF2B5EF4-FFF2-40B4-BE49-F238E27FC236}">
                <a16:creationId xmlns:a16="http://schemas.microsoft.com/office/drawing/2014/main" id="{DDBC8EF2-7C27-4762-834B-18FBCA5ECE17}"/>
              </a:ext>
            </a:extLst>
          </p:cNvPr>
          <p:cNvGrpSpPr>
            <a:grpSpLocks/>
          </p:cNvGrpSpPr>
          <p:nvPr/>
        </p:nvGrpSpPr>
        <p:grpSpPr bwMode="auto">
          <a:xfrm>
            <a:off x="1042988" y="152400"/>
            <a:ext cx="7561262" cy="6553200"/>
            <a:chOff x="2783613" y="620676"/>
            <a:chExt cx="5155445" cy="5204523"/>
          </a:xfrm>
        </p:grpSpPr>
        <p:pic>
          <p:nvPicPr>
            <p:cNvPr id="41987" name="Picture 2" descr="C:\Users\nsz.TOSHIBA\Pictures\Foto neurochirurgie\IMG_20190325_102022.jpg">
              <a:extLst>
                <a:ext uri="{FF2B5EF4-FFF2-40B4-BE49-F238E27FC236}">
                  <a16:creationId xmlns:a16="http://schemas.microsoft.com/office/drawing/2014/main" id="{0D8A3107-0917-4BA0-9F05-7C7F2AFF9E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813"/>
            <a:stretch>
              <a:fillRect/>
            </a:stretch>
          </p:blipFill>
          <p:spPr bwMode="auto">
            <a:xfrm rot="-5400000">
              <a:off x="2980086" y="866226"/>
              <a:ext cx="4762500" cy="51554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Ovál 4">
              <a:extLst>
                <a:ext uri="{FF2B5EF4-FFF2-40B4-BE49-F238E27FC236}">
                  <a16:creationId xmlns:a16="http://schemas.microsoft.com/office/drawing/2014/main" id="{42DA774A-4CC0-4097-93ED-5C6FBA540C2D}"/>
                </a:ext>
              </a:extLst>
            </p:cNvPr>
            <p:cNvSpPr/>
            <p:nvPr/>
          </p:nvSpPr>
          <p:spPr>
            <a:xfrm>
              <a:off x="6040538" y="1988629"/>
              <a:ext cx="576917" cy="576179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6" name="Šipka dolů 2">
              <a:extLst>
                <a:ext uri="{FF2B5EF4-FFF2-40B4-BE49-F238E27FC236}">
                  <a16:creationId xmlns:a16="http://schemas.microsoft.com/office/drawing/2014/main" id="{487A3C51-7B21-4202-9B25-14F6C64C503A}"/>
                </a:ext>
              </a:extLst>
            </p:cNvPr>
            <p:cNvSpPr/>
            <p:nvPr/>
          </p:nvSpPr>
          <p:spPr>
            <a:xfrm>
              <a:off x="5764528" y="620676"/>
              <a:ext cx="242456" cy="1008628"/>
            </a:xfrm>
            <a:prstGeom prst="downArrow">
              <a:avLst>
                <a:gd name="adj1" fmla="val 50000"/>
                <a:gd name="adj2" fmla="val 45979"/>
              </a:avLst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</p:grp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EED81471-65B7-4AA9-8969-F1A8A1475A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230"/>
    </mc:Choice>
    <mc:Fallback xmlns="">
      <p:transition spd="slow" advTm="862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Zástupný symbol pro text 2">
            <a:extLst>
              <a:ext uri="{FF2B5EF4-FFF2-40B4-BE49-F238E27FC236}">
                <a16:creationId xmlns:a16="http://schemas.microsoft.com/office/drawing/2014/main" id="{6A9E2AA7-D2CF-4BE5-8FAC-2275324F1D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560" y="648939"/>
            <a:ext cx="7632700" cy="496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Font typeface="Wingdings" panose="05000000000000000000" pitchFamily="2" charset="2"/>
              <a:buChar char="ü"/>
            </a:pPr>
            <a:r>
              <a:rPr lang="cs-CZ" altLang="cs-CZ" sz="2800">
                <a:latin typeface="Arial" panose="020B0604020202020204" pitchFamily="34" charset="0"/>
              </a:rPr>
              <a:t>Možnost </a:t>
            </a:r>
            <a:r>
              <a:rPr lang="cs-CZ" altLang="cs-CZ" sz="2800" err="1">
                <a:solidFill>
                  <a:srgbClr val="FF0000"/>
                </a:solidFill>
                <a:latin typeface="Arial" panose="020B0604020202020204" pitchFamily="34" charset="0"/>
              </a:rPr>
              <a:t>vytitrování</a:t>
            </a:r>
            <a:r>
              <a:rPr lang="cs-CZ" altLang="cs-CZ" sz="2800">
                <a:latin typeface="Arial" panose="020B0604020202020204" pitchFamily="34" charset="0"/>
              </a:rPr>
              <a:t> středního arteriálního tlaku (</a:t>
            </a:r>
            <a:r>
              <a:rPr lang="cs-CZ" altLang="cs-CZ" sz="2800">
                <a:solidFill>
                  <a:srgbClr val="FF0000"/>
                </a:solidFill>
                <a:latin typeface="Arial" panose="020B0604020202020204" pitchFamily="34" charset="0"/>
              </a:rPr>
              <a:t>MAP</a:t>
            </a:r>
            <a:r>
              <a:rPr lang="cs-CZ" altLang="cs-CZ" sz="2800">
                <a:latin typeface="Arial" panose="020B0604020202020204" pitchFamily="34" charset="0"/>
              </a:rPr>
              <a:t>) a úrovně ventilace (</a:t>
            </a:r>
            <a:r>
              <a:rPr lang="cs-CZ" altLang="cs-CZ" sz="2800">
                <a:solidFill>
                  <a:srgbClr val="FF0000"/>
                </a:solidFill>
                <a:latin typeface="Arial" panose="020B0604020202020204" pitchFamily="34" charset="0"/>
              </a:rPr>
              <a:t>etCO2</a:t>
            </a:r>
            <a:r>
              <a:rPr lang="cs-CZ" altLang="cs-CZ" sz="2800">
                <a:latin typeface="Arial" panose="020B0604020202020204" pitchFamily="34" charset="0"/>
              </a:rPr>
              <a:t>) tak, aby byla zajištěna dostatečná oxygenace mozkových buněk a současně komfort pro operatéra.</a:t>
            </a:r>
          </a:p>
          <a:p>
            <a:pPr>
              <a:buFont typeface="Wingdings" panose="05000000000000000000" pitchFamily="2" charset="2"/>
              <a:buChar char="ü"/>
            </a:pPr>
            <a:endParaRPr lang="cs-CZ" altLang="cs-CZ" sz="2800">
              <a:latin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cs-CZ" altLang="cs-CZ" sz="2800">
              <a:latin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cs-CZ" altLang="cs-CZ" sz="2800">
              <a:latin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cs-CZ" altLang="cs-CZ" sz="2800">
              <a:latin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cs-CZ" altLang="cs-CZ" sz="2800">
                <a:solidFill>
                  <a:srgbClr val="FF0000"/>
                </a:solidFill>
                <a:latin typeface="Arial" panose="020B0604020202020204" pitchFamily="34" charset="0"/>
              </a:rPr>
              <a:t>Senzitivita</a:t>
            </a:r>
            <a:r>
              <a:rPr lang="cs-CZ" altLang="cs-CZ" sz="2800">
                <a:latin typeface="Arial" panose="020B0604020202020204" pitchFamily="34" charset="0"/>
              </a:rPr>
              <a:t> pro záchyt ischemie se jeví stejná jako při použití evokovaných potenciálů, nicméně je výrazně </a:t>
            </a:r>
            <a:r>
              <a:rPr lang="cs-CZ" altLang="cs-CZ" sz="2800">
                <a:solidFill>
                  <a:srgbClr val="FF0000"/>
                </a:solidFill>
                <a:latin typeface="Arial" panose="020B0604020202020204" pitchFamily="34" charset="0"/>
              </a:rPr>
              <a:t>pohotovější</a:t>
            </a:r>
            <a:r>
              <a:rPr lang="cs-CZ" altLang="cs-CZ" sz="2800">
                <a:latin typeface="Arial" panose="020B0604020202020204" pitchFamily="34" charset="0"/>
              </a:rPr>
              <a:t>.</a:t>
            </a:r>
          </a:p>
          <a:p>
            <a:endParaRPr lang="cs-CZ" altLang="cs-CZ" sz="2800">
              <a:latin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cs-CZ" altLang="cs-CZ" sz="2800"/>
          </a:p>
        </p:txBody>
      </p:sp>
      <p:pic>
        <p:nvPicPr>
          <p:cNvPr id="3" name="Zástupný obsah 4" descr="Obsah obrázku elektronika, černá, mobilní telefon, bílá&#10;&#10;Popis byl vytvořen automaticky">
            <a:extLst>
              <a:ext uri="{FF2B5EF4-FFF2-40B4-BE49-F238E27FC236}">
                <a16:creationId xmlns:a16="http://schemas.microsoft.com/office/drawing/2014/main" id="{834AE3FF-249C-4348-AD99-0F081154FD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2564904"/>
            <a:ext cx="4146400" cy="2187226"/>
          </a:xfrm>
          <a:prstGeom prst="rect">
            <a:avLst/>
          </a:prstGeom>
          <a:noFill/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EAE34CBF-D0B3-47D8-8EDB-BA45B1912A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260"/>
    </mc:Choice>
    <mc:Fallback xmlns="">
      <p:transition spd="slow" advTm="302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FA8C53E-18C9-4C8F-97D6-4A29D750E2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400"/>
              <a:t>Monitorování hloubky anestézie </a:t>
            </a:r>
            <a:endParaRPr lang="en-US" sz="240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9B09521-FC9C-4C22-83FE-35533A1024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65175"/>
            <a:ext cx="8229600" cy="3239889"/>
          </a:xfrm>
        </p:spPr>
        <p:txBody>
          <a:bodyPr/>
          <a:lstStyle/>
          <a:p>
            <a:pPr marL="0" indent="0">
              <a:buNone/>
            </a:pPr>
            <a:endParaRPr lang="cs-CZ"/>
          </a:p>
          <a:p>
            <a:pPr marL="0" indent="0">
              <a:buNone/>
            </a:pPr>
            <a:r>
              <a:rPr lang="en-US" sz="2400"/>
              <a:t>KLINICKY</a:t>
            </a:r>
            <a:r>
              <a:rPr lang="cs-CZ" sz="2400"/>
              <a:t>:</a:t>
            </a:r>
          </a:p>
          <a:p>
            <a:r>
              <a:rPr lang="en-US" sz="2000" err="1"/>
              <a:t>Pohyb</a:t>
            </a:r>
            <a:r>
              <a:rPr lang="en-US" sz="2000"/>
              <a:t>, </a:t>
            </a:r>
            <a:r>
              <a:rPr lang="en-US" sz="2000" err="1"/>
              <a:t>grimasování</a:t>
            </a:r>
            <a:r>
              <a:rPr lang="en-US" sz="2000"/>
              <a:t>, </a:t>
            </a:r>
            <a:r>
              <a:rPr lang="cs-CZ" sz="2000"/>
              <a:t>kolísání</a:t>
            </a:r>
            <a:r>
              <a:rPr lang="en-US" sz="2000"/>
              <a:t> </a:t>
            </a:r>
            <a:r>
              <a:rPr lang="en-US" sz="2000" err="1"/>
              <a:t>dechové</a:t>
            </a:r>
            <a:r>
              <a:rPr lang="en-US" sz="2000"/>
              <a:t> </a:t>
            </a:r>
            <a:r>
              <a:rPr lang="en-US" sz="2000" err="1"/>
              <a:t>frekvence</a:t>
            </a:r>
            <a:r>
              <a:rPr lang="en-US" sz="2000"/>
              <a:t> </a:t>
            </a:r>
            <a:endParaRPr lang="cs-CZ" sz="2000"/>
          </a:p>
          <a:p>
            <a:r>
              <a:rPr lang="en-US" sz="2000" err="1"/>
              <a:t>Vegetatívní</a:t>
            </a:r>
            <a:r>
              <a:rPr lang="en-US" sz="2000"/>
              <a:t> </a:t>
            </a:r>
            <a:r>
              <a:rPr lang="en-US" sz="2000" err="1"/>
              <a:t>známky</a:t>
            </a:r>
            <a:r>
              <a:rPr lang="en-US" sz="2000"/>
              <a:t> </a:t>
            </a:r>
          </a:p>
          <a:p>
            <a:pPr lvl="1"/>
            <a:r>
              <a:rPr lang="en-US" sz="2000" err="1"/>
              <a:t>Hyperten</a:t>
            </a:r>
            <a:r>
              <a:rPr lang="cs-CZ" sz="2000"/>
              <a:t>z</a:t>
            </a:r>
            <a:r>
              <a:rPr lang="en-US" sz="2000"/>
              <a:t>e </a:t>
            </a:r>
          </a:p>
          <a:p>
            <a:pPr lvl="1"/>
            <a:r>
              <a:rPr lang="en-US" sz="2000" err="1"/>
              <a:t>Tachykardie</a:t>
            </a:r>
            <a:r>
              <a:rPr lang="en-US" sz="2000"/>
              <a:t> </a:t>
            </a:r>
          </a:p>
          <a:p>
            <a:pPr lvl="1"/>
            <a:r>
              <a:rPr lang="en-US" sz="2000"/>
              <a:t>La</a:t>
            </a:r>
            <a:r>
              <a:rPr lang="cs-CZ" sz="2000"/>
              <a:t>k</a:t>
            </a:r>
            <a:r>
              <a:rPr lang="en-US" sz="2000" err="1"/>
              <a:t>rimace</a:t>
            </a:r>
            <a:r>
              <a:rPr lang="en-US" sz="2000"/>
              <a:t> </a:t>
            </a:r>
          </a:p>
          <a:p>
            <a:pPr lvl="1"/>
            <a:r>
              <a:rPr lang="en-US" sz="2000" err="1"/>
              <a:t>Pocení</a:t>
            </a:r>
            <a:r>
              <a:rPr lang="en-US" sz="2000"/>
              <a:t> </a:t>
            </a:r>
          </a:p>
          <a:p>
            <a:endParaRPr lang="en-US"/>
          </a:p>
        </p:txBody>
      </p:sp>
      <p:pic>
        <p:nvPicPr>
          <p:cNvPr id="5" name="Zástupný obsah 4" descr="Obsah obrázku text&#10;&#10;Popis byl vytvořen automaticky">
            <a:extLst>
              <a:ext uri="{FF2B5EF4-FFF2-40B4-BE49-F238E27FC236}">
                <a16:creationId xmlns:a16="http://schemas.microsoft.com/office/drawing/2014/main" id="{AD496873-81AB-4422-B468-3174840B47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22031" y="2492896"/>
            <a:ext cx="4864769" cy="3599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CA0664B5-86B9-48AF-AABF-97DC43AEA7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459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999"/>
    </mc:Choice>
    <mc:Fallback xmlns="">
      <p:transition spd="slow" advTm="349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Nadpis 1">
            <a:extLst>
              <a:ext uri="{FF2B5EF4-FFF2-40B4-BE49-F238E27FC236}">
                <a16:creationId xmlns:a16="http://schemas.microsoft.com/office/drawing/2014/main" id="{FB85F5DD-177E-475F-8D0D-96CE2A46B8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2800">
                <a:latin typeface="Arial" panose="020B0604020202020204" pitchFamily="34" charset="0"/>
                <a:cs typeface="Arial" panose="020B0604020202020204" pitchFamily="34" charset="0"/>
              </a:rPr>
              <a:t>Historie EEG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37B1315-8CA9-4DC2-AE77-0CA2D791FC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2575" y="768350"/>
            <a:ext cx="8229600" cy="5360988"/>
          </a:xfrm>
        </p:spPr>
        <p:txBody>
          <a:bodyPr/>
          <a:lstStyle/>
          <a:p>
            <a:pPr>
              <a:defRPr/>
            </a:pPr>
            <a:r>
              <a:rPr lang="cs-CZ" sz="2400" b="1">
                <a:latin typeface="Arial" panose="020B0604020202020204" pitchFamily="34" charset="0"/>
                <a:cs typeface="Arial" panose="020B0604020202020204" pitchFamily="34" charset="0"/>
              </a:rPr>
              <a:t>1875</a:t>
            </a:r>
            <a:r>
              <a:rPr lang="cs-CZ" sz="2400">
                <a:latin typeface="Arial" panose="020B0604020202020204" pitchFamily="34" charset="0"/>
                <a:cs typeface="Arial" panose="020B0604020202020204" pitchFamily="34" charset="0"/>
              </a:rPr>
              <a:t> anglický lékař </a:t>
            </a:r>
            <a:r>
              <a:rPr lang="cs-CZ" sz="2400" b="1">
                <a:latin typeface="Arial" panose="020B0604020202020204" pitchFamily="34" charset="0"/>
                <a:cs typeface="Arial" panose="020B0604020202020204" pitchFamily="34" charset="0"/>
              </a:rPr>
              <a:t>Richard </a:t>
            </a:r>
            <a:r>
              <a:rPr lang="cs-CZ" sz="2400" b="1" err="1">
                <a:latin typeface="Arial" panose="020B0604020202020204" pitchFamily="34" charset="0"/>
                <a:cs typeface="Arial" panose="020B0604020202020204" pitchFamily="34" charset="0"/>
              </a:rPr>
              <a:t>Caton</a:t>
            </a:r>
            <a:r>
              <a:rPr lang="cs-CZ" sz="24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cs-CZ" sz="2400">
                <a:latin typeface="Arial" panose="020B0604020202020204" pitchFamily="34" charset="0"/>
                <a:cs typeface="Arial" panose="020B0604020202020204" pitchFamily="34" charset="0"/>
              </a:rPr>
              <a:t>- objevil elektrický proud v mozku  králíků a opic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cs-CZ" sz="2400">
                <a:latin typeface="Arial" panose="020B0604020202020204" pitchFamily="34" charset="0"/>
                <a:cs typeface="Arial" panose="020B0604020202020204" pitchFamily="34" charset="0"/>
              </a:rPr>
              <a:t>- využil zrcadlový galvanometr</a:t>
            </a:r>
          </a:p>
          <a:p>
            <a:pPr>
              <a:buFontTx/>
              <a:buChar char="-"/>
              <a:defRPr/>
            </a:pPr>
            <a:r>
              <a:rPr lang="cs-CZ" sz="2400">
                <a:latin typeface="Arial" panose="020B0604020202020204" pitchFamily="34" charset="0"/>
                <a:cs typeface="Arial" panose="020B0604020202020204" pitchFamily="34" charset="0"/>
              </a:rPr>
              <a:t>světlo odrážel na zeď</a:t>
            </a:r>
          </a:p>
          <a:p>
            <a:pPr>
              <a:buFontTx/>
              <a:buChar char="-"/>
              <a:defRPr/>
            </a:pPr>
            <a:endParaRPr lang="cs-CZ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  <a:defRPr/>
            </a:pPr>
            <a:endParaRPr lang="cs-CZ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cs-CZ" sz="2400" b="1">
                <a:latin typeface="Arial" panose="020B0604020202020204" pitchFamily="34" charset="0"/>
                <a:cs typeface="Arial" panose="020B0604020202020204" pitchFamily="34" charset="0"/>
              </a:rPr>
              <a:t>1912</a:t>
            </a:r>
            <a:r>
              <a:rPr lang="cs-CZ" sz="2400">
                <a:latin typeface="Arial" panose="020B0604020202020204" pitchFamily="34" charset="0"/>
                <a:cs typeface="Arial" panose="020B0604020202020204" pitchFamily="34" charset="0"/>
              </a:rPr>
              <a:t> ruský fyziolog 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cs-CZ" sz="2400">
                <a:latin typeface="Arial" panose="020B0604020202020204" pitchFamily="34" charset="0"/>
                <a:cs typeface="Arial" panose="020B0604020202020204" pitchFamily="34" charset="0"/>
              </a:rPr>
              <a:t>     Vladimir </a:t>
            </a:r>
            <a:r>
              <a:rPr lang="cs-CZ" sz="2400" err="1">
                <a:latin typeface="Arial" panose="020B0604020202020204" pitchFamily="34" charset="0"/>
                <a:cs typeface="Arial" panose="020B0604020202020204" pitchFamily="34" charset="0"/>
              </a:rPr>
              <a:t>Vladimirovič</a:t>
            </a:r>
            <a:r>
              <a:rPr lang="cs-CZ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b="1" err="1">
                <a:latin typeface="Arial" panose="020B0604020202020204" pitchFamily="34" charset="0"/>
                <a:cs typeface="Arial" panose="020B0604020202020204" pitchFamily="34" charset="0"/>
              </a:rPr>
              <a:t>Pravdich-Neminsky</a:t>
            </a:r>
            <a:endParaRPr lang="cs-CZ" sz="24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cs-CZ" sz="2400">
                <a:latin typeface="Arial" panose="020B0604020202020204" pitchFamily="34" charset="0"/>
                <a:cs typeface="Arial" panose="020B0604020202020204" pitchFamily="34" charset="0"/>
              </a:rPr>
              <a:t>- první obrazový záznam EEG</a:t>
            </a:r>
          </a:p>
        </p:txBody>
      </p:sp>
      <p:pic>
        <p:nvPicPr>
          <p:cNvPr id="49156" name="Obrázek 4">
            <a:extLst>
              <a:ext uri="{FF2B5EF4-FFF2-40B4-BE49-F238E27FC236}">
                <a16:creationId xmlns:a16="http://schemas.microsoft.com/office/drawing/2014/main" id="{372354C9-9D16-46D7-9EF8-2861E2AA42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50" y="728663"/>
            <a:ext cx="1768475" cy="221297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57" name="Obrázek 5">
            <a:extLst>
              <a:ext uri="{FF2B5EF4-FFF2-40B4-BE49-F238E27FC236}">
                <a16:creationId xmlns:a16="http://schemas.microsoft.com/office/drawing/2014/main" id="{B7AF6CE7-D7FD-4772-B28A-C3AACF70DB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6413" y="4076700"/>
            <a:ext cx="2005012" cy="221456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58" name="Obrázek 6">
            <a:extLst>
              <a:ext uri="{FF2B5EF4-FFF2-40B4-BE49-F238E27FC236}">
                <a16:creationId xmlns:a16="http://schemas.microsoft.com/office/drawing/2014/main" id="{2AB1391B-9049-4189-9011-67FC0DCF24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0388" y="5486400"/>
            <a:ext cx="2070100" cy="136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1A1D14F7-E532-4A7D-B133-400B46F7C2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387"/>
    </mc:Choice>
    <mc:Fallback xmlns="">
      <p:transition spd="slow" advTm="373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Zástupný obsah 2">
            <a:extLst>
              <a:ext uri="{FF2B5EF4-FFF2-40B4-BE49-F238E27FC236}">
                <a16:creationId xmlns:a16="http://schemas.microsoft.com/office/drawing/2014/main" id="{7AB03DBC-A0D6-4013-93AC-5DB08B01EA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625" y="747713"/>
            <a:ext cx="8229600" cy="5362575"/>
          </a:xfrm>
        </p:spPr>
        <p:txBody>
          <a:bodyPr/>
          <a:lstStyle/>
          <a:p>
            <a:r>
              <a:rPr lang="cs-CZ" altLang="cs-CZ" sz="2400" b="1">
                <a:latin typeface="Arial" panose="020B0604020202020204" pitchFamily="34" charset="0"/>
                <a:cs typeface="Arial" panose="020B0604020202020204" pitchFamily="34" charset="0"/>
              </a:rPr>
              <a:t>1924</a:t>
            </a: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 německý neuropsychiatr </a:t>
            </a:r>
            <a:r>
              <a:rPr lang="cs-CZ" altLang="cs-CZ" sz="2400" b="1">
                <a:latin typeface="Arial" panose="020B0604020202020204" pitchFamily="34" charset="0"/>
                <a:cs typeface="Arial" panose="020B0604020202020204" pitchFamily="34" charset="0"/>
              </a:rPr>
              <a:t>Hans Berger</a:t>
            </a:r>
          </a:p>
          <a:p>
            <a:pPr>
              <a:buFontTx/>
              <a:buChar char="-"/>
            </a:pP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první lidský EEG záznam</a:t>
            </a:r>
          </a:p>
          <a:p>
            <a:pPr>
              <a:buFontTx/>
              <a:buChar char="-"/>
            </a:pP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pacienti s velkými defekty lebky – v poválečném německu dostatečně velký soubor </a:t>
            </a:r>
          </a:p>
        </p:txBody>
      </p:sp>
      <p:pic>
        <p:nvPicPr>
          <p:cNvPr id="50179" name="Obrázek 3">
            <a:extLst>
              <a:ext uri="{FF2B5EF4-FFF2-40B4-BE49-F238E27FC236}">
                <a16:creationId xmlns:a16="http://schemas.microsoft.com/office/drawing/2014/main" id="{E49CF9D9-E24B-4091-90E4-1E53689EA6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2565400"/>
            <a:ext cx="6286500" cy="395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52D71FC6-DFD7-451F-8B49-25A31BC5E2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318"/>
    </mc:Choice>
    <mc:Fallback xmlns="">
      <p:transition spd="slow" advTm="353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Zástupný obsah 2">
            <a:extLst>
              <a:ext uri="{FF2B5EF4-FFF2-40B4-BE49-F238E27FC236}">
                <a16:creationId xmlns:a16="http://schemas.microsoft.com/office/drawing/2014/main" id="{F5D9D073-32D4-49B5-A13F-A91C359411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355600"/>
            <a:ext cx="8229600" cy="5360988"/>
          </a:xfrm>
        </p:spPr>
        <p:txBody>
          <a:bodyPr/>
          <a:lstStyle/>
          <a:p>
            <a:r>
              <a:rPr lang="cs-CZ" altLang="cs-CZ" sz="2400" b="1">
                <a:latin typeface="Arial" panose="020B0604020202020204" pitchFamily="34" charset="0"/>
                <a:cs typeface="Arial" panose="020B0604020202020204" pitchFamily="34" charset="0"/>
              </a:rPr>
              <a:t>1935 Gibbs</a:t>
            </a:r>
          </a:p>
          <a:p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Popis EEG vln</a:t>
            </a:r>
          </a:p>
          <a:p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Výzkum epileptických záchvatů</a:t>
            </a:r>
          </a:p>
          <a:p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Základ klinické elektroencefalografie</a:t>
            </a:r>
          </a:p>
          <a:p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Zapojení výpočetní techniky do hodnocení EEG signálu</a:t>
            </a:r>
          </a:p>
        </p:txBody>
      </p:sp>
      <p:pic>
        <p:nvPicPr>
          <p:cNvPr id="51203" name="Obrázek 3">
            <a:extLst>
              <a:ext uri="{FF2B5EF4-FFF2-40B4-BE49-F238E27FC236}">
                <a16:creationId xmlns:a16="http://schemas.microsoft.com/office/drawing/2014/main" id="{520AF9E8-FEEC-4414-98B0-84991113C9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3284538"/>
            <a:ext cx="1731963" cy="262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ABFF5B88-BE27-49F1-9E0A-EAC7EFF05C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3073400"/>
            <a:ext cx="2243138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5" name="Obrázek 5">
            <a:extLst>
              <a:ext uri="{FF2B5EF4-FFF2-40B4-BE49-F238E27FC236}">
                <a16:creationId xmlns:a16="http://schemas.microsoft.com/office/drawing/2014/main" id="{2EBE952C-034D-4555-BCB3-36CE8F8DFC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1425" y="2895600"/>
            <a:ext cx="2474913" cy="340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5DE858F0-EBF5-48A6-B8F7-F7FC81D654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912"/>
    </mc:Choice>
    <mc:Fallback xmlns="">
      <p:transition spd="slow" advTm="169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Obrázek 1">
            <a:extLst>
              <a:ext uri="{FF2B5EF4-FFF2-40B4-BE49-F238E27FC236}">
                <a16:creationId xmlns:a16="http://schemas.microsoft.com/office/drawing/2014/main" id="{6DF90730-442D-4695-9623-BDBFDEFEFE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5763" y="4367213"/>
            <a:ext cx="23241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7" name="Picture 2" descr="Spektrogram2">
            <a:extLst>
              <a:ext uri="{FF2B5EF4-FFF2-40B4-BE49-F238E27FC236}">
                <a16:creationId xmlns:a16="http://schemas.microsoft.com/office/drawing/2014/main" id="{D4F08EDD-362B-4636-88DA-B3743FC591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3644900"/>
            <a:ext cx="4686300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8" name="Obrázek 2">
            <a:extLst>
              <a:ext uri="{FF2B5EF4-FFF2-40B4-BE49-F238E27FC236}">
                <a16:creationId xmlns:a16="http://schemas.microsoft.com/office/drawing/2014/main" id="{6EB439A9-31C6-415D-961B-A720AB8CC5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0188"/>
            <a:ext cx="6372225" cy="317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9" name="TextovéPole 1">
            <a:extLst>
              <a:ext uri="{FF2B5EF4-FFF2-40B4-BE49-F238E27FC236}">
                <a16:creationId xmlns:a16="http://schemas.microsoft.com/office/drawing/2014/main" id="{8079D3D6-0089-4FB9-95FC-26B2DA798E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038" y="3860800"/>
            <a:ext cx="3454400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>
                <a:latin typeface="Arial" panose="020B0604020202020204" pitchFamily="34" charset="0"/>
              </a:rPr>
              <a:t>1950 – 1960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 b="1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</a:rPr>
              <a:t>EEG přístroj v každé nemocnici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</a:rPr>
              <a:t>spánkové laboratoře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</a:rPr>
              <a:t>automatické počítačové analýzy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7A567574-F11D-4FB2-8FA1-F25DFEEB20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739"/>
    </mc:Choice>
    <mc:Fallback xmlns="">
      <p:transition spd="slow" advTm="197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Rozdělení monitorování hloubky CA podle principu metody [9]">
            <a:hlinkClick r:id="rId4"/>
            <a:extLst>
              <a:ext uri="{FF2B5EF4-FFF2-40B4-BE49-F238E27FC236}">
                <a16:creationId xmlns:a16="http://schemas.microsoft.com/office/drawing/2014/main" id="{DA939660-ABDD-4E93-9C32-034BAC01AD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" y="692150"/>
            <a:ext cx="7280275" cy="282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Obrázek 4" descr="Obsah obrázku osoba, interiér, muž, držení&#10;&#10;Popis byl vytvořen automaticky">
            <a:extLst>
              <a:ext uri="{FF2B5EF4-FFF2-40B4-BE49-F238E27FC236}">
                <a16:creationId xmlns:a16="http://schemas.microsoft.com/office/drawing/2014/main" id="{F0262428-2529-4F87-90C0-6EDD5C5A2D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3878263"/>
            <a:ext cx="4633912" cy="260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TextovéPole 1">
            <a:extLst>
              <a:ext uri="{FF2B5EF4-FFF2-40B4-BE49-F238E27FC236}">
                <a16:creationId xmlns:a16="http://schemas.microsoft.com/office/drawing/2014/main" id="{161286D0-4C43-4982-BECA-EE5D86064D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325" y="4365625"/>
            <a:ext cx="36210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</a:rPr>
              <a:t>sluchová kůra v průběhu CA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</a:rPr>
              <a:t>stále reaguje na zvukové podněty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3198B0AF-5043-4825-8965-2FCE4FF73D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075"/>
    </mc:Choice>
    <mc:Fallback xmlns="">
      <p:transition spd="slow" advTm="220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Obrázek 2">
            <a:extLst>
              <a:ext uri="{FF2B5EF4-FFF2-40B4-BE49-F238E27FC236}">
                <a16:creationId xmlns:a16="http://schemas.microsoft.com/office/drawing/2014/main" id="{C2EC7C71-DD8C-46C0-885B-7B0D9593BC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FF900EF7-EDF3-4F55-9EC3-291D03350F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858"/>
    </mc:Choice>
    <mc:Fallback xmlns="">
      <p:transition spd="slow" advTm="238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>
            <a:extLst>
              <a:ext uri="{FF2B5EF4-FFF2-40B4-BE49-F238E27FC236}">
                <a16:creationId xmlns:a16="http://schemas.microsoft.com/office/drawing/2014/main" id="{5DA5E4B8-D1AA-43CA-90E3-8FF7AF9AC4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863" y="192088"/>
            <a:ext cx="8077200" cy="990600"/>
          </a:xfrm>
        </p:spPr>
        <p:txBody>
          <a:bodyPr/>
          <a:lstStyle/>
          <a:p>
            <a:r>
              <a:rPr lang="cs-CZ" altLang="cs-CZ" sz="3200">
                <a:solidFill>
                  <a:srgbClr val="000080"/>
                </a:solidFill>
                <a:latin typeface="Times New Roman" panose="02020603050405020304" pitchFamily="18" charset="0"/>
              </a:rPr>
              <a:t>Monitorování hloubky anestézie</a:t>
            </a:r>
            <a:endParaRPr lang="cs-CZ" altLang="cs-CZ">
              <a:solidFill>
                <a:srgbClr val="000080"/>
              </a:solidFill>
            </a:endParaRPr>
          </a:p>
        </p:txBody>
      </p:sp>
      <p:sp>
        <p:nvSpPr>
          <p:cNvPr id="44035" name="Rectangle 3">
            <a:extLst>
              <a:ext uri="{FF2B5EF4-FFF2-40B4-BE49-F238E27FC236}">
                <a16:creationId xmlns:a16="http://schemas.microsoft.com/office/drawing/2014/main" id="{C15FAA9C-02FF-4FCE-839B-7BA07A4B72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387350" y="1931988"/>
            <a:ext cx="7772400" cy="2095500"/>
          </a:xfrm>
        </p:spPr>
        <p:txBody>
          <a:bodyPr/>
          <a:lstStyle/>
          <a:p>
            <a:pPr marL="1258888" lvl="2" indent="-344488">
              <a:buFont typeface="Comic Sans MS" panose="030F0702030302020204" pitchFamily="66" charset="0"/>
              <a:buChar char="*"/>
            </a:pPr>
            <a:r>
              <a:rPr lang="cs-CZ" altLang="cs-CZ" b="1">
                <a:latin typeface="Times New Roman" panose="02020603050405020304" pitchFamily="18" charset="0"/>
              </a:rPr>
              <a:t>náročná matematická korelace</a:t>
            </a:r>
          </a:p>
          <a:p>
            <a:pPr marL="1258888" lvl="2" indent="-344488">
              <a:buFont typeface="Comic Sans MS" panose="030F0702030302020204" pitchFamily="66" charset="0"/>
              <a:buChar char="*"/>
            </a:pPr>
            <a:r>
              <a:rPr lang="cs-CZ" altLang="cs-CZ" b="1">
                <a:latin typeface="Times New Roman" panose="02020603050405020304" pitchFamily="18" charset="0"/>
              </a:rPr>
              <a:t>"průměruje" aktivitu EEG</a:t>
            </a:r>
          </a:p>
          <a:p>
            <a:pPr marL="1258888" lvl="2" indent="-344488">
              <a:buFont typeface="Comic Sans MS" panose="030F0702030302020204" pitchFamily="66" charset="0"/>
              <a:buChar char="*"/>
            </a:pPr>
            <a:r>
              <a:rPr lang="cs-CZ" altLang="cs-CZ" b="1">
                <a:latin typeface="Times New Roman" panose="02020603050405020304" pitchFamily="18" charset="0"/>
              </a:rPr>
              <a:t>lépe vypovídá o hloubce anestézie</a:t>
            </a:r>
          </a:p>
          <a:p>
            <a:pPr>
              <a:buFontTx/>
              <a:buNone/>
            </a:pPr>
            <a:endParaRPr lang="cs-CZ" altLang="cs-CZ" sz="2400" b="1">
              <a:latin typeface="Times New Roman" panose="02020603050405020304" pitchFamily="18" charset="0"/>
            </a:endParaRPr>
          </a:p>
          <a:p>
            <a:pPr>
              <a:buFontTx/>
              <a:buNone/>
            </a:pPr>
            <a:endParaRPr lang="cs-CZ" altLang="cs-CZ" sz="2400" b="1">
              <a:latin typeface="Times New Roman" panose="02020603050405020304" pitchFamily="18" charset="0"/>
            </a:endParaRPr>
          </a:p>
          <a:p>
            <a:endParaRPr lang="cs-CZ" altLang="cs-CZ" sz="2400">
              <a:latin typeface="Times New Roman" panose="02020603050405020304" pitchFamily="18" charset="0"/>
            </a:endParaRPr>
          </a:p>
        </p:txBody>
      </p:sp>
      <p:sp>
        <p:nvSpPr>
          <p:cNvPr id="44036" name="Text Box 4">
            <a:extLst>
              <a:ext uri="{FF2B5EF4-FFF2-40B4-BE49-F238E27FC236}">
                <a16:creationId xmlns:a16="http://schemas.microsoft.com/office/drawing/2014/main" id="{207FFA84-E0BE-4F9B-BB85-8F34C2DB90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1850" y="996950"/>
            <a:ext cx="5334000" cy="944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b="1">
                <a:solidFill>
                  <a:srgbClr val="000080"/>
                </a:solidFill>
                <a:latin typeface="Arial" panose="020B0604020202020204" pitchFamily="34" charset="0"/>
              </a:rPr>
              <a:t>BIS    Bispectral  Index</a:t>
            </a:r>
            <a:endParaRPr lang="cs-CZ" altLang="cs-CZ" sz="1800" b="1">
              <a:solidFill>
                <a:srgbClr val="000080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</p:txBody>
      </p:sp>
      <p:sp>
        <p:nvSpPr>
          <p:cNvPr id="44037" name="AutoShape 5">
            <a:extLst>
              <a:ext uri="{FF2B5EF4-FFF2-40B4-BE49-F238E27FC236}">
                <a16:creationId xmlns:a16="http://schemas.microsoft.com/office/drawing/2014/main" id="{5B51D442-E829-467F-B167-9C2467C8B7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62738" y="687388"/>
            <a:ext cx="2522537" cy="944562"/>
          </a:xfrm>
          <a:prstGeom prst="cloudCallout">
            <a:avLst>
              <a:gd name="adj1" fmla="val -122917"/>
              <a:gd name="adj2" fmla="val -12667"/>
            </a:avLst>
          </a:prstGeom>
          <a:solidFill>
            <a:srgbClr val="99CCFF"/>
          </a:solidFill>
          <a:ln w="41275">
            <a:solidFill>
              <a:srgbClr val="00008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600" b="1">
                <a:solidFill>
                  <a:srgbClr val="000080"/>
                </a:solidFill>
                <a:latin typeface="Arial" panose="020B0604020202020204" pitchFamily="34" charset="0"/>
              </a:rPr>
              <a:t>0 - 100%</a:t>
            </a:r>
          </a:p>
        </p:txBody>
      </p:sp>
      <p:pic>
        <p:nvPicPr>
          <p:cNvPr id="44038" name="Obrázek 6">
            <a:extLst>
              <a:ext uri="{FF2B5EF4-FFF2-40B4-BE49-F238E27FC236}">
                <a16:creationId xmlns:a16="http://schemas.microsoft.com/office/drawing/2014/main" id="{D3038ABC-E719-4885-A51F-D6371C5921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32" r="10826" b="22968"/>
          <a:stretch>
            <a:fillRect/>
          </a:stretch>
        </p:blipFill>
        <p:spPr bwMode="auto">
          <a:xfrm>
            <a:off x="169863" y="3783013"/>
            <a:ext cx="5307012" cy="2976562"/>
          </a:xfrm>
          <a:prstGeom prst="rect">
            <a:avLst/>
          </a:prstGeom>
          <a:noFill/>
          <a:ln w="1270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39" name="Obrázek 2">
            <a:extLst>
              <a:ext uri="{FF2B5EF4-FFF2-40B4-BE49-F238E27FC236}">
                <a16:creationId xmlns:a16="http://schemas.microsoft.com/office/drawing/2014/main" id="{60B0394E-A134-4BC5-9CB5-450CE2CCBB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2" t="13251" r="16402" b="16402"/>
          <a:stretch>
            <a:fillRect/>
          </a:stretch>
        </p:blipFill>
        <p:spPr bwMode="auto">
          <a:xfrm>
            <a:off x="6227763" y="2066925"/>
            <a:ext cx="2522537" cy="4692650"/>
          </a:xfrm>
          <a:prstGeom prst="rect">
            <a:avLst/>
          </a:prstGeom>
          <a:noFill/>
          <a:ln w="1270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9E9C706A-21EA-4517-93DA-6C67338E7F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933"/>
    </mc:Choice>
    <mc:Fallback xmlns="">
      <p:transition spd="slow" advTm="269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Nadpis 1">
            <a:extLst>
              <a:ext uri="{FF2B5EF4-FFF2-40B4-BE49-F238E27FC236}">
                <a16:creationId xmlns:a16="http://schemas.microsoft.com/office/drawing/2014/main" id="{9339C74A-6A4D-4223-BA7A-ECD2662C89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Monitoring hloubky anestezie</a:t>
            </a:r>
          </a:p>
        </p:txBody>
      </p:sp>
      <p:pic>
        <p:nvPicPr>
          <p:cNvPr id="53251" name="Zástupný obsah 2">
            <a:extLst>
              <a:ext uri="{FF2B5EF4-FFF2-40B4-BE49-F238E27FC236}">
                <a16:creationId xmlns:a16="http://schemas.microsoft.com/office/drawing/2014/main" id="{79C8D069-8931-4FAD-B8C7-3A65541A319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67338" y="1901825"/>
            <a:ext cx="3633787" cy="2044700"/>
          </a:xfrm>
        </p:spPr>
      </p:pic>
      <p:sp>
        <p:nvSpPr>
          <p:cNvPr id="53252" name="TextovéPole 1">
            <a:extLst>
              <a:ext uri="{FF2B5EF4-FFF2-40B4-BE49-F238E27FC236}">
                <a16:creationId xmlns:a16="http://schemas.microsoft.com/office/drawing/2014/main" id="{22D642D0-CF9B-4722-9435-8863E836BC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850" y="765175"/>
            <a:ext cx="52720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</a:rPr>
              <a:t>1991 – Van de Velde – hloubka anestézie u kočky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</a:rPr>
              <a:t>1992 – první přístroj a komerční algoritmy</a:t>
            </a:r>
          </a:p>
        </p:txBody>
      </p:sp>
      <p:pic>
        <p:nvPicPr>
          <p:cNvPr id="53253" name="Obrázek 2">
            <a:extLst>
              <a:ext uri="{FF2B5EF4-FFF2-40B4-BE49-F238E27FC236}">
                <a16:creationId xmlns:a16="http://schemas.microsoft.com/office/drawing/2014/main" id="{15A88E20-DA5A-4540-8AA5-0675FA9976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1" t="6145" r="10625" b="50000"/>
          <a:stretch>
            <a:fillRect/>
          </a:stretch>
        </p:blipFill>
        <p:spPr bwMode="auto">
          <a:xfrm>
            <a:off x="6503988" y="744538"/>
            <a:ext cx="2497137" cy="94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4" name="Obrázek 4" descr="Obsah obrázku interiér&#10;&#10;Popis byl vytvořen automaticky">
            <a:extLst>
              <a:ext uri="{FF2B5EF4-FFF2-40B4-BE49-F238E27FC236}">
                <a16:creationId xmlns:a16="http://schemas.microsoft.com/office/drawing/2014/main" id="{896DFD5E-69FE-433A-870C-32D320457E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15" r="19373"/>
          <a:stretch>
            <a:fillRect/>
          </a:stretch>
        </p:blipFill>
        <p:spPr bwMode="auto">
          <a:xfrm>
            <a:off x="5367338" y="4381500"/>
            <a:ext cx="3633787" cy="220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Tabulka 5">
            <a:extLst>
              <a:ext uri="{FF2B5EF4-FFF2-40B4-BE49-F238E27FC236}">
                <a16:creationId xmlns:a16="http://schemas.microsoft.com/office/drawing/2014/main" id="{249298F9-4F20-4CDE-95C3-84DCF2B002CB}"/>
              </a:ext>
            </a:extLst>
          </p:cNvPr>
          <p:cNvGraphicFramePr>
            <a:graphicFrameLocks noGrp="1"/>
          </p:cNvGraphicFramePr>
          <p:nvPr/>
        </p:nvGraphicFramePr>
        <p:xfrm>
          <a:off x="323850" y="1885950"/>
          <a:ext cx="3960813" cy="20211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8207">
                  <a:extLst>
                    <a:ext uri="{9D8B030D-6E8A-4147-A177-3AD203B41FA5}">
                      <a16:colId xmlns:a16="http://schemas.microsoft.com/office/drawing/2014/main" val="3528052163"/>
                    </a:ext>
                  </a:extLst>
                </a:gridCol>
                <a:gridCol w="2952606">
                  <a:extLst>
                    <a:ext uri="{9D8B030D-6E8A-4147-A177-3AD203B41FA5}">
                      <a16:colId xmlns:a16="http://schemas.microsoft.com/office/drawing/2014/main" val="3666335162"/>
                    </a:ext>
                  </a:extLst>
                </a:gridCol>
              </a:tblGrid>
              <a:tr h="370571">
                <a:tc gridSpan="2">
                  <a:txBody>
                    <a:bodyPr/>
                    <a:lstStyle/>
                    <a:p>
                      <a:r>
                        <a:rPr lang="cs-CZ" sz="1800"/>
                        <a:t>Q CON</a:t>
                      </a:r>
                    </a:p>
                  </a:txBody>
                  <a:tcPr marL="91449" marR="91449" marT="45686" marB="45686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7926214"/>
                  </a:ext>
                </a:extLst>
              </a:tr>
              <a:tr h="639873">
                <a:tc>
                  <a:txBody>
                    <a:bodyPr/>
                    <a:lstStyle/>
                    <a:p>
                      <a:r>
                        <a:rPr lang="cs-CZ" sz="1800"/>
                        <a:t>99</a:t>
                      </a:r>
                    </a:p>
                    <a:p>
                      <a:r>
                        <a:rPr lang="cs-CZ" sz="1800"/>
                        <a:t>80</a:t>
                      </a:r>
                    </a:p>
                  </a:txBody>
                  <a:tcPr marL="91449" marR="91449" marT="45686" marB="45686"/>
                </a:tc>
                <a:tc>
                  <a:txBody>
                    <a:bodyPr/>
                    <a:lstStyle/>
                    <a:p>
                      <a:r>
                        <a:rPr lang="cs-CZ" sz="1800"/>
                        <a:t>bdění</a:t>
                      </a:r>
                    </a:p>
                    <a:p>
                      <a:r>
                        <a:rPr lang="cs-CZ" sz="1800" err="1"/>
                        <a:t>sedace</a:t>
                      </a:r>
                      <a:endParaRPr lang="cs-CZ" sz="1800"/>
                    </a:p>
                  </a:txBody>
                  <a:tcPr marL="91449" marR="91449" marT="45686" marB="45686"/>
                </a:tc>
                <a:extLst>
                  <a:ext uri="{0D108BD9-81ED-4DB2-BD59-A6C34878D82A}">
                    <a16:rowId xmlns:a16="http://schemas.microsoft.com/office/drawing/2014/main" val="200480196"/>
                  </a:ext>
                </a:extLst>
              </a:tr>
              <a:tr h="370571">
                <a:tc>
                  <a:txBody>
                    <a:bodyPr/>
                    <a:lstStyle/>
                    <a:p>
                      <a:r>
                        <a:rPr lang="cs-CZ" sz="1800"/>
                        <a:t>40 -60</a:t>
                      </a:r>
                    </a:p>
                  </a:txBody>
                  <a:tcPr marL="91449" marR="91449" marT="45686" marB="45686"/>
                </a:tc>
                <a:tc>
                  <a:txBody>
                    <a:bodyPr/>
                    <a:lstStyle/>
                    <a:p>
                      <a:r>
                        <a:rPr lang="cs-CZ" sz="1800"/>
                        <a:t>CA</a:t>
                      </a:r>
                    </a:p>
                  </a:txBody>
                  <a:tcPr marL="91449" marR="91449" marT="45686" marB="45686"/>
                </a:tc>
                <a:extLst>
                  <a:ext uri="{0D108BD9-81ED-4DB2-BD59-A6C34878D82A}">
                    <a16:rowId xmlns:a16="http://schemas.microsoft.com/office/drawing/2014/main" val="1685947033"/>
                  </a:ext>
                </a:extLst>
              </a:tr>
              <a:tr h="639873">
                <a:tc>
                  <a:txBody>
                    <a:bodyPr/>
                    <a:lstStyle/>
                    <a:p>
                      <a:r>
                        <a:rPr lang="cs-CZ" sz="1800"/>
                        <a:t>0</a:t>
                      </a:r>
                    </a:p>
                  </a:txBody>
                  <a:tcPr marL="91449" marR="91449" marT="45686" marB="45686"/>
                </a:tc>
                <a:tc>
                  <a:txBody>
                    <a:bodyPr/>
                    <a:lstStyle/>
                    <a:p>
                      <a:r>
                        <a:rPr lang="cs-CZ" sz="1800"/>
                        <a:t>hluboká anestezie</a:t>
                      </a:r>
                    </a:p>
                    <a:p>
                      <a:r>
                        <a:rPr lang="cs-CZ" sz="1800"/>
                        <a:t>izoelektrické EEG</a:t>
                      </a:r>
                    </a:p>
                  </a:txBody>
                  <a:tcPr marL="91449" marR="91449" marT="45686" marB="45686"/>
                </a:tc>
                <a:extLst>
                  <a:ext uri="{0D108BD9-81ED-4DB2-BD59-A6C34878D82A}">
                    <a16:rowId xmlns:a16="http://schemas.microsoft.com/office/drawing/2014/main" val="2589599671"/>
                  </a:ext>
                </a:extLst>
              </a:tr>
            </a:tbl>
          </a:graphicData>
        </a:graphic>
      </p:graphicFrame>
      <p:graphicFrame>
        <p:nvGraphicFramePr>
          <p:cNvPr id="9" name="Tabulka 8">
            <a:extLst>
              <a:ext uri="{FF2B5EF4-FFF2-40B4-BE49-F238E27FC236}">
                <a16:creationId xmlns:a16="http://schemas.microsoft.com/office/drawing/2014/main" id="{945F105A-AC6E-4FB9-8F34-51E7509F3A5B}"/>
              </a:ext>
            </a:extLst>
          </p:cNvPr>
          <p:cNvGraphicFramePr>
            <a:graphicFrameLocks noGrp="1"/>
          </p:cNvGraphicFramePr>
          <p:nvPr/>
        </p:nvGraphicFramePr>
        <p:xfrm>
          <a:off x="352425" y="4381500"/>
          <a:ext cx="3960813" cy="14827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4941">
                  <a:extLst>
                    <a:ext uri="{9D8B030D-6E8A-4147-A177-3AD203B41FA5}">
                      <a16:colId xmlns:a16="http://schemas.microsoft.com/office/drawing/2014/main" val="3528052163"/>
                    </a:ext>
                  </a:extLst>
                </a:gridCol>
                <a:gridCol w="2935872">
                  <a:extLst>
                    <a:ext uri="{9D8B030D-6E8A-4147-A177-3AD203B41FA5}">
                      <a16:colId xmlns:a16="http://schemas.microsoft.com/office/drawing/2014/main" val="3666335162"/>
                    </a:ext>
                  </a:extLst>
                </a:gridCol>
              </a:tblGrid>
              <a:tr h="370681">
                <a:tc gridSpan="2">
                  <a:txBody>
                    <a:bodyPr/>
                    <a:lstStyle/>
                    <a:p>
                      <a:r>
                        <a:rPr lang="cs-CZ" sz="1800"/>
                        <a:t>Q NOX  - reakce na bolest</a:t>
                      </a:r>
                    </a:p>
                  </a:txBody>
                  <a:tcPr marL="91449" marR="91449" marT="45700" marB="4570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7926214"/>
                  </a:ext>
                </a:extLst>
              </a:tr>
              <a:tr h="370681">
                <a:tc>
                  <a:txBody>
                    <a:bodyPr/>
                    <a:lstStyle/>
                    <a:p>
                      <a:r>
                        <a:rPr lang="cs-CZ" sz="1800"/>
                        <a:t>60 - 99</a:t>
                      </a:r>
                    </a:p>
                  </a:txBody>
                  <a:tcPr marL="91449" marR="91449" marT="45700" marB="45700"/>
                </a:tc>
                <a:tc>
                  <a:txBody>
                    <a:bodyPr/>
                    <a:lstStyle/>
                    <a:p>
                      <a:r>
                        <a:rPr lang="cs-CZ" sz="1800"/>
                        <a:t>pravděpodobná</a:t>
                      </a:r>
                    </a:p>
                  </a:txBody>
                  <a:tcPr marL="91449" marR="91449" marT="45700" marB="45700"/>
                </a:tc>
                <a:extLst>
                  <a:ext uri="{0D108BD9-81ED-4DB2-BD59-A6C34878D82A}">
                    <a16:rowId xmlns:a16="http://schemas.microsoft.com/office/drawing/2014/main" val="200480196"/>
                  </a:ext>
                </a:extLst>
              </a:tr>
              <a:tr h="370681">
                <a:tc>
                  <a:txBody>
                    <a:bodyPr/>
                    <a:lstStyle/>
                    <a:p>
                      <a:r>
                        <a:rPr lang="cs-CZ" sz="1800"/>
                        <a:t>40 -60</a:t>
                      </a:r>
                    </a:p>
                  </a:txBody>
                  <a:tcPr marL="91449" marR="91449" marT="45700" marB="45700"/>
                </a:tc>
                <a:tc>
                  <a:txBody>
                    <a:bodyPr/>
                    <a:lstStyle/>
                    <a:p>
                      <a:r>
                        <a:rPr lang="cs-CZ" sz="1800"/>
                        <a:t>nepravděpodobná</a:t>
                      </a:r>
                    </a:p>
                  </a:txBody>
                  <a:tcPr marL="91449" marR="91449" marT="45700" marB="45700"/>
                </a:tc>
                <a:extLst>
                  <a:ext uri="{0D108BD9-81ED-4DB2-BD59-A6C34878D82A}">
                    <a16:rowId xmlns:a16="http://schemas.microsoft.com/office/drawing/2014/main" val="1685947033"/>
                  </a:ext>
                </a:extLst>
              </a:tr>
              <a:tr h="370681">
                <a:tc>
                  <a:txBody>
                    <a:bodyPr/>
                    <a:lstStyle/>
                    <a:p>
                      <a:r>
                        <a:rPr lang="cs-CZ" sz="1800"/>
                        <a:t>0 - 40</a:t>
                      </a:r>
                    </a:p>
                  </a:txBody>
                  <a:tcPr marL="91449" marR="91449" marT="45700" marB="45700"/>
                </a:tc>
                <a:tc>
                  <a:txBody>
                    <a:bodyPr/>
                    <a:lstStyle/>
                    <a:p>
                      <a:r>
                        <a:rPr lang="cs-CZ" sz="1800"/>
                        <a:t>Velmi nízká</a:t>
                      </a:r>
                    </a:p>
                  </a:txBody>
                  <a:tcPr marL="91449" marR="91449" marT="45700" marB="45700"/>
                </a:tc>
                <a:extLst>
                  <a:ext uri="{0D108BD9-81ED-4DB2-BD59-A6C34878D82A}">
                    <a16:rowId xmlns:a16="http://schemas.microsoft.com/office/drawing/2014/main" val="2589599671"/>
                  </a:ext>
                </a:extLst>
              </a:tr>
            </a:tbl>
          </a:graphicData>
        </a:graphic>
      </p:graphicFrame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8A88C16A-3E7D-47D9-B9A9-D07CC6AA62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666"/>
    </mc:Choice>
    <mc:Fallback xmlns="">
      <p:transition spd="slow" advTm="366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>
            <a:extLst>
              <a:ext uri="{FF2B5EF4-FFF2-40B4-BE49-F238E27FC236}">
                <a16:creationId xmlns:a16="http://schemas.microsoft.com/office/drawing/2014/main" id="{6AAEB351-836F-4A3F-909B-ED490B1255A2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79388" y="620713"/>
            <a:ext cx="7488237" cy="3906837"/>
          </a:xfrm>
          <a:solidFill>
            <a:srgbClr val="D20A11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>
            <a:spAutoFit/>
          </a:bodyPr>
          <a:lstStyle/>
          <a:p>
            <a:pPr marL="179388" indent="-179388" algn="ctr">
              <a:buFont typeface="Arial" panose="020B0604020202020204" pitchFamily="34" charset="0"/>
              <a:buNone/>
              <a:tabLst>
                <a:tab pos="8229600" algn="l"/>
                <a:tab pos="8686800" algn="l"/>
                <a:tab pos="9144000" algn="l"/>
              </a:tabLst>
            </a:pPr>
            <a:endParaRPr lang="cs-CZ" altLang="cs-CZ" sz="2800" b="1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marL="179388" indent="-179388" algn="ctr">
              <a:buFont typeface="Arial" panose="020B0604020202020204" pitchFamily="34" charset="0"/>
              <a:buNone/>
              <a:tabLst>
                <a:tab pos="8229600" algn="l"/>
                <a:tab pos="8686800" algn="l"/>
                <a:tab pos="9144000" algn="l"/>
              </a:tabLst>
            </a:pPr>
            <a:r>
              <a:rPr lang="cs-CZ" altLang="cs-CZ" sz="2800" b="1">
                <a:solidFill>
                  <a:schemeClr val="bg1"/>
                </a:solidFill>
                <a:latin typeface="Times New Roman" panose="02020603050405020304" pitchFamily="18" charset="0"/>
              </a:rPr>
              <a:t>Bispektr</a:t>
            </a:r>
            <a:r>
              <a:rPr lang="cs-CZ" altLang="cs-CZ" sz="2800" b="1">
                <a:solidFill>
                  <a:schemeClr val="bg1"/>
                </a:solidFill>
              </a:rPr>
              <a:t>á</a:t>
            </a:r>
            <a:r>
              <a:rPr lang="cs-CZ" altLang="cs-CZ" sz="2800" b="1">
                <a:solidFill>
                  <a:schemeClr val="bg1"/>
                </a:solidFill>
                <a:latin typeface="Times New Roman" panose="02020603050405020304" pitchFamily="18" charset="0"/>
              </a:rPr>
              <a:t>ln</a:t>
            </a:r>
            <a:r>
              <a:rPr lang="cs-CZ" altLang="cs-CZ" sz="2800" b="1">
                <a:solidFill>
                  <a:schemeClr val="bg1"/>
                </a:solidFill>
              </a:rPr>
              <a:t>í</a:t>
            </a:r>
            <a:r>
              <a:rPr lang="cs-CZ" altLang="cs-CZ" sz="2800" b="1">
                <a:solidFill>
                  <a:schemeClr val="bg1"/>
                </a:solidFill>
                <a:latin typeface="Times New Roman" panose="02020603050405020304" pitchFamily="18" charset="0"/>
              </a:rPr>
              <a:t> index je typickým př</a:t>
            </a:r>
            <a:r>
              <a:rPr lang="cs-CZ" altLang="cs-CZ" sz="2800" b="1">
                <a:solidFill>
                  <a:schemeClr val="bg1"/>
                </a:solidFill>
              </a:rPr>
              <a:t>í</a:t>
            </a:r>
            <a:r>
              <a:rPr lang="cs-CZ" altLang="cs-CZ" sz="2800" b="1">
                <a:solidFill>
                  <a:schemeClr val="bg1"/>
                </a:solidFill>
                <a:latin typeface="Times New Roman" panose="02020603050405020304" pitchFamily="18" charset="0"/>
              </a:rPr>
              <a:t>kladem</a:t>
            </a:r>
          </a:p>
          <a:p>
            <a:pPr marL="179388" indent="-179388" algn="ctr">
              <a:buFont typeface="Arial" panose="020B0604020202020204" pitchFamily="34" charset="0"/>
              <a:buNone/>
              <a:tabLst>
                <a:tab pos="8229600" algn="l"/>
                <a:tab pos="8686800" algn="l"/>
                <a:tab pos="9144000" algn="l"/>
              </a:tabLst>
            </a:pPr>
            <a:r>
              <a:rPr lang="cs-CZ" altLang="cs-CZ" sz="2800" b="1">
                <a:solidFill>
                  <a:schemeClr val="bg1"/>
                </a:solidFill>
                <a:latin typeface="Times New Roman" panose="02020603050405020304" pitchFamily="18" charset="0"/>
              </a:rPr>
              <a:t>tzv. </a:t>
            </a:r>
            <a:r>
              <a:rPr lang="cs-CZ" altLang="cs-CZ" sz="2800" b="1">
                <a:solidFill>
                  <a:schemeClr val="bg1"/>
                </a:solidFill>
              </a:rPr>
              <a:t>“</a:t>
            </a:r>
            <a:r>
              <a:rPr lang="cs-CZ" altLang="cs-CZ" sz="2800" b="1">
                <a:solidFill>
                  <a:schemeClr val="bg1"/>
                </a:solidFill>
                <a:latin typeface="Times New Roman" panose="02020603050405020304" pitchFamily="18" charset="0"/>
              </a:rPr>
              <a:t>popisných indexů</a:t>
            </a:r>
            <a:r>
              <a:rPr lang="cs-CZ" altLang="cs-CZ" sz="2800" b="1">
                <a:solidFill>
                  <a:schemeClr val="bg1"/>
                </a:solidFill>
              </a:rPr>
              <a:t>”</a:t>
            </a:r>
            <a:r>
              <a:rPr lang="cs-CZ" altLang="cs-CZ" sz="2800" b="1">
                <a:solidFill>
                  <a:schemeClr val="bg1"/>
                </a:solidFill>
                <a:latin typeface="Times New Roman" panose="02020603050405020304" pitchFamily="18" charset="0"/>
              </a:rPr>
              <a:t>. </a:t>
            </a:r>
          </a:p>
          <a:p>
            <a:pPr marL="179388" indent="-179388" algn="ctr">
              <a:buFont typeface="Arial" panose="020B0604020202020204" pitchFamily="34" charset="0"/>
              <a:buNone/>
              <a:tabLst>
                <a:tab pos="8229600" algn="l"/>
                <a:tab pos="8686800" algn="l"/>
                <a:tab pos="9144000" algn="l"/>
              </a:tabLst>
            </a:pPr>
            <a:endParaRPr lang="cs-CZ" altLang="cs-CZ" sz="2800" b="1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marL="179388" indent="-179388" algn="ctr">
              <a:buFont typeface="Arial" panose="020B0604020202020204" pitchFamily="34" charset="0"/>
              <a:buNone/>
              <a:tabLst>
                <a:tab pos="8229600" algn="l"/>
                <a:tab pos="8686800" algn="l"/>
                <a:tab pos="9144000" algn="l"/>
              </a:tabLst>
            </a:pPr>
            <a:r>
              <a:rPr lang="cs-CZ" altLang="cs-CZ" sz="2200" b="1">
                <a:solidFill>
                  <a:schemeClr val="bg1"/>
                </a:solidFill>
                <a:latin typeface="Times New Roman" panose="02020603050405020304" pitchFamily="18" charset="0"/>
              </a:rPr>
              <a:t>Tyto indexy nejsou skutečn</a:t>
            </a:r>
            <a:r>
              <a:rPr lang="cs-CZ" altLang="cs-CZ" sz="2200" b="1">
                <a:solidFill>
                  <a:schemeClr val="bg1"/>
                </a:solidFill>
              </a:rPr>
              <a:t>é</a:t>
            </a:r>
            <a:r>
              <a:rPr lang="cs-CZ" altLang="cs-CZ" sz="2200" b="1">
                <a:solidFill>
                  <a:schemeClr val="bg1"/>
                </a:solidFill>
                <a:latin typeface="Times New Roman" panose="02020603050405020304" pitchFamily="18" charset="0"/>
              </a:rPr>
              <a:t> fyzik</a:t>
            </a:r>
            <a:r>
              <a:rPr lang="cs-CZ" altLang="cs-CZ" sz="2200" b="1">
                <a:solidFill>
                  <a:schemeClr val="bg1"/>
                </a:solidFill>
              </a:rPr>
              <a:t>á</a:t>
            </a:r>
            <a:r>
              <a:rPr lang="cs-CZ" altLang="cs-CZ" sz="2200" b="1">
                <a:solidFill>
                  <a:schemeClr val="bg1"/>
                </a:solidFill>
                <a:latin typeface="Times New Roman" panose="02020603050405020304" pitchFamily="18" charset="0"/>
              </a:rPr>
              <a:t>ln</a:t>
            </a:r>
            <a:r>
              <a:rPr lang="cs-CZ" altLang="cs-CZ" sz="2200" b="1">
                <a:solidFill>
                  <a:schemeClr val="bg1"/>
                </a:solidFill>
              </a:rPr>
              <a:t>í</a:t>
            </a:r>
            <a:r>
              <a:rPr lang="cs-CZ" altLang="cs-CZ" sz="2200" b="1">
                <a:solidFill>
                  <a:schemeClr val="bg1"/>
                </a:solidFill>
                <a:latin typeface="Times New Roman" panose="02020603050405020304" pitchFamily="18" charset="0"/>
              </a:rPr>
              <a:t> veličiny. </a:t>
            </a:r>
          </a:p>
          <a:p>
            <a:pPr marL="179388" indent="-179388" algn="ctr">
              <a:buFont typeface="Arial" panose="020B0604020202020204" pitchFamily="34" charset="0"/>
              <a:buNone/>
              <a:tabLst>
                <a:tab pos="8229600" algn="l"/>
                <a:tab pos="8686800" algn="l"/>
                <a:tab pos="9144000" algn="l"/>
              </a:tabLst>
            </a:pPr>
            <a:r>
              <a:rPr lang="cs-CZ" altLang="cs-CZ" sz="2200" b="1">
                <a:solidFill>
                  <a:schemeClr val="bg1"/>
                </a:solidFill>
                <a:latin typeface="Times New Roman" panose="02020603050405020304" pitchFamily="18" charset="0"/>
              </a:rPr>
              <a:t>Jde o uměle vytvořen</a:t>
            </a:r>
            <a:r>
              <a:rPr lang="cs-CZ" altLang="cs-CZ" sz="2200" b="1">
                <a:solidFill>
                  <a:schemeClr val="bg1"/>
                </a:solidFill>
              </a:rPr>
              <a:t>é</a:t>
            </a:r>
            <a:r>
              <a:rPr lang="cs-CZ" altLang="cs-CZ" sz="2200" b="1">
                <a:solidFill>
                  <a:schemeClr val="bg1"/>
                </a:solidFill>
                <a:latin typeface="Times New Roman" panose="02020603050405020304" pitchFamily="18" charset="0"/>
              </a:rPr>
              <a:t> empirick</a:t>
            </a:r>
            <a:r>
              <a:rPr lang="cs-CZ" altLang="cs-CZ" sz="2200" b="1">
                <a:solidFill>
                  <a:schemeClr val="bg1"/>
                </a:solidFill>
              </a:rPr>
              <a:t>é</a:t>
            </a:r>
            <a:r>
              <a:rPr lang="cs-CZ" altLang="cs-CZ" sz="2200" b="1">
                <a:solidFill>
                  <a:schemeClr val="bg1"/>
                </a:solidFill>
                <a:latin typeface="Times New Roman" panose="02020603050405020304" pitchFamily="18" charset="0"/>
              </a:rPr>
              <a:t> parametry, jejichž hodnoty jsou určov</a:t>
            </a:r>
            <a:r>
              <a:rPr lang="cs-CZ" altLang="cs-CZ" sz="2200" b="1">
                <a:solidFill>
                  <a:schemeClr val="bg1"/>
                </a:solidFill>
              </a:rPr>
              <a:t>á</a:t>
            </a:r>
            <a:r>
              <a:rPr lang="cs-CZ" altLang="cs-CZ" sz="2200" b="1">
                <a:solidFill>
                  <a:schemeClr val="bg1"/>
                </a:solidFill>
                <a:latin typeface="Times New Roman" panose="02020603050405020304" pitchFamily="18" charset="0"/>
              </a:rPr>
              <a:t>ny z mnoha měřených parametrů </a:t>
            </a:r>
          </a:p>
          <a:p>
            <a:pPr marL="179388" indent="-179388" algn="ctr">
              <a:buFont typeface="Arial" panose="020B0604020202020204" pitchFamily="34" charset="0"/>
              <a:buNone/>
              <a:tabLst>
                <a:tab pos="8229600" algn="l"/>
                <a:tab pos="8686800" algn="l"/>
                <a:tab pos="9144000" algn="l"/>
              </a:tabLst>
            </a:pPr>
            <a:r>
              <a:rPr lang="cs-CZ" altLang="cs-CZ" sz="2200" b="1">
                <a:solidFill>
                  <a:schemeClr val="bg1"/>
                </a:solidFill>
                <a:latin typeface="Times New Roman" panose="02020603050405020304" pitchFamily="18" charset="0"/>
              </a:rPr>
              <a:t>velmi složitým způsobem.</a:t>
            </a:r>
          </a:p>
          <a:p>
            <a:pPr marL="179388" indent="-179388" algn="ctr">
              <a:buFont typeface="Arial" panose="020B0604020202020204" pitchFamily="34" charset="0"/>
              <a:buNone/>
              <a:tabLst>
                <a:tab pos="8229600" algn="l"/>
                <a:tab pos="8686800" algn="l"/>
                <a:tab pos="9144000" algn="l"/>
              </a:tabLst>
            </a:pPr>
            <a:endParaRPr lang="cs-CZ" altLang="cs-CZ" sz="2200" b="1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46083" name="Picture 5" descr="If a new drug were as effective at saving lives as Peter Pronovost’s checklist, there would be a nationwide marketing campaign urging doctors to use it.">
            <a:extLst>
              <a:ext uri="{FF2B5EF4-FFF2-40B4-BE49-F238E27FC236}">
                <a16:creationId xmlns:a16="http://schemas.microsoft.com/office/drawing/2014/main" id="{1B4543C5-5080-4B10-A9A7-6CB0E3A9A6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2738" y="4076700"/>
            <a:ext cx="2481262" cy="2492375"/>
          </a:xfrm>
          <a:prstGeom prst="rect">
            <a:avLst/>
          </a:prstGeom>
          <a:noFill/>
          <a:ln w="9525">
            <a:solidFill>
              <a:srgbClr val="CC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B08A35A8-9594-4AC8-BC39-294B4BD876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38289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5">
            <a:extLst>
              <a:ext uri="{FF2B5EF4-FFF2-40B4-BE49-F238E27FC236}">
                <a16:creationId xmlns:a16="http://schemas.microsoft.com/office/drawing/2014/main" id="{C190F0D6-216B-48C2-B1AA-BF0847D511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582613"/>
            <a:ext cx="8713787" cy="3770312"/>
          </a:xfrm>
          <a:prstGeom prst="rect">
            <a:avLst/>
          </a:prstGeom>
          <a:solidFill>
            <a:srgbClr val="000066"/>
          </a:solidFill>
          <a:ln w="9525">
            <a:solidFill>
              <a:srgbClr val="D20A1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>
            <a:spAutoFit/>
          </a:bodyPr>
          <a:lstStyle>
            <a:lvl1pPr marL="179388" indent="-179388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8229600" algn="l"/>
                <a:tab pos="8686800" algn="l"/>
                <a:tab pos="9144000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8229600" algn="l"/>
                <a:tab pos="8686800" algn="l"/>
                <a:tab pos="91440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cs-CZ" altLang="cs-CZ" sz="2400" b="1">
                <a:solidFill>
                  <a:schemeClr val="bg1"/>
                </a:solidFill>
              </a:rPr>
              <a:t>Popisné indexy nevychází jen z výpočtů,</a:t>
            </a:r>
          </a:p>
          <a:p>
            <a:pPr algn="ctr">
              <a:buFont typeface="Arial" panose="020B0604020202020204" pitchFamily="34" charset="0"/>
              <a:buNone/>
            </a:pPr>
            <a:r>
              <a:rPr lang="cs-CZ" altLang="cs-CZ" sz="2400" b="1">
                <a:solidFill>
                  <a:schemeClr val="bg1"/>
                </a:solidFill>
              </a:rPr>
              <a:t> ale také z  tzv. znalostních databázích. </a:t>
            </a:r>
          </a:p>
          <a:p>
            <a:pPr algn="ctr">
              <a:buFont typeface="Arial" panose="020B0604020202020204" pitchFamily="34" charset="0"/>
              <a:buNone/>
            </a:pPr>
            <a:endParaRPr lang="cs-CZ" altLang="cs-CZ" sz="2400" b="1">
              <a:solidFill>
                <a:schemeClr val="bg1"/>
              </a:solidFill>
            </a:endParaRPr>
          </a:p>
          <a:p>
            <a:pPr algn="ctr"/>
            <a:r>
              <a:rPr lang="cs-CZ" altLang="cs-CZ" sz="2400">
                <a:solidFill>
                  <a:schemeClr val="bg1"/>
                </a:solidFill>
              </a:rPr>
              <a:t>Úplné algoritmy výpočtů a zejména znalostní databáze nejsou  plně publikovány (tajemství výrobce).</a:t>
            </a:r>
          </a:p>
          <a:p>
            <a:pPr algn="ctr"/>
            <a:endParaRPr lang="cs-CZ" altLang="cs-CZ" sz="2400">
              <a:solidFill>
                <a:schemeClr val="bg1"/>
              </a:solidFill>
            </a:endParaRPr>
          </a:p>
          <a:p>
            <a:pPr algn="ctr">
              <a:buFont typeface="Arial" panose="020B0604020202020204" pitchFamily="34" charset="0"/>
              <a:buNone/>
            </a:pPr>
            <a:r>
              <a:rPr lang="cs-CZ" altLang="cs-CZ" sz="2400" b="1">
                <a:solidFill>
                  <a:schemeClr val="bg1"/>
                </a:solidFill>
              </a:rPr>
              <a:t>Uživatelé se pouze musí seznámit s významem </a:t>
            </a:r>
          </a:p>
          <a:p>
            <a:pPr algn="ctr">
              <a:buFont typeface="Arial" panose="020B0604020202020204" pitchFamily="34" charset="0"/>
              <a:buNone/>
            </a:pPr>
            <a:r>
              <a:rPr lang="cs-CZ" altLang="cs-CZ" sz="2400" b="1">
                <a:solidFill>
                  <a:schemeClr val="bg1"/>
                </a:solidFill>
              </a:rPr>
              <a:t>indexu a s hodnotami, které může nabývat</a:t>
            </a:r>
          </a:p>
          <a:p>
            <a:pPr algn="just"/>
            <a:endParaRPr lang="cs-CZ" altLang="cs-CZ" sz="2200">
              <a:solidFill>
                <a:schemeClr val="bg1"/>
              </a:solidFill>
            </a:endParaRPr>
          </a:p>
        </p:txBody>
      </p:sp>
      <p:pic>
        <p:nvPicPr>
          <p:cNvPr id="48131" name="Picture 6" descr="Spinká jako zabitý">
            <a:extLst>
              <a:ext uri="{FF2B5EF4-FFF2-40B4-BE49-F238E27FC236}">
                <a16:creationId xmlns:a16="http://schemas.microsoft.com/office/drawing/2014/main" id="{BC8A1218-6E65-48E8-A94D-4A0AF180C624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43213" y="4149725"/>
            <a:ext cx="3563937" cy="2471738"/>
          </a:xfrm>
          <a:solidFill>
            <a:srgbClr val="D20A11"/>
          </a:solidFill>
          <a:ln>
            <a:solidFill>
              <a:srgbClr val="D20A11"/>
            </a:solidFill>
            <a:miter lim="800000"/>
            <a:headEnd/>
            <a:tailEnd/>
          </a:ln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65E26CD0-A4B0-4267-A688-4971C74A38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727"/>
    </mc:Choice>
    <mc:Fallback xmlns="">
      <p:transition spd="slow" advTm="507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4">
            <a:extLst>
              <a:ext uri="{FF2B5EF4-FFF2-40B4-BE49-F238E27FC236}">
                <a16:creationId xmlns:a16="http://schemas.microsoft.com/office/drawing/2014/main" id="{EEE73FE5-EE98-456A-BFCF-E1B1838F5F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7138" y="5192713"/>
            <a:ext cx="2657475" cy="155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4275" name="Picture 10" descr="DSC_0026">
            <a:extLst>
              <a:ext uri="{FF2B5EF4-FFF2-40B4-BE49-F238E27FC236}">
                <a16:creationId xmlns:a16="http://schemas.microsoft.com/office/drawing/2014/main" id="{C9184A26-89FE-4E8C-B161-F3ED0A2833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78" t="17934"/>
          <a:stretch>
            <a:fillRect/>
          </a:stretch>
        </p:blipFill>
        <p:spPr bwMode="auto">
          <a:xfrm>
            <a:off x="180975" y="1562100"/>
            <a:ext cx="5078413" cy="3290888"/>
          </a:xfrm>
          <a:prstGeom prst="rect">
            <a:avLst/>
          </a:prstGeom>
          <a:noFill/>
          <a:ln w="9525">
            <a:solidFill>
              <a:srgbClr val="D20A1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276" name="Picture 11" descr="DSC_0026">
            <a:extLst>
              <a:ext uri="{FF2B5EF4-FFF2-40B4-BE49-F238E27FC236}">
                <a16:creationId xmlns:a16="http://schemas.microsoft.com/office/drawing/2014/main" id="{192775B5-8197-4471-B87F-7D4C9E5AC6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26" t="33049" r="47731" b="47368"/>
          <a:stretch>
            <a:fillRect/>
          </a:stretch>
        </p:blipFill>
        <p:spPr bwMode="auto">
          <a:xfrm>
            <a:off x="468313" y="3811588"/>
            <a:ext cx="2806700" cy="2447925"/>
          </a:xfrm>
          <a:prstGeom prst="rect">
            <a:avLst/>
          </a:prstGeom>
          <a:noFill/>
          <a:ln w="9525">
            <a:solidFill>
              <a:srgbClr val="D20A1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277" name="Text Box 14">
            <a:extLst>
              <a:ext uri="{FF2B5EF4-FFF2-40B4-BE49-F238E27FC236}">
                <a16:creationId xmlns:a16="http://schemas.microsoft.com/office/drawing/2014/main" id="{F941CF12-3775-4DBC-B1D7-C2A1AD3E38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3713" y="303213"/>
            <a:ext cx="6907212" cy="107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b="1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Monitorování bolesti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b="1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ANI – Analgesia Nociception Index</a:t>
            </a:r>
          </a:p>
        </p:txBody>
      </p:sp>
      <p:pic>
        <p:nvPicPr>
          <p:cNvPr id="54278" name="Obrázek 5">
            <a:extLst>
              <a:ext uri="{FF2B5EF4-FFF2-40B4-BE49-F238E27FC236}">
                <a16:creationId xmlns:a16="http://schemas.microsoft.com/office/drawing/2014/main" id="{973FC1FD-4F46-4CB0-8891-95759E0CCA5E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36" t="38335" r="25803" b="21388"/>
          <a:stretch>
            <a:fillRect/>
          </a:stretch>
        </p:blipFill>
        <p:spPr bwMode="auto">
          <a:xfrm>
            <a:off x="6723063" y="1379538"/>
            <a:ext cx="2101850" cy="2735262"/>
          </a:xfrm>
          <a:prstGeom prst="rect">
            <a:avLst/>
          </a:prstGeom>
          <a:noFill/>
          <a:ln w="9525">
            <a:solidFill>
              <a:srgbClr val="D20A1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279" name="TextovéPole 1">
            <a:extLst>
              <a:ext uri="{FF2B5EF4-FFF2-40B4-BE49-F238E27FC236}">
                <a16:creationId xmlns:a16="http://schemas.microsoft.com/office/drawing/2014/main" id="{5FEC09E2-FF96-4A32-869C-A607051113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56338" y="4221163"/>
            <a:ext cx="27590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800" b="1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Pupilární index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1BF3E65B-5B22-4E5F-B818-A99229FFB3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401"/>
    </mc:Choice>
    <mc:Fallback xmlns="">
      <p:transition spd="slow" advTm="664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Metody hodnocení intenzity bolesti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lvl="0"/>
            <a:r>
              <a:rPr lang="cs-CZ" sz="1800" b="1"/>
              <a:t>Verbální škála bolesti: </a:t>
            </a:r>
            <a:r>
              <a:rPr lang="cs-CZ" sz="1800"/>
              <a:t>Pacient intenzitu bolesti hodnotí verbálně dle kategorií, např. žádná – mírná – středně silná – </a:t>
            </a:r>
            <a:r>
              <a:rPr lang="cs-CZ" sz="1800" err="1"/>
              <a:t>silná</a:t>
            </a:r>
            <a:r>
              <a:rPr lang="cs-CZ" sz="1800"/>
              <a:t> – nesnesitelná bolest.</a:t>
            </a:r>
          </a:p>
          <a:p>
            <a:pPr lvl="0"/>
            <a:r>
              <a:rPr lang="cs-CZ" sz="1800" b="1"/>
              <a:t>Vizuální analogová škála (VAS): </a:t>
            </a:r>
            <a:r>
              <a:rPr lang="cs-CZ" sz="1800"/>
              <a:t>Pacient vyznačí intenzitu bolesti např. na úsečce.</a:t>
            </a:r>
          </a:p>
          <a:p>
            <a:pPr lvl="0"/>
            <a:r>
              <a:rPr lang="cs-CZ" sz="1800" b="1"/>
              <a:t>Numerická škála (</a:t>
            </a:r>
            <a:r>
              <a:rPr lang="cs-CZ" sz="1800" b="1" err="1"/>
              <a:t>Numerical</a:t>
            </a:r>
            <a:r>
              <a:rPr lang="cs-CZ" sz="1800" b="1"/>
              <a:t> Response </a:t>
            </a:r>
            <a:r>
              <a:rPr lang="cs-CZ" sz="1800" b="1" err="1"/>
              <a:t>Scale</a:t>
            </a:r>
            <a:r>
              <a:rPr lang="cs-CZ" sz="1800" b="1"/>
              <a:t> - NRS): </a:t>
            </a:r>
            <a:r>
              <a:rPr lang="cs-CZ" sz="1800"/>
              <a:t>Pacient zhodnotí intenzitu bolesti pomocí čísel v rozmezí od 0 do 10</a:t>
            </a:r>
          </a:p>
          <a:p>
            <a:pPr lvl="0"/>
            <a:r>
              <a:rPr lang="cs-CZ" sz="1800" b="1"/>
              <a:t>ANI (</a:t>
            </a:r>
            <a:r>
              <a:rPr lang="cs-CZ" sz="1800" b="1" err="1"/>
              <a:t>Analgesia</a:t>
            </a:r>
            <a:r>
              <a:rPr lang="cs-CZ" sz="1800" b="1"/>
              <a:t> </a:t>
            </a:r>
            <a:r>
              <a:rPr lang="cs-CZ" sz="1800" b="1" err="1"/>
              <a:t>Nociception</a:t>
            </a:r>
            <a:r>
              <a:rPr lang="cs-CZ" sz="1800" b="1"/>
              <a:t> Index): </a:t>
            </a:r>
            <a:r>
              <a:rPr lang="cs-CZ" sz="1800"/>
              <a:t> </a:t>
            </a:r>
          </a:p>
          <a:p>
            <a:r>
              <a:rPr lang="cs-CZ" sz="1800" b="1"/>
              <a:t>Index pupilární reakce na bolest: </a:t>
            </a:r>
            <a:r>
              <a:rPr lang="cs-CZ" sz="1800"/>
              <a:t>Intenzita bolesti je vyhodnocena dle míry dilatace pupily.</a:t>
            </a:r>
          </a:p>
          <a:p>
            <a:pPr lvl="0"/>
            <a:r>
              <a:rPr lang="cs-CZ" sz="1800" b="1" err="1"/>
              <a:t>Conox</a:t>
            </a:r>
            <a:r>
              <a:rPr lang="cs-CZ" sz="1800" b="1"/>
              <a:t>: </a:t>
            </a:r>
            <a:r>
              <a:rPr lang="cs-CZ" sz="1800"/>
              <a:t>Přístroj pro měření hloubky anestezie a reakce pacienta na zevní podněty.</a:t>
            </a:r>
          </a:p>
        </p:txBody>
      </p:sp>
      <p:pic>
        <p:nvPicPr>
          <p:cNvPr id="4" name="Zástupný symbol pro obsah 3" descr="ANI.jpg">
            <a:extLst>
              <a:ext uri="{FF2B5EF4-FFF2-40B4-BE49-F238E27FC236}">
                <a16:creationId xmlns:a16="http://schemas.microsoft.com/office/drawing/2014/main" id="{EA820963-6D93-47BD-9D03-C45A49B15F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5796136" y="4005064"/>
            <a:ext cx="3044513" cy="2492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C97E3C81-354C-4B81-8CA9-2A8455E707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646"/>
    </mc:Choice>
    <mc:Fallback xmlns="">
      <p:transition spd="slow" advTm="196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ANI (</a:t>
            </a:r>
            <a:r>
              <a:rPr lang="cs-CZ" err="1"/>
              <a:t>Analgesia</a:t>
            </a:r>
            <a:r>
              <a:rPr lang="cs-CZ"/>
              <a:t> </a:t>
            </a:r>
            <a:r>
              <a:rPr lang="cs-CZ" err="1"/>
              <a:t>Nociception</a:t>
            </a:r>
            <a:r>
              <a:rPr lang="cs-CZ"/>
              <a:t> Index)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cs-CZ" sz="1800"/>
              <a:t>ANI je jeden ze způsobů měření analgesie u pacientů v celkové anestezii nebo u pacientů při vědomí předoperačně, na </a:t>
            </a:r>
            <a:r>
              <a:rPr lang="cs-CZ" sz="1800" err="1"/>
              <a:t>dospávacím</a:t>
            </a:r>
            <a:r>
              <a:rPr lang="cs-CZ" sz="1800"/>
              <a:t> pokoji i na jednotce intenzivní péče</a:t>
            </a:r>
          </a:p>
          <a:p>
            <a:r>
              <a:rPr lang="cs-CZ" sz="1800"/>
              <a:t>Index odráží aktivitu parasympatické komponenty autonomního nervového systému pomocí analýzy respirační sinusové arytmie</a:t>
            </a:r>
          </a:p>
          <a:p>
            <a:r>
              <a:rPr lang="cs-CZ" sz="1800"/>
              <a:t>Index nabývá hodnot 0 - 100, kdy:</a:t>
            </a:r>
          </a:p>
          <a:p>
            <a:pPr lvl="1"/>
            <a:r>
              <a:rPr lang="cs-CZ" sz="1650"/>
              <a:t>70 - 100 = pacient je bez bolesti</a:t>
            </a:r>
          </a:p>
          <a:p>
            <a:pPr lvl="1"/>
            <a:r>
              <a:rPr lang="cs-CZ" sz="1650"/>
              <a:t>50 - 70 = mírná bolest</a:t>
            </a:r>
          </a:p>
          <a:p>
            <a:pPr lvl="1"/>
            <a:r>
              <a:rPr lang="cs-CZ" sz="1650"/>
              <a:t>30 - 50 = střední bolest</a:t>
            </a:r>
          </a:p>
          <a:p>
            <a:pPr lvl="1"/>
            <a:r>
              <a:rPr lang="cs-CZ" sz="1650"/>
              <a:t>0 - 30 = silná bolest</a:t>
            </a:r>
          </a:p>
        </p:txBody>
      </p:sp>
      <p:sp>
        <p:nvSpPr>
          <p:cNvPr id="4" name="Zástupný symbol pro obsah 2">
            <a:extLst>
              <a:ext uri="{FF2B5EF4-FFF2-40B4-BE49-F238E27FC236}">
                <a16:creationId xmlns:a16="http://schemas.microsoft.com/office/drawing/2014/main" id="{9996EDF7-FA87-4A93-9097-2A7C281E607B}"/>
              </a:ext>
            </a:extLst>
          </p:cNvPr>
          <p:cNvSpPr txBox="1">
            <a:spLocks/>
          </p:cNvSpPr>
          <p:nvPr/>
        </p:nvSpPr>
        <p:spPr bwMode="auto">
          <a:xfrm>
            <a:off x="3851920" y="3429000"/>
            <a:ext cx="5040560" cy="29523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800"/>
              <a:t>U koho to nebude fungovat:</a:t>
            </a:r>
          </a:p>
          <a:p>
            <a:pPr lvl="1"/>
            <a:r>
              <a:rPr lang="cs-CZ" sz="1800"/>
              <a:t>Pacienti s </a:t>
            </a:r>
            <a:r>
              <a:rPr lang="cs-CZ" sz="1800" err="1"/>
              <a:t>FiSi</a:t>
            </a:r>
            <a:endParaRPr lang="cs-CZ" sz="1800"/>
          </a:p>
          <a:p>
            <a:pPr lvl="1"/>
            <a:r>
              <a:rPr lang="cs-CZ" sz="1800"/>
              <a:t>Pacienti užívající betablokátory, </a:t>
            </a:r>
          </a:p>
          <a:p>
            <a:pPr lvl="1"/>
            <a:r>
              <a:rPr lang="cs-CZ" sz="1800"/>
              <a:t>Kardiostimulátor</a:t>
            </a:r>
          </a:p>
          <a:p>
            <a:pPr lvl="1"/>
            <a:r>
              <a:rPr lang="cs-CZ" sz="1800"/>
              <a:t>Stav po </a:t>
            </a:r>
            <a:r>
              <a:rPr lang="cs-CZ" sz="1800" err="1"/>
              <a:t>dekurarizaci</a:t>
            </a:r>
            <a:endParaRPr lang="cs-CZ" sz="1800"/>
          </a:p>
          <a:p>
            <a:pPr lvl="1"/>
            <a:r>
              <a:rPr lang="cs-CZ" sz="1800"/>
              <a:t>po podání atropin/efedrin &lt;30 minut před monitorací,</a:t>
            </a:r>
          </a:p>
          <a:p>
            <a:pPr lvl="1"/>
            <a:r>
              <a:rPr lang="cs-CZ" sz="1800"/>
              <a:t> </a:t>
            </a:r>
            <a:r>
              <a:rPr lang="cs-CZ" sz="1800" err="1"/>
              <a:t>aminophylin</a:t>
            </a:r>
            <a:r>
              <a:rPr lang="cs-CZ" sz="1800"/>
              <a:t> </a:t>
            </a:r>
          </a:p>
          <a:p>
            <a:pPr lvl="1"/>
            <a:r>
              <a:rPr lang="cs-CZ" sz="1800" err="1"/>
              <a:t>ketamin</a:t>
            </a:r>
            <a:endParaRPr lang="cs-CZ" sz="1800"/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68159F4D-7E4E-45F5-BCA2-4268702A47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470"/>
    </mc:Choice>
    <mc:Fallback xmlns="">
      <p:transition spd="slow" advTm="654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Obrázek 3">
            <a:extLst>
              <a:ext uri="{FF2B5EF4-FFF2-40B4-BE49-F238E27FC236}">
                <a16:creationId xmlns:a16="http://schemas.microsoft.com/office/drawing/2014/main" id="{443E7C74-66A0-41D1-8D56-EF5C98DE7438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30000" contras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46" t="24098" r="10001" b="18044"/>
          <a:stretch>
            <a:fillRect/>
          </a:stretch>
        </p:blipFill>
        <p:spPr bwMode="auto">
          <a:xfrm>
            <a:off x="4143375" y="2763838"/>
            <a:ext cx="1668463" cy="2089150"/>
          </a:xfrm>
          <a:prstGeom prst="rect">
            <a:avLst/>
          </a:prstGeom>
          <a:noFill/>
          <a:ln w="9525">
            <a:solidFill>
              <a:srgbClr val="D20A1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299" name="Obrázek 4">
            <a:extLst>
              <a:ext uri="{FF2B5EF4-FFF2-40B4-BE49-F238E27FC236}">
                <a16:creationId xmlns:a16="http://schemas.microsoft.com/office/drawing/2014/main" id="{3094A973-70AC-4C79-B8C8-FE068B0F4ABC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30000" contrast="7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46" t="7153" r="10001" b="81454"/>
          <a:stretch>
            <a:fillRect/>
          </a:stretch>
        </p:blipFill>
        <p:spPr bwMode="auto">
          <a:xfrm>
            <a:off x="323850" y="188913"/>
            <a:ext cx="3076575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0" name="Obrázek 5">
            <a:extLst>
              <a:ext uri="{FF2B5EF4-FFF2-40B4-BE49-F238E27FC236}">
                <a16:creationId xmlns:a16="http://schemas.microsoft.com/office/drawing/2014/main" id="{1DACCD4C-8582-4028-8BF2-F5BA32030326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36" t="38335" r="25803" b="21388"/>
          <a:stretch>
            <a:fillRect/>
          </a:stretch>
        </p:blipFill>
        <p:spPr bwMode="auto">
          <a:xfrm>
            <a:off x="6084888" y="2763838"/>
            <a:ext cx="2668587" cy="3473450"/>
          </a:xfrm>
          <a:prstGeom prst="rect">
            <a:avLst/>
          </a:prstGeom>
          <a:noFill/>
          <a:ln w="9525">
            <a:solidFill>
              <a:srgbClr val="D20A1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01" name="Obrázek 7">
            <a:extLst>
              <a:ext uri="{FF2B5EF4-FFF2-40B4-BE49-F238E27FC236}">
                <a16:creationId xmlns:a16="http://schemas.microsoft.com/office/drawing/2014/main" id="{5B3FE405-5FB8-4928-9091-6C7C35F02C43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24000" contrast="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1" t="23817" r="4005" b="41151"/>
          <a:stretch>
            <a:fillRect/>
          </a:stretch>
        </p:blipFill>
        <p:spPr bwMode="auto">
          <a:xfrm>
            <a:off x="198438" y="2763838"/>
            <a:ext cx="3671887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2" name="TextovéPole 1">
            <a:extLst>
              <a:ext uri="{FF2B5EF4-FFF2-40B4-BE49-F238E27FC236}">
                <a16:creationId xmlns:a16="http://schemas.microsoft.com/office/drawing/2014/main" id="{B18F3E2A-2F98-40E0-9FF5-A59006DEA4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875" y="1162050"/>
            <a:ext cx="673735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latin typeface="Arial" panose="020B0604020202020204" pitchFamily="34" charset="0"/>
              </a:rPr>
              <a:t>Flash – reakce zornice na světelný záblesk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latin typeface="Arial" panose="020B0604020202020204" pitchFamily="34" charset="0"/>
              </a:rPr>
              <a:t>PPI  - dilatační reflex zornice na kalibrovanou el. stimulaci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latin typeface="Arial" panose="020B0604020202020204" pitchFamily="34" charset="0"/>
              </a:rPr>
              <a:t>RDP -  60 s záznam zornice 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939896F-4198-4F31-83AB-600428E03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Podstata měření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CD7AABD-0703-41E9-B033-97B04357BA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z="2400"/>
              <a:t>Sledování odpovědi na elektrickou stimulaci</a:t>
            </a:r>
          </a:p>
          <a:p>
            <a:pPr lvl="0"/>
            <a:r>
              <a:rPr lang="cs-CZ" sz="2400"/>
              <a:t>Elektrody na průběh n. </a:t>
            </a:r>
            <a:r>
              <a:rPr lang="cs-CZ" sz="2400" err="1"/>
              <a:t>ulnaris</a:t>
            </a:r>
            <a:r>
              <a:rPr lang="cs-CZ" sz="2400"/>
              <a:t> – monitorace odpovědi na m. </a:t>
            </a:r>
            <a:r>
              <a:rPr lang="cs-CZ" sz="2400" err="1"/>
              <a:t>addductor</a:t>
            </a:r>
            <a:r>
              <a:rPr lang="cs-CZ" sz="2400"/>
              <a:t> </a:t>
            </a:r>
            <a:r>
              <a:rPr lang="cs-CZ" sz="2400" err="1"/>
              <a:t>pollicis</a:t>
            </a:r>
            <a:endParaRPr lang="cs-CZ" sz="2400"/>
          </a:p>
          <a:p>
            <a:r>
              <a:rPr lang="cs-CZ" sz="2400"/>
              <a:t>Variantou je obličejové svalstvo- m. </a:t>
            </a:r>
            <a:r>
              <a:rPr lang="cs-CZ" sz="2400" err="1"/>
              <a:t>orbicularis</a:t>
            </a:r>
            <a:r>
              <a:rPr lang="cs-CZ" sz="2400"/>
              <a:t> </a:t>
            </a:r>
            <a:r>
              <a:rPr lang="cs-CZ" sz="2400" err="1"/>
              <a:t>oculi</a:t>
            </a:r>
            <a:r>
              <a:rPr lang="cs-CZ" sz="2400"/>
              <a:t> elektrody v místě n. </a:t>
            </a:r>
            <a:r>
              <a:rPr lang="cs-CZ" sz="2400" err="1"/>
              <a:t>facialis</a:t>
            </a:r>
            <a:endParaRPr lang="cs-CZ" sz="240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6902DCC-71B1-4A14-B478-9F87F9ED63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634" y="3632597"/>
            <a:ext cx="5950744" cy="2221706"/>
          </a:xfrm>
          <a:prstGeom prst="rect">
            <a:avLst/>
          </a:prstGeom>
        </p:spPr>
      </p:pic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FD4743BE-144E-41D8-97F0-57E8AF0490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911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991"/>
    </mc:Choice>
    <mc:Fallback xmlns="">
      <p:transition spd="slow" advTm="309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F9E84AE-417F-475D-B1FA-047F7DBC4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Stimulační režimy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2CA5BEC-46A3-4A7E-8DDA-A5735FA6F0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768" y="549275"/>
            <a:ext cx="8468032" cy="5360988"/>
          </a:xfrm>
        </p:spPr>
        <p:txBody>
          <a:bodyPr/>
          <a:lstStyle/>
          <a:p>
            <a:r>
              <a:rPr lang="cs-CZ" sz="2400" b="1"/>
              <a:t>Single </a:t>
            </a:r>
            <a:r>
              <a:rPr lang="cs-CZ" sz="2400" b="1" err="1"/>
              <a:t>twitch</a:t>
            </a:r>
            <a:r>
              <a:rPr lang="cs-CZ" sz="2400" b="1"/>
              <a:t> TW </a:t>
            </a:r>
            <a:r>
              <a:rPr lang="cs-CZ" sz="2000"/>
              <a:t>– jednorázový impuls  T=0,2 </a:t>
            </a:r>
            <a:r>
              <a:rPr lang="cs-CZ" sz="2000" err="1"/>
              <a:t>ms</a:t>
            </a:r>
            <a:endParaRPr lang="cs-CZ" sz="2000"/>
          </a:p>
          <a:p>
            <a:r>
              <a:rPr lang="cs-CZ" sz="2400" b="1"/>
              <a:t>Tetanická stimulace TET </a:t>
            </a:r>
            <a:r>
              <a:rPr lang="cs-CZ" sz="2400"/>
              <a:t>– </a:t>
            </a:r>
            <a:r>
              <a:rPr lang="cs-CZ" sz="2000"/>
              <a:t>vysoká frekvence 50Hz nejčastěji v trvání 5 s</a:t>
            </a:r>
          </a:p>
          <a:p>
            <a:pPr>
              <a:buFontTx/>
              <a:buChar char="-"/>
            </a:pPr>
            <a:r>
              <a:rPr lang="cs-CZ" sz="2000"/>
              <a:t>při parciální blokádě klesá s časem síla kontrakce</a:t>
            </a:r>
          </a:p>
          <a:p>
            <a:pPr>
              <a:buFontTx/>
              <a:buChar char="-"/>
            </a:pPr>
            <a:endParaRPr lang="cs-CZ" sz="2400"/>
          </a:p>
          <a:p>
            <a:r>
              <a:rPr lang="cs-CZ" sz="2400" b="1" err="1"/>
              <a:t>Train</a:t>
            </a:r>
            <a:r>
              <a:rPr lang="cs-CZ" sz="2400" b="1"/>
              <a:t> – </a:t>
            </a:r>
            <a:r>
              <a:rPr lang="cs-CZ" sz="2400" b="1" err="1"/>
              <a:t>of</a:t>
            </a:r>
            <a:r>
              <a:rPr lang="cs-CZ" sz="2400" b="1"/>
              <a:t> – </a:t>
            </a:r>
            <a:r>
              <a:rPr lang="cs-CZ" sz="2400" b="1" err="1"/>
              <a:t>four</a:t>
            </a:r>
            <a:r>
              <a:rPr lang="cs-CZ" sz="2400" b="1"/>
              <a:t> </a:t>
            </a:r>
            <a:r>
              <a:rPr lang="cs-CZ" sz="2000"/>
              <a:t>(TOF série čtyř) – zlatý standard</a:t>
            </a:r>
          </a:p>
          <a:p>
            <a:r>
              <a:rPr lang="cs-CZ" sz="2000"/>
              <a:t>4 </a:t>
            </a:r>
            <a:r>
              <a:rPr lang="cs-CZ" sz="2000" err="1"/>
              <a:t>supramaximální</a:t>
            </a:r>
            <a:r>
              <a:rPr lang="cs-CZ" sz="2000"/>
              <a:t> impulzy frekvence 2Hz</a:t>
            </a:r>
          </a:p>
          <a:p>
            <a:r>
              <a:rPr lang="cs-CZ" sz="2400" b="1"/>
              <a:t>T1</a:t>
            </a:r>
            <a:r>
              <a:rPr lang="cs-CZ" sz="2400"/>
              <a:t> </a:t>
            </a:r>
          </a:p>
          <a:p>
            <a:pPr marL="0" indent="0">
              <a:buNone/>
            </a:pPr>
            <a:r>
              <a:rPr lang="cs-CZ" sz="2000"/>
              <a:t>procentuální snížení svalové odpovědi na 1.stimul</a:t>
            </a:r>
          </a:p>
          <a:p>
            <a:pPr marL="0" indent="0">
              <a:buNone/>
            </a:pPr>
            <a:r>
              <a:rPr lang="cs-CZ" sz="2000"/>
              <a:t> ve srovnání s reakcí před podáním </a:t>
            </a:r>
            <a:r>
              <a:rPr lang="cs-CZ" sz="2000" err="1"/>
              <a:t>myorelaxancia</a:t>
            </a:r>
            <a:endParaRPr lang="cs-CZ" sz="2000"/>
          </a:p>
          <a:p>
            <a:r>
              <a:rPr lang="cs-CZ" sz="2400" b="1"/>
              <a:t>TOF – ratio</a:t>
            </a:r>
          </a:p>
          <a:p>
            <a:r>
              <a:rPr lang="cs-CZ" sz="2000"/>
              <a:t>Poměr mezi odpovědí na poslední a první impulz</a:t>
            </a:r>
          </a:p>
          <a:p>
            <a:r>
              <a:rPr lang="cs-CZ" sz="2000"/>
              <a:t>1,0 - nerelaxovaný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38B5D778-C731-41CE-9104-E166A2C0B8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8608" y="1340768"/>
            <a:ext cx="1728192" cy="1266046"/>
          </a:xfrm>
          <a:prstGeom prst="rect">
            <a:avLst/>
          </a:prstGeom>
        </p:spPr>
      </p:pic>
      <p:pic>
        <p:nvPicPr>
          <p:cNvPr id="7" name="Obrázek 6" descr="Obsah obrázku hodiny&#10;&#10;Popis byl vytvořen automaticky">
            <a:extLst>
              <a:ext uri="{FF2B5EF4-FFF2-40B4-BE49-F238E27FC236}">
                <a16:creationId xmlns:a16="http://schemas.microsoft.com/office/drawing/2014/main" id="{8F32B838-A69B-4A6F-898C-A3FB37F0971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8608" y="2606814"/>
            <a:ext cx="1934123" cy="1266046"/>
          </a:xfrm>
          <a:prstGeom prst="rect">
            <a:avLst/>
          </a:prstGeom>
        </p:spPr>
      </p:pic>
      <p:pic>
        <p:nvPicPr>
          <p:cNvPr id="4" name="Obrázek 3" descr="Obsah obrázku nošení, bílá, místnost, černá&#10;&#10;Popis byl vytvořen automaticky">
            <a:extLst>
              <a:ext uri="{FF2B5EF4-FFF2-40B4-BE49-F238E27FC236}">
                <a16:creationId xmlns:a16="http://schemas.microsoft.com/office/drawing/2014/main" id="{DC546616-1C4F-4371-A492-76CB98BE1E5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4125163"/>
            <a:ext cx="2905053" cy="2027485"/>
          </a:xfrm>
          <a:prstGeom prst="rect">
            <a:avLst/>
          </a:prstGeom>
        </p:spPr>
      </p:pic>
      <p:pic>
        <p:nvPicPr>
          <p:cNvPr id="8" name="Zvuk 7">
            <a:hlinkClick r:id="" action="ppaction://media"/>
            <a:extLst>
              <a:ext uri="{FF2B5EF4-FFF2-40B4-BE49-F238E27FC236}">
                <a16:creationId xmlns:a16="http://schemas.microsoft.com/office/drawing/2014/main" id="{8E594B39-EE27-4BC6-8F0E-F158585284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614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874"/>
    </mc:Choice>
    <mc:Fallback xmlns="">
      <p:transition spd="slow" advTm="208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604964" y="621176"/>
            <a:ext cx="6408712" cy="360039"/>
          </a:xfrm>
        </p:spPr>
        <p:txBody>
          <a:bodyPr/>
          <a:lstStyle/>
          <a:p>
            <a:pPr marL="3657600" lvl="8" indent="0">
              <a:buNone/>
            </a:pPr>
            <a:r>
              <a:rPr lang="cs-CZ" err="1"/>
              <a:t>Schimmelbusch</a:t>
            </a:r>
            <a:r>
              <a:rPr lang="cs-CZ"/>
              <a:t> </a:t>
            </a:r>
            <a:r>
              <a:rPr lang="cs-CZ" err="1"/>
              <a:t>mask</a:t>
            </a:r>
            <a:endParaRPr lang="cs-CZ"/>
          </a:p>
          <a:p>
            <a:endParaRPr lang="cs-CZ"/>
          </a:p>
          <a:p>
            <a:endParaRPr lang="cs-CZ"/>
          </a:p>
          <a:p>
            <a:endParaRPr lang="cs-CZ"/>
          </a:p>
          <a:p>
            <a:endParaRPr lang="cs-CZ"/>
          </a:p>
          <a:p>
            <a:endParaRPr lang="cs-CZ"/>
          </a:p>
          <a:p>
            <a:endParaRPr lang="cs-CZ"/>
          </a:p>
          <a:p>
            <a:pPr lvl="6"/>
            <a:endParaRPr lang="cs-CZ"/>
          </a:p>
          <a:p>
            <a:pPr lvl="6"/>
            <a:endParaRPr lang="cs-CZ"/>
          </a:p>
        </p:txBody>
      </p:sp>
      <p:pic>
        <p:nvPicPr>
          <p:cNvPr id="4" name="Obrázek 3" descr="Obsah obrázku interiér, červená, stůl, vsedě&#10;&#10;Popis byl vytvořen automaticky">
            <a:extLst>
              <a:ext uri="{FF2B5EF4-FFF2-40B4-BE49-F238E27FC236}">
                <a16:creationId xmlns:a16="http://schemas.microsoft.com/office/drawing/2014/main" id="{713E208C-964C-4480-A7FA-402024836B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1124744"/>
            <a:ext cx="2857500" cy="2505075"/>
          </a:xfrm>
          <a:prstGeom prst="rect">
            <a:avLst/>
          </a:prstGeom>
        </p:spPr>
      </p:pic>
      <p:pic>
        <p:nvPicPr>
          <p:cNvPr id="6" name="Obrázek 5" descr="Obsah obrázku fotka, stůl, místnost, muž&#10;&#10;Popis byl vytvořen automaticky">
            <a:extLst>
              <a:ext uri="{FF2B5EF4-FFF2-40B4-BE49-F238E27FC236}">
                <a16:creationId xmlns:a16="http://schemas.microsoft.com/office/drawing/2014/main" id="{8A6717E7-7199-44F2-982F-D1BEDB83B16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8" t="9051" r="56300" b="13250"/>
          <a:stretch/>
        </p:blipFill>
        <p:spPr>
          <a:xfrm>
            <a:off x="3965057" y="188640"/>
            <a:ext cx="2058066" cy="3240360"/>
          </a:xfrm>
          <a:prstGeom prst="rect">
            <a:avLst/>
          </a:prstGeom>
        </p:spPr>
      </p:pic>
      <p:pic>
        <p:nvPicPr>
          <p:cNvPr id="8" name="Obrázek 7" descr="Obsah obrázku fotka, bílá&#10;&#10;Popis byl vytvořen automaticky">
            <a:extLst>
              <a:ext uri="{FF2B5EF4-FFF2-40B4-BE49-F238E27FC236}">
                <a16:creationId xmlns:a16="http://schemas.microsoft.com/office/drawing/2014/main" id="{BD83EA5D-7F58-48B7-A4DE-61995904A56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38" t="24801" r="35037" b="16401"/>
          <a:stretch/>
        </p:blipFill>
        <p:spPr>
          <a:xfrm>
            <a:off x="3978948" y="3629819"/>
            <a:ext cx="2083089" cy="2160240"/>
          </a:xfrm>
          <a:prstGeom prst="rect">
            <a:avLst/>
          </a:prstGeom>
        </p:spPr>
      </p:pic>
      <p:pic>
        <p:nvPicPr>
          <p:cNvPr id="12" name="Obrázek 11" descr="Obsah obrázku interiér, stůl, vsedě, bílá&#10;&#10;Popis byl vytvořen automaticky">
            <a:extLst>
              <a:ext uri="{FF2B5EF4-FFF2-40B4-BE49-F238E27FC236}">
                <a16:creationId xmlns:a16="http://schemas.microsoft.com/office/drawing/2014/main" id="{2E1A91E3-B919-4CE0-BCA6-D3E79D20BDF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47" y="133439"/>
            <a:ext cx="1969991" cy="2863513"/>
          </a:xfrm>
          <a:prstGeom prst="rect">
            <a:avLst/>
          </a:prstGeom>
        </p:spPr>
      </p:pic>
      <p:pic>
        <p:nvPicPr>
          <p:cNvPr id="13" name="Picture 2" descr="Zobrazit zdrojový obrázek">
            <a:extLst>
              <a:ext uri="{FF2B5EF4-FFF2-40B4-BE49-F238E27FC236}">
                <a16:creationId xmlns:a16="http://schemas.microsoft.com/office/drawing/2014/main" id="{BBEF4828-117E-47A1-8DFE-C9B0F4D5E8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49" r="15385"/>
          <a:stretch/>
        </p:blipFill>
        <p:spPr bwMode="auto">
          <a:xfrm>
            <a:off x="1128656" y="2996952"/>
            <a:ext cx="2434103" cy="3311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643DC68D-C6D0-4323-B49E-CA603E906B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667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572"/>
    </mc:Choice>
    <mc:Fallback xmlns="">
      <p:transition spd="slow" advTm="225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hodiny&#10;&#10;Popis byl vytvořen automaticky">
            <a:extLst>
              <a:ext uri="{FF2B5EF4-FFF2-40B4-BE49-F238E27FC236}">
                <a16:creationId xmlns:a16="http://schemas.microsoft.com/office/drawing/2014/main" id="{7244BF6B-EE15-4DF5-9E1F-C14A06E123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620688"/>
            <a:ext cx="4638675" cy="2047875"/>
          </a:xfrm>
          <a:prstGeom prst="rect">
            <a:avLst/>
          </a:prstGeom>
        </p:spPr>
      </p:pic>
      <p:pic>
        <p:nvPicPr>
          <p:cNvPr id="5" name="Obrázek 4" descr="Obsah obrázku hodiny&#10;&#10;Popis byl vytvořen automaticky">
            <a:extLst>
              <a:ext uri="{FF2B5EF4-FFF2-40B4-BE49-F238E27FC236}">
                <a16:creationId xmlns:a16="http://schemas.microsoft.com/office/drawing/2014/main" id="{C98DEA46-CC5A-4747-9861-61C15B0811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7777" y="3301378"/>
            <a:ext cx="4058269" cy="188776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D54B8B34-C676-4A9B-A0AA-04A3274704C2}"/>
              </a:ext>
            </a:extLst>
          </p:cNvPr>
          <p:cNvSpPr txBox="1"/>
          <p:nvPr/>
        </p:nvSpPr>
        <p:spPr>
          <a:xfrm>
            <a:off x="4217263" y="761633"/>
            <a:ext cx="47672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err="1"/>
              <a:t>TOFratio</a:t>
            </a:r>
            <a:r>
              <a:rPr lang="cs-CZ"/>
              <a:t> 1,0 – nástup depolarizační blokády,</a:t>
            </a:r>
          </a:p>
          <a:p>
            <a:r>
              <a:rPr lang="cs-CZ"/>
              <a:t>                  chybí únava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71BCC809-1BBA-4457-8332-A5CA6C05A2E8}"/>
              </a:ext>
            </a:extLst>
          </p:cNvPr>
          <p:cNvSpPr txBox="1"/>
          <p:nvPr/>
        </p:nvSpPr>
        <p:spPr>
          <a:xfrm>
            <a:off x="278538" y="3331513"/>
            <a:ext cx="42934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/>
              <a:t>TOF ratio nižší než 1,0 –</a:t>
            </a:r>
          </a:p>
          <a:p>
            <a:r>
              <a:rPr lang="cs-CZ"/>
              <a:t> nedepolarizační blokáda, postupně mizí reakce na 4., 3.,2. a 1. podnět</a:t>
            </a:r>
          </a:p>
          <a:p>
            <a:r>
              <a:rPr lang="cs-CZ"/>
              <a:t>Až je TOF ratio =0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08C5DB11-09F5-46DA-B7F3-7F795D4FD209}"/>
              </a:ext>
            </a:extLst>
          </p:cNvPr>
          <p:cNvSpPr txBox="1"/>
          <p:nvPr/>
        </p:nvSpPr>
        <p:spPr>
          <a:xfrm>
            <a:off x="1043608" y="5821953"/>
            <a:ext cx="59234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/>
              <a:t>TOF ratio nejméně 0,9 = dostatečné zotavení z bloku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AB01886B-95D9-4C5F-84C0-233119B252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967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968"/>
    </mc:Choice>
    <mc:Fallback xmlns="">
      <p:transition spd="slow" advTm="379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snímek obrazovky&#10;&#10;Popis byl vytvořen automaticky">
            <a:extLst>
              <a:ext uri="{FF2B5EF4-FFF2-40B4-BE49-F238E27FC236}">
                <a16:creationId xmlns:a16="http://schemas.microsoft.com/office/drawing/2014/main" id="{03CF0C15-24C8-49CC-AC57-154F87B461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09120"/>
            <a:ext cx="9144000" cy="1457739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5739BD45-4CC5-4440-9819-9B8F80239857}"/>
              </a:ext>
            </a:extLst>
          </p:cNvPr>
          <p:cNvSpPr txBox="1"/>
          <p:nvPr/>
        </p:nvSpPr>
        <p:spPr>
          <a:xfrm>
            <a:off x="395536" y="1490414"/>
            <a:ext cx="5993949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/>
              <a:t>TOF – </a:t>
            </a:r>
            <a:r>
              <a:rPr lang="cs-CZ" err="1"/>
              <a:t>count</a:t>
            </a:r>
            <a:endParaRPr lang="cs-CZ"/>
          </a:p>
          <a:p>
            <a:r>
              <a:rPr lang="cs-CZ"/>
              <a:t>Počet detekovaných svalových odpovědí při stimulaci</a:t>
            </a:r>
          </a:p>
          <a:p>
            <a:endParaRPr lang="cs-CZ"/>
          </a:p>
          <a:p>
            <a:r>
              <a:rPr lang="cs-CZ"/>
              <a:t>Přidání </a:t>
            </a:r>
            <a:r>
              <a:rPr lang="cs-CZ" err="1"/>
              <a:t>myorelaxancia</a:t>
            </a:r>
            <a:r>
              <a:rPr lang="cs-CZ"/>
              <a:t> TOF </a:t>
            </a:r>
            <a:r>
              <a:rPr lang="cs-CZ" err="1"/>
              <a:t>count</a:t>
            </a:r>
            <a:r>
              <a:rPr lang="cs-CZ"/>
              <a:t> 1-2</a:t>
            </a:r>
          </a:p>
          <a:p>
            <a:endParaRPr lang="cs-CZ"/>
          </a:p>
          <a:p>
            <a:endParaRPr lang="cs-CZ"/>
          </a:p>
          <a:p>
            <a:r>
              <a:rPr lang="cs-CZ"/>
              <a:t>CAVE!!!</a:t>
            </a:r>
          </a:p>
          <a:p>
            <a:r>
              <a:rPr lang="cs-CZ"/>
              <a:t>Rozdílná citlivost bránice a svalů ruky k účinku relaxancií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F238951E-57E4-4B20-9757-682BE37034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36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597"/>
    </mc:Choice>
    <mc:Fallback xmlns="">
      <p:transition spd="slow" advTm="315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64EA5D95-FF68-4B06-959C-F9E592FEDB2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9512" y="764704"/>
            <a:ext cx="5483225" cy="495300"/>
          </a:xfrm>
        </p:spPr>
        <p:txBody>
          <a:bodyPr/>
          <a:lstStyle/>
          <a:p>
            <a:r>
              <a:rPr lang="cs-CZ" altLang="cs-CZ" sz="3600" b="1">
                <a:solidFill>
                  <a:srgbClr val="000080"/>
                </a:solidFill>
                <a:latin typeface="Times New Roman" panose="02020603050405020304" pitchFamily="18" charset="0"/>
              </a:rPr>
              <a:t>POCT</a:t>
            </a:r>
            <a:br>
              <a:rPr lang="cs-CZ" altLang="cs-CZ" sz="3600" b="1">
                <a:solidFill>
                  <a:srgbClr val="000080"/>
                </a:solidFill>
                <a:latin typeface="Times New Roman" panose="02020603050405020304" pitchFamily="18" charset="0"/>
              </a:rPr>
            </a:br>
            <a:r>
              <a:rPr lang="cs-CZ" altLang="cs-CZ" sz="3600" b="1">
                <a:solidFill>
                  <a:srgbClr val="000080"/>
                </a:solidFill>
                <a:latin typeface="Times New Roman" panose="02020603050405020304" pitchFamily="18" charset="0"/>
              </a:rPr>
              <a:t>Point – </a:t>
            </a:r>
            <a:r>
              <a:rPr lang="cs-CZ" altLang="cs-CZ" sz="3600" b="1" err="1">
                <a:solidFill>
                  <a:srgbClr val="000080"/>
                </a:solidFill>
                <a:latin typeface="Times New Roman" panose="02020603050405020304" pitchFamily="18" charset="0"/>
              </a:rPr>
              <a:t>Of</a:t>
            </a:r>
            <a:r>
              <a:rPr lang="cs-CZ" altLang="cs-CZ" sz="3600" b="1">
                <a:solidFill>
                  <a:srgbClr val="000080"/>
                </a:solidFill>
                <a:latin typeface="Times New Roman" panose="02020603050405020304" pitchFamily="18" charset="0"/>
              </a:rPr>
              <a:t> – Care - Testing</a:t>
            </a:r>
            <a:endParaRPr lang="cs-CZ" altLang="cs-CZ" b="1">
              <a:solidFill>
                <a:srgbClr val="000080"/>
              </a:solidFill>
            </a:endParaRPr>
          </a:p>
        </p:txBody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B41CD596-42A0-40EF-818E-498DA55A6B8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219200" y="2133600"/>
            <a:ext cx="5410200" cy="4191000"/>
          </a:xfrm>
        </p:spPr>
        <p:txBody>
          <a:bodyPr/>
          <a:lstStyle/>
          <a:p>
            <a:r>
              <a:rPr lang="cs-CZ" altLang="cs-CZ" sz="2400" b="1">
                <a:solidFill>
                  <a:srgbClr val="800080"/>
                </a:solidFill>
                <a:latin typeface="Times New Roman" panose="02020603050405020304" pitchFamily="18" charset="0"/>
              </a:rPr>
              <a:t>Glukóza</a:t>
            </a:r>
          </a:p>
          <a:p>
            <a:r>
              <a:rPr lang="cs-CZ" altLang="cs-CZ" sz="2400" b="1">
                <a:solidFill>
                  <a:srgbClr val="800080"/>
                </a:solidFill>
                <a:latin typeface="Times New Roman" panose="02020603050405020304" pitchFamily="18" charset="0"/>
              </a:rPr>
              <a:t>Hemoglobin</a:t>
            </a:r>
          </a:p>
          <a:p>
            <a:r>
              <a:rPr lang="cs-CZ" altLang="cs-CZ" sz="2400" b="1">
                <a:solidFill>
                  <a:srgbClr val="800080"/>
                </a:solidFill>
                <a:latin typeface="Times New Roman" panose="02020603050405020304" pitchFamily="18" charset="0"/>
              </a:rPr>
              <a:t>AB-rovnováha</a:t>
            </a:r>
          </a:p>
          <a:p>
            <a:r>
              <a:rPr lang="cs-CZ" altLang="cs-CZ" sz="2400" b="1">
                <a:solidFill>
                  <a:srgbClr val="800080"/>
                </a:solidFill>
                <a:latin typeface="Times New Roman" panose="02020603050405020304" pitchFamily="18" charset="0"/>
              </a:rPr>
              <a:t>Laktát</a:t>
            </a:r>
          </a:p>
          <a:p>
            <a:r>
              <a:rPr lang="cs-CZ" altLang="cs-CZ" sz="2400" b="1">
                <a:solidFill>
                  <a:srgbClr val="800080"/>
                </a:solidFill>
                <a:latin typeface="Times New Roman" panose="02020603050405020304" pitchFamily="18" charset="0"/>
              </a:rPr>
              <a:t>Quick, APTT,TT (tromboelastografie)</a:t>
            </a:r>
          </a:p>
          <a:p>
            <a:r>
              <a:rPr lang="cs-CZ" altLang="cs-CZ" sz="2400" b="1">
                <a:solidFill>
                  <a:srgbClr val="800080"/>
                </a:solidFill>
                <a:latin typeface="Times New Roman" panose="02020603050405020304" pitchFamily="18" charset="0"/>
              </a:rPr>
              <a:t>Ionty (Na, K, Cl, ionizovaný Ca, Mg)</a:t>
            </a:r>
          </a:p>
          <a:p>
            <a:r>
              <a:rPr lang="cs-CZ" altLang="cs-CZ" sz="2400" b="1">
                <a:solidFill>
                  <a:srgbClr val="800080"/>
                </a:solidFill>
                <a:latin typeface="Times New Roman" panose="02020603050405020304" pitchFamily="18" charset="0"/>
              </a:rPr>
              <a:t>Troponin I, T, myoglobin</a:t>
            </a:r>
          </a:p>
          <a:p>
            <a:r>
              <a:rPr lang="cs-CZ" altLang="cs-CZ" sz="2400" b="1">
                <a:solidFill>
                  <a:srgbClr val="800080"/>
                </a:solidFill>
                <a:latin typeface="Times New Roman" panose="02020603050405020304" pitchFamily="18" charset="0"/>
              </a:rPr>
              <a:t>Toxikologické vyšetření</a:t>
            </a:r>
          </a:p>
          <a:p>
            <a:endParaRPr lang="cs-CZ" altLang="cs-CZ" b="1">
              <a:solidFill>
                <a:srgbClr val="80008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" name="Obrázek 1" descr="Obsah obrázku osoba, stojící, muž, držení&#10;&#10;Popis byl vytvořen automaticky">
            <a:extLst>
              <a:ext uri="{FF2B5EF4-FFF2-40B4-BE49-F238E27FC236}">
                <a16:creationId xmlns:a16="http://schemas.microsoft.com/office/drawing/2014/main" id="{CDCE5309-21DD-4D61-B4A0-83FA02DCD37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1556792"/>
            <a:ext cx="2333857" cy="4149079"/>
          </a:xfrm>
          <a:prstGeom prst="rect">
            <a:avLst/>
          </a:prstGeom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B12FA552-0764-4CD7-A0E2-CF587B649A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746"/>
    </mc:Choice>
    <mc:Fallback xmlns="">
      <p:transition spd="slow" advTm="377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Zástupný symbol pro obsah 2">
            <a:extLst>
              <a:ext uri="{FF2B5EF4-FFF2-40B4-BE49-F238E27FC236}">
                <a16:creationId xmlns:a16="http://schemas.microsoft.com/office/drawing/2014/main" id="{B69A282D-94E7-4ABD-BB34-5E7A11171B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0825" y="836613"/>
            <a:ext cx="4608513" cy="3240087"/>
          </a:xfrm>
        </p:spPr>
        <p:txBody>
          <a:bodyPr/>
          <a:lstStyle/>
          <a:p>
            <a:pPr algn="ctr">
              <a:buFont typeface="Arial" panose="020B0604020202020204" pitchFamily="34" charset="0"/>
              <a:buNone/>
            </a:pPr>
            <a:r>
              <a:rPr lang="cs-CZ" altLang="cs-CZ"/>
              <a:t>"</a:t>
            </a:r>
            <a:r>
              <a:rPr lang="cs-CZ" altLang="cs-CZ" sz="2800" b="1"/>
              <a:t>Kosmickou loď tvoří 5,6 milionů pohyblivých</a:t>
            </a:r>
          </a:p>
          <a:p>
            <a:pPr algn="ctr">
              <a:buFont typeface="Arial" panose="020B0604020202020204" pitchFamily="34" charset="0"/>
              <a:buNone/>
            </a:pPr>
            <a:r>
              <a:rPr lang="cs-CZ" altLang="cs-CZ" sz="2800" b="1"/>
              <a:t>částí. </a:t>
            </a:r>
          </a:p>
          <a:p>
            <a:pPr algn="ctr">
              <a:buFont typeface="Arial" panose="020B0604020202020204" pitchFamily="34" charset="0"/>
              <a:buNone/>
            </a:pPr>
            <a:r>
              <a:rPr lang="cs-CZ" altLang="cs-CZ" sz="2800" b="1"/>
              <a:t>Takže i když bude všechno fungovat</a:t>
            </a:r>
          </a:p>
          <a:p>
            <a:pPr algn="ctr">
              <a:buFont typeface="Arial" panose="020B0604020202020204" pitchFamily="34" charset="0"/>
              <a:buNone/>
            </a:pPr>
            <a:r>
              <a:rPr lang="cs-CZ" altLang="cs-CZ" sz="2800" b="1"/>
              <a:t>na 99,9 %, můžeme očekávat 5600 poruch „</a:t>
            </a:r>
          </a:p>
          <a:p>
            <a:pPr algn="ctr">
              <a:buFont typeface="Arial" panose="020B0604020202020204" pitchFamily="34" charset="0"/>
              <a:buNone/>
            </a:pPr>
            <a:endParaRPr lang="cs-CZ" altLang="cs-CZ" sz="2800" b="1"/>
          </a:p>
          <a:p>
            <a:pPr algn="ctr">
              <a:buFont typeface="Arial" panose="020B0604020202020204" pitchFamily="34" charset="0"/>
              <a:buNone/>
            </a:pPr>
            <a:r>
              <a:rPr lang="cs-CZ" altLang="cs-CZ" sz="2800" b="1"/>
              <a:t>prohlásil bezpečnostní technik NASA.</a:t>
            </a:r>
          </a:p>
        </p:txBody>
      </p:sp>
      <p:sp>
        <p:nvSpPr>
          <p:cNvPr id="56323" name="Rectangle 5">
            <a:extLst>
              <a:ext uri="{FF2B5EF4-FFF2-40B4-BE49-F238E27FC236}">
                <a16:creationId xmlns:a16="http://schemas.microsoft.com/office/drawing/2014/main" id="{3C527695-454D-4C35-A042-A356D3B6C8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188913"/>
            <a:ext cx="1290637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cs-CZ" altLang="cs-CZ" sz="2800" b="1">
                <a:latin typeface="Arial" panose="020B0604020202020204" pitchFamily="34" charset="0"/>
              </a:rPr>
              <a:t>Apollo</a:t>
            </a:r>
          </a:p>
        </p:txBody>
      </p:sp>
      <p:pic>
        <p:nvPicPr>
          <p:cNvPr id="56324" name="Picture 6" descr="DSCF2291">
            <a:extLst>
              <a:ext uri="{FF2B5EF4-FFF2-40B4-BE49-F238E27FC236}">
                <a16:creationId xmlns:a16="http://schemas.microsoft.com/office/drawing/2014/main" id="{BD35E2B7-26C4-41D0-88BC-BA86471FF0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692150"/>
            <a:ext cx="4049712" cy="5400675"/>
          </a:xfrm>
          <a:prstGeom prst="rect">
            <a:avLst/>
          </a:prstGeom>
          <a:noFill/>
          <a:ln w="9525">
            <a:solidFill>
              <a:srgbClr val="D20A1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>
            <a:extLst>
              <a:ext uri="{FF2B5EF4-FFF2-40B4-BE49-F238E27FC236}">
                <a16:creationId xmlns:a16="http://schemas.microsoft.com/office/drawing/2014/main" id="{C2839B40-677B-46B0-894E-9CC8683B7D6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505200" y="228600"/>
            <a:ext cx="2667000" cy="762000"/>
          </a:xfrm>
        </p:spPr>
        <p:txBody>
          <a:bodyPr/>
          <a:lstStyle/>
          <a:p>
            <a:r>
              <a:rPr lang="cs-CZ" altLang="cs-CZ" sz="3200" b="1">
                <a:solidFill>
                  <a:srgbClr val="CC0000"/>
                </a:solidFill>
                <a:latin typeface="Times New Roman" panose="02020603050405020304" pitchFamily="18" charset="0"/>
              </a:rPr>
              <a:t>Kazuistika:</a:t>
            </a:r>
            <a:endParaRPr lang="cs-CZ" altLang="cs-CZ"/>
          </a:p>
        </p:txBody>
      </p:sp>
      <p:sp>
        <p:nvSpPr>
          <p:cNvPr id="50179" name="Rectangle 3">
            <a:extLst>
              <a:ext uri="{FF2B5EF4-FFF2-40B4-BE49-F238E27FC236}">
                <a16:creationId xmlns:a16="http://schemas.microsoft.com/office/drawing/2014/main" id="{174116AB-D509-4C8F-A37B-EF18A4FE53D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371600" y="1143000"/>
            <a:ext cx="7772400" cy="4648200"/>
          </a:xfrm>
        </p:spPr>
        <p:txBody>
          <a:bodyPr/>
          <a:lstStyle/>
          <a:p>
            <a:pPr marL="374650" indent="-374650"/>
            <a:r>
              <a:rPr lang="cs-CZ" altLang="cs-CZ" sz="2400">
                <a:latin typeface="Times New Roman" panose="02020603050405020304" pitchFamily="18" charset="0"/>
              </a:rPr>
              <a:t>RA: otec zemřel násilnou smrtí, matka a bratr zdrávi.</a:t>
            </a:r>
          </a:p>
          <a:p>
            <a:pPr marL="374650" indent="-374650"/>
            <a:r>
              <a:rPr lang="cs-CZ" altLang="cs-CZ" sz="2400">
                <a:latin typeface="Times New Roman" panose="02020603050405020304" pitchFamily="18" charset="0"/>
              </a:rPr>
              <a:t>OA: voják, služební cesty – Asie, střední Východ     </a:t>
            </a:r>
          </a:p>
          <a:p>
            <a:pPr marL="374650" indent="-374650"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            Bisexuální orientace, 2x ženatý (homosexuální partner</a:t>
            </a:r>
          </a:p>
          <a:p>
            <a:pPr marL="374650" indent="-374650"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            zemřel na horečnaté onemocnění po společném </a:t>
            </a:r>
          </a:p>
          <a:p>
            <a:pPr marL="374650" indent="-374650"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            koupání v řece před měsícem)</a:t>
            </a:r>
          </a:p>
          <a:p>
            <a:pPr marL="374650" indent="-374650"/>
            <a:r>
              <a:rPr lang="cs-CZ" altLang="cs-CZ" sz="2400">
                <a:latin typeface="Times New Roman" panose="02020603050405020304" pitchFamily="18" charset="0"/>
              </a:rPr>
              <a:t>úrazy:</a:t>
            </a:r>
          </a:p>
          <a:p>
            <a:pPr marL="374650" indent="-374650"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     penetrující poranění hrudníku s PNO a hemothoraxem., bodné rány stehna, st.p. mozkolebečním poranění</a:t>
            </a:r>
          </a:p>
          <a:p>
            <a:pPr marL="374650" indent="-374650">
              <a:buFontTx/>
              <a:buNone/>
            </a:pPr>
            <a:endParaRPr lang="cs-CZ" altLang="cs-CZ">
              <a:latin typeface="Comic Sans MS" panose="030F0702030302020204" pitchFamily="66" charset="0"/>
            </a:endParaRPr>
          </a:p>
          <a:p>
            <a:pPr marL="374650" indent="-374650"/>
            <a:r>
              <a:rPr lang="cs-CZ" altLang="cs-CZ" sz="2400">
                <a:latin typeface="Times New Roman" panose="02020603050405020304" pitchFamily="18" charset="0"/>
              </a:rPr>
              <a:t>Léky 0, alergie nezjištěna, alkohol nezřízeně</a:t>
            </a:r>
          </a:p>
          <a:p>
            <a:pPr marL="374650" indent="-374650"/>
            <a:endParaRPr lang="cs-CZ" altLang="cs-CZ" sz="2400">
              <a:latin typeface="Times New Roman" panose="02020603050405020304" pitchFamily="18" charset="0"/>
            </a:endParaRPr>
          </a:p>
          <a:p>
            <a:pPr marL="374650" indent="-374650"/>
            <a:endParaRPr lang="cs-CZ" altLang="cs-CZ">
              <a:latin typeface="Times New Roman" panose="02020603050405020304" pitchFamily="18" charset="0"/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2F0875FB-A38C-4E79-A300-A40EF36164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028"/>
    </mc:Choice>
    <mc:Fallback xmlns="">
      <p:transition spd="slow" advTm="440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30" name="Rectangle 6">
            <a:extLst>
              <a:ext uri="{FF2B5EF4-FFF2-40B4-BE49-F238E27FC236}">
                <a16:creationId xmlns:a16="http://schemas.microsoft.com/office/drawing/2014/main" id="{93629F94-C2DF-4938-9332-074DAC5126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6400" y="4191000"/>
            <a:ext cx="7467600" cy="1828800"/>
          </a:xfrm>
          <a:prstGeom prst="rect">
            <a:avLst/>
          </a:prstGeom>
          <a:gradFill rotWithShape="0">
            <a:gsLst>
              <a:gs pos="0">
                <a:srgbClr val="CCECFF"/>
              </a:gs>
              <a:gs pos="100000">
                <a:schemeClr val="bg1"/>
              </a:gs>
            </a:gsLst>
            <a:path path="rect">
              <a:fillToRect l="100000" t="10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52226" name="Rectangle 2">
            <a:extLst>
              <a:ext uri="{FF2B5EF4-FFF2-40B4-BE49-F238E27FC236}">
                <a16:creationId xmlns:a16="http://schemas.microsoft.com/office/drawing/2014/main" id="{83176D5D-30F9-4E55-8360-57DFD75D86A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 flipV="1">
            <a:off x="1295400" y="0"/>
            <a:ext cx="7772400" cy="533400"/>
          </a:xfrm>
        </p:spPr>
        <p:txBody>
          <a:bodyPr/>
          <a:lstStyle/>
          <a:p>
            <a:r>
              <a:rPr lang="cs-CZ" altLang="cs-CZ"/>
              <a:t> </a:t>
            </a:r>
          </a:p>
        </p:txBody>
      </p:sp>
      <p:sp>
        <p:nvSpPr>
          <p:cNvPr id="52227" name="Rectangle 3">
            <a:extLst>
              <a:ext uri="{FF2B5EF4-FFF2-40B4-BE49-F238E27FC236}">
                <a16:creationId xmlns:a16="http://schemas.microsoft.com/office/drawing/2014/main" id="{2E6D2C56-873A-4904-AE6D-676FAC4EC75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676400" y="1295400"/>
            <a:ext cx="7467600" cy="2895600"/>
          </a:xfrm>
          <a:noFill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FCCCC"/>
                    </a:gs>
                    <a:gs pos="100000">
                      <a:srgbClr val="FFCCCC">
                        <a:gamma/>
                        <a:tint val="0"/>
                        <a:invGamma/>
                      </a:srgbClr>
                    </a:gs>
                  </a:gsLst>
                  <a:path path="rect">
                    <a:fillToRect l="100000" t="100000"/>
                  </a:path>
                </a:gradFill>
              </a14:hiddenFill>
            </a:ext>
          </a:extLst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sz="2400" b="1">
                <a:latin typeface="Times New Roman" panose="02020603050405020304" pitchFamily="18" charset="0"/>
              </a:rPr>
              <a:t>NO: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cs-CZ" altLang="cs-CZ" sz="2400" b="1">
                <a:latin typeface="Times New Roman" panose="02020603050405020304" pitchFamily="18" charset="0"/>
              </a:rPr>
              <a:t>    Po oslavě, kde vypil 12 pint vína (=6,8 l) má  </a:t>
            </a:r>
            <a:r>
              <a:rPr lang="cs-CZ" altLang="cs-CZ" sz="2400" b="1" u="sng">
                <a:latin typeface="Times New Roman" panose="02020603050405020304" pitchFamily="18" charset="0"/>
              </a:rPr>
              <a:t>bolesti v pravém epigastriu a horečku.</a:t>
            </a:r>
            <a:r>
              <a:rPr lang="cs-CZ" altLang="cs-CZ" sz="2400" b="1">
                <a:latin typeface="Times New Roman" panose="02020603050405020304" pitchFamily="18" charset="0"/>
              </a:rPr>
              <a:t> Cítí se unaven, vše ho bolí.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cs-CZ" altLang="cs-CZ" sz="2400" b="1">
                <a:latin typeface="Times New Roman" panose="02020603050405020304" pitchFamily="18" charset="0"/>
              </a:rPr>
              <a:t>    Další den ale opět oslava s konzumací alkoholu.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cs-CZ" altLang="cs-CZ" sz="2400" b="1">
                <a:latin typeface="Times New Roman" panose="02020603050405020304" pitchFamily="18" charset="0"/>
              </a:rPr>
              <a:t>    I nadále citlivé pravé epigastrium, horečka – situaci řeší koupelí ve studené vodě.</a:t>
            </a:r>
          </a:p>
          <a:p>
            <a:pPr>
              <a:lnSpc>
                <a:spcPct val="90000"/>
              </a:lnSpc>
              <a:buFontTx/>
              <a:buNone/>
            </a:pPr>
            <a:endParaRPr lang="cs-CZ" altLang="cs-CZ" sz="2400" b="1">
              <a:latin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r>
              <a:rPr lang="cs-CZ" altLang="cs-CZ" sz="2000" b="1">
                <a:latin typeface="Times New Roman" panose="02020603050405020304" pitchFamily="18" charset="0"/>
              </a:rPr>
              <a:t> </a:t>
            </a:r>
            <a:r>
              <a:rPr lang="cs-CZ" altLang="cs-CZ" sz="2400" b="1">
                <a:latin typeface="Times New Roman" panose="02020603050405020304" pitchFamily="18" charset="0"/>
              </a:rPr>
              <a:t>Ošetřující lékař konstatuje: </a:t>
            </a:r>
            <a:r>
              <a:rPr lang="cs-CZ" altLang="cs-CZ" sz="2400" b="1">
                <a:solidFill>
                  <a:srgbClr val="CC0000"/>
                </a:solidFill>
                <a:latin typeface="Times New Roman" panose="02020603050405020304" pitchFamily="18" charset="0"/>
              </a:rPr>
              <a:t>Pacient, stáří 32 let, s dobrou kondicí a výživou, nyní v kritickém stavu opocen, febrilní, dýchání prohloubené.  Břicho měkké, papalpačně citlivé ale nebolestivé. Bez ikteru.</a:t>
            </a:r>
          </a:p>
          <a:p>
            <a:pPr>
              <a:lnSpc>
                <a:spcPct val="90000"/>
              </a:lnSpc>
            </a:pPr>
            <a:endParaRPr lang="cs-CZ" altLang="cs-CZ"/>
          </a:p>
        </p:txBody>
      </p:sp>
      <p:sp>
        <p:nvSpPr>
          <p:cNvPr id="52228" name="Rectangle 4">
            <a:extLst>
              <a:ext uri="{FF2B5EF4-FFF2-40B4-BE49-F238E27FC236}">
                <a16:creationId xmlns:a16="http://schemas.microsoft.com/office/drawing/2014/main" id="{8C47C64E-4058-4FEB-8B76-C8B39A40DA5E}"/>
              </a:ext>
            </a:extLst>
          </p:cNvPr>
          <p:cNvSpPr>
            <a:spLocks noChangeArrowheads="1"/>
          </p:cNvSpPr>
          <p:nvPr/>
        </p:nvSpPr>
        <p:spPr bwMode="auto">
          <a:xfrm rot="783035">
            <a:off x="6248400" y="609600"/>
            <a:ext cx="2667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1pPr>
            <a:lvl2pPr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2pPr>
            <a:lvl3pPr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3pPr>
            <a:lvl4pPr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4pPr>
            <a:lvl5pPr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9pPr>
          </a:lstStyle>
          <a:p>
            <a:r>
              <a:rPr lang="cs-CZ" altLang="cs-CZ" sz="3200" b="1">
                <a:solidFill>
                  <a:srgbClr val="CC0000"/>
                </a:solidFill>
                <a:latin typeface="Times New Roman" panose="02020603050405020304" pitchFamily="18" charset="0"/>
              </a:rPr>
              <a:t>Kazuistika:</a:t>
            </a:r>
            <a:endParaRPr lang="cs-CZ" altLang="cs-CZ"/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AC6FB1E4-BF80-49D9-BB69-26111E3DF2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208"/>
    </mc:Choice>
    <mc:Fallback xmlns="">
      <p:transition spd="slow" advTm="772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>
            <a:extLst>
              <a:ext uri="{FF2B5EF4-FFF2-40B4-BE49-F238E27FC236}">
                <a16:creationId xmlns:a16="http://schemas.microsoft.com/office/drawing/2014/main" id="{8107CF5D-8CD9-4E64-883A-3AE32C2732E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 flipV="1">
            <a:off x="1371600" y="0"/>
            <a:ext cx="7772400" cy="76200"/>
          </a:xfrm>
        </p:spPr>
        <p:txBody>
          <a:bodyPr/>
          <a:lstStyle/>
          <a:p>
            <a:r>
              <a:rPr lang="cs-CZ" altLang="cs-CZ"/>
              <a:t> </a:t>
            </a:r>
          </a:p>
        </p:txBody>
      </p:sp>
      <p:sp>
        <p:nvSpPr>
          <p:cNvPr id="51203" name="Rectangle 3">
            <a:extLst>
              <a:ext uri="{FF2B5EF4-FFF2-40B4-BE49-F238E27FC236}">
                <a16:creationId xmlns:a16="http://schemas.microsoft.com/office/drawing/2014/main" id="{B5C25933-D916-4432-845B-A5BBD4BAA00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59885" y="405579"/>
            <a:ext cx="7772400" cy="2057400"/>
          </a:xfrm>
        </p:spPr>
        <p:txBody>
          <a:bodyPr/>
          <a:lstStyle/>
          <a:p>
            <a:pPr>
              <a:buFontTx/>
              <a:buNone/>
            </a:pPr>
            <a:r>
              <a:rPr lang="cs-CZ" altLang="cs-CZ" sz="2400" b="1">
                <a:solidFill>
                  <a:srgbClr val="CC0000"/>
                </a:solidFill>
                <a:latin typeface="Times New Roman" panose="02020603050405020304" pitchFamily="18" charset="0"/>
              </a:rPr>
              <a:t>Terapie:</a:t>
            </a:r>
          </a:p>
          <a:p>
            <a:pPr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 chladné zábaly, studená koupel</a:t>
            </a:r>
          </a:p>
          <a:p>
            <a:pPr lvl="1"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   Během 2 dnů výrazné zhoršení stavu. Kritický stav. Septický pacient s respirační insuficiencí, s poruchou vědomí. </a:t>
            </a:r>
          </a:p>
          <a:p>
            <a:pPr>
              <a:buFontTx/>
              <a:buNone/>
            </a:pPr>
            <a:r>
              <a:rPr lang="cs-CZ" altLang="cs-CZ" sz="2800" b="1">
                <a:solidFill>
                  <a:srgbClr val="CC0000"/>
                </a:solidFill>
                <a:latin typeface="Times New Roman" panose="02020603050405020304" pitchFamily="18" charset="0"/>
              </a:rPr>
              <a:t>11.den od začátku l. příznaků pacient umírá </a:t>
            </a:r>
          </a:p>
          <a:p>
            <a:pPr>
              <a:buFontTx/>
              <a:buNone/>
            </a:pPr>
            <a:r>
              <a:rPr lang="cs-CZ" altLang="cs-CZ" sz="2800" b="1">
                <a:solidFill>
                  <a:srgbClr val="CC0000"/>
                </a:solidFill>
                <a:latin typeface="Times New Roman" panose="02020603050405020304" pitchFamily="18" charset="0"/>
              </a:rPr>
              <a:t>za příznaků MODS</a:t>
            </a:r>
            <a:endParaRPr lang="cs-CZ" altLang="cs-CZ" sz="2400">
              <a:latin typeface="Times New Roman" panose="02020603050405020304" pitchFamily="18" charset="0"/>
            </a:endParaRPr>
          </a:p>
          <a:p>
            <a:endParaRPr lang="cs-CZ" altLang="cs-CZ" sz="1600">
              <a:latin typeface="Times New Roman" panose="02020603050405020304" pitchFamily="18" charset="0"/>
            </a:endParaRPr>
          </a:p>
        </p:txBody>
      </p:sp>
      <p:sp>
        <p:nvSpPr>
          <p:cNvPr id="51204" name="Rectangle 4">
            <a:extLst>
              <a:ext uri="{FF2B5EF4-FFF2-40B4-BE49-F238E27FC236}">
                <a16:creationId xmlns:a16="http://schemas.microsoft.com/office/drawing/2014/main" id="{6EF11A6F-8827-45B1-BFE3-F05596F5CD0A}"/>
              </a:ext>
            </a:extLst>
          </p:cNvPr>
          <p:cNvSpPr>
            <a:spLocks noChangeArrowheads="1"/>
          </p:cNvSpPr>
          <p:nvPr/>
        </p:nvSpPr>
        <p:spPr bwMode="auto">
          <a:xfrm rot="783035">
            <a:off x="6248400" y="381000"/>
            <a:ext cx="2667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1pPr>
            <a:lvl2pPr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2pPr>
            <a:lvl3pPr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3pPr>
            <a:lvl4pPr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4pPr>
            <a:lvl5pPr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9pPr>
          </a:lstStyle>
          <a:p>
            <a:r>
              <a:rPr lang="cs-CZ" altLang="cs-CZ" sz="3200" b="1">
                <a:solidFill>
                  <a:srgbClr val="CC0000"/>
                </a:solidFill>
                <a:latin typeface="Times New Roman" panose="02020603050405020304" pitchFamily="18" charset="0"/>
              </a:rPr>
              <a:t>Kazuistika:</a:t>
            </a:r>
            <a:endParaRPr lang="cs-CZ" altLang="cs-CZ"/>
          </a:p>
        </p:txBody>
      </p:sp>
      <p:sp>
        <p:nvSpPr>
          <p:cNvPr id="51206" name="Text Box 6">
            <a:extLst>
              <a:ext uri="{FF2B5EF4-FFF2-40B4-BE49-F238E27FC236}">
                <a16:creationId xmlns:a16="http://schemas.microsoft.com/office/drawing/2014/main" id="{018E4BC3-8B66-483D-841F-785F081CFE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3454895"/>
            <a:ext cx="8077200" cy="301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b="1"/>
              <a:t>                    Odehrálo se roku 323 př.Kr.</a:t>
            </a:r>
          </a:p>
          <a:p>
            <a:r>
              <a:rPr lang="cs-CZ" altLang="cs-CZ" b="1"/>
              <a:t>                  Jméno pacienta: Alexandr Veliký</a:t>
            </a:r>
          </a:p>
          <a:p>
            <a:endParaRPr lang="cs-CZ" altLang="cs-CZ" b="1"/>
          </a:p>
          <a:p>
            <a:r>
              <a:rPr lang="cs-CZ" altLang="cs-CZ" sz="2000"/>
              <a:t>Intoxikace alkoholem ?</a:t>
            </a:r>
          </a:p>
          <a:p>
            <a:r>
              <a:rPr lang="cs-CZ" altLang="cs-CZ" sz="2000"/>
              <a:t>Akutní nekróza pankreatu ? (měkké břicho)</a:t>
            </a:r>
          </a:p>
          <a:p>
            <a:r>
              <a:rPr lang="cs-CZ" altLang="cs-CZ" sz="2000"/>
              <a:t>Infekce? – malárie?, brucelóza? Cholera? (nikdo v okolí se nenakazil)</a:t>
            </a:r>
          </a:p>
          <a:p>
            <a:r>
              <a:rPr lang="cs-CZ" altLang="cs-CZ" sz="2000"/>
              <a:t>Tyfus? !</a:t>
            </a:r>
          </a:p>
          <a:p>
            <a:r>
              <a:rPr lang="cs-CZ" altLang="cs-CZ" sz="2000"/>
              <a:t>Enteritida?! </a:t>
            </a:r>
          </a:p>
          <a:p>
            <a:r>
              <a:rPr lang="cs-CZ" altLang="cs-CZ" sz="2000" b="1" err="1">
                <a:solidFill>
                  <a:srgbClr val="CC0000"/>
                </a:solidFill>
              </a:rPr>
              <a:t>Salmonella</a:t>
            </a:r>
            <a:r>
              <a:rPr lang="cs-CZ" altLang="cs-CZ" sz="2000" b="1">
                <a:solidFill>
                  <a:srgbClr val="CC0000"/>
                </a:solidFill>
              </a:rPr>
              <a:t> </a:t>
            </a:r>
            <a:r>
              <a:rPr lang="cs-CZ" altLang="cs-CZ" sz="2000" b="1" err="1">
                <a:solidFill>
                  <a:srgbClr val="CC0000"/>
                </a:solidFill>
              </a:rPr>
              <a:t>typhi</a:t>
            </a:r>
            <a:r>
              <a:rPr lang="cs-CZ" altLang="cs-CZ" sz="2000" b="1">
                <a:solidFill>
                  <a:srgbClr val="CC0000"/>
                </a:solidFill>
              </a:rPr>
              <a:t>  komplikována perforací střeva, peritonitidou a MODS</a:t>
            </a:r>
            <a:endParaRPr lang="cs-CZ" altLang="cs-CZ" sz="2000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22F8F678-32F4-4575-8357-BA11C38EF8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376"/>
    </mc:Choice>
    <mc:Fallback xmlns="">
      <p:transition spd="slow" advTm="473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1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1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1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1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1206" grpId="0" autoUpdateAnimBg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Zástupný symbol pro obsah 2">
            <a:extLst>
              <a:ext uri="{FF2B5EF4-FFF2-40B4-BE49-F238E27FC236}">
                <a16:creationId xmlns:a16="http://schemas.microsoft.com/office/drawing/2014/main" id="{F8C9C3BC-520B-41E8-9067-173614F15E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4813" y="5329238"/>
            <a:ext cx="8328025" cy="1130300"/>
          </a:xfrm>
        </p:spPr>
        <p:txBody>
          <a:bodyPr/>
          <a:lstStyle/>
          <a:p>
            <a:r>
              <a:rPr lang="cs-CZ" altLang="cs-CZ" sz="2400"/>
              <a:t>The page can be loaded once you connect to a network.</a:t>
            </a:r>
          </a:p>
          <a:p>
            <a:r>
              <a:rPr lang="cs-CZ" altLang="cs-CZ" sz="2400" b="1"/>
              <a:t>Wi-fi and mobile data are turned off.</a:t>
            </a:r>
          </a:p>
        </p:txBody>
      </p:sp>
      <p:pic>
        <p:nvPicPr>
          <p:cNvPr id="22531" name="Picture 3">
            <a:extLst>
              <a:ext uri="{FF2B5EF4-FFF2-40B4-BE49-F238E27FC236}">
                <a16:creationId xmlns:a16="http://schemas.microsoft.com/office/drawing/2014/main" id="{BE972C6A-5F2B-4952-8238-E8F8E07E3E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19" t="8376" r="9653"/>
          <a:stretch>
            <a:fillRect/>
          </a:stretch>
        </p:blipFill>
        <p:spPr bwMode="auto">
          <a:xfrm>
            <a:off x="755650" y="231775"/>
            <a:ext cx="4343400" cy="506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Obrázek 1">
            <a:extLst>
              <a:ext uri="{FF2B5EF4-FFF2-40B4-BE49-F238E27FC236}">
                <a16:creationId xmlns:a16="http://schemas.microsoft.com/office/drawing/2014/main" id="{8F108427-2C70-4102-822B-57A565768B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8850" y="1844675"/>
            <a:ext cx="2684463" cy="24892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A928350A-9874-462E-B777-491021CE6E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327"/>
    </mc:Choice>
    <mc:Fallback xmlns="">
      <p:transition spd="slow" advTm="153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Nadpis 1">
            <a:extLst>
              <a:ext uri="{FF2B5EF4-FFF2-40B4-BE49-F238E27FC236}">
                <a16:creationId xmlns:a16="http://schemas.microsoft.com/office/drawing/2014/main" id="{684B1097-88AB-4C7E-99E0-2409DBF19A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Přístrojová technika</a:t>
            </a: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4EDCFD6B-4069-40A2-86BF-8CF607251337}"/>
              </a:ext>
            </a:extLst>
          </p:cNvPr>
          <p:cNvGraphicFramePr/>
          <p:nvPr/>
        </p:nvGraphicFramePr>
        <p:xfrm>
          <a:off x="1187624" y="980728"/>
          <a:ext cx="7056784" cy="49685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3796" name="Obrázek 3">
            <a:extLst>
              <a:ext uri="{FF2B5EF4-FFF2-40B4-BE49-F238E27FC236}">
                <a16:creationId xmlns:a16="http://schemas.microsoft.com/office/drawing/2014/main" id="{6735F2A5-9725-4E1D-8F34-BB3BA72C50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3802063"/>
            <a:ext cx="1441450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Obrázek 4">
            <a:extLst>
              <a:ext uri="{FF2B5EF4-FFF2-40B4-BE49-F238E27FC236}">
                <a16:creationId xmlns:a16="http://schemas.microsoft.com/office/drawing/2014/main" id="{F65DC813-502A-4558-937B-C879D9B74E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1563" y="476250"/>
            <a:ext cx="2039937" cy="1179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8" name="Obrázek 5">
            <a:extLst>
              <a:ext uri="{FF2B5EF4-FFF2-40B4-BE49-F238E27FC236}">
                <a16:creationId xmlns:a16="http://schemas.microsoft.com/office/drawing/2014/main" id="{3A8B260E-4120-40C7-8DE2-EE5832F3C0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355850"/>
            <a:ext cx="2089150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04D67DD5-24AB-4418-92C5-85A14F3F8F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235"/>
    </mc:Choice>
    <mc:Fallback xmlns="">
      <p:transition spd="slow" advTm="482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monitoring_negativ">
            <a:extLst>
              <a:ext uri="{FF2B5EF4-FFF2-40B4-BE49-F238E27FC236}">
                <a16:creationId xmlns:a16="http://schemas.microsoft.com/office/drawing/2014/main" id="{AA0A32CA-712B-4357-BD20-47F34ACD55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1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Rectangle 3">
            <a:extLst>
              <a:ext uri="{FF2B5EF4-FFF2-40B4-BE49-F238E27FC236}">
                <a16:creationId xmlns:a16="http://schemas.microsoft.com/office/drawing/2014/main" id="{2BA29954-2ED2-4C37-B34D-22E9ECB07D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0400" y="0"/>
            <a:ext cx="2590800" cy="762000"/>
          </a:xfrm>
        </p:spPr>
        <p:txBody>
          <a:bodyPr/>
          <a:lstStyle/>
          <a:p>
            <a:r>
              <a:rPr lang="cs-CZ" altLang="cs-CZ" sz="3600"/>
              <a:t>Monitoring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EB7905CD-0F93-492C-850B-06D31177A3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460"/>
    </mc:Choice>
    <mc:Fallback xmlns="">
      <p:transition spd="slow" advTm="354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C7FFEA-ABED-4C63-AECC-4BA934620B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332656"/>
            <a:ext cx="5483225" cy="495300"/>
          </a:xfrm>
        </p:spPr>
        <p:txBody>
          <a:bodyPr/>
          <a:lstStyle/>
          <a:p>
            <a:r>
              <a:rPr lang="cs-CZ"/>
              <a:t>Sledování a monitorování </a:t>
            </a:r>
            <a:br>
              <a:rPr lang="cs-CZ"/>
            </a:br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F8DA1D1-BA10-4114-B101-11FA7CB6AA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800"/>
              <a:t>„Aby někteří mohli spát, musí jiní bdít.“ </a:t>
            </a:r>
          </a:p>
          <a:p>
            <a:pPr marL="0" indent="0">
              <a:buNone/>
            </a:pPr>
            <a:r>
              <a:rPr lang="cs-CZ" sz="2800"/>
              <a:t>                                                       </a:t>
            </a:r>
            <a:r>
              <a:rPr lang="cs-CZ" sz="1400"/>
              <a:t>motto světového anesteziologického kongresu </a:t>
            </a:r>
          </a:p>
          <a:p>
            <a:pPr marL="0" indent="0">
              <a:buNone/>
            </a:pPr>
            <a:endParaRPr lang="cs-CZ" sz="1400"/>
          </a:p>
          <a:p>
            <a:pPr marL="0" indent="0">
              <a:buNone/>
            </a:pPr>
            <a:endParaRPr lang="cs-CZ" sz="1400"/>
          </a:p>
          <a:p>
            <a:pPr marL="0" indent="0">
              <a:buNone/>
            </a:pPr>
            <a:endParaRPr lang="cs-CZ" sz="1400"/>
          </a:p>
          <a:p>
            <a:pPr marL="0" indent="0">
              <a:buNone/>
            </a:pPr>
            <a:endParaRPr lang="cs-CZ" sz="1400"/>
          </a:p>
          <a:p>
            <a:r>
              <a:rPr lang="cs-CZ" sz="2000" b="1"/>
              <a:t>Nejlepším monitorem je pozorný a erudovaný anesteziolog a sestra</a:t>
            </a:r>
          </a:p>
          <a:p>
            <a:endParaRPr lang="cs-CZ" sz="2000" b="1"/>
          </a:p>
          <a:p>
            <a:r>
              <a:rPr lang="cs-CZ" sz="2000" b="1"/>
              <a:t>Pozornost by měla být kontinuální</a:t>
            </a:r>
          </a:p>
          <a:p>
            <a:endParaRPr lang="cs-CZ" sz="2000" b="1"/>
          </a:p>
          <a:p>
            <a:r>
              <a:rPr lang="cs-CZ" sz="2000" b="1"/>
              <a:t>Stejná pravidla platí pro CA / RA / ANS</a:t>
            </a:r>
          </a:p>
          <a:p>
            <a:endParaRPr lang="cs-CZ" sz="2000" b="1"/>
          </a:p>
          <a:p>
            <a:r>
              <a:rPr lang="cs-CZ" sz="2000" b="1"/>
              <a:t>O průběhu monitorace je nutné vést pečlivé záznamy</a:t>
            </a:r>
          </a:p>
          <a:p>
            <a:endParaRPr lang="en-US" sz="2800"/>
          </a:p>
        </p:txBody>
      </p:sp>
      <p:pic>
        <p:nvPicPr>
          <p:cNvPr id="5" name="Obrázek 4" descr="Obsah obrázku místnost, mladý, muž&#10;&#10;Popis byl vytvořen automaticky">
            <a:extLst>
              <a:ext uri="{FF2B5EF4-FFF2-40B4-BE49-F238E27FC236}">
                <a16:creationId xmlns:a16="http://schemas.microsoft.com/office/drawing/2014/main" id="{0DE85C64-C697-4443-BA10-0CFDBDE5FCC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57" r="26900" b="12778"/>
          <a:stretch/>
        </p:blipFill>
        <p:spPr>
          <a:xfrm rot="5400000">
            <a:off x="6405854" y="4028210"/>
            <a:ext cx="2808315" cy="2230985"/>
          </a:xfrm>
          <a:prstGeom prst="rect">
            <a:avLst/>
          </a:prstGeom>
        </p:spPr>
      </p:pic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984F29F0-02DE-424F-8E98-61E299EE8D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798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812"/>
    </mc:Choice>
    <mc:Fallback xmlns="">
      <p:transition spd="slow" advTm="338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>
            <a:extLst>
              <a:ext uri="{FF2B5EF4-FFF2-40B4-BE49-F238E27FC236}">
                <a16:creationId xmlns:a16="http://schemas.microsoft.com/office/drawing/2014/main" id="{D54686F7-78B1-47BD-ADCA-65DBE69F36C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7504" y="836712"/>
            <a:ext cx="5483225" cy="495300"/>
          </a:xfrm>
        </p:spPr>
        <p:txBody>
          <a:bodyPr/>
          <a:lstStyle/>
          <a:p>
            <a:pPr algn="ctr"/>
            <a:r>
              <a:rPr lang="cs-CZ" altLang="cs-CZ" sz="3200" b="1">
                <a:solidFill>
                  <a:srgbClr val="660033"/>
                </a:solidFill>
                <a:latin typeface="Times New Roman" panose="02020603050405020304" pitchFamily="18" charset="0"/>
              </a:rPr>
              <a:t>Neléčíme monitor  -  léčíme pacienta !</a:t>
            </a:r>
            <a:endParaRPr lang="cs-CZ" altLang="cs-CZ" sz="2800">
              <a:latin typeface="Times New Roman" panose="02020603050405020304" pitchFamily="18" charset="0"/>
            </a:endParaRPr>
          </a:p>
        </p:txBody>
      </p:sp>
      <p:pic>
        <p:nvPicPr>
          <p:cNvPr id="41988" name="Picture 4">
            <a:extLst>
              <a:ext uri="{FF2B5EF4-FFF2-40B4-BE49-F238E27FC236}">
                <a16:creationId xmlns:a16="http://schemas.microsoft.com/office/drawing/2014/main" id="{B7DE6A27-9DA5-4B93-9DB8-93B904412A6B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05000" y="1752600"/>
            <a:ext cx="6624638" cy="4594225"/>
          </a:xfrm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13CA5D0E-1CEF-429C-99A0-BA8B50CB77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422"/>
    </mc:Choice>
    <mc:Fallback xmlns="">
      <p:transition spd="slow" advTm="304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4CE981273F501044A4DF83DCC79FDB34" ma:contentTypeVersion="9" ma:contentTypeDescription="Vytvoří nový dokument" ma:contentTypeScope="" ma:versionID="3e8d720252b6fa10e697222e4f3e1d47">
  <xsd:schema xmlns:xsd="http://www.w3.org/2001/XMLSchema" xmlns:xs="http://www.w3.org/2001/XMLSchema" xmlns:p="http://schemas.microsoft.com/office/2006/metadata/properties" xmlns:ns2="4eddc66b-1c6b-4645-b873-251c7eb87245" xmlns:ns3="0aae041c-66e2-4fc3-8727-7c5491af34cb" targetNamespace="http://schemas.microsoft.com/office/2006/metadata/properties" ma:root="true" ma:fieldsID="1e9e397d48637595aae7b3cfbca9f08c" ns2:_="" ns3:_="">
    <xsd:import namespace="4eddc66b-1c6b-4645-b873-251c7eb87245"/>
    <xsd:import namespace="0aae041c-66e2-4fc3-8727-7c5491af34c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eddc66b-1c6b-4645-b873-251c7eb8724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aae041c-66e2-4fc3-8727-7c5491af34cb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FBBDF0BB-7D69-4BBB-BD69-5373BE7C69D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1765785-FE55-4F53-90FE-02A4C60A23EA}">
  <ds:schemaRefs>
    <ds:schemaRef ds:uri="0aae041c-66e2-4fc3-8727-7c5491af34cb"/>
    <ds:schemaRef ds:uri="4eddc66b-1c6b-4645-b873-251c7eb8724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79BB20EE-ACEF-437D-A63D-49E39D9ED75F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1900</Words>
  <Application>Microsoft Office PowerPoint</Application>
  <PresentationFormat>Předvádění na obrazovce (4:3)</PresentationFormat>
  <Paragraphs>377</Paragraphs>
  <Slides>57</Slides>
  <Notes>5</Notes>
  <HiddenSlides>0</HiddenSlides>
  <MMClips>54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57</vt:i4>
      </vt:variant>
    </vt:vector>
  </HeadingPairs>
  <TitlesOfParts>
    <vt:vector size="65" baseType="lpstr">
      <vt:lpstr>Arial</vt:lpstr>
      <vt:lpstr>Calibri</vt:lpstr>
      <vt:lpstr>Comic Sans MS</vt:lpstr>
      <vt:lpstr>Helvetica</vt:lpstr>
      <vt:lpstr>Impact</vt:lpstr>
      <vt:lpstr>Times New Roman</vt:lpstr>
      <vt:lpstr>Wingdings</vt:lpstr>
      <vt:lpstr>Motiv systému Office</vt:lpstr>
      <vt:lpstr>Technika v anesteziologické péči </vt:lpstr>
      <vt:lpstr>Prezentace aplikace PowerPoint</vt:lpstr>
      <vt:lpstr>Prezentace aplikace PowerPoint</vt:lpstr>
      <vt:lpstr>Prezentace aplikace PowerPoint</vt:lpstr>
      <vt:lpstr>Prezentace aplikace PowerPoint</vt:lpstr>
      <vt:lpstr>Přístrojová technika</vt:lpstr>
      <vt:lpstr>Monitoring</vt:lpstr>
      <vt:lpstr>Sledování a monitorování  </vt:lpstr>
      <vt:lpstr>Neléčíme monitor  -  léčíme pacienta !</vt:lpstr>
      <vt:lpstr>Prezentace aplikace PowerPoint</vt:lpstr>
      <vt:lpstr>Prezentace aplikace PowerPoint</vt:lpstr>
      <vt:lpstr>Neinvazivní tlak krve</vt:lpstr>
      <vt:lpstr>Prezentace aplikace PowerPoint</vt:lpstr>
      <vt:lpstr>Invazivní monitorování arteriálního tlaku</vt:lpstr>
      <vt:lpstr>Prezentace aplikace PowerPoint</vt:lpstr>
      <vt:lpstr> </vt:lpstr>
      <vt:lpstr>Prezentace aplikace PowerPoint</vt:lpstr>
      <vt:lpstr>Předpoklad hemodynamické monitorace</vt:lpstr>
      <vt:lpstr>Pulzní oxymetrie</vt:lpstr>
      <vt:lpstr>Prezentace aplikace PowerPoint</vt:lpstr>
      <vt:lpstr>Monitorace ventilace</vt:lpstr>
      <vt:lpstr>Kapnometrie (ETCO2) </vt:lpstr>
      <vt:lpstr>Prezentace aplikace PowerPoint</vt:lpstr>
      <vt:lpstr>Rychlý exponenciální pokles</vt:lpstr>
      <vt:lpstr>Prezentace aplikace PowerPoint</vt:lpstr>
      <vt:lpstr>Prezentace aplikace PowerPoint</vt:lpstr>
      <vt:lpstr>NIRS  - Near- infrared spectroscopy</vt:lpstr>
      <vt:lpstr>Princip NIRS</vt:lpstr>
      <vt:lpstr>Neurochirurgické indikace</vt:lpstr>
      <vt:lpstr>Kazuistika </vt:lpstr>
      <vt:lpstr>Prezentace aplikace PowerPoint</vt:lpstr>
      <vt:lpstr>Prezentace aplikace PowerPoint</vt:lpstr>
      <vt:lpstr>Prezentace aplikace PowerPoint</vt:lpstr>
      <vt:lpstr>Monitorování hloubky anestézie </vt:lpstr>
      <vt:lpstr>Historie EEG</vt:lpstr>
      <vt:lpstr>Prezentace aplikace PowerPoint</vt:lpstr>
      <vt:lpstr>Prezentace aplikace PowerPoint</vt:lpstr>
      <vt:lpstr>Prezentace aplikace PowerPoint</vt:lpstr>
      <vt:lpstr>Prezentace aplikace PowerPoint</vt:lpstr>
      <vt:lpstr>Monitorování hloubky anestézie</vt:lpstr>
      <vt:lpstr>Monitoring hloubky anestezie</vt:lpstr>
      <vt:lpstr>Prezentace aplikace PowerPoint</vt:lpstr>
      <vt:lpstr>Prezentace aplikace PowerPoint</vt:lpstr>
      <vt:lpstr>Prezentace aplikace PowerPoint</vt:lpstr>
      <vt:lpstr>Metody hodnocení intenzity bolesti</vt:lpstr>
      <vt:lpstr>ANI (Analgesia Nociception Index)</vt:lpstr>
      <vt:lpstr>Prezentace aplikace PowerPoint</vt:lpstr>
      <vt:lpstr>Podstata měření</vt:lpstr>
      <vt:lpstr>Stimulační režimy</vt:lpstr>
      <vt:lpstr>Prezentace aplikace PowerPoint</vt:lpstr>
      <vt:lpstr>Prezentace aplikace PowerPoint</vt:lpstr>
      <vt:lpstr>POCT Point – Of – Care - Testing</vt:lpstr>
      <vt:lpstr>Prezentace aplikace PowerPoint</vt:lpstr>
      <vt:lpstr>Kazuistika:</vt:lpstr>
      <vt:lpstr> </vt:lpstr>
      <vt:lpstr> 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Technika v anesteziologické péči</dc:title>
  <dc:creator>Jitka</dc:creator>
  <cp:lastModifiedBy>Hlavatý Martin</cp:lastModifiedBy>
  <cp:revision>5</cp:revision>
  <dcterms:created xsi:type="dcterms:W3CDTF">2020-02-06T19:14:36Z</dcterms:created>
  <dcterms:modified xsi:type="dcterms:W3CDTF">2021-03-17T12:21:15Z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0x0101004CE981273F501044A4DF83DCC79FDB34</vt:lpwstr>
  </property>
</Properties>
</file>