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1" r:id="rId3"/>
    <p:sldId id="262" r:id="rId4"/>
    <p:sldId id="263" r:id="rId5"/>
    <p:sldId id="264" r:id="rId6"/>
    <p:sldId id="265" r:id="rId7"/>
    <p:sldId id="31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6" r:id="rId38"/>
    <p:sldId id="296" r:id="rId39"/>
    <p:sldId id="318" r:id="rId40"/>
    <p:sldId id="297" r:id="rId41"/>
    <p:sldId id="298" r:id="rId42"/>
    <p:sldId id="299" r:id="rId43"/>
    <p:sldId id="315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25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31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52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6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34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75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36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45497F-647D-476C-BEEB-3E41563F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95AB825-C890-4457-8474-521B6934D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0C80A7-82D5-439D-BF26-1161E5E6E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8944DF-309C-4C7E-9845-03E39C625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B0CCBB-D2E4-4DE7-870F-D73ACF1DD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00" y="2013912"/>
            <a:ext cx="8150400" cy="2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103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5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8ECF-FF9C-47F9-BB08-B3A2602D9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BC651-8E14-468B-AB99-D4BEBD09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CDB5F-2DD7-4118-AA1A-D1BB1378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EAA922C-B845-4226-A4A7-D5E213E4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A944FD-F73D-4DCA-84FF-ED90721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384AB57-E615-42F9-989C-27AD8E2DE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16A28C-3AEC-4E96-96DD-C003E5209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133DD-2E97-437B-8D99-B7F2049B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6018064" cy="1171580"/>
          </a:xfrm>
        </p:spPr>
        <p:txBody>
          <a:bodyPr/>
          <a:lstStyle/>
          <a:p>
            <a:r>
              <a:rPr lang="cs-CZ" dirty="0"/>
              <a:t>Anesteziologie </a:t>
            </a:r>
            <a:br>
              <a:rPr lang="cs-CZ" dirty="0"/>
            </a:br>
            <a:r>
              <a:rPr lang="cs-CZ" dirty="0"/>
              <a:t>a léčba bolesti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Lukáš Dadák, Ph.D.</a:t>
            </a:r>
          </a:p>
          <a:p>
            <a:r>
              <a:rPr lang="cs-CZ" dirty="0"/>
              <a:t>ARK, FNUSA</a:t>
            </a:r>
          </a:p>
          <a:p>
            <a:r>
              <a:rPr lang="cs-CZ" dirty="0"/>
              <a:t>https://is.muni.cz/auth/el/1411/jaro2022/VLAL081/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35" y="1228298"/>
            <a:ext cx="5270399" cy="34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Anestezie historie – před eterem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snaha</a:t>
            </a:r>
            <a:r>
              <a:rPr lang="en-GB" altLang="cs-CZ" dirty="0"/>
              <a:t> </a:t>
            </a:r>
            <a:r>
              <a:rPr lang="en-GB" altLang="cs-CZ" dirty="0" err="1"/>
              <a:t>odstranit</a:t>
            </a:r>
            <a:r>
              <a:rPr lang="en-GB" altLang="cs-CZ" dirty="0"/>
              <a:t> </a:t>
            </a:r>
            <a:r>
              <a:rPr lang="en-GB" altLang="cs-CZ" dirty="0" err="1"/>
              <a:t>bolest</a:t>
            </a:r>
            <a:r>
              <a:rPr lang="en-GB" altLang="cs-CZ" dirty="0"/>
              <a:t>  .. </a:t>
            </a:r>
          </a:p>
          <a:p>
            <a:pPr indent="-341313">
              <a:lnSpc>
                <a:spcPct val="89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61" y="1755545"/>
            <a:ext cx="6157439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" y="2939349"/>
            <a:ext cx="290304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95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320960" y="456529"/>
            <a:ext cx="10362241" cy="1143480"/>
          </a:xfrm>
          <a:ln/>
        </p:spPr>
        <p:txBody>
          <a:bodyPr lIns="90000" tIns="108268" rIns="90000" bIns="468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History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960" y="1828992"/>
            <a:ext cx="10362241" cy="4634407"/>
          </a:xfrm>
          <a:ln/>
        </p:spPr>
        <p:txBody>
          <a:bodyPr lIns="90000" tIns="80328" rIns="90000" bIns="46800"/>
          <a:lstStyle/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Opium (Egypt, </a:t>
            </a:r>
            <a:r>
              <a:rPr lang="cs-CZ" altLang="cs-CZ" sz="1800" dirty="0" err="1"/>
              <a:t>Syria</a:t>
            </a:r>
            <a:r>
              <a:rPr lang="cs-CZ" altLang="cs-CZ" sz="1800" dirty="0"/>
              <a:t>) </a:t>
            </a:r>
          </a:p>
          <a:p>
            <a:pPr marL="800100" lvl="1" indent="-342900" eaLnBrk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/>
              <a:t>Hippokrates 400 BC     </a:t>
            </a:r>
            <a:r>
              <a:rPr lang="cs-CZ" altLang="cs-CZ" sz="1600" dirty="0" err="1"/>
              <a:t>ease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pain</a:t>
            </a:r>
            <a:endParaRPr lang="cs-CZ" altLang="cs-CZ" sz="16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1555  Andreas </a:t>
            </a:r>
            <a:r>
              <a:rPr lang="cs-CZ" altLang="cs-CZ" sz="1800" dirty="0" err="1"/>
              <a:t>Vesalius</a:t>
            </a:r>
            <a:r>
              <a:rPr lang="cs-CZ" altLang="cs-CZ" sz="1800" dirty="0"/>
              <a:t> – UPV trubicí mezi hlasové vazy, Komorová fibrilace (</a:t>
            </a:r>
            <a:r>
              <a:rPr lang="cs-CZ" altLang="cs-CZ" sz="1800" dirty="0" err="1"/>
              <a:t>animals</a:t>
            </a:r>
            <a:r>
              <a:rPr lang="cs-CZ" altLang="cs-CZ" sz="1800" dirty="0"/>
              <a:t>)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1546 Valerius </a:t>
            </a:r>
            <a:r>
              <a:rPr lang="cs-CZ" altLang="cs-CZ" sz="1800" dirty="0" err="1"/>
              <a:t>Cordus</a:t>
            </a:r>
            <a:r>
              <a:rPr lang="cs-CZ" altLang="cs-CZ" sz="1800" dirty="0"/>
              <a:t> - ether – oleum </a:t>
            </a:r>
            <a:r>
              <a:rPr lang="cs-CZ" altLang="cs-CZ" sz="1800" dirty="0" err="1"/>
              <a:t>vitreolum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dulce</a:t>
            </a:r>
            <a:endParaRPr lang="cs-CZ" altLang="cs-CZ" sz="18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1547 </a:t>
            </a:r>
            <a:r>
              <a:rPr lang="cs-CZ" altLang="cs-CZ" sz="1800" dirty="0" err="1"/>
              <a:t>Paracelsus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analgetic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ether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1646 </a:t>
            </a:r>
            <a:r>
              <a:rPr lang="cs-CZ" altLang="cs-CZ" sz="1800" dirty="0" err="1"/>
              <a:t>Severino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cryoanaesthesia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Napoleon's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wars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Larey</a:t>
            </a:r>
            <a:r>
              <a:rPr lang="cs-CZ" altLang="cs-CZ" sz="1800" dirty="0"/>
              <a:t> (..1939 – Rusko-Finská válka)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1773 N2O      Joseph </a:t>
            </a:r>
            <a:r>
              <a:rPr lang="cs-CZ" altLang="cs-CZ" sz="1800" dirty="0" err="1"/>
              <a:t>Priestley</a:t>
            </a:r>
            <a:r>
              <a:rPr lang="cs-CZ" altLang="cs-CZ" sz="1800" dirty="0"/>
              <a:t> (1733-1804)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1774 O2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1779 </a:t>
            </a:r>
            <a:r>
              <a:rPr lang="cs-CZ" altLang="cs-CZ" sz="1800" dirty="0" err="1"/>
              <a:t>Humphry</a:t>
            </a:r>
            <a:r>
              <a:rPr lang="cs-CZ" altLang="cs-CZ" sz="1800" dirty="0"/>
              <a:t> Davy  - </a:t>
            </a:r>
            <a:r>
              <a:rPr lang="cs-CZ" altLang="cs-CZ" sz="1800" dirty="0" err="1"/>
              <a:t>anaesthetic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N2O</a:t>
            </a:r>
          </a:p>
        </p:txBody>
      </p:sp>
    </p:spTree>
    <p:extLst>
      <p:ext uri="{BB962C8B-B14F-4D97-AF65-F5344CB8AC3E}">
        <p14:creationId xmlns:p14="http://schemas.microsoft.com/office/powerpoint/2010/main" val="4163460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Ether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781468"/>
            <a:ext cx="11614079" cy="4804344"/>
          </a:xfrm>
          <a:ln/>
        </p:spPr>
        <p:txBody>
          <a:bodyPr tIns="44704"/>
          <a:lstStyle/>
          <a:p>
            <a:pPr marL="561975" indent="-45720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ostonský</a:t>
            </a:r>
            <a:r>
              <a:rPr lang="en-GB" altLang="cs-CZ" dirty="0"/>
              <a:t> </a:t>
            </a:r>
            <a:r>
              <a:rPr lang="en-GB" altLang="cs-CZ" dirty="0" err="1"/>
              <a:t>dentista</a:t>
            </a:r>
            <a:r>
              <a:rPr lang="en-GB" altLang="cs-CZ" dirty="0"/>
              <a:t> William Thomas Green Morton </a:t>
            </a:r>
            <a:br>
              <a:rPr lang="cs-CZ" altLang="cs-CZ" dirty="0"/>
            </a:br>
            <a:r>
              <a:rPr lang="en-GB" altLang="cs-CZ" dirty="0" err="1"/>
              <a:t>podal</a:t>
            </a:r>
            <a:r>
              <a:rPr lang="en-GB" altLang="cs-CZ" dirty="0"/>
              <a:t> 16. </a:t>
            </a:r>
            <a:r>
              <a:rPr lang="en-GB" altLang="cs-CZ" dirty="0" err="1"/>
              <a:t>října</a:t>
            </a:r>
            <a:r>
              <a:rPr lang="en-GB" altLang="cs-CZ" dirty="0"/>
              <a:t> 1846 </a:t>
            </a:r>
            <a:r>
              <a:rPr lang="en-GB" altLang="cs-CZ" dirty="0" err="1"/>
              <a:t>éterovou</a:t>
            </a:r>
            <a:r>
              <a:rPr lang="en-GB" altLang="cs-CZ" dirty="0"/>
              <a:t> </a:t>
            </a:r>
            <a:r>
              <a:rPr lang="en-GB" altLang="cs-CZ" dirty="0" err="1"/>
              <a:t>anestezii</a:t>
            </a:r>
            <a:r>
              <a:rPr lang="en-GB" altLang="cs-CZ" dirty="0"/>
              <a:t> </a:t>
            </a:r>
            <a:r>
              <a:rPr lang="en-GB" altLang="cs-CZ" dirty="0" err="1"/>
              <a:t>Gilbertovi</a:t>
            </a:r>
            <a:r>
              <a:rPr lang="en-GB" altLang="cs-CZ" dirty="0"/>
              <a:t> </a:t>
            </a:r>
            <a:r>
              <a:rPr lang="en-GB" altLang="cs-CZ" dirty="0" err="1"/>
              <a:t>Abbotovi</a:t>
            </a:r>
            <a:r>
              <a:rPr lang="en-GB" altLang="cs-CZ" dirty="0"/>
              <a:t> k </a:t>
            </a:r>
            <a:r>
              <a:rPr lang="en-GB" altLang="cs-CZ" dirty="0" err="1"/>
              <a:t>vynětí</a:t>
            </a:r>
            <a:r>
              <a:rPr lang="en-GB" altLang="cs-CZ" dirty="0"/>
              <a:t> </a:t>
            </a:r>
            <a:r>
              <a:rPr lang="en-GB" altLang="cs-CZ" dirty="0" err="1"/>
              <a:t>nádoru</a:t>
            </a:r>
            <a:r>
              <a:rPr lang="en-GB" altLang="cs-CZ" dirty="0"/>
              <a:t> </a:t>
            </a:r>
            <a:r>
              <a:rPr lang="en-GB" altLang="cs-CZ" dirty="0" err="1"/>
              <a:t>dolní</a:t>
            </a:r>
            <a:r>
              <a:rPr lang="en-GB" altLang="cs-CZ" dirty="0"/>
              <a:t> </a:t>
            </a:r>
            <a:r>
              <a:rPr lang="en-GB" altLang="cs-CZ" dirty="0" err="1"/>
              <a:t>čelisti</a:t>
            </a:r>
            <a:r>
              <a:rPr lang="en-GB" altLang="cs-CZ" dirty="0"/>
              <a:t>. 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1. </a:t>
            </a:r>
            <a:r>
              <a:rPr lang="en-GB" altLang="cs-CZ" dirty="0" err="1"/>
              <a:t>článek</a:t>
            </a:r>
            <a:r>
              <a:rPr lang="en-GB" altLang="cs-CZ" dirty="0"/>
              <a:t> Boston Medical and Surgical Journal</a:t>
            </a:r>
            <a:br>
              <a:rPr lang="en-GB" altLang="cs-CZ" dirty="0"/>
            </a:br>
            <a:r>
              <a:rPr lang="en-GB" altLang="cs-CZ" dirty="0" err="1"/>
              <a:t>listopad</a:t>
            </a:r>
            <a:r>
              <a:rPr lang="en-GB" altLang="cs-CZ" dirty="0"/>
              <a:t> 1846.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6. </a:t>
            </a:r>
            <a:r>
              <a:rPr lang="en-GB" altLang="cs-CZ" dirty="0" err="1"/>
              <a:t>února</a:t>
            </a:r>
            <a:r>
              <a:rPr lang="en-GB" altLang="cs-CZ" dirty="0"/>
              <a:t> 1847 </a:t>
            </a:r>
            <a:br>
              <a:rPr lang="en-GB" altLang="cs-CZ" dirty="0"/>
            </a:br>
            <a:r>
              <a:rPr lang="en-GB" altLang="cs-CZ" dirty="0" err="1"/>
              <a:t>první</a:t>
            </a:r>
            <a:r>
              <a:rPr lang="en-GB" altLang="cs-CZ" dirty="0"/>
              <a:t> </a:t>
            </a:r>
            <a:r>
              <a:rPr lang="en-GB" altLang="cs-CZ" dirty="0" err="1"/>
              <a:t>éterová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v </a:t>
            </a:r>
            <a:r>
              <a:rPr lang="en-GB" altLang="cs-CZ" dirty="0" err="1"/>
              <a:t>Čechách</a:t>
            </a:r>
            <a:br>
              <a:rPr lang="en-GB" altLang="cs-CZ" dirty="0"/>
            </a:br>
            <a:r>
              <a:rPr lang="en-GB" altLang="cs-CZ" dirty="0" err="1"/>
              <a:t>mnich</a:t>
            </a:r>
            <a:r>
              <a:rPr lang="en-GB" altLang="cs-CZ" dirty="0"/>
              <a:t> </a:t>
            </a:r>
            <a:r>
              <a:rPr lang="en-GB" altLang="cs-CZ" dirty="0" err="1"/>
              <a:t>bratr</a:t>
            </a:r>
            <a:r>
              <a:rPr lang="en-GB" altLang="cs-CZ" dirty="0"/>
              <a:t> </a:t>
            </a:r>
            <a:r>
              <a:rPr lang="en-GB" altLang="cs-CZ" dirty="0" err="1"/>
              <a:t>Celestýn</a:t>
            </a:r>
            <a:r>
              <a:rPr lang="en-GB" altLang="cs-CZ" dirty="0"/>
              <a:t> </a:t>
            </a:r>
            <a:r>
              <a:rPr lang="en-GB" altLang="cs-CZ" dirty="0" err="1"/>
              <a:t>Opitz</a:t>
            </a:r>
            <a:r>
              <a:rPr lang="en-GB" altLang="cs-CZ" dirty="0"/>
              <a:t> v </a:t>
            </a:r>
            <a:r>
              <a:rPr lang="en-GB" altLang="cs-CZ" dirty="0" err="1"/>
              <a:t>nemocnici</a:t>
            </a:r>
            <a:r>
              <a:rPr lang="en-GB" altLang="cs-CZ" dirty="0"/>
              <a:t> </a:t>
            </a:r>
            <a:r>
              <a:rPr lang="en-GB" altLang="cs-CZ" dirty="0" err="1"/>
              <a:t>milosrdných</a:t>
            </a:r>
            <a:r>
              <a:rPr lang="en-GB" altLang="cs-CZ" dirty="0"/>
              <a:t> </a:t>
            </a:r>
            <a:r>
              <a:rPr lang="en-GB" altLang="cs-CZ" dirty="0" err="1"/>
              <a:t>bratří</a:t>
            </a:r>
            <a:r>
              <a:rPr lang="en-GB" altLang="cs-CZ" dirty="0"/>
              <a:t> </a:t>
            </a:r>
            <a:r>
              <a:rPr lang="en-GB" altLang="cs-CZ" dirty="0" err="1"/>
              <a:t>sv</a:t>
            </a:r>
            <a:r>
              <a:rPr lang="en-GB" altLang="cs-CZ" dirty="0"/>
              <a:t>. Jana z </a:t>
            </a:r>
            <a:r>
              <a:rPr lang="en-GB" altLang="cs-CZ" dirty="0" err="1"/>
              <a:t>Boha</a:t>
            </a:r>
            <a:r>
              <a:rPr lang="en-GB" altLang="cs-CZ" dirty="0"/>
              <a:t> v </a:t>
            </a:r>
            <a:r>
              <a:rPr lang="en-GB" altLang="cs-CZ" dirty="0" err="1"/>
              <a:t>Praze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Františku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88714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Ether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1" y="1143480"/>
            <a:ext cx="11518079" cy="57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86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31541" b="25090"/>
          <a:stretch>
            <a:fillRect/>
          </a:stretch>
        </p:blipFill>
        <p:spPr bwMode="auto">
          <a:xfrm>
            <a:off x="0" y="4108752"/>
            <a:ext cx="12295680" cy="27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4" t="31541" b="250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Důvody úspěchu éteru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21" y="1690737"/>
            <a:ext cx="11320320" cy="4389581"/>
          </a:xfrm>
          <a:ln/>
        </p:spPr>
        <p:txBody>
          <a:bodyPr tIns="23114"/>
          <a:lstStyle/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snadná příprava a skladování (vs. N2O)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fyzikální vlastnosti  - inhalace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nízká koncentrace – není hypoxie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minimální deprese oběhu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pomalý úvod – bezpečný pro začátečníky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snadné podání – nasáklou gázou, po kapkách</a:t>
            </a:r>
          </a:p>
        </p:txBody>
      </p:sp>
    </p:spTree>
    <p:extLst>
      <p:ext uri="{BB962C8B-B14F-4D97-AF65-F5344CB8AC3E}">
        <p14:creationId xmlns:p14="http://schemas.microsoft.com/office/powerpoint/2010/main" val="4100568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13911" b="15652"/>
          <a:stretch>
            <a:fillRect/>
          </a:stretch>
        </p:blipFill>
        <p:spPr bwMode="auto">
          <a:xfrm>
            <a:off x="6996481" y="4758260"/>
            <a:ext cx="5195520" cy="20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783" r="13911" b="156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1847 – chloroform – </a:t>
            </a:r>
            <a:r>
              <a:rPr lang="en-GB" altLang="cs-CZ" dirty="0" err="1"/>
              <a:t>porodnická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1884 – </a:t>
            </a:r>
            <a:r>
              <a:rPr lang="en-GB" altLang="cs-CZ" dirty="0" err="1"/>
              <a:t>kokain</a:t>
            </a:r>
            <a:r>
              <a:rPr lang="en-GB" altLang="cs-CZ" dirty="0"/>
              <a:t> – </a:t>
            </a:r>
            <a:r>
              <a:rPr lang="en-GB" altLang="cs-CZ" dirty="0" err="1"/>
              <a:t>oko</a:t>
            </a:r>
            <a:r>
              <a:rPr lang="en-GB" altLang="cs-CZ" dirty="0"/>
              <a:t>, .. </a:t>
            </a:r>
            <a:r>
              <a:rPr lang="en-GB" altLang="cs-CZ" dirty="0" err="1"/>
              <a:t>sliznice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1885-99 – </a:t>
            </a:r>
            <a:r>
              <a:rPr lang="en-GB" altLang="cs-CZ" dirty="0" err="1"/>
              <a:t>kokain</a:t>
            </a:r>
            <a:r>
              <a:rPr lang="en-GB" altLang="cs-CZ" dirty="0"/>
              <a:t> “</a:t>
            </a:r>
            <a:r>
              <a:rPr lang="en-GB" altLang="cs-CZ" dirty="0" err="1"/>
              <a:t>spinálně</a:t>
            </a:r>
            <a:r>
              <a:rPr lang="en-GB" altLang="cs-CZ" dirty="0"/>
              <a:t>”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1895 </a:t>
            </a:r>
            <a:r>
              <a:rPr lang="en-GB" altLang="cs-CZ" dirty="0" err="1"/>
              <a:t>přímá</a:t>
            </a:r>
            <a:r>
              <a:rPr lang="en-GB" altLang="cs-CZ" dirty="0"/>
              <a:t> </a:t>
            </a:r>
            <a:r>
              <a:rPr lang="en-GB" altLang="cs-CZ" dirty="0" err="1"/>
              <a:t>laryngoskopie</a:t>
            </a:r>
            <a:r>
              <a:rPr lang="en-GB" altLang="cs-CZ" dirty="0"/>
              <a:t>  Alfred Kirstein -  Berlin.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1941 přímá laryngoskopie v klinické praxi </a:t>
            </a:r>
            <a:br>
              <a:rPr lang="cs-CZ" altLang="cs-CZ" dirty="0"/>
            </a:br>
            <a:r>
              <a:rPr lang="cs-CZ" altLang="cs-CZ" dirty="0"/>
              <a:t> Robert Miller and Sir Robert </a:t>
            </a:r>
            <a:r>
              <a:rPr lang="cs-CZ" altLang="cs-CZ" dirty="0" err="1"/>
              <a:t>MacIntosh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65318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35579"/>
          </a:xfrm>
          <a:ln/>
        </p:spPr>
        <p:txBody>
          <a:bodyPr tIns="44704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1940's Curare, </a:t>
            </a:r>
            <a:r>
              <a:rPr lang="cs-CZ" altLang="cs-CZ" dirty="0"/>
              <a:t>SCHJ, </a:t>
            </a:r>
            <a:br>
              <a:rPr lang="cs-CZ" altLang="cs-CZ" dirty="0"/>
            </a:br>
            <a:r>
              <a:rPr lang="cs-CZ" altLang="cs-CZ" dirty="0" err="1"/>
              <a:t>neostigmin</a:t>
            </a:r>
            <a:br>
              <a:rPr lang="cs-CZ" altLang="cs-CZ" dirty="0"/>
            </a:br>
            <a:r>
              <a:rPr lang="cs-CZ" altLang="cs-CZ" dirty="0" err="1"/>
              <a:t>thiopental</a:t>
            </a:r>
            <a:r>
              <a:rPr lang="cs-CZ" alt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1950's – </a:t>
            </a:r>
            <a:r>
              <a:rPr lang="en-GB" altLang="cs-CZ" dirty="0" err="1"/>
              <a:t>halothan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1960's – </a:t>
            </a:r>
            <a:r>
              <a:rPr lang="en-GB" altLang="cs-CZ" dirty="0" err="1"/>
              <a:t>enflurane</a:t>
            </a:r>
            <a:r>
              <a:rPr lang="en-GB" altLang="cs-CZ" dirty="0"/>
              <a:t>, isoflurane,   </a:t>
            </a:r>
            <a:br>
              <a:rPr lang="en-GB" altLang="cs-CZ" dirty="0"/>
            </a:br>
            <a:r>
              <a:rPr lang="en-GB" altLang="cs-CZ" dirty="0" err="1"/>
              <a:t>etomidat</a:t>
            </a:r>
            <a:r>
              <a:rPr lang="en-GB" altLang="cs-CZ" dirty="0"/>
              <a:t>, </a:t>
            </a:r>
            <a:r>
              <a:rPr lang="en-GB" altLang="cs-CZ" dirty="0" err="1"/>
              <a:t>ketamin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1977 </a:t>
            </a:r>
            <a:r>
              <a:rPr lang="en-GB" altLang="cs-CZ" dirty="0" err="1"/>
              <a:t>propofol</a:t>
            </a:r>
            <a:r>
              <a:rPr lang="en-GB" altLang="cs-CZ" dirty="0"/>
              <a:t>  ..</a:t>
            </a:r>
            <a:r>
              <a:rPr lang="cs-CZ" altLang="cs-CZ" dirty="0"/>
              <a:t> </a:t>
            </a:r>
            <a:r>
              <a:rPr lang="en-GB" altLang="cs-CZ" dirty="0" err="1"/>
              <a:t>Cremofor</a:t>
            </a:r>
            <a:r>
              <a:rPr lang="en-GB" altLang="cs-CZ" dirty="0"/>
              <a:t> </a:t>
            </a:r>
            <a:r>
              <a:rPr lang="en-GB" altLang="cs-CZ" dirty="0" err="1"/>
              <a:t>anafylaxe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.. 90's .. </a:t>
            </a:r>
            <a:r>
              <a:rPr lang="en-GB" altLang="cs-CZ" dirty="0" err="1"/>
              <a:t>lecitin+sojový</a:t>
            </a:r>
            <a:r>
              <a:rPr lang="en-GB" altLang="cs-CZ" dirty="0"/>
              <a:t> </a:t>
            </a:r>
            <a:r>
              <a:rPr lang="en-GB" altLang="cs-CZ" dirty="0" err="1"/>
              <a:t>olej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1993: </a:t>
            </a:r>
            <a:r>
              <a:rPr lang="cs-CZ" altLang="cs-CZ" dirty="0" err="1"/>
              <a:t>mivacurium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1994: </a:t>
            </a:r>
            <a:r>
              <a:rPr lang="cs-CZ" altLang="cs-CZ" dirty="0" err="1"/>
              <a:t>rocuronium</a:t>
            </a:r>
            <a:r>
              <a:rPr lang="cs-CZ" altLang="cs-CZ" dirty="0"/>
              <a:t>, </a:t>
            </a:r>
            <a:r>
              <a:rPr lang="en-GB" altLang="cs-CZ" dirty="0"/>
              <a:t>sevoflurane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2005: </a:t>
            </a:r>
            <a:r>
              <a:rPr lang="en-GB" altLang="cs-CZ" dirty="0" err="1"/>
              <a:t>sugamadex</a:t>
            </a:r>
            <a:r>
              <a:rPr lang="en-GB" altLang="cs-CZ" dirty="0"/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00" y="344197"/>
            <a:ext cx="4608000" cy="30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8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Anesteziologická péče  - dnes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5476895"/>
          </a:xfrm>
          <a:ln/>
        </p:spPr>
        <p:txBody>
          <a:bodyPr tIns="44704"/>
          <a:lstStyle/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bolest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vědomí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bezpečí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Def: </a:t>
            </a:r>
            <a:r>
              <a:rPr lang="en-GB" altLang="cs-CZ" dirty="0" err="1"/>
              <a:t>soubor</a:t>
            </a:r>
            <a:r>
              <a:rPr lang="en-GB" altLang="cs-CZ" dirty="0"/>
              <a:t> </a:t>
            </a:r>
            <a:r>
              <a:rPr lang="en-GB" altLang="cs-CZ" dirty="0" err="1"/>
              <a:t>léčebných</a:t>
            </a:r>
            <a:r>
              <a:rPr lang="en-GB" altLang="cs-CZ" dirty="0"/>
              <a:t> a </a:t>
            </a:r>
            <a:r>
              <a:rPr lang="en-GB" altLang="cs-CZ" dirty="0" err="1"/>
              <a:t>diagnostických</a:t>
            </a:r>
            <a:r>
              <a:rPr lang="en-GB" altLang="cs-CZ" dirty="0"/>
              <a:t> </a:t>
            </a:r>
            <a:r>
              <a:rPr lang="en-GB" altLang="cs-CZ" dirty="0" err="1"/>
              <a:t>postupů</a:t>
            </a:r>
            <a:r>
              <a:rPr lang="en-GB" altLang="cs-CZ" dirty="0"/>
              <a:t>, </a:t>
            </a:r>
            <a:r>
              <a:rPr lang="en-GB" altLang="cs-CZ" dirty="0" err="1"/>
              <a:t>které</a:t>
            </a:r>
            <a:r>
              <a:rPr lang="en-GB" altLang="cs-CZ" dirty="0"/>
              <a:t> </a:t>
            </a:r>
            <a:r>
              <a:rPr lang="en-GB" altLang="cs-CZ" b="1" dirty="0" err="1"/>
              <a:t>umožňují</a:t>
            </a:r>
            <a:r>
              <a:rPr lang="en-GB" altLang="cs-CZ" b="1" dirty="0"/>
              <a:t> </a:t>
            </a:r>
            <a:r>
              <a:rPr lang="en-GB" altLang="cs-CZ" b="1" dirty="0" err="1"/>
              <a:t>provádět</a:t>
            </a:r>
            <a:r>
              <a:rPr lang="en-GB" altLang="cs-CZ" b="1" dirty="0"/>
              <a:t> </a:t>
            </a:r>
            <a:r>
              <a:rPr lang="en-GB" altLang="cs-CZ" dirty="0" err="1"/>
              <a:t>operační</a:t>
            </a:r>
            <a:r>
              <a:rPr lang="en-GB" altLang="cs-CZ" dirty="0"/>
              <a:t> </a:t>
            </a:r>
            <a:r>
              <a:rPr lang="en-GB" altLang="cs-CZ" b="1" dirty="0" err="1"/>
              <a:t>výkony</a:t>
            </a:r>
            <a:r>
              <a:rPr lang="en-GB" altLang="cs-CZ" dirty="0"/>
              <a:t>, </a:t>
            </a:r>
            <a:r>
              <a:rPr lang="en-GB" altLang="cs-CZ" dirty="0" err="1"/>
              <a:t>léčebné</a:t>
            </a:r>
            <a:r>
              <a:rPr lang="en-GB" altLang="cs-CZ" dirty="0"/>
              <a:t> </a:t>
            </a:r>
            <a:r>
              <a:rPr lang="en-GB" altLang="cs-CZ" dirty="0" err="1"/>
              <a:t>výkony</a:t>
            </a:r>
            <a:r>
              <a:rPr lang="en-GB" altLang="cs-CZ" dirty="0"/>
              <a:t> a </a:t>
            </a:r>
            <a:r>
              <a:rPr lang="en-GB" altLang="cs-CZ" dirty="0" err="1"/>
              <a:t>vyšetřovací</a:t>
            </a:r>
            <a:r>
              <a:rPr lang="en-GB" altLang="cs-CZ" dirty="0"/>
              <a:t> </a:t>
            </a:r>
            <a:r>
              <a:rPr lang="en-GB" altLang="cs-CZ" dirty="0" err="1"/>
              <a:t>metody</a:t>
            </a:r>
            <a:r>
              <a:rPr lang="en-GB" altLang="cs-CZ" dirty="0"/>
              <a:t> v </a:t>
            </a:r>
            <a:r>
              <a:rPr lang="en-GB" altLang="cs-CZ" dirty="0" err="1"/>
              <a:t>celkovém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regionálním</a:t>
            </a:r>
            <a:r>
              <a:rPr lang="en-GB" altLang="cs-CZ" dirty="0"/>
              <a:t> </a:t>
            </a:r>
            <a:r>
              <a:rPr lang="en-GB" altLang="cs-CZ" b="1" dirty="0" err="1"/>
              <a:t>znecitlivění</a:t>
            </a:r>
            <a:r>
              <a:rPr lang="en-GB" altLang="cs-CZ" dirty="0"/>
              <a:t>. </a:t>
            </a:r>
          </a:p>
          <a:p>
            <a:pPr marL="420688" indent="-315913">
              <a:lnSpc>
                <a:spcPct val="89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Je </a:t>
            </a:r>
            <a:r>
              <a:rPr lang="en-GB" altLang="cs-CZ" dirty="0" err="1"/>
              <a:t>poskytována</a:t>
            </a:r>
            <a:r>
              <a:rPr lang="en-GB" altLang="cs-CZ" dirty="0"/>
              <a:t> v </a:t>
            </a:r>
            <a:r>
              <a:rPr lang="en-GB" altLang="cs-CZ" b="1" dirty="0" err="1"/>
              <a:t>perioperačním</a:t>
            </a:r>
            <a:r>
              <a:rPr lang="en-GB" altLang="cs-CZ" dirty="0"/>
              <a:t> </a:t>
            </a:r>
            <a:r>
              <a:rPr lang="en-GB" altLang="cs-CZ" dirty="0" err="1"/>
              <a:t>období</a:t>
            </a:r>
            <a:r>
              <a:rPr lang="en-GB" altLang="cs-CZ" dirty="0"/>
              <a:t> a </a:t>
            </a:r>
            <a:r>
              <a:rPr lang="en-GB" altLang="cs-CZ" dirty="0" err="1"/>
              <a:t>zahrnuje</a:t>
            </a:r>
            <a:r>
              <a:rPr lang="en-GB" altLang="cs-CZ" dirty="0"/>
              <a:t> </a:t>
            </a:r>
            <a:r>
              <a:rPr lang="en-GB" altLang="cs-CZ" dirty="0" err="1"/>
              <a:t>podíl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přípravě</a:t>
            </a:r>
            <a:r>
              <a:rPr lang="en-GB" altLang="cs-CZ" dirty="0"/>
              <a:t> k </a:t>
            </a:r>
            <a:r>
              <a:rPr lang="en-GB" altLang="cs-CZ" dirty="0" err="1"/>
              <a:t>výkonu</a:t>
            </a:r>
            <a:r>
              <a:rPr lang="en-GB" altLang="cs-CZ" dirty="0"/>
              <a:t>, </a:t>
            </a:r>
            <a:r>
              <a:rPr lang="en-GB" altLang="cs-CZ" dirty="0" err="1"/>
              <a:t>samotné</a:t>
            </a:r>
            <a:r>
              <a:rPr lang="en-GB" altLang="cs-CZ" dirty="0"/>
              <a:t> </a:t>
            </a:r>
            <a:r>
              <a:rPr lang="en-GB" altLang="cs-CZ" dirty="0" err="1"/>
              <a:t>zajištění</a:t>
            </a:r>
            <a:r>
              <a:rPr lang="en-GB" altLang="cs-CZ" dirty="0"/>
              <a:t> v </a:t>
            </a:r>
            <a:r>
              <a:rPr lang="en-GB" altLang="cs-CZ" dirty="0" err="1"/>
              <a:t>jeho</a:t>
            </a:r>
            <a:r>
              <a:rPr lang="en-GB" altLang="cs-CZ" dirty="0"/>
              <a:t> </a:t>
            </a:r>
            <a:r>
              <a:rPr lang="en-GB" altLang="cs-CZ" dirty="0" err="1"/>
              <a:t>průběhu</a:t>
            </a:r>
            <a:r>
              <a:rPr lang="en-GB" altLang="cs-CZ" dirty="0"/>
              <a:t> a </a:t>
            </a:r>
            <a:r>
              <a:rPr lang="en-GB" altLang="cs-CZ" dirty="0" err="1"/>
              <a:t>nezbytnou</a:t>
            </a:r>
            <a:r>
              <a:rPr lang="en-GB" altLang="cs-CZ" dirty="0"/>
              <a:t> </a:t>
            </a:r>
            <a:r>
              <a:rPr lang="en-GB" altLang="cs-CZ" dirty="0" err="1"/>
              <a:t>péči</a:t>
            </a:r>
            <a:r>
              <a:rPr lang="en-GB" altLang="cs-CZ" dirty="0"/>
              <a:t> </a:t>
            </a:r>
            <a:r>
              <a:rPr lang="en-GB" altLang="cs-CZ" dirty="0" err="1"/>
              <a:t>navazující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48635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Celková anestezie: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vyřazení</a:t>
            </a:r>
            <a:r>
              <a:rPr lang="cs-CZ" altLang="cs-CZ" dirty="0"/>
              <a:t> mozkových </a:t>
            </a:r>
            <a:r>
              <a:rPr lang="cs-CZ" altLang="cs-CZ" dirty="0" err="1"/>
              <a:t>bb</a:t>
            </a:r>
            <a:r>
              <a:rPr lang="cs-CZ" altLang="cs-CZ" dirty="0"/>
              <a:t>. z normální činnosti (vnímání a reflexy)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uměle vytvořené a ŘÍZENÉ, </a:t>
            </a:r>
            <a:br>
              <a:rPr lang="cs-CZ" altLang="cs-CZ" dirty="0"/>
            </a:br>
            <a:r>
              <a:rPr lang="cs-CZ" altLang="cs-CZ" dirty="0"/>
              <a:t>plně </a:t>
            </a:r>
            <a:r>
              <a:rPr lang="cs-CZ" altLang="cs-CZ" dirty="0" err="1"/>
              <a:t>rev</a:t>
            </a:r>
            <a:r>
              <a:rPr lang="en-GB" altLang="cs-CZ" dirty="0" err="1"/>
              <a:t>erzibilní</a:t>
            </a:r>
            <a:r>
              <a:rPr lang="en-GB" altLang="cs-CZ" dirty="0"/>
              <a:t> </a:t>
            </a:r>
            <a:r>
              <a:rPr lang="en-GB" altLang="cs-CZ" dirty="0" err="1"/>
              <a:t>koma</a:t>
            </a:r>
            <a:endParaRPr lang="en-GB" altLang="cs-CZ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806401" y="2434078"/>
            <a:ext cx="5047679" cy="3731431"/>
            <a:chOff x="3545" y="2139"/>
            <a:chExt cx="2629" cy="2591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3545" y="2139"/>
              <a:ext cx="2629" cy="2591"/>
            </a:xfrm>
            <a:prstGeom prst="ellips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862" y="2611"/>
              <a:ext cx="980" cy="854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V="1">
              <a:off x="4851" y="2648"/>
              <a:ext cx="995" cy="817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859" y="3458"/>
              <a:ext cx="0" cy="1270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4141" y="2229"/>
              <a:ext cx="140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Hypnotics</a:t>
              </a:r>
              <a:r>
                <a:rPr lang="cs-CZ" altLang="cs-CZ" dirty="0">
                  <a:solidFill>
                    <a:schemeClr val="tx1"/>
                  </a:solidFill>
                </a:rPr>
                <a:t>, </a:t>
              </a:r>
              <a:br>
                <a:rPr lang="cs-CZ" altLang="cs-CZ" dirty="0">
                  <a:solidFill>
                    <a:schemeClr val="tx1"/>
                  </a:solidFill>
                </a:rPr>
              </a:br>
              <a:r>
                <a:rPr lang="cs-CZ" altLang="cs-CZ" dirty="0" err="1">
                  <a:solidFill>
                    <a:schemeClr val="tx1"/>
                  </a:solidFill>
                </a:rPr>
                <a:t>Volatile</a:t>
              </a:r>
              <a:r>
                <a:rPr lang="cs-CZ" altLang="cs-CZ" dirty="0">
                  <a:solidFill>
                    <a:schemeClr val="tx1"/>
                  </a:solidFill>
                </a:rPr>
                <a:t> </a:t>
              </a:r>
              <a:r>
                <a:rPr lang="cs-CZ" altLang="cs-CZ" dirty="0" err="1">
                  <a:solidFill>
                    <a:schemeClr val="tx1"/>
                  </a:solidFill>
                </a:rPr>
                <a:t>anaesthetics</a:t>
              </a:r>
              <a:endParaRPr lang="cs-CZ" altLang="cs-CZ" dirty="0">
                <a:solidFill>
                  <a:schemeClr val="tx1"/>
                </a:solidFill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5174" y="3593"/>
              <a:ext cx="67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>
                  <a:solidFill>
                    <a:schemeClr val="tx1"/>
                  </a:solidFill>
                </a:rPr>
                <a:t>Muscle </a:t>
              </a:r>
              <a:br>
                <a:rPr lang="cs-CZ" altLang="cs-CZ">
                  <a:solidFill>
                    <a:schemeClr val="tx1"/>
                  </a:solidFill>
                </a:rPr>
              </a:br>
              <a:r>
                <a:rPr lang="cs-CZ" altLang="cs-CZ">
                  <a:solidFill>
                    <a:schemeClr val="tx1"/>
                  </a:solidFill>
                </a:rPr>
                <a:t>relaxants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682" y="3362"/>
              <a:ext cx="1194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Analgetics</a:t>
              </a:r>
              <a:r>
                <a:rPr lang="cs-CZ" altLang="cs-CZ" dirty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lnSpc>
                  <a:spcPct val="100000"/>
                </a:lnSpc>
              </a:pPr>
              <a:r>
                <a:rPr lang="cs-CZ" altLang="cs-CZ" dirty="0" err="1">
                  <a:solidFill>
                    <a:schemeClr val="tx1"/>
                  </a:solidFill>
                </a:rPr>
                <a:t>Opioids</a:t>
              </a:r>
              <a:endParaRPr lang="cs-CZ" altLang="cs-CZ" dirty="0">
                <a:solidFill>
                  <a:schemeClr val="tx1"/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cs-CZ" altLang="cs-CZ" dirty="0">
                  <a:solidFill>
                    <a:schemeClr val="tx1"/>
                  </a:solidFill>
                </a:rPr>
                <a:t>N2O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314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Ideální anestetikum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dočasné vyřazení mozkových </a:t>
            </a:r>
            <a:r>
              <a:rPr lang="cs-CZ" altLang="cs-CZ" dirty="0" err="1"/>
              <a:t>bb</a:t>
            </a:r>
            <a:r>
              <a:rPr lang="cs-CZ" altLang="cs-CZ" dirty="0"/>
              <a:t>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 vlivu na kardiovaskulární a dýchací systém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bezpečné, levné, netoxické, ... 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neexistuje</a:t>
            </a:r>
          </a:p>
        </p:txBody>
      </p:sp>
    </p:spTree>
    <p:extLst>
      <p:ext uri="{BB962C8B-B14F-4D97-AF65-F5344CB8AC3E}">
        <p14:creationId xmlns:p14="http://schemas.microsoft.com/office/powerpoint/2010/main" val="641381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Výstup předmětu: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 err="1"/>
              <a:t>bazál</a:t>
            </a:r>
            <a:r>
              <a:rPr lang="cs-CZ" altLang="cs-CZ" sz="2400" dirty="0"/>
              <a:t> celkové anestezie dospělých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regionální anestezie (SA, EPI)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umět základy zajištění dýchacích cest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.. a pokud vás to nepřestane bavit ...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anestezie dětí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periferní nervové blokády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 kolokvium = kredit</a:t>
            </a:r>
          </a:p>
        </p:txBody>
      </p:sp>
    </p:spTree>
    <p:extLst>
      <p:ext uri="{BB962C8B-B14F-4D97-AF65-F5344CB8AC3E}">
        <p14:creationId xmlns:p14="http://schemas.microsoft.com/office/powerpoint/2010/main" val="140395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Slovník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683537"/>
            <a:ext cx="10609920" cy="4882113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analgezie</a:t>
            </a:r>
            <a:r>
              <a:rPr lang="en-GB" altLang="cs-CZ" dirty="0"/>
              <a:t> = </a:t>
            </a:r>
            <a:r>
              <a:rPr lang="en-GB" altLang="cs-CZ" dirty="0" err="1"/>
              <a:t>odstranění</a:t>
            </a:r>
            <a:r>
              <a:rPr lang="en-GB" altLang="cs-CZ" dirty="0"/>
              <a:t> </a:t>
            </a:r>
            <a:r>
              <a:rPr lang="en-GB" altLang="cs-CZ" dirty="0" err="1"/>
              <a:t>bolesti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sedace</a:t>
            </a:r>
            <a:r>
              <a:rPr lang="en-GB" altLang="cs-CZ" dirty="0"/>
              <a:t> = </a:t>
            </a:r>
            <a:r>
              <a:rPr lang="en-GB" altLang="cs-CZ" dirty="0" err="1"/>
              <a:t>zklidnění</a:t>
            </a:r>
            <a:r>
              <a:rPr lang="en-GB" altLang="cs-CZ" dirty="0"/>
              <a:t> </a:t>
            </a:r>
            <a:r>
              <a:rPr lang="en-GB" altLang="cs-CZ" dirty="0" err="1"/>
              <a:t>odporu</a:t>
            </a:r>
            <a:r>
              <a:rPr lang="en-GB" altLang="cs-CZ" dirty="0"/>
              <a:t>, </a:t>
            </a:r>
            <a:r>
              <a:rPr lang="en-GB" altLang="cs-CZ" dirty="0" err="1"/>
              <a:t>neklidu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celková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(</a:t>
            </a:r>
            <a:r>
              <a:rPr lang="en-GB" altLang="cs-CZ" dirty="0" err="1"/>
              <a:t>inhal</a:t>
            </a:r>
            <a:r>
              <a:rPr lang="en-GB" altLang="cs-CZ" dirty="0"/>
              <a:t>., TIVA, </a:t>
            </a:r>
            <a:r>
              <a:rPr lang="en-GB" altLang="cs-CZ" dirty="0" err="1"/>
              <a:t>doplňovaná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regionální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svodná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 (SA, EPI)</a:t>
            </a:r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periferní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blokády</a:t>
            </a:r>
            <a:endParaRPr lang="en-GB" altLang="cs-CZ" sz="3200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/>
              <a:t> (</a:t>
            </a:r>
            <a:r>
              <a:rPr lang="en-GB" altLang="cs-CZ" sz="3200" dirty="0" err="1"/>
              <a:t>infiltrační</a:t>
            </a:r>
            <a:r>
              <a:rPr lang="en-GB" altLang="cs-CZ" sz="3200" dirty="0"/>
              <a:t> = </a:t>
            </a:r>
            <a:r>
              <a:rPr lang="en-GB" altLang="cs-CZ" sz="3200" dirty="0" err="1"/>
              <a:t>místní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kombinovaná</a:t>
            </a:r>
            <a:r>
              <a:rPr lang="en-GB" altLang="cs-CZ" dirty="0"/>
              <a:t> </a:t>
            </a:r>
            <a:r>
              <a:rPr lang="en-GB" altLang="cs-CZ" dirty="0" err="1"/>
              <a:t>anestézie</a:t>
            </a:r>
            <a:r>
              <a:rPr lang="cs-CZ" altLang="cs-CZ" dirty="0"/>
              <a:t> (</a:t>
            </a:r>
            <a:r>
              <a:rPr lang="cs-CZ" altLang="cs-CZ" dirty="0" err="1"/>
              <a:t>reg</a:t>
            </a:r>
            <a:r>
              <a:rPr lang="cs-CZ" altLang="cs-CZ" dirty="0"/>
              <a:t> + CA)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26247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Sedace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 tIns="24892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minimální</a:t>
            </a:r>
            <a:r>
              <a:rPr lang="en-GB" altLang="cs-CZ" sz="2800" dirty="0"/>
              <a:t> (</a:t>
            </a:r>
            <a:r>
              <a:rPr lang="en-GB" altLang="cs-CZ" sz="2800" dirty="0" err="1"/>
              <a:t>anxiolýza</a:t>
            </a:r>
            <a:r>
              <a:rPr lang="en-GB" altLang="cs-CZ" sz="2800" dirty="0"/>
              <a:t>) - </a:t>
            </a:r>
            <a:r>
              <a:rPr lang="en-GB" altLang="cs-CZ" sz="2800" dirty="0" err="1"/>
              <a:t>pacient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slova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kognitivní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fce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sníženy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ochrané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reflexy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d.cest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zachovány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vlivu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oběh</a:t>
            </a:r>
            <a:r>
              <a:rPr lang="en-GB" altLang="cs-CZ" sz="2800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/>
              <a:t>Conscious Sedation – </a:t>
            </a:r>
            <a:r>
              <a:rPr lang="en-GB" altLang="cs-CZ" sz="2800" dirty="0" err="1"/>
              <a:t>cílená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reakce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podněty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může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být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nutná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taktilní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stimulace</a:t>
            </a:r>
            <a:endParaRPr lang="en-GB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sz="2800" dirty="0" err="1"/>
              <a:t>luboká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sedace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jen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opakovanou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bolestivou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stimulaci</a:t>
            </a:r>
            <a:r>
              <a:rPr lang="en-GB" altLang="cs-CZ" sz="2800" dirty="0"/>
              <a:t>; </a:t>
            </a:r>
            <a:r>
              <a:rPr lang="en-GB" altLang="cs-CZ" sz="2800" dirty="0" err="1"/>
              <a:t>ohrožena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průchodnost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možná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neadekvátní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ventilace</a:t>
            </a:r>
            <a:endParaRPr lang="cs-CZ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sz="2800" dirty="0"/>
          </a:p>
          <a:p>
            <a:pPr marL="460375" indent="-457200">
              <a:lnSpc>
                <a:spcPct val="100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Celková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anestezie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ztráta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vědomí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rce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bolest</a:t>
            </a:r>
            <a:r>
              <a:rPr lang="en-GB" altLang="cs-CZ" sz="2800" dirty="0"/>
              <a:t>. </a:t>
            </a:r>
            <a:br>
              <a:rPr lang="cs-CZ" altLang="cs-CZ" sz="2800" dirty="0"/>
            </a:br>
            <a:r>
              <a:rPr lang="en-GB" altLang="cs-CZ" sz="2800" dirty="0" err="1"/>
              <a:t>Nutnost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zajistit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cesty</a:t>
            </a:r>
            <a:r>
              <a:rPr lang="en-GB" altLang="cs-CZ" sz="2800" dirty="0"/>
              <a:t> a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38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Continuum of depth of sedation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0" y="1143480"/>
            <a:ext cx="936192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73600" y="6564209"/>
            <a:ext cx="2624641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/>
              <a:t>ASA 2004/2009</a:t>
            </a:r>
          </a:p>
        </p:txBody>
      </p:sp>
    </p:spTree>
    <p:extLst>
      <p:ext uri="{BB962C8B-B14F-4D97-AF65-F5344CB8AC3E}">
        <p14:creationId xmlns:p14="http://schemas.microsoft.com/office/powerpoint/2010/main" val="65167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Perioperační období: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19084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souhlas s anestezií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úvod do anestezie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udržovací fáze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vyvedení z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pooperační péče</a:t>
            </a:r>
          </a:p>
        </p:txBody>
      </p:sp>
      <p:pic>
        <p:nvPicPr>
          <p:cNvPr id="67586" name="Picture 2" descr="https://1.bp.blogspot.com/-2RQ8_QuPnpU/XvuQsELbMaI/AAAAAAACJO4/hbVwe4qedFELpO9QqG_LnwE__f4kfdqMwCLcBGAsYHQ/s320/97744244_2560823474131844_51074805589931458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51" y="330161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5390" y="5508787"/>
            <a:ext cx="3279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</a:rPr>
              <a:t>https://www.askpilot.info/2020/06/phases-of-flight.html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B5A0BD-24DE-49D0-8F74-C8ADDAF72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46" y="1411115"/>
            <a:ext cx="1660446" cy="13610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C0EA45-701D-442F-8B67-594BE6F8A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27" y="5241744"/>
            <a:ext cx="1596692" cy="9979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0EB75D-6408-4D55-AE1A-061CF81DFD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6" t="40051" r="2406" b="-1"/>
          <a:stretch/>
        </p:blipFill>
        <p:spPr>
          <a:xfrm>
            <a:off x="5262005" y="4532581"/>
            <a:ext cx="1596692" cy="9572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4655CB-1D56-4D0E-86DF-5A35D4563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81" y="3803056"/>
            <a:ext cx="1394645" cy="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6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Úvod do CA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76258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 – 3 </a:t>
            </a:r>
            <a:r>
              <a:rPr lang="en-GB" altLang="cs-CZ" dirty="0" err="1"/>
              <a:t>léky</a:t>
            </a:r>
            <a:r>
              <a:rPr lang="en-GB" altLang="cs-CZ" dirty="0"/>
              <a:t> </a:t>
            </a:r>
            <a:r>
              <a:rPr lang="en-GB" altLang="cs-CZ" dirty="0" err="1"/>
              <a:t>i.v.</a:t>
            </a:r>
            <a:r>
              <a:rPr lang="en-GB" altLang="cs-CZ" dirty="0"/>
              <a:t> =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v </a:t>
            </a:r>
            <a:r>
              <a:rPr lang="en-GB" altLang="cs-CZ" dirty="0" err="1"/>
              <a:t>letálních</a:t>
            </a:r>
            <a:r>
              <a:rPr lang="en-GB" altLang="cs-CZ" dirty="0"/>
              <a:t> </a:t>
            </a:r>
            <a:r>
              <a:rPr lang="en-GB" altLang="cs-CZ" dirty="0" err="1"/>
              <a:t>dávkách</a:t>
            </a:r>
            <a:r>
              <a:rPr lang="en-GB" altLang="cs-CZ" dirty="0"/>
              <a:t>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nejúčinnější</a:t>
            </a:r>
            <a:r>
              <a:rPr lang="en-GB" altLang="cs-CZ" dirty="0"/>
              <a:t> </a:t>
            </a:r>
            <a:r>
              <a:rPr lang="en-GB" altLang="cs-CZ" dirty="0" err="1"/>
              <a:t>aplikační</a:t>
            </a:r>
            <a:r>
              <a:rPr lang="en-GB" altLang="cs-CZ" dirty="0"/>
              <a:t> </a:t>
            </a:r>
            <a:r>
              <a:rPr lang="en-GB" altLang="cs-CZ" dirty="0" err="1"/>
              <a:t>cestou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vyřazena</a:t>
            </a:r>
            <a:r>
              <a:rPr lang="en-GB" altLang="cs-CZ" dirty="0"/>
              <a:t> </a:t>
            </a:r>
            <a:r>
              <a:rPr lang="en-GB" altLang="cs-CZ" dirty="0" err="1"/>
              <a:t>sebekontrola</a:t>
            </a:r>
            <a:r>
              <a:rPr lang="en-GB" altLang="cs-CZ" dirty="0"/>
              <a:t>, </a:t>
            </a:r>
            <a:r>
              <a:rPr lang="en-GB" altLang="cs-CZ" dirty="0" err="1"/>
              <a:t>schopnost</a:t>
            </a:r>
            <a:r>
              <a:rPr lang="en-GB" altLang="cs-CZ" dirty="0"/>
              <a:t> </a:t>
            </a:r>
            <a:r>
              <a:rPr lang="en-GB" altLang="cs-CZ" dirty="0" err="1"/>
              <a:t>přivolat</a:t>
            </a:r>
            <a:r>
              <a:rPr lang="en-GB" altLang="cs-CZ" dirty="0"/>
              <a:t> </a:t>
            </a:r>
            <a:r>
              <a:rPr lang="en-GB" altLang="cs-CZ" dirty="0" err="1"/>
              <a:t>si</a:t>
            </a:r>
            <a:r>
              <a:rPr lang="en-GB" altLang="cs-CZ" dirty="0"/>
              <a:t> </a:t>
            </a:r>
            <a:r>
              <a:rPr lang="en-GB" altLang="cs-CZ" dirty="0" err="1"/>
              <a:t>pomoc</a:t>
            </a:r>
            <a:r>
              <a:rPr lang="en-GB" altLang="cs-CZ" dirty="0"/>
              <a:t>, 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utlumeny</a:t>
            </a:r>
            <a:r>
              <a:rPr lang="en-GB" altLang="cs-CZ" dirty="0"/>
              <a:t> </a:t>
            </a:r>
            <a:r>
              <a:rPr lang="en-GB" altLang="cs-CZ" dirty="0" err="1"/>
              <a:t>vitální</a:t>
            </a:r>
            <a:r>
              <a:rPr lang="en-GB" altLang="cs-CZ" dirty="0"/>
              <a:t> </a:t>
            </a:r>
            <a:r>
              <a:rPr lang="en-GB" altLang="cs-CZ" dirty="0" err="1"/>
              <a:t>autoregulační</a:t>
            </a:r>
            <a:r>
              <a:rPr lang="en-GB" altLang="cs-CZ" dirty="0"/>
              <a:t> </a:t>
            </a:r>
            <a:r>
              <a:rPr lang="en-GB" altLang="cs-CZ" dirty="0" err="1"/>
              <a:t>mechanizmy</a:t>
            </a:r>
            <a:r>
              <a:rPr lang="en-GB" altLang="cs-CZ" dirty="0"/>
              <a:t> (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dokonalou</a:t>
            </a:r>
            <a:r>
              <a:rPr lang="en-GB" altLang="cs-CZ" dirty="0"/>
              <a:t> </a:t>
            </a:r>
            <a:r>
              <a:rPr lang="en-GB" altLang="cs-CZ" dirty="0" err="1"/>
              <a:t>reziduální</a:t>
            </a:r>
            <a:r>
              <a:rPr lang="en-GB" altLang="cs-CZ" dirty="0"/>
              <a:t> </a:t>
            </a:r>
            <a:r>
              <a:rPr lang="en-GB" altLang="cs-CZ" dirty="0" err="1"/>
              <a:t>funkci</a:t>
            </a:r>
            <a:r>
              <a:rPr lang="en-GB" altLang="cs-CZ" dirty="0"/>
              <a:t> </a:t>
            </a:r>
            <a:r>
              <a:rPr lang="en-GB" altLang="cs-CZ" dirty="0" err="1"/>
              <a:t>pak</a:t>
            </a:r>
            <a:r>
              <a:rPr lang="en-GB" altLang="cs-CZ" dirty="0"/>
              <a:t> </a:t>
            </a:r>
            <a:r>
              <a:rPr lang="en-GB" altLang="cs-CZ" dirty="0" err="1"/>
              <a:t>už</a:t>
            </a:r>
            <a:r>
              <a:rPr lang="en-GB" altLang="cs-CZ" dirty="0"/>
              <a:t> </a:t>
            </a:r>
            <a:r>
              <a:rPr lang="en-GB" altLang="cs-CZ" dirty="0" err="1"/>
              <a:t>plně</a:t>
            </a:r>
            <a:r>
              <a:rPr lang="en-GB" altLang="cs-CZ" dirty="0"/>
              <a:t> </a:t>
            </a:r>
            <a:r>
              <a:rPr lang="en-GB" altLang="cs-CZ" dirty="0" err="1"/>
              <a:t>spoléháme</a:t>
            </a:r>
            <a:r>
              <a:rPr lang="en-GB" altLang="cs-CZ" dirty="0"/>
              <a:t>)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demaskovány</a:t>
            </a:r>
            <a:r>
              <a:rPr lang="en-GB" altLang="cs-CZ" dirty="0"/>
              <a:t> </a:t>
            </a:r>
            <a:r>
              <a:rPr lang="en-GB" altLang="cs-CZ" dirty="0" err="1"/>
              <a:t>dosud</a:t>
            </a:r>
            <a:r>
              <a:rPr lang="en-GB" altLang="cs-CZ" dirty="0"/>
              <a:t> </a:t>
            </a:r>
            <a:r>
              <a:rPr lang="en-GB" altLang="cs-CZ" dirty="0" err="1"/>
              <a:t>kompenzované</a:t>
            </a:r>
            <a:r>
              <a:rPr lang="en-GB" altLang="cs-CZ" dirty="0"/>
              <a:t> </a:t>
            </a:r>
            <a:r>
              <a:rPr lang="en-GB" altLang="cs-CZ" dirty="0" err="1"/>
              <a:t>poruchy</a:t>
            </a:r>
            <a:r>
              <a:rPr lang="en-GB" altLang="cs-CZ" dirty="0"/>
              <a:t> (</a:t>
            </a:r>
            <a:r>
              <a:rPr lang="en-GB" altLang="cs-CZ" dirty="0" err="1"/>
              <a:t>hypovolemie</a:t>
            </a:r>
            <a:r>
              <a:rPr lang="en-GB" altLang="cs-CZ" dirty="0"/>
              <a:t>, </a:t>
            </a:r>
            <a:r>
              <a:rPr lang="en-GB" altLang="cs-CZ" dirty="0" err="1"/>
              <a:t>hraniční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r>
              <a:rPr lang="en-GB" altLang="cs-CZ" dirty="0"/>
              <a:t>, ..)</a:t>
            </a:r>
          </a:p>
        </p:txBody>
      </p:sp>
    </p:spTree>
    <p:extLst>
      <p:ext uri="{BB962C8B-B14F-4D97-AF65-F5344CB8AC3E}">
        <p14:creationId xmlns:p14="http://schemas.microsoft.com/office/powerpoint/2010/main" val="4224301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 Úvod do CA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53791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30 až 60s  z bdělého stavu se stává vitálně závislý na anesteziologovi</a:t>
            </a:r>
            <a:br>
              <a:rPr lang="cs-CZ" altLang="cs-CZ" dirty="0"/>
            </a:br>
            <a:endParaRPr lang="cs-CZ" altLang="cs-CZ" dirty="0"/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Situace, kdy se může zásadně rozhodovat o dalším životě pacienta.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P.S. K tomu všemu dal svým podpisem „poučený souhlas“ .</a:t>
            </a:r>
          </a:p>
        </p:txBody>
      </p:sp>
    </p:spTree>
    <p:extLst>
      <p:ext uri="{BB962C8B-B14F-4D97-AF65-F5344CB8AC3E}">
        <p14:creationId xmlns:p14="http://schemas.microsoft.com/office/powerpoint/2010/main" val="20085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Riziko anestezie - mortalita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1360" y="1781468"/>
            <a:ext cx="11295361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Trend </a:t>
            </a:r>
            <a:r>
              <a:rPr lang="en-GB" altLang="cs-CZ" dirty="0" err="1"/>
              <a:t>zvyšování</a:t>
            </a:r>
            <a:r>
              <a:rPr lang="en-GB" altLang="cs-CZ" dirty="0"/>
              <a:t> </a:t>
            </a:r>
            <a:r>
              <a:rPr lang="en-GB" altLang="cs-CZ" dirty="0" err="1"/>
              <a:t>bezpečnosti</a:t>
            </a:r>
            <a:r>
              <a:rPr lang="en-GB" altLang="cs-CZ" dirty="0"/>
              <a:t>  =&gt; </a:t>
            </a:r>
            <a:r>
              <a:rPr lang="en-GB" altLang="cs-CZ" dirty="0" err="1"/>
              <a:t>klesá</a:t>
            </a:r>
            <a:r>
              <a:rPr lang="en-GB" altLang="cs-CZ" dirty="0"/>
              <a:t> tolerance </a:t>
            </a:r>
            <a:r>
              <a:rPr lang="en-GB" altLang="cs-CZ" dirty="0" err="1"/>
              <a:t>společnosti</a:t>
            </a:r>
            <a:r>
              <a:rPr lang="en-GB" altLang="cs-CZ" dirty="0"/>
              <a:t> k </a:t>
            </a:r>
            <a:r>
              <a:rPr lang="en-GB" altLang="cs-CZ" dirty="0" err="1"/>
              <a:t>anesteziologickým</a:t>
            </a:r>
            <a:r>
              <a:rPr lang="en-GB" altLang="cs-CZ" dirty="0"/>
              <a:t> </a:t>
            </a:r>
            <a:r>
              <a:rPr lang="en-GB" altLang="cs-CZ" dirty="0" err="1"/>
              <a:t>komplikacím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Letalita</a:t>
            </a:r>
            <a:r>
              <a:rPr lang="en-GB" altLang="cs-CZ" dirty="0"/>
              <a:t> v </a:t>
            </a:r>
            <a:r>
              <a:rPr lang="en-GB" altLang="cs-CZ" dirty="0" err="1"/>
              <a:t>anestezii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1952    1 :     2 000 (Beecher, 1954)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1982    1 :   10 000 (NCEPOD 1987)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2001    1 :   50 000 – 220 000 (Brown, 2002)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Riziko</a:t>
            </a:r>
            <a:r>
              <a:rPr lang="en-GB" altLang="cs-CZ" dirty="0"/>
              <a:t>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leteckém</a:t>
            </a:r>
            <a:r>
              <a:rPr lang="en-GB" altLang="cs-CZ" dirty="0"/>
              <a:t> </a:t>
            </a:r>
            <a:r>
              <a:rPr lang="en-GB" altLang="cs-CZ" dirty="0" err="1"/>
              <a:t>neštěstí</a:t>
            </a:r>
            <a:r>
              <a:rPr lang="en-GB" altLang="cs-CZ" dirty="0"/>
              <a:t> 1: 755 000 (1997)</a:t>
            </a:r>
          </a:p>
        </p:txBody>
      </p:sp>
    </p:spTree>
    <p:extLst>
      <p:ext uri="{BB962C8B-B14F-4D97-AF65-F5344CB8AC3E}">
        <p14:creationId xmlns:p14="http://schemas.microsoft.com/office/powerpoint/2010/main" val="1549200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spcBef>
                <a:spcPts val="800"/>
              </a:spcBef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Příčiny úmrtí při anestezii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hypoxémie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poruše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r>
              <a:rPr lang="en-GB" altLang="cs-CZ" dirty="0"/>
              <a:t> </a:t>
            </a:r>
            <a:r>
              <a:rPr lang="en-GB" altLang="cs-CZ" dirty="0" err="1"/>
              <a:t>ventilace</a:t>
            </a:r>
            <a:r>
              <a:rPr lang="en-GB" altLang="cs-CZ" dirty="0"/>
              <a:t>  </a:t>
            </a:r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intubace</a:t>
            </a:r>
            <a:r>
              <a:rPr lang="en-GB" altLang="cs-CZ" dirty="0"/>
              <a:t> do </a:t>
            </a:r>
            <a:r>
              <a:rPr lang="en-GB" altLang="cs-CZ" dirty="0" err="1"/>
              <a:t>jícnu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vdechnutí</a:t>
            </a:r>
            <a:r>
              <a:rPr lang="en-GB" altLang="cs-CZ" dirty="0"/>
              <a:t> / </a:t>
            </a:r>
            <a:r>
              <a:rPr lang="en-GB" altLang="cs-CZ" dirty="0" err="1"/>
              <a:t>zatečení</a:t>
            </a:r>
            <a:r>
              <a:rPr lang="en-GB" altLang="cs-CZ" dirty="0"/>
              <a:t> </a:t>
            </a:r>
            <a:r>
              <a:rPr lang="en-GB" altLang="cs-CZ" dirty="0" err="1"/>
              <a:t>gastrického</a:t>
            </a:r>
            <a:r>
              <a:rPr lang="en-GB" altLang="cs-CZ" dirty="0"/>
              <a:t> </a:t>
            </a:r>
            <a:r>
              <a:rPr lang="en-GB" altLang="cs-CZ" dirty="0" err="1"/>
              <a:t>obsahu</a:t>
            </a:r>
            <a:r>
              <a:rPr lang="en-GB" altLang="cs-CZ" dirty="0"/>
              <a:t> do </a:t>
            </a:r>
            <a:r>
              <a:rPr lang="en-GB" altLang="cs-CZ" dirty="0" err="1"/>
              <a:t>plic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oběhová</a:t>
            </a:r>
            <a:r>
              <a:rPr lang="en-GB" altLang="cs-CZ" dirty="0"/>
              <a:t> </a:t>
            </a:r>
            <a:r>
              <a:rPr lang="en-GB" altLang="cs-CZ" dirty="0" err="1"/>
              <a:t>nestabilita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předávkování</a:t>
            </a:r>
            <a:r>
              <a:rPr lang="en-GB" altLang="cs-CZ" dirty="0"/>
              <a:t> </a:t>
            </a:r>
            <a:r>
              <a:rPr lang="en-GB" altLang="cs-CZ" dirty="0" err="1"/>
              <a:t>léky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anafylaxe</a:t>
            </a:r>
            <a:r>
              <a:rPr lang="en-GB" altLang="cs-CZ" dirty="0"/>
              <a:t>, </a:t>
            </a:r>
            <a:r>
              <a:rPr lang="en-GB" altLang="cs-CZ" dirty="0" err="1"/>
              <a:t>interakce</a:t>
            </a:r>
            <a:r>
              <a:rPr lang="en-GB" altLang="cs-CZ" dirty="0"/>
              <a:t> </a:t>
            </a:r>
            <a:r>
              <a:rPr lang="en-GB" altLang="cs-CZ" dirty="0" err="1"/>
              <a:t>farmak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 algn="ctr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Velkému</a:t>
            </a:r>
            <a:r>
              <a:rPr lang="en-GB" altLang="cs-CZ" dirty="0"/>
              <a:t> </a:t>
            </a:r>
            <a:r>
              <a:rPr lang="en-GB" altLang="cs-CZ" dirty="0" err="1"/>
              <a:t>počtu</a:t>
            </a:r>
            <a:r>
              <a:rPr lang="en-GB" altLang="cs-CZ" dirty="0"/>
              <a:t> (60%)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šlo</a:t>
            </a:r>
            <a:r>
              <a:rPr lang="en-GB" altLang="cs-CZ" dirty="0"/>
              <a:t> </a:t>
            </a:r>
            <a:r>
              <a:rPr lang="en-GB" altLang="cs-CZ" dirty="0" err="1"/>
              <a:t>zabránit</a:t>
            </a:r>
            <a:r>
              <a:rPr lang="en-GB" altLang="cs-CZ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90764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Předoperační Anest. vyšetření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1" y="1781468"/>
            <a:ext cx="11623680" cy="4869151"/>
          </a:xfrm>
          <a:ln/>
        </p:spPr>
        <p:txBody>
          <a:bodyPr tIns="24892"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konsiliární vyšetření – písemně dokumentováno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Obsahuje RA,OA,FA, Alergie, operace, transfuze ...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ABCD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laboratorních a/nebo konsiliárních vyšetření,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Rutinní provádění biochemických vyšetření u asymptomatických pacientů není doporučeno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případné optimalizace orgánových funkcí,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klasifikaci anesteziologického rizika podle ASA,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údaj o získání informovaném souhlasu </a:t>
            </a:r>
          </a:p>
          <a:p>
            <a:pPr marL="681038" indent="-681038" algn="just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b="1" dirty="0"/>
              <a:t>plán</a:t>
            </a:r>
            <a:r>
              <a:rPr lang="cs-CZ" altLang="cs-CZ" sz="2800" dirty="0"/>
              <a:t> anesteziologické péče, </a:t>
            </a:r>
            <a:r>
              <a:rPr lang="cs-CZ" altLang="cs-CZ" sz="2400" dirty="0"/>
              <a:t>datum, čas a identifikaci lékaře.</a:t>
            </a:r>
          </a:p>
        </p:txBody>
      </p:sp>
    </p:spTree>
    <p:extLst>
      <p:ext uri="{BB962C8B-B14F-4D97-AF65-F5344CB8AC3E}">
        <p14:creationId xmlns:p14="http://schemas.microsoft.com/office/powerpoint/2010/main" val="2316420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vyšetření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1295359" cy="5014606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Laboratorní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(</a:t>
            </a:r>
            <a:r>
              <a:rPr lang="en-GB" altLang="cs-CZ" dirty="0" err="1"/>
              <a:t>dny</a:t>
            </a:r>
            <a:r>
              <a:rPr lang="en-GB" altLang="cs-CZ" dirty="0"/>
              <a:t>.. 4 </a:t>
            </a:r>
            <a:r>
              <a:rPr lang="en-GB" altLang="cs-CZ" dirty="0" err="1"/>
              <a:t>Týdny</a:t>
            </a:r>
            <a:r>
              <a:rPr lang="en-GB" altLang="cs-CZ" dirty="0"/>
              <a:t>):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KO(</a:t>
            </a:r>
            <a:r>
              <a:rPr lang="en-GB" altLang="cs-CZ" dirty="0" err="1"/>
              <a:t>Hb</a:t>
            </a:r>
            <a:r>
              <a:rPr lang="en-GB" altLang="cs-CZ" dirty="0"/>
              <a:t>, </a:t>
            </a:r>
            <a:r>
              <a:rPr lang="en-GB" altLang="cs-CZ" dirty="0" err="1"/>
              <a:t>tro</a:t>
            </a:r>
            <a:r>
              <a:rPr lang="en-GB" altLang="cs-CZ" dirty="0"/>
              <a:t>), </a:t>
            </a:r>
            <a:r>
              <a:rPr lang="en-GB" altLang="cs-CZ" dirty="0" err="1"/>
              <a:t>ionty</a:t>
            </a:r>
            <a:r>
              <a:rPr lang="en-GB" altLang="cs-CZ" dirty="0"/>
              <a:t>, urea, </a:t>
            </a:r>
            <a:r>
              <a:rPr lang="en-GB" altLang="cs-CZ" dirty="0" err="1"/>
              <a:t>kreatinin</a:t>
            </a:r>
            <a:r>
              <a:rPr lang="en-GB" altLang="cs-CZ" dirty="0"/>
              <a:t>, </a:t>
            </a:r>
            <a:r>
              <a:rPr lang="en-GB" altLang="cs-CZ" dirty="0" err="1"/>
              <a:t>glykémie</a:t>
            </a:r>
            <a:r>
              <a:rPr lang="en-GB" altLang="cs-CZ" dirty="0"/>
              <a:t>, AST, ALT, GGT, bilirubin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skupina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EKG (</a:t>
            </a:r>
            <a:r>
              <a:rPr lang="en-GB" altLang="cs-CZ" dirty="0" err="1"/>
              <a:t>zpravidla</a:t>
            </a:r>
            <a:r>
              <a:rPr lang="en-GB" altLang="cs-CZ" dirty="0"/>
              <a:t> u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45 let).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RTG S+P (</a:t>
            </a:r>
            <a:r>
              <a:rPr lang="en-GB" altLang="cs-CZ" dirty="0" err="1"/>
              <a:t>zpravidla</a:t>
            </a:r>
            <a:r>
              <a:rPr lang="en-GB" altLang="cs-CZ" dirty="0"/>
              <a:t> u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60 let).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Dle</a:t>
            </a:r>
            <a:r>
              <a:rPr lang="en-GB" altLang="cs-CZ" dirty="0"/>
              <a:t> </a:t>
            </a:r>
            <a:r>
              <a:rPr lang="en-GB" altLang="cs-CZ" dirty="0" err="1"/>
              <a:t>potřeby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a </a:t>
            </a:r>
            <a:r>
              <a:rPr lang="en-GB" altLang="cs-CZ" dirty="0" err="1"/>
              <a:t>zátěžová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 (</a:t>
            </a:r>
            <a:r>
              <a:rPr lang="en-GB" altLang="cs-CZ" dirty="0" err="1"/>
              <a:t>kardiologické</a:t>
            </a:r>
            <a:r>
              <a:rPr lang="en-GB" altLang="cs-CZ" dirty="0"/>
              <a:t>, </a:t>
            </a:r>
            <a:r>
              <a:rPr lang="en-GB" altLang="cs-CZ" dirty="0" err="1"/>
              <a:t>plicní</a:t>
            </a:r>
            <a:r>
              <a:rPr lang="en-GB" altLang="cs-CZ" dirty="0"/>
              <a:t>, </a:t>
            </a:r>
            <a:r>
              <a:rPr lang="en-GB" altLang="cs-CZ" dirty="0" err="1"/>
              <a:t>nefrologické</a:t>
            </a:r>
            <a:r>
              <a:rPr lang="en-GB" altLang="cs-CZ" dirty="0"/>
              <a:t>, </a:t>
            </a:r>
            <a:r>
              <a:rPr lang="en-GB" altLang="cs-CZ" dirty="0" err="1"/>
              <a:t>hematologické</a:t>
            </a:r>
            <a:r>
              <a:rPr lang="en-GB" altLang="cs-CZ" dirty="0"/>
              <a:t>,  …)</a:t>
            </a:r>
          </a:p>
        </p:txBody>
      </p:sp>
    </p:spTree>
    <p:extLst>
      <p:ext uri="{BB962C8B-B14F-4D97-AF65-F5344CB8AC3E}">
        <p14:creationId xmlns:p14="http://schemas.microsoft.com/office/powerpoint/2010/main" val="4135596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Cesta ke kreditu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11096"/>
          </a:xfrm>
          <a:ln/>
        </p:spPr>
        <p:txBody>
          <a:bodyPr tIns="44704"/>
          <a:lstStyle/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 </a:t>
            </a:r>
            <a:r>
              <a:rPr lang="cs-CZ" altLang="cs-CZ" dirty="0"/>
              <a:t>  </a:t>
            </a:r>
            <a:r>
              <a:rPr lang="en-GB" altLang="cs-CZ" dirty="0"/>
              <a:t>--&gt;&gt; </a:t>
            </a:r>
            <a:r>
              <a:rPr lang="cs-CZ" altLang="cs-CZ" dirty="0"/>
              <a:t>       </a:t>
            </a:r>
            <a:r>
              <a:rPr lang="en-GB" altLang="cs-CZ" dirty="0" err="1"/>
              <a:t>kolokvium</a:t>
            </a:r>
            <a:r>
              <a:rPr lang="en-GB" altLang="cs-CZ" dirty="0"/>
              <a:t>      </a:t>
            </a:r>
            <a:r>
              <a:rPr lang="cs-CZ" altLang="cs-CZ" dirty="0"/>
              <a:t> </a:t>
            </a:r>
            <a:r>
              <a:rPr lang="en-GB" altLang="cs-CZ" dirty="0"/>
              <a:t>  :-)</a:t>
            </a:r>
          </a:p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+ </a:t>
            </a:r>
            <a:r>
              <a:rPr lang="en-GB" altLang="cs-CZ" dirty="0" err="1"/>
              <a:t>stáž</a:t>
            </a:r>
            <a:r>
              <a:rPr lang="en-GB" altLang="cs-CZ" dirty="0"/>
              <a:t> --&gt; </a:t>
            </a:r>
            <a:r>
              <a:rPr lang="cs-CZ" altLang="cs-CZ" dirty="0"/>
              <a:t> </a:t>
            </a:r>
            <a:r>
              <a:rPr lang="en-GB" altLang="cs-CZ" dirty="0" err="1"/>
              <a:t>kolokvium</a:t>
            </a:r>
            <a:r>
              <a:rPr lang="en-GB" altLang="cs-CZ" dirty="0"/>
              <a:t>         :-))</a:t>
            </a:r>
          </a:p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okruhy</a:t>
            </a:r>
            <a:r>
              <a:rPr lang="en-GB" altLang="cs-CZ" dirty="0"/>
              <a:t> /</a:t>
            </a:r>
            <a:r>
              <a:rPr lang="en-GB" altLang="cs-CZ" dirty="0" err="1"/>
              <a:t>otázky</a:t>
            </a:r>
            <a:r>
              <a:rPr lang="en-GB" altLang="cs-CZ" dirty="0"/>
              <a:t> – </a:t>
            </a:r>
            <a:r>
              <a:rPr lang="en-GB" altLang="cs-CZ" dirty="0" err="1"/>
              <a:t>visí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is.muni</a:t>
            </a:r>
            <a:r>
              <a:rPr lang="en-GB" altLang="cs-CZ" dirty="0"/>
              <a:t>.</a:t>
            </a:r>
            <a:r>
              <a:rPr lang="cs-CZ" altLang="cs-CZ" dirty="0" err="1"/>
              <a:t>cz</a:t>
            </a:r>
            <a:r>
              <a:rPr lang="en-GB" altLang="cs-CZ" dirty="0"/>
              <a:t> 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zápis</a:t>
            </a:r>
            <a:r>
              <a:rPr lang="en-GB" altLang="cs-CZ" dirty="0"/>
              <a:t> </a:t>
            </a:r>
            <a:r>
              <a:rPr lang="en-GB" altLang="cs-CZ" dirty="0" err="1"/>
              <a:t>týdeních</a:t>
            </a:r>
            <a:r>
              <a:rPr lang="en-GB" altLang="cs-CZ" dirty="0"/>
              <a:t> </a:t>
            </a:r>
            <a:r>
              <a:rPr lang="en-GB" altLang="cs-CZ" dirty="0" err="1"/>
              <a:t>stáží</a:t>
            </a:r>
            <a:r>
              <a:rPr lang="en-GB" altLang="cs-CZ" dirty="0"/>
              <a:t> </a:t>
            </a:r>
            <a:r>
              <a:rPr lang="en-GB" altLang="cs-CZ" dirty="0" err="1"/>
              <a:t>pomocí</a:t>
            </a:r>
            <a:r>
              <a:rPr lang="en-GB" altLang="cs-CZ" dirty="0"/>
              <a:t> </a:t>
            </a:r>
            <a:r>
              <a:rPr lang="cs-CZ" altLang="cs-CZ" dirty="0" err="1"/>
              <a:t>is</a:t>
            </a:r>
            <a:r>
              <a:rPr lang="en-GB" altLang="cs-CZ" dirty="0"/>
              <a:t>.muni</a:t>
            </a:r>
            <a:r>
              <a:rPr lang="cs-CZ" altLang="cs-CZ" dirty="0"/>
              <a:t>.</a:t>
            </a:r>
            <a:r>
              <a:rPr lang="cs-CZ" altLang="cs-CZ" dirty="0" err="1"/>
              <a:t>cz</a:t>
            </a:r>
            <a:endParaRPr lang="en-GB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ARK / KARIM / KDAR/ </a:t>
            </a:r>
            <a:r>
              <a:rPr lang="cs-CZ" altLang="cs-CZ" dirty="0"/>
              <a:t>NM</a:t>
            </a:r>
            <a:r>
              <a:rPr lang="en-GB" altLang="cs-CZ" dirty="0"/>
              <a:t>B ARIM</a:t>
            </a:r>
            <a:endParaRPr lang="cs-CZ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kterékoli</a:t>
            </a:r>
            <a:r>
              <a:rPr lang="en-GB" altLang="cs-CZ" dirty="0"/>
              <a:t> ARO – </a:t>
            </a:r>
            <a:r>
              <a:rPr lang="en-GB" altLang="cs-CZ" dirty="0" err="1"/>
              <a:t>okresní</a:t>
            </a:r>
            <a:r>
              <a:rPr lang="en-GB" altLang="cs-CZ" dirty="0"/>
              <a:t> </a:t>
            </a:r>
            <a:r>
              <a:rPr lang="en-GB" altLang="cs-CZ" dirty="0" err="1"/>
              <a:t>nemocnice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1279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Smysl předoperačního vyšetření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omezení</a:t>
            </a:r>
            <a:r>
              <a:rPr lang="en-GB" altLang="cs-CZ" dirty="0"/>
              <a:t> </a:t>
            </a:r>
            <a:r>
              <a:rPr lang="en-GB" altLang="cs-CZ" dirty="0" err="1"/>
              <a:t>perioperačního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průvodních</a:t>
            </a:r>
            <a:r>
              <a:rPr lang="en-GB" altLang="cs-CZ" dirty="0"/>
              <a:t> </a:t>
            </a:r>
            <a:r>
              <a:rPr lang="en-GB" altLang="cs-CZ" dirty="0" err="1"/>
              <a:t>chorob</a:t>
            </a:r>
            <a:r>
              <a:rPr lang="en-GB" altLang="cs-CZ" dirty="0"/>
              <a:t> + </a:t>
            </a:r>
            <a:r>
              <a:rPr lang="en-GB" altLang="cs-CZ" dirty="0" err="1"/>
              <a:t>nastavení</a:t>
            </a:r>
            <a:r>
              <a:rPr lang="en-GB" altLang="cs-CZ" dirty="0"/>
              <a:t> </a:t>
            </a:r>
            <a:r>
              <a:rPr lang="en-GB" altLang="cs-CZ" dirty="0" err="1"/>
              <a:t>optimální</a:t>
            </a:r>
            <a:r>
              <a:rPr lang="en-GB" altLang="cs-CZ" dirty="0"/>
              <a:t> </a:t>
            </a:r>
            <a:r>
              <a:rPr lang="en-GB" altLang="cs-CZ" dirty="0" err="1"/>
              <a:t>léčby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odhad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r>
              <a:rPr lang="en-GB" altLang="cs-CZ" dirty="0"/>
              <a:t>, </a:t>
            </a:r>
            <a:r>
              <a:rPr lang="en-GB" altLang="cs-CZ" dirty="0" err="1"/>
              <a:t>zvážit</a:t>
            </a:r>
            <a:r>
              <a:rPr lang="en-GB" altLang="cs-CZ" dirty="0"/>
              <a:t> </a:t>
            </a:r>
            <a:r>
              <a:rPr lang="en-GB" altLang="cs-CZ" dirty="0" err="1"/>
              <a:t>přínos</a:t>
            </a:r>
            <a:r>
              <a:rPr lang="en-GB" altLang="cs-CZ" dirty="0"/>
              <a:t> </a:t>
            </a:r>
            <a:r>
              <a:rPr lang="en-GB" altLang="cs-CZ" dirty="0" err="1"/>
              <a:t>výkonu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dýchacích</a:t>
            </a:r>
            <a:r>
              <a:rPr lang="en-GB" altLang="cs-CZ" dirty="0"/>
              <a:t> </a:t>
            </a:r>
            <a:r>
              <a:rPr lang="en-GB" altLang="cs-CZ" dirty="0" err="1"/>
              <a:t>cest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rozhovor</a:t>
            </a:r>
            <a:r>
              <a:rPr lang="en-GB" altLang="cs-CZ" dirty="0"/>
              <a:t> s </a:t>
            </a:r>
            <a:r>
              <a:rPr lang="en-GB" altLang="cs-CZ" dirty="0" err="1"/>
              <a:t>pacientem</a:t>
            </a:r>
            <a:r>
              <a:rPr lang="en-GB" altLang="cs-CZ" dirty="0"/>
              <a:t> v </a:t>
            </a:r>
            <a:r>
              <a:rPr lang="en-GB" altLang="cs-CZ" dirty="0" err="1"/>
              <a:t>dostatečném</a:t>
            </a:r>
            <a:r>
              <a:rPr lang="en-GB" altLang="cs-CZ" dirty="0"/>
              <a:t> </a:t>
            </a:r>
            <a:r>
              <a:rPr lang="en-GB" altLang="cs-CZ" dirty="0" err="1"/>
              <a:t>předstihu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volba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postupu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ordinace</a:t>
            </a:r>
            <a:r>
              <a:rPr lang="en-GB" altLang="cs-CZ" dirty="0"/>
              <a:t> </a:t>
            </a:r>
            <a:r>
              <a:rPr lang="en-GB" altLang="cs-CZ" dirty="0" err="1"/>
              <a:t>premedikace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849012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527835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nutné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vznikem</a:t>
            </a:r>
            <a:r>
              <a:rPr lang="en-GB" altLang="cs-CZ" dirty="0"/>
              <a:t> </a:t>
            </a:r>
            <a:r>
              <a:rPr lang="en-GB" altLang="cs-CZ" dirty="0" err="1"/>
              <a:t>apnoe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odhalení</a:t>
            </a:r>
            <a:r>
              <a:rPr lang="en-GB" altLang="cs-CZ" dirty="0"/>
              <a:t>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obtíží</a:t>
            </a:r>
            <a:r>
              <a:rPr lang="en-GB" altLang="cs-CZ" dirty="0"/>
              <a:t> </a:t>
            </a:r>
            <a:r>
              <a:rPr lang="en-GB" altLang="cs-CZ" dirty="0" err="1"/>
              <a:t>dříve</a:t>
            </a:r>
            <a:r>
              <a:rPr lang="en-GB" altLang="cs-CZ" dirty="0"/>
              <a:t> </a:t>
            </a:r>
            <a:r>
              <a:rPr lang="en-GB" altLang="cs-CZ" dirty="0" err="1"/>
              <a:t>než</a:t>
            </a:r>
            <a:r>
              <a:rPr lang="en-GB" altLang="cs-CZ" dirty="0"/>
              <a:t> </a:t>
            </a:r>
            <a:r>
              <a:rPr lang="en-GB" altLang="cs-CZ" dirty="0" err="1"/>
              <a:t>vzniknou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anamnéza</a:t>
            </a:r>
            <a:r>
              <a:rPr lang="en-GB" altLang="cs-CZ" dirty="0"/>
              <a:t>: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operován</a:t>
            </a:r>
            <a:r>
              <a:rPr lang="en-GB" altLang="cs-CZ" dirty="0"/>
              <a:t> </a:t>
            </a:r>
            <a:r>
              <a:rPr lang="en-GB" altLang="cs-CZ" dirty="0" err="1"/>
              <a:t>poprvé</a:t>
            </a:r>
            <a:r>
              <a:rPr lang="en-GB" altLang="cs-CZ" dirty="0"/>
              <a:t>?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byla</a:t>
            </a:r>
            <a:r>
              <a:rPr lang="en-GB" altLang="cs-CZ" dirty="0"/>
              <a:t> </a:t>
            </a:r>
            <a:r>
              <a:rPr lang="en-GB" altLang="cs-CZ" dirty="0" err="1"/>
              <a:t>obtížná</a:t>
            </a:r>
            <a:r>
              <a:rPr lang="en-GB" altLang="cs-CZ" dirty="0"/>
              <a:t> </a:t>
            </a:r>
            <a:r>
              <a:rPr lang="en-GB" altLang="cs-CZ" dirty="0" err="1"/>
              <a:t>intubace</a:t>
            </a:r>
            <a:r>
              <a:rPr lang="en-GB" altLang="cs-CZ" dirty="0"/>
              <a:t>? 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Nezamlčet</a:t>
            </a:r>
            <a:r>
              <a:rPr lang="en-GB" altLang="cs-CZ" dirty="0"/>
              <a:t> </a:t>
            </a:r>
            <a:r>
              <a:rPr lang="en-GB" altLang="cs-CZ" dirty="0" err="1"/>
              <a:t>pacientovi</a:t>
            </a:r>
            <a:r>
              <a:rPr lang="en-GB" altLang="cs-CZ" dirty="0"/>
              <a:t> </a:t>
            </a:r>
            <a:r>
              <a:rPr lang="en-GB" altLang="cs-CZ" dirty="0" err="1"/>
              <a:t>obtíže</a:t>
            </a:r>
            <a:r>
              <a:rPr lang="en-GB" altLang="cs-CZ" dirty="0"/>
              <a:t>, </a:t>
            </a:r>
            <a:br>
              <a:rPr lang="en-GB" altLang="cs-CZ" dirty="0"/>
            </a:br>
            <a:r>
              <a:rPr lang="en-GB" altLang="cs-CZ" dirty="0" err="1"/>
              <a:t>které</a:t>
            </a:r>
            <a:r>
              <a:rPr lang="en-GB" altLang="cs-CZ" dirty="0"/>
              <a:t> se </a:t>
            </a:r>
            <a:r>
              <a:rPr lang="en-GB" altLang="cs-CZ" dirty="0" err="1"/>
              <a:t>staly</a:t>
            </a:r>
            <a:r>
              <a:rPr lang="en-GB" altLang="cs-CZ" dirty="0"/>
              <a:t> </a:t>
            </a:r>
            <a:r>
              <a:rPr lang="en-GB" altLang="cs-CZ" dirty="0" err="1"/>
              <a:t>během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83298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600" dirty="0" err="1"/>
              <a:t>Pohled</a:t>
            </a:r>
            <a:r>
              <a:rPr lang="en-GB" altLang="cs-CZ" sz="3600" dirty="0"/>
              <a:t>: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možnost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otevření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</a:t>
            </a:r>
            <a:r>
              <a:rPr lang="en-GB" altLang="cs-CZ" sz="2800" dirty="0"/>
              <a:t> (3 </a:t>
            </a:r>
            <a:r>
              <a:rPr lang="en-GB" altLang="cs-CZ" sz="2800" dirty="0" err="1"/>
              <a:t>prsty</a:t>
            </a:r>
            <a:r>
              <a:rPr lang="en-GB" altLang="cs-CZ" sz="2800" dirty="0"/>
              <a:t>; &gt;4 cm)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volné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kariézní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zuby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gotické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patro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velký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jazyk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malá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ústa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hypoplastická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nepohyblivá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dolní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čelist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antepozice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hrtanu</a:t>
            </a:r>
            <a:r>
              <a:rPr lang="en-GB" altLang="cs-CZ" sz="2800" dirty="0"/>
              <a:t> = </a:t>
            </a:r>
            <a:r>
              <a:rPr lang="en-GB" altLang="cs-CZ" sz="2800" dirty="0" err="1"/>
              <a:t>mandibula-jazylka</a:t>
            </a:r>
            <a:r>
              <a:rPr lang="en-GB" altLang="cs-CZ" sz="2800" dirty="0"/>
              <a:t> &lt;3prsty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flexe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extenze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hlavy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Malla</a:t>
            </a:r>
            <a:r>
              <a:rPr lang="cs-CZ" altLang="cs-CZ" sz="2800" dirty="0"/>
              <a:t>m</a:t>
            </a:r>
            <a:r>
              <a:rPr lang="en-GB" altLang="cs-CZ" sz="2800" dirty="0" err="1"/>
              <a:t>pati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1116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Otevření úst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3-3-2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21" y="1795869"/>
            <a:ext cx="7274879" cy="42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01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Chrup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0" y="2972472"/>
            <a:ext cx="10600321" cy="3885528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bezzubí – snadnější  intubace, obtížná ventilace maskou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kariézní – riziko ulomení a vdechnutí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prominující horní – obtížná intubace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21" y="0"/>
            <a:ext cx="3674880" cy="1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0177" b="36687"/>
          <a:stretch>
            <a:fillRect/>
          </a:stretch>
        </p:blipFill>
        <p:spPr bwMode="auto">
          <a:xfrm>
            <a:off x="0" y="0"/>
            <a:ext cx="4008960" cy="30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531" r="30177" b="36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8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Gotické patro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700654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obtížná intubace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abnormality </a:t>
            </a:r>
            <a:r>
              <a:rPr lang="cs-CZ" altLang="cs-CZ" dirty="0" err="1"/>
              <a:t>d.cest</a:t>
            </a: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opar = neoptimální stav </a:t>
            </a:r>
            <a:r>
              <a:rPr lang="cs-CZ" altLang="cs-CZ" dirty="0" err="1"/>
              <a:t>imun</a:t>
            </a:r>
            <a:r>
              <a:rPr lang="cs-CZ" altLang="cs-CZ" dirty="0"/>
              <a:t>. systému </a:t>
            </a:r>
            <a:br>
              <a:rPr lang="cs-CZ" altLang="cs-CZ" dirty="0"/>
            </a:br>
            <a:r>
              <a:rPr lang="cs-CZ" altLang="cs-CZ" dirty="0"/>
              <a:t>před plánovanou operací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21" y="0"/>
            <a:ext cx="3780479" cy="6858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80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Jazyk, tonzily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3600" dirty="0"/>
              <a:t>překážka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ventilaci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intubaci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zavedení LM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60" y="1795869"/>
            <a:ext cx="2327040" cy="21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01" y="4582562"/>
            <a:ext cx="2707200" cy="146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10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5FE13-BB20-4700-9729-9E88AF09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cs-CZ" dirty="0"/>
              <a:t>U</a:t>
            </a:r>
            <a:r>
              <a:rPr lang="en-US" dirty="0" err="1"/>
              <a:t>pper</a:t>
            </a:r>
            <a:r>
              <a:rPr lang="en-US" dirty="0"/>
              <a:t> </a:t>
            </a:r>
            <a:r>
              <a:rPr lang="cs-CZ" dirty="0"/>
              <a:t>L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cs-CZ" dirty="0"/>
              <a:t>B</a:t>
            </a:r>
            <a:r>
              <a:rPr lang="en-US" dirty="0" err="1"/>
              <a:t>ite</a:t>
            </a:r>
            <a:r>
              <a:rPr lang="en-US" dirty="0"/>
              <a:t>  test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75F1372-962E-491A-96D4-C31712703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3966"/>
            <a:ext cx="12192000" cy="3996348"/>
          </a:xfrm>
        </p:spPr>
      </p:pic>
    </p:spTree>
    <p:extLst>
      <p:ext uri="{BB962C8B-B14F-4D97-AF65-F5344CB8AC3E}">
        <p14:creationId xmlns:p14="http://schemas.microsoft.com/office/powerpoint/2010/main" val="2668578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Vzdálenosti a pohyb C páteře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0319" cy="486483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Thyro</a:t>
            </a:r>
            <a:r>
              <a:rPr lang="cs-CZ" altLang="cs-CZ" dirty="0"/>
              <a:t>-mentální </a:t>
            </a:r>
            <a:r>
              <a:rPr lang="cs-CZ" altLang="cs-CZ" dirty="0" err="1"/>
              <a:t>vzálenost</a:t>
            </a:r>
            <a:r>
              <a:rPr lang="cs-CZ" altLang="cs-CZ" dirty="0"/>
              <a:t>   &gt; 6.5-7 cm.</a:t>
            </a:r>
          </a:p>
          <a:p>
            <a:pPr marL="682625" indent="-6794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Mentum-Hyoid</a:t>
            </a:r>
            <a:r>
              <a:rPr lang="cs-CZ" altLang="cs-CZ" dirty="0"/>
              <a:t>  3-4 prsty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Sterno-mental</a:t>
            </a:r>
            <a:r>
              <a:rPr lang="cs-CZ" altLang="cs-CZ" dirty="0"/>
              <a:t> &gt; 12,5cm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schopnost posunout dolní řezáky před horní (předsunutí čelisti) 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záklon hlavy nad 90°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0" y="1468954"/>
            <a:ext cx="2073600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31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DE03-2AF9-4E2E-9445-523A4CB9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 mobility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FF8216-F538-4C68-8184-ED1A5E0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Head</a:t>
            </a:r>
            <a:r>
              <a:rPr lang="cs-CZ" dirty="0"/>
              <a:t> in </a:t>
            </a:r>
            <a:r>
              <a:rPr lang="cs-CZ" dirty="0" err="1"/>
              <a:t>neutral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Use index 2 index </a:t>
            </a:r>
            <a:r>
              <a:rPr lang="cs-CZ" dirty="0" err="1"/>
              <a:t>fingers</a:t>
            </a:r>
            <a:r>
              <a:rPr lang="cs-CZ" dirty="0"/>
              <a:t>:</a:t>
            </a:r>
            <a:r>
              <a:rPr lang="en-US" dirty="0">
                <a:solidFill>
                  <a:schemeClr val="bg1"/>
                </a:solidFill>
              </a:rPr>
              <a:t>on chin 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nape</a:t>
            </a:r>
            <a:endParaRPr lang="cs-CZ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Extension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neck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/>
              <a:t>Result</a:t>
            </a:r>
            <a:r>
              <a:rPr lang="cs-CZ" dirty="0"/>
              <a:t>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bend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slightly</a:t>
            </a:r>
            <a:r>
              <a:rPr lang="cs-CZ" dirty="0"/>
              <a:t> limited =  </a:t>
            </a:r>
            <a:r>
              <a:rPr lang="cs-CZ" dirty="0" err="1"/>
              <a:t>fingers</a:t>
            </a:r>
            <a:r>
              <a:rPr lang="cs-CZ" dirty="0"/>
              <a:t> </a:t>
            </a:r>
            <a:r>
              <a:rPr lang="cs-CZ" dirty="0" err="1"/>
              <a:t>horizontal</a:t>
            </a:r>
            <a:r>
              <a:rPr 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bend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76E624-9B10-4657-A441-BC28AA52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9" y="1"/>
            <a:ext cx="4127331" cy="3160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00F5E33-7F33-4EDF-98E3-2841B96C910E}"/>
              </a:ext>
            </a:extLst>
          </p:cNvPr>
          <p:cNvSpPr/>
          <p:nvPr/>
        </p:nvSpPr>
        <p:spPr>
          <a:xfrm>
            <a:off x="8064669" y="1138188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1558BEB-A3EA-409E-8827-174DB3261D34}"/>
              </a:ext>
            </a:extLst>
          </p:cNvPr>
          <p:cNvSpPr/>
          <p:nvPr/>
        </p:nvSpPr>
        <p:spPr>
          <a:xfrm>
            <a:off x="11295510" y="2462860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21FCAD-5648-4BF5-9871-D20B492E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402060" y="3856507"/>
            <a:ext cx="2789940" cy="300149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A3A81E5-E8C2-4CC8-9AB3-7F7B663EEAB2}"/>
              </a:ext>
            </a:extLst>
          </p:cNvPr>
          <p:cNvSpPr/>
          <p:nvPr/>
        </p:nvSpPr>
        <p:spPr>
          <a:xfrm>
            <a:off x="9402061" y="4818413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8712AE0-D032-4106-A3DD-118B8A4E005D}"/>
              </a:ext>
            </a:extLst>
          </p:cNvPr>
          <p:cNvSpPr/>
          <p:nvPr/>
        </p:nvSpPr>
        <p:spPr>
          <a:xfrm>
            <a:off x="11852767" y="4607412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7B2A79-5356-494E-9DBD-50F4F609E663}"/>
              </a:ext>
            </a:extLst>
          </p:cNvPr>
          <p:cNvCxnSpPr>
            <a:cxnSpLocks/>
            <a:stCxn id="11" idx="6"/>
          </p:cNvCxnSpPr>
          <p:nvPr/>
        </p:nvCxnSpPr>
        <p:spPr>
          <a:xfrm flipH="1">
            <a:off x="9220289" y="4730843"/>
            <a:ext cx="29153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2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61468"/>
          <a:lstStyle/>
          <a:p>
            <a:pPr marL="342900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Studovat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396781"/>
          </a:xfrm>
          <a:ln/>
        </p:spPr>
        <p:txBody>
          <a:bodyPr tIns="44704"/>
          <a:lstStyle/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((( Larsen / Miller / </a:t>
            </a:r>
            <a:r>
              <a:rPr lang="en-GB" altLang="cs-CZ" dirty="0" err="1"/>
              <a:t>Barash</a:t>
            </a:r>
            <a:r>
              <a:rPr lang="en-GB" altLang="cs-CZ" dirty="0"/>
              <a:t>))) - </a:t>
            </a:r>
            <a:r>
              <a:rPr lang="en-GB" altLang="cs-CZ" dirty="0" err="1"/>
              <a:t>učebnice</a:t>
            </a:r>
            <a:r>
              <a:rPr lang="en-GB" altLang="cs-CZ" dirty="0"/>
              <a:t> 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http://www.lf2.cuni.cz/Projekty/mua/obsah.php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Málek</a:t>
            </a:r>
            <a:r>
              <a:rPr lang="en-GB" altLang="cs-CZ" dirty="0"/>
              <a:t> J. - </a:t>
            </a:r>
            <a:r>
              <a:rPr lang="en-GB" altLang="cs-CZ" dirty="0" err="1"/>
              <a:t>Anestezie</a:t>
            </a:r>
            <a:r>
              <a:rPr lang="en-GB" altLang="cs-CZ" dirty="0"/>
              <a:t> (85 </a:t>
            </a:r>
            <a:r>
              <a:rPr lang="en-GB" altLang="cs-CZ" dirty="0" err="1"/>
              <a:t>stran</a:t>
            </a:r>
            <a:r>
              <a:rPr lang="en-GB" altLang="cs-CZ" dirty="0"/>
              <a:t>)  </a:t>
            </a:r>
            <a:br>
              <a:rPr lang="en-GB" altLang="cs-CZ" dirty="0"/>
            </a:br>
            <a:r>
              <a:rPr lang="en-GB" altLang="cs-CZ" dirty="0"/>
              <a:t>http://www.lf3.cuni.cz/cs/pracoviste/anesteziologie/vyuka/studijni-materialy/zaklady-anesteziologie/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záložky</a:t>
            </a:r>
            <a:r>
              <a:rPr lang="en-GB" altLang="cs-CZ" dirty="0"/>
              <a:t> </a:t>
            </a:r>
            <a:r>
              <a:rPr lang="en-GB" altLang="cs-CZ" dirty="0" err="1"/>
              <a:t>předmětu</a:t>
            </a: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11078" r="8582" b="26793"/>
          <a:stretch>
            <a:fillRect/>
          </a:stretch>
        </p:blipFill>
        <p:spPr bwMode="auto">
          <a:xfrm>
            <a:off x="7495680" y="3629182"/>
            <a:ext cx="3985920" cy="30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18" t="11078" r="8582" b="26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0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Malla</a:t>
            </a:r>
            <a:r>
              <a:rPr lang="cs-CZ" altLang="cs-CZ" dirty="0"/>
              <a:t>m</a:t>
            </a:r>
            <a:r>
              <a:rPr lang="en-GB" altLang="cs-CZ" dirty="0" err="1"/>
              <a:t>pati</a:t>
            </a:r>
            <a:endParaRPr lang="en-GB" altLang="cs-CZ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dirty="0"/>
              <a:t>        </a:t>
            </a:r>
            <a:r>
              <a:rPr lang="en-GB" altLang="cs-CZ" dirty="0"/>
              <a:t>OTI </a:t>
            </a:r>
            <a:r>
              <a:rPr lang="en-GB" altLang="cs-CZ" dirty="0" err="1"/>
              <a:t>snadno</a:t>
            </a:r>
            <a:r>
              <a:rPr lang="en-GB" altLang="cs-CZ" dirty="0"/>
              <a:t>							OTI </a:t>
            </a:r>
            <a:r>
              <a:rPr lang="en-GB" altLang="cs-CZ" dirty="0" err="1"/>
              <a:t>obtížná</a:t>
            </a:r>
            <a:endParaRPr lang="en-GB" altLang="cs-CZ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" y="2358968"/>
            <a:ext cx="10174081" cy="32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8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Obtížná intubace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epiglotitida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absces</a:t>
            </a:r>
            <a:r>
              <a:rPr lang="en-GB" altLang="cs-CZ" dirty="0"/>
              <a:t> (</a:t>
            </a:r>
            <a:r>
              <a:rPr lang="en-GB" altLang="cs-CZ" dirty="0" err="1"/>
              <a:t>submandibulární</a:t>
            </a:r>
            <a:r>
              <a:rPr lang="en-GB" altLang="cs-CZ" dirty="0"/>
              <a:t>, </a:t>
            </a:r>
            <a:r>
              <a:rPr lang="en-GB" altLang="cs-CZ" dirty="0" err="1"/>
              <a:t>retrofaryngeální</a:t>
            </a:r>
            <a:r>
              <a:rPr lang="en-GB" altLang="cs-CZ" dirty="0"/>
              <a:t>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tetanus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trauma </a:t>
            </a:r>
            <a:r>
              <a:rPr lang="en-GB" altLang="cs-CZ" dirty="0" err="1"/>
              <a:t>krku</a:t>
            </a:r>
            <a:r>
              <a:rPr lang="en-GB" altLang="cs-CZ" dirty="0"/>
              <a:t>, </a:t>
            </a:r>
            <a:r>
              <a:rPr lang="en-GB" altLang="cs-CZ" dirty="0" err="1"/>
              <a:t>úst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tumory</a:t>
            </a:r>
            <a:r>
              <a:rPr lang="en-GB" altLang="cs-CZ" dirty="0"/>
              <a:t> </a:t>
            </a:r>
            <a:r>
              <a:rPr lang="en-GB" altLang="cs-CZ" dirty="0" err="1"/>
              <a:t>laryngu</a:t>
            </a:r>
            <a:r>
              <a:rPr lang="en-GB" altLang="cs-CZ" dirty="0"/>
              <a:t>, </a:t>
            </a:r>
            <a:r>
              <a:rPr lang="en-GB" altLang="cs-CZ" dirty="0" err="1"/>
              <a:t>faryngu</a:t>
            </a:r>
            <a:r>
              <a:rPr lang="cs-CZ" altLang="cs-CZ" dirty="0"/>
              <a:t>,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ozáření krku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temporomandibulárního</a:t>
            </a:r>
            <a:r>
              <a:rPr lang="en-GB" altLang="cs-CZ" dirty="0"/>
              <a:t> </a:t>
            </a:r>
            <a:r>
              <a:rPr lang="en-GB" altLang="cs-CZ" dirty="0" err="1"/>
              <a:t>kloubu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obezita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44768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Respirační riziko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961" y="1781468"/>
            <a:ext cx="11639040" cy="5076533"/>
          </a:xfrm>
          <a:ln/>
        </p:spPr>
        <p:txBody>
          <a:bodyPr tIns="44704"/>
          <a:lstStyle/>
          <a:p>
            <a:pPr marL="104775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spirometrie</a:t>
            </a:r>
            <a:r>
              <a:rPr lang="en-GB" altLang="cs-CZ" dirty="0"/>
              <a:t>, </a:t>
            </a: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plyny</a:t>
            </a:r>
            <a:br>
              <a:rPr lang="en-GB" altLang="cs-CZ" dirty="0"/>
            </a:br>
            <a:r>
              <a:rPr lang="en-GB" altLang="cs-CZ" dirty="0"/>
              <a:t>… </a:t>
            </a:r>
            <a:r>
              <a:rPr lang="en-GB" altLang="cs-CZ" dirty="0" err="1"/>
              <a:t>bronchodilatační</a:t>
            </a:r>
            <a:r>
              <a:rPr lang="en-GB" altLang="cs-CZ" dirty="0"/>
              <a:t> </a:t>
            </a:r>
            <a:r>
              <a:rPr lang="en-GB" altLang="cs-CZ" dirty="0" err="1"/>
              <a:t>léčba</a:t>
            </a:r>
            <a:endParaRPr lang="en-GB" altLang="cs-CZ" dirty="0"/>
          </a:p>
          <a:p>
            <a:pPr marL="104775" indent="0">
              <a:lnSpc>
                <a:spcPct val="89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… </a:t>
            </a:r>
            <a:r>
              <a:rPr lang="en-GB" altLang="cs-CZ" dirty="0" err="1"/>
              <a:t>přeléčení</a:t>
            </a:r>
            <a:r>
              <a:rPr lang="en-GB" altLang="cs-CZ" dirty="0"/>
              <a:t> </a:t>
            </a:r>
            <a:r>
              <a:rPr lang="en-GB" altLang="cs-CZ" dirty="0" err="1"/>
              <a:t>infektu</a:t>
            </a:r>
            <a:r>
              <a:rPr lang="en-GB" altLang="cs-CZ" dirty="0"/>
              <a:t> (3</a:t>
            </a:r>
            <a:r>
              <a:rPr lang="cs-CZ" altLang="cs-CZ" dirty="0"/>
              <a:t>-6</a:t>
            </a:r>
            <a:r>
              <a:rPr lang="en-GB" altLang="cs-CZ" dirty="0"/>
              <a:t> </a:t>
            </a:r>
            <a:r>
              <a:rPr lang="en-GB" altLang="cs-CZ" dirty="0" err="1"/>
              <a:t>týdn</a:t>
            </a:r>
            <a:r>
              <a:rPr lang="cs-CZ" altLang="cs-CZ" dirty="0"/>
              <a:t>ů</a:t>
            </a:r>
            <a:r>
              <a:rPr lang="en-GB" altLang="cs-CZ" dirty="0"/>
              <a:t> od </a:t>
            </a:r>
            <a:r>
              <a:rPr lang="en-GB" altLang="cs-CZ" dirty="0" err="1"/>
              <a:t>infektu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COPD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Astma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chronická</a:t>
            </a:r>
            <a:r>
              <a:rPr lang="en-GB" altLang="cs-CZ" dirty="0"/>
              <a:t> </a:t>
            </a:r>
            <a:r>
              <a:rPr lang="en-GB" altLang="cs-CZ" dirty="0" err="1"/>
              <a:t>bronchitida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BPN</a:t>
            </a:r>
          </a:p>
        </p:txBody>
      </p:sp>
    </p:spTree>
    <p:extLst>
      <p:ext uri="{BB962C8B-B14F-4D97-AF65-F5344CB8AC3E}">
        <p14:creationId xmlns:p14="http://schemas.microsoft.com/office/powerpoint/2010/main" val="3371562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Anest</a:t>
            </a:r>
            <a:r>
              <a:rPr lang="cs-CZ" dirty="0"/>
              <a:t>. ambulance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Plánovaný výkon:  kýla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Tolerance zátěže</a:t>
            </a:r>
            <a:r>
              <a:rPr lang="cs-CZ" dirty="0"/>
              <a:t>:  zvládne </a:t>
            </a:r>
            <a:r>
              <a:rPr lang="cs-CZ" b="1" dirty="0"/>
              <a:t>3 schody </a:t>
            </a:r>
            <a:r>
              <a:rPr lang="cs-CZ" dirty="0"/>
              <a:t>pro </a:t>
            </a:r>
            <a:r>
              <a:rPr lang="cs-CZ" b="1" dirty="0"/>
              <a:t>dušnost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… </a:t>
            </a:r>
            <a:r>
              <a:rPr lang="cs-CZ" sz="2400" dirty="0"/>
              <a:t>CT plic: v plicním parenchymu obraz </a:t>
            </a:r>
            <a:r>
              <a:rPr lang="cs-CZ" sz="2400" dirty="0" err="1"/>
              <a:t>chron</a:t>
            </a:r>
            <a:r>
              <a:rPr lang="cs-CZ" sz="2400" dirty="0"/>
              <a:t>. </a:t>
            </a:r>
            <a:r>
              <a:rPr lang="cs-CZ" sz="2400" dirty="0" err="1"/>
              <a:t>interstic</a:t>
            </a:r>
            <a:r>
              <a:rPr lang="cs-CZ" sz="2400" dirty="0"/>
              <a:t>. změn s fibrózou, trakčními </a:t>
            </a:r>
            <a:r>
              <a:rPr lang="cs-CZ" sz="2400" dirty="0" err="1"/>
              <a:t>bronchiektázemi</a:t>
            </a:r>
            <a:r>
              <a:rPr lang="cs-CZ" sz="2400" dirty="0"/>
              <a:t>, zesílenými septy a emfyzémem.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Spirometrie: obstrukční ventilační porucha středního stupně, zhoršení FEV1 o 800ml proti minulému roku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1,79=49%; IVC 3,12l =64%; FEV1/VC 55%; FVC 3,23 l = 69% </a:t>
            </a:r>
            <a:r>
              <a:rPr lang="cs-CZ" sz="2400" dirty="0" err="1"/>
              <a:t>nh</a:t>
            </a:r>
            <a:r>
              <a:rPr lang="cs-CZ" sz="2400" dirty="0"/>
              <a:t>;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…3M léčby …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1.92=51%  FEVC% 69.4%   FEF 25-75% 1.47=39% FVC 2.77=57% - středně těžká obstrukce , středně těžká redukce FVC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87" y="141931"/>
            <a:ext cx="5838080" cy="5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Kardiovaskulární rizika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281" y="1558244"/>
            <a:ext cx="10609920" cy="5299756"/>
          </a:xfrm>
          <a:ln/>
        </p:spPr>
        <p:txBody>
          <a:bodyPr tIns="36322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fyzická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výkonost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Klidové</a:t>
            </a:r>
            <a:r>
              <a:rPr lang="en-GB" altLang="cs-CZ" sz="2600" dirty="0"/>
              <a:t>, (</a:t>
            </a:r>
            <a:r>
              <a:rPr lang="en-GB" altLang="cs-CZ" sz="2600" dirty="0" err="1"/>
              <a:t>zátěžové</a:t>
            </a:r>
            <a:r>
              <a:rPr lang="en-GB" altLang="cs-CZ" sz="2600" dirty="0"/>
              <a:t>) EKG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ECHO, (</a:t>
            </a:r>
            <a:r>
              <a:rPr lang="en-GB" altLang="cs-CZ" sz="2600" dirty="0" err="1"/>
              <a:t>koronarografie</a:t>
            </a:r>
            <a:r>
              <a:rPr lang="en-GB" altLang="cs-CZ" sz="2600" dirty="0"/>
              <a:t>)</a:t>
            </a:r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OA: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hypertenze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vzestup</a:t>
            </a:r>
            <a:r>
              <a:rPr lang="en-GB" altLang="cs-CZ" sz="2600" dirty="0"/>
              <a:t> TK,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práce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nedostatečnost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ICHS (AP, IM, </a:t>
            </a:r>
            <a:r>
              <a:rPr lang="en-GB" altLang="cs-CZ" sz="2600" dirty="0" err="1"/>
              <a:t>rytmus</a:t>
            </a:r>
            <a:r>
              <a:rPr lang="en-GB" altLang="cs-CZ" sz="2600" dirty="0"/>
              <a:t>) – </a:t>
            </a:r>
            <a:r>
              <a:rPr lang="en-GB" altLang="cs-CZ" sz="2600" dirty="0" err="1"/>
              <a:t>implantace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stentu</a:t>
            </a:r>
            <a:endParaRPr lang="en-GB" altLang="cs-CZ" sz="2600" dirty="0"/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Cor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pulmonale</a:t>
            </a:r>
            <a:r>
              <a:rPr lang="en-GB" altLang="cs-CZ" sz="2600" dirty="0"/>
              <a:t>; </a:t>
            </a:r>
            <a:r>
              <a:rPr lang="en-GB" altLang="cs-CZ" sz="2600" dirty="0" err="1"/>
              <a:t>chlopenní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vady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Ao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stenóza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ICHDKK, CMP</a:t>
            </a:r>
          </a:p>
          <a:p>
            <a:pPr marL="563562" indent="-457200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600" dirty="0"/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Profylaxe</a:t>
            </a:r>
            <a:r>
              <a:rPr lang="en-GB" altLang="cs-CZ" sz="2600" dirty="0"/>
              <a:t>:</a:t>
            </a:r>
          </a:p>
          <a:p>
            <a:pPr marL="561975" indent="-457200">
              <a:lnSpc>
                <a:spcPct val="89000"/>
              </a:lnSpc>
              <a:buSzPct val="45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Beta </a:t>
            </a:r>
            <a:r>
              <a:rPr lang="en-GB" altLang="cs-CZ" sz="2600" dirty="0" err="1"/>
              <a:t>blokátory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antihypertenziva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antiagregace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AcetylSalicylovou</a:t>
            </a:r>
            <a:r>
              <a:rPr lang="en-GB" altLang="cs-CZ" sz="2600" dirty="0"/>
              <a:t> </a:t>
            </a:r>
            <a:r>
              <a:rPr lang="en-GB" altLang="cs-CZ" sz="2600" dirty="0" err="1"/>
              <a:t>kyselinou</a:t>
            </a:r>
            <a:endParaRPr lang="en-GB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094841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Další rizika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Diabetes mellitus – neuro/ </a:t>
            </a:r>
            <a:r>
              <a:rPr lang="en-GB" altLang="cs-CZ" dirty="0" err="1"/>
              <a:t>vaskulo</a:t>
            </a:r>
            <a:r>
              <a:rPr lang="en-GB" altLang="cs-CZ" dirty="0"/>
              <a:t> -</a:t>
            </a:r>
            <a:r>
              <a:rPr lang="en-GB" altLang="cs-CZ" dirty="0" err="1"/>
              <a:t>patie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Jaterní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porfyrie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ledvin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CNS</a:t>
            </a:r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epilepsie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nervosvalový</a:t>
            </a:r>
            <a:r>
              <a:rPr lang="en-GB" altLang="cs-CZ" dirty="0"/>
              <a:t> </a:t>
            </a:r>
            <a:r>
              <a:rPr lang="en-GB" altLang="cs-CZ" dirty="0" err="1"/>
              <a:t>přenos</a:t>
            </a:r>
            <a:r>
              <a:rPr lang="en-GB" altLang="cs-CZ" dirty="0"/>
              <a:t> (</a:t>
            </a:r>
            <a:r>
              <a:rPr lang="en-GB" altLang="cs-CZ" dirty="0" err="1"/>
              <a:t>Myastenia</a:t>
            </a:r>
            <a:r>
              <a:rPr lang="en-GB" altLang="cs-CZ" dirty="0"/>
              <a:t> gr., )</a:t>
            </a:r>
          </a:p>
        </p:txBody>
      </p:sp>
    </p:spTree>
    <p:extLst>
      <p:ext uri="{BB962C8B-B14F-4D97-AF65-F5344CB8AC3E}">
        <p14:creationId xmlns:p14="http://schemas.microsoft.com/office/powerpoint/2010/main" val="261570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ASA Performance/Status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2160" y="1178043"/>
            <a:ext cx="11619840" cy="5410649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						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riziko</a:t>
            </a:r>
            <a:r>
              <a:rPr lang="en-GB" altLang="cs-CZ" dirty="0"/>
              <a:t>			7D </a:t>
            </a:r>
            <a:r>
              <a:rPr lang="en-GB" altLang="cs-CZ" dirty="0" err="1"/>
              <a:t>mortalita</a:t>
            </a:r>
            <a:endParaRPr lang="en-GB" altLang="cs-CZ" dirty="0"/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	</a:t>
            </a:r>
            <a:r>
              <a:rPr lang="en-GB" altLang="cs-CZ" dirty="0" err="1"/>
              <a:t>normální</a:t>
            </a:r>
            <a:r>
              <a:rPr lang="en-GB" altLang="cs-CZ" dirty="0"/>
              <a:t>, </a:t>
            </a:r>
            <a:r>
              <a:rPr lang="en-GB" altLang="cs-CZ" dirty="0" err="1"/>
              <a:t>zdravý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 						0,06%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	</a:t>
            </a:r>
            <a:r>
              <a:rPr lang="en-GB" altLang="cs-CZ" dirty="0" err="1"/>
              <a:t>lehké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				</a:t>
            </a:r>
            <a:r>
              <a:rPr lang="cs-CZ" altLang="cs-CZ" dirty="0"/>
              <a:t>	</a:t>
            </a:r>
            <a:r>
              <a:rPr lang="en-GB" altLang="cs-CZ" dirty="0"/>
              <a:t>0,47%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III	</a:t>
            </a:r>
            <a:r>
              <a:rPr lang="en-GB" altLang="cs-CZ" dirty="0" err="1"/>
              <a:t>těžké</a:t>
            </a:r>
            <a:r>
              <a:rPr lang="en-GB" altLang="cs-CZ" dirty="0"/>
              <a:t>, </a:t>
            </a:r>
            <a:r>
              <a:rPr lang="en-GB" altLang="cs-CZ" dirty="0" err="1"/>
              <a:t>závažné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br>
              <a:rPr lang="cs-CZ" altLang="cs-CZ" dirty="0"/>
            </a:br>
            <a:r>
              <a:rPr lang="en-GB" altLang="cs-CZ" dirty="0" err="1"/>
              <a:t>choroba</a:t>
            </a:r>
            <a:r>
              <a:rPr lang="en-GB" altLang="cs-CZ" dirty="0"/>
              <a:t> s </a:t>
            </a:r>
            <a:r>
              <a:rPr lang="en-GB" altLang="cs-CZ" dirty="0" err="1"/>
              <a:t>omezením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</a:t>
            </a:r>
            <a:r>
              <a:rPr lang="en-GB" altLang="cs-CZ" dirty="0" err="1"/>
              <a:t>výkonnosti</a:t>
            </a:r>
            <a:r>
              <a:rPr lang="en-GB" altLang="cs-CZ" dirty="0"/>
              <a:t>			4,39%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IV	</a:t>
            </a:r>
            <a:r>
              <a:rPr lang="cs-CZ" altLang="cs-CZ" dirty="0"/>
              <a:t>  </a:t>
            </a:r>
            <a:r>
              <a:rPr lang="en-GB" altLang="cs-CZ" dirty="0" err="1"/>
              <a:t>těžké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r>
              <a:rPr lang="en-GB" altLang="cs-CZ" dirty="0" err="1"/>
              <a:t>choroba</a:t>
            </a:r>
            <a:r>
              <a:rPr lang="en-GB" altLang="cs-CZ" dirty="0"/>
              <a:t> </a:t>
            </a:r>
            <a:r>
              <a:rPr lang="en-GB" altLang="cs-CZ" dirty="0" err="1"/>
              <a:t>ohrožuje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 err="1"/>
              <a:t>život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 		23,48%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V 	</a:t>
            </a:r>
            <a:r>
              <a:rPr lang="en-GB" altLang="cs-CZ" dirty="0" err="1"/>
              <a:t>moribundní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, </a:t>
            </a:r>
            <a:r>
              <a:rPr lang="en-GB" altLang="cs-CZ" dirty="0" err="1"/>
              <a:t>lze</a:t>
            </a:r>
            <a:r>
              <a:rPr lang="en-GB" altLang="cs-CZ" dirty="0"/>
              <a:t> </a:t>
            </a:r>
            <a:r>
              <a:rPr lang="en-GB" altLang="cs-CZ" dirty="0" err="1"/>
              <a:t>očekávat</a:t>
            </a:r>
            <a:r>
              <a:rPr lang="en-GB" altLang="cs-CZ" dirty="0"/>
              <a:t> </a:t>
            </a:r>
            <a:r>
              <a:rPr lang="en-GB" altLang="cs-CZ" dirty="0" err="1"/>
              <a:t>smrt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do 24h,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podrobní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	</a:t>
            </a:r>
            <a:r>
              <a:rPr lang="cs-CZ" altLang="cs-CZ" dirty="0"/>
              <a:t>		</a:t>
            </a:r>
            <a:r>
              <a:rPr lang="en-GB" altLang="cs-CZ" dirty="0"/>
              <a:t>50,77%</a:t>
            </a:r>
          </a:p>
          <a:p>
            <a:pPr marL="0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E…. </a:t>
            </a:r>
            <a:r>
              <a:rPr lang="en-GB" altLang="cs-CZ" dirty="0" err="1"/>
              <a:t>Označení</a:t>
            </a:r>
            <a:r>
              <a:rPr lang="en-GB" altLang="cs-CZ" dirty="0"/>
              <a:t> </a:t>
            </a:r>
            <a:r>
              <a:rPr lang="en-GB" altLang="cs-CZ" dirty="0" err="1"/>
              <a:t>neodkladných</a:t>
            </a:r>
            <a:r>
              <a:rPr lang="en-GB" altLang="cs-CZ" dirty="0"/>
              <a:t> </a:t>
            </a:r>
            <a:r>
              <a:rPr lang="en-GB" altLang="cs-CZ" dirty="0" err="1"/>
              <a:t>výkonů</a:t>
            </a:r>
            <a:r>
              <a:rPr lang="en-GB" altLang="cs-CZ" dirty="0"/>
              <a:t> (1,5x </a:t>
            </a:r>
            <a:r>
              <a:rPr lang="en-GB" altLang="cs-CZ" dirty="0" err="1"/>
              <a:t>horší</a:t>
            </a:r>
            <a:r>
              <a:rPr lang="en-GB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6369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pohovor </a:t>
            </a:r>
            <a:br>
              <a:rPr lang="en-GB" altLang="cs-CZ"/>
            </a:br>
            <a:r>
              <a:rPr lang="en-GB" altLang="cs-CZ"/>
              <a:t>s pacientem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c</a:t>
            </a:r>
            <a:r>
              <a:rPr lang="en-GB" altLang="cs-CZ" dirty="0" err="1"/>
              <a:t>íl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informovat</a:t>
            </a:r>
            <a:r>
              <a:rPr lang="en-GB" altLang="cs-CZ" dirty="0"/>
              <a:t> o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způsobech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odpovědět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otázky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získat</a:t>
            </a:r>
            <a:r>
              <a:rPr lang="en-GB" altLang="cs-CZ" dirty="0"/>
              <a:t> </a:t>
            </a:r>
            <a:r>
              <a:rPr lang="en-GB" altLang="cs-CZ" dirty="0" err="1"/>
              <a:t>poučený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s A. </a:t>
            </a:r>
            <a:r>
              <a:rPr lang="en-GB" altLang="cs-CZ" dirty="0" err="1"/>
              <a:t>postupem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rozptýlit</a:t>
            </a:r>
            <a:r>
              <a:rPr lang="en-GB" altLang="cs-CZ" dirty="0"/>
              <a:t> </a:t>
            </a:r>
            <a:r>
              <a:rPr lang="en-GB" altLang="cs-CZ" dirty="0" err="1"/>
              <a:t>nadměrné</a:t>
            </a:r>
            <a:r>
              <a:rPr lang="en-GB" altLang="cs-CZ" dirty="0"/>
              <a:t> </a:t>
            </a:r>
            <a:r>
              <a:rPr lang="en-GB" altLang="cs-CZ" dirty="0" err="1"/>
              <a:t>obavy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d</a:t>
            </a:r>
            <a:r>
              <a:rPr lang="en-GB" altLang="cs-CZ" dirty="0" err="1"/>
              <a:t>otazník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anestezií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p</a:t>
            </a:r>
            <a:r>
              <a:rPr lang="en-GB" altLang="cs-CZ" dirty="0" err="1"/>
              <a:t>odepsaný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 s </a:t>
            </a:r>
            <a:r>
              <a:rPr lang="en-GB" altLang="cs-CZ" dirty="0" err="1"/>
              <a:t>anestezií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298429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Zásady předoperačního lačnění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24 h </a:t>
            </a:r>
            <a:r>
              <a:rPr lang="en-GB" altLang="cs-CZ" dirty="0" err="1"/>
              <a:t>nekouřit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6-8 h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výkonem</a:t>
            </a:r>
            <a:r>
              <a:rPr lang="en-GB" altLang="cs-CZ" dirty="0"/>
              <a:t> </a:t>
            </a:r>
            <a:r>
              <a:rPr lang="en-GB" altLang="cs-CZ" dirty="0" err="1"/>
              <a:t>nejíst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4h </a:t>
            </a:r>
            <a:r>
              <a:rPr lang="en-GB" altLang="cs-CZ" dirty="0" err="1"/>
              <a:t>mateřské</a:t>
            </a:r>
            <a:r>
              <a:rPr lang="en-GB" altLang="cs-CZ" dirty="0"/>
              <a:t> </a:t>
            </a:r>
            <a:r>
              <a:rPr lang="en-GB" altLang="cs-CZ" dirty="0" err="1"/>
              <a:t>mléko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 h </a:t>
            </a:r>
            <a:r>
              <a:rPr lang="en-GB" altLang="cs-CZ" dirty="0" err="1"/>
              <a:t>nepít</a:t>
            </a:r>
            <a:r>
              <a:rPr lang="en-GB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8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Premedikace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4844669"/>
          </a:xfrm>
          <a:ln/>
        </p:spPr>
        <p:txBody>
          <a:bodyPr tIns="44704"/>
          <a:lstStyle/>
          <a:p>
            <a:pPr marL="106362" indent="0">
              <a:spcBef>
                <a:spcPts val="80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cíl</a:t>
            </a:r>
            <a:r>
              <a:rPr lang="en-GB" altLang="cs-CZ" dirty="0"/>
              <a:t>: </a:t>
            </a:r>
            <a:r>
              <a:rPr lang="en-GB" altLang="cs-CZ" dirty="0" err="1"/>
              <a:t>klidný</a:t>
            </a:r>
            <a:r>
              <a:rPr lang="en-GB" altLang="cs-CZ" dirty="0"/>
              <a:t>, </a:t>
            </a:r>
            <a:r>
              <a:rPr lang="en-GB" altLang="cs-CZ" dirty="0" err="1"/>
              <a:t>spolupracující</a:t>
            </a:r>
            <a:r>
              <a:rPr lang="en-GB" altLang="cs-CZ" dirty="0"/>
              <a:t> </a:t>
            </a:r>
            <a:r>
              <a:rPr lang="en-GB" altLang="cs-CZ" dirty="0" err="1"/>
              <a:t>pacient</a:t>
            </a:r>
            <a:r>
              <a:rPr lang="en-GB" altLang="cs-CZ" dirty="0"/>
              <a:t>  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léky</a:t>
            </a:r>
            <a:r>
              <a:rPr lang="en-GB" altLang="cs-CZ" dirty="0"/>
              <a:t>: </a:t>
            </a:r>
            <a:r>
              <a:rPr lang="en-GB" altLang="cs-CZ" dirty="0" err="1"/>
              <a:t>benzodiazepiny</a:t>
            </a:r>
            <a:r>
              <a:rPr lang="en-GB" altLang="cs-CZ" dirty="0"/>
              <a:t>, </a:t>
            </a:r>
            <a:r>
              <a:rPr lang="en-GB" altLang="cs-CZ" dirty="0" err="1"/>
              <a:t>antihistaminika</a:t>
            </a:r>
            <a:r>
              <a:rPr lang="en-GB" altLang="cs-CZ" dirty="0"/>
              <a:t>, </a:t>
            </a:r>
            <a:r>
              <a:rPr lang="en-GB" altLang="cs-CZ" dirty="0" err="1"/>
              <a:t>analgetika</a:t>
            </a:r>
            <a:r>
              <a:rPr lang="en-GB" altLang="cs-CZ" dirty="0"/>
              <a:t>.</a:t>
            </a:r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anxiolýza</a:t>
            </a:r>
            <a:r>
              <a:rPr lang="en-GB" altLang="cs-CZ" dirty="0"/>
              <a:t> = </a:t>
            </a:r>
            <a:r>
              <a:rPr lang="en-GB" altLang="cs-CZ" dirty="0" err="1"/>
              <a:t>medikamentózní</a:t>
            </a:r>
            <a:r>
              <a:rPr lang="en-GB" altLang="cs-CZ" dirty="0"/>
              <a:t> </a:t>
            </a:r>
            <a:r>
              <a:rPr lang="en-GB" altLang="cs-CZ" dirty="0" err="1"/>
              <a:t>zmírnění</a:t>
            </a:r>
            <a:r>
              <a:rPr lang="en-GB" altLang="cs-CZ" dirty="0"/>
              <a:t> </a:t>
            </a:r>
            <a:r>
              <a:rPr lang="en-GB" altLang="cs-CZ" dirty="0" err="1"/>
              <a:t>strachu</a:t>
            </a:r>
            <a:r>
              <a:rPr lang="en-GB" altLang="cs-CZ" dirty="0"/>
              <a:t> a </a:t>
            </a:r>
            <a:r>
              <a:rPr lang="en-GB" altLang="cs-CZ" dirty="0" err="1"/>
              <a:t>rozrušení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operací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usnadnění</a:t>
            </a:r>
            <a:r>
              <a:rPr lang="en-GB" altLang="cs-CZ" dirty="0"/>
              <a:t> </a:t>
            </a:r>
            <a:r>
              <a:rPr lang="en-GB" altLang="cs-CZ" dirty="0" err="1"/>
              <a:t>úvodu</a:t>
            </a:r>
            <a:r>
              <a:rPr lang="en-GB" altLang="cs-CZ" dirty="0"/>
              <a:t> do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snižuje</a:t>
            </a:r>
            <a:r>
              <a:rPr lang="en-GB" altLang="cs-CZ" dirty="0"/>
              <a:t> </a:t>
            </a:r>
            <a:r>
              <a:rPr lang="en-GB" altLang="cs-CZ" dirty="0" err="1"/>
              <a:t>spotřebu</a:t>
            </a:r>
            <a:r>
              <a:rPr lang="en-GB" altLang="cs-CZ" dirty="0"/>
              <a:t> </a:t>
            </a:r>
            <a:r>
              <a:rPr lang="en-GB" altLang="cs-CZ" dirty="0" err="1"/>
              <a:t>anestetik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104775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enzodiazepiny</a:t>
            </a:r>
            <a:r>
              <a:rPr lang="cs-CZ" altLang="cs-CZ" dirty="0"/>
              <a:t> (alprazolam 0,5mg)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57402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Vaše / Naše studijní materiály: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22116" r="34416" b="10043"/>
          <a:stretch>
            <a:fillRect/>
          </a:stretch>
        </p:blipFill>
        <p:spPr bwMode="auto">
          <a:xfrm>
            <a:off x="871680" y="1795870"/>
            <a:ext cx="8707201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220" t="22116" r="34416" b="100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0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41" y="1705139"/>
            <a:ext cx="11101440" cy="5154302"/>
          </a:xfrm>
          <a:ln/>
        </p:spPr>
        <p:txBody>
          <a:bodyPr tIns="24892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pooperační nauzey a zvracení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Poměrně časté zvláště po </a:t>
            </a:r>
            <a:r>
              <a:rPr lang="cs-CZ" altLang="cs-CZ" sz="2600" dirty="0" err="1"/>
              <a:t>opioidech</a:t>
            </a:r>
            <a:r>
              <a:rPr lang="cs-CZ" altLang="cs-CZ" sz="2600" dirty="0"/>
              <a:t>. </a:t>
            </a:r>
            <a:br>
              <a:rPr lang="cs-CZ" altLang="cs-CZ" sz="2600" dirty="0"/>
            </a:br>
            <a:r>
              <a:rPr lang="cs-CZ" altLang="cs-CZ" sz="2600" dirty="0"/>
              <a:t>antiemetika až v průběhu anestezie </a:t>
            </a:r>
            <a:r>
              <a:rPr lang="cs-CZ" altLang="cs-CZ" sz="2600" b="1" dirty="0" err="1"/>
              <a:t>ondansetron</a:t>
            </a:r>
            <a:r>
              <a:rPr lang="cs-CZ" altLang="cs-CZ" sz="2600" b="1" dirty="0"/>
              <a:t> </a:t>
            </a:r>
            <a:r>
              <a:rPr lang="cs-CZ" altLang="cs-CZ" sz="2600" dirty="0"/>
              <a:t>4 mg, 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       (</a:t>
            </a:r>
            <a:r>
              <a:rPr lang="cs-CZ" altLang="cs-CZ" sz="2600" dirty="0" err="1"/>
              <a:t>droperidol</a:t>
            </a:r>
            <a:r>
              <a:rPr lang="cs-CZ" altLang="cs-CZ" sz="2600" dirty="0"/>
              <a:t> (jen 0,25-2,5mg </a:t>
            </a:r>
            <a:r>
              <a:rPr lang="cs-CZ" altLang="cs-CZ" sz="2600" dirty="0" err="1"/>
              <a:t>i.v</a:t>
            </a:r>
            <a:r>
              <a:rPr lang="cs-CZ" altLang="cs-CZ" sz="2600" dirty="0"/>
              <a:t>.))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Amnézie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Obzvláště u dětí. </a:t>
            </a:r>
            <a:br>
              <a:rPr lang="cs-CZ" altLang="cs-CZ" sz="2600" dirty="0"/>
            </a:br>
            <a:r>
              <a:rPr lang="cs-CZ" altLang="cs-CZ" sz="2600" dirty="0"/>
              <a:t>benzodiazepiny, nejlépe Lorazepam  - 5x větší amnestické účinky než diazepam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množství a zvýšení pH žal. obsahu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je-li vyšší riziko regurgitace a zvracení (hiátová hernie). </a:t>
            </a:r>
            <a:br>
              <a:rPr lang="cs-CZ" altLang="cs-CZ" sz="2600" dirty="0"/>
            </a:br>
            <a:r>
              <a:rPr lang="cs-CZ" altLang="cs-CZ" sz="2600" dirty="0" err="1"/>
              <a:t>metoclopramid</a:t>
            </a:r>
            <a:r>
              <a:rPr lang="cs-CZ" altLang="cs-CZ" sz="2600" dirty="0"/>
              <a:t> (</a:t>
            </a:r>
            <a:r>
              <a:rPr lang="cs-CZ" altLang="cs-CZ" sz="2600" dirty="0" err="1"/>
              <a:t>Degan</a:t>
            </a:r>
            <a:r>
              <a:rPr lang="cs-CZ" altLang="cs-CZ" sz="2600" dirty="0"/>
              <a:t>) - zvýšení motility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citrát sodný - zvýšení pH žaludečního obsahu.</a:t>
            </a:r>
          </a:p>
        </p:txBody>
      </p:sp>
    </p:spTree>
    <p:extLst>
      <p:ext uri="{BB962C8B-B14F-4D97-AF65-F5344CB8AC3E}">
        <p14:creationId xmlns:p14="http://schemas.microsoft.com/office/powerpoint/2010/main" val="1355865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814425"/>
          </a:xfrm>
          <a:ln/>
        </p:spPr>
        <p:txBody>
          <a:bodyPr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Redukce sekrece  = Atropin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 err="1"/>
              <a:t>Éther</a:t>
            </a:r>
            <a:r>
              <a:rPr lang="cs-CZ" altLang="cs-CZ" sz="2600" dirty="0"/>
              <a:t> a cyklopropan stimulují sekreci </a:t>
            </a:r>
            <a:r>
              <a:rPr lang="cs-CZ" altLang="cs-CZ" sz="2600" dirty="0" err="1"/>
              <a:t>faryngeálních</a:t>
            </a:r>
            <a:r>
              <a:rPr lang="cs-CZ" altLang="cs-CZ" sz="2600" dirty="0"/>
              <a:t> a bronchiálních žláz. Dnes se užívaná anestetika tento efekt nemají - podání </a:t>
            </a:r>
            <a:r>
              <a:rPr lang="cs-CZ" altLang="cs-CZ" sz="2600" dirty="0" err="1"/>
              <a:t>anticholinegik</a:t>
            </a:r>
            <a:r>
              <a:rPr lang="cs-CZ" altLang="cs-CZ" sz="2600" dirty="0"/>
              <a:t> rutinně před operací není nutné. 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Sedace</a:t>
            </a:r>
            <a:r>
              <a:rPr lang="cs-CZ" altLang="cs-CZ" dirty="0"/>
              <a:t> - Není totožná s </a:t>
            </a:r>
            <a:r>
              <a:rPr lang="cs-CZ" altLang="cs-CZ" dirty="0" err="1"/>
              <a:t>anxiolýzou</a:t>
            </a:r>
            <a:r>
              <a:rPr lang="cs-CZ" altLang="cs-CZ" dirty="0"/>
              <a:t>. 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Barbituráty a </a:t>
            </a:r>
            <a:r>
              <a:rPr lang="cs-CZ" altLang="cs-CZ" sz="2600" dirty="0" err="1"/>
              <a:t>opioidy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sedují</a:t>
            </a:r>
            <a:r>
              <a:rPr lang="cs-CZ" altLang="cs-CZ" sz="2600" dirty="0"/>
              <a:t>, ale nezajistí </a:t>
            </a:r>
            <a:r>
              <a:rPr lang="cs-CZ" altLang="cs-CZ" sz="2600" dirty="0" err="1"/>
              <a:t>anxiolýzu</a:t>
            </a:r>
            <a:r>
              <a:rPr lang="cs-CZ" altLang="cs-CZ" sz="2600" dirty="0"/>
              <a:t>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Pokud si ji pacient nepřeje, </a:t>
            </a:r>
            <a:r>
              <a:rPr lang="cs-CZ" altLang="cs-CZ" sz="2600" dirty="0" err="1"/>
              <a:t>sedace</a:t>
            </a:r>
            <a:r>
              <a:rPr lang="cs-CZ" altLang="cs-CZ" sz="2600" dirty="0"/>
              <a:t> není předoperačně nezbytná.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2061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38617"/>
            <a:ext cx="10412159" cy="1149241"/>
          </a:xfrm>
          <a:ln/>
        </p:spPr>
        <p:txBody>
          <a:bodyPr tIns="39116"/>
          <a:lstStyle/>
          <a:p>
            <a:endParaRPr lang="cs-CZ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" y="0"/>
            <a:ext cx="12049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3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5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0" y="1270213"/>
            <a:ext cx="6190080" cy="28414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Pohyb na operačním sále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761" y="1970690"/>
            <a:ext cx="10609920" cy="4821063"/>
          </a:xfrm>
          <a:ln/>
        </p:spPr>
        <p:txBody>
          <a:bodyPr tIns="44704"/>
          <a:lstStyle/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okénko</a:t>
            </a:r>
            <a:r>
              <a:rPr lang="en-GB" altLang="cs-CZ" dirty="0"/>
              <a:t> </a:t>
            </a:r>
            <a:r>
              <a:rPr lang="en-GB" altLang="cs-CZ" dirty="0" err="1"/>
              <a:t>Guta</a:t>
            </a:r>
            <a:r>
              <a:rPr lang="en-GB" altLang="cs-CZ" dirty="0"/>
              <a:t> </a:t>
            </a:r>
            <a:r>
              <a:rPr lang="en-GB" altLang="cs-CZ" dirty="0" err="1"/>
              <a:t>Jarkovského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Dobrý</a:t>
            </a:r>
            <a:r>
              <a:rPr lang="en-GB" altLang="cs-CZ" dirty="0"/>
              <a:t> den</a:t>
            </a:r>
            <a:r>
              <a:rPr lang="cs-CZ" altLang="cs-CZ" dirty="0"/>
              <a:t>!</a:t>
            </a:r>
            <a:r>
              <a:rPr lang="en-GB" altLang="cs-CZ" dirty="0"/>
              <a:t>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ěkuji</a:t>
            </a:r>
            <a:r>
              <a:rPr lang="cs-CZ" altLang="cs-CZ" dirty="0"/>
              <a:t>.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</a:t>
            </a:r>
            <a:r>
              <a:rPr lang="en-GB" altLang="cs-CZ" dirty="0" err="1"/>
              <a:t>ashledanou</a:t>
            </a:r>
            <a:r>
              <a:rPr lang="en-GB" altLang="cs-CZ" dirty="0"/>
              <a:t>.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vzt</a:t>
            </a:r>
            <a:r>
              <a:rPr lang="cs-CZ" altLang="cs-CZ" dirty="0" err="1"/>
              <a:t>ah</a:t>
            </a:r>
            <a:r>
              <a:rPr lang="en-GB" altLang="cs-CZ" dirty="0"/>
              <a:t>    </a:t>
            </a:r>
            <a:r>
              <a:rPr lang="en-GB" altLang="cs-CZ" dirty="0" err="1"/>
              <a:t>anesteziolog</a:t>
            </a:r>
            <a:r>
              <a:rPr lang="en-GB" altLang="cs-CZ" dirty="0"/>
              <a:t> ~ </a:t>
            </a:r>
            <a:r>
              <a:rPr lang="en-GB" altLang="cs-CZ" dirty="0" err="1"/>
              <a:t>sestra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ůvěra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respekt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dirty="0" err="1"/>
              <a:t>ygiena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mytí</a:t>
            </a:r>
            <a:r>
              <a:rPr lang="en-GB" altLang="cs-CZ" dirty="0"/>
              <a:t> </a:t>
            </a:r>
            <a:r>
              <a:rPr lang="en-GB" altLang="cs-CZ" dirty="0" err="1"/>
              <a:t>rukou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každým</a:t>
            </a:r>
            <a:r>
              <a:rPr lang="en-GB" altLang="cs-CZ" dirty="0"/>
              <a:t> </a:t>
            </a:r>
            <a:r>
              <a:rPr lang="en-GB" altLang="cs-CZ" dirty="0" err="1"/>
              <a:t>pac.</a:t>
            </a:r>
            <a:r>
              <a:rPr lang="en-GB" altLang="cs-CZ" dirty="0"/>
              <a:t>,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rukavice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152851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Na OS ověřit: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kontrola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přístroje</a:t>
            </a:r>
            <a:r>
              <a:rPr lang="en-GB" altLang="cs-CZ" dirty="0"/>
              <a:t> = </a:t>
            </a:r>
            <a:r>
              <a:rPr lang="en-GB" altLang="cs-CZ" dirty="0" err="1"/>
              <a:t>těsnost</a:t>
            </a:r>
            <a:r>
              <a:rPr lang="en-GB" altLang="cs-CZ" dirty="0"/>
              <a:t> </a:t>
            </a:r>
            <a:r>
              <a:rPr lang="en-GB" altLang="cs-CZ" dirty="0" err="1"/>
              <a:t>okruhu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totožnost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výkon</a:t>
            </a:r>
            <a:r>
              <a:rPr lang="en-GB" altLang="cs-CZ" dirty="0"/>
              <a:t> a </a:t>
            </a:r>
            <a:r>
              <a:rPr lang="en-GB" altLang="cs-CZ" dirty="0" err="1"/>
              <a:t>strana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alergie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dokumentace</a:t>
            </a:r>
            <a:r>
              <a:rPr lang="en-GB" altLang="cs-CZ" dirty="0"/>
              <a:t> (</a:t>
            </a:r>
            <a:r>
              <a:rPr lang="en-GB" altLang="cs-CZ" dirty="0" err="1"/>
              <a:t>doplněna</a:t>
            </a:r>
            <a:r>
              <a:rPr lang="en-GB" altLang="cs-CZ" dirty="0"/>
              <a:t>, </a:t>
            </a:r>
            <a:r>
              <a:rPr lang="en-GB" altLang="cs-CZ" dirty="0" err="1"/>
              <a:t>souhlas</a:t>
            </a:r>
            <a:r>
              <a:rPr lang="en-GB" altLang="cs-CZ" dirty="0"/>
              <a:t> s A)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žilní</a:t>
            </a:r>
            <a:r>
              <a:rPr lang="en-GB" altLang="cs-CZ" dirty="0"/>
              <a:t> </a:t>
            </a:r>
            <a:r>
              <a:rPr lang="en-GB" altLang="cs-CZ" dirty="0" err="1"/>
              <a:t>vstup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monitorace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086538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60" y="0"/>
            <a:ext cx="5207040" cy="6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Anesteziologický protokol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6063360" cy="4537916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 před výkonem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monitorace vit. </a:t>
            </a:r>
            <a:r>
              <a:rPr lang="cs-CZ" altLang="cs-CZ" dirty="0" err="1"/>
              <a:t>fcí</a:t>
            </a: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ABCD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 po výkonu,</a:t>
            </a:r>
            <a:br>
              <a:rPr lang="cs-CZ" altLang="cs-CZ" dirty="0"/>
            </a:br>
            <a:r>
              <a:rPr lang="cs-CZ" altLang="cs-CZ" dirty="0"/>
              <a:t>ordinace, monitorace</a:t>
            </a:r>
            <a:br>
              <a:rPr lang="cs-CZ" altLang="cs-CZ" dirty="0"/>
            </a:br>
            <a:r>
              <a:rPr lang="cs-CZ" altLang="cs-CZ" dirty="0"/>
              <a:t>záznam komplikací</a:t>
            </a:r>
          </a:p>
        </p:txBody>
      </p:sp>
    </p:spTree>
    <p:extLst>
      <p:ext uri="{BB962C8B-B14F-4D97-AF65-F5344CB8AC3E}">
        <p14:creationId xmlns:p14="http://schemas.microsoft.com/office/powerpoint/2010/main" val="4038091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Doporučené webové stránky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www.openanesthesia.org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/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www.akutne.cz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www.cobatrice.org</a:t>
            </a:r>
          </a:p>
        </p:txBody>
      </p:sp>
    </p:spTree>
    <p:extLst>
      <p:ext uri="{BB962C8B-B14F-4D97-AF65-F5344CB8AC3E}">
        <p14:creationId xmlns:p14="http://schemas.microsoft.com/office/powerpoint/2010/main" val="3386332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Okruhy ke kolokviu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161" y="1608650"/>
            <a:ext cx="10606080" cy="5250791"/>
          </a:xfrm>
          <a:ln/>
        </p:spPr>
        <p:txBody>
          <a:bodyPr tIns="23114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dýchacích cest + fyziologie dýchání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fyziologie oběhu (srdeční výdej)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monitorace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farmakologie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příprava pacienta (ASA I) před CA, premedikace;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zajištění dýchacích cest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Rychlý úvod do anestezie = postup, indikace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Obtížná ventilace/obtížná intubace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maligní hypertermie – příčiny, příznaky,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bolest akutní, chronická;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páteřního kanálu – SA, EPI anestezie</a:t>
            </a:r>
          </a:p>
        </p:txBody>
      </p:sp>
    </p:spTree>
    <p:extLst>
      <p:ext uri="{BB962C8B-B14F-4D97-AF65-F5344CB8AC3E}">
        <p14:creationId xmlns:p14="http://schemas.microsoft.com/office/powerpoint/2010/main" val="49186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skupiny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nyní jsou nejsou otevřeny :- (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na sál nepůjdete naučeni, </a:t>
            </a:r>
            <a:br>
              <a:rPr lang="cs-CZ" dirty="0"/>
            </a:br>
            <a:r>
              <a:rPr lang="cs-CZ" dirty="0"/>
              <a:t>prosím, raději ani nechoďte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syntaxe: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[kde][začátek MMDD]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2582" r="48701" b="8749"/>
          <a:stretch>
            <a:fillRect/>
          </a:stretch>
        </p:blipFill>
        <p:spPr bwMode="auto">
          <a:xfrm>
            <a:off x="7257600" y="1938540"/>
            <a:ext cx="4934400" cy="40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817" t="12582" r="48701" b="87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1. přednáška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 historie a současnost, ideální anestezie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riziko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pohyb na operačním sále</a:t>
            </a:r>
          </a:p>
        </p:txBody>
      </p:sp>
    </p:spTree>
    <p:extLst>
      <p:ext uri="{BB962C8B-B14F-4D97-AF65-F5344CB8AC3E}">
        <p14:creationId xmlns:p14="http://schemas.microsoft.com/office/powerpoint/2010/main" val="27794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598400" cy="4389581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na rozdíl od ostatních oborů medicíny</a:t>
            </a:r>
            <a:br>
              <a:rPr lang="cs-CZ" altLang="cs-CZ" dirty="0"/>
            </a:br>
            <a:r>
              <a:rPr lang="cs-CZ" altLang="cs-CZ" dirty="0"/>
              <a:t>… je mladou disciplínou (176 let)</a:t>
            </a:r>
          </a:p>
        </p:txBody>
      </p:sp>
    </p:spTree>
    <p:extLst>
      <p:ext uri="{BB962C8B-B14F-4D97-AF65-F5344CB8AC3E}">
        <p14:creationId xmlns:p14="http://schemas.microsoft.com/office/powerpoint/2010/main" val="33106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VS_ARK FNUSA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5D76FC2-5E85-4CB0-A15C-1C0759F52363}" vid="{98D33FCF-DD52-4FE9-8CC4-B567EB10450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2223</Words>
  <Application>Microsoft Office PowerPoint</Application>
  <PresentationFormat>Širokoúhlá obrazovka</PresentationFormat>
  <Paragraphs>398</Paragraphs>
  <Slides>58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Symbol</vt:lpstr>
      <vt:lpstr>Tahoma</vt:lpstr>
      <vt:lpstr>Times New Roman</vt:lpstr>
      <vt:lpstr>Wingdings</vt:lpstr>
      <vt:lpstr>JVS_ARK FNUSA</vt:lpstr>
      <vt:lpstr>Anesteziologie  a léčba bolesti</vt:lpstr>
      <vt:lpstr>Výstup předmětu:</vt:lpstr>
      <vt:lpstr>Cesta ke kreditu</vt:lpstr>
      <vt:lpstr>Studovat</vt:lpstr>
      <vt:lpstr>Vaše / Naše studijní materiály:</vt:lpstr>
      <vt:lpstr>Okruhy ke kolokviu</vt:lpstr>
      <vt:lpstr>Seminární skupiny</vt:lpstr>
      <vt:lpstr>1. přednáška</vt:lpstr>
      <vt:lpstr>Anesteziologie</vt:lpstr>
      <vt:lpstr>Anestezie historie – před eterem</vt:lpstr>
      <vt:lpstr>History</vt:lpstr>
      <vt:lpstr>Ether</vt:lpstr>
      <vt:lpstr>Ether</vt:lpstr>
      <vt:lpstr>Důvody úspěchu éteru</vt:lpstr>
      <vt:lpstr>Po éteru</vt:lpstr>
      <vt:lpstr>Po éteru</vt:lpstr>
      <vt:lpstr>Anesteziologická péče  - dnes</vt:lpstr>
      <vt:lpstr>Celková anestezie:</vt:lpstr>
      <vt:lpstr>Ideální anestetikum</vt:lpstr>
      <vt:lpstr>Slovník</vt:lpstr>
      <vt:lpstr>Sedace</vt:lpstr>
      <vt:lpstr>Continuum of depth of sedation</vt:lpstr>
      <vt:lpstr>Perioperační období:</vt:lpstr>
      <vt:lpstr>Úvod do CA</vt:lpstr>
      <vt:lpstr> Úvod do CA</vt:lpstr>
      <vt:lpstr>Riziko anestezie - mortalita</vt:lpstr>
      <vt:lpstr>Příčiny úmrtí při anestezii</vt:lpstr>
      <vt:lpstr>Předoperační Anest. vyšetření</vt:lpstr>
      <vt:lpstr>Předoperační vyšetření</vt:lpstr>
      <vt:lpstr>Smysl předoperačního vyšetření</vt:lpstr>
      <vt:lpstr>Vyšetření dýchacích cest</vt:lpstr>
      <vt:lpstr>Vyšetření dýchacích cest</vt:lpstr>
      <vt:lpstr>Otevření úst</vt:lpstr>
      <vt:lpstr>Chrup</vt:lpstr>
      <vt:lpstr>Gotické patro</vt:lpstr>
      <vt:lpstr>Jazyk, tonzily</vt:lpstr>
      <vt:lpstr>The Upper Lip Bite  test</vt:lpstr>
      <vt:lpstr>Vzdálenosti a pohyb C páteře</vt:lpstr>
      <vt:lpstr>Cervical mobility</vt:lpstr>
      <vt:lpstr>Mallampati</vt:lpstr>
      <vt:lpstr>Obtížná intubace</vt:lpstr>
      <vt:lpstr>Respirační riziko</vt:lpstr>
      <vt:lpstr>Anest. ambulance</vt:lpstr>
      <vt:lpstr>Kardiovaskulární rizika</vt:lpstr>
      <vt:lpstr>Další rizika</vt:lpstr>
      <vt:lpstr>ASA Performance/Status</vt:lpstr>
      <vt:lpstr>Předoperační pohovor  s pacientem</vt:lpstr>
      <vt:lpstr>Zásady předoperačního lačnění</vt:lpstr>
      <vt:lpstr>Premedikace</vt:lpstr>
      <vt:lpstr>Premedikace</vt:lpstr>
      <vt:lpstr>Premedikace</vt:lpstr>
      <vt:lpstr>Prezentace aplikace PowerPoint</vt:lpstr>
      <vt:lpstr>Prezentace aplikace PowerPoint</vt:lpstr>
      <vt:lpstr>Pohyb na operačním sále</vt:lpstr>
      <vt:lpstr>Na OS ověřit:</vt:lpstr>
      <vt:lpstr>Anesteziologický protokol</vt:lpstr>
      <vt:lpstr>Doporučené webové stránky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Jana Nováková</cp:lastModifiedBy>
  <cp:revision>23</cp:revision>
  <cp:lastPrinted>1601-01-01T00:00:00Z</cp:lastPrinted>
  <dcterms:created xsi:type="dcterms:W3CDTF">2022-02-11T11:21:20Z</dcterms:created>
  <dcterms:modified xsi:type="dcterms:W3CDTF">2022-02-23T14:49:48Z</dcterms:modified>
</cp:coreProperties>
</file>