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ppt" ContentType="application/vnd.ms-powerpoint"/>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37"/>
  </p:notesMasterIdLst>
  <p:handoutMasterIdLst>
    <p:handoutMasterId r:id="rId138"/>
  </p:handoutMasterIdLst>
  <p:sldIdLst>
    <p:sldId id="256" r:id="rId2"/>
    <p:sldId id="258"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93" r:id="rId105"/>
    <p:sldId id="363"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 id="377" r:id="rId120"/>
    <p:sldId id="378" r:id="rId121"/>
    <p:sldId id="379" r:id="rId122"/>
    <p:sldId id="380" r:id="rId123"/>
    <p:sldId id="381" r:id="rId124"/>
    <p:sldId id="382" r:id="rId125"/>
    <p:sldId id="383" r:id="rId126"/>
    <p:sldId id="384" r:id="rId127"/>
    <p:sldId id="385" r:id="rId128"/>
    <p:sldId id="386" r:id="rId129"/>
    <p:sldId id="387" r:id="rId130"/>
    <p:sldId id="388" r:id="rId131"/>
    <p:sldId id="389" r:id="rId132"/>
    <p:sldId id="390" r:id="rId133"/>
    <p:sldId id="391" r:id="rId134"/>
    <p:sldId id="392" r:id="rId135"/>
    <p:sldId id="259" r:id="rId136"/>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xmlns="">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6754" autoAdjust="0"/>
  </p:normalViewPr>
  <p:slideViewPr>
    <p:cSldViewPr snapToGrid="0">
      <p:cViewPr>
        <p:scale>
          <a:sx n="60" d="100"/>
          <a:sy n="60" d="100"/>
        </p:scale>
        <p:origin x="24" y="-258"/>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1"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
          <p:cNvSpPr txBox="1">
            <a:spLocks noGrp="1" noRot="1" noChangeAspect="1" noChangeArrowheads="1" noTextEdit="1"/>
          </p:cNvSpPr>
          <p:nvPr>
            <p:ph type="sldImg"/>
          </p:nvPr>
        </p:nvSpPr>
        <p:spPr>
          <a:xfrm>
            <a:off x="1465263" y="769938"/>
            <a:ext cx="3925887" cy="29432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3" name="Rectangle 2"/>
          <p:cNvSpPr txBox="1">
            <a:spLocks noGrp="1" noChangeArrowheads="1"/>
          </p:cNvSpPr>
          <p:nvPr>
            <p:ph type="body" idx="1"/>
          </p:nvPr>
        </p:nvSpPr>
        <p:spPr>
          <a:xfrm>
            <a:off x="652389" y="4002452"/>
            <a:ext cx="5551782" cy="43106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42" name="Text Box 1"/>
          <p:cNvSpPr txBox="1">
            <a:spLocks noChangeArrowheads="1"/>
          </p:cNvSpPr>
          <p:nvPr/>
        </p:nvSpPr>
        <p:spPr bwMode="auto">
          <a:xfrm>
            <a:off x="1003786" y="695134"/>
            <a:ext cx="4847549" cy="342815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215043"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7090"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1"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7090"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1"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Text Box 1"/>
          <p:cNvSpPr txBox="1">
            <a:spLocks noChangeArrowheads="1"/>
          </p:cNvSpPr>
          <p:nvPr/>
        </p:nvSpPr>
        <p:spPr bwMode="auto">
          <a:xfrm>
            <a:off x="1003786" y="695134"/>
            <a:ext cx="4847549" cy="342815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219139"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1186" name="Rectangle 1"/>
          <p:cNvSpPr txBox="1">
            <a:spLocks noGrp="1" noRot="1" noChangeAspect="1" noChangeArrowheads="1" noTextEdit="1"/>
          </p:cNvSpPr>
          <p:nvPr>
            <p:ph type="sldImg"/>
          </p:nvPr>
        </p:nvSpPr>
        <p:spPr>
          <a:xfrm>
            <a:off x="1465263" y="769938"/>
            <a:ext cx="3925887" cy="29432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1187" name="Rectangle 2"/>
          <p:cNvSpPr txBox="1">
            <a:spLocks noGrp="1" noChangeArrowheads="1"/>
          </p:cNvSpPr>
          <p:nvPr>
            <p:ph type="body" idx="1"/>
          </p:nvPr>
        </p:nvSpPr>
        <p:spPr>
          <a:xfrm>
            <a:off x="652389" y="4002452"/>
            <a:ext cx="5551782" cy="43106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3234"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223235"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1"/>
          <p:cNvSpPr txBox="1">
            <a:spLocks noGrp="1" noRot="1" noChangeAspect="1" noChangeArrowheads="1" noTextEdit="1"/>
          </p:cNvSpPr>
          <p:nvPr>
            <p:ph type="sldImg"/>
          </p:nvPr>
        </p:nvSpPr>
        <p:spPr>
          <a:xfrm>
            <a:off x="812800" y="769938"/>
            <a:ext cx="5230813" cy="29432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3" name="Rectangle 2"/>
          <p:cNvSpPr txBox="1">
            <a:spLocks noGrp="1" noChangeArrowheads="1"/>
          </p:cNvSpPr>
          <p:nvPr>
            <p:ph type="body" idx="1"/>
          </p:nvPr>
        </p:nvSpPr>
        <p:spPr>
          <a:xfrm>
            <a:off x="652389" y="4002452"/>
            <a:ext cx="5551782" cy="43106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7330"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227331"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378" name="Rectangle 1"/>
          <p:cNvSpPr txBox="1">
            <a:spLocks noGrp="1" noRot="1" noChangeAspect="1" noChangeArrowheads="1" noTextEdit="1"/>
          </p:cNvSpPr>
          <p:nvPr>
            <p:ph type="sldImg"/>
          </p:nvPr>
        </p:nvSpPr>
        <p:spPr>
          <a:xfrm>
            <a:off x="812800" y="769938"/>
            <a:ext cx="5230813" cy="29432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9379" name="Rectangle 2"/>
          <p:cNvSpPr txBox="1">
            <a:spLocks noGrp="1" noChangeArrowheads="1"/>
          </p:cNvSpPr>
          <p:nvPr>
            <p:ph type="body" idx="1"/>
          </p:nvPr>
        </p:nvSpPr>
        <p:spPr>
          <a:xfrm>
            <a:off x="652389" y="4002452"/>
            <a:ext cx="5551782" cy="43106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426" name="Text Box 1"/>
          <p:cNvSpPr txBox="1">
            <a:spLocks noChangeArrowheads="1"/>
          </p:cNvSpPr>
          <p:nvPr/>
        </p:nvSpPr>
        <p:spPr bwMode="auto">
          <a:xfrm>
            <a:off x="1003786" y="695134"/>
            <a:ext cx="4847549" cy="342815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231427"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
          <p:cNvSpPr txBox="1">
            <a:spLocks noGrp="1" noRot="1" noChangeAspect="1" noChangeArrowheads="1" noTextEdit="1"/>
          </p:cNvSpPr>
          <p:nvPr>
            <p:ph type="sldImg"/>
          </p:nvPr>
        </p:nvSpPr>
        <p:spPr>
          <a:xfrm>
            <a:off x="1466850" y="769938"/>
            <a:ext cx="3925888" cy="29432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1" name="Rectangle 2"/>
          <p:cNvSpPr txBox="1">
            <a:spLocks noGrp="1" noChangeArrowheads="1"/>
          </p:cNvSpPr>
          <p:nvPr>
            <p:ph type="body" idx="1"/>
          </p:nvPr>
        </p:nvSpPr>
        <p:spPr>
          <a:xfrm>
            <a:off x="652389" y="4002452"/>
            <a:ext cx="5551782" cy="43106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Text Box 1"/>
          <p:cNvSpPr txBox="1">
            <a:spLocks noChangeArrowheads="1"/>
          </p:cNvSpPr>
          <p:nvPr/>
        </p:nvSpPr>
        <p:spPr bwMode="auto">
          <a:xfrm>
            <a:off x="1003786" y="695134"/>
            <a:ext cx="4847549" cy="342815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233475"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Text Box 1"/>
          <p:cNvSpPr txBox="1">
            <a:spLocks noChangeArrowheads="1"/>
          </p:cNvSpPr>
          <p:nvPr/>
        </p:nvSpPr>
        <p:spPr bwMode="auto">
          <a:xfrm>
            <a:off x="0" y="0"/>
            <a:ext cx="3600378" cy="360057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235523"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570" name="Text Box 1"/>
          <p:cNvSpPr txBox="1">
            <a:spLocks noChangeArrowheads="1"/>
          </p:cNvSpPr>
          <p:nvPr/>
        </p:nvSpPr>
        <p:spPr bwMode="auto">
          <a:xfrm>
            <a:off x="1003786" y="695134"/>
            <a:ext cx="4847549" cy="342815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237571"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9618"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9"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1667"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3714" name="Text Box 1"/>
          <p:cNvSpPr txBox="1">
            <a:spLocks noChangeArrowheads="1"/>
          </p:cNvSpPr>
          <p:nvPr/>
        </p:nvSpPr>
        <p:spPr bwMode="auto">
          <a:xfrm>
            <a:off x="1003786" y="695134"/>
            <a:ext cx="4847549" cy="342815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243715"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62" name="Rectangle 1"/>
          <p:cNvSpPr txBox="1">
            <a:spLocks noGrp="1" noRot="1" noChangeAspect="1" noChangeArrowheads="1" noTextEdit="1"/>
          </p:cNvSpPr>
          <p:nvPr>
            <p:ph type="sldImg"/>
          </p:nvPr>
        </p:nvSpPr>
        <p:spPr>
          <a:xfrm>
            <a:off x="812800" y="769938"/>
            <a:ext cx="5230813" cy="29432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3" name="Rectangle 2"/>
          <p:cNvSpPr txBox="1">
            <a:spLocks noGrp="1" noChangeArrowheads="1"/>
          </p:cNvSpPr>
          <p:nvPr>
            <p:ph type="body" idx="1"/>
          </p:nvPr>
        </p:nvSpPr>
        <p:spPr>
          <a:xfrm>
            <a:off x="652389" y="4002452"/>
            <a:ext cx="5551782" cy="43106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7810" name="Rectangle 1"/>
          <p:cNvSpPr txBox="1">
            <a:spLocks noGrp="1" noRot="1" noChangeAspect="1" noChangeArrowheads="1" noTextEdit="1"/>
          </p:cNvSpPr>
          <p:nvPr>
            <p:ph type="sldImg"/>
          </p:nvPr>
        </p:nvSpPr>
        <p:spPr>
          <a:xfrm>
            <a:off x="1466850" y="769938"/>
            <a:ext cx="3925888" cy="29432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7811" name="Rectangle 2"/>
          <p:cNvSpPr txBox="1">
            <a:spLocks noGrp="1" noChangeArrowheads="1"/>
          </p:cNvSpPr>
          <p:nvPr>
            <p:ph type="body" idx="1"/>
          </p:nvPr>
        </p:nvSpPr>
        <p:spPr>
          <a:xfrm>
            <a:off x="652389" y="4002452"/>
            <a:ext cx="5551782" cy="43106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858"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9859"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906"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1907"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
          <p:cNvSpPr txBox="1">
            <a:spLocks noGrp="1" noRot="1" noChangeAspect="1" noChangeArrowheads="1" noTextEdit="1"/>
          </p:cNvSpPr>
          <p:nvPr>
            <p:ph type="sldImg"/>
          </p:nvPr>
        </p:nvSpPr>
        <p:spPr>
          <a:xfrm>
            <a:off x="382588" y="685800"/>
            <a:ext cx="6094412"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9"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954"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3955"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02"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03"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050"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8051"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0098"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0099"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2146"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2147"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194"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4195"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42"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43"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290"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8291"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0338" name="Rectangle 1"/>
          <p:cNvSpPr txBox="1">
            <a:spLocks noGrp="1" noRot="1" noChangeAspect="1" noChangeArrowheads="1" noTextEdit="1"/>
          </p:cNvSpPr>
          <p:nvPr>
            <p:ph type="sldImg"/>
          </p:nvPr>
        </p:nvSpPr>
        <p:spPr>
          <a:xfrm>
            <a:off x="1143000" y="695325"/>
            <a:ext cx="4567238"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0339"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386"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2387"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7"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4434"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4435"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483"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530" name="Rectangle 1"/>
          <p:cNvSpPr txBox="1">
            <a:spLocks noGrp="1" noRot="1" noChangeAspect="1" noChangeArrowheads="1" noTextEdit="1"/>
          </p:cNvSpPr>
          <p:nvPr>
            <p:ph type="sldImg"/>
          </p:nvPr>
        </p:nvSpPr>
        <p:spPr>
          <a:xfrm>
            <a:off x="812800" y="769938"/>
            <a:ext cx="5230813" cy="29432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8531" name="Rectangle 2"/>
          <p:cNvSpPr txBox="1">
            <a:spLocks noGrp="1" noChangeArrowheads="1"/>
          </p:cNvSpPr>
          <p:nvPr>
            <p:ph type="body" idx="1"/>
          </p:nvPr>
        </p:nvSpPr>
        <p:spPr>
          <a:xfrm>
            <a:off x="652389" y="4002452"/>
            <a:ext cx="5551782" cy="43106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5"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1191006" y="878422"/>
            <a:ext cx="4477430" cy="316611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40963"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191006" y="878422"/>
            <a:ext cx="4477430" cy="316611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43011"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1085874" y="582447"/>
            <a:ext cx="4118832" cy="2912231"/>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45059" name="Rectangle 2"/>
          <p:cNvSpPr txBox="1">
            <a:spLocks noGrp="1" noChangeArrowheads="1"/>
          </p:cNvSpPr>
          <p:nvPr>
            <p:ph type="body"/>
          </p:nvPr>
        </p:nvSpPr>
        <p:spPr>
          <a:xfrm>
            <a:off x="685513" y="4343231"/>
            <a:ext cx="5481215" cy="41097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1085874" y="582447"/>
            <a:ext cx="4118832" cy="2912231"/>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47107" name="Rectangle 2"/>
          <p:cNvSpPr txBox="1">
            <a:spLocks noGrp="1" noChangeArrowheads="1"/>
          </p:cNvSpPr>
          <p:nvPr>
            <p:ph type="body"/>
          </p:nvPr>
        </p:nvSpPr>
        <p:spPr>
          <a:xfrm>
            <a:off x="685513" y="4343231"/>
            <a:ext cx="5481215" cy="41097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txBox="1">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5" name="Rectangle 2"/>
          <p:cNvSpPr txBox="1">
            <a:spLocks noGrp="1" noChangeArrowheads="1"/>
          </p:cNvSpPr>
          <p:nvPr>
            <p:ph type="body" idx="1"/>
          </p:nvPr>
        </p:nvSpPr>
        <p:spPr>
          <a:xfrm>
            <a:off x="685512" y="4343230"/>
            <a:ext cx="5486976"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
          <p:cNvSpPr txBox="1">
            <a:spLocks noGrp="1" noRot="1" noChangeAspect="1" noChangeArrowheads="1" noTextEdit="1"/>
          </p:cNvSpPr>
          <p:nvPr>
            <p:ph type="sldImg"/>
          </p:nvPr>
        </p:nvSpPr>
        <p:spPr>
          <a:xfrm>
            <a:off x="1143000" y="695325"/>
            <a:ext cx="4567238"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9"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3"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txBox="1">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1" name="Rectangle 2"/>
          <p:cNvSpPr txBox="1">
            <a:spLocks noGrp="1" noChangeArrowheads="1"/>
          </p:cNvSpPr>
          <p:nvPr>
            <p:ph type="body" idx="1"/>
          </p:nvPr>
        </p:nvSpPr>
        <p:spPr>
          <a:xfrm>
            <a:off x="685512" y="4343230"/>
            <a:ext cx="5486976"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
          <p:cNvSpPr txBox="1">
            <a:spLocks noGrp="1" noRot="1" noChangeAspect="1" noChangeArrowheads="1" noTextEdit="1"/>
          </p:cNvSpPr>
          <p:nvPr>
            <p:ph type="sldImg"/>
          </p:nvPr>
        </p:nvSpPr>
        <p:spPr>
          <a:xfrm>
            <a:off x="503238" y="585788"/>
            <a:ext cx="5214937" cy="29337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9" name="Rectangle 2"/>
          <p:cNvSpPr txBox="1">
            <a:spLocks noGrp="1" noChangeArrowheads="1"/>
          </p:cNvSpPr>
          <p:nvPr>
            <p:ph type="body" idx="1"/>
          </p:nvPr>
        </p:nvSpPr>
        <p:spPr>
          <a:xfrm>
            <a:off x="829527" y="3714623"/>
            <a:ext cx="4562399" cy="35191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1036909" y="586519"/>
            <a:ext cx="4147635" cy="293259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57347" name="Rectangle 2"/>
          <p:cNvSpPr txBox="1">
            <a:spLocks noGrp="1" noChangeArrowheads="1"/>
          </p:cNvSpPr>
          <p:nvPr>
            <p:ph type="body"/>
          </p:nvPr>
        </p:nvSpPr>
        <p:spPr>
          <a:xfrm>
            <a:off x="622145" y="3714623"/>
            <a:ext cx="4977163" cy="35191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0" y="0"/>
            <a:ext cx="3600378" cy="360057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59395"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3"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1"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
          <p:cNvSpPr txBox="1">
            <a:spLocks noGrp="1" noRot="1" noChangeAspect="1" noChangeArrowheads="1" noTextEdit="1"/>
          </p:cNvSpPr>
          <p:nvPr>
            <p:ph type="sldImg"/>
          </p:nvPr>
        </p:nvSpPr>
        <p:spPr>
          <a:xfrm>
            <a:off x="382588" y="685800"/>
            <a:ext cx="6094412"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9"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Text Box 1"/>
          <p:cNvSpPr txBox="1">
            <a:spLocks noChangeArrowheads="1"/>
          </p:cNvSpPr>
          <p:nvPr/>
        </p:nvSpPr>
        <p:spPr bwMode="auto">
          <a:xfrm>
            <a:off x="1143480" y="685631"/>
            <a:ext cx="4572481" cy="342950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67587" name="Rectangle 2"/>
          <p:cNvSpPr txBox="1">
            <a:spLocks noGrp="1" noChangeArrowheads="1"/>
          </p:cNvSpPr>
          <p:nvPr>
            <p:ph type="body"/>
          </p:nvPr>
        </p:nvSpPr>
        <p:spPr>
          <a:xfrm>
            <a:off x="685512" y="4343230"/>
            <a:ext cx="5486976"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5"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txBox="1">
            <a:spLocks noGrp="1" noRot="1" noChangeAspect="1" noChangeArrowheads="1" noTextEdit="1"/>
          </p:cNvSpPr>
          <p:nvPr>
            <p:ph type="sldImg"/>
          </p:nvPr>
        </p:nvSpPr>
        <p:spPr>
          <a:xfrm>
            <a:off x="1154113" y="585788"/>
            <a:ext cx="3913187" cy="29337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7" name="Rectangle 2"/>
          <p:cNvSpPr txBox="1">
            <a:spLocks noGrp="1" noChangeArrowheads="1"/>
          </p:cNvSpPr>
          <p:nvPr>
            <p:ph type="body" idx="1"/>
          </p:nvPr>
        </p:nvSpPr>
        <p:spPr>
          <a:xfrm>
            <a:off x="829527" y="3714623"/>
            <a:ext cx="4562399" cy="35191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3"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
          <p:cNvSpPr txBox="1">
            <a:spLocks noGrp="1" noRot="1" noChangeAspect="1" noChangeArrowheads="1" noTextEdit="1"/>
          </p:cNvSpPr>
          <p:nvPr>
            <p:ph type="sldImg"/>
          </p:nvPr>
        </p:nvSpPr>
        <p:spPr>
          <a:xfrm>
            <a:off x="1143000" y="695325"/>
            <a:ext cx="4567238"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1"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1036909" y="586519"/>
            <a:ext cx="4147635" cy="293259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75779" name="Rectangle 2"/>
          <p:cNvSpPr txBox="1">
            <a:spLocks noGrp="1" noChangeArrowheads="1"/>
          </p:cNvSpPr>
          <p:nvPr>
            <p:ph type="body"/>
          </p:nvPr>
        </p:nvSpPr>
        <p:spPr>
          <a:xfrm>
            <a:off x="622145" y="3714623"/>
            <a:ext cx="4977163" cy="35191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
          <p:cNvSpPr txBox="1">
            <a:spLocks noGrp="1" noRot="1" noChangeAspect="1" noChangeArrowheads="1" noTextEdit="1"/>
          </p:cNvSpPr>
          <p:nvPr>
            <p:ph type="sldImg"/>
          </p:nvPr>
        </p:nvSpPr>
        <p:spPr>
          <a:xfrm>
            <a:off x="382588" y="685800"/>
            <a:ext cx="6094412"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7"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
          <p:cNvSpPr txBox="1">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5"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
          <p:cNvSpPr txBox="1">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3"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
          <p:cNvSpPr txBox="1">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1"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
          <p:cNvSpPr txBox="1">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9"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
          <p:cNvSpPr txBox="1">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7"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
          <p:cNvSpPr txBox="1">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5"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
          <p:cNvSpPr txBox="1">
            <a:spLocks noGrp="1" noRot="1" noChangeAspect="1" noChangeArrowheads="1" noTextEdit="1"/>
          </p:cNvSpPr>
          <p:nvPr>
            <p:ph type="sldImg"/>
          </p:nvPr>
        </p:nvSpPr>
        <p:spPr>
          <a:xfrm>
            <a:off x="503238" y="585788"/>
            <a:ext cx="5214937" cy="29337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5" name="Rectangle 2"/>
          <p:cNvSpPr txBox="1">
            <a:spLocks noGrp="1" noChangeArrowheads="1"/>
          </p:cNvSpPr>
          <p:nvPr>
            <p:ph type="body" idx="1"/>
          </p:nvPr>
        </p:nvSpPr>
        <p:spPr>
          <a:xfrm>
            <a:off x="829527" y="3714623"/>
            <a:ext cx="4562399" cy="35191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
          <p:cNvSpPr txBox="1">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3"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
          <p:cNvSpPr txBox="1">
            <a:spLocks noGrp="1" noRot="1" noChangeAspect="1" noChangeArrowheads="1" noTextEdit="1"/>
          </p:cNvSpPr>
          <p:nvPr>
            <p:ph type="sldImg"/>
          </p:nvPr>
        </p:nvSpPr>
        <p:spPr>
          <a:xfrm>
            <a:off x="382588" y="685800"/>
            <a:ext cx="6094412"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1"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
          <p:cNvSpPr txBox="1">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9"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
          <p:cNvSpPr txBox="1">
            <a:spLocks noGrp="1" noRot="1" noChangeAspect="1" noChangeArrowheads="1" noTextEdit="1"/>
          </p:cNvSpPr>
          <p:nvPr>
            <p:ph type="sldImg"/>
          </p:nvPr>
        </p:nvSpPr>
        <p:spPr>
          <a:xfrm>
            <a:off x="1143000" y="695325"/>
            <a:ext cx="4567238"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7"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5"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
          <p:cNvSpPr txBox="1">
            <a:spLocks noGrp="1" noRot="1" noChangeAspect="1" noChangeArrowheads="1" noTextEdit="1"/>
          </p:cNvSpPr>
          <p:nvPr>
            <p:ph type="sldImg"/>
          </p:nvPr>
        </p:nvSpPr>
        <p:spPr>
          <a:xfrm>
            <a:off x="1143000" y="695325"/>
            <a:ext cx="4567238"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3"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1"/>
          <p:cNvSpPr txBox="1">
            <a:spLocks noGrp="1" noRot="1" noChangeAspect="1" noChangeArrowheads="1" noTextEdit="1"/>
          </p:cNvSpPr>
          <p:nvPr>
            <p:ph type="sldImg"/>
          </p:nvPr>
        </p:nvSpPr>
        <p:spPr>
          <a:xfrm>
            <a:off x="382588" y="685800"/>
            <a:ext cx="6094412"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1"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Text Box 1"/>
          <p:cNvSpPr txBox="1">
            <a:spLocks noChangeArrowheads="1"/>
          </p:cNvSpPr>
          <p:nvPr/>
        </p:nvSpPr>
        <p:spPr bwMode="auto">
          <a:xfrm>
            <a:off x="1143480" y="685631"/>
            <a:ext cx="4572481" cy="342950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06499" name="Text Box 2"/>
          <p:cNvSpPr txBox="1">
            <a:spLocks noGrp="1" noChangeArrowheads="1"/>
          </p:cNvSpPr>
          <p:nvPr>
            <p:ph type="body"/>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8903" tIns="51941" rIns="78903" bIns="41030"/>
          <a:lstStyle/>
          <a:p>
            <a:pPr>
              <a:lnSpc>
                <a:spcPct val="93000"/>
              </a:lnSpc>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cs-CZ" altLang="cs-CZ">
                <a:latin typeface="Times New Roman" pitchFamily="16" charset="0"/>
                <a:ea typeface="MS Gothic" charset="-128"/>
              </a:rPr>
              <a:t>Fig 080a</a:t>
            </a:r>
          </a:p>
          <a:p>
            <a:pPr>
              <a:lnSpc>
                <a:spcPct val="93000"/>
              </a:lnSpc>
              <a:spcBef>
                <a:spcPts val="395"/>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cs-CZ" altLang="cs-CZ">
              <a:latin typeface="Times New Roman" pitchFamily="16" charset="0"/>
              <a:ea typeface="MS Gothic"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Text Box 1"/>
          <p:cNvSpPr txBox="1">
            <a:spLocks noChangeArrowheads="1"/>
          </p:cNvSpPr>
          <p:nvPr/>
        </p:nvSpPr>
        <p:spPr bwMode="auto">
          <a:xfrm>
            <a:off x="1143480" y="685631"/>
            <a:ext cx="4572481" cy="342950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08547" name="Text Box 2"/>
          <p:cNvSpPr txBox="1">
            <a:spLocks noGrp="1" noChangeArrowheads="1"/>
          </p:cNvSpPr>
          <p:nvPr>
            <p:ph type="body"/>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8903" tIns="46485" rIns="78903" bIns="41030"/>
          <a:lstStyle/>
          <a:p>
            <a:pPr>
              <a:lnSpc>
                <a:spcPct val="93000"/>
              </a:lnSpc>
              <a:spcBef>
                <a:spcPts val="231"/>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cs-CZ" altLang="cs-CZ" sz="600">
                <a:latin typeface="Times New Roman" pitchFamily="16" charset="0"/>
                <a:ea typeface="MS Gothic" charset="-128"/>
              </a:rPr>
              <a:t>Fig 080 b</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Text Box 1"/>
          <p:cNvSpPr txBox="1">
            <a:spLocks noChangeArrowheads="1"/>
          </p:cNvSpPr>
          <p:nvPr/>
        </p:nvSpPr>
        <p:spPr bwMode="auto">
          <a:xfrm>
            <a:off x="1143480" y="685631"/>
            <a:ext cx="4572481" cy="342950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10595" name="Text Box 2"/>
          <p:cNvSpPr txBox="1">
            <a:spLocks noGrp="1" noChangeArrowheads="1"/>
          </p:cNvSpPr>
          <p:nvPr>
            <p:ph type="body"/>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8903" tIns="45706" rIns="78903" bIns="41030"/>
          <a:lstStyle/>
          <a:p>
            <a:pPr>
              <a:lnSpc>
                <a:spcPct val="93000"/>
              </a:lnSpc>
              <a:spcBef>
                <a:spcPts val="197"/>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cs-CZ" altLang="cs-CZ" sz="500">
                <a:latin typeface="Times New Roman" pitchFamily="16" charset="0"/>
                <a:ea typeface="MS Gothic" charset="-128"/>
              </a:rPr>
              <a:t>Fig 080 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txBox="1">
            <a:spLocks noGrp="1" noRot="1" noChangeAspect="1" noChangeArrowheads="1" noTextEdit="1"/>
          </p:cNvSpPr>
          <p:nvPr>
            <p:ph type="sldImg"/>
          </p:nvPr>
        </p:nvSpPr>
        <p:spPr>
          <a:xfrm>
            <a:off x="503238" y="585788"/>
            <a:ext cx="5214937" cy="29337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3" name="Rectangle 2"/>
          <p:cNvSpPr txBox="1">
            <a:spLocks noGrp="1" noChangeArrowheads="1"/>
          </p:cNvSpPr>
          <p:nvPr>
            <p:ph type="body" idx="1"/>
          </p:nvPr>
        </p:nvSpPr>
        <p:spPr>
          <a:xfrm>
            <a:off x="829527" y="3714623"/>
            <a:ext cx="4562399" cy="35191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1"/>
          <p:cNvSpPr txBox="1">
            <a:spLocks noChangeArrowheads="1"/>
          </p:cNvSpPr>
          <p:nvPr/>
        </p:nvSpPr>
        <p:spPr bwMode="auto">
          <a:xfrm>
            <a:off x="1143480" y="685631"/>
            <a:ext cx="4572481" cy="342950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12643" name="Text Box 2"/>
          <p:cNvSpPr txBox="1">
            <a:spLocks noGrp="1" noChangeArrowheads="1"/>
          </p:cNvSpPr>
          <p:nvPr>
            <p:ph type="body"/>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8903" tIns="51941" rIns="78903" bIns="41030"/>
          <a:lstStyle/>
          <a:p>
            <a:pPr>
              <a:lnSpc>
                <a:spcPct val="93000"/>
              </a:lnSpc>
              <a:spcBef>
                <a:spcPts val="460"/>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cs-CZ" altLang="cs-CZ">
                <a:latin typeface="Times New Roman" pitchFamily="16" charset="0"/>
                <a:ea typeface="MS Gothic" charset="-128"/>
              </a:rPr>
              <a:t>Fig 080 d</a:t>
            </a:r>
          </a:p>
          <a:p>
            <a:pPr>
              <a:lnSpc>
                <a:spcPct val="93000"/>
              </a:lnSpc>
              <a:spcBef>
                <a:spcPts val="460"/>
              </a:spcBef>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cs-CZ" altLang="cs-CZ">
              <a:latin typeface="Times New Roman" pitchFamily="16" charset="0"/>
              <a:ea typeface="MS Gothic"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1"/>
          <p:cNvSpPr txBox="1">
            <a:spLocks noGrp="1" noRot="1" noChangeAspect="1" noChangeArrowheads="1" noTextEdit="1"/>
          </p:cNvSpPr>
          <p:nvPr>
            <p:ph type="sldImg"/>
          </p:nvPr>
        </p:nvSpPr>
        <p:spPr>
          <a:xfrm>
            <a:off x="382588" y="685800"/>
            <a:ext cx="6094412"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1"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1"/>
          <p:cNvSpPr txBox="1">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9"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1"/>
          <p:cNvSpPr txBox="1">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7"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
          <p:cNvSpPr txBox="1">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5"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
          <p:cNvSpPr txBox="1">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3"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
          <p:cNvSpPr txBox="1">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1"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1"/>
          <p:cNvSpPr txBox="1">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9"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
          <p:cNvSpPr txBox="1">
            <a:spLocks noGrp="1" noRot="1" noChangeAspect="1" noChangeArrowheads="1" noTextEdit="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7"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1"/>
          <p:cNvSpPr txBox="1">
            <a:spLocks noGrp="1" noRot="1" noChangeAspect="1" noChangeArrowheads="1" noTextEdit="1"/>
          </p:cNvSpPr>
          <p:nvPr>
            <p:ph type="sldImg"/>
          </p:nvPr>
        </p:nvSpPr>
        <p:spPr>
          <a:xfrm>
            <a:off x="382588" y="685800"/>
            <a:ext cx="6094412"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5"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txBox="1">
            <a:spLocks noGrp="1" noRot="1" noChangeAspect="1" noChangeArrowheads="1" noTextEdit="1"/>
          </p:cNvSpPr>
          <p:nvPr>
            <p:ph type="sldImg"/>
          </p:nvPr>
        </p:nvSpPr>
        <p:spPr>
          <a:xfrm>
            <a:off x="382588" y="685800"/>
            <a:ext cx="6094412"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1"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
          <p:cNvSpPr txBox="1">
            <a:spLocks noGrp="1" noRot="1" noChangeAspect="1" noChangeArrowheads="1" noTextEdit="1"/>
          </p:cNvSpPr>
          <p:nvPr>
            <p:ph type="sldImg"/>
          </p:nvPr>
        </p:nvSpPr>
        <p:spPr>
          <a:xfrm>
            <a:off x="382588" y="685800"/>
            <a:ext cx="6094412"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3"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1"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Text Box 1"/>
          <p:cNvSpPr txBox="1">
            <a:spLocks noChangeArrowheads="1"/>
          </p:cNvSpPr>
          <p:nvPr/>
        </p:nvSpPr>
        <p:spPr bwMode="auto">
          <a:xfrm>
            <a:off x="1036909" y="586519"/>
            <a:ext cx="4147635" cy="293259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37219" name="Rectangle 2"/>
          <p:cNvSpPr txBox="1">
            <a:spLocks noGrp="1" noChangeArrowheads="1"/>
          </p:cNvSpPr>
          <p:nvPr>
            <p:ph type="body"/>
          </p:nvPr>
        </p:nvSpPr>
        <p:spPr>
          <a:xfrm>
            <a:off x="622145" y="3714623"/>
            <a:ext cx="4977163" cy="35191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Text Box 1"/>
          <p:cNvSpPr txBox="1">
            <a:spLocks noChangeArrowheads="1"/>
          </p:cNvSpPr>
          <p:nvPr/>
        </p:nvSpPr>
        <p:spPr bwMode="auto">
          <a:xfrm>
            <a:off x="1036909" y="586519"/>
            <a:ext cx="4147635" cy="293259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39267" name="Rectangle 2"/>
          <p:cNvSpPr txBox="1">
            <a:spLocks noGrp="1" noChangeArrowheads="1"/>
          </p:cNvSpPr>
          <p:nvPr>
            <p:ph type="body"/>
          </p:nvPr>
        </p:nvSpPr>
        <p:spPr>
          <a:xfrm>
            <a:off x="622145" y="3714623"/>
            <a:ext cx="4977163" cy="35191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5"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Text Box 1"/>
          <p:cNvSpPr txBox="1">
            <a:spLocks noChangeArrowheads="1"/>
          </p:cNvSpPr>
          <p:nvPr/>
        </p:nvSpPr>
        <p:spPr bwMode="auto">
          <a:xfrm>
            <a:off x="0" y="0"/>
            <a:ext cx="3600378" cy="360057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43363"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Text Box 1"/>
          <p:cNvSpPr txBox="1">
            <a:spLocks noChangeArrowheads="1"/>
          </p:cNvSpPr>
          <p:nvPr/>
        </p:nvSpPr>
        <p:spPr bwMode="auto">
          <a:xfrm>
            <a:off x="1143480" y="685631"/>
            <a:ext cx="4572481" cy="342950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45411" name="Rectangle 2"/>
          <p:cNvSpPr txBox="1">
            <a:spLocks noGrp="1" noChangeArrowheads="1"/>
          </p:cNvSpPr>
          <p:nvPr>
            <p:ph type="body"/>
          </p:nvPr>
        </p:nvSpPr>
        <p:spPr>
          <a:xfrm>
            <a:off x="685512" y="4343230"/>
            <a:ext cx="5486976"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Text Box 1"/>
          <p:cNvSpPr txBox="1">
            <a:spLocks noChangeArrowheads="1"/>
          </p:cNvSpPr>
          <p:nvPr/>
        </p:nvSpPr>
        <p:spPr bwMode="auto">
          <a:xfrm>
            <a:off x="1191006" y="878422"/>
            <a:ext cx="4474549" cy="316204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47459" name="Rectangle 2"/>
          <p:cNvSpPr txBox="1">
            <a:spLocks noGrp="1" noChangeArrowheads="1"/>
          </p:cNvSpPr>
          <p:nvPr>
            <p:ph type="body"/>
          </p:nvPr>
        </p:nvSpPr>
        <p:spPr>
          <a:xfrm>
            <a:off x="1061392" y="4350019"/>
            <a:ext cx="4740978" cy="35136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Text Box 1"/>
          <p:cNvSpPr txBox="1">
            <a:spLocks noChangeArrowheads="1"/>
          </p:cNvSpPr>
          <p:nvPr/>
        </p:nvSpPr>
        <p:spPr bwMode="auto">
          <a:xfrm>
            <a:off x="0" y="0"/>
            <a:ext cx="3600378" cy="360057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49507"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Text Box 1"/>
          <p:cNvSpPr txBox="1">
            <a:spLocks noChangeArrowheads="1"/>
          </p:cNvSpPr>
          <p:nvPr/>
        </p:nvSpPr>
        <p:spPr bwMode="auto">
          <a:xfrm>
            <a:off x="0" y="0"/>
            <a:ext cx="3600378" cy="360057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51555"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txBox="1">
            <a:spLocks noGrp="1" noRot="1" noChangeAspect="1" noChangeArrowheads="1" noTextEdit="1"/>
          </p:cNvSpPr>
          <p:nvPr>
            <p:ph type="sldImg"/>
          </p:nvPr>
        </p:nvSpPr>
        <p:spPr>
          <a:xfrm>
            <a:off x="382588" y="685800"/>
            <a:ext cx="6094412"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9"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1"/>
          <p:cNvSpPr txBox="1">
            <a:spLocks noGrp="1" noRot="1" noChangeAspect="1" noChangeArrowheads="1" noTextEdit="1"/>
          </p:cNvSpPr>
          <p:nvPr>
            <p:ph type="sldImg"/>
          </p:nvPr>
        </p:nvSpPr>
        <p:spPr>
          <a:xfrm>
            <a:off x="1143000" y="695325"/>
            <a:ext cx="4567238"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3"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Text Box 1"/>
          <p:cNvSpPr txBox="1">
            <a:spLocks noChangeArrowheads="1"/>
          </p:cNvSpPr>
          <p:nvPr/>
        </p:nvSpPr>
        <p:spPr bwMode="auto">
          <a:xfrm>
            <a:off x="0" y="0"/>
            <a:ext cx="3600378" cy="360057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55651"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699"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7"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0" y="0"/>
            <a:ext cx="3600378" cy="360057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61795"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0" y="0"/>
            <a:ext cx="3600378" cy="360057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63843"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0" y="0"/>
            <a:ext cx="3600378" cy="360057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65891"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0" y="0"/>
            <a:ext cx="3600378" cy="360057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67939"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Text Box 1"/>
          <p:cNvSpPr txBox="1">
            <a:spLocks noChangeArrowheads="1"/>
          </p:cNvSpPr>
          <p:nvPr/>
        </p:nvSpPr>
        <p:spPr bwMode="auto">
          <a:xfrm>
            <a:off x="0" y="0"/>
            <a:ext cx="3600378" cy="360057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69987"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0" y="0"/>
            <a:ext cx="3600378" cy="360057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72035"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
          <p:cNvSpPr txBox="1">
            <a:spLocks noGrp="1" noRot="1" noChangeAspect="1" noChangeArrowheads="1" noTextEdit="1"/>
          </p:cNvSpPr>
          <p:nvPr>
            <p:ph type="sldImg"/>
          </p:nvPr>
        </p:nvSpPr>
        <p:spPr>
          <a:xfrm>
            <a:off x="382588" y="685800"/>
            <a:ext cx="6094412"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7"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1003786" y="695134"/>
            <a:ext cx="4848989" cy="342950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174083"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1"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9"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7"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5"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1"/>
          <p:cNvSpPr txBox="1">
            <a:spLocks noGrp="1" noRot="1" noChangeAspect="1" noChangeArrowheads="1" noTextEdit="1"/>
          </p:cNvSpPr>
          <p:nvPr>
            <p:ph type="sldImg"/>
          </p:nvPr>
        </p:nvSpPr>
        <p:spPr>
          <a:xfrm>
            <a:off x="1143000" y="695325"/>
            <a:ext cx="4567238"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3"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Rectangle 1"/>
          <p:cNvSpPr txBox="1">
            <a:spLocks noGrp="1" noRot="1" noChangeAspect="1" noChangeArrowheads="1" noTextEdit="1"/>
          </p:cNvSpPr>
          <p:nvPr>
            <p:ph type="sldImg"/>
          </p:nvPr>
        </p:nvSpPr>
        <p:spPr>
          <a:xfrm>
            <a:off x="503238" y="585788"/>
            <a:ext cx="5214937" cy="29337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1" name="Rectangle 2"/>
          <p:cNvSpPr txBox="1">
            <a:spLocks noGrp="1" noChangeArrowheads="1"/>
          </p:cNvSpPr>
          <p:nvPr>
            <p:ph type="body" idx="1"/>
          </p:nvPr>
        </p:nvSpPr>
        <p:spPr>
          <a:xfrm>
            <a:off x="829527" y="3714623"/>
            <a:ext cx="4562399" cy="35191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9"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Rectangle 1"/>
          <p:cNvSpPr txBox="1">
            <a:spLocks noGrp="1" noRot="1" noChangeAspect="1" noChangeArrowheads="1" noTextEdit="1"/>
          </p:cNvSpPr>
          <p:nvPr>
            <p:ph type="sldImg"/>
          </p:nvPr>
        </p:nvSpPr>
        <p:spPr>
          <a:xfrm>
            <a:off x="1143000" y="695325"/>
            <a:ext cx="4567238"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0467"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Rectangle 1"/>
          <p:cNvSpPr txBox="1">
            <a:spLocks noGrp="1" noRot="1" noChangeAspect="1" noChangeArrowheads="1" noTextEdit="1"/>
          </p:cNvSpPr>
          <p:nvPr>
            <p:ph type="sldImg"/>
          </p:nvPr>
        </p:nvSpPr>
        <p:spPr>
          <a:xfrm>
            <a:off x="1143000" y="695325"/>
            <a:ext cx="4567238"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5"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
          <p:cNvSpPr txBox="1">
            <a:spLocks noGrp="1" noRot="1" noChangeAspect="1" noChangeArrowheads="1" noTextEdit="1"/>
          </p:cNvSpPr>
          <p:nvPr>
            <p:ph type="sldImg"/>
          </p:nvPr>
        </p:nvSpPr>
        <p:spPr>
          <a:xfrm>
            <a:off x="382588" y="685800"/>
            <a:ext cx="6094412"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5" name="Rectangle 2"/>
          <p:cNvSpPr txBox="1">
            <a:spLocks noGrp="1" noChangeArrowheads="1"/>
          </p:cNvSpPr>
          <p:nvPr>
            <p:ph type="body" idx="1"/>
          </p:nvPr>
        </p:nvSpPr>
        <p:spPr>
          <a:xfrm>
            <a:off x="914496" y="4343230"/>
            <a:ext cx="5029008" cy="4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2"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63" name="Rectangle 2"/>
          <p:cNvSpPr txBox="1">
            <a:spLocks noGrp="1" noChangeArrowheads="1"/>
          </p:cNvSpPr>
          <p:nvPr>
            <p:ph type="body" idx="1"/>
          </p:nvPr>
        </p:nvSpPr>
        <p:spPr>
          <a:xfrm>
            <a:off x="1061393" y="4350019"/>
            <a:ext cx="4738097" cy="3433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1"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658"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8659"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1"/>
          <p:cNvSpPr txBox="1">
            <a:spLocks noGrp="1" noRot="1" noChangeAspect="1" noChangeArrowheads="1" noTextEdit="1"/>
          </p:cNvSpPr>
          <p:nvPr>
            <p:ph type="sldImg"/>
          </p:nvPr>
        </p:nvSpPr>
        <p:spPr>
          <a:xfrm>
            <a:off x="1143000" y="695325"/>
            <a:ext cx="4567238"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0707"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754"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5"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02"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204803"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850"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206851"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8898" name="Text Box 1"/>
          <p:cNvSpPr txBox="1">
            <a:spLocks noChangeArrowheads="1"/>
          </p:cNvSpPr>
          <p:nvPr/>
        </p:nvSpPr>
        <p:spPr bwMode="auto">
          <a:xfrm>
            <a:off x="1003786" y="695134"/>
            <a:ext cx="4848989" cy="3429509"/>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208899"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946" name="Text Box 1"/>
          <p:cNvSpPr txBox="1">
            <a:spLocks noChangeArrowheads="1"/>
          </p:cNvSpPr>
          <p:nvPr/>
        </p:nvSpPr>
        <p:spPr bwMode="auto">
          <a:xfrm>
            <a:off x="1191005" y="878422"/>
            <a:ext cx="4475990" cy="316476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a:lnSpc>
                <a:spcPct val="90000"/>
              </a:lnSpc>
              <a:buClr>
                <a:srgbClr val="000000"/>
              </a:buClr>
              <a:buSzPct val="100000"/>
              <a:buFont typeface="Times New Roman" pitchFamily="16" charset="0"/>
              <a:buNone/>
            </a:pPr>
            <a:endParaRPr lang="cs-CZ" altLang="cs-CZ"/>
          </a:p>
        </p:txBody>
      </p:sp>
      <p:sp>
        <p:nvSpPr>
          <p:cNvPr id="210947" name="Rectangle 2"/>
          <p:cNvSpPr txBox="1">
            <a:spLocks noGrp="1" noChangeArrowheads="1"/>
          </p:cNvSpPr>
          <p:nvPr>
            <p:ph type="body"/>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2994" name="Rectangle 1"/>
          <p:cNvSpPr txBox="1">
            <a:spLocks noGrp="1" noRot="1" noChangeAspect="1" noChangeArrowheads="1" noTextEdit="1"/>
          </p:cNvSpPr>
          <p:nvPr>
            <p:ph type="sldImg"/>
          </p:nvPr>
        </p:nvSpPr>
        <p:spPr>
          <a:xfrm>
            <a:off x="382588" y="695325"/>
            <a:ext cx="6088062" cy="34258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5" name="Rectangle 2"/>
          <p:cNvSpPr txBox="1">
            <a:spLocks noGrp="1" noChangeArrowheads="1"/>
          </p:cNvSpPr>
          <p:nvPr>
            <p:ph type="body" idx="1"/>
          </p:nvPr>
        </p:nvSpPr>
        <p:spPr>
          <a:xfrm>
            <a:off x="1061393" y="4350018"/>
            <a:ext cx="4738097" cy="3509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itchFamily="16"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xmlns="" id="{D8587455-5AC3-4F6B-BE52-826326AFD383}"/>
              </a:ext>
            </a:extLst>
          </p:cNvPr>
          <p:cNvSpPr>
            <a:spLocks noGrp="1"/>
          </p:cNvSpPr>
          <p:nvPr>
            <p:ph type="ftr" sz="quarter" idx="10"/>
          </p:nvPr>
        </p:nvSpPr>
        <p:spPr/>
        <p:txBody>
          <a:bodyPr/>
          <a:lstStyle>
            <a:lvl1pPr>
              <a:defRPr/>
            </a:lvl1pPr>
          </a:lstStyle>
          <a:p>
            <a:r>
              <a:rPr lang="cs-CZ" dirty="0" smtClean="0"/>
              <a:t>Anesteziologicko-resuscitační klinika Fakultní nemocnice u sv. Anny v Brně a Lékařské fakulty Masarykovy univerzity</a:t>
            </a:r>
          </a:p>
        </p:txBody>
      </p:sp>
      <p:sp>
        <p:nvSpPr>
          <p:cNvPr id="4" name="Zástupný symbol pro číslo snímku 3">
            <a:extLst>
              <a:ext uri="{FF2B5EF4-FFF2-40B4-BE49-F238E27FC236}">
                <a16:creationId xmlns:a16="http://schemas.microsoft.com/office/drawing/2014/main" xmlns=""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xmlns=""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smtClean="0"/>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dirty="0"/>
          </a:p>
        </p:txBody>
      </p:sp>
      <p:pic>
        <p:nvPicPr>
          <p:cNvPr id="5" name="Obrázek 4">
            <a:extLst>
              <a:ext uri="{FF2B5EF4-FFF2-40B4-BE49-F238E27FC236}">
                <a16:creationId xmlns:a16="http://schemas.microsoft.com/office/drawing/2014/main" xmlns="" id="{0345497F-647D-476C-BEEB-3E41563F85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600" y="414000"/>
            <a:ext cx="3079104" cy="1069200"/>
          </a:xfrm>
          <a:prstGeom prst="rect">
            <a:avLst/>
          </a:prstGeom>
        </p:spPr>
      </p:pic>
    </p:spTree>
    <p:extLst>
      <p:ext uri="{BB962C8B-B14F-4D97-AF65-F5344CB8AC3E}">
        <p14:creationId xmlns:p14="http://schemas.microsoft.com/office/powerpoint/2010/main" val="93538414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xmlns="" id="{9622FDD6-5C71-4DE9-BFBE-6443A2855E5C}"/>
              </a:ext>
            </a:extLst>
          </p:cNvPr>
          <p:cNvSpPr>
            <a:spLocks noGrp="1"/>
          </p:cNvSpPr>
          <p:nvPr>
            <p:ph sz="quarter" idx="24"/>
          </p:nvPr>
        </p:nvSpPr>
        <p:spPr>
          <a:xfrm>
            <a:off x="719997" y="718712"/>
            <a:ext cx="5220001" cy="3204001"/>
          </a:xfrm>
        </p:spPr>
        <p:txBody>
          <a:bodyPr/>
          <a:lstStyle/>
          <a:p>
            <a:pPr lvl="0"/>
            <a:r>
              <a:rPr lang="cs-CZ" smtClean="0"/>
              <a:t>Kliknutím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dirty="0" smtClean="0"/>
              <a:t>Anesteziologicko-resuscitační klinika Fakultní nemocnice u sv. Anny v Brně a Lékařské fakulty Masarykovy univerzity</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xmlns=""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Kliknutím lze upravit styly předlohy textu.</a:t>
            </a:r>
          </a:p>
        </p:txBody>
      </p:sp>
      <p:sp>
        <p:nvSpPr>
          <p:cNvPr id="11" name="Zástupný symbol pro text 13">
            <a:extLst>
              <a:ext uri="{FF2B5EF4-FFF2-40B4-BE49-F238E27FC236}">
                <a16:creationId xmlns:a16="http://schemas.microsoft.com/office/drawing/2014/main" xmlns=""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smtClean="0"/>
              <a:t>Kliknutím lze upravit styly předlohy textu.</a:t>
            </a:r>
          </a:p>
        </p:txBody>
      </p:sp>
      <p:sp>
        <p:nvSpPr>
          <p:cNvPr id="13" name="Zástupný symbol pro text 5">
            <a:extLst>
              <a:ext uri="{FF2B5EF4-FFF2-40B4-BE49-F238E27FC236}">
                <a16:creationId xmlns:a16="http://schemas.microsoft.com/office/drawing/2014/main" xmlns=""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Kliknutím lze upravit styly předlohy textu.</a:t>
            </a:r>
          </a:p>
        </p:txBody>
      </p:sp>
      <p:sp>
        <p:nvSpPr>
          <p:cNvPr id="15" name="Zástupný symbol pro text 13">
            <a:extLst>
              <a:ext uri="{FF2B5EF4-FFF2-40B4-BE49-F238E27FC236}">
                <a16:creationId xmlns:a16="http://schemas.microsoft.com/office/drawing/2014/main" xmlns=""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smtClean="0"/>
              <a:t>Kliknutím lze upravit styly předlohy textu.</a:t>
            </a:r>
          </a:p>
        </p:txBody>
      </p:sp>
      <p:sp>
        <p:nvSpPr>
          <p:cNvPr id="17" name="Zástupný symbol pro obsah 12">
            <a:extLst>
              <a:ext uri="{FF2B5EF4-FFF2-40B4-BE49-F238E27FC236}">
                <a16:creationId xmlns:a16="http://schemas.microsoft.com/office/drawing/2014/main" xmlns="" id="{263AA377-982D-4CA3-B9BD-C61AF6524812}"/>
              </a:ext>
            </a:extLst>
          </p:cNvPr>
          <p:cNvSpPr>
            <a:spLocks noGrp="1"/>
          </p:cNvSpPr>
          <p:nvPr>
            <p:ph sz="quarter" idx="25"/>
          </p:nvPr>
        </p:nvSpPr>
        <p:spPr>
          <a:xfrm>
            <a:off x="6251278" y="718712"/>
            <a:ext cx="5220001" cy="3204001"/>
          </a:xfrm>
        </p:spPr>
        <p:txBody>
          <a:bodyPr/>
          <a:lstStyle/>
          <a:p>
            <a:pPr lvl="0"/>
            <a:r>
              <a:rPr lang="cs-CZ" smtClean="0"/>
              <a:t>Kliknutím lze upravit styly předlohy textu.</a:t>
            </a:r>
          </a:p>
        </p:txBody>
      </p:sp>
      <p:pic>
        <p:nvPicPr>
          <p:cNvPr id="14" name="Obrázek 13">
            <a:extLst>
              <a:ext uri="{FF2B5EF4-FFF2-40B4-BE49-F238E27FC236}">
                <a16:creationId xmlns:a16="http://schemas.microsoft.com/office/drawing/2014/main" xmlns="" id="{095AB825-C890-4457-8474-521B6934D6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695" y="6048000"/>
            <a:ext cx="1720981" cy="597600"/>
          </a:xfrm>
          <a:prstGeom prst="rect">
            <a:avLst/>
          </a:prstGeom>
        </p:spPr>
      </p:pic>
    </p:spTree>
    <p:extLst>
      <p:ext uri="{BB962C8B-B14F-4D97-AF65-F5344CB8AC3E}">
        <p14:creationId xmlns:p14="http://schemas.microsoft.com/office/powerpoint/2010/main" val="172298664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dirty="0" smtClean="0"/>
              <a:t>Anesteziologicko-resuscitační klinika  Fakultní nemocnice u sv. Anny v Brně a Lékařské fakulty Masarykovy univerzity</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xmlns="" id="{330C80A7-82D5-439D-BF26-1161E5E6E5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695" y="6048000"/>
            <a:ext cx="1720981" cy="597600"/>
          </a:xfrm>
          <a:prstGeom prst="rect">
            <a:avLst/>
          </a:prstGeom>
        </p:spPr>
      </p:pic>
    </p:spTree>
    <p:extLst>
      <p:ext uri="{BB962C8B-B14F-4D97-AF65-F5344CB8AC3E}">
        <p14:creationId xmlns:p14="http://schemas.microsoft.com/office/powerpoint/2010/main" val="7238907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dirty="0" smtClean="0"/>
              <a:t>Anesteziologicko-resuscitační klinika Fakultní nemocnice u sv. Anny v Brně a Lékařské fakulty Masarykovy univerzity</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smtClean="0"/>
              <a:t>Kliknutím na ikonu přidáte obrázek.</a:t>
            </a:r>
            <a:endParaRPr lang="cs-CZ" dirty="0"/>
          </a:p>
        </p:txBody>
      </p:sp>
      <p:pic>
        <p:nvPicPr>
          <p:cNvPr id="7" name="Obrázek 6">
            <a:extLst>
              <a:ext uri="{FF2B5EF4-FFF2-40B4-BE49-F238E27FC236}">
                <a16:creationId xmlns:a16="http://schemas.microsoft.com/office/drawing/2014/main" xmlns="" id="{B98944DF-309C-4C7E-9845-03E39C6259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224" y="6048000"/>
            <a:ext cx="1720981" cy="597600"/>
          </a:xfrm>
          <a:prstGeom prst="rect">
            <a:avLst/>
          </a:prstGeom>
        </p:spPr>
      </p:pic>
    </p:spTree>
    <p:extLst>
      <p:ext uri="{BB962C8B-B14F-4D97-AF65-F5344CB8AC3E}">
        <p14:creationId xmlns:p14="http://schemas.microsoft.com/office/powerpoint/2010/main" val="316385452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MED">
    <p:bg>
      <p:bgPr>
        <a:solidFill>
          <a:srgbClr val="F01928"/>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xmlns="" id="{C5B0CCBB-D2E4-4DE7-870F-D73ACF1DD0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800" y="2013912"/>
            <a:ext cx="8150400" cy="2830176"/>
          </a:xfrm>
          <a:prstGeom prst="rect">
            <a:avLst/>
          </a:prstGeom>
        </p:spPr>
      </p:pic>
    </p:spTree>
    <p:extLst>
      <p:ext uri="{BB962C8B-B14F-4D97-AF65-F5344CB8AC3E}">
        <p14:creationId xmlns:p14="http://schemas.microsoft.com/office/powerpoint/2010/main" val="3009703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xmlns="" id="{92B68BC3-67A3-A244-8F7B-2ACD0926D3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3304" y="1950397"/>
            <a:ext cx="8685390" cy="2957206"/>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552960" y="118093"/>
            <a:ext cx="9951361" cy="1300457"/>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552960" y="1451673"/>
            <a:ext cx="9951361" cy="3607579"/>
          </a:xfrm>
        </p:spPr>
        <p:txBody>
          <a:bodyPr/>
          <a:lstStyle/>
          <a:p>
            <a:pPr lvl="0"/>
            <a:r>
              <a:rPr lang="cs-CZ" noProof="0" smtClean="0"/>
              <a:t>Kliknutím na ikonu přidáte tabulku.</a:t>
            </a:r>
            <a:endParaRPr lang="cs-CZ" noProof="0"/>
          </a:p>
        </p:txBody>
      </p:sp>
      <p:sp>
        <p:nvSpPr>
          <p:cNvPr id="4" name="Rectangle 3"/>
          <p:cNvSpPr>
            <a:spLocks noGrp="1" noChangeArrowheads="1"/>
          </p:cNvSpPr>
          <p:nvPr>
            <p:ph type="dt" idx="10"/>
          </p:nvPr>
        </p:nvSpPr>
        <p:spPr>
          <a:xfrm>
            <a:off x="552960" y="5665555"/>
            <a:ext cx="2578561" cy="430606"/>
          </a:xfrm>
          <a:prstGeom prst="rect">
            <a:avLst/>
          </a:prstGeom>
          <a:ln/>
        </p:spPr>
        <p:txBody>
          <a:bodyPr/>
          <a:lstStyle>
            <a:lvl1pPr>
              <a:defRPr/>
            </a:lvl1pPr>
          </a:lstStyle>
          <a:p>
            <a:pPr>
              <a:defRPr/>
            </a:pPr>
            <a:endParaRPr lang="cs-CZ" altLang="cs-CZ"/>
          </a:p>
        </p:txBody>
      </p:sp>
      <p:sp>
        <p:nvSpPr>
          <p:cNvPr id="5" name="Rectangle 4"/>
          <p:cNvSpPr>
            <a:spLocks noGrp="1" noChangeArrowheads="1"/>
          </p:cNvSpPr>
          <p:nvPr>
            <p:ph type="ftr" idx="11"/>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1833978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obsah 2"/>
          <p:cNvSpPr>
            <a:spLocks noGrp="1"/>
          </p:cNvSpPr>
          <p:nvPr>
            <p:ph sz="half" idx="1"/>
          </p:nvPr>
        </p:nvSpPr>
        <p:spPr>
          <a:xfrm>
            <a:off x="896641" y="1781468"/>
            <a:ext cx="5208959" cy="397625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obsah 3"/>
          <p:cNvSpPr>
            <a:spLocks noGrp="1"/>
          </p:cNvSpPr>
          <p:nvPr>
            <p:ph sz="half" idx="2"/>
          </p:nvPr>
        </p:nvSpPr>
        <p:spPr>
          <a:xfrm>
            <a:off x="6289920" y="1781468"/>
            <a:ext cx="5208961" cy="397625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918480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xfrm>
            <a:off x="608641" y="6248817"/>
            <a:ext cx="2843519" cy="456527"/>
          </a:xfrm>
          <a:prstGeom prst="rect">
            <a:avLst/>
          </a:prstGeom>
          <a:ln/>
        </p:spPr>
        <p:txBody>
          <a:bodyPr/>
          <a:lstStyle>
            <a:lvl1pPr>
              <a:defRPr/>
            </a:lvl1pPr>
          </a:lstStyle>
          <a:p>
            <a:pPr>
              <a:defRPr/>
            </a:pPr>
            <a:endParaRPr lang="cs-CZ" altLang="cs-CZ"/>
          </a:p>
        </p:txBody>
      </p:sp>
      <p:sp>
        <p:nvSpPr>
          <p:cNvPr id="3" name="Rectangle 3"/>
          <p:cNvSpPr>
            <a:spLocks noGrp="1" noChangeArrowheads="1"/>
          </p:cNvSpPr>
          <p:nvPr>
            <p:ph type="ftr" idx="11"/>
          </p:nvPr>
        </p:nvSpPr>
        <p:spPr>
          <a:ln/>
        </p:spPr>
        <p:txBody>
          <a:bodyPr/>
          <a:lstStyle>
            <a:lvl1pPr>
              <a:defRPr/>
            </a:lvl1pPr>
          </a:lstStyle>
          <a:p>
            <a:pPr>
              <a:defRPr/>
            </a:pPr>
            <a:endParaRPr lang="cs-CZ" altLang="cs-CZ"/>
          </a:p>
        </p:txBody>
      </p:sp>
      <p:sp>
        <p:nvSpPr>
          <p:cNvPr id="4" name="Rectangle 4"/>
          <p:cNvSpPr>
            <a:spLocks noGrp="1" noChangeArrowheads="1"/>
          </p:cNvSpPr>
          <p:nvPr>
            <p:ph type="sldNum" idx="12"/>
          </p:nvPr>
        </p:nvSpPr>
        <p:spPr>
          <a:ln/>
        </p:spPr>
        <p:txBody>
          <a:bodyPr/>
          <a:lstStyle>
            <a:lvl1pPr>
              <a:defRPr/>
            </a:lvl1pPr>
          </a:lstStyle>
          <a:p>
            <a:fld id="{3BA52F80-3D25-4E69-83C3-C67432B42DC6}" type="slidenum">
              <a:rPr lang="cs-CZ" altLang="cs-CZ"/>
              <a:pPr/>
              <a:t>‹#›</a:t>
            </a:fld>
            <a:endParaRPr lang="cs-CZ" altLang="cs-CZ"/>
          </a:p>
        </p:txBody>
      </p:sp>
    </p:spTree>
    <p:extLst>
      <p:ext uri="{BB962C8B-B14F-4D97-AF65-F5344CB8AC3E}">
        <p14:creationId xmlns:p14="http://schemas.microsoft.com/office/powerpoint/2010/main" val="2535795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896641" y="256347"/>
            <a:ext cx="10404479" cy="1139160"/>
          </a:xfrm>
        </p:spPr>
        <p:txBody>
          <a:bodyPr/>
          <a:lstStyle/>
          <a:p>
            <a:r>
              <a:rPr lang="cs-CZ" smtClean="0"/>
              <a:t>Kliknutím lze upravit styl.</a:t>
            </a:r>
            <a:endParaRPr lang="cs-CZ"/>
          </a:p>
        </p:txBody>
      </p:sp>
      <p:sp>
        <p:nvSpPr>
          <p:cNvPr id="3" name="Zástupný text 2"/>
          <p:cNvSpPr>
            <a:spLocks noGrp="1"/>
          </p:cNvSpPr>
          <p:nvPr>
            <p:ph type="body" sz="half" idx="1"/>
          </p:nvPr>
        </p:nvSpPr>
        <p:spPr>
          <a:xfrm>
            <a:off x="896641" y="1781468"/>
            <a:ext cx="5208959" cy="397625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obsah 3"/>
          <p:cNvSpPr>
            <a:spLocks noGrp="1"/>
          </p:cNvSpPr>
          <p:nvPr>
            <p:ph sz="half" idx="2"/>
          </p:nvPr>
        </p:nvSpPr>
        <p:spPr>
          <a:xfrm>
            <a:off x="6289920" y="1781468"/>
            <a:ext cx="5208961" cy="397625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591204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896641" y="256347"/>
            <a:ext cx="10404479" cy="1139160"/>
          </a:xfrm>
        </p:spPr>
        <p:txBody>
          <a:bodyPr/>
          <a:lstStyle/>
          <a:p>
            <a:r>
              <a:rPr lang="cs-CZ" smtClean="0"/>
              <a:t>Kliknutím lze upravit styl.</a:t>
            </a:r>
            <a:endParaRPr lang="cs-CZ"/>
          </a:p>
        </p:txBody>
      </p:sp>
      <p:sp>
        <p:nvSpPr>
          <p:cNvPr id="3" name="Zástupný obsah 2"/>
          <p:cNvSpPr>
            <a:spLocks noGrp="1"/>
          </p:cNvSpPr>
          <p:nvPr>
            <p:ph sz="half" idx="1"/>
          </p:nvPr>
        </p:nvSpPr>
        <p:spPr>
          <a:xfrm>
            <a:off x="896641" y="1781468"/>
            <a:ext cx="10602240" cy="1918281"/>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text 3"/>
          <p:cNvSpPr>
            <a:spLocks noGrp="1"/>
          </p:cNvSpPr>
          <p:nvPr>
            <p:ph type="body" sz="half" idx="2"/>
          </p:nvPr>
        </p:nvSpPr>
        <p:spPr>
          <a:xfrm>
            <a:off x="896641" y="3838004"/>
            <a:ext cx="10602240" cy="1919721"/>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32925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xmlns=""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smtClean="0"/>
              <a:t>Anesteziologicko-resuscitační klinika Fakultní nemocnice u sv. Anny v Brně a Lékařské fakulty Masarykovy univerzity</a:t>
            </a:r>
            <a:endParaRPr lang="cs-CZ" dirty="0"/>
          </a:p>
        </p:txBody>
      </p:sp>
      <p:sp>
        <p:nvSpPr>
          <p:cNvPr id="4" name="Zástupný symbol pro číslo snímku 3">
            <a:extLst>
              <a:ext uri="{FF2B5EF4-FFF2-40B4-BE49-F238E27FC236}">
                <a16:creationId xmlns:a16="http://schemas.microsoft.com/office/drawing/2014/main" xmlns=""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xmlns=""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smtClean="0"/>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dirty="0"/>
          </a:p>
        </p:txBody>
      </p:sp>
      <p:pic>
        <p:nvPicPr>
          <p:cNvPr id="5" name="Obrázek 4">
            <a:extLst>
              <a:ext uri="{FF2B5EF4-FFF2-40B4-BE49-F238E27FC236}">
                <a16:creationId xmlns:a16="http://schemas.microsoft.com/office/drawing/2014/main" xmlns="" id="{C65B8ECF-FF9C-47F9-BB08-B3A2602D9D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600" y="414000"/>
            <a:ext cx="3079104" cy="1069200"/>
          </a:xfrm>
          <a:prstGeom prst="rect">
            <a:avLst/>
          </a:prstGeom>
        </p:spPr>
      </p:pic>
    </p:spTree>
    <p:extLst>
      <p:ext uri="{BB962C8B-B14F-4D97-AF65-F5344CB8AC3E}">
        <p14:creationId xmlns:p14="http://schemas.microsoft.com/office/powerpoint/2010/main" val="3948116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432">
          <p15:clr>
            <a:srgbClr val="FBAE40"/>
          </p15:clr>
        </p15:guide>
        <p15:guide id="2" pos="2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Tree>
    <p:extLst>
      <p:ext uri="{BB962C8B-B14F-4D97-AF65-F5344CB8AC3E}">
        <p14:creationId xmlns:p14="http://schemas.microsoft.com/office/powerpoint/2010/main" val="351842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lipArtAndTx">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896641" y="256347"/>
            <a:ext cx="10404479" cy="1139160"/>
          </a:xfrm>
        </p:spPr>
        <p:txBody>
          <a:bodyPr/>
          <a:lstStyle/>
          <a:p>
            <a:r>
              <a:rPr lang="cs-CZ" smtClean="0"/>
              <a:t>Kliknutím lze upravit styl.</a:t>
            </a:r>
            <a:endParaRPr lang="cs-CZ"/>
          </a:p>
        </p:txBody>
      </p:sp>
      <p:sp>
        <p:nvSpPr>
          <p:cNvPr id="3" name="Zástupný symbol pro online obrázek 2"/>
          <p:cNvSpPr>
            <a:spLocks noGrp="1"/>
          </p:cNvSpPr>
          <p:nvPr>
            <p:ph type="clipArt" sz="half" idx="1"/>
          </p:nvPr>
        </p:nvSpPr>
        <p:spPr>
          <a:xfrm>
            <a:off x="896641" y="1781468"/>
            <a:ext cx="5208959" cy="3976257"/>
          </a:xfrm>
        </p:spPr>
        <p:txBody>
          <a:bodyPr/>
          <a:lstStyle/>
          <a:p>
            <a:pPr lvl="0"/>
            <a:r>
              <a:rPr lang="cs-CZ" noProof="0" smtClean="0"/>
              <a:t>Kliknutím na ikonu přidáte klipart.</a:t>
            </a:r>
            <a:endParaRPr lang="cs-CZ" noProof="0"/>
          </a:p>
        </p:txBody>
      </p:sp>
      <p:sp>
        <p:nvSpPr>
          <p:cNvPr id="4" name="Zástupný text 3"/>
          <p:cNvSpPr>
            <a:spLocks noGrp="1"/>
          </p:cNvSpPr>
          <p:nvPr>
            <p:ph type="body" sz="half" idx="2"/>
          </p:nvPr>
        </p:nvSpPr>
        <p:spPr>
          <a:xfrm>
            <a:off x="6289920" y="1781468"/>
            <a:ext cx="5208961" cy="397625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115076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dirty="0" smtClean="0"/>
              <a:t>Anesteziologicko-resuscitační klinika Fakultní nemocnice u sv. Anny v Brně a Lékařské fakulty Masarykovy univerzity</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xmlns="" id="{6B0440B8-6781-4DF7-853B-03D5855A8CB8}"/>
              </a:ext>
            </a:extLst>
          </p:cNvPr>
          <p:cNvSpPr>
            <a:spLocks noGrp="1"/>
          </p:cNvSpPr>
          <p:nvPr>
            <p:ph type="title"/>
          </p:nvPr>
        </p:nvSpPr>
        <p:spPr/>
        <p:txBody>
          <a:bodyPr/>
          <a:lstStyle/>
          <a:p>
            <a:r>
              <a:rPr lang="cs-CZ" smtClean="0"/>
              <a:t>Kliknutím lze upravit styl.</a:t>
            </a:r>
            <a:endParaRPr lang="cs-CZ" dirty="0"/>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Kliknutím lze upravit styly předlohy textu.</a:t>
            </a:r>
          </a:p>
          <a:p>
            <a:pPr lvl="1"/>
            <a:r>
              <a:rPr lang="cs-CZ" smtClean="0"/>
              <a:t>Druhá úroveň</a:t>
            </a:r>
          </a:p>
          <a:p>
            <a:pPr lvl="2"/>
            <a:r>
              <a:rPr lang="cs-CZ" smtClean="0"/>
              <a:t>Třetí úroveň</a:t>
            </a:r>
          </a:p>
        </p:txBody>
      </p:sp>
      <p:pic>
        <p:nvPicPr>
          <p:cNvPr id="8" name="Obrázek 7">
            <a:extLst>
              <a:ext uri="{FF2B5EF4-FFF2-40B4-BE49-F238E27FC236}">
                <a16:creationId xmlns:a16="http://schemas.microsoft.com/office/drawing/2014/main" xmlns="" id="{8A9BC651-8E14-468B-AB99-D4BEBD0944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695" y="6048000"/>
            <a:ext cx="1720981" cy="597600"/>
          </a:xfrm>
          <a:prstGeom prst="rect">
            <a:avLst/>
          </a:prstGeom>
        </p:spPr>
      </p:pic>
    </p:spTree>
    <p:extLst>
      <p:ext uri="{BB962C8B-B14F-4D97-AF65-F5344CB8AC3E}">
        <p14:creationId xmlns:p14="http://schemas.microsoft.com/office/powerpoint/2010/main" val="169122957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Kliknutím lze upravit styly předlohy textu.</a:t>
            </a:r>
          </a:p>
          <a:p>
            <a:pPr lvl="1"/>
            <a:r>
              <a:rPr lang="cs-CZ" smtClean="0"/>
              <a:t>Druhá úroveň</a:t>
            </a:r>
          </a:p>
          <a:p>
            <a:pPr lvl="2"/>
            <a:r>
              <a:rPr lang="cs-CZ" smtClean="0"/>
              <a:t>Třetí úroveň</a:t>
            </a:r>
          </a:p>
        </p:txBody>
      </p:sp>
      <p:sp>
        <p:nvSpPr>
          <p:cNvPr id="4" name="Zástupný symbol pro zápatí 3"/>
          <p:cNvSpPr>
            <a:spLocks noGrp="1"/>
          </p:cNvSpPr>
          <p:nvPr>
            <p:ph type="ftr" sz="quarter" idx="10"/>
          </p:nvPr>
        </p:nvSpPr>
        <p:spPr/>
        <p:txBody>
          <a:bodyPr/>
          <a:lstStyle>
            <a:lvl1pPr>
              <a:defRPr sz="1200"/>
            </a:lvl1pPr>
          </a:lstStyle>
          <a:p>
            <a:r>
              <a:rPr lang="cs-CZ" dirty="0" smtClean="0"/>
              <a:t>Anesteziologicko-resuscitační klinika Fakultní nemocnice u sv. Anny v Brně a Lékařské fakulty Masarykovy univerzity</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xmlns=""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smtClean="0"/>
              <a:t>Kliknutím lze upravit styly předlohy textu.</a:t>
            </a:r>
          </a:p>
        </p:txBody>
      </p:sp>
      <p:sp>
        <p:nvSpPr>
          <p:cNvPr id="13" name="Nadpis 12">
            <a:extLst>
              <a:ext uri="{FF2B5EF4-FFF2-40B4-BE49-F238E27FC236}">
                <a16:creationId xmlns:a16="http://schemas.microsoft.com/office/drawing/2014/main" xmlns="" id="{6B0440B8-6781-4DF7-853B-03D5855A8CB8}"/>
              </a:ext>
            </a:extLst>
          </p:cNvPr>
          <p:cNvSpPr>
            <a:spLocks noGrp="1"/>
          </p:cNvSpPr>
          <p:nvPr>
            <p:ph type="title"/>
          </p:nvPr>
        </p:nvSpPr>
        <p:spPr/>
        <p:txBody>
          <a:bodyPr/>
          <a:lstStyle/>
          <a:p>
            <a:r>
              <a:rPr lang="cs-CZ" smtClean="0"/>
              <a:t>Kliknutím lze upravit styl.</a:t>
            </a:r>
            <a:endParaRPr lang="cs-CZ"/>
          </a:p>
        </p:txBody>
      </p:sp>
      <p:pic>
        <p:nvPicPr>
          <p:cNvPr id="9" name="Obrázek 8">
            <a:extLst>
              <a:ext uri="{FF2B5EF4-FFF2-40B4-BE49-F238E27FC236}">
                <a16:creationId xmlns:a16="http://schemas.microsoft.com/office/drawing/2014/main" xmlns="" id="{35CCDB5F-2DD7-4118-AA1A-D1BB137824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695" y="6048000"/>
            <a:ext cx="1720981" cy="597600"/>
          </a:xfrm>
          <a:prstGeom prst="rect">
            <a:avLst/>
          </a:prstGeom>
        </p:spPr>
      </p:pic>
    </p:spTree>
    <p:extLst>
      <p:ext uri="{BB962C8B-B14F-4D97-AF65-F5344CB8AC3E}">
        <p14:creationId xmlns:p14="http://schemas.microsoft.com/office/powerpoint/2010/main" val="40344282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dirty="0" smtClean="0"/>
              <a:t>Anesteziologicko-resuscitační klinika Fakultní nemocnice u sv. Anny v Brně a Lékařské fakulty Masarykovy univerzity</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xmlns=""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smtClean="0"/>
              <a:t>Kliknutím lze upravit styly předlohy textu.</a:t>
            </a:r>
          </a:p>
        </p:txBody>
      </p:sp>
      <p:sp>
        <p:nvSpPr>
          <p:cNvPr id="18" name="Nadpis 12">
            <a:extLst>
              <a:ext uri="{FF2B5EF4-FFF2-40B4-BE49-F238E27FC236}">
                <a16:creationId xmlns:a16="http://schemas.microsoft.com/office/drawing/2014/main" xmlns="" id="{6B0440B8-6781-4DF7-853B-03D5855A8CB8}"/>
              </a:ext>
            </a:extLst>
          </p:cNvPr>
          <p:cNvSpPr>
            <a:spLocks noGrp="1"/>
          </p:cNvSpPr>
          <p:nvPr>
            <p:ph type="title"/>
          </p:nvPr>
        </p:nvSpPr>
        <p:spPr>
          <a:xfrm>
            <a:off x="720000" y="720000"/>
            <a:ext cx="10753200" cy="451576"/>
          </a:xfrm>
        </p:spPr>
        <p:txBody>
          <a:bodyPr/>
          <a:lstStyle/>
          <a:p>
            <a:r>
              <a:rPr lang="cs-CZ" smtClean="0"/>
              <a:t>Kliknutím lze upravit styl.</a:t>
            </a:r>
            <a:endParaRPr lang="cs-CZ"/>
          </a:p>
        </p:txBody>
      </p:sp>
      <p:sp>
        <p:nvSpPr>
          <p:cNvPr id="21" name="Zástupný symbol pro text 7">
            <a:extLst>
              <a:ext uri="{FF2B5EF4-FFF2-40B4-BE49-F238E27FC236}">
                <a16:creationId xmlns:a16="http://schemas.microsoft.com/office/drawing/2014/main" xmlns=""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smtClean="0"/>
              <a:t>Kliknutím lze upravit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Kliknutím lze upravit styly předlohy textu.</a:t>
            </a:r>
          </a:p>
          <a:p>
            <a:pPr lvl="1"/>
            <a:r>
              <a:rPr lang="cs-CZ" smtClean="0"/>
              <a:t>Druhá úroveň</a:t>
            </a:r>
          </a:p>
          <a:p>
            <a:pPr lvl="2"/>
            <a:r>
              <a:rPr lang="cs-CZ" smtClean="0"/>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Kliknutím lze upravit styly předlohy textu.</a:t>
            </a:r>
          </a:p>
          <a:p>
            <a:pPr lvl="1"/>
            <a:r>
              <a:rPr lang="cs-CZ" smtClean="0"/>
              <a:t>Druhá úroveň</a:t>
            </a:r>
          </a:p>
          <a:p>
            <a:pPr lvl="2"/>
            <a:r>
              <a:rPr lang="cs-CZ" smtClean="0"/>
              <a:t>Třetí úroveň</a:t>
            </a:r>
          </a:p>
        </p:txBody>
      </p:sp>
      <p:pic>
        <p:nvPicPr>
          <p:cNvPr id="11" name="Obrázek 10">
            <a:extLst>
              <a:ext uri="{FF2B5EF4-FFF2-40B4-BE49-F238E27FC236}">
                <a16:creationId xmlns:a16="http://schemas.microsoft.com/office/drawing/2014/main" xmlns="" id="{3EAA922C-B845-4226-A4A7-D5E213E447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695" y="6048000"/>
            <a:ext cx="1720981" cy="597600"/>
          </a:xfrm>
          <a:prstGeom prst="rect">
            <a:avLst/>
          </a:prstGeom>
        </p:spPr>
      </p:pic>
    </p:spTree>
    <p:extLst>
      <p:ext uri="{BB962C8B-B14F-4D97-AF65-F5344CB8AC3E}">
        <p14:creationId xmlns:p14="http://schemas.microsoft.com/office/powerpoint/2010/main" val="331716842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xmlns="" id="{83517C49-9C06-4658-8660-E0D21D83CE29}"/>
              </a:ext>
            </a:extLst>
          </p:cNvPr>
          <p:cNvSpPr>
            <a:spLocks noGrp="1"/>
          </p:cNvSpPr>
          <p:nvPr>
            <p:ph sz="quarter" idx="24"/>
          </p:nvPr>
        </p:nvSpPr>
        <p:spPr>
          <a:xfrm>
            <a:off x="719137" y="1695074"/>
            <a:ext cx="5218413" cy="3896711"/>
          </a:xfrm>
        </p:spPr>
        <p:txBody>
          <a:bodyPr/>
          <a:lstStyle/>
          <a:p>
            <a:pPr lvl="0"/>
            <a:r>
              <a:rPr lang="cs-CZ" smtClean="0"/>
              <a:t>Kliknutím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dirty="0" smtClean="0"/>
              <a:t>Anesteziologicko-resuscitační klinika Fakultní nemocnice u sv. Anny v Brně a Lékařské fakulty Masarykovy univerzity</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xmlns="" id="{ABDE9BC5-EE25-44B2-8081-F2B94BAA680C}"/>
              </a:ext>
            </a:extLst>
          </p:cNvPr>
          <p:cNvSpPr>
            <a:spLocks noGrp="1"/>
          </p:cNvSpPr>
          <p:nvPr>
            <p:ph type="title"/>
          </p:nvPr>
        </p:nvSpPr>
        <p:spPr/>
        <p:txBody>
          <a:bodyPr/>
          <a:lstStyle/>
          <a:p>
            <a:r>
              <a:rPr lang="cs-CZ" smtClean="0"/>
              <a:t>Kliknutím lze upravit styl.</a:t>
            </a:r>
            <a:endParaRPr lang="cs-CZ" dirty="0"/>
          </a:p>
        </p:txBody>
      </p:sp>
      <p:sp>
        <p:nvSpPr>
          <p:cNvPr id="9" name="Zástupný symbol pro text 13">
            <a:extLst>
              <a:ext uri="{FF2B5EF4-FFF2-40B4-BE49-F238E27FC236}">
                <a16:creationId xmlns:a16="http://schemas.microsoft.com/office/drawing/2014/main" xmlns=""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smtClean="0"/>
              <a:t>Kliknutím lze upravit styly předlohy textu.</a:t>
            </a:r>
          </a:p>
        </p:txBody>
      </p:sp>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smtClean="0"/>
              <a:t>Kliknutím lze upravit styly předlohy textu.</a:t>
            </a:r>
          </a:p>
          <a:p>
            <a:pPr lvl="1"/>
            <a:r>
              <a:rPr lang="cs-CZ" smtClean="0"/>
              <a:t>Druhá úroveň</a:t>
            </a:r>
          </a:p>
          <a:p>
            <a:pPr lvl="2"/>
            <a:r>
              <a:rPr lang="cs-CZ" smtClean="0"/>
              <a:t>Třetí úroveň</a:t>
            </a:r>
          </a:p>
        </p:txBody>
      </p:sp>
      <p:pic>
        <p:nvPicPr>
          <p:cNvPr id="13" name="Obrázek 12">
            <a:extLst>
              <a:ext uri="{FF2B5EF4-FFF2-40B4-BE49-F238E27FC236}">
                <a16:creationId xmlns:a16="http://schemas.microsoft.com/office/drawing/2014/main" xmlns="" id="{AAA944FD-F73D-4DCA-84FF-ED90721BA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695" y="6048000"/>
            <a:ext cx="1720981" cy="597600"/>
          </a:xfrm>
          <a:prstGeom prst="rect">
            <a:avLst/>
          </a:prstGeom>
        </p:spPr>
      </p:pic>
    </p:spTree>
    <p:extLst>
      <p:ext uri="{BB962C8B-B14F-4D97-AF65-F5344CB8AC3E}">
        <p14:creationId xmlns:p14="http://schemas.microsoft.com/office/powerpoint/2010/main" val="296673959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xmlns="" id="{548D6DE9-EB16-4D0A-9F96-DD69C3E97213}"/>
              </a:ext>
            </a:extLst>
          </p:cNvPr>
          <p:cNvSpPr>
            <a:spLocks noGrp="1"/>
          </p:cNvSpPr>
          <p:nvPr>
            <p:ph sz="quarter" idx="22"/>
          </p:nvPr>
        </p:nvSpPr>
        <p:spPr>
          <a:xfrm>
            <a:off x="4440000" y="1692002"/>
            <a:ext cx="3311525" cy="2230711"/>
          </a:xfrm>
        </p:spPr>
        <p:txBody>
          <a:bodyPr/>
          <a:lstStyle/>
          <a:p>
            <a:pPr lvl="0"/>
            <a:r>
              <a:rPr lang="cs-CZ" smtClean="0"/>
              <a:t>Kliknutím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dirty="0" smtClean="0"/>
              <a:t>Anesteziologicko-resuscitační klinika Fakultní nemocnice u sv. Anny v Brně a Lékařské fakulty Masarykovy univerzity</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xmlns=""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Kliknutím lze upravit styly předlohy textu.</a:t>
            </a:r>
          </a:p>
        </p:txBody>
      </p:sp>
      <p:sp>
        <p:nvSpPr>
          <p:cNvPr id="7" name="Zástupný symbol pro text 5">
            <a:extLst>
              <a:ext uri="{FF2B5EF4-FFF2-40B4-BE49-F238E27FC236}">
                <a16:creationId xmlns:a16="http://schemas.microsoft.com/office/drawing/2014/main" xmlns=""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Kliknutím lze upravit styly předlohy textu.</a:t>
            </a:r>
          </a:p>
        </p:txBody>
      </p:sp>
      <p:sp>
        <p:nvSpPr>
          <p:cNvPr id="9" name="Zástupný symbol pro text 5">
            <a:extLst>
              <a:ext uri="{FF2B5EF4-FFF2-40B4-BE49-F238E27FC236}">
                <a16:creationId xmlns:a16="http://schemas.microsoft.com/office/drawing/2014/main" xmlns=""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Kliknutím lze upravit styly předlohy textu.</a:t>
            </a:r>
          </a:p>
        </p:txBody>
      </p:sp>
      <p:sp>
        <p:nvSpPr>
          <p:cNvPr id="14" name="Zástupný symbol pro text 13">
            <a:extLst>
              <a:ext uri="{FF2B5EF4-FFF2-40B4-BE49-F238E27FC236}">
                <a16:creationId xmlns:a16="http://schemas.microsoft.com/office/drawing/2014/main" xmlns=""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smtClean="0"/>
              <a:t>Kliknutím lze upravit styly předlohy textu.</a:t>
            </a:r>
          </a:p>
        </p:txBody>
      </p:sp>
      <p:sp>
        <p:nvSpPr>
          <p:cNvPr id="15" name="Zástupný symbol pro text 13">
            <a:extLst>
              <a:ext uri="{FF2B5EF4-FFF2-40B4-BE49-F238E27FC236}">
                <a16:creationId xmlns:a16="http://schemas.microsoft.com/office/drawing/2014/main" xmlns=""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smtClean="0"/>
              <a:t>Kliknutím lze upravit styly předlohy textu.</a:t>
            </a:r>
          </a:p>
        </p:txBody>
      </p:sp>
      <p:sp>
        <p:nvSpPr>
          <p:cNvPr id="16" name="Zástupný symbol pro text 13">
            <a:extLst>
              <a:ext uri="{FF2B5EF4-FFF2-40B4-BE49-F238E27FC236}">
                <a16:creationId xmlns:a16="http://schemas.microsoft.com/office/drawing/2014/main" xmlns=""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smtClean="0"/>
              <a:t>Kliknutím lze upravit styly předlohy textu.</a:t>
            </a:r>
          </a:p>
        </p:txBody>
      </p:sp>
      <p:sp>
        <p:nvSpPr>
          <p:cNvPr id="18" name="Zástupný symbol pro obsah 12">
            <a:extLst>
              <a:ext uri="{FF2B5EF4-FFF2-40B4-BE49-F238E27FC236}">
                <a16:creationId xmlns:a16="http://schemas.microsoft.com/office/drawing/2014/main" xmlns="" id="{DE897ACA-C285-471C-BF3F-2886D04C7F9F}"/>
              </a:ext>
            </a:extLst>
          </p:cNvPr>
          <p:cNvSpPr>
            <a:spLocks noGrp="1"/>
          </p:cNvSpPr>
          <p:nvPr>
            <p:ph sz="quarter" idx="23"/>
          </p:nvPr>
        </p:nvSpPr>
        <p:spPr>
          <a:xfrm>
            <a:off x="719999" y="1692002"/>
            <a:ext cx="3311525" cy="2230711"/>
          </a:xfrm>
        </p:spPr>
        <p:txBody>
          <a:bodyPr/>
          <a:lstStyle/>
          <a:p>
            <a:pPr lvl="0"/>
            <a:r>
              <a:rPr lang="cs-CZ" smtClean="0"/>
              <a:t>Kliknutím lze upravit styly předlohy textu.</a:t>
            </a:r>
          </a:p>
        </p:txBody>
      </p:sp>
      <p:sp>
        <p:nvSpPr>
          <p:cNvPr id="20" name="Zástupný symbol pro obsah 12">
            <a:extLst>
              <a:ext uri="{FF2B5EF4-FFF2-40B4-BE49-F238E27FC236}">
                <a16:creationId xmlns:a16="http://schemas.microsoft.com/office/drawing/2014/main" xmlns="" id="{9AF93628-9CF3-4CB5-A8C7-735B527D49B2}"/>
              </a:ext>
            </a:extLst>
          </p:cNvPr>
          <p:cNvSpPr>
            <a:spLocks noGrp="1"/>
          </p:cNvSpPr>
          <p:nvPr>
            <p:ph sz="quarter" idx="24"/>
          </p:nvPr>
        </p:nvSpPr>
        <p:spPr>
          <a:xfrm>
            <a:off x="8160001" y="1692002"/>
            <a:ext cx="3311525" cy="2230711"/>
          </a:xfrm>
        </p:spPr>
        <p:txBody>
          <a:bodyPr/>
          <a:lstStyle/>
          <a:p>
            <a:pPr lvl="0"/>
            <a:r>
              <a:rPr lang="cs-CZ" smtClean="0"/>
              <a:t>Kliknutím lze upravit styly předlohy textu.</a:t>
            </a:r>
          </a:p>
        </p:txBody>
      </p:sp>
      <p:sp>
        <p:nvSpPr>
          <p:cNvPr id="19" name="Zástupný symbol pro text 7">
            <a:extLst>
              <a:ext uri="{FF2B5EF4-FFF2-40B4-BE49-F238E27FC236}">
                <a16:creationId xmlns:a16="http://schemas.microsoft.com/office/drawing/2014/main" xmlns=""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smtClean="0"/>
              <a:t>Kliknutím lze upravit styly předlohy textu.</a:t>
            </a:r>
          </a:p>
        </p:txBody>
      </p:sp>
      <p:sp>
        <p:nvSpPr>
          <p:cNvPr id="21" name="Nadpis 12">
            <a:extLst>
              <a:ext uri="{FF2B5EF4-FFF2-40B4-BE49-F238E27FC236}">
                <a16:creationId xmlns:a16="http://schemas.microsoft.com/office/drawing/2014/main" xmlns="" id="{6B0440B8-6781-4DF7-853B-03D5855A8CB8}"/>
              </a:ext>
            </a:extLst>
          </p:cNvPr>
          <p:cNvSpPr>
            <a:spLocks noGrp="1"/>
          </p:cNvSpPr>
          <p:nvPr>
            <p:ph type="title"/>
          </p:nvPr>
        </p:nvSpPr>
        <p:spPr>
          <a:xfrm>
            <a:off x="720000" y="720000"/>
            <a:ext cx="10753200" cy="451576"/>
          </a:xfrm>
        </p:spPr>
        <p:txBody>
          <a:bodyPr/>
          <a:lstStyle/>
          <a:p>
            <a:r>
              <a:rPr lang="cs-CZ" smtClean="0"/>
              <a:t>Kliknutím lze upravit styl.</a:t>
            </a:r>
            <a:endParaRPr lang="cs-CZ"/>
          </a:p>
        </p:txBody>
      </p:sp>
      <p:pic>
        <p:nvPicPr>
          <p:cNvPr id="17" name="Obrázek 16">
            <a:extLst>
              <a:ext uri="{FF2B5EF4-FFF2-40B4-BE49-F238E27FC236}">
                <a16:creationId xmlns:a16="http://schemas.microsoft.com/office/drawing/2014/main" xmlns="" id="{7384AB57-E615-42F9-989C-27AD8E2DEB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695" y="6048000"/>
            <a:ext cx="1720981" cy="597600"/>
          </a:xfrm>
          <a:prstGeom prst="rect">
            <a:avLst/>
          </a:prstGeom>
        </p:spPr>
      </p:pic>
    </p:spTree>
    <p:extLst>
      <p:ext uri="{BB962C8B-B14F-4D97-AF65-F5344CB8AC3E}">
        <p14:creationId xmlns:p14="http://schemas.microsoft.com/office/powerpoint/2010/main" val="271374107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dirty="0" smtClean="0"/>
              <a:t>Anesteziologicko-resuscitační klinika Fakultní nemocnice u sv. Anny v Brně a Lékařské fakulty Masarykovy univerzity</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smtClean="0"/>
              <a:t>Kliknutím lze upravit styly předlohy textu.</a:t>
            </a:r>
          </a:p>
          <a:p>
            <a:pPr lvl="1"/>
            <a:r>
              <a:rPr lang="cs-CZ" smtClean="0"/>
              <a:t>Druhá úroveň</a:t>
            </a:r>
          </a:p>
          <a:p>
            <a:pPr lvl="2"/>
            <a:r>
              <a:rPr lang="cs-CZ" smtClean="0"/>
              <a:t>Třetí úroveň</a:t>
            </a:r>
          </a:p>
        </p:txBody>
      </p:sp>
      <p:sp>
        <p:nvSpPr>
          <p:cNvPr id="9" name="Zástupný symbol pro obsah 12">
            <a:extLst>
              <a:ext uri="{FF2B5EF4-FFF2-40B4-BE49-F238E27FC236}">
                <a16:creationId xmlns:a16="http://schemas.microsoft.com/office/drawing/2014/main" xmlns="" id="{83517C49-9C06-4658-8660-E0D21D83CE29}"/>
              </a:ext>
            </a:extLst>
          </p:cNvPr>
          <p:cNvSpPr>
            <a:spLocks noGrp="1"/>
          </p:cNvSpPr>
          <p:nvPr>
            <p:ph sz="quarter" idx="24"/>
          </p:nvPr>
        </p:nvSpPr>
        <p:spPr>
          <a:xfrm>
            <a:off x="719137" y="692150"/>
            <a:ext cx="5218413" cy="4899635"/>
          </a:xfrm>
        </p:spPr>
        <p:txBody>
          <a:bodyPr/>
          <a:lstStyle/>
          <a:p>
            <a:pPr lvl="0"/>
            <a:r>
              <a:rPr lang="cs-CZ" smtClean="0"/>
              <a:t>Kliknutím lze upravit styly předlohy textu.</a:t>
            </a:r>
          </a:p>
        </p:txBody>
      </p:sp>
      <p:sp>
        <p:nvSpPr>
          <p:cNvPr id="10" name="Zástupný symbol pro text 13">
            <a:extLst>
              <a:ext uri="{FF2B5EF4-FFF2-40B4-BE49-F238E27FC236}">
                <a16:creationId xmlns:a16="http://schemas.microsoft.com/office/drawing/2014/main" xmlns=""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smtClean="0"/>
              <a:t>Kliknutím lze upravit styly předlohy textu.</a:t>
            </a:r>
          </a:p>
        </p:txBody>
      </p:sp>
      <p:pic>
        <p:nvPicPr>
          <p:cNvPr id="11" name="Obrázek 10">
            <a:extLst>
              <a:ext uri="{FF2B5EF4-FFF2-40B4-BE49-F238E27FC236}">
                <a16:creationId xmlns:a16="http://schemas.microsoft.com/office/drawing/2014/main" xmlns="" id="{2816A28C-3AEC-4E96-96DD-C003E52099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695" y="6048000"/>
            <a:ext cx="1720981" cy="597600"/>
          </a:xfrm>
          <a:prstGeom prst="rect">
            <a:avLst/>
          </a:prstGeom>
        </p:spPr>
      </p:pic>
    </p:spTree>
    <p:extLst>
      <p:ext uri="{BB962C8B-B14F-4D97-AF65-F5344CB8AC3E}">
        <p14:creationId xmlns:p14="http://schemas.microsoft.com/office/powerpoint/2010/main" val="211738376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dirty="0" smtClean="0"/>
              <a:t>Anesteziologicko-resuscitační klinika Fakultní nemocnice u sv. Anny v Brně a Lékařské fakulty Masarykovy univerzity</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Kliknutím lze upravit styly předlohy textu.</a:t>
            </a:r>
          </a:p>
          <a:p>
            <a:pPr lvl="1"/>
            <a:r>
              <a:rPr lang="cs-CZ" smtClean="0"/>
              <a:t>Druhá úroveň</a:t>
            </a:r>
          </a:p>
          <a:p>
            <a:pPr lvl="2"/>
            <a:r>
              <a:rPr lang="cs-CZ" smtClean="0"/>
              <a:t>Třetí úroveň</a:t>
            </a:r>
          </a:p>
        </p:txBody>
      </p:sp>
      <p:pic>
        <p:nvPicPr>
          <p:cNvPr id="7" name="Obrázek 6">
            <a:extLst>
              <a:ext uri="{FF2B5EF4-FFF2-40B4-BE49-F238E27FC236}">
                <a16:creationId xmlns:a16="http://schemas.microsoft.com/office/drawing/2014/main" xmlns="" id="{BDE133DD-2E97-437B-8D99-B7F2049B8A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695" y="6048000"/>
            <a:ext cx="1720981" cy="597600"/>
          </a:xfrm>
          <a:prstGeom prst="rect">
            <a:avLst/>
          </a:prstGeom>
        </p:spPr>
      </p:pic>
    </p:spTree>
    <p:extLst>
      <p:ext uri="{BB962C8B-B14F-4D97-AF65-F5344CB8AC3E}">
        <p14:creationId xmlns:p14="http://schemas.microsoft.com/office/powerpoint/2010/main" val="23497552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sz="1200" smtClean="0">
                <a:solidFill>
                  <a:srgbClr val="0000DC"/>
                </a:solidFill>
                <a:effectLst/>
                <a:latin typeface="+mj-lt"/>
              </a:defRPr>
            </a:lvl1pPr>
          </a:lstStyle>
          <a:p>
            <a:r>
              <a:rPr lang="cs-CZ" dirty="0" smtClean="0"/>
              <a:t>Anesteziologicko-resuscitační klinika Fakultní nemocnice u sv. Anny v Brně a Lékařské fakulty Masarykovy univerzity</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xmlns=""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xmlns=""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5" r:id="rId15"/>
    <p:sldLayoutId id="2147483696" r:id="rId16"/>
    <p:sldLayoutId id="2147483697" r:id="rId17"/>
    <p:sldLayoutId id="2147483698" r:id="rId18"/>
    <p:sldLayoutId id="2147483699" r:id="rId19"/>
    <p:sldLayoutId id="2147483700" r:id="rId20"/>
    <p:sldLayoutId id="2147483701" r:id="rId21"/>
  </p:sldLayoutIdLst>
  <p:timing>
    <p:tnLst>
      <p:par>
        <p:cTn id="1" dur="indefinite" restart="never" nodeType="tmRoot"/>
      </p:par>
    </p:tnLst>
  </p:timing>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115.png"/><Relationship Id="rId4" Type="http://schemas.openxmlformats.org/officeDocument/2006/relationships/image" Target="../media/image114.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16.emf"/><Relationship Id="rId4" Type="http://schemas.openxmlformats.org/officeDocument/2006/relationships/image" Target="../media/image15.emf"/></Relationships>
</file>

<file path=ppt/slides/_rels/slide11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11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11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2.xml"/><Relationship Id="rId1" Type="http://schemas.openxmlformats.org/officeDocument/2006/relationships/slideLayout" Target="../slideLayouts/slideLayout4.xml"/><Relationship Id="rId5" Type="http://schemas.openxmlformats.org/officeDocument/2006/relationships/image" Target="../media/image118.png"/><Relationship Id="rId4" Type="http://schemas.openxmlformats.org/officeDocument/2006/relationships/image" Target="../media/image122.jpeg"/></Relationships>
</file>

<file path=ppt/slides/_rels/slide11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3.xml"/><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4.xml"/><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125.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127.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9.xml"/><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0.xml"/><Relationship Id="rId1" Type="http://schemas.openxmlformats.org/officeDocument/2006/relationships/slideLayout" Target="../slideLayouts/slideLayout20.xml"/><Relationship Id="rId4" Type="http://schemas.openxmlformats.org/officeDocument/2006/relationships/image" Target="../media/image133.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2.xml"/><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Microsoft_PowerPoint_97-2003_Presentation1.ppt"/></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image" Target="../media/image34.emf"/><Relationship Id="rId5" Type="http://schemas.openxmlformats.org/officeDocument/2006/relationships/oleObject" Target="../embeddings/oleObject1.bin"/><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75.emf"/><Relationship Id="rId4" Type="http://schemas.openxmlformats.org/officeDocument/2006/relationships/oleObject" Target="../embeddings/oleObject2.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79.jpeg"/><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83.jpeg"/><Relationship Id="rId4" Type="http://schemas.openxmlformats.org/officeDocument/2006/relationships/image" Target="../media/image82.jpeg"/></Relationships>
</file>

<file path=ppt/slides/_rels/slide72.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notesSlide" Target="../notesSlides/notesSlide70.xml"/><Relationship Id="rId7"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84.emf"/><Relationship Id="rId5" Type="http://schemas.openxmlformats.org/officeDocument/2006/relationships/oleObject" Target="../embeddings/oleObject3.bin"/><Relationship Id="rId4" Type="http://schemas.openxmlformats.org/officeDocument/2006/relationships/image" Target="../media/image86.emf"/><Relationship Id="rId9" Type="http://schemas.openxmlformats.org/officeDocument/2006/relationships/image" Target="../media/image87.pn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17.xml"/><Relationship Id="rId5" Type="http://schemas.openxmlformats.org/officeDocument/2006/relationships/image" Target="../media/image92.png"/><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5.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10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107.jpeg"/><Relationship Id="rId4" Type="http://schemas.openxmlformats.org/officeDocument/2006/relationships/image" Target="../media/image106.jpeg"/></Relationships>
</file>

<file path=ppt/slides/_rels/slide9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Anesteziologicko-resuscitační klinika Fakultní nemocnice u sv. Anny v Brně a Lékařské fakulty Masarykovy univerzity</a:t>
            </a:r>
            <a:endParaRPr lang="cs-CZ" dirty="0" smtClean="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cs-CZ" dirty="0" smtClean="0"/>
              <a:t>Zajištění dýchacích cest</a:t>
            </a:r>
            <a:endParaRPr lang="cs-CZ" dirty="0"/>
          </a:p>
        </p:txBody>
      </p:sp>
      <p:sp>
        <p:nvSpPr>
          <p:cNvPr id="5" name="Podnadpis 4"/>
          <p:cNvSpPr>
            <a:spLocks noGrp="1"/>
          </p:cNvSpPr>
          <p:nvPr>
            <p:ph type="subTitle" idx="1"/>
          </p:nvPr>
        </p:nvSpPr>
        <p:spPr/>
        <p:txBody>
          <a:bodyPr/>
          <a:lstStyle/>
          <a:p>
            <a:r>
              <a:rPr lang="cs-CZ" dirty="0" smtClean="0"/>
              <a:t>Lukáš Dadák</a:t>
            </a:r>
          </a:p>
          <a:p>
            <a:r>
              <a:rPr lang="cs-CZ" dirty="0" smtClean="0"/>
              <a:t>ARK FNUSA + LF</a:t>
            </a:r>
            <a:endParaRPr lang="cs-CZ"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8278" y="-16128"/>
            <a:ext cx="4798301" cy="69010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56809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3 + 1 cesty</a:t>
            </a:r>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l="7115" t="3366" r="3513" b="2660"/>
          <a:stretch>
            <a:fillRect/>
          </a:stretch>
        </p:blipFill>
        <p:spPr bwMode="auto">
          <a:xfrm>
            <a:off x="7169280" y="1729623"/>
            <a:ext cx="4746240" cy="3590296"/>
          </a:xfrm>
          <a:prstGeom prst="rect">
            <a:avLst/>
          </a:prstGeom>
          <a:noFill/>
          <a:ln>
            <a:noFill/>
          </a:ln>
          <a:effectLst/>
          <a:extLst>
            <a:ext uri="{909E8E84-426E-40DD-AFC4-6F175D3DCCD1}">
              <a14:hiddenFill xmlns:a14="http://schemas.microsoft.com/office/drawing/2010/main">
                <a:blipFill dpi="0" rotWithShape="0">
                  <a:blip/>
                  <a:srcRect l="7115" t="3366" r="3513" b="2660"/>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323220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
          <p:cNvSpPr>
            <a:spLocks noGrp="1" noChangeArrowheads="1"/>
          </p:cNvSpPr>
          <p:nvPr>
            <p:ph type="title"/>
          </p:nvPr>
        </p:nvSpPr>
        <p:spPr/>
        <p:txBody>
          <a:bodyPr tIns="96519"/>
          <a:lstStyle/>
          <a:p>
            <a:pPr eaLnBrk="1">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RSI </a:t>
            </a:r>
          </a:p>
        </p:txBody>
      </p:sp>
      <p:sp>
        <p:nvSpPr>
          <p:cNvPr id="120834" name="Rectangle 2"/>
          <p:cNvSpPr>
            <a:spLocks noGrp="1" noChangeArrowheads="1"/>
          </p:cNvSpPr>
          <p:nvPr>
            <p:ph idx="1"/>
          </p:nvPr>
        </p:nvSpPr>
        <p:spPr/>
        <p:txBody>
          <a:bodyPr tIns="69088"/>
          <a:lstStyle/>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pomůcky</a:t>
            </a:r>
            <a:r>
              <a:rPr lang="en-GB" altLang="cs-CZ" dirty="0" smtClean="0"/>
              <a:t> – </a:t>
            </a:r>
            <a:r>
              <a:rPr lang="en-GB" altLang="cs-CZ" dirty="0" err="1" smtClean="0"/>
              <a:t>odsávačka</a:t>
            </a:r>
            <a:r>
              <a:rPr lang="en-GB" altLang="cs-CZ" dirty="0" smtClean="0"/>
              <a:t> + </a:t>
            </a:r>
            <a:r>
              <a:rPr lang="en-GB" altLang="cs-CZ" dirty="0" err="1" smtClean="0"/>
              <a:t>Sellickův</a:t>
            </a:r>
            <a:r>
              <a:rPr lang="en-GB" altLang="cs-CZ" dirty="0" smtClean="0"/>
              <a:t> </a:t>
            </a:r>
            <a:br>
              <a:rPr lang="en-GB" altLang="cs-CZ" dirty="0" smtClean="0"/>
            </a:br>
            <a:r>
              <a:rPr lang="en-GB" altLang="cs-CZ" dirty="0" err="1" smtClean="0"/>
              <a:t>manévr</a:t>
            </a:r>
            <a:r>
              <a:rPr lang="en-GB" altLang="cs-CZ" dirty="0" smtClean="0"/>
              <a:t> </a:t>
            </a:r>
            <a:r>
              <a:rPr lang="en-GB" altLang="cs-CZ" dirty="0" err="1" smtClean="0"/>
              <a:t>tlak</a:t>
            </a:r>
            <a:r>
              <a:rPr lang="en-GB" altLang="cs-CZ" dirty="0" smtClean="0"/>
              <a:t> </a:t>
            </a:r>
            <a:r>
              <a:rPr lang="en-GB" altLang="cs-CZ" dirty="0" err="1" smtClean="0"/>
              <a:t>na</a:t>
            </a:r>
            <a:r>
              <a:rPr lang="en-GB" altLang="cs-CZ" dirty="0" smtClean="0"/>
              <a:t> </a:t>
            </a:r>
            <a:r>
              <a:rPr lang="en-GB" altLang="cs-CZ" dirty="0" err="1" smtClean="0"/>
              <a:t>prstencovou</a:t>
            </a:r>
            <a:r>
              <a:rPr lang="en-GB" altLang="cs-CZ" dirty="0" smtClean="0"/>
              <a:t> </a:t>
            </a:r>
            <a:r>
              <a:rPr lang="en-GB" altLang="cs-CZ" dirty="0" err="1" smtClean="0"/>
              <a:t>chrupavku</a:t>
            </a:r>
            <a:endParaRPr lang="en-GB" altLang="cs-CZ" dirty="0" smtClean="0"/>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i.v.</a:t>
            </a:r>
            <a:r>
              <a:rPr lang="en-GB" altLang="cs-CZ" dirty="0" smtClean="0"/>
              <a:t> </a:t>
            </a:r>
            <a:r>
              <a:rPr lang="en-GB" altLang="cs-CZ" dirty="0" err="1" smtClean="0"/>
              <a:t>přístup</a:t>
            </a:r>
            <a:endParaRPr lang="en-GB" altLang="cs-CZ" dirty="0" smtClean="0"/>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preoxygenace</a:t>
            </a:r>
            <a:endParaRPr lang="en-GB" altLang="cs-CZ" dirty="0" smtClean="0"/>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i.v.</a:t>
            </a:r>
            <a:r>
              <a:rPr lang="en-GB" altLang="cs-CZ" dirty="0" smtClean="0"/>
              <a:t> </a:t>
            </a:r>
            <a:r>
              <a:rPr lang="en-GB" altLang="cs-CZ" dirty="0" err="1" smtClean="0"/>
              <a:t>úvod</a:t>
            </a:r>
            <a:r>
              <a:rPr lang="en-GB" altLang="cs-CZ" dirty="0" smtClean="0"/>
              <a:t> – </a:t>
            </a:r>
            <a:r>
              <a:rPr lang="en-GB" altLang="cs-CZ" dirty="0" err="1" smtClean="0"/>
              <a:t>hypnotikum</a:t>
            </a:r>
            <a:r>
              <a:rPr lang="en-GB" altLang="cs-CZ" dirty="0" smtClean="0"/>
              <a:t> a HNED SCHJ (1,5mg/kg)</a:t>
            </a:r>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tlak</a:t>
            </a:r>
            <a:r>
              <a:rPr lang="en-GB" altLang="cs-CZ" dirty="0" smtClean="0"/>
              <a:t> </a:t>
            </a:r>
            <a:r>
              <a:rPr lang="en-GB" altLang="cs-CZ" dirty="0" err="1" smtClean="0"/>
              <a:t>na</a:t>
            </a:r>
            <a:r>
              <a:rPr lang="en-GB" altLang="cs-CZ" dirty="0" smtClean="0"/>
              <a:t> </a:t>
            </a:r>
            <a:r>
              <a:rPr lang="en-GB" altLang="cs-CZ" dirty="0" err="1" smtClean="0"/>
              <a:t>prstencovou</a:t>
            </a:r>
            <a:r>
              <a:rPr lang="en-GB" altLang="cs-CZ" dirty="0" smtClean="0"/>
              <a:t> </a:t>
            </a:r>
            <a:r>
              <a:rPr lang="en-GB" altLang="cs-CZ" dirty="0" err="1" smtClean="0"/>
              <a:t>chrupavku</a:t>
            </a:r>
            <a:endParaRPr lang="en-GB" altLang="cs-CZ" dirty="0" smtClean="0"/>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Neventiluj</a:t>
            </a:r>
            <a:r>
              <a:rPr lang="en-GB" altLang="cs-CZ" dirty="0" smtClean="0"/>
              <a:t> do 1. OTI</a:t>
            </a:r>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nástup</a:t>
            </a:r>
            <a:r>
              <a:rPr lang="en-GB" altLang="cs-CZ" dirty="0" smtClean="0"/>
              <a:t> SCHJ – OTI, </a:t>
            </a:r>
            <a:r>
              <a:rPr lang="en-GB" altLang="cs-CZ" dirty="0" err="1" smtClean="0"/>
              <a:t>nafouknout</a:t>
            </a:r>
            <a:r>
              <a:rPr lang="en-GB" altLang="cs-CZ" dirty="0" smtClean="0"/>
              <a:t> </a:t>
            </a:r>
            <a:r>
              <a:rPr lang="en-GB" altLang="cs-CZ" dirty="0" err="1" smtClean="0"/>
              <a:t>balónek</a:t>
            </a:r>
            <a:r>
              <a:rPr lang="en-GB" altLang="cs-CZ" dirty="0" smtClean="0"/>
              <a:t>, </a:t>
            </a:r>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pustit</a:t>
            </a:r>
            <a:r>
              <a:rPr lang="en-GB" altLang="cs-CZ" dirty="0" smtClean="0"/>
              <a:t> </a:t>
            </a:r>
            <a:r>
              <a:rPr lang="en-GB" altLang="cs-CZ" dirty="0" err="1" smtClean="0"/>
              <a:t>tlak</a:t>
            </a:r>
            <a:r>
              <a:rPr lang="en-GB" altLang="cs-CZ" dirty="0" smtClean="0"/>
              <a:t> </a:t>
            </a:r>
            <a:r>
              <a:rPr lang="en-GB" altLang="cs-CZ" dirty="0" err="1" smtClean="0"/>
              <a:t>na</a:t>
            </a:r>
            <a:r>
              <a:rPr lang="en-GB" altLang="cs-CZ" dirty="0" smtClean="0"/>
              <a:t> </a:t>
            </a:r>
            <a:r>
              <a:rPr lang="en-GB" altLang="cs-CZ" dirty="0" err="1" smtClean="0"/>
              <a:t>prstencovou</a:t>
            </a:r>
            <a:r>
              <a:rPr lang="en-GB" altLang="cs-CZ" dirty="0" smtClean="0"/>
              <a:t> </a:t>
            </a:r>
            <a:r>
              <a:rPr lang="en-GB" altLang="cs-CZ" dirty="0" err="1" smtClean="0"/>
              <a:t>chrupavku</a:t>
            </a:r>
            <a:endParaRPr lang="en-GB" altLang="cs-CZ" dirty="0" smtClean="0"/>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a:t>
            </a:r>
            <a:r>
              <a:rPr lang="en-GB" altLang="cs-CZ" dirty="0" err="1" smtClean="0"/>
              <a:t>Nejde</a:t>
            </a:r>
            <a:r>
              <a:rPr lang="en-GB" altLang="cs-CZ" dirty="0" smtClean="0"/>
              <a:t>-li OTI – </a:t>
            </a:r>
            <a:r>
              <a:rPr lang="en-GB" altLang="cs-CZ" dirty="0" err="1" smtClean="0"/>
              <a:t>ventilace</a:t>
            </a:r>
            <a:r>
              <a:rPr lang="en-GB" altLang="cs-CZ" dirty="0" smtClean="0"/>
              <a:t> + </a:t>
            </a:r>
            <a:r>
              <a:rPr lang="en-GB" altLang="cs-CZ" dirty="0" err="1" smtClean="0"/>
              <a:t>tlak</a:t>
            </a:r>
            <a:r>
              <a:rPr lang="en-GB" altLang="cs-CZ" dirty="0" smtClean="0"/>
              <a:t> </a:t>
            </a:r>
            <a:r>
              <a:rPr lang="en-GB" altLang="cs-CZ" dirty="0" err="1" smtClean="0"/>
              <a:t>trvá</a:t>
            </a:r>
            <a:r>
              <a:rPr lang="en-GB" altLang="cs-CZ" dirty="0" smtClean="0"/>
              <a:t>)</a:t>
            </a:r>
          </a:p>
          <a:p>
            <a:pPr marL="427038" indent="-322263" eaLnBrk="1">
              <a:lnSpc>
                <a:spcPct val="83000"/>
              </a:lnSpc>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a:t>
            </a:r>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Očekávaná</a:t>
            </a:r>
            <a:r>
              <a:rPr lang="en-GB" altLang="cs-CZ" dirty="0" smtClean="0"/>
              <a:t> </a:t>
            </a:r>
            <a:r>
              <a:rPr lang="en-GB" altLang="cs-CZ" dirty="0" err="1" smtClean="0"/>
              <a:t>obtížná</a:t>
            </a:r>
            <a:r>
              <a:rPr lang="en-GB" altLang="cs-CZ" dirty="0" smtClean="0"/>
              <a:t> </a:t>
            </a:r>
            <a:r>
              <a:rPr lang="en-GB" altLang="cs-CZ" dirty="0" err="1" smtClean="0"/>
              <a:t>intubace</a:t>
            </a:r>
            <a:r>
              <a:rPr lang="en-GB" altLang="cs-CZ" dirty="0" smtClean="0"/>
              <a:t> = OTI v </a:t>
            </a:r>
            <a:r>
              <a:rPr lang="en-GB" altLang="cs-CZ" dirty="0" err="1" smtClean="0"/>
              <a:t>LA+sedace</a:t>
            </a:r>
            <a:endParaRPr lang="en-GB" altLang="cs-CZ" dirty="0" smtClean="0"/>
          </a:p>
        </p:txBody>
      </p:sp>
      <p:pic>
        <p:nvPicPr>
          <p:cNvPr id="2099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7201" y="0"/>
            <a:ext cx="3484799" cy="2286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736382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1"/>
          <p:cNvSpPr>
            <a:spLocks noGrp="1" noChangeArrowheads="1"/>
          </p:cNvSpPr>
          <p:nvPr>
            <p:ph type="title"/>
          </p:nvPr>
        </p:nvSpPr>
        <p:spPr>
          <a:xfrm>
            <a:off x="720000" y="720000"/>
            <a:ext cx="10753200" cy="856552"/>
          </a:xfrm>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dirty="0" smtClean="0"/>
              <a:t>2 různé manévry</a:t>
            </a:r>
          </a:p>
        </p:txBody>
      </p:sp>
      <p:sp>
        <p:nvSpPr>
          <p:cNvPr id="211971" name="Rectangle 2"/>
          <p:cNvSpPr>
            <a:spLocks noGrp="1" noChangeArrowheads="1"/>
          </p:cNvSpPr>
          <p:nvPr>
            <p:ph idx="1"/>
          </p:nvPr>
        </p:nvSpPr>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BURP </a:t>
            </a:r>
            <a:br>
              <a:rPr lang="cs-CZ" altLang="cs-CZ" dirty="0" smtClean="0"/>
            </a:br>
            <a:r>
              <a:rPr lang="cs-CZ" altLang="cs-CZ" dirty="0" err="1" smtClean="0"/>
              <a:t>thyroid</a:t>
            </a:r>
            <a:endParaRPr lang="cs-CZ" altLang="cs-CZ" dirty="0" smtClean="0"/>
          </a:p>
          <a:p>
            <a:pPr marL="427038" indent="-322263" eaLnBrk="1">
              <a:buSzPct val="45000"/>
              <a:buFont typeface="Wingdings" charset="2"/>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Sellick</a:t>
            </a:r>
            <a:r>
              <a:rPr lang="cs-CZ" altLang="cs-CZ" dirty="0" smtClean="0"/>
              <a:t> </a:t>
            </a:r>
            <a:br>
              <a:rPr lang="cs-CZ" altLang="cs-CZ" dirty="0" smtClean="0"/>
            </a:br>
            <a:r>
              <a:rPr lang="cs-CZ" altLang="cs-CZ" dirty="0" err="1" smtClean="0"/>
              <a:t>cricoid</a:t>
            </a:r>
            <a:endParaRPr lang="cs-CZ" altLang="cs-CZ" dirty="0" smtClean="0"/>
          </a:p>
        </p:txBody>
      </p:sp>
      <p:pic>
        <p:nvPicPr>
          <p:cNvPr id="2119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646" y="1264453"/>
            <a:ext cx="7234560" cy="4778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6559903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Obtížná intubace</a:t>
            </a:r>
          </a:p>
        </p:txBody>
      </p:sp>
      <p:sp>
        <p:nvSpPr>
          <p:cNvPr id="123906" name="Rectangle 2"/>
          <p:cNvSpPr>
            <a:spLocks noGrp="1" noChangeArrowheads="1"/>
          </p:cNvSpPr>
          <p:nvPr>
            <p:ph idx="1"/>
          </p:nvPr>
        </p:nvSpPr>
        <p:spPr/>
        <p:txBody>
          <a:bodyPr/>
          <a:lstStyle/>
          <a:p>
            <a:pPr marL="427038" indent="-322263" eaLnBrk="1">
              <a:buClr>
                <a:schemeClr val="accent1"/>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2400" dirty="0" err="1" smtClean="0"/>
              <a:t>stav</a:t>
            </a:r>
            <a:r>
              <a:rPr lang="en-GB" altLang="cs-CZ" sz="2400" dirty="0" smtClean="0"/>
              <a:t>, </a:t>
            </a:r>
            <a:r>
              <a:rPr lang="en-GB" altLang="cs-CZ" sz="2400" dirty="0" err="1" smtClean="0"/>
              <a:t>kdy</a:t>
            </a:r>
            <a:r>
              <a:rPr lang="en-GB" altLang="cs-CZ" sz="2400" dirty="0" smtClean="0"/>
              <a:t> </a:t>
            </a:r>
            <a:r>
              <a:rPr lang="en-GB" altLang="cs-CZ" sz="2400" dirty="0" err="1" smtClean="0"/>
              <a:t>zkušený</a:t>
            </a:r>
            <a:r>
              <a:rPr lang="en-GB" altLang="cs-CZ" sz="2400" dirty="0" smtClean="0"/>
              <a:t> </a:t>
            </a:r>
            <a:r>
              <a:rPr lang="en-GB" altLang="cs-CZ" sz="2400" dirty="0" err="1" smtClean="0"/>
              <a:t>anesteziolog</a:t>
            </a:r>
            <a:r>
              <a:rPr lang="en-GB" altLang="cs-CZ" sz="2400" dirty="0" smtClean="0"/>
              <a:t> </a:t>
            </a:r>
            <a:r>
              <a:rPr lang="en-GB" altLang="cs-CZ" sz="2400" dirty="0" err="1" smtClean="0"/>
              <a:t>není</a:t>
            </a:r>
            <a:r>
              <a:rPr lang="en-GB" altLang="cs-CZ" sz="2400" dirty="0" smtClean="0"/>
              <a:t> </a:t>
            </a:r>
            <a:r>
              <a:rPr lang="en-GB" altLang="cs-CZ" sz="2400" dirty="0" err="1" smtClean="0"/>
              <a:t>schopen</a:t>
            </a:r>
            <a:r>
              <a:rPr lang="en-GB" altLang="cs-CZ" sz="2400" dirty="0" smtClean="0"/>
              <a:t> </a:t>
            </a:r>
            <a:r>
              <a:rPr lang="en-GB" altLang="cs-CZ" sz="2400" dirty="0" err="1" smtClean="0"/>
              <a:t>na</a:t>
            </a:r>
            <a:r>
              <a:rPr lang="en-GB" altLang="cs-CZ" sz="2400" dirty="0" smtClean="0"/>
              <a:t> 3.pokus </a:t>
            </a:r>
            <a:r>
              <a:rPr lang="en-GB" altLang="cs-CZ" sz="2400" dirty="0" err="1" smtClean="0"/>
              <a:t>zavést</a:t>
            </a:r>
            <a:r>
              <a:rPr lang="en-GB" altLang="cs-CZ" sz="2400" dirty="0" smtClean="0"/>
              <a:t> TR </a:t>
            </a:r>
            <a:r>
              <a:rPr lang="en-GB" altLang="cs-CZ" sz="2400" dirty="0" err="1" smtClean="0"/>
              <a:t>mezi</a:t>
            </a:r>
            <a:r>
              <a:rPr lang="en-GB" altLang="cs-CZ" sz="2400" dirty="0" smtClean="0"/>
              <a:t> </a:t>
            </a:r>
            <a:r>
              <a:rPr lang="en-GB" altLang="cs-CZ" sz="2400" dirty="0" err="1" smtClean="0"/>
              <a:t>hlasivky</a:t>
            </a:r>
            <a:endParaRPr lang="en-GB" altLang="cs-CZ" sz="2400" dirty="0" smtClean="0"/>
          </a:p>
          <a:p>
            <a:pPr marL="427038" indent="-322263" eaLnBrk="1">
              <a:buClr>
                <a:schemeClr val="accent1"/>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2400" dirty="0" smtClean="0"/>
              <a:t>0,3..3% </a:t>
            </a:r>
            <a:r>
              <a:rPr lang="en-GB" altLang="cs-CZ" sz="2400" dirty="0" err="1" smtClean="0"/>
              <a:t>intubací</a:t>
            </a:r>
            <a:endParaRPr lang="en-GB" altLang="cs-CZ" sz="2400" dirty="0" smtClean="0"/>
          </a:p>
          <a:p>
            <a:pPr marL="427038" indent="-322263" eaLnBrk="1">
              <a:buClr>
                <a:schemeClr val="accent1"/>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2400" dirty="0" err="1" smtClean="0"/>
              <a:t>Fatální</a:t>
            </a:r>
            <a:r>
              <a:rPr lang="en-GB" altLang="cs-CZ" sz="2400" dirty="0" smtClean="0"/>
              <a:t> </a:t>
            </a:r>
            <a:r>
              <a:rPr lang="en-GB" altLang="cs-CZ" sz="2400" dirty="0" err="1" smtClean="0"/>
              <a:t>následky</a:t>
            </a:r>
            <a:r>
              <a:rPr lang="en-GB" altLang="cs-CZ" sz="2400" dirty="0" smtClean="0"/>
              <a:t> / </a:t>
            </a:r>
            <a:r>
              <a:rPr lang="en-GB" altLang="cs-CZ" sz="2400" dirty="0" err="1" smtClean="0"/>
              <a:t>poškození</a:t>
            </a:r>
            <a:r>
              <a:rPr lang="en-GB" altLang="cs-CZ" sz="2400" dirty="0" smtClean="0"/>
              <a:t> </a:t>
            </a:r>
            <a:r>
              <a:rPr lang="en-GB" altLang="cs-CZ" sz="2400" dirty="0" err="1" smtClean="0"/>
              <a:t>pacienta</a:t>
            </a:r>
            <a:r>
              <a:rPr lang="en-GB" altLang="cs-CZ" sz="2400" dirty="0" smtClean="0"/>
              <a:t> </a:t>
            </a:r>
            <a:r>
              <a:rPr lang="en-GB" altLang="cs-CZ" sz="2400" dirty="0" err="1" smtClean="0"/>
              <a:t>hypoxií</a:t>
            </a:r>
            <a:r>
              <a:rPr lang="en-GB" altLang="cs-CZ" sz="2400" dirty="0" smtClean="0"/>
              <a:t> pro </a:t>
            </a:r>
            <a:r>
              <a:rPr lang="en-GB" altLang="cs-CZ" sz="2400" dirty="0" err="1" smtClean="0"/>
              <a:t>nezajištění</a:t>
            </a:r>
            <a:r>
              <a:rPr lang="en-GB" altLang="cs-CZ" sz="2400" dirty="0" smtClean="0"/>
              <a:t> </a:t>
            </a:r>
            <a:r>
              <a:rPr lang="en-GB" altLang="cs-CZ" sz="2400" dirty="0" err="1" smtClean="0"/>
              <a:t>d.cest</a:t>
            </a:r>
            <a:r>
              <a:rPr lang="en-GB" altLang="cs-CZ" sz="2400" dirty="0" smtClean="0"/>
              <a:t> </a:t>
            </a:r>
            <a:br>
              <a:rPr lang="en-GB" altLang="cs-CZ" sz="2400" dirty="0" smtClean="0"/>
            </a:br>
            <a:r>
              <a:rPr lang="en-GB" altLang="cs-CZ" sz="2400" dirty="0" smtClean="0"/>
              <a:t>1 : 10 000 </a:t>
            </a:r>
            <a:r>
              <a:rPr lang="en-GB" altLang="cs-CZ" sz="2400" dirty="0" err="1" smtClean="0"/>
              <a:t>anestezií</a:t>
            </a:r>
            <a:r>
              <a:rPr lang="en-GB" altLang="cs-CZ" sz="2400" dirty="0" smtClean="0"/>
              <a:t> (</a:t>
            </a:r>
            <a:r>
              <a:rPr lang="en-GB" altLang="cs-CZ" sz="2400" dirty="0" err="1" smtClean="0"/>
              <a:t>nebo</a:t>
            </a:r>
            <a:r>
              <a:rPr lang="en-GB" altLang="cs-CZ" sz="2400" dirty="0" smtClean="0"/>
              <a:t> </a:t>
            </a:r>
            <a:r>
              <a:rPr lang="en-GB" altLang="cs-CZ" sz="2400" dirty="0" err="1" smtClean="0"/>
              <a:t>méně</a:t>
            </a:r>
            <a:r>
              <a:rPr lang="en-GB" altLang="cs-CZ" sz="2400" dirty="0" smtClean="0"/>
              <a:t> </a:t>
            </a:r>
            <a:r>
              <a:rPr lang="en-GB" altLang="cs-CZ" sz="2400" dirty="0" err="1" smtClean="0"/>
              <a:t>často</a:t>
            </a:r>
            <a:r>
              <a:rPr lang="en-GB" altLang="cs-CZ" sz="2400" dirty="0" smtClean="0"/>
              <a:t> ??)</a:t>
            </a:r>
            <a:endParaRPr lang="cs-CZ" altLang="cs-CZ" sz="2400" dirty="0" smtClean="0"/>
          </a:p>
          <a:p>
            <a:pPr marL="427038" indent="-322263" eaLnBrk="1">
              <a:buClr>
                <a:schemeClr val="accent1"/>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en-GB" altLang="cs-CZ" sz="2400" dirty="0" smtClean="0"/>
          </a:p>
          <a:p>
            <a:pPr marL="427038" indent="-322263" eaLnBrk="1">
              <a:buClr>
                <a:schemeClr val="accent1"/>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2400" dirty="0" err="1" smtClean="0"/>
              <a:t>význam</a:t>
            </a:r>
            <a:r>
              <a:rPr lang="en-GB" altLang="cs-CZ" sz="2400" dirty="0" smtClean="0"/>
              <a:t> </a:t>
            </a:r>
            <a:r>
              <a:rPr lang="en-GB" altLang="cs-CZ" sz="2400" dirty="0" err="1" smtClean="0"/>
              <a:t>preoxygenace</a:t>
            </a:r>
            <a:r>
              <a:rPr lang="en-GB" altLang="cs-CZ" sz="2400" dirty="0" smtClean="0"/>
              <a:t> (1000 ml vs 3500 ml O2)</a:t>
            </a:r>
          </a:p>
          <a:p>
            <a:pPr marL="427038" indent="-322263" eaLnBrk="1">
              <a:buClr>
                <a:schemeClr val="accent1"/>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2400" dirty="0" err="1" smtClean="0"/>
              <a:t>kéž</a:t>
            </a:r>
            <a:r>
              <a:rPr lang="en-GB" altLang="cs-CZ" sz="2400" dirty="0" smtClean="0"/>
              <a:t> </a:t>
            </a:r>
            <a:r>
              <a:rPr lang="en-GB" altLang="cs-CZ" sz="2400" dirty="0" err="1" smtClean="0"/>
              <a:t>bych</a:t>
            </a:r>
            <a:r>
              <a:rPr lang="en-GB" altLang="cs-CZ" sz="2400" dirty="0" smtClean="0"/>
              <a:t> </a:t>
            </a:r>
            <a:r>
              <a:rPr lang="en-GB" altLang="cs-CZ" sz="2400" dirty="0" err="1" smtClean="0"/>
              <a:t>mohl</a:t>
            </a:r>
            <a:r>
              <a:rPr lang="en-GB" altLang="cs-CZ" sz="2400" dirty="0" smtClean="0"/>
              <a:t> </a:t>
            </a:r>
            <a:r>
              <a:rPr lang="en-GB" altLang="cs-CZ" sz="2400" dirty="0" err="1" smtClean="0"/>
              <a:t>vidět</a:t>
            </a:r>
            <a:r>
              <a:rPr lang="en-GB" altLang="cs-CZ" sz="2400" dirty="0" smtClean="0"/>
              <a:t> ty </a:t>
            </a:r>
            <a:r>
              <a:rPr lang="en-GB" altLang="cs-CZ" sz="2400" dirty="0" err="1" smtClean="0"/>
              <a:t>hlasivky</a:t>
            </a:r>
            <a:endParaRPr lang="en-GB" altLang="cs-CZ" sz="2400" dirty="0" smtClean="0"/>
          </a:p>
        </p:txBody>
      </p:sp>
    </p:spTree>
    <p:extLst>
      <p:ext uri="{BB962C8B-B14F-4D97-AF65-F5344CB8AC3E}">
        <p14:creationId xmlns:p14="http://schemas.microsoft.com/office/powerpoint/2010/main" val="179547218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Difficult airway</a:t>
            </a:r>
          </a:p>
        </p:txBody>
      </p:sp>
      <p:sp>
        <p:nvSpPr>
          <p:cNvPr id="124930" name="Rectangle 2"/>
          <p:cNvSpPr>
            <a:spLocks noGrp="1" noChangeArrowheads="1"/>
          </p:cNvSpPr>
          <p:nvPr>
            <p:ph idx="1"/>
          </p:nvPr>
        </p:nvSpPr>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Očekávané</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Neočekávané</a:t>
            </a:r>
          </a:p>
          <a:p>
            <a:pPr marL="561975" indent="-457200">
              <a:buSzPct val="45000"/>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561975" indent="-457200">
              <a:buSzTx/>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561975" indent="-457200">
              <a:buSzTx/>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561975" indent="-457200">
              <a:buSzTx/>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Stresující situace</a:t>
            </a:r>
          </a:p>
        </p:txBody>
      </p:sp>
      <p:pic>
        <p:nvPicPr>
          <p:cNvPr id="2160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920" y="2939349"/>
            <a:ext cx="3686400" cy="20565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944269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Difficult airway</a:t>
            </a:r>
          </a:p>
        </p:txBody>
      </p:sp>
      <p:pic>
        <p:nvPicPr>
          <p:cNvPr id="5" name="Zástupný symbol pro obsah 3"/>
          <p:cNvPicPr>
            <a:picLocks noGrp="1" noChangeAspect="1"/>
          </p:cNvPicPr>
          <p:nvPr>
            <p:ph idx="1"/>
          </p:nvPr>
        </p:nvPicPr>
        <p:blipFill>
          <a:blip r:embed="rId3"/>
          <a:stretch>
            <a:fillRect/>
          </a:stretch>
        </p:blipFill>
        <p:spPr>
          <a:xfrm>
            <a:off x="0" y="0"/>
            <a:ext cx="5244694" cy="3709179"/>
          </a:xfrm>
        </p:spPr>
      </p:pic>
      <p:pic>
        <p:nvPicPr>
          <p:cNvPr id="6" name="Zástupný symbol pro obsah 3"/>
          <p:cNvPicPr>
            <a:picLocks noChangeAspect="1"/>
          </p:cNvPicPr>
          <p:nvPr/>
        </p:nvPicPr>
        <p:blipFill>
          <a:blip r:embed="rId4"/>
          <a:stretch>
            <a:fillRect/>
          </a:stretch>
        </p:blipFill>
        <p:spPr>
          <a:xfrm>
            <a:off x="4674709" y="895525"/>
            <a:ext cx="5903954" cy="4174697"/>
          </a:xfrm>
          <a:prstGeom prst="rect">
            <a:avLst/>
          </a:prstGeom>
        </p:spPr>
      </p:pic>
      <p:pic>
        <p:nvPicPr>
          <p:cNvPr id="7" name="Zástupný symbol pro obsah 3"/>
          <p:cNvPicPr>
            <a:picLocks noChangeAspect="1"/>
          </p:cNvPicPr>
          <p:nvPr/>
        </p:nvPicPr>
        <p:blipFill>
          <a:blip r:embed="rId5"/>
          <a:stretch>
            <a:fillRect/>
          </a:stretch>
        </p:blipFill>
        <p:spPr>
          <a:xfrm>
            <a:off x="971596" y="3615299"/>
            <a:ext cx="3821122" cy="3242701"/>
          </a:xfrm>
          <a:prstGeom prst="rect">
            <a:avLst/>
          </a:prstGeom>
        </p:spPr>
      </p:pic>
    </p:spTree>
    <p:extLst>
      <p:ext uri="{BB962C8B-B14F-4D97-AF65-F5344CB8AC3E}">
        <p14:creationId xmlns:p14="http://schemas.microsoft.com/office/powerpoint/2010/main" val="550788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dirty="0" err="1" smtClean="0"/>
              <a:t>Obtížná</a:t>
            </a:r>
            <a:r>
              <a:rPr lang="en-GB" altLang="cs-CZ" dirty="0" smtClean="0"/>
              <a:t> </a:t>
            </a:r>
            <a:r>
              <a:rPr lang="en-GB" altLang="cs-CZ" dirty="0" err="1" smtClean="0"/>
              <a:t>ventilace</a:t>
            </a:r>
            <a:r>
              <a:rPr lang="cs-CZ" altLang="cs-CZ" dirty="0" smtClean="0"/>
              <a:t> </a:t>
            </a:r>
            <a:r>
              <a:rPr lang="en-GB" altLang="cs-CZ" dirty="0" smtClean="0"/>
              <a:t> (</a:t>
            </a:r>
            <a:r>
              <a:rPr lang="en-GB" altLang="cs-CZ" dirty="0" err="1" smtClean="0"/>
              <a:t>obličejovou</a:t>
            </a:r>
            <a:r>
              <a:rPr lang="en-GB" altLang="cs-CZ" dirty="0" smtClean="0"/>
              <a:t> </a:t>
            </a:r>
            <a:r>
              <a:rPr lang="en-GB" altLang="cs-CZ" dirty="0" err="1" smtClean="0"/>
              <a:t>maskou</a:t>
            </a:r>
            <a:r>
              <a:rPr lang="en-GB" altLang="cs-CZ" dirty="0" smtClean="0"/>
              <a:t>)</a:t>
            </a:r>
          </a:p>
        </p:txBody>
      </p:sp>
      <p:sp>
        <p:nvSpPr>
          <p:cNvPr id="218115" name="Rectangle 2"/>
          <p:cNvSpPr>
            <a:spLocks noGrp="1" noChangeArrowheads="1"/>
          </p:cNvSpPr>
          <p:nvPr>
            <p:ph idx="1"/>
          </p:nvPr>
        </p:nvSpPr>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nečekané</a:t>
            </a:r>
            <a:r>
              <a:rPr lang="en-GB" altLang="cs-CZ" dirty="0" smtClean="0"/>
              <a:t> </a:t>
            </a:r>
            <a:r>
              <a:rPr lang="en-GB" altLang="cs-CZ" dirty="0" err="1" smtClean="0"/>
              <a:t>obtíže</a:t>
            </a:r>
            <a:r>
              <a:rPr lang="en-GB" altLang="cs-CZ" dirty="0" smtClean="0"/>
              <a:t> s </a:t>
            </a:r>
            <a:r>
              <a:rPr lang="en-GB" altLang="cs-CZ" dirty="0" err="1" smtClean="0"/>
              <a:t>ventilací</a:t>
            </a:r>
            <a:r>
              <a:rPr lang="en-GB" altLang="cs-CZ" dirty="0" smtClean="0"/>
              <a:t> </a:t>
            </a:r>
            <a:r>
              <a:rPr lang="en-GB" altLang="cs-CZ" dirty="0" err="1" smtClean="0"/>
              <a:t>pacienta</a:t>
            </a:r>
            <a:r>
              <a:rPr lang="en-GB" altLang="cs-CZ" dirty="0" smtClean="0"/>
              <a:t> </a:t>
            </a:r>
            <a:r>
              <a:rPr lang="en-GB" altLang="cs-CZ" dirty="0" err="1" smtClean="0"/>
              <a:t>obličejovou</a:t>
            </a:r>
            <a:r>
              <a:rPr lang="en-GB" altLang="cs-CZ" dirty="0" smtClean="0"/>
              <a:t> </a:t>
            </a:r>
            <a:r>
              <a:rPr lang="en-GB" altLang="cs-CZ" dirty="0" err="1" smtClean="0"/>
              <a:t>maskou</a:t>
            </a:r>
            <a:endParaRPr lang="en-GB" altLang="cs-CZ" dirty="0" smtClean="0"/>
          </a:p>
        </p:txBody>
      </p:sp>
    </p:spTree>
    <p:extLst>
      <p:ext uri="{BB962C8B-B14F-4D97-AF65-F5344CB8AC3E}">
        <p14:creationId xmlns:p14="http://schemas.microsoft.com/office/powerpoint/2010/main" val="115198728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
          <p:cNvSpPr>
            <a:spLocks noGrp="1" noChangeArrowheads="1"/>
          </p:cNvSpPr>
          <p:nvPr>
            <p:ph type="title" idx="4294967295"/>
          </p:nvPr>
        </p:nvSpPr>
        <p:spPr>
          <a:xfrm>
            <a:off x="608641" y="260668"/>
            <a:ext cx="8490240" cy="1131959"/>
          </a:xfrm>
        </p:spPr>
        <p:txBody>
          <a:bodyPr tIns="42672"/>
          <a:lstStyle/>
          <a:p>
            <a:pPr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pPr>
            <a:r>
              <a:rPr lang="cs-CZ" altLang="cs-CZ" smtClean="0"/>
              <a:t>Jsou jen 3+1 cesty</a:t>
            </a:r>
          </a:p>
        </p:txBody>
      </p:sp>
      <p:pic>
        <p:nvPicPr>
          <p:cNvPr id="22016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53294"/>
            <a:ext cx="9630720" cy="52047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6276243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
          <p:cNvSpPr>
            <a:spLocks noGrp="1" noChangeArrowheads="1"/>
          </p:cNvSpPr>
          <p:nvPr>
            <p:ph type="title"/>
          </p:nvPr>
        </p:nvSpPr>
        <p:spPr/>
        <p:txBody>
          <a:bodyPr tIns="96519"/>
          <a:lstStyle/>
          <a:p>
            <a:pPr eaLnBrk="1">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Can not intubate, can ventilate</a:t>
            </a:r>
          </a:p>
        </p:txBody>
      </p:sp>
      <p:sp>
        <p:nvSpPr>
          <p:cNvPr id="222211" name="Rectangle 2"/>
          <p:cNvSpPr>
            <a:spLocks noGrp="1" noChangeArrowheads="1"/>
          </p:cNvSpPr>
          <p:nvPr>
            <p:ph idx="1"/>
          </p:nvPr>
        </p:nvSpPr>
        <p:spPr/>
        <p:txBody>
          <a:bodyPr tIns="69088"/>
          <a:lstStyle/>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2x a dost (3. </a:t>
            </a:r>
            <a:r>
              <a:rPr lang="en-GB" altLang="cs-CZ" dirty="0" err="1" smtClean="0"/>
              <a:t>pokus</a:t>
            </a:r>
            <a:r>
              <a:rPr lang="en-GB" altLang="cs-CZ" dirty="0" smtClean="0"/>
              <a:t> ten </a:t>
            </a:r>
            <a:r>
              <a:rPr lang="en-GB" altLang="cs-CZ" dirty="0" err="1" smtClean="0"/>
              <a:t>nejvíce</a:t>
            </a:r>
            <a:r>
              <a:rPr lang="en-GB" altLang="cs-CZ" dirty="0" smtClean="0"/>
              <a:t> </a:t>
            </a:r>
            <a:r>
              <a:rPr lang="en-GB" altLang="cs-CZ" dirty="0" err="1" smtClean="0"/>
              <a:t>zkušený</a:t>
            </a:r>
            <a:r>
              <a:rPr lang="en-GB" altLang="cs-CZ" dirty="0" smtClean="0"/>
              <a:t>)</a:t>
            </a:r>
          </a:p>
          <a:p>
            <a:pPr marL="858838" lvl="1" eaLnBrk="1">
              <a:lnSpc>
                <a:spcPct val="83000"/>
              </a:lnSpc>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3200" dirty="0" err="1" smtClean="0"/>
              <a:t>tlak</a:t>
            </a:r>
            <a:r>
              <a:rPr lang="en-GB" altLang="cs-CZ" sz="3200" dirty="0" smtClean="0"/>
              <a:t> </a:t>
            </a:r>
            <a:r>
              <a:rPr lang="en-GB" altLang="cs-CZ" sz="3200" dirty="0" err="1" smtClean="0"/>
              <a:t>na</a:t>
            </a:r>
            <a:r>
              <a:rPr lang="en-GB" altLang="cs-CZ" sz="3200" dirty="0" smtClean="0"/>
              <a:t> </a:t>
            </a:r>
            <a:r>
              <a:rPr lang="en-GB" altLang="cs-CZ" sz="3200" dirty="0" err="1" smtClean="0"/>
              <a:t>hrtan</a:t>
            </a:r>
            <a:r>
              <a:rPr lang="en-GB" altLang="cs-CZ" sz="3200" dirty="0" smtClean="0"/>
              <a:t> (</a:t>
            </a:r>
            <a:r>
              <a:rPr lang="en-GB" altLang="cs-CZ" sz="3200" dirty="0" err="1" smtClean="0"/>
              <a:t>doprava+dolů</a:t>
            </a:r>
            <a:r>
              <a:rPr lang="en-GB" altLang="cs-CZ" sz="3200" dirty="0" smtClean="0"/>
              <a:t>) = BURP </a:t>
            </a:r>
            <a:r>
              <a:rPr lang="en-GB" altLang="cs-CZ" sz="3200" dirty="0" err="1" smtClean="0"/>
              <a:t>manévr</a:t>
            </a:r>
            <a:endParaRPr lang="en-GB" altLang="cs-CZ" sz="3200" dirty="0" smtClean="0"/>
          </a:p>
          <a:p>
            <a:pPr marL="858838" lvl="1" eaLnBrk="1">
              <a:lnSpc>
                <a:spcPct val="83000"/>
              </a:lnSpc>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3200" dirty="0" err="1" smtClean="0"/>
              <a:t>poloha</a:t>
            </a:r>
            <a:r>
              <a:rPr lang="en-GB" altLang="cs-CZ" sz="3200" dirty="0" smtClean="0"/>
              <a:t> </a:t>
            </a:r>
            <a:r>
              <a:rPr lang="en-GB" altLang="cs-CZ" sz="3200" dirty="0" err="1" smtClean="0"/>
              <a:t>hlavy</a:t>
            </a:r>
            <a:r>
              <a:rPr lang="en-GB" altLang="cs-CZ" sz="3200" dirty="0" smtClean="0"/>
              <a:t> – </a:t>
            </a:r>
            <a:r>
              <a:rPr lang="en-GB" altLang="cs-CZ" sz="3200" dirty="0" err="1" smtClean="0"/>
              <a:t>polštář</a:t>
            </a:r>
            <a:r>
              <a:rPr lang="en-GB" altLang="cs-CZ" sz="3200" dirty="0" smtClean="0"/>
              <a:t> </a:t>
            </a:r>
            <a:r>
              <a:rPr lang="en-GB" altLang="cs-CZ" sz="3200" dirty="0" err="1" smtClean="0"/>
              <a:t>pryč</a:t>
            </a:r>
            <a:r>
              <a:rPr lang="en-GB" altLang="cs-CZ" sz="3200" dirty="0" smtClean="0"/>
              <a:t> </a:t>
            </a:r>
          </a:p>
          <a:p>
            <a:pPr marL="858838" lvl="1" eaLnBrk="1">
              <a:lnSpc>
                <a:spcPct val="83000"/>
              </a:lnSpc>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3200" dirty="0" err="1" smtClean="0"/>
              <a:t>bužije</a:t>
            </a:r>
            <a:endParaRPr lang="en-GB" altLang="cs-CZ" sz="3200" dirty="0" smtClean="0"/>
          </a:p>
          <a:p>
            <a:pPr marL="858838" lvl="1" eaLnBrk="1">
              <a:lnSpc>
                <a:spcPct val="83000"/>
              </a:lnSpc>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3200" dirty="0" err="1" smtClean="0"/>
              <a:t>zavaděč</a:t>
            </a:r>
            <a:r>
              <a:rPr lang="en-GB" altLang="cs-CZ" sz="3200" dirty="0" smtClean="0"/>
              <a:t> do TR – </a:t>
            </a:r>
            <a:r>
              <a:rPr lang="en-GB" altLang="cs-CZ" sz="3200" dirty="0" err="1" smtClean="0"/>
              <a:t>tvar</a:t>
            </a:r>
            <a:endParaRPr lang="en-GB" altLang="cs-CZ" sz="3200" dirty="0" smtClean="0"/>
          </a:p>
          <a:p>
            <a:pPr marL="858838" lvl="1" eaLnBrk="1">
              <a:lnSpc>
                <a:spcPct val="83000"/>
              </a:lnSpc>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3200" dirty="0" err="1" smtClean="0"/>
              <a:t>jiná</a:t>
            </a:r>
            <a:r>
              <a:rPr lang="en-GB" altLang="cs-CZ" sz="3200" dirty="0" smtClean="0"/>
              <a:t> </a:t>
            </a:r>
            <a:r>
              <a:rPr lang="en-GB" altLang="cs-CZ" sz="3200" dirty="0" err="1" smtClean="0"/>
              <a:t>lžíce</a:t>
            </a:r>
            <a:r>
              <a:rPr lang="en-GB" altLang="cs-CZ" sz="3200" dirty="0" smtClean="0"/>
              <a:t> </a:t>
            </a:r>
            <a:r>
              <a:rPr lang="en-GB" altLang="cs-CZ" sz="3200" dirty="0" err="1" smtClean="0"/>
              <a:t>laryngoskopu</a:t>
            </a:r>
            <a:endParaRPr lang="en-GB" altLang="cs-CZ" sz="3200" dirty="0" smtClean="0"/>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volej</a:t>
            </a:r>
            <a:r>
              <a:rPr lang="en-GB" altLang="cs-CZ" dirty="0" smtClean="0"/>
              <a:t> </a:t>
            </a:r>
            <a:r>
              <a:rPr lang="en-GB" altLang="cs-CZ" dirty="0" err="1" smtClean="0"/>
              <a:t>si</a:t>
            </a:r>
            <a:r>
              <a:rPr lang="en-GB" altLang="cs-CZ" dirty="0" smtClean="0"/>
              <a:t> </a:t>
            </a:r>
            <a:r>
              <a:rPr lang="en-GB" altLang="cs-CZ" dirty="0" err="1" smtClean="0"/>
              <a:t>pomoc</a:t>
            </a:r>
            <a:endParaRPr lang="en-GB" altLang="cs-CZ" dirty="0" smtClean="0"/>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VENTILUJ</a:t>
            </a:r>
            <a:endParaRPr lang="cs-CZ" altLang="cs-CZ" dirty="0" smtClean="0"/>
          </a:p>
          <a:p>
            <a:pPr marL="679038" lvl="1" indent="-322263">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maskou</a:t>
            </a:r>
            <a:r>
              <a:rPr lang="en-GB" altLang="cs-CZ" dirty="0" smtClean="0"/>
              <a:t>, </a:t>
            </a:r>
            <a:endParaRPr lang="cs-CZ" altLang="cs-CZ" dirty="0" smtClean="0"/>
          </a:p>
          <a:p>
            <a:pPr marL="679038" lvl="1" indent="-322263">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z</a:t>
            </a:r>
            <a:r>
              <a:rPr lang="en-GB" altLang="cs-CZ" dirty="0" err="1" smtClean="0"/>
              <a:t>aveď</a:t>
            </a:r>
            <a:r>
              <a:rPr lang="en-GB" altLang="cs-CZ" dirty="0" smtClean="0"/>
              <a:t> </a:t>
            </a:r>
            <a:r>
              <a:rPr lang="en-GB" altLang="cs-CZ" dirty="0" smtClean="0"/>
              <a:t>LM, </a:t>
            </a:r>
            <a:endParaRPr lang="cs-CZ" altLang="cs-CZ" dirty="0" smtClean="0"/>
          </a:p>
          <a:p>
            <a:pPr marL="679038" lvl="1" indent="-322263">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vzbudit</a:t>
            </a:r>
            <a:r>
              <a:rPr lang="en-GB" altLang="cs-CZ" dirty="0" smtClean="0"/>
              <a:t> </a:t>
            </a:r>
            <a:endParaRPr lang="en-GB" altLang="cs-CZ" dirty="0" smtClean="0"/>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info </a:t>
            </a:r>
            <a:r>
              <a:rPr lang="en-GB" altLang="cs-CZ" dirty="0" err="1" smtClean="0"/>
              <a:t>pacientovi</a:t>
            </a:r>
            <a:r>
              <a:rPr lang="en-GB" altLang="cs-CZ" dirty="0" smtClean="0"/>
              <a:t> a do </a:t>
            </a:r>
            <a:r>
              <a:rPr lang="en-GB" altLang="cs-CZ" dirty="0" err="1" smtClean="0"/>
              <a:t>dokumentace</a:t>
            </a:r>
            <a:endParaRPr lang="en-GB" altLang="cs-CZ" dirty="0" smtClean="0"/>
          </a:p>
        </p:txBody>
      </p:sp>
    </p:spTree>
    <p:extLst>
      <p:ext uri="{BB962C8B-B14F-4D97-AF65-F5344CB8AC3E}">
        <p14:creationId xmlns:p14="http://schemas.microsoft.com/office/powerpoint/2010/main" val="234801061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1"/>
          <p:cNvSpPr>
            <a:spLocks noGrp="1" noChangeArrowheads="1"/>
          </p:cNvSpPr>
          <p:nvPr>
            <p:ph type="title"/>
          </p:nvPr>
        </p:nvSpPr>
        <p:spPr/>
        <p:txBody>
          <a:bodyPr tIns="42672"/>
          <a:lstStyle/>
          <a:p>
            <a:pPr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pPr>
            <a:r>
              <a:rPr lang="cs-CZ" altLang="cs-CZ" smtClean="0"/>
              <a:t>Jsou jen 3+1 cesty</a:t>
            </a:r>
          </a:p>
        </p:txBody>
      </p:sp>
      <p:sp>
        <p:nvSpPr>
          <p:cNvPr id="2" name="Zástupný symbol pro obsah 1"/>
          <p:cNvSpPr>
            <a:spLocks noGrp="1"/>
          </p:cNvSpPr>
          <p:nvPr>
            <p:ph idx="1"/>
          </p:nvPr>
        </p:nvSpPr>
        <p:spPr/>
        <p:txBody>
          <a:bodyPr/>
          <a:lstStyle/>
          <a:p>
            <a:endParaRPr lang="cs-CZ"/>
          </a:p>
        </p:txBody>
      </p:sp>
      <p:pic>
        <p:nvPicPr>
          <p:cNvPr id="22425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53294"/>
            <a:ext cx="9630720" cy="52047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3062149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1"/>
          <p:cNvSpPr>
            <a:spLocks noGrp="1" noChangeArrowheads="1"/>
          </p:cNvSpPr>
          <p:nvPr>
            <p:ph type="title"/>
          </p:nvPr>
        </p:nvSpPr>
        <p:spPr/>
        <p:txBody>
          <a:bodyPr tIns="96519"/>
          <a:lstStyle/>
          <a:p>
            <a:pPr eaLnBrk="1">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Can not intubate, can not ventilate</a:t>
            </a:r>
          </a:p>
        </p:txBody>
      </p:sp>
      <p:sp>
        <p:nvSpPr>
          <p:cNvPr id="226307" name="Rectangle 2"/>
          <p:cNvSpPr>
            <a:spLocks noGrp="1" noChangeArrowheads="1"/>
          </p:cNvSpPr>
          <p:nvPr>
            <p:ph idx="1"/>
          </p:nvPr>
        </p:nvSpPr>
        <p:spPr>
          <a:xfrm>
            <a:off x="720000" y="1692002"/>
            <a:ext cx="10753200" cy="5165998"/>
          </a:xfrm>
        </p:spPr>
        <p:txBody>
          <a:bodyPr tIns="69088"/>
          <a:lstStyle/>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2x a dost (3. </a:t>
            </a:r>
            <a:r>
              <a:rPr lang="en-GB" altLang="cs-CZ" dirty="0" err="1" smtClean="0"/>
              <a:t>pokus</a:t>
            </a:r>
            <a:r>
              <a:rPr lang="en-GB" altLang="cs-CZ" dirty="0" smtClean="0"/>
              <a:t> ten </a:t>
            </a:r>
            <a:r>
              <a:rPr lang="en-GB" altLang="cs-CZ" dirty="0" err="1" smtClean="0"/>
              <a:t>nejvíce</a:t>
            </a:r>
            <a:r>
              <a:rPr lang="en-GB" altLang="cs-CZ" dirty="0" smtClean="0"/>
              <a:t> </a:t>
            </a:r>
            <a:r>
              <a:rPr lang="en-GB" altLang="cs-CZ" dirty="0" err="1" smtClean="0"/>
              <a:t>zkušený</a:t>
            </a:r>
            <a:r>
              <a:rPr lang="en-GB" altLang="cs-CZ" dirty="0" smtClean="0"/>
              <a:t>)</a:t>
            </a:r>
          </a:p>
          <a:p>
            <a:pPr marL="858838" lvl="1" eaLnBrk="1">
              <a:lnSpc>
                <a:spcPct val="83000"/>
              </a:lnSpc>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3200" dirty="0" err="1" smtClean="0"/>
              <a:t>tlak</a:t>
            </a:r>
            <a:r>
              <a:rPr lang="en-GB" altLang="cs-CZ" sz="3200" dirty="0" smtClean="0"/>
              <a:t> </a:t>
            </a:r>
            <a:r>
              <a:rPr lang="en-GB" altLang="cs-CZ" sz="3200" dirty="0" err="1" smtClean="0"/>
              <a:t>na</a:t>
            </a:r>
            <a:r>
              <a:rPr lang="en-GB" altLang="cs-CZ" sz="3200" dirty="0" smtClean="0"/>
              <a:t> </a:t>
            </a:r>
            <a:r>
              <a:rPr lang="en-GB" altLang="cs-CZ" sz="3200" dirty="0" err="1" smtClean="0"/>
              <a:t>hrtan</a:t>
            </a:r>
            <a:r>
              <a:rPr lang="en-GB" altLang="cs-CZ" sz="3200" dirty="0" smtClean="0"/>
              <a:t> (BURP </a:t>
            </a:r>
            <a:r>
              <a:rPr lang="en-GB" altLang="cs-CZ" sz="3200" dirty="0" err="1" smtClean="0"/>
              <a:t>doprava+dolů</a:t>
            </a:r>
            <a:r>
              <a:rPr lang="en-GB" altLang="cs-CZ" sz="3200" dirty="0" smtClean="0"/>
              <a:t>)</a:t>
            </a:r>
          </a:p>
          <a:p>
            <a:pPr marL="858838" lvl="1" eaLnBrk="1">
              <a:lnSpc>
                <a:spcPct val="83000"/>
              </a:lnSpc>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3200" dirty="0" err="1" smtClean="0"/>
              <a:t>poloha</a:t>
            </a:r>
            <a:r>
              <a:rPr lang="en-GB" altLang="cs-CZ" sz="3200" dirty="0" smtClean="0"/>
              <a:t> </a:t>
            </a:r>
            <a:r>
              <a:rPr lang="en-GB" altLang="cs-CZ" sz="3200" dirty="0" err="1" smtClean="0"/>
              <a:t>hlavy</a:t>
            </a:r>
            <a:r>
              <a:rPr lang="en-GB" altLang="cs-CZ" sz="3200" dirty="0" smtClean="0"/>
              <a:t> – </a:t>
            </a:r>
            <a:r>
              <a:rPr lang="en-GB" altLang="cs-CZ" sz="3200" dirty="0" err="1" smtClean="0"/>
              <a:t>polštář</a:t>
            </a:r>
            <a:r>
              <a:rPr lang="en-GB" altLang="cs-CZ" sz="3200" dirty="0" smtClean="0"/>
              <a:t> </a:t>
            </a:r>
            <a:r>
              <a:rPr lang="en-GB" altLang="cs-CZ" sz="3200" dirty="0" err="1" smtClean="0"/>
              <a:t>pryč</a:t>
            </a:r>
            <a:r>
              <a:rPr lang="en-GB" altLang="cs-CZ" sz="3200" dirty="0" smtClean="0"/>
              <a:t> </a:t>
            </a:r>
          </a:p>
          <a:p>
            <a:pPr marL="858838" lvl="1" eaLnBrk="1">
              <a:lnSpc>
                <a:spcPct val="83000"/>
              </a:lnSpc>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3200" dirty="0" err="1" smtClean="0"/>
              <a:t>bužije</a:t>
            </a:r>
            <a:endParaRPr lang="en-GB" altLang="cs-CZ" sz="3200" dirty="0" smtClean="0"/>
          </a:p>
          <a:p>
            <a:pPr marL="858838" lvl="1" eaLnBrk="1">
              <a:lnSpc>
                <a:spcPct val="83000"/>
              </a:lnSpc>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3200" dirty="0" err="1" smtClean="0"/>
              <a:t>zavaděč</a:t>
            </a:r>
            <a:r>
              <a:rPr lang="en-GB" altLang="cs-CZ" sz="3200" dirty="0" smtClean="0"/>
              <a:t> do TR – </a:t>
            </a:r>
            <a:r>
              <a:rPr lang="en-GB" altLang="cs-CZ" sz="3200" dirty="0" err="1" smtClean="0"/>
              <a:t>tvar</a:t>
            </a:r>
            <a:endParaRPr lang="en-GB" altLang="cs-CZ" sz="3200" dirty="0" smtClean="0"/>
          </a:p>
          <a:p>
            <a:pPr marL="858838" lvl="1" eaLnBrk="1">
              <a:lnSpc>
                <a:spcPct val="83000"/>
              </a:lnSpc>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3200" dirty="0" err="1" smtClean="0"/>
              <a:t>jiná</a:t>
            </a:r>
            <a:r>
              <a:rPr lang="en-GB" altLang="cs-CZ" sz="3200" dirty="0" smtClean="0"/>
              <a:t> </a:t>
            </a:r>
            <a:r>
              <a:rPr lang="en-GB" altLang="cs-CZ" sz="3200" dirty="0" err="1" smtClean="0"/>
              <a:t>lžíce</a:t>
            </a:r>
            <a:r>
              <a:rPr lang="en-GB" altLang="cs-CZ" sz="3200" dirty="0" smtClean="0"/>
              <a:t> </a:t>
            </a:r>
            <a:r>
              <a:rPr lang="en-GB" altLang="cs-CZ" sz="3200" dirty="0" err="1" smtClean="0"/>
              <a:t>laryngoskopu</a:t>
            </a:r>
            <a:endParaRPr lang="en-GB" altLang="cs-CZ" sz="3200" dirty="0" smtClean="0"/>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volej</a:t>
            </a:r>
            <a:r>
              <a:rPr lang="en-GB" altLang="cs-CZ" dirty="0" smtClean="0"/>
              <a:t> </a:t>
            </a:r>
            <a:r>
              <a:rPr lang="en-GB" altLang="cs-CZ" dirty="0" err="1" smtClean="0"/>
              <a:t>si</a:t>
            </a:r>
            <a:r>
              <a:rPr lang="en-GB" altLang="cs-CZ" dirty="0" smtClean="0"/>
              <a:t> </a:t>
            </a:r>
            <a:r>
              <a:rPr lang="en-GB" altLang="cs-CZ" dirty="0" err="1" smtClean="0"/>
              <a:t>pomoc</a:t>
            </a:r>
            <a:endParaRPr lang="en-GB" altLang="cs-CZ" dirty="0" smtClean="0"/>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další</a:t>
            </a:r>
            <a:r>
              <a:rPr lang="en-GB" altLang="cs-CZ" dirty="0" smtClean="0"/>
              <a:t> </a:t>
            </a:r>
            <a:r>
              <a:rPr lang="en-GB" altLang="cs-CZ" dirty="0" err="1" smtClean="0"/>
              <a:t>možnosti</a:t>
            </a:r>
            <a:r>
              <a:rPr lang="cs-CZ" altLang="cs-CZ" dirty="0" smtClean="0"/>
              <a:t> </a:t>
            </a:r>
            <a:r>
              <a:rPr lang="en-GB" altLang="cs-CZ" dirty="0" err="1" smtClean="0"/>
              <a:t>ventilace</a:t>
            </a:r>
            <a:r>
              <a:rPr lang="en-GB" altLang="cs-CZ" dirty="0" smtClean="0"/>
              <a:t>:</a:t>
            </a:r>
          </a:p>
          <a:p>
            <a:pPr marL="1290638" lvl="2" indent="-212725" eaLnBrk="1">
              <a:buClr>
                <a:schemeClr val="tx2"/>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a:t>Maska</a:t>
            </a:r>
            <a:endParaRPr lang="cs-CZ" altLang="cs-CZ" dirty="0"/>
          </a:p>
          <a:p>
            <a:pPr marL="1290638" lvl="2" indent="-212725" eaLnBrk="1">
              <a:buClr>
                <a:schemeClr val="tx2"/>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a:t>LM</a:t>
            </a:r>
          </a:p>
          <a:p>
            <a:pPr marL="1290638" lvl="2" indent="-212725" eaLnBrk="1">
              <a:buClr>
                <a:schemeClr val="tx2"/>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a:t>koniopunkce</a:t>
            </a:r>
            <a:r>
              <a:rPr lang="en-GB" altLang="cs-CZ" dirty="0"/>
              <a:t>, </a:t>
            </a:r>
            <a:r>
              <a:rPr lang="en-GB" altLang="cs-CZ" dirty="0" err="1"/>
              <a:t>koniotomie</a:t>
            </a:r>
            <a:endParaRPr lang="en-GB" altLang="cs-CZ" dirty="0"/>
          </a:p>
          <a:p>
            <a:pPr marL="858838" lvl="1" eaLnBrk="1">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v</a:t>
            </a:r>
            <a:r>
              <a:rPr lang="en-GB" altLang="cs-CZ" dirty="0" err="1" smtClean="0"/>
              <a:t>zbudit</a:t>
            </a:r>
            <a:endParaRPr lang="cs-CZ" altLang="cs-CZ" dirty="0" smtClean="0"/>
          </a:p>
          <a:p>
            <a:pPr marL="858838" lvl="1" eaLnBrk="1">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sz="3200" dirty="0" smtClean="0"/>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info </a:t>
            </a:r>
            <a:r>
              <a:rPr lang="en-GB" altLang="cs-CZ" dirty="0" err="1" smtClean="0"/>
              <a:t>pacientovi</a:t>
            </a:r>
            <a:r>
              <a:rPr lang="en-GB" altLang="cs-CZ" dirty="0" smtClean="0"/>
              <a:t> a do </a:t>
            </a:r>
            <a:r>
              <a:rPr lang="en-GB" altLang="cs-CZ" dirty="0" err="1" smtClean="0"/>
              <a:t>dokumentace</a:t>
            </a:r>
            <a:endParaRPr lang="en-GB" altLang="cs-CZ" dirty="0" smtClean="0"/>
          </a:p>
        </p:txBody>
      </p:sp>
    </p:spTree>
    <p:extLst>
      <p:ext uri="{BB962C8B-B14F-4D97-AF65-F5344CB8AC3E}">
        <p14:creationId xmlns:p14="http://schemas.microsoft.com/office/powerpoint/2010/main" val="165385100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cs-CZ" altLang="cs-CZ" smtClean="0"/>
              <a:t>Postup zajištění dýchacích cest</a:t>
            </a: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33683"/>
            <a:ext cx="4074240" cy="3056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0801" y="3833683"/>
            <a:ext cx="4070400" cy="31611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5841" y="3833683"/>
            <a:ext cx="4074240" cy="3056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682267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1"/>
          <p:cNvSpPr>
            <a:spLocks noGrp="1" noChangeArrowheads="1"/>
          </p:cNvSpPr>
          <p:nvPr>
            <p:ph type="title"/>
          </p:nvPr>
        </p:nvSpPr>
        <p:spPr/>
        <p:txBody>
          <a:bodyPr tIns="42672"/>
          <a:lstStyle/>
          <a:p>
            <a:pPr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pPr>
            <a:r>
              <a:rPr lang="cs-CZ" altLang="cs-CZ" smtClean="0"/>
              <a:t>Jsou jen 3+1 cesty</a:t>
            </a:r>
          </a:p>
        </p:txBody>
      </p:sp>
      <p:sp>
        <p:nvSpPr>
          <p:cNvPr id="2" name="Zástupný symbol pro obsah 1"/>
          <p:cNvSpPr>
            <a:spLocks noGrp="1"/>
          </p:cNvSpPr>
          <p:nvPr>
            <p:ph idx="1"/>
          </p:nvPr>
        </p:nvSpPr>
        <p:spPr/>
        <p:txBody>
          <a:bodyPr/>
          <a:lstStyle/>
          <a:p>
            <a:endParaRPr lang="cs-CZ"/>
          </a:p>
        </p:txBody>
      </p:sp>
      <p:pic>
        <p:nvPicPr>
          <p:cNvPr id="22835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53294"/>
            <a:ext cx="9630720" cy="52047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9517938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1"/>
          <p:cNvSpPr>
            <a:spLocks noGrp="1" noChangeArrowheads="1"/>
          </p:cNvSpPr>
          <p:nvPr>
            <p:ph type="title" idx="4294967295"/>
          </p:nvPr>
        </p:nvSpPr>
        <p:spPr>
          <a:xfrm>
            <a:off x="896641" y="336995"/>
            <a:ext cx="10408319" cy="1061392"/>
          </a:xfrm>
        </p:spPr>
        <p:txBody>
          <a:bodyPr tIns="121919"/>
          <a:lstStyle/>
          <a:p>
            <a:pPr eaLnBrk="1"/>
            <a:endParaRPr lang="cs-CZ" altLang="cs-CZ" smtClean="0"/>
          </a:p>
        </p:txBody>
      </p:sp>
      <p:sp>
        <p:nvSpPr>
          <p:cNvPr id="230403" name="Rectangle 2"/>
          <p:cNvSpPr>
            <a:spLocks noGrp="1" noChangeArrowheads="1"/>
          </p:cNvSpPr>
          <p:nvPr>
            <p:ph type="body" idx="4294967295"/>
          </p:nvPr>
        </p:nvSpPr>
        <p:spPr>
          <a:xfrm>
            <a:off x="896641" y="1781468"/>
            <a:ext cx="10606080" cy="4395341"/>
          </a:xfrm>
        </p:spPr>
        <p:txBody>
          <a:bodyPr/>
          <a:lstStyle/>
          <a:p>
            <a:pPr eaLnBrk="1"/>
            <a:endParaRPr lang="cs-CZ" altLang="cs-CZ" smtClean="0"/>
          </a:p>
        </p:txBody>
      </p:sp>
      <p:pic>
        <p:nvPicPr>
          <p:cNvPr id="2304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680" y="326915"/>
            <a:ext cx="10667520" cy="58786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04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6401" y="241945"/>
            <a:ext cx="1393920" cy="933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5540302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1"/>
          <p:cNvSpPr>
            <a:spLocks noGrp="1" noChangeArrowheads="1"/>
          </p:cNvSpPr>
          <p:nvPr>
            <p:ph type="title" idx="4294967295"/>
          </p:nvPr>
        </p:nvSpPr>
        <p:spPr>
          <a:xfrm>
            <a:off x="896641" y="336995"/>
            <a:ext cx="10408319" cy="1061392"/>
          </a:xfrm>
        </p:spPr>
        <p:txBody>
          <a:bodyPr tIns="121919"/>
          <a:lstStyle/>
          <a:p>
            <a:pPr eaLnBrk="1"/>
            <a:endParaRPr lang="cs-CZ" altLang="cs-CZ" smtClean="0"/>
          </a:p>
        </p:txBody>
      </p:sp>
      <p:sp>
        <p:nvSpPr>
          <p:cNvPr id="232451" name="Rectangle 2"/>
          <p:cNvSpPr>
            <a:spLocks noGrp="1" noChangeArrowheads="1"/>
          </p:cNvSpPr>
          <p:nvPr>
            <p:ph type="body" idx="4294967295"/>
          </p:nvPr>
        </p:nvSpPr>
        <p:spPr>
          <a:xfrm>
            <a:off x="896641" y="1781468"/>
            <a:ext cx="10606080" cy="4395341"/>
          </a:xfrm>
        </p:spPr>
        <p:txBody>
          <a:bodyPr/>
          <a:lstStyle/>
          <a:p>
            <a:pPr eaLnBrk="1"/>
            <a:endParaRPr lang="cs-CZ" altLang="cs-CZ" smtClean="0"/>
          </a:p>
        </p:txBody>
      </p:sp>
      <p:pic>
        <p:nvPicPr>
          <p:cNvPr id="2324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680" y="326915"/>
            <a:ext cx="10667520" cy="58786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034897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1"/>
          <p:cNvSpPr>
            <a:spLocks noGrp="1" noChangeArrowheads="1"/>
          </p:cNvSpPr>
          <p:nvPr>
            <p:ph type="title"/>
          </p:nvPr>
        </p:nvSpPr>
        <p:spPr/>
        <p:txBody>
          <a:bodyPr tIns="55880"/>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Koniotomie</a:t>
            </a:r>
          </a:p>
        </p:txBody>
      </p:sp>
      <p:sp>
        <p:nvSpPr>
          <p:cNvPr id="234499" name="Rectangle 2"/>
          <p:cNvSpPr>
            <a:spLocks noGrp="1" noChangeArrowheads="1"/>
          </p:cNvSpPr>
          <p:nvPr>
            <p:ph idx="1"/>
          </p:nvPr>
        </p:nvSpPr>
        <p:spPr/>
        <p:txBody>
          <a:bodyPr tIns="48768"/>
          <a:lstStyle/>
          <a:p>
            <a:pPr marL="338138" indent="-338138">
              <a:lnSpc>
                <a:spcPct val="93000"/>
              </a:lnSpc>
              <a:spcBef>
                <a:spcPts val="700"/>
              </a:spcBef>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urgentní</a:t>
            </a:r>
            <a:r>
              <a:rPr lang="en-GB" altLang="cs-CZ" dirty="0" smtClean="0"/>
              <a:t> </a:t>
            </a:r>
            <a:r>
              <a:rPr lang="en-GB" altLang="cs-CZ" dirty="0" err="1" smtClean="0"/>
              <a:t>výkon</a:t>
            </a:r>
            <a:r>
              <a:rPr lang="en-GB" altLang="cs-CZ" dirty="0" smtClean="0"/>
              <a:t> k </a:t>
            </a:r>
            <a:r>
              <a:rPr lang="en-GB" altLang="cs-CZ" dirty="0" err="1" smtClean="0"/>
              <a:t>zajištění</a:t>
            </a:r>
            <a:r>
              <a:rPr lang="en-GB" altLang="cs-CZ" dirty="0" smtClean="0"/>
              <a:t/>
            </a:r>
            <a:br>
              <a:rPr lang="en-GB" altLang="cs-CZ" dirty="0" smtClean="0"/>
            </a:br>
            <a:r>
              <a:rPr lang="en-GB" altLang="cs-CZ" dirty="0" smtClean="0"/>
              <a:t> </a:t>
            </a:r>
            <a:r>
              <a:rPr lang="en-GB" altLang="cs-CZ" dirty="0" err="1" smtClean="0"/>
              <a:t>průchodnosti</a:t>
            </a:r>
            <a:r>
              <a:rPr lang="en-GB" altLang="cs-CZ" dirty="0" smtClean="0"/>
              <a:t> DC</a:t>
            </a:r>
          </a:p>
          <a:p>
            <a:pPr marL="338138" indent="-338138">
              <a:lnSpc>
                <a:spcPct val="93000"/>
              </a:lnSpc>
              <a:spcBef>
                <a:spcPts val="700"/>
              </a:spcBef>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protětí</a:t>
            </a:r>
            <a:r>
              <a:rPr lang="en-GB" altLang="cs-CZ" dirty="0" smtClean="0"/>
              <a:t> </a:t>
            </a:r>
            <a:r>
              <a:rPr lang="en-GB" altLang="cs-CZ" dirty="0" err="1" smtClean="0"/>
              <a:t>lig</a:t>
            </a:r>
            <a:r>
              <a:rPr lang="en-GB" altLang="cs-CZ" dirty="0" smtClean="0"/>
              <a:t>. </a:t>
            </a:r>
            <a:r>
              <a:rPr lang="en-GB" altLang="cs-CZ" dirty="0" err="1" smtClean="0"/>
              <a:t>cricothyreoideum</a:t>
            </a:r>
            <a:r>
              <a:rPr lang="en-GB" altLang="cs-CZ" dirty="0" smtClean="0"/>
              <a:t> </a:t>
            </a:r>
            <a:br>
              <a:rPr lang="en-GB" altLang="cs-CZ" dirty="0" smtClean="0"/>
            </a:br>
            <a:r>
              <a:rPr lang="en-GB" altLang="cs-CZ" dirty="0" smtClean="0"/>
              <a:t>(</a:t>
            </a:r>
            <a:r>
              <a:rPr lang="en-GB" altLang="cs-CZ" dirty="0" err="1" smtClean="0"/>
              <a:t>lig</a:t>
            </a:r>
            <a:r>
              <a:rPr lang="en-GB" altLang="cs-CZ" dirty="0" smtClean="0"/>
              <a:t>. </a:t>
            </a:r>
            <a:r>
              <a:rPr lang="en-GB" altLang="cs-CZ" dirty="0" err="1" smtClean="0"/>
              <a:t>conicum</a:t>
            </a:r>
            <a:r>
              <a:rPr lang="en-GB" altLang="cs-CZ" dirty="0" smtClean="0"/>
              <a:t>)</a:t>
            </a:r>
          </a:p>
        </p:txBody>
      </p:sp>
      <p:pic>
        <p:nvPicPr>
          <p:cNvPr id="2345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281" y="3591737"/>
            <a:ext cx="6099839" cy="30732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45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6401" y="241945"/>
            <a:ext cx="1393920" cy="933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2456589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quarter" idx="13"/>
          </p:nvPr>
        </p:nvSpPr>
        <p:spPr/>
        <p:txBody>
          <a:bodyPr/>
          <a:lstStyle/>
          <a:p>
            <a:r>
              <a:rPr lang="cs-CZ" dirty="0" smtClean="0"/>
              <a:t>Nevhodné pomůcky:</a:t>
            </a:r>
            <a:endParaRPr lang="cs-CZ" dirty="0"/>
          </a:p>
        </p:txBody>
      </p:sp>
      <p:sp>
        <p:nvSpPr>
          <p:cNvPr id="236546"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dirty="0" err="1" smtClean="0"/>
              <a:t>Koniotomie</a:t>
            </a:r>
            <a:r>
              <a:rPr lang="cs-CZ" altLang="cs-CZ" dirty="0" smtClean="0"/>
              <a:t> </a:t>
            </a:r>
            <a:r>
              <a:rPr lang="en-GB" altLang="cs-CZ" dirty="0" smtClean="0"/>
              <a:t>/ </a:t>
            </a:r>
            <a:r>
              <a:rPr lang="en-GB" altLang="cs-CZ" dirty="0" err="1" smtClean="0"/>
              <a:t>koniopunkce</a:t>
            </a:r>
            <a:endParaRPr lang="en-GB" altLang="cs-CZ" dirty="0" smtClean="0"/>
          </a:p>
        </p:txBody>
      </p:sp>
      <p:pic>
        <p:nvPicPr>
          <p:cNvPr id="2365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440" y="1795869"/>
            <a:ext cx="3864961" cy="39935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65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7121" y="1804510"/>
            <a:ext cx="5039999" cy="39114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655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6401" y="241945"/>
            <a:ext cx="1393920" cy="933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838401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Minitrach</a:t>
            </a:r>
          </a:p>
        </p:txBody>
      </p:sp>
      <p:pic>
        <p:nvPicPr>
          <p:cNvPr id="2385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401" y="241945"/>
            <a:ext cx="1393920" cy="933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4878067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BACT</a:t>
            </a:r>
          </a:p>
        </p:txBody>
      </p:sp>
      <p:pic>
        <p:nvPicPr>
          <p:cNvPr id="2406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401" y="241945"/>
            <a:ext cx="1393920" cy="933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06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401" y="241945"/>
            <a:ext cx="1393920" cy="933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06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401" y="241945"/>
            <a:ext cx="1393920" cy="933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2583244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Shrnutí obtíží s ventilací</a:t>
            </a:r>
          </a:p>
        </p:txBody>
      </p:sp>
      <p:sp>
        <p:nvSpPr>
          <p:cNvPr id="138242" name="Rectangle 2"/>
          <p:cNvSpPr>
            <a:spLocks noGrp="1" noChangeArrowheads="1"/>
          </p:cNvSpPr>
          <p:nvPr>
            <p:ph idx="1"/>
          </p:nvPr>
        </p:nvSpPr>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Předoperační</a:t>
            </a:r>
            <a:r>
              <a:rPr lang="en-GB" altLang="cs-CZ" dirty="0" smtClean="0"/>
              <a:t> </a:t>
            </a:r>
            <a:r>
              <a:rPr lang="en-GB" altLang="cs-CZ" dirty="0" err="1" smtClean="0"/>
              <a:t>vyšetření</a:t>
            </a:r>
            <a:r>
              <a:rPr lang="en-GB" altLang="cs-CZ" dirty="0" smtClean="0"/>
              <a:t> – bez </a:t>
            </a:r>
            <a:r>
              <a:rPr lang="en-GB" altLang="cs-CZ" dirty="0" err="1" smtClean="0"/>
              <a:t>vyjímky</a:t>
            </a:r>
            <a:endParaRPr lang="en-GB"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Respektujte</a:t>
            </a:r>
            <a:r>
              <a:rPr lang="en-GB" altLang="cs-CZ" dirty="0" smtClean="0"/>
              <a:t> </a:t>
            </a:r>
            <a:r>
              <a:rPr lang="en-GB" altLang="cs-CZ" dirty="0" err="1" smtClean="0"/>
              <a:t>předchozí</a:t>
            </a:r>
            <a:r>
              <a:rPr lang="en-GB" altLang="cs-CZ" dirty="0" smtClean="0"/>
              <a:t> </a:t>
            </a:r>
            <a:r>
              <a:rPr lang="en-GB" altLang="cs-CZ" dirty="0" err="1" smtClean="0"/>
              <a:t>obtíže</a:t>
            </a:r>
            <a:r>
              <a:rPr lang="en-GB" altLang="cs-CZ" dirty="0" smtClean="0"/>
              <a:t> v </a:t>
            </a:r>
            <a:r>
              <a:rPr lang="en-GB" altLang="cs-CZ" dirty="0" err="1" smtClean="0"/>
              <a:t>anamnéze</a:t>
            </a:r>
            <a:endParaRPr lang="en-GB"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Buďte</a:t>
            </a:r>
            <a:r>
              <a:rPr lang="en-GB" altLang="cs-CZ" dirty="0" smtClean="0"/>
              <a:t> </a:t>
            </a:r>
            <a:r>
              <a:rPr lang="en-GB" altLang="cs-CZ" dirty="0" err="1" smtClean="0"/>
              <a:t>připraveni</a:t>
            </a:r>
            <a:r>
              <a:rPr lang="en-GB" altLang="cs-CZ" dirty="0" smtClean="0"/>
              <a:t> </a:t>
            </a:r>
            <a:r>
              <a:rPr lang="en-GB" altLang="cs-CZ" dirty="0" err="1" smtClean="0"/>
              <a:t>vzbudit</a:t>
            </a:r>
            <a:r>
              <a:rPr lang="en-GB" altLang="cs-CZ" dirty="0" smtClean="0"/>
              <a:t> </a:t>
            </a:r>
            <a:r>
              <a:rPr lang="en-GB" altLang="cs-CZ" dirty="0" err="1" smtClean="0"/>
              <a:t>pacienta</a:t>
            </a:r>
            <a:endParaRPr lang="en-GB"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Buďte</a:t>
            </a:r>
            <a:r>
              <a:rPr lang="en-GB" altLang="cs-CZ" dirty="0" smtClean="0"/>
              <a:t> </a:t>
            </a:r>
            <a:r>
              <a:rPr lang="en-GB" altLang="cs-CZ" dirty="0" err="1" smtClean="0"/>
              <a:t>častěji</a:t>
            </a:r>
            <a:r>
              <a:rPr lang="en-GB" altLang="cs-CZ" dirty="0" smtClean="0"/>
              <a:t> </a:t>
            </a:r>
            <a:r>
              <a:rPr lang="en-GB" altLang="cs-CZ" dirty="0" err="1" smtClean="0"/>
              <a:t>připraveni</a:t>
            </a:r>
            <a:r>
              <a:rPr lang="en-GB" altLang="cs-CZ" dirty="0" smtClean="0"/>
              <a:t> </a:t>
            </a:r>
            <a:r>
              <a:rPr lang="en-GB" altLang="cs-CZ" dirty="0" err="1" smtClean="0"/>
              <a:t>na</a:t>
            </a:r>
            <a:r>
              <a:rPr lang="en-GB" altLang="cs-CZ" dirty="0" smtClean="0"/>
              <a:t> </a:t>
            </a:r>
            <a:r>
              <a:rPr lang="en-GB" altLang="cs-CZ" dirty="0" err="1" smtClean="0"/>
              <a:t>fibroskopickou</a:t>
            </a:r>
            <a:r>
              <a:rPr lang="en-GB" altLang="cs-CZ" dirty="0" smtClean="0"/>
              <a:t> OTI</a:t>
            </a:r>
          </a:p>
          <a:p>
            <a:pPr marL="427038" indent="-322263"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en-GB"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Vždy</a:t>
            </a:r>
            <a:r>
              <a:rPr lang="en-GB" altLang="cs-CZ" dirty="0" smtClean="0"/>
              <a:t> </a:t>
            </a:r>
            <a:r>
              <a:rPr lang="en-GB" altLang="cs-CZ" dirty="0" err="1" smtClean="0"/>
              <a:t>mějte</a:t>
            </a:r>
            <a:r>
              <a:rPr lang="en-GB" altLang="cs-CZ" dirty="0" smtClean="0"/>
              <a:t> </a:t>
            </a:r>
            <a:r>
              <a:rPr lang="en-GB" altLang="cs-CZ" dirty="0" err="1" smtClean="0"/>
              <a:t>plán</a:t>
            </a:r>
            <a:endParaRPr lang="en-GB"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Chirurgický</a:t>
            </a:r>
            <a:r>
              <a:rPr lang="en-GB" altLang="cs-CZ" dirty="0" smtClean="0"/>
              <a:t> </a:t>
            </a:r>
            <a:r>
              <a:rPr lang="en-GB" altLang="cs-CZ" dirty="0" err="1" smtClean="0"/>
              <a:t>přístup</a:t>
            </a:r>
            <a:r>
              <a:rPr lang="en-GB" altLang="cs-CZ" dirty="0" smtClean="0"/>
              <a:t> do </a:t>
            </a:r>
            <a:r>
              <a:rPr lang="en-GB" altLang="cs-CZ" dirty="0" err="1" smtClean="0"/>
              <a:t>d.cest</a:t>
            </a:r>
            <a:r>
              <a:rPr lang="en-GB" altLang="cs-CZ" dirty="0" smtClean="0"/>
              <a:t> </a:t>
            </a:r>
            <a:r>
              <a:rPr lang="en-GB" altLang="cs-CZ" dirty="0" err="1" smtClean="0"/>
              <a:t>trvá</a:t>
            </a:r>
            <a:r>
              <a:rPr lang="en-GB" altLang="cs-CZ" dirty="0" smtClean="0"/>
              <a:t> max 90 s</a:t>
            </a:r>
          </a:p>
        </p:txBody>
      </p:sp>
    </p:spTree>
    <p:extLst>
      <p:ext uri="{BB962C8B-B14F-4D97-AF65-F5344CB8AC3E}">
        <p14:creationId xmlns:p14="http://schemas.microsoft.com/office/powerpoint/2010/main" val="8165498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1"/>
          <p:cNvSpPr>
            <a:spLocks noGrp="1" noChangeArrowheads="1"/>
          </p:cNvSpPr>
          <p:nvPr>
            <p:ph type="title"/>
          </p:nvPr>
        </p:nvSpPr>
        <p:spPr/>
        <p:txBody>
          <a:bodyPr tIns="42672"/>
          <a:lstStyle/>
          <a:p>
            <a:pPr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pPr>
            <a:r>
              <a:rPr lang="cs-CZ" altLang="cs-CZ" smtClean="0"/>
              <a:t>Jsou jen 3+1 cesty</a:t>
            </a:r>
          </a:p>
        </p:txBody>
      </p:sp>
      <p:sp>
        <p:nvSpPr>
          <p:cNvPr id="2" name="Zástupný symbol pro obsah 1"/>
          <p:cNvSpPr>
            <a:spLocks noGrp="1"/>
          </p:cNvSpPr>
          <p:nvPr>
            <p:ph idx="1"/>
          </p:nvPr>
        </p:nvSpPr>
        <p:spPr/>
        <p:txBody>
          <a:bodyPr/>
          <a:lstStyle/>
          <a:p>
            <a:endParaRPr lang="cs-CZ"/>
          </a:p>
        </p:txBody>
      </p:sp>
      <p:pic>
        <p:nvPicPr>
          <p:cNvPr id="24473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53294"/>
            <a:ext cx="9630720" cy="52047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73129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60" y="1553924"/>
            <a:ext cx="11796480" cy="42254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860281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p:txBody>
          <a:bodyPr tIns="42672"/>
          <a:lstStyle/>
          <a:p>
            <a:pPr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cs-CZ" altLang="cs-CZ" smtClean="0"/>
              <a:t>Cíl: bezpečná zóna</a:t>
            </a:r>
          </a:p>
        </p:txBody>
      </p:sp>
      <p:sp>
        <p:nvSpPr>
          <p:cNvPr id="29699" name="Rectangle 2"/>
          <p:cNvSpPr>
            <a:spLocks noGrp="1" noChangeArrowheads="1"/>
          </p:cNvSpPr>
          <p:nvPr>
            <p:ph idx="1"/>
          </p:nvPr>
        </p:nvSpPr>
        <p:spPr/>
        <p:txBody>
          <a:bodyPr/>
          <a:lstStyle/>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cs-CZ" altLang="cs-CZ" smtClean="0"/>
              <a:t>O2</a:t>
            </a:r>
          </a:p>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cs-CZ" altLang="cs-CZ" smtClean="0"/>
              <a:t>CO2</a:t>
            </a:r>
          </a:p>
        </p:txBody>
      </p:sp>
      <p:pic>
        <p:nvPicPr>
          <p:cNvPr id="297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041" y="1481916"/>
            <a:ext cx="6095999" cy="44558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9942825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Ventilace během CA</a:t>
            </a:r>
          </a:p>
        </p:txBody>
      </p:sp>
      <p:sp>
        <p:nvSpPr>
          <p:cNvPr id="248835" name="Rectangle 2"/>
          <p:cNvSpPr>
            <a:spLocks noGrp="1" noChangeArrowheads="1"/>
          </p:cNvSpPr>
          <p:nvPr>
            <p:ph idx="1"/>
          </p:nvPr>
        </p:nvSpPr>
        <p:spPr/>
        <p:txBody>
          <a:bodyPr/>
          <a:lstStyle/>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UPV představuje způsob dýchání, při němž mechanický </a:t>
            </a:r>
            <a:r>
              <a:rPr lang="cs-CZ" altLang="cs-CZ" b="1" dirty="0" smtClean="0"/>
              <a:t>přístroj </a:t>
            </a:r>
            <a:r>
              <a:rPr lang="cs-CZ" altLang="cs-CZ" dirty="0" smtClean="0"/>
              <a:t>plně nebo částečně </a:t>
            </a:r>
            <a:r>
              <a:rPr lang="cs-CZ" altLang="cs-CZ" b="1" dirty="0" smtClean="0"/>
              <a:t>zajišťuje průtok plynů </a:t>
            </a:r>
            <a:r>
              <a:rPr lang="cs-CZ" altLang="cs-CZ" dirty="0" smtClean="0"/>
              <a:t>respiračním systémem.</a:t>
            </a:r>
          </a:p>
        </p:txBody>
      </p:sp>
      <p:pic>
        <p:nvPicPr>
          <p:cNvPr id="2488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61" y="3506925"/>
            <a:ext cx="5932800" cy="33397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883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4640" y="4012342"/>
            <a:ext cx="4625281" cy="2776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9397074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Ventilace během CA</a:t>
            </a:r>
          </a:p>
        </p:txBody>
      </p:sp>
      <p:sp>
        <p:nvSpPr>
          <p:cNvPr id="143362" name="Rectangle 2"/>
          <p:cNvSpPr>
            <a:spLocks noGrp="1" noChangeArrowheads="1"/>
          </p:cNvSpPr>
          <p:nvPr>
            <p:ph idx="1"/>
          </p:nvPr>
        </p:nvSpPr>
        <p:spPr/>
        <p:txBody>
          <a:bodyPr/>
          <a:lstStyle/>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Cíle:</a:t>
            </a:r>
          </a:p>
          <a:p>
            <a:pPr marL="457200" indent="-457200" eaLnBrk="1">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SpO2 94..99%</a:t>
            </a:r>
          </a:p>
          <a:p>
            <a:pPr marL="457200" indent="-457200" eaLnBrk="1">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EtCO2  (pH)</a:t>
            </a:r>
          </a:p>
          <a:p>
            <a:pPr marL="457200" indent="-457200" eaLnBrk="1">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nejméně škodit</a:t>
            </a:r>
          </a:p>
          <a:p>
            <a:pPr marL="1021738" lvl="1" indent="-342900" eaLnBrk="1">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oběhu</a:t>
            </a:r>
          </a:p>
          <a:p>
            <a:pPr marL="1021738" lvl="1" indent="-342900" eaLnBrk="1">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plíci</a:t>
            </a:r>
          </a:p>
          <a:p>
            <a:pPr marL="457200" indent="-457200" eaLnBrk="1">
              <a:buClrTx/>
              <a:buSzTx/>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p:txBody>
      </p:sp>
    </p:spTree>
    <p:extLst>
      <p:ext uri="{BB962C8B-B14F-4D97-AF65-F5344CB8AC3E}">
        <p14:creationId xmlns:p14="http://schemas.microsoft.com/office/powerpoint/2010/main" val="99112067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Obvyklá ventilace během CA</a:t>
            </a:r>
          </a:p>
        </p:txBody>
      </p:sp>
      <p:sp>
        <p:nvSpPr>
          <p:cNvPr id="144386" name="Rectangle 2"/>
          <p:cNvSpPr>
            <a:spLocks noGrp="1" noChangeArrowheads="1"/>
          </p:cNvSpPr>
          <p:nvPr>
            <p:ph idx="1"/>
          </p:nvPr>
        </p:nvSpPr>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000" dirty="0" smtClean="0"/>
              <a:t>VCV </a:t>
            </a:r>
            <a:r>
              <a:rPr lang="cs-CZ" altLang="cs-CZ" sz="2000" dirty="0" err="1" smtClean="0"/>
              <a:t>Volume</a:t>
            </a:r>
            <a:r>
              <a:rPr lang="cs-CZ" altLang="cs-CZ" sz="2000" dirty="0" smtClean="0"/>
              <a:t> </a:t>
            </a:r>
            <a:r>
              <a:rPr lang="cs-CZ" altLang="cs-CZ" sz="2000" dirty="0" err="1" smtClean="0"/>
              <a:t>Controlled</a:t>
            </a:r>
            <a:r>
              <a:rPr lang="cs-CZ" altLang="cs-CZ" sz="2000" dirty="0" smtClean="0"/>
              <a:t> </a:t>
            </a:r>
            <a:r>
              <a:rPr lang="cs-CZ" altLang="cs-CZ" sz="2000" dirty="0" err="1" smtClean="0"/>
              <a:t>Ventilation</a:t>
            </a:r>
            <a:endParaRPr lang="cs-CZ" altLang="cs-CZ" sz="2000" dirty="0" smtClean="0"/>
          </a:p>
          <a:p>
            <a:pPr marL="858838" lvl="1" eaLnBrk="1">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1600" dirty="0" err="1" smtClean="0"/>
              <a:t>Vt</a:t>
            </a:r>
            <a:r>
              <a:rPr lang="cs-CZ" altLang="cs-CZ" sz="1600" dirty="0" smtClean="0"/>
              <a:t> 6..8ml/kg; </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000" dirty="0" smtClean="0"/>
              <a:t>PCV </a:t>
            </a:r>
            <a:r>
              <a:rPr lang="cs-CZ" altLang="cs-CZ" sz="2000" dirty="0" err="1" smtClean="0"/>
              <a:t>Pressure</a:t>
            </a:r>
            <a:r>
              <a:rPr lang="cs-CZ" altLang="cs-CZ" sz="2000" dirty="0" smtClean="0"/>
              <a:t> </a:t>
            </a:r>
            <a:r>
              <a:rPr lang="cs-CZ" altLang="cs-CZ" sz="2000" dirty="0" err="1" smtClean="0"/>
              <a:t>Controlled</a:t>
            </a:r>
            <a:r>
              <a:rPr lang="cs-CZ" altLang="cs-CZ" sz="2000" dirty="0" smtClean="0"/>
              <a:t> </a:t>
            </a:r>
            <a:r>
              <a:rPr lang="cs-CZ" altLang="cs-CZ" sz="2000" dirty="0" err="1" smtClean="0"/>
              <a:t>Ventilation</a:t>
            </a:r>
            <a:endParaRPr lang="cs-CZ" altLang="cs-CZ" sz="2000" dirty="0" smtClean="0"/>
          </a:p>
          <a:p>
            <a:pPr marL="858838" lvl="1" eaLnBrk="1">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1600" dirty="0" err="1" smtClean="0"/>
              <a:t>Pi</a:t>
            </a:r>
            <a:r>
              <a:rPr lang="cs-CZ" altLang="cs-CZ" sz="1600" dirty="0" smtClean="0"/>
              <a:t> 10  </a:t>
            </a:r>
          </a:p>
          <a:p>
            <a:pPr marL="427038" indent="-322263"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sz="2000"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000" dirty="0" smtClean="0"/>
              <a:t>PEEP 5</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000" dirty="0" smtClean="0"/>
              <a:t>fiO</a:t>
            </a:r>
            <a:r>
              <a:rPr lang="cs-CZ" altLang="cs-CZ" sz="2000" baseline="-33000" dirty="0" smtClean="0"/>
              <a:t>2</a:t>
            </a:r>
            <a:r>
              <a:rPr lang="cs-CZ" altLang="cs-CZ" sz="2000" dirty="0" smtClean="0"/>
              <a:t> 30..40%; </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000" dirty="0" smtClean="0"/>
              <a:t>f 10..20..30/min; </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000" dirty="0" err="1" smtClean="0"/>
              <a:t>Time</a:t>
            </a:r>
            <a:r>
              <a:rPr lang="cs-CZ" altLang="cs-CZ" sz="2000" dirty="0" smtClean="0"/>
              <a:t> </a:t>
            </a:r>
            <a:r>
              <a:rPr lang="cs-CZ" altLang="cs-CZ" sz="2000" dirty="0" err="1" smtClean="0"/>
              <a:t>Insp:Time</a:t>
            </a:r>
            <a:r>
              <a:rPr lang="cs-CZ" altLang="cs-CZ" sz="2000" dirty="0" smtClean="0"/>
              <a:t> Exp   =  I:E 1:2</a:t>
            </a:r>
          </a:p>
          <a:p>
            <a:pPr marL="427038" indent="-322263"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000" dirty="0" smtClean="0"/>
              <a:t>   (1:3 obstrukce delší výdech,</a:t>
            </a:r>
            <a:br>
              <a:rPr lang="cs-CZ" altLang="cs-CZ" sz="2000" dirty="0" smtClean="0"/>
            </a:br>
            <a:r>
              <a:rPr lang="cs-CZ" altLang="cs-CZ" sz="2000" dirty="0" smtClean="0"/>
              <a:t>		1:1 hypoxie delší nádech)</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000" dirty="0" smtClean="0"/>
              <a:t>Udržet přijatelnou SpO2&gt;94% a EtCO2 </a:t>
            </a:r>
          </a:p>
        </p:txBody>
      </p:sp>
    </p:spTree>
    <p:extLst>
      <p:ext uri="{BB962C8B-B14F-4D97-AF65-F5344CB8AC3E}">
        <p14:creationId xmlns:p14="http://schemas.microsoft.com/office/powerpoint/2010/main" val="423800171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1" y="4913796"/>
            <a:ext cx="4995840" cy="21083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4979" name="Rectangle 2"/>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Nepříjemnosti UPVentilace</a:t>
            </a:r>
          </a:p>
        </p:txBody>
      </p:sp>
      <p:sp>
        <p:nvSpPr>
          <p:cNvPr id="254980" name="Rectangle 3"/>
          <p:cNvSpPr>
            <a:spLocks noGrp="1" noChangeArrowheads="1"/>
          </p:cNvSpPr>
          <p:nvPr>
            <p:ph idx="1"/>
          </p:nvPr>
        </p:nvSpPr>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000" dirty="0" smtClean="0"/>
              <a:t>(h)různé názvy různých výrobců ale stejný obsah:</a:t>
            </a:r>
          </a:p>
          <a:p>
            <a:pPr marL="427038" indent="-322263" eaLnBrk="1">
              <a:buSzPct val="45000"/>
              <a:buFont typeface="Wingdings" charset="2"/>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000" dirty="0" smtClean="0"/>
              <a:t>CMV = VCV = VC/AMV = Objemově řízená ventilace</a:t>
            </a:r>
          </a:p>
          <a:p>
            <a:pPr marL="427038" indent="-322263" eaLnBrk="1">
              <a:buSzPct val="45000"/>
              <a:buFont typeface="Wingdings" charset="2"/>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000" dirty="0" smtClean="0"/>
              <a:t>PCV = tlakově řízená ventilace</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000" dirty="0" smtClean="0"/>
              <a:t>tlaky měříme mimo plíci, průtok ovlivňuje měřený tlak (P)</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000" dirty="0" smtClean="0"/>
              <a:t>UPV:</a:t>
            </a:r>
          </a:p>
          <a:p>
            <a:pPr marL="858838" lvl="1" eaLnBrk="1">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1600" dirty="0" smtClean="0"/>
              <a:t>horší </a:t>
            </a:r>
            <a:r>
              <a:rPr lang="cs-CZ" altLang="cs-CZ" sz="1600" dirty="0" err="1" smtClean="0"/>
              <a:t>preload</a:t>
            </a:r>
            <a:r>
              <a:rPr lang="cs-CZ" altLang="cs-CZ" sz="1600" dirty="0" smtClean="0"/>
              <a:t> … nižší CO</a:t>
            </a:r>
          </a:p>
          <a:p>
            <a:pPr marL="858838" lvl="1" eaLnBrk="1">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1600" dirty="0" smtClean="0"/>
              <a:t>změna poměru Ventilace / </a:t>
            </a:r>
            <a:r>
              <a:rPr lang="cs-CZ" altLang="cs-CZ" sz="1600" dirty="0" err="1" smtClean="0"/>
              <a:t>Perfuze</a:t>
            </a:r>
            <a:r>
              <a:rPr lang="cs-CZ" altLang="cs-CZ" sz="1600" dirty="0" smtClean="0"/>
              <a:t> v plíci</a:t>
            </a:r>
          </a:p>
        </p:txBody>
      </p:sp>
      <p:pic>
        <p:nvPicPr>
          <p:cNvPr id="2549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8721" y="5062132"/>
            <a:ext cx="8499839" cy="22480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9479854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1"/>
          <p:cNvSpPr>
            <a:spLocks noGrp="1" noChangeArrowheads="1"/>
          </p:cNvSpPr>
          <p:nvPr>
            <p:ph type="title" idx="4294967295"/>
          </p:nvPr>
        </p:nvSpPr>
        <p:spPr>
          <a:xfrm>
            <a:off x="896641" y="540135"/>
            <a:ext cx="10406400" cy="1140600"/>
          </a:xfrm>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dirty="0" err="1" smtClean="0"/>
              <a:t>Oxygenace</a:t>
            </a:r>
            <a:r>
              <a:rPr lang="cs-CZ" altLang="cs-CZ" dirty="0" smtClean="0"/>
              <a:t>        			      SpO</a:t>
            </a:r>
            <a:r>
              <a:rPr lang="cs-CZ" altLang="cs-CZ" baseline="-33000" dirty="0" smtClean="0"/>
              <a:t>2</a:t>
            </a:r>
            <a:r>
              <a:rPr lang="cs-CZ" altLang="cs-CZ" dirty="0" smtClean="0"/>
              <a:t> </a:t>
            </a:r>
          </a:p>
        </p:txBody>
      </p:sp>
      <p:sp>
        <p:nvSpPr>
          <p:cNvPr id="146434" name="Rectangle 2"/>
          <p:cNvSpPr>
            <a:spLocks noGrp="1" noChangeArrowheads="1"/>
          </p:cNvSpPr>
          <p:nvPr>
            <p:ph type="body" idx="4294967295"/>
          </p:nvPr>
        </p:nvSpPr>
        <p:spPr>
          <a:xfrm>
            <a:off x="896641" y="1781468"/>
            <a:ext cx="10604159" cy="3977698"/>
          </a:xfrm>
        </p:spPr>
        <p:txBody>
          <a:bodyPr/>
          <a:lstStyle/>
          <a:p>
            <a:pPr marL="427038" indent="-322263" eaLnBrk="1">
              <a:buSzPct val="45000"/>
              <a:buFont typeface="Wingdings" panose="05000000000000000000" pitchFamily="2"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r>
              <a:rPr lang="cs-CZ" altLang="cs-CZ" dirty="0">
                <a:ea typeface="+mn-ea"/>
              </a:rPr>
              <a:t>fiO2 </a:t>
            </a:r>
          </a:p>
          <a:p>
            <a:pPr marL="427038" indent="-322263" eaLnBrk="1">
              <a:buSzPct val="45000"/>
              <a:buFont typeface="Wingdings" panose="05000000000000000000" pitchFamily="2"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r>
              <a:rPr lang="cs-CZ" altLang="cs-CZ" dirty="0">
                <a:ea typeface="+mn-ea"/>
              </a:rPr>
              <a:t>MAP  </a:t>
            </a:r>
            <a:r>
              <a:rPr lang="cs-CZ" altLang="cs-CZ" dirty="0" err="1">
                <a:ea typeface="+mn-ea"/>
              </a:rPr>
              <a:t>Mean</a:t>
            </a:r>
            <a:r>
              <a:rPr lang="cs-CZ" altLang="cs-CZ" dirty="0">
                <a:ea typeface="+mn-ea"/>
              </a:rPr>
              <a:t> </a:t>
            </a:r>
            <a:r>
              <a:rPr lang="cs-CZ" altLang="cs-CZ" dirty="0" err="1">
                <a:ea typeface="+mn-ea"/>
              </a:rPr>
              <a:t>Airway</a:t>
            </a:r>
            <a:r>
              <a:rPr lang="cs-CZ" altLang="cs-CZ" dirty="0">
                <a:ea typeface="+mn-ea"/>
              </a:rPr>
              <a:t> </a:t>
            </a:r>
            <a:r>
              <a:rPr lang="cs-CZ" altLang="cs-CZ" dirty="0" err="1">
                <a:ea typeface="+mn-ea"/>
              </a:rPr>
              <a:t>Pressure</a:t>
            </a:r>
            <a:r>
              <a:rPr lang="cs-CZ" altLang="cs-CZ" dirty="0">
                <a:ea typeface="+mn-ea"/>
              </a:rPr>
              <a:t> </a:t>
            </a:r>
            <a:br>
              <a:rPr lang="cs-CZ" altLang="cs-CZ" dirty="0">
                <a:ea typeface="+mn-ea"/>
              </a:rPr>
            </a:br>
            <a:r>
              <a:rPr lang="cs-CZ" altLang="cs-CZ" dirty="0">
                <a:ea typeface="+mn-ea"/>
              </a:rPr>
              <a:t>… PEEP, I:E</a:t>
            </a:r>
          </a:p>
          <a:p>
            <a:pPr marL="0" indent="104775"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endParaRPr lang="cs-CZ" altLang="cs-CZ" dirty="0">
              <a:ea typeface="+mn-ea"/>
            </a:endParaRPr>
          </a:p>
          <a:p>
            <a:pPr marL="0" indent="104775"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endParaRPr lang="cs-CZ" altLang="cs-CZ" dirty="0">
              <a:ea typeface="+mn-ea"/>
            </a:endParaRPr>
          </a:p>
          <a:p>
            <a:pPr marL="0" indent="104775"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endParaRPr lang="cs-CZ" altLang="cs-CZ" dirty="0">
              <a:ea typeface="+mn-ea"/>
            </a:endParaRPr>
          </a:p>
          <a:p>
            <a:pPr marL="0" indent="104775"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endParaRPr lang="cs-CZ" altLang="cs-CZ" dirty="0">
              <a:ea typeface="+mn-ea"/>
            </a:endParaRPr>
          </a:p>
          <a:p>
            <a:pPr marL="0" indent="104775"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r>
              <a:rPr lang="cs-CZ" altLang="cs-CZ" dirty="0">
                <a:ea typeface="+mn-ea"/>
              </a:rPr>
              <a:t>Dodávka O</a:t>
            </a:r>
            <a:r>
              <a:rPr lang="cs-CZ" altLang="cs-CZ" baseline="-33000" dirty="0">
                <a:ea typeface="+mn-ea"/>
              </a:rPr>
              <a:t>2</a:t>
            </a:r>
            <a:r>
              <a:rPr lang="cs-CZ" altLang="cs-CZ" dirty="0">
                <a:ea typeface="+mn-ea"/>
              </a:rPr>
              <a:t> do tkání =  CO * </a:t>
            </a:r>
            <a:r>
              <a:rPr lang="cs-CZ" altLang="cs-CZ" dirty="0" err="1">
                <a:ea typeface="+mn-ea"/>
              </a:rPr>
              <a:t>Hb</a:t>
            </a:r>
            <a:r>
              <a:rPr lang="cs-CZ" altLang="cs-CZ" dirty="0">
                <a:ea typeface="+mn-ea"/>
              </a:rPr>
              <a:t> * SaO</a:t>
            </a:r>
            <a:r>
              <a:rPr lang="cs-CZ" altLang="cs-CZ" baseline="-33000" dirty="0">
                <a:ea typeface="+mn-ea"/>
              </a:rPr>
              <a:t>2</a:t>
            </a:r>
          </a:p>
          <a:p>
            <a:pPr marL="0" indent="104775"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r>
              <a:rPr lang="cs-CZ" altLang="cs-CZ" dirty="0">
                <a:ea typeface="+mn-ea"/>
              </a:rPr>
              <a:t>CO = HR * SV</a:t>
            </a:r>
          </a:p>
        </p:txBody>
      </p:sp>
    </p:spTree>
    <p:extLst>
      <p:ext uri="{BB962C8B-B14F-4D97-AF65-F5344CB8AC3E}">
        <p14:creationId xmlns:p14="http://schemas.microsoft.com/office/powerpoint/2010/main" val="152696120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Ventilace  							EtCO</a:t>
            </a:r>
            <a:r>
              <a:rPr lang="cs-CZ" altLang="cs-CZ" baseline="-33000" smtClean="0"/>
              <a:t>2</a:t>
            </a:r>
          </a:p>
        </p:txBody>
      </p:sp>
      <p:sp>
        <p:nvSpPr>
          <p:cNvPr id="147458" name="Rectangle 2"/>
          <p:cNvSpPr>
            <a:spLocks noGrp="1" noChangeArrowheads="1"/>
          </p:cNvSpPr>
          <p:nvPr>
            <p:ph idx="1"/>
          </p:nvPr>
        </p:nvSpPr>
        <p:spPr/>
        <p:txBody>
          <a:bodyPr/>
          <a:lstStyle/>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400" dirty="0" smtClean="0"/>
              <a:t>MV =  f * </a:t>
            </a:r>
            <a:r>
              <a:rPr lang="cs-CZ" altLang="cs-CZ" sz="2400" dirty="0" err="1" smtClean="0"/>
              <a:t>V</a:t>
            </a:r>
            <a:r>
              <a:rPr lang="cs-CZ" altLang="cs-CZ" sz="2400" baseline="-33000" dirty="0" err="1" smtClean="0"/>
              <a:t>t</a:t>
            </a:r>
            <a:r>
              <a:rPr lang="cs-CZ" altLang="cs-CZ" sz="2400" dirty="0" smtClean="0"/>
              <a:t> </a:t>
            </a:r>
          </a:p>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400" b="1" dirty="0" err="1" smtClean="0"/>
              <a:t>V</a:t>
            </a:r>
            <a:r>
              <a:rPr lang="cs-CZ" altLang="cs-CZ" sz="2400" b="1" baseline="-33000" dirty="0" err="1" smtClean="0"/>
              <a:t>t</a:t>
            </a:r>
            <a:r>
              <a:rPr lang="cs-CZ" altLang="cs-CZ" sz="2400" dirty="0" smtClean="0"/>
              <a:t> = 6 ml/kg  …      PCV: </a:t>
            </a:r>
            <a:r>
              <a:rPr lang="cs-CZ" altLang="cs-CZ" sz="2400" dirty="0" err="1" smtClean="0"/>
              <a:t>Pi</a:t>
            </a:r>
            <a:r>
              <a:rPr lang="cs-CZ" altLang="cs-CZ" sz="2400" dirty="0" smtClean="0"/>
              <a:t> = 10 … 15 … ? cmH</a:t>
            </a:r>
            <a:r>
              <a:rPr lang="cs-CZ" altLang="cs-CZ" sz="2400" baseline="-33000" dirty="0" smtClean="0"/>
              <a:t>2</a:t>
            </a:r>
            <a:r>
              <a:rPr lang="cs-CZ" altLang="cs-CZ" sz="2400" dirty="0" smtClean="0"/>
              <a:t>0</a:t>
            </a:r>
          </a:p>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400" dirty="0" err="1" smtClean="0"/>
              <a:t>V</a:t>
            </a:r>
            <a:r>
              <a:rPr lang="cs-CZ" altLang="cs-CZ" sz="2400" baseline="-33000" dirty="0" err="1" smtClean="0"/>
              <a:t>d</a:t>
            </a:r>
            <a:r>
              <a:rPr lang="cs-CZ" altLang="cs-CZ" sz="2400" dirty="0" smtClean="0"/>
              <a:t> = 2 ml/kg</a:t>
            </a:r>
          </a:p>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400" dirty="0" smtClean="0"/>
              <a:t>V</a:t>
            </a:r>
            <a:r>
              <a:rPr lang="cs-CZ" altLang="cs-CZ" sz="2400" baseline="-33000" dirty="0" smtClean="0"/>
              <a:t>A </a:t>
            </a:r>
            <a:r>
              <a:rPr lang="cs-CZ" altLang="cs-CZ" sz="2400" dirty="0" smtClean="0"/>
              <a:t>= </a:t>
            </a:r>
            <a:r>
              <a:rPr lang="cs-CZ" altLang="cs-CZ" sz="2400" dirty="0" err="1" smtClean="0"/>
              <a:t>Vt</a:t>
            </a:r>
            <a:r>
              <a:rPr lang="cs-CZ" altLang="cs-CZ" sz="2400" dirty="0" smtClean="0"/>
              <a:t> - </a:t>
            </a:r>
            <a:r>
              <a:rPr lang="cs-CZ" altLang="cs-CZ" sz="2400" dirty="0" err="1" smtClean="0"/>
              <a:t>Vd</a:t>
            </a:r>
            <a:endParaRPr lang="cs-CZ" altLang="cs-CZ" sz="2400" dirty="0" smtClean="0"/>
          </a:p>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sz="2400" dirty="0" smtClean="0"/>
          </a:p>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400" b="1" dirty="0" smtClean="0"/>
              <a:t>f</a:t>
            </a:r>
            <a:r>
              <a:rPr lang="cs-CZ" altLang="cs-CZ" sz="2400" dirty="0" smtClean="0"/>
              <a:t> 10 .. 20/min</a:t>
            </a:r>
          </a:p>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sz="2400" dirty="0" smtClean="0"/>
          </a:p>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400" dirty="0" smtClean="0"/>
              <a:t>Protektivní ventilace = nízký </a:t>
            </a:r>
            <a:r>
              <a:rPr lang="cs-CZ" altLang="cs-CZ" sz="2400" dirty="0" err="1" smtClean="0"/>
              <a:t>Vt</a:t>
            </a:r>
            <a:r>
              <a:rPr lang="cs-CZ" altLang="cs-CZ" sz="2400" dirty="0" smtClean="0"/>
              <a:t> a použití PEEP.</a:t>
            </a:r>
          </a:p>
          <a:p>
            <a:pPr marL="0" indent="0" eaLnBrk="1">
              <a:buClr>
                <a:srgbClr val="E6E6E6"/>
              </a:buClr>
              <a:buSzPct val="45000"/>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400" dirty="0" smtClean="0"/>
              <a:t>EtCO</a:t>
            </a:r>
            <a:r>
              <a:rPr lang="cs-CZ" altLang="cs-CZ" sz="2400" baseline="-33000" dirty="0" smtClean="0"/>
              <a:t>2</a:t>
            </a:r>
            <a:r>
              <a:rPr lang="cs-CZ" altLang="cs-CZ" sz="2400" dirty="0" smtClean="0"/>
              <a:t> = produkce CO</a:t>
            </a:r>
            <a:r>
              <a:rPr lang="cs-CZ" altLang="cs-CZ" sz="2400" baseline="-33000" dirty="0" smtClean="0"/>
              <a:t>2  </a:t>
            </a:r>
            <a:r>
              <a:rPr lang="cs-CZ" altLang="cs-CZ" sz="2400" dirty="0" smtClean="0"/>
              <a:t>/ Ventilace Alveolární </a:t>
            </a:r>
          </a:p>
        </p:txBody>
      </p:sp>
    </p:spTree>
    <p:extLst>
      <p:ext uri="{BB962C8B-B14F-4D97-AF65-F5344CB8AC3E}">
        <p14:creationId xmlns:p14="http://schemas.microsoft.com/office/powerpoint/2010/main" val="2280563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fiO</a:t>
            </a:r>
            <a:r>
              <a:rPr lang="cs-CZ" altLang="cs-CZ" baseline="-33000" smtClean="0"/>
              <a:t>2</a:t>
            </a:r>
          </a:p>
        </p:txBody>
      </p:sp>
      <p:sp>
        <p:nvSpPr>
          <p:cNvPr id="261123" name="Rectangle 2"/>
          <p:cNvSpPr>
            <a:spLocks noGrp="1" noChangeArrowheads="1"/>
          </p:cNvSpPr>
          <p:nvPr>
            <p:ph idx="1"/>
          </p:nvPr>
        </p:nvSpPr>
        <p:spPr/>
        <p:txBody>
          <a:bodyPr/>
          <a:lstStyle/>
          <a:p>
            <a:pPr marL="427038" indent="-322263" eaLnBrk="1">
              <a:buClr>
                <a:srgbClr val="E6E6E6"/>
              </a:buClr>
              <a:buSzPct val="45000"/>
              <a:buFont typeface="Wingdings" charset="2"/>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The</a:t>
            </a:r>
            <a:r>
              <a:rPr lang="cs-CZ" altLang="cs-CZ" dirty="0" smtClean="0"/>
              <a:t> </a:t>
            </a:r>
            <a:r>
              <a:rPr lang="cs-CZ" altLang="cs-CZ" dirty="0" err="1" smtClean="0"/>
              <a:t>total</a:t>
            </a:r>
            <a:r>
              <a:rPr lang="cs-CZ" altLang="cs-CZ" dirty="0" smtClean="0"/>
              <a:t> </a:t>
            </a:r>
            <a:r>
              <a:rPr lang="cs-CZ" altLang="cs-CZ" dirty="0" err="1" smtClean="0"/>
              <a:t>amount</a:t>
            </a:r>
            <a:r>
              <a:rPr lang="cs-CZ" altLang="cs-CZ" dirty="0" smtClean="0"/>
              <a:t> </a:t>
            </a:r>
            <a:r>
              <a:rPr lang="cs-CZ" altLang="cs-CZ" dirty="0" err="1" smtClean="0"/>
              <a:t>of</a:t>
            </a:r>
            <a:r>
              <a:rPr lang="cs-CZ" altLang="cs-CZ" dirty="0" smtClean="0"/>
              <a:t> oxygen </a:t>
            </a:r>
            <a:r>
              <a:rPr lang="cs-CZ" altLang="cs-CZ" dirty="0" err="1" smtClean="0"/>
              <a:t>exposure</a:t>
            </a:r>
            <a:r>
              <a:rPr lang="cs-CZ" altLang="cs-CZ" dirty="0" smtClean="0"/>
              <a:t> </a:t>
            </a:r>
            <a:r>
              <a:rPr lang="cs-CZ" altLang="cs-CZ" dirty="0" err="1" smtClean="0"/>
              <a:t>during</a:t>
            </a:r>
            <a:r>
              <a:rPr lang="cs-CZ" altLang="cs-CZ" dirty="0" smtClean="0"/>
              <a:t> </a:t>
            </a:r>
            <a:r>
              <a:rPr lang="cs-CZ" altLang="cs-CZ" dirty="0" err="1" smtClean="0"/>
              <a:t>anesthesia</a:t>
            </a:r>
            <a:r>
              <a:rPr lang="cs-CZ" altLang="cs-CZ" dirty="0" smtClean="0"/>
              <a:t> </a:t>
            </a:r>
            <a:r>
              <a:rPr lang="cs-CZ" altLang="cs-CZ" dirty="0" err="1" smtClean="0"/>
              <a:t>should</a:t>
            </a:r>
            <a:r>
              <a:rPr lang="cs-CZ" altLang="cs-CZ" dirty="0" smtClean="0"/>
              <a:t> </a:t>
            </a:r>
            <a:r>
              <a:rPr lang="cs-CZ" altLang="cs-CZ" dirty="0" err="1" smtClean="0"/>
              <a:t>be</a:t>
            </a:r>
            <a:r>
              <a:rPr lang="cs-CZ" altLang="cs-CZ" dirty="0" smtClean="0"/>
              <a:t> limited, and </a:t>
            </a:r>
            <a:r>
              <a:rPr lang="cs-CZ" altLang="cs-CZ" b="1" dirty="0" smtClean="0"/>
              <a:t>FiO2 </a:t>
            </a:r>
            <a:r>
              <a:rPr lang="cs-CZ" altLang="cs-CZ" b="1" dirty="0" err="1" smtClean="0"/>
              <a:t>of</a:t>
            </a:r>
            <a:r>
              <a:rPr lang="cs-CZ" altLang="cs-CZ" b="1" dirty="0" smtClean="0"/>
              <a:t> 0.3 to 0.4 </a:t>
            </a:r>
            <a:r>
              <a:rPr lang="cs-CZ" altLang="cs-CZ" dirty="0" err="1" smtClean="0"/>
              <a:t>should</a:t>
            </a:r>
            <a:r>
              <a:rPr lang="cs-CZ" altLang="cs-CZ" dirty="0" smtClean="0"/>
              <a:t> </a:t>
            </a:r>
            <a:r>
              <a:rPr lang="cs-CZ" altLang="cs-CZ" dirty="0" err="1" smtClean="0"/>
              <a:t>provide</a:t>
            </a:r>
            <a:r>
              <a:rPr lang="cs-CZ" altLang="cs-CZ" dirty="0" smtClean="0"/>
              <a:t> </a:t>
            </a:r>
            <a:r>
              <a:rPr lang="cs-CZ" altLang="cs-CZ" dirty="0" err="1" smtClean="0"/>
              <a:t>adequate</a:t>
            </a:r>
            <a:r>
              <a:rPr lang="cs-CZ" altLang="cs-CZ" dirty="0" smtClean="0"/>
              <a:t> </a:t>
            </a:r>
            <a:r>
              <a:rPr lang="cs-CZ" altLang="cs-CZ" dirty="0" err="1" smtClean="0"/>
              <a:t>oxygenation</a:t>
            </a:r>
            <a:r>
              <a:rPr lang="cs-CZ" altLang="cs-CZ" dirty="0" smtClean="0"/>
              <a:t> </a:t>
            </a:r>
            <a:r>
              <a:rPr lang="cs-CZ" altLang="cs-CZ" dirty="0" err="1" smtClean="0"/>
              <a:t>with</a:t>
            </a:r>
            <a:r>
              <a:rPr lang="cs-CZ" altLang="cs-CZ" dirty="0" smtClean="0"/>
              <a:t> a </a:t>
            </a:r>
            <a:r>
              <a:rPr lang="cs-CZ" altLang="cs-CZ" dirty="0" err="1" smtClean="0"/>
              <a:t>margin</a:t>
            </a:r>
            <a:r>
              <a:rPr lang="cs-CZ" altLang="cs-CZ" dirty="0" smtClean="0"/>
              <a:t> </a:t>
            </a:r>
            <a:r>
              <a:rPr lang="cs-CZ" altLang="cs-CZ" dirty="0" err="1" smtClean="0"/>
              <a:t>of</a:t>
            </a:r>
            <a:r>
              <a:rPr lang="cs-CZ" altLang="cs-CZ" dirty="0" smtClean="0"/>
              <a:t> </a:t>
            </a:r>
            <a:r>
              <a:rPr lang="cs-CZ" altLang="cs-CZ" dirty="0" err="1" smtClean="0"/>
              <a:t>safety</a:t>
            </a:r>
            <a:r>
              <a:rPr lang="cs-CZ" altLang="cs-CZ" dirty="0" smtClean="0"/>
              <a:t> </a:t>
            </a:r>
            <a:r>
              <a:rPr lang="cs-CZ" altLang="cs-CZ" dirty="0" err="1" smtClean="0"/>
              <a:t>for</a:t>
            </a:r>
            <a:r>
              <a:rPr lang="cs-CZ" altLang="cs-CZ" dirty="0" smtClean="0"/>
              <a:t> most </a:t>
            </a:r>
            <a:r>
              <a:rPr lang="cs-CZ" altLang="cs-CZ" dirty="0" err="1" smtClean="0"/>
              <a:t>patients</a:t>
            </a:r>
            <a:r>
              <a:rPr lang="cs-CZ" altLang="cs-CZ" dirty="0" smtClean="0"/>
              <a:t>. </a:t>
            </a:r>
          </a:p>
          <a:p>
            <a:pPr marL="427038" indent="-322263" eaLnBrk="1">
              <a:buClr>
                <a:srgbClr val="E6E6E6"/>
              </a:buClr>
              <a:buSzPct val="45000"/>
              <a:buFont typeface="Wingdings" charset="2"/>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Recruitment</a:t>
            </a:r>
            <a:r>
              <a:rPr lang="cs-CZ" altLang="cs-CZ" dirty="0" smtClean="0"/>
              <a:t> </a:t>
            </a:r>
            <a:r>
              <a:rPr lang="cs-CZ" altLang="cs-CZ" dirty="0" err="1" smtClean="0"/>
              <a:t>maneuvers</a:t>
            </a:r>
            <a:r>
              <a:rPr lang="cs-CZ" altLang="cs-CZ" dirty="0" smtClean="0"/>
              <a:t> and PEEP </a:t>
            </a:r>
            <a:r>
              <a:rPr lang="cs-CZ" altLang="cs-CZ" dirty="0" err="1" smtClean="0"/>
              <a:t>should</a:t>
            </a:r>
            <a:r>
              <a:rPr lang="cs-CZ" altLang="cs-CZ" dirty="0" smtClean="0"/>
              <a:t> </a:t>
            </a:r>
            <a:r>
              <a:rPr lang="cs-CZ" altLang="cs-CZ" dirty="0" err="1" smtClean="0"/>
              <a:t>be</a:t>
            </a:r>
            <a:r>
              <a:rPr lang="cs-CZ" altLang="cs-CZ" dirty="0" smtClean="0"/>
              <a:t> </a:t>
            </a:r>
            <a:r>
              <a:rPr lang="cs-CZ" altLang="cs-CZ" dirty="0" err="1" smtClean="0"/>
              <a:t>used</a:t>
            </a:r>
            <a:r>
              <a:rPr lang="cs-CZ" altLang="cs-CZ" dirty="0" smtClean="0"/>
              <a:t> in preference </a:t>
            </a:r>
            <a:r>
              <a:rPr lang="cs-CZ" altLang="cs-CZ" dirty="0" err="1" smtClean="0"/>
              <a:t>over</a:t>
            </a:r>
            <a:r>
              <a:rPr lang="cs-CZ" altLang="cs-CZ" dirty="0" smtClean="0"/>
              <a:t> </a:t>
            </a:r>
            <a:r>
              <a:rPr lang="cs-CZ" altLang="cs-CZ" dirty="0" err="1" smtClean="0"/>
              <a:t>higher</a:t>
            </a:r>
            <a:r>
              <a:rPr lang="cs-CZ" altLang="cs-CZ" dirty="0" smtClean="0"/>
              <a:t> FiO2, </a:t>
            </a:r>
            <a:r>
              <a:rPr lang="cs-CZ" altLang="cs-CZ" dirty="0" err="1" smtClean="0"/>
              <a:t>with</a:t>
            </a:r>
            <a:r>
              <a:rPr lang="cs-CZ" altLang="cs-CZ" dirty="0" smtClean="0"/>
              <a:t> </a:t>
            </a:r>
            <a:r>
              <a:rPr lang="cs-CZ" altLang="cs-CZ" dirty="0" err="1" smtClean="0"/>
              <a:t>the</a:t>
            </a:r>
            <a:r>
              <a:rPr lang="cs-CZ" altLang="cs-CZ" dirty="0" smtClean="0"/>
              <a:t> </a:t>
            </a:r>
            <a:r>
              <a:rPr lang="cs-CZ" altLang="cs-CZ" dirty="0" err="1" smtClean="0"/>
              <a:t>goal</a:t>
            </a:r>
            <a:r>
              <a:rPr lang="cs-CZ" altLang="cs-CZ" dirty="0" smtClean="0"/>
              <a:t> </a:t>
            </a:r>
            <a:r>
              <a:rPr lang="cs-CZ" altLang="cs-CZ" dirty="0" err="1" smtClean="0"/>
              <a:t>of</a:t>
            </a:r>
            <a:r>
              <a:rPr lang="cs-CZ" altLang="cs-CZ" dirty="0" smtClean="0"/>
              <a:t> oxygen </a:t>
            </a:r>
            <a:r>
              <a:rPr lang="cs-CZ" altLang="cs-CZ" dirty="0" err="1" smtClean="0"/>
              <a:t>saturation</a:t>
            </a:r>
            <a:r>
              <a:rPr lang="cs-CZ" altLang="cs-CZ" dirty="0" smtClean="0"/>
              <a:t> </a:t>
            </a:r>
            <a:r>
              <a:rPr lang="cs-CZ" altLang="cs-CZ" dirty="0" err="1" smtClean="0"/>
              <a:t>of</a:t>
            </a:r>
            <a:r>
              <a:rPr lang="cs-CZ" altLang="cs-CZ" dirty="0" smtClean="0"/>
              <a:t> ≥90 </a:t>
            </a:r>
            <a:r>
              <a:rPr lang="cs-CZ" altLang="cs-CZ" dirty="0" err="1" smtClean="0"/>
              <a:t>percent</a:t>
            </a:r>
            <a:r>
              <a:rPr lang="cs-CZ" altLang="cs-CZ" dirty="0" smtClean="0"/>
              <a:t> </a:t>
            </a:r>
            <a:r>
              <a:rPr lang="cs-CZ" altLang="cs-CZ" dirty="0" err="1" smtClean="0"/>
              <a:t>with</a:t>
            </a:r>
            <a:r>
              <a:rPr lang="cs-CZ" altLang="cs-CZ" dirty="0" smtClean="0"/>
              <a:t> FiO2 </a:t>
            </a:r>
            <a:r>
              <a:rPr lang="cs-CZ" altLang="cs-CZ" dirty="0" err="1" smtClean="0"/>
              <a:t>of</a:t>
            </a:r>
            <a:r>
              <a:rPr lang="cs-CZ" altLang="cs-CZ" dirty="0" smtClean="0"/>
              <a:t> &lt;60 </a:t>
            </a:r>
            <a:r>
              <a:rPr lang="cs-CZ" altLang="cs-CZ" dirty="0" err="1" smtClean="0"/>
              <a:t>percent</a:t>
            </a:r>
            <a:r>
              <a:rPr lang="cs-CZ" altLang="cs-CZ" dirty="0" smtClean="0"/>
              <a:t>. </a:t>
            </a:r>
          </a:p>
        </p:txBody>
      </p:sp>
    </p:spTree>
    <p:extLst>
      <p:ext uri="{BB962C8B-B14F-4D97-AF65-F5344CB8AC3E}">
        <p14:creationId xmlns:p14="http://schemas.microsoft.com/office/powerpoint/2010/main" val="10533595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560" y="4095790"/>
            <a:ext cx="7854721" cy="2791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3170"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PEEP</a:t>
            </a:r>
          </a:p>
        </p:txBody>
      </p:sp>
      <p:sp>
        <p:nvSpPr>
          <p:cNvPr id="149506" name="Rectangle 2"/>
          <p:cNvSpPr>
            <a:spLocks noGrp="1" noChangeArrowheads="1"/>
          </p:cNvSpPr>
          <p:nvPr>
            <p:ph idx="1"/>
          </p:nvPr>
        </p:nvSpPr>
        <p:spPr/>
        <p:txBody>
          <a:bodyPr/>
          <a:lstStyle/>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Positive End </a:t>
            </a:r>
            <a:r>
              <a:rPr lang="cs-CZ" altLang="cs-CZ" dirty="0" err="1" smtClean="0"/>
              <a:t>Expiratory</a:t>
            </a:r>
            <a:r>
              <a:rPr lang="cs-CZ" altLang="cs-CZ" dirty="0" smtClean="0"/>
              <a:t> </a:t>
            </a:r>
            <a:r>
              <a:rPr lang="cs-CZ" altLang="cs-CZ" dirty="0" err="1" smtClean="0"/>
              <a:t>Pressure</a:t>
            </a:r>
            <a:endParaRPr lang="cs-CZ" altLang="cs-CZ" dirty="0" smtClean="0"/>
          </a:p>
          <a:p>
            <a:pPr marL="0" indent="104775"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zlepší výměnu plynů</a:t>
            </a:r>
          </a:p>
          <a:p>
            <a:pPr marL="0" indent="104775"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zhorší žilní návrat do srdce</a:t>
            </a:r>
          </a:p>
          <a:p>
            <a:pPr marL="0" indent="104775" eaLnBrk="1">
              <a:buClrTx/>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 </a:t>
            </a:r>
          </a:p>
          <a:p>
            <a:pPr marL="0" indent="104775" eaLnBrk="1">
              <a:buClr>
                <a:srgbClr val="E6E6E6"/>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iniciálně 5cm H</a:t>
            </a:r>
            <a:r>
              <a:rPr lang="cs-CZ" altLang="cs-CZ" baseline="-33000" dirty="0" smtClean="0"/>
              <a:t>2</a:t>
            </a:r>
            <a:r>
              <a:rPr lang="cs-CZ" altLang="cs-CZ" dirty="0" smtClean="0"/>
              <a:t>O</a:t>
            </a:r>
          </a:p>
          <a:p>
            <a:pPr marL="0" indent="104775" eaLnBrk="1">
              <a:buClr>
                <a:srgbClr val="E6E6E6"/>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ZEEP ideální pro </a:t>
            </a:r>
            <a:r>
              <a:rPr lang="cs-CZ" altLang="cs-CZ" dirty="0" err="1" smtClean="0"/>
              <a:t>hypovolemický</a:t>
            </a:r>
            <a:r>
              <a:rPr lang="cs-CZ" altLang="cs-CZ" dirty="0" smtClean="0"/>
              <a:t> šok </a:t>
            </a:r>
          </a:p>
        </p:txBody>
      </p:sp>
    </p:spTree>
    <p:extLst>
      <p:ext uri="{BB962C8B-B14F-4D97-AF65-F5344CB8AC3E}">
        <p14:creationId xmlns:p14="http://schemas.microsoft.com/office/powerpoint/2010/main" val="335644137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Monitorace ventilace během CA</a:t>
            </a:r>
          </a:p>
        </p:txBody>
      </p:sp>
      <p:sp>
        <p:nvSpPr>
          <p:cNvPr id="150530" name="Rectangle 2"/>
          <p:cNvSpPr>
            <a:spLocks noGrp="1" noChangeArrowheads="1"/>
          </p:cNvSpPr>
          <p:nvPr>
            <p:ph idx="1"/>
          </p:nvPr>
        </p:nvSpPr>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EtCO</a:t>
            </a:r>
            <a:r>
              <a:rPr lang="cs-CZ" altLang="cs-CZ" baseline="-33000" dirty="0" smtClean="0"/>
              <a:t>2</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SpO</a:t>
            </a:r>
            <a:r>
              <a:rPr lang="cs-CZ" altLang="cs-CZ" baseline="-33000" dirty="0" smtClean="0"/>
              <a:t>2</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Flow</a:t>
            </a:r>
            <a:r>
              <a:rPr lang="cs-CZ" altLang="cs-CZ" dirty="0" smtClean="0"/>
              <a:t>/</a:t>
            </a:r>
            <a:r>
              <a:rPr lang="cs-CZ" altLang="cs-CZ" dirty="0" err="1" smtClean="0"/>
              <a:t>time</a:t>
            </a: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Pressure</a:t>
            </a:r>
            <a:r>
              <a:rPr lang="cs-CZ" altLang="cs-CZ" dirty="0" smtClean="0"/>
              <a:t>/</a:t>
            </a:r>
            <a:r>
              <a:rPr lang="cs-CZ" altLang="cs-CZ" dirty="0" err="1" smtClean="0"/>
              <a:t>time</a:t>
            </a:r>
            <a:endParaRPr lang="cs-CZ" altLang="cs-CZ" dirty="0" smtClean="0"/>
          </a:p>
          <a:p>
            <a:pPr marL="427038" indent="-322263"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Hledej/čekej   obstrukci = rezistenci d. cest </a:t>
            </a:r>
            <a:br>
              <a:rPr lang="cs-CZ" altLang="cs-CZ" dirty="0" smtClean="0"/>
            </a:br>
            <a:r>
              <a:rPr lang="cs-CZ" altLang="cs-CZ" dirty="0" smtClean="0"/>
              <a:t>(a/nebo nízkou poddajnost)</a:t>
            </a:r>
          </a:p>
        </p:txBody>
      </p:sp>
    </p:spTree>
    <p:extLst>
      <p:ext uri="{BB962C8B-B14F-4D97-AF65-F5344CB8AC3E}">
        <p14:creationId xmlns:p14="http://schemas.microsoft.com/office/powerpoint/2010/main" val="327689465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dirty="0" smtClean="0"/>
              <a:t>EtCO</a:t>
            </a:r>
            <a:r>
              <a:rPr lang="cs-CZ" altLang="cs-CZ" baseline="-33000" dirty="0" smtClean="0"/>
              <a:t>2</a:t>
            </a:r>
          </a:p>
        </p:txBody>
      </p:sp>
      <p:sp>
        <p:nvSpPr>
          <p:cNvPr id="267267" name="Rectangle 2"/>
          <p:cNvSpPr>
            <a:spLocks noGrp="1" noChangeArrowheads="1"/>
          </p:cNvSpPr>
          <p:nvPr>
            <p:ph idx="1"/>
          </p:nvPr>
        </p:nvSpPr>
        <p:spPr/>
        <p:txBody>
          <a:bodyPr/>
          <a:lstStyle/>
          <a:p>
            <a:pPr marL="427038" indent="-322263" eaLnBrk="1">
              <a:buClr>
                <a:srgbClr val="E6E6E6"/>
              </a:buClr>
              <a:buSzPct val="45000"/>
              <a:buFont typeface="Wingdings" charset="2"/>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EtCO</a:t>
            </a:r>
            <a:r>
              <a:rPr lang="cs-CZ" altLang="cs-CZ" baseline="-33000" dirty="0" smtClean="0"/>
              <a:t>2  </a:t>
            </a:r>
            <a:r>
              <a:rPr lang="cs-CZ" altLang="cs-CZ" b="1" dirty="0" smtClean="0"/>
              <a:t>&lt; </a:t>
            </a:r>
            <a:r>
              <a:rPr lang="cs-CZ" altLang="cs-CZ" dirty="0" smtClean="0"/>
              <a:t>P</a:t>
            </a:r>
            <a:r>
              <a:rPr lang="cs-CZ" altLang="cs-CZ" baseline="-33000" dirty="0" smtClean="0"/>
              <a:t>A</a:t>
            </a:r>
            <a:r>
              <a:rPr lang="cs-CZ" altLang="cs-CZ" dirty="0" smtClean="0"/>
              <a:t>CO</a:t>
            </a:r>
            <a:r>
              <a:rPr lang="cs-CZ" altLang="cs-CZ" baseline="-33000" dirty="0" smtClean="0"/>
              <a:t>2</a:t>
            </a:r>
            <a:r>
              <a:rPr lang="cs-CZ" altLang="cs-CZ" dirty="0" smtClean="0">
                <a:cs typeface="Times New Roman" pitchFamily="16" charset="0"/>
              </a:rPr>
              <a:t>  ´=´ </a:t>
            </a:r>
            <a:r>
              <a:rPr lang="cs-CZ" altLang="cs-CZ" baseline="-33000" dirty="0" smtClean="0">
                <a:cs typeface="Times New Roman" pitchFamily="16" charset="0"/>
              </a:rPr>
              <a:t> </a:t>
            </a:r>
            <a:r>
              <a:rPr lang="cs-CZ" altLang="cs-CZ" dirty="0" smtClean="0"/>
              <a:t>P</a:t>
            </a:r>
            <a:r>
              <a:rPr lang="cs-CZ" altLang="cs-CZ" baseline="-33000" dirty="0" smtClean="0"/>
              <a:t>a</a:t>
            </a:r>
            <a:r>
              <a:rPr lang="cs-CZ" altLang="cs-CZ" dirty="0" smtClean="0"/>
              <a:t>CO</a:t>
            </a:r>
            <a:r>
              <a:rPr lang="cs-CZ" altLang="cs-CZ" baseline="-33000" dirty="0" smtClean="0"/>
              <a:t>2</a:t>
            </a:r>
          </a:p>
          <a:p>
            <a:pPr marL="427038" indent="-322263" eaLnBrk="1">
              <a:buClr>
                <a:srgbClr val="E6E6E6"/>
              </a:buClr>
              <a:buSzPct val="45000"/>
              <a:buFont typeface="Wingdings" charset="2"/>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baseline="-33000" dirty="0" smtClean="0"/>
          </a:p>
          <a:p>
            <a:pPr marL="427038" indent="-322263" eaLnBrk="1">
              <a:buClr>
                <a:srgbClr val="E6E6E6"/>
              </a:buClr>
              <a:buSzPct val="45000"/>
              <a:buFont typeface="Wingdings" charset="2"/>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Cíl:  EtCO2  5,3 </a:t>
            </a:r>
            <a:r>
              <a:rPr lang="cs-CZ" altLang="cs-CZ" dirty="0" err="1" smtClean="0"/>
              <a:t>kPa</a:t>
            </a:r>
            <a:r>
              <a:rPr lang="cs-CZ" altLang="cs-CZ" dirty="0" smtClean="0"/>
              <a:t> = 40 </a:t>
            </a:r>
            <a:r>
              <a:rPr lang="cs-CZ" altLang="cs-CZ" dirty="0" err="1" smtClean="0"/>
              <a:t>mmHg</a:t>
            </a:r>
            <a:r>
              <a:rPr lang="cs-CZ" altLang="cs-CZ" dirty="0" smtClean="0"/>
              <a:t> </a:t>
            </a:r>
          </a:p>
          <a:p>
            <a:pPr marL="427038" indent="-322263" eaLnBrk="1">
              <a:buClr>
                <a:srgbClr val="E6E6E6"/>
              </a:buClr>
              <a:buSzPct val="45000"/>
              <a:buFont typeface="Wingdings" charset="2"/>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hypokapnie</a:t>
            </a:r>
            <a:r>
              <a:rPr lang="cs-CZ" altLang="cs-CZ" dirty="0" smtClean="0"/>
              <a:t> – vasokonstrikce mozku</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hyperkapnie</a:t>
            </a:r>
            <a:r>
              <a:rPr lang="cs-CZ" altLang="cs-CZ" dirty="0" smtClean="0"/>
              <a:t> – vasodilatace mozku</a:t>
            </a:r>
          </a:p>
          <a:p>
            <a:pPr marL="427038" indent="-322263" eaLnBrk="1">
              <a:buClr>
                <a:srgbClr val="E6E6E6"/>
              </a:buClr>
              <a:buSzPct val="45000"/>
              <a:buFont typeface="Wingdings" charset="2"/>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p:txBody>
      </p:sp>
      <p:pic>
        <p:nvPicPr>
          <p:cNvPr id="2672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740" y="666793"/>
            <a:ext cx="5875200" cy="22120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9878480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Grp="1" noChangeArrowheads="1"/>
          </p:cNvSpPr>
          <p:nvPr>
            <p:ph type="title"/>
          </p:nvPr>
        </p:nvSpPr>
        <p:spPr/>
        <p:txBody>
          <a:bodyPr tIns="42672"/>
          <a:lstStyle/>
          <a:p>
            <a:pPr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cs-CZ" altLang="cs-CZ" smtClean="0"/>
              <a:t>Zachovejte zdravý rozum</a:t>
            </a:r>
          </a:p>
        </p:txBody>
      </p:sp>
      <p:sp>
        <p:nvSpPr>
          <p:cNvPr id="31747" name="Rectangle 2"/>
          <p:cNvSpPr>
            <a:spLocks noGrp="1" noChangeArrowheads="1"/>
          </p:cNvSpPr>
          <p:nvPr>
            <p:ph idx="1"/>
          </p:nvPr>
        </p:nvSpPr>
        <p:spPr/>
        <p:txBody>
          <a:bodyPr/>
          <a:lstStyle/>
          <a:p>
            <a:pPr marL="431800" indent="-323850" eaLnBrk="1">
              <a:buClr>
                <a:srgbClr val="FFFFFF"/>
              </a:buClr>
              <a:buSzPct val="4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cs-CZ" altLang="cs-CZ" smtClean="0"/>
              <a:t>Když 2x děláte to samé, </a:t>
            </a:r>
            <a:br>
              <a:rPr lang="cs-CZ" altLang="cs-CZ" smtClean="0"/>
            </a:br>
            <a:r>
              <a:rPr lang="cs-CZ" altLang="cs-CZ" smtClean="0"/>
              <a:t>vede to obvykle ke stejnému výsledku</a:t>
            </a:r>
          </a:p>
        </p:txBody>
      </p:sp>
      <p:pic>
        <p:nvPicPr>
          <p:cNvPr id="317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960" y="2547628"/>
            <a:ext cx="5529600" cy="41476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0200706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1"/>
          <p:cNvSpPr>
            <a:spLocks noGrp="1" noChangeArrowheads="1"/>
          </p:cNvSpPr>
          <p:nvPr>
            <p:ph type="title" idx="4294967295"/>
          </p:nvPr>
        </p:nvSpPr>
        <p:spPr>
          <a:xfrm>
            <a:off x="896641" y="256347"/>
            <a:ext cx="10406400" cy="1140600"/>
          </a:xfrm>
        </p:spPr>
        <p:txBody>
          <a:bodyPr tIns="121919"/>
          <a:lstStyle/>
          <a:p>
            <a:pPr eaLnBrk="1"/>
            <a:endParaRPr lang="cs-CZ" altLang="cs-CZ" smtClean="0"/>
          </a:p>
        </p:txBody>
      </p:sp>
      <p:sp>
        <p:nvSpPr>
          <p:cNvPr id="269315" name="Rectangle 2"/>
          <p:cNvSpPr>
            <a:spLocks noGrp="1" noChangeArrowheads="1"/>
          </p:cNvSpPr>
          <p:nvPr>
            <p:ph type="body" idx="4294967295"/>
          </p:nvPr>
        </p:nvSpPr>
        <p:spPr>
          <a:xfrm>
            <a:off x="896641" y="1781468"/>
            <a:ext cx="10604159" cy="3977698"/>
          </a:xfrm>
        </p:spPr>
        <p:txBody>
          <a:bodyPr/>
          <a:lstStyle/>
          <a:p>
            <a:pPr eaLnBrk="1"/>
            <a:endParaRPr lang="cs-CZ" altLang="cs-CZ" smtClean="0"/>
          </a:p>
        </p:txBody>
      </p:sp>
      <p:pic>
        <p:nvPicPr>
          <p:cNvPr id="2693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41" y="27364"/>
            <a:ext cx="12190079"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9768013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Co je špatně?</a:t>
            </a:r>
          </a:p>
        </p:txBody>
      </p:sp>
      <p:pic>
        <p:nvPicPr>
          <p:cNvPr id="27136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481" y="1378225"/>
            <a:ext cx="9450240" cy="53155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086939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Co s tím?</a:t>
            </a:r>
          </a:p>
        </p:txBody>
      </p:sp>
      <p:pic>
        <p:nvPicPr>
          <p:cNvPr id="2734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1957" r="9785"/>
          <a:stretch>
            <a:fillRect/>
          </a:stretch>
        </p:blipFill>
        <p:spPr bwMode="auto">
          <a:xfrm>
            <a:off x="94081" y="2246636"/>
            <a:ext cx="5915519" cy="4252767"/>
          </a:xfrm>
          <a:prstGeom prst="rect">
            <a:avLst/>
          </a:prstGeom>
          <a:noFill/>
          <a:ln>
            <a:noFill/>
          </a:ln>
          <a:effectLst/>
          <a:extLst>
            <a:ext uri="{909E8E84-426E-40DD-AFC4-6F175D3DCCD1}">
              <a14:hiddenFill xmlns:a14="http://schemas.microsoft.com/office/drawing/2010/main">
                <a:blipFill dpi="0" rotWithShape="0">
                  <a:blip/>
                  <a:srcRect l="11957" r="9785"/>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34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12497" r="9384"/>
          <a:stretch>
            <a:fillRect/>
          </a:stretch>
        </p:blipFill>
        <p:spPr bwMode="auto">
          <a:xfrm>
            <a:off x="6401280" y="2261037"/>
            <a:ext cx="5704321" cy="4107311"/>
          </a:xfrm>
          <a:prstGeom prst="rect">
            <a:avLst/>
          </a:prstGeom>
          <a:noFill/>
          <a:ln>
            <a:noFill/>
          </a:ln>
          <a:effectLst/>
          <a:extLst>
            <a:ext uri="{909E8E84-426E-40DD-AFC4-6F175D3DCCD1}">
              <a14:hiddenFill xmlns:a14="http://schemas.microsoft.com/office/drawing/2010/main">
                <a:blipFill dpi="0" rotWithShape="0">
                  <a:blip/>
                  <a:srcRect l="12497" r="9384"/>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8739778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Desaturace</a:t>
            </a:r>
          </a:p>
        </p:txBody>
      </p:sp>
      <p:sp>
        <p:nvSpPr>
          <p:cNvPr id="155650" name="Rectangle 2"/>
          <p:cNvSpPr>
            <a:spLocks noGrp="1" noChangeArrowheads="1"/>
          </p:cNvSpPr>
          <p:nvPr>
            <p:ph idx="1"/>
          </p:nvPr>
        </p:nvSpPr>
        <p:spPr/>
        <p:txBody>
          <a:bodyPr/>
          <a:lstStyle/>
          <a:p>
            <a:pPr marL="427038" indent="-322263" eaLnBrk="1">
              <a:lnSpc>
                <a:spcPct val="100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obstrukce, rozpojení, porucha ventilátoru</a:t>
            </a:r>
          </a:p>
          <a:p>
            <a:pPr marL="427038" indent="-322263" eaLnBrk="1">
              <a:lnSpc>
                <a:spcPct val="100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hypoxická směs</a:t>
            </a:r>
          </a:p>
          <a:p>
            <a:pPr marL="427038" indent="-322263" eaLnBrk="1">
              <a:lnSpc>
                <a:spcPct val="100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aspirace</a:t>
            </a:r>
          </a:p>
          <a:p>
            <a:pPr marL="427038" indent="-322263" eaLnBrk="1">
              <a:lnSpc>
                <a:spcPct val="100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P-L </a:t>
            </a:r>
            <a:r>
              <a:rPr lang="cs-CZ" altLang="cs-CZ" dirty="0" err="1" smtClean="0"/>
              <a:t>shunt</a:t>
            </a:r>
            <a:r>
              <a:rPr lang="cs-CZ" altLang="cs-CZ" dirty="0" smtClean="0"/>
              <a:t>, PNO, ...</a:t>
            </a:r>
          </a:p>
          <a:p>
            <a:pPr marL="427038" indent="-322263" eaLnBrk="1">
              <a:lnSpc>
                <a:spcPct val="100000"/>
              </a:lnSpc>
              <a:buSzPct val="45000"/>
              <a:buFont typeface="Wingdings" charset="2"/>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427038" indent="-322263" eaLnBrk="1">
              <a:lnSpc>
                <a:spcPct val="100000"/>
              </a:lnSpc>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427038" indent="-322263" eaLnBrk="1">
              <a:lnSpc>
                <a:spcPct val="100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fiO2   100%</a:t>
            </a:r>
          </a:p>
          <a:p>
            <a:pPr marL="427038" indent="-322263" eaLnBrk="1">
              <a:lnSpc>
                <a:spcPct val="100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ventilace vakem</a:t>
            </a:r>
          </a:p>
          <a:p>
            <a:pPr marL="427038" indent="-322263" eaLnBrk="1">
              <a:lnSpc>
                <a:spcPct val="100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poslech obou plic</a:t>
            </a:r>
          </a:p>
          <a:p>
            <a:pPr marL="427038" indent="-322263" eaLnBrk="1">
              <a:lnSpc>
                <a:spcPct val="100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lze odsát?</a:t>
            </a:r>
          </a:p>
          <a:p>
            <a:pPr marL="427038" indent="-322263" eaLnBrk="1">
              <a:lnSpc>
                <a:spcPct val="100000"/>
              </a:lnSpc>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427038" indent="-322263" eaLnBrk="1">
              <a:lnSpc>
                <a:spcPct val="100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Call </a:t>
            </a:r>
            <a:r>
              <a:rPr lang="cs-CZ" altLang="cs-CZ" dirty="0" err="1" smtClean="0"/>
              <a:t>for</a:t>
            </a:r>
            <a:r>
              <a:rPr lang="cs-CZ" altLang="cs-CZ" dirty="0" smtClean="0"/>
              <a:t> HELP</a:t>
            </a:r>
          </a:p>
        </p:txBody>
      </p:sp>
    </p:spTree>
    <p:extLst>
      <p:ext uri="{BB962C8B-B14F-4D97-AF65-F5344CB8AC3E}">
        <p14:creationId xmlns:p14="http://schemas.microsoft.com/office/powerpoint/2010/main" val="319362939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1"/>
          <p:cNvSpPr>
            <a:spLocks noGrp="1" noChangeArrowheads="1"/>
          </p:cNvSpPr>
          <p:nvPr>
            <p:ph type="title"/>
          </p:nvPr>
        </p:nvSpPr>
        <p:spPr/>
        <p:txBody>
          <a:bodyPr tIns="42672"/>
          <a:lstStyle/>
          <a:p>
            <a:pPr eaLnBrk="1">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pPr>
            <a:r>
              <a:rPr lang="cs-CZ" altLang="cs-CZ" smtClean="0"/>
              <a:t>Jsou jen 3+1 cesty</a:t>
            </a:r>
          </a:p>
        </p:txBody>
      </p:sp>
      <p:pic>
        <p:nvPicPr>
          <p:cNvPr id="27750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53294"/>
            <a:ext cx="9630720" cy="52047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1488183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Anesteziologicko-resuscitační klinika Fakultní nemocnice u sv. Anny v Brně a Lékařské fakulty Masarykovy univerzity</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135</a:t>
            </a:fld>
            <a:endParaRPr lang="cs-CZ" altLang="cs-CZ" dirty="0"/>
          </a:p>
        </p:txBody>
      </p:sp>
      <p:sp>
        <p:nvSpPr>
          <p:cNvPr id="4" name="Nadpis 3"/>
          <p:cNvSpPr>
            <a:spLocks noGrp="1"/>
          </p:cNvSpPr>
          <p:nvPr>
            <p:ph type="title"/>
          </p:nvPr>
        </p:nvSpPr>
        <p:spPr/>
        <p:txBody>
          <a:bodyPr/>
          <a:lstStyle/>
          <a:p>
            <a:endParaRPr lang="cs-CZ"/>
          </a:p>
        </p:txBody>
      </p:sp>
      <p:sp>
        <p:nvSpPr>
          <p:cNvPr id="5" name="Podnadpis 4"/>
          <p:cNvSpPr>
            <a:spLocks noGrp="1"/>
          </p:cNvSpPr>
          <p:nvPr>
            <p:ph type="subTitle" idx="1"/>
          </p:nvPr>
        </p:nvSpPr>
        <p:spPr/>
        <p:txBody>
          <a:bodyPr/>
          <a:lstStyle/>
          <a:p>
            <a:endParaRPr lang="cs-CZ"/>
          </a:p>
        </p:txBody>
      </p:sp>
    </p:spTree>
    <p:extLst>
      <p:ext uri="{BB962C8B-B14F-4D97-AF65-F5344CB8AC3E}">
        <p14:creationId xmlns:p14="http://schemas.microsoft.com/office/powerpoint/2010/main" val="3903566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Na 2. pokus něco změň</a:t>
            </a:r>
          </a:p>
        </p:txBody>
      </p:sp>
      <p:sp>
        <p:nvSpPr>
          <p:cNvPr id="2" name="Zástupný symbol pro obsah 1"/>
          <p:cNvSpPr>
            <a:spLocks noGrp="1"/>
          </p:cNvSpPr>
          <p:nvPr>
            <p:ph idx="1"/>
          </p:nvPr>
        </p:nvSpPr>
        <p:spPr/>
        <p:txBody>
          <a:bodyPr/>
          <a:lstStyle/>
          <a:p>
            <a:endParaRPr lang="cs-CZ"/>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00" y="1697939"/>
            <a:ext cx="11756161" cy="5029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0054541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Preoxygenace za spont. vent.</a:t>
            </a:r>
          </a:p>
        </p:txBody>
      </p:sp>
      <p:sp>
        <p:nvSpPr>
          <p:cNvPr id="2" name="Zástupný symbol pro obsah 1"/>
          <p:cNvSpPr>
            <a:spLocks noGrp="1"/>
          </p:cNvSpPr>
          <p:nvPr>
            <p:ph idx="1"/>
          </p:nvPr>
        </p:nvSpPr>
        <p:spPr/>
        <p:txBody>
          <a:bodyPr/>
          <a:lstStyle/>
          <a:p>
            <a:pPr marL="72000" indent="0">
              <a:buNone/>
            </a:pPr>
            <a:r>
              <a:rPr lang="cs-CZ" dirty="0" smtClean="0"/>
              <a:t>obličejovou maskou:</a:t>
            </a:r>
            <a:endParaRPr lang="cs-CZ" dirty="0"/>
          </a:p>
          <a:p>
            <a:pPr>
              <a:buFont typeface="Arial" panose="020B0604020202020204" pitchFamily="34" charset="0"/>
              <a:buChar char="•"/>
            </a:pPr>
            <a:r>
              <a:rPr lang="cs-CZ" dirty="0"/>
              <a:t>O2 3 minuty s průtokem  10 l/min</a:t>
            </a:r>
          </a:p>
          <a:p>
            <a:pPr>
              <a:buFont typeface="Arial" panose="020B0604020202020204" pitchFamily="34" charset="0"/>
              <a:buChar char="•"/>
            </a:pPr>
            <a:r>
              <a:rPr lang="cs-CZ" dirty="0"/>
              <a:t>8 hlubokých vdechů během minuty s těsnící obličejovou </a:t>
            </a:r>
            <a:r>
              <a:rPr lang="cs-CZ" dirty="0" smtClean="0"/>
              <a:t>maskou</a:t>
            </a:r>
          </a:p>
          <a:p>
            <a:pPr>
              <a:buFont typeface="Arial" panose="020B0604020202020204" pitchFamily="34" charset="0"/>
              <a:buChar char="•"/>
            </a:pPr>
            <a:endParaRPr lang="cs-CZ" dirty="0"/>
          </a:p>
          <a:p>
            <a:pPr marL="72000" indent="0">
              <a:buNone/>
            </a:pPr>
            <a:r>
              <a:rPr lang="cs-CZ" sz="2000" dirty="0" smtClean="0"/>
              <a:t>PAO2 </a:t>
            </a:r>
            <a:r>
              <a:rPr lang="cs-CZ" sz="2000" dirty="0"/>
              <a:t>= PiO2 – [PACO2/R] – [PA H2O</a:t>
            </a:r>
            <a:r>
              <a:rPr lang="cs-CZ" sz="2000" dirty="0" smtClean="0"/>
              <a:t>]</a:t>
            </a:r>
            <a:endParaRPr lang="cs-CZ" sz="2000" dirty="0"/>
          </a:p>
          <a:p>
            <a:pPr>
              <a:buFont typeface="Courier New" panose="02070309020205020404" pitchFamily="49" charset="0"/>
              <a:buChar char="o"/>
            </a:pPr>
            <a:r>
              <a:rPr lang="cs-CZ" sz="2000" dirty="0"/>
              <a:t>Vzduch: 21% </a:t>
            </a:r>
            <a:r>
              <a:rPr lang="cs-CZ" sz="2000" dirty="0" smtClean="0"/>
              <a:t>O2:  PAO2 </a:t>
            </a:r>
            <a:r>
              <a:rPr lang="cs-CZ" sz="2000" dirty="0"/>
              <a:t>= 0.21 x (101.3 – 6.7) – 5.3/0.8 = 13.2 </a:t>
            </a:r>
            <a:r>
              <a:rPr lang="cs-CZ" sz="2000" dirty="0" err="1" smtClean="0"/>
              <a:t>kPa</a:t>
            </a:r>
            <a:endParaRPr lang="cs-CZ" sz="2000" dirty="0"/>
          </a:p>
          <a:p>
            <a:pPr>
              <a:buFont typeface="Courier New" panose="02070309020205020404" pitchFamily="49" charset="0"/>
              <a:buChar char="o"/>
            </a:pPr>
            <a:r>
              <a:rPr lang="cs-CZ" sz="2000" dirty="0" smtClean="0"/>
              <a:t>100</a:t>
            </a:r>
            <a:r>
              <a:rPr lang="cs-CZ" sz="2000" dirty="0"/>
              <a:t>% O2</a:t>
            </a:r>
            <a:r>
              <a:rPr lang="cs-CZ" sz="2000" dirty="0" smtClean="0"/>
              <a:t>:  PAO2 </a:t>
            </a:r>
            <a:r>
              <a:rPr lang="cs-CZ" sz="2000" dirty="0"/>
              <a:t>= (101.3 – 6.7) – [5.3/0.8] = 88 </a:t>
            </a:r>
            <a:r>
              <a:rPr lang="cs-CZ" sz="2000" dirty="0" err="1" smtClean="0"/>
              <a:t>kPa</a:t>
            </a:r>
            <a:endParaRPr lang="cs-CZ" sz="2000" dirty="0" smtClean="0"/>
          </a:p>
          <a:p>
            <a:pPr>
              <a:buFont typeface="Courier New" panose="02070309020205020404" pitchFamily="49" charset="0"/>
              <a:buChar char="o"/>
            </a:pPr>
            <a:endParaRPr lang="cs-CZ" sz="2000" dirty="0"/>
          </a:p>
          <a:p>
            <a:pPr>
              <a:buFont typeface="Courier New" panose="02070309020205020404" pitchFamily="49" charset="0"/>
              <a:buChar char="o"/>
            </a:pPr>
            <a:r>
              <a:rPr lang="cs-CZ" sz="2000" dirty="0"/>
              <a:t>Kde?  … FRC …..  až 1800 ml  O2 = 7 minut </a:t>
            </a:r>
            <a:r>
              <a:rPr lang="cs-CZ" sz="2000" dirty="0" smtClean="0"/>
              <a:t>spotřeby</a:t>
            </a:r>
            <a:endParaRPr lang="cs-CZ" sz="2000" dirty="0"/>
          </a:p>
        </p:txBody>
      </p:sp>
      <p:pic>
        <p:nvPicPr>
          <p:cNvPr id="358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4001" y="51846"/>
            <a:ext cx="3168000" cy="15812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285501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Úspěšná ventilace obličejovou maskou</a:t>
            </a:r>
          </a:p>
        </p:txBody>
      </p:sp>
      <p:sp>
        <p:nvSpPr>
          <p:cNvPr id="23554" name="Rectangle 2"/>
          <p:cNvSpPr>
            <a:spLocks noGrp="1" noChangeArrowheads="1"/>
          </p:cNvSpPr>
          <p:nvPr>
            <p:ph idx="1"/>
          </p:nvPr>
        </p:nvSpPr>
        <p:spPr/>
        <p:txBody>
          <a:bodyPr/>
          <a:lstStyle/>
          <a:p>
            <a:pPr marL="561975" indent="-457200" eaLnBrk="1">
              <a:buSzPct val="4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správná velikost masky #1..#5</a:t>
            </a:r>
          </a:p>
          <a:p>
            <a:pPr marL="561975" indent="-457200" eaLnBrk="1">
              <a:buSzPct val="4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správná poloha hlavy</a:t>
            </a:r>
          </a:p>
          <a:p>
            <a:pPr marL="1021738" lvl="1" indent="-342900" eaLnBrk="1">
              <a:buSzPct val="7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záklon</a:t>
            </a:r>
          </a:p>
          <a:p>
            <a:pPr marL="1021738" lvl="1" indent="-342900" eaLnBrk="1">
              <a:buSzPct val="7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trojhmat</a:t>
            </a:r>
            <a:endParaRPr lang="cs-CZ" altLang="cs-CZ" dirty="0" smtClean="0"/>
          </a:p>
          <a:p>
            <a:pPr marL="1021738" lvl="1" indent="-342900" eaLnBrk="1">
              <a:buSzPct val="7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při jejich selhání ústní vzduchovod</a:t>
            </a:r>
          </a:p>
          <a:p>
            <a:pPr marL="104775" indent="0" eaLnBrk="1">
              <a:buSz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561975" indent="-457200" eaLnBrk="1">
              <a:buSzPct val="4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správná technika ventilace</a:t>
            </a:r>
          </a:p>
          <a:p>
            <a:pPr marL="1021738" lvl="1" indent="-342900" eaLnBrk="1">
              <a:buSzPct val="7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obličej zvedám do masky</a:t>
            </a:r>
          </a:p>
          <a:p>
            <a:pPr marL="1021738" lvl="1" indent="-342900" eaLnBrk="1">
              <a:buSzPct val="7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sleduji:</a:t>
            </a:r>
          </a:p>
          <a:p>
            <a:pPr marL="1363663" lvl="2" indent="-285750" eaLnBrk="1">
              <a:buClr>
                <a:schemeClr val="tx2"/>
              </a:buClr>
              <a:buSzPct val="4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pacienta</a:t>
            </a:r>
          </a:p>
          <a:p>
            <a:pPr marL="1363663" lvl="2" indent="-285750" eaLnBrk="1">
              <a:buClr>
                <a:schemeClr val="tx2"/>
              </a:buClr>
              <a:buSzPct val="4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tlaky v d. cestách (&lt;10, &lt;&lt;20cm H2O)</a:t>
            </a:r>
          </a:p>
          <a:p>
            <a:pPr marL="1363663" lvl="2" indent="-285750" eaLnBrk="1">
              <a:buClr>
                <a:schemeClr val="tx2"/>
              </a:buClr>
              <a:buSzPct val="4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sleduji výdech pacienta EtCO2, </a:t>
            </a:r>
            <a:r>
              <a:rPr lang="cs-CZ" altLang="cs-CZ" dirty="0" err="1" smtClean="0"/>
              <a:t>Vt</a:t>
            </a:r>
            <a:r>
              <a:rPr lang="cs-CZ" altLang="cs-CZ" dirty="0" smtClean="0"/>
              <a:t>, SpO2</a:t>
            </a:r>
          </a:p>
        </p:txBody>
      </p:sp>
      <p:pic>
        <p:nvPicPr>
          <p:cNvPr id="37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2001" y="227544"/>
            <a:ext cx="1244160" cy="9159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9045098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8081" y="0"/>
            <a:ext cx="1632000" cy="14401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9" name="Rectangle 2"/>
          <p:cNvSpPr>
            <a:spLocks noGrp="1" noChangeArrowheads="1"/>
          </p:cNvSpPr>
          <p:nvPr>
            <p:ph type="title"/>
          </p:nvPr>
        </p:nvSpPr>
        <p:spPr/>
        <p:txBody>
          <a:bodyPr tIns="101320"/>
          <a:lstStyle/>
          <a:p>
            <a:pPr eaLnBrk="1">
              <a:lnSpc>
                <a:spcPct val="8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Ventilace obličejovou maskou</a:t>
            </a:r>
          </a:p>
        </p:txBody>
      </p:sp>
      <p:sp>
        <p:nvSpPr>
          <p:cNvPr id="24579" name="Rectangle 3"/>
          <p:cNvSpPr>
            <a:spLocks noGrp="1" noChangeArrowheads="1"/>
          </p:cNvSpPr>
          <p:nvPr>
            <p:ph sz="half" idx="1"/>
          </p:nvPr>
        </p:nvSpPr>
        <p:spPr/>
        <p:txBody>
          <a:bodyPr tIns="68928"/>
          <a:lstStyle/>
          <a:p>
            <a:pPr marL="427038" indent="-320675" eaLnBrk="1">
              <a:lnSpc>
                <a:spcPct val="93000"/>
              </a:lnSpc>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Držení</a:t>
            </a:r>
          </a:p>
          <a:p>
            <a:pPr marL="427038" indent="-320675" eaLnBrk="1">
              <a:lnSpc>
                <a:spcPct val="88000"/>
              </a:lnSpc>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1 rukou:</a:t>
            </a:r>
          </a:p>
          <a:p>
            <a:pPr marL="503238" lvl="1" indent="-287338" eaLnBrk="1">
              <a:lnSpc>
                <a:spcPct val="88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palec + ukazováček</a:t>
            </a:r>
          </a:p>
          <a:p>
            <a:pPr marL="503238" lvl="1" indent="-287338" eaLnBrk="1">
              <a:lnSpc>
                <a:spcPct val="88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3 prsty - brada</a:t>
            </a:r>
          </a:p>
          <a:p>
            <a:pPr marL="427038" indent="-320675" eaLnBrk="1">
              <a:lnSpc>
                <a:spcPct val="88000"/>
              </a:lnSpc>
              <a:buClrTx/>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p:txBody>
      </p:sp>
      <p:sp>
        <p:nvSpPr>
          <p:cNvPr id="2" name="Zástupný symbol pro obsah 1"/>
          <p:cNvSpPr>
            <a:spLocks noGrp="1"/>
          </p:cNvSpPr>
          <p:nvPr>
            <p:ph sz="half" idx="2"/>
          </p:nvPr>
        </p:nvSpPr>
        <p:spPr/>
        <p:txBody>
          <a:bodyPr/>
          <a:lstStyle/>
          <a:p>
            <a:endParaRPr lang="cs-CZ" dirty="0" smtClean="0"/>
          </a:p>
          <a:p>
            <a:r>
              <a:rPr lang="cs-CZ" dirty="0" smtClean="0"/>
              <a:t>2x2 rukama:</a:t>
            </a:r>
            <a:endParaRPr lang="cs-CZ" dirty="0"/>
          </a:p>
          <a:p>
            <a:pPr marL="503238" lvl="1" indent="-287338">
              <a:lnSpc>
                <a:spcPct val="88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dirty="0"/>
              <a:t>palce drží masku</a:t>
            </a:r>
          </a:p>
          <a:p>
            <a:pPr marL="503238" lvl="1" indent="-287338">
              <a:lnSpc>
                <a:spcPct val="88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dirty="0"/>
              <a:t>prsty zvedají čelist</a:t>
            </a:r>
          </a:p>
          <a:p>
            <a:endParaRPr lang="cs-CZ" dirty="0"/>
          </a:p>
        </p:txBody>
      </p:sp>
      <p:pic>
        <p:nvPicPr>
          <p:cNvPr id="399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000" y="3506769"/>
            <a:ext cx="3504001" cy="31539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000" y="4013702"/>
            <a:ext cx="4062720" cy="22855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96101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p:txBody>
          <a:bodyPr tIns="101320"/>
          <a:lstStyle/>
          <a:p>
            <a:pPr eaLnBrk="1">
              <a:lnSpc>
                <a:spcPct val="8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Ventilace 4 rukama</a:t>
            </a:r>
          </a:p>
        </p:txBody>
      </p:sp>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2001" y="227544"/>
            <a:ext cx="1244160" cy="9159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401" y="1589928"/>
            <a:ext cx="7368960" cy="44860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8147882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95" y="468734"/>
            <a:ext cx="9557760" cy="5775006"/>
          </a:xfrm>
          <a:prstGeom prst="rect">
            <a:avLst/>
          </a:prstGeom>
          <a:noFill/>
          <a:ln w="936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Text Box 2"/>
          <p:cNvSpPr txBox="1">
            <a:spLocks noChangeArrowheads="1"/>
          </p:cNvSpPr>
          <p:nvPr/>
        </p:nvSpPr>
        <p:spPr bwMode="auto">
          <a:xfrm>
            <a:off x="739201" y="6243740"/>
            <a:ext cx="9492480" cy="244900"/>
          </a:xfrm>
          <a:prstGeom prst="rect">
            <a:avLst/>
          </a:prstGeom>
          <a:solidFill>
            <a:srgbClr val="FFFFFF">
              <a:alpha val="38039"/>
            </a:srgbClr>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4000" rIns="90000" bIns="46800" anchor="ctr">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eaLnBrk="1">
              <a:lnSpc>
                <a:spcPct val="93000"/>
              </a:lnSpc>
            </a:pPr>
            <a:r>
              <a:rPr lang="en-US" altLang="cs-CZ" sz="1000" dirty="0">
                <a:solidFill>
                  <a:schemeClr val="tx1"/>
                </a:solidFill>
                <a:latin typeface="Arial" charset="0"/>
                <a:ea typeface="Microsoft YaHei" charset="-122"/>
              </a:rPr>
              <a:t>Figure 42-4 Technique for holding the mask with one hand. An effort should be made to avoid excessive pressure on the soft tissues of the neck.</a:t>
            </a:r>
          </a:p>
        </p:txBody>
      </p:sp>
      <p:sp>
        <p:nvSpPr>
          <p:cNvPr id="44036" name="Text Box 3"/>
          <p:cNvSpPr txBox="1">
            <a:spLocks noChangeArrowheads="1"/>
          </p:cNvSpPr>
          <p:nvPr/>
        </p:nvSpPr>
        <p:spPr bwMode="auto">
          <a:xfrm>
            <a:off x="4844161" y="6451878"/>
            <a:ext cx="5399040" cy="243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292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r" eaLnBrk="1">
              <a:lnSpc>
                <a:spcPct val="93000"/>
              </a:lnSpc>
              <a:spcBef>
                <a:spcPts val="438"/>
              </a:spcBef>
            </a:pPr>
            <a:r>
              <a:rPr lang="en-US" altLang="cs-CZ" sz="1000" i="1">
                <a:solidFill>
                  <a:schemeClr val="tx1"/>
                </a:solidFill>
                <a:latin typeface="Arial" charset="0"/>
                <a:ea typeface="Microsoft YaHei" charset="-122"/>
              </a:rPr>
              <a:t>Downloaded from: Miller's Anesthesia (on 12 March 2009 09:47 PM)</a:t>
            </a:r>
          </a:p>
        </p:txBody>
      </p:sp>
      <p:sp>
        <p:nvSpPr>
          <p:cNvPr id="44037" name="Text Box 4"/>
          <p:cNvSpPr txBox="1">
            <a:spLocks noChangeArrowheads="1"/>
          </p:cNvSpPr>
          <p:nvPr/>
        </p:nvSpPr>
        <p:spPr bwMode="auto">
          <a:xfrm>
            <a:off x="4838400" y="6568531"/>
            <a:ext cx="5399040" cy="243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292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r" eaLnBrk="1">
              <a:lnSpc>
                <a:spcPct val="93000"/>
              </a:lnSpc>
              <a:spcBef>
                <a:spcPts val="438"/>
              </a:spcBef>
            </a:pPr>
            <a:r>
              <a:rPr lang="en-US" altLang="cs-CZ" sz="1000" i="1">
                <a:solidFill>
                  <a:schemeClr val="tx1"/>
                </a:solidFill>
                <a:latin typeface="Arial" charset="0"/>
                <a:ea typeface="Microsoft YaHei" charset="-122"/>
              </a:rPr>
              <a:t>© 2007 Elsevier </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2001" y="227544"/>
            <a:ext cx="1244160" cy="9159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1794123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pro obsah 10"/>
          <p:cNvSpPr>
            <a:spLocks noGrp="1"/>
          </p:cNvSpPr>
          <p:nvPr>
            <p:ph idx="1"/>
          </p:nvPr>
        </p:nvSpPr>
        <p:spPr/>
        <p:txBody>
          <a:bodyPr/>
          <a:lstStyle/>
          <a:p>
            <a:pPr marL="72000" indent="0" algn="ctr">
              <a:buNone/>
            </a:pPr>
            <a:endParaRPr lang="cs-CZ" dirty="0" smtClean="0"/>
          </a:p>
          <a:p>
            <a:pPr marL="72000" indent="0" algn="ctr">
              <a:buNone/>
            </a:pPr>
            <a:r>
              <a:rPr lang="cs-CZ" dirty="0" smtClean="0"/>
              <a:t>MUDr</a:t>
            </a:r>
            <a:r>
              <a:rPr lang="cs-CZ" dirty="0"/>
              <a:t>. Lukáš Dadák, Ph.D.</a:t>
            </a:r>
            <a:br>
              <a:rPr lang="cs-CZ" dirty="0"/>
            </a:br>
            <a:endParaRPr lang="cs-CZ" dirty="0"/>
          </a:p>
          <a:p>
            <a:pPr marL="72000" indent="0" algn="ctr">
              <a:buNone/>
            </a:pPr>
            <a:r>
              <a:rPr lang="cs-CZ" dirty="0"/>
              <a:t>v posledních </a:t>
            </a:r>
            <a:r>
              <a:rPr lang="cs-CZ" dirty="0" smtClean="0"/>
              <a:t>10 </a:t>
            </a:r>
            <a:r>
              <a:rPr lang="cs-CZ" dirty="0"/>
              <a:t>letech </a:t>
            </a:r>
            <a:r>
              <a:rPr lang="cs-CZ" dirty="0" smtClean="0"/>
              <a:t>přednášel </a:t>
            </a:r>
            <a:r>
              <a:rPr lang="cs-CZ" dirty="0"/>
              <a:t>na kurzech podporovaných společnostmi </a:t>
            </a:r>
            <a:r>
              <a:rPr lang="cs-CZ" dirty="0" smtClean="0"/>
              <a:t>LMA</a:t>
            </a:r>
            <a:r>
              <a:rPr lang="cs-CZ" dirty="0"/>
              <a:t> </a:t>
            </a:r>
            <a:r>
              <a:rPr lang="cs-CZ" dirty="0" smtClean="0"/>
              <a:t>a </a:t>
            </a:r>
            <a:r>
              <a:rPr lang="cs-CZ" dirty="0" err="1"/>
              <a:t>Teleflex</a:t>
            </a:r>
            <a:r>
              <a:rPr lang="cs-CZ" dirty="0" smtClean="0"/>
              <a:t>.</a:t>
            </a:r>
            <a:endParaRPr lang="cs-CZ" dirty="0"/>
          </a:p>
          <a:p>
            <a:pPr marL="72000" indent="0" algn="ctr">
              <a:buNone/>
            </a:pPr>
            <a:endParaRPr lang="cs-CZ" dirty="0"/>
          </a:p>
        </p:txBody>
      </p:sp>
      <p:sp>
        <p:nvSpPr>
          <p:cNvPr id="2" name="Zástupný symbol pro zápatí 1"/>
          <p:cNvSpPr>
            <a:spLocks noGrp="1"/>
          </p:cNvSpPr>
          <p:nvPr>
            <p:ph type="ftr" sz="quarter" idx="10"/>
          </p:nvPr>
        </p:nvSpPr>
        <p:spPr/>
        <p:txBody>
          <a:bodyPr/>
          <a:lstStyle/>
          <a:p>
            <a:r>
              <a:rPr lang="cs-CZ" smtClean="0"/>
              <a:t>Anesteziologicko-resuscitační klinika Fakultní nemocnice u sv. Anny v Brně a Lékařské fakulty Masarykovy univerzity</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2</a:t>
            </a:fld>
            <a:endParaRPr lang="cs-CZ" altLang="cs-CZ" dirty="0"/>
          </a:p>
        </p:txBody>
      </p:sp>
      <p:sp>
        <p:nvSpPr>
          <p:cNvPr id="4" name="Zástupný symbol pro text 3"/>
          <p:cNvSpPr>
            <a:spLocks noGrp="1"/>
          </p:cNvSpPr>
          <p:nvPr>
            <p:ph type="body" sz="quarter" idx="13"/>
          </p:nvPr>
        </p:nvSpPr>
        <p:spPr/>
        <p:txBody>
          <a:bodyPr/>
          <a:lstStyle/>
          <a:p>
            <a:endParaRPr lang="cs-CZ"/>
          </a:p>
        </p:txBody>
      </p:sp>
      <p:sp>
        <p:nvSpPr>
          <p:cNvPr id="10" name="Nadpis 9"/>
          <p:cNvSpPr>
            <a:spLocks noGrp="1"/>
          </p:cNvSpPr>
          <p:nvPr>
            <p:ph type="title"/>
          </p:nvPr>
        </p:nvSpPr>
        <p:spPr/>
        <p:txBody>
          <a:bodyPr/>
          <a:lstStyle/>
          <a:p>
            <a:r>
              <a:rPr lang="cs-CZ" dirty="0" err="1" smtClean="0"/>
              <a:t>Disclaimer</a:t>
            </a:r>
            <a:endParaRPr lang="cs-CZ" dirty="0"/>
          </a:p>
        </p:txBody>
      </p:sp>
    </p:spTree>
    <p:extLst>
      <p:ext uri="{BB962C8B-B14F-4D97-AF65-F5344CB8AC3E}">
        <p14:creationId xmlns:p14="http://schemas.microsoft.com/office/powerpoint/2010/main" val="10314583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95" y="469490"/>
            <a:ext cx="10154879" cy="5568703"/>
          </a:xfrm>
          <a:prstGeom prst="rect">
            <a:avLst/>
          </a:prstGeom>
          <a:noFill/>
          <a:ln w="936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2"/>
          <p:cNvSpPr txBox="1">
            <a:spLocks noChangeArrowheads="1"/>
          </p:cNvSpPr>
          <p:nvPr/>
        </p:nvSpPr>
        <p:spPr bwMode="auto">
          <a:xfrm>
            <a:off x="739201" y="6207736"/>
            <a:ext cx="9492480" cy="244900"/>
          </a:xfrm>
          <a:prstGeom prst="rect">
            <a:avLst/>
          </a:prstGeom>
          <a:solidFill>
            <a:srgbClr val="FFFFFF">
              <a:alpha val="38039"/>
            </a:srgbClr>
          </a:solidFill>
          <a:ln>
            <a:noFill/>
          </a:ln>
          <a:effectLst/>
          <a:extLs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4000" rIns="90000" bIns="46800" anchor="ctr">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eaLnBrk="1">
              <a:lnSpc>
                <a:spcPct val="93000"/>
              </a:lnSpc>
            </a:pPr>
            <a:r>
              <a:rPr lang="en-US" altLang="cs-CZ" sz="1000" dirty="0">
                <a:solidFill>
                  <a:srgbClr val="000000"/>
                </a:solidFill>
                <a:latin typeface="Arial" charset="0"/>
                <a:ea typeface="Microsoft YaHei" charset="-122"/>
              </a:rPr>
              <a:t>Figure 42-6 Technique for holding the mask with two hands.</a:t>
            </a:r>
          </a:p>
        </p:txBody>
      </p:sp>
      <p:sp>
        <p:nvSpPr>
          <p:cNvPr id="46084" name="Text Box 3"/>
          <p:cNvSpPr txBox="1">
            <a:spLocks noChangeArrowheads="1"/>
          </p:cNvSpPr>
          <p:nvPr/>
        </p:nvSpPr>
        <p:spPr bwMode="auto">
          <a:xfrm>
            <a:off x="4844161" y="6508119"/>
            <a:ext cx="5399040" cy="243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292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r" eaLnBrk="1">
              <a:lnSpc>
                <a:spcPct val="93000"/>
              </a:lnSpc>
              <a:spcBef>
                <a:spcPts val="438"/>
              </a:spcBef>
            </a:pPr>
            <a:r>
              <a:rPr lang="en-US" altLang="cs-CZ" sz="1000" i="1" dirty="0">
                <a:solidFill>
                  <a:srgbClr val="000000"/>
                </a:solidFill>
                <a:latin typeface="Arial" charset="0"/>
                <a:ea typeface="Microsoft YaHei" charset="-122"/>
              </a:rPr>
              <a:t>Downloaded from: Miller's Anesthesia (on 12 March 2009 09:47 PM)</a:t>
            </a:r>
          </a:p>
        </p:txBody>
      </p:sp>
      <p:sp>
        <p:nvSpPr>
          <p:cNvPr id="46085" name="Text Box 4"/>
          <p:cNvSpPr txBox="1">
            <a:spLocks noChangeArrowheads="1"/>
          </p:cNvSpPr>
          <p:nvPr/>
        </p:nvSpPr>
        <p:spPr bwMode="auto">
          <a:xfrm>
            <a:off x="4838400" y="6640538"/>
            <a:ext cx="5399040" cy="243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292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r" eaLnBrk="1">
              <a:lnSpc>
                <a:spcPct val="93000"/>
              </a:lnSpc>
              <a:spcBef>
                <a:spcPts val="438"/>
              </a:spcBef>
            </a:pPr>
            <a:r>
              <a:rPr lang="en-US" altLang="cs-CZ" sz="1000" i="1">
                <a:solidFill>
                  <a:srgbClr val="000000"/>
                </a:solidFill>
                <a:latin typeface="Arial" charset="0"/>
                <a:ea typeface="Microsoft YaHei" charset="-122"/>
              </a:rPr>
              <a:t>© 2007 Elsevier </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2001" y="227544"/>
            <a:ext cx="1244160" cy="9159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3807167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Grp="1" noChangeArrowheads="1"/>
          </p:cNvSpPr>
          <p:nvPr>
            <p:ph type="title" idx="4294967295"/>
          </p:nvPr>
        </p:nvSpPr>
        <p:spPr>
          <a:xfrm>
            <a:off x="608641" y="273629"/>
            <a:ext cx="10970880" cy="1144921"/>
          </a:xfrm>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cs-CZ" altLang="cs-CZ" smtClean="0"/>
              <a:t>III. Ročník </a:t>
            </a:r>
            <a:br>
              <a:rPr lang="cs-CZ" altLang="cs-CZ" smtClean="0"/>
            </a:br>
            <a:r>
              <a:rPr lang="cs-CZ" altLang="cs-CZ" smtClean="0"/>
              <a:t>Airway management</a:t>
            </a:r>
          </a:p>
        </p:txBody>
      </p:sp>
      <p:pic>
        <p:nvPicPr>
          <p:cNvPr id="481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2803" y="1761381"/>
            <a:ext cx="4583039" cy="45840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341808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idx="4294967295"/>
          </p:nvPr>
        </p:nvSpPr>
        <p:spPr>
          <a:xfrm>
            <a:off x="896641" y="361479"/>
            <a:ext cx="10406400" cy="931777"/>
          </a:xfrm>
        </p:spPr>
        <p:txBody>
          <a:bodyPr tIns="121919"/>
          <a:lstStyle/>
          <a:p>
            <a:pPr algn="ctr" eaLnBrk="1">
              <a:buSzPct val="45000"/>
              <a:buFont typeface="Wingding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Selhání ventilace </a:t>
            </a:r>
            <a:br>
              <a:rPr lang="cs-CZ" altLang="cs-CZ" smtClean="0"/>
            </a:br>
            <a:r>
              <a:rPr lang="cs-CZ" altLang="cs-CZ" smtClean="0"/>
              <a:t>obličejovou maskou</a:t>
            </a:r>
          </a:p>
        </p:txBody>
      </p:sp>
      <p:sp>
        <p:nvSpPr>
          <p:cNvPr id="50179" name="Rectangle 2"/>
          <p:cNvSpPr>
            <a:spLocks noGrp="1" noChangeArrowheads="1"/>
          </p:cNvSpPr>
          <p:nvPr>
            <p:ph type="body" idx="4294967295"/>
          </p:nvPr>
        </p:nvSpPr>
        <p:spPr>
          <a:xfrm>
            <a:off x="896641" y="1781468"/>
            <a:ext cx="10604159" cy="4474549"/>
          </a:xfrm>
        </p:spPr>
        <p:txBody>
          <a:bodyPr/>
          <a:lstStyle/>
          <a:p>
            <a:pPr eaLnBrk="1"/>
            <a:endParaRPr lang="cs-CZ" altLang="cs-CZ" dirty="0" smtClean="0"/>
          </a:p>
        </p:txBody>
      </p:sp>
      <p:graphicFrame>
        <p:nvGraphicFramePr>
          <p:cNvPr id="50180" name="Object 3"/>
          <p:cNvGraphicFramePr>
            <a:graphicFrameLocks noChangeAspect="1"/>
          </p:cNvGraphicFramePr>
          <p:nvPr/>
        </p:nvGraphicFramePr>
        <p:xfrm>
          <a:off x="1929601" y="1771386"/>
          <a:ext cx="7251839" cy="4082829"/>
        </p:xfrm>
        <a:graphic>
          <a:graphicData uri="http://schemas.openxmlformats.org/presentationml/2006/ole">
            <mc:AlternateContent xmlns:mc="http://schemas.openxmlformats.org/markup-compatibility/2006">
              <mc:Choice xmlns:v="urn:schemas-microsoft-com:vml" Requires="v">
                <p:oleObj spid="_x0000_s1055" r:id="rId4" imgW="9374357" imgH="7021240" progId="">
                  <p:embed/>
                </p:oleObj>
              </mc:Choice>
              <mc:Fallback>
                <p:oleObj r:id="rId4" imgW="9374357" imgH="70212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9601" y="1771386"/>
                        <a:ext cx="7251839" cy="4082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188" name="Text Box 11"/>
          <p:cNvSpPr txBox="1">
            <a:spLocks noChangeArrowheads="1"/>
          </p:cNvSpPr>
          <p:nvPr/>
        </p:nvSpPr>
        <p:spPr bwMode="auto">
          <a:xfrm>
            <a:off x="2384640" y="6016952"/>
            <a:ext cx="5236027"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nSpc>
                <a:spcPct val="100000"/>
              </a:lnSpc>
              <a:buClrTx/>
              <a:buFontTx/>
              <a:buNone/>
            </a:pPr>
            <a:r>
              <a:rPr lang="de-DE" altLang="cs-CZ" sz="1400" b="1">
                <a:solidFill>
                  <a:srgbClr val="000000"/>
                </a:solidFill>
                <a:latin typeface="Verdana" pitchFamily="32" charset="0"/>
              </a:rPr>
              <a:t>Nach Wenzel et al., Resuscitation 1998; 38: 113-8</a:t>
            </a:r>
          </a:p>
        </p:txBody>
      </p:sp>
    </p:spTree>
    <p:extLst>
      <p:ext uri="{BB962C8B-B14F-4D97-AF65-F5344CB8AC3E}">
        <p14:creationId xmlns:p14="http://schemas.microsoft.com/office/powerpoint/2010/main" val="3681692527"/>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Řešení krize</a:t>
            </a:r>
            <a:endParaRPr lang="cs-CZ" dirty="0"/>
          </a:p>
        </p:txBody>
      </p:sp>
      <p:sp>
        <p:nvSpPr>
          <p:cNvPr id="52226" name="Rectangle 1"/>
          <p:cNvSpPr>
            <a:spLocks noGrp="1" noChangeArrowheads="1"/>
          </p:cNvSpPr>
          <p:nvPr>
            <p:ph idx="1"/>
          </p:nvPr>
        </p:nvSpPr>
        <p:spPr/>
        <p:txBody>
          <a:bodyPr/>
          <a:lstStyle/>
          <a:p>
            <a:pPr marL="561975" indent="-457200" eaLnBrk="1">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dirty="0" smtClean="0"/>
              <a:t>Rozpoznat problém</a:t>
            </a:r>
          </a:p>
          <a:p>
            <a:pPr marL="561975" indent="-457200" eaLnBrk="1">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dirty="0" smtClean="0"/>
              <a:t>Volat o pomoc</a:t>
            </a:r>
          </a:p>
          <a:p>
            <a:pPr marL="561975" indent="-457200" eaLnBrk="1">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dirty="0" smtClean="0"/>
              <a:t>Mít plán</a:t>
            </a:r>
          </a:p>
        </p:txBody>
      </p:sp>
    </p:spTree>
    <p:extLst>
      <p:ext uri="{BB962C8B-B14F-4D97-AF65-F5344CB8AC3E}">
        <p14:creationId xmlns:p14="http://schemas.microsoft.com/office/powerpoint/2010/main" val="43451193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ChangeArrowheads="1"/>
          </p:cNvSpPr>
          <p:nvPr>
            <p:ph type="title"/>
          </p:nvPr>
        </p:nvSpPr>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Supraglotické pomůcky</a:t>
            </a:r>
          </a:p>
        </p:txBody>
      </p:sp>
      <p:pic>
        <p:nvPicPr>
          <p:cNvPr id="542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160" y="2383450"/>
            <a:ext cx="4462080" cy="33584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641" y="2775172"/>
            <a:ext cx="1655040" cy="29782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3280" y="3008477"/>
            <a:ext cx="1768321" cy="2122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7040" y="195861"/>
            <a:ext cx="1313280" cy="8986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42080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1"/>
          <p:cNvGrpSpPr>
            <a:grpSpLocks/>
          </p:cNvGrpSpPr>
          <p:nvPr/>
        </p:nvGrpSpPr>
        <p:grpSpPr bwMode="auto">
          <a:xfrm>
            <a:off x="0" y="0"/>
            <a:ext cx="12190081" cy="7020738"/>
            <a:chOff x="0" y="0"/>
            <a:chExt cx="6349" cy="4875"/>
          </a:xfrm>
        </p:grpSpPr>
        <p:pic>
          <p:nvPicPr>
            <p:cNvPr id="563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349" cy="4875"/>
            </a:xfrm>
            <a:prstGeom prst="rect">
              <a:avLst/>
            </a:prstGeom>
            <a:noFill/>
            <a:ln w="1908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32" name="Text Box 3"/>
            <p:cNvSpPr txBox="1">
              <a:spLocks noChangeArrowheads="1"/>
            </p:cNvSpPr>
            <p:nvPr/>
          </p:nvSpPr>
          <p:spPr bwMode="auto">
            <a:xfrm>
              <a:off x="0" y="0"/>
              <a:ext cx="6349" cy="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0000"/>
                </a:lnSpc>
                <a:buClr>
                  <a:srgbClr val="000000"/>
                </a:buClr>
                <a:buSzPct val="100000"/>
                <a:buFont typeface="Times New Roman" pitchFamily="16" charset="0"/>
                <a:buNone/>
              </a:pPr>
              <a:endParaRPr lang="cs-CZ" altLang="cs-CZ"/>
            </a:p>
          </p:txBody>
        </p:sp>
      </p:grpSp>
      <p:graphicFrame>
        <p:nvGraphicFramePr>
          <p:cNvPr id="56323" name="Object 4"/>
          <p:cNvGraphicFramePr>
            <a:graphicFrameLocks noChangeAspect="1"/>
          </p:cNvGraphicFramePr>
          <p:nvPr/>
        </p:nvGraphicFramePr>
        <p:xfrm>
          <a:off x="9694081" y="5626671"/>
          <a:ext cx="1056000" cy="275068"/>
        </p:xfrm>
        <a:graphic>
          <a:graphicData uri="http://schemas.openxmlformats.org/presentationml/2006/ole">
            <mc:AlternateContent xmlns:mc="http://schemas.openxmlformats.org/markup-compatibility/2006">
              <mc:Choice xmlns:v="urn:schemas-microsoft-com:vml" Requires="v">
                <p:oleObj spid="_x0000_s2078" r:id="rId5" imgW="2597760" imgH="900360" progId="">
                  <p:embed/>
                </p:oleObj>
              </mc:Choice>
              <mc:Fallback>
                <p:oleObj r:id="rId5" imgW="2597760" imgH="900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4081" y="5626671"/>
                        <a:ext cx="1056000" cy="2750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4" name="Text Box 5"/>
          <p:cNvSpPr txBox="1">
            <a:spLocks noChangeArrowheads="1"/>
          </p:cNvSpPr>
          <p:nvPr/>
        </p:nvSpPr>
        <p:spPr bwMode="auto">
          <a:xfrm>
            <a:off x="739201" y="4484631"/>
            <a:ext cx="1549439" cy="248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a:lnSpc>
                <a:spcPct val="100000"/>
              </a:lnSpc>
              <a:spcBef>
                <a:spcPts val="625"/>
              </a:spcBef>
            </a:pPr>
            <a:r>
              <a:rPr lang="cs-CZ" altLang="cs-CZ" sz="1000" b="1">
                <a:solidFill>
                  <a:srgbClr val="000000"/>
                </a:solidFill>
                <a:latin typeface="Verdana" pitchFamily="32" charset="0"/>
              </a:rPr>
              <a:t>LMA Flexible</a:t>
            </a:r>
          </a:p>
        </p:txBody>
      </p:sp>
      <p:sp>
        <p:nvSpPr>
          <p:cNvPr id="56325" name="Text Box 6"/>
          <p:cNvSpPr txBox="1">
            <a:spLocks noChangeArrowheads="1"/>
          </p:cNvSpPr>
          <p:nvPr/>
        </p:nvSpPr>
        <p:spPr bwMode="auto">
          <a:xfrm>
            <a:off x="3177601" y="4974283"/>
            <a:ext cx="1549439" cy="248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a:lnSpc>
                <a:spcPct val="100000"/>
              </a:lnSpc>
              <a:spcBef>
                <a:spcPts val="625"/>
              </a:spcBef>
            </a:pPr>
            <a:r>
              <a:rPr lang="cs-CZ" altLang="cs-CZ" sz="1000" b="1">
                <a:solidFill>
                  <a:srgbClr val="000000"/>
                </a:solidFill>
                <a:latin typeface="Verdana" pitchFamily="32" charset="0"/>
              </a:rPr>
              <a:t>LMA ProSeal</a:t>
            </a:r>
          </a:p>
        </p:txBody>
      </p:sp>
      <p:sp>
        <p:nvSpPr>
          <p:cNvPr id="56326" name="Text Box 7"/>
          <p:cNvSpPr txBox="1">
            <a:spLocks noChangeArrowheads="1"/>
          </p:cNvSpPr>
          <p:nvPr/>
        </p:nvSpPr>
        <p:spPr bwMode="auto">
          <a:xfrm>
            <a:off x="5704321" y="5334320"/>
            <a:ext cx="1549439" cy="248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a:lnSpc>
                <a:spcPct val="100000"/>
              </a:lnSpc>
              <a:spcBef>
                <a:spcPts val="625"/>
              </a:spcBef>
            </a:pPr>
            <a:r>
              <a:rPr lang="cs-CZ" altLang="cs-CZ" sz="1000" b="1">
                <a:solidFill>
                  <a:srgbClr val="000000"/>
                </a:solidFill>
                <a:latin typeface="Verdana" pitchFamily="32" charset="0"/>
              </a:rPr>
              <a:t>LMA Classic</a:t>
            </a:r>
          </a:p>
        </p:txBody>
      </p:sp>
      <p:sp>
        <p:nvSpPr>
          <p:cNvPr id="56327" name="Text Box 8"/>
          <p:cNvSpPr txBox="1">
            <a:spLocks noChangeArrowheads="1"/>
          </p:cNvSpPr>
          <p:nvPr/>
        </p:nvSpPr>
        <p:spPr bwMode="auto">
          <a:xfrm>
            <a:off x="8770560" y="4814426"/>
            <a:ext cx="1549441" cy="248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a:lnSpc>
                <a:spcPct val="100000"/>
              </a:lnSpc>
              <a:spcBef>
                <a:spcPts val="625"/>
              </a:spcBef>
            </a:pPr>
            <a:r>
              <a:rPr lang="cs-CZ" altLang="cs-CZ" sz="1000" b="1">
                <a:solidFill>
                  <a:srgbClr val="000000"/>
                </a:solidFill>
                <a:latin typeface="Verdana" pitchFamily="32" charset="0"/>
              </a:rPr>
              <a:t>LMA Fastrach</a:t>
            </a:r>
          </a:p>
        </p:txBody>
      </p:sp>
      <p:sp>
        <p:nvSpPr>
          <p:cNvPr id="56328" name="Text Box 9"/>
          <p:cNvSpPr txBox="1">
            <a:spLocks noChangeArrowheads="1"/>
          </p:cNvSpPr>
          <p:nvPr/>
        </p:nvSpPr>
        <p:spPr bwMode="auto">
          <a:xfrm>
            <a:off x="2743681" y="1330700"/>
            <a:ext cx="1549439"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a:lnSpc>
                <a:spcPct val="100000"/>
              </a:lnSpc>
              <a:spcBef>
                <a:spcPts val="625"/>
              </a:spcBef>
            </a:pPr>
            <a:r>
              <a:rPr lang="cs-CZ" altLang="cs-CZ" sz="1000" b="1">
                <a:solidFill>
                  <a:srgbClr val="FFFFFF"/>
                </a:solidFill>
                <a:latin typeface="Verdana" pitchFamily="32" charset="0"/>
              </a:rPr>
              <a:t>Single-use</a:t>
            </a:r>
            <a:br>
              <a:rPr lang="cs-CZ" altLang="cs-CZ" sz="1000" b="1">
                <a:solidFill>
                  <a:srgbClr val="FFFFFF"/>
                </a:solidFill>
                <a:latin typeface="Verdana" pitchFamily="32" charset="0"/>
              </a:rPr>
            </a:br>
            <a:r>
              <a:rPr lang="cs-CZ" altLang="cs-CZ" sz="1000" b="1">
                <a:solidFill>
                  <a:srgbClr val="FFFFFF"/>
                </a:solidFill>
                <a:latin typeface="Verdana" pitchFamily="32" charset="0"/>
              </a:rPr>
              <a:t>LMA Flexible</a:t>
            </a:r>
          </a:p>
        </p:txBody>
      </p:sp>
      <p:sp>
        <p:nvSpPr>
          <p:cNvPr id="56329" name="Text Box 10"/>
          <p:cNvSpPr txBox="1">
            <a:spLocks noChangeArrowheads="1"/>
          </p:cNvSpPr>
          <p:nvPr/>
        </p:nvSpPr>
        <p:spPr bwMode="auto">
          <a:xfrm>
            <a:off x="4746240" y="1251492"/>
            <a:ext cx="1549441"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a:lnSpc>
                <a:spcPct val="100000"/>
              </a:lnSpc>
              <a:spcBef>
                <a:spcPts val="625"/>
              </a:spcBef>
            </a:pPr>
            <a:r>
              <a:rPr lang="cs-CZ" altLang="cs-CZ" sz="1000" b="1">
                <a:solidFill>
                  <a:srgbClr val="FFFFFF"/>
                </a:solidFill>
                <a:latin typeface="Verdana" pitchFamily="32" charset="0"/>
              </a:rPr>
              <a:t>Single-use</a:t>
            </a:r>
            <a:br>
              <a:rPr lang="cs-CZ" altLang="cs-CZ" sz="1000" b="1">
                <a:solidFill>
                  <a:srgbClr val="FFFFFF"/>
                </a:solidFill>
                <a:latin typeface="Verdana" pitchFamily="32" charset="0"/>
              </a:rPr>
            </a:br>
            <a:r>
              <a:rPr lang="cs-CZ" altLang="cs-CZ" sz="1000" b="1">
                <a:solidFill>
                  <a:srgbClr val="FFFFFF"/>
                </a:solidFill>
                <a:latin typeface="Verdana" pitchFamily="32" charset="0"/>
              </a:rPr>
              <a:t>LMA Unique</a:t>
            </a:r>
          </a:p>
        </p:txBody>
      </p:sp>
      <p:sp>
        <p:nvSpPr>
          <p:cNvPr id="56330" name="Text Box 11"/>
          <p:cNvSpPr txBox="1">
            <a:spLocks noChangeArrowheads="1"/>
          </p:cNvSpPr>
          <p:nvPr/>
        </p:nvSpPr>
        <p:spPr bwMode="auto">
          <a:xfrm>
            <a:off x="7184640" y="1371025"/>
            <a:ext cx="1549441"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a:lnSpc>
                <a:spcPct val="100000"/>
              </a:lnSpc>
              <a:spcBef>
                <a:spcPts val="625"/>
              </a:spcBef>
            </a:pPr>
            <a:r>
              <a:rPr lang="cs-CZ" altLang="cs-CZ" sz="1000" b="1">
                <a:solidFill>
                  <a:srgbClr val="FFFFFF"/>
                </a:solidFill>
                <a:latin typeface="Verdana" pitchFamily="32" charset="0"/>
              </a:rPr>
              <a:t>Single-use</a:t>
            </a:r>
            <a:br>
              <a:rPr lang="cs-CZ" altLang="cs-CZ" sz="1000" b="1">
                <a:solidFill>
                  <a:srgbClr val="FFFFFF"/>
                </a:solidFill>
                <a:latin typeface="Verdana" pitchFamily="32" charset="0"/>
              </a:rPr>
            </a:br>
            <a:r>
              <a:rPr lang="cs-CZ" altLang="cs-CZ" sz="1000" b="1">
                <a:solidFill>
                  <a:srgbClr val="FFFFFF"/>
                </a:solidFill>
                <a:latin typeface="Verdana" pitchFamily="32" charset="0"/>
              </a:rPr>
              <a:t>LMA Fastrach</a:t>
            </a:r>
          </a:p>
        </p:txBody>
      </p:sp>
    </p:spTree>
    <p:extLst>
      <p:ext uri="{BB962C8B-B14F-4D97-AF65-F5344CB8AC3E}">
        <p14:creationId xmlns:p14="http://schemas.microsoft.com/office/powerpoint/2010/main" val="1383054204"/>
      </p:ext>
    </p:extLst>
  </p:cSld>
  <p:clrMapOvr>
    <a:masterClrMapping/>
  </p:clrMapOvr>
  <p:transition spd="slow">
    <p:zo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ChangeArrowheads="1"/>
          </p:cNvSpPr>
          <p:nvPr>
            <p:ph type="title"/>
          </p:nvPr>
        </p:nvSpPr>
        <p:spPr/>
        <p:txBody>
          <a:bodyPr tIns="55880"/>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LM</a:t>
            </a:r>
          </a:p>
        </p:txBody>
      </p:sp>
      <p:sp>
        <p:nvSpPr>
          <p:cNvPr id="58371" name="Rectangle 2"/>
          <p:cNvSpPr>
            <a:spLocks noGrp="1" noChangeArrowheads="1"/>
          </p:cNvSpPr>
          <p:nvPr>
            <p:ph idx="1"/>
          </p:nvPr>
        </p:nvSpPr>
        <p:spPr/>
        <p:txBody>
          <a:bodyPr tIns="48768"/>
          <a:lstStyle/>
          <a:p>
            <a:pPr marL="1587" indent="0">
              <a:lnSpc>
                <a:spcPct val="93000"/>
              </a:lnSpc>
              <a:spcBef>
                <a:spcPts val="700"/>
              </a:spcBef>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naléhá</a:t>
            </a:r>
            <a:r>
              <a:rPr lang="en-GB" altLang="cs-CZ" dirty="0" smtClean="0"/>
              <a:t> </a:t>
            </a:r>
            <a:r>
              <a:rPr lang="en-GB" altLang="cs-CZ" dirty="0" err="1" smtClean="0"/>
              <a:t>proti</a:t>
            </a:r>
            <a:r>
              <a:rPr lang="en-GB" altLang="cs-CZ" dirty="0" smtClean="0"/>
              <a:t> </a:t>
            </a:r>
            <a:r>
              <a:rPr lang="en-GB" altLang="cs-CZ" dirty="0" err="1" smtClean="0"/>
              <a:t>hlasivkám</a:t>
            </a:r>
            <a:r>
              <a:rPr lang="cs-CZ" altLang="cs-CZ" dirty="0"/>
              <a:t> </a:t>
            </a:r>
            <a:r>
              <a:rPr lang="cs-CZ" altLang="cs-CZ" dirty="0" smtClean="0"/>
              <a:t/>
            </a:r>
            <a:br>
              <a:rPr lang="cs-CZ" altLang="cs-CZ" dirty="0" smtClean="0"/>
            </a:br>
            <a:r>
              <a:rPr lang="en-GB" altLang="cs-CZ" dirty="0" smtClean="0"/>
              <a:t>(</a:t>
            </a:r>
            <a:r>
              <a:rPr lang="en-GB" altLang="cs-CZ" dirty="0" err="1" smtClean="0"/>
              <a:t>kořen</a:t>
            </a:r>
            <a:r>
              <a:rPr lang="en-GB" altLang="cs-CZ" dirty="0" smtClean="0"/>
              <a:t> j., </a:t>
            </a:r>
            <a:r>
              <a:rPr lang="en-GB" altLang="cs-CZ" dirty="0" err="1" smtClean="0"/>
              <a:t>recessus</a:t>
            </a:r>
            <a:r>
              <a:rPr lang="en-GB" altLang="cs-CZ" dirty="0" smtClean="0"/>
              <a:t> piriformis, </a:t>
            </a:r>
            <a:r>
              <a:rPr lang="en-GB" altLang="cs-CZ" dirty="0" err="1" smtClean="0"/>
              <a:t>horní</a:t>
            </a:r>
            <a:r>
              <a:rPr lang="en-GB" altLang="cs-CZ" dirty="0" smtClean="0"/>
              <a:t>  </a:t>
            </a:r>
            <a:r>
              <a:rPr lang="en-GB" altLang="cs-CZ" dirty="0" err="1" smtClean="0"/>
              <a:t>jícnový</a:t>
            </a:r>
            <a:r>
              <a:rPr lang="en-GB" altLang="cs-CZ" dirty="0" smtClean="0"/>
              <a:t> </a:t>
            </a:r>
            <a:r>
              <a:rPr lang="en-GB" altLang="cs-CZ" dirty="0" err="1" smtClean="0"/>
              <a:t>svěrač</a:t>
            </a:r>
            <a:r>
              <a:rPr lang="en-GB" altLang="cs-CZ" dirty="0" smtClean="0"/>
              <a:t>)</a:t>
            </a:r>
          </a:p>
          <a:p>
            <a:pPr marL="1587" indent="0">
              <a:lnSpc>
                <a:spcPct val="93000"/>
              </a:lnSpc>
              <a:spcBef>
                <a:spcPts val="700"/>
              </a:spcBef>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Indikace</a:t>
            </a:r>
            <a:r>
              <a:rPr lang="en-GB" altLang="cs-CZ" dirty="0" smtClean="0"/>
              <a:t>:</a:t>
            </a:r>
          </a:p>
          <a:p>
            <a:pPr marL="738188" lvl="1" indent="-280988">
              <a:lnSpc>
                <a:spcPct val="93000"/>
              </a:lnSpc>
              <a:spcBef>
                <a:spcPts val="600"/>
              </a:spcBef>
              <a:buClr>
                <a:srgbClr val="6699FF"/>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místo</a:t>
            </a:r>
            <a:r>
              <a:rPr lang="en-GB" altLang="cs-CZ" dirty="0" smtClean="0"/>
              <a:t> </a:t>
            </a:r>
            <a:r>
              <a:rPr lang="en-GB" altLang="cs-CZ" dirty="0" err="1" smtClean="0"/>
              <a:t>obličejové</a:t>
            </a:r>
            <a:r>
              <a:rPr lang="en-GB" altLang="cs-CZ" dirty="0" smtClean="0"/>
              <a:t> </a:t>
            </a:r>
            <a:r>
              <a:rPr lang="en-GB" altLang="cs-CZ" dirty="0" err="1" smtClean="0"/>
              <a:t>masky</a:t>
            </a:r>
            <a:r>
              <a:rPr lang="en-GB" altLang="cs-CZ" dirty="0" smtClean="0"/>
              <a:t>, </a:t>
            </a:r>
            <a:r>
              <a:rPr lang="en-GB" altLang="cs-CZ" dirty="0" err="1" smtClean="0"/>
              <a:t>místo</a:t>
            </a:r>
            <a:r>
              <a:rPr lang="en-GB" altLang="cs-CZ" dirty="0" smtClean="0"/>
              <a:t> OTI, v </a:t>
            </a:r>
            <a:r>
              <a:rPr lang="en-GB" altLang="cs-CZ" dirty="0" err="1" smtClean="0"/>
              <a:t>tísni</a:t>
            </a:r>
            <a:r>
              <a:rPr lang="en-GB" altLang="cs-CZ" dirty="0" smtClean="0"/>
              <a:t>.</a:t>
            </a:r>
          </a:p>
          <a:p>
            <a:pPr marL="339725" indent="-338138">
              <a:lnSpc>
                <a:spcPct val="93000"/>
              </a:lnSpc>
              <a:spcBef>
                <a:spcPts val="700"/>
              </a:spcBef>
              <a:buClrTx/>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KI: </a:t>
            </a:r>
          </a:p>
          <a:p>
            <a:pPr marL="738188" lvl="1" indent="-280988">
              <a:lnSpc>
                <a:spcPct val="93000"/>
              </a:lnSpc>
              <a:spcBef>
                <a:spcPts val="600"/>
              </a:spcBef>
              <a:buClr>
                <a:srgbClr val="6699FF"/>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plný</a:t>
            </a:r>
            <a:r>
              <a:rPr lang="en-GB" altLang="cs-CZ" dirty="0" smtClean="0"/>
              <a:t> </a:t>
            </a:r>
            <a:r>
              <a:rPr lang="en-GB" altLang="cs-CZ" dirty="0" err="1" smtClean="0"/>
              <a:t>žaludek</a:t>
            </a:r>
            <a:endParaRPr lang="en-GB" altLang="cs-CZ" dirty="0" smtClean="0"/>
          </a:p>
          <a:p>
            <a:pPr marL="738188" lvl="1" indent="-280988">
              <a:lnSpc>
                <a:spcPct val="93000"/>
              </a:lnSpc>
              <a:spcBef>
                <a:spcPts val="600"/>
              </a:spcBef>
              <a:buClr>
                <a:srgbClr val="6699FF"/>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hiátová</a:t>
            </a:r>
            <a:r>
              <a:rPr lang="en-GB" altLang="cs-CZ" dirty="0" smtClean="0"/>
              <a:t> </a:t>
            </a:r>
            <a:r>
              <a:rPr lang="en-GB" altLang="cs-CZ" dirty="0" err="1" smtClean="0"/>
              <a:t>hernie</a:t>
            </a:r>
            <a:r>
              <a:rPr lang="en-GB" altLang="cs-CZ" dirty="0" smtClean="0"/>
              <a:t>, </a:t>
            </a:r>
          </a:p>
          <a:p>
            <a:pPr marL="738188" lvl="1" indent="-280988">
              <a:lnSpc>
                <a:spcPct val="93000"/>
              </a:lnSpc>
              <a:spcBef>
                <a:spcPts val="600"/>
              </a:spcBef>
              <a:buClr>
                <a:srgbClr val="6699FF"/>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potřeba</a:t>
            </a:r>
            <a:r>
              <a:rPr lang="en-GB" altLang="cs-CZ" dirty="0" smtClean="0"/>
              <a:t> </a:t>
            </a:r>
            <a:r>
              <a:rPr lang="en-GB" altLang="cs-CZ" dirty="0" err="1" smtClean="0"/>
              <a:t>vysokých</a:t>
            </a:r>
            <a:r>
              <a:rPr lang="en-GB" altLang="cs-CZ" dirty="0" smtClean="0"/>
              <a:t> </a:t>
            </a:r>
            <a:r>
              <a:rPr lang="en-GB" altLang="cs-CZ" dirty="0" err="1" smtClean="0"/>
              <a:t>inspiračních</a:t>
            </a:r>
            <a:r>
              <a:rPr lang="en-GB" altLang="cs-CZ" dirty="0" smtClean="0"/>
              <a:t> </a:t>
            </a:r>
            <a:r>
              <a:rPr lang="en-GB" altLang="cs-CZ" dirty="0" err="1" smtClean="0"/>
              <a:t>tlaků</a:t>
            </a:r>
            <a:endParaRPr lang="en-GB" altLang="cs-CZ" dirty="0" smtClean="0"/>
          </a:p>
          <a:p>
            <a:pPr marL="738188" lvl="1" indent="-280988">
              <a:lnSpc>
                <a:spcPct val="93000"/>
              </a:lnSpc>
              <a:spcBef>
                <a:spcPts val="600"/>
              </a:spcBef>
              <a:buClr>
                <a:srgbClr val="6699FF"/>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a:t>
            </a:r>
            <a:r>
              <a:rPr lang="en-GB" altLang="cs-CZ" dirty="0" err="1" smtClean="0"/>
              <a:t>delší</a:t>
            </a:r>
            <a:r>
              <a:rPr lang="en-GB" altLang="cs-CZ" dirty="0" smtClean="0"/>
              <a:t> </a:t>
            </a:r>
            <a:r>
              <a:rPr lang="en-GB" altLang="cs-CZ" dirty="0" err="1" smtClean="0"/>
              <a:t>operace</a:t>
            </a:r>
            <a:r>
              <a:rPr lang="en-GB" altLang="cs-CZ" dirty="0" smtClean="0"/>
              <a:t>)</a:t>
            </a:r>
          </a:p>
        </p:txBody>
      </p:sp>
    </p:spTree>
    <p:extLst>
      <p:ext uri="{BB962C8B-B14F-4D97-AF65-F5344CB8AC3E}">
        <p14:creationId xmlns:p14="http://schemas.microsoft.com/office/powerpoint/2010/main" val="56785606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LMA Classic</a:t>
            </a:r>
          </a:p>
        </p:txBody>
      </p:sp>
      <p:sp>
        <p:nvSpPr>
          <p:cNvPr id="60419" name="Rectangle 2"/>
          <p:cNvSpPr>
            <a:spLocks noGrp="1" noChangeArrowheads="1"/>
          </p:cNvSpPr>
          <p:nvPr>
            <p:ph idx="1"/>
          </p:nvPr>
        </p:nvSpPr>
        <p:spPr/>
        <p:txBody>
          <a:bodyPr/>
          <a:lstStyle/>
          <a:p>
            <a:pPr marL="104775" eaLnBrk="1">
              <a:buClr>
                <a:srgbClr val="E6E6E6"/>
              </a:buClr>
              <a:buSzPct val="45000"/>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4.12.1987</a:t>
            </a:r>
          </a:p>
        </p:txBody>
      </p:sp>
      <p:pic>
        <p:nvPicPr>
          <p:cNvPr id="604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281" y="2253837"/>
            <a:ext cx="6585600" cy="40684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710851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LMA Unique</a:t>
            </a:r>
          </a:p>
        </p:txBody>
      </p:sp>
      <p:sp>
        <p:nvSpPr>
          <p:cNvPr id="62467" name="Rectangle 2"/>
          <p:cNvSpPr>
            <a:spLocks noGrp="1" noChangeArrowheads="1"/>
          </p:cNvSpPr>
          <p:nvPr>
            <p:ph sz="half" idx="1"/>
          </p:nvPr>
        </p:nvSpPr>
        <p:spPr/>
        <p:txBody>
          <a:bodyPr/>
          <a:lstStyle/>
          <a:p>
            <a:pPr marL="104775" eaLnBrk="1">
              <a:buClr>
                <a:srgbClr val="E6E6E6"/>
              </a:buClr>
              <a:buSzPct val="45000"/>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jednorázová pomůcka</a:t>
            </a:r>
          </a:p>
        </p:txBody>
      </p:sp>
      <p:pic>
        <p:nvPicPr>
          <p:cNvPr id="624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184" y="2197671"/>
            <a:ext cx="7358011" cy="3509446"/>
          </a:xfrm>
          <a:prstGeom prst="rect">
            <a:avLst/>
          </a:prstGeom>
          <a:noFill/>
          <a:ln w="1908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62427720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Příprava LMA před zavedením</a:t>
            </a:r>
          </a:p>
        </p:txBody>
      </p:sp>
      <p:sp>
        <p:nvSpPr>
          <p:cNvPr id="38914" name="Rectangle 2"/>
          <p:cNvSpPr>
            <a:spLocks noGrp="1" noChangeArrowheads="1"/>
          </p:cNvSpPr>
          <p:nvPr>
            <p:ph idx="1"/>
          </p:nvPr>
        </p:nvSpPr>
        <p:spPr>
          <a:xfrm>
            <a:off x="720000" y="1198179"/>
            <a:ext cx="10753200" cy="4633821"/>
          </a:xfrm>
        </p:spPr>
        <p:txBody>
          <a:bodyPr lIns="90000" tIns="97600" rIns="90000" bIns="46800"/>
          <a:lstStyle/>
          <a:p>
            <a:pPr marL="427038" indent="0" eaLnBrk="1">
              <a:lnSpc>
                <a:spcPct val="100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sz="2000" dirty="0" smtClean="0"/>
              <a:t>Vizuální kontrola integrity &amp; </a:t>
            </a:r>
            <a:r>
              <a:rPr lang="cs-CZ" altLang="cs-CZ" sz="2000" dirty="0" err="1" smtClean="0"/>
              <a:t>pre</a:t>
            </a:r>
            <a:r>
              <a:rPr lang="cs-CZ" altLang="cs-CZ" sz="2000" dirty="0" smtClean="0"/>
              <a:t> use </a:t>
            </a:r>
            <a:r>
              <a:rPr lang="cs-CZ" altLang="cs-CZ" sz="2000" dirty="0" err="1" smtClean="0"/>
              <a:t>checks</a:t>
            </a:r>
            <a:endParaRPr lang="cs-CZ" altLang="cs-CZ" sz="2000" dirty="0" smtClean="0"/>
          </a:p>
          <a:p>
            <a:pPr marL="427038" indent="0" eaLnBrk="1">
              <a:lnSpc>
                <a:spcPct val="100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sz="2000" dirty="0" smtClean="0"/>
              <a:t>Kontrola LMA </a:t>
            </a:r>
            <a:r>
              <a:rPr lang="cs-CZ" altLang="cs-CZ" sz="2000" dirty="0" err="1" smtClean="0"/>
              <a:t>Record</a:t>
            </a:r>
            <a:r>
              <a:rPr lang="cs-CZ" altLang="cs-CZ" sz="2000" dirty="0" smtClean="0"/>
              <a:t> </a:t>
            </a:r>
            <a:r>
              <a:rPr lang="cs-CZ" altLang="cs-CZ" sz="2000" dirty="0" err="1" smtClean="0"/>
              <a:t>card</a:t>
            </a:r>
            <a:endParaRPr lang="cs-CZ" altLang="cs-CZ" sz="2000" dirty="0" smtClean="0"/>
          </a:p>
          <a:p>
            <a:pPr marL="427038" indent="0" eaLnBrk="1">
              <a:lnSpc>
                <a:spcPct val="100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sz="2000" dirty="0" err="1" smtClean="0"/>
              <a:t>Preinflace</a:t>
            </a:r>
            <a:r>
              <a:rPr lang="cs-CZ" altLang="cs-CZ" sz="2000" dirty="0" smtClean="0"/>
              <a:t> manžety (udrží tvar a tlak)</a:t>
            </a:r>
          </a:p>
          <a:p>
            <a:pPr marL="427038" indent="0" eaLnBrk="1">
              <a:lnSpc>
                <a:spcPct val="100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sz="2000" dirty="0" smtClean="0"/>
              <a:t>Deflace do tvaru:</a:t>
            </a:r>
          </a:p>
          <a:p>
            <a:pPr marL="1341438" lvl="2">
              <a:lnSpc>
                <a:spcPct val="100000"/>
              </a:lnSpc>
              <a:buClr>
                <a:schemeClr val="tx2"/>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sz="2000" dirty="0" smtClean="0"/>
              <a:t>lodičky (udrží tvar), </a:t>
            </a:r>
          </a:p>
          <a:p>
            <a:pPr marL="1341438" lvl="2">
              <a:lnSpc>
                <a:spcPct val="100000"/>
              </a:lnSpc>
              <a:buClr>
                <a:schemeClr val="tx2"/>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sz="2000" dirty="0" smtClean="0"/>
              <a:t>placky-</a:t>
            </a:r>
            <a:r>
              <a:rPr lang="cs-CZ" altLang="cs-CZ" sz="2000" dirty="0" err="1" smtClean="0"/>
              <a:t>ProSeal</a:t>
            </a:r>
            <a:r>
              <a:rPr lang="cs-CZ" altLang="cs-CZ" sz="2000" dirty="0" smtClean="0"/>
              <a:t> </a:t>
            </a:r>
            <a:r>
              <a:rPr lang="cs-CZ" altLang="cs-CZ" sz="2000" dirty="0"/>
              <a:t>(udrží tvar)</a:t>
            </a:r>
            <a:endParaRPr lang="cs-CZ" altLang="cs-CZ" sz="2000" dirty="0" smtClean="0"/>
          </a:p>
          <a:p>
            <a:pPr marL="427038" indent="0" eaLnBrk="1">
              <a:lnSpc>
                <a:spcPct val="100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sz="2000" dirty="0" err="1" smtClean="0"/>
              <a:t>Well</a:t>
            </a:r>
            <a:r>
              <a:rPr lang="cs-CZ" altLang="cs-CZ" sz="2000" dirty="0" smtClean="0"/>
              <a:t> </a:t>
            </a:r>
            <a:r>
              <a:rPr lang="cs-CZ" altLang="cs-CZ" sz="2000" dirty="0" err="1" smtClean="0"/>
              <a:t>lubricated</a:t>
            </a:r>
            <a:r>
              <a:rPr lang="cs-CZ" altLang="cs-CZ" sz="2000" dirty="0" smtClean="0"/>
              <a:t> – </a:t>
            </a:r>
            <a:r>
              <a:rPr lang="cs-CZ" altLang="cs-CZ" sz="2000" dirty="0" err="1" smtClean="0"/>
              <a:t>neutral</a:t>
            </a:r>
            <a:r>
              <a:rPr lang="cs-CZ" altLang="cs-CZ" sz="2000" dirty="0" smtClean="0"/>
              <a:t> gel, </a:t>
            </a:r>
            <a:r>
              <a:rPr lang="cs-CZ" altLang="cs-CZ" sz="2000" dirty="0" smtClean="0">
                <a:solidFill>
                  <a:srgbClr val="FF3300"/>
                </a:solidFill>
              </a:rPr>
              <a:t>ne </a:t>
            </a:r>
            <a:r>
              <a:rPr lang="cs-CZ" altLang="cs-CZ" sz="2000" dirty="0" err="1" smtClean="0">
                <a:solidFill>
                  <a:srgbClr val="FF3300"/>
                </a:solidFill>
              </a:rPr>
              <a:t>Mesocain</a:t>
            </a:r>
            <a:r>
              <a:rPr lang="cs-CZ" altLang="cs-CZ" sz="2000" dirty="0" smtClean="0">
                <a:solidFill>
                  <a:srgbClr val="FF3300"/>
                </a:solidFill>
              </a:rPr>
              <a:t> - </a:t>
            </a:r>
            <a:r>
              <a:rPr lang="cs-CZ" altLang="cs-CZ" sz="2000" dirty="0" err="1" smtClean="0">
                <a:solidFill>
                  <a:srgbClr val="FF3300"/>
                </a:solidFill>
              </a:rPr>
              <a:t>poop</a:t>
            </a:r>
            <a:r>
              <a:rPr lang="cs-CZ" altLang="cs-CZ" sz="2000" dirty="0" smtClean="0">
                <a:solidFill>
                  <a:srgbClr val="FF3300"/>
                </a:solidFill>
              </a:rPr>
              <a:t>. komplikace!</a:t>
            </a:r>
          </a:p>
          <a:p>
            <a:pPr marL="427038" indent="0" eaLnBrk="1">
              <a:lnSpc>
                <a:spcPct val="100000"/>
              </a:lnSpc>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endParaRPr lang="cs-CZ" altLang="cs-CZ" sz="2000" dirty="0" smtClean="0">
              <a:solidFill>
                <a:srgbClr val="FF3300"/>
              </a:solidFill>
            </a:endParaRPr>
          </a:p>
        </p:txBody>
      </p:sp>
      <p:grpSp>
        <p:nvGrpSpPr>
          <p:cNvPr id="64516" name="Group 3"/>
          <p:cNvGrpSpPr>
            <a:grpSpLocks/>
          </p:cNvGrpSpPr>
          <p:nvPr/>
        </p:nvGrpSpPr>
        <p:grpSpPr bwMode="auto">
          <a:xfrm>
            <a:off x="1422721" y="3586660"/>
            <a:ext cx="9446400" cy="3172653"/>
            <a:chOff x="741" y="2381"/>
            <a:chExt cx="4920" cy="2203"/>
          </a:xfrm>
        </p:grpSpPr>
        <p:pic>
          <p:nvPicPr>
            <p:cNvPr id="645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 y="2438"/>
              <a:ext cx="2932" cy="21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 y="2381"/>
              <a:ext cx="1591" cy="22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07509165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idx="4294967295"/>
          </p:nvPr>
        </p:nvSpPr>
        <p:spPr>
          <a:xfrm>
            <a:off x="896641" y="296671"/>
            <a:ext cx="10406400" cy="1058512"/>
          </a:xfrm>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dirty="0" smtClean="0"/>
              <a:t>Základní </a:t>
            </a:r>
            <a:r>
              <a:rPr lang="cs-CZ" altLang="cs-CZ" dirty="0" err="1" smtClean="0"/>
              <a:t>Airway</a:t>
            </a:r>
            <a:r>
              <a:rPr lang="cs-CZ" altLang="cs-CZ" dirty="0" smtClean="0"/>
              <a:t> Management </a:t>
            </a:r>
            <a:br>
              <a:rPr lang="cs-CZ" altLang="cs-CZ" dirty="0" smtClean="0"/>
            </a:br>
            <a:r>
              <a:rPr lang="cs-CZ" altLang="cs-CZ" dirty="0" smtClean="0"/>
              <a:t>pro ne </a:t>
            </a:r>
            <a:r>
              <a:rPr lang="cs-CZ" altLang="cs-CZ" dirty="0" err="1" smtClean="0"/>
              <a:t>anestezilogy</a:t>
            </a:r>
            <a:endParaRPr lang="cs-CZ" altLang="cs-CZ" dirty="0" smtClean="0"/>
          </a:p>
        </p:txBody>
      </p:sp>
      <p:sp>
        <p:nvSpPr>
          <p:cNvPr id="9218" name="Rectangle 2"/>
          <p:cNvSpPr>
            <a:spLocks noGrp="1" noChangeArrowheads="1"/>
          </p:cNvSpPr>
          <p:nvPr>
            <p:ph type="body" idx="4294967295"/>
          </p:nvPr>
        </p:nvSpPr>
        <p:spPr>
          <a:xfrm>
            <a:off x="896641" y="1781468"/>
            <a:ext cx="10604159" cy="4634407"/>
          </a:xfrm>
        </p:spPr>
        <p:txBody>
          <a:bodyPr/>
          <a:lstStyle/>
          <a:p>
            <a:pPr marL="561975" indent="-457200" eaLnBrk="1">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preoxygenace</a:t>
            </a:r>
            <a:r>
              <a:rPr lang="cs-CZ" altLang="cs-CZ" dirty="0" smtClean="0"/>
              <a:t> obličejovou maskou </a:t>
            </a:r>
            <a:br>
              <a:rPr lang="cs-CZ" altLang="cs-CZ" dirty="0" smtClean="0"/>
            </a:br>
            <a:r>
              <a:rPr lang="cs-CZ" altLang="cs-CZ" dirty="0" smtClean="0"/>
              <a:t>(</a:t>
            </a:r>
            <a:r>
              <a:rPr lang="cs-CZ" altLang="cs-CZ" dirty="0" err="1" smtClean="0"/>
              <a:t>flow</a:t>
            </a:r>
            <a:r>
              <a:rPr lang="cs-CZ" altLang="cs-CZ" dirty="0" smtClean="0"/>
              <a:t> O2 více než minutová ventilace)</a:t>
            </a:r>
          </a:p>
          <a:p>
            <a:pPr marL="561975" indent="-457200" eaLnBrk="1">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ventilace obličejovou maskou a vakem + O2</a:t>
            </a:r>
          </a:p>
          <a:p>
            <a:pPr marL="561975" indent="-457200" eaLnBrk="1">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zavedení LM – </a:t>
            </a:r>
            <a:r>
              <a:rPr lang="cs-CZ" altLang="cs-CZ" dirty="0" err="1" smtClean="0"/>
              <a:t>Supreme</a:t>
            </a:r>
            <a:r>
              <a:rPr lang="cs-CZ" altLang="cs-CZ" dirty="0" smtClean="0"/>
              <a:t> (ACLS; pacient OMV s apnoe)</a:t>
            </a:r>
          </a:p>
          <a:p>
            <a:pPr marL="561975" indent="-457200" eaLnBrk="1">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561975" indent="-457200" eaLnBrk="1">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nezkoušet na kriticky nemocném pacientovi dovednosti, které neumím = </a:t>
            </a:r>
            <a:r>
              <a:rPr lang="cs-CZ" altLang="cs-CZ" dirty="0" err="1" smtClean="0"/>
              <a:t>neintubuj</a:t>
            </a:r>
            <a:r>
              <a:rPr lang="cs-CZ" altLang="cs-CZ" dirty="0" smtClean="0"/>
              <a:t>, když to neděláš každý den</a:t>
            </a:r>
          </a:p>
          <a:p>
            <a:pPr marL="561975" indent="-457200" eaLnBrk="1">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561975" indent="-457200" eaLnBrk="1">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být připraven na problém </a:t>
            </a:r>
            <a:br>
              <a:rPr lang="cs-CZ" altLang="cs-CZ" dirty="0" smtClean="0"/>
            </a:br>
            <a:r>
              <a:rPr lang="cs-CZ" altLang="cs-CZ" dirty="0" smtClean="0"/>
              <a:t>= mít plán + volat o pomoc včas</a:t>
            </a:r>
          </a:p>
        </p:txBody>
      </p:sp>
    </p:spTree>
    <p:extLst>
      <p:ext uri="{BB962C8B-B14F-4D97-AF65-F5344CB8AC3E}">
        <p14:creationId xmlns:p14="http://schemas.microsoft.com/office/powerpoint/2010/main" val="316354658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800" y="1166522"/>
            <a:ext cx="5224321" cy="55013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3" name="Rectangle 2"/>
          <p:cNvSpPr>
            <a:spLocks noChangeArrowheads="1"/>
          </p:cNvSpPr>
          <p:nvPr/>
        </p:nvSpPr>
        <p:spPr bwMode="auto">
          <a:xfrm rot="5400000">
            <a:off x="3404112" y="1289932"/>
            <a:ext cx="5502817" cy="5253120"/>
          </a:xfrm>
          <a:prstGeom prst="rect">
            <a:avLst/>
          </a:prstGeom>
          <a:noFill/>
          <a:ln w="2844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0000"/>
              </a:lnSpc>
              <a:buClr>
                <a:srgbClr val="000000"/>
              </a:buClr>
              <a:buSzPct val="100000"/>
              <a:buFont typeface="Times New Roman" pitchFamily="16" charset="0"/>
              <a:buNone/>
            </a:pPr>
            <a:endParaRPr lang="cs-CZ" altLang="cs-CZ"/>
          </a:p>
        </p:txBody>
      </p:sp>
      <p:sp>
        <p:nvSpPr>
          <p:cNvPr id="2" name="Nadpis 1"/>
          <p:cNvSpPr>
            <a:spLocks noGrp="1"/>
          </p:cNvSpPr>
          <p:nvPr>
            <p:ph type="title"/>
          </p:nvPr>
        </p:nvSpPr>
        <p:spPr/>
        <p:txBody>
          <a:bodyPr/>
          <a:lstStyle/>
          <a:p>
            <a:r>
              <a:rPr lang="cs-CZ" dirty="0" smtClean="0"/>
              <a:t>Zavedení </a:t>
            </a:r>
            <a:r>
              <a:rPr lang="en-US" dirty="0" smtClean="0"/>
              <a:t>LMA </a:t>
            </a:r>
            <a:r>
              <a:rPr lang="cs-CZ" dirty="0" smtClean="0"/>
              <a:t>v neutrální poloze</a:t>
            </a:r>
            <a:endParaRPr lang="cs-CZ" dirty="0"/>
          </a:p>
        </p:txBody>
      </p:sp>
    </p:spTree>
    <p:extLst>
      <p:ext uri="{BB962C8B-B14F-4D97-AF65-F5344CB8AC3E}">
        <p14:creationId xmlns:p14="http://schemas.microsoft.com/office/powerpoint/2010/main" val="4112810014"/>
      </p:ext>
    </p:extLst>
  </p:cSld>
  <p:clrMapOvr>
    <a:masterClrMapping/>
  </p:clrMapOvr>
  <p:transition spd="slow">
    <p:zo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Poloha hlavy</a:t>
            </a:r>
          </a:p>
        </p:txBody>
      </p:sp>
      <p:sp>
        <p:nvSpPr>
          <p:cNvPr id="68611" name="Rectangle 2"/>
          <p:cNvSpPr>
            <a:spLocks noGrp="1" noChangeArrowheads="1"/>
          </p:cNvSpPr>
          <p:nvPr>
            <p:ph idx="1"/>
          </p:nvPr>
        </p:nvSpPr>
        <p:spPr>
          <a:xfrm>
            <a:off x="827521" y="1725340"/>
            <a:ext cx="10753200" cy="4139998"/>
          </a:xfrm>
        </p:spPr>
        <p:txBody>
          <a:bodyPr/>
          <a:lstStyle/>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Hlava v neutrální poloze		Hlava na podložce</a:t>
            </a:r>
          </a:p>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 			k zavedení LM				Krk flektován</a:t>
            </a:r>
          </a:p>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 								 				Hlava v extensi</a:t>
            </a:r>
          </a:p>
        </p:txBody>
      </p:sp>
      <p:sp>
        <p:nvSpPr>
          <p:cNvPr id="68612" name="Text Box 3"/>
          <p:cNvSpPr txBox="1">
            <a:spLocks noChangeArrowheads="1"/>
          </p:cNvSpPr>
          <p:nvPr/>
        </p:nvSpPr>
        <p:spPr bwMode="auto">
          <a:xfrm>
            <a:off x="827521" y="6637658"/>
            <a:ext cx="4005120" cy="279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eaLnBrk="1" hangingPunct="1">
              <a:lnSpc>
                <a:spcPct val="100000"/>
              </a:lnSpc>
              <a:spcBef>
                <a:spcPts val="750"/>
              </a:spcBef>
            </a:pPr>
            <a:r>
              <a:rPr lang="en-GB" altLang="cs-CZ" sz="1200">
                <a:solidFill>
                  <a:srgbClr val="FFFFFF"/>
                </a:solidFill>
                <a:latin typeface="Arial" charset="0"/>
                <a:cs typeface="Arial" charset="0"/>
              </a:rPr>
              <a:t>Diagrams courtesy of J.M. Rich, MA, CRNA</a:t>
            </a:r>
          </a:p>
        </p:txBody>
      </p:sp>
      <p:sp>
        <p:nvSpPr>
          <p:cNvPr id="68613" name="AutoShape 4"/>
          <p:cNvSpPr>
            <a:spLocks noChangeAspect="1" noChangeArrowheads="1"/>
          </p:cNvSpPr>
          <p:nvPr/>
        </p:nvSpPr>
        <p:spPr bwMode="auto">
          <a:xfrm>
            <a:off x="1157761" y="1430071"/>
            <a:ext cx="9509759" cy="2554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0000"/>
              </a:lnSpc>
              <a:buClr>
                <a:srgbClr val="000000"/>
              </a:buClr>
              <a:buSzPct val="100000"/>
              <a:buFont typeface="Times New Roman" pitchFamily="16" charset="0"/>
              <a:buNone/>
            </a:pPr>
            <a:endParaRPr lang="cs-CZ" altLang="cs-CZ"/>
          </a:p>
        </p:txBody>
      </p:sp>
      <p:pic>
        <p:nvPicPr>
          <p:cNvPr id="686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229" y="2517925"/>
            <a:ext cx="9509759" cy="25548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5906271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Flexibilní LM</a:t>
            </a:r>
          </a:p>
        </p:txBody>
      </p:sp>
      <p:sp>
        <p:nvSpPr>
          <p:cNvPr id="41986" name="Rectangle 2"/>
          <p:cNvSpPr>
            <a:spLocks noGrp="1" noChangeArrowheads="1"/>
          </p:cNvSpPr>
          <p:nvPr>
            <p:ph idx="1"/>
          </p:nvPr>
        </p:nvSpPr>
        <p:spPr/>
        <p:txBody>
          <a:bodyPr/>
          <a:lstStyle/>
          <a:p>
            <a:pPr marL="104775" indent="0" eaLnBrk="1">
              <a:buSzPct val="45000"/>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 1990</a:t>
            </a:r>
          </a:p>
          <a:p>
            <a:pPr marL="561975" indent="-457200" eaLnBrk="1">
              <a:buSzTx/>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pružina v rource</a:t>
            </a:r>
          </a:p>
          <a:p>
            <a:pPr marL="561975" indent="-457200" eaLnBrk="1">
              <a:buSzTx/>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Indikace: </a:t>
            </a:r>
          </a:p>
          <a:p>
            <a:pPr marL="813975" lvl="1" indent="-457200">
              <a:buSzPct val="45000"/>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operativa hlavy</a:t>
            </a:r>
          </a:p>
          <a:p>
            <a:pPr marL="813975" lvl="1" indent="-457200">
              <a:buSzPct val="45000"/>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krku</a:t>
            </a:r>
          </a:p>
          <a:p>
            <a:pPr marL="813975" lvl="1" indent="-457200">
              <a:buSzPct val="45000"/>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hrdla</a:t>
            </a:r>
          </a:p>
          <a:p>
            <a:pPr marL="813975" lvl="1" indent="-457200">
              <a:buSzPct val="45000"/>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horní části hrudníku a zad</a:t>
            </a:r>
          </a:p>
        </p:txBody>
      </p:sp>
      <p:pic>
        <p:nvPicPr>
          <p:cNvPr id="706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1684" y="2049518"/>
            <a:ext cx="7695573" cy="22450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8498756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8385041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881" y="1379665"/>
            <a:ext cx="6355200" cy="50952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5" name="Text Box 2"/>
          <p:cNvSpPr txBox="1">
            <a:spLocks noChangeArrowheads="1"/>
          </p:cNvSpPr>
          <p:nvPr/>
        </p:nvSpPr>
        <p:spPr bwMode="auto">
          <a:xfrm>
            <a:off x="2263681" y="2229354"/>
            <a:ext cx="2177280" cy="343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a:spcBef>
                <a:spcPts val="1125"/>
              </a:spcBef>
            </a:pPr>
            <a:r>
              <a:rPr lang="cs-CZ" altLang="cs-CZ" sz="1800">
                <a:solidFill>
                  <a:srgbClr val="000000"/>
                </a:solidFill>
              </a:rPr>
              <a:t>Bite block</a:t>
            </a:r>
          </a:p>
        </p:txBody>
      </p:sp>
      <p:sp>
        <p:nvSpPr>
          <p:cNvPr id="74756" name="Text Box 3"/>
          <p:cNvSpPr txBox="1">
            <a:spLocks noChangeArrowheads="1"/>
          </p:cNvSpPr>
          <p:nvPr/>
        </p:nvSpPr>
        <p:spPr bwMode="auto">
          <a:xfrm>
            <a:off x="6837121" y="3077604"/>
            <a:ext cx="1741439" cy="59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a:spcBef>
                <a:spcPts val="1125"/>
              </a:spcBef>
            </a:pPr>
            <a:r>
              <a:rPr lang="cs-CZ" altLang="cs-CZ" sz="1800">
                <a:solidFill>
                  <a:srgbClr val="000000"/>
                </a:solidFill>
              </a:rPr>
              <a:t>Gastric access tube</a:t>
            </a:r>
          </a:p>
        </p:txBody>
      </p:sp>
      <p:sp>
        <p:nvSpPr>
          <p:cNvPr id="74757" name="Line 4"/>
          <p:cNvSpPr>
            <a:spLocks noChangeShapeType="1"/>
          </p:cNvSpPr>
          <p:nvPr/>
        </p:nvSpPr>
        <p:spPr bwMode="auto">
          <a:xfrm>
            <a:off x="4179841" y="2556269"/>
            <a:ext cx="1044480" cy="391721"/>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74758" name="Line 5"/>
          <p:cNvSpPr>
            <a:spLocks noChangeShapeType="1"/>
          </p:cNvSpPr>
          <p:nvPr/>
        </p:nvSpPr>
        <p:spPr bwMode="auto">
          <a:xfrm flipH="1" flipV="1">
            <a:off x="6791041" y="2684442"/>
            <a:ext cx="873599" cy="394601"/>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74759" name="Text Box 6"/>
          <p:cNvSpPr txBox="1">
            <a:spLocks noChangeArrowheads="1"/>
          </p:cNvSpPr>
          <p:nvPr/>
        </p:nvSpPr>
        <p:spPr bwMode="auto">
          <a:xfrm>
            <a:off x="1655040" y="6083199"/>
            <a:ext cx="2874241" cy="343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a:spcBef>
                <a:spcPts val="1125"/>
              </a:spcBef>
            </a:pPr>
            <a:r>
              <a:rPr lang="cs-CZ" altLang="cs-CZ" sz="1800">
                <a:solidFill>
                  <a:srgbClr val="000000"/>
                </a:solidFill>
              </a:rPr>
              <a:t>Gastric port</a:t>
            </a:r>
          </a:p>
        </p:txBody>
      </p:sp>
      <p:sp>
        <p:nvSpPr>
          <p:cNvPr id="74760" name="Line 7"/>
          <p:cNvSpPr>
            <a:spLocks noChangeShapeType="1"/>
          </p:cNvSpPr>
          <p:nvPr/>
        </p:nvSpPr>
        <p:spPr bwMode="auto">
          <a:xfrm flipV="1">
            <a:off x="1827840" y="5821091"/>
            <a:ext cx="783360" cy="328354"/>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74761" name="Text Box 8"/>
          <p:cNvSpPr txBox="1">
            <a:spLocks noChangeArrowheads="1"/>
          </p:cNvSpPr>
          <p:nvPr/>
        </p:nvSpPr>
        <p:spPr bwMode="auto">
          <a:xfrm>
            <a:off x="3484801" y="1379665"/>
            <a:ext cx="2177280" cy="343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a:spcBef>
                <a:spcPts val="1125"/>
              </a:spcBef>
            </a:pPr>
            <a:r>
              <a:rPr lang="cs-CZ" altLang="cs-CZ" sz="1800">
                <a:solidFill>
                  <a:srgbClr val="000000"/>
                </a:solidFill>
              </a:rPr>
              <a:t>Airway connector</a:t>
            </a:r>
          </a:p>
        </p:txBody>
      </p:sp>
      <p:sp>
        <p:nvSpPr>
          <p:cNvPr id="74762" name="Line 9"/>
          <p:cNvSpPr>
            <a:spLocks noChangeShapeType="1"/>
          </p:cNvSpPr>
          <p:nvPr/>
        </p:nvSpPr>
        <p:spPr bwMode="auto">
          <a:xfrm>
            <a:off x="5443201" y="1640333"/>
            <a:ext cx="783360" cy="325474"/>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74763" name="Rectangle 10"/>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LMA ProSeal™</a:t>
            </a:r>
          </a:p>
        </p:txBody>
      </p:sp>
    </p:spTree>
    <p:extLst>
      <p:ext uri="{BB962C8B-B14F-4D97-AF65-F5344CB8AC3E}">
        <p14:creationId xmlns:p14="http://schemas.microsoft.com/office/powerpoint/2010/main" val="4100749488"/>
      </p:ext>
    </p:extLst>
  </p:cSld>
  <p:clrMapOvr>
    <a:masterClrMapping/>
  </p:clrMapOvr>
  <p:transition spd="slow">
    <p:zo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081" y="0"/>
            <a:ext cx="6729599"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03" name="Rectangle 2"/>
          <p:cNvSpPr>
            <a:spLocks noGrp="1" noChangeArrowheads="1"/>
          </p:cNvSpPr>
          <p:nvPr>
            <p:ph type="title"/>
          </p:nvPr>
        </p:nvSpPr>
        <p:spPr>
          <a:xfrm>
            <a:off x="720000" y="720000"/>
            <a:ext cx="5239366" cy="1124566"/>
          </a:xfrm>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dirty="0" smtClean="0"/>
              <a:t>Příprava LMA</a:t>
            </a:r>
            <a:br>
              <a:rPr lang="cs-CZ" altLang="cs-CZ" dirty="0" smtClean="0"/>
            </a:br>
            <a:r>
              <a:rPr lang="cs-CZ" altLang="cs-CZ" dirty="0" err="1" smtClean="0"/>
              <a:t>ProSeal</a:t>
            </a:r>
            <a:endParaRPr lang="cs-CZ" altLang="cs-CZ" dirty="0" smtClean="0"/>
          </a:p>
        </p:txBody>
      </p:sp>
      <p:sp>
        <p:nvSpPr>
          <p:cNvPr id="76804" name="Rectangle 3"/>
          <p:cNvSpPr>
            <a:spLocks noGrp="1" noChangeArrowheads="1"/>
          </p:cNvSpPr>
          <p:nvPr>
            <p:ph idx="1"/>
          </p:nvPr>
        </p:nvSpPr>
        <p:spPr>
          <a:xfrm>
            <a:off x="720000" y="1912726"/>
            <a:ext cx="3993890" cy="4139998"/>
          </a:xfrm>
        </p:spPr>
        <p:txBody>
          <a:bodyPr/>
          <a:lstStyle/>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vyfouknout na placičku</a:t>
            </a:r>
          </a:p>
        </p:txBody>
      </p:sp>
    </p:spTree>
    <p:extLst>
      <p:ext uri="{BB962C8B-B14F-4D97-AF65-F5344CB8AC3E}">
        <p14:creationId xmlns:p14="http://schemas.microsoft.com/office/powerpoint/2010/main" val="54241556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8175"/>
            <a:ext cx="12192000" cy="66088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752679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9534"/>
            <a:ext cx="12192000" cy="66088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6893118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3853"/>
            <a:ext cx="12192000" cy="66088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9347347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a:lum bright="-6000" contrast="36000"/>
            <a:extLst>
              <a:ext uri="{28A0092B-C50C-407E-A947-70E740481C1C}">
                <a14:useLocalDpi xmlns:a14="http://schemas.microsoft.com/office/drawing/2010/main" val="0"/>
              </a:ext>
            </a:extLst>
          </a:blip>
          <a:srcRect/>
          <a:stretch>
            <a:fillRect/>
          </a:stretch>
        </p:blipFill>
        <p:spPr bwMode="auto">
          <a:xfrm>
            <a:off x="2743681" y="0"/>
            <a:ext cx="6606719" cy="6858000"/>
          </a:xfrm>
          <a:prstGeom prst="rect">
            <a:avLst/>
          </a:prstGeom>
          <a:noFill/>
          <a:ln>
            <a:noFill/>
          </a:ln>
          <a:effectLst/>
          <a:extLst>
            <a:ext uri="{909E8E84-426E-40DD-AFC4-6F175D3DCCD1}">
              <a14:hiddenFill xmlns:a14="http://schemas.microsoft.com/office/drawing/2010/main">
                <a:blipFill dpi="0" rotWithShape="0">
                  <a:blip>
                    <a:lum bright="-6000" contrast="3600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3540235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idx="4294967295"/>
          </p:nvPr>
        </p:nvSpPr>
        <p:spPr>
          <a:xfrm>
            <a:off x="896641" y="256347"/>
            <a:ext cx="10406400" cy="1140600"/>
          </a:xfrm>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Pro anesteziology</a:t>
            </a:r>
          </a:p>
        </p:txBody>
      </p:sp>
      <p:sp>
        <p:nvSpPr>
          <p:cNvPr id="13315" name="Rectangle 2"/>
          <p:cNvSpPr>
            <a:spLocks noGrp="1" noChangeArrowheads="1"/>
          </p:cNvSpPr>
          <p:nvPr>
            <p:ph type="body" idx="4294967295"/>
          </p:nvPr>
        </p:nvSpPr>
        <p:spPr>
          <a:xfrm>
            <a:off x="896641" y="1781468"/>
            <a:ext cx="10604159" cy="3178413"/>
          </a:xfrm>
        </p:spPr>
        <p:txBody>
          <a:bodyPr tIns="71120"/>
          <a:lstStyle/>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800" dirty="0" err="1" smtClean="0"/>
              <a:t>There</a:t>
            </a:r>
            <a:r>
              <a:rPr lang="cs-CZ" altLang="cs-CZ" sz="2800" dirty="0" smtClean="0"/>
              <a:t> </a:t>
            </a:r>
            <a:r>
              <a:rPr lang="cs-CZ" altLang="cs-CZ" sz="2800" dirty="0" err="1" smtClean="0"/>
              <a:t>is</a:t>
            </a:r>
            <a:r>
              <a:rPr lang="cs-CZ" altLang="cs-CZ" sz="2800" dirty="0" smtClean="0"/>
              <a:t> </a:t>
            </a:r>
            <a:r>
              <a:rPr lang="cs-CZ" altLang="cs-CZ" sz="2800" dirty="0" err="1" smtClean="0"/>
              <a:t>one</a:t>
            </a:r>
            <a:r>
              <a:rPr lang="cs-CZ" altLang="cs-CZ" sz="2800" dirty="0" smtClean="0"/>
              <a:t> </a:t>
            </a:r>
            <a:r>
              <a:rPr lang="cs-CZ" altLang="cs-CZ" sz="2800" dirty="0" err="1" smtClean="0"/>
              <a:t>skill</a:t>
            </a:r>
            <a:r>
              <a:rPr lang="cs-CZ" altLang="cs-CZ" sz="2800" dirty="0" smtClean="0"/>
              <a:t> </a:t>
            </a:r>
            <a:r>
              <a:rPr lang="cs-CZ" altLang="cs-CZ" sz="2800" dirty="0" err="1" smtClean="0"/>
              <a:t>above</a:t>
            </a:r>
            <a:r>
              <a:rPr lang="cs-CZ" altLang="cs-CZ" sz="2800" dirty="0" smtClean="0"/>
              <a:t> </a:t>
            </a:r>
            <a:r>
              <a:rPr lang="cs-CZ" altLang="cs-CZ" sz="2800" dirty="0" err="1" smtClean="0"/>
              <a:t>all</a:t>
            </a:r>
            <a:r>
              <a:rPr lang="cs-CZ" altLang="cs-CZ" sz="2800" dirty="0" smtClean="0"/>
              <a:t> </a:t>
            </a:r>
            <a:r>
              <a:rPr lang="cs-CZ" altLang="cs-CZ" sz="2800" dirty="0" err="1" smtClean="0"/>
              <a:t>else</a:t>
            </a:r>
            <a:r>
              <a:rPr lang="cs-CZ" altLang="cs-CZ" sz="2800" dirty="0" smtClean="0"/>
              <a:t> </a:t>
            </a:r>
            <a:r>
              <a:rPr lang="cs-CZ" altLang="cs-CZ" sz="2800" dirty="0" err="1" smtClean="0"/>
              <a:t>that</a:t>
            </a:r>
            <a:r>
              <a:rPr lang="cs-CZ" altLang="cs-CZ" sz="2800" dirty="0" smtClean="0"/>
              <a:t> </a:t>
            </a:r>
            <a:r>
              <a:rPr lang="cs-CZ" altLang="cs-CZ" sz="2800" dirty="0" err="1" smtClean="0"/>
              <a:t>an</a:t>
            </a:r>
            <a:r>
              <a:rPr lang="cs-CZ" altLang="cs-CZ" sz="2800" dirty="0" smtClean="0"/>
              <a:t> </a:t>
            </a:r>
            <a:r>
              <a:rPr lang="cs-CZ" altLang="cs-CZ" sz="2800" dirty="0" err="1" smtClean="0"/>
              <a:t>anaesthetist</a:t>
            </a:r>
            <a:r>
              <a:rPr lang="cs-CZ" altLang="cs-CZ" sz="2800" dirty="0" smtClean="0"/>
              <a:t> </a:t>
            </a:r>
            <a:r>
              <a:rPr lang="cs-CZ" altLang="cs-CZ" sz="2800" dirty="0" err="1" smtClean="0"/>
              <a:t>is</a:t>
            </a:r>
            <a:r>
              <a:rPr lang="cs-CZ" altLang="cs-CZ" sz="2800" dirty="0" smtClean="0"/>
              <a:t> </a:t>
            </a:r>
            <a:r>
              <a:rPr lang="cs-CZ" altLang="cs-CZ" sz="2800" dirty="0" err="1" smtClean="0"/>
              <a:t>expected</a:t>
            </a:r>
            <a:r>
              <a:rPr lang="cs-CZ" altLang="cs-CZ" sz="2800" dirty="0" smtClean="0"/>
              <a:t> to exhibit and </a:t>
            </a:r>
            <a:r>
              <a:rPr lang="cs-CZ" altLang="cs-CZ" sz="2800" dirty="0" err="1" smtClean="0"/>
              <a:t>that</a:t>
            </a:r>
            <a:r>
              <a:rPr lang="cs-CZ" altLang="cs-CZ" sz="2800" dirty="0" smtClean="0"/>
              <a:t> </a:t>
            </a:r>
            <a:r>
              <a:rPr lang="cs-CZ" altLang="cs-CZ" sz="2800" dirty="0" err="1" smtClean="0"/>
              <a:t>is</a:t>
            </a:r>
            <a:r>
              <a:rPr lang="cs-CZ" altLang="cs-CZ" sz="2800" dirty="0" smtClean="0"/>
              <a:t> to </a:t>
            </a:r>
            <a:r>
              <a:rPr lang="cs-CZ" altLang="cs-CZ" sz="2800" b="1" dirty="0" err="1" smtClean="0"/>
              <a:t>maintain</a:t>
            </a:r>
            <a:r>
              <a:rPr lang="cs-CZ" altLang="cs-CZ" sz="2800" b="1" dirty="0" smtClean="0"/>
              <a:t> </a:t>
            </a:r>
            <a:r>
              <a:rPr lang="cs-CZ" altLang="cs-CZ" sz="2800" b="1" dirty="0" err="1" smtClean="0"/>
              <a:t>the</a:t>
            </a:r>
            <a:r>
              <a:rPr lang="cs-CZ" altLang="cs-CZ" sz="2800" b="1" dirty="0" smtClean="0"/>
              <a:t> </a:t>
            </a:r>
            <a:r>
              <a:rPr lang="cs-CZ" altLang="cs-CZ" sz="2800" b="1" dirty="0" err="1" smtClean="0"/>
              <a:t>airway</a:t>
            </a:r>
            <a:r>
              <a:rPr lang="cs-CZ" altLang="cs-CZ" sz="2800" dirty="0" smtClean="0"/>
              <a:t> </a:t>
            </a:r>
            <a:r>
              <a:rPr lang="cs-CZ" altLang="cs-CZ" sz="2800" dirty="0" err="1" smtClean="0"/>
              <a:t>impeccably</a:t>
            </a:r>
            <a:r>
              <a:rPr lang="cs-CZ" altLang="cs-CZ" sz="2800" dirty="0" smtClean="0"/>
              <a:t>.</a:t>
            </a:r>
          </a:p>
          <a:p>
            <a:pPr marL="0" indent="0" algn="r"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800" dirty="0" smtClean="0"/>
              <a:t>M. Rosen and I. P. </a:t>
            </a:r>
            <a:r>
              <a:rPr lang="cs-CZ" altLang="cs-CZ" sz="2800" dirty="0" err="1" smtClean="0"/>
              <a:t>Latto</a:t>
            </a:r>
            <a:r>
              <a:rPr lang="cs-CZ" altLang="cs-CZ" sz="2800" dirty="0" smtClean="0"/>
              <a:t> 1984</a:t>
            </a:r>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sz="2800" dirty="0" smtClean="0"/>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sz="2800" dirty="0" smtClean="0"/>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800" dirty="0" err="1" smtClean="0"/>
              <a:t>The</a:t>
            </a:r>
            <a:r>
              <a:rPr lang="cs-CZ" altLang="cs-CZ" sz="2800" dirty="0" smtClean="0"/>
              <a:t> most </a:t>
            </a:r>
            <a:r>
              <a:rPr lang="cs-CZ" altLang="cs-CZ" sz="2800" dirty="0" err="1" smtClean="0"/>
              <a:t>compelling</a:t>
            </a:r>
            <a:r>
              <a:rPr lang="cs-CZ" altLang="cs-CZ" sz="2800" dirty="0" smtClean="0"/>
              <a:t> </a:t>
            </a:r>
            <a:r>
              <a:rPr lang="cs-CZ" altLang="cs-CZ" sz="2800" dirty="0" err="1" smtClean="0"/>
              <a:t>educational</a:t>
            </a:r>
            <a:r>
              <a:rPr lang="cs-CZ" altLang="cs-CZ" sz="2800" dirty="0" smtClean="0"/>
              <a:t> </a:t>
            </a:r>
            <a:r>
              <a:rPr lang="cs-CZ" altLang="cs-CZ" sz="2800" dirty="0" err="1" smtClean="0"/>
              <a:t>effort</a:t>
            </a:r>
            <a:r>
              <a:rPr lang="cs-CZ" altLang="cs-CZ" sz="2800" dirty="0" smtClean="0"/>
              <a:t> </a:t>
            </a:r>
            <a:r>
              <a:rPr lang="cs-CZ" altLang="cs-CZ" sz="2800" dirty="0" err="1" smtClean="0"/>
              <a:t>for</a:t>
            </a:r>
            <a:r>
              <a:rPr lang="cs-CZ" altLang="cs-CZ" sz="2800" dirty="0" smtClean="0"/>
              <a:t> </a:t>
            </a:r>
            <a:r>
              <a:rPr lang="cs-CZ" altLang="cs-CZ" sz="2800" dirty="0" err="1" smtClean="0"/>
              <a:t>the</a:t>
            </a:r>
            <a:r>
              <a:rPr lang="cs-CZ" altLang="cs-CZ" sz="2800" dirty="0" smtClean="0"/>
              <a:t> </a:t>
            </a:r>
            <a:r>
              <a:rPr lang="cs-CZ" altLang="cs-CZ" sz="2800" dirty="0" err="1" smtClean="0"/>
              <a:t>anaesthesia</a:t>
            </a:r>
            <a:r>
              <a:rPr lang="cs-CZ" altLang="cs-CZ" sz="2800" dirty="0" smtClean="0"/>
              <a:t> </a:t>
            </a:r>
            <a:r>
              <a:rPr lang="cs-CZ" altLang="cs-CZ" sz="2800" dirty="0" err="1" smtClean="0"/>
              <a:t>community</a:t>
            </a:r>
            <a:r>
              <a:rPr lang="cs-CZ" altLang="cs-CZ" sz="2800" dirty="0" smtClean="0"/>
              <a:t> </a:t>
            </a:r>
            <a:r>
              <a:rPr lang="cs-CZ" altLang="cs-CZ" sz="2800" dirty="0" err="1" smtClean="0"/>
              <a:t>should</a:t>
            </a:r>
            <a:r>
              <a:rPr lang="cs-CZ" altLang="cs-CZ" sz="2800" dirty="0" smtClean="0"/>
              <a:t> </a:t>
            </a:r>
            <a:r>
              <a:rPr lang="cs-CZ" altLang="cs-CZ" sz="2800" dirty="0" err="1" smtClean="0"/>
              <a:t>be</a:t>
            </a:r>
            <a:r>
              <a:rPr lang="cs-CZ" altLang="cs-CZ" sz="2800" dirty="0" smtClean="0"/>
              <a:t> to </a:t>
            </a:r>
            <a:r>
              <a:rPr lang="cs-CZ" altLang="cs-CZ" sz="2800" b="1" dirty="0" err="1" smtClean="0"/>
              <a:t>reduce</a:t>
            </a:r>
            <a:r>
              <a:rPr lang="cs-CZ" altLang="cs-CZ" sz="2800" b="1" dirty="0" smtClean="0"/>
              <a:t> </a:t>
            </a:r>
            <a:r>
              <a:rPr lang="cs-CZ" altLang="cs-CZ" sz="2800" b="1" dirty="0" err="1" smtClean="0"/>
              <a:t>the</a:t>
            </a:r>
            <a:r>
              <a:rPr lang="cs-CZ" altLang="cs-CZ" sz="2800" b="1" dirty="0" smtClean="0"/>
              <a:t> </a:t>
            </a:r>
            <a:r>
              <a:rPr lang="cs-CZ" altLang="cs-CZ" sz="2800" b="1" dirty="0" err="1" smtClean="0"/>
              <a:t>frequency</a:t>
            </a:r>
            <a:r>
              <a:rPr lang="cs-CZ" altLang="cs-CZ" sz="2800" b="1" dirty="0" smtClean="0"/>
              <a:t> and </a:t>
            </a:r>
            <a:r>
              <a:rPr lang="cs-CZ" altLang="cs-CZ" sz="2800" b="1" dirty="0" err="1" smtClean="0"/>
              <a:t>severity</a:t>
            </a:r>
            <a:r>
              <a:rPr lang="cs-CZ" altLang="cs-CZ" sz="2800" b="1" dirty="0" smtClean="0"/>
              <a:t> </a:t>
            </a:r>
            <a:r>
              <a:rPr lang="cs-CZ" altLang="cs-CZ" sz="2800" b="1" dirty="0" err="1" smtClean="0"/>
              <a:t>of</a:t>
            </a:r>
            <a:r>
              <a:rPr lang="cs-CZ" altLang="cs-CZ" sz="2800" b="1" dirty="0" smtClean="0"/>
              <a:t> </a:t>
            </a:r>
            <a:r>
              <a:rPr lang="cs-CZ" altLang="cs-CZ" sz="2800" b="1" dirty="0" err="1" smtClean="0"/>
              <a:t>complications</a:t>
            </a:r>
            <a:r>
              <a:rPr lang="cs-CZ" altLang="cs-CZ" sz="2800" dirty="0" smtClean="0"/>
              <a:t> </a:t>
            </a:r>
            <a:r>
              <a:rPr lang="cs-CZ" altLang="cs-CZ" sz="2800" dirty="0" err="1" smtClean="0"/>
              <a:t>related</a:t>
            </a:r>
            <a:r>
              <a:rPr lang="cs-CZ" altLang="cs-CZ" sz="2800" dirty="0" smtClean="0"/>
              <a:t> to </a:t>
            </a:r>
            <a:r>
              <a:rPr lang="cs-CZ" altLang="cs-CZ" sz="2800" b="1" dirty="0" err="1" smtClean="0"/>
              <a:t>managing</a:t>
            </a:r>
            <a:r>
              <a:rPr lang="cs-CZ" altLang="cs-CZ" sz="2800" b="1" dirty="0" smtClean="0"/>
              <a:t> </a:t>
            </a:r>
            <a:r>
              <a:rPr lang="cs-CZ" altLang="cs-CZ" sz="2800" b="1" dirty="0" err="1" smtClean="0"/>
              <a:t>the</a:t>
            </a:r>
            <a:r>
              <a:rPr lang="cs-CZ" altLang="cs-CZ" sz="2800" b="1" dirty="0" smtClean="0"/>
              <a:t> </a:t>
            </a:r>
            <a:r>
              <a:rPr lang="cs-CZ" altLang="cs-CZ" sz="2800" b="1" dirty="0" err="1" smtClean="0"/>
              <a:t>airway</a:t>
            </a:r>
            <a:r>
              <a:rPr lang="cs-CZ" altLang="cs-CZ" sz="2800" dirty="0" smtClean="0"/>
              <a:t>.</a:t>
            </a:r>
          </a:p>
          <a:p>
            <a:pPr marL="0" indent="0" algn="r"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800" dirty="0" err="1" smtClean="0"/>
              <a:t>Benumof</a:t>
            </a:r>
            <a:r>
              <a:rPr lang="cs-CZ" altLang="cs-CZ" sz="2800" dirty="0" smtClean="0"/>
              <a:t> 1995</a:t>
            </a:r>
          </a:p>
        </p:txBody>
      </p:sp>
    </p:spTree>
    <p:extLst>
      <p:ext uri="{BB962C8B-B14F-4D97-AF65-F5344CB8AC3E}">
        <p14:creationId xmlns:p14="http://schemas.microsoft.com/office/powerpoint/2010/main" val="318528106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2801281" y="0"/>
            <a:ext cx="6608640" cy="6858000"/>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498512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896"/>
            <a:ext cx="12192000" cy="66088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2701270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960" y="0"/>
            <a:ext cx="6080641"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2165337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7" y="28423"/>
            <a:ext cx="12192000" cy="66088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187" name="Rectangle 2"/>
          <p:cNvSpPr>
            <a:spLocks noGrp="1" noChangeArrowheads="1"/>
          </p:cNvSpPr>
          <p:nvPr>
            <p:ph type="title"/>
          </p:nvPr>
        </p:nvSpPr>
        <p:spPr>
          <a:xfrm>
            <a:off x="720000" y="168190"/>
            <a:ext cx="10753200" cy="451576"/>
          </a:xfrm>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dirty="0" smtClean="0"/>
              <a:t>Pomsta anesteziologické sestry</a:t>
            </a:r>
          </a:p>
        </p:txBody>
      </p:sp>
    </p:spTree>
    <p:extLst>
      <p:ext uri="{BB962C8B-B14F-4D97-AF65-F5344CB8AC3E}">
        <p14:creationId xmlns:p14="http://schemas.microsoft.com/office/powerpoint/2010/main" val="73229259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1459"/>
            <a:ext cx="12192000" cy="66088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235" name="Rectangle 2"/>
          <p:cNvSpPr>
            <a:spLocks noGrp="1" noChangeArrowheads="1"/>
          </p:cNvSpPr>
          <p:nvPr>
            <p:ph type="title" idx="4294967295"/>
          </p:nvPr>
        </p:nvSpPr>
        <p:spPr>
          <a:xfrm>
            <a:off x="896641" y="296671"/>
            <a:ext cx="10406400" cy="1058512"/>
          </a:xfrm>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Pomsta anesteziologické sestry</a:t>
            </a:r>
          </a:p>
        </p:txBody>
      </p:sp>
    </p:spTree>
    <p:extLst>
      <p:ext uri="{BB962C8B-B14F-4D97-AF65-F5344CB8AC3E}">
        <p14:creationId xmlns:p14="http://schemas.microsoft.com/office/powerpoint/2010/main" val="15013845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Grp="1" noChangeArrowheads="1"/>
          </p:cNvSpPr>
          <p:nvPr>
            <p:ph type="title" idx="4294967295"/>
          </p:nvPr>
        </p:nvSpPr>
        <p:spPr>
          <a:xfrm>
            <a:off x="896641" y="296671"/>
            <a:ext cx="10406400" cy="1058512"/>
          </a:xfrm>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Zavedení ProSeal, FasTrach, CTrach</a:t>
            </a:r>
          </a:p>
        </p:txBody>
      </p:sp>
      <p:pic>
        <p:nvPicPr>
          <p:cNvPr id="97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921" y="1440151"/>
            <a:ext cx="7833600" cy="5092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183363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441" y="1306217"/>
            <a:ext cx="7833600" cy="5587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2436532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Grp="1" noChangeArrowheads="1"/>
          </p:cNvSpPr>
          <p:nvPr>
            <p:ph type="title" idx="4294967295"/>
          </p:nvPr>
        </p:nvSpPr>
        <p:spPr>
          <a:xfrm>
            <a:off x="896641" y="296671"/>
            <a:ext cx="10406400" cy="1058512"/>
          </a:xfrm>
        </p:spPr>
        <p:txBody>
          <a:bodyPr tIns="121919"/>
          <a:lstStyle/>
          <a:p>
            <a:pPr eaLnBrk="1"/>
            <a:endParaRPr lang="cs-CZ" altLang="cs-CZ" smtClean="0"/>
          </a:p>
        </p:txBody>
      </p:sp>
      <p:pic>
        <p:nvPicPr>
          <p:cNvPr id="1013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080" y="1306218"/>
            <a:ext cx="5875200" cy="50981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6241032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ChangeArrowheads="1"/>
          </p:cNvSpPr>
          <p:nvPr>
            <p:ph type="title"/>
          </p:nvPr>
        </p:nvSpPr>
        <p:spPr/>
        <p:txBody>
          <a:bodyPr lIns="90000" tIns="168719" rIns="90000" bIns="46800"/>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dirty="0" smtClean="0"/>
              <a:t>Zavedení LM</a:t>
            </a:r>
          </a:p>
        </p:txBody>
      </p:sp>
      <p:sp>
        <p:nvSpPr>
          <p:cNvPr id="58370" name="Rectangle 2"/>
          <p:cNvSpPr>
            <a:spLocks noGrp="1" noChangeArrowheads="1"/>
          </p:cNvSpPr>
          <p:nvPr>
            <p:ph idx="1"/>
          </p:nvPr>
        </p:nvSpPr>
        <p:spPr/>
        <p:txBody>
          <a:bodyPr/>
          <a:lstStyle/>
          <a:p>
            <a:pPr marL="457200" indent="-457200" eaLnBrk="1">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dirty="0" err="1" smtClean="0"/>
              <a:t>The</a:t>
            </a:r>
            <a:r>
              <a:rPr lang="cs-CZ" altLang="cs-CZ" dirty="0" smtClean="0"/>
              <a:t> standard </a:t>
            </a:r>
            <a:r>
              <a:rPr lang="cs-CZ" altLang="cs-CZ" dirty="0" err="1" smtClean="0"/>
              <a:t>technique</a:t>
            </a:r>
            <a:r>
              <a:rPr lang="cs-CZ" altLang="cs-CZ" dirty="0" smtClean="0"/>
              <a:t>: </a:t>
            </a:r>
          </a:p>
          <a:p>
            <a:pPr marL="709200" lvl="1" indent="-457200">
              <a:buSzPct val="45000"/>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dirty="0" err="1" smtClean="0"/>
              <a:t>The</a:t>
            </a:r>
            <a:r>
              <a:rPr lang="cs-CZ" altLang="cs-CZ" dirty="0" smtClean="0"/>
              <a:t> </a:t>
            </a:r>
            <a:r>
              <a:rPr lang="cs-CZ" altLang="cs-CZ" dirty="0" err="1" smtClean="0"/>
              <a:t>midline</a:t>
            </a:r>
            <a:r>
              <a:rPr lang="cs-CZ" altLang="cs-CZ" dirty="0" smtClean="0"/>
              <a:t> </a:t>
            </a:r>
            <a:r>
              <a:rPr lang="cs-CZ" altLang="cs-CZ" dirty="0" err="1" smtClean="0"/>
              <a:t>approach</a:t>
            </a:r>
            <a:r>
              <a:rPr lang="cs-CZ" altLang="cs-CZ" dirty="0" smtClean="0"/>
              <a:t>, </a:t>
            </a:r>
          </a:p>
          <a:p>
            <a:pPr marL="709200" lvl="1" indent="-457200">
              <a:buSzPct val="45000"/>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dirty="0" err="1" smtClean="0"/>
              <a:t>The</a:t>
            </a:r>
            <a:r>
              <a:rPr lang="cs-CZ" altLang="cs-CZ" dirty="0" smtClean="0"/>
              <a:t> </a:t>
            </a:r>
            <a:r>
              <a:rPr lang="cs-CZ" altLang="cs-CZ" dirty="0" err="1" smtClean="0"/>
              <a:t>lateral</a:t>
            </a:r>
            <a:r>
              <a:rPr lang="cs-CZ" altLang="cs-CZ" dirty="0" smtClean="0"/>
              <a:t> </a:t>
            </a:r>
            <a:r>
              <a:rPr lang="cs-CZ" altLang="cs-CZ" dirty="0" err="1" smtClean="0"/>
              <a:t>approach</a:t>
            </a:r>
            <a:r>
              <a:rPr lang="cs-CZ" altLang="cs-CZ" dirty="0" smtClean="0"/>
              <a:t>, </a:t>
            </a:r>
          </a:p>
          <a:p>
            <a:pPr marL="709200" lvl="1" indent="-457200">
              <a:buSzPct val="45000"/>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dirty="0" smtClean="0"/>
              <a:t>… zavaděč/prst</a:t>
            </a:r>
          </a:p>
          <a:p>
            <a:pPr marL="457200" indent="-457200" eaLnBrk="1">
              <a:buSzTx/>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endParaRPr lang="cs-CZ" altLang="cs-CZ" dirty="0" smtClean="0"/>
          </a:p>
          <a:p>
            <a:pPr marL="457200" indent="-457200" eaLnBrk="1">
              <a:buSzTx/>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dirty="0" smtClean="0"/>
              <a:t>LMA </a:t>
            </a:r>
            <a:r>
              <a:rPr lang="cs-CZ" altLang="cs-CZ" dirty="0" err="1" smtClean="0"/>
              <a:t>insertion</a:t>
            </a:r>
            <a:r>
              <a:rPr lang="cs-CZ" altLang="cs-CZ" dirty="0" smtClean="0"/>
              <a:t> in </a:t>
            </a:r>
            <a:r>
              <a:rPr lang="cs-CZ" altLang="cs-CZ" dirty="0" err="1" smtClean="0"/>
              <a:t>different</a:t>
            </a:r>
            <a:r>
              <a:rPr lang="cs-CZ" altLang="cs-CZ" dirty="0" smtClean="0"/>
              <a:t> body </a:t>
            </a:r>
            <a:r>
              <a:rPr lang="cs-CZ" altLang="cs-CZ" dirty="0" err="1" smtClean="0"/>
              <a:t>positions</a:t>
            </a:r>
            <a:r>
              <a:rPr lang="cs-CZ" altLang="cs-CZ" dirty="0" smtClean="0"/>
              <a:t>:</a:t>
            </a:r>
          </a:p>
          <a:p>
            <a:pPr marL="766350" lvl="1" indent="-514350">
              <a:buSzTx/>
              <a:buFont typeface="+mj-lt"/>
              <a:buAutoNum type="alphaLcParen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dirty="0" err="1" smtClean="0"/>
              <a:t>supine</a:t>
            </a:r>
            <a:r>
              <a:rPr lang="cs-CZ" altLang="cs-CZ" dirty="0" smtClean="0"/>
              <a:t>(</a:t>
            </a:r>
            <a:r>
              <a:rPr lang="cs-CZ" altLang="cs-CZ" dirty="0" err="1" smtClean="0"/>
              <a:t>normal</a:t>
            </a:r>
            <a:r>
              <a:rPr lang="cs-CZ" altLang="cs-CZ" dirty="0" smtClean="0"/>
              <a:t>) </a:t>
            </a:r>
          </a:p>
          <a:p>
            <a:pPr marL="766350" lvl="1" indent="-514350">
              <a:buSzTx/>
              <a:buFont typeface="+mj-lt"/>
              <a:buAutoNum type="alphaLcParen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dirty="0" err="1" smtClean="0"/>
              <a:t>lateral</a:t>
            </a:r>
            <a:endParaRPr lang="cs-CZ" altLang="cs-CZ" dirty="0"/>
          </a:p>
          <a:p>
            <a:pPr marL="766350" lvl="1" indent="-514350">
              <a:buSzTx/>
              <a:buFont typeface="+mj-lt"/>
              <a:buAutoNum type="alphaLcParen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dirty="0" err="1" smtClean="0"/>
              <a:t>prone</a:t>
            </a:r>
            <a:endParaRPr lang="cs-CZ" altLang="cs-CZ" dirty="0" smtClean="0"/>
          </a:p>
          <a:p>
            <a:pPr marL="457200" indent="-457200" eaLnBrk="1">
              <a:buSzTx/>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endParaRPr lang="cs-CZ" altLang="cs-CZ" dirty="0" smtClean="0"/>
          </a:p>
          <a:p>
            <a:pPr marL="0" indent="0" eaLnBrk="1">
              <a:buSzPct val="45000"/>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dirty="0" smtClean="0"/>
              <a:t>STRUČNĚ : Kolik anesteziologů, tolik metod !</a:t>
            </a:r>
          </a:p>
          <a:p>
            <a:pPr marL="457200" indent="-457200" eaLnBrk="1">
              <a:buSzTx/>
              <a:buFont typeface="Arial" panose="020B0604020202020204" pitchFamily="34"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endParaRPr lang="cs-CZ" altLang="cs-CZ" dirty="0" smtClean="0"/>
          </a:p>
        </p:txBody>
      </p:sp>
    </p:spTree>
    <p:extLst>
      <p:ext uri="{BB962C8B-B14F-4D97-AF65-F5344CB8AC3E}">
        <p14:creationId xmlns:p14="http://schemas.microsoft.com/office/powerpoint/2010/main" val="147249420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Grp="1" noChangeArrowheads="1"/>
          </p:cNvSpPr>
          <p:nvPr>
            <p:ph type="title" idx="4294967295"/>
          </p:nvPr>
        </p:nvSpPr>
        <p:spPr>
          <a:xfrm>
            <a:off x="608641" y="303873"/>
            <a:ext cx="10972799" cy="580380"/>
          </a:xfrm>
        </p:spPr>
        <p:txBody>
          <a:bodyPr lIns="90000" tIns="156528" rIns="90000" bIns="46800" anchorCtr="1"/>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cs-CZ" altLang="cs-CZ" sz="3600" smtClean="0"/>
              <a:t>Korektní uložení</a:t>
            </a:r>
          </a:p>
        </p:txBody>
      </p:sp>
      <p:pic>
        <p:nvPicPr>
          <p:cNvPr id="1054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561" y="990824"/>
            <a:ext cx="11516160" cy="56937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2425496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idx="4294967295"/>
          </p:nvPr>
        </p:nvSpPr>
        <p:spPr>
          <a:xfrm>
            <a:off x="552960" y="118092"/>
            <a:ext cx="9953280" cy="1301897"/>
          </a:xfrm>
        </p:spPr>
        <p:txBody>
          <a:bodyPr/>
          <a:lstStyle/>
          <a:p>
            <a:pPr eaLnBrk="1" hangingPunct="1"/>
            <a:endParaRPr lang="cs-CZ" altLang="cs-CZ" smtClean="0"/>
          </a:p>
        </p:txBody>
      </p:sp>
      <p:sp>
        <p:nvSpPr>
          <p:cNvPr id="15363" name="Rectangle 2"/>
          <p:cNvSpPr>
            <a:spLocks noGrp="1" noChangeArrowheads="1"/>
          </p:cNvSpPr>
          <p:nvPr>
            <p:ph type="body" idx="4294967295"/>
          </p:nvPr>
        </p:nvSpPr>
        <p:spPr>
          <a:xfrm>
            <a:off x="552960" y="1451673"/>
            <a:ext cx="9953280" cy="3609019"/>
          </a:xfrm>
        </p:spPr>
        <p:txBody>
          <a:bodyPr/>
          <a:lstStyle/>
          <a:p>
            <a:pPr eaLnBrk="1" hangingPunct="1"/>
            <a:endParaRPr lang="cs-CZ" altLang="cs-CZ" smtClean="0"/>
          </a:p>
        </p:txBody>
      </p:sp>
      <p:pic>
        <p:nvPicPr>
          <p:cNvPr id="1536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9920" y="118092"/>
            <a:ext cx="6036480" cy="59694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960" y="2950870"/>
            <a:ext cx="2711040" cy="28054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961" y="279390"/>
            <a:ext cx="3720960" cy="20334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767775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
          <p:cNvSpPr>
            <a:spLocks noGrp="1" noChangeArrowheads="1"/>
          </p:cNvSpPr>
          <p:nvPr>
            <p:ph type="title" idx="4294967295"/>
          </p:nvPr>
        </p:nvSpPr>
        <p:spPr>
          <a:xfrm>
            <a:off x="608641" y="228985"/>
            <a:ext cx="10972799" cy="580380"/>
          </a:xfrm>
        </p:spPr>
        <p:txBody>
          <a:bodyPr lIns="90000" tIns="156528" rIns="90000" bIns="46800" anchorCtr="1"/>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cs-CZ" altLang="cs-CZ" sz="3600" smtClean="0"/>
              <a:t>Malpozice I.</a:t>
            </a:r>
          </a:p>
        </p:txBody>
      </p:sp>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81" y="914497"/>
            <a:ext cx="11479679" cy="50822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7524" name="Rectangle 3"/>
          <p:cNvSpPr>
            <a:spLocks noGrp="1" noChangeArrowheads="1"/>
          </p:cNvSpPr>
          <p:nvPr>
            <p:ph type="body" idx="4294967295"/>
          </p:nvPr>
        </p:nvSpPr>
        <p:spPr>
          <a:xfrm>
            <a:off x="608641" y="5972307"/>
            <a:ext cx="10972799" cy="685512"/>
          </a:xfrm>
        </p:spPr>
        <p:txBody>
          <a:bodyPr lIns="90000" tIns="89979" rIns="90000" bIns="46800"/>
          <a:lstStyle/>
          <a:p>
            <a:pPr indent="-341313" algn="ctr" eaLnBrk="1">
              <a:lnSpc>
                <a:spcPct val="83000"/>
              </a:lnSpc>
              <a:spcBef>
                <a:spcPts val="50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sz="2000" smtClean="0"/>
              <a:t>Distální manžeta v oropharyngu - není těsnost mezi respiračním a GIT.</a:t>
            </a:r>
          </a:p>
          <a:p>
            <a:pPr indent="-341313" algn="ctr" eaLnBrk="1">
              <a:lnSpc>
                <a:spcPct val="83000"/>
              </a:lnSpc>
              <a:spcBef>
                <a:spcPts val="45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sz="1800" b="1" smtClean="0">
                <a:solidFill>
                  <a:srgbClr val="CC3300"/>
                </a:solidFill>
              </a:rPr>
              <a:t>Hrozí: Aspirace, obstrukce -  epiglottis v dutině LMA, inflace žaludku</a:t>
            </a:r>
          </a:p>
        </p:txBody>
      </p:sp>
    </p:spTree>
    <p:extLst>
      <p:ext uri="{BB962C8B-B14F-4D97-AF65-F5344CB8AC3E}">
        <p14:creationId xmlns:p14="http://schemas.microsoft.com/office/powerpoint/2010/main" val="9522727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Grp="1" noChangeArrowheads="1"/>
          </p:cNvSpPr>
          <p:nvPr>
            <p:ph type="body" idx="4294967295"/>
          </p:nvPr>
        </p:nvSpPr>
        <p:spPr>
          <a:xfrm>
            <a:off x="608641" y="6096160"/>
            <a:ext cx="10972799" cy="685512"/>
          </a:xfrm>
        </p:spPr>
        <p:txBody>
          <a:bodyPr lIns="91440" tIns="84582" rIns="91440" bIns="45720"/>
          <a:lstStyle/>
          <a:p>
            <a:pPr indent="-341313" algn="ctr" eaLnBrk="1">
              <a:lnSpc>
                <a:spcPct val="83000"/>
              </a:lnSpc>
              <a:spcBef>
                <a:spcPts val="45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sz="1800" b="1" smtClean="0"/>
              <a:t>Distální část manžety v glottic inlet.</a:t>
            </a:r>
          </a:p>
          <a:p>
            <a:pPr indent="-341313" algn="ctr" eaLnBrk="1">
              <a:lnSpc>
                <a:spcPct val="83000"/>
              </a:lnSpc>
              <a:spcBef>
                <a:spcPts val="45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sz="1800" b="1" smtClean="0">
                <a:solidFill>
                  <a:srgbClr val="FF3300"/>
                </a:solidFill>
              </a:rPr>
              <a:t>Totální obstrukce dýchacích cest</a:t>
            </a:r>
          </a:p>
        </p:txBody>
      </p:sp>
      <p:sp>
        <p:nvSpPr>
          <p:cNvPr id="109571" name="Rectangle 2"/>
          <p:cNvSpPr>
            <a:spLocks noGrp="1" noChangeArrowheads="1"/>
          </p:cNvSpPr>
          <p:nvPr>
            <p:ph type="title" idx="4294967295"/>
          </p:nvPr>
        </p:nvSpPr>
        <p:spPr>
          <a:xfrm>
            <a:off x="608641" y="380201"/>
            <a:ext cx="10972799" cy="580381"/>
          </a:xfrm>
        </p:spPr>
        <p:txBody>
          <a:bodyPr lIns="90000" tIns="156528" rIns="90000" bIns="46800" anchorCtr="1"/>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cs-CZ" altLang="cs-CZ" sz="3600" smtClean="0"/>
              <a:t>Malpozice II.</a:t>
            </a:r>
          </a:p>
        </p:txBody>
      </p:sp>
      <p:pic>
        <p:nvPicPr>
          <p:cNvPr id="1095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81" y="990824"/>
            <a:ext cx="11558400" cy="50837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17128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Grp="1" noChangeArrowheads="1"/>
          </p:cNvSpPr>
          <p:nvPr>
            <p:ph type="body" idx="4294967295"/>
          </p:nvPr>
        </p:nvSpPr>
        <p:spPr>
          <a:xfrm>
            <a:off x="608641" y="5561864"/>
            <a:ext cx="10972799" cy="1296136"/>
          </a:xfrm>
        </p:spPr>
        <p:txBody>
          <a:bodyPr lIns="91440" tIns="75946" rIns="91440" bIns="45720"/>
          <a:lstStyle/>
          <a:p>
            <a:pPr indent="-341313" algn="ctr" eaLnBrk="1">
              <a:lnSpc>
                <a:spcPct val="83000"/>
              </a:lnSpc>
              <a:spcBef>
                <a:spcPts val="35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sz="1400" b="1" smtClean="0"/>
              <a:t>Distální část manžety v nasopharyngu:</a:t>
            </a:r>
          </a:p>
          <a:p>
            <a:pPr indent="-341313" algn="ctr" eaLnBrk="1">
              <a:lnSpc>
                <a:spcPct val="83000"/>
              </a:lnSpc>
              <a:spcBef>
                <a:spcPts val="35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sz="1400" b="1" smtClean="0"/>
              <a:t>Zavádění reversní Guedelovou technikou nebo v poloze chin to chest (ignorace sniffing position).</a:t>
            </a:r>
          </a:p>
          <a:p>
            <a:pPr indent="-341313" algn="ctr" eaLnBrk="1">
              <a:lnSpc>
                <a:spcPct val="83000"/>
              </a:lnSpc>
              <a:spcBef>
                <a:spcPts val="35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pPr>
            <a:r>
              <a:rPr lang="cs-CZ" altLang="cs-CZ" sz="1400" b="1" smtClean="0"/>
              <a:t>Může být slučitelná se zachováním průchodnosti dýchacích cest,  </a:t>
            </a:r>
            <a:r>
              <a:rPr lang="cs-CZ" altLang="cs-CZ" sz="1400" b="1" smtClean="0">
                <a:solidFill>
                  <a:srgbClr val="FF3300"/>
                </a:solidFill>
              </a:rPr>
              <a:t>extremní riziko aspirace -</a:t>
            </a:r>
            <a:r>
              <a:rPr lang="cs-CZ" altLang="cs-CZ" sz="1400" b="1" smtClean="0"/>
              <a:t> není ochrana před regurgitací distálním koncem manžety.</a:t>
            </a:r>
          </a:p>
        </p:txBody>
      </p:sp>
      <p:sp>
        <p:nvSpPr>
          <p:cNvPr id="111619" name="Rectangle 2"/>
          <p:cNvSpPr>
            <a:spLocks noGrp="1" noChangeArrowheads="1"/>
          </p:cNvSpPr>
          <p:nvPr>
            <p:ph type="title" idx="4294967295"/>
          </p:nvPr>
        </p:nvSpPr>
        <p:spPr>
          <a:xfrm>
            <a:off x="608641" y="152657"/>
            <a:ext cx="10972799" cy="580381"/>
          </a:xfrm>
        </p:spPr>
        <p:txBody>
          <a:bodyPr lIns="90000" tIns="156528" rIns="90000" bIns="46800" anchorCtr="1"/>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cs-CZ" altLang="cs-CZ" sz="3600" smtClean="0"/>
              <a:t>Malpozice III.</a:t>
            </a:r>
          </a:p>
        </p:txBody>
      </p:sp>
      <p:pic>
        <p:nvPicPr>
          <p:cNvPr id="1116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81" y="838168"/>
            <a:ext cx="10110720" cy="44774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042218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Grp="1" noChangeArrowheads="1"/>
          </p:cNvSpPr>
          <p:nvPr>
            <p:ph type="title" idx="4294967295"/>
          </p:nvPr>
        </p:nvSpPr>
        <p:spPr>
          <a:xfrm>
            <a:off x="913920" y="609185"/>
            <a:ext cx="10362241" cy="1143480"/>
          </a:xfrm>
        </p:spPr>
        <p:txBody>
          <a:bodyPr lIns="90000" tIns="168719" rIns="90000" bIns="46800"/>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dirty="0" smtClean="0"/>
              <a:t>Metody zavedení LMA</a:t>
            </a:r>
          </a:p>
        </p:txBody>
      </p:sp>
      <p:sp>
        <p:nvSpPr>
          <p:cNvPr id="63490" name="Rectangle 2"/>
          <p:cNvSpPr>
            <a:spLocks noGrp="1" noChangeArrowheads="1"/>
          </p:cNvSpPr>
          <p:nvPr>
            <p:ph type="body" idx="4294967295"/>
          </p:nvPr>
        </p:nvSpPr>
        <p:spPr>
          <a:xfrm>
            <a:off x="531841" y="1447352"/>
            <a:ext cx="11149439" cy="5229189"/>
          </a:xfrm>
        </p:spPr>
        <p:txBody>
          <a:bodyPr lIns="90000" tIns="138240" rIns="90000" bIns="46800"/>
          <a:lstStyle/>
          <a:p>
            <a:pPr indent="-341313" algn="ctr" eaLnBrk="1">
              <a:spcBef>
                <a:spcPts val="700"/>
              </a:spcBef>
              <a:buFont typeface="Times New Roman" panose="02020603050405020304" pitchFamily="18" charset="0"/>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defRPr/>
            </a:pPr>
            <a:r>
              <a:rPr lang="cs-CZ" altLang="cs-CZ" sz="3600" b="1" dirty="0" err="1">
                <a:solidFill>
                  <a:srgbClr val="FF0000"/>
                </a:solidFill>
                <a:ea typeface="+mn-ea"/>
              </a:rPr>
              <a:t>Laryngoscope</a:t>
            </a:r>
            <a:r>
              <a:rPr lang="cs-CZ" altLang="cs-CZ" sz="3600" b="1" dirty="0">
                <a:solidFill>
                  <a:srgbClr val="FF0000"/>
                </a:solidFill>
                <a:ea typeface="+mn-ea"/>
              </a:rPr>
              <a:t> </a:t>
            </a:r>
            <a:r>
              <a:rPr lang="cs-CZ" altLang="cs-CZ" sz="3600" b="1" dirty="0" err="1">
                <a:solidFill>
                  <a:srgbClr val="FF0000"/>
                </a:solidFill>
                <a:ea typeface="+mn-ea"/>
              </a:rPr>
              <a:t>guided</a:t>
            </a:r>
            <a:r>
              <a:rPr lang="cs-CZ" altLang="cs-CZ" sz="3600" b="1" dirty="0">
                <a:solidFill>
                  <a:srgbClr val="FF0000"/>
                </a:solidFill>
                <a:ea typeface="+mn-ea"/>
              </a:rPr>
              <a:t> - gum </a:t>
            </a:r>
            <a:r>
              <a:rPr lang="cs-CZ" altLang="cs-CZ" sz="3600" b="1" dirty="0" err="1">
                <a:solidFill>
                  <a:srgbClr val="FF0000"/>
                </a:solidFill>
                <a:ea typeface="+mn-ea"/>
              </a:rPr>
              <a:t>elastic</a:t>
            </a:r>
            <a:r>
              <a:rPr lang="cs-CZ" altLang="cs-CZ" sz="3600" b="1" dirty="0">
                <a:solidFill>
                  <a:srgbClr val="FF0000"/>
                </a:solidFill>
                <a:ea typeface="+mn-ea"/>
              </a:rPr>
              <a:t> </a:t>
            </a:r>
            <a:r>
              <a:rPr lang="cs-CZ" altLang="cs-CZ" sz="3600" b="1" dirty="0" err="1">
                <a:solidFill>
                  <a:srgbClr val="FF0000"/>
                </a:solidFill>
                <a:ea typeface="+mn-ea"/>
              </a:rPr>
              <a:t>bougie</a:t>
            </a:r>
            <a:r>
              <a:rPr lang="cs-CZ" altLang="cs-CZ" sz="3600" b="1" dirty="0">
                <a:solidFill>
                  <a:srgbClr val="FF0000"/>
                </a:solidFill>
                <a:ea typeface="+mn-ea"/>
              </a:rPr>
              <a:t> </a:t>
            </a:r>
            <a:r>
              <a:rPr lang="cs-CZ" altLang="cs-CZ" sz="3600" b="1" dirty="0" err="1">
                <a:solidFill>
                  <a:srgbClr val="FF0000"/>
                </a:solidFill>
                <a:ea typeface="+mn-ea"/>
              </a:rPr>
              <a:t>technique</a:t>
            </a:r>
            <a:r>
              <a:rPr lang="cs-CZ" altLang="cs-CZ" sz="3600" b="1" dirty="0">
                <a:solidFill>
                  <a:srgbClr val="FF0000"/>
                </a:solidFill>
                <a:ea typeface="+mn-ea"/>
              </a:rPr>
              <a:t>:</a:t>
            </a:r>
            <a:r>
              <a:rPr lang="cs-CZ" altLang="cs-CZ" sz="2800" dirty="0">
                <a:ea typeface="+mn-ea"/>
              </a:rPr>
              <a:t> </a:t>
            </a:r>
          </a:p>
          <a:p>
            <a:pPr indent="-341313" algn="ctr" eaLnBrk="1">
              <a:spcBef>
                <a:spcPts val="700"/>
              </a:spcBef>
              <a:buFont typeface="Times New Roman" panose="02020603050405020304" pitchFamily="18" charset="0"/>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defRPr/>
            </a:pPr>
            <a:endParaRPr lang="cs-CZ" altLang="cs-CZ" sz="2800" dirty="0">
              <a:ea typeface="+mn-ea"/>
            </a:endParaRPr>
          </a:p>
          <a:p>
            <a:pPr indent="-341313" algn="ctr" eaLnBrk="1">
              <a:spcBef>
                <a:spcPts val="700"/>
              </a:spcBef>
              <a:buFont typeface="Times New Roman" panose="02020603050405020304" pitchFamily="18" charset="0"/>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defRPr/>
            </a:pPr>
            <a:r>
              <a:rPr lang="cs-CZ" altLang="cs-CZ" sz="2800" dirty="0">
                <a:ea typeface="+mn-ea"/>
              </a:rPr>
              <a:t>    poprvé popsána v r. 2002: </a:t>
            </a:r>
          </a:p>
          <a:p>
            <a:pPr indent="-341313" algn="ctr" eaLnBrk="1">
              <a:spcBef>
                <a:spcPts val="700"/>
              </a:spcBef>
              <a:buFont typeface="Times New Roman" panose="02020603050405020304" pitchFamily="18" charset="0"/>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defRPr/>
            </a:pPr>
            <a:r>
              <a:rPr lang="cs-CZ" altLang="cs-CZ" sz="2800" dirty="0" err="1">
                <a:ea typeface="+mn-ea"/>
              </a:rPr>
              <a:t>Howarth</a:t>
            </a:r>
            <a:r>
              <a:rPr lang="cs-CZ" altLang="cs-CZ" sz="2800" dirty="0">
                <a:ea typeface="+mn-ea"/>
              </a:rPr>
              <a:t> A, </a:t>
            </a:r>
            <a:r>
              <a:rPr lang="cs-CZ" altLang="cs-CZ" sz="2800" dirty="0" err="1">
                <a:ea typeface="+mn-ea"/>
              </a:rPr>
              <a:t>Brimacombe</a:t>
            </a:r>
            <a:r>
              <a:rPr lang="cs-CZ" altLang="cs-CZ" sz="2800" dirty="0">
                <a:ea typeface="+mn-ea"/>
              </a:rPr>
              <a:t> J, Keller C. Gum </a:t>
            </a:r>
            <a:r>
              <a:rPr lang="cs-CZ" altLang="cs-CZ" sz="2800" dirty="0" err="1">
                <a:ea typeface="+mn-ea"/>
              </a:rPr>
              <a:t>elastic</a:t>
            </a:r>
            <a:r>
              <a:rPr lang="cs-CZ" altLang="cs-CZ" sz="2800" dirty="0">
                <a:ea typeface="+mn-ea"/>
              </a:rPr>
              <a:t> </a:t>
            </a:r>
            <a:r>
              <a:rPr lang="cs-CZ" altLang="cs-CZ" sz="2800" dirty="0" err="1">
                <a:ea typeface="+mn-ea"/>
              </a:rPr>
              <a:t>bougie</a:t>
            </a:r>
            <a:r>
              <a:rPr lang="cs-CZ" altLang="cs-CZ" sz="2800" dirty="0">
                <a:ea typeface="+mn-ea"/>
              </a:rPr>
              <a:t> </a:t>
            </a:r>
            <a:r>
              <a:rPr lang="cs-CZ" altLang="cs-CZ" sz="2800" dirty="0" err="1">
                <a:ea typeface="+mn-ea"/>
              </a:rPr>
              <a:t>guided</a:t>
            </a:r>
            <a:r>
              <a:rPr lang="cs-CZ" altLang="cs-CZ" sz="2800" dirty="0">
                <a:ea typeface="+mn-ea"/>
              </a:rPr>
              <a:t> </a:t>
            </a:r>
            <a:r>
              <a:rPr lang="cs-CZ" altLang="cs-CZ" sz="2800" dirty="0" err="1">
                <a:ea typeface="+mn-ea"/>
              </a:rPr>
              <a:t>placement</a:t>
            </a:r>
            <a:r>
              <a:rPr lang="cs-CZ" altLang="cs-CZ" sz="2800" dirty="0">
                <a:ea typeface="+mn-ea"/>
              </a:rPr>
              <a:t> </a:t>
            </a:r>
            <a:r>
              <a:rPr lang="cs-CZ" altLang="cs-CZ" sz="2800" dirty="0" err="1">
                <a:ea typeface="+mn-ea"/>
              </a:rPr>
              <a:t>of</a:t>
            </a:r>
            <a:r>
              <a:rPr lang="cs-CZ" altLang="cs-CZ" sz="2800" dirty="0">
                <a:ea typeface="+mn-ea"/>
              </a:rPr>
              <a:t> </a:t>
            </a:r>
            <a:r>
              <a:rPr lang="cs-CZ" altLang="cs-CZ" sz="2800" dirty="0" err="1">
                <a:ea typeface="+mn-ea"/>
              </a:rPr>
              <a:t>the</a:t>
            </a:r>
            <a:r>
              <a:rPr lang="cs-CZ" altLang="cs-CZ" sz="2800" dirty="0">
                <a:ea typeface="+mn-ea"/>
              </a:rPr>
              <a:t> </a:t>
            </a:r>
            <a:r>
              <a:rPr lang="cs-CZ" altLang="cs-CZ" sz="2800" dirty="0" err="1">
                <a:ea typeface="+mn-ea"/>
              </a:rPr>
              <a:t>ProSeal</a:t>
            </a:r>
            <a:r>
              <a:rPr lang="cs-CZ" altLang="cs-CZ" sz="2800" dirty="0">
                <a:ea typeface="+mn-ea"/>
              </a:rPr>
              <a:t> LMA</a:t>
            </a:r>
            <a:r>
              <a:rPr lang="cs-CZ" altLang="cs-CZ" sz="2800" dirty="0" smtClean="0">
                <a:ea typeface="+mn-ea"/>
              </a:rPr>
              <a:t>. </a:t>
            </a:r>
            <a:r>
              <a:rPr lang="cs-CZ" altLang="cs-CZ" sz="2800" dirty="0" err="1" smtClean="0">
                <a:ea typeface="+mn-ea"/>
              </a:rPr>
              <a:t>Can</a:t>
            </a:r>
            <a:r>
              <a:rPr lang="cs-CZ" altLang="cs-CZ" sz="2800" dirty="0" smtClean="0">
                <a:ea typeface="+mn-ea"/>
              </a:rPr>
              <a:t> </a:t>
            </a:r>
            <a:r>
              <a:rPr lang="cs-CZ" altLang="cs-CZ" sz="2800" dirty="0">
                <a:ea typeface="+mn-ea"/>
              </a:rPr>
              <a:t>J </a:t>
            </a:r>
            <a:r>
              <a:rPr lang="cs-CZ" altLang="cs-CZ" sz="2800" dirty="0" err="1">
                <a:ea typeface="+mn-ea"/>
              </a:rPr>
              <a:t>Anesth</a:t>
            </a:r>
            <a:r>
              <a:rPr lang="cs-CZ" altLang="cs-CZ" sz="2800" dirty="0">
                <a:ea typeface="+mn-ea"/>
              </a:rPr>
              <a:t> 2002, 49, 528-529</a:t>
            </a:r>
          </a:p>
          <a:p>
            <a:pPr marL="0" indent="0" eaLnBrk="1">
              <a:spcBef>
                <a:spcPts val="700"/>
              </a:spcBef>
              <a:buFont typeface="Times New Roman" panose="02020603050405020304" pitchFamily="18" charset="0"/>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 pos="8985250" algn="l"/>
              </a:tabLst>
              <a:defRPr/>
            </a:pPr>
            <a:endParaRPr lang="cs-CZ" altLang="cs-CZ" sz="2800" dirty="0">
              <a:ea typeface="+mn-ea"/>
            </a:endParaRPr>
          </a:p>
        </p:txBody>
      </p:sp>
    </p:spTree>
    <p:extLst>
      <p:ext uri="{BB962C8B-B14F-4D97-AF65-F5344CB8AC3E}">
        <p14:creationId xmlns:p14="http://schemas.microsoft.com/office/powerpoint/2010/main" val="356499095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9" y="380200"/>
            <a:ext cx="12222720" cy="609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613308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9" y="380200"/>
            <a:ext cx="12222720" cy="609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9944970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21" y="457968"/>
            <a:ext cx="11418239" cy="594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560002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9" y="380200"/>
            <a:ext cx="12222720" cy="609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312474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9" y="380200"/>
            <a:ext cx="12222720" cy="609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9288570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9" y="380200"/>
            <a:ext cx="12222720" cy="609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924176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dirty="0" err="1" smtClean="0"/>
              <a:t>Desaturace</a:t>
            </a:r>
            <a:endParaRPr lang="cs-CZ" altLang="cs-CZ" dirty="0" smtClean="0"/>
          </a:p>
        </p:txBody>
      </p:sp>
      <p:sp>
        <p:nvSpPr>
          <p:cNvPr id="2" name="Zástupný symbol pro obsah 1"/>
          <p:cNvSpPr>
            <a:spLocks noGrp="1"/>
          </p:cNvSpPr>
          <p:nvPr>
            <p:ph idx="1"/>
          </p:nvPr>
        </p:nvSpPr>
        <p:spPr/>
        <p:txBody>
          <a:bodyPr/>
          <a:lstStyle/>
          <a:p>
            <a:endParaRPr lang="cs-CZ"/>
          </a:p>
        </p:txBody>
      </p:sp>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680" y="1743270"/>
            <a:ext cx="6912000" cy="39661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2" name="Text Box 3"/>
          <p:cNvSpPr txBox="1">
            <a:spLocks noChangeArrowheads="1"/>
          </p:cNvSpPr>
          <p:nvPr/>
        </p:nvSpPr>
        <p:spPr bwMode="auto">
          <a:xfrm>
            <a:off x="395520" y="5888935"/>
            <a:ext cx="10235521" cy="8280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9pPr>
          </a:lstStyle>
          <a:p>
            <a:pPr eaLnBrk="1" hangingPunct="1">
              <a:lnSpc>
                <a:spcPct val="100000"/>
              </a:lnSpc>
            </a:pPr>
            <a:r>
              <a:rPr lang="cs-CZ" altLang="cs-CZ" sz="1800" dirty="0" err="1">
                <a:solidFill>
                  <a:srgbClr val="000000"/>
                </a:solidFill>
                <a:latin typeface="Calibri" charset="0"/>
                <a:ea typeface="Microsoft YaHei" charset="-122"/>
              </a:rPr>
              <a:t>Benumof</a:t>
            </a:r>
            <a:r>
              <a:rPr lang="cs-CZ" altLang="cs-CZ" sz="1800" dirty="0">
                <a:solidFill>
                  <a:srgbClr val="000000"/>
                </a:solidFill>
                <a:latin typeface="Calibri" charset="0"/>
                <a:ea typeface="Microsoft YaHei" charset="-122"/>
              </a:rPr>
              <a:t>, J. L. et al. </a:t>
            </a:r>
            <a:r>
              <a:rPr lang="cs-CZ" altLang="cs-CZ" sz="1800" dirty="0" err="1">
                <a:solidFill>
                  <a:srgbClr val="000000"/>
                </a:solidFill>
                <a:latin typeface="Calibri" charset="0"/>
                <a:ea typeface="Microsoft YaHei" charset="-122"/>
              </a:rPr>
              <a:t>Critical</a:t>
            </a:r>
            <a:r>
              <a:rPr lang="cs-CZ" altLang="cs-CZ" sz="1800" dirty="0">
                <a:solidFill>
                  <a:srgbClr val="000000"/>
                </a:solidFill>
                <a:latin typeface="Calibri" charset="0"/>
                <a:ea typeface="Microsoft YaHei" charset="-122"/>
              </a:rPr>
              <a:t> Hemoglobin </a:t>
            </a:r>
            <a:r>
              <a:rPr lang="cs-CZ" altLang="cs-CZ" sz="1800" dirty="0" err="1">
                <a:solidFill>
                  <a:srgbClr val="000000"/>
                </a:solidFill>
                <a:latin typeface="Calibri" charset="0"/>
                <a:ea typeface="Microsoft YaHei" charset="-122"/>
              </a:rPr>
              <a:t>Desaturation</a:t>
            </a:r>
            <a:r>
              <a:rPr lang="cs-CZ" altLang="cs-CZ" sz="1800" dirty="0">
                <a:solidFill>
                  <a:srgbClr val="000000"/>
                </a:solidFill>
                <a:latin typeface="Calibri" charset="0"/>
                <a:ea typeface="Microsoft YaHei" charset="-122"/>
              </a:rPr>
              <a:t> </a:t>
            </a:r>
            <a:r>
              <a:rPr lang="cs-CZ" altLang="cs-CZ" sz="1800" dirty="0" err="1">
                <a:solidFill>
                  <a:srgbClr val="000000"/>
                </a:solidFill>
                <a:latin typeface="Calibri" charset="0"/>
                <a:ea typeface="Microsoft YaHei" charset="-122"/>
              </a:rPr>
              <a:t>Will</a:t>
            </a:r>
            <a:r>
              <a:rPr lang="cs-CZ" altLang="cs-CZ" sz="1800" dirty="0">
                <a:solidFill>
                  <a:srgbClr val="000000"/>
                </a:solidFill>
                <a:latin typeface="Calibri" charset="0"/>
                <a:ea typeface="Microsoft YaHei" charset="-122"/>
              </a:rPr>
              <a:t> </a:t>
            </a:r>
            <a:r>
              <a:rPr lang="cs-CZ" altLang="cs-CZ" sz="1800" dirty="0" err="1">
                <a:solidFill>
                  <a:srgbClr val="000000"/>
                </a:solidFill>
                <a:latin typeface="Calibri" charset="0"/>
                <a:ea typeface="Microsoft YaHei" charset="-122"/>
              </a:rPr>
              <a:t>Occur</a:t>
            </a:r>
            <a:r>
              <a:rPr lang="cs-CZ" altLang="cs-CZ" sz="1800" dirty="0">
                <a:solidFill>
                  <a:srgbClr val="000000"/>
                </a:solidFill>
                <a:latin typeface="Calibri" charset="0"/>
                <a:ea typeface="Microsoft YaHei" charset="-122"/>
              </a:rPr>
              <a:t> </a:t>
            </a:r>
            <a:r>
              <a:rPr lang="cs-CZ" altLang="cs-CZ" sz="1800" dirty="0" err="1">
                <a:solidFill>
                  <a:srgbClr val="000000"/>
                </a:solidFill>
                <a:latin typeface="Calibri" charset="0"/>
                <a:ea typeface="Microsoft YaHei" charset="-122"/>
              </a:rPr>
              <a:t>before</a:t>
            </a:r>
            <a:r>
              <a:rPr lang="cs-CZ" altLang="cs-CZ" sz="1800" dirty="0">
                <a:solidFill>
                  <a:srgbClr val="000000"/>
                </a:solidFill>
                <a:latin typeface="Calibri" charset="0"/>
                <a:ea typeface="Microsoft YaHei" charset="-122"/>
              </a:rPr>
              <a:t> Return </a:t>
            </a:r>
            <a:br>
              <a:rPr lang="cs-CZ" altLang="cs-CZ" sz="1800" dirty="0">
                <a:solidFill>
                  <a:srgbClr val="000000"/>
                </a:solidFill>
                <a:latin typeface="Calibri" charset="0"/>
                <a:ea typeface="Microsoft YaHei" charset="-122"/>
              </a:rPr>
            </a:br>
            <a:r>
              <a:rPr lang="cs-CZ" altLang="cs-CZ" sz="1800" dirty="0">
                <a:solidFill>
                  <a:srgbClr val="000000"/>
                </a:solidFill>
                <a:latin typeface="Calibri" charset="0"/>
                <a:ea typeface="Microsoft YaHei" charset="-122"/>
              </a:rPr>
              <a:t>to </a:t>
            </a:r>
            <a:r>
              <a:rPr lang="cs-CZ" altLang="cs-CZ" sz="1800" dirty="0" err="1">
                <a:solidFill>
                  <a:srgbClr val="000000"/>
                </a:solidFill>
                <a:latin typeface="Calibri" charset="0"/>
                <a:ea typeface="Microsoft YaHei" charset="-122"/>
              </a:rPr>
              <a:t>an</a:t>
            </a:r>
            <a:r>
              <a:rPr lang="cs-CZ" altLang="cs-CZ" sz="1800" dirty="0">
                <a:solidFill>
                  <a:srgbClr val="000000"/>
                </a:solidFill>
                <a:latin typeface="Calibri" charset="0"/>
                <a:ea typeface="Microsoft YaHei" charset="-122"/>
              </a:rPr>
              <a:t> </a:t>
            </a:r>
            <a:r>
              <a:rPr lang="cs-CZ" altLang="cs-CZ" sz="1800" dirty="0" err="1">
                <a:solidFill>
                  <a:srgbClr val="000000"/>
                </a:solidFill>
                <a:latin typeface="Calibri" charset="0"/>
                <a:ea typeface="Microsoft YaHei" charset="-122"/>
              </a:rPr>
              <a:t>Unparalyzed</a:t>
            </a:r>
            <a:r>
              <a:rPr lang="cs-CZ" altLang="cs-CZ" sz="1800" dirty="0">
                <a:solidFill>
                  <a:srgbClr val="000000"/>
                </a:solidFill>
                <a:latin typeface="Calibri" charset="0"/>
                <a:ea typeface="Microsoft YaHei" charset="-122"/>
              </a:rPr>
              <a:t> </a:t>
            </a:r>
            <a:r>
              <a:rPr lang="cs-CZ" altLang="cs-CZ" sz="1800" dirty="0" err="1">
                <a:solidFill>
                  <a:srgbClr val="000000"/>
                </a:solidFill>
                <a:latin typeface="Calibri" charset="0"/>
                <a:ea typeface="Microsoft YaHei" charset="-122"/>
              </a:rPr>
              <a:t>State</a:t>
            </a:r>
            <a:r>
              <a:rPr lang="cs-CZ" altLang="cs-CZ" sz="1800" dirty="0">
                <a:solidFill>
                  <a:srgbClr val="000000"/>
                </a:solidFill>
                <a:latin typeface="Calibri" charset="0"/>
                <a:ea typeface="Microsoft YaHei" charset="-122"/>
              </a:rPr>
              <a:t> </a:t>
            </a:r>
            <a:r>
              <a:rPr lang="cs-CZ" altLang="cs-CZ" sz="1800" dirty="0" err="1">
                <a:solidFill>
                  <a:srgbClr val="000000"/>
                </a:solidFill>
                <a:latin typeface="Calibri" charset="0"/>
                <a:ea typeface="Microsoft YaHei" charset="-122"/>
              </a:rPr>
              <a:t>following</a:t>
            </a:r>
            <a:r>
              <a:rPr lang="cs-CZ" altLang="cs-CZ" sz="1800" dirty="0">
                <a:solidFill>
                  <a:srgbClr val="000000"/>
                </a:solidFill>
                <a:latin typeface="Calibri" charset="0"/>
                <a:ea typeface="Microsoft YaHei" charset="-122"/>
              </a:rPr>
              <a:t> 1 mg/kg </a:t>
            </a:r>
            <a:r>
              <a:rPr lang="cs-CZ" altLang="cs-CZ" sz="1800" dirty="0" err="1">
                <a:solidFill>
                  <a:srgbClr val="000000"/>
                </a:solidFill>
                <a:latin typeface="Calibri" charset="0"/>
                <a:ea typeface="Microsoft YaHei" charset="-122"/>
              </a:rPr>
              <a:t>Intravenous</a:t>
            </a:r>
            <a:r>
              <a:rPr lang="cs-CZ" altLang="cs-CZ" sz="1800" dirty="0">
                <a:solidFill>
                  <a:srgbClr val="000000"/>
                </a:solidFill>
                <a:latin typeface="Calibri" charset="0"/>
                <a:ea typeface="Microsoft YaHei" charset="-122"/>
              </a:rPr>
              <a:t> </a:t>
            </a:r>
            <a:r>
              <a:rPr lang="cs-CZ" altLang="cs-CZ" sz="1800" dirty="0" err="1">
                <a:solidFill>
                  <a:srgbClr val="000000"/>
                </a:solidFill>
                <a:latin typeface="Calibri" charset="0"/>
                <a:ea typeface="Microsoft YaHei" charset="-122"/>
              </a:rPr>
              <a:t>Succinylcholine</a:t>
            </a:r>
            <a:r>
              <a:rPr lang="cs-CZ" altLang="cs-CZ" sz="1800" dirty="0">
                <a:solidFill>
                  <a:srgbClr val="000000"/>
                </a:solidFill>
                <a:latin typeface="Calibri" charset="0"/>
                <a:ea typeface="Microsoft YaHei" charset="-122"/>
              </a:rPr>
              <a:t>. </a:t>
            </a:r>
          </a:p>
          <a:p>
            <a:pPr eaLnBrk="1" hangingPunct="1">
              <a:lnSpc>
                <a:spcPct val="100000"/>
              </a:lnSpc>
            </a:pPr>
            <a:r>
              <a:rPr lang="cs-CZ" altLang="cs-CZ" sz="1800" dirty="0" err="1">
                <a:solidFill>
                  <a:srgbClr val="000000"/>
                </a:solidFill>
                <a:latin typeface="Calibri" charset="0"/>
                <a:ea typeface="Microsoft YaHei" charset="-122"/>
              </a:rPr>
              <a:t>Anesthesiology</a:t>
            </a:r>
            <a:r>
              <a:rPr lang="cs-CZ" altLang="cs-CZ" sz="1800" dirty="0">
                <a:solidFill>
                  <a:srgbClr val="000000"/>
                </a:solidFill>
                <a:latin typeface="Calibri" charset="0"/>
                <a:ea typeface="Microsoft YaHei" charset="-122"/>
              </a:rPr>
              <a:t>. 87(4):979-982, 1997.</a:t>
            </a:r>
          </a:p>
        </p:txBody>
      </p:sp>
    </p:spTree>
    <p:extLst>
      <p:ext uri="{BB962C8B-B14F-4D97-AF65-F5344CB8AC3E}">
        <p14:creationId xmlns:p14="http://schemas.microsoft.com/office/powerpoint/2010/main" val="136053870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280" y="188660"/>
            <a:ext cx="5744640" cy="6479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9967519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61" y="532856"/>
            <a:ext cx="5913600" cy="58671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00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281" y="553019"/>
            <a:ext cx="5879040" cy="5832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3" name="Text Box 3"/>
          <p:cNvSpPr txBox="1">
            <a:spLocks noChangeArrowheads="1"/>
          </p:cNvSpPr>
          <p:nvPr/>
        </p:nvSpPr>
        <p:spPr bwMode="auto">
          <a:xfrm>
            <a:off x="1296001" y="1"/>
            <a:ext cx="3125760" cy="402291"/>
          </a:xfrm>
          <a:prstGeom prst="rect">
            <a:avLst/>
          </a:prstGeom>
          <a:noFill/>
          <a:ln>
            <a:noFill/>
          </a:ln>
          <a:effec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eaLnBrk="1" hangingPunct="1">
              <a:lnSpc>
                <a:spcPct val="100000"/>
              </a:lnSpc>
            </a:pPr>
            <a:r>
              <a:rPr lang="cs-CZ" altLang="cs-CZ" sz="2000" b="1" kern="0" dirty="0">
                <a:solidFill>
                  <a:schemeClr val="tx1"/>
                </a:solidFill>
                <a:latin typeface="Arial" charset="0"/>
              </a:rPr>
              <a:t>Co je špatně ?</a:t>
            </a:r>
          </a:p>
        </p:txBody>
      </p:sp>
      <p:sp>
        <p:nvSpPr>
          <p:cNvPr id="71684" name="AutoShape 4"/>
          <p:cNvSpPr>
            <a:spLocks noChangeArrowheads="1"/>
          </p:cNvSpPr>
          <p:nvPr/>
        </p:nvSpPr>
        <p:spPr bwMode="auto">
          <a:xfrm>
            <a:off x="-86401" y="718636"/>
            <a:ext cx="3918721" cy="2612434"/>
          </a:xfrm>
          <a:custGeom>
            <a:avLst/>
            <a:gdLst>
              <a:gd name="T0" fmla="*/ 1620044 w 21600"/>
              <a:gd name="T1" fmla="*/ 0 h 21600"/>
              <a:gd name="T2" fmla="*/ 474463 w 21600"/>
              <a:gd name="T3" fmla="*/ 421693 h 21600"/>
              <a:gd name="T4" fmla="*/ 0 w 21600"/>
              <a:gd name="T5" fmla="*/ 1439863 h 21600"/>
              <a:gd name="T6" fmla="*/ 474463 w 21600"/>
              <a:gd name="T7" fmla="*/ 2458032 h 21600"/>
              <a:gd name="T8" fmla="*/ 1620044 w 21600"/>
              <a:gd name="T9" fmla="*/ 2879725 h 21600"/>
              <a:gd name="T10" fmla="*/ 2765625 w 21600"/>
              <a:gd name="T11" fmla="*/ 2458032 h 21600"/>
              <a:gd name="T12" fmla="*/ 3240088 w 21600"/>
              <a:gd name="T13" fmla="*/ 1439863 h 21600"/>
              <a:gd name="T14" fmla="*/ 2765625 w 21600"/>
              <a:gd name="T15" fmla="*/ 42169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0" y="10800"/>
                </a:moveTo>
                <a:cubicBezTo>
                  <a:pt x="1910" y="15710"/>
                  <a:pt x="5890" y="19690"/>
                  <a:pt x="10800" y="19690"/>
                </a:cubicBezTo>
                <a:cubicBezTo>
                  <a:pt x="15710" y="19690"/>
                  <a:pt x="19690" y="15710"/>
                  <a:pt x="19690" y="10800"/>
                </a:cubicBezTo>
                <a:cubicBezTo>
                  <a:pt x="19690" y="5890"/>
                  <a:pt x="15710" y="1910"/>
                  <a:pt x="10800" y="1910"/>
                </a:cubicBezTo>
                <a:cubicBezTo>
                  <a:pt x="5890" y="1910"/>
                  <a:pt x="1910" y="5890"/>
                  <a:pt x="1910" y="10800"/>
                </a:cubicBezTo>
                <a:close/>
              </a:path>
            </a:pathLst>
          </a:custGeom>
          <a:solidFill>
            <a:srgbClr val="CC0000"/>
          </a:solidFill>
          <a:ln w="36000" cap="flat">
            <a:solidFill>
              <a:srgbClr val="FFFF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71685" name="Text Box 5"/>
          <p:cNvSpPr txBox="1">
            <a:spLocks noChangeArrowheads="1"/>
          </p:cNvSpPr>
          <p:nvPr/>
        </p:nvSpPr>
        <p:spPr bwMode="auto">
          <a:xfrm>
            <a:off x="3874560" y="653829"/>
            <a:ext cx="3701760" cy="13969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r>
              <a:rPr lang="cs-CZ" altLang="cs-CZ" dirty="0">
                <a:solidFill>
                  <a:schemeClr val="bg2"/>
                </a:solidFill>
                <a:latin typeface="Arial" charset="0"/>
              </a:rPr>
              <a:t>20 cm H</a:t>
            </a:r>
            <a:r>
              <a:rPr lang="cs-CZ" altLang="cs-CZ" baseline="-33000" dirty="0">
                <a:solidFill>
                  <a:schemeClr val="bg2"/>
                </a:solidFill>
                <a:latin typeface="Arial" charset="0"/>
              </a:rPr>
              <a:t>2</a:t>
            </a:r>
            <a:r>
              <a:rPr lang="cs-CZ" altLang="cs-CZ" dirty="0">
                <a:solidFill>
                  <a:schemeClr val="bg2"/>
                </a:solidFill>
                <a:latin typeface="Arial" charset="0"/>
              </a:rPr>
              <a:t>O je málo</a:t>
            </a:r>
            <a:br>
              <a:rPr lang="cs-CZ" altLang="cs-CZ" dirty="0">
                <a:solidFill>
                  <a:schemeClr val="bg2"/>
                </a:solidFill>
                <a:latin typeface="Arial" charset="0"/>
              </a:rPr>
            </a:br>
            <a:endParaRPr lang="cs-CZ" altLang="cs-CZ" dirty="0">
              <a:solidFill>
                <a:schemeClr val="bg2"/>
              </a:solidFill>
              <a:latin typeface="Arial" charset="0"/>
            </a:endParaRPr>
          </a:p>
          <a:p>
            <a:r>
              <a:rPr lang="cs-CZ" altLang="cs-CZ" b="1" dirty="0">
                <a:solidFill>
                  <a:schemeClr val="bg2"/>
                </a:solidFill>
                <a:latin typeface="Arial" charset="0"/>
              </a:rPr>
              <a:t>&lt; 60 cm H</a:t>
            </a:r>
            <a:r>
              <a:rPr lang="cs-CZ" altLang="cs-CZ" b="1" baseline="-33000" dirty="0">
                <a:solidFill>
                  <a:schemeClr val="bg2"/>
                </a:solidFill>
                <a:latin typeface="Arial" charset="0"/>
              </a:rPr>
              <a:t>2</a:t>
            </a:r>
            <a:r>
              <a:rPr lang="cs-CZ" altLang="cs-CZ" b="1" dirty="0">
                <a:solidFill>
                  <a:schemeClr val="bg2"/>
                </a:solidFill>
                <a:latin typeface="Arial" charset="0"/>
              </a:rPr>
              <a:t>O</a:t>
            </a:r>
          </a:p>
        </p:txBody>
      </p:sp>
    </p:spTree>
    <p:extLst>
      <p:ext uri="{BB962C8B-B14F-4D97-AF65-F5344CB8AC3E}">
        <p14:creationId xmlns:p14="http://schemas.microsoft.com/office/powerpoint/2010/main" val="26810341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additive="repl">
                                        <p:cTn id="6" dur="1" fill="hold">
                                          <p:stCondLst>
                                            <p:cond delay="0"/>
                                          </p:stCondLst>
                                        </p:cTn>
                                        <p:tgtEl>
                                          <p:spTgt spid="71684"/>
                                        </p:tgtEl>
                                        <p:attrNameLst>
                                          <p:attrName>style.visibility</p:attrName>
                                        </p:attrNameLst>
                                      </p:cBhvr>
                                      <p:to>
                                        <p:strVal val="visible"/>
                                      </p:to>
                                    </p:set>
                                    <p:anim calcmode="lin" valueType="num">
                                      <p:cBhvr additive="repl">
                                        <p:cTn id="7" dur="500" fill="hold"/>
                                        <p:tgtEl>
                                          <p:spTgt spid="71684"/>
                                        </p:tgtEl>
                                        <p:attrNameLst>
                                          <p:attrName>ppt_x</p:attrName>
                                        </p:attrNameLst>
                                      </p:cBhvr>
                                      <p:tavLst>
                                        <p:tav tm="100000">
                                          <p:val>
                                            <p:strVal val="#ppt_x"/>
                                          </p:val>
                                        </p:tav>
                                        <p:tav>
                                          <p:val>
                                            <p:strVal val="#ppt_x"/>
                                          </p:val>
                                        </p:tav>
                                      </p:tavLst>
                                    </p:anim>
                                    <p:anim calcmode="lin" valueType="num">
                                      <p:cBhvr additive="repl">
                                        <p:cTn id="8" dur="500" fill="hold"/>
                                        <p:tgtEl>
                                          <p:spTgt spid="71684"/>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71685">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additive="repl">
                                        <p:cTn id="16" dur="1" fill="hold">
                                          <p:stCondLst>
                                            <p:cond delay="0"/>
                                          </p:stCondLst>
                                        </p:cTn>
                                        <p:tgtEl>
                                          <p:spTgt spid="7168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01" y="534297"/>
            <a:ext cx="11516160" cy="57433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0" name="Rectangle 3"/>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Fixace LMA do „X“ dvěma náplasťovými pruhy</a:t>
            </a:r>
          </a:p>
        </p:txBody>
      </p:sp>
    </p:spTree>
    <p:extLst>
      <p:ext uri="{BB962C8B-B14F-4D97-AF65-F5344CB8AC3E}">
        <p14:creationId xmlns:p14="http://schemas.microsoft.com/office/powerpoint/2010/main" val="174362071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
          <p:cNvSpPr>
            <a:spLocks noGrp="1" noChangeArrowheads="1"/>
          </p:cNvSpPr>
          <p:nvPr>
            <p:ph type="title" idx="4294967295"/>
          </p:nvPr>
        </p:nvSpPr>
        <p:spPr>
          <a:xfrm>
            <a:off x="896641" y="296671"/>
            <a:ext cx="10406400" cy="1058512"/>
          </a:xfrm>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dirty="0" err="1" smtClean="0"/>
              <a:t>Intubating</a:t>
            </a:r>
            <a:r>
              <a:rPr lang="cs-CZ" altLang="cs-CZ" dirty="0" smtClean="0"/>
              <a:t> LMA: LMA </a:t>
            </a:r>
            <a:r>
              <a:rPr lang="cs-CZ" altLang="cs-CZ" dirty="0" err="1" smtClean="0"/>
              <a:t>Fastrach</a:t>
            </a:r>
            <a:r>
              <a:rPr lang="cs-CZ" altLang="cs-CZ" dirty="0" smtClean="0"/>
              <a:t> </a:t>
            </a:r>
          </a:p>
        </p:txBody>
      </p:sp>
      <p:sp>
        <p:nvSpPr>
          <p:cNvPr id="73730" name="Rectangle 2"/>
          <p:cNvSpPr>
            <a:spLocks noGrp="1" noChangeArrowheads="1"/>
          </p:cNvSpPr>
          <p:nvPr>
            <p:ph type="body" idx="4294967295"/>
          </p:nvPr>
        </p:nvSpPr>
        <p:spPr>
          <a:xfrm>
            <a:off x="6330241" y="1781467"/>
            <a:ext cx="5174399" cy="4393901"/>
          </a:xfrm>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1997</a:t>
            </a:r>
          </a:p>
          <a:p>
            <a:pPr marL="427038" indent="-322263"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Odstranění distorse dýchacích cest, manipulace s hlavou a krkem - </a:t>
            </a:r>
            <a:r>
              <a:rPr lang="cs-CZ" altLang="cs-CZ" dirty="0" err="1" smtClean="0"/>
              <a:t>cervicospinální</a:t>
            </a:r>
            <a:r>
              <a:rPr lang="cs-CZ" altLang="cs-CZ" dirty="0" smtClean="0"/>
              <a:t> traumata, vyloučení </a:t>
            </a:r>
            <a:r>
              <a:rPr lang="cs-CZ" altLang="cs-CZ" dirty="0" err="1" smtClean="0"/>
              <a:t>intraorální</a:t>
            </a:r>
            <a:r>
              <a:rPr lang="cs-CZ" altLang="cs-CZ" dirty="0" smtClean="0"/>
              <a:t> manipulace.</a:t>
            </a:r>
          </a:p>
          <a:p>
            <a:pPr marL="427038" indent="-322263"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Úspěšnost OTI 96%</a:t>
            </a:r>
          </a:p>
        </p:txBody>
      </p:sp>
      <p:pic>
        <p:nvPicPr>
          <p:cNvPr id="1341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961" y="1306218"/>
            <a:ext cx="5717760" cy="50117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980820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441" y="1346542"/>
            <a:ext cx="6095999" cy="4362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6" name="Rectangle 3"/>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LMA SUPREME™</a:t>
            </a:r>
          </a:p>
        </p:txBody>
      </p:sp>
      <p:sp>
        <p:nvSpPr>
          <p:cNvPr id="82946" name="Rectangle 2"/>
          <p:cNvSpPr>
            <a:spLocks noGrp="1" noChangeArrowheads="1"/>
          </p:cNvSpPr>
          <p:nvPr>
            <p:ph idx="1"/>
          </p:nvPr>
        </p:nvSpPr>
        <p:spPr/>
        <p:txBody>
          <a:bodyPr lIns="90000" tIns="107760" rIns="90000" bIns="46800"/>
          <a:lstStyle/>
          <a:p>
            <a:pPr marL="341313" indent="-341313" eaLnBrk="1">
              <a:spcBef>
                <a:spcPts val="500"/>
              </a:spcBef>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z="2400" b="1" dirty="0" smtClean="0"/>
              <a:t>Semi-rigid</a:t>
            </a:r>
            <a:r>
              <a:rPr lang="cs-CZ" altLang="cs-CZ" sz="2400" b="1" dirty="0" smtClean="0"/>
              <a:t>ní</a:t>
            </a:r>
            <a:r>
              <a:rPr lang="en-GB" altLang="cs-CZ" sz="2400" b="1" dirty="0" smtClean="0"/>
              <a:t> el</a:t>
            </a:r>
            <a:r>
              <a:rPr lang="cs-CZ" altLang="cs-CZ" sz="2400" b="1" dirty="0" err="1" smtClean="0"/>
              <a:t>iptická</a:t>
            </a:r>
            <a:r>
              <a:rPr lang="en-GB" altLang="cs-CZ" sz="2400" b="1" dirty="0" smtClean="0"/>
              <a:t> </a:t>
            </a:r>
            <a:r>
              <a:rPr lang="cs-CZ" altLang="cs-CZ" sz="2400" b="1" dirty="0" smtClean="0"/>
              <a:t>rourka</a:t>
            </a:r>
            <a:r>
              <a:rPr lang="en-GB" altLang="cs-CZ" sz="2400" dirty="0" smtClean="0"/>
              <a:t> </a:t>
            </a:r>
          </a:p>
          <a:p>
            <a:pPr marL="741363" lvl="1" indent="-284163" eaLnBrk="1">
              <a:spcBef>
                <a:spcPts val="500"/>
              </a:spcBef>
              <a:buFont typeface="Arial"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400" dirty="0" smtClean="0"/>
              <a:t>Lze jednoduše zavést</a:t>
            </a:r>
            <a:r>
              <a:rPr lang="en-GB" altLang="cs-CZ" sz="2400" dirty="0" smtClean="0"/>
              <a:t> </a:t>
            </a:r>
          </a:p>
          <a:p>
            <a:pPr marL="741363" lvl="1" indent="-284163" eaLnBrk="1">
              <a:spcBef>
                <a:spcPts val="500"/>
              </a:spcBef>
              <a:buFont typeface="Arial"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400" dirty="0" smtClean="0"/>
              <a:t>Zohledňuje anatomii</a:t>
            </a:r>
          </a:p>
          <a:p>
            <a:pPr marL="741363" lvl="1" indent="-284163" eaLnBrk="1">
              <a:spcBef>
                <a:spcPts val="500"/>
              </a:spcBef>
              <a:buFont typeface="Arial"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400" dirty="0" smtClean="0"/>
              <a:t>Stabilní v ústech a odolná proti rotaci.</a:t>
            </a:r>
            <a:r>
              <a:rPr lang="en-GB" altLang="cs-CZ" sz="2400" dirty="0" smtClean="0"/>
              <a:t> </a:t>
            </a:r>
            <a:endParaRPr lang="en-GB" altLang="cs-CZ" sz="2000" dirty="0" smtClean="0"/>
          </a:p>
          <a:p>
            <a:pPr marL="341313" indent="-341313" eaLnBrk="1">
              <a:spcBef>
                <a:spcPts val="500"/>
              </a:spcBef>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400" b="1" dirty="0" smtClean="0"/>
              <a:t>Nezalomí se</a:t>
            </a:r>
          </a:p>
          <a:p>
            <a:pPr marL="741363" lvl="1" indent="-284163" eaLnBrk="1">
              <a:spcBef>
                <a:spcPts val="500"/>
              </a:spcBef>
              <a:buFont typeface="Arial"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400" dirty="0" smtClean="0"/>
              <a:t>Skoro nemožné ji zalomit!</a:t>
            </a:r>
            <a:endParaRPr lang="en-GB" altLang="cs-CZ" sz="2400" dirty="0" smtClean="0"/>
          </a:p>
          <a:p>
            <a:pPr marL="341313" indent="-341313" eaLnBrk="1">
              <a:spcBef>
                <a:spcPts val="500"/>
              </a:spcBef>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400" b="1" dirty="0" err="1" smtClean="0"/>
              <a:t>Protiskusová</a:t>
            </a:r>
            <a:r>
              <a:rPr lang="cs-CZ" altLang="cs-CZ" sz="2400" b="1" dirty="0" smtClean="0"/>
              <a:t> vložka</a:t>
            </a:r>
          </a:p>
          <a:p>
            <a:pPr marL="741363" lvl="1" indent="-284163" eaLnBrk="1">
              <a:spcBef>
                <a:spcPts val="500"/>
              </a:spcBef>
              <a:buFont typeface="Arial" charset="0"/>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z="2400" dirty="0" smtClean="0"/>
              <a:t>Prevence obstrukce dýchacích cest skousnutím</a:t>
            </a:r>
          </a:p>
        </p:txBody>
      </p:sp>
    </p:spTree>
    <p:extLst>
      <p:ext uri="{BB962C8B-B14F-4D97-AF65-F5344CB8AC3E}">
        <p14:creationId xmlns:p14="http://schemas.microsoft.com/office/powerpoint/2010/main" val="396414111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82946">
                                            <p:txEl>
                                              <p:pRg st="0" end="0"/>
                                            </p:txEl>
                                          </p:spTgt>
                                        </p:tgtEl>
                                        <p:attrNameLst>
                                          <p:attrName>style.visibility</p:attrName>
                                        </p:attrNameLst>
                                      </p:cBhvr>
                                      <p:to>
                                        <p:strVal val="visible"/>
                                      </p:to>
                                    </p:set>
                                    <p:animEffect transition="in" filter="wipe(left)">
                                      <p:cBhvr additive="repl">
                                        <p:cTn id="7" dur="500"/>
                                        <p:tgtEl>
                                          <p:spTgt spid="829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82946">
                                            <p:txEl>
                                              <p:pRg st="1" end="1"/>
                                            </p:txEl>
                                          </p:spTgt>
                                        </p:tgtEl>
                                        <p:attrNameLst>
                                          <p:attrName>style.visibility</p:attrName>
                                        </p:attrNameLst>
                                      </p:cBhvr>
                                      <p:to>
                                        <p:strVal val="visible"/>
                                      </p:to>
                                    </p:set>
                                    <p:animEffect transition="in" filter="wipe(left)">
                                      <p:cBhvr additive="repl">
                                        <p:cTn id="12" dur="500"/>
                                        <p:tgtEl>
                                          <p:spTgt spid="8294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1" fill="hold">
                                          <p:stCondLst>
                                            <p:cond delay="0"/>
                                          </p:stCondLst>
                                        </p:cTn>
                                        <p:tgtEl>
                                          <p:spTgt spid="82946">
                                            <p:txEl>
                                              <p:pRg st="2" end="2"/>
                                            </p:txEl>
                                          </p:spTgt>
                                        </p:tgtEl>
                                        <p:attrNameLst>
                                          <p:attrName>style.visibility</p:attrName>
                                        </p:attrNameLst>
                                      </p:cBhvr>
                                      <p:to>
                                        <p:strVal val="visible"/>
                                      </p:to>
                                    </p:set>
                                    <p:animEffect transition="in" filter="wipe(left)">
                                      <p:cBhvr additive="repl">
                                        <p:cTn id="17" dur="500"/>
                                        <p:tgtEl>
                                          <p:spTgt spid="8294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additive="repl">
                                        <p:cTn id="21" dur="1" fill="hold">
                                          <p:stCondLst>
                                            <p:cond delay="0"/>
                                          </p:stCondLst>
                                        </p:cTn>
                                        <p:tgtEl>
                                          <p:spTgt spid="82946">
                                            <p:txEl>
                                              <p:pRg st="3" end="3"/>
                                            </p:txEl>
                                          </p:spTgt>
                                        </p:tgtEl>
                                        <p:attrNameLst>
                                          <p:attrName>style.visibility</p:attrName>
                                        </p:attrNameLst>
                                      </p:cBhvr>
                                      <p:to>
                                        <p:strVal val="visible"/>
                                      </p:to>
                                    </p:set>
                                    <p:animEffect transition="in" filter="wipe(left)">
                                      <p:cBhvr additive="repl">
                                        <p:cTn id="22" dur="500"/>
                                        <p:tgtEl>
                                          <p:spTgt spid="8294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additive="repl">
                                        <p:cTn id="26" dur="1" fill="hold">
                                          <p:stCondLst>
                                            <p:cond delay="0"/>
                                          </p:stCondLst>
                                        </p:cTn>
                                        <p:tgtEl>
                                          <p:spTgt spid="82946">
                                            <p:txEl>
                                              <p:pRg st="4" end="4"/>
                                            </p:txEl>
                                          </p:spTgt>
                                        </p:tgtEl>
                                        <p:attrNameLst>
                                          <p:attrName>style.visibility</p:attrName>
                                        </p:attrNameLst>
                                      </p:cBhvr>
                                      <p:to>
                                        <p:strVal val="visible"/>
                                      </p:to>
                                    </p:set>
                                    <p:animEffect transition="in" filter="wipe(left)">
                                      <p:cBhvr additive="repl">
                                        <p:cTn id="27" dur="500"/>
                                        <p:tgtEl>
                                          <p:spTgt spid="8294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additive="repl">
                                        <p:cTn id="31" dur="1" fill="hold">
                                          <p:stCondLst>
                                            <p:cond delay="0"/>
                                          </p:stCondLst>
                                        </p:cTn>
                                        <p:tgtEl>
                                          <p:spTgt spid="82946">
                                            <p:txEl>
                                              <p:pRg st="5" end="5"/>
                                            </p:txEl>
                                          </p:spTgt>
                                        </p:tgtEl>
                                        <p:attrNameLst>
                                          <p:attrName>style.visibility</p:attrName>
                                        </p:attrNameLst>
                                      </p:cBhvr>
                                      <p:to>
                                        <p:strVal val="visible"/>
                                      </p:to>
                                    </p:set>
                                    <p:animEffect transition="in" filter="wipe(left)">
                                      <p:cBhvr additive="repl">
                                        <p:cTn id="32" dur="500"/>
                                        <p:tgtEl>
                                          <p:spTgt spid="8294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additive="repl">
                                        <p:cTn id="36" dur="1" fill="hold">
                                          <p:stCondLst>
                                            <p:cond delay="0"/>
                                          </p:stCondLst>
                                        </p:cTn>
                                        <p:tgtEl>
                                          <p:spTgt spid="82946">
                                            <p:txEl>
                                              <p:pRg st="6" end="6"/>
                                            </p:txEl>
                                          </p:spTgt>
                                        </p:tgtEl>
                                        <p:attrNameLst>
                                          <p:attrName>style.visibility</p:attrName>
                                        </p:attrNameLst>
                                      </p:cBhvr>
                                      <p:to>
                                        <p:strVal val="visible"/>
                                      </p:to>
                                    </p:set>
                                    <p:animEffect transition="in" filter="wipe(left)">
                                      <p:cBhvr additive="repl">
                                        <p:cTn id="37" dur="500"/>
                                        <p:tgtEl>
                                          <p:spTgt spid="8294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additive="repl">
                                        <p:cTn id="41" dur="1" fill="hold">
                                          <p:stCondLst>
                                            <p:cond delay="0"/>
                                          </p:stCondLst>
                                        </p:cTn>
                                        <p:tgtEl>
                                          <p:spTgt spid="82946">
                                            <p:txEl>
                                              <p:pRg st="7" end="7"/>
                                            </p:txEl>
                                          </p:spTgt>
                                        </p:tgtEl>
                                        <p:attrNameLst>
                                          <p:attrName>style.visibility</p:attrName>
                                        </p:attrNameLst>
                                      </p:cBhvr>
                                      <p:to>
                                        <p:strVal val="visible"/>
                                      </p:to>
                                    </p:set>
                                    <p:animEffect transition="in" filter="wipe(left)">
                                      <p:cBhvr additive="repl">
                                        <p:cTn id="42" dur="500"/>
                                        <p:tgtEl>
                                          <p:spTgt spid="8294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107" y="934659"/>
            <a:ext cx="5802944" cy="57972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44" name="Text Box 3"/>
          <p:cNvSpPr txBox="1">
            <a:spLocks noChangeArrowheads="1"/>
          </p:cNvSpPr>
          <p:nvPr/>
        </p:nvSpPr>
        <p:spPr bwMode="auto">
          <a:xfrm>
            <a:off x="6311041" y="5306958"/>
            <a:ext cx="1829759" cy="59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a:spcBef>
                <a:spcPts val="1125"/>
              </a:spcBef>
            </a:pPr>
            <a:r>
              <a:rPr lang="cs-CZ" altLang="cs-CZ" sz="1800">
                <a:solidFill>
                  <a:srgbClr val="000000"/>
                </a:solidFill>
              </a:rPr>
              <a:t>Konektor žaludeční trubice</a:t>
            </a:r>
          </a:p>
        </p:txBody>
      </p:sp>
      <p:sp>
        <p:nvSpPr>
          <p:cNvPr id="138245" name="Text Box 4"/>
          <p:cNvSpPr txBox="1">
            <a:spLocks noChangeArrowheads="1"/>
          </p:cNvSpPr>
          <p:nvPr/>
        </p:nvSpPr>
        <p:spPr bwMode="auto">
          <a:xfrm>
            <a:off x="10014720" y="5638193"/>
            <a:ext cx="1829761" cy="59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a:spcBef>
                <a:spcPts val="1125"/>
              </a:spcBef>
            </a:pPr>
            <a:r>
              <a:rPr lang="cs-CZ" altLang="cs-CZ" sz="1800">
                <a:solidFill>
                  <a:srgbClr val="000000"/>
                </a:solidFill>
              </a:rPr>
              <a:t>Upevňovací destička</a:t>
            </a:r>
          </a:p>
        </p:txBody>
      </p:sp>
      <p:sp>
        <p:nvSpPr>
          <p:cNvPr id="138246" name="Text Box 5"/>
          <p:cNvSpPr txBox="1">
            <a:spLocks noChangeArrowheads="1"/>
          </p:cNvSpPr>
          <p:nvPr/>
        </p:nvSpPr>
        <p:spPr bwMode="auto">
          <a:xfrm>
            <a:off x="10231681" y="2920627"/>
            <a:ext cx="1829759" cy="343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a:spcBef>
                <a:spcPts val="1125"/>
              </a:spcBef>
            </a:pPr>
            <a:r>
              <a:rPr lang="en-GB" altLang="cs-CZ" sz="1800">
                <a:solidFill>
                  <a:srgbClr val="000000"/>
                </a:solidFill>
              </a:rPr>
              <a:t>15mm </a:t>
            </a:r>
            <a:r>
              <a:rPr lang="cs-CZ" altLang="cs-CZ" sz="1800">
                <a:solidFill>
                  <a:srgbClr val="000000"/>
                </a:solidFill>
              </a:rPr>
              <a:t>konektor</a:t>
            </a:r>
          </a:p>
        </p:txBody>
      </p:sp>
      <p:sp>
        <p:nvSpPr>
          <p:cNvPr id="138247" name="Line 6"/>
          <p:cNvSpPr>
            <a:spLocks noChangeShapeType="1"/>
          </p:cNvSpPr>
          <p:nvPr/>
        </p:nvSpPr>
        <p:spPr bwMode="auto">
          <a:xfrm flipV="1">
            <a:off x="8054401" y="5461053"/>
            <a:ext cx="696959" cy="329795"/>
          </a:xfrm>
          <a:prstGeom prst="line">
            <a:avLst/>
          </a:prstGeom>
          <a:noFill/>
          <a:ln w="9360">
            <a:solidFill>
              <a:srgbClr val="3333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38248" name="Line 7"/>
          <p:cNvSpPr>
            <a:spLocks noChangeShapeType="1"/>
          </p:cNvSpPr>
          <p:nvPr/>
        </p:nvSpPr>
        <p:spPr bwMode="auto">
          <a:xfrm flipH="1" flipV="1">
            <a:off x="9707520" y="5525861"/>
            <a:ext cx="700801" cy="264988"/>
          </a:xfrm>
          <a:prstGeom prst="line">
            <a:avLst/>
          </a:prstGeom>
          <a:noFill/>
          <a:ln w="9360">
            <a:solidFill>
              <a:srgbClr val="3333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38249" name="Line 8"/>
          <p:cNvSpPr>
            <a:spLocks noChangeShapeType="1"/>
          </p:cNvSpPr>
          <p:nvPr/>
        </p:nvSpPr>
        <p:spPr bwMode="auto">
          <a:xfrm flipH="1">
            <a:off x="9621121" y="3437641"/>
            <a:ext cx="787200" cy="326914"/>
          </a:xfrm>
          <a:prstGeom prst="line">
            <a:avLst/>
          </a:prstGeom>
          <a:noFill/>
          <a:ln w="9360">
            <a:solidFill>
              <a:srgbClr val="3333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38250" name="Text Box 9"/>
          <p:cNvSpPr txBox="1">
            <a:spLocks noChangeArrowheads="1"/>
          </p:cNvSpPr>
          <p:nvPr/>
        </p:nvSpPr>
        <p:spPr bwMode="auto">
          <a:xfrm>
            <a:off x="7092480" y="2874542"/>
            <a:ext cx="2524801" cy="343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algn="ctr">
              <a:spcBef>
                <a:spcPts val="1125"/>
              </a:spcBef>
            </a:pPr>
            <a:r>
              <a:rPr lang="en-GB" altLang="cs-CZ" sz="1800" b="1">
                <a:solidFill>
                  <a:srgbClr val="000000"/>
                </a:solidFill>
              </a:rPr>
              <a:t>Proxim</a:t>
            </a:r>
            <a:r>
              <a:rPr lang="cs-CZ" altLang="cs-CZ" sz="1800" b="1">
                <a:solidFill>
                  <a:srgbClr val="000000"/>
                </a:solidFill>
              </a:rPr>
              <a:t>á</a:t>
            </a:r>
            <a:r>
              <a:rPr lang="en-GB" altLang="cs-CZ" sz="1800" b="1">
                <a:solidFill>
                  <a:srgbClr val="000000"/>
                </a:solidFill>
              </a:rPr>
              <a:t>l</a:t>
            </a:r>
            <a:r>
              <a:rPr lang="cs-CZ" altLang="cs-CZ" sz="1800" b="1">
                <a:solidFill>
                  <a:srgbClr val="000000"/>
                </a:solidFill>
              </a:rPr>
              <a:t>ní konec</a:t>
            </a:r>
          </a:p>
        </p:txBody>
      </p:sp>
      <p:sp>
        <p:nvSpPr>
          <p:cNvPr id="138251" name="Rectangle 10"/>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LMA SUPREME™</a:t>
            </a:r>
          </a:p>
        </p:txBody>
      </p:sp>
      <p:sp>
        <p:nvSpPr>
          <p:cNvPr id="2" name="Zástupný symbol pro obsah 1"/>
          <p:cNvSpPr>
            <a:spLocks noGrp="1"/>
          </p:cNvSpPr>
          <p:nvPr>
            <p:ph idx="1"/>
          </p:nvPr>
        </p:nvSpPr>
        <p:spPr/>
        <p:txBody>
          <a:bodyPr/>
          <a:lstStyle/>
          <a:p>
            <a:pPr>
              <a:buFont typeface="Arial" panose="020B0604020202020204" pitchFamily="34" charset="0"/>
              <a:buChar char="•"/>
            </a:pPr>
            <a:r>
              <a:rPr lang="cs-CZ" dirty="0"/>
              <a:t>Standardní 15mm spojka dýchací trubice </a:t>
            </a:r>
          </a:p>
          <a:p>
            <a:pPr>
              <a:buFont typeface="Arial" panose="020B0604020202020204" pitchFamily="34" charset="0"/>
              <a:buChar char="•"/>
            </a:pPr>
            <a:r>
              <a:rPr lang="cs-CZ" dirty="0"/>
              <a:t>Konektor žaludeční trubice</a:t>
            </a:r>
            <a:br>
              <a:rPr lang="cs-CZ" dirty="0"/>
            </a:br>
            <a:r>
              <a:rPr lang="cs-CZ" dirty="0"/>
              <a:t>- pojme sondu velikosti 14-16F </a:t>
            </a:r>
          </a:p>
          <a:p>
            <a:pPr>
              <a:buFont typeface="Arial" panose="020B0604020202020204" pitchFamily="34" charset="0"/>
              <a:buChar char="•"/>
            </a:pPr>
            <a:r>
              <a:rPr lang="cs-CZ" dirty="0" smtClean="0"/>
              <a:t>Upevňovací </a:t>
            </a:r>
            <a:r>
              <a:rPr lang="cs-CZ" dirty="0"/>
              <a:t>destička</a:t>
            </a:r>
          </a:p>
          <a:p>
            <a:pPr marL="72000" indent="0">
              <a:buNone/>
            </a:pPr>
            <a:r>
              <a:rPr lang="cs-CZ" dirty="0" smtClean="0"/>
              <a:t> - rychlá </a:t>
            </a:r>
            <a:r>
              <a:rPr lang="cs-CZ" dirty="0"/>
              <a:t>a jednoduchá fixace</a:t>
            </a:r>
          </a:p>
          <a:p>
            <a:pPr marL="72000" indent="0">
              <a:buNone/>
            </a:pPr>
            <a:r>
              <a:rPr lang="cs-CZ" dirty="0" smtClean="0"/>
              <a:t> - pomáhá </a:t>
            </a:r>
            <a:r>
              <a:rPr lang="cs-CZ" dirty="0"/>
              <a:t>správnému uložení</a:t>
            </a:r>
          </a:p>
          <a:p>
            <a:pPr>
              <a:buFont typeface="Arial" panose="020B0604020202020204" pitchFamily="34" charset="0"/>
              <a:buChar char="•"/>
            </a:pPr>
            <a:endParaRPr lang="cs-CZ" dirty="0"/>
          </a:p>
        </p:txBody>
      </p:sp>
    </p:spTree>
    <p:extLst>
      <p:ext uri="{BB962C8B-B14F-4D97-AF65-F5344CB8AC3E}">
        <p14:creationId xmlns:p14="http://schemas.microsoft.com/office/powerpoint/2010/main" val="2826110423"/>
      </p:ext>
    </p:extLst>
  </p:cSld>
  <p:clrMapOvr>
    <a:masterClrMapping/>
  </p:clrMapOvr>
  <p:transition spd="slow">
    <p:zo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p:cNvSpPr>
            <a:spLocks noGrp="1" noChangeArrowheads="1"/>
          </p:cNvSpPr>
          <p:nvPr>
            <p:ph type="title" idx="4294967295"/>
          </p:nvPr>
        </p:nvSpPr>
        <p:spPr>
          <a:xfrm>
            <a:off x="896641" y="256347"/>
            <a:ext cx="10406400" cy="1140600"/>
          </a:xfrm>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Velikosti supraglotických pomůcek</a:t>
            </a:r>
          </a:p>
        </p:txBody>
      </p:sp>
      <p:sp>
        <p:nvSpPr>
          <p:cNvPr id="140291" name="Rectangle 2"/>
          <p:cNvSpPr>
            <a:spLocks noGrp="1" noChangeArrowheads="1"/>
          </p:cNvSpPr>
          <p:nvPr>
            <p:ph type="body" idx="4294967295"/>
          </p:nvPr>
        </p:nvSpPr>
        <p:spPr>
          <a:xfrm>
            <a:off x="896641" y="1781468"/>
            <a:ext cx="10604159" cy="4474549"/>
          </a:xfrm>
        </p:spPr>
        <p:txBody>
          <a:bodyPr/>
          <a:lstStyle/>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Velikost odpovídá ideální hmotnosti</a:t>
            </a:r>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smtClean="0"/>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děti:</a:t>
            </a:r>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#1  	do 5 kg</a:t>
            </a:r>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#1,5 	do 10kg</a:t>
            </a:r>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#2 	do 20 kg</a:t>
            </a:r>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#2,5	do 30 kg</a:t>
            </a:r>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smtClean="0"/>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dospělí:</a:t>
            </a:r>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#3: 	30-50 kg</a:t>
            </a:r>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#4: 	50-70kg	(většina žen)</a:t>
            </a:r>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#5: 	70-100kg	(většina mužů)</a:t>
            </a:r>
          </a:p>
        </p:txBody>
      </p:sp>
      <p:sp>
        <p:nvSpPr>
          <p:cNvPr id="140292" name="Line 3"/>
          <p:cNvSpPr>
            <a:spLocks noChangeShapeType="1"/>
          </p:cNvSpPr>
          <p:nvPr/>
        </p:nvSpPr>
        <p:spPr bwMode="auto">
          <a:xfrm>
            <a:off x="435841" y="489651"/>
            <a:ext cx="1919" cy="5715961"/>
          </a:xfrm>
          <a:prstGeom prst="line">
            <a:avLst/>
          </a:prstGeom>
          <a:noFill/>
          <a:ln w="2520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aphicFrame>
        <p:nvGraphicFramePr>
          <p:cNvPr id="140293" name="Object 4"/>
          <p:cNvGraphicFramePr>
            <a:graphicFrameLocks noChangeAspect="1"/>
          </p:cNvGraphicFramePr>
          <p:nvPr/>
        </p:nvGraphicFramePr>
        <p:xfrm>
          <a:off x="6051840" y="2939349"/>
          <a:ext cx="5804161" cy="1064271"/>
        </p:xfrm>
        <a:graphic>
          <a:graphicData uri="http://schemas.openxmlformats.org/presentationml/2006/ole">
            <mc:AlternateContent xmlns:mc="http://schemas.openxmlformats.org/markup-compatibility/2006">
              <mc:Choice xmlns:v="urn:schemas-microsoft-com:vml" Requires="v">
                <p:oleObj spid="_x0000_s3102" r:id="rId4" imgW="1752636" imgH="427208" progId="">
                  <p:embed/>
                </p:oleObj>
              </mc:Choice>
              <mc:Fallback>
                <p:oleObj r:id="rId4" imgW="1752636" imgH="42720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840" y="2939349"/>
                        <a:ext cx="5804161" cy="10642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637762114"/>
      </p:ext>
    </p:extLst>
  </p:cSld>
  <p:clrMapOvr>
    <a:masterClrMapping/>
  </p:clrMapOvr>
  <p:transition spd="slow">
    <p:zo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1"/>
          <p:cNvSpPr>
            <a:spLocks noGrp="1" noChangeArrowheads="1"/>
          </p:cNvSpPr>
          <p:nvPr>
            <p:ph type="title" idx="4294967295"/>
          </p:nvPr>
        </p:nvSpPr>
        <p:spPr>
          <a:xfrm>
            <a:off x="1524480" y="609185"/>
            <a:ext cx="10362241" cy="1143480"/>
          </a:xfrm>
        </p:spPr>
        <p:txBody>
          <a:bodyPr tIns="55880"/>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Tracheální intubace</a:t>
            </a:r>
          </a:p>
        </p:txBody>
      </p:sp>
      <p:sp>
        <p:nvSpPr>
          <p:cNvPr id="87042" name="Rectangle 2"/>
          <p:cNvSpPr>
            <a:spLocks noGrp="1" noChangeArrowheads="1"/>
          </p:cNvSpPr>
          <p:nvPr>
            <p:ph type="body" idx="4294967295"/>
          </p:nvPr>
        </p:nvSpPr>
        <p:spPr>
          <a:xfrm>
            <a:off x="741120" y="1795869"/>
            <a:ext cx="10362241" cy="4735217"/>
          </a:xfrm>
        </p:spPr>
        <p:txBody>
          <a:bodyPr tIns="48768"/>
          <a:lstStyle/>
          <a:p>
            <a:pPr marL="339725" indent="-338138">
              <a:lnSpc>
                <a:spcPct val="93000"/>
              </a:lnSpc>
              <a:spcBef>
                <a:spcPts val="70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Def: </a:t>
            </a:r>
            <a:r>
              <a:rPr lang="en-GB" altLang="cs-CZ" dirty="0" err="1" smtClean="0"/>
              <a:t>Zavedení</a:t>
            </a:r>
            <a:r>
              <a:rPr lang="en-GB" altLang="cs-CZ" dirty="0" smtClean="0"/>
              <a:t> </a:t>
            </a:r>
            <a:r>
              <a:rPr lang="en-GB" altLang="cs-CZ" dirty="0" err="1" smtClean="0"/>
              <a:t>rourky</a:t>
            </a:r>
            <a:r>
              <a:rPr lang="en-GB" altLang="cs-CZ" dirty="0" smtClean="0"/>
              <a:t> </a:t>
            </a:r>
            <a:r>
              <a:rPr lang="en-GB" altLang="cs-CZ" dirty="0" err="1" smtClean="0"/>
              <a:t>ústy</a:t>
            </a:r>
            <a:r>
              <a:rPr lang="en-GB" altLang="cs-CZ" dirty="0" smtClean="0"/>
              <a:t> / </a:t>
            </a:r>
            <a:r>
              <a:rPr lang="en-GB" altLang="cs-CZ" dirty="0" err="1" smtClean="0"/>
              <a:t>nosem</a:t>
            </a:r>
            <a:r>
              <a:rPr lang="en-GB" altLang="cs-CZ" dirty="0" smtClean="0"/>
              <a:t>  </a:t>
            </a:r>
            <a:r>
              <a:rPr lang="en-GB" altLang="cs-CZ" dirty="0" err="1" smtClean="0"/>
              <a:t>hrtanem</a:t>
            </a:r>
            <a:r>
              <a:rPr lang="en-GB" altLang="cs-CZ" dirty="0" smtClean="0"/>
              <a:t> do </a:t>
            </a:r>
            <a:r>
              <a:rPr lang="en-GB" altLang="cs-CZ" dirty="0" err="1" smtClean="0"/>
              <a:t>trachey</a:t>
            </a:r>
            <a:r>
              <a:rPr lang="en-GB" altLang="cs-CZ" dirty="0" smtClean="0"/>
              <a:t>.</a:t>
            </a:r>
          </a:p>
          <a:p>
            <a:pPr marL="339725" indent="-338138">
              <a:lnSpc>
                <a:spcPct val="93000"/>
              </a:lnSpc>
              <a:spcBef>
                <a:spcPts val="70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en-GB" altLang="cs-CZ" dirty="0" smtClean="0"/>
          </a:p>
          <a:p>
            <a:pPr marL="339725" indent="-338138">
              <a:lnSpc>
                <a:spcPct val="93000"/>
              </a:lnSpc>
              <a:spcBef>
                <a:spcPts val="70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I:</a:t>
            </a:r>
          </a:p>
          <a:p>
            <a:pPr marL="339725" indent="-338138">
              <a:lnSpc>
                <a:spcPct val="93000"/>
              </a:lnSpc>
              <a:spcBef>
                <a:spcPts val="700"/>
              </a:spcBef>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ochrana</a:t>
            </a:r>
            <a:r>
              <a:rPr lang="en-GB" altLang="cs-CZ" dirty="0" smtClean="0"/>
              <a:t> DC </a:t>
            </a:r>
            <a:r>
              <a:rPr lang="en-GB" altLang="cs-CZ" dirty="0" err="1" smtClean="0"/>
              <a:t>před</a:t>
            </a:r>
            <a:r>
              <a:rPr lang="en-GB" altLang="cs-CZ" dirty="0" smtClean="0"/>
              <a:t> </a:t>
            </a:r>
            <a:r>
              <a:rPr lang="en-GB" altLang="cs-CZ" dirty="0" err="1" smtClean="0"/>
              <a:t>aspirací</a:t>
            </a:r>
            <a:r>
              <a:rPr lang="en-GB" altLang="cs-CZ" dirty="0" smtClean="0"/>
              <a:t> (GCS &lt; 8)</a:t>
            </a:r>
          </a:p>
          <a:p>
            <a:pPr marL="339725" indent="-338138">
              <a:lnSpc>
                <a:spcPct val="93000"/>
              </a:lnSpc>
              <a:spcBef>
                <a:spcPts val="700"/>
              </a:spcBef>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toaleta</a:t>
            </a:r>
            <a:r>
              <a:rPr lang="en-GB" altLang="cs-CZ" dirty="0" smtClean="0"/>
              <a:t> DC</a:t>
            </a:r>
          </a:p>
          <a:p>
            <a:pPr marL="339725" indent="-338138">
              <a:lnSpc>
                <a:spcPct val="93000"/>
              </a:lnSpc>
              <a:spcBef>
                <a:spcPts val="700"/>
              </a:spcBef>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zajištění</a:t>
            </a:r>
            <a:r>
              <a:rPr lang="en-GB" altLang="cs-CZ" dirty="0" smtClean="0"/>
              <a:t> </a:t>
            </a:r>
            <a:r>
              <a:rPr lang="en-GB" altLang="cs-CZ" dirty="0" err="1" smtClean="0"/>
              <a:t>ventilace</a:t>
            </a:r>
            <a:r>
              <a:rPr lang="en-GB" altLang="cs-CZ" dirty="0" smtClean="0"/>
              <a:t> </a:t>
            </a:r>
            <a:r>
              <a:rPr lang="en-GB" altLang="cs-CZ" dirty="0" err="1" smtClean="0"/>
              <a:t>při</a:t>
            </a:r>
            <a:r>
              <a:rPr lang="en-GB" altLang="cs-CZ" dirty="0" smtClean="0"/>
              <a:t> </a:t>
            </a:r>
            <a:r>
              <a:rPr lang="en-GB" altLang="cs-CZ" dirty="0" err="1" smtClean="0"/>
              <a:t>dechové</a:t>
            </a:r>
            <a:r>
              <a:rPr lang="en-GB" altLang="cs-CZ" dirty="0" smtClean="0"/>
              <a:t> </a:t>
            </a:r>
            <a:r>
              <a:rPr lang="en-GB" altLang="cs-CZ" dirty="0" err="1" smtClean="0"/>
              <a:t>nedostatečnosti</a:t>
            </a:r>
            <a:endParaRPr lang="en-GB" altLang="cs-CZ" dirty="0" smtClean="0"/>
          </a:p>
          <a:p>
            <a:pPr marL="339725" indent="-338138">
              <a:lnSpc>
                <a:spcPct val="93000"/>
              </a:lnSpc>
              <a:spcBef>
                <a:spcPts val="700"/>
              </a:spcBef>
              <a:buClrTx/>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en-GB" altLang="cs-CZ" dirty="0" smtClean="0">
              <a:solidFill>
                <a:srgbClr val="FF0000"/>
              </a:solidFill>
            </a:endParaRPr>
          </a:p>
          <a:p>
            <a:pPr marL="339725" indent="-338138">
              <a:lnSpc>
                <a:spcPct val="93000"/>
              </a:lnSpc>
              <a:spcBef>
                <a:spcPts val="700"/>
              </a:spcBef>
              <a:buClrTx/>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en-GB" altLang="cs-CZ" dirty="0" smtClean="0">
              <a:solidFill>
                <a:srgbClr val="FF0000"/>
              </a:solidFill>
            </a:endParaRPr>
          </a:p>
        </p:txBody>
      </p:sp>
    </p:spTree>
    <p:extLst>
      <p:ext uri="{BB962C8B-B14F-4D97-AF65-F5344CB8AC3E}">
        <p14:creationId xmlns:p14="http://schemas.microsoft.com/office/powerpoint/2010/main" val="125037573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841" y="0"/>
            <a:ext cx="5132159" cy="21515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87" name="Rectangle 2"/>
          <p:cNvSpPr>
            <a:spLocks noGrp="1" noChangeArrowheads="1"/>
          </p:cNvSpPr>
          <p:nvPr>
            <p:ph type="title" idx="4294967295"/>
          </p:nvPr>
        </p:nvSpPr>
        <p:spPr>
          <a:xfrm>
            <a:off x="896641" y="256347"/>
            <a:ext cx="10406400" cy="1140600"/>
          </a:xfrm>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The “Gold Standard”</a:t>
            </a:r>
          </a:p>
        </p:txBody>
      </p:sp>
      <p:sp>
        <p:nvSpPr>
          <p:cNvPr id="144388" name="Rectangle 3"/>
          <p:cNvSpPr>
            <a:spLocks noGrp="1" noChangeArrowheads="1"/>
          </p:cNvSpPr>
          <p:nvPr>
            <p:ph type="body" idx="4294967295"/>
          </p:nvPr>
        </p:nvSpPr>
        <p:spPr>
          <a:xfrm>
            <a:off x="896641" y="1781468"/>
            <a:ext cx="10604159" cy="4474549"/>
          </a:xfrm>
        </p:spPr>
        <p:txBody>
          <a:bodyPr/>
          <a:lstStyle/>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
            </a:r>
            <a:br>
              <a:rPr lang="cs-CZ" altLang="cs-CZ" dirty="0" smtClean="0"/>
            </a:br>
            <a:r>
              <a:rPr lang="cs-CZ" altLang="cs-CZ" dirty="0" smtClean="0"/>
              <a:t>… tracheální rourka s manžetou je …</a:t>
            </a:r>
          </a:p>
          <a:p>
            <a:pPr marL="0" indent="0" algn="ctr"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0" indent="0" algn="ctr"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ZLATÝ STANDARD</a:t>
            </a:r>
            <a:br>
              <a:rPr lang="cs-CZ" altLang="cs-CZ" dirty="0" smtClean="0"/>
            </a:br>
            <a:r>
              <a:rPr lang="cs-CZ" altLang="cs-CZ" dirty="0" smtClean="0"/>
              <a:t>v zabezpečení dýchacích cest</a:t>
            </a:r>
          </a:p>
          <a:p>
            <a:pPr marL="0" indent="0" algn="ctr"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0" indent="0" algn="ctr" eaLnBrk="1">
              <a:lnSpc>
                <a:spcPct val="82000"/>
              </a:lnSpc>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solidFill>
                  <a:srgbClr val="FF0000"/>
                </a:solidFill>
                <a:latin typeface="Arial Narrow" pitchFamily="32" charset="0"/>
                <a:cs typeface="Arial" charset="0"/>
              </a:rPr>
              <a:t>ale pouze je – </a:t>
            </a:r>
            <a:r>
              <a:rPr lang="cs-CZ" altLang="cs-CZ" dirty="0" err="1" smtClean="0">
                <a:solidFill>
                  <a:srgbClr val="FF0000"/>
                </a:solidFill>
                <a:latin typeface="Arial Narrow" pitchFamily="32" charset="0"/>
                <a:cs typeface="Arial" charset="0"/>
              </a:rPr>
              <a:t>li</a:t>
            </a:r>
            <a:r>
              <a:rPr lang="cs-CZ" altLang="cs-CZ" dirty="0" smtClean="0">
                <a:solidFill>
                  <a:srgbClr val="FF0000"/>
                </a:solidFill>
                <a:latin typeface="Arial Narrow" pitchFamily="32" charset="0"/>
                <a:cs typeface="Arial" charset="0"/>
              </a:rPr>
              <a:t> </a:t>
            </a:r>
            <a:r>
              <a:rPr lang="cs-CZ" altLang="cs-CZ" b="1" dirty="0" smtClean="0">
                <a:solidFill>
                  <a:srgbClr val="FF0000"/>
                </a:solidFill>
                <a:latin typeface="Arial Narrow" pitchFamily="32" charset="0"/>
                <a:cs typeface="Arial" charset="0"/>
              </a:rPr>
              <a:t>včas </a:t>
            </a:r>
            <a:r>
              <a:rPr lang="cs-CZ" altLang="cs-CZ" dirty="0" smtClean="0">
                <a:solidFill>
                  <a:srgbClr val="FF0000"/>
                </a:solidFill>
                <a:latin typeface="Arial Narrow" pitchFamily="32" charset="0"/>
                <a:cs typeface="Arial" charset="0"/>
              </a:rPr>
              <a:t>umístěna </a:t>
            </a:r>
            <a:r>
              <a:rPr lang="cs-CZ" altLang="cs-CZ" b="1" dirty="0" smtClean="0">
                <a:solidFill>
                  <a:srgbClr val="FF0000"/>
                </a:solidFill>
                <a:latin typeface="Arial Narrow" pitchFamily="32" charset="0"/>
                <a:cs typeface="Arial" charset="0"/>
              </a:rPr>
              <a:t>v průdušnici</a:t>
            </a:r>
            <a:endParaRPr lang="cs-CZ" altLang="cs-CZ" dirty="0" smtClean="0"/>
          </a:p>
          <a:p>
            <a:pPr marL="0" indent="0" algn="r"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0" indent="0" algn="r"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bez ročního tréningu je mnoho zbytečných komplikací</a:t>
            </a:r>
          </a:p>
        </p:txBody>
      </p:sp>
    </p:spTree>
    <p:extLst>
      <p:ext uri="{BB962C8B-B14F-4D97-AF65-F5344CB8AC3E}">
        <p14:creationId xmlns:p14="http://schemas.microsoft.com/office/powerpoint/2010/main" val="296971126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
          <p:cNvSpPr>
            <a:spLocks noGrp="1" noChangeArrowheads="1"/>
          </p:cNvSpPr>
          <p:nvPr>
            <p:ph type="title" idx="4294967295"/>
          </p:nvPr>
        </p:nvSpPr>
        <p:spPr>
          <a:xfrm>
            <a:off x="894720" y="299551"/>
            <a:ext cx="10408321" cy="1054191"/>
          </a:xfrm>
        </p:spPr>
        <p:txBody>
          <a:bodyPr tIns="72643"/>
          <a:lstStyle/>
          <a:p>
            <a:pPr eaLnBrk="1">
              <a:lnSpc>
                <a:spcPct val="87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pPr>
            <a:r>
              <a:rPr lang="cs-CZ" altLang="cs-CZ" dirty="0" smtClean="0">
                <a:solidFill>
                  <a:srgbClr val="000000"/>
                </a:solidFill>
              </a:rPr>
              <a:t>Nejužší místo dýchacích cest:</a:t>
            </a:r>
          </a:p>
        </p:txBody>
      </p:sp>
      <p:sp>
        <p:nvSpPr>
          <p:cNvPr id="146435" name="Rectangle 2"/>
          <p:cNvSpPr>
            <a:spLocks noGrp="1" noChangeArrowheads="1"/>
          </p:cNvSpPr>
          <p:nvPr>
            <p:ph type="body" idx="4294967295"/>
          </p:nvPr>
        </p:nvSpPr>
        <p:spPr>
          <a:xfrm>
            <a:off x="894720" y="1781468"/>
            <a:ext cx="11295361" cy="4386701"/>
          </a:xfrm>
        </p:spPr>
        <p:txBody>
          <a:bodyPr tIns="44704"/>
          <a:lstStyle/>
          <a:p>
            <a:pPr indent="-341313" eaLnBrk="1">
              <a:tabLst>
                <a:tab pos="0" algn="l"/>
                <a:tab pos="100013" algn="l"/>
                <a:tab pos="549275" algn="l"/>
                <a:tab pos="998538" algn="l"/>
                <a:tab pos="1447800" algn="l"/>
                <a:tab pos="1897063" algn="l"/>
                <a:tab pos="2346325" algn="l"/>
                <a:tab pos="2795588" algn="l"/>
                <a:tab pos="3244850" algn="l"/>
                <a:tab pos="3694113" algn="l"/>
                <a:tab pos="4143375" algn="l"/>
                <a:tab pos="4592638" algn="l"/>
                <a:tab pos="5041900" algn="l"/>
                <a:tab pos="5491163" algn="l"/>
                <a:tab pos="5943600" algn="l"/>
                <a:tab pos="6389688" algn="l"/>
                <a:tab pos="6838950" algn="l"/>
                <a:tab pos="7288213" algn="l"/>
                <a:tab pos="7737475" algn="l"/>
                <a:tab pos="8186738" algn="l"/>
                <a:tab pos="8636000" algn="l"/>
                <a:tab pos="8637588" algn="l"/>
                <a:tab pos="9086850" algn="l"/>
                <a:tab pos="9536113" algn="l"/>
                <a:tab pos="9985375" algn="l"/>
                <a:tab pos="10434638" algn="l"/>
                <a:tab pos="10610850" algn="l"/>
              </a:tabLst>
            </a:pPr>
            <a:r>
              <a:rPr lang="cs-CZ" altLang="cs-CZ" smtClean="0">
                <a:solidFill>
                  <a:srgbClr val="000000"/>
                </a:solidFill>
              </a:rPr>
              <a:t>Dospělý: glotis 				Děti: subglotický prostor</a:t>
            </a:r>
          </a:p>
        </p:txBody>
      </p:sp>
      <p:pic>
        <p:nvPicPr>
          <p:cNvPr id="146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57528"/>
            <a:ext cx="6958080" cy="45004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64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8241" y="2697404"/>
            <a:ext cx="2067839" cy="1551042"/>
          </a:xfrm>
          <a:prstGeom prst="rect">
            <a:avLst/>
          </a:prstGeom>
          <a:noFill/>
          <a:ln w="9360">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64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0160" y="3420360"/>
            <a:ext cx="3219841" cy="25562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027923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Apnoe a CO2</a:t>
            </a:r>
          </a:p>
        </p:txBody>
      </p:sp>
      <p:sp>
        <p:nvSpPr>
          <p:cNvPr id="2" name="Zástupný symbol pro obsah 1"/>
          <p:cNvSpPr>
            <a:spLocks noGrp="1"/>
          </p:cNvSpPr>
          <p:nvPr>
            <p:ph idx="1"/>
          </p:nvPr>
        </p:nvSpPr>
        <p:spPr/>
        <p:txBody>
          <a:bodyPr/>
          <a:lstStyle/>
          <a:p>
            <a:endParaRPr lang="cs-CZ"/>
          </a:p>
        </p:txBody>
      </p:sp>
      <p:sp>
        <p:nvSpPr>
          <p:cNvPr id="19459" name="Text Box 2"/>
          <p:cNvSpPr txBox="1">
            <a:spLocks noChangeArrowheads="1"/>
          </p:cNvSpPr>
          <p:nvPr/>
        </p:nvSpPr>
        <p:spPr bwMode="auto">
          <a:xfrm>
            <a:off x="552960" y="1451673"/>
            <a:ext cx="9953280" cy="3693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0000"/>
              </a:lnSpc>
              <a:buClr>
                <a:srgbClr val="000000"/>
              </a:buClr>
              <a:buSzPct val="100000"/>
              <a:buFont typeface="Times New Roman" pitchFamily="16" charset="0"/>
              <a:buNone/>
            </a:pPr>
            <a:endParaRPr lang="cs-CZ" altLang="cs-CZ"/>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657" y="1750467"/>
            <a:ext cx="7594183" cy="3893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1" name="Text Box 4"/>
          <p:cNvSpPr txBox="1">
            <a:spLocks noChangeArrowheads="1"/>
          </p:cNvSpPr>
          <p:nvPr/>
        </p:nvSpPr>
        <p:spPr bwMode="auto">
          <a:xfrm>
            <a:off x="142080" y="5766365"/>
            <a:ext cx="10753921" cy="381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r>
              <a:rPr lang="cs-CZ" altLang="cs-CZ" sz="1800" baseline="-33000">
                <a:solidFill>
                  <a:srgbClr val="000000"/>
                </a:solidFill>
                <a:latin typeface="Calibri" charset="0"/>
              </a:rPr>
              <a:t>Gentz, B. A., et all. Carbon Dioxide Dynamics During Apneic Oxygenation:: The Effects of Preceding Hypocapnia. Journal of Clinical Anesthesia 10, 189–194 (1998).</a:t>
            </a:r>
          </a:p>
        </p:txBody>
      </p:sp>
    </p:spTree>
    <p:extLst>
      <p:ext uri="{BB962C8B-B14F-4D97-AF65-F5344CB8AC3E}">
        <p14:creationId xmlns:p14="http://schemas.microsoft.com/office/powerpoint/2010/main" val="365851821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p:txBody>
          <a:bodyPr tIns="55880"/>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OTI, NTI - pomůcky:</a:t>
            </a:r>
          </a:p>
        </p:txBody>
      </p:sp>
      <p:sp>
        <p:nvSpPr>
          <p:cNvPr id="90114" name="Rectangle 2"/>
          <p:cNvSpPr>
            <a:spLocks noGrp="1" noChangeArrowheads="1"/>
          </p:cNvSpPr>
          <p:nvPr>
            <p:ph idx="1"/>
          </p:nvPr>
        </p:nvSpPr>
        <p:spPr>
          <a:xfrm>
            <a:off x="720000" y="1692002"/>
            <a:ext cx="4120014" cy="4139998"/>
          </a:xfrm>
        </p:spPr>
        <p:txBody>
          <a:bodyPr tIns="48768"/>
          <a:lstStyle/>
          <a:p>
            <a:pPr marL="457200" indent="-457200">
              <a:lnSpc>
                <a:spcPct val="93000"/>
              </a:lnSpc>
              <a:spcBef>
                <a:spcPts val="700"/>
              </a:spcBef>
              <a:buSzPct val="4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laryngoskop</a:t>
            </a:r>
            <a:endParaRPr lang="en-GB" altLang="cs-CZ" dirty="0" smtClean="0"/>
          </a:p>
          <a:p>
            <a:pPr marL="457200" indent="-457200">
              <a:lnSpc>
                <a:spcPct val="93000"/>
              </a:lnSpc>
              <a:spcBef>
                <a:spcPts val="700"/>
              </a:spcBef>
              <a:buSzPct val="4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Magillovy</a:t>
            </a:r>
            <a:r>
              <a:rPr lang="en-GB" altLang="cs-CZ" dirty="0" smtClean="0"/>
              <a:t> </a:t>
            </a:r>
            <a:r>
              <a:rPr lang="en-GB" altLang="cs-CZ" dirty="0" err="1" smtClean="0"/>
              <a:t>kleště</a:t>
            </a:r>
            <a:endParaRPr lang="en-GB" altLang="cs-CZ" dirty="0" smtClean="0"/>
          </a:p>
          <a:p>
            <a:pPr marL="457200" indent="-457200">
              <a:lnSpc>
                <a:spcPct val="93000"/>
              </a:lnSpc>
              <a:spcBef>
                <a:spcPts val="700"/>
              </a:spcBef>
              <a:buSzPct val="4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tracheální</a:t>
            </a:r>
            <a:r>
              <a:rPr lang="en-GB" altLang="cs-CZ" dirty="0" smtClean="0"/>
              <a:t> </a:t>
            </a:r>
            <a:r>
              <a:rPr lang="en-GB" altLang="cs-CZ" dirty="0" err="1" smtClean="0"/>
              <a:t>rourky</a:t>
            </a:r>
            <a:endParaRPr lang="en-GB" altLang="cs-CZ" dirty="0" smtClean="0"/>
          </a:p>
          <a:p>
            <a:pPr marL="457200" indent="-457200">
              <a:lnSpc>
                <a:spcPct val="93000"/>
              </a:lnSpc>
              <a:spcBef>
                <a:spcPts val="700"/>
              </a:spcBef>
              <a:buSzPct val="4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zavaděč</a:t>
            </a:r>
            <a:endParaRPr lang="en-GB" altLang="cs-CZ" dirty="0" smtClean="0"/>
          </a:p>
          <a:p>
            <a:pPr marL="457200" indent="-457200">
              <a:lnSpc>
                <a:spcPct val="93000"/>
              </a:lnSpc>
              <a:spcBef>
                <a:spcPts val="700"/>
              </a:spcBef>
              <a:buSzPct val="4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inj. </a:t>
            </a:r>
            <a:r>
              <a:rPr lang="en-GB" altLang="cs-CZ" dirty="0" err="1" smtClean="0"/>
              <a:t>stříkačka</a:t>
            </a:r>
            <a:endParaRPr lang="en-GB" altLang="cs-CZ" dirty="0" smtClean="0"/>
          </a:p>
          <a:p>
            <a:pPr marL="457200" indent="-457200">
              <a:lnSpc>
                <a:spcPct val="93000"/>
              </a:lnSpc>
              <a:spcBef>
                <a:spcPts val="700"/>
              </a:spcBef>
              <a:buSzTx/>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en-GB" altLang="cs-CZ" dirty="0" smtClean="0"/>
          </a:p>
          <a:p>
            <a:pPr marL="457200" indent="-457200">
              <a:lnSpc>
                <a:spcPct val="93000"/>
              </a:lnSpc>
              <a:spcBef>
                <a:spcPts val="700"/>
              </a:spcBef>
              <a:buSzPct val="4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broncho</a:t>
            </a:r>
            <a:r>
              <a:rPr lang="en-GB" altLang="cs-CZ" dirty="0" smtClean="0"/>
              <a:t>-                                                  </a:t>
            </a:r>
            <a:r>
              <a:rPr lang="en-GB" altLang="cs-CZ" dirty="0" err="1" smtClean="0"/>
              <a:t>fibroskoskop</a:t>
            </a:r>
            <a:endParaRPr lang="en-GB" altLang="cs-CZ" dirty="0" smtClean="0"/>
          </a:p>
          <a:p>
            <a:pPr marL="457200" indent="-457200">
              <a:lnSpc>
                <a:spcPct val="93000"/>
              </a:lnSpc>
              <a:spcBef>
                <a:spcPts val="700"/>
              </a:spcBef>
              <a:buSzPct val="45000"/>
              <a:buFont typeface="Courier New" panose="02070309020205020404" pitchFamily="49" charset="0"/>
              <a:buChar char="o"/>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bužie</a:t>
            </a:r>
            <a:endParaRPr lang="en-GB" altLang="cs-CZ" dirty="0" smtClean="0"/>
          </a:p>
        </p:txBody>
      </p:sp>
      <p:pic>
        <p:nvPicPr>
          <p:cNvPr id="1484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121" y="1496318"/>
            <a:ext cx="6602879" cy="51845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721458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
          <p:cNvSpPr>
            <a:spLocks noGrp="1" noChangeArrowheads="1"/>
          </p:cNvSpPr>
          <p:nvPr>
            <p:ph type="body" idx="4294967295"/>
          </p:nvPr>
        </p:nvSpPr>
        <p:spPr>
          <a:xfrm>
            <a:off x="1524480" y="1980208"/>
            <a:ext cx="5900161" cy="1607209"/>
          </a:xfrm>
        </p:spPr>
        <p:txBody>
          <a:bodyPr tIns="48768"/>
          <a:lstStyle/>
          <a:p>
            <a:pPr marL="338138" indent="-338138">
              <a:lnSpc>
                <a:spcPct val="93000"/>
              </a:lnSpc>
              <a:spcBef>
                <a:spcPts val="700"/>
              </a:spcBef>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zahnutá</a:t>
            </a:r>
            <a:r>
              <a:rPr lang="en-GB" altLang="cs-CZ" dirty="0" smtClean="0"/>
              <a:t> </a:t>
            </a:r>
            <a:r>
              <a:rPr lang="en-GB" altLang="cs-CZ" dirty="0" err="1" smtClean="0"/>
              <a:t>lžíce</a:t>
            </a:r>
            <a:r>
              <a:rPr lang="en-GB" altLang="cs-CZ" dirty="0" smtClean="0"/>
              <a:t> - Ma</a:t>
            </a:r>
            <a:r>
              <a:rPr lang="en-GB" altLang="cs-CZ" dirty="0" smtClean="0">
                <a:solidFill>
                  <a:schemeClr val="accent2"/>
                </a:solidFill>
              </a:rPr>
              <a:t>c</a:t>
            </a:r>
            <a:r>
              <a:rPr lang="en-GB" altLang="cs-CZ" dirty="0" smtClean="0"/>
              <a:t>intosh</a:t>
            </a:r>
          </a:p>
          <a:p>
            <a:pPr marL="338138" indent="-338138">
              <a:lnSpc>
                <a:spcPct val="93000"/>
              </a:lnSpc>
              <a:spcBef>
                <a:spcPts val="700"/>
              </a:spcBef>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rovná</a:t>
            </a:r>
            <a:r>
              <a:rPr lang="en-GB" altLang="cs-CZ" dirty="0" smtClean="0"/>
              <a:t> </a:t>
            </a:r>
            <a:r>
              <a:rPr lang="en-GB" altLang="cs-CZ" dirty="0" err="1" smtClean="0"/>
              <a:t>lžíce</a:t>
            </a:r>
            <a:r>
              <a:rPr lang="en-GB" altLang="cs-CZ" dirty="0" smtClean="0"/>
              <a:t>  - Mi</a:t>
            </a:r>
            <a:r>
              <a:rPr lang="en-GB" altLang="cs-CZ" dirty="0" smtClean="0">
                <a:solidFill>
                  <a:schemeClr val="accent2"/>
                </a:solidFill>
              </a:rPr>
              <a:t>l</a:t>
            </a:r>
            <a:r>
              <a:rPr lang="en-GB" altLang="cs-CZ" dirty="0" smtClean="0"/>
              <a:t>ler</a:t>
            </a:r>
          </a:p>
        </p:txBody>
      </p:sp>
      <p:sp>
        <p:nvSpPr>
          <p:cNvPr id="150531" name="Rectangle 2"/>
          <p:cNvSpPr>
            <a:spLocks noGrp="1" noChangeArrowheads="1"/>
          </p:cNvSpPr>
          <p:nvPr>
            <p:ph type="title" idx="4294967295"/>
          </p:nvPr>
        </p:nvSpPr>
        <p:spPr>
          <a:xfrm>
            <a:off x="1524480" y="609185"/>
            <a:ext cx="10362241" cy="1143480"/>
          </a:xfrm>
        </p:spPr>
        <p:txBody>
          <a:bodyPr tIns="55880"/>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Laryngoskop:</a:t>
            </a:r>
          </a:p>
        </p:txBody>
      </p:sp>
      <p:pic>
        <p:nvPicPr>
          <p:cNvPr id="1505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1201" y="3637822"/>
            <a:ext cx="3720960" cy="28025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0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001" y="207382"/>
            <a:ext cx="4350720" cy="30977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05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9521" y="3623421"/>
            <a:ext cx="3843840" cy="28212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355589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3281" y="1"/>
            <a:ext cx="3918719" cy="2285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2579" name="Rectangle 2"/>
          <p:cNvSpPr>
            <a:spLocks noGrp="1" noChangeArrowheads="1"/>
          </p:cNvSpPr>
          <p:nvPr>
            <p:ph type="title" idx="4294967295"/>
          </p:nvPr>
        </p:nvSpPr>
        <p:spPr>
          <a:xfrm>
            <a:off x="896641" y="296671"/>
            <a:ext cx="10406400" cy="1058512"/>
          </a:xfrm>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Velikosti tracheálních rourek</a:t>
            </a:r>
          </a:p>
        </p:txBody>
      </p:sp>
      <p:sp>
        <p:nvSpPr>
          <p:cNvPr id="152580" name="Rectangle 3"/>
          <p:cNvSpPr>
            <a:spLocks noGrp="1" noChangeArrowheads="1"/>
          </p:cNvSpPr>
          <p:nvPr>
            <p:ph type="body" idx="4294967295"/>
          </p:nvPr>
        </p:nvSpPr>
        <p:spPr>
          <a:xfrm>
            <a:off x="896641" y="1781468"/>
            <a:ext cx="10604159" cy="4634407"/>
          </a:xfrm>
        </p:spPr>
        <p:txBody>
          <a:bodyPr/>
          <a:lstStyle/>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vnitřní průměr u dospělých</a:t>
            </a:r>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(6,5;) 7,0; 7,5; 8,0; (8,5) mm</a:t>
            </a:r>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smtClean="0"/>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vnější průměr nízkotlakého balonku k utěsnění – </a:t>
            </a:r>
            <a:br>
              <a:rPr lang="cs-CZ" altLang="cs-CZ" smtClean="0"/>
            </a:br>
            <a:r>
              <a:rPr lang="cs-CZ" altLang="cs-CZ" smtClean="0"/>
              <a:t>bez balonku .. 10 … 25; 30mm</a:t>
            </a:r>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smtClean="0"/>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smtClean="0"/>
          </a:p>
          <a:p>
            <a:pPr marL="0" indent="0" eaLnBrk="1">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smtClean="0"/>
          </a:p>
        </p:txBody>
      </p:sp>
      <p:graphicFrame>
        <p:nvGraphicFramePr>
          <p:cNvPr id="152581" name="Object 4"/>
          <p:cNvGraphicFramePr>
            <a:graphicFrameLocks noChangeAspect="1"/>
          </p:cNvGraphicFramePr>
          <p:nvPr/>
        </p:nvGraphicFramePr>
        <p:xfrm>
          <a:off x="1305600" y="4542237"/>
          <a:ext cx="2190721" cy="669671"/>
        </p:xfrm>
        <a:graphic>
          <a:graphicData uri="http://schemas.openxmlformats.org/presentationml/2006/ole">
            <mc:AlternateContent xmlns:mc="http://schemas.openxmlformats.org/markup-compatibility/2006">
              <mc:Choice xmlns:v="urn:schemas-microsoft-com:vml" Requires="v">
                <p:oleObj spid="_x0000_s4154" r:id="rId5" imgW="908709" imgH="366857" progId="">
                  <p:embed/>
                </p:oleObj>
              </mc:Choice>
              <mc:Fallback>
                <p:oleObj r:id="rId5" imgW="908709" imgH="36685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600" y="4542237"/>
                        <a:ext cx="2190721" cy="6696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2582" name="Object 5"/>
          <p:cNvGraphicFramePr>
            <a:graphicFrameLocks noChangeAspect="1"/>
          </p:cNvGraphicFramePr>
          <p:nvPr/>
        </p:nvGraphicFramePr>
        <p:xfrm>
          <a:off x="1305600" y="5371764"/>
          <a:ext cx="3715201" cy="669671"/>
        </p:xfrm>
        <a:graphic>
          <a:graphicData uri="http://schemas.openxmlformats.org/presentationml/2006/ole">
            <mc:AlternateContent xmlns:mc="http://schemas.openxmlformats.org/markup-compatibility/2006">
              <mc:Choice xmlns:v="urn:schemas-microsoft-com:vml" Requires="v">
                <p:oleObj spid="_x0000_s4155" r:id="rId7" imgW="1531378" imgH="366857" progId="">
                  <p:embed/>
                </p:oleObj>
              </mc:Choice>
              <mc:Fallback>
                <p:oleObj r:id="rId7" imgW="1531378" imgH="366857"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5600" y="5371764"/>
                        <a:ext cx="3715201" cy="6696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52583"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4640" y="3591737"/>
            <a:ext cx="5007360" cy="326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2584" name="Line 7"/>
          <p:cNvSpPr>
            <a:spLocks noChangeShapeType="1"/>
          </p:cNvSpPr>
          <p:nvPr/>
        </p:nvSpPr>
        <p:spPr bwMode="auto">
          <a:xfrm flipV="1">
            <a:off x="7837441" y="4733778"/>
            <a:ext cx="871680" cy="1146360"/>
          </a:xfrm>
          <a:prstGeom prst="line">
            <a:avLst/>
          </a:prstGeom>
          <a:noFill/>
          <a:ln w="108000">
            <a:solidFill>
              <a:srgbClr val="FF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extLst>
      <p:ext uri="{BB962C8B-B14F-4D97-AF65-F5344CB8AC3E}">
        <p14:creationId xmlns:p14="http://schemas.microsoft.com/office/powerpoint/2010/main" val="419149820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
          <p:cNvSpPr>
            <a:spLocks noGrp="1" noChangeArrowheads="1"/>
          </p:cNvSpPr>
          <p:nvPr>
            <p:ph type="title"/>
          </p:nvPr>
        </p:nvSpPr>
        <p:spPr/>
        <p:txBody>
          <a:bodyPr tIns="55880"/>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Provedení OTI:</a:t>
            </a:r>
          </a:p>
        </p:txBody>
      </p:sp>
      <p:sp>
        <p:nvSpPr>
          <p:cNvPr id="2" name="Zástupný symbol pro obsah 1"/>
          <p:cNvSpPr>
            <a:spLocks noGrp="1"/>
          </p:cNvSpPr>
          <p:nvPr>
            <p:ph sz="half" idx="1"/>
          </p:nvPr>
        </p:nvSpPr>
        <p:spPr/>
        <p:txBody>
          <a:bodyPr/>
          <a:lstStyle/>
          <a:p>
            <a:pPr marL="457200" indent="-457200">
              <a:buFont typeface="Arial" panose="020B0604020202020204" pitchFamily="34" charset="0"/>
              <a:buChar char="•"/>
            </a:pPr>
            <a:r>
              <a:rPr lang="cs-CZ" dirty="0"/>
              <a:t> připrav pomůcky</a:t>
            </a:r>
          </a:p>
          <a:p>
            <a:pPr marL="457200" indent="-457200">
              <a:buFont typeface="Arial" panose="020B0604020202020204" pitchFamily="34" charset="0"/>
              <a:buChar char="•"/>
            </a:pPr>
            <a:r>
              <a:rPr lang="cs-CZ" dirty="0"/>
              <a:t> </a:t>
            </a:r>
            <a:r>
              <a:rPr lang="cs-CZ" dirty="0" err="1"/>
              <a:t>preoxygenace</a:t>
            </a:r>
            <a:r>
              <a:rPr lang="cs-CZ" dirty="0"/>
              <a:t> /ventilace</a:t>
            </a:r>
          </a:p>
          <a:p>
            <a:pPr marL="457200" indent="-457200">
              <a:buFont typeface="Arial" panose="020B0604020202020204" pitchFamily="34" charset="0"/>
              <a:buChar char="•"/>
            </a:pPr>
            <a:r>
              <a:rPr lang="cs-CZ" dirty="0" smtClean="0"/>
              <a:t> </a:t>
            </a:r>
            <a:r>
              <a:rPr lang="cs-CZ" dirty="0"/>
              <a:t>poloha </a:t>
            </a:r>
            <a:r>
              <a:rPr lang="cs-CZ" dirty="0" smtClean="0"/>
              <a:t>pacienta</a:t>
            </a:r>
          </a:p>
          <a:p>
            <a:pPr marL="457200" indent="-457200">
              <a:buFont typeface="Arial" panose="020B0604020202020204" pitchFamily="34" charset="0"/>
              <a:buChar char="•"/>
            </a:pPr>
            <a:r>
              <a:rPr lang="cs-CZ" dirty="0" smtClean="0"/>
              <a:t> </a:t>
            </a:r>
            <a:r>
              <a:rPr lang="cs-CZ" dirty="0"/>
              <a:t>anestezie / </a:t>
            </a:r>
            <a:r>
              <a:rPr lang="cs-CZ" dirty="0" smtClean="0"/>
              <a:t>bezvědomí</a:t>
            </a:r>
          </a:p>
          <a:p>
            <a:pPr marL="457200" indent="-457200">
              <a:buFont typeface="Arial" panose="020B0604020202020204" pitchFamily="34" charset="0"/>
              <a:buChar char="•"/>
            </a:pPr>
            <a:r>
              <a:rPr lang="cs-CZ" dirty="0" smtClean="0"/>
              <a:t> </a:t>
            </a:r>
            <a:r>
              <a:rPr lang="cs-CZ" dirty="0"/>
              <a:t>přímá laryngoskopie</a:t>
            </a:r>
          </a:p>
          <a:p>
            <a:pPr marL="457200" indent="-457200">
              <a:buFont typeface="Arial" panose="020B0604020202020204" pitchFamily="34" charset="0"/>
              <a:buChar char="•"/>
            </a:pPr>
            <a:r>
              <a:rPr lang="cs-CZ" dirty="0"/>
              <a:t> zavedení TR</a:t>
            </a:r>
          </a:p>
          <a:p>
            <a:pPr marL="457200" indent="-457200">
              <a:buFont typeface="Arial" panose="020B0604020202020204" pitchFamily="34" charset="0"/>
              <a:buChar char="•"/>
            </a:pPr>
            <a:r>
              <a:rPr lang="cs-CZ" dirty="0"/>
              <a:t> těsnící manžeta</a:t>
            </a:r>
          </a:p>
          <a:p>
            <a:pPr marL="457200" indent="-457200">
              <a:buFont typeface="Arial" panose="020B0604020202020204" pitchFamily="34" charset="0"/>
              <a:buChar char="•"/>
            </a:pPr>
            <a:r>
              <a:rPr lang="cs-CZ" dirty="0"/>
              <a:t> ověření polohy </a:t>
            </a:r>
          </a:p>
          <a:p>
            <a:pPr marL="457200" indent="-457200">
              <a:buFont typeface="Arial" panose="020B0604020202020204" pitchFamily="34" charset="0"/>
              <a:buChar char="•"/>
            </a:pPr>
            <a:r>
              <a:rPr lang="cs-CZ" dirty="0"/>
              <a:t> fixace </a:t>
            </a:r>
            <a:r>
              <a:rPr lang="cs-CZ" dirty="0" smtClean="0"/>
              <a:t>náplastí</a:t>
            </a:r>
            <a:endParaRPr lang="cs-CZ" dirty="0"/>
          </a:p>
        </p:txBody>
      </p:sp>
      <p:pic>
        <p:nvPicPr>
          <p:cNvPr id="154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681" y="146896"/>
            <a:ext cx="4496640" cy="66448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2947367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Poloha hlavy pro intubaci</a:t>
            </a:r>
          </a:p>
        </p:txBody>
      </p:sp>
      <p:sp>
        <p:nvSpPr>
          <p:cNvPr id="156675" name="Rectangle 2"/>
          <p:cNvSpPr>
            <a:spLocks noGrp="1" noChangeArrowheads="1"/>
          </p:cNvSpPr>
          <p:nvPr>
            <p:ph idx="1"/>
          </p:nvPr>
        </p:nvSpPr>
        <p:spPr>
          <a:xfrm>
            <a:off x="720000" y="3846786"/>
            <a:ext cx="10753200" cy="1985214"/>
          </a:xfrm>
        </p:spPr>
        <p:txBody>
          <a:bodyPr/>
          <a:lstStyle/>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Hlava v neutrální poloze		Hlava na podložce</a:t>
            </a:r>
          </a:p>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 										Krk flektován</a:t>
            </a:r>
          </a:p>
          <a:p>
            <a:pPr marL="0" indent="0" eaLnBrk="1">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 										Hlava v extenzi</a:t>
            </a:r>
          </a:p>
        </p:txBody>
      </p:sp>
      <p:sp>
        <p:nvSpPr>
          <p:cNvPr id="156676" name="Text Box 3"/>
          <p:cNvSpPr txBox="1">
            <a:spLocks noChangeArrowheads="1"/>
          </p:cNvSpPr>
          <p:nvPr/>
        </p:nvSpPr>
        <p:spPr bwMode="auto">
          <a:xfrm>
            <a:off x="827521" y="6637658"/>
            <a:ext cx="4005120" cy="279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pPr eaLnBrk="1" hangingPunct="1">
              <a:lnSpc>
                <a:spcPct val="100000"/>
              </a:lnSpc>
              <a:spcBef>
                <a:spcPts val="750"/>
              </a:spcBef>
            </a:pPr>
            <a:r>
              <a:rPr lang="en-GB" altLang="cs-CZ" sz="1200">
                <a:solidFill>
                  <a:srgbClr val="FFFFFF"/>
                </a:solidFill>
                <a:latin typeface="Arial" charset="0"/>
                <a:cs typeface="Arial" charset="0"/>
              </a:rPr>
              <a:t>Diagrams courtesy of J.M. Rich, MA, CRNA</a:t>
            </a:r>
          </a:p>
        </p:txBody>
      </p:sp>
      <p:sp>
        <p:nvSpPr>
          <p:cNvPr id="156677" name="AutoShape 4"/>
          <p:cNvSpPr>
            <a:spLocks noChangeAspect="1" noChangeArrowheads="1"/>
          </p:cNvSpPr>
          <p:nvPr/>
        </p:nvSpPr>
        <p:spPr bwMode="auto">
          <a:xfrm>
            <a:off x="1157761" y="1430071"/>
            <a:ext cx="9509759" cy="2554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0000"/>
              </a:lnSpc>
              <a:buClr>
                <a:srgbClr val="000000"/>
              </a:buClr>
              <a:buSzPct val="100000"/>
              <a:buFont typeface="Times New Roman" pitchFamily="16" charset="0"/>
              <a:buNone/>
            </a:pPr>
            <a:endParaRPr lang="cs-CZ" altLang="cs-CZ"/>
          </a:p>
        </p:txBody>
      </p:sp>
      <p:pic>
        <p:nvPicPr>
          <p:cNvPr id="1566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761" y="1430071"/>
            <a:ext cx="9509759" cy="25548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260134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dirty="0" err="1" smtClean="0"/>
              <a:t>Sniffing</a:t>
            </a:r>
            <a:r>
              <a:rPr lang="cs-CZ" altLang="cs-CZ" dirty="0" smtClean="0"/>
              <a:t> </a:t>
            </a:r>
            <a:r>
              <a:rPr lang="cs-CZ" altLang="cs-CZ" dirty="0" err="1" smtClean="0"/>
              <a:t>position</a:t>
            </a:r>
            <a:r>
              <a:rPr lang="cs-CZ" altLang="cs-CZ" dirty="0" smtClean="0"/>
              <a:t> / </a:t>
            </a:r>
            <a:r>
              <a:rPr lang="cs-CZ" altLang="cs-CZ" dirty="0" err="1" smtClean="0"/>
              <a:t>Ramping</a:t>
            </a:r>
            <a:endParaRPr lang="cs-CZ" altLang="cs-CZ" dirty="0" smtClean="0"/>
          </a:p>
        </p:txBody>
      </p:sp>
      <p:pic>
        <p:nvPicPr>
          <p:cNvPr id="158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745" y="1395830"/>
            <a:ext cx="11330274" cy="53377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577106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Group 1"/>
          <p:cNvGrpSpPr>
            <a:grpSpLocks/>
          </p:cNvGrpSpPr>
          <p:nvPr/>
        </p:nvGrpSpPr>
        <p:grpSpPr bwMode="auto">
          <a:xfrm>
            <a:off x="6288001" y="1628812"/>
            <a:ext cx="4976640" cy="4293090"/>
            <a:chOff x="3275" y="1131"/>
            <a:chExt cx="2592" cy="2981"/>
          </a:xfrm>
        </p:grpSpPr>
        <p:sp>
          <p:nvSpPr>
            <p:cNvPr id="160778" name="AutoShape 2"/>
            <p:cNvSpPr>
              <a:spLocks noChangeArrowheads="1"/>
            </p:cNvSpPr>
            <p:nvPr/>
          </p:nvSpPr>
          <p:spPr bwMode="auto">
            <a:xfrm>
              <a:off x="3275" y="1131"/>
              <a:ext cx="2592" cy="2981"/>
            </a:xfrm>
            <a:prstGeom prst="roundRect">
              <a:avLst>
                <a:gd name="adj" fmla="val 42"/>
              </a:avLst>
            </a:prstGeom>
            <a:solidFill>
              <a:srgbClr val="FFFFFF"/>
            </a:solidFill>
            <a:ln>
              <a:noFill/>
            </a:ln>
            <a:effectLst/>
            <a:extLs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0000"/>
                </a:lnSpc>
                <a:buClr>
                  <a:srgbClr val="000000"/>
                </a:buClr>
                <a:buSzPct val="100000"/>
                <a:buFont typeface="Times New Roman" pitchFamily="16" charset="0"/>
                <a:buNone/>
              </a:pPr>
              <a:endParaRPr lang="cs-CZ" altLang="cs-CZ"/>
            </a:p>
          </p:txBody>
        </p:sp>
        <p:pic>
          <p:nvPicPr>
            <p:cNvPr id="160779" name="Picture 3"/>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3275" y="1131"/>
              <a:ext cx="2592" cy="2981"/>
            </a:xfrm>
            <a:prstGeom prst="rect">
              <a:avLst/>
            </a:prstGeom>
            <a:noFill/>
            <a:ln>
              <a:noFill/>
            </a:ln>
            <a:effectLst/>
            <a:extLst>
              <a:ext uri="{909E8E84-426E-40DD-AFC4-6F175D3DCCD1}">
                <a14:hiddenFill xmlns:a14="http://schemas.microsoft.com/office/drawing/2010/main">
                  <a:blipFill dpi="0" rotWithShape="0">
                    <a:blip>
                      <a:grayscl/>
                      <a:biLevel thresh="5000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60771" name="Group 4"/>
          <p:cNvGrpSpPr>
            <a:grpSpLocks/>
          </p:cNvGrpSpPr>
          <p:nvPr/>
        </p:nvGrpSpPr>
        <p:grpSpPr bwMode="auto">
          <a:xfrm>
            <a:off x="1008001" y="1552483"/>
            <a:ext cx="4798079" cy="2430975"/>
            <a:chOff x="525" y="1078"/>
            <a:chExt cx="2499" cy="1688"/>
          </a:xfrm>
        </p:grpSpPr>
        <p:sp>
          <p:nvSpPr>
            <p:cNvPr id="160776" name="AutoShape 5"/>
            <p:cNvSpPr>
              <a:spLocks noChangeArrowheads="1"/>
            </p:cNvSpPr>
            <p:nvPr/>
          </p:nvSpPr>
          <p:spPr bwMode="auto">
            <a:xfrm>
              <a:off x="525" y="1078"/>
              <a:ext cx="2499" cy="1688"/>
            </a:xfrm>
            <a:prstGeom prst="roundRect">
              <a:avLst>
                <a:gd name="adj" fmla="val 65"/>
              </a:avLst>
            </a:prstGeom>
            <a:solidFill>
              <a:srgbClr val="FFFFFF"/>
            </a:solidFill>
            <a:ln>
              <a:noFill/>
            </a:ln>
            <a:effectLst/>
            <a:extLs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0000"/>
                </a:lnSpc>
                <a:buClr>
                  <a:srgbClr val="000000"/>
                </a:buClr>
                <a:buSzPct val="100000"/>
                <a:buFont typeface="Times New Roman" pitchFamily="16" charset="0"/>
                <a:buNone/>
              </a:pPr>
              <a:endParaRPr lang="cs-CZ" altLang="cs-CZ"/>
            </a:p>
          </p:txBody>
        </p:sp>
        <p:pic>
          <p:nvPicPr>
            <p:cNvPr id="160777" name="Picture 6"/>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525" y="1078"/>
              <a:ext cx="2499" cy="1688"/>
            </a:xfrm>
            <a:prstGeom prst="rect">
              <a:avLst/>
            </a:prstGeom>
            <a:noFill/>
            <a:ln>
              <a:noFill/>
            </a:ln>
            <a:effectLst/>
            <a:extLst>
              <a:ext uri="{909E8E84-426E-40DD-AFC4-6F175D3DCCD1}">
                <a14:hiddenFill xmlns:a14="http://schemas.microsoft.com/office/drawing/2010/main">
                  <a:blipFill dpi="0" rotWithShape="0">
                    <a:blip>
                      <a:grayscl/>
                      <a:biLevel thresh="5000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60772" name="Group 7"/>
          <p:cNvGrpSpPr>
            <a:grpSpLocks/>
          </p:cNvGrpSpPr>
          <p:nvPr/>
        </p:nvGrpSpPr>
        <p:grpSpPr bwMode="auto">
          <a:xfrm>
            <a:off x="1008001" y="4038184"/>
            <a:ext cx="4786559" cy="2707484"/>
            <a:chOff x="525" y="2804"/>
            <a:chExt cx="2493" cy="1880"/>
          </a:xfrm>
        </p:grpSpPr>
        <p:sp>
          <p:nvSpPr>
            <p:cNvPr id="160774" name="AutoShape 8"/>
            <p:cNvSpPr>
              <a:spLocks noChangeArrowheads="1"/>
            </p:cNvSpPr>
            <p:nvPr/>
          </p:nvSpPr>
          <p:spPr bwMode="auto">
            <a:xfrm>
              <a:off x="525" y="2804"/>
              <a:ext cx="2493" cy="1880"/>
            </a:xfrm>
            <a:prstGeom prst="roundRect">
              <a:avLst>
                <a:gd name="adj" fmla="val 56"/>
              </a:avLst>
            </a:prstGeom>
            <a:solidFill>
              <a:srgbClr val="FFFFFF"/>
            </a:solidFill>
            <a:ln>
              <a:noFill/>
            </a:ln>
            <a:effectLst/>
            <a:extLs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0000"/>
                </a:lnSpc>
                <a:buClr>
                  <a:srgbClr val="000000"/>
                </a:buClr>
                <a:buSzPct val="100000"/>
                <a:buFont typeface="Times New Roman" pitchFamily="16" charset="0"/>
                <a:buNone/>
              </a:pPr>
              <a:endParaRPr lang="cs-CZ" altLang="cs-CZ"/>
            </a:p>
          </p:txBody>
        </p:sp>
        <p:pic>
          <p:nvPicPr>
            <p:cNvPr id="160775" name="Picture 9"/>
            <p:cNvPicPr>
              <a:picLocks noChangeAspect="1" noChangeArrowheads="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525" y="2804"/>
              <a:ext cx="2493" cy="1880"/>
            </a:xfrm>
            <a:prstGeom prst="rect">
              <a:avLst/>
            </a:prstGeom>
            <a:noFill/>
            <a:ln>
              <a:noFill/>
            </a:ln>
            <a:effectLst/>
            <a:extLst>
              <a:ext uri="{909E8E84-426E-40DD-AFC4-6F175D3DCCD1}">
                <a14:hiddenFill xmlns:a14="http://schemas.microsoft.com/office/drawing/2010/main">
                  <a:blipFill dpi="0" rotWithShape="0">
                    <a:blip>
                      <a:grayscl/>
                      <a:biLevel thresh="5000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60773" name="Text Box 10"/>
          <p:cNvSpPr txBox="1">
            <a:spLocks noChangeArrowheads="1"/>
          </p:cNvSpPr>
          <p:nvPr/>
        </p:nvSpPr>
        <p:spPr bwMode="auto">
          <a:xfrm>
            <a:off x="7184640" y="2939349"/>
            <a:ext cx="435841" cy="479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r>
              <a:rPr lang="cs-CZ" altLang="cs-CZ" sz="3200">
                <a:solidFill>
                  <a:srgbClr val="CE181E"/>
                </a:solidFill>
              </a:rPr>
              <a:t>L</a:t>
            </a:r>
          </a:p>
        </p:txBody>
      </p:sp>
    </p:spTree>
    <p:extLst>
      <p:ext uri="{BB962C8B-B14F-4D97-AF65-F5344CB8AC3E}">
        <p14:creationId xmlns:p14="http://schemas.microsoft.com/office/powerpoint/2010/main" val="366597130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
          <p:cNvSpPr>
            <a:spLocks noGrp="1" noChangeArrowheads="1"/>
          </p:cNvSpPr>
          <p:nvPr>
            <p:ph type="title"/>
          </p:nvPr>
        </p:nvSpPr>
        <p:spPr/>
        <p:txBody>
          <a:bodyPr tIns="55880"/>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dirty="0" err="1" smtClean="0"/>
              <a:t>Laryngoskopický</a:t>
            </a:r>
            <a:r>
              <a:rPr lang="en-GB" altLang="cs-CZ" dirty="0" smtClean="0"/>
              <a:t> </a:t>
            </a:r>
            <a:r>
              <a:rPr lang="en-GB" altLang="cs-CZ" dirty="0" err="1" smtClean="0"/>
              <a:t>obraz</a:t>
            </a:r>
            <a:r>
              <a:rPr lang="en-GB" altLang="cs-CZ" dirty="0" smtClean="0"/>
              <a:t>:</a:t>
            </a:r>
          </a:p>
        </p:txBody>
      </p:sp>
      <p:sp>
        <p:nvSpPr>
          <p:cNvPr id="162819" name="Rectangle 2"/>
          <p:cNvSpPr>
            <a:spLocks noGrp="1" noChangeArrowheads="1"/>
          </p:cNvSpPr>
          <p:nvPr>
            <p:ph type="body" idx="4294967295"/>
          </p:nvPr>
        </p:nvSpPr>
        <p:spPr>
          <a:xfrm>
            <a:off x="7132638" y="1874838"/>
            <a:ext cx="5059362" cy="4983162"/>
          </a:xfrm>
        </p:spPr>
        <p:txBody>
          <a:bodyPr tIns="48768"/>
          <a:lstStyle/>
          <a:p>
            <a:pPr marL="339725" indent="-338138">
              <a:lnSpc>
                <a:spcPct val="93000"/>
              </a:lnSpc>
              <a:spcBef>
                <a:spcPts val="70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mtClean="0"/>
              <a:t>jazyk</a:t>
            </a:r>
          </a:p>
          <a:p>
            <a:pPr marL="339725" indent="-338138">
              <a:lnSpc>
                <a:spcPct val="93000"/>
              </a:lnSpc>
              <a:spcBef>
                <a:spcPts val="70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mtClean="0"/>
              <a:t>epiglotis</a:t>
            </a:r>
          </a:p>
          <a:p>
            <a:pPr marL="339725" indent="-338138">
              <a:lnSpc>
                <a:spcPct val="93000"/>
              </a:lnSpc>
              <a:spcBef>
                <a:spcPts val="70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mtClean="0"/>
              <a:t>hlasivky</a:t>
            </a:r>
          </a:p>
          <a:p>
            <a:pPr marL="339725" indent="-338138">
              <a:lnSpc>
                <a:spcPct val="93000"/>
              </a:lnSpc>
              <a:spcBef>
                <a:spcPts val="70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mtClean="0"/>
              <a:t>recessus piriformis</a:t>
            </a:r>
          </a:p>
          <a:p>
            <a:pPr marL="339725" indent="-338138">
              <a:lnSpc>
                <a:spcPct val="93000"/>
              </a:lnSpc>
              <a:spcBef>
                <a:spcPts val="70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mtClean="0"/>
              <a:t>plica aryepigottica</a:t>
            </a:r>
          </a:p>
          <a:p>
            <a:pPr marL="339725" indent="-338138">
              <a:lnSpc>
                <a:spcPct val="93000"/>
              </a:lnSpc>
              <a:spcBef>
                <a:spcPts val="70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mtClean="0"/>
              <a:t>tuberculum corniculatum</a:t>
            </a:r>
          </a:p>
          <a:p>
            <a:pPr marL="339725" indent="-338138">
              <a:lnSpc>
                <a:spcPct val="93000"/>
              </a:lnSpc>
              <a:spcBef>
                <a:spcPts val="70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smtClean="0"/>
              <a:t>zadní komisura</a:t>
            </a:r>
          </a:p>
          <a:p>
            <a:pPr marL="339725" indent="-338138">
              <a:lnSpc>
                <a:spcPct val="93000"/>
              </a:lnSpc>
              <a:spcBef>
                <a:spcPts val="700"/>
              </a:spcBef>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en-GB" altLang="cs-CZ" smtClean="0"/>
          </a:p>
        </p:txBody>
      </p:sp>
      <p:pic>
        <p:nvPicPr>
          <p:cNvPr id="162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361" y="1906761"/>
            <a:ext cx="5281919" cy="39618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2821" name="Line 4"/>
          <p:cNvSpPr>
            <a:spLocks noChangeShapeType="1"/>
          </p:cNvSpPr>
          <p:nvPr/>
        </p:nvSpPr>
        <p:spPr bwMode="auto">
          <a:xfrm flipH="1" flipV="1">
            <a:off x="4247041" y="2703164"/>
            <a:ext cx="2469120" cy="10081"/>
          </a:xfrm>
          <a:prstGeom prst="line">
            <a:avLst/>
          </a:prstGeom>
          <a:noFill/>
          <a:ln w="9360">
            <a:solidFill>
              <a:srgbClr val="3333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62822" name="Line 5"/>
          <p:cNvSpPr>
            <a:spLocks noChangeShapeType="1"/>
          </p:cNvSpPr>
          <p:nvPr/>
        </p:nvSpPr>
        <p:spPr bwMode="auto">
          <a:xfrm flipH="1" flipV="1">
            <a:off x="4316160" y="1875077"/>
            <a:ext cx="2386561" cy="334115"/>
          </a:xfrm>
          <a:prstGeom prst="line">
            <a:avLst/>
          </a:prstGeom>
          <a:noFill/>
          <a:ln w="9360">
            <a:solidFill>
              <a:srgbClr val="3333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62823" name="Line 6"/>
          <p:cNvSpPr>
            <a:spLocks noChangeShapeType="1"/>
          </p:cNvSpPr>
          <p:nvPr/>
        </p:nvSpPr>
        <p:spPr bwMode="auto">
          <a:xfrm flipH="1">
            <a:off x="4298881" y="3212978"/>
            <a:ext cx="2403840" cy="224664"/>
          </a:xfrm>
          <a:prstGeom prst="line">
            <a:avLst/>
          </a:prstGeom>
          <a:noFill/>
          <a:ln w="9360">
            <a:solidFill>
              <a:srgbClr val="3333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62824" name="Line 7"/>
          <p:cNvSpPr>
            <a:spLocks noChangeShapeType="1"/>
          </p:cNvSpPr>
          <p:nvPr/>
        </p:nvSpPr>
        <p:spPr bwMode="auto">
          <a:xfrm flipH="1">
            <a:off x="4727040" y="3754475"/>
            <a:ext cx="1991041" cy="7200"/>
          </a:xfrm>
          <a:prstGeom prst="line">
            <a:avLst/>
          </a:prstGeom>
          <a:noFill/>
          <a:ln w="9360">
            <a:solidFill>
              <a:srgbClr val="3333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62825" name="Line 8"/>
          <p:cNvSpPr>
            <a:spLocks noChangeShapeType="1"/>
          </p:cNvSpPr>
          <p:nvPr/>
        </p:nvSpPr>
        <p:spPr bwMode="auto">
          <a:xfrm flipH="1" flipV="1">
            <a:off x="4924801" y="4143316"/>
            <a:ext cx="1793280" cy="83529"/>
          </a:xfrm>
          <a:prstGeom prst="line">
            <a:avLst/>
          </a:prstGeom>
          <a:noFill/>
          <a:ln w="9360">
            <a:solidFill>
              <a:srgbClr val="3333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62826" name="Line 9"/>
          <p:cNvSpPr>
            <a:spLocks noChangeShapeType="1"/>
          </p:cNvSpPr>
          <p:nvPr/>
        </p:nvSpPr>
        <p:spPr bwMode="auto">
          <a:xfrm flipH="1" flipV="1">
            <a:off x="4452481" y="4683372"/>
            <a:ext cx="2263679" cy="11521"/>
          </a:xfrm>
          <a:prstGeom prst="line">
            <a:avLst/>
          </a:prstGeom>
          <a:noFill/>
          <a:ln w="9360">
            <a:solidFill>
              <a:srgbClr val="3333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62827" name="Line 10"/>
          <p:cNvSpPr>
            <a:spLocks noChangeShapeType="1"/>
          </p:cNvSpPr>
          <p:nvPr/>
        </p:nvSpPr>
        <p:spPr bwMode="auto">
          <a:xfrm flipH="1" flipV="1">
            <a:off x="3884161" y="4758260"/>
            <a:ext cx="2831999" cy="476690"/>
          </a:xfrm>
          <a:prstGeom prst="line">
            <a:avLst/>
          </a:prstGeom>
          <a:noFill/>
          <a:ln w="9360">
            <a:solidFill>
              <a:srgbClr val="3333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extLst>
      <p:ext uri="{BB962C8B-B14F-4D97-AF65-F5344CB8AC3E}">
        <p14:creationId xmlns:p14="http://schemas.microsoft.com/office/powerpoint/2010/main" val="38671102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
          <p:cNvSpPr>
            <a:spLocks noGrp="1" noChangeArrowheads="1"/>
          </p:cNvSpPr>
          <p:nvPr>
            <p:ph type="title" idx="4294967295"/>
          </p:nvPr>
        </p:nvSpPr>
        <p:spPr>
          <a:xfrm>
            <a:off x="1524480" y="610624"/>
            <a:ext cx="10362241" cy="1140600"/>
          </a:xfrm>
        </p:spPr>
        <p:txBody>
          <a:bodyPr tIns="55880"/>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 každý krk je jiný  </a:t>
            </a:r>
            <a:br>
              <a:rPr lang="en-GB" altLang="cs-CZ" smtClean="0"/>
            </a:br>
            <a:r>
              <a:rPr lang="en-GB" altLang="cs-CZ" smtClean="0"/>
              <a:t>(Cormac &amp; Lehane)</a:t>
            </a:r>
          </a:p>
        </p:txBody>
      </p:sp>
      <p:pic>
        <p:nvPicPr>
          <p:cNvPr id="1648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0" y="3429000"/>
            <a:ext cx="11312640" cy="25850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868" name="Text Box 3"/>
          <p:cNvSpPr txBox="1">
            <a:spLocks noChangeArrowheads="1"/>
          </p:cNvSpPr>
          <p:nvPr/>
        </p:nvSpPr>
        <p:spPr bwMode="auto">
          <a:xfrm>
            <a:off x="871680" y="2612435"/>
            <a:ext cx="10450561" cy="413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6" charset="0"/>
                <a:ea typeface="Lucida Sans Unicode" charset="0"/>
                <a:cs typeface="Lucida Sans Unicode" charset="0"/>
              </a:defRPr>
            </a:lvl9pPr>
          </a:lstStyle>
          <a:p>
            <a:r>
              <a:rPr lang="cs-CZ" altLang="cs-CZ">
                <a:solidFill>
                  <a:srgbClr val="FFFFFF"/>
                </a:solidFill>
              </a:rPr>
              <a:t>Popis obrazu přímé laryngoskopie</a:t>
            </a:r>
          </a:p>
        </p:txBody>
      </p:sp>
    </p:spTree>
    <p:extLst>
      <p:ext uri="{BB962C8B-B14F-4D97-AF65-F5344CB8AC3E}">
        <p14:creationId xmlns:p14="http://schemas.microsoft.com/office/powerpoint/2010/main" val="144588218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1"/>
          <p:cNvSpPr>
            <a:spLocks noGrp="1" noChangeArrowheads="1"/>
          </p:cNvSpPr>
          <p:nvPr>
            <p:ph type="title" idx="4294967295"/>
          </p:nvPr>
        </p:nvSpPr>
        <p:spPr>
          <a:xfrm>
            <a:off x="1524480" y="609185"/>
            <a:ext cx="10362241" cy="1143480"/>
          </a:xfrm>
        </p:spPr>
        <p:txBody>
          <a:bodyPr tIns="55880"/>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Ověření polohy rourky:</a:t>
            </a:r>
          </a:p>
        </p:txBody>
      </p:sp>
      <p:sp>
        <p:nvSpPr>
          <p:cNvPr id="166915" name="Rectangle 2"/>
          <p:cNvSpPr>
            <a:spLocks noGrp="1" noChangeArrowheads="1"/>
          </p:cNvSpPr>
          <p:nvPr>
            <p:ph type="body" idx="4294967295"/>
          </p:nvPr>
        </p:nvSpPr>
        <p:spPr>
          <a:xfrm>
            <a:off x="1524480" y="1981649"/>
            <a:ext cx="10362241" cy="4115952"/>
          </a:xfrm>
        </p:spPr>
        <p:txBody>
          <a:bodyPr tIns="48768"/>
          <a:lstStyle/>
          <a:p>
            <a:pPr marL="338138" indent="-338138">
              <a:lnSpc>
                <a:spcPct val="93000"/>
              </a:lnSpc>
              <a:spcBef>
                <a:spcPts val="700"/>
              </a:spcBef>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poslechem</a:t>
            </a:r>
            <a:endParaRPr lang="en-GB" altLang="cs-CZ" dirty="0" smtClean="0"/>
          </a:p>
          <a:p>
            <a:pPr marL="338138" indent="-338138">
              <a:lnSpc>
                <a:spcPct val="93000"/>
              </a:lnSpc>
              <a:spcBef>
                <a:spcPts val="700"/>
              </a:spcBef>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EtCO2</a:t>
            </a:r>
          </a:p>
          <a:p>
            <a:pPr marL="338138" indent="-338138">
              <a:lnSpc>
                <a:spcPct val="93000"/>
              </a:lnSpc>
              <a:spcBef>
                <a:spcPts val="700"/>
              </a:spcBef>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fibroskopicky</a:t>
            </a:r>
            <a:endParaRPr lang="en-GB" altLang="cs-CZ" dirty="0" smtClean="0"/>
          </a:p>
          <a:p>
            <a:pPr marL="338138" indent="-338138">
              <a:lnSpc>
                <a:spcPct val="93000"/>
              </a:lnSpc>
              <a:spcBef>
                <a:spcPts val="700"/>
              </a:spcBef>
              <a:buClr>
                <a:srgbClr val="00FFFF"/>
              </a:buClr>
              <a:buSzPct val="45000"/>
              <a:buFont typeface="Wingdings" charset="2"/>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en-GB" altLang="cs-CZ" dirty="0" smtClean="0"/>
          </a:p>
        </p:txBody>
      </p:sp>
    </p:spTree>
    <p:extLst>
      <p:ext uri="{BB962C8B-B14F-4D97-AF65-F5344CB8AC3E}">
        <p14:creationId xmlns:p14="http://schemas.microsoft.com/office/powerpoint/2010/main" val="161851167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322" b="1974"/>
          <a:stretch/>
        </p:blipFill>
        <p:spPr bwMode="auto">
          <a:xfrm>
            <a:off x="513791" y="1734207"/>
            <a:ext cx="9404160" cy="43302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6" name="Rectangle 1"/>
          <p:cNvSpPr>
            <a:spLocks noGrp="1" noChangeArrowheads="1"/>
          </p:cNvSpPr>
          <p:nvPr>
            <p:ph type="title"/>
          </p:nvPr>
        </p:nvSpPr>
        <p:spPr>
          <a:xfrm>
            <a:off x="720000" y="720000"/>
            <a:ext cx="10753200" cy="909570"/>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dirty="0" smtClean="0"/>
              <a:t>Jak z toho ven?</a:t>
            </a:r>
            <a:br>
              <a:rPr lang="cs-CZ" altLang="cs-CZ" dirty="0" smtClean="0"/>
            </a:br>
            <a:r>
              <a:rPr lang="cs-CZ" altLang="cs-CZ" dirty="0" smtClean="0"/>
              <a:t>Vír</a:t>
            </a:r>
          </a:p>
        </p:txBody>
      </p:sp>
      <p:sp>
        <p:nvSpPr>
          <p:cNvPr id="21507" name="Text Box 2"/>
          <p:cNvSpPr txBox="1">
            <a:spLocks noChangeArrowheads="1"/>
          </p:cNvSpPr>
          <p:nvPr/>
        </p:nvSpPr>
        <p:spPr bwMode="auto">
          <a:xfrm>
            <a:off x="936960" y="6064478"/>
            <a:ext cx="8948019" cy="590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1pPr>
            <a:lvl2pPr>
              <a:lnSpc>
                <a:spcPct val="90000"/>
              </a:lnSpc>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2pPr>
            <a:lvl3pPr>
              <a:lnSpc>
                <a:spcPct val="90000"/>
              </a:lnSpc>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3pPr>
            <a:lvl4pPr>
              <a:lnSpc>
                <a:spcPct val="90000"/>
              </a:lnSpc>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4pPr>
            <a:lvl5pPr>
              <a:lnSpc>
                <a:spcPct val="90000"/>
              </a:lnSpc>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6" charset="0"/>
                <a:ea typeface="Lucida Sans Unicode" charset="0"/>
                <a:cs typeface="Lucida Sans Unicode" charset="0"/>
              </a:defRPr>
            </a:lvl9pPr>
          </a:lstStyle>
          <a:p>
            <a:pPr eaLnBrk="1" hangingPunct="1">
              <a:lnSpc>
                <a:spcPct val="100000"/>
              </a:lnSpc>
            </a:pPr>
            <a:r>
              <a:rPr lang="cs-CZ" altLang="cs-CZ" sz="2000" dirty="0" err="1">
                <a:solidFill>
                  <a:schemeClr val="tx1"/>
                </a:solidFill>
              </a:rPr>
              <a:t>The</a:t>
            </a:r>
            <a:r>
              <a:rPr lang="cs-CZ" altLang="cs-CZ" sz="2000" dirty="0">
                <a:solidFill>
                  <a:schemeClr val="tx1"/>
                </a:solidFill>
              </a:rPr>
              <a:t> </a:t>
            </a:r>
            <a:r>
              <a:rPr lang="cs-CZ" altLang="cs-CZ" sz="2000" dirty="0" err="1">
                <a:solidFill>
                  <a:schemeClr val="tx1"/>
                </a:solidFill>
              </a:rPr>
              <a:t>Vortex</a:t>
            </a:r>
            <a:r>
              <a:rPr lang="cs-CZ" altLang="cs-CZ" sz="2000" dirty="0">
                <a:solidFill>
                  <a:schemeClr val="tx1"/>
                </a:solidFill>
              </a:rPr>
              <a:t> </a:t>
            </a:r>
            <a:r>
              <a:rPr lang="cs-CZ" altLang="cs-CZ" sz="2000" dirty="0" err="1">
                <a:solidFill>
                  <a:schemeClr val="tx1"/>
                </a:solidFill>
              </a:rPr>
              <a:t>Approach</a:t>
            </a:r>
            <a:r>
              <a:rPr lang="cs-CZ" altLang="cs-CZ" sz="2000" dirty="0">
                <a:solidFill>
                  <a:schemeClr val="tx1"/>
                </a:solidFill>
              </a:rPr>
              <a:t> &amp; </a:t>
            </a:r>
            <a:r>
              <a:rPr lang="cs-CZ" altLang="cs-CZ" sz="2000" dirty="0" err="1">
                <a:solidFill>
                  <a:schemeClr val="tx1"/>
                </a:solidFill>
              </a:rPr>
              <a:t>related</a:t>
            </a:r>
            <a:r>
              <a:rPr lang="cs-CZ" altLang="cs-CZ" sz="2000" dirty="0">
                <a:solidFill>
                  <a:schemeClr val="tx1"/>
                </a:solidFill>
              </a:rPr>
              <a:t> </a:t>
            </a:r>
            <a:r>
              <a:rPr lang="cs-CZ" altLang="cs-CZ" sz="2000" dirty="0" err="1">
                <a:solidFill>
                  <a:schemeClr val="tx1"/>
                </a:solidFill>
              </a:rPr>
              <a:t>materials</a:t>
            </a:r>
            <a:r>
              <a:rPr lang="cs-CZ" altLang="cs-CZ" sz="2000" dirty="0">
                <a:solidFill>
                  <a:schemeClr val="tx1"/>
                </a:solidFill>
              </a:rPr>
              <a:t> are copyright </a:t>
            </a:r>
            <a:r>
              <a:rPr lang="cs-CZ" altLang="cs-CZ" sz="2000" dirty="0" err="1">
                <a:solidFill>
                  <a:schemeClr val="tx1"/>
                </a:solidFill>
              </a:rPr>
              <a:t>of</a:t>
            </a:r>
            <a:r>
              <a:rPr lang="cs-CZ" altLang="cs-CZ" sz="2000" dirty="0">
                <a:solidFill>
                  <a:schemeClr val="tx1"/>
                </a:solidFill>
              </a:rPr>
              <a:t>  Nicholas </a:t>
            </a:r>
            <a:r>
              <a:rPr lang="cs-CZ" altLang="cs-CZ" sz="2000" dirty="0" err="1">
                <a:solidFill>
                  <a:schemeClr val="tx1"/>
                </a:solidFill>
              </a:rPr>
              <a:t>Chrimes</a:t>
            </a:r>
            <a:r>
              <a:rPr lang="cs-CZ" altLang="cs-CZ" sz="2000" dirty="0">
                <a:solidFill>
                  <a:schemeClr val="tx1"/>
                </a:solidFill>
              </a:rPr>
              <a:t> &amp; Peter Fritz. </a:t>
            </a:r>
            <a:r>
              <a:rPr lang="cs-CZ" altLang="cs-CZ" sz="2000" dirty="0" err="1">
                <a:solidFill>
                  <a:schemeClr val="tx1"/>
                </a:solidFill>
              </a:rPr>
              <a:t>Used</a:t>
            </a:r>
            <a:r>
              <a:rPr lang="cs-CZ" altLang="cs-CZ" sz="2000" dirty="0">
                <a:solidFill>
                  <a:schemeClr val="tx1"/>
                </a:solidFill>
              </a:rPr>
              <a:t> </a:t>
            </a:r>
            <a:r>
              <a:rPr lang="cs-CZ" altLang="cs-CZ" sz="2000" dirty="0" err="1">
                <a:solidFill>
                  <a:schemeClr val="tx1"/>
                </a:solidFill>
              </a:rPr>
              <a:t>with</a:t>
            </a:r>
            <a:r>
              <a:rPr lang="cs-CZ" altLang="cs-CZ" sz="2000" dirty="0">
                <a:solidFill>
                  <a:schemeClr val="tx1"/>
                </a:solidFill>
              </a:rPr>
              <a:t> </a:t>
            </a:r>
            <a:r>
              <a:rPr lang="cs-CZ" altLang="cs-CZ" sz="2000" dirty="0" err="1">
                <a:solidFill>
                  <a:schemeClr val="tx1"/>
                </a:solidFill>
              </a:rPr>
              <a:t>permission</a:t>
            </a:r>
            <a:r>
              <a:rPr lang="cs-CZ" altLang="cs-CZ" sz="2000" dirty="0">
                <a:solidFill>
                  <a:schemeClr val="tx1"/>
                </a:solidFill>
              </a:rPr>
              <a:t>.                   www.vortexaproach.org</a:t>
            </a:r>
          </a:p>
        </p:txBody>
      </p:sp>
    </p:spTree>
    <p:extLst>
      <p:ext uri="{BB962C8B-B14F-4D97-AF65-F5344CB8AC3E}">
        <p14:creationId xmlns:p14="http://schemas.microsoft.com/office/powerpoint/2010/main" val="368167435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pro obsah 8"/>
          <p:cNvSpPr>
            <a:spLocks noGrp="1"/>
          </p:cNvSpPr>
          <p:nvPr>
            <p:ph sz="quarter" idx="24"/>
          </p:nvPr>
        </p:nvSpPr>
        <p:spPr/>
        <p:txBody>
          <a:bodyPr/>
          <a:lstStyle/>
          <a:p>
            <a:pPr marL="457200" indent="-457200">
              <a:buFont typeface="Arial" panose="020B0604020202020204" pitchFamily="34" charset="0"/>
              <a:buChar char="•"/>
            </a:pPr>
            <a:r>
              <a:rPr lang="cs-CZ" dirty="0"/>
              <a:t>poranění </a:t>
            </a:r>
            <a:r>
              <a:rPr lang="cs-CZ" dirty="0" smtClean="0"/>
              <a:t>zubů, měkkých </a:t>
            </a:r>
            <a:r>
              <a:rPr lang="cs-CZ" dirty="0"/>
              <a:t>tkání </a:t>
            </a:r>
          </a:p>
          <a:p>
            <a:pPr marL="457200" indent="-457200">
              <a:buFont typeface="Arial" panose="020B0604020202020204" pitchFamily="34" charset="0"/>
              <a:buChar char="•"/>
            </a:pPr>
            <a:r>
              <a:rPr lang="cs-CZ" dirty="0"/>
              <a:t>chybná intubace do jícnu / </a:t>
            </a:r>
            <a:r>
              <a:rPr lang="cs-CZ" dirty="0" err="1"/>
              <a:t>endobronchiálně</a:t>
            </a:r>
            <a:endParaRPr lang="cs-CZ" dirty="0"/>
          </a:p>
          <a:p>
            <a:pPr marL="457200" indent="-457200">
              <a:buFont typeface="Arial" panose="020B0604020202020204" pitchFamily="34" charset="0"/>
              <a:buChar char="•"/>
            </a:pPr>
            <a:r>
              <a:rPr lang="cs-CZ" dirty="0"/>
              <a:t>aspirace</a:t>
            </a:r>
          </a:p>
          <a:p>
            <a:pPr marL="457200" indent="-457200">
              <a:buFont typeface="Arial" panose="020B0604020202020204" pitchFamily="34" charset="0"/>
              <a:buChar char="•"/>
            </a:pPr>
            <a:r>
              <a:rPr lang="cs-CZ" dirty="0"/>
              <a:t>kardiovaskulární - </a:t>
            </a:r>
            <a:r>
              <a:rPr lang="cs-CZ" dirty="0" smtClean="0"/>
              <a:t>↑TK</a:t>
            </a:r>
            <a:r>
              <a:rPr lang="cs-CZ" dirty="0"/>
              <a:t>, ↑ </a:t>
            </a:r>
            <a:r>
              <a:rPr lang="cs-CZ" dirty="0" smtClean="0"/>
              <a:t>f</a:t>
            </a:r>
            <a:r>
              <a:rPr lang="cs-CZ" dirty="0"/>
              <a:t>, arytmie</a:t>
            </a:r>
          </a:p>
          <a:p>
            <a:pPr marL="457200" indent="-457200">
              <a:buFont typeface="Arial" panose="020B0604020202020204" pitchFamily="34" charset="0"/>
              <a:buChar char="•"/>
            </a:pPr>
            <a:r>
              <a:rPr lang="cs-CZ" dirty="0"/>
              <a:t>↑</a:t>
            </a:r>
            <a:r>
              <a:rPr lang="cs-CZ" dirty="0" smtClean="0"/>
              <a:t> </a:t>
            </a:r>
            <a:r>
              <a:rPr lang="cs-CZ" dirty="0"/>
              <a:t>ICP</a:t>
            </a:r>
          </a:p>
          <a:p>
            <a:pPr marL="457200" indent="-457200">
              <a:buFont typeface="Arial" panose="020B0604020202020204" pitchFamily="34" charset="0"/>
              <a:buChar char="•"/>
            </a:pPr>
            <a:r>
              <a:rPr lang="cs-CZ" dirty="0"/>
              <a:t>laryngospasmus, bronchospasmus</a:t>
            </a:r>
          </a:p>
          <a:p>
            <a:pPr marL="457200" indent="-457200">
              <a:buFont typeface="Arial" panose="020B0604020202020204" pitchFamily="34" charset="0"/>
              <a:buChar char="•"/>
            </a:pPr>
            <a:endParaRPr lang="cs-CZ" dirty="0"/>
          </a:p>
        </p:txBody>
      </p:sp>
      <p:sp>
        <p:nvSpPr>
          <p:cNvPr id="168962" name="Rectangle 1"/>
          <p:cNvSpPr>
            <a:spLocks noGrp="1" noChangeArrowheads="1"/>
          </p:cNvSpPr>
          <p:nvPr>
            <p:ph type="title"/>
          </p:nvPr>
        </p:nvSpPr>
        <p:spPr/>
        <p:txBody>
          <a:bodyPr tIns="55880"/>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Komplikace TI - časné:</a:t>
            </a:r>
          </a:p>
        </p:txBody>
      </p:sp>
      <p:sp>
        <p:nvSpPr>
          <p:cNvPr id="10" name="Zástupný symbol pro obsah 9"/>
          <p:cNvSpPr>
            <a:spLocks noGrp="1"/>
          </p:cNvSpPr>
          <p:nvPr>
            <p:ph idx="28"/>
          </p:nvPr>
        </p:nvSpPr>
        <p:spPr/>
        <p:txBody>
          <a:bodyPr/>
          <a:lstStyle/>
          <a:p>
            <a:endParaRPr lang="cs-CZ"/>
          </a:p>
        </p:txBody>
      </p:sp>
      <p:pic>
        <p:nvPicPr>
          <p:cNvPr id="1689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641" y="1791548"/>
            <a:ext cx="6205440" cy="50664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225196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
          <p:cNvSpPr>
            <a:spLocks noGrp="1" noChangeArrowheads="1"/>
          </p:cNvSpPr>
          <p:nvPr>
            <p:ph type="title"/>
          </p:nvPr>
        </p:nvSpPr>
        <p:spPr/>
        <p:txBody>
          <a:bodyPr tIns="55880"/>
          <a:lstStyle/>
          <a:p>
            <a:pPr eaLnBrk="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Komplikace TI</a:t>
            </a:r>
          </a:p>
        </p:txBody>
      </p:sp>
      <p:sp>
        <p:nvSpPr>
          <p:cNvPr id="101378" name="Rectangle 2"/>
          <p:cNvSpPr>
            <a:spLocks noGrp="1" noChangeArrowheads="1"/>
          </p:cNvSpPr>
          <p:nvPr>
            <p:ph idx="1"/>
          </p:nvPr>
        </p:nvSpPr>
        <p:spPr/>
        <p:txBody>
          <a:bodyPr tIns="48768"/>
          <a:lstStyle/>
          <a:p>
            <a:pPr marL="339725" indent="-338138">
              <a:lnSpc>
                <a:spcPct val="93000"/>
              </a:lnSpc>
              <a:spcBef>
                <a:spcPts val="700"/>
              </a:spcBef>
              <a:buFont typeface="Times New Roman" panose="02020603050405020304" pitchFamily="18" charset="0"/>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r>
              <a:rPr lang="en-GB" altLang="cs-CZ" dirty="0" err="1">
                <a:ea typeface="+mn-ea"/>
              </a:rPr>
              <a:t>Pozdní</a:t>
            </a:r>
            <a:r>
              <a:rPr lang="en-GB" altLang="cs-CZ" dirty="0">
                <a:ea typeface="+mn-ea"/>
              </a:rPr>
              <a:t>:</a:t>
            </a:r>
          </a:p>
          <a:p>
            <a:pPr marL="338138" indent="-338138">
              <a:lnSpc>
                <a:spcPct val="93000"/>
              </a:lnSpc>
              <a:spcBef>
                <a:spcPts val="700"/>
              </a:spcBef>
              <a:buSzPct val="45000"/>
              <a:buFont typeface="Wingdings" panose="05000000000000000000" pitchFamily="2"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r>
              <a:rPr lang="en-GB" altLang="cs-CZ" dirty="0" err="1">
                <a:ea typeface="+mn-ea"/>
              </a:rPr>
              <a:t>poškození</a:t>
            </a:r>
            <a:r>
              <a:rPr lang="en-GB" altLang="cs-CZ" dirty="0">
                <a:ea typeface="+mn-ea"/>
              </a:rPr>
              <a:t> </a:t>
            </a:r>
            <a:r>
              <a:rPr lang="en-GB" altLang="cs-CZ" dirty="0" err="1">
                <a:ea typeface="+mn-ea"/>
              </a:rPr>
              <a:t>hlasivek</a:t>
            </a:r>
            <a:r>
              <a:rPr lang="en-GB" altLang="cs-CZ" dirty="0">
                <a:ea typeface="+mn-ea"/>
              </a:rPr>
              <a:t>, </a:t>
            </a:r>
            <a:r>
              <a:rPr lang="en-GB" altLang="cs-CZ" dirty="0" err="1">
                <a:ea typeface="+mn-ea"/>
              </a:rPr>
              <a:t>trachey</a:t>
            </a:r>
            <a:endParaRPr lang="en-GB" altLang="cs-CZ" dirty="0">
              <a:ea typeface="+mn-ea"/>
            </a:endParaRPr>
          </a:p>
          <a:p>
            <a:pPr marL="338138" indent="-338138">
              <a:lnSpc>
                <a:spcPct val="93000"/>
              </a:lnSpc>
              <a:spcBef>
                <a:spcPts val="700"/>
              </a:spcBef>
              <a:buSzPct val="45000"/>
              <a:buFont typeface="Wingdings" panose="05000000000000000000" pitchFamily="2"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r>
              <a:rPr lang="en-GB" altLang="cs-CZ" dirty="0" err="1">
                <a:ea typeface="+mn-ea"/>
              </a:rPr>
              <a:t>sinusitida</a:t>
            </a:r>
            <a:r>
              <a:rPr lang="en-GB" altLang="cs-CZ" dirty="0">
                <a:ea typeface="+mn-ea"/>
              </a:rPr>
              <a:t>, </a:t>
            </a:r>
            <a:r>
              <a:rPr lang="en-GB" altLang="cs-CZ" dirty="0" err="1">
                <a:ea typeface="+mn-ea"/>
              </a:rPr>
              <a:t>otitida</a:t>
            </a:r>
            <a:r>
              <a:rPr lang="en-GB" altLang="cs-CZ" dirty="0">
                <a:ea typeface="+mn-ea"/>
              </a:rPr>
              <a:t>,</a:t>
            </a:r>
          </a:p>
          <a:p>
            <a:pPr marL="338138" indent="-338138">
              <a:lnSpc>
                <a:spcPct val="93000"/>
              </a:lnSpc>
              <a:spcBef>
                <a:spcPts val="700"/>
              </a:spcBef>
              <a:buSzPct val="45000"/>
              <a:buFont typeface="Wingdings" panose="05000000000000000000" pitchFamily="2"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r>
              <a:rPr lang="en-GB" altLang="cs-CZ" dirty="0" err="1">
                <a:ea typeface="+mn-ea"/>
              </a:rPr>
              <a:t>dekubity</a:t>
            </a:r>
            <a:r>
              <a:rPr lang="en-GB" altLang="cs-CZ" dirty="0">
                <a:ea typeface="+mn-ea"/>
              </a:rPr>
              <a:t> – </a:t>
            </a:r>
            <a:r>
              <a:rPr lang="en-GB" altLang="cs-CZ" dirty="0" err="1">
                <a:ea typeface="+mn-ea"/>
              </a:rPr>
              <a:t>rty</a:t>
            </a:r>
            <a:r>
              <a:rPr lang="en-GB" altLang="cs-CZ" dirty="0">
                <a:ea typeface="+mn-ea"/>
              </a:rPr>
              <a:t>, </a:t>
            </a:r>
            <a:r>
              <a:rPr lang="en-GB" altLang="cs-CZ" dirty="0" err="1">
                <a:ea typeface="+mn-ea"/>
              </a:rPr>
              <a:t>nos</a:t>
            </a:r>
            <a:endParaRPr lang="en-GB" altLang="cs-CZ" dirty="0">
              <a:ea typeface="+mn-ea"/>
            </a:endParaRPr>
          </a:p>
          <a:p>
            <a:pPr marL="338138" indent="-338138">
              <a:lnSpc>
                <a:spcPct val="93000"/>
              </a:lnSpc>
              <a:spcBef>
                <a:spcPts val="700"/>
              </a:spcBef>
              <a:buSzPct val="45000"/>
              <a:buFont typeface="Wingdings" panose="05000000000000000000" pitchFamily="2"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r>
              <a:rPr lang="en-GB" altLang="cs-CZ" dirty="0" err="1">
                <a:ea typeface="+mn-ea"/>
              </a:rPr>
              <a:t>ucpání</a:t>
            </a:r>
            <a:r>
              <a:rPr lang="en-GB" altLang="cs-CZ" dirty="0">
                <a:ea typeface="+mn-ea"/>
              </a:rPr>
              <a:t> trach. </a:t>
            </a:r>
            <a:r>
              <a:rPr lang="en-GB" altLang="cs-CZ" dirty="0" err="1">
                <a:ea typeface="+mn-ea"/>
              </a:rPr>
              <a:t>rourky</a:t>
            </a:r>
            <a:r>
              <a:rPr lang="en-GB" altLang="cs-CZ" dirty="0">
                <a:ea typeface="+mn-ea"/>
              </a:rPr>
              <a:t> </a:t>
            </a:r>
            <a:r>
              <a:rPr lang="en-GB" altLang="cs-CZ" dirty="0" err="1">
                <a:ea typeface="+mn-ea"/>
              </a:rPr>
              <a:t>sekretem</a:t>
            </a:r>
            <a:r>
              <a:rPr lang="en-GB" altLang="cs-CZ" dirty="0">
                <a:ea typeface="+mn-ea"/>
              </a:rPr>
              <a:t>, </a:t>
            </a:r>
            <a:r>
              <a:rPr lang="en-GB" altLang="cs-CZ" dirty="0" err="1">
                <a:ea typeface="+mn-ea"/>
              </a:rPr>
              <a:t>krví</a:t>
            </a:r>
            <a:endParaRPr lang="en-GB" altLang="cs-CZ" dirty="0">
              <a:ea typeface="+mn-ea"/>
            </a:endParaRPr>
          </a:p>
          <a:p>
            <a:pPr marL="338138" indent="-338138">
              <a:lnSpc>
                <a:spcPct val="93000"/>
              </a:lnSpc>
              <a:spcBef>
                <a:spcPts val="700"/>
              </a:spcBef>
              <a:buSzPct val="45000"/>
              <a:buFont typeface="Wingdings" panose="05000000000000000000" pitchFamily="2"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r>
              <a:rPr lang="en-GB" altLang="cs-CZ" dirty="0" err="1">
                <a:ea typeface="+mn-ea"/>
              </a:rPr>
              <a:t>mikroaspirace</a:t>
            </a:r>
            <a:endParaRPr lang="en-GB" altLang="cs-CZ" dirty="0">
              <a:ea typeface="+mn-ea"/>
            </a:endParaRPr>
          </a:p>
        </p:txBody>
      </p:sp>
    </p:spTree>
    <p:extLst>
      <p:ext uri="{BB962C8B-B14F-4D97-AF65-F5344CB8AC3E}">
        <p14:creationId xmlns:p14="http://schemas.microsoft.com/office/powerpoint/2010/main" val="390723616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Extubace:</a:t>
            </a:r>
          </a:p>
        </p:txBody>
      </p:sp>
      <p:sp>
        <p:nvSpPr>
          <p:cNvPr id="102402" name="Rectangle 2"/>
          <p:cNvSpPr>
            <a:spLocks noGrp="1" noChangeArrowheads="1"/>
          </p:cNvSpPr>
          <p:nvPr>
            <p:ph idx="1"/>
          </p:nvPr>
        </p:nvSpPr>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(V </a:t>
            </a:r>
            <a:r>
              <a:rPr lang="en-GB" altLang="cs-CZ" dirty="0" err="1" smtClean="0"/>
              <a:t>hluboké</a:t>
            </a:r>
            <a:r>
              <a:rPr lang="en-GB" altLang="cs-CZ" dirty="0" smtClean="0"/>
              <a:t> </a:t>
            </a:r>
            <a:r>
              <a:rPr lang="en-GB" altLang="cs-CZ" dirty="0" err="1" smtClean="0"/>
              <a:t>anestezii</a:t>
            </a:r>
            <a:endParaRPr lang="en-GB" altLang="cs-CZ" dirty="0" smtClean="0"/>
          </a:p>
          <a:p>
            <a:pPr marL="858838" lvl="1" eaLnBrk="1">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pak</a:t>
            </a:r>
            <a:r>
              <a:rPr lang="en-GB" altLang="cs-CZ" dirty="0" smtClean="0"/>
              <a:t> do </a:t>
            </a:r>
            <a:r>
              <a:rPr lang="en-GB" altLang="cs-CZ" dirty="0" err="1" smtClean="0"/>
              <a:t>konce</a:t>
            </a:r>
            <a:r>
              <a:rPr lang="en-GB" altLang="cs-CZ" dirty="0" smtClean="0"/>
              <a:t> </a:t>
            </a:r>
            <a:r>
              <a:rPr lang="en-GB" altLang="cs-CZ" dirty="0" err="1" smtClean="0"/>
              <a:t>ventilace</a:t>
            </a:r>
            <a:r>
              <a:rPr lang="en-GB" altLang="cs-CZ" dirty="0" smtClean="0"/>
              <a:t> </a:t>
            </a:r>
            <a:r>
              <a:rPr lang="en-GB" altLang="cs-CZ" dirty="0" err="1" smtClean="0"/>
              <a:t>obličejovou</a:t>
            </a:r>
            <a:r>
              <a:rPr lang="en-GB" altLang="cs-CZ" dirty="0" smtClean="0"/>
              <a:t> </a:t>
            </a:r>
            <a:r>
              <a:rPr lang="en-GB" altLang="cs-CZ" dirty="0" err="1" smtClean="0"/>
              <a:t>maskou</a:t>
            </a:r>
            <a:r>
              <a:rPr lang="en-GB" altLang="cs-CZ" dirty="0" smtClean="0"/>
              <a:t>)</a:t>
            </a:r>
          </a:p>
          <a:p>
            <a:pPr marL="427038" indent="-322263"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en-GB"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Po </a:t>
            </a:r>
            <a:r>
              <a:rPr lang="en-GB" altLang="cs-CZ" dirty="0" err="1" smtClean="0"/>
              <a:t>odeznění</a:t>
            </a:r>
            <a:r>
              <a:rPr lang="en-GB" altLang="cs-CZ" dirty="0" smtClean="0"/>
              <a:t> </a:t>
            </a:r>
            <a:r>
              <a:rPr lang="en-GB" altLang="cs-CZ" dirty="0" err="1" smtClean="0"/>
              <a:t>anestezie</a:t>
            </a:r>
            <a:endParaRPr lang="en-GB" altLang="cs-CZ" dirty="0" smtClean="0"/>
          </a:p>
          <a:p>
            <a:pPr marL="858838" lvl="1" eaLnBrk="1">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rozumí</a:t>
            </a:r>
            <a:r>
              <a:rPr lang="en-GB" altLang="cs-CZ" dirty="0" smtClean="0"/>
              <a:t>, </a:t>
            </a:r>
            <a:r>
              <a:rPr lang="en-GB" altLang="cs-CZ" dirty="0" err="1" smtClean="0"/>
              <a:t>vyhoví</a:t>
            </a:r>
            <a:endParaRPr lang="en-GB" altLang="cs-CZ" dirty="0" smtClean="0"/>
          </a:p>
          <a:p>
            <a:pPr marL="858838" lvl="1" eaLnBrk="1">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čistý</a:t>
            </a:r>
            <a:r>
              <a:rPr lang="en-GB" altLang="cs-CZ" dirty="0" smtClean="0"/>
              <a:t> </a:t>
            </a:r>
            <a:r>
              <a:rPr lang="en-GB" altLang="cs-CZ" dirty="0" err="1" smtClean="0"/>
              <a:t>orofarynx</a:t>
            </a:r>
            <a:r>
              <a:rPr lang="en-GB" altLang="cs-CZ" dirty="0" smtClean="0"/>
              <a:t> (</a:t>
            </a:r>
            <a:r>
              <a:rPr lang="en-GB" altLang="cs-CZ" dirty="0" err="1" smtClean="0"/>
              <a:t>sekrety</a:t>
            </a:r>
            <a:r>
              <a:rPr lang="en-GB" altLang="cs-CZ" dirty="0" smtClean="0"/>
              <a:t>, </a:t>
            </a:r>
            <a:r>
              <a:rPr lang="en-GB" altLang="cs-CZ" dirty="0" err="1" smtClean="0"/>
              <a:t>zastavené</a:t>
            </a:r>
            <a:r>
              <a:rPr lang="en-GB" altLang="cs-CZ" dirty="0" smtClean="0"/>
              <a:t> </a:t>
            </a:r>
            <a:r>
              <a:rPr lang="en-GB" altLang="cs-CZ" dirty="0" err="1" smtClean="0"/>
              <a:t>krvácení</a:t>
            </a:r>
            <a:r>
              <a:rPr lang="en-GB" altLang="cs-CZ" dirty="0" smtClean="0"/>
              <a:t>, </a:t>
            </a:r>
            <a:r>
              <a:rPr lang="en-GB" altLang="cs-CZ" dirty="0" err="1" smtClean="0"/>
              <a:t>odsáto</a:t>
            </a:r>
            <a:r>
              <a:rPr lang="en-GB" altLang="cs-CZ" dirty="0" smtClean="0"/>
              <a:t>) </a:t>
            </a:r>
          </a:p>
          <a:p>
            <a:pPr marL="858838" lvl="1" eaLnBrk="1">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udrží</a:t>
            </a:r>
            <a:r>
              <a:rPr lang="en-GB" altLang="cs-CZ" dirty="0" smtClean="0"/>
              <a:t> </a:t>
            </a:r>
            <a:r>
              <a:rPr lang="en-GB" altLang="cs-CZ" dirty="0" err="1" smtClean="0"/>
              <a:t>hlavu</a:t>
            </a:r>
            <a:r>
              <a:rPr lang="en-GB" altLang="cs-CZ" dirty="0" smtClean="0"/>
              <a:t> 5s </a:t>
            </a:r>
            <a:r>
              <a:rPr lang="en-GB" altLang="cs-CZ" dirty="0" err="1" smtClean="0"/>
              <a:t>nad</a:t>
            </a:r>
            <a:r>
              <a:rPr lang="en-GB" altLang="cs-CZ" dirty="0" smtClean="0"/>
              <a:t> </a:t>
            </a:r>
            <a:r>
              <a:rPr lang="en-GB" altLang="cs-CZ" dirty="0" err="1" smtClean="0"/>
              <a:t>podložkou</a:t>
            </a:r>
            <a:r>
              <a:rPr lang="en-GB" altLang="cs-CZ" dirty="0" smtClean="0"/>
              <a:t> / </a:t>
            </a:r>
            <a:r>
              <a:rPr lang="en-GB" altLang="cs-CZ" dirty="0" err="1" smtClean="0"/>
              <a:t>stisk</a:t>
            </a:r>
            <a:r>
              <a:rPr lang="en-GB" altLang="cs-CZ" dirty="0" smtClean="0"/>
              <a:t> </a:t>
            </a:r>
            <a:r>
              <a:rPr lang="en-GB" altLang="cs-CZ" dirty="0" err="1" smtClean="0"/>
              <a:t>ruky</a:t>
            </a:r>
            <a:r>
              <a:rPr lang="en-GB" altLang="cs-CZ" dirty="0" smtClean="0"/>
              <a:t> / TOF 90%</a:t>
            </a:r>
          </a:p>
          <a:p>
            <a:pPr marL="858838" lvl="1" eaLnBrk="1">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dobrá</a:t>
            </a:r>
            <a:r>
              <a:rPr lang="en-GB" altLang="cs-CZ" dirty="0" smtClean="0"/>
              <a:t> </a:t>
            </a:r>
            <a:r>
              <a:rPr lang="en-GB" altLang="cs-CZ" dirty="0" err="1" smtClean="0"/>
              <a:t>kontrola</a:t>
            </a:r>
            <a:r>
              <a:rPr lang="en-GB" altLang="cs-CZ" dirty="0" smtClean="0"/>
              <a:t> </a:t>
            </a:r>
            <a:r>
              <a:rPr lang="en-GB" altLang="cs-CZ" dirty="0" err="1" smtClean="0"/>
              <a:t>bolesti</a:t>
            </a:r>
            <a:endParaRPr lang="en-GB" altLang="cs-CZ" dirty="0" smtClean="0"/>
          </a:p>
          <a:p>
            <a:pPr marL="858838" lvl="1" eaLnBrk="1">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minimální</a:t>
            </a:r>
            <a:r>
              <a:rPr lang="en-GB" altLang="cs-CZ" dirty="0" smtClean="0"/>
              <a:t> ET </a:t>
            </a:r>
            <a:r>
              <a:rPr lang="en-GB" altLang="cs-CZ" dirty="0" err="1" smtClean="0"/>
              <a:t>koncentrace</a:t>
            </a:r>
            <a:r>
              <a:rPr lang="en-GB" altLang="cs-CZ" dirty="0" smtClean="0"/>
              <a:t> </a:t>
            </a:r>
            <a:r>
              <a:rPr lang="en-GB" altLang="cs-CZ" dirty="0" err="1" smtClean="0"/>
              <a:t>inhal</a:t>
            </a:r>
            <a:r>
              <a:rPr lang="en-GB" altLang="cs-CZ" dirty="0" smtClean="0"/>
              <a:t>. </a:t>
            </a:r>
            <a:r>
              <a:rPr lang="en-GB" altLang="cs-CZ" dirty="0" err="1" smtClean="0"/>
              <a:t>anestetik</a:t>
            </a:r>
            <a:endParaRPr lang="en-GB" altLang="cs-CZ" dirty="0" smtClean="0"/>
          </a:p>
          <a:p>
            <a:pPr marL="858838" lvl="1" eaLnBrk="1">
              <a:buSzPct val="75000"/>
              <a:buFont typeface="Symbol"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a:t>
            </a:r>
            <a:r>
              <a:rPr lang="en-GB" altLang="cs-CZ" dirty="0" err="1" smtClean="0"/>
              <a:t>není</a:t>
            </a:r>
            <a:r>
              <a:rPr lang="en-GB" altLang="cs-CZ" dirty="0" smtClean="0"/>
              <a:t> </a:t>
            </a:r>
            <a:r>
              <a:rPr lang="en-GB" altLang="cs-CZ" dirty="0" err="1" smtClean="0"/>
              <a:t>třeba</a:t>
            </a:r>
            <a:r>
              <a:rPr lang="en-GB" altLang="cs-CZ" dirty="0" smtClean="0"/>
              <a:t> OP </a:t>
            </a:r>
            <a:r>
              <a:rPr lang="en-GB" altLang="cs-CZ" dirty="0" err="1" smtClean="0"/>
              <a:t>revize</a:t>
            </a:r>
            <a:r>
              <a:rPr lang="en-GB" altLang="cs-CZ" dirty="0" smtClean="0"/>
              <a:t> – </a:t>
            </a:r>
            <a:r>
              <a:rPr lang="en-GB" altLang="cs-CZ" dirty="0" err="1" smtClean="0"/>
              <a:t>krvácení</a:t>
            </a:r>
            <a:r>
              <a:rPr lang="en-GB" altLang="cs-CZ" dirty="0" smtClean="0"/>
              <a:t>)</a:t>
            </a:r>
          </a:p>
        </p:txBody>
      </p:sp>
    </p:spTree>
    <p:extLst>
      <p:ext uri="{BB962C8B-B14F-4D97-AF65-F5344CB8AC3E}">
        <p14:creationId xmlns:p14="http://schemas.microsoft.com/office/powerpoint/2010/main" val="102477278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Možná ta rourka není tak bezpečná, jak se zdá</a:t>
            </a:r>
          </a:p>
        </p:txBody>
      </p:sp>
      <p:sp>
        <p:nvSpPr>
          <p:cNvPr id="175107" name="Rectangle 2"/>
          <p:cNvSpPr>
            <a:spLocks noGrp="1" noChangeArrowheads="1"/>
          </p:cNvSpPr>
          <p:nvPr>
            <p:ph idx="1"/>
          </p:nvPr>
        </p:nvSpPr>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Tvar trachey nekopíruje balonek rourky</a:t>
            </a:r>
          </a:p>
        </p:txBody>
      </p:sp>
      <p:pic>
        <p:nvPicPr>
          <p:cNvPr id="1751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20" y="2402172"/>
            <a:ext cx="5258881" cy="29868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510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6481" y="4735218"/>
            <a:ext cx="9753600" cy="3789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3720995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Další pomůcky k intubaci</a:t>
            </a:r>
          </a:p>
        </p:txBody>
      </p:sp>
      <p:sp>
        <p:nvSpPr>
          <p:cNvPr id="104450" name="Rectangle 2"/>
          <p:cNvSpPr>
            <a:spLocks noGrp="1" noChangeArrowheads="1"/>
          </p:cNvSpPr>
          <p:nvPr>
            <p:ph idx="1"/>
          </p:nvPr>
        </p:nvSpPr>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BURP</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gum </a:t>
            </a:r>
            <a:r>
              <a:rPr lang="cs-CZ" altLang="cs-CZ" dirty="0" err="1" smtClean="0"/>
              <a:t>elastic</a:t>
            </a:r>
            <a:r>
              <a:rPr lang="cs-CZ" altLang="cs-CZ" dirty="0" smtClean="0"/>
              <a:t> </a:t>
            </a:r>
            <a:r>
              <a:rPr lang="cs-CZ" altLang="cs-CZ" dirty="0" err="1" smtClean="0"/>
              <a:t>bougie</a:t>
            </a:r>
            <a:r>
              <a:rPr lang="cs-CZ" altLang="cs-CZ" dirty="0" smtClean="0"/>
              <a:t> = </a:t>
            </a:r>
            <a:r>
              <a:rPr lang="cs-CZ" altLang="cs-CZ" dirty="0" err="1" smtClean="0"/>
              <a:t>bužije</a:t>
            </a: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zavaděč</a:t>
            </a:r>
          </a:p>
          <a:p>
            <a:pPr marL="427038" indent="-322263"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FasTrach</a:t>
            </a: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videolaryngoskop</a:t>
            </a:r>
            <a:endParaRPr lang="cs-CZ" altLang="cs-CZ" dirty="0" smtClean="0"/>
          </a:p>
          <a:p>
            <a:pPr marL="427038" indent="-322263"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bronchoskop – intubace při vědomí</a:t>
            </a:r>
          </a:p>
        </p:txBody>
      </p:sp>
    </p:spTree>
    <p:extLst>
      <p:ext uri="{BB962C8B-B14F-4D97-AF65-F5344CB8AC3E}">
        <p14:creationId xmlns:p14="http://schemas.microsoft.com/office/powerpoint/2010/main" val="307994974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BURP</a:t>
            </a:r>
          </a:p>
        </p:txBody>
      </p:sp>
      <p:sp>
        <p:nvSpPr>
          <p:cNvPr id="179203" name="Rectangle 2"/>
          <p:cNvSpPr>
            <a:spLocks noGrp="1" noChangeArrowheads="1"/>
          </p:cNvSpPr>
          <p:nvPr>
            <p:ph idx="1"/>
          </p:nvPr>
        </p:nvSpPr>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Back</a:t>
            </a: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Up</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Right</a:t>
            </a: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Pressure</a:t>
            </a:r>
            <a:endParaRPr lang="cs-CZ" altLang="cs-CZ" dirty="0" smtClean="0"/>
          </a:p>
        </p:txBody>
      </p:sp>
      <p:pic>
        <p:nvPicPr>
          <p:cNvPr id="1792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640" y="1003786"/>
            <a:ext cx="4331520" cy="50376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583864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BURP</a:t>
            </a:r>
          </a:p>
        </p:txBody>
      </p:sp>
      <p:sp>
        <p:nvSpPr>
          <p:cNvPr id="181251" name="Rectangle 2"/>
          <p:cNvSpPr>
            <a:spLocks noGrp="1" noChangeArrowheads="1"/>
          </p:cNvSpPr>
          <p:nvPr>
            <p:ph idx="1"/>
          </p:nvPr>
        </p:nvSpPr>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Back</a:t>
            </a: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Up</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Right</a:t>
            </a: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Pressure</a:t>
            </a:r>
            <a:endParaRPr lang="cs-CZ" altLang="cs-CZ" dirty="0" smtClean="0"/>
          </a:p>
        </p:txBody>
      </p:sp>
      <p:pic>
        <p:nvPicPr>
          <p:cNvPr id="1812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161" y="2778053"/>
            <a:ext cx="5579520" cy="27737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182984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298" name="Rectangle 1"/>
          <p:cNvSpPr>
            <a:spLocks noGrp="1" noChangeArrowheads="1"/>
          </p:cNvSpPr>
          <p:nvPr>
            <p:ph type="title" idx="4294967295"/>
          </p:nvPr>
        </p:nvSpPr>
        <p:spPr>
          <a:xfrm>
            <a:off x="896641" y="296671"/>
            <a:ext cx="10406400" cy="1058512"/>
          </a:xfrm>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Gum elastic bougie  </a:t>
            </a:r>
          </a:p>
        </p:txBody>
      </p:sp>
      <p:sp>
        <p:nvSpPr>
          <p:cNvPr id="183299" name="Rectangle 2"/>
          <p:cNvSpPr>
            <a:spLocks noGrp="1" noChangeArrowheads="1"/>
          </p:cNvSpPr>
          <p:nvPr>
            <p:ph type="body" idx="4294967295"/>
          </p:nvPr>
        </p:nvSpPr>
        <p:spPr>
          <a:xfrm>
            <a:off x="896641" y="1781467"/>
            <a:ext cx="10604159" cy="4393901"/>
          </a:xfrm>
        </p:spPr>
        <p:txBody>
          <a:bodyPr/>
          <a:lstStyle/>
          <a:p>
            <a:pPr marL="427038" indent="-322263" eaLnBrk="1">
              <a:buClr>
                <a:srgbClr val="E6E6E6"/>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bužije</a:t>
            </a:r>
          </a:p>
          <a:p>
            <a:pPr marL="427038" indent="-322263" eaLnBrk="1">
              <a:buClr>
                <a:srgbClr val="E6E6E6"/>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smtClean="0"/>
              <a:t>60 cm long tracheal tube introducer has an external diameter of 5 mm to accommodate tracheal tubes &gt; 6 mm internal diameter. The 35 degree angle 2.5 cm from the distal end facilitates insertion through the vocal cords when only the epiglottis (Grade III view) or tip of the arytenoids (Grade II view) can be visualized. A 2nd operator then threads the tube over the bougie. The bougie may need to be rotated 90o for the tube to pass. Every anesthetizing location is equipped with a gum elastic bougie.</a:t>
            </a:r>
          </a:p>
        </p:txBody>
      </p:sp>
    </p:spTree>
    <p:extLst>
      <p:ext uri="{BB962C8B-B14F-4D97-AF65-F5344CB8AC3E}">
        <p14:creationId xmlns:p14="http://schemas.microsoft.com/office/powerpoint/2010/main" val="357346150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
          <p:cNvSpPr>
            <a:spLocks noGrp="1" noChangeArrowheads="1"/>
          </p:cNvSpPr>
          <p:nvPr>
            <p:ph type="title"/>
          </p:nvPr>
        </p:nvSpPr>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Intubace s bužií</a:t>
            </a:r>
          </a:p>
        </p:txBody>
      </p:sp>
    </p:spTree>
    <p:extLst>
      <p:ext uri="{BB962C8B-B14F-4D97-AF65-F5344CB8AC3E}">
        <p14:creationId xmlns:p14="http://schemas.microsoft.com/office/powerpoint/2010/main" val="367403654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
          <p:cNvSpPr>
            <a:spLocks noGrp="1" noChangeArrowheads="1"/>
          </p:cNvSpPr>
          <p:nvPr>
            <p:ph type="title" idx="4294967295"/>
          </p:nvPr>
        </p:nvSpPr>
        <p:spPr>
          <a:xfrm>
            <a:off x="896641" y="296671"/>
            <a:ext cx="10406400" cy="1058512"/>
          </a:xfrm>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Gum elastic bougie  </a:t>
            </a:r>
          </a:p>
        </p:txBody>
      </p:sp>
      <p:sp>
        <p:nvSpPr>
          <p:cNvPr id="187395" name="Rectangle 2"/>
          <p:cNvSpPr>
            <a:spLocks noGrp="1" noChangeArrowheads="1"/>
          </p:cNvSpPr>
          <p:nvPr>
            <p:ph type="body" idx="4294967295"/>
          </p:nvPr>
        </p:nvSpPr>
        <p:spPr>
          <a:xfrm>
            <a:off x="896641" y="1781467"/>
            <a:ext cx="10604159" cy="4393901"/>
          </a:xfrm>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bužije</a:t>
            </a:r>
            <a:endParaRPr lang="cs-CZ"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60 cm dlouhá</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místo zavaděče</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err="1" smtClean="0"/>
              <a:t>external</a:t>
            </a:r>
            <a:r>
              <a:rPr lang="cs-CZ" altLang="cs-CZ" dirty="0" smtClean="0"/>
              <a:t> </a:t>
            </a:r>
            <a:r>
              <a:rPr lang="cs-CZ" altLang="cs-CZ" dirty="0" err="1" smtClean="0"/>
              <a:t>diameter</a:t>
            </a:r>
            <a:r>
              <a:rPr lang="cs-CZ" altLang="cs-CZ" dirty="0" smtClean="0"/>
              <a:t> : 5 mm  </a:t>
            </a:r>
            <a:br>
              <a:rPr lang="cs-CZ" altLang="cs-CZ" dirty="0" smtClean="0"/>
            </a:br>
            <a:r>
              <a:rPr lang="cs-CZ" altLang="cs-CZ" dirty="0" err="1" smtClean="0"/>
              <a:t>trach</a:t>
            </a:r>
            <a:r>
              <a:rPr lang="cs-CZ" altLang="cs-CZ" dirty="0" smtClean="0"/>
              <a:t>. rourka &gt; #6.</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distální „zobáček“ 35 °  2.5 cm  usnadňuje zavedení mezi hlasivky, pokud je viditelná jen </a:t>
            </a:r>
            <a:r>
              <a:rPr lang="cs-CZ" altLang="cs-CZ" dirty="0" err="1" smtClean="0"/>
              <a:t>epiglotis</a:t>
            </a:r>
            <a:r>
              <a:rPr lang="cs-CZ" altLang="cs-CZ" dirty="0" smtClean="0"/>
              <a:t>  (Grade III </a:t>
            </a:r>
            <a:r>
              <a:rPr lang="cs-CZ" altLang="cs-CZ" dirty="0" err="1" smtClean="0"/>
              <a:t>view</a:t>
            </a:r>
            <a:r>
              <a:rPr lang="cs-CZ" altLang="cs-CZ" dirty="0" smtClean="0"/>
              <a:t>) nebo zadní komisura (Grade II </a:t>
            </a:r>
            <a:r>
              <a:rPr lang="cs-CZ" altLang="cs-CZ" dirty="0" err="1" smtClean="0"/>
              <a:t>view</a:t>
            </a:r>
            <a:r>
              <a:rPr lang="cs-CZ" altLang="cs-CZ" dirty="0" smtClean="0"/>
              <a:t>).</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Bužie mezi vazy, sestra  nasune </a:t>
            </a:r>
            <a:r>
              <a:rPr lang="cs-CZ" altLang="cs-CZ" dirty="0" err="1" smtClean="0"/>
              <a:t>tr.rourku</a:t>
            </a:r>
            <a:r>
              <a:rPr lang="cs-CZ" altLang="cs-CZ" dirty="0" smtClean="0"/>
              <a:t> na bužii, a po ní lékař mezi vazy (90° rotace)</a:t>
            </a:r>
          </a:p>
        </p:txBody>
      </p:sp>
      <p:pic>
        <p:nvPicPr>
          <p:cNvPr id="1873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5601" y="44645"/>
            <a:ext cx="2246400" cy="1425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73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241" y="1306218"/>
            <a:ext cx="4366080" cy="11492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317229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3 + 1 cesty</a:t>
            </a:r>
          </a:p>
        </p:txBody>
      </p:sp>
      <p:sp>
        <p:nvSpPr>
          <p:cNvPr id="2" name="Zástupný symbol pro obsah 1"/>
          <p:cNvSpPr>
            <a:spLocks noGrp="1"/>
          </p:cNvSpPr>
          <p:nvPr>
            <p:ph idx="1"/>
          </p:nvPr>
        </p:nvSpPr>
        <p:spPr/>
        <p:txBody>
          <a:bodyPr/>
          <a:lstStyle/>
          <a:p>
            <a:pPr marL="72000" indent="0">
              <a:buNone/>
            </a:pPr>
            <a:r>
              <a:rPr lang="cs-CZ" dirty="0" smtClean="0"/>
              <a:t>jak </a:t>
            </a:r>
            <a:r>
              <a:rPr lang="cs-CZ" dirty="0"/>
              <a:t>udržet / zlepšit</a:t>
            </a:r>
          </a:p>
          <a:p>
            <a:pPr>
              <a:buFont typeface="Courier New" panose="02070309020205020404" pitchFamily="49" charset="0"/>
              <a:buChar char="o"/>
            </a:pPr>
            <a:r>
              <a:rPr lang="cs-CZ" dirty="0" smtClean="0"/>
              <a:t> </a:t>
            </a:r>
            <a:r>
              <a:rPr lang="cs-CZ" dirty="0" err="1" smtClean="0"/>
              <a:t>oxygenaci</a:t>
            </a:r>
            <a:r>
              <a:rPr lang="cs-CZ" dirty="0" smtClean="0"/>
              <a:t> </a:t>
            </a:r>
            <a:r>
              <a:rPr lang="cs-CZ" dirty="0"/>
              <a:t>O2</a:t>
            </a:r>
          </a:p>
          <a:p>
            <a:pPr>
              <a:buFont typeface="Courier New" panose="02070309020205020404" pitchFamily="49" charset="0"/>
              <a:buChar char="o"/>
            </a:pPr>
            <a:r>
              <a:rPr lang="cs-CZ" dirty="0" smtClean="0"/>
              <a:t> ventilaci </a:t>
            </a:r>
            <a:r>
              <a:rPr lang="cs-CZ" dirty="0"/>
              <a:t>CO2 </a:t>
            </a:r>
          </a:p>
        </p:txBody>
      </p:sp>
      <p:pic>
        <p:nvPicPr>
          <p:cNvPr id="23556" name="Picture 3"/>
          <p:cNvPicPr>
            <a:picLocks noChangeAspect="1" noChangeArrowheads="1"/>
          </p:cNvPicPr>
          <p:nvPr/>
        </p:nvPicPr>
        <p:blipFill>
          <a:blip r:embed="rId3">
            <a:extLst>
              <a:ext uri="{28A0092B-C50C-407E-A947-70E740481C1C}">
                <a14:useLocalDpi xmlns:a14="http://schemas.microsoft.com/office/drawing/2010/main" val="0"/>
              </a:ext>
            </a:extLst>
          </a:blip>
          <a:srcRect l="3246" t="1965" r="2373" b="2492"/>
          <a:stretch>
            <a:fillRect/>
          </a:stretch>
        </p:blipFill>
        <p:spPr bwMode="auto">
          <a:xfrm>
            <a:off x="7130880" y="1772827"/>
            <a:ext cx="4767361" cy="3619100"/>
          </a:xfrm>
          <a:prstGeom prst="rect">
            <a:avLst/>
          </a:prstGeom>
          <a:noFill/>
          <a:ln>
            <a:noFill/>
          </a:ln>
          <a:effectLst/>
          <a:extLst>
            <a:ext uri="{909E8E84-426E-40DD-AFC4-6F175D3DCCD1}">
              <a14:hiddenFill xmlns:a14="http://schemas.microsoft.com/office/drawing/2010/main">
                <a:blipFill dpi="0" rotWithShape="0">
                  <a:blip/>
                  <a:srcRect l="3246" t="1965" r="2373" b="2492"/>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7" name="Text Box 4"/>
          <p:cNvSpPr txBox="1">
            <a:spLocks noChangeArrowheads="1"/>
          </p:cNvSpPr>
          <p:nvPr/>
        </p:nvSpPr>
        <p:spPr bwMode="auto">
          <a:xfrm>
            <a:off x="608641" y="177139"/>
            <a:ext cx="10972799" cy="13407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nSpc>
                <a:spcPct val="90000"/>
              </a:lnSpc>
              <a:buClr>
                <a:srgbClr val="000000"/>
              </a:buClr>
              <a:buSzPct val="100000"/>
              <a:buFont typeface="Times New Roman" pitchFamily="16" charset="0"/>
              <a:buNone/>
            </a:pPr>
            <a:endParaRPr lang="cs-CZ" altLang="cs-CZ"/>
          </a:p>
        </p:txBody>
      </p:sp>
    </p:spTree>
    <p:extLst>
      <p:ext uri="{BB962C8B-B14F-4D97-AF65-F5344CB8AC3E}">
        <p14:creationId xmlns:p14="http://schemas.microsoft.com/office/powerpoint/2010/main" val="2214692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
          <p:cNvSpPr>
            <a:spLocks noGrp="1" noChangeArrowheads="1"/>
          </p:cNvSpPr>
          <p:nvPr>
            <p:ph type="title" idx="4294967295"/>
          </p:nvPr>
        </p:nvSpPr>
        <p:spPr>
          <a:xfrm>
            <a:off x="896641" y="256347"/>
            <a:ext cx="10406400" cy="1140600"/>
          </a:xfrm>
        </p:spPr>
        <p:txBody>
          <a:bodyPr tIns="121919"/>
          <a:lstStyle/>
          <a:p>
            <a:pPr eaLnBrk="1"/>
            <a:endParaRPr lang="cs-CZ" altLang="cs-CZ" smtClean="0"/>
          </a:p>
        </p:txBody>
      </p:sp>
      <p:sp>
        <p:nvSpPr>
          <p:cNvPr id="189443" name="Rectangle 2"/>
          <p:cNvSpPr>
            <a:spLocks noGrp="1" noChangeArrowheads="1"/>
          </p:cNvSpPr>
          <p:nvPr>
            <p:ph type="body" idx="4294967295"/>
          </p:nvPr>
        </p:nvSpPr>
        <p:spPr>
          <a:xfrm>
            <a:off x="896641" y="1781468"/>
            <a:ext cx="10604159" cy="3977698"/>
          </a:xfrm>
        </p:spPr>
        <p:txBody>
          <a:bodyPr/>
          <a:lstStyle/>
          <a:p>
            <a:pPr eaLnBrk="1"/>
            <a:endParaRPr lang="cs-CZ" altLang="cs-CZ" smtClean="0"/>
          </a:p>
        </p:txBody>
      </p:sp>
      <p:pic>
        <p:nvPicPr>
          <p:cNvPr id="1894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76640" cy="68752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6546916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1" y="-15842"/>
            <a:ext cx="12176640" cy="68752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871760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Zavaděč</a:t>
            </a:r>
          </a:p>
        </p:txBody>
      </p:sp>
      <p:sp>
        <p:nvSpPr>
          <p:cNvPr id="193539" name="Rectangle 2"/>
          <p:cNvSpPr>
            <a:spLocks noGrp="1" noChangeArrowheads="1"/>
          </p:cNvSpPr>
          <p:nvPr>
            <p:ph idx="1"/>
          </p:nvPr>
        </p:nvSpPr>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kovový drát (potažený)</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mění tvar </a:t>
            </a:r>
            <a:r>
              <a:rPr lang="cs-CZ" altLang="cs-CZ" dirty="0" err="1" smtClean="0"/>
              <a:t>Trach</a:t>
            </a:r>
            <a:r>
              <a:rPr lang="cs-CZ" altLang="cs-CZ" dirty="0" smtClean="0"/>
              <a:t>. rourky dle potřeby</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nesmí čnít z konce rourky - CAVE Trauma !!!</a:t>
            </a:r>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nezbytný pro </a:t>
            </a:r>
            <a:r>
              <a:rPr lang="cs-CZ" altLang="cs-CZ" dirty="0" err="1" smtClean="0"/>
              <a:t>videolaryngoskopii</a:t>
            </a:r>
            <a:endParaRPr lang="cs-CZ" altLang="cs-CZ" dirty="0" smtClean="0"/>
          </a:p>
        </p:txBody>
      </p:sp>
      <p:pic>
        <p:nvPicPr>
          <p:cNvPr id="193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280" y="0"/>
            <a:ext cx="4254720" cy="16777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6783404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Videolaryngoskop</a:t>
            </a:r>
          </a:p>
        </p:txBody>
      </p:sp>
      <p:sp>
        <p:nvSpPr>
          <p:cNvPr id="2" name="Zástupný symbol pro obsah 1"/>
          <p:cNvSpPr>
            <a:spLocks noGrp="1"/>
          </p:cNvSpPr>
          <p:nvPr>
            <p:ph idx="1"/>
          </p:nvPr>
        </p:nvSpPr>
        <p:spPr/>
        <p:txBody>
          <a:bodyPr/>
          <a:lstStyle/>
          <a:p>
            <a:pPr>
              <a:buFont typeface="Arial" panose="020B0604020202020204" pitchFamily="34" charset="0"/>
              <a:buChar char="•"/>
            </a:pPr>
            <a:r>
              <a:rPr lang="cs-CZ" dirty="0"/>
              <a:t>lepší pohled u CL III</a:t>
            </a:r>
          </a:p>
          <a:p>
            <a:pPr>
              <a:buFont typeface="Arial" panose="020B0604020202020204" pitchFamily="34" charset="0"/>
              <a:buChar char="•"/>
            </a:pPr>
            <a:endParaRPr lang="cs-CZ" dirty="0"/>
          </a:p>
          <a:p>
            <a:pPr>
              <a:buFont typeface="Arial" panose="020B0604020202020204" pitchFamily="34" charset="0"/>
              <a:buChar char="•"/>
            </a:pPr>
            <a:r>
              <a:rPr lang="cs-CZ" dirty="0"/>
              <a:t>pohled jinam</a:t>
            </a:r>
            <a:br>
              <a:rPr lang="cs-CZ" dirty="0"/>
            </a:br>
            <a:r>
              <a:rPr lang="cs-CZ" dirty="0"/>
              <a:t>jiná synchronizace </a:t>
            </a:r>
            <a:r>
              <a:rPr lang="cs-CZ" dirty="0" smtClean="0"/>
              <a:t/>
            </a:r>
            <a:br>
              <a:rPr lang="cs-CZ" dirty="0" smtClean="0"/>
            </a:br>
            <a:r>
              <a:rPr lang="cs-CZ" dirty="0" smtClean="0"/>
              <a:t>oko </a:t>
            </a:r>
            <a:r>
              <a:rPr lang="cs-CZ" dirty="0"/>
              <a:t>– ruka</a:t>
            </a:r>
          </a:p>
          <a:p>
            <a:pPr>
              <a:buFont typeface="Arial" panose="020B0604020202020204" pitchFamily="34" charset="0"/>
              <a:buChar char="•"/>
            </a:pPr>
            <a:endParaRPr lang="cs-CZ" dirty="0"/>
          </a:p>
          <a:p>
            <a:pPr marL="72000" indent="0">
              <a:buNone/>
            </a:pPr>
            <a:r>
              <a:rPr lang="cs-CZ" dirty="0"/>
              <a:t>http://verathon.com/products/glidescope-video-laryngoscope</a:t>
            </a:r>
          </a:p>
          <a:p>
            <a:pPr>
              <a:buFont typeface="Arial" panose="020B0604020202020204" pitchFamily="34" charset="0"/>
              <a:buChar char="•"/>
            </a:pPr>
            <a:endParaRPr lang="cs-CZ" dirty="0"/>
          </a:p>
        </p:txBody>
      </p:sp>
      <p:pic>
        <p:nvPicPr>
          <p:cNvPr id="1955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1920" y="128174"/>
            <a:ext cx="2741760" cy="18318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55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5041" y="2181829"/>
            <a:ext cx="2638080" cy="190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558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201" y="1186685"/>
            <a:ext cx="3502080" cy="38754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8104066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Intubace za spont. ventilace</a:t>
            </a:r>
          </a:p>
        </p:txBody>
      </p:sp>
      <p:sp>
        <p:nvSpPr>
          <p:cNvPr id="114690" name="Rectangle 2"/>
          <p:cNvSpPr>
            <a:spLocks noGrp="1" noChangeArrowheads="1"/>
          </p:cNvSpPr>
          <p:nvPr>
            <p:ph idx="1"/>
          </p:nvPr>
        </p:nvSpPr>
        <p:spPr/>
        <p:txBody>
          <a:bodyPr/>
          <a:lstStyle/>
          <a:p>
            <a:pPr marL="427038" indent="-322263" eaLnBrk="1">
              <a:buSzPct val="45000"/>
              <a:buFont typeface="Wingdings" panose="05000000000000000000" pitchFamily="2"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r>
              <a:rPr lang="cs-CZ" altLang="cs-CZ" dirty="0">
                <a:ea typeface="+mn-ea"/>
              </a:rPr>
              <a:t>Lokální anestezie </a:t>
            </a:r>
          </a:p>
          <a:p>
            <a:pPr marL="427038" indent="-322263" eaLnBrk="1">
              <a:buSzPct val="45000"/>
              <a:buFont typeface="Wingdings" panose="05000000000000000000" pitchFamily="2"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r>
              <a:rPr lang="cs-CZ" altLang="cs-CZ" dirty="0" err="1">
                <a:ea typeface="+mn-ea"/>
              </a:rPr>
              <a:t>Sedace</a:t>
            </a:r>
            <a:r>
              <a:rPr lang="cs-CZ" altLang="cs-CZ" dirty="0">
                <a:ea typeface="+mn-ea"/>
              </a:rPr>
              <a:t> (midazolam, </a:t>
            </a:r>
            <a:r>
              <a:rPr lang="cs-CZ" altLang="cs-CZ" dirty="0" err="1">
                <a:ea typeface="+mn-ea"/>
              </a:rPr>
              <a:t>ketamin</a:t>
            </a:r>
            <a:r>
              <a:rPr lang="cs-CZ" altLang="cs-CZ" dirty="0">
                <a:ea typeface="+mn-ea"/>
              </a:rPr>
              <a:t>, …)</a:t>
            </a:r>
          </a:p>
          <a:p>
            <a:pPr marL="0" indent="104775" eaLnBrk="1">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endParaRPr lang="cs-CZ" altLang="cs-CZ" dirty="0">
              <a:ea typeface="+mn-ea"/>
            </a:endParaRPr>
          </a:p>
          <a:p>
            <a:pPr marL="427038" indent="-322263" eaLnBrk="1">
              <a:buSzPct val="45000"/>
              <a:buFont typeface="Wingdings" panose="05000000000000000000" pitchFamily="2"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defRPr/>
            </a:pPr>
            <a:r>
              <a:rPr lang="cs-CZ" altLang="cs-CZ" dirty="0">
                <a:ea typeface="+mn-ea"/>
              </a:rPr>
              <a:t>bronchoskopie</a:t>
            </a:r>
          </a:p>
        </p:txBody>
      </p:sp>
      <p:pic>
        <p:nvPicPr>
          <p:cNvPr id="1976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480" y="3063202"/>
            <a:ext cx="4508160" cy="25317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524304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
          <p:cNvSpPr>
            <a:spLocks noGrp="1" noChangeArrowheads="1"/>
          </p:cNvSpPr>
          <p:nvPr>
            <p:ph type="title" idx="4294967295"/>
          </p:nvPr>
        </p:nvSpPr>
        <p:spPr>
          <a:xfrm>
            <a:off x="896641" y="256347"/>
            <a:ext cx="10406400" cy="1140600"/>
          </a:xfrm>
        </p:spPr>
        <p:txBody>
          <a:bodyPr tIns="121919"/>
          <a:lstStyle/>
          <a:p>
            <a:pPr eaLnBrk="1"/>
            <a:endParaRPr lang="cs-CZ" altLang="cs-CZ" smtClean="0"/>
          </a:p>
        </p:txBody>
      </p:sp>
    </p:spTree>
    <p:extLst>
      <p:ext uri="{BB962C8B-B14F-4D97-AF65-F5344CB8AC3E}">
        <p14:creationId xmlns:p14="http://schemas.microsoft.com/office/powerpoint/2010/main" val="326284593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altLang="cs-CZ" smtClean="0"/>
              <a:t>Regurgitace </a:t>
            </a:r>
          </a:p>
        </p:txBody>
      </p:sp>
      <p:sp>
        <p:nvSpPr>
          <p:cNvPr id="116738" name="Rectangle 2"/>
          <p:cNvSpPr>
            <a:spLocks noGrp="1" noChangeArrowheads="1"/>
          </p:cNvSpPr>
          <p:nvPr>
            <p:ph idx="1"/>
          </p:nvPr>
        </p:nvSpPr>
        <p:spPr>
          <a:xfrm>
            <a:off x="720000" y="1692002"/>
            <a:ext cx="5759628" cy="4139998"/>
          </a:xfrm>
        </p:spPr>
        <p:txBody>
          <a:bodyPr/>
          <a:lstStyle/>
          <a:p>
            <a:pPr marL="427038" indent="-322263" eaLnBrk="1">
              <a:buClr>
                <a:schemeClr val="accent1"/>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samovolné zatečení žaludečního obsahu do </a:t>
            </a:r>
            <a:r>
              <a:rPr lang="cs-CZ" altLang="cs-CZ" dirty="0" err="1" smtClean="0"/>
              <a:t>hypofaryngu</a:t>
            </a:r>
            <a:endParaRPr lang="cs-CZ" altLang="cs-CZ" dirty="0" smtClean="0"/>
          </a:p>
          <a:p>
            <a:pPr marL="427038" indent="-322263" eaLnBrk="1">
              <a:buClr>
                <a:schemeClr val="accent1"/>
              </a:buClr>
              <a:buSzPct val="45000"/>
              <a:buFont typeface="Wingdings" charset="2"/>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cs-CZ" altLang="cs-CZ" dirty="0" smtClean="0"/>
          </a:p>
          <a:p>
            <a:pPr marL="427038" indent="-322263" eaLnBrk="1">
              <a:buClr>
                <a:schemeClr val="accent1"/>
              </a:buClr>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příčiny:</a:t>
            </a:r>
          </a:p>
          <a:p>
            <a:pPr marL="427038" indent="-322263" eaLnBrk="1">
              <a:buClr>
                <a:schemeClr val="accent1"/>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kontr. hladké svaloviny žaludku; </a:t>
            </a:r>
          </a:p>
          <a:p>
            <a:pPr marL="427038" indent="-322263" eaLnBrk="1">
              <a:buClr>
                <a:schemeClr val="accent1"/>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selhání </a:t>
            </a:r>
            <a:r>
              <a:rPr lang="cs-CZ" altLang="cs-CZ" dirty="0" err="1" smtClean="0"/>
              <a:t>cardie</a:t>
            </a:r>
            <a:r>
              <a:rPr lang="cs-CZ" altLang="cs-CZ" dirty="0" smtClean="0"/>
              <a:t>; </a:t>
            </a:r>
          </a:p>
          <a:p>
            <a:pPr marL="427038" indent="-322263" eaLnBrk="1">
              <a:buClr>
                <a:schemeClr val="accent1"/>
              </a:buClr>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cs-CZ" altLang="cs-CZ" dirty="0" smtClean="0"/>
              <a:t>zvýšený </a:t>
            </a:r>
            <a:r>
              <a:rPr lang="cs-CZ" altLang="cs-CZ" dirty="0" err="1" smtClean="0"/>
              <a:t>intragastrický</a:t>
            </a:r>
            <a:r>
              <a:rPr lang="cs-CZ" altLang="cs-CZ" dirty="0" smtClean="0"/>
              <a:t> tlak</a:t>
            </a:r>
          </a:p>
        </p:txBody>
      </p:sp>
      <p:pic>
        <p:nvPicPr>
          <p:cNvPr id="2017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121" y="979303"/>
            <a:ext cx="4892160" cy="52263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08000">
                <a:solidFill>
                  <a:srgbClr val="FF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8007213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
          <p:cNvSpPr>
            <a:spLocks noGrp="1" noChangeArrowheads="1"/>
          </p:cNvSpPr>
          <p:nvPr>
            <p:ph type="title"/>
          </p:nvPr>
        </p:nvSpPr>
        <p:spPr/>
        <p:txBody>
          <a:bodyPr tIns="96519"/>
          <a:lstStyle/>
          <a:p>
            <a:pPr eaLnBrk="1">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Prevence regurgitace</a:t>
            </a:r>
          </a:p>
        </p:txBody>
      </p:sp>
      <p:sp>
        <p:nvSpPr>
          <p:cNvPr id="117762" name="Rectangle 2"/>
          <p:cNvSpPr>
            <a:spLocks noGrp="1" noChangeArrowheads="1"/>
          </p:cNvSpPr>
          <p:nvPr>
            <p:ph idx="1"/>
          </p:nvPr>
        </p:nvSpPr>
        <p:spPr/>
        <p:txBody>
          <a:bodyPr tIns="69088"/>
          <a:lstStyle/>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lačnění</a:t>
            </a:r>
            <a:r>
              <a:rPr lang="en-GB" altLang="cs-CZ" dirty="0" smtClean="0"/>
              <a:t> (2h </a:t>
            </a:r>
            <a:r>
              <a:rPr lang="en-GB" altLang="cs-CZ" dirty="0" err="1" smtClean="0"/>
              <a:t>tekutiny</a:t>
            </a:r>
            <a:r>
              <a:rPr lang="en-GB" altLang="cs-CZ" dirty="0" smtClean="0"/>
              <a:t>,  4h </a:t>
            </a:r>
            <a:r>
              <a:rPr lang="en-GB" altLang="cs-CZ" dirty="0" err="1" smtClean="0"/>
              <a:t>m.mléko</a:t>
            </a:r>
            <a:r>
              <a:rPr lang="en-GB" altLang="cs-CZ" dirty="0" smtClean="0"/>
              <a:t>, 6h </a:t>
            </a:r>
            <a:r>
              <a:rPr lang="en-GB" altLang="cs-CZ" dirty="0" err="1" smtClean="0"/>
              <a:t>strava</a:t>
            </a:r>
            <a:r>
              <a:rPr lang="en-GB" altLang="cs-CZ" dirty="0" smtClean="0"/>
              <a:t>)</a:t>
            </a:r>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NG </a:t>
            </a:r>
            <a:r>
              <a:rPr lang="en-GB" altLang="cs-CZ" dirty="0" err="1" smtClean="0"/>
              <a:t>sonda</a:t>
            </a:r>
            <a:r>
              <a:rPr lang="en-GB" altLang="cs-CZ" dirty="0" smtClean="0"/>
              <a:t> </a:t>
            </a:r>
            <a:r>
              <a:rPr lang="en-GB" altLang="cs-CZ" dirty="0" err="1" smtClean="0"/>
              <a:t>před</a:t>
            </a:r>
            <a:r>
              <a:rPr lang="en-GB" altLang="cs-CZ" dirty="0" smtClean="0"/>
              <a:t> </a:t>
            </a:r>
            <a:r>
              <a:rPr lang="en-GB" altLang="cs-CZ" dirty="0" err="1" smtClean="0"/>
              <a:t>výkonem</a:t>
            </a:r>
            <a:r>
              <a:rPr lang="en-GB" altLang="cs-CZ" dirty="0" smtClean="0"/>
              <a:t> </a:t>
            </a:r>
            <a:r>
              <a:rPr lang="en-GB" altLang="cs-CZ" dirty="0" err="1" smtClean="0"/>
              <a:t>zavést</a:t>
            </a:r>
            <a:r>
              <a:rPr lang="en-GB" altLang="cs-CZ" dirty="0" smtClean="0"/>
              <a:t>, </a:t>
            </a:r>
            <a:r>
              <a:rPr lang="en-GB" altLang="cs-CZ" dirty="0" err="1" smtClean="0"/>
              <a:t>odsát</a:t>
            </a:r>
            <a:r>
              <a:rPr lang="en-GB" altLang="cs-CZ" dirty="0" smtClean="0"/>
              <a:t>, </a:t>
            </a:r>
            <a:r>
              <a:rPr lang="en-GB" altLang="cs-CZ" dirty="0" err="1" smtClean="0"/>
              <a:t>vytáhnout</a:t>
            </a:r>
            <a:r>
              <a:rPr lang="en-GB" altLang="cs-CZ" dirty="0" smtClean="0"/>
              <a:t>.</a:t>
            </a:r>
          </a:p>
          <a:p>
            <a:pPr marL="427038" indent="-322263" eaLnBrk="1">
              <a:lnSpc>
                <a:spcPct val="83000"/>
              </a:lnSpc>
              <a:buSzTx/>
              <a:buFontTx/>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en-GB" altLang="cs-CZ" dirty="0" smtClean="0"/>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citrát</a:t>
            </a:r>
            <a:r>
              <a:rPr lang="en-GB" altLang="cs-CZ" dirty="0" smtClean="0"/>
              <a:t> </a:t>
            </a:r>
            <a:r>
              <a:rPr lang="en-GB" altLang="cs-CZ" dirty="0" err="1" smtClean="0"/>
              <a:t>p.os</a:t>
            </a:r>
            <a:r>
              <a:rPr lang="en-GB" altLang="cs-CZ" dirty="0" smtClean="0"/>
              <a:t> =  </a:t>
            </a:r>
            <a:r>
              <a:rPr lang="en-GB" altLang="cs-CZ" dirty="0" err="1" smtClean="0"/>
              <a:t>neutralizace</a:t>
            </a:r>
            <a:endParaRPr lang="en-GB" altLang="cs-CZ" dirty="0" smtClean="0"/>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a:t>
            </a:r>
            <a:r>
              <a:rPr lang="en-GB" altLang="cs-CZ" dirty="0" err="1" smtClean="0"/>
              <a:t>omeprazol</a:t>
            </a:r>
            <a:r>
              <a:rPr lang="en-GB" altLang="cs-CZ" dirty="0" smtClean="0"/>
              <a:t> = </a:t>
            </a:r>
            <a:r>
              <a:rPr lang="en-GB" altLang="cs-CZ" dirty="0" err="1" smtClean="0"/>
              <a:t>méně</a:t>
            </a:r>
            <a:r>
              <a:rPr lang="en-GB" altLang="cs-CZ" dirty="0" smtClean="0"/>
              <a:t> </a:t>
            </a:r>
            <a:r>
              <a:rPr lang="en-GB" altLang="cs-CZ" dirty="0" err="1" smtClean="0"/>
              <a:t>kyselá</a:t>
            </a:r>
            <a:r>
              <a:rPr lang="en-GB" altLang="cs-CZ" dirty="0" smtClean="0"/>
              <a:t> </a:t>
            </a:r>
            <a:r>
              <a:rPr lang="en-GB" altLang="cs-CZ" dirty="0" err="1" smtClean="0"/>
              <a:t>sekrece</a:t>
            </a:r>
            <a:r>
              <a:rPr lang="en-GB" altLang="cs-CZ" dirty="0" smtClean="0"/>
              <a:t>)</a:t>
            </a:r>
          </a:p>
          <a:p>
            <a:pPr marL="427038" indent="-322263" eaLnBrk="1">
              <a:lnSpc>
                <a:spcPct val="83000"/>
              </a:lnSpc>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a:t>
            </a:r>
            <a:r>
              <a:rPr lang="en-GB" altLang="cs-CZ" dirty="0" err="1" smtClean="0"/>
              <a:t>prokinetika</a:t>
            </a:r>
            <a:r>
              <a:rPr lang="en-GB" altLang="cs-CZ" dirty="0" smtClean="0"/>
              <a:t> = </a:t>
            </a:r>
            <a:r>
              <a:rPr lang="en-GB" altLang="cs-CZ" dirty="0" err="1" smtClean="0"/>
              <a:t>rychlejší</a:t>
            </a:r>
            <a:r>
              <a:rPr lang="en-GB" altLang="cs-CZ" dirty="0" smtClean="0"/>
              <a:t> </a:t>
            </a:r>
            <a:r>
              <a:rPr lang="en-GB" altLang="cs-CZ" dirty="0" err="1" smtClean="0"/>
              <a:t>pasáž</a:t>
            </a:r>
            <a:r>
              <a:rPr lang="en-GB" altLang="cs-CZ" dirty="0" smtClean="0"/>
              <a:t>)</a:t>
            </a:r>
          </a:p>
        </p:txBody>
      </p:sp>
    </p:spTree>
    <p:extLst>
      <p:ext uri="{BB962C8B-B14F-4D97-AF65-F5344CB8AC3E}">
        <p14:creationId xmlns:p14="http://schemas.microsoft.com/office/powerpoint/2010/main" val="146473669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
          <p:cNvSpPr>
            <a:spLocks noGrp="1" noChangeArrowheads="1"/>
          </p:cNvSpPr>
          <p:nvPr>
            <p:ph type="title"/>
          </p:nvPr>
        </p:nvSpPr>
        <p:spPr/>
        <p:txBody>
          <a:bodyPr tIns="96519"/>
          <a:lstStyle/>
          <a:p>
            <a:pPr eaLnBrk="1">
              <a:lnSpc>
                <a:spcPct val="8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Úvod do CA s plným žaludkem</a:t>
            </a:r>
          </a:p>
        </p:txBody>
      </p:sp>
      <p:sp>
        <p:nvSpPr>
          <p:cNvPr id="205827" name="Rectangle 2"/>
          <p:cNvSpPr>
            <a:spLocks noGrp="1" noChangeArrowheads="1"/>
          </p:cNvSpPr>
          <p:nvPr>
            <p:ph idx="1"/>
          </p:nvPr>
        </p:nvSpPr>
        <p:spPr/>
        <p:txBody>
          <a:bodyPr tIns="69088"/>
          <a:lstStyle/>
          <a:p>
            <a:pPr marL="106362" indent="0" eaLnBrk="1">
              <a:lnSpc>
                <a:spcPct val="83000"/>
              </a:lnSpc>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 CRUSH = Rapid Sequence of Induction</a:t>
            </a:r>
          </a:p>
          <a:p>
            <a:pPr marL="106362" indent="0" eaLnBrk="1">
              <a:lnSpc>
                <a:spcPct val="83000"/>
              </a:lnSpc>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 </a:t>
            </a:r>
            <a:r>
              <a:rPr lang="en-GB" altLang="cs-CZ" dirty="0" err="1" smtClean="0"/>
              <a:t>rychlý</a:t>
            </a:r>
            <a:r>
              <a:rPr lang="en-GB" altLang="cs-CZ" dirty="0" smtClean="0"/>
              <a:t> </a:t>
            </a:r>
            <a:r>
              <a:rPr lang="en-GB" altLang="cs-CZ" dirty="0" err="1" smtClean="0"/>
              <a:t>úvod</a:t>
            </a:r>
            <a:r>
              <a:rPr lang="en-GB" altLang="cs-CZ" dirty="0" smtClean="0"/>
              <a:t> do </a:t>
            </a:r>
            <a:r>
              <a:rPr lang="en-GB" altLang="cs-CZ" dirty="0" err="1" smtClean="0"/>
              <a:t>anestezie</a:t>
            </a:r>
            <a:endParaRPr lang="en-GB" altLang="cs-CZ" dirty="0" smtClean="0"/>
          </a:p>
          <a:p>
            <a:pPr marL="106362" indent="0" eaLnBrk="1">
              <a:lnSpc>
                <a:spcPct val="83000"/>
              </a:lnSpc>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endParaRPr lang="en-GB" altLang="cs-CZ" dirty="0" smtClean="0"/>
          </a:p>
          <a:p>
            <a:pPr marL="106362" indent="0" eaLnBrk="1">
              <a:lnSpc>
                <a:spcPct val="83000"/>
              </a:lnSpc>
              <a:buNone/>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snížit</a:t>
            </a:r>
            <a:r>
              <a:rPr lang="en-GB" altLang="cs-CZ" dirty="0" smtClean="0"/>
              <a:t> </a:t>
            </a:r>
            <a:r>
              <a:rPr lang="en-GB" altLang="cs-CZ" dirty="0" err="1" smtClean="0"/>
              <a:t>riziko</a:t>
            </a:r>
            <a:r>
              <a:rPr lang="en-GB" altLang="cs-CZ" dirty="0" smtClean="0"/>
              <a:t> </a:t>
            </a:r>
            <a:r>
              <a:rPr lang="en-GB" altLang="cs-CZ" dirty="0" err="1" smtClean="0"/>
              <a:t>regurgitace</a:t>
            </a:r>
            <a:r>
              <a:rPr lang="en-GB" altLang="cs-CZ" dirty="0" smtClean="0"/>
              <a:t> </a:t>
            </a:r>
            <a:r>
              <a:rPr lang="en-GB" altLang="cs-CZ" dirty="0" err="1" smtClean="0"/>
              <a:t>žaludečního</a:t>
            </a:r>
            <a:r>
              <a:rPr lang="en-GB" altLang="cs-CZ" dirty="0" smtClean="0"/>
              <a:t> </a:t>
            </a:r>
            <a:r>
              <a:rPr lang="en-GB" altLang="cs-CZ" dirty="0" err="1" smtClean="0"/>
              <a:t>obsahu</a:t>
            </a:r>
            <a:r>
              <a:rPr lang="en-GB" altLang="cs-CZ" dirty="0" smtClean="0"/>
              <a:t/>
            </a:r>
            <a:br>
              <a:rPr lang="en-GB" altLang="cs-CZ" dirty="0" smtClean="0"/>
            </a:br>
            <a:r>
              <a:rPr lang="en-GB" altLang="cs-CZ" dirty="0" smtClean="0"/>
              <a:t> do </a:t>
            </a:r>
            <a:r>
              <a:rPr lang="en-GB" altLang="cs-CZ" dirty="0" err="1" smtClean="0"/>
              <a:t>dýchacích</a:t>
            </a:r>
            <a:r>
              <a:rPr lang="en-GB" altLang="cs-CZ" dirty="0" smtClean="0"/>
              <a:t> </a:t>
            </a:r>
            <a:r>
              <a:rPr lang="en-GB" altLang="cs-CZ" dirty="0" err="1" smtClean="0"/>
              <a:t>cest</a:t>
            </a:r>
            <a:r>
              <a:rPr lang="en-GB" altLang="cs-CZ" dirty="0" smtClean="0"/>
              <a:t> a </a:t>
            </a:r>
            <a:r>
              <a:rPr lang="en-GB" altLang="cs-CZ" dirty="0" err="1" smtClean="0"/>
              <a:t>plic</a:t>
            </a:r>
            <a:endParaRPr lang="en-GB" altLang="cs-CZ" dirty="0" smtClean="0"/>
          </a:p>
        </p:txBody>
      </p:sp>
      <p:sp>
        <p:nvSpPr>
          <p:cNvPr id="205828" name="Line 3"/>
          <p:cNvSpPr>
            <a:spLocks noChangeShapeType="1"/>
          </p:cNvSpPr>
          <p:nvPr/>
        </p:nvSpPr>
        <p:spPr bwMode="auto">
          <a:xfrm>
            <a:off x="435841" y="653829"/>
            <a:ext cx="1919" cy="5062132"/>
          </a:xfrm>
          <a:prstGeom prst="line">
            <a:avLst/>
          </a:prstGeom>
          <a:noFill/>
          <a:ln w="2520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extLst>
      <p:ext uri="{BB962C8B-B14F-4D97-AF65-F5344CB8AC3E}">
        <p14:creationId xmlns:p14="http://schemas.microsoft.com/office/powerpoint/2010/main" val="62337188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1"/>
          <p:cNvSpPr>
            <a:spLocks noGrp="1" noChangeArrowheads="1"/>
          </p:cNvSpPr>
          <p:nvPr>
            <p:ph type="title"/>
          </p:nvPr>
        </p:nvSpPr>
        <p:spPr/>
        <p:txBody>
          <a:bodyPr tIns="121919"/>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cs-CZ" smtClean="0"/>
              <a:t>RSI  - indikace</a:t>
            </a:r>
          </a:p>
        </p:txBody>
      </p:sp>
      <p:sp>
        <p:nvSpPr>
          <p:cNvPr id="207875" name="Rectangle 2"/>
          <p:cNvSpPr>
            <a:spLocks noGrp="1" noChangeArrowheads="1"/>
          </p:cNvSpPr>
          <p:nvPr>
            <p:ph idx="1"/>
          </p:nvPr>
        </p:nvSpPr>
        <p:spPr/>
        <p:txBody>
          <a:bodyPr/>
          <a:lstStyle/>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urgentní</a:t>
            </a:r>
            <a:r>
              <a:rPr lang="en-GB" altLang="cs-CZ" dirty="0" smtClean="0"/>
              <a:t> </a:t>
            </a:r>
            <a:r>
              <a:rPr lang="en-GB" altLang="cs-CZ" dirty="0" err="1" smtClean="0"/>
              <a:t>operace</a:t>
            </a:r>
            <a:endParaRPr lang="en-GB"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obézní</a:t>
            </a:r>
            <a:endParaRPr lang="en-GB"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těhotné</a:t>
            </a:r>
            <a:endParaRPr lang="en-GB"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err="1" smtClean="0"/>
              <a:t>diabetici</a:t>
            </a:r>
            <a:r>
              <a:rPr lang="en-GB" altLang="cs-CZ" dirty="0" smtClean="0"/>
              <a:t> s </a:t>
            </a:r>
            <a:r>
              <a:rPr lang="en-GB" altLang="cs-CZ" dirty="0" err="1" smtClean="0"/>
              <a:t>gastroparézou</a:t>
            </a:r>
            <a:endParaRPr lang="en-GB" altLang="cs-CZ" dirty="0" smtClean="0"/>
          </a:p>
          <a:p>
            <a:pPr marL="427038" indent="-322263" eaLnBrk="1">
              <a:buSzPct val="45000"/>
              <a:buFont typeface="Wingdings" charset="2"/>
              <a:buChar char=""/>
              <a:tabLst>
                <a:tab pos="19050" algn="l"/>
                <a:tab pos="468313" algn="l"/>
                <a:tab pos="917575" algn="l"/>
                <a:tab pos="1366838" algn="l"/>
                <a:tab pos="1816100" algn="l"/>
                <a:tab pos="2265363" algn="l"/>
                <a:tab pos="2714625" algn="l"/>
                <a:tab pos="3163888" algn="l"/>
                <a:tab pos="3613150" algn="l"/>
                <a:tab pos="4062413" algn="l"/>
                <a:tab pos="4511675" algn="l"/>
                <a:tab pos="4960938" algn="l"/>
                <a:tab pos="5410200" algn="l"/>
                <a:tab pos="5859463" algn="l"/>
                <a:tab pos="6308725" algn="l"/>
                <a:tab pos="6757988" algn="l"/>
                <a:tab pos="7207250" algn="l"/>
                <a:tab pos="7656513" algn="l"/>
                <a:tab pos="8105775" algn="l"/>
                <a:tab pos="8555038" algn="l"/>
              </a:tabLst>
            </a:pPr>
            <a:r>
              <a:rPr lang="en-GB" altLang="cs-CZ" dirty="0" smtClean="0"/>
              <a:t>NPB (ileus)</a:t>
            </a:r>
          </a:p>
        </p:txBody>
      </p:sp>
    </p:spTree>
    <p:extLst>
      <p:ext uri="{BB962C8B-B14F-4D97-AF65-F5344CB8AC3E}">
        <p14:creationId xmlns:p14="http://schemas.microsoft.com/office/powerpoint/2010/main" val="200750860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irway2022">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rezentace1" id="{D5D76FC2-5E85-4CB0-A15C-1C0759F52363}" vid="{98D33FCF-DD52-4FE9-8CC4-B567EB104502}"/>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Airway2022</Template>
  <TotalTime>21</TotalTime>
  <Words>2151</Words>
  <Application>Microsoft Office PowerPoint</Application>
  <PresentationFormat>Vlastní</PresentationFormat>
  <Paragraphs>555</Paragraphs>
  <Slides>135</Slides>
  <Notes>132</Notes>
  <HiddenSlides>1</HiddenSlides>
  <MMClips>0</MMClips>
  <ScaleCrop>false</ScaleCrop>
  <HeadingPairs>
    <vt:vector size="6" baseType="variant">
      <vt:variant>
        <vt:lpstr>Motiv</vt:lpstr>
      </vt:variant>
      <vt:variant>
        <vt:i4>1</vt:i4>
      </vt:variant>
      <vt:variant>
        <vt:lpstr>Vložené servery OLE</vt:lpstr>
      </vt:variant>
      <vt:variant>
        <vt:i4>0</vt:i4>
      </vt:variant>
      <vt:variant>
        <vt:lpstr>Nadpisy snímků</vt:lpstr>
      </vt:variant>
      <vt:variant>
        <vt:i4>135</vt:i4>
      </vt:variant>
    </vt:vector>
  </HeadingPairs>
  <TitlesOfParts>
    <vt:vector size="136" baseType="lpstr">
      <vt:lpstr>Airway2022</vt:lpstr>
      <vt:lpstr>Zajištění dýchacích cest</vt:lpstr>
      <vt:lpstr>Disclaimer</vt:lpstr>
      <vt:lpstr>Základní Airway Management  pro ne anestezilogy</vt:lpstr>
      <vt:lpstr>Pro anesteziology</vt:lpstr>
      <vt:lpstr>Prezentace aplikace PowerPoint</vt:lpstr>
      <vt:lpstr>Desaturace</vt:lpstr>
      <vt:lpstr>Apnoe a CO2</vt:lpstr>
      <vt:lpstr>Jak z toho ven? Vír</vt:lpstr>
      <vt:lpstr>3 + 1 cesty</vt:lpstr>
      <vt:lpstr>3 + 1 cesty</vt:lpstr>
      <vt:lpstr>Postup zajištění dýchacích cest</vt:lpstr>
      <vt:lpstr>Cíl: bezpečná zóna</vt:lpstr>
      <vt:lpstr>Zachovejte zdravý rozum</vt:lpstr>
      <vt:lpstr>Na 2. pokus něco změň</vt:lpstr>
      <vt:lpstr>Preoxygenace za spont. vent.</vt:lpstr>
      <vt:lpstr>Úspěšná ventilace obličejovou maskou</vt:lpstr>
      <vt:lpstr>Ventilace obličejovou maskou</vt:lpstr>
      <vt:lpstr>Ventilace 4 rukama</vt:lpstr>
      <vt:lpstr>Prezentace aplikace PowerPoint</vt:lpstr>
      <vt:lpstr>Prezentace aplikace PowerPoint</vt:lpstr>
      <vt:lpstr>III. Ročník  Airway management</vt:lpstr>
      <vt:lpstr>Selhání ventilace  obličejovou maskou</vt:lpstr>
      <vt:lpstr>Řešení krize</vt:lpstr>
      <vt:lpstr>Supraglotické pomůcky</vt:lpstr>
      <vt:lpstr>Prezentace aplikace PowerPoint</vt:lpstr>
      <vt:lpstr>LM</vt:lpstr>
      <vt:lpstr>LMA Classic</vt:lpstr>
      <vt:lpstr>LMA Unique</vt:lpstr>
      <vt:lpstr>Příprava LMA před zavedením</vt:lpstr>
      <vt:lpstr>Zavedení LMA v neutrální poloze</vt:lpstr>
      <vt:lpstr>Poloha hlavy</vt:lpstr>
      <vt:lpstr>Flexibilní LM</vt:lpstr>
      <vt:lpstr>Prezentace aplikace PowerPoint</vt:lpstr>
      <vt:lpstr>LMA ProSeal™</vt:lpstr>
      <vt:lpstr>Příprava LMA ProSeal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Pomsta anesteziologické sestry</vt:lpstr>
      <vt:lpstr>Pomsta anesteziologické sestry</vt:lpstr>
      <vt:lpstr>Zavedení ProSeal, FasTrach, CTrach</vt:lpstr>
      <vt:lpstr>Prezentace aplikace PowerPoint</vt:lpstr>
      <vt:lpstr>Prezentace aplikace PowerPoint</vt:lpstr>
      <vt:lpstr>Zavedení LM</vt:lpstr>
      <vt:lpstr>Korektní uložení</vt:lpstr>
      <vt:lpstr>Malpozice I.</vt:lpstr>
      <vt:lpstr>Malpozice II.</vt:lpstr>
      <vt:lpstr>Malpozice III.</vt:lpstr>
      <vt:lpstr>Metody zavedení LMA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Fixace LMA do „X“ dvěma náplasťovými pruhy</vt:lpstr>
      <vt:lpstr>Intubating LMA: LMA Fastrach </vt:lpstr>
      <vt:lpstr>LMA SUPREME™</vt:lpstr>
      <vt:lpstr>LMA SUPREME™</vt:lpstr>
      <vt:lpstr>Velikosti supraglotických pomůcek</vt:lpstr>
      <vt:lpstr>Tracheální intubace</vt:lpstr>
      <vt:lpstr>The “Gold Standard”</vt:lpstr>
      <vt:lpstr>Nejužší místo dýchacích cest:</vt:lpstr>
      <vt:lpstr>OTI, NTI - pomůcky:</vt:lpstr>
      <vt:lpstr>Laryngoskop:</vt:lpstr>
      <vt:lpstr>Velikosti tracheálních rourek</vt:lpstr>
      <vt:lpstr>Provedení OTI:</vt:lpstr>
      <vt:lpstr>Poloha hlavy pro intubaci</vt:lpstr>
      <vt:lpstr>Sniffing position / Ramping</vt:lpstr>
      <vt:lpstr>Prezentace aplikace PowerPoint</vt:lpstr>
      <vt:lpstr>Laryngoskopický obraz:</vt:lpstr>
      <vt:lpstr>… každý krk je jiný   (Cormac &amp; Lehane)</vt:lpstr>
      <vt:lpstr>Ověření polohy rourky:</vt:lpstr>
      <vt:lpstr>Komplikace TI - časné:</vt:lpstr>
      <vt:lpstr>Komplikace TI</vt:lpstr>
      <vt:lpstr>Extubace:</vt:lpstr>
      <vt:lpstr>Možná ta rourka není tak bezpečná, jak se zdá</vt:lpstr>
      <vt:lpstr>Další pomůcky k intubaci</vt:lpstr>
      <vt:lpstr>BURP</vt:lpstr>
      <vt:lpstr>BURP</vt:lpstr>
      <vt:lpstr>Gum elastic bougie  </vt:lpstr>
      <vt:lpstr>Intubace s bužií</vt:lpstr>
      <vt:lpstr>Gum elastic bougie  </vt:lpstr>
      <vt:lpstr>Prezentace aplikace PowerPoint</vt:lpstr>
      <vt:lpstr>Prezentace aplikace PowerPoint</vt:lpstr>
      <vt:lpstr>Zavaděč</vt:lpstr>
      <vt:lpstr>Videolaryngoskop</vt:lpstr>
      <vt:lpstr>Intubace za spont. ventilace</vt:lpstr>
      <vt:lpstr>Prezentace aplikace PowerPoint</vt:lpstr>
      <vt:lpstr>Regurgitace </vt:lpstr>
      <vt:lpstr>Prevence regurgitace</vt:lpstr>
      <vt:lpstr>Úvod do CA s plným žaludkem</vt:lpstr>
      <vt:lpstr>RSI  - indikace</vt:lpstr>
      <vt:lpstr>RSI </vt:lpstr>
      <vt:lpstr>2 různé manévry</vt:lpstr>
      <vt:lpstr>Obtížná intubace</vt:lpstr>
      <vt:lpstr>Difficult airway</vt:lpstr>
      <vt:lpstr>Difficult airway</vt:lpstr>
      <vt:lpstr>Obtížná ventilace  (obličejovou maskou)</vt:lpstr>
      <vt:lpstr>Jsou jen 3+1 cesty</vt:lpstr>
      <vt:lpstr>Can not intubate, can ventilate</vt:lpstr>
      <vt:lpstr>Jsou jen 3+1 cesty</vt:lpstr>
      <vt:lpstr>Can not intubate, can not ventilate</vt:lpstr>
      <vt:lpstr>Jsou jen 3+1 cesty</vt:lpstr>
      <vt:lpstr>Prezentace aplikace PowerPoint</vt:lpstr>
      <vt:lpstr>Prezentace aplikace PowerPoint</vt:lpstr>
      <vt:lpstr>Koniotomie</vt:lpstr>
      <vt:lpstr>Koniotomie / koniopunkce</vt:lpstr>
      <vt:lpstr>Minitrach</vt:lpstr>
      <vt:lpstr>BACT</vt:lpstr>
      <vt:lpstr>Shrnutí obtíží s ventilací</vt:lpstr>
      <vt:lpstr>Jsou jen 3+1 cesty</vt:lpstr>
      <vt:lpstr>Prezentace aplikace PowerPoint</vt:lpstr>
      <vt:lpstr>Ventilace během CA</vt:lpstr>
      <vt:lpstr>Ventilace během CA</vt:lpstr>
      <vt:lpstr>Obvyklá ventilace během CA</vt:lpstr>
      <vt:lpstr>Nepříjemnosti UPVentilace</vt:lpstr>
      <vt:lpstr>Oxygenace                 SpO2 </vt:lpstr>
      <vt:lpstr>Ventilace         EtCO2</vt:lpstr>
      <vt:lpstr>fiO2</vt:lpstr>
      <vt:lpstr>PEEP</vt:lpstr>
      <vt:lpstr>Monitorace ventilace během CA</vt:lpstr>
      <vt:lpstr>EtCO2</vt:lpstr>
      <vt:lpstr>Prezentace aplikace PowerPoint</vt:lpstr>
      <vt:lpstr>Co je špatně?</vt:lpstr>
      <vt:lpstr>Co s tím?</vt:lpstr>
      <vt:lpstr>Desaturace</vt:lpstr>
      <vt:lpstr>Jsou jen 3+1 cesty</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Zajištění dýchacích cest</dc:title>
  <dc:creator>uziv</dc:creator>
  <cp:lastModifiedBy>uziv</cp:lastModifiedBy>
  <cp:revision>4</cp:revision>
  <cp:lastPrinted>1601-01-01T00:00:00Z</cp:lastPrinted>
  <dcterms:created xsi:type="dcterms:W3CDTF">2022-03-16T14:58:32Z</dcterms:created>
  <dcterms:modified xsi:type="dcterms:W3CDTF">2022-03-22T12:44:15Z</dcterms:modified>
</cp:coreProperties>
</file>