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0" r:id="rId3"/>
    <p:sldId id="303" r:id="rId4"/>
    <p:sldId id="304" r:id="rId5"/>
    <p:sldId id="302" r:id="rId6"/>
    <p:sldId id="308" r:id="rId7"/>
    <p:sldId id="317" r:id="rId8"/>
    <p:sldId id="318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4294"/>
            <a:ext cx="12192000" cy="1457864"/>
          </a:xfrm>
          <a:solidFill>
            <a:schemeClr val="bg2"/>
          </a:solidFill>
        </p:spPr>
        <p:txBody>
          <a:bodyPr/>
          <a:lstStyle/>
          <a:p>
            <a:pPr algn="ctr"/>
            <a:br>
              <a:rPr lang="cs-CZ" sz="5400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</a:br>
            <a:r>
              <a:rPr lang="cs-CZ" sz="5400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Matematická (pato)fyziologie</a:t>
            </a:r>
            <a:endParaRPr lang="cs-CZ" sz="54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3810" y="3252159"/>
            <a:ext cx="4364967" cy="169940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GB" dirty="0" err="1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MUDr</a:t>
            </a:r>
            <a:r>
              <a:rPr lang="en-GB" dirty="0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 MSc. Michal </a:t>
            </a:r>
            <a:r>
              <a:rPr lang="cs-CZ" dirty="0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Šitina, PhD.</a:t>
            </a:r>
            <a:endParaRPr lang="en-GB" dirty="0">
              <a:solidFill>
                <a:srgbClr val="0000DC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 err="1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MUDr</a:t>
            </a:r>
            <a:r>
              <a:rPr lang="en-GB" dirty="0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 Stanislav </a:t>
            </a:r>
            <a:r>
              <a:rPr lang="en-GB" dirty="0" err="1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Matou</a:t>
            </a:r>
            <a:r>
              <a:rPr lang="cs-CZ" dirty="0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šek, PhD.</a:t>
            </a:r>
          </a:p>
          <a:p>
            <a:pPr algn="ctr"/>
            <a:r>
              <a:rPr lang="cs-CZ" sz="1600" dirty="0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Ústav patologické fyziologie, MUNI</a:t>
            </a:r>
          </a:p>
          <a:p>
            <a:pPr algn="ctr"/>
            <a:r>
              <a:rPr lang="cs-CZ" sz="1600" dirty="0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Anesteziologicko-resuscitační klinika, FNUSA</a:t>
            </a:r>
          </a:p>
          <a:p>
            <a:pPr algn="ctr"/>
            <a:r>
              <a:rPr lang="cs-CZ" sz="1600" dirty="0">
                <a:solidFill>
                  <a:srgbClr val="0000DC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Oddělení biostatistiky, ICRC-FNUSA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4B4164-9F24-409E-A765-75785E1047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258D37-B3C7-44B9-98C5-9CCFB4976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57597F-0350-4B14-A14A-F3533CA1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79" y="0"/>
            <a:ext cx="7281390" cy="9421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06D88A5-F6B5-414A-B1D4-6A92C9C9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38" y="997366"/>
            <a:ext cx="1810003" cy="17814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89240C7-3FA6-4190-9940-68D0E70E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634" y="2834047"/>
            <a:ext cx="6328366" cy="39352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525735-D7A1-4E20-9E14-03F8BE236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" y="0"/>
            <a:ext cx="4759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2687660"/>
            <a:ext cx="6048938" cy="4264959"/>
          </a:xfrm>
        </p:spPr>
        <p:txBody>
          <a:bodyPr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matematický popis a analýza chování biologických systémů za normálních a patologických okolností 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aplikace matematiky, fyziky, fyzikální chemie, informatiky… na biologické systémy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376AE6-D835-4B58-9A7C-499AF625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38" y="53768"/>
            <a:ext cx="2896416" cy="38042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D413BB-1B4B-4BC8-AD95-32E4A5AD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687660"/>
            <a:ext cx="2650541" cy="411657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0162B0D-62AB-48AA-8F9E-BC2E29B613A0}"/>
              </a:ext>
            </a:extLst>
          </p:cNvPr>
          <p:cNvSpPr txBox="1"/>
          <p:nvPr/>
        </p:nvSpPr>
        <p:spPr>
          <a:xfrm>
            <a:off x="901459" y="1792005"/>
            <a:ext cx="43606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je matematická (pato)fyziologie?</a:t>
            </a:r>
          </a:p>
        </p:txBody>
      </p:sp>
    </p:spTree>
    <p:extLst>
      <p:ext uri="{BB962C8B-B14F-4D97-AF65-F5344CB8AC3E}">
        <p14:creationId xmlns:p14="http://schemas.microsoft.com/office/powerpoint/2010/main" val="57419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CE6488-3F1C-4EA1-B56A-975486B30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DB295C-E92C-4F94-8D35-5F820750A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4C00F0-22B1-48ED-A8A5-DEE9155AF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26" y="3596180"/>
            <a:ext cx="2077413" cy="32698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7D61DB3-113A-43EE-9063-D2BFC815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782" y="6773"/>
            <a:ext cx="2314935" cy="351277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6125553-4A37-4824-A2CF-DA3B0D8A2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" y="3633921"/>
            <a:ext cx="2347631" cy="322408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E3E7DE0-E57A-4A16-9300-8202D10EE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190" y="0"/>
            <a:ext cx="2232107" cy="352393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41BCD98-76DB-4676-8F7C-A3430FF6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56" y="1"/>
            <a:ext cx="2339017" cy="351277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92F97B8-693D-446C-B8BE-671008589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539" y="3588170"/>
            <a:ext cx="2077413" cy="315959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8D6A005-A338-4B4D-BD8A-A654BFF16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693" y="-6772"/>
            <a:ext cx="2513012" cy="352632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B87AF45-5FF2-4A56-85BA-BCA792E6E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303" y="3596180"/>
            <a:ext cx="1971770" cy="325381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5774A707-CFD2-4497-9624-49754A441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7794" y="6774"/>
            <a:ext cx="2383215" cy="350600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744D11A-BB8B-4EEC-817F-79EED47001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2306" y="3596180"/>
            <a:ext cx="1600415" cy="328085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1E49849-40E4-4DE2-80F4-EAE21BC5D6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67794" y="3546766"/>
            <a:ext cx="2383215" cy="33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0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6D091E-F969-4ECE-A4BA-93EE2DBDFF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B114D4-B858-47C1-829E-D2B162AA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176449"/>
            <a:ext cx="11128143" cy="451576"/>
          </a:xfrm>
        </p:spPr>
        <p:txBody>
          <a:bodyPr/>
          <a:lstStyle/>
          <a:p>
            <a:r>
              <a:rPr lang="cs-CZ" dirty="0"/>
              <a:t>Náplň předmětu matematická (pato)fyziologie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0DC09A-8E24-460C-9083-728217A60036}"/>
              </a:ext>
            </a:extLst>
          </p:cNvPr>
          <p:cNvSpPr txBox="1"/>
          <p:nvPr/>
        </p:nvSpPr>
        <p:spPr>
          <a:xfrm>
            <a:off x="273499" y="912599"/>
            <a:ext cx="5583837" cy="474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Úvodní blok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Úvod. Organizace předmětu, úvod do programování v jazyce Python a prostředí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OpenModelica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Praktická cvičení programování v Pythonu.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Numpy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Scipy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Pandas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Matplotlib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OpenModelica</a:t>
            </a:r>
            <a:endParaRPr lang="cs-CZ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Blok A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cs-CZ" sz="1400" b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Matematické základy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operace s funkcemi, derivace, parciální derivace, integrály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Buněčná membrána jako kondenzátor – výpočet kapacity ze znalosti složení membrány. </a:t>
            </a:r>
            <a:r>
              <a:rPr lang="cs-CZ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Odvození obrazu EKG "ab initio" z Coulombova zákona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Vybrané téma z bloku 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Odvození rovnice saturační křivky hemoglobinu kyslíkem. Acidobazická rovnováha v organizmu jako případ obecných acidobazických vztahů známých z fyzikální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Blok B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cs-CZ" sz="1400" b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Matematické základy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Lineární algebra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Formulace a řešení sítě metabolických reakcí jako soustavy algebraických rovnic. Základní módy v metabolických sítích.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036D2A-0E9B-4C29-8016-6861AE7E7701}"/>
              </a:ext>
            </a:extLst>
          </p:cNvPr>
          <p:cNvSpPr txBox="1"/>
          <p:nvPr/>
        </p:nvSpPr>
        <p:spPr>
          <a:xfrm>
            <a:off x="5980651" y="912599"/>
            <a:ext cx="5877465" cy="553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Blok C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cs-CZ" sz="1400" b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Matematické základy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Diferenciální rovnice a soustavy diferenciálních rovnic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Akční potenciál jako vybíjení kondenzátoru. Elasticita a rezistence dýchacího systému – odvození exponenciálního průběhu toku plynů pomocí diferenciálních rovnic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8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Kinetika enzymy katalyzovaných reakcí. Farmakokinetika. Kinetika eliminace léků dialýzou.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8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Modelování regulačních systémů. Teorie dynamických systému (interakce mezi imunitním systémem a patogeny).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Blok D (volitelná oblast)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12"/>
            </a:pPr>
            <a:r>
              <a:rPr lang="cs-CZ" sz="1400" b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Matematické základy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Fourierova analýza. Parciální diferenciální rovnice. Teorie pravděpodobnosti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Pravděpodobnost chyby v eliminaci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autoreaktivních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T lymfocytů v thymu. Difuze hormonu z buňky – difúzní rovnice. Odvození vlnové rovnice pro šíření tlakové vlny v tepnách.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Příprava na projektovou práci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</a:pPr>
            <a:r>
              <a:rPr lang="cs-CZ" sz="1400" b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Projektová práce </a:t>
            </a:r>
            <a:r>
              <a:rPr lang="cs-CZ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(Úvod do systému Latex)</a:t>
            </a:r>
          </a:p>
          <a:p>
            <a:pPr marL="361950"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Příklady témat projektové práce: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Windkessel</a:t>
            </a:r>
            <a:r>
              <a:rPr lang="cs-CZ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modely cévního řečiště. Matematický model dialýzy. Vliv koncentrace urey na koncentrační schopnost ledvin. Objasnění tzv. </a:t>
            </a:r>
            <a:r>
              <a:rPr lang="cs-CZ" sz="1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vazodilatační</a:t>
            </a:r>
            <a:r>
              <a:rPr lang="cs-CZ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kaskády mozku při nitrolební hypertenzi. Model rozvoje rezistence bakterií na antibiotika…</a:t>
            </a:r>
            <a:endParaRPr lang="cs-CZ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6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821" y="1858671"/>
            <a:ext cx="9443286" cy="4214325"/>
          </a:xfrm>
        </p:spPr>
        <p:txBody>
          <a:bodyPr/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každou středu od 16:30 90 min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průběžné úlohy </a:t>
            </a:r>
          </a:p>
          <a:p>
            <a:pPr marL="914400" lvl="1" indent="-457200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každý týden po přednášce</a:t>
            </a:r>
          </a:p>
          <a:p>
            <a:pPr marL="914400" lvl="1" indent="-457200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odevzdat na příští přednášce</a:t>
            </a:r>
          </a:p>
          <a:p>
            <a:pPr marL="1165225" lvl="2" indent="-250825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matematické úlohy – každý jednotlivě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propiskou na papíře</a:t>
            </a:r>
          </a:p>
          <a:p>
            <a:pPr marL="1165225" lvl="2" indent="-250825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programovací úlohy jako .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soubor emailem na michal.sitina@fnusa.cz </a:t>
            </a:r>
          </a:p>
          <a:p>
            <a:pPr marL="708025" lvl="1" indent="-250825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úlohy budou bodovány a body během semestru sčítány</a:t>
            </a:r>
          </a:p>
          <a:p>
            <a:pPr>
              <a:lnSpc>
                <a:spcPts val="3800"/>
              </a:lnSpc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162B0D-62AB-48AA-8F9E-BC2E29B613A0}"/>
              </a:ext>
            </a:extLst>
          </p:cNvPr>
          <p:cNvSpPr txBox="1"/>
          <p:nvPr/>
        </p:nvSpPr>
        <p:spPr>
          <a:xfrm>
            <a:off x="1348064" y="662467"/>
            <a:ext cx="8233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poznámky</a:t>
            </a:r>
          </a:p>
        </p:txBody>
      </p:sp>
    </p:spTree>
    <p:extLst>
      <p:ext uri="{BB962C8B-B14F-4D97-AF65-F5344CB8AC3E}">
        <p14:creationId xmlns:p14="http://schemas.microsoft.com/office/powerpoint/2010/main" val="167523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614" y="1720649"/>
            <a:ext cx="10124771" cy="4826800"/>
          </a:xfrm>
        </p:spPr>
        <p:txBody>
          <a:bodyPr/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závěrečný test</a:t>
            </a:r>
          </a:p>
          <a:p>
            <a:pPr marL="914400" lvl="1" indent="-457200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pouze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 průběžných úloh (lehce modifikovaných) 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projektová práce na vybrané téma</a:t>
            </a:r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vlastní rozbor problému, matematický popis a řešení, sepsání „článku“ 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4 stranách.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podmínky udělení 3 kreditů</a:t>
            </a:r>
          </a:p>
          <a:p>
            <a:pPr marL="914400" lvl="1" indent="-457200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50 %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bod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ů z průběžných úloh</a:t>
            </a:r>
          </a:p>
          <a:p>
            <a:pPr marL="914400" lvl="1" indent="-457200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50 %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bod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ů ze závěrečného testu</a:t>
            </a:r>
          </a:p>
          <a:p>
            <a:pPr marL="914400" lvl="1" indent="-457200" algn="l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„únosně“ zpracovaná projektová práce (volitelně v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LaTeXu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162B0D-62AB-48AA-8F9E-BC2E29B613A0}"/>
              </a:ext>
            </a:extLst>
          </p:cNvPr>
          <p:cNvSpPr txBox="1"/>
          <p:nvPr/>
        </p:nvSpPr>
        <p:spPr>
          <a:xfrm>
            <a:off x="1468835" y="679719"/>
            <a:ext cx="8233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poznámky</a:t>
            </a:r>
          </a:p>
        </p:txBody>
      </p:sp>
    </p:spTree>
    <p:extLst>
      <p:ext uri="{BB962C8B-B14F-4D97-AF65-F5344CB8AC3E}">
        <p14:creationId xmlns:p14="http://schemas.microsoft.com/office/powerpoint/2010/main" val="391016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8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614" y="1720649"/>
            <a:ext cx="10124771" cy="4826800"/>
          </a:xfrm>
        </p:spPr>
        <p:txBody>
          <a:bodyPr/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žádné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trochu talent a chuť do matematiky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162B0D-62AB-48AA-8F9E-BC2E29B613A0}"/>
              </a:ext>
            </a:extLst>
          </p:cNvPr>
          <p:cNvSpPr txBox="1"/>
          <p:nvPr/>
        </p:nvSpPr>
        <p:spPr>
          <a:xfrm>
            <a:off x="1468835" y="679719"/>
            <a:ext cx="8233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4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ředpoklady</a:t>
            </a:r>
            <a:endParaRPr lang="cs-CZ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003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1876</TotalTime>
  <Words>487</Words>
  <Application>Microsoft Office PowerPoint</Application>
  <PresentationFormat>Širokoúhlá obrazovka</PresentationFormat>
  <Paragraphs>65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Tahoma</vt:lpstr>
      <vt:lpstr>Wingdings</vt:lpstr>
      <vt:lpstr>Prezentace_MU_CZ</vt:lpstr>
      <vt:lpstr> Matematická (pato)fyziologie</vt:lpstr>
      <vt:lpstr>Prezentace aplikace PowerPoint</vt:lpstr>
      <vt:lpstr>Prezentace aplikace PowerPoint</vt:lpstr>
      <vt:lpstr>Prezentace aplikace PowerPoint</vt:lpstr>
      <vt:lpstr>Náplň předmětu matematická (pato)fyziologie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sitina.michal</dc:creator>
  <cp:lastModifiedBy>Šitina Michal</cp:lastModifiedBy>
  <cp:revision>71</cp:revision>
  <cp:lastPrinted>1601-01-01T00:00:00Z</cp:lastPrinted>
  <dcterms:created xsi:type="dcterms:W3CDTF">2020-12-31T11:17:03Z</dcterms:created>
  <dcterms:modified xsi:type="dcterms:W3CDTF">2022-02-16T13:27:52Z</dcterms:modified>
</cp:coreProperties>
</file>