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3" r:id="rId8"/>
    <p:sldId id="262" r:id="rId9"/>
    <p:sldId id="264" r:id="rId10"/>
    <p:sldId id="265" r:id="rId11"/>
    <p:sldId id="271" r:id="rId12"/>
    <p:sldId id="266" r:id="rId13"/>
    <p:sldId id="281" r:id="rId14"/>
    <p:sldId id="273" r:id="rId15"/>
    <p:sldId id="268" r:id="rId16"/>
    <p:sldId id="261" r:id="rId17"/>
    <p:sldId id="284" r:id="rId18"/>
    <p:sldId id="276" r:id="rId19"/>
    <p:sldId id="278" r:id="rId20"/>
    <p:sldId id="277" r:id="rId21"/>
    <p:sldId id="275" r:id="rId22"/>
    <p:sldId id="279" r:id="rId23"/>
    <p:sldId id="283" r:id="rId24"/>
    <p:sldId id="270" r:id="rId25"/>
    <p:sldId id="269" r:id="rId26"/>
    <p:sldId id="286" r:id="rId27"/>
    <p:sldId id="282" r:id="rId28"/>
    <p:sldId id="27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imgres?imgurl=https://www.zeiss.com/meditec/int/_masterpages/products/ophthalmology-optometry/at-lisa-toric-909mp-m/j/m/collectionexpand_6d2/corpimage_377e/image.mobile.980.jpg/1465465875505.jpg/AT_Lisa_909MP-400-224x168.jpg&amp;imgrefurl=https://www.zeiss.com/meditec/int/products/ophthalmology-optometry/cataract/iol-implantation/mics-platform/mics-preloaded-toric-multifocal-iol/at-lisa-toric-909m-mp.html&amp;docid=RsVgbhhg5m3ZpM&amp;tbnid=xYnhLCw4aYZgGM:&amp;vet=10ahUKEwiTh6qN24zaAhVkM5oKHYBAB5kQMwg-KAEwAQ..i&amp;w=224&amp;h=168&amp;client=firefox-b-ab&amp;bih=966&amp;biw=1685&amp;q=acrilisa%20toric&amp;ved=0ahUKEwiTh6qN24zaAhVkM5oKHYBAB5kQMwg-KAEwAQ&amp;iact=mrc&amp;uact=8" TargetMode="External"/><Relationship Id="rId2" Type="http://schemas.openxmlformats.org/officeDocument/2006/relationships/hyperlink" Target="https://www.google.cz/imgres?imgurl=https://www.zeiss.com/meditec/int/_masterpages/products/ophthalmology-optometry/at-lisa-tri-family/product-details/j/s/stage/slide/stageimage/image.mobile.980.jpg/1482491284290.jpg/zeiss-meditec-at-lisa-tri-family-product-silver-new_980x308.jpg&amp;imgrefurl=https://www.zeiss.com/meditec/int/products/ophthalmology-optometry/cataract/iol-implantation/mics-platform/mics-preloaded-trifocal-iol/at-lisa-tri-family/at-lisa-tri-family-product-details.html&amp;docid=Vs5aFbf5wtZ49M&amp;tbnid=_7fk-uLU0FEoyM:&amp;vet=10ahUKEwiTh6qN24zaAhVkM5oKHYBAB5kQMwg_KAIwAg..i&amp;w=980&amp;h=308&amp;client=firefox-b-ab&amp;bih=966&amp;biw=1685&amp;q=acrilisa%20toric&amp;ved=0ahUKEwiTh6qN24zaAhVkM5oKHYBAB5kQMwg_KAIwAg&amp;iact=mrc&amp;uact=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z/imgres?imgurl=https://www.zeiss.com/meditec/int/_masterpages/products/ophthalmology-optometry/at-lisa-tri-family/product-details/j/s/stage/slide/stageimage/image.mobile.980.jpg/1482491284290.jpg/zeiss-meditec-at-lisa-tri-family-product-silver-new_980x308.jpg&amp;imgrefurl=https://www.zeiss.com/meditec/int/products/ophthalmology-optometry/cataract/iol-implantation/mics-platform/mics-preloaded-trifocal-iol/at-lisa-tri-family/at-lisa-tri-family-product-details.html&amp;docid=Vs5aFbf5wtZ49M&amp;tbnid=_7fk-uLU0FEoyM:&amp;vet=10ahUKEwiTh6qN24zaAhVkM5oKHYBAB5kQMwg_KAIwAg..i&amp;w=980&amp;h=308&amp;client=firefox-b-ab&amp;bih=966&amp;biw=1685&amp;q=acrilisa%20toric&amp;ved=0ahUKEwiTh6qN24zaAhVkM5oKHYBAB5kQMwg_KAIwAg&amp;iact=mrc&amp;uact=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www.google.cz/imgres?imgurl=https://www.zeiss.com/meditec/int/_masterpages/products/ophthalmology-optometry/at-lisa-toric-909mp-m/j/m/collectionexpand_6d2/corpimage_377e/image.mobile.980.jpg/1465465875505.jpg/AT_Lisa_909MP-400-224x168.jpg&amp;imgrefurl=https://www.zeiss.com/meditec/int/products/ophthalmology-optometry/cataract/iol-implantation/mics-platform/mics-preloaded-toric-multifocal-iol/at-lisa-toric-909m-mp.html&amp;docid=RsVgbhhg5m3ZpM&amp;tbnid=xYnhLCw4aYZgGM:&amp;vet=10ahUKEwiTh6qN24zaAhVkM5oKHYBAB5kQMwg-KAEwAQ..i&amp;w=224&amp;h=168&amp;client=firefox-b-ab&amp;bih=966&amp;biw=1685&amp;q=acrilisa%20toric&amp;ved=0ahUKEwiTh6qN24zaAhVkM5oKHYBAB5kQMwg-KAEwAQ&amp;iact=mrc&amp;uact=8" TargetMode="External"/><Relationship Id="rId7" Type="http://schemas.openxmlformats.org/officeDocument/2006/relationships/image" Target="../media/image46.png"/><Relationship Id="rId2" Type="http://schemas.openxmlformats.org/officeDocument/2006/relationships/hyperlink" Target="https://www.google.cz/imgres?imgurl=https://www.zeiss.com/meditec/int/_masterpages/products/ophthalmology-optometry/at-lisa-tri-family/product-details/j/s/stage/slide/stageimage/image.mobile.980.jpg/1482491284290.jpg/zeiss-meditec-at-lisa-tri-family-product-silver-new_980x308.jpg&amp;imgrefurl=https://www.zeiss.com/meditec/int/products/ophthalmology-optometry/cataract/iol-implantation/mics-platform/mics-preloaded-trifocal-iol/at-lisa-tri-family/at-lisa-tri-family-product-details.html&amp;docid=Vs5aFbf5wtZ49M&amp;tbnid=_7fk-uLU0FEoyM:&amp;vet=10ahUKEwiTh6qN24zaAhVkM5oKHYBAB5kQMwg_KAIwAg..i&amp;w=980&amp;h=308&amp;client=firefox-b-ab&amp;bih=966&amp;biw=1685&amp;q=acrilisa%20toric&amp;ved=0ahUKEwiTh6qN24zaAhVkM5oKHYBAB5kQMwg_KAIwAg&amp;iact=mrc&amp;uact=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imgres?imgurl=https://www.zeiss.com/meditec/int/_masterpages/products/ophthalmology-optometry/at-lisa-toric-909mp-m/j/m/collectionexpand_6d2/corpimage_377e/image.mobile.980.jpg/1465465875505.jpg/AT_Lisa_909MP-400-224x168.jpg&amp;imgrefurl=https://www.zeiss.com/meditec/int/products/ophthalmology-optometry/cataract/iol-implantation/mics-platform/mics-preloaded-toric-multifocal-iol/at-lisa-toric-909m-mp.html&amp;docid=RsVgbhhg5m3ZpM&amp;tbnid=xYnhLCw4aYZgGM:&amp;vet=10ahUKEwiTh6qN24zaAhVkM5oKHYBAB5kQMwg-KAEwAQ..i&amp;w=224&amp;h=168&amp;client=firefox-b-ab&amp;bih=966&amp;biw=1685&amp;q=acrilisa%20toric&amp;ved=0ahUKEwiTh6qN24zaAhVkM5oKHYBAB5kQMwg-KAEwAQ&amp;iact=mrc&amp;uact=8" TargetMode="External"/><Relationship Id="rId2" Type="http://schemas.openxmlformats.org/officeDocument/2006/relationships/hyperlink" Target="https://www.google.cz/imgres?imgurl=https://www.zeiss.com/meditec/int/_masterpages/products/ophthalmology-optometry/at-lisa-tri-family/product-details/j/s/stage/slide/stageimage/image.mobile.980.jpg/1482491284290.jpg/zeiss-meditec-at-lisa-tri-family-product-silver-new_980x308.jpg&amp;imgrefurl=https://www.zeiss.com/meditec/int/products/ophthalmology-optometry/cataract/iol-implantation/mics-platform/mics-preloaded-trifocal-iol/at-lisa-tri-family/at-lisa-tri-family-product-details.html&amp;docid=Vs5aFbf5wtZ49M&amp;tbnid=_7fk-uLU0FEoyM:&amp;vet=10ahUKEwiTh6qN24zaAhVkM5oKHYBAB5kQMwg_KAIwAg..i&amp;w=980&amp;h=308&amp;client=firefox-b-ab&amp;bih=966&amp;biw=1685&amp;q=acrilisa%20toric&amp;ved=0ahUKEwiTh6qN24zaAhVkM5oKHYBAB5kQMwg_KAIwAg&amp;iact=mrc&amp;uact=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hyperlink" Target="https://www.google.cz/imgres?imgurl=https://www.zeiss.com/meditec/int/_masterpages/products/ophthalmology-optometry/at-lisa-toric-909mp-m/j/m/collectionexpand_6d2/corpimage_377e/image.mobile.980.jpg/1465465875505.jpg/AT_Lisa_909MP-400-224x168.jpg&amp;imgrefurl=https://www.zeiss.com/meditec/int/products/ophthalmology-optometry/cataract/iol-implantation/mics-platform/mics-preloaded-toric-multifocal-iol/at-lisa-toric-909m-mp.html&amp;docid=RsVgbhhg5m3ZpM&amp;tbnid=xYnhLCw4aYZgGM:&amp;vet=10ahUKEwiTh6qN24zaAhVkM5oKHYBAB5kQMwg-KAEwAQ..i&amp;w=224&amp;h=168&amp;client=firefox-b-ab&amp;bih=966&amp;biw=1685&amp;q=acrilisa%20toric&amp;ved=0ahUKEwiTh6qN24zaAhVkM5oKHYBAB5kQMwg-KAEwAQ&amp;iact=mrc&amp;uact=8" TargetMode="External"/><Relationship Id="rId7" Type="http://schemas.openxmlformats.org/officeDocument/2006/relationships/image" Target="../media/image56.jpg"/><Relationship Id="rId2" Type="http://schemas.openxmlformats.org/officeDocument/2006/relationships/hyperlink" Target="https://www.google.cz/imgres?imgurl=https://www.zeiss.com/meditec/int/_masterpages/products/ophthalmology-optometry/at-lisa-tri-family/product-details/j/s/stage/slide/stageimage/image.mobile.980.jpg/1482491284290.jpg/zeiss-meditec-at-lisa-tri-family-product-silver-new_980x308.jpg&amp;imgrefurl=https://www.zeiss.com/meditec/int/products/ophthalmology-optometry/cataract/iol-implantation/mics-platform/mics-preloaded-trifocal-iol/at-lisa-tri-family/at-lisa-tri-family-product-details.html&amp;docid=Vs5aFbf5wtZ49M&amp;tbnid=_7fk-uLU0FEoyM:&amp;vet=10ahUKEwiTh6qN24zaAhVkM5oKHYBAB5kQMwg_KAIwAg..i&amp;w=980&amp;h=308&amp;client=firefox-b-ab&amp;bih=966&amp;biw=1685&amp;q=acrilisa%20toric&amp;ved=0ahUKEwiTh6qN24zaAhVkM5oKHYBAB5kQMwg_KAIwAg&amp;iact=mrc&amp;uact=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10" Type="http://schemas.openxmlformats.org/officeDocument/2006/relationships/image" Target="../media/image59.jpg"/><Relationship Id="rId4" Type="http://schemas.openxmlformats.org/officeDocument/2006/relationships/image" Target="../media/image53.png"/><Relationship Id="rId9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2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92D050"/>
                </a:solidFill>
              </a:rPr>
              <a:t>Katarakta</a:t>
            </a:r>
            <a:endParaRPr lang="sk-SK" b="1" dirty="0">
              <a:solidFill>
                <a:srgbClr val="92D05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856006" y="4576310"/>
            <a:ext cx="6571227" cy="1905000"/>
          </a:xfrm>
        </p:spPr>
        <p:txBody>
          <a:bodyPr>
            <a:normAutofit fontScale="92500" lnSpcReduction="20000"/>
          </a:bodyPr>
          <a:lstStyle/>
          <a:p>
            <a:endParaRPr lang="cs-CZ" dirty="0">
              <a:solidFill>
                <a:srgbClr val="FFC000"/>
              </a:solidFill>
            </a:endParaRPr>
          </a:p>
          <a:p>
            <a:r>
              <a:rPr lang="cs-CZ" dirty="0">
                <a:solidFill>
                  <a:srgbClr val="FFC000"/>
                </a:solidFill>
              </a:rPr>
              <a:t>MUDr. Lenka Michalcová, Ph.D.</a:t>
            </a:r>
          </a:p>
          <a:p>
            <a:endParaRPr lang="cs-CZ" dirty="0"/>
          </a:p>
          <a:p>
            <a:r>
              <a:rPr lang="cs-CZ" b="1" dirty="0"/>
              <a:t>Oční klinika LF MU a FN Brno</a:t>
            </a:r>
          </a:p>
          <a:p>
            <a:r>
              <a:rPr lang="cs-CZ" b="1" dirty="0"/>
              <a:t>Přednosta: Doc. MUDr. Oldřich </a:t>
            </a:r>
            <a:r>
              <a:rPr lang="cs-CZ" b="1" dirty="0" err="1"/>
              <a:t>Chrapek</a:t>
            </a:r>
            <a:r>
              <a:rPr lang="cs-CZ" b="1" dirty="0"/>
              <a:t>, Ph.D.</a:t>
            </a:r>
            <a:endParaRPr lang="sk-SK" b="1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3" y="3645759"/>
            <a:ext cx="3623094" cy="263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4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Vyšetření před operací katarakty II.</a:t>
            </a:r>
            <a:endParaRPr lang="sk-SK" sz="2000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numCol="2" anchor="t">
            <a:normAutofit/>
          </a:bodyPr>
          <a:lstStyle/>
          <a:p>
            <a:pPr marL="0" indent="0"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Refrakce</a:t>
            </a:r>
            <a:endParaRPr lang="sk-SK" b="1" cap="none" dirty="0">
              <a:solidFill>
                <a:srgbClr val="FF0000"/>
              </a:solidFill>
            </a:endParaRPr>
          </a:p>
          <a:p>
            <a:pPr lvl="1"/>
            <a:r>
              <a:rPr lang="sk-SK" cap="none" dirty="0" err="1"/>
              <a:t>naturální</a:t>
            </a:r>
            <a:r>
              <a:rPr lang="sk-SK" cap="none" dirty="0"/>
              <a:t> </a:t>
            </a:r>
            <a:r>
              <a:rPr lang="sk-SK" cap="none" dirty="0" err="1"/>
              <a:t>vizus</a:t>
            </a:r>
            <a:endParaRPr lang="sk-SK" cap="none" dirty="0"/>
          </a:p>
          <a:p>
            <a:pPr lvl="1"/>
            <a:r>
              <a:rPr lang="sk-SK" cap="none" dirty="0"/>
              <a:t>korigovaný </a:t>
            </a:r>
            <a:r>
              <a:rPr lang="sk-SK" cap="none" dirty="0" err="1"/>
              <a:t>vizus</a:t>
            </a:r>
            <a:endParaRPr lang="sk-SK" cap="none" dirty="0"/>
          </a:p>
          <a:p>
            <a:pPr lvl="2"/>
            <a:r>
              <a:rPr lang="sk-SK" cap="none" dirty="0"/>
              <a:t>do </a:t>
            </a:r>
            <a:r>
              <a:rPr lang="sk-SK" cap="none" dirty="0" err="1"/>
              <a:t>dálky</a:t>
            </a:r>
            <a:endParaRPr lang="sk-SK" cap="none" dirty="0"/>
          </a:p>
          <a:p>
            <a:pPr lvl="2"/>
            <a:r>
              <a:rPr lang="sk-SK" cap="none" dirty="0"/>
              <a:t>do blízka</a:t>
            </a:r>
          </a:p>
          <a:p>
            <a:endParaRPr lang="sk-SK" cap="none" dirty="0"/>
          </a:p>
          <a:p>
            <a:pPr marL="0" indent="0"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Měření</a:t>
            </a:r>
            <a:r>
              <a:rPr lang="sk-SK" b="1" cap="none" dirty="0">
                <a:solidFill>
                  <a:srgbClr val="FF0000"/>
                </a:solidFill>
              </a:rPr>
              <a:t> </a:t>
            </a:r>
            <a:r>
              <a:rPr lang="sk-SK" b="1" cap="none" dirty="0" err="1">
                <a:solidFill>
                  <a:srgbClr val="FF0000"/>
                </a:solidFill>
              </a:rPr>
              <a:t>nitroočního</a:t>
            </a:r>
            <a:r>
              <a:rPr lang="sk-SK" b="1" cap="none" dirty="0">
                <a:solidFill>
                  <a:srgbClr val="FF0000"/>
                </a:solidFill>
              </a:rPr>
              <a:t> tlaku</a:t>
            </a:r>
          </a:p>
          <a:p>
            <a:pPr lvl="1"/>
            <a:r>
              <a:rPr lang="sk-SK" cap="none" dirty="0" err="1"/>
              <a:t>bezkontaktně</a:t>
            </a:r>
            <a:endParaRPr lang="sk-SK" cap="none" dirty="0"/>
          </a:p>
          <a:p>
            <a:pPr lvl="1"/>
            <a:r>
              <a:rPr lang="sk-SK" cap="none" dirty="0" err="1"/>
              <a:t>kontaktně</a:t>
            </a:r>
            <a:r>
              <a:rPr lang="sk-SK" cap="none" dirty="0"/>
              <a:t> v LA</a:t>
            </a:r>
          </a:p>
          <a:p>
            <a:endParaRPr lang="sk-SK" cap="none" dirty="0"/>
          </a:p>
        </p:txBody>
      </p:sp>
      <p:pic>
        <p:nvPicPr>
          <p:cNvPr id="19" name="Obrázo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569" y="3838039"/>
            <a:ext cx="3078299" cy="2735288"/>
          </a:xfrm>
          <a:prstGeom prst="rect">
            <a:avLst/>
          </a:prstGeom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014" y="3838039"/>
            <a:ext cx="1610987" cy="257238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48" y="1343659"/>
            <a:ext cx="3005521" cy="186195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66" y="1343659"/>
            <a:ext cx="3454907" cy="18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25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Vyšetření před operací katarakty III.</a:t>
            </a:r>
            <a:endParaRPr lang="sk-SK" sz="2000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numCol="2" anchor="t">
            <a:normAutofit/>
          </a:bodyPr>
          <a:lstStyle/>
          <a:p>
            <a:pPr marL="0" indent="0"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Vyšetření</a:t>
            </a:r>
            <a:r>
              <a:rPr lang="sk-SK" b="1" cap="none" dirty="0">
                <a:solidFill>
                  <a:srgbClr val="FF0000"/>
                </a:solidFill>
              </a:rPr>
              <a:t> </a:t>
            </a:r>
            <a:r>
              <a:rPr lang="sk-SK" b="1" cap="none" dirty="0" err="1">
                <a:solidFill>
                  <a:srgbClr val="FF0000"/>
                </a:solidFill>
              </a:rPr>
              <a:t>očního</a:t>
            </a:r>
            <a:r>
              <a:rPr lang="sk-SK" b="1" cap="none" dirty="0">
                <a:solidFill>
                  <a:srgbClr val="FF0000"/>
                </a:solidFill>
              </a:rPr>
              <a:t> pozadí</a:t>
            </a:r>
          </a:p>
          <a:p>
            <a:pPr lvl="1"/>
            <a:r>
              <a:rPr lang="sk-SK" cap="none" dirty="0"/>
              <a:t>stav </a:t>
            </a:r>
            <a:r>
              <a:rPr lang="sk-SK" cap="none" dirty="0" err="1"/>
              <a:t>sítnice</a:t>
            </a:r>
            <a:endParaRPr lang="sk-SK" cap="none" dirty="0"/>
          </a:p>
          <a:p>
            <a:endParaRPr lang="sk-SK" cap="none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06" y="2069288"/>
            <a:ext cx="2377296" cy="203655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960" y="4379308"/>
            <a:ext cx="2179660" cy="2036551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99" y="4379308"/>
            <a:ext cx="2545226" cy="2036551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81" y="4360690"/>
            <a:ext cx="2380283" cy="2038634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730" y="2068501"/>
            <a:ext cx="2101375" cy="2036551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560" y="2068502"/>
            <a:ext cx="2311630" cy="2036551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42" y="2068502"/>
            <a:ext cx="3068278" cy="203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4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332" y="57516"/>
            <a:ext cx="11291977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Vyšetření před operací katarakty IV.</a:t>
            </a:r>
            <a:endParaRPr lang="sk-SK" sz="2000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numCol="2" anchor="t">
            <a:normAutofit/>
          </a:bodyPr>
          <a:lstStyle/>
          <a:p>
            <a:pPr marL="0" indent="0"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Měření</a:t>
            </a:r>
            <a:r>
              <a:rPr lang="sk-SK" b="1" cap="none" dirty="0">
                <a:solidFill>
                  <a:srgbClr val="FF0000"/>
                </a:solidFill>
              </a:rPr>
              <a:t> </a:t>
            </a:r>
            <a:r>
              <a:rPr lang="sk-SK" b="1" cap="none" dirty="0" err="1">
                <a:solidFill>
                  <a:srgbClr val="FF0000"/>
                </a:solidFill>
              </a:rPr>
              <a:t>parametrů</a:t>
            </a:r>
            <a:r>
              <a:rPr lang="sk-SK" b="1" cap="none" dirty="0">
                <a:solidFill>
                  <a:srgbClr val="FF0000"/>
                </a:solidFill>
              </a:rPr>
              <a:t> </a:t>
            </a:r>
            <a:r>
              <a:rPr lang="sk-SK" b="1" cap="none" dirty="0" err="1">
                <a:solidFill>
                  <a:srgbClr val="FF0000"/>
                </a:solidFill>
              </a:rPr>
              <a:t>očního</a:t>
            </a:r>
            <a:r>
              <a:rPr lang="sk-SK" b="1" cap="none" dirty="0">
                <a:solidFill>
                  <a:srgbClr val="FF0000"/>
                </a:solidFill>
              </a:rPr>
              <a:t> </a:t>
            </a:r>
            <a:r>
              <a:rPr lang="sk-SK" b="1" cap="none" dirty="0" err="1">
                <a:solidFill>
                  <a:srgbClr val="FF0000"/>
                </a:solidFill>
              </a:rPr>
              <a:t>bulbu</a:t>
            </a:r>
            <a:endParaRPr lang="sk-SK" b="1" cap="none" dirty="0">
              <a:solidFill>
                <a:srgbClr val="FF0000"/>
              </a:solidFill>
            </a:endParaRPr>
          </a:p>
          <a:p>
            <a:pPr lvl="1"/>
            <a:r>
              <a:rPr lang="sk-SK" b="1" cap="none" dirty="0">
                <a:solidFill>
                  <a:srgbClr val="FFC000"/>
                </a:solidFill>
              </a:rPr>
              <a:t>biometrie</a:t>
            </a:r>
            <a:r>
              <a:rPr lang="sk-SK" cap="none" dirty="0"/>
              <a:t> (</a:t>
            </a:r>
            <a:r>
              <a:rPr lang="sk-SK" cap="none" dirty="0" err="1"/>
              <a:t>měření</a:t>
            </a:r>
            <a:r>
              <a:rPr lang="sk-SK" cap="none" dirty="0"/>
              <a:t> </a:t>
            </a:r>
            <a:r>
              <a:rPr lang="sk-SK" cap="none" dirty="0" err="1"/>
              <a:t>předozadní</a:t>
            </a:r>
            <a:r>
              <a:rPr lang="sk-SK" cap="none" dirty="0"/>
              <a:t> </a:t>
            </a:r>
            <a:r>
              <a:rPr lang="sk-SK" cap="none" dirty="0" err="1"/>
              <a:t>délky</a:t>
            </a:r>
            <a:r>
              <a:rPr lang="sk-SK" cap="none" dirty="0"/>
              <a:t> oka)</a:t>
            </a:r>
          </a:p>
          <a:p>
            <a:pPr lvl="1"/>
            <a:r>
              <a:rPr lang="sk-SK" b="1" cap="none" dirty="0" err="1">
                <a:solidFill>
                  <a:srgbClr val="FFC000"/>
                </a:solidFill>
              </a:rPr>
              <a:t>keratometrie</a:t>
            </a:r>
            <a:r>
              <a:rPr lang="sk-SK" b="1" cap="none" dirty="0">
                <a:solidFill>
                  <a:srgbClr val="FFC000"/>
                </a:solidFill>
              </a:rPr>
              <a:t> </a:t>
            </a:r>
            <a:r>
              <a:rPr lang="sk-SK" cap="none" dirty="0"/>
              <a:t>(</a:t>
            </a:r>
            <a:r>
              <a:rPr lang="sk-SK" cap="none" dirty="0" err="1"/>
              <a:t>měření</a:t>
            </a:r>
            <a:r>
              <a:rPr lang="sk-SK" cap="none" dirty="0"/>
              <a:t> </a:t>
            </a:r>
            <a:r>
              <a:rPr lang="sk-SK" cap="none" dirty="0" err="1"/>
              <a:t>zakřivení</a:t>
            </a:r>
            <a:r>
              <a:rPr lang="sk-SK" cap="none" dirty="0"/>
              <a:t> rohovky)</a:t>
            </a:r>
          </a:p>
          <a:p>
            <a:pPr lvl="1"/>
            <a:r>
              <a:rPr lang="sk-SK" b="1" cap="none" dirty="0">
                <a:solidFill>
                  <a:srgbClr val="FFC000"/>
                </a:solidFill>
              </a:rPr>
              <a:t>rohovková topografie</a:t>
            </a:r>
            <a:r>
              <a:rPr lang="sk-SK" cap="none" dirty="0"/>
              <a:t> (</a:t>
            </a:r>
            <a:r>
              <a:rPr lang="sk-SK" cap="none" dirty="0" err="1"/>
              <a:t>astigmatismus</a:t>
            </a:r>
            <a:r>
              <a:rPr lang="sk-SK" cap="none" dirty="0"/>
              <a:t>)</a:t>
            </a:r>
          </a:p>
          <a:p>
            <a:pPr lvl="1"/>
            <a:endParaRPr lang="sk-SK" cap="none" dirty="0"/>
          </a:p>
          <a:p>
            <a:pPr marL="0" indent="0"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Doplňková</a:t>
            </a:r>
            <a:r>
              <a:rPr lang="sk-SK" b="1" cap="none" dirty="0">
                <a:solidFill>
                  <a:srgbClr val="FF0000"/>
                </a:solidFill>
              </a:rPr>
              <a:t> </a:t>
            </a:r>
            <a:r>
              <a:rPr lang="sk-SK" b="1" cap="none" dirty="0" err="1">
                <a:solidFill>
                  <a:srgbClr val="FF0000"/>
                </a:solidFill>
              </a:rPr>
              <a:t>vyšetření</a:t>
            </a:r>
            <a:endParaRPr lang="sk-SK" b="1" cap="none" dirty="0">
              <a:solidFill>
                <a:srgbClr val="FF0000"/>
              </a:solidFill>
            </a:endParaRPr>
          </a:p>
          <a:p>
            <a:pPr lvl="1"/>
            <a:r>
              <a:rPr lang="sk-SK" cap="none" dirty="0">
                <a:solidFill>
                  <a:schemeClr val="tx1"/>
                </a:solidFill>
              </a:rPr>
              <a:t>ultrazvukové </a:t>
            </a:r>
            <a:r>
              <a:rPr lang="sk-SK" cap="none" dirty="0" err="1">
                <a:solidFill>
                  <a:schemeClr val="tx1"/>
                </a:solidFill>
              </a:rPr>
              <a:t>vyšetření</a:t>
            </a:r>
            <a:r>
              <a:rPr lang="sk-SK" cap="none" dirty="0">
                <a:solidFill>
                  <a:schemeClr val="tx1"/>
                </a:solidFill>
              </a:rPr>
              <a:t> </a:t>
            </a:r>
            <a:r>
              <a:rPr lang="sk-SK" cap="none" dirty="0" err="1">
                <a:solidFill>
                  <a:schemeClr val="tx1"/>
                </a:solidFill>
              </a:rPr>
              <a:t>bulbu</a:t>
            </a:r>
            <a:r>
              <a:rPr lang="sk-SK" cap="none" dirty="0">
                <a:solidFill>
                  <a:schemeClr val="tx1"/>
                </a:solidFill>
              </a:rPr>
              <a:t> (UZV)</a:t>
            </a:r>
          </a:p>
          <a:p>
            <a:pPr lvl="1"/>
            <a:r>
              <a:rPr lang="sk-SK" cap="none" dirty="0">
                <a:solidFill>
                  <a:schemeClr val="tx1"/>
                </a:solidFill>
              </a:rPr>
              <a:t>funkční </a:t>
            </a:r>
            <a:r>
              <a:rPr lang="sk-SK" cap="none" dirty="0" err="1">
                <a:solidFill>
                  <a:schemeClr val="tx1"/>
                </a:solidFill>
              </a:rPr>
              <a:t>vyšetření</a:t>
            </a:r>
            <a:r>
              <a:rPr lang="sk-SK" cap="none" dirty="0">
                <a:solidFill>
                  <a:schemeClr val="tx1"/>
                </a:solidFill>
              </a:rPr>
              <a:t> </a:t>
            </a:r>
            <a:r>
              <a:rPr lang="sk-SK" cap="none" dirty="0" err="1">
                <a:solidFill>
                  <a:schemeClr val="tx1"/>
                </a:solidFill>
              </a:rPr>
              <a:t>sítnice</a:t>
            </a:r>
            <a:r>
              <a:rPr lang="sk-SK" cap="none" dirty="0">
                <a:solidFill>
                  <a:schemeClr val="tx1"/>
                </a:solidFill>
              </a:rPr>
              <a:t> - </a:t>
            </a:r>
            <a:r>
              <a:rPr lang="sk-SK" cap="none" dirty="0" err="1">
                <a:solidFill>
                  <a:schemeClr val="tx1"/>
                </a:solidFill>
              </a:rPr>
              <a:t>elektroretinografie</a:t>
            </a:r>
            <a:r>
              <a:rPr lang="sk-SK" cap="none" dirty="0">
                <a:solidFill>
                  <a:schemeClr val="tx1"/>
                </a:solidFill>
              </a:rPr>
              <a:t> (ERG)</a:t>
            </a:r>
          </a:p>
          <a:p>
            <a:pPr lvl="1"/>
            <a:r>
              <a:rPr lang="sk-SK" cap="none" dirty="0" err="1">
                <a:solidFill>
                  <a:schemeClr val="tx1"/>
                </a:solidFill>
              </a:rPr>
              <a:t>ortoptický</a:t>
            </a:r>
            <a:r>
              <a:rPr lang="sk-SK" cap="none" dirty="0">
                <a:solidFill>
                  <a:schemeClr val="tx1"/>
                </a:solidFill>
              </a:rPr>
              <a:t> status</a:t>
            </a:r>
          </a:p>
          <a:p>
            <a:pPr lvl="1"/>
            <a:r>
              <a:rPr lang="sk-SK" cap="none" dirty="0">
                <a:solidFill>
                  <a:schemeClr val="tx1"/>
                </a:solidFill>
              </a:rPr>
              <a:t>anatomické </a:t>
            </a:r>
            <a:r>
              <a:rPr lang="sk-SK" cap="none" dirty="0" err="1">
                <a:solidFill>
                  <a:schemeClr val="tx1"/>
                </a:solidFill>
              </a:rPr>
              <a:t>vyšetření</a:t>
            </a:r>
            <a:r>
              <a:rPr lang="sk-SK" cap="none" dirty="0">
                <a:solidFill>
                  <a:schemeClr val="tx1"/>
                </a:solidFill>
              </a:rPr>
              <a:t> </a:t>
            </a:r>
            <a:r>
              <a:rPr lang="sk-SK" cap="none" dirty="0" err="1">
                <a:solidFill>
                  <a:schemeClr val="tx1"/>
                </a:solidFill>
              </a:rPr>
              <a:t>sítnice</a:t>
            </a:r>
            <a:r>
              <a:rPr lang="sk-SK" cap="none" dirty="0">
                <a:solidFill>
                  <a:schemeClr val="tx1"/>
                </a:solidFill>
              </a:rPr>
              <a:t>, </a:t>
            </a:r>
            <a:r>
              <a:rPr lang="sk-SK" cap="none" dirty="0" err="1">
                <a:solidFill>
                  <a:schemeClr val="tx1"/>
                </a:solidFill>
              </a:rPr>
              <a:t>hlavně</a:t>
            </a:r>
            <a:r>
              <a:rPr lang="sk-SK" cap="none" dirty="0">
                <a:solidFill>
                  <a:schemeClr val="tx1"/>
                </a:solidFill>
              </a:rPr>
              <a:t> makuly – optická koherentní tomografie (OCT)</a:t>
            </a:r>
          </a:p>
          <a:p>
            <a:pPr lvl="1"/>
            <a:endParaRPr lang="sk-SK" cap="none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202" y="3933643"/>
            <a:ext cx="3914107" cy="2578340"/>
          </a:xfrm>
          <a:prstGeom prst="rect">
            <a:avLst/>
          </a:prstGeom>
        </p:spPr>
      </p:pic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928327"/>
              </p:ext>
            </p:extLst>
          </p:nvPr>
        </p:nvGraphicFramePr>
        <p:xfrm>
          <a:off x="7871942" y="1062200"/>
          <a:ext cx="3920367" cy="2560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Image" r:id="rId4" imgW="6221880" imgH="4063320" progId="Photoshop.Image.12">
                  <p:embed/>
                </p:oleObj>
              </mc:Choice>
              <mc:Fallback>
                <p:oleObj name="Image" r:id="rId4" imgW="6221880" imgH="406332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71942" y="1062200"/>
                        <a:ext cx="3920367" cy="2560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9996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332" y="57516"/>
            <a:ext cx="11291977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Předoperační příprava</a:t>
            </a:r>
            <a:endParaRPr lang="sk-SK" sz="2000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numCol="1" anchor="t">
            <a:normAutofit/>
          </a:bodyPr>
          <a:lstStyle/>
          <a:p>
            <a:r>
              <a:rPr lang="sk-SK" cap="none" dirty="0"/>
              <a:t>kompletní oční </a:t>
            </a:r>
            <a:r>
              <a:rPr lang="sk-SK" cap="none" dirty="0" err="1">
                <a:solidFill>
                  <a:srgbClr val="FFC000"/>
                </a:solidFill>
              </a:rPr>
              <a:t>vyšetření</a:t>
            </a:r>
            <a:endParaRPr lang="sk-SK" cap="none" dirty="0">
              <a:solidFill>
                <a:srgbClr val="FFC000"/>
              </a:solidFill>
            </a:endParaRPr>
          </a:p>
          <a:p>
            <a:r>
              <a:rPr lang="sk-SK" cap="none" dirty="0" err="1">
                <a:solidFill>
                  <a:srgbClr val="FFC000"/>
                </a:solidFill>
              </a:rPr>
              <a:t>plánování</a:t>
            </a:r>
            <a:r>
              <a:rPr lang="sk-SK" cap="none" dirty="0"/>
              <a:t> výkonu</a:t>
            </a:r>
          </a:p>
          <a:p>
            <a:r>
              <a:rPr lang="sk-SK" cap="none" dirty="0">
                <a:solidFill>
                  <a:srgbClr val="FFC000"/>
                </a:solidFill>
              </a:rPr>
              <a:t>poučení</a:t>
            </a:r>
            <a:r>
              <a:rPr lang="sk-SK" cap="none" dirty="0"/>
              <a:t> pacienta (informovaný </a:t>
            </a:r>
            <a:r>
              <a:rPr lang="sk-SK" cap="none" dirty="0" err="1"/>
              <a:t>souhlas</a:t>
            </a:r>
            <a:r>
              <a:rPr lang="sk-SK" cap="none" dirty="0"/>
              <a:t>)</a:t>
            </a:r>
          </a:p>
          <a:p>
            <a:pPr lvl="1"/>
            <a:r>
              <a:rPr lang="sk-SK" cap="none" dirty="0"/>
              <a:t>o </a:t>
            </a:r>
            <a:r>
              <a:rPr lang="sk-SK" cap="none" dirty="0" err="1"/>
              <a:t>průběhu</a:t>
            </a:r>
            <a:r>
              <a:rPr lang="sk-SK" cap="none" dirty="0"/>
              <a:t> </a:t>
            </a:r>
            <a:r>
              <a:rPr lang="sk-SK" cap="none" dirty="0" err="1"/>
              <a:t>operace</a:t>
            </a:r>
            <a:r>
              <a:rPr lang="sk-SK" cap="none" dirty="0"/>
              <a:t> a </a:t>
            </a:r>
            <a:r>
              <a:rPr lang="sk-SK" cap="none" dirty="0" err="1"/>
              <a:t>komplikacích</a:t>
            </a:r>
            <a:endParaRPr lang="sk-SK" cap="none" dirty="0"/>
          </a:p>
          <a:p>
            <a:pPr lvl="1"/>
            <a:r>
              <a:rPr lang="sk-SK" cap="none" dirty="0"/>
              <a:t>o </a:t>
            </a:r>
            <a:r>
              <a:rPr lang="sk-SK" cap="none" dirty="0" err="1"/>
              <a:t>možnosech</a:t>
            </a:r>
            <a:r>
              <a:rPr lang="sk-SK" cap="none" dirty="0"/>
              <a:t> </a:t>
            </a:r>
            <a:r>
              <a:rPr lang="sk-SK" cap="none" dirty="0" err="1"/>
              <a:t>korekce</a:t>
            </a:r>
            <a:r>
              <a:rPr lang="sk-SK" cap="none" dirty="0"/>
              <a:t> refrakční vady</a:t>
            </a:r>
          </a:p>
          <a:p>
            <a:r>
              <a:rPr lang="sk-SK" cap="none" dirty="0" err="1">
                <a:solidFill>
                  <a:srgbClr val="FFC000"/>
                </a:solidFill>
              </a:rPr>
              <a:t>volba</a:t>
            </a:r>
            <a:r>
              <a:rPr lang="sk-SK" cap="none" dirty="0">
                <a:solidFill>
                  <a:srgbClr val="FFC000"/>
                </a:solidFill>
              </a:rPr>
              <a:t> </a:t>
            </a:r>
            <a:r>
              <a:rPr lang="sk-SK" cap="none" dirty="0"/>
              <a:t>typu </a:t>
            </a:r>
            <a:r>
              <a:rPr lang="sk-SK" cap="none" dirty="0" err="1"/>
              <a:t>nitrooční</a:t>
            </a:r>
            <a:r>
              <a:rPr lang="sk-SK" cap="none" dirty="0"/>
              <a:t> </a:t>
            </a:r>
            <a:r>
              <a:rPr lang="sk-SK" cap="none" dirty="0" err="1"/>
              <a:t>čočky</a:t>
            </a:r>
            <a:endParaRPr lang="sk-SK" cap="none" dirty="0"/>
          </a:p>
          <a:p>
            <a:r>
              <a:rPr lang="sk-SK" cap="none" dirty="0" err="1"/>
              <a:t>předoperační</a:t>
            </a:r>
            <a:r>
              <a:rPr lang="sk-SK" cap="none" dirty="0"/>
              <a:t> </a:t>
            </a:r>
            <a:r>
              <a:rPr lang="sk-SK" cap="none" dirty="0" err="1">
                <a:solidFill>
                  <a:srgbClr val="FFC000"/>
                </a:solidFill>
              </a:rPr>
              <a:t>aplikace</a:t>
            </a:r>
            <a:r>
              <a:rPr lang="sk-SK" cap="none" dirty="0">
                <a:solidFill>
                  <a:srgbClr val="FFC000"/>
                </a:solidFill>
              </a:rPr>
              <a:t> </a:t>
            </a:r>
            <a:r>
              <a:rPr lang="sk-SK" cap="none" dirty="0"/>
              <a:t> ATB </a:t>
            </a:r>
            <a:r>
              <a:rPr lang="sk-SK" cap="none" dirty="0" err="1"/>
              <a:t>kapek</a:t>
            </a:r>
            <a:endParaRPr lang="sk-SK" cap="none" dirty="0"/>
          </a:p>
          <a:p>
            <a:endParaRPr lang="sk-SK" cap="none" dirty="0"/>
          </a:p>
          <a:p>
            <a:r>
              <a:rPr lang="sk-SK" cap="none" dirty="0"/>
              <a:t>(interní </a:t>
            </a:r>
            <a:r>
              <a:rPr lang="sk-SK" cap="none" dirty="0" err="1"/>
              <a:t>předoperační</a:t>
            </a:r>
            <a:r>
              <a:rPr lang="sk-SK" cap="none" dirty="0"/>
              <a:t> </a:t>
            </a:r>
            <a:r>
              <a:rPr lang="sk-SK" cap="none" dirty="0" err="1"/>
              <a:t>vyšetření</a:t>
            </a:r>
            <a:r>
              <a:rPr lang="sk-SK" cap="none" dirty="0"/>
              <a:t>) – vyžaduje </a:t>
            </a:r>
            <a:r>
              <a:rPr lang="sk-SK" cap="none" dirty="0" err="1"/>
              <a:t>se</a:t>
            </a:r>
            <a:r>
              <a:rPr lang="sk-SK" cap="none" dirty="0"/>
              <a:t> </a:t>
            </a:r>
            <a:r>
              <a:rPr lang="sk-SK" cap="none" dirty="0" err="1"/>
              <a:t>při</a:t>
            </a:r>
            <a:r>
              <a:rPr lang="sk-SK" cap="none" dirty="0"/>
              <a:t> </a:t>
            </a:r>
            <a:r>
              <a:rPr lang="sk-SK" cap="none" dirty="0" err="1"/>
              <a:t>polymorbiditě</a:t>
            </a:r>
            <a:endParaRPr lang="sk-SK" cap="none" dirty="0"/>
          </a:p>
          <a:p>
            <a:r>
              <a:rPr lang="sk-SK" cap="none" dirty="0"/>
              <a:t>(úprava </a:t>
            </a:r>
            <a:r>
              <a:rPr lang="sk-SK" cap="none" dirty="0" err="1"/>
              <a:t>medikace</a:t>
            </a:r>
            <a:r>
              <a:rPr lang="sk-SK" cap="none" dirty="0"/>
              <a:t>) – </a:t>
            </a:r>
            <a:r>
              <a:rPr lang="sk-SK" cap="none" dirty="0" err="1"/>
              <a:t>obyčejně</a:t>
            </a:r>
            <a:r>
              <a:rPr lang="sk-SK" cap="none" dirty="0"/>
              <a:t> nekrvavý výkon </a:t>
            </a:r>
          </a:p>
          <a:p>
            <a:pPr lvl="1"/>
            <a:r>
              <a:rPr lang="sk-SK" cap="none" dirty="0" err="1"/>
              <a:t>není</a:t>
            </a:r>
            <a:r>
              <a:rPr lang="sk-SK" cap="none" dirty="0"/>
              <a:t>  nutné </a:t>
            </a:r>
            <a:r>
              <a:rPr lang="sk-SK" cap="none" dirty="0" err="1"/>
              <a:t>vysadit</a:t>
            </a:r>
            <a:r>
              <a:rPr lang="sk-SK" cap="none" dirty="0"/>
              <a:t> </a:t>
            </a:r>
            <a:r>
              <a:rPr lang="sk-SK" cap="none" dirty="0" err="1"/>
              <a:t>antikoagulační</a:t>
            </a:r>
            <a:r>
              <a:rPr lang="sk-SK" cap="none" dirty="0"/>
              <a:t> terapii</a:t>
            </a:r>
          </a:p>
          <a:p>
            <a:pPr lvl="1"/>
            <a:r>
              <a:rPr lang="sk-SK" cap="none" dirty="0"/>
              <a:t>(vhodné </a:t>
            </a:r>
            <a:r>
              <a:rPr lang="sk-SK" cap="none" dirty="0" err="1"/>
              <a:t>vysadit</a:t>
            </a:r>
            <a:r>
              <a:rPr lang="sk-SK" cap="none" dirty="0"/>
              <a:t> </a:t>
            </a:r>
            <a:r>
              <a:rPr lang="sk-SK" cap="none" dirty="0" err="1"/>
              <a:t>tamsulosin</a:t>
            </a:r>
            <a:r>
              <a:rPr lang="sk-SK" cap="none" dirty="0"/>
              <a:t>)</a:t>
            </a:r>
          </a:p>
          <a:p>
            <a:endParaRPr lang="sk-SK" cap="none" dirty="0"/>
          </a:p>
          <a:p>
            <a:endParaRPr lang="sk-SK" cap="none" dirty="0"/>
          </a:p>
        </p:txBody>
      </p:sp>
    </p:spTree>
    <p:extLst>
      <p:ext uri="{BB962C8B-B14F-4D97-AF65-F5344CB8AC3E}">
        <p14:creationId xmlns:p14="http://schemas.microsoft.com/office/powerpoint/2010/main" val="2086631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Zásady operace katarakty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numCol="1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Operace</a:t>
            </a:r>
            <a:endParaRPr lang="sk-SK" b="1" cap="none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sk-SK" b="1" cap="none" dirty="0">
                <a:solidFill>
                  <a:srgbClr val="FFC000"/>
                </a:solidFill>
              </a:rPr>
              <a:t>v LA </a:t>
            </a:r>
            <a:r>
              <a:rPr lang="sk-SK" cap="none" dirty="0"/>
              <a:t>(CA u </a:t>
            </a:r>
            <a:r>
              <a:rPr lang="sk-SK" cap="none" dirty="0" err="1"/>
              <a:t>dětí</a:t>
            </a:r>
            <a:r>
              <a:rPr lang="sk-SK" cap="none" dirty="0"/>
              <a:t>, mladých </a:t>
            </a:r>
            <a:r>
              <a:rPr lang="sk-SK" cap="none" dirty="0" err="1"/>
              <a:t>dospělých</a:t>
            </a:r>
            <a:r>
              <a:rPr lang="sk-SK" cap="none" dirty="0"/>
              <a:t>, </a:t>
            </a:r>
            <a:r>
              <a:rPr lang="sk-SK" cap="none" dirty="0" err="1"/>
              <a:t>mentálně</a:t>
            </a:r>
            <a:r>
              <a:rPr lang="sk-SK" cap="none" dirty="0"/>
              <a:t> hendikepovaných, </a:t>
            </a:r>
            <a:r>
              <a:rPr lang="sk-SK" cap="none" dirty="0" err="1"/>
              <a:t>nystagmus</a:t>
            </a:r>
            <a:r>
              <a:rPr lang="sk-SK" cap="none" dirty="0"/>
              <a:t>, </a:t>
            </a:r>
            <a:r>
              <a:rPr lang="sk-SK" cap="none" dirty="0" err="1"/>
              <a:t>tremor</a:t>
            </a:r>
            <a:r>
              <a:rPr lang="sk-SK" cap="none" dirty="0"/>
              <a:t>)</a:t>
            </a:r>
          </a:p>
          <a:p>
            <a:pPr>
              <a:lnSpc>
                <a:spcPct val="150000"/>
              </a:lnSpc>
            </a:pPr>
            <a:r>
              <a:rPr lang="sk-SK" b="1" cap="none" dirty="0">
                <a:solidFill>
                  <a:srgbClr val="FFC000"/>
                </a:solidFill>
              </a:rPr>
              <a:t>na jednom oku </a:t>
            </a:r>
            <a:r>
              <a:rPr lang="sk-SK" cap="none" dirty="0"/>
              <a:t>(obe oči </a:t>
            </a:r>
            <a:r>
              <a:rPr lang="sk-SK" cap="none" dirty="0" err="1"/>
              <a:t>naráz</a:t>
            </a:r>
            <a:r>
              <a:rPr lang="sk-SK" cap="none" dirty="0"/>
              <a:t> u </a:t>
            </a:r>
            <a:r>
              <a:rPr lang="sk-SK" cap="none" dirty="0" err="1"/>
              <a:t>mentálně</a:t>
            </a:r>
            <a:r>
              <a:rPr lang="sk-SK" cap="none" dirty="0"/>
              <a:t> </a:t>
            </a:r>
            <a:r>
              <a:rPr lang="sk-SK" cap="none" dirty="0" err="1"/>
              <a:t>postižených</a:t>
            </a:r>
            <a:r>
              <a:rPr lang="sk-SK" cap="none" dirty="0"/>
              <a:t> </a:t>
            </a:r>
            <a:r>
              <a:rPr lang="sk-SK" cap="none" dirty="0" err="1"/>
              <a:t>lidí</a:t>
            </a:r>
            <a:r>
              <a:rPr lang="sk-SK" cap="none" dirty="0"/>
              <a:t>)</a:t>
            </a:r>
          </a:p>
          <a:p>
            <a:pPr>
              <a:lnSpc>
                <a:spcPct val="150000"/>
              </a:lnSpc>
            </a:pPr>
            <a:r>
              <a:rPr lang="sk-SK" b="1" cap="none" dirty="0">
                <a:solidFill>
                  <a:srgbClr val="FFC000"/>
                </a:solidFill>
              </a:rPr>
              <a:t>druhého oka s </a:t>
            </a:r>
            <a:r>
              <a:rPr lang="sk-SK" b="1" cap="none" dirty="0" err="1">
                <a:solidFill>
                  <a:srgbClr val="FFC000"/>
                </a:solidFill>
              </a:rPr>
              <a:t>odstupem</a:t>
            </a:r>
            <a:r>
              <a:rPr lang="sk-SK" b="1" cap="none" dirty="0">
                <a:solidFill>
                  <a:srgbClr val="FFC000"/>
                </a:solidFill>
              </a:rPr>
              <a:t> </a:t>
            </a:r>
            <a:r>
              <a:rPr lang="sk-SK" cap="none" dirty="0">
                <a:solidFill>
                  <a:schemeClr val="tx1"/>
                </a:solidFill>
              </a:rPr>
              <a:t>(cca 2-3 </a:t>
            </a:r>
            <a:r>
              <a:rPr lang="sk-SK" cap="none" dirty="0" err="1">
                <a:solidFill>
                  <a:schemeClr val="tx1"/>
                </a:solidFill>
              </a:rPr>
              <a:t>týdny</a:t>
            </a:r>
            <a:r>
              <a:rPr lang="sk-SK" cap="none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endParaRPr lang="sk-SK" cap="none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sk-SK" cap="none" dirty="0"/>
          </a:p>
          <a:p>
            <a:pPr>
              <a:lnSpc>
                <a:spcPct val="150000"/>
              </a:lnSpc>
            </a:pPr>
            <a:endParaRPr lang="sk-SK" cap="none" dirty="0"/>
          </a:p>
          <a:p>
            <a:pPr>
              <a:lnSpc>
                <a:spcPct val="150000"/>
              </a:lnSpc>
            </a:pPr>
            <a:endParaRPr lang="sk-SK" cap="none" dirty="0"/>
          </a:p>
        </p:txBody>
      </p:sp>
    </p:spTree>
    <p:extLst>
      <p:ext uri="{BB962C8B-B14F-4D97-AF65-F5344CB8AC3E}">
        <p14:creationId xmlns:p14="http://schemas.microsoft.com/office/powerpoint/2010/main" val="2906888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Operační postup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r>
              <a:rPr lang="sk-SK" cap="none" dirty="0"/>
              <a:t>1) </a:t>
            </a:r>
            <a:r>
              <a:rPr lang="sk-SK" cap="none" dirty="0" err="1"/>
              <a:t>příprava</a:t>
            </a:r>
            <a:r>
              <a:rPr lang="sk-SK" cap="none" dirty="0"/>
              <a:t> </a:t>
            </a:r>
            <a:r>
              <a:rPr lang="sk-SK" cap="none" dirty="0" err="1"/>
              <a:t>operačního</a:t>
            </a:r>
            <a:r>
              <a:rPr lang="sk-SK" cap="none" dirty="0"/>
              <a:t> pole</a:t>
            </a:r>
          </a:p>
          <a:p>
            <a:r>
              <a:rPr lang="sk-SK" cap="none" dirty="0"/>
              <a:t>2) </a:t>
            </a:r>
            <a:r>
              <a:rPr lang="sk-SK" cap="none" dirty="0" err="1">
                <a:solidFill>
                  <a:srgbClr val="92D050"/>
                </a:solidFill>
              </a:rPr>
              <a:t>lokální</a:t>
            </a:r>
            <a:r>
              <a:rPr lang="sk-SK" cap="none" dirty="0">
                <a:solidFill>
                  <a:srgbClr val="92D050"/>
                </a:solidFill>
              </a:rPr>
              <a:t> </a:t>
            </a:r>
            <a:r>
              <a:rPr lang="sk-SK" cap="none" dirty="0" err="1">
                <a:solidFill>
                  <a:srgbClr val="92D050"/>
                </a:solidFill>
              </a:rPr>
              <a:t>anestezie</a:t>
            </a:r>
            <a:r>
              <a:rPr lang="sk-SK" cap="none" dirty="0">
                <a:solidFill>
                  <a:srgbClr val="92D050"/>
                </a:solidFill>
              </a:rPr>
              <a:t> </a:t>
            </a:r>
            <a:r>
              <a:rPr lang="sk-SK" cap="none" dirty="0"/>
              <a:t>(</a:t>
            </a:r>
            <a:r>
              <a:rPr lang="sk-SK" cap="none" dirty="0" err="1"/>
              <a:t>oxybuprokain</a:t>
            </a:r>
            <a:r>
              <a:rPr lang="sk-SK" cap="none" dirty="0"/>
              <a:t>, </a:t>
            </a:r>
            <a:r>
              <a:rPr lang="sk-SK" cap="none" dirty="0" err="1"/>
              <a:t>lidokain</a:t>
            </a:r>
            <a:r>
              <a:rPr lang="sk-SK" cap="none" dirty="0"/>
              <a:t>, </a:t>
            </a:r>
            <a:r>
              <a:rPr lang="sk-SK" cap="none" dirty="0" err="1"/>
              <a:t>tetrakain</a:t>
            </a:r>
            <a:r>
              <a:rPr lang="sk-SK" cap="none" dirty="0"/>
              <a:t>)</a:t>
            </a:r>
          </a:p>
          <a:p>
            <a:r>
              <a:rPr lang="sk-SK" cap="none" dirty="0"/>
              <a:t>3) </a:t>
            </a:r>
            <a:r>
              <a:rPr lang="sk-SK" cap="none" dirty="0">
                <a:solidFill>
                  <a:srgbClr val="92D050"/>
                </a:solidFill>
              </a:rPr>
              <a:t>rohovkový </a:t>
            </a:r>
            <a:r>
              <a:rPr lang="sk-SK" cap="none" dirty="0" err="1">
                <a:solidFill>
                  <a:srgbClr val="92D050"/>
                </a:solidFill>
              </a:rPr>
              <a:t>řez</a:t>
            </a:r>
            <a:r>
              <a:rPr lang="sk-SK" cap="none" dirty="0">
                <a:solidFill>
                  <a:srgbClr val="92D050"/>
                </a:solidFill>
              </a:rPr>
              <a:t> </a:t>
            </a:r>
            <a:r>
              <a:rPr lang="sk-SK" cap="none" dirty="0"/>
              <a:t>(1,8-2,2mm)</a:t>
            </a:r>
          </a:p>
          <a:p>
            <a:r>
              <a:rPr lang="sk-SK" cap="none" dirty="0"/>
              <a:t>4) </a:t>
            </a:r>
            <a:r>
              <a:rPr lang="sk-SK" cap="none" dirty="0" err="1"/>
              <a:t>viskoelastický</a:t>
            </a:r>
            <a:r>
              <a:rPr lang="sk-SK" cap="none" dirty="0"/>
              <a:t> materiál (</a:t>
            </a:r>
            <a:r>
              <a:rPr lang="sk-SK" cap="none" dirty="0" err="1"/>
              <a:t>hyaluronát</a:t>
            </a:r>
            <a:r>
              <a:rPr lang="sk-SK" cap="none" dirty="0"/>
              <a:t>) do </a:t>
            </a:r>
            <a:r>
              <a:rPr lang="sk-SK" cap="none" dirty="0" err="1"/>
              <a:t>přední</a:t>
            </a:r>
            <a:r>
              <a:rPr lang="sk-SK" cap="none" dirty="0"/>
              <a:t> komory</a:t>
            </a:r>
          </a:p>
          <a:p>
            <a:r>
              <a:rPr lang="sk-SK" cap="none" dirty="0"/>
              <a:t>5) </a:t>
            </a:r>
            <a:r>
              <a:rPr lang="sk-SK" cap="none" dirty="0" err="1">
                <a:solidFill>
                  <a:srgbClr val="92D050"/>
                </a:solidFill>
              </a:rPr>
              <a:t>kapsulotomie</a:t>
            </a:r>
            <a:r>
              <a:rPr lang="sk-SK" cap="none" dirty="0"/>
              <a:t> (</a:t>
            </a:r>
            <a:r>
              <a:rPr lang="sk-SK" cap="none" dirty="0" err="1"/>
              <a:t>otevření</a:t>
            </a:r>
            <a:r>
              <a:rPr lang="sk-SK" cap="none" dirty="0"/>
              <a:t> </a:t>
            </a:r>
            <a:r>
              <a:rPr lang="sk-SK" cap="none" dirty="0" err="1"/>
              <a:t>pouzdra</a:t>
            </a:r>
            <a:r>
              <a:rPr lang="sk-SK" cap="none" dirty="0"/>
              <a:t> </a:t>
            </a:r>
            <a:r>
              <a:rPr lang="sk-SK" cap="none" dirty="0" err="1"/>
              <a:t>čočky</a:t>
            </a:r>
            <a:r>
              <a:rPr lang="sk-SK" cap="none" dirty="0"/>
              <a:t>)</a:t>
            </a:r>
          </a:p>
          <a:p>
            <a:r>
              <a:rPr lang="sk-SK" cap="none" dirty="0"/>
              <a:t>6) </a:t>
            </a:r>
            <a:r>
              <a:rPr lang="sk-SK" cap="none" dirty="0" err="1"/>
              <a:t>hydrodisekce</a:t>
            </a:r>
            <a:r>
              <a:rPr lang="sk-SK" cap="none" dirty="0"/>
              <a:t>, </a:t>
            </a:r>
            <a:r>
              <a:rPr lang="sk-SK" cap="none" dirty="0" err="1"/>
              <a:t>hydrodelineace</a:t>
            </a:r>
            <a:r>
              <a:rPr lang="sk-SK" cap="none" dirty="0"/>
              <a:t> (</a:t>
            </a:r>
            <a:r>
              <a:rPr lang="sk-SK" cap="none" dirty="0" err="1"/>
              <a:t>uvolnění</a:t>
            </a:r>
            <a:r>
              <a:rPr lang="sk-SK" cap="none" dirty="0"/>
              <a:t> </a:t>
            </a:r>
            <a:r>
              <a:rPr lang="sk-SK" cap="none" dirty="0" err="1"/>
              <a:t>jádra</a:t>
            </a:r>
            <a:r>
              <a:rPr lang="sk-SK" cap="none" dirty="0"/>
              <a:t> </a:t>
            </a:r>
            <a:r>
              <a:rPr lang="sk-SK" cap="none" dirty="0" err="1"/>
              <a:t>čočky</a:t>
            </a:r>
            <a:r>
              <a:rPr lang="sk-SK" cap="none" dirty="0"/>
              <a:t> tekutinou)</a:t>
            </a:r>
          </a:p>
          <a:p>
            <a:r>
              <a:rPr lang="sk-SK" cap="none" dirty="0"/>
              <a:t>7) </a:t>
            </a:r>
            <a:r>
              <a:rPr lang="sk-SK" cap="none" dirty="0" err="1">
                <a:solidFill>
                  <a:srgbClr val="92D050"/>
                </a:solidFill>
              </a:rPr>
              <a:t>fakoemulzifikace</a:t>
            </a:r>
            <a:r>
              <a:rPr lang="sk-SK" cap="none" dirty="0">
                <a:solidFill>
                  <a:srgbClr val="92D050"/>
                </a:solidFill>
              </a:rPr>
              <a:t>, </a:t>
            </a:r>
            <a:r>
              <a:rPr lang="sk-SK" cap="none" dirty="0" err="1">
                <a:solidFill>
                  <a:srgbClr val="92D050"/>
                </a:solidFill>
              </a:rPr>
              <a:t>aspirace</a:t>
            </a:r>
            <a:r>
              <a:rPr lang="sk-SK" cap="none" dirty="0">
                <a:solidFill>
                  <a:srgbClr val="92D050"/>
                </a:solidFill>
              </a:rPr>
              <a:t> </a:t>
            </a:r>
            <a:r>
              <a:rPr lang="sk-SK" cap="none" dirty="0"/>
              <a:t>(rozbití a </a:t>
            </a:r>
            <a:r>
              <a:rPr lang="sk-SK" cap="none" dirty="0" err="1"/>
              <a:t>odsátí</a:t>
            </a:r>
            <a:r>
              <a:rPr lang="sk-SK" cap="none" dirty="0"/>
              <a:t> </a:t>
            </a:r>
            <a:r>
              <a:rPr lang="sk-SK" cap="none" dirty="0" err="1"/>
              <a:t>čočky</a:t>
            </a:r>
            <a:r>
              <a:rPr lang="sk-SK" cap="none" dirty="0"/>
              <a:t>)</a:t>
            </a:r>
          </a:p>
          <a:p>
            <a:r>
              <a:rPr lang="sk-SK" cap="none" dirty="0"/>
              <a:t>8) </a:t>
            </a:r>
            <a:r>
              <a:rPr lang="sk-SK" cap="none" dirty="0" err="1">
                <a:solidFill>
                  <a:srgbClr val="92D050"/>
                </a:solidFill>
              </a:rPr>
              <a:t>implantace</a:t>
            </a:r>
            <a:r>
              <a:rPr lang="sk-SK" cap="none" dirty="0"/>
              <a:t> </a:t>
            </a:r>
            <a:r>
              <a:rPr lang="sk-SK" cap="none" dirty="0" err="1"/>
              <a:t>umělé</a:t>
            </a:r>
            <a:r>
              <a:rPr lang="sk-SK" cap="none" dirty="0"/>
              <a:t> </a:t>
            </a:r>
            <a:r>
              <a:rPr lang="sk-SK" cap="none" dirty="0" err="1"/>
              <a:t>nitrooční</a:t>
            </a:r>
            <a:r>
              <a:rPr lang="sk-SK" cap="none" dirty="0"/>
              <a:t> </a:t>
            </a:r>
            <a:r>
              <a:rPr lang="sk-SK" cap="none" dirty="0" err="1"/>
              <a:t>čočky</a:t>
            </a:r>
            <a:endParaRPr lang="sk-SK" cap="none" dirty="0"/>
          </a:p>
          <a:p>
            <a:r>
              <a:rPr lang="sk-SK" cap="none" dirty="0"/>
              <a:t>9) </a:t>
            </a:r>
            <a:r>
              <a:rPr lang="sk-SK" cap="none" dirty="0" err="1"/>
              <a:t>odstranění</a:t>
            </a:r>
            <a:r>
              <a:rPr lang="sk-SK" cap="none" dirty="0"/>
              <a:t> </a:t>
            </a:r>
            <a:r>
              <a:rPr lang="sk-SK" cap="none" dirty="0" err="1"/>
              <a:t>viskoelastického</a:t>
            </a:r>
            <a:r>
              <a:rPr lang="sk-SK" cap="none" dirty="0"/>
              <a:t> materiálu</a:t>
            </a:r>
          </a:p>
          <a:p>
            <a:r>
              <a:rPr lang="sk-SK" cap="none" dirty="0"/>
              <a:t>10) </a:t>
            </a:r>
            <a:r>
              <a:rPr lang="sk-SK" cap="none" dirty="0" err="1"/>
              <a:t>uzavření</a:t>
            </a:r>
            <a:r>
              <a:rPr lang="sk-SK" cap="none" dirty="0"/>
              <a:t> vstupní </a:t>
            </a:r>
            <a:r>
              <a:rPr lang="sk-SK" cap="none" dirty="0" err="1"/>
              <a:t>rány</a:t>
            </a:r>
            <a:endParaRPr lang="sk-SK" cap="none" dirty="0"/>
          </a:p>
          <a:p>
            <a:endParaRPr lang="sk-SK" cap="none" dirty="0"/>
          </a:p>
          <a:p>
            <a:endParaRPr lang="sk-SK" cap="none" dirty="0"/>
          </a:p>
          <a:p>
            <a:endParaRPr lang="sk-SK" cap="none" dirty="0"/>
          </a:p>
        </p:txBody>
      </p:sp>
    </p:spTree>
    <p:extLst>
      <p:ext uri="{BB962C8B-B14F-4D97-AF65-F5344CB8AC3E}">
        <p14:creationId xmlns:p14="http://schemas.microsoft.com/office/powerpoint/2010/main" val="2534028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r>
              <a:rPr lang="cs-CZ" b="1" cap="none" dirty="0"/>
              <a:t>katarakta</a:t>
            </a:r>
            <a:endParaRPr lang="sk-SK" b="1" cap="none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4" y="214782"/>
            <a:ext cx="3111874" cy="2493914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74" y="214782"/>
            <a:ext cx="3111876" cy="249391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66" y="214782"/>
            <a:ext cx="3119318" cy="249987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4" y="3595349"/>
            <a:ext cx="3111224" cy="249339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74" y="3594826"/>
            <a:ext cx="3111876" cy="249391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66" y="3594826"/>
            <a:ext cx="3119318" cy="2499879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678984" y="2865962"/>
            <a:ext cx="311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Lokální anestezie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4539127" y="2865962"/>
            <a:ext cx="311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Incize</a:t>
            </a:r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8397966" y="2859714"/>
            <a:ext cx="311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Kapsulorhexe</a:t>
            </a:r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>
            <a:off x="678983" y="6175630"/>
            <a:ext cx="311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Fakoemulzifikace</a:t>
            </a:r>
            <a:r>
              <a:rPr lang="cs-CZ" dirty="0"/>
              <a:t> čočky</a:t>
            </a:r>
            <a:endParaRPr lang="sk-SK" dirty="0"/>
          </a:p>
        </p:txBody>
      </p:sp>
      <p:sp>
        <p:nvSpPr>
          <p:cNvPr id="14" name="BlokTextu 13"/>
          <p:cNvSpPr txBox="1"/>
          <p:nvPr/>
        </p:nvSpPr>
        <p:spPr>
          <a:xfrm>
            <a:off x="4538474" y="6175630"/>
            <a:ext cx="311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Implantace umělé čočky</a:t>
            </a:r>
            <a:endParaRPr lang="sk-SK" dirty="0"/>
          </a:p>
        </p:txBody>
      </p:sp>
      <p:sp>
        <p:nvSpPr>
          <p:cNvPr id="15" name="BlokTextu 14"/>
          <p:cNvSpPr txBox="1"/>
          <p:nvPr/>
        </p:nvSpPr>
        <p:spPr>
          <a:xfrm>
            <a:off x="8406061" y="6175630"/>
            <a:ext cx="3111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Centrace čočky, ukončení operace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11510242" y="1706338"/>
            <a:ext cx="369332" cy="440398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sk-SK" sz="1200" dirty="0"/>
              <a:t>Zdroj: </a:t>
            </a:r>
            <a:r>
              <a:rPr lang="en-US" sz="1200" dirty="0"/>
              <a:t>http://www.ranelle.com/cataract-surgery/</a:t>
            </a:r>
          </a:p>
        </p:txBody>
      </p:sp>
    </p:spTree>
    <p:extLst>
      <p:ext uri="{BB962C8B-B14F-4D97-AF65-F5344CB8AC3E}">
        <p14:creationId xmlns:p14="http://schemas.microsoft.com/office/powerpoint/2010/main" val="2670316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Laserem asistovaná operace katarakty</a:t>
            </a:r>
            <a:br>
              <a:rPr lang="cs-CZ" b="1" cap="none" dirty="0">
                <a:solidFill>
                  <a:srgbClr val="92D050"/>
                </a:solidFill>
              </a:rPr>
            </a:br>
            <a:r>
              <a:rPr lang="cs-CZ" sz="2800" b="1" cap="none" dirty="0" err="1">
                <a:solidFill>
                  <a:srgbClr val="FF0000"/>
                </a:solidFill>
              </a:rPr>
              <a:t>f</a:t>
            </a:r>
            <a:r>
              <a:rPr lang="cs-CZ" sz="2800" b="1" cap="none" dirty="0" err="1">
                <a:solidFill>
                  <a:srgbClr val="92D050"/>
                </a:solidFill>
              </a:rPr>
              <a:t>emtosecond</a:t>
            </a:r>
            <a:r>
              <a:rPr lang="cs-CZ" sz="2800" b="1" cap="none" dirty="0">
                <a:solidFill>
                  <a:srgbClr val="92D050"/>
                </a:solidFill>
              </a:rPr>
              <a:t> </a:t>
            </a:r>
            <a:r>
              <a:rPr lang="cs-CZ" sz="2800" b="1" cap="none" dirty="0">
                <a:solidFill>
                  <a:srgbClr val="FF0000"/>
                </a:solidFill>
              </a:rPr>
              <a:t>l</a:t>
            </a:r>
            <a:r>
              <a:rPr lang="cs-CZ" sz="2800" b="1" cap="none" dirty="0">
                <a:solidFill>
                  <a:srgbClr val="92D050"/>
                </a:solidFill>
              </a:rPr>
              <a:t>aser-</a:t>
            </a:r>
            <a:r>
              <a:rPr lang="cs-CZ" sz="2800" b="1" cap="none" dirty="0" err="1">
                <a:solidFill>
                  <a:srgbClr val="FF0000"/>
                </a:solidFill>
              </a:rPr>
              <a:t>a</a:t>
            </a:r>
            <a:r>
              <a:rPr lang="cs-CZ" sz="2800" b="1" cap="none" dirty="0" err="1">
                <a:solidFill>
                  <a:srgbClr val="92D050"/>
                </a:solidFill>
              </a:rPr>
              <a:t>ssited</a:t>
            </a:r>
            <a:r>
              <a:rPr lang="cs-CZ" sz="2800" b="1" cap="none" dirty="0">
                <a:solidFill>
                  <a:srgbClr val="92D050"/>
                </a:solidFill>
              </a:rPr>
              <a:t> </a:t>
            </a:r>
            <a:r>
              <a:rPr lang="cs-CZ" sz="2800" b="1" cap="none" dirty="0" err="1">
                <a:solidFill>
                  <a:srgbClr val="FF0000"/>
                </a:solidFill>
              </a:rPr>
              <a:t>c</a:t>
            </a:r>
            <a:r>
              <a:rPr lang="cs-CZ" sz="2800" b="1" cap="none" dirty="0" err="1">
                <a:solidFill>
                  <a:srgbClr val="92D050"/>
                </a:solidFill>
              </a:rPr>
              <a:t>ataract</a:t>
            </a:r>
            <a:r>
              <a:rPr lang="cs-CZ" sz="2800" b="1" cap="none" dirty="0">
                <a:solidFill>
                  <a:srgbClr val="92D050"/>
                </a:solidFill>
              </a:rPr>
              <a:t> </a:t>
            </a:r>
            <a:r>
              <a:rPr lang="cs-CZ" sz="2800" b="1" cap="none" dirty="0" err="1">
                <a:solidFill>
                  <a:srgbClr val="FF0000"/>
                </a:solidFill>
              </a:rPr>
              <a:t>s</a:t>
            </a:r>
            <a:r>
              <a:rPr lang="cs-CZ" sz="2800" b="1" cap="none" dirty="0" err="1">
                <a:solidFill>
                  <a:srgbClr val="92D050"/>
                </a:solidFill>
              </a:rPr>
              <a:t>urgery</a:t>
            </a:r>
            <a:endParaRPr lang="sk-SK" sz="2800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numCol="1" anchor="t">
            <a:normAutofit/>
          </a:bodyPr>
          <a:lstStyle/>
          <a:p>
            <a:pPr>
              <a:lnSpc>
                <a:spcPct val="150000"/>
              </a:lnSpc>
            </a:pPr>
            <a:endParaRPr lang="sk-SK" cap="none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sk-SK" cap="none" dirty="0"/>
          </a:p>
          <a:p>
            <a:pPr>
              <a:lnSpc>
                <a:spcPct val="150000"/>
              </a:lnSpc>
            </a:pPr>
            <a:endParaRPr lang="sk-SK" cap="none" dirty="0"/>
          </a:p>
          <a:p>
            <a:pPr>
              <a:lnSpc>
                <a:spcPct val="150000"/>
              </a:lnSpc>
            </a:pPr>
            <a:endParaRPr lang="sk-SK" cap="none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8" y="3779327"/>
            <a:ext cx="5219700" cy="2794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63" y="1352408"/>
            <a:ext cx="4114530" cy="231671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24" y="2753263"/>
            <a:ext cx="6112102" cy="382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26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719714"/>
          </a:xfrm>
        </p:spPr>
        <p:txBody>
          <a:bodyPr>
            <a:normAutofit/>
          </a:bodyPr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Umělá nitrooční čočka</a:t>
            </a:r>
            <a:br>
              <a:rPr lang="cs-CZ" b="1" cap="none" dirty="0">
                <a:solidFill>
                  <a:srgbClr val="92D050"/>
                </a:solidFill>
              </a:rPr>
            </a:br>
            <a:r>
              <a:rPr lang="cs-CZ" b="1" cap="none" dirty="0">
                <a:solidFill>
                  <a:srgbClr val="92D050"/>
                </a:solidFill>
              </a:rPr>
              <a:t>(</a:t>
            </a:r>
            <a:r>
              <a:rPr lang="cs-CZ" b="1" cap="none" dirty="0" err="1">
                <a:solidFill>
                  <a:srgbClr val="FF0000"/>
                </a:solidFill>
              </a:rPr>
              <a:t>i</a:t>
            </a:r>
            <a:r>
              <a:rPr lang="cs-CZ" b="1" cap="none" dirty="0" err="1">
                <a:solidFill>
                  <a:srgbClr val="92D050"/>
                </a:solidFill>
              </a:rPr>
              <a:t>ntra</a:t>
            </a:r>
            <a:r>
              <a:rPr lang="cs-CZ" b="1" cap="none" dirty="0" err="1">
                <a:solidFill>
                  <a:srgbClr val="FF0000"/>
                </a:solidFill>
              </a:rPr>
              <a:t>o</a:t>
            </a:r>
            <a:r>
              <a:rPr lang="cs-CZ" b="1" cap="none" dirty="0" err="1">
                <a:solidFill>
                  <a:srgbClr val="92D050"/>
                </a:solidFill>
              </a:rPr>
              <a:t>cular</a:t>
            </a:r>
            <a:r>
              <a:rPr lang="cs-CZ" b="1" cap="none" dirty="0">
                <a:solidFill>
                  <a:srgbClr val="92D050"/>
                </a:solidFill>
              </a:rPr>
              <a:t> </a:t>
            </a:r>
            <a:r>
              <a:rPr lang="cs-CZ" b="1" cap="none" dirty="0" err="1">
                <a:solidFill>
                  <a:srgbClr val="FF0000"/>
                </a:solidFill>
              </a:rPr>
              <a:t>l</a:t>
            </a:r>
            <a:r>
              <a:rPr lang="cs-CZ" b="1" cap="none" dirty="0" err="1">
                <a:solidFill>
                  <a:srgbClr val="92D050"/>
                </a:solidFill>
              </a:rPr>
              <a:t>ens</a:t>
            </a:r>
            <a:r>
              <a:rPr lang="cs-CZ" b="1" cap="none" dirty="0">
                <a:solidFill>
                  <a:srgbClr val="92D050"/>
                </a:solidFill>
              </a:rPr>
              <a:t>)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 marL="0" indent="0">
              <a:lnSpc>
                <a:spcPct val="150000"/>
              </a:lnSpc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Velikost</a:t>
            </a:r>
            <a:endParaRPr lang="sk-SK" b="1" cap="none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sk-SK" cap="none" dirty="0"/>
              <a:t>optická </a:t>
            </a:r>
            <a:r>
              <a:rPr lang="sk-SK" cap="none" dirty="0" err="1"/>
              <a:t>část</a:t>
            </a:r>
            <a:r>
              <a:rPr lang="sk-SK" cap="none" dirty="0"/>
              <a:t> 6mm</a:t>
            </a:r>
          </a:p>
          <a:p>
            <a:pPr>
              <a:lnSpc>
                <a:spcPct val="150000"/>
              </a:lnSpc>
            </a:pPr>
            <a:r>
              <a:rPr lang="sk-SK" cap="none" dirty="0"/>
              <a:t>s haptiky13mm</a:t>
            </a:r>
          </a:p>
          <a:p>
            <a:pPr marL="0" indent="0">
              <a:buNone/>
            </a:pPr>
            <a:endParaRPr lang="sk-SK" dirty="0">
              <a:effectLst/>
              <a:hlinkClick r:id="rId2"/>
            </a:endParaRPr>
          </a:p>
          <a:p>
            <a:endParaRPr lang="sk-SK" dirty="0"/>
          </a:p>
          <a:p>
            <a:endParaRPr lang="sk-SK" dirty="0">
              <a:effectLst/>
              <a:hlinkClick r:id="rId3"/>
            </a:endParaRPr>
          </a:p>
          <a:p>
            <a:endParaRPr lang="sk-SK" cap="none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330860"/>
            <a:ext cx="1219200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sk-SK" altLang="sk-SK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endParaRPr kumimoji="0" lang="sk-SK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2" descr="Výsledek obrázku pro acrilisa toric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312" y="1777230"/>
            <a:ext cx="7389731" cy="4520052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2" y="3127497"/>
            <a:ext cx="3222613" cy="316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74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Umělé nitrooční čočky - typy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numCol="2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Podle</a:t>
            </a:r>
            <a:r>
              <a:rPr lang="sk-SK" b="1" cap="none" dirty="0">
                <a:solidFill>
                  <a:srgbClr val="FF0000"/>
                </a:solidFill>
              </a:rPr>
              <a:t> počtu </a:t>
            </a:r>
            <a:r>
              <a:rPr lang="sk-SK" b="1" cap="none" dirty="0" err="1">
                <a:solidFill>
                  <a:srgbClr val="FF0000"/>
                </a:solidFill>
              </a:rPr>
              <a:t>ohnisek</a:t>
            </a:r>
            <a:endParaRPr lang="sk-SK" b="1" cap="none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sk-SK" cap="none" dirty="0" err="1"/>
              <a:t>monofokální</a:t>
            </a:r>
            <a:r>
              <a:rPr lang="sk-SK" cap="none" dirty="0"/>
              <a:t> / </a:t>
            </a:r>
            <a:r>
              <a:rPr lang="sk-SK" cap="none" dirty="0" err="1"/>
              <a:t>monofokální</a:t>
            </a:r>
            <a:r>
              <a:rPr lang="sk-SK" cap="none" dirty="0"/>
              <a:t> </a:t>
            </a:r>
            <a:r>
              <a:rPr lang="sk-SK" cap="none" dirty="0" err="1"/>
              <a:t>torické</a:t>
            </a:r>
            <a:endParaRPr lang="sk-SK" cap="none" dirty="0"/>
          </a:p>
          <a:p>
            <a:pPr lvl="1">
              <a:lnSpc>
                <a:spcPct val="150000"/>
              </a:lnSpc>
            </a:pPr>
            <a:r>
              <a:rPr lang="sk-SK" cap="none" dirty="0" err="1"/>
              <a:t>multifokální</a:t>
            </a:r>
            <a:r>
              <a:rPr lang="sk-SK" cap="none" dirty="0"/>
              <a:t> / </a:t>
            </a:r>
            <a:r>
              <a:rPr lang="sk-SK" cap="none" dirty="0" err="1"/>
              <a:t>multifokální</a:t>
            </a:r>
            <a:r>
              <a:rPr lang="sk-SK" cap="none" dirty="0"/>
              <a:t> </a:t>
            </a:r>
            <a:r>
              <a:rPr lang="sk-SK" cap="none" dirty="0" err="1"/>
              <a:t>torické</a:t>
            </a:r>
            <a:endParaRPr lang="sk-SK" cap="none" dirty="0"/>
          </a:p>
          <a:p>
            <a:pPr lvl="2">
              <a:lnSpc>
                <a:spcPct val="150000"/>
              </a:lnSpc>
            </a:pPr>
            <a:r>
              <a:rPr lang="sk-SK" sz="1800" cap="none" dirty="0" err="1"/>
              <a:t>bifokální</a:t>
            </a:r>
            <a:endParaRPr lang="sk-SK" sz="1800" cap="none" dirty="0"/>
          </a:p>
          <a:p>
            <a:pPr lvl="2">
              <a:lnSpc>
                <a:spcPct val="150000"/>
              </a:lnSpc>
            </a:pPr>
            <a:r>
              <a:rPr lang="sk-SK" sz="1800" cap="none" dirty="0" err="1"/>
              <a:t>trifokální</a:t>
            </a:r>
            <a:endParaRPr lang="sk-SK" sz="1800" cap="none" dirty="0"/>
          </a:p>
          <a:p>
            <a:pPr lvl="1">
              <a:lnSpc>
                <a:spcPct val="150000"/>
              </a:lnSpc>
            </a:pPr>
            <a:endParaRPr lang="sk-SK" cap="none" dirty="0"/>
          </a:p>
          <a:p>
            <a:pPr marL="0" indent="0">
              <a:lnSpc>
                <a:spcPct val="150000"/>
              </a:lnSpc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Podle</a:t>
            </a:r>
            <a:r>
              <a:rPr lang="sk-SK" b="1" cap="none" dirty="0">
                <a:solidFill>
                  <a:srgbClr val="FF0000"/>
                </a:solidFill>
              </a:rPr>
              <a:t> počtu </a:t>
            </a:r>
            <a:r>
              <a:rPr lang="sk-SK" b="1" cap="none" dirty="0" err="1">
                <a:solidFill>
                  <a:srgbClr val="FF0000"/>
                </a:solidFill>
              </a:rPr>
              <a:t>kusů</a:t>
            </a:r>
            <a:endParaRPr lang="sk-SK" b="1" cap="none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sk-SK" cap="none" dirty="0">
                <a:solidFill>
                  <a:schemeClr val="tx1"/>
                </a:solidFill>
              </a:rPr>
              <a:t>jednokusové</a:t>
            </a:r>
          </a:p>
          <a:p>
            <a:pPr lvl="1">
              <a:lnSpc>
                <a:spcPct val="150000"/>
              </a:lnSpc>
            </a:pPr>
            <a:r>
              <a:rPr lang="sk-SK" cap="none" dirty="0" err="1">
                <a:solidFill>
                  <a:schemeClr val="tx1"/>
                </a:solidFill>
              </a:rPr>
              <a:t>vícekusové</a:t>
            </a:r>
            <a:r>
              <a:rPr lang="sk-SK" cap="none" dirty="0">
                <a:solidFill>
                  <a:schemeClr val="tx1"/>
                </a:solidFill>
              </a:rPr>
              <a:t> (</a:t>
            </a:r>
            <a:r>
              <a:rPr lang="sk-SK" cap="none" dirty="0" err="1">
                <a:solidFill>
                  <a:schemeClr val="tx1"/>
                </a:solidFill>
              </a:rPr>
              <a:t>three</a:t>
            </a:r>
            <a:r>
              <a:rPr lang="sk-SK" cap="none" dirty="0">
                <a:solidFill>
                  <a:schemeClr val="tx1"/>
                </a:solidFill>
              </a:rPr>
              <a:t> </a:t>
            </a:r>
            <a:r>
              <a:rPr lang="sk-SK" cap="none" dirty="0" err="1">
                <a:solidFill>
                  <a:schemeClr val="tx1"/>
                </a:solidFill>
              </a:rPr>
              <a:t>piece</a:t>
            </a:r>
            <a:r>
              <a:rPr lang="sk-SK" cap="none" dirty="0">
                <a:solidFill>
                  <a:schemeClr val="tx1"/>
                </a:solidFill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sk-SK" b="1" cap="none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Podle</a:t>
            </a:r>
            <a:r>
              <a:rPr lang="sk-SK" b="1" cap="none" dirty="0">
                <a:solidFill>
                  <a:srgbClr val="FF0000"/>
                </a:solidFill>
              </a:rPr>
              <a:t> materiálu</a:t>
            </a:r>
          </a:p>
          <a:p>
            <a:pPr lvl="1">
              <a:lnSpc>
                <a:spcPct val="150000"/>
              </a:lnSpc>
            </a:pPr>
            <a:r>
              <a:rPr lang="sk-SK" cap="none" dirty="0"/>
              <a:t>tvrdé </a:t>
            </a:r>
            <a:r>
              <a:rPr lang="sk-SK" cap="none" dirty="0" err="1"/>
              <a:t>akrylátové</a:t>
            </a:r>
            <a:r>
              <a:rPr lang="sk-SK" cap="none" dirty="0"/>
              <a:t> </a:t>
            </a:r>
            <a:r>
              <a:rPr lang="sk-SK" cap="none" dirty="0" err="1"/>
              <a:t>čočky</a:t>
            </a:r>
            <a:r>
              <a:rPr lang="sk-SK" cap="none" dirty="0"/>
              <a:t> (PMMA)</a:t>
            </a:r>
          </a:p>
          <a:p>
            <a:pPr lvl="1">
              <a:lnSpc>
                <a:spcPct val="150000"/>
              </a:lnSpc>
            </a:pPr>
            <a:r>
              <a:rPr lang="sk-SK" cap="none" dirty="0" err="1"/>
              <a:t>měkké</a:t>
            </a:r>
            <a:r>
              <a:rPr lang="sk-SK" cap="none" dirty="0"/>
              <a:t> </a:t>
            </a:r>
            <a:r>
              <a:rPr lang="sk-SK" cap="none" dirty="0" err="1"/>
              <a:t>akrylátové</a:t>
            </a:r>
            <a:r>
              <a:rPr lang="sk-SK" cap="none" dirty="0"/>
              <a:t> </a:t>
            </a:r>
            <a:r>
              <a:rPr lang="sk-SK" cap="none" dirty="0" err="1"/>
              <a:t>čočky</a:t>
            </a:r>
            <a:r>
              <a:rPr lang="sk-SK" cap="none" dirty="0"/>
              <a:t> </a:t>
            </a:r>
          </a:p>
          <a:p>
            <a:pPr lvl="2">
              <a:lnSpc>
                <a:spcPct val="150000"/>
              </a:lnSpc>
            </a:pPr>
            <a:r>
              <a:rPr lang="sk-SK" sz="1800" cap="none" dirty="0" err="1"/>
              <a:t>hydrofobní</a:t>
            </a:r>
            <a:endParaRPr lang="sk-SK" sz="1800" cap="none" dirty="0"/>
          </a:p>
          <a:p>
            <a:pPr lvl="2">
              <a:lnSpc>
                <a:spcPct val="150000"/>
              </a:lnSpc>
            </a:pPr>
            <a:r>
              <a:rPr lang="sk-SK" sz="1800" cap="none" dirty="0" err="1"/>
              <a:t>hydrofilní</a:t>
            </a:r>
            <a:r>
              <a:rPr lang="sk-SK" sz="1800" cap="none" dirty="0"/>
              <a:t> (HEMA)</a:t>
            </a:r>
          </a:p>
          <a:p>
            <a:pPr marL="0" indent="0">
              <a:lnSpc>
                <a:spcPct val="150000"/>
              </a:lnSpc>
              <a:buNone/>
            </a:pPr>
            <a:endParaRPr lang="sk-SK" sz="1800" b="1" cap="none" dirty="0">
              <a:solidFill>
                <a:srgbClr val="FF0000"/>
              </a:solidFill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k-SK" b="1" cap="none" dirty="0" err="1">
                <a:solidFill>
                  <a:srgbClr val="FF0000"/>
                </a:solidFill>
                <a:effectLst/>
              </a:rPr>
              <a:t>Podle</a:t>
            </a:r>
            <a:r>
              <a:rPr lang="sk-SK" b="1" cap="none" dirty="0">
                <a:solidFill>
                  <a:srgbClr val="FF0000"/>
                </a:solidFill>
                <a:effectLst/>
              </a:rPr>
              <a:t> </a:t>
            </a:r>
            <a:r>
              <a:rPr lang="sk-SK" b="1" cap="none" dirty="0" err="1">
                <a:solidFill>
                  <a:srgbClr val="FF0000"/>
                </a:solidFill>
                <a:effectLst/>
              </a:rPr>
              <a:t>místa</a:t>
            </a:r>
            <a:r>
              <a:rPr lang="sk-SK" b="1" cap="none" dirty="0">
                <a:solidFill>
                  <a:srgbClr val="FF0000"/>
                </a:solidFill>
                <a:effectLst/>
              </a:rPr>
              <a:t> </a:t>
            </a:r>
            <a:r>
              <a:rPr lang="sk-SK" b="1" cap="none" dirty="0" err="1">
                <a:solidFill>
                  <a:srgbClr val="FF0000"/>
                </a:solidFill>
                <a:effectLst/>
              </a:rPr>
              <a:t>implantace</a:t>
            </a:r>
            <a:endParaRPr lang="sk-SK" b="1" cap="none" dirty="0">
              <a:solidFill>
                <a:srgbClr val="FF0000"/>
              </a:solidFill>
              <a:effectLst/>
            </a:endParaRPr>
          </a:p>
          <a:p>
            <a:pPr lvl="1">
              <a:lnSpc>
                <a:spcPct val="150000"/>
              </a:lnSpc>
            </a:pPr>
            <a:r>
              <a:rPr lang="sk-SK" cap="none" dirty="0" err="1">
                <a:effectLst/>
              </a:rPr>
              <a:t>předněkomorové</a:t>
            </a:r>
            <a:endParaRPr lang="sk-SK" cap="none" dirty="0">
              <a:effectLst/>
            </a:endParaRPr>
          </a:p>
          <a:p>
            <a:pPr lvl="1">
              <a:lnSpc>
                <a:spcPct val="150000"/>
              </a:lnSpc>
            </a:pPr>
            <a:r>
              <a:rPr lang="sk-SK" cap="none" dirty="0" err="1">
                <a:effectLst/>
              </a:rPr>
              <a:t>zadněkomorové</a:t>
            </a:r>
            <a:endParaRPr lang="sk-SK" dirty="0">
              <a:effectLst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330860"/>
            <a:ext cx="1219200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sk-SK" altLang="sk-SK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endParaRPr kumimoji="0" lang="sk-SK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2" descr="Výsledek obrázku pro acrilisa toric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6410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Šedý zákal = katarakta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cs-CZ" cap="none" dirty="0"/>
              <a:t>zkalení čočky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porucha transparence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rozptyl procházejícího světla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snížení zrakové ostrosti</a:t>
            </a:r>
          </a:p>
          <a:p>
            <a:pPr>
              <a:lnSpc>
                <a:spcPct val="150000"/>
              </a:lnSpc>
            </a:pPr>
            <a:endParaRPr lang="cs-CZ" cap="none" dirty="0"/>
          </a:p>
          <a:p>
            <a:pPr marL="0" indent="0">
              <a:lnSpc>
                <a:spcPct val="150000"/>
              </a:lnSpc>
              <a:buNone/>
            </a:pPr>
            <a:r>
              <a:rPr lang="cs-CZ" cap="none" dirty="0"/>
              <a:t>význam slova „</a:t>
            </a:r>
            <a:r>
              <a:rPr lang="cs-CZ" b="1" cap="none" dirty="0">
                <a:solidFill>
                  <a:srgbClr val="FF0000"/>
                </a:solidFill>
              </a:rPr>
              <a:t>katarakta</a:t>
            </a:r>
            <a:r>
              <a:rPr lang="cs-CZ" cap="none" dirty="0"/>
              <a:t>“</a:t>
            </a:r>
          </a:p>
          <a:p>
            <a:pPr>
              <a:lnSpc>
                <a:spcPct val="150000"/>
              </a:lnSpc>
            </a:pPr>
            <a:r>
              <a:rPr lang="cs-CZ" b="1" cap="none" dirty="0"/>
              <a:t>katarakt</a:t>
            </a:r>
            <a:r>
              <a:rPr lang="cs-CZ" cap="none" dirty="0"/>
              <a:t> = </a:t>
            </a:r>
            <a:r>
              <a:rPr lang="cs-CZ" i="1" cap="none" dirty="0"/>
              <a:t>nízký stupňovitý vodopád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(</a:t>
            </a:r>
            <a:r>
              <a:rPr lang="cs-CZ" cap="none" dirty="0" err="1"/>
              <a:t>gr</a:t>
            </a:r>
            <a:r>
              <a:rPr lang="cs-CZ" cap="none" dirty="0"/>
              <a:t>.) „</a:t>
            </a:r>
            <a:r>
              <a:rPr lang="sk-SK" b="1" cap="none" dirty="0"/>
              <a:t>κατα</a:t>
            </a:r>
            <a:r>
              <a:rPr lang="sk-SK" b="1" cap="none" dirty="0" err="1"/>
              <a:t>ρράκτης</a:t>
            </a:r>
            <a:r>
              <a:rPr lang="sk-SK" cap="none" dirty="0"/>
              <a:t>“</a:t>
            </a:r>
            <a:r>
              <a:rPr lang="cs-CZ" cap="none" dirty="0"/>
              <a:t> </a:t>
            </a:r>
            <a:r>
              <a:rPr lang="sk-SK" cap="none" dirty="0"/>
              <a:t>= </a:t>
            </a:r>
            <a:r>
              <a:rPr lang="sk-SK" cap="none" dirty="0" err="1"/>
              <a:t>řítit</a:t>
            </a:r>
            <a:r>
              <a:rPr lang="sk-SK" cap="none" dirty="0"/>
              <a:t> </a:t>
            </a:r>
            <a:r>
              <a:rPr lang="sk-SK" cap="none" dirty="0" err="1"/>
              <a:t>se</a:t>
            </a:r>
            <a:endParaRPr lang="cs-CZ" cap="none" dirty="0"/>
          </a:p>
          <a:p>
            <a:endParaRPr lang="sk-SK" cap="none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55" y="446698"/>
            <a:ext cx="3095737" cy="425368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48" y="4183983"/>
            <a:ext cx="3674853" cy="207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06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Tvar umělých nitroočních čoček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 marL="0" indent="0">
              <a:buNone/>
            </a:pPr>
            <a:endParaRPr lang="sk-SK" dirty="0">
              <a:effectLst/>
              <a:hlinkClick r:id="rId2"/>
            </a:endParaRPr>
          </a:p>
          <a:p>
            <a:endParaRPr lang="sk-SK" dirty="0"/>
          </a:p>
          <a:p>
            <a:endParaRPr lang="sk-SK" dirty="0">
              <a:effectLst/>
              <a:hlinkClick r:id="rId3"/>
            </a:endParaRPr>
          </a:p>
          <a:p>
            <a:endParaRPr lang="sk-SK" cap="none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330860"/>
            <a:ext cx="1219200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sk-SK" altLang="sk-SK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endParaRPr kumimoji="0" lang="sk-SK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2" descr="Výsledek obrázku pro acrilisa toric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04" y="1712006"/>
            <a:ext cx="4083551" cy="163342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523" y="1552758"/>
            <a:ext cx="2247937" cy="1494878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767" y="4317058"/>
            <a:ext cx="3056626" cy="2082327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07" y="4128032"/>
            <a:ext cx="2388360" cy="2501660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81" y="4036071"/>
            <a:ext cx="3869342" cy="2635990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2" y="3833256"/>
            <a:ext cx="2565079" cy="2768254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3" y="1018690"/>
            <a:ext cx="1836066" cy="2899052"/>
          </a:xfrm>
          <a:prstGeom prst="rect">
            <a:avLst/>
          </a:prstGeom>
        </p:spPr>
      </p:pic>
      <p:pic>
        <p:nvPicPr>
          <p:cNvPr id="22" name="Obrázok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06" y="718405"/>
            <a:ext cx="3598653" cy="35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8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Volba nitrooční čočky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 marL="0" indent="0">
              <a:lnSpc>
                <a:spcPct val="150000"/>
              </a:lnSpc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Torická</a:t>
            </a:r>
            <a:r>
              <a:rPr lang="sk-SK" b="1" cap="none" dirty="0">
                <a:solidFill>
                  <a:srgbClr val="FF0000"/>
                </a:solidFill>
              </a:rPr>
              <a:t> </a:t>
            </a:r>
            <a:r>
              <a:rPr lang="sk-SK" b="1" cap="none" dirty="0" err="1">
                <a:solidFill>
                  <a:srgbClr val="FF0000"/>
                </a:solidFill>
              </a:rPr>
              <a:t>varianta</a:t>
            </a:r>
            <a:endParaRPr lang="sk-SK" b="1" cap="none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sk-SK" cap="none" dirty="0"/>
              <a:t> rohovkový </a:t>
            </a:r>
            <a:r>
              <a:rPr lang="sk-SK" cap="none" dirty="0" err="1"/>
              <a:t>astigmatismus</a:t>
            </a:r>
            <a:r>
              <a:rPr lang="sk-SK" cap="none" dirty="0"/>
              <a:t> nad 1,0D</a:t>
            </a:r>
          </a:p>
          <a:p>
            <a:pPr>
              <a:lnSpc>
                <a:spcPct val="150000"/>
              </a:lnSpc>
            </a:pPr>
            <a:endParaRPr lang="sk-SK" b="1" cap="none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Multifokální</a:t>
            </a:r>
            <a:r>
              <a:rPr lang="sk-SK" b="1" cap="none" dirty="0">
                <a:solidFill>
                  <a:srgbClr val="FF0000"/>
                </a:solidFill>
              </a:rPr>
              <a:t> </a:t>
            </a:r>
            <a:r>
              <a:rPr lang="sk-SK" b="1" cap="none" dirty="0" err="1">
                <a:solidFill>
                  <a:srgbClr val="FF0000"/>
                </a:solidFill>
              </a:rPr>
              <a:t>varianta</a:t>
            </a:r>
            <a:r>
              <a:rPr lang="sk-SK" b="1" cap="none" dirty="0">
                <a:solidFill>
                  <a:srgbClr val="FF0000"/>
                </a:solidFill>
              </a:rPr>
              <a:t> – </a:t>
            </a:r>
            <a:r>
              <a:rPr lang="sk-SK" b="1" cap="none" dirty="0" err="1">
                <a:solidFill>
                  <a:srgbClr val="FF0000"/>
                </a:solidFill>
              </a:rPr>
              <a:t>bifokální</a:t>
            </a:r>
            <a:r>
              <a:rPr lang="sk-SK" b="1" cap="none" dirty="0">
                <a:solidFill>
                  <a:srgbClr val="FF0000"/>
                </a:solidFill>
              </a:rPr>
              <a:t>, </a:t>
            </a:r>
            <a:r>
              <a:rPr lang="sk-SK" b="1" cap="none" dirty="0" err="1">
                <a:solidFill>
                  <a:srgbClr val="FF0000"/>
                </a:solidFill>
              </a:rPr>
              <a:t>trifokální</a:t>
            </a:r>
            <a:endParaRPr lang="sk-SK" b="1" cap="none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sk-SK" cap="none" dirty="0" err="1"/>
              <a:t>vidění</a:t>
            </a:r>
            <a:r>
              <a:rPr lang="sk-SK" cap="none" dirty="0"/>
              <a:t> bez </a:t>
            </a:r>
            <a:r>
              <a:rPr lang="sk-SK" cap="none" dirty="0" err="1"/>
              <a:t>korekce</a:t>
            </a:r>
            <a:r>
              <a:rPr lang="sk-SK" cap="none" dirty="0"/>
              <a:t> na </a:t>
            </a:r>
            <a:r>
              <a:rPr lang="sk-SK" cap="none" dirty="0" err="1"/>
              <a:t>dvě</a:t>
            </a:r>
            <a:r>
              <a:rPr lang="sk-SK" cap="none" dirty="0"/>
              <a:t> / </a:t>
            </a:r>
            <a:r>
              <a:rPr lang="sk-SK" cap="none" dirty="0" err="1"/>
              <a:t>tři</a:t>
            </a:r>
            <a:r>
              <a:rPr lang="sk-SK" cap="none" dirty="0"/>
              <a:t> </a:t>
            </a:r>
            <a:r>
              <a:rPr lang="sk-SK" cap="none" dirty="0" err="1"/>
              <a:t>vzdálenosti</a:t>
            </a:r>
            <a:r>
              <a:rPr lang="sk-SK" cap="none" dirty="0"/>
              <a:t> (</a:t>
            </a:r>
            <a:r>
              <a:rPr lang="sk-SK" cap="none" dirty="0" err="1"/>
              <a:t>odstranění</a:t>
            </a:r>
            <a:r>
              <a:rPr lang="sk-SK" cap="none" dirty="0"/>
              <a:t> </a:t>
            </a:r>
            <a:r>
              <a:rPr lang="sk-SK" cap="none" dirty="0" err="1"/>
              <a:t>presbyopie</a:t>
            </a:r>
            <a:r>
              <a:rPr lang="sk-SK" cap="none" dirty="0"/>
              <a:t>)</a:t>
            </a:r>
          </a:p>
          <a:p>
            <a:pPr lvl="1">
              <a:lnSpc>
                <a:spcPct val="150000"/>
              </a:lnSpc>
            </a:pPr>
            <a:r>
              <a:rPr lang="sk-SK" cap="none" dirty="0"/>
              <a:t>často zle </a:t>
            </a:r>
            <a:r>
              <a:rPr lang="sk-SK" cap="none" dirty="0" err="1"/>
              <a:t>snášené</a:t>
            </a:r>
            <a:r>
              <a:rPr lang="sk-SK" cap="none" dirty="0"/>
              <a:t> u krátkozrakosti (</a:t>
            </a:r>
            <a:r>
              <a:rPr lang="sk-SK" cap="none" dirty="0" err="1"/>
              <a:t>myopie</a:t>
            </a:r>
            <a:r>
              <a:rPr lang="sk-SK" cap="none" dirty="0"/>
              <a:t>)</a:t>
            </a:r>
          </a:p>
          <a:p>
            <a:pPr lvl="1">
              <a:lnSpc>
                <a:spcPct val="150000"/>
              </a:lnSpc>
            </a:pPr>
            <a:r>
              <a:rPr lang="sk-SK" cap="none" dirty="0" err="1"/>
              <a:t>dobře</a:t>
            </a:r>
            <a:r>
              <a:rPr lang="sk-SK" cap="none" dirty="0"/>
              <a:t> </a:t>
            </a:r>
            <a:r>
              <a:rPr lang="sk-SK" cap="none" dirty="0" err="1"/>
              <a:t>snášené</a:t>
            </a:r>
            <a:r>
              <a:rPr lang="sk-SK" cap="none" dirty="0"/>
              <a:t> u </a:t>
            </a:r>
            <a:r>
              <a:rPr lang="sk-SK" cap="none" dirty="0" err="1"/>
              <a:t>dalekozrakosti</a:t>
            </a:r>
            <a:r>
              <a:rPr lang="sk-SK" cap="none" dirty="0"/>
              <a:t> (</a:t>
            </a:r>
            <a:r>
              <a:rPr lang="sk-SK" cap="none" dirty="0" err="1"/>
              <a:t>hypermetropie</a:t>
            </a:r>
            <a:r>
              <a:rPr lang="sk-SK" cap="none" dirty="0"/>
              <a:t>)</a:t>
            </a:r>
          </a:p>
          <a:p>
            <a:pPr lvl="1">
              <a:lnSpc>
                <a:spcPct val="150000"/>
              </a:lnSpc>
            </a:pPr>
            <a:r>
              <a:rPr lang="sk-SK" cap="none" dirty="0" err="1"/>
              <a:t>nežádoucí</a:t>
            </a:r>
            <a:r>
              <a:rPr lang="sk-SK" cap="none" dirty="0"/>
              <a:t> efekty </a:t>
            </a:r>
            <a:r>
              <a:rPr lang="sk-SK" cap="none" dirty="0" err="1"/>
              <a:t>glare</a:t>
            </a:r>
            <a:r>
              <a:rPr lang="sk-SK" cap="none" dirty="0"/>
              <a:t> a halo</a:t>
            </a:r>
          </a:p>
          <a:p>
            <a:pPr>
              <a:lnSpc>
                <a:spcPct val="150000"/>
              </a:lnSpc>
            </a:pPr>
            <a:endParaRPr lang="sk-SK" cap="none" dirty="0"/>
          </a:p>
          <a:p>
            <a:pPr marL="0" indent="0">
              <a:buNone/>
            </a:pPr>
            <a:endParaRPr lang="sk-SK" dirty="0">
              <a:effectLst/>
              <a:hlinkClick r:id="rId2"/>
            </a:endParaRPr>
          </a:p>
          <a:p>
            <a:endParaRPr lang="sk-SK" dirty="0"/>
          </a:p>
          <a:p>
            <a:endParaRPr lang="sk-SK" dirty="0">
              <a:effectLst/>
              <a:hlinkClick r:id="rId3"/>
            </a:endParaRPr>
          </a:p>
          <a:p>
            <a:endParaRPr lang="sk-SK" cap="none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330860"/>
            <a:ext cx="1219200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sk-SK" altLang="sk-SK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endParaRPr kumimoji="0" lang="sk-SK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2" descr="Výsledek obrázku pro acrilisa toric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09" y="1075785"/>
            <a:ext cx="3684363" cy="2193625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09" y="4040327"/>
            <a:ext cx="3684363" cy="25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50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Implantace IOL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endParaRPr lang="sk-SK" cap="none" dirty="0"/>
          </a:p>
          <a:p>
            <a:pPr marL="0" indent="0">
              <a:buNone/>
            </a:pPr>
            <a:endParaRPr lang="sk-SK" dirty="0">
              <a:effectLst/>
              <a:hlinkClick r:id="rId2"/>
            </a:endParaRPr>
          </a:p>
          <a:p>
            <a:endParaRPr lang="sk-SK" dirty="0"/>
          </a:p>
          <a:p>
            <a:endParaRPr lang="sk-SK" dirty="0">
              <a:effectLst/>
              <a:hlinkClick r:id="rId3"/>
            </a:endParaRPr>
          </a:p>
          <a:p>
            <a:endParaRPr lang="sk-SK" cap="none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330860"/>
            <a:ext cx="1219200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sk-SK" altLang="sk-SK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endParaRPr kumimoji="0" lang="sk-SK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2" descr="Výsledek obrázku pro acrilisa toric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251075"/>
            <a:ext cx="5715000" cy="340042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24" y="3144327"/>
            <a:ext cx="4572000" cy="342900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181" y="452235"/>
            <a:ext cx="2610928" cy="1958196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9" y="1388851"/>
            <a:ext cx="1981200" cy="1457325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74" y="1388851"/>
            <a:ext cx="1981200" cy="1457325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69" y="1388851"/>
            <a:ext cx="1981200" cy="1457325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64" y="1388851"/>
            <a:ext cx="19812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03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 err="1">
                <a:solidFill>
                  <a:srgbClr val="92D050"/>
                </a:solidFill>
              </a:rPr>
              <a:t>Předněkomorové</a:t>
            </a:r>
            <a:r>
              <a:rPr lang="cs-CZ" b="1" cap="none" dirty="0">
                <a:solidFill>
                  <a:srgbClr val="92D050"/>
                </a:solidFill>
              </a:rPr>
              <a:t> IOL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 marL="0" indent="0">
              <a:lnSpc>
                <a:spcPct val="150000"/>
              </a:lnSpc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Indikace</a:t>
            </a:r>
            <a:r>
              <a:rPr lang="sk-SK" b="1" cap="none" dirty="0">
                <a:solidFill>
                  <a:srgbClr val="FF0000"/>
                </a:solidFill>
              </a:rPr>
              <a:t> </a:t>
            </a:r>
            <a:r>
              <a:rPr lang="sk-SK" b="1" cap="none" dirty="0" err="1">
                <a:solidFill>
                  <a:srgbClr val="FF0000"/>
                </a:solidFill>
              </a:rPr>
              <a:t>implantace</a:t>
            </a:r>
            <a:endParaRPr lang="sk-SK" b="1" cap="none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sk-SK" cap="none" dirty="0">
                <a:solidFill>
                  <a:schemeClr val="tx1"/>
                </a:solidFill>
              </a:rPr>
              <a:t>nestabilita </a:t>
            </a:r>
            <a:r>
              <a:rPr lang="sk-SK" cap="none" dirty="0" err="1">
                <a:solidFill>
                  <a:schemeClr val="tx1"/>
                </a:solidFill>
              </a:rPr>
              <a:t>závěsného</a:t>
            </a:r>
            <a:r>
              <a:rPr lang="sk-SK" cap="none" dirty="0">
                <a:solidFill>
                  <a:schemeClr val="tx1"/>
                </a:solidFill>
              </a:rPr>
              <a:t> aparátu </a:t>
            </a:r>
            <a:r>
              <a:rPr lang="sk-SK" cap="none" dirty="0" err="1">
                <a:solidFill>
                  <a:schemeClr val="tx1"/>
                </a:solidFill>
              </a:rPr>
              <a:t>čočky</a:t>
            </a:r>
            <a:r>
              <a:rPr lang="sk-SK" cap="none" dirty="0">
                <a:solidFill>
                  <a:schemeClr val="tx1"/>
                </a:solidFill>
              </a:rPr>
              <a:t> (</a:t>
            </a:r>
            <a:r>
              <a:rPr lang="sk-SK" cap="none" dirty="0" err="1">
                <a:solidFill>
                  <a:schemeClr val="tx1"/>
                </a:solidFill>
              </a:rPr>
              <a:t>Marfanův</a:t>
            </a:r>
            <a:r>
              <a:rPr lang="sk-SK" cap="none" dirty="0">
                <a:solidFill>
                  <a:schemeClr val="tx1"/>
                </a:solidFill>
              </a:rPr>
              <a:t> </a:t>
            </a:r>
            <a:r>
              <a:rPr lang="sk-SK" cap="none" dirty="0" err="1">
                <a:solidFill>
                  <a:schemeClr val="tx1"/>
                </a:solidFill>
              </a:rPr>
              <a:t>sy</a:t>
            </a:r>
            <a:r>
              <a:rPr lang="sk-SK" cap="none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sk-SK" cap="none" dirty="0" err="1">
                <a:solidFill>
                  <a:schemeClr val="tx1"/>
                </a:solidFill>
              </a:rPr>
              <a:t>subluxace</a:t>
            </a:r>
            <a:r>
              <a:rPr lang="sk-SK" cap="none" dirty="0">
                <a:solidFill>
                  <a:schemeClr val="tx1"/>
                </a:solidFill>
              </a:rPr>
              <a:t> / </a:t>
            </a:r>
            <a:r>
              <a:rPr lang="sk-SK" cap="none" dirty="0" err="1">
                <a:solidFill>
                  <a:schemeClr val="tx1"/>
                </a:solidFill>
              </a:rPr>
              <a:t>luxace</a:t>
            </a:r>
            <a:r>
              <a:rPr lang="sk-SK" cap="none" dirty="0">
                <a:solidFill>
                  <a:schemeClr val="tx1"/>
                </a:solidFill>
              </a:rPr>
              <a:t> </a:t>
            </a:r>
            <a:r>
              <a:rPr lang="sk-SK" cap="none" dirty="0" err="1">
                <a:solidFill>
                  <a:schemeClr val="tx1"/>
                </a:solidFill>
              </a:rPr>
              <a:t>čočky</a:t>
            </a:r>
            <a:endParaRPr lang="sk-SK" cap="none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sk-SK" cap="none" dirty="0" err="1">
                <a:solidFill>
                  <a:schemeClr val="tx1"/>
                </a:solidFill>
              </a:rPr>
              <a:t>sekundárně</a:t>
            </a:r>
            <a:r>
              <a:rPr lang="sk-SK" cap="none" dirty="0">
                <a:solidFill>
                  <a:schemeClr val="tx1"/>
                </a:solidFill>
              </a:rPr>
              <a:t> po </a:t>
            </a:r>
            <a:r>
              <a:rPr lang="sk-SK" cap="none" dirty="0" err="1">
                <a:solidFill>
                  <a:schemeClr val="tx1"/>
                </a:solidFill>
              </a:rPr>
              <a:t>komplikacích</a:t>
            </a:r>
            <a:r>
              <a:rPr lang="sk-SK" cap="none" dirty="0">
                <a:solidFill>
                  <a:schemeClr val="tx1"/>
                </a:solidFill>
              </a:rPr>
              <a:t> / </a:t>
            </a:r>
            <a:r>
              <a:rPr lang="sk-SK" cap="none" dirty="0" err="1">
                <a:solidFill>
                  <a:schemeClr val="tx1"/>
                </a:solidFill>
              </a:rPr>
              <a:t>úrazech</a:t>
            </a:r>
            <a:endParaRPr lang="sk-SK" cap="none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sk-SK" cap="none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Fixace</a:t>
            </a:r>
            <a:endParaRPr lang="sk-SK" b="1" cap="none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sk-SK" cap="none" dirty="0">
                <a:solidFill>
                  <a:schemeClr val="tx1"/>
                </a:solidFill>
              </a:rPr>
              <a:t>v PK do komorového </a:t>
            </a:r>
            <a:r>
              <a:rPr lang="sk-SK" cap="none" dirty="0" err="1">
                <a:solidFill>
                  <a:schemeClr val="tx1"/>
                </a:solidFill>
              </a:rPr>
              <a:t>úhlu</a:t>
            </a:r>
            <a:endParaRPr lang="sk-SK" cap="none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sk-SK" cap="none" dirty="0">
                <a:solidFill>
                  <a:schemeClr val="tx1"/>
                </a:solidFill>
              </a:rPr>
              <a:t>na </a:t>
            </a:r>
            <a:r>
              <a:rPr lang="sk-SK" cap="none" dirty="0" err="1">
                <a:solidFill>
                  <a:schemeClr val="tx1"/>
                </a:solidFill>
              </a:rPr>
              <a:t>duhovku</a:t>
            </a:r>
            <a:endParaRPr lang="sk-SK" cap="none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sk-SK" cap="none" dirty="0">
              <a:solidFill>
                <a:schemeClr val="tx1"/>
              </a:solidFill>
            </a:endParaRPr>
          </a:p>
          <a:p>
            <a:endParaRPr lang="sk-SK" cap="none" dirty="0"/>
          </a:p>
          <a:p>
            <a:endParaRPr lang="sk-SK" cap="none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116" y="312708"/>
            <a:ext cx="3505200" cy="26289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576" y="3165889"/>
            <a:ext cx="4508740" cy="338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42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 err="1">
                <a:solidFill>
                  <a:srgbClr val="92D050"/>
                </a:solidFill>
              </a:rPr>
              <a:t>Peroperační</a:t>
            </a:r>
            <a:r>
              <a:rPr lang="cs-CZ" b="1" cap="none" dirty="0">
                <a:solidFill>
                  <a:srgbClr val="92D050"/>
                </a:solidFill>
              </a:rPr>
              <a:t> komplikace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 marL="0" indent="0">
              <a:buNone/>
            </a:pPr>
            <a:r>
              <a:rPr lang="sk-SK" b="1" cap="none" dirty="0">
                <a:solidFill>
                  <a:srgbClr val="FF0000"/>
                </a:solidFill>
              </a:rPr>
              <a:t>IFIS</a:t>
            </a:r>
            <a:r>
              <a:rPr lang="sk-SK" cap="none" dirty="0"/>
              <a:t> (</a:t>
            </a:r>
            <a:r>
              <a:rPr lang="sk-SK" cap="none" dirty="0" err="1"/>
              <a:t>intraoperative</a:t>
            </a:r>
            <a:r>
              <a:rPr lang="sk-SK" cap="none" dirty="0"/>
              <a:t> floppy iris </a:t>
            </a:r>
            <a:r>
              <a:rPr lang="sk-SK" cap="none" dirty="0" err="1"/>
              <a:t>syndrome</a:t>
            </a:r>
            <a:r>
              <a:rPr lang="sk-SK" cap="none" dirty="0"/>
              <a:t>) </a:t>
            </a:r>
            <a:r>
              <a:rPr lang="sk-SK" cap="none" dirty="0" err="1"/>
              <a:t>syndrom</a:t>
            </a:r>
            <a:r>
              <a:rPr lang="sk-SK" cap="none" dirty="0"/>
              <a:t> </a:t>
            </a:r>
            <a:r>
              <a:rPr lang="sk-SK" cap="none" dirty="0" err="1"/>
              <a:t>vlající</a:t>
            </a:r>
            <a:r>
              <a:rPr lang="sk-SK" cap="none" dirty="0"/>
              <a:t> </a:t>
            </a:r>
            <a:r>
              <a:rPr lang="sk-SK" cap="none" dirty="0" err="1"/>
              <a:t>duhovky</a:t>
            </a:r>
            <a:r>
              <a:rPr lang="sk-SK" cap="none" dirty="0"/>
              <a:t> </a:t>
            </a:r>
          </a:p>
          <a:p>
            <a:pPr lvl="1"/>
            <a:r>
              <a:rPr lang="sk-SK" cap="none" dirty="0"/>
              <a:t>terapie </a:t>
            </a:r>
            <a:r>
              <a:rPr lang="sk-SK" cap="none" dirty="0" err="1"/>
              <a:t>tamsulosin</a:t>
            </a:r>
            <a:endParaRPr lang="sk-SK" cap="none" dirty="0"/>
          </a:p>
          <a:p>
            <a:endParaRPr lang="sk-SK" cap="none" dirty="0"/>
          </a:p>
          <a:p>
            <a:pPr marL="0" indent="0"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Krvácení</a:t>
            </a:r>
            <a:endParaRPr lang="sk-SK" b="1" cap="none" dirty="0">
              <a:solidFill>
                <a:srgbClr val="FF0000"/>
              </a:solidFill>
            </a:endParaRPr>
          </a:p>
          <a:p>
            <a:pPr lvl="1"/>
            <a:r>
              <a:rPr lang="sk-SK" cap="none" dirty="0"/>
              <a:t> </a:t>
            </a:r>
            <a:r>
              <a:rPr lang="sk-SK" cap="none" dirty="0" err="1"/>
              <a:t>expulzivní</a:t>
            </a:r>
            <a:r>
              <a:rPr lang="sk-SK" cap="none" dirty="0"/>
              <a:t> </a:t>
            </a:r>
            <a:r>
              <a:rPr lang="sk-SK" cap="none" dirty="0" err="1"/>
              <a:t>hemoragie</a:t>
            </a:r>
            <a:r>
              <a:rPr lang="sk-SK" cap="none" dirty="0"/>
              <a:t> – </a:t>
            </a:r>
            <a:r>
              <a:rPr lang="sk-SK" cap="none" dirty="0" err="1"/>
              <a:t>při</a:t>
            </a:r>
            <a:r>
              <a:rPr lang="sk-SK" cap="none" dirty="0"/>
              <a:t> chirurgii malým </a:t>
            </a:r>
            <a:r>
              <a:rPr lang="sk-SK" cap="none" dirty="0" err="1"/>
              <a:t>řezem</a:t>
            </a:r>
            <a:r>
              <a:rPr lang="sk-SK" cap="none" dirty="0"/>
              <a:t> </a:t>
            </a:r>
            <a:r>
              <a:rPr lang="sk-SK" cap="none" dirty="0" err="1"/>
              <a:t>velmi</a:t>
            </a:r>
            <a:r>
              <a:rPr lang="sk-SK" cap="none" dirty="0"/>
              <a:t> </a:t>
            </a:r>
            <a:r>
              <a:rPr lang="sk-SK" cap="none" dirty="0" err="1"/>
              <a:t>vzácná</a:t>
            </a:r>
            <a:endParaRPr lang="sk-SK" cap="none" dirty="0"/>
          </a:p>
          <a:p>
            <a:endParaRPr lang="sk-SK" cap="none" dirty="0"/>
          </a:p>
          <a:p>
            <a:pPr marL="0" indent="0"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Ruptura</a:t>
            </a:r>
            <a:r>
              <a:rPr lang="sk-SK" b="1" cap="none" dirty="0">
                <a:solidFill>
                  <a:srgbClr val="FF0000"/>
                </a:solidFill>
              </a:rPr>
              <a:t> </a:t>
            </a:r>
            <a:r>
              <a:rPr lang="sk-SK" b="1" cap="none" dirty="0" err="1">
                <a:solidFill>
                  <a:srgbClr val="FF0000"/>
                </a:solidFill>
              </a:rPr>
              <a:t>zadního</a:t>
            </a:r>
            <a:r>
              <a:rPr lang="sk-SK" b="1" cap="none" dirty="0">
                <a:solidFill>
                  <a:srgbClr val="FF0000"/>
                </a:solidFill>
              </a:rPr>
              <a:t> </a:t>
            </a:r>
            <a:r>
              <a:rPr lang="sk-SK" b="1" cap="none" dirty="0" err="1">
                <a:solidFill>
                  <a:srgbClr val="FF0000"/>
                </a:solidFill>
              </a:rPr>
              <a:t>pouzdra</a:t>
            </a:r>
            <a:endParaRPr lang="sk-SK" b="1" cap="none" dirty="0">
              <a:solidFill>
                <a:srgbClr val="FF0000"/>
              </a:solidFill>
            </a:endParaRPr>
          </a:p>
          <a:p>
            <a:pPr lvl="1"/>
            <a:r>
              <a:rPr lang="sk-SK" cap="none" dirty="0"/>
              <a:t>obávaná </a:t>
            </a:r>
            <a:r>
              <a:rPr lang="sk-SK" cap="none" dirty="0" err="1"/>
              <a:t>komplikace</a:t>
            </a:r>
            <a:endParaRPr lang="sk-SK" cap="none" dirty="0"/>
          </a:p>
          <a:p>
            <a:pPr lvl="1"/>
            <a:r>
              <a:rPr lang="sk-SK" cap="none" dirty="0" err="1"/>
              <a:t>pokračování</a:t>
            </a:r>
            <a:r>
              <a:rPr lang="sk-SK" cap="none" dirty="0"/>
              <a:t> v </a:t>
            </a:r>
            <a:r>
              <a:rPr lang="sk-SK" cap="none" dirty="0" err="1"/>
              <a:t>operaci</a:t>
            </a:r>
            <a:r>
              <a:rPr lang="sk-SK" cap="none" dirty="0"/>
              <a:t> </a:t>
            </a:r>
            <a:r>
              <a:rPr lang="sk-SK" cap="none" dirty="0" err="1"/>
              <a:t>podle</a:t>
            </a:r>
            <a:r>
              <a:rPr lang="sk-SK" cap="none" dirty="0"/>
              <a:t> </a:t>
            </a:r>
            <a:r>
              <a:rPr lang="sk-SK" cap="none" dirty="0" err="1"/>
              <a:t>aktuálního</a:t>
            </a:r>
            <a:r>
              <a:rPr lang="sk-SK" cap="none" dirty="0"/>
              <a:t> stavu</a:t>
            </a:r>
          </a:p>
          <a:p>
            <a:pPr lvl="1"/>
            <a:r>
              <a:rPr lang="sk-SK" cap="none" dirty="0"/>
              <a:t>riziko pádu </a:t>
            </a:r>
            <a:r>
              <a:rPr lang="sk-SK" cap="none" dirty="0" err="1"/>
              <a:t>částí</a:t>
            </a:r>
            <a:r>
              <a:rPr lang="sk-SK" cap="none" dirty="0"/>
              <a:t> </a:t>
            </a:r>
            <a:r>
              <a:rPr lang="sk-SK" cap="none" dirty="0" err="1"/>
              <a:t>čočky</a:t>
            </a:r>
            <a:r>
              <a:rPr lang="sk-SK" cap="none" dirty="0"/>
              <a:t> do </a:t>
            </a:r>
            <a:r>
              <a:rPr lang="sk-SK" cap="none" dirty="0" err="1"/>
              <a:t>sklivce</a:t>
            </a:r>
            <a:endParaRPr lang="sk-SK" cap="none" dirty="0"/>
          </a:p>
          <a:p>
            <a:endParaRPr lang="sk-SK" cap="none" dirty="0"/>
          </a:p>
          <a:p>
            <a:endParaRPr lang="sk-SK" cap="none" dirty="0"/>
          </a:p>
          <a:p>
            <a:endParaRPr lang="sk-SK" cap="none" dirty="0"/>
          </a:p>
        </p:txBody>
      </p:sp>
    </p:spTree>
    <p:extLst>
      <p:ext uri="{BB962C8B-B14F-4D97-AF65-F5344CB8AC3E}">
        <p14:creationId xmlns:p14="http://schemas.microsoft.com/office/powerpoint/2010/main" val="3673699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Pooperační komplikace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 marL="0" indent="0">
              <a:lnSpc>
                <a:spcPct val="150000"/>
              </a:lnSpc>
              <a:buNone/>
            </a:pPr>
            <a:r>
              <a:rPr lang="sk-SK" b="1" cap="none" dirty="0">
                <a:solidFill>
                  <a:srgbClr val="FF0000"/>
                </a:solidFill>
              </a:rPr>
              <a:t>Časné</a:t>
            </a:r>
          </a:p>
          <a:p>
            <a:pPr lvl="1">
              <a:lnSpc>
                <a:spcPct val="150000"/>
              </a:lnSpc>
            </a:pPr>
            <a:r>
              <a:rPr lang="sk-SK" b="1" cap="none" dirty="0">
                <a:solidFill>
                  <a:srgbClr val="FFC000"/>
                </a:solidFill>
              </a:rPr>
              <a:t>TASS</a:t>
            </a:r>
            <a:r>
              <a:rPr lang="sk-SK" cap="none" dirty="0"/>
              <a:t> – do 24 </a:t>
            </a:r>
            <a:r>
              <a:rPr lang="sk-SK" cap="none" dirty="0" err="1"/>
              <a:t>hodin</a:t>
            </a:r>
            <a:r>
              <a:rPr lang="sk-SK" cap="none" dirty="0"/>
              <a:t>, (vysoký </a:t>
            </a:r>
            <a:r>
              <a:rPr lang="sk-SK" cap="none" dirty="0" err="1"/>
              <a:t>nitrooční</a:t>
            </a:r>
            <a:r>
              <a:rPr lang="sk-SK" cap="none" dirty="0"/>
              <a:t> tlak, </a:t>
            </a:r>
            <a:r>
              <a:rPr lang="sk-SK" cap="none" dirty="0" err="1"/>
              <a:t>plegická</a:t>
            </a:r>
            <a:r>
              <a:rPr lang="sk-SK" cap="none" dirty="0"/>
              <a:t> zornice, </a:t>
            </a:r>
            <a:r>
              <a:rPr lang="sk-SK" cap="none" dirty="0" err="1"/>
              <a:t>hypopyon</a:t>
            </a:r>
            <a:r>
              <a:rPr lang="sk-SK" cap="none" dirty="0"/>
              <a:t>, bez bolesti)</a:t>
            </a:r>
          </a:p>
          <a:p>
            <a:pPr lvl="1">
              <a:lnSpc>
                <a:spcPct val="150000"/>
              </a:lnSpc>
            </a:pPr>
            <a:r>
              <a:rPr lang="sk-SK" b="1" cap="none" dirty="0" err="1">
                <a:solidFill>
                  <a:srgbClr val="FFC000"/>
                </a:solidFill>
              </a:rPr>
              <a:t>Endoftalmitida</a:t>
            </a:r>
            <a:r>
              <a:rPr lang="sk-SK" cap="none" dirty="0"/>
              <a:t> – 2 až 5 dní po </a:t>
            </a:r>
            <a:r>
              <a:rPr lang="sk-SK" cap="none" dirty="0" err="1"/>
              <a:t>operaci</a:t>
            </a:r>
            <a:r>
              <a:rPr lang="sk-SK" cap="none" dirty="0"/>
              <a:t> (</a:t>
            </a:r>
            <a:r>
              <a:rPr lang="sk-SK" cap="none" dirty="0" err="1"/>
              <a:t>bolest</a:t>
            </a:r>
            <a:r>
              <a:rPr lang="sk-SK" cap="none" dirty="0"/>
              <a:t> oka, </a:t>
            </a:r>
            <a:r>
              <a:rPr lang="sk-SK" cap="none" dirty="0" err="1"/>
              <a:t>světloplachost</a:t>
            </a:r>
            <a:r>
              <a:rPr lang="sk-SK" cap="none" dirty="0"/>
              <a:t>, pokles </a:t>
            </a:r>
            <a:r>
              <a:rPr lang="sk-SK" cap="none" dirty="0" err="1"/>
              <a:t>vizu</a:t>
            </a:r>
            <a:r>
              <a:rPr lang="sk-SK" cap="none" dirty="0"/>
              <a:t>, </a:t>
            </a:r>
            <a:r>
              <a:rPr lang="sk-SK" cap="none" dirty="0" err="1"/>
              <a:t>hypopyon</a:t>
            </a:r>
            <a:r>
              <a:rPr lang="sk-SK" cap="none" dirty="0"/>
              <a:t>)</a:t>
            </a:r>
          </a:p>
          <a:p>
            <a:pPr lvl="1">
              <a:lnSpc>
                <a:spcPct val="150000"/>
              </a:lnSpc>
            </a:pPr>
            <a:r>
              <a:rPr lang="sk-SK" b="1" cap="none" dirty="0" err="1">
                <a:solidFill>
                  <a:srgbClr val="FFC000"/>
                </a:solidFill>
              </a:rPr>
              <a:t>Sekundární</a:t>
            </a:r>
            <a:r>
              <a:rPr lang="sk-SK" b="1" cap="none" dirty="0">
                <a:solidFill>
                  <a:srgbClr val="FFC000"/>
                </a:solidFill>
              </a:rPr>
              <a:t> </a:t>
            </a:r>
            <a:r>
              <a:rPr lang="sk-SK" b="1" cap="none" dirty="0" err="1">
                <a:solidFill>
                  <a:srgbClr val="FFC000"/>
                </a:solidFill>
              </a:rPr>
              <a:t>glaukom</a:t>
            </a:r>
            <a:r>
              <a:rPr lang="sk-SK" b="1" cap="none" dirty="0">
                <a:solidFill>
                  <a:schemeClr val="tx1"/>
                </a:solidFill>
              </a:rPr>
              <a:t> </a:t>
            </a:r>
            <a:r>
              <a:rPr lang="sk-SK" cap="none" dirty="0">
                <a:solidFill>
                  <a:schemeClr val="tx1"/>
                </a:solidFill>
              </a:rPr>
              <a:t>– </a:t>
            </a:r>
            <a:r>
              <a:rPr lang="sk-SK" cap="none" dirty="0" err="1">
                <a:solidFill>
                  <a:schemeClr val="tx1"/>
                </a:solidFill>
              </a:rPr>
              <a:t>obyčejně</a:t>
            </a:r>
            <a:r>
              <a:rPr lang="sk-SK" cap="none" dirty="0">
                <a:solidFill>
                  <a:schemeClr val="tx1"/>
                </a:solidFill>
              </a:rPr>
              <a:t> </a:t>
            </a:r>
            <a:r>
              <a:rPr lang="sk-SK" cap="none" dirty="0" err="1">
                <a:solidFill>
                  <a:schemeClr val="tx1"/>
                </a:solidFill>
              </a:rPr>
              <a:t>přechodný</a:t>
            </a:r>
            <a:r>
              <a:rPr lang="sk-SK" cap="none" dirty="0">
                <a:solidFill>
                  <a:schemeClr val="tx1"/>
                </a:solidFill>
              </a:rPr>
              <a:t>,  </a:t>
            </a:r>
            <a:r>
              <a:rPr lang="sk-SK" cap="none" dirty="0" err="1">
                <a:solidFill>
                  <a:schemeClr val="tx1"/>
                </a:solidFill>
              </a:rPr>
              <a:t>lokální</a:t>
            </a:r>
            <a:r>
              <a:rPr lang="sk-SK" cap="none" dirty="0">
                <a:solidFill>
                  <a:schemeClr val="tx1"/>
                </a:solidFill>
              </a:rPr>
              <a:t> </a:t>
            </a:r>
            <a:r>
              <a:rPr lang="sk-SK" cap="none" dirty="0" err="1">
                <a:solidFill>
                  <a:schemeClr val="tx1"/>
                </a:solidFill>
              </a:rPr>
              <a:t>antigl</a:t>
            </a:r>
            <a:r>
              <a:rPr lang="sk-SK" cap="none" dirty="0">
                <a:solidFill>
                  <a:schemeClr val="tx1"/>
                </a:solidFill>
              </a:rPr>
              <a:t>. </a:t>
            </a:r>
            <a:r>
              <a:rPr lang="sk-SK" cap="none" dirty="0" err="1">
                <a:solidFill>
                  <a:schemeClr val="tx1"/>
                </a:solidFill>
              </a:rPr>
              <a:t>léčba</a:t>
            </a:r>
            <a:r>
              <a:rPr lang="sk-SK" cap="none" dirty="0">
                <a:solidFill>
                  <a:schemeClr val="tx1"/>
                </a:solidFill>
              </a:rPr>
              <a:t> </a:t>
            </a:r>
            <a:endParaRPr lang="sk-SK" cap="none" dirty="0">
              <a:solidFill>
                <a:srgbClr val="FFC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sk-SK" b="1" cap="none" dirty="0" err="1">
                <a:solidFill>
                  <a:srgbClr val="FFC000"/>
                </a:solidFill>
              </a:rPr>
              <a:t>Makulární</a:t>
            </a:r>
            <a:r>
              <a:rPr lang="sk-SK" b="1" cap="none" dirty="0">
                <a:solidFill>
                  <a:srgbClr val="FFC000"/>
                </a:solidFill>
              </a:rPr>
              <a:t> edém </a:t>
            </a:r>
            <a:r>
              <a:rPr lang="sk-SK" cap="none" dirty="0"/>
              <a:t>– zhoršení </a:t>
            </a:r>
            <a:r>
              <a:rPr lang="sk-SK" cap="none" dirty="0" err="1"/>
              <a:t>vidění</a:t>
            </a:r>
            <a:r>
              <a:rPr lang="sk-SK" cap="none" dirty="0"/>
              <a:t>, </a:t>
            </a:r>
            <a:r>
              <a:rPr lang="sk-SK" cap="none" dirty="0" err="1"/>
              <a:t>profylaxe</a:t>
            </a:r>
            <a:r>
              <a:rPr lang="sk-SK" cap="none" dirty="0"/>
              <a:t> NSAID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Pozdní</a:t>
            </a:r>
            <a:endParaRPr lang="sk-SK" b="1" cap="none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sk-SK" b="1" cap="none" dirty="0" err="1">
                <a:solidFill>
                  <a:srgbClr val="FFC000"/>
                </a:solidFill>
              </a:rPr>
              <a:t>odchlípení</a:t>
            </a:r>
            <a:r>
              <a:rPr lang="sk-SK" b="1" cap="none" dirty="0">
                <a:solidFill>
                  <a:srgbClr val="FFC000"/>
                </a:solidFill>
              </a:rPr>
              <a:t> (</a:t>
            </a:r>
            <a:r>
              <a:rPr lang="sk-SK" b="1" cap="none" dirty="0" err="1">
                <a:solidFill>
                  <a:srgbClr val="FFC000"/>
                </a:solidFill>
              </a:rPr>
              <a:t>amoce</a:t>
            </a:r>
            <a:r>
              <a:rPr lang="sk-SK" b="1" cap="none" dirty="0">
                <a:solidFill>
                  <a:srgbClr val="FFC000"/>
                </a:solidFill>
              </a:rPr>
              <a:t>) </a:t>
            </a:r>
            <a:r>
              <a:rPr lang="sk-SK" b="1" cap="none" dirty="0" err="1">
                <a:solidFill>
                  <a:srgbClr val="FFC000"/>
                </a:solidFill>
              </a:rPr>
              <a:t>sítnice</a:t>
            </a:r>
            <a:r>
              <a:rPr lang="sk-SK" b="1" cap="none" dirty="0">
                <a:solidFill>
                  <a:srgbClr val="FFC000"/>
                </a:solidFill>
              </a:rPr>
              <a:t> </a:t>
            </a:r>
            <a:r>
              <a:rPr lang="sk-SK" cap="none" dirty="0"/>
              <a:t>– </a:t>
            </a:r>
            <a:r>
              <a:rPr lang="sk-SK" cap="none" dirty="0" err="1"/>
              <a:t>incidencie</a:t>
            </a:r>
            <a:r>
              <a:rPr lang="sk-SK" cap="none" dirty="0"/>
              <a:t> 0,1%, </a:t>
            </a:r>
            <a:r>
              <a:rPr lang="sk-SK" cap="none" dirty="0" err="1"/>
              <a:t>najčastěji</a:t>
            </a:r>
            <a:r>
              <a:rPr lang="sk-SK" cap="none" dirty="0"/>
              <a:t> 6 M po </a:t>
            </a:r>
            <a:r>
              <a:rPr lang="sk-SK" cap="none" dirty="0" err="1"/>
              <a:t>operaci</a:t>
            </a:r>
            <a:endParaRPr lang="sk-SK" cap="none" dirty="0"/>
          </a:p>
          <a:p>
            <a:pPr lvl="1">
              <a:lnSpc>
                <a:spcPct val="150000"/>
              </a:lnSpc>
            </a:pPr>
            <a:r>
              <a:rPr lang="sk-SK" b="1" cap="none" dirty="0">
                <a:solidFill>
                  <a:srgbClr val="FFC000"/>
                </a:solidFill>
              </a:rPr>
              <a:t>následný šedý zákal </a:t>
            </a:r>
            <a:r>
              <a:rPr lang="sk-SK" cap="none" dirty="0"/>
              <a:t>= </a:t>
            </a:r>
            <a:r>
              <a:rPr lang="sk-SK" cap="none" dirty="0" err="1"/>
              <a:t>sekundární</a:t>
            </a:r>
            <a:r>
              <a:rPr lang="sk-SK" cap="none" dirty="0"/>
              <a:t> katarakta (</a:t>
            </a:r>
            <a:r>
              <a:rPr lang="sk-SK" cap="none" dirty="0" err="1"/>
              <a:t>proliferativní</a:t>
            </a:r>
            <a:r>
              <a:rPr lang="sk-SK" cap="none" dirty="0"/>
              <a:t>, </a:t>
            </a:r>
            <a:r>
              <a:rPr lang="sk-SK" cap="none" dirty="0" err="1"/>
              <a:t>fibrózní</a:t>
            </a:r>
            <a:r>
              <a:rPr lang="sk-SK" cap="none" dirty="0"/>
              <a:t> typ, ev. </a:t>
            </a:r>
            <a:r>
              <a:rPr lang="sk-SK" cap="none" dirty="0" err="1"/>
              <a:t>smíšený</a:t>
            </a:r>
            <a:r>
              <a:rPr lang="sk-SK" cap="none" dirty="0"/>
              <a:t>), </a:t>
            </a:r>
            <a:r>
              <a:rPr lang="sk-SK" cap="none" dirty="0" err="1"/>
              <a:t>měsíce</a:t>
            </a:r>
            <a:r>
              <a:rPr lang="sk-SK" cap="none" dirty="0"/>
              <a:t> až roky po </a:t>
            </a:r>
            <a:r>
              <a:rPr lang="sk-SK" cap="none" dirty="0" err="1"/>
              <a:t>operaci</a:t>
            </a:r>
            <a:r>
              <a:rPr lang="sk-SK" cap="none" dirty="0"/>
              <a:t>, chirurgická </a:t>
            </a:r>
            <a:r>
              <a:rPr lang="sk-SK" cap="none" dirty="0" err="1"/>
              <a:t>léčba</a:t>
            </a:r>
            <a:r>
              <a:rPr lang="sk-SK" cap="none" dirty="0"/>
              <a:t> (tzv. YAG </a:t>
            </a:r>
            <a:r>
              <a:rPr lang="sk-SK" cap="none" dirty="0" err="1"/>
              <a:t>kapsulotomie</a:t>
            </a:r>
            <a:r>
              <a:rPr lang="sk-SK" cap="none" dirty="0"/>
              <a:t>, </a:t>
            </a:r>
            <a:r>
              <a:rPr lang="sk-SK" cap="none" dirty="0" err="1"/>
              <a:t>rhexe</a:t>
            </a:r>
            <a:r>
              <a:rPr lang="sk-SK" cap="none" dirty="0"/>
              <a:t> zadní kapsuly, </a:t>
            </a:r>
            <a:r>
              <a:rPr lang="sk-SK" cap="none" dirty="0" err="1"/>
              <a:t>čištění</a:t>
            </a:r>
            <a:r>
              <a:rPr lang="sk-SK" cap="none" dirty="0"/>
              <a:t>)</a:t>
            </a:r>
          </a:p>
          <a:p>
            <a:pPr>
              <a:lnSpc>
                <a:spcPct val="150000"/>
              </a:lnSpc>
            </a:pPr>
            <a:endParaRPr lang="sk-SK" cap="none" dirty="0"/>
          </a:p>
          <a:p>
            <a:endParaRPr lang="sk-SK" cap="none" dirty="0"/>
          </a:p>
          <a:p>
            <a:endParaRPr lang="sk-SK" cap="none" dirty="0"/>
          </a:p>
        </p:txBody>
      </p:sp>
    </p:spTree>
    <p:extLst>
      <p:ext uri="{BB962C8B-B14F-4D97-AF65-F5344CB8AC3E}">
        <p14:creationId xmlns:p14="http://schemas.microsoft.com/office/powerpoint/2010/main" val="3711723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 err="1">
                <a:solidFill>
                  <a:srgbClr val="92D050"/>
                </a:solidFill>
              </a:rPr>
              <a:t>Sekudární</a:t>
            </a:r>
            <a:r>
              <a:rPr lang="cs-CZ" b="1" cap="none" dirty="0">
                <a:solidFill>
                  <a:srgbClr val="92D050"/>
                </a:solidFill>
              </a:rPr>
              <a:t> katarakta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 marL="0" indent="0">
              <a:lnSpc>
                <a:spcPct val="150000"/>
              </a:lnSpc>
              <a:buNone/>
            </a:pPr>
            <a:endParaRPr lang="sk-SK" b="1" cap="none" dirty="0">
              <a:solidFill>
                <a:srgbClr val="FF0000"/>
              </a:solidFill>
            </a:endParaRPr>
          </a:p>
          <a:p>
            <a:endParaRPr lang="sk-SK" cap="none" dirty="0"/>
          </a:p>
          <a:p>
            <a:endParaRPr lang="sk-SK" cap="none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8DE98DB9-7579-49BF-A2C0-5B91BED36D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510707"/>
              </p:ext>
            </p:extLst>
          </p:nvPr>
        </p:nvGraphicFramePr>
        <p:xfrm>
          <a:off x="4402390" y="1560353"/>
          <a:ext cx="3387220" cy="3339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r:id="rId3" imgW="8139600" imgH="8152200" progId="">
                  <p:embed/>
                </p:oleObj>
              </mc:Choice>
              <mc:Fallback>
                <p:oleObj r:id="rId3" imgW="8139600" imgH="8152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02390" y="1560353"/>
                        <a:ext cx="3387220" cy="3339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4FF8DC11-D8F9-4748-AC4B-D1AA80384D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859765"/>
              </p:ext>
            </p:extLst>
          </p:nvPr>
        </p:nvGraphicFramePr>
        <p:xfrm>
          <a:off x="500332" y="1560353"/>
          <a:ext cx="3387220" cy="3339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r:id="rId5" imgW="8139600" imgH="8152200" progId="">
                  <p:embed/>
                </p:oleObj>
              </mc:Choice>
              <mc:Fallback>
                <p:oleObj r:id="rId5" imgW="8139600" imgH="8152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0332" y="1560353"/>
                        <a:ext cx="3387220" cy="3339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81354A6B-02EC-4F1E-BA5C-3C671785BE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386585"/>
              </p:ext>
            </p:extLst>
          </p:nvPr>
        </p:nvGraphicFramePr>
        <p:xfrm>
          <a:off x="8304448" y="1560353"/>
          <a:ext cx="3396246" cy="3339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r:id="rId7" imgW="7619040" imgH="7619040" progId="">
                  <p:embed/>
                </p:oleObj>
              </mc:Choice>
              <mc:Fallback>
                <p:oleObj r:id="rId7" imgW="7619040" imgH="7619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04448" y="1560353"/>
                        <a:ext cx="3396246" cy="3339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lokTextu 7">
            <a:extLst>
              <a:ext uri="{FF2B5EF4-FFF2-40B4-BE49-F238E27FC236}">
                <a16:creationId xmlns:a16="http://schemas.microsoft.com/office/drawing/2014/main" id="{A3CB89FD-FB04-4F22-82FB-43FEBA0BF068}"/>
              </a:ext>
            </a:extLst>
          </p:cNvPr>
          <p:cNvSpPr txBox="1"/>
          <p:nvPr/>
        </p:nvSpPr>
        <p:spPr>
          <a:xfrm>
            <a:off x="4538800" y="5367376"/>
            <a:ext cx="3111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sekundární katarakta </a:t>
            </a:r>
          </a:p>
          <a:p>
            <a:pPr algn="ctr"/>
            <a:r>
              <a:rPr lang="cs-CZ" dirty="0"/>
              <a:t>v </a:t>
            </a:r>
            <a:r>
              <a:rPr lang="cs-CZ" dirty="0" err="1"/>
              <a:t>retroiluminaci</a:t>
            </a:r>
            <a:endParaRPr lang="sk-SK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2907F46B-681E-448A-97D4-1C201B4322D7}"/>
              </a:ext>
            </a:extLst>
          </p:cNvPr>
          <p:cNvSpPr txBox="1"/>
          <p:nvPr/>
        </p:nvSpPr>
        <p:spPr>
          <a:xfrm>
            <a:off x="638330" y="5367376"/>
            <a:ext cx="3111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sekundární katarakta </a:t>
            </a:r>
          </a:p>
          <a:p>
            <a:pPr algn="ctr"/>
            <a:r>
              <a:rPr lang="cs-CZ" dirty="0"/>
              <a:t>V mydriáze</a:t>
            </a:r>
            <a:endParaRPr lang="sk-SK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73657B11-E9D4-48D6-BB3C-E211813159BF}"/>
              </a:ext>
            </a:extLst>
          </p:cNvPr>
          <p:cNvSpPr txBox="1"/>
          <p:nvPr/>
        </p:nvSpPr>
        <p:spPr>
          <a:xfrm>
            <a:off x="8446959" y="5367376"/>
            <a:ext cx="3111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sekundární katarakta </a:t>
            </a:r>
          </a:p>
          <a:p>
            <a:pPr algn="ctr"/>
            <a:r>
              <a:rPr lang="cs-CZ" dirty="0"/>
              <a:t>s okénkem po YAG </a:t>
            </a:r>
            <a:r>
              <a:rPr lang="cs-CZ" dirty="0" err="1"/>
              <a:t>kapsulotomii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0603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Pooperační režim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sk-SK" cap="none" dirty="0">
                <a:solidFill>
                  <a:schemeClr val="tx1"/>
                </a:solidFill>
              </a:rPr>
              <a:t>pooperační krytí oka</a:t>
            </a:r>
          </a:p>
          <a:p>
            <a:pPr>
              <a:lnSpc>
                <a:spcPct val="150000"/>
              </a:lnSpc>
            </a:pPr>
            <a:r>
              <a:rPr lang="sk-SK" cap="none" dirty="0">
                <a:solidFill>
                  <a:schemeClr val="tx1"/>
                </a:solidFill>
              </a:rPr>
              <a:t>1. </a:t>
            </a:r>
            <a:r>
              <a:rPr lang="sk-SK" cap="none" dirty="0" err="1">
                <a:solidFill>
                  <a:schemeClr val="tx1"/>
                </a:solidFill>
              </a:rPr>
              <a:t>den</a:t>
            </a:r>
            <a:r>
              <a:rPr lang="sk-SK" cap="none" dirty="0">
                <a:solidFill>
                  <a:schemeClr val="tx1"/>
                </a:solidFill>
              </a:rPr>
              <a:t> po </a:t>
            </a:r>
            <a:r>
              <a:rPr lang="sk-SK" cap="none" dirty="0" err="1">
                <a:solidFill>
                  <a:schemeClr val="tx1"/>
                </a:solidFill>
              </a:rPr>
              <a:t>operaci</a:t>
            </a:r>
            <a:r>
              <a:rPr lang="sk-SK" cap="none" dirty="0">
                <a:solidFill>
                  <a:schemeClr val="tx1"/>
                </a:solidFill>
              </a:rPr>
              <a:t> nutná oční kontrola</a:t>
            </a:r>
          </a:p>
          <a:p>
            <a:pPr>
              <a:lnSpc>
                <a:spcPct val="150000"/>
              </a:lnSpc>
            </a:pPr>
            <a:r>
              <a:rPr lang="sk-SK" cap="none" dirty="0" err="1">
                <a:solidFill>
                  <a:schemeClr val="tx1"/>
                </a:solidFill>
              </a:rPr>
              <a:t>další</a:t>
            </a:r>
            <a:r>
              <a:rPr lang="sk-SK" cap="none" dirty="0">
                <a:solidFill>
                  <a:schemeClr val="tx1"/>
                </a:solidFill>
              </a:rPr>
              <a:t> kontroly </a:t>
            </a:r>
            <a:r>
              <a:rPr lang="sk-SK" cap="none" dirty="0" err="1">
                <a:solidFill>
                  <a:schemeClr val="tx1"/>
                </a:solidFill>
              </a:rPr>
              <a:t>individuálně</a:t>
            </a:r>
            <a:r>
              <a:rPr lang="sk-SK" cap="none" dirty="0">
                <a:solidFill>
                  <a:schemeClr val="tx1"/>
                </a:solidFill>
              </a:rPr>
              <a:t> (kontrola stavu, kontrola tlaku)</a:t>
            </a:r>
          </a:p>
          <a:p>
            <a:pPr>
              <a:lnSpc>
                <a:spcPct val="150000"/>
              </a:lnSpc>
            </a:pPr>
            <a:r>
              <a:rPr lang="sk-SK" cap="none" dirty="0" err="1">
                <a:solidFill>
                  <a:schemeClr val="tx1"/>
                </a:solidFill>
              </a:rPr>
              <a:t>dodržování</a:t>
            </a:r>
            <a:r>
              <a:rPr lang="sk-SK" cap="none" dirty="0">
                <a:solidFill>
                  <a:schemeClr val="tx1"/>
                </a:solidFill>
              </a:rPr>
              <a:t> </a:t>
            </a:r>
            <a:r>
              <a:rPr lang="sk-SK" cap="none" dirty="0" err="1">
                <a:solidFill>
                  <a:schemeClr val="tx1"/>
                </a:solidFill>
              </a:rPr>
              <a:t>léčebného</a:t>
            </a:r>
            <a:r>
              <a:rPr lang="sk-SK" cap="none" dirty="0">
                <a:solidFill>
                  <a:schemeClr val="tx1"/>
                </a:solidFill>
              </a:rPr>
              <a:t> režimu </a:t>
            </a:r>
          </a:p>
          <a:p>
            <a:pPr lvl="1">
              <a:lnSpc>
                <a:spcPct val="150000"/>
              </a:lnSpc>
            </a:pPr>
            <a:r>
              <a:rPr lang="sk-SK" cap="none" dirty="0">
                <a:solidFill>
                  <a:schemeClr val="tx1"/>
                </a:solidFill>
              </a:rPr>
              <a:t>ATB </a:t>
            </a:r>
            <a:r>
              <a:rPr lang="sk-SK" cap="none" dirty="0" err="1">
                <a:solidFill>
                  <a:schemeClr val="tx1"/>
                </a:solidFill>
              </a:rPr>
              <a:t>kapky</a:t>
            </a:r>
            <a:endParaRPr lang="sk-SK" cap="none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sk-SK" cap="none" dirty="0" err="1">
                <a:solidFill>
                  <a:schemeClr val="tx1"/>
                </a:solidFill>
              </a:rPr>
              <a:t>omezení</a:t>
            </a:r>
            <a:r>
              <a:rPr lang="sk-SK" cap="none" dirty="0">
                <a:solidFill>
                  <a:schemeClr val="tx1"/>
                </a:solidFill>
              </a:rPr>
              <a:t> fyzické aktivity</a:t>
            </a:r>
          </a:p>
          <a:p>
            <a:pPr lvl="1">
              <a:lnSpc>
                <a:spcPct val="150000"/>
              </a:lnSpc>
            </a:pPr>
            <a:r>
              <a:rPr lang="sk-SK" cap="none" dirty="0" err="1">
                <a:solidFill>
                  <a:schemeClr val="tx1"/>
                </a:solidFill>
              </a:rPr>
              <a:t>vyhýbat</a:t>
            </a:r>
            <a:r>
              <a:rPr lang="sk-SK" cap="none" dirty="0">
                <a:solidFill>
                  <a:schemeClr val="tx1"/>
                </a:solidFill>
              </a:rPr>
              <a:t> </a:t>
            </a:r>
            <a:r>
              <a:rPr lang="sk-SK" cap="none" dirty="0" err="1">
                <a:solidFill>
                  <a:schemeClr val="tx1"/>
                </a:solidFill>
              </a:rPr>
              <a:t>se</a:t>
            </a:r>
            <a:r>
              <a:rPr lang="sk-SK" cap="none" dirty="0">
                <a:solidFill>
                  <a:schemeClr val="tx1"/>
                </a:solidFill>
              </a:rPr>
              <a:t> prašnému </a:t>
            </a:r>
            <a:r>
              <a:rPr lang="sk-SK" cap="none" dirty="0" err="1">
                <a:solidFill>
                  <a:schemeClr val="tx1"/>
                </a:solidFill>
              </a:rPr>
              <a:t>prostředí</a:t>
            </a:r>
            <a:endParaRPr lang="sk-SK" cap="none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sk-SK" cap="none" dirty="0">
                <a:solidFill>
                  <a:schemeClr val="tx1"/>
                </a:solidFill>
              </a:rPr>
              <a:t>hygienický režim</a:t>
            </a:r>
          </a:p>
          <a:p>
            <a:pPr>
              <a:lnSpc>
                <a:spcPct val="150000"/>
              </a:lnSpc>
            </a:pPr>
            <a:r>
              <a:rPr lang="sk-SK" cap="none" dirty="0">
                <a:solidFill>
                  <a:schemeClr val="tx1"/>
                </a:solidFill>
              </a:rPr>
              <a:t>v </a:t>
            </a:r>
            <a:r>
              <a:rPr lang="sk-SK" cap="none" dirty="0" err="1">
                <a:solidFill>
                  <a:schemeClr val="tx1"/>
                </a:solidFill>
              </a:rPr>
              <a:t>případě</a:t>
            </a:r>
            <a:r>
              <a:rPr lang="sk-SK" cap="none" dirty="0">
                <a:solidFill>
                  <a:schemeClr val="tx1"/>
                </a:solidFill>
              </a:rPr>
              <a:t> MF IOL nutná </a:t>
            </a:r>
            <a:r>
              <a:rPr lang="sk-SK" cap="none" dirty="0" err="1">
                <a:solidFill>
                  <a:schemeClr val="tx1"/>
                </a:solidFill>
              </a:rPr>
              <a:t>neuroadaptace</a:t>
            </a:r>
            <a:r>
              <a:rPr lang="sk-SK" cap="none" dirty="0">
                <a:solidFill>
                  <a:schemeClr val="tx1"/>
                </a:solidFill>
              </a:rPr>
              <a:t> („cvičení </a:t>
            </a:r>
            <a:r>
              <a:rPr lang="sk-SK" cap="none" dirty="0" err="1">
                <a:solidFill>
                  <a:schemeClr val="tx1"/>
                </a:solidFill>
              </a:rPr>
              <a:t>pohledu</a:t>
            </a:r>
            <a:r>
              <a:rPr lang="sk-SK" cap="none" dirty="0">
                <a:solidFill>
                  <a:schemeClr val="tx1"/>
                </a:solidFill>
              </a:rPr>
              <a:t> </a:t>
            </a:r>
            <a:r>
              <a:rPr lang="sk-SK" cap="none" dirty="0" err="1">
                <a:solidFill>
                  <a:schemeClr val="tx1"/>
                </a:solidFill>
              </a:rPr>
              <a:t>dálka</a:t>
            </a:r>
            <a:r>
              <a:rPr lang="sk-SK" cap="none" dirty="0">
                <a:solidFill>
                  <a:schemeClr val="tx1"/>
                </a:solidFill>
              </a:rPr>
              <a:t>-blízko“)</a:t>
            </a:r>
          </a:p>
          <a:p>
            <a:pPr>
              <a:lnSpc>
                <a:spcPct val="150000"/>
              </a:lnSpc>
            </a:pPr>
            <a:endParaRPr lang="sk-SK" cap="none" dirty="0">
              <a:solidFill>
                <a:schemeClr val="tx1"/>
              </a:solidFill>
            </a:endParaRPr>
          </a:p>
          <a:p>
            <a:endParaRPr lang="sk-SK" cap="none" dirty="0"/>
          </a:p>
          <a:p>
            <a:endParaRPr lang="sk-SK" cap="none" dirty="0"/>
          </a:p>
        </p:txBody>
      </p:sp>
    </p:spTree>
    <p:extLst>
      <p:ext uri="{BB962C8B-B14F-4D97-AF65-F5344CB8AC3E}">
        <p14:creationId xmlns:p14="http://schemas.microsoft.com/office/powerpoint/2010/main" val="4251316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2628182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Děkuji za pozornost</a:t>
            </a:r>
            <a:endParaRPr lang="sk-SK" b="1" cap="none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45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Katarakta – z historie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cs-CZ" cap="none" dirty="0"/>
              <a:t>před n.l. - </a:t>
            </a:r>
            <a:r>
              <a:rPr lang="cs-CZ" cap="none" dirty="0" err="1"/>
              <a:t>reklinace</a:t>
            </a:r>
            <a:r>
              <a:rPr lang="cs-CZ" cap="none" dirty="0"/>
              <a:t> – luxace čočky do sklivce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29 n.l. - </a:t>
            </a:r>
            <a:r>
              <a:rPr lang="cs-CZ" i="1" cap="none" dirty="0" err="1"/>
              <a:t>Aulus</a:t>
            </a:r>
            <a:r>
              <a:rPr lang="cs-CZ" i="1" cap="none" dirty="0"/>
              <a:t> </a:t>
            </a:r>
            <a:r>
              <a:rPr lang="cs-CZ" i="1" cap="none" dirty="0" err="1"/>
              <a:t>Cornelius</a:t>
            </a:r>
            <a:r>
              <a:rPr lang="cs-CZ" i="1" cap="none" dirty="0"/>
              <a:t> </a:t>
            </a:r>
            <a:r>
              <a:rPr lang="cs-CZ" i="1" cap="none" dirty="0" err="1"/>
              <a:t>Celsus</a:t>
            </a:r>
            <a:r>
              <a:rPr lang="cs-CZ" i="1" cap="none" dirty="0"/>
              <a:t> </a:t>
            </a:r>
            <a:r>
              <a:rPr lang="cs-CZ" cap="none" dirty="0"/>
              <a:t>– první zmínka o řešení katarakty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1. století n.l. – </a:t>
            </a:r>
            <a:r>
              <a:rPr lang="cs-CZ" i="1" cap="none" dirty="0" err="1"/>
              <a:t>Galén</a:t>
            </a:r>
            <a:r>
              <a:rPr lang="cs-CZ" cap="none" dirty="0"/>
              <a:t> – první pokus</a:t>
            </a:r>
          </a:p>
          <a:p>
            <a:pPr>
              <a:lnSpc>
                <a:spcPct val="150000"/>
              </a:lnSpc>
            </a:pPr>
            <a:endParaRPr lang="cs-CZ" cap="none" dirty="0"/>
          </a:p>
          <a:p>
            <a:pPr>
              <a:lnSpc>
                <a:spcPct val="150000"/>
              </a:lnSpc>
            </a:pPr>
            <a:r>
              <a:rPr lang="cs-CZ" i="1" cap="none" dirty="0"/>
              <a:t>Jacques </a:t>
            </a:r>
            <a:r>
              <a:rPr lang="cs-CZ" i="1" cap="none" dirty="0" err="1"/>
              <a:t>Daviel</a:t>
            </a:r>
            <a:r>
              <a:rPr lang="cs-CZ" i="1" cap="none" dirty="0"/>
              <a:t> </a:t>
            </a:r>
            <a:r>
              <a:rPr lang="cs-CZ" cap="none" dirty="0"/>
              <a:t>(1696-1762) – odstranění čočky z oka </a:t>
            </a:r>
            <a:r>
              <a:rPr lang="cs-CZ" cap="none" dirty="0" err="1"/>
              <a:t>limbálním</a:t>
            </a:r>
            <a:r>
              <a:rPr lang="cs-CZ" cap="none" dirty="0"/>
              <a:t> řezem</a:t>
            </a:r>
          </a:p>
          <a:p>
            <a:pPr>
              <a:lnSpc>
                <a:spcPct val="150000"/>
              </a:lnSpc>
            </a:pPr>
            <a:r>
              <a:rPr lang="cs-CZ" cap="none" dirty="0">
                <a:solidFill>
                  <a:srgbClr val="FFC000"/>
                </a:solidFill>
              </a:rPr>
              <a:t>Extrakapsulární extrakce  </a:t>
            </a:r>
            <a:r>
              <a:rPr lang="cs-CZ" cap="none" dirty="0"/>
              <a:t>(ECCE)</a:t>
            </a:r>
          </a:p>
          <a:p>
            <a:pPr>
              <a:lnSpc>
                <a:spcPct val="150000"/>
              </a:lnSpc>
            </a:pPr>
            <a:r>
              <a:rPr lang="cs-CZ" cap="none" dirty="0" err="1">
                <a:solidFill>
                  <a:srgbClr val="FFC000"/>
                </a:solidFill>
              </a:rPr>
              <a:t>Intrakapsulární</a:t>
            </a:r>
            <a:r>
              <a:rPr lang="cs-CZ" cap="none" dirty="0">
                <a:solidFill>
                  <a:srgbClr val="FFC000"/>
                </a:solidFill>
              </a:rPr>
              <a:t> extrakce </a:t>
            </a:r>
            <a:r>
              <a:rPr lang="cs-CZ" cap="none" dirty="0"/>
              <a:t>(ICCE)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1967 - </a:t>
            </a:r>
            <a:r>
              <a:rPr lang="cs-CZ" b="1" cap="none" dirty="0" err="1">
                <a:solidFill>
                  <a:srgbClr val="FF0000"/>
                </a:solidFill>
              </a:rPr>
              <a:t>fakoemulzifikace</a:t>
            </a:r>
            <a:r>
              <a:rPr lang="cs-CZ" cap="none" dirty="0"/>
              <a:t> – </a:t>
            </a:r>
            <a:r>
              <a:rPr lang="cs-CZ" i="1" cap="none" dirty="0"/>
              <a:t>Charles </a:t>
            </a:r>
            <a:r>
              <a:rPr lang="cs-CZ" i="1" cap="none" dirty="0" err="1"/>
              <a:t>Kelman</a:t>
            </a:r>
            <a:endParaRPr lang="cs-CZ" i="1" cap="none" dirty="0"/>
          </a:p>
          <a:p>
            <a:pPr>
              <a:lnSpc>
                <a:spcPct val="150000"/>
              </a:lnSpc>
            </a:pPr>
            <a:endParaRPr lang="cs-CZ" cap="none" dirty="0"/>
          </a:p>
          <a:p>
            <a:endParaRPr lang="sk-SK" cap="none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30" y="4310651"/>
            <a:ext cx="3236553" cy="219366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738" y="948904"/>
            <a:ext cx="2072156" cy="246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5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Epidemiologie katarakty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 marL="0" indent="0">
              <a:lnSpc>
                <a:spcPct val="150000"/>
              </a:lnSpc>
              <a:buNone/>
            </a:pPr>
            <a:r>
              <a:rPr lang="cs-CZ" b="1" cap="none" dirty="0">
                <a:solidFill>
                  <a:srgbClr val="FF0000"/>
                </a:solidFill>
              </a:rPr>
              <a:t>Svět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30-45 milionů případů slepoty</a:t>
            </a:r>
          </a:p>
          <a:p>
            <a:pPr lvl="1">
              <a:lnSpc>
                <a:spcPct val="150000"/>
              </a:lnSpc>
            </a:pPr>
            <a:r>
              <a:rPr lang="cs-CZ" cap="none" dirty="0"/>
              <a:t>Z toho 45% katarakta</a:t>
            </a:r>
          </a:p>
          <a:p>
            <a:pPr>
              <a:lnSpc>
                <a:spcPct val="150000"/>
              </a:lnSpc>
            </a:pPr>
            <a:endParaRPr lang="cs-CZ" cap="none" dirty="0"/>
          </a:p>
          <a:p>
            <a:pPr marL="0" indent="0">
              <a:lnSpc>
                <a:spcPct val="150000"/>
              </a:lnSpc>
              <a:buNone/>
            </a:pPr>
            <a:r>
              <a:rPr lang="cs-CZ" b="1" cap="none" dirty="0">
                <a:solidFill>
                  <a:srgbClr val="FF0000"/>
                </a:solidFill>
              </a:rPr>
              <a:t>Prevalence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stoupá s věkem</a:t>
            </a:r>
          </a:p>
          <a:p>
            <a:pPr>
              <a:lnSpc>
                <a:spcPct val="150000"/>
              </a:lnSpc>
            </a:pPr>
            <a:r>
              <a:rPr lang="cs-CZ" cap="none" dirty="0" err="1"/>
              <a:t>časteji</a:t>
            </a:r>
            <a:r>
              <a:rPr lang="cs-CZ" cap="none" dirty="0"/>
              <a:t> u žen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věk mezi 65-74 rokem – 50%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věk </a:t>
            </a:r>
            <a:r>
              <a:rPr lang="en-US" cap="none" dirty="0"/>
              <a:t>&gt;</a:t>
            </a:r>
            <a:r>
              <a:rPr lang="cs-CZ" cap="none" dirty="0"/>
              <a:t>75 </a:t>
            </a:r>
            <a:r>
              <a:rPr lang="en-US" cap="none" dirty="0" err="1"/>
              <a:t>rok</a:t>
            </a:r>
            <a:r>
              <a:rPr lang="cs-CZ" cap="none" dirty="0"/>
              <a:t>ů</a:t>
            </a:r>
            <a:r>
              <a:rPr lang="en-US" cap="none" dirty="0"/>
              <a:t> </a:t>
            </a:r>
            <a:r>
              <a:rPr lang="sk-SK" cap="none" dirty="0"/>
              <a:t>– 70%</a:t>
            </a:r>
            <a:r>
              <a:rPr lang="en-US" cap="none" dirty="0"/>
              <a:t> </a:t>
            </a:r>
            <a:endParaRPr lang="cs-CZ" cap="none" dirty="0"/>
          </a:p>
          <a:p>
            <a:pPr>
              <a:lnSpc>
                <a:spcPct val="150000"/>
              </a:lnSpc>
            </a:pPr>
            <a:endParaRPr lang="cs-CZ" cap="none" dirty="0"/>
          </a:p>
          <a:p>
            <a:endParaRPr lang="sk-SK" cap="none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809" y="1365926"/>
            <a:ext cx="5677433" cy="523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81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Vznik katarakty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numCol="1" anchor="t">
            <a:noAutofit/>
          </a:bodyPr>
          <a:lstStyle/>
          <a:p>
            <a:pPr>
              <a:lnSpc>
                <a:spcPct val="150000"/>
              </a:lnSpc>
            </a:pPr>
            <a:r>
              <a:rPr lang="cs-CZ" cap="none" dirty="0"/>
              <a:t>Multifaktoriální příčiny, </a:t>
            </a:r>
            <a:r>
              <a:rPr lang="cs-CZ" b="1" cap="none" dirty="0"/>
              <a:t>věk</a:t>
            </a:r>
            <a:r>
              <a:rPr lang="cs-CZ" cap="none" dirty="0"/>
              <a:t>, pohlaví, rasa, dědičnost</a:t>
            </a:r>
            <a:endParaRPr lang="cs-CZ" b="1" cap="none" dirty="0"/>
          </a:p>
          <a:p>
            <a:pPr marL="0" indent="0">
              <a:lnSpc>
                <a:spcPct val="150000"/>
              </a:lnSpc>
              <a:buNone/>
            </a:pPr>
            <a:r>
              <a:rPr lang="cs-CZ" b="1" cap="none" dirty="0">
                <a:solidFill>
                  <a:srgbClr val="FF0000"/>
                </a:solidFill>
              </a:rPr>
              <a:t>Rizikové faktory: </a:t>
            </a:r>
            <a:r>
              <a:rPr lang="cs-CZ" cap="none" dirty="0">
                <a:solidFill>
                  <a:schemeClr val="tx1"/>
                </a:solidFill>
              </a:rPr>
              <a:t>kumulativní efekt</a:t>
            </a:r>
            <a:endParaRPr lang="cs-CZ" b="1" cap="none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cs-CZ" cap="none" dirty="0"/>
              <a:t>metabolické změny - diabetes </a:t>
            </a:r>
            <a:r>
              <a:rPr lang="cs-CZ" cap="none" dirty="0" err="1"/>
              <a:t>mellitus</a:t>
            </a:r>
            <a:endParaRPr lang="cs-CZ" cap="none" dirty="0"/>
          </a:p>
          <a:p>
            <a:pPr>
              <a:lnSpc>
                <a:spcPct val="150000"/>
              </a:lnSpc>
            </a:pPr>
            <a:r>
              <a:rPr lang="cs-CZ" cap="none" dirty="0"/>
              <a:t>elektromagnetické / ionizující záření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trauma 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dlouhodobé užívání léků (kortikoidy, </a:t>
            </a:r>
            <a:r>
              <a:rPr lang="cs-CZ" cap="none" dirty="0" err="1"/>
              <a:t>fenotiaziny</a:t>
            </a:r>
            <a:r>
              <a:rPr lang="cs-CZ" cap="none" dirty="0"/>
              <a:t>)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zlá životospráva – kouření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genetika (</a:t>
            </a:r>
            <a:r>
              <a:rPr lang="cs-CZ" cap="none" dirty="0" err="1"/>
              <a:t>trizomie</a:t>
            </a:r>
            <a:r>
              <a:rPr lang="cs-CZ" cap="none" dirty="0"/>
              <a:t>) – Downův syndrom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nitrooční operace</a:t>
            </a:r>
          </a:p>
          <a:p>
            <a:pPr>
              <a:lnSpc>
                <a:spcPct val="150000"/>
              </a:lnSpc>
            </a:pPr>
            <a:endParaRPr lang="cs-CZ" cap="none" dirty="0"/>
          </a:p>
          <a:p>
            <a:endParaRPr lang="sk-SK" cap="none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85" y="2257075"/>
            <a:ext cx="4605787" cy="310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63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Typy katarakty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>
            <a:normAutofit fontScale="6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b="1" cap="none" dirty="0">
                <a:solidFill>
                  <a:srgbClr val="FF0000"/>
                </a:solidFill>
              </a:rPr>
              <a:t>Podle věku</a:t>
            </a:r>
            <a:endParaRPr lang="cs-CZ" cap="none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cs-CZ" cap="none" dirty="0"/>
              <a:t>kongenitální, vznikající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cap="none" dirty="0"/>
              <a:t>     po narození či v dětském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cap="none" dirty="0"/>
              <a:t>     věku </a:t>
            </a:r>
          </a:p>
          <a:p>
            <a:pPr>
              <a:lnSpc>
                <a:spcPct val="150000"/>
              </a:lnSpc>
            </a:pPr>
            <a:r>
              <a:rPr lang="cs-CZ" cap="none" dirty="0" err="1"/>
              <a:t>presenilní</a:t>
            </a:r>
            <a:endParaRPr lang="cs-CZ" cap="none" dirty="0"/>
          </a:p>
          <a:p>
            <a:pPr>
              <a:lnSpc>
                <a:spcPct val="150000"/>
              </a:lnSpc>
            </a:pPr>
            <a:r>
              <a:rPr lang="cs-CZ" cap="none" dirty="0"/>
              <a:t>senilní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b="1" cap="none" dirty="0">
                <a:solidFill>
                  <a:srgbClr val="FF0000"/>
                </a:solidFill>
              </a:rPr>
              <a:t>Podle typu 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nukleární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kortikální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přední </a:t>
            </a:r>
            <a:r>
              <a:rPr lang="cs-CZ" cap="none" dirty="0" err="1"/>
              <a:t>subkapsulární</a:t>
            </a:r>
            <a:endParaRPr lang="cs-CZ" cap="none" dirty="0"/>
          </a:p>
          <a:p>
            <a:pPr>
              <a:lnSpc>
                <a:spcPct val="150000"/>
              </a:lnSpc>
            </a:pPr>
            <a:r>
              <a:rPr lang="cs-CZ" cap="none" dirty="0"/>
              <a:t>zadní </a:t>
            </a:r>
            <a:r>
              <a:rPr lang="cs-CZ" cap="none" dirty="0" err="1"/>
              <a:t>subkapsulární</a:t>
            </a:r>
            <a:endParaRPr lang="cs-CZ" cap="none" dirty="0"/>
          </a:p>
          <a:p>
            <a:pPr>
              <a:lnSpc>
                <a:spcPct val="150000"/>
              </a:lnSpc>
            </a:pPr>
            <a:r>
              <a:rPr lang="cs-CZ" cap="none" dirty="0" err="1"/>
              <a:t>maturní</a:t>
            </a:r>
            <a:endParaRPr lang="cs-CZ" cap="none" dirty="0"/>
          </a:p>
          <a:p>
            <a:pPr>
              <a:lnSpc>
                <a:spcPct val="150000"/>
              </a:lnSpc>
            </a:pPr>
            <a:r>
              <a:rPr lang="cs-CZ" cap="none" dirty="0"/>
              <a:t>dětská katarakta: přední polární,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cap="none" dirty="0"/>
              <a:t>      zadní polární, </a:t>
            </a:r>
            <a:r>
              <a:rPr lang="cs-CZ" cap="none" dirty="0" err="1"/>
              <a:t>cerulea</a:t>
            </a:r>
            <a:r>
              <a:rPr lang="cs-CZ" cap="none" dirty="0"/>
              <a:t>, </a:t>
            </a:r>
            <a:r>
              <a:rPr lang="cs-CZ" cap="none" dirty="0" err="1"/>
              <a:t>stellata</a:t>
            </a:r>
            <a:r>
              <a:rPr lang="cs-CZ" cap="none" dirty="0"/>
              <a:t>, </a:t>
            </a:r>
            <a:r>
              <a:rPr lang="cs-CZ" cap="none" dirty="0" err="1"/>
              <a:t>zonulární</a:t>
            </a:r>
            <a:r>
              <a:rPr lang="cs-CZ" cap="none" dirty="0"/>
              <a:t>, atd.</a:t>
            </a:r>
          </a:p>
          <a:p>
            <a:pPr>
              <a:lnSpc>
                <a:spcPct val="150000"/>
              </a:lnSpc>
            </a:pPr>
            <a:endParaRPr lang="cs-CZ" cap="none" dirty="0"/>
          </a:p>
          <a:p>
            <a:endParaRPr lang="sk-SK" cap="none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981" y="4103450"/>
            <a:ext cx="3312691" cy="229238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176" y="4103450"/>
            <a:ext cx="3758948" cy="229238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94" y="1205040"/>
            <a:ext cx="3009908" cy="2458092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10" y="1197154"/>
            <a:ext cx="2452422" cy="2452422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40" y="1197154"/>
            <a:ext cx="2503352" cy="247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22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Příznaky katarakty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cs-CZ" cap="none" dirty="0"/>
              <a:t>snížení zrakové ostrosti</a:t>
            </a:r>
          </a:p>
          <a:p>
            <a:pPr>
              <a:lnSpc>
                <a:spcPct val="150000"/>
              </a:lnSpc>
            </a:pPr>
            <a:r>
              <a:rPr lang="cs-CZ" cap="none" dirty="0" err="1"/>
              <a:t>glare</a:t>
            </a:r>
            <a:r>
              <a:rPr lang="cs-CZ" cap="none" dirty="0"/>
              <a:t> – rozptyl světla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snížení kontrastní citlivosti</a:t>
            </a:r>
          </a:p>
          <a:p>
            <a:pPr>
              <a:lnSpc>
                <a:spcPct val="150000"/>
              </a:lnSpc>
            </a:pPr>
            <a:r>
              <a:rPr lang="cs-CZ" cap="none" dirty="0" err="1"/>
              <a:t>myopizace</a:t>
            </a:r>
            <a:r>
              <a:rPr lang="cs-CZ" cap="none" dirty="0"/>
              <a:t> oka</a:t>
            </a:r>
          </a:p>
          <a:p>
            <a:pPr>
              <a:lnSpc>
                <a:spcPct val="150000"/>
              </a:lnSpc>
            </a:pPr>
            <a:r>
              <a:rPr lang="cs-CZ" cap="none" dirty="0"/>
              <a:t>monokulární diplopie</a:t>
            </a:r>
          </a:p>
          <a:p>
            <a:endParaRPr lang="sk-SK" cap="none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649" y="1242204"/>
            <a:ext cx="2541497" cy="188048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501241"/>
            <a:ext cx="2541497" cy="169293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8" y="3554031"/>
            <a:ext cx="2541497" cy="1906123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04" y="4844735"/>
            <a:ext cx="2541497" cy="17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91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Léčba katarakty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cs-CZ" cap="none" dirty="0"/>
              <a:t>konzervativní - neexistuje</a:t>
            </a:r>
          </a:p>
          <a:p>
            <a:pPr>
              <a:lnSpc>
                <a:spcPct val="150000"/>
              </a:lnSpc>
            </a:pPr>
            <a:r>
              <a:rPr lang="cs-CZ" b="1" cap="none" dirty="0">
                <a:solidFill>
                  <a:srgbClr val="FFC000"/>
                </a:solidFill>
              </a:rPr>
              <a:t>Chirurgická</a:t>
            </a:r>
          </a:p>
          <a:p>
            <a:pPr lvl="1">
              <a:lnSpc>
                <a:spcPct val="150000"/>
              </a:lnSpc>
            </a:pPr>
            <a:r>
              <a:rPr lang="cs-CZ" b="1" cap="none" dirty="0">
                <a:solidFill>
                  <a:srgbClr val="FFFF00"/>
                </a:solidFill>
              </a:rPr>
              <a:t>Hlavní cíl</a:t>
            </a:r>
            <a:r>
              <a:rPr lang="sk-SK" b="1" cap="none" dirty="0">
                <a:solidFill>
                  <a:srgbClr val="FFFF00"/>
                </a:solidFill>
              </a:rPr>
              <a:t>: </a:t>
            </a:r>
            <a:r>
              <a:rPr lang="sk-SK" cap="none" dirty="0" err="1"/>
              <a:t>odstranění</a:t>
            </a:r>
            <a:r>
              <a:rPr lang="sk-SK" cap="none" dirty="0"/>
              <a:t> </a:t>
            </a:r>
            <a:r>
              <a:rPr lang="sk-SK" cap="none" dirty="0" err="1"/>
              <a:t>zkalené</a:t>
            </a:r>
            <a:r>
              <a:rPr lang="sk-SK" cap="none" dirty="0"/>
              <a:t> </a:t>
            </a:r>
            <a:r>
              <a:rPr lang="sk-SK" cap="none" dirty="0" err="1"/>
              <a:t>čočky</a:t>
            </a:r>
            <a:r>
              <a:rPr lang="sk-SK" cap="none" dirty="0"/>
              <a:t> a </a:t>
            </a:r>
            <a:r>
              <a:rPr lang="sk-SK" cap="none" dirty="0" err="1"/>
              <a:t>její</a:t>
            </a:r>
            <a:r>
              <a:rPr lang="sk-SK" cap="none" dirty="0"/>
              <a:t> náhrada </a:t>
            </a:r>
            <a:r>
              <a:rPr lang="sk-SK" cap="none" dirty="0" err="1"/>
              <a:t>umělou</a:t>
            </a:r>
            <a:r>
              <a:rPr lang="sk-SK" cap="none" dirty="0"/>
              <a:t> </a:t>
            </a:r>
            <a:r>
              <a:rPr lang="sk-SK" cap="none" dirty="0" err="1"/>
              <a:t>nitrooční</a:t>
            </a:r>
            <a:r>
              <a:rPr lang="sk-SK" cap="none" dirty="0"/>
              <a:t> </a:t>
            </a:r>
            <a:r>
              <a:rPr lang="sk-SK" cap="none" dirty="0" err="1"/>
              <a:t>čočkou</a:t>
            </a:r>
            <a:endParaRPr lang="sk-SK" cap="none" dirty="0"/>
          </a:p>
          <a:p>
            <a:pPr lvl="1">
              <a:lnSpc>
                <a:spcPct val="150000"/>
              </a:lnSpc>
            </a:pPr>
            <a:r>
              <a:rPr lang="sk-SK" b="1" cap="none" dirty="0" err="1">
                <a:solidFill>
                  <a:srgbClr val="FFFF00"/>
                </a:solidFill>
              </a:rPr>
              <a:t>Vedlejší</a:t>
            </a:r>
            <a:r>
              <a:rPr lang="sk-SK" b="1" cap="none" dirty="0">
                <a:solidFill>
                  <a:srgbClr val="FFFF00"/>
                </a:solidFill>
              </a:rPr>
              <a:t> </a:t>
            </a:r>
            <a:r>
              <a:rPr lang="sk-SK" b="1" cap="none" dirty="0" err="1">
                <a:solidFill>
                  <a:srgbClr val="FFFF00"/>
                </a:solidFill>
              </a:rPr>
              <a:t>cíl</a:t>
            </a:r>
            <a:r>
              <a:rPr lang="sk-SK" b="1" cap="none" dirty="0">
                <a:solidFill>
                  <a:srgbClr val="FFFF00"/>
                </a:solidFill>
              </a:rPr>
              <a:t>: </a:t>
            </a:r>
            <a:r>
              <a:rPr lang="sk-SK" cap="none" dirty="0" err="1">
                <a:solidFill>
                  <a:schemeClr val="tx1"/>
                </a:solidFill>
              </a:rPr>
              <a:t>řešení</a:t>
            </a:r>
            <a:r>
              <a:rPr lang="sk-SK" cap="none" dirty="0">
                <a:solidFill>
                  <a:schemeClr val="tx1"/>
                </a:solidFill>
              </a:rPr>
              <a:t> refrakční vady</a:t>
            </a:r>
            <a:endParaRPr lang="cs-CZ" cap="none" dirty="0">
              <a:solidFill>
                <a:schemeClr val="tx1"/>
              </a:solidFill>
            </a:endParaRPr>
          </a:p>
          <a:p>
            <a:endParaRPr lang="sk-SK" cap="none" dirty="0"/>
          </a:p>
          <a:p>
            <a:pPr marL="0" indent="0"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Indikace</a:t>
            </a:r>
            <a:r>
              <a:rPr lang="sk-SK" b="1" cap="none" dirty="0">
                <a:solidFill>
                  <a:srgbClr val="FF0000"/>
                </a:solidFill>
              </a:rPr>
              <a:t>:</a:t>
            </a:r>
          </a:p>
          <a:p>
            <a:r>
              <a:rPr lang="sk-SK" cap="none" dirty="0"/>
              <a:t>zhoršená zraková </a:t>
            </a:r>
            <a:r>
              <a:rPr lang="sk-SK" cap="none" dirty="0" err="1"/>
              <a:t>ostrost</a:t>
            </a:r>
            <a:endParaRPr lang="sk-SK" cap="none" dirty="0"/>
          </a:p>
          <a:p>
            <a:r>
              <a:rPr lang="sk-SK" cap="none" dirty="0" err="1"/>
              <a:t>nemožnost</a:t>
            </a:r>
            <a:r>
              <a:rPr lang="sk-SK" cap="none" dirty="0"/>
              <a:t> </a:t>
            </a:r>
            <a:r>
              <a:rPr lang="sk-SK" cap="none" dirty="0" err="1"/>
              <a:t>korekce</a:t>
            </a:r>
            <a:r>
              <a:rPr lang="sk-SK" cap="none" dirty="0"/>
              <a:t> </a:t>
            </a:r>
            <a:r>
              <a:rPr lang="sk-SK" cap="none" dirty="0" err="1"/>
              <a:t>brýlemi</a:t>
            </a:r>
            <a:endParaRPr lang="sk-SK" cap="none" dirty="0"/>
          </a:p>
          <a:p>
            <a:r>
              <a:rPr lang="sk-SK" cap="none" dirty="0"/>
              <a:t>potenciál </a:t>
            </a:r>
            <a:r>
              <a:rPr lang="sk-SK" cap="none" dirty="0" err="1"/>
              <a:t>lepšího</a:t>
            </a:r>
            <a:r>
              <a:rPr lang="sk-SK" cap="none" dirty="0"/>
              <a:t> </a:t>
            </a:r>
            <a:r>
              <a:rPr lang="sk-SK" cap="none" dirty="0" err="1"/>
              <a:t>vidění</a:t>
            </a:r>
            <a:endParaRPr lang="sk-SK" cap="none" dirty="0"/>
          </a:p>
          <a:p>
            <a:r>
              <a:rPr lang="sk-SK" cap="none" dirty="0" err="1"/>
              <a:t>najdříve</a:t>
            </a:r>
            <a:r>
              <a:rPr lang="sk-SK" cap="none" dirty="0"/>
              <a:t> oko s pokročilejší kataraktou (</a:t>
            </a:r>
            <a:r>
              <a:rPr lang="sk-SK" cap="none" dirty="0" err="1"/>
              <a:t>předpoklad</a:t>
            </a:r>
            <a:r>
              <a:rPr lang="sk-SK" cap="none" dirty="0"/>
              <a:t> </a:t>
            </a:r>
            <a:r>
              <a:rPr lang="sk-SK" cap="none" dirty="0" err="1"/>
              <a:t>oboustranného</a:t>
            </a:r>
            <a:r>
              <a:rPr lang="sk-SK" cap="none" dirty="0"/>
              <a:t> výkonu v čase)</a:t>
            </a:r>
          </a:p>
          <a:p>
            <a:endParaRPr lang="sk-SK" cap="none" dirty="0"/>
          </a:p>
          <a:p>
            <a:endParaRPr lang="sk-SK" cap="none" dirty="0"/>
          </a:p>
        </p:txBody>
      </p:sp>
    </p:spTree>
    <p:extLst>
      <p:ext uri="{BB962C8B-B14F-4D97-AF65-F5344CB8AC3E}">
        <p14:creationId xmlns:p14="http://schemas.microsoft.com/office/powerpoint/2010/main" val="1136543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Vyšetření před operací katarakty I.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numCol="3" anchor="t">
            <a:normAutofit/>
          </a:bodyPr>
          <a:lstStyle/>
          <a:p>
            <a:pPr marL="0" indent="0">
              <a:buNone/>
            </a:pPr>
            <a:r>
              <a:rPr lang="sk-SK" b="1" cap="none" dirty="0">
                <a:solidFill>
                  <a:srgbClr val="FF0000"/>
                </a:solidFill>
              </a:rPr>
              <a:t>Celková anamnéza</a:t>
            </a:r>
          </a:p>
          <a:p>
            <a:pPr lvl="1"/>
            <a:r>
              <a:rPr lang="sk-SK" cap="none" dirty="0"/>
              <a:t>DM, HT, ICHS, CHOPN</a:t>
            </a:r>
          </a:p>
          <a:p>
            <a:pPr lvl="1"/>
            <a:r>
              <a:rPr lang="sk-SK" cap="none" dirty="0" err="1"/>
              <a:t>lékové</a:t>
            </a:r>
            <a:r>
              <a:rPr lang="sk-SK" cap="none" dirty="0"/>
              <a:t> alergie</a:t>
            </a:r>
          </a:p>
          <a:p>
            <a:pPr lvl="1"/>
            <a:r>
              <a:rPr lang="sk-SK" cap="none" dirty="0" err="1"/>
              <a:t>léková</a:t>
            </a:r>
            <a:r>
              <a:rPr lang="sk-SK" cap="none" dirty="0"/>
              <a:t> anamnéza</a:t>
            </a:r>
          </a:p>
          <a:p>
            <a:endParaRPr lang="sk-SK" b="1" cap="none" dirty="0"/>
          </a:p>
          <a:p>
            <a:pPr marL="0" indent="0">
              <a:buNone/>
            </a:pPr>
            <a:r>
              <a:rPr lang="sk-SK" b="1" cap="none" dirty="0">
                <a:solidFill>
                  <a:srgbClr val="FF0000"/>
                </a:solidFill>
              </a:rPr>
              <a:t>Oční anamnéza</a:t>
            </a:r>
          </a:p>
          <a:p>
            <a:pPr lvl="1"/>
            <a:r>
              <a:rPr lang="sk-SK" cap="none" dirty="0"/>
              <a:t>úrazy, </a:t>
            </a:r>
            <a:r>
              <a:rPr lang="sk-SK" cap="none" dirty="0" err="1"/>
              <a:t>záněty</a:t>
            </a:r>
            <a:endParaRPr lang="sk-SK" cap="none" dirty="0"/>
          </a:p>
          <a:p>
            <a:pPr lvl="1"/>
            <a:r>
              <a:rPr lang="sk-SK" cap="none" dirty="0" err="1"/>
              <a:t>amblyopie</a:t>
            </a:r>
            <a:endParaRPr lang="sk-SK" cap="none" dirty="0"/>
          </a:p>
          <a:p>
            <a:pPr lvl="1"/>
            <a:r>
              <a:rPr lang="sk-SK" cap="none" dirty="0" err="1"/>
              <a:t>glaukom</a:t>
            </a:r>
            <a:endParaRPr lang="sk-SK" cap="none" dirty="0"/>
          </a:p>
          <a:p>
            <a:pPr lvl="1"/>
            <a:r>
              <a:rPr lang="sk-SK" cap="none" dirty="0" err="1"/>
              <a:t>operace</a:t>
            </a:r>
            <a:r>
              <a:rPr lang="sk-SK" cap="none" dirty="0"/>
              <a:t> oka </a:t>
            </a:r>
          </a:p>
          <a:p>
            <a:pPr lvl="1"/>
            <a:r>
              <a:rPr lang="sk-SK" cap="none" dirty="0"/>
              <a:t>refrakční výkony</a:t>
            </a:r>
          </a:p>
          <a:p>
            <a:endParaRPr lang="sk-SK" b="1" cap="none" dirty="0"/>
          </a:p>
          <a:p>
            <a:pPr marL="0" indent="0"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Vyšetření</a:t>
            </a:r>
            <a:r>
              <a:rPr lang="sk-SK" b="1" cap="none" dirty="0">
                <a:solidFill>
                  <a:srgbClr val="FF0000"/>
                </a:solidFill>
              </a:rPr>
              <a:t> </a:t>
            </a:r>
            <a:r>
              <a:rPr lang="sk-SK" b="1" cap="none" dirty="0" err="1">
                <a:solidFill>
                  <a:srgbClr val="FF0000"/>
                </a:solidFill>
              </a:rPr>
              <a:t>očních</a:t>
            </a:r>
            <a:r>
              <a:rPr lang="sk-SK" b="1" cap="none" dirty="0">
                <a:solidFill>
                  <a:srgbClr val="FF0000"/>
                </a:solidFill>
              </a:rPr>
              <a:t> </a:t>
            </a:r>
            <a:r>
              <a:rPr lang="sk-SK" b="1" cap="none" dirty="0" err="1">
                <a:solidFill>
                  <a:srgbClr val="FF0000"/>
                </a:solidFill>
              </a:rPr>
              <a:t>adnex</a:t>
            </a:r>
            <a:endParaRPr lang="sk-SK" b="1" cap="none" dirty="0">
              <a:solidFill>
                <a:srgbClr val="FF0000"/>
              </a:solidFill>
            </a:endParaRPr>
          </a:p>
          <a:p>
            <a:pPr lvl="1"/>
            <a:r>
              <a:rPr lang="sk-SK" cap="none" dirty="0"/>
              <a:t>postavení </a:t>
            </a:r>
            <a:r>
              <a:rPr lang="sk-SK" cap="none" dirty="0" err="1"/>
              <a:t>víček</a:t>
            </a:r>
            <a:endParaRPr lang="sk-SK" cap="none" dirty="0"/>
          </a:p>
          <a:p>
            <a:pPr lvl="1"/>
            <a:r>
              <a:rPr lang="sk-SK" cap="none" dirty="0"/>
              <a:t>slzné cesty</a:t>
            </a:r>
          </a:p>
          <a:p>
            <a:pPr lvl="1"/>
            <a:r>
              <a:rPr lang="sk-SK" cap="none" dirty="0"/>
              <a:t>slzný film</a:t>
            </a:r>
          </a:p>
          <a:p>
            <a:pPr lvl="1"/>
            <a:endParaRPr lang="sk-SK" cap="none" dirty="0"/>
          </a:p>
          <a:p>
            <a:pPr marL="0" indent="0">
              <a:buNone/>
            </a:pPr>
            <a:r>
              <a:rPr lang="sk-SK" b="1" cap="none" dirty="0" err="1">
                <a:solidFill>
                  <a:srgbClr val="FF0000"/>
                </a:solidFill>
              </a:rPr>
              <a:t>Vyšetření</a:t>
            </a:r>
            <a:r>
              <a:rPr lang="sk-SK" b="1" cap="none" dirty="0">
                <a:solidFill>
                  <a:srgbClr val="FF0000"/>
                </a:solidFill>
              </a:rPr>
              <a:t> </a:t>
            </a:r>
            <a:r>
              <a:rPr lang="sk-SK" b="1" cap="none" dirty="0" err="1">
                <a:solidFill>
                  <a:srgbClr val="FF0000"/>
                </a:solidFill>
              </a:rPr>
              <a:t>očního</a:t>
            </a:r>
            <a:r>
              <a:rPr lang="sk-SK" b="1" cap="none" dirty="0">
                <a:solidFill>
                  <a:srgbClr val="FF0000"/>
                </a:solidFill>
              </a:rPr>
              <a:t> </a:t>
            </a:r>
            <a:r>
              <a:rPr lang="sk-SK" b="1" cap="none" dirty="0" err="1">
                <a:solidFill>
                  <a:srgbClr val="FF0000"/>
                </a:solidFill>
              </a:rPr>
              <a:t>bulbu</a:t>
            </a:r>
            <a:endParaRPr lang="sk-SK" b="1" cap="none" dirty="0">
              <a:solidFill>
                <a:srgbClr val="FF0000"/>
              </a:solidFill>
            </a:endParaRPr>
          </a:p>
          <a:p>
            <a:pPr lvl="1"/>
            <a:r>
              <a:rPr lang="sk-SK" cap="none" dirty="0"/>
              <a:t>spojivka</a:t>
            </a:r>
          </a:p>
          <a:p>
            <a:pPr lvl="1"/>
            <a:r>
              <a:rPr lang="sk-SK" cap="none" dirty="0"/>
              <a:t>rohovka</a:t>
            </a:r>
          </a:p>
          <a:p>
            <a:pPr lvl="1"/>
            <a:r>
              <a:rPr lang="sk-SK" cap="none" dirty="0" err="1"/>
              <a:t>přední</a:t>
            </a:r>
            <a:r>
              <a:rPr lang="sk-SK" cap="none" dirty="0"/>
              <a:t> komora</a:t>
            </a:r>
          </a:p>
          <a:p>
            <a:pPr lvl="1"/>
            <a:r>
              <a:rPr lang="sk-SK" cap="none" dirty="0" err="1"/>
              <a:t>duhovka</a:t>
            </a:r>
            <a:endParaRPr lang="sk-SK" cap="none" dirty="0"/>
          </a:p>
          <a:p>
            <a:pPr lvl="1"/>
            <a:r>
              <a:rPr lang="sk-SK" cap="none" dirty="0"/>
              <a:t>zornice</a:t>
            </a:r>
          </a:p>
          <a:p>
            <a:pPr lvl="1"/>
            <a:r>
              <a:rPr lang="sk-SK" cap="none" dirty="0" err="1"/>
              <a:t>čočka</a:t>
            </a:r>
            <a:endParaRPr lang="sk-SK" cap="none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4102846"/>
            <a:ext cx="523875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854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eťk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TM03457485[[fn=Sieťka]]</Template>
  <TotalTime>1085</TotalTime>
  <Words>1057</Words>
  <Application>Microsoft Office PowerPoint</Application>
  <PresentationFormat>Širokouhlá</PresentationFormat>
  <Paragraphs>275</Paragraphs>
  <Slides>28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32" baseType="lpstr">
      <vt:lpstr>Arial</vt:lpstr>
      <vt:lpstr>Century Gothic</vt:lpstr>
      <vt:lpstr>Sieťka</vt:lpstr>
      <vt:lpstr>Image</vt:lpstr>
      <vt:lpstr>Katarakta</vt:lpstr>
      <vt:lpstr>Šedý zákal = katarakta</vt:lpstr>
      <vt:lpstr>Katarakta – z historie</vt:lpstr>
      <vt:lpstr>Epidemiologie katarakty</vt:lpstr>
      <vt:lpstr>Vznik katarakty</vt:lpstr>
      <vt:lpstr>Typy katarakty</vt:lpstr>
      <vt:lpstr>Příznaky katarakty</vt:lpstr>
      <vt:lpstr>Léčba katarakty</vt:lpstr>
      <vt:lpstr>Vyšetření před operací katarakty I.</vt:lpstr>
      <vt:lpstr>Vyšetření před operací katarakty II.</vt:lpstr>
      <vt:lpstr>Vyšetření před operací katarakty III.</vt:lpstr>
      <vt:lpstr>Vyšetření před operací katarakty IV.</vt:lpstr>
      <vt:lpstr>Předoperační příprava</vt:lpstr>
      <vt:lpstr>Zásady operace katarakty</vt:lpstr>
      <vt:lpstr>Operační postup</vt:lpstr>
      <vt:lpstr>katarakta</vt:lpstr>
      <vt:lpstr>Laserem asistovaná operace katarakty femtosecond laser-assited cataract surgery</vt:lpstr>
      <vt:lpstr>Umělá nitrooční čočka (intraocular lens)</vt:lpstr>
      <vt:lpstr>Umělé nitrooční čočky - typy</vt:lpstr>
      <vt:lpstr>Tvar umělých nitroočních čoček</vt:lpstr>
      <vt:lpstr>Volba nitrooční čočky</vt:lpstr>
      <vt:lpstr>Implantace IOL</vt:lpstr>
      <vt:lpstr>Předněkomorové IOL</vt:lpstr>
      <vt:lpstr>Peroperační komplikace</vt:lpstr>
      <vt:lpstr>Pooperační komplikace</vt:lpstr>
      <vt:lpstr>Sekudární katarakta</vt:lpstr>
      <vt:lpstr>Pooperační režim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Moderné postupy  v riešení šedého zákalu</dc:title>
  <dc:creator>Marek Michalec</dc:creator>
  <cp:lastModifiedBy>Marek Michalec</cp:lastModifiedBy>
  <cp:revision>79</cp:revision>
  <dcterms:created xsi:type="dcterms:W3CDTF">2018-03-25T14:20:06Z</dcterms:created>
  <dcterms:modified xsi:type="dcterms:W3CDTF">2020-04-01T15:49:31Z</dcterms:modified>
</cp:coreProperties>
</file>