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  <p:sldMasterId id="2147484176" r:id="rId2"/>
    <p:sldMasterId id="2147484188" r:id="rId3"/>
    <p:sldMasterId id="2147484200" r:id="rId4"/>
    <p:sldMasterId id="2147484224" r:id="rId5"/>
    <p:sldMasterId id="2147484248" r:id="rId6"/>
  </p:sldMasterIdLst>
  <p:notesMasterIdLst>
    <p:notesMasterId r:id="rId46"/>
  </p:notesMasterIdLst>
  <p:handoutMasterIdLst>
    <p:handoutMasterId r:id="rId47"/>
  </p:handoutMasterIdLst>
  <p:sldIdLst>
    <p:sldId id="256" r:id="rId7"/>
    <p:sldId id="344" r:id="rId8"/>
    <p:sldId id="345" r:id="rId9"/>
    <p:sldId id="346" r:id="rId10"/>
    <p:sldId id="348" r:id="rId11"/>
    <p:sldId id="390" r:id="rId12"/>
    <p:sldId id="391" r:id="rId13"/>
    <p:sldId id="392" r:id="rId14"/>
    <p:sldId id="349" r:id="rId15"/>
    <p:sldId id="359" r:id="rId16"/>
    <p:sldId id="365" r:id="rId17"/>
    <p:sldId id="366" r:id="rId18"/>
    <p:sldId id="350" r:id="rId19"/>
    <p:sldId id="351" r:id="rId20"/>
    <p:sldId id="360" r:id="rId21"/>
    <p:sldId id="364" r:id="rId22"/>
    <p:sldId id="352" r:id="rId23"/>
    <p:sldId id="353" r:id="rId24"/>
    <p:sldId id="371" r:id="rId25"/>
    <p:sldId id="373" r:id="rId26"/>
    <p:sldId id="374" r:id="rId27"/>
    <p:sldId id="375" r:id="rId28"/>
    <p:sldId id="386" r:id="rId29"/>
    <p:sldId id="388" r:id="rId30"/>
    <p:sldId id="354" r:id="rId31"/>
    <p:sldId id="362" r:id="rId32"/>
    <p:sldId id="381" r:id="rId33"/>
    <p:sldId id="382" r:id="rId34"/>
    <p:sldId id="383" r:id="rId35"/>
    <p:sldId id="402" r:id="rId36"/>
    <p:sldId id="384" r:id="rId37"/>
    <p:sldId id="387" r:id="rId38"/>
    <p:sldId id="393" r:id="rId39"/>
    <p:sldId id="355" r:id="rId40"/>
    <p:sldId id="356" r:id="rId41"/>
    <p:sldId id="394" r:id="rId42"/>
    <p:sldId id="397" r:id="rId43"/>
    <p:sldId id="400" r:id="rId44"/>
    <p:sldId id="401" r:id="rId4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CC3300"/>
    <a:srgbClr val="003399"/>
    <a:srgbClr val="000066"/>
    <a:srgbClr val="9900FF"/>
    <a:srgbClr val="33CC33"/>
    <a:srgbClr val="00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95" autoAdjust="0"/>
    <p:restoredTop sz="94595" autoAdjust="0"/>
  </p:normalViewPr>
  <p:slideViewPr>
    <p:cSldViewPr snapToGrid="0">
      <p:cViewPr varScale="1">
        <p:scale>
          <a:sx n="87" d="100"/>
          <a:sy n="87" d="100"/>
        </p:scale>
        <p:origin x="-134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BD276947-751B-4287-9831-B2B8DDC87A11}" type="datetimeFigureOut">
              <a:rPr lang="cs-CZ"/>
              <a:pPr>
                <a:defRPr/>
              </a:pPr>
              <a:t>19.11.2020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6108785D-494F-45D8-929B-B871252B4B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919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29E2A0B-63AB-4EDA-8264-B03C7CC2BCD6}" type="datetimeFigureOut">
              <a:rPr lang="cs-CZ"/>
              <a:pPr>
                <a:defRPr/>
              </a:pPr>
              <a:t>19.11.2020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B71AF92-B599-4C2C-9B9D-C8C40290A0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2174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7065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24D7A0-2A16-4619-A6A7-B291F7DCC082}" type="slidenum">
              <a:rPr lang="cs-CZ" smtClean="0"/>
              <a:pPr/>
              <a:t>1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768301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08548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59550BD-4BFD-4FE4-8812-8F5FBD61538F}" type="slidenum">
              <a:rPr lang="cs-CZ" sz="1200">
                <a:solidFill>
                  <a:srgbClr val="000000"/>
                </a:solidFill>
              </a:rPr>
              <a:pPr algn="r"/>
              <a:t>15</a:t>
            </a:fld>
            <a:endParaRPr 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56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560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D37B20-FB86-4BFA-953E-9ADBD6510EBC}" type="slidenum">
              <a:rPr lang="cs-CZ" smtClean="0">
                <a:solidFill>
                  <a:srgbClr val="000000"/>
                </a:solidFill>
              </a:rPr>
              <a:pPr/>
              <a:t>17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57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765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83E5AD-9421-4439-B8CA-26527D714EFC}" type="slidenum">
              <a:rPr lang="cs-CZ" smtClean="0">
                <a:solidFill>
                  <a:srgbClr val="000000"/>
                </a:solidFill>
              </a:rPr>
              <a:pPr/>
              <a:t>18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08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969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BC829D-901E-49D3-94FD-9E2FAF9657CA}" type="slidenum">
              <a:rPr lang="cs-CZ" smtClean="0">
                <a:solidFill>
                  <a:srgbClr val="000000"/>
                </a:solidFill>
              </a:rPr>
              <a:pPr/>
              <a:t>25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02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12644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CD3BCC-EA95-4CE7-AA8D-E409870C606E}" type="slidenum">
              <a:rPr lang="cs-CZ" sz="1200">
                <a:solidFill>
                  <a:srgbClr val="000000"/>
                </a:solidFill>
              </a:rPr>
              <a:pPr algn="r"/>
              <a:t>26</a:t>
            </a:fld>
            <a:endParaRPr 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63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174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D277F8-FBB8-4CD0-A452-CD2351FC8AAE}" type="slidenum">
              <a:rPr lang="cs-CZ" smtClean="0">
                <a:solidFill>
                  <a:srgbClr val="000000"/>
                </a:solidFill>
              </a:rPr>
              <a:pPr/>
              <a:t>34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626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37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EB3617-8C4C-476F-980B-AB3358E5A0B7}" type="slidenum">
              <a:rPr lang="cs-CZ" smtClean="0">
                <a:solidFill>
                  <a:srgbClr val="000000"/>
                </a:solidFill>
              </a:rPr>
              <a:pPr/>
              <a:t>35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97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584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A2E5D6-A791-4ECF-9309-3AD4444A41BA}" type="slidenum">
              <a:rPr lang="cs-CZ" smtClean="0">
                <a:solidFill>
                  <a:srgbClr val="000000"/>
                </a:solidFill>
              </a:rPr>
              <a:pPr/>
              <a:t>38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04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789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148898-319D-430E-8267-8F8D0683B861}" type="slidenum">
              <a:rPr lang="cs-CZ" smtClean="0">
                <a:solidFill>
                  <a:srgbClr val="000000"/>
                </a:solidFill>
              </a:rPr>
              <a:pPr/>
              <a:t>39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36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7475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744979-3378-479E-ADA5-C77CD8AC583A}" type="slidenum">
              <a:rPr lang="cs-CZ" smtClean="0">
                <a:solidFill>
                  <a:srgbClr val="000000"/>
                </a:solidFill>
              </a:rPr>
              <a:pPr/>
              <a:t>2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74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126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C02B91-CD82-4FCA-8A32-96814CD8D91D}" type="slidenum">
              <a:rPr lang="cs-CZ" smtClean="0">
                <a:solidFill>
                  <a:srgbClr val="000000"/>
                </a:solidFill>
              </a:rPr>
              <a:pPr/>
              <a:t>3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04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331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D00324-06AA-405B-8119-982B085711AE}" type="slidenum">
              <a:rPr lang="cs-CZ" smtClean="0">
                <a:solidFill>
                  <a:srgbClr val="000000"/>
                </a:solidFill>
              </a:rPr>
              <a:pPr/>
              <a:t>4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43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741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068C4F-9F72-4942-976E-1CDD6A927CAB}" type="slidenum">
              <a:rPr lang="cs-CZ" smtClean="0">
                <a:solidFill>
                  <a:srgbClr val="000000"/>
                </a:solidFill>
              </a:rPr>
              <a:pPr/>
              <a:t>5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43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945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079446-0F1F-438A-AC05-99BC48E2289C}" type="slidenum">
              <a:rPr lang="cs-CZ" smtClean="0">
                <a:solidFill>
                  <a:srgbClr val="000000"/>
                </a:solidFill>
              </a:rPr>
              <a:pPr/>
              <a:t>9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65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04452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9CC4447-CC00-467F-9A4B-FDBEF3623043}" type="slidenum">
              <a:rPr lang="cs-CZ" sz="1200">
                <a:solidFill>
                  <a:srgbClr val="000000"/>
                </a:solidFill>
              </a:rPr>
              <a:pPr algn="r"/>
              <a:t>10</a:t>
            </a:fld>
            <a:endParaRPr 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19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150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B84CF1-7A31-4DD5-9BCB-D7A939750DF6}" type="slidenum">
              <a:rPr lang="cs-CZ" smtClean="0">
                <a:solidFill>
                  <a:srgbClr val="000000"/>
                </a:solidFill>
              </a:rPr>
              <a:pPr/>
              <a:t>13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1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355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82BD76-5A9F-420B-A8DE-AF63A117EB59}" type="slidenum">
              <a:rPr lang="cs-CZ" smtClean="0">
                <a:solidFill>
                  <a:srgbClr val="000000"/>
                </a:solidFill>
              </a:rPr>
              <a:pPr/>
              <a:t>14</a:t>
            </a:fld>
            <a:endParaRPr 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64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95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6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407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11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00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65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26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66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19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26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6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20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76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06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69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68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57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35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79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65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140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12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26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71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18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37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40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07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36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140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664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8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46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12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085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338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03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6259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495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850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2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059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654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160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27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564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604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370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69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350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256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542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306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48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56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443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937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100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322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53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911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149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4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18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69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05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19.11.2020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3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19.11.2020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36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19.11.2020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510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78A5BE2-FD79-4499-A800-AB3384C8D189}" type="datetimeFigureOut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19.11.2020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861C2E2-352E-46AD-BBAF-E396C09809EE}" type="slidenum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944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19.11.2020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970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FAF0B8-79D0-42D5-BD5E-7729845D295A}" type="datetimeFigureOut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19.11.2020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0E94B17-F3AB-43CF-B3A6-B6F54D56D31D}" type="slidenum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91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Rectangle 6"/>
          <p:cNvSpPr>
            <a:spLocks noGrp="1" noChangeArrowheads="1"/>
          </p:cNvSpPr>
          <p:nvPr>
            <p:ph type="title"/>
          </p:nvPr>
        </p:nvSpPr>
        <p:spPr>
          <a:xfrm>
            <a:off x="406400" y="503238"/>
            <a:ext cx="8229600" cy="11430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Záněty </a:t>
            </a:r>
            <a:r>
              <a:rPr lang="cs-CZ" sz="2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Živnatky</a:t>
            </a:r>
            <a:r>
              <a:rPr lang="cs-CZ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uveitidy </a:t>
            </a:r>
            <a:endParaRPr lang="cs-CZ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10" name="Text Box 11"/>
          <p:cNvSpPr txBox="1">
            <a:spLocks noChangeArrowheads="1"/>
          </p:cNvSpPr>
          <p:nvPr/>
        </p:nvSpPr>
        <p:spPr bwMode="auto">
          <a:xfrm>
            <a:off x="203200" y="6149975"/>
            <a:ext cx="8737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cs-CZ" sz="1600" b="1" dirty="0" smtClean="0">
                <a:solidFill>
                  <a:srgbClr val="993300"/>
                </a:solidFill>
                <a:latin typeface="Tahoma" pitchFamily="34" charset="0"/>
                <a:cs typeface="Tahoma" pitchFamily="34" charset="0"/>
              </a:rPr>
              <a:t>Přednosta: Doc. MUDr. Oldřich </a:t>
            </a:r>
            <a:r>
              <a:rPr lang="cs-CZ" sz="1600" b="1" dirty="0" err="1" smtClean="0">
                <a:solidFill>
                  <a:srgbClr val="993300"/>
                </a:solidFill>
                <a:latin typeface="Tahoma" pitchFamily="34" charset="0"/>
                <a:cs typeface="Tahoma" pitchFamily="34" charset="0"/>
              </a:rPr>
              <a:t>Chrapek</a:t>
            </a:r>
            <a:r>
              <a:rPr lang="cs-CZ" sz="1600" b="1" smtClean="0">
                <a:solidFill>
                  <a:srgbClr val="993300"/>
                </a:solidFill>
                <a:latin typeface="Tahoma" pitchFamily="34" charset="0"/>
                <a:cs typeface="Tahoma" pitchFamily="34" charset="0"/>
              </a:rPr>
              <a:t>, Ph.D.</a:t>
            </a:r>
            <a:endParaRPr lang="cs-CZ" sz="1600" b="1">
              <a:solidFill>
                <a:srgbClr val="9933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648200" y="5689600"/>
            <a:ext cx="3175000" cy="27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8" name="Přímá spojovací čára 17"/>
          <p:cNvCxnSpPr/>
          <p:nvPr/>
        </p:nvCxnSpPr>
        <p:spPr>
          <a:xfrm rot="10800000">
            <a:off x="4775200" y="5689600"/>
            <a:ext cx="2971800" cy="1588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0" y="5689600"/>
            <a:ext cx="8839200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Oční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klinika LF MU a FN Brno</a:t>
            </a:r>
          </a:p>
        </p:txBody>
      </p:sp>
      <p:pic>
        <p:nvPicPr>
          <p:cNvPr id="68615" name="Picture 7" descr="im0000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2913" y="1647825"/>
            <a:ext cx="3186112" cy="2116138"/>
          </a:xfrm>
          <a:prstGeom prst="rect">
            <a:avLst/>
          </a:prstGeom>
          <a:noFill/>
        </p:spPr>
      </p:pic>
      <p:pic>
        <p:nvPicPr>
          <p:cNvPr id="68617" name="Picture 9" descr="im0001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488" y="1655763"/>
            <a:ext cx="3076575" cy="2043112"/>
          </a:xfrm>
          <a:prstGeom prst="rect">
            <a:avLst/>
          </a:prstGeom>
          <a:noFill/>
        </p:spPr>
      </p:pic>
      <p:pic>
        <p:nvPicPr>
          <p:cNvPr id="68620" name="Picture 12" descr="500707194_001_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7375" y="3690938"/>
            <a:ext cx="3043238" cy="2030412"/>
          </a:xfrm>
          <a:prstGeom prst="rect">
            <a:avLst/>
          </a:prstGeom>
          <a:noFill/>
        </p:spPr>
      </p:pic>
      <p:pic>
        <p:nvPicPr>
          <p:cNvPr id="68621" name="Picture 13" descr="7111303804_001_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26125" y="3771900"/>
            <a:ext cx="2879725" cy="1920875"/>
          </a:xfrm>
          <a:prstGeom prst="rect">
            <a:avLst/>
          </a:prstGeom>
          <a:noFill/>
        </p:spPr>
      </p:pic>
      <p:pic>
        <p:nvPicPr>
          <p:cNvPr id="68619" name="Picture 11" descr="im00023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94050" y="2728913"/>
            <a:ext cx="2843213" cy="21320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8308975" cy="841375"/>
          </a:xfrm>
          <a:solidFill>
            <a:schemeClr val="bg1"/>
          </a:solidFill>
          <a:ln>
            <a:solidFill>
              <a:schemeClr val="folHlink"/>
            </a:solidFill>
          </a:ln>
        </p:spPr>
        <p:txBody>
          <a:bodyPr>
            <a:normAutofit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Akutní přední </a:t>
            </a:r>
            <a:r>
              <a:rPr lang="cs-CZ" sz="2500" dirty="0" err="1" smtClean="0"/>
              <a:t>iridocyklitida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pic>
        <p:nvPicPr>
          <p:cNvPr id="103429" name="Picture 5" descr="Obráze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058400" y="-6319838"/>
            <a:ext cx="3228975" cy="2151063"/>
          </a:xfrm>
          <a:prstGeom prst="rect">
            <a:avLst/>
          </a:prstGeom>
          <a:noFill/>
        </p:spPr>
      </p:pic>
      <p:pic>
        <p:nvPicPr>
          <p:cNvPr id="103432" name="Picture 8" descr="Obráze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628775"/>
            <a:ext cx="7589837" cy="50577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99" y="464024"/>
            <a:ext cx="8248034" cy="625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91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04" y="395786"/>
            <a:ext cx="7781426" cy="590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45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8819"/>
          </a:xfrm>
          <a:solidFill>
            <a:schemeClr val="bg1"/>
          </a:solidFill>
          <a:ln>
            <a:solidFill>
              <a:schemeClr val="folHlink"/>
            </a:solidFill>
          </a:ln>
        </p:spPr>
        <p:txBody>
          <a:bodyPr>
            <a:normAutofit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Akutní přední </a:t>
            </a:r>
            <a:r>
              <a:rPr lang="cs-CZ" sz="2500" dirty="0" err="1" smtClean="0"/>
              <a:t>iridocyklitida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173707"/>
            <a:ext cx="7762875" cy="5214393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Etiologie: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C3300"/>
                </a:solidFill>
              </a:rPr>
              <a:t>HLA B27+ </a:t>
            </a:r>
            <a:r>
              <a:rPr lang="cs-CZ" sz="2200" dirty="0" smtClean="0"/>
              <a:t>izolovaně, </a:t>
            </a:r>
            <a:r>
              <a:rPr lang="cs-CZ" sz="2200" dirty="0" err="1" smtClean="0"/>
              <a:t>Ankylozující</a:t>
            </a:r>
            <a:r>
              <a:rPr lang="cs-CZ" sz="2200" dirty="0" smtClean="0"/>
              <a:t> </a:t>
            </a:r>
            <a:r>
              <a:rPr lang="cs-CZ" sz="2200" dirty="0" err="1" smtClean="0"/>
              <a:t>spondilitida</a:t>
            </a:r>
            <a:r>
              <a:rPr lang="cs-CZ" sz="2200" dirty="0"/>
              <a:t> </a:t>
            </a:r>
            <a:r>
              <a:rPr lang="cs-CZ" sz="2200" dirty="0" smtClean="0"/>
              <a:t>( M. </a:t>
            </a:r>
            <a:r>
              <a:rPr lang="cs-CZ" sz="2200" dirty="0" err="1" smtClean="0"/>
              <a:t>Bechtěrev</a:t>
            </a:r>
            <a:r>
              <a:rPr lang="cs-CZ" sz="2200" dirty="0" smtClean="0"/>
              <a:t>), Reiterův syndrom, M. Crohn, </a:t>
            </a:r>
            <a:r>
              <a:rPr lang="cs-CZ" sz="2200" dirty="0" err="1" smtClean="0"/>
              <a:t>Colitis</a:t>
            </a:r>
            <a:r>
              <a:rPr lang="cs-CZ" sz="2200" dirty="0" smtClean="0"/>
              <a:t> </a:t>
            </a:r>
            <a:r>
              <a:rPr lang="cs-CZ" sz="2200" dirty="0" err="1" smtClean="0"/>
              <a:t>ulcerosa</a:t>
            </a:r>
            <a:r>
              <a:rPr lang="cs-CZ" sz="2200" dirty="0" smtClean="0"/>
              <a:t>,     Psoriatická artritida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M. </a:t>
            </a:r>
            <a:r>
              <a:rPr lang="cs-CZ" sz="2200" dirty="0" err="1" smtClean="0">
                <a:solidFill>
                  <a:srgbClr val="C00000"/>
                </a:solidFill>
              </a:rPr>
              <a:t>Behcet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smtClean="0"/>
              <a:t>– triáda: iritida, aftózní stomatitida, ulcerace na genitálu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Glaukomatocyklické</a:t>
            </a:r>
            <a:r>
              <a:rPr lang="cs-CZ" sz="2200" dirty="0" smtClean="0">
                <a:solidFill>
                  <a:srgbClr val="C00000"/>
                </a:solidFill>
              </a:rPr>
              <a:t> krize </a:t>
            </a:r>
            <a:r>
              <a:rPr lang="cs-CZ" sz="2200" dirty="0" smtClean="0"/>
              <a:t>(</a:t>
            </a:r>
            <a:r>
              <a:rPr lang="cs-CZ" sz="2200" dirty="0" err="1" smtClean="0"/>
              <a:t>Posnerův-Schlossmanův</a:t>
            </a:r>
            <a:r>
              <a:rPr lang="cs-CZ" sz="2200" dirty="0" smtClean="0"/>
              <a:t> syndrom) – ataky mírné iritidy spojené s vysokou elevací nitroočního tlaku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Fakoanafylaktická</a:t>
            </a:r>
            <a:r>
              <a:rPr lang="cs-CZ" sz="2200" dirty="0" smtClean="0">
                <a:solidFill>
                  <a:srgbClr val="C00000"/>
                </a:solidFill>
              </a:rPr>
              <a:t> uveitida </a:t>
            </a:r>
            <a:r>
              <a:rPr lang="cs-CZ" sz="2200" dirty="0" smtClean="0"/>
              <a:t>– imunologická reakce na uvolněné čočkové proteiny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Virová onemocnění </a:t>
            </a:r>
            <a:r>
              <a:rPr lang="cs-CZ" sz="2200" dirty="0" smtClean="0"/>
              <a:t>– HSV, HZV v kombinaci s keratitidou</a:t>
            </a:r>
          </a:p>
          <a:p>
            <a:pPr>
              <a:lnSpc>
                <a:spcPct val="90000"/>
              </a:lnSpc>
              <a:buClr>
                <a:srgbClr val="C00000"/>
              </a:buClr>
              <a:defRPr/>
            </a:pPr>
            <a:r>
              <a:rPr lang="cs-CZ" sz="2200" dirty="0"/>
              <a:t> (</a:t>
            </a:r>
            <a:r>
              <a:rPr lang="cs-CZ" sz="2200" dirty="0" err="1"/>
              <a:t>negranulomatózní</a:t>
            </a:r>
            <a:r>
              <a:rPr lang="cs-CZ" sz="2200" dirty="0"/>
              <a:t> i </a:t>
            </a:r>
            <a:r>
              <a:rPr lang="cs-CZ" sz="2200" dirty="0" err="1"/>
              <a:t>granulomatózní</a:t>
            </a:r>
            <a:r>
              <a:rPr lang="cs-CZ" sz="2200" dirty="0"/>
              <a:t> typ zánětu)    </a:t>
            </a:r>
            <a:endParaRPr lang="cs-CZ" sz="2200" dirty="0" smtClean="0"/>
          </a:p>
          <a:p>
            <a:pPr>
              <a:lnSpc>
                <a:spcPct val="90000"/>
              </a:lnSpc>
              <a:buClr>
                <a:srgbClr val="C00000"/>
              </a:buClr>
              <a:defRPr/>
            </a:pPr>
            <a:endParaRPr lang="cs-CZ" sz="22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FF0000"/>
                </a:solidFill>
              </a:rPr>
              <a:t>Idiopatická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None/>
              <a:defRPr/>
            </a:pPr>
            <a:endParaRPr lang="cs-CZ" sz="2200" dirty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Chronická přední </a:t>
            </a:r>
            <a:r>
              <a:rPr lang="cs-CZ" sz="2500" dirty="0" err="1" smtClean="0"/>
              <a:t>iridocyklitida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400" dirty="0" smtClean="0">
                <a:solidFill>
                  <a:srgbClr val="CC3300"/>
                </a:solidFill>
              </a:rPr>
              <a:t>Projevy a příznaky: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plíživý průběh, variabilní příznaky, většinou </a:t>
            </a:r>
            <a:r>
              <a:rPr lang="cs-CZ" sz="2200" u="sng" dirty="0" smtClean="0"/>
              <a:t>bez bolesti</a:t>
            </a:r>
            <a:r>
              <a:rPr lang="cs-CZ" sz="2200" dirty="0" smtClean="0"/>
              <a:t> nebo jen mírná bolest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ciliární injekce mírná, většinou </a:t>
            </a:r>
            <a:r>
              <a:rPr lang="cs-CZ" sz="2200" u="sng" dirty="0" smtClean="0"/>
              <a:t>bledý bulbus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u="sng" dirty="0" smtClean="0"/>
              <a:t>nevelké množství precipitátů </a:t>
            </a:r>
            <a:r>
              <a:rPr lang="cs-CZ" sz="2200" dirty="0" smtClean="0"/>
              <a:t>na endotelu rohovky, malé množství buněk v přední komoře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tendence ke tvorbě </a:t>
            </a:r>
            <a:r>
              <a:rPr lang="cs-CZ" sz="2200" u="sng" dirty="0" smtClean="0"/>
              <a:t>zadních </a:t>
            </a:r>
            <a:r>
              <a:rPr lang="cs-CZ" sz="2200" u="sng" dirty="0" err="1" smtClean="0"/>
              <a:t>synéchií</a:t>
            </a:r>
            <a:endParaRPr lang="cs-CZ" sz="2200" u="sng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b="1" dirty="0" smtClean="0"/>
              <a:t>chronické komplikace </a:t>
            </a:r>
            <a:r>
              <a:rPr lang="cs-CZ" sz="2200" dirty="0" smtClean="0"/>
              <a:t>dle aktivity zánětu - tvorba </a:t>
            </a:r>
            <a:r>
              <a:rPr lang="cs-CZ" sz="2200" b="1" dirty="0" smtClean="0"/>
              <a:t>komplikované katarakty, sekundárního glaukomu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cs-CZ" sz="2200" b="1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léčba: kortikoidy a nesteroidní antiflogistika lokálně, v případě potřeby i </a:t>
            </a:r>
            <a:r>
              <a:rPr lang="cs-CZ" sz="2200" dirty="0" err="1" smtClean="0"/>
              <a:t>parabulbárně</a:t>
            </a:r>
            <a:r>
              <a:rPr lang="cs-CZ" sz="2200" dirty="0" smtClean="0"/>
              <a:t> nebo celkově, mydriatika, dále dle etiologie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  <a:solidFill>
            <a:schemeClr val="bg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Chronická přední </a:t>
            </a:r>
            <a:r>
              <a:rPr lang="cs-CZ" sz="2500" dirty="0" err="1" smtClean="0"/>
              <a:t>iridocyklitida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pic>
        <p:nvPicPr>
          <p:cNvPr id="107525" name="Picture 5" descr="7111303804_001_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1625" y="1479550"/>
            <a:ext cx="4832350" cy="3221038"/>
          </a:xfrm>
          <a:prstGeom prst="rect">
            <a:avLst/>
          </a:prstGeom>
          <a:noFill/>
        </p:spPr>
      </p:pic>
      <p:pic>
        <p:nvPicPr>
          <p:cNvPr id="107526" name="Picture 6" descr="8404132528_001_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963" y="3433763"/>
            <a:ext cx="4805362" cy="32035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6681"/>
          </a:xfrm>
        </p:spPr>
        <p:txBody>
          <a:bodyPr>
            <a:normAutofit fontScale="90000"/>
          </a:bodyPr>
          <a:lstStyle/>
          <a:p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9" y="150231"/>
            <a:ext cx="4566525" cy="345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F:\Uveitidy pri RSM\Hanzlikova 1976 Topcon\OD 2009 1 P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72" y="3425588"/>
            <a:ext cx="4992296" cy="331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58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Chronická přední </a:t>
            </a:r>
            <a:r>
              <a:rPr lang="cs-CZ" sz="2500" dirty="0" err="1" smtClean="0"/>
              <a:t>iridocyklitida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Etiologie: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C3300"/>
                </a:solidFill>
              </a:rPr>
              <a:t>Juvenilní revmatoidní artritida</a:t>
            </a:r>
            <a:r>
              <a:rPr lang="cs-CZ" sz="2200" dirty="0" smtClean="0"/>
              <a:t>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Fuchsova </a:t>
            </a:r>
            <a:r>
              <a:rPr lang="cs-CZ" sz="2200" dirty="0" err="1" smtClean="0">
                <a:solidFill>
                  <a:srgbClr val="C00000"/>
                </a:solidFill>
              </a:rPr>
              <a:t>heterochromní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err="1" smtClean="0">
                <a:solidFill>
                  <a:srgbClr val="C00000"/>
                </a:solidFill>
              </a:rPr>
              <a:t>iridocyklitida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smtClean="0"/>
              <a:t>(</a:t>
            </a:r>
            <a:r>
              <a:rPr lang="cs-CZ" sz="2200" dirty="0" err="1" smtClean="0"/>
              <a:t>heterochromie</a:t>
            </a:r>
            <a:r>
              <a:rPr lang="cs-CZ" sz="2200" dirty="0" smtClean="0"/>
              <a:t> – rozdíl v barvě duhovek z důvodu difúzní </a:t>
            </a:r>
            <a:r>
              <a:rPr lang="cs-CZ" sz="2200" dirty="0" err="1" smtClean="0"/>
              <a:t>stromální</a:t>
            </a:r>
            <a:r>
              <a:rPr lang="cs-CZ" sz="2200" dirty="0" smtClean="0"/>
              <a:t> atrofie)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Sarkoidóza </a:t>
            </a:r>
            <a:r>
              <a:rPr lang="cs-CZ" sz="2200" dirty="0" smtClean="0"/>
              <a:t>(</a:t>
            </a:r>
            <a:r>
              <a:rPr lang="cs-CZ" sz="2200" dirty="0" err="1" smtClean="0"/>
              <a:t>granulomatózní</a:t>
            </a:r>
            <a:r>
              <a:rPr lang="cs-CZ" sz="2200" dirty="0" smtClean="0"/>
              <a:t> typ zánětu)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Syfilis </a:t>
            </a:r>
            <a:r>
              <a:rPr lang="cs-CZ" sz="2200" dirty="0" smtClean="0"/>
              <a:t>( roseoly duhovky)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Lymská</a:t>
            </a:r>
            <a:r>
              <a:rPr lang="cs-CZ" sz="2200" dirty="0" smtClean="0">
                <a:solidFill>
                  <a:srgbClr val="C00000"/>
                </a:solidFill>
              </a:rPr>
              <a:t> borelióza</a:t>
            </a:r>
            <a:r>
              <a:rPr lang="cs-CZ" sz="2200" dirty="0" smtClean="0"/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TBC</a:t>
            </a:r>
            <a:r>
              <a:rPr lang="cs-CZ" sz="2200" dirty="0" smtClean="0"/>
              <a:t> ( </a:t>
            </a:r>
            <a:r>
              <a:rPr lang="cs-CZ" sz="2200" dirty="0" err="1" smtClean="0"/>
              <a:t>granulomatózní</a:t>
            </a:r>
            <a:r>
              <a:rPr lang="cs-CZ" sz="2200" dirty="0" smtClean="0"/>
              <a:t> typ zánětu, žlutavé uzlíky duhovky)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Intermediální uveitida (Cyklitida, </a:t>
            </a:r>
            <a:r>
              <a:rPr lang="cs-CZ" sz="2500" dirty="0" err="1" smtClean="0"/>
              <a:t>Pars</a:t>
            </a:r>
            <a:r>
              <a:rPr lang="cs-CZ" sz="2500" dirty="0" smtClean="0"/>
              <a:t> </a:t>
            </a:r>
            <a:r>
              <a:rPr lang="cs-CZ" sz="2500" dirty="0" err="1" smtClean="0"/>
              <a:t>planitida</a:t>
            </a:r>
            <a:r>
              <a:rPr lang="cs-CZ" sz="2500" dirty="0" smtClean="0"/>
              <a:t>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273629"/>
            <a:ext cx="7762875" cy="5114471"/>
          </a:xfrm>
        </p:spPr>
        <p:txBody>
          <a:bodyPr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400" dirty="0" smtClean="0">
                <a:solidFill>
                  <a:srgbClr val="CC3300"/>
                </a:solidFill>
              </a:rPr>
              <a:t>Projevy, příznaky, etiologie: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plíživý průběh, bez bolesti, </a:t>
            </a:r>
            <a:r>
              <a:rPr lang="cs-CZ" sz="2200" b="1" dirty="0" smtClean="0"/>
              <a:t>pokles vidění- zákaly, mlha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většinou bledý bulbus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b="1" dirty="0" err="1" smtClean="0">
                <a:solidFill>
                  <a:srgbClr val="FF0000"/>
                </a:solidFill>
              </a:rPr>
              <a:t>vitritida</a:t>
            </a:r>
            <a:r>
              <a:rPr lang="cs-CZ" sz="2200" dirty="0" smtClean="0"/>
              <a:t> – zákaly </a:t>
            </a:r>
            <a:r>
              <a:rPr lang="cs-CZ" sz="2200" dirty="0" smtClean="0"/>
              <a:t>sklivce, sněhové </a:t>
            </a:r>
            <a:r>
              <a:rPr lang="cs-CZ" sz="2200" dirty="0" smtClean="0"/>
              <a:t>koule, sněhové </a:t>
            </a:r>
            <a:r>
              <a:rPr lang="cs-CZ" sz="2200" dirty="0" smtClean="0"/>
              <a:t>lavice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minimální tendence ke tvorbě zadních </a:t>
            </a:r>
            <a:r>
              <a:rPr lang="cs-CZ" sz="2200" dirty="0" err="1" smtClean="0"/>
              <a:t>synéchií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při zvýšené aktivitě zánětu </a:t>
            </a:r>
            <a:r>
              <a:rPr lang="cs-CZ" sz="2200" b="1" dirty="0" err="1" smtClean="0">
                <a:solidFill>
                  <a:srgbClr val="FF0000"/>
                </a:solidFill>
              </a:rPr>
              <a:t>makulární</a:t>
            </a:r>
            <a:r>
              <a:rPr lang="cs-CZ" sz="2200" b="1" dirty="0" smtClean="0">
                <a:solidFill>
                  <a:srgbClr val="FF0000"/>
                </a:solidFill>
              </a:rPr>
              <a:t> edém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chronické </a:t>
            </a:r>
            <a:r>
              <a:rPr lang="cs-CZ" sz="2200" b="1" dirty="0" smtClean="0"/>
              <a:t>komplikace</a:t>
            </a:r>
            <a:r>
              <a:rPr lang="cs-CZ" sz="2200" dirty="0" smtClean="0"/>
              <a:t> - rozvoj </a:t>
            </a:r>
            <a:r>
              <a:rPr lang="cs-CZ" sz="2200" b="1" dirty="0" smtClean="0"/>
              <a:t>komplikované katarakty, </a:t>
            </a:r>
            <a:r>
              <a:rPr lang="cs-CZ" sz="2200" b="1" dirty="0" err="1" smtClean="0"/>
              <a:t>makulární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epiretinální</a:t>
            </a:r>
            <a:r>
              <a:rPr lang="cs-CZ" sz="2200" b="1" dirty="0" smtClean="0"/>
              <a:t> membrány, </a:t>
            </a:r>
            <a:r>
              <a:rPr lang="cs-CZ" sz="2200" b="1" dirty="0" err="1" smtClean="0"/>
              <a:t>choroideálních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neovaskulárních</a:t>
            </a:r>
            <a:r>
              <a:rPr lang="cs-CZ" sz="2200" b="1" dirty="0" smtClean="0"/>
              <a:t> </a:t>
            </a:r>
            <a:r>
              <a:rPr lang="cs-CZ" sz="2200" b="1" dirty="0" smtClean="0"/>
              <a:t>membrán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u="sng" dirty="0"/>
              <a:t>L</a:t>
            </a:r>
            <a:r>
              <a:rPr lang="cs-CZ" sz="2200" u="sng" dirty="0" smtClean="0"/>
              <a:t>éčba</a:t>
            </a:r>
            <a:r>
              <a:rPr lang="cs-CZ" sz="2200" dirty="0" smtClean="0"/>
              <a:t>: dle aktivity zánětu sledování, </a:t>
            </a:r>
            <a:r>
              <a:rPr lang="cs-CZ" sz="2200" b="1" dirty="0" smtClean="0"/>
              <a:t>antimikrobiální léčba</a:t>
            </a:r>
            <a:r>
              <a:rPr lang="cs-CZ" sz="2200" dirty="0" smtClean="0"/>
              <a:t>, </a:t>
            </a:r>
            <a:r>
              <a:rPr lang="cs-CZ" sz="2200" b="1" dirty="0" smtClean="0"/>
              <a:t>kortikoidy </a:t>
            </a:r>
            <a:r>
              <a:rPr lang="cs-CZ" sz="2200" b="1" dirty="0" smtClean="0"/>
              <a:t>celkově </a:t>
            </a:r>
            <a:r>
              <a:rPr lang="cs-CZ" sz="2200" dirty="0" smtClean="0"/>
              <a:t>nebo </a:t>
            </a:r>
            <a:r>
              <a:rPr lang="cs-CZ" sz="2200" dirty="0" err="1" smtClean="0"/>
              <a:t>intravitreálně</a:t>
            </a:r>
            <a:r>
              <a:rPr lang="cs-CZ" sz="2200" dirty="0" smtClean="0"/>
              <a:t>, </a:t>
            </a:r>
            <a:r>
              <a:rPr lang="cs-CZ" sz="2200" b="1" dirty="0" err="1" smtClean="0"/>
              <a:t>imunosupresiva</a:t>
            </a:r>
            <a:r>
              <a:rPr lang="cs-CZ" sz="2200" b="1" dirty="0" smtClean="0"/>
              <a:t> </a:t>
            </a:r>
            <a:r>
              <a:rPr lang="cs-CZ" sz="2200" dirty="0" smtClean="0"/>
              <a:t>(cyklosporin), biologická léčba, PPV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u="sng" dirty="0" smtClean="0"/>
              <a:t>Etiologie:</a:t>
            </a:r>
            <a:r>
              <a:rPr lang="cs-CZ" sz="2200" dirty="0" smtClean="0"/>
              <a:t> možná </a:t>
            </a:r>
            <a:r>
              <a:rPr lang="cs-CZ" sz="2200" dirty="0" smtClean="0"/>
              <a:t>spojitost s </a:t>
            </a:r>
            <a:r>
              <a:rPr lang="cs-CZ" sz="2200" b="1" dirty="0" smtClean="0">
                <a:solidFill>
                  <a:srgbClr val="FF0000"/>
                </a:solidFill>
              </a:rPr>
              <a:t>RSM, </a:t>
            </a:r>
            <a:r>
              <a:rPr lang="cs-CZ" sz="2200" b="1" dirty="0" err="1" smtClean="0">
                <a:solidFill>
                  <a:srgbClr val="FF0000"/>
                </a:solidFill>
              </a:rPr>
              <a:t>lymskou</a:t>
            </a:r>
            <a:r>
              <a:rPr lang="cs-CZ" sz="2200" b="1" dirty="0" smtClean="0">
                <a:solidFill>
                  <a:srgbClr val="FF0000"/>
                </a:solidFill>
              </a:rPr>
              <a:t> boreliózou nebo nejasná etiologie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3058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Intermediální uveitida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05218"/>
            <a:ext cx="8229600" cy="5320946"/>
          </a:xfrm>
        </p:spPr>
        <p:txBody>
          <a:bodyPr>
            <a:normAutofit/>
          </a:bodyPr>
          <a:lstStyle/>
          <a:p>
            <a:r>
              <a:rPr lang="cs-CZ" sz="1800" dirty="0" smtClean="0"/>
              <a:t>Sklivcové zákaly, sněhové koule, sněhové lavice</a:t>
            </a:r>
          </a:p>
          <a:p>
            <a:r>
              <a:rPr lang="cs-CZ" sz="1800" dirty="0"/>
              <a:t>Č</a:t>
            </a:r>
            <a:r>
              <a:rPr lang="cs-CZ" sz="1800" dirty="0" smtClean="0"/>
              <a:t>asto se kombinuje s </a:t>
            </a:r>
            <a:r>
              <a:rPr lang="cs-CZ" sz="1800" b="1" dirty="0" err="1" smtClean="0"/>
              <a:t>Vitritidou</a:t>
            </a:r>
            <a:r>
              <a:rPr lang="cs-CZ" sz="1800" b="1" dirty="0" smtClean="0"/>
              <a:t>, Vaskulitidou, Cystoidním </a:t>
            </a:r>
            <a:r>
              <a:rPr lang="cs-CZ" sz="1800" b="1" dirty="0" err="1" smtClean="0"/>
              <a:t>makulárním</a:t>
            </a:r>
            <a:r>
              <a:rPr lang="cs-CZ" sz="1800" b="1" dirty="0" smtClean="0"/>
              <a:t> edémem (CME)</a:t>
            </a:r>
            <a:endParaRPr lang="cs-CZ" sz="1800" dirty="0" smtClean="0"/>
          </a:p>
          <a:p>
            <a:r>
              <a:rPr lang="cs-CZ" sz="1800" u="sng" dirty="0" smtClean="0"/>
              <a:t>A/ Idiopatická</a:t>
            </a:r>
          </a:p>
          <a:p>
            <a:r>
              <a:rPr lang="cs-CZ" sz="1800" u="sng" dirty="0" smtClean="0"/>
              <a:t>B/ V souvislosti s celkovým onemocněním</a:t>
            </a:r>
          </a:p>
          <a:p>
            <a:r>
              <a:rPr lang="cs-CZ" sz="1800" dirty="0"/>
              <a:t> </a:t>
            </a:r>
            <a:r>
              <a:rPr lang="cs-CZ" sz="1800" dirty="0" smtClean="0"/>
              <a:t>  Uveitida při </a:t>
            </a:r>
            <a:r>
              <a:rPr lang="cs-CZ" sz="1800" b="1" dirty="0" smtClean="0"/>
              <a:t>roztroušené </a:t>
            </a:r>
            <a:r>
              <a:rPr lang="cs-CZ" sz="1800" b="1" dirty="0" err="1" smtClean="0"/>
              <a:t>sklerose</a:t>
            </a:r>
            <a:r>
              <a:rPr lang="cs-CZ" sz="1800" b="1" dirty="0" smtClean="0"/>
              <a:t> mozkomíšní</a:t>
            </a:r>
          </a:p>
          <a:p>
            <a:r>
              <a:rPr lang="cs-CZ" sz="1800" dirty="0"/>
              <a:t> </a:t>
            </a:r>
            <a:r>
              <a:rPr lang="cs-CZ" sz="1800" dirty="0" smtClean="0"/>
              <a:t>  Při </a:t>
            </a:r>
            <a:r>
              <a:rPr lang="cs-CZ" sz="1800" b="1" dirty="0" err="1" smtClean="0"/>
              <a:t>toxoplasmové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chorioretinitidě</a:t>
            </a:r>
            <a:endParaRPr lang="cs-CZ" sz="1800" b="1" dirty="0" smtClean="0"/>
          </a:p>
          <a:p>
            <a:r>
              <a:rPr lang="cs-CZ" sz="1800" dirty="0"/>
              <a:t> </a:t>
            </a:r>
            <a:r>
              <a:rPr lang="cs-CZ" sz="1800" dirty="0" smtClean="0"/>
              <a:t>   </a:t>
            </a:r>
            <a:r>
              <a:rPr lang="cs-CZ" sz="1800" b="1" dirty="0" smtClean="0"/>
              <a:t>Mykotická</a:t>
            </a:r>
            <a:r>
              <a:rPr lang="cs-CZ" sz="1800" dirty="0" smtClean="0"/>
              <a:t> etiologie </a:t>
            </a:r>
          </a:p>
          <a:p>
            <a:r>
              <a:rPr lang="cs-CZ" sz="1800" b="1" dirty="0" smtClean="0"/>
              <a:t>     </a:t>
            </a:r>
            <a:r>
              <a:rPr lang="cs-CZ" sz="1800" b="1" dirty="0" err="1" smtClean="0"/>
              <a:t>Borelie</a:t>
            </a:r>
            <a:endParaRPr lang="cs-CZ" sz="1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530" y="3086238"/>
            <a:ext cx="5677469" cy="37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7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44228"/>
          </a:xfrm>
          <a:solidFill>
            <a:schemeClr val="bg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Anatomie a Fyziologie </a:t>
            </a:r>
            <a:r>
              <a:rPr lang="cs-CZ" sz="2500" dirty="0" err="1" smtClean="0"/>
              <a:t>živnatky</a:t>
            </a:r>
            <a:r>
              <a:rPr lang="cs-CZ" sz="2500" dirty="0" smtClean="0"/>
              <a:t> (uvey)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7270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cs-CZ" sz="2400" dirty="0" smtClean="0">
                <a:solidFill>
                  <a:srgbClr val="CC3300"/>
                </a:solidFill>
              </a:rPr>
              <a:t>3 části:</a:t>
            </a:r>
          </a:p>
          <a:p>
            <a:pPr eaLnBrk="1" hangingPunct="1">
              <a:lnSpc>
                <a:spcPct val="90000"/>
              </a:lnSpc>
            </a:pPr>
            <a:r>
              <a:rPr lang="cs-CZ" sz="2200" dirty="0" smtClean="0"/>
              <a:t>duhovka (iris) </a:t>
            </a:r>
          </a:p>
          <a:p>
            <a:pPr eaLnBrk="1" hangingPunct="1">
              <a:lnSpc>
                <a:spcPct val="90000"/>
              </a:lnSpc>
            </a:pPr>
            <a:r>
              <a:rPr lang="cs-CZ" sz="2200" dirty="0" smtClean="0"/>
              <a:t>řasnaté těleso (corpus </a:t>
            </a:r>
            <a:r>
              <a:rPr lang="cs-CZ" sz="2200" dirty="0" err="1" smtClean="0"/>
              <a:t>ciliare</a:t>
            </a:r>
            <a:r>
              <a:rPr lang="cs-CZ" sz="22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sz="2200" dirty="0" smtClean="0"/>
              <a:t>cévnatka ( </a:t>
            </a:r>
            <a:r>
              <a:rPr lang="cs-CZ" sz="2200" dirty="0" err="1" smtClean="0"/>
              <a:t>choroidea</a:t>
            </a:r>
            <a:r>
              <a:rPr lang="cs-CZ" sz="2200" dirty="0" smtClean="0"/>
              <a:t>)</a:t>
            </a: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200" dirty="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200" dirty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200" dirty="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cs-CZ" sz="2400" dirty="0" smtClean="0">
                <a:solidFill>
                  <a:srgbClr val="CC3300"/>
                </a:solidFill>
              </a:rPr>
              <a:t>Funkce: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cs-CZ" sz="2200" dirty="0" smtClean="0"/>
              <a:t>regulace vstupu světla do oka zornicí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cs-CZ" sz="2200" dirty="0" smtClean="0"/>
              <a:t>akomodace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cs-CZ" sz="2200" dirty="0" smtClean="0"/>
              <a:t>produkce komorové vody 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cs-CZ" sz="2200" dirty="0" smtClean="0"/>
              <a:t>zabezpečení výživy světločivných elementů a pigmentového epitelu sítnice</a:t>
            </a: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000" dirty="0" smtClean="0">
              <a:latin typeface="Tahoma" pitchFamily="34" charset="0"/>
            </a:endParaRPr>
          </a:p>
          <a:p>
            <a:pPr eaLnBrk="1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409" y="969347"/>
            <a:ext cx="4416613" cy="362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/>
          </a:bodyPr>
          <a:lstStyle/>
          <a:p>
            <a:r>
              <a:rPr lang="cs-CZ" sz="800" dirty="0" smtClean="0"/>
              <a:t>.</a:t>
            </a:r>
            <a:endParaRPr lang="cs-CZ" sz="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b="1" dirty="0" smtClean="0"/>
              <a:t>Uveitida při  </a:t>
            </a:r>
            <a:r>
              <a:rPr lang="cs-CZ" sz="2000" b="1" dirty="0" smtClean="0">
                <a:solidFill>
                  <a:srgbClr val="FF0000"/>
                </a:solidFill>
              </a:rPr>
              <a:t>roztroušené skleróze mozkomíšní </a:t>
            </a:r>
          </a:p>
          <a:p>
            <a:r>
              <a:rPr lang="cs-CZ" sz="2000" dirty="0" smtClean="0"/>
              <a:t>Uveitida je méně obvyklým očním projevem roztroušené sklerózy mozkomíšní. </a:t>
            </a:r>
          </a:p>
          <a:p>
            <a:r>
              <a:rPr lang="cs-CZ" sz="2000" dirty="0" smtClean="0"/>
              <a:t>Stejně jako </a:t>
            </a:r>
            <a:r>
              <a:rPr lang="cs-CZ" sz="2000" dirty="0" err="1" smtClean="0"/>
              <a:t>retrobulbární</a:t>
            </a:r>
            <a:r>
              <a:rPr lang="cs-CZ" sz="2000" dirty="0" smtClean="0"/>
              <a:t> neuritida může i </a:t>
            </a:r>
            <a:r>
              <a:rPr lang="cs-CZ" sz="2000" u="sng" dirty="0" smtClean="0"/>
              <a:t>uveitida </a:t>
            </a:r>
            <a:r>
              <a:rPr lang="cs-CZ" sz="2000" dirty="0" smtClean="0"/>
              <a:t>být </a:t>
            </a:r>
            <a:r>
              <a:rPr lang="cs-CZ" sz="2000" b="1" u="sng" dirty="0" smtClean="0"/>
              <a:t>prvním příznakem roztroušené sklerózy. </a:t>
            </a:r>
          </a:p>
          <a:p>
            <a:r>
              <a:rPr lang="cs-CZ" sz="2000" u="sng" dirty="0" smtClean="0"/>
              <a:t>Oční projevy </a:t>
            </a:r>
            <a:r>
              <a:rPr lang="cs-CZ" sz="2000" dirty="0" smtClean="0"/>
              <a:t>mohou </a:t>
            </a:r>
            <a:r>
              <a:rPr lang="cs-CZ" sz="2000" u="sng" dirty="0" smtClean="0"/>
              <a:t>předcházet neurologickým</a:t>
            </a:r>
            <a:r>
              <a:rPr lang="cs-CZ" sz="2000" dirty="0" smtClean="0"/>
              <a:t> obtížím i o několik let. </a:t>
            </a:r>
          </a:p>
          <a:p>
            <a:endParaRPr lang="cs-CZ" dirty="0"/>
          </a:p>
        </p:txBody>
      </p:sp>
      <p:pic>
        <p:nvPicPr>
          <p:cNvPr id="1026" name="Picture 2" descr="F:\zipserova\Zipserová, Kristýna (P1327455154)_O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50214"/>
            <a:ext cx="3570849" cy="27089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Uveitidy pri RSM\Hanzlikova 1993 Topcon\F O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38535"/>
            <a:ext cx="4397307" cy="292059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36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Klinické projevy uveitidy při RSM  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000" u="sng" dirty="0" smtClean="0"/>
              <a:t>Intermediální uveitida </a:t>
            </a:r>
            <a:r>
              <a:rPr lang="cs-CZ" sz="2000" dirty="0" smtClean="0"/>
              <a:t>nejčastěji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u="sng" dirty="0" smtClean="0"/>
              <a:t>Retinální  vaskulitida</a:t>
            </a:r>
            <a:r>
              <a:rPr lang="cs-CZ" sz="2000" dirty="0" smtClean="0"/>
              <a:t>, častěji </a:t>
            </a:r>
            <a:r>
              <a:rPr lang="cs-CZ" sz="2000" u="sng" dirty="0" smtClean="0"/>
              <a:t>neokluzivní</a:t>
            </a:r>
            <a:r>
              <a:rPr lang="cs-CZ" sz="2000" dirty="0" smtClean="0"/>
              <a:t> než </a:t>
            </a:r>
            <a:r>
              <a:rPr lang="cs-CZ" sz="2000" u="sng" dirty="0" smtClean="0"/>
              <a:t>okluzivní</a:t>
            </a:r>
            <a:r>
              <a:rPr lang="cs-CZ" sz="20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/>
              <a:t> Méně obvykle se objevuje </a:t>
            </a:r>
            <a:r>
              <a:rPr lang="cs-CZ" sz="2000" u="sng" dirty="0" smtClean="0"/>
              <a:t>přední uveitida</a:t>
            </a:r>
            <a:r>
              <a:rPr lang="cs-CZ" sz="2000" dirty="0" smtClean="0"/>
              <a:t>. </a:t>
            </a:r>
          </a:p>
          <a:p>
            <a:endParaRPr lang="cs-CZ" sz="2000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249" y="3228363"/>
            <a:ext cx="3892547" cy="275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145263" cy="275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4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370" y="269634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700" dirty="0" smtClean="0"/>
              <a:t>Intermediální </a:t>
            </a:r>
            <a:r>
              <a:rPr lang="cs-CZ" sz="2700" dirty="0"/>
              <a:t>u</a:t>
            </a:r>
            <a:r>
              <a:rPr lang="cs-CZ" sz="2700" dirty="0" smtClean="0"/>
              <a:t>veitida při roztroušené </a:t>
            </a:r>
            <a:r>
              <a:rPr lang="cs-CZ" sz="2700" dirty="0" err="1" smtClean="0"/>
              <a:t>sklerose</a:t>
            </a:r>
            <a:r>
              <a:rPr lang="cs-CZ" sz="2700" dirty="0" smtClean="0"/>
              <a:t> mozkomíšní</a:t>
            </a: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7692"/>
            <a:ext cx="6205029" cy="412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201" y="3780431"/>
            <a:ext cx="4067800" cy="307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83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sz="2400" b="1" dirty="0" smtClean="0"/>
              <a:t>Cystoidní </a:t>
            </a:r>
            <a:r>
              <a:rPr lang="cs-CZ" sz="2400" b="1" dirty="0" err="1" smtClean="0"/>
              <a:t>makulární</a:t>
            </a:r>
            <a:r>
              <a:rPr lang="cs-CZ" sz="2400" b="1" dirty="0" smtClean="0"/>
              <a:t> edém</a:t>
            </a:r>
            <a:br>
              <a:rPr lang="cs-CZ" sz="2400" b="1" dirty="0" smtClean="0"/>
            </a:br>
            <a:r>
              <a:rPr lang="cs-CZ" sz="2400" b="1" dirty="0" smtClean="0"/>
              <a:t>Častá příčina poklesu zrakové ostrosti při intermediální uveitidě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endParaRPr lang="cs-CZ" sz="1800" dirty="0"/>
          </a:p>
          <a:p>
            <a:endParaRPr lang="cs-CZ" sz="18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92" y="1061696"/>
            <a:ext cx="4973433" cy="328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4295775"/>
            <a:ext cx="387667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03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9" y="0"/>
            <a:ext cx="5182736" cy="342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675" y="3597399"/>
            <a:ext cx="3904325" cy="326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07" y="3692961"/>
            <a:ext cx="4359393" cy="316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91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8819"/>
          </a:xfrm>
          <a:solidFill>
            <a:schemeClr val="bg1"/>
          </a:solidFill>
          <a:ln>
            <a:solidFill>
              <a:schemeClr val="folHlink"/>
            </a:solidFill>
          </a:ln>
        </p:spPr>
        <p:txBody>
          <a:bodyPr>
            <a:normAutofit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Zadní uveitida ( </a:t>
            </a:r>
            <a:r>
              <a:rPr lang="cs-CZ" sz="2500" dirty="0" err="1" smtClean="0"/>
              <a:t>chorioretinitida</a:t>
            </a:r>
            <a:r>
              <a:rPr lang="cs-CZ" sz="2500" dirty="0" smtClean="0"/>
              <a:t>, </a:t>
            </a:r>
            <a:r>
              <a:rPr lang="cs-CZ" sz="2500" dirty="0" err="1" smtClean="0"/>
              <a:t>choroiditida</a:t>
            </a:r>
            <a:r>
              <a:rPr lang="cs-CZ" sz="2500" dirty="0" smtClean="0"/>
              <a:t>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023582"/>
            <a:ext cx="7762875" cy="5364518"/>
          </a:xfrm>
        </p:spPr>
        <p:txBody>
          <a:bodyPr>
            <a:normAutofit lnSpcReduction="10000"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</a:rPr>
              <a:t>Projevy, příznaky: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začátek akutní i plíživý, bez bolesti, </a:t>
            </a:r>
            <a:r>
              <a:rPr lang="cs-CZ" sz="2200" b="1" dirty="0" smtClean="0"/>
              <a:t>pokles vidění- zákaly, mlha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většinou </a:t>
            </a:r>
            <a:r>
              <a:rPr lang="cs-CZ" sz="2200" b="1" dirty="0" smtClean="0"/>
              <a:t>bledý bulbus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b="1" dirty="0" err="1" smtClean="0"/>
              <a:t>vitritida</a:t>
            </a:r>
            <a:r>
              <a:rPr lang="cs-CZ" sz="2200" b="1" dirty="0" smtClean="0"/>
              <a:t> – zákaly sklivce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b="1" dirty="0" smtClean="0"/>
              <a:t>neostře ohraničené</a:t>
            </a:r>
            <a:r>
              <a:rPr lang="cs-CZ" sz="2200" dirty="0" smtClean="0"/>
              <a:t> kypré žlutavé </a:t>
            </a:r>
            <a:r>
              <a:rPr lang="cs-CZ" sz="2200" b="1" dirty="0" smtClean="0"/>
              <a:t>zánětlivé ložisko </a:t>
            </a:r>
            <a:r>
              <a:rPr lang="cs-CZ" sz="2200" dirty="0" smtClean="0"/>
              <a:t>postihující </a:t>
            </a:r>
            <a:r>
              <a:rPr lang="cs-CZ" sz="2200" b="1" dirty="0" smtClean="0"/>
              <a:t>sítnici a </a:t>
            </a:r>
            <a:r>
              <a:rPr lang="cs-CZ" sz="2200" b="1" dirty="0" err="1" smtClean="0"/>
              <a:t>choroideu</a:t>
            </a:r>
            <a:r>
              <a:rPr lang="cs-CZ" sz="2200" b="1" dirty="0" smtClean="0"/>
              <a:t>  </a:t>
            </a:r>
            <a:r>
              <a:rPr lang="cs-CZ" sz="2200" dirty="0" smtClean="0"/>
              <a:t>- </a:t>
            </a:r>
            <a:r>
              <a:rPr lang="cs-CZ" sz="2200" u="sng" dirty="0" smtClean="0"/>
              <a:t>fokální nebo multifokální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při zvýšené aktivitě zánětu </a:t>
            </a:r>
            <a:r>
              <a:rPr lang="cs-CZ" sz="2200" b="1" dirty="0" err="1" smtClean="0"/>
              <a:t>makulární</a:t>
            </a:r>
            <a:r>
              <a:rPr lang="cs-CZ" sz="2200" b="1" dirty="0" smtClean="0"/>
              <a:t> edém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b="1" dirty="0" smtClean="0"/>
              <a:t>chronické komplikace - rozvoj </a:t>
            </a:r>
            <a:r>
              <a:rPr lang="cs-CZ" sz="2200" b="1" dirty="0" err="1" smtClean="0"/>
              <a:t>chorioretinálních</a:t>
            </a:r>
            <a:r>
              <a:rPr lang="cs-CZ" sz="2200" b="1" dirty="0" smtClean="0"/>
              <a:t> jizev , </a:t>
            </a:r>
            <a:r>
              <a:rPr lang="cs-CZ" sz="2200" b="1" dirty="0" err="1" smtClean="0"/>
              <a:t>choroideální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neovaskulární</a:t>
            </a:r>
            <a:r>
              <a:rPr lang="cs-CZ" sz="2200" b="1" dirty="0" smtClean="0"/>
              <a:t> membrána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cs-CZ" sz="2200" b="1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léčba: dle etiologie, při infekční etiologii kauzálně ATB, </a:t>
            </a:r>
            <a:r>
              <a:rPr lang="cs-CZ" sz="2200" dirty="0" err="1" smtClean="0"/>
              <a:t>antivirotika</a:t>
            </a:r>
            <a:r>
              <a:rPr lang="cs-CZ" sz="2200" dirty="0" smtClean="0"/>
              <a:t> systémově, při autoimunitní etiologii kortikoidy nebo </a:t>
            </a:r>
            <a:r>
              <a:rPr lang="cs-CZ" sz="2200" dirty="0" err="1" smtClean="0"/>
              <a:t>imunosupresiva</a:t>
            </a:r>
            <a:r>
              <a:rPr lang="cs-CZ" sz="2200" dirty="0" smtClean="0"/>
              <a:t> systémově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nutno v diferenciální diagnostice </a:t>
            </a:r>
            <a:r>
              <a:rPr lang="cs-CZ" sz="2200" b="1" dirty="0" smtClean="0"/>
              <a:t>vyloučit maligní onemocnění při maskujícím syndromu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  <a:solidFill>
            <a:schemeClr val="bg1"/>
          </a:solidFill>
          <a:ln>
            <a:solidFill>
              <a:schemeClr val="folHlink"/>
            </a:solidFill>
          </a:ln>
        </p:spPr>
        <p:txBody>
          <a:bodyPr>
            <a:normAutofit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Zadní uveitida ( </a:t>
            </a:r>
            <a:r>
              <a:rPr lang="cs-CZ" sz="2500" dirty="0" err="1" smtClean="0"/>
              <a:t>chorioretinitida</a:t>
            </a:r>
            <a:r>
              <a:rPr lang="cs-CZ" sz="2500" dirty="0" smtClean="0"/>
              <a:t>, </a:t>
            </a:r>
            <a:r>
              <a:rPr lang="cs-CZ" sz="2500" dirty="0" err="1" smtClean="0"/>
              <a:t>choroiditida</a:t>
            </a:r>
            <a:r>
              <a:rPr lang="cs-CZ" sz="2500" dirty="0" smtClean="0"/>
              <a:t>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pic>
        <p:nvPicPr>
          <p:cNvPr id="111620" name="Picture 4" descr="im00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7663" y="1403350"/>
            <a:ext cx="4765675" cy="3165475"/>
          </a:xfrm>
          <a:prstGeom prst="rect">
            <a:avLst/>
          </a:prstGeom>
          <a:noFill/>
        </p:spPr>
      </p:pic>
      <p:pic>
        <p:nvPicPr>
          <p:cNvPr id="111621" name="Picture 5" descr="im0001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911" y="4122057"/>
            <a:ext cx="3638486" cy="2415223"/>
          </a:xfrm>
          <a:prstGeom prst="rect">
            <a:avLst/>
          </a:prstGeom>
          <a:noFill/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4" y="1515351"/>
            <a:ext cx="3480587" cy="2606706"/>
          </a:xfrm>
          <a:prstGeom prst="rect">
            <a:avLst/>
          </a:prstGeom>
        </p:spPr>
      </p:pic>
      <p:pic>
        <p:nvPicPr>
          <p:cNvPr id="6" name="Picture 2" descr="F:\White dot sy foto\Kvasnickova_Pavla_24-08-1967__(0000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995" y="3349314"/>
            <a:ext cx="3223794" cy="243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White dot sy foto\Beker_Stanislav_17-01-1986__(0000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56" y="4122055"/>
            <a:ext cx="3280882" cy="248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u="sng" dirty="0" smtClean="0"/>
              <a:t>Toxoplasmová retinochoroiditida – Toxoplasma Gondii : </a:t>
            </a:r>
            <a:r>
              <a:rPr lang="pl-PL" sz="1800" dirty="0"/>
              <a:t/>
            </a:r>
            <a:br>
              <a:rPr lang="pl-PL" sz="1800" dirty="0"/>
            </a:b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08720"/>
            <a:ext cx="8579296" cy="5217443"/>
          </a:xfrm>
        </p:spPr>
        <p:txBody>
          <a:bodyPr>
            <a:normAutofit/>
          </a:bodyPr>
          <a:lstStyle/>
          <a:p>
            <a:r>
              <a:rPr lang="cs-CZ" sz="1800" b="1" dirty="0" err="1" smtClean="0">
                <a:solidFill>
                  <a:srgbClr val="FF0000"/>
                </a:solidFill>
              </a:rPr>
              <a:t>Retinochoroiditida</a:t>
            </a:r>
            <a:r>
              <a:rPr lang="cs-CZ" sz="1800" dirty="0" smtClean="0"/>
              <a:t>: fokální </a:t>
            </a:r>
            <a:r>
              <a:rPr lang="cs-CZ" sz="1800" dirty="0"/>
              <a:t>nekrotizující retinitida, </a:t>
            </a:r>
            <a:r>
              <a:rPr lang="cs-CZ" sz="1800" dirty="0" err="1"/>
              <a:t>vitritida</a:t>
            </a:r>
            <a:r>
              <a:rPr lang="cs-CZ" sz="1800" dirty="0"/>
              <a:t>, </a:t>
            </a:r>
            <a:r>
              <a:rPr lang="cs-CZ" sz="1800" dirty="0" smtClean="0"/>
              <a:t>vaskulitida</a:t>
            </a:r>
          </a:p>
          <a:p>
            <a:r>
              <a:rPr lang="cs-CZ" sz="1800" b="1" dirty="0" smtClean="0"/>
              <a:t>bělavá </a:t>
            </a:r>
            <a:r>
              <a:rPr lang="cs-CZ" sz="1800" b="1" dirty="0"/>
              <a:t>neohraničená kyprá ložiska </a:t>
            </a:r>
            <a:r>
              <a:rPr lang="cs-CZ" sz="1800" dirty="0"/>
              <a:t>na povrchu </a:t>
            </a:r>
            <a:r>
              <a:rPr lang="cs-CZ" sz="1800" dirty="0" smtClean="0"/>
              <a:t>retiny</a:t>
            </a:r>
          </a:p>
          <a:p>
            <a:r>
              <a:rPr lang="cs-CZ" sz="1800" i="1" dirty="0" smtClean="0"/>
              <a:t>a) osamoceně – </a:t>
            </a:r>
            <a:r>
              <a:rPr lang="cs-CZ" sz="1800" i="1" u="sng" dirty="0" smtClean="0"/>
              <a:t>nově vzniklý </a:t>
            </a:r>
            <a:r>
              <a:rPr lang="cs-CZ" sz="1800" i="1" u="sng" dirty="0" err="1" smtClean="0"/>
              <a:t>infekt</a:t>
            </a:r>
            <a:r>
              <a:rPr lang="cs-CZ" sz="1800" i="1" dirty="0" smtClean="0"/>
              <a:t>, </a:t>
            </a:r>
          </a:p>
          <a:p>
            <a:r>
              <a:rPr lang="cs-CZ" sz="1800" i="1" dirty="0" smtClean="0"/>
              <a:t>b) navozující na starší ohraničená ložiska – </a:t>
            </a:r>
            <a:r>
              <a:rPr lang="cs-CZ" sz="1800" i="1" u="sng" dirty="0" smtClean="0"/>
              <a:t>recidiva</a:t>
            </a:r>
          </a:p>
          <a:p>
            <a:r>
              <a:rPr lang="cs-CZ" sz="1800" i="1" dirty="0"/>
              <a:t>c</a:t>
            </a:r>
            <a:r>
              <a:rPr lang="cs-CZ" sz="1800" i="1" dirty="0" smtClean="0"/>
              <a:t>) neaktivní ohraničená pigmentová ložiska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175" y="1289381"/>
            <a:ext cx="3672232" cy="277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32298"/>
            <a:ext cx="5453176" cy="412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175" y="4067677"/>
            <a:ext cx="3690825" cy="279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5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Častý výskyt v okolí cévních arkád může </a:t>
            </a:r>
            <a:r>
              <a:rPr lang="cs-CZ" sz="2000" dirty="0" smtClean="0"/>
              <a:t>navodit</a:t>
            </a:r>
            <a:br>
              <a:rPr lang="cs-CZ" sz="2000" dirty="0" smtClean="0"/>
            </a:br>
            <a:r>
              <a:rPr lang="cs-CZ" sz="2000" dirty="0" smtClean="0"/>
              <a:t> </a:t>
            </a:r>
            <a:r>
              <a:rPr lang="cs-CZ" sz="2000" b="1" dirty="0">
                <a:solidFill>
                  <a:srgbClr val="FF0000"/>
                </a:solidFill>
              </a:rPr>
              <a:t>fokální retinální vaskulitidu</a:t>
            </a:r>
            <a:r>
              <a:rPr lang="cs-CZ" sz="1800" dirty="0">
                <a:solidFill>
                  <a:srgbClr val="FF0000"/>
                </a:solidFill>
              </a:rPr>
              <a:t/>
            </a:r>
            <a:br>
              <a:rPr lang="cs-CZ" sz="1800" dirty="0">
                <a:solidFill>
                  <a:srgbClr val="FF0000"/>
                </a:solidFill>
              </a:rPr>
            </a:br>
            <a:endParaRPr lang="cs-CZ" sz="1800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96" y="2314802"/>
            <a:ext cx="453650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4802"/>
            <a:ext cx="453650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11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182" y="26375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b="1" dirty="0"/>
              <a:t>V</a:t>
            </a:r>
            <a:r>
              <a:rPr lang="cs-CZ" sz="2400" b="1" dirty="0" smtClean="0"/>
              <a:t>askulitida</a:t>
            </a:r>
            <a:endParaRPr lang="cs-CZ" sz="24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9"/>
            <a:ext cx="5008189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7680"/>
            <a:ext cx="380708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982" y="3429001"/>
            <a:ext cx="453595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0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35046"/>
          </a:xfrm>
          <a:solidFill>
            <a:schemeClr val="bg1"/>
          </a:solidFill>
          <a:ln>
            <a:solidFill>
              <a:schemeClr val="folHlink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Definice zánětů </a:t>
            </a:r>
            <a:r>
              <a:rPr lang="cs-CZ" sz="2500" dirty="0" err="1" smtClean="0"/>
              <a:t>živnatky</a:t>
            </a:r>
            <a:r>
              <a:rPr lang="cs-CZ" sz="2500" dirty="0" smtClean="0"/>
              <a:t> (uveitid)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7680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777922"/>
            <a:ext cx="7762875" cy="561017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cs-CZ" sz="2400" dirty="0" smtClean="0"/>
              <a:t>Uveitida – zánětlivé postižení </a:t>
            </a:r>
            <a:r>
              <a:rPr lang="cs-CZ" sz="2400" dirty="0" err="1" smtClean="0"/>
              <a:t>živnatky</a:t>
            </a:r>
            <a:endParaRPr lang="cs-CZ" sz="2400" dirty="0" smtClean="0"/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cs-CZ" sz="2200" dirty="0" smtClean="0"/>
              <a:t>Nitrooční zánět způsobuje </a:t>
            </a:r>
            <a:r>
              <a:rPr lang="cs-CZ" sz="2200" u="sng" dirty="0" smtClean="0"/>
              <a:t>poškození endotelu nitroočních cév </a:t>
            </a:r>
            <a:r>
              <a:rPr lang="cs-CZ" sz="2200" dirty="0" smtClean="0"/>
              <a:t>s následným </a:t>
            </a:r>
            <a:r>
              <a:rPr lang="cs-CZ" sz="2200" u="sng" dirty="0" smtClean="0"/>
              <a:t>zhroucením </a:t>
            </a:r>
            <a:r>
              <a:rPr lang="cs-CZ" sz="2200" b="1" u="sng" dirty="0" err="1" smtClean="0"/>
              <a:t>hematookulární</a:t>
            </a:r>
            <a:r>
              <a:rPr lang="cs-CZ" sz="2200" b="1" u="sng" dirty="0" smtClean="0"/>
              <a:t> bariéry</a:t>
            </a:r>
            <a:r>
              <a:rPr lang="cs-CZ" sz="2200" dirty="0" smtClean="0"/>
              <a:t>.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cs-CZ" sz="2200" dirty="0" smtClean="0"/>
              <a:t>Dochází k dilataci cév, k </a:t>
            </a:r>
            <a:r>
              <a:rPr lang="cs-CZ" sz="2200" b="1" dirty="0" smtClean="0"/>
              <a:t>prosakování intravaskulárního obsahu do extravaskulárního prostoru ( do oka</a:t>
            </a:r>
            <a:r>
              <a:rPr lang="cs-CZ" sz="2200" dirty="0" smtClean="0"/>
              <a:t>), k migraci leukocytů a jiných buněk.</a:t>
            </a: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000" dirty="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000" dirty="0" smtClean="0">
              <a:latin typeface="Tahoma" pitchFamily="34" charset="0"/>
            </a:endParaRPr>
          </a:p>
          <a:p>
            <a:pPr eaLnBrk="1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6" y="2638425"/>
            <a:ext cx="5505450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9166" y="18864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2700" b="1" dirty="0" smtClean="0"/>
              <a:t>Vaskulitida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9166" y="764704"/>
            <a:ext cx="8229600" cy="5976664"/>
          </a:xfrm>
        </p:spPr>
        <p:txBody>
          <a:bodyPr/>
          <a:lstStyle/>
          <a:p>
            <a:r>
              <a:rPr lang="cs-CZ" sz="2400" u="sng" dirty="0" smtClean="0"/>
              <a:t>Neokluzivní forma</a:t>
            </a:r>
            <a:r>
              <a:rPr lang="cs-CZ" sz="2400" dirty="0" smtClean="0"/>
              <a:t>: opouzdřené </a:t>
            </a:r>
            <a:r>
              <a:rPr lang="cs-CZ" sz="2400" dirty="0"/>
              <a:t>cévy, proužky </a:t>
            </a:r>
            <a:r>
              <a:rPr lang="cs-CZ" sz="2400" dirty="0" smtClean="0"/>
              <a:t>okolo cév</a:t>
            </a:r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  <a:p>
            <a:r>
              <a:rPr lang="cs-CZ" sz="2400" u="sng" dirty="0"/>
              <a:t>O</a:t>
            </a:r>
            <a:r>
              <a:rPr lang="cs-CZ" sz="2400" u="sng" dirty="0" smtClean="0"/>
              <a:t>kluzivní forma</a:t>
            </a:r>
            <a:endParaRPr lang="cs-CZ" sz="2400" dirty="0"/>
          </a:p>
        </p:txBody>
      </p:sp>
      <p:pic>
        <p:nvPicPr>
          <p:cNvPr id="2050" name="Picture 2" descr="F:\Uveitidy pri RSM\Korokina 1986\Korotina_Daria_09-09-1986_865959_4482_(000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96538"/>
            <a:ext cx="3706382" cy="280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0731"/>
            <a:ext cx="3355518" cy="253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77072"/>
            <a:ext cx="3512342" cy="265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227" y="4710239"/>
            <a:ext cx="2811413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21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6477"/>
            <a:ext cx="8229600" cy="1187355"/>
          </a:xfrm>
        </p:spPr>
        <p:txBody>
          <a:bodyPr>
            <a:normAutofit/>
          </a:bodyPr>
          <a:lstStyle/>
          <a:p>
            <a:r>
              <a:rPr lang="cs-CZ" sz="2200" u="sng" dirty="0" smtClean="0"/>
              <a:t>Intermediální uveitida </a:t>
            </a:r>
            <a:r>
              <a:rPr lang="cs-CZ" sz="2200" u="sng" dirty="0" smtClean="0"/>
              <a:t>:  </a:t>
            </a:r>
            <a:r>
              <a:rPr lang="cs-CZ" sz="2200" u="sng" dirty="0" err="1"/>
              <a:t>difůsní</a:t>
            </a:r>
            <a:r>
              <a:rPr lang="cs-CZ" sz="2200" u="sng" dirty="0"/>
              <a:t>, či fokální v okolí </a:t>
            </a:r>
            <a:r>
              <a:rPr lang="cs-CZ" sz="2200" u="sng" dirty="0" smtClean="0"/>
              <a:t>ložiska</a:t>
            </a:r>
            <a:br>
              <a:rPr lang="cs-CZ" sz="2200" u="sng" dirty="0" smtClean="0"/>
            </a:br>
            <a:r>
              <a:rPr lang="cs-CZ" sz="2200" dirty="0" smtClean="0"/>
              <a:t>- </a:t>
            </a:r>
            <a:r>
              <a:rPr lang="cs-CZ" sz="2200" dirty="0" err="1" smtClean="0"/>
              <a:t>Toxoplasmová</a:t>
            </a:r>
            <a:r>
              <a:rPr lang="cs-CZ" sz="2200" dirty="0" smtClean="0"/>
              <a:t> </a:t>
            </a:r>
            <a:r>
              <a:rPr lang="cs-CZ" sz="2200" dirty="0" err="1" smtClean="0"/>
              <a:t>chorioretinitida</a:t>
            </a:r>
            <a:r>
              <a:rPr lang="cs-CZ" sz="2200" dirty="0" smtClean="0"/>
              <a:t> </a:t>
            </a:r>
            <a:r>
              <a:rPr lang="cs-CZ" sz="1800" u="sng" dirty="0"/>
              <a:t/>
            </a:r>
            <a:br>
              <a:rPr lang="cs-CZ" sz="1800" u="sng" dirty="0"/>
            </a:br>
            <a:endParaRPr lang="cs-CZ" sz="1800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1044"/>
            <a:ext cx="456850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225" y="3439236"/>
            <a:ext cx="4518775" cy="341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95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r>
              <a:rPr lang="cs-CZ" sz="1800" dirty="0" err="1" smtClean="0"/>
              <a:t>Vitreomakulární</a:t>
            </a:r>
            <a:r>
              <a:rPr lang="cs-CZ" sz="1800" dirty="0" smtClean="0"/>
              <a:t> trakce při </a:t>
            </a:r>
            <a:r>
              <a:rPr lang="cs-CZ" sz="1800" dirty="0" err="1" smtClean="0"/>
              <a:t>Toxoplasmové</a:t>
            </a:r>
            <a:r>
              <a:rPr lang="cs-CZ" sz="1800" dirty="0" smtClean="0"/>
              <a:t> </a:t>
            </a:r>
            <a:r>
              <a:rPr lang="cs-CZ" sz="1800" dirty="0" err="1" smtClean="0"/>
              <a:t>retinochoroiditidě</a:t>
            </a:r>
            <a:endParaRPr lang="cs-CZ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764704"/>
            <a:ext cx="7978991" cy="603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731"/>
            <a:ext cx="3739415" cy="248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0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1398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Syndromy bílých teček - </a:t>
            </a:r>
            <a:r>
              <a:rPr lang="cs-CZ" sz="2000" b="1" dirty="0" err="1" smtClean="0"/>
              <a:t>White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dot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symdroms</a:t>
            </a:r>
            <a:endParaRPr lang="cs-CZ" sz="2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82388"/>
            <a:ext cx="8229600" cy="5443775"/>
          </a:xfrm>
        </p:spPr>
        <p:txBody>
          <a:bodyPr>
            <a:normAutofit/>
          </a:bodyPr>
          <a:lstStyle/>
          <a:p>
            <a:r>
              <a:rPr lang="cs-CZ" sz="2000" dirty="0" smtClean="0"/>
              <a:t>Autoimunitní retinitidy vázané pouze na oko. Léčba – imunosuprese.</a:t>
            </a:r>
            <a:endParaRPr lang="cs-CZ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2419"/>
            <a:ext cx="5249863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1032419"/>
            <a:ext cx="3614737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3511550"/>
            <a:ext cx="3816350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6340"/>
            <a:ext cx="3343702" cy="253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031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folHlink"/>
            </a:solidFill>
          </a:ln>
        </p:spPr>
        <p:txBody>
          <a:bodyPr>
            <a:normAutofit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Zadní uveitida ( </a:t>
            </a:r>
            <a:r>
              <a:rPr lang="cs-CZ" sz="2500" dirty="0" err="1" smtClean="0"/>
              <a:t>chorioretinitida</a:t>
            </a:r>
            <a:r>
              <a:rPr lang="cs-CZ" sz="2500" dirty="0" smtClean="0"/>
              <a:t>, </a:t>
            </a:r>
            <a:r>
              <a:rPr lang="cs-CZ" sz="2500" dirty="0" err="1" smtClean="0"/>
              <a:t>choroiditida</a:t>
            </a:r>
            <a:r>
              <a:rPr lang="cs-CZ" sz="2500" dirty="0" smtClean="0"/>
              <a:t>)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Etiologie: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err="1" smtClean="0">
                <a:solidFill>
                  <a:srgbClr val="CC3300"/>
                </a:solidFill>
              </a:rPr>
              <a:t>Toxoplasmóza</a:t>
            </a:r>
            <a:r>
              <a:rPr lang="cs-CZ" sz="2200" dirty="0" smtClean="0">
                <a:solidFill>
                  <a:srgbClr val="CC3300"/>
                </a:solidFill>
              </a:rPr>
              <a:t> </a:t>
            </a:r>
            <a:r>
              <a:rPr lang="cs-CZ" sz="2200" dirty="0" smtClean="0"/>
              <a:t>(nejčastější) 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Toxokaróza</a:t>
            </a:r>
            <a:endParaRPr lang="cs-CZ" sz="2200" dirty="0" smtClean="0">
              <a:solidFill>
                <a:srgbClr val="C0000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Kandidóza </a:t>
            </a:r>
            <a:r>
              <a:rPr lang="cs-CZ" sz="2200" dirty="0" smtClean="0"/>
              <a:t>(u pacientů se sníženou imunitou)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Sarkoidóza,TBC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smtClean="0"/>
              <a:t>(</a:t>
            </a:r>
            <a:r>
              <a:rPr lang="cs-CZ" sz="2200" dirty="0" err="1" smtClean="0"/>
              <a:t>granulomatózní</a:t>
            </a:r>
            <a:r>
              <a:rPr lang="cs-CZ" sz="2200" dirty="0" smtClean="0"/>
              <a:t> typ zánětu)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HSV, HZV retinitida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CMV retinitida ( u </a:t>
            </a:r>
            <a:r>
              <a:rPr lang="cs-CZ" sz="2200" dirty="0" err="1" smtClean="0">
                <a:solidFill>
                  <a:srgbClr val="C00000"/>
                </a:solidFill>
              </a:rPr>
              <a:t>imunokompromitovaných</a:t>
            </a:r>
            <a:r>
              <a:rPr lang="cs-CZ" sz="2200" dirty="0" smtClean="0">
                <a:solidFill>
                  <a:srgbClr val="C00000"/>
                </a:solidFill>
              </a:rPr>
              <a:t> pacientů)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tzv. </a:t>
            </a:r>
            <a:r>
              <a:rPr lang="cs-CZ" sz="2200" dirty="0" err="1" smtClean="0">
                <a:solidFill>
                  <a:srgbClr val="C00000"/>
                </a:solidFill>
              </a:rPr>
              <a:t>White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err="1" smtClean="0">
                <a:solidFill>
                  <a:srgbClr val="C00000"/>
                </a:solidFill>
              </a:rPr>
              <a:t>dot</a:t>
            </a:r>
            <a:r>
              <a:rPr lang="cs-CZ" sz="2200" dirty="0" smtClean="0">
                <a:solidFill>
                  <a:srgbClr val="C00000"/>
                </a:solidFill>
              </a:rPr>
              <a:t> syndromy (izolované autoimunitní záněty proti strukturám sítnice)</a:t>
            </a:r>
            <a:r>
              <a:rPr lang="cs-CZ" sz="2200" dirty="0" smtClean="0"/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Sympatická oftalmie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err="1" smtClean="0"/>
              <a:t>Panuveitida</a:t>
            </a:r>
            <a:r>
              <a:rPr lang="cs-CZ" sz="2500" dirty="0" smtClean="0"/>
              <a:t> 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Zánětlivé postižení celého uveálního traktu – nejčastější etiologie: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err="1" smtClean="0">
                <a:solidFill>
                  <a:srgbClr val="CC3300"/>
                </a:solidFill>
              </a:rPr>
              <a:t>Toxoplasmóza</a:t>
            </a:r>
            <a:r>
              <a:rPr lang="cs-CZ" sz="2200" dirty="0" smtClean="0"/>
              <a:t>    </a:t>
            </a:r>
            <a:endParaRPr lang="cs-CZ" sz="2200" dirty="0" smtClean="0">
              <a:solidFill>
                <a:srgbClr val="C0000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err="1" smtClean="0">
                <a:solidFill>
                  <a:srgbClr val="C00000"/>
                </a:solidFill>
              </a:rPr>
              <a:t>Sarkoidóza,TBC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M. </a:t>
            </a:r>
            <a:r>
              <a:rPr lang="cs-CZ" sz="2200" dirty="0" err="1" smtClean="0">
                <a:solidFill>
                  <a:srgbClr val="C00000"/>
                </a:solidFill>
              </a:rPr>
              <a:t>Behcet</a:t>
            </a:r>
            <a:endParaRPr lang="cs-CZ" sz="2200" dirty="0" smtClean="0">
              <a:solidFill>
                <a:srgbClr val="C0000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Syfilis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Sympatická oftalmie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RSM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457707"/>
          </a:xfrm>
        </p:spPr>
        <p:txBody>
          <a:bodyPr>
            <a:noAutofit/>
          </a:bodyPr>
          <a:lstStyle/>
          <a:p>
            <a:r>
              <a:rPr lang="cs-CZ" sz="1800" b="1" dirty="0" err="1"/>
              <a:t>Panuveitida</a:t>
            </a:r>
            <a:r>
              <a:rPr lang="cs-CZ" sz="1800" b="1" dirty="0"/>
              <a:t>: - multifokální </a:t>
            </a:r>
            <a:r>
              <a:rPr lang="cs-CZ" sz="1800" b="1" dirty="0" err="1"/>
              <a:t>chorioretinitida</a:t>
            </a:r>
            <a:r>
              <a:rPr lang="cs-CZ" sz="1800" b="1" dirty="0"/>
              <a:t>, </a:t>
            </a:r>
            <a:r>
              <a:rPr lang="cs-CZ" sz="1800" b="1" dirty="0" err="1"/>
              <a:t>edem</a:t>
            </a:r>
            <a:r>
              <a:rPr lang="cs-CZ" sz="1800" b="1" dirty="0"/>
              <a:t> papily, vaskulitida, </a:t>
            </a:r>
            <a:r>
              <a:rPr lang="cs-CZ" sz="1800" b="1" dirty="0" err="1"/>
              <a:t>vitritida</a:t>
            </a:r>
            <a:r>
              <a:rPr lang="cs-CZ" sz="1800" b="1" dirty="0"/>
              <a:t>, </a:t>
            </a:r>
            <a:r>
              <a:rPr lang="cs-CZ" sz="1800" b="1" dirty="0" err="1"/>
              <a:t>iridocyklitida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endParaRPr lang="cs-CZ" sz="1800" dirty="0" smtClean="0"/>
          </a:p>
          <a:p>
            <a:endParaRPr lang="cs-CZ" dirty="0"/>
          </a:p>
        </p:txBody>
      </p:sp>
      <p:pic>
        <p:nvPicPr>
          <p:cNvPr id="1026" name="Picture 2" descr="F:\Uveitidy pri RSM\Holubova 1958 Topcon\OS 5=2014 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416" y="732345"/>
            <a:ext cx="5256584" cy="34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8028"/>
            <a:ext cx="4141005" cy="3105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854" y="4223658"/>
            <a:ext cx="3865563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65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356733"/>
          </a:xfrm>
        </p:spPr>
        <p:txBody>
          <a:bodyPr>
            <a:normAutofit fontScale="90000"/>
          </a:bodyPr>
          <a:lstStyle/>
          <a:p>
            <a:r>
              <a:rPr lang="cs-CZ" sz="800" dirty="0" smtClean="0"/>
              <a:t>.</a:t>
            </a:r>
            <a:r>
              <a:rPr lang="cs-CZ" sz="2200" dirty="0" err="1" smtClean="0"/>
              <a:t>Panuveitida</a:t>
            </a:r>
            <a:r>
              <a:rPr lang="cs-CZ" sz="2200" dirty="0" smtClean="0"/>
              <a:t> při </a:t>
            </a:r>
            <a:r>
              <a:rPr lang="cs-CZ" sz="2200" b="1" dirty="0" smtClean="0"/>
              <a:t>akutní retinální nekróze (ARN) – etiologie Herpes simplex virus</a:t>
            </a:r>
            <a:endParaRPr lang="cs-CZ" sz="2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827314"/>
            <a:ext cx="8229600" cy="5462134"/>
          </a:xfrm>
        </p:spPr>
        <p:txBody>
          <a:bodyPr/>
          <a:lstStyle/>
          <a:p>
            <a:pPr marL="0" indent="0">
              <a:buNone/>
            </a:pPr>
            <a:endParaRPr lang="cs-CZ" sz="1800" dirty="0" smtClean="0"/>
          </a:p>
          <a:p>
            <a:endParaRPr lang="cs-CZ" dirty="0"/>
          </a:p>
        </p:txBody>
      </p:sp>
      <p:pic>
        <p:nvPicPr>
          <p:cNvPr id="4099" name="Picture 3" descr="F:\Uveitidy pri RSM\Holubova 1958 Topcon\OS 6=2014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45" y="1196751"/>
            <a:ext cx="4057127" cy="269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Uveitidy pri RSM\Holubova 1958 Topcon\OS 6=2014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28737"/>
            <a:ext cx="4029917" cy="26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Uveitidy pri RSM\Holubova 1958 Topcon\OS 6 2014 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39" y="1196751"/>
            <a:ext cx="4029918" cy="26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61" y="3979864"/>
            <a:ext cx="4155168" cy="28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335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62341"/>
          </a:xfrm>
          <a:solidFill>
            <a:schemeClr val="bg1"/>
          </a:solidFill>
          <a:ln>
            <a:solidFill>
              <a:schemeClr val="folHlink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err="1" smtClean="0"/>
              <a:t>Endoftalmitida</a:t>
            </a:r>
            <a:r>
              <a:rPr lang="cs-CZ" sz="2500" dirty="0" smtClean="0"/>
              <a:t> 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941696"/>
            <a:ext cx="7762875" cy="5446404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r>
              <a:rPr lang="cs-CZ" sz="2400" dirty="0" smtClean="0"/>
              <a:t>Těžká forma nitroočního zánětu, který postihuje intraokulární tkáňové struktury, ale nepřesahuje hranice skléry.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b="1" dirty="0" smtClean="0">
                <a:solidFill>
                  <a:srgbClr val="FF0000"/>
                </a:solidFill>
              </a:rPr>
              <a:t>I. Exogenní</a:t>
            </a:r>
            <a:r>
              <a:rPr lang="cs-CZ" sz="2200" dirty="0" smtClean="0">
                <a:solidFill>
                  <a:srgbClr val="FF0000"/>
                </a:solidFill>
              </a:rPr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 </a:t>
            </a:r>
            <a:r>
              <a:rPr lang="cs-CZ" sz="2200" b="1" dirty="0" smtClean="0">
                <a:solidFill>
                  <a:srgbClr val="FF0000"/>
                </a:solidFill>
              </a:rPr>
              <a:t>a) pooperační </a:t>
            </a:r>
            <a:r>
              <a:rPr lang="cs-CZ" sz="2200" dirty="0" smtClean="0"/>
              <a:t>(akutní 1-14 dnů po operaci, chronická 2 týdny až 2 roky po operaci)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 </a:t>
            </a:r>
            <a:r>
              <a:rPr lang="cs-CZ" sz="2200" b="1" dirty="0" smtClean="0">
                <a:solidFill>
                  <a:srgbClr val="FF0000"/>
                </a:solidFill>
              </a:rPr>
              <a:t>b) posttraumatická </a:t>
            </a:r>
            <a:r>
              <a:rPr lang="cs-CZ" sz="2200" b="1" dirty="0" smtClean="0"/>
              <a:t>– pronikající poranění s cizím tělesem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cs-CZ" sz="2200" b="1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b="1" dirty="0" smtClean="0">
                <a:solidFill>
                  <a:srgbClr val="FF0000"/>
                </a:solidFill>
              </a:rPr>
              <a:t>II: Endogenní</a:t>
            </a:r>
            <a:r>
              <a:rPr lang="cs-CZ" sz="2200" dirty="0" smtClean="0"/>
              <a:t> – </a:t>
            </a:r>
            <a:r>
              <a:rPr lang="cs-CZ" sz="2200" b="1" dirty="0" smtClean="0"/>
              <a:t>hematogenní přenos pyogenních </a:t>
            </a:r>
            <a:r>
              <a:rPr lang="cs-CZ" sz="2200" b="1" u="sng" dirty="0" smtClean="0"/>
              <a:t>baktérií</a:t>
            </a:r>
            <a:r>
              <a:rPr lang="cs-CZ" sz="2200" b="1" dirty="0" smtClean="0"/>
              <a:t> </a:t>
            </a:r>
            <a:r>
              <a:rPr lang="cs-CZ" sz="2200" dirty="0" smtClean="0"/>
              <a:t>nebo </a:t>
            </a:r>
            <a:r>
              <a:rPr lang="cs-CZ" sz="2200" b="1" u="sng" dirty="0" smtClean="0"/>
              <a:t>plísní</a:t>
            </a:r>
            <a:r>
              <a:rPr lang="cs-CZ" sz="2200" b="1" dirty="0" smtClean="0"/>
              <a:t> u generalizovaná sepse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 </a:t>
            </a:r>
            <a:endParaRPr lang="cs-CZ" sz="22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Nejčastější původce: </a:t>
            </a:r>
            <a:r>
              <a:rPr lang="cs-CZ" sz="2200" dirty="0" err="1" smtClean="0"/>
              <a:t>Staphyloccocus</a:t>
            </a:r>
            <a:r>
              <a:rPr lang="cs-CZ" sz="2200" dirty="0" smtClean="0"/>
              <a:t>, </a:t>
            </a:r>
            <a:r>
              <a:rPr lang="cs-CZ" sz="2200" dirty="0" err="1" smtClean="0"/>
              <a:t>Streptococcus</a:t>
            </a:r>
            <a:r>
              <a:rPr lang="cs-CZ" sz="2200" dirty="0" smtClean="0"/>
              <a:t>, </a:t>
            </a:r>
            <a:r>
              <a:rPr lang="cs-CZ" sz="2200" dirty="0" err="1" smtClean="0"/>
              <a:t>Candida</a:t>
            </a:r>
            <a:r>
              <a:rPr lang="cs-CZ" sz="2200" dirty="0" smtClean="0"/>
              <a:t>, </a:t>
            </a:r>
            <a:r>
              <a:rPr lang="cs-CZ" sz="2200" dirty="0" err="1" smtClean="0"/>
              <a:t>Propionibacterium</a:t>
            </a:r>
            <a:r>
              <a:rPr lang="cs-CZ" sz="2200" dirty="0" smtClean="0"/>
              <a:t>, </a:t>
            </a:r>
            <a:r>
              <a:rPr lang="cs-CZ" sz="2200" dirty="0" err="1" smtClean="0"/>
              <a:t>Klebsiella</a:t>
            </a:r>
            <a:r>
              <a:rPr lang="cs-CZ" sz="2200" dirty="0" smtClean="0"/>
              <a:t>, </a:t>
            </a:r>
            <a:r>
              <a:rPr lang="cs-CZ" sz="2200" dirty="0" err="1" smtClean="0"/>
              <a:t>Haemophilus</a:t>
            </a:r>
            <a:r>
              <a:rPr lang="cs-CZ" sz="2200" dirty="0" smtClean="0"/>
              <a:t>, </a:t>
            </a:r>
            <a:r>
              <a:rPr lang="cs-CZ" sz="2200" dirty="0" err="1" smtClean="0"/>
              <a:t>Escherichia</a:t>
            </a:r>
            <a:endParaRPr lang="cs-CZ" sz="2200" dirty="0" smtClean="0">
              <a:solidFill>
                <a:srgbClr val="C0000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38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err="1" smtClean="0"/>
              <a:t>Endoftalmitida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722438"/>
            <a:ext cx="7762875" cy="4665662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Projevy, příznaky: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Akutní </a:t>
            </a:r>
            <a:r>
              <a:rPr lang="cs-CZ" sz="2200" dirty="0" err="1" smtClean="0">
                <a:solidFill>
                  <a:srgbClr val="C00000"/>
                </a:solidFill>
              </a:rPr>
              <a:t>endoftalmitida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smtClean="0"/>
              <a:t>– bolest oka, </a:t>
            </a:r>
            <a:r>
              <a:rPr lang="cs-CZ" sz="2200" b="1" dirty="0" smtClean="0"/>
              <a:t>náhlý pokles zraku</a:t>
            </a:r>
            <a:r>
              <a:rPr lang="cs-CZ" sz="2200" dirty="0" smtClean="0"/>
              <a:t>, překrvení spojivek, edém víček, </a:t>
            </a:r>
            <a:r>
              <a:rPr lang="cs-CZ" sz="2200" b="1" dirty="0" smtClean="0"/>
              <a:t>edém rohovky, </a:t>
            </a:r>
            <a:r>
              <a:rPr lang="cs-CZ" sz="2200" b="1" dirty="0" err="1" smtClean="0"/>
              <a:t>hypopyon</a:t>
            </a:r>
            <a:r>
              <a:rPr lang="cs-CZ" sz="2200" b="1" dirty="0" smtClean="0"/>
              <a:t>, </a:t>
            </a:r>
            <a:r>
              <a:rPr lang="cs-CZ" sz="2200" b="1" dirty="0" err="1" smtClean="0"/>
              <a:t>vitritida</a:t>
            </a:r>
            <a:r>
              <a:rPr lang="cs-CZ" sz="2200" b="1" dirty="0" smtClean="0"/>
              <a:t>, nekrózy sítnice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00000"/>
                </a:solidFill>
              </a:rPr>
              <a:t>Chronická </a:t>
            </a:r>
            <a:r>
              <a:rPr lang="cs-CZ" sz="2200" dirty="0" err="1" smtClean="0">
                <a:solidFill>
                  <a:srgbClr val="C00000"/>
                </a:solidFill>
              </a:rPr>
              <a:t>endoftalmitida</a:t>
            </a:r>
            <a:r>
              <a:rPr lang="cs-CZ" sz="2200" dirty="0" smtClean="0">
                <a:solidFill>
                  <a:srgbClr val="C00000"/>
                </a:solidFill>
              </a:rPr>
              <a:t> </a:t>
            </a:r>
            <a:r>
              <a:rPr lang="cs-CZ" sz="2200" dirty="0" smtClean="0"/>
              <a:t>– bez bolesti, </a:t>
            </a:r>
            <a:r>
              <a:rPr lang="cs-CZ" sz="2200" b="1" dirty="0" smtClean="0"/>
              <a:t>zraková ostrost jen mírně snížená – pomalé zhoršování</a:t>
            </a:r>
            <a:r>
              <a:rPr lang="cs-CZ" sz="2200" dirty="0" smtClean="0"/>
              <a:t>, </a:t>
            </a:r>
            <a:r>
              <a:rPr lang="cs-CZ" sz="2200" dirty="0" err="1" smtClean="0"/>
              <a:t>hypopyon</a:t>
            </a:r>
            <a:r>
              <a:rPr lang="cs-CZ" sz="2200" dirty="0" smtClean="0"/>
              <a:t> jen někdy, </a:t>
            </a:r>
            <a:r>
              <a:rPr lang="cs-CZ" sz="2200" b="1" dirty="0" smtClean="0"/>
              <a:t>mírná </a:t>
            </a:r>
            <a:r>
              <a:rPr lang="cs-CZ" sz="2200" b="1" dirty="0" err="1" smtClean="0"/>
              <a:t>vitritida</a:t>
            </a:r>
            <a:endParaRPr lang="cs-CZ" sz="2200" b="1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ATB, antimykotika v infúzích, příp. </a:t>
            </a:r>
            <a:r>
              <a:rPr lang="cs-CZ" sz="2200" dirty="0" err="1" smtClean="0"/>
              <a:t>intravitreálně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err="1" smtClean="0"/>
              <a:t>Pars</a:t>
            </a:r>
            <a:r>
              <a:rPr lang="cs-CZ" sz="2200" dirty="0" smtClean="0"/>
              <a:t> plana </a:t>
            </a:r>
            <a:r>
              <a:rPr lang="cs-CZ" sz="2200" dirty="0" err="1" smtClean="0"/>
              <a:t>vitrektomie</a:t>
            </a:r>
            <a:r>
              <a:rPr lang="cs-CZ" sz="2200" dirty="0" smtClean="0"/>
              <a:t> PPV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530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71523"/>
          </a:xfrm>
          <a:solidFill>
            <a:schemeClr val="bg1"/>
          </a:solidFill>
          <a:ln>
            <a:solidFill>
              <a:schemeClr val="folHlink"/>
            </a:solidFill>
          </a:ln>
        </p:spPr>
        <p:txBody>
          <a:bodyPr/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Klasifikace </a:t>
            </a:r>
            <a:r>
              <a:rPr lang="cs-CZ" sz="2500" dirty="0"/>
              <a:t> </a:t>
            </a:r>
            <a:r>
              <a:rPr lang="cs-CZ" sz="2500" dirty="0" smtClean="0"/>
              <a:t>uveitid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023582"/>
            <a:ext cx="7762875" cy="536451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solidFill>
                  <a:srgbClr val="CC3300"/>
                </a:solidFill>
              </a:rPr>
              <a:t>Anatomická:</a:t>
            </a:r>
          </a:p>
          <a:p>
            <a:pPr eaLnBrk="1" hangingPunct="1">
              <a:lnSpc>
                <a:spcPct val="90000"/>
              </a:lnSpc>
            </a:pPr>
            <a:r>
              <a:rPr lang="cs-CZ" sz="2200" dirty="0" smtClean="0"/>
              <a:t>přední (iritis, </a:t>
            </a:r>
            <a:r>
              <a:rPr lang="cs-CZ" sz="2200" dirty="0" err="1" smtClean="0"/>
              <a:t>iridocyclitis</a:t>
            </a:r>
            <a:r>
              <a:rPr lang="cs-CZ" sz="2200" dirty="0" smtClean="0"/>
              <a:t>) </a:t>
            </a:r>
          </a:p>
          <a:p>
            <a:pPr eaLnBrk="1" hangingPunct="1">
              <a:lnSpc>
                <a:spcPct val="90000"/>
              </a:lnSpc>
            </a:pPr>
            <a:r>
              <a:rPr lang="cs-CZ" sz="2200" dirty="0" smtClean="0"/>
              <a:t>intermediální (</a:t>
            </a:r>
            <a:r>
              <a:rPr lang="cs-CZ" sz="2200" dirty="0" err="1" smtClean="0"/>
              <a:t>pars</a:t>
            </a:r>
            <a:r>
              <a:rPr lang="cs-CZ" sz="2200" dirty="0" smtClean="0"/>
              <a:t> </a:t>
            </a:r>
            <a:r>
              <a:rPr lang="cs-CZ" sz="2200" dirty="0" err="1" smtClean="0"/>
              <a:t>planitis</a:t>
            </a:r>
            <a:r>
              <a:rPr lang="cs-CZ" sz="2200" dirty="0" smtClean="0"/>
              <a:t>, </a:t>
            </a:r>
            <a:r>
              <a:rPr lang="cs-CZ" sz="2200" dirty="0" err="1" smtClean="0"/>
              <a:t>cyclitis</a:t>
            </a:r>
            <a:r>
              <a:rPr lang="cs-CZ" sz="2200" dirty="0" smtClean="0"/>
              <a:t>, </a:t>
            </a:r>
            <a:r>
              <a:rPr lang="cs-CZ" sz="2200" dirty="0" err="1" smtClean="0"/>
              <a:t>vitritis</a:t>
            </a:r>
            <a:r>
              <a:rPr lang="cs-CZ" sz="22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sz="2200" dirty="0" smtClean="0"/>
              <a:t>zadní (</a:t>
            </a:r>
            <a:r>
              <a:rPr lang="cs-CZ" sz="2200" dirty="0" err="1" smtClean="0"/>
              <a:t>choroiditis</a:t>
            </a:r>
            <a:r>
              <a:rPr lang="cs-CZ" sz="2200" dirty="0" smtClean="0"/>
              <a:t>, </a:t>
            </a:r>
            <a:r>
              <a:rPr lang="cs-CZ" sz="2200" dirty="0" err="1" smtClean="0"/>
              <a:t>chorioretinitis</a:t>
            </a:r>
            <a:r>
              <a:rPr lang="cs-CZ" sz="22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sz="2200" dirty="0" smtClean="0"/>
              <a:t>všechny části (</a:t>
            </a:r>
            <a:r>
              <a:rPr lang="cs-CZ" sz="2200" dirty="0" err="1" smtClean="0"/>
              <a:t>panuveitis</a:t>
            </a:r>
            <a:r>
              <a:rPr lang="cs-CZ" sz="22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endParaRPr lang="cs-CZ" sz="2200" dirty="0"/>
          </a:p>
          <a:p>
            <a:pPr eaLnBrk="1" hangingPunct="1">
              <a:lnSpc>
                <a:spcPct val="90000"/>
              </a:lnSpc>
            </a:pPr>
            <a:endParaRPr lang="cs-CZ" sz="22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cs-CZ" sz="22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cs-CZ" sz="2200" dirty="0" smtClean="0"/>
          </a:p>
          <a:p>
            <a:pPr>
              <a:lnSpc>
                <a:spcPct val="90000"/>
              </a:lnSpc>
            </a:pPr>
            <a:r>
              <a:rPr lang="cs-CZ" sz="2400" dirty="0" smtClean="0"/>
              <a:t>Klinická: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cs-CZ" sz="2200" dirty="0" smtClean="0"/>
              <a:t>akutní - příznaky náhle, netrvají déle než 6 týdnů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cs-CZ" sz="2200" dirty="0" smtClean="0"/>
              <a:t>chronická - pozvolný nástup příznaků, trvání déle než 6 týdnů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 2" pitchFamily="18" charset="2"/>
              <a:buNone/>
            </a:pPr>
            <a:endParaRPr lang="cs-CZ" sz="2200" dirty="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000" dirty="0" smtClean="0">
              <a:latin typeface="Tahoma" pitchFamily="34" charset="0"/>
            </a:endParaRPr>
          </a:p>
          <a:p>
            <a:pPr eaLnBrk="1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884" y="2126421"/>
            <a:ext cx="3853122" cy="301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48693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Klasifikace </a:t>
            </a:r>
            <a:r>
              <a:rPr lang="cs-CZ" sz="2500" dirty="0"/>
              <a:t> </a:t>
            </a:r>
            <a:r>
              <a:rPr lang="cs-CZ" sz="2500" dirty="0" smtClean="0"/>
              <a:t>uveitid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709684"/>
            <a:ext cx="7762875" cy="5678416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400" dirty="0" smtClean="0"/>
              <a:t>Podle etiologie:</a:t>
            </a:r>
            <a:endParaRPr lang="cs-CZ" sz="24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b="1" dirty="0" smtClean="0">
                <a:solidFill>
                  <a:srgbClr val="FF0000"/>
                </a:solidFill>
              </a:rPr>
              <a:t>Exogenní</a:t>
            </a:r>
            <a:r>
              <a:rPr lang="cs-CZ" sz="2200" dirty="0" smtClean="0">
                <a:solidFill>
                  <a:srgbClr val="CC3300"/>
                </a:solidFill>
              </a:rPr>
              <a:t> </a:t>
            </a:r>
            <a:r>
              <a:rPr lang="cs-CZ" sz="2200" dirty="0" smtClean="0"/>
              <a:t>(poranění uvey, invaze mikroorganismu zvnějšku)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b="1" dirty="0" smtClean="0">
                <a:solidFill>
                  <a:srgbClr val="FF0000"/>
                </a:solidFill>
              </a:rPr>
              <a:t>Endogenní</a:t>
            </a:r>
            <a:r>
              <a:rPr lang="cs-CZ" sz="2200" dirty="0" smtClean="0"/>
              <a:t> (</a:t>
            </a:r>
            <a:r>
              <a:rPr lang="cs-CZ" sz="2200" dirty="0" err="1" smtClean="0"/>
              <a:t>vniřní</a:t>
            </a:r>
            <a:r>
              <a:rPr lang="cs-CZ" sz="2200" dirty="0" smtClean="0"/>
              <a:t>, systémový původ zánětu)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None/>
              <a:defRPr/>
            </a:pPr>
            <a:endParaRPr lang="cs-CZ" sz="2200" dirty="0" smtClean="0"/>
          </a:p>
          <a:p>
            <a:pPr>
              <a:lnSpc>
                <a:spcPct val="90000"/>
              </a:lnSpc>
              <a:buClr>
                <a:srgbClr val="C00000"/>
              </a:buClr>
              <a:defRPr/>
            </a:pPr>
            <a:r>
              <a:rPr lang="cs-CZ" sz="2200" b="1" dirty="0">
                <a:solidFill>
                  <a:srgbClr val="FF0000"/>
                </a:solidFill>
              </a:rPr>
              <a:t>1. Infekční</a:t>
            </a:r>
            <a:r>
              <a:rPr lang="cs-CZ" sz="2200" b="1" dirty="0" smtClean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90000"/>
              </a:lnSpc>
              <a:buClr>
                <a:srgbClr val="C00000"/>
              </a:buClr>
              <a:defRPr/>
            </a:pPr>
            <a:r>
              <a:rPr lang="cs-CZ" sz="2200" dirty="0" smtClean="0"/>
              <a:t> virová(herpetické viry), </a:t>
            </a:r>
          </a:p>
          <a:p>
            <a:pPr>
              <a:lnSpc>
                <a:spcPct val="90000"/>
              </a:lnSpc>
              <a:buClr>
                <a:srgbClr val="C00000"/>
              </a:buClr>
              <a:defRPr/>
            </a:pPr>
            <a:r>
              <a:rPr lang="cs-CZ" sz="2200" dirty="0" smtClean="0"/>
              <a:t>bakteriální(</a:t>
            </a:r>
            <a:r>
              <a:rPr lang="cs-CZ" sz="2200" dirty="0" err="1" smtClean="0"/>
              <a:t>borelie</a:t>
            </a:r>
            <a:r>
              <a:rPr lang="cs-CZ" sz="2200" dirty="0" smtClean="0"/>
              <a:t>), </a:t>
            </a:r>
          </a:p>
          <a:p>
            <a:pPr>
              <a:lnSpc>
                <a:spcPct val="90000"/>
              </a:lnSpc>
              <a:buClr>
                <a:srgbClr val="C00000"/>
              </a:buClr>
              <a:defRPr/>
            </a:pPr>
            <a:r>
              <a:rPr lang="cs-CZ" sz="2200" dirty="0" smtClean="0"/>
              <a:t>mykotická (</a:t>
            </a:r>
            <a:r>
              <a:rPr lang="cs-CZ" sz="2200" dirty="0" err="1" smtClean="0"/>
              <a:t>candida</a:t>
            </a:r>
            <a:r>
              <a:rPr lang="cs-CZ" sz="2200" dirty="0" smtClean="0"/>
              <a:t>), </a:t>
            </a:r>
          </a:p>
          <a:p>
            <a:pPr>
              <a:lnSpc>
                <a:spcPct val="90000"/>
              </a:lnSpc>
              <a:buClr>
                <a:srgbClr val="C00000"/>
              </a:buClr>
              <a:defRPr/>
            </a:pPr>
            <a:r>
              <a:rPr lang="cs-CZ" sz="2200" dirty="0" smtClean="0"/>
              <a:t>parazitární(</a:t>
            </a:r>
            <a:r>
              <a:rPr lang="cs-CZ" sz="2200" dirty="0" err="1" smtClean="0"/>
              <a:t>toxoplasma</a:t>
            </a:r>
            <a:r>
              <a:rPr lang="cs-CZ" sz="2200" dirty="0" smtClean="0"/>
              <a:t>)</a:t>
            </a:r>
          </a:p>
          <a:p>
            <a:pPr>
              <a:lnSpc>
                <a:spcPct val="90000"/>
              </a:lnSpc>
              <a:buClr>
                <a:srgbClr val="C00000"/>
              </a:buClr>
              <a:defRPr/>
            </a:pPr>
            <a:endParaRPr lang="cs-CZ" sz="2200" dirty="0"/>
          </a:p>
          <a:p>
            <a:pPr>
              <a:lnSpc>
                <a:spcPct val="90000"/>
              </a:lnSpc>
              <a:buClr>
                <a:srgbClr val="C00000"/>
              </a:buClr>
              <a:defRPr/>
            </a:pPr>
            <a:r>
              <a:rPr lang="cs-CZ" sz="2200" b="1" dirty="0">
                <a:solidFill>
                  <a:srgbClr val="FF0000"/>
                </a:solidFill>
              </a:rPr>
              <a:t>2. Neinfekční – autoimunitní</a:t>
            </a:r>
          </a:p>
          <a:p>
            <a:pPr>
              <a:lnSpc>
                <a:spcPct val="90000"/>
              </a:lnSpc>
              <a:buClr>
                <a:srgbClr val="C00000"/>
              </a:buClr>
              <a:defRPr/>
            </a:pPr>
            <a:r>
              <a:rPr lang="cs-CZ" sz="2200" b="1" u="sng" dirty="0"/>
              <a:t>2.a) postihující pouze </a:t>
            </a:r>
            <a:r>
              <a:rPr lang="cs-CZ" sz="2200" b="1" u="sng" dirty="0" smtClean="0"/>
              <a:t>oko – idiopatická </a:t>
            </a:r>
            <a:r>
              <a:rPr lang="cs-CZ" sz="2200" dirty="0" smtClean="0"/>
              <a:t>(25%)  (</a:t>
            </a:r>
            <a:r>
              <a:rPr lang="cs-CZ" sz="2200" dirty="0" err="1" smtClean="0"/>
              <a:t>White</a:t>
            </a:r>
            <a:r>
              <a:rPr lang="cs-CZ" sz="2200" dirty="0" smtClean="0"/>
              <a:t> </a:t>
            </a:r>
            <a:r>
              <a:rPr lang="cs-CZ" sz="2200" dirty="0" err="1" smtClean="0"/>
              <a:t>Dot</a:t>
            </a:r>
            <a:r>
              <a:rPr lang="cs-CZ" sz="2200" dirty="0" smtClean="0"/>
              <a:t> syndromy)</a:t>
            </a:r>
            <a:endParaRPr lang="cs-CZ" sz="2200" dirty="0"/>
          </a:p>
          <a:p>
            <a:pPr>
              <a:lnSpc>
                <a:spcPct val="90000"/>
              </a:lnSpc>
              <a:buClr>
                <a:srgbClr val="C00000"/>
              </a:buClr>
              <a:defRPr/>
            </a:pPr>
            <a:r>
              <a:rPr lang="cs-CZ" sz="2200" b="1" u="sng" dirty="0"/>
              <a:t>2.b) spojena se systémovou </a:t>
            </a:r>
            <a:r>
              <a:rPr lang="cs-CZ" sz="2200" b="1" u="sng" dirty="0" smtClean="0"/>
              <a:t>chorobou </a:t>
            </a:r>
          </a:p>
          <a:p>
            <a:pPr marL="0" indent="0">
              <a:lnSpc>
                <a:spcPct val="90000"/>
              </a:lnSpc>
              <a:buClr>
                <a:srgbClr val="C00000"/>
              </a:buClr>
              <a:buNone/>
              <a:defRPr/>
            </a:pPr>
            <a:r>
              <a:rPr lang="cs-CZ" sz="2200" dirty="0"/>
              <a:t> </a:t>
            </a:r>
            <a:r>
              <a:rPr lang="cs-CZ" sz="2200" dirty="0" smtClean="0"/>
              <a:t>             (např</a:t>
            </a:r>
            <a:r>
              <a:rPr lang="cs-CZ" sz="2200" dirty="0"/>
              <a:t>. </a:t>
            </a:r>
            <a:r>
              <a:rPr lang="cs-CZ" sz="2200" dirty="0" err="1"/>
              <a:t>ankylozující</a:t>
            </a:r>
            <a:r>
              <a:rPr lang="cs-CZ" sz="2200" dirty="0"/>
              <a:t> </a:t>
            </a:r>
            <a:r>
              <a:rPr lang="cs-CZ" sz="2200" dirty="0" err="1"/>
              <a:t>spondylitida</a:t>
            </a:r>
            <a:r>
              <a:rPr lang="cs-CZ" sz="2200" dirty="0"/>
              <a:t>, sarkoidóza</a:t>
            </a:r>
            <a:r>
              <a:rPr lang="cs-CZ" sz="2200" dirty="0" smtClean="0"/>
              <a:t>, RSM)</a:t>
            </a:r>
            <a:endParaRPr lang="cs-CZ" sz="22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cs-CZ" sz="22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cs-CZ" sz="2200" dirty="0" smtClean="0"/>
          </a:p>
          <a:p>
            <a:pPr marL="457200" indent="-45720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+mj-lt"/>
              <a:buAutoNum type="alphaLcPeriod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9248"/>
          </a:xfrm>
        </p:spPr>
        <p:txBody>
          <a:bodyPr>
            <a:normAutofit/>
          </a:bodyPr>
          <a:lstStyle/>
          <a:p>
            <a:r>
              <a:rPr lang="cs-CZ" sz="2800" u="sng" dirty="0" smtClean="0"/>
              <a:t>Diagnostika uveitid – etiologie zánětu</a:t>
            </a:r>
            <a:endParaRPr lang="cs-CZ" sz="2800" u="sng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099458"/>
            <a:ext cx="8229600" cy="5026706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Vycházíme z klinického obrazu</a:t>
            </a:r>
          </a:p>
          <a:p>
            <a:endParaRPr lang="cs-CZ" dirty="0" smtClean="0"/>
          </a:p>
          <a:p>
            <a:r>
              <a:rPr lang="cs-CZ" dirty="0" smtClean="0"/>
              <a:t>1) Testy k vyloučení </a:t>
            </a:r>
            <a:r>
              <a:rPr lang="cs-CZ" b="1" dirty="0" smtClean="0">
                <a:solidFill>
                  <a:srgbClr val="FF0000"/>
                </a:solidFill>
              </a:rPr>
              <a:t>infekční etiologie</a:t>
            </a:r>
            <a:r>
              <a:rPr lang="cs-CZ" dirty="0" smtClean="0"/>
              <a:t>: </a:t>
            </a:r>
          </a:p>
          <a:p>
            <a:r>
              <a:rPr lang="cs-CZ" dirty="0" smtClean="0"/>
              <a:t>Sérologie – protilátky proti: </a:t>
            </a:r>
            <a:r>
              <a:rPr lang="cs-CZ" b="1" dirty="0" smtClean="0"/>
              <a:t>HSV 1,2, VZV, CMV, </a:t>
            </a:r>
            <a:r>
              <a:rPr lang="cs-CZ" b="1" dirty="0" err="1" smtClean="0"/>
              <a:t>Borelie</a:t>
            </a:r>
            <a:r>
              <a:rPr lang="cs-CZ" b="1" dirty="0" smtClean="0"/>
              <a:t>, </a:t>
            </a:r>
            <a:r>
              <a:rPr lang="cs-CZ" b="1" dirty="0" err="1" smtClean="0"/>
              <a:t>Toxoplasma</a:t>
            </a:r>
            <a:r>
              <a:rPr lang="cs-CZ" b="1" dirty="0" smtClean="0"/>
              <a:t>, </a:t>
            </a:r>
            <a:r>
              <a:rPr lang="cs-CZ" b="1" dirty="0" err="1" smtClean="0"/>
              <a:t>Toxocara</a:t>
            </a:r>
            <a:r>
              <a:rPr lang="cs-CZ" b="1" dirty="0" smtClean="0"/>
              <a:t>, Syfilis, TBC</a:t>
            </a:r>
            <a:r>
              <a:rPr lang="cs-CZ" dirty="0" smtClean="0"/>
              <a:t>( </a:t>
            </a:r>
            <a:r>
              <a:rPr lang="cs-CZ" dirty="0" err="1" smtClean="0"/>
              <a:t>kvantiferinon</a:t>
            </a:r>
            <a:r>
              <a:rPr lang="cs-CZ" dirty="0" smtClean="0"/>
              <a:t>)</a:t>
            </a:r>
            <a:r>
              <a:rPr lang="cs-CZ" b="1" dirty="0" smtClean="0"/>
              <a:t>, </a:t>
            </a:r>
            <a:r>
              <a:rPr lang="cs-CZ" b="1" dirty="0" err="1" smtClean="0"/>
              <a:t>Antropozoonosy</a:t>
            </a:r>
            <a:endParaRPr lang="cs-CZ" b="1" dirty="0" smtClean="0"/>
          </a:p>
          <a:p>
            <a:r>
              <a:rPr lang="cs-CZ" dirty="0" smtClean="0"/>
              <a:t>2) </a:t>
            </a:r>
            <a:r>
              <a:rPr lang="cs-CZ" b="1" dirty="0" smtClean="0">
                <a:solidFill>
                  <a:srgbClr val="FF0000"/>
                </a:solidFill>
              </a:rPr>
              <a:t>Revmatologické</a:t>
            </a:r>
            <a:r>
              <a:rPr lang="cs-CZ" dirty="0" smtClean="0"/>
              <a:t> odběry: </a:t>
            </a:r>
            <a:r>
              <a:rPr lang="cs-CZ" b="1" dirty="0" smtClean="0"/>
              <a:t>Revmatoidní faktor, HLA B 27</a:t>
            </a:r>
            <a:r>
              <a:rPr lang="cs-CZ" dirty="0" smtClean="0"/>
              <a:t>, ANA , ANCA, cirkulující </a:t>
            </a:r>
            <a:r>
              <a:rPr lang="cs-CZ" dirty="0" err="1" smtClean="0"/>
              <a:t>imunokomplexy</a:t>
            </a:r>
            <a:endParaRPr lang="cs-CZ" dirty="0" smtClean="0"/>
          </a:p>
          <a:p>
            <a:r>
              <a:rPr lang="cs-CZ" dirty="0" smtClean="0"/>
              <a:t>3) </a:t>
            </a:r>
            <a:r>
              <a:rPr lang="cs-CZ" b="1" dirty="0" smtClean="0">
                <a:solidFill>
                  <a:srgbClr val="FF0000"/>
                </a:solidFill>
              </a:rPr>
              <a:t>RTG</a:t>
            </a:r>
            <a:r>
              <a:rPr lang="cs-CZ" dirty="0" smtClean="0"/>
              <a:t>: PNB, Chrup, </a:t>
            </a:r>
            <a:r>
              <a:rPr lang="cs-CZ" b="1" dirty="0" err="1" smtClean="0"/>
              <a:t>Křížo</a:t>
            </a:r>
            <a:r>
              <a:rPr lang="cs-CZ" b="1" dirty="0" smtClean="0"/>
              <a:t>-kyčelní (SI) skloubení … </a:t>
            </a:r>
            <a:r>
              <a:rPr lang="cs-CZ" b="1" dirty="0" err="1" smtClean="0"/>
              <a:t>Bechtěrevova</a:t>
            </a:r>
            <a:r>
              <a:rPr lang="cs-CZ" b="1" dirty="0" smtClean="0"/>
              <a:t> choroba</a:t>
            </a:r>
            <a:r>
              <a:rPr lang="cs-CZ" dirty="0" smtClean="0"/>
              <a:t>, </a:t>
            </a:r>
            <a:r>
              <a:rPr lang="cs-CZ" b="1" dirty="0" smtClean="0"/>
              <a:t>RTG/CT plic … </a:t>
            </a:r>
            <a:r>
              <a:rPr lang="cs-CZ" b="1" dirty="0" err="1" smtClean="0"/>
              <a:t>Sarkoidosa</a:t>
            </a:r>
            <a:endParaRPr lang="cs-CZ" b="1" dirty="0" smtClean="0"/>
          </a:p>
          <a:p>
            <a:r>
              <a:rPr lang="cs-CZ" b="1" dirty="0" smtClean="0"/>
              <a:t>4) </a:t>
            </a:r>
            <a:r>
              <a:rPr lang="cs-CZ" b="1" dirty="0" smtClean="0">
                <a:solidFill>
                  <a:srgbClr val="FF0000"/>
                </a:solidFill>
              </a:rPr>
              <a:t>Demyelinizační onemocnění </a:t>
            </a:r>
            <a:r>
              <a:rPr lang="cs-CZ" b="1" dirty="0" smtClean="0"/>
              <a:t>typu RSM: MRI mozku, lumbální punkce</a:t>
            </a:r>
          </a:p>
          <a:p>
            <a:endParaRPr lang="cs-CZ" b="1" dirty="0"/>
          </a:p>
          <a:p>
            <a:r>
              <a:rPr lang="cs-CZ" sz="3800" b="1" dirty="0" smtClean="0"/>
              <a:t>Uveitida může být prvním příznakem systémového onemocnění organismu</a:t>
            </a:r>
          </a:p>
          <a:p>
            <a:endParaRPr lang="cs-CZ" b="1" dirty="0" smtClean="0"/>
          </a:p>
          <a:p>
            <a:r>
              <a:rPr lang="cs-CZ" dirty="0" smtClean="0"/>
              <a:t>Vhodná mezioborová spolupráce s : Revmatologií, Imunologií, Neurologií, Infekčním lékařstvím, </a:t>
            </a:r>
            <a:r>
              <a:rPr lang="cs-CZ" dirty="0" err="1" smtClean="0"/>
              <a:t>Hematoonkologií</a:t>
            </a:r>
            <a:r>
              <a:rPr lang="cs-CZ" dirty="0" smtClean="0"/>
              <a:t>,  </a:t>
            </a:r>
            <a:r>
              <a:rPr lang="cs-CZ" dirty="0" err="1" smtClean="0"/>
              <a:t>Pneumologií</a:t>
            </a:r>
            <a:r>
              <a:rPr lang="cs-CZ" dirty="0" smtClean="0"/>
              <a:t>, Dermatologií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2964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19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Léčba uveitid:    I</a:t>
            </a:r>
            <a:r>
              <a:rPr lang="cs-CZ" sz="3200" dirty="0"/>
              <a:t>. Přední uveitida</a:t>
            </a:r>
            <a:r>
              <a:rPr lang="cs-CZ" sz="3200" b="1" dirty="0"/>
              <a:t>: </a:t>
            </a:r>
            <a:br>
              <a:rPr lang="cs-CZ" sz="3200" b="1" dirty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05544"/>
            <a:ext cx="8229600" cy="532062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Převážně </a:t>
            </a:r>
            <a:r>
              <a:rPr lang="cs-CZ" sz="2000" b="1" dirty="0" smtClean="0"/>
              <a:t>lokální terapie</a:t>
            </a:r>
          </a:p>
          <a:p>
            <a:endParaRPr lang="cs-CZ" sz="2000" dirty="0" smtClean="0"/>
          </a:p>
          <a:p>
            <a:r>
              <a:rPr lang="cs-CZ" sz="2000" dirty="0" smtClean="0"/>
              <a:t>Aplikace kapek: </a:t>
            </a:r>
            <a:r>
              <a:rPr lang="cs-CZ" sz="2000" b="1" dirty="0" smtClean="0"/>
              <a:t>kortikoidy, nesteroidní antiflogistika, mydriatika</a:t>
            </a:r>
          </a:p>
          <a:p>
            <a:r>
              <a:rPr lang="cs-CZ" sz="2000" dirty="0" err="1" smtClean="0"/>
              <a:t>Parabulbární</a:t>
            </a:r>
            <a:r>
              <a:rPr lang="cs-CZ" sz="2000" dirty="0" smtClean="0"/>
              <a:t> aplikace kortikoidu</a:t>
            </a:r>
          </a:p>
          <a:p>
            <a:r>
              <a:rPr lang="cs-CZ" sz="2000" dirty="0" err="1" smtClean="0"/>
              <a:t>Subkonjunktivální</a:t>
            </a:r>
            <a:r>
              <a:rPr lang="cs-CZ" sz="2000" dirty="0" smtClean="0"/>
              <a:t> aplikace mydriatik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69367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cs-CZ" sz="2800" u="sng" dirty="0" smtClean="0"/>
              <a:t>Léčba uveitid: </a:t>
            </a:r>
            <a:br>
              <a:rPr lang="cs-CZ" sz="2800" u="sng" dirty="0" smtClean="0"/>
            </a:br>
            <a:r>
              <a:rPr lang="cs-CZ" sz="2800" u="sng" dirty="0" smtClean="0"/>
              <a:t>II. Intermediální a III. Zadní uveitida</a:t>
            </a:r>
            <a:endParaRPr lang="cs-CZ" sz="2800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45029"/>
            <a:ext cx="8229600" cy="508113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Převážně </a:t>
            </a:r>
            <a:r>
              <a:rPr lang="cs-CZ" sz="2000" b="1" dirty="0" smtClean="0"/>
              <a:t>celková terapie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A</a:t>
            </a:r>
            <a:r>
              <a:rPr lang="cs-CZ" sz="2000" dirty="0" smtClean="0"/>
              <a:t>) </a:t>
            </a:r>
            <a:r>
              <a:rPr lang="cs-CZ" sz="2000" b="1" dirty="0" smtClean="0"/>
              <a:t>Infekční etiologie</a:t>
            </a:r>
            <a:r>
              <a:rPr lang="cs-CZ" sz="2000" dirty="0" smtClean="0"/>
              <a:t>: </a:t>
            </a:r>
            <a:r>
              <a:rPr lang="cs-CZ" sz="2000" dirty="0" err="1" smtClean="0"/>
              <a:t>Antivirotika</a:t>
            </a:r>
            <a:r>
              <a:rPr lang="cs-CZ" sz="2000" dirty="0" smtClean="0"/>
              <a:t>, Antibiotika, Antimykotika, </a:t>
            </a:r>
            <a:r>
              <a:rPr lang="cs-CZ" sz="2000" dirty="0" err="1" smtClean="0"/>
              <a:t>Antiprotozoální</a:t>
            </a:r>
            <a:r>
              <a:rPr lang="cs-CZ" sz="2000" dirty="0" smtClean="0"/>
              <a:t> léčba</a:t>
            </a:r>
          </a:p>
          <a:p>
            <a:r>
              <a:rPr lang="cs-CZ" sz="2000" dirty="0" smtClean="0"/>
              <a:t>Po dvou až třech dnech </a:t>
            </a:r>
            <a:r>
              <a:rPr lang="cs-CZ" sz="2000" u="sng" dirty="0" smtClean="0"/>
              <a:t>přidáváme do celkové terapie kortikosteroidy</a:t>
            </a:r>
            <a:r>
              <a:rPr lang="cs-CZ" sz="2000" dirty="0" smtClean="0"/>
              <a:t>, brání jizvení nitroočních struktur</a:t>
            </a:r>
          </a:p>
          <a:p>
            <a:endParaRPr lang="cs-CZ" sz="2000" dirty="0" smtClean="0"/>
          </a:p>
          <a:p>
            <a:r>
              <a:rPr lang="cs-CZ" sz="2000" b="1" dirty="0" smtClean="0"/>
              <a:t>B) Autoimunitní etiologie: Imunosuprese</a:t>
            </a:r>
          </a:p>
          <a:p>
            <a:r>
              <a:rPr lang="cs-CZ" sz="2000" dirty="0" smtClean="0"/>
              <a:t>1. </a:t>
            </a:r>
            <a:r>
              <a:rPr lang="cs-CZ" sz="2000" b="1" dirty="0" smtClean="0"/>
              <a:t>Kortikoidy</a:t>
            </a:r>
            <a:r>
              <a:rPr lang="cs-CZ" sz="2000" dirty="0" smtClean="0"/>
              <a:t>: </a:t>
            </a:r>
            <a:r>
              <a:rPr lang="cs-CZ" sz="2000" dirty="0" err="1" smtClean="0"/>
              <a:t>i.v</a:t>
            </a:r>
            <a:r>
              <a:rPr lang="cs-CZ" sz="2000" dirty="0" smtClean="0"/>
              <a:t>., </a:t>
            </a:r>
            <a:r>
              <a:rPr lang="cs-CZ" sz="2000" dirty="0" err="1" smtClean="0"/>
              <a:t>p.o</a:t>
            </a:r>
            <a:r>
              <a:rPr lang="cs-CZ" sz="2000" dirty="0" smtClean="0"/>
              <a:t>., </a:t>
            </a:r>
            <a:r>
              <a:rPr lang="cs-CZ" sz="2000" dirty="0" err="1" smtClean="0"/>
              <a:t>intravitreálně</a:t>
            </a:r>
            <a:endParaRPr lang="cs-CZ" sz="2000" dirty="0" smtClean="0"/>
          </a:p>
          <a:p>
            <a:r>
              <a:rPr lang="cs-CZ" sz="2000" dirty="0" smtClean="0"/>
              <a:t>2. </a:t>
            </a:r>
            <a:r>
              <a:rPr lang="cs-CZ" sz="2000" b="1" dirty="0" err="1" smtClean="0"/>
              <a:t>Imunomodulační</a:t>
            </a:r>
            <a:r>
              <a:rPr lang="cs-CZ" sz="2000" b="1" dirty="0" smtClean="0"/>
              <a:t> léky</a:t>
            </a:r>
            <a:r>
              <a:rPr lang="cs-CZ" sz="2000" dirty="0" smtClean="0"/>
              <a:t>: </a:t>
            </a:r>
            <a:r>
              <a:rPr lang="cs-CZ" sz="2000" dirty="0" err="1" smtClean="0"/>
              <a:t>Azathioprim</a:t>
            </a:r>
            <a:r>
              <a:rPr lang="cs-CZ" sz="2000" dirty="0" smtClean="0"/>
              <a:t>, </a:t>
            </a:r>
            <a:r>
              <a:rPr lang="cs-CZ" sz="2000" dirty="0" err="1" smtClean="0"/>
              <a:t>Methotrexat</a:t>
            </a:r>
            <a:r>
              <a:rPr lang="cs-CZ" sz="2000" dirty="0" smtClean="0"/>
              <a:t>, Cyklosporin A</a:t>
            </a:r>
          </a:p>
          <a:p>
            <a:r>
              <a:rPr lang="cs-CZ" sz="2000" dirty="0" smtClean="0"/>
              <a:t>3. </a:t>
            </a:r>
            <a:r>
              <a:rPr lang="cs-CZ" sz="2000" b="1" dirty="0" smtClean="0"/>
              <a:t>Biologická léčba</a:t>
            </a:r>
            <a:r>
              <a:rPr lang="cs-CZ" sz="2000" b="1" dirty="0"/>
              <a:t>( Revmatologie</a:t>
            </a:r>
            <a:r>
              <a:rPr lang="cs-CZ" sz="2000" b="1" dirty="0" smtClean="0"/>
              <a:t>)</a:t>
            </a:r>
            <a:r>
              <a:rPr lang="cs-CZ" sz="2000" b="1" dirty="0"/>
              <a:t> </a:t>
            </a:r>
            <a:r>
              <a:rPr lang="cs-CZ" sz="2000" dirty="0"/>
              <a:t>: Blokátor TNF </a:t>
            </a:r>
            <a:r>
              <a:rPr lang="cs-CZ" sz="2000" dirty="0" smtClean="0"/>
              <a:t>alfa</a:t>
            </a:r>
            <a:endParaRPr lang="cs-CZ" sz="2000" dirty="0"/>
          </a:p>
          <a:p>
            <a:r>
              <a:rPr lang="cs-CZ" sz="2000" dirty="0"/>
              <a:t>4. </a:t>
            </a:r>
            <a:r>
              <a:rPr lang="cs-CZ" sz="2000" b="1" dirty="0" err="1"/>
              <a:t>Disease</a:t>
            </a:r>
            <a:r>
              <a:rPr lang="cs-CZ" sz="2000" b="1" dirty="0"/>
              <a:t> </a:t>
            </a:r>
            <a:r>
              <a:rPr lang="cs-CZ" sz="2000" b="1" dirty="0" err="1"/>
              <a:t>modifiing</a:t>
            </a:r>
            <a:r>
              <a:rPr lang="cs-CZ" sz="2000" b="1" dirty="0"/>
              <a:t> </a:t>
            </a:r>
            <a:r>
              <a:rPr lang="cs-CZ" sz="2000" b="1" dirty="0" err="1" smtClean="0"/>
              <a:t>drugs</a:t>
            </a:r>
            <a:r>
              <a:rPr lang="cs-CZ" sz="2000" b="1" dirty="0" smtClean="0"/>
              <a:t> (Neurologie</a:t>
            </a:r>
            <a:r>
              <a:rPr lang="cs-CZ" sz="2000" dirty="0" smtClean="0"/>
              <a:t>): Interferon alfa, beta</a:t>
            </a:r>
          </a:p>
          <a:p>
            <a:endParaRPr lang="cs-CZ" sz="2000" dirty="0"/>
          </a:p>
          <a:p>
            <a:r>
              <a:rPr lang="cs-CZ" sz="2000" b="1" dirty="0" smtClean="0"/>
              <a:t>C) Diagnosticko-terapeutická </a:t>
            </a:r>
            <a:r>
              <a:rPr lang="cs-CZ" sz="2000" b="1" dirty="0" err="1" smtClean="0"/>
              <a:t>pars</a:t>
            </a:r>
            <a:r>
              <a:rPr lang="cs-CZ" sz="2000" b="1" dirty="0" smtClean="0"/>
              <a:t> plana </a:t>
            </a:r>
            <a:r>
              <a:rPr lang="cs-CZ" sz="2000" b="1" dirty="0" err="1" smtClean="0"/>
              <a:t>vitrektomie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022001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solidFill>
            <a:schemeClr val="bg1"/>
          </a:solidFill>
          <a:ln>
            <a:solidFill>
              <a:schemeClr val="folHlink"/>
            </a:solidFill>
          </a:ln>
        </p:spPr>
        <p:txBody>
          <a:bodyPr>
            <a:normAutofit/>
          </a:bodyPr>
          <a:lstStyle/>
          <a:p>
            <a:pPr marL="355600" algn="ctr" eaLnBrk="1" fontAlgn="auto" hangingPunct="1">
              <a:spcAft>
                <a:spcPts val="0"/>
              </a:spcAft>
              <a:defRPr/>
            </a:pPr>
            <a:r>
              <a:rPr lang="en-US" sz="2500" dirty="0"/>
              <a:t> </a:t>
            </a:r>
            <a:r>
              <a:rPr lang="cs-CZ" sz="2500" dirty="0" smtClean="0"/>
              <a:t>Akutní přední </a:t>
            </a:r>
            <a:r>
              <a:rPr lang="cs-CZ" sz="2500" dirty="0" err="1" smtClean="0"/>
              <a:t>iridocyklitida</a:t>
            </a:r>
            <a:r>
              <a:rPr lang="cs-CZ" sz="1800" i="1" dirty="0" smtClean="0"/>
              <a:t> </a:t>
            </a:r>
            <a:endParaRPr lang="cs-CZ" sz="1800" i="1" u="sng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1200" y="1146412"/>
            <a:ext cx="7762875" cy="5241688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400" dirty="0" smtClean="0">
                <a:solidFill>
                  <a:srgbClr val="CC3300"/>
                </a:solidFill>
              </a:rPr>
              <a:t>Projevy a příznaky: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bolest oka, fotofobie, epifora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ciliární injekce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drobné </a:t>
            </a:r>
            <a:r>
              <a:rPr lang="cs-CZ" sz="2200" b="1" dirty="0" smtClean="0"/>
              <a:t>precipitáty na endotelu rohovky</a:t>
            </a:r>
            <a:r>
              <a:rPr lang="cs-CZ" sz="2200" dirty="0" smtClean="0"/>
              <a:t>, hojně buněk v přední komoře, při těžkém průběhu </a:t>
            </a:r>
            <a:r>
              <a:rPr lang="cs-CZ" sz="2200" b="1" dirty="0" err="1" smtClean="0"/>
              <a:t>fibrinózní</a:t>
            </a:r>
            <a:r>
              <a:rPr lang="cs-CZ" sz="2200" b="1" dirty="0" smtClean="0"/>
              <a:t>  výpotek</a:t>
            </a:r>
            <a:r>
              <a:rPr lang="cs-CZ" sz="2200" dirty="0" smtClean="0"/>
              <a:t> v přední komoře, </a:t>
            </a:r>
            <a:r>
              <a:rPr lang="cs-CZ" sz="2200" b="1" dirty="0" err="1" smtClean="0"/>
              <a:t>hypopyon</a:t>
            </a:r>
            <a:endParaRPr lang="cs-CZ" sz="2200" b="1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tvorba </a:t>
            </a:r>
            <a:r>
              <a:rPr lang="cs-CZ" sz="2200" b="1" dirty="0" smtClean="0"/>
              <a:t>zadních </a:t>
            </a:r>
            <a:r>
              <a:rPr lang="cs-CZ" sz="2200" b="1" dirty="0" err="1" smtClean="0"/>
              <a:t>synéchií</a:t>
            </a:r>
            <a:r>
              <a:rPr lang="cs-CZ" sz="2200" b="1" dirty="0" smtClean="0"/>
              <a:t> </a:t>
            </a:r>
            <a:r>
              <a:rPr lang="cs-CZ" sz="2200" dirty="0" smtClean="0"/>
              <a:t>(srůstů mezi duhovkou a čočkou)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dilatace duhovkových cév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trvání zánětu několik týdnů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b="1" dirty="0" smtClean="0"/>
              <a:t>chronické komplikace </a:t>
            </a:r>
            <a:r>
              <a:rPr lang="cs-CZ" sz="2200" dirty="0" smtClean="0"/>
              <a:t>(tvorba </a:t>
            </a:r>
            <a:r>
              <a:rPr lang="cs-CZ" sz="2200" b="1" dirty="0" smtClean="0"/>
              <a:t>zadních </a:t>
            </a:r>
            <a:r>
              <a:rPr lang="cs-CZ" sz="2200" b="1" dirty="0" err="1" smtClean="0"/>
              <a:t>synéchií</a:t>
            </a:r>
            <a:r>
              <a:rPr lang="cs-CZ" sz="2200" b="1" dirty="0" smtClean="0"/>
              <a:t> </a:t>
            </a:r>
            <a:r>
              <a:rPr lang="cs-CZ" sz="2200" dirty="0" smtClean="0"/>
              <a:t>v případě opožděné léčby, rozvoj </a:t>
            </a:r>
            <a:r>
              <a:rPr lang="cs-CZ" sz="2200" b="1" dirty="0" smtClean="0"/>
              <a:t>komplikované katarakty</a:t>
            </a:r>
            <a:r>
              <a:rPr lang="cs-CZ" sz="2200" dirty="0" smtClean="0"/>
              <a:t>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cs-CZ" sz="2200" dirty="0" smtClean="0"/>
              <a:t>léčba: kortikoidy lokálně, </a:t>
            </a:r>
            <a:r>
              <a:rPr lang="cs-CZ" sz="2200" dirty="0" err="1" smtClean="0"/>
              <a:t>parabulbárně</a:t>
            </a:r>
            <a:r>
              <a:rPr lang="cs-CZ" sz="2200" dirty="0" smtClean="0"/>
              <a:t>, v případě potřeby i celkově, mydriatika, v případě virové etiologie </a:t>
            </a:r>
            <a:r>
              <a:rPr lang="cs-CZ" sz="2200" dirty="0" err="1" smtClean="0"/>
              <a:t>antivirotika</a:t>
            </a: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>
              <a:solidFill>
                <a:srgbClr val="CC33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 2" pitchFamily="18" charset="2"/>
              <a:buNone/>
              <a:defRPr/>
            </a:pPr>
            <a:endParaRPr lang="cs-CZ" sz="22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cs-CZ" sz="2000" dirty="0" smtClean="0">
              <a:solidFill>
                <a:srgbClr val="7030A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000" dirty="0" smtClean="0">
              <a:latin typeface="Tahoma" pitchFamily="34" charset="0"/>
            </a:endParaRPr>
          </a:p>
          <a:p>
            <a:pPr eaLnBrk="1" fontAlgn="auto" hangingPunct="1">
              <a:lnSpc>
                <a:spcPct val="105000"/>
              </a:lnSpc>
              <a:spcAft>
                <a:spcPct val="30000"/>
              </a:spcAft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cs-CZ" sz="2000" dirty="0" smtClean="0">
              <a:solidFill>
                <a:schemeClr val="folHlink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2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4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4634</TotalTime>
  <Words>1484</Words>
  <Application>Microsoft Office PowerPoint</Application>
  <PresentationFormat>Předvádění na obrazovce (4:3)</PresentationFormat>
  <Paragraphs>364</Paragraphs>
  <Slides>39</Slides>
  <Notes>18</Notes>
  <HiddenSlides>0</HiddenSlides>
  <MMClips>0</MMClips>
  <ScaleCrop>false</ScaleCrop>
  <HeadingPairs>
    <vt:vector size="4" baseType="variant">
      <vt:variant>
        <vt:lpstr>Motiv</vt:lpstr>
      </vt:variant>
      <vt:variant>
        <vt:i4>6</vt:i4>
      </vt:variant>
      <vt:variant>
        <vt:lpstr>Nadpisy snímků</vt:lpstr>
      </vt:variant>
      <vt:variant>
        <vt:i4>39</vt:i4>
      </vt:variant>
    </vt:vector>
  </HeadingPairs>
  <TitlesOfParts>
    <vt:vector size="45" baseType="lpstr">
      <vt:lpstr>4_Motiv systému Office</vt:lpstr>
      <vt:lpstr>10_Motiv systému Office</vt:lpstr>
      <vt:lpstr>11_Motiv systému Office</vt:lpstr>
      <vt:lpstr>12_Motiv systému Office</vt:lpstr>
      <vt:lpstr>14_Motiv systému Office</vt:lpstr>
      <vt:lpstr>Motiv systému Office</vt:lpstr>
      <vt:lpstr>Záněty Živnatky - uveitidy </vt:lpstr>
      <vt:lpstr> Anatomie a Fyziologie živnatky (uvey) </vt:lpstr>
      <vt:lpstr> Definice zánětů živnatky (uveitid) </vt:lpstr>
      <vt:lpstr> Klasifikace  uveitid </vt:lpstr>
      <vt:lpstr> Klasifikace  uveitid </vt:lpstr>
      <vt:lpstr>Diagnostika uveitid – etiologie zánětu</vt:lpstr>
      <vt:lpstr>Léčba uveitid:    I. Přední uveitida:  </vt:lpstr>
      <vt:lpstr>Léčba uveitid:  II. Intermediální a III. Zadní uveitida</vt:lpstr>
      <vt:lpstr> Akutní přední iridocyklitida </vt:lpstr>
      <vt:lpstr> Akutní přední iridocyklitida </vt:lpstr>
      <vt:lpstr>Prezentace aplikace PowerPoint</vt:lpstr>
      <vt:lpstr>Prezentace aplikace PowerPoint</vt:lpstr>
      <vt:lpstr> Akutní přední iridocyklitida </vt:lpstr>
      <vt:lpstr> Chronická přední iridocyklitida </vt:lpstr>
      <vt:lpstr> Chronická přední iridocyklitida </vt:lpstr>
      <vt:lpstr>Prezentace aplikace PowerPoint</vt:lpstr>
      <vt:lpstr> Chronická přední iridocyklitida </vt:lpstr>
      <vt:lpstr> Intermediální uveitida (Cyklitida, Pars planitida) </vt:lpstr>
      <vt:lpstr>Intermediální uveitida</vt:lpstr>
      <vt:lpstr>.</vt:lpstr>
      <vt:lpstr>Klinické projevy uveitidy při RSM  </vt:lpstr>
      <vt:lpstr>Intermediální uveitida při roztroušené sklerose mozkomíšní </vt:lpstr>
      <vt:lpstr>Cystoidní makulární edém Častá příčina poklesu zrakové ostrosti při intermediální uveitidě</vt:lpstr>
      <vt:lpstr>Prezentace aplikace PowerPoint</vt:lpstr>
      <vt:lpstr> Zadní uveitida ( chorioretinitida, choroiditida) </vt:lpstr>
      <vt:lpstr> Zadní uveitida ( chorioretinitida, choroiditida) </vt:lpstr>
      <vt:lpstr>Toxoplasmová retinochoroiditida – Toxoplasma Gondii :  </vt:lpstr>
      <vt:lpstr>Častý výskyt v okolí cévních arkád může navodit  fokální retinální vaskulitidu </vt:lpstr>
      <vt:lpstr> Vaskulitida</vt:lpstr>
      <vt:lpstr>Vaskulitida</vt:lpstr>
      <vt:lpstr>Intermediální uveitida :  difůsní, či fokální v okolí ložiska - Toxoplasmová chorioretinitida  </vt:lpstr>
      <vt:lpstr> </vt:lpstr>
      <vt:lpstr>Syndromy bílých teček - White dot symdroms</vt:lpstr>
      <vt:lpstr> Zadní uveitida ( chorioretinitida, choroiditida) </vt:lpstr>
      <vt:lpstr> Panuveitida  </vt:lpstr>
      <vt:lpstr>Panuveitida: - multifokální chorioretinitida, edem papily, vaskulitida, vitritida, iridocyklitida </vt:lpstr>
      <vt:lpstr>.Panuveitida při akutní retinální nekróze (ARN) – etiologie Herpes simplex virus</vt:lpstr>
      <vt:lpstr> Endoftalmitida  </vt:lpstr>
      <vt:lpstr> Endoftalmitida </vt:lpstr>
    </vt:vector>
  </TitlesOfParts>
  <Company>none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ERGdelagil</dc:title>
  <dc:creator>Multimedia</dc:creator>
  <cp:lastModifiedBy>Uživatel systému Windows</cp:lastModifiedBy>
  <cp:revision>522</cp:revision>
  <dcterms:created xsi:type="dcterms:W3CDTF">2006-12-13T17:17:35Z</dcterms:created>
  <dcterms:modified xsi:type="dcterms:W3CDTF">2020-11-19T21:26:05Z</dcterms:modified>
</cp:coreProperties>
</file>