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56" r:id="rId2"/>
    <p:sldId id="280" r:id="rId3"/>
    <p:sldId id="289" r:id="rId4"/>
    <p:sldId id="279" r:id="rId5"/>
    <p:sldId id="261" r:id="rId6"/>
    <p:sldId id="262" r:id="rId7"/>
    <p:sldId id="275" r:id="rId8"/>
    <p:sldId id="309" r:id="rId9"/>
    <p:sldId id="286" r:id="rId10"/>
    <p:sldId id="290" r:id="rId11"/>
    <p:sldId id="291" r:id="rId12"/>
    <p:sldId id="292" r:id="rId13"/>
    <p:sldId id="287" r:id="rId14"/>
    <p:sldId id="299" r:id="rId15"/>
    <p:sldId id="294" r:id="rId16"/>
    <p:sldId id="298" r:id="rId17"/>
    <p:sldId id="30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17B5-A5E4-4442-BA96-E4089896C356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32DF-70D1-4043-9A3F-4B81A7C67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69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Pravděpodobností a emoční vnímání rizika.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68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50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7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3613" y="2235200"/>
            <a:ext cx="9144000" cy="2387600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Hodnocení zdravotních rizik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463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0000DC"/>
                </a:solidFill>
              </a:rPr>
              <a:t>Mgr. A. Peřina, Ph.D.</a:t>
            </a:r>
          </a:p>
          <a:p>
            <a:r>
              <a:rPr lang="cs-CZ" dirty="0"/>
              <a:t>Ústav veřejného zdraví LF MUNI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454F9BF-0E4B-4851-85A9-B7795667D6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79" y="134983"/>
            <a:ext cx="2571895" cy="197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5A20-DB71-48BC-8966-D5F8B3CD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2AD143-8D27-4B43-8310-7BA31FFBD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Nepřímé metody</a:t>
            </a:r>
          </a:p>
          <a:p>
            <a:pPr marL="914400" lvl="1" indent="-457200">
              <a:buAutoNum type="arabicPeriod"/>
            </a:pPr>
            <a:r>
              <a:rPr lang="cs-CZ" dirty="0"/>
              <a:t>Monitorování prostředí: množství agens v matrici násobená průměrným příjmem matrice exponovanými osobami</a:t>
            </a:r>
          </a:p>
          <a:p>
            <a:pPr lvl="2"/>
            <a:r>
              <a:rPr lang="cs-CZ" dirty="0"/>
              <a:t>Průměrný dechový objem (22 m</a:t>
            </a:r>
            <a:r>
              <a:rPr lang="cs-CZ" baseline="30000" dirty="0"/>
              <a:t>3</a:t>
            </a:r>
            <a:r>
              <a:rPr lang="cs-CZ" dirty="0"/>
              <a:t>/osobu a den)</a:t>
            </a:r>
          </a:p>
          <a:p>
            <a:pPr lvl="2"/>
            <a:r>
              <a:rPr lang="cs-CZ" dirty="0"/>
              <a:t>Průměrná spotřeba vody na osobu (1,9 litru/den)</a:t>
            </a:r>
          </a:p>
          <a:p>
            <a:pPr lvl="2"/>
            <a:r>
              <a:rPr lang="cs-CZ" dirty="0"/>
              <a:t>Množství zkonzumované potraviny na osobu (např. Potravinová pyramida)</a:t>
            </a:r>
          </a:p>
          <a:p>
            <a:pPr lvl="2"/>
            <a:r>
              <a:rPr lang="cs-CZ" dirty="0"/>
              <a:t>Průměrná délka pobytu v bazénu</a:t>
            </a:r>
          </a:p>
          <a:p>
            <a:pPr lvl="2"/>
            <a:r>
              <a:rPr lang="cs-CZ" dirty="0"/>
              <a:t>Nepřesnost! Interindividuální rozdíly jsou značné!</a:t>
            </a:r>
          </a:p>
          <a:p>
            <a:pPr marL="914400" lvl="1" indent="-457200">
              <a:buAutoNum type="arabicPeriod"/>
            </a:pPr>
            <a:r>
              <a:rPr lang="cs-CZ" dirty="0"/>
              <a:t>Expoziční scénář nebo dotazníková šetření: hrubý odhad expozice nejčastěji na dobře definované populační skupině (typicky žáci škol, příslušníci armády...)</a:t>
            </a:r>
          </a:p>
          <a:p>
            <a:pPr marL="914400" lvl="1" indent="-45720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76B7DC-F27D-4744-8B99-7B1B95C085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22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Obrázek 4" descr="Terrible Things People Eat | Jeff Vrabel">
            <a:extLst>
              <a:ext uri="{FF2B5EF4-FFF2-40B4-BE49-F238E27FC236}">
                <a16:creationId xmlns:a16="http://schemas.microsoft.com/office/drawing/2014/main" id="{65295B48-9A31-4A28-9F54-124318E74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216934"/>
            <a:ext cx="7188199" cy="4420742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AC0496B-A3CF-4420-BBF5-9D9FDCDB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Odhad</a:t>
            </a:r>
            <a:r>
              <a:rPr lang="en-US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expozice</a:t>
            </a:r>
            <a:r>
              <a:rPr lang="en-US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US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základě</a:t>
            </a:r>
            <a:r>
              <a:rPr lang="en-US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potravinové</a:t>
            </a:r>
            <a:r>
              <a:rPr lang="en-US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pyramid</a:t>
            </a:r>
            <a:r>
              <a:rPr lang="cs-CZ" sz="1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y: nezáleží jen na tvaru</a:t>
            </a:r>
            <a:endParaRPr lang="en-US" sz="1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6205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DDAF1-54A0-4371-BCE1-8CB56BC3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E46E3D-B06D-4919-9161-568087B5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Přímé metody</a:t>
            </a:r>
          </a:p>
          <a:p>
            <a:pPr lvl="1"/>
            <a:r>
              <a:rPr lang="cs-CZ" sz="2800" dirty="0">
                <a:cs typeface="Calibri"/>
              </a:rPr>
              <a:t>Mají přednost, ale jsou obecně hůře dostupné</a:t>
            </a:r>
          </a:p>
          <a:p>
            <a:pPr lvl="1"/>
            <a:r>
              <a:rPr lang="cs-CZ" sz="2800" dirty="0"/>
              <a:t>Osobní monitoring a biologický </a:t>
            </a:r>
            <a:r>
              <a:rPr lang="cs-CZ" sz="2800" dirty="0" err="1"/>
              <a:t>monitorng</a:t>
            </a:r>
            <a:r>
              <a:rPr lang="cs-CZ" sz="2800" dirty="0"/>
              <a:t>: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24 hodinový re-call</a:t>
            </a:r>
            <a:r>
              <a:rPr lang="cs-CZ" sz="2400" dirty="0">
                <a:cs typeface="Calibri"/>
              </a:rPr>
              <a:t>, </a:t>
            </a:r>
            <a:r>
              <a:rPr lang="cs-CZ" sz="2400" dirty="0"/>
              <a:t>metoda dvojitých porcí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Osobní dozimetrie - pracovníci ve zdravotnictví</a:t>
            </a:r>
            <a:endParaRPr lang="cs-CZ" sz="2400" dirty="0">
              <a:cs typeface="Calibri"/>
            </a:endParaRPr>
          </a:p>
        </p:txBody>
      </p:sp>
      <p:pic>
        <p:nvPicPr>
          <p:cNvPr id="4" name="Obrázek 4" descr="File:&lt;strong&gt;Dosimeter&lt;/strong&gt;.png - Wikimedia Commons">
            <a:extLst>
              <a:ext uri="{FF2B5EF4-FFF2-40B4-BE49-F238E27FC236}">
                <a16:creationId xmlns:a16="http://schemas.microsoft.com/office/drawing/2014/main" id="{3146F334-8C5B-4221-A16B-484552F93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590" y="2135071"/>
            <a:ext cx="1483372" cy="373244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BBB663B-9EE6-4BD7-B999-4D6EDE054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40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Charakterizace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Škodlivost pro zdraví nebyla potvrzena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snižuje míru pohody (zdraví v širším slova smyslu)</a:t>
            </a:r>
          </a:p>
          <a:p>
            <a:pPr lvl="1"/>
            <a:r>
              <a:rPr lang="cs-CZ" dirty="0"/>
              <a:t>Příklad: zdroj hluku v prostředí si vynutil změnu využívání prostor (náročnější činnosti jsou přesunuty do klidnější části objektu)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představuje ohrožení zdraví v dlouhodobější perspektivě, přičemž posuzovaný faktor působí nanejvýše jako jeden z více činitelů nemoci (dlouhodobé a multifaktoriální účinky na zdraví)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agens představuje bezprostřední hrozbu pro lidské zdraví nebo životy</a:t>
            </a:r>
          </a:p>
          <a:p>
            <a:pPr lvl="1"/>
            <a:r>
              <a:rPr lang="cs-CZ" dirty="0"/>
              <a:t>Viz </a:t>
            </a:r>
            <a:r>
              <a:rPr lang="cs-CZ" dirty="0" err="1"/>
              <a:t>methanolová</a:t>
            </a:r>
            <a:r>
              <a:rPr lang="cs-CZ" dirty="0"/>
              <a:t> aféra v roce 2012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01BC38D-4313-4047-9B37-6AB928371A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805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74034-617E-4D70-A24D-D7D62671C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Epidemiologie (neinfekční)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C62195-E3B0-4D5D-802A-1D8CB0F9F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Metoda práce využívaná ke studiu rozložení determinant nemocí v populaci.</a:t>
            </a:r>
          </a:p>
          <a:p>
            <a:pPr lvl="1"/>
            <a:r>
              <a:rPr lang="cs-CZ"/>
              <a:t>Z </a:t>
            </a:r>
            <a:r>
              <a:rPr lang="cs-CZ" err="1"/>
              <a:t>řec</a:t>
            </a:r>
            <a:r>
              <a:rPr lang="cs-CZ"/>
              <a:t>. </a:t>
            </a:r>
            <a:r>
              <a:rPr lang="cs-CZ" i="1" err="1"/>
              <a:t>Epidemios</a:t>
            </a:r>
            <a:r>
              <a:rPr lang="cs-CZ" i="1"/>
              <a:t>, </a:t>
            </a:r>
            <a:r>
              <a:rPr lang="cs-CZ"/>
              <a:t> tzn. Mezi lidem rozšířený</a:t>
            </a:r>
          </a:p>
          <a:p>
            <a:r>
              <a:rPr lang="cs-CZ"/>
              <a:t>Deskriptivní, analytická, experimentální a intervenční epidemiologie využívají statistických metod; rozvíjí se samostatný obor </a:t>
            </a:r>
            <a:r>
              <a:rPr lang="cs-CZ" b="1" i="1"/>
              <a:t>biostatistika</a:t>
            </a:r>
            <a:r>
              <a:rPr lang="cs-CZ"/>
              <a:t>.</a:t>
            </a:r>
          </a:p>
          <a:p>
            <a:r>
              <a:rPr lang="cs-CZ"/>
              <a:t>Studium infekčních a neinfekčních nemocí.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38479E-21ED-4CE7-A0B6-282E649E9E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046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Austin Bradford Hill&lt;/strong&gt; - Wikipedia">
            <a:extLst>
              <a:ext uri="{FF2B5EF4-FFF2-40B4-BE49-F238E27FC236}">
                <a16:creationId xmlns:a16="http://schemas.microsoft.com/office/drawing/2014/main" id="{D07B9703-81E4-43DF-911B-C6A4412477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23" r="1" b="11374"/>
          <a:stretch/>
        </p:blipFill>
        <p:spPr>
          <a:xfrm>
            <a:off x="6954305" y="0"/>
            <a:ext cx="5237695" cy="569153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16C9F-7C90-4F0B-B91F-FF927523C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38" y="2574925"/>
            <a:ext cx="7070300" cy="3462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000" dirty="0">
                <a:cs typeface="Calibri"/>
              </a:rPr>
              <a:t>sir Austin </a:t>
            </a:r>
            <a:r>
              <a:rPr lang="cs-CZ" sz="2000" dirty="0" err="1">
                <a:cs typeface="Calibri"/>
              </a:rPr>
              <a:t>Bradford</a:t>
            </a:r>
            <a:r>
              <a:rPr lang="cs-CZ" sz="2000" dirty="0">
                <a:cs typeface="Calibri"/>
              </a:rPr>
              <a:t> </a:t>
            </a:r>
            <a:r>
              <a:rPr lang="cs-CZ" sz="2000" dirty="0" err="1">
                <a:cs typeface="Calibri"/>
              </a:rPr>
              <a:t>Hill</a:t>
            </a:r>
            <a:r>
              <a:rPr lang="cs-CZ" sz="2000" dirty="0">
                <a:cs typeface="Calibri"/>
              </a:rPr>
              <a:t>, 1897 – 1991</a:t>
            </a:r>
          </a:p>
          <a:p>
            <a:r>
              <a:rPr lang="cs-CZ" sz="2000" dirty="0">
                <a:cs typeface="Calibri"/>
              </a:rPr>
              <a:t>Zabýval se otázkami interní validity epidemiologických studií</a:t>
            </a:r>
            <a:endParaRPr lang="cs-CZ" dirty="0"/>
          </a:p>
          <a:p>
            <a:r>
              <a:rPr lang="cs-CZ" sz="2000" dirty="0" err="1">
                <a:cs typeface="Calibri"/>
              </a:rPr>
              <a:t>Hillova</a:t>
            </a:r>
            <a:r>
              <a:rPr lang="cs-CZ" sz="2000" dirty="0">
                <a:cs typeface="Calibri"/>
              </a:rPr>
              <a:t> kritéria kauzality </a:t>
            </a:r>
          </a:p>
          <a:p>
            <a:r>
              <a:rPr lang="cs-CZ" sz="2000" dirty="0">
                <a:cs typeface="Calibri"/>
              </a:rPr>
              <a:t>Statistická významnost nemusí být kauzální.</a:t>
            </a:r>
          </a:p>
          <a:p>
            <a:r>
              <a:rPr lang="cs-CZ" sz="2000" dirty="0">
                <a:cs typeface="Calibri"/>
              </a:rPr>
              <a:t>Kauzální může být jen takový účinek, který následuje po expozici.</a:t>
            </a:r>
          </a:p>
          <a:p>
            <a:pPr marL="971550" lvl="1" indent="-514350">
              <a:buAutoNum type="arabicPeriod"/>
            </a:pPr>
            <a:endParaRPr lang="cs-CZ" sz="2000" dirty="0">
              <a:cs typeface="Calibri"/>
            </a:endParaRP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B448BF9C-9AF6-480D-9EAD-BD9C3BD882B4}"/>
              </a:ext>
            </a:extLst>
          </p:cNvPr>
          <p:cNvSpPr txBox="1">
            <a:spLocks/>
          </p:cNvSpPr>
          <p:nvPr/>
        </p:nvSpPr>
        <p:spPr>
          <a:xfrm>
            <a:off x="655320" y="365125"/>
            <a:ext cx="5120114" cy="169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700" dirty="0">
                <a:cs typeface="Calibri Light"/>
              </a:rPr>
              <a:t>Epidemiologie v hodnocení zdravotních rizik I.</a:t>
            </a:r>
            <a:endParaRPr lang="cs-CZ" sz="37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A1343B-83B0-4103-8B89-E6E254B73E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69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94E16-464B-4670-B316-8311FB9C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Ochrana veřejného zdraví a kvalitativní výzkum</a:t>
            </a: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0CA682-3625-4270-8D93-232B91E2F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Zdraví jako komplex tělesné, duševní a sociální pohody nemůže být bezezbytku vyjádřen pouze statisticky! Zdraví je také vztah!</a:t>
            </a:r>
          </a:p>
          <a:p>
            <a:r>
              <a:rPr lang="cs-CZ" dirty="0"/>
              <a:t>Kvalitativní výzkum jako doplněk epidemiologických metod práce umožňující  pochopit také sociální, kulturní, ekonomické a behaviorální aspekty ochrany veřejného zdraví</a:t>
            </a:r>
          </a:p>
          <a:p>
            <a:r>
              <a:rPr lang="cs-CZ" dirty="0"/>
              <a:t>Epidemiologické metody: kolik?</a:t>
            </a:r>
          </a:p>
          <a:p>
            <a:pPr lvl="1"/>
            <a:r>
              <a:rPr lang="cs-CZ" dirty="0"/>
              <a:t>Výpočet frekvence, intervalů spolehlivosti, pravděpodobnosti chyby odhadu (magická </a:t>
            </a:r>
            <a:r>
              <a:rPr lang="cs-CZ" i="1" dirty="0"/>
              <a:t>hodnota p</a:t>
            </a:r>
            <a:r>
              <a:rPr lang="cs-CZ" dirty="0"/>
              <a:t>)</a:t>
            </a:r>
          </a:p>
          <a:p>
            <a:r>
              <a:rPr lang="cs-CZ" dirty="0"/>
              <a:t>Kvalitativní výzkum: jak a proč?</a:t>
            </a:r>
          </a:p>
          <a:p>
            <a:pPr lvl="1"/>
            <a:r>
              <a:rPr lang="cs-CZ" dirty="0"/>
              <a:t>Z lat. </a:t>
            </a:r>
            <a:r>
              <a:rPr lang="cs-CZ" i="1" dirty="0" err="1"/>
              <a:t>Qualis</a:t>
            </a:r>
            <a:r>
              <a:rPr lang="cs-CZ" i="1" dirty="0"/>
              <a:t>,  tzn. Jaký?</a:t>
            </a:r>
            <a:endParaRPr lang="cs-CZ" dirty="0"/>
          </a:p>
          <a:p>
            <a:pPr lvl="1"/>
            <a:r>
              <a:rPr lang="cs-CZ" dirty="0"/>
              <a:t>Slovní analýza vztahů a souvislostí</a:t>
            </a:r>
          </a:p>
          <a:p>
            <a:pPr lvl="1"/>
            <a:endParaRPr lang="cs-CZ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C311F87-C5E9-4AE1-B934-E405955CF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98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AB863-3C8F-43BF-BDCE-5ECB6E68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037B97-2C39-4AFB-A7A5-17215F2B7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Ztracené zdraví lze obnovit lékařsky.</a:t>
            </a:r>
          </a:p>
          <a:p>
            <a:r>
              <a:rPr lang="cs-CZ" dirty="0"/>
              <a:t>Tvorba zdraví, ochrana zdraví a podpora zdraví svým způsobem možnosti klinické medicíny přesahují.</a:t>
            </a:r>
          </a:p>
          <a:p>
            <a:r>
              <a:rPr lang="cs-CZ" dirty="0"/>
              <a:t>Východiskem ochrany a podpory zdraví je hodnocení zdravotních rizik, proces vystavěný na vědecké bázi.</a:t>
            </a:r>
          </a:p>
          <a:p>
            <a:r>
              <a:rPr lang="cs-CZ" dirty="0"/>
              <a:t>Principy hodnocení zdravotních rizik jsou velmi dobře využitelné i v klinické praxi.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B16AE5-5F1A-484B-AE7D-E813B7FAC0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0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40000" dist="19995" dir="5400000" algn="ctr">
              <a:srgbClr val="000000">
                <a:alpha val="38000"/>
              </a:srgbClr>
            </a:outerShdw>
          </a:effectLst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4800" dirty="0">
                <a:solidFill>
                  <a:srgbClr val="0000DC"/>
                </a:solidFill>
              </a:rPr>
              <a:t>Nebezpečí vs. riziko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half" idx="1"/>
          </p:nvPr>
        </p:nvSpPr>
        <p:spPr>
          <a:xfrm>
            <a:off x="691315" y="1599151"/>
            <a:ext cx="5389893" cy="4303199"/>
          </a:xfrm>
          <a:prstGeom prst="rect">
            <a:avLst/>
          </a:prstGeom>
        </p:spPr>
        <p:txBody>
          <a:bodyPr lIns="100704" tIns="50353" rIns="100704" bIns="50353" anchor="t"/>
          <a:lstStyle>
            <a:lvl1pPr lvl="0">
              <a:defRPr/>
            </a:lvl1pPr>
          </a:lstStyle>
          <a:p>
            <a:pPr lvl="0" indent="-375920"/>
            <a:r>
              <a:rPr lang="cs-CZ" sz="4000"/>
              <a:t>Nebezpečí</a:t>
            </a:r>
            <a:endParaRPr lang="en-US"/>
          </a:p>
          <a:p>
            <a:pPr lvl="1"/>
            <a:r>
              <a:rPr lang="cs-CZ" sz="3200"/>
              <a:t>Charakterizuje vlastnosti agens</a:t>
            </a:r>
          </a:p>
          <a:p>
            <a:pPr lvl="2"/>
            <a:r>
              <a:rPr lang="cs-CZ" sz="2800"/>
              <a:t>Patogenita, toxicita... 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sz="half" idx="2"/>
          </p:nvPr>
        </p:nvSpPr>
        <p:spPr>
          <a:xfrm>
            <a:off x="6008829" y="1664503"/>
            <a:ext cx="5941485" cy="4724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sz="3600"/>
              <a:t>Riziko</a:t>
            </a:r>
          </a:p>
          <a:p>
            <a:pPr lvl="1"/>
            <a:r>
              <a:rPr lang="cs-CZ" sz="2800"/>
              <a:t>Určuje </a:t>
            </a:r>
            <a:r>
              <a:rPr lang="cs-CZ" sz="2800" b="1"/>
              <a:t>pravděpodobnost</a:t>
            </a:r>
            <a:r>
              <a:rPr lang="cs-CZ" sz="2800"/>
              <a:t>  nepříznivé změny zdravotního stavu</a:t>
            </a:r>
          </a:p>
          <a:p>
            <a:pPr lvl="1"/>
            <a:r>
              <a:rPr lang="cs-CZ" sz="2800"/>
              <a:t>Je mat. funkcí nebezpečí</a:t>
            </a:r>
          </a:p>
          <a:p>
            <a:pPr lvl="2"/>
            <a:r>
              <a:rPr lang="cs-CZ" sz="2800"/>
              <a:t>P = 0 … 1</a:t>
            </a:r>
          </a:p>
          <a:p>
            <a:pPr lvl="2"/>
            <a:r>
              <a:rPr lang="cs-CZ" sz="2800"/>
              <a:t>P = 0 % … 100 %</a:t>
            </a:r>
          </a:p>
        </p:txBody>
      </p:sp>
      <p:sp>
        <p:nvSpPr>
          <p:cNvPr id="5" name="Arrow: Right 4"/>
          <p:cNvSpPr/>
          <p:nvPr/>
        </p:nvSpPr>
        <p:spPr>
          <a:xfrm>
            <a:off x="1714500" y="4143375"/>
            <a:ext cx="4228466" cy="1512805"/>
          </a:xfrm>
          <a:prstGeom prst="rightArrow">
            <a:avLst/>
          </a:prstGeom>
          <a:solidFill>
            <a:schemeClr val="lt1"/>
          </a:solidFill>
          <a:ln w="25400" cap="flat">
            <a:solidFill>
              <a:schemeClr val="dk1"/>
            </a:solidFill>
          </a:ln>
        </p:spPr>
        <p:txBody>
          <a:bodyPr lIns="100794" tIns="50397" rIns="100794" bIns="50397" anchor="ctr"/>
          <a:lstStyle>
            <a:lvl1pPr lvl="0">
              <a:defRPr/>
            </a:lvl1pPr>
          </a:lstStyle>
          <a:p>
            <a:pPr lvl="0" algn="ctr"/>
            <a:r>
              <a:rPr lang="cs-CZ" sz="3600" b="1"/>
              <a:t>… MŮŽE…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85E6B26-6112-4CE1-A70F-25656DA7DE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8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Probability&lt;/strong&gt; Stock Vectors &amp; Vector Clip Art | Shutterstock">
            <a:extLst>
              <a:ext uri="{FF2B5EF4-FFF2-40B4-BE49-F238E27FC236}">
                <a16:creationId xmlns:a16="http://schemas.microsoft.com/office/drawing/2014/main" id="{0A9F08C7-3804-423D-BFAD-5C1DEA0945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53" r="10363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DC"/>
                </a:solidFill>
              </a:rPr>
              <a:t>Pravděpodobnost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675" y="1857375"/>
            <a:ext cx="5120113" cy="34622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/>
              <a:t>Konverzační význam</a:t>
            </a:r>
          </a:p>
          <a:p>
            <a:r>
              <a:rPr lang="cs-CZ" sz="2400" dirty="0"/>
              <a:t>Relativní frekvence jevu</a:t>
            </a:r>
            <a:endParaRPr lang="cs-CZ" sz="2400" dirty="0">
              <a:cs typeface="Calibri"/>
            </a:endParaRPr>
          </a:p>
          <a:p>
            <a:pPr lvl="1"/>
            <a:r>
              <a:rPr lang="cs-CZ" dirty="0"/>
              <a:t>Výsledek lze předvídat na základě statistické analýzy velkého počtu opakování</a:t>
            </a:r>
            <a:endParaRPr lang="cs-CZ" dirty="0">
              <a:cs typeface="Calibri"/>
            </a:endParaRPr>
          </a:p>
          <a:p>
            <a:pPr lvl="2"/>
            <a:r>
              <a:rPr lang="cs-CZ" sz="1800" dirty="0"/>
              <a:t>Avšak: naděje dožití v populaci nemá výpovědní hodnotu o délce života jednotlivce</a:t>
            </a:r>
            <a:endParaRPr lang="cs-CZ" sz="1800" dirty="0">
              <a:cs typeface="Calibri"/>
            </a:endParaRPr>
          </a:p>
          <a:p>
            <a:pPr lvl="2"/>
            <a:r>
              <a:rPr lang="cs-CZ" sz="1800" dirty="0"/>
              <a:t>Avšak: pravděpodobnost výskytu geneticky podmíněné nemoci nemá výpovědní hodnotu o výskytu této nemoci u konkrétního novorozence</a:t>
            </a:r>
          </a:p>
          <a:p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DF8193-AF29-4D39-901F-052066FAF8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48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Úskalí při zvažování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Riziko (je také) = pravděpodobnost uplatnění nebezpečí + emoce</a:t>
            </a:r>
          </a:p>
          <a:p>
            <a:pPr lvl="1"/>
            <a:r>
              <a:rPr lang="cs-CZ" sz="2800" dirty="0"/>
              <a:t>veřejnost ví velmi málo o pravděpodobnosti a nadhodnocuje její význam</a:t>
            </a:r>
            <a:endParaRPr lang="cs-CZ" sz="2800" dirty="0">
              <a:cs typeface="Calibri"/>
            </a:endParaRPr>
          </a:p>
          <a:p>
            <a:pPr lvl="1"/>
            <a:r>
              <a:rPr lang="cs-CZ" sz="2800" dirty="0"/>
              <a:t>odborníci vědí (většinou) velmi málo o emocích; odborníci si proto musí plně uvědomit, že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emoce jsou měřitelné stejně, jako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lze ovlivňovat, stejně jako lze ovlivňovat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jsou legitimní součástí rizika</a:t>
            </a:r>
            <a:endParaRPr lang="cs-CZ" sz="2400" dirty="0">
              <a:cs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ABCB110-E2B9-41E8-94C9-15B2FCC6AF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6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11313EAB-AFBD-44FC-B96C-9C9A7416E5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794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480C5C28-3276-4497-8BC1-366BAD074B8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946169" y="481265"/>
            <a:ext cx="2212848" cy="1880508"/>
          </a:xfrm>
          <a:prstGeom prst="rect">
            <a:avLst/>
          </a:prstGeom>
          <a:solidFill>
            <a:srgbClr val="FE2F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5256CDE3-F9C5-4283-AD5F-6148D5AD83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1051" y="3509435"/>
            <a:ext cx="2212848" cy="2857076"/>
          </a:xfrm>
          <a:prstGeom prst="rect">
            <a:avLst/>
          </a:prstGeom>
          <a:solidFill>
            <a:srgbClr val="FE2F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279C60-B3AB-4994-BBA4-00CB99B2FD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0677" y="485775"/>
            <a:ext cx="2203222" cy="28627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9976EB-B5B0-40FD-ABF3-AD6041BA594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3561" y="2514599"/>
            <a:ext cx="2783884" cy="38519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D13A27-BA7B-4AC1-BAF1-72B1496204F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08782" y="1701532"/>
            <a:ext cx="4572000" cy="0"/>
          </a:xfrm>
          <a:prstGeom prst="line">
            <a:avLst/>
          </a:prstGeom>
          <a:ln>
            <a:solidFill>
              <a:srgbClr val="794B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4" descr="VEDA | VEDANTA | UPANISHAD | SHIRDI SAI BABA Messages ...">
            <a:extLst>
              <a:ext uri="{FF2B5EF4-FFF2-40B4-BE49-F238E27FC236}">
                <a16:creationId xmlns:a16="http://schemas.microsoft.com/office/drawing/2014/main" id="{0E738D3F-1EF5-46E7-A09A-0F9EC6B54E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9105635" y="3135249"/>
            <a:ext cx="2459736" cy="2589195"/>
          </a:xfrm>
          <a:prstGeom prst="rect">
            <a:avLst/>
          </a:prstGeom>
        </p:spPr>
      </p:pic>
      <p:pic>
        <p:nvPicPr>
          <p:cNvPr id="6" name="Obrázek 6" descr="301 Moved Permanently">
            <a:extLst>
              <a:ext uri="{FF2B5EF4-FFF2-40B4-BE49-F238E27FC236}">
                <a16:creationId xmlns:a16="http://schemas.microsoft.com/office/drawing/2014/main" id="{555E2E14-B2A0-4EE9-9B47-8CCB34368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43" y="973083"/>
            <a:ext cx="1883664" cy="188366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FF88746-D185-48C4-92B7-2C509312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81734" cy="1212315"/>
          </a:xfrm>
        </p:spPr>
        <p:txBody>
          <a:bodyPr anchor="b">
            <a:normAutofit/>
          </a:bodyPr>
          <a:lstStyle/>
          <a:p>
            <a:r>
              <a:rPr lang="cs-CZ" sz="4000" dirty="0" err="1">
                <a:solidFill>
                  <a:srgbClr val="0000DC"/>
                </a:solidFill>
              </a:rPr>
              <a:t>Priorizace</a:t>
            </a:r>
            <a:r>
              <a:rPr lang="cs-CZ" sz="4000" dirty="0">
                <a:solidFill>
                  <a:srgbClr val="0000DC"/>
                </a:solidFill>
              </a:rPr>
              <a:t> zdravotních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61595-2BA6-4EBA-BF25-1BEA8621D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969"/>
            <a:ext cx="4981734" cy="431299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794B43"/>
              </a:buClr>
            </a:pPr>
            <a:r>
              <a:rPr lang="cs-CZ" sz="2400"/>
              <a:t>Proč? Existuje velké množství rizik, která se vyskytují v prostředí člověka, ale jen některá z nich mají přímý dopad na zdraví lidí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8A4069E-979A-4FE4-A98D-8A3626FCF9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0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Hodnocení zdravotních rizik (</a:t>
            </a:r>
            <a:r>
              <a:rPr lang="en-GB" dirty="0">
                <a:solidFill>
                  <a:srgbClr val="0000DC"/>
                </a:solidFill>
              </a:rPr>
              <a:t>Risk Assessment</a:t>
            </a:r>
            <a:r>
              <a:rPr lang="cs-CZ" dirty="0">
                <a:solidFill>
                  <a:srgbClr val="0000DC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F0302020204030204"/>
              <a:buChar char="•"/>
            </a:pPr>
            <a:r>
              <a:rPr lang="cs-CZ" dirty="0"/>
              <a:t>Centrem pozornosti je člověk!</a:t>
            </a:r>
          </a:p>
          <a:p>
            <a:pPr marL="514350" indent="-514350">
              <a:buAutoNum type="arabicPeriod"/>
            </a:pPr>
            <a:r>
              <a:rPr lang="cs-CZ" dirty="0"/>
              <a:t>Identifikace nebezpečí: může agens </a:t>
            </a:r>
            <a:r>
              <a:rPr lang="cs-CZ" i="1" dirty="0"/>
              <a:t>(též činitel, aktivní původce)</a:t>
            </a:r>
            <a:r>
              <a:rPr lang="cs-CZ" dirty="0"/>
              <a:t> poškodit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 dávka – účinek: jaký je numerický vztah mezi velikostí expozice a následkem na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Hodnocení expozice: jak významný je kontakt jedince/populace s agens?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Charakterizace rizika: lze potvrdit předpoklad nepříznivého účinku agens na zdraví?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98EC51-6EDB-42D3-AB1F-83A0024C26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9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nebezpečí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Z biologických agens</a:t>
            </a:r>
          </a:p>
          <a:p>
            <a:pPr lvl="1"/>
            <a:r>
              <a:rPr lang="cs-CZ" dirty="0"/>
              <a:t>Patogenní mikroorganismy </a:t>
            </a:r>
          </a:p>
          <a:p>
            <a:pPr lvl="1"/>
            <a:r>
              <a:rPr lang="cs-CZ" dirty="0"/>
              <a:t>Nepatogenní mikroorganismy mající vztah ke zdraví</a:t>
            </a:r>
            <a:endParaRPr lang="cs-CZ" dirty="0">
              <a:cs typeface="Calibri"/>
            </a:endParaRPr>
          </a:p>
          <a:p>
            <a:pPr lvl="2"/>
            <a:r>
              <a:rPr lang="cs-CZ" dirty="0"/>
              <a:t>Toxiny jako vedlejší produkty činnosti </a:t>
            </a:r>
            <a:r>
              <a:rPr lang="cs-CZ" dirty="0" err="1"/>
              <a:t>dekompozitorní</a:t>
            </a:r>
            <a:r>
              <a:rPr lang="cs-CZ" dirty="0"/>
              <a:t> a primárně nepatogenní mikroflóry (plísně a aflatoxiny)</a:t>
            </a:r>
            <a:endParaRPr lang="cs-CZ" dirty="0">
              <a:cs typeface="Calibri"/>
            </a:endParaRPr>
          </a:p>
          <a:p>
            <a:r>
              <a:rPr lang="cs-CZ" dirty="0"/>
              <a:t>Chemické látky</a:t>
            </a:r>
            <a:endParaRPr lang="cs-CZ" dirty="0">
              <a:cs typeface="Calibri"/>
            </a:endParaRPr>
          </a:p>
          <a:p>
            <a:pPr lvl="1"/>
            <a:r>
              <a:rPr lang="cs-CZ" sz="2800" dirty="0"/>
              <a:t>Účinky Iritační, toxické</a:t>
            </a:r>
            <a:r>
              <a:rPr lang="cs-CZ" sz="2800" dirty="0">
                <a:cs typeface="Calibri"/>
              </a:rPr>
              <a:t>, mutagenní, teratogenní a karcinogenní</a:t>
            </a:r>
            <a:endParaRPr lang="cs-CZ" sz="2800" dirty="0"/>
          </a:p>
          <a:p>
            <a:r>
              <a:rPr lang="cs-CZ" dirty="0"/>
              <a:t>Fyzikální faktory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Hluk, vibrace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Neionizující a ionizující záření: Zvláštnosti terapeutického využití: poměr prospěchu a rizika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Mikroklima, jednostranná zátěž svalových skupin aj.</a:t>
            </a:r>
            <a:endParaRPr lang="cs-CZ" dirty="0">
              <a:cs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96472A-E0AA-4222-9D1B-ECAA7DA2C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0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závislostí účinků na dávce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Agens působící </a:t>
            </a:r>
            <a:r>
              <a:rPr lang="cs-CZ" b="1" dirty="0"/>
              <a:t>deterministicky</a:t>
            </a:r>
            <a:r>
              <a:rPr lang="cs-CZ" dirty="0"/>
              <a:t>: velikost účinku závisí na dávce</a:t>
            </a:r>
          </a:p>
          <a:p>
            <a:pPr lvl="1"/>
            <a:r>
              <a:rPr lang="cs-CZ" dirty="0"/>
              <a:t>U infekcí </a:t>
            </a:r>
            <a:r>
              <a:rPr lang="cs-CZ" b="1" dirty="0"/>
              <a:t>minimální infekční dávka</a:t>
            </a:r>
          </a:p>
          <a:p>
            <a:pPr lvl="1"/>
            <a:r>
              <a:rPr lang="cs-CZ" dirty="0"/>
              <a:t>Chemické látky s prahovými účinky</a:t>
            </a:r>
          </a:p>
          <a:p>
            <a:pPr lvl="1"/>
            <a:r>
              <a:rPr lang="cs-CZ" dirty="0"/>
              <a:t>Terapeutická hladina léčiva</a:t>
            </a:r>
          </a:p>
          <a:p>
            <a:pPr lvl="1"/>
            <a:r>
              <a:rPr lang="cs-CZ" dirty="0"/>
              <a:t>Dávka ionizujícího záření nezbytné ke vzniku tzv. nemoci z ozáření</a:t>
            </a:r>
          </a:p>
          <a:p>
            <a:r>
              <a:rPr lang="cs-CZ" dirty="0"/>
              <a:t>Agens působící </a:t>
            </a:r>
            <a:r>
              <a:rPr lang="cs-CZ" b="1" dirty="0"/>
              <a:t>stochasticky: </a:t>
            </a:r>
            <a:r>
              <a:rPr lang="cs-CZ" dirty="0"/>
              <a:t>nepříznivý účinek na zdraví je projevem náhody; jedno onemocnění na tisíc lidí, milión lidí, 10 miliónů lidí?</a:t>
            </a:r>
          </a:p>
          <a:p>
            <a:pPr lvl="1"/>
            <a:r>
              <a:rPr lang="cs-CZ" dirty="0"/>
              <a:t>Chemické látky s karcinogenním nebo teratogenním účinkem</a:t>
            </a:r>
          </a:p>
          <a:p>
            <a:pPr lvl="1"/>
            <a:r>
              <a:rPr lang="cs-CZ" dirty="0"/>
              <a:t>Dávky ionizujícího záření s mutagenním nebo teratogenním potenciálem</a:t>
            </a:r>
          </a:p>
          <a:p>
            <a:pPr lvl="1"/>
            <a:r>
              <a:rPr lang="cs-CZ" dirty="0"/>
              <a:t>Pozdní nepříznivé účinky léčiv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72C265-3B0A-4963-A745-B2501AE29F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ovlivňuje velikost expozice?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Velikost dávky nabídnuté</a:t>
            </a:r>
          </a:p>
          <a:p>
            <a:pPr lvl="1"/>
            <a:r>
              <a:rPr lang="cs-CZ" dirty="0"/>
              <a:t>Odpovídá koncentraci agens v prostředí (tj. v ovzduší, vodě, potravinách, půdě), v přepočtu na jednotku hmotnosti, objemu nebo plochy matrice</a:t>
            </a:r>
          </a:p>
          <a:p>
            <a:r>
              <a:rPr lang="cs-CZ" dirty="0"/>
              <a:t>Velikost dávky vstřebané</a:t>
            </a:r>
          </a:p>
          <a:p>
            <a:pPr lvl="1"/>
            <a:r>
              <a:rPr lang="cs-CZ" dirty="0"/>
              <a:t>Účinnost ingesce, inhalace, kontakt s pokožkou nebo sliznicemi</a:t>
            </a:r>
          </a:p>
          <a:p>
            <a:pPr lvl="2"/>
            <a:r>
              <a:rPr lang="cs-CZ" dirty="0"/>
              <a:t>Pozn.: kromě koncentrace může determinovat velikost účinku také doba trvání expozice</a:t>
            </a:r>
          </a:p>
          <a:p>
            <a:r>
              <a:rPr lang="cs-CZ" dirty="0"/>
              <a:t>Biologicky účinná dávka v tkáních a orgánech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98AE04-347D-4F18-9A69-ADC9549AA8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5276" y="6388996"/>
            <a:ext cx="359680" cy="2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89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939</Words>
  <Application>Microsoft Office PowerPoint</Application>
  <PresentationFormat>Širokoúhlá obrazovka</PresentationFormat>
  <Paragraphs>114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Hodnocení zdravotních rizik</vt:lpstr>
      <vt:lpstr>Nebezpečí vs. riziko</vt:lpstr>
      <vt:lpstr>Pravděpodobnost</vt:lpstr>
      <vt:lpstr>Úskalí při zvažování rizik</vt:lpstr>
      <vt:lpstr>Priorizace zdravotních rizik</vt:lpstr>
      <vt:lpstr>Hodnocení zdravotních rizik (Risk Assessment)</vt:lpstr>
      <vt:lpstr>Typy nebezpečí</vt:lpstr>
      <vt:lpstr>Typy závislostí účinků na dávce</vt:lpstr>
      <vt:lpstr>Co ovlivňuje velikost expozice?</vt:lpstr>
      <vt:lpstr>Hodnocení expozice – metody zjišťování</vt:lpstr>
      <vt:lpstr>Odhad expozice na základě potravinové pyramidy: nezáleží jen na tvaru</vt:lpstr>
      <vt:lpstr>Hodnocení expozice – metody zjišťování</vt:lpstr>
      <vt:lpstr>Charakterizace rizika</vt:lpstr>
      <vt:lpstr>Epidemiologie (neinfekční)</vt:lpstr>
      <vt:lpstr>Prezentace aplikace PowerPoint</vt:lpstr>
      <vt:lpstr>Ochrana veřejného zdraví a kvalitativní výzkum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prevence Hodnocení zdravotních rizik</dc:title>
  <dc:creator/>
  <cp:lastModifiedBy/>
  <cp:revision>88</cp:revision>
  <dcterms:modified xsi:type="dcterms:W3CDTF">2022-03-14T13:39:48Z</dcterms:modified>
</cp:coreProperties>
</file>