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9" r:id="rId2"/>
    <p:sldId id="344" r:id="rId3"/>
    <p:sldId id="345" r:id="rId4"/>
    <p:sldId id="356" r:id="rId5"/>
    <p:sldId id="357" r:id="rId6"/>
    <p:sldId id="363" r:id="rId7"/>
    <p:sldId id="362" r:id="rId8"/>
    <p:sldId id="364" r:id="rId9"/>
    <p:sldId id="365" r:id="rId10"/>
    <p:sldId id="366" r:id="rId11"/>
    <p:sldId id="367" r:id="rId12"/>
    <p:sldId id="368" r:id="rId13"/>
    <p:sldId id="358" r:id="rId14"/>
    <p:sldId id="370" r:id="rId15"/>
    <p:sldId id="369" r:id="rId16"/>
    <p:sldId id="371" r:id="rId17"/>
    <p:sldId id="372" r:id="rId18"/>
    <p:sldId id="373" r:id="rId19"/>
    <p:sldId id="374" r:id="rId20"/>
    <p:sldId id="399" r:id="rId21"/>
    <p:sldId id="375" r:id="rId22"/>
    <p:sldId id="381" r:id="rId23"/>
    <p:sldId id="382" r:id="rId24"/>
    <p:sldId id="383" r:id="rId25"/>
    <p:sldId id="384" r:id="rId26"/>
    <p:sldId id="385" r:id="rId27"/>
    <p:sldId id="386" r:id="rId28"/>
    <p:sldId id="380" r:id="rId29"/>
    <p:sldId id="377" r:id="rId30"/>
    <p:sldId id="378" r:id="rId31"/>
    <p:sldId id="379" r:id="rId32"/>
    <p:sldId id="388" r:id="rId33"/>
    <p:sldId id="387" r:id="rId34"/>
    <p:sldId id="389" r:id="rId35"/>
    <p:sldId id="390" r:id="rId36"/>
    <p:sldId id="391" r:id="rId37"/>
    <p:sldId id="392" r:id="rId38"/>
    <p:sldId id="395" r:id="rId39"/>
    <p:sldId id="393" r:id="rId40"/>
    <p:sldId id="394" r:id="rId41"/>
    <p:sldId id="396" r:id="rId42"/>
    <p:sldId id="397" r:id="rId43"/>
    <p:sldId id="398" r:id="rId44"/>
    <p:sldId id="400" r:id="rId45"/>
    <p:sldId id="401" r:id="rId46"/>
    <p:sldId id="402" r:id="rId47"/>
    <p:sldId id="412" r:id="rId48"/>
    <p:sldId id="403" r:id="rId49"/>
    <p:sldId id="404" r:id="rId50"/>
    <p:sldId id="405" r:id="rId51"/>
    <p:sldId id="406" r:id="rId52"/>
    <p:sldId id="409" r:id="rId53"/>
    <p:sldId id="413" r:id="rId54"/>
    <p:sldId id="407" r:id="rId55"/>
    <p:sldId id="408" r:id="rId56"/>
    <p:sldId id="410" r:id="rId57"/>
    <p:sldId id="411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9CC93D-E52E-4D84-901B-11D7331DD495}">
          <p14:sldIdLst>
            <p14:sldId id="259"/>
          </p14:sldIdLst>
        </p14:section>
        <p14:section name="Přehled a cíle" id="{ABA716BF-3A5C-4ADB-94C9-CFEF84EBA240}">
          <p14:sldIdLst>
            <p14:sldId id="344"/>
            <p14:sldId id="345"/>
            <p14:sldId id="356"/>
            <p14:sldId id="357"/>
            <p14:sldId id="363"/>
            <p14:sldId id="362"/>
            <p14:sldId id="364"/>
            <p14:sldId id="365"/>
            <p14:sldId id="366"/>
            <p14:sldId id="367"/>
            <p14:sldId id="368"/>
            <p14:sldId id="358"/>
            <p14:sldId id="370"/>
            <p14:sldId id="369"/>
            <p14:sldId id="371"/>
            <p14:sldId id="372"/>
            <p14:sldId id="373"/>
            <p14:sldId id="374"/>
            <p14:sldId id="399"/>
            <p14:sldId id="375"/>
            <p14:sldId id="381"/>
            <p14:sldId id="382"/>
            <p14:sldId id="383"/>
            <p14:sldId id="384"/>
            <p14:sldId id="385"/>
            <p14:sldId id="386"/>
            <p14:sldId id="380"/>
            <p14:sldId id="377"/>
            <p14:sldId id="378"/>
            <p14:sldId id="379"/>
            <p14:sldId id="388"/>
            <p14:sldId id="387"/>
            <p14:sldId id="389"/>
            <p14:sldId id="390"/>
            <p14:sldId id="391"/>
            <p14:sldId id="392"/>
            <p14:sldId id="395"/>
            <p14:sldId id="393"/>
            <p14:sldId id="394"/>
            <p14:sldId id="396"/>
            <p14:sldId id="397"/>
            <p14:sldId id="398"/>
            <p14:sldId id="400"/>
            <p14:sldId id="401"/>
            <p14:sldId id="402"/>
            <p14:sldId id="412"/>
            <p14:sldId id="403"/>
            <p14:sldId id="404"/>
            <p14:sldId id="405"/>
            <p14:sldId id="406"/>
            <p14:sldId id="409"/>
            <p14:sldId id="413"/>
            <p14:sldId id="407"/>
            <p14:sldId id="408"/>
            <p14:sldId id="410"/>
            <p14:sldId id="4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59" autoAdjust="0"/>
  </p:normalViewPr>
  <p:slideViewPr>
    <p:cSldViewPr>
      <p:cViewPr varScale="1">
        <p:scale>
          <a:sx n="105" d="100"/>
          <a:sy n="105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D83FDC75-7F73-4A4A-A77C-09AADF00E0EA}" type="datetimeFigureOut">
              <a:rPr lang="cs-CZ" smtClean="0"/>
              <a:pPr/>
              <a:t>26/03/18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59226BF-1F13-42D3-80DC-373E7ADD1E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69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48AEF76B-3757-4A0B-AF93-28494465C1DD}" type="datetimeFigureOut">
              <a:pPr/>
              <a:t>26/03/18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75693FD4-8F83-4EF7-AC3F-0DC0388986B0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prezentaci výukových materiálů při práci ve skupině.</a:t>
            </a:r>
          </a:p>
          <a:p>
            <a:endParaRPr lang="cs-CZ" dirty="0" smtClean="0"/>
          </a:p>
          <a:p>
            <a:pPr lvl="0"/>
            <a:r>
              <a:rPr lang="cs-CZ" sz="1200" b="1" dirty="0" smtClean="0"/>
              <a:t>Oddíly</a:t>
            </a:r>
            <a:endParaRPr lang="cs-CZ" sz="1200" b="0" dirty="0" smtClean="0"/>
          </a:p>
          <a:p>
            <a:pPr lvl="0"/>
            <a:r>
              <a:rPr lang="cs-CZ" sz="1200" b="0" dirty="0" smtClean="0"/>
              <a:t>Po kliknutí na snímek pravým tlačítkem myši lze přidat oddíly.</a:t>
            </a:r>
            <a:r>
              <a:rPr lang="cs-CZ" sz="1200" b="0" baseline="0" dirty="0" smtClean="0"/>
              <a:t> Oddíly mohou pomoci uspořádat snímky nebo usnadnit spolupráci mezi více autory.</a:t>
            </a:r>
            <a:endParaRPr lang="cs-CZ" sz="1200" b="0" dirty="0" smtClean="0"/>
          </a:p>
          <a:p>
            <a:pPr lvl="0"/>
            <a:endParaRPr lang="cs-CZ" sz="1200" b="1" dirty="0" smtClean="0"/>
          </a:p>
          <a:p>
            <a:pPr lvl="0"/>
            <a:r>
              <a:rPr lang="cs-CZ" sz="1200" b="1" dirty="0" smtClean="0"/>
              <a:t>Poznámky</a:t>
            </a:r>
          </a:p>
          <a:p>
            <a:pPr lvl="0"/>
            <a:r>
              <a:rPr lang="cs-CZ" sz="1200" dirty="0" smtClean="0"/>
              <a:t>Oddíl Poznámky použijte k zadání poznámek k doručení nebo dalších podrobností pro posluchače.</a:t>
            </a:r>
            <a:r>
              <a:rPr lang="cs-CZ" sz="1200" baseline="0" dirty="0" smtClean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200" dirty="0" smtClean="0"/>
              <a:t>Vezměte v úvahu velikost písma (důležité pro usnadnění, viditelnost, pořízení videozáznamu a online provoz).</a:t>
            </a:r>
          </a:p>
          <a:p>
            <a:pPr lvl="0"/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Sladěné barvy </a:t>
            </a:r>
          </a:p>
          <a:p>
            <a:pPr lvl="0">
              <a:buFontTx/>
              <a:buNone/>
            </a:pPr>
            <a:r>
              <a:rPr lang="cs-CZ" sz="1200" dirty="0" smtClean="0"/>
              <a:t>Věnujte zvláštní pozornost obrázkům, grafům a textovým polím.</a:t>
            </a:r>
            <a:r>
              <a:rPr lang="cs-CZ" sz="1200" baseline="0" dirty="0" smtClean="0"/>
              <a:t> </a:t>
            </a:r>
            <a:endParaRPr lang="cs-CZ" sz="1200" dirty="0" smtClean="0"/>
          </a:p>
          <a:p>
            <a:pPr lvl="0"/>
            <a:r>
              <a:rPr lang="cs-CZ" sz="1200" dirty="0" smtClean="0"/>
              <a:t>Zvažte, zda účastníci budou tisknout černobíle nebo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 Provedením zkušebního tisku ověřte, zda barvy fungují správně při vytištění černobíle i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</a:t>
            </a:r>
          </a:p>
          <a:p>
            <a:pPr lvl="0">
              <a:buFontTx/>
              <a:buNone/>
            </a:pPr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Obrázky, tabulky a grafy</a:t>
            </a:r>
          </a:p>
          <a:p>
            <a:pPr lvl="0"/>
            <a:r>
              <a:rPr lang="cs-CZ" sz="1200" dirty="0" smtClean="0"/>
              <a:t>Vsaďte na jednoduchost: pokud je to možné, použijte konzistentní a nerušivé styly a barvy.</a:t>
            </a:r>
          </a:p>
          <a:p>
            <a:pPr lvl="0"/>
            <a:r>
              <a:rPr lang="cs-CZ" sz="1200" dirty="0" smtClean="0"/>
              <a:t>Označte popisky všechny grafy a tabulky.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cs-CZ" smtClean="0"/>
              <a:t>Kliknutím lze upravit styl předlohy.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2000" baseline="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 sz="3500"/>
              <a:t>Po kliknutí lze upravit styl předlohy nadpisů.</a:t>
            </a:r>
            <a:endParaRPr kumimoji="0"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180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cs-CZ"/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3200">
                <a:latin typeface="+mn-lt"/>
              </a:defRPr>
            </a:lvl1pPr>
            <a:lvl2pPr eaLnBrk="1" latinLnBrk="0" hangingPunct="1">
              <a:defRPr kumimoji="0" lang="cs-CZ" sz="2800">
                <a:latin typeface="+mn-lt"/>
              </a:defRPr>
            </a:lvl2pPr>
            <a:lvl3pPr eaLnBrk="1" latinLnBrk="0" hangingPunct="1">
              <a:defRPr kumimoji="0" lang="cs-CZ" sz="2400">
                <a:latin typeface="+mn-lt"/>
              </a:defRPr>
            </a:lvl3pPr>
            <a:lvl4pPr eaLnBrk="1" latinLnBrk="0" hangingPunct="1">
              <a:defRPr kumimoji="0" lang="cs-CZ" sz="2400">
                <a:latin typeface="+mn-lt"/>
              </a:defRPr>
            </a:lvl4pPr>
            <a:lvl5pPr eaLnBrk="1" latinLnBrk="0" hangingPunct="1">
              <a:defRPr kumimoji="0" lang="cs-CZ" sz="2400">
                <a:latin typeface="+mn-lt"/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Kliknutím lze upravit styl.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26/03/18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1600" y="1340768"/>
            <a:ext cx="8064896" cy="1470025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Patologie vývodných cest močových a mužského genitálu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3928" y="4509120"/>
            <a:ext cx="4772528" cy="99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Lukáš Velecký</a:t>
            </a:r>
            <a:endParaRPr lang="cs-CZ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24744"/>
            <a:ext cx="6769100" cy="4770437"/>
          </a:xfrm>
        </p:spPr>
      </p:pic>
    </p:spTree>
    <p:extLst>
      <p:ext uri="{BB962C8B-B14F-4D97-AF65-F5344CB8AC3E}">
        <p14:creationId xmlns:p14="http://schemas.microsoft.com/office/powerpoint/2010/main" val="418833839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sz="2400" b="1" u="sng" dirty="0" err="1" smtClean="0"/>
              <a:t>High</a:t>
            </a:r>
            <a:r>
              <a:rPr lang="cs-CZ" altLang="cs-CZ" sz="2400" b="1" u="sng" dirty="0" smtClean="0"/>
              <a:t>-grade </a:t>
            </a:r>
            <a:endParaRPr lang="cs-CZ" altLang="cs-CZ" sz="2400" b="1" u="sng" dirty="0"/>
          </a:p>
          <a:p>
            <a:pPr marL="284163" lvl="1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- </a:t>
            </a:r>
            <a:r>
              <a:rPr lang="cs-CZ" altLang="cs-CZ" sz="2400" dirty="0" err="1" smtClean="0"/>
              <a:t>fúzujcí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papily, solidní okrsky, </a:t>
            </a:r>
          </a:p>
          <a:p>
            <a:pPr marL="284163" lvl="1" indent="0">
              <a:buNone/>
            </a:pPr>
            <a:r>
              <a:rPr lang="cs-CZ" altLang="cs-CZ" sz="2400" dirty="0" smtClean="0"/>
              <a:t> - ztráta </a:t>
            </a:r>
            <a:r>
              <a:rPr lang="cs-CZ" altLang="cs-CZ" sz="2400" dirty="0"/>
              <a:t>polarity buněk,</a:t>
            </a:r>
          </a:p>
          <a:p>
            <a:pPr marL="284163" lvl="1" indent="0">
              <a:buNone/>
            </a:pPr>
            <a:r>
              <a:rPr lang="cs-CZ" altLang="cs-CZ" sz="2400" dirty="0" smtClean="0"/>
              <a:t> - střední </a:t>
            </a:r>
            <a:r>
              <a:rPr lang="cs-CZ" altLang="cs-CZ" sz="2400" dirty="0"/>
              <a:t>až vysoký </a:t>
            </a:r>
            <a:r>
              <a:rPr lang="cs-CZ" altLang="cs-CZ" sz="2400" dirty="0" smtClean="0"/>
              <a:t>stupeň </a:t>
            </a:r>
            <a:r>
              <a:rPr lang="cs-CZ" altLang="cs-CZ" sz="2400" dirty="0" err="1"/>
              <a:t>anizocytózy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anizokaryózy</a:t>
            </a:r>
            <a:endParaRPr lang="cs-CZ" altLang="cs-CZ" sz="2400" dirty="0"/>
          </a:p>
          <a:p>
            <a:pPr marL="284163" lvl="1" indent="0">
              <a:buNone/>
            </a:pPr>
            <a:r>
              <a:rPr lang="cs-CZ" altLang="cs-CZ" sz="2400" dirty="0" smtClean="0"/>
              <a:t> - atypické </a:t>
            </a:r>
            <a:r>
              <a:rPr lang="cs-CZ" altLang="cs-CZ" sz="2400" dirty="0"/>
              <a:t>mitózy ve vyšších vrstvách nádorového epitelu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14948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papillary urothelial carcinoma high grade his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71385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8284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lustrations of the different types of bladder tum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8"/>
            <a:ext cx="73884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3351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92688" cy="40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5727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9" y="620688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239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j</a:t>
            </a:r>
            <a:r>
              <a:rPr lang="cs-CZ" sz="4000" dirty="0" smtClean="0"/>
              <a:t>iné nádory močového měchýře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r>
              <a:rPr lang="cs-CZ" dirty="0"/>
              <a:t>a</a:t>
            </a:r>
            <a:r>
              <a:rPr lang="cs-CZ" dirty="0" smtClean="0"/>
              <a:t>denokarcinom</a:t>
            </a:r>
          </a:p>
          <a:p>
            <a:r>
              <a:rPr lang="cs-CZ" dirty="0"/>
              <a:t>p</a:t>
            </a:r>
            <a:r>
              <a:rPr lang="cs-CZ" dirty="0" smtClean="0"/>
              <a:t>rimární </a:t>
            </a:r>
            <a:r>
              <a:rPr lang="cs-CZ" dirty="0"/>
              <a:t>tumory jiné </a:t>
            </a:r>
            <a:r>
              <a:rPr lang="cs-CZ" dirty="0" smtClean="0"/>
              <a:t>histogeneze</a:t>
            </a:r>
          </a:p>
          <a:p>
            <a:r>
              <a:rPr lang="cs-CZ" dirty="0"/>
              <a:t>s</a:t>
            </a:r>
            <a:r>
              <a:rPr lang="cs-CZ" dirty="0" smtClean="0"/>
              <a:t>ekundární </a:t>
            </a:r>
            <a:r>
              <a:rPr lang="cs-CZ" dirty="0"/>
              <a:t>karcinomy (</a:t>
            </a:r>
            <a:r>
              <a:rPr lang="cs-CZ" dirty="0" smtClean="0"/>
              <a:t>metastázy – např. melanom </a:t>
            </a:r>
            <a:r>
              <a:rPr lang="cs-CZ" dirty="0"/>
              <a:t>x </a:t>
            </a:r>
            <a:r>
              <a:rPr lang="cs-CZ" dirty="0" err="1" smtClean="0"/>
              <a:t>lokoregionální</a:t>
            </a:r>
            <a:r>
              <a:rPr lang="cs-CZ" dirty="0" smtClean="0"/>
              <a:t> šíření – např. karcinom rekta)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8729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Patologie mužského genitálu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Penis</a:t>
            </a:r>
          </a:p>
          <a:p>
            <a:pPr marL="452438" indent="-182563">
              <a:buFontTx/>
              <a:buChar char="-"/>
            </a:pPr>
            <a:r>
              <a:rPr lang="cs-CZ" sz="3000" dirty="0"/>
              <a:t>e</a:t>
            </a:r>
            <a:r>
              <a:rPr lang="cs-CZ" sz="3000" dirty="0" smtClean="0"/>
              <a:t>pispadie (</a:t>
            </a:r>
            <a:r>
              <a:rPr lang="cs-CZ" sz="3000" dirty="0" err="1" smtClean="0"/>
              <a:t>uretra</a:t>
            </a:r>
            <a:r>
              <a:rPr lang="cs-CZ" sz="3000" dirty="0" smtClean="0"/>
              <a:t> ústí v dorzální části penisu)</a:t>
            </a:r>
          </a:p>
          <a:p>
            <a:pPr marL="452438" indent="-182563">
              <a:buFontTx/>
              <a:buChar char="-"/>
            </a:pPr>
            <a:r>
              <a:rPr lang="cs-CZ" sz="3000" dirty="0" err="1"/>
              <a:t>h</a:t>
            </a:r>
            <a:r>
              <a:rPr lang="cs-CZ" sz="3000" dirty="0" err="1" smtClean="0"/>
              <a:t>ypospadie</a:t>
            </a:r>
            <a:r>
              <a:rPr lang="cs-CZ" sz="3000" dirty="0" smtClean="0"/>
              <a:t> (vyústění </a:t>
            </a:r>
            <a:r>
              <a:rPr lang="cs-CZ" sz="3000" dirty="0" err="1" smtClean="0"/>
              <a:t>uretry</a:t>
            </a:r>
            <a:r>
              <a:rPr lang="cs-CZ" sz="3000" dirty="0" smtClean="0"/>
              <a:t> ventrálně na penisu)</a:t>
            </a:r>
          </a:p>
          <a:p>
            <a:pPr marL="452438" indent="-182563">
              <a:buFontTx/>
              <a:buChar char="-"/>
            </a:pPr>
            <a:r>
              <a:rPr lang="cs-CZ" sz="3000" dirty="0"/>
              <a:t>f</a:t>
            </a:r>
            <a:r>
              <a:rPr lang="cs-CZ" sz="3000" dirty="0" smtClean="0"/>
              <a:t>imóza, parafimóza</a:t>
            </a:r>
          </a:p>
          <a:p>
            <a:pPr marL="452438" indent="-182563">
              <a:buFontTx/>
              <a:buChar char="-"/>
            </a:pPr>
            <a:endParaRPr lang="cs-CZ" sz="3000" dirty="0" smtClean="0"/>
          </a:p>
          <a:p>
            <a:r>
              <a:rPr lang="cs-CZ" dirty="0" smtClean="0"/>
              <a:t>Skrotum</a:t>
            </a:r>
          </a:p>
          <a:p>
            <a:pPr marL="269875" indent="0">
              <a:buNone/>
            </a:pPr>
            <a:r>
              <a:rPr lang="cs-CZ" sz="3000" dirty="0"/>
              <a:t>- </a:t>
            </a:r>
            <a:r>
              <a:rPr lang="cs-CZ" sz="3000" dirty="0" smtClean="0"/>
              <a:t>hydrokéla </a:t>
            </a:r>
            <a:r>
              <a:rPr lang="cs-CZ" sz="3000" dirty="0"/>
              <a:t>(hromadění serózní tekutiny ve skrotu, záněty x nádor x idiopaticky</a:t>
            </a:r>
          </a:p>
        </p:txBody>
      </p:sp>
    </p:spTree>
    <p:extLst>
      <p:ext uri="{BB962C8B-B14F-4D97-AF65-F5344CB8AC3E}">
        <p14:creationId xmlns:p14="http://schemas.microsoft.com/office/powerpoint/2010/main" val="198809926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Benigní nádory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condyloma</a:t>
            </a:r>
            <a:r>
              <a:rPr lang="cs-CZ" dirty="0" smtClean="0"/>
              <a:t> </a:t>
            </a:r>
            <a:r>
              <a:rPr lang="cs-CZ" dirty="0" err="1" smtClean="0"/>
              <a:t>accuminatum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- HPV infekce, </a:t>
            </a:r>
            <a:r>
              <a:rPr lang="cs-CZ" dirty="0" err="1" smtClean="0"/>
              <a:t>koilocyty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6388" name="Picture 4" descr="http://www.auanet.org/images/education/pathology/penis-tumors/condyloma_acuminatum-figureC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4077072"/>
            <a:ext cx="568893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medicalfoxx.com/wp-content/uploads/2016/12/condyloma-acuminatum-picture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89372"/>
            <a:ext cx="5148461" cy="29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4"/>
          <p:cNvGrpSpPr>
            <a:grpSpLocks/>
          </p:cNvGrpSpPr>
          <p:nvPr/>
        </p:nvGrpSpPr>
        <p:grpSpPr bwMode="auto">
          <a:xfrm>
            <a:off x="4427984" y="2889372"/>
            <a:ext cx="2880618" cy="2953903"/>
            <a:chOff x="1403350" y="1628775"/>
            <a:chExt cx="6337300" cy="4770438"/>
          </a:xfrm>
        </p:grpSpPr>
        <p:pic>
          <p:nvPicPr>
            <p:cNvPr id="7" name="Picture 5" descr="condylomata2, přehled40x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66354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Maligní nádory penisu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563" indent="-182563"/>
            <a:r>
              <a:rPr lang="cs-CZ" b="1" dirty="0" smtClean="0"/>
              <a:t>Karcinom in </a:t>
            </a:r>
            <a:r>
              <a:rPr lang="cs-CZ" b="1" dirty="0" err="1" smtClean="0"/>
              <a:t>situ</a:t>
            </a:r>
            <a:endParaRPr lang="cs-CZ" b="1" dirty="0" smtClean="0"/>
          </a:p>
          <a:p>
            <a:pPr marL="452438" indent="-182563">
              <a:buNone/>
            </a:pPr>
            <a:r>
              <a:rPr lang="cs-CZ" dirty="0" smtClean="0"/>
              <a:t>- </a:t>
            </a:r>
            <a:r>
              <a:rPr lang="cs-CZ" dirty="0" err="1" smtClean="0"/>
              <a:t>Bowenova</a:t>
            </a:r>
            <a:r>
              <a:rPr lang="cs-CZ" dirty="0" smtClean="0"/>
              <a:t> dermatóza</a:t>
            </a:r>
          </a:p>
          <a:p>
            <a:pPr marL="452438" indent="-182563">
              <a:buFontTx/>
              <a:buChar char="-"/>
            </a:pPr>
            <a:r>
              <a:rPr lang="cs-CZ" dirty="0" err="1" smtClean="0"/>
              <a:t>Erytroplasia</a:t>
            </a:r>
            <a:r>
              <a:rPr lang="cs-CZ" dirty="0" smtClean="0"/>
              <a:t> </a:t>
            </a:r>
            <a:r>
              <a:rPr lang="cs-CZ" dirty="0" err="1" smtClean="0"/>
              <a:t>Queyrat</a:t>
            </a:r>
            <a:endParaRPr lang="cs-CZ" dirty="0" smtClean="0"/>
          </a:p>
          <a:p>
            <a:pPr marL="452438" indent="-182563"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 marL="182563" indent="-182563"/>
            <a:r>
              <a:rPr lang="cs-CZ" b="1" dirty="0" err="1" smtClean="0"/>
              <a:t>Dlaždicobuněčný</a:t>
            </a:r>
            <a:r>
              <a:rPr lang="cs-CZ" b="1" dirty="0" smtClean="0"/>
              <a:t> karcinom</a:t>
            </a:r>
          </a:p>
          <a:p>
            <a:pPr marL="452438" indent="-182563">
              <a:buFontTx/>
              <a:buChar char="-"/>
            </a:pPr>
            <a:r>
              <a:rPr lang="cs-CZ" dirty="0" smtClean="0"/>
              <a:t>nízká </a:t>
            </a:r>
            <a:r>
              <a:rPr lang="cs-CZ" dirty="0" err="1" smtClean="0"/>
              <a:t>indicidence</a:t>
            </a:r>
            <a:r>
              <a:rPr lang="cs-CZ" dirty="0" smtClean="0"/>
              <a:t> v ekonomicky vyspělých zemích + obřízka</a:t>
            </a:r>
          </a:p>
          <a:p>
            <a:pPr marL="452438" indent="-182563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ole HPV infekce</a:t>
            </a:r>
          </a:p>
          <a:p>
            <a:pPr marL="452438" indent="-182563">
              <a:buFontTx/>
              <a:buChar char="-"/>
            </a:pPr>
            <a:r>
              <a:rPr lang="cs-CZ" dirty="0" err="1"/>
              <a:t>g</a:t>
            </a:r>
            <a:r>
              <a:rPr lang="cs-CZ" dirty="0" err="1" smtClean="0"/>
              <a:t>lans</a:t>
            </a:r>
            <a:r>
              <a:rPr lang="cs-CZ" dirty="0" smtClean="0"/>
              <a:t>, předkožka</a:t>
            </a:r>
          </a:p>
          <a:p>
            <a:pPr marL="452438" indent="-182563"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nvazivní </a:t>
            </a:r>
            <a:r>
              <a:rPr lang="cs-CZ" dirty="0" err="1" smtClean="0"/>
              <a:t>dlaždicobuněčný</a:t>
            </a:r>
            <a:r>
              <a:rPr lang="cs-CZ" dirty="0" smtClean="0"/>
              <a:t> karcinom x </a:t>
            </a:r>
            <a:r>
              <a:rPr lang="cs-CZ" dirty="0" err="1" smtClean="0"/>
              <a:t>verukózní</a:t>
            </a:r>
            <a:r>
              <a:rPr lang="cs-CZ" dirty="0" smtClean="0"/>
              <a:t> karcinom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10312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Nemoci vývodných cest močových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ominují záněty</a:t>
            </a:r>
          </a:p>
          <a:p>
            <a:r>
              <a:rPr lang="cs-CZ" dirty="0"/>
              <a:t>m</a:t>
            </a:r>
            <a:r>
              <a:rPr lang="cs-CZ" dirty="0" smtClean="0"/>
              <a:t>ikroby (</a:t>
            </a:r>
            <a:r>
              <a:rPr lang="cs-CZ" dirty="0" err="1" smtClean="0"/>
              <a:t>E.coli</a:t>
            </a:r>
            <a:r>
              <a:rPr lang="cs-CZ" dirty="0" smtClean="0"/>
              <a:t>, …), průnik zvenčí </a:t>
            </a:r>
          </a:p>
          <a:p>
            <a:r>
              <a:rPr lang="cs-CZ" dirty="0" smtClean="0"/>
              <a:t>RF: žena x muž</a:t>
            </a:r>
          </a:p>
          <a:p>
            <a:r>
              <a:rPr lang="cs-CZ" dirty="0"/>
              <a:t>k</a:t>
            </a:r>
            <a:r>
              <a:rPr lang="cs-CZ" dirty="0" smtClean="0"/>
              <a:t>linicky: </a:t>
            </a:r>
            <a:r>
              <a:rPr lang="cs-CZ" dirty="0" err="1" smtClean="0"/>
              <a:t>polakisurie</a:t>
            </a:r>
            <a:r>
              <a:rPr lang="cs-CZ" dirty="0" smtClean="0"/>
              <a:t>, dysurie</a:t>
            </a:r>
          </a:p>
          <a:p>
            <a:pPr lvl="1"/>
            <a:r>
              <a:rPr lang="cs-CZ" b="1" dirty="0" smtClean="0"/>
              <a:t>pyelitida</a:t>
            </a:r>
            <a:r>
              <a:rPr lang="cs-CZ" dirty="0" smtClean="0"/>
              <a:t> (zánět ledvinné pánvičky)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reteritida</a:t>
            </a:r>
            <a:r>
              <a:rPr lang="cs-CZ" dirty="0" smtClean="0"/>
              <a:t> (zánět močovodu)</a:t>
            </a:r>
          </a:p>
          <a:p>
            <a:pPr lvl="1"/>
            <a:r>
              <a:rPr lang="cs-CZ" b="1" dirty="0" err="1"/>
              <a:t>u</a:t>
            </a:r>
            <a:r>
              <a:rPr lang="cs-CZ" b="1" dirty="0" err="1" smtClean="0"/>
              <a:t>rocystitida</a:t>
            </a:r>
            <a:r>
              <a:rPr lang="cs-CZ" dirty="0" smtClean="0"/>
              <a:t> (zánět močového měchýře)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28082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Nádory varlat</a:t>
            </a:r>
            <a:endParaRPr lang="cs-CZ" sz="40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55576" y="1628800"/>
            <a:ext cx="7848600" cy="4792091"/>
            <a:chOff x="408" y="1131"/>
            <a:chExt cx="4944" cy="2747"/>
          </a:xfrm>
        </p:grpSpPr>
        <p:pic>
          <p:nvPicPr>
            <p:cNvPr id="5" name="Picture 6" descr="věková struktura tumory varl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131"/>
              <a:ext cx="4944" cy="27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837" y="3339"/>
              <a:ext cx="453" cy="273"/>
            </a:xfrm>
            <a:prstGeom prst="rect">
              <a:avLst/>
            </a:prstGeom>
            <a:noFill/>
            <a:ln w="28575" cap="rnd" algn="ctr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261300636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Nádory varlat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sz="2800" b="1" dirty="0" err="1"/>
              <a:t>Germinální</a:t>
            </a:r>
            <a:r>
              <a:rPr lang="cs-CZ" altLang="cs-CZ" sz="2800" b="1" dirty="0"/>
              <a:t> </a:t>
            </a:r>
          </a:p>
          <a:p>
            <a:pPr marL="895350" lvl="1" indent="-355600"/>
            <a:r>
              <a:rPr lang="cs-CZ" altLang="cs-CZ" sz="2400" dirty="0"/>
              <a:t>ze zárodečných buněk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800" b="1" dirty="0" err="1"/>
              <a:t>Gonadostromální</a:t>
            </a:r>
            <a:r>
              <a:rPr lang="cs-CZ" altLang="cs-CZ" sz="2800" b="1" dirty="0"/>
              <a:t> (sex-</a:t>
            </a:r>
            <a:r>
              <a:rPr lang="cs-CZ" altLang="cs-CZ" sz="2800" b="1" dirty="0" err="1"/>
              <a:t>cord</a:t>
            </a:r>
            <a:r>
              <a:rPr lang="cs-CZ" altLang="cs-CZ" sz="2800" b="1" dirty="0"/>
              <a:t>)</a:t>
            </a:r>
          </a:p>
          <a:p>
            <a:pPr marL="895350" lvl="1" indent="-355600"/>
            <a:r>
              <a:rPr lang="cs-CZ" altLang="cs-CZ" sz="2400" dirty="0"/>
              <a:t>ze specializovaného mezodermu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400" dirty="0"/>
              <a:t>Nádory obsahující </a:t>
            </a:r>
            <a:r>
              <a:rPr lang="cs-CZ" altLang="cs-CZ" sz="2400" dirty="0" err="1"/>
              <a:t>germinální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gonadostromální</a:t>
            </a:r>
            <a:r>
              <a:rPr lang="cs-CZ" altLang="cs-CZ" sz="2400" dirty="0"/>
              <a:t> složku</a:t>
            </a:r>
          </a:p>
          <a:p>
            <a:pPr marL="360363" indent="-360363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000" dirty="0"/>
              <a:t>Ostatní primární nádory</a:t>
            </a:r>
          </a:p>
          <a:p>
            <a:pPr marL="360363" indent="-360363"/>
            <a:r>
              <a:rPr lang="cs-CZ" altLang="cs-CZ" sz="2000" dirty="0"/>
              <a:t>Metastatické (sekundární) nádory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552614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Germinální</a:t>
            </a:r>
            <a:r>
              <a:rPr lang="cs-CZ" dirty="0" smtClean="0"/>
              <a:t> nádory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>
                <a:latin typeface="+mj-lt"/>
                <a:cs typeface="Times New Roman" charset="0"/>
              </a:rPr>
              <a:t>~ 90 %</a:t>
            </a:r>
            <a:r>
              <a:rPr lang="cs-CZ" altLang="cs-CZ" sz="2400" dirty="0">
                <a:latin typeface="+mj-lt"/>
              </a:rPr>
              <a:t> primárních nádorů varlat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>
              <a:latin typeface="+mj-lt"/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kryptorchismus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3-5x zvýšené riziko vzniku malignity v </a:t>
            </a:r>
            <a:r>
              <a:rPr lang="cs-CZ" altLang="cs-CZ" sz="2400" dirty="0" err="1">
                <a:latin typeface="+mj-lt"/>
              </a:rPr>
              <a:t>nesestouplém</a:t>
            </a:r>
            <a:r>
              <a:rPr lang="cs-CZ" altLang="cs-CZ" sz="2400" dirty="0">
                <a:latin typeface="+mj-lt"/>
              </a:rPr>
              <a:t> varleti</a:t>
            </a:r>
          </a:p>
          <a:p>
            <a:pPr marL="895350" lvl="1" indent="-355600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>
              <a:latin typeface="+mj-lt"/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latin typeface="+mj-lt"/>
              </a:rPr>
              <a:t>onkomarkery</a:t>
            </a:r>
            <a:r>
              <a:rPr lang="cs-CZ" altLang="cs-CZ" sz="2400" dirty="0">
                <a:latin typeface="+mj-lt"/>
              </a:rPr>
              <a:t>: </a:t>
            </a:r>
          </a:p>
          <a:p>
            <a:pPr marL="895350" lvl="1" indent="-355600">
              <a:lnSpc>
                <a:spcPct val="80000"/>
              </a:lnSpc>
            </a:pPr>
            <a:r>
              <a:rPr lang="el-GR" altLang="cs-CZ" sz="2400" dirty="0">
                <a:latin typeface="+mj-lt"/>
                <a:cs typeface="Times New Roman" charset="0"/>
              </a:rPr>
              <a:t>α</a:t>
            </a:r>
            <a:r>
              <a:rPr lang="cs-CZ" altLang="cs-CZ" sz="2400" dirty="0">
                <a:latin typeface="+mj-lt"/>
              </a:rPr>
              <a:t>FP, </a:t>
            </a:r>
            <a:r>
              <a:rPr lang="cs-CZ" altLang="cs-CZ" sz="2400" dirty="0" err="1">
                <a:latin typeface="+mj-lt"/>
              </a:rPr>
              <a:t>hCG</a:t>
            </a:r>
            <a:r>
              <a:rPr lang="cs-CZ" altLang="cs-CZ" sz="2400" dirty="0">
                <a:latin typeface="+mj-lt"/>
              </a:rPr>
              <a:t>, PLAP, CEA, LDH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detekce v séru i tkáních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význam v diagnostice i v monitorování pacienta při/po léčbě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3965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Germinální</a:t>
            </a:r>
            <a:r>
              <a:rPr lang="cs-CZ" dirty="0"/>
              <a:t> nádory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800" dirty="0" err="1"/>
              <a:t>intratubulární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germinální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neoplázie</a:t>
            </a:r>
            <a:endParaRPr lang="cs-CZ" altLang="cs-CZ" sz="28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in </a:t>
            </a:r>
            <a:r>
              <a:rPr lang="cs-CZ" altLang="cs-CZ" dirty="0" err="1"/>
              <a:t>situ</a:t>
            </a:r>
            <a:r>
              <a:rPr lang="cs-CZ" altLang="cs-CZ" dirty="0"/>
              <a:t> </a:t>
            </a:r>
            <a:r>
              <a:rPr lang="cs-CZ" altLang="cs-CZ" dirty="0" err="1"/>
              <a:t>germinální</a:t>
            </a:r>
            <a:r>
              <a:rPr lang="cs-CZ" altLang="cs-CZ" dirty="0"/>
              <a:t> léze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společný prekurzor </a:t>
            </a:r>
            <a:r>
              <a:rPr lang="cs-CZ" altLang="cs-CZ" dirty="0" err="1"/>
              <a:t>germinálních</a:t>
            </a:r>
            <a:r>
              <a:rPr lang="cs-CZ" altLang="cs-CZ" dirty="0"/>
              <a:t> nádorů</a:t>
            </a:r>
          </a:p>
          <a:p>
            <a:pPr marL="360363" indent="-360363">
              <a:lnSpc>
                <a:spcPct val="80000"/>
              </a:lnSpc>
            </a:pPr>
            <a:endParaRPr lang="cs-CZ" altLang="cs-CZ" sz="16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800" dirty="0"/>
              <a:t>základní dělení: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/>
              <a:t>seminom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nádory </a:t>
            </a:r>
            <a:r>
              <a:rPr lang="cs-CZ" altLang="cs-CZ" dirty="0" err="1"/>
              <a:t>neseminomové</a:t>
            </a:r>
            <a:endParaRPr lang="cs-CZ" altLang="cs-CZ" dirty="0"/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16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/>
              <a:t>germinální</a:t>
            </a:r>
            <a:r>
              <a:rPr lang="cs-CZ" altLang="cs-CZ" sz="2400" dirty="0"/>
              <a:t> tumory 1 histologického typu – 60 %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/>
              <a:t>smíšené </a:t>
            </a:r>
            <a:r>
              <a:rPr lang="cs-CZ" altLang="cs-CZ" sz="2400" dirty="0" err="1"/>
              <a:t>germinální</a:t>
            </a:r>
            <a:r>
              <a:rPr lang="cs-CZ" altLang="cs-CZ" sz="2400" dirty="0"/>
              <a:t> tumory – 40 %</a:t>
            </a:r>
          </a:p>
          <a:p>
            <a:pPr marL="360363" indent="-360363">
              <a:lnSpc>
                <a:spcPct val="80000"/>
              </a:lnSpc>
            </a:pPr>
            <a:endParaRPr lang="cs-CZ" altLang="cs-CZ" sz="1200" dirty="0"/>
          </a:p>
          <a:p>
            <a:pPr marL="360363" indent="-360363"/>
            <a:r>
              <a:rPr lang="cs-CZ" altLang="cs-CZ" sz="2400" dirty="0"/>
              <a:t>metastázy </a:t>
            </a:r>
            <a:r>
              <a:rPr lang="cs-CZ" altLang="cs-CZ" sz="2400" b="1" dirty="0" err="1"/>
              <a:t>lymfogenní</a:t>
            </a:r>
            <a:r>
              <a:rPr lang="cs-CZ" altLang="cs-CZ" sz="2400" dirty="0"/>
              <a:t> (do </a:t>
            </a:r>
            <a:r>
              <a:rPr lang="cs-CZ" altLang="cs-CZ" sz="2400" dirty="0" err="1"/>
              <a:t>paraaortálních</a:t>
            </a:r>
            <a:r>
              <a:rPr lang="cs-CZ" altLang="cs-CZ" sz="2400" dirty="0"/>
              <a:t> LU) </a:t>
            </a:r>
            <a:br>
              <a:rPr lang="cs-CZ" altLang="cs-CZ" sz="2400" dirty="0"/>
            </a:br>
            <a:r>
              <a:rPr lang="cs-CZ" altLang="cs-CZ" sz="2400" dirty="0"/>
              <a:t>a </a:t>
            </a:r>
            <a:r>
              <a:rPr lang="cs-CZ" altLang="cs-CZ" sz="2400" b="1" dirty="0"/>
              <a:t>hematogenní</a:t>
            </a:r>
            <a:r>
              <a:rPr lang="cs-CZ" altLang="cs-CZ" sz="2400" dirty="0"/>
              <a:t> (nejčastěji do plic)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0289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histogeneze</a:t>
            </a:r>
            <a:endParaRPr lang="cs-CZ" dirty="0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971600" y="1738870"/>
            <a:ext cx="7383165" cy="5082147"/>
            <a:chOff x="285750" y="1785938"/>
            <a:chExt cx="8501063" cy="4961352"/>
          </a:xfrm>
        </p:grpSpPr>
        <p:sp>
          <p:nvSpPr>
            <p:cNvPr id="18" name="TextovéPole 17"/>
            <p:cNvSpPr txBox="1"/>
            <p:nvPr/>
          </p:nvSpPr>
          <p:spPr>
            <a:xfrm>
              <a:off x="285750" y="3136900"/>
              <a:ext cx="2000250" cy="584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cs-CZ" sz="1600" b="1" i="0" dirty="0">
                  <a:latin typeface="+mn-lt"/>
                </a:rPr>
                <a:t>Výchozí primitivní germinální buňka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429250" y="2844800"/>
              <a:ext cx="2571750" cy="584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Nediferencovaná buňka</a:t>
              </a:r>
            </a:p>
            <a:p>
              <a:pPr algn="l">
                <a:defRPr/>
              </a:pPr>
              <a:r>
                <a:rPr lang="cs-CZ" sz="1600" b="1" i="0" dirty="0">
                  <a:solidFill>
                    <a:srgbClr val="0000FF"/>
                  </a:solidFill>
                  <a:latin typeface="+mn-lt"/>
                </a:rPr>
                <a:t>Embryonální karcinom</a:t>
              </a:r>
            </a:p>
          </p:txBody>
        </p:sp>
        <p:sp>
          <p:nvSpPr>
            <p:cNvPr id="20" name="TextovéPole 9"/>
            <p:cNvSpPr txBox="1">
              <a:spLocks noChangeArrowheads="1"/>
            </p:cNvSpPr>
            <p:nvPr/>
          </p:nvSpPr>
          <p:spPr bwMode="auto">
            <a:xfrm>
              <a:off x="2000250" y="4214813"/>
              <a:ext cx="1850666" cy="3305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cs-CZ" altLang="cs-CZ" sz="1600" i="0" dirty="0">
                  <a:solidFill>
                    <a:schemeClr val="tx1"/>
                  </a:solidFill>
                  <a:latin typeface="Arial" charset="0"/>
                </a:rPr>
                <a:t>Totipotentní </a:t>
              </a:r>
              <a:r>
                <a:rPr lang="cs-CZ" altLang="cs-CZ" sz="1600" i="0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cs-CZ" altLang="cs-CZ" sz="1600" i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000250" y="1785938"/>
              <a:ext cx="6572250" cy="8412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Diferenciace </a:t>
              </a:r>
              <a:r>
                <a:rPr lang="cs-CZ" sz="1600" i="0" dirty="0" err="1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. podél </a:t>
              </a:r>
              <a:r>
                <a:rPr lang="cs-CZ" sz="1600" i="0" dirty="0" err="1">
                  <a:solidFill>
                    <a:schemeClr val="tx1"/>
                  </a:solidFill>
                  <a:latin typeface="+mn-lt"/>
                </a:rPr>
                <a:t>gonadální</a:t>
              </a: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 linie (</a:t>
              </a:r>
              <a:r>
                <a:rPr lang="cs-CZ" sz="1600" i="0" dirty="0" err="1">
                  <a:solidFill>
                    <a:schemeClr val="tx1"/>
                  </a:solidFill>
                  <a:latin typeface="+mn-lt"/>
                </a:rPr>
                <a:t>gonocyt</a:t>
              </a: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, spermatogonie) bez </a:t>
              </a:r>
              <a:r>
                <a:rPr lang="cs-CZ" dirty="0"/>
                <a:t>rozvinutí</a:t>
              </a: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 diferenciačních potencí.</a:t>
              </a:r>
            </a:p>
            <a:p>
              <a:pPr algn="l">
                <a:defRPr/>
              </a:pPr>
              <a:r>
                <a:rPr lang="cs-CZ" sz="1600" b="1" i="0" dirty="0" err="1">
                  <a:solidFill>
                    <a:srgbClr val="0000FF"/>
                  </a:solidFill>
                  <a:latin typeface="+mn-lt"/>
                </a:rPr>
                <a:t>Seminom</a:t>
              </a:r>
              <a:endParaRPr lang="cs-CZ" sz="1600" b="1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000625" y="4000500"/>
              <a:ext cx="3786188" cy="8302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cs-CZ" sz="1600" i="0" dirty="0" err="1">
                  <a:solidFill>
                    <a:schemeClr val="tx1"/>
                  </a:solidFill>
                  <a:latin typeface="+mn-lt"/>
                </a:rPr>
                <a:t>Extraembryonálně</a:t>
              </a: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 diferencovaná </a:t>
              </a:r>
              <a:r>
                <a:rPr lang="cs-CZ" sz="1600" i="0" dirty="0" err="1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cs-CZ" sz="1600" i="0" dirty="0">
                  <a:solidFill>
                    <a:schemeClr val="tx1"/>
                  </a:solidFill>
                  <a:latin typeface="+mn-lt"/>
                </a:rPr>
                <a:t>.</a:t>
              </a:r>
            </a:p>
            <a:p>
              <a:pPr algn="l">
                <a:defRPr/>
              </a:pPr>
              <a:r>
                <a:rPr lang="cs-CZ" sz="1600" b="1" i="0" dirty="0">
                  <a:solidFill>
                    <a:srgbClr val="0000FF"/>
                  </a:solidFill>
                  <a:latin typeface="+mn-lt"/>
                </a:rPr>
                <a:t>Nádor ze žloutkového váčku</a:t>
              </a:r>
            </a:p>
            <a:p>
              <a:pPr algn="l">
                <a:defRPr/>
              </a:pPr>
              <a:r>
                <a:rPr lang="cs-CZ" sz="1600" b="1" i="0" dirty="0" err="1">
                  <a:solidFill>
                    <a:srgbClr val="0000FF"/>
                  </a:solidFill>
                  <a:latin typeface="+mn-lt"/>
                </a:rPr>
                <a:t>Choriokarcinom</a:t>
              </a:r>
              <a:endParaRPr lang="cs-CZ" sz="1600" b="1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3" name="TextovéPole 14"/>
            <p:cNvSpPr txBox="1">
              <a:spLocks noChangeArrowheads="1"/>
            </p:cNvSpPr>
            <p:nvPr/>
          </p:nvSpPr>
          <p:spPr bwMode="auto">
            <a:xfrm>
              <a:off x="5000625" y="5214938"/>
              <a:ext cx="3786188" cy="15323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cs-CZ" altLang="cs-CZ" sz="1600" i="0" dirty="0" err="1">
                  <a:solidFill>
                    <a:schemeClr val="tx1"/>
                  </a:solidFill>
                  <a:latin typeface="Arial" charset="0"/>
                </a:rPr>
                <a:t>Intraembryonálně</a:t>
              </a:r>
              <a:r>
                <a:rPr lang="cs-CZ" altLang="cs-CZ" sz="1600" i="0" dirty="0">
                  <a:solidFill>
                    <a:schemeClr val="tx1"/>
                  </a:solidFill>
                  <a:latin typeface="Arial" charset="0"/>
                </a:rPr>
                <a:t> diferencovaná b.</a:t>
              </a:r>
            </a:p>
            <a:p>
              <a:pPr algn="l"/>
              <a:r>
                <a:rPr lang="cs-CZ" altLang="cs-CZ" sz="1600" i="0" dirty="0">
                  <a:solidFill>
                    <a:srgbClr val="0000FF"/>
                  </a:solidFill>
                  <a:latin typeface="Arial" charset="0"/>
                </a:rPr>
                <a:t>Teratom</a:t>
              </a:r>
              <a:r>
                <a:rPr lang="cs-CZ" altLang="cs-CZ" sz="160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cs-CZ" altLang="cs-CZ" sz="1600" b="0" i="0" dirty="0">
                  <a:solidFill>
                    <a:srgbClr val="6699FF"/>
                  </a:solidFill>
                  <a:latin typeface="Arial" charset="0"/>
                </a:rPr>
                <a:t>(zralý, nezralý, s </a:t>
              </a:r>
              <a:r>
                <a:rPr lang="cs-CZ" altLang="cs-CZ" sz="1600" b="0" i="0" dirty="0" err="1">
                  <a:solidFill>
                    <a:srgbClr val="6699FF"/>
                  </a:solidFill>
                  <a:latin typeface="Arial" charset="0"/>
                </a:rPr>
                <a:t>malignizací</a:t>
              </a:r>
              <a:r>
                <a:rPr lang="cs-CZ" altLang="cs-CZ" sz="1600" b="0" i="0" dirty="0">
                  <a:solidFill>
                    <a:srgbClr val="6699FF"/>
                  </a:solidFill>
                  <a:latin typeface="Arial" charset="0"/>
                </a:rPr>
                <a:t> somatických elementů)</a:t>
              </a:r>
            </a:p>
            <a:p>
              <a:pPr algn="l"/>
              <a:r>
                <a:rPr lang="cs-CZ" altLang="cs-CZ" sz="1600" i="0" dirty="0" err="1">
                  <a:solidFill>
                    <a:srgbClr val="0000FF"/>
                  </a:solidFill>
                  <a:latin typeface="Arial" charset="0"/>
                </a:rPr>
                <a:t>Polyembryom</a:t>
              </a:r>
              <a:endParaRPr lang="cs-CZ" altLang="cs-CZ" sz="1600" i="0" dirty="0">
                <a:solidFill>
                  <a:srgbClr val="0000FF"/>
                </a:solidFill>
                <a:latin typeface="Arial" charset="0"/>
              </a:endParaRPr>
            </a:p>
          </p:txBody>
        </p:sp>
        <p:cxnSp>
          <p:nvCxnSpPr>
            <p:cNvPr id="24" name="Přímá spojovací šipka 16"/>
            <p:cNvCxnSpPr>
              <a:stCxn id="18" idx="0"/>
              <a:endCxn id="21" idx="1"/>
            </p:cNvCxnSpPr>
            <p:nvPr/>
          </p:nvCxnSpPr>
          <p:spPr bwMode="auto">
            <a:xfrm flipV="1">
              <a:off x="1285875" y="2206584"/>
              <a:ext cx="714375" cy="93031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Přímá spojovací šipka 17"/>
            <p:cNvCxnSpPr>
              <a:cxnSpLocks noChangeShapeType="1"/>
              <a:stCxn id="18" idx="2"/>
              <a:endCxn id="20" idx="1"/>
            </p:cNvCxnSpPr>
            <p:nvPr/>
          </p:nvCxnSpPr>
          <p:spPr bwMode="auto">
            <a:xfrm>
              <a:off x="1285875" y="3721100"/>
              <a:ext cx="714375" cy="65896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Přímá spojovací šipka 22"/>
            <p:cNvCxnSpPr>
              <a:cxnSpLocks noChangeShapeType="1"/>
              <a:stCxn id="20" idx="0"/>
              <a:endCxn id="19" idx="1"/>
            </p:cNvCxnSpPr>
            <p:nvPr/>
          </p:nvCxnSpPr>
          <p:spPr bwMode="auto">
            <a:xfrm flipV="1">
              <a:off x="2925584" y="3136900"/>
              <a:ext cx="2503667" cy="107791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Přímá spojovací šipka 25"/>
            <p:cNvCxnSpPr>
              <a:cxnSpLocks noChangeShapeType="1"/>
              <a:stCxn id="20" idx="2"/>
              <a:endCxn id="23" idx="1"/>
            </p:cNvCxnSpPr>
            <p:nvPr/>
          </p:nvCxnSpPr>
          <p:spPr bwMode="auto">
            <a:xfrm>
              <a:off x="2925584" y="4545320"/>
              <a:ext cx="2075041" cy="143579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Přímá spojovací šipka 28"/>
            <p:cNvCxnSpPr>
              <a:stCxn id="20" idx="3"/>
              <a:endCxn id="22" idx="1"/>
            </p:cNvCxnSpPr>
            <p:nvPr/>
          </p:nvCxnSpPr>
          <p:spPr bwMode="auto">
            <a:xfrm>
              <a:off x="3850917" y="4380066"/>
              <a:ext cx="1149708" cy="3556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112689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/>
              <a:t>Germinální</a:t>
            </a:r>
            <a:r>
              <a:rPr lang="cs-CZ" sz="3600" dirty="0" smtClean="0"/>
              <a:t> nádory - dělení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363" indent="-360363"/>
            <a:r>
              <a:rPr lang="cs-CZ" altLang="cs-CZ" dirty="0"/>
              <a:t>tumory jednoho histologického typu</a:t>
            </a:r>
          </a:p>
          <a:p>
            <a:pPr marL="895350" lvl="1" indent="-355600"/>
            <a:r>
              <a:rPr lang="cs-CZ" altLang="cs-CZ" b="1" dirty="0" err="1"/>
              <a:t>Seminom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sz="2400" dirty="0"/>
              <a:t>(a jeho varianty)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895350" lvl="1" indent="-355600"/>
            <a:r>
              <a:rPr lang="cs-CZ" altLang="cs-CZ" b="1" dirty="0" err="1"/>
              <a:t>Neseminomové</a:t>
            </a:r>
            <a:r>
              <a:rPr lang="cs-CZ" altLang="cs-CZ" b="1" dirty="0"/>
              <a:t> </a:t>
            </a:r>
            <a:r>
              <a:rPr lang="cs-CZ" altLang="cs-CZ" b="1" dirty="0" err="1"/>
              <a:t>germinální</a:t>
            </a:r>
            <a:r>
              <a:rPr lang="cs-CZ" altLang="cs-CZ" b="1" dirty="0"/>
              <a:t> nádory</a:t>
            </a:r>
          </a:p>
          <a:p>
            <a:pPr marL="1255713" lvl="2" indent="-180975"/>
            <a:r>
              <a:rPr lang="cs-CZ" altLang="cs-CZ" b="1" dirty="0"/>
              <a:t>Embryonální karcinom</a:t>
            </a:r>
          </a:p>
          <a:p>
            <a:pPr marL="1255713" lvl="2" indent="-180975"/>
            <a:r>
              <a:rPr lang="cs-CZ" altLang="cs-CZ" b="1" dirty="0"/>
              <a:t>Nádor ze žloutkového váčku</a:t>
            </a:r>
          </a:p>
          <a:p>
            <a:pPr marL="1255713" lvl="2" indent="-180975"/>
            <a:r>
              <a:rPr lang="cs-CZ" altLang="cs-CZ" b="1" dirty="0" err="1"/>
              <a:t>Choriokarcinom</a:t>
            </a:r>
            <a:endParaRPr lang="cs-CZ" altLang="cs-CZ" b="1" dirty="0"/>
          </a:p>
          <a:p>
            <a:pPr marL="1255713" lvl="2" indent="-180975"/>
            <a:r>
              <a:rPr lang="cs-CZ" altLang="cs-CZ" b="1" dirty="0"/>
              <a:t>Teratomy</a:t>
            </a:r>
          </a:p>
          <a:p>
            <a:pPr marL="1612900" lvl="3"/>
            <a:r>
              <a:rPr lang="cs-CZ" altLang="cs-CZ" dirty="0"/>
              <a:t>zralé</a:t>
            </a:r>
          </a:p>
          <a:p>
            <a:pPr marL="1612900" lvl="3"/>
            <a:r>
              <a:rPr lang="cs-CZ" altLang="cs-CZ" dirty="0"/>
              <a:t>nezralé</a:t>
            </a:r>
          </a:p>
          <a:p>
            <a:pPr marL="1612900" lvl="3"/>
            <a:r>
              <a:rPr lang="cs-CZ" altLang="cs-CZ" dirty="0"/>
              <a:t>s </a:t>
            </a:r>
            <a:r>
              <a:rPr lang="cs-CZ" altLang="cs-CZ" dirty="0" err="1"/>
              <a:t>malignizací</a:t>
            </a:r>
            <a:r>
              <a:rPr lang="cs-CZ" altLang="cs-CZ" dirty="0"/>
              <a:t> somatických elementů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98527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/>
              <a:t>Germinální</a:t>
            </a:r>
            <a:r>
              <a:rPr lang="cs-CZ" sz="3600" dirty="0"/>
              <a:t> nádory - dělení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584" y="2059395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cs-CZ" altLang="cs-CZ" sz="2400" b="1" dirty="0">
                <a:latin typeface="+mj-lt"/>
              </a:rPr>
              <a:t>smíšené </a:t>
            </a:r>
            <a:r>
              <a:rPr lang="cs-CZ" altLang="cs-CZ" sz="2400" b="1" dirty="0" err="1">
                <a:latin typeface="+mj-lt"/>
              </a:rPr>
              <a:t>germinální</a:t>
            </a:r>
            <a:r>
              <a:rPr lang="cs-CZ" altLang="cs-CZ" sz="2400" b="1" dirty="0">
                <a:latin typeface="+mj-lt"/>
              </a:rPr>
              <a:t> nádory</a:t>
            </a:r>
          </a:p>
          <a:p>
            <a:pPr marL="895350" lvl="1" indent="-355600"/>
            <a:r>
              <a:rPr lang="cs-CZ" altLang="cs-CZ" sz="2400" dirty="0">
                <a:latin typeface="+mj-lt"/>
              </a:rPr>
              <a:t>tumory &gt;1 histogenetického typu</a:t>
            </a:r>
          </a:p>
          <a:p>
            <a:pPr marL="1257300" lvl="2" indent="-182563">
              <a:buFont typeface="Wingdings" pitchFamily="2" charset="2"/>
              <a:buNone/>
            </a:pPr>
            <a:endParaRPr lang="cs-CZ" altLang="cs-CZ" sz="2400" dirty="0">
              <a:solidFill>
                <a:srgbClr val="FFFF00"/>
              </a:solidFill>
              <a:latin typeface="+mj-lt"/>
            </a:endParaRPr>
          </a:p>
          <a:p>
            <a:pPr marL="1257300" lvl="2" indent="-182563">
              <a:buFont typeface="Wingdings" pitchFamily="2" charset="2"/>
              <a:buNone/>
            </a:pPr>
            <a:endParaRPr lang="cs-CZ" altLang="cs-CZ" sz="2400" dirty="0">
              <a:solidFill>
                <a:srgbClr val="FFFF00"/>
              </a:solidFill>
              <a:latin typeface="+mj-lt"/>
            </a:endParaRPr>
          </a:p>
          <a:p>
            <a:pPr marL="360363" indent="-360363"/>
            <a:r>
              <a:rPr lang="cs-CZ" altLang="cs-CZ" sz="2400" b="1" dirty="0" err="1" smtClean="0">
                <a:latin typeface="+mj-lt"/>
              </a:rPr>
              <a:t>spermatocytární</a:t>
            </a:r>
            <a:r>
              <a:rPr lang="cs-CZ" altLang="cs-CZ" sz="2400" b="1" dirty="0" smtClean="0">
                <a:latin typeface="+mj-lt"/>
              </a:rPr>
              <a:t> </a:t>
            </a:r>
            <a:r>
              <a:rPr lang="cs-CZ" altLang="cs-CZ" sz="2400" b="1" dirty="0" err="1">
                <a:latin typeface="+mj-lt"/>
              </a:rPr>
              <a:t>seminom</a:t>
            </a:r>
            <a:endParaRPr lang="cs-CZ" altLang="cs-CZ" sz="2400" b="1" dirty="0">
              <a:latin typeface="+mj-lt"/>
            </a:endParaRPr>
          </a:p>
          <a:p>
            <a:pPr marL="895350" lvl="1" indent="-355600"/>
            <a:r>
              <a:rPr lang="cs-CZ" altLang="cs-CZ" sz="2400" dirty="0">
                <a:latin typeface="+mj-lt"/>
              </a:rPr>
              <a:t>samostatná klinicko-patologická jednotka (morfologickými a klinickými vlastnostmi se liší od </a:t>
            </a:r>
            <a:r>
              <a:rPr lang="cs-CZ" altLang="cs-CZ" sz="2400" dirty="0" err="1">
                <a:latin typeface="+mj-lt"/>
              </a:rPr>
              <a:t>seminomu</a:t>
            </a:r>
            <a:r>
              <a:rPr lang="cs-CZ" altLang="cs-CZ" sz="2400" dirty="0">
                <a:latin typeface="+mj-lt"/>
              </a:rPr>
              <a:t> i </a:t>
            </a:r>
            <a:r>
              <a:rPr lang="cs-CZ" altLang="cs-CZ" sz="2400" dirty="0" err="1">
                <a:latin typeface="+mj-lt"/>
              </a:rPr>
              <a:t>neseminomových</a:t>
            </a:r>
            <a:r>
              <a:rPr lang="cs-CZ" altLang="cs-CZ" sz="2400" dirty="0">
                <a:latin typeface="+mj-lt"/>
              </a:rPr>
              <a:t> nádorů</a:t>
            </a:r>
            <a:r>
              <a:rPr lang="cs-CZ" altLang="cs-CZ" sz="2400" dirty="0" smtClean="0">
                <a:latin typeface="+mj-lt"/>
              </a:rPr>
              <a:t>)</a:t>
            </a:r>
          </a:p>
          <a:p>
            <a:pPr marL="895350" lvl="1" indent="-355600"/>
            <a:endParaRPr lang="cs-CZ" altLang="cs-CZ" dirty="0"/>
          </a:p>
          <a:p>
            <a:pPr marL="895350" lvl="1" indent="-355600"/>
            <a:endParaRPr lang="cs-CZ" altLang="cs-CZ" dirty="0" smtClean="0"/>
          </a:p>
          <a:p>
            <a:pPr marL="895350" lvl="1" indent="-355600"/>
            <a:endParaRPr lang="cs-CZ" altLang="cs-CZ" dirty="0"/>
          </a:p>
          <a:p>
            <a:pPr marL="895350" lvl="1" indent="-355600"/>
            <a:endParaRPr lang="cs-CZ" altLang="cs-CZ" dirty="0" smtClean="0"/>
          </a:p>
          <a:p>
            <a:pPr marL="895350" lvl="1" indent="-355600"/>
            <a:endParaRPr lang="cs-CZ" altLang="cs-CZ" dirty="0"/>
          </a:p>
          <a:p>
            <a:pPr marL="895350" lvl="1" indent="-355600"/>
            <a:endParaRPr lang="cs-CZ" altLang="cs-CZ" dirty="0" smtClean="0"/>
          </a:p>
          <a:p>
            <a:pPr marL="895350" lvl="1" indent="-355600"/>
            <a:endParaRPr lang="cs-CZ" altLang="cs-CZ" dirty="0"/>
          </a:p>
          <a:p>
            <a:pPr marL="895350" lvl="1" indent="-355600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440481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</a:t>
            </a:r>
            <a:r>
              <a:rPr lang="cs-CZ" dirty="0" err="1" smtClean="0"/>
              <a:t>erminální</a:t>
            </a:r>
            <a:r>
              <a:rPr lang="cs-CZ" dirty="0" smtClean="0"/>
              <a:t> nádory - přehled</a:t>
            </a:r>
            <a:endParaRPr lang="cs-CZ" dirty="0"/>
          </a:p>
        </p:txBody>
      </p:sp>
      <p:pic>
        <p:nvPicPr>
          <p:cNvPr id="4" name="Zástupný symbol pro obsah 7" descr="tabulka germinální t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700808"/>
            <a:ext cx="6953969" cy="462882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0281681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Seminom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800" b="1" dirty="0"/>
              <a:t>Klasický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morfologické varianty: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1800" dirty="0" err="1"/>
              <a:t>seminom</a:t>
            </a:r>
            <a:r>
              <a:rPr lang="cs-CZ" altLang="cs-CZ" sz="1800" dirty="0"/>
              <a:t> s vysokou mitotickou aktivitou (anaplastický)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1800" dirty="0" err="1"/>
              <a:t>seminom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trofoblastový</a:t>
            </a:r>
            <a:r>
              <a:rPr lang="cs-CZ" altLang="cs-CZ" sz="1800" dirty="0"/>
              <a:t> (s příměsí </a:t>
            </a:r>
            <a:r>
              <a:rPr lang="cs-CZ" altLang="cs-CZ" sz="1800" dirty="0" err="1"/>
              <a:t>bb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syncytiotrofoblastu</a:t>
            </a:r>
            <a:r>
              <a:rPr lang="cs-CZ" altLang="cs-CZ" sz="1800" dirty="0"/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nejčastěji mezi 25.-40. rokem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nádorové buňky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uspořádány do solidních hnízd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cytoplazma hojná, světlá (glykogen), zřetelná bazální membrána, velká jádra s 1-2 jadérky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fibrovaskulární septa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b="1" dirty="0"/>
              <a:t>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lymfoplazmocytárním</a:t>
            </a:r>
            <a:r>
              <a:rPr lang="cs-CZ" altLang="cs-CZ" sz="2000" dirty="0"/>
              <a:t> zánětlivým </a:t>
            </a:r>
            <a:r>
              <a:rPr lang="cs-CZ" altLang="cs-CZ" sz="2000" dirty="0" smtClean="0"/>
              <a:t>infiltrátem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 err="1" smtClean="0"/>
              <a:t>radio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i </a:t>
            </a:r>
            <a:r>
              <a:rPr lang="cs-CZ" altLang="cs-CZ" sz="2400" dirty="0" err="1"/>
              <a:t>chemosenzitivní</a:t>
            </a:r>
            <a:r>
              <a:rPr lang="cs-CZ" altLang="cs-CZ" sz="2400" dirty="0"/>
              <a:t> (prognóza většinou dobrá)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79024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1235466" y="404664"/>
            <a:ext cx="7057082" cy="6050111"/>
            <a:chOff x="1403350" y="1628775"/>
            <a:chExt cx="6408738" cy="4826000"/>
          </a:xfrm>
        </p:grpSpPr>
        <p:pic>
          <p:nvPicPr>
            <p:cNvPr id="5" name="Picture 6" descr="seminom1, 10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408738" cy="482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75656" y="5805264"/>
              <a:ext cx="4536504" cy="641350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 eaLnBrk="1" hangingPunct="1"/>
              <a:r>
                <a:rPr lang="cs-CZ" altLang="cs-CZ" sz="1800" b="0" i="0">
                  <a:solidFill>
                    <a:schemeClr val="tx1"/>
                  </a:solidFill>
                  <a:latin typeface="Arial" charset="0"/>
                </a:rPr>
                <a:t>1 Nádorové buňky</a:t>
              </a:r>
            </a:p>
            <a:p>
              <a:pPr algn="l" eaLnBrk="1" hangingPunct="1"/>
              <a:r>
                <a:rPr lang="cs-CZ" altLang="cs-CZ" sz="1800" b="0" i="0">
                  <a:solidFill>
                    <a:schemeClr val="tx1"/>
                  </a:solidFill>
                  <a:latin typeface="Arial" charset="0"/>
                </a:rPr>
                <a:t>2 Vazivová septa s lymfocytární infiltrací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435600" y="38608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851275" y="30321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05871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Kapavka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STD, </a:t>
            </a:r>
            <a:r>
              <a:rPr lang="cs-CZ" dirty="0" err="1" smtClean="0"/>
              <a:t>Neisseria</a:t>
            </a:r>
            <a:r>
              <a:rPr lang="cs-CZ" dirty="0" smtClean="0"/>
              <a:t> </a:t>
            </a:r>
            <a:r>
              <a:rPr lang="cs-CZ" dirty="0" err="1" smtClean="0"/>
              <a:t>gonorrhoeae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nisavé záněty</a:t>
            </a:r>
          </a:p>
          <a:p>
            <a:r>
              <a:rPr lang="cs-CZ" dirty="0" smtClean="0"/>
              <a:t>muž: uretritida-&gt;</a:t>
            </a:r>
            <a:r>
              <a:rPr lang="cs-CZ" dirty="0" err="1" smtClean="0"/>
              <a:t>prostatida</a:t>
            </a:r>
            <a:r>
              <a:rPr lang="cs-CZ" dirty="0" smtClean="0"/>
              <a:t>-&gt;</a:t>
            </a:r>
            <a:r>
              <a:rPr lang="cs-CZ" dirty="0" err="1" smtClean="0"/>
              <a:t>epididymitida</a:t>
            </a:r>
            <a:endParaRPr lang="cs-CZ" dirty="0" smtClean="0"/>
          </a:p>
          <a:p>
            <a:r>
              <a:rPr lang="cs-CZ" dirty="0"/>
              <a:t>ž</a:t>
            </a:r>
            <a:r>
              <a:rPr lang="cs-CZ" dirty="0" smtClean="0"/>
              <a:t>ena: vaginitida-&gt;</a:t>
            </a:r>
            <a:r>
              <a:rPr lang="cs-CZ" dirty="0" err="1" smtClean="0"/>
              <a:t>cervicitida</a:t>
            </a:r>
            <a:r>
              <a:rPr lang="cs-CZ" dirty="0" smtClean="0"/>
              <a:t>-&gt;endometritida, až tvorba zánětlivého tumoru adnex, sterilita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55047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eminom1, 200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76672"/>
            <a:ext cx="7414685" cy="5582568"/>
          </a:xfrm>
        </p:spPr>
      </p:pic>
    </p:spTree>
    <p:extLst>
      <p:ext uri="{BB962C8B-B14F-4D97-AF65-F5344CB8AC3E}">
        <p14:creationId xmlns:p14="http://schemas.microsoft.com/office/powerpoint/2010/main" val="212053265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err="1" smtClean="0"/>
              <a:t>Spermatocytární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seminom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 smtClean="0"/>
              <a:t>není </a:t>
            </a:r>
            <a:r>
              <a:rPr lang="cs-CZ" altLang="cs-CZ" sz="2400" dirty="0"/>
              <a:t>součástí smíšených </a:t>
            </a:r>
            <a:r>
              <a:rPr lang="cs-CZ" altLang="cs-CZ" sz="2400" dirty="0" err="1"/>
              <a:t>germinálních</a:t>
            </a:r>
            <a:r>
              <a:rPr lang="cs-CZ" altLang="cs-CZ" sz="2400" dirty="0"/>
              <a:t> nádorů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nevyskytuje se mimo varle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dirty="0"/>
              <a:t>lokálně agresivní, ale nemetastazuje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diagnostikován ve vyšším věku (≈ po 55. roce) 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nádorové buňky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dirty="0"/>
              <a:t>variabilně objemné (≈časné stupně spermatogeneze)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b="1" dirty="0"/>
              <a:t>chybí glykogen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 err="1"/>
              <a:t>fibrovsakulární</a:t>
            </a:r>
            <a:r>
              <a:rPr lang="cs-CZ" altLang="cs-CZ" sz="2400" dirty="0"/>
              <a:t> septa bez </a:t>
            </a:r>
            <a:r>
              <a:rPr lang="cs-CZ" altLang="cs-CZ" sz="2400" dirty="0" err="1"/>
              <a:t>lymfoplazmocytárního</a:t>
            </a:r>
            <a:r>
              <a:rPr lang="cs-CZ" altLang="cs-CZ" sz="2400" dirty="0"/>
              <a:t> zánětlivého infiltrátu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42794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ermSE1, 200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455575" cy="59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0153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Embryonální karcinom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krajně nediferencovaný nádor</a:t>
            </a:r>
          </a:p>
          <a:p>
            <a:pPr marL="360363" indent="-360363" defTabSz="808038">
              <a:lnSpc>
                <a:spcPct val="90000"/>
              </a:lnSpc>
              <a:buFont typeface="Wingdings" pitchFamily="2" charset="2"/>
              <a:buNone/>
              <a:tabLst>
                <a:tab pos="808038" algn="l"/>
              </a:tabLst>
            </a:pPr>
            <a:endParaRPr lang="cs-CZ" altLang="cs-CZ" sz="1400" dirty="0"/>
          </a:p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častěji jako součást smíšených </a:t>
            </a:r>
            <a:r>
              <a:rPr lang="cs-CZ" altLang="cs-CZ" sz="2800" dirty="0" err="1"/>
              <a:t>germinálních</a:t>
            </a:r>
            <a:r>
              <a:rPr lang="cs-CZ" altLang="cs-CZ" sz="2800" dirty="0"/>
              <a:t> nádorů 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zhoršuje jejich </a:t>
            </a:r>
            <a:r>
              <a:rPr lang="cs-CZ" altLang="cs-CZ" sz="2400" dirty="0" smtClean="0"/>
              <a:t>prognózu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v čisté formě jen cca 2-3</a:t>
            </a:r>
            <a:r>
              <a:rPr lang="cs-CZ" altLang="cs-CZ" sz="2400" dirty="0" smtClean="0"/>
              <a:t>%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 smtClean="0"/>
              <a:t>Primární ložisko je malé, rychle metastazuje</a:t>
            </a:r>
            <a:endParaRPr lang="cs-CZ" altLang="cs-CZ" sz="2400" dirty="0"/>
          </a:p>
          <a:p>
            <a:pPr marL="895350" lvl="1" indent="-355600" defTabSz="808038">
              <a:lnSpc>
                <a:spcPct val="90000"/>
              </a:lnSpc>
              <a:buFont typeface="Wingdings" pitchFamily="2" charset="2"/>
              <a:buNone/>
              <a:tabLst>
                <a:tab pos="808038" algn="l"/>
              </a:tabLst>
            </a:pPr>
            <a:endParaRPr lang="cs-CZ" altLang="cs-CZ" sz="1400" dirty="0">
              <a:latin typeface="Arial" charset="0"/>
            </a:endParaRPr>
          </a:p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mikro: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solidní, </a:t>
            </a:r>
            <a:r>
              <a:rPr lang="cs-CZ" altLang="cs-CZ" sz="2400" dirty="0" err="1"/>
              <a:t>trabekulární</a:t>
            </a:r>
            <a:r>
              <a:rPr lang="cs-CZ" altLang="cs-CZ" sz="2400" dirty="0"/>
              <a:t>, abortivně tubulární formace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 err="1"/>
              <a:t>bb</a:t>
            </a:r>
            <a:r>
              <a:rPr lang="cs-CZ" altLang="cs-CZ" sz="2400" dirty="0"/>
              <a:t>. epitelového vzhledu, mitózy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stroma bez lymfocytární příměsi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6182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stes_GCT_E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6137" y="980729"/>
            <a:ext cx="66246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0424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Nádor ze žloutkového váčku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90000"/>
              </a:lnSpc>
            </a:pPr>
            <a:r>
              <a:rPr lang="en-US" altLang="cs-CZ" sz="2000" dirty="0">
                <a:cs typeface="Arial" charset="0"/>
              </a:rPr>
              <a:t>~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/>
              <a:t>epitel žloutkového váčku, </a:t>
            </a:r>
            <a:r>
              <a:rPr lang="cs-CZ" altLang="cs-CZ" sz="2000" dirty="0" err="1"/>
              <a:t>extraembryonální</a:t>
            </a:r>
            <a:r>
              <a:rPr lang="cs-CZ" altLang="cs-CZ" sz="2000" dirty="0"/>
              <a:t> mezoderm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000" dirty="0"/>
              <a:t>v čisté formě nejčastěji u kojenců a batolat</a:t>
            </a:r>
          </a:p>
          <a:p>
            <a:pPr marL="182563" indent="-182563">
              <a:lnSpc>
                <a:spcPct val="90000"/>
              </a:lnSpc>
            </a:pPr>
            <a:r>
              <a:rPr lang="cs-CZ" altLang="cs-CZ" sz="2000" dirty="0"/>
              <a:t>u dospělých jako součást </a:t>
            </a:r>
            <a:r>
              <a:rPr lang="cs-CZ" altLang="cs-CZ" sz="2000" dirty="0" err="1"/>
              <a:t>germinálních</a:t>
            </a:r>
            <a:r>
              <a:rPr lang="cs-CZ" altLang="cs-CZ" sz="2000" dirty="0"/>
              <a:t> nádorů</a:t>
            </a:r>
          </a:p>
          <a:p>
            <a:pPr marL="360363" indent="-360363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400" b="1" dirty="0"/>
              <a:t>vysoce maligní</a:t>
            </a:r>
            <a:r>
              <a:rPr lang="cs-CZ" altLang="cs-CZ" sz="2400" dirty="0"/>
              <a:t> 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400" dirty="0"/>
              <a:t>mikro: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 err="1"/>
              <a:t>mikrocystické</a:t>
            </a:r>
            <a:r>
              <a:rPr lang="cs-CZ" altLang="cs-CZ" sz="2000" dirty="0"/>
              <a:t>, retikulární a papilární formace 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 err="1"/>
              <a:t>glomeruloidní</a:t>
            </a:r>
            <a:r>
              <a:rPr lang="cs-CZ" altLang="cs-CZ" sz="2000" dirty="0"/>
              <a:t> struktury (Schillerova-</a:t>
            </a:r>
            <a:r>
              <a:rPr lang="cs-CZ" altLang="cs-CZ" sz="2000" dirty="0" err="1"/>
              <a:t>Duvalova</a:t>
            </a:r>
            <a:r>
              <a:rPr lang="cs-CZ" altLang="cs-CZ" sz="2000" dirty="0"/>
              <a:t> tělíska)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kapiláry se zevně nasedajícími nádorovými </a:t>
            </a:r>
            <a:r>
              <a:rPr lang="cs-CZ" altLang="cs-CZ" sz="1800" dirty="0" err="1"/>
              <a:t>bb</a:t>
            </a:r>
            <a:r>
              <a:rPr lang="cs-CZ" altLang="cs-CZ" sz="1800" dirty="0"/>
              <a:t>.</a:t>
            </a:r>
            <a:r>
              <a:rPr lang="cs-CZ" altLang="cs-CZ" sz="1800" dirty="0">
                <a:latin typeface="Arial" charset="0"/>
                <a:cs typeface="Arial" charset="0"/>
              </a:rPr>
              <a:t>→</a:t>
            </a:r>
            <a:r>
              <a:rPr lang="cs-CZ" altLang="cs-CZ" sz="1800" dirty="0"/>
              <a:t> štěrbinovité formace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/>
              <a:t>nádorové </a:t>
            </a:r>
            <a:r>
              <a:rPr lang="cs-CZ" altLang="cs-CZ" sz="2000" dirty="0" err="1"/>
              <a:t>bb</a:t>
            </a:r>
            <a:r>
              <a:rPr lang="cs-CZ" altLang="cs-CZ" sz="2000" dirty="0"/>
              <a:t>.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polygonální či kubické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často s klenutým povrchem (kulatá jádra) </a:t>
            </a:r>
            <a:r>
              <a:rPr lang="cs-CZ" altLang="cs-CZ" sz="1800" dirty="0">
                <a:latin typeface="Arial" charset="0"/>
                <a:cs typeface="Arial" charset="0"/>
              </a:rPr>
              <a:t>→</a:t>
            </a:r>
            <a:r>
              <a:rPr lang="cs-CZ" altLang="cs-CZ" sz="1800" dirty="0"/>
              <a:t> „kočičí hlavy“, cvočky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612768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1259632" y="626404"/>
            <a:ext cx="6445076" cy="5814913"/>
            <a:chOff x="1511300" y="1700213"/>
            <a:chExt cx="6131187" cy="4950742"/>
          </a:xfrm>
        </p:grpSpPr>
        <p:pic>
          <p:nvPicPr>
            <p:cNvPr id="5" name="Picture 6" descr="Testes_GCT_YST5_SchillerDuv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1700213"/>
              <a:ext cx="6121400" cy="459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22413" y="5949375"/>
              <a:ext cx="6120074" cy="70158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Schillerova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-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Duvalova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tělíska (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glomeruloidní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formace kapilár a nádorových buněk)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400248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Choriokarcinom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US" altLang="cs-CZ" sz="2400" dirty="0">
                <a:cs typeface="Arial" charset="0"/>
              </a:rPr>
              <a:t>~</a:t>
            </a:r>
            <a:r>
              <a:rPr lang="cs-CZ" altLang="cs-CZ" sz="2400" dirty="0">
                <a:cs typeface="Arial" charset="0"/>
              </a:rPr>
              <a:t> </a:t>
            </a:r>
            <a:r>
              <a:rPr lang="cs-CZ" altLang="cs-CZ" sz="2400" dirty="0" err="1"/>
              <a:t>syncytiotrofoblast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cytotrofoblast</a:t>
            </a:r>
            <a:r>
              <a:rPr lang="cs-CZ" altLang="cs-CZ" sz="2400" dirty="0"/>
              <a:t>, intermediární trofoblast</a:t>
            </a:r>
          </a:p>
          <a:p>
            <a:pPr marL="269875" indent="-269875">
              <a:buFont typeface="Wingdings" pitchFamily="2" charset="2"/>
              <a:buNone/>
            </a:pPr>
            <a:endParaRPr lang="cs-CZ" altLang="cs-CZ" sz="900" dirty="0"/>
          </a:p>
          <a:p>
            <a:pPr marL="269875" indent="-269875"/>
            <a:r>
              <a:rPr lang="cs-CZ" altLang="cs-CZ" sz="2400" dirty="0"/>
              <a:t>častěji jako součást smíšených </a:t>
            </a:r>
            <a:r>
              <a:rPr lang="cs-CZ" altLang="cs-CZ" sz="2400" dirty="0" err="1"/>
              <a:t>germinálních</a:t>
            </a:r>
            <a:r>
              <a:rPr lang="cs-CZ" altLang="cs-CZ" sz="2400" dirty="0"/>
              <a:t> nádorů</a:t>
            </a:r>
            <a:r>
              <a:rPr lang="cs-CZ" altLang="cs-CZ" sz="2800" dirty="0"/>
              <a:t> </a:t>
            </a:r>
          </a:p>
          <a:p>
            <a:pPr marL="269875" indent="-269875">
              <a:buFont typeface="Wingdings" pitchFamily="2" charset="2"/>
              <a:buNone/>
            </a:pPr>
            <a:endParaRPr lang="cs-CZ" altLang="cs-CZ" sz="1000" dirty="0"/>
          </a:p>
          <a:p>
            <a:pPr marL="269875" indent="-269875"/>
            <a:r>
              <a:rPr lang="cs-CZ" altLang="cs-CZ" sz="2400" dirty="0"/>
              <a:t>mikro:</a:t>
            </a:r>
          </a:p>
          <a:p>
            <a:pPr marL="895350" lvl="1" indent="-355600">
              <a:tabLst>
                <a:tab pos="808038" algn="l"/>
              </a:tabLst>
            </a:pPr>
            <a:r>
              <a:rPr lang="cs-CZ" altLang="cs-CZ" sz="2400" dirty="0"/>
              <a:t>výrazně </a:t>
            </a:r>
            <a:r>
              <a:rPr lang="cs-CZ" altLang="cs-CZ" sz="2400" dirty="0" err="1"/>
              <a:t>prokrvácený</a:t>
            </a:r>
            <a:r>
              <a:rPr lang="cs-CZ" altLang="cs-CZ" sz="2400" dirty="0"/>
              <a:t> a ložiskově nekrotický tumor</a:t>
            </a:r>
          </a:p>
          <a:p>
            <a:pPr marL="895350" lvl="1" indent="-355600">
              <a:tabLst>
                <a:tab pos="808038" algn="l"/>
              </a:tabLst>
            </a:pPr>
            <a:r>
              <a:rPr lang="cs-CZ" altLang="cs-CZ" sz="2400" dirty="0"/>
              <a:t>struktury </a:t>
            </a:r>
            <a:r>
              <a:rPr lang="cs-CZ" altLang="cs-CZ" sz="2400" dirty="0" err="1"/>
              <a:t>syncytiotrofoblastu</a:t>
            </a:r>
            <a:r>
              <a:rPr lang="cs-CZ" altLang="cs-CZ" sz="2400" dirty="0"/>
              <a:t> s variabilní příměsí větších polygonálních buněk vzhledu </a:t>
            </a:r>
            <a:r>
              <a:rPr lang="cs-CZ" altLang="cs-CZ" sz="2400" dirty="0" err="1"/>
              <a:t>cytotrofoblastu</a:t>
            </a:r>
            <a:r>
              <a:rPr lang="cs-CZ" altLang="cs-CZ" sz="2400" dirty="0"/>
              <a:t> a intermediálního trofoblastu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42747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0"/>
          <p:cNvGrpSpPr>
            <a:grpSpLocks/>
          </p:cNvGrpSpPr>
          <p:nvPr/>
        </p:nvGrpSpPr>
        <p:grpSpPr bwMode="auto">
          <a:xfrm>
            <a:off x="1118202" y="502762"/>
            <a:ext cx="7191316" cy="5715249"/>
            <a:chOff x="1238492" y="1640350"/>
            <a:chExt cx="6531518" cy="4918547"/>
          </a:xfrm>
        </p:grpSpPr>
        <p:pic>
          <p:nvPicPr>
            <p:cNvPr id="5" name="Picture 5" descr="choriokarcinom 100x 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92" y="1640350"/>
              <a:ext cx="6531518" cy="49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145655" y="5535192"/>
              <a:ext cx="2592603" cy="100624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syncytiotrofoblast</a:t>
              </a:r>
              <a:endParaRPr lang="cs-CZ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cytotrofoblast</a:t>
              </a:r>
              <a:endParaRPr lang="cs-CZ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nekrózy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763713" y="34290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659563" y="170021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72000" y="38608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867400" y="2636838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614790" y="5961967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27321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Teratom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indent="-269875"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intraembryonální</a:t>
            </a:r>
            <a:r>
              <a:rPr lang="cs-CZ" altLang="cs-CZ" sz="2400" dirty="0">
                <a:cs typeface="Arial" charset="0"/>
              </a:rPr>
              <a:t> diferenciace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/>
              <a:t>terminální diferenciace do 3, 2 / nebo 1 zárodečného listu (</a:t>
            </a:r>
            <a:r>
              <a:rPr lang="cs-CZ" altLang="cs-CZ" sz="2000" dirty="0" err="1"/>
              <a:t>monodermální</a:t>
            </a:r>
            <a:r>
              <a:rPr lang="cs-CZ" altLang="cs-CZ" sz="2000" dirty="0"/>
              <a:t> teratom)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269875" indent="-269875">
              <a:lnSpc>
                <a:spcPct val="80000"/>
              </a:lnSpc>
            </a:pPr>
            <a:r>
              <a:rPr lang="cs-CZ" altLang="cs-CZ" sz="2400" b="1" dirty="0"/>
              <a:t>ve varleti vzácné</a:t>
            </a:r>
            <a:r>
              <a:rPr lang="cs-CZ" altLang="cs-CZ" sz="2400" dirty="0"/>
              <a:t> (x </a:t>
            </a:r>
            <a:r>
              <a:rPr lang="cs-CZ" altLang="cs-CZ" sz="2400" dirty="0" err="1"/>
              <a:t>ovárium</a:t>
            </a:r>
            <a:r>
              <a:rPr lang="cs-CZ" altLang="cs-CZ" sz="2400" dirty="0"/>
              <a:t>)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1200" dirty="0"/>
          </a:p>
          <a:p>
            <a:pPr marL="269875" indent="-269875">
              <a:lnSpc>
                <a:spcPct val="80000"/>
              </a:lnSpc>
            </a:pPr>
            <a:r>
              <a:rPr lang="cs-CZ" altLang="cs-CZ" sz="2800" dirty="0"/>
              <a:t>histologická klasifikace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diferencovaný zralý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pouze zcela vyzrálé tkáně (organoidně uspořádané)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často cystická </a:t>
            </a:r>
            <a:r>
              <a:rPr lang="cs-CZ" altLang="cs-CZ" sz="2000" dirty="0" err="1"/>
              <a:t>strukutra</a:t>
            </a:r>
            <a:r>
              <a:rPr lang="cs-CZ" altLang="cs-CZ" sz="2000" dirty="0"/>
              <a:t> s obsahem mazu/hlenu/serózní tekutiny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diferencovaný nezralý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z nezralých tkání fetálního vzhledu (většinou </a:t>
            </a:r>
            <a:r>
              <a:rPr lang="cs-CZ" altLang="cs-CZ" sz="2000" dirty="0" err="1"/>
              <a:t>neuroektoderm</a:t>
            </a:r>
            <a:r>
              <a:rPr lang="cs-CZ" altLang="cs-CZ" sz="2000" dirty="0"/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s </a:t>
            </a:r>
            <a:r>
              <a:rPr lang="cs-CZ" altLang="cs-CZ" sz="2400" dirty="0" err="1"/>
              <a:t>malignizovanou</a:t>
            </a:r>
            <a:r>
              <a:rPr lang="cs-CZ" altLang="cs-CZ" sz="2400" dirty="0"/>
              <a:t> somatickou komponentou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sarkom, karcinom, PNET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76868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Záněty močového měchýře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šechny formy </a:t>
            </a:r>
            <a:r>
              <a:rPr lang="cs-CZ" sz="2400" b="1" dirty="0" smtClean="0"/>
              <a:t>nespecifického povrchového zánětu </a:t>
            </a:r>
            <a:r>
              <a:rPr lang="cs-CZ" sz="2400" dirty="0" smtClean="0"/>
              <a:t>(katarální, hnisavý, </a:t>
            </a:r>
            <a:r>
              <a:rPr lang="cs-CZ" sz="2400" dirty="0" err="1" smtClean="0"/>
              <a:t>pseudomembranózní</a:t>
            </a:r>
            <a:r>
              <a:rPr lang="cs-CZ" sz="2400" dirty="0" smtClean="0"/>
              <a:t>, ulcerózní flegmonózní a gangrenózní)</a:t>
            </a:r>
          </a:p>
          <a:p>
            <a:r>
              <a:rPr lang="cs-CZ" sz="2400" b="1" dirty="0" smtClean="0"/>
              <a:t>specifický </a:t>
            </a:r>
            <a:r>
              <a:rPr lang="cs-CZ" sz="2400" b="1" dirty="0"/>
              <a:t>zánět </a:t>
            </a:r>
            <a:r>
              <a:rPr lang="cs-CZ" sz="2400" dirty="0"/>
              <a:t>– TBC</a:t>
            </a:r>
          </a:p>
          <a:p>
            <a:r>
              <a:rPr lang="cs-CZ" sz="2400" dirty="0" smtClean="0"/>
              <a:t>chronické </a:t>
            </a:r>
            <a:r>
              <a:rPr lang="cs-CZ" sz="2400" dirty="0"/>
              <a:t>záněty, často asociace s </a:t>
            </a:r>
            <a:r>
              <a:rPr lang="cs-CZ" sz="2400" dirty="0" smtClean="0"/>
              <a:t>lithiázou</a:t>
            </a:r>
          </a:p>
          <a:p>
            <a:pPr marL="722313" lvl="3" indent="0">
              <a:buNone/>
            </a:pPr>
            <a:r>
              <a:rPr lang="cs-CZ" altLang="cs-CZ" dirty="0" smtClean="0"/>
              <a:t>- </a:t>
            </a:r>
            <a:r>
              <a:rPr lang="cs-CZ" altLang="cs-CZ" sz="2000" dirty="0" smtClean="0"/>
              <a:t>reaktivní </a:t>
            </a:r>
            <a:r>
              <a:rPr lang="cs-CZ" altLang="cs-CZ" sz="2000" dirty="0"/>
              <a:t>změny </a:t>
            </a:r>
            <a:r>
              <a:rPr lang="cs-CZ" altLang="cs-CZ" sz="2000" dirty="0" err="1"/>
              <a:t>urotelu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dlaždicobuněčná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žlazová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metaplázie</a:t>
            </a:r>
            <a:r>
              <a:rPr lang="cs-CZ" altLang="cs-CZ" sz="2000" dirty="0" smtClean="0"/>
              <a:t>, tvorba </a:t>
            </a:r>
            <a:r>
              <a:rPr lang="cs-CZ" altLang="cs-CZ" sz="2000" dirty="0" err="1" smtClean="0"/>
              <a:t>Brunnových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čepů </a:t>
            </a:r>
            <a:r>
              <a:rPr lang="cs-CZ" altLang="cs-CZ" sz="2000" dirty="0" smtClean="0"/>
              <a:t>–&gt; </a:t>
            </a:r>
            <a:r>
              <a:rPr lang="cs-CZ" altLang="cs-CZ" sz="2000" dirty="0"/>
              <a:t>cystitis </a:t>
            </a:r>
            <a:r>
              <a:rPr lang="cs-CZ" altLang="cs-CZ" sz="2000" dirty="0" err="1"/>
              <a:t>cystica</a:t>
            </a:r>
            <a:endParaRPr lang="cs-CZ" altLang="cs-CZ" sz="2000" dirty="0"/>
          </a:p>
          <a:p>
            <a:pPr lvl="3"/>
            <a:endParaRPr lang="cs-CZ" alt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258186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Teratom diferencovaný zralý</a:t>
            </a:r>
            <a:br>
              <a:rPr lang="cs-CZ" altLang="cs-CZ" dirty="0"/>
            </a:br>
            <a:r>
              <a:rPr lang="cs-CZ" altLang="cs-CZ" dirty="0"/>
              <a:t>(</a:t>
            </a:r>
            <a:r>
              <a:rPr lang="cs-CZ" altLang="cs-CZ" dirty="0" err="1"/>
              <a:t>dermoidní</a:t>
            </a:r>
            <a:r>
              <a:rPr lang="cs-CZ" altLang="cs-CZ" dirty="0"/>
              <a:t> cysta)</a:t>
            </a:r>
            <a:endParaRPr lang="cs-CZ" dirty="0"/>
          </a:p>
        </p:txBody>
      </p:sp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1417638" y="1628775"/>
            <a:ext cx="6300787" cy="4992688"/>
            <a:chOff x="1417398" y="1628775"/>
            <a:chExt cx="6301027" cy="4992748"/>
          </a:xfrm>
        </p:grpSpPr>
        <p:pic>
          <p:nvPicPr>
            <p:cNvPr id="5" name="Picture 4" descr="1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1628775"/>
              <a:ext cx="6292850" cy="496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17398" y="5310232"/>
              <a:ext cx="4624563" cy="131129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lumen cysty s keratinovými šupinami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epidermis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kožní adnexa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tuková tkáň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508625" y="47244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076825" y="4005263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32138" y="1989138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19925" y="58769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164388" y="191611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869982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1291535" y="404664"/>
            <a:ext cx="6797054" cy="6018361"/>
            <a:chOff x="1303681" y="1600200"/>
            <a:chExt cx="6167094" cy="4822503"/>
          </a:xfrm>
        </p:grpSpPr>
        <p:pic>
          <p:nvPicPr>
            <p:cNvPr id="5" name="Picture 4" descr="16-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1600200"/>
              <a:ext cx="5735637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779838" y="323056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659563" y="4797425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11413" y="38608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35375" y="41497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148263" y="23495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303681" y="4957539"/>
              <a:ext cx="3870110" cy="14651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nervová tkáň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kompakta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(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lamelární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kost)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kostní dřeň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chrupavčitá tkáň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 vlákna příčně pruhovaného svalu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531712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Teratom diferencovaný nezralý</a:t>
            </a:r>
            <a:endParaRPr lang="cs-CZ" dirty="0"/>
          </a:p>
        </p:txBody>
      </p:sp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1585913" y="1600200"/>
            <a:ext cx="6034087" cy="4525963"/>
            <a:chOff x="1585913" y="1600200"/>
            <a:chExt cx="6034087" cy="4525963"/>
          </a:xfrm>
        </p:grpSpPr>
        <p:pic>
          <p:nvPicPr>
            <p:cNvPr id="5" name="Picture 21" descr="Testes_GCT_ImmatureTeratom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13" y="1600200"/>
              <a:ext cx="6034087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87563" y="5734050"/>
              <a:ext cx="4968875" cy="3667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Primitivní fetální tkáně (neuroektodermové)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8311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lymfomy varlete  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vzácné, nad 60 let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DLBCL, nepříznivá prognóza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adenomatoidní</a:t>
            </a:r>
            <a:r>
              <a:rPr lang="cs-CZ" dirty="0" smtClean="0"/>
              <a:t> nádor nadvarlete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benigní</a:t>
            </a:r>
            <a:r>
              <a:rPr lang="cs-CZ" sz="2400" dirty="0"/>
              <a:t>, tuhý uzlík</a:t>
            </a:r>
          </a:p>
        </p:txBody>
      </p:sp>
    </p:spTree>
    <p:extLst>
      <p:ext uri="{BB962C8B-B14F-4D97-AF65-F5344CB8AC3E}">
        <p14:creationId xmlns:p14="http://schemas.microsoft.com/office/powerpoint/2010/main" val="401489412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Prostatitida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indent="-269875"/>
            <a:r>
              <a:rPr lang="cs-CZ" sz="2400" dirty="0"/>
              <a:t>a</a:t>
            </a:r>
            <a:r>
              <a:rPr lang="cs-CZ" sz="2400" dirty="0" smtClean="0"/>
              <a:t>kutní</a:t>
            </a:r>
          </a:p>
          <a:p>
            <a:pPr marL="452438" indent="-182563">
              <a:buFontTx/>
              <a:buChar char="-"/>
            </a:pPr>
            <a:r>
              <a:rPr lang="cs-CZ" sz="2000" dirty="0"/>
              <a:t>t</a:t>
            </a:r>
            <a:r>
              <a:rPr lang="cs-CZ" sz="2000" dirty="0" smtClean="0"/>
              <a:t>ypicky bakteriální infekce (např. </a:t>
            </a:r>
            <a:r>
              <a:rPr lang="cs-CZ" sz="2000" dirty="0" err="1" smtClean="0"/>
              <a:t>E.coli</a:t>
            </a:r>
            <a:r>
              <a:rPr lang="cs-CZ" sz="2000" dirty="0" smtClean="0"/>
              <a:t>, </a:t>
            </a:r>
            <a:r>
              <a:rPr lang="cs-CZ" sz="2000" dirty="0" err="1" smtClean="0"/>
              <a:t>Neisseria</a:t>
            </a:r>
            <a:r>
              <a:rPr lang="cs-CZ" sz="2000" dirty="0" smtClean="0"/>
              <a:t> </a:t>
            </a:r>
            <a:r>
              <a:rPr lang="cs-CZ" sz="2000" dirty="0" err="1" smtClean="0"/>
              <a:t>gonorrhoeae</a:t>
            </a:r>
            <a:r>
              <a:rPr lang="cs-CZ" sz="2000" dirty="0" smtClean="0"/>
              <a:t>)</a:t>
            </a:r>
          </a:p>
          <a:p>
            <a:pPr marL="452438" indent="-182563">
              <a:buFontTx/>
              <a:buChar char="-"/>
            </a:pPr>
            <a:r>
              <a:rPr lang="cs-CZ" sz="2000" dirty="0"/>
              <a:t>a</a:t>
            </a:r>
            <a:r>
              <a:rPr lang="cs-CZ" sz="2000" dirty="0" smtClean="0"/>
              <a:t>scendentně, </a:t>
            </a:r>
            <a:r>
              <a:rPr lang="cs-CZ" sz="2000" dirty="0" err="1" smtClean="0"/>
              <a:t>iatrogenně</a:t>
            </a:r>
            <a:r>
              <a:rPr lang="cs-CZ" sz="2000" dirty="0" smtClean="0"/>
              <a:t>, hematogenně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269875" indent="-269875"/>
            <a:r>
              <a:rPr lang="cs-CZ" sz="2400" dirty="0"/>
              <a:t>c</a:t>
            </a:r>
            <a:r>
              <a:rPr lang="cs-CZ" sz="2400" dirty="0" smtClean="0"/>
              <a:t>hronická</a:t>
            </a:r>
          </a:p>
          <a:p>
            <a:pPr marL="269875" indent="0">
              <a:buNone/>
            </a:pPr>
            <a:r>
              <a:rPr lang="cs-CZ" sz="2000" dirty="0" smtClean="0"/>
              <a:t>- přechod z akutního</a:t>
            </a:r>
          </a:p>
          <a:p>
            <a:pPr marL="612775">
              <a:buFontTx/>
              <a:buChar char="-"/>
            </a:pPr>
            <a:r>
              <a:rPr lang="cs-CZ" sz="2000" dirty="0" smtClean="0"/>
              <a:t>Často nenápadně, postupně /zřejmě </a:t>
            </a:r>
            <a:r>
              <a:rPr lang="cs-CZ" sz="2000" dirty="0" err="1" smtClean="0"/>
              <a:t>Chlamydia</a:t>
            </a:r>
            <a:r>
              <a:rPr lang="cs-CZ" sz="2000" dirty="0" smtClean="0"/>
              <a:t> </a:t>
            </a:r>
            <a:r>
              <a:rPr lang="cs-CZ" sz="2000" dirty="0" err="1" smtClean="0"/>
              <a:t>trachomatis</a:t>
            </a:r>
            <a:r>
              <a:rPr lang="cs-CZ" sz="2000" dirty="0" smtClean="0"/>
              <a:t>, </a:t>
            </a:r>
            <a:r>
              <a:rPr lang="cs-CZ" sz="2000" dirty="0" err="1" smtClean="0"/>
              <a:t>Ureaplasma</a:t>
            </a:r>
            <a:r>
              <a:rPr lang="cs-CZ" sz="2000" dirty="0" smtClean="0"/>
              <a:t> </a:t>
            </a:r>
            <a:r>
              <a:rPr lang="cs-CZ" sz="2000" dirty="0" err="1" smtClean="0"/>
              <a:t>urealyticum</a:t>
            </a:r>
            <a:r>
              <a:rPr lang="cs-CZ" sz="2000" dirty="0" smtClean="0"/>
              <a:t> – STD, když vznikají i uretritidy, </a:t>
            </a:r>
            <a:r>
              <a:rPr lang="cs-CZ" sz="2000" dirty="0" err="1" smtClean="0"/>
              <a:t>epididymitidy</a:t>
            </a:r>
            <a:r>
              <a:rPr lang="cs-CZ" sz="2000" dirty="0" smtClean="0"/>
              <a:t>, …</a:t>
            </a:r>
          </a:p>
          <a:p>
            <a:pPr marL="269875" indent="-269875"/>
            <a:r>
              <a:rPr lang="cs-CZ" sz="2400" dirty="0"/>
              <a:t>TBC </a:t>
            </a:r>
            <a:r>
              <a:rPr lang="cs-CZ" sz="2400" dirty="0" smtClean="0"/>
              <a:t>prostatitida</a:t>
            </a:r>
          </a:p>
          <a:p>
            <a:pPr marL="269875" indent="0">
              <a:buNone/>
            </a:pPr>
            <a:r>
              <a:rPr lang="cs-CZ" sz="2000" dirty="0"/>
              <a:t>- v rámci mužského genitálu nejčastější </a:t>
            </a:r>
            <a:r>
              <a:rPr lang="cs-CZ" sz="2000" dirty="0" smtClean="0"/>
              <a:t>lokalizace, hematogenním rozsevem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196323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err="1" smtClean="0"/>
              <a:t>Adenomyomatózní</a:t>
            </a:r>
            <a:r>
              <a:rPr lang="cs-CZ" sz="3600" dirty="0" smtClean="0"/>
              <a:t> hyperplazie prostaty (</a:t>
            </a:r>
            <a:r>
              <a:rPr lang="cs-CZ" sz="3600" dirty="0" err="1" smtClean="0"/>
              <a:t>nodulární</a:t>
            </a:r>
            <a:r>
              <a:rPr lang="cs-CZ" sz="3600" dirty="0" smtClean="0"/>
              <a:t> hyperplazie prostaty)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zbytnění prostaty, </a:t>
            </a:r>
            <a:r>
              <a:rPr lang="cs-CZ" sz="2600" dirty="0" smtClean="0"/>
              <a:t>benigní</a:t>
            </a:r>
          </a:p>
          <a:p>
            <a:endParaRPr lang="cs-CZ" sz="2600" dirty="0"/>
          </a:p>
          <a:p>
            <a:r>
              <a:rPr lang="cs-CZ" sz="2600" dirty="0"/>
              <a:t>incidence se zvyšuje s </a:t>
            </a:r>
            <a:r>
              <a:rPr lang="cs-CZ" sz="2600" dirty="0" smtClean="0"/>
              <a:t>věkem, 80+ až 90% mužů</a:t>
            </a:r>
          </a:p>
          <a:p>
            <a:endParaRPr lang="cs-CZ" sz="2600" dirty="0"/>
          </a:p>
          <a:p>
            <a:r>
              <a:rPr lang="cs-CZ" sz="2600" dirty="0" smtClean="0"/>
              <a:t>role </a:t>
            </a:r>
            <a:r>
              <a:rPr lang="cs-CZ" sz="2600" dirty="0"/>
              <a:t>estrogenu (hladina stoupá s věkem) a vyšší vnímavost buněk k </a:t>
            </a:r>
            <a:r>
              <a:rPr lang="cs-CZ" sz="2600" dirty="0" err="1"/>
              <a:t>dihydrotestosteronu</a:t>
            </a:r>
            <a:r>
              <a:rPr lang="cs-CZ" sz="2600" dirty="0"/>
              <a:t> -&gt; zmnožení glandulární a </a:t>
            </a:r>
            <a:r>
              <a:rPr lang="cs-CZ" sz="2600" dirty="0" err="1"/>
              <a:t>stromální</a:t>
            </a:r>
            <a:r>
              <a:rPr lang="cs-CZ" sz="2600" dirty="0"/>
              <a:t> </a:t>
            </a:r>
            <a:r>
              <a:rPr lang="cs-CZ" sz="2600" dirty="0" smtClean="0"/>
              <a:t>komponenty</a:t>
            </a:r>
          </a:p>
          <a:p>
            <a:endParaRPr lang="cs-CZ" sz="2600" dirty="0"/>
          </a:p>
          <a:p>
            <a:r>
              <a:rPr lang="cs-CZ" sz="2600" b="1" dirty="0"/>
              <a:t>makro</a:t>
            </a:r>
            <a:r>
              <a:rPr lang="cs-CZ" sz="2600" dirty="0"/>
              <a:t>: uzlovitá stavba, dominantně v </a:t>
            </a:r>
            <a:r>
              <a:rPr lang="cs-CZ" sz="2600" dirty="0" err="1"/>
              <a:t>periuretrální</a:t>
            </a:r>
            <a:r>
              <a:rPr lang="cs-CZ" sz="2600" dirty="0"/>
              <a:t> části (tzv. přechodové zóně) – útlak </a:t>
            </a:r>
            <a:r>
              <a:rPr lang="cs-CZ" sz="2600" dirty="0" err="1"/>
              <a:t>uretry</a:t>
            </a:r>
            <a:r>
              <a:rPr lang="cs-CZ" sz="2600" dirty="0"/>
              <a:t> + dysurie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4542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Image0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3193"/>
            <a:ext cx="7704856" cy="49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8249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683568" y="2191068"/>
            <a:ext cx="5602288" cy="4264025"/>
            <a:chOff x="1597307" y="1805651"/>
            <a:chExt cx="5602147" cy="4265271"/>
          </a:xfrm>
        </p:grpSpPr>
        <p:pic>
          <p:nvPicPr>
            <p:cNvPr id="5" name="Obrázek 2" descr="prostata schéma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307" y="1818616"/>
              <a:ext cx="5602147" cy="425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7"/>
            <p:cNvSpPr txBox="1">
              <a:spLocks noChangeArrowheads="1"/>
            </p:cNvSpPr>
            <p:nvPr/>
          </p:nvSpPr>
          <p:spPr bwMode="auto">
            <a:xfrm>
              <a:off x="4363654" y="1805651"/>
              <a:ext cx="2812649" cy="3385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cs-CZ" altLang="cs-CZ" sz="1600" b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upraveno dle www.nature.com</a:t>
              </a:r>
            </a:p>
          </p:txBody>
        </p:sp>
      </p:grpSp>
      <p:pic>
        <p:nvPicPr>
          <p:cNvPr id="7" name="Obrázek 6" descr="prostata sché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12" y="116632"/>
            <a:ext cx="52451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969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3608E-6 L -0.19115 0.11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56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yperplazie prostaty 20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60648"/>
            <a:ext cx="8281615" cy="6338887"/>
          </a:xfrm>
          <a:prstGeom prst="rect">
            <a:avLst/>
          </a:prstGeom>
        </p:spPr>
      </p:pic>
      <p:pic>
        <p:nvPicPr>
          <p:cNvPr id="5" name="Picture 6" descr="hyperplazie prostaty 40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2" y="3430090"/>
            <a:ext cx="4202113" cy="3163887"/>
          </a:xfrm>
          <a:prstGeom prst="rect">
            <a:avLst/>
          </a:prstGeom>
        </p:spPr>
      </p:pic>
      <p:pic>
        <p:nvPicPr>
          <p:cNvPr id="6" name="Picture 7" descr="hyperplazie prostaty 200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3" y="260648"/>
            <a:ext cx="4214812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383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Karcinom prostaty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800" dirty="0"/>
              <a:t>incidence stoupá 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400" dirty="0"/>
              <a:t>kolísá v rozmezí 1. - 3. místa zhoubných novotvarů u mužů (karcinom prostaty – plic – </a:t>
            </a:r>
            <a:r>
              <a:rPr lang="cs-CZ" altLang="cs-CZ" sz="2400" dirty="0" err="1"/>
              <a:t>kolorekta</a:t>
            </a:r>
            <a:r>
              <a:rPr lang="cs-CZ" altLang="cs-CZ" sz="2400" dirty="0" smtClean="0"/>
              <a:t>)</a:t>
            </a:r>
          </a:p>
          <a:p>
            <a:pPr marL="895350" lvl="1" indent="-355600">
              <a:lnSpc>
                <a:spcPct val="90000"/>
              </a:lnSpc>
            </a:pPr>
            <a:endParaRPr lang="cs-CZ" altLang="cs-CZ" sz="2400" dirty="0"/>
          </a:p>
          <a:p>
            <a:pPr marL="895350" lvl="1" indent="-355600">
              <a:lnSpc>
                <a:spcPct val="90000"/>
              </a:lnSpc>
            </a:pPr>
            <a:endParaRPr lang="cs-CZ" altLang="cs-CZ" sz="2400" dirty="0"/>
          </a:p>
          <a:p>
            <a:pPr marL="895350" lvl="1" indent="-355600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/>
          </a:p>
          <a:p>
            <a:endParaRPr lang="cs-CZ" dirty="0"/>
          </a:p>
        </p:txBody>
      </p:sp>
      <p:pic>
        <p:nvPicPr>
          <p:cNvPr id="4" name="Obrázek 3" descr="ACA prostaty, incidence, mortalit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10444"/>
            <a:ext cx="6712162" cy="34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7061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Nádory močového měchýře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/>
              <a:t>benigní x maligní</a:t>
            </a:r>
          </a:p>
          <a:p>
            <a:pPr lvl="1">
              <a:defRPr/>
            </a:pPr>
            <a:r>
              <a:rPr lang="cs-CZ" dirty="0"/>
              <a:t> </a:t>
            </a:r>
            <a:r>
              <a:rPr lang="cs-CZ" dirty="0" smtClean="0"/>
              <a:t>nejčastěji </a:t>
            </a:r>
            <a:r>
              <a:rPr lang="cs-CZ" dirty="0"/>
              <a:t>z </a:t>
            </a:r>
            <a:r>
              <a:rPr lang="cs-CZ" dirty="0" err="1" smtClean="0"/>
              <a:t>urotelu</a:t>
            </a:r>
            <a:endParaRPr lang="cs-CZ" dirty="0" smtClean="0"/>
          </a:p>
          <a:p>
            <a:pPr marL="457200" lvl="1" indent="0"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b="1" dirty="0"/>
              <a:t>Prekancerózy:</a:t>
            </a:r>
          </a:p>
          <a:p>
            <a:pPr lvl="1">
              <a:defRPr/>
            </a:pPr>
            <a:r>
              <a:rPr lang="cs-CZ" sz="3200" dirty="0"/>
              <a:t> </a:t>
            </a:r>
            <a:r>
              <a:rPr lang="cs-CZ" dirty="0" err="1"/>
              <a:t>dysplázie</a:t>
            </a:r>
            <a:r>
              <a:rPr lang="cs-CZ" dirty="0"/>
              <a:t> </a:t>
            </a:r>
            <a:r>
              <a:rPr lang="cs-CZ" dirty="0" err="1"/>
              <a:t>urotelu</a:t>
            </a:r>
            <a:endParaRPr lang="cs-CZ" dirty="0"/>
          </a:p>
          <a:p>
            <a:pPr lvl="1">
              <a:defRPr/>
            </a:pPr>
            <a:r>
              <a:rPr lang="cs-CZ" dirty="0"/>
              <a:t> rizikové faktory:</a:t>
            </a:r>
          </a:p>
          <a:p>
            <a:pPr lvl="2">
              <a:defRPr/>
            </a:pPr>
            <a:r>
              <a:rPr lang="cs-CZ" b="1" dirty="0"/>
              <a:t> pohlaví</a:t>
            </a:r>
          </a:p>
          <a:p>
            <a:pPr lvl="2">
              <a:defRPr/>
            </a:pPr>
            <a:r>
              <a:rPr lang="cs-CZ" b="1" dirty="0"/>
              <a:t> kouření</a:t>
            </a:r>
          </a:p>
          <a:p>
            <a:pPr lvl="2">
              <a:defRPr/>
            </a:pPr>
            <a:r>
              <a:rPr lang="cs-CZ" b="1" dirty="0"/>
              <a:t>expozice aromatickým aminům</a:t>
            </a:r>
          </a:p>
          <a:p>
            <a:pPr lvl="2">
              <a:defRPr/>
            </a:pPr>
            <a:r>
              <a:rPr lang="cs-CZ" b="1" dirty="0"/>
              <a:t>dlouhodobá konzumace fenacetinových analgetik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2831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274496" cy="4297363"/>
          </a:xfrm>
        </p:spPr>
        <p:txBody>
          <a:bodyPr>
            <a:normAutofit/>
          </a:bodyPr>
          <a:lstStyle/>
          <a:p>
            <a:pPr marL="182563" indent="-182563">
              <a:lnSpc>
                <a:spcPct val="90000"/>
              </a:lnSpc>
            </a:pPr>
            <a:r>
              <a:rPr lang="cs-CZ" altLang="cs-CZ" sz="2400" dirty="0"/>
              <a:t>typicky roste </a:t>
            </a:r>
            <a:r>
              <a:rPr lang="cs-CZ" altLang="cs-CZ" sz="2400" b="1" dirty="0"/>
              <a:t>v periferní zóně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(až 80%) prostaty </a:t>
            </a:r>
            <a:r>
              <a:rPr lang="cs-CZ" altLang="cs-CZ" sz="2400" dirty="0"/>
              <a:t>dorzálně (per </a:t>
            </a:r>
            <a:r>
              <a:rPr lang="cs-CZ" altLang="cs-CZ" sz="2400" dirty="0" err="1" smtClean="0"/>
              <a:t>rectum</a:t>
            </a:r>
            <a:r>
              <a:rPr lang="cs-CZ" altLang="cs-CZ" sz="2400" dirty="0" smtClean="0"/>
              <a:t>)</a:t>
            </a:r>
          </a:p>
          <a:p>
            <a:pPr marL="182563" indent="-182563">
              <a:lnSpc>
                <a:spcPct val="90000"/>
              </a:lnSpc>
            </a:pPr>
            <a:endParaRPr lang="cs-CZ" altLang="cs-CZ" sz="2400" dirty="0" smtClean="0"/>
          </a:p>
          <a:p>
            <a:pPr marL="182563" indent="-182563">
              <a:lnSpc>
                <a:spcPct val="90000"/>
              </a:lnSpc>
            </a:pPr>
            <a:r>
              <a:rPr lang="cs-CZ" altLang="cs-CZ" sz="2400" b="1" dirty="0" smtClean="0"/>
              <a:t>Nejčastěji </a:t>
            </a:r>
            <a:r>
              <a:rPr lang="cs-CZ" altLang="cs-CZ" sz="2400" b="1" dirty="0" err="1" smtClean="0"/>
              <a:t>acinární</a:t>
            </a:r>
            <a:r>
              <a:rPr lang="cs-CZ" altLang="cs-CZ" sz="2400" b="1" dirty="0" smtClean="0"/>
              <a:t> adenokarcinom prostaty s různým stupněm diferenciace</a:t>
            </a:r>
            <a:endParaRPr lang="cs-CZ" altLang="cs-CZ" sz="2400" b="1" dirty="0"/>
          </a:p>
          <a:p>
            <a:pPr marL="269875" indent="0">
              <a:lnSpc>
                <a:spcPct val="90000"/>
              </a:lnSpc>
              <a:buNone/>
            </a:pPr>
            <a:r>
              <a:rPr lang="cs-CZ" altLang="cs-CZ" sz="2400" dirty="0" smtClean="0"/>
              <a:t>- </a:t>
            </a:r>
            <a:r>
              <a:rPr lang="cs-CZ" altLang="cs-CZ" sz="2000" dirty="0" err="1" smtClean="0"/>
              <a:t>infiltrativní</a:t>
            </a:r>
            <a:r>
              <a:rPr lang="cs-CZ" altLang="cs-CZ" sz="2000" dirty="0" smtClean="0"/>
              <a:t> růst </a:t>
            </a:r>
            <a:r>
              <a:rPr lang="cs-CZ" altLang="cs-CZ" sz="2000" dirty="0" err="1" smtClean="0"/>
              <a:t>žlazek</a:t>
            </a:r>
            <a:endParaRPr lang="cs-CZ" altLang="cs-CZ" sz="2000" dirty="0" smtClean="0"/>
          </a:p>
          <a:p>
            <a:pPr marL="269875" indent="0">
              <a:lnSpc>
                <a:spcPct val="90000"/>
              </a:lnSpc>
              <a:buNone/>
            </a:pPr>
            <a:r>
              <a:rPr lang="cs-CZ" altLang="cs-CZ" sz="2000" dirty="0" smtClean="0"/>
              <a:t>- nádorové </a:t>
            </a:r>
            <a:r>
              <a:rPr lang="cs-CZ" altLang="cs-CZ" sz="2000" dirty="0" err="1" smtClean="0"/>
              <a:t>žlazky</a:t>
            </a:r>
            <a:r>
              <a:rPr lang="cs-CZ" altLang="cs-CZ" sz="2000" dirty="0" smtClean="0"/>
              <a:t> ztrácejí vrstvu bazálních buněk, která je přítomna v normálních/benigních </a:t>
            </a:r>
            <a:r>
              <a:rPr lang="cs-CZ" altLang="cs-CZ" sz="2000" dirty="0" err="1" smtClean="0"/>
              <a:t>žlazkách</a:t>
            </a:r>
            <a:r>
              <a:rPr lang="cs-CZ" altLang="cs-CZ" sz="2000" dirty="0" smtClean="0"/>
              <a:t> /lze prokázat </a:t>
            </a:r>
            <a:r>
              <a:rPr lang="cs-CZ" altLang="cs-CZ" sz="2000" dirty="0" err="1" smtClean="0"/>
              <a:t>imunohistochemicky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HMWCK/</a:t>
            </a:r>
          </a:p>
          <a:p>
            <a:pPr marL="182563" indent="-182563">
              <a:lnSpc>
                <a:spcPct val="90000"/>
              </a:lnSpc>
            </a:pPr>
            <a:endParaRPr lang="cs-CZ" altLang="cs-CZ" sz="2400" dirty="0" smtClean="0"/>
          </a:p>
          <a:p>
            <a:pPr marL="182563" indent="-182563">
              <a:lnSpc>
                <a:spcPct val="90000"/>
              </a:lnSpc>
            </a:pPr>
            <a:r>
              <a:rPr lang="cs-CZ" altLang="cs-CZ" sz="2400" dirty="0" err="1"/>
              <a:t>p</a:t>
            </a:r>
            <a:r>
              <a:rPr lang="cs-CZ" altLang="cs-CZ" sz="2400" dirty="0" err="1" smtClean="0"/>
              <a:t>rekurzorová</a:t>
            </a:r>
            <a:r>
              <a:rPr lang="cs-CZ" altLang="cs-CZ" sz="2400" dirty="0" smtClean="0"/>
              <a:t> léze – tzv. HG PIN /prostatická </a:t>
            </a:r>
            <a:r>
              <a:rPr lang="cs-CZ" altLang="cs-CZ" sz="2400" dirty="0" err="1" smtClean="0"/>
              <a:t>intraepiteliální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neoplazie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-grade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9965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899592" y="547588"/>
            <a:ext cx="7848872" cy="5833740"/>
            <a:chOff x="900113" y="1628775"/>
            <a:chExt cx="7343775" cy="4933950"/>
          </a:xfrm>
        </p:grpSpPr>
        <p:pic>
          <p:nvPicPr>
            <p:cNvPr id="5" name="Picture 6" descr="ACA prostaty3, přehled 4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63" y="1628775"/>
              <a:ext cx="6264275" cy="471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900113" y="6165850"/>
              <a:ext cx="7343775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altLang="cs-CZ" sz="2000" b="0" i="0">
                  <a:solidFill>
                    <a:schemeClr val="tx1"/>
                  </a:solidFill>
                  <a:latin typeface="Arial" charset="0"/>
                </a:rPr>
                <a:t>Drobné nádorové aciny (1) vrůstají mezi prostatické žlázky (2)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11638" y="443706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932363" y="3032125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71775" y="5300663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75484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1654969" y="926852"/>
            <a:ext cx="6121400" cy="5005388"/>
            <a:chOff x="1619250" y="1628775"/>
            <a:chExt cx="6121400" cy="500538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79613" y="6237288"/>
              <a:ext cx="547211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altLang="cs-CZ" sz="2000" b="0" i="0">
                  <a:solidFill>
                    <a:schemeClr val="tx1"/>
                  </a:solidFill>
                  <a:latin typeface="Arial" charset="0"/>
                </a:rPr>
                <a:t>Jadérka (šipky). Chybí vrstva bazálních buněk.</a:t>
              </a:r>
            </a:p>
          </p:txBody>
        </p:sp>
        <p:pic>
          <p:nvPicPr>
            <p:cNvPr id="6" name="Picture 11" descr="ACA prostaty2, 40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628775"/>
              <a:ext cx="61214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3348038" y="4005263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6227763" y="2708275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2484438" y="3860800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4356100" y="2924175"/>
              <a:ext cx="71438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37773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ek obrázku pro prostatic carcinoma HMWCK neg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9" y="1196752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0116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visející obráz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400600" cy="38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548680"/>
            <a:ext cx="7848872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800" dirty="0"/>
              <a:t>dg.: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/>
              <a:t>punkční biopsie </a:t>
            </a:r>
            <a:r>
              <a:rPr lang="cs-CZ" altLang="cs-CZ" sz="2000" dirty="0"/>
              <a:t>(nejčastěji)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 err="1"/>
              <a:t>transuretrální</a:t>
            </a:r>
            <a:r>
              <a:rPr lang="cs-CZ" altLang="cs-CZ" dirty="0"/>
              <a:t> resekce </a:t>
            </a:r>
            <a:r>
              <a:rPr lang="cs-CZ" altLang="cs-CZ" sz="2000" dirty="0"/>
              <a:t>(většinou pro BHP – náhodný nález)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 err="1"/>
              <a:t>suprapubická</a:t>
            </a:r>
            <a:r>
              <a:rPr lang="cs-CZ" altLang="cs-CZ" dirty="0"/>
              <a:t> resekce prostaty</a:t>
            </a:r>
          </a:p>
        </p:txBody>
      </p:sp>
    </p:spTree>
    <p:extLst>
      <p:ext uri="{BB962C8B-B14F-4D97-AF65-F5344CB8AC3E}">
        <p14:creationId xmlns:p14="http://schemas.microsoft.com/office/powerpoint/2010/main" val="396080440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prostatis tissu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629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nímek obrazovky 2018-03-26 v 22.4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98" y="116632"/>
            <a:ext cx="4716016" cy="4898180"/>
          </a:xfrm>
          <a:prstGeom prst="rect">
            <a:avLst/>
          </a:prstGeom>
        </p:spPr>
      </p:pic>
      <p:pic>
        <p:nvPicPr>
          <p:cNvPr id="3" name="Picture 2" descr="Snímek obrazovky 2018-03-26 v 22.4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15704"/>
            <a:ext cx="3653465" cy="42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594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400" b="1" dirty="0"/>
              <a:t>šíření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per </a:t>
            </a:r>
            <a:r>
              <a:rPr lang="cs-CZ" altLang="cs-CZ" sz="2000" dirty="0" err="1"/>
              <a:t>continuitatem</a:t>
            </a:r>
            <a:endParaRPr lang="cs-CZ" altLang="cs-CZ" sz="2000" dirty="0"/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</a:t>
            </a:r>
            <a:r>
              <a:rPr lang="cs-CZ" altLang="cs-CZ" sz="1800" dirty="0" err="1"/>
              <a:t>periprostatických</a:t>
            </a:r>
            <a:r>
              <a:rPr lang="cs-CZ" altLang="cs-CZ" sz="1800" dirty="0"/>
              <a:t> měkkých tkání, stěny močového měchýře, semenných váčků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 err="1"/>
              <a:t>lymfogenně</a:t>
            </a:r>
            <a:r>
              <a:rPr lang="cs-CZ" altLang="cs-CZ" sz="2000" dirty="0"/>
              <a:t> 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regionálních LU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hematogenně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skeletu – osteoplastické metastázy (pánev, obratlová těla, žebra, dlouhé kosti)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později i do jater, plic…</a:t>
            </a:r>
          </a:p>
          <a:p>
            <a:pPr marL="895350" lvl="1" indent="-355600">
              <a:lnSpc>
                <a:spcPct val="90000"/>
              </a:lnSpc>
              <a:buFont typeface="Wingdings" pitchFamily="2" charset="2"/>
              <a:buNone/>
            </a:pPr>
            <a:endParaRPr lang="cs-CZ" altLang="cs-CZ" sz="1200" dirty="0"/>
          </a:p>
          <a:p>
            <a:pPr marL="360363" indent="-360363">
              <a:lnSpc>
                <a:spcPct val="90000"/>
              </a:lnSpc>
            </a:pPr>
            <a:r>
              <a:rPr lang="cs-CZ" altLang="cs-CZ" sz="2400" b="1" dirty="0"/>
              <a:t>prognóza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závisí na klinickém stádiu (TNM), gradu dle </a:t>
            </a:r>
            <a:r>
              <a:rPr lang="cs-CZ" altLang="cs-CZ" sz="2000" dirty="0" err="1"/>
              <a:t>Gleasona</a:t>
            </a:r>
            <a:r>
              <a:rPr lang="cs-CZ" altLang="cs-CZ" sz="2000" dirty="0"/>
              <a:t> a hladinách předoperačních hodnot PSA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9357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0363" indent="-360363"/>
            <a:r>
              <a:rPr lang="cs-CZ" altLang="cs-CZ" dirty="0"/>
              <a:t>stupeň diferenciace</a:t>
            </a:r>
            <a:r>
              <a:rPr lang="cs-CZ" altLang="cs-CZ" b="1" dirty="0"/>
              <a:t> dle </a:t>
            </a:r>
            <a:r>
              <a:rPr lang="cs-CZ" altLang="cs-CZ" b="1" dirty="0" err="1" smtClean="0"/>
              <a:t>Gleasona</a:t>
            </a:r>
            <a:endParaRPr lang="cs-CZ" alt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827584" y="1628800"/>
            <a:ext cx="46085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Tx/>
              <a:buChar char="•"/>
            </a:pP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300" dirty="0">
                <a:latin typeface="Arial" charset="0"/>
              </a:rPr>
              <a:t>hodnotí se stupeň žlázové diferenciace a struktura růstu</a:t>
            </a:r>
            <a:r>
              <a:rPr lang="cs-CZ" altLang="cs-CZ" sz="2000" dirty="0">
                <a:latin typeface="Arial" charset="0"/>
              </a:rPr>
              <a:t> </a:t>
            </a:r>
          </a:p>
          <a:p>
            <a:pPr marL="0" lvl="2"/>
            <a:endParaRPr lang="cs-CZ" altLang="cs-CZ" sz="1000" dirty="0">
              <a:latin typeface="Arial" charset="0"/>
            </a:endParaRPr>
          </a:p>
          <a:p>
            <a:pPr marL="0" lvl="2">
              <a:buFontTx/>
              <a:buChar char="•"/>
            </a:pPr>
            <a:r>
              <a:rPr lang="cs-CZ" altLang="cs-CZ" sz="2300" dirty="0">
                <a:latin typeface="Arial" charset="0"/>
              </a:rPr>
              <a:t> součet 2 nejčastěji zastoupených obrazců v 5-stupňové škále</a:t>
            </a:r>
          </a:p>
          <a:p>
            <a:pPr marL="0" lvl="2"/>
            <a:endParaRPr lang="cs-CZ" altLang="cs-CZ" sz="1000" dirty="0">
              <a:latin typeface="Arial" charset="0"/>
            </a:endParaRPr>
          </a:p>
          <a:p>
            <a:pPr marL="0" lvl="2">
              <a:buFontTx/>
              <a:buChar char="•"/>
            </a:pPr>
            <a:r>
              <a:rPr lang="cs-CZ" altLang="cs-CZ" dirty="0">
                <a:latin typeface="Arial" charset="0"/>
              </a:rPr>
              <a:t> obrazec 1 připomíná normální prostatickou tkáň (žlázky semknuté, menší..)</a:t>
            </a:r>
          </a:p>
          <a:p>
            <a:pPr marL="0" lvl="4">
              <a:buFontTx/>
              <a:buChar char="•"/>
            </a:pPr>
            <a:r>
              <a:rPr lang="cs-CZ" altLang="cs-CZ" dirty="0">
                <a:latin typeface="Arial" charset="0"/>
              </a:rPr>
              <a:t> obrazec 5 tvořený </a:t>
            </a:r>
            <a:r>
              <a:rPr lang="cs-CZ" altLang="cs-CZ" dirty="0" smtClean="0">
                <a:latin typeface="Arial" charset="0"/>
              </a:rPr>
              <a:t>solitárními buňkami,  </a:t>
            </a:r>
            <a:r>
              <a:rPr lang="cs-CZ" altLang="cs-CZ" dirty="0">
                <a:latin typeface="Arial" charset="0"/>
              </a:rPr>
              <a:t>solidními plochami </a:t>
            </a:r>
            <a:r>
              <a:rPr lang="cs-CZ" altLang="cs-CZ" dirty="0" smtClean="0">
                <a:latin typeface="Arial" charset="0"/>
              </a:rPr>
              <a:t>s nekrózou</a:t>
            </a:r>
            <a:endParaRPr lang="cs-CZ" altLang="cs-CZ" sz="1000" dirty="0">
              <a:latin typeface="Arial" charset="0"/>
            </a:endParaRPr>
          </a:p>
          <a:p>
            <a:pPr marL="0" lvl="4">
              <a:buFontTx/>
              <a:buChar char="•"/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sz="2000" dirty="0">
                <a:latin typeface="Arial" charset="0"/>
              </a:rPr>
              <a:t>výsledný grade: </a:t>
            </a:r>
            <a:r>
              <a:rPr lang="cs-CZ" altLang="cs-CZ" sz="2000" dirty="0" err="1" smtClean="0">
                <a:latin typeface="Arial" charset="0"/>
              </a:rPr>
              <a:t>Gleason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>
                <a:latin typeface="Arial" charset="0"/>
              </a:rPr>
              <a:t>skóre 7 (4+3) </a:t>
            </a:r>
          </a:p>
        </p:txBody>
      </p:sp>
      <p:pic>
        <p:nvPicPr>
          <p:cNvPr id="1028" name="Picture 4" descr="Výsledek obrázku pro gleason grade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48" y="4557931"/>
            <a:ext cx="2952328" cy="230006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rostateconditions.org/images/about/Gleason-Grading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92" y="1340768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655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240"/>
            <a:ext cx="6692484" cy="45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urothelial C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692484" cy="36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7553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Papilom – stromečkovitá struktura, vzácné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</a:t>
            </a:r>
            <a:r>
              <a:rPr lang="cs-CZ" sz="2400" dirty="0" err="1" smtClean="0"/>
              <a:t>neoplazie</a:t>
            </a:r>
            <a:r>
              <a:rPr lang="cs-CZ" sz="2400" dirty="0" smtClean="0"/>
              <a:t> s nízkým maligním potenciálem (PUNLMP)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karcinom nízkého stupně malignity (</a:t>
            </a:r>
            <a:r>
              <a:rPr lang="cs-CZ" sz="2400" dirty="0" err="1" smtClean="0"/>
              <a:t>low</a:t>
            </a:r>
            <a:r>
              <a:rPr lang="cs-CZ" sz="2400" dirty="0" smtClean="0"/>
              <a:t>-grade)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karcinom </a:t>
            </a:r>
            <a:r>
              <a:rPr lang="cs-CZ" sz="2400" dirty="0" err="1" smtClean="0"/>
              <a:t>vysoého</a:t>
            </a:r>
            <a:r>
              <a:rPr lang="cs-CZ" sz="2400" dirty="0" smtClean="0"/>
              <a:t> stupně malignity (</a:t>
            </a:r>
            <a:r>
              <a:rPr lang="cs-CZ" sz="2400" dirty="0" err="1" smtClean="0"/>
              <a:t>high</a:t>
            </a:r>
            <a:r>
              <a:rPr lang="cs-CZ" sz="2400" dirty="0" smtClean="0"/>
              <a:t>-grade)</a:t>
            </a:r>
          </a:p>
          <a:p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/>
              <a:t>j</a:t>
            </a:r>
            <a:r>
              <a:rPr lang="cs-CZ" sz="2400" dirty="0" smtClean="0"/>
              <a:t>sou invazivní / neinvazivní </a:t>
            </a:r>
          </a:p>
          <a:p>
            <a:pPr>
              <a:buFontTx/>
              <a:buChar char="-"/>
            </a:pPr>
            <a:r>
              <a:rPr lang="cs-CZ" sz="2400" dirty="0"/>
              <a:t>v</a:t>
            </a:r>
            <a:r>
              <a:rPr lang="cs-CZ" sz="2400" dirty="0" smtClean="0"/>
              <a:t>ýskyt i v ledvinové pánvičce, ureteru,…</a:t>
            </a:r>
          </a:p>
          <a:p>
            <a:pPr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8666690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PUNLMP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papilární </a:t>
            </a:r>
            <a:r>
              <a:rPr lang="cs-CZ" sz="2200" dirty="0" err="1"/>
              <a:t>uroteliální</a:t>
            </a:r>
            <a:r>
              <a:rPr lang="cs-CZ" sz="2200" dirty="0"/>
              <a:t> </a:t>
            </a:r>
            <a:r>
              <a:rPr lang="cs-CZ" sz="2200" dirty="0" err="1"/>
              <a:t>neoplázie</a:t>
            </a:r>
            <a:r>
              <a:rPr lang="cs-CZ" sz="2200" dirty="0"/>
              <a:t> s nízkým maligním potenciálem </a:t>
            </a:r>
            <a:r>
              <a:rPr lang="cs-CZ" sz="2200" dirty="0" smtClean="0"/>
              <a:t>recidivující </a:t>
            </a:r>
            <a:r>
              <a:rPr lang="cs-CZ" sz="2200" dirty="0"/>
              <a:t>tumor </a:t>
            </a:r>
          </a:p>
          <a:p>
            <a:pPr marL="269875" lvl="2" indent="-182563">
              <a:defRPr/>
            </a:pPr>
            <a:r>
              <a:rPr lang="cs-CZ" sz="2200" dirty="0" smtClean="0"/>
              <a:t>papily </a:t>
            </a:r>
            <a:r>
              <a:rPr lang="cs-CZ" sz="2200" dirty="0"/>
              <a:t>kryté </a:t>
            </a:r>
            <a:r>
              <a:rPr lang="cs-CZ" sz="2200" dirty="0" err="1"/>
              <a:t>hyperlastickým</a:t>
            </a:r>
            <a:r>
              <a:rPr lang="cs-CZ" sz="2200" dirty="0"/>
              <a:t> </a:t>
            </a:r>
            <a:r>
              <a:rPr lang="cs-CZ" sz="2200" dirty="0" err="1"/>
              <a:t>urotelem</a:t>
            </a:r>
            <a:r>
              <a:rPr lang="cs-CZ" sz="2200" dirty="0"/>
              <a:t> s dobře zachovanou stratifikací, s minimální </a:t>
            </a:r>
            <a:r>
              <a:rPr lang="cs-CZ" sz="2200" dirty="0" err="1"/>
              <a:t>cytonukleární</a:t>
            </a:r>
            <a:r>
              <a:rPr lang="cs-CZ" sz="2200" dirty="0"/>
              <a:t> atypií, mitózy pouze </a:t>
            </a:r>
            <a:r>
              <a:rPr lang="cs-CZ" sz="2200" dirty="0" smtClean="0"/>
              <a:t>sporadicky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83059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Neinvazivní papilární </a:t>
            </a:r>
            <a:r>
              <a:rPr lang="cs-CZ" sz="3600" dirty="0" err="1"/>
              <a:t>uroteliální</a:t>
            </a:r>
            <a:r>
              <a:rPr lang="cs-CZ" sz="3600" dirty="0"/>
              <a:t>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neinvazivní papilární </a:t>
            </a:r>
            <a:r>
              <a:rPr lang="cs-CZ" altLang="cs-CZ" sz="2400" dirty="0" err="1"/>
              <a:t>uroteliální</a:t>
            </a:r>
            <a:r>
              <a:rPr lang="cs-CZ" altLang="cs-CZ" sz="2400" dirty="0"/>
              <a:t> karcinom</a:t>
            </a:r>
          </a:p>
          <a:p>
            <a:pPr marL="87312" lvl="2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/>
              <a:t>grade </a:t>
            </a:r>
          </a:p>
          <a:p>
            <a:pPr marL="87312" lvl="2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/>
              <a:t>grade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papilární </a:t>
            </a:r>
            <a:r>
              <a:rPr lang="cs-CZ" altLang="cs-CZ" sz="2400" dirty="0" err="1"/>
              <a:t>neoplázie</a:t>
            </a:r>
            <a:r>
              <a:rPr lang="cs-CZ" altLang="cs-CZ" sz="2400" dirty="0"/>
              <a:t> bez známek invaze do </a:t>
            </a:r>
            <a:r>
              <a:rPr lang="cs-CZ" altLang="cs-CZ" sz="2400" dirty="0" err="1"/>
              <a:t>suburoteliální</a:t>
            </a:r>
            <a:r>
              <a:rPr lang="cs-CZ" altLang="cs-CZ" sz="2400" dirty="0"/>
              <a:t> pojivové </a:t>
            </a:r>
            <a:r>
              <a:rPr lang="cs-CZ" altLang="cs-CZ" sz="2400" dirty="0" smtClean="0"/>
              <a:t>tkáně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87312" lvl="1" indent="0">
              <a:buNone/>
            </a:pPr>
            <a:r>
              <a:rPr lang="cs-CZ" altLang="cs-CZ" sz="2400" b="1" u="sng" dirty="0" err="1" smtClean="0"/>
              <a:t>Low</a:t>
            </a:r>
            <a:r>
              <a:rPr lang="cs-CZ" altLang="cs-CZ" sz="2400" b="1" u="sng" dirty="0" smtClean="0"/>
              <a:t>-grade </a:t>
            </a:r>
            <a:endParaRPr lang="cs-CZ" altLang="cs-CZ" sz="2400" b="1" u="sng" dirty="0"/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narušená papilární architektonika, 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mírná </a:t>
            </a:r>
            <a:r>
              <a:rPr lang="cs-CZ" altLang="cs-CZ" sz="2400" dirty="0" err="1"/>
              <a:t>cytonukleární</a:t>
            </a:r>
            <a:r>
              <a:rPr lang="cs-CZ" altLang="cs-CZ" sz="2400" dirty="0"/>
              <a:t> atypie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mitózy v bazální vrstvě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84299"/>
      </p:ext>
    </p:extLst>
  </p:cSld>
  <p:clrMapOvr>
    <a:masterClrMapping/>
  </p:clrMapOvr>
  <p:transition xmlns:p14="http://schemas.microsoft.com/office/powerpoint/2010/main"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Škole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1656</Words>
  <Application>Microsoft Macintosh PowerPoint</Application>
  <PresentationFormat>On-screen Show (4:3)</PresentationFormat>
  <Paragraphs>348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Školení</vt:lpstr>
      <vt:lpstr>Patologie vývodných cest močových a mužského genitálu</vt:lpstr>
      <vt:lpstr>Nemoci vývodných cest močových </vt:lpstr>
      <vt:lpstr>Kapavka</vt:lpstr>
      <vt:lpstr>Záněty močového měchýře </vt:lpstr>
      <vt:lpstr>Nádory močového měchýře</vt:lpstr>
      <vt:lpstr>PowerPoint Presentation</vt:lpstr>
      <vt:lpstr>PowerPoint Presentation</vt:lpstr>
      <vt:lpstr>PUNLMP</vt:lpstr>
      <vt:lpstr>Neinvazivní papilární uroteliální karcinom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jiné nádory močového měchýře</vt:lpstr>
      <vt:lpstr>Patologie mužského genitálu </vt:lpstr>
      <vt:lpstr>Benigní nádory</vt:lpstr>
      <vt:lpstr>Maligní nádory penisu </vt:lpstr>
      <vt:lpstr>Nádory varlat</vt:lpstr>
      <vt:lpstr>Nádory varlat</vt:lpstr>
      <vt:lpstr>Germinální nádory  </vt:lpstr>
      <vt:lpstr>Germinální nádory</vt:lpstr>
      <vt:lpstr>histogeneze</vt:lpstr>
      <vt:lpstr>Germinální nádory - dělení</vt:lpstr>
      <vt:lpstr>Germinální nádory - dělení</vt:lpstr>
      <vt:lpstr>germinální nádory - přehled</vt:lpstr>
      <vt:lpstr>Seminom </vt:lpstr>
      <vt:lpstr>PowerPoint Presentation</vt:lpstr>
      <vt:lpstr>PowerPoint Presentation</vt:lpstr>
      <vt:lpstr> Spermatocytární seminom </vt:lpstr>
      <vt:lpstr>PowerPoint Presentation</vt:lpstr>
      <vt:lpstr>Embryonální karcinom </vt:lpstr>
      <vt:lpstr>PowerPoint Presentation</vt:lpstr>
      <vt:lpstr>Nádor ze žloutkového váčku </vt:lpstr>
      <vt:lpstr>PowerPoint Presentation</vt:lpstr>
      <vt:lpstr>Choriokarcinom </vt:lpstr>
      <vt:lpstr>PowerPoint Presentation</vt:lpstr>
      <vt:lpstr>Teratom </vt:lpstr>
      <vt:lpstr>Teratom diferencovaný zralý (dermoidní cysta)</vt:lpstr>
      <vt:lpstr>PowerPoint Presentation</vt:lpstr>
      <vt:lpstr>Teratom diferencovaný nezralý</vt:lpstr>
      <vt:lpstr>PowerPoint Presentation</vt:lpstr>
      <vt:lpstr>Prostatitida</vt:lpstr>
      <vt:lpstr>Adenomyomatózní hyperplazie prostaty (nodulární hyperplazie prostaty)</vt:lpstr>
      <vt:lpstr>PowerPoint Presentation</vt:lpstr>
      <vt:lpstr>PowerPoint Presentation</vt:lpstr>
      <vt:lpstr>PowerPoint Presentation</vt:lpstr>
      <vt:lpstr>Karcinom prostaty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stupeň diferenciace dle Gleasona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2017-10-29T17:34:32Z</dcterms:created>
  <dcterms:modified xsi:type="dcterms:W3CDTF">2018-03-26T20:54:39Z</dcterms:modified>
</cp:coreProperties>
</file>