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29"/>
  </p:notesMasterIdLst>
  <p:handoutMasterIdLst>
    <p:handoutMasterId r:id="rId30"/>
  </p:handoutMasterIdLst>
  <p:sldIdLst>
    <p:sldId id="256" r:id="rId2"/>
    <p:sldId id="272" r:id="rId3"/>
    <p:sldId id="275" r:id="rId4"/>
    <p:sldId id="273" r:id="rId5"/>
    <p:sldId id="274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57" r:id="rId15"/>
    <p:sldId id="258" r:id="rId16"/>
    <p:sldId id="259" r:id="rId17"/>
    <p:sldId id="260" r:id="rId18"/>
    <p:sldId id="261" r:id="rId19"/>
    <p:sldId id="263" r:id="rId20"/>
    <p:sldId id="262" r:id="rId21"/>
    <p:sldId id="284" r:id="rId22"/>
    <p:sldId id="265" r:id="rId23"/>
    <p:sldId id="264" r:id="rId24"/>
    <p:sldId id="267" r:id="rId25"/>
    <p:sldId id="268" r:id="rId26"/>
    <p:sldId id="266" r:id="rId27"/>
    <p:sldId id="306" r:id="rId2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87D"/>
    <a:srgbClr val="F01928"/>
    <a:srgbClr val="9100DC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9" autoAdjust="0"/>
    <p:restoredTop sz="96754" autoAdjust="0"/>
  </p:normalViewPr>
  <p:slideViewPr>
    <p:cSldViewPr snapToGrid="0">
      <p:cViewPr varScale="1">
        <p:scale>
          <a:sx n="56" d="100"/>
          <a:sy n="56" d="100"/>
        </p:scale>
        <p:origin x="566" y="3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07534D-54C1-45F1-848D-D131E25FF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2" y="423331"/>
            <a:ext cx="3636264" cy="10692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97C0165F-2D7A-4224-A2CE-15A0E11D30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C62DBBD6-EEE7-4E17-A9E1-BAAE2E1BAF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E460895-9029-4EAC-AE49-B3E1E904B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EFA240-1600-4C90-ABDA-5BB3C7B63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30BC3D-8311-4B42-9A72-001E3518E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47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1273EA-F61C-4A0A-ABCC-7E5F2CB62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78" y="2014200"/>
            <a:ext cx="9623244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F9DEB8-F8A6-420E-B60D-4515B985E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912C5C-7CCE-4F96-8D4B-E736FC1507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AC0208-8D3C-4F7E-9FA8-7D93594085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CD2A1-EC28-42B3-9C80-A2CF9AEC95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8745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841B0-AAFA-4CC8-9C78-A57E320AC1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594C3-FF60-4411-8836-1659507DA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23394-F500-4A6E-A63D-0ED812AB4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178B6-9517-4309-A358-9D2C952A76E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4573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004C1A-0452-4A1F-A537-12025317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976716-5817-4191-8495-7D19C6E3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01EFE9-6440-4E08-92EB-631C5D9A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4C73235-D7BB-4CEB-ACE8-774FFDD1E5E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1700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0809E-85C0-4EC5-9C65-B10E4DE8C6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481583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AFA3DD2-493D-4E49-8AC6-80A98D94D8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6EBAB3F-FBC8-4A4D-9708-B3C455BA88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E09A210-E386-43D2-A6C5-190C32FE49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1ABCAA-507D-49C7-8460-D29138F7365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326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EF0DE5D-1D11-40AF-8BC3-66C889BF3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3" y="421664"/>
            <a:ext cx="3624021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5BF20EB-641E-4534-901F-806964C0D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0DBDC94-BB85-4907-A8F5-C3DE8CF75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64966F0-BF21-46C2-AE3F-D341C26FC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D2882E9-4E25-42CE-9CDC-AB2AC9B8A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A3C484C-9B44-4494-874D-664939972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BBFAC4E-6185-43C9-B0DE-6943663CB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59FD55-BC96-4BB0-A974-ED3755CC0C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6" r:id="rId16"/>
    <p:sldLayoutId id="2147483697" r:id="rId17"/>
    <p:sldLayoutId id="2147483698" r:id="rId18"/>
    <p:sldLayoutId id="2147483699" r:id="rId19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D6E48-A098-416D-9446-53B52CE2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5000" dirty="0"/>
              <a:t>Diferenciální diagnostika bolestí v epigastriu</a:t>
            </a:r>
            <a:endParaRPr lang="cs-CZ" altLang="cs-CZ" sz="5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39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Divertikuloza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1236"/>
              </p:ext>
            </p:extLst>
          </p:nvPr>
        </p:nvGraphicFramePr>
        <p:xfrm>
          <a:off x="719999" y="1359693"/>
          <a:ext cx="4752647" cy="4778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Fotografie" r:id="rId3" imgW="6373115" imgH="6409524" progId="MSPhotoEd.3">
                  <p:embed/>
                </p:oleObj>
              </mc:Choice>
              <mc:Fallback>
                <p:oleObj name="Fotografie" r:id="rId3" imgW="6373115" imgH="6409524" progId="MSPhotoEd.3">
                  <p:embed/>
                  <p:pic>
                    <p:nvPicPr>
                      <p:cNvPr id="4" name="Zástupný symbol pro obsah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999" y="1359693"/>
                        <a:ext cx="4752647" cy="47783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BF8BD19-EABD-4C3A-AD42-6357362F02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E32DFD5-55AB-42AB-8E84-DB6FC46931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51930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Bazální pneumonie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999" y="1358900"/>
            <a:ext cx="4658329" cy="477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F0EA1D0-3228-4B03-96AE-B175B52890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CC6C09-5D8C-48BA-A570-F5F38AC506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68217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Perforovaný vřed žaludku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000" y="1296859"/>
            <a:ext cx="4490853" cy="484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0CDE29D-22E0-4563-A2E6-BD9C403090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07A8152-F5E0-4F10-A8B3-9C56C90F6D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73435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Aneurysma abdominální aorty</a:t>
            </a:r>
          </a:p>
        </p:txBody>
      </p:sp>
      <p:pic>
        <p:nvPicPr>
          <p:cNvPr id="7172" name="Picture 4" descr="C:\Users\21333\Desktop\Infrarenal-AAA-with-Contra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000" y="1264508"/>
            <a:ext cx="4873492" cy="487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AD77267-0881-48A4-94F0-B9E4A4C27A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FEEF31-B790-4605-8B60-85BA2EA6DE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98652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Tumory pankreatu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cs-CZ" sz="2200" dirty="0"/>
              <a:t>9. nejčastější nádor u mužů, 10. u žen</a:t>
            </a:r>
          </a:p>
          <a:p>
            <a:pPr>
              <a:lnSpc>
                <a:spcPct val="110000"/>
              </a:lnSpc>
            </a:pPr>
            <a:r>
              <a:rPr lang="cs-CZ" sz="2200" dirty="0"/>
              <a:t>potencionálně </a:t>
            </a:r>
            <a:r>
              <a:rPr lang="cs-CZ" sz="2200" dirty="0" err="1"/>
              <a:t>chemo</a:t>
            </a:r>
            <a:r>
              <a:rPr lang="cs-CZ" sz="2200" dirty="0"/>
              <a:t> i </a:t>
            </a:r>
            <a:r>
              <a:rPr lang="cs-CZ" sz="2200" dirty="0" err="1"/>
              <a:t>radiorezistentní</a:t>
            </a:r>
            <a:r>
              <a:rPr lang="cs-CZ" sz="2200" dirty="0"/>
              <a:t> tumor</a:t>
            </a:r>
          </a:p>
          <a:p>
            <a:pPr lvl="1">
              <a:lnSpc>
                <a:spcPct val="110000"/>
              </a:lnSpc>
            </a:pPr>
            <a:r>
              <a:rPr lang="cs-CZ" sz="2200" dirty="0" err="1"/>
              <a:t>desmoplazie</a:t>
            </a:r>
            <a:r>
              <a:rPr lang="cs-CZ" sz="2200" dirty="0"/>
              <a:t> a hypoxie nádoru</a:t>
            </a:r>
          </a:p>
          <a:p>
            <a:pPr>
              <a:lnSpc>
                <a:spcPct val="110000"/>
              </a:lnSpc>
            </a:pPr>
            <a:r>
              <a:rPr lang="cs-CZ" sz="2200" dirty="0"/>
              <a:t>dělení na:</a:t>
            </a:r>
          </a:p>
          <a:p>
            <a:pPr lvl="1">
              <a:lnSpc>
                <a:spcPct val="110000"/>
              </a:lnSpc>
            </a:pPr>
            <a:r>
              <a:rPr lang="cs-CZ" sz="2200" dirty="0"/>
              <a:t>exokrinní: (z </a:t>
            </a:r>
            <a:r>
              <a:rPr lang="cs-CZ" sz="2200" dirty="0" err="1"/>
              <a:t>duktálních</a:t>
            </a:r>
            <a:r>
              <a:rPr lang="cs-CZ" sz="2200" dirty="0"/>
              <a:t> buněk - adenokarcinom cca 96%)</a:t>
            </a:r>
          </a:p>
          <a:p>
            <a:pPr lvl="1">
              <a:lnSpc>
                <a:spcPct val="110000"/>
              </a:lnSpc>
            </a:pPr>
            <a:r>
              <a:rPr lang="cs-CZ" sz="2200" dirty="0"/>
              <a:t>endokrinní (vzácné)</a:t>
            </a:r>
          </a:p>
          <a:p>
            <a:pPr>
              <a:lnSpc>
                <a:spcPct val="110000"/>
              </a:lnSpc>
            </a:pPr>
            <a:r>
              <a:rPr lang="cs-CZ" sz="2200" dirty="0"/>
              <a:t>pětileté přežití pod hranicí 5% (cca 15% po resekci)</a:t>
            </a:r>
          </a:p>
          <a:p>
            <a:pPr>
              <a:lnSpc>
                <a:spcPct val="110000"/>
              </a:lnSpc>
            </a:pPr>
            <a:r>
              <a:rPr lang="cs-CZ" sz="2200" dirty="0"/>
              <a:t>většina pacientů umírá do 1 roku, medián přežití při „kurativní“ resekci 16-18 měsíců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5C90FF1-2E11-457E-BAAC-396227F463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7946F0F-8407-4154-8462-910C043BBB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86905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21333\Desktop\GRAF-SLINIV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00" y="1692002"/>
            <a:ext cx="8003996" cy="41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5FB67C6-D531-4F3F-9BF6-4720F5BF79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C61005-1425-4EFB-9A13-50551EE817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74386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00" y="1692002"/>
            <a:ext cx="8003996" cy="413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89BB32-608A-4F7C-801E-7F0C1610B5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68A5027-812A-47EA-83FF-D05B4F708E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4689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00" y="1692002"/>
            <a:ext cx="8003997" cy="413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11C35D3-CDE1-482B-8FDC-06BF74AC8D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B935497-888C-4FB1-A995-A30615B14F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58526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příznaky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dirty="0"/>
              <a:t>břišní </a:t>
            </a:r>
            <a:r>
              <a:rPr lang="cs-CZ" sz="2200" dirty="0" err="1"/>
              <a:t>dyskomfort</a:t>
            </a:r>
            <a:r>
              <a:rPr lang="cs-CZ" sz="2200" dirty="0"/>
              <a:t>, nechutenství, úbytek hmotnosti, bolesti nadbřišku a zad, průjem, steatorea</a:t>
            </a:r>
          </a:p>
          <a:p>
            <a:r>
              <a:rPr lang="cs-CZ" sz="2200" dirty="0"/>
              <a:t>nebolestivý ikterus</a:t>
            </a:r>
          </a:p>
          <a:p>
            <a:r>
              <a:rPr lang="cs-CZ" sz="2200" dirty="0"/>
              <a:t>nauzea, zvracení, </a:t>
            </a:r>
            <a:r>
              <a:rPr lang="cs-CZ" sz="2200" dirty="0" err="1"/>
              <a:t>hematemeza</a:t>
            </a:r>
            <a:r>
              <a:rPr lang="cs-CZ" sz="2200" dirty="0"/>
              <a:t>/</a:t>
            </a:r>
            <a:r>
              <a:rPr lang="cs-CZ" sz="2200" dirty="0" err="1"/>
              <a:t>meléna</a:t>
            </a:r>
            <a:endParaRPr lang="cs-CZ" sz="22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A00682-386B-4B64-A7C4-01A360FB23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A382FD5-EE74-4525-8203-DD12AFEAEF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94513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Etiologické faktory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dirty="0"/>
              <a:t>etiologie nejasná</a:t>
            </a:r>
          </a:p>
          <a:p>
            <a:r>
              <a:rPr lang="cs-CZ" sz="2200" dirty="0"/>
              <a:t>exogenní faktory - kouření, alkohol, dieta</a:t>
            </a:r>
          </a:p>
          <a:p>
            <a:r>
              <a:rPr lang="cs-CZ" sz="2200" dirty="0"/>
              <a:t>endogenní faktory - chronická pankreatitida, diabetes </a:t>
            </a:r>
            <a:r>
              <a:rPr lang="cs-CZ" sz="2200" dirty="0" err="1"/>
              <a:t>mellitus</a:t>
            </a:r>
            <a:r>
              <a:rPr lang="cs-CZ" sz="2200" dirty="0"/>
              <a:t>, hereditární pankreatitida, mutace BRCA2 genu, Lynchův syndrom, </a:t>
            </a:r>
            <a:r>
              <a:rPr lang="cs-CZ" sz="2200" dirty="0" err="1"/>
              <a:t>Gardnerův</a:t>
            </a:r>
            <a:r>
              <a:rPr lang="cs-CZ" sz="2200" dirty="0"/>
              <a:t> syndrom</a:t>
            </a:r>
          </a:p>
          <a:p>
            <a:pPr lvl="1"/>
            <a:r>
              <a:rPr lang="cs-CZ" sz="2200" dirty="0"/>
              <a:t>Syndrom familiární karcinomu pankreatu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2910DDA-BB44-4080-A63B-F0A882939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7F6C4E3-5007-474C-948B-7D40BD82D6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53673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Možné příčiny obtíží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altLang="cs-CZ" sz="2200" b="1" dirty="0">
                <a:solidFill>
                  <a:schemeClr val="tx2"/>
                </a:solidFill>
              </a:rPr>
              <a:t>epigastrium </a:t>
            </a:r>
          </a:p>
          <a:p>
            <a:pPr lvl="1">
              <a:lnSpc>
                <a:spcPct val="110000"/>
              </a:lnSpc>
            </a:pPr>
            <a:r>
              <a:rPr lang="cs-CZ" altLang="cs-CZ" sz="2200" dirty="0"/>
              <a:t>akutní gastritida, refluxní ezofagitida, onemocnění kolon </a:t>
            </a:r>
            <a:r>
              <a:rPr lang="cs-CZ" altLang="cs-CZ" sz="2200" dirty="0" err="1"/>
              <a:t>transversum</a:t>
            </a:r>
            <a:r>
              <a:rPr lang="cs-CZ" altLang="cs-CZ" sz="2200" dirty="0"/>
              <a:t> (UC, Crohn), perforovaný vřed, časná fáze apendicitidy, vysoký ileus, </a:t>
            </a:r>
          </a:p>
          <a:p>
            <a:pPr lvl="1">
              <a:lnSpc>
                <a:spcPct val="110000"/>
              </a:lnSpc>
            </a:pPr>
            <a:r>
              <a:rPr lang="cs-CZ" altLang="cs-CZ" sz="2200" dirty="0"/>
              <a:t>aneurysma břišní aorty, mezenteriální ischemie</a:t>
            </a:r>
          </a:p>
          <a:p>
            <a:pPr lvl="1">
              <a:lnSpc>
                <a:spcPct val="110000"/>
              </a:lnSpc>
            </a:pPr>
            <a:r>
              <a:rPr lang="cs-CZ" altLang="cs-CZ" sz="2200" dirty="0"/>
              <a:t>IM, </a:t>
            </a:r>
            <a:r>
              <a:rPr lang="cs-CZ" altLang="cs-CZ" sz="2200" dirty="0" err="1"/>
              <a:t>pericarditis</a:t>
            </a:r>
            <a:r>
              <a:rPr lang="cs-CZ" altLang="cs-CZ" sz="2200" dirty="0"/>
              <a:t>, angina pectoris</a:t>
            </a:r>
          </a:p>
          <a:p>
            <a:pPr lvl="1">
              <a:lnSpc>
                <a:spcPct val="110000"/>
              </a:lnSpc>
            </a:pPr>
            <a:r>
              <a:rPr lang="cs-CZ" altLang="cs-CZ" sz="2200" dirty="0"/>
              <a:t>bazální pneumonie, plicní infarkt, pneumotorax</a:t>
            </a:r>
          </a:p>
          <a:p>
            <a:pPr>
              <a:lnSpc>
                <a:spcPct val="110000"/>
              </a:lnSpc>
            </a:pPr>
            <a:r>
              <a:rPr lang="cs-CZ" altLang="cs-CZ" sz="2200" b="1" dirty="0">
                <a:solidFill>
                  <a:schemeClr val="tx2"/>
                </a:solidFill>
              </a:rPr>
              <a:t>pravé hypochondrium</a:t>
            </a:r>
          </a:p>
          <a:p>
            <a:pPr lvl="1">
              <a:lnSpc>
                <a:spcPct val="110000"/>
              </a:lnSpc>
            </a:pPr>
            <a:r>
              <a:rPr lang="cs-CZ" altLang="cs-CZ" sz="2200" dirty="0"/>
              <a:t>žlučníková kolika, hepatitida, jaterní - </a:t>
            </a:r>
            <a:r>
              <a:rPr lang="cs-CZ" altLang="cs-CZ" sz="2200" dirty="0" err="1"/>
              <a:t>subfrenický</a:t>
            </a:r>
            <a:r>
              <a:rPr lang="cs-CZ" altLang="cs-CZ" sz="2200" dirty="0"/>
              <a:t> absces, pleuritida, akutní cholecystitida</a:t>
            </a:r>
          </a:p>
          <a:p>
            <a:pPr lvl="1">
              <a:lnSpc>
                <a:spcPct val="110000"/>
              </a:lnSpc>
            </a:pPr>
            <a:r>
              <a:rPr lang="cs-CZ" altLang="cs-CZ" sz="2200" dirty="0"/>
              <a:t>akutní pyelonefritida, ledvinná kolika</a:t>
            </a:r>
          </a:p>
          <a:p>
            <a:endParaRPr lang="cs-CZ" altLang="cs-CZ" dirty="0"/>
          </a:p>
          <a:p>
            <a:endParaRPr lang="cs-CZ" altLang="cs-CZ" dirty="0">
              <a:solidFill>
                <a:srgbClr val="FF0000"/>
              </a:solidFill>
            </a:endParaRPr>
          </a:p>
          <a:p>
            <a:endParaRPr lang="cs-CZ" altLang="cs-CZ" dirty="0">
              <a:solidFill>
                <a:srgbClr val="FF0000"/>
              </a:solidFill>
            </a:endParaRPr>
          </a:p>
          <a:p>
            <a:pPr marL="0" indent="0">
              <a:buClr>
                <a:srgbClr val="FF0000"/>
              </a:buClr>
              <a:buNone/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04333A9-1C22-45D0-84E4-087E6364D7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F123C21-0D63-4BB9-949D-5FEB46B6DC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96310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dirty="0"/>
              <a:t>fyzikální vyšetření (ikterus, hmatný žlučník - </a:t>
            </a:r>
            <a:r>
              <a:rPr lang="cs-CZ" sz="2200" dirty="0" err="1"/>
              <a:t>Courvoisierovo</a:t>
            </a:r>
            <a:r>
              <a:rPr lang="cs-CZ" sz="2200" dirty="0"/>
              <a:t> znamení, hmatný tumor v nadbřišku)</a:t>
            </a:r>
          </a:p>
          <a:p>
            <a:r>
              <a:rPr lang="cs-CZ" sz="2200" dirty="0" err="1"/>
              <a:t>sono</a:t>
            </a:r>
            <a:r>
              <a:rPr lang="cs-CZ" sz="2200" dirty="0"/>
              <a:t> břicha</a:t>
            </a:r>
          </a:p>
          <a:p>
            <a:r>
              <a:rPr lang="cs-CZ" sz="2200" dirty="0"/>
              <a:t>tumor </a:t>
            </a:r>
            <a:r>
              <a:rPr lang="cs-CZ" sz="2200" dirty="0" err="1"/>
              <a:t>markery</a:t>
            </a:r>
            <a:r>
              <a:rPr lang="cs-CZ" sz="2200" dirty="0"/>
              <a:t> - CA 19-9; CEA, </a:t>
            </a:r>
          </a:p>
          <a:p>
            <a:r>
              <a:rPr lang="cs-CZ" sz="2200" dirty="0"/>
              <a:t>CT, MR, EUS, FNAB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AE59B3B-7D7E-4675-ACB7-4BB0BEB9BF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3A655F6-CE70-41AC-818E-21775982D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74818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000" y="1420427"/>
            <a:ext cx="6386066" cy="470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8184FE4-04CC-477B-A6CD-8835BB92A7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86CF72-D435-486A-8C2C-502BCA49D8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61960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00" y="720000"/>
            <a:ext cx="7317176" cy="5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90252DB-706A-4D5C-90F5-51590A7E31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7559D0C-1B1D-4F0F-9ECA-F62B7610CA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57415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cs-CZ" sz="2200" b="1" dirty="0">
                <a:solidFill>
                  <a:schemeClr val="tx2"/>
                </a:solidFill>
              </a:rPr>
              <a:t>Chirurgická léčba</a:t>
            </a:r>
          </a:p>
          <a:p>
            <a:pPr lvl="1">
              <a:lnSpc>
                <a:spcPct val="110000"/>
              </a:lnSpc>
            </a:pPr>
            <a:r>
              <a:rPr lang="cs-CZ" sz="2200" dirty="0"/>
              <a:t>jediná potencionálně kurativní, </a:t>
            </a:r>
          </a:p>
          <a:p>
            <a:pPr lvl="1">
              <a:lnSpc>
                <a:spcPct val="110000"/>
              </a:lnSpc>
            </a:pPr>
            <a:r>
              <a:rPr lang="cs-CZ" sz="2200" dirty="0"/>
              <a:t>resekce možná u 10-20% tumorů hlavy</a:t>
            </a:r>
          </a:p>
          <a:p>
            <a:pPr lvl="2">
              <a:lnSpc>
                <a:spcPct val="110000"/>
              </a:lnSpc>
            </a:pPr>
            <a:r>
              <a:rPr lang="cs-CZ" sz="2200" dirty="0"/>
              <a:t>totální resekce u 20%</a:t>
            </a:r>
          </a:p>
          <a:p>
            <a:pPr lvl="2">
              <a:lnSpc>
                <a:spcPct val="110000"/>
              </a:lnSpc>
            </a:pPr>
            <a:r>
              <a:rPr lang="cs-CZ" sz="2200" dirty="0"/>
              <a:t>HPDE</a:t>
            </a:r>
          </a:p>
          <a:p>
            <a:pPr lvl="2">
              <a:lnSpc>
                <a:spcPct val="110000"/>
              </a:lnSpc>
            </a:pPr>
            <a:r>
              <a:rPr lang="cs-CZ" sz="2200" dirty="0"/>
              <a:t>totální </a:t>
            </a:r>
            <a:r>
              <a:rPr lang="cs-CZ" sz="2200" dirty="0" err="1"/>
              <a:t>pankreatoduodenetomie</a:t>
            </a:r>
            <a:endParaRPr lang="cs-CZ" sz="2200" dirty="0"/>
          </a:p>
          <a:p>
            <a:pPr lvl="2">
              <a:lnSpc>
                <a:spcPct val="110000"/>
              </a:lnSpc>
            </a:pPr>
            <a:r>
              <a:rPr lang="cs-CZ" sz="2200" dirty="0"/>
              <a:t>rekonstrukce </a:t>
            </a:r>
            <a:r>
              <a:rPr lang="cs-CZ" sz="2200" dirty="0" err="1"/>
              <a:t>bilio</a:t>
            </a:r>
            <a:r>
              <a:rPr lang="cs-CZ" sz="2200" dirty="0"/>
              <a:t>-</a:t>
            </a:r>
            <a:r>
              <a:rPr lang="cs-CZ" sz="2200" dirty="0" err="1"/>
              <a:t>pankreato</a:t>
            </a:r>
            <a:r>
              <a:rPr lang="cs-CZ" sz="2200" dirty="0"/>
              <a:t>-digestivních poměrů</a:t>
            </a:r>
          </a:p>
          <a:p>
            <a:pPr lvl="1">
              <a:lnSpc>
                <a:spcPct val="110000"/>
              </a:lnSpc>
            </a:pPr>
            <a:r>
              <a:rPr lang="cs-CZ" sz="2200" dirty="0"/>
              <a:t>resekce možná 25-30% tumorů těla a kaudy</a:t>
            </a:r>
          </a:p>
          <a:p>
            <a:pPr lvl="2">
              <a:lnSpc>
                <a:spcPct val="110000"/>
              </a:lnSpc>
            </a:pPr>
            <a:r>
              <a:rPr lang="cs-CZ" sz="2200" dirty="0"/>
              <a:t>distální resekce pankreatu se splenektomií a </a:t>
            </a:r>
            <a:r>
              <a:rPr lang="cs-CZ" sz="2200" dirty="0" err="1"/>
              <a:t>dostraněním</a:t>
            </a:r>
            <a:r>
              <a:rPr lang="cs-CZ" sz="2200" dirty="0"/>
              <a:t> </a:t>
            </a:r>
            <a:r>
              <a:rPr lang="cs-CZ" sz="2200" dirty="0" err="1"/>
              <a:t>peripankreatické</a:t>
            </a:r>
            <a:r>
              <a:rPr lang="cs-CZ" sz="2200" dirty="0"/>
              <a:t> lymfatické tkáně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EB3D275-1131-46E4-84C1-AAC6F453DA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F522A8D-0FDC-4F94-9634-59D5E5E731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20748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Chemo</a:t>
            </a:r>
            <a:r>
              <a:rPr lang="cs-CZ" dirty="0"/>
              <a:t> a radioterapie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cs-CZ" sz="2200" dirty="0" err="1"/>
              <a:t>neoadjuvantně</a:t>
            </a:r>
            <a:r>
              <a:rPr lang="cs-CZ" sz="2200" dirty="0"/>
              <a:t>, adjuvantně, paliativně</a:t>
            </a:r>
          </a:p>
          <a:p>
            <a:pPr lvl="1">
              <a:lnSpc>
                <a:spcPct val="110000"/>
              </a:lnSpc>
            </a:pPr>
            <a:r>
              <a:rPr lang="cs-CZ" sz="2200" dirty="0" err="1"/>
              <a:t>Gemcitabin</a:t>
            </a:r>
            <a:r>
              <a:rPr lang="cs-CZ" sz="2200" dirty="0"/>
              <a:t> - jeho metabolity zablokují metabolismus nukleových kyselin a poškozují jejich funkci</a:t>
            </a:r>
          </a:p>
          <a:p>
            <a:pPr>
              <a:lnSpc>
                <a:spcPct val="110000"/>
              </a:lnSpc>
            </a:pPr>
            <a:r>
              <a:rPr lang="cs-CZ" sz="2200" dirty="0"/>
              <a:t>režim FOLFIRINOX (</a:t>
            </a:r>
            <a:r>
              <a:rPr lang="cs-CZ" sz="2200" dirty="0" err="1"/>
              <a:t>oxaliplatina</a:t>
            </a:r>
            <a:r>
              <a:rPr lang="cs-CZ" sz="2200" dirty="0"/>
              <a:t>, 5-fluorouracil, </a:t>
            </a:r>
            <a:r>
              <a:rPr lang="cs-CZ" sz="2200" dirty="0" err="1"/>
              <a:t>irinotekan</a:t>
            </a:r>
            <a:r>
              <a:rPr lang="cs-CZ" sz="2200" dirty="0"/>
              <a:t>, </a:t>
            </a:r>
            <a:r>
              <a:rPr lang="cs-CZ" sz="2200" dirty="0" err="1"/>
              <a:t>leukovorin</a:t>
            </a:r>
            <a:r>
              <a:rPr lang="cs-CZ" sz="2200" dirty="0"/>
              <a:t>) z r. 2010</a:t>
            </a:r>
          </a:p>
          <a:p>
            <a:pPr lvl="1">
              <a:lnSpc>
                <a:spcPct val="110000"/>
              </a:lnSpc>
            </a:pPr>
            <a:r>
              <a:rPr lang="cs-CZ" sz="2200" dirty="0"/>
              <a:t>vysoce toxický</a:t>
            </a:r>
          </a:p>
          <a:p>
            <a:pPr lvl="1">
              <a:lnSpc>
                <a:spcPct val="110000"/>
              </a:lnSpc>
            </a:pPr>
            <a:r>
              <a:rPr lang="cs-CZ" sz="2200" dirty="0"/>
              <a:t>medián přežití se prodlouží cca o 11 měsíců</a:t>
            </a:r>
          </a:p>
          <a:p>
            <a:pPr>
              <a:lnSpc>
                <a:spcPct val="110000"/>
              </a:lnSpc>
            </a:pPr>
            <a:r>
              <a:rPr lang="cs-CZ" sz="2200" dirty="0"/>
              <a:t> </a:t>
            </a:r>
            <a:r>
              <a:rPr lang="cs-CZ" sz="2200" dirty="0" err="1"/>
              <a:t>Abraxane-nab-paklitaxel</a:t>
            </a:r>
            <a:r>
              <a:rPr lang="cs-CZ" sz="2200" dirty="0"/>
              <a:t> z r. 2014</a:t>
            </a:r>
          </a:p>
          <a:p>
            <a:pPr lvl="1">
              <a:lnSpc>
                <a:spcPct val="110000"/>
              </a:lnSpc>
            </a:pPr>
            <a:r>
              <a:rPr lang="cs-CZ" sz="2200" dirty="0"/>
              <a:t>s </a:t>
            </a:r>
            <a:r>
              <a:rPr lang="cs-CZ" sz="2200" dirty="0" err="1"/>
              <a:t>gemcitabinem</a:t>
            </a:r>
            <a:r>
              <a:rPr lang="cs-CZ" sz="2200" dirty="0"/>
              <a:t> prodloužení přežití o 8,7 měsíců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BA31EE4-54D7-42F0-A70C-011CAE486D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01BDF49-B332-4152-B2B9-558F4A1366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52830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Biologická 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dirty="0" err="1"/>
              <a:t>Tarceva-erlotinib</a:t>
            </a:r>
            <a:endParaRPr lang="cs-CZ" sz="2200" dirty="0"/>
          </a:p>
          <a:p>
            <a:r>
              <a:rPr lang="cs-CZ" sz="2200" dirty="0"/>
              <a:t>inhibice </a:t>
            </a:r>
            <a:r>
              <a:rPr lang="cs-CZ" sz="2200" dirty="0" err="1"/>
              <a:t>tyrozinkinázy</a:t>
            </a:r>
            <a:r>
              <a:rPr lang="cs-CZ" sz="2200" dirty="0"/>
              <a:t> receptoru pro lidský epidermální růstový faktor</a:t>
            </a:r>
          </a:p>
          <a:p>
            <a:r>
              <a:rPr lang="cs-CZ" sz="2200" dirty="0"/>
              <a:t>potlačuje specifické vlastnosti maligních buněk - inhibice </a:t>
            </a:r>
            <a:r>
              <a:rPr lang="cs-CZ" sz="2200" dirty="0" err="1"/>
              <a:t>apoptozy</a:t>
            </a:r>
            <a:r>
              <a:rPr lang="cs-CZ" sz="2200" dirty="0"/>
              <a:t>, nekontrolovaná proliferace, novotvorba cév</a:t>
            </a:r>
          </a:p>
          <a:p>
            <a:r>
              <a:rPr lang="cs-CZ" sz="2200" dirty="0"/>
              <a:t>užíván spolu s </a:t>
            </a:r>
            <a:r>
              <a:rPr lang="cs-CZ" sz="2200" dirty="0" err="1"/>
              <a:t>gemcitabinem</a:t>
            </a:r>
            <a:endParaRPr lang="cs-CZ" sz="2200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0DE2B00-7D46-4387-9354-B18851FFEF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B5AB01E-477E-43FA-866B-5BA7C2352A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99174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 v protonovém centru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dirty="0"/>
              <a:t>ozáření svazkem protonových paprsků</a:t>
            </a:r>
          </a:p>
          <a:p>
            <a:r>
              <a:rPr lang="cs-CZ" sz="2200" dirty="0"/>
              <a:t>zvýšení dávky záření ve slinivce</a:t>
            </a:r>
          </a:p>
          <a:p>
            <a:r>
              <a:rPr lang="cs-CZ" sz="2200" dirty="0"/>
              <a:t>minimální zatížení okolních orgánů zářením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5164BA6-4760-41D7-9FB4-C6C33E73A4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BF79AC2-33CB-4A5A-9678-7ED68FEB36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99743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BF46DE0F-60D5-4EA2-95F6-4AF649C48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cs-CZ" altLang="cs-CZ" sz="5000" dirty="0"/>
            </a:br>
            <a:br>
              <a:rPr lang="cs-CZ" altLang="cs-CZ" sz="5000" dirty="0"/>
            </a:br>
            <a:r>
              <a:rPr lang="cs-CZ" altLang="cs-CZ" sz="5000" dirty="0"/>
              <a:t>Děkuji za pozornost!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DAD5B6-51BA-4EA8-AD08-F30A8BBBA0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F7A1A7-9DE5-4BAC-BEE9-731BE7FB04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0132E92-5F7D-4A8E-AC98-853FD955F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cs-CZ" altLang="cs-CZ" sz="2200" b="1" dirty="0">
                <a:solidFill>
                  <a:schemeClr val="tx2"/>
                </a:solidFill>
              </a:rPr>
              <a:t>levé hypochondrium</a:t>
            </a:r>
          </a:p>
          <a:p>
            <a:pPr lvl="1">
              <a:lnSpc>
                <a:spcPct val="110000"/>
              </a:lnSpc>
            </a:pPr>
            <a:r>
              <a:rPr lang="cs-CZ" altLang="cs-CZ" sz="2200" dirty="0"/>
              <a:t>onemocnění sleziny- infarkt, ruptura, absces, splenomegalie</a:t>
            </a:r>
          </a:p>
          <a:p>
            <a:pPr lvl="1">
              <a:lnSpc>
                <a:spcPct val="110000"/>
              </a:lnSpc>
            </a:pPr>
            <a:r>
              <a:rPr lang="cs-CZ" altLang="cs-CZ" sz="2200" dirty="0"/>
              <a:t>IM, pleuritida</a:t>
            </a:r>
          </a:p>
          <a:p>
            <a:pPr lvl="1">
              <a:lnSpc>
                <a:spcPct val="110000"/>
              </a:lnSpc>
            </a:pPr>
            <a:r>
              <a:rPr lang="cs-CZ" altLang="cs-CZ" sz="2200" dirty="0"/>
              <a:t>pankreatitida v kaudě, ledvinná kolika, ileózní stav</a:t>
            </a:r>
          </a:p>
          <a:p>
            <a:pPr lvl="1">
              <a:lnSpc>
                <a:spcPct val="110000"/>
              </a:lnSpc>
            </a:pPr>
            <a:endParaRPr lang="cs-CZ" altLang="cs-CZ" sz="2200" dirty="0"/>
          </a:p>
          <a:p>
            <a:pPr lvl="1">
              <a:lnSpc>
                <a:spcPct val="110000"/>
              </a:lnSpc>
            </a:pPr>
            <a:r>
              <a:rPr lang="cs-CZ" altLang="cs-CZ" sz="2200" dirty="0"/>
              <a:t>ve všech oblastech nutno myslet na tumory</a:t>
            </a:r>
          </a:p>
          <a:p>
            <a:pPr lvl="1"/>
            <a:endParaRPr lang="cs-CZ" altLang="cs-CZ" dirty="0"/>
          </a:p>
          <a:p>
            <a:pPr lvl="1"/>
            <a:endParaRPr lang="cs-CZ" altLang="cs-CZ" dirty="0"/>
          </a:p>
          <a:p>
            <a:pPr lvl="1"/>
            <a:endParaRPr lang="cs-CZ" altLang="cs-CZ" dirty="0"/>
          </a:p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1DF205-BDE1-4589-AF13-5AC2D3F587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957752-8C02-4A46-9313-E7665CA494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25984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cs-CZ" altLang="cs-CZ" sz="2200" b="1" dirty="0">
                <a:solidFill>
                  <a:schemeClr val="tx2"/>
                </a:solidFill>
              </a:rPr>
              <a:t>anamnéza</a:t>
            </a:r>
          </a:p>
          <a:p>
            <a:pPr lvl="1">
              <a:lnSpc>
                <a:spcPct val="110000"/>
              </a:lnSpc>
            </a:pPr>
            <a:r>
              <a:rPr lang="cs-CZ" altLang="cs-CZ" sz="2200" dirty="0"/>
              <a:t>bolest – vznik, charakter, trvání, vyzařování, intenzita, předchorobí, doprovodné příznaky, teplota…</a:t>
            </a:r>
          </a:p>
          <a:p>
            <a:pPr>
              <a:lnSpc>
                <a:spcPct val="110000"/>
              </a:lnSpc>
            </a:pPr>
            <a:r>
              <a:rPr lang="cs-CZ" altLang="cs-CZ" sz="2200" b="1" dirty="0">
                <a:solidFill>
                  <a:schemeClr val="tx2"/>
                </a:solidFill>
              </a:rPr>
              <a:t>fyzikální vyšetření</a:t>
            </a:r>
          </a:p>
          <a:p>
            <a:pPr lvl="1">
              <a:lnSpc>
                <a:spcPct val="110000"/>
              </a:lnSpc>
            </a:pPr>
            <a:r>
              <a:rPr lang="cs-CZ" altLang="cs-CZ" sz="2200" dirty="0"/>
              <a:t>úlevová poloha, palpační nález, vyšetření per </a:t>
            </a:r>
            <a:r>
              <a:rPr lang="cs-CZ" altLang="cs-CZ" sz="2200" dirty="0" err="1"/>
              <a:t>rectum</a:t>
            </a:r>
            <a:endParaRPr lang="cs-CZ" altLang="cs-CZ" sz="2200" dirty="0"/>
          </a:p>
          <a:p>
            <a:pPr>
              <a:lnSpc>
                <a:spcPct val="110000"/>
              </a:lnSpc>
            </a:pPr>
            <a:r>
              <a:rPr lang="cs-CZ" altLang="cs-CZ" sz="2200" b="1" dirty="0">
                <a:solidFill>
                  <a:schemeClr val="tx2"/>
                </a:solidFill>
              </a:rPr>
              <a:t>laboratorní vyšetření</a:t>
            </a:r>
          </a:p>
          <a:p>
            <a:pPr lvl="1">
              <a:lnSpc>
                <a:spcPct val="110000"/>
              </a:lnSpc>
            </a:pPr>
            <a:r>
              <a:rPr lang="cs-CZ" altLang="cs-CZ" sz="2200" dirty="0"/>
              <a:t>základní laboratoř (KO, koagulace, biochemie </a:t>
            </a:r>
            <a:r>
              <a:rPr lang="cs-CZ" altLang="cs-CZ" sz="2200" dirty="0" err="1"/>
              <a:t>vč</a:t>
            </a:r>
            <a:r>
              <a:rPr lang="cs-CZ" altLang="cs-CZ" sz="2200" dirty="0"/>
              <a:t> amylasy, </a:t>
            </a:r>
            <a:r>
              <a:rPr lang="cs-CZ" altLang="cs-CZ" sz="2200" dirty="0" err="1"/>
              <a:t>moč+sed</a:t>
            </a:r>
            <a:r>
              <a:rPr lang="cs-CZ" altLang="cs-CZ" sz="2200" dirty="0"/>
              <a:t>, tu </a:t>
            </a:r>
            <a:r>
              <a:rPr lang="cs-CZ" altLang="cs-CZ" sz="2200" dirty="0" err="1"/>
              <a:t>markery</a:t>
            </a:r>
            <a:r>
              <a:rPr lang="cs-CZ" altLang="cs-CZ" sz="2200" dirty="0"/>
              <a:t>) </a:t>
            </a:r>
          </a:p>
          <a:p>
            <a:pPr lvl="1">
              <a:lnSpc>
                <a:spcPct val="110000"/>
              </a:lnSpc>
            </a:pPr>
            <a:r>
              <a:rPr lang="cs-CZ" altLang="cs-CZ" sz="2200" dirty="0"/>
              <a:t>vyšetření hepatitid</a:t>
            </a:r>
          </a:p>
          <a:p>
            <a:pPr lvl="1">
              <a:lnSpc>
                <a:spcPct val="110000"/>
              </a:lnSpc>
            </a:pPr>
            <a:r>
              <a:rPr lang="cs-CZ" altLang="cs-CZ" sz="2200" dirty="0"/>
              <a:t>test na okultní krvácení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C86FBC7-1C11-4BF7-94FF-A65B6E9DB3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9446E3F-4C3E-4ABE-B736-7796CD91BE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68426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CD05145-55A1-4AF9-99D9-74C8C431F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cs-CZ" altLang="cs-CZ" sz="2200" b="1" dirty="0">
                <a:solidFill>
                  <a:schemeClr val="tx2"/>
                </a:solidFill>
              </a:rPr>
              <a:t>pomocná vyšetření</a:t>
            </a:r>
          </a:p>
          <a:p>
            <a:pPr marL="504000">
              <a:lnSpc>
                <a:spcPct val="110000"/>
              </a:lnSpc>
              <a:buClr>
                <a:schemeClr val="accent1"/>
              </a:buClr>
            </a:pPr>
            <a:r>
              <a:rPr lang="cs-CZ" altLang="cs-CZ" sz="2200" dirty="0"/>
              <a:t>EKG, RTG hrudníku a břicha, sonografie, CT břicha, vyšetření chirurgem</a:t>
            </a:r>
          </a:p>
          <a:p>
            <a:pPr>
              <a:lnSpc>
                <a:spcPct val="110000"/>
              </a:lnSpc>
            </a:pPr>
            <a:r>
              <a:rPr lang="cs-CZ" altLang="cs-CZ" sz="2200" b="1" dirty="0">
                <a:solidFill>
                  <a:schemeClr val="tx2"/>
                </a:solidFill>
              </a:rPr>
              <a:t>při dlouhodobém průběhu</a:t>
            </a:r>
          </a:p>
          <a:p>
            <a:pPr marL="504000">
              <a:lnSpc>
                <a:spcPct val="110000"/>
              </a:lnSpc>
            </a:pPr>
            <a:r>
              <a:rPr lang="cs-CZ" altLang="cs-CZ" sz="2200" dirty="0"/>
              <a:t>rektoskopie, kolonoskopie, GFS, ERCP, kultivace stolice + vyšetření stolice na parazity, funkční vyšetření jater a žlučových cest – EHIDA, angiografie</a:t>
            </a:r>
          </a:p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206A93-957B-4E40-A6FA-8C059B1433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146440-CFCF-407D-BADF-60B2ECE459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39760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Nekomplikovaný vřed</a:t>
            </a:r>
          </a:p>
        </p:txBody>
      </p:sp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7010230"/>
              </p:ext>
            </p:extLst>
          </p:nvPr>
        </p:nvGraphicFramePr>
        <p:xfrm>
          <a:off x="720000" y="1310238"/>
          <a:ext cx="4520720" cy="477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Fotografie" r:id="rId3" imgW="4657143" imgH="4923810" progId="MSPhotoEd.3">
                  <p:embed/>
                </p:oleObj>
              </mc:Choice>
              <mc:Fallback>
                <p:oleObj name="Fotografie" r:id="rId3" imgW="4657143" imgH="4923810" progId="MSPhotoEd.3">
                  <p:embed/>
                  <p:pic>
                    <p:nvPicPr>
                      <p:cNvPr id="4" name="Zástupný symbol pro obsah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1310238"/>
                        <a:ext cx="4520720" cy="477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A30C5F5-5664-4294-805D-340439520F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0277A70-8CD9-48F1-A67C-01C3C23700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98126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Krácející</a:t>
            </a:r>
            <a:r>
              <a:rPr lang="cs-CZ" dirty="0"/>
              <a:t> vřed</a:t>
            </a:r>
          </a:p>
        </p:txBody>
      </p:sp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3797880"/>
              </p:ext>
            </p:extLst>
          </p:nvPr>
        </p:nvGraphicFramePr>
        <p:xfrm>
          <a:off x="720000" y="1343595"/>
          <a:ext cx="5142427" cy="4712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Fotografie" r:id="rId3" imgW="5458587" imgH="5001323" progId="MSPhotoEd.3">
                  <p:embed/>
                </p:oleObj>
              </mc:Choice>
              <mc:Fallback>
                <p:oleObj name="Fotografie" r:id="rId3" imgW="5458587" imgH="5001323" progId="MSPhotoEd.3">
                  <p:embed/>
                  <p:pic>
                    <p:nvPicPr>
                      <p:cNvPr id="4" name="Zástupný symbol pro obsah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1343595"/>
                        <a:ext cx="5142427" cy="47123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19FA908-3544-41C4-8ABA-B249F8D58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3642CF1-139C-424E-B3D6-A1FC3DC4D4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6118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Tumor žaludku</a:t>
            </a:r>
          </a:p>
        </p:txBody>
      </p:sp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3825493"/>
              </p:ext>
            </p:extLst>
          </p:nvPr>
        </p:nvGraphicFramePr>
        <p:xfrm>
          <a:off x="720000" y="1296107"/>
          <a:ext cx="4840541" cy="480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Fotografie" r:id="rId3" imgW="5458587" imgH="5420482" progId="MSPhotoEd.3">
                  <p:embed/>
                </p:oleObj>
              </mc:Choice>
              <mc:Fallback>
                <p:oleObj name="Fotografie" r:id="rId3" imgW="5458587" imgH="5420482" progId="MSPhotoEd.3">
                  <p:embed/>
                  <p:pic>
                    <p:nvPicPr>
                      <p:cNvPr id="4" name="Zástupný symbol pro obsah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1296107"/>
                        <a:ext cx="4840541" cy="480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65F4B0D-BE2D-4BF8-B221-8904F2174B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432319C-61DF-4C46-BE61-3F0F349AE6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23880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Crohnova choroba</a:t>
            </a:r>
          </a:p>
        </p:txBody>
      </p:sp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5284377"/>
              </p:ext>
            </p:extLst>
          </p:nvPr>
        </p:nvGraphicFramePr>
        <p:xfrm>
          <a:off x="720000" y="1280382"/>
          <a:ext cx="5095914" cy="4859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Fotografie" r:id="rId3" imgW="6523810" imgH="6219048" progId="MSPhotoEd.3">
                  <p:embed/>
                </p:oleObj>
              </mc:Choice>
              <mc:Fallback>
                <p:oleObj name="Fotografie" r:id="rId3" imgW="6523810" imgH="6219048" progId="MSPhotoEd.3">
                  <p:embed/>
                  <p:pic>
                    <p:nvPicPr>
                      <p:cNvPr id="4" name="Zástupný symbol pro obsah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1280382"/>
                        <a:ext cx="5095914" cy="48592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0660D90-32E8-4C14-86BE-35565043AD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E788A1A-D536-425D-AD11-6D8891C25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2152287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D93CEC68-B0E2-4F50-9397-CF56FB426367}" vid="{25042F54-EE2F-4CAA-B106-EE257721CFC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prezentace-med-cz-fnbrno-v02</Template>
  <TotalTime>3017</TotalTime>
  <Words>961</Words>
  <Application>Microsoft Office PowerPoint</Application>
  <PresentationFormat>Širokoúhlá obrazovka</PresentationFormat>
  <Paragraphs>146</Paragraphs>
  <Slides>27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Tahoma</vt:lpstr>
      <vt:lpstr>Wingdings</vt:lpstr>
      <vt:lpstr>Prezentace_MU_CZ</vt:lpstr>
      <vt:lpstr>Fotografie</vt:lpstr>
      <vt:lpstr>Diferenciální diagnostika bolestí v epigastriu</vt:lpstr>
      <vt:lpstr>Možné příčiny obtíží</vt:lpstr>
      <vt:lpstr>Prezentace aplikace PowerPoint</vt:lpstr>
      <vt:lpstr>Vyšetření</vt:lpstr>
      <vt:lpstr>Prezentace aplikace PowerPoint</vt:lpstr>
      <vt:lpstr>Nekomplikovaný vřed</vt:lpstr>
      <vt:lpstr>Krácející vřed</vt:lpstr>
      <vt:lpstr>Tumor žaludku</vt:lpstr>
      <vt:lpstr>Crohnova choroba</vt:lpstr>
      <vt:lpstr>Divertikuloza</vt:lpstr>
      <vt:lpstr>Bazální pneumonie</vt:lpstr>
      <vt:lpstr>Perforovaný vřed žaludku</vt:lpstr>
      <vt:lpstr>Aneurysma abdominální aorty</vt:lpstr>
      <vt:lpstr>Tumory pankreatu</vt:lpstr>
      <vt:lpstr>Prezentace aplikace PowerPoint</vt:lpstr>
      <vt:lpstr>Prezentace aplikace PowerPoint</vt:lpstr>
      <vt:lpstr>Prezentace aplikace PowerPoint</vt:lpstr>
      <vt:lpstr>Klinické příznaky </vt:lpstr>
      <vt:lpstr>Etiologické faktory</vt:lpstr>
      <vt:lpstr>Diagnostika</vt:lpstr>
      <vt:lpstr>Prezentace aplikace PowerPoint</vt:lpstr>
      <vt:lpstr>Prezentace aplikace PowerPoint</vt:lpstr>
      <vt:lpstr>Terapie</vt:lpstr>
      <vt:lpstr>Chemo a radioterapie</vt:lpstr>
      <vt:lpstr>Biologická terapie</vt:lpstr>
      <vt:lpstr>Terapie v protonovém centru</vt:lpstr>
      <vt:lpstr>  Děkuji za pozornost!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Jitka Skládaná</dc:creator>
  <cp:lastModifiedBy>Hana Matějovská Kubešová</cp:lastModifiedBy>
  <cp:revision>249</cp:revision>
  <cp:lastPrinted>1601-01-01T00:00:00Z</cp:lastPrinted>
  <dcterms:created xsi:type="dcterms:W3CDTF">2021-04-27T07:29:37Z</dcterms:created>
  <dcterms:modified xsi:type="dcterms:W3CDTF">2021-09-10T14:52:54Z</dcterms:modified>
</cp:coreProperties>
</file>