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302" r:id="rId2"/>
    <p:sldId id="301" r:id="rId3"/>
    <p:sldId id="272" r:id="rId4"/>
    <p:sldId id="288" r:id="rId5"/>
    <p:sldId id="276" r:id="rId6"/>
    <p:sldId id="267" r:id="rId7"/>
    <p:sldId id="268" r:id="rId8"/>
    <p:sldId id="269" r:id="rId9"/>
    <p:sldId id="265" r:id="rId10"/>
    <p:sldId id="306" r:id="rId11"/>
    <p:sldId id="293" r:id="rId12"/>
    <p:sldId id="305" r:id="rId13"/>
    <p:sldId id="303" r:id="rId14"/>
    <p:sldId id="289" r:id="rId15"/>
    <p:sldId id="256" r:id="rId16"/>
    <p:sldId id="273" r:id="rId17"/>
    <p:sldId id="308" r:id="rId18"/>
    <p:sldId id="281" r:id="rId19"/>
    <p:sldId id="307" r:id="rId20"/>
    <p:sldId id="304" r:id="rId21"/>
    <p:sldId id="282" r:id="rId22"/>
    <p:sldId id="299" r:id="rId23"/>
    <p:sldId id="283" r:id="rId24"/>
    <p:sldId id="294" r:id="rId25"/>
    <p:sldId id="285" r:id="rId26"/>
    <p:sldId id="297" r:id="rId27"/>
  </p:sldIdLst>
  <p:sldSz cx="9144000" cy="6858000" type="screen4x3"/>
  <p:notesSz cx="9144000" cy="6858000"/>
  <p:custDataLst>
    <p:tags r:id="rId29"/>
  </p:custData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66FFFF"/>
    <a:srgbClr val="0099FF"/>
    <a:srgbClr val="FF0000"/>
    <a:srgbClr val="6699FF"/>
    <a:srgbClr val="33CCFF"/>
    <a:srgbClr val="CCE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27" autoAdjust="0"/>
    <p:restoredTop sz="95937" autoAdjust="0"/>
  </p:normalViewPr>
  <p:slideViewPr>
    <p:cSldViewPr>
      <p:cViewPr varScale="1">
        <p:scale>
          <a:sx n="78" d="100"/>
          <a:sy n="78" d="100"/>
        </p:scale>
        <p:origin x="128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B0C6E37-9154-4686-B9FE-6A2F5E8D5B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70663C2-92BC-4584-82EE-82B3BF80C7B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83EF54-20CB-4C8D-836A-371D638CBB79}" type="datetimeFigureOut">
              <a:rPr lang="cs-CZ"/>
              <a:pPr>
                <a:defRPr/>
              </a:pPr>
              <a:t>06.03.2022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7DF43442-B04B-4EF3-AB91-D870AA1521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25412372-98CE-4A69-AFCC-950525B23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051BBC-CF1B-4951-9450-BE1EDA6960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37B225-AFB8-4B6A-A6E3-E673EEF262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0A8E97-92AD-4E39-8E29-2B164B7D5AC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>
            <a:extLst>
              <a:ext uri="{FF2B5EF4-FFF2-40B4-BE49-F238E27FC236}">
                <a16:creationId xmlns:a16="http://schemas.microsoft.com/office/drawing/2014/main" id="{9606A86A-4638-4D4F-9EF0-E5626CAF0D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Zástupný symbol pro poznámky 2">
            <a:extLst>
              <a:ext uri="{FF2B5EF4-FFF2-40B4-BE49-F238E27FC236}">
                <a16:creationId xmlns:a16="http://schemas.microsoft.com/office/drawing/2014/main" id="{B4A440E7-45DD-4A7F-A0C4-B9FFA1413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100" name="Zástupný symbol pro číslo snímku 3">
            <a:extLst>
              <a:ext uri="{FF2B5EF4-FFF2-40B4-BE49-F238E27FC236}">
                <a16:creationId xmlns:a16="http://schemas.microsoft.com/office/drawing/2014/main" id="{80156939-96D4-4C9B-9DD4-7766225985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AAB839-2321-41FF-A7CE-408F3609DA6A}" type="slidenum">
              <a:rPr lang="cs-CZ" altLang="cs-CZ" sz="1200"/>
              <a:pPr/>
              <a:t>1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1268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1DD684-A6BC-4EFF-BA15-E03E68688400}" type="slidenum">
              <a:rPr lang="cs-CZ" altLang="cs-CZ" sz="1200" smtClean="0"/>
              <a:pPr/>
              <a:t>10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378876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C43F7B-5824-4E64-BB6E-1305D8E7E0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5D0E95-1AEA-4825-8AF5-E2493BBB0E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9F8821-D64B-4630-BECD-9B66AF460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FCF04-5F20-4840-B338-04F07356C2A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2456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9FB716-7B07-4E54-9116-D427700A92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9D9125-89C5-4E98-AFB8-F3B573916E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EC3417-2B5D-4545-88C8-68B81D23DE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40D92-33C7-4979-A02C-FFA2C9A4A8D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230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3963BA-F71E-4E99-8652-98C66B5E50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3575F3-6C13-4E41-B350-F419FFC82D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37D782-B8A8-4FD2-B081-774143CE2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F7EE6-9048-477C-AC12-3FA883200BD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8103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128635-FA60-47F8-9C6A-AE5D285A8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B9E295-6FA7-4D6C-A23D-982A573AC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93CF95-EFD8-43CF-B298-23CBBF445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22B55-1681-45A7-B680-3B5C2C0EC9A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5825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519501-EB1F-4EAB-8FD5-FDF5496820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7AA793-C6EF-4C49-9E95-BD82882779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807ECB-FBEA-40C1-A939-F36576BD0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DB437-55CE-4773-B02A-F8AABCC9074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6739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2A502A-668A-4C0A-B83E-8A66EBC47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AAE0-BBE9-4350-BB53-5C94CAA233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550F8F-A7CD-48F4-B8EF-D6E4C8983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1858F-040E-40EA-9C47-767F048D15F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631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39C87E8-6F6A-42CC-A07D-6E0EEC3DB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B5B9A81-12CC-4DE1-A026-63A388A344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CA3F58-E446-447D-A8D1-A0B3122F56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86268-D882-4F96-BC64-FA9BFFD0180B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7190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9D5981-37F0-4719-928A-45A0A0962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47F76F-8469-4C3B-9D74-9D1A39D27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0A53A1-7D7B-42C3-8228-5A302B56A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8BA28-963D-40CB-9FEE-A4D2B0C76AD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1953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85CFC67-21F2-471A-825E-C32E70544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3D5CE0-5C9B-4A00-857A-33DE8F0089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52A799-DA5F-4A56-9C6F-AD914B2721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FAC15-E11D-492D-9D73-C2E7F7CDC60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0252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0735D8-E0D6-47F3-9242-E3147E103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C46CF3-F038-488E-AD47-D1C8FE74F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47FA22-AA86-4B23-A0D6-7EB68D4361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B8B39-79A6-4352-83E2-C5C4DAA4D5D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4803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90944-33E1-46AF-8AD5-15404E978C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81B0AE-7DD6-4E90-B949-8B1B41B68D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396A12-8163-40FC-A3E5-698AEF2684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A47EB-41DD-4824-8110-BD407BAF4A6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5153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05649C-14D6-4CC2-BE2B-FA3015C079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0AF10F-9E70-42A9-ABA8-55ED23BE3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7974A4-A361-4AAF-A795-D2F6DF00F5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7D77C25-7AB5-4682-B140-463FC2ADB8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E60DB7F-8325-4DCA-98BF-0E8193B3A1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FB5EB5-E55E-4586-98CA-C8C6491E1B91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z/url?sa=i&amp;rct=j&amp;q=&amp;esrc=s&amp;source=images&amp;cd=&amp;cad=rja&amp;uact=8&amp;ved=0ahUKEwj-64fu4KLLAhWrC5oKHc6kCBcQjRwIBw&amp;url=http%3A%2F%2Fwww.lifeinmotionchiro.com%2Fposture-ergonomics-training.htm&amp;psig=AFQjCNFA9ZDX3LtcnYwztcynpcX_4TQRhg&amp;ust=1457033211424070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z/url?sa=i&amp;rct=j&amp;q=&amp;esrc=s&amp;source=images&amp;cd=&amp;cad=rja&amp;uact=8&amp;ved=0ahUKEwjxhbSD4KLLAhUlDJoKHYPjBlUQjRwIBw&amp;url=http%3A%2F%2Fchronicpainreliefoptions.com%2Fspinal-cord-injury-nerve-pain&amp;psig=AFQjCNFA9ZDX3LtcnYwztcynpcX_4TQRhg&amp;ust=145703321142407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>
            <a:extLst>
              <a:ext uri="{FF2B5EF4-FFF2-40B4-BE49-F238E27FC236}">
                <a16:creationId xmlns:a16="http://schemas.microsoft.com/office/drawing/2014/main" id="{50D3F788-9423-407C-8865-A7978785A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-50800"/>
            <a:ext cx="20478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800" b="1">
                <a:solidFill>
                  <a:schemeClr val="accent2"/>
                </a:solidFill>
              </a:rPr>
              <a:t>Anatomie II</a:t>
            </a:r>
          </a:p>
        </p:txBody>
      </p:sp>
      <p:pic>
        <p:nvPicPr>
          <p:cNvPr id="3075" name="Picture 5" descr="VÃ½sledek obrÃ¡zku pro Rembrandt pitva">
            <a:extLst>
              <a:ext uri="{FF2B5EF4-FFF2-40B4-BE49-F238E27FC236}">
                <a16:creationId xmlns:a16="http://schemas.microsoft.com/office/drawing/2014/main" id="{C166B852-F233-4EAC-9A14-83414AD2C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74663"/>
            <a:ext cx="4503737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Dr Deijmanâs Anatomy Lesson (fragment), by Rembrandt.jpg">
            <a:extLst>
              <a:ext uri="{FF2B5EF4-FFF2-40B4-BE49-F238E27FC236}">
                <a16:creationId xmlns:a16="http://schemas.microsoft.com/office/drawing/2014/main" id="{F65E5438-DC0D-41F3-A6B2-98FFDF0C6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081338"/>
            <a:ext cx="4935538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ovéPole 1">
            <a:extLst>
              <a:ext uri="{FF2B5EF4-FFF2-40B4-BE49-F238E27FC236}">
                <a16:creationId xmlns:a16="http://schemas.microsoft.com/office/drawing/2014/main" id="{46A5A287-D778-482B-B4EA-7261442F9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5859463"/>
            <a:ext cx="2900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b="1" i="1"/>
              <a:t>Rembrandt van Rijn</a:t>
            </a:r>
            <a:r>
              <a:rPr lang="cs-CZ" altLang="cs-CZ" sz="1400" b="1" i="1"/>
              <a:t> 1656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400" b="1" i="1"/>
              <a:t>The Anatomy Lesson of Dr. Deijman</a:t>
            </a:r>
            <a:endParaRPr lang="cs-CZ" altLang="cs-CZ" sz="1400"/>
          </a:p>
        </p:txBody>
      </p:sp>
      <p:sp>
        <p:nvSpPr>
          <p:cNvPr id="3078" name="TextovéPole 7">
            <a:extLst>
              <a:ext uri="{FF2B5EF4-FFF2-40B4-BE49-F238E27FC236}">
                <a16:creationId xmlns:a16="http://schemas.microsoft.com/office/drawing/2014/main" id="{382E3520-CDE4-4343-911B-97FCEA24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516063"/>
            <a:ext cx="3287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b="1" i="1"/>
              <a:t>Rembrandt van Rijn</a:t>
            </a:r>
            <a:r>
              <a:rPr lang="cs-CZ" altLang="cs-CZ" sz="1400" b="1" i="1"/>
              <a:t> 1632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400" b="1" i="1"/>
              <a:t>The Anatomy Lesson of Dr. Nicolaes Tulp</a:t>
            </a:r>
            <a:endParaRPr lang="cs-CZ" altLang="cs-CZ" sz="140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525"/>
            <a:ext cx="335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SouvisejÃ­cÃ­ obrÃ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814388"/>
            <a:ext cx="47529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ovéPole 2"/>
          <p:cNvSpPr txBox="1">
            <a:spLocks noChangeArrowheads="1"/>
          </p:cNvSpPr>
          <p:nvPr/>
        </p:nvSpPr>
        <p:spPr bwMode="auto">
          <a:xfrm>
            <a:off x="5176838" y="6308725"/>
            <a:ext cx="2163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  <a:cs typeface="Arial" panose="020B0604020202020204" pitchFamily="34" charset="0"/>
              </a:rPr>
              <a:t>mezi L3-L4 nebo L4 a L5</a:t>
            </a:r>
          </a:p>
        </p:txBody>
      </p:sp>
      <p:sp>
        <p:nvSpPr>
          <p:cNvPr id="10245" name="TextovéPole 8"/>
          <p:cNvSpPr txBox="1">
            <a:spLocks noChangeArrowheads="1"/>
          </p:cNvSpPr>
          <p:nvPr/>
        </p:nvSpPr>
        <p:spPr bwMode="auto">
          <a:xfrm>
            <a:off x="5173663" y="188913"/>
            <a:ext cx="1746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Lumbální punkce</a:t>
            </a:r>
          </a:p>
        </p:txBody>
      </p:sp>
    </p:spTree>
    <p:extLst>
      <p:ext uri="{BB962C8B-B14F-4D97-AF65-F5344CB8AC3E}">
        <p14:creationId xmlns:p14="http://schemas.microsoft.com/office/powerpoint/2010/main" val="330694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lassconnection.s3.amazonaws.com/544/flashcards/666544/png/white-gray_matter1317791309022.png">
            <a:hlinkClick r:id="rId2"/>
            <a:extLst>
              <a:ext uri="{FF2B5EF4-FFF2-40B4-BE49-F238E27FC236}">
                <a16:creationId xmlns:a16="http://schemas.microsoft.com/office/drawing/2014/main" id="{416F7A62-D260-4296-BFE5-054CEB235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9" b="5730"/>
          <a:stretch>
            <a:fillRect/>
          </a:stretch>
        </p:blipFill>
        <p:spPr bwMode="auto">
          <a:xfrm>
            <a:off x="0" y="1225550"/>
            <a:ext cx="91440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F7A1DFF-FF48-4532-A9F0-85AB3F7BC937}"/>
              </a:ext>
            </a:extLst>
          </p:cNvPr>
          <p:cNvSpPr txBox="1"/>
          <p:nvPr/>
        </p:nvSpPr>
        <p:spPr>
          <a:xfrm>
            <a:off x="3121819" y="1225550"/>
            <a:ext cx="25273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000" b="1" dirty="0" err="1">
                <a:solidFill>
                  <a:srgbClr val="C00000"/>
                </a:solidFill>
              </a:rPr>
              <a:t>Sulcus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1800" b="1" dirty="0" err="1">
                <a:solidFill>
                  <a:srgbClr val="C00000"/>
                </a:solidFill>
              </a:rPr>
              <a:t>medianus</a:t>
            </a:r>
            <a:r>
              <a:rPr lang="cs-CZ" sz="1800" b="1" dirty="0">
                <a:solidFill>
                  <a:srgbClr val="C00000"/>
                </a:solidFill>
              </a:rPr>
              <a:t> post</a:t>
            </a:r>
            <a:r>
              <a:rPr lang="cs-CZ" sz="2000" b="1" dirty="0">
                <a:solidFill>
                  <a:srgbClr val="C00000"/>
                </a:solidFill>
              </a:rPr>
              <a:t>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13088AE-CD94-42E9-9D85-7E353325B7AF}"/>
              </a:ext>
            </a:extLst>
          </p:cNvPr>
          <p:cNvSpPr txBox="1"/>
          <p:nvPr/>
        </p:nvSpPr>
        <p:spPr>
          <a:xfrm>
            <a:off x="6661150" y="5300663"/>
            <a:ext cx="248285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000" b="1" dirty="0" err="1">
                <a:solidFill>
                  <a:srgbClr val="C00000"/>
                </a:solidFill>
              </a:rPr>
              <a:t>Fissura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1800" b="1" dirty="0" err="1">
                <a:solidFill>
                  <a:srgbClr val="C00000"/>
                </a:solidFill>
              </a:rPr>
              <a:t>mediana</a:t>
            </a:r>
            <a:r>
              <a:rPr lang="cs-CZ" sz="2000" b="1" dirty="0">
                <a:solidFill>
                  <a:srgbClr val="C00000"/>
                </a:solidFill>
              </a:rPr>
              <a:t> ant.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B3C9711D-43D0-4540-BA61-AA9549C9FD34}"/>
              </a:ext>
            </a:extLst>
          </p:cNvPr>
          <p:cNvCxnSpPr/>
          <p:nvPr/>
        </p:nvCxnSpPr>
        <p:spPr bwMode="auto">
          <a:xfrm>
            <a:off x="3419475" y="5726113"/>
            <a:ext cx="360363" cy="463550"/>
          </a:xfrm>
          <a:prstGeom prst="straightConnector1">
            <a:avLst/>
          </a:prstGeom>
          <a:ln>
            <a:headEnd type="stealt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D790310E-A96A-4333-8ECB-96FA98EE9228}"/>
              </a:ext>
            </a:extLst>
          </p:cNvPr>
          <p:cNvCxnSpPr/>
          <p:nvPr/>
        </p:nvCxnSpPr>
        <p:spPr bwMode="auto">
          <a:xfrm flipV="1">
            <a:off x="5286375" y="1585913"/>
            <a:ext cx="725488" cy="666750"/>
          </a:xfrm>
          <a:prstGeom prst="straightConnector1">
            <a:avLst/>
          </a:prstGeom>
          <a:ln>
            <a:headEnd type="stealt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439" name="Skupina 1">
            <a:extLst>
              <a:ext uri="{FF2B5EF4-FFF2-40B4-BE49-F238E27FC236}">
                <a16:creationId xmlns:a16="http://schemas.microsoft.com/office/drawing/2014/main" id="{10D8F6CA-CCE2-4C84-8185-69726E33FB52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1185863"/>
            <a:ext cx="4772025" cy="5419725"/>
            <a:chOff x="3500694" y="1185863"/>
            <a:chExt cx="4772173" cy="5420344"/>
          </a:xfrm>
        </p:grpSpPr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995EE989-6EF3-4D57-96DF-A537F2359180}"/>
                </a:ext>
              </a:extLst>
            </p:cNvPr>
            <p:cNvSpPr txBox="1"/>
            <p:nvPr/>
          </p:nvSpPr>
          <p:spPr>
            <a:xfrm>
              <a:off x="5867729" y="1185863"/>
              <a:ext cx="2405138" cy="36992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800" b="1" dirty="0">
                  <a:solidFill>
                    <a:srgbClr val="C00000"/>
                  </a:solidFill>
                </a:rPr>
                <a:t>Sulcus </a:t>
              </a:r>
              <a:r>
                <a:rPr lang="cs-CZ" sz="1800" b="1" dirty="0" err="1">
                  <a:solidFill>
                    <a:srgbClr val="C00000"/>
                  </a:solidFill>
                </a:rPr>
                <a:t>posterolateralis</a:t>
              </a:r>
              <a:endParaRPr lang="en-US" sz="18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8254CCDB-E82B-445D-8007-6E26B1547B16}"/>
                </a:ext>
              </a:extLst>
            </p:cNvPr>
            <p:cNvSpPr txBox="1"/>
            <p:nvPr/>
          </p:nvSpPr>
          <p:spPr>
            <a:xfrm>
              <a:off x="3500694" y="6236277"/>
              <a:ext cx="2316234" cy="36993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800" b="1" dirty="0">
                  <a:solidFill>
                    <a:srgbClr val="C00000"/>
                  </a:solidFill>
                </a:rPr>
                <a:t>Sulcus </a:t>
              </a:r>
              <a:r>
                <a:rPr lang="cs-CZ" sz="1800" b="1" dirty="0" err="1">
                  <a:solidFill>
                    <a:srgbClr val="C00000"/>
                  </a:solidFill>
                </a:rPr>
                <a:t>anterolateralis</a:t>
              </a:r>
              <a:endParaRPr lang="en-US" sz="1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208D0D2-9C12-4874-892E-424B511C7BAC}"/>
              </a:ext>
            </a:extLst>
          </p:cNvPr>
          <p:cNvSpPr txBox="1"/>
          <p:nvPr/>
        </p:nvSpPr>
        <p:spPr>
          <a:xfrm>
            <a:off x="785813" y="1385888"/>
            <a:ext cx="1160462" cy="369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1800" b="1" dirty="0" err="1">
                <a:solidFill>
                  <a:srgbClr val="C00000"/>
                </a:solidFill>
              </a:rPr>
              <a:t>Funiculus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D299FFC-831D-4700-B3DF-C13E18286A52}"/>
              </a:ext>
            </a:extLst>
          </p:cNvPr>
          <p:cNvSpPr txBox="1"/>
          <p:nvPr/>
        </p:nvSpPr>
        <p:spPr>
          <a:xfrm>
            <a:off x="1081088" y="5922963"/>
            <a:ext cx="1728787" cy="369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1800" b="1" dirty="0">
                <a:solidFill>
                  <a:srgbClr val="C00000"/>
                </a:solidFill>
              </a:rPr>
              <a:t>Fila </a:t>
            </a:r>
            <a:r>
              <a:rPr lang="cs-CZ" sz="1800" b="1" dirty="0" err="1">
                <a:solidFill>
                  <a:srgbClr val="C00000"/>
                </a:solidFill>
              </a:rPr>
              <a:t>radicularia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E72B029-AE84-4647-81AB-6C778CC88CD1}"/>
              </a:ext>
            </a:extLst>
          </p:cNvPr>
          <p:cNvSpPr txBox="1"/>
          <p:nvPr/>
        </p:nvSpPr>
        <p:spPr>
          <a:xfrm>
            <a:off x="168275" y="139700"/>
            <a:ext cx="32400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MEDULLA SPINALIS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f16-2b_spinal_meninges_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5625"/>
            <a:ext cx="8640762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1547813" y="188913"/>
            <a:ext cx="5976937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/>
              <a:t>Mícha se míchá do všeho !!!</a:t>
            </a:r>
          </a:p>
        </p:txBody>
      </p:sp>
      <p:sp>
        <p:nvSpPr>
          <p:cNvPr id="9220" name="Obdélník 4"/>
          <p:cNvSpPr>
            <a:spLocks noChangeArrowheads="1"/>
          </p:cNvSpPr>
          <p:nvPr/>
        </p:nvSpPr>
        <p:spPr bwMode="auto">
          <a:xfrm>
            <a:off x="1258888" y="1700213"/>
            <a:ext cx="129063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i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fila radicularia</a:t>
            </a:r>
            <a:endParaRPr lang="cs-CZ" altLang="cs-CZ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Obdélník 5"/>
          <p:cNvSpPr>
            <a:spLocks noChangeArrowheads="1"/>
          </p:cNvSpPr>
          <p:nvPr/>
        </p:nvSpPr>
        <p:spPr bwMode="auto">
          <a:xfrm>
            <a:off x="1258888" y="3440113"/>
            <a:ext cx="129063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i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fila radicularia</a:t>
            </a:r>
            <a:endParaRPr lang="cs-CZ" altLang="cs-CZ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2" name="Obdélník 7"/>
          <p:cNvSpPr>
            <a:spLocks noChangeArrowheads="1"/>
          </p:cNvSpPr>
          <p:nvPr/>
        </p:nvSpPr>
        <p:spPr bwMode="auto">
          <a:xfrm>
            <a:off x="1403350" y="2066925"/>
            <a:ext cx="12398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i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radix dorsalis</a:t>
            </a:r>
            <a:endParaRPr lang="cs-CZ" altLang="cs-CZ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3" name="Obdélník 8"/>
          <p:cNvSpPr>
            <a:spLocks noChangeArrowheads="1"/>
          </p:cNvSpPr>
          <p:nvPr/>
        </p:nvSpPr>
        <p:spPr bwMode="auto">
          <a:xfrm>
            <a:off x="1187450" y="3154363"/>
            <a:ext cx="12890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i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radix ventralis</a:t>
            </a:r>
            <a:endParaRPr lang="cs-CZ" altLang="cs-CZ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4" name="Obdélník 9"/>
          <p:cNvSpPr>
            <a:spLocks noChangeArrowheads="1"/>
          </p:cNvSpPr>
          <p:nvPr/>
        </p:nvSpPr>
        <p:spPr bwMode="auto">
          <a:xfrm>
            <a:off x="34925" y="2647950"/>
            <a:ext cx="147796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pt-BR" altLang="cs-CZ" sz="1400" i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altLang="cs-CZ" sz="1400" i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altLang="cs-CZ" sz="1400" i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intervertebrale</a:t>
            </a:r>
          </a:p>
        </p:txBody>
      </p:sp>
      <p:sp>
        <p:nvSpPr>
          <p:cNvPr id="9225" name="Obdélník 10"/>
          <p:cNvSpPr>
            <a:spLocks noChangeArrowheads="1"/>
          </p:cNvSpPr>
          <p:nvPr/>
        </p:nvSpPr>
        <p:spPr bwMode="auto">
          <a:xfrm>
            <a:off x="7773988" y="2493963"/>
            <a:ext cx="1370012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pt-BR" altLang="cs-CZ" sz="1400" i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 spinalis</a:t>
            </a:r>
            <a:endParaRPr lang="cs-CZ" altLang="cs-CZ" sz="1400" i="1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6" name="Obdélník 11"/>
          <p:cNvSpPr>
            <a:spLocks noChangeArrowheads="1"/>
          </p:cNvSpPr>
          <p:nvPr/>
        </p:nvSpPr>
        <p:spPr bwMode="auto">
          <a:xfrm>
            <a:off x="107950" y="2295525"/>
            <a:ext cx="13684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cs-CZ" altLang="cs-CZ" sz="1400" i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ggl.</a:t>
            </a:r>
            <a:r>
              <a:rPr lang="pt-BR" altLang="cs-CZ" sz="1400" i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spinal</a:t>
            </a:r>
            <a:r>
              <a:rPr lang="cs-CZ" altLang="cs-CZ" sz="1400" i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194342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1">
            <a:extLst>
              <a:ext uri="{FF2B5EF4-FFF2-40B4-BE49-F238E27FC236}">
                <a16:creationId xmlns:a16="http://schemas.microsoft.com/office/drawing/2014/main" id="{4E371F4C-BD9D-4F21-B871-65836D31D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908050"/>
            <a:ext cx="41148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Obrázek 5">
            <a:extLst>
              <a:ext uri="{FF2B5EF4-FFF2-40B4-BE49-F238E27FC236}">
                <a16:creationId xmlns:a16="http://schemas.microsoft.com/office/drawing/2014/main" id="{B7A41D5E-158D-494C-AB93-AC729E51B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44938"/>
            <a:ext cx="29972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B88C8CA-04AD-4B79-8285-4483DC73C14E}"/>
              </a:ext>
            </a:extLst>
          </p:cNvPr>
          <p:cNvSpPr txBox="1"/>
          <p:nvPr/>
        </p:nvSpPr>
        <p:spPr>
          <a:xfrm>
            <a:off x="168275" y="139700"/>
            <a:ext cx="62928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MEDULLA SPINALIS – </a:t>
            </a:r>
            <a:r>
              <a:rPr lang="cs-CZ" b="1" dirty="0">
                <a:solidFill>
                  <a:schemeClr val="accent6"/>
                </a:solidFill>
              </a:rPr>
              <a:t>klinická poznámka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17413" name="Picture 6" descr="VÃ½sledek obrÃ¡zku pro spinal cord sciatica">
            <a:extLst>
              <a:ext uri="{FF2B5EF4-FFF2-40B4-BE49-F238E27FC236}">
                <a16:creationId xmlns:a16="http://schemas.microsoft.com/office/drawing/2014/main" id="{42E9D800-072F-46C0-8DA7-9D5420D73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0"/>
          <a:stretch>
            <a:fillRect/>
          </a:stretch>
        </p:blipFill>
        <p:spPr bwMode="auto">
          <a:xfrm>
            <a:off x="5651500" y="534988"/>
            <a:ext cx="2636838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Ovál 1">
            <a:extLst>
              <a:ext uri="{FF2B5EF4-FFF2-40B4-BE49-F238E27FC236}">
                <a16:creationId xmlns:a16="http://schemas.microsoft.com/office/drawing/2014/main" id="{BBDAA0CE-7E87-46ED-B496-729BFABA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2060575"/>
            <a:ext cx="830263" cy="12969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7415" name="Ovál 6">
            <a:extLst>
              <a:ext uri="{FF2B5EF4-FFF2-40B4-BE49-F238E27FC236}">
                <a16:creationId xmlns:a16="http://schemas.microsoft.com/office/drawing/2014/main" id="{D63DA7BA-D90F-4A39-B58D-4A11F15F8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0" y="4437063"/>
            <a:ext cx="830263" cy="1295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7416" name="TextovéPole 2">
            <a:extLst>
              <a:ext uri="{FF2B5EF4-FFF2-40B4-BE49-F238E27FC236}">
                <a16:creationId xmlns:a16="http://schemas.microsoft.com/office/drawing/2014/main" id="{988172DC-9AB6-454A-AA4B-585C9FBAB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675" y="534988"/>
            <a:ext cx="201136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cs-CZ" sz="2000"/>
              <a:t>lumb</a:t>
            </a:r>
            <a:r>
              <a:rPr lang="cs-CZ" altLang="cs-CZ" sz="2000"/>
              <a:t>a</a:t>
            </a:r>
            <a:r>
              <a:rPr lang="pt-BR" altLang="cs-CZ" sz="2000"/>
              <a:t>go (ischias)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4B59E49E-40DD-4FD4-A43A-178B60E83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77800"/>
            <a:ext cx="65024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11">
            <a:extLst>
              <a:ext uri="{FF2B5EF4-FFF2-40B4-BE49-F238E27FC236}">
                <a16:creationId xmlns:a16="http://schemas.microsoft.com/office/drawing/2014/main" id="{B28A1388-3E13-4B4B-AC08-4E51CFA0C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8" y="3130550"/>
            <a:ext cx="16970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0000"/>
                </a:solidFill>
              </a:rPr>
              <a:t>Cornu anterius</a:t>
            </a:r>
          </a:p>
        </p:txBody>
      </p:sp>
      <p:sp>
        <p:nvSpPr>
          <p:cNvPr id="19460" name="Text Box 12">
            <a:extLst>
              <a:ext uri="{FF2B5EF4-FFF2-40B4-BE49-F238E27FC236}">
                <a16:creationId xmlns:a16="http://schemas.microsoft.com/office/drawing/2014/main" id="{9A5BD71F-4AAE-4F52-866A-A1A0C0AC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8" y="1125538"/>
            <a:ext cx="18113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accent2"/>
                </a:solidFill>
              </a:rPr>
              <a:t>Cornu posterius</a:t>
            </a:r>
          </a:p>
        </p:txBody>
      </p:sp>
      <p:sp>
        <p:nvSpPr>
          <p:cNvPr id="19461" name="Text Box 13">
            <a:extLst>
              <a:ext uri="{FF2B5EF4-FFF2-40B4-BE49-F238E27FC236}">
                <a16:creationId xmlns:a16="http://schemas.microsoft.com/office/drawing/2014/main" id="{881C8C04-2E71-488A-A492-FF8D05B76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8" y="1700213"/>
            <a:ext cx="2405062" cy="403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accent1"/>
                </a:solidFill>
              </a:rPr>
              <a:t>Substantia intermedia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F7F625EC-F2FE-4C83-BA99-8631BEC263EE}"/>
              </a:ext>
            </a:extLst>
          </p:cNvPr>
          <p:cNvCxnSpPr/>
          <p:nvPr/>
        </p:nvCxnSpPr>
        <p:spPr bwMode="auto">
          <a:xfrm flipH="1">
            <a:off x="3203575" y="4868863"/>
            <a:ext cx="720725" cy="936625"/>
          </a:xfrm>
          <a:prstGeom prst="straightConnector1">
            <a:avLst/>
          </a:prstGeom>
          <a:ln>
            <a:headEnd type="stealt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463" name="Obdélník 1">
            <a:extLst>
              <a:ext uri="{FF2B5EF4-FFF2-40B4-BE49-F238E27FC236}">
                <a16:creationId xmlns:a16="http://schemas.microsoft.com/office/drawing/2014/main" id="{7C860BDC-229C-4AC5-BDB7-E7244695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863" y="5454650"/>
            <a:ext cx="3330575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F327AD5-3967-4C47-826C-918028CB3612}"/>
              </a:ext>
            </a:extLst>
          </p:cNvPr>
          <p:cNvSpPr txBox="1"/>
          <p:nvPr/>
        </p:nvSpPr>
        <p:spPr>
          <a:xfrm>
            <a:off x="1806575" y="5519738"/>
            <a:ext cx="248285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000" b="1" dirty="0" err="1">
                <a:solidFill>
                  <a:srgbClr val="C00000"/>
                </a:solidFill>
              </a:rPr>
              <a:t>Fissura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1800" b="1" dirty="0" err="1">
                <a:solidFill>
                  <a:srgbClr val="C00000"/>
                </a:solidFill>
              </a:rPr>
              <a:t>mediana</a:t>
            </a:r>
            <a:r>
              <a:rPr lang="cs-CZ" sz="2000" b="1" dirty="0">
                <a:solidFill>
                  <a:srgbClr val="C00000"/>
                </a:solidFill>
              </a:rPr>
              <a:t> ant.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E87CDE0-52B3-4F34-B92F-BA4D5CD70B4C}"/>
              </a:ext>
            </a:extLst>
          </p:cNvPr>
          <p:cNvSpPr txBox="1"/>
          <p:nvPr/>
        </p:nvSpPr>
        <p:spPr>
          <a:xfrm>
            <a:off x="4289425" y="627063"/>
            <a:ext cx="252730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000" b="1" dirty="0" err="1">
                <a:solidFill>
                  <a:srgbClr val="C00000"/>
                </a:solidFill>
              </a:rPr>
              <a:t>Sulcus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1800" b="1" dirty="0" err="1">
                <a:solidFill>
                  <a:srgbClr val="C00000"/>
                </a:solidFill>
              </a:rPr>
              <a:t>medianus</a:t>
            </a:r>
            <a:r>
              <a:rPr lang="cs-CZ" sz="1800" b="1" dirty="0">
                <a:solidFill>
                  <a:srgbClr val="C00000"/>
                </a:solidFill>
              </a:rPr>
              <a:t> post</a:t>
            </a:r>
            <a:r>
              <a:rPr lang="cs-CZ" sz="2000" b="1" dirty="0">
                <a:solidFill>
                  <a:srgbClr val="C00000"/>
                </a:solidFill>
              </a:rPr>
              <a:t>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714C8E1-11B5-4F46-BC2C-675C9059F6EE}"/>
              </a:ext>
            </a:extLst>
          </p:cNvPr>
          <p:cNvCxnSpPr/>
          <p:nvPr/>
        </p:nvCxnSpPr>
        <p:spPr bwMode="auto">
          <a:xfrm flipH="1" flipV="1">
            <a:off x="5292725" y="1125538"/>
            <a:ext cx="15875" cy="1058862"/>
          </a:xfrm>
          <a:prstGeom prst="straightConnector1">
            <a:avLst/>
          </a:prstGeom>
          <a:ln>
            <a:headEnd type="stealt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7940E8BF-A063-4E1A-82C5-9D5D1FD880E2}"/>
              </a:ext>
            </a:extLst>
          </p:cNvPr>
          <p:cNvCxnSpPr/>
          <p:nvPr/>
        </p:nvCxnSpPr>
        <p:spPr bwMode="auto">
          <a:xfrm flipV="1">
            <a:off x="5722938" y="1620838"/>
            <a:ext cx="423862" cy="647700"/>
          </a:xfrm>
          <a:prstGeom prst="straightConnector1">
            <a:avLst/>
          </a:prstGeom>
          <a:ln>
            <a:headEnd type="stealt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2BBD1A09-A4E5-4DB6-A2AE-2EF3C505B57A}"/>
              </a:ext>
            </a:extLst>
          </p:cNvPr>
          <p:cNvCxnSpPr/>
          <p:nvPr/>
        </p:nvCxnSpPr>
        <p:spPr bwMode="auto">
          <a:xfrm flipV="1">
            <a:off x="6218238" y="1822450"/>
            <a:ext cx="423862" cy="647700"/>
          </a:xfrm>
          <a:prstGeom prst="straightConnector1">
            <a:avLst/>
          </a:prstGeom>
          <a:ln>
            <a:headEnd type="stealt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 Box 32">
            <a:extLst>
              <a:ext uri="{FF2B5EF4-FFF2-40B4-BE49-F238E27FC236}">
                <a16:creationId xmlns:a16="http://schemas.microsoft.com/office/drawing/2014/main" id="{BD5179D9-0C99-42B2-B90E-7F9FE56A5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413" y="1196975"/>
            <a:ext cx="2246312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cs-CZ"/>
            </a:defPPr>
            <a:lvl1pPr>
              <a:defRPr sz="2000" b="1">
                <a:solidFill>
                  <a:srgbClr val="C00000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altLang="en-US" dirty="0" err="1"/>
              <a:t>Fasciculus</a:t>
            </a:r>
            <a:r>
              <a:rPr lang="cs-CZ" altLang="en-US" dirty="0"/>
              <a:t> </a:t>
            </a:r>
            <a:r>
              <a:rPr lang="cs-CZ" altLang="en-US" dirty="0" err="1"/>
              <a:t>gracilis</a:t>
            </a:r>
            <a:endParaRPr lang="cs-CZ" altLang="en-US" dirty="0"/>
          </a:p>
        </p:txBody>
      </p:sp>
      <p:sp>
        <p:nvSpPr>
          <p:cNvPr id="16" name="Text Box 33">
            <a:extLst>
              <a:ext uri="{FF2B5EF4-FFF2-40B4-BE49-F238E27FC236}">
                <a16:creationId xmlns:a16="http://schemas.microsoft.com/office/drawing/2014/main" id="{C63B8CFD-9B21-41FE-B45D-A9E24E8C0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38" y="1654175"/>
            <a:ext cx="1776412" cy="4016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cs-CZ"/>
            </a:defPPr>
            <a:lvl1pPr>
              <a:defRPr sz="2000" b="1">
                <a:solidFill>
                  <a:srgbClr val="C00000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altLang="en-US" dirty="0" err="1"/>
              <a:t>Fasc</a:t>
            </a:r>
            <a:r>
              <a:rPr lang="cs-CZ" altLang="en-US" dirty="0"/>
              <a:t>. </a:t>
            </a:r>
            <a:r>
              <a:rPr lang="cs-CZ" altLang="en-US" dirty="0" err="1"/>
              <a:t>cuneatus</a:t>
            </a:r>
            <a:endParaRPr lang="cs-CZ" altLang="en-US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24B6627-AA63-4089-BCB3-FF4A9CB61B16}"/>
              </a:ext>
            </a:extLst>
          </p:cNvPr>
          <p:cNvSpPr txBox="1"/>
          <p:nvPr/>
        </p:nvSpPr>
        <p:spPr>
          <a:xfrm>
            <a:off x="168275" y="139700"/>
            <a:ext cx="32400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MEDULLA SPINALIS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fig1Uprav">
            <a:extLst>
              <a:ext uri="{FF2B5EF4-FFF2-40B4-BE49-F238E27FC236}">
                <a16:creationId xmlns:a16="http://schemas.microsoft.com/office/drawing/2014/main" id="{6BA9A81A-59B7-4B43-B44C-692450FB5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5903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Freeform 5">
            <a:extLst>
              <a:ext uri="{FF2B5EF4-FFF2-40B4-BE49-F238E27FC236}">
                <a16:creationId xmlns:a16="http://schemas.microsoft.com/office/drawing/2014/main" id="{D266062C-1BDC-4BD7-B82C-30BE742A7C56}"/>
              </a:ext>
            </a:extLst>
          </p:cNvPr>
          <p:cNvSpPr>
            <a:spLocks/>
          </p:cNvSpPr>
          <p:nvPr/>
        </p:nvSpPr>
        <p:spPr bwMode="auto">
          <a:xfrm>
            <a:off x="3328988" y="2667000"/>
            <a:ext cx="785812" cy="1527175"/>
          </a:xfrm>
          <a:custGeom>
            <a:avLst/>
            <a:gdLst>
              <a:gd name="T0" fmla="*/ 2147483646 w 495"/>
              <a:gd name="T1" fmla="*/ 0 h 962"/>
              <a:gd name="T2" fmla="*/ 2147483646 w 495"/>
              <a:gd name="T3" fmla="*/ 2147483646 h 962"/>
              <a:gd name="T4" fmla="*/ 2147483646 w 495"/>
              <a:gd name="T5" fmla="*/ 2147483646 h 962"/>
              <a:gd name="T6" fmla="*/ 2147483646 w 495"/>
              <a:gd name="T7" fmla="*/ 2147483646 h 962"/>
              <a:gd name="T8" fmla="*/ 2147483646 w 495"/>
              <a:gd name="T9" fmla="*/ 2147483646 h 962"/>
              <a:gd name="T10" fmla="*/ 0 w 495"/>
              <a:gd name="T11" fmla="*/ 2147483646 h 962"/>
              <a:gd name="T12" fmla="*/ 2147483646 w 495"/>
              <a:gd name="T13" fmla="*/ 2147483646 h 962"/>
              <a:gd name="T14" fmla="*/ 2147483646 w 495"/>
              <a:gd name="T15" fmla="*/ 2147483646 h 962"/>
              <a:gd name="T16" fmla="*/ 2147483646 w 495"/>
              <a:gd name="T17" fmla="*/ 2147483646 h 962"/>
              <a:gd name="T18" fmla="*/ 2147483646 w 495"/>
              <a:gd name="T19" fmla="*/ 2147483646 h 962"/>
              <a:gd name="T20" fmla="*/ 2147483646 w 495"/>
              <a:gd name="T21" fmla="*/ 2147483646 h 962"/>
              <a:gd name="T22" fmla="*/ 2147483646 w 495"/>
              <a:gd name="T23" fmla="*/ 2147483646 h 962"/>
              <a:gd name="T24" fmla="*/ 2147483646 w 495"/>
              <a:gd name="T25" fmla="*/ 2147483646 h 962"/>
              <a:gd name="T26" fmla="*/ 2147483646 w 495"/>
              <a:gd name="T27" fmla="*/ 2147483646 h 962"/>
              <a:gd name="T28" fmla="*/ 2147483646 w 495"/>
              <a:gd name="T29" fmla="*/ 0 h 96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95" h="962">
                <a:moveTo>
                  <a:pt x="447" y="0"/>
                </a:moveTo>
                <a:lnTo>
                  <a:pt x="351" y="48"/>
                </a:lnTo>
                <a:lnTo>
                  <a:pt x="282" y="106"/>
                </a:lnTo>
                <a:lnTo>
                  <a:pt x="220" y="196"/>
                </a:lnTo>
                <a:lnTo>
                  <a:pt x="111" y="624"/>
                </a:lnTo>
                <a:lnTo>
                  <a:pt x="0" y="872"/>
                </a:lnTo>
                <a:lnTo>
                  <a:pt x="62" y="934"/>
                </a:lnTo>
                <a:lnTo>
                  <a:pt x="151" y="962"/>
                </a:lnTo>
                <a:lnTo>
                  <a:pt x="282" y="831"/>
                </a:lnTo>
                <a:lnTo>
                  <a:pt x="255" y="727"/>
                </a:lnTo>
                <a:lnTo>
                  <a:pt x="276" y="541"/>
                </a:lnTo>
                <a:lnTo>
                  <a:pt x="447" y="240"/>
                </a:lnTo>
                <a:lnTo>
                  <a:pt x="489" y="134"/>
                </a:lnTo>
                <a:lnTo>
                  <a:pt x="495" y="48"/>
                </a:lnTo>
                <a:lnTo>
                  <a:pt x="495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0484" name="AutoShape 6">
            <a:extLst>
              <a:ext uri="{FF2B5EF4-FFF2-40B4-BE49-F238E27FC236}">
                <a16:creationId xmlns:a16="http://schemas.microsoft.com/office/drawing/2014/main" id="{9507A68E-17F1-433E-A4C0-29D04574AB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0" y="32766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5" name="Freeform 7">
            <a:extLst>
              <a:ext uri="{FF2B5EF4-FFF2-40B4-BE49-F238E27FC236}">
                <a16:creationId xmlns:a16="http://schemas.microsoft.com/office/drawing/2014/main" id="{0070CB86-CCE7-43EB-A2BC-05D0157EC5F1}"/>
              </a:ext>
            </a:extLst>
          </p:cNvPr>
          <p:cNvSpPr>
            <a:spLocks/>
          </p:cNvSpPr>
          <p:nvPr/>
        </p:nvSpPr>
        <p:spPr bwMode="auto">
          <a:xfrm>
            <a:off x="2806700" y="4495800"/>
            <a:ext cx="1079500" cy="762000"/>
          </a:xfrm>
          <a:custGeom>
            <a:avLst/>
            <a:gdLst>
              <a:gd name="T0" fmla="*/ 0 w 680"/>
              <a:gd name="T1" fmla="*/ 2147483646 h 480"/>
              <a:gd name="T2" fmla="*/ 2147483646 w 680"/>
              <a:gd name="T3" fmla="*/ 2147483646 h 480"/>
              <a:gd name="T4" fmla="*/ 2147483646 w 680"/>
              <a:gd name="T5" fmla="*/ 2147483646 h 480"/>
              <a:gd name="T6" fmla="*/ 2147483646 w 680"/>
              <a:gd name="T7" fmla="*/ 2147483646 h 480"/>
              <a:gd name="T8" fmla="*/ 2147483646 w 680"/>
              <a:gd name="T9" fmla="*/ 2147483646 h 480"/>
              <a:gd name="T10" fmla="*/ 2147483646 w 680"/>
              <a:gd name="T11" fmla="*/ 2147483646 h 480"/>
              <a:gd name="T12" fmla="*/ 2147483646 w 680"/>
              <a:gd name="T13" fmla="*/ 2147483646 h 480"/>
              <a:gd name="T14" fmla="*/ 2147483646 w 680"/>
              <a:gd name="T15" fmla="*/ 2147483646 h 480"/>
              <a:gd name="T16" fmla="*/ 2147483646 w 680"/>
              <a:gd name="T17" fmla="*/ 2147483646 h 480"/>
              <a:gd name="T18" fmla="*/ 2147483646 w 680"/>
              <a:gd name="T19" fmla="*/ 2147483646 h 480"/>
              <a:gd name="T20" fmla="*/ 2147483646 w 680"/>
              <a:gd name="T21" fmla="*/ 2147483646 h 480"/>
              <a:gd name="T22" fmla="*/ 2147483646 w 680"/>
              <a:gd name="T23" fmla="*/ 2147483646 h 480"/>
              <a:gd name="T24" fmla="*/ 2147483646 w 680"/>
              <a:gd name="T25" fmla="*/ 2147483646 h 480"/>
              <a:gd name="T26" fmla="*/ 2147483646 w 680"/>
              <a:gd name="T27" fmla="*/ 2147483646 h 480"/>
              <a:gd name="T28" fmla="*/ 2147483646 w 680"/>
              <a:gd name="T29" fmla="*/ 2147483646 h 480"/>
              <a:gd name="T30" fmla="*/ 2147483646 w 680"/>
              <a:gd name="T31" fmla="*/ 0 h 480"/>
              <a:gd name="T32" fmla="*/ 0 w 680"/>
              <a:gd name="T33" fmla="*/ 2147483646 h 4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80" h="480">
                <a:moveTo>
                  <a:pt x="0" y="72"/>
                </a:moveTo>
                <a:cubicBezTo>
                  <a:pt x="136" y="140"/>
                  <a:pt x="112" y="88"/>
                  <a:pt x="112" y="128"/>
                </a:cubicBezTo>
                <a:lnTo>
                  <a:pt x="200" y="192"/>
                </a:lnTo>
                <a:lnTo>
                  <a:pt x="244" y="352"/>
                </a:lnTo>
                <a:lnTo>
                  <a:pt x="256" y="436"/>
                </a:lnTo>
                <a:lnTo>
                  <a:pt x="308" y="468"/>
                </a:lnTo>
                <a:lnTo>
                  <a:pt x="392" y="480"/>
                </a:lnTo>
                <a:lnTo>
                  <a:pt x="464" y="476"/>
                </a:lnTo>
                <a:lnTo>
                  <a:pt x="500" y="460"/>
                </a:lnTo>
                <a:lnTo>
                  <a:pt x="556" y="428"/>
                </a:lnTo>
                <a:lnTo>
                  <a:pt x="612" y="400"/>
                </a:lnTo>
                <a:lnTo>
                  <a:pt x="648" y="328"/>
                </a:lnTo>
                <a:lnTo>
                  <a:pt x="656" y="232"/>
                </a:lnTo>
                <a:lnTo>
                  <a:pt x="624" y="128"/>
                </a:lnTo>
                <a:lnTo>
                  <a:pt x="632" y="48"/>
                </a:lnTo>
                <a:lnTo>
                  <a:pt x="680" y="0"/>
                </a:lnTo>
                <a:lnTo>
                  <a:pt x="0" y="7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6" name="Freeform 8">
            <a:extLst>
              <a:ext uri="{FF2B5EF4-FFF2-40B4-BE49-F238E27FC236}">
                <a16:creationId xmlns:a16="http://schemas.microsoft.com/office/drawing/2014/main" id="{7AC1E6DD-B928-46FF-B861-916B68C9BA68}"/>
              </a:ext>
            </a:extLst>
          </p:cNvPr>
          <p:cNvSpPr>
            <a:spLocks/>
          </p:cNvSpPr>
          <p:nvPr/>
        </p:nvSpPr>
        <p:spPr bwMode="auto">
          <a:xfrm>
            <a:off x="2640013" y="3987800"/>
            <a:ext cx="1398587" cy="631825"/>
          </a:xfrm>
          <a:custGeom>
            <a:avLst/>
            <a:gdLst>
              <a:gd name="T0" fmla="*/ 2147483646 w 881"/>
              <a:gd name="T1" fmla="*/ 2147483646 h 398"/>
              <a:gd name="T2" fmla="*/ 2147483646 w 881"/>
              <a:gd name="T3" fmla="*/ 2147483646 h 398"/>
              <a:gd name="T4" fmla="*/ 2147483646 w 881"/>
              <a:gd name="T5" fmla="*/ 2147483646 h 398"/>
              <a:gd name="T6" fmla="*/ 2147483646 w 881"/>
              <a:gd name="T7" fmla="*/ 2147483646 h 398"/>
              <a:gd name="T8" fmla="*/ 2147483646 w 881"/>
              <a:gd name="T9" fmla="*/ 2147483646 h 398"/>
              <a:gd name="T10" fmla="*/ 2147483646 w 881"/>
              <a:gd name="T11" fmla="*/ 2147483646 h 398"/>
              <a:gd name="T12" fmla="*/ 2147483646 w 881"/>
              <a:gd name="T13" fmla="*/ 2147483646 h 398"/>
              <a:gd name="T14" fmla="*/ 2147483646 w 881"/>
              <a:gd name="T15" fmla="*/ 2147483646 h 398"/>
              <a:gd name="T16" fmla="*/ 2147483646 w 881"/>
              <a:gd name="T17" fmla="*/ 2147483646 h 398"/>
              <a:gd name="T18" fmla="*/ 2147483646 w 881"/>
              <a:gd name="T19" fmla="*/ 2147483646 h 398"/>
              <a:gd name="T20" fmla="*/ 2147483646 w 881"/>
              <a:gd name="T21" fmla="*/ 0 h 398"/>
              <a:gd name="T22" fmla="*/ 2147483646 w 881"/>
              <a:gd name="T23" fmla="*/ 2147483646 h 398"/>
              <a:gd name="T24" fmla="*/ 2147483646 w 881"/>
              <a:gd name="T25" fmla="*/ 2147483646 h 398"/>
              <a:gd name="T26" fmla="*/ 2147483646 w 881"/>
              <a:gd name="T27" fmla="*/ 2147483646 h 398"/>
              <a:gd name="T28" fmla="*/ 2147483646 w 881"/>
              <a:gd name="T29" fmla="*/ 2147483646 h 39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81" h="398">
                <a:moveTo>
                  <a:pt x="97" y="248"/>
                </a:moveTo>
                <a:cubicBezTo>
                  <a:pt x="99" y="257"/>
                  <a:pt x="107" y="293"/>
                  <a:pt x="109" y="316"/>
                </a:cubicBezTo>
                <a:cubicBezTo>
                  <a:pt x="112" y="335"/>
                  <a:pt x="111" y="350"/>
                  <a:pt x="113" y="360"/>
                </a:cubicBezTo>
                <a:cubicBezTo>
                  <a:pt x="115" y="370"/>
                  <a:pt x="122" y="371"/>
                  <a:pt x="121" y="376"/>
                </a:cubicBezTo>
                <a:cubicBezTo>
                  <a:pt x="120" y="381"/>
                  <a:pt x="0" y="398"/>
                  <a:pt x="109" y="388"/>
                </a:cubicBezTo>
                <a:lnTo>
                  <a:pt x="777" y="316"/>
                </a:lnTo>
                <a:lnTo>
                  <a:pt x="849" y="236"/>
                </a:lnTo>
                <a:lnTo>
                  <a:pt x="881" y="172"/>
                </a:lnTo>
                <a:lnTo>
                  <a:pt x="849" y="124"/>
                </a:lnTo>
                <a:lnTo>
                  <a:pt x="761" y="52"/>
                </a:lnTo>
                <a:lnTo>
                  <a:pt x="729" y="0"/>
                </a:lnTo>
                <a:lnTo>
                  <a:pt x="585" y="28"/>
                </a:lnTo>
                <a:lnTo>
                  <a:pt x="437" y="52"/>
                </a:lnTo>
                <a:lnTo>
                  <a:pt x="297" y="164"/>
                </a:lnTo>
                <a:lnTo>
                  <a:pt x="101" y="248"/>
                </a:ln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7" name="Freeform 10">
            <a:extLst>
              <a:ext uri="{FF2B5EF4-FFF2-40B4-BE49-F238E27FC236}">
                <a16:creationId xmlns:a16="http://schemas.microsoft.com/office/drawing/2014/main" id="{ADD95BAD-F1E4-44A3-83FD-144378CB843C}"/>
              </a:ext>
            </a:extLst>
          </p:cNvPr>
          <p:cNvSpPr>
            <a:spLocks/>
          </p:cNvSpPr>
          <p:nvPr/>
        </p:nvSpPr>
        <p:spPr bwMode="auto">
          <a:xfrm>
            <a:off x="3756025" y="3771900"/>
            <a:ext cx="168275" cy="331788"/>
          </a:xfrm>
          <a:custGeom>
            <a:avLst/>
            <a:gdLst>
              <a:gd name="T0" fmla="*/ 0 w 106"/>
              <a:gd name="T1" fmla="*/ 0 h 209"/>
              <a:gd name="T2" fmla="*/ 2147483646 w 106"/>
              <a:gd name="T3" fmla="*/ 2147483646 h 209"/>
              <a:gd name="T4" fmla="*/ 2147483646 w 106"/>
              <a:gd name="T5" fmla="*/ 2147483646 h 209"/>
              <a:gd name="T6" fmla="*/ 2147483646 w 106"/>
              <a:gd name="T7" fmla="*/ 2147483646 h 209"/>
              <a:gd name="T8" fmla="*/ 2147483646 w 106"/>
              <a:gd name="T9" fmla="*/ 2147483646 h 209"/>
              <a:gd name="T10" fmla="*/ 2147483646 w 106"/>
              <a:gd name="T11" fmla="*/ 2147483646 h 209"/>
              <a:gd name="T12" fmla="*/ 2147483646 w 106"/>
              <a:gd name="T13" fmla="*/ 2147483646 h 209"/>
              <a:gd name="T14" fmla="*/ 2147483646 w 106"/>
              <a:gd name="T15" fmla="*/ 2147483646 h 209"/>
              <a:gd name="T16" fmla="*/ 0 w 106"/>
              <a:gd name="T17" fmla="*/ 0 h 2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" h="209">
                <a:moveTo>
                  <a:pt x="0" y="0"/>
                </a:moveTo>
                <a:lnTo>
                  <a:pt x="60" y="43"/>
                </a:lnTo>
                <a:lnTo>
                  <a:pt x="89" y="67"/>
                </a:lnTo>
                <a:lnTo>
                  <a:pt x="106" y="102"/>
                </a:lnTo>
                <a:lnTo>
                  <a:pt x="99" y="170"/>
                </a:lnTo>
                <a:lnTo>
                  <a:pt x="89" y="209"/>
                </a:lnTo>
                <a:lnTo>
                  <a:pt x="60" y="192"/>
                </a:lnTo>
                <a:lnTo>
                  <a:pt x="15" y="10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0488" name="Text Box 11">
            <a:extLst>
              <a:ext uri="{FF2B5EF4-FFF2-40B4-BE49-F238E27FC236}">
                <a16:creationId xmlns:a16="http://schemas.microsoft.com/office/drawing/2014/main" id="{AB0783FE-8469-4A4D-9488-E98C12F5E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445125"/>
            <a:ext cx="1982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rgbClr val="FF0000"/>
                </a:solidFill>
              </a:rPr>
              <a:t>Cornu anterius</a:t>
            </a:r>
          </a:p>
        </p:txBody>
      </p:sp>
      <p:sp>
        <p:nvSpPr>
          <p:cNvPr id="20489" name="Text Box 12">
            <a:extLst>
              <a:ext uri="{FF2B5EF4-FFF2-40B4-BE49-F238E27FC236}">
                <a16:creationId xmlns:a16="http://schemas.microsoft.com/office/drawing/2014/main" id="{FAD81E84-19D4-45E7-B60B-B2396E24F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1341438"/>
            <a:ext cx="2119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chemeClr val="accent2"/>
                </a:solidFill>
              </a:rPr>
              <a:t>Cornu posterius</a:t>
            </a:r>
          </a:p>
        </p:txBody>
      </p:sp>
      <p:sp>
        <p:nvSpPr>
          <p:cNvPr id="20490" name="Text Box 13">
            <a:extLst>
              <a:ext uri="{FF2B5EF4-FFF2-40B4-BE49-F238E27FC236}">
                <a16:creationId xmlns:a16="http://schemas.microsoft.com/office/drawing/2014/main" id="{E2E73D9C-A31F-4202-98D2-BFA215237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789363"/>
            <a:ext cx="28257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chemeClr val="accent1"/>
                </a:solidFill>
              </a:rPr>
              <a:t>Substantia intermedia</a:t>
            </a:r>
          </a:p>
        </p:txBody>
      </p:sp>
      <p:sp>
        <p:nvSpPr>
          <p:cNvPr id="20491" name="Text Box 14">
            <a:extLst>
              <a:ext uri="{FF2B5EF4-FFF2-40B4-BE49-F238E27FC236}">
                <a16:creationId xmlns:a16="http://schemas.microsoft.com/office/drawing/2014/main" id="{C58BC987-6F99-456A-96E5-A9BD56D4B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005263"/>
            <a:ext cx="6223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/>
              <a:t>CC</a:t>
            </a:r>
          </a:p>
        </p:txBody>
      </p:sp>
      <p:sp>
        <p:nvSpPr>
          <p:cNvPr id="20492" name="Line 15">
            <a:extLst>
              <a:ext uri="{FF2B5EF4-FFF2-40B4-BE49-F238E27FC236}">
                <a16:creationId xmlns:a16="http://schemas.microsoft.com/office/drawing/2014/main" id="{4DA06AE9-5ED9-4109-88E8-7EF0D35D50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4300" y="3644900"/>
            <a:ext cx="360363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0493" name="Text Box 16">
            <a:extLst>
              <a:ext uri="{FF2B5EF4-FFF2-40B4-BE49-F238E27FC236}">
                <a16:creationId xmlns:a16="http://schemas.microsoft.com/office/drawing/2014/main" id="{2DA8BA38-6736-4B6D-8FCD-35D2B71D3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050" y="3233738"/>
            <a:ext cx="587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/>
              <a:t>FR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035DF173-9E93-4D50-9434-54C0C7D4A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"/>
            <a:ext cx="5995988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cs-CZ" altLang="en-US" sz="28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FUNKČNÍ ZÓNY NEURONŮ V CNS</a:t>
            </a:r>
            <a:endParaRPr lang="cs-CZ" altLang="en-US" u="sng"/>
          </a:p>
        </p:txBody>
      </p:sp>
      <p:sp>
        <p:nvSpPr>
          <p:cNvPr id="21507" name="Oval 3">
            <a:extLst>
              <a:ext uri="{FF2B5EF4-FFF2-40B4-BE49-F238E27FC236}">
                <a16:creationId xmlns:a16="http://schemas.microsoft.com/office/drawing/2014/main" id="{FB2F9555-EF66-45C5-8534-EF132307B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219200"/>
            <a:ext cx="5638800" cy="4953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21508" name="Oval 4">
            <a:extLst>
              <a:ext uri="{FF2B5EF4-FFF2-40B4-BE49-F238E27FC236}">
                <a16:creationId xmlns:a16="http://schemas.microsoft.com/office/drawing/2014/main" id="{F020E3EA-529D-4748-AD39-E14D758E8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3909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21509" name="Freeform 5">
            <a:extLst>
              <a:ext uri="{FF2B5EF4-FFF2-40B4-BE49-F238E27FC236}">
                <a16:creationId xmlns:a16="http://schemas.microsoft.com/office/drawing/2014/main" id="{1C36972C-8D56-4EBF-82C0-A37CF9438220}"/>
              </a:ext>
            </a:extLst>
          </p:cNvPr>
          <p:cNvSpPr>
            <a:spLocks/>
          </p:cNvSpPr>
          <p:nvPr/>
        </p:nvSpPr>
        <p:spPr bwMode="auto">
          <a:xfrm>
            <a:off x="4419600" y="1219200"/>
            <a:ext cx="2028825" cy="2362200"/>
          </a:xfrm>
          <a:custGeom>
            <a:avLst/>
            <a:gdLst>
              <a:gd name="T0" fmla="*/ 0 w 1278"/>
              <a:gd name="T1" fmla="*/ 0 h 1488"/>
              <a:gd name="T2" fmla="*/ 2147483646 w 1278"/>
              <a:gd name="T3" fmla="*/ 2147483646 h 1488"/>
              <a:gd name="T4" fmla="*/ 2147483646 w 1278"/>
              <a:gd name="T5" fmla="*/ 2147483646 h 1488"/>
              <a:gd name="T6" fmla="*/ 2147483646 w 1278"/>
              <a:gd name="T7" fmla="*/ 2147483646 h 1488"/>
              <a:gd name="T8" fmla="*/ 2147483646 w 1278"/>
              <a:gd name="T9" fmla="*/ 2147483646 h 1488"/>
              <a:gd name="T10" fmla="*/ 2147483646 w 1278"/>
              <a:gd name="T11" fmla="*/ 2147483646 h 1488"/>
              <a:gd name="T12" fmla="*/ 2147483646 w 1278"/>
              <a:gd name="T13" fmla="*/ 2147483646 h 1488"/>
              <a:gd name="T14" fmla="*/ 2147483646 w 1278"/>
              <a:gd name="T15" fmla="*/ 2147483646 h 1488"/>
              <a:gd name="T16" fmla="*/ 2147483646 w 1278"/>
              <a:gd name="T17" fmla="*/ 2147483646 h 1488"/>
              <a:gd name="T18" fmla="*/ 2147483646 w 1278"/>
              <a:gd name="T19" fmla="*/ 2147483646 h 1488"/>
              <a:gd name="T20" fmla="*/ 2147483646 w 1278"/>
              <a:gd name="T21" fmla="*/ 2147483646 h 1488"/>
              <a:gd name="T22" fmla="*/ 2147483646 w 1278"/>
              <a:gd name="T23" fmla="*/ 2147483646 h 1488"/>
              <a:gd name="T24" fmla="*/ 2147483646 w 1278"/>
              <a:gd name="T25" fmla="*/ 0 h 14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78" h="1488">
                <a:moveTo>
                  <a:pt x="0" y="0"/>
                </a:moveTo>
                <a:lnTo>
                  <a:pt x="2" y="1363"/>
                </a:lnTo>
                <a:lnTo>
                  <a:pt x="48" y="1344"/>
                </a:lnTo>
                <a:lnTo>
                  <a:pt x="120" y="1377"/>
                </a:lnTo>
                <a:lnTo>
                  <a:pt x="189" y="1405"/>
                </a:lnTo>
                <a:lnTo>
                  <a:pt x="216" y="1439"/>
                </a:lnTo>
                <a:lnTo>
                  <a:pt x="240" y="1488"/>
                </a:lnTo>
                <a:lnTo>
                  <a:pt x="1278" y="439"/>
                </a:lnTo>
                <a:lnTo>
                  <a:pt x="995" y="253"/>
                </a:lnTo>
                <a:lnTo>
                  <a:pt x="795" y="156"/>
                </a:lnTo>
                <a:lnTo>
                  <a:pt x="624" y="96"/>
                </a:lnTo>
                <a:lnTo>
                  <a:pt x="382" y="32"/>
                </a:lnTo>
                <a:lnTo>
                  <a:pt x="48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0" name="Freeform 6">
            <a:extLst>
              <a:ext uri="{FF2B5EF4-FFF2-40B4-BE49-F238E27FC236}">
                <a16:creationId xmlns:a16="http://schemas.microsoft.com/office/drawing/2014/main" id="{0DE7436C-C277-4227-BFE8-A5675EB4E349}"/>
              </a:ext>
            </a:extLst>
          </p:cNvPr>
          <p:cNvSpPr>
            <a:spLocks/>
          </p:cNvSpPr>
          <p:nvPr/>
        </p:nvSpPr>
        <p:spPr bwMode="auto">
          <a:xfrm>
            <a:off x="4818063" y="1911350"/>
            <a:ext cx="2484437" cy="1898650"/>
          </a:xfrm>
          <a:custGeom>
            <a:avLst/>
            <a:gdLst>
              <a:gd name="T0" fmla="*/ 2147483646 w 1565"/>
              <a:gd name="T1" fmla="*/ 0 h 1196"/>
              <a:gd name="T2" fmla="*/ 0 w 1565"/>
              <a:gd name="T3" fmla="*/ 2147483646 h 1196"/>
              <a:gd name="T4" fmla="*/ 2147483646 w 1565"/>
              <a:gd name="T5" fmla="*/ 2147483646 h 1196"/>
              <a:gd name="T6" fmla="*/ 2147483646 w 1565"/>
              <a:gd name="T7" fmla="*/ 2147483646 h 1196"/>
              <a:gd name="T8" fmla="*/ 2147483646 w 1565"/>
              <a:gd name="T9" fmla="*/ 2147483646 h 1196"/>
              <a:gd name="T10" fmla="*/ 2147483646 w 1565"/>
              <a:gd name="T11" fmla="*/ 2147483646 h 1196"/>
              <a:gd name="T12" fmla="*/ 0 w 1565"/>
              <a:gd name="T13" fmla="*/ 2147483646 h 1196"/>
              <a:gd name="T14" fmla="*/ 2147483646 w 1565"/>
              <a:gd name="T15" fmla="*/ 2147483646 h 1196"/>
              <a:gd name="T16" fmla="*/ 2147483646 w 1565"/>
              <a:gd name="T17" fmla="*/ 2147483646 h 1196"/>
              <a:gd name="T18" fmla="*/ 2147483646 w 1565"/>
              <a:gd name="T19" fmla="*/ 2147483646 h 1196"/>
              <a:gd name="T20" fmla="*/ 2147483646 w 1565"/>
              <a:gd name="T21" fmla="*/ 2147483646 h 1196"/>
              <a:gd name="T22" fmla="*/ 2147483646 w 1565"/>
              <a:gd name="T23" fmla="*/ 2147483646 h 1196"/>
              <a:gd name="T24" fmla="*/ 2147483646 w 1565"/>
              <a:gd name="T25" fmla="*/ 2147483646 h 11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5" h="1196">
                <a:moveTo>
                  <a:pt x="1014" y="0"/>
                </a:moveTo>
                <a:lnTo>
                  <a:pt x="0" y="1045"/>
                </a:lnTo>
                <a:lnTo>
                  <a:pt x="13" y="1100"/>
                </a:lnTo>
                <a:lnTo>
                  <a:pt x="7" y="1134"/>
                </a:lnTo>
                <a:lnTo>
                  <a:pt x="13" y="1169"/>
                </a:lnTo>
                <a:lnTo>
                  <a:pt x="13" y="1196"/>
                </a:lnTo>
                <a:lnTo>
                  <a:pt x="0" y="1176"/>
                </a:lnTo>
                <a:lnTo>
                  <a:pt x="1565" y="1176"/>
                </a:lnTo>
                <a:lnTo>
                  <a:pt x="1560" y="870"/>
                </a:lnTo>
                <a:lnTo>
                  <a:pt x="1482" y="661"/>
                </a:lnTo>
                <a:lnTo>
                  <a:pt x="1413" y="465"/>
                </a:lnTo>
                <a:lnTo>
                  <a:pt x="1276" y="258"/>
                </a:lnTo>
                <a:lnTo>
                  <a:pt x="1049" y="33"/>
                </a:lnTo>
              </a:path>
            </a:pathLst>
          </a:cu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1" name="Freeform 7">
            <a:extLst>
              <a:ext uri="{FF2B5EF4-FFF2-40B4-BE49-F238E27FC236}">
                <a16:creationId xmlns:a16="http://schemas.microsoft.com/office/drawing/2014/main" id="{A0069AE5-BB4C-46D7-AC9B-64D9A09B0BBF}"/>
              </a:ext>
            </a:extLst>
          </p:cNvPr>
          <p:cNvSpPr>
            <a:spLocks/>
          </p:cNvSpPr>
          <p:nvPr/>
        </p:nvSpPr>
        <p:spPr bwMode="auto">
          <a:xfrm>
            <a:off x="4751388" y="3810000"/>
            <a:ext cx="2546350" cy="1763713"/>
          </a:xfrm>
          <a:custGeom>
            <a:avLst/>
            <a:gdLst>
              <a:gd name="T0" fmla="*/ 2147483646 w 1604"/>
              <a:gd name="T1" fmla="*/ 0 h 1111"/>
              <a:gd name="T2" fmla="*/ 2147483646 w 1604"/>
              <a:gd name="T3" fmla="*/ 0 h 1111"/>
              <a:gd name="T4" fmla="*/ 2147483646 w 1604"/>
              <a:gd name="T5" fmla="*/ 2147483646 h 1111"/>
              <a:gd name="T6" fmla="*/ 2147483646 w 1604"/>
              <a:gd name="T7" fmla="*/ 2147483646 h 1111"/>
              <a:gd name="T8" fmla="*/ 0 w 1604"/>
              <a:gd name="T9" fmla="*/ 2147483646 h 1111"/>
              <a:gd name="T10" fmla="*/ 2147483646 w 1604"/>
              <a:gd name="T11" fmla="*/ 2147483646 h 1111"/>
              <a:gd name="T12" fmla="*/ 2147483646 w 1604"/>
              <a:gd name="T13" fmla="*/ 2147483646 h 1111"/>
              <a:gd name="T14" fmla="*/ 2147483646 w 1604"/>
              <a:gd name="T15" fmla="*/ 2147483646 h 1111"/>
              <a:gd name="T16" fmla="*/ 2147483646 w 1604"/>
              <a:gd name="T17" fmla="*/ 2147483646 h 1111"/>
              <a:gd name="T18" fmla="*/ 2147483646 w 1604"/>
              <a:gd name="T19" fmla="*/ 2147483646 h 1111"/>
              <a:gd name="T20" fmla="*/ 2147483646 w 1604"/>
              <a:gd name="T21" fmla="*/ 2147483646 h 1111"/>
              <a:gd name="T22" fmla="*/ 2147483646 w 1604"/>
              <a:gd name="T23" fmla="*/ 2147483646 h 1111"/>
              <a:gd name="T24" fmla="*/ 2147483646 w 1604"/>
              <a:gd name="T25" fmla="*/ 2147483646 h 11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04" h="1111">
                <a:moveTo>
                  <a:pt x="1600" y="0"/>
                </a:moveTo>
                <a:lnTo>
                  <a:pt x="49" y="0"/>
                </a:lnTo>
                <a:lnTo>
                  <a:pt x="35" y="21"/>
                </a:lnTo>
                <a:lnTo>
                  <a:pt x="21" y="55"/>
                </a:lnTo>
                <a:lnTo>
                  <a:pt x="0" y="69"/>
                </a:lnTo>
                <a:lnTo>
                  <a:pt x="48" y="113"/>
                </a:lnTo>
                <a:lnTo>
                  <a:pt x="53" y="90"/>
                </a:lnTo>
                <a:lnTo>
                  <a:pt x="1007" y="1111"/>
                </a:lnTo>
                <a:lnTo>
                  <a:pt x="1255" y="883"/>
                </a:lnTo>
                <a:lnTo>
                  <a:pt x="1345" y="752"/>
                </a:lnTo>
                <a:lnTo>
                  <a:pt x="1476" y="559"/>
                </a:lnTo>
                <a:lnTo>
                  <a:pt x="1552" y="352"/>
                </a:lnTo>
                <a:lnTo>
                  <a:pt x="1604" y="55"/>
                </a:lnTo>
              </a:path>
            </a:pathLst>
          </a:custGeom>
          <a:solidFill>
            <a:srgbClr val="FFCCCC"/>
          </a:soli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2" name="Oval 8">
            <a:extLst>
              <a:ext uri="{FF2B5EF4-FFF2-40B4-BE49-F238E27FC236}">
                <a16:creationId xmlns:a16="http://schemas.microsoft.com/office/drawing/2014/main" id="{309B6371-D821-4392-B82E-A1636BDEC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990600"/>
            <a:ext cx="914400" cy="914400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21513" name="Oval 9">
            <a:extLst>
              <a:ext uri="{FF2B5EF4-FFF2-40B4-BE49-F238E27FC236}">
                <a16:creationId xmlns:a16="http://schemas.microsoft.com/office/drawing/2014/main" id="{3635A0DF-78ED-4122-8A27-1F7509DB9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562600"/>
            <a:ext cx="914400" cy="914400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21514" name="Freeform 10">
            <a:extLst>
              <a:ext uri="{FF2B5EF4-FFF2-40B4-BE49-F238E27FC236}">
                <a16:creationId xmlns:a16="http://schemas.microsoft.com/office/drawing/2014/main" id="{58228A7D-38CA-4653-B943-F2920DCE5B53}"/>
              </a:ext>
            </a:extLst>
          </p:cNvPr>
          <p:cNvSpPr>
            <a:spLocks/>
          </p:cNvSpPr>
          <p:nvPr/>
        </p:nvSpPr>
        <p:spPr bwMode="auto">
          <a:xfrm>
            <a:off x="4467225" y="3919538"/>
            <a:ext cx="1871663" cy="2244725"/>
          </a:xfrm>
          <a:custGeom>
            <a:avLst/>
            <a:gdLst>
              <a:gd name="T0" fmla="*/ 2147483646 w 1179"/>
              <a:gd name="T1" fmla="*/ 2147483646 h 1414"/>
              <a:gd name="T2" fmla="*/ 2147483646 w 1179"/>
              <a:gd name="T3" fmla="*/ 0 h 1414"/>
              <a:gd name="T4" fmla="*/ 2147483646 w 1179"/>
              <a:gd name="T5" fmla="*/ 2147483646 h 1414"/>
              <a:gd name="T6" fmla="*/ 2147483646 w 1179"/>
              <a:gd name="T7" fmla="*/ 2147483646 h 1414"/>
              <a:gd name="T8" fmla="*/ 2147483646 w 1179"/>
              <a:gd name="T9" fmla="*/ 2147483646 h 1414"/>
              <a:gd name="T10" fmla="*/ 2147483646 w 1179"/>
              <a:gd name="T11" fmla="*/ 2147483646 h 1414"/>
              <a:gd name="T12" fmla="*/ 0 w 1179"/>
              <a:gd name="T13" fmla="*/ 2147483646 h 1414"/>
              <a:gd name="T14" fmla="*/ 2147483646 w 1179"/>
              <a:gd name="T15" fmla="*/ 2147483646 h 1414"/>
              <a:gd name="T16" fmla="*/ 2147483646 w 1179"/>
              <a:gd name="T17" fmla="*/ 2147483646 h 1414"/>
              <a:gd name="T18" fmla="*/ 2147483646 w 1179"/>
              <a:gd name="T19" fmla="*/ 2147483646 h 1414"/>
              <a:gd name="T20" fmla="*/ 2147483646 w 1179"/>
              <a:gd name="T21" fmla="*/ 2147483646 h 1414"/>
              <a:gd name="T22" fmla="*/ 2147483646 w 1179"/>
              <a:gd name="T23" fmla="*/ 2147483646 h 1414"/>
              <a:gd name="T24" fmla="*/ 2147483646 w 1179"/>
              <a:gd name="T25" fmla="*/ 2147483646 h 14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79" h="1414">
                <a:moveTo>
                  <a:pt x="1179" y="1035"/>
                </a:moveTo>
                <a:lnTo>
                  <a:pt x="193" y="0"/>
                </a:lnTo>
                <a:lnTo>
                  <a:pt x="132" y="29"/>
                </a:lnTo>
                <a:lnTo>
                  <a:pt x="34" y="55"/>
                </a:lnTo>
                <a:lnTo>
                  <a:pt x="1" y="109"/>
                </a:lnTo>
                <a:lnTo>
                  <a:pt x="7" y="90"/>
                </a:lnTo>
                <a:lnTo>
                  <a:pt x="0" y="62"/>
                </a:lnTo>
                <a:lnTo>
                  <a:pt x="41" y="1414"/>
                </a:lnTo>
                <a:lnTo>
                  <a:pt x="476" y="1373"/>
                </a:lnTo>
                <a:lnTo>
                  <a:pt x="672" y="1324"/>
                </a:lnTo>
                <a:lnTo>
                  <a:pt x="841" y="1235"/>
                </a:lnTo>
                <a:lnTo>
                  <a:pt x="1014" y="1145"/>
                </a:lnTo>
                <a:lnTo>
                  <a:pt x="1110" y="1083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id="{B5D71031-47A5-4E6F-8030-90774664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752600"/>
            <a:ext cx="63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b="1"/>
              <a:t>SS</a:t>
            </a:r>
            <a:endParaRPr lang="cs-CZ" altLang="en-US" sz="2400"/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487825C4-45AA-4E1A-8A4F-FC17E7895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143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b="1"/>
              <a:t>S</a:t>
            </a:r>
            <a:endParaRPr lang="cs-CZ" altLang="en-US" sz="2400"/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1E354910-8847-40CB-BF54-432BBB1D2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743200"/>
            <a:ext cx="703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b="1"/>
              <a:t>VS</a:t>
            </a:r>
            <a:endParaRPr lang="cs-CZ" altLang="en-US" sz="2400"/>
          </a:p>
        </p:txBody>
      </p:sp>
      <p:sp>
        <p:nvSpPr>
          <p:cNvPr id="21518" name="Text Box 14">
            <a:extLst>
              <a:ext uri="{FF2B5EF4-FFF2-40B4-BE49-F238E27FC236}">
                <a16:creationId xmlns:a16="http://schemas.microsoft.com/office/drawing/2014/main" id="{10C2633E-071E-4F18-BFDA-AA3A92DF8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525" y="4057650"/>
            <a:ext cx="862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b="1"/>
              <a:t>VM</a:t>
            </a:r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id="{763AFC47-41B9-45B5-86F5-EF0418E52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15000"/>
            <a:ext cx="839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b="1"/>
              <a:t>BM</a:t>
            </a:r>
          </a:p>
        </p:txBody>
      </p:sp>
      <p:sp>
        <p:nvSpPr>
          <p:cNvPr id="21520" name="Text Box 16">
            <a:extLst>
              <a:ext uri="{FF2B5EF4-FFF2-40B4-BE49-F238E27FC236}">
                <a16:creationId xmlns:a16="http://schemas.microsoft.com/office/drawing/2014/main" id="{E887EF05-7BF0-4D3F-8C6D-9CAE34334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10540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b="1"/>
              <a:t>SM</a:t>
            </a:r>
          </a:p>
        </p:txBody>
      </p:sp>
      <p:sp>
        <p:nvSpPr>
          <p:cNvPr id="21521" name="Text Box 17">
            <a:extLst>
              <a:ext uri="{FF2B5EF4-FFF2-40B4-BE49-F238E27FC236}">
                <a16:creationId xmlns:a16="http://schemas.microsoft.com/office/drawing/2014/main" id="{457442A7-4A51-49A1-9003-C5E2B5CAF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500438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/>
              <a:t>cc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1"/>
          <p:cNvSpPr txBox="1">
            <a:spLocks noChangeArrowheads="1"/>
          </p:cNvSpPr>
          <p:nvPr/>
        </p:nvSpPr>
        <p:spPr bwMode="auto">
          <a:xfrm>
            <a:off x="1979613" y="115888"/>
            <a:ext cx="43624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2D2DB9"/>
                </a:solidFill>
              </a:rPr>
              <a:t>Anatomická nomenklatura bílé hmoty</a:t>
            </a:r>
          </a:p>
        </p:txBody>
      </p:sp>
      <p:sp>
        <p:nvSpPr>
          <p:cNvPr id="4" name="Ovál 3"/>
          <p:cNvSpPr/>
          <p:nvPr/>
        </p:nvSpPr>
        <p:spPr bwMode="auto">
          <a:xfrm>
            <a:off x="1331541" y="1484784"/>
            <a:ext cx="648072" cy="57606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Ovál 5"/>
          <p:cNvSpPr/>
          <p:nvPr/>
        </p:nvSpPr>
        <p:spPr bwMode="auto">
          <a:xfrm>
            <a:off x="1507405" y="5301208"/>
            <a:ext cx="296344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7" name="Přímá spojnice se šipkou 6"/>
          <p:cNvCxnSpPr>
            <a:stCxn id="4" idx="4"/>
          </p:cNvCxnSpPr>
          <p:nvPr/>
        </p:nvCxnSpPr>
        <p:spPr bwMode="auto">
          <a:xfrm>
            <a:off x="1655577" y="2060848"/>
            <a:ext cx="0" cy="3168352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Zaoblený obdélník 9"/>
          <p:cNvSpPr/>
          <p:nvPr/>
        </p:nvSpPr>
        <p:spPr bwMode="auto">
          <a:xfrm>
            <a:off x="5250209" y="1484784"/>
            <a:ext cx="2130103" cy="5760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Ovál 11"/>
          <p:cNvSpPr/>
          <p:nvPr/>
        </p:nvSpPr>
        <p:spPr bwMode="auto">
          <a:xfrm>
            <a:off x="6167088" y="5301208"/>
            <a:ext cx="296344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13" name="Přímá spojnice se šipkou 12"/>
          <p:cNvCxnSpPr/>
          <p:nvPr/>
        </p:nvCxnSpPr>
        <p:spPr bwMode="auto">
          <a:xfrm>
            <a:off x="6315260" y="2060848"/>
            <a:ext cx="0" cy="3168352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ovéPole 10"/>
          <p:cNvSpPr txBox="1"/>
          <p:nvPr/>
        </p:nvSpPr>
        <p:spPr>
          <a:xfrm>
            <a:off x="939676" y="862756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Ncl</a:t>
            </a:r>
            <a:r>
              <a:rPr lang="cs-CZ" dirty="0"/>
              <a:t>. ruber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804543" y="856887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Cortex</a:t>
            </a:r>
            <a:endParaRPr lang="en-US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014935" y="5233257"/>
            <a:ext cx="2619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Míšní </a:t>
            </a:r>
            <a:r>
              <a:rPr lang="cs-CZ" dirty="0" err="1"/>
              <a:t>motoneurony</a:t>
            </a:r>
            <a:endParaRPr lang="en-US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912486" y="2988530"/>
            <a:ext cx="2309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Tr</a:t>
            </a:r>
            <a:r>
              <a:rPr lang="cs-CZ" dirty="0"/>
              <a:t>. </a:t>
            </a:r>
            <a:r>
              <a:rPr lang="cs-CZ" dirty="0" err="1"/>
              <a:t>rubro</a:t>
            </a:r>
            <a:r>
              <a:rPr lang="cs-CZ" dirty="0"/>
              <a:t>-spinalis</a:t>
            </a:r>
            <a:endParaRPr lang="en-US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539430" y="2988530"/>
            <a:ext cx="2495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Tr</a:t>
            </a:r>
            <a:r>
              <a:rPr lang="cs-CZ" dirty="0"/>
              <a:t>. </a:t>
            </a:r>
            <a:r>
              <a:rPr lang="cs-CZ" dirty="0" err="1"/>
              <a:t>cortico</a:t>
            </a:r>
            <a:r>
              <a:rPr lang="cs-CZ" dirty="0"/>
              <a:t>-spinalis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g1Uprav">
            <a:extLst>
              <a:ext uri="{FF2B5EF4-FFF2-40B4-BE49-F238E27FC236}">
                <a16:creationId xmlns:a16="http://schemas.microsoft.com/office/drawing/2014/main" id="{72CB57AC-5DD4-43A7-9034-17E8734BB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903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Freeform 3" descr="Cik cak">
            <a:extLst>
              <a:ext uri="{FF2B5EF4-FFF2-40B4-BE49-F238E27FC236}">
                <a16:creationId xmlns:a16="http://schemas.microsoft.com/office/drawing/2014/main" id="{41745AE1-6414-4D08-89CD-BB554E70E9A9}"/>
              </a:ext>
            </a:extLst>
          </p:cNvPr>
          <p:cNvSpPr>
            <a:spLocks/>
          </p:cNvSpPr>
          <p:nvPr/>
        </p:nvSpPr>
        <p:spPr bwMode="auto">
          <a:xfrm>
            <a:off x="3983038" y="2660650"/>
            <a:ext cx="528637" cy="592138"/>
          </a:xfrm>
          <a:custGeom>
            <a:avLst/>
            <a:gdLst>
              <a:gd name="T0" fmla="*/ 2147483646 w 333"/>
              <a:gd name="T1" fmla="*/ 2147483646 h 373"/>
              <a:gd name="T2" fmla="*/ 2147483646 w 333"/>
              <a:gd name="T3" fmla="*/ 2147483646 h 373"/>
              <a:gd name="T4" fmla="*/ 2147483646 w 333"/>
              <a:gd name="T5" fmla="*/ 2147483646 h 373"/>
              <a:gd name="T6" fmla="*/ 2147483646 w 333"/>
              <a:gd name="T7" fmla="*/ 2147483646 h 373"/>
              <a:gd name="T8" fmla="*/ 2147483646 w 333"/>
              <a:gd name="T9" fmla="*/ 2147483646 h 373"/>
              <a:gd name="T10" fmla="*/ 2147483646 w 333"/>
              <a:gd name="T11" fmla="*/ 2147483646 h 373"/>
              <a:gd name="T12" fmla="*/ 2147483646 w 333"/>
              <a:gd name="T13" fmla="*/ 2147483646 h 373"/>
              <a:gd name="T14" fmla="*/ 2147483646 w 333"/>
              <a:gd name="T15" fmla="*/ 2147483646 h 373"/>
              <a:gd name="T16" fmla="*/ 2147483646 w 333"/>
              <a:gd name="T17" fmla="*/ 2147483646 h 373"/>
              <a:gd name="T18" fmla="*/ 2147483646 w 333"/>
              <a:gd name="T19" fmla="*/ 2147483646 h 373"/>
              <a:gd name="T20" fmla="*/ 2147483646 w 333"/>
              <a:gd name="T21" fmla="*/ 2147483646 h 373"/>
              <a:gd name="T22" fmla="*/ 2147483646 w 333"/>
              <a:gd name="T23" fmla="*/ 2147483646 h 373"/>
              <a:gd name="T24" fmla="*/ 2147483646 w 333"/>
              <a:gd name="T25" fmla="*/ 2147483646 h 373"/>
              <a:gd name="T26" fmla="*/ 2147483646 w 333"/>
              <a:gd name="T27" fmla="*/ 2147483646 h 373"/>
              <a:gd name="T28" fmla="*/ 2147483646 w 333"/>
              <a:gd name="T29" fmla="*/ 2147483646 h 373"/>
              <a:gd name="T30" fmla="*/ 2147483646 w 333"/>
              <a:gd name="T31" fmla="*/ 2147483646 h 373"/>
              <a:gd name="T32" fmla="*/ 2147483646 w 333"/>
              <a:gd name="T33" fmla="*/ 2147483646 h 373"/>
              <a:gd name="T34" fmla="*/ 2147483646 w 333"/>
              <a:gd name="T35" fmla="*/ 2147483646 h 373"/>
              <a:gd name="T36" fmla="*/ 2147483646 w 333"/>
              <a:gd name="T37" fmla="*/ 2147483646 h 3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33" h="373">
                <a:moveTo>
                  <a:pt x="312" y="21"/>
                </a:moveTo>
                <a:cubicBezTo>
                  <a:pt x="296" y="0"/>
                  <a:pt x="223" y="25"/>
                  <a:pt x="195" y="35"/>
                </a:cubicBezTo>
                <a:cubicBezTo>
                  <a:pt x="167" y="45"/>
                  <a:pt x="160" y="69"/>
                  <a:pt x="146" y="83"/>
                </a:cubicBezTo>
                <a:cubicBezTo>
                  <a:pt x="137" y="96"/>
                  <a:pt x="120" y="103"/>
                  <a:pt x="112" y="117"/>
                </a:cubicBezTo>
                <a:cubicBezTo>
                  <a:pt x="104" y="130"/>
                  <a:pt x="91" y="146"/>
                  <a:pt x="84" y="159"/>
                </a:cubicBezTo>
                <a:cubicBezTo>
                  <a:pt x="72" y="181"/>
                  <a:pt x="67" y="184"/>
                  <a:pt x="57" y="207"/>
                </a:cubicBezTo>
                <a:cubicBezTo>
                  <a:pt x="51" y="220"/>
                  <a:pt x="55" y="255"/>
                  <a:pt x="50" y="269"/>
                </a:cubicBezTo>
                <a:cubicBezTo>
                  <a:pt x="45" y="285"/>
                  <a:pt x="22" y="310"/>
                  <a:pt x="22" y="310"/>
                </a:cubicBezTo>
                <a:cubicBezTo>
                  <a:pt x="92" y="333"/>
                  <a:pt x="0" y="310"/>
                  <a:pt x="50" y="297"/>
                </a:cubicBezTo>
                <a:cubicBezTo>
                  <a:pt x="63" y="293"/>
                  <a:pt x="77" y="302"/>
                  <a:pt x="91" y="304"/>
                </a:cubicBezTo>
                <a:cubicBezTo>
                  <a:pt x="107" y="306"/>
                  <a:pt x="123" y="308"/>
                  <a:pt x="139" y="310"/>
                </a:cubicBezTo>
                <a:cubicBezTo>
                  <a:pt x="148" y="324"/>
                  <a:pt x="158" y="338"/>
                  <a:pt x="167" y="352"/>
                </a:cubicBezTo>
                <a:cubicBezTo>
                  <a:pt x="172" y="359"/>
                  <a:pt x="181" y="372"/>
                  <a:pt x="181" y="372"/>
                </a:cubicBezTo>
                <a:cubicBezTo>
                  <a:pt x="218" y="348"/>
                  <a:pt x="188" y="373"/>
                  <a:pt x="208" y="338"/>
                </a:cubicBezTo>
                <a:cubicBezTo>
                  <a:pt x="216" y="324"/>
                  <a:pt x="236" y="297"/>
                  <a:pt x="236" y="297"/>
                </a:cubicBezTo>
                <a:cubicBezTo>
                  <a:pt x="246" y="277"/>
                  <a:pt x="280" y="269"/>
                  <a:pt x="291" y="248"/>
                </a:cubicBezTo>
                <a:cubicBezTo>
                  <a:pt x="302" y="227"/>
                  <a:pt x="298" y="194"/>
                  <a:pt x="305" y="172"/>
                </a:cubicBezTo>
                <a:cubicBezTo>
                  <a:pt x="309" y="149"/>
                  <a:pt x="331" y="142"/>
                  <a:pt x="332" y="117"/>
                </a:cubicBezTo>
                <a:cubicBezTo>
                  <a:pt x="333" y="92"/>
                  <a:pt x="316" y="41"/>
                  <a:pt x="312" y="21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196" name="Oval 4">
            <a:extLst>
              <a:ext uri="{FF2B5EF4-FFF2-40B4-BE49-F238E27FC236}">
                <a16:creationId xmlns:a16="http://schemas.microsoft.com/office/drawing/2014/main" id="{08B21FA9-DAD5-4E16-9AFA-C55438F67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1242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197" name="Oval 5">
            <a:extLst>
              <a:ext uri="{FF2B5EF4-FFF2-40B4-BE49-F238E27FC236}">
                <a16:creationId xmlns:a16="http://schemas.microsoft.com/office/drawing/2014/main" id="{76C17F3C-4BB2-4B55-98EF-5D2B3755B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810000"/>
            <a:ext cx="304800" cy="3810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198" name="Oval 6">
            <a:extLst>
              <a:ext uri="{FF2B5EF4-FFF2-40B4-BE49-F238E27FC236}">
                <a16:creationId xmlns:a16="http://schemas.microsoft.com/office/drawing/2014/main" id="{28DF3DBC-2DD0-45AD-BAE1-7D8878114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114800"/>
            <a:ext cx="304800" cy="3048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199" name="Freeform 7" descr="Plné kosočtverce">
            <a:extLst>
              <a:ext uri="{FF2B5EF4-FFF2-40B4-BE49-F238E27FC236}">
                <a16:creationId xmlns:a16="http://schemas.microsoft.com/office/drawing/2014/main" id="{DCCF4B70-40EB-4A55-B07D-8396DEA60912}"/>
              </a:ext>
            </a:extLst>
          </p:cNvPr>
          <p:cNvSpPr>
            <a:spLocks/>
          </p:cNvSpPr>
          <p:nvPr/>
        </p:nvSpPr>
        <p:spPr bwMode="auto">
          <a:xfrm>
            <a:off x="3352800" y="3219450"/>
            <a:ext cx="2514600" cy="2800350"/>
          </a:xfrm>
          <a:custGeom>
            <a:avLst/>
            <a:gdLst>
              <a:gd name="T0" fmla="*/ 2147483646 w 1584"/>
              <a:gd name="T1" fmla="*/ 0 h 1764"/>
              <a:gd name="T2" fmla="*/ 2147483646 w 1584"/>
              <a:gd name="T3" fmla="*/ 2147483646 h 1764"/>
              <a:gd name="T4" fmla="*/ 2147483646 w 1584"/>
              <a:gd name="T5" fmla="*/ 2147483646 h 1764"/>
              <a:gd name="T6" fmla="*/ 2147483646 w 1584"/>
              <a:gd name="T7" fmla="*/ 2147483646 h 1764"/>
              <a:gd name="T8" fmla="*/ 2147483646 w 1584"/>
              <a:gd name="T9" fmla="*/ 2147483646 h 1764"/>
              <a:gd name="T10" fmla="*/ 2147483646 w 1584"/>
              <a:gd name="T11" fmla="*/ 2147483646 h 1764"/>
              <a:gd name="T12" fmla="*/ 2147483646 w 1584"/>
              <a:gd name="T13" fmla="*/ 2147483646 h 1764"/>
              <a:gd name="T14" fmla="*/ 2147483646 w 1584"/>
              <a:gd name="T15" fmla="*/ 2147483646 h 1764"/>
              <a:gd name="T16" fmla="*/ 2147483646 w 1584"/>
              <a:gd name="T17" fmla="*/ 2147483646 h 1764"/>
              <a:gd name="T18" fmla="*/ 2147483646 w 1584"/>
              <a:gd name="T19" fmla="*/ 2147483646 h 1764"/>
              <a:gd name="T20" fmla="*/ 2147483646 w 1584"/>
              <a:gd name="T21" fmla="*/ 2147483646 h 1764"/>
              <a:gd name="T22" fmla="*/ 2147483646 w 1584"/>
              <a:gd name="T23" fmla="*/ 2147483646 h 1764"/>
              <a:gd name="T24" fmla="*/ 2147483646 w 1584"/>
              <a:gd name="T25" fmla="*/ 2147483646 h 1764"/>
              <a:gd name="T26" fmla="*/ 2147483646 w 1584"/>
              <a:gd name="T27" fmla="*/ 2147483646 h 1764"/>
              <a:gd name="T28" fmla="*/ 2147483646 w 1584"/>
              <a:gd name="T29" fmla="*/ 2147483646 h 1764"/>
              <a:gd name="T30" fmla="*/ 2147483646 w 1584"/>
              <a:gd name="T31" fmla="*/ 2147483646 h 1764"/>
              <a:gd name="T32" fmla="*/ 2147483646 w 1584"/>
              <a:gd name="T33" fmla="*/ 2147483646 h 1764"/>
              <a:gd name="T34" fmla="*/ 2147483646 w 1584"/>
              <a:gd name="T35" fmla="*/ 2147483646 h 1764"/>
              <a:gd name="T36" fmla="*/ 2147483646 w 1584"/>
              <a:gd name="T37" fmla="*/ 2147483646 h 1764"/>
              <a:gd name="T38" fmla="*/ 2147483646 w 1584"/>
              <a:gd name="T39" fmla="*/ 2147483646 h 1764"/>
              <a:gd name="T40" fmla="*/ 0 w 1584"/>
              <a:gd name="T41" fmla="*/ 2147483646 h 1764"/>
              <a:gd name="T42" fmla="*/ 2147483646 w 1584"/>
              <a:gd name="T43" fmla="*/ 2147483646 h 1764"/>
              <a:gd name="T44" fmla="*/ 2147483646 w 1584"/>
              <a:gd name="T45" fmla="*/ 2147483646 h 1764"/>
              <a:gd name="T46" fmla="*/ 2147483646 w 1584"/>
              <a:gd name="T47" fmla="*/ 2147483646 h 1764"/>
              <a:gd name="T48" fmla="*/ 2147483646 w 1584"/>
              <a:gd name="T49" fmla="*/ 2147483646 h 1764"/>
              <a:gd name="T50" fmla="*/ 2147483646 w 1584"/>
              <a:gd name="T51" fmla="*/ 2147483646 h 1764"/>
              <a:gd name="T52" fmla="*/ 2147483646 w 1584"/>
              <a:gd name="T53" fmla="*/ 2147483646 h 1764"/>
              <a:gd name="T54" fmla="*/ 2147483646 w 1584"/>
              <a:gd name="T55" fmla="*/ 2147483646 h 1764"/>
              <a:gd name="T56" fmla="*/ 2147483646 w 1584"/>
              <a:gd name="T57" fmla="*/ 2147483646 h 1764"/>
              <a:gd name="T58" fmla="*/ 2147483646 w 1584"/>
              <a:gd name="T59" fmla="*/ 2147483646 h 1764"/>
              <a:gd name="T60" fmla="*/ 2147483646 w 1584"/>
              <a:gd name="T61" fmla="*/ 2147483646 h 176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4" h="1764">
                <a:moveTo>
                  <a:pt x="1554" y="0"/>
                </a:moveTo>
                <a:lnTo>
                  <a:pt x="1584" y="84"/>
                </a:lnTo>
                <a:lnTo>
                  <a:pt x="1584" y="228"/>
                </a:lnTo>
                <a:lnTo>
                  <a:pt x="1584" y="324"/>
                </a:lnTo>
                <a:lnTo>
                  <a:pt x="1488" y="564"/>
                </a:lnTo>
                <a:lnTo>
                  <a:pt x="1344" y="900"/>
                </a:lnTo>
                <a:lnTo>
                  <a:pt x="1278" y="1128"/>
                </a:lnTo>
                <a:lnTo>
                  <a:pt x="1296" y="1332"/>
                </a:lnTo>
                <a:lnTo>
                  <a:pt x="1152" y="1236"/>
                </a:lnTo>
                <a:lnTo>
                  <a:pt x="1080" y="1242"/>
                </a:lnTo>
                <a:lnTo>
                  <a:pt x="1056" y="1284"/>
                </a:lnTo>
                <a:lnTo>
                  <a:pt x="1044" y="1332"/>
                </a:lnTo>
                <a:lnTo>
                  <a:pt x="1056" y="1428"/>
                </a:lnTo>
                <a:lnTo>
                  <a:pt x="1026" y="1488"/>
                </a:lnTo>
                <a:lnTo>
                  <a:pt x="864" y="1632"/>
                </a:lnTo>
                <a:lnTo>
                  <a:pt x="714" y="1596"/>
                </a:lnTo>
                <a:lnTo>
                  <a:pt x="528" y="1668"/>
                </a:lnTo>
                <a:lnTo>
                  <a:pt x="414" y="1716"/>
                </a:lnTo>
                <a:lnTo>
                  <a:pt x="240" y="1716"/>
                </a:lnTo>
                <a:lnTo>
                  <a:pt x="96" y="1716"/>
                </a:lnTo>
                <a:lnTo>
                  <a:pt x="0" y="1764"/>
                </a:lnTo>
                <a:lnTo>
                  <a:pt x="168" y="1638"/>
                </a:lnTo>
                <a:lnTo>
                  <a:pt x="354" y="1530"/>
                </a:lnTo>
                <a:lnTo>
                  <a:pt x="690" y="1314"/>
                </a:lnTo>
                <a:lnTo>
                  <a:pt x="942" y="1080"/>
                </a:lnTo>
                <a:lnTo>
                  <a:pt x="1104" y="852"/>
                </a:lnTo>
                <a:lnTo>
                  <a:pt x="1242" y="630"/>
                </a:lnTo>
                <a:lnTo>
                  <a:pt x="1308" y="390"/>
                </a:lnTo>
                <a:lnTo>
                  <a:pt x="1368" y="264"/>
                </a:lnTo>
                <a:lnTo>
                  <a:pt x="1476" y="126"/>
                </a:lnTo>
                <a:lnTo>
                  <a:pt x="1536" y="36"/>
                </a:ln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00" name="Freeform 8" descr="Plné kosočtverce">
            <a:extLst>
              <a:ext uri="{FF2B5EF4-FFF2-40B4-BE49-F238E27FC236}">
                <a16:creationId xmlns:a16="http://schemas.microsoft.com/office/drawing/2014/main" id="{767A1EC0-0A0C-4165-AAA6-DAF882E0E6A8}"/>
              </a:ext>
            </a:extLst>
          </p:cNvPr>
          <p:cNvSpPr>
            <a:spLocks/>
          </p:cNvSpPr>
          <p:nvPr/>
        </p:nvSpPr>
        <p:spPr bwMode="auto">
          <a:xfrm>
            <a:off x="5410200" y="1905000"/>
            <a:ext cx="990600" cy="3429000"/>
          </a:xfrm>
          <a:custGeom>
            <a:avLst/>
            <a:gdLst>
              <a:gd name="T0" fmla="*/ 2147483646 w 624"/>
              <a:gd name="T1" fmla="*/ 0 h 2160"/>
              <a:gd name="T2" fmla="*/ 2147483646 w 624"/>
              <a:gd name="T3" fmla="*/ 2147483646 h 2160"/>
              <a:gd name="T4" fmla="*/ 2147483646 w 624"/>
              <a:gd name="T5" fmla="*/ 2147483646 h 2160"/>
              <a:gd name="T6" fmla="*/ 2147483646 w 624"/>
              <a:gd name="T7" fmla="*/ 2147483646 h 2160"/>
              <a:gd name="T8" fmla="*/ 2147483646 w 624"/>
              <a:gd name="T9" fmla="*/ 2147483646 h 2160"/>
              <a:gd name="T10" fmla="*/ 2147483646 w 624"/>
              <a:gd name="T11" fmla="*/ 2147483646 h 2160"/>
              <a:gd name="T12" fmla="*/ 2147483646 w 624"/>
              <a:gd name="T13" fmla="*/ 2147483646 h 2160"/>
              <a:gd name="T14" fmla="*/ 2147483646 w 624"/>
              <a:gd name="T15" fmla="*/ 2147483646 h 2160"/>
              <a:gd name="T16" fmla="*/ 0 w 624"/>
              <a:gd name="T17" fmla="*/ 2147483646 h 2160"/>
              <a:gd name="T18" fmla="*/ 0 w 624"/>
              <a:gd name="T19" fmla="*/ 2147483646 h 2160"/>
              <a:gd name="T20" fmla="*/ 2147483646 w 624"/>
              <a:gd name="T21" fmla="*/ 2147483646 h 2160"/>
              <a:gd name="T22" fmla="*/ 2147483646 w 624"/>
              <a:gd name="T23" fmla="*/ 2147483646 h 2160"/>
              <a:gd name="T24" fmla="*/ 2147483646 w 624"/>
              <a:gd name="T25" fmla="*/ 2147483646 h 2160"/>
              <a:gd name="T26" fmla="*/ 2147483646 w 624"/>
              <a:gd name="T27" fmla="*/ 2147483646 h 2160"/>
              <a:gd name="T28" fmla="*/ 2147483646 w 624"/>
              <a:gd name="T29" fmla="*/ 2147483646 h 2160"/>
              <a:gd name="T30" fmla="*/ 2147483646 w 624"/>
              <a:gd name="T31" fmla="*/ 2147483646 h 2160"/>
              <a:gd name="T32" fmla="*/ 2147483646 w 624"/>
              <a:gd name="T33" fmla="*/ 2147483646 h 2160"/>
              <a:gd name="T34" fmla="*/ 2147483646 w 624"/>
              <a:gd name="T35" fmla="*/ 2147483646 h 21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24" h="2160">
                <a:moveTo>
                  <a:pt x="144" y="0"/>
                </a:moveTo>
                <a:lnTo>
                  <a:pt x="396" y="258"/>
                </a:lnTo>
                <a:lnTo>
                  <a:pt x="528" y="552"/>
                </a:lnTo>
                <a:lnTo>
                  <a:pt x="624" y="912"/>
                </a:lnTo>
                <a:lnTo>
                  <a:pt x="600" y="1290"/>
                </a:lnTo>
                <a:lnTo>
                  <a:pt x="528" y="1584"/>
                </a:lnTo>
                <a:lnTo>
                  <a:pt x="414" y="1758"/>
                </a:lnTo>
                <a:lnTo>
                  <a:pt x="240" y="1968"/>
                </a:lnTo>
                <a:lnTo>
                  <a:pt x="0" y="2160"/>
                </a:lnTo>
                <a:lnTo>
                  <a:pt x="0" y="1872"/>
                </a:lnTo>
                <a:lnTo>
                  <a:pt x="120" y="1596"/>
                </a:lnTo>
                <a:lnTo>
                  <a:pt x="228" y="1338"/>
                </a:lnTo>
                <a:lnTo>
                  <a:pt x="288" y="1152"/>
                </a:lnTo>
                <a:lnTo>
                  <a:pt x="288" y="912"/>
                </a:lnTo>
                <a:lnTo>
                  <a:pt x="270" y="816"/>
                </a:lnTo>
                <a:lnTo>
                  <a:pt x="336" y="576"/>
                </a:lnTo>
                <a:lnTo>
                  <a:pt x="288" y="240"/>
                </a:lnTo>
                <a:lnTo>
                  <a:pt x="186" y="66"/>
                </a:ln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01" name="Freeform 9">
            <a:extLst>
              <a:ext uri="{FF2B5EF4-FFF2-40B4-BE49-F238E27FC236}">
                <a16:creationId xmlns:a16="http://schemas.microsoft.com/office/drawing/2014/main" id="{28C83E15-94BD-43DC-9C67-020896C83F2B}"/>
              </a:ext>
            </a:extLst>
          </p:cNvPr>
          <p:cNvSpPr>
            <a:spLocks/>
          </p:cNvSpPr>
          <p:nvPr/>
        </p:nvSpPr>
        <p:spPr bwMode="auto">
          <a:xfrm>
            <a:off x="4000500" y="495300"/>
            <a:ext cx="2419350" cy="2600325"/>
          </a:xfrm>
          <a:custGeom>
            <a:avLst/>
            <a:gdLst>
              <a:gd name="T0" fmla="*/ 2147483646 w 1524"/>
              <a:gd name="T1" fmla="*/ 0 h 1638"/>
              <a:gd name="T2" fmla="*/ 2147483646 w 1524"/>
              <a:gd name="T3" fmla="*/ 2147483646 h 1638"/>
              <a:gd name="T4" fmla="*/ 2147483646 w 1524"/>
              <a:gd name="T5" fmla="*/ 2147483646 h 1638"/>
              <a:gd name="T6" fmla="*/ 2147483646 w 1524"/>
              <a:gd name="T7" fmla="*/ 2147483646 h 1638"/>
              <a:gd name="T8" fmla="*/ 2147483646 w 1524"/>
              <a:gd name="T9" fmla="*/ 2147483646 h 1638"/>
              <a:gd name="T10" fmla="*/ 2147483646 w 1524"/>
              <a:gd name="T11" fmla="*/ 2147483646 h 1638"/>
              <a:gd name="T12" fmla="*/ 2147483646 w 1524"/>
              <a:gd name="T13" fmla="*/ 2147483646 h 1638"/>
              <a:gd name="T14" fmla="*/ 2147483646 w 1524"/>
              <a:gd name="T15" fmla="*/ 2147483646 h 1638"/>
              <a:gd name="T16" fmla="*/ 0 w 1524"/>
              <a:gd name="T17" fmla="*/ 2147483646 h 16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24" h="1638">
                <a:moveTo>
                  <a:pt x="1524" y="0"/>
                </a:moveTo>
                <a:lnTo>
                  <a:pt x="1320" y="24"/>
                </a:lnTo>
                <a:lnTo>
                  <a:pt x="1206" y="66"/>
                </a:lnTo>
                <a:lnTo>
                  <a:pt x="1032" y="168"/>
                </a:lnTo>
                <a:lnTo>
                  <a:pt x="900" y="264"/>
                </a:lnTo>
                <a:lnTo>
                  <a:pt x="714" y="462"/>
                </a:lnTo>
                <a:lnTo>
                  <a:pt x="426" y="852"/>
                </a:lnTo>
                <a:lnTo>
                  <a:pt x="120" y="1368"/>
                </a:lnTo>
                <a:lnTo>
                  <a:pt x="0" y="1638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02" name="Freeform 10">
            <a:extLst>
              <a:ext uri="{FF2B5EF4-FFF2-40B4-BE49-F238E27FC236}">
                <a16:creationId xmlns:a16="http://schemas.microsoft.com/office/drawing/2014/main" id="{C65B4840-392D-403E-94AD-FFE71DA451AC}"/>
              </a:ext>
            </a:extLst>
          </p:cNvPr>
          <p:cNvSpPr>
            <a:spLocks/>
          </p:cNvSpPr>
          <p:nvPr/>
        </p:nvSpPr>
        <p:spPr bwMode="auto">
          <a:xfrm>
            <a:off x="3762375" y="381000"/>
            <a:ext cx="2638425" cy="3429000"/>
          </a:xfrm>
          <a:custGeom>
            <a:avLst/>
            <a:gdLst>
              <a:gd name="T0" fmla="*/ 2147483646 w 1662"/>
              <a:gd name="T1" fmla="*/ 0 h 2160"/>
              <a:gd name="T2" fmla="*/ 2147483646 w 1662"/>
              <a:gd name="T3" fmla="*/ 2147483646 h 2160"/>
              <a:gd name="T4" fmla="*/ 2147483646 w 1662"/>
              <a:gd name="T5" fmla="*/ 2147483646 h 2160"/>
              <a:gd name="T6" fmla="*/ 2147483646 w 1662"/>
              <a:gd name="T7" fmla="*/ 2147483646 h 2160"/>
              <a:gd name="T8" fmla="*/ 2147483646 w 1662"/>
              <a:gd name="T9" fmla="*/ 2147483646 h 2160"/>
              <a:gd name="T10" fmla="*/ 2147483646 w 1662"/>
              <a:gd name="T11" fmla="*/ 2147483646 h 2160"/>
              <a:gd name="T12" fmla="*/ 2147483646 w 1662"/>
              <a:gd name="T13" fmla="*/ 2147483646 h 2160"/>
              <a:gd name="T14" fmla="*/ 2147483646 w 1662"/>
              <a:gd name="T15" fmla="*/ 2147483646 h 2160"/>
              <a:gd name="T16" fmla="*/ 2147483646 w 1662"/>
              <a:gd name="T17" fmla="*/ 2147483646 h 2160"/>
              <a:gd name="T18" fmla="*/ 2147483646 w 1662"/>
              <a:gd name="T19" fmla="*/ 2147483646 h 2160"/>
              <a:gd name="T20" fmla="*/ 0 w 1662"/>
              <a:gd name="T21" fmla="*/ 2147483646 h 2160"/>
              <a:gd name="T22" fmla="*/ 0 w 1662"/>
              <a:gd name="T23" fmla="*/ 2147483646 h 2160"/>
              <a:gd name="T24" fmla="*/ 2147483646 w 1662"/>
              <a:gd name="T25" fmla="*/ 2147483646 h 21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62" h="2160">
                <a:moveTo>
                  <a:pt x="1662" y="0"/>
                </a:moveTo>
                <a:lnTo>
                  <a:pt x="1512" y="6"/>
                </a:lnTo>
                <a:lnTo>
                  <a:pt x="1374" y="48"/>
                </a:lnTo>
                <a:lnTo>
                  <a:pt x="1230" y="126"/>
                </a:lnTo>
                <a:lnTo>
                  <a:pt x="1086" y="240"/>
                </a:lnTo>
                <a:lnTo>
                  <a:pt x="870" y="444"/>
                </a:lnTo>
                <a:lnTo>
                  <a:pt x="648" y="732"/>
                </a:lnTo>
                <a:lnTo>
                  <a:pt x="414" y="1056"/>
                </a:lnTo>
                <a:lnTo>
                  <a:pt x="222" y="1392"/>
                </a:lnTo>
                <a:lnTo>
                  <a:pt x="30" y="1824"/>
                </a:lnTo>
                <a:lnTo>
                  <a:pt x="0" y="1908"/>
                </a:lnTo>
                <a:lnTo>
                  <a:pt x="0" y="2034"/>
                </a:lnTo>
                <a:lnTo>
                  <a:pt x="30" y="2160"/>
                </a:lnTo>
              </a:path>
            </a:pathLst>
          </a:custGeom>
          <a:noFill/>
          <a:ln w="38100" cap="flat" cmpd="sng">
            <a:solidFill>
              <a:srgbClr val="0099FF"/>
            </a:solidFill>
            <a:prstDash val="dash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03" name="Freeform 11">
            <a:extLst>
              <a:ext uri="{FF2B5EF4-FFF2-40B4-BE49-F238E27FC236}">
                <a16:creationId xmlns:a16="http://schemas.microsoft.com/office/drawing/2014/main" id="{18C406B3-1471-443B-BFC8-8C0C7AB4CEE1}"/>
              </a:ext>
            </a:extLst>
          </p:cNvPr>
          <p:cNvSpPr>
            <a:spLocks/>
          </p:cNvSpPr>
          <p:nvPr/>
        </p:nvSpPr>
        <p:spPr bwMode="auto">
          <a:xfrm>
            <a:off x="3590925" y="304800"/>
            <a:ext cx="2733675" cy="3790950"/>
          </a:xfrm>
          <a:custGeom>
            <a:avLst/>
            <a:gdLst>
              <a:gd name="T0" fmla="*/ 2147483646 w 1722"/>
              <a:gd name="T1" fmla="*/ 0 h 2388"/>
              <a:gd name="T2" fmla="*/ 2147483646 w 1722"/>
              <a:gd name="T3" fmla="*/ 0 h 2388"/>
              <a:gd name="T4" fmla="*/ 2147483646 w 1722"/>
              <a:gd name="T5" fmla="*/ 2147483646 h 2388"/>
              <a:gd name="T6" fmla="*/ 2147483646 w 1722"/>
              <a:gd name="T7" fmla="*/ 2147483646 h 2388"/>
              <a:gd name="T8" fmla="*/ 2147483646 w 1722"/>
              <a:gd name="T9" fmla="*/ 2147483646 h 2388"/>
              <a:gd name="T10" fmla="*/ 2147483646 w 1722"/>
              <a:gd name="T11" fmla="*/ 2147483646 h 2388"/>
              <a:gd name="T12" fmla="*/ 2147483646 w 1722"/>
              <a:gd name="T13" fmla="*/ 2147483646 h 2388"/>
              <a:gd name="T14" fmla="*/ 2147483646 w 1722"/>
              <a:gd name="T15" fmla="*/ 2147483646 h 2388"/>
              <a:gd name="T16" fmla="*/ 2147483646 w 1722"/>
              <a:gd name="T17" fmla="*/ 2147483646 h 2388"/>
              <a:gd name="T18" fmla="*/ 2147483646 w 1722"/>
              <a:gd name="T19" fmla="*/ 2147483646 h 2388"/>
              <a:gd name="T20" fmla="*/ 0 w 1722"/>
              <a:gd name="T21" fmla="*/ 2147483646 h 2388"/>
              <a:gd name="T22" fmla="*/ 2147483646 w 1722"/>
              <a:gd name="T23" fmla="*/ 2147483646 h 2388"/>
              <a:gd name="T24" fmla="*/ 2147483646 w 1722"/>
              <a:gd name="T25" fmla="*/ 2147483646 h 23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22" h="2388">
                <a:moveTo>
                  <a:pt x="1722" y="0"/>
                </a:moveTo>
                <a:lnTo>
                  <a:pt x="1578" y="0"/>
                </a:lnTo>
                <a:lnTo>
                  <a:pt x="1338" y="96"/>
                </a:lnTo>
                <a:lnTo>
                  <a:pt x="1194" y="192"/>
                </a:lnTo>
                <a:lnTo>
                  <a:pt x="1050" y="336"/>
                </a:lnTo>
                <a:lnTo>
                  <a:pt x="810" y="624"/>
                </a:lnTo>
                <a:lnTo>
                  <a:pt x="570" y="960"/>
                </a:lnTo>
                <a:lnTo>
                  <a:pt x="282" y="1440"/>
                </a:lnTo>
                <a:lnTo>
                  <a:pt x="90" y="1824"/>
                </a:lnTo>
                <a:lnTo>
                  <a:pt x="18" y="2022"/>
                </a:lnTo>
                <a:lnTo>
                  <a:pt x="0" y="2106"/>
                </a:lnTo>
                <a:lnTo>
                  <a:pt x="18" y="2250"/>
                </a:lnTo>
                <a:lnTo>
                  <a:pt x="54" y="2388"/>
                </a:lnTo>
              </a:path>
            </a:pathLst>
          </a:custGeom>
          <a:noFill/>
          <a:ln w="38100" cap="flat" cmpd="sng">
            <a:solidFill>
              <a:srgbClr val="66FFFF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04" name="Freeform 12">
            <a:extLst>
              <a:ext uri="{FF2B5EF4-FFF2-40B4-BE49-F238E27FC236}">
                <a16:creationId xmlns:a16="http://schemas.microsoft.com/office/drawing/2014/main" id="{D56F427D-5B00-4AD1-87E7-036DD1B1130A}"/>
              </a:ext>
            </a:extLst>
          </p:cNvPr>
          <p:cNvSpPr>
            <a:spLocks/>
          </p:cNvSpPr>
          <p:nvPr/>
        </p:nvSpPr>
        <p:spPr bwMode="auto">
          <a:xfrm>
            <a:off x="3362325" y="152400"/>
            <a:ext cx="2886075" cy="3371850"/>
          </a:xfrm>
          <a:custGeom>
            <a:avLst/>
            <a:gdLst>
              <a:gd name="T0" fmla="*/ 2147483646 w 1818"/>
              <a:gd name="T1" fmla="*/ 0 h 2124"/>
              <a:gd name="T2" fmla="*/ 2147483646 w 1818"/>
              <a:gd name="T3" fmla="*/ 2147483646 h 2124"/>
              <a:gd name="T4" fmla="*/ 2147483646 w 1818"/>
              <a:gd name="T5" fmla="*/ 2147483646 h 2124"/>
              <a:gd name="T6" fmla="*/ 2147483646 w 1818"/>
              <a:gd name="T7" fmla="*/ 2147483646 h 2124"/>
              <a:gd name="T8" fmla="*/ 2147483646 w 1818"/>
              <a:gd name="T9" fmla="*/ 2147483646 h 2124"/>
              <a:gd name="T10" fmla="*/ 2147483646 w 1818"/>
              <a:gd name="T11" fmla="*/ 2147483646 h 2124"/>
              <a:gd name="T12" fmla="*/ 2147483646 w 1818"/>
              <a:gd name="T13" fmla="*/ 2147483646 h 2124"/>
              <a:gd name="T14" fmla="*/ 2147483646 w 1818"/>
              <a:gd name="T15" fmla="*/ 2147483646 h 2124"/>
              <a:gd name="T16" fmla="*/ 2147483646 w 1818"/>
              <a:gd name="T17" fmla="*/ 2147483646 h 2124"/>
              <a:gd name="T18" fmla="*/ 2147483646 w 1818"/>
              <a:gd name="T19" fmla="*/ 2147483646 h 2124"/>
              <a:gd name="T20" fmla="*/ 2147483646 w 1818"/>
              <a:gd name="T21" fmla="*/ 2147483646 h 2124"/>
              <a:gd name="T22" fmla="*/ 2147483646 w 1818"/>
              <a:gd name="T23" fmla="*/ 2147483646 h 2124"/>
              <a:gd name="T24" fmla="*/ 2147483646 w 1818"/>
              <a:gd name="T25" fmla="*/ 2147483646 h 2124"/>
              <a:gd name="T26" fmla="*/ 0 w 1818"/>
              <a:gd name="T27" fmla="*/ 2147483646 h 21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818" h="2124">
                <a:moveTo>
                  <a:pt x="1818" y="0"/>
                </a:moveTo>
                <a:lnTo>
                  <a:pt x="1590" y="72"/>
                </a:lnTo>
                <a:lnTo>
                  <a:pt x="1434" y="144"/>
                </a:lnTo>
                <a:lnTo>
                  <a:pt x="1194" y="336"/>
                </a:lnTo>
                <a:lnTo>
                  <a:pt x="954" y="606"/>
                </a:lnTo>
                <a:lnTo>
                  <a:pt x="666" y="1008"/>
                </a:lnTo>
                <a:lnTo>
                  <a:pt x="474" y="1344"/>
                </a:lnTo>
                <a:lnTo>
                  <a:pt x="282" y="1680"/>
                </a:lnTo>
                <a:lnTo>
                  <a:pt x="138" y="2016"/>
                </a:lnTo>
                <a:lnTo>
                  <a:pt x="90" y="2112"/>
                </a:lnTo>
                <a:lnTo>
                  <a:pt x="48" y="2124"/>
                </a:lnTo>
                <a:lnTo>
                  <a:pt x="24" y="2088"/>
                </a:lnTo>
                <a:lnTo>
                  <a:pt x="6" y="1920"/>
                </a:lnTo>
                <a:lnTo>
                  <a:pt x="0" y="1692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05" name="Freeform 13">
            <a:extLst>
              <a:ext uri="{FF2B5EF4-FFF2-40B4-BE49-F238E27FC236}">
                <a16:creationId xmlns:a16="http://schemas.microsoft.com/office/drawing/2014/main" id="{0A1833EA-5C0C-487D-9D46-4E3A62ED1578}"/>
              </a:ext>
            </a:extLst>
          </p:cNvPr>
          <p:cNvSpPr>
            <a:spLocks/>
          </p:cNvSpPr>
          <p:nvPr/>
        </p:nvSpPr>
        <p:spPr bwMode="auto">
          <a:xfrm>
            <a:off x="3952875" y="1885950"/>
            <a:ext cx="85725" cy="504825"/>
          </a:xfrm>
          <a:custGeom>
            <a:avLst/>
            <a:gdLst>
              <a:gd name="T0" fmla="*/ 2147483646 w 54"/>
              <a:gd name="T1" fmla="*/ 2147483646 h 318"/>
              <a:gd name="T2" fmla="*/ 2147483646 w 54"/>
              <a:gd name="T3" fmla="*/ 2147483646 h 318"/>
              <a:gd name="T4" fmla="*/ 0 w 54"/>
              <a:gd name="T5" fmla="*/ 2147483646 h 318"/>
              <a:gd name="T6" fmla="*/ 0 w 54"/>
              <a:gd name="T7" fmla="*/ 0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" h="318">
                <a:moveTo>
                  <a:pt x="54" y="300"/>
                </a:moveTo>
                <a:lnTo>
                  <a:pt x="6" y="318"/>
                </a:lnTo>
                <a:lnTo>
                  <a:pt x="0" y="24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99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06" name="Freeform 14">
            <a:extLst>
              <a:ext uri="{FF2B5EF4-FFF2-40B4-BE49-F238E27FC236}">
                <a16:creationId xmlns:a16="http://schemas.microsoft.com/office/drawing/2014/main" id="{479D31CA-1AB9-4184-859C-8BF9DBE1E568}"/>
              </a:ext>
            </a:extLst>
          </p:cNvPr>
          <p:cNvSpPr>
            <a:spLocks/>
          </p:cNvSpPr>
          <p:nvPr/>
        </p:nvSpPr>
        <p:spPr bwMode="auto">
          <a:xfrm>
            <a:off x="3008313" y="1179513"/>
            <a:ext cx="798512" cy="3238500"/>
          </a:xfrm>
          <a:custGeom>
            <a:avLst/>
            <a:gdLst>
              <a:gd name="T0" fmla="*/ 2147483646 w 504"/>
              <a:gd name="T1" fmla="*/ 2147483646 h 2040"/>
              <a:gd name="T2" fmla="*/ 2147483646 w 504"/>
              <a:gd name="T3" fmla="*/ 2147483646 h 2040"/>
              <a:gd name="T4" fmla="*/ 2147483646 w 504"/>
              <a:gd name="T5" fmla="*/ 0 h 2040"/>
              <a:gd name="T6" fmla="*/ 2147483646 w 504"/>
              <a:gd name="T7" fmla="*/ 2147483646 h 2040"/>
              <a:gd name="T8" fmla="*/ 0 w 504"/>
              <a:gd name="T9" fmla="*/ 2147483646 h 2040"/>
              <a:gd name="T10" fmla="*/ 2147483646 w 504"/>
              <a:gd name="T11" fmla="*/ 2147483646 h 2040"/>
              <a:gd name="T12" fmla="*/ 2147483646 w 504"/>
              <a:gd name="T13" fmla="*/ 2147483646 h 2040"/>
              <a:gd name="T14" fmla="*/ 2147483646 w 504"/>
              <a:gd name="T15" fmla="*/ 2147483646 h 2040"/>
              <a:gd name="T16" fmla="*/ 2147483646 w 504"/>
              <a:gd name="T17" fmla="*/ 2147483646 h 2040"/>
              <a:gd name="T18" fmla="*/ 2147483646 w 504"/>
              <a:gd name="T19" fmla="*/ 2147483646 h 2040"/>
              <a:gd name="T20" fmla="*/ 2147483646 w 504"/>
              <a:gd name="T21" fmla="*/ 2147483646 h 2040"/>
              <a:gd name="T22" fmla="*/ 2147483646 w 504"/>
              <a:gd name="T23" fmla="*/ 2147483646 h 2040"/>
              <a:gd name="T24" fmla="*/ 2147483646 w 504"/>
              <a:gd name="T25" fmla="*/ 2147483646 h 20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4" h="2040">
                <a:moveTo>
                  <a:pt x="504" y="72"/>
                </a:moveTo>
                <a:lnTo>
                  <a:pt x="324" y="6"/>
                </a:lnTo>
                <a:lnTo>
                  <a:pt x="168" y="0"/>
                </a:lnTo>
                <a:lnTo>
                  <a:pt x="84" y="12"/>
                </a:lnTo>
                <a:lnTo>
                  <a:pt x="0" y="66"/>
                </a:lnTo>
                <a:lnTo>
                  <a:pt x="24" y="840"/>
                </a:lnTo>
                <a:lnTo>
                  <a:pt x="24" y="1848"/>
                </a:lnTo>
                <a:lnTo>
                  <a:pt x="72" y="2040"/>
                </a:lnTo>
                <a:lnTo>
                  <a:pt x="336" y="1908"/>
                </a:lnTo>
                <a:lnTo>
                  <a:pt x="336" y="1584"/>
                </a:lnTo>
                <a:lnTo>
                  <a:pt x="366" y="1362"/>
                </a:lnTo>
                <a:lnTo>
                  <a:pt x="426" y="966"/>
                </a:lnTo>
                <a:lnTo>
                  <a:pt x="504" y="72"/>
                </a:lnTo>
                <a:close/>
              </a:path>
            </a:pathLst>
          </a:custGeom>
          <a:solidFill>
            <a:srgbClr val="0099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07" name="Freeform 15">
            <a:extLst>
              <a:ext uri="{FF2B5EF4-FFF2-40B4-BE49-F238E27FC236}">
                <a16:creationId xmlns:a16="http://schemas.microsoft.com/office/drawing/2014/main" id="{CBF4BF31-E909-42F7-B166-C4FCDD4321D4}"/>
              </a:ext>
            </a:extLst>
          </p:cNvPr>
          <p:cNvSpPr>
            <a:spLocks/>
          </p:cNvSpPr>
          <p:nvPr/>
        </p:nvSpPr>
        <p:spPr bwMode="auto">
          <a:xfrm>
            <a:off x="3543300" y="1257300"/>
            <a:ext cx="1028700" cy="2933700"/>
          </a:xfrm>
          <a:custGeom>
            <a:avLst/>
            <a:gdLst>
              <a:gd name="T0" fmla="*/ 2147483646 w 648"/>
              <a:gd name="T1" fmla="*/ 2147483646 h 1848"/>
              <a:gd name="T2" fmla="*/ 2147483646 w 648"/>
              <a:gd name="T3" fmla="*/ 2147483646 h 1848"/>
              <a:gd name="T4" fmla="*/ 2147483646 w 648"/>
              <a:gd name="T5" fmla="*/ 2147483646 h 1848"/>
              <a:gd name="T6" fmla="*/ 2147483646 w 648"/>
              <a:gd name="T7" fmla="*/ 0 h 1848"/>
              <a:gd name="T8" fmla="*/ 2147483646 w 648"/>
              <a:gd name="T9" fmla="*/ 2147483646 h 1848"/>
              <a:gd name="T10" fmla="*/ 2147483646 w 648"/>
              <a:gd name="T11" fmla="*/ 2147483646 h 1848"/>
              <a:gd name="T12" fmla="*/ 2147483646 w 648"/>
              <a:gd name="T13" fmla="*/ 2147483646 h 1848"/>
              <a:gd name="T14" fmla="*/ 2147483646 w 648"/>
              <a:gd name="T15" fmla="*/ 2147483646 h 1848"/>
              <a:gd name="T16" fmla="*/ 0 w 648"/>
              <a:gd name="T17" fmla="*/ 2147483646 h 1848"/>
              <a:gd name="T18" fmla="*/ 0 w 648"/>
              <a:gd name="T19" fmla="*/ 2147483646 h 1848"/>
              <a:gd name="T20" fmla="*/ 2147483646 w 648"/>
              <a:gd name="T21" fmla="*/ 2147483646 h 1848"/>
              <a:gd name="T22" fmla="*/ 2147483646 w 648"/>
              <a:gd name="T23" fmla="*/ 2147483646 h 1848"/>
              <a:gd name="T24" fmla="*/ 2147483646 w 648"/>
              <a:gd name="T25" fmla="*/ 2147483646 h 1848"/>
              <a:gd name="T26" fmla="*/ 2147483646 w 648"/>
              <a:gd name="T27" fmla="*/ 2147483646 h 1848"/>
              <a:gd name="T28" fmla="*/ 2147483646 w 648"/>
              <a:gd name="T29" fmla="*/ 2147483646 h 1848"/>
              <a:gd name="T30" fmla="*/ 2147483646 w 648"/>
              <a:gd name="T31" fmla="*/ 2147483646 h 1848"/>
              <a:gd name="T32" fmla="*/ 2147483646 w 648"/>
              <a:gd name="T33" fmla="*/ 2147483646 h 18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8" h="1848">
                <a:moveTo>
                  <a:pt x="648" y="120"/>
                </a:moveTo>
                <a:lnTo>
                  <a:pt x="552" y="72"/>
                </a:lnTo>
                <a:lnTo>
                  <a:pt x="432" y="12"/>
                </a:lnTo>
                <a:lnTo>
                  <a:pt x="282" y="0"/>
                </a:lnTo>
                <a:lnTo>
                  <a:pt x="174" y="36"/>
                </a:lnTo>
                <a:lnTo>
                  <a:pt x="132" y="402"/>
                </a:lnTo>
                <a:lnTo>
                  <a:pt x="72" y="1080"/>
                </a:lnTo>
                <a:lnTo>
                  <a:pt x="30" y="1296"/>
                </a:lnTo>
                <a:lnTo>
                  <a:pt x="0" y="1548"/>
                </a:lnTo>
                <a:lnTo>
                  <a:pt x="0" y="1758"/>
                </a:lnTo>
                <a:lnTo>
                  <a:pt x="24" y="1848"/>
                </a:lnTo>
                <a:lnTo>
                  <a:pt x="120" y="1752"/>
                </a:lnTo>
                <a:lnTo>
                  <a:pt x="264" y="1368"/>
                </a:lnTo>
                <a:lnTo>
                  <a:pt x="264" y="936"/>
                </a:lnTo>
                <a:lnTo>
                  <a:pt x="312" y="810"/>
                </a:lnTo>
                <a:lnTo>
                  <a:pt x="546" y="294"/>
                </a:lnTo>
                <a:lnTo>
                  <a:pt x="648" y="120"/>
                </a:lnTo>
                <a:close/>
              </a:path>
            </a:pathLst>
          </a:custGeom>
          <a:solidFill>
            <a:srgbClr val="6699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8208" name="Group 16">
            <a:extLst>
              <a:ext uri="{FF2B5EF4-FFF2-40B4-BE49-F238E27FC236}">
                <a16:creationId xmlns:a16="http://schemas.microsoft.com/office/drawing/2014/main" id="{830D83A9-85F3-4AA0-BBEA-94567277DC2E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609600"/>
            <a:ext cx="1973262" cy="2006600"/>
            <a:chOff x="2789" y="384"/>
            <a:chExt cx="1243" cy="1264"/>
          </a:xfrm>
        </p:grpSpPr>
        <p:sp>
          <p:nvSpPr>
            <p:cNvPr id="24608" name="Oval 17" descr="Cik cak">
              <a:extLst>
                <a:ext uri="{FF2B5EF4-FFF2-40B4-BE49-F238E27FC236}">
                  <a16:creationId xmlns:a16="http://schemas.microsoft.com/office/drawing/2014/main" id="{937388AA-8E1E-4F8C-A60A-E1F53F112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528"/>
              <a:ext cx="96" cy="96"/>
            </a:xfrm>
            <a:prstGeom prst="ellips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24609" name="Freeform 18">
              <a:extLst>
                <a:ext uri="{FF2B5EF4-FFF2-40B4-BE49-F238E27FC236}">
                  <a16:creationId xmlns:a16="http://schemas.microsoft.com/office/drawing/2014/main" id="{36A31851-8597-47F4-BB19-D97225C62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384"/>
              <a:ext cx="1243" cy="1264"/>
            </a:xfrm>
            <a:custGeom>
              <a:avLst/>
              <a:gdLst>
                <a:gd name="T0" fmla="*/ 1243 w 1243"/>
                <a:gd name="T1" fmla="*/ 0 h 1264"/>
                <a:gd name="T2" fmla="*/ 867 w 1243"/>
                <a:gd name="T3" fmla="*/ 112 h 1264"/>
                <a:gd name="T4" fmla="*/ 571 w 1243"/>
                <a:gd name="T5" fmla="*/ 344 h 1264"/>
                <a:gd name="T6" fmla="*/ 323 w 1243"/>
                <a:gd name="T7" fmla="*/ 640 h 1264"/>
                <a:gd name="T8" fmla="*/ 67 w 1243"/>
                <a:gd name="T9" fmla="*/ 1072 h 1264"/>
                <a:gd name="T10" fmla="*/ 11 w 1243"/>
                <a:gd name="T11" fmla="*/ 1184 h 1264"/>
                <a:gd name="T12" fmla="*/ 3 w 1243"/>
                <a:gd name="T13" fmla="*/ 1264 h 1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3" h="1264">
                  <a:moveTo>
                    <a:pt x="1243" y="0"/>
                  </a:moveTo>
                  <a:cubicBezTo>
                    <a:pt x="1180" y="19"/>
                    <a:pt x="979" y="55"/>
                    <a:pt x="867" y="112"/>
                  </a:cubicBezTo>
                  <a:cubicBezTo>
                    <a:pt x="755" y="169"/>
                    <a:pt x="662" y="256"/>
                    <a:pt x="571" y="344"/>
                  </a:cubicBezTo>
                  <a:cubicBezTo>
                    <a:pt x="480" y="432"/>
                    <a:pt x="407" y="519"/>
                    <a:pt x="323" y="640"/>
                  </a:cubicBezTo>
                  <a:cubicBezTo>
                    <a:pt x="239" y="761"/>
                    <a:pt x="119" y="981"/>
                    <a:pt x="67" y="1072"/>
                  </a:cubicBezTo>
                  <a:cubicBezTo>
                    <a:pt x="15" y="1163"/>
                    <a:pt x="22" y="1152"/>
                    <a:pt x="11" y="1184"/>
                  </a:cubicBezTo>
                  <a:cubicBezTo>
                    <a:pt x="0" y="1216"/>
                    <a:pt x="5" y="1247"/>
                    <a:pt x="3" y="1264"/>
                  </a:cubicBezTo>
                </a:path>
              </a:pathLst>
            </a:custGeom>
            <a:noFill/>
            <a:ln w="38100" cap="rnd" cmpd="sng">
              <a:solidFill>
                <a:schemeClr val="accent2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10" name="Line 19">
              <a:extLst>
                <a:ext uri="{FF2B5EF4-FFF2-40B4-BE49-F238E27FC236}">
                  <a16:creationId xmlns:a16="http://schemas.microsoft.com/office/drawing/2014/main" id="{B5238B1A-BC3D-431E-8BA5-EECF1633C3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44" y="432"/>
              <a:ext cx="48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8212" name="Freeform 20">
            <a:extLst>
              <a:ext uri="{FF2B5EF4-FFF2-40B4-BE49-F238E27FC236}">
                <a16:creationId xmlns:a16="http://schemas.microsoft.com/office/drawing/2014/main" id="{CB3D3266-0B31-4854-87E3-64E3E6C4A899}"/>
              </a:ext>
            </a:extLst>
          </p:cNvPr>
          <p:cNvSpPr>
            <a:spLocks/>
          </p:cNvSpPr>
          <p:nvPr/>
        </p:nvSpPr>
        <p:spPr bwMode="auto">
          <a:xfrm>
            <a:off x="5000625" y="5181600"/>
            <a:ext cx="342900" cy="381000"/>
          </a:xfrm>
          <a:custGeom>
            <a:avLst/>
            <a:gdLst>
              <a:gd name="T0" fmla="*/ 2147483646 w 216"/>
              <a:gd name="T1" fmla="*/ 2147483646 h 240"/>
              <a:gd name="T2" fmla="*/ 2147483646 w 216"/>
              <a:gd name="T3" fmla="*/ 2147483646 h 240"/>
              <a:gd name="T4" fmla="*/ 2147483646 w 216"/>
              <a:gd name="T5" fmla="*/ 0 h 240"/>
              <a:gd name="T6" fmla="*/ 2147483646 w 216"/>
              <a:gd name="T7" fmla="*/ 0 h 240"/>
              <a:gd name="T8" fmla="*/ 2147483646 w 216"/>
              <a:gd name="T9" fmla="*/ 2147483646 h 240"/>
              <a:gd name="T10" fmla="*/ 0 w 216"/>
              <a:gd name="T11" fmla="*/ 2147483646 h 240"/>
              <a:gd name="T12" fmla="*/ 2147483646 w 216"/>
              <a:gd name="T13" fmla="*/ 2147483646 h 240"/>
              <a:gd name="T14" fmla="*/ 2147483646 w 216"/>
              <a:gd name="T15" fmla="*/ 2147483646 h 240"/>
              <a:gd name="T16" fmla="*/ 2147483646 w 216"/>
              <a:gd name="T17" fmla="*/ 2147483646 h 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" h="240">
                <a:moveTo>
                  <a:pt x="216" y="102"/>
                </a:moveTo>
                <a:lnTo>
                  <a:pt x="162" y="48"/>
                </a:lnTo>
                <a:lnTo>
                  <a:pt x="66" y="0"/>
                </a:lnTo>
                <a:lnTo>
                  <a:pt x="18" y="0"/>
                </a:lnTo>
                <a:lnTo>
                  <a:pt x="6" y="102"/>
                </a:lnTo>
                <a:lnTo>
                  <a:pt x="0" y="150"/>
                </a:lnTo>
                <a:lnTo>
                  <a:pt x="18" y="192"/>
                </a:lnTo>
                <a:lnTo>
                  <a:pt x="18" y="240"/>
                </a:lnTo>
                <a:lnTo>
                  <a:pt x="216" y="102"/>
                </a:lnTo>
                <a:close/>
              </a:path>
            </a:pathLst>
          </a:custGeom>
          <a:solidFill>
            <a:schemeClr val="accent2"/>
          </a:solidFill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94" name="Text Box 21">
            <a:extLst>
              <a:ext uri="{FF2B5EF4-FFF2-40B4-BE49-F238E27FC236}">
                <a16:creationId xmlns:a16="http://schemas.microsoft.com/office/drawing/2014/main" id="{F8744011-1A79-4577-B759-67A7ED5EE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0"/>
            <a:ext cx="19351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/>
              <a:t>Radix dorsalis</a:t>
            </a:r>
          </a:p>
        </p:txBody>
      </p:sp>
      <p:sp>
        <p:nvSpPr>
          <p:cNvPr id="24595" name="Text Box 22">
            <a:extLst>
              <a:ext uri="{FF2B5EF4-FFF2-40B4-BE49-F238E27FC236}">
                <a16:creationId xmlns:a16="http://schemas.microsoft.com/office/drawing/2014/main" id="{2E0D7D7E-BA56-4A08-98D0-A57B65ACF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0"/>
            <a:ext cx="2305050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Pseudounipol. neurony ve SG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400"/>
          </a:p>
        </p:txBody>
      </p:sp>
      <p:sp>
        <p:nvSpPr>
          <p:cNvPr id="24596" name="Text Box 23">
            <a:extLst>
              <a:ext uri="{FF2B5EF4-FFF2-40B4-BE49-F238E27FC236}">
                <a16:creationId xmlns:a16="http://schemas.microsoft.com/office/drawing/2014/main" id="{921179C0-8D04-424D-926C-972789E27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906463"/>
            <a:ext cx="1995487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Ncl. posteromarginalis 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Subst. gelatinosa Rolandi</a:t>
            </a:r>
          </a:p>
        </p:txBody>
      </p:sp>
      <p:sp>
        <p:nvSpPr>
          <p:cNvPr id="24597" name="Text Box 24">
            <a:extLst>
              <a:ext uri="{FF2B5EF4-FFF2-40B4-BE49-F238E27FC236}">
                <a16:creationId xmlns:a16="http://schemas.microsoft.com/office/drawing/2014/main" id="{B1F3DA6D-73D8-4FEA-B31E-F1CE15394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1675" y="476250"/>
            <a:ext cx="20923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Tr. dorsolateralis Lissaueri</a:t>
            </a:r>
          </a:p>
        </p:txBody>
      </p:sp>
      <p:sp>
        <p:nvSpPr>
          <p:cNvPr id="24598" name="Text Box 25">
            <a:extLst>
              <a:ext uri="{FF2B5EF4-FFF2-40B4-BE49-F238E27FC236}">
                <a16:creationId xmlns:a16="http://schemas.microsoft.com/office/drawing/2014/main" id="{0DABD764-07E3-4F6F-A025-4B472A7D4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420938"/>
            <a:ext cx="11191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Ncl. proprius</a:t>
            </a:r>
          </a:p>
        </p:txBody>
      </p:sp>
      <p:sp>
        <p:nvSpPr>
          <p:cNvPr id="24599" name="Text Box 26">
            <a:extLst>
              <a:ext uri="{FF2B5EF4-FFF2-40B4-BE49-F238E27FC236}">
                <a16:creationId xmlns:a16="http://schemas.microsoft.com/office/drawing/2014/main" id="{49072731-BAD3-40A0-8E2B-B8D56AC73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852738"/>
            <a:ext cx="2025650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Ncl. thoracicus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(Stillingovo-Clarkeovo j.)</a:t>
            </a:r>
          </a:p>
        </p:txBody>
      </p:sp>
      <p:sp>
        <p:nvSpPr>
          <p:cNvPr id="24600" name="Text Box 27">
            <a:extLst>
              <a:ext uri="{FF2B5EF4-FFF2-40B4-BE49-F238E27FC236}">
                <a16:creationId xmlns:a16="http://schemas.microsoft.com/office/drawing/2014/main" id="{579A0300-3F94-4E22-B1AA-1D9245427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088" y="4221163"/>
            <a:ext cx="19494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Tr. spinocerebellaris ant.</a:t>
            </a:r>
          </a:p>
        </p:txBody>
      </p:sp>
      <p:sp>
        <p:nvSpPr>
          <p:cNvPr id="24601" name="Text Box 28">
            <a:extLst>
              <a:ext uri="{FF2B5EF4-FFF2-40B4-BE49-F238E27FC236}">
                <a16:creationId xmlns:a16="http://schemas.microsoft.com/office/drawing/2014/main" id="{17CFE03D-C201-4227-BC63-4E5C10F51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3016250"/>
            <a:ext cx="20288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Tr. spinocerebellaris post.</a:t>
            </a:r>
          </a:p>
        </p:txBody>
      </p:sp>
      <p:sp>
        <p:nvSpPr>
          <p:cNvPr id="24602" name="Text Box 29">
            <a:extLst>
              <a:ext uri="{FF2B5EF4-FFF2-40B4-BE49-F238E27FC236}">
                <a16:creationId xmlns:a16="http://schemas.microsoft.com/office/drawing/2014/main" id="{3C98A0BC-AE70-47F4-B5C7-5C6483FC4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661025"/>
            <a:ext cx="1411288" cy="525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solidFill>
                  <a:srgbClr val="FF6699"/>
                </a:solidFill>
              </a:rPr>
              <a:t>Tr. spino-olivaris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solidFill>
                  <a:srgbClr val="FF6699"/>
                </a:solidFill>
              </a:rPr>
              <a:t>Tr. olivo-spinalis</a:t>
            </a:r>
          </a:p>
        </p:txBody>
      </p:sp>
      <p:sp>
        <p:nvSpPr>
          <p:cNvPr id="24603" name="Text Box 30">
            <a:extLst>
              <a:ext uri="{FF2B5EF4-FFF2-40B4-BE49-F238E27FC236}">
                <a16:creationId xmlns:a16="http://schemas.microsoft.com/office/drawing/2014/main" id="{A7E71237-C425-4A8B-8A5F-22017E478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581525"/>
            <a:ext cx="1697037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Tr. spino-thalamicus,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-reticularis, -tectalis</a:t>
            </a:r>
          </a:p>
        </p:txBody>
      </p:sp>
      <p:sp>
        <p:nvSpPr>
          <p:cNvPr id="24604" name="Text Box 31">
            <a:extLst>
              <a:ext uri="{FF2B5EF4-FFF2-40B4-BE49-F238E27FC236}">
                <a16:creationId xmlns:a16="http://schemas.microsoft.com/office/drawing/2014/main" id="{5AF6CEED-F2DD-4078-871F-DF48E67A1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573463"/>
            <a:ext cx="190023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Ncl. intermediomedialis</a:t>
            </a:r>
          </a:p>
        </p:txBody>
      </p:sp>
      <p:sp>
        <p:nvSpPr>
          <p:cNvPr id="24605" name="Text Box 32">
            <a:extLst>
              <a:ext uri="{FF2B5EF4-FFF2-40B4-BE49-F238E27FC236}">
                <a16:creationId xmlns:a16="http://schemas.microsoft.com/office/drawing/2014/main" id="{F69B69B0-3D63-4AA7-91F3-2F85FCE28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268413"/>
            <a:ext cx="11207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Fasc. gracilis</a:t>
            </a:r>
          </a:p>
        </p:txBody>
      </p:sp>
      <p:sp>
        <p:nvSpPr>
          <p:cNvPr id="24606" name="Text Box 33">
            <a:extLst>
              <a:ext uri="{FF2B5EF4-FFF2-40B4-BE49-F238E27FC236}">
                <a16:creationId xmlns:a16="http://schemas.microsoft.com/office/drawing/2014/main" id="{9C2A82B6-8649-4887-B2FE-D0E9AE89D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628775"/>
            <a:ext cx="122078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Fasc. cuneatus</a:t>
            </a:r>
          </a:p>
        </p:txBody>
      </p:sp>
      <p:sp>
        <p:nvSpPr>
          <p:cNvPr id="24607" name="Text Box 34">
            <a:extLst>
              <a:ext uri="{FF2B5EF4-FFF2-40B4-BE49-F238E27FC236}">
                <a16:creationId xmlns:a16="http://schemas.microsoft.com/office/drawing/2014/main" id="{B0785722-3B9F-401A-945E-CA8AC082F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84313"/>
            <a:ext cx="1395412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Tr. spinobulbaris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7" descr="SomatoSenzor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2113"/>
            <a:ext cx="3286125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9" descr="LatSy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15" y="392113"/>
            <a:ext cx="3278187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37"/>
          <p:cNvSpPr txBox="1">
            <a:spLocks noChangeArrowheads="1"/>
          </p:cNvSpPr>
          <p:nvPr/>
        </p:nvSpPr>
        <p:spPr bwMode="auto">
          <a:xfrm>
            <a:off x="0" y="4389261"/>
            <a:ext cx="15231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 b="1" dirty="0"/>
              <a:t>Spinální ganglion</a:t>
            </a:r>
          </a:p>
        </p:txBody>
      </p:sp>
      <p:sp>
        <p:nvSpPr>
          <p:cNvPr id="3079" name="Text Box 37"/>
          <p:cNvSpPr txBox="1">
            <a:spLocks noChangeArrowheads="1"/>
          </p:cNvSpPr>
          <p:nvPr/>
        </p:nvSpPr>
        <p:spPr bwMode="auto">
          <a:xfrm>
            <a:off x="2658617" y="5064125"/>
            <a:ext cx="1199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 b="1" dirty="0" err="1"/>
              <a:t>Ncl</a:t>
            </a:r>
            <a:r>
              <a:rPr lang="cs-CZ" altLang="en-US" sz="1400" b="1" dirty="0"/>
              <a:t>. </a:t>
            </a:r>
            <a:r>
              <a:rPr lang="cs-CZ" altLang="en-US" sz="1400" b="1" dirty="0" err="1"/>
              <a:t>proprius</a:t>
            </a:r>
            <a:endParaRPr lang="cs-CZ" altLang="en-US" sz="1400" b="1" dirty="0"/>
          </a:p>
        </p:txBody>
      </p:sp>
      <p:sp>
        <p:nvSpPr>
          <p:cNvPr id="3080" name="Text Box 37"/>
          <p:cNvSpPr txBox="1">
            <a:spLocks noChangeArrowheads="1"/>
          </p:cNvSpPr>
          <p:nvPr/>
        </p:nvSpPr>
        <p:spPr bwMode="auto">
          <a:xfrm>
            <a:off x="179512" y="1376363"/>
            <a:ext cx="13644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 b="1" dirty="0"/>
              <a:t>Jádra thalamu</a:t>
            </a:r>
          </a:p>
        </p:txBody>
      </p:sp>
      <p:sp>
        <p:nvSpPr>
          <p:cNvPr id="2" name="Obdélník 1"/>
          <p:cNvSpPr/>
          <p:nvPr/>
        </p:nvSpPr>
        <p:spPr>
          <a:xfrm>
            <a:off x="2447817" y="4783803"/>
            <a:ext cx="1731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1400" b="1" dirty="0" err="1"/>
              <a:t>tr</a:t>
            </a:r>
            <a:r>
              <a:rPr lang="cs-CZ" altLang="en-US" sz="1400" b="1" dirty="0"/>
              <a:t>. </a:t>
            </a:r>
            <a:r>
              <a:rPr lang="cs-CZ" altLang="en-US" sz="1400" b="1" dirty="0" err="1"/>
              <a:t>bulbo-thalamicus</a:t>
            </a:r>
            <a:endParaRPr lang="cs-CZ" altLang="en-US" sz="1400" b="1" dirty="0"/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4499992" y="1363204"/>
            <a:ext cx="13644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 b="1" dirty="0"/>
              <a:t>Jádra thalamu</a:t>
            </a:r>
          </a:p>
        </p:txBody>
      </p:sp>
      <p:sp>
        <p:nvSpPr>
          <p:cNvPr id="15" name="Text Box 60"/>
          <p:cNvSpPr txBox="1">
            <a:spLocks noChangeArrowheads="1"/>
          </p:cNvSpPr>
          <p:nvPr/>
        </p:nvSpPr>
        <p:spPr bwMode="auto">
          <a:xfrm>
            <a:off x="6825758" y="4760011"/>
            <a:ext cx="16562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 b="1" dirty="0" err="1"/>
              <a:t>fasciculus</a:t>
            </a:r>
            <a:r>
              <a:rPr lang="cs-CZ" altLang="en-US" sz="1400" b="1" dirty="0"/>
              <a:t> </a:t>
            </a:r>
            <a:r>
              <a:rPr lang="cs-CZ" altLang="en-US" sz="1400" b="1" dirty="0" err="1"/>
              <a:t>cuneatus</a:t>
            </a:r>
            <a:endParaRPr lang="cs-CZ" altLang="en-US" sz="1400" b="1" dirty="0"/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6825758" y="5750963"/>
            <a:ext cx="1537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 b="1" dirty="0" err="1"/>
              <a:t>fasciculus</a:t>
            </a:r>
            <a:r>
              <a:rPr lang="cs-CZ" altLang="en-US" sz="1400" b="1" dirty="0"/>
              <a:t> </a:t>
            </a:r>
            <a:r>
              <a:rPr lang="cs-CZ" altLang="en-US" sz="1400" b="1" dirty="0" err="1"/>
              <a:t>gracilis</a:t>
            </a:r>
            <a:endParaRPr lang="cs-CZ" altLang="en-US" sz="1400" b="1" dirty="0"/>
          </a:p>
        </p:txBody>
      </p:sp>
      <p:sp>
        <p:nvSpPr>
          <p:cNvPr id="17" name="Text Box 84"/>
          <p:cNvSpPr txBox="1">
            <a:spLocks noChangeArrowheads="1"/>
          </p:cNvSpPr>
          <p:nvPr/>
        </p:nvSpPr>
        <p:spPr bwMode="auto">
          <a:xfrm rot="5400000">
            <a:off x="7986847" y="5348763"/>
            <a:ext cx="1503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 b="1" dirty="0" err="1"/>
              <a:t>tr</a:t>
            </a:r>
            <a:r>
              <a:rPr lang="cs-CZ" altLang="en-US" sz="1400" b="1" dirty="0"/>
              <a:t>. spino-</a:t>
            </a:r>
            <a:r>
              <a:rPr lang="cs-CZ" altLang="en-US" sz="1400" b="1" dirty="0" err="1"/>
              <a:t>bulbaris</a:t>
            </a:r>
            <a:endParaRPr lang="cs-CZ" altLang="en-US" sz="1400" b="1" dirty="0"/>
          </a:p>
        </p:txBody>
      </p:sp>
      <p:sp>
        <p:nvSpPr>
          <p:cNvPr id="18" name="AutoShape 85"/>
          <p:cNvSpPr>
            <a:spLocks/>
          </p:cNvSpPr>
          <p:nvPr/>
        </p:nvSpPr>
        <p:spPr bwMode="auto">
          <a:xfrm>
            <a:off x="8529835" y="4950069"/>
            <a:ext cx="74613" cy="1039813"/>
          </a:xfrm>
          <a:prstGeom prst="rightBrace">
            <a:avLst>
              <a:gd name="adj1" fmla="val 11613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9" name="Text Box 77"/>
          <p:cNvSpPr txBox="1">
            <a:spLocks noChangeArrowheads="1"/>
          </p:cNvSpPr>
          <p:nvPr/>
        </p:nvSpPr>
        <p:spPr bwMode="auto">
          <a:xfrm>
            <a:off x="7092280" y="3717032"/>
            <a:ext cx="17347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 b="1" dirty="0" err="1"/>
              <a:t>tr</a:t>
            </a:r>
            <a:r>
              <a:rPr lang="cs-CZ" altLang="en-US" sz="1400" b="1" dirty="0"/>
              <a:t>. </a:t>
            </a:r>
            <a:r>
              <a:rPr lang="cs-CZ" altLang="en-US" sz="1400" b="1" dirty="0" err="1"/>
              <a:t>bulbo-thalamicus</a:t>
            </a:r>
            <a:endParaRPr lang="cs-CZ" altLang="en-US" sz="1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400" b="1" dirty="0"/>
              <a:t>(</a:t>
            </a:r>
            <a:r>
              <a:rPr lang="cs-CZ" altLang="en-US" sz="1400" b="1" dirty="0" err="1"/>
              <a:t>lemniscus</a:t>
            </a:r>
            <a:r>
              <a:rPr lang="cs-CZ" altLang="en-US" sz="1400" b="1" dirty="0"/>
              <a:t> </a:t>
            </a:r>
            <a:r>
              <a:rPr lang="cs-CZ" altLang="en-US" sz="1400" b="1" dirty="0" err="1"/>
              <a:t>medialis</a:t>
            </a:r>
            <a:r>
              <a:rPr lang="cs-CZ" altLang="en-US" sz="1400" b="1" dirty="0"/>
              <a:t>)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05212" y="3719284"/>
            <a:ext cx="161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1400" b="1" dirty="0" err="1"/>
              <a:t>lemniscus</a:t>
            </a:r>
            <a:r>
              <a:rPr lang="cs-CZ" altLang="en-US" sz="1400" b="1" dirty="0"/>
              <a:t> </a:t>
            </a:r>
            <a:r>
              <a:rPr lang="cs-CZ" altLang="en-US" sz="1400" b="1" dirty="0" err="1"/>
              <a:t>medialis</a:t>
            </a:r>
            <a:endParaRPr lang="en-US" sz="1400" dirty="0"/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641424" y="95250"/>
            <a:ext cx="31525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en-US" sz="1600" b="1" dirty="0">
                <a:solidFill>
                  <a:schemeClr val="accent2"/>
                </a:solidFill>
              </a:rPr>
              <a:t>ANTEROLATERÁLNÍ SYSTÉM</a:t>
            </a:r>
          </a:p>
        </p:txBody>
      </p:sp>
      <p:sp>
        <p:nvSpPr>
          <p:cNvPr id="21" name="Text Box 70"/>
          <p:cNvSpPr txBox="1">
            <a:spLocks noChangeArrowheads="1"/>
          </p:cNvSpPr>
          <p:nvPr/>
        </p:nvSpPr>
        <p:spPr bwMode="auto">
          <a:xfrm>
            <a:off x="5334000" y="47625"/>
            <a:ext cx="2533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en-US" sz="1600" b="1" dirty="0">
                <a:solidFill>
                  <a:schemeClr val="accent2"/>
                </a:solidFill>
              </a:rPr>
              <a:t>LEMNISKÁLNÍ SYSTÉM</a:t>
            </a:r>
          </a:p>
        </p:txBody>
      </p: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4341294" y="4389261"/>
            <a:ext cx="15231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 b="1" dirty="0"/>
              <a:t>Spinální ganglion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138508" y="3727222"/>
            <a:ext cx="2305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Nucle</a:t>
            </a:r>
            <a:r>
              <a:rPr lang="cs-CZ" sz="1400" b="1" dirty="0" err="1"/>
              <a:t>us</a:t>
            </a:r>
            <a:r>
              <a:rPr lang="cs-CZ" sz="1400" b="1" dirty="0"/>
              <a:t> </a:t>
            </a:r>
            <a:r>
              <a:rPr lang="en-US" sz="1400" b="1" dirty="0" err="1"/>
              <a:t>gracilis</a:t>
            </a:r>
            <a:r>
              <a:rPr lang="en-US" sz="1400" b="1" dirty="0"/>
              <a:t> </a:t>
            </a:r>
            <a:r>
              <a:rPr lang="cs-CZ" sz="1400" b="1" dirty="0"/>
              <a:t>et</a:t>
            </a:r>
            <a:r>
              <a:rPr lang="en-US" sz="1400" b="1" dirty="0"/>
              <a:t> </a:t>
            </a:r>
            <a:r>
              <a:rPr lang="en-US" sz="1400" b="1" dirty="0" err="1"/>
              <a:t>cuneatus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2927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1">
            <a:extLst>
              <a:ext uri="{FF2B5EF4-FFF2-40B4-BE49-F238E27FC236}">
                <a16:creationId xmlns:a16="http://schemas.microsoft.com/office/drawing/2014/main" id="{41B13537-83EB-4CF6-A028-B878CFC0C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83000"/>
            <a:ext cx="2179638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Obdélník 2">
            <a:extLst>
              <a:ext uri="{FF2B5EF4-FFF2-40B4-BE49-F238E27FC236}">
                <a16:creationId xmlns:a16="http://schemas.microsoft.com/office/drawing/2014/main" id="{1455CDBB-455C-46DB-A5A4-E37C205D2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0125"/>
            <a:ext cx="81003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Petr Dubový: </a:t>
            </a:r>
            <a:r>
              <a:rPr lang="en-US" altLang="en-US" sz="2400" b="1" dirty="0" err="1"/>
              <a:t>Základy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neuroanatomie</a:t>
            </a:r>
            <a:r>
              <a:rPr lang="en-US" altLang="en-US" sz="2400" b="1" dirty="0"/>
              <a:t> a </a:t>
            </a:r>
            <a:r>
              <a:rPr lang="en-US" altLang="en-US" sz="2400" b="1" dirty="0" err="1"/>
              <a:t>nervových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drah</a:t>
            </a:r>
            <a:endParaRPr lang="cs-CZ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https://telemedicina.med.muni.cz</a:t>
            </a:r>
            <a:endParaRPr lang="en-US" altLang="en-US" sz="2400" dirty="0"/>
          </a:p>
        </p:txBody>
      </p:sp>
      <p:sp>
        <p:nvSpPr>
          <p:cNvPr id="6148" name="Obdélník 3">
            <a:extLst>
              <a:ext uri="{FF2B5EF4-FFF2-40B4-BE49-F238E27FC236}">
                <a16:creationId xmlns:a16="http://schemas.microsoft.com/office/drawing/2014/main" id="{AC7F1C3B-1933-420E-AB9E-8B6E0F6AC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3313"/>
            <a:ext cx="61928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DUBOVÝ, Petr and Radim JANČÁLEK. </a:t>
            </a:r>
            <a:endParaRPr lang="cs-CZ" altLang="en-US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Základy neuroanatomie a nervových drah - I.</a:t>
            </a:r>
            <a:endParaRPr lang="en-US" altLang="en-US" sz="240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CF643BD-7A35-4AF3-AAB9-52582AFDF07D}"/>
              </a:ext>
            </a:extLst>
          </p:cNvPr>
          <p:cNvSpPr txBox="1"/>
          <p:nvPr/>
        </p:nvSpPr>
        <p:spPr>
          <a:xfrm>
            <a:off x="3005138" y="188913"/>
            <a:ext cx="31337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Doporučena literatura</a:t>
            </a:r>
          </a:p>
        </p:txBody>
      </p:sp>
      <p:pic>
        <p:nvPicPr>
          <p:cNvPr id="6150" name="Picture 7" descr="VÃ½sledek obrÃ¡zku pro DubovÃ½ JanÄÃ¡lek">
            <a:extLst>
              <a:ext uri="{FF2B5EF4-FFF2-40B4-BE49-F238E27FC236}">
                <a16:creationId xmlns:a16="http://schemas.microsoft.com/office/drawing/2014/main" id="{BADDC629-E940-4254-8689-7ED16A7A8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3675063"/>
            <a:ext cx="2200275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ek 2">
            <a:extLst>
              <a:ext uri="{FF2B5EF4-FFF2-40B4-BE49-F238E27FC236}">
                <a16:creationId xmlns:a16="http://schemas.microsoft.com/office/drawing/2014/main" id="{664B0000-78F4-44AE-ACDA-B7D651E23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836613"/>
            <a:ext cx="6329362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ovéPole 3">
            <a:extLst>
              <a:ext uri="{FF2B5EF4-FFF2-40B4-BE49-F238E27FC236}">
                <a16:creationId xmlns:a16="http://schemas.microsoft.com/office/drawing/2014/main" id="{31402345-31A2-4C67-9A77-20B7445C8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88913"/>
            <a:ext cx="6958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2D2DB9"/>
                </a:solidFill>
              </a:rPr>
              <a:t>Modulace aferentace bolesti v dorálním rohu míchy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1Uprav">
            <a:extLst>
              <a:ext uri="{FF2B5EF4-FFF2-40B4-BE49-F238E27FC236}">
                <a16:creationId xmlns:a16="http://schemas.microsoft.com/office/drawing/2014/main" id="{6651E67C-A264-4B56-A746-577C02912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903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Oval 3">
            <a:extLst>
              <a:ext uri="{FF2B5EF4-FFF2-40B4-BE49-F238E27FC236}">
                <a16:creationId xmlns:a16="http://schemas.microsoft.com/office/drawing/2014/main" id="{A468C944-9117-45B4-A43F-B25682BB0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572000"/>
            <a:ext cx="685800" cy="685800"/>
          </a:xfrm>
          <a:prstGeom prst="ellipse">
            <a:avLst/>
          </a:prstGeom>
          <a:solidFill>
            <a:srgbClr val="FF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076" name="Oval 4">
            <a:extLst>
              <a:ext uri="{FF2B5EF4-FFF2-40B4-BE49-F238E27FC236}">
                <a16:creationId xmlns:a16="http://schemas.microsoft.com/office/drawing/2014/main" id="{47FAD311-6D06-4789-919C-FAD1DC9EC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114800"/>
            <a:ext cx="381000" cy="304800"/>
          </a:xfrm>
          <a:prstGeom prst="ellipse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>
            <a:extLst>
              <a:ext uri="{FF2B5EF4-FFF2-40B4-BE49-F238E27FC236}">
                <a16:creationId xmlns:a16="http://schemas.microsoft.com/office/drawing/2014/main" id="{BDC3023B-C007-4B36-9DF8-2FD888C5C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55394">
            <a:off x="3867150" y="411163"/>
            <a:ext cx="2720975" cy="620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ovéPole 2">
            <a:extLst>
              <a:ext uri="{FF2B5EF4-FFF2-40B4-BE49-F238E27FC236}">
                <a16:creationId xmlns:a16="http://schemas.microsoft.com/office/drawing/2014/main" id="{E834D16A-9B3C-4947-A1F0-B7566227F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6165850"/>
            <a:ext cx="2925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/>
              <a:t>Spinální motoneurony</a:t>
            </a:r>
            <a:endParaRPr lang="en-US" altLang="en-US" sz="2400"/>
          </a:p>
        </p:txBody>
      </p:sp>
      <p:sp>
        <p:nvSpPr>
          <p:cNvPr id="23556" name="Ovál 3">
            <a:extLst>
              <a:ext uri="{FF2B5EF4-FFF2-40B4-BE49-F238E27FC236}">
                <a16:creationId xmlns:a16="http://schemas.microsoft.com/office/drawing/2014/main" id="{6C4644B1-106F-480B-A58A-92C059BD4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913" y="6149975"/>
            <a:ext cx="525462" cy="60642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3557" name="Přímá spojnice se šipkou 5">
            <a:extLst>
              <a:ext uri="{FF2B5EF4-FFF2-40B4-BE49-F238E27FC236}">
                <a16:creationId xmlns:a16="http://schemas.microsoft.com/office/drawing/2014/main" id="{EA0F00B8-D58D-4704-B93F-ACD46925048B}"/>
              </a:ext>
            </a:extLst>
          </p:cNvPr>
          <p:cNvCxnSpPr>
            <a:cxnSpLocks noChangeShapeType="1"/>
            <a:stCxn id="23556" idx="6"/>
          </p:cNvCxnSpPr>
          <p:nvPr/>
        </p:nvCxnSpPr>
        <p:spPr bwMode="auto">
          <a:xfrm flipV="1">
            <a:off x="7572375" y="6437313"/>
            <a:ext cx="749300" cy="15875"/>
          </a:xfrm>
          <a:prstGeom prst="straightConnector1">
            <a:avLst/>
          </a:prstGeom>
          <a:noFill/>
          <a:ln w="635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58" name="TextovéPole 6">
            <a:extLst>
              <a:ext uri="{FF2B5EF4-FFF2-40B4-BE49-F238E27FC236}">
                <a16:creationId xmlns:a16="http://schemas.microsoft.com/office/drawing/2014/main" id="{C8796C39-DACC-4EF2-A7FE-853AD3C2F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123825"/>
            <a:ext cx="2533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/>
              <a:t>Kortikální neurony</a:t>
            </a:r>
            <a:endParaRPr lang="en-US" altLang="en-US" sz="240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0B9F53EB-0EA9-4CD4-AC54-61E862505F92}"/>
              </a:ext>
            </a:extLst>
          </p:cNvPr>
          <p:cNvSpPr/>
          <p:nvPr/>
        </p:nvSpPr>
        <p:spPr bwMode="auto">
          <a:xfrm>
            <a:off x="2363788" y="508000"/>
            <a:ext cx="360362" cy="431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940C39F-3D18-4E92-93B5-456799368428}"/>
              </a:ext>
            </a:extLst>
          </p:cNvPr>
          <p:cNvCxnSpPr>
            <a:stCxn id="9" idx="5"/>
          </p:cNvCxnSpPr>
          <p:nvPr/>
        </p:nvCxnSpPr>
        <p:spPr bwMode="auto">
          <a:xfrm>
            <a:off x="2671763" y="876300"/>
            <a:ext cx="4310062" cy="550545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1" name="Text Box 10">
            <a:extLst>
              <a:ext uri="{FF2B5EF4-FFF2-40B4-BE49-F238E27FC236}">
                <a16:creationId xmlns:a16="http://schemas.microsoft.com/office/drawing/2014/main" id="{D7EE9F56-1DE8-4FE9-8524-A59B863AC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1722438"/>
            <a:ext cx="2579688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/>
              <a:t>Tractus cortico-spinalis</a:t>
            </a:r>
          </a:p>
        </p:txBody>
      </p:sp>
      <p:sp>
        <p:nvSpPr>
          <p:cNvPr id="23562" name="Ovál 12">
            <a:extLst>
              <a:ext uri="{FF2B5EF4-FFF2-40B4-BE49-F238E27FC236}">
                <a16:creationId xmlns:a16="http://schemas.microsoft.com/office/drawing/2014/main" id="{CDAFD2E2-0971-411B-BF6E-C5385B8B4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2060575"/>
            <a:ext cx="360363" cy="4318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5C520DF-4579-4940-8A46-9713B3FF7C1D}"/>
              </a:ext>
            </a:extLst>
          </p:cNvPr>
          <p:cNvCxnSpPr/>
          <p:nvPr/>
        </p:nvCxnSpPr>
        <p:spPr bwMode="auto">
          <a:xfrm>
            <a:off x="4694238" y="2500313"/>
            <a:ext cx="2352675" cy="3649662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4" name="Text Box 12">
            <a:extLst>
              <a:ext uri="{FF2B5EF4-FFF2-40B4-BE49-F238E27FC236}">
                <a16:creationId xmlns:a16="http://schemas.microsoft.com/office/drawing/2014/main" id="{0578EA10-F406-471F-B77F-AE020D3D7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5413375"/>
            <a:ext cx="194945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/>
              <a:t>Tr. rubro-spinalis</a:t>
            </a:r>
          </a:p>
        </p:txBody>
      </p:sp>
      <p:sp>
        <p:nvSpPr>
          <p:cNvPr id="23565" name="Ovál 20">
            <a:extLst>
              <a:ext uri="{FF2B5EF4-FFF2-40B4-BE49-F238E27FC236}">
                <a16:creationId xmlns:a16="http://schemas.microsoft.com/office/drawing/2014/main" id="{A61EEB4E-5B24-4A6A-973A-77E12605B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2593975"/>
            <a:ext cx="360362" cy="4318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1A99FF97-D349-4A18-8DC4-5FCEEE99E5EE}"/>
              </a:ext>
            </a:extLst>
          </p:cNvPr>
          <p:cNvCxnSpPr/>
          <p:nvPr/>
        </p:nvCxnSpPr>
        <p:spPr bwMode="auto">
          <a:xfrm>
            <a:off x="5280025" y="3033713"/>
            <a:ext cx="1962150" cy="3014662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7" name="Text Box 14">
            <a:extLst>
              <a:ext uri="{FF2B5EF4-FFF2-40B4-BE49-F238E27FC236}">
                <a16:creationId xmlns:a16="http://schemas.microsoft.com/office/drawing/2014/main" id="{F7741AAA-67DB-45E6-871F-89DBE8DE4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688" y="3224213"/>
            <a:ext cx="2357437" cy="403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/>
              <a:t>Tr. vestibulo-spinalis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427AF76-030E-4C99-B79D-D11CD8B16E7A}"/>
              </a:ext>
            </a:extLst>
          </p:cNvPr>
          <p:cNvSpPr txBox="1"/>
          <p:nvPr/>
        </p:nvSpPr>
        <p:spPr>
          <a:xfrm>
            <a:off x="5975350" y="2425700"/>
            <a:ext cx="2066925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dirty="0" err="1">
                <a:solidFill>
                  <a:schemeClr val="accent6"/>
                </a:solidFill>
              </a:rPr>
              <a:t>Vestibularní</a:t>
            </a:r>
            <a:r>
              <a:rPr lang="cs-CZ" sz="2000" dirty="0">
                <a:solidFill>
                  <a:schemeClr val="accent6"/>
                </a:solidFill>
              </a:rPr>
              <a:t> jádra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23569" name="TextovéPole 25">
            <a:extLst>
              <a:ext uri="{FF2B5EF4-FFF2-40B4-BE49-F238E27FC236}">
                <a16:creationId xmlns:a16="http://schemas.microsoft.com/office/drawing/2014/main" id="{08BCB070-30EC-48B3-AA6B-291C97934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925" y="1854200"/>
            <a:ext cx="124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 b="1">
                <a:solidFill>
                  <a:srgbClr val="C00000"/>
                </a:solidFill>
              </a:rPr>
              <a:t>Ncl ruber</a:t>
            </a:r>
            <a:endParaRPr lang="en-US" altLang="en-US" sz="2000" b="1">
              <a:solidFill>
                <a:srgbClr val="C00000"/>
              </a:solidFill>
            </a:endParaRPr>
          </a:p>
        </p:txBody>
      </p:sp>
      <p:sp>
        <p:nvSpPr>
          <p:cNvPr id="27" name="Zaoblený obdélník 26">
            <a:extLst>
              <a:ext uri="{FF2B5EF4-FFF2-40B4-BE49-F238E27FC236}">
                <a16:creationId xmlns:a16="http://schemas.microsoft.com/office/drawing/2014/main" id="{95DCEC3B-A2FB-4AEC-A959-FC9ADA9A58C7}"/>
              </a:ext>
            </a:extLst>
          </p:cNvPr>
          <p:cNvSpPr/>
          <p:nvPr/>
        </p:nvSpPr>
        <p:spPr bwMode="auto">
          <a:xfrm rot="20006016">
            <a:off x="4297363" y="1387475"/>
            <a:ext cx="1255712" cy="51276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tx1"/>
                </a:solidFill>
              </a:rPr>
              <a:t>Tectum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B936F271-6495-46AC-A821-D2846D3A6A61}"/>
              </a:ext>
            </a:extLst>
          </p:cNvPr>
          <p:cNvCxnSpPr/>
          <p:nvPr/>
        </p:nvCxnSpPr>
        <p:spPr bwMode="auto">
          <a:xfrm>
            <a:off x="5027613" y="1892300"/>
            <a:ext cx="2373312" cy="4013200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6CFF0B3E-9817-41AC-A60A-33B7FB93C34E}"/>
              </a:ext>
            </a:extLst>
          </p:cNvPr>
          <p:cNvCxnSpPr/>
          <p:nvPr/>
        </p:nvCxnSpPr>
        <p:spPr bwMode="auto">
          <a:xfrm flipV="1">
            <a:off x="2544763" y="1416050"/>
            <a:ext cx="520700" cy="357188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20260879-5BF7-41FD-BDB5-D9CF1FBCAD1F}"/>
              </a:ext>
            </a:extLst>
          </p:cNvPr>
          <p:cNvCxnSpPr/>
          <p:nvPr/>
        </p:nvCxnSpPr>
        <p:spPr bwMode="auto">
          <a:xfrm flipH="1">
            <a:off x="5375275" y="4918075"/>
            <a:ext cx="850900" cy="474663"/>
          </a:xfrm>
          <a:prstGeom prst="line">
            <a:avLst/>
          </a:prstGeom>
          <a:ln w="28575">
            <a:head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5A1C0A45-9EE1-4084-9D4C-DE2657E7907A}"/>
              </a:ext>
            </a:extLst>
          </p:cNvPr>
          <p:cNvCxnSpPr/>
          <p:nvPr/>
        </p:nvCxnSpPr>
        <p:spPr bwMode="auto">
          <a:xfrm flipV="1">
            <a:off x="5975350" y="3643313"/>
            <a:ext cx="757238" cy="379412"/>
          </a:xfrm>
          <a:prstGeom prst="line">
            <a:avLst/>
          </a:prstGeom>
          <a:ln w="28575">
            <a:headEnd type="oval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A5788490-893A-4F42-9617-1CA837D8721D}"/>
              </a:ext>
            </a:extLst>
          </p:cNvPr>
          <p:cNvCxnSpPr/>
          <p:nvPr/>
        </p:nvCxnSpPr>
        <p:spPr bwMode="auto">
          <a:xfrm flipV="1">
            <a:off x="7148513" y="5156200"/>
            <a:ext cx="504825" cy="307975"/>
          </a:xfrm>
          <a:prstGeom prst="line">
            <a:avLst/>
          </a:prstGeom>
          <a:ln w="28575">
            <a:headEnd type="oval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576" name="Text Box 16">
            <a:extLst>
              <a:ext uri="{FF2B5EF4-FFF2-40B4-BE49-F238E27FC236}">
                <a16:creationId xmlns:a16="http://schemas.microsoft.com/office/drawing/2014/main" id="{C542C9AD-6280-4657-86B9-44F549769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13" y="4716463"/>
            <a:ext cx="195580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/>
              <a:t>Tr. tecto-spinalis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1Uprav">
            <a:extLst>
              <a:ext uri="{FF2B5EF4-FFF2-40B4-BE49-F238E27FC236}">
                <a16:creationId xmlns:a16="http://schemas.microsoft.com/office/drawing/2014/main" id="{25E8FBFD-8432-4E2D-A508-81CF70CA5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903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Freeform 3">
            <a:extLst>
              <a:ext uri="{FF2B5EF4-FFF2-40B4-BE49-F238E27FC236}">
                <a16:creationId xmlns:a16="http://schemas.microsoft.com/office/drawing/2014/main" id="{CB580F79-E1F6-4484-8737-D9354ECA38EE}"/>
              </a:ext>
            </a:extLst>
          </p:cNvPr>
          <p:cNvSpPr>
            <a:spLocks/>
          </p:cNvSpPr>
          <p:nvPr/>
        </p:nvSpPr>
        <p:spPr bwMode="auto">
          <a:xfrm>
            <a:off x="4229100" y="1676400"/>
            <a:ext cx="1714500" cy="2362200"/>
          </a:xfrm>
          <a:custGeom>
            <a:avLst/>
            <a:gdLst>
              <a:gd name="T0" fmla="*/ 2147483646 w 1080"/>
              <a:gd name="T1" fmla="*/ 0 h 1488"/>
              <a:gd name="T2" fmla="*/ 2147483646 w 1080"/>
              <a:gd name="T3" fmla="*/ 2147483646 h 1488"/>
              <a:gd name="T4" fmla="*/ 2147483646 w 1080"/>
              <a:gd name="T5" fmla="*/ 2147483646 h 1488"/>
              <a:gd name="T6" fmla="*/ 2147483646 w 1080"/>
              <a:gd name="T7" fmla="*/ 2147483646 h 1488"/>
              <a:gd name="T8" fmla="*/ 2147483646 w 1080"/>
              <a:gd name="T9" fmla="*/ 2147483646 h 1488"/>
              <a:gd name="T10" fmla="*/ 2147483646 w 1080"/>
              <a:gd name="T11" fmla="*/ 2147483646 h 1488"/>
              <a:gd name="T12" fmla="*/ 2147483646 w 1080"/>
              <a:gd name="T13" fmla="*/ 2147483646 h 1488"/>
              <a:gd name="T14" fmla="*/ 0 w 1080"/>
              <a:gd name="T15" fmla="*/ 2147483646 h 1488"/>
              <a:gd name="T16" fmla="*/ 2147483646 w 1080"/>
              <a:gd name="T17" fmla="*/ 2147483646 h 1488"/>
              <a:gd name="T18" fmla="*/ 2147483646 w 1080"/>
              <a:gd name="T19" fmla="*/ 2147483646 h 1488"/>
              <a:gd name="T20" fmla="*/ 2147483646 w 1080"/>
              <a:gd name="T21" fmla="*/ 2147483646 h 1488"/>
              <a:gd name="T22" fmla="*/ 2147483646 w 1080"/>
              <a:gd name="T23" fmla="*/ 2147483646 h 1488"/>
              <a:gd name="T24" fmla="*/ 2147483646 w 1080"/>
              <a:gd name="T25" fmla="*/ 2147483646 h 1488"/>
              <a:gd name="T26" fmla="*/ 2147483646 w 1080"/>
              <a:gd name="T27" fmla="*/ 2147483646 h 1488"/>
              <a:gd name="T28" fmla="*/ 2147483646 w 1080"/>
              <a:gd name="T29" fmla="*/ 2147483646 h 1488"/>
              <a:gd name="T30" fmla="*/ 2147483646 w 1080"/>
              <a:gd name="T31" fmla="*/ 2147483646 h 1488"/>
              <a:gd name="T32" fmla="*/ 2147483646 w 1080"/>
              <a:gd name="T33" fmla="*/ 2147483646 h 1488"/>
              <a:gd name="T34" fmla="*/ 2147483646 w 1080"/>
              <a:gd name="T35" fmla="*/ 2147483646 h 1488"/>
              <a:gd name="T36" fmla="*/ 2147483646 w 1080"/>
              <a:gd name="T37" fmla="*/ 0 h 14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80" h="1488">
                <a:moveTo>
                  <a:pt x="552" y="0"/>
                </a:moveTo>
                <a:lnTo>
                  <a:pt x="456" y="48"/>
                </a:lnTo>
                <a:lnTo>
                  <a:pt x="168" y="672"/>
                </a:lnTo>
                <a:lnTo>
                  <a:pt x="168" y="720"/>
                </a:lnTo>
                <a:lnTo>
                  <a:pt x="168" y="768"/>
                </a:lnTo>
                <a:lnTo>
                  <a:pt x="120" y="912"/>
                </a:lnTo>
                <a:lnTo>
                  <a:pt x="24" y="1008"/>
                </a:lnTo>
                <a:lnTo>
                  <a:pt x="0" y="1146"/>
                </a:lnTo>
                <a:lnTo>
                  <a:pt x="24" y="1344"/>
                </a:lnTo>
                <a:lnTo>
                  <a:pt x="120" y="1488"/>
                </a:lnTo>
                <a:lnTo>
                  <a:pt x="408" y="1488"/>
                </a:lnTo>
                <a:lnTo>
                  <a:pt x="696" y="1344"/>
                </a:lnTo>
                <a:lnTo>
                  <a:pt x="984" y="1008"/>
                </a:lnTo>
                <a:lnTo>
                  <a:pt x="1062" y="786"/>
                </a:lnTo>
                <a:lnTo>
                  <a:pt x="1080" y="624"/>
                </a:lnTo>
                <a:lnTo>
                  <a:pt x="1032" y="384"/>
                </a:lnTo>
                <a:lnTo>
                  <a:pt x="888" y="144"/>
                </a:lnTo>
                <a:lnTo>
                  <a:pt x="696" y="48"/>
                </a:lnTo>
                <a:lnTo>
                  <a:pt x="552" y="0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0" name="Freeform 4">
            <a:extLst>
              <a:ext uri="{FF2B5EF4-FFF2-40B4-BE49-F238E27FC236}">
                <a16:creationId xmlns:a16="http://schemas.microsoft.com/office/drawing/2014/main" id="{59EB3F26-9E78-4BA0-B3D5-DF54D7AB9D25}"/>
              </a:ext>
            </a:extLst>
          </p:cNvPr>
          <p:cNvSpPr>
            <a:spLocks/>
          </p:cNvSpPr>
          <p:nvPr/>
        </p:nvSpPr>
        <p:spPr bwMode="auto">
          <a:xfrm>
            <a:off x="3232150" y="4851400"/>
            <a:ext cx="177800" cy="1244600"/>
          </a:xfrm>
          <a:custGeom>
            <a:avLst/>
            <a:gdLst>
              <a:gd name="T0" fmla="*/ 2147483646 w 112"/>
              <a:gd name="T1" fmla="*/ 2147483646 h 784"/>
              <a:gd name="T2" fmla="*/ 0 w 112"/>
              <a:gd name="T3" fmla="*/ 2147483646 h 784"/>
              <a:gd name="T4" fmla="*/ 2147483646 w 112"/>
              <a:gd name="T5" fmla="*/ 2147483646 h 784"/>
              <a:gd name="T6" fmla="*/ 2147483646 w 112"/>
              <a:gd name="T7" fmla="*/ 2147483646 h 784"/>
              <a:gd name="T8" fmla="*/ 2147483646 w 112"/>
              <a:gd name="T9" fmla="*/ 2147483646 h 784"/>
              <a:gd name="T10" fmla="*/ 2147483646 w 112"/>
              <a:gd name="T11" fmla="*/ 2147483646 h 784"/>
              <a:gd name="T12" fmla="*/ 2147483646 w 112"/>
              <a:gd name="T13" fmla="*/ 2147483646 h 784"/>
              <a:gd name="T14" fmla="*/ 2147483646 w 112"/>
              <a:gd name="T15" fmla="*/ 2147483646 h 784"/>
              <a:gd name="T16" fmla="*/ 2147483646 w 112"/>
              <a:gd name="T17" fmla="*/ 2147483646 h 784"/>
              <a:gd name="T18" fmla="*/ 2147483646 w 112"/>
              <a:gd name="T19" fmla="*/ 2147483646 h 784"/>
              <a:gd name="T20" fmla="*/ 2147483646 w 112"/>
              <a:gd name="T21" fmla="*/ 0 h 7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2" h="784">
                <a:moveTo>
                  <a:pt x="12" y="12"/>
                </a:moveTo>
                <a:lnTo>
                  <a:pt x="0" y="60"/>
                </a:lnTo>
                <a:lnTo>
                  <a:pt x="28" y="256"/>
                </a:lnTo>
                <a:lnTo>
                  <a:pt x="28" y="640"/>
                </a:lnTo>
                <a:lnTo>
                  <a:pt x="36" y="756"/>
                </a:lnTo>
                <a:lnTo>
                  <a:pt x="76" y="784"/>
                </a:lnTo>
                <a:lnTo>
                  <a:pt x="108" y="584"/>
                </a:lnTo>
                <a:lnTo>
                  <a:pt x="112" y="324"/>
                </a:lnTo>
                <a:lnTo>
                  <a:pt x="100" y="160"/>
                </a:lnTo>
                <a:lnTo>
                  <a:pt x="80" y="56"/>
                </a:lnTo>
                <a:lnTo>
                  <a:pt x="44" y="0"/>
                </a:lnTo>
              </a:path>
            </a:pathLst>
          </a:custGeom>
          <a:solidFill>
            <a:srgbClr val="FF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1" name="Freeform 5" descr="Vodorovné cihly">
            <a:extLst>
              <a:ext uri="{FF2B5EF4-FFF2-40B4-BE49-F238E27FC236}">
                <a16:creationId xmlns:a16="http://schemas.microsoft.com/office/drawing/2014/main" id="{B17C2EC8-B555-44E0-9ED2-56974FECF86F}"/>
              </a:ext>
            </a:extLst>
          </p:cNvPr>
          <p:cNvSpPr>
            <a:spLocks/>
          </p:cNvSpPr>
          <p:nvPr/>
        </p:nvSpPr>
        <p:spPr bwMode="auto">
          <a:xfrm>
            <a:off x="4495800" y="3657600"/>
            <a:ext cx="990600" cy="685800"/>
          </a:xfrm>
          <a:custGeom>
            <a:avLst/>
            <a:gdLst>
              <a:gd name="T0" fmla="*/ 2147483646 w 624"/>
              <a:gd name="T1" fmla="*/ 0 h 432"/>
              <a:gd name="T2" fmla="*/ 0 w 624"/>
              <a:gd name="T3" fmla="*/ 2147483646 h 432"/>
              <a:gd name="T4" fmla="*/ 2147483646 w 624"/>
              <a:gd name="T5" fmla="*/ 2147483646 h 432"/>
              <a:gd name="T6" fmla="*/ 2147483646 w 624"/>
              <a:gd name="T7" fmla="*/ 2147483646 h 432"/>
              <a:gd name="T8" fmla="*/ 2147483646 w 624"/>
              <a:gd name="T9" fmla="*/ 2147483646 h 432"/>
              <a:gd name="T10" fmla="*/ 2147483646 w 624"/>
              <a:gd name="T11" fmla="*/ 2147483646 h 432"/>
              <a:gd name="T12" fmla="*/ 2147483646 w 624"/>
              <a:gd name="T13" fmla="*/ 2147483646 h 432"/>
              <a:gd name="T14" fmla="*/ 2147483646 w 624"/>
              <a:gd name="T15" fmla="*/ 2147483646 h 432"/>
              <a:gd name="T16" fmla="*/ 2147483646 w 624"/>
              <a:gd name="T17" fmla="*/ 0 h 4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24" h="432">
                <a:moveTo>
                  <a:pt x="624" y="0"/>
                </a:moveTo>
                <a:lnTo>
                  <a:pt x="0" y="240"/>
                </a:lnTo>
                <a:lnTo>
                  <a:pt x="96" y="336"/>
                </a:lnTo>
                <a:lnTo>
                  <a:pt x="196" y="392"/>
                </a:lnTo>
                <a:lnTo>
                  <a:pt x="288" y="432"/>
                </a:lnTo>
                <a:lnTo>
                  <a:pt x="384" y="432"/>
                </a:lnTo>
                <a:lnTo>
                  <a:pt x="508" y="376"/>
                </a:lnTo>
                <a:lnTo>
                  <a:pt x="576" y="144"/>
                </a:lnTo>
                <a:lnTo>
                  <a:pt x="624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2" name="Freeform 6" descr="Cik cak">
            <a:extLst>
              <a:ext uri="{FF2B5EF4-FFF2-40B4-BE49-F238E27FC236}">
                <a16:creationId xmlns:a16="http://schemas.microsoft.com/office/drawing/2014/main" id="{77511815-8B62-4281-B13A-AE77D85ECB61}"/>
              </a:ext>
            </a:extLst>
          </p:cNvPr>
          <p:cNvSpPr>
            <a:spLocks/>
          </p:cNvSpPr>
          <p:nvPr/>
        </p:nvSpPr>
        <p:spPr bwMode="auto">
          <a:xfrm>
            <a:off x="3060700" y="4876800"/>
            <a:ext cx="222250" cy="1168400"/>
          </a:xfrm>
          <a:custGeom>
            <a:avLst/>
            <a:gdLst>
              <a:gd name="T0" fmla="*/ 2147483646 w 140"/>
              <a:gd name="T1" fmla="*/ 0 h 736"/>
              <a:gd name="T2" fmla="*/ 2147483646 w 140"/>
              <a:gd name="T3" fmla="*/ 2147483646 h 736"/>
              <a:gd name="T4" fmla="*/ 0 w 140"/>
              <a:gd name="T5" fmla="*/ 2147483646 h 736"/>
              <a:gd name="T6" fmla="*/ 2147483646 w 140"/>
              <a:gd name="T7" fmla="*/ 2147483646 h 736"/>
              <a:gd name="T8" fmla="*/ 2147483646 w 140"/>
              <a:gd name="T9" fmla="*/ 2147483646 h 736"/>
              <a:gd name="T10" fmla="*/ 2147483646 w 140"/>
              <a:gd name="T11" fmla="*/ 2147483646 h 736"/>
              <a:gd name="T12" fmla="*/ 2147483646 w 140"/>
              <a:gd name="T13" fmla="*/ 2147483646 h 736"/>
              <a:gd name="T14" fmla="*/ 2147483646 w 140"/>
              <a:gd name="T15" fmla="*/ 2147483646 h 736"/>
              <a:gd name="T16" fmla="*/ 2147483646 w 140"/>
              <a:gd name="T17" fmla="*/ 2147483646 h 736"/>
              <a:gd name="T18" fmla="*/ 2147483646 w 140"/>
              <a:gd name="T19" fmla="*/ 2147483646 h 736"/>
              <a:gd name="T20" fmla="*/ 2147483646 w 140"/>
              <a:gd name="T21" fmla="*/ 0 h 7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0" h="736">
                <a:moveTo>
                  <a:pt x="88" y="0"/>
                </a:moveTo>
                <a:lnTo>
                  <a:pt x="28" y="20"/>
                </a:lnTo>
                <a:lnTo>
                  <a:pt x="0" y="184"/>
                </a:lnTo>
                <a:lnTo>
                  <a:pt x="16" y="396"/>
                </a:lnTo>
                <a:lnTo>
                  <a:pt x="40" y="576"/>
                </a:lnTo>
                <a:lnTo>
                  <a:pt x="48" y="648"/>
                </a:lnTo>
                <a:lnTo>
                  <a:pt x="88" y="720"/>
                </a:lnTo>
                <a:lnTo>
                  <a:pt x="140" y="736"/>
                </a:lnTo>
                <a:lnTo>
                  <a:pt x="136" y="432"/>
                </a:lnTo>
                <a:lnTo>
                  <a:pt x="112" y="100"/>
                </a:lnTo>
                <a:lnTo>
                  <a:pt x="88" y="0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3" name="Freeform 7" descr="Obrysy kosočtverců">
            <a:extLst>
              <a:ext uri="{FF2B5EF4-FFF2-40B4-BE49-F238E27FC236}">
                <a16:creationId xmlns:a16="http://schemas.microsoft.com/office/drawing/2014/main" id="{26A135C4-64E7-441A-9C94-87435360548F}"/>
              </a:ext>
            </a:extLst>
          </p:cNvPr>
          <p:cNvSpPr>
            <a:spLocks/>
          </p:cNvSpPr>
          <p:nvPr/>
        </p:nvSpPr>
        <p:spPr bwMode="auto">
          <a:xfrm>
            <a:off x="3352800" y="5759450"/>
            <a:ext cx="1371600" cy="355600"/>
          </a:xfrm>
          <a:custGeom>
            <a:avLst/>
            <a:gdLst>
              <a:gd name="T0" fmla="*/ 2147483646 w 864"/>
              <a:gd name="T1" fmla="*/ 2147483646 h 224"/>
              <a:gd name="T2" fmla="*/ 2147483646 w 864"/>
              <a:gd name="T3" fmla="*/ 2147483646 h 224"/>
              <a:gd name="T4" fmla="*/ 2147483646 w 864"/>
              <a:gd name="T5" fmla="*/ 2147483646 h 224"/>
              <a:gd name="T6" fmla="*/ 2147483646 w 864"/>
              <a:gd name="T7" fmla="*/ 2147483646 h 224"/>
              <a:gd name="T8" fmla="*/ 2147483646 w 864"/>
              <a:gd name="T9" fmla="*/ 2147483646 h 224"/>
              <a:gd name="T10" fmla="*/ 0 w 864"/>
              <a:gd name="T11" fmla="*/ 2147483646 h 224"/>
              <a:gd name="T12" fmla="*/ 2147483646 w 864"/>
              <a:gd name="T13" fmla="*/ 2147483646 h 224"/>
              <a:gd name="T14" fmla="*/ 2147483646 w 864"/>
              <a:gd name="T15" fmla="*/ 2147483646 h 224"/>
              <a:gd name="T16" fmla="*/ 2147483646 w 864"/>
              <a:gd name="T17" fmla="*/ 2147483646 h 224"/>
              <a:gd name="T18" fmla="*/ 2147483646 w 864"/>
              <a:gd name="T19" fmla="*/ 2147483646 h 224"/>
              <a:gd name="T20" fmla="*/ 2147483646 w 864"/>
              <a:gd name="T21" fmla="*/ 2147483646 h 224"/>
              <a:gd name="T22" fmla="*/ 2147483646 w 864"/>
              <a:gd name="T23" fmla="*/ 0 h 224"/>
              <a:gd name="T24" fmla="*/ 2147483646 w 864"/>
              <a:gd name="T25" fmla="*/ 2147483646 h 224"/>
              <a:gd name="T26" fmla="*/ 2147483646 w 864"/>
              <a:gd name="T27" fmla="*/ 2147483646 h 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64" h="224">
                <a:moveTo>
                  <a:pt x="864" y="68"/>
                </a:moveTo>
                <a:lnTo>
                  <a:pt x="624" y="164"/>
                </a:lnTo>
                <a:lnTo>
                  <a:pt x="476" y="200"/>
                </a:lnTo>
                <a:lnTo>
                  <a:pt x="284" y="220"/>
                </a:lnTo>
                <a:lnTo>
                  <a:pt x="156" y="224"/>
                </a:lnTo>
                <a:lnTo>
                  <a:pt x="0" y="212"/>
                </a:lnTo>
                <a:lnTo>
                  <a:pt x="24" y="164"/>
                </a:lnTo>
                <a:lnTo>
                  <a:pt x="96" y="116"/>
                </a:lnTo>
                <a:lnTo>
                  <a:pt x="240" y="116"/>
                </a:lnTo>
                <a:lnTo>
                  <a:pt x="432" y="116"/>
                </a:lnTo>
                <a:lnTo>
                  <a:pt x="624" y="20"/>
                </a:lnTo>
                <a:lnTo>
                  <a:pt x="732" y="0"/>
                </a:lnTo>
                <a:lnTo>
                  <a:pt x="804" y="20"/>
                </a:lnTo>
                <a:lnTo>
                  <a:pt x="864" y="68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4" name="Freeform 8" descr="Plné kosočtverce">
            <a:extLst>
              <a:ext uri="{FF2B5EF4-FFF2-40B4-BE49-F238E27FC236}">
                <a16:creationId xmlns:a16="http://schemas.microsoft.com/office/drawing/2014/main" id="{689ACFD3-776F-4727-97FD-3F7F7646DA21}"/>
              </a:ext>
            </a:extLst>
          </p:cNvPr>
          <p:cNvSpPr>
            <a:spLocks/>
          </p:cNvSpPr>
          <p:nvPr/>
        </p:nvSpPr>
        <p:spPr bwMode="auto">
          <a:xfrm>
            <a:off x="3352800" y="4191000"/>
            <a:ext cx="1905000" cy="1797050"/>
          </a:xfrm>
          <a:custGeom>
            <a:avLst/>
            <a:gdLst>
              <a:gd name="T0" fmla="*/ 2147483646 w 1200"/>
              <a:gd name="T1" fmla="*/ 2147483646 h 1132"/>
              <a:gd name="T2" fmla="*/ 2147483646 w 1200"/>
              <a:gd name="T3" fmla="*/ 2147483646 h 1132"/>
              <a:gd name="T4" fmla="*/ 2147483646 w 1200"/>
              <a:gd name="T5" fmla="*/ 2147483646 h 1132"/>
              <a:gd name="T6" fmla="*/ 2147483646 w 1200"/>
              <a:gd name="T7" fmla="*/ 2147483646 h 1132"/>
              <a:gd name="T8" fmla="*/ 2147483646 w 1200"/>
              <a:gd name="T9" fmla="*/ 2147483646 h 1132"/>
              <a:gd name="T10" fmla="*/ 2147483646 w 1200"/>
              <a:gd name="T11" fmla="*/ 2147483646 h 1132"/>
              <a:gd name="T12" fmla="*/ 2147483646 w 1200"/>
              <a:gd name="T13" fmla="*/ 2147483646 h 1132"/>
              <a:gd name="T14" fmla="*/ 2147483646 w 1200"/>
              <a:gd name="T15" fmla="*/ 2147483646 h 1132"/>
              <a:gd name="T16" fmla="*/ 2147483646 w 1200"/>
              <a:gd name="T17" fmla="*/ 2147483646 h 1132"/>
              <a:gd name="T18" fmla="*/ 2147483646 w 1200"/>
              <a:gd name="T19" fmla="*/ 2147483646 h 1132"/>
              <a:gd name="T20" fmla="*/ 2147483646 w 1200"/>
              <a:gd name="T21" fmla="*/ 2147483646 h 1132"/>
              <a:gd name="T22" fmla="*/ 2147483646 w 1200"/>
              <a:gd name="T23" fmla="*/ 0 h 1132"/>
              <a:gd name="T24" fmla="*/ 2147483646 w 1200"/>
              <a:gd name="T25" fmla="*/ 2147483646 h 1132"/>
              <a:gd name="T26" fmla="*/ 2147483646 w 1200"/>
              <a:gd name="T27" fmla="*/ 2147483646 h 1132"/>
              <a:gd name="T28" fmla="*/ 2147483646 w 1200"/>
              <a:gd name="T29" fmla="*/ 2147483646 h 1132"/>
              <a:gd name="T30" fmla="*/ 2147483646 w 1200"/>
              <a:gd name="T31" fmla="*/ 2147483646 h 1132"/>
              <a:gd name="T32" fmla="*/ 2147483646 w 1200"/>
              <a:gd name="T33" fmla="*/ 2147483646 h 1132"/>
              <a:gd name="T34" fmla="*/ 2147483646 w 1200"/>
              <a:gd name="T35" fmla="*/ 2147483646 h 1132"/>
              <a:gd name="T36" fmla="*/ 2147483646 w 1200"/>
              <a:gd name="T37" fmla="*/ 2147483646 h 1132"/>
              <a:gd name="T38" fmla="*/ 2147483646 w 1200"/>
              <a:gd name="T39" fmla="*/ 2147483646 h 1132"/>
              <a:gd name="T40" fmla="*/ 2147483646 w 1200"/>
              <a:gd name="T41" fmla="*/ 2147483646 h 1132"/>
              <a:gd name="T42" fmla="*/ 2147483646 w 1200"/>
              <a:gd name="T43" fmla="*/ 2147483646 h 1132"/>
              <a:gd name="T44" fmla="*/ 2147483646 w 1200"/>
              <a:gd name="T45" fmla="*/ 2147483646 h 1132"/>
              <a:gd name="T46" fmla="*/ 2147483646 w 1200"/>
              <a:gd name="T47" fmla="*/ 2147483646 h 1132"/>
              <a:gd name="T48" fmla="*/ 0 w 1200"/>
              <a:gd name="T49" fmla="*/ 2147483646 h 1132"/>
              <a:gd name="T50" fmla="*/ 2147483646 w 1200"/>
              <a:gd name="T51" fmla="*/ 2147483646 h 1132"/>
              <a:gd name="T52" fmla="*/ 2147483646 w 1200"/>
              <a:gd name="T53" fmla="*/ 2147483646 h 1132"/>
              <a:gd name="T54" fmla="*/ 2147483646 w 1200"/>
              <a:gd name="T55" fmla="*/ 2147483646 h 11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00" h="1132">
                <a:moveTo>
                  <a:pt x="28" y="1132"/>
                </a:moveTo>
                <a:lnTo>
                  <a:pt x="252" y="976"/>
                </a:lnTo>
                <a:lnTo>
                  <a:pt x="556" y="792"/>
                </a:lnTo>
                <a:lnTo>
                  <a:pt x="728" y="652"/>
                </a:lnTo>
                <a:lnTo>
                  <a:pt x="912" y="480"/>
                </a:lnTo>
                <a:lnTo>
                  <a:pt x="1072" y="300"/>
                </a:lnTo>
                <a:lnTo>
                  <a:pt x="1200" y="96"/>
                </a:lnTo>
                <a:lnTo>
                  <a:pt x="1200" y="48"/>
                </a:lnTo>
                <a:lnTo>
                  <a:pt x="1104" y="96"/>
                </a:lnTo>
                <a:lnTo>
                  <a:pt x="1008" y="96"/>
                </a:lnTo>
                <a:lnTo>
                  <a:pt x="916" y="72"/>
                </a:lnTo>
                <a:lnTo>
                  <a:pt x="816" y="0"/>
                </a:lnTo>
                <a:lnTo>
                  <a:pt x="816" y="96"/>
                </a:lnTo>
                <a:lnTo>
                  <a:pt x="768" y="144"/>
                </a:lnTo>
                <a:lnTo>
                  <a:pt x="624" y="240"/>
                </a:lnTo>
                <a:lnTo>
                  <a:pt x="620" y="348"/>
                </a:lnTo>
                <a:lnTo>
                  <a:pt x="652" y="436"/>
                </a:lnTo>
                <a:lnTo>
                  <a:pt x="648" y="552"/>
                </a:lnTo>
                <a:lnTo>
                  <a:pt x="576" y="672"/>
                </a:lnTo>
                <a:lnTo>
                  <a:pt x="384" y="748"/>
                </a:lnTo>
                <a:lnTo>
                  <a:pt x="272" y="760"/>
                </a:lnTo>
                <a:lnTo>
                  <a:pt x="144" y="720"/>
                </a:lnTo>
                <a:lnTo>
                  <a:pt x="84" y="536"/>
                </a:lnTo>
                <a:lnTo>
                  <a:pt x="36" y="400"/>
                </a:lnTo>
                <a:lnTo>
                  <a:pt x="0" y="432"/>
                </a:lnTo>
                <a:lnTo>
                  <a:pt x="48" y="624"/>
                </a:lnTo>
                <a:lnTo>
                  <a:pt x="48" y="768"/>
                </a:lnTo>
                <a:lnTo>
                  <a:pt x="24" y="1104"/>
                </a:lnTo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5" name="Freeform 9" descr="Velké tečky">
            <a:extLst>
              <a:ext uri="{FF2B5EF4-FFF2-40B4-BE49-F238E27FC236}">
                <a16:creationId xmlns:a16="http://schemas.microsoft.com/office/drawing/2014/main" id="{1320A0BE-9FCE-4D34-9D69-E4EDA2CF94DF}"/>
              </a:ext>
            </a:extLst>
          </p:cNvPr>
          <p:cNvSpPr>
            <a:spLocks/>
          </p:cNvSpPr>
          <p:nvPr/>
        </p:nvSpPr>
        <p:spPr bwMode="auto">
          <a:xfrm>
            <a:off x="5000625" y="5181600"/>
            <a:ext cx="342900" cy="381000"/>
          </a:xfrm>
          <a:custGeom>
            <a:avLst/>
            <a:gdLst>
              <a:gd name="T0" fmla="*/ 2147483646 w 216"/>
              <a:gd name="T1" fmla="*/ 2147483646 h 240"/>
              <a:gd name="T2" fmla="*/ 2147483646 w 216"/>
              <a:gd name="T3" fmla="*/ 2147483646 h 240"/>
              <a:gd name="T4" fmla="*/ 2147483646 w 216"/>
              <a:gd name="T5" fmla="*/ 0 h 240"/>
              <a:gd name="T6" fmla="*/ 2147483646 w 216"/>
              <a:gd name="T7" fmla="*/ 0 h 240"/>
              <a:gd name="T8" fmla="*/ 2147483646 w 216"/>
              <a:gd name="T9" fmla="*/ 2147483646 h 240"/>
              <a:gd name="T10" fmla="*/ 0 w 216"/>
              <a:gd name="T11" fmla="*/ 2147483646 h 240"/>
              <a:gd name="T12" fmla="*/ 2147483646 w 216"/>
              <a:gd name="T13" fmla="*/ 2147483646 h 240"/>
              <a:gd name="T14" fmla="*/ 2147483646 w 216"/>
              <a:gd name="T15" fmla="*/ 2147483646 h 240"/>
              <a:gd name="T16" fmla="*/ 2147483646 w 216"/>
              <a:gd name="T17" fmla="*/ 2147483646 h 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" h="240">
                <a:moveTo>
                  <a:pt x="216" y="102"/>
                </a:moveTo>
                <a:lnTo>
                  <a:pt x="162" y="48"/>
                </a:lnTo>
                <a:lnTo>
                  <a:pt x="66" y="0"/>
                </a:lnTo>
                <a:lnTo>
                  <a:pt x="18" y="0"/>
                </a:lnTo>
                <a:lnTo>
                  <a:pt x="6" y="102"/>
                </a:lnTo>
                <a:lnTo>
                  <a:pt x="0" y="150"/>
                </a:lnTo>
                <a:lnTo>
                  <a:pt x="18" y="192"/>
                </a:lnTo>
                <a:lnTo>
                  <a:pt x="18" y="240"/>
                </a:lnTo>
                <a:lnTo>
                  <a:pt x="216" y="102"/>
                </a:lnTo>
                <a:close/>
              </a:path>
            </a:pathLst>
          </a:custGeom>
          <a:blipFill dpi="0" rotWithShape="0">
            <a:blip r:embed="rId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8" name="Text Box 10">
            <a:extLst>
              <a:ext uri="{FF2B5EF4-FFF2-40B4-BE49-F238E27FC236}">
                <a16:creationId xmlns:a16="http://schemas.microsoft.com/office/drawing/2014/main" id="{DE912DC0-3089-4CC9-8CDB-58D9F228A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1700213"/>
            <a:ext cx="17414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Tr. corticospinalis lat.</a:t>
            </a:r>
          </a:p>
        </p:txBody>
      </p:sp>
      <p:sp>
        <p:nvSpPr>
          <p:cNvPr id="27659" name="Text Box 11">
            <a:extLst>
              <a:ext uri="{FF2B5EF4-FFF2-40B4-BE49-F238E27FC236}">
                <a16:creationId xmlns:a16="http://schemas.microsoft.com/office/drawing/2014/main" id="{E2580610-7DE1-4BA8-82A2-478EF4D3E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6381750"/>
            <a:ext cx="17811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Tr. corticospinalis ant.</a:t>
            </a:r>
          </a:p>
        </p:txBody>
      </p:sp>
      <p:sp>
        <p:nvSpPr>
          <p:cNvPr id="27660" name="Text Box 12">
            <a:extLst>
              <a:ext uri="{FF2B5EF4-FFF2-40B4-BE49-F238E27FC236}">
                <a16:creationId xmlns:a16="http://schemas.microsoft.com/office/drawing/2014/main" id="{F46844F2-6730-467C-A602-8BA87D74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3500438"/>
            <a:ext cx="13652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Tr. rubrospinalis</a:t>
            </a:r>
          </a:p>
        </p:txBody>
      </p:sp>
      <p:sp>
        <p:nvSpPr>
          <p:cNvPr id="27661" name="Text Box 13">
            <a:extLst>
              <a:ext uri="{FF2B5EF4-FFF2-40B4-BE49-F238E27FC236}">
                <a16:creationId xmlns:a16="http://schemas.microsoft.com/office/drawing/2014/main" id="{0A28A322-2467-497C-8C75-25F2CFF51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734050"/>
            <a:ext cx="1341438" cy="309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solidFill>
                  <a:srgbClr val="FF6699"/>
                </a:solidFill>
              </a:rPr>
              <a:t>Tr. olivospinalis</a:t>
            </a:r>
          </a:p>
        </p:txBody>
      </p:sp>
      <p:sp>
        <p:nvSpPr>
          <p:cNvPr id="27662" name="Text Box 14">
            <a:extLst>
              <a:ext uri="{FF2B5EF4-FFF2-40B4-BE49-F238E27FC236}">
                <a16:creationId xmlns:a16="http://schemas.microsoft.com/office/drawing/2014/main" id="{09C74B25-0B96-4B05-B5D5-D27268301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6381750"/>
            <a:ext cx="163353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Tr. vestibulospinalis</a:t>
            </a:r>
          </a:p>
        </p:txBody>
      </p:sp>
      <p:sp>
        <p:nvSpPr>
          <p:cNvPr id="27663" name="Text Box 15">
            <a:extLst>
              <a:ext uri="{FF2B5EF4-FFF2-40B4-BE49-F238E27FC236}">
                <a16:creationId xmlns:a16="http://schemas.microsoft.com/office/drawing/2014/main" id="{80AF2037-F503-41D3-8F45-7D60C1BC8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300663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Tr. reticulospinalis</a:t>
            </a:r>
          </a:p>
        </p:txBody>
      </p:sp>
      <p:sp>
        <p:nvSpPr>
          <p:cNvPr id="27664" name="Text Box 16">
            <a:extLst>
              <a:ext uri="{FF2B5EF4-FFF2-40B4-BE49-F238E27FC236}">
                <a16:creationId xmlns:a16="http://schemas.microsoft.com/office/drawing/2014/main" id="{F661C4C1-CD9F-4233-8DE9-9F6912630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092825"/>
            <a:ext cx="13271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/>
              <a:t>Tr. tectospinalis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ázek 1">
            <a:extLst>
              <a:ext uri="{FF2B5EF4-FFF2-40B4-BE49-F238E27FC236}">
                <a16:creationId xmlns:a16="http://schemas.microsoft.com/office/drawing/2014/main" id="{24D08516-AA4D-4E87-819C-CD5D8C162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63550"/>
            <a:ext cx="5903913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A9CB521-9661-4115-8615-2FCBF8D56799}"/>
              </a:ext>
            </a:extLst>
          </p:cNvPr>
          <p:cNvSpPr/>
          <p:nvPr/>
        </p:nvSpPr>
        <p:spPr>
          <a:xfrm>
            <a:off x="5003800" y="5805488"/>
            <a:ext cx="2663825" cy="86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3" name="Group 115">
            <a:extLst>
              <a:ext uri="{FF2B5EF4-FFF2-40B4-BE49-F238E27FC236}">
                <a16:creationId xmlns:a16="http://schemas.microsoft.com/office/drawing/2014/main" id="{BAE59B99-E565-4F6D-9C4D-3D25B1EE9A68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908050"/>
          <a:ext cx="8351838" cy="5041902"/>
        </p:xfrm>
        <a:graphic>
          <a:graphicData uri="http://schemas.openxmlformats.org/drawingml/2006/table">
            <a:tbl>
              <a:tblPr/>
              <a:tblGrid>
                <a:gridCol w="4176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lamina (Rexed 1952)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jádra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ncl. apicalis (ncl. posteromarginalis)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+ III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substantia gelatinosa Rollandi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+ V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ncl. proprius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ncl. thoracicus (Stilling - Clarkeovo jádro) C8-L3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skupina interneuronů v cornu anterius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mediální skupina motoneuronů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lateralní skupina motoneuronů 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1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zona centralis, šedá hmota kolem canalis centralis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hronicpainreliefoptions.com/wp-content/uploads/2015/10/SCI1.jpg">
            <a:hlinkClick r:id="rId2"/>
            <a:extLst>
              <a:ext uri="{FF2B5EF4-FFF2-40B4-BE49-F238E27FC236}">
                <a16:creationId xmlns:a16="http://schemas.microsoft.com/office/drawing/2014/main" id="{6C7548D8-37DD-4DE4-8860-8CFB628C7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39925"/>
            <a:ext cx="750728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BB3A246-23DF-4894-8C8C-A2466D626DD5}"/>
              </a:ext>
            </a:extLst>
          </p:cNvPr>
          <p:cNvSpPr txBox="1"/>
          <p:nvPr/>
        </p:nvSpPr>
        <p:spPr>
          <a:xfrm>
            <a:off x="107950" y="115888"/>
            <a:ext cx="74120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accent6"/>
                </a:solidFill>
              </a:rPr>
              <a:t>MEDULLA SPINALIS – traumatické poškození míchy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30724" name="Obrázek 3">
            <a:extLst>
              <a:ext uri="{FF2B5EF4-FFF2-40B4-BE49-F238E27FC236}">
                <a16:creationId xmlns:a16="http://schemas.microsoft.com/office/drawing/2014/main" id="{3278B172-C480-451E-8FB9-50FD8AA57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"/>
            <a:ext cx="47815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ovéPole 4">
            <a:extLst>
              <a:ext uri="{FF2B5EF4-FFF2-40B4-BE49-F238E27FC236}">
                <a16:creationId xmlns:a16="http://schemas.microsoft.com/office/drawing/2014/main" id="{D5D307BA-E1E0-4BCE-9ADA-B4589172E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344988"/>
            <a:ext cx="115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tetraplegia</a:t>
            </a:r>
          </a:p>
        </p:txBody>
      </p:sp>
      <p:pic>
        <p:nvPicPr>
          <p:cNvPr id="30726" name="Picture 2" descr="VÃ½sledek obrÃ¡zku pro spinal cord contusion">
            <a:extLst>
              <a:ext uri="{FF2B5EF4-FFF2-40B4-BE49-F238E27FC236}">
                <a16:creationId xmlns:a16="http://schemas.microsoft.com/office/drawing/2014/main" id="{8B27F247-A979-4311-9EEE-0F6886E79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4206875"/>
            <a:ext cx="225425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D5A60167-6071-4CC6-A67D-F8F21FA15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228600"/>
            <a:ext cx="39560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cs-CZ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ROZDĚLENÍ CNS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7372C7DF-CA54-44AE-AA4F-F84A023A1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1238250"/>
            <a:ext cx="13589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b="1">
                <a:solidFill>
                  <a:srgbClr val="FF0000"/>
                </a:solidFill>
              </a:rPr>
              <a:t>Mozek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547FCCB2-DF4D-4E52-9A60-02B703C0F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1238250"/>
            <a:ext cx="2789238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b="1">
                <a:solidFill>
                  <a:srgbClr val="FF0000"/>
                </a:solidFill>
              </a:rPr>
              <a:t>Spinální mícha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4F8AFEFC-18C2-46B4-AFE2-D2E01705A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1924050"/>
            <a:ext cx="2813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b="1">
                <a:solidFill>
                  <a:schemeClr val="accent2"/>
                </a:solidFill>
              </a:rPr>
              <a:t>mozkový kmen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55ED5FD3-9C8E-4974-AA17-A4E5BFC41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387725"/>
            <a:ext cx="4965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800" b="1">
                <a:solidFill>
                  <a:srgbClr val="0099FF"/>
                </a:solidFill>
              </a:rPr>
              <a:t>mesencephalon (střední mozek)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C1B89BD1-8DD7-40E2-8612-1BCBD1F64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40000"/>
            <a:ext cx="5265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800" b="1">
                <a:solidFill>
                  <a:srgbClr val="0099FF"/>
                </a:solidFill>
              </a:rPr>
              <a:t>medulla oblongata (prodl. mícha)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913147BA-8FBD-40C6-890C-6A15B770D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963863"/>
            <a:ext cx="195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800" b="1">
                <a:solidFill>
                  <a:srgbClr val="0099FF"/>
                </a:solidFill>
              </a:rPr>
              <a:t>pons (most)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3AC91A29-5478-4A89-BF98-0330254F8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495800"/>
            <a:ext cx="4799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b="1">
                <a:solidFill>
                  <a:schemeClr val="accent2"/>
                </a:solidFill>
              </a:rPr>
              <a:t>diencephalon (mezimozek)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BB79AD67-8FBC-4878-81AE-5906F7B1B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5235575"/>
            <a:ext cx="5622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b="1">
                <a:solidFill>
                  <a:schemeClr val="accent2"/>
                </a:solidFill>
              </a:rPr>
              <a:t>telencephalon (koncový mozek)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4ECA6DF3-2246-4D65-9A09-284E8FB34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810000"/>
            <a:ext cx="348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800" b="1">
                <a:solidFill>
                  <a:schemeClr val="accent2"/>
                </a:solidFill>
              </a:rPr>
              <a:t>cerebellum (mozeček)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2">
            <a:extLst>
              <a:ext uri="{FF2B5EF4-FFF2-40B4-BE49-F238E27FC236}">
                <a16:creationId xmlns:a16="http://schemas.microsoft.com/office/drawing/2014/main" id="{8F05220F-2F8D-428C-9493-4A37391AD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4138"/>
            <a:ext cx="7996238" cy="67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ovéPole 1">
            <a:extLst>
              <a:ext uri="{FF2B5EF4-FFF2-40B4-BE49-F238E27FC236}">
                <a16:creationId xmlns:a16="http://schemas.microsoft.com/office/drawing/2014/main" id="{BC74BDF7-1171-43D6-B991-0DCF79491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738" y="84138"/>
            <a:ext cx="2422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rgbClr val="262699"/>
                </a:solidFill>
              </a:rPr>
              <a:t>Orientace na CNS</a:t>
            </a:r>
            <a:endParaRPr lang="cs-CZ" altLang="cs-CZ" sz="2400" b="1">
              <a:solidFill>
                <a:srgbClr val="2626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AC589AD-EA9D-48E9-B33B-1559D529F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066800"/>
            <a:ext cx="1828800" cy="137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D165C63F-9B5A-4855-AC5B-249E315842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524000"/>
            <a:ext cx="1752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A80DE116-4BB0-4ACB-BDF2-72EF798F10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057400"/>
            <a:ext cx="1828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D466C179-9158-4B39-9D09-F8F31BC50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914400"/>
            <a:ext cx="610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/>
              <a:t>aferentní informace (nerv. vlákna, axony, dráhy)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39DA2AAE-7A1B-4DDB-BB0D-EB8FB8AB6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09800"/>
            <a:ext cx="610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/>
              <a:t>eferentní informace (nerv. vlákna, axony, dráhy)</a:t>
            </a:r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2FEAAD8A-7526-4D40-8AFB-72B4A2538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276600"/>
            <a:ext cx="1143000" cy="2209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grpSp>
        <p:nvGrpSpPr>
          <p:cNvPr id="22542" name="Group 14">
            <a:extLst>
              <a:ext uri="{FF2B5EF4-FFF2-40B4-BE49-F238E27FC236}">
                <a16:creationId xmlns:a16="http://schemas.microsoft.com/office/drawing/2014/main" id="{1498545A-CAC8-49EC-9950-33BD1846B53D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505200"/>
            <a:ext cx="1371600" cy="762000"/>
            <a:chOff x="1152" y="2304"/>
            <a:chExt cx="864" cy="480"/>
          </a:xfrm>
        </p:grpSpPr>
        <p:sp>
          <p:nvSpPr>
            <p:cNvPr id="9233" name="Line 10">
              <a:extLst>
                <a:ext uri="{FF2B5EF4-FFF2-40B4-BE49-F238E27FC236}">
                  <a16:creationId xmlns:a16="http://schemas.microsoft.com/office/drawing/2014/main" id="{2CE333C8-38E2-44E6-8FD0-27587501F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304"/>
              <a:ext cx="0" cy="48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34" name="Line 11">
              <a:extLst>
                <a:ext uri="{FF2B5EF4-FFF2-40B4-BE49-F238E27FC236}">
                  <a16:creationId xmlns:a16="http://schemas.microsoft.com/office/drawing/2014/main" id="{0576D7A9-92E7-4D40-AA4C-3AE3F9A94E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784"/>
              <a:ext cx="864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2540" name="Line 12">
            <a:extLst>
              <a:ext uri="{FF2B5EF4-FFF2-40B4-BE49-F238E27FC236}">
                <a16:creationId xmlns:a16="http://schemas.microsoft.com/office/drawing/2014/main" id="{493F4EF2-8808-4252-8F80-FB25754AF3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581400"/>
            <a:ext cx="0" cy="1676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41" name="Line 13">
            <a:extLst>
              <a:ext uri="{FF2B5EF4-FFF2-40B4-BE49-F238E27FC236}">
                <a16:creationId xmlns:a16="http://schemas.microsoft.com/office/drawing/2014/main" id="{C6218025-1ACB-4206-9D7F-FC1165EA5C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505200"/>
            <a:ext cx="0" cy="1295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2543" name="Group 15">
            <a:extLst>
              <a:ext uri="{FF2B5EF4-FFF2-40B4-BE49-F238E27FC236}">
                <a16:creationId xmlns:a16="http://schemas.microsoft.com/office/drawing/2014/main" id="{BB792B4D-F00F-4EC4-B90E-6AE6586ABD50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133600" y="3886200"/>
            <a:ext cx="1371600" cy="762000"/>
            <a:chOff x="1152" y="2304"/>
            <a:chExt cx="864" cy="480"/>
          </a:xfrm>
        </p:grpSpPr>
        <p:sp>
          <p:nvSpPr>
            <p:cNvPr id="9231" name="Line 16">
              <a:extLst>
                <a:ext uri="{FF2B5EF4-FFF2-40B4-BE49-F238E27FC236}">
                  <a16:creationId xmlns:a16="http://schemas.microsoft.com/office/drawing/2014/main" id="{4B29BA9C-F32E-4B7D-B2B9-91F9710A7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304"/>
              <a:ext cx="0" cy="4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32" name="Line 17">
              <a:extLst>
                <a:ext uri="{FF2B5EF4-FFF2-40B4-BE49-F238E27FC236}">
                  <a16:creationId xmlns:a16="http://schemas.microsoft.com/office/drawing/2014/main" id="{0724FFD5-BCB6-4D69-B3E6-2883AC2D8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784"/>
              <a:ext cx="86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2546" name="Text Box 18">
            <a:extLst>
              <a:ext uri="{FF2B5EF4-FFF2-40B4-BE49-F238E27FC236}">
                <a16:creationId xmlns:a16="http://schemas.microsoft.com/office/drawing/2014/main" id="{8158BF8A-37C9-4670-B483-66C3D3C92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429000"/>
            <a:ext cx="4689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/>
              <a:t>ascendentní informace (nerv. vlákna,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/>
              <a:t>axony, dráhy)</a:t>
            </a:r>
          </a:p>
        </p:txBody>
      </p:sp>
      <p:sp>
        <p:nvSpPr>
          <p:cNvPr id="22547" name="Text Box 19">
            <a:extLst>
              <a:ext uri="{FF2B5EF4-FFF2-40B4-BE49-F238E27FC236}">
                <a16:creationId xmlns:a16="http://schemas.microsoft.com/office/drawing/2014/main" id="{8D8B9528-FD5C-47FD-B7B4-89F142318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62400"/>
            <a:ext cx="3159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/>
              <a:t>descendentní informace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/>
              <a:t>(nerv. vlákna, axony,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/>
              <a:t>dráhy)</a:t>
            </a:r>
          </a:p>
        </p:txBody>
      </p:sp>
      <p:sp>
        <p:nvSpPr>
          <p:cNvPr id="22548" name="Text Box 20">
            <a:extLst>
              <a:ext uri="{FF2B5EF4-FFF2-40B4-BE49-F238E27FC236}">
                <a16:creationId xmlns:a16="http://schemas.microsoft.com/office/drawing/2014/main" id="{6DB4DAF9-98D4-4AAF-9844-03896B4FD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8600"/>
            <a:ext cx="2276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Základní pojmy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3" grpId="0" autoUpdateAnimBg="0"/>
      <p:bldP spid="22534" grpId="0" autoUpdateAnimBg="0"/>
      <p:bldP spid="22535" grpId="0" animBg="1"/>
      <p:bldP spid="22546" grpId="0" autoUpdateAnimBg="0"/>
      <p:bldP spid="22547" grpId="0" autoUpdateAnimBg="0"/>
      <p:bldP spid="2254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96" descr="Šachovnice">
            <a:extLst>
              <a:ext uri="{FF2B5EF4-FFF2-40B4-BE49-F238E27FC236}">
                <a16:creationId xmlns:a16="http://schemas.microsoft.com/office/drawing/2014/main" id="{EEE0F724-0FA9-41E6-8D47-1253F6B32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38400"/>
            <a:ext cx="457200" cy="457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43" name="Oval 95" descr="Šachovnice">
            <a:extLst>
              <a:ext uri="{FF2B5EF4-FFF2-40B4-BE49-F238E27FC236}">
                <a16:creationId xmlns:a16="http://schemas.microsoft.com/office/drawing/2014/main" id="{109E4D33-3415-4354-A31B-2907D0395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6096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44" name="Oval 94" descr="Šachovnice">
            <a:extLst>
              <a:ext uri="{FF2B5EF4-FFF2-40B4-BE49-F238E27FC236}">
                <a16:creationId xmlns:a16="http://schemas.microsoft.com/office/drawing/2014/main" id="{7B60249D-282A-4C3A-A27D-AD54C205A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886200"/>
            <a:ext cx="457200" cy="457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grpSp>
        <p:nvGrpSpPr>
          <p:cNvPr id="10245" name="Group 6">
            <a:extLst>
              <a:ext uri="{FF2B5EF4-FFF2-40B4-BE49-F238E27FC236}">
                <a16:creationId xmlns:a16="http://schemas.microsoft.com/office/drawing/2014/main" id="{A82FF92F-47AA-4951-A39A-C1B166040C2C}"/>
              </a:ext>
            </a:extLst>
          </p:cNvPr>
          <p:cNvGrpSpPr>
            <a:grpSpLocks/>
          </p:cNvGrpSpPr>
          <p:nvPr/>
        </p:nvGrpSpPr>
        <p:grpSpPr bwMode="auto">
          <a:xfrm>
            <a:off x="819150" y="5395913"/>
            <a:ext cx="1366838" cy="458787"/>
            <a:chOff x="527" y="3111"/>
            <a:chExt cx="968" cy="289"/>
          </a:xfrm>
        </p:grpSpPr>
        <p:sp>
          <p:nvSpPr>
            <p:cNvPr id="10331" name="Rectangle 7">
              <a:extLst>
                <a:ext uri="{FF2B5EF4-FFF2-40B4-BE49-F238E27FC236}">
                  <a16:creationId xmlns:a16="http://schemas.microsoft.com/office/drawing/2014/main" id="{8CAD74E7-69B1-4C37-9F56-E218B61F2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" y="3199"/>
              <a:ext cx="680" cy="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10332" name="Rectangle 8">
              <a:extLst>
                <a:ext uri="{FF2B5EF4-FFF2-40B4-BE49-F238E27FC236}">
                  <a16:creationId xmlns:a16="http://schemas.microsoft.com/office/drawing/2014/main" id="{162391E3-30F7-48CB-9940-0AF1BB424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" y="3221"/>
              <a:ext cx="680" cy="3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grpSp>
          <p:nvGrpSpPr>
            <p:cNvPr id="10333" name="Group 9">
              <a:extLst>
                <a:ext uri="{FF2B5EF4-FFF2-40B4-BE49-F238E27FC236}">
                  <a16:creationId xmlns:a16="http://schemas.microsoft.com/office/drawing/2014/main" id="{EA390ED7-3605-4FBD-B349-485993E00A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" y="3111"/>
              <a:ext cx="289" cy="289"/>
              <a:chOff x="527" y="3111"/>
              <a:chExt cx="289" cy="289"/>
            </a:xfrm>
          </p:grpSpPr>
          <p:sp>
            <p:nvSpPr>
              <p:cNvPr id="10334" name="Oval 10">
                <a:extLst>
                  <a:ext uri="{FF2B5EF4-FFF2-40B4-BE49-F238E27FC236}">
                    <a16:creationId xmlns:a16="http://schemas.microsoft.com/office/drawing/2014/main" id="{25C9F012-05BA-45EF-A2EB-B2ED41A20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" y="3111"/>
                <a:ext cx="289" cy="289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cs-CZ" sz="2400"/>
              </a:p>
            </p:txBody>
          </p:sp>
          <p:sp>
            <p:nvSpPr>
              <p:cNvPr id="10335" name="Oval 11">
                <a:extLst>
                  <a:ext uri="{FF2B5EF4-FFF2-40B4-BE49-F238E27FC236}">
                    <a16:creationId xmlns:a16="http://schemas.microsoft.com/office/drawing/2014/main" id="{C39EC02C-75EC-4135-ACD2-58CE26F46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" y="3159"/>
                <a:ext cx="193" cy="193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cs-CZ" sz="2400"/>
              </a:p>
            </p:txBody>
          </p:sp>
        </p:grpSp>
      </p:grpSp>
      <p:grpSp>
        <p:nvGrpSpPr>
          <p:cNvPr id="10246" name="Group 12">
            <a:extLst>
              <a:ext uri="{FF2B5EF4-FFF2-40B4-BE49-F238E27FC236}">
                <a16:creationId xmlns:a16="http://schemas.microsoft.com/office/drawing/2014/main" id="{D9BA9070-ACDC-440C-A3A0-F4EB8E3A83D3}"/>
              </a:ext>
            </a:extLst>
          </p:cNvPr>
          <p:cNvGrpSpPr>
            <a:grpSpLocks/>
          </p:cNvGrpSpPr>
          <p:nvPr/>
        </p:nvGrpSpPr>
        <p:grpSpPr bwMode="auto">
          <a:xfrm>
            <a:off x="858838" y="4002088"/>
            <a:ext cx="1230312" cy="306387"/>
            <a:chOff x="555" y="2233"/>
            <a:chExt cx="872" cy="193"/>
          </a:xfrm>
        </p:grpSpPr>
        <p:sp>
          <p:nvSpPr>
            <p:cNvPr id="10329" name="Rectangle 13">
              <a:extLst>
                <a:ext uri="{FF2B5EF4-FFF2-40B4-BE49-F238E27FC236}">
                  <a16:creationId xmlns:a16="http://schemas.microsoft.com/office/drawing/2014/main" id="{D96665F3-B43C-483B-ABF6-F75859E46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2311"/>
              <a:ext cx="680" cy="3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10330" name="Oval 14">
              <a:extLst>
                <a:ext uri="{FF2B5EF4-FFF2-40B4-BE49-F238E27FC236}">
                  <a16:creationId xmlns:a16="http://schemas.microsoft.com/office/drawing/2014/main" id="{04816820-A70A-4A4F-90E3-D55207E3F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" y="2233"/>
              <a:ext cx="193" cy="19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</p:grpSp>
      <p:sp>
        <p:nvSpPr>
          <p:cNvPr id="10247" name="Rectangle 15">
            <a:extLst>
              <a:ext uri="{FF2B5EF4-FFF2-40B4-BE49-F238E27FC236}">
                <a16:creationId xmlns:a16="http://schemas.microsoft.com/office/drawing/2014/main" id="{8DF5A8D4-F837-436C-B212-6AC943286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5480050"/>
            <a:ext cx="5013325" cy="2540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48" name="Rectangle 16">
            <a:extLst>
              <a:ext uri="{FF2B5EF4-FFF2-40B4-BE49-F238E27FC236}">
                <a16:creationId xmlns:a16="http://schemas.microsoft.com/office/drawing/2014/main" id="{7E1929E0-5EA1-4ECB-A161-6BFC02A15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5700713"/>
            <a:ext cx="180975" cy="685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49" name="Rectangle 17">
            <a:extLst>
              <a:ext uri="{FF2B5EF4-FFF2-40B4-BE49-F238E27FC236}">
                <a16:creationId xmlns:a16="http://schemas.microsoft.com/office/drawing/2014/main" id="{42A8C02A-FEA1-4A7A-8414-672618257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0" y="5700713"/>
            <a:ext cx="179388" cy="685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50" name="Rectangle 18">
            <a:extLst>
              <a:ext uri="{FF2B5EF4-FFF2-40B4-BE49-F238E27FC236}">
                <a16:creationId xmlns:a16="http://schemas.microsoft.com/office/drawing/2014/main" id="{E17DA3EA-9A08-404E-ACA9-05167D733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5557838"/>
            <a:ext cx="5013325" cy="889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51" name="Freeform 19">
            <a:extLst>
              <a:ext uri="{FF2B5EF4-FFF2-40B4-BE49-F238E27FC236}">
                <a16:creationId xmlns:a16="http://schemas.microsoft.com/office/drawing/2014/main" id="{896B9528-D71D-44F0-A63E-C842FCB29F21}"/>
              </a:ext>
            </a:extLst>
          </p:cNvPr>
          <p:cNvSpPr>
            <a:spLocks/>
          </p:cNvSpPr>
          <p:nvPr/>
        </p:nvSpPr>
        <p:spPr bwMode="auto">
          <a:xfrm>
            <a:off x="7196138" y="5453063"/>
            <a:ext cx="263525" cy="296862"/>
          </a:xfrm>
          <a:custGeom>
            <a:avLst/>
            <a:gdLst>
              <a:gd name="T0" fmla="*/ 2147483646 w 187"/>
              <a:gd name="T1" fmla="*/ 0 h 187"/>
              <a:gd name="T2" fmla="*/ 0 w 187"/>
              <a:gd name="T3" fmla="*/ 2147483646 h 187"/>
              <a:gd name="T4" fmla="*/ 2147483646 w 187"/>
              <a:gd name="T5" fmla="*/ 2147483646 h 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" h="187">
                <a:moveTo>
                  <a:pt x="187" y="0"/>
                </a:moveTo>
                <a:lnTo>
                  <a:pt x="0" y="94"/>
                </a:lnTo>
                <a:lnTo>
                  <a:pt x="187" y="187"/>
                </a:lnTo>
              </a:path>
            </a:pathLst>
          </a:custGeom>
          <a:noFill/>
          <a:ln w="88900">
            <a:solidFill>
              <a:srgbClr val="FFFF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2" name="Rectangle 20">
            <a:extLst>
              <a:ext uri="{FF2B5EF4-FFF2-40B4-BE49-F238E27FC236}">
                <a16:creationId xmlns:a16="http://schemas.microsoft.com/office/drawing/2014/main" id="{2510193A-72F4-458F-A351-F774BFE11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25" y="5297488"/>
            <a:ext cx="79375" cy="685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53" name="Oval 21">
            <a:extLst>
              <a:ext uri="{FF2B5EF4-FFF2-40B4-BE49-F238E27FC236}">
                <a16:creationId xmlns:a16="http://schemas.microsoft.com/office/drawing/2014/main" id="{64C0D0AE-9B4D-4B75-B9CF-D87B82993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075" y="5449888"/>
            <a:ext cx="271463" cy="306387"/>
          </a:xfrm>
          <a:prstGeom prst="ellipse">
            <a:avLst/>
          </a:prstGeom>
          <a:solidFill>
            <a:srgbClr val="FFFF66"/>
          </a:solidFill>
          <a:ln w="88900">
            <a:solidFill>
              <a:srgbClr val="FFFF6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54" name="Rectangle 22">
            <a:extLst>
              <a:ext uri="{FF2B5EF4-FFF2-40B4-BE49-F238E27FC236}">
                <a16:creationId xmlns:a16="http://schemas.microsoft.com/office/drawing/2014/main" id="{DFEA6EBF-25FD-4036-8242-D1B8FAABE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188" y="5297488"/>
            <a:ext cx="79375" cy="685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55" name="Rectangle 23">
            <a:extLst>
              <a:ext uri="{FF2B5EF4-FFF2-40B4-BE49-F238E27FC236}">
                <a16:creationId xmlns:a16="http://schemas.microsoft.com/office/drawing/2014/main" id="{6D7AC007-DB5E-4985-BD05-D30FE6D3F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5297488"/>
            <a:ext cx="77788" cy="685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56" name="Freeform 24">
            <a:extLst>
              <a:ext uri="{FF2B5EF4-FFF2-40B4-BE49-F238E27FC236}">
                <a16:creationId xmlns:a16="http://schemas.microsoft.com/office/drawing/2014/main" id="{A58428F0-268A-43BC-91B9-00AC87CB5330}"/>
              </a:ext>
            </a:extLst>
          </p:cNvPr>
          <p:cNvSpPr>
            <a:spLocks/>
          </p:cNvSpPr>
          <p:nvPr/>
        </p:nvSpPr>
        <p:spPr bwMode="auto">
          <a:xfrm>
            <a:off x="4892675" y="5453063"/>
            <a:ext cx="263525" cy="296862"/>
          </a:xfrm>
          <a:custGeom>
            <a:avLst/>
            <a:gdLst>
              <a:gd name="T0" fmla="*/ 2147483646 w 187"/>
              <a:gd name="T1" fmla="*/ 0 h 187"/>
              <a:gd name="T2" fmla="*/ 0 w 187"/>
              <a:gd name="T3" fmla="*/ 2147483646 h 187"/>
              <a:gd name="T4" fmla="*/ 2147483646 w 187"/>
              <a:gd name="T5" fmla="*/ 2147483646 h 1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" h="187">
                <a:moveTo>
                  <a:pt x="187" y="0"/>
                </a:moveTo>
                <a:lnTo>
                  <a:pt x="0" y="94"/>
                </a:lnTo>
                <a:lnTo>
                  <a:pt x="187" y="187"/>
                </a:lnTo>
              </a:path>
            </a:pathLst>
          </a:custGeom>
          <a:noFill/>
          <a:ln w="88900">
            <a:solidFill>
              <a:srgbClr val="FFFF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7" name="Oval 25">
            <a:extLst>
              <a:ext uri="{FF2B5EF4-FFF2-40B4-BE49-F238E27FC236}">
                <a16:creationId xmlns:a16="http://schemas.microsoft.com/office/drawing/2014/main" id="{41DA01FA-81BE-4E39-963B-04083CA6D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613" y="3849688"/>
            <a:ext cx="476250" cy="534987"/>
          </a:xfrm>
          <a:prstGeom prst="ellipse">
            <a:avLst/>
          </a:prstGeom>
          <a:solidFill>
            <a:srgbClr val="DDDDDD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grpSp>
        <p:nvGrpSpPr>
          <p:cNvPr id="10258" name="Group 26">
            <a:extLst>
              <a:ext uri="{FF2B5EF4-FFF2-40B4-BE49-F238E27FC236}">
                <a16:creationId xmlns:a16="http://schemas.microsoft.com/office/drawing/2014/main" id="{18A7C029-59F5-417F-AB45-E68E7B2631BB}"/>
              </a:ext>
            </a:extLst>
          </p:cNvPr>
          <p:cNvGrpSpPr>
            <a:grpSpLocks/>
          </p:cNvGrpSpPr>
          <p:nvPr/>
        </p:nvGrpSpPr>
        <p:grpSpPr bwMode="auto">
          <a:xfrm>
            <a:off x="2114550" y="2401888"/>
            <a:ext cx="5013325" cy="355600"/>
            <a:chOff x="1445" y="1225"/>
            <a:chExt cx="3552" cy="224"/>
          </a:xfrm>
        </p:grpSpPr>
        <p:sp>
          <p:nvSpPr>
            <p:cNvPr id="10327" name="Rectangle 27">
              <a:extLst>
                <a:ext uri="{FF2B5EF4-FFF2-40B4-BE49-F238E27FC236}">
                  <a16:creationId xmlns:a16="http://schemas.microsoft.com/office/drawing/2014/main" id="{E9E23A3E-B289-48F7-98B3-BD1516A9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1337"/>
              <a:ext cx="3552" cy="11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sp>
          <p:nvSpPr>
            <p:cNvPr id="10328" name="Rectangle 28">
              <a:extLst>
                <a:ext uri="{FF2B5EF4-FFF2-40B4-BE49-F238E27FC236}">
                  <a16:creationId xmlns:a16="http://schemas.microsoft.com/office/drawing/2014/main" id="{DAB0504C-A8E3-4D05-A8A8-1299629E6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1225"/>
              <a:ext cx="112" cy="19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</p:grpSp>
      <p:grpSp>
        <p:nvGrpSpPr>
          <p:cNvPr id="10259" name="Group 29">
            <a:extLst>
              <a:ext uri="{FF2B5EF4-FFF2-40B4-BE49-F238E27FC236}">
                <a16:creationId xmlns:a16="http://schemas.microsoft.com/office/drawing/2014/main" id="{6155B7BF-A8D3-499D-B2DD-549F4A1E85E9}"/>
              </a:ext>
            </a:extLst>
          </p:cNvPr>
          <p:cNvGrpSpPr>
            <a:grpSpLocks/>
          </p:cNvGrpSpPr>
          <p:nvPr/>
        </p:nvGrpSpPr>
        <p:grpSpPr bwMode="auto">
          <a:xfrm>
            <a:off x="2114550" y="1966913"/>
            <a:ext cx="6030913" cy="927100"/>
            <a:chOff x="1445" y="951"/>
            <a:chExt cx="4273" cy="584"/>
          </a:xfrm>
        </p:grpSpPr>
        <p:grpSp>
          <p:nvGrpSpPr>
            <p:cNvPr id="10319" name="Group 30">
              <a:extLst>
                <a:ext uri="{FF2B5EF4-FFF2-40B4-BE49-F238E27FC236}">
                  <a16:creationId xmlns:a16="http://schemas.microsoft.com/office/drawing/2014/main" id="{5104CC8D-F212-4856-9526-82FADFF677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3" y="951"/>
              <a:ext cx="337" cy="289"/>
              <a:chOff x="2963" y="951"/>
              <a:chExt cx="337" cy="289"/>
            </a:xfrm>
          </p:grpSpPr>
          <p:sp>
            <p:nvSpPr>
              <p:cNvPr id="10325" name="Oval 31">
                <a:extLst>
                  <a:ext uri="{FF2B5EF4-FFF2-40B4-BE49-F238E27FC236}">
                    <a16:creationId xmlns:a16="http://schemas.microsoft.com/office/drawing/2014/main" id="{DC9F1157-4C67-466A-AF89-B21D39FAD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3" y="951"/>
                <a:ext cx="337" cy="289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cs-CZ" sz="2400"/>
              </a:p>
            </p:txBody>
          </p:sp>
          <p:sp>
            <p:nvSpPr>
              <p:cNvPr id="10326" name="Oval 32">
                <a:extLst>
                  <a:ext uri="{FF2B5EF4-FFF2-40B4-BE49-F238E27FC236}">
                    <a16:creationId xmlns:a16="http://schemas.microsoft.com/office/drawing/2014/main" id="{1887BA6F-99F5-4C9C-B28B-EDAF67675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5" y="999"/>
                <a:ext cx="193" cy="193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cs-CZ" sz="2400"/>
              </a:p>
            </p:txBody>
          </p:sp>
        </p:grpSp>
        <p:sp>
          <p:nvSpPr>
            <p:cNvPr id="10320" name="Oval 33">
              <a:extLst>
                <a:ext uri="{FF2B5EF4-FFF2-40B4-BE49-F238E27FC236}">
                  <a16:creationId xmlns:a16="http://schemas.microsoft.com/office/drawing/2014/main" id="{C1F6FDC0-14CD-4A46-952B-449800577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1246"/>
              <a:ext cx="1009" cy="28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grpSp>
          <p:nvGrpSpPr>
            <p:cNvPr id="10321" name="Group 34">
              <a:extLst>
                <a:ext uri="{FF2B5EF4-FFF2-40B4-BE49-F238E27FC236}">
                  <a16:creationId xmlns:a16="http://schemas.microsoft.com/office/drawing/2014/main" id="{CCA2DFE2-FF4D-4167-98AE-2E1733A340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5" y="1225"/>
              <a:ext cx="3552" cy="192"/>
              <a:chOff x="1445" y="1225"/>
              <a:chExt cx="3552" cy="192"/>
            </a:xfrm>
          </p:grpSpPr>
          <p:sp>
            <p:nvSpPr>
              <p:cNvPr id="10323" name="Rectangle 35">
                <a:extLst>
                  <a:ext uri="{FF2B5EF4-FFF2-40B4-BE49-F238E27FC236}">
                    <a16:creationId xmlns:a16="http://schemas.microsoft.com/office/drawing/2014/main" id="{9745A4AA-A54A-46D9-9F06-54920EF36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" y="1375"/>
                <a:ext cx="3552" cy="36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cs-CZ" sz="2400"/>
              </a:p>
            </p:txBody>
          </p:sp>
          <p:sp>
            <p:nvSpPr>
              <p:cNvPr id="10324" name="Rectangle 36">
                <a:extLst>
                  <a:ext uri="{FF2B5EF4-FFF2-40B4-BE49-F238E27FC236}">
                    <a16:creationId xmlns:a16="http://schemas.microsoft.com/office/drawing/2014/main" id="{C7377B41-2498-477E-9B6B-70437CB71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1225"/>
                <a:ext cx="36" cy="192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cs-CZ" sz="2400"/>
              </a:p>
            </p:txBody>
          </p:sp>
        </p:grpSp>
        <p:sp>
          <p:nvSpPr>
            <p:cNvPr id="10322" name="Oval 37">
              <a:extLst>
                <a:ext uri="{FF2B5EF4-FFF2-40B4-BE49-F238E27FC236}">
                  <a16:creationId xmlns:a16="http://schemas.microsoft.com/office/drawing/2014/main" id="{8BC7E7BE-9060-458E-9DB1-DB5013384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" y="1321"/>
              <a:ext cx="913" cy="145"/>
            </a:xfrm>
            <a:prstGeom prst="ellipse">
              <a:avLst/>
            </a:prstGeom>
            <a:solidFill>
              <a:srgbClr val="3333CC"/>
            </a:solidFill>
            <a:ln w="9525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</p:grpSp>
      <p:sp>
        <p:nvSpPr>
          <p:cNvPr id="10260" name="Rectangle 38">
            <a:extLst>
              <a:ext uri="{FF2B5EF4-FFF2-40B4-BE49-F238E27FC236}">
                <a16:creationId xmlns:a16="http://schemas.microsoft.com/office/drawing/2014/main" id="{20295614-76AA-46FB-A9AB-9DEB8D904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4065588"/>
            <a:ext cx="5013325" cy="1778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61" name="Rectangle 39">
            <a:extLst>
              <a:ext uri="{FF2B5EF4-FFF2-40B4-BE49-F238E27FC236}">
                <a16:creationId xmlns:a16="http://schemas.microsoft.com/office/drawing/2014/main" id="{5838C2F0-74E0-4000-8A05-733D50429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4125913"/>
            <a:ext cx="5013325" cy="571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62" name="Rectangle 40">
            <a:extLst>
              <a:ext uri="{FF2B5EF4-FFF2-40B4-BE49-F238E27FC236}">
                <a16:creationId xmlns:a16="http://schemas.microsoft.com/office/drawing/2014/main" id="{49806E88-EF1E-4409-B330-8ECD80FD6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213" y="2097088"/>
            <a:ext cx="66675" cy="40386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63" name="Freeform 41">
            <a:extLst>
              <a:ext uri="{FF2B5EF4-FFF2-40B4-BE49-F238E27FC236}">
                <a16:creationId xmlns:a16="http://schemas.microsoft.com/office/drawing/2014/main" id="{29C2DB5A-F5F7-4DC0-8992-1AD6A624D71B}"/>
              </a:ext>
            </a:extLst>
          </p:cNvPr>
          <p:cNvSpPr>
            <a:spLocks/>
          </p:cNvSpPr>
          <p:nvPr/>
        </p:nvSpPr>
        <p:spPr bwMode="auto">
          <a:xfrm>
            <a:off x="7127875" y="4044950"/>
            <a:ext cx="193675" cy="217488"/>
          </a:xfrm>
          <a:custGeom>
            <a:avLst/>
            <a:gdLst>
              <a:gd name="T0" fmla="*/ 2147483646 w 137"/>
              <a:gd name="T1" fmla="*/ 0 h 137"/>
              <a:gd name="T2" fmla="*/ 0 w 137"/>
              <a:gd name="T3" fmla="*/ 2147483646 h 137"/>
              <a:gd name="T4" fmla="*/ 2147483646 w 137"/>
              <a:gd name="T5" fmla="*/ 2147483646 h 1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7" h="137">
                <a:moveTo>
                  <a:pt x="137" y="0"/>
                </a:moveTo>
                <a:lnTo>
                  <a:pt x="0" y="69"/>
                </a:lnTo>
                <a:lnTo>
                  <a:pt x="137" y="137"/>
                </a:lnTo>
              </a:path>
            </a:pathLst>
          </a:custGeom>
          <a:noFill/>
          <a:ln w="57150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4" name="Rectangle 42">
            <a:extLst>
              <a:ext uri="{FF2B5EF4-FFF2-40B4-BE49-F238E27FC236}">
                <a16:creationId xmlns:a16="http://schemas.microsoft.com/office/drawing/2014/main" id="{F2073460-AAA3-4435-A3E4-2262182F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4275" y="3621088"/>
            <a:ext cx="406400" cy="914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65" name="Rectangle 43">
            <a:extLst>
              <a:ext uri="{FF2B5EF4-FFF2-40B4-BE49-F238E27FC236}">
                <a16:creationId xmlns:a16="http://schemas.microsoft.com/office/drawing/2014/main" id="{107626BC-3E92-446F-82ED-01217F0EE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813" y="5573713"/>
            <a:ext cx="5013325" cy="57150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66" name="Freeform 44">
            <a:extLst>
              <a:ext uri="{FF2B5EF4-FFF2-40B4-BE49-F238E27FC236}">
                <a16:creationId xmlns:a16="http://schemas.microsoft.com/office/drawing/2014/main" id="{404C3D2D-4E00-459D-911B-1EE86E0A0589}"/>
              </a:ext>
            </a:extLst>
          </p:cNvPr>
          <p:cNvSpPr>
            <a:spLocks/>
          </p:cNvSpPr>
          <p:nvPr/>
        </p:nvSpPr>
        <p:spPr bwMode="auto">
          <a:xfrm>
            <a:off x="7196138" y="5492750"/>
            <a:ext cx="193675" cy="217488"/>
          </a:xfrm>
          <a:custGeom>
            <a:avLst/>
            <a:gdLst>
              <a:gd name="T0" fmla="*/ 2147483646 w 137"/>
              <a:gd name="T1" fmla="*/ 0 h 137"/>
              <a:gd name="T2" fmla="*/ 0 w 137"/>
              <a:gd name="T3" fmla="*/ 2147483646 h 137"/>
              <a:gd name="T4" fmla="*/ 2147483646 w 137"/>
              <a:gd name="T5" fmla="*/ 2147483646 h 1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7" h="137">
                <a:moveTo>
                  <a:pt x="137" y="0"/>
                </a:moveTo>
                <a:lnTo>
                  <a:pt x="0" y="69"/>
                </a:lnTo>
                <a:lnTo>
                  <a:pt x="137" y="137"/>
                </a:lnTo>
              </a:path>
            </a:pathLst>
          </a:custGeom>
          <a:noFill/>
          <a:ln w="57150">
            <a:solidFill>
              <a:srgbClr val="00CC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7" name="Freeform 45">
            <a:extLst>
              <a:ext uri="{FF2B5EF4-FFF2-40B4-BE49-F238E27FC236}">
                <a16:creationId xmlns:a16="http://schemas.microsoft.com/office/drawing/2014/main" id="{D268C8EF-14A1-4BBC-9022-5739C98BD6B9}"/>
              </a:ext>
            </a:extLst>
          </p:cNvPr>
          <p:cNvSpPr>
            <a:spLocks/>
          </p:cNvSpPr>
          <p:nvPr/>
        </p:nvSpPr>
        <p:spPr bwMode="auto">
          <a:xfrm>
            <a:off x="5145088" y="5268913"/>
            <a:ext cx="374650" cy="841375"/>
          </a:xfrm>
          <a:custGeom>
            <a:avLst/>
            <a:gdLst>
              <a:gd name="T0" fmla="*/ 2147483646 w 266"/>
              <a:gd name="T1" fmla="*/ 0 h 530"/>
              <a:gd name="T2" fmla="*/ 0 w 266"/>
              <a:gd name="T3" fmla="*/ 2147483646 h 530"/>
              <a:gd name="T4" fmla="*/ 2147483646 w 266"/>
              <a:gd name="T5" fmla="*/ 2147483646 h 530"/>
              <a:gd name="T6" fmla="*/ 2147483646 w 266"/>
              <a:gd name="T7" fmla="*/ 2147483646 h 530"/>
              <a:gd name="T8" fmla="*/ 2147483646 w 266"/>
              <a:gd name="T9" fmla="*/ 0 h 5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6" h="530">
                <a:moveTo>
                  <a:pt x="122" y="0"/>
                </a:moveTo>
                <a:lnTo>
                  <a:pt x="0" y="36"/>
                </a:lnTo>
                <a:lnTo>
                  <a:pt x="144" y="530"/>
                </a:lnTo>
                <a:lnTo>
                  <a:pt x="266" y="494"/>
                </a:lnTo>
                <a:lnTo>
                  <a:pt x="122" y="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8" name="Oval 46">
            <a:extLst>
              <a:ext uri="{FF2B5EF4-FFF2-40B4-BE49-F238E27FC236}">
                <a16:creationId xmlns:a16="http://schemas.microsoft.com/office/drawing/2014/main" id="{02941A50-9776-4A3B-B2B0-D69478EF3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075" y="5449888"/>
            <a:ext cx="271463" cy="306387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CC99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69" name="Freeform 47">
            <a:extLst>
              <a:ext uri="{FF2B5EF4-FFF2-40B4-BE49-F238E27FC236}">
                <a16:creationId xmlns:a16="http://schemas.microsoft.com/office/drawing/2014/main" id="{D7F8977B-EDFB-4F90-924F-A939D46C7E54}"/>
              </a:ext>
            </a:extLst>
          </p:cNvPr>
          <p:cNvSpPr>
            <a:spLocks/>
          </p:cNvSpPr>
          <p:nvPr/>
        </p:nvSpPr>
        <p:spPr bwMode="auto">
          <a:xfrm>
            <a:off x="4959350" y="5492750"/>
            <a:ext cx="193675" cy="217488"/>
          </a:xfrm>
          <a:custGeom>
            <a:avLst/>
            <a:gdLst>
              <a:gd name="T0" fmla="*/ 2147483646 w 137"/>
              <a:gd name="T1" fmla="*/ 0 h 137"/>
              <a:gd name="T2" fmla="*/ 0 w 137"/>
              <a:gd name="T3" fmla="*/ 2147483646 h 137"/>
              <a:gd name="T4" fmla="*/ 2147483646 w 137"/>
              <a:gd name="T5" fmla="*/ 2147483646 h 1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7" h="137">
                <a:moveTo>
                  <a:pt x="137" y="0"/>
                </a:moveTo>
                <a:lnTo>
                  <a:pt x="0" y="69"/>
                </a:lnTo>
                <a:lnTo>
                  <a:pt x="137" y="137"/>
                </a:lnTo>
              </a:path>
            </a:pathLst>
          </a:custGeom>
          <a:noFill/>
          <a:ln w="57150">
            <a:solidFill>
              <a:srgbClr val="00CC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0" name="Rectangle 48">
            <a:extLst>
              <a:ext uri="{FF2B5EF4-FFF2-40B4-BE49-F238E27FC236}">
                <a16:creationId xmlns:a16="http://schemas.microsoft.com/office/drawing/2014/main" id="{1C1F83F8-ECE5-4BF8-B485-BD164D4AF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4275" y="5167313"/>
            <a:ext cx="406400" cy="914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grpSp>
        <p:nvGrpSpPr>
          <p:cNvPr id="10271" name="Group 49">
            <a:extLst>
              <a:ext uri="{FF2B5EF4-FFF2-40B4-BE49-F238E27FC236}">
                <a16:creationId xmlns:a16="http://schemas.microsoft.com/office/drawing/2014/main" id="{3F4FF025-0EB3-4895-84FA-3EB90B8A0301}"/>
              </a:ext>
            </a:extLst>
          </p:cNvPr>
          <p:cNvGrpSpPr>
            <a:grpSpLocks/>
          </p:cNvGrpSpPr>
          <p:nvPr/>
        </p:nvGrpSpPr>
        <p:grpSpPr bwMode="auto">
          <a:xfrm>
            <a:off x="925513" y="2565400"/>
            <a:ext cx="1152525" cy="217488"/>
            <a:chOff x="602" y="1328"/>
            <a:chExt cx="817" cy="137"/>
          </a:xfrm>
        </p:grpSpPr>
        <p:sp>
          <p:nvSpPr>
            <p:cNvPr id="10317" name="Freeform 50">
              <a:extLst>
                <a:ext uri="{FF2B5EF4-FFF2-40B4-BE49-F238E27FC236}">
                  <a16:creationId xmlns:a16="http://schemas.microsoft.com/office/drawing/2014/main" id="{6F82DDF9-2CBD-4C5A-8696-57D30FFDB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328"/>
              <a:ext cx="137" cy="137"/>
            </a:xfrm>
            <a:custGeom>
              <a:avLst/>
              <a:gdLst>
                <a:gd name="T0" fmla="*/ 0 w 137"/>
                <a:gd name="T1" fmla="*/ 137 h 137"/>
                <a:gd name="T2" fmla="*/ 137 w 137"/>
                <a:gd name="T3" fmla="*/ 68 h 137"/>
                <a:gd name="T4" fmla="*/ 0 w 137"/>
                <a:gd name="T5" fmla="*/ 0 h 1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" h="137">
                  <a:moveTo>
                    <a:pt x="0" y="137"/>
                  </a:moveTo>
                  <a:lnTo>
                    <a:pt x="137" y="68"/>
                  </a:ln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18" name="Rectangle 51">
              <a:extLst>
                <a:ext uri="{FF2B5EF4-FFF2-40B4-BE49-F238E27FC236}">
                  <a16:creationId xmlns:a16="http://schemas.microsoft.com/office/drawing/2014/main" id="{ECF8735D-053B-4E11-BD0C-BBE2E065F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" y="1378"/>
              <a:ext cx="680" cy="36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</p:grpSp>
      <p:sp>
        <p:nvSpPr>
          <p:cNvPr id="10272" name="Rectangle 52">
            <a:extLst>
              <a:ext uri="{FF2B5EF4-FFF2-40B4-BE49-F238E27FC236}">
                <a16:creationId xmlns:a16="http://schemas.microsoft.com/office/drawing/2014/main" id="{2CF70D40-41A7-42C2-9324-3585CB2A4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475" y="5319713"/>
            <a:ext cx="1084263" cy="534987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grpSp>
        <p:nvGrpSpPr>
          <p:cNvPr id="10273" name="Group 53">
            <a:extLst>
              <a:ext uri="{FF2B5EF4-FFF2-40B4-BE49-F238E27FC236}">
                <a16:creationId xmlns:a16="http://schemas.microsoft.com/office/drawing/2014/main" id="{2A7FA085-B7D4-42F3-80CE-85EED22BF7DE}"/>
              </a:ext>
            </a:extLst>
          </p:cNvPr>
          <p:cNvGrpSpPr>
            <a:grpSpLocks/>
          </p:cNvGrpSpPr>
          <p:nvPr/>
        </p:nvGrpSpPr>
        <p:grpSpPr bwMode="auto">
          <a:xfrm>
            <a:off x="5367338" y="5319713"/>
            <a:ext cx="542925" cy="611187"/>
            <a:chOff x="3749" y="3063"/>
            <a:chExt cx="385" cy="385"/>
          </a:xfrm>
        </p:grpSpPr>
        <p:sp>
          <p:nvSpPr>
            <p:cNvPr id="10313" name="Oval 54">
              <a:extLst>
                <a:ext uri="{FF2B5EF4-FFF2-40B4-BE49-F238E27FC236}">
                  <a16:creationId xmlns:a16="http://schemas.microsoft.com/office/drawing/2014/main" id="{6026A854-FA4A-42C5-86F0-77B5574EE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3063"/>
              <a:ext cx="385" cy="385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grpSp>
          <p:nvGrpSpPr>
            <p:cNvPr id="10314" name="Group 55">
              <a:extLst>
                <a:ext uri="{FF2B5EF4-FFF2-40B4-BE49-F238E27FC236}">
                  <a16:creationId xmlns:a16="http://schemas.microsoft.com/office/drawing/2014/main" id="{BE9F1A38-0BB6-4237-A268-E59024D649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7" y="3111"/>
              <a:ext cx="289" cy="289"/>
              <a:chOff x="3797" y="3111"/>
              <a:chExt cx="289" cy="289"/>
            </a:xfrm>
          </p:grpSpPr>
          <p:sp>
            <p:nvSpPr>
              <p:cNvPr id="10315" name="Oval 56">
                <a:extLst>
                  <a:ext uri="{FF2B5EF4-FFF2-40B4-BE49-F238E27FC236}">
                    <a16:creationId xmlns:a16="http://schemas.microsoft.com/office/drawing/2014/main" id="{17287C11-3872-43F8-A751-CE5DE1E56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3111"/>
                <a:ext cx="289" cy="289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cs-CZ" sz="2400"/>
              </a:p>
            </p:txBody>
          </p:sp>
          <p:sp>
            <p:nvSpPr>
              <p:cNvPr id="10316" name="Oval 57">
                <a:extLst>
                  <a:ext uri="{FF2B5EF4-FFF2-40B4-BE49-F238E27FC236}">
                    <a16:creationId xmlns:a16="http://schemas.microsoft.com/office/drawing/2014/main" id="{E232C2A7-F3B9-40FE-8289-4056C1189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5" y="3159"/>
                <a:ext cx="193" cy="193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cs-CZ" sz="2400"/>
              </a:p>
            </p:txBody>
          </p:sp>
        </p:grpSp>
      </p:grpSp>
      <p:grpSp>
        <p:nvGrpSpPr>
          <p:cNvPr id="10274" name="Group 58">
            <a:extLst>
              <a:ext uri="{FF2B5EF4-FFF2-40B4-BE49-F238E27FC236}">
                <a16:creationId xmlns:a16="http://schemas.microsoft.com/office/drawing/2014/main" id="{4DF3A89D-5F7A-4B9D-8892-CB68982C391B}"/>
              </a:ext>
            </a:extLst>
          </p:cNvPr>
          <p:cNvGrpSpPr>
            <a:grpSpLocks/>
          </p:cNvGrpSpPr>
          <p:nvPr/>
        </p:nvGrpSpPr>
        <p:grpSpPr bwMode="auto">
          <a:xfrm>
            <a:off x="4689475" y="5475288"/>
            <a:ext cx="263525" cy="296862"/>
            <a:chOff x="3269" y="3161"/>
            <a:chExt cx="187" cy="187"/>
          </a:xfrm>
        </p:grpSpPr>
        <p:sp>
          <p:nvSpPr>
            <p:cNvPr id="10311" name="Freeform 59">
              <a:extLst>
                <a:ext uri="{FF2B5EF4-FFF2-40B4-BE49-F238E27FC236}">
                  <a16:creationId xmlns:a16="http://schemas.microsoft.com/office/drawing/2014/main" id="{FB851A5B-9E95-4831-BC92-BD96BB6D5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" y="3161"/>
              <a:ext cx="187" cy="187"/>
            </a:xfrm>
            <a:custGeom>
              <a:avLst/>
              <a:gdLst>
                <a:gd name="T0" fmla="*/ 187 w 187"/>
                <a:gd name="T1" fmla="*/ 0 h 187"/>
                <a:gd name="T2" fmla="*/ 0 w 187"/>
                <a:gd name="T3" fmla="*/ 94 h 187"/>
                <a:gd name="T4" fmla="*/ 187 w 187"/>
                <a:gd name="T5" fmla="*/ 187 h 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" h="187">
                  <a:moveTo>
                    <a:pt x="187" y="0"/>
                  </a:moveTo>
                  <a:lnTo>
                    <a:pt x="0" y="94"/>
                  </a:lnTo>
                  <a:lnTo>
                    <a:pt x="187" y="187"/>
                  </a:lnTo>
                </a:path>
              </a:pathLst>
            </a:custGeom>
            <a:noFill/>
            <a:ln w="88900">
              <a:solidFill>
                <a:srgbClr val="FFFF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12" name="Freeform 60">
              <a:extLst>
                <a:ext uri="{FF2B5EF4-FFF2-40B4-BE49-F238E27FC236}">
                  <a16:creationId xmlns:a16="http://schemas.microsoft.com/office/drawing/2014/main" id="{F2BE34A9-4961-43A5-8375-9118FAB1F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3186"/>
              <a:ext cx="137" cy="137"/>
            </a:xfrm>
            <a:custGeom>
              <a:avLst/>
              <a:gdLst>
                <a:gd name="T0" fmla="*/ 137 w 137"/>
                <a:gd name="T1" fmla="*/ 0 h 137"/>
                <a:gd name="T2" fmla="*/ 0 w 137"/>
                <a:gd name="T3" fmla="*/ 69 h 137"/>
                <a:gd name="T4" fmla="*/ 137 w 137"/>
                <a:gd name="T5" fmla="*/ 137 h 1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" h="137">
                  <a:moveTo>
                    <a:pt x="137" y="0"/>
                  </a:moveTo>
                  <a:lnTo>
                    <a:pt x="0" y="69"/>
                  </a:lnTo>
                  <a:lnTo>
                    <a:pt x="137" y="137"/>
                  </a:lnTo>
                </a:path>
              </a:pathLst>
            </a:custGeom>
            <a:noFill/>
            <a:ln w="57150">
              <a:solidFill>
                <a:srgbClr val="00CC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275" name="Group 61">
            <a:extLst>
              <a:ext uri="{FF2B5EF4-FFF2-40B4-BE49-F238E27FC236}">
                <a16:creationId xmlns:a16="http://schemas.microsoft.com/office/drawing/2014/main" id="{03B2C192-9008-455F-B636-40EE6A50DE66}"/>
              </a:ext>
            </a:extLst>
          </p:cNvPr>
          <p:cNvGrpSpPr>
            <a:grpSpLocks/>
          </p:cNvGrpSpPr>
          <p:nvPr/>
        </p:nvGrpSpPr>
        <p:grpSpPr bwMode="auto">
          <a:xfrm>
            <a:off x="7196138" y="5475288"/>
            <a:ext cx="263525" cy="296862"/>
            <a:chOff x="5045" y="3161"/>
            <a:chExt cx="187" cy="187"/>
          </a:xfrm>
        </p:grpSpPr>
        <p:sp>
          <p:nvSpPr>
            <p:cNvPr id="10309" name="Freeform 62">
              <a:extLst>
                <a:ext uri="{FF2B5EF4-FFF2-40B4-BE49-F238E27FC236}">
                  <a16:creationId xmlns:a16="http://schemas.microsoft.com/office/drawing/2014/main" id="{D57CB27F-3249-4B41-BB5D-C9E7E8319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3161"/>
              <a:ext cx="187" cy="187"/>
            </a:xfrm>
            <a:custGeom>
              <a:avLst/>
              <a:gdLst>
                <a:gd name="T0" fmla="*/ 187 w 187"/>
                <a:gd name="T1" fmla="*/ 0 h 187"/>
                <a:gd name="T2" fmla="*/ 0 w 187"/>
                <a:gd name="T3" fmla="*/ 94 h 187"/>
                <a:gd name="T4" fmla="*/ 187 w 187"/>
                <a:gd name="T5" fmla="*/ 187 h 1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" h="187">
                  <a:moveTo>
                    <a:pt x="187" y="0"/>
                  </a:moveTo>
                  <a:lnTo>
                    <a:pt x="0" y="94"/>
                  </a:lnTo>
                  <a:lnTo>
                    <a:pt x="187" y="187"/>
                  </a:lnTo>
                </a:path>
              </a:pathLst>
            </a:custGeom>
            <a:noFill/>
            <a:ln w="88900">
              <a:solidFill>
                <a:srgbClr val="FFFF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10" name="Freeform 63">
              <a:extLst>
                <a:ext uri="{FF2B5EF4-FFF2-40B4-BE49-F238E27FC236}">
                  <a16:creationId xmlns:a16="http://schemas.microsoft.com/office/drawing/2014/main" id="{4E101238-1CA8-4EC3-BC03-24AB27C4C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" y="3186"/>
              <a:ext cx="137" cy="137"/>
            </a:xfrm>
            <a:custGeom>
              <a:avLst/>
              <a:gdLst>
                <a:gd name="T0" fmla="*/ 137 w 137"/>
                <a:gd name="T1" fmla="*/ 0 h 137"/>
                <a:gd name="T2" fmla="*/ 0 w 137"/>
                <a:gd name="T3" fmla="*/ 69 h 137"/>
                <a:gd name="T4" fmla="*/ 137 w 137"/>
                <a:gd name="T5" fmla="*/ 137 h 1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" h="137">
                  <a:moveTo>
                    <a:pt x="137" y="0"/>
                  </a:moveTo>
                  <a:lnTo>
                    <a:pt x="0" y="69"/>
                  </a:lnTo>
                  <a:lnTo>
                    <a:pt x="137" y="137"/>
                  </a:lnTo>
                </a:path>
              </a:pathLst>
            </a:custGeom>
            <a:noFill/>
            <a:ln w="57150">
              <a:solidFill>
                <a:srgbClr val="00CC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276" name="Rectangle 64">
            <a:extLst>
              <a:ext uri="{FF2B5EF4-FFF2-40B4-BE49-F238E27FC236}">
                <a16:creationId xmlns:a16="http://schemas.microsoft.com/office/drawing/2014/main" id="{84837EBE-B951-4DDB-8EE7-F902CA523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281113"/>
            <a:ext cx="9302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77" name="Rectangle 65">
            <a:extLst>
              <a:ext uri="{FF2B5EF4-FFF2-40B4-BE49-F238E27FC236}">
                <a16:creationId xmlns:a16="http://schemas.microsoft.com/office/drawing/2014/main" id="{62CF9976-BF7A-4735-9A19-C3013A8AF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62000"/>
            <a:ext cx="812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b="1">
                <a:solidFill>
                  <a:srgbClr val="FF0000"/>
                </a:solidFill>
              </a:rPr>
              <a:t>CNS</a:t>
            </a:r>
          </a:p>
        </p:txBody>
      </p:sp>
      <p:sp>
        <p:nvSpPr>
          <p:cNvPr id="10278" name="Rectangle 66">
            <a:extLst>
              <a:ext uri="{FF2B5EF4-FFF2-40B4-BE49-F238E27FC236}">
                <a16:creationId xmlns:a16="http://schemas.microsoft.com/office/drawing/2014/main" id="{CB2610B2-447A-42EE-B6E5-2F64BB762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1281113"/>
            <a:ext cx="6762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79" name="Rectangle 67">
            <a:extLst>
              <a:ext uri="{FF2B5EF4-FFF2-40B4-BE49-F238E27FC236}">
                <a16:creationId xmlns:a16="http://schemas.microsoft.com/office/drawing/2014/main" id="{50A6B832-5492-445D-9B1C-763475C88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25" y="762000"/>
            <a:ext cx="7667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b="1">
                <a:solidFill>
                  <a:srgbClr val="FF0000"/>
                </a:solidFill>
              </a:rPr>
              <a:t>PNS</a:t>
            </a:r>
          </a:p>
        </p:txBody>
      </p:sp>
      <p:sp>
        <p:nvSpPr>
          <p:cNvPr id="10280" name="Oval 68">
            <a:extLst>
              <a:ext uri="{FF2B5EF4-FFF2-40B4-BE49-F238E27FC236}">
                <a16:creationId xmlns:a16="http://schemas.microsoft.com/office/drawing/2014/main" id="{C7961A6C-7B35-4A4B-A3FD-901118945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938" y="5548313"/>
            <a:ext cx="130175" cy="1460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81" name="Oval 69">
            <a:extLst>
              <a:ext uri="{FF2B5EF4-FFF2-40B4-BE49-F238E27FC236}">
                <a16:creationId xmlns:a16="http://schemas.microsoft.com/office/drawing/2014/main" id="{0EE1C556-F31F-498D-8FC4-5712EC028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75" y="5700713"/>
            <a:ext cx="130175" cy="1460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82" name="Oval 70">
            <a:extLst>
              <a:ext uri="{FF2B5EF4-FFF2-40B4-BE49-F238E27FC236}">
                <a16:creationId xmlns:a16="http://schemas.microsoft.com/office/drawing/2014/main" id="{60CD2470-B027-4A34-9F9D-5CFE84575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2138" y="5395913"/>
            <a:ext cx="130175" cy="1460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83" name="Oval 71">
            <a:extLst>
              <a:ext uri="{FF2B5EF4-FFF2-40B4-BE49-F238E27FC236}">
                <a16:creationId xmlns:a16="http://schemas.microsoft.com/office/drawing/2014/main" id="{D0880D87-3BEE-4F93-B749-22E19D52B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75" y="5387975"/>
            <a:ext cx="136525" cy="1539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84" name="Oval 72">
            <a:extLst>
              <a:ext uri="{FF2B5EF4-FFF2-40B4-BE49-F238E27FC236}">
                <a16:creationId xmlns:a16="http://schemas.microsoft.com/office/drawing/2014/main" id="{2693142F-446E-46F6-83B3-476D7C7D9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938" y="5472113"/>
            <a:ext cx="130175" cy="1460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85" name="Oval 73">
            <a:extLst>
              <a:ext uri="{FF2B5EF4-FFF2-40B4-BE49-F238E27FC236}">
                <a16:creationId xmlns:a16="http://schemas.microsoft.com/office/drawing/2014/main" id="{F449B641-7A20-4563-8C1D-CFDE04088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2138" y="5548313"/>
            <a:ext cx="130175" cy="1460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86" name="Oval 74">
            <a:extLst>
              <a:ext uri="{FF2B5EF4-FFF2-40B4-BE49-F238E27FC236}">
                <a16:creationId xmlns:a16="http://schemas.microsoft.com/office/drawing/2014/main" id="{5A21F047-4278-412A-8FEA-28C851575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75" y="5548313"/>
            <a:ext cx="130175" cy="1460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87" name="Oval 75">
            <a:extLst>
              <a:ext uri="{FF2B5EF4-FFF2-40B4-BE49-F238E27FC236}">
                <a16:creationId xmlns:a16="http://schemas.microsoft.com/office/drawing/2014/main" id="{99303A83-B607-416D-B187-D0734F079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2138" y="5700713"/>
            <a:ext cx="130175" cy="1460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88" name="Oval 76">
            <a:extLst>
              <a:ext uri="{FF2B5EF4-FFF2-40B4-BE49-F238E27FC236}">
                <a16:creationId xmlns:a16="http://schemas.microsoft.com/office/drawing/2014/main" id="{D8865A3A-832E-4720-9B5D-A11B8A764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7075" y="5472113"/>
            <a:ext cx="130175" cy="1460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89" name="Oval 77">
            <a:extLst>
              <a:ext uri="{FF2B5EF4-FFF2-40B4-BE49-F238E27FC236}">
                <a16:creationId xmlns:a16="http://schemas.microsoft.com/office/drawing/2014/main" id="{C270A642-C3B3-43E4-BB43-C2B376E2D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7075" y="5700713"/>
            <a:ext cx="130175" cy="1460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90" name="Oval 78">
            <a:extLst>
              <a:ext uri="{FF2B5EF4-FFF2-40B4-BE49-F238E27FC236}">
                <a16:creationId xmlns:a16="http://schemas.microsoft.com/office/drawing/2014/main" id="{286F8C11-7383-4A03-A6D0-5C4486A9F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7075" y="5624513"/>
            <a:ext cx="130175" cy="1460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91" name="Rectangle 79">
            <a:extLst>
              <a:ext uri="{FF2B5EF4-FFF2-40B4-BE49-F238E27FC236}">
                <a16:creationId xmlns:a16="http://schemas.microsoft.com/office/drawing/2014/main" id="{D062EBDD-9DEF-4D5D-B199-6E9CAE8BF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475" y="5776913"/>
            <a:ext cx="68263" cy="304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92" name="Text Box 80">
            <a:extLst>
              <a:ext uri="{FF2B5EF4-FFF2-40B4-BE49-F238E27FC236}">
                <a16:creationId xmlns:a16="http://schemas.microsoft.com/office/drawing/2014/main" id="{27757FD6-D7F7-4219-9379-7064EC92D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648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/>
              <a:t>příč. pruh. sv.</a:t>
            </a:r>
          </a:p>
        </p:txBody>
      </p:sp>
      <p:sp>
        <p:nvSpPr>
          <p:cNvPr id="10293" name="Text Box 81">
            <a:extLst>
              <a:ext uri="{FF2B5EF4-FFF2-40B4-BE49-F238E27FC236}">
                <a16:creationId xmlns:a16="http://schemas.microsoft.com/office/drawing/2014/main" id="{8A163E5E-9C91-4D6A-B204-9402D16EC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6286500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/>
              <a:t>hl. sv., myokard, žl.</a:t>
            </a:r>
            <a:endParaRPr lang="cs-CZ" altLang="en-US" sz="2400"/>
          </a:p>
        </p:txBody>
      </p:sp>
      <p:sp>
        <p:nvSpPr>
          <p:cNvPr id="10294" name="Text Box 82">
            <a:extLst>
              <a:ext uri="{FF2B5EF4-FFF2-40B4-BE49-F238E27FC236}">
                <a16:creationId xmlns:a16="http://schemas.microsoft.com/office/drawing/2014/main" id="{9B6A57E2-A9E7-4542-969C-761443B7C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1431925"/>
            <a:ext cx="353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 b="1">
                <a:solidFill>
                  <a:srgbClr val="006600"/>
                </a:solidFill>
              </a:rPr>
              <a:t>Schwannovy bb. a její deriváty</a:t>
            </a:r>
          </a:p>
        </p:txBody>
      </p:sp>
      <p:sp>
        <p:nvSpPr>
          <p:cNvPr id="10295" name="Text Box 83">
            <a:extLst>
              <a:ext uri="{FF2B5EF4-FFF2-40B4-BE49-F238E27FC236}">
                <a16:creationId xmlns:a16="http://schemas.microsoft.com/office/drawing/2014/main" id="{2CBF9960-88E2-44A3-88D5-F3A262874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31925"/>
            <a:ext cx="1931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 b="1">
                <a:solidFill>
                  <a:srgbClr val="006600"/>
                </a:solidFill>
              </a:rPr>
              <a:t>oligodendrocyty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000" b="1">
                <a:solidFill>
                  <a:srgbClr val="006600"/>
                </a:solidFill>
              </a:rPr>
              <a:t>astrocyty</a:t>
            </a:r>
            <a:endParaRPr lang="cs-CZ" altLang="en-US" sz="2800"/>
          </a:p>
        </p:txBody>
      </p:sp>
      <p:sp>
        <p:nvSpPr>
          <p:cNvPr id="10296" name="Text Box 2">
            <a:extLst>
              <a:ext uri="{FF2B5EF4-FFF2-40B4-BE49-F238E27FC236}">
                <a16:creationId xmlns:a16="http://schemas.microsoft.com/office/drawing/2014/main" id="{125BFD1D-013C-45D6-8678-CD22F8EAD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"/>
            <a:ext cx="535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chemeClr val="accent2"/>
                </a:solidFill>
              </a:rPr>
              <a:t>ROZDĚLENÍ NERVOVÉ SOUSTAVY</a:t>
            </a:r>
          </a:p>
        </p:txBody>
      </p:sp>
      <p:sp>
        <p:nvSpPr>
          <p:cNvPr id="10297" name="Oval 84">
            <a:extLst>
              <a:ext uri="{FF2B5EF4-FFF2-40B4-BE49-F238E27FC236}">
                <a16:creationId xmlns:a16="http://schemas.microsoft.com/office/drawing/2014/main" id="{C8F1E1D4-195F-463A-8AF5-178933F06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146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98" name="Freeform 85">
            <a:extLst>
              <a:ext uri="{FF2B5EF4-FFF2-40B4-BE49-F238E27FC236}">
                <a16:creationId xmlns:a16="http://schemas.microsoft.com/office/drawing/2014/main" id="{1173DA74-6330-4945-8EBF-18D2CDD4617B}"/>
              </a:ext>
            </a:extLst>
          </p:cNvPr>
          <p:cNvSpPr>
            <a:spLocks/>
          </p:cNvSpPr>
          <p:nvPr/>
        </p:nvSpPr>
        <p:spPr bwMode="auto">
          <a:xfrm>
            <a:off x="414338" y="2743200"/>
            <a:ext cx="307975" cy="1447800"/>
          </a:xfrm>
          <a:custGeom>
            <a:avLst/>
            <a:gdLst>
              <a:gd name="T0" fmla="*/ 2147483646 w 194"/>
              <a:gd name="T1" fmla="*/ 0 h 865"/>
              <a:gd name="T2" fmla="*/ 2147483646 w 194"/>
              <a:gd name="T3" fmla="*/ 2147483646 h 865"/>
              <a:gd name="T4" fmla="*/ 2147483646 w 194"/>
              <a:gd name="T5" fmla="*/ 2147483646 h 865"/>
              <a:gd name="T6" fmla="*/ 2147483646 w 194"/>
              <a:gd name="T7" fmla="*/ 2147483646 h 865"/>
              <a:gd name="T8" fmla="*/ 2147483646 w 194"/>
              <a:gd name="T9" fmla="*/ 2147483646 h 865"/>
              <a:gd name="T10" fmla="*/ 2147483646 w 194"/>
              <a:gd name="T11" fmla="*/ 2147483646 h 8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4" h="865">
                <a:moveTo>
                  <a:pt x="123" y="0"/>
                </a:moveTo>
                <a:cubicBezTo>
                  <a:pt x="109" y="27"/>
                  <a:pt x="62" y="91"/>
                  <a:pt x="42" y="162"/>
                </a:cubicBezTo>
                <a:cubicBezTo>
                  <a:pt x="22" y="233"/>
                  <a:pt x="0" y="347"/>
                  <a:pt x="1" y="425"/>
                </a:cubicBezTo>
                <a:cubicBezTo>
                  <a:pt x="2" y="503"/>
                  <a:pt x="29" y="566"/>
                  <a:pt x="49" y="631"/>
                </a:cubicBezTo>
                <a:cubicBezTo>
                  <a:pt x="69" y="696"/>
                  <a:pt x="99" y="777"/>
                  <a:pt x="123" y="816"/>
                </a:cubicBezTo>
                <a:cubicBezTo>
                  <a:pt x="147" y="855"/>
                  <a:pt x="179" y="855"/>
                  <a:pt x="194" y="865"/>
                </a:cubicBezTo>
              </a:path>
            </a:pathLst>
          </a:custGeom>
          <a:noFill/>
          <a:ln w="38100" cmpd="sng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99" name="Line 86">
            <a:extLst>
              <a:ext uri="{FF2B5EF4-FFF2-40B4-BE49-F238E27FC236}">
                <a16:creationId xmlns:a16="http://schemas.microsoft.com/office/drawing/2014/main" id="{E55B6B26-D126-4A8C-B0E6-7426D7E22B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4038600"/>
            <a:ext cx="76200" cy="76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00" name="Line 87">
            <a:extLst>
              <a:ext uri="{FF2B5EF4-FFF2-40B4-BE49-F238E27FC236}">
                <a16:creationId xmlns:a16="http://schemas.microsoft.com/office/drawing/2014/main" id="{2B8DB6CD-8340-426E-9E40-13A207847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590800"/>
            <a:ext cx="914400" cy="0"/>
          </a:xfrm>
          <a:prstGeom prst="line">
            <a:avLst/>
          </a:prstGeom>
          <a:noFill/>
          <a:ln w="76200">
            <a:pattFill prst="lgCheck">
              <a:fgClr>
                <a:srgbClr val="CC00CC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01" name="Line 88">
            <a:extLst>
              <a:ext uri="{FF2B5EF4-FFF2-40B4-BE49-F238E27FC236}">
                <a16:creationId xmlns:a16="http://schemas.microsoft.com/office/drawing/2014/main" id="{9EA26D68-38AF-4CCF-A4F6-5D913A042E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743200"/>
            <a:ext cx="914400" cy="0"/>
          </a:xfrm>
          <a:prstGeom prst="line">
            <a:avLst/>
          </a:prstGeom>
          <a:noFill/>
          <a:ln w="76200">
            <a:pattFill prst="lgCheck">
              <a:fgClr>
                <a:srgbClr val="CC00CC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02" name="Line 89">
            <a:extLst>
              <a:ext uri="{FF2B5EF4-FFF2-40B4-BE49-F238E27FC236}">
                <a16:creationId xmlns:a16="http://schemas.microsoft.com/office/drawing/2014/main" id="{CEF7D9A2-5D38-466C-8F1E-4F30E8809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073525"/>
            <a:ext cx="914400" cy="0"/>
          </a:xfrm>
          <a:prstGeom prst="line">
            <a:avLst/>
          </a:prstGeom>
          <a:noFill/>
          <a:ln w="76200">
            <a:pattFill prst="lgCheck">
              <a:fgClr>
                <a:srgbClr val="CC00CC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03" name="Line 90">
            <a:extLst>
              <a:ext uri="{FF2B5EF4-FFF2-40B4-BE49-F238E27FC236}">
                <a16:creationId xmlns:a16="http://schemas.microsoft.com/office/drawing/2014/main" id="{355A5550-A954-4667-89DC-EF39428BCF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230688"/>
            <a:ext cx="914400" cy="0"/>
          </a:xfrm>
          <a:prstGeom prst="line">
            <a:avLst/>
          </a:prstGeom>
          <a:noFill/>
          <a:ln w="76200">
            <a:pattFill prst="lgCheck">
              <a:fgClr>
                <a:srgbClr val="CC00CC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04" name="Line 91">
            <a:extLst>
              <a:ext uri="{FF2B5EF4-FFF2-40B4-BE49-F238E27FC236}">
                <a16:creationId xmlns:a16="http://schemas.microsoft.com/office/drawing/2014/main" id="{D61A88A8-D216-4C08-8362-81784E9C1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486400"/>
            <a:ext cx="838200" cy="0"/>
          </a:xfrm>
          <a:prstGeom prst="line">
            <a:avLst/>
          </a:prstGeom>
          <a:noFill/>
          <a:ln w="76200">
            <a:pattFill prst="lgCheck">
              <a:fgClr>
                <a:srgbClr val="CC00CC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05" name="Line 92">
            <a:extLst>
              <a:ext uri="{FF2B5EF4-FFF2-40B4-BE49-F238E27FC236}">
                <a16:creationId xmlns:a16="http://schemas.microsoft.com/office/drawing/2014/main" id="{BBF76348-9030-414E-B6C3-9BE7A1B720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15000"/>
            <a:ext cx="838200" cy="0"/>
          </a:xfrm>
          <a:prstGeom prst="line">
            <a:avLst/>
          </a:prstGeom>
          <a:noFill/>
          <a:ln w="76200">
            <a:pattFill prst="lgCheck">
              <a:fgClr>
                <a:srgbClr val="CC00CC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06" name="Freeform 93">
            <a:extLst>
              <a:ext uri="{FF2B5EF4-FFF2-40B4-BE49-F238E27FC236}">
                <a16:creationId xmlns:a16="http://schemas.microsoft.com/office/drawing/2014/main" id="{4145FF3C-D10A-4004-929D-35E5B5DBA2CA}"/>
              </a:ext>
            </a:extLst>
          </p:cNvPr>
          <p:cNvSpPr>
            <a:spLocks/>
          </p:cNvSpPr>
          <p:nvPr/>
        </p:nvSpPr>
        <p:spPr bwMode="auto">
          <a:xfrm>
            <a:off x="358775" y="2743200"/>
            <a:ext cx="307975" cy="1447800"/>
          </a:xfrm>
          <a:custGeom>
            <a:avLst/>
            <a:gdLst>
              <a:gd name="T0" fmla="*/ 2147483646 w 194"/>
              <a:gd name="T1" fmla="*/ 0 h 865"/>
              <a:gd name="T2" fmla="*/ 2147483646 w 194"/>
              <a:gd name="T3" fmla="*/ 2147483646 h 865"/>
              <a:gd name="T4" fmla="*/ 2147483646 w 194"/>
              <a:gd name="T5" fmla="*/ 2147483646 h 865"/>
              <a:gd name="T6" fmla="*/ 2147483646 w 194"/>
              <a:gd name="T7" fmla="*/ 2147483646 h 865"/>
              <a:gd name="T8" fmla="*/ 2147483646 w 194"/>
              <a:gd name="T9" fmla="*/ 2147483646 h 865"/>
              <a:gd name="T10" fmla="*/ 2147483646 w 194"/>
              <a:gd name="T11" fmla="*/ 2147483646 h 8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4" h="865">
                <a:moveTo>
                  <a:pt x="123" y="0"/>
                </a:moveTo>
                <a:cubicBezTo>
                  <a:pt x="109" y="27"/>
                  <a:pt x="62" y="91"/>
                  <a:pt x="42" y="162"/>
                </a:cubicBezTo>
                <a:cubicBezTo>
                  <a:pt x="22" y="233"/>
                  <a:pt x="0" y="347"/>
                  <a:pt x="1" y="425"/>
                </a:cubicBezTo>
                <a:cubicBezTo>
                  <a:pt x="2" y="503"/>
                  <a:pt x="29" y="566"/>
                  <a:pt x="49" y="631"/>
                </a:cubicBezTo>
                <a:cubicBezTo>
                  <a:pt x="69" y="696"/>
                  <a:pt x="99" y="777"/>
                  <a:pt x="123" y="816"/>
                </a:cubicBezTo>
                <a:cubicBezTo>
                  <a:pt x="147" y="855"/>
                  <a:pt x="179" y="855"/>
                  <a:pt x="194" y="865"/>
                </a:cubicBezTo>
              </a:path>
            </a:pathLst>
          </a:custGeom>
          <a:noFill/>
          <a:ln w="76200" cap="flat" cmpd="sng">
            <a:pattFill prst="lgCheck">
              <a:fgClr>
                <a:srgbClr val="CC00CC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07" name="Text Box 98">
            <a:extLst>
              <a:ext uri="{FF2B5EF4-FFF2-40B4-BE49-F238E27FC236}">
                <a16:creationId xmlns:a16="http://schemas.microsoft.com/office/drawing/2014/main" id="{94BECC40-58DF-440C-81B9-CB2C5BDC4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175" y="1431925"/>
            <a:ext cx="124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>
                <a:latin typeface="Arial" panose="020B0604020202020204" pitchFamily="34" charset="0"/>
              </a:rPr>
              <a:t>senzory</a:t>
            </a:r>
          </a:p>
        </p:txBody>
      </p:sp>
      <p:sp>
        <p:nvSpPr>
          <p:cNvPr id="10308" name="Text Box 99">
            <a:extLst>
              <a:ext uri="{FF2B5EF4-FFF2-40B4-BE49-F238E27FC236}">
                <a16:creationId xmlns:a16="http://schemas.microsoft.com/office/drawing/2014/main" id="{4CCD3073-614F-4537-9301-781D5FD60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3068638"/>
            <a:ext cx="1265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>
                <a:latin typeface="Arial" panose="020B0604020202020204" pitchFamily="34" charset="0"/>
              </a:rPr>
              <a:t>efektory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A0DDDD48-A8AD-41F1-B07E-E9FAF1C77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0"/>
            <a:ext cx="39052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cs-CZ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ROZDĚLENÍ PNS</a:t>
            </a:r>
          </a:p>
        </p:txBody>
      </p:sp>
      <p:sp>
        <p:nvSpPr>
          <p:cNvPr id="11267" name="Text Box 4">
            <a:extLst>
              <a:ext uri="{FF2B5EF4-FFF2-40B4-BE49-F238E27FC236}">
                <a16:creationId xmlns:a16="http://schemas.microsoft.com/office/drawing/2014/main" id="{C7FB3131-F91E-46EF-8286-79F69288E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752600"/>
            <a:ext cx="7524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en-US" b="1" u="sng"/>
              <a:t>hlavové, kraniální nervy</a:t>
            </a:r>
            <a:r>
              <a:rPr lang="cs-CZ" altLang="en-US" b="1"/>
              <a:t> III.-XII. (I.- XII.)</a:t>
            </a:r>
          </a:p>
        </p:txBody>
      </p:sp>
      <p:sp>
        <p:nvSpPr>
          <p:cNvPr id="11268" name="Text Box 6">
            <a:extLst>
              <a:ext uri="{FF2B5EF4-FFF2-40B4-BE49-F238E27FC236}">
                <a16:creationId xmlns:a16="http://schemas.microsoft.com/office/drawing/2014/main" id="{12FB8428-B7D3-401D-B929-CC7D4D3DD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286000"/>
            <a:ext cx="4886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cs-CZ" altLang="en-US" b="1">
                <a:solidFill>
                  <a:srgbClr val="008000"/>
                </a:solidFill>
              </a:rPr>
              <a:t> prostupují přes bázi lební</a:t>
            </a:r>
          </a:p>
        </p:txBody>
      </p:sp>
      <p:grpSp>
        <p:nvGrpSpPr>
          <p:cNvPr id="11269" name="Group 14">
            <a:extLst>
              <a:ext uri="{FF2B5EF4-FFF2-40B4-BE49-F238E27FC236}">
                <a16:creationId xmlns:a16="http://schemas.microsoft.com/office/drawing/2014/main" id="{E66AC37C-EF88-4BA1-94E1-F3BA395BA14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267200"/>
            <a:ext cx="8577263" cy="1219200"/>
            <a:chOff x="192" y="1584"/>
            <a:chExt cx="5403" cy="768"/>
          </a:xfrm>
        </p:grpSpPr>
        <p:sp>
          <p:nvSpPr>
            <p:cNvPr id="11270" name="Text Box 5">
              <a:extLst>
                <a:ext uri="{FF2B5EF4-FFF2-40B4-BE49-F238E27FC236}">
                  <a16:creationId xmlns:a16="http://schemas.microsoft.com/office/drawing/2014/main" id="{E0FE6750-6D3C-4CBD-BEE6-EF7777DB1D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584"/>
              <a:ext cx="275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b="1" u="sng"/>
                <a:t>spinální nervy</a:t>
              </a:r>
              <a:r>
                <a:rPr lang="cs-CZ" altLang="en-US" b="1"/>
                <a:t> - 31 párů</a:t>
              </a:r>
            </a:p>
          </p:txBody>
        </p:sp>
        <p:sp>
          <p:nvSpPr>
            <p:cNvPr id="11271" name="Text Box 7">
              <a:extLst>
                <a:ext uri="{FF2B5EF4-FFF2-40B4-BE49-F238E27FC236}">
                  <a16:creationId xmlns:a16="http://schemas.microsoft.com/office/drawing/2014/main" id="{FDC38354-5DD1-4E4E-A620-C5C10B72E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987"/>
              <a:ext cx="48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FF0000"/>
                </a:buClr>
              </a:pPr>
              <a:r>
                <a:rPr lang="cs-CZ" altLang="en-US" b="1">
                  <a:solidFill>
                    <a:srgbClr val="008000"/>
                  </a:solidFill>
                </a:rPr>
                <a:t> prostupují přes foramina intervertebralia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2">
            <a:extLst>
              <a:ext uri="{FF2B5EF4-FFF2-40B4-BE49-F238E27FC236}">
                <a16:creationId xmlns:a16="http://schemas.microsoft.com/office/drawing/2014/main" id="{82B1078A-510C-4C12-8663-5C429C6A1C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753100"/>
            <a:ext cx="6858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419CAD20-AF04-4F16-852B-4604DACCC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0"/>
            <a:ext cx="540385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cs-CZ" altLang="en-US" sz="28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FUNKČNÍ TYPY AXONŮ V PNS</a:t>
            </a:r>
            <a:endParaRPr lang="cs-CZ" altLang="en-US" u="sng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23A283F7-C447-42EC-814A-D69A6A69D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62400"/>
            <a:ext cx="807720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55856F45-284C-4578-8767-F4F4410D3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352800"/>
            <a:ext cx="243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0000"/>
                </a:solidFill>
              </a:rPr>
              <a:t>somatomotorické</a:t>
            </a:r>
          </a:p>
        </p:txBody>
      </p:sp>
      <p:sp>
        <p:nvSpPr>
          <p:cNvPr id="12294" name="Text Box 6" descr="Čárkovaný šikmo nahoru">
            <a:extLst>
              <a:ext uri="{FF2B5EF4-FFF2-40B4-BE49-F238E27FC236}">
                <a16:creationId xmlns:a16="http://schemas.microsoft.com/office/drawing/2014/main" id="{2762ADA6-948C-4977-9661-F2E1809E6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352800"/>
            <a:ext cx="2765425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/>
              <a:t>příčně pr. svalovina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CB583CF3-0C33-4542-8922-1F4537C3C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076700"/>
            <a:ext cx="2671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0000"/>
                </a:solidFill>
              </a:rPr>
              <a:t>branchiomotorické</a:t>
            </a:r>
          </a:p>
        </p:txBody>
      </p:sp>
      <p:sp>
        <p:nvSpPr>
          <p:cNvPr id="12296" name="Text Box 8" descr="Čárkovaný šikmo nahoru">
            <a:extLst>
              <a:ext uri="{FF2B5EF4-FFF2-40B4-BE49-F238E27FC236}">
                <a16:creationId xmlns:a16="http://schemas.microsoft.com/office/drawing/2014/main" id="{829ECE71-3E1E-44B8-9777-8D18DD4B2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057650"/>
            <a:ext cx="2765425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/>
              <a:t>příčně pr. svalovina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3609F8D4-E901-46DF-BA65-C6038D8C4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00600"/>
            <a:ext cx="2416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990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en-US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visceromotorické</a:t>
            </a:r>
          </a:p>
        </p:txBody>
      </p:sp>
      <p:sp>
        <p:nvSpPr>
          <p:cNvPr id="12298" name="Text Box 10" descr="Tráva">
            <a:extLst>
              <a:ext uri="{FF2B5EF4-FFF2-40B4-BE49-F238E27FC236}">
                <a16:creationId xmlns:a16="http://schemas.microsoft.com/office/drawing/2014/main" id="{C017B161-205F-4278-BED7-4FD63D693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762500"/>
            <a:ext cx="2378075" cy="457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/>
              <a:t>hladká svalovina</a:t>
            </a:r>
          </a:p>
        </p:txBody>
      </p:sp>
      <p:sp>
        <p:nvSpPr>
          <p:cNvPr id="12299" name="Text Box 11" descr="Cik cak">
            <a:extLst>
              <a:ext uri="{FF2B5EF4-FFF2-40B4-BE49-F238E27FC236}">
                <a16:creationId xmlns:a16="http://schemas.microsoft.com/office/drawing/2014/main" id="{79666181-9A77-4E13-9664-BBE29A6FA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467350"/>
            <a:ext cx="1370013" cy="4572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/>
              <a:t>myokard</a:t>
            </a:r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88BAEABC-C4A1-4742-B797-F4CAF5228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172200"/>
            <a:ext cx="842963" cy="4572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72549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en-US" b="1"/>
              <a:t>žlázy</a:t>
            </a: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AC38CB94-C20B-4C15-A36E-D6D15F34861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52412" y="4594225"/>
            <a:ext cx="14287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Eferentní</a:t>
            </a: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53B2EECA-5711-4D80-BD59-2BA7C7305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91200"/>
            <a:ext cx="226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008000"/>
                </a:solidFill>
              </a:rPr>
              <a:t>parasympatické</a:t>
            </a:r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id="{4748B21A-B236-4DEC-AACA-C4E9A03B7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60988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sympatické</a:t>
            </a:r>
            <a:endParaRPr lang="cs-CZ" altLang="en-US" sz="2400">
              <a:solidFill>
                <a:srgbClr val="FFFF00"/>
              </a:solidFill>
            </a:endParaRPr>
          </a:p>
        </p:txBody>
      </p:sp>
      <p:sp>
        <p:nvSpPr>
          <p:cNvPr id="12304" name="Line 16">
            <a:extLst>
              <a:ext uri="{FF2B5EF4-FFF2-40B4-BE49-F238E27FC236}">
                <a16:creationId xmlns:a16="http://schemas.microsoft.com/office/drawing/2014/main" id="{A1089EDE-3BD1-493D-9144-C8AF4DCEBB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5814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05" name="Line 18">
            <a:extLst>
              <a:ext uri="{FF2B5EF4-FFF2-40B4-BE49-F238E27FC236}">
                <a16:creationId xmlns:a16="http://schemas.microsoft.com/office/drawing/2014/main" id="{66F6C197-DA6E-4A0F-AB7D-A7958D714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105400"/>
            <a:ext cx="685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06" name="Line 19">
            <a:extLst>
              <a:ext uri="{FF2B5EF4-FFF2-40B4-BE49-F238E27FC236}">
                <a16:creationId xmlns:a16="http://schemas.microsoft.com/office/drawing/2014/main" id="{4485B415-2755-48C8-848D-6A6214F893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105400"/>
            <a:ext cx="6858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07" name="Line 20">
            <a:extLst>
              <a:ext uri="{FF2B5EF4-FFF2-40B4-BE49-F238E27FC236}">
                <a16:creationId xmlns:a16="http://schemas.microsoft.com/office/drawing/2014/main" id="{B046B4CD-002F-449B-B855-9244A85F1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3434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08" name="Line 25">
            <a:extLst>
              <a:ext uri="{FF2B5EF4-FFF2-40B4-BE49-F238E27FC236}">
                <a16:creationId xmlns:a16="http://schemas.microsoft.com/office/drawing/2014/main" id="{F4790C65-D6F5-4265-A6DE-AD9C3675AA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6400800"/>
            <a:ext cx="685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09" name="Line 23">
            <a:extLst>
              <a:ext uri="{FF2B5EF4-FFF2-40B4-BE49-F238E27FC236}">
                <a16:creationId xmlns:a16="http://schemas.microsoft.com/office/drawing/2014/main" id="{AE387D2B-7FF6-40BC-BCA5-7DFB536B5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753100"/>
            <a:ext cx="685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10" name="Line 26">
            <a:extLst>
              <a:ext uri="{FF2B5EF4-FFF2-40B4-BE49-F238E27FC236}">
                <a16:creationId xmlns:a16="http://schemas.microsoft.com/office/drawing/2014/main" id="{ED9C45B6-AF10-4B7C-97C7-0DB21DF57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6400800"/>
            <a:ext cx="6858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11" name="Rectangle 28">
            <a:extLst>
              <a:ext uri="{FF2B5EF4-FFF2-40B4-BE49-F238E27FC236}">
                <a16:creationId xmlns:a16="http://schemas.microsoft.com/office/drawing/2014/main" id="{A5148325-DCE3-46B6-AA28-32D20E801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93963"/>
            <a:ext cx="80772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5389" name="Text Box 29">
            <a:extLst>
              <a:ext uri="{FF2B5EF4-FFF2-40B4-BE49-F238E27FC236}">
                <a16:creationId xmlns:a16="http://schemas.microsoft.com/office/drawing/2014/main" id="{6C065440-BBA3-4AFB-85D4-45E9E49C062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1143" y="1745456"/>
            <a:ext cx="1446212" cy="466725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Aferentní</a:t>
            </a:r>
          </a:p>
        </p:txBody>
      </p:sp>
      <p:sp>
        <p:nvSpPr>
          <p:cNvPr id="12313" name="Text Box 30">
            <a:extLst>
              <a:ext uri="{FF2B5EF4-FFF2-40B4-BE49-F238E27FC236}">
                <a16:creationId xmlns:a16="http://schemas.microsoft.com/office/drawing/2014/main" id="{D5B8723C-BD72-4230-86D7-E4E453EB3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1066800"/>
            <a:ext cx="248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0066FF"/>
                </a:solidFill>
              </a:rPr>
              <a:t>somatosenzorické</a:t>
            </a:r>
            <a:endParaRPr lang="cs-CZ" altLang="en-US" sz="2400">
              <a:solidFill>
                <a:srgbClr val="0066FF"/>
              </a:solidFill>
            </a:endParaRPr>
          </a:p>
        </p:txBody>
      </p:sp>
      <p:sp>
        <p:nvSpPr>
          <p:cNvPr id="12314" name="Text Box 31">
            <a:extLst>
              <a:ext uri="{FF2B5EF4-FFF2-40B4-BE49-F238E27FC236}">
                <a16:creationId xmlns:a16="http://schemas.microsoft.com/office/drawing/2014/main" id="{2A766EB4-08AB-4B38-A08D-9A2DB91A0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3" y="1066800"/>
            <a:ext cx="415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/>
              <a:t>kožní čití, propriocepce, bolest</a:t>
            </a:r>
          </a:p>
        </p:txBody>
      </p:sp>
      <p:sp>
        <p:nvSpPr>
          <p:cNvPr id="12315" name="Text Box 32">
            <a:extLst>
              <a:ext uri="{FF2B5EF4-FFF2-40B4-BE49-F238E27FC236}">
                <a16:creationId xmlns:a16="http://schemas.microsoft.com/office/drawing/2014/main" id="{9F100B6A-C6B6-4BC6-8CBA-E10D07858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1771650"/>
            <a:ext cx="24669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en-US" sz="2400" b="1">
                <a:solidFill>
                  <a:srgbClr val="0066FF"/>
                </a:solidFill>
              </a:rPr>
              <a:t>viscerosenzorické</a:t>
            </a:r>
          </a:p>
        </p:txBody>
      </p:sp>
      <p:sp>
        <p:nvSpPr>
          <p:cNvPr id="12316" name="Text Box 33">
            <a:extLst>
              <a:ext uri="{FF2B5EF4-FFF2-40B4-BE49-F238E27FC236}">
                <a16:creationId xmlns:a16="http://schemas.microsoft.com/office/drawing/2014/main" id="{EEFB40CD-782F-4C9D-B4B3-A10D3F1AA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771650"/>
            <a:ext cx="2976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/>
              <a:t>mechanocepce, bolest</a:t>
            </a:r>
          </a:p>
        </p:txBody>
      </p:sp>
      <p:sp>
        <p:nvSpPr>
          <p:cNvPr id="12317" name="Text Box 34">
            <a:extLst>
              <a:ext uri="{FF2B5EF4-FFF2-40B4-BE49-F238E27FC236}">
                <a16:creationId xmlns:a16="http://schemas.microsoft.com/office/drawing/2014/main" id="{80973B03-263E-4503-BE85-94C56A760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2570163"/>
            <a:ext cx="1554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000099"/>
                </a:solidFill>
              </a:rPr>
              <a:t>senzorické</a:t>
            </a:r>
          </a:p>
        </p:txBody>
      </p:sp>
      <p:sp>
        <p:nvSpPr>
          <p:cNvPr id="12318" name="Text Box 35">
            <a:extLst>
              <a:ext uri="{FF2B5EF4-FFF2-40B4-BE49-F238E27FC236}">
                <a16:creationId xmlns:a16="http://schemas.microsoft.com/office/drawing/2014/main" id="{97DBBC26-5D6B-481D-A997-09369056B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2552700"/>
            <a:ext cx="5608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/>
              <a:t>aferentace chuti, sluchu, vestib. informací</a:t>
            </a:r>
          </a:p>
        </p:txBody>
      </p:sp>
      <p:grpSp>
        <p:nvGrpSpPr>
          <p:cNvPr id="12319" name="Group 36">
            <a:extLst>
              <a:ext uri="{FF2B5EF4-FFF2-40B4-BE49-F238E27FC236}">
                <a16:creationId xmlns:a16="http://schemas.microsoft.com/office/drawing/2014/main" id="{2D99DAF9-6DF0-4FDA-97A6-D3BFFD4C03A9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122363"/>
            <a:ext cx="744538" cy="274637"/>
            <a:chOff x="2400" y="2880"/>
            <a:chExt cx="469" cy="173"/>
          </a:xfrm>
        </p:grpSpPr>
        <p:sp>
          <p:nvSpPr>
            <p:cNvPr id="12328" name="Line 37">
              <a:extLst>
                <a:ext uri="{FF2B5EF4-FFF2-40B4-BE49-F238E27FC236}">
                  <a16:creationId xmlns:a16="http://schemas.microsoft.com/office/drawing/2014/main" id="{5094887A-95DB-4121-9A88-FDC11EE2E5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053"/>
              <a:ext cx="469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2329" name="Group 38">
              <a:extLst>
                <a:ext uri="{FF2B5EF4-FFF2-40B4-BE49-F238E27FC236}">
                  <a16:creationId xmlns:a16="http://schemas.microsoft.com/office/drawing/2014/main" id="{7EA2A78D-749E-4801-9CFB-1191BDAACE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2880"/>
              <a:ext cx="96" cy="173"/>
              <a:chOff x="4416" y="2304"/>
              <a:chExt cx="96" cy="173"/>
            </a:xfrm>
          </p:grpSpPr>
          <p:sp>
            <p:nvSpPr>
              <p:cNvPr id="12330" name="Oval 39">
                <a:extLst>
                  <a:ext uri="{FF2B5EF4-FFF2-40B4-BE49-F238E27FC236}">
                    <a16:creationId xmlns:a16="http://schemas.microsoft.com/office/drawing/2014/main" id="{072F5A01-9EA9-49A4-8AD5-1EBDA4E1D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304"/>
                <a:ext cx="96" cy="96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cs-CZ" sz="2400"/>
              </a:p>
            </p:txBody>
          </p:sp>
          <p:sp>
            <p:nvSpPr>
              <p:cNvPr id="12331" name="Line 40">
                <a:extLst>
                  <a:ext uri="{FF2B5EF4-FFF2-40B4-BE49-F238E27FC236}">
                    <a16:creationId xmlns:a16="http://schemas.microsoft.com/office/drawing/2014/main" id="{02F054AE-A7F4-442E-A3B2-17FE757F30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400"/>
                <a:ext cx="0" cy="77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12320" name="Group 41">
            <a:extLst>
              <a:ext uri="{FF2B5EF4-FFF2-40B4-BE49-F238E27FC236}">
                <a16:creationId xmlns:a16="http://schemas.microsoft.com/office/drawing/2014/main" id="{6C0C83AE-708C-44F4-B273-7BFAFA0CFB73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731963"/>
            <a:ext cx="744538" cy="274637"/>
            <a:chOff x="2400" y="2880"/>
            <a:chExt cx="469" cy="173"/>
          </a:xfrm>
        </p:grpSpPr>
        <p:sp>
          <p:nvSpPr>
            <p:cNvPr id="12324" name="Line 42">
              <a:extLst>
                <a:ext uri="{FF2B5EF4-FFF2-40B4-BE49-F238E27FC236}">
                  <a16:creationId xmlns:a16="http://schemas.microsoft.com/office/drawing/2014/main" id="{0C142CA6-3BA9-4C59-9F92-99E3AEDBE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053"/>
              <a:ext cx="469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2325" name="Group 43">
              <a:extLst>
                <a:ext uri="{FF2B5EF4-FFF2-40B4-BE49-F238E27FC236}">
                  <a16:creationId xmlns:a16="http://schemas.microsoft.com/office/drawing/2014/main" id="{727B2A63-63ED-41AD-A265-8AB25F7C9D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2880"/>
              <a:ext cx="96" cy="173"/>
              <a:chOff x="4416" y="2304"/>
              <a:chExt cx="96" cy="173"/>
            </a:xfrm>
          </p:grpSpPr>
          <p:sp>
            <p:nvSpPr>
              <p:cNvPr id="12326" name="Oval 44">
                <a:extLst>
                  <a:ext uri="{FF2B5EF4-FFF2-40B4-BE49-F238E27FC236}">
                    <a16:creationId xmlns:a16="http://schemas.microsoft.com/office/drawing/2014/main" id="{9AF0EFC1-D5FB-4B7F-9509-209C9CFF3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304"/>
                <a:ext cx="96" cy="96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cs-CZ" sz="2400"/>
              </a:p>
            </p:txBody>
          </p:sp>
          <p:sp>
            <p:nvSpPr>
              <p:cNvPr id="12327" name="Line 45">
                <a:extLst>
                  <a:ext uri="{FF2B5EF4-FFF2-40B4-BE49-F238E27FC236}">
                    <a16:creationId xmlns:a16="http://schemas.microsoft.com/office/drawing/2014/main" id="{26AAFF47-4C91-4514-8B58-C231AF3320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400"/>
                <a:ext cx="0" cy="77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2321" name="Line 46">
            <a:extLst>
              <a:ext uri="{FF2B5EF4-FFF2-40B4-BE49-F238E27FC236}">
                <a16:creationId xmlns:a16="http://schemas.microsoft.com/office/drawing/2014/main" id="{6F18A1D7-4A50-4AC0-9D21-9DA48651C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819400"/>
            <a:ext cx="420688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22" name="AutoShape 48">
            <a:extLst>
              <a:ext uri="{FF2B5EF4-FFF2-40B4-BE49-F238E27FC236}">
                <a16:creationId xmlns:a16="http://schemas.microsoft.com/office/drawing/2014/main" id="{CDD874F7-212D-4633-A689-87FC2A2D3D1D}"/>
              </a:ext>
            </a:extLst>
          </p:cNvPr>
          <p:cNvSpPr>
            <a:spLocks/>
          </p:cNvSpPr>
          <p:nvPr/>
        </p:nvSpPr>
        <p:spPr bwMode="auto">
          <a:xfrm>
            <a:off x="4500563" y="4941888"/>
            <a:ext cx="142875" cy="1562100"/>
          </a:xfrm>
          <a:prstGeom prst="leftBracket">
            <a:avLst>
              <a:gd name="adj" fmla="val 91111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2323" name="Oval 47">
            <a:extLst>
              <a:ext uri="{FF2B5EF4-FFF2-40B4-BE49-F238E27FC236}">
                <a16:creationId xmlns:a16="http://schemas.microsoft.com/office/drawing/2014/main" id="{014ED961-FE07-484C-B896-1785FFDF0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7432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Skupina 15">
            <a:extLst>
              <a:ext uri="{FF2B5EF4-FFF2-40B4-BE49-F238E27FC236}">
                <a16:creationId xmlns:a16="http://schemas.microsoft.com/office/drawing/2014/main" id="{3C3F4F2A-E810-4EEF-A4A4-9FC4C49264FB}"/>
              </a:ext>
            </a:extLst>
          </p:cNvPr>
          <p:cNvGrpSpPr>
            <a:grpSpLocks/>
          </p:cNvGrpSpPr>
          <p:nvPr/>
        </p:nvGrpSpPr>
        <p:grpSpPr bwMode="auto">
          <a:xfrm>
            <a:off x="361950" y="-66675"/>
            <a:ext cx="5518150" cy="6958013"/>
            <a:chOff x="3577059" y="-99392"/>
            <a:chExt cx="5518753" cy="6957392"/>
          </a:xfrm>
        </p:grpSpPr>
        <p:pic>
          <p:nvPicPr>
            <p:cNvPr id="13317" name="Picture 3" descr="C:\Dokumenty\Přednášky\NeuroAnat\Predn01\Kopie obr87.jpg">
              <a:extLst>
                <a:ext uri="{FF2B5EF4-FFF2-40B4-BE49-F238E27FC236}">
                  <a16:creationId xmlns:a16="http://schemas.microsoft.com/office/drawing/2014/main" id="{FB98D052-90BD-4E2F-9895-6B886D0A4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059" y="0"/>
              <a:ext cx="26511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TextovéPole 1">
              <a:extLst>
                <a:ext uri="{FF2B5EF4-FFF2-40B4-BE49-F238E27FC236}">
                  <a16:creationId xmlns:a16="http://schemas.microsoft.com/office/drawing/2014/main" id="{F02851EA-3961-46D7-AB4B-7A8285DF8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072" y="1628800"/>
              <a:ext cx="263405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Arial" panose="020B0604020202020204" pitchFamily="34" charset="0"/>
                  <a:cs typeface="Arial" panose="020B0604020202020204" pitchFamily="34" charset="0"/>
                </a:rPr>
                <a:t>Intumescentia cervicalis</a:t>
              </a:r>
              <a:endParaRPr lang="en-US" altLang="cs-CZ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19" name="TextovéPole 6">
              <a:extLst>
                <a:ext uri="{FF2B5EF4-FFF2-40B4-BE49-F238E27FC236}">
                  <a16:creationId xmlns:a16="http://schemas.microsoft.com/office/drawing/2014/main" id="{E97EE9EA-0EF1-4EB7-B45E-0A2ECDE4E8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072" y="4437112"/>
              <a:ext cx="253146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Arial" panose="020B0604020202020204" pitchFamily="34" charset="0"/>
                  <a:cs typeface="Arial" panose="020B0604020202020204" pitchFamily="34" charset="0"/>
                </a:rPr>
                <a:t>Intumescentia lumbalis</a:t>
              </a:r>
              <a:endParaRPr lang="en-US" altLang="cs-CZ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20" name="TextovéPole 2">
              <a:extLst>
                <a:ext uri="{FF2B5EF4-FFF2-40B4-BE49-F238E27FC236}">
                  <a16:creationId xmlns:a16="http://schemas.microsoft.com/office/drawing/2014/main" id="{EFB57500-97CC-42EF-9B54-B563A2E3C1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072" y="5360225"/>
              <a:ext cx="196720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Arial" panose="020B0604020202020204" pitchFamily="34" charset="0"/>
                  <a:cs typeface="Arial" panose="020B0604020202020204" pitchFamily="34" charset="0"/>
                </a:rPr>
                <a:t>Conus medullaris</a:t>
              </a:r>
              <a:endParaRPr lang="en-US" altLang="cs-CZ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21" name="TextovéPole 8">
              <a:extLst>
                <a:ext uri="{FF2B5EF4-FFF2-40B4-BE49-F238E27FC236}">
                  <a16:creationId xmlns:a16="http://schemas.microsoft.com/office/drawing/2014/main" id="{17BC2025-7EFA-4B46-8504-D844E3E68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4581" y="5934670"/>
              <a:ext cx="176202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Arial" panose="020B0604020202020204" pitchFamily="34" charset="0"/>
                  <a:cs typeface="Arial" panose="020B0604020202020204" pitchFamily="34" charset="0"/>
                </a:rPr>
                <a:t>Filum terminale</a:t>
              </a:r>
              <a:endParaRPr lang="en-US" altLang="cs-CZ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322" name="Přímá spojnice 7">
              <a:extLst>
                <a:ext uri="{FF2B5EF4-FFF2-40B4-BE49-F238E27FC236}">
                  <a16:creationId xmlns:a16="http://schemas.microsoft.com/office/drawing/2014/main" id="{17BCCAEA-5E88-4BDA-8E76-E83478B22C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16016" y="548680"/>
              <a:ext cx="1512168" cy="7200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23" name="Obdélník 11">
              <a:extLst>
                <a:ext uri="{FF2B5EF4-FFF2-40B4-BE49-F238E27FC236}">
                  <a16:creationId xmlns:a16="http://schemas.microsoft.com/office/drawing/2014/main" id="{D575A3C6-E75C-444E-9120-E7F2E9DB6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4581" y="-99392"/>
              <a:ext cx="1055611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4AA31AC4-2A28-4A36-9139-848C82B99056}"/>
                </a:ext>
              </a:extLst>
            </p:cNvPr>
            <p:cNvCxnSpPr/>
            <p:nvPr/>
          </p:nvCxnSpPr>
          <p:spPr bwMode="auto">
            <a:xfrm flipH="1">
              <a:off x="4715421" y="621269"/>
              <a:ext cx="2160823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325" name="TextovéPole 14">
              <a:extLst>
                <a:ext uri="{FF2B5EF4-FFF2-40B4-BE49-F238E27FC236}">
                  <a16:creationId xmlns:a16="http://schemas.microsoft.com/office/drawing/2014/main" id="{D44FB2DB-CAC3-4967-B4CF-01F870326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9767" y="466799"/>
              <a:ext cx="19688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rgbClr val="C00000"/>
                  </a:solidFill>
                </a:rPr>
                <a:t>Kraniální hranice</a:t>
              </a:r>
              <a:endParaRPr lang="en-US" altLang="cs-CZ" sz="2000">
                <a:solidFill>
                  <a:srgbClr val="C00000"/>
                </a:solidFill>
              </a:endParaRPr>
            </a:p>
          </p:txBody>
        </p: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8A880ECB-952E-44E8-AE3B-9AC18CCAABE6}"/>
                </a:ext>
              </a:extLst>
            </p:cNvPr>
            <p:cNvCxnSpPr/>
            <p:nvPr/>
          </p:nvCxnSpPr>
          <p:spPr bwMode="auto">
            <a:xfrm flipH="1">
              <a:off x="4602696" y="5370645"/>
              <a:ext cx="216082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327" name="TextovéPole 18">
              <a:extLst>
                <a:ext uri="{FF2B5EF4-FFF2-40B4-BE49-F238E27FC236}">
                  <a16:creationId xmlns:a16="http://schemas.microsoft.com/office/drawing/2014/main" id="{4323758A-5DB9-49C0-8F6B-7867C4E83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2440" y="4991981"/>
              <a:ext cx="24833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rgbClr val="C00000"/>
                  </a:solidFill>
                </a:rPr>
                <a:t>L2 – Kaudální hranice</a:t>
              </a:r>
              <a:endParaRPr lang="en-US" altLang="cs-CZ" sz="2000">
                <a:solidFill>
                  <a:srgbClr val="C00000"/>
                </a:solidFill>
              </a:endParaRPr>
            </a:p>
          </p:txBody>
        </p:sp>
      </p:grpSp>
      <p:pic>
        <p:nvPicPr>
          <p:cNvPr id="13315" name="Picture 2" descr="C:\Dokumenty\Přednášky\NeuroAnat\Predn01\Kopie obr90.jpg">
            <a:extLst>
              <a:ext uri="{FF2B5EF4-FFF2-40B4-BE49-F238E27FC236}">
                <a16:creationId xmlns:a16="http://schemas.microsoft.com/office/drawing/2014/main" id="{1486F139-62EB-4513-A198-E5ABAA27A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r="18571"/>
          <a:stretch>
            <a:fillRect/>
          </a:stretch>
        </p:blipFill>
        <p:spPr bwMode="auto">
          <a:xfrm>
            <a:off x="4641850" y="1185863"/>
            <a:ext cx="4092575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91238B5-672A-4323-AF5D-275B0E50984F}"/>
              </a:ext>
            </a:extLst>
          </p:cNvPr>
          <p:cNvSpPr txBox="1"/>
          <p:nvPr/>
        </p:nvSpPr>
        <p:spPr>
          <a:xfrm>
            <a:off x="5822950" y="192088"/>
            <a:ext cx="2733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chemeClr val="accent6"/>
                </a:solidFill>
              </a:rPr>
              <a:t>MEDULLA SPINALIS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UvodMicha[20190318074556389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607</Words>
  <Application>Microsoft Office PowerPoint</Application>
  <PresentationFormat>Předvádění na obrazovce (4:3)</PresentationFormat>
  <Paragraphs>188</Paragraphs>
  <Slides>26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Times New Roman</vt:lpstr>
      <vt:lpstr>Arial</vt:lpstr>
      <vt:lpstr>Calibri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Anatomický ústav LF MU v Brně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Petr Dubový</dc:creator>
  <cp:lastModifiedBy>Petr Dubový</cp:lastModifiedBy>
  <cp:revision>65</cp:revision>
  <dcterms:created xsi:type="dcterms:W3CDTF">2001-09-12T08:17:04Z</dcterms:created>
  <dcterms:modified xsi:type="dcterms:W3CDTF">2022-03-06T16:09:58Z</dcterms:modified>
</cp:coreProperties>
</file>