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2" r:id="rId41"/>
    <p:sldId id="340" r:id="rId42"/>
    <p:sldId id="341" r:id="rId43"/>
    <p:sldId id="342" r:id="rId44"/>
    <p:sldId id="344" r:id="rId45"/>
    <p:sldId id="346" r:id="rId46"/>
    <p:sldId id="347" r:id="rId47"/>
    <p:sldId id="348" r:id="rId48"/>
    <p:sldId id="349" r:id="rId49"/>
    <p:sldId id="352" r:id="rId50"/>
    <p:sldId id="353" r:id="rId51"/>
    <p:sldId id="355" r:id="rId52"/>
    <p:sldId id="354" r:id="rId53"/>
    <p:sldId id="356" r:id="rId54"/>
    <p:sldId id="29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29. 4. 2021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</a:t>
            </a:r>
            <a:r>
              <a:rPr lang="cs-CZ" sz="2400" dirty="0" err="1"/>
              <a:t>přestupen</a:t>
            </a:r>
            <a:r>
              <a:rPr lang="cs-CZ" sz="2400" dirty="0"/>
              <a:t> 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</a:t>
            </a:r>
            <a:r>
              <a:rPr lang="cs-CZ" sz="2400" dirty="0" err="1"/>
              <a:t>involkurum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Avascular necrosis: osteonecrosis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Idiopathic (m. Perthes – femur, m. Kohler – os naviculare)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Traumatic (mechanical vascular interruption, fracture)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Corticosteroids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Infections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Dysbarism (nitrogen bubbles)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Radiation therapy (vessel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Connective tissue disorders (vasculitis, 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Pregnancy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Gaucher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Sickle cells and other anemias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Alcohol abuse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Chronic pancreatitis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Tumors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Epiphyseal disorders</a:t>
            </a:r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</a:t>
            </a:r>
            <a:r>
              <a:rPr lang="cs-CZ" altLang="cs-CZ" sz="2400" dirty="0" err="1"/>
              <a:t>fraktures</a:t>
            </a:r>
            <a:r>
              <a:rPr lang="cs-CZ" altLang="cs-CZ" sz="2400" dirty="0"/>
              <a:t>, komprese hlavových nervů – (atrofie optiku, </a:t>
            </a:r>
            <a:r>
              <a:rPr lang="cs-CZ" altLang="cs-CZ" sz="2400" dirty="0" err="1"/>
              <a:t>hluchova</a:t>
            </a:r>
            <a:r>
              <a:rPr lang="cs-CZ" altLang="cs-CZ" sz="2400" dirty="0"/>
              <a:t>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</a:t>
            </a:r>
            <a:r>
              <a:rPr lang="cs-CZ" altLang="cs-CZ" sz="1800" dirty="0" err="1"/>
              <a:t>abnormalitity</a:t>
            </a:r>
            <a:r>
              <a:rPr lang="cs-CZ" altLang="cs-CZ" sz="1800" dirty="0"/>
              <a:t> 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(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I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disorder</a:t>
            </a:r>
            <a:r>
              <a:rPr lang="cs-CZ" altLang="cs-CZ" sz="18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type 2, 10, and 11 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diseases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</a:t>
            </a:r>
            <a:r>
              <a:rPr lang="cs-CZ" altLang="cs-CZ" sz="1800" dirty="0" err="1"/>
              <a:t>končetin,velká</a:t>
            </a:r>
            <a:r>
              <a:rPr lang="cs-CZ" altLang="cs-CZ" sz="1800" dirty="0"/>
              <a:t> 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41348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</a:t>
                      </a:r>
                      <a:r>
                        <a:rPr lang="cs-CZ" sz="1600" b="0" dirty="0" err="1"/>
                        <a:t>cure</a:t>
                      </a:r>
                      <a:r>
                        <a:rPr lang="cs-CZ" sz="1600" b="0" dirty="0"/>
                        <a:t> </a:t>
                      </a:r>
                      <a:r>
                        <a:rPr lang="cs-CZ" sz="1600" b="0" dirty="0" err="1"/>
                        <a:t>rate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plasmocytomu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/>
              <a:t>Osteochondorma</a:t>
            </a:r>
            <a:r>
              <a:rPr lang="cs-CZ" b="1" dirty="0"/>
              <a:t> 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Enchondroma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Chondroblastoma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Chondomyxoid</a:t>
            </a:r>
            <a:r>
              <a:rPr lang="cs-CZ" b="1" dirty="0"/>
              <a:t> </a:t>
            </a:r>
            <a:r>
              <a:rPr lang="cs-CZ" b="1" dirty="0" err="1"/>
              <a:t>fibroma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Osteoid</a:t>
            </a:r>
            <a:r>
              <a:rPr lang="cs-CZ" b="1" dirty="0"/>
              <a:t> </a:t>
            </a:r>
            <a:r>
              <a:rPr lang="cs-CZ" b="1" dirty="0" err="1"/>
              <a:t>osteoma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Nádrady</a:t>
            </a:r>
            <a:r>
              <a:rPr lang="cs-CZ" sz="2400" dirty="0"/>
              <a:t> 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</a:t>
            </a:r>
            <a:r>
              <a:rPr lang="cs-CZ" altLang="cs-CZ" sz="2400" dirty="0" smtClean="0"/>
              <a:t>kloubních </a:t>
            </a:r>
            <a:r>
              <a:rPr lang="cs-CZ" altLang="cs-CZ" sz="2400" dirty="0"/>
              <a:t>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</a:t>
            </a:r>
            <a:r>
              <a:rPr lang="cs-CZ" altLang="cs-CZ" sz="2400" dirty="0" smtClean="0"/>
              <a:t>kyčle, </a:t>
            </a:r>
            <a:r>
              <a:rPr lang="cs-CZ" altLang="cs-CZ" sz="2400" dirty="0" err="1" smtClean="0"/>
              <a:t>temporomandibulární</a:t>
            </a:r>
            <a:r>
              <a:rPr lang="cs-CZ" altLang="cs-CZ" sz="2400" dirty="0" smtClean="0"/>
              <a:t> kloub; </a:t>
            </a:r>
            <a:r>
              <a:rPr lang="cs-CZ" altLang="cs-CZ" sz="2400" dirty="0"/>
              <a:t>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Systemové</a:t>
            </a:r>
            <a:r>
              <a:rPr lang="cs-CZ" altLang="cs-CZ" dirty="0"/>
              <a:t> 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haplotype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spondylitida</a:t>
            </a:r>
            <a:r>
              <a:rPr lang="cs-CZ" b="1" dirty="0" smtClean="0">
                <a:solidFill>
                  <a:srgbClr val="FFC000"/>
                </a:solidFill>
              </a:rPr>
              <a:t> (m. </a:t>
            </a:r>
            <a:r>
              <a:rPr lang="cs-CZ" b="1" dirty="0" err="1" smtClean="0">
                <a:solidFill>
                  <a:srgbClr val="FFC000"/>
                </a:solidFill>
              </a:rPr>
              <a:t>Bechtěrev</a:t>
            </a:r>
            <a:r>
              <a:rPr lang="cs-CZ" b="1" smtClean="0">
                <a:solidFill>
                  <a:srgbClr val="FFC000"/>
                </a:solidFill>
              </a:rPr>
              <a:t>)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</a:t>
            </a:r>
            <a:r>
              <a:rPr lang="cs-CZ" altLang="cs-CZ" sz="1800" dirty="0" err="1"/>
              <a:t>kostěnná</a:t>
            </a:r>
            <a:r>
              <a:rPr lang="cs-CZ" altLang="cs-CZ" sz="1800" dirty="0"/>
              <a:t> 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</a:t>
            </a:r>
            <a:r>
              <a:rPr lang="cs-CZ" dirty="0" err="1"/>
              <a:t>konjuktivitida</a:t>
            </a:r>
            <a:r>
              <a:rPr lang="cs-CZ" dirty="0"/>
              <a:t> 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</a:t>
            </a:r>
            <a:r>
              <a:rPr lang="cs-CZ" altLang="cs-CZ" dirty="0" err="1"/>
              <a:t>genitourinární</a:t>
            </a:r>
            <a:r>
              <a:rPr lang="cs-CZ" altLang="cs-CZ" dirty="0"/>
              <a:t> (Chlamydie)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</a:t>
            </a:r>
            <a:r>
              <a:rPr lang="cs-CZ" altLang="cs-CZ" b="1" dirty="0" err="1">
                <a:solidFill>
                  <a:schemeClr val="hlink"/>
                </a:solidFill>
              </a:rPr>
              <a:t>chrobami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onemocnění </a:t>
            </a:r>
            <a:r>
              <a:rPr lang="cs-CZ" altLang="cs-CZ" sz="1600" dirty="0" err="1"/>
              <a:t>disorders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0980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/>
              <a:t>Oculofaryngeální</a:t>
            </a:r>
            <a:r>
              <a:rPr lang="cs-CZ" altLang="cs-CZ" sz="2400" dirty="0"/>
              <a:t> 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</a:t>
            </a:r>
            <a:r>
              <a:rPr lang="cs-CZ" altLang="cs-CZ" dirty="0" err="1"/>
              <a:t>ztáta</a:t>
            </a:r>
            <a:r>
              <a:rPr lang="cs-CZ" altLang="cs-CZ" dirty="0"/>
              <a:t> 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and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Nemaline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Centronuclear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4224338" y="1560514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772025" y="2162176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4079876" y="2492375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597401" y="287496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3013075" y="3284538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proteinkinase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</a:t>
            </a:r>
            <a:r>
              <a:rPr lang="cs-CZ" altLang="cs-CZ" sz="2400" dirty="0" err="1">
                <a:solidFill>
                  <a:schemeClr val="tx1"/>
                </a:solidFill>
              </a:rPr>
              <a:t>zinc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finger</a:t>
            </a:r>
            <a:r>
              <a:rPr lang="cs-CZ" altLang="cs-CZ" sz="2400" dirty="0">
                <a:solidFill>
                  <a:schemeClr val="tx1"/>
                </a:solidFill>
              </a:rPr>
              <a:t> protein)-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</a:t>
            </a:r>
            <a:r>
              <a:rPr lang="cs-CZ" altLang="cs-CZ" sz="2400" dirty="0" err="1">
                <a:solidFill>
                  <a:schemeClr val="tx1"/>
                </a:solidFill>
              </a:rPr>
              <a:t>proximal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myothonic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dystrophy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>
                <a:solidFill>
                  <a:schemeClr val="tx1"/>
                </a:solidFill>
              </a:rPr>
              <a:t>ryanodinový</a:t>
            </a:r>
            <a:r>
              <a:rPr lang="cs-CZ" altLang="cs-CZ" dirty="0">
                <a:solidFill>
                  <a:schemeClr val="tx1"/>
                </a:solidFill>
              </a:rPr>
              <a:t> 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intensivní 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procolagenu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</TotalTime>
  <Words>2697</Words>
  <Application>Microsoft Office PowerPoint</Application>
  <PresentationFormat>Širokoúhlá obrazovka</PresentationFormat>
  <Paragraphs>581</Paragraphs>
  <Slides>54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Möllerova-Barlowova choroba – avitaminóza C</vt:lpstr>
      <vt:lpstr>Hyperparathyreoidismus a hyperkalcémie</vt:lpstr>
      <vt:lpstr>Patologická fraktura a hnědý tumor (pseudotumor) při  hyperparatyreoidismu</vt:lpstr>
      <vt:lpstr>Pagetova choroba (osteitis deformans)</vt:lpstr>
      <vt:lpstr>Osteomyelitida</vt:lpstr>
      <vt:lpstr>Osteomyelitida</vt:lpstr>
      <vt:lpstr>Osteomyelitida</vt:lpstr>
      <vt:lpstr>Avascular necrosis: osteonecrosis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Prezentace aplikace PowerPoint</vt:lpstr>
      <vt:lpstr>Neurogenní léze – neurogenní/denervační atrofie</vt:lpstr>
      <vt:lpstr>Poruchy nervosvalového přenosu  </vt:lpstr>
      <vt:lpstr>Svalové dystrofie</vt:lpstr>
      <vt:lpstr>Svalové dystrofie</vt:lpstr>
      <vt:lpstr>Duchenneova svalová dystrofie (DMD) 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Myotonie:  perzistující svalová kontrakce a zpomalená dekontrakce (relaxace).</vt:lpstr>
      <vt:lpstr>Maligní hyperpyrexie</vt:lpstr>
      <vt:lpstr>Svalová biopsie v dg. nervosvalových onemocnění</vt:lpstr>
      <vt:lpstr>Střádání glykogenu ve svalech u glykogenózy; AR)</vt:lpstr>
      <vt:lpstr>Diagnostika svalových dystrofií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107</cp:revision>
  <dcterms:created xsi:type="dcterms:W3CDTF">2017-08-15T07:48:05Z</dcterms:created>
  <dcterms:modified xsi:type="dcterms:W3CDTF">2021-04-29T07:07:55Z</dcterms:modified>
</cp:coreProperties>
</file>