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0"/>
  </p:notesMasterIdLst>
  <p:sldIdLst>
    <p:sldId id="256" r:id="rId2"/>
    <p:sldId id="350" r:id="rId3"/>
    <p:sldId id="466" r:id="rId4"/>
    <p:sldId id="467" r:id="rId5"/>
    <p:sldId id="583" r:id="rId6"/>
    <p:sldId id="581" r:id="rId7"/>
    <p:sldId id="597" r:id="rId8"/>
    <p:sldId id="580" r:id="rId9"/>
    <p:sldId id="595" r:id="rId10"/>
    <p:sldId id="598" r:id="rId11"/>
    <p:sldId id="599" r:id="rId12"/>
    <p:sldId id="600" r:id="rId13"/>
    <p:sldId id="579" r:id="rId14"/>
    <p:sldId id="603" r:id="rId15"/>
    <p:sldId id="613" r:id="rId16"/>
    <p:sldId id="614" r:id="rId17"/>
    <p:sldId id="615" r:id="rId18"/>
    <p:sldId id="607" r:id="rId19"/>
    <p:sldId id="616" r:id="rId20"/>
    <p:sldId id="628" r:id="rId21"/>
    <p:sldId id="618" r:id="rId22"/>
    <p:sldId id="629" r:id="rId23"/>
    <p:sldId id="630" r:id="rId24"/>
    <p:sldId id="632" r:id="rId25"/>
    <p:sldId id="633" r:id="rId26"/>
    <p:sldId id="640" r:id="rId27"/>
    <p:sldId id="487" r:id="rId28"/>
    <p:sldId id="489" r:id="rId29"/>
    <p:sldId id="491" r:id="rId30"/>
    <p:sldId id="493" r:id="rId31"/>
    <p:sldId id="496" r:id="rId32"/>
    <p:sldId id="566" r:id="rId33"/>
    <p:sldId id="569" r:id="rId34"/>
    <p:sldId id="571" r:id="rId35"/>
    <p:sldId id="572" r:id="rId36"/>
    <p:sldId id="573" r:id="rId37"/>
    <p:sldId id="574" r:id="rId38"/>
    <p:sldId id="575" r:id="rId39"/>
    <p:sldId id="576" r:id="rId40"/>
    <p:sldId id="577" r:id="rId41"/>
    <p:sldId id="578" r:id="rId42"/>
    <p:sldId id="634" r:id="rId43"/>
    <p:sldId id="642" r:id="rId44"/>
    <p:sldId id="647" r:id="rId45"/>
    <p:sldId id="643" r:id="rId46"/>
    <p:sldId id="644" r:id="rId47"/>
    <p:sldId id="645" r:id="rId48"/>
    <p:sldId id="34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07">
          <p15:clr>
            <a:srgbClr val="A4A3A4"/>
          </p15:clr>
        </p15:guide>
        <p15:guide id="4" pos="3822">
          <p15:clr>
            <a:srgbClr val="A4A3A4"/>
          </p15:clr>
        </p15:guide>
        <p15:guide id="5" orient="horz" pos="2929">
          <p15:clr>
            <a:srgbClr val="A4A3A4"/>
          </p15:clr>
        </p15:guide>
        <p15:guide id="6" orient="horz" pos="1100">
          <p15:clr>
            <a:srgbClr val="A4A3A4"/>
          </p15:clr>
        </p15:guide>
        <p15:guide id="7" pos="4069">
          <p15:clr>
            <a:srgbClr val="A4A3A4"/>
          </p15:clr>
        </p15:guide>
        <p15:guide id="8" pos="3980">
          <p15:clr>
            <a:srgbClr val="A4A3A4"/>
          </p15:clr>
        </p15:guide>
        <p15:guide id="9" orient="horz" pos="2903">
          <p15:clr>
            <a:srgbClr val="A4A3A4"/>
          </p15:clr>
        </p15:guide>
        <p15:guide id="10" orient="horz" pos="1944">
          <p15:clr>
            <a:srgbClr val="A4A3A4"/>
          </p15:clr>
        </p15:guide>
        <p15:guide id="11" orient="horz" pos="145">
          <p15:clr>
            <a:srgbClr val="A4A3A4"/>
          </p15:clr>
        </p15:guide>
        <p15:guide id="12" pos="3832">
          <p15:clr>
            <a:srgbClr val="A4A3A4"/>
          </p15:clr>
        </p15:guide>
        <p15:guide id="13" pos="15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FF"/>
    <a:srgbClr val="FF3300"/>
    <a:srgbClr val="00FFFF"/>
    <a:srgbClr val="0070C0"/>
    <a:srgbClr val="26262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1" autoAdjust="0"/>
    <p:restoredTop sz="95748" autoAdjust="0"/>
  </p:normalViewPr>
  <p:slideViewPr>
    <p:cSldViewPr snapToGrid="0">
      <p:cViewPr varScale="1">
        <p:scale>
          <a:sx n="108" d="100"/>
          <a:sy n="108" d="100"/>
        </p:scale>
        <p:origin x="516" y="96"/>
      </p:cViewPr>
      <p:guideLst>
        <p:guide orient="horz" pos="2143"/>
        <p:guide pos="3840"/>
        <p:guide orient="horz" pos="2107"/>
        <p:guide pos="3822"/>
        <p:guide orient="horz" pos="2929"/>
        <p:guide orient="horz" pos="1100"/>
        <p:guide pos="4069"/>
        <p:guide pos="3980"/>
        <p:guide orient="horz" pos="2903"/>
        <p:guide orient="horz" pos="1944"/>
        <p:guide orient="horz" pos="145"/>
        <p:guide pos="3832"/>
        <p:guide pos="15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F80C4-CB55-E347-A24A-5BBF8B5C0F6F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C2802-B277-814B-AAE1-93B68E8EC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5E7B4A4-E7D9-487F-9E15-925215BEBC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2528407"/>
      </p:ext>
    </p:extLst>
  </p:cSld>
  <p:clrMapOvr>
    <a:masterClrMapping/>
  </p:clrMapOvr>
  <p:transition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D5039-7F7D-4D4A-931A-69857FE335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1069295"/>
      </p:ext>
    </p:extLst>
  </p:cSld>
  <p:clrMapOvr>
    <a:masterClrMapping/>
  </p:clrMapOvr>
  <p:transition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059D39E-6C83-443D-8D56-6E242ADB0AE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646345"/>
      </p:ext>
    </p:extLst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ransition>
    <p:checker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gu.de/zmorph/schieblerkorf/histo3/data/organe/de/JA1_083_a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://www.kgu.de/zmorph/schieblerkorf/histo3/data/organe/de/JA1_083_b.html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2762" y="758952"/>
            <a:ext cx="11507939" cy="3566160"/>
          </a:xfrm>
        </p:spPr>
        <p:txBody>
          <a:bodyPr>
            <a:normAutofit/>
          </a:bodyPr>
          <a:lstStyle/>
          <a:p>
            <a:r>
              <a:rPr lang="cs-CZ" sz="4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  <a:t>PATOLOGIE ŽENSKÉHO GENITÁLU</a:t>
            </a:r>
            <a:br>
              <a:rPr lang="cs-CZ" sz="4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</a:br>
            <a:r>
              <a:rPr lang="cs-CZ" sz="4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čípek</a:t>
            </a:r>
            <a:b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děloha</a:t>
            </a:r>
            <a:b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ovarium</a:t>
            </a:r>
            <a:b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těhotenství</a:t>
            </a:r>
            <a:endParaRPr lang="cs-CZ" sz="36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762" y="4455621"/>
            <a:ext cx="11507939" cy="11430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05358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7" y="18000"/>
            <a:ext cx="1121956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509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4330" y="264595"/>
            <a:ext cx="10058400" cy="766762"/>
          </a:xfrm>
        </p:spPr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Invazivní karcinom čípku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4330" y="1205026"/>
            <a:ext cx="7835900" cy="5218634"/>
          </a:xfr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cs-CZ" sz="2400" dirty="0" smtClean="0">
                <a:solidFill>
                  <a:srgbClr val="FF3300"/>
                </a:solidFill>
              </a:rPr>
              <a:t> 3. nejčastější GYN malignita</a:t>
            </a:r>
          </a:p>
          <a:p>
            <a:pPr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v ČR vysoká incidence (11. místo celosvětově)</a:t>
            </a:r>
            <a:r>
              <a:rPr lang="cs-CZ" sz="2800" dirty="0"/>
              <a:t> </a:t>
            </a:r>
            <a:endParaRPr lang="cs-CZ" sz="2800" dirty="0" smtClean="0"/>
          </a:p>
          <a:p>
            <a:pPr>
              <a:buFont typeface="Arial"/>
              <a:buChar char="•"/>
            </a:pPr>
            <a:r>
              <a:rPr lang="cs-CZ" sz="2400" dirty="0" smtClean="0"/>
              <a:t> vzniká </a:t>
            </a:r>
            <a:r>
              <a:rPr lang="cs-CZ" sz="2400" dirty="0"/>
              <a:t>progresí HSIL – nejčastěji v transformační </a:t>
            </a:r>
            <a:r>
              <a:rPr lang="cs-CZ" sz="2400" dirty="0" smtClean="0"/>
              <a:t>zóně</a:t>
            </a:r>
          </a:p>
          <a:p>
            <a:pPr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histologicky:</a:t>
            </a:r>
          </a:p>
          <a:p>
            <a:pPr lvl="1">
              <a:buFont typeface="Arial"/>
              <a:buChar char="•"/>
            </a:pPr>
            <a:r>
              <a:rPr lang="cs-CZ" sz="2000" b="1" dirty="0" err="1">
                <a:solidFill>
                  <a:srgbClr val="C00000"/>
                </a:solidFill>
              </a:rPr>
              <a:t>d</a:t>
            </a:r>
            <a:r>
              <a:rPr lang="cs-CZ" sz="2000" b="1" dirty="0" err="1" smtClean="0">
                <a:solidFill>
                  <a:srgbClr val="C00000"/>
                </a:solidFill>
              </a:rPr>
              <a:t>laždicobuněčný</a:t>
            </a:r>
            <a:r>
              <a:rPr lang="cs-CZ" sz="2000" b="1" dirty="0" smtClean="0">
                <a:solidFill>
                  <a:srgbClr val="C00000"/>
                </a:solidFill>
              </a:rPr>
              <a:t> karcinom</a:t>
            </a:r>
            <a:r>
              <a:rPr lang="cs-CZ" sz="2000" dirty="0" smtClean="0">
                <a:solidFill>
                  <a:schemeClr val="tx1"/>
                </a:solidFill>
              </a:rPr>
              <a:t> (90 %, diagnostikován nejčastěji v 5. dekádě)</a:t>
            </a:r>
            <a:endParaRPr lang="cs-CZ" sz="2000" b="1" dirty="0" smtClean="0">
              <a:solidFill>
                <a:srgbClr val="C00000"/>
              </a:solidFill>
            </a:endParaRPr>
          </a:p>
          <a:p>
            <a:pPr lvl="1">
              <a:buFont typeface="Arial"/>
              <a:buChar char="•"/>
            </a:pPr>
            <a:r>
              <a:rPr lang="cs-CZ" sz="2000" b="1" dirty="0" smtClean="0">
                <a:solidFill>
                  <a:srgbClr val="C00000"/>
                </a:solidFill>
              </a:rPr>
              <a:t>adenokarcinom</a:t>
            </a:r>
            <a:endParaRPr lang="cs-CZ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100" dirty="0" smtClean="0"/>
          </a:p>
          <a:p>
            <a:pPr>
              <a:buFont typeface="Arial"/>
              <a:buChar char="•"/>
            </a:pPr>
            <a:r>
              <a:rPr lang="en-US" sz="2400" dirty="0"/>
              <a:t> </a:t>
            </a:r>
            <a:r>
              <a:rPr lang="cs-CZ" sz="2400" dirty="0" smtClean="0"/>
              <a:t>propagace: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l</a:t>
            </a:r>
            <a:r>
              <a:rPr lang="cs-CZ" sz="2400" dirty="0" err="1" smtClean="0"/>
              <a:t>okoregionální</a:t>
            </a:r>
            <a:r>
              <a:rPr lang="cs-CZ" sz="2400" dirty="0" smtClean="0"/>
              <a:t> progrese (píštěle, prorůstání do okolních orgánů </a:t>
            </a:r>
            <a:r>
              <a:rPr lang="cs-CZ" sz="2400" dirty="0" smtClean="0">
                <a:sym typeface="Symbol" panose="05050102010706020507" pitchFamily="18" charset="2"/>
              </a:rPr>
              <a:t> komplikace</a:t>
            </a:r>
            <a:r>
              <a:rPr lang="cs-CZ" sz="2400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cs-CZ" sz="2400" dirty="0" err="1" smtClean="0"/>
              <a:t>mts</a:t>
            </a:r>
            <a:r>
              <a:rPr lang="cs-CZ" sz="2400" dirty="0" smtClean="0"/>
              <a:t> do spádových LU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h</a:t>
            </a:r>
            <a:r>
              <a:rPr lang="cs-CZ" sz="2400" dirty="0" smtClean="0"/>
              <a:t>ematogenní metastázy (kosti, plíce, játra)</a:t>
            </a:r>
            <a:endParaRPr lang="cs-CZ" sz="2400" dirty="0"/>
          </a:p>
          <a:p>
            <a:pPr>
              <a:buFont typeface="Arial"/>
              <a:buChar char="•"/>
            </a:pPr>
            <a:endParaRPr lang="en-US" sz="3200" b="1" dirty="0" smtClean="0">
              <a:solidFill>
                <a:srgbClr val="FF3300"/>
              </a:solidFill>
            </a:endParaRPr>
          </a:p>
          <a:p>
            <a:pPr lvl="1">
              <a:buFont typeface="Arial"/>
              <a:buChar char="•"/>
            </a:pPr>
            <a:endParaRPr lang="cs-CZ" sz="1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0" t="24196" r="25800" b="12171"/>
          <a:stretch/>
        </p:blipFill>
        <p:spPr>
          <a:xfrm>
            <a:off x="10011791" y="48377"/>
            <a:ext cx="2134489" cy="196596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/>
          <a:stretch/>
        </p:blipFill>
        <p:spPr>
          <a:xfrm>
            <a:off x="8190230" y="1825790"/>
            <a:ext cx="3051878" cy="25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92" y="4157243"/>
            <a:ext cx="3346875" cy="25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4455650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Rizikové faktory rozvoje HPV infekce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časné </a:t>
            </a:r>
            <a:r>
              <a:rPr lang="cs-CZ" altLang="cs-CZ" sz="2400" dirty="0"/>
              <a:t>zahájení pohlavního života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promiskuita </a:t>
            </a:r>
            <a:r>
              <a:rPr lang="cs-CZ" altLang="cs-CZ" sz="2400" dirty="0"/>
              <a:t>ženy či jejího partnera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imunodeficientní </a:t>
            </a:r>
            <a:r>
              <a:rPr lang="cs-CZ" altLang="cs-CZ" sz="2400" dirty="0"/>
              <a:t>stav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kouření </a:t>
            </a:r>
            <a:r>
              <a:rPr lang="cs-CZ" altLang="cs-CZ" sz="2400" dirty="0"/>
              <a:t>cigaret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perzistující </a:t>
            </a:r>
            <a:r>
              <a:rPr lang="cs-CZ" altLang="cs-CZ" sz="2400" dirty="0"/>
              <a:t>infekce </a:t>
            </a:r>
            <a:r>
              <a:rPr lang="cs-CZ" altLang="cs-CZ" sz="2400" dirty="0" err="1"/>
              <a:t>high</a:t>
            </a:r>
            <a:r>
              <a:rPr lang="cs-CZ" altLang="cs-CZ" sz="2400" dirty="0"/>
              <a:t> risk HPV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ostatní </a:t>
            </a:r>
            <a:r>
              <a:rPr lang="cs-CZ" altLang="cs-CZ" sz="2400" dirty="0"/>
              <a:t>STD (</a:t>
            </a:r>
            <a:r>
              <a:rPr lang="cs-CZ" altLang="cs-CZ" sz="2400" dirty="0" err="1"/>
              <a:t>kofaktor</a:t>
            </a:r>
            <a:r>
              <a:rPr lang="cs-CZ" altLang="cs-CZ" sz="2400" dirty="0"/>
              <a:t> při progresi HPV</a:t>
            </a:r>
            <a:r>
              <a:rPr lang="cs-CZ" altLang="cs-CZ" sz="2400" dirty="0" smtClean="0"/>
              <a:t>) – nebo </a:t>
            </a:r>
            <a:r>
              <a:rPr lang="cs-CZ" altLang="cs-CZ" sz="2400" dirty="0" err="1" smtClean="0"/>
              <a:t>koinfekce</a:t>
            </a:r>
            <a:r>
              <a:rPr lang="cs-CZ" altLang="cs-CZ" sz="2400" dirty="0" smtClean="0"/>
              <a:t> více typy HR HPV u jednoho jedince</a:t>
            </a:r>
            <a:endParaRPr lang="cs-CZ" altLang="cs-CZ" sz="2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nízký </a:t>
            </a:r>
            <a:r>
              <a:rPr lang="cs-CZ" altLang="cs-CZ" sz="2400" dirty="0"/>
              <a:t>socioekonomický status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mnohočetná </a:t>
            </a:r>
            <a:r>
              <a:rPr lang="cs-CZ" altLang="cs-CZ" sz="2400" dirty="0"/>
              <a:t>těhotenství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687739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cs-CZ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DĚLOHA</a:t>
            </a:r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5"/>
          <a:stretch/>
        </p:blipFill>
        <p:spPr>
          <a:xfrm>
            <a:off x="4880610" y="377190"/>
            <a:ext cx="5334000" cy="29668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3429000"/>
            <a:ext cx="4291584" cy="32186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670043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Endometritidy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806440" cy="402336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poměrně vzácné</a:t>
            </a:r>
            <a:endParaRPr lang="cs-CZ" altLang="cs-CZ" sz="2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akutní zánět v souvislosti s: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 err="1"/>
              <a:t>i</a:t>
            </a:r>
            <a:r>
              <a:rPr lang="cs-CZ" altLang="cs-CZ" sz="2200" dirty="0" err="1" smtClean="0"/>
              <a:t>nstrumentárními</a:t>
            </a:r>
            <a:r>
              <a:rPr lang="cs-CZ" altLang="cs-CZ" sz="2200" dirty="0" smtClean="0"/>
              <a:t> zákroky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t</a:t>
            </a:r>
            <a:r>
              <a:rPr lang="cs-CZ" altLang="cs-CZ" sz="2200" dirty="0" smtClean="0"/>
              <a:t>ěhotenstvím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 smtClean="0"/>
              <a:t>IUD</a:t>
            </a:r>
            <a:endParaRPr lang="cs-CZ" altLang="cs-CZ" sz="22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chronický zánět při: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p</a:t>
            </a:r>
            <a:r>
              <a:rPr lang="cs-CZ" altLang="cs-CZ" sz="2200" dirty="0" smtClean="0"/>
              <a:t>erzistenci akutního zánětu (IUD)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c</a:t>
            </a:r>
            <a:r>
              <a:rPr lang="cs-CZ" altLang="cs-CZ" sz="2200" dirty="0" smtClean="0"/>
              <a:t>hronické kapavce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 smtClean="0"/>
              <a:t>TBC (miliární rozsev či přestup z vejcovodů)</a:t>
            </a:r>
            <a:endParaRPr lang="cs-CZ" altLang="cs-CZ" sz="2200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3" y="83070"/>
            <a:ext cx="4075819" cy="30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10640" r="2712" b="16590"/>
          <a:stretch/>
        </p:blipFill>
        <p:spPr>
          <a:xfrm>
            <a:off x="7224382" y="3248537"/>
            <a:ext cx="4075200" cy="320941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6684444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Endometrióza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263640" cy="2983230"/>
          </a:xfr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sz="2800" dirty="0" smtClean="0"/>
              <a:t>= okrsky </a:t>
            </a:r>
            <a:r>
              <a:rPr lang="cs-CZ" altLang="cs-CZ" sz="2800" dirty="0"/>
              <a:t>funkčního endometria (žlázek + </a:t>
            </a:r>
            <a:r>
              <a:rPr lang="cs-CZ" altLang="cs-CZ" sz="2800" dirty="0" err="1"/>
              <a:t>stromatu</a:t>
            </a:r>
            <a:r>
              <a:rPr lang="cs-CZ" altLang="cs-CZ" sz="2800" dirty="0"/>
              <a:t>) v ektopické </a:t>
            </a:r>
            <a:r>
              <a:rPr lang="cs-CZ" altLang="cs-CZ" sz="2800" dirty="0" smtClean="0"/>
              <a:t>lokalizaci</a:t>
            </a:r>
          </a:p>
          <a:p>
            <a:pPr marL="0" indent="0">
              <a:buNone/>
            </a:pPr>
            <a:endParaRPr lang="cs-CZ" altLang="cs-CZ" sz="1100" dirty="0"/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ovaria, </a:t>
            </a:r>
            <a:r>
              <a:rPr lang="cs-CZ" altLang="cs-CZ" sz="2400" dirty="0" err="1"/>
              <a:t>Douglasův</a:t>
            </a:r>
            <a:r>
              <a:rPr lang="cs-CZ" altLang="cs-CZ" sz="2400" dirty="0"/>
              <a:t> prostor, vejcovody, peritoneum, </a:t>
            </a:r>
            <a:r>
              <a:rPr lang="cs-CZ" altLang="cs-CZ" sz="2400" dirty="0" smtClean="0"/>
              <a:t>jizvy po laparotomii, pupek</a:t>
            </a:r>
            <a:r>
              <a:rPr lang="cs-CZ" altLang="cs-CZ" sz="2400" dirty="0"/>
              <a:t>, … plíce, kosti </a:t>
            </a:r>
            <a:r>
              <a:rPr lang="cs-CZ" altLang="cs-CZ" sz="2400" dirty="0" smtClean="0"/>
              <a:t>…</a:t>
            </a:r>
            <a:endParaRPr lang="cs-CZ" altLang="cs-CZ" sz="2400" dirty="0"/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cyklické změny během MC</a:t>
            </a:r>
          </a:p>
          <a:p>
            <a:pPr marL="1417638" lvl="2" indent="-342900">
              <a:buFont typeface="Arial" panose="020B0604020202020204" pitchFamily="34" charset="0"/>
              <a:buChar char="•"/>
            </a:pPr>
            <a:r>
              <a:rPr lang="cs-CZ" altLang="cs-CZ" sz="2000" dirty="0"/>
              <a:t>hemoragické (čokoládové) cysty, </a:t>
            </a:r>
            <a:r>
              <a:rPr lang="cs-CZ" altLang="cs-CZ" sz="2000" dirty="0" err="1"/>
              <a:t>hemosiderinová</a:t>
            </a:r>
            <a:r>
              <a:rPr lang="cs-CZ" altLang="cs-CZ" sz="2000" dirty="0"/>
              <a:t> pigmentace</a:t>
            </a:r>
          </a:p>
          <a:p>
            <a:pPr marL="1417638" lvl="2" indent="-342900"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53" y="448830"/>
            <a:ext cx="4649327" cy="32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37210" y="4828964"/>
            <a:ext cx="10149840" cy="14859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b="1" dirty="0" err="1" smtClean="0">
                <a:solidFill>
                  <a:srgbClr val="FF0000"/>
                </a:solidFill>
              </a:rPr>
              <a:t>adenomyóza</a:t>
            </a:r>
            <a:r>
              <a:rPr lang="cs-CZ" altLang="cs-CZ" sz="2400" dirty="0" smtClean="0"/>
              <a:t>:</a:t>
            </a:r>
          </a:p>
          <a:p>
            <a:pPr marL="1417638" lvl="2" indent="-342900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vtlačení části </a:t>
            </a:r>
            <a:r>
              <a:rPr lang="cs-CZ" altLang="cs-CZ" sz="2000" dirty="0" err="1" smtClean="0"/>
              <a:t>zona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basalis</a:t>
            </a:r>
            <a:r>
              <a:rPr lang="cs-CZ" altLang="cs-CZ" sz="2000" dirty="0" smtClean="0"/>
              <a:t> do </a:t>
            </a:r>
            <a:r>
              <a:rPr lang="cs-CZ" altLang="cs-CZ" sz="2000" dirty="0" err="1" smtClean="0"/>
              <a:t>myometria</a:t>
            </a:r>
            <a:r>
              <a:rPr lang="cs-CZ" altLang="cs-CZ" sz="2000" dirty="0" smtClean="0"/>
              <a:t> (nepodléhá funkčním hormonálním změnám)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33460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3055"/>
          <a:stretch/>
        </p:blipFill>
        <p:spPr>
          <a:xfrm>
            <a:off x="467677" y="400050"/>
            <a:ext cx="6587053" cy="555498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190461" y="11430"/>
            <a:ext cx="4652010" cy="777240"/>
          </a:xfrm>
        </p:spPr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Dysfunkční krvácení</a:t>
            </a:r>
            <a:endParaRPr lang="cs-CZ" sz="44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190461" y="800100"/>
            <a:ext cx="4652010" cy="3028950"/>
          </a:xfr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 smtClean="0"/>
              <a:t>amenorhea</a:t>
            </a:r>
            <a:r>
              <a:rPr lang="cs-CZ" dirty="0" smtClean="0"/>
              <a:t> = absence menstruačního krvácení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smtClean="0"/>
              <a:t> </a:t>
            </a:r>
            <a:r>
              <a:rPr lang="cs-CZ" b="1" dirty="0" err="1" smtClean="0"/>
              <a:t>oligomenorhea</a:t>
            </a:r>
            <a:r>
              <a:rPr lang="cs-CZ" b="1" dirty="0" smtClean="0"/>
              <a:t> </a:t>
            </a:r>
            <a:r>
              <a:rPr lang="cs-CZ" dirty="0" smtClean="0"/>
              <a:t>= MC &gt; 35 dnů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 smtClean="0"/>
              <a:t>polymenorhea</a:t>
            </a:r>
            <a:r>
              <a:rPr lang="cs-CZ" dirty="0" smtClean="0"/>
              <a:t> = MC &lt; 24 dnů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 smtClean="0"/>
              <a:t>menorhagie</a:t>
            </a:r>
            <a:r>
              <a:rPr lang="cs-CZ" dirty="0" smtClean="0"/>
              <a:t> = vysoké krevní ztráty, délka MC je ale v normě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 smtClean="0"/>
              <a:t>metrorhagie</a:t>
            </a:r>
            <a:r>
              <a:rPr lang="cs-CZ" dirty="0" smtClean="0"/>
              <a:t> = nepravidelné krvácení i během MC</a:t>
            </a:r>
          </a:p>
        </p:txBody>
      </p:sp>
      <p:sp>
        <p:nvSpPr>
          <p:cNvPr id="18" name="Zástupný symbol pro obsah 6"/>
          <p:cNvSpPr txBox="1">
            <a:spLocks/>
          </p:cNvSpPr>
          <p:nvPr/>
        </p:nvSpPr>
        <p:spPr>
          <a:xfrm>
            <a:off x="7190461" y="4061460"/>
            <a:ext cx="4652010" cy="260223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b="1" dirty="0" smtClean="0"/>
              <a:t>vlivy: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h</a:t>
            </a:r>
            <a:r>
              <a:rPr lang="cs-CZ" b="1" dirty="0" smtClean="0"/>
              <a:t>ormonální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 err="1" smtClean="0"/>
              <a:t>hypotalomo-hypofyzální-ovariální</a:t>
            </a:r>
            <a:r>
              <a:rPr lang="cs-CZ" sz="1600" dirty="0" smtClean="0"/>
              <a:t> osa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e</a:t>
            </a:r>
            <a:r>
              <a:rPr lang="cs-CZ" sz="1600" dirty="0" smtClean="0"/>
              <a:t>xogenně podávané hormony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smtClean="0"/>
              <a:t>v souvislosti s těhotenstvím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s</a:t>
            </a:r>
            <a:r>
              <a:rPr lang="cs-CZ" b="1" dirty="0" smtClean="0"/>
              <a:t>ystémové nemoci </a:t>
            </a:r>
            <a:r>
              <a:rPr lang="cs-CZ" dirty="0" smtClean="0"/>
              <a:t>(hemoragické diatézy)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n</a:t>
            </a:r>
            <a:r>
              <a:rPr lang="cs-CZ" b="1" dirty="0" err="1" smtClean="0"/>
              <a:t>eoplázie</a:t>
            </a:r>
            <a:endParaRPr lang="cs-CZ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trauma</a:t>
            </a:r>
          </a:p>
        </p:txBody>
      </p:sp>
    </p:spTree>
    <p:extLst>
      <p:ext uri="{BB962C8B-B14F-4D97-AF65-F5344CB8AC3E}">
        <p14:creationId xmlns:p14="http://schemas.microsoft.com/office/powerpoint/2010/main" val="422841639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Dysfunkční endometrium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21290" cy="444076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 smtClean="0"/>
              <a:t> Nesekreční</a:t>
            </a:r>
            <a:r>
              <a:rPr lang="cs-CZ" altLang="cs-CZ" sz="2800" dirty="0" smtClean="0"/>
              <a:t> </a:t>
            </a:r>
            <a:r>
              <a:rPr lang="cs-CZ" altLang="cs-CZ" sz="2400" dirty="0">
                <a:cs typeface="Arial" panose="020B0604020202020204" pitchFamily="34" charset="0"/>
              </a:rPr>
              <a:t>←</a:t>
            </a:r>
            <a:r>
              <a:rPr lang="cs-CZ" altLang="cs-CZ" sz="2400" dirty="0"/>
              <a:t> abnormní hladiny estrogenů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snížené E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/>
              <a:t>hypoproliferační</a:t>
            </a:r>
            <a:r>
              <a:rPr lang="cs-CZ" altLang="cs-CZ" sz="2000" dirty="0"/>
              <a:t> až atrofické endometrium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zvýšené E </a:t>
            </a:r>
            <a:r>
              <a:rPr lang="cs-CZ" altLang="cs-CZ" sz="2000" dirty="0">
                <a:cs typeface="Arial" panose="020B0604020202020204" pitchFamily="34" charset="0"/>
              </a:rPr>
              <a:t>→</a:t>
            </a:r>
            <a:r>
              <a:rPr lang="cs-CZ" altLang="cs-CZ" sz="2000" dirty="0"/>
              <a:t>  </a:t>
            </a:r>
            <a:r>
              <a:rPr lang="cs-CZ" altLang="cs-CZ" sz="2000" dirty="0" err="1"/>
              <a:t>hyperproliferační</a:t>
            </a:r>
            <a:r>
              <a:rPr lang="cs-CZ" altLang="cs-CZ" sz="2000" dirty="0"/>
              <a:t> endometrium </a:t>
            </a:r>
            <a:r>
              <a:rPr lang="cs-CZ" altLang="cs-CZ" sz="2000" dirty="0">
                <a:cs typeface="Arial" panose="020B0604020202020204" pitchFamily="34" charset="0"/>
              </a:rPr>
              <a:t>→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hyperplázie</a:t>
            </a:r>
            <a:r>
              <a:rPr lang="cs-CZ" altLang="cs-CZ" sz="2000" dirty="0"/>
              <a:t> endometria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zvýšené E při ztrátě opozice </a:t>
            </a:r>
            <a:r>
              <a:rPr lang="cs-CZ" altLang="cs-CZ" sz="2000" dirty="0" err="1"/>
              <a:t>gestagenů</a:t>
            </a:r>
            <a:r>
              <a:rPr lang="cs-CZ" altLang="cs-CZ" sz="2000" dirty="0"/>
              <a:t>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>
                <a:solidFill>
                  <a:srgbClr val="FF0000"/>
                </a:solidFill>
                <a:cs typeface="Arial" panose="020B0604020202020204" pitchFamily="34" charset="0"/>
              </a:rPr>
              <a:t>hyperplázie</a:t>
            </a: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 endometria </a:t>
            </a:r>
            <a:r>
              <a:rPr lang="cs-CZ" altLang="cs-CZ" sz="2000" dirty="0">
                <a:cs typeface="Arial" panose="020B0604020202020204" pitchFamily="34" charset="0"/>
              </a:rPr>
              <a:t>(viz. dále)</a:t>
            </a:r>
            <a:endParaRPr lang="cs-CZ" altLang="cs-CZ" sz="2000" dirty="0"/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400" b="1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 smtClean="0"/>
              <a:t> Sekreční</a:t>
            </a:r>
            <a:r>
              <a:rPr lang="cs-CZ" altLang="cs-CZ" sz="2800" dirty="0" smtClean="0"/>
              <a:t> </a:t>
            </a:r>
            <a:r>
              <a:rPr lang="cs-CZ" altLang="cs-CZ" sz="2400" dirty="0">
                <a:cs typeface="Arial" panose="020B0604020202020204" pitchFamily="34" charset="0"/>
              </a:rPr>
              <a:t>←</a:t>
            </a:r>
            <a:r>
              <a:rPr lang="cs-CZ" altLang="cs-CZ" sz="2400" dirty="0"/>
              <a:t> abnormní hladiny </a:t>
            </a:r>
            <a:r>
              <a:rPr lang="cs-CZ" altLang="cs-CZ" sz="2400" dirty="0" err="1"/>
              <a:t>gestagenů</a:t>
            </a:r>
            <a:endParaRPr lang="cs-CZ" altLang="cs-CZ" sz="2400" dirty="0"/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snížené G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>
                <a:cs typeface="Arial" panose="020B0604020202020204" pitchFamily="34" charset="0"/>
              </a:rPr>
              <a:t>hyposekreční</a:t>
            </a:r>
            <a:r>
              <a:rPr lang="cs-CZ" altLang="cs-CZ" sz="2000" dirty="0">
                <a:cs typeface="Arial" panose="020B0604020202020204" pitchFamily="34" charset="0"/>
              </a:rPr>
              <a:t> endometrium 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zvýšené G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>
                <a:cs typeface="Arial" panose="020B0604020202020204" pitchFamily="34" charset="0"/>
              </a:rPr>
              <a:t>hypersekreční</a:t>
            </a:r>
            <a:r>
              <a:rPr lang="cs-CZ" altLang="cs-CZ" sz="2000" dirty="0">
                <a:cs typeface="Arial" panose="020B0604020202020204" pitchFamily="34" charset="0"/>
              </a:rPr>
              <a:t> endometrium (připomíná těhotenské)</a:t>
            </a:r>
            <a:endParaRPr lang="cs-CZ" altLang="cs-CZ" sz="2400" dirty="0"/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400" b="1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 smtClean="0"/>
              <a:t> Iregulární</a:t>
            </a:r>
            <a:r>
              <a:rPr lang="cs-CZ" altLang="cs-CZ" sz="2800" dirty="0" smtClean="0"/>
              <a:t> </a:t>
            </a:r>
            <a:r>
              <a:rPr lang="cs-CZ" altLang="cs-CZ" sz="2400" dirty="0">
                <a:cs typeface="Arial" panose="020B0604020202020204" pitchFamily="34" charset="0"/>
              </a:rPr>
              <a:t>←</a:t>
            </a:r>
            <a:r>
              <a:rPr lang="cs-CZ" altLang="cs-CZ" sz="2400" dirty="0"/>
              <a:t> při </a:t>
            </a:r>
            <a:r>
              <a:rPr lang="cs-CZ" altLang="cs-CZ" sz="2400" dirty="0" err="1" smtClean="0"/>
              <a:t>dysbalanci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Estr</a:t>
            </a:r>
            <a:r>
              <a:rPr lang="cs-CZ" altLang="cs-CZ" sz="2400" dirty="0" smtClean="0"/>
              <a:t> i </a:t>
            </a:r>
            <a:r>
              <a:rPr lang="cs-CZ" altLang="cs-CZ" sz="2400" dirty="0" err="1" smtClean="0"/>
              <a:t>Prg</a:t>
            </a:r>
            <a:endParaRPr lang="cs-CZ" altLang="cs-CZ" sz="20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935064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 idx="4294967295"/>
          </p:nvPr>
        </p:nvSpPr>
        <p:spPr>
          <a:xfrm>
            <a:off x="244421" y="195479"/>
            <a:ext cx="10058400" cy="8334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b="1" dirty="0" err="1" smtClean="0">
                <a:solidFill>
                  <a:srgbClr val="FF0000"/>
                </a:solidFill>
                <a:effectLst/>
              </a:rPr>
              <a:t>Hyperplázie</a:t>
            </a:r>
            <a:r>
              <a:rPr lang="cs-CZ" altLang="cs-CZ" b="1" dirty="0" smtClean="0">
                <a:solidFill>
                  <a:srgbClr val="FF0000"/>
                </a:solidFill>
                <a:effectLst/>
              </a:rPr>
              <a:t> endometria</a:t>
            </a:r>
          </a:p>
        </p:txBody>
      </p:sp>
      <p:sp>
        <p:nvSpPr>
          <p:cNvPr id="99331" name="Rectangle 3"/>
          <p:cNvSpPr>
            <a:spLocks noGrp="1"/>
          </p:cNvSpPr>
          <p:nvPr>
            <p:ph type="body" idx="4294967295"/>
          </p:nvPr>
        </p:nvSpPr>
        <p:spPr>
          <a:xfrm>
            <a:off x="114300" y="1325244"/>
            <a:ext cx="8539163" cy="52355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>
                <a:solidFill>
                  <a:schemeClr val="tx1"/>
                </a:solidFill>
              </a:rPr>
              <a:t>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prostá</a:t>
            </a:r>
            <a:r>
              <a:rPr lang="cs-CZ" altLang="cs-CZ" sz="2400" dirty="0" smtClean="0">
                <a:solidFill>
                  <a:schemeClr val="tx1"/>
                </a:solidFill>
              </a:rPr>
              <a:t> </a:t>
            </a:r>
            <a:r>
              <a:rPr lang="cs-CZ" altLang="cs-CZ" sz="2400" dirty="0">
                <a:solidFill>
                  <a:schemeClr val="tx1"/>
                </a:solidFill>
              </a:rPr>
              <a:t>- zmnožené žlázky, některé cysticky dilatované, zmnožené stroma („ementál“)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bez atypií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p</a:t>
            </a:r>
            <a:r>
              <a:rPr lang="cs-CZ" altLang="cs-CZ" dirty="0" smtClean="0">
                <a:solidFill>
                  <a:schemeClr val="tx1"/>
                </a:solidFill>
              </a:rPr>
              <a:t>ři anovulačním cyklu</a:t>
            </a:r>
            <a:endParaRPr lang="cs-CZ" alt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355600">
              <a:lnSpc>
                <a:spcPct val="80000"/>
              </a:lnSpc>
            </a:pPr>
            <a:endParaRPr lang="cs-CZ" altLang="cs-CZ" sz="10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>
                <a:solidFill>
                  <a:schemeClr val="tx1"/>
                </a:solidFill>
              </a:rPr>
              <a:t>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komplexní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 </a:t>
            </a:r>
            <a:r>
              <a:rPr lang="cs-CZ" altLang="cs-CZ" sz="2400" dirty="0">
                <a:solidFill>
                  <a:schemeClr val="tx1"/>
                </a:solidFill>
              </a:rPr>
              <a:t>- různě větvené žlázky s minimálním množstvím vmezeřeného </a:t>
            </a:r>
            <a:r>
              <a:rPr lang="cs-CZ" altLang="cs-CZ" sz="2400" dirty="0" err="1">
                <a:solidFill>
                  <a:schemeClr val="tx1"/>
                </a:solidFill>
              </a:rPr>
              <a:t>stromatu</a:t>
            </a:r>
            <a:r>
              <a:rPr lang="cs-CZ" altLang="cs-CZ" sz="2400" dirty="0">
                <a:solidFill>
                  <a:schemeClr val="tx1"/>
                </a:solidFill>
              </a:rPr>
              <a:t> (</a:t>
            </a:r>
            <a:r>
              <a:rPr lang="cs-CZ" altLang="cs-CZ" sz="2400" dirty="0" err="1">
                <a:solidFill>
                  <a:schemeClr val="tx1"/>
                </a:solidFill>
              </a:rPr>
              <a:t>back</a:t>
            </a:r>
            <a:r>
              <a:rPr lang="cs-CZ" altLang="cs-CZ" sz="2400" dirty="0">
                <a:solidFill>
                  <a:schemeClr val="tx1"/>
                </a:solidFill>
              </a:rPr>
              <a:t>-to-</a:t>
            </a:r>
            <a:r>
              <a:rPr lang="cs-CZ" altLang="cs-CZ" sz="2400" dirty="0" err="1">
                <a:solidFill>
                  <a:schemeClr val="tx1"/>
                </a:solidFill>
              </a:rPr>
              <a:t>back</a:t>
            </a:r>
            <a:r>
              <a:rPr lang="cs-CZ" altLang="cs-CZ" sz="2400" dirty="0" smtClean="0">
                <a:solidFill>
                  <a:schemeClr val="tx1"/>
                </a:solidFill>
              </a:rPr>
              <a:t>)</a:t>
            </a:r>
            <a:r>
              <a:rPr lang="cs-CZ" altLang="cs-CZ" dirty="0" smtClean="0">
                <a:solidFill>
                  <a:schemeClr val="tx1"/>
                </a:solidFill>
                <a:cs typeface="Arial" panose="020B0604020202020204" pitchFamily="34" charset="0"/>
              </a:rPr>
              <a:t>, některé žlázky jsou nádorové s </a:t>
            </a:r>
            <a:r>
              <a:rPr lang="cs-CZ" altLang="cs-CZ" i="1" dirty="0" smtClean="0">
                <a:solidFill>
                  <a:schemeClr val="tx1"/>
                </a:solidFill>
                <a:cs typeface="Arial" panose="020B0604020202020204" pitchFamily="34" charset="0"/>
              </a:rPr>
              <a:t>PTEN</a:t>
            </a:r>
            <a:r>
              <a:rPr lang="cs-CZ" altLang="cs-CZ" dirty="0" smtClean="0">
                <a:solidFill>
                  <a:schemeClr val="tx1"/>
                </a:solidFill>
                <a:cs typeface="Arial" panose="020B0604020202020204" pitchFamily="34" charset="0"/>
              </a:rPr>
              <a:t> mutací</a:t>
            </a:r>
            <a:endParaRPr lang="cs-CZ" altLang="cs-CZ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FF0000"/>
                </a:solidFill>
              </a:rPr>
              <a:t>bez atypií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FF0000"/>
                </a:solidFill>
              </a:rPr>
              <a:t>atypická 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nádorové žlázky s </a:t>
            </a:r>
            <a:r>
              <a:rPr lang="cs-CZ" alt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cytonukleárními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atypiemi </a:t>
            </a:r>
            <a:r>
              <a:rPr lang="cs-CZ" altLang="cs-CZ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(PTEN</a:t>
            </a:r>
            <a:r>
              <a:rPr lang="cs-CZ" alt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mutací)</a:t>
            </a:r>
            <a:r>
              <a:rPr lang="cs-CZ" altLang="cs-CZ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prekanceróza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6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>
                <a:solidFill>
                  <a:schemeClr val="tx1"/>
                </a:solidFill>
              </a:rPr>
              <a:t> </a:t>
            </a:r>
            <a:r>
              <a:rPr lang="cs-CZ" altLang="cs-CZ" sz="2400" b="1" dirty="0" smtClean="0">
                <a:solidFill>
                  <a:srgbClr val="0070C0"/>
                </a:solidFill>
              </a:rPr>
              <a:t>korporální </a:t>
            </a:r>
            <a:r>
              <a:rPr lang="cs-CZ" altLang="cs-CZ" sz="2400" b="1" dirty="0">
                <a:solidFill>
                  <a:srgbClr val="0070C0"/>
                </a:solidFill>
              </a:rPr>
              <a:t>polyp </a:t>
            </a:r>
            <a:r>
              <a:rPr lang="cs-CZ" altLang="cs-CZ" dirty="0">
                <a:solidFill>
                  <a:schemeClr val="tx1"/>
                </a:solidFill>
              </a:rPr>
              <a:t>(stopkatý/přisedlý, solitární/vícečetný)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tvořený hyperplastickým korporálním endometriem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většinou žlázky atrofické nebo vzhledu prosté </a:t>
            </a:r>
            <a:r>
              <a:rPr lang="cs-CZ" altLang="cs-CZ" dirty="0" err="1">
                <a:solidFill>
                  <a:schemeClr val="tx1"/>
                </a:solidFill>
              </a:rPr>
              <a:t>hyperplázie</a:t>
            </a:r>
            <a:r>
              <a:rPr lang="cs-CZ" altLang="cs-CZ" dirty="0">
                <a:solidFill>
                  <a:schemeClr val="tx1"/>
                </a:solidFill>
              </a:rPr>
              <a:t>, stroma </a:t>
            </a:r>
            <a:r>
              <a:rPr lang="cs-CZ" altLang="cs-CZ" dirty="0" err="1">
                <a:solidFill>
                  <a:schemeClr val="tx1"/>
                </a:solidFill>
              </a:rPr>
              <a:t>fibrotizované</a:t>
            </a:r>
            <a:r>
              <a:rPr lang="cs-CZ" altLang="cs-CZ" dirty="0">
                <a:solidFill>
                  <a:schemeClr val="tx1"/>
                </a:solidFill>
              </a:rPr>
              <a:t>, cévy silnostěnné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v terénu polypu může vzniknout kterákoli </a:t>
            </a:r>
            <a:r>
              <a:rPr lang="cs-CZ" altLang="cs-CZ" dirty="0" err="1">
                <a:solidFill>
                  <a:schemeClr val="tx1"/>
                </a:solidFill>
              </a:rPr>
              <a:t>hyperplázie</a:t>
            </a:r>
            <a:r>
              <a:rPr lang="cs-CZ" altLang="cs-CZ" dirty="0">
                <a:solidFill>
                  <a:schemeClr val="tx1"/>
                </a:solidFill>
              </a:rPr>
              <a:t>, včetně atypické     (….  až karcinom)</a:t>
            </a:r>
          </a:p>
        </p:txBody>
      </p:sp>
      <p:pic>
        <p:nvPicPr>
          <p:cNvPr id="5" name="Picture 6" descr="polyp endometria_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8166" y="4497123"/>
            <a:ext cx="2690845" cy="18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Obrázek 8" descr="1prosta hyperpl 40x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35" y="46991"/>
            <a:ext cx="2390476" cy="180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KH2, 20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568166" y="1924769"/>
            <a:ext cx="2390464" cy="180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KH3, 20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190" y="3161104"/>
            <a:ext cx="2390363" cy="18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91956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Adenokarcinom endometria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nejčastější </a:t>
            </a: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gynekologická </a:t>
            </a: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malignita (</a:t>
            </a: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ZN </a:t>
            </a:r>
            <a:r>
              <a:rPr lang="cs-CZ" alt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ovária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,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ZN </a:t>
            </a: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čípku</a:t>
            </a:r>
            <a:endParaRPr lang="cs-CZ" altLang="cs-CZ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perimenopauzálně</a:t>
            </a:r>
            <a:endParaRPr lang="cs-CZ" altLang="cs-CZ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zvýšená 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nepřerušená estrogenní stimulace </a:t>
            </a: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endometria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DM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obezita, časná </a:t>
            </a:r>
            <a:r>
              <a:rPr lang="cs-CZ" alt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menarché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pozdní </a:t>
            </a: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menopauza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vlivy genetické</a:t>
            </a:r>
            <a:endParaRPr lang="cs-CZ" alt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/>
            <a:endParaRPr lang="cs-CZ" altLang="cs-CZ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prekurzorové</a:t>
            </a: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léze: </a:t>
            </a:r>
            <a:endParaRPr lang="cs-CZ" altLang="cs-CZ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atypická </a:t>
            </a:r>
            <a:r>
              <a:rPr lang="cs-CZ" altLang="cs-CZ" sz="2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hyperplázie</a:t>
            </a:r>
            <a:r>
              <a:rPr lang="cs-CZ" altLang="cs-CZ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endometria 	</a:t>
            </a:r>
            <a:endParaRPr lang="cs-CZ" altLang="cs-CZ" sz="2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cs-CZ" altLang="cs-CZ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</a:t>
            </a:r>
            <a:r>
              <a:rPr lang="cs-CZ" altLang="cs-CZ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neoplázie</a:t>
            </a:r>
            <a:r>
              <a:rPr lang="cs-CZ" altLang="cs-CZ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cs-CZ" altLang="cs-CZ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250396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cs-CZ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ČÍPEK</a:t>
            </a:r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b="5288"/>
          <a:stretch/>
        </p:blipFill>
        <p:spPr>
          <a:xfrm>
            <a:off x="3800733" y="1928763"/>
            <a:ext cx="4303675" cy="30004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68" y="969237"/>
            <a:ext cx="3960000" cy="396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502503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Adenokarcinom endometria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histologické typy:	</a:t>
            </a:r>
          </a:p>
          <a:p>
            <a:pPr marL="868363" lvl="1" indent="-411163"/>
            <a:r>
              <a:rPr lang="cs-CZ" altLang="cs-CZ" sz="2400" dirty="0" smtClean="0">
                <a:solidFill>
                  <a:srgbClr val="FF0000"/>
                </a:solidFill>
              </a:rPr>
              <a:t>v souvislosti se zvýšenou expozicí estrogenů (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typ I</a:t>
            </a:r>
            <a:r>
              <a:rPr lang="cs-CZ" altLang="cs-CZ" sz="2400" dirty="0" smtClean="0">
                <a:solidFill>
                  <a:srgbClr val="FF0000"/>
                </a:solidFill>
              </a:rPr>
              <a:t>)</a:t>
            </a:r>
          </a:p>
          <a:p>
            <a:pPr marL="1228725" lvl="2" indent="-246063"/>
            <a:r>
              <a:rPr lang="cs-CZ" altLang="cs-CZ" sz="1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endometriodní</a:t>
            </a:r>
            <a:r>
              <a:rPr lang="cs-CZ" altLang="cs-CZ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adenokarcinom</a:t>
            </a:r>
          </a:p>
          <a:p>
            <a:pPr marL="1228725" lvl="2" indent="-246063"/>
            <a:r>
              <a:rPr lang="cs-CZ" altLang="cs-CZ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mucinózní</a:t>
            </a:r>
            <a:endParaRPr lang="cs-CZ" altLang="cs-CZ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28725" lvl="2" indent="-246063"/>
            <a:r>
              <a:rPr lang="cs-CZ" alt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tubální</a:t>
            </a:r>
            <a:r>
              <a:rPr lang="cs-CZ" altLang="cs-CZ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(s řasinkami)</a:t>
            </a:r>
          </a:p>
          <a:p>
            <a:pPr marL="1228725" lvl="2" indent="-246063"/>
            <a:r>
              <a:rPr lang="cs-CZ" alt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dlaždicobuněčný</a:t>
            </a:r>
            <a:endParaRPr lang="cs-CZ" altLang="cs-CZ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28725" lvl="2" indent="-246063"/>
            <a:r>
              <a:rPr lang="cs-CZ" alt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adenoskvamózní</a:t>
            </a:r>
            <a:endParaRPr lang="cs-CZ" altLang="cs-CZ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28725" lvl="2" indent="-246063"/>
            <a:endParaRPr lang="cs-CZ" altLang="cs-CZ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68363" lvl="1" indent="-411163"/>
            <a:r>
              <a:rPr lang="cs-CZ" altLang="cs-CZ" sz="2400" dirty="0">
                <a:solidFill>
                  <a:srgbClr val="FF0000"/>
                </a:solidFill>
              </a:rPr>
              <a:t>bez souvislosti s estrogeny (</a:t>
            </a:r>
            <a:r>
              <a:rPr lang="cs-CZ" altLang="cs-CZ" sz="2400" b="1" dirty="0">
                <a:solidFill>
                  <a:srgbClr val="FF0000"/>
                </a:solidFill>
              </a:rPr>
              <a:t>typ II</a:t>
            </a:r>
            <a:r>
              <a:rPr lang="cs-CZ" altLang="cs-CZ" sz="2400" dirty="0">
                <a:solidFill>
                  <a:srgbClr val="FF0000"/>
                </a:solidFill>
              </a:rPr>
              <a:t>), při mutaci p53 </a:t>
            </a: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velmi agresivní průběh)</a:t>
            </a:r>
          </a:p>
          <a:p>
            <a:pPr marL="1228725" lvl="2" indent="-246063"/>
            <a:r>
              <a:rPr lang="cs-CZ" altLang="cs-CZ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serózní papilární karcinom</a:t>
            </a:r>
          </a:p>
          <a:p>
            <a:pPr marL="1228725" lvl="2" indent="-246063"/>
            <a:r>
              <a:rPr lang="cs-CZ" altLang="cs-CZ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světlobuněčný</a:t>
            </a:r>
            <a:r>
              <a:rPr lang="cs-CZ" altLang="cs-CZ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karcinom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424365150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Obrázek 3" descr="geneze typu I endometoidního C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6"/>
          <a:stretch/>
        </p:blipFill>
        <p:spPr bwMode="auto">
          <a:xfrm>
            <a:off x="69057" y="87949"/>
            <a:ext cx="8610600" cy="283813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5" descr="geneze typu II endometrioidC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3"/>
          <a:stretch/>
        </p:blipFill>
        <p:spPr bwMode="auto">
          <a:xfrm>
            <a:off x="69056" y="3446146"/>
            <a:ext cx="8610600" cy="277177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ndometrioidní ACA kribri3, 40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96" y="87949"/>
            <a:ext cx="3345876" cy="252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endometrioidníCA, 400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 r="11320"/>
          <a:stretch/>
        </p:blipFill>
        <p:spPr bwMode="auto">
          <a:xfrm>
            <a:off x="9836890" y="1507014"/>
            <a:ext cx="2337232" cy="174663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Uterus_PapillarySerousAdenoCA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10374" r="2276"/>
          <a:stretch/>
        </p:blipFill>
        <p:spPr bwMode="auto">
          <a:xfrm>
            <a:off x="8771096" y="3446146"/>
            <a:ext cx="3356134" cy="252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Uterus_PapSerousCA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14127" b="16359"/>
          <a:stretch/>
        </p:blipFill>
        <p:spPr bwMode="auto">
          <a:xfrm>
            <a:off x="9852660" y="5058343"/>
            <a:ext cx="2321462" cy="1746000"/>
          </a:xfrm>
          <a:prstGeom prst="rect">
            <a:avLst/>
          </a:prstGeom>
          <a:noFill/>
          <a:ln w="2857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2288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Mezenchymální nádory dělohy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>
          <a:xfrm>
            <a:off x="1097280" y="1845734"/>
            <a:ext cx="64465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leiomyom</a:t>
            </a: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720725" lvl="1" indent="-263525"/>
            <a:r>
              <a:rPr lang="cs-CZ" altLang="cs-CZ" sz="2000" dirty="0"/>
              <a:t>nejčastější benigní nádor u žen (nejčastěji ve fertilním věku)</a:t>
            </a:r>
          </a:p>
          <a:p>
            <a:pPr marL="720725" lvl="1" indent="-263525"/>
            <a:r>
              <a:rPr lang="cs-CZ" altLang="cs-CZ" sz="2000" dirty="0"/>
              <a:t>velikost od několika mm po cca 20 cm</a:t>
            </a:r>
          </a:p>
          <a:p>
            <a:pPr marL="720725" lvl="1" indent="-263525"/>
            <a:r>
              <a:rPr lang="cs-CZ" altLang="cs-CZ" sz="2000" dirty="0"/>
              <a:t>symptomy dle topografických vztahů </a:t>
            </a:r>
          </a:p>
          <a:p>
            <a:pPr marL="720725" lvl="1" indent="-263525"/>
            <a:r>
              <a:rPr lang="cs-CZ" altLang="cs-CZ" sz="2000" dirty="0"/>
              <a:t>uterus </a:t>
            </a:r>
            <a:r>
              <a:rPr lang="cs-CZ" altLang="cs-CZ" sz="2000" dirty="0" err="1"/>
              <a:t>myomatosus</a:t>
            </a:r>
            <a:r>
              <a:rPr lang="cs-CZ" altLang="cs-CZ" sz="2000" dirty="0"/>
              <a:t> (vícečetné myomy)</a:t>
            </a:r>
          </a:p>
          <a:p>
            <a:pPr marL="720725" lvl="1" indent="-263525"/>
            <a:r>
              <a:rPr lang="cs-CZ" altLang="cs-CZ" sz="2000" dirty="0"/>
              <a:t>postmenopauzálně časté regresivní změny v myomech (</a:t>
            </a:r>
            <a:r>
              <a:rPr lang="cs-CZ" altLang="cs-CZ" sz="2000" dirty="0" err="1"/>
              <a:t>fibrotizace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hyalinizace</a:t>
            </a:r>
            <a:r>
              <a:rPr lang="cs-CZ" altLang="cs-CZ" sz="2000" dirty="0"/>
              <a:t>, kalcifikace</a:t>
            </a:r>
            <a:r>
              <a:rPr lang="cs-CZ" altLang="cs-CZ" sz="2000" dirty="0" smtClean="0"/>
              <a:t>)</a:t>
            </a:r>
            <a:endParaRPr lang="cs-CZ" altLang="cs-CZ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9910" r="11453" b="13946"/>
          <a:stretch/>
        </p:blipFill>
        <p:spPr>
          <a:xfrm>
            <a:off x="8755380" y="174202"/>
            <a:ext cx="3074670" cy="323469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Picture 4" descr="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135" y="3521294"/>
            <a:ext cx="4261915" cy="288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927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Mezenchymální nádory dělohy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>
          <a:xfrm>
            <a:off x="1097280" y="1845734"/>
            <a:ext cx="64465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stromální nádory</a:t>
            </a:r>
          </a:p>
          <a:p>
            <a:pPr marL="960438" lvl="1" indent="-503238"/>
            <a:r>
              <a:rPr lang="cs-CZ" altLang="cs-CZ" sz="2000" dirty="0"/>
              <a:t>vznikají v </a:t>
            </a:r>
            <a:r>
              <a:rPr lang="cs-CZ" altLang="cs-CZ" sz="2000" dirty="0" err="1"/>
              <a:t>endometriálním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stromatu</a:t>
            </a:r>
            <a:endParaRPr lang="cs-CZ" altLang="cs-CZ" sz="2000" dirty="0"/>
          </a:p>
          <a:p>
            <a:pPr marL="960438" lvl="1" indent="-503238"/>
            <a:r>
              <a:rPr lang="cs-CZ" altLang="cs-CZ" sz="2000" dirty="0"/>
              <a:t>stromální uzlík (benigní)</a:t>
            </a:r>
          </a:p>
          <a:p>
            <a:pPr marL="960438" lvl="1" indent="-503238"/>
            <a:r>
              <a:rPr lang="cs-CZ" altLang="cs-CZ" sz="2000" dirty="0"/>
              <a:t>stromální sarkom </a:t>
            </a:r>
          </a:p>
          <a:p>
            <a:pPr marL="1397000" lvl="2" indent="-228600"/>
            <a:r>
              <a:rPr lang="cs-CZ" altLang="cs-CZ" sz="1600" b="1" dirty="0" err="1"/>
              <a:t>low</a:t>
            </a:r>
            <a:r>
              <a:rPr lang="cs-CZ" altLang="cs-CZ" sz="1600" b="1" dirty="0"/>
              <a:t>-grade</a:t>
            </a:r>
          </a:p>
          <a:p>
            <a:pPr marL="1397000" lvl="2" indent="-228600"/>
            <a:r>
              <a:rPr lang="cs-CZ" altLang="cs-CZ" sz="1600" b="1" dirty="0" err="1"/>
              <a:t>high</a:t>
            </a:r>
            <a:r>
              <a:rPr lang="cs-CZ" altLang="cs-CZ" sz="1600" b="1" dirty="0"/>
              <a:t>-grade</a:t>
            </a:r>
          </a:p>
        </p:txBody>
      </p:sp>
      <p:pic>
        <p:nvPicPr>
          <p:cNvPr id="7" name="Picture 6" descr="Uterus_EndometrialStromalSarcoma_VascularInvas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45734"/>
            <a:ext cx="4315574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terus_EndometrialStromalSarcoma_De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23668" r="5795"/>
          <a:stretch>
            <a:fillRect/>
          </a:stretch>
        </p:blipFill>
        <p:spPr bwMode="auto">
          <a:xfrm>
            <a:off x="4825365" y="3857414"/>
            <a:ext cx="3624808" cy="2880000"/>
          </a:xfrm>
          <a:prstGeom prst="rect">
            <a:avLst/>
          </a:prstGeom>
          <a:noFill/>
          <a:ln w="2857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39450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0" y="105127"/>
            <a:ext cx="10058400" cy="1450757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Mezenchymální nádory dělohy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>
          <a:xfrm>
            <a:off x="170566" y="1797505"/>
            <a:ext cx="64465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leiomyosarkom</a:t>
            </a:r>
            <a:endParaRPr lang="cs-CZ" altLang="cs-CZ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60438" lvl="1" indent="-503238"/>
            <a:r>
              <a:rPr lang="cs-CZ" altLang="cs-CZ" sz="2000" dirty="0" smtClean="0"/>
              <a:t>vzácný</a:t>
            </a:r>
            <a:endParaRPr lang="cs-CZ" altLang="cs-CZ" sz="2000" dirty="0"/>
          </a:p>
          <a:p>
            <a:pPr marL="960438" lvl="1" indent="-503238"/>
            <a:r>
              <a:rPr lang="cs-CZ" altLang="cs-CZ" sz="2000" dirty="0"/>
              <a:t>? z </a:t>
            </a:r>
            <a:r>
              <a:rPr lang="cs-CZ" altLang="cs-CZ" sz="2000" dirty="0" err="1"/>
              <a:t>leiomyomu</a:t>
            </a:r>
            <a:r>
              <a:rPr lang="cs-CZ" altLang="cs-CZ" sz="2000" dirty="0"/>
              <a:t>? (v cca 1%)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rabdomyosarkom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embryonální, alveolární, (pleomorfní)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lang="cs-CZ" altLang="cs-CZ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rámci GYN nejčastěji v čípku (děti)</a:t>
            </a:r>
          </a:p>
        </p:txBody>
      </p:sp>
      <p:grpSp>
        <p:nvGrpSpPr>
          <p:cNvPr id="6" name="Skupina 7"/>
          <p:cNvGrpSpPr>
            <a:grpSpLocks noChangeAspect="1"/>
          </p:cNvGrpSpPr>
          <p:nvPr/>
        </p:nvGrpSpPr>
        <p:grpSpPr bwMode="auto">
          <a:xfrm>
            <a:off x="7714368" y="3489883"/>
            <a:ext cx="4303261" cy="3240000"/>
            <a:chOff x="1619250" y="1628775"/>
            <a:chExt cx="6257925" cy="4711700"/>
          </a:xfrm>
        </p:grpSpPr>
        <p:pic>
          <p:nvPicPr>
            <p:cNvPr id="9" name="Picture 8" descr="ERMS_200_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0" y="1628775"/>
              <a:ext cx="6257925" cy="47117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4572000" y="4581525"/>
              <a:ext cx="358775" cy="360363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V="1">
              <a:off x="3708400" y="2852738"/>
              <a:ext cx="358775" cy="360362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flipH="1" flipV="1">
              <a:off x="6300788" y="2852738"/>
              <a:ext cx="288925" cy="360362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8" y="177505"/>
            <a:ext cx="4315574" cy="32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808747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cs-CZ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OVÁRIUM</a:t>
            </a:r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5"/>
          <a:stretch/>
        </p:blipFill>
        <p:spPr>
          <a:xfrm>
            <a:off x="445770" y="0"/>
            <a:ext cx="5334000" cy="29668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85" y="2416492"/>
            <a:ext cx="6115050" cy="433387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057593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842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 smtClean="0">
                <a:solidFill>
                  <a:srgbClr val="FF0000"/>
                </a:solidFill>
                <a:effectLst/>
              </a:rPr>
              <a:t>Nádory </a:t>
            </a:r>
            <a:r>
              <a:rPr lang="cs-CZ" altLang="cs-CZ" dirty="0" err="1" smtClean="0">
                <a:solidFill>
                  <a:srgbClr val="FF0000"/>
                </a:solidFill>
                <a:effectLst/>
              </a:rPr>
              <a:t>ovária</a:t>
            </a:r>
            <a:endParaRPr lang="cs-CZ" altLang="cs-CZ" dirty="0" smtClean="0">
              <a:solidFill>
                <a:srgbClr val="FF0000"/>
              </a:solidFill>
              <a:effectLst/>
            </a:endParaRPr>
          </a:p>
        </p:txBody>
      </p:sp>
      <p:grpSp>
        <p:nvGrpSpPr>
          <p:cNvPr id="129027" name="Skupina 13"/>
          <p:cNvGrpSpPr>
            <a:grpSpLocks/>
          </p:cNvGrpSpPr>
          <p:nvPr/>
        </p:nvGrpSpPr>
        <p:grpSpPr bwMode="auto">
          <a:xfrm>
            <a:off x="1916114" y="665165"/>
            <a:ext cx="8512175" cy="5849936"/>
            <a:chOff x="391886" y="665064"/>
            <a:chExt cx="8512628" cy="5850030"/>
          </a:xfrm>
        </p:grpSpPr>
        <p:pic>
          <p:nvPicPr>
            <p:cNvPr id="129028" name="Obrázek 9" descr="geneze ovariálních tumorů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7"/>
            <a:stretch/>
          </p:blipFill>
          <p:spPr bwMode="auto">
            <a:xfrm>
              <a:off x="391886" y="665064"/>
              <a:ext cx="8512628" cy="585003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9029" name="Skupina 11"/>
            <p:cNvGrpSpPr>
              <a:grpSpLocks/>
            </p:cNvGrpSpPr>
            <p:nvPr/>
          </p:nvGrpSpPr>
          <p:grpSpPr bwMode="auto">
            <a:xfrm>
              <a:off x="2457348" y="4359374"/>
              <a:ext cx="2723115" cy="1149280"/>
              <a:chOff x="2696834" y="4043688"/>
              <a:chExt cx="2723115" cy="1149280"/>
            </a:xfrm>
          </p:grpSpPr>
          <p:sp>
            <p:nvSpPr>
              <p:cNvPr id="129030" name="Oval 6"/>
              <p:cNvSpPr>
                <a:spLocks noChangeArrowheads="1"/>
              </p:cNvSpPr>
              <p:nvPr/>
            </p:nvSpPr>
            <p:spPr bwMode="auto">
              <a:xfrm>
                <a:off x="2696834" y="4043688"/>
                <a:ext cx="677814" cy="248533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cs-CZ" altLang="cs-CZ" sz="1800" b="0" i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9031" name="Oval 7"/>
              <p:cNvSpPr>
                <a:spLocks noChangeArrowheads="1"/>
              </p:cNvSpPr>
              <p:nvPr/>
            </p:nvSpPr>
            <p:spPr bwMode="auto">
              <a:xfrm>
                <a:off x="4400984" y="4944435"/>
                <a:ext cx="1018965" cy="248533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cs-CZ" altLang="cs-CZ" sz="1800" b="0" i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9032" name="Oval 8"/>
              <p:cNvSpPr>
                <a:spLocks noChangeArrowheads="1"/>
              </p:cNvSpPr>
              <p:nvPr/>
            </p:nvSpPr>
            <p:spPr bwMode="auto">
              <a:xfrm>
                <a:off x="2832995" y="4462090"/>
                <a:ext cx="406987" cy="248533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cs-CZ" altLang="cs-CZ" sz="1800" b="0" i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747183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 err="1">
                <a:solidFill>
                  <a:srgbClr val="FF0000"/>
                </a:solidFill>
              </a:rPr>
              <a:t>Germinální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smtClean="0">
                <a:solidFill>
                  <a:srgbClr val="FF0000"/>
                </a:solidFill>
              </a:rPr>
              <a:t>nádory - histogeneze</a:t>
            </a:r>
            <a:endParaRPr lang="cs-CZ" sz="3600" b="1" dirty="0">
              <a:solidFill>
                <a:srgbClr val="FF0000"/>
              </a:solidFill>
            </a:endParaRPr>
          </a:p>
        </p:txBody>
      </p:sp>
      <p:grpSp>
        <p:nvGrpSpPr>
          <p:cNvPr id="43011" name="Skupina 14"/>
          <p:cNvGrpSpPr>
            <a:grpSpLocks/>
          </p:cNvGrpSpPr>
          <p:nvPr/>
        </p:nvGrpSpPr>
        <p:grpSpPr bwMode="auto">
          <a:xfrm>
            <a:off x="563881" y="1900239"/>
            <a:ext cx="8501063" cy="4498975"/>
            <a:chOff x="285750" y="1785938"/>
            <a:chExt cx="8501063" cy="4498975"/>
          </a:xfrm>
        </p:grpSpPr>
        <p:sp>
          <p:nvSpPr>
            <p:cNvPr id="7" name="TextovéPole 6"/>
            <p:cNvSpPr txBox="1"/>
            <p:nvPr/>
          </p:nvSpPr>
          <p:spPr>
            <a:xfrm>
              <a:off x="285750" y="3136900"/>
              <a:ext cx="2000250" cy="58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dirty="0"/>
                <a:t>Výchozí primitivní germinální buňka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429250" y="2844800"/>
              <a:ext cx="2270759" cy="58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1600" dirty="0"/>
                <a:t>Nediferencovaná buňka</a:t>
              </a:r>
            </a:p>
            <a:p>
              <a:pPr algn="l">
                <a:defRPr/>
              </a:pPr>
              <a:r>
                <a:rPr lang="cs-CZ" sz="1600" dirty="0">
                  <a:solidFill>
                    <a:srgbClr val="0000FF"/>
                  </a:solidFill>
                </a:rPr>
                <a:t>Embryonální karcinom</a:t>
              </a:r>
            </a:p>
          </p:txBody>
        </p:sp>
        <p:sp>
          <p:nvSpPr>
            <p:cNvPr id="43014" name="TextovéPole 9"/>
            <p:cNvSpPr txBox="1">
              <a:spLocks noChangeArrowheads="1"/>
            </p:cNvSpPr>
            <p:nvPr/>
          </p:nvSpPr>
          <p:spPr bwMode="auto">
            <a:xfrm>
              <a:off x="2000250" y="4214813"/>
              <a:ext cx="1708150" cy="336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6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Totipotentní b.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000250" y="1785938"/>
              <a:ext cx="6572250" cy="830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dirty="0"/>
                <a:t>Diferenciace </a:t>
              </a:r>
              <a:r>
                <a:rPr lang="cs-CZ" sz="1600" dirty="0" err="1"/>
                <a:t>b</a:t>
              </a:r>
              <a:r>
                <a:rPr lang="cs-CZ" sz="1600" dirty="0"/>
                <a:t>. podél </a:t>
              </a:r>
              <a:r>
                <a:rPr lang="cs-CZ" sz="1600" dirty="0" err="1"/>
                <a:t>gonadální</a:t>
              </a:r>
              <a:r>
                <a:rPr lang="cs-CZ" sz="1600" dirty="0"/>
                <a:t> linie (</a:t>
              </a:r>
              <a:r>
                <a:rPr lang="cs-CZ" sz="1600" dirty="0" err="1"/>
                <a:t>gonocyt</a:t>
              </a:r>
              <a:r>
                <a:rPr lang="cs-CZ" sz="1600" dirty="0"/>
                <a:t>, spermatogonie) bez rozvinutí diferenciačních potencí.</a:t>
              </a:r>
            </a:p>
            <a:p>
              <a:pPr algn="l">
                <a:defRPr/>
              </a:pPr>
              <a:r>
                <a:rPr lang="cs-CZ" sz="1600" dirty="0" err="1" smtClean="0">
                  <a:solidFill>
                    <a:srgbClr val="0000FF"/>
                  </a:solidFill>
                </a:rPr>
                <a:t>Dysgerminom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5000625" y="4000500"/>
              <a:ext cx="3786188" cy="83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dirty="0" err="1"/>
                <a:t>Extraembryonálně</a:t>
              </a:r>
              <a:r>
                <a:rPr lang="cs-CZ" sz="1600" dirty="0"/>
                <a:t> diferencovaná </a:t>
              </a:r>
              <a:r>
                <a:rPr lang="cs-CZ" sz="1600" dirty="0" err="1"/>
                <a:t>b</a:t>
              </a:r>
              <a:r>
                <a:rPr lang="cs-CZ" sz="1600" dirty="0"/>
                <a:t>.</a:t>
              </a:r>
            </a:p>
            <a:p>
              <a:pPr algn="l">
                <a:defRPr/>
              </a:pPr>
              <a:r>
                <a:rPr lang="cs-CZ" sz="1600" dirty="0">
                  <a:solidFill>
                    <a:srgbClr val="0000FF"/>
                  </a:solidFill>
                </a:rPr>
                <a:t>Nádor ze žloutkového váčku</a:t>
              </a:r>
            </a:p>
            <a:p>
              <a:pPr algn="l">
                <a:defRPr/>
              </a:pPr>
              <a:r>
                <a:rPr lang="cs-CZ" sz="1600" dirty="0" err="1">
                  <a:solidFill>
                    <a:srgbClr val="0000FF"/>
                  </a:solidFill>
                </a:rPr>
                <a:t>Choriokarcinom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43017" name="TextovéPole 14"/>
            <p:cNvSpPr txBox="1">
              <a:spLocks noChangeArrowheads="1"/>
            </p:cNvSpPr>
            <p:nvPr/>
          </p:nvSpPr>
          <p:spPr bwMode="auto">
            <a:xfrm>
              <a:off x="5000625" y="5214938"/>
              <a:ext cx="3786188" cy="1069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60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Intraembryonálně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diferencovaná b.</a:t>
              </a:r>
            </a:p>
            <a:p>
              <a:pPr algn="l"/>
              <a:r>
                <a:rPr lang="cs-CZ" altLang="cs-CZ" sz="1600" i="0" dirty="0">
                  <a:solidFill>
                    <a:srgbClr val="0000FF"/>
                  </a:solidFill>
                  <a:latin typeface="Arial" panose="020B0604020202020204" pitchFamily="34" charset="0"/>
                </a:rPr>
                <a:t>Teratom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b="0" i="0" dirty="0">
                  <a:solidFill>
                    <a:srgbClr val="6699FF"/>
                  </a:solidFill>
                  <a:latin typeface="Arial" panose="020B0604020202020204" pitchFamily="34" charset="0"/>
                </a:rPr>
                <a:t>(zralý, nezralý, s </a:t>
              </a:r>
              <a:r>
                <a:rPr lang="cs-CZ" altLang="cs-CZ" sz="1600" b="0" i="0" dirty="0" err="1">
                  <a:solidFill>
                    <a:srgbClr val="6699FF"/>
                  </a:solidFill>
                  <a:latin typeface="Arial" panose="020B0604020202020204" pitchFamily="34" charset="0"/>
                </a:rPr>
                <a:t>malignizací</a:t>
              </a:r>
              <a:r>
                <a:rPr lang="cs-CZ" altLang="cs-CZ" sz="1600" b="0" i="0" dirty="0">
                  <a:solidFill>
                    <a:srgbClr val="6699FF"/>
                  </a:solidFill>
                  <a:latin typeface="Arial" panose="020B0604020202020204" pitchFamily="34" charset="0"/>
                </a:rPr>
                <a:t> somatických elementů)</a:t>
              </a:r>
            </a:p>
            <a:p>
              <a:pPr algn="l"/>
              <a:r>
                <a:rPr lang="cs-CZ" altLang="cs-CZ" sz="1600" i="0" dirty="0" err="1">
                  <a:solidFill>
                    <a:srgbClr val="0000FF"/>
                  </a:solidFill>
                  <a:latin typeface="Arial" panose="020B0604020202020204" pitchFamily="34" charset="0"/>
                </a:rPr>
                <a:t>Polyembryom</a:t>
              </a:r>
              <a:endParaRPr lang="cs-CZ" altLang="cs-CZ" sz="1600" i="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7" name="Přímá spojovací šipka 16"/>
            <p:cNvCxnSpPr>
              <a:stCxn id="7" idx="0"/>
              <a:endCxn id="11" idx="1"/>
            </p:cNvCxnSpPr>
            <p:nvPr/>
          </p:nvCxnSpPr>
          <p:spPr bwMode="auto">
            <a:xfrm rot="5400000" flipH="1" flipV="1">
              <a:off x="1175544" y="2312194"/>
              <a:ext cx="935037" cy="71437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019" name="Přímá spojovací šipka 17"/>
            <p:cNvCxnSpPr>
              <a:cxnSpLocks noChangeShapeType="1"/>
              <a:stCxn id="7" idx="2"/>
              <a:endCxn id="43014" idx="1"/>
            </p:cNvCxnSpPr>
            <p:nvPr/>
          </p:nvCxnSpPr>
          <p:spPr bwMode="auto">
            <a:xfrm>
              <a:off x="1285875" y="3721100"/>
              <a:ext cx="714375" cy="661988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3020" name="Přímá spojovací šipka 22"/>
            <p:cNvCxnSpPr>
              <a:cxnSpLocks noChangeShapeType="1"/>
              <a:stCxn id="43014" idx="0"/>
              <a:endCxn id="9" idx="1"/>
            </p:cNvCxnSpPr>
            <p:nvPr/>
          </p:nvCxnSpPr>
          <p:spPr bwMode="auto">
            <a:xfrm flipV="1">
              <a:off x="2854325" y="3136900"/>
              <a:ext cx="2574925" cy="1077913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3021" name="Přímá spojovací šipka 25"/>
            <p:cNvCxnSpPr>
              <a:cxnSpLocks noChangeShapeType="1"/>
              <a:stCxn id="43014" idx="2"/>
              <a:endCxn id="43017" idx="1"/>
            </p:cNvCxnSpPr>
            <p:nvPr/>
          </p:nvCxnSpPr>
          <p:spPr bwMode="auto">
            <a:xfrm>
              <a:off x="2854325" y="4551363"/>
              <a:ext cx="2146300" cy="1198562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Přímá spojovací šipka 28"/>
            <p:cNvCxnSpPr>
              <a:stCxn id="43014" idx="3"/>
              <a:endCxn id="14" idx="1"/>
            </p:cNvCxnSpPr>
            <p:nvPr/>
          </p:nvCxnSpPr>
          <p:spPr bwMode="auto">
            <a:xfrm>
              <a:off x="3708400" y="4383088"/>
              <a:ext cx="1292225" cy="33337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t="7334"/>
          <a:stretch/>
        </p:blipFill>
        <p:spPr>
          <a:xfrm>
            <a:off x="8887093" y="1071897"/>
            <a:ext cx="1853698" cy="14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8" name="Picture 12" descr="Testes_GCT_EC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3230" r="6070" b="4048"/>
          <a:stretch/>
        </p:blipFill>
        <p:spPr bwMode="auto">
          <a:xfrm rot="10800000" flipH="1" flipV="1">
            <a:off x="8013384" y="2456231"/>
            <a:ext cx="1918335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Testes_GCT_YST5_SchillerDuv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655" y="3945664"/>
            <a:ext cx="1918995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horiokarcinom 200x 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99" y="3945664"/>
            <a:ext cx="1912374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631" y="5469313"/>
            <a:ext cx="1824812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67179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 smtClean="0">
                <a:solidFill>
                  <a:srgbClr val="FF0000"/>
                </a:solidFill>
                <a:effectLst/>
              </a:rPr>
              <a:t>Embryonální karcinom</a:t>
            </a:r>
          </a:p>
        </p:txBody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xfrm>
            <a:off x="194310" y="1857164"/>
            <a:ext cx="10058400" cy="4023360"/>
          </a:xfrm>
        </p:spPr>
        <p:txBody>
          <a:bodyPr/>
          <a:lstStyle/>
          <a:p>
            <a:pPr marL="360363" indent="-360363"/>
            <a:r>
              <a:rPr lang="cs-CZ" altLang="cs-CZ" sz="2800" dirty="0"/>
              <a:t>krajně nediferencovaný nádor</a:t>
            </a:r>
          </a:p>
          <a:p>
            <a:pPr marL="360363" indent="-360363">
              <a:buNone/>
            </a:pPr>
            <a:endParaRPr lang="cs-CZ" altLang="cs-CZ" sz="1400" dirty="0"/>
          </a:p>
          <a:p>
            <a:pPr marL="360363" indent="-360363"/>
            <a:r>
              <a:rPr lang="cs-CZ" altLang="cs-CZ" sz="2800" dirty="0"/>
              <a:t>častěji jako součást smíšených </a:t>
            </a:r>
            <a:r>
              <a:rPr lang="cs-CZ" altLang="cs-CZ" sz="2800" dirty="0" err="1"/>
              <a:t>germinálních</a:t>
            </a:r>
            <a:r>
              <a:rPr lang="cs-CZ" altLang="cs-CZ" sz="2800" dirty="0"/>
              <a:t> nádorů </a:t>
            </a:r>
          </a:p>
          <a:p>
            <a:pPr marL="895350" lvl="1" indent="-355600"/>
            <a:r>
              <a:rPr lang="cs-CZ" altLang="cs-CZ" sz="2400" dirty="0"/>
              <a:t>zhoršuje jejich prognózu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marL="895350" lvl="1" indent="-355600">
              <a:buNone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 marL="360363" indent="-360363"/>
            <a:r>
              <a:rPr lang="cs-CZ" altLang="cs-CZ" sz="2800" dirty="0"/>
              <a:t>mikro:</a:t>
            </a:r>
          </a:p>
          <a:p>
            <a:pPr marL="895350" lvl="1" indent="-355600"/>
            <a:r>
              <a:rPr lang="cs-CZ" altLang="cs-CZ" sz="2400" dirty="0"/>
              <a:t>solidní, </a:t>
            </a:r>
            <a:r>
              <a:rPr lang="cs-CZ" altLang="cs-CZ" sz="2400" dirty="0" err="1"/>
              <a:t>trabekulární</a:t>
            </a:r>
            <a:r>
              <a:rPr lang="cs-CZ" altLang="cs-CZ" sz="2400" dirty="0"/>
              <a:t>, abortivně tubulární formace</a:t>
            </a:r>
          </a:p>
          <a:p>
            <a:pPr marL="895350" lvl="1" indent="-355600"/>
            <a:r>
              <a:rPr lang="cs-CZ" altLang="cs-CZ" sz="2400" dirty="0" err="1"/>
              <a:t>bb</a:t>
            </a:r>
            <a:r>
              <a:rPr lang="cs-CZ" altLang="cs-CZ" sz="2400" dirty="0"/>
              <a:t>. epitelového vzhledu, mitózy</a:t>
            </a:r>
          </a:p>
          <a:p>
            <a:pPr marL="895350" lvl="1" indent="-355600"/>
            <a:r>
              <a:rPr lang="cs-CZ" altLang="cs-CZ" sz="2400" dirty="0"/>
              <a:t>stroma bez lymfocytární příměsi</a:t>
            </a:r>
          </a:p>
        </p:txBody>
      </p:sp>
      <p:pic>
        <p:nvPicPr>
          <p:cNvPr id="4" name="Picture 12" descr="Testes_GCT_EC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3230" r="6070" b="4048"/>
          <a:stretch/>
        </p:blipFill>
        <p:spPr bwMode="auto">
          <a:xfrm rot="10800000" flipH="1" flipV="1">
            <a:off x="8081010" y="1857164"/>
            <a:ext cx="3836670" cy="288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59894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cs-CZ" altLang="cs-CZ" sz="4400" dirty="0">
                <a:solidFill>
                  <a:srgbClr val="FF0000"/>
                </a:solidFill>
              </a:rPr>
              <a:t>Nádor ze žloutkového váčku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4294967295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 smtClean="0">
                <a:cs typeface="Arial" panose="020B0604020202020204" pitchFamily="34" charset="0"/>
              </a:rPr>
              <a:t> </a:t>
            </a:r>
            <a:r>
              <a:rPr lang="en-US" altLang="cs-CZ" sz="1800" dirty="0" smtClean="0">
                <a:cs typeface="Arial" panose="020B0604020202020204" pitchFamily="34" charset="0"/>
              </a:rPr>
              <a:t>~</a:t>
            </a:r>
            <a:r>
              <a:rPr lang="cs-CZ" altLang="cs-CZ" sz="1800" dirty="0" smtClean="0">
                <a:cs typeface="Arial" panose="020B0604020202020204" pitchFamily="34" charset="0"/>
              </a:rPr>
              <a:t> </a:t>
            </a:r>
            <a:r>
              <a:rPr lang="cs-CZ" altLang="cs-CZ" sz="1800" dirty="0"/>
              <a:t>epitel žloutkového váčku, </a:t>
            </a:r>
            <a:r>
              <a:rPr lang="cs-CZ" altLang="cs-CZ" sz="1800" dirty="0" err="1"/>
              <a:t>extraembryonální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mezoderm</a:t>
            </a:r>
            <a:endParaRPr lang="cs-CZ" altLang="cs-CZ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 v </a:t>
            </a:r>
            <a:r>
              <a:rPr lang="cs-CZ" altLang="cs-CZ" sz="1800" dirty="0"/>
              <a:t>čisté formě nejčastěji u kojenců a batolat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 u </a:t>
            </a:r>
            <a:r>
              <a:rPr lang="cs-CZ" altLang="cs-CZ" sz="1800" dirty="0"/>
              <a:t>dospělých jako součást </a:t>
            </a:r>
            <a:r>
              <a:rPr lang="cs-CZ" altLang="cs-CZ" sz="1800" dirty="0" err="1"/>
              <a:t>germinálních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nádorů</a:t>
            </a:r>
            <a:endParaRPr lang="cs-CZ" alt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b="1" dirty="0" smtClean="0"/>
              <a:t> vysoce </a:t>
            </a:r>
            <a:r>
              <a:rPr lang="cs-CZ" altLang="cs-CZ" sz="2400" b="1" dirty="0"/>
              <a:t>maligní</a:t>
            </a:r>
            <a:r>
              <a:rPr lang="cs-CZ" altLang="cs-CZ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 mikro</a:t>
            </a:r>
            <a:r>
              <a:rPr lang="cs-CZ" altLang="cs-CZ" sz="2400" dirty="0"/>
              <a:t>:</a:t>
            </a:r>
          </a:p>
          <a:p>
            <a:pPr marL="895350" lvl="1" indent="-355600"/>
            <a:r>
              <a:rPr lang="cs-CZ" altLang="cs-CZ" dirty="0" err="1"/>
              <a:t>mikrocystické</a:t>
            </a:r>
            <a:r>
              <a:rPr lang="cs-CZ" altLang="cs-CZ" dirty="0"/>
              <a:t>, retikulární a papilární formace </a:t>
            </a:r>
          </a:p>
          <a:p>
            <a:pPr marL="895350" lvl="1" indent="-355600"/>
            <a:r>
              <a:rPr lang="cs-CZ" altLang="cs-CZ" dirty="0" err="1"/>
              <a:t>glomeruloidní</a:t>
            </a:r>
            <a:r>
              <a:rPr lang="cs-CZ" altLang="cs-CZ" dirty="0"/>
              <a:t> struktury (Schillerova-</a:t>
            </a:r>
            <a:r>
              <a:rPr lang="cs-CZ" altLang="cs-CZ" dirty="0" err="1"/>
              <a:t>Duvalova</a:t>
            </a:r>
            <a:r>
              <a:rPr lang="cs-CZ" altLang="cs-CZ" dirty="0"/>
              <a:t> tělíska)</a:t>
            </a:r>
          </a:p>
          <a:p>
            <a:pPr marL="1255713" lvl="2" indent="-180975"/>
            <a:r>
              <a:rPr lang="cs-CZ" altLang="cs-CZ" sz="1600" dirty="0"/>
              <a:t>kapiláry se zevně nasedajícími nádorovými </a:t>
            </a:r>
            <a:r>
              <a:rPr lang="cs-CZ" altLang="cs-CZ" sz="1600" dirty="0" err="1"/>
              <a:t>bb</a:t>
            </a:r>
            <a:r>
              <a:rPr lang="cs-CZ" altLang="cs-CZ" sz="1600" dirty="0"/>
              <a:t>.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 sz="1600" dirty="0"/>
              <a:t> štěrbinovité formace</a:t>
            </a:r>
          </a:p>
          <a:p>
            <a:pPr marL="895350" lvl="1" indent="-355600"/>
            <a:r>
              <a:rPr lang="cs-CZ" altLang="cs-CZ" dirty="0"/>
              <a:t>nádorové </a:t>
            </a:r>
            <a:r>
              <a:rPr lang="cs-CZ" altLang="cs-CZ" dirty="0" err="1"/>
              <a:t>bb</a:t>
            </a:r>
            <a:r>
              <a:rPr lang="cs-CZ" altLang="cs-CZ" dirty="0"/>
              <a:t>.</a:t>
            </a:r>
          </a:p>
          <a:p>
            <a:pPr marL="1255713" lvl="2" indent="-180975"/>
            <a:r>
              <a:rPr lang="cs-CZ" altLang="cs-CZ" sz="1600" dirty="0"/>
              <a:t>polygonální či kubické</a:t>
            </a:r>
          </a:p>
          <a:p>
            <a:pPr marL="1255713" lvl="2" indent="-180975"/>
            <a:r>
              <a:rPr lang="cs-CZ" altLang="cs-CZ" sz="1600" dirty="0"/>
              <a:t>často s klenutým povrchem (kulatá jádra)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 sz="1600" dirty="0"/>
              <a:t> „kočičí hlavy“, cvočky</a:t>
            </a:r>
          </a:p>
        </p:txBody>
      </p:sp>
      <p:pic>
        <p:nvPicPr>
          <p:cNvPr id="4" name="Picture 6" descr="Testes_GCT_YST5_SchillerDuv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71" y="1174433"/>
            <a:ext cx="4317738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92704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9" name="Rectangle 1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217100" name="Rectangle 1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217101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6835323" y="277744"/>
            <a:ext cx="5242579" cy="3298654"/>
          </a:xfrm>
          <a:solidFill>
            <a:schemeClr val="accent4"/>
          </a:solidFill>
          <a:ln>
            <a:solidFill>
              <a:srgbClr val="7F7F7F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 smtClean="0">
                <a:solidFill>
                  <a:srgbClr val="FFFF00"/>
                </a:solidFill>
              </a:rPr>
              <a:t> os</a:t>
            </a:r>
            <a:r>
              <a:rPr lang="cs-CZ" altLang="cs-CZ" sz="1800" dirty="0" smtClean="0">
                <a:solidFill>
                  <a:srgbClr val="FFFF00"/>
                </a:solidFill>
              </a:rPr>
              <a:t>	= zevní </a:t>
            </a:r>
            <a:r>
              <a:rPr lang="cs-CZ" altLang="cs-CZ" sz="1800" dirty="0" err="1">
                <a:solidFill>
                  <a:srgbClr val="FFFF00"/>
                </a:solidFill>
              </a:rPr>
              <a:t>orificium</a:t>
            </a:r>
            <a:r>
              <a:rPr lang="cs-CZ" altLang="cs-CZ" sz="1800" dirty="0">
                <a:solidFill>
                  <a:srgbClr val="FFFF00"/>
                </a:solidFill>
              </a:rPr>
              <a:t> cervikálního kanálu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i="1" dirty="0" smtClean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 smtClean="0">
                <a:solidFill>
                  <a:srgbClr val="FFFF00"/>
                </a:solidFill>
              </a:rPr>
              <a:t>ect</a:t>
            </a:r>
            <a:r>
              <a:rPr lang="cs-CZ" altLang="cs-CZ" sz="1800" dirty="0">
                <a:solidFill>
                  <a:srgbClr val="FFFF00"/>
                </a:solidFill>
              </a:rPr>
              <a:t>	</a:t>
            </a:r>
            <a:r>
              <a:rPr lang="cs-CZ" altLang="cs-CZ" sz="1800" dirty="0" smtClean="0">
                <a:solidFill>
                  <a:srgbClr val="FFFF00"/>
                </a:solidFill>
              </a:rPr>
              <a:t>= </a:t>
            </a:r>
            <a:r>
              <a:rPr lang="cs-CZ" altLang="cs-CZ" sz="1800" dirty="0" err="1" smtClean="0">
                <a:solidFill>
                  <a:srgbClr val="FFFF00"/>
                </a:solidFill>
              </a:rPr>
              <a:t>ektopium</a:t>
            </a:r>
            <a:r>
              <a:rPr lang="cs-CZ" altLang="cs-CZ" sz="1800" dirty="0">
                <a:solidFill>
                  <a:srgbClr val="FFFF00"/>
                </a:solidFill>
              </a:rPr>
              <a:t>/</a:t>
            </a:r>
            <a:r>
              <a:rPr lang="cs-CZ" altLang="cs-CZ" sz="1800" dirty="0" err="1">
                <a:solidFill>
                  <a:srgbClr val="FFFF00"/>
                </a:solidFill>
              </a:rPr>
              <a:t>ectropium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 smtClean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n</a:t>
            </a:r>
            <a:r>
              <a:rPr lang="cs-CZ" altLang="cs-CZ" sz="1800" b="1" i="1" dirty="0" err="1" smtClean="0">
                <a:solidFill>
                  <a:srgbClr val="FFFF00"/>
                </a:solidFill>
              </a:rPr>
              <a:t>scj</a:t>
            </a:r>
            <a:r>
              <a:rPr lang="cs-CZ" altLang="cs-CZ" sz="1800" dirty="0" smtClean="0">
                <a:solidFill>
                  <a:srgbClr val="FFFF00"/>
                </a:solidFill>
              </a:rPr>
              <a:t>	= nová </a:t>
            </a:r>
            <a:r>
              <a:rPr lang="cs-CZ" altLang="cs-CZ" sz="1800" dirty="0">
                <a:solidFill>
                  <a:srgbClr val="FFFF00"/>
                </a:solidFill>
              </a:rPr>
              <a:t>hranice mezi </a:t>
            </a:r>
            <a:r>
              <a:rPr lang="cs-CZ" altLang="cs-CZ" sz="1800" dirty="0" err="1">
                <a:solidFill>
                  <a:srgbClr val="FFFF00"/>
                </a:solidFill>
              </a:rPr>
              <a:t>skvamózním</a:t>
            </a:r>
            <a:r>
              <a:rPr lang="cs-CZ" altLang="cs-CZ" sz="1800" dirty="0">
                <a:solidFill>
                  <a:srgbClr val="FFFF00"/>
                </a:solidFill>
              </a:rPr>
              <a:t> a </a:t>
            </a:r>
            <a:r>
              <a:rPr lang="cs-CZ" altLang="cs-CZ" sz="1800" dirty="0" smtClean="0">
                <a:solidFill>
                  <a:srgbClr val="FFFF00"/>
                </a:solidFill>
              </a:rPr>
              <a:t>	</a:t>
            </a:r>
            <a:r>
              <a:rPr lang="cs-CZ" altLang="cs-CZ" sz="1800" dirty="0" err="1" smtClean="0">
                <a:solidFill>
                  <a:srgbClr val="FFFF00"/>
                </a:solidFill>
              </a:rPr>
              <a:t>kolumnárním</a:t>
            </a:r>
            <a:r>
              <a:rPr lang="cs-CZ" altLang="cs-CZ" sz="1800" dirty="0" smtClean="0">
                <a:solidFill>
                  <a:srgbClr val="FFFF00"/>
                </a:solidFill>
              </a:rPr>
              <a:t> </a:t>
            </a:r>
            <a:r>
              <a:rPr lang="cs-CZ" altLang="cs-CZ" sz="1800" dirty="0">
                <a:solidFill>
                  <a:srgbClr val="FFFF00"/>
                </a:solidFill>
              </a:rPr>
              <a:t>epitelem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 smtClean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i</a:t>
            </a:r>
            <a:r>
              <a:rPr lang="cs-CZ" altLang="cs-CZ" sz="1800" b="1" i="1" dirty="0" err="1" smtClean="0">
                <a:solidFill>
                  <a:srgbClr val="FFFF00"/>
                </a:solidFill>
              </a:rPr>
              <a:t>m</a:t>
            </a:r>
            <a:r>
              <a:rPr lang="cs-CZ" altLang="cs-CZ" sz="1800" dirty="0" smtClean="0">
                <a:solidFill>
                  <a:srgbClr val="FFFF00"/>
                </a:solidFill>
              </a:rPr>
              <a:t>	= nezralá </a:t>
            </a:r>
            <a:r>
              <a:rPr lang="cs-CZ" altLang="cs-CZ" sz="1800" dirty="0">
                <a:solidFill>
                  <a:srgbClr val="FFFF00"/>
                </a:solidFill>
              </a:rPr>
              <a:t>metaplazie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dirty="0" smtClean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o</a:t>
            </a:r>
            <a:r>
              <a:rPr lang="cs-CZ" altLang="cs-CZ" sz="1800" b="1" i="1" dirty="0" err="1" smtClean="0">
                <a:solidFill>
                  <a:srgbClr val="FFFF00"/>
                </a:solidFill>
              </a:rPr>
              <a:t>scj</a:t>
            </a:r>
            <a:r>
              <a:rPr lang="cs-CZ" altLang="cs-CZ" sz="1800" dirty="0">
                <a:solidFill>
                  <a:srgbClr val="FFFF00"/>
                </a:solidFill>
              </a:rPr>
              <a:t>	</a:t>
            </a:r>
            <a:r>
              <a:rPr lang="cs-CZ" altLang="cs-CZ" sz="1800" dirty="0" smtClean="0">
                <a:solidFill>
                  <a:srgbClr val="FFFF00"/>
                </a:solidFill>
              </a:rPr>
              <a:t>= původní </a:t>
            </a:r>
            <a:r>
              <a:rPr lang="cs-CZ" altLang="cs-CZ" sz="1800" dirty="0" err="1">
                <a:solidFill>
                  <a:srgbClr val="FFFF00"/>
                </a:solidFill>
              </a:rPr>
              <a:t>skvamocelulární</a:t>
            </a:r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dirty="0" err="1">
                <a:solidFill>
                  <a:srgbClr val="FFFF00"/>
                </a:solidFill>
              </a:rPr>
              <a:t>junkce</a:t>
            </a:r>
            <a:r>
              <a:rPr lang="cs-CZ" altLang="cs-CZ" sz="1800" dirty="0">
                <a:solidFill>
                  <a:srgbClr val="FFFF00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 smtClean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c</a:t>
            </a:r>
            <a:r>
              <a:rPr lang="cs-CZ" altLang="cs-CZ" sz="1800" b="1" i="1" dirty="0" err="1" smtClean="0">
                <a:solidFill>
                  <a:srgbClr val="FFFF00"/>
                </a:solidFill>
              </a:rPr>
              <a:t>tz</a:t>
            </a:r>
            <a:r>
              <a:rPr lang="cs-CZ" altLang="cs-CZ" sz="1800" dirty="0">
                <a:solidFill>
                  <a:srgbClr val="FFFF00"/>
                </a:solidFill>
              </a:rPr>
              <a:t>	</a:t>
            </a:r>
            <a:r>
              <a:rPr lang="cs-CZ" altLang="cs-CZ" sz="1800" dirty="0" smtClean="0">
                <a:solidFill>
                  <a:srgbClr val="FFFF00"/>
                </a:solidFill>
              </a:rPr>
              <a:t>= cervikální </a:t>
            </a:r>
            <a:r>
              <a:rPr lang="cs-CZ" altLang="cs-CZ" sz="1800" dirty="0">
                <a:solidFill>
                  <a:srgbClr val="FFFF00"/>
                </a:solidFill>
              </a:rPr>
              <a:t>transformační zóna (oblast </a:t>
            </a:r>
            <a:r>
              <a:rPr lang="cs-CZ" altLang="cs-CZ" sz="1800" dirty="0" smtClean="0">
                <a:solidFill>
                  <a:srgbClr val="FFFF00"/>
                </a:solidFill>
              </a:rPr>
              <a:t>	dlaždicové metaplazie) - </a:t>
            </a:r>
            <a:r>
              <a:rPr lang="cs-CZ" altLang="cs-CZ" sz="1800" dirty="0">
                <a:solidFill>
                  <a:srgbClr val="FFFF00"/>
                </a:solidFill>
              </a:rPr>
              <a:t>cytologické změny v </a:t>
            </a:r>
            <a:r>
              <a:rPr lang="cs-CZ" altLang="cs-CZ" sz="1800" dirty="0" smtClean="0">
                <a:solidFill>
                  <a:srgbClr val="FFFF00"/>
                </a:solidFill>
              </a:rPr>
              <a:t>		této </a:t>
            </a:r>
            <a:r>
              <a:rPr lang="cs-CZ" altLang="cs-CZ" sz="1800" dirty="0">
                <a:solidFill>
                  <a:srgbClr val="FFFF00"/>
                </a:solidFill>
              </a:rPr>
              <a:t>lokalizaci představují prekurzory </a:t>
            </a:r>
            <a:r>
              <a:rPr lang="cs-CZ" altLang="cs-CZ" sz="1800" dirty="0" smtClean="0">
                <a:solidFill>
                  <a:srgbClr val="FFFF00"/>
                </a:solidFill>
              </a:rPr>
              <a:t>	karcinomu   </a:t>
            </a:r>
            <a:endParaRPr lang="cs-CZ" altLang="cs-CZ" sz="1800" dirty="0">
              <a:solidFill>
                <a:srgbClr val="FFFF00"/>
              </a:solidFill>
            </a:endParaRPr>
          </a:p>
        </p:txBody>
      </p:sp>
      <p:pic>
        <p:nvPicPr>
          <p:cNvPr id="7173" name="Picture 7" descr="art-aids44987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 b="3842"/>
          <a:stretch/>
        </p:blipFill>
        <p:spPr bwMode="auto">
          <a:xfrm>
            <a:off x="160247" y="304286"/>
            <a:ext cx="6683493" cy="456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4"/>
          <p:cNvSpPr txBox="1">
            <a:spLocks noChangeArrowheads="1"/>
          </p:cNvSpPr>
          <p:nvPr/>
        </p:nvSpPr>
        <p:spPr bwMode="auto">
          <a:xfrm>
            <a:off x="5100691" y="3874447"/>
            <a:ext cx="6926071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err="1"/>
              <a:t>Ectopium</a:t>
            </a:r>
            <a:r>
              <a:rPr lang="cs-CZ" altLang="cs-CZ" sz="2400" i="1" dirty="0"/>
              <a:t>: vlivy vývojové a hormonální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err="1"/>
              <a:t>Ectropium</a:t>
            </a:r>
            <a:r>
              <a:rPr lang="cs-CZ" altLang="cs-CZ" sz="2400" i="1" dirty="0"/>
              <a:t>: po porodu jizvením trhlin s následnou everzí epitelu (vzhledu </a:t>
            </a:r>
            <a:r>
              <a:rPr lang="cs-CZ" altLang="cs-CZ" sz="2400" i="1" dirty="0" err="1"/>
              <a:t>pseudoeroze</a:t>
            </a:r>
            <a:r>
              <a:rPr lang="cs-CZ" altLang="cs-CZ" sz="2400" i="1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/>
              <a:t>Eroze: pravá zánětlivá eroze, hojící se granulací ze spodiny a </a:t>
            </a:r>
            <a:r>
              <a:rPr lang="cs-CZ" altLang="cs-CZ" sz="2400" i="1" dirty="0" err="1"/>
              <a:t>reepitelizací</a:t>
            </a:r>
            <a:r>
              <a:rPr lang="cs-CZ" altLang="cs-CZ" sz="2400" i="1" dirty="0"/>
              <a:t> z periferie</a:t>
            </a:r>
          </a:p>
        </p:txBody>
      </p:sp>
    </p:spTree>
    <p:extLst>
      <p:ext uri="{BB962C8B-B14F-4D97-AF65-F5344CB8AC3E}">
        <p14:creationId xmlns:p14="http://schemas.microsoft.com/office/powerpoint/2010/main" val="398485705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err="1" smtClean="0">
                <a:solidFill>
                  <a:srgbClr val="FF0000"/>
                </a:solidFill>
                <a:effectLst/>
              </a:rPr>
              <a:t>Choriokarcinom</a:t>
            </a:r>
            <a:endParaRPr lang="cs-CZ" altLang="cs-CZ" dirty="0" smtClean="0">
              <a:solidFill>
                <a:srgbClr val="FF0000"/>
              </a:solidFill>
              <a:effectLst/>
            </a:endParaRPr>
          </a:p>
        </p:txBody>
      </p:sp>
      <p:sp>
        <p:nvSpPr>
          <p:cNvPr id="56323" name="Rectangle 3"/>
          <p:cNvSpPr>
            <a:spLocks noGrp="1"/>
          </p:cNvSpPr>
          <p:nvPr>
            <p:ph type="body" idx="4294967295"/>
          </p:nvPr>
        </p:nvSpPr>
        <p:spPr>
          <a:xfrm>
            <a:off x="1097280" y="1845734"/>
            <a:ext cx="6777990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cs typeface="Arial" panose="020B0604020202020204" pitchFamily="34" charset="0"/>
              </a:rPr>
              <a:t> </a:t>
            </a:r>
            <a:r>
              <a:rPr lang="en-US" altLang="cs-CZ" sz="2400" dirty="0" smtClean="0">
                <a:cs typeface="Arial" panose="020B0604020202020204" pitchFamily="34" charset="0"/>
              </a:rPr>
              <a:t>~</a:t>
            </a:r>
            <a:r>
              <a:rPr lang="cs-CZ" altLang="cs-CZ" sz="2400" dirty="0" smtClean="0">
                <a:cs typeface="Arial" panose="020B0604020202020204" pitchFamily="34" charset="0"/>
              </a:rPr>
              <a:t> </a:t>
            </a:r>
            <a:r>
              <a:rPr lang="cs-CZ" altLang="cs-CZ" sz="2400" dirty="0" err="1"/>
              <a:t>syncytiotrofoblast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cytotrofoblast</a:t>
            </a:r>
            <a:r>
              <a:rPr lang="cs-CZ" altLang="cs-CZ" sz="2400" dirty="0"/>
              <a:t>, intermediární trofoblast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 častěji </a:t>
            </a:r>
            <a:r>
              <a:rPr lang="cs-CZ" altLang="cs-CZ" sz="2400" dirty="0"/>
              <a:t>jako součást smíšených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nádorů</a:t>
            </a:r>
            <a:r>
              <a:rPr lang="cs-CZ" altLang="cs-CZ" sz="2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 mikro</a:t>
            </a:r>
            <a:r>
              <a:rPr lang="cs-CZ" altLang="cs-CZ" sz="2400" dirty="0"/>
              <a:t>:</a:t>
            </a:r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výrazně </a:t>
            </a:r>
            <a:r>
              <a:rPr lang="cs-CZ" altLang="cs-CZ" sz="2400" dirty="0" err="1"/>
              <a:t>prokrvácený</a:t>
            </a:r>
            <a:r>
              <a:rPr lang="cs-CZ" altLang="cs-CZ" sz="2400" dirty="0"/>
              <a:t> a ložiskově nekrotický tumor</a:t>
            </a:r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struktury </a:t>
            </a:r>
            <a:r>
              <a:rPr lang="cs-CZ" altLang="cs-CZ" sz="2400" dirty="0" err="1"/>
              <a:t>syncytiotrofoblastu</a:t>
            </a:r>
            <a:r>
              <a:rPr lang="cs-CZ" altLang="cs-CZ" sz="2400" dirty="0"/>
              <a:t> s variabilní příměsí větších polygonálních buněk vzhledu </a:t>
            </a:r>
            <a:r>
              <a:rPr lang="cs-CZ" altLang="cs-CZ" sz="2400" dirty="0" err="1"/>
              <a:t>cytotrofoblastu</a:t>
            </a:r>
            <a:r>
              <a:rPr lang="cs-CZ" altLang="cs-CZ" sz="2400" dirty="0"/>
              <a:t> a intermediálního trofoblastu</a:t>
            </a:r>
          </a:p>
        </p:txBody>
      </p:sp>
      <p:pic>
        <p:nvPicPr>
          <p:cNvPr id="4" name="Picture 5" descr="choriokarcinom 100x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10" y="323813"/>
            <a:ext cx="4301181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horiokarcinom 200x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10" y="3618000"/>
            <a:ext cx="4302841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93086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smtClean="0">
                <a:solidFill>
                  <a:srgbClr val="FF0000"/>
                </a:solidFill>
                <a:effectLst/>
              </a:rPr>
              <a:t>Teratom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4294967295"/>
          </p:nvPr>
        </p:nvSpPr>
        <p:spPr>
          <a:xfrm>
            <a:off x="309487" y="1845734"/>
            <a:ext cx="7463790" cy="4023360"/>
          </a:xfrm>
        </p:spPr>
        <p:txBody>
          <a:bodyPr>
            <a:normAutofit fontScale="85000" lnSpcReduction="20000"/>
          </a:bodyPr>
          <a:lstStyle/>
          <a:p>
            <a:pPr marL="360363" indent="-360363">
              <a:lnSpc>
                <a:spcPct val="80000"/>
              </a:lnSpc>
            </a:pPr>
            <a:r>
              <a:rPr lang="cs-CZ" altLang="cs-CZ" sz="2400" dirty="0" err="1">
                <a:cs typeface="Arial" panose="020B0604020202020204" pitchFamily="34" charset="0"/>
              </a:rPr>
              <a:t>intraembryonální</a:t>
            </a:r>
            <a:r>
              <a:rPr lang="cs-CZ" altLang="cs-CZ" sz="2400" dirty="0">
                <a:cs typeface="Arial" panose="020B0604020202020204" pitchFamily="34" charset="0"/>
              </a:rPr>
              <a:t> diferenciace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terminální diferenciace do 3, 2 / nebo 1 zárodečného listu (</a:t>
            </a:r>
            <a:r>
              <a:rPr lang="cs-CZ" altLang="cs-CZ" sz="2000" dirty="0" err="1"/>
              <a:t>monodermální</a:t>
            </a:r>
            <a:r>
              <a:rPr lang="cs-CZ" altLang="cs-CZ" sz="2000" dirty="0"/>
              <a:t> teratom)</a:t>
            </a: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900" dirty="0"/>
          </a:p>
          <a:p>
            <a:pPr marL="360363" indent="-360363">
              <a:lnSpc>
                <a:spcPct val="80000"/>
              </a:lnSpc>
            </a:pPr>
            <a:r>
              <a:rPr lang="cs-CZ" altLang="cs-CZ" sz="2400" b="1" dirty="0"/>
              <a:t>ve varleti vzácné</a:t>
            </a:r>
            <a:r>
              <a:rPr lang="cs-CZ" altLang="cs-CZ" sz="2400" dirty="0"/>
              <a:t> (x </a:t>
            </a:r>
            <a:r>
              <a:rPr lang="cs-CZ" altLang="cs-CZ" sz="2400" dirty="0" err="1"/>
              <a:t>ovárium</a:t>
            </a:r>
            <a:r>
              <a:rPr lang="cs-CZ" altLang="cs-CZ" sz="2400" dirty="0"/>
              <a:t>)</a:t>
            </a: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200" dirty="0"/>
          </a:p>
          <a:p>
            <a:pPr marL="360363" indent="-360363">
              <a:lnSpc>
                <a:spcPct val="80000"/>
              </a:lnSpc>
            </a:pPr>
            <a:r>
              <a:rPr lang="cs-CZ" altLang="cs-CZ" sz="2800" dirty="0"/>
              <a:t>histologická klasifikace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t. diferencovaný zralý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pouze zcela vyzrálé tkáně (organoidně uspořádané)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často cystická </a:t>
            </a:r>
            <a:r>
              <a:rPr lang="cs-CZ" altLang="cs-CZ" sz="2000" dirty="0" err="1"/>
              <a:t>strukutra</a:t>
            </a:r>
            <a:r>
              <a:rPr lang="cs-CZ" altLang="cs-CZ" sz="2000" dirty="0"/>
              <a:t> s obsahem mazu/hlenu/serózní tekutiny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t. diferencovaný nezralý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z nezralých tkání fetálního vzhledu (většinou </a:t>
            </a:r>
            <a:r>
              <a:rPr lang="cs-CZ" altLang="cs-CZ" sz="2000" dirty="0" err="1"/>
              <a:t>neuroektoderm</a:t>
            </a:r>
            <a:r>
              <a:rPr lang="cs-CZ" altLang="cs-CZ" sz="2000" dirty="0"/>
              <a:t>)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t. s </a:t>
            </a:r>
            <a:r>
              <a:rPr lang="cs-CZ" altLang="cs-CZ" sz="2400" dirty="0" err="1"/>
              <a:t>malignizovanou</a:t>
            </a:r>
            <a:r>
              <a:rPr lang="cs-CZ" altLang="cs-CZ" sz="2400" dirty="0"/>
              <a:t> somatickou komponentou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sarkom, karcinom, PNET</a:t>
            </a: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000" dirty="0"/>
          </a:p>
        </p:txBody>
      </p:sp>
      <p:pic>
        <p:nvPicPr>
          <p:cNvPr id="4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307" y="225734"/>
            <a:ext cx="4105827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Testes_GCT_ImmatureTeratoma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2985"/>
          <a:stretch/>
        </p:blipFill>
        <p:spPr bwMode="auto">
          <a:xfrm>
            <a:off x="8012430" y="3623309"/>
            <a:ext cx="4106704" cy="3143293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9109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 err="1" smtClean="0">
                <a:solidFill>
                  <a:srgbClr val="FF0000"/>
                </a:solidFill>
                <a:effectLst/>
              </a:rPr>
              <a:t>Gonadostromální</a:t>
            </a:r>
            <a:r>
              <a:rPr lang="cs-CZ" altLang="cs-CZ" dirty="0" smtClean="0">
                <a:solidFill>
                  <a:srgbClr val="FF0000"/>
                </a:solidFill>
                <a:effectLst/>
              </a:rPr>
              <a:t> nádory</a:t>
            </a:r>
          </a:p>
        </p:txBody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chemeClr val="tx1"/>
                </a:solidFill>
              </a:rPr>
              <a:t> Nádory </a:t>
            </a:r>
            <a:r>
              <a:rPr lang="cs-CZ" altLang="cs-CZ" sz="2800" b="1" dirty="0">
                <a:solidFill>
                  <a:schemeClr val="tx1"/>
                </a:solidFill>
              </a:rPr>
              <a:t>z buněk </a:t>
            </a:r>
            <a:r>
              <a:rPr lang="cs-CZ" altLang="cs-CZ" sz="2800" b="1" dirty="0" err="1">
                <a:solidFill>
                  <a:schemeClr val="tx1"/>
                </a:solidFill>
              </a:rPr>
              <a:t>granulózy</a:t>
            </a:r>
            <a:r>
              <a:rPr lang="cs-CZ" altLang="cs-CZ" sz="2800" b="1" dirty="0">
                <a:solidFill>
                  <a:schemeClr val="tx1"/>
                </a:solidFill>
              </a:rPr>
              <a:t> a z </a:t>
            </a:r>
            <a:r>
              <a:rPr lang="cs-CZ" altLang="cs-CZ" sz="2800" b="1" dirty="0" err="1">
                <a:solidFill>
                  <a:schemeClr val="tx1"/>
                </a:solidFill>
              </a:rPr>
              <a:t>bb</a:t>
            </a:r>
            <a:r>
              <a:rPr lang="cs-CZ" altLang="cs-CZ" sz="2800" b="1" dirty="0">
                <a:solidFill>
                  <a:schemeClr val="tx1"/>
                </a:solidFill>
              </a:rPr>
              <a:t>. </a:t>
            </a:r>
            <a:r>
              <a:rPr lang="cs-CZ" altLang="cs-CZ" sz="2800" b="1" dirty="0" err="1">
                <a:solidFill>
                  <a:schemeClr val="tx1"/>
                </a:solidFill>
              </a:rPr>
              <a:t>tékálních</a:t>
            </a:r>
            <a:endParaRPr lang="cs-CZ" altLang="cs-CZ" sz="2800" b="1" dirty="0">
              <a:solidFill>
                <a:schemeClr val="tx1"/>
              </a:solidFill>
            </a:endParaRP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800" b="1" i="1" dirty="0">
                <a:solidFill>
                  <a:schemeClr val="tx1"/>
                </a:solidFill>
              </a:rPr>
              <a:t>nádor 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granulózový</a:t>
            </a:r>
            <a:r>
              <a:rPr lang="cs-CZ" altLang="cs-CZ" sz="1800" b="1" i="1" dirty="0">
                <a:solidFill>
                  <a:schemeClr val="tx1"/>
                </a:solidFill>
              </a:rPr>
              <a:t> (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adultní</a:t>
            </a:r>
            <a:r>
              <a:rPr lang="cs-CZ" altLang="cs-CZ" sz="1800" b="1" i="1" dirty="0">
                <a:solidFill>
                  <a:schemeClr val="tx1"/>
                </a:solidFill>
              </a:rPr>
              <a:t> typ)</a:t>
            </a:r>
            <a:r>
              <a:rPr lang="cs-CZ" altLang="cs-CZ" sz="1800" dirty="0">
                <a:solidFill>
                  <a:schemeClr val="tx1"/>
                </a:solidFill>
              </a:rPr>
              <a:t> – Call-Exnerova tělíska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800" b="1" i="1" dirty="0">
                <a:solidFill>
                  <a:schemeClr val="tx1"/>
                </a:solidFill>
              </a:rPr>
              <a:t>nádor 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granulózový</a:t>
            </a:r>
            <a:r>
              <a:rPr lang="cs-CZ" altLang="cs-CZ" sz="1800" b="1" i="1" dirty="0">
                <a:solidFill>
                  <a:schemeClr val="tx1"/>
                </a:solidFill>
              </a:rPr>
              <a:t> (juvenilní typ)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800" b="1" i="1" dirty="0" err="1">
                <a:solidFill>
                  <a:schemeClr val="tx1"/>
                </a:solidFill>
              </a:rPr>
              <a:t>tékom</a:t>
            </a:r>
            <a:r>
              <a:rPr lang="cs-CZ" altLang="cs-CZ" sz="1800" b="1" i="1" dirty="0">
                <a:solidFill>
                  <a:schemeClr val="tx1"/>
                </a:solidFill>
              </a:rPr>
              <a:t> (typický, 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luteinizovaný</a:t>
            </a:r>
            <a:r>
              <a:rPr lang="cs-CZ" altLang="cs-CZ" sz="1800" b="1" i="1" dirty="0">
                <a:solidFill>
                  <a:schemeClr val="tx1"/>
                </a:solidFill>
              </a:rPr>
              <a:t>)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chemeClr val="tx1"/>
                </a:solidFill>
              </a:rPr>
              <a:t>fibrotékom</a:t>
            </a:r>
            <a:r>
              <a:rPr lang="cs-CZ" altLang="cs-CZ" sz="1600" i="1" dirty="0">
                <a:solidFill>
                  <a:schemeClr val="tx1"/>
                </a:solidFill>
              </a:rPr>
              <a:t> 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600" i="1" dirty="0">
                <a:solidFill>
                  <a:schemeClr val="tx1"/>
                </a:solidFill>
              </a:rPr>
              <a:t>fibrom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chemeClr val="tx1"/>
                </a:solidFill>
              </a:rPr>
              <a:t>fibrosarkom</a:t>
            </a:r>
            <a:endParaRPr lang="cs-CZ" altLang="cs-CZ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1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chemeClr val="tx1"/>
                </a:solidFill>
              </a:rPr>
              <a:t> Nádory </a:t>
            </a:r>
            <a:r>
              <a:rPr lang="cs-CZ" altLang="cs-CZ" sz="2800" b="1" dirty="0">
                <a:solidFill>
                  <a:schemeClr val="tx1"/>
                </a:solidFill>
              </a:rPr>
              <a:t>z </a:t>
            </a:r>
            <a:r>
              <a:rPr lang="cs-CZ" altLang="cs-CZ" sz="2800" b="1" dirty="0" err="1">
                <a:solidFill>
                  <a:schemeClr val="tx1"/>
                </a:solidFill>
              </a:rPr>
              <a:t>Leydigových</a:t>
            </a:r>
            <a:r>
              <a:rPr lang="cs-CZ" altLang="cs-CZ" sz="2800" b="1" dirty="0">
                <a:solidFill>
                  <a:schemeClr val="tx1"/>
                </a:solidFill>
              </a:rPr>
              <a:t> a </a:t>
            </a:r>
            <a:r>
              <a:rPr lang="cs-CZ" altLang="cs-CZ" sz="2800" b="1" dirty="0" err="1">
                <a:solidFill>
                  <a:schemeClr val="tx1"/>
                </a:solidFill>
              </a:rPr>
              <a:t>Sertoliho</a:t>
            </a:r>
            <a:r>
              <a:rPr lang="cs-CZ" altLang="cs-CZ" sz="2800" b="1" dirty="0">
                <a:solidFill>
                  <a:schemeClr val="tx1"/>
                </a:solidFill>
              </a:rPr>
              <a:t> buněk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1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chemeClr val="tx1"/>
                </a:solidFill>
              </a:rPr>
              <a:t> Nádory </a:t>
            </a:r>
            <a:r>
              <a:rPr lang="cs-CZ" altLang="cs-CZ" sz="2800" b="1" dirty="0">
                <a:solidFill>
                  <a:schemeClr val="tx1"/>
                </a:solidFill>
              </a:rPr>
              <a:t>ze </a:t>
            </a:r>
            <a:r>
              <a:rPr lang="cs-CZ" altLang="cs-CZ" sz="2800" b="1" dirty="0" err="1">
                <a:solidFill>
                  <a:schemeClr val="tx1"/>
                </a:solidFill>
              </a:rPr>
              <a:t>steroidogenních</a:t>
            </a:r>
            <a:r>
              <a:rPr lang="cs-CZ" altLang="cs-CZ" sz="2800" b="1" dirty="0">
                <a:solidFill>
                  <a:schemeClr val="tx1"/>
                </a:solidFill>
              </a:rPr>
              <a:t> / </a:t>
            </a:r>
            <a:r>
              <a:rPr lang="cs-CZ" altLang="cs-CZ" sz="2800" b="1" dirty="0" err="1">
                <a:solidFill>
                  <a:schemeClr val="tx1"/>
                </a:solidFill>
              </a:rPr>
              <a:t>lipidních</a:t>
            </a:r>
            <a:r>
              <a:rPr lang="cs-CZ" altLang="cs-CZ" sz="2800" b="1" dirty="0">
                <a:solidFill>
                  <a:schemeClr val="tx1"/>
                </a:solidFill>
              </a:rPr>
              <a:t> buněk</a:t>
            </a:r>
            <a:endParaRPr lang="cs-CZ" altLang="cs-CZ" dirty="0" smtClean="0">
              <a:solidFill>
                <a:schemeClr val="tx1"/>
              </a:solidFill>
            </a:endParaRPr>
          </a:p>
        </p:txBody>
      </p:sp>
      <p:pic>
        <p:nvPicPr>
          <p:cNvPr id="4" name="Picture 6" descr="granulosa cell tu, pár CallEx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144" y="117360"/>
            <a:ext cx="4302986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68790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Další nádory </a:t>
            </a:r>
            <a:r>
              <a:rPr lang="cs-CZ" altLang="cs-CZ" sz="3600" dirty="0" err="1">
                <a:solidFill>
                  <a:srgbClr val="FF0000"/>
                </a:solidFill>
              </a:rPr>
              <a:t>ovária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b="1" dirty="0" smtClean="0"/>
              <a:t> sekundární nádory ovaria</a:t>
            </a:r>
          </a:p>
          <a:p>
            <a:pPr marL="868363" lvl="1" indent="-411163"/>
            <a:r>
              <a:rPr lang="cs-CZ" altLang="cs-CZ" dirty="0" err="1" smtClean="0"/>
              <a:t>Krukenbergův</a:t>
            </a:r>
            <a:r>
              <a:rPr lang="cs-CZ" altLang="cs-CZ" dirty="0" smtClean="0"/>
              <a:t> nádor ovaria</a:t>
            </a:r>
          </a:p>
          <a:p>
            <a:pPr marL="868363" lvl="1" indent="-411163"/>
            <a:r>
              <a:rPr lang="cs-CZ" altLang="cs-CZ" dirty="0" err="1" smtClean="0"/>
              <a:t>pseudomyxoma</a:t>
            </a:r>
            <a:r>
              <a:rPr lang="cs-CZ" altLang="cs-CZ" dirty="0" smtClean="0"/>
              <a:t> peritonei,…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194428"/>
            <a:ext cx="4200000" cy="25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6"/>
          <a:stretch/>
        </p:blipFill>
        <p:spPr>
          <a:xfrm>
            <a:off x="7584879" y="2417414"/>
            <a:ext cx="4293578" cy="288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7"/>
          <a:stretch/>
        </p:blipFill>
        <p:spPr>
          <a:xfrm>
            <a:off x="1097280" y="2989094"/>
            <a:ext cx="4123348" cy="288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6348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Nádory z povrchového epitelu</a:t>
            </a:r>
          </a:p>
        </p:txBody>
      </p:sp>
      <p:sp>
        <p:nvSpPr>
          <p:cNvPr id="135171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celomový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epitel (</a:t>
            </a:r>
            <a:r>
              <a:rPr lang="cs-CZ" altLang="cs-CZ" sz="2400" dirty="0" err="1"/>
              <a:t>mezotel</a:t>
            </a:r>
            <a:r>
              <a:rPr lang="cs-CZ" altLang="cs-CZ" sz="2400" dirty="0"/>
              <a:t> s vlastnostmi epitelu) </a:t>
            </a:r>
            <a:r>
              <a:rPr lang="cs-CZ" altLang="cs-CZ" sz="2400" dirty="0">
                <a:cs typeface="Arial" panose="020B0604020202020204" pitchFamily="34" charset="0"/>
              </a:rPr>
              <a:t>→</a:t>
            </a:r>
            <a:r>
              <a:rPr lang="cs-CZ" altLang="cs-CZ" sz="2400" dirty="0"/>
              <a:t> hyperplazie a metaplazie povrchového epitelu </a:t>
            </a:r>
            <a:r>
              <a:rPr lang="cs-CZ" altLang="cs-CZ" sz="2400" dirty="0">
                <a:cs typeface="Arial" panose="020B0604020202020204" pitchFamily="34" charset="0"/>
              </a:rPr>
              <a:t>→</a:t>
            </a:r>
            <a:r>
              <a:rPr lang="cs-CZ" altLang="cs-CZ" sz="2400" dirty="0"/>
              <a:t> m</a:t>
            </a:r>
            <a:r>
              <a:rPr lang="en-US" altLang="cs-CZ" sz="2400" dirty="0"/>
              <a:t>ü</a:t>
            </a:r>
            <a:r>
              <a:rPr lang="cs-CZ" altLang="cs-CZ" sz="2400" dirty="0" err="1"/>
              <a:t>lleriánská</a:t>
            </a:r>
            <a:r>
              <a:rPr lang="cs-CZ" altLang="cs-CZ" sz="2400" dirty="0"/>
              <a:t> diferenciace </a:t>
            </a:r>
            <a:r>
              <a:rPr lang="cs-CZ" altLang="cs-CZ" sz="2400" dirty="0">
                <a:cs typeface="Arial" panose="020B0604020202020204" pitchFamily="34" charset="0"/>
              </a:rPr>
              <a:t>→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neoplastická</a:t>
            </a:r>
            <a:r>
              <a:rPr lang="cs-CZ" altLang="cs-CZ" sz="2400" dirty="0"/>
              <a:t> transformace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2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/>
              <a:t> benigní</a:t>
            </a:r>
            <a:endParaRPr lang="cs-CZ" altLang="cs-CZ" sz="2400" b="1" dirty="0"/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obvykle cystické (</a:t>
            </a:r>
            <a:r>
              <a:rPr lang="cs-CZ" altLang="cs-CZ" sz="2000" dirty="0" err="1"/>
              <a:t>cystadenomy</a:t>
            </a:r>
            <a:r>
              <a:rPr lang="cs-CZ" altLang="cs-CZ" sz="2000" dirty="0"/>
              <a:t>)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se stromální komponentou (</a:t>
            </a:r>
            <a:r>
              <a:rPr lang="cs-CZ" altLang="cs-CZ" sz="2000" dirty="0" err="1"/>
              <a:t>cystadenofibromy</a:t>
            </a:r>
            <a:r>
              <a:rPr lang="cs-CZ" altLang="cs-CZ" sz="2000" dirty="0"/>
              <a:t>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200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/>
              <a:t> maligní</a:t>
            </a:r>
            <a:r>
              <a:rPr lang="cs-CZ" altLang="cs-CZ" sz="2400" dirty="0" smtClean="0"/>
              <a:t> </a:t>
            </a:r>
            <a:endParaRPr lang="cs-CZ" altLang="cs-CZ" sz="2400" dirty="0"/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cystické (</a:t>
            </a:r>
            <a:r>
              <a:rPr lang="cs-CZ" altLang="cs-CZ" sz="2000" dirty="0" err="1"/>
              <a:t>cystadenokarcinomy</a:t>
            </a:r>
            <a:r>
              <a:rPr lang="cs-CZ" altLang="cs-CZ" sz="2000" dirty="0"/>
              <a:t>)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solidní (karcinomy)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200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/>
              <a:t> hraničně </a:t>
            </a:r>
            <a:r>
              <a:rPr lang="cs-CZ" altLang="cs-CZ" sz="2400" b="1" dirty="0"/>
              <a:t>maligní – </a:t>
            </a:r>
            <a:r>
              <a:rPr lang="cs-CZ" altLang="cs-CZ" sz="2400" b="1" dirty="0" err="1"/>
              <a:t>borderline</a:t>
            </a:r>
            <a:r>
              <a:rPr lang="cs-CZ" altLang="cs-CZ" sz="2400" dirty="0"/>
              <a:t>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„</a:t>
            </a:r>
            <a:r>
              <a:rPr lang="cs-CZ" altLang="cs-CZ" sz="2000" dirty="0" err="1"/>
              <a:t>intermediate</a:t>
            </a:r>
            <a:r>
              <a:rPr lang="cs-CZ" altLang="cs-CZ" sz="2000" dirty="0"/>
              <a:t>“, atypicky </a:t>
            </a:r>
            <a:r>
              <a:rPr lang="cs-CZ" altLang="cs-CZ" sz="2000" dirty="0" err="1"/>
              <a:t>proliferující</a:t>
            </a:r>
            <a:r>
              <a:rPr lang="cs-CZ" altLang="cs-CZ" sz="2000" dirty="0"/>
              <a:t>, s nízkým maligním potenciálem</a:t>
            </a:r>
          </a:p>
        </p:txBody>
      </p:sp>
    </p:spTree>
    <p:extLst>
      <p:ext uri="{BB962C8B-B14F-4D97-AF65-F5344CB8AC3E}">
        <p14:creationId xmlns:p14="http://schemas.microsoft.com/office/powerpoint/2010/main" val="287939405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Nádory z povrchového epitelu</a:t>
            </a:r>
          </a:p>
        </p:txBody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/>
                </a:solidFill>
              </a:rPr>
              <a:t> dělení 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dle typu nádorových </a:t>
            </a:r>
            <a:r>
              <a:rPr lang="cs-CZ" altLang="cs-CZ" sz="2400" b="1" dirty="0" err="1" smtClean="0">
                <a:solidFill>
                  <a:schemeClr val="tx1"/>
                </a:solidFill>
              </a:rPr>
              <a:t>bb</a:t>
            </a:r>
            <a:r>
              <a:rPr lang="cs-CZ" altLang="cs-CZ" sz="2400" dirty="0" smtClean="0">
                <a:solidFill>
                  <a:schemeClr val="tx1"/>
                </a:solidFill>
              </a:rPr>
              <a:t>.:</a:t>
            </a:r>
          </a:p>
          <a:p>
            <a:pPr marL="895350" lvl="1" indent="-355600"/>
            <a:r>
              <a:rPr lang="cs-CZ" altLang="cs-CZ" sz="2000" dirty="0" smtClean="0">
                <a:solidFill>
                  <a:schemeClr val="tx1"/>
                </a:solidFill>
              </a:rPr>
              <a:t>serózní</a:t>
            </a:r>
          </a:p>
          <a:p>
            <a:pPr marL="895350" lvl="1" indent="-355600"/>
            <a:r>
              <a:rPr lang="cs-CZ" altLang="cs-CZ" sz="2000" dirty="0" err="1" smtClean="0">
                <a:solidFill>
                  <a:schemeClr val="tx1"/>
                </a:solidFill>
              </a:rPr>
              <a:t>mucinózní</a:t>
            </a:r>
            <a:endParaRPr lang="cs-CZ" altLang="cs-CZ" sz="2000" dirty="0" smtClean="0">
              <a:solidFill>
                <a:schemeClr val="tx1"/>
              </a:solidFill>
            </a:endParaRPr>
          </a:p>
          <a:p>
            <a:pPr marL="895350" lvl="1" indent="-355600"/>
            <a:r>
              <a:rPr lang="cs-CZ" altLang="cs-CZ" sz="2000" dirty="0" err="1" smtClean="0">
                <a:solidFill>
                  <a:schemeClr val="tx1"/>
                </a:solidFill>
              </a:rPr>
              <a:t>endometroidní</a:t>
            </a:r>
            <a:endParaRPr lang="cs-CZ" altLang="cs-CZ" sz="2000" dirty="0" smtClean="0">
              <a:solidFill>
                <a:schemeClr val="tx1"/>
              </a:solidFill>
            </a:endParaRPr>
          </a:p>
          <a:p>
            <a:pPr marL="895350" lvl="1" indent="-355600"/>
            <a:r>
              <a:rPr lang="cs-CZ" altLang="cs-CZ" sz="2000" b="0" dirty="0" err="1" smtClean="0">
                <a:solidFill>
                  <a:schemeClr val="tx1"/>
                </a:solidFill>
              </a:rPr>
              <a:t>světlobuněčný</a:t>
            </a:r>
            <a:endParaRPr lang="cs-CZ" altLang="cs-CZ" sz="2000" b="0" dirty="0" smtClean="0">
              <a:solidFill>
                <a:schemeClr val="tx1"/>
              </a:solidFill>
            </a:endParaRPr>
          </a:p>
          <a:p>
            <a:pPr marL="895350" lvl="1" indent="-355600"/>
            <a:r>
              <a:rPr lang="cs-CZ" altLang="cs-CZ" sz="2000" b="0" dirty="0" err="1" smtClean="0">
                <a:solidFill>
                  <a:schemeClr val="tx1"/>
                </a:solidFill>
              </a:rPr>
              <a:t>přechodobuněčný</a:t>
            </a:r>
            <a:r>
              <a:rPr lang="cs-CZ" altLang="cs-CZ" sz="2000" b="0" dirty="0" smtClean="0">
                <a:solidFill>
                  <a:schemeClr val="tx1"/>
                </a:solidFill>
              </a:rPr>
              <a:t> (</a:t>
            </a:r>
            <a:r>
              <a:rPr lang="cs-CZ" altLang="cs-CZ" sz="2000" b="0" dirty="0" err="1" smtClean="0">
                <a:solidFill>
                  <a:schemeClr val="tx1"/>
                </a:solidFill>
              </a:rPr>
              <a:t>Brennerův</a:t>
            </a:r>
            <a:r>
              <a:rPr lang="cs-CZ" altLang="cs-CZ" sz="2000" b="0" dirty="0" smtClean="0">
                <a:solidFill>
                  <a:schemeClr val="tx1"/>
                </a:solidFill>
              </a:rPr>
              <a:t> tumor)</a:t>
            </a:r>
          </a:p>
        </p:txBody>
      </p:sp>
    </p:spTree>
    <p:extLst>
      <p:ext uri="{BB962C8B-B14F-4D97-AF65-F5344CB8AC3E}">
        <p14:creationId xmlns:p14="http://schemas.microsoft.com/office/powerpoint/2010/main" val="416220803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Nádory z povrchového epitelu</a:t>
            </a:r>
          </a:p>
        </p:txBody>
      </p:sp>
      <p:pic>
        <p:nvPicPr>
          <p:cNvPr id="137219" name="Picture 9" descr="tabulka epitel tu ovár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736" y="1965961"/>
            <a:ext cx="8220075" cy="4525963"/>
          </a:xfr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28299888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/>
          </p:cNvSpPr>
          <p:nvPr>
            <p:ph type="title"/>
          </p:nvPr>
        </p:nvSpPr>
        <p:spPr>
          <a:xfrm>
            <a:off x="1108710" y="0"/>
            <a:ext cx="10058400" cy="145075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Serózní </a:t>
            </a:r>
            <a:r>
              <a:rPr lang="cs-CZ" altLang="cs-CZ" sz="3600" dirty="0" err="1" smtClean="0">
                <a:solidFill>
                  <a:srgbClr val="FF0000"/>
                </a:solidFill>
              </a:rPr>
              <a:t>cystadenom</a:t>
            </a:r>
            <a:r>
              <a:rPr lang="cs-CZ" altLang="cs-CZ" sz="3600" dirty="0" smtClean="0">
                <a:solidFill>
                  <a:srgbClr val="FF0000"/>
                </a:solidFill>
              </a:rPr>
              <a:t> </a:t>
            </a:r>
            <a:r>
              <a:rPr lang="cs-CZ" altLang="cs-CZ" sz="3200" dirty="0" smtClean="0">
                <a:solidFill>
                  <a:srgbClr val="FF0000"/>
                </a:solidFill>
              </a:rPr>
              <a:t>(</a:t>
            </a:r>
            <a:r>
              <a:rPr lang="cs-CZ" altLang="cs-CZ" sz="3200" dirty="0" err="1">
                <a:solidFill>
                  <a:srgbClr val="FF0000"/>
                </a:solidFill>
              </a:rPr>
              <a:t>cystadenofibrom</a:t>
            </a:r>
            <a:r>
              <a:rPr lang="cs-CZ" altLang="cs-CZ" sz="3200" dirty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138243" name="Skupina 6"/>
          <p:cNvGrpSpPr>
            <a:grpSpLocks/>
          </p:cNvGrpSpPr>
          <p:nvPr/>
        </p:nvGrpSpPr>
        <p:grpSpPr bwMode="auto">
          <a:xfrm>
            <a:off x="1847851" y="1557339"/>
            <a:ext cx="8678863" cy="4237037"/>
            <a:chOff x="323850" y="1557338"/>
            <a:chExt cx="8678863" cy="4237037"/>
          </a:xfrm>
        </p:grpSpPr>
        <p:pic>
          <p:nvPicPr>
            <p:cNvPr id="138244" name="Picture 5" descr="serózní cystedanom, 2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557338"/>
              <a:ext cx="5627688" cy="423703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245" name="Picture 7" descr="serózní cystedanom1, 400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363" y="2133600"/>
              <a:ext cx="4070350" cy="3065463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5292725" y="4797425"/>
              <a:ext cx="3384550" cy="36671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defRPr/>
              </a:pPr>
              <a:r>
                <a:rPr lang="cs-CZ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Cylindrický epitel s řasinkami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67072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 descr="0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1" y="0"/>
            <a:ext cx="3889375" cy="306863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099" name="Picture 4" descr="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495550" y="1639889"/>
            <a:ext cx="3816350" cy="3011487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100" name="Picture 5" descr="WHO-OvarianTumours_0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008439" y="2276475"/>
            <a:ext cx="4198937" cy="305593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101" name="Picture 6" descr="WHO-OvarianTumours_0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448301" y="3860800"/>
            <a:ext cx="4176713" cy="277653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9270" name="Text Box 7"/>
          <p:cNvSpPr txBox="1">
            <a:spLocks noChangeArrowheads="1"/>
          </p:cNvSpPr>
          <p:nvPr/>
        </p:nvSpPr>
        <p:spPr bwMode="auto">
          <a:xfrm>
            <a:off x="7680326" y="549276"/>
            <a:ext cx="2130425" cy="366713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Garamond" panose="02020404030301010803" pitchFamily="18" charset="0"/>
              </a:rPr>
              <a:t>Serózní cystadenom</a:t>
            </a:r>
          </a:p>
        </p:txBody>
      </p:sp>
      <p:sp>
        <p:nvSpPr>
          <p:cNvPr id="139271" name="Text Box 8"/>
          <p:cNvSpPr txBox="1">
            <a:spLocks noChangeArrowheads="1"/>
          </p:cNvSpPr>
          <p:nvPr/>
        </p:nvSpPr>
        <p:spPr bwMode="auto">
          <a:xfrm>
            <a:off x="7535864" y="2420938"/>
            <a:ext cx="2647841" cy="369332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Garamond" panose="02020404030301010803" pitchFamily="18" charset="0"/>
              </a:rPr>
              <a:t>Borderline serózní tumor</a:t>
            </a:r>
          </a:p>
        </p:txBody>
      </p:sp>
      <p:sp>
        <p:nvSpPr>
          <p:cNvPr id="139272" name="Text Box 9"/>
          <p:cNvSpPr txBox="1">
            <a:spLocks noChangeArrowheads="1"/>
          </p:cNvSpPr>
          <p:nvPr/>
        </p:nvSpPr>
        <p:spPr bwMode="auto">
          <a:xfrm>
            <a:off x="7464426" y="4076701"/>
            <a:ext cx="2860675" cy="366713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Garamond" panose="02020404030301010803" pitchFamily="18" charset="0"/>
              </a:rPr>
              <a:t>Serózní cystadenokarcinom</a:t>
            </a:r>
          </a:p>
        </p:txBody>
      </p:sp>
      <p:sp>
        <p:nvSpPr>
          <p:cNvPr id="139273" name="Line 10"/>
          <p:cNvSpPr>
            <a:spLocks noChangeShapeType="1"/>
          </p:cNvSpPr>
          <p:nvPr/>
        </p:nvSpPr>
        <p:spPr bwMode="auto">
          <a:xfrm flipH="1">
            <a:off x="8759825" y="981076"/>
            <a:ext cx="0" cy="1368425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9274" name="Line 13"/>
          <p:cNvSpPr>
            <a:spLocks noChangeShapeType="1"/>
          </p:cNvSpPr>
          <p:nvPr/>
        </p:nvSpPr>
        <p:spPr bwMode="auto">
          <a:xfrm flipH="1">
            <a:off x="8759825" y="2833689"/>
            <a:ext cx="0" cy="1189037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23451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 err="1" smtClean="0">
                <a:solidFill>
                  <a:srgbClr val="FF0000"/>
                </a:solidFill>
                <a:effectLst/>
              </a:rPr>
              <a:t>Mucinózní</a:t>
            </a:r>
            <a:r>
              <a:rPr lang="cs-CZ" altLang="cs-CZ" dirty="0" smtClean="0">
                <a:solidFill>
                  <a:srgbClr val="FF0000"/>
                </a:solidFill>
                <a:effectLst/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  <a:effectLst/>
              </a:rPr>
              <a:t>cystadenom</a:t>
            </a:r>
            <a:endParaRPr lang="cs-CZ" altLang="cs-CZ" sz="3600" dirty="0">
              <a:solidFill>
                <a:srgbClr val="FF0000"/>
              </a:solidFill>
            </a:endParaRPr>
          </a:p>
        </p:txBody>
      </p:sp>
      <p:pic>
        <p:nvPicPr>
          <p:cNvPr id="140291" name="Picture 4" descr="WHO-OvarianTumours_0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44675"/>
            <a:ext cx="5689600" cy="3779838"/>
          </a:xfr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40292" name="Picture 4" descr="WHO-OvarianTumours_0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0450" y="2524125"/>
            <a:ext cx="4070350" cy="2705100"/>
          </a:xfrm>
          <a:ln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88423" name="Rectangle 7"/>
          <p:cNvSpPr>
            <a:spLocks noChangeArrowheads="1"/>
          </p:cNvSpPr>
          <p:nvPr/>
        </p:nvSpPr>
        <p:spPr bwMode="auto">
          <a:xfrm>
            <a:off x="6140450" y="5257801"/>
            <a:ext cx="33845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Cylindrický </a:t>
            </a:r>
            <a:r>
              <a:rPr 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hlenotvorný</a:t>
            </a: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epitel</a:t>
            </a:r>
          </a:p>
        </p:txBody>
      </p:sp>
    </p:spTree>
    <p:extLst>
      <p:ext uri="{BB962C8B-B14F-4D97-AF65-F5344CB8AC3E}">
        <p14:creationId xmlns:p14="http://schemas.microsoft.com/office/powerpoint/2010/main" val="28082519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50" name="Rectangle 1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/>
          </a:p>
        </p:txBody>
      </p:sp>
      <p:sp>
        <p:nvSpPr>
          <p:cNvPr id="219151" name="Rectangle 1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8196" name="Picture 9" descr="578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422"/>
            <a:ext cx="5038908" cy="37801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4046213" y="267553"/>
            <a:ext cx="4099575" cy="954107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Dlaždicová metaplazie </a:t>
            </a:r>
            <a:r>
              <a:rPr lang="cs-CZ" altLang="cs-CZ" sz="2000" b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 vznik </a:t>
            </a:r>
            <a:r>
              <a:rPr lang="cs-CZ" altLang="cs-CZ" sz="2800" b="1" dirty="0" err="1">
                <a:solidFill>
                  <a:schemeClr val="bg1"/>
                </a:solidFill>
              </a:rPr>
              <a:t>ovulózy</a:t>
            </a:r>
            <a:r>
              <a:rPr lang="cs-CZ" altLang="cs-CZ" sz="2000" dirty="0"/>
              <a:t> </a:t>
            </a:r>
          </a:p>
        </p:txBody>
      </p:sp>
      <p:pic>
        <p:nvPicPr>
          <p:cNvPr id="8198" name="Picture 17" descr="[Bild]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33" y="3077917"/>
            <a:ext cx="4787609" cy="37800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19" descr="[Bild]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961" y="1214518"/>
            <a:ext cx="4789039" cy="37799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74066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/>
          </p:cNvSpPr>
          <p:nvPr>
            <p:ph type="title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effectLst/>
            </a:endParaRPr>
          </a:p>
        </p:txBody>
      </p:sp>
      <p:grpSp>
        <p:nvGrpSpPr>
          <p:cNvPr id="204803" name="Skupina 10"/>
          <p:cNvGrpSpPr>
            <a:grpSpLocks/>
          </p:cNvGrpSpPr>
          <p:nvPr/>
        </p:nvGrpSpPr>
        <p:grpSpPr bwMode="auto">
          <a:xfrm>
            <a:off x="1774825" y="549276"/>
            <a:ext cx="8523288" cy="6018213"/>
            <a:chOff x="250825" y="549275"/>
            <a:chExt cx="8523288" cy="6018213"/>
          </a:xfrm>
        </p:grpSpPr>
        <p:pic>
          <p:nvPicPr>
            <p:cNvPr id="134147" name="Picture 3" descr="WHO-OvarianTumours_017"/>
            <p:cNvPicPr>
              <a:picLocks noGrp="1"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0825" y="549275"/>
              <a:ext cx="3506788" cy="2330450"/>
            </a:xfrm>
            <a:prstGeom prst="rect">
              <a:avLst/>
            </a:prstGeom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4148" name="Picture 4" descr="WHO-OvarianTumours_022"/>
            <p:cNvPicPr>
              <a:picLocks noGrp="1"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619250" y="2276475"/>
              <a:ext cx="4025900" cy="2654300"/>
            </a:xfrm>
            <a:prstGeom prst="rect">
              <a:avLst/>
            </a:prstGeom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4149" name="Picture 5" descr="WHO-OvarianTumours_024"/>
            <p:cNvPicPr>
              <a:picLocks noGrp="1"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771775" y="3933825"/>
              <a:ext cx="3960813" cy="2633663"/>
            </a:xfrm>
            <a:prstGeom prst="rect">
              <a:avLst/>
            </a:prstGeom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4807" name="Text Box 12"/>
            <p:cNvSpPr txBox="1">
              <a:spLocks noChangeArrowheads="1"/>
            </p:cNvSpPr>
            <p:nvPr/>
          </p:nvSpPr>
          <p:spPr bwMode="auto">
            <a:xfrm>
              <a:off x="5580063" y="5229225"/>
              <a:ext cx="3194050" cy="366713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>
                  <a:solidFill>
                    <a:schemeClr val="tx1"/>
                  </a:solidFill>
                  <a:latin typeface="Garamond" panose="02020404030301010803" pitchFamily="18" charset="0"/>
                </a:rPr>
                <a:t>Mucinózní cystadenokarcinom</a:t>
              </a:r>
            </a:p>
          </p:txBody>
        </p:sp>
        <p:sp>
          <p:nvSpPr>
            <p:cNvPr id="204808" name="Text Box 13"/>
            <p:cNvSpPr txBox="1">
              <a:spLocks noChangeArrowheads="1"/>
            </p:cNvSpPr>
            <p:nvPr/>
          </p:nvSpPr>
          <p:spPr bwMode="auto">
            <a:xfrm>
              <a:off x="5580063" y="3062288"/>
              <a:ext cx="2989280" cy="369332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>
                  <a:solidFill>
                    <a:schemeClr val="tx1"/>
                  </a:solidFill>
                  <a:latin typeface="Garamond" panose="02020404030301010803" pitchFamily="18" charset="0"/>
                </a:rPr>
                <a:t>Borderline mucinózní tumor</a:t>
              </a:r>
            </a:p>
          </p:txBody>
        </p:sp>
        <p:sp>
          <p:nvSpPr>
            <p:cNvPr id="204809" name="Text Box 14"/>
            <p:cNvSpPr txBox="1">
              <a:spLocks noChangeArrowheads="1"/>
            </p:cNvSpPr>
            <p:nvPr/>
          </p:nvSpPr>
          <p:spPr bwMode="auto">
            <a:xfrm>
              <a:off x="5867400" y="1412875"/>
              <a:ext cx="2463800" cy="366713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>
                  <a:solidFill>
                    <a:schemeClr val="tx1"/>
                  </a:solidFill>
                  <a:latin typeface="Garamond" panose="02020404030301010803" pitchFamily="18" charset="0"/>
                </a:rPr>
                <a:t>Mucinózní cystadenom</a:t>
              </a:r>
            </a:p>
          </p:txBody>
        </p:sp>
        <p:sp>
          <p:nvSpPr>
            <p:cNvPr id="204810" name="Line 15"/>
            <p:cNvSpPr>
              <a:spLocks noChangeShapeType="1"/>
            </p:cNvSpPr>
            <p:nvPr/>
          </p:nvSpPr>
          <p:spPr bwMode="auto">
            <a:xfrm flipH="1">
              <a:off x="6948488" y="1844675"/>
              <a:ext cx="0" cy="1150938"/>
            </a:xfrm>
            <a:prstGeom prst="line">
              <a:avLst/>
            </a:prstGeom>
            <a:noFill/>
            <a:ln w="28575">
              <a:solidFill>
                <a:srgbClr val="DDDDD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4811" name="Line 16"/>
            <p:cNvSpPr>
              <a:spLocks noChangeShapeType="1"/>
            </p:cNvSpPr>
            <p:nvPr/>
          </p:nvSpPr>
          <p:spPr bwMode="auto">
            <a:xfrm flipH="1">
              <a:off x="6948488" y="3429000"/>
              <a:ext cx="0" cy="1728788"/>
            </a:xfrm>
            <a:prstGeom prst="line">
              <a:avLst/>
            </a:prstGeom>
            <a:noFill/>
            <a:ln w="28575">
              <a:solidFill>
                <a:srgbClr val="DDDDD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8805360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6963" y="77212"/>
            <a:ext cx="10058400" cy="1450757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solidFill>
                  <a:srgbClr val="FF0000"/>
                </a:solidFill>
              </a:rPr>
              <a:t>Endometroidní</a:t>
            </a:r>
            <a:r>
              <a:rPr lang="cs-CZ" sz="3600" dirty="0">
                <a:solidFill>
                  <a:srgbClr val="FF0000"/>
                </a:solidFill>
              </a:rPr>
              <a:t> adenokarcinom</a:t>
            </a:r>
          </a:p>
        </p:txBody>
      </p:sp>
      <p:grpSp>
        <p:nvGrpSpPr>
          <p:cNvPr id="142339" name="Skupina 7"/>
          <p:cNvGrpSpPr>
            <a:grpSpLocks/>
          </p:cNvGrpSpPr>
          <p:nvPr/>
        </p:nvGrpSpPr>
        <p:grpSpPr bwMode="auto">
          <a:xfrm>
            <a:off x="2720976" y="1600201"/>
            <a:ext cx="6810375" cy="4545013"/>
            <a:chOff x="1196975" y="1600200"/>
            <a:chExt cx="6810375" cy="4545013"/>
          </a:xfrm>
        </p:grpSpPr>
        <p:pic>
          <p:nvPicPr>
            <p:cNvPr id="142340" name="Picture 4" descr="WHO-OvarianTumours_0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975" y="1600200"/>
              <a:ext cx="6810375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1" name="Text Box 5"/>
            <p:cNvSpPr txBox="1">
              <a:spLocks noChangeArrowheads="1"/>
            </p:cNvSpPr>
            <p:nvPr/>
          </p:nvSpPr>
          <p:spPr bwMode="auto">
            <a:xfrm>
              <a:off x="2339975" y="3933825"/>
              <a:ext cx="431800" cy="457200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342" name="Text Box 6"/>
            <p:cNvSpPr txBox="1">
              <a:spLocks noChangeArrowheads="1"/>
            </p:cNvSpPr>
            <p:nvPr/>
          </p:nvSpPr>
          <p:spPr bwMode="auto">
            <a:xfrm>
              <a:off x="6516688" y="5373688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  <a:endParaRPr lang="cs-CZ" altLang="cs-CZ" sz="1800" b="0" i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343" name="Text Box 7"/>
            <p:cNvSpPr txBox="1">
              <a:spLocks noChangeArrowheads="1"/>
            </p:cNvSpPr>
            <p:nvPr/>
          </p:nvSpPr>
          <p:spPr bwMode="auto">
            <a:xfrm>
              <a:off x="3563938" y="2971800"/>
              <a:ext cx="431800" cy="457200"/>
            </a:xfrm>
            <a:prstGeom prst="rect">
              <a:avLst/>
            </a:prstGeom>
            <a:solidFill>
              <a:srgbClr val="FFFFFF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9690" name="Rectangle 10"/>
            <p:cNvSpPr>
              <a:spLocks noChangeArrowheads="1"/>
            </p:cNvSpPr>
            <p:nvPr/>
          </p:nvSpPr>
          <p:spPr bwMode="auto">
            <a:xfrm>
              <a:off x="3851275" y="5229225"/>
              <a:ext cx="4140200" cy="9159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182563" indent="-182563">
                <a:defRPr/>
              </a:pPr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1 Nádorový epitel </a:t>
              </a:r>
              <a:r>
                <a:rPr lang="cs-CZ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endometroidního</a:t>
              </a:r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typu</a:t>
              </a:r>
            </a:p>
            <a:p>
              <a:pPr marL="182563" indent="-182563">
                <a:defRPr/>
              </a:pPr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2 Adenoidní nádorové formace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35228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cs-CZ" altLang="cs-CZ" b="1" dirty="0" smtClean="0">
                <a:solidFill>
                  <a:srgbClr val="FF0000"/>
                </a:solidFill>
                <a:effectLst/>
              </a:rPr>
              <a:t>Patologie </a:t>
            </a:r>
            <a:r>
              <a:rPr lang="cs-CZ" altLang="cs-CZ" b="1" dirty="0" smtClean="0">
                <a:solidFill>
                  <a:srgbClr val="FF0000"/>
                </a:solidFill>
              </a:rPr>
              <a:t>těhotenství</a:t>
            </a:r>
            <a:endParaRPr lang="cs-CZ" altLang="cs-CZ" sz="2000" b="1" dirty="0" smtClean="0">
              <a:solidFill>
                <a:srgbClr val="0070C0"/>
              </a:solidFill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6" y="1830705"/>
            <a:ext cx="6373988" cy="43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70496" y="1830705"/>
            <a:ext cx="52358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e</a:t>
            </a:r>
            <a:r>
              <a:rPr lang="cs-CZ" sz="2400" dirty="0" smtClean="0">
                <a:solidFill>
                  <a:srgbClr val="FF0000"/>
                </a:solidFill>
              </a:rPr>
              <a:t>ktopická gravidita</a:t>
            </a:r>
          </a:p>
          <a:p>
            <a:pPr marL="536575" lvl="1" indent="-182563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implantace oplozeného vejce mimo endometrium (cca 1%)</a:t>
            </a:r>
          </a:p>
          <a:p>
            <a:pPr marL="536575" lvl="1" indent="-182563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riziko fulminantního krvácení, náhlé příhody břišní...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Zástupný symbol pro obsah 6" descr="1GEU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6270" y="3734634"/>
            <a:ext cx="3830501" cy="2880000"/>
          </a:xfr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063850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b="1" dirty="0" smtClean="0">
                <a:solidFill>
                  <a:srgbClr val="FF0000"/>
                </a:solidFill>
              </a:rPr>
              <a:t>Odumření plodu, p</a:t>
            </a:r>
            <a:r>
              <a:rPr lang="cs-CZ" altLang="cs-CZ" b="1" dirty="0" smtClean="0">
                <a:solidFill>
                  <a:srgbClr val="FF0000"/>
                </a:solidFill>
                <a:effectLst/>
              </a:rPr>
              <a:t>otrat</a:t>
            </a:r>
          </a:p>
        </p:txBody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xfrm>
            <a:off x="285750" y="1845734"/>
            <a:ext cx="11567160" cy="47608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FF00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FF0000"/>
                </a:solidFill>
              </a:rPr>
              <a:t>missed</a:t>
            </a:r>
            <a:r>
              <a:rPr lang="cs-CZ" altLang="cs-CZ" sz="2400" dirty="0" smtClean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abortion</a:t>
            </a:r>
            <a:r>
              <a:rPr lang="cs-CZ" altLang="cs-CZ" sz="2400" dirty="0">
                <a:solidFill>
                  <a:schemeClr val="tx1"/>
                </a:solidFill>
              </a:rPr>
              <a:t> = plodové vejce bez plodu </a:t>
            </a:r>
            <a:endParaRPr lang="cs-CZ" altLang="cs-CZ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alt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FF0000"/>
                </a:solidFill>
              </a:rPr>
              <a:t> potrat </a:t>
            </a:r>
            <a:r>
              <a:rPr lang="cs-CZ" altLang="cs-CZ" sz="2400" dirty="0" smtClean="0">
                <a:solidFill>
                  <a:schemeClr val="tx1"/>
                </a:solidFill>
              </a:rPr>
              <a:t>= všechny </a:t>
            </a:r>
            <a:r>
              <a:rPr lang="cs-CZ" altLang="cs-CZ" sz="2400" dirty="0">
                <a:solidFill>
                  <a:schemeClr val="tx1"/>
                </a:solidFill>
              </a:rPr>
              <a:t>plody 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&lt; </a:t>
            </a:r>
            <a:r>
              <a:rPr lang="cs-CZ" altLang="cs-CZ" sz="2400" b="1" dirty="0">
                <a:solidFill>
                  <a:schemeClr val="tx1"/>
                </a:solidFill>
              </a:rPr>
              <a:t>22 </a:t>
            </a:r>
            <a:r>
              <a:rPr lang="cs-CZ" altLang="cs-CZ" sz="2400" b="1" dirty="0" err="1">
                <a:solidFill>
                  <a:schemeClr val="tx1"/>
                </a:solidFill>
              </a:rPr>
              <a:t>t.g</a:t>
            </a:r>
            <a:r>
              <a:rPr lang="cs-CZ" altLang="cs-CZ" sz="2400" dirty="0">
                <a:solidFill>
                  <a:schemeClr val="tx1"/>
                </a:solidFill>
              </a:rPr>
              <a:t>. </a:t>
            </a:r>
            <a:r>
              <a:rPr lang="cs-CZ" altLang="cs-CZ" sz="2400" dirty="0" smtClean="0">
                <a:solidFill>
                  <a:schemeClr val="tx1"/>
                </a:solidFill>
              </a:rPr>
              <a:t>nebo </a:t>
            </a:r>
            <a:r>
              <a:rPr lang="cs-CZ" altLang="cs-CZ" sz="2400" dirty="0">
                <a:solidFill>
                  <a:schemeClr val="tx1"/>
                </a:solidFill>
              </a:rPr>
              <a:t>všechny plody váhy 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&lt; </a:t>
            </a:r>
            <a:r>
              <a:rPr lang="cs-CZ" altLang="cs-CZ" sz="2400" b="1" dirty="0">
                <a:solidFill>
                  <a:schemeClr val="tx1"/>
                </a:solidFill>
              </a:rPr>
              <a:t>500 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chemeClr val="tx1"/>
                </a:solidFill>
              </a:rPr>
              <a:t>f</a:t>
            </a:r>
            <a:r>
              <a:rPr lang="cs-CZ" altLang="cs-CZ" sz="2200" dirty="0" smtClean="0">
                <a:solidFill>
                  <a:schemeClr val="tx1"/>
                </a:solidFill>
              </a:rPr>
              <a:t>etální příčiny: - chromozomální aberace, </a:t>
            </a:r>
            <a:r>
              <a:rPr lang="cs-CZ" altLang="cs-CZ" sz="2200" dirty="0" err="1" smtClean="0">
                <a:solidFill>
                  <a:schemeClr val="tx1"/>
                </a:solidFill>
              </a:rPr>
              <a:t>rozsáhléo</a:t>
            </a:r>
            <a:r>
              <a:rPr lang="cs-CZ" altLang="cs-CZ" sz="2200" dirty="0" smtClean="0">
                <a:solidFill>
                  <a:schemeClr val="tx1"/>
                </a:solidFill>
              </a:rPr>
              <a:t> malformace, mola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 err="1">
                <a:solidFill>
                  <a:schemeClr val="tx1"/>
                </a:solidFill>
              </a:rPr>
              <a:t>m</a:t>
            </a:r>
            <a:r>
              <a:rPr lang="cs-CZ" altLang="cs-CZ" sz="2200" dirty="0" err="1" smtClean="0">
                <a:solidFill>
                  <a:schemeClr val="tx1"/>
                </a:solidFill>
              </a:rPr>
              <a:t>aternální</a:t>
            </a:r>
            <a:r>
              <a:rPr lang="cs-CZ" altLang="cs-CZ" sz="2200" dirty="0" smtClean="0">
                <a:solidFill>
                  <a:schemeClr val="tx1"/>
                </a:solidFill>
              </a:rPr>
              <a:t> příčiny: infekce, systémové choroby matky, endokrinopatie, abnormity dělohy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chemeClr val="tx1"/>
                </a:solidFill>
              </a:rPr>
              <a:t>n</a:t>
            </a:r>
            <a:r>
              <a:rPr lang="cs-CZ" altLang="cs-CZ" sz="2200" dirty="0" smtClean="0">
                <a:solidFill>
                  <a:schemeClr val="tx1"/>
                </a:solidFill>
              </a:rPr>
              <a:t>eznámé příčiny 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5512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b="1" dirty="0" smtClean="0">
                <a:solidFill>
                  <a:srgbClr val="FF0000"/>
                </a:solidFill>
                <a:effectLst/>
              </a:rPr>
              <a:t>Předčasný porod</a:t>
            </a:r>
          </a:p>
        </p:txBody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xfrm>
            <a:off x="285750" y="1845734"/>
            <a:ext cx="11567160" cy="47608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FF0000"/>
                </a:solidFill>
              </a:rPr>
              <a:t> předčasný porod </a:t>
            </a:r>
            <a:r>
              <a:rPr lang="cs-CZ" altLang="cs-CZ" sz="2800" dirty="0" smtClean="0">
                <a:solidFill>
                  <a:schemeClr val="tx1"/>
                </a:solidFill>
              </a:rPr>
              <a:t>= porod mrtvého nebo živého plodu 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22. – 37. </a:t>
            </a:r>
            <a:r>
              <a:rPr lang="cs-CZ" altLang="cs-CZ" sz="2800" b="1" dirty="0" err="1" smtClean="0">
                <a:solidFill>
                  <a:schemeClr val="tx1"/>
                </a:solidFill>
              </a:rPr>
              <a:t>t.g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/>
                </a:solidFill>
              </a:rPr>
              <a:t>nejčastější příčinou je </a:t>
            </a:r>
            <a:r>
              <a:rPr lang="cs-CZ" altLang="cs-CZ" sz="2400" b="1" i="1" dirty="0" smtClean="0">
                <a:solidFill>
                  <a:srgbClr val="0070C0"/>
                </a:solidFill>
              </a:rPr>
              <a:t>INFEKCE</a:t>
            </a:r>
            <a:r>
              <a:rPr lang="cs-CZ" altLang="cs-CZ" sz="2400" dirty="0" smtClean="0">
                <a:solidFill>
                  <a:schemeClr val="tx1"/>
                </a:solidFill>
              </a:rPr>
              <a:t> (porodní cesty, močové cesty, systémové infekce matky, plodu…)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altLang="cs-CZ" sz="10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/>
                </a:solidFill>
              </a:rPr>
              <a:t>extrémně nezralý plod: váha &lt; 1000 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</a:rPr>
              <a:t>v</a:t>
            </a:r>
            <a:r>
              <a:rPr lang="cs-CZ" altLang="cs-CZ" sz="2400" dirty="0" smtClean="0">
                <a:solidFill>
                  <a:schemeClr val="tx1"/>
                </a:solidFill>
              </a:rPr>
              <a:t>elmi nezralý plod: váha 1000 – 1500 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altLang="cs-CZ" sz="10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/>
                </a:solidFill>
              </a:rPr>
              <a:t>možné komplikace pro novorozence: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 smtClean="0">
                <a:solidFill>
                  <a:srgbClr val="0070C0"/>
                </a:solidFill>
              </a:rPr>
              <a:t>MOZEK</a:t>
            </a:r>
            <a:r>
              <a:rPr lang="cs-CZ" altLang="cs-CZ" sz="2200" dirty="0" smtClean="0">
                <a:solidFill>
                  <a:schemeClr val="tx1"/>
                </a:solidFill>
              </a:rPr>
              <a:t>: hypoxicko-ischemické encefalopatie, krvácení (do komor, mozku) – hydrocefalus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 smtClean="0">
                <a:solidFill>
                  <a:srgbClr val="0070C0"/>
                </a:solidFill>
              </a:rPr>
              <a:t>PLÍCE:</a:t>
            </a:r>
            <a:r>
              <a:rPr lang="cs-CZ" altLang="cs-CZ" sz="2200" dirty="0" smtClean="0">
                <a:solidFill>
                  <a:schemeClr val="tx1"/>
                </a:solidFill>
              </a:rPr>
              <a:t> bronchopulmonální </a:t>
            </a:r>
            <a:r>
              <a:rPr lang="cs-CZ" altLang="cs-CZ" sz="2200" dirty="0" err="1" smtClean="0">
                <a:solidFill>
                  <a:schemeClr val="tx1"/>
                </a:solidFill>
              </a:rPr>
              <a:t>dysplázie</a:t>
            </a:r>
            <a:endParaRPr lang="cs-CZ" altLang="cs-CZ" sz="2200" dirty="0" smtClean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 smtClean="0">
                <a:solidFill>
                  <a:srgbClr val="0070C0"/>
                </a:solidFill>
              </a:rPr>
              <a:t>OČI</a:t>
            </a:r>
            <a:r>
              <a:rPr lang="cs-CZ" altLang="cs-CZ" sz="2200" dirty="0" smtClean="0">
                <a:solidFill>
                  <a:schemeClr val="tx1"/>
                </a:solidFill>
              </a:rPr>
              <a:t>: retinopatie/slepota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 smtClean="0">
                <a:solidFill>
                  <a:srgbClr val="0070C0"/>
                </a:solidFill>
              </a:rPr>
              <a:t>STŘEVO</a:t>
            </a:r>
            <a:r>
              <a:rPr lang="cs-CZ" altLang="cs-CZ" sz="2200" dirty="0" smtClean="0">
                <a:solidFill>
                  <a:schemeClr val="tx1"/>
                </a:solidFill>
              </a:rPr>
              <a:t>: ischemická enterokolitida - sepse</a:t>
            </a:r>
            <a:endParaRPr lang="cs-CZ" altLang="cs-CZ" sz="2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1581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Obrázek 382"/>
          <p:cNvPicPr>
            <a:picLocks noChangeAspect="1"/>
          </p:cNvPicPr>
          <p:nvPr/>
        </p:nvPicPr>
        <p:blipFill rotWithShape="1">
          <a:blip r:embed="rId2"/>
          <a:srcRect l="24094" t="39833" r="37469" b="11167"/>
          <a:stretch/>
        </p:blipFill>
        <p:spPr>
          <a:xfrm>
            <a:off x="80010" y="148590"/>
            <a:ext cx="7530515" cy="540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85" name="Obrázek 3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81" y="1228590"/>
            <a:ext cx="4303605" cy="32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059667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4094" t="43500" r="37750" b="8166"/>
          <a:stretch/>
        </p:blipFill>
        <p:spPr>
          <a:xfrm>
            <a:off x="57150" y="68580"/>
            <a:ext cx="7578621" cy="540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Picture 7" descr="choriokarcinom 200x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00" y="3423690"/>
            <a:ext cx="4302841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00" y="469440"/>
            <a:ext cx="4302000" cy="2868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98146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Těhotenská toxikóza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relativně častý výskyt (6 % těhotných – zejm. primipary, 3. trimestr)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b="1" dirty="0" err="1" smtClean="0"/>
              <a:t>preeklampsie</a:t>
            </a:r>
            <a:r>
              <a:rPr lang="cs-CZ" sz="2400" dirty="0" smtClean="0"/>
              <a:t> = </a:t>
            </a:r>
            <a:r>
              <a:rPr lang="cs-CZ" sz="2400" dirty="0" smtClean="0">
                <a:solidFill>
                  <a:srgbClr val="0070C0"/>
                </a:solidFill>
              </a:rPr>
              <a:t>HYPERTENZE + PROTEINURIE + EDÉMY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b="1" dirty="0" smtClean="0"/>
              <a:t>eklampsie</a:t>
            </a:r>
            <a:r>
              <a:rPr lang="cs-CZ" sz="2400" dirty="0" smtClean="0"/>
              <a:t> = </a:t>
            </a:r>
            <a:r>
              <a:rPr lang="cs-CZ" sz="2400" dirty="0" smtClean="0">
                <a:solidFill>
                  <a:srgbClr val="0070C0"/>
                </a:solidFill>
              </a:rPr>
              <a:t>idem + ZÁCHVATOVITÉ KŘEČE …. + DIC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mikrotromby</a:t>
            </a:r>
            <a:r>
              <a:rPr lang="cs-CZ" sz="2400" dirty="0" smtClean="0"/>
              <a:t> – ischemie – nekrózy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m</a:t>
            </a:r>
            <a:r>
              <a:rPr lang="cs-CZ" sz="2000" dirty="0" smtClean="0"/>
              <a:t>atka: ledviny, játra, srdce, CNS, adenohypofýza…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</a:t>
            </a:r>
            <a:r>
              <a:rPr lang="cs-CZ" sz="2000" dirty="0" smtClean="0"/>
              <a:t>lacenta: infarkty, </a:t>
            </a:r>
            <a:r>
              <a:rPr lang="cs-CZ" sz="2000" dirty="0" err="1" smtClean="0"/>
              <a:t>retroplacentární</a:t>
            </a:r>
            <a:r>
              <a:rPr lang="cs-CZ" sz="2000" dirty="0" smtClean="0"/>
              <a:t> hematom, ischemie klků, nekróza spirálních arterií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err="1" smtClean="0"/>
              <a:t>Tp</a:t>
            </a:r>
            <a:r>
              <a:rPr lang="cs-CZ" sz="2400" dirty="0" smtClean="0"/>
              <a:t>: antihypertenziva + indukce porodu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5737514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488382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sz="5400" b="1" spc="3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  <a:t>Děkuji za pozornost!</a:t>
            </a:r>
            <a:endParaRPr lang="cs-CZ" sz="5400" b="1" spc="300" dirty="0">
              <a:solidFill>
                <a:schemeClr val="accent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9212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1" y="92549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dirty="0" err="1">
                <a:solidFill>
                  <a:srgbClr val="FF0000"/>
                </a:solidFill>
              </a:rPr>
              <a:t>Dlaždicobuněčná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metaplázie</a:t>
            </a:r>
            <a:r>
              <a:rPr lang="cs-CZ" sz="3200" dirty="0">
                <a:solidFill>
                  <a:srgbClr val="FF0000"/>
                </a:solidFill>
              </a:rPr>
              <a:t>, </a:t>
            </a:r>
            <a:r>
              <a:rPr lang="cs-CZ" sz="3200" dirty="0" err="1">
                <a:solidFill>
                  <a:srgbClr val="FF0000"/>
                </a:solidFill>
              </a:rPr>
              <a:t>o</a:t>
            </a:r>
            <a:r>
              <a:rPr lang="cs-CZ" sz="3200" dirty="0" err="1" smtClean="0">
                <a:solidFill>
                  <a:srgbClr val="FF0000"/>
                </a:solidFill>
              </a:rPr>
              <a:t>vulóza</a:t>
            </a:r>
            <a:r>
              <a:rPr lang="cs-CZ" sz="3200" dirty="0" smtClean="0">
                <a:solidFill>
                  <a:srgbClr val="FF0000"/>
                </a:solidFill>
              </a:rPr>
              <a:t> </a:t>
            </a:r>
            <a:r>
              <a:rPr lang="cs-CZ" sz="3200" dirty="0">
                <a:solidFill>
                  <a:srgbClr val="FF0000"/>
                </a:solidFill>
              </a:rPr>
              <a:t>čípku.</a:t>
            </a:r>
          </a:p>
        </p:txBody>
      </p:sp>
      <p:grpSp>
        <p:nvGrpSpPr>
          <p:cNvPr id="81923" name="Skupina 13"/>
          <p:cNvGrpSpPr>
            <a:grpSpLocks/>
          </p:cNvGrpSpPr>
          <p:nvPr/>
        </p:nvGrpSpPr>
        <p:grpSpPr bwMode="auto">
          <a:xfrm>
            <a:off x="2711451" y="1601788"/>
            <a:ext cx="7713663" cy="4908550"/>
            <a:chOff x="1187450" y="1601555"/>
            <a:chExt cx="7713663" cy="4908783"/>
          </a:xfrm>
        </p:grpSpPr>
        <p:pic>
          <p:nvPicPr>
            <p:cNvPr id="81924" name="Obrázek 11" descr="1T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816" y="1601555"/>
              <a:ext cx="6754368" cy="453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752" name="Rectangle 8"/>
            <p:cNvSpPr>
              <a:spLocks noChangeArrowheads="1"/>
            </p:cNvSpPr>
            <p:nvPr/>
          </p:nvSpPr>
          <p:spPr bwMode="auto">
            <a:xfrm>
              <a:off x="5003800" y="4221054"/>
              <a:ext cx="3897313" cy="2289284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Exocervikální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vrstevnatý    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dlaždicový epitel.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Endocervikální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pravidelný 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cylindrický epitel.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 Mezi šipkami oblast  počínající 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dlaždicové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metaplázie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, na povrchu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ještě cylindrický epitel.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4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Endocervikální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žlázky dilatované.</a:t>
              </a:r>
            </a:p>
          </p:txBody>
        </p:sp>
        <p:sp>
          <p:nvSpPr>
            <p:cNvPr id="81926" name="Text Box 6"/>
            <p:cNvSpPr txBox="1">
              <a:spLocks noChangeArrowheads="1"/>
            </p:cNvSpPr>
            <p:nvPr/>
          </p:nvSpPr>
          <p:spPr bwMode="auto">
            <a:xfrm>
              <a:off x="1187450" y="2205038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27" name="Text Box 9"/>
            <p:cNvSpPr txBox="1">
              <a:spLocks noChangeArrowheads="1"/>
            </p:cNvSpPr>
            <p:nvPr/>
          </p:nvSpPr>
          <p:spPr bwMode="auto">
            <a:xfrm>
              <a:off x="4356174" y="1989138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28" name="Line 10"/>
            <p:cNvSpPr>
              <a:spLocks noChangeShapeType="1"/>
            </p:cNvSpPr>
            <p:nvPr/>
          </p:nvSpPr>
          <p:spPr bwMode="auto">
            <a:xfrm>
              <a:off x="7524899" y="2060575"/>
              <a:ext cx="0" cy="5048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29" name="Line 11"/>
            <p:cNvSpPr>
              <a:spLocks noChangeShapeType="1"/>
            </p:cNvSpPr>
            <p:nvPr/>
          </p:nvSpPr>
          <p:spPr bwMode="auto">
            <a:xfrm>
              <a:off x="1835165" y="1989138"/>
              <a:ext cx="1588" cy="57626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30" name="Text Box 12"/>
            <p:cNvSpPr txBox="1">
              <a:spLocks noChangeArrowheads="1"/>
            </p:cNvSpPr>
            <p:nvPr/>
          </p:nvSpPr>
          <p:spPr bwMode="auto">
            <a:xfrm>
              <a:off x="4572079" y="5084763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en-US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31" name="Text Box 13"/>
            <p:cNvSpPr txBox="1">
              <a:spLocks noChangeArrowheads="1"/>
            </p:cNvSpPr>
            <p:nvPr/>
          </p:nvSpPr>
          <p:spPr bwMode="auto">
            <a:xfrm>
              <a:off x="1692287" y="5013325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en-US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23620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Cervikální </a:t>
            </a:r>
            <a:r>
              <a:rPr lang="cs-CZ" sz="4400" b="1" dirty="0" err="1" smtClean="0">
                <a:solidFill>
                  <a:srgbClr val="FF3300"/>
                </a:solidFill>
              </a:rPr>
              <a:t>intraepiteliální</a:t>
            </a:r>
            <a:r>
              <a:rPr lang="cs-CZ" sz="4400" b="1" dirty="0" smtClean="0">
                <a:solidFill>
                  <a:srgbClr val="FF3300"/>
                </a:solidFill>
              </a:rPr>
              <a:t> </a:t>
            </a:r>
            <a:r>
              <a:rPr lang="cs-CZ" sz="4400" b="1" dirty="0" err="1" smtClean="0">
                <a:solidFill>
                  <a:srgbClr val="FF3300"/>
                </a:solidFill>
              </a:rPr>
              <a:t>neoplázie</a:t>
            </a:r>
            <a:r>
              <a:rPr lang="cs-CZ" sz="4400" b="1" dirty="0" smtClean="0">
                <a:solidFill>
                  <a:srgbClr val="FF3300"/>
                </a:solidFill>
              </a:rPr>
              <a:t> (CIN)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32" y="1755802"/>
            <a:ext cx="7418758" cy="3300864"/>
          </a:xfr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err="1" smtClean="0"/>
              <a:t>dysplázie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čípku</a:t>
            </a:r>
            <a:r>
              <a:rPr lang="en-US" sz="2400" b="1" dirty="0" smtClean="0"/>
              <a:t> </a:t>
            </a:r>
            <a:r>
              <a:rPr lang="en-US" sz="2400" dirty="0" smtClean="0"/>
              <a:t>= </a:t>
            </a:r>
            <a:r>
              <a:rPr lang="en-US" sz="2400" b="1" dirty="0" err="1" smtClean="0">
                <a:solidFill>
                  <a:srgbClr val="FF3300"/>
                </a:solidFill>
              </a:rPr>
              <a:t>prekanceróza</a:t>
            </a:r>
            <a:endParaRPr lang="en-US" sz="2400" b="1" dirty="0" smtClean="0">
              <a:solidFill>
                <a:srgbClr val="FF3300"/>
              </a:solidFill>
            </a:endParaRPr>
          </a:p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err="1" smtClean="0"/>
              <a:t>patří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mezi</a:t>
            </a:r>
            <a:r>
              <a:rPr lang="en-US" sz="2400" b="1" dirty="0" smtClean="0"/>
              <a:t> STD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asociovány</a:t>
            </a:r>
            <a:r>
              <a:rPr lang="en-US" sz="3200" b="1" dirty="0" smtClean="0">
                <a:solidFill>
                  <a:srgbClr val="FF3300"/>
                </a:solidFill>
              </a:rPr>
              <a:t> s HPV </a:t>
            </a:r>
            <a:r>
              <a:rPr lang="en-US" sz="3200" b="1" dirty="0" err="1" smtClean="0">
                <a:solidFill>
                  <a:srgbClr val="FF3300"/>
                </a:solidFill>
              </a:rPr>
              <a:t>infekcí</a:t>
            </a:r>
            <a:endParaRPr lang="en-US" sz="3200" b="1" dirty="0" smtClean="0">
              <a:solidFill>
                <a:srgbClr val="FF3300"/>
              </a:solidFill>
            </a:endParaRPr>
          </a:p>
          <a:p>
            <a:pPr lvl="1">
              <a:buFont typeface="Arial"/>
              <a:buChar char="•"/>
            </a:pPr>
            <a:endParaRPr lang="cs-CZ" sz="1000" b="1" dirty="0" smtClean="0">
              <a:solidFill>
                <a:srgbClr val="C00000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HR-HPV</a:t>
            </a:r>
            <a:r>
              <a:rPr lang="en-US" sz="2000" dirty="0" smtClean="0"/>
              <a:t> </a:t>
            </a:r>
            <a:r>
              <a:rPr lang="en-US" sz="2000" dirty="0"/>
              <a:t>(high-risk)  = </a:t>
            </a:r>
            <a:r>
              <a:rPr lang="cs-CZ" altLang="cs-CZ" sz="2000" b="1" dirty="0">
                <a:solidFill>
                  <a:srgbClr val="FF0000"/>
                </a:solidFill>
              </a:rPr>
              <a:t>16, 18</a:t>
            </a:r>
            <a:r>
              <a:rPr lang="cs-CZ" altLang="cs-CZ" sz="2000" dirty="0"/>
              <a:t>, 31, </a:t>
            </a:r>
            <a:r>
              <a:rPr lang="cs-CZ" altLang="cs-CZ" sz="2000" dirty="0">
                <a:solidFill>
                  <a:srgbClr val="FF0000"/>
                </a:solidFill>
              </a:rPr>
              <a:t>33</a:t>
            </a:r>
            <a:r>
              <a:rPr lang="cs-CZ" altLang="cs-CZ" sz="2000" dirty="0"/>
              <a:t>, 35, 39, </a:t>
            </a:r>
            <a:r>
              <a:rPr lang="cs-CZ" altLang="cs-CZ" sz="2000" dirty="0">
                <a:solidFill>
                  <a:srgbClr val="FF0000"/>
                </a:solidFill>
              </a:rPr>
              <a:t>45</a:t>
            </a:r>
            <a:r>
              <a:rPr lang="cs-CZ" altLang="cs-CZ" sz="2000" dirty="0"/>
              <a:t>, 51, 52, 56, 58, 59, 66, 68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---&gt;</a:t>
            </a:r>
            <a:r>
              <a:rPr lang="cs-CZ" sz="2000" dirty="0" smtClean="0">
                <a:solidFill>
                  <a:srgbClr val="FF0000"/>
                </a:solidFill>
              </a:rPr>
              <a:t>	</a:t>
            </a:r>
            <a:r>
              <a:rPr lang="en-US" sz="2000" dirty="0" smtClean="0"/>
              <a:t> </a:t>
            </a:r>
            <a:r>
              <a:rPr lang="en-US" sz="2000" dirty="0"/>
              <a:t>s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pravděpodobností</a:t>
            </a:r>
            <a:r>
              <a:rPr lang="en-US" sz="2000" dirty="0"/>
              <a:t> a </a:t>
            </a:r>
            <a:r>
              <a:rPr lang="en-US" sz="2000" dirty="0" err="1"/>
              <a:t>rychleji</a:t>
            </a:r>
            <a:r>
              <a:rPr lang="en-US" sz="2000" dirty="0"/>
              <a:t> </a:t>
            </a:r>
            <a:r>
              <a:rPr lang="en-US" sz="2000" dirty="0" err="1"/>
              <a:t>progredují</a:t>
            </a:r>
            <a:r>
              <a:rPr lang="en-US" sz="2000" dirty="0"/>
              <a:t> do HG </a:t>
            </a:r>
            <a:r>
              <a:rPr lang="en-US" sz="2000" dirty="0" err="1" smtClean="0"/>
              <a:t>dysplázie</a:t>
            </a:r>
            <a:r>
              <a:rPr lang="cs-CZ" sz="2000" dirty="0" smtClean="0"/>
              <a:t> 	(</a:t>
            </a:r>
            <a:r>
              <a:rPr lang="cs-CZ" sz="2000" b="1" dirty="0" smtClean="0"/>
              <a:t>CIN, VIN, </a:t>
            </a:r>
            <a:r>
              <a:rPr lang="cs-CZ" sz="2000" b="1" dirty="0" err="1" smtClean="0"/>
              <a:t>VaIN</a:t>
            </a:r>
            <a:r>
              <a:rPr lang="cs-CZ" sz="2000" b="1" dirty="0" smtClean="0"/>
              <a:t>, </a:t>
            </a:r>
            <a:r>
              <a:rPr lang="cs-CZ" sz="2000" b="1" dirty="0" err="1" smtClean="0"/>
              <a:t>PeIN</a:t>
            </a:r>
            <a:r>
              <a:rPr lang="cs-CZ" sz="2000" b="1" dirty="0" smtClean="0"/>
              <a:t>, AIN</a:t>
            </a:r>
            <a:r>
              <a:rPr lang="cs-CZ" sz="2000" dirty="0" smtClean="0"/>
              <a:t>)</a:t>
            </a:r>
          </a:p>
          <a:p>
            <a:pPr marL="384048" lvl="2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---&gt;</a:t>
            </a:r>
            <a:r>
              <a:rPr lang="cs-CZ" sz="2000" dirty="0" smtClean="0">
                <a:solidFill>
                  <a:srgbClr val="FF0000"/>
                </a:solidFill>
              </a:rPr>
              <a:t> 	</a:t>
            </a:r>
            <a:r>
              <a:rPr lang="cs-CZ" sz="2000" b="1" u="sng" dirty="0" smtClean="0">
                <a:solidFill>
                  <a:srgbClr val="FF0000"/>
                </a:solidFill>
              </a:rPr>
              <a:t>SCC</a:t>
            </a:r>
            <a:r>
              <a:rPr lang="cs-CZ" sz="2000" dirty="0" smtClean="0">
                <a:solidFill>
                  <a:srgbClr val="FF0000"/>
                </a:solidFill>
              </a:rPr>
              <a:t> (</a:t>
            </a:r>
            <a:r>
              <a:rPr lang="cs-CZ" sz="2000" dirty="0" err="1" smtClean="0">
                <a:solidFill>
                  <a:srgbClr val="FF0000"/>
                </a:solidFill>
              </a:rPr>
              <a:t>dlaždicobun</a:t>
            </a:r>
            <a:r>
              <a:rPr lang="cs-CZ" sz="2000" dirty="0" smtClean="0">
                <a:solidFill>
                  <a:srgbClr val="FF0000"/>
                </a:solidFill>
              </a:rPr>
              <a:t>. CA) / ACA (</a:t>
            </a:r>
            <a:r>
              <a:rPr lang="cs-CZ" sz="2000" dirty="0" err="1" smtClean="0">
                <a:solidFill>
                  <a:srgbClr val="FF0000"/>
                </a:solidFill>
              </a:rPr>
              <a:t>adenoCA</a:t>
            </a:r>
            <a:r>
              <a:rPr lang="cs-CZ" sz="2000" dirty="0" smtClean="0">
                <a:solidFill>
                  <a:srgbClr val="FF0000"/>
                </a:solidFill>
              </a:rPr>
              <a:t>)</a:t>
            </a:r>
            <a:endParaRPr lang="cs-CZ" sz="2000" dirty="0" smtClean="0"/>
          </a:p>
          <a:p>
            <a:pPr marL="384048" lvl="2" indent="0">
              <a:buNone/>
            </a:pPr>
            <a:endParaRPr lang="cs-CZ" sz="1000" dirty="0" smtClean="0">
              <a:solidFill>
                <a:srgbClr val="0000FF"/>
              </a:solidFill>
            </a:endParaRPr>
          </a:p>
          <a:p>
            <a:pPr lvl="1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LR </a:t>
            </a:r>
            <a:r>
              <a:rPr lang="en-US" sz="2000" dirty="0">
                <a:solidFill>
                  <a:srgbClr val="0000FF"/>
                </a:solidFill>
              </a:rPr>
              <a:t>HPV</a:t>
            </a:r>
            <a:r>
              <a:rPr lang="en-US" sz="2000" dirty="0"/>
              <a:t> (low-risk) = </a:t>
            </a:r>
            <a:r>
              <a:rPr lang="en-US" sz="2000" dirty="0">
                <a:solidFill>
                  <a:srgbClr val="0000FF"/>
                </a:solidFill>
              </a:rPr>
              <a:t>6, </a:t>
            </a:r>
            <a:r>
              <a:rPr lang="en-US" sz="2000" dirty="0" smtClean="0">
                <a:solidFill>
                  <a:srgbClr val="0000FF"/>
                </a:solidFill>
              </a:rPr>
              <a:t>11</a:t>
            </a:r>
            <a:r>
              <a:rPr lang="cs-CZ" sz="2000" dirty="0" smtClean="0">
                <a:solidFill>
                  <a:srgbClr val="0000FF"/>
                </a:solidFill>
              </a:rPr>
              <a:t> </a:t>
            </a:r>
            <a:r>
              <a:rPr lang="cs-CZ" sz="2000" dirty="0" smtClean="0"/>
              <a:t>= původce </a:t>
            </a:r>
            <a:r>
              <a:rPr lang="cs-CZ" sz="2000" b="1" dirty="0" err="1" smtClean="0"/>
              <a:t>anogenitálních</a:t>
            </a:r>
            <a:r>
              <a:rPr lang="cs-CZ" sz="2000" b="1" dirty="0" smtClean="0"/>
              <a:t> bradavic</a:t>
            </a:r>
            <a:endParaRPr lang="en-US" sz="2000" b="1" dirty="0"/>
          </a:p>
          <a:p>
            <a:pPr marL="201168" lvl="1" indent="0">
              <a:buNone/>
            </a:pPr>
            <a:r>
              <a:rPr lang="en-US" sz="2000" dirty="0" smtClean="0"/>
              <a:t> </a:t>
            </a:r>
            <a:r>
              <a:rPr lang="en-US" sz="2000" dirty="0"/>
              <a:t>---&gt; </a:t>
            </a:r>
            <a:r>
              <a:rPr lang="en-US" sz="2000" dirty="0" err="1" smtClean="0"/>
              <a:t>způsobují</a:t>
            </a:r>
            <a:r>
              <a:rPr lang="en-US" sz="2000" dirty="0" smtClean="0"/>
              <a:t> </a:t>
            </a:r>
            <a:r>
              <a:rPr lang="en-US" sz="2000" dirty="0"/>
              <a:t>max. LG </a:t>
            </a:r>
            <a:r>
              <a:rPr lang="en-US" sz="2000" dirty="0" err="1"/>
              <a:t>dysplázii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751043"/>
              </p:ext>
            </p:extLst>
          </p:nvPr>
        </p:nvGraphicFramePr>
        <p:xfrm>
          <a:off x="377190" y="5056666"/>
          <a:ext cx="8036223" cy="16764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3303270"/>
                <a:gridCol w="2423160"/>
                <a:gridCol w="2309793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KLASIFIKACE</a:t>
                      </a:r>
                      <a:endParaRPr lang="en-US" sz="2000" b="1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CIN1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CIN2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CIN3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LSIL</a:t>
                      </a:r>
                      <a:endParaRPr lang="cs-CZ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cs-CZ" sz="1600" b="0" dirty="0" err="1" smtClean="0">
                          <a:solidFill>
                            <a:schemeClr val="bg1"/>
                          </a:solidFill>
                        </a:rPr>
                        <a:t>low</a:t>
                      </a:r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-grade</a:t>
                      </a:r>
                      <a:r>
                        <a:rPr lang="cs-CZ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baseline="0" dirty="0" err="1" smtClean="0">
                          <a:solidFill>
                            <a:schemeClr val="bg1"/>
                          </a:solidFill>
                        </a:rPr>
                        <a:t>skvamózní</a:t>
                      </a:r>
                      <a:r>
                        <a:rPr lang="cs-CZ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baseline="0" dirty="0" err="1" smtClean="0">
                          <a:solidFill>
                            <a:schemeClr val="bg1"/>
                          </a:solidFill>
                        </a:rPr>
                        <a:t>intraepiteliální</a:t>
                      </a:r>
                      <a:r>
                        <a:rPr lang="cs-CZ" sz="1600" b="0" baseline="0" dirty="0" smtClean="0">
                          <a:solidFill>
                            <a:schemeClr val="bg1"/>
                          </a:solidFill>
                        </a:rPr>
                        <a:t> léze)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HSIL</a:t>
                      </a:r>
                      <a:endParaRPr lang="cs-CZ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cs-CZ" sz="1600" b="0" dirty="0" err="1" smtClean="0">
                          <a:solidFill>
                            <a:schemeClr val="bg1"/>
                          </a:solidFill>
                        </a:rPr>
                        <a:t>high</a:t>
                      </a:r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-grade </a:t>
                      </a:r>
                      <a:r>
                        <a:rPr lang="cs-CZ" sz="1600" b="0" dirty="0" err="1" smtClean="0">
                          <a:solidFill>
                            <a:schemeClr val="bg1"/>
                          </a:solidFill>
                        </a:rPr>
                        <a:t>skvamózní</a:t>
                      </a:r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dirty="0" err="1" smtClean="0">
                          <a:solidFill>
                            <a:schemeClr val="bg1"/>
                          </a:solidFill>
                        </a:rPr>
                        <a:t>intraepiteliální</a:t>
                      </a:r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 léze)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35" y="1821882"/>
            <a:ext cx="4238625" cy="28575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854455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777033" y="34290"/>
            <a:ext cx="3240000" cy="6588940"/>
            <a:chOff x="331263" y="34290"/>
            <a:chExt cx="3240000" cy="6588940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31263" y="4182430"/>
              <a:ext cx="3240000" cy="244080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1" t="23444" r="2797" b="28573"/>
            <a:stretch/>
          </p:blipFill>
          <p:spPr>
            <a:xfrm>
              <a:off x="560069" y="34290"/>
              <a:ext cx="2784183" cy="236601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3" t="8461" r="5073" b="7401"/>
            <a:stretch/>
          </p:blipFill>
          <p:spPr>
            <a:xfrm>
              <a:off x="560069" y="2874330"/>
              <a:ext cx="2782389" cy="181737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cxnSp>
          <p:nvCxnSpPr>
            <p:cNvPr id="16" name="Přímá spojnice se šipkou 15"/>
            <p:cNvCxnSpPr>
              <a:stCxn id="6" idx="2"/>
              <a:endCxn id="7" idx="0"/>
            </p:cNvCxnSpPr>
            <p:nvPr/>
          </p:nvCxnSpPr>
          <p:spPr>
            <a:xfrm flipH="1">
              <a:off x="1951264" y="2400300"/>
              <a:ext cx="897" cy="474030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/>
        </p:nvGrpSpPr>
        <p:grpSpPr>
          <a:xfrm>
            <a:off x="5840728" y="34290"/>
            <a:ext cx="5962652" cy="6680611"/>
            <a:chOff x="6229348" y="34290"/>
            <a:chExt cx="5962652" cy="6680611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7" t="12399" r="1083" b="9506"/>
            <a:stretch/>
          </p:blipFill>
          <p:spPr>
            <a:xfrm>
              <a:off x="6229348" y="4914901"/>
              <a:ext cx="5897562" cy="180000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8"/>
            <a:stretch/>
          </p:blipFill>
          <p:spPr>
            <a:xfrm>
              <a:off x="10032000" y="2928618"/>
              <a:ext cx="2160000" cy="1783558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0" b="12320"/>
            <a:stretch/>
          </p:blipFill>
          <p:spPr>
            <a:xfrm>
              <a:off x="7595217" y="2868300"/>
              <a:ext cx="2476500" cy="233172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" t="25299" r="52905" b="25450"/>
            <a:stretch/>
          </p:blipFill>
          <p:spPr>
            <a:xfrm>
              <a:off x="8446769" y="34290"/>
              <a:ext cx="2907721" cy="242856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cxnSp>
          <p:nvCxnSpPr>
            <p:cNvPr id="18" name="Přímá spojnice se šipkou 17"/>
            <p:cNvCxnSpPr/>
            <p:nvPr/>
          </p:nvCxnSpPr>
          <p:spPr>
            <a:xfrm flipH="1">
              <a:off x="9900629" y="2473650"/>
              <a:ext cx="898" cy="39465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ovéPole 21"/>
          <p:cNvSpPr txBox="1"/>
          <p:nvPr/>
        </p:nvSpPr>
        <p:spPr>
          <a:xfrm>
            <a:off x="3928507" y="34290"/>
            <a:ext cx="3991157" cy="24929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/>
              <a:t>VAKCINACE</a:t>
            </a:r>
          </a:p>
          <a:p>
            <a:pPr algn="ctr"/>
            <a:endParaRPr lang="cs-CZ" sz="2400" b="1" dirty="0" smtClean="0"/>
          </a:p>
          <a:p>
            <a:r>
              <a:rPr lang="cs-CZ" b="1" dirty="0"/>
              <a:t>b</a:t>
            </a:r>
            <a:r>
              <a:rPr lang="cs-CZ" b="1" dirty="0" smtClean="0"/>
              <a:t>ivalentní vakcína (HPV 16, 18)</a:t>
            </a:r>
          </a:p>
          <a:p>
            <a:r>
              <a:rPr lang="cs-CZ" b="1" dirty="0" err="1"/>
              <a:t>t</a:t>
            </a:r>
            <a:r>
              <a:rPr lang="cs-CZ" b="1" dirty="0" err="1" smtClean="0"/>
              <a:t>etravalentní</a:t>
            </a:r>
            <a:r>
              <a:rPr lang="cs-CZ" b="1" dirty="0" smtClean="0"/>
              <a:t> vakcína (HPV 6, 11, 16, 18</a:t>
            </a:r>
            <a:r>
              <a:rPr lang="cs-CZ" dirty="0" smtClean="0"/>
              <a:t>)</a:t>
            </a:r>
          </a:p>
          <a:p>
            <a:endParaRPr lang="cs-CZ" sz="1400" dirty="0"/>
          </a:p>
          <a:p>
            <a:r>
              <a:rPr lang="cs-CZ" b="1" dirty="0" smtClean="0">
                <a:solidFill>
                  <a:srgbClr val="FF0000"/>
                </a:solidFill>
              </a:rPr>
              <a:t>!! není náhradou prevence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!! neznámý efekt na jiné typy HR HPV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!! rizika spojená s očkováním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5097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ervix_cin1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/>
          <a:stretch/>
        </p:blipFill>
        <p:spPr bwMode="auto">
          <a:xfrm>
            <a:off x="2179177" y="1818465"/>
            <a:ext cx="6519275" cy="26890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3" descr="LSIL4upravený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/>
          <a:stretch/>
        </p:blipFill>
        <p:spPr bwMode="auto">
          <a:xfrm rot="10800000">
            <a:off x="3012016" y="4569731"/>
            <a:ext cx="2868038" cy="2232000"/>
          </a:xfrm>
          <a:prstGeom prst="rect">
            <a:avLst/>
          </a:prstGeom>
          <a:solidFill>
            <a:srgbClr val="00B0F0"/>
          </a:solidFill>
          <a:ln w="9525" cmpd="sng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8" name="Picture 9" descr="SCC číp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" b="17953"/>
          <a:stretch>
            <a:fillRect/>
          </a:stretch>
        </p:blipFill>
        <p:spPr bwMode="auto">
          <a:xfrm>
            <a:off x="9264101" y="4592737"/>
            <a:ext cx="2732088" cy="2185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 descr="G:\foto na BOD\foto čípek BOD\HSIL\UPRAVENÉ\HSIL400x4.jp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r="8298"/>
          <a:stretch>
            <a:fillRect/>
          </a:stretch>
        </p:blipFill>
        <p:spPr bwMode="auto">
          <a:xfrm>
            <a:off x="6097552" y="4569731"/>
            <a:ext cx="2600900" cy="22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7358" y="1911171"/>
            <a:ext cx="1364476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Biopsie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k</a:t>
            </a:r>
            <a:r>
              <a:rPr lang="en-US" sz="2000" dirty="0" err="1" smtClean="0"/>
              <a:t>nips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unch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konizace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04240" y="4608513"/>
            <a:ext cx="2313454" cy="10772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Cytologie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stěrová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LBC (liquid based)</a:t>
            </a:r>
          </a:p>
        </p:txBody>
      </p:sp>
      <p:sp>
        <p:nvSpPr>
          <p:cNvPr id="16" name="TextBox 9"/>
          <p:cNvSpPr txBox="1"/>
          <p:nvPr/>
        </p:nvSpPr>
        <p:spPr>
          <a:xfrm>
            <a:off x="207358" y="166191"/>
            <a:ext cx="1741952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Kolposkopie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 b="12320"/>
          <a:stretch/>
        </p:blipFill>
        <p:spPr>
          <a:xfrm>
            <a:off x="3012016" y="50661"/>
            <a:ext cx="1911765" cy="180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/>
          <a:stretch/>
        </p:blipFill>
        <p:spPr>
          <a:xfrm>
            <a:off x="9380294" y="1972647"/>
            <a:ext cx="2615895" cy="21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21" name="Přímá spojnice se šipkou 20"/>
          <p:cNvCxnSpPr/>
          <p:nvPr/>
        </p:nvCxnSpPr>
        <p:spPr>
          <a:xfrm flipV="1">
            <a:off x="8757360" y="3041218"/>
            <a:ext cx="600074" cy="1142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V="1">
            <a:off x="8745930" y="5509260"/>
            <a:ext cx="506741" cy="114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4825101" y="6409393"/>
            <a:ext cx="10148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koilocyty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958752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2945"/>
            <a:ext cx="10058400" cy="68580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err="1" smtClean="0">
                <a:solidFill>
                  <a:srgbClr val="FF3300"/>
                </a:solidFill>
              </a:rPr>
              <a:t>Screening</a:t>
            </a:r>
            <a:r>
              <a:rPr lang="cs-CZ" sz="4400" b="1" dirty="0" smtClean="0">
                <a:solidFill>
                  <a:srgbClr val="FF3300"/>
                </a:solidFill>
              </a:rPr>
              <a:t> karcinomu děložního hrdla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12" y="3162915"/>
            <a:ext cx="11608377" cy="274905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err="1" smtClean="0"/>
              <a:t>kolposkopie</a:t>
            </a:r>
            <a:r>
              <a:rPr lang="en-US" sz="2400" dirty="0" smtClean="0"/>
              <a:t> + </a:t>
            </a:r>
            <a:r>
              <a:rPr lang="en-US" sz="2400" dirty="0" err="1" smtClean="0"/>
              <a:t>odběr</a:t>
            </a:r>
            <a:r>
              <a:rPr lang="en-US" sz="2400" dirty="0" smtClean="0"/>
              <a:t> </a:t>
            </a:r>
            <a:r>
              <a:rPr lang="en-US" sz="2400" dirty="0" err="1" smtClean="0"/>
              <a:t>cytologie</a:t>
            </a:r>
            <a:r>
              <a:rPr lang="en-US" sz="2400" dirty="0" smtClean="0"/>
              <a:t> </a:t>
            </a:r>
            <a:r>
              <a:rPr lang="mr-IN" sz="2400" dirty="0" smtClean="0"/>
              <a:t>…</a:t>
            </a:r>
            <a:r>
              <a:rPr lang="cs-CZ" sz="2400" dirty="0" smtClean="0"/>
              <a:t>.</a:t>
            </a:r>
            <a:r>
              <a:rPr lang="en-US" sz="2400" i="1" dirty="0" smtClean="0">
                <a:solidFill>
                  <a:srgbClr val="FF0000"/>
                </a:solidFill>
              </a:rPr>
              <a:t>+ HPV </a:t>
            </a:r>
            <a:r>
              <a:rPr lang="en-US" sz="2400" i="1" dirty="0" err="1" smtClean="0">
                <a:solidFill>
                  <a:srgbClr val="FF0000"/>
                </a:solidFill>
              </a:rPr>
              <a:t>testace</a:t>
            </a:r>
            <a:endParaRPr lang="en-US" sz="2400" i="1" dirty="0" smtClean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err="1" smtClean="0"/>
              <a:t>zvyšuje</a:t>
            </a:r>
            <a:r>
              <a:rPr lang="en-US" sz="2400" dirty="0" smtClean="0"/>
              <a:t> % </a:t>
            </a:r>
            <a:r>
              <a:rPr lang="en-US" sz="2400" dirty="0" err="1" smtClean="0"/>
              <a:t>záchytu</a:t>
            </a:r>
            <a:r>
              <a:rPr lang="en-US" sz="2400" dirty="0" smtClean="0"/>
              <a:t> </a:t>
            </a:r>
            <a:r>
              <a:rPr lang="en-US" sz="2400" dirty="0" err="1"/>
              <a:t>dosud</a:t>
            </a:r>
            <a:r>
              <a:rPr lang="en-US" sz="2400" dirty="0"/>
              <a:t> </a:t>
            </a:r>
            <a:r>
              <a:rPr lang="en-US" sz="2400" dirty="0" err="1"/>
              <a:t>latentní</a:t>
            </a:r>
            <a:r>
              <a:rPr lang="en-US" sz="2400" dirty="0"/>
              <a:t> HR </a:t>
            </a:r>
            <a:r>
              <a:rPr lang="en-US" sz="2400" dirty="0" smtClean="0"/>
              <a:t>HPV </a:t>
            </a:r>
            <a:r>
              <a:rPr lang="en-US" sz="2400" dirty="0" err="1" smtClean="0"/>
              <a:t>infekce</a:t>
            </a:r>
            <a:r>
              <a:rPr lang="en-US" sz="2400" dirty="0" smtClean="0"/>
              <a:t>, </a:t>
            </a:r>
            <a:r>
              <a:rPr lang="en-US" sz="2400" dirty="0" err="1" smtClean="0"/>
              <a:t>dysplázie</a:t>
            </a:r>
            <a:r>
              <a:rPr lang="en-US" sz="2400" dirty="0" smtClean="0"/>
              <a:t>, </a:t>
            </a:r>
            <a:r>
              <a:rPr lang="en-US" sz="2400" dirty="0" err="1" smtClean="0"/>
              <a:t>příp</a:t>
            </a:r>
            <a:r>
              <a:rPr lang="en-US" sz="2400" dirty="0" smtClean="0"/>
              <a:t>. </a:t>
            </a:r>
            <a:r>
              <a:rPr lang="en-US" sz="2400" dirty="0" err="1" smtClean="0"/>
              <a:t>časného</a:t>
            </a:r>
            <a:r>
              <a:rPr lang="en-US" sz="2400" dirty="0" smtClean="0"/>
              <a:t> </a:t>
            </a:r>
            <a:r>
              <a:rPr lang="en-US" sz="2400" dirty="0" err="1" smtClean="0"/>
              <a:t>karcinomu</a:t>
            </a:r>
            <a:r>
              <a:rPr lang="en-US" sz="2400" dirty="0" smtClean="0"/>
              <a:t> =&gt; </a:t>
            </a:r>
            <a:r>
              <a:rPr lang="en-US" sz="2400" dirty="0" err="1" smtClean="0"/>
              <a:t>optimalizuje</a:t>
            </a:r>
            <a:r>
              <a:rPr lang="en-US" sz="2400" dirty="0" smtClean="0"/>
              <a:t> follow-up a </a:t>
            </a:r>
            <a:r>
              <a:rPr lang="en-US" sz="2400" dirty="0" err="1" smtClean="0"/>
              <a:t>léčbu</a:t>
            </a:r>
            <a:r>
              <a:rPr lang="en-US" sz="2400" dirty="0" smtClean="0"/>
              <a:t> (</a:t>
            </a:r>
            <a:r>
              <a:rPr lang="en-US" sz="2400" b="1" dirty="0" err="1" smtClean="0"/>
              <a:t>sekundární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terciární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prevence</a:t>
            </a:r>
            <a:r>
              <a:rPr lang="en-US" sz="2400" dirty="0" smtClean="0"/>
              <a:t>)</a:t>
            </a:r>
          </a:p>
          <a:p>
            <a:pPr>
              <a:buFont typeface="Arial"/>
              <a:buChar char="•"/>
            </a:pPr>
            <a:endParaRPr lang="cs-CZ" sz="2400" dirty="0" smtClean="0"/>
          </a:p>
          <a:p>
            <a:pPr>
              <a:buFont typeface="Arial"/>
              <a:buChar char="•"/>
            </a:pPr>
            <a:r>
              <a:rPr lang="cs-CZ" sz="2400" dirty="0" smtClean="0">
                <a:solidFill>
                  <a:srgbClr val="0070C0"/>
                </a:solidFill>
              </a:rPr>
              <a:t>CYTOLOGIE </a:t>
            </a:r>
            <a:r>
              <a:rPr lang="mr-IN" sz="2400" dirty="0" smtClean="0">
                <a:solidFill>
                  <a:srgbClr val="0070C0"/>
                </a:solidFill>
              </a:rPr>
              <a:t>–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Bethesda</a:t>
            </a:r>
            <a:r>
              <a:rPr lang="cs-CZ" sz="2400" dirty="0" smtClean="0">
                <a:solidFill>
                  <a:srgbClr val="0070C0"/>
                </a:solidFill>
              </a:rPr>
              <a:t> klasifikace</a:t>
            </a:r>
            <a:endParaRPr lang="en-US" sz="2400" dirty="0" smtClean="0">
              <a:solidFill>
                <a:srgbClr val="0070C0"/>
              </a:solidFill>
            </a:endParaRPr>
          </a:p>
          <a:p>
            <a:pPr lvl="1">
              <a:buFont typeface="Arial"/>
              <a:buChar char="•"/>
            </a:pPr>
            <a:endParaRPr lang="cs-CZ" sz="20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774878"/>
              </p:ext>
            </p:extLst>
          </p:nvPr>
        </p:nvGraphicFramePr>
        <p:xfrm>
          <a:off x="5097780" y="4537440"/>
          <a:ext cx="5269230" cy="21945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1756410"/>
                <a:gridCol w="1756410"/>
                <a:gridCol w="175641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pc="0" baseline="0" dirty="0" err="1" smtClean="0">
                          <a:solidFill>
                            <a:schemeClr val="tx1"/>
                          </a:solidFill>
                        </a:rPr>
                        <a:t>nelze</a:t>
                      </a:r>
                      <a:r>
                        <a:rPr lang="en-US" sz="2000" b="0" spc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spc="0" baseline="0" dirty="0" err="1" smtClean="0">
                          <a:solidFill>
                            <a:schemeClr val="tx1"/>
                          </a:solidFill>
                        </a:rPr>
                        <a:t>vyloučit</a:t>
                      </a:r>
                      <a:r>
                        <a:rPr lang="en-US" sz="2000" b="0" spc="0" baseline="0" dirty="0" smtClean="0">
                          <a:solidFill>
                            <a:schemeClr val="tx1"/>
                          </a:solidFill>
                        </a:rPr>
                        <a:t> LGD </a:t>
                      </a:r>
                      <a:r>
                        <a:rPr lang="en-US" sz="2000" b="1" spc="0" baseline="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endParaRPr lang="en-US" sz="2000" b="1" spc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b="1" spc="0" dirty="0" smtClean="0">
                          <a:solidFill>
                            <a:schemeClr val="tx1"/>
                          </a:solidFill>
                        </a:rPr>
                        <a:t>LG </a:t>
                      </a:r>
                      <a:r>
                        <a:rPr lang="en-US" sz="2000" b="1" spc="0" dirty="0" err="1" smtClean="0">
                          <a:solidFill>
                            <a:schemeClr val="tx1"/>
                          </a:solidFill>
                        </a:rPr>
                        <a:t>dysplázie</a:t>
                      </a:r>
                      <a:r>
                        <a:rPr lang="en-US" sz="2000" b="1" spc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spc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pc="0" dirty="0" err="1" smtClean="0">
                          <a:solidFill>
                            <a:schemeClr val="tx1"/>
                          </a:solidFill>
                        </a:rPr>
                        <a:t>nelze</a:t>
                      </a:r>
                      <a:r>
                        <a:rPr lang="en-US" sz="2000" b="0" spc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spc="0" dirty="0" err="1" smtClean="0">
                          <a:solidFill>
                            <a:schemeClr val="tx1"/>
                          </a:solidFill>
                        </a:rPr>
                        <a:t>vyloučit</a:t>
                      </a:r>
                      <a:r>
                        <a:rPr lang="en-US" sz="2000" b="0" spc="0" dirty="0" smtClean="0">
                          <a:solidFill>
                            <a:schemeClr val="tx1"/>
                          </a:solidFill>
                        </a:rPr>
                        <a:t> HGD </a:t>
                      </a:r>
                      <a:r>
                        <a:rPr lang="en-US" sz="2000" b="1" spc="0" dirty="0" smtClean="0">
                          <a:solidFill>
                            <a:schemeClr val="tx1"/>
                          </a:solidFill>
                        </a:rPr>
                        <a:t>/ HG </a:t>
                      </a:r>
                      <a:r>
                        <a:rPr lang="en-US" sz="2000" b="1" spc="0" dirty="0" err="1" smtClean="0">
                          <a:solidFill>
                            <a:schemeClr val="tx1"/>
                          </a:solidFill>
                        </a:rPr>
                        <a:t>dysplázie</a:t>
                      </a:r>
                      <a:endParaRPr lang="en-US" sz="2000" b="1" spc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pc="0" dirty="0" err="1" smtClean="0">
                          <a:solidFill>
                            <a:schemeClr val="tx1"/>
                          </a:solidFill>
                        </a:rPr>
                        <a:t>karcinom</a:t>
                      </a:r>
                      <a:endParaRPr lang="en-US" sz="2000" b="1" spc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ASC-US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ASC-H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SCC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LSIL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HSIL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6C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6C5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AGC NOS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AGC NEO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6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ACA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pSp>
        <p:nvGrpSpPr>
          <p:cNvPr id="5" name="Skupina 4"/>
          <p:cNvGrpSpPr>
            <a:grpSpLocks noChangeAspect="1"/>
          </p:cNvGrpSpPr>
          <p:nvPr/>
        </p:nvGrpSpPr>
        <p:grpSpPr>
          <a:xfrm>
            <a:off x="348297" y="942660"/>
            <a:ext cx="6929321" cy="2160000"/>
            <a:chOff x="0" y="240030"/>
            <a:chExt cx="9753600" cy="3040380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99" b="1916"/>
            <a:stretch/>
          </p:blipFill>
          <p:spPr>
            <a:xfrm>
              <a:off x="0" y="240030"/>
              <a:ext cx="9753600" cy="304038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8" name="Obdélník 7"/>
            <p:cNvSpPr/>
            <p:nvPr/>
          </p:nvSpPr>
          <p:spPr>
            <a:xfrm>
              <a:off x="62663" y="3041986"/>
              <a:ext cx="948690" cy="194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4060406" y="3041986"/>
              <a:ext cx="1322070" cy="194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7452360" y="942660"/>
            <a:ext cx="363554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HR HPV  </a:t>
            </a:r>
            <a:r>
              <a:rPr lang="cs-CZ" b="1" dirty="0" smtClean="0"/>
              <a:t>může</a:t>
            </a:r>
            <a:r>
              <a:rPr lang="cs-CZ" dirty="0" smtClean="0"/>
              <a:t> způsobit </a:t>
            </a:r>
            <a:r>
              <a:rPr lang="cs-CZ" dirty="0" err="1" smtClean="0"/>
              <a:t>dysplázii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452360" y="1472104"/>
            <a:ext cx="3635547" cy="8617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 smtClean="0"/>
              <a:t>clearance</a:t>
            </a:r>
            <a:r>
              <a:rPr lang="cs-CZ" b="1" dirty="0" smtClean="0"/>
              <a:t> viru </a:t>
            </a:r>
            <a:r>
              <a:rPr lang="cs-CZ" dirty="0" smtClean="0"/>
              <a:t>= regrese </a:t>
            </a:r>
            <a:r>
              <a:rPr lang="cs-CZ" dirty="0" err="1" smtClean="0"/>
              <a:t>dysplázie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LSIL často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HSIL (CIN2) vzácně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452360" y="2456329"/>
            <a:ext cx="363554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HSIL  má vysoké riziko progrese do 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943226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3511</TotalTime>
  <Words>1612</Words>
  <Application>Microsoft Office PowerPoint</Application>
  <PresentationFormat>Širokoúhlá obrazovka</PresentationFormat>
  <Paragraphs>353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Garamond</vt:lpstr>
      <vt:lpstr>Mangal</vt:lpstr>
      <vt:lpstr>Monotype Corsiva</vt:lpstr>
      <vt:lpstr>Symbol</vt:lpstr>
      <vt:lpstr>Verdana</vt:lpstr>
      <vt:lpstr>Wingdings</vt:lpstr>
      <vt:lpstr>Retrospektiva</vt:lpstr>
      <vt:lpstr>PATOLOGIE ŽENSKÉHO GENITÁLU  - čípek  - děloha  - ovarium  - těhotenství</vt:lpstr>
      <vt:lpstr>ČÍPEK </vt:lpstr>
      <vt:lpstr>Prezentace aplikace PowerPoint</vt:lpstr>
      <vt:lpstr>Prezentace aplikace PowerPoint</vt:lpstr>
      <vt:lpstr>Dlaždicobuněčná metaplázie, ovulóza čípku.</vt:lpstr>
      <vt:lpstr>Cervikální intraepiteliální neoplázie (CIN)</vt:lpstr>
      <vt:lpstr>Prezentace aplikace PowerPoint</vt:lpstr>
      <vt:lpstr>Prezentace aplikace PowerPoint</vt:lpstr>
      <vt:lpstr>Screening karcinomu děložního hrdla</vt:lpstr>
      <vt:lpstr>Prezentace aplikace PowerPoint</vt:lpstr>
      <vt:lpstr>Invazivní karcinom čípku</vt:lpstr>
      <vt:lpstr>Rizikové faktory rozvoje HPV infekce</vt:lpstr>
      <vt:lpstr>DĚLOHA </vt:lpstr>
      <vt:lpstr>Endometritidy</vt:lpstr>
      <vt:lpstr>Endometrióza</vt:lpstr>
      <vt:lpstr>Dysfunkční krvácení</vt:lpstr>
      <vt:lpstr>Dysfunkční endometrium</vt:lpstr>
      <vt:lpstr>Hyperplázie endometria</vt:lpstr>
      <vt:lpstr>Adenokarcinom endometria</vt:lpstr>
      <vt:lpstr>Adenokarcinom endometria</vt:lpstr>
      <vt:lpstr>Prezentace aplikace PowerPoint</vt:lpstr>
      <vt:lpstr>Mezenchymální nádory dělohy</vt:lpstr>
      <vt:lpstr>Mezenchymální nádory dělohy</vt:lpstr>
      <vt:lpstr>Mezenchymální nádory dělohy</vt:lpstr>
      <vt:lpstr>OVÁRIUM </vt:lpstr>
      <vt:lpstr>Nádory ovária</vt:lpstr>
      <vt:lpstr>Germinální nádory - histogeneze</vt:lpstr>
      <vt:lpstr>Embryonální karcinom</vt:lpstr>
      <vt:lpstr>Nádor ze žloutkového váčku</vt:lpstr>
      <vt:lpstr>Choriokarcinom</vt:lpstr>
      <vt:lpstr>Teratom</vt:lpstr>
      <vt:lpstr>Gonadostromální nádory</vt:lpstr>
      <vt:lpstr>Další nádory ovária</vt:lpstr>
      <vt:lpstr>Nádory z povrchového epitelu</vt:lpstr>
      <vt:lpstr>Nádory z povrchového epitelu</vt:lpstr>
      <vt:lpstr>Nádory z povrchového epitelu</vt:lpstr>
      <vt:lpstr>Serózní cystadenom (cystadenofibrom)</vt:lpstr>
      <vt:lpstr>Prezentace aplikace PowerPoint</vt:lpstr>
      <vt:lpstr>Mucinózní cystadenom</vt:lpstr>
      <vt:lpstr>Prezentace aplikace PowerPoint</vt:lpstr>
      <vt:lpstr>Endometroidní adenokarcinom</vt:lpstr>
      <vt:lpstr>Patologie těhotenství</vt:lpstr>
      <vt:lpstr>Odumření plodu, potrat</vt:lpstr>
      <vt:lpstr>Předčasný porod</vt:lpstr>
      <vt:lpstr>Prezentace aplikace PowerPoint</vt:lpstr>
      <vt:lpstr>Prezentace aplikace PowerPoint</vt:lpstr>
      <vt:lpstr>Těhotenská toxikóza</vt:lpstr>
      <vt:lpstr>Děkuji za pozornost!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Chronické záněty Granulomatózní záněty TBC</dc:title>
  <dc:creator>Iva Zambo</dc:creator>
  <cp:lastModifiedBy>Iva Zambo</cp:lastModifiedBy>
  <cp:revision>321</cp:revision>
  <dcterms:created xsi:type="dcterms:W3CDTF">2017-10-10T10:44:50Z</dcterms:created>
  <dcterms:modified xsi:type="dcterms:W3CDTF">2021-03-27T12:26:32Z</dcterms:modified>
</cp:coreProperties>
</file>