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notesSlides/notesSlide2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5.xml" ContentType="application/vnd.openxmlformats-officedocument.presentationml.notesSlide+xml"/>
  <Override PartName="/ppt/tags/tag42.xml" ContentType="application/vnd.openxmlformats-officedocument.presentationml.tags+xml"/>
  <Override PartName="/ppt/notesSlides/notesSlide2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7.xml" ContentType="application/vnd.openxmlformats-officedocument.presentationml.notesSlide+xml"/>
  <Override PartName="/ppt/tags/tag4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0.xml" ContentType="application/vnd.openxmlformats-officedocument.presentationml.notesSlide+xml"/>
  <Override PartName="/ppt/tags/tag55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5520" r:id="rId4"/>
    <p:sldMasterId id="2147485532" r:id="rId5"/>
  </p:sldMasterIdLst>
  <p:notesMasterIdLst>
    <p:notesMasterId r:id="rId82"/>
  </p:notesMasterIdLst>
  <p:handoutMasterIdLst>
    <p:handoutMasterId r:id="rId83"/>
  </p:handoutMasterIdLst>
  <p:sldIdLst>
    <p:sldId id="934" r:id="rId6"/>
    <p:sldId id="944" r:id="rId7"/>
    <p:sldId id="888" r:id="rId8"/>
    <p:sldId id="889" r:id="rId9"/>
    <p:sldId id="911" r:id="rId10"/>
    <p:sldId id="912" r:id="rId11"/>
    <p:sldId id="913" r:id="rId12"/>
    <p:sldId id="914" r:id="rId13"/>
    <p:sldId id="915" r:id="rId14"/>
    <p:sldId id="916" r:id="rId15"/>
    <p:sldId id="937" r:id="rId16"/>
    <p:sldId id="946" r:id="rId17"/>
    <p:sldId id="256" r:id="rId18"/>
    <p:sldId id="375" r:id="rId19"/>
    <p:sldId id="332" r:id="rId20"/>
    <p:sldId id="275" r:id="rId21"/>
    <p:sldId id="277" r:id="rId22"/>
    <p:sldId id="276" r:id="rId23"/>
    <p:sldId id="280" r:id="rId24"/>
    <p:sldId id="359" r:id="rId25"/>
    <p:sldId id="360" r:id="rId26"/>
    <p:sldId id="284" r:id="rId27"/>
    <p:sldId id="281" r:id="rId28"/>
    <p:sldId id="305" r:id="rId29"/>
    <p:sldId id="308" r:id="rId30"/>
    <p:sldId id="303" r:id="rId31"/>
    <p:sldId id="262" r:id="rId32"/>
    <p:sldId id="285" r:id="rId33"/>
    <p:sldId id="341" r:id="rId34"/>
    <p:sldId id="286" r:id="rId35"/>
    <p:sldId id="287" r:id="rId36"/>
    <p:sldId id="289" r:id="rId37"/>
    <p:sldId id="288" r:id="rId38"/>
    <p:sldId id="996" r:id="rId39"/>
    <p:sldId id="291" r:id="rId40"/>
    <p:sldId id="292" r:id="rId41"/>
    <p:sldId id="297" r:id="rId42"/>
    <p:sldId id="989" r:id="rId43"/>
    <p:sldId id="313" r:id="rId44"/>
    <p:sldId id="380" r:id="rId45"/>
    <p:sldId id="432" r:id="rId46"/>
    <p:sldId id="314" r:id="rId47"/>
    <p:sldId id="342" r:id="rId48"/>
    <p:sldId id="343" r:id="rId49"/>
    <p:sldId id="315" r:id="rId50"/>
    <p:sldId id="282" r:id="rId51"/>
    <p:sldId id="299" r:id="rId52"/>
    <p:sldId id="318" r:id="rId53"/>
    <p:sldId id="344" r:id="rId54"/>
    <p:sldId id="988" r:id="rId55"/>
    <p:sldId id="321" r:id="rId56"/>
    <p:sldId id="322" r:id="rId57"/>
    <p:sldId id="351" r:id="rId58"/>
    <p:sldId id="324" r:id="rId59"/>
    <p:sldId id="992" r:id="rId60"/>
    <p:sldId id="361" r:id="rId61"/>
    <p:sldId id="340" r:id="rId62"/>
    <p:sldId id="325" r:id="rId63"/>
    <p:sldId id="993" r:id="rId64"/>
    <p:sldId id="994" r:id="rId65"/>
    <p:sldId id="942" r:id="rId66"/>
    <p:sldId id="991" r:id="rId67"/>
    <p:sldId id="326" r:id="rId68"/>
    <p:sldId id="349" r:id="rId69"/>
    <p:sldId id="327" r:id="rId70"/>
    <p:sldId id="307" r:id="rId71"/>
    <p:sldId id="995" r:id="rId72"/>
    <p:sldId id="312" r:id="rId73"/>
    <p:sldId id="365" r:id="rId74"/>
    <p:sldId id="352" r:id="rId75"/>
    <p:sldId id="356" r:id="rId76"/>
    <p:sldId id="354" r:id="rId77"/>
    <p:sldId id="990" r:id="rId78"/>
    <p:sldId id="366" r:id="rId79"/>
    <p:sldId id="362" r:id="rId80"/>
    <p:sldId id="920" r:id="rId81"/>
  </p:sldIdLst>
  <p:sldSz cx="12192000" cy="6858000"/>
  <p:notesSz cx="6735763" cy="9869488"/>
  <p:custDataLst>
    <p:tags r:id="rId84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0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CC"/>
    <a:srgbClr val="3333FF"/>
    <a:srgbClr val="97B5EB"/>
    <a:srgbClr val="E1E8F1"/>
    <a:srgbClr val="ADC5EF"/>
    <a:srgbClr val="EF8F01"/>
    <a:srgbClr val="245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86359" autoAdjust="0"/>
  </p:normalViewPr>
  <p:slideViewPr>
    <p:cSldViewPr snapToGrid="0">
      <p:cViewPr varScale="1">
        <p:scale>
          <a:sx n="106" d="100"/>
          <a:sy n="106" d="100"/>
        </p:scale>
        <p:origin x="840" y="114"/>
      </p:cViewPr>
      <p:guideLst>
        <p:guide orient="horz" pos="2840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12414"/>
    </p:cViewPr>
  </p:sorterViewPr>
  <p:notesViewPr>
    <p:cSldViewPr snapToGrid="0">
      <p:cViewPr varScale="1">
        <p:scale>
          <a:sx n="91" d="100"/>
          <a:sy n="91" d="100"/>
        </p:scale>
        <p:origin x="3708" y="84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ags" Target="tags/tag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theme" Target="theme/theme1.xml"/><Relationship Id="rId61" Type="http://schemas.openxmlformats.org/officeDocument/2006/relationships/slide" Target="slides/slide56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 err="1">
                <a:solidFill>
                  <a:srgbClr val="333399"/>
                </a:solidFill>
              </a:rPr>
              <a:t>Porodnost</a:t>
            </a:r>
            <a:r>
              <a:rPr lang="cs-CZ" sz="3600" b="1" dirty="0">
                <a:solidFill>
                  <a:srgbClr val="333399"/>
                </a:solidFill>
              </a:rPr>
              <a:t> 1785 - 2019</a:t>
            </a:r>
            <a:endParaRPr lang="en-US" sz="3600" b="1" dirty="0">
              <a:solidFill>
                <a:srgbClr val="333399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Porodnost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List1!$A$2:$A$258</c:f>
              <c:numCache>
                <c:formatCode>General</c:formatCode>
                <c:ptCount val="257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>
                  <c:v>2010</c:v>
                </c:pt>
                <c:pt idx="226">
                  <c:v>2011</c:v>
                </c:pt>
                <c:pt idx="227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</c:numCache>
            </c:numRef>
          </c:cat>
          <c:val>
            <c:numRef>
              <c:f>List1!$B$2:$B$258</c:f>
              <c:numCache>
                <c:formatCode>0.0</c:formatCode>
                <c:ptCount val="257"/>
                <c:pt idx="0">
                  <c:v>43.142117647058825</c:v>
                </c:pt>
                <c:pt idx="1">
                  <c:v>45.073876794812413</c:v>
                </c:pt>
                <c:pt idx="2">
                  <c:v>46.033925318761383</c:v>
                </c:pt>
                <c:pt idx="3">
                  <c:v>44.947306473517436</c:v>
                </c:pt>
                <c:pt idx="4">
                  <c:v>41.995468962392387</c:v>
                </c:pt>
                <c:pt idx="5">
                  <c:v>44.619936993699369</c:v>
                </c:pt>
                <c:pt idx="6">
                  <c:v>41.627529464087168</c:v>
                </c:pt>
                <c:pt idx="7">
                  <c:v>44.378724343412053</c:v>
                </c:pt>
                <c:pt idx="8">
                  <c:v>43.190863167142545</c:v>
                </c:pt>
                <c:pt idx="9">
                  <c:v>44.077242888402623</c:v>
                </c:pt>
                <c:pt idx="10">
                  <c:v>43.248692240627726</c:v>
                </c:pt>
                <c:pt idx="11">
                  <c:v>43.39886907351022</c:v>
                </c:pt>
                <c:pt idx="12">
                  <c:v>42.074681631772066</c:v>
                </c:pt>
                <c:pt idx="13">
                  <c:v>43.76006855184233</c:v>
                </c:pt>
                <c:pt idx="14">
                  <c:v>42.892291220556743</c:v>
                </c:pt>
                <c:pt idx="15">
                  <c:v>42.07147456535737</c:v>
                </c:pt>
                <c:pt idx="16">
                  <c:v>41.951832907075875</c:v>
                </c:pt>
                <c:pt idx="17">
                  <c:v>43.573736102370461</c:v>
                </c:pt>
                <c:pt idx="18">
                  <c:v>42.684636118598384</c:v>
                </c:pt>
                <c:pt idx="19">
                  <c:v>43.20085819370658</c:v>
                </c:pt>
                <c:pt idx="20">
                  <c:v>41.025703298927347</c:v>
                </c:pt>
                <c:pt idx="21">
                  <c:v>34.871390538603315</c:v>
                </c:pt>
                <c:pt idx="22">
                  <c:v>45.404570722668311</c:v>
                </c:pt>
                <c:pt idx="23">
                  <c:v>45.519278096800655</c:v>
                </c:pt>
                <c:pt idx="24">
                  <c:v>43.596332165670724</c:v>
                </c:pt>
                <c:pt idx="25">
                  <c:v>40.740657084188911</c:v>
                </c:pt>
                <c:pt idx="26">
                  <c:v>46.609235150528889</c:v>
                </c:pt>
                <c:pt idx="27">
                  <c:v>43.618258937588365</c:v>
                </c:pt>
                <c:pt idx="28">
                  <c:v>43.644165466145296</c:v>
                </c:pt>
                <c:pt idx="29">
                  <c:v>42.386033982594277</c:v>
                </c:pt>
                <c:pt idx="30">
                  <c:v>43.635343035343034</c:v>
                </c:pt>
                <c:pt idx="31">
                  <c:v>42.942394423944243</c:v>
                </c:pt>
                <c:pt idx="32">
                  <c:v>41.996573271517839</c:v>
                </c:pt>
                <c:pt idx="33">
                  <c:v>40.664210316669987</c:v>
                </c:pt>
                <c:pt idx="34">
                  <c:v>46.920871784802671</c:v>
                </c:pt>
                <c:pt idx="35">
                  <c:v>44.053898589949796</c:v>
                </c:pt>
                <c:pt idx="36">
                  <c:v>43.152274512330997</c:v>
                </c:pt>
                <c:pt idx="37">
                  <c:v>40.351509199107774</c:v>
                </c:pt>
                <c:pt idx="38">
                  <c:v>41.780952431217884</c:v>
                </c:pt>
                <c:pt idx="39">
                  <c:v>41.019395895581702</c:v>
                </c:pt>
                <c:pt idx="40">
                  <c:v>42.39827008492346</c:v>
                </c:pt>
                <c:pt idx="41">
                  <c:v>41.422446842053503</c:v>
                </c:pt>
                <c:pt idx="42">
                  <c:v>39.299190219185242</c:v>
                </c:pt>
                <c:pt idx="43">
                  <c:v>37.848622699028247</c:v>
                </c:pt>
                <c:pt idx="44">
                  <c:v>37.016814597787146</c:v>
                </c:pt>
                <c:pt idx="45">
                  <c:v>39.195315892441087</c:v>
                </c:pt>
                <c:pt idx="46">
                  <c:v>37.933080118936765</c:v>
                </c:pt>
                <c:pt idx="47">
                  <c:v>37.945498522394729</c:v>
                </c:pt>
                <c:pt idx="48">
                  <c:v>39.937096787118321</c:v>
                </c:pt>
                <c:pt idx="49">
                  <c:v>39.471821953672453</c:v>
                </c:pt>
                <c:pt idx="50">
                  <c:v>38.493821429950017</c:v>
                </c:pt>
                <c:pt idx="51">
                  <c:v>37.228014999395185</c:v>
                </c:pt>
                <c:pt idx="52">
                  <c:v>38.369313843379409</c:v>
                </c:pt>
                <c:pt idx="53">
                  <c:v>38.650634972431149</c:v>
                </c:pt>
                <c:pt idx="54">
                  <c:v>37.942866989015222</c:v>
                </c:pt>
                <c:pt idx="55">
                  <c:v>38.911294653195306</c:v>
                </c:pt>
                <c:pt idx="56">
                  <c:v>38.745168078415539</c:v>
                </c:pt>
                <c:pt idx="57">
                  <c:v>41.033799006354648</c:v>
                </c:pt>
                <c:pt idx="58">
                  <c:v>37.947784818545067</c:v>
                </c:pt>
                <c:pt idx="59">
                  <c:v>37.543086792568936</c:v>
                </c:pt>
                <c:pt idx="60">
                  <c:v>39.703180142214585</c:v>
                </c:pt>
                <c:pt idx="61">
                  <c:v>37.941605898038397</c:v>
                </c:pt>
                <c:pt idx="62">
                  <c:v>36.241235307467541</c:v>
                </c:pt>
                <c:pt idx="63">
                  <c:v>32.758975775246981</c:v>
                </c:pt>
                <c:pt idx="64">
                  <c:v>40.331285443190382</c:v>
                </c:pt>
                <c:pt idx="65">
                  <c:v>40.925281239997574</c:v>
                </c:pt>
                <c:pt idx="66">
                  <c:v>41.154552083803353</c:v>
                </c:pt>
                <c:pt idx="67">
                  <c:v>39.590342170845744</c:v>
                </c:pt>
                <c:pt idx="68">
                  <c:v>38.40834521686994</c:v>
                </c:pt>
                <c:pt idx="69">
                  <c:v>38.586818135909795</c:v>
                </c:pt>
                <c:pt idx="70">
                  <c:v>31.53144328374821</c:v>
                </c:pt>
                <c:pt idx="71">
                  <c:v>36.378366348662773</c:v>
                </c:pt>
                <c:pt idx="72">
                  <c:v>40.338837833554159</c:v>
                </c:pt>
                <c:pt idx="73">
                  <c:v>39.800263904224884</c:v>
                </c:pt>
                <c:pt idx="74">
                  <c:v>39.801210175677141</c:v>
                </c:pt>
                <c:pt idx="75">
                  <c:v>37.138278444271833</c:v>
                </c:pt>
                <c:pt idx="76">
                  <c:v>36.530808700676978</c:v>
                </c:pt>
                <c:pt idx="77">
                  <c:v>37.152242320712197</c:v>
                </c:pt>
                <c:pt idx="78">
                  <c:v>40.264696868733537</c:v>
                </c:pt>
                <c:pt idx="79">
                  <c:v>38.808815499739822</c:v>
                </c:pt>
                <c:pt idx="80">
                  <c:v>38.395708243785592</c:v>
                </c:pt>
                <c:pt idx="81">
                  <c:v>39.236797634332348</c:v>
                </c:pt>
                <c:pt idx="82">
                  <c:v>36.004172442182238</c:v>
                </c:pt>
                <c:pt idx="83">
                  <c:v>38.515582687625347</c:v>
                </c:pt>
                <c:pt idx="84">
                  <c:v>38.233528308104887</c:v>
                </c:pt>
                <c:pt idx="85">
                  <c:v>39.397934491344785</c:v>
                </c:pt>
                <c:pt idx="86">
                  <c:v>39.099826776673964</c:v>
                </c:pt>
                <c:pt idx="87">
                  <c:v>39.390755226473701</c:v>
                </c:pt>
                <c:pt idx="88">
                  <c:v>40.387458385745177</c:v>
                </c:pt>
                <c:pt idx="89">
                  <c:v>40.06090820650963</c:v>
                </c:pt>
                <c:pt idx="90">
                  <c:v>38.931042632784298</c:v>
                </c:pt>
                <c:pt idx="91">
                  <c:v>39.356563771011878</c:v>
                </c:pt>
                <c:pt idx="92">
                  <c:v>37.810795024583612</c:v>
                </c:pt>
                <c:pt idx="93">
                  <c:v>37.74536019489527</c:v>
                </c:pt>
                <c:pt idx="94">
                  <c:v>38.366326819304163</c:v>
                </c:pt>
                <c:pt idx="95">
                  <c:v>37.135544665319117</c:v>
                </c:pt>
                <c:pt idx="96">
                  <c:v>36.713214904799408</c:v>
                </c:pt>
                <c:pt idx="97">
                  <c:v>38.301519135723481</c:v>
                </c:pt>
                <c:pt idx="98">
                  <c:v>37.467078527692166</c:v>
                </c:pt>
                <c:pt idx="99">
                  <c:v>38.438340542712758</c:v>
                </c:pt>
                <c:pt idx="100">
                  <c:v>37.591319804508345</c:v>
                </c:pt>
                <c:pt idx="101">
                  <c:v>37.445719642090694</c:v>
                </c:pt>
                <c:pt idx="102">
                  <c:v>36.859487505986316</c:v>
                </c:pt>
                <c:pt idx="103">
                  <c:v>36.652316222116326</c:v>
                </c:pt>
                <c:pt idx="104">
                  <c:v>36.473144377920683</c:v>
                </c:pt>
                <c:pt idx="105">
                  <c:v>35.29975579428443</c:v>
                </c:pt>
                <c:pt idx="106">
                  <c:v>36.759575458674313</c:v>
                </c:pt>
                <c:pt idx="107">
                  <c:v>35.015021577064623</c:v>
                </c:pt>
                <c:pt idx="108">
                  <c:v>36.369973053039423</c:v>
                </c:pt>
                <c:pt idx="109">
                  <c:v>35.600610928452355</c:v>
                </c:pt>
                <c:pt idx="110">
                  <c:v>36.457929709709376</c:v>
                </c:pt>
                <c:pt idx="111">
                  <c:v>36.291541531110767</c:v>
                </c:pt>
                <c:pt idx="112">
                  <c:v>35.627615055930626</c:v>
                </c:pt>
                <c:pt idx="113">
                  <c:v>35.264955629223046</c:v>
                </c:pt>
                <c:pt idx="114">
                  <c:v>35.342116407004696</c:v>
                </c:pt>
                <c:pt idx="115">
                  <c:v>35.426098953990383</c:v>
                </c:pt>
                <c:pt idx="116">
                  <c:v>34.611883497689291</c:v>
                </c:pt>
                <c:pt idx="117">
                  <c:v>35.21090935649184</c:v>
                </c:pt>
                <c:pt idx="118">
                  <c:v>33.344214968590279</c:v>
                </c:pt>
                <c:pt idx="119">
                  <c:v>33.222267602576679</c:v>
                </c:pt>
                <c:pt idx="120">
                  <c:v>31.020045202071103</c:v>
                </c:pt>
                <c:pt idx="121">
                  <c:v>32.133866763716142</c:v>
                </c:pt>
                <c:pt idx="122">
                  <c:v>31.182719523674585</c:v>
                </c:pt>
                <c:pt idx="123">
                  <c:v>31.179279035263963</c:v>
                </c:pt>
                <c:pt idx="124">
                  <c:v>30.650523558501842</c:v>
                </c:pt>
                <c:pt idx="125">
                  <c:v>29.456907053158389</c:v>
                </c:pt>
                <c:pt idx="126">
                  <c:v>28.622007075445545</c:v>
                </c:pt>
                <c:pt idx="127">
                  <c:v>27.602491359946065</c:v>
                </c:pt>
                <c:pt idx="128">
                  <c:v>26.910358061558057</c:v>
                </c:pt>
                <c:pt idx="129">
                  <c:v>26.172253261199558</c:v>
                </c:pt>
                <c:pt idx="130">
                  <c:v>19.205159071434029</c:v>
                </c:pt>
                <c:pt idx="131">
                  <c:v>13.716839915416196</c:v>
                </c:pt>
                <c:pt idx="132">
                  <c:v>12.530824509216941</c:v>
                </c:pt>
                <c:pt idx="133">
                  <c:v>12.052675165315836</c:v>
                </c:pt>
                <c:pt idx="134">
                  <c:v>19.117168310704503</c:v>
                </c:pt>
                <c:pt idx="135">
                  <c:v>24.519713541823254</c:v>
                </c:pt>
                <c:pt idx="136">
                  <c:v>25.72287825571409</c:v>
                </c:pt>
                <c:pt idx="137">
                  <c:v>24.595534539140274</c:v>
                </c:pt>
                <c:pt idx="138">
                  <c:v>23.653779966798616</c:v>
                </c:pt>
                <c:pt idx="139">
                  <c:v>22.270784421134156</c:v>
                </c:pt>
                <c:pt idx="140">
                  <c:v>21.751226643625312</c:v>
                </c:pt>
                <c:pt idx="141">
                  <c:v>21.048569275305695</c:v>
                </c:pt>
                <c:pt idx="142">
                  <c:v>19.884926933652441</c:v>
                </c:pt>
                <c:pt idx="143">
                  <c:v>19.806391391364347</c:v>
                </c:pt>
                <c:pt idx="144">
                  <c:v>19.161028447423941</c:v>
                </c:pt>
                <c:pt idx="145">
                  <c:v>19.461203109637751</c:v>
                </c:pt>
                <c:pt idx="146">
                  <c:v>18.333973699632825</c:v>
                </c:pt>
                <c:pt idx="147">
                  <c:v>17.71134389450868</c:v>
                </c:pt>
                <c:pt idx="148">
                  <c:v>16.328040897340294</c:v>
                </c:pt>
                <c:pt idx="149">
                  <c:v>15.799067474271855</c:v>
                </c:pt>
                <c:pt idx="150">
                  <c:v>14.903357327958538</c:v>
                </c:pt>
                <c:pt idx="151">
                  <c:v>14.531315144172201</c:v>
                </c:pt>
                <c:pt idx="152">
                  <c:v>14.32662230197988</c:v>
                </c:pt>
                <c:pt idx="153">
                  <c:v>15.033405831996163</c:v>
                </c:pt>
                <c:pt idx="154">
                  <c:v>17.318942300506304</c:v>
                </c:pt>
                <c:pt idx="155">
                  <c:v>19.538710335615121</c:v>
                </c:pt>
                <c:pt idx="156">
                  <c:v>18.771318024833924</c:v>
                </c:pt>
                <c:pt idx="157">
                  <c:v>18.02593409925694</c:v>
                </c:pt>
                <c:pt idx="158">
                  <c:v>20.42429953258976</c:v>
                </c:pt>
                <c:pt idx="159">
                  <c:v>20.719770866696773</c:v>
                </c:pt>
                <c:pt idx="160">
                  <c:v>18.159880114977099</c:v>
                </c:pt>
                <c:pt idx="161">
                  <c:v>22.098931186002783</c:v>
                </c:pt>
                <c:pt idx="162">
                  <c:v>23.586945237033142</c:v>
                </c:pt>
                <c:pt idx="163">
                  <c:v>22.246113393029024</c:v>
                </c:pt>
                <c:pt idx="164">
                  <c:v>20.858211191693599</c:v>
                </c:pt>
                <c:pt idx="165">
                  <c:v>21.102344595401608</c:v>
                </c:pt>
                <c:pt idx="166">
                  <c:v>20.56594301115905</c:v>
                </c:pt>
                <c:pt idx="167">
                  <c:v>19.741302722367323</c:v>
                </c:pt>
                <c:pt idx="168">
                  <c:v>18.712582318357367</c:v>
                </c:pt>
                <c:pt idx="169">
                  <c:v>18.126029735161829</c:v>
                </c:pt>
                <c:pt idx="170">
                  <c:v>17.710287104302822</c:v>
                </c:pt>
                <c:pt idx="171">
                  <c:v>17.211217067498126</c:v>
                </c:pt>
                <c:pt idx="172">
                  <c:v>16.337287536639046</c:v>
                </c:pt>
                <c:pt idx="173">
                  <c:v>14.805972019864956</c:v>
                </c:pt>
                <c:pt idx="174">
                  <c:v>13.409707945705769</c:v>
                </c:pt>
                <c:pt idx="175">
                  <c:v>13.341762753708197</c:v>
                </c:pt>
                <c:pt idx="176">
                  <c:v>13.664870813732476</c:v>
                </c:pt>
                <c:pt idx="177">
                  <c:v>13.880655278093265</c:v>
                </c:pt>
                <c:pt idx="178">
                  <c:v>15.39393805253445</c:v>
                </c:pt>
                <c:pt idx="179">
                  <c:v>15.870472606476925</c:v>
                </c:pt>
                <c:pt idx="180">
                  <c:v>15.067599704121633</c:v>
                </c:pt>
                <c:pt idx="181">
                  <c:v>14.36589652060392</c:v>
                </c:pt>
                <c:pt idx="182">
                  <c:v>14.049585351119381</c:v>
                </c:pt>
                <c:pt idx="183">
                  <c:v>13.913962374787804</c:v>
                </c:pt>
                <c:pt idx="184">
                  <c:v>14.465940397274039</c:v>
                </c:pt>
                <c:pt idx="185">
                  <c:v>15.080329667337299</c:v>
                </c:pt>
                <c:pt idx="186">
                  <c:v>15.683678374935734</c:v>
                </c:pt>
                <c:pt idx="187">
                  <c:v>16.58438533826072</c:v>
                </c:pt>
                <c:pt idx="188">
                  <c:v>18.32246099836091</c:v>
                </c:pt>
                <c:pt idx="189">
                  <c:v>19.431680257286793</c:v>
                </c:pt>
                <c:pt idx="190">
                  <c:v>19.058738272887311</c:v>
                </c:pt>
                <c:pt idx="191">
                  <c:v>18.500585492811172</c:v>
                </c:pt>
                <c:pt idx="192">
                  <c:v>17.838594009095019</c:v>
                </c:pt>
                <c:pt idx="193">
                  <c:v>17.461105093402239</c:v>
                </c:pt>
                <c:pt idx="194">
                  <c:v>16.715600822765897</c:v>
                </c:pt>
                <c:pt idx="195">
                  <c:v>14.89339574187221</c:v>
                </c:pt>
                <c:pt idx="196">
                  <c:v>14.018740570897918</c:v>
                </c:pt>
                <c:pt idx="197">
                  <c:v>13.741864345699538</c:v>
                </c:pt>
                <c:pt idx="198">
                  <c:v>13.313315553313275</c:v>
                </c:pt>
                <c:pt idx="199">
                  <c:v>13.256013926166652</c:v>
                </c:pt>
                <c:pt idx="200">
                  <c:v>13.145437895228497</c:v>
                </c:pt>
                <c:pt idx="201">
                  <c:v>12.896179450265489</c:v>
                </c:pt>
                <c:pt idx="202">
                  <c:v>12.65079718159553</c:v>
                </c:pt>
                <c:pt idx="203">
                  <c:v>12.810197097261693</c:v>
                </c:pt>
                <c:pt idx="204">
                  <c:v>12.386876720004146</c:v>
                </c:pt>
                <c:pt idx="205">
                  <c:v>12.599370436776374</c:v>
                </c:pt>
                <c:pt idx="206">
                  <c:v>12.548063855301773</c:v>
                </c:pt>
                <c:pt idx="207">
                  <c:v>11.795626725717975</c:v>
                </c:pt>
                <c:pt idx="208">
                  <c:v>11.715187694198415</c:v>
                </c:pt>
                <c:pt idx="209">
                  <c:v>10.311274146051502</c:v>
                </c:pt>
                <c:pt idx="210">
                  <c:v>9.3020270824244378</c:v>
                </c:pt>
                <c:pt idx="211">
                  <c:v>8.7680954786520644</c:v>
                </c:pt>
                <c:pt idx="212">
                  <c:v>8.7985393902466722</c:v>
                </c:pt>
                <c:pt idx="213">
                  <c:v>8.7941234837337117</c:v>
                </c:pt>
                <c:pt idx="214">
                  <c:v>8.7010482764200816</c:v>
                </c:pt>
                <c:pt idx="215">
                  <c:v>8.8498392261360248</c:v>
                </c:pt>
                <c:pt idx="216">
                  <c:v>8.8725837699448533</c:v>
                </c:pt>
                <c:pt idx="217">
                  <c:v>9.0959764425719065</c:v>
                </c:pt>
                <c:pt idx="218">
                  <c:v>9.1833174845914645</c:v>
                </c:pt>
                <c:pt idx="219">
                  <c:v>9.5684076386193961</c:v>
                </c:pt>
                <c:pt idx="220">
                  <c:v>9.9873051756814384</c:v>
                </c:pt>
                <c:pt idx="221">
                  <c:v>10.308235036057539</c:v>
                </c:pt>
                <c:pt idx="222">
                  <c:v>11.104858433689129</c:v>
                </c:pt>
                <c:pt idx="223">
                  <c:v>11.46438456667752</c:v>
                </c:pt>
                <c:pt idx="224">
                  <c:v>11.28037842472739</c:v>
                </c:pt>
                <c:pt idx="225">
                  <c:v>11.139131751873851</c:v>
                </c:pt>
                <c:pt idx="226">
                  <c:v>10.353090960639715</c:v>
                </c:pt>
                <c:pt idx="227">
                  <c:v>10.331434504684715</c:v>
                </c:pt>
                <c:pt idx="228">
                  <c:v>10.156393677730325</c:v>
                </c:pt>
                <c:pt idx="229">
                  <c:v>10.438219961399678</c:v>
                </c:pt>
                <c:pt idx="230">
                  <c:v>10.505985900330288</c:v>
                </c:pt>
                <c:pt idx="231">
                  <c:v>10.663508903310124</c:v>
                </c:pt>
                <c:pt idx="232">
                  <c:v>10.803599707862277</c:v>
                </c:pt>
                <c:pt idx="233">
                  <c:v>10.731355685775938</c:v>
                </c:pt>
                <c:pt idx="234">
                  <c:v>10.519035695232425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51-48A3-B05B-8A23E2806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1086176"/>
        <c:axId val="1855125056"/>
      </c:lineChart>
      <c:catAx>
        <c:axId val="210108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5125056"/>
        <c:crosses val="autoZero"/>
        <c:auto val="1"/>
        <c:lblAlgn val="ctr"/>
        <c:lblOffset val="100"/>
        <c:noMultiLvlLbl val="0"/>
      </c:catAx>
      <c:valAx>
        <c:axId val="185512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0108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400" b="1" dirty="0">
                <a:solidFill>
                  <a:srgbClr val="333399"/>
                </a:solidFill>
              </a:rPr>
              <a:t>INDEX POTRATOVOSTI v letech1970 - 2016</a:t>
            </a:r>
          </a:p>
        </c:rich>
      </c:tx>
      <c:layout>
        <c:manualLayout>
          <c:xMode val="edge"/>
          <c:yMode val="edge"/>
          <c:x val="0.174343984098272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6379746854005163E-2"/>
          <c:y val="0.2536789816929414"/>
          <c:w val="0.95314460174927795"/>
          <c:h val="0.676840825900980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3399"/>
            </a:solidFill>
            <a:ln>
              <a:noFill/>
            </a:ln>
            <a:effectLst/>
          </c:spPr>
          <c:invertIfNegative val="0"/>
          <c:cat>
            <c:numRef>
              <c:f>List1!$A$1:$A$47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List1!$B$1:$B$47</c:f>
              <c:numCache>
                <c:formatCode>General</c:formatCode>
                <c:ptCount val="47"/>
                <c:pt idx="0">
                  <c:v>60.116325146245963</c:v>
                </c:pt>
                <c:pt idx="1">
                  <c:v>55.691766570252454</c:v>
                </c:pt>
                <c:pt idx="2">
                  <c:v>51.486548827271406</c:v>
                </c:pt>
                <c:pt idx="3">
                  <c:v>42.079659803337471</c:v>
                </c:pt>
                <c:pt idx="4">
                  <c:v>39.979122639144023</c:v>
                </c:pt>
                <c:pt idx="5">
                  <c:v>39.582307161855972</c:v>
                </c:pt>
                <c:pt idx="6">
                  <c:v>41.325680822397388</c:v>
                </c:pt>
                <c:pt idx="7">
                  <c:v>44.653706286058018</c:v>
                </c:pt>
                <c:pt idx="8">
                  <c:v>46.614782966147828</c:v>
                </c:pt>
                <c:pt idx="9">
                  <c:v>48.314113378475191</c:v>
                </c:pt>
                <c:pt idx="10">
                  <c:v>55.929266479164639</c:v>
                </c:pt>
                <c:pt idx="11">
                  <c:v>61.5575881972091</c:v>
                </c:pt>
                <c:pt idx="12">
                  <c:v>64.224168175248039</c:v>
                </c:pt>
                <c:pt idx="13">
                  <c:v>66.626849680016221</c:v>
                </c:pt>
                <c:pt idx="14">
                  <c:v>70.237740484202732</c:v>
                </c:pt>
                <c:pt idx="15">
                  <c:v>72.79541058554598</c:v>
                </c:pt>
                <c:pt idx="16">
                  <c:v>74.250048528467545</c:v>
                </c:pt>
                <c:pt idx="17">
                  <c:v>96.364922529265456</c:v>
                </c:pt>
                <c:pt idx="18">
                  <c:v>97.08116303156757</c:v>
                </c:pt>
                <c:pt idx="19">
                  <c:v>98.157990704603463</c:v>
                </c:pt>
                <c:pt idx="20">
                  <c:v>96.156193265900797</c:v>
                </c:pt>
                <c:pt idx="21">
                  <c:v>92.452830188679243</c:v>
                </c:pt>
                <c:pt idx="22">
                  <c:v>89.470452424227545</c:v>
                </c:pt>
                <c:pt idx="23">
                  <c:v>70.342471392113282</c:v>
                </c:pt>
                <c:pt idx="24">
                  <c:v>63.072534256184824</c:v>
                </c:pt>
                <c:pt idx="25">
                  <c:v>63.89202983495337</c:v>
                </c:pt>
                <c:pt idx="26">
                  <c:v>66.064365435254459</c:v>
                </c:pt>
                <c:pt idx="27">
                  <c:v>62.655889145496538</c:v>
                </c:pt>
                <c:pt idx="28">
                  <c:v>61.273381849409326</c:v>
                </c:pt>
                <c:pt idx="29">
                  <c:v>58.037961993450217</c:v>
                </c:pt>
                <c:pt idx="30">
                  <c:v>51.958450789193698</c:v>
                </c:pt>
                <c:pt idx="31">
                  <c:v>49.525159928773988</c:v>
                </c:pt>
                <c:pt idx="32">
                  <c:v>47.01172525712812</c:v>
                </c:pt>
                <c:pt idx="33">
                  <c:v>45.024851793905725</c:v>
                </c:pt>
                <c:pt idx="34">
                  <c:v>42.197918900427858</c:v>
                </c:pt>
                <c:pt idx="35">
                  <c:v>39.047591172510678</c:v>
                </c:pt>
                <c:pt idx="36">
                  <c:v>37.650994063883914</c:v>
                </c:pt>
                <c:pt idx="37">
                  <c:v>35.59640529983384</c:v>
                </c:pt>
                <c:pt idx="38">
                  <c:v>34.583868760534706</c:v>
                </c:pt>
                <c:pt idx="39">
                  <c:v>34.152713054176814</c:v>
                </c:pt>
                <c:pt idx="40">
                  <c:v>33.43919758867905</c:v>
                </c:pt>
                <c:pt idx="41">
                  <c:v>35.658317276814387</c:v>
                </c:pt>
                <c:pt idx="42">
                  <c:v>34.631728695332939</c:v>
                </c:pt>
                <c:pt idx="43">
                  <c:v>35.18302416983299</c:v>
                </c:pt>
                <c:pt idx="44">
                  <c:v>33.519573341073176</c:v>
                </c:pt>
                <c:pt idx="45">
                  <c:v>32.170166063942709</c:v>
                </c:pt>
                <c:pt idx="46">
                  <c:v>31.765163640865556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2-46EA-A7AB-BE085441F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155216"/>
        <c:axId val="264155608"/>
      </c:barChart>
      <c:catAx>
        <c:axId val="2641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5608"/>
        <c:crosses val="autoZero"/>
        <c:auto val="1"/>
        <c:lblAlgn val="ctr"/>
        <c:lblOffset val="100"/>
        <c:noMultiLvlLbl val="0"/>
      </c:catAx>
      <c:valAx>
        <c:axId val="26415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5216"/>
        <c:crosses val="autoZero"/>
        <c:crossBetween val="between"/>
      </c:valAx>
      <c:spPr>
        <a:solidFill>
          <a:srgbClr val="FFC000">
            <a:alpha val="2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KOJENECKÉ ÚMRTNOSTI V ČR</a:t>
            </a:r>
          </a:p>
        </c:rich>
      </c:tx>
      <c:layout>
        <c:manualLayout>
          <c:xMode val="edge"/>
          <c:yMode val="edge"/>
          <c:x val="0.3064852483717313"/>
          <c:y val="1.96422286262614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03937007874015"/>
          <c:y val="2.5428331875182269E-2"/>
          <c:w val="0.87129396325459318"/>
          <c:h val="0.68729986876640425"/>
        </c:manualLayout>
      </c:layout>
      <c:areaChart>
        <c:grouping val="standard"/>
        <c:varyColors val="0"/>
        <c:ser>
          <c:idx val="1"/>
          <c:order val="1"/>
          <c:spPr>
            <a:solidFill>
              <a:srgbClr val="FF9900"/>
            </a:solidFill>
            <a:ln>
              <a:noFill/>
            </a:ln>
            <a:effectLst/>
          </c:spPr>
          <c:cat>
            <c:numRef>
              <c:f>List1!$E$32:$E$236</c:f>
              <c:numCache>
                <c:formatCode>General</c:formatCode>
                <c:ptCount val="205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  <c:pt idx="109">
                  <c:v>1918</c:v>
                </c:pt>
                <c:pt idx="110">
                  <c:v>1919</c:v>
                </c:pt>
                <c:pt idx="111">
                  <c:v>1920</c:v>
                </c:pt>
                <c:pt idx="112">
                  <c:v>1921</c:v>
                </c:pt>
                <c:pt idx="113">
                  <c:v>1922</c:v>
                </c:pt>
                <c:pt idx="114">
                  <c:v>1923</c:v>
                </c:pt>
                <c:pt idx="115">
                  <c:v>1924</c:v>
                </c:pt>
                <c:pt idx="116">
                  <c:v>1925</c:v>
                </c:pt>
                <c:pt idx="117">
                  <c:v>1926</c:v>
                </c:pt>
                <c:pt idx="118">
                  <c:v>1927</c:v>
                </c:pt>
                <c:pt idx="119">
                  <c:v>1928</c:v>
                </c:pt>
                <c:pt idx="120">
                  <c:v>1929</c:v>
                </c:pt>
                <c:pt idx="121">
                  <c:v>1930</c:v>
                </c:pt>
                <c:pt idx="122">
                  <c:v>1931</c:v>
                </c:pt>
                <c:pt idx="123">
                  <c:v>1932</c:v>
                </c:pt>
                <c:pt idx="124">
                  <c:v>1933</c:v>
                </c:pt>
                <c:pt idx="125">
                  <c:v>1934</c:v>
                </c:pt>
                <c:pt idx="126">
                  <c:v>1935</c:v>
                </c:pt>
                <c:pt idx="127">
                  <c:v>1936</c:v>
                </c:pt>
                <c:pt idx="128">
                  <c:v>1937</c:v>
                </c:pt>
                <c:pt idx="129">
                  <c:v>1938</c:v>
                </c:pt>
                <c:pt idx="130">
                  <c:v>1939</c:v>
                </c:pt>
                <c:pt idx="131">
                  <c:v>1940</c:v>
                </c:pt>
                <c:pt idx="132">
                  <c:v>1941</c:v>
                </c:pt>
                <c:pt idx="133">
                  <c:v>1942</c:v>
                </c:pt>
                <c:pt idx="134">
                  <c:v>1943</c:v>
                </c:pt>
                <c:pt idx="135">
                  <c:v>1944</c:v>
                </c:pt>
                <c:pt idx="136">
                  <c:v>1945</c:v>
                </c:pt>
                <c:pt idx="137">
                  <c:v>1946</c:v>
                </c:pt>
                <c:pt idx="138">
                  <c:v>1947</c:v>
                </c:pt>
                <c:pt idx="139">
                  <c:v>1948</c:v>
                </c:pt>
                <c:pt idx="140">
                  <c:v>1949</c:v>
                </c:pt>
                <c:pt idx="141">
                  <c:v>1950</c:v>
                </c:pt>
                <c:pt idx="142">
                  <c:v>1951</c:v>
                </c:pt>
                <c:pt idx="143">
                  <c:v>1952</c:v>
                </c:pt>
                <c:pt idx="144">
                  <c:v>1953</c:v>
                </c:pt>
                <c:pt idx="145">
                  <c:v>1954</c:v>
                </c:pt>
                <c:pt idx="146">
                  <c:v>1955</c:v>
                </c:pt>
                <c:pt idx="147">
                  <c:v>1956</c:v>
                </c:pt>
                <c:pt idx="148">
                  <c:v>1957</c:v>
                </c:pt>
                <c:pt idx="149">
                  <c:v>1958</c:v>
                </c:pt>
                <c:pt idx="150">
                  <c:v>1959</c:v>
                </c:pt>
                <c:pt idx="151">
                  <c:v>1960</c:v>
                </c:pt>
                <c:pt idx="152">
                  <c:v>1961</c:v>
                </c:pt>
                <c:pt idx="153">
                  <c:v>1962</c:v>
                </c:pt>
                <c:pt idx="154">
                  <c:v>1963</c:v>
                </c:pt>
                <c:pt idx="155">
                  <c:v>1964</c:v>
                </c:pt>
                <c:pt idx="156">
                  <c:v>1965</c:v>
                </c:pt>
                <c:pt idx="157">
                  <c:v>1966</c:v>
                </c:pt>
                <c:pt idx="158">
                  <c:v>1967</c:v>
                </c:pt>
                <c:pt idx="159">
                  <c:v>1968</c:v>
                </c:pt>
                <c:pt idx="160">
                  <c:v>1969</c:v>
                </c:pt>
                <c:pt idx="161">
                  <c:v>1970</c:v>
                </c:pt>
                <c:pt idx="162">
                  <c:v>1971</c:v>
                </c:pt>
                <c:pt idx="163">
                  <c:v>1972</c:v>
                </c:pt>
                <c:pt idx="164">
                  <c:v>1973</c:v>
                </c:pt>
                <c:pt idx="165">
                  <c:v>1974</c:v>
                </c:pt>
                <c:pt idx="166">
                  <c:v>1975</c:v>
                </c:pt>
                <c:pt idx="167">
                  <c:v>1976</c:v>
                </c:pt>
                <c:pt idx="168">
                  <c:v>1977</c:v>
                </c:pt>
                <c:pt idx="169">
                  <c:v>1978</c:v>
                </c:pt>
                <c:pt idx="170">
                  <c:v>1979</c:v>
                </c:pt>
                <c:pt idx="171">
                  <c:v>1980</c:v>
                </c:pt>
                <c:pt idx="172">
                  <c:v>1981</c:v>
                </c:pt>
                <c:pt idx="173">
                  <c:v>1982</c:v>
                </c:pt>
                <c:pt idx="174">
                  <c:v>1983</c:v>
                </c:pt>
                <c:pt idx="175">
                  <c:v>1984</c:v>
                </c:pt>
                <c:pt idx="176">
                  <c:v>1985</c:v>
                </c:pt>
                <c:pt idx="177">
                  <c:v>1986</c:v>
                </c:pt>
                <c:pt idx="178">
                  <c:v>1987</c:v>
                </c:pt>
                <c:pt idx="179">
                  <c:v>1988</c:v>
                </c:pt>
                <c:pt idx="180">
                  <c:v>1989</c:v>
                </c:pt>
                <c:pt idx="181">
                  <c:v>1990</c:v>
                </c:pt>
                <c:pt idx="182">
                  <c:v>1991</c:v>
                </c:pt>
                <c:pt idx="183">
                  <c:v>1992</c:v>
                </c:pt>
                <c:pt idx="184">
                  <c:v>1993</c:v>
                </c:pt>
                <c:pt idx="185">
                  <c:v>1994</c:v>
                </c:pt>
                <c:pt idx="186">
                  <c:v>1995</c:v>
                </c:pt>
                <c:pt idx="187">
                  <c:v>1996</c:v>
                </c:pt>
                <c:pt idx="188">
                  <c:v>1997</c:v>
                </c:pt>
                <c:pt idx="189">
                  <c:v>1998</c:v>
                </c:pt>
                <c:pt idx="190">
                  <c:v>1999</c:v>
                </c:pt>
                <c:pt idx="191">
                  <c:v>2000</c:v>
                </c:pt>
                <c:pt idx="192">
                  <c:v>2001</c:v>
                </c:pt>
                <c:pt idx="193">
                  <c:v>2002</c:v>
                </c:pt>
                <c:pt idx="194">
                  <c:v>2003</c:v>
                </c:pt>
                <c:pt idx="195">
                  <c:v>2004</c:v>
                </c:pt>
                <c:pt idx="196">
                  <c:v>2005</c:v>
                </c:pt>
                <c:pt idx="197">
                  <c:v>2006</c:v>
                </c:pt>
                <c:pt idx="198">
                  <c:v>2007</c:v>
                </c:pt>
                <c:pt idx="199">
                  <c:v>2008</c:v>
                </c:pt>
                <c:pt idx="200">
                  <c:v>2009</c:v>
                </c:pt>
                <c:pt idx="201">
                  <c:v>2010</c:v>
                </c:pt>
                <c:pt idx="202">
                  <c:v>2011</c:v>
                </c:pt>
                <c:pt idx="203">
                  <c:v>2012</c:v>
                </c:pt>
                <c:pt idx="204">
                  <c:v>2013</c:v>
                </c:pt>
              </c:numCache>
            </c:numRef>
          </c:cat>
          <c:val>
            <c:numRef>
              <c:f>List1!$G$32:$G$236</c:f>
              <c:numCache>
                <c:formatCode>0.0</c:formatCode>
                <c:ptCount val="205"/>
                <c:pt idx="0">
                  <c:v>281.88852074697621</c:v>
                </c:pt>
                <c:pt idx="1">
                  <c:v>303.84008628727815</c:v>
                </c:pt>
                <c:pt idx="2">
                  <c:v>270.68358275397043</c:v>
                </c:pt>
                <c:pt idx="3">
                  <c:v>285.88958759735874</c:v>
                </c:pt>
                <c:pt idx="4">
                  <c:v>248.95433990201209</c:v>
                </c:pt>
                <c:pt idx="5">
                  <c:v>288.23054924103542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268.68032539921666</c:v>
                </c:pt>
                <c:pt idx="11">
                  <c:v>226.34930064962742</c:v>
                </c:pt>
                <c:pt idx="12">
                  <c:v>237.66383295531276</c:v>
                </c:pt>
                <c:pt idx="13">
                  <c:v>263.95199627368333</c:v>
                </c:pt>
                <c:pt idx="14">
                  <c:v>249.68746052419513</c:v>
                </c:pt>
                <c:pt idx="15">
                  <c:v>239.40325433941115</c:v>
                </c:pt>
                <c:pt idx="16">
                  <c:v>238.11494771873055</c:v>
                </c:pt>
                <c:pt idx="17">
                  <c:v>237.2188311825459</c:v>
                </c:pt>
                <c:pt idx="18">
                  <c:v>262.18878989118014</c:v>
                </c:pt>
                <c:pt idx="19">
                  <c:v>284.56613115805226</c:v>
                </c:pt>
                <c:pt idx="20">
                  <c:v>268.72674031195749</c:v>
                </c:pt>
                <c:pt idx="21">
                  <c:v>244.02457391319146</c:v>
                </c:pt>
                <c:pt idx="22">
                  <c:v>248.05706793098358</c:v>
                </c:pt>
                <c:pt idx="23">
                  <c:v>256.0373570893176</c:v>
                </c:pt>
                <c:pt idx="24">
                  <c:v>277.0149913802635</c:v>
                </c:pt>
                <c:pt idx="25">
                  <c:v>294.77297859347408</c:v>
                </c:pt>
                <c:pt idx="26">
                  <c:v>266.0820676344718</c:v>
                </c:pt>
                <c:pt idx="27">
                  <c:v>246.67819064824562</c:v>
                </c:pt>
                <c:pt idx="28">
                  <c:v>271.14524105911249</c:v>
                </c:pt>
                <c:pt idx="29">
                  <c:v>237.07092874001077</c:v>
                </c:pt>
                <c:pt idx="30">
                  <c:v>269.04358424255582</c:v>
                </c:pt>
                <c:pt idx="31">
                  <c:v>240.01627857312667</c:v>
                </c:pt>
                <c:pt idx="32">
                  <c:v>254.25557420282908</c:v>
                </c:pt>
                <c:pt idx="33">
                  <c:v>257.46840826925444</c:v>
                </c:pt>
                <c:pt idx="34">
                  <c:v>290.23290096701572</c:v>
                </c:pt>
                <c:pt idx="35">
                  <c:v>228.18266182975185</c:v>
                </c:pt>
                <c:pt idx="36">
                  <c:v>255.87417173613153</c:v>
                </c:pt>
                <c:pt idx="37">
                  <c:v>257.25866198370107</c:v>
                </c:pt>
                <c:pt idx="38">
                  <c:v>257.99178907629147</c:v>
                </c:pt>
                <c:pt idx="39">
                  <c:v>270.49069587303876</c:v>
                </c:pt>
                <c:pt idx="40">
                  <c:v>243.79760887506117</c:v>
                </c:pt>
                <c:pt idx="41">
                  <c:v>268.33467561521252</c:v>
                </c:pt>
                <c:pt idx="42">
                  <c:v>246.78245923033666</c:v>
                </c:pt>
                <c:pt idx="43">
                  <c:v>261.78545117690396</c:v>
                </c:pt>
                <c:pt idx="44">
                  <c:v>240.2216707405818</c:v>
                </c:pt>
                <c:pt idx="45">
                  <c:v>242.15691334449122</c:v>
                </c:pt>
                <c:pt idx="46">
                  <c:v>269.67840114538353</c:v>
                </c:pt>
                <c:pt idx="47">
                  <c:v>251.36164302323766</c:v>
                </c:pt>
                <c:pt idx="48">
                  <c:v>242.96585788743275</c:v>
                </c:pt>
                <c:pt idx="49">
                  <c:v>259.28788490927298</c:v>
                </c:pt>
                <c:pt idx="50">
                  <c:v>253.26656265671144</c:v>
                </c:pt>
                <c:pt idx="51">
                  <c:v>242.625376916958</c:v>
                </c:pt>
                <c:pt idx="52">
                  <c:v>265.89947297453767</c:v>
                </c:pt>
                <c:pt idx="53">
                  <c:v>259.37133825155962</c:v>
                </c:pt>
                <c:pt idx="54">
                  <c:v>260.36889465309997</c:v>
                </c:pt>
                <c:pt idx="55">
                  <c:v>276.52995520234697</c:v>
                </c:pt>
                <c:pt idx="56">
                  <c:v>261.87436645251466</c:v>
                </c:pt>
                <c:pt idx="57">
                  <c:v>293.5902120806096</c:v>
                </c:pt>
                <c:pt idx="58">
                  <c:v>268.46417036589145</c:v>
                </c:pt>
                <c:pt idx="59">
                  <c:v>248.65560572193374</c:v>
                </c:pt>
                <c:pt idx="60">
                  <c:v>254.0891048453326</c:v>
                </c:pt>
                <c:pt idx="61">
                  <c:v>249.62250839053402</c:v>
                </c:pt>
                <c:pt idx="62">
                  <c:v>247.99298120625625</c:v>
                </c:pt>
                <c:pt idx="63">
                  <c:v>280.89759801834072</c:v>
                </c:pt>
                <c:pt idx="64">
                  <c:v>292.54908874539967</c:v>
                </c:pt>
                <c:pt idx="65">
                  <c:v>253.47083240094932</c:v>
                </c:pt>
                <c:pt idx="66">
                  <c:v>235.10428610076912</c:v>
                </c:pt>
                <c:pt idx="67">
                  <c:v>253.19002857025342</c:v>
                </c:pt>
                <c:pt idx="68">
                  <c:v>280.24373571094492</c:v>
                </c:pt>
                <c:pt idx="69">
                  <c:v>266.12756264236901</c:v>
                </c:pt>
                <c:pt idx="70">
                  <c:v>245.25086015555937</c:v>
                </c:pt>
                <c:pt idx="71">
                  <c:v>257.94598686872644</c:v>
                </c:pt>
                <c:pt idx="72">
                  <c:v>270.16040394628487</c:v>
                </c:pt>
                <c:pt idx="73">
                  <c:v>263.90187902542175</c:v>
                </c:pt>
                <c:pt idx="74">
                  <c:v>263.08473789174695</c:v>
                </c:pt>
                <c:pt idx="75">
                  <c:v>264.49698849986277</c:v>
                </c:pt>
                <c:pt idx="76">
                  <c:v>262.32794208063035</c:v>
                </c:pt>
                <c:pt idx="77">
                  <c:v>273.51412648837959</c:v>
                </c:pt>
                <c:pt idx="78">
                  <c:v>255.28937629207044</c:v>
                </c:pt>
                <c:pt idx="79">
                  <c:v>264.32245477119545</c:v>
                </c:pt>
                <c:pt idx="80">
                  <c:v>248.70887967803529</c:v>
                </c:pt>
                <c:pt idx="81">
                  <c:v>278.43437220278298</c:v>
                </c:pt>
                <c:pt idx="82">
                  <c:v>253.61659581999459</c:v>
                </c:pt>
                <c:pt idx="83">
                  <c:v>272.96831499403419</c:v>
                </c:pt>
                <c:pt idx="84">
                  <c:v>254.20530731863983</c:v>
                </c:pt>
                <c:pt idx="85">
                  <c:v>265.82868803971218</c:v>
                </c:pt>
                <c:pt idx="86">
                  <c:v>248.3125420727381</c:v>
                </c:pt>
                <c:pt idx="87">
                  <c:v>238.98483355598407</c:v>
                </c:pt>
                <c:pt idx="88">
                  <c:v>241.52036243328865</c:v>
                </c:pt>
                <c:pt idx="89">
                  <c:v>236.28640293520439</c:v>
                </c:pt>
                <c:pt idx="90">
                  <c:v>235.58364443042694</c:v>
                </c:pt>
                <c:pt idx="91">
                  <c:v>239.19894030762532</c:v>
                </c:pt>
                <c:pt idx="92">
                  <c:v>221.1978593854642</c:v>
                </c:pt>
                <c:pt idx="93">
                  <c:v>219.30105899244347</c:v>
                </c:pt>
                <c:pt idx="94">
                  <c:v>221.99670096614562</c:v>
                </c:pt>
                <c:pt idx="95">
                  <c:v>223.69636199140353</c:v>
                </c:pt>
                <c:pt idx="96">
                  <c:v>241.89618326709143</c:v>
                </c:pt>
                <c:pt idx="97">
                  <c:v>204.90095677446729</c:v>
                </c:pt>
                <c:pt idx="98">
                  <c:v>214.20177832325791</c:v>
                </c:pt>
                <c:pt idx="99">
                  <c:v>206.59699712159323</c:v>
                </c:pt>
                <c:pt idx="100">
                  <c:v>210.4928853470235</c:v>
                </c:pt>
                <c:pt idx="101">
                  <c:v>189.7015394919778</c:v>
                </c:pt>
                <c:pt idx="102">
                  <c:v>202.50261193255335</c:v>
                </c:pt>
                <c:pt idx="103">
                  <c:v>186.49774581977971</c:v>
                </c:pt>
                <c:pt idx="104">
                  <c:v>184.30160692212607</c:v>
                </c:pt>
                <c:pt idx="105">
                  <c:v>179.39600656902306</c:v>
                </c:pt>
                <c:pt idx="106">
                  <c:v>215.49847627340009</c:v>
                </c:pt>
                <c:pt idx="107">
                  <c:v>189.58569584412064</c:v>
                </c:pt>
                <c:pt idx="108">
                  <c:v>181.49799867628982</c:v>
                </c:pt>
                <c:pt idx="109">
                  <c:v>194.10510951326515</c:v>
                </c:pt>
                <c:pt idx="110">
                  <c:v>146.5137735600369</c:v>
                </c:pt>
                <c:pt idx="111">
                  <c:v>169.36828682132523</c:v>
                </c:pt>
                <c:pt idx="112">
                  <c:v>167.29179379744326</c:v>
                </c:pt>
                <c:pt idx="113">
                  <c:v>158.30143771509438</c:v>
                </c:pt>
                <c:pt idx="114">
                  <c:v>136.27658251461261</c:v>
                </c:pt>
                <c:pt idx="115">
                  <c:v>138.2037100142424</c:v>
                </c:pt>
                <c:pt idx="116">
                  <c:v>131.83037396643834</c:v>
                </c:pt>
                <c:pt idx="117">
                  <c:v>136.27264538084276</c:v>
                </c:pt>
                <c:pt idx="118">
                  <c:v>140.96046686566592</c:v>
                </c:pt>
                <c:pt idx="119">
                  <c:v>127.13576016310746</c:v>
                </c:pt>
                <c:pt idx="120">
                  <c:v>127.79714769727771</c:v>
                </c:pt>
                <c:pt idx="121">
                  <c:v>121.93568312550669</c:v>
                </c:pt>
                <c:pt idx="122">
                  <c:v>114.73697085834854</c:v>
                </c:pt>
                <c:pt idx="123">
                  <c:v>112.8326601784692</c:v>
                </c:pt>
                <c:pt idx="124">
                  <c:v>111.58846998598192</c:v>
                </c:pt>
                <c:pt idx="125">
                  <c:v>107.75715906034775</c:v>
                </c:pt>
                <c:pt idx="126">
                  <c:v>105.25632465316419</c:v>
                </c:pt>
                <c:pt idx="127">
                  <c:v>103.13813357638361</c:v>
                </c:pt>
                <c:pt idx="128">
                  <c:v>100.73976255801431</c:v>
                </c:pt>
                <c:pt idx="129">
                  <c:v>92.713652346735969</c:v>
                </c:pt>
                <c:pt idx="130">
                  <c:v>82.809965478517654</c:v>
                </c:pt>
                <c:pt idx="131">
                  <c:v>82.547937792086884</c:v>
                </c:pt>
                <c:pt idx="132">
                  <c:v>85.595439249831273</c:v>
                </c:pt>
                <c:pt idx="133">
                  <c:v>89.652161257458886</c:v>
                </c:pt>
                <c:pt idx="134">
                  <c:v>92.377728182306242</c:v>
                </c:pt>
                <c:pt idx="135">
                  <c:v>95.189479674867385</c:v>
                </c:pt>
                <c:pt idx="136">
                  <c:v>123.45634507832858</c:v>
                </c:pt>
                <c:pt idx="137">
                  <c:v>93.706938333317481</c:v>
                </c:pt>
                <c:pt idx="138">
                  <c:v>77.206220222980008</c:v>
                </c:pt>
                <c:pt idx="139">
                  <c:v>71.462870949316866</c:v>
                </c:pt>
                <c:pt idx="140">
                  <c:v>67.143257639472949</c:v>
                </c:pt>
                <c:pt idx="141">
                  <c:v>64.181458099935753</c:v>
                </c:pt>
                <c:pt idx="142">
                  <c:v>57.126690736649245</c:v>
                </c:pt>
                <c:pt idx="143">
                  <c:v>44.903215778575905</c:v>
                </c:pt>
                <c:pt idx="144">
                  <c:v>34.970182037357937</c:v>
                </c:pt>
                <c:pt idx="145">
                  <c:v>30.201541549387773</c:v>
                </c:pt>
                <c:pt idx="146">
                  <c:v>27.89466703642524</c:v>
                </c:pt>
                <c:pt idx="147">
                  <c:v>25.727805844599377</c:v>
                </c:pt>
                <c:pt idx="148">
                  <c:v>25.214084887633582</c:v>
                </c:pt>
                <c:pt idx="149">
                  <c:v>24.414158942452843</c:v>
                </c:pt>
                <c:pt idx="150">
                  <c:v>21.095966879099407</c:v>
                </c:pt>
                <c:pt idx="151">
                  <c:v>20.026536518750145</c:v>
                </c:pt>
                <c:pt idx="152">
                  <c:v>19.340706309771864</c:v>
                </c:pt>
                <c:pt idx="153">
                  <c:v>21.077143092462396</c:v>
                </c:pt>
                <c:pt idx="154">
                  <c:v>19.665412523515183</c:v>
                </c:pt>
                <c:pt idx="155">
                  <c:v>19.090791348270951</c:v>
                </c:pt>
                <c:pt idx="156">
                  <c:v>23.718444363054299</c:v>
                </c:pt>
                <c:pt idx="157">
                  <c:v>21.925163995976252</c:v>
                </c:pt>
                <c:pt idx="158">
                  <c:v>21.473766323818328</c:v>
                </c:pt>
                <c:pt idx="159">
                  <c:v>21.602625202820203</c:v>
                </c:pt>
                <c:pt idx="160">
                  <c:v>21.744141375336149</c:v>
                </c:pt>
                <c:pt idx="161">
                  <c:v>20.200858891556486</c:v>
                </c:pt>
                <c:pt idx="162">
                  <c:v>20.197172136463873</c:v>
                </c:pt>
                <c:pt idx="163">
                  <c:v>19.515950654095967</c:v>
                </c:pt>
                <c:pt idx="164">
                  <c:v>19.455295735900961</c:v>
                </c:pt>
                <c:pt idx="165">
                  <c:v>19.277604716422523</c:v>
                </c:pt>
                <c:pt idx="166">
                  <c:v>19.361129651259805</c:v>
                </c:pt>
                <c:pt idx="167">
                  <c:v>19.105764817641344</c:v>
                </c:pt>
                <c:pt idx="168">
                  <c:v>18.744188861319412</c:v>
                </c:pt>
                <c:pt idx="169">
                  <c:v>17.06530427443111</c:v>
                </c:pt>
                <c:pt idx="170">
                  <c:v>15.838523751975458</c:v>
                </c:pt>
                <c:pt idx="171">
                  <c:v>16.852946339750719</c:v>
                </c:pt>
                <c:pt idx="172">
                  <c:v>15.411456818842687</c:v>
                </c:pt>
                <c:pt idx="173">
                  <c:v>15.027727215002328</c:v>
                </c:pt>
                <c:pt idx="174">
                  <c:v>14.530928247629719</c:v>
                </c:pt>
                <c:pt idx="175">
                  <c:v>14.108265603435056</c:v>
                </c:pt>
                <c:pt idx="176">
                  <c:v>12.466790794886702</c:v>
                </c:pt>
                <c:pt idx="177">
                  <c:v>12.290410630192866</c:v>
                </c:pt>
                <c:pt idx="178">
                  <c:v>12.045431978063107</c:v>
                </c:pt>
                <c:pt idx="179">
                  <c:v>11.027610483390745</c:v>
                </c:pt>
                <c:pt idx="180">
                  <c:v>9.9722646389728578</c:v>
                </c:pt>
                <c:pt idx="181">
                  <c:v>10.799301491988603</c:v>
                </c:pt>
                <c:pt idx="182">
                  <c:v>10.382361581396786</c:v>
                </c:pt>
                <c:pt idx="183">
                  <c:v>9.8927735097161165</c:v>
                </c:pt>
                <c:pt idx="184">
                  <c:v>8.4941127866143358</c:v>
                </c:pt>
                <c:pt idx="185">
                  <c:v>7.947156569305398</c:v>
                </c:pt>
                <c:pt idx="186">
                  <c:v>7.7005525666774197</c:v>
                </c:pt>
                <c:pt idx="187">
                  <c:v>6.0478075315657964</c:v>
                </c:pt>
                <c:pt idx="188">
                  <c:v>5.8572421324332371</c:v>
                </c:pt>
                <c:pt idx="189">
                  <c:v>5.2134533605787823</c:v>
                </c:pt>
                <c:pt idx="190">
                  <c:v>4.616020833566183</c:v>
                </c:pt>
                <c:pt idx="191">
                  <c:v>4.1029589704102962</c:v>
                </c:pt>
                <c:pt idx="192">
                  <c:v>3.9684726891914233</c:v>
                </c:pt>
                <c:pt idx="193">
                  <c:v>4.1493328734938464</c:v>
                </c:pt>
                <c:pt idx="194">
                  <c:v>3.8960345839782247</c:v>
                </c:pt>
                <c:pt idx="195">
                  <c:v>3.7475425950196595</c:v>
                </c:pt>
                <c:pt idx="196">
                  <c:v>3.3949379225328</c:v>
                </c:pt>
                <c:pt idx="197">
                  <c:v>3.3260575823718947</c:v>
                </c:pt>
                <c:pt idx="198">
                  <c:v>3.1404843324726079</c:v>
                </c:pt>
                <c:pt idx="199">
                  <c:v>2.8267960190683281</c:v>
                </c:pt>
                <c:pt idx="200">
                  <c:v>2.881333017879474</c:v>
                </c:pt>
                <c:pt idx="201">
                  <c:v>2.6717198876682628</c:v>
                </c:pt>
                <c:pt idx="202">
                  <c:v>2.7421714685340426</c:v>
                </c:pt>
                <c:pt idx="203">
                  <c:v>2.6248894783377539</c:v>
                </c:pt>
                <c:pt idx="204">
                  <c:v>2.4824123427415197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6-4580-BB5C-E886B0D28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156392"/>
        <c:axId val="307157568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List1!$E$32:$E$236</c15:sqref>
                        </c15:formulaRef>
                      </c:ext>
                    </c:extLst>
                    <c:numCache>
                      <c:formatCode>General</c:formatCode>
                      <c:ptCount val="205"/>
                      <c:pt idx="0">
                        <c:v>1809</c:v>
                      </c:pt>
                      <c:pt idx="1">
                        <c:v>1810</c:v>
                      </c:pt>
                      <c:pt idx="2">
                        <c:v>1811</c:v>
                      </c:pt>
                      <c:pt idx="3">
                        <c:v>1812</c:v>
                      </c:pt>
                      <c:pt idx="4">
                        <c:v>1813</c:v>
                      </c:pt>
                      <c:pt idx="5">
                        <c:v>1814</c:v>
                      </c:pt>
                      <c:pt idx="6">
                        <c:v>1815</c:v>
                      </c:pt>
                      <c:pt idx="7">
                        <c:v>1816</c:v>
                      </c:pt>
                      <c:pt idx="8">
                        <c:v>1817</c:v>
                      </c:pt>
                      <c:pt idx="9">
                        <c:v>1818</c:v>
                      </c:pt>
                      <c:pt idx="10">
                        <c:v>1819</c:v>
                      </c:pt>
                      <c:pt idx="11">
                        <c:v>1820</c:v>
                      </c:pt>
                      <c:pt idx="12">
                        <c:v>1821</c:v>
                      </c:pt>
                      <c:pt idx="13">
                        <c:v>1822</c:v>
                      </c:pt>
                      <c:pt idx="14">
                        <c:v>1823</c:v>
                      </c:pt>
                      <c:pt idx="15">
                        <c:v>1824</c:v>
                      </c:pt>
                      <c:pt idx="16">
                        <c:v>1825</c:v>
                      </c:pt>
                      <c:pt idx="17">
                        <c:v>1826</c:v>
                      </c:pt>
                      <c:pt idx="18">
                        <c:v>1827</c:v>
                      </c:pt>
                      <c:pt idx="19">
                        <c:v>1828</c:v>
                      </c:pt>
                      <c:pt idx="20">
                        <c:v>1829</c:v>
                      </c:pt>
                      <c:pt idx="21">
                        <c:v>1830</c:v>
                      </c:pt>
                      <c:pt idx="22">
                        <c:v>1831</c:v>
                      </c:pt>
                      <c:pt idx="23">
                        <c:v>1832</c:v>
                      </c:pt>
                      <c:pt idx="24">
                        <c:v>1833</c:v>
                      </c:pt>
                      <c:pt idx="25">
                        <c:v>1834</c:v>
                      </c:pt>
                      <c:pt idx="26">
                        <c:v>1835</c:v>
                      </c:pt>
                      <c:pt idx="27">
                        <c:v>1836</c:v>
                      </c:pt>
                      <c:pt idx="28">
                        <c:v>1837</c:v>
                      </c:pt>
                      <c:pt idx="29">
                        <c:v>1838</c:v>
                      </c:pt>
                      <c:pt idx="30">
                        <c:v>1839</c:v>
                      </c:pt>
                      <c:pt idx="31">
                        <c:v>1840</c:v>
                      </c:pt>
                      <c:pt idx="32">
                        <c:v>1841</c:v>
                      </c:pt>
                      <c:pt idx="33">
                        <c:v>1842</c:v>
                      </c:pt>
                      <c:pt idx="34">
                        <c:v>1843</c:v>
                      </c:pt>
                      <c:pt idx="35">
                        <c:v>1844</c:v>
                      </c:pt>
                      <c:pt idx="36">
                        <c:v>1845</c:v>
                      </c:pt>
                      <c:pt idx="37">
                        <c:v>1846</c:v>
                      </c:pt>
                      <c:pt idx="38">
                        <c:v>1847</c:v>
                      </c:pt>
                      <c:pt idx="39">
                        <c:v>1848</c:v>
                      </c:pt>
                      <c:pt idx="40">
                        <c:v>1849</c:v>
                      </c:pt>
                      <c:pt idx="41">
                        <c:v>1850</c:v>
                      </c:pt>
                      <c:pt idx="42">
                        <c:v>1851</c:v>
                      </c:pt>
                      <c:pt idx="43">
                        <c:v>1852</c:v>
                      </c:pt>
                      <c:pt idx="44">
                        <c:v>1853</c:v>
                      </c:pt>
                      <c:pt idx="45">
                        <c:v>1854</c:v>
                      </c:pt>
                      <c:pt idx="46">
                        <c:v>1855</c:v>
                      </c:pt>
                      <c:pt idx="47">
                        <c:v>1856</c:v>
                      </c:pt>
                      <c:pt idx="48">
                        <c:v>1857</c:v>
                      </c:pt>
                      <c:pt idx="49">
                        <c:v>1858</c:v>
                      </c:pt>
                      <c:pt idx="50">
                        <c:v>1859</c:v>
                      </c:pt>
                      <c:pt idx="51">
                        <c:v>1860</c:v>
                      </c:pt>
                      <c:pt idx="52">
                        <c:v>1861</c:v>
                      </c:pt>
                      <c:pt idx="53">
                        <c:v>1862</c:v>
                      </c:pt>
                      <c:pt idx="54">
                        <c:v>1863</c:v>
                      </c:pt>
                      <c:pt idx="55">
                        <c:v>1864</c:v>
                      </c:pt>
                      <c:pt idx="56">
                        <c:v>1865</c:v>
                      </c:pt>
                      <c:pt idx="57">
                        <c:v>1866</c:v>
                      </c:pt>
                      <c:pt idx="58">
                        <c:v>1867</c:v>
                      </c:pt>
                      <c:pt idx="59">
                        <c:v>1868</c:v>
                      </c:pt>
                      <c:pt idx="60">
                        <c:v>1869</c:v>
                      </c:pt>
                      <c:pt idx="61">
                        <c:v>1870</c:v>
                      </c:pt>
                      <c:pt idx="62">
                        <c:v>1871</c:v>
                      </c:pt>
                      <c:pt idx="63">
                        <c:v>1872</c:v>
                      </c:pt>
                      <c:pt idx="64">
                        <c:v>1873</c:v>
                      </c:pt>
                      <c:pt idx="65">
                        <c:v>1874</c:v>
                      </c:pt>
                      <c:pt idx="66">
                        <c:v>1875</c:v>
                      </c:pt>
                      <c:pt idx="67">
                        <c:v>1876</c:v>
                      </c:pt>
                      <c:pt idx="68">
                        <c:v>1877</c:v>
                      </c:pt>
                      <c:pt idx="69">
                        <c:v>1878</c:v>
                      </c:pt>
                      <c:pt idx="70">
                        <c:v>1879</c:v>
                      </c:pt>
                      <c:pt idx="71">
                        <c:v>1880</c:v>
                      </c:pt>
                      <c:pt idx="72">
                        <c:v>1881</c:v>
                      </c:pt>
                      <c:pt idx="73">
                        <c:v>1882</c:v>
                      </c:pt>
                      <c:pt idx="74">
                        <c:v>1883</c:v>
                      </c:pt>
                      <c:pt idx="75">
                        <c:v>1884</c:v>
                      </c:pt>
                      <c:pt idx="76">
                        <c:v>1885</c:v>
                      </c:pt>
                      <c:pt idx="77">
                        <c:v>1886</c:v>
                      </c:pt>
                      <c:pt idx="78">
                        <c:v>1887</c:v>
                      </c:pt>
                      <c:pt idx="79">
                        <c:v>1888</c:v>
                      </c:pt>
                      <c:pt idx="80">
                        <c:v>1889</c:v>
                      </c:pt>
                      <c:pt idx="81">
                        <c:v>1890</c:v>
                      </c:pt>
                      <c:pt idx="82">
                        <c:v>1891</c:v>
                      </c:pt>
                      <c:pt idx="83">
                        <c:v>1892</c:v>
                      </c:pt>
                      <c:pt idx="84">
                        <c:v>1893</c:v>
                      </c:pt>
                      <c:pt idx="85">
                        <c:v>1894</c:v>
                      </c:pt>
                      <c:pt idx="86">
                        <c:v>1895</c:v>
                      </c:pt>
                      <c:pt idx="87">
                        <c:v>1896</c:v>
                      </c:pt>
                      <c:pt idx="88">
                        <c:v>1897</c:v>
                      </c:pt>
                      <c:pt idx="89">
                        <c:v>1898</c:v>
                      </c:pt>
                      <c:pt idx="90">
                        <c:v>1899</c:v>
                      </c:pt>
                      <c:pt idx="91">
                        <c:v>1900</c:v>
                      </c:pt>
                      <c:pt idx="92">
                        <c:v>1901</c:v>
                      </c:pt>
                      <c:pt idx="93">
                        <c:v>1902</c:v>
                      </c:pt>
                      <c:pt idx="94">
                        <c:v>1903</c:v>
                      </c:pt>
                      <c:pt idx="95">
                        <c:v>1904</c:v>
                      </c:pt>
                      <c:pt idx="96">
                        <c:v>1905</c:v>
                      </c:pt>
                      <c:pt idx="97">
                        <c:v>1906</c:v>
                      </c:pt>
                      <c:pt idx="98">
                        <c:v>1907</c:v>
                      </c:pt>
                      <c:pt idx="99">
                        <c:v>1908</c:v>
                      </c:pt>
                      <c:pt idx="100">
                        <c:v>1909</c:v>
                      </c:pt>
                      <c:pt idx="101">
                        <c:v>1910</c:v>
                      </c:pt>
                      <c:pt idx="102">
                        <c:v>1911</c:v>
                      </c:pt>
                      <c:pt idx="103">
                        <c:v>1912</c:v>
                      </c:pt>
                      <c:pt idx="104">
                        <c:v>1913</c:v>
                      </c:pt>
                      <c:pt idx="105">
                        <c:v>1914</c:v>
                      </c:pt>
                      <c:pt idx="106">
                        <c:v>1915</c:v>
                      </c:pt>
                      <c:pt idx="107">
                        <c:v>1916</c:v>
                      </c:pt>
                      <c:pt idx="108">
                        <c:v>1917</c:v>
                      </c:pt>
                      <c:pt idx="109">
                        <c:v>1918</c:v>
                      </c:pt>
                      <c:pt idx="110">
                        <c:v>1919</c:v>
                      </c:pt>
                      <c:pt idx="111">
                        <c:v>1920</c:v>
                      </c:pt>
                      <c:pt idx="112">
                        <c:v>1921</c:v>
                      </c:pt>
                      <c:pt idx="113">
                        <c:v>1922</c:v>
                      </c:pt>
                      <c:pt idx="114">
                        <c:v>1923</c:v>
                      </c:pt>
                      <c:pt idx="115">
                        <c:v>1924</c:v>
                      </c:pt>
                      <c:pt idx="116">
                        <c:v>1925</c:v>
                      </c:pt>
                      <c:pt idx="117">
                        <c:v>1926</c:v>
                      </c:pt>
                      <c:pt idx="118">
                        <c:v>1927</c:v>
                      </c:pt>
                      <c:pt idx="119">
                        <c:v>1928</c:v>
                      </c:pt>
                      <c:pt idx="120">
                        <c:v>1929</c:v>
                      </c:pt>
                      <c:pt idx="121">
                        <c:v>1930</c:v>
                      </c:pt>
                      <c:pt idx="122">
                        <c:v>1931</c:v>
                      </c:pt>
                      <c:pt idx="123">
                        <c:v>1932</c:v>
                      </c:pt>
                      <c:pt idx="124">
                        <c:v>1933</c:v>
                      </c:pt>
                      <c:pt idx="125">
                        <c:v>1934</c:v>
                      </c:pt>
                      <c:pt idx="126">
                        <c:v>1935</c:v>
                      </c:pt>
                      <c:pt idx="127">
                        <c:v>1936</c:v>
                      </c:pt>
                      <c:pt idx="128">
                        <c:v>1937</c:v>
                      </c:pt>
                      <c:pt idx="129">
                        <c:v>1938</c:v>
                      </c:pt>
                      <c:pt idx="130">
                        <c:v>1939</c:v>
                      </c:pt>
                      <c:pt idx="131">
                        <c:v>1940</c:v>
                      </c:pt>
                      <c:pt idx="132">
                        <c:v>1941</c:v>
                      </c:pt>
                      <c:pt idx="133">
                        <c:v>1942</c:v>
                      </c:pt>
                      <c:pt idx="134">
                        <c:v>1943</c:v>
                      </c:pt>
                      <c:pt idx="135">
                        <c:v>1944</c:v>
                      </c:pt>
                      <c:pt idx="136">
                        <c:v>1945</c:v>
                      </c:pt>
                      <c:pt idx="137">
                        <c:v>1946</c:v>
                      </c:pt>
                      <c:pt idx="138">
                        <c:v>1947</c:v>
                      </c:pt>
                      <c:pt idx="139">
                        <c:v>1948</c:v>
                      </c:pt>
                      <c:pt idx="140">
                        <c:v>1949</c:v>
                      </c:pt>
                      <c:pt idx="141">
                        <c:v>1950</c:v>
                      </c:pt>
                      <c:pt idx="142">
                        <c:v>1951</c:v>
                      </c:pt>
                      <c:pt idx="143">
                        <c:v>1952</c:v>
                      </c:pt>
                      <c:pt idx="144">
                        <c:v>1953</c:v>
                      </c:pt>
                      <c:pt idx="145">
                        <c:v>1954</c:v>
                      </c:pt>
                      <c:pt idx="146">
                        <c:v>1955</c:v>
                      </c:pt>
                      <c:pt idx="147">
                        <c:v>1956</c:v>
                      </c:pt>
                      <c:pt idx="148">
                        <c:v>1957</c:v>
                      </c:pt>
                      <c:pt idx="149">
                        <c:v>1958</c:v>
                      </c:pt>
                      <c:pt idx="150">
                        <c:v>1959</c:v>
                      </c:pt>
                      <c:pt idx="151">
                        <c:v>1960</c:v>
                      </c:pt>
                      <c:pt idx="152">
                        <c:v>1961</c:v>
                      </c:pt>
                      <c:pt idx="153">
                        <c:v>1962</c:v>
                      </c:pt>
                      <c:pt idx="154">
                        <c:v>1963</c:v>
                      </c:pt>
                      <c:pt idx="155">
                        <c:v>1964</c:v>
                      </c:pt>
                      <c:pt idx="156">
                        <c:v>1965</c:v>
                      </c:pt>
                      <c:pt idx="157">
                        <c:v>1966</c:v>
                      </c:pt>
                      <c:pt idx="158">
                        <c:v>1967</c:v>
                      </c:pt>
                      <c:pt idx="159">
                        <c:v>1968</c:v>
                      </c:pt>
                      <c:pt idx="160">
                        <c:v>1969</c:v>
                      </c:pt>
                      <c:pt idx="161">
                        <c:v>1970</c:v>
                      </c:pt>
                      <c:pt idx="162">
                        <c:v>1971</c:v>
                      </c:pt>
                      <c:pt idx="163">
                        <c:v>1972</c:v>
                      </c:pt>
                      <c:pt idx="164">
                        <c:v>1973</c:v>
                      </c:pt>
                      <c:pt idx="165">
                        <c:v>1974</c:v>
                      </c:pt>
                      <c:pt idx="166">
                        <c:v>1975</c:v>
                      </c:pt>
                      <c:pt idx="167">
                        <c:v>1976</c:v>
                      </c:pt>
                      <c:pt idx="168">
                        <c:v>1977</c:v>
                      </c:pt>
                      <c:pt idx="169">
                        <c:v>1978</c:v>
                      </c:pt>
                      <c:pt idx="170">
                        <c:v>1979</c:v>
                      </c:pt>
                      <c:pt idx="171">
                        <c:v>1980</c:v>
                      </c:pt>
                      <c:pt idx="172">
                        <c:v>1981</c:v>
                      </c:pt>
                      <c:pt idx="173">
                        <c:v>1982</c:v>
                      </c:pt>
                      <c:pt idx="174">
                        <c:v>1983</c:v>
                      </c:pt>
                      <c:pt idx="175">
                        <c:v>1984</c:v>
                      </c:pt>
                      <c:pt idx="176">
                        <c:v>1985</c:v>
                      </c:pt>
                      <c:pt idx="177">
                        <c:v>1986</c:v>
                      </c:pt>
                      <c:pt idx="178">
                        <c:v>1987</c:v>
                      </c:pt>
                      <c:pt idx="179">
                        <c:v>1988</c:v>
                      </c:pt>
                      <c:pt idx="180">
                        <c:v>1989</c:v>
                      </c:pt>
                      <c:pt idx="181">
                        <c:v>1990</c:v>
                      </c:pt>
                      <c:pt idx="182">
                        <c:v>1991</c:v>
                      </c:pt>
                      <c:pt idx="183">
                        <c:v>1992</c:v>
                      </c:pt>
                      <c:pt idx="184">
                        <c:v>1993</c:v>
                      </c:pt>
                      <c:pt idx="185">
                        <c:v>1994</c:v>
                      </c:pt>
                      <c:pt idx="186">
                        <c:v>1995</c:v>
                      </c:pt>
                      <c:pt idx="187">
                        <c:v>1996</c:v>
                      </c:pt>
                      <c:pt idx="188">
                        <c:v>1997</c:v>
                      </c:pt>
                      <c:pt idx="189">
                        <c:v>1998</c:v>
                      </c:pt>
                      <c:pt idx="190">
                        <c:v>1999</c:v>
                      </c:pt>
                      <c:pt idx="191">
                        <c:v>2000</c:v>
                      </c:pt>
                      <c:pt idx="192">
                        <c:v>2001</c:v>
                      </c:pt>
                      <c:pt idx="193">
                        <c:v>2002</c:v>
                      </c:pt>
                      <c:pt idx="194">
                        <c:v>2003</c:v>
                      </c:pt>
                      <c:pt idx="195">
                        <c:v>2004</c:v>
                      </c:pt>
                      <c:pt idx="196">
                        <c:v>2005</c:v>
                      </c:pt>
                      <c:pt idx="197">
                        <c:v>2006</c:v>
                      </c:pt>
                      <c:pt idx="198">
                        <c:v>2007</c:v>
                      </c:pt>
                      <c:pt idx="199">
                        <c:v>2008</c:v>
                      </c:pt>
                      <c:pt idx="200">
                        <c:v>2009</c:v>
                      </c:pt>
                      <c:pt idx="201">
                        <c:v>2010</c:v>
                      </c:pt>
                      <c:pt idx="202">
                        <c:v>2011</c:v>
                      </c:pt>
                      <c:pt idx="203">
                        <c:v>2012</c:v>
                      </c:pt>
                      <c:pt idx="20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List1!$F$32:$F$236</c15:sqref>
                        </c15:formulaRef>
                      </c:ext>
                    </c:extLst>
                    <c:numCache>
                      <c:formatCode>General</c:formatCode>
                      <c:ptCount val="20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846-4580-BB5C-E886B0D2843C}"/>
                  </c:ext>
                </c:extLst>
              </c15:ser>
            </c15:filteredAreaSeries>
          </c:ext>
        </c:extLst>
      </c:areaChart>
      <c:catAx>
        <c:axId val="26415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7157568"/>
        <c:crosses val="autoZero"/>
        <c:auto val="1"/>
        <c:lblAlgn val="ctr"/>
        <c:lblOffset val="100"/>
        <c:noMultiLvlLbl val="0"/>
      </c:catAx>
      <c:valAx>
        <c:axId val="30715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6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79457C9C-6D4B-475C-8290-0F49623225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9A853D4-DD98-46DD-9D0F-AA55BB8E32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3B4B68FB-1D8C-407A-BB24-60E35CE1AE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AFDB6432-B7A9-4520-B5C2-C442765784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518B25-5F49-42BE-9FF5-B8EE6618655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42D1876-E10F-4234-8DC6-C9A86EA5AE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29E64C9-F536-437D-A915-A6F59E948E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6E0006E6-3DEF-4F17-8820-44968DB01D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6642291-6B5F-46A8-8915-5BFEE108BD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F574C5AE-78E2-46E1-B8FE-F1AB1487FB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640D582F-3B9B-47EF-9F98-D6E102225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FD2535-285B-4D95-A848-747D34A74AB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>
            <a:extLst>
              <a:ext uri="{FF2B5EF4-FFF2-40B4-BE49-F238E27FC236}">
                <a16:creationId xmlns:a16="http://schemas.microsoft.com/office/drawing/2014/main" id="{5C702EA5-BCE0-48CE-A9AE-51AE20FCF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Zástupný symbol pro poznámky 2">
            <a:extLst>
              <a:ext uri="{FF2B5EF4-FFF2-40B4-BE49-F238E27FC236}">
                <a16:creationId xmlns:a16="http://schemas.microsoft.com/office/drawing/2014/main" id="{5E36F990-43F4-4961-ACD9-6F714122B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err="1">
                <a:latin typeface="Arial" panose="020B0604020202020204" pitchFamily="34" charset="0"/>
              </a:rPr>
              <a:t>Výko</a:t>
            </a:r>
            <a:r>
              <a:rPr lang="cs-CZ" altLang="cs-CZ" dirty="0">
                <a:latin typeface="Arial" panose="020B0604020202020204" pitchFamily="34" charset="0"/>
              </a:rPr>
              <a:t> ve 4 blocích: OPZ I-IV</a:t>
            </a:r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2C1F6BE9-5E23-4FD9-92FE-EEE761F92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3C8E084A-5973-411F-8710-E5B94DA51867}" type="slidenum">
              <a:rPr lang="cs-CZ" altLang="cs-CZ" smtClean="0">
                <a:solidFill>
                  <a:srgbClr val="000000"/>
                </a:solidFill>
              </a:rPr>
              <a:pPr/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>
            <a:extLst>
              <a:ext uri="{FF2B5EF4-FFF2-40B4-BE49-F238E27FC236}">
                <a16:creationId xmlns:a16="http://schemas.microsoft.com/office/drawing/2014/main" id="{563AB8F2-082C-4751-A876-2E63F462CC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>
            <a:extLst>
              <a:ext uri="{FF2B5EF4-FFF2-40B4-BE49-F238E27FC236}">
                <a16:creationId xmlns:a16="http://schemas.microsoft.com/office/drawing/2014/main" id="{8201EF27-1696-4F01-9B13-27F7D9EC4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7764" name="Zástupný symbol pro číslo snímku 3">
            <a:extLst>
              <a:ext uri="{FF2B5EF4-FFF2-40B4-BE49-F238E27FC236}">
                <a16:creationId xmlns:a16="http://schemas.microsoft.com/office/drawing/2014/main" id="{DA8ADAB7-0140-4561-94B8-47B3E6EB2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28E5687A-A6BA-4CAF-ACBD-9CC2B6C508D8}" type="slidenum">
              <a:rPr lang="cs-CZ" altLang="cs-CZ" smtClean="0">
                <a:solidFill>
                  <a:srgbClr val="000000"/>
                </a:solidFill>
              </a:rPr>
              <a:pPr/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>
            <a:extLst>
              <a:ext uri="{FF2B5EF4-FFF2-40B4-BE49-F238E27FC236}">
                <a16:creationId xmlns:a16="http://schemas.microsoft.com/office/drawing/2014/main" id="{2469852D-473D-4F97-9EBC-31E48D377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Zástupný symbol pro poznámky 2">
            <a:extLst>
              <a:ext uri="{FF2B5EF4-FFF2-40B4-BE49-F238E27FC236}">
                <a16:creationId xmlns:a16="http://schemas.microsoft.com/office/drawing/2014/main" id="{C98298DA-A198-484C-84E6-2DCD2ADB6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9812" name="Zástupný symbol pro číslo snímku 3">
            <a:extLst>
              <a:ext uri="{FF2B5EF4-FFF2-40B4-BE49-F238E27FC236}">
                <a16:creationId xmlns:a16="http://schemas.microsoft.com/office/drawing/2014/main" id="{411F5CBC-8694-444A-AEDC-393DADB17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53F85638-753C-4F07-817D-FF831C6451D7}" type="slidenum">
              <a:rPr lang="cs-CZ" altLang="cs-CZ" smtClean="0">
                <a:solidFill>
                  <a:srgbClr val="000000"/>
                </a:solidFill>
              </a:rPr>
              <a:pPr/>
              <a:t>11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12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0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14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1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19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082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1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24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>
            <a:extLst>
              <a:ext uri="{FF2B5EF4-FFF2-40B4-BE49-F238E27FC236}">
                <a16:creationId xmlns:a16="http://schemas.microsoft.com/office/drawing/2014/main" id="{234AED2E-2111-45F8-A474-A508AC17D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>
            <a:extLst>
              <a:ext uri="{FF2B5EF4-FFF2-40B4-BE49-F238E27FC236}">
                <a16:creationId xmlns:a16="http://schemas.microsoft.com/office/drawing/2014/main" id="{A457CB93-F451-47CB-85C7-F167E2F6B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3732" name="Zástupný symbol pro číslo snímku 3">
            <a:extLst>
              <a:ext uri="{FF2B5EF4-FFF2-40B4-BE49-F238E27FC236}">
                <a16:creationId xmlns:a16="http://schemas.microsoft.com/office/drawing/2014/main" id="{10F7ABFD-DE65-437C-8CDA-438DBD8F4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33954675-EB30-4591-A25C-91F531DA7C22}" type="slidenum">
              <a:rPr lang="cs-CZ" altLang="cs-CZ" smtClean="0">
                <a:solidFill>
                  <a:srgbClr val="000000"/>
                </a:solidFill>
              </a:rPr>
              <a:pPr/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07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00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1775" y="803275"/>
            <a:ext cx="7140575" cy="4017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968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61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502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081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98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52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87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Změny v uvedených ukazatelích souvisejí s širšími změnami reprodukčního chování obyvatel Česka jako např. s odkládáním zakládání rodiny do pozdějšího věku, snižováním počtu vícečetných rodin nebo nárůstem počtu domácností tzv.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lidí, kteří zůstávají dobrovolně bezdětní. 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04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1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>
            <a:extLst>
              <a:ext uri="{FF2B5EF4-FFF2-40B4-BE49-F238E27FC236}">
                <a16:creationId xmlns:a16="http://schemas.microsoft.com/office/drawing/2014/main" id="{1438071A-9482-4EFD-82CE-CDB567A53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>
            <a:extLst>
              <a:ext uri="{FF2B5EF4-FFF2-40B4-BE49-F238E27FC236}">
                <a16:creationId xmlns:a16="http://schemas.microsoft.com/office/drawing/2014/main" id="{FB85C7E9-8BE6-41EF-B025-A30449A7C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7828" name="Zástupný symbol pro číslo snímku 3">
            <a:extLst>
              <a:ext uri="{FF2B5EF4-FFF2-40B4-BE49-F238E27FC236}">
                <a16:creationId xmlns:a16="http://schemas.microsoft.com/office/drawing/2014/main" id="{648F40A3-716F-4371-B9BC-176595FFF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3A7ACF0C-58BE-4D17-9F90-88794FDAD654}" type="slidenum">
              <a:rPr lang="cs-CZ" altLang="cs-CZ" smtClean="0">
                <a:solidFill>
                  <a:srgbClr val="000000"/>
                </a:solidFill>
              </a:rPr>
              <a:pPr/>
              <a:t>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88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C761C-EB0A-43A3-8438-38D5FAEA302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426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07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>
            <a:extLst>
              <a:ext uri="{FF2B5EF4-FFF2-40B4-BE49-F238E27FC236}">
                <a16:creationId xmlns:a16="http://schemas.microsoft.com/office/drawing/2014/main" id="{04C02712-06DF-4218-9D67-B46FCC4D2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Zástupný symbol pro poznámky 2">
            <a:extLst>
              <a:ext uri="{FF2B5EF4-FFF2-40B4-BE49-F238E27FC236}">
                <a16:creationId xmlns:a16="http://schemas.microsoft.com/office/drawing/2014/main" id="{E15472FD-7F03-45DB-ADE9-8D510C863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9876" name="Zástupný symbol pro číslo snímku 3">
            <a:extLst>
              <a:ext uri="{FF2B5EF4-FFF2-40B4-BE49-F238E27FC236}">
                <a16:creationId xmlns:a16="http://schemas.microsoft.com/office/drawing/2014/main" id="{C78149B5-0CED-46A6-B9BE-6309DA8AC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685D34C2-C2B9-4227-80B9-1C88DCFF98C1}" type="slidenum">
              <a:rPr lang="cs-CZ" altLang="cs-CZ" smtClean="0">
                <a:solidFill>
                  <a:srgbClr val="000000"/>
                </a:solidFill>
              </a:rPr>
              <a:pPr/>
              <a:t>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>
            <a:extLst>
              <a:ext uri="{FF2B5EF4-FFF2-40B4-BE49-F238E27FC236}">
                <a16:creationId xmlns:a16="http://schemas.microsoft.com/office/drawing/2014/main" id="{C47663E2-0A61-46EC-94C3-E29D1C04B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Zástupný symbol pro poznámky 2">
            <a:extLst>
              <a:ext uri="{FF2B5EF4-FFF2-40B4-BE49-F238E27FC236}">
                <a16:creationId xmlns:a16="http://schemas.microsoft.com/office/drawing/2014/main" id="{318B03AD-1708-4FDF-B870-CB9D49ACE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7524" name="Zástupný symbol pro číslo snímku 3">
            <a:extLst>
              <a:ext uri="{FF2B5EF4-FFF2-40B4-BE49-F238E27FC236}">
                <a16:creationId xmlns:a16="http://schemas.microsoft.com/office/drawing/2014/main" id="{BA1CD39F-5B1E-4414-9B99-8AD78CE0E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185B58B6-2FB7-48CA-B9C8-DF6C2C4586F6}" type="slidenum">
              <a:rPr lang="cs-CZ" altLang="cs-CZ" smtClean="0">
                <a:solidFill>
                  <a:srgbClr val="000000"/>
                </a:solidFill>
              </a:rPr>
              <a:pPr/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>
            <a:extLst>
              <a:ext uri="{FF2B5EF4-FFF2-40B4-BE49-F238E27FC236}">
                <a16:creationId xmlns:a16="http://schemas.microsoft.com/office/drawing/2014/main" id="{1C5D05E2-D130-487E-8DA5-3EA1923D4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Zástupný symbol pro poznámky 2">
            <a:extLst>
              <a:ext uri="{FF2B5EF4-FFF2-40B4-BE49-F238E27FC236}">
                <a16:creationId xmlns:a16="http://schemas.microsoft.com/office/drawing/2014/main" id="{722D1B52-10CA-4A94-AC5A-4B2314F11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9572" name="Zástupný symbol pro číslo snímku 3">
            <a:extLst>
              <a:ext uri="{FF2B5EF4-FFF2-40B4-BE49-F238E27FC236}">
                <a16:creationId xmlns:a16="http://schemas.microsoft.com/office/drawing/2014/main" id="{AE2E5C93-3ED1-4270-AEDB-73E6295D1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575B8DC1-707D-4222-8CAC-CAB8E30032A3}" type="slidenum">
              <a:rPr lang="cs-CZ" altLang="cs-CZ" smtClean="0">
                <a:solidFill>
                  <a:srgbClr val="000000"/>
                </a:solidFill>
              </a:rPr>
              <a:pPr/>
              <a:t>6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>
            <a:extLst>
              <a:ext uri="{FF2B5EF4-FFF2-40B4-BE49-F238E27FC236}">
                <a16:creationId xmlns:a16="http://schemas.microsoft.com/office/drawing/2014/main" id="{EFA83CDB-4C2D-4946-84BF-07A6C854E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Zástupný symbol pro poznámky 2">
            <a:extLst>
              <a:ext uri="{FF2B5EF4-FFF2-40B4-BE49-F238E27FC236}">
                <a16:creationId xmlns:a16="http://schemas.microsoft.com/office/drawing/2014/main" id="{3A1A058F-AEB8-443A-BFFF-40E85DC37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1620" name="Zástupný symbol pro číslo snímku 3">
            <a:extLst>
              <a:ext uri="{FF2B5EF4-FFF2-40B4-BE49-F238E27FC236}">
                <a16:creationId xmlns:a16="http://schemas.microsoft.com/office/drawing/2014/main" id="{B5157FD6-9547-4E8A-BAD1-F9931E0B9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0C7713B9-2303-4908-AC36-00DC12EC1367}" type="slidenum">
              <a:rPr lang="cs-CZ" altLang="cs-CZ" smtClean="0">
                <a:solidFill>
                  <a:srgbClr val="000000"/>
                </a:solidFill>
              </a:rPr>
              <a:pPr/>
              <a:t>7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>
            <a:extLst>
              <a:ext uri="{FF2B5EF4-FFF2-40B4-BE49-F238E27FC236}">
                <a16:creationId xmlns:a16="http://schemas.microsoft.com/office/drawing/2014/main" id="{86910C19-AC9C-403A-B361-F490261DE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Zástupný symbol pro poznámky 2">
            <a:extLst>
              <a:ext uri="{FF2B5EF4-FFF2-40B4-BE49-F238E27FC236}">
                <a16:creationId xmlns:a16="http://schemas.microsoft.com/office/drawing/2014/main" id="{137CEA36-CE84-4089-876E-5A4BE1338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113668" name="Zástupný symbol pro číslo snímku 3">
            <a:extLst>
              <a:ext uri="{FF2B5EF4-FFF2-40B4-BE49-F238E27FC236}">
                <a16:creationId xmlns:a16="http://schemas.microsoft.com/office/drawing/2014/main" id="{8CB7BFCC-5C4E-422D-B674-45EA6EF40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ED940A00-8DDD-4BED-A219-DF7F6B47E6FC}" type="slidenum"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8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>
            <a:extLst>
              <a:ext uri="{FF2B5EF4-FFF2-40B4-BE49-F238E27FC236}">
                <a16:creationId xmlns:a16="http://schemas.microsoft.com/office/drawing/2014/main" id="{73ABB911-EA2A-43CB-BEF4-BE2BB5BE7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Zástupný symbol pro poznámky 2">
            <a:extLst>
              <a:ext uri="{FF2B5EF4-FFF2-40B4-BE49-F238E27FC236}">
                <a16:creationId xmlns:a16="http://schemas.microsoft.com/office/drawing/2014/main" id="{4AB3C560-F39E-4AFB-B18F-5904ED89F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5716" name="Zástupný symbol pro číslo snímku 3">
            <a:extLst>
              <a:ext uri="{FF2B5EF4-FFF2-40B4-BE49-F238E27FC236}">
                <a16:creationId xmlns:a16="http://schemas.microsoft.com/office/drawing/2014/main" id="{5307F59F-557D-4922-A0E9-BED990DFC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CDEB9698-8EF5-4F3F-950A-F3FC22654FAB}" type="slidenum">
              <a:rPr lang="cs-CZ" altLang="cs-CZ" smtClean="0">
                <a:solidFill>
                  <a:srgbClr val="000000"/>
                </a:solidFill>
              </a:rPr>
              <a:pPr/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0074DD-803B-4B20-A605-FF35C0CB8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D3AED-772A-476E-906E-30BE9F12D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BD52AF-C71E-4642-B47E-7260F7F05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64FB-543A-4D23-82EA-4B228FAF73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605824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61FEB-09F1-44AA-8BD3-B0D6BE45A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48CDDA-3CBF-457D-B063-5932E499F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10315D-46FF-40CC-BDA2-2A0402B07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3B71E-0F1F-43A9-AE4C-4D4A5D98D77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633873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42CBA5-21D8-4F78-B3EF-E111C82E1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E3F16E-6F24-4969-9EA1-0AA6F2B60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A42132-416A-4917-A803-917C0EB43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B2DE8-AD91-4647-989C-3005A74D859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303798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550272E-B417-4A51-9B66-2B7FAFAE0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2F2B933-65E9-4E7C-AF2D-F63E3A087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9C807B-6595-429C-A333-AEC5F8915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5987C-A0B6-4B61-8AC3-846233D988F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860481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3A1733-BA59-452B-AB49-5371A3A84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85AC6D-0D20-4C36-ACFF-00E6E5CF3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AB91FC-65F1-4AEE-85A6-B794EB9DE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3E469-3186-4081-8E9E-4806EBA0428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94806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98E3CE89-F2CD-4CF3-994B-D2C3C3809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E408650-6ACE-4AE8-BB7B-A01C4AF614C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58E25EA-D7F1-4442-ABA3-AB9EF1B30A9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C9781C0-62B5-4E52-BFB1-657938211B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38C3CA3-8BA7-4597-A428-39161F4B9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B582FC4-9954-42C9-B96E-697BF7D2F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E648B5-8402-41C8-A7BA-8FFAA3AC18B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6118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90C6EA-59AB-4EFD-9EF5-A214E3FD8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89FC46-A696-4306-BC05-5B8FE3CF9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DC079E-E259-492B-830E-1426EC26C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8FF139-118D-4E87-92F0-C4CB65956A3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9374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1A206-4117-4C49-B047-CEB7E3477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7FE91D-9171-43EA-97D8-C4C36D148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97EB61-2BE1-44EF-A925-B3CDD9449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DE53BE-0A0B-4DBA-B1A4-75F4D202EC3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746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C90C9-0126-4FB4-B335-338D03803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CB6C3-2451-4FC1-B550-6529F0596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E4E827-7F7F-432E-B50C-3D36CF25D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B77B3B-99CD-4CF8-B58F-EEA0982637E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6872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FCE5EB-5609-4D8F-AF4C-390F9A041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36CEDB-6D0C-45BB-BB8C-E56768A59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3A870D-C646-4E25-88F4-66C6582E6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53CEB5-D1C7-4D8C-903D-F685B4B01C1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19691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197422-4FC2-4FD9-A46D-0F0AC1257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D27BA5-3B73-4D12-B557-06A560A27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5131C0-F8EE-4BDF-8C82-E82947F82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825569-9AB5-4021-8EC1-C450528B8DC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4788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AFE62D-8A7B-4313-8236-7AEAFD5F9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178669-CBC2-422A-87B9-FFCBEDD6B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05644E-6B5D-4EE8-AF31-AE186C626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9398A-495A-4BAB-8542-5363326AA53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4180734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6FEE47-5EF0-47C4-8C68-09EC7CA16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F7086A-5500-463D-BB04-E6A21E7C8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86E5F3-65DC-42A3-9A7B-056A91F0B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0C65A4-0109-4B29-8791-C3CFB77E3FC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69067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4ED69-E476-4E08-8645-AF689F2D5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B3794-0C96-40D0-8B44-6F7121356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D3CBB-28D4-4638-A34E-0C8DE950E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829631-B3F5-49E9-A20F-885F2B0F635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63299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19B11-E459-4579-9168-21494CC9A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3EB0D-7F2A-4C51-9F97-75FCF35A8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D8ED7-9AAE-4AB6-9A10-B4AB2225C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B61A272-03D5-4D9E-AAA4-00E5F6DB17C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7819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1F9BB6-6B61-4031-9DAB-6F1E0D87C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9DDDD5-2AC3-4CAB-8D1B-EECD21B6D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AE697B-64B3-46DB-A3F5-FD7B261EF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18ADC1-185D-4736-8AF7-03EC508D7A6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53272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85E92B-F21C-49EB-BCCB-3E19A3832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D72626-ED35-4327-82CB-DFDFBF04A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A03C2-89C2-4FBF-B87F-E83EA5B1D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9C9A46-194B-47A3-A3D1-E9E4491F7D1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41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0F13B-BA2E-4870-8357-7D92F23EC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8E9CF-2059-4D2F-80F9-3F560D53A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1151B-3596-4DC1-A4FD-8CE3F3F03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D48CCC-A747-435C-A595-A1540649494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427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497B66C5-AE20-41BA-840A-76B00C43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3EDA06CA-0943-4DE6-A586-483CF7BA7E9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CF374A3E-C675-4798-A060-069A1B476E6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EB5FB4-0E54-47FD-B6F8-0BC3BFA18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41C81D7-DB86-466C-81A8-FD2EBF7B0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1C993A0-9F05-4410-B9F2-26EB3081B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177260-7E4F-49F3-BF33-694859758CD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6051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6E13AC-5851-4C5A-906B-14AB181C5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03D53E-DF03-4EBA-920E-1D7501AC6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081E7C-1125-4084-A6AF-8EC0F7C18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BAD377-159A-4AF6-B85D-7B46BD2A3AF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0816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C62D39-4B5C-47F9-828E-C4004BC24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375BF3-4CD4-4562-88D9-0D75E093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DC85EC-C42B-4549-900D-C6D3D2DDA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4BD3C7-AD83-4359-82E7-F7C12131D2F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73423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5FA2AF-573D-49DF-B8ED-C319210F4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CA5819-71F8-4896-A91C-2DBE12631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E1A9F-C8A2-46C9-BB54-0766EC85B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DCE640-7873-4A53-9709-6A3C4300913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15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62CDA1-2B58-4238-9C6C-CD8E4D9E5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171F4F-1426-4E45-BDD1-F4A910351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62DBBC-3D02-4BB8-AD18-F80BBA058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28874-AA12-4376-8625-1927C306792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4885523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F59E3E-382B-4494-99EB-B08991D700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0751D0-DB3A-4567-816D-605B63FF7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5BE50F-969F-4A68-B055-329109AEC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3B695C-E5C1-4967-B54D-23B77899564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81683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980D73-588E-41D1-992B-FFA0A766C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084EB2-6DE4-4980-BD36-633AD0485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C6341D-AF82-45A4-A50C-20FB236F1D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049760-0C17-4B5F-A086-FC75EAA9D75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5824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4B3ED9-49DD-4D10-BAEC-DA4129A7B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0A47BA-A0A2-4C1E-9637-BC0F6DD12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5E3E46-E8C7-4228-88A3-2E253F7894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8C26FE-8CD4-48B2-A691-04BB70D7519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4270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A576AC-D2A9-4E14-B56F-32EA2C33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89CDD-437E-47EE-9CF6-D7B7849402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2913E-CCC5-4159-B54A-4B01E42AC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C439FE-5961-4EFC-9AA6-88F49C5D464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9502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22A6B-5654-44AA-9414-50BCE9F3D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DC9C0-BCDA-4187-81A9-C06944E4A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1DC75-3E77-4DA5-B4C1-3717EB260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C637B5-556C-41F2-BAD4-9B2EB2EDD54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9131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7A2BE4-95FC-41E1-9694-5F745C8C07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5B2348-B05C-49E8-B012-B44F227AE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7CEDE4-7FB6-42C4-BA64-91234E950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92D66D-7771-414D-A75D-EBC143C6089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48084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21AE7C-C829-4FE1-9F0D-4C41D7D5A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BD5C2-CA07-4FC9-B10E-2A9245BB2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04B50-BF1B-4FE3-85CC-0DE288F1B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B4A72-97D9-46C7-9E29-38C56701BFD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19074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89E47-2113-4C82-A22D-25172FEB8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F4095-3509-405A-8E8B-26FC7589C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72CDF-64BE-40F3-B2E9-638CFB58A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DC7248-6305-4875-9712-423CC3E7057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94514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E40E97-570E-40D8-8353-3BD867686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D67255-E19A-4069-8AC0-0933FC475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66DC3A-74E1-4252-B92D-A9876912B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0B9659-E35C-4B22-B6D3-9A8B94919B0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2539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C4703-CC01-4767-89E0-69D8E940F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71F10-2BCA-4CEC-B1CD-FB7817BC2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E1356-E68B-45EC-A197-B0A1730DC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1A2BA3-1263-460D-BD47-EE2DC999EAD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273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091AF-6F8B-4874-B36B-9DA8A7702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97FCFD-2621-41D4-9608-65EC6B483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DB531-7DA2-417B-9A93-C423C08E1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4C8B-D7C2-4B8F-9D31-9C05A4FD8B2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6957841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385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680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720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118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08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07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24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77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71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95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89792A-4316-42CE-A477-B3C89774C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DAEEB3-34B9-433E-9705-C3AAD92E9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315911-8671-4983-92C7-795A39DA6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A2445-8925-48A9-A75B-BEF3EDA1387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154407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168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833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07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51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46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99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49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8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58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E365F0-FB2B-4B82-B9C4-7D326ABF3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3BC39A-0F44-4CC0-8790-85F27F7CF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78CD1C-ED24-45D2-B22E-332C88774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5C7C-6930-4E03-BD40-4781C0E142B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520229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87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97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1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8C18D5-4184-410D-80E9-A49920BA7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75A68F-6F33-4D94-A9DC-93440BAE3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1B651D-2120-49B4-A3FA-4A3EF473A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2BCC1-AE7E-4A9F-80BC-A8BFBC6457F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575253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F12832-5DF4-4642-9872-A97214499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D3EA-4C75-48A7-9F44-598C1BD878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B54D0-A9E8-4DE6-A7F7-E2CE503CC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80BE-A8C9-47D6-B998-1233958420D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23730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FCB9F-610E-4AF0-A61C-1B5330B16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E311C-8D3F-40C9-90DC-60861874E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781E2F-D43F-453D-BA41-C5AF2FEF9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905C-DD05-46F5-A69B-8EA9C61BDF9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39409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3E8F6E-6154-4349-A8DD-2921EAA85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0F5694-DDCE-4C36-9895-77586509A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CB7A06-EE30-4A91-BF1B-0FB6F4DC3C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FD14E3-E98F-47DA-924C-849EE1DFA0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E80615-080D-4814-ADFA-3524856F28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3805B1-933B-4389-91D1-D6FEA7D9679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482" r:id="rId2"/>
    <p:sldLayoutId id="2147485483" r:id="rId3"/>
    <p:sldLayoutId id="2147485484" r:id="rId4"/>
    <p:sldLayoutId id="2147485485" r:id="rId5"/>
    <p:sldLayoutId id="2147485486" r:id="rId6"/>
    <p:sldLayoutId id="2147485487" r:id="rId7"/>
    <p:sldLayoutId id="2147485488" r:id="rId8"/>
    <p:sldLayoutId id="2147485489" r:id="rId9"/>
    <p:sldLayoutId id="2147485490" r:id="rId10"/>
    <p:sldLayoutId id="2147485491" r:id="rId11"/>
    <p:sldLayoutId id="2147485492" r:id="rId12"/>
    <p:sldLayoutId id="214748549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BFE188B-5EBD-4908-AD1E-8F489925A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562EAC5-C600-4087-B23E-F47E7F7AE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734B8163-B48F-46C3-B4FC-42234FA806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7C843929-E947-4756-ACE9-F9392C706B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86480A59-9552-48AF-8306-D09001A47D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F0615FD-D317-45D5-AF99-309E55CDAC5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grpSp>
        <p:nvGrpSpPr>
          <p:cNvPr id="2055" name="Group 7">
            <a:extLst>
              <a:ext uri="{FF2B5EF4-FFF2-40B4-BE49-F238E27FC236}">
                <a16:creationId xmlns:a16="http://schemas.microsoft.com/office/drawing/2014/main" id="{A9D825DC-24C8-44CF-B8F0-E574D458D54F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2056" name="AutoShape 8">
              <a:extLst>
                <a:ext uri="{FF2B5EF4-FFF2-40B4-BE49-F238E27FC236}">
                  <a16:creationId xmlns:a16="http://schemas.microsoft.com/office/drawing/2014/main" id="{54D09004-52DC-444E-A002-D02D790F9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" name="Line 9">
              <a:extLst>
                <a:ext uri="{FF2B5EF4-FFF2-40B4-BE49-F238E27FC236}">
                  <a16:creationId xmlns:a16="http://schemas.microsoft.com/office/drawing/2014/main" id="{8254DC2D-2689-4BB0-A31A-744E19A8D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4" r:id="rId1"/>
    <p:sldLayoutId id="2147485495" r:id="rId2"/>
    <p:sldLayoutId id="2147485496" r:id="rId3"/>
    <p:sldLayoutId id="2147485497" r:id="rId4"/>
    <p:sldLayoutId id="2147485498" r:id="rId5"/>
    <p:sldLayoutId id="2147485499" r:id="rId6"/>
    <p:sldLayoutId id="2147485500" r:id="rId7"/>
    <p:sldLayoutId id="2147485501" r:id="rId8"/>
    <p:sldLayoutId id="2147485502" r:id="rId9"/>
    <p:sldLayoutId id="2147485503" r:id="rId10"/>
    <p:sldLayoutId id="2147485504" r:id="rId11"/>
    <p:sldLayoutId id="214748550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78C375-C6F1-474C-B1B8-E552E09BE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E8C3ED2-F1FA-4AEE-B975-9E14F0939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E8F0FA10-8197-4F82-8A72-1805279944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4031205D-DCCA-4A6F-805D-CD56359118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BD232BD0-509A-4244-BF35-B30E960C7F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BBAC77-FC73-40B0-AC41-2E9448F4AD5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B30D9753-375D-4FBD-BCBD-D37038B9B55C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3080" name="AutoShape 8">
              <a:extLst>
                <a:ext uri="{FF2B5EF4-FFF2-40B4-BE49-F238E27FC236}">
                  <a16:creationId xmlns:a16="http://schemas.microsoft.com/office/drawing/2014/main" id="{05C08F33-066D-4715-B405-2CC609D15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1" name="Line 9">
              <a:extLst>
                <a:ext uri="{FF2B5EF4-FFF2-40B4-BE49-F238E27FC236}">
                  <a16:creationId xmlns:a16="http://schemas.microsoft.com/office/drawing/2014/main" id="{6153E0A7-309C-4E00-A7D3-514D46744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  <p:sldLayoutId id="2147485511" r:id="rId6"/>
    <p:sldLayoutId id="2147485512" r:id="rId7"/>
    <p:sldLayoutId id="2147485513" r:id="rId8"/>
    <p:sldLayoutId id="2147485514" r:id="rId9"/>
    <p:sldLayoutId id="2147485515" r:id="rId10"/>
    <p:sldLayoutId id="2147485516" r:id="rId11"/>
    <p:sldLayoutId id="2147485517" r:id="rId12"/>
    <p:sldLayoutId id="2147485518" r:id="rId13"/>
    <p:sldLayoutId id="2147485519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DA553-215E-4FDD-8341-33525E37543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07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1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  <p:sldLayoutId id="2147485544" r:id="rId12"/>
    <p:sldLayoutId id="21474855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7.xml"/><Relationship Id="rId6" Type="http://schemas.openxmlformats.org/officeDocument/2006/relationships/hyperlink" Target="https://www.szrcr.cz/cs/registr-obyvatel" TargetMode="External"/><Relationship Id="rId5" Type="http://schemas.openxmlformats.org/officeDocument/2006/relationships/hyperlink" Target="https://www.mvcr.cz/clanek/hlaseni-trvaleho-pobytu-996765.aspx" TargetMode="External"/><Relationship Id="rId4" Type="http://schemas.openxmlformats.org/officeDocument/2006/relationships/hyperlink" Target="http://www.brno-stred.cz/odbory/odbor-matrik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37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czso.cz/" TargetMode="External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Relationship Id="rId4" Type="http://schemas.openxmlformats.org/officeDocument/2006/relationships/hyperlink" Target="https://www.czso.cz/csu/scitani2021/rodinny-stav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9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1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2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5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8.xml"/><Relationship Id="rId6" Type="http://schemas.openxmlformats.org/officeDocument/2006/relationships/hyperlink" Target="https://www.czso.cz/csu/czso/obyvatelstvo_hu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1.xml"/><Relationship Id="rId4" Type="http://schemas.openxmlformats.org/officeDocument/2006/relationships/chart" Target="../charts/char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5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Relationship Id="rId5" Type="http://schemas.openxmlformats.org/officeDocument/2006/relationships/hyperlink" Target="http://www.nczisk.sk/" TargetMode="External"/><Relationship Id="rId4" Type="http://schemas.openxmlformats.org/officeDocument/2006/relationships/hyperlink" Target="http://www.uzis.cz/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obyvatelstvo_h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obyvatelstvo_h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5.xml"/><Relationship Id="rId4" Type="http://schemas.openxmlformats.org/officeDocument/2006/relationships/chart" Target="../charts/char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8.xml"/><Relationship Id="rId6" Type="http://schemas.openxmlformats.org/officeDocument/2006/relationships/hyperlink" Target="http://www.statistics.sk/" TargetMode="External"/><Relationship Id="rId5" Type="http://schemas.openxmlformats.org/officeDocument/2006/relationships/hyperlink" Target="http://www.czso.cz/" TargetMode="External"/><Relationship Id="rId4" Type="http://schemas.openxmlformats.org/officeDocument/2006/relationships/hyperlink" Target="https://www.uzis.cz/index.php?pg=registry-sber-dat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6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2.xml"/><Relationship Id="rId5" Type="http://schemas.openxmlformats.org/officeDocument/2006/relationships/hyperlink" Target="https://www.czso.cz/csu/czso/obyvatelstvo_hu" TargetMode="External"/><Relationship Id="rId4" Type="http://schemas.openxmlformats.org/officeDocument/2006/relationships/image" Target="../media/image28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Relationship Id="rId4" Type="http://schemas.openxmlformats.org/officeDocument/2006/relationships/hyperlink" Target="https://www.czso.cz/csu/czso/obyvatelstvo_hu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6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app.mau.se/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https://gateway.euro.who.int/en/datasets/european-health-for-all-database/" TargetMode="External"/><Relationship Id="rId12" Type="http://schemas.openxmlformats.org/officeDocument/2006/relationships/hyperlink" Target="http://unstats.un.org/unsd/default.htm" TargetMode="Externa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9.xml"/><Relationship Id="rId6" Type="http://schemas.openxmlformats.org/officeDocument/2006/relationships/hyperlink" Target="https://www.uzis.cz/index.php?pg=vystupy--tematicke-rady" TargetMode="External"/><Relationship Id="rId11" Type="http://schemas.openxmlformats.org/officeDocument/2006/relationships/hyperlink" Target="http://data.worldbank.org/" TargetMode="External"/><Relationship Id="rId5" Type="http://schemas.openxmlformats.org/officeDocument/2006/relationships/hyperlink" Target="https://reporting.uzis.cz/" TargetMode="External"/><Relationship Id="rId10" Type="http://schemas.openxmlformats.org/officeDocument/2006/relationships/hyperlink" Target="http://www.oecd.org/" TargetMode="External"/><Relationship Id="rId4" Type="http://schemas.openxmlformats.org/officeDocument/2006/relationships/hyperlink" Target="https://www.uzis.cz/index.php?pg=record&amp;id=8280" TargetMode="External"/><Relationship Id="rId9" Type="http://schemas.openxmlformats.org/officeDocument/2006/relationships/hyperlink" Target="http://ec.europa.eu/eurosta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F56A760-148A-4348-B9D2-3F9691D2E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3227" cy="7239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ovéPole 2">
            <a:extLst>
              <a:ext uri="{FF2B5EF4-FFF2-40B4-BE49-F238E27FC236}">
                <a16:creationId xmlns:a16="http://schemas.microsoft.com/office/drawing/2014/main" id="{DD1F597F-DBB8-44C2-8E21-C6E3A306D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21" y="4402036"/>
            <a:ext cx="10875384" cy="1138773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VEŘEJENÉ ZDRAVOTNICTVÍ V ZL I</a:t>
            </a:r>
          </a:p>
          <a:p>
            <a:pPr algn="r">
              <a:defRPr/>
            </a:pPr>
            <a:endParaRPr lang="cs-CZ" alt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1DB5DB65-AAFA-4128-8640-E9373DECC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646238"/>
            <a:ext cx="7840663" cy="6054725"/>
          </a:xfrm>
        </p:spPr>
        <p:txBody>
          <a:bodyPr/>
          <a:lstStyle/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endParaRPr lang="cs-CZ" b="1" dirty="0"/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Obyvatelstvo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Pracovníci</a:t>
            </a:r>
            <a:r>
              <a:rPr lang="cs-CZ" dirty="0"/>
              <a:t> </a:t>
            </a:r>
            <a:r>
              <a:rPr lang="cs-CZ" b="1" dirty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Ekonomické údaje</a:t>
            </a:r>
          </a:p>
        </p:txBody>
      </p:sp>
      <p:sp>
        <p:nvSpPr>
          <p:cNvPr id="116739" name="Text Box 4">
            <a:extLst>
              <a:ext uri="{FF2B5EF4-FFF2-40B4-BE49-F238E27FC236}">
                <a16:creationId xmlns:a16="http://schemas.microsoft.com/office/drawing/2014/main" id="{38A9D9FA-4C42-40EB-BA5E-A026D0961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311178B7-EF44-4FD5-B00D-28A96592E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333375"/>
            <a:ext cx="8497888" cy="1143000"/>
          </a:xfrm>
        </p:spPr>
        <p:txBody>
          <a:bodyPr/>
          <a:lstStyle/>
          <a:p>
            <a:pPr indent="-552450" eaLnBrk="1" hangingPunct="1">
              <a:lnSpc>
                <a:spcPct val="80000"/>
              </a:lnSpc>
              <a:defRPr/>
            </a:pPr>
            <a:r>
              <a:rPr lang="cs-CZ" sz="3200" cap="all" dirty="0">
                <a:solidFill>
                  <a:srgbClr val="0000CC"/>
                </a:solidFill>
              </a:rPr>
              <a:t>Ukazatele pro hodnocení   </a:t>
            </a:r>
            <a:br>
              <a:rPr lang="cs-CZ" sz="3200" cap="all" dirty="0">
                <a:solidFill>
                  <a:srgbClr val="0000CC"/>
                </a:solidFill>
              </a:rPr>
            </a:br>
            <a:r>
              <a:rPr lang="cs-CZ" sz="3200" cap="all" dirty="0">
                <a:solidFill>
                  <a:srgbClr val="0000CC"/>
                </a:solidFill>
              </a:rPr>
              <a:t>zdravotního stavu</a:t>
            </a:r>
          </a:p>
        </p:txBody>
      </p:sp>
      <p:sp>
        <p:nvSpPr>
          <p:cNvPr id="116741" name="Zahnutá šipka doleva 5">
            <a:extLst>
              <a:ext uri="{FF2B5EF4-FFF2-40B4-BE49-F238E27FC236}">
                <a16:creationId xmlns:a16="http://schemas.microsoft.com/office/drawing/2014/main" id="{9CBFB1CA-5488-4794-B8E1-AB116E962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49350A4F-2F44-49A8-9536-884DECF0F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7713" y="1268413"/>
            <a:ext cx="7840662" cy="6054725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lang="cs-CZ" b="1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    </a:t>
            </a:r>
            <a:r>
              <a:rPr lang="cs-CZ" b="1" dirty="0">
                <a:solidFill>
                  <a:srgbClr val="C00000"/>
                </a:solidFill>
              </a:rPr>
              <a:t>Demografická statistika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chemeClr val="tx2"/>
                </a:solidFill>
              </a:rPr>
              <a:t>	</a:t>
            </a:r>
            <a:r>
              <a:rPr lang="cs-CZ" sz="2400" b="1" dirty="0"/>
              <a:t>A: Velikost a složení populace</a:t>
            </a:r>
          </a:p>
          <a:p>
            <a:pPr marL="0" indent="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cs-CZ" sz="2400" b="1" dirty="0"/>
              <a:t>	B: Demografické procesy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lang="cs-CZ" b="1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Statistika zdravotního stavu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00CC"/>
                </a:solidFill>
              </a:rPr>
              <a:t>	</a:t>
            </a:r>
            <a:r>
              <a:rPr lang="cs-CZ" sz="2400" b="1" dirty="0"/>
              <a:t>A: Statistiky nemocnosti</a:t>
            </a:r>
          </a:p>
          <a:p>
            <a:pPr marL="0" indent="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cs-CZ" sz="3000" b="1" dirty="0"/>
              <a:t>	</a:t>
            </a:r>
            <a:r>
              <a:rPr lang="cs-CZ" sz="2400" b="1" dirty="0"/>
              <a:t>B: Statistika zemřelých </a:t>
            </a:r>
          </a:p>
          <a:p>
            <a:pPr marL="800100" lvl="2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/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/>
          </a:p>
          <a:p>
            <a:pPr marL="590550" indent="-590550" eaLnBrk="1" hangingPunct="1">
              <a:buSzTx/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118787" name="Text Box 4">
            <a:extLst>
              <a:ext uri="{FF2B5EF4-FFF2-40B4-BE49-F238E27FC236}">
                <a16:creationId xmlns:a16="http://schemas.microsoft.com/office/drawing/2014/main" id="{386A0C51-0CE6-404F-BE84-B89E90990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F404478-B7E9-4828-8D15-D02F1A4F1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333375"/>
            <a:ext cx="8497887" cy="1143000"/>
          </a:xfrm>
        </p:spPr>
        <p:txBody>
          <a:bodyPr/>
          <a:lstStyle/>
          <a:p>
            <a:pPr indent="-552450" eaLnBrk="1" hangingPunct="1">
              <a:lnSpc>
                <a:spcPct val="80000"/>
              </a:lnSpc>
              <a:defRPr/>
            </a:pPr>
            <a:r>
              <a:rPr lang="cs-CZ" sz="3200" cap="all" dirty="0">
                <a:solidFill>
                  <a:srgbClr val="0000CC"/>
                </a:solidFill>
              </a:rPr>
              <a:t>Ukazatele pro hodnocení   </a:t>
            </a:r>
            <a:br>
              <a:rPr lang="cs-CZ" sz="3200" cap="all" dirty="0">
                <a:solidFill>
                  <a:srgbClr val="0000CC"/>
                </a:solidFill>
              </a:rPr>
            </a:br>
            <a:r>
              <a:rPr lang="cs-CZ" sz="3200" cap="all" dirty="0">
                <a:solidFill>
                  <a:srgbClr val="0000CC"/>
                </a:solidFill>
              </a:rPr>
              <a:t>zdravotního stavu</a:t>
            </a:r>
          </a:p>
        </p:txBody>
      </p:sp>
      <p:sp>
        <p:nvSpPr>
          <p:cNvPr id="118789" name="Zahnutá šipka doleva 5">
            <a:extLst>
              <a:ext uri="{FF2B5EF4-FFF2-40B4-BE49-F238E27FC236}">
                <a16:creationId xmlns:a16="http://schemas.microsoft.com/office/drawing/2014/main" id="{3FDE8D91-335A-4C54-9186-5130974B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" name="Zahnutá šipka doleva 6">
            <a:extLst>
              <a:ext uri="{FF2B5EF4-FFF2-40B4-BE49-F238E27FC236}">
                <a16:creationId xmlns:a16="http://schemas.microsoft.com/office/drawing/2014/main" id="{98972966-027D-4644-9EDA-1423B1041F0E}"/>
              </a:ext>
            </a:extLst>
          </p:cNvPr>
          <p:cNvSpPr/>
          <p:nvPr/>
        </p:nvSpPr>
        <p:spPr bwMode="auto">
          <a:xfrm rot="21180426">
            <a:off x="8759825" y="1806575"/>
            <a:ext cx="1260475" cy="2778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5F5F5F"/>
              </a:buClr>
              <a:buSzPct val="70000"/>
              <a:buFont typeface="Wingdings" pitchFamily="2" charset="2"/>
              <a:buNone/>
              <a:defRPr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Zahnutá šipka doleva 10">
            <a:extLst>
              <a:ext uri="{FF2B5EF4-FFF2-40B4-BE49-F238E27FC236}">
                <a16:creationId xmlns:a16="http://schemas.microsoft.com/office/drawing/2014/main" id="{4E38317D-52C6-4D12-B96F-9929056E39A3}"/>
              </a:ext>
            </a:extLst>
          </p:cNvPr>
          <p:cNvSpPr/>
          <p:nvPr/>
        </p:nvSpPr>
        <p:spPr bwMode="auto">
          <a:xfrm rot="11217581">
            <a:off x="1930400" y="1743075"/>
            <a:ext cx="1366838" cy="2651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5F5F5F"/>
              </a:buClr>
              <a:buSzPct val="70000"/>
              <a:buFont typeface="Wingdings" pitchFamily="2" charset="2"/>
              <a:buNone/>
              <a:defRPr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>
            <a:extLst>
              <a:ext uri="{FF2B5EF4-FFF2-40B4-BE49-F238E27FC236}">
                <a16:creationId xmlns:a16="http://schemas.microsoft.com/office/drawing/2014/main" id="{B0E3DF6A-6A31-44CA-9B78-59E8F1070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9413" y="2159318"/>
            <a:ext cx="8561387" cy="1143000"/>
          </a:xfrm>
        </p:spPr>
        <p:txBody>
          <a:bodyPr/>
          <a:lstStyle/>
          <a:p>
            <a:r>
              <a:rPr lang="cs-CZ" altLang="cs-CZ" sz="4000" dirty="0">
                <a:solidFill>
                  <a:srgbClr val="0000CC"/>
                </a:solidFill>
              </a:rPr>
              <a:t>DEMOGRAFICKÁ STATISTIKA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42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Demografie, zdraví populace a péče o zdraví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a analýza zdravotního stavu obyvatelstva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Zdraví obyvatelstva je významně determinováno tzv. demografickými charakteristikami (např. věk, pohlaví, vzdělání, rodinný stav).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Konstrukce ukazatelů nemocnosti a úmrtnosti</a:t>
            </a:r>
          </a:p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zdraví ve společnosti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obyvatel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obyvatelstva (např. věk, pohlaví, vzdělání, rodinný stav)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Rozmístění obyvatel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potřeby obyvatel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0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984" y="404814"/>
            <a:ext cx="969181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DEMOGRAFIE        </a:t>
            </a:r>
            <a:r>
              <a:rPr lang="cs-CZ" sz="4000" b="1" dirty="0">
                <a:solidFill>
                  <a:srgbClr val="000066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923378" y="1444368"/>
            <a:ext cx="4078287" cy="4030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UDÁLOSTI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Narození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Úmrtí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Svatba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Rozvod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Ukončení studia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Změna bydliště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896491" y="1444368"/>
            <a:ext cx="3776663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PROCESY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Porodnost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Úmrtnost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Sňatečnost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Rozvodovost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Vzdělanost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Migrace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6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259" y="791993"/>
            <a:ext cx="9691817" cy="75672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rgbClr val="002060"/>
                </a:solidFill>
              </a:rPr>
              <a:t>DEMOGRAFIE</a:t>
            </a:r>
            <a:r>
              <a:rPr lang="cs-CZ" sz="4000" b="1" dirty="0">
                <a:solidFill>
                  <a:schemeClr val="accent2"/>
                </a:solidFill>
              </a:rPr>
              <a:t>        </a:t>
            </a:r>
            <a:r>
              <a:rPr lang="cs-CZ" sz="4000" b="1" dirty="0">
                <a:solidFill>
                  <a:srgbClr val="000066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58346" y="1901611"/>
            <a:ext cx="112940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Objekt studia: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Předmět studia: 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Reprodukce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lidských populací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odhaluje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vazby mezi společenskými podmínkami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(kulturní, ekonomické, politické)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populačním vývojem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40258" y="2621949"/>
            <a:ext cx="10812163" cy="1057275"/>
          </a:xfrm>
          <a:prstGeom prst="rect">
            <a:avLst/>
          </a:prstGeom>
          <a:solidFill>
            <a:srgbClr val="00B050">
              <a:alpha val="11000"/>
            </a:srgb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50376" y="363794"/>
            <a:ext cx="12526297" cy="1427470"/>
          </a:xfrm>
          <a:noFill/>
        </p:spPr>
        <p:txBody>
          <a:bodyPr/>
          <a:lstStyle/>
          <a:p>
            <a:pPr algn="l">
              <a:defRPr/>
            </a:pPr>
            <a:r>
              <a:rPr lang="cs-CZ" altLang="cs-CZ" sz="3600" b="1" cap="all" dirty="0">
                <a:solidFill>
                  <a:schemeClr val="accent2"/>
                </a:solidFill>
              </a:rPr>
              <a:t>	  	</a:t>
            </a:r>
            <a:r>
              <a:rPr lang="cs-CZ" altLang="cs-CZ" sz="3600" b="1" cap="all" dirty="0">
                <a:solidFill>
                  <a:srgbClr val="333399"/>
                </a:solidFill>
              </a:rPr>
              <a:t>Základní </a:t>
            </a:r>
            <a:r>
              <a:rPr lang="cs-CZ" altLang="cs-CZ" sz="3600" b="1" cap="all" dirty="0">
                <a:solidFill>
                  <a:schemeClr val="accent2"/>
                </a:solidFill>
              </a:rPr>
              <a:t>zdroje demografických dat</a:t>
            </a:r>
            <a:br>
              <a:rPr lang="cs-CZ" altLang="cs-CZ" sz="3600" cap="all" dirty="0">
                <a:solidFill>
                  <a:srgbClr val="000066"/>
                </a:solidFill>
              </a:rPr>
            </a:br>
            <a:r>
              <a:rPr lang="cs-CZ" altLang="cs-CZ" sz="3600" cap="all" dirty="0">
                <a:solidFill>
                  <a:srgbClr val="000066"/>
                </a:solidFill>
              </a:rPr>
              <a:t>		</a:t>
            </a:r>
            <a:r>
              <a:rPr lang="cs-CZ" altLang="cs-CZ" sz="2800" dirty="0"/>
              <a:t>základní metody zjišťování demografických jevů</a:t>
            </a:r>
            <a:endParaRPr lang="cs-CZ" altLang="cs-CZ" sz="36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305" y="1541987"/>
            <a:ext cx="10522974" cy="4932557"/>
          </a:xfrm>
        </p:spPr>
        <p:txBody>
          <a:bodyPr/>
          <a:lstStyle/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>
                <a:solidFill>
                  <a:schemeClr val="accent2"/>
                </a:solidFill>
              </a:rPr>
              <a:t>Sčítání lidu, domů a bytů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Zvláštní výběrová šetření</a:t>
            </a:r>
          </a:p>
          <a:p>
            <a:r>
              <a:rPr lang="cs-CZ" altLang="cs-CZ" b="1" dirty="0">
                <a:solidFill>
                  <a:schemeClr val="accent2"/>
                </a:solidFill>
                <a:hlinkClick r:id="rId4"/>
              </a:rPr>
              <a:t>Evidence přirozené měny </a:t>
            </a:r>
            <a:r>
              <a:rPr lang="cs-CZ" altLang="cs-CZ" b="1" dirty="0">
                <a:solidFill>
                  <a:schemeClr val="accent2"/>
                </a:solidFill>
              </a:rPr>
              <a:t>(soustava registračních knih - matriky)</a:t>
            </a:r>
          </a:p>
          <a:p>
            <a:r>
              <a:rPr lang="cs-CZ" altLang="cs-CZ" b="1" dirty="0">
                <a:solidFill>
                  <a:schemeClr val="accent2"/>
                </a:solidFill>
                <a:hlinkClick r:id="rId5"/>
              </a:rPr>
              <a:t>Evidence migrací </a:t>
            </a:r>
            <a:r>
              <a:rPr lang="cs-CZ" altLang="cs-CZ" b="1" dirty="0">
                <a:solidFill>
                  <a:schemeClr val="accent2"/>
                </a:solidFill>
              </a:rPr>
              <a:t>(hlášení trvalého pobytu)</a:t>
            </a:r>
          </a:p>
          <a:p>
            <a:r>
              <a:rPr lang="cs-CZ" altLang="cs-CZ" b="1" dirty="0">
                <a:solidFill>
                  <a:schemeClr val="accent2"/>
                </a:solidFill>
                <a:hlinkClick r:id="rId6"/>
              </a:rPr>
              <a:t>Registry obyvatelstva </a:t>
            </a:r>
            <a:r>
              <a:rPr lang="cs-CZ" altLang="cs-CZ" b="1" dirty="0">
                <a:solidFill>
                  <a:schemeClr val="accent2"/>
                </a:solidFill>
              </a:rPr>
              <a:t>(registr obyvatel, soupisy voličů, soupisy školních dětí ad.)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4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484" y="294303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Kde hledat demografické informace?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ČSÚ</a:t>
            </a:r>
          </a:p>
          <a:p>
            <a:r>
              <a:rPr lang="cs-CZ" b="1" dirty="0">
                <a:solidFill>
                  <a:srgbClr val="333399"/>
                </a:solidFill>
              </a:rPr>
              <a:t>Obecní úřady </a:t>
            </a:r>
          </a:p>
          <a:p>
            <a:r>
              <a:rPr lang="cs-CZ" b="1" dirty="0">
                <a:solidFill>
                  <a:srgbClr val="333399"/>
                </a:solidFill>
              </a:rPr>
              <a:t>EUROSTAT</a:t>
            </a:r>
          </a:p>
          <a:p>
            <a:r>
              <a:rPr lang="cs-CZ" b="1" dirty="0">
                <a:solidFill>
                  <a:srgbClr val="333399"/>
                </a:solidFill>
              </a:rPr>
              <a:t>OSN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90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0188" y="542465"/>
            <a:ext cx="10426238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DEMOGRAFICKÁ STATISTIKA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Demografická statika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Populační základna:</a:t>
            </a:r>
            <a:r>
              <a:rPr lang="cs-CZ" dirty="0">
                <a:solidFill>
                  <a:schemeClr val="accent2"/>
                </a:solidFill>
              </a:rPr>
              <a:t> velikost a struktura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>
              <a:solidFill>
                <a:schemeClr val="accent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Demografická dynamika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Populační procesy:</a:t>
            </a:r>
            <a:r>
              <a:rPr lang="cs-CZ" dirty="0">
                <a:solidFill>
                  <a:schemeClr val="accent2"/>
                </a:solidFill>
              </a:rPr>
              <a:t> hromadné demografické události úzce související s velikostí a složením populace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578874" y="3426530"/>
            <a:ext cx="11041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VELIKOST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7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0F7F41C-B5B7-46F9-A4D2-206C6A130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692150"/>
            <a:ext cx="7696200" cy="806450"/>
          </a:xfrm>
        </p:spPr>
        <p:txBody>
          <a:bodyPr/>
          <a:lstStyle/>
          <a:p>
            <a:pPr eaLnBrk="1" hangingPunct="1">
              <a:defRPr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endParaRPr lang="cs-CZ" cap="all" dirty="0">
              <a:solidFill>
                <a:srgbClr val="0000CC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60ACF08-7371-4E2A-91EF-D855FF81C6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2349500"/>
            <a:ext cx="11520487" cy="1295400"/>
          </a:xfrm>
          <a:ln w="76200"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4000" b="1" cap="all" dirty="0">
                <a:solidFill>
                  <a:srgbClr val="0000CC"/>
                </a:solidFill>
                <a:latin typeface="+mj-lt"/>
                <a:ea typeface="Arial Unicode MS" pitchFamily="34" charset="-128"/>
                <a:cs typeface="Rod" pitchFamily="49" charset="-79"/>
              </a:rPr>
              <a:t>Rutinní zdravotnická statistika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sz="4000" b="1" cap="all" dirty="0">
              <a:solidFill>
                <a:srgbClr val="0000CC"/>
              </a:solidFill>
              <a:latin typeface="+mj-lt"/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cap="all" dirty="0">
                <a:solidFill>
                  <a:srgbClr val="0000CC"/>
                </a:solidFill>
                <a:ea typeface="Arial Unicode MS" pitchFamily="34" charset="-128"/>
                <a:cs typeface="Rod" pitchFamily="49" charset="-79"/>
              </a:rPr>
              <a:t>A JEJÍ využití pro hodnocení zdravotního stavu obyvatelstva</a:t>
            </a:r>
            <a:endParaRPr lang="cs-CZ" sz="2800" dirty="0">
              <a:solidFill>
                <a:srgbClr val="0000CC"/>
              </a:solidFill>
              <a:latin typeface="Garamond" pitchFamily="18" charset="0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3700" dirty="0"/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/>
          </a:p>
        </p:txBody>
      </p:sp>
      <p:sp>
        <p:nvSpPr>
          <p:cNvPr id="72708" name="Obdélník 1">
            <a:extLst>
              <a:ext uri="{FF2B5EF4-FFF2-40B4-BE49-F238E27FC236}">
                <a16:creationId xmlns:a16="http://schemas.microsoft.com/office/drawing/2014/main" id="{FEEB34CE-A8D0-4B09-8EC4-CCF21A45B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196975"/>
            <a:ext cx="714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704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29049"/>
            <a:ext cx="10515600" cy="54479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Populace </a:t>
            </a:r>
          </a:p>
          <a:p>
            <a:pPr>
              <a:lnSpc>
                <a:spcPct val="100000"/>
              </a:lnSpc>
            </a:pP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 lidí, mezi kterými dochází k demografické reprodukci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 jednoho státu se může skládat z několika relativně izolovaných populací (př. etnická homogamie)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Politické hranice mohou rozdělit jednu populaci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3200" cap="all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42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76250"/>
            <a:ext cx="10515600" cy="60388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OBYVATELSTVO, </a:t>
            </a:r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příp.</a:t>
            </a: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OBYVATELÉ</a:t>
            </a:r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termín české demografické statistiky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 musí být definováno z hlediska času (datum), prostoru (území státu) a věcně (obyvatelé ≠ občané)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definice obyvatelstva v ČR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osoby, které jsou k danému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daném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přihlášeny k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trvalému pobytu 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 cizinci)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s vízy nad 90 dnů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s přiznaným azylem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 EU s přechodným pobytem </a:t>
            </a:r>
          </a:p>
          <a:p>
            <a:pPr lvl="2">
              <a:lnSpc>
                <a:spcPct val="100000"/>
              </a:lnSpc>
            </a:pPr>
            <a:r>
              <a:rPr lang="cs-CZ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cizinci s povolením k dlouhodobému pobytu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je v obyvatelstvu ČR cca 5 % cizinců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883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517" y="582614"/>
            <a:ext cx="8147050" cy="13684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chemeClr val="accent2"/>
                </a:solidFill>
              </a:rPr>
              <a:t>Počet obyvatelstva</a:t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76376"/>
            <a:ext cx="10972800" cy="5295899"/>
          </a:xfrm>
        </p:spPr>
        <p:txBody>
          <a:bodyPr/>
          <a:lstStyle/>
          <a:p>
            <a:r>
              <a:rPr lang="cs-CZ" altLang="cs-CZ" sz="2800" b="1" cap="all" dirty="0">
                <a:solidFill>
                  <a:srgbClr val="333399"/>
                </a:solidFill>
              </a:rPr>
              <a:t>Stav obyvatel k určitému okamžiku</a:t>
            </a:r>
          </a:p>
          <a:p>
            <a:pPr lvl="1"/>
            <a:r>
              <a:rPr lang="cs-CZ" altLang="cs-CZ" sz="2400" b="1" dirty="0">
                <a:solidFill>
                  <a:srgbClr val="0070C0"/>
                </a:solidFill>
              </a:rPr>
              <a:t>Počáteční stav (1. 1. 2020): </a:t>
            </a:r>
            <a:r>
              <a:rPr lang="cs-CZ" sz="2400" b="1" dirty="0">
                <a:solidFill>
                  <a:srgbClr val="333399"/>
                </a:solidFill>
              </a:rPr>
              <a:t>10 701 777</a:t>
            </a:r>
          </a:p>
          <a:p>
            <a:pPr lvl="1"/>
            <a:r>
              <a:rPr lang="cs-CZ" altLang="cs-CZ" sz="2400" b="1" dirty="0">
                <a:solidFill>
                  <a:srgbClr val="0070C0"/>
                </a:solidFill>
              </a:rPr>
              <a:t>Střední stav (1. 7. 2020): </a:t>
            </a:r>
            <a:r>
              <a:rPr lang="cs-CZ" sz="2400" b="1" dirty="0">
                <a:solidFill>
                  <a:schemeClr val="accent6"/>
                </a:solidFill>
              </a:rPr>
              <a:t>10 696 183</a:t>
            </a:r>
          </a:p>
          <a:p>
            <a:pPr lvl="1"/>
            <a:r>
              <a:rPr lang="cs-CZ" altLang="cs-CZ" sz="2400" b="1" dirty="0">
                <a:solidFill>
                  <a:srgbClr val="0070C0"/>
                </a:solidFill>
              </a:rPr>
              <a:t>Koncový stav (31. 12. 2020): </a:t>
            </a:r>
            <a:r>
              <a:rPr lang="cs-CZ" sz="2400" b="1" dirty="0">
                <a:solidFill>
                  <a:schemeClr val="accent6"/>
                </a:solidFill>
              </a:rPr>
              <a:t>10 682 029</a:t>
            </a:r>
          </a:p>
          <a:p>
            <a:pPr lvl="1"/>
            <a:endParaRPr lang="cs-CZ" sz="2400" b="1" dirty="0">
              <a:solidFill>
                <a:srgbClr val="333399"/>
              </a:solidFill>
            </a:endParaRPr>
          </a:p>
          <a:p>
            <a:r>
              <a:rPr lang="cs-CZ" sz="28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stav obyvatelstva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relativních ukazatelů demografické statistiky.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 nějaký ukazatel udáván v přepočtu na 1 obyvatele nebo např. na 1000 obyvatel, při jeho výpočtu se má zásadně vycházet ze </a:t>
            </a:r>
            <a:r>
              <a:rPr lang="cs-CZ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středního stavu</a:t>
            </a: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vystihovat co nejpřesněji </a:t>
            </a:r>
            <a:r>
              <a:rPr lang="cs-CZ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průměrný počet osob žijících v daném období</a:t>
            </a: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0"/>
              </a:spcBef>
              <a:buNone/>
            </a:pPr>
            <a:br>
              <a:rPr lang="cs-CZ" sz="2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400" b="1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r>
              <a:rPr lang="cs-CZ" altLang="cs-CZ" b="1" dirty="0">
                <a:solidFill>
                  <a:srgbClr val="333399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2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962275" y="3664655"/>
            <a:ext cx="11375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ROZLOŽENÍ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661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746" y="365125"/>
            <a:ext cx="10515600" cy="1325563"/>
          </a:xfrm>
        </p:spPr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Rozložení obyvatelstva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Urbanizace</a:t>
            </a:r>
          </a:p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město x venkov</a:t>
            </a:r>
          </a:p>
          <a:p>
            <a:pPr lvl="1"/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(věk, vzdělání, religiozita …)</a:t>
            </a:r>
          </a:p>
          <a:p>
            <a:pPr lvl="1"/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života</a:t>
            </a:r>
          </a:p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rozdíly</a:t>
            </a:r>
          </a:p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Ročně se stěhuje v rámci ČR necelých 250 000 osob</a:t>
            </a:r>
          </a:p>
          <a:p>
            <a:r>
              <a:rPr lang="cs-CZ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přesun mezi obcemi jednoho okresu (pak z kraje do kraje, nakonec z okresu do okresu v rámci kraje)</a:t>
            </a:r>
          </a:p>
          <a:p>
            <a:pPr marL="0" indent="0">
              <a:buNone/>
            </a:pP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130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czso.cz/documents/10180/77242635/osidleni2017_CR.png/578617b1-044b-41aa-aac9-4f0e98b95695?version=1.0&amp;t=15211178143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41" y="0"/>
            <a:ext cx="9046118" cy="67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08040" y="4896167"/>
            <a:ext cx="1845275" cy="1458097"/>
          </a:xfrm>
          <a:prstGeom prst="rect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878802" y="345645"/>
            <a:ext cx="2740257" cy="1751493"/>
          </a:xfrm>
          <a:prstGeom prst="rect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333625" y="3455105"/>
            <a:ext cx="722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896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charakteristiky obyvatelstva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9479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Biologické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Sociálně právní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Socioekonomické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Kulturní znaky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965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9470"/>
            <a:ext cx="8445500" cy="13684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chemeClr val="accent2"/>
                </a:solidFill>
              </a:rPr>
              <a:t>struktura obyvatelstva</a:t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Biologické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pohlaví, věk, </a:t>
            </a:r>
            <a:r>
              <a:rPr lang="cs-CZ" altLang="cs-CZ" b="1" dirty="0">
                <a:solidFill>
                  <a:srgbClr val="92D050"/>
                </a:solidFill>
              </a:rPr>
              <a:t>zdravotní stav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Sociálně právní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rodinný stav</a:t>
            </a:r>
            <a:endParaRPr lang="cs-CZ" altLang="cs-CZ" b="1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Socioekonomické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ekonomická aktivita, odvětví NH, povolání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Kulturní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vzdělání, národnost, náboženské vyznání</a:t>
            </a:r>
          </a:p>
          <a:p>
            <a:endParaRPr lang="cs-CZ" altLang="cs-CZ" sz="2800" dirty="0">
              <a:solidFill>
                <a:schemeClr val="accent2"/>
              </a:solidFill>
            </a:endParaRPr>
          </a:p>
        </p:txBody>
      </p:sp>
      <p:sp>
        <p:nvSpPr>
          <p:cNvPr id="29" name="Šipka ve tvaru U 28"/>
          <p:cNvSpPr/>
          <p:nvPr/>
        </p:nvSpPr>
        <p:spPr>
          <a:xfrm rot="5400000">
            <a:off x="6053389" y="1728303"/>
            <a:ext cx="839049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Šipka ve tvaru U 31"/>
          <p:cNvSpPr/>
          <p:nvPr/>
        </p:nvSpPr>
        <p:spPr>
          <a:xfrm rot="5400000" flipH="1">
            <a:off x="6440986" y="2702899"/>
            <a:ext cx="1949193" cy="993058"/>
          </a:xfrm>
          <a:prstGeom prst="uturnArrow">
            <a:avLst>
              <a:gd name="adj1" fmla="val 25000"/>
              <a:gd name="adj2" fmla="val 25000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Šipka ve tvaru U 32"/>
          <p:cNvSpPr/>
          <p:nvPr/>
        </p:nvSpPr>
        <p:spPr>
          <a:xfrm rot="5400000" flipH="1">
            <a:off x="6903411" y="3185422"/>
            <a:ext cx="3112280" cy="1191097"/>
          </a:xfrm>
          <a:prstGeom prst="uturnArrow">
            <a:avLst>
              <a:gd name="adj1" fmla="val 25000"/>
              <a:gd name="adj2" fmla="val 25000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Šipka ve tvaru U 33"/>
          <p:cNvSpPr/>
          <p:nvPr/>
        </p:nvSpPr>
        <p:spPr>
          <a:xfrm rot="5400000" flipH="1">
            <a:off x="6027296" y="2195905"/>
            <a:ext cx="891236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Šipka ve tvaru U 28">
            <a:extLst>
              <a:ext uri="{FF2B5EF4-FFF2-40B4-BE49-F238E27FC236}">
                <a16:creationId xmlns:a16="http://schemas.microsoft.com/office/drawing/2014/main" id="{6AF3886A-F6C6-4977-857B-B12D1336BAC3}"/>
              </a:ext>
            </a:extLst>
          </p:cNvPr>
          <p:cNvSpPr/>
          <p:nvPr/>
        </p:nvSpPr>
        <p:spPr>
          <a:xfrm rot="5400000">
            <a:off x="6132469" y="2661911"/>
            <a:ext cx="1177085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Šipka ve tvaru U 28">
            <a:extLst>
              <a:ext uri="{FF2B5EF4-FFF2-40B4-BE49-F238E27FC236}">
                <a16:creationId xmlns:a16="http://schemas.microsoft.com/office/drawing/2014/main" id="{E70A59CA-34FA-40AB-9D48-FA7D1C0A4B41}"/>
              </a:ext>
            </a:extLst>
          </p:cNvPr>
          <p:cNvSpPr/>
          <p:nvPr/>
        </p:nvSpPr>
        <p:spPr>
          <a:xfrm rot="5400000">
            <a:off x="6069645" y="3053618"/>
            <a:ext cx="1949194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Šipka ve tvaru U 28">
            <a:extLst>
              <a:ext uri="{FF2B5EF4-FFF2-40B4-BE49-F238E27FC236}">
                <a16:creationId xmlns:a16="http://schemas.microsoft.com/office/drawing/2014/main" id="{50D7DFFC-2840-4F67-8373-D1AE4AA5811E}"/>
              </a:ext>
            </a:extLst>
          </p:cNvPr>
          <p:cNvSpPr/>
          <p:nvPr/>
        </p:nvSpPr>
        <p:spPr>
          <a:xfrm rot="5400000">
            <a:off x="6032742" y="3635162"/>
            <a:ext cx="3112281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Šipka ve tvaru U 33">
            <a:extLst>
              <a:ext uri="{FF2B5EF4-FFF2-40B4-BE49-F238E27FC236}">
                <a16:creationId xmlns:a16="http://schemas.microsoft.com/office/drawing/2014/main" id="{6E91B35D-7927-483B-A9E2-491905C72B54}"/>
              </a:ext>
            </a:extLst>
          </p:cNvPr>
          <p:cNvSpPr/>
          <p:nvPr/>
        </p:nvSpPr>
        <p:spPr>
          <a:xfrm rot="5400000" flipH="1">
            <a:off x="6039502" y="1859652"/>
            <a:ext cx="891236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2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994" y="587036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pohlaví:</a:t>
            </a:r>
            <a:br>
              <a:rPr lang="cs-CZ" altLang="cs-CZ" sz="3200" b="1" dirty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912000" y="1730036"/>
            <a:ext cx="11093187" cy="4525963"/>
          </a:xfrm>
        </p:spPr>
        <p:txBody>
          <a:bodyPr/>
          <a:lstStyle/>
          <a:p>
            <a:pPr marL="514350" indent="-457200"/>
            <a:r>
              <a:rPr lang="cs-CZ" altLang="cs-CZ" b="1" dirty="0">
                <a:solidFill>
                  <a:srgbClr val="333399"/>
                </a:solidFill>
              </a:rPr>
              <a:t>Je dána 3 skutečnostmi: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>
                <a:solidFill>
                  <a:srgbClr val="333399"/>
                </a:solidFill>
              </a:rPr>
              <a:t>Rodí se více chlapců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 err="1">
                <a:solidFill>
                  <a:srgbClr val="333399"/>
                </a:solidFill>
              </a:rPr>
              <a:t>Nadúmrtnost</a:t>
            </a:r>
            <a:r>
              <a:rPr lang="cs-CZ" altLang="cs-CZ" b="1" dirty="0">
                <a:solidFill>
                  <a:srgbClr val="333399"/>
                </a:solidFill>
              </a:rPr>
              <a:t> mužů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>
                <a:solidFill>
                  <a:srgbClr val="333399"/>
                </a:solidFill>
              </a:rPr>
              <a:t>Rozdílná intenzita (pracovní) migrace mužů a žen</a:t>
            </a:r>
          </a:p>
          <a:p>
            <a:pPr marL="628650" indent="-571500"/>
            <a:endParaRPr lang="cs-CZ" altLang="cs-CZ" sz="3600" b="1" dirty="0">
              <a:solidFill>
                <a:srgbClr val="333399"/>
              </a:solidFill>
            </a:endParaRPr>
          </a:p>
          <a:p>
            <a:pPr marL="628650" indent="-571500"/>
            <a:r>
              <a:rPr lang="cs-CZ" altLang="cs-CZ" b="1" dirty="0">
                <a:solidFill>
                  <a:srgbClr val="333399"/>
                </a:solidFill>
              </a:rPr>
              <a:t>Ukazatele: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cs-CZ" altLang="cs-CZ" sz="2800" b="1" dirty="0">
                <a:solidFill>
                  <a:srgbClr val="333399"/>
                </a:solidFill>
              </a:rPr>
              <a:t>Ukazatel maskulinity/feminity (podíl mužů/žen)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cs-CZ" altLang="cs-CZ" sz="2800" b="1" dirty="0">
                <a:solidFill>
                  <a:srgbClr val="333399"/>
                </a:solidFill>
              </a:rPr>
              <a:t>Index maskulinity/feminity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5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4314E4E-9C98-4AFA-BFFD-27938CC8E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549275"/>
            <a:ext cx="7696200" cy="792163"/>
          </a:xfrm>
        </p:spPr>
        <p:txBody>
          <a:bodyPr/>
          <a:lstStyle/>
          <a:p>
            <a:pPr algn="ctr" eaLnBrk="1" hangingPunct="1"/>
            <a:r>
              <a:rPr lang="cs-CZ" altLang="cs-CZ" sz="3200" b="1">
                <a:solidFill>
                  <a:srgbClr val="0000CC"/>
                </a:solidFill>
              </a:rPr>
              <a:t>Rutinní zdravotnická statistika</a:t>
            </a:r>
            <a:br>
              <a:rPr lang="cs-CZ" altLang="cs-CZ" sz="3200" b="1">
                <a:solidFill>
                  <a:srgbClr val="0000CC"/>
                </a:solidFill>
              </a:rPr>
            </a:br>
            <a:endParaRPr lang="cs-CZ" altLang="cs-CZ" sz="3100">
              <a:solidFill>
                <a:srgbClr val="0000CC"/>
              </a:solidFill>
            </a:endParaRPr>
          </a:p>
        </p:txBody>
      </p:sp>
      <p:sp>
        <p:nvSpPr>
          <p:cNvPr id="8195" name="Zástupný symbol pro obsah 1">
            <a:extLst>
              <a:ext uri="{FF2B5EF4-FFF2-40B4-BE49-F238E27FC236}">
                <a16:creationId xmlns:a16="http://schemas.microsoft.com/office/drawing/2014/main" id="{3D11B012-6366-480B-BEAC-A7116F2FC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412875"/>
            <a:ext cx="10009188" cy="5545138"/>
          </a:xfrm>
        </p:spPr>
        <p:txBody>
          <a:bodyPr/>
          <a:lstStyle/>
          <a:p>
            <a:pPr marL="571500" indent="-571500" defTabSz="720000">
              <a:buClr>
                <a:srgbClr val="C00000"/>
              </a:buClr>
              <a:buSzPct val="100000"/>
              <a:buFont typeface="+mj-lt"/>
              <a:buAutoNum type="romanUcPeriod"/>
              <a:defRPr/>
            </a:pPr>
            <a:r>
              <a:rPr lang="cs-CZ" sz="2800" b="1" dirty="0">
                <a:solidFill>
                  <a:srgbClr val="0000CC"/>
                </a:solidFill>
              </a:rPr>
              <a:t>Zdravotnická statistika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ÚZIS a NZIS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Okruhy informací ve zdravotnické statistice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Publikace</a:t>
            </a:r>
          </a:p>
          <a:p>
            <a:pPr marL="800100" lvl="2" indent="0">
              <a:buClr>
                <a:srgbClr val="FF0000"/>
              </a:buClr>
              <a:buSzPct val="100000"/>
              <a:buFontTx/>
              <a:buNone/>
              <a:defRPr/>
            </a:pPr>
            <a:endParaRPr lang="cs-CZ" b="1" dirty="0"/>
          </a:p>
          <a:p>
            <a:pPr marL="571500" indent="-571500">
              <a:buClr>
                <a:srgbClr val="C00000"/>
              </a:buClr>
              <a:buSzPct val="100000"/>
              <a:buFont typeface="Arial Black" pitchFamily="34" charset="0"/>
              <a:buAutoNum type="romanUcPeriod"/>
              <a:defRPr/>
            </a:pPr>
            <a:r>
              <a:rPr lang="cs-CZ" sz="2800" b="1" dirty="0">
                <a:solidFill>
                  <a:srgbClr val="0000CC"/>
                </a:solidFill>
              </a:rPr>
              <a:t>Dílčí statistiky využívané ke studiu zdravotního stavu populace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Demografická statistika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Statistika nemocnosti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Statistika zemřelých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994" y="587036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pohlaví:</a:t>
            </a:r>
            <a:br>
              <a:rPr lang="cs-CZ" altLang="cs-CZ" sz="3200" b="1" dirty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912001" y="1907018"/>
            <a:ext cx="8831766" cy="4525963"/>
          </a:xfrm>
        </p:spPr>
        <p:txBody>
          <a:bodyPr/>
          <a:lstStyle/>
          <a:p>
            <a:r>
              <a:rPr lang="cs-CZ" altLang="cs-CZ" sz="2800" dirty="0">
                <a:solidFill>
                  <a:schemeClr val="accent2"/>
                </a:solidFill>
              </a:rPr>
              <a:t>Ukazatel: </a:t>
            </a:r>
            <a:r>
              <a:rPr lang="cs-CZ" altLang="cs-CZ" sz="2800" b="1" dirty="0">
                <a:solidFill>
                  <a:schemeClr val="accent2"/>
                </a:solidFill>
              </a:rPr>
              <a:t>index maskulinity</a:t>
            </a:r>
          </a:p>
          <a:p>
            <a:pPr lvl="1"/>
            <a:r>
              <a:rPr lang="cs-CZ" altLang="cs-CZ" sz="2400" dirty="0">
                <a:solidFill>
                  <a:schemeClr val="accent2"/>
                </a:solidFill>
              </a:rPr>
              <a:t>Počet mužů na 100 žen</a:t>
            </a:r>
          </a:p>
          <a:p>
            <a:r>
              <a:rPr lang="cs-CZ" altLang="cs-CZ" sz="2800" b="1" dirty="0">
                <a:solidFill>
                  <a:schemeClr val="accent2"/>
                </a:solidFill>
              </a:rPr>
              <a:t>Celá populace: </a:t>
            </a:r>
            <a:r>
              <a:rPr lang="cs-CZ" altLang="cs-CZ" dirty="0">
                <a:solidFill>
                  <a:schemeClr val="accent2"/>
                </a:solidFill>
              </a:rPr>
              <a:t>97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Při narození: </a:t>
            </a:r>
            <a:r>
              <a:rPr lang="cs-CZ" altLang="cs-CZ" dirty="0">
                <a:solidFill>
                  <a:schemeClr val="accent2"/>
                </a:solidFill>
              </a:rPr>
              <a:t>104 – 107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0-14 let: </a:t>
            </a:r>
            <a:r>
              <a:rPr lang="cs-CZ" altLang="cs-CZ" dirty="0">
                <a:solidFill>
                  <a:schemeClr val="accent2"/>
                </a:solidFill>
              </a:rPr>
              <a:t>105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15-64 let: </a:t>
            </a:r>
            <a:r>
              <a:rPr lang="cs-CZ" altLang="cs-CZ" dirty="0">
                <a:solidFill>
                  <a:schemeClr val="accent2"/>
                </a:solidFill>
              </a:rPr>
              <a:t>103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65+: </a:t>
            </a:r>
            <a:r>
              <a:rPr lang="cs-CZ" altLang="cs-CZ" dirty="0">
                <a:solidFill>
                  <a:schemeClr val="accent2"/>
                </a:solidFill>
              </a:rPr>
              <a:t>71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95+: </a:t>
            </a:r>
            <a:r>
              <a:rPr lang="cs-CZ" altLang="cs-CZ" dirty="0">
                <a:solidFill>
                  <a:schemeClr val="accent2"/>
                </a:solidFill>
              </a:rPr>
              <a:t>27 mužů na 100 žen</a:t>
            </a:r>
          </a:p>
          <a:p>
            <a:pPr marL="57150" indent="0">
              <a:buNone/>
            </a:pPr>
            <a:endParaRPr lang="cs-CZ" altLang="cs-CZ" sz="2800" dirty="0">
              <a:solidFill>
                <a:srgbClr val="00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3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99768" y="577205"/>
            <a:ext cx="9080091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</a:t>
            </a:r>
            <a:r>
              <a:rPr lang="cs-CZ" b="1" cap="all" dirty="0" err="1">
                <a:solidFill>
                  <a:schemeClr val="accent2"/>
                </a:solidFill>
              </a:rPr>
              <a:t>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věku:</a:t>
            </a:r>
            <a:br>
              <a:rPr lang="cs-CZ" altLang="cs-CZ" sz="3200" b="1" dirty="0">
                <a:solidFill>
                  <a:srgbClr val="00B050"/>
                </a:solidFill>
              </a:rPr>
            </a:br>
            <a:endParaRPr lang="cs-CZ" sz="3200" b="1" cap="all" dirty="0">
              <a:solidFill>
                <a:srgbClr val="00B050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5960342" y="3197010"/>
            <a:ext cx="5584723" cy="2859396"/>
          </a:xfrm>
        </p:spPr>
        <p:txBody>
          <a:bodyPr/>
          <a:lstStyle/>
          <a:p>
            <a:pPr marL="57150" indent="0">
              <a:buNone/>
            </a:pPr>
            <a:r>
              <a:rPr lang="cs-CZ" altLang="cs-CZ" sz="2800" b="1" dirty="0">
                <a:solidFill>
                  <a:srgbClr val="333399"/>
                </a:solidFill>
              </a:rPr>
              <a:t>Věk. skupiny dle </a:t>
            </a:r>
            <a:r>
              <a:rPr lang="cs-CZ" altLang="cs-CZ" sz="2800" b="1" u="sng" dirty="0" err="1">
                <a:solidFill>
                  <a:srgbClr val="333399"/>
                </a:solidFill>
              </a:rPr>
              <a:t>ekon</a:t>
            </a:r>
            <a:r>
              <a:rPr lang="cs-CZ" altLang="cs-CZ" sz="2800" b="1" u="sng" dirty="0">
                <a:solidFill>
                  <a:srgbClr val="333399"/>
                </a:solidFill>
              </a:rPr>
              <a:t>. aktivity</a:t>
            </a:r>
          </a:p>
          <a:p>
            <a:pPr marL="57150" indent="0">
              <a:buNone/>
            </a:pPr>
            <a:endParaRPr lang="cs-CZ" altLang="cs-CZ" sz="2800" b="1" dirty="0">
              <a:solidFill>
                <a:srgbClr val="333399"/>
              </a:solidFill>
            </a:endParaRPr>
          </a:p>
          <a:p>
            <a:pPr marL="514350" indent="-457200"/>
            <a:r>
              <a:rPr lang="cs-CZ" altLang="cs-CZ" sz="2800" b="1" dirty="0">
                <a:solidFill>
                  <a:srgbClr val="333399"/>
                </a:solidFill>
              </a:rPr>
              <a:t>0 -14 let: 15 %</a:t>
            </a:r>
          </a:p>
          <a:p>
            <a:pPr marL="514350" indent="-457200"/>
            <a:r>
              <a:rPr lang="cs-CZ" altLang="cs-CZ" sz="2800" b="1" dirty="0">
                <a:solidFill>
                  <a:srgbClr val="333399"/>
                </a:solidFill>
              </a:rPr>
              <a:t>15 – 64 let: 65 %</a:t>
            </a:r>
          </a:p>
          <a:p>
            <a:pPr marL="514350" indent="-457200"/>
            <a:r>
              <a:rPr lang="cs-CZ" altLang="cs-CZ" sz="2800" b="1" dirty="0">
                <a:solidFill>
                  <a:srgbClr val="333399"/>
                </a:solidFill>
              </a:rPr>
              <a:t>65 let a více: 20 %</a:t>
            </a:r>
          </a:p>
        </p:txBody>
      </p:sp>
      <p:sp>
        <p:nvSpPr>
          <p:cNvPr id="5" name="Zástupný symbol pro obsah 6"/>
          <p:cNvSpPr txBox="1">
            <a:spLocks/>
          </p:cNvSpPr>
          <p:nvPr/>
        </p:nvSpPr>
        <p:spPr bwMode="auto">
          <a:xfrm>
            <a:off x="646935" y="3197010"/>
            <a:ext cx="4984955" cy="300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Věk. skupiny </a:t>
            </a:r>
            <a:r>
              <a:rPr kumimoji="0" lang="cs-CZ" altLang="cs-CZ" sz="2800" b="1" i="0" u="sng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dle plodnosti</a:t>
            </a:r>
          </a:p>
          <a:p>
            <a:pPr marL="5715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0 -14 let: 15 %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– 49 let: 46 %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let a více: 39 %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9768" y="1935387"/>
            <a:ext cx="1113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1leté, 5leté či 10leté věkové skupiny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0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9600" y="442452"/>
            <a:ext cx="10972800" cy="975186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věku</a:t>
            </a:r>
            <a:endParaRPr lang="cs-CZ" sz="3200" b="1" cap="all" dirty="0">
              <a:solidFill>
                <a:srgbClr val="00B05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1199" y="1713469"/>
            <a:ext cx="9065741" cy="470852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cap="all" dirty="0">
                <a:solidFill>
                  <a:srgbClr val="C00000"/>
                </a:solidFill>
              </a:rPr>
              <a:t>Typy věkových pyramid (</a:t>
            </a:r>
            <a:r>
              <a:rPr lang="cs-CZ" b="1" dirty="0">
                <a:solidFill>
                  <a:srgbClr val="C00000"/>
                </a:solidFill>
              </a:rPr>
              <a:t>dle </a:t>
            </a:r>
            <a:r>
              <a:rPr lang="cs-CZ" b="1" dirty="0" err="1">
                <a:solidFill>
                  <a:srgbClr val="C00000"/>
                </a:solidFill>
              </a:rPr>
              <a:t>Sundbärga</a:t>
            </a:r>
            <a:r>
              <a:rPr lang="cs-CZ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45059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70694"/>
            <a:ext cx="9144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44996" y="2545492"/>
            <a:ext cx="24795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reprodukční složka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03524" y="2526386"/>
            <a:ext cx="24219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postreprodukční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složka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548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/>
          </p:cNvSpPr>
          <p:nvPr/>
        </p:nvSpPr>
        <p:spPr>
          <a:xfrm rot="16200000">
            <a:off x="-4601497" y="677529"/>
            <a:ext cx="10972800" cy="9751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1. BIOLOGICKÉ ZNAKY</a:t>
            </a:r>
            <a:br>
              <a:rPr kumimoji="0" lang="cs-CZ" sz="44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Struktura z hlediska pohlaví a věku</a:t>
            </a:r>
            <a:b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cs-CZ" sz="3200" b="1" i="0" u="none" strike="noStrike" kern="0" cap="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14266" y="888123"/>
            <a:ext cx="36100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VĚKOVÁ PYRAMIDA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Odráží demografický vývoj v minulosti.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 ČR je typický nerovnoměrný vývoj, tj. střídání slabých a silných populačních ročníků.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Výrazně se změní směrem k regresivnímu typu.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CE5E05-C884-4B0F-9F35-AE007E2B9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717" y="289535"/>
            <a:ext cx="6492549" cy="6361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270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E82CA25-A569-49A5-A935-8336C6E8D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482" y="0"/>
            <a:ext cx="6131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11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55800" y="439738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3800" b="1" cap="all" dirty="0">
                <a:solidFill>
                  <a:srgbClr val="000066"/>
                </a:solidFill>
              </a:rPr>
              <a:t>Demografické stárnutí v ČR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91" y="1769327"/>
            <a:ext cx="6354475" cy="3954967"/>
          </a:xfrm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9309100" y="6211889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551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258" y="404816"/>
            <a:ext cx="10717161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333399"/>
                </a:solidFill>
              </a:rPr>
              <a:t>PROMĚNA VĚKOVÉ STRUKTURY POPULACE – POPULAČNÍ STÁRNUTÍ</a:t>
            </a:r>
          </a:p>
          <a:p>
            <a:pPr marL="0" indent="0">
              <a:buNone/>
              <a:defRPr/>
            </a:pPr>
            <a:endParaRPr lang="cs-CZ" b="1" dirty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Populační stárnutí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proces, kdy se mění věková struktura populace tak, že se zvyšuje podíl osob starších 60 nebo 65 let a snižuje se podíl osob mladších 15 let.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043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-489397" y="274639"/>
            <a:ext cx="12681397" cy="1143000"/>
          </a:xfrm>
        </p:spPr>
        <p:txBody>
          <a:bodyPr/>
          <a:lstStyle/>
          <a:p>
            <a:r>
              <a:rPr lang="cs-CZ" altLang="cs-CZ" sz="4000" b="1" dirty="0">
                <a:solidFill>
                  <a:schemeClr val="accent2"/>
                </a:solidFill>
              </a:rPr>
              <a:t>PODÍL OBYVATEL VE VĚKU  0-14 A 65+</a:t>
            </a:r>
            <a:br>
              <a:rPr lang="cs-CZ" altLang="cs-CZ" sz="4000" b="1" dirty="0">
                <a:solidFill>
                  <a:schemeClr val="accent2"/>
                </a:solidFill>
              </a:rPr>
            </a:br>
            <a:endParaRPr lang="cs-CZ" altLang="cs-CZ" sz="40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417639"/>
            <a:ext cx="8002588" cy="510698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9994901" y="6339682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  <p:pic>
        <p:nvPicPr>
          <p:cNvPr id="2050" name="Picture 2" descr="Podíl obyvatel ve věkové skupině 0-14 a 65 a více let v letech 1950-2019">
            <a:extLst>
              <a:ext uri="{FF2B5EF4-FFF2-40B4-BE49-F238E27FC236}">
                <a16:creationId xmlns:a16="http://schemas.microsoft.com/office/drawing/2014/main" id="{07F1D434-B05D-4916-97F5-DEBF2C6C3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9" y="1006873"/>
            <a:ext cx="84201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9444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7B56850-9011-4B4A-B755-26C110FD4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35" y="374639"/>
            <a:ext cx="9431329" cy="61087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05E4A78-8334-4301-82D3-1F846A8DD41C}"/>
              </a:ext>
            </a:extLst>
          </p:cNvPr>
          <p:cNvSpPr txBox="1"/>
          <p:nvPr/>
        </p:nvSpPr>
        <p:spPr>
          <a:xfrm>
            <a:off x="8267700" y="6553200"/>
            <a:ext cx="361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https://www.czso.cz/csu/czso/obyvatelstvo_hu</a:t>
            </a:r>
          </a:p>
        </p:txBody>
      </p:sp>
    </p:spTree>
    <p:extLst>
      <p:ext uri="{BB962C8B-B14F-4D97-AF65-F5344CB8AC3E}">
        <p14:creationId xmlns:p14="http://schemas.microsoft.com/office/powerpoint/2010/main" val="1887379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SOCIÁLNĚ PRÁVNÍ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Rodinný stav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1818967"/>
            <a:ext cx="10972800" cy="46211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V ČR osoby žijící v manželství mají nejnižší úroveň úmrtnosti.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mužů je výraznější diferenciace úmrtnosti podle rodinného stavu než u žen.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ovdovělých mužů i žen je nižší úroveň úmrtnosti oproti svobodným.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rozvedených žen je nižší úroveň úmrtnosti oproti svobodným, ale u rozvedených mužů je oproti svobodným o něco vyšší.</a:t>
            </a:r>
          </a:p>
          <a:p>
            <a:pPr marL="0" indent="0" algn="r">
              <a:buNone/>
            </a:pPr>
            <a:endParaRPr lang="cs-CZ" sz="2000" i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4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45A722C-C002-4CF1-921C-033DC0BF3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620713"/>
            <a:ext cx="769620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b="1" cap="all" dirty="0">
                <a:solidFill>
                  <a:srgbClr val="0000CC"/>
                </a:solidFill>
              </a:rPr>
              <a:t>Rutinní statistiky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16062E9-39E5-4D6A-ABF6-12C0EDD982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1225" y="1628775"/>
            <a:ext cx="7848600" cy="4824413"/>
          </a:xfrm>
        </p:spPr>
        <p:txBody>
          <a:bodyPr/>
          <a:lstStyle/>
          <a:p>
            <a:pPr marL="0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dirty="0"/>
              <a:t>odvětvové rutinní statistiky </a:t>
            </a:r>
            <a:r>
              <a:rPr lang="cs-CZ" dirty="0">
                <a:hlinkClick r:id="rId5"/>
              </a:rPr>
              <a:t>www.czso.cz</a:t>
            </a: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endParaRPr lang="cs-CZ" b="1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b="1" dirty="0"/>
              <a:t>systematicky a pravidelně </a:t>
            </a:r>
            <a:r>
              <a:rPr lang="cs-CZ" dirty="0"/>
              <a:t>sbíraná data</a:t>
            </a:r>
          </a:p>
          <a:p>
            <a:pPr marL="0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dirty="0"/>
              <a:t>soubory </a:t>
            </a:r>
            <a:r>
              <a:rPr lang="cs-CZ" b="1" dirty="0"/>
              <a:t>uspořádaných </a:t>
            </a:r>
            <a:r>
              <a:rPr lang="cs-CZ" b="1" dirty="0">
                <a:solidFill>
                  <a:srgbClr val="FF0000"/>
                </a:solidFill>
              </a:rPr>
              <a:t>dat</a:t>
            </a:r>
            <a:r>
              <a:rPr lang="cs-CZ" dirty="0"/>
              <a:t> a </a:t>
            </a:r>
            <a:r>
              <a:rPr lang="cs-CZ" b="1" dirty="0">
                <a:solidFill>
                  <a:srgbClr val="FF0000"/>
                </a:solidFill>
              </a:rPr>
              <a:t>ukazatelů</a:t>
            </a:r>
          </a:p>
          <a:p>
            <a:pPr eaLnBrk="1" hangingPunct="1">
              <a:buClr>
                <a:schemeClr val="hlink"/>
              </a:buClr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 marL="0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b="1" dirty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6D486D2-E490-454F-AD31-774FD47F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5" y="1371600"/>
            <a:ext cx="11794423" cy="414279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9D3D9DE-CD17-4FB3-834F-5ACBEFB6139F}"/>
              </a:ext>
            </a:extLst>
          </p:cNvPr>
          <p:cNvSpPr/>
          <p:nvPr/>
        </p:nvSpPr>
        <p:spPr>
          <a:xfrm>
            <a:off x="6096000" y="3429000"/>
            <a:ext cx="827314" cy="10590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1523F1-3D7C-4DFA-8C6B-1A0E76C6EC0F}"/>
              </a:ext>
            </a:extLst>
          </p:cNvPr>
          <p:cNvSpPr/>
          <p:nvPr/>
        </p:nvSpPr>
        <p:spPr>
          <a:xfrm>
            <a:off x="10897906" y="3427632"/>
            <a:ext cx="853440" cy="10576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46C7B1-6BA4-411E-8BBD-3B54FD2E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SDŽ ve věku 30 let</a:t>
            </a:r>
          </a:p>
        </p:txBody>
      </p:sp>
    </p:spTree>
    <p:extLst>
      <p:ext uri="{BB962C8B-B14F-4D97-AF65-F5344CB8AC3E}">
        <p14:creationId xmlns:p14="http://schemas.microsoft.com/office/powerpoint/2010/main" val="2678572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5CC5DD0-0EC2-4946-8CE0-A9D78F0F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67" y="390101"/>
            <a:ext cx="9612066" cy="607779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BA4BB08-ECBF-409F-AE80-58B3AABC1669}"/>
              </a:ext>
            </a:extLst>
          </p:cNvPr>
          <p:cNvSpPr txBox="1"/>
          <p:nvPr/>
        </p:nvSpPr>
        <p:spPr>
          <a:xfrm>
            <a:off x="6896100" y="6349908"/>
            <a:ext cx="521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https://www.czso.cz/csu/scitani2021/rodinny-stav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24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14632" y="943897"/>
            <a:ext cx="688258" cy="432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4632" y="943897"/>
            <a:ext cx="688258" cy="43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15" y="485774"/>
            <a:ext cx="7961775" cy="487734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20A673C-7E7C-4E9E-90CA-14D8F4954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575" y="286990"/>
            <a:ext cx="4018442" cy="5270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510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SOCIOEKONOMICKÉ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Příjem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1831005"/>
            <a:ext cx="10763209" cy="42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3161" y="1750142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11908" y="1646339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50655" y="1527997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98462" y="1631800"/>
            <a:ext cx="10462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900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KULTURNÍ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Vzdělání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62A514-547D-435B-B040-1641DBA35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73" y="1695450"/>
            <a:ext cx="11718579" cy="4858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582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8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KULTURNÍ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Vzdělání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1683521"/>
            <a:ext cx="11321263" cy="42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65471" y="5850194"/>
            <a:ext cx="11602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808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959203" y="3944525"/>
            <a:ext cx="6794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POPULAČNÍ PROCESY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571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6252" y="120614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000" b="1" cap="all" dirty="0">
                <a:solidFill>
                  <a:schemeClr val="accent2"/>
                </a:solidFill>
              </a:rPr>
              <a:t>1. Ukončená těhotenství</a:t>
            </a:r>
            <a:br>
              <a:rPr lang="cs-CZ" sz="4000" b="1" cap="all" dirty="0">
                <a:solidFill>
                  <a:schemeClr val="accent2"/>
                </a:solidFill>
              </a:rPr>
            </a:br>
            <a:r>
              <a:rPr lang="cs-CZ" sz="4000" b="1" cap="all" dirty="0">
                <a:solidFill>
                  <a:schemeClr val="accent2"/>
                </a:solidFill>
              </a:rPr>
              <a:t>	</a:t>
            </a:r>
            <a:r>
              <a:rPr lang="cs-CZ" sz="2400" b="1" cap="all" dirty="0">
                <a:solidFill>
                  <a:schemeClr val="accent2"/>
                </a:solidFill>
              </a:rPr>
              <a:t>PORODNOST, PLODNOST, POTRATOVOST</a:t>
            </a:r>
            <a:br>
              <a:rPr lang="cs-CZ" sz="4000" b="1" cap="all" dirty="0">
                <a:solidFill>
                  <a:schemeClr val="accent2"/>
                </a:solidFill>
              </a:rPr>
            </a:br>
            <a:endParaRPr lang="cs-CZ" sz="4000" b="1" cap="all" dirty="0">
              <a:solidFill>
                <a:schemeClr val="accent2"/>
              </a:solidFill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885835" y="2333689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2. Úmrtnost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0" cap="all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 bwMode="auto">
          <a:xfrm>
            <a:off x="836252" y="3164139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3. reprodukce</a:t>
            </a:r>
            <a:b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cs-CZ" sz="4000" b="1" i="0" u="none" strike="noStrike" kern="0" cap="all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 bwMode="auto">
          <a:xfrm>
            <a:off x="926868" y="4137326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4. SŇATEČNOST</a:t>
            </a:r>
            <a:b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cs-CZ" sz="4000" b="1" i="0" u="none" strike="noStrike" kern="0" cap="all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Nadpis 3"/>
          <p:cNvSpPr txBox="1">
            <a:spLocks/>
          </p:cNvSpPr>
          <p:nvPr/>
        </p:nvSpPr>
        <p:spPr bwMode="auto">
          <a:xfrm>
            <a:off x="1017484" y="4718353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5. ROZVODOVOST</a:t>
            </a:r>
          </a:p>
        </p:txBody>
      </p:sp>
      <p:sp>
        <p:nvSpPr>
          <p:cNvPr id="9" name="Nadpis 3"/>
          <p:cNvSpPr txBox="1">
            <a:spLocks/>
          </p:cNvSpPr>
          <p:nvPr/>
        </p:nvSpPr>
        <p:spPr bwMode="auto">
          <a:xfrm>
            <a:off x="1108100" y="5521727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6. MIGRACE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275360" y="3903216"/>
            <a:ext cx="10829413" cy="23526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87408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od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97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5910" y="439738"/>
            <a:ext cx="946109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rgbClr val="333399"/>
                </a:solidFill>
              </a:rPr>
              <a:t>1.</a:t>
            </a:r>
            <a:r>
              <a:rPr lang="cs-CZ" b="1" cap="all" dirty="0">
                <a:solidFill>
                  <a:schemeClr val="accent2"/>
                </a:solidFill>
              </a:rPr>
              <a:t> Ukončená těhotenství</a:t>
            </a:r>
            <a:br>
              <a:rPr lang="cs-CZ" b="1" cap="all" dirty="0">
                <a:solidFill>
                  <a:srgbClr val="000066"/>
                </a:solidFill>
              </a:rPr>
            </a:br>
            <a:endParaRPr lang="cs-CZ" b="1" cap="all" dirty="0">
              <a:solidFill>
                <a:srgbClr val="00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5910" y="1766530"/>
            <a:ext cx="8229600" cy="4310063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PORODNOST (natalita)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			</a:t>
            </a:r>
            <a:r>
              <a:rPr lang="cs-CZ" sz="2800" b="1" dirty="0">
                <a:solidFill>
                  <a:schemeClr val="accent2"/>
                </a:solidFill>
              </a:rPr>
              <a:t>schopnost rozmnožovat se</a:t>
            </a: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PLODNOST (fertilita)</a:t>
            </a:r>
          </a:p>
          <a:p>
            <a:pPr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POTRATOVOST</a:t>
            </a:r>
          </a:p>
          <a:p>
            <a:pPr>
              <a:defRPr/>
            </a:pPr>
            <a:endParaRPr lang="cs-CZ" b="1" dirty="0">
              <a:solidFill>
                <a:srgbClr val="000066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074606" y="2286000"/>
            <a:ext cx="1474839" cy="358877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2074606" y="2723535"/>
            <a:ext cx="1474839" cy="23597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53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03" y="75437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rgbClr val="00B050"/>
                </a:solidFill>
              </a:rPr>
              <a:t>Porodnost (natalita)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799" y="2102167"/>
            <a:ext cx="10717980" cy="4310063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b="1" dirty="0">
                <a:solidFill>
                  <a:schemeClr val="accent2"/>
                </a:solidFill>
              </a:rPr>
              <a:t>Spolu s úmrtností představují 2 základní složky přirozené reprodukce</a:t>
            </a:r>
          </a:p>
          <a:p>
            <a:pPr>
              <a:buFontTx/>
              <a:buChar char="-"/>
              <a:defRPr/>
            </a:pPr>
            <a:r>
              <a:rPr lang="cs-CZ" dirty="0">
                <a:solidFill>
                  <a:schemeClr val="accent2"/>
                </a:solidFill>
              </a:rPr>
              <a:t>Počet všech narozených – intenzita přibývání lidí rozením</a:t>
            </a:r>
          </a:p>
          <a:p>
            <a:pPr>
              <a:buFontTx/>
              <a:buChar char="-"/>
              <a:defRPr/>
            </a:pPr>
            <a:r>
              <a:rPr lang="cs-CZ" b="1" dirty="0">
                <a:solidFill>
                  <a:schemeClr val="accent2"/>
                </a:solidFill>
              </a:rPr>
              <a:t>Hrubá míra porodnosti </a:t>
            </a:r>
            <a:r>
              <a:rPr lang="cs-CZ" dirty="0">
                <a:solidFill>
                  <a:schemeClr val="accent2"/>
                </a:solidFill>
              </a:rPr>
              <a:t>(živorodost) = počet živě narozených na 1000 obyvatel </a:t>
            </a:r>
            <a:r>
              <a:rPr lang="cs-CZ" dirty="0" err="1">
                <a:solidFill>
                  <a:schemeClr val="accent2"/>
                </a:solidFill>
              </a:rPr>
              <a:t>stř</a:t>
            </a:r>
            <a:r>
              <a:rPr lang="cs-CZ" dirty="0">
                <a:solidFill>
                  <a:schemeClr val="accent2"/>
                </a:solidFill>
              </a:rPr>
              <a:t>. stavu: </a:t>
            </a:r>
            <a:r>
              <a:rPr lang="cs-CZ" b="1" dirty="0">
                <a:solidFill>
                  <a:schemeClr val="accent2"/>
                </a:solidFill>
              </a:rPr>
              <a:t>10,3 (v r. 2020: 110 200 živě narozených)</a:t>
            </a:r>
            <a:endParaRPr lang="cs-CZ" dirty="0">
              <a:solidFill>
                <a:schemeClr val="accent2"/>
              </a:solidFill>
            </a:endParaRPr>
          </a:p>
          <a:p>
            <a:pPr>
              <a:buFontTx/>
              <a:buChar char="-"/>
              <a:defRPr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09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AFCA9B3-C575-49FD-95C1-41A7287C0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476250"/>
            <a:ext cx="10080625" cy="1008063"/>
          </a:xfrm>
        </p:spPr>
        <p:txBody>
          <a:bodyPr/>
          <a:lstStyle/>
          <a:p>
            <a:pPr indent="-552450" eaLnBrk="1" hangingPunct="1">
              <a:lnSpc>
                <a:spcPct val="120000"/>
              </a:lnSpc>
              <a:defRPr/>
            </a:pPr>
            <a:r>
              <a:rPr lang="cs-CZ" sz="3600" cap="all" dirty="0">
                <a:solidFill>
                  <a:srgbClr val="0000CC"/>
                </a:solidFill>
              </a:rPr>
              <a:t>Rutinní zdravotnická statistika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3B79E078-49DF-46CF-A7F2-58DBD4A6D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688" y="2133600"/>
            <a:ext cx="7696200" cy="4895850"/>
          </a:xfrm>
        </p:spPr>
        <p:txBody>
          <a:bodyPr/>
          <a:lstStyle/>
          <a:p>
            <a:pPr marL="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r>
              <a:rPr lang="cs-CZ" sz="2800" cap="all" dirty="0">
                <a:solidFill>
                  <a:srgbClr val="C00000"/>
                </a:solidFill>
                <a:latin typeface="+mj-lt"/>
              </a:rPr>
              <a:t>Okruhy informací: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Obyvatelstvo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Pracovníci</a:t>
            </a:r>
            <a:r>
              <a:rPr lang="cs-CZ" dirty="0"/>
              <a:t> </a:t>
            </a:r>
            <a:r>
              <a:rPr lang="cs-CZ" b="1" dirty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Ekonomické údaje</a:t>
            </a:r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/>
          </a:p>
          <a:p>
            <a:pPr marL="590550" indent="-590550" eaLnBrk="1" hangingPunct="1">
              <a:buSzTx/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EFB23768-6FF3-4001-ABB1-297B4BB2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8E7FE283-358D-4C09-85C1-9B7B5FD5AB09}"/>
              </a:ext>
            </a:extLst>
          </p:cNvPr>
          <p:cNvGraphicFramePr>
            <a:graphicFrameLocks/>
          </p:cNvGraphicFramePr>
          <p:nvPr/>
        </p:nvGraphicFramePr>
        <p:xfrm>
          <a:off x="1104900" y="596900"/>
          <a:ext cx="9855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60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3312" y="1618987"/>
            <a:ext cx="10972800" cy="4525963"/>
          </a:xfrm>
        </p:spPr>
        <p:txBody>
          <a:bodyPr/>
          <a:lstStyle/>
          <a:p>
            <a:pPr marL="514350" indent="-457200">
              <a:buFont typeface="Wingdings" panose="05000000000000000000" pitchFamily="2" charset="2"/>
              <a:buChar char="§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 marL="514350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Úhrnná plodnost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Průměrný počet dětí na 1 ženu ve fertilním věku              (15-49 let) v daném roce </a:t>
            </a:r>
            <a:r>
              <a:rPr lang="cs-CZ" dirty="0">
                <a:solidFill>
                  <a:schemeClr val="accent2"/>
                </a:solidFill>
              </a:rPr>
              <a:t>(za </a:t>
            </a:r>
            <a:r>
              <a:rPr lang="cs-CZ" dirty="0" err="1">
                <a:solidFill>
                  <a:schemeClr val="accent2"/>
                </a:solidFill>
              </a:rPr>
              <a:t>předpokl</a:t>
            </a:r>
            <a:r>
              <a:rPr lang="cs-CZ" dirty="0">
                <a:solidFill>
                  <a:schemeClr val="accent2"/>
                </a:solidFill>
              </a:rPr>
              <a:t>., že by se neměnila specifická intenzita porodnosti)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Záchovná úroveň: 2,1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V roce 2020: 1,7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Výhled: pokles a následná stabilizace na úrovni 1,7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6" name="Nadpis 3"/>
          <p:cNvSpPr txBox="1">
            <a:spLocks/>
          </p:cNvSpPr>
          <p:nvPr/>
        </p:nvSpPr>
        <p:spPr bwMode="auto">
          <a:xfrm>
            <a:off x="726768" y="475987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4400" b="1" i="0" u="none" strike="noStrike" kern="0" cap="all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s-CZ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Plodnost (fertilita)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9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B5E35998-E463-4B65-90BE-0EF765656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950" y="54612"/>
            <a:ext cx="10417501" cy="67487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92314" y="404814"/>
            <a:ext cx="8002587" cy="6048375"/>
          </a:xfrm>
        </p:spPr>
        <p:txBody>
          <a:bodyPr rtlCol="0">
            <a:normAutofit/>
          </a:bodyPr>
          <a:lstStyle/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cxnSp>
        <p:nvCxnSpPr>
          <p:cNvPr id="6" name="Přímá spojnice 5"/>
          <p:cNvCxnSpPr>
            <a:cxnSpLocks/>
          </p:cNvCxnSpPr>
          <p:nvPr/>
        </p:nvCxnSpPr>
        <p:spPr>
          <a:xfrm flipH="1">
            <a:off x="1228726" y="3267075"/>
            <a:ext cx="867727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9372600" y="6557166"/>
            <a:ext cx="33308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/>
              </a:rPr>
              <a:t>https://www.czso.cz/csu/czso/obyvatelstvo_hu</a:t>
            </a:r>
            <a:endParaRPr kumimoji="0" lang="cs-CZ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944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687439" y="284182"/>
            <a:ext cx="8331200" cy="1143000"/>
          </a:xfrm>
        </p:spPr>
        <p:txBody>
          <a:bodyPr/>
          <a:lstStyle/>
          <a:p>
            <a:pPr algn="l">
              <a:defRPr/>
            </a:pPr>
            <a:br>
              <a:rPr lang="cs-CZ" b="1" cap="all" dirty="0">
                <a:solidFill>
                  <a:srgbClr val="000066"/>
                </a:solidFill>
              </a:rPr>
            </a:br>
            <a:r>
              <a:rPr lang="cs-CZ" b="1" dirty="0">
                <a:solidFill>
                  <a:srgbClr val="00B050"/>
                </a:solidFill>
              </a:rPr>
              <a:t>Potratovost</a:t>
            </a:r>
          </a:p>
        </p:txBody>
      </p:sp>
      <p:sp>
        <p:nvSpPr>
          <p:cNvPr id="2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4923" y="1863882"/>
            <a:ext cx="1041236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Dělení potratů: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Potraty samovolné (spontánní) –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40 % z úhrnu všech potratů.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Umělé přerušení těhotenství (interrupce)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– jejich počet se pohybuje okolo 56 % ze všech potratů a dělí se podle délky těhotenství ženy</a:t>
            </a:r>
            <a:r>
              <a:rPr lang="cs-CZ" altLang="cs-CZ" sz="2800" dirty="0">
                <a:solidFill>
                  <a:srgbClr val="333399"/>
                </a:solidFill>
                <a:latin typeface="Arial Unicode MS" panose="020B0604020202020204" pitchFamily="34" charset="-128"/>
              </a:rPr>
              <a:t> (miniinterrupce X UPT)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 Unicode MS" panose="020B0604020202020204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Ostatní potraty –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př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.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žena si ho přivodila sa</a:t>
            </a:r>
            <a:r>
              <a:rPr lang="cs-CZ" altLang="cs-CZ" sz="2800" dirty="0">
                <a:solidFill>
                  <a:srgbClr val="333399"/>
                </a:solidFill>
                <a:latin typeface="Arial Unicode MS" panose="020B0604020202020204" pitchFamily="34" charset="-128"/>
              </a:rPr>
              <a:t>ma, příp. provedený nedovoleně jinou osobou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 Unicode MS" panose="020B0604020202020204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Mimoděložního těhotenství</a:t>
            </a:r>
            <a:endParaRPr kumimoji="0" lang="cs-CZ" altLang="cs-CZ" sz="2800" b="1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6433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324" y="68826"/>
            <a:ext cx="9231620" cy="130769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chemeClr val="accent6"/>
                </a:solidFill>
              </a:rPr>
              <a:t>Vývoj obecných měr potratovosti</a:t>
            </a:r>
          </a:p>
        </p:txBody>
      </p:sp>
      <p:sp>
        <p:nvSpPr>
          <p:cNvPr id="5837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altLang="cs-CZ" b="1">
              <a:solidFill>
                <a:srgbClr val="000066"/>
              </a:solidFill>
            </a:endParaRPr>
          </a:p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67" y="1222496"/>
            <a:ext cx="8469630" cy="5281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085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9C4914B-90C3-4C35-8306-FA7EE4209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347" y="428625"/>
            <a:ext cx="9560328" cy="6192275"/>
          </a:xfrm>
        </p:spPr>
      </p:pic>
    </p:spTree>
    <p:extLst>
      <p:ext uri="{BB962C8B-B14F-4D97-AF65-F5344CB8AC3E}">
        <p14:creationId xmlns:p14="http://schemas.microsoft.com/office/powerpoint/2010/main" val="21203969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/>
        </p:nvGraphicFramePr>
        <p:xfrm>
          <a:off x="543698" y="247136"/>
          <a:ext cx="10911016" cy="606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3708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70" y="846138"/>
            <a:ext cx="7963664" cy="5673673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1957" y="151071"/>
            <a:ext cx="10972800" cy="1143000"/>
          </a:xfrm>
          <a:solidFill>
            <a:schemeClr val="bg1"/>
          </a:solidFill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Vývoj užívání antikoncepce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5990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329" y="567557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2. </a:t>
            </a:r>
            <a:r>
              <a:rPr lang="cs-CZ" sz="4800" b="1" cap="all" dirty="0" err="1">
                <a:solidFill>
                  <a:schemeClr val="accent2"/>
                </a:solidFill>
              </a:rPr>
              <a:t>ZEMŘELí</a:t>
            </a:r>
            <a:br>
              <a:rPr lang="cs-CZ" sz="4800" b="1" cap="all" dirty="0">
                <a:solidFill>
                  <a:schemeClr val="accent2"/>
                </a:solidFill>
              </a:rPr>
            </a:br>
            <a:endParaRPr lang="cs-CZ" sz="3800" b="1" cap="all" dirty="0">
              <a:solidFill>
                <a:schemeClr val="accent2"/>
              </a:solidFill>
            </a:endParaRP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801328" y="1582994"/>
            <a:ext cx="11026877" cy="5442155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Úmrtnost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charakterizuje proces </a:t>
            </a:r>
            <a:r>
              <a:rPr lang="cs-CZ" altLang="cs-CZ" b="1" dirty="0">
                <a:solidFill>
                  <a:schemeClr val="accent2"/>
                </a:solidFill>
              </a:rPr>
              <a:t>vymírání</a:t>
            </a:r>
            <a:r>
              <a:rPr lang="cs-CZ" altLang="cs-CZ" dirty="0">
                <a:solidFill>
                  <a:schemeClr val="accent2"/>
                </a:solidFill>
              </a:rPr>
              <a:t> sledované populace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intenzita umírání se mění v </a:t>
            </a:r>
            <a:r>
              <a:rPr lang="cs-CZ" altLang="cs-CZ" b="1" dirty="0">
                <a:solidFill>
                  <a:srgbClr val="333399"/>
                </a:solidFill>
              </a:rPr>
              <a:t>závislosti na věku a pohlaví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souvisí s nemocností, s kvalitou životních podmínek, životního stylu a životního prostředí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1474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329" y="567557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rgbClr val="00B050"/>
                </a:solidFill>
              </a:rPr>
              <a:t>ÚMRTNOST</a:t>
            </a:r>
            <a:br>
              <a:rPr lang="cs-CZ" sz="4800" b="1" cap="all" dirty="0">
                <a:solidFill>
                  <a:srgbClr val="00B050"/>
                </a:solidFill>
              </a:rPr>
            </a:b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902928" y="1917292"/>
            <a:ext cx="10949547" cy="3383758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cs-CZ" b="1" u="sng" dirty="0">
                <a:solidFill>
                  <a:schemeClr val="accent2"/>
                </a:solidFill>
              </a:rPr>
              <a:t>Hrubá míra úmrtnosti</a:t>
            </a:r>
            <a:r>
              <a:rPr lang="cs-CZ" b="1" dirty="0">
                <a:solidFill>
                  <a:schemeClr val="accent2"/>
                </a:solidFill>
              </a:rPr>
              <a:t>  = počet zemřelých na 1000 obyvatel středního stavu (v r. 2020: </a:t>
            </a:r>
            <a:r>
              <a:rPr lang="cs-CZ" b="1" dirty="0">
                <a:solidFill>
                  <a:srgbClr val="00B050"/>
                </a:solidFill>
              </a:rPr>
              <a:t>12,1</a:t>
            </a:r>
            <a:r>
              <a:rPr lang="cs-CZ" b="1" dirty="0">
                <a:solidFill>
                  <a:schemeClr val="accent2"/>
                </a:solidFill>
              </a:rPr>
              <a:t>; 129 289 zemřelých)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b="1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cs-CZ" altLang="cs-CZ" b="1" u="sng" dirty="0">
                <a:solidFill>
                  <a:schemeClr val="accent2"/>
                </a:solidFill>
              </a:rPr>
              <a:t>SDŽ</a:t>
            </a:r>
            <a:r>
              <a:rPr lang="cs-CZ" altLang="cs-CZ" b="1" dirty="0">
                <a:solidFill>
                  <a:schemeClr val="accent2"/>
                </a:solidFill>
              </a:rPr>
              <a:t> v r. 2019: </a:t>
            </a:r>
            <a:r>
              <a:rPr lang="cs-CZ" altLang="cs-CZ" b="1">
                <a:solidFill>
                  <a:schemeClr val="accent2"/>
                </a:solidFill>
              </a:rPr>
              <a:t>muži </a:t>
            </a:r>
            <a:r>
              <a:rPr lang="cs-CZ" altLang="cs-CZ" b="1">
                <a:solidFill>
                  <a:srgbClr val="00B050"/>
                </a:solidFill>
              </a:rPr>
              <a:t>76,3</a:t>
            </a:r>
            <a:r>
              <a:rPr lang="cs-CZ" altLang="cs-CZ" b="1">
                <a:solidFill>
                  <a:schemeClr val="accent2"/>
                </a:solidFill>
              </a:rPr>
              <a:t> </a:t>
            </a:r>
            <a:r>
              <a:rPr lang="cs-CZ" altLang="cs-CZ" b="1" dirty="0">
                <a:solidFill>
                  <a:schemeClr val="accent2"/>
                </a:solidFill>
              </a:rPr>
              <a:t>let, </a:t>
            </a:r>
            <a:r>
              <a:rPr lang="cs-CZ" altLang="cs-CZ" b="1">
                <a:solidFill>
                  <a:schemeClr val="accent2"/>
                </a:solidFill>
              </a:rPr>
              <a:t>ženy </a:t>
            </a:r>
            <a:r>
              <a:rPr lang="cs-CZ" altLang="cs-CZ" b="1">
                <a:solidFill>
                  <a:srgbClr val="00B050"/>
                </a:solidFill>
              </a:rPr>
              <a:t>82,1</a:t>
            </a:r>
            <a:r>
              <a:rPr lang="cs-CZ" altLang="cs-CZ" b="1">
                <a:solidFill>
                  <a:schemeClr val="accent2"/>
                </a:solidFill>
              </a:rPr>
              <a:t> </a:t>
            </a:r>
            <a:r>
              <a:rPr lang="cs-CZ" altLang="cs-CZ" b="1" dirty="0">
                <a:solidFill>
                  <a:schemeClr val="accent2"/>
                </a:solidFill>
              </a:rPr>
              <a:t>let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cs-CZ" altLang="cs-CZ" b="1" u="sng" dirty="0">
                <a:solidFill>
                  <a:schemeClr val="accent2"/>
                </a:solidFill>
              </a:rPr>
              <a:t>SDŽ</a:t>
            </a:r>
            <a:r>
              <a:rPr lang="cs-CZ" altLang="cs-CZ" b="1" dirty="0">
                <a:solidFill>
                  <a:schemeClr val="accent2"/>
                </a:solidFill>
              </a:rPr>
              <a:t> v r. 2020: muži </a:t>
            </a:r>
            <a:r>
              <a:rPr lang="cs-CZ" altLang="cs-CZ" b="1" dirty="0">
                <a:solidFill>
                  <a:srgbClr val="00B050"/>
                </a:solidFill>
              </a:rPr>
              <a:t>75,3</a:t>
            </a:r>
            <a:r>
              <a:rPr lang="cs-CZ" altLang="cs-CZ" b="1" dirty="0">
                <a:solidFill>
                  <a:schemeClr val="accent2"/>
                </a:solidFill>
              </a:rPr>
              <a:t> let, ženy </a:t>
            </a:r>
            <a:r>
              <a:rPr lang="cs-CZ" altLang="cs-CZ" b="1" dirty="0">
                <a:solidFill>
                  <a:srgbClr val="00B050"/>
                </a:solidFill>
              </a:rPr>
              <a:t>81,4</a:t>
            </a:r>
            <a:r>
              <a:rPr lang="cs-CZ" altLang="cs-CZ" b="1" dirty="0">
                <a:solidFill>
                  <a:schemeClr val="accent2"/>
                </a:solidFill>
              </a:rPr>
              <a:t> let</a:t>
            </a: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66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46B4DE34-6CC4-416A-85BC-8C44595AD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566738"/>
            <a:ext cx="8567738" cy="790575"/>
          </a:xfrm>
        </p:spPr>
        <p:txBody>
          <a:bodyPr/>
          <a:lstStyle/>
          <a:p>
            <a:pPr eaLnBrk="1" hangingPunct="1"/>
            <a:r>
              <a:rPr lang="cs-CZ" altLang="cs-CZ" sz="3100">
                <a:solidFill>
                  <a:srgbClr val="0000CC"/>
                </a:solidFill>
              </a:rPr>
              <a:t>ÚZIS a NZIS</a:t>
            </a:r>
            <a:br>
              <a:rPr lang="cs-CZ" altLang="cs-CZ" sz="3100">
                <a:solidFill>
                  <a:srgbClr val="0000CC"/>
                </a:solidFill>
              </a:rPr>
            </a:br>
            <a:r>
              <a:rPr lang="cs-CZ" altLang="cs-CZ" sz="3100">
                <a:solidFill>
                  <a:srgbClr val="0000CC"/>
                </a:solidFill>
              </a:rPr>
              <a:t>	</a:t>
            </a:r>
            <a:endParaRPr lang="cs-CZ" altLang="cs-CZ" sz="2200">
              <a:solidFill>
                <a:srgbClr val="0000CC"/>
              </a:solidFill>
            </a:endParaRPr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18597790-6373-4109-98E7-7659E0423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663" y="1357313"/>
            <a:ext cx="9793287" cy="538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00CC"/>
                </a:solidFill>
              </a:rPr>
              <a:t>Ústav zdravotnických informací a statistiky</a:t>
            </a:r>
            <a:endParaRPr lang="cs-CZ" sz="2800" b="1" dirty="0"/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100" dirty="0"/>
              <a:t>Ministerstvo  zdravotnictví ČR  </a:t>
            </a:r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400" b="1" dirty="0">
                <a:hlinkClick r:id="rId4"/>
              </a:rPr>
              <a:t>www.uzis.cz</a:t>
            </a:r>
            <a:r>
              <a:rPr lang="cs-CZ" sz="2400" dirty="0"/>
              <a:t> </a:t>
            </a:r>
            <a:endParaRPr lang="cs-CZ" sz="2100" dirty="0"/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400" b="1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5"/>
              </a:rPr>
              <a:t>www.nczisk.sk</a:t>
            </a:r>
            <a:endParaRPr lang="cs-CZ" sz="2400" b="1" dirty="0">
              <a:solidFill>
                <a:schemeClr val="bg2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None/>
              <a:defRPr/>
            </a:pPr>
            <a:endParaRPr lang="cs-CZ" sz="2600" b="1" dirty="0">
              <a:solidFill>
                <a:srgbClr val="0000CC"/>
              </a:solidFill>
            </a:endParaRPr>
          </a:p>
          <a:p>
            <a:pPr marL="457200" eaLnBrk="1" hangingPunct="1">
              <a:defRPr/>
            </a:pPr>
            <a:r>
              <a:rPr lang="cs-CZ" sz="2800" b="1" dirty="0">
                <a:solidFill>
                  <a:srgbClr val="0000CC"/>
                </a:solidFill>
              </a:rPr>
              <a:t>Národní zdravotnický informační systém</a:t>
            </a:r>
          </a:p>
          <a:p>
            <a:pPr marL="857250"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000" dirty="0"/>
              <a:t>sběr a zpracování zdravotnických informací </a:t>
            </a:r>
          </a:p>
          <a:p>
            <a:pPr marL="857250" lvl="1" eaLnBrk="1" hangingPunct="1">
              <a:buClrTx/>
              <a:defRPr/>
            </a:pPr>
            <a:r>
              <a:rPr lang="cs-CZ" sz="2000" dirty="0"/>
              <a:t>vedení zdravotních registrů </a:t>
            </a:r>
          </a:p>
          <a:p>
            <a:pPr marL="857250" lvl="1" eaLnBrk="1" hangingPunct="1">
              <a:buClrTx/>
              <a:defRPr/>
            </a:pPr>
            <a:r>
              <a:rPr lang="cs-CZ" sz="2000" dirty="0"/>
              <a:t>poskytování informací </a:t>
            </a:r>
          </a:p>
          <a:p>
            <a:pPr marL="857250" lvl="1" eaLnBrk="1" hangingPunct="1">
              <a:buClrTx/>
              <a:defRPr/>
            </a:pPr>
            <a:r>
              <a:rPr lang="cs-CZ" sz="2000" dirty="0"/>
              <a:t>využívání informací</a:t>
            </a:r>
            <a:endParaRPr lang="cs-CZ" dirty="0"/>
          </a:p>
        </p:txBody>
      </p:sp>
      <p:sp>
        <p:nvSpPr>
          <p:cNvPr id="108548" name="Obdélník 1">
            <a:extLst>
              <a:ext uri="{FF2B5EF4-FFF2-40B4-BE49-F238E27FC236}">
                <a16:creationId xmlns:a16="http://schemas.microsoft.com/office/drawing/2014/main" id="{5394C6F5-9058-4E80-9593-9937911F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3141663"/>
            <a:ext cx="460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2B8E35C-A503-4CD4-B2D6-CA1D6658B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35" y="374639"/>
            <a:ext cx="9431329" cy="61087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5E67DAF-8E7F-467F-90AE-C5D1FF2F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557166"/>
            <a:ext cx="33308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https://www.czso.cz/csu/czso/obyvatelstvo_hu</a:t>
            </a:r>
            <a:endParaRPr kumimoji="0" lang="cs-CZ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823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ovéPole 4">
            <a:extLst>
              <a:ext uri="{FF2B5EF4-FFF2-40B4-BE49-F238E27FC236}">
                <a16:creationId xmlns:a16="http://schemas.microsoft.com/office/drawing/2014/main" id="{FE67F289-EDE0-4B1E-AA4E-B7A72697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8238" y="6102350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ČSÚ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D5708B0-9175-462A-8FE5-688EE5FE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63" y="896816"/>
            <a:ext cx="8440304" cy="507316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2B8E35C-A503-4CD4-B2D6-CA1D6658B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35" y="374639"/>
            <a:ext cx="9431329" cy="61087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5E67DAF-8E7F-467F-90AE-C5D1FF2F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557166"/>
            <a:ext cx="33308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https://www.czso.cz/csu/czso/obyvatelstvo_hu</a:t>
            </a:r>
            <a:endParaRPr kumimoji="0" lang="cs-CZ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443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54973"/>
            <a:ext cx="10972800" cy="1143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cs-CZ" b="1" dirty="0">
                <a:solidFill>
                  <a:schemeClr val="accent2"/>
                </a:solidFill>
              </a:rPr>
              <a:t>KOJENECKÁ ÚMRTNOST</a:t>
            </a:r>
          </a:p>
        </p:txBody>
      </p:sp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10667591" y="6026944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43925" y="1500981"/>
          <a:ext cx="112384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83932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329" y="567557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2. </a:t>
            </a:r>
            <a:r>
              <a:rPr lang="cs-CZ" sz="4800" b="1" cap="all" dirty="0" err="1">
                <a:solidFill>
                  <a:schemeClr val="accent2"/>
                </a:solidFill>
              </a:rPr>
              <a:t>ZEMŘELí</a:t>
            </a:r>
            <a:br>
              <a:rPr lang="cs-CZ" sz="4800" b="1" cap="all" dirty="0">
                <a:solidFill>
                  <a:schemeClr val="accent2"/>
                </a:solidFill>
              </a:rPr>
            </a:br>
            <a:r>
              <a:rPr lang="cs-CZ" sz="2800" b="1" dirty="0">
                <a:solidFill>
                  <a:srgbClr val="00B050"/>
                </a:solidFill>
              </a:rPr>
              <a:t>Příčiny smrti</a:t>
            </a: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902929" y="1917292"/>
            <a:ext cx="10156368" cy="338375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Ukazatele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Úmrtnost podle příčiny smrti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Smrtnost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0012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52909" y="41024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3. reprodukce</a:t>
            </a:r>
          </a:p>
        </p:txBody>
      </p:sp>
      <p:sp>
        <p:nvSpPr>
          <p:cNvPr id="62467" name="Zástupný symbol pro obsah 1"/>
          <p:cNvSpPr>
            <a:spLocks noGrp="1"/>
          </p:cNvSpPr>
          <p:nvPr>
            <p:ph idx="1"/>
          </p:nvPr>
        </p:nvSpPr>
        <p:spPr>
          <a:xfrm>
            <a:off x="1054509" y="1800503"/>
            <a:ext cx="8229600" cy="4691373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>
                <a:solidFill>
                  <a:schemeClr val="accent2"/>
                </a:solidFill>
              </a:rPr>
              <a:t>Ukazatele: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Přirozený přírůstek/úbytek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Přírůstek/úbytek stěhováním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Celkový přírůstek/úbytek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Čistá míra reprodukce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Hrubá míra reprodukce</a:t>
            </a:r>
          </a:p>
          <a:p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31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CDA1DA0-953C-47BD-9D68-8D9FE0300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72217"/>
            <a:ext cx="9675395" cy="635378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1C17D7A-7B9B-461C-AB8A-BFADE539B674}"/>
              </a:ext>
            </a:extLst>
          </p:cNvPr>
          <p:cNvSpPr txBox="1"/>
          <p:nvPr/>
        </p:nvSpPr>
        <p:spPr>
          <a:xfrm>
            <a:off x="9629775" y="6156670"/>
            <a:ext cx="239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Přirozený úbytek -1535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4768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CC419C1-5BFF-4757-BE80-9E23DC825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295" y="0"/>
            <a:ext cx="8561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107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40" y="439248"/>
            <a:ext cx="9907595" cy="49998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66119" y="313038"/>
            <a:ext cx="757881" cy="411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8540" y="5684108"/>
            <a:ext cx="994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ČR bude výhledově čelit velkému úbytku obyvatel přirozenou měnou.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roce 2067 by mohl rozdíl mezi ŽN a zemřelými činit až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72 000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431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zahraniční migrační saldo nelze příliš prognózovat, kolísá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zřejmě zásadně neovlivní ani velikost ani věkovou strukturu české populace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nemají vyšší porodnost než česká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60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>
            <a:extLst>
              <a:ext uri="{FF2B5EF4-FFF2-40B4-BE49-F238E27FC236}">
                <a16:creationId xmlns:a16="http://schemas.microsoft.com/office/drawing/2014/main" id="{CAD14F63-6907-489E-905C-72D941D8F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333375"/>
            <a:ext cx="8058150" cy="1143000"/>
          </a:xfrm>
        </p:spPr>
        <p:txBody>
          <a:bodyPr/>
          <a:lstStyle/>
          <a:p>
            <a:pPr eaLnBrk="1" hangingPunct="1"/>
            <a:br>
              <a:rPr lang="cs-CZ" altLang="cs-CZ" dirty="0"/>
            </a:br>
            <a:r>
              <a:rPr lang="cs-CZ" altLang="cs-CZ" sz="3000" dirty="0">
                <a:solidFill>
                  <a:srgbClr val="0000CC"/>
                </a:solidFill>
                <a:hlinkClick r:id="rId4"/>
              </a:rPr>
              <a:t>NZIS: Registry a informační systémy</a:t>
            </a:r>
            <a:endParaRPr lang="cs-CZ" altLang="cs-CZ" sz="3000" dirty="0">
              <a:solidFill>
                <a:srgbClr val="0000CC"/>
              </a:solidFill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9645772-9E3B-42FE-9FDA-FD2030F45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905000"/>
            <a:ext cx="10261600" cy="46926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Zdroje dat:	ČSÚ </a:t>
            </a:r>
            <a:r>
              <a:rPr lang="cs-CZ" sz="2800" dirty="0">
                <a:hlinkClick r:id="rId5"/>
              </a:rPr>
              <a:t>www.czso.cz</a:t>
            </a:r>
            <a:r>
              <a:rPr lang="cs-CZ" sz="2800" dirty="0"/>
              <a:t>  (ŠÚ SR </a:t>
            </a:r>
            <a:r>
              <a:rPr lang="cs-CZ" sz="2800" dirty="0">
                <a:hlinkClick r:id="rId6"/>
              </a:rPr>
              <a:t>www.statistics.sk</a:t>
            </a:r>
            <a:r>
              <a:rPr lang="cs-CZ" sz="2800" dirty="0"/>
              <a:t>)</a:t>
            </a:r>
            <a:endParaRPr lang="cs-CZ" sz="2800" b="1" dirty="0">
              <a:solidFill>
                <a:srgbClr val="0000CC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ÚZIS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SZÚ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ČSSZ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NCONZO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MŠMT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MPSV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MF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ZP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600" b="1" dirty="0">
              <a:solidFill>
                <a:srgbClr val="0000CC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600" b="1" dirty="0">
              <a:solidFill>
                <a:srgbClr val="0000CC"/>
              </a:solidFill>
            </a:endParaRPr>
          </a:p>
          <a:p>
            <a:pPr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110596" name="Oválný popisek 3">
            <a:extLst>
              <a:ext uri="{FF2B5EF4-FFF2-40B4-BE49-F238E27FC236}">
                <a16:creationId xmlns:a16="http://schemas.microsoft.com/office/drawing/2014/main" id="{7630D51A-D840-4E28-A73C-5CAEA4C4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8" y="4581525"/>
            <a:ext cx="914400" cy="612775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0597" name="Obláček 5">
            <a:extLst>
              <a:ext uri="{FF2B5EF4-FFF2-40B4-BE49-F238E27FC236}">
                <a16:creationId xmlns:a16="http://schemas.microsoft.com/office/drawing/2014/main" id="{D0B49BD7-E9B1-41D4-B25A-A5F7E75B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088" y="4221163"/>
            <a:ext cx="914400" cy="828675"/>
          </a:xfrm>
          <a:prstGeom prst="cloud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0598" name="Obdélník 3">
            <a:extLst>
              <a:ext uri="{FF2B5EF4-FFF2-40B4-BE49-F238E27FC236}">
                <a16:creationId xmlns:a16="http://schemas.microsoft.com/office/drawing/2014/main" id="{FBBC1510-4A8F-4FD7-AA1B-75A3ED3F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1916113"/>
            <a:ext cx="4445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30400" y="2720181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Sňatečnost a rozvodovost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7734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10872429" y="6261434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554AEF-2526-44C9-AE29-5BEFAF43B333}"/>
              </a:ext>
            </a:extLst>
          </p:cNvPr>
          <p:cNvSpPr txBox="1"/>
          <p:nvPr/>
        </p:nvSpPr>
        <p:spPr>
          <a:xfrm>
            <a:off x="9639300" y="1171575"/>
            <a:ext cx="239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r.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pokles počtu sňatků o 9 500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pokles počtu rozvodů o 2400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78CE5B6-8507-42F5-964E-F0601938F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25" y="146384"/>
            <a:ext cx="9439275" cy="61150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8A725D6-5843-40A1-B8E2-2E1C7D8C6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557166"/>
            <a:ext cx="33308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https://www.czso.cz/csu/czso/obyvatelstvo_hu</a:t>
            </a:r>
            <a:endParaRPr kumimoji="0" lang="cs-CZ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334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0988265" y="6203926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3BEF3C-B8A9-4333-98ED-4B4C8693A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384151"/>
            <a:ext cx="8429625" cy="58197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454E3D-7803-45F5-8298-1A12B30C6C27}"/>
              </a:ext>
            </a:extLst>
          </p:cNvPr>
          <p:cNvSpPr txBox="1"/>
          <p:nvPr/>
        </p:nvSpPr>
        <p:spPr>
          <a:xfrm>
            <a:off x="9367838" y="5343525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r. 2020 48,5 %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55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85A0E6-D534-48B3-AA69-47B44C37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35" y="374639"/>
            <a:ext cx="9431329" cy="61087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3D168E4-E2ED-41A9-B1CD-C978F03E5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557166"/>
            <a:ext cx="33308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https://www.czso.cz/csu/czso/obyvatelstvo_hu</a:t>
            </a:r>
            <a:endParaRPr kumimoji="0" lang="cs-CZ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3077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0921590" y="6388870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  <p:pic>
        <p:nvPicPr>
          <p:cNvPr id="3074" name="Picture 2" descr="Úhrnná rozvodovost v letech 1950-2019">
            <a:extLst>
              <a:ext uri="{FF2B5EF4-FFF2-40B4-BE49-F238E27FC236}">
                <a16:creationId xmlns:a16="http://schemas.microsoft.com/office/drawing/2014/main" id="{18D1ACF5-9D16-4F92-B571-CA4EF4E6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2516"/>
            <a:ext cx="8801100" cy="59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D86D134-B6D7-484B-A18D-E63308856DA2}"/>
              </a:ext>
            </a:extLst>
          </p:cNvPr>
          <p:cNvSpPr txBox="1"/>
          <p:nvPr/>
        </p:nvSpPr>
        <p:spPr>
          <a:xfrm>
            <a:off x="9791700" y="5114925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r. 2020 40,6 %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8916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ROZVODOVOST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7881" y="171141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</a:rPr>
              <a:t>V ČR tradičně vysoká</a:t>
            </a:r>
          </a:p>
          <a:p>
            <a:pPr lvl="1"/>
            <a:r>
              <a:rPr lang="cs-CZ" b="1" dirty="0">
                <a:solidFill>
                  <a:srgbClr val="333399"/>
                </a:solidFill>
              </a:rPr>
              <a:t>nízká religiozita</a:t>
            </a:r>
          </a:p>
          <a:p>
            <a:pPr lvl="1"/>
            <a:r>
              <a:rPr lang="cs-CZ" b="1" dirty="0">
                <a:solidFill>
                  <a:srgbClr val="333399"/>
                </a:solidFill>
              </a:rPr>
              <a:t>vysoká zaměstnanost žen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3378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>
            <a:extLst>
              <a:ext uri="{FF2B5EF4-FFF2-40B4-BE49-F238E27FC236}">
                <a16:creationId xmlns:a16="http://schemas.microsoft.com/office/drawing/2014/main" id="{B0E3DF6A-6A31-44CA-9B78-59E8F1070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401" y="3703638"/>
            <a:ext cx="10840720" cy="1143000"/>
          </a:xfrm>
        </p:spPr>
        <p:txBody>
          <a:bodyPr/>
          <a:lstStyle/>
          <a:p>
            <a:r>
              <a:rPr lang="cs-CZ" altLang="cs-CZ" sz="4000" dirty="0">
                <a:solidFill>
                  <a:srgbClr val="0000CC"/>
                </a:solidFill>
              </a:rPr>
              <a:t>PŘÍŠTĚ:</a:t>
            </a:r>
            <a:br>
              <a:rPr lang="cs-CZ" altLang="cs-CZ" sz="4000" dirty="0">
                <a:solidFill>
                  <a:srgbClr val="0000CC"/>
                </a:solidFill>
              </a:rPr>
            </a:br>
            <a:br>
              <a:rPr lang="cs-CZ" altLang="cs-CZ" sz="4000" dirty="0">
                <a:solidFill>
                  <a:srgbClr val="0000CC"/>
                </a:solidFill>
              </a:rPr>
            </a:br>
            <a:r>
              <a:rPr lang="cs-CZ" altLang="cs-CZ" sz="3600" dirty="0">
                <a:solidFill>
                  <a:srgbClr val="0000CC"/>
                </a:solidFill>
              </a:rPr>
              <a:t>RUTINNÍ ZDRAVOTNICKÁ STATISTIKA  </a:t>
            </a:r>
            <a:br>
              <a:rPr lang="cs-CZ" altLang="cs-CZ" sz="3600" dirty="0">
                <a:solidFill>
                  <a:srgbClr val="0000CC"/>
                </a:solidFill>
              </a:rPr>
            </a:br>
            <a:br>
              <a:rPr lang="cs-CZ" altLang="cs-CZ" sz="3600" dirty="0">
                <a:solidFill>
                  <a:srgbClr val="0000CC"/>
                </a:solidFill>
              </a:rPr>
            </a:br>
            <a:r>
              <a:rPr lang="cs-CZ" altLang="cs-CZ" sz="3600" dirty="0">
                <a:solidFill>
                  <a:srgbClr val="0000CC"/>
                </a:solidFill>
              </a:rPr>
              <a:t>- STATISTIKA NEMOCNOSTI </a:t>
            </a:r>
            <a:br>
              <a:rPr lang="cs-CZ" altLang="cs-CZ" sz="3600" dirty="0">
                <a:solidFill>
                  <a:srgbClr val="0000CC"/>
                </a:solidFill>
              </a:rPr>
            </a:br>
            <a:r>
              <a:rPr lang="cs-CZ" altLang="cs-CZ" sz="3600" dirty="0">
                <a:solidFill>
                  <a:srgbClr val="0000CC"/>
                </a:solidFill>
              </a:rPr>
              <a:t>- STATISTIKA ÚMRTNOSTI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2">
            <a:extLst>
              <a:ext uri="{FF2B5EF4-FFF2-40B4-BE49-F238E27FC236}">
                <a16:creationId xmlns:a16="http://schemas.microsoft.com/office/drawing/2014/main" id="{1868B570-0814-4408-A1CD-BB42B3F9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32" y="448776"/>
            <a:ext cx="10580322" cy="863600"/>
          </a:xfrm>
        </p:spPr>
        <p:txBody>
          <a:bodyPr/>
          <a:lstStyle/>
          <a:p>
            <a:pPr>
              <a:defRPr/>
            </a:pPr>
            <a:r>
              <a:rPr lang="cs-CZ" sz="3200" cap="all" dirty="0">
                <a:solidFill>
                  <a:srgbClr val="0000CC"/>
                </a:solidFill>
              </a:rPr>
              <a:t>Publikace údajů ze  zdravotnické statistiky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D40220F-F0B9-4BCB-858A-7AE8A6D0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32" y="1387598"/>
            <a:ext cx="11380421" cy="5976937"/>
          </a:xfrm>
        </p:spPr>
        <p:txBody>
          <a:bodyPr/>
          <a:lstStyle/>
          <a:p>
            <a:pPr marL="0" indent="0" eaLnBrk="1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92D050"/>
                </a:solidFill>
                <a:latin typeface="+mj-lt"/>
                <a:hlinkClick r:id="rId4"/>
              </a:rPr>
              <a:t>Zdravotnická ročenka ČR</a:t>
            </a:r>
            <a:endParaRPr lang="cs-CZ" sz="2400" dirty="0">
              <a:solidFill>
                <a:srgbClr val="92D050"/>
              </a:solidFill>
              <a:latin typeface="+mj-lt"/>
            </a:endParaRPr>
          </a:p>
          <a:p>
            <a:pPr lvl="1" eaLnBrk="1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/>
              <a:t>Souhrnná publikace, obsahuje 7 kapitol</a:t>
            </a:r>
          </a:p>
          <a:p>
            <a:pPr lvl="1"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/>
              <a:t>Vychází každoročně od r. 1960 </a:t>
            </a:r>
          </a:p>
          <a:p>
            <a:pPr lvl="1"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/>
              <a:t>Od r. 2006 ročenky pro jednotlivé kraje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rgbClr val="FF0000"/>
                </a:solidFill>
                <a:latin typeface="+mj-lt"/>
                <a:hlinkClick r:id="rId5"/>
              </a:rPr>
              <a:t>Regionální zpravodajství NZIS</a:t>
            </a:r>
            <a:endParaRPr lang="cs-CZ" sz="2400" dirty="0">
              <a:solidFill>
                <a:srgbClr val="FF0000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b="1" dirty="0">
                <a:latin typeface="+mj-lt"/>
                <a:hlinkClick r:id="rId6"/>
              </a:rPr>
              <a:t>Zdravotnická statistika</a:t>
            </a:r>
            <a:endParaRPr lang="cs-CZ" sz="2400" b="1" dirty="0">
              <a:latin typeface="+mj-lt"/>
            </a:endParaRPr>
          </a:p>
          <a:p>
            <a:pPr marL="742950" lvl="2" indent="-342900">
              <a:spcAft>
                <a:spcPts val="1200"/>
              </a:spcAft>
              <a:buClr>
                <a:schemeClr val="tx2"/>
              </a:buClr>
              <a:defRPr/>
            </a:pPr>
            <a:r>
              <a:rPr lang="cs-CZ" sz="2400" dirty="0"/>
              <a:t>monotematické publikace (např.: Zemřelí, Narození a zemřelí do 1 roku, Péče o nemocné cukrovkou, Potraty, Infekční nemoci, Hospitalizovaní).</a:t>
            </a:r>
          </a:p>
          <a:p>
            <a:pPr marL="0" indent="0" eaLnBrk="1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Databáze</a:t>
            </a:r>
          </a:p>
          <a:p>
            <a:pPr lvl="1" eaLnBrk="1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cs-CZ" sz="2400" b="1" dirty="0">
                <a:hlinkClick r:id="rId7"/>
              </a:rPr>
              <a:t>WHO</a:t>
            </a:r>
            <a:r>
              <a:rPr lang="cs-CZ" sz="2400" b="1" dirty="0"/>
              <a:t> - HFA, </a:t>
            </a:r>
            <a:r>
              <a:rPr lang="cs-CZ" sz="2400" b="1" dirty="0">
                <a:hlinkClick r:id="rId8"/>
              </a:rPr>
              <a:t>Oral </a:t>
            </a:r>
            <a:r>
              <a:rPr lang="cs-CZ" sz="2400" b="1" dirty="0" err="1">
                <a:hlinkClick r:id="rId8"/>
              </a:rPr>
              <a:t>Health</a:t>
            </a:r>
            <a:r>
              <a:rPr lang="cs-CZ" sz="2400" b="1" dirty="0">
                <a:hlinkClick r:id="rId8"/>
              </a:rPr>
              <a:t> Database</a:t>
            </a:r>
            <a:r>
              <a:rPr lang="cs-CZ" sz="2400" b="1" dirty="0"/>
              <a:t>, </a:t>
            </a:r>
            <a:r>
              <a:rPr lang="cs-CZ" sz="2400" b="1" dirty="0">
                <a:hlinkClick r:id="rId9"/>
              </a:rPr>
              <a:t>Eurostat</a:t>
            </a:r>
            <a:r>
              <a:rPr lang="cs-CZ" sz="2400" b="1" dirty="0"/>
              <a:t>, </a:t>
            </a:r>
            <a:r>
              <a:rPr lang="cs-CZ" sz="2400" b="1" dirty="0">
                <a:hlinkClick r:id="rId10"/>
              </a:rPr>
              <a:t>OECD</a:t>
            </a:r>
            <a:r>
              <a:rPr lang="cs-CZ" sz="2400" b="1" dirty="0"/>
              <a:t>, </a:t>
            </a:r>
            <a:r>
              <a:rPr lang="cs-CZ" sz="2400" b="1" dirty="0">
                <a:hlinkClick r:id="rId11"/>
              </a:rPr>
              <a:t>World Bank</a:t>
            </a:r>
            <a:r>
              <a:rPr lang="cs-CZ" sz="2400" b="1" dirty="0"/>
              <a:t>, </a:t>
            </a:r>
            <a:r>
              <a:rPr lang="cs-CZ" sz="2400" b="1" dirty="0">
                <a:hlinkClick r:id="rId12"/>
              </a:rPr>
              <a:t>OSN</a:t>
            </a:r>
            <a:endParaRPr lang="cs-CZ" sz="2400" b="1" dirty="0"/>
          </a:p>
          <a:p>
            <a:pPr lvl="1"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endParaRPr lang="cs-CZ" sz="1900" b="1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E1F97-CFF0-455B-8C19-F0B1D436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1557338"/>
            <a:ext cx="7772400" cy="1362075"/>
          </a:xfrm>
        </p:spPr>
        <p:txBody>
          <a:bodyPr/>
          <a:lstStyle/>
          <a:p>
            <a:pPr marL="571500" indent="-571500">
              <a:buClr>
                <a:srgbClr val="FF0000"/>
              </a:buClr>
              <a:buFont typeface="+mj-lt"/>
              <a:buAutoNum type="romanUcPeriod" startAt="2"/>
              <a:defRPr/>
            </a:pPr>
            <a:r>
              <a:rPr lang="cs-CZ" sz="3200" dirty="0">
                <a:solidFill>
                  <a:srgbClr val="0000CC"/>
                </a:solidFill>
              </a:rPr>
              <a:t>Dílčí Statistiky využívané ke studiu zdravotního stavu populace</a:t>
            </a:r>
          </a:p>
        </p:txBody>
      </p:sp>
      <p:sp>
        <p:nvSpPr>
          <p:cNvPr id="114691" name="Zástupný symbol pro text 2">
            <a:extLst>
              <a:ext uri="{FF2B5EF4-FFF2-40B4-BE49-F238E27FC236}">
                <a16:creationId xmlns:a16="http://schemas.microsoft.com/office/drawing/2014/main" id="{2E86D6D7-1656-4000-8E43-7E023AF94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02_VZvZL I_2020[2020022512442040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2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10343</TotalTime>
  <Words>1893</Words>
  <Application>Microsoft Office PowerPoint</Application>
  <PresentationFormat>Širokoúhlá obrazovka</PresentationFormat>
  <Paragraphs>373</Paragraphs>
  <Slides>76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76</vt:i4>
      </vt:variant>
    </vt:vector>
  </HeadingPairs>
  <TitlesOfParts>
    <vt:vector size="89" baseType="lpstr">
      <vt:lpstr>Arial</vt:lpstr>
      <vt:lpstr>Arial Black</vt:lpstr>
      <vt:lpstr>Arial Unicode MS</vt:lpstr>
      <vt:lpstr>Calibri</vt:lpstr>
      <vt:lpstr>Calibri Light</vt:lpstr>
      <vt:lpstr>Garamond</vt:lpstr>
      <vt:lpstr>Times New Roman</vt:lpstr>
      <vt:lpstr>Wingdings</vt:lpstr>
      <vt:lpstr>Výchozí návrh</vt:lpstr>
      <vt:lpstr>1_Studio</vt:lpstr>
      <vt:lpstr>Studio</vt:lpstr>
      <vt:lpstr>Motiv Office</vt:lpstr>
      <vt:lpstr>1_Výchozí návrh</vt:lpstr>
      <vt:lpstr>Prezentace aplikace PowerPoint</vt:lpstr>
      <vt:lpstr>       </vt:lpstr>
      <vt:lpstr>Rutinní zdravotnická statistika </vt:lpstr>
      <vt:lpstr>Rutinní statistiky</vt:lpstr>
      <vt:lpstr>Rutinní zdravotnická statistika</vt:lpstr>
      <vt:lpstr>ÚZIS a NZIS  </vt:lpstr>
      <vt:lpstr> NZIS: Registry a informační systémy</vt:lpstr>
      <vt:lpstr>Publikace údajů ze  zdravotnické statistiky</vt:lpstr>
      <vt:lpstr>Dílčí Statistiky využívané ke studiu zdravotního stavu populace</vt:lpstr>
      <vt:lpstr>Ukazatele pro hodnocení    zdravotního stavu</vt:lpstr>
      <vt:lpstr>Ukazatele pro hodnocení    zdravotního stavu</vt:lpstr>
      <vt:lpstr>DEMOGRAFICKÁ STATISTIKA</vt:lpstr>
      <vt:lpstr>Demografie, zdraví populace a péče o zdraví</vt:lpstr>
      <vt:lpstr>Prezentace aplikace PowerPoint</vt:lpstr>
      <vt:lpstr>Prezentace aplikace PowerPoint</vt:lpstr>
      <vt:lpstr>    Základní zdroje demografických dat   základní metody zjišťování demografických jevů</vt:lpstr>
      <vt:lpstr>Kde hledat demografické informace?</vt:lpstr>
      <vt:lpstr>Prezentace aplikace PowerPoint</vt:lpstr>
      <vt:lpstr>Prezentace aplikace PowerPoint</vt:lpstr>
      <vt:lpstr>Prezentace aplikace PowerPoint</vt:lpstr>
      <vt:lpstr>Prezentace aplikace PowerPoint</vt:lpstr>
      <vt:lpstr>Počet obyvatelstva </vt:lpstr>
      <vt:lpstr>Prezentace aplikace PowerPoint</vt:lpstr>
      <vt:lpstr>Rozložení obyvatelstva</vt:lpstr>
      <vt:lpstr>Prezentace aplikace PowerPoint</vt:lpstr>
      <vt:lpstr>Prezentace aplikace PowerPoint</vt:lpstr>
      <vt:lpstr>Základní charakteristiky obyvatelstva</vt:lpstr>
      <vt:lpstr>struktura obyvatelstva </vt:lpstr>
      <vt:lpstr>1. BIOLOGICKÉ ZNAKY Struktura z hlediska pohlaví: </vt:lpstr>
      <vt:lpstr>1. BIOLOGICKÉ ZNAKY Struktura z hlediska pohlaví: </vt:lpstr>
      <vt:lpstr>1. BIOLOGICKÉ ZNAkY Struktura z hlediska věku: </vt:lpstr>
      <vt:lpstr>1. BIOLOGICKÉ ZNAKY Struktura z hlediska věku</vt:lpstr>
      <vt:lpstr>Prezentace aplikace PowerPoint</vt:lpstr>
      <vt:lpstr>Prezentace aplikace PowerPoint</vt:lpstr>
      <vt:lpstr>Demografické stárnutí v ČR</vt:lpstr>
      <vt:lpstr>Prezentace aplikace PowerPoint</vt:lpstr>
      <vt:lpstr>PODÍL OBYVATEL VE VĚKU  0-14 A 65+ </vt:lpstr>
      <vt:lpstr>Prezentace aplikace PowerPoint</vt:lpstr>
      <vt:lpstr>SOCIÁLNĚ PRÁVNÍ ZNAKY Rodinný stav</vt:lpstr>
      <vt:lpstr>SDŽ ve věku 30 let</vt:lpstr>
      <vt:lpstr>Prezentace aplikace PowerPoint</vt:lpstr>
      <vt:lpstr>Prezentace aplikace PowerPoint</vt:lpstr>
      <vt:lpstr>SOCIOEKONOMICKÉ ZNAKY Příjem</vt:lpstr>
      <vt:lpstr>KULTURNÍ ZNAKY Vzdělání</vt:lpstr>
      <vt:lpstr>KULTURNÍ ZNAKY Vzdělání</vt:lpstr>
      <vt:lpstr>Prezentace aplikace PowerPoint</vt:lpstr>
      <vt:lpstr>1. Ukončená těhotenství  PORODNOST, PLODNOST, POTRATOVOST </vt:lpstr>
      <vt:lpstr>1. Ukončená těhotenství </vt:lpstr>
      <vt:lpstr>Porodnost (natalita)</vt:lpstr>
      <vt:lpstr>Prezentace aplikace PowerPoint</vt:lpstr>
      <vt:lpstr>Prezentace aplikace PowerPoint</vt:lpstr>
      <vt:lpstr>Prezentace aplikace PowerPoint</vt:lpstr>
      <vt:lpstr> Potratovost</vt:lpstr>
      <vt:lpstr>Vývoj obecných měr potratovosti</vt:lpstr>
      <vt:lpstr>Prezentace aplikace PowerPoint</vt:lpstr>
      <vt:lpstr>Prezentace aplikace PowerPoint</vt:lpstr>
      <vt:lpstr>Vývoj užívání antikoncepce</vt:lpstr>
      <vt:lpstr>2. ZEMŘELí </vt:lpstr>
      <vt:lpstr>ÚMRTNOST </vt:lpstr>
      <vt:lpstr>Prezentace aplikace PowerPoint</vt:lpstr>
      <vt:lpstr>Prezentace aplikace PowerPoint</vt:lpstr>
      <vt:lpstr>Prezentace aplikace PowerPoint</vt:lpstr>
      <vt:lpstr>KOJENECKÁ ÚMRTNOST</vt:lpstr>
      <vt:lpstr>2. ZEMŘELí Příčiny smrti</vt:lpstr>
      <vt:lpstr>3. reprodukce</vt:lpstr>
      <vt:lpstr>Prezentace aplikace PowerPoint</vt:lpstr>
      <vt:lpstr>Prezentace aplikace PowerPoint</vt:lpstr>
      <vt:lpstr>Prezentace aplikace PowerPoint</vt:lpstr>
      <vt:lpstr>MIGRACE</vt:lpstr>
      <vt:lpstr>Sňatečnost a rozvodovost</vt:lpstr>
      <vt:lpstr>Prezentace aplikace PowerPoint</vt:lpstr>
      <vt:lpstr>Prezentace aplikace PowerPoint</vt:lpstr>
      <vt:lpstr>Prezentace aplikace PowerPoint</vt:lpstr>
      <vt:lpstr>Prezentace aplikace PowerPoint</vt:lpstr>
      <vt:lpstr>ROZVODOVOST</vt:lpstr>
      <vt:lpstr>PŘÍŠTĚ:  RUTINNÍ ZDRAVOTNICKÁ STATISTIKA    - STATISTIKA NEMOCNOSTI  - STATISTIKA ÚMRTNOSTI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Lékařská fakulta</dc:creator>
  <cp:lastModifiedBy>Pavlína Kaňová</cp:lastModifiedBy>
  <cp:revision>334</cp:revision>
  <cp:lastPrinted>2016-09-08T11:20:44Z</cp:lastPrinted>
  <dcterms:created xsi:type="dcterms:W3CDTF">2003-06-08T08:18:20Z</dcterms:created>
  <dcterms:modified xsi:type="dcterms:W3CDTF">2022-03-08T13:29:20Z</dcterms:modified>
</cp:coreProperties>
</file>