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3.xml" ContentType="application/vnd.openxmlformats-officedocument.presentationml.notesSlide+xml"/>
  <Override PartName="/ppt/tags/tag29.xml" ContentType="application/vnd.openxmlformats-officedocument.presentationml.tags+xml"/>
  <Override PartName="/ppt/notesSlides/notesSlide4.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6" r:id="rId3"/>
    <p:sldMasterId id="2147483688" r:id="rId4"/>
  </p:sldMasterIdLst>
  <p:notesMasterIdLst>
    <p:notesMasterId r:id="rId84"/>
  </p:notesMasterIdLst>
  <p:handoutMasterIdLst>
    <p:handoutMasterId r:id="rId85"/>
  </p:handoutMasterIdLst>
  <p:sldIdLst>
    <p:sldId id="967" r:id="rId5"/>
    <p:sldId id="326" r:id="rId6"/>
    <p:sldId id="968" r:id="rId7"/>
    <p:sldId id="969" r:id="rId8"/>
    <p:sldId id="970" r:id="rId9"/>
    <p:sldId id="972" r:id="rId10"/>
    <p:sldId id="973" r:id="rId11"/>
    <p:sldId id="974" r:id="rId12"/>
    <p:sldId id="975" r:id="rId13"/>
    <p:sldId id="976" r:id="rId14"/>
    <p:sldId id="328" r:id="rId15"/>
    <p:sldId id="329" r:id="rId16"/>
    <p:sldId id="330" r:id="rId17"/>
    <p:sldId id="977" r:id="rId18"/>
    <p:sldId id="978" r:id="rId19"/>
    <p:sldId id="979" r:id="rId20"/>
    <p:sldId id="980" r:id="rId21"/>
    <p:sldId id="981" r:id="rId22"/>
    <p:sldId id="982" r:id="rId23"/>
    <p:sldId id="983" r:id="rId24"/>
    <p:sldId id="984" r:id="rId25"/>
    <p:sldId id="985" r:id="rId26"/>
    <p:sldId id="986" r:id="rId27"/>
    <p:sldId id="987" r:id="rId28"/>
    <p:sldId id="988" r:id="rId29"/>
    <p:sldId id="959" r:id="rId30"/>
    <p:sldId id="901" r:id="rId31"/>
    <p:sldId id="904" r:id="rId32"/>
    <p:sldId id="905" r:id="rId33"/>
    <p:sldId id="907" r:id="rId34"/>
    <p:sldId id="908" r:id="rId35"/>
    <p:sldId id="909" r:id="rId36"/>
    <p:sldId id="910" r:id="rId37"/>
    <p:sldId id="963" r:id="rId38"/>
    <p:sldId id="911" r:id="rId39"/>
    <p:sldId id="964" r:id="rId40"/>
    <p:sldId id="914" r:id="rId41"/>
    <p:sldId id="912" r:id="rId42"/>
    <p:sldId id="913" r:id="rId43"/>
    <p:sldId id="915" r:id="rId44"/>
    <p:sldId id="916" r:id="rId45"/>
    <p:sldId id="918" r:id="rId46"/>
    <p:sldId id="932" r:id="rId47"/>
    <p:sldId id="919" r:id="rId48"/>
    <p:sldId id="920" r:id="rId49"/>
    <p:sldId id="921" r:id="rId50"/>
    <p:sldId id="922" r:id="rId51"/>
    <p:sldId id="931" r:id="rId52"/>
    <p:sldId id="933" r:id="rId53"/>
    <p:sldId id="934" r:id="rId54"/>
    <p:sldId id="935" r:id="rId55"/>
    <p:sldId id="938" r:id="rId56"/>
    <p:sldId id="941" r:id="rId57"/>
    <p:sldId id="943" r:id="rId58"/>
    <p:sldId id="944" r:id="rId59"/>
    <p:sldId id="946" r:id="rId60"/>
    <p:sldId id="950" r:id="rId61"/>
    <p:sldId id="952" r:id="rId62"/>
    <p:sldId id="953" r:id="rId63"/>
    <p:sldId id="954" r:id="rId64"/>
    <p:sldId id="955" r:id="rId65"/>
    <p:sldId id="956" r:id="rId66"/>
    <p:sldId id="957" r:id="rId67"/>
    <p:sldId id="958" r:id="rId68"/>
    <p:sldId id="960" r:id="rId69"/>
    <p:sldId id="961" r:id="rId70"/>
    <p:sldId id="962" r:id="rId71"/>
    <p:sldId id="989" r:id="rId72"/>
    <p:sldId id="990" r:id="rId73"/>
    <p:sldId id="822" r:id="rId74"/>
    <p:sldId id="823" r:id="rId75"/>
    <p:sldId id="389" r:id="rId76"/>
    <p:sldId id="390" r:id="rId77"/>
    <p:sldId id="391" r:id="rId78"/>
    <p:sldId id="392" r:id="rId79"/>
    <p:sldId id="393" r:id="rId80"/>
    <p:sldId id="394" r:id="rId81"/>
    <p:sldId id="395" r:id="rId82"/>
    <p:sldId id="396" r:id="rId83"/>
  </p:sldIdLst>
  <p:sldSz cx="12192000" cy="6858000"/>
  <p:notesSz cx="6735763" cy="9869488"/>
  <p:custDataLst>
    <p:tags r:id="rId86"/>
  </p:custDataLst>
  <p:defaultTextStyle>
    <a:defPPr>
      <a:defRPr lang="cs-CZ"/>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840">
          <p15:clr>
            <a:srgbClr val="A4A3A4"/>
          </p15:clr>
        </p15:guide>
        <p15:guide id="2" pos="202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6633"/>
    <a:srgbClr val="EF8F01"/>
    <a:srgbClr val="333399"/>
    <a:srgbClr val="000066"/>
    <a:srgbClr val="0066CC"/>
    <a:srgbClr val="ADC5EF"/>
    <a:srgbClr val="97B5EB"/>
    <a:srgbClr val="E1E8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004" autoAdjust="0"/>
    <p:restoredTop sz="99831" autoAdjust="0"/>
  </p:normalViewPr>
  <p:slideViewPr>
    <p:cSldViewPr snapToGrid="0">
      <p:cViewPr varScale="1">
        <p:scale>
          <a:sx n="102" d="100"/>
          <a:sy n="102" d="100"/>
        </p:scale>
        <p:origin x="126" y="648"/>
      </p:cViewPr>
      <p:guideLst>
        <p:guide orient="horz" pos="2840"/>
        <p:guide pos="2025"/>
      </p:guideLst>
    </p:cSldViewPr>
  </p:slideViewPr>
  <p:outlineViewPr>
    <p:cViewPr>
      <p:scale>
        <a:sx n="33" d="100"/>
        <a:sy n="33" d="100"/>
      </p:scale>
      <p:origin x="0" y="0"/>
    </p:cViewPr>
  </p:outlineViewPr>
  <p:notesTextViewPr>
    <p:cViewPr>
      <p:scale>
        <a:sx n="50" d="100"/>
        <a:sy n="50" d="100"/>
      </p:scale>
      <p:origin x="0" y="0"/>
    </p:cViewPr>
  </p:notesTextViewPr>
  <p:gridSpacing cx="360045" cy="360045"/>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5C247C-83C8-4908-9856-80F5D0AED015}"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cs-CZ"/>
        </a:p>
      </dgm:t>
    </dgm:pt>
    <dgm:pt modelId="{99F0D89C-8CE4-47C7-8C7F-0E10A97B91E9}">
      <dgm:prSet phldrT="[Text]"/>
      <dgm:spPr>
        <a:solidFill>
          <a:srgbClr val="EF8F01"/>
        </a:solidFill>
      </dgm:spPr>
      <dgm:t>
        <a:bodyPr/>
        <a:lstStyle/>
        <a:p>
          <a:r>
            <a:rPr lang="cs-CZ" dirty="0"/>
            <a:t>1. OSOBA – MÍSTO - ČAS</a:t>
          </a:r>
        </a:p>
      </dgm:t>
    </dgm:pt>
    <dgm:pt modelId="{2A8BF2E9-C890-4A7D-8955-E0F784A3C1B2}" type="parTrans" cxnId="{F2310DDE-AB69-48A8-9F60-C190AD181AFD}">
      <dgm:prSet/>
      <dgm:spPr/>
      <dgm:t>
        <a:bodyPr/>
        <a:lstStyle/>
        <a:p>
          <a:endParaRPr lang="cs-CZ"/>
        </a:p>
      </dgm:t>
    </dgm:pt>
    <dgm:pt modelId="{FBF923D7-0D4A-47F6-BAB9-208BE5095D72}" type="sibTrans" cxnId="{F2310DDE-AB69-48A8-9F60-C190AD181AFD}">
      <dgm:prSet/>
      <dgm:spPr/>
      <dgm:t>
        <a:bodyPr/>
        <a:lstStyle/>
        <a:p>
          <a:endParaRPr lang="cs-CZ"/>
        </a:p>
      </dgm:t>
    </dgm:pt>
    <dgm:pt modelId="{229B6106-EAA7-4CF4-8019-497B7FD8E4E6}">
      <dgm:prSet phldrT="[Text]" custT="1"/>
      <dgm:spPr/>
      <dgm:t>
        <a:bodyPr/>
        <a:lstStyle/>
        <a:p>
          <a:r>
            <a:rPr lang="cs-CZ" sz="3800" dirty="0"/>
            <a:t>2. </a:t>
          </a:r>
          <a:r>
            <a:rPr lang="cs-CZ" sz="3000" dirty="0"/>
            <a:t>OSOBA – ETIOLOGICKÝ ČINITEL - PROSTŘEDÍ</a:t>
          </a:r>
        </a:p>
      </dgm:t>
    </dgm:pt>
    <dgm:pt modelId="{49D907F5-E3CD-4DF8-8FB6-3B70ACB3B0F7}" type="parTrans" cxnId="{9C45980E-A60A-4369-9B72-3EC1152667A1}">
      <dgm:prSet/>
      <dgm:spPr/>
      <dgm:t>
        <a:bodyPr/>
        <a:lstStyle/>
        <a:p>
          <a:endParaRPr lang="cs-CZ"/>
        </a:p>
      </dgm:t>
    </dgm:pt>
    <dgm:pt modelId="{F4130DEA-A04D-446B-A8F5-8BFF5FE7F361}" type="sibTrans" cxnId="{9C45980E-A60A-4369-9B72-3EC1152667A1}">
      <dgm:prSet/>
      <dgm:spPr/>
      <dgm:t>
        <a:bodyPr/>
        <a:lstStyle/>
        <a:p>
          <a:endParaRPr lang="cs-CZ"/>
        </a:p>
      </dgm:t>
    </dgm:pt>
    <dgm:pt modelId="{C03CF0B8-43A0-471E-89CD-8471D741A927}">
      <dgm:prSet phldrT="[Text]"/>
      <dgm:spPr>
        <a:solidFill>
          <a:schemeClr val="accent1">
            <a:lumMod val="50000"/>
          </a:schemeClr>
        </a:solidFill>
      </dgm:spPr>
      <dgm:t>
        <a:bodyPr/>
        <a:lstStyle/>
        <a:p>
          <a:r>
            <a:rPr lang="cs-CZ" dirty="0"/>
            <a:t>3. OSOBA – ZNAK - NEMOC</a:t>
          </a:r>
        </a:p>
      </dgm:t>
    </dgm:pt>
    <dgm:pt modelId="{5E027FA9-BE9A-420A-B97B-CA61FD52130F}" type="parTrans" cxnId="{496F2F6E-F6C1-4FC9-96DD-3B093B701CDC}">
      <dgm:prSet/>
      <dgm:spPr/>
      <dgm:t>
        <a:bodyPr/>
        <a:lstStyle/>
        <a:p>
          <a:endParaRPr lang="cs-CZ"/>
        </a:p>
      </dgm:t>
    </dgm:pt>
    <dgm:pt modelId="{8878FDA1-74E0-4CE2-B068-28C10F09E766}" type="sibTrans" cxnId="{496F2F6E-F6C1-4FC9-96DD-3B093B701CDC}">
      <dgm:prSet/>
      <dgm:spPr/>
      <dgm:t>
        <a:bodyPr/>
        <a:lstStyle/>
        <a:p>
          <a:endParaRPr lang="cs-CZ"/>
        </a:p>
      </dgm:t>
    </dgm:pt>
    <dgm:pt modelId="{E38738A5-2F1A-4A78-AC41-6CA6BDABA573}" type="pres">
      <dgm:prSet presAssocID="{0E5C247C-83C8-4908-9856-80F5D0AED015}" presName="linear" presStyleCnt="0">
        <dgm:presLayoutVars>
          <dgm:dir/>
          <dgm:animLvl val="lvl"/>
          <dgm:resizeHandles val="exact"/>
        </dgm:presLayoutVars>
      </dgm:prSet>
      <dgm:spPr/>
    </dgm:pt>
    <dgm:pt modelId="{EBB8F86B-E19F-4947-821A-D1735EA9E288}" type="pres">
      <dgm:prSet presAssocID="{99F0D89C-8CE4-47C7-8C7F-0E10A97B91E9}" presName="parentLin" presStyleCnt="0"/>
      <dgm:spPr/>
    </dgm:pt>
    <dgm:pt modelId="{D5BA9B47-39D2-4B5D-A991-F06B814567F4}" type="pres">
      <dgm:prSet presAssocID="{99F0D89C-8CE4-47C7-8C7F-0E10A97B91E9}" presName="parentLeftMargin" presStyleLbl="node1" presStyleIdx="0" presStyleCnt="3"/>
      <dgm:spPr/>
    </dgm:pt>
    <dgm:pt modelId="{5998279A-FCD5-42FC-88C5-04DAA817B36B}" type="pres">
      <dgm:prSet presAssocID="{99F0D89C-8CE4-47C7-8C7F-0E10A97B91E9}" presName="parentText" presStyleLbl="node1" presStyleIdx="0" presStyleCnt="3" custScaleX="139125">
        <dgm:presLayoutVars>
          <dgm:chMax val="0"/>
          <dgm:bulletEnabled val="1"/>
        </dgm:presLayoutVars>
      </dgm:prSet>
      <dgm:spPr/>
    </dgm:pt>
    <dgm:pt modelId="{50E0EC9A-AC31-43BE-81E2-F40B485442BF}" type="pres">
      <dgm:prSet presAssocID="{99F0D89C-8CE4-47C7-8C7F-0E10A97B91E9}" presName="negativeSpace" presStyleCnt="0"/>
      <dgm:spPr/>
    </dgm:pt>
    <dgm:pt modelId="{CD05072B-93D7-49E9-B680-B8156179D746}" type="pres">
      <dgm:prSet presAssocID="{99F0D89C-8CE4-47C7-8C7F-0E10A97B91E9}" presName="childText" presStyleLbl="conFgAcc1" presStyleIdx="0" presStyleCnt="3" custLinFactY="32705" custLinFactNeighborX="14199" custLinFactNeighborY="100000">
        <dgm:presLayoutVars>
          <dgm:bulletEnabled val="1"/>
        </dgm:presLayoutVars>
      </dgm:prSet>
      <dgm:spPr/>
    </dgm:pt>
    <dgm:pt modelId="{0934C14A-1717-4CB9-83D8-79AAE645C924}" type="pres">
      <dgm:prSet presAssocID="{FBF923D7-0D4A-47F6-BAB9-208BE5095D72}" presName="spaceBetweenRectangles" presStyleCnt="0"/>
      <dgm:spPr/>
    </dgm:pt>
    <dgm:pt modelId="{4D55573B-F1D5-42BC-A4B4-A2AD29D975AF}" type="pres">
      <dgm:prSet presAssocID="{229B6106-EAA7-4CF4-8019-497B7FD8E4E6}" presName="parentLin" presStyleCnt="0"/>
      <dgm:spPr/>
    </dgm:pt>
    <dgm:pt modelId="{6B599682-BC02-4A07-83AB-CCF9175603F6}" type="pres">
      <dgm:prSet presAssocID="{229B6106-EAA7-4CF4-8019-497B7FD8E4E6}" presName="parentLeftMargin" presStyleLbl="node1" presStyleIdx="0" presStyleCnt="3"/>
      <dgm:spPr/>
    </dgm:pt>
    <dgm:pt modelId="{3DE8D82A-A7E2-4B0D-AE5A-06B485ACEB28}" type="pres">
      <dgm:prSet presAssocID="{229B6106-EAA7-4CF4-8019-497B7FD8E4E6}" presName="parentText" presStyleLbl="node1" presStyleIdx="1" presStyleCnt="3" custScaleX="142857">
        <dgm:presLayoutVars>
          <dgm:chMax val="0"/>
          <dgm:bulletEnabled val="1"/>
        </dgm:presLayoutVars>
      </dgm:prSet>
      <dgm:spPr/>
    </dgm:pt>
    <dgm:pt modelId="{EA196AED-D969-43C0-9E51-19A736EB7A37}" type="pres">
      <dgm:prSet presAssocID="{229B6106-EAA7-4CF4-8019-497B7FD8E4E6}" presName="negativeSpace" presStyleCnt="0"/>
      <dgm:spPr/>
    </dgm:pt>
    <dgm:pt modelId="{39B0D615-B0AE-4013-B37B-C5FEA752F60C}" type="pres">
      <dgm:prSet presAssocID="{229B6106-EAA7-4CF4-8019-497B7FD8E4E6}" presName="childText" presStyleLbl="conFgAcc1" presStyleIdx="1" presStyleCnt="3">
        <dgm:presLayoutVars>
          <dgm:bulletEnabled val="1"/>
        </dgm:presLayoutVars>
      </dgm:prSet>
      <dgm:spPr/>
    </dgm:pt>
    <dgm:pt modelId="{16D5123B-98EF-4EA7-8E31-DA131B060E3A}" type="pres">
      <dgm:prSet presAssocID="{F4130DEA-A04D-446B-A8F5-8BFF5FE7F361}" presName="spaceBetweenRectangles" presStyleCnt="0"/>
      <dgm:spPr/>
    </dgm:pt>
    <dgm:pt modelId="{9EB6C3B3-4CA7-4E70-87E8-581AB1A80E12}" type="pres">
      <dgm:prSet presAssocID="{C03CF0B8-43A0-471E-89CD-8471D741A927}" presName="parentLin" presStyleCnt="0"/>
      <dgm:spPr/>
    </dgm:pt>
    <dgm:pt modelId="{91499AE9-2593-4054-B9DA-BFD35BD72CC5}" type="pres">
      <dgm:prSet presAssocID="{C03CF0B8-43A0-471E-89CD-8471D741A927}" presName="parentLeftMargin" presStyleLbl="node1" presStyleIdx="1" presStyleCnt="3"/>
      <dgm:spPr/>
    </dgm:pt>
    <dgm:pt modelId="{BA891225-93DF-4606-9CF4-48FD425B70CD}" type="pres">
      <dgm:prSet presAssocID="{C03CF0B8-43A0-471E-89CD-8471D741A927}" presName="parentText" presStyleLbl="node1" presStyleIdx="2" presStyleCnt="3" custScaleX="142857">
        <dgm:presLayoutVars>
          <dgm:chMax val="0"/>
          <dgm:bulletEnabled val="1"/>
        </dgm:presLayoutVars>
      </dgm:prSet>
      <dgm:spPr/>
    </dgm:pt>
    <dgm:pt modelId="{02EA8599-C69F-4669-99CD-7A7F2FEF82BF}" type="pres">
      <dgm:prSet presAssocID="{C03CF0B8-43A0-471E-89CD-8471D741A927}" presName="negativeSpace" presStyleCnt="0"/>
      <dgm:spPr/>
    </dgm:pt>
    <dgm:pt modelId="{9361367F-2D0F-4445-AD94-DF520ECC20B9}" type="pres">
      <dgm:prSet presAssocID="{C03CF0B8-43A0-471E-89CD-8471D741A927}" presName="childText" presStyleLbl="conFgAcc1" presStyleIdx="2" presStyleCnt="3">
        <dgm:presLayoutVars>
          <dgm:bulletEnabled val="1"/>
        </dgm:presLayoutVars>
      </dgm:prSet>
      <dgm:spPr>
        <a:ln>
          <a:solidFill>
            <a:schemeClr val="accent1">
              <a:lumMod val="50000"/>
            </a:schemeClr>
          </a:solidFill>
        </a:ln>
      </dgm:spPr>
    </dgm:pt>
  </dgm:ptLst>
  <dgm:cxnLst>
    <dgm:cxn modelId="{09943703-50D9-4C4D-A0FC-CF14CF0BB6DA}" type="presOf" srcId="{229B6106-EAA7-4CF4-8019-497B7FD8E4E6}" destId="{3DE8D82A-A7E2-4B0D-AE5A-06B485ACEB28}" srcOrd="1" destOrd="0" presId="urn:microsoft.com/office/officeart/2005/8/layout/list1"/>
    <dgm:cxn modelId="{86D7D708-5C7B-4E91-8256-4500D76AD5DF}" type="presOf" srcId="{0E5C247C-83C8-4908-9856-80F5D0AED015}" destId="{E38738A5-2F1A-4A78-AC41-6CA6BDABA573}" srcOrd="0" destOrd="0" presId="urn:microsoft.com/office/officeart/2005/8/layout/list1"/>
    <dgm:cxn modelId="{3D1D3C0C-C139-4208-98BB-DC3FE5C57F3D}" type="presOf" srcId="{229B6106-EAA7-4CF4-8019-497B7FD8E4E6}" destId="{6B599682-BC02-4A07-83AB-CCF9175603F6}" srcOrd="0" destOrd="0" presId="urn:microsoft.com/office/officeart/2005/8/layout/list1"/>
    <dgm:cxn modelId="{9C45980E-A60A-4369-9B72-3EC1152667A1}" srcId="{0E5C247C-83C8-4908-9856-80F5D0AED015}" destId="{229B6106-EAA7-4CF4-8019-497B7FD8E4E6}" srcOrd="1" destOrd="0" parTransId="{49D907F5-E3CD-4DF8-8FB6-3B70ACB3B0F7}" sibTransId="{F4130DEA-A04D-446B-A8F5-8BFF5FE7F361}"/>
    <dgm:cxn modelId="{AE1DC523-96B2-4377-836D-E13047BB18FA}" type="presOf" srcId="{C03CF0B8-43A0-471E-89CD-8471D741A927}" destId="{91499AE9-2593-4054-B9DA-BFD35BD72CC5}" srcOrd="0" destOrd="0" presId="urn:microsoft.com/office/officeart/2005/8/layout/list1"/>
    <dgm:cxn modelId="{F488C538-2577-469F-BAEA-82B2FF808C9C}" type="presOf" srcId="{99F0D89C-8CE4-47C7-8C7F-0E10A97B91E9}" destId="{5998279A-FCD5-42FC-88C5-04DAA817B36B}" srcOrd="1" destOrd="0" presId="urn:microsoft.com/office/officeart/2005/8/layout/list1"/>
    <dgm:cxn modelId="{4235415F-8C83-4AB9-A889-70801DC09A2C}" type="presOf" srcId="{99F0D89C-8CE4-47C7-8C7F-0E10A97B91E9}" destId="{D5BA9B47-39D2-4B5D-A991-F06B814567F4}" srcOrd="0" destOrd="0" presId="urn:microsoft.com/office/officeart/2005/8/layout/list1"/>
    <dgm:cxn modelId="{496F2F6E-F6C1-4FC9-96DD-3B093B701CDC}" srcId="{0E5C247C-83C8-4908-9856-80F5D0AED015}" destId="{C03CF0B8-43A0-471E-89CD-8471D741A927}" srcOrd="2" destOrd="0" parTransId="{5E027FA9-BE9A-420A-B97B-CA61FD52130F}" sibTransId="{8878FDA1-74E0-4CE2-B068-28C10F09E766}"/>
    <dgm:cxn modelId="{C95D08D7-03F2-4A73-88B9-443192DB80A7}" type="presOf" srcId="{C03CF0B8-43A0-471E-89CD-8471D741A927}" destId="{BA891225-93DF-4606-9CF4-48FD425B70CD}" srcOrd="1" destOrd="0" presId="urn:microsoft.com/office/officeart/2005/8/layout/list1"/>
    <dgm:cxn modelId="{F2310DDE-AB69-48A8-9F60-C190AD181AFD}" srcId="{0E5C247C-83C8-4908-9856-80F5D0AED015}" destId="{99F0D89C-8CE4-47C7-8C7F-0E10A97B91E9}" srcOrd="0" destOrd="0" parTransId="{2A8BF2E9-C890-4A7D-8955-E0F784A3C1B2}" sibTransId="{FBF923D7-0D4A-47F6-BAB9-208BE5095D72}"/>
    <dgm:cxn modelId="{3BF78022-95C1-4AFB-985F-33C19740B0F4}" type="presParOf" srcId="{E38738A5-2F1A-4A78-AC41-6CA6BDABA573}" destId="{EBB8F86B-E19F-4947-821A-D1735EA9E288}" srcOrd="0" destOrd="0" presId="urn:microsoft.com/office/officeart/2005/8/layout/list1"/>
    <dgm:cxn modelId="{F106FFE3-FAEA-4D09-ACB5-F4A7C46E8427}" type="presParOf" srcId="{EBB8F86B-E19F-4947-821A-D1735EA9E288}" destId="{D5BA9B47-39D2-4B5D-A991-F06B814567F4}" srcOrd="0" destOrd="0" presId="urn:microsoft.com/office/officeart/2005/8/layout/list1"/>
    <dgm:cxn modelId="{8C7A407B-B363-4DE8-ABD8-43A5D9ED6BD6}" type="presParOf" srcId="{EBB8F86B-E19F-4947-821A-D1735EA9E288}" destId="{5998279A-FCD5-42FC-88C5-04DAA817B36B}" srcOrd="1" destOrd="0" presId="urn:microsoft.com/office/officeart/2005/8/layout/list1"/>
    <dgm:cxn modelId="{88C62C3C-5C6B-4A3F-8E09-5ABEB7A4B8F7}" type="presParOf" srcId="{E38738A5-2F1A-4A78-AC41-6CA6BDABA573}" destId="{50E0EC9A-AC31-43BE-81E2-F40B485442BF}" srcOrd="1" destOrd="0" presId="urn:microsoft.com/office/officeart/2005/8/layout/list1"/>
    <dgm:cxn modelId="{F59DDD64-2873-40DF-AF2E-F2C4372A2D69}" type="presParOf" srcId="{E38738A5-2F1A-4A78-AC41-6CA6BDABA573}" destId="{CD05072B-93D7-49E9-B680-B8156179D746}" srcOrd="2" destOrd="0" presId="urn:microsoft.com/office/officeart/2005/8/layout/list1"/>
    <dgm:cxn modelId="{861B2B8C-A78C-4D81-AAFE-ED7BF4277FDF}" type="presParOf" srcId="{E38738A5-2F1A-4A78-AC41-6CA6BDABA573}" destId="{0934C14A-1717-4CB9-83D8-79AAE645C924}" srcOrd="3" destOrd="0" presId="urn:microsoft.com/office/officeart/2005/8/layout/list1"/>
    <dgm:cxn modelId="{A5883C1F-9AF1-44A0-9B89-8CCA8E898381}" type="presParOf" srcId="{E38738A5-2F1A-4A78-AC41-6CA6BDABA573}" destId="{4D55573B-F1D5-42BC-A4B4-A2AD29D975AF}" srcOrd="4" destOrd="0" presId="urn:microsoft.com/office/officeart/2005/8/layout/list1"/>
    <dgm:cxn modelId="{89B4846C-7F91-41E1-9729-2D0AE2EF256A}" type="presParOf" srcId="{4D55573B-F1D5-42BC-A4B4-A2AD29D975AF}" destId="{6B599682-BC02-4A07-83AB-CCF9175603F6}" srcOrd="0" destOrd="0" presId="urn:microsoft.com/office/officeart/2005/8/layout/list1"/>
    <dgm:cxn modelId="{5083FA5F-520F-4FFB-BC03-104003ED15AA}" type="presParOf" srcId="{4D55573B-F1D5-42BC-A4B4-A2AD29D975AF}" destId="{3DE8D82A-A7E2-4B0D-AE5A-06B485ACEB28}" srcOrd="1" destOrd="0" presId="urn:microsoft.com/office/officeart/2005/8/layout/list1"/>
    <dgm:cxn modelId="{1216F52C-6596-4C90-903F-F5A2BC64F0D6}" type="presParOf" srcId="{E38738A5-2F1A-4A78-AC41-6CA6BDABA573}" destId="{EA196AED-D969-43C0-9E51-19A736EB7A37}" srcOrd="5" destOrd="0" presId="urn:microsoft.com/office/officeart/2005/8/layout/list1"/>
    <dgm:cxn modelId="{658C8AA2-9447-4DC1-9379-093B92EB6191}" type="presParOf" srcId="{E38738A5-2F1A-4A78-AC41-6CA6BDABA573}" destId="{39B0D615-B0AE-4013-B37B-C5FEA752F60C}" srcOrd="6" destOrd="0" presId="urn:microsoft.com/office/officeart/2005/8/layout/list1"/>
    <dgm:cxn modelId="{0F2E6F78-BA9A-48FE-8365-4045E6B3B5B6}" type="presParOf" srcId="{E38738A5-2F1A-4A78-AC41-6CA6BDABA573}" destId="{16D5123B-98EF-4EA7-8E31-DA131B060E3A}" srcOrd="7" destOrd="0" presId="urn:microsoft.com/office/officeart/2005/8/layout/list1"/>
    <dgm:cxn modelId="{CF0B2803-3D48-46B8-9AF7-817B7E63F3B5}" type="presParOf" srcId="{E38738A5-2F1A-4A78-AC41-6CA6BDABA573}" destId="{9EB6C3B3-4CA7-4E70-87E8-581AB1A80E12}" srcOrd="8" destOrd="0" presId="urn:microsoft.com/office/officeart/2005/8/layout/list1"/>
    <dgm:cxn modelId="{96F710C4-FBDC-431B-9D9E-C26C1966866B}" type="presParOf" srcId="{9EB6C3B3-4CA7-4E70-87E8-581AB1A80E12}" destId="{91499AE9-2593-4054-B9DA-BFD35BD72CC5}" srcOrd="0" destOrd="0" presId="urn:microsoft.com/office/officeart/2005/8/layout/list1"/>
    <dgm:cxn modelId="{4537A17C-4861-4C54-B26C-D91352220EA3}" type="presParOf" srcId="{9EB6C3B3-4CA7-4E70-87E8-581AB1A80E12}" destId="{BA891225-93DF-4606-9CF4-48FD425B70CD}" srcOrd="1" destOrd="0" presId="urn:microsoft.com/office/officeart/2005/8/layout/list1"/>
    <dgm:cxn modelId="{EF5E907E-BFFA-4B7F-BE2B-ABC3E0564FD3}" type="presParOf" srcId="{E38738A5-2F1A-4A78-AC41-6CA6BDABA573}" destId="{02EA8599-C69F-4669-99CD-7A7F2FEF82BF}" srcOrd="9" destOrd="0" presId="urn:microsoft.com/office/officeart/2005/8/layout/list1"/>
    <dgm:cxn modelId="{6AAAB6EA-4E2C-4B0E-8DBD-E763C7DB3400}" type="presParOf" srcId="{E38738A5-2F1A-4A78-AC41-6CA6BDABA573}" destId="{9361367F-2D0F-4445-AD94-DF520ECC20B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05072B-93D7-49E9-B680-B8156179D746}">
      <dsp:nvSpPr>
        <dsp:cNvPr id="0" name=""/>
        <dsp:cNvSpPr/>
      </dsp:nvSpPr>
      <dsp:spPr>
        <a:xfrm>
          <a:off x="0" y="1137861"/>
          <a:ext cx="10583170" cy="957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98279A-FCD5-42FC-88C5-04DAA817B36B}">
      <dsp:nvSpPr>
        <dsp:cNvPr id="0" name=""/>
        <dsp:cNvSpPr/>
      </dsp:nvSpPr>
      <dsp:spPr>
        <a:xfrm>
          <a:off x="516756" y="58597"/>
          <a:ext cx="10065121" cy="1121760"/>
        </a:xfrm>
        <a:prstGeom prst="roundRect">
          <a:avLst/>
        </a:prstGeom>
        <a:solidFill>
          <a:srgbClr val="EF8F0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13" tIns="0" rIns="280013" bIns="0" numCol="1" spcCol="1270" anchor="ctr" anchorCtr="0">
          <a:noAutofit/>
        </a:bodyPr>
        <a:lstStyle/>
        <a:p>
          <a:pPr marL="0" lvl="0" indent="0" algn="l" defTabSz="1689100">
            <a:lnSpc>
              <a:spcPct val="90000"/>
            </a:lnSpc>
            <a:spcBef>
              <a:spcPct val="0"/>
            </a:spcBef>
            <a:spcAft>
              <a:spcPct val="35000"/>
            </a:spcAft>
            <a:buNone/>
          </a:pPr>
          <a:r>
            <a:rPr lang="cs-CZ" sz="3800" kern="1200" dirty="0"/>
            <a:t>1. OSOBA – MÍSTO - ČAS</a:t>
          </a:r>
        </a:p>
      </dsp:txBody>
      <dsp:txXfrm>
        <a:off x="571516" y="113357"/>
        <a:ext cx="9955601" cy="1012240"/>
      </dsp:txXfrm>
    </dsp:sp>
    <dsp:sp modelId="{39B0D615-B0AE-4013-B37B-C5FEA752F60C}">
      <dsp:nvSpPr>
        <dsp:cNvPr id="0" name=""/>
        <dsp:cNvSpPr/>
      </dsp:nvSpPr>
      <dsp:spPr>
        <a:xfrm>
          <a:off x="0" y="2343157"/>
          <a:ext cx="10583170" cy="957600"/>
        </a:xfrm>
        <a:prstGeom prst="rect">
          <a:avLst/>
        </a:prstGeom>
        <a:solidFill>
          <a:schemeClr val="lt1">
            <a:alpha val="90000"/>
            <a:hueOff val="0"/>
            <a:satOff val="0"/>
            <a:lumOff val="0"/>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dsp:style>
    </dsp:sp>
    <dsp:sp modelId="{3DE8D82A-A7E2-4B0D-AE5A-06B485ACEB28}">
      <dsp:nvSpPr>
        <dsp:cNvPr id="0" name=""/>
        <dsp:cNvSpPr/>
      </dsp:nvSpPr>
      <dsp:spPr>
        <a:xfrm>
          <a:off x="503837" y="1782277"/>
          <a:ext cx="10076738" cy="1121760"/>
        </a:xfrm>
        <a:prstGeom prst="roundRect">
          <a:avLst/>
        </a:prstGeom>
        <a:solidFill>
          <a:schemeClr val="accent2">
            <a:hueOff val="-7200000"/>
            <a:satOff val="-25001"/>
            <a:lumOff val="3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13" tIns="0" rIns="280013" bIns="0" numCol="1" spcCol="1270" anchor="ctr" anchorCtr="0">
          <a:noAutofit/>
        </a:bodyPr>
        <a:lstStyle/>
        <a:p>
          <a:pPr marL="0" lvl="0" indent="0" algn="l" defTabSz="1689100">
            <a:lnSpc>
              <a:spcPct val="90000"/>
            </a:lnSpc>
            <a:spcBef>
              <a:spcPct val="0"/>
            </a:spcBef>
            <a:spcAft>
              <a:spcPct val="35000"/>
            </a:spcAft>
            <a:buNone/>
          </a:pPr>
          <a:r>
            <a:rPr lang="cs-CZ" sz="3800" kern="1200" dirty="0"/>
            <a:t>2. </a:t>
          </a:r>
          <a:r>
            <a:rPr lang="cs-CZ" sz="3000" kern="1200" dirty="0"/>
            <a:t>OSOBA – ETIOLOGICKÝ ČINITEL - PROSTŘEDÍ</a:t>
          </a:r>
        </a:p>
      </dsp:txBody>
      <dsp:txXfrm>
        <a:off x="558597" y="1837037"/>
        <a:ext cx="9967218" cy="1012240"/>
      </dsp:txXfrm>
    </dsp:sp>
    <dsp:sp modelId="{9361367F-2D0F-4445-AD94-DF520ECC20B9}">
      <dsp:nvSpPr>
        <dsp:cNvPr id="0" name=""/>
        <dsp:cNvSpPr/>
      </dsp:nvSpPr>
      <dsp:spPr>
        <a:xfrm>
          <a:off x="0" y="4066838"/>
          <a:ext cx="10583170" cy="957600"/>
        </a:xfrm>
        <a:prstGeom prst="rect">
          <a:avLst/>
        </a:prstGeom>
        <a:solidFill>
          <a:schemeClr val="lt1">
            <a:alpha val="90000"/>
            <a:hueOff val="0"/>
            <a:satOff val="0"/>
            <a:lumOff val="0"/>
            <a:alphaOff val="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dsp:style>
    </dsp:sp>
    <dsp:sp modelId="{BA891225-93DF-4606-9CF4-48FD425B70CD}">
      <dsp:nvSpPr>
        <dsp:cNvPr id="0" name=""/>
        <dsp:cNvSpPr/>
      </dsp:nvSpPr>
      <dsp:spPr>
        <a:xfrm>
          <a:off x="503837" y="3505958"/>
          <a:ext cx="10076738" cy="1121760"/>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0013" tIns="0" rIns="280013" bIns="0" numCol="1" spcCol="1270" anchor="ctr" anchorCtr="0">
          <a:noAutofit/>
        </a:bodyPr>
        <a:lstStyle/>
        <a:p>
          <a:pPr marL="0" lvl="0" indent="0" algn="l" defTabSz="1689100">
            <a:lnSpc>
              <a:spcPct val="90000"/>
            </a:lnSpc>
            <a:spcBef>
              <a:spcPct val="0"/>
            </a:spcBef>
            <a:spcAft>
              <a:spcPct val="35000"/>
            </a:spcAft>
            <a:buNone/>
          </a:pPr>
          <a:r>
            <a:rPr lang="cs-CZ" sz="3800" kern="1200" dirty="0"/>
            <a:t>3. OSOBA – ZNAK - NEMOC</a:t>
          </a:r>
        </a:p>
      </dsp:txBody>
      <dsp:txXfrm>
        <a:off x="558597" y="3560718"/>
        <a:ext cx="9967218" cy="10122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193539" name="Rectangle 3"/>
          <p:cNvSpPr>
            <a:spLocks noGrp="1" noChangeArrowheads="1"/>
          </p:cNvSpPr>
          <p:nvPr>
            <p:ph type="dt" sz="quarter"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193540" name="Rectangle 4"/>
          <p:cNvSpPr>
            <a:spLocks noGrp="1" noChangeArrowheads="1"/>
          </p:cNvSpPr>
          <p:nvPr>
            <p:ph type="ftr" sz="quarter" idx="2"/>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193541" name="Rectangle 5"/>
          <p:cNvSpPr>
            <a:spLocks noGrp="1" noChangeArrowheads="1"/>
          </p:cNvSpPr>
          <p:nvPr>
            <p:ph type="sldNum" sz="quarter" idx="3"/>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eaLnBrk="1" hangingPunct="1">
              <a:defRPr sz="1200"/>
            </a:lvl1pPr>
          </a:lstStyle>
          <a:p>
            <a:pPr>
              <a:defRPr/>
            </a:pPr>
            <a:fld id="{80883E07-DCB0-41E2-96E9-DEAFE16D64C1}" type="slidenum">
              <a:rPr lang="cs-CZ" altLang="cs-CZ"/>
              <a:pPr>
                <a:defRPr/>
              </a:pPr>
              <a:t>‹#›</a:t>
            </a:fld>
            <a:endParaRPr lang="cs-CZ" altLang="cs-CZ"/>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eaLnBrk="1" hangingPunct="1">
              <a:defRPr sz="1200">
                <a:latin typeface="Arial" charset="0"/>
              </a:defRPr>
            </a:lvl1pPr>
          </a:lstStyle>
          <a:p>
            <a:pPr>
              <a:defRPr/>
            </a:pPr>
            <a:endParaRPr lang="cs-CZ"/>
          </a:p>
        </p:txBody>
      </p:sp>
      <p:sp>
        <p:nvSpPr>
          <p:cNvPr id="29699" name="Rectangle 3"/>
          <p:cNvSpPr>
            <a:spLocks noGrp="1" noChangeArrowheads="1"/>
          </p:cNvSpPr>
          <p:nvPr>
            <p:ph type="dt" idx="1"/>
          </p:nvPr>
        </p:nvSpPr>
        <p:spPr bwMode="auto">
          <a:xfrm>
            <a:off x="3816350" y="0"/>
            <a:ext cx="2917825"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lvl1pPr algn="r" eaLnBrk="1" hangingPunct="1">
              <a:defRPr sz="1200">
                <a:latin typeface="Arial" charset="0"/>
              </a:defRPr>
            </a:lvl1pPr>
          </a:lstStyle>
          <a:p>
            <a:pPr>
              <a:defRPr/>
            </a:pPr>
            <a:endParaRPr lang="cs-CZ"/>
          </a:p>
        </p:txBody>
      </p:sp>
      <p:sp>
        <p:nvSpPr>
          <p:cNvPr id="2052" name="Rectangle 4"/>
          <p:cNvSpPr>
            <a:spLocks noGrp="1" noRot="1" noChangeAspect="1" noChangeArrowheads="1" noTextEdit="1"/>
          </p:cNvSpPr>
          <p:nvPr>
            <p:ph type="sldImg" idx="2"/>
          </p:nvPr>
        </p:nvSpPr>
        <p:spPr bwMode="auto">
          <a:xfrm>
            <a:off x="77788" y="739775"/>
            <a:ext cx="658018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73100" y="4686300"/>
            <a:ext cx="5389563"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29702" name="Rectangle 6"/>
          <p:cNvSpPr>
            <a:spLocks noGrp="1" noChangeArrowheads="1"/>
          </p:cNvSpPr>
          <p:nvPr>
            <p:ph type="ftr" sz="quarter" idx="4"/>
          </p:nvPr>
        </p:nvSpPr>
        <p:spPr bwMode="auto">
          <a:xfrm>
            <a:off x="0" y="9374188"/>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eaLnBrk="1" hangingPunct="1">
              <a:defRPr sz="1200">
                <a:latin typeface="Arial" charset="0"/>
              </a:defRPr>
            </a:lvl1pPr>
          </a:lstStyle>
          <a:p>
            <a:pPr>
              <a:defRPr/>
            </a:pPr>
            <a:endParaRPr lang="cs-CZ"/>
          </a:p>
        </p:txBody>
      </p:sp>
      <p:sp>
        <p:nvSpPr>
          <p:cNvPr id="29703" name="Rectangle 7"/>
          <p:cNvSpPr>
            <a:spLocks noGrp="1" noChangeArrowheads="1"/>
          </p:cNvSpPr>
          <p:nvPr>
            <p:ph type="sldNum" sz="quarter" idx="5"/>
          </p:nvPr>
        </p:nvSpPr>
        <p:spPr bwMode="auto">
          <a:xfrm>
            <a:off x="3816350" y="9374188"/>
            <a:ext cx="2917825"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763" tIns="45382" rIns="90763" bIns="45382" numCol="1" anchor="b" anchorCtr="0" compatLnSpc="1">
            <a:prstTxWarp prst="textNoShape">
              <a:avLst/>
            </a:prstTxWarp>
          </a:bodyPr>
          <a:lstStyle>
            <a:lvl1pPr algn="r" eaLnBrk="1" hangingPunct="1">
              <a:defRPr sz="1200"/>
            </a:lvl1pPr>
          </a:lstStyle>
          <a:p>
            <a:pPr>
              <a:defRPr/>
            </a:pPr>
            <a:fld id="{AA8F86F9-F3D2-4568-B490-63B8E36D0DF6}"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9"/>
          <p:cNvSpPr>
            <a:spLocks noGrp="1" noChangeArrowheads="1"/>
          </p:cNvSpPr>
          <p:nvPr>
            <p:ph type="sldNum" sz="quarter"/>
          </p:nvPr>
        </p:nvSpPr>
        <p:spPr>
          <a:noFill/>
        </p:spPr>
        <p:txBody>
          <a:bodyPr/>
          <a:lstStyle>
            <a:lvl1pPr eaLnBrk="0" hangingPunct="0">
              <a:lnSpc>
                <a:spcPct val="93000"/>
              </a:lnSpc>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1pPr>
            <a:lvl2pPr eaLnBrk="0" hangingPunct="0">
              <a:lnSpc>
                <a:spcPct val="93000"/>
              </a:lnSpc>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2pPr>
            <a:lvl3pPr eaLnBrk="0" hangingPunct="0">
              <a:lnSpc>
                <a:spcPct val="93000"/>
              </a:lnSpc>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3pPr>
            <a:lvl4pPr eaLnBrk="0" hangingPunct="0">
              <a:lnSpc>
                <a:spcPct val="93000"/>
              </a:lnSpc>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4pPr>
            <a:lvl5pPr eaLnBrk="0" hangingPunct="0">
              <a:lnSpc>
                <a:spcPct val="93000"/>
              </a:lnSpc>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tabLst>
                <a:tab pos="723900" algn="l"/>
                <a:tab pos="1447800" algn="l"/>
                <a:tab pos="2171700" algn="l"/>
                <a:tab pos="2895600" algn="l"/>
              </a:tabLst>
              <a:defRPr>
                <a:solidFill>
                  <a:schemeClr val="bg1"/>
                </a:solidFill>
                <a:latin typeface="Arial" charset="0"/>
                <a:ea typeface="SimSun" pitchFamily="2" charset="-122"/>
              </a:defRPr>
            </a:lvl9pPr>
          </a:lstStyle>
          <a:p>
            <a:pPr marL="0" marR="0" lvl="0" indent="0" algn="r" defTabSz="449263" rtl="0" eaLnBrk="1" fontAlgn="base" latinLnBrk="0" hangingPunct="0">
              <a:lnSpc>
                <a:spcPct val="95000"/>
              </a:lnSpc>
              <a:spcBef>
                <a:spcPct val="0"/>
              </a:spcBef>
              <a:spcAft>
                <a:spcPct val="0"/>
              </a:spcAft>
              <a:buClrTx/>
              <a:buSzPct val="100000"/>
              <a:buFontTx/>
              <a:buNone/>
              <a:tabLst>
                <a:tab pos="723900" algn="l"/>
                <a:tab pos="1447800" algn="l"/>
                <a:tab pos="2171700" algn="l"/>
                <a:tab pos="2895600" algn="l"/>
              </a:tabLst>
              <a:defRPr/>
            </a:pPr>
            <a:fld id="{493780BE-E24B-49CD-ACBC-D9CF0A8637CC}" type="slidenum">
              <a:rPr kumimoji="0" lang="cs-CZ" sz="1400" b="0" i="0" u="none" strike="noStrike" kern="1200" cap="none" spc="0" normalizeH="0" baseline="0" noProof="0" smtClean="0">
                <a:ln>
                  <a:noFill/>
                </a:ln>
                <a:solidFill>
                  <a:srgbClr val="000000"/>
                </a:solidFill>
                <a:effectLst/>
                <a:uLnTx/>
                <a:uFillTx/>
                <a:latin typeface="Times New Roman" pitchFamily="18" charset="0"/>
                <a:ea typeface="SimSun" pitchFamily="2" charset="-122"/>
                <a:cs typeface="+mn-cs"/>
              </a:rPr>
              <a:pPr marL="0" marR="0" lvl="0" indent="0" algn="r" defTabSz="449263" rtl="0" eaLnBrk="1" fontAlgn="base" latinLnBrk="0" hangingPunct="0">
                <a:lnSpc>
                  <a:spcPct val="95000"/>
                </a:lnSpc>
                <a:spcBef>
                  <a:spcPct val="0"/>
                </a:spcBef>
                <a:spcAft>
                  <a:spcPct val="0"/>
                </a:spcAft>
                <a:buClrTx/>
                <a:buSzPct val="100000"/>
                <a:buFontTx/>
                <a:buNone/>
                <a:tabLst>
                  <a:tab pos="723900" algn="l"/>
                  <a:tab pos="1447800" algn="l"/>
                  <a:tab pos="2171700" algn="l"/>
                  <a:tab pos="2895600" algn="l"/>
                </a:tabLst>
                <a:defRPr/>
              </a:pPr>
              <a:t>2</a:t>
            </a:fld>
            <a:endParaRPr kumimoji="0" lang="cs-CZ" sz="1400" b="0" i="0" u="none" strike="noStrike" kern="1200" cap="none" spc="0" normalizeH="0" baseline="0" noProof="0" dirty="0">
              <a:ln>
                <a:noFill/>
              </a:ln>
              <a:solidFill>
                <a:srgbClr val="000000"/>
              </a:solidFill>
              <a:effectLst/>
              <a:uLnTx/>
              <a:uFillTx/>
              <a:latin typeface="Times New Roman" pitchFamily="18" charset="0"/>
              <a:ea typeface="SimSun" pitchFamily="2" charset="-122"/>
              <a:cs typeface="+mn-cs"/>
            </a:endParaRPr>
          </a:p>
        </p:txBody>
      </p:sp>
      <p:sp>
        <p:nvSpPr>
          <p:cNvPr id="34819" name="Rectangle 1"/>
          <p:cNvSpPr txBox="1">
            <a:spLocks noGrp="1" noRot="1" noChangeAspect="1" noChangeArrowheads="1" noTextEdit="1"/>
          </p:cNvSpPr>
          <p:nvPr>
            <p:ph type="sldImg"/>
          </p:nvPr>
        </p:nvSpPr>
        <p:spPr>
          <a:xfrm>
            <a:off x="79375" y="750888"/>
            <a:ext cx="6577013" cy="3700462"/>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20" name="Rectangle 2"/>
          <p:cNvSpPr txBox="1">
            <a:spLocks noGrp="1" noChangeArrowheads="1"/>
          </p:cNvSpPr>
          <p:nvPr>
            <p:ph type="body" idx="1"/>
          </p:nvPr>
        </p:nvSpPr>
        <p:spPr>
          <a:xfrm>
            <a:off x="742182" y="5481336"/>
            <a:ext cx="5935892" cy="518833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dirty="0">
              <a:latin typeface="Times New Roman" pitchFamily="18" charset="0"/>
            </a:endParaRPr>
          </a:p>
        </p:txBody>
      </p:sp>
    </p:spTree>
    <p:extLst>
      <p:ext uri="{BB962C8B-B14F-4D97-AF65-F5344CB8AC3E}">
        <p14:creationId xmlns:p14="http://schemas.microsoft.com/office/powerpoint/2010/main" val="253360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Zástupný symbol pro obrázek snímku 1"/>
          <p:cNvSpPr>
            <a:spLocks noGrp="1" noRot="1" noChangeAspect="1" noTextEdit="1"/>
          </p:cNvSpPr>
          <p:nvPr>
            <p:ph type="sldImg"/>
          </p:nvPr>
        </p:nvSpPr>
        <p:spPr>
          <a:ln/>
        </p:spPr>
      </p:sp>
      <p:sp>
        <p:nvSpPr>
          <p:cNvPr id="55299" name="Zástupný symbol pro poznámky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ltLang="cs-CZ">
              <a:latin typeface="Arial" panose="020B0604020202020204" pitchFamily="34" charset="0"/>
            </a:endParaRPr>
          </a:p>
        </p:txBody>
      </p:sp>
      <p:sp>
        <p:nvSpPr>
          <p:cNvPr id="55300" name="Zástupný symbol pro číslo snímku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E6318C-49EF-43F8-BF20-D276C8FA69CA}" type="slidenum">
              <a:rPr lang="cs-CZ" altLang="cs-CZ" smtClean="0"/>
              <a:pPr/>
              <a:t>26</a:t>
            </a:fld>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Zástupný symbol pro obrázek snímku 1"/>
          <p:cNvSpPr>
            <a:spLocks noGrp="1" noRot="1" noChangeAspect="1" noTextEdit="1"/>
          </p:cNvSpPr>
          <p:nvPr>
            <p:ph type="sldImg"/>
          </p:nvPr>
        </p:nvSpPr>
        <p:spPr>
          <a:ln/>
        </p:spPr>
      </p:sp>
      <p:sp>
        <p:nvSpPr>
          <p:cNvPr id="63491" name="Zástupný symbol pro poznámky 2"/>
          <p:cNvSpPr>
            <a:spLocks noGrp="1"/>
          </p:cNvSpPr>
          <p:nvPr>
            <p:ph type="body" idx="1"/>
          </p:nvPr>
        </p:nvSpPr>
        <p:spPr>
          <a:noFill/>
        </p:spPr>
        <p:txBody>
          <a:bodyPr/>
          <a:lstStyle/>
          <a:p>
            <a:endParaRPr lang="cs-CZ" altLang="cs-CZ">
              <a:latin typeface="Arial" panose="020B0604020202020204" pitchFamily="34" charset="0"/>
            </a:endParaRPr>
          </a:p>
        </p:txBody>
      </p:sp>
      <p:sp>
        <p:nvSpPr>
          <p:cNvPr id="63492"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ECF48CD-7BA8-4A1D-8F5C-B4E866D016DB}" type="slidenum">
              <a:rPr lang="cs-CZ" altLang="cs-CZ" smtClean="0"/>
              <a:pPr/>
              <a:t>32</a:t>
            </a:fld>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Zástupný symbol pro obrázek snímku 1"/>
          <p:cNvSpPr>
            <a:spLocks noGrp="1" noRot="1" noChangeAspect="1" noTextEdit="1"/>
          </p:cNvSpPr>
          <p:nvPr>
            <p:ph type="sldImg"/>
          </p:nvPr>
        </p:nvSpPr>
        <p:spPr>
          <a:ln/>
        </p:spPr>
      </p:sp>
      <p:sp>
        <p:nvSpPr>
          <p:cNvPr id="65539" name="Zástupný symbol pro poznámky 2"/>
          <p:cNvSpPr>
            <a:spLocks noGrp="1"/>
          </p:cNvSpPr>
          <p:nvPr>
            <p:ph type="body" idx="1"/>
          </p:nvPr>
        </p:nvSpPr>
        <p:spPr>
          <a:noFill/>
        </p:spPr>
        <p:txBody>
          <a:bodyPr/>
          <a:lstStyle/>
          <a:p>
            <a:endParaRPr lang="cs-CZ" altLang="cs-CZ">
              <a:latin typeface="Arial" panose="020B0604020202020204" pitchFamily="34" charset="0"/>
            </a:endParaRPr>
          </a:p>
        </p:txBody>
      </p:sp>
      <p:sp>
        <p:nvSpPr>
          <p:cNvPr id="65540"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49D942C-F0A1-4E40-88A1-79ECAADE4AE1}" type="slidenum">
              <a:rPr lang="cs-CZ" altLang="cs-CZ" smtClean="0"/>
              <a:pPr/>
              <a:t>33</a:t>
            </a:fld>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3932EFD-D85F-40F7-88D1-11596B2D63D8}" type="slidenum">
              <a:rPr lang="en-GB" altLang="cs-CZ" smtClean="0">
                <a:solidFill>
                  <a:srgbClr val="000000"/>
                </a:solidFill>
              </a:rPr>
              <a:pPr/>
              <a:t>38</a:t>
            </a:fld>
            <a:endParaRPr lang="en-GB" altLang="cs-CZ">
              <a:solidFill>
                <a:srgbClr val="000000"/>
              </a:solidFill>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p:spPr>
        <p:txBody>
          <a:bodyPr/>
          <a:lstStyle/>
          <a:p>
            <a:endParaRPr lang="cs-CZ" altLang="cs-CZ">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Zástupný symbol pro obrázek snímku 1"/>
          <p:cNvSpPr>
            <a:spLocks noGrp="1" noRot="1" noChangeAspect="1" noTextEdit="1"/>
          </p:cNvSpPr>
          <p:nvPr>
            <p:ph type="sldImg"/>
          </p:nvPr>
        </p:nvSpPr>
        <p:spPr>
          <a:ln/>
        </p:spPr>
      </p:sp>
      <p:sp>
        <p:nvSpPr>
          <p:cNvPr id="73731" name="Zástupný symbol pro poznámky 2"/>
          <p:cNvSpPr>
            <a:spLocks noGrp="1"/>
          </p:cNvSpPr>
          <p:nvPr>
            <p:ph type="body" idx="1"/>
          </p:nvPr>
        </p:nvSpPr>
        <p:spPr>
          <a:noFill/>
        </p:spPr>
        <p:txBody>
          <a:bodyPr/>
          <a:lstStyle/>
          <a:p>
            <a:endParaRPr lang="cs-CZ" altLang="cs-CZ">
              <a:latin typeface="Arial" panose="020B0604020202020204" pitchFamily="34" charset="0"/>
            </a:endParaRPr>
          </a:p>
        </p:txBody>
      </p:sp>
      <p:sp>
        <p:nvSpPr>
          <p:cNvPr id="73732"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4446575-9361-468B-99D8-A116068AE9B4}" type="slidenum">
              <a:rPr lang="cs-CZ" altLang="cs-CZ" smtClean="0"/>
              <a:pPr/>
              <a:t>41</a:t>
            </a:fld>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obrázek snímku 1"/>
          <p:cNvSpPr>
            <a:spLocks noGrp="1" noRot="1" noChangeAspect="1" noTextEdit="1"/>
          </p:cNvSpPr>
          <p:nvPr>
            <p:ph type="sldImg"/>
          </p:nvPr>
        </p:nvSpPr>
        <p:spPr>
          <a:ln/>
        </p:spPr>
      </p:sp>
      <p:sp>
        <p:nvSpPr>
          <p:cNvPr id="91139" name="Zástupný symbol pro poznámky 2"/>
          <p:cNvSpPr>
            <a:spLocks noGrp="1"/>
          </p:cNvSpPr>
          <p:nvPr>
            <p:ph type="body" idx="1"/>
          </p:nvPr>
        </p:nvSpPr>
        <p:spPr>
          <a:noFill/>
        </p:spPr>
        <p:txBody>
          <a:bodyPr/>
          <a:lstStyle/>
          <a:p>
            <a:endParaRPr lang="cs-CZ" altLang="cs-CZ">
              <a:latin typeface="Arial" panose="020B0604020202020204" pitchFamily="34" charset="0"/>
            </a:endParaRPr>
          </a:p>
        </p:txBody>
      </p:sp>
      <p:sp>
        <p:nvSpPr>
          <p:cNvPr id="91140"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32B2409-621A-48DE-A0C3-BF108DBEC285}" type="slidenum">
              <a:rPr lang="cs-CZ" altLang="cs-CZ" smtClean="0"/>
              <a:pPr/>
              <a:t>53</a:t>
            </a:fld>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Zástupný symbol pro obrázek snímku 1"/>
          <p:cNvSpPr>
            <a:spLocks noGrp="1" noRot="1" noChangeAspect="1" noTextEdit="1"/>
          </p:cNvSpPr>
          <p:nvPr>
            <p:ph type="sldImg"/>
          </p:nvPr>
        </p:nvSpPr>
        <p:spPr>
          <a:ln/>
        </p:spPr>
      </p:sp>
      <p:sp>
        <p:nvSpPr>
          <p:cNvPr id="98307" name="Zástupný symbol pro poznámky 2"/>
          <p:cNvSpPr>
            <a:spLocks noGrp="1"/>
          </p:cNvSpPr>
          <p:nvPr>
            <p:ph type="body" idx="1"/>
          </p:nvPr>
        </p:nvSpPr>
        <p:spPr>
          <a:noFill/>
        </p:spPr>
        <p:txBody>
          <a:bodyPr/>
          <a:lstStyle/>
          <a:p>
            <a:endParaRPr lang="cs-CZ" altLang="cs-CZ">
              <a:latin typeface="Arial" panose="020B0604020202020204" pitchFamily="34" charset="0"/>
            </a:endParaRPr>
          </a:p>
        </p:txBody>
      </p:sp>
      <p:sp>
        <p:nvSpPr>
          <p:cNvPr id="98308" name="Zástupný symbol pro číslo snímku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8098A12-659B-4B7A-AF43-6288F4328B2B}" type="slidenum">
              <a:rPr lang="cs-CZ" altLang="cs-CZ" smtClean="0"/>
              <a:pPr/>
              <a:t>57</a:t>
            </a:fld>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6CF3A59-BDC1-496E-8BD8-8B4423AEB499}" type="slidenum">
              <a:rPr lang="cs-CZ" altLang="cs-CZ"/>
              <a:pPr>
                <a:defRPr/>
              </a:pPr>
              <a:t>‹#›</a:t>
            </a:fld>
            <a:endParaRPr lang="cs-CZ" altLang="cs-CZ"/>
          </a:p>
        </p:txBody>
      </p:sp>
    </p:spTree>
    <p:extLst>
      <p:ext uri="{BB962C8B-B14F-4D97-AF65-F5344CB8AC3E}">
        <p14:creationId xmlns:p14="http://schemas.microsoft.com/office/powerpoint/2010/main" val="38515646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E1AA20E6-402F-42E1-9DF2-C9EA38EBD27A}" type="slidenum">
              <a:rPr lang="cs-CZ" altLang="cs-CZ"/>
              <a:pPr>
                <a:defRPr/>
              </a:pPr>
              <a:t>‹#›</a:t>
            </a:fld>
            <a:endParaRPr lang="cs-CZ" altLang="cs-CZ"/>
          </a:p>
        </p:txBody>
      </p:sp>
    </p:spTree>
    <p:extLst>
      <p:ext uri="{BB962C8B-B14F-4D97-AF65-F5344CB8AC3E}">
        <p14:creationId xmlns:p14="http://schemas.microsoft.com/office/powerpoint/2010/main" val="41737761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A00D1F38-6CF1-4649-A3BA-63E72562EE12}" type="slidenum">
              <a:rPr lang="cs-CZ" altLang="cs-CZ"/>
              <a:pPr>
                <a:defRPr/>
              </a:pPr>
              <a:t>‹#›</a:t>
            </a:fld>
            <a:endParaRPr lang="cs-CZ" altLang="cs-CZ"/>
          </a:p>
        </p:txBody>
      </p:sp>
    </p:spTree>
    <p:extLst>
      <p:ext uri="{BB962C8B-B14F-4D97-AF65-F5344CB8AC3E}">
        <p14:creationId xmlns:p14="http://schemas.microsoft.com/office/powerpoint/2010/main" val="180803485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6197600" y="1600200"/>
            <a:ext cx="5384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197600" y="3938589"/>
            <a:ext cx="5384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a:p>
        </p:txBody>
      </p:sp>
      <p:sp>
        <p:nvSpPr>
          <p:cNvPr id="7" name="Rectangle 5"/>
          <p:cNvSpPr>
            <a:spLocks noGrp="1" noChangeArrowheads="1"/>
          </p:cNvSpPr>
          <p:nvPr>
            <p:ph type="ftr" sz="quarter" idx="11"/>
          </p:nvPr>
        </p:nvSpPr>
        <p:spPr>
          <a:ln/>
        </p:spPr>
        <p:txBody>
          <a:bodyPr/>
          <a:lstStyle>
            <a:lvl1pPr>
              <a:defRPr/>
            </a:lvl1pPr>
          </a:lstStyle>
          <a:p>
            <a:pPr>
              <a:defRPr/>
            </a:pPr>
            <a:endParaRPr lang="cs-CZ"/>
          </a:p>
        </p:txBody>
      </p:sp>
      <p:sp>
        <p:nvSpPr>
          <p:cNvPr id="8" name="Rectangle 6"/>
          <p:cNvSpPr>
            <a:spLocks noGrp="1" noChangeArrowheads="1"/>
          </p:cNvSpPr>
          <p:nvPr>
            <p:ph type="sldNum" sz="quarter" idx="12"/>
          </p:nvPr>
        </p:nvSpPr>
        <p:spPr>
          <a:ln/>
        </p:spPr>
        <p:txBody>
          <a:bodyPr/>
          <a:lstStyle>
            <a:lvl1pPr>
              <a:defRPr/>
            </a:lvl1pPr>
          </a:lstStyle>
          <a:p>
            <a:pPr>
              <a:defRPr/>
            </a:pPr>
            <a:fld id="{6D4DB1EA-00BA-4C16-AE6D-4D3CA67B6F6D}" type="slidenum">
              <a:rPr lang="cs-CZ" altLang="cs-CZ"/>
              <a:pPr>
                <a:defRPr/>
              </a:pPr>
              <a:t>‹#›</a:t>
            </a:fld>
            <a:endParaRPr lang="cs-CZ" altLang="cs-CZ"/>
          </a:p>
        </p:txBody>
      </p:sp>
    </p:spTree>
    <p:extLst>
      <p:ext uri="{BB962C8B-B14F-4D97-AF65-F5344CB8AC3E}">
        <p14:creationId xmlns:p14="http://schemas.microsoft.com/office/powerpoint/2010/main" val="260038479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ext 2"/>
          <p:cNvSpPr>
            <a:spLocks noGrp="1"/>
          </p:cNvSpPr>
          <p:nvPr>
            <p:ph type="body" sz="half" idx="1"/>
          </p:nvPr>
        </p:nvSpPr>
        <p:spPr>
          <a:xfrm>
            <a:off x="609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74468AB-E5C5-41BC-80D6-97B2697E8355}" type="slidenum">
              <a:rPr lang="cs-CZ" altLang="cs-CZ"/>
              <a:pPr>
                <a:defRPr/>
              </a:pPr>
              <a:t>‹#›</a:t>
            </a:fld>
            <a:endParaRPr lang="cs-CZ" altLang="cs-CZ"/>
          </a:p>
        </p:txBody>
      </p:sp>
    </p:spTree>
    <p:extLst>
      <p:ext uri="{BB962C8B-B14F-4D97-AF65-F5344CB8AC3E}">
        <p14:creationId xmlns:p14="http://schemas.microsoft.com/office/powerpoint/2010/main" val="131889981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06709-23B4-4C4A-9FF9-EBA410F26E7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A527A58-6887-4414-B4FC-A2D428359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3E84940-1131-4E1C-92AA-0D0E0CF68FEF}"/>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60506D1F-033C-4A85-BD92-3977630C9B45}"/>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0CDC7AF4-B9A0-458F-B818-B8BE3CD740D5}"/>
              </a:ext>
            </a:extLst>
          </p:cNvPr>
          <p:cNvSpPr>
            <a:spLocks noGrp="1"/>
          </p:cNvSpPr>
          <p:nvPr>
            <p:ph type="sldNum" sz="quarter" idx="12"/>
          </p:nvPr>
        </p:nvSpPr>
        <p:spPr/>
        <p:txBody>
          <a:bodyPr/>
          <a:lstStyle>
            <a:lvl1pPr>
              <a:defRPr/>
            </a:lvl1pPr>
          </a:lstStyle>
          <a:p>
            <a:fld id="{914C16A7-FC34-4E54-887A-FE8C81CBE92D}" type="slidenum">
              <a:rPr lang="en-GB" altLang="cs-CZ"/>
              <a:pPr/>
              <a:t>‹#›</a:t>
            </a:fld>
            <a:endParaRPr lang="en-GB" altLang="cs-CZ"/>
          </a:p>
        </p:txBody>
      </p:sp>
    </p:spTree>
    <p:extLst>
      <p:ext uri="{BB962C8B-B14F-4D97-AF65-F5344CB8AC3E}">
        <p14:creationId xmlns:p14="http://schemas.microsoft.com/office/powerpoint/2010/main" val="4027611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4471E5-F33B-48D6-905D-D9BF8B30B26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86C2932-168F-4E35-BAB7-8A4FF4F8044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8DB302-D751-4983-B3A5-33359D8C976A}"/>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C5D3AB02-0E7C-4E34-A7A4-34FC09E88400}"/>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681CD1F3-A98D-44B0-98E5-4E983B00FB29}"/>
              </a:ext>
            </a:extLst>
          </p:cNvPr>
          <p:cNvSpPr>
            <a:spLocks noGrp="1"/>
          </p:cNvSpPr>
          <p:nvPr>
            <p:ph type="sldNum" sz="quarter" idx="12"/>
          </p:nvPr>
        </p:nvSpPr>
        <p:spPr/>
        <p:txBody>
          <a:bodyPr/>
          <a:lstStyle>
            <a:lvl1pPr>
              <a:defRPr/>
            </a:lvl1pPr>
          </a:lstStyle>
          <a:p>
            <a:fld id="{CC7DE7F2-F4E7-4ABD-8470-C8CE77FC39AC}" type="slidenum">
              <a:rPr lang="en-GB" altLang="cs-CZ"/>
              <a:pPr/>
              <a:t>‹#›</a:t>
            </a:fld>
            <a:endParaRPr lang="en-GB" altLang="cs-CZ"/>
          </a:p>
        </p:txBody>
      </p:sp>
    </p:spTree>
    <p:extLst>
      <p:ext uri="{BB962C8B-B14F-4D97-AF65-F5344CB8AC3E}">
        <p14:creationId xmlns:p14="http://schemas.microsoft.com/office/powerpoint/2010/main" val="2175318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F85663-FB5C-46B5-AE91-CE426E3ED9AD}"/>
              </a:ext>
            </a:extLst>
          </p:cNvPr>
          <p:cNvSpPr>
            <a:spLocks noGrp="1"/>
          </p:cNvSpPr>
          <p:nvPr>
            <p:ph type="title"/>
          </p:nvPr>
        </p:nvSpPr>
        <p:spPr>
          <a:xfrm>
            <a:off x="831851" y="1709739"/>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15891D7-D513-45C4-B163-D3A9A7D0233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6251276-98FA-4944-B589-58151D199858}"/>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EC38C088-C020-4712-8966-1024E2028A4C}"/>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F60415D5-B589-4C03-BA5B-D925F31484AF}"/>
              </a:ext>
            </a:extLst>
          </p:cNvPr>
          <p:cNvSpPr>
            <a:spLocks noGrp="1"/>
          </p:cNvSpPr>
          <p:nvPr>
            <p:ph type="sldNum" sz="quarter" idx="12"/>
          </p:nvPr>
        </p:nvSpPr>
        <p:spPr/>
        <p:txBody>
          <a:bodyPr/>
          <a:lstStyle>
            <a:lvl1pPr>
              <a:defRPr/>
            </a:lvl1pPr>
          </a:lstStyle>
          <a:p>
            <a:fld id="{564CA6F5-C6A0-4621-9ECE-04E437A10BB7}" type="slidenum">
              <a:rPr lang="en-GB" altLang="cs-CZ"/>
              <a:pPr/>
              <a:t>‹#›</a:t>
            </a:fld>
            <a:endParaRPr lang="en-GB" altLang="cs-CZ"/>
          </a:p>
        </p:txBody>
      </p:sp>
    </p:spTree>
    <p:extLst>
      <p:ext uri="{BB962C8B-B14F-4D97-AF65-F5344CB8AC3E}">
        <p14:creationId xmlns:p14="http://schemas.microsoft.com/office/powerpoint/2010/main" val="3956469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3447A-B57C-43C7-A91F-FAD29F24CC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0AD4B16-8446-40AE-B504-6318B146201D}"/>
              </a:ext>
            </a:extLst>
          </p:cNvPr>
          <p:cNvSpPr>
            <a:spLocks noGrp="1"/>
          </p:cNvSpPr>
          <p:nvPr>
            <p:ph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D73BCAF-2E87-4F21-9D4E-E5B28BB8AED6}"/>
              </a:ext>
            </a:extLst>
          </p:cNvPr>
          <p:cNvSpPr>
            <a:spLocks noGrp="1"/>
          </p:cNvSpPr>
          <p:nvPr>
            <p:ph sz="half" idx="2"/>
          </p:nvPr>
        </p:nvSpPr>
        <p:spPr>
          <a:xfrm>
            <a:off x="6197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3F944CE-2220-4713-8F16-D814E654A8BA}"/>
              </a:ext>
            </a:extLst>
          </p:cNvPr>
          <p:cNvSpPr>
            <a:spLocks noGrp="1"/>
          </p:cNvSpPr>
          <p:nvPr>
            <p:ph type="dt" sz="half" idx="10"/>
          </p:nvPr>
        </p:nvSpPr>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156E4BD3-5CEE-45CB-86BF-B2D627B9A226}"/>
              </a:ext>
            </a:extLst>
          </p:cNvPr>
          <p:cNvSpPr>
            <a:spLocks noGrp="1"/>
          </p:cNvSpPr>
          <p:nvPr>
            <p:ph type="ftr" sz="quarter" idx="11"/>
          </p:nvPr>
        </p:nvSpPr>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DBDDD743-0156-40B5-BC7A-143BD2CC48BD}"/>
              </a:ext>
            </a:extLst>
          </p:cNvPr>
          <p:cNvSpPr>
            <a:spLocks noGrp="1"/>
          </p:cNvSpPr>
          <p:nvPr>
            <p:ph type="sldNum" sz="quarter" idx="12"/>
          </p:nvPr>
        </p:nvSpPr>
        <p:spPr/>
        <p:txBody>
          <a:bodyPr/>
          <a:lstStyle>
            <a:lvl1pPr>
              <a:defRPr/>
            </a:lvl1pPr>
          </a:lstStyle>
          <a:p>
            <a:fld id="{2980062F-4C30-42D6-BBF1-3AAB8408AAF5}" type="slidenum">
              <a:rPr lang="en-GB" altLang="cs-CZ"/>
              <a:pPr/>
              <a:t>‹#›</a:t>
            </a:fld>
            <a:endParaRPr lang="en-GB" altLang="cs-CZ"/>
          </a:p>
        </p:txBody>
      </p:sp>
    </p:spTree>
    <p:extLst>
      <p:ext uri="{BB962C8B-B14F-4D97-AF65-F5344CB8AC3E}">
        <p14:creationId xmlns:p14="http://schemas.microsoft.com/office/powerpoint/2010/main" val="848855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94E40-4011-4905-A2FC-7903B495C60E}"/>
              </a:ext>
            </a:extLst>
          </p:cNvPr>
          <p:cNvSpPr>
            <a:spLocks noGrp="1"/>
          </p:cNvSpPr>
          <p:nvPr>
            <p:ph type="title"/>
          </p:nvPr>
        </p:nvSpPr>
        <p:spPr>
          <a:xfrm>
            <a:off x="840317" y="365126"/>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48122D6-5B11-4B8B-8D72-DFA92AE45E3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EAF67BA-A428-4F9F-A6E5-2AD2058658CE}"/>
              </a:ext>
            </a:extLst>
          </p:cNvPr>
          <p:cNvSpPr>
            <a:spLocks noGrp="1"/>
          </p:cNvSpPr>
          <p:nvPr>
            <p:ph sz="half" idx="2"/>
          </p:nvPr>
        </p:nvSpPr>
        <p:spPr>
          <a:xfrm>
            <a:off x="840318" y="2505075"/>
            <a:ext cx="5158316"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D237DC8-4B76-493B-9E61-CE3A1059C8F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360724E-7E2B-472C-905E-A98162627F91}"/>
              </a:ext>
            </a:extLst>
          </p:cNvPr>
          <p:cNvSpPr>
            <a:spLocks noGrp="1"/>
          </p:cNvSpPr>
          <p:nvPr>
            <p:ph sz="quarter" idx="4"/>
          </p:nvPr>
        </p:nvSpPr>
        <p:spPr>
          <a:xfrm>
            <a:off x="6172200" y="2505075"/>
            <a:ext cx="518371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F8CBC94-C2D6-48FA-BFFE-A6EE11448B90}"/>
              </a:ext>
            </a:extLst>
          </p:cNvPr>
          <p:cNvSpPr>
            <a:spLocks noGrp="1"/>
          </p:cNvSpPr>
          <p:nvPr>
            <p:ph type="dt" sz="half" idx="10"/>
          </p:nvPr>
        </p:nvSpPr>
        <p:spPr/>
        <p:txBody>
          <a:bodyPr/>
          <a:lstStyle>
            <a:lvl1pPr>
              <a:defRPr/>
            </a:lvl1pPr>
          </a:lstStyle>
          <a:p>
            <a:endParaRPr lang="en-GB" altLang="cs-CZ"/>
          </a:p>
        </p:txBody>
      </p:sp>
      <p:sp>
        <p:nvSpPr>
          <p:cNvPr id="8" name="Zástupný symbol pro zápatí 7">
            <a:extLst>
              <a:ext uri="{FF2B5EF4-FFF2-40B4-BE49-F238E27FC236}">
                <a16:creationId xmlns:a16="http://schemas.microsoft.com/office/drawing/2014/main" id="{9BF218BF-8A66-47D5-8098-287248088834}"/>
              </a:ext>
            </a:extLst>
          </p:cNvPr>
          <p:cNvSpPr>
            <a:spLocks noGrp="1"/>
          </p:cNvSpPr>
          <p:nvPr>
            <p:ph type="ftr" sz="quarter" idx="11"/>
          </p:nvPr>
        </p:nvSpPr>
        <p:spPr/>
        <p:txBody>
          <a:bodyPr/>
          <a:lstStyle>
            <a:lvl1pPr>
              <a:defRPr/>
            </a:lvl1pPr>
          </a:lstStyle>
          <a:p>
            <a:endParaRPr lang="en-GB" altLang="cs-CZ"/>
          </a:p>
        </p:txBody>
      </p:sp>
      <p:sp>
        <p:nvSpPr>
          <p:cNvPr id="9" name="Zástupný symbol pro číslo snímku 8">
            <a:extLst>
              <a:ext uri="{FF2B5EF4-FFF2-40B4-BE49-F238E27FC236}">
                <a16:creationId xmlns:a16="http://schemas.microsoft.com/office/drawing/2014/main" id="{211E8F2E-EE35-4A7E-8ABE-D90EEF1215C7}"/>
              </a:ext>
            </a:extLst>
          </p:cNvPr>
          <p:cNvSpPr>
            <a:spLocks noGrp="1"/>
          </p:cNvSpPr>
          <p:nvPr>
            <p:ph type="sldNum" sz="quarter" idx="12"/>
          </p:nvPr>
        </p:nvSpPr>
        <p:spPr/>
        <p:txBody>
          <a:bodyPr/>
          <a:lstStyle>
            <a:lvl1pPr>
              <a:defRPr/>
            </a:lvl1pPr>
          </a:lstStyle>
          <a:p>
            <a:fld id="{F14DF9B4-ED8E-4C8F-9E6A-02F977743432}" type="slidenum">
              <a:rPr lang="en-GB" altLang="cs-CZ"/>
              <a:pPr/>
              <a:t>‹#›</a:t>
            </a:fld>
            <a:endParaRPr lang="en-GB" altLang="cs-CZ"/>
          </a:p>
        </p:txBody>
      </p:sp>
    </p:spTree>
    <p:extLst>
      <p:ext uri="{BB962C8B-B14F-4D97-AF65-F5344CB8AC3E}">
        <p14:creationId xmlns:p14="http://schemas.microsoft.com/office/powerpoint/2010/main" val="3119304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C9A77-8CF8-4D1E-B958-A4E7406B7DB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E97F7C0-4CD5-4533-A68F-ED3EEE05B06B}"/>
              </a:ext>
            </a:extLst>
          </p:cNvPr>
          <p:cNvSpPr>
            <a:spLocks noGrp="1"/>
          </p:cNvSpPr>
          <p:nvPr>
            <p:ph type="dt" sz="half" idx="10"/>
          </p:nvPr>
        </p:nvSpPr>
        <p:spPr/>
        <p:txBody>
          <a:bodyPr/>
          <a:lstStyle>
            <a:lvl1pPr>
              <a:defRPr/>
            </a:lvl1pPr>
          </a:lstStyle>
          <a:p>
            <a:endParaRPr lang="en-GB" altLang="cs-CZ"/>
          </a:p>
        </p:txBody>
      </p:sp>
      <p:sp>
        <p:nvSpPr>
          <p:cNvPr id="4" name="Zástupný symbol pro zápatí 3">
            <a:extLst>
              <a:ext uri="{FF2B5EF4-FFF2-40B4-BE49-F238E27FC236}">
                <a16:creationId xmlns:a16="http://schemas.microsoft.com/office/drawing/2014/main" id="{D6E764FC-54D2-4204-B2BA-E70269CE6B9A}"/>
              </a:ext>
            </a:extLst>
          </p:cNvPr>
          <p:cNvSpPr>
            <a:spLocks noGrp="1"/>
          </p:cNvSpPr>
          <p:nvPr>
            <p:ph type="ftr" sz="quarter" idx="11"/>
          </p:nvPr>
        </p:nvSpPr>
        <p:spPr/>
        <p:txBody>
          <a:bodyPr/>
          <a:lstStyle>
            <a:lvl1pPr>
              <a:defRPr/>
            </a:lvl1pPr>
          </a:lstStyle>
          <a:p>
            <a:endParaRPr lang="en-GB" altLang="cs-CZ"/>
          </a:p>
        </p:txBody>
      </p:sp>
      <p:sp>
        <p:nvSpPr>
          <p:cNvPr id="5" name="Zástupný symbol pro číslo snímku 4">
            <a:extLst>
              <a:ext uri="{FF2B5EF4-FFF2-40B4-BE49-F238E27FC236}">
                <a16:creationId xmlns:a16="http://schemas.microsoft.com/office/drawing/2014/main" id="{4A360ECC-01FD-4A97-B1CA-A3FB11E9F1E0}"/>
              </a:ext>
            </a:extLst>
          </p:cNvPr>
          <p:cNvSpPr>
            <a:spLocks noGrp="1"/>
          </p:cNvSpPr>
          <p:nvPr>
            <p:ph type="sldNum" sz="quarter" idx="12"/>
          </p:nvPr>
        </p:nvSpPr>
        <p:spPr/>
        <p:txBody>
          <a:bodyPr/>
          <a:lstStyle>
            <a:lvl1pPr>
              <a:defRPr/>
            </a:lvl1pPr>
          </a:lstStyle>
          <a:p>
            <a:fld id="{F1C4984E-E4B6-4C4D-A20B-C9FE7A7A0E62}" type="slidenum">
              <a:rPr lang="en-GB" altLang="cs-CZ"/>
              <a:pPr/>
              <a:t>‹#›</a:t>
            </a:fld>
            <a:endParaRPr lang="en-GB" altLang="cs-CZ"/>
          </a:p>
        </p:txBody>
      </p:sp>
    </p:spTree>
    <p:extLst>
      <p:ext uri="{BB962C8B-B14F-4D97-AF65-F5344CB8AC3E}">
        <p14:creationId xmlns:p14="http://schemas.microsoft.com/office/powerpoint/2010/main" val="391704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87811ED2-7716-4792-AFFC-8FE46EABD52E}" type="slidenum">
              <a:rPr lang="cs-CZ" altLang="cs-CZ"/>
              <a:pPr>
                <a:defRPr/>
              </a:pPr>
              <a:t>‹#›</a:t>
            </a:fld>
            <a:endParaRPr lang="cs-CZ" altLang="cs-CZ"/>
          </a:p>
        </p:txBody>
      </p:sp>
    </p:spTree>
    <p:extLst>
      <p:ext uri="{BB962C8B-B14F-4D97-AF65-F5344CB8AC3E}">
        <p14:creationId xmlns:p14="http://schemas.microsoft.com/office/powerpoint/2010/main" val="405020962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B083210-34A9-4DFF-8FE7-7D7C2F82174C}"/>
              </a:ext>
            </a:extLst>
          </p:cNvPr>
          <p:cNvSpPr>
            <a:spLocks noGrp="1"/>
          </p:cNvSpPr>
          <p:nvPr>
            <p:ph type="dt" sz="half" idx="10"/>
          </p:nvPr>
        </p:nvSpPr>
        <p:spPr/>
        <p:txBody>
          <a:bodyPr/>
          <a:lstStyle>
            <a:lvl1pPr>
              <a:defRPr/>
            </a:lvl1pPr>
          </a:lstStyle>
          <a:p>
            <a:endParaRPr lang="en-GB" altLang="cs-CZ"/>
          </a:p>
        </p:txBody>
      </p:sp>
      <p:sp>
        <p:nvSpPr>
          <p:cNvPr id="3" name="Zástupný symbol pro zápatí 2">
            <a:extLst>
              <a:ext uri="{FF2B5EF4-FFF2-40B4-BE49-F238E27FC236}">
                <a16:creationId xmlns:a16="http://schemas.microsoft.com/office/drawing/2014/main" id="{78E2E016-8731-41EA-9CC0-5848C89B454E}"/>
              </a:ext>
            </a:extLst>
          </p:cNvPr>
          <p:cNvSpPr>
            <a:spLocks noGrp="1"/>
          </p:cNvSpPr>
          <p:nvPr>
            <p:ph type="ftr" sz="quarter" idx="11"/>
          </p:nvPr>
        </p:nvSpPr>
        <p:spPr/>
        <p:txBody>
          <a:bodyPr/>
          <a:lstStyle>
            <a:lvl1pPr>
              <a:defRPr/>
            </a:lvl1pPr>
          </a:lstStyle>
          <a:p>
            <a:endParaRPr lang="en-GB" altLang="cs-CZ"/>
          </a:p>
        </p:txBody>
      </p:sp>
      <p:sp>
        <p:nvSpPr>
          <p:cNvPr id="4" name="Zástupný symbol pro číslo snímku 3">
            <a:extLst>
              <a:ext uri="{FF2B5EF4-FFF2-40B4-BE49-F238E27FC236}">
                <a16:creationId xmlns:a16="http://schemas.microsoft.com/office/drawing/2014/main" id="{0D35D437-51B1-4D95-9131-0FBD4488E536}"/>
              </a:ext>
            </a:extLst>
          </p:cNvPr>
          <p:cNvSpPr>
            <a:spLocks noGrp="1"/>
          </p:cNvSpPr>
          <p:nvPr>
            <p:ph type="sldNum" sz="quarter" idx="12"/>
          </p:nvPr>
        </p:nvSpPr>
        <p:spPr/>
        <p:txBody>
          <a:bodyPr/>
          <a:lstStyle>
            <a:lvl1pPr>
              <a:defRPr/>
            </a:lvl1pPr>
          </a:lstStyle>
          <a:p>
            <a:fld id="{6A84CBE8-F4B0-4913-A6ED-82377C3F900D}" type="slidenum">
              <a:rPr lang="en-GB" altLang="cs-CZ"/>
              <a:pPr/>
              <a:t>‹#›</a:t>
            </a:fld>
            <a:endParaRPr lang="en-GB" altLang="cs-CZ"/>
          </a:p>
        </p:txBody>
      </p:sp>
    </p:spTree>
    <p:extLst>
      <p:ext uri="{BB962C8B-B14F-4D97-AF65-F5344CB8AC3E}">
        <p14:creationId xmlns:p14="http://schemas.microsoft.com/office/powerpoint/2010/main" val="739421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6D3F17-62A3-40CD-AFC7-08A0A8632F64}"/>
              </a:ext>
            </a:extLst>
          </p:cNvPr>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84328A1-C331-4DCE-9B45-5ED441E4260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E8D6B7B-BB2B-4069-BC99-A576D6277D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C5DAB09-E8F0-44CB-BBD1-1D912BF6D1FD}"/>
              </a:ext>
            </a:extLst>
          </p:cNvPr>
          <p:cNvSpPr>
            <a:spLocks noGrp="1"/>
          </p:cNvSpPr>
          <p:nvPr>
            <p:ph type="dt" sz="half" idx="10"/>
          </p:nvPr>
        </p:nvSpPr>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C694781C-0F9D-4F81-9FEB-02C80E69E95F}"/>
              </a:ext>
            </a:extLst>
          </p:cNvPr>
          <p:cNvSpPr>
            <a:spLocks noGrp="1"/>
          </p:cNvSpPr>
          <p:nvPr>
            <p:ph type="ftr" sz="quarter" idx="11"/>
          </p:nvPr>
        </p:nvSpPr>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AEA41480-E5F5-4436-A7BA-3858D71A3103}"/>
              </a:ext>
            </a:extLst>
          </p:cNvPr>
          <p:cNvSpPr>
            <a:spLocks noGrp="1"/>
          </p:cNvSpPr>
          <p:nvPr>
            <p:ph type="sldNum" sz="quarter" idx="12"/>
          </p:nvPr>
        </p:nvSpPr>
        <p:spPr/>
        <p:txBody>
          <a:bodyPr/>
          <a:lstStyle>
            <a:lvl1pPr>
              <a:defRPr/>
            </a:lvl1pPr>
          </a:lstStyle>
          <a:p>
            <a:fld id="{2EB43F42-7E04-493F-80A0-82B063DB7DFC}" type="slidenum">
              <a:rPr lang="en-GB" altLang="cs-CZ"/>
              <a:pPr/>
              <a:t>‹#›</a:t>
            </a:fld>
            <a:endParaRPr lang="en-GB" altLang="cs-CZ"/>
          </a:p>
        </p:txBody>
      </p:sp>
    </p:spTree>
    <p:extLst>
      <p:ext uri="{BB962C8B-B14F-4D97-AF65-F5344CB8AC3E}">
        <p14:creationId xmlns:p14="http://schemas.microsoft.com/office/powerpoint/2010/main" val="20281976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4E0BE-16DC-48CA-BF63-E9EFC199A8CC}"/>
              </a:ext>
            </a:extLst>
          </p:cNvPr>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391E161-F5AD-4364-B352-E6F93AC4917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CBF40EA-B2F4-4EB6-9353-E9C0A621AD6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0DE26C6-E2A5-4F67-A9F0-006BFA2FF0AD}"/>
              </a:ext>
            </a:extLst>
          </p:cNvPr>
          <p:cNvSpPr>
            <a:spLocks noGrp="1"/>
          </p:cNvSpPr>
          <p:nvPr>
            <p:ph type="dt" sz="half" idx="10"/>
          </p:nvPr>
        </p:nvSpPr>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411E4B53-B424-4D82-93A4-3ED8D4059CB7}"/>
              </a:ext>
            </a:extLst>
          </p:cNvPr>
          <p:cNvSpPr>
            <a:spLocks noGrp="1"/>
          </p:cNvSpPr>
          <p:nvPr>
            <p:ph type="ftr" sz="quarter" idx="11"/>
          </p:nvPr>
        </p:nvSpPr>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96F67866-F860-47B9-99F8-F06D9D06739E}"/>
              </a:ext>
            </a:extLst>
          </p:cNvPr>
          <p:cNvSpPr>
            <a:spLocks noGrp="1"/>
          </p:cNvSpPr>
          <p:nvPr>
            <p:ph type="sldNum" sz="quarter" idx="12"/>
          </p:nvPr>
        </p:nvSpPr>
        <p:spPr/>
        <p:txBody>
          <a:bodyPr/>
          <a:lstStyle>
            <a:lvl1pPr>
              <a:defRPr/>
            </a:lvl1pPr>
          </a:lstStyle>
          <a:p>
            <a:fld id="{8D620732-A258-4CD0-8889-890F146AF1D9}" type="slidenum">
              <a:rPr lang="en-GB" altLang="cs-CZ"/>
              <a:pPr/>
              <a:t>‹#›</a:t>
            </a:fld>
            <a:endParaRPr lang="en-GB" altLang="cs-CZ"/>
          </a:p>
        </p:txBody>
      </p:sp>
    </p:spTree>
    <p:extLst>
      <p:ext uri="{BB962C8B-B14F-4D97-AF65-F5344CB8AC3E}">
        <p14:creationId xmlns:p14="http://schemas.microsoft.com/office/powerpoint/2010/main" val="26343095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BAA814-DE67-40B4-9A9D-8B651ABECD7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349D83F-BB14-4F40-9332-1CDE0B566BD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9168D7-0290-4F2B-8B49-E73E46FABCF8}"/>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0E8C0D04-34F2-43FD-AE16-C7724978EA4F}"/>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CED677A7-C7DE-47E5-B648-33BC1DD2E27D}"/>
              </a:ext>
            </a:extLst>
          </p:cNvPr>
          <p:cNvSpPr>
            <a:spLocks noGrp="1"/>
          </p:cNvSpPr>
          <p:nvPr>
            <p:ph type="sldNum" sz="quarter" idx="12"/>
          </p:nvPr>
        </p:nvSpPr>
        <p:spPr/>
        <p:txBody>
          <a:bodyPr/>
          <a:lstStyle>
            <a:lvl1pPr>
              <a:defRPr/>
            </a:lvl1pPr>
          </a:lstStyle>
          <a:p>
            <a:fld id="{614BE665-BC59-4987-9474-620FC8451A82}" type="slidenum">
              <a:rPr lang="en-GB" altLang="cs-CZ"/>
              <a:pPr/>
              <a:t>‹#›</a:t>
            </a:fld>
            <a:endParaRPr lang="en-GB" altLang="cs-CZ"/>
          </a:p>
        </p:txBody>
      </p:sp>
    </p:spTree>
    <p:extLst>
      <p:ext uri="{BB962C8B-B14F-4D97-AF65-F5344CB8AC3E}">
        <p14:creationId xmlns:p14="http://schemas.microsoft.com/office/powerpoint/2010/main" val="2268844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70AB6B0-79B2-48C9-B2F8-DE1721C5833E}"/>
              </a:ext>
            </a:extLst>
          </p:cNvPr>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B9D7DFC-F104-4DEF-A22B-1C7B06B0CB5D}"/>
              </a:ext>
            </a:extLst>
          </p:cNvPr>
          <p:cNvSpPr>
            <a:spLocks noGrp="1"/>
          </p:cNvSpPr>
          <p:nvPr>
            <p:ph type="body" orient="vert" idx="1"/>
          </p:nvPr>
        </p:nvSpPr>
        <p:spPr>
          <a:xfrm>
            <a:off x="609600" y="274639"/>
            <a:ext cx="8026400" cy="58515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5DAF88-8675-488C-B7F6-321CCE67FE5C}"/>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3B2CC11E-369E-44F3-A567-1891D97E9E07}"/>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0292ADC7-BAC1-4152-A9E2-77251FAA7067}"/>
              </a:ext>
            </a:extLst>
          </p:cNvPr>
          <p:cNvSpPr>
            <a:spLocks noGrp="1"/>
          </p:cNvSpPr>
          <p:nvPr>
            <p:ph type="sldNum" sz="quarter" idx="12"/>
          </p:nvPr>
        </p:nvSpPr>
        <p:spPr/>
        <p:txBody>
          <a:bodyPr/>
          <a:lstStyle>
            <a:lvl1pPr>
              <a:defRPr/>
            </a:lvl1pPr>
          </a:lstStyle>
          <a:p>
            <a:fld id="{EEE128BF-1DCB-4DC9-8D3C-B5FA11106634}" type="slidenum">
              <a:rPr lang="en-GB" altLang="cs-CZ"/>
              <a:pPr/>
              <a:t>‹#›</a:t>
            </a:fld>
            <a:endParaRPr lang="en-GB" altLang="cs-CZ"/>
          </a:p>
        </p:txBody>
      </p:sp>
    </p:spTree>
    <p:extLst>
      <p:ext uri="{BB962C8B-B14F-4D97-AF65-F5344CB8AC3E}">
        <p14:creationId xmlns:p14="http://schemas.microsoft.com/office/powerpoint/2010/main" val="3014265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154836-05E9-4402-9FA0-8BF34457EA84}"/>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text 2">
            <a:extLst>
              <a:ext uri="{FF2B5EF4-FFF2-40B4-BE49-F238E27FC236}">
                <a16:creationId xmlns:a16="http://schemas.microsoft.com/office/drawing/2014/main" id="{2E1E4557-8AAC-44FB-8C22-E74C5552D826}"/>
              </a:ext>
            </a:extLst>
          </p:cNvPr>
          <p:cNvSpPr>
            <a:spLocks noGrp="1"/>
          </p:cNvSpPr>
          <p:nvPr>
            <p:ph type="body"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916C04F-E36B-4DF1-B069-B807E15AA262}"/>
              </a:ext>
            </a:extLst>
          </p:cNvPr>
          <p:cNvSpPr>
            <a:spLocks noGrp="1"/>
          </p:cNvSpPr>
          <p:nvPr>
            <p:ph sz="half" idx="2"/>
          </p:nvPr>
        </p:nvSpPr>
        <p:spPr>
          <a:xfrm>
            <a:off x="6197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407FD79-0635-40C4-AD47-4113086D34DF}"/>
              </a:ext>
            </a:extLst>
          </p:cNvPr>
          <p:cNvSpPr>
            <a:spLocks noGrp="1"/>
          </p:cNvSpPr>
          <p:nvPr>
            <p:ph type="dt" sz="half" idx="10"/>
          </p:nvPr>
        </p:nvSpPr>
        <p:spPr>
          <a:xfrm>
            <a:off x="609600" y="6245225"/>
            <a:ext cx="2844800" cy="476250"/>
          </a:xfrm>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520D4253-D9DD-4370-8A80-69100390E949}"/>
              </a:ext>
            </a:extLst>
          </p:cNvPr>
          <p:cNvSpPr>
            <a:spLocks noGrp="1"/>
          </p:cNvSpPr>
          <p:nvPr>
            <p:ph type="ftr" sz="quarter" idx="11"/>
          </p:nvPr>
        </p:nvSpPr>
        <p:spPr>
          <a:xfrm>
            <a:off x="4165600" y="6245225"/>
            <a:ext cx="3860800" cy="476250"/>
          </a:xfrm>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233C77C8-526E-4FCF-BD50-F67FF9081281}"/>
              </a:ext>
            </a:extLst>
          </p:cNvPr>
          <p:cNvSpPr>
            <a:spLocks noGrp="1"/>
          </p:cNvSpPr>
          <p:nvPr>
            <p:ph type="sldNum" sz="quarter" idx="12"/>
          </p:nvPr>
        </p:nvSpPr>
        <p:spPr>
          <a:xfrm>
            <a:off x="8737600" y="6245225"/>
            <a:ext cx="2844800" cy="476250"/>
          </a:xfrm>
        </p:spPr>
        <p:txBody>
          <a:bodyPr/>
          <a:lstStyle>
            <a:lvl1pPr>
              <a:defRPr/>
            </a:lvl1pPr>
          </a:lstStyle>
          <a:p>
            <a:fld id="{D39BA631-2B8D-4A44-8EC1-187EA93468A7}" type="slidenum">
              <a:rPr lang="en-GB" altLang="cs-CZ"/>
              <a:pPr/>
              <a:t>‹#›</a:t>
            </a:fld>
            <a:endParaRPr lang="en-GB" altLang="cs-CZ"/>
          </a:p>
        </p:txBody>
      </p:sp>
    </p:spTree>
    <p:extLst>
      <p:ext uri="{BB962C8B-B14F-4D97-AF65-F5344CB8AC3E}">
        <p14:creationId xmlns:p14="http://schemas.microsoft.com/office/powerpoint/2010/main" val="4142173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BF31C5-3F86-4FAF-8DA7-902777E44E4B}"/>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212C221E-7C85-4AB3-8D82-E63614093DD8}"/>
              </a:ext>
            </a:extLst>
          </p:cNvPr>
          <p:cNvSpPr>
            <a:spLocks noGrp="1"/>
          </p:cNvSpPr>
          <p:nvPr>
            <p:ph type="tbl" idx="1"/>
          </p:nvPr>
        </p:nvSpPr>
        <p:spPr>
          <a:xfrm>
            <a:off x="609600" y="1600201"/>
            <a:ext cx="10972800" cy="4525963"/>
          </a:xfrm>
        </p:spPr>
        <p:txBody>
          <a:bodyPr/>
          <a:lstStyle/>
          <a:p>
            <a:endParaRPr lang="cs-CZ"/>
          </a:p>
        </p:txBody>
      </p:sp>
      <p:sp>
        <p:nvSpPr>
          <p:cNvPr id="4" name="Zástupný symbol pro datum 3">
            <a:extLst>
              <a:ext uri="{FF2B5EF4-FFF2-40B4-BE49-F238E27FC236}">
                <a16:creationId xmlns:a16="http://schemas.microsoft.com/office/drawing/2014/main" id="{CBBD6944-020E-4EA3-893B-BEBF8224D8C3}"/>
              </a:ext>
            </a:extLst>
          </p:cNvPr>
          <p:cNvSpPr>
            <a:spLocks noGrp="1"/>
          </p:cNvSpPr>
          <p:nvPr>
            <p:ph type="dt" sz="half" idx="10"/>
          </p:nvPr>
        </p:nvSpPr>
        <p:spPr>
          <a:xfrm>
            <a:off x="609600" y="6245225"/>
            <a:ext cx="2844800" cy="476250"/>
          </a:xfrm>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D60B8721-0A54-40A2-8058-4F1936A5410C}"/>
              </a:ext>
            </a:extLst>
          </p:cNvPr>
          <p:cNvSpPr>
            <a:spLocks noGrp="1"/>
          </p:cNvSpPr>
          <p:nvPr>
            <p:ph type="ftr" sz="quarter" idx="11"/>
          </p:nvPr>
        </p:nvSpPr>
        <p:spPr>
          <a:xfrm>
            <a:off x="4165600" y="6245225"/>
            <a:ext cx="3860800" cy="476250"/>
          </a:xfrm>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3D66D312-907E-43DF-A769-1FD3D8A7F28A}"/>
              </a:ext>
            </a:extLst>
          </p:cNvPr>
          <p:cNvSpPr>
            <a:spLocks noGrp="1"/>
          </p:cNvSpPr>
          <p:nvPr>
            <p:ph type="sldNum" sz="quarter" idx="12"/>
          </p:nvPr>
        </p:nvSpPr>
        <p:spPr>
          <a:xfrm>
            <a:off x="8737600" y="6245225"/>
            <a:ext cx="2844800" cy="476250"/>
          </a:xfrm>
        </p:spPr>
        <p:txBody>
          <a:bodyPr/>
          <a:lstStyle>
            <a:lvl1pPr>
              <a:defRPr/>
            </a:lvl1pPr>
          </a:lstStyle>
          <a:p>
            <a:fld id="{E05F67A3-9BB8-4778-8AB0-555FC8C3E3BF}" type="slidenum">
              <a:rPr lang="en-GB" altLang="cs-CZ"/>
              <a:pPr/>
              <a:t>‹#›</a:t>
            </a:fld>
            <a:endParaRPr lang="en-GB" altLang="cs-CZ"/>
          </a:p>
        </p:txBody>
      </p:sp>
    </p:spTree>
    <p:extLst>
      <p:ext uri="{BB962C8B-B14F-4D97-AF65-F5344CB8AC3E}">
        <p14:creationId xmlns:p14="http://schemas.microsoft.com/office/powerpoint/2010/main" val="2668688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p:spPr>
        <p:txBody>
          <a:bodyPr/>
          <a:lstStyle/>
          <a:p>
            <a:r>
              <a:rPr lang="cs-CZ"/>
              <a:t>Kliknutím lze upravit styl.</a:t>
            </a:r>
          </a:p>
        </p:txBody>
      </p:sp>
      <p:sp>
        <p:nvSpPr>
          <p:cNvPr id="3" name="Podnadpis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5" name="Rectangle 5"/>
          <p:cNvSpPr>
            <a:spLocks noGrp="1" noChangeArrowheads="1"/>
          </p:cNvSpPr>
          <p:nvPr>
            <p:ph type="sldNum" idx="11"/>
          </p:nvPr>
        </p:nvSpPr>
        <p:spPr>
          <a:ln/>
        </p:spPr>
        <p:txBody>
          <a:bodyPr/>
          <a:lstStyle>
            <a:lvl1pPr>
              <a:defRPr/>
            </a:lvl1pPr>
          </a:lstStyle>
          <a:p>
            <a:pPr>
              <a:defRPr/>
            </a:pPr>
            <a:fld id="{5F3E4526-A169-4613-8019-91B88B35567B}" type="slidenum">
              <a:rPr lang="cs-CZ"/>
              <a:pPr>
                <a:defRPr/>
              </a:pPr>
              <a:t>‹#›</a:t>
            </a:fld>
            <a:endParaRPr lang="cs-CZ" dirty="0"/>
          </a:p>
        </p:txBody>
      </p:sp>
    </p:spTree>
    <p:extLst>
      <p:ext uri="{BB962C8B-B14F-4D97-AF65-F5344CB8AC3E}">
        <p14:creationId xmlns:p14="http://schemas.microsoft.com/office/powerpoint/2010/main" val="35348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5" name="Rectangle 5"/>
          <p:cNvSpPr>
            <a:spLocks noGrp="1" noChangeArrowheads="1"/>
          </p:cNvSpPr>
          <p:nvPr>
            <p:ph type="sldNum" idx="11"/>
          </p:nvPr>
        </p:nvSpPr>
        <p:spPr>
          <a:ln/>
        </p:spPr>
        <p:txBody>
          <a:bodyPr/>
          <a:lstStyle>
            <a:lvl1pPr>
              <a:defRPr/>
            </a:lvl1pPr>
          </a:lstStyle>
          <a:p>
            <a:pPr>
              <a:defRPr/>
            </a:pPr>
            <a:fld id="{145B9A8F-B676-42E0-AD41-4A2767F77F0B}" type="slidenum">
              <a:rPr lang="cs-CZ"/>
              <a:pPr>
                <a:defRPr/>
              </a:pPr>
              <a:t>‹#›</a:t>
            </a:fld>
            <a:endParaRPr lang="cs-CZ" dirty="0"/>
          </a:p>
        </p:txBody>
      </p:sp>
    </p:spTree>
    <p:extLst>
      <p:ext uri="{BB962C8B-B14F-4D97-AF65-F5344CB8AC3E}">
        <p14:creationId xmlns:p14="http://schemas.microsoft.com/office/powerpoint/2010/main" val="33705415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5" name="Rectangle 5"/>
          <p:cNvSpPr>
            <a:spLocks noGrp="1" noChangeArrowheads="1"/>
          </p:cNvSpPr>
          <p:nvPr>
            <p:ph type="sldNum" idx="11"/>
          </p:nvPr>
        </p:nvSpPr>
        <p:spPr>
          <a:ln/>
        </p:spPr>
        <p:txBody>
          <a:bodyPr/>
          <a:lstStyle>
            <a:lvl1pPr>
              <a:defRPr/>
            </a:lvl1pPr>
          </a:lstStyle>
          <a:p>
            <a:pPr>
              <a:defRPr/>
            </a:pPr>
            <a:fld id="{DF71B4A5-A401-4D3C-81CC-070E65F9B193}" type="slidenum">
              <a:rPr lang="cs-CZ"/>
              <a:pPr>
                <a:defRPr/>
              </a:pPr>
              <a:t>‹#›</a:t>
            </a:fld>
            <a:endParaRPr lang="cs-CZ" dirty="0"/>
          </a:p>
        </p:txBody>
      </p:sp>
    </p:spTree>
    <p:extLst>
      <p:ext uri="{BB962C8B-B14F-4D97-AF65-F5344CB8AC3E}">
        <p14:creationId xmlns:p14="http://schemas.microsoft.com/office/powerpoint/2010/main" val="1037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08853A23-CAA6-4EB0-BBB8-0C5A5A7CE025}" type="slidenum">
              <a:rPr lang="cs-CZ" altLang="cs-CZ"/>
              <a:pPr>
                <a:defRPr/>
              </a:pPr>
              <a:t>‹#›</a:t>
            </a:fld>
            <a:endParaRPr lang="cs-CZ" altLang="cs-CZ"/>
          </a:p>
        </p:txBody>
      </p:sp>
    </p:spTree>
    <p:extLst>
      <p:ext uri="{BB962C8B-B14F-4D97-AF65-F5344CB8AC3E}">
        <p14:creationId xmlns:p14="http://schemas.microsoft.com/office/powerpoint/2010/main" val="14697811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056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3367" y="1600201"/>
            <a:ext cx="5380567" cy="4519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6" name="Rectangle 5"/>
          <p:cNvSpPr>
            <a:spLocks noGrp="1" noChangeArrowheads="1"/>
          </p:cNvSpPr>
          <p:nvPr>
            <p:ph type="sldNum" idx="11"/>
          </p:nvPr>
        </p:nvSpPr>
        <p:spPr>
          <a:ln/>
        </p:spPr>
        <p:txBody>
          <a:bodyPr/>
          <a:lstStyle>
            <a:lvl1pPr>
              <a:defRPr/>
            </a:lvl1pPr>
          </a:lstStyle>
          <a:p>
            <a:pPr>
              <a:defRPr/>
            </a:pPr>
            <a:fld id="{89A0B5DD-CA1E-4A10-B23B-7F8BE9423903}" type="slidenum">
              <a:rPr lang="cs-CZ"/>
              <a:pPr>
                <a:defRPr/>
              </a:pPr>
              <a:t>‹#›</a:t>
            </a:fld>
            <a:endParaRPr lang="cs-CZ" dirty="0"/>
          </a:p>
        </p:txBody>
      </p:sp>
    </p:spTree>
    <p:extLst>
      <p:ext uri="{BB962C8B-B14F-4D97-AF65-F5344CB8AC3E}">
        <p14:creationId xmlns:p14="http://schemas.microsoft.com/office/powerpoint/2010/main" val="33779112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8" name="Rectangle 5"/>
          <p:cNvSpPr>
            <a:spLocks noGrp="1" noChangeArrowheads="1"/>
          </p:cNvSpPr>
          <p:nvPr>
            <p:ph type="sldNum" idx="11"/>
          </p:nvPr>
        </p:nvSpPr>
        <p:spPr>
          <a:ln/>
        </p:spPr>
        <p:txBody>
          <a:bodyPr/>
          <a:lstStyle>
            <a:lvl1pPr>
              <a:defRPr/>
            </a:lvl1pPr>
          </a:lstStyle>
          <a:p>
            <a:pPr>
              <a:defRPr/>
            </a:pPr>
            <a:fld id="{719A9924-E506-4939-A59D-26A12A746351}" type="slidenum">
              <a:rPr lang="cs-CZ"/>
              <a:pPr>
                <a:defRPr/>
              </a:pPr>
              <a:t>‹#›</a:t>
            </a:fld>
            <a:endParaRPr lang="cs-CZ" dirty="0"/>
          </a:p>
        </p:txBody>
      </p:sp>
    </p:spTree>
    <p:extLst>
      <p:ext uri="{BB962C8B-B14F-4D97-AF65-F5344CB8AC3E}">
        <p14:creationId xmlns:p14="http://schemas.microsoft.com/office/powerpoint/2010/main" val="4120979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4" name="Rectangle 5"/>
          <p:cNvSpPr>
            <a:spLocks noGrp="1" noChangeArrowheads="1"/>
          </p:cNvSpPr>
          <p:nvPr>
            <p:ph type="sldNum" idx="11"/>
          </p:nvPr>
        </p:nvSpPr>
        <p:spPr>
          <a:ln/>
        </p:spPr>
        <p:txBody>
          <a:bodyPr/>
          <a:lstStyle>
            <a:lvl1pPr>
              <a:defRPr/>
            </a:lvl1pPr>
          </a:lstStyle>
          <a:p>
            <a:pPr>
              <a:defRPr/>
            </a:pPr>
            <a:fld id="{CE715354-6656-458D-8698-919FEA25B6F8}" type="slidenum">
              <a:rPr lang="cs-CZ"/>
              <a:pPr>
                <a:defRPr/>
              </a:pPr>
              <a:t>‹#›</a:t>
            </a:fld>
            <a:endParaRPr lang="cs-CZ" dirty="0"/>
          </a:p>
        </p:txBody>
      </p:sp>
    </p:spTree>
    <p:extLst>
      <p:ext uri="{BB962C8B-B14F-4D97-AF65-F5344CB8AC3E}">
        <p14:creationId xmlns:p14="http://schemas.microsoft.com/office/powerpoint/2010/main" val="9407749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3" name="Rectangle 5"/>
          <p:cNvSpPr>
            <a:spLocks noGrp="1" noChangeArrowheads="1"/>
          </p:cNvSpPr>
          <p:nvPr>
            <p:ph type="sldNum" idx="11"/>
          </p:nvPr>
        </p:nvSpPr>
        <p:spPr>
          <a:ln/>
        </p:spPr>
        <p:txBody>
          <a:bodyPr/>
          <a:lstStyle>
            <a:lvl1pPr>
              <a:defRPr/>
            </a:lvl1pPr>
          </a:lstStyle>
          <a:p>
            <a:pPr>
              <a:defRPr/>
            </a:pPr>
            <a:fld id="{A7756DD9-9786-4D60-A204-4017F9BC1E30}" type="slidenum">
              <a:rPr lang="cs-CZ"/>
              <a:pPr>
                <a:defRPr/>
              </a:pPr>
              <a:t>‹#›</a:t>
            </a:fld>
            <a:endParaRPr lang="cs-CZ" dirty="0"/>
          </a:p>
        </p:txBody>
      </p:sp>
    </p:spTree>
    <p:extLst>
      <p:ext uri="{BB962C8B-B14F-4D97-AF65-F5344CB8AC3E}">
        <p14:creationId xmlns:p14="http://schemas.microsoft.com/office/powerpoint/2010/main" val="175784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6" name="Rectangle 5"/>
          <p:cNvSpPr>
            <a:spLocks noGrp="1" noChangeArrowheads="1"/>
          </p:cNvSpPr>
          <p:nvPr>
            <p:ph type="sldNum" idx="11"/>
          </p:nvPr>
        </p:nvSpPr>
        <p:spPr>
          <a:ln/>
        </p:spPr>
        <p:txBody>
          <a:bodyPr/>
          <a:lstStyle>
            <a:lvl1pPr>
              <a:defRPr/>
            </a:lvl1pPr>
          </a:lstStyle>
          <a:p>
            <a:pPr>
              <a:defRPr/>
            </a:pPr>
            <a:fld id="{EE787660-4B54-4FE8-B1C7-763ABF4E4246}" type="slidenum">
              <a:rPr lang="cs-CZ"/>
              <a:pPr>
                <a:defRPr/>
              </a:pPr>
              <a:t>‹#›</a:t>
            </a:fld>
            <a:endParaRPr lang="cs-CZ" dirty="0"/>
          </a:p>
        </p:txBody>
      </p:sp>
    </p:spTree>
    <p:extLst>
      <p:ext uri="{BB962C8B-B14F-4D97-AF65-F5344CB8AC3E}">
        <p14:creationId xmlns:p14="http://schemas.microsoft.com/office/powerpoint/2010/main" val="1892368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6" name="Rectangle 5"/>
          <p:cNvSpPr>
            <a:spLocks noGrp="1" noChangeArrowheads="1"/>
          </p:cNvSpPr>
          <p:nvPr>
            <p:ph type="sldNum" idx="11"/>
          </p:nvPr>
        </p:nvSpPr>
        <p:spPr>
          <a:ln/>
        </p:spPr>
        <p:txBody>
          <a:bodyPr/>
          <a:lstStyle>
            <a:lvl1pPr>
              <a:defRPr/>
            </a:lvl1pPr>
          </a:lstStyle>
          <a:p>
            <a:pPr>
              <a:defRPr/>
            </a:pPr>
            <a:fld id="{9FD2276C-1EC0-40A7-84EE-2873CC2DF048}" type="slidenum">
              <a:rPr lang="cs-CZ"/>
              <a:pPr>
                <a:defRPr/>
              </a:pPr>
              <a:t>‹#›</a:t>
            </a:fld>
            <a:endParaRPr lang="cs-CZ" dirty="0"/>
          </a:p>
        </p:txBody>
      </p:sp>
    </p:spTree>
    <p:extLst>
      <p:ext uri="{BB962C8B-B14F-4D97-AF65-F5344CB8AC3E}">
        <p14:creationId xmlns:p14="http://schemas.microsoft.com/office/powerpoint/2010/main" val="2664322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5" name="Rectangle 5"/>
          <p:cNvSpPr>
            <a:spLocks noGrp="1" noChangeArrowheads="1"/>
          </p:cNvSpPr>
          <p:nvPr>
            <p:ph type="sldNum" idx="11"/>
          </p:nvPr>
        </p:nvSpPr>
        <p:spPr>
          <a:ln/>
        </p:spPr>
        <p:txBody>
          <a:bodyPr/>
          <a:lstStyle>
            <a:lvl1pPr>
              <a:defRPr/>
            </a:lvl1pPr>
          </a:lstStyle>
          <a:p>
            <a:pPr>
              <a:defRPr/>
            </a:pPr>
            <a:fld id="{02989453-B363-4C5A-B8CE-C3E8AAE1FDB9}" type="slidenum">
              <a:rPr lang="cs-CZ"/>
              <a:pPr>
                <a:defRPr/>
              </a:pPr>
              <a:t>‹#›</a:t>
            </a:fld>
            <a:endParaRPr lang="cs-CZ" dirty="0"/>
          </a:p>
        </p:txBody>
      </p:sp>
    </p:spTree>
    <p:extLst>
      <p:ext uri="{BB962C8B-B14F-4D97-AF65-F5344CB8AC3E}">
        <p14:creationId xmlns:p14="http://schemas.microsoft.com/office/powerpoint/2010/main" val="5272881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2851" y="274639"/>
            <a:ext cx="2741083" cy="584517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0051" cy="584517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3"/>
          <p:cNvSpPr>
            <a:spLocks noGrp="1" noChangeArrowheads="1"/>
          </p:cNvSpPr>
          <p:nvPr>
            <p:ph type="dt" idx="10"/>
          </p:nvPr>
        </p:nvSpPr>
        <p:spPr>
          <a:ln/>
        </p:spPr>
        <p:txBody>
          <a:bodyPr/>
          <a:lstStyle>
            <a:lvl1pPr>
              <a:defRPr/>
            </a:lvl1pPr>
          </a:lstStyle>
          <a:p>
            <a:pPr>
              <a:defRPr/>
            </a:pPr>
            <a:r>
              <a:rPr lang="cs-CZ" dirty="0"/>
              <a:t>30.9.2011</a:t>
            </a:r>
          </a:p>
        </p:txBody>
      </p:sp>
      <p:sp>
        <p:nvSpPr>
          <p:cNvPr id="5" name="Rectangle 5"/>
          <p:cNvSpPr>
            <a:spLocks noGrp="1" noChangeArrowheads="1"/>
          </p:cNvSpPr>
          <p:nvPr>
            <p:ph type="sldNum" idx="11"/>
          </p:nvPr>
        </p:nvSpPr>
        <p:spPr>
          <a:ln/>
        </p:spPr>
        <p:txBody>
          <a:bodyPr/>
          <a:lstStyle>
            <a:lvl1pPr>
              <a:defRPr/>
            </a:lvl1pPr>
          </a:lstStyle>
          <a:p>
            <a:pPr>
              <a:defRPr/>
            </a:pPr>
            <a:fld id="{A78DFD3C-73FC-44EB-BD3B-FDD719BA8AAA}" type="slidenum">
              <a:rPr lang="cs-CZ"/>
              <a:pPr>
                <a:defRPr/>
              </a:pPr>
              <a:t>‹#›</a:t>
            </a:fld>
            <a:endParaRPr lang="cs-CZ" dirty="0"/>
          </a:p>
        </p:txBody>
      </p:sp>
    </p:spTree>
    <p:extLst>
      <p:ext uri="{BB962C8B-B14F-4D97-AF65-F5344CB8AC3E}">
        <p14:creationId xmlns:p14="http://schemas.microsoft.com/office/powerpoint/2010/main" val="132968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606709-23B4-4C4A-9FF9-EBA410F26E7B}"/>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CA527A58-6887-4414-B4FC-A2D428359A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3E84940-1131-4E1C-92AA-0D0E0CF68FEF}"/>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60506D1F-033C-4A85-BD92-3977630C9B45}"/>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0CDC7AF4-B9A0-458F-B818-B8BE3CD740D5}"/>
              </a:ext>
            </a:extLst>
          </p:cNvPr>
          <p:cNvSpPr>
            <a:spLocks noGrp="1"/>
          </p:cNvSpPr>
          <p:nvPr>
            <p:ph type="sldNum" sz="quarter" idx="12"/>
          </p:nvPr>
        </p:nvSpPr>
        <p:spPr/>
        <p:txBody>
          <a:bodyPr/>
          <a:lstStyle>
            <a:lvl1pPr>
              <a:defRPr/>
            </a:lvl1pPr>
          </a:lstStyle>
          <a:p>
            <a:fld id="{914C16A7-FC34-4E54-887A-FE8C81CBE92D}" type="slidenum">
              <a:rPr lang="en-GB" altLang="cs-CZ"/>
              <a:pPr/>
              <a:t>‹#›</a:t>
            </a:fld>
            <a:endParaRPr lang="en-GB" altLang="cs-CZ"/>
          </a:p>
        </p:txBody>
      </p:sp>
    </p:spTree>
    <p:extLst>
      <p:ext uri="{BB962C8B-B14F-4D97-AF65-F5344CB8AC3E}">
        <p14:creationId xmlns:p14="http://schemas.microsoft.com/office/powerpoint/2010/main" val="7845218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24471E5-F33B-48D6-905D-D9BF8B30B26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386C2932-168F-4E35-BAB7-8A4FF4F8044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88DB302-D751-4983-B3A5-33359D8C976A}"/>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C5D3AB02-0E7C-4E34-A7A4-34FC09E88400}"/>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681CD1F3-A98D-44B0-98E5-4E983B00FB29}"/>
              </a:ext>
            </a:extLst>
          </p:cNvPr>
          <p:cNvSpPr>
            <a:spLocks noGrp="1"/>
          </p:cNvSpPr>
          <p:nvPr>
            <p:ph type="sldNum" sz="quarter" idx="12"/>
          </p:nvPr>
        </p:nvSpPr>
        <p:spPr/>
        <p:txBody>
          <a:bodyPr/>
          <a:lstStyle>
            <a:lvl1pPr>
              <a:defRPr/>
            </a:lvl1pPr>
          </a:lstStyle>
          <a:p>
            <a:fld id="{CC7DE7F2-F4E7-4ABD-8470-C8CE77FC39AC}" type="slidenum">
              <a:rPr lang="en-GB" altLang="cs-CZ"/>
              <a:pPr/>
              <a:t>‹#›</a:t>
            </a:fld>
            <a:endParaRPr lang="en-GB" altLang="cs-CZ"/>
          </a:p>
        </p:txBody>
      </p:sp>
    </p:spTree>
    <p:extLst>
      <p:ext uri="{BB962C8B-B14F-4D97-AF65-F5344CB8AC3E}">
        <p14:creationId xmlns:p14="http://schemas.microsoft.com/office/powerpoint/2010/main" val="3885610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F667D63-5720-4F67-98F4-BFB972FD2DFD}" type="slidenum">
              <a:rPr lang="cs-CZ" altLang="cs-CZ"/>
              <a:pPr>
                <a:defRPr/>
              </a:pPr>
              <a:t>‹#›</a:t>
            </a:fld>
            <a:endParaRPr lang="cs-CZ" altLang="cs-CZ"/>
          </a:p>
        </p:txBody>
      </p:sp>
    </p:spTree>
    <p:extLst>
      <p:ext uri="{BB962C8B-B14F-4D97-AF65-F5344CB8AC3E}">
        <p14:creationId xmlns:p14="http://schemas.microsoft.com/office/powerpoint/2010/main" val="174110921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F85663-FB5C-46B5-AE91-CE426E3ED9AD}"/>
              </a:ext>
            </a:extLst>
          </p:cNvPr>
          <p:cNvSpPr>
            <a:spLocks noGrp="1"/>
          </p:cNvSpPr>
          <p:nvPr>
            <p:ph type="title"/>
          </p:nvPr>
        </p:nvSpPr>
        <p:spPr>
          <a:xfrm>
            <a:off x="831851" y="1709739"/>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815891D7-D513-45C4-B163-D3A9A7D0233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6251276-98FA-4944-B589-58151D199858}"/>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EC38C088-C020-4712-8966-1024E2028A4C}"/>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F60415D5-B589-4C03-BA5B-D925F31484AF}"/>
              </a:ext>
            </a:extLst>
          </p:cNvPr>
          <p:cNvSpPr>
            <a:spLocks noGrp="1"/>
          </p:cNvSpPr>
          <p:nvPr>
            <p:ph type="sldNum" sz="quarter" idx="12"/>
          </p:nvPr>
        </p:nvSpPr>
        <p:spPr/>
        <p:txBody>
          <a:bodyPr/>
          <a:lstStyle>
            <a:lvl1pPr>
              <a:defRPr/>
            </a:lvl1pPr>
          </a:lstStyle>
          <a:p>
            <a:fld id="{564CA6F5-C6A0-4621-9ECE-04E437A10BB7}" type="slidenum">
              <a:rPr lang="en-GB" altLang="cs-CZ"/>
              <a:pPr/>
              <a:t>‹#›</a:t>
            </a:fld>
            <a:endParaRPr lang="en-GB" altLang="cs-CZ"/>
          </a:p>
        </p:txBody>
      </p:sp>
    </p:spTree>
    <p:extLst>
      <p:ext uri="{BB962C8B-B14F-4D97-AF65-F5344CB8AC3E}">
        <p14:creationId xmlns:p14="http://schemas.microsoft.com/office/powerpoint/2010/main" val="17665596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33447A-B57C-43C7-A91F-FAD29F24CC7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0AD4B16-8446-40AE-B504-6318B146201D}"/>
              </a:ext>
            </a:extLst>
          </p:cNvPr>
          <p:cNvSpPr>
            <a:spLocks noGrp="1"/>
          </p:cNvSpPr>
          <p:nvPr>
            <p:ph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AD73BCAF-2E87-4F21-9D4E-E5B28BB8AED6}"/>
              </a:ext>
            </a:extLst>
          </p:cNvPr>
          <p:cNvSpPr>
            <a:spLocks noGrp="1"/>
          </p:cNvSpPr>
          <p:nvPr>
            <p:ph sz="half" idx="2"/>
          </p:nvPr>
        </p:nvSpPr>
        <p:spPr>
          <a:xfrm>
            <a:off x="6197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E3F944CE-2220-4713-8F16-D814E654A8BA}"/>
              </a:ext>
            </a:extLst>
          </p:cNvPr>
          <p:cNvSpPr>
            <a:spLocks noGrp="1"/>
          </p:cNvSpPr>
          <p:nvPr>
            <p:ph type="dt" sz="half" idx="10"/>
          </p:nvPr>
        </p:nvSpPr>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156E4BD3-5CEE-45CB-86BF-B2D627B9A226}"/>
              </a:ext>
            </a:extLst>
          </p:cNvPr>
          <p:cNvSpPr>
            <a:spLocks noGrp="1"/>
          </p:cNvSpPr>
          <p:nvPr>
            <p:ph type="ftr" sz="quarter" idx="11"/>
          </p:nvPr>
        </p:nvSpPr>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DBDDD743-0156-40B5-BC7A-143BD2CC48BD}"/>
              </a:ext>
            </a:extLst>
          </p:cNvPr>
          <p:cNvSpPr>
            <a:spLocks noGrp="1"/>
          </p:cNvSpPr>
          <p:nvPr>
            <p:ph type="sldNum" sz="quarter" idx="12"/>
          </p:nvPr>
        </p:nvSpPr>
        <p:spPr/>
        <p:txBody>
          <a:bodyPr/>
          <a:lstStyle>
            <a:lvl1pPr>
              <a:defRPr/>
            </a:lvl1pPr>
          </a:lstStyle>
          <a:p>
            <a:fld id="{2980062F-4C30-42D6-BBF1-3AAB8408AAF5}" type="slidenum">
              <a:rPr lang="en-GB" altLang="cs-CZ"/>
              <a:pPr/>
              <a:t>‹#›</a:t>
            </a:fld>
            <a:endParaRPr lang="en-GB" altLang="cs-CZ"/>
          </a:p>
        </p:txBody>
      </p:sp>
    </p:spTree>
    <p:extLst>
      <p:ext uri="{BB962C8B-B14F-4D97-AF65-F5344CB8AC3E}">
        <p14:creationId xmlns:p14="http://schemas.microsoft.com/office/powerpoint/2010/main" val="11660092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994E40-4011-4905-A2FC-7903B495C60E}"/>
              </a:ext>
            </a:extLst>
          </p:cNvPr>
          <p:cNvSpPr>
            <a:spLocks noGrp="1"/>
          </p:cNvSpPr>
          <p:nvPr>
            <p:ph type="title"/>
          </p:nvPr>
        </p:nvSpPr>
        <p:spPr>
          <a:xfrm>
            <a:off x="840317" y="365126"/>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348122D6-5B11-4B8B-8D72-DFA92AE45E3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EAF67BA-A428-4F9F-A6E5-2AD2058658CE}"/>
              </a:ext>
            </a:extLst>
          </p:cNvPr>
          <p:cNvSpPr>
            <a:spLocks noGrp="1"/>
          </p:cNvSpPr>
          <p:nvPr>
            <p:ph sz="half" idx="2"/>
          </p:nvPr>
        </p:nvSpPr>
        <p:spPr>
          <a:xfrm>
            <a:off x="840318" y="2505075"/>
            <a:ext cx="5158316"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D237DC8-4B76-493B-9E61-CE3A1059C8F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E360724E-7E2B-472C-905E-A98162627F91}"/>
              </a:ext>
            </a:extLst>
          </p:cNvPr>
          <p:cNvSpPr>
            <a:spLocks noGrp="1"/>
          </p:cNvSpPr>
          <p:nvPr>
            <p:ph sz="quarter" idx="4"/>
          </p:nvPr>
        </p:nvSpPr>
        <p:spPr>
          <a:xfrm>
            <a:off x="6172200" y="2505075"/>
            <a:ext cx="518371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5F8CBC94-C2D6-48FA-BFFE-A6EE11448B90}"/>
              </a:ext>
            </a:extLst>
          </p:cNvPr>
          <p:cNvSpPr>
            <a:spLocks noGrp="1"/>
          </p:cNvSpPr>
          <p:nvPr>
            <p:ph type="dt" sz="half" idx="10"/>
          </p:nvPr>
        </p:nvSpPr>
        <p:spPr/>
        <p:txBody>
          <a:bodyPr/>
          <a:lstStyle>
            <a:lvl1pPr>
              <a:defRPr/>
            </a:lvl1pPr>
          </a:lstStyle>
          <a:p>
            <a:endParaRPr lang="en-GB" altLang="cs-CZ"/>
          </a:p>
        </p:txBody>
      </p:sp>
      <p:sp>
        <p:nvSpPr>
          <p:cNvPr id="8" name="Zástupný symbol pro zápatí 7">
            <a:extLst>
              <a:ext uri="{FF2B5EF4-FFF2-40B4-BE49-F238E27FC236}">
                <a16:creationId xmlns:a16="http://schemas.microsoft.com/office/drawing/2014/main" id="{9BF218BF-8A66-47D5-8098-287248088834}"/>
              </a:ext>
            </a:extLst>
          </p:cNvPr>
          <p:cNvSpPr>
            <a:spLocks noGrp="1"/>
          </p:cNvSpPr>
          <p:nvPr>
            <p:ph type="ftr" sz="quarter" idx="11"/>
          </p:nvPr>
        </p:nvSpPr>
        <p:spPr/>
        <p:txBody>
          <a:bodyPr/>
          <a:lstStyle>
            <a:lvl1pPr>
              <a:defRPr/>
            </a:lvl1pPr>
          </a:lstStyle>
          <a:p>
            <a:endParaRPr lang="en-GB" altLang="cs-CZ"/>
          </a:p>
        </p:txBody>
      </p:sp>
      <p:sp>
        <p:nvSpPr>
          <p:cNvPr id="9" name="Zástupný symbol pro číslo snímku 8">
            <a:extLst>
              <a:ext uri="{FF2B5EF4-FFF2-40B4-BE49-F238E27FC236}">
                <a16:creationId xmlns:a16="http://schemas.microsoft.com/office/drawing/2014/main" id="{211E8F2E-EE35-4A7E-8ABE-D90EEF1215C7}"/>
              </a:ext>
            </a:extLst>
          </p:cNvPr>
          <p:cNvSpPr>
            <a:spLocks noGrp="1"/>
          </p:cNvSpPr>
          <p:nvPr>
            <p:ph type="sldNum" sz="quarter" idx="12"/>
          </p:nvPr>
        </p:nvSpPr>
        <p:spPr/>
        <p:txBody>
          <a:bodyPr/>
          <a:lstStyle>
            <a:lvl1pPr>
              <a:defRPr/>
            </a:lvl1pPr>
          </a:lstStyle>
          <a:p>
            <a:fld id="{F14DF9B4-ED8E-4C8F-9E6A-02F977743432}" type="slidenum">
              <a:rPr lang="en-GB" altLang="cs-CZ"/>
              <a:pPr/>
              <a:t>‹#›</a:t>
            </a:fld>
            <a:endParaRPr lang="en-GB" altLang="cs-CZ"/>
          </a:p>
        </p:txBody>
      </p:sp>
    </p:spTree>
    <p:extLst>
      <p:ext uri="{BB962C8B-B14F-4D97-AF65-F5344CB8AC3E}">
        <p14:creationId xmlns:p14="http://schemas.microsoft.com/office/powerpoint/2010/main" val="25490908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19C9A77-8CF8-4D1E-B958-A4E7406B7DB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0E97F7C0-4CD5-4533-A68F-ED3EEE05B06B}"/>
              </a:ext>
            </a:extLst>
          </p:cNvPr>
          <p:cNvSpPr>
            <a:spLocks noGrp="1"/>
          </p:cNvSpPr>
          <p:nvPr>
            <p:ph type="dt" sz="half" idx="10"/>
          </p:nvPr>
        </p:nvSpPr>
        <p:spPr/>
        <p:txBody>
          <a:bodyPr/>
          <a:lstStyle>
            <a:lvl1pPr>
              <a:defRPr/>
            </a:lvl1pPr>
          </a:lstStyle>
          <a:p>
            <a:endParaRPr lang="en-GB" altLang="cs-CZ"/>
          </a:p>
        </p:txBody>
      </p:sp>
      <p:sp>
        <p:nvSpPr>
          <p:cNvPr id="4" name="Zástupný symbol pro zápatí 3">
            <a:extLst>
              <a:ext uri="{FF2B5EF4-FFF2-40B4-BE49-F238E27FC236}">
                <a16:creationId xmlns:a16="http://schemas.microsoft.com/office/drawing/2014/main" id="{D6E764FC-54D2-4204-B2BA-E70269CE6B9A}"/>
              </a:ext>
            </a:extLst>
          </p:cNvPr>
          <p:cNvSpPr>
            <a:spLocks noGrp="1"/>
          </p:cNvSpPr>
          <p:nvPr>
            <p:ph type="ftr" sz="quarter" idx="11"/>
          </p:nvPr>
        </p:nvSpPr>
        <p:spPr/>
        <p:txBody>
          <a:bodyPr/>
          <a:lstStyle>
            <a:lvl1pPr>
              <a:defRPr/>
            </a:lvl1pPr>
          </a:lstStyle>
          <a:p>
            <a:endParaRPr lang="en-GB" altLang="cs-CZ"/>
          </a:p>
        </p:txBody>
      </p:sp>
      <p:sp>
        <p:nvSpPr>
          <p:cNvPr id="5" name="Zástupný symbol pro číslo snímku 4">
            <a:extLst>
              <a:ext uri="{FF2B5EF4-FFF2-40B4-BE49-F238E27FC236}">
                <a16:creationId xmlns:a16="http://schemas.microsoft.com/office/drawing/2014/main" id="{4A360ECC-01FD-4A97-B1CA-A3FB11E9F1E0}"/>
              </a:ext>
            </a:extLst>
          </p:cNvPr>
          <p:cNvSpPr>
            <a:spLocks noGrp="1"/>
          </p:cNvSpPr>
          <p:nvPr>
            <p:ph type="sldNum" sz="quarter" idx="12"/>
          </p:nvPr>
        </p:nvSpPr>
        <p:spPr/>
        <p:txBody>
          <a:bodyPr/>
          <a:lstStyle>
            <a:lvl1pPr>
              <a:defRPr/>
            </a:lvl1pPr>
          </a:lstStyle>
          <a:p>
            <a:fld id="{F1C4984E-E4B6-4C4D-A20B-C9FE7A7A0E62}" type="slidenum">
              <a:rPr lang="en-GB" altLang="cs-CZ"/>
              <a:pPr/>
              <a:t>‹#›</a:t>
            </a:fld>
            <a:endParaRPr lang="en-GB" altLang="cs-CZ"/>
          </a:p>
        </p:txBody>
      </p:sp>
    </p:spTree>
    <p:extLst>
      <p:ext uri="{BB962C8B-B14F-4D97-AF65-F5344CB8AC3E}">
        <p14:creationId xmlns:p14="http://schemas.microsoft.com/office/powerpoint/2010/main" val="1405426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B083210-34A9-4DFF-8FE7-7D7C2F82174C}"/>
              </a:ext>
            </a:extLst>
          </p:cNvPr>
          <p:cNvSpPr>
            <a:spLocks noGrp="1"/>
          </p:cNvSpPr>
          <p:nvPr>
            <p:ph type="dt" sz="half" idx="10"/>
          </p:nvPr>
        </p:nvSpPr>
        <p:spPr/>
        <p:txBody>
          <a:bodyPr/>
          <a:lstStyle>
            <a:lvl1pPr>
              <a:defRPr/>
            </a:lvl1pPr>
          </a:lstStyle>
          <a:p>
            <a:endParaRPr lang="en-GB" altLang="cs-CZ"/>
          </a:p>
        </p:txBody>
      </p:sp>
      <p:sp>
        <p:nvSpPr>
          <p:cNvPr id="3" name="Zástupný symbol pro zápatí 2">
            <a:extLst>
              <a:ext uri="{FF2B5EF4-FFF2-40B4-BE49-F238E27FC236}">
                <a16:creationId xmlns:a16="http://schemas.microsoft.com/office/drawing/2014/main" id="{78E2E016-8731-41EA-9CC0-5848C89B454E}"/>
              </a:ext>
            </a:extLst>
          </p:cNvPr>
          <p:cNvSpPr>
            <a:spLocks noGrp="1"/>
          </p:cNvSpPr>
          <p:nvPr>
            <p:ph type="ftr" sz="quarter" idx="11"/>
          </p:nvPr>
        </p:nvSpPr>
        <p:spPr/>
        <p:txBody>
          <a:bodyPr/>
          <a:lstStyle>
            <a:lvl1pPr>
              <a:defRPr/>
            </a:lvl1pPr>
          </a:lstStyle>
          <a:p>
            <a:endParaRPr lang="en-GB" altLang="cs-CZ"/>
          </a:p>
        </p:txBody>
      </p:sp>
      <p:sp>
        <p:nvSpPr>
          <p:cNvPr id="4" name="Zástupný symbol pro číslo snímku 3">
            <a:extLst>
              <a:ext uri="{FF2B5EF4-FFF2-40B4-BE49-F238E27FC236}">
                <a16:creationId xmlns:a16="http://schemas.microsoft.com/office/drawing/2014/main" id="{0D35D437-51B1-4D95-9131-0FBD4488E536}"/>
              </a:ext>
            </a:extLst>
          </p:cNvPr>
          <p:cNvSpPr>
            <a:spLocks noGrp="1"/>
          </p:cNvSpPr>
          <p:nvPr>
            <p:ph type="sldNum" sz="quarter" idx="12"/>
          </p:nvPr>
        </p:nvSpPr>
        <p:spPr/>
        <p:txBody>
          <a:bodyPr/>
          <a:lstStyle>
            <a:lvl1pPr>
              <a:defRPr/>
            </a:lvl1pPr>
          </a:lstStyle>
          <a:p>
            <a:fld id="{6A84CBE8-F4B0-4913-A6ED-82377C3F900D}" type="slidenum">
              <a:rPr lang="en-GB" altLang="cs-CZ"/>
              <a:pPr/>
              <a:t>‹#›</a:t>
            </a:fld>
            <a:endParaRPr lang="en-GB" altLang="cs-CZ"/>
          </a:p>
        </p:txBody>
      </p:sp>
    </p:spTree>
    <p:extLst>
      <p:ext uri="{BB962C8B-B14F-4D97-AF65-F5344CB8AC3E}">
        <p14:creationId xmlns:p14="http://schemas.microsoft.com/office/powerpoint/2010/main" val="1952423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6D3F17-62A3-40CD-AFC7-08A0A8632F64}"/>
              </a:ext>
            </a:extLst>
          </p:cNvPr>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84328A1-C331-4DCE-9B45-5ED441E4260F}"/>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DE8D6B7B-BB2B-4069-BC99-A576D6277DD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C5DAB09-E8F0-44CB-BBD1-1D912BF6D1FD}"/>
              </a:ext>
            </a:extLst>
          </p:cNvPr>
          <p:cNvSpPr>
            <a:spLocks noGrp="1"/>
          </p:cNvSpPr>
          <p:nvPr>
            <p:ph type="dt" sz="half" idx="10"/>
          </p:nvPr>
        </p:nvSpPr>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C694781C-0F9D-4F81-9FEB-02C80E69E95F}"/>
              </a:ext>
            </a:extLst>
          </p:cNvPr>
          <p:cNvSpPr>
            <a:spLocks noGrp="1"/>
          </p:cNvSpPr>
          <p:nvPr>
            <p:ph type="ftr" sz="quarter" idx="11"/>
          </p:nvPr>
        </p:nvSpPr>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AEA41480-E5F5-4436-A7BA-3858D71A3103}"/>
              </a:ext>
            </a:extLst>
          </p:cNvPr>
          <p:cNvSpPr>
            <a:spLocks noGrp="1"/>
          </p:cNvSpPr>
          <p:nvPr>
            <p:ph type="sldNum" sz="quarter" idx="12"/>
          </p:nvPr>
        </p:nvSpPr>
        <p:spPr/>
        <p:txBody>
          <a:bodyPr/>
          <a:lstStyle>
            <a:lvl1pPr>
              <a:defRPr/>
            </a:lvl1pPr>
          </a:lstStyle>
          <a:p>
            <a:fld id="{2EB43F42-7E04-493F-80A0-82B063DB7DFC}" type="slidenum">
              <a:rPr lang="en-GB" altLang="cs-CZ"/>
              <a:pPr/>
              <a:t>‹#›</a:t>
            </a:fld>
            <a:endParaRPr lang="en-GB" altLang="cs-CZ"/>
          </a:p>
        </p:txBody>
      </p:sp>
    </p:spTree>
    <p:extLst>
      <p:ext uri="{BB962C8B-B14F-4D97-AF65-F5344CB8AC3E}">
        <p14:creationId xmlns:p14="http://schemas.microsoft.com/office/powerpoint/2010/main" val="6001334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04E0BE-16DC-48CA-BF63-E9EFC199A8CC}"/>
              </a:ext>
            </a:extLst>
          </p:cNvPr>
          <p:cNvSpPr>
            <a:spLocks noGrp="1"/>
          </p:cNvSpPr>
          <p:nvPr>
            <p:ph type="title"/>
          </p:nvPr>
        </p:nvSpPr>
        <p:spPr>
          <a:xfrm>
            <a:off x="840318" y="457200"/>
            <a:ext cx="393276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8391E161-F5AD-4364-B352-E6F93AC49179}"/>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CBF40EA-B2F4-4EB6-9353-E9C0A621AD6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0DE26C6-E2A5-4F67-A9F0-006BFA2FF0AD}"/>
              </a:ext>
            </a:extLst>
          </p:cNvPr>
          <p:cNvSpPr>
            <a:spLocks noGrp="1"/>
          </p:cNvSpPr>
          <p:nvPr>
            <p:ph type="dt" sz="half" idx="10"/>
          </p:nvPr>
        </p:nvSpPr>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411E4B53-B424-4D82-93A4-3ED8D4059CB7}"/>
              </a:ext>
            </a:extLst>
          </p:cNvPr>
          <p:cNvSpPr>
            <a:spLocks noGrp="1"/>
          </p:cNvSpPr>
          <p:nvPr>
            <p:ph type="ftr" sz="quarter" idx="11"/>
          </p:nvPr>
        </p:nvSpPr>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96F67866-F860-47B9-99F8-F06D9D06739E}"/>
              </a:ext>
            </a:extLst>
          </p:cNvPr>
          <p:cNvSpPr>
            <a:spLocks noGrp="1"/>
          </p:cNvSpPr>
          <p:nvPr>
            <p:ph type="sldNum" sz="quarter" idx="12"/>
          </p:nvPr>
        </p:nvSpPr>
        <p:spPr/>
        <p:txBody>
          <a:bodyPr/>
          <a:lstStyle>
            <a:lvl1pPr>
              <a:defRPr/>
            </a:lvl1pPr>
          </a:lstStyle>
          <a:p>
            <a:fld id="{8D620732-A258-4CD0-8889-890F146AF1D9}" type="slidenum">
              <a:rPr lang="en-GB" altLang="cs-CZ"/>
              <a:pPr/>
              <a:t>‹#›</a:t>
            </a:fld>
            <a:endParaRPr lang="en-GB" altLang="cs-CZ"/>
          </a:p>
        </p:txBody>
      </p:sp>
    </p:spTree>
    <p:extLst>
      <p:ext uri="{BB962C8B-B14F-4D97-AF65-F5344CB8AC3E}">
        <p14:creationId xmlns:p14="http://schemas.microsoft.com/office/powerpoint/2010/main" val="390332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BAA814-DE67-40B4-9A9D-8B651ABECD79}"/>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B349D83F-BB14-4F40-9332-1CDE0B566BD5}"/>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E9168D7-0290-4F2B-8B49-E73E46FABCF8}"/>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0E8C0D04-34F2-43FD-AE16-C7724978EA4F}"/>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CED677A7-C7DE-47E5-B648-33BC1DD2E27D}"/>
              </a:ext>
            </a:extLst>
          </p:cNvPr>
          <p:cNvSpPr>
            <a:spLocks noGrp="1"/>
          </p:cNvSpPr>
          <p:nvPr>
            <p:ph type="sldNum" sz="quarter" idx="12"/>
          </p:nvPr>
        </p:nvSpPr>
        <p:spPr/>
        <p:txBody>
          <a:bodyPr/>
          <a:lstStyle>
            <a:lvl1pPr>
              <a:defRPr/>
            </a:lvl1pPr>
          </a:lstStyle>
          <a:p>
            <a:fld id="{614BE665-BC59-4987-9474-620FC8451A82}" type="slidenum">
              <a:rPr lang="en-GB" altLang="cs-CZ"/>
              <a:pPr/>
              <a:t>‹#›</a:t>
            </a:fld>
            <a:endParaRPr lang="en-GB" altLang="cs-CZ"/>
          </a:p>
        </p:txBody>
      </p:sp>
    </p:spTree>
    <p:extLst>
      <p:ext uri="{BB962C8B-B14F-4D97-AF65-F5344CB8AC3E}">
        <p14:creationId xmlns:p14="http://schemas.microsoft.com/office/powerpoint/2010/main" val="9071223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B70AB6B0-79B2-48C9-B2F8-DE1721C5833E}"/>
              </a:ext>
            </a:extLst>
          </p:cNvPr>
          <p:cNvSpPr>
            <a:spLocks noGrp="1"/>
          </p:cNvSpPr>
          <p:nvPr>
            <p:ph type="title" orient="vert"/>
          </p:nvPr>
        </p:nvSpPr>
        <p:spPr>
          <a:xfrm>
            <a:off x="8839200" y="274639"/>
            <a:ext cx="2743200" cy="5851525"/>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3B9D7DFC-F104-4DEF-A22B-1C7B06B0CB5D}"/>
              </a:ext>
            </a:extLst>
          </p:cNvPr>
          <p:cNvSpPr>
            <a:spLocks noGrp="1"/>
          </p:cNvSpPr>
          <p:nvPr>
            <p:ph type="body" orient="vert" idx="1"/>
          </p:nvPr>
        </p:nvSpPr>
        <p:spPr>
          <a:xfrm>
            <a:off x="609600" y="274639"/>
            <a:ext cx="8026400" cy="5851525"/>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25DAF88-8675-488C-B7F6-321CCE67FE5C}"/>
              </a:ext>
            </a:extLst>
          </p:cNvPr>
          <p:cNvSpPr>
            <a:spLocks noGrp="1"/>
          </p:cNvSpPr>
          <p:nvPr>
            <p:ph type="dt" sz="half" idx="10"/>
          </p:nvPr>
        </p:nvSpPr>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3B2CC11E-369E-44F3-A567-1891D97E9E07}"/>
              </a:ext>
            </a:extLst>
          </p:cNvPr>
          <p:cNvSpPr>
            <a:spLocks noGrp="1"/>
          </p:cNvSpPr>
          <p:nvPr>
            <p:ph type="ftr" sz="quarter" idx="11"/>
          </p:nvPr>
        </p:nvSpPr>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0292ADC7-BAC1-4152-A9E2-77251FAA7067}"/>
              </a:ext>
            </a:extLst>
          </p:cNvPr>
          <p:cNvSpPr>
            <a:spLocks noGrp="1"/>
          </p:cNvSpPr>
          <p:nvPr>
            <p:ph type="sldNum" sz="quarter" idx="12"/>
          </p:nvPr>
        </p:nvSpPr>
        <p:spPr/>
        <p:txBody>
          <a:bodyPr/>
          <a:lstStyle>
            <a:lvl1pPr>
              <a:defRPr/>
            </a:lvl1pPr>
          </a:lstStyle>
          <a:p>
            <a:fld id="{EEE128BF-1DCB-4DC9-8D3C-B5FA11106634}" type="slidenum">
              <a:rPr lang="en-GB" altLang="cs-CZ"/>
              <a:pPr/>
              <a:t>‹#›</a:t>
            </a:fld>
            <a:endParaRPr lang="en-GB" altLang="cs-CZ"/>
          </a:p>
        </p:txBody>
      </p:sp>
    </p:spTree>
    <p:extLst>
      <p:ext uri="{BB962C8B-B14F-4D97-AF65-F5344CB8AC3E}">
        <p14:creationId xmlns:p14="http://schemas.microsoft.com/office/powerpoint/2010/main" val="3655481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154836-05E9-4402-9FA0-8BF34457EA84}"/>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text 2">
            <a:extLst>
              <a:ext uri="{FF2B5EF4-FFF2-40B4-BE49-F238E27FC236}">
                <a16:creationId xmlns:a16="http://schemas.microsoft.com/office/drawing/2014/main" id="{2E1E4557-8AAC-44FB-8C22-E74C5552D826}"/>
              </a:ext>
            </a:extLst>
          </p:cNvPr>
          <p:cNvSpPr>
            <a:spLocks noGrp="1"/>
          </p:cNvSpPr>
          <p:nvPr>
            <p:ph type="body" sz="half" idx="1"/>
          </p:nvPr>
        </p:nvSpPr>
        <p:spPr>
          <a:xfrm>
            <a:off x="609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5916C04F-E36B-4DF1-B069-B807E15AA262}"/>
              </a:ext>
            </a:extLst>
          </p:cNvPr>
          <p:cNvSpPr>
            <a:spLocks noGrp="1"/>
          </p:cNvSpPr>
          <p:nvPr>
            <p:ph sz="half" idx="2"/>
          </p:nvPr>
        </p:nvSpPr>
        <p:spPr>
          <a:xfrm>
            <a:off x="6197600" y="1600201"/>
            <a:ext cx="5384800" cy="4525963"/>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9407FD79-0635-40C4-AD47-4113086D34DF}"/>
              </a:ext>
            </a:extLst>
          </p:cNvPr>
          <p:cNvSpPr>
            <a:spLocks noGrp="1"/>
          </p:cNvSpPr>
          <p:nvPr>
            <p:ph type="dt" sz="half" idx="10"/>
          </p:nvPr>
        </p:nvSpPr>
        <p:spPr>
          <a:xfrm>
            <a:off x="609600" y="6245225"/>
            <a:ext cx="2844800" cy="476250"/>
          </a:xfrm>
        </p:spPr>
        <p:txBody>
          <a:bodyPr/>
          <a:lstStyle>
            <a:lvl1pPr>
              <a:defRPr/>
            </a:lvl1pPr>
          </a:lstStyle>
          <a:p>
            <a:endParaRPr lang="en-GB" altLang="cs-CZ"/>
          </a:p>
        </p:txBody>
      </p:sp>
      <p:sp>
        <p:nvSpPr>
          <p:cNvPr id="6" name="Zástupný symbol pro zápatí 5">
            <a:extLst>
              <a:ext uri="{FF2B5EF4-FFF2-40B4-BE49-F238E27FC236}">
                <a16:creationId xmlns:a16="http://schemas.microsoft.com/office/drawing/2014/main" id="{520D4253-D9DD-4370-8A80-69100390E949}"/>
              </a:ext>
            </a:extLst>
          </p:cNvPr>
          <p:cNvSpPr>
            <a:spLocks noGrp="1"/>
          </p:cNvSpPr>
          <p:nvPr>
            <p:ph type="ftr" sz="quarter" idx="11"/>
          </p:nvPr>
        </p:nvSpPr>
        <p:spPr>
          <a:xfrm>
            <a:off x="4165600" y="6245225"/>
            <a:ext cx="3860800" cy="476250"/>
          </a:xfrm>
        </p:spPr>
        <p:txBody>
          <a:bodyPr/>
          <a:lstStyle>
            <a:lvl1pPr>
              <a:defRPr/>
            </a:lvl1pPr>
          </a:lstStyle>
          <a:p>
            <a:endParaRPr lang="en-GB" altLang="cs-CZ"/>
          </a:p>
        </p:txBody>
      </p:sp>
      <p:sp>
        <p:nvSpPr>
          <p:cNvPr id="7" name="Zástupný symbol pro číslo snímku 6">
            <a:extLst>
              <a:ext uri="{FF2B5EF4-FFF2-40B4-BE49-F238E27FC236}">
                <a16:creationId xmlns:a16="http://schemas.microsoft.com/office/drawing/2014/main" id="{233C77C8-526E-4FCF-BD50-F67FF9081281}"/>
              </a:ext>
            </a:extLst>
          </p:cNvPr>
          <p:cNvSpPr>
            <a:spLocks noGrp="1"/>
          </p:cNvSpPr>
          <p:nvPr>
            <p:ph type="sldNum" sz="quarter" idx="12"/>
          </p:nvPr>
        </p:nvSpPr>
        <p:spPr>
          <a:xfrm>
            <a:off x="8737600" y="6245225"/>
            <a:ext cx="2844800" cy="476250"/>
          </a:xfrm>
        </p:spPr>
        <p:txBody>
          <a:bodyPr/>
          <a:lstStyle>
            <a:lvl1pPr>
              <a:defRPr/>
            </a:lvl1pPr>
          </a:lstStyle>
          <a:p>
            <a:fld id="{D39BA631-2B8D-4A44-8EC1-187EA93468A7}" type="slidenum">
              <a:rPr lang="en-GB" altLang="cs-CZ"/>
              <a:pPr/>
              <a:t>‹#›</a:t>
            </a:fld>
            <a:endParaRPr lang="en-GB" altLang="cs-CZ"/>
          </a:p>
        </p:txBody>
      </p:sp>
    </p:spTree>
    <p:extLst>
      <p:ext uri="{BB962C8B-B14F-4D97-AF65-F5344CB8AC3E}">
        <p14:creationId xmlns:p14="http://schemas.microsoft.com/office/powerpoint/2010/main" val="812947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4EA4EEEA-EA0B-478A-8E20-8D92661B00AE}" type="slidenum">
              <a:rPr lang="cs-CZ" altLang="cs-CZ"/>
              <a:pPr>
                <a:defRPr/>
              </a:pPr>
              <a:t>‹#›</a:t>
            </a:fld>
            <a:endParaRPr lang="cs-CZ" altLang="cs-CZ"/>
          </a:p>
        </p:txBody>
      </p:sp>
    </p:spTree>
    <p:extLst>
      <p:ext uri="{BB962C8B-B14F-4D97-AF65-F5344CB8AC3E}">
        <p14:creationId xmlns:p14="http://schemas.microsoft.com/office/powerpoint/2010/main" val="199579106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BF31C5-3F86-4FAF-8DA7-902777E44E4B}"/>
              </a:ext>
            </a:extLst>
          </p:cNvPr>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212C221E-7C85-4AB3-8D82-E63614093DD8}"/>
              </a:ext>
            </a:extLst>
          </p:cNvPr>
          <p:cNvSpPr>
            <a:spLocks noGrp="1"/>
          </p:cNvSpPr>
          <p:nvPr>
            <p:ph type="tbl" idx="1"/>
          </p:nvPr>
        </p:nvSpPr>
        <p:spPr>
          <a:xfrm>
            <a:off x="609600" y="1600201"/>
            <a:ext cx="10972800" cy="4525963"/>
          </a:xfrm>
        </p:spPr>
        <p:txBody>
          <a:bodyPr/>
          <a:lstStyle/>
          <a:p>
            <a:endParaRPr lang="cs-CZ"/>
          </a:p>
        </p:txBody>
      </p:sp>
      <p:sp>
        <p:nvSpPr>
          <p:cNvPr id="4" name="Zástupný symbol pro datum 3">
            <a:extLst>
              <a:ext uri="{FF2B5EF4-FFF2-40B4-BE49-F238E27FC236}">
                <a16:creationId xmlns:a16="http://schemas.microsoft.com/office/drawing/2014/main" id="{CBBD6944-020E-4EA3-893B-BEBF8224D8C3}"/>
              </a:ext>
            </a:extLst>
          </p:cNvPr>
          <p:cNvSpPr>
            <a:spLocks noGrp="1"/>
          </p:cNvSpPr>
          <p:nvPr>
            <p:ph type="dt" sz="half" idx="10"/>
          </p:nvPr>
        </p:nvSpPr>
        <p:spPr>
          <a:xfrm>
            <a:off x="609600" y="6245225"/>
            <a:ext cx="2844800" cy="476250"/>
          </a:xfrm>
        </p:spPr>
        <p:txBody>
          <a:bodyPr/>
          <a:lstStyle>
            <a:lvl1pPr>
              <a:defRPr/>
            </a:lvl1pPr>
          </a:lstStyle>
          <a:p>
            <a:endParaRPr lang="en-GB" altLang="cs-CZ"/>
          </a:p>
        </p:txBody>
      </p:sp>
      <p:sp>
        <p:nvSpPr>
          <p:cNvPr id="5" name="Zástupný symbol pro zápatí 4">
            <a:extLst>
              <a:ext uri="{FF2B5EF4-FFF2-40B4-BE49-F238E27FC236}">
                <a16:creationId xmlns:a16="http://schemas.microsoft.com/office/drawing/2014/main" id="{D60B8721-0A54-40A2-8058-4F1936A5410C}"/>
              </a:ext>
            </a:extLst>
          </p:cNvPr>
          <p:cNvSpPr>
            <a:spLocks noGrp="1"/>
          </p:cNvSpPr>
          <p:nvPr>
            <p:ph type="ftr" sz="quarter" idx="11"/>
          </p:nvPr>
        </p:nvSpPr>
        <p:spPr>
          <a:xfrm>
            <a:off x="4165600" y="6245225"/>
            <a:ext cx="3860800" cy="476250"/>
          </a:xfrm>
        </p:spPr>
        <p:txBody>
          <a:bodyPr/>
          <a:lstStyle>
            <a:lvl1pPr>
              <a:defRPr/>
            </a:lvl1pPr>
          </a:lstStyle>
          <a:p>
            <a:endParaRPr lang="en-GB" altLang="cs-CZ"/>
          </a:p>
        </p:txBody>
      </p:sp>
      <p:sp>
        <p:nvSpPr>
          <p:cNvPr id="6" name="Zástupný symbol pro číslo snímku 5">
            <a:extLst>
              <a:ext uri="{FF2B5EF4-FFF2-40B4-BE49-F238E27FC236}">
                <a16:creationId xmlns:a16="http://schemas.microsoft.com/office/drawing/2014/main" id="{3D66D312-907E-43DF-A769-1FD3D8A7F28A}"/>
              </a:ext>
            </a:extLst>
          </p:cNvPr>
          <p:cNvSpPr>
            <a:spLocks noGrp="1"/>
          </p:cNvSpPr>
          <p:nvPr>
            <p:ph type="sldNum" sz="quarter" idx="12"/>
          </p:nvPr>
        </p:nvSpPr>
        <p:spPr>
          <a:xfrm>
            <a:off x="8737600" y="6245225"/>
            <a:ext cx="2844800" cy="476250"/>
          </a:xfrm>
        </p:spPr>
        <p:txBody>
          <a:bodyPr/>
          <a:lstStyle>
            <a:lvl1pPr>
              <a:defRPr/>
            </a:lvl1pPr>
          </a:lstStyle>
          <a:p>
            <a:fld id="{E05F67A3-9BB8-4778-8AB0-555FC8C3E3BF}" type="slidenum">
              <a:rPr lang="en-GB" altLang="cs-CZ"/>
              <a:pPr/>
              <a:t>‹#›</a:t>
            </a:fld>
            <a:endParaRPr lang="en-GB" altLang="cs-CZ"/>
          </a:p>
        </p:txBody>
      </p:sp>
    </p:spTree>
    <p:extLst>
      <p:ext uri="{BB962C8B-B14F-4D97-AF65-F5344CB8AC3E}">
        <p14:creationId xmlns:p14="http://schemas.microsoft.com/office/powerpoint/2010/main" val="2561902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3E9BB68F-BC0B-42F9-AEE0-024059DEAD8A}" type="slidenum">
              <a:rPr lang="cs-CZ" altLang="cs-CZ"/>
              <a:pPr>
                <a:defRPr/>
              </a:pPr>
              <a:t>‹#›</a:t>
            </a:fld>
            <a:endParaRPr lang="cs-CZ" altLang="cs-CZ"/>
          </a:p>
        </p:txBody>
      </p:sp>
    </p:spTree>
    <p:extLst>
      <p:ext uri="{BB962C8B-B14F-4D97-AF65-F5344CB8AC3E}">
        <p14:creationId xmlns:p14="http://schemas.microsoft.com/office/powerpoint/2010/main" val="30671048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D0D91EDE-7927-4E16-A7BB-08383DB1589F}" type="slidenum">
              <a:rPr lang="cs-CZ" altLang="cs-CZ"/>
              <a:pPr>
                <a:defRPr/>
              </a:pPr>
              <a:t>‹#›</a:t>
            </a:fld>
            <a:endParaRPr lang="cs-CZ" altLang="cs-CZ"/>
          </a:p>
        </p:txBody>
      </p:sp>
    </p:spTree>
    <p:extLst>
      <p:ext uri="{BB962C8B-B14F-4D97-AF65-F5344CB8AC3E}">
        <p14:creationId xmlns:p14="http://schemas.microsoft.com/office/powerpoint/2010/main" val="261427307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21A4BD5C-BE38-49A4-82B0-4652E41C7BCE}" type="slidenum">
              <a:rPr lang="cs-CZ" altLang="cs-CZ"/>
              <a:pPr>
                <a:defRPr/>
              </a:pPr>
              <a:t>‹#›</a:t>
            </a:fld>
            <a:endParaRPr lang="cs-CZ" altLang="cs-CZ"/>
          </a:p>
        </p:txBody>
      </p:sp>
    </p:spTree>
    <p:extLst>
      <p:ext uri="{BB962C8B-B14F-4D97-AF65-F5344CB8AC3E}">
        <p14:creationId xmlns:p14="http://schemas.microsoft.com/office/powerpoint/2010/main" val="365988155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026C34FC-5C9A-4B35-A50A-AD2608F802E9}" type="slidenum">
              <a:rPr lang="cs-CZ" altLang="cs-CZ"/>
              <a:pPr>
                <a:defRPr/>
              </a:pPr>
              <a:t>‹#›</a:t>
            </a:fld>
            <a:endParaRPr lang="cs-CZ" altLang="cs-CZ"/>
          </a:p>
        </p:txBody>
      </p:sp>
    </p:spTree>
    <p:extLst>
      <p:ext uri="{BB962C8B-B14F-4D97-AF65-F5344CB8AC3E}">
        <p14:creationId xmlns:p14="http://schemas.microsoft.com/office/powerpoint/2010/main" val="359281513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1027" name="Rectangle 3"/>
          <p:cNvSpPr>
            <a:spLocks noGrp="1" noChangeArrowheads="1"/>
          </p:cNvSpPr>
          <p:nvPr>
            <p:ph type="body" idx="1"/>
          </p:nvPr>
        </p:nvSpPr>
        <p:spPr bwMode="auto">
          <a:xfrm>
            <a:off x="609600" y="1600200"/>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120AE4E-36BA-408D-94B1-997DD3FECB85}"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8AF07E-1254-4217-8519-C546440DA9E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1027" name="Rectangle 3">
            <a:extLst>
              <a:ext uri="{FF2B5EF4-FFF2-40B4-BE49-F238E27FC236}">
                <a16:creationId xmlns:a16="http://schemas.microsoft.com/office/drawing/2014/main" id="{6E49F65C-1D01-4A80-AAAC-2B351C000C9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a:t>Klepnutím lze upravit styly předlohy textu.</a:t>
            </a:r>
          </a:p>
          <a:p>
            <a:pPr lvl="1"/>
            <a:r>
              <a:rPr lang="en-GB" altLang="cs-CZ"/>
              <a:t>Druhá úroveň</a:t>
            </a:r>
          </a:p>
          <a:p>
            <a:pPr lvl="2"/>
            <a:r>
              <a:rPr lang="en-GB" altLang="cs-CZ"/>
              <a:t>Třetí úroveň</a:t>
            </a:r>
          </a:p>
          <a:p>
            <a:pPr lvl="3"/>
            <a:r>
              <a:rPr lang="en-GB" altLang="cs-CZ"/>
              <a:t>Čtvrtá úroveň</a:t>
            </a:r>
          </a:p>
          <a:p>
            <a:pPr lvl="4"/>
            <a:r>
              <a:rPr lang="en-GB" altLang="cs-CZ"/>
              <a:t>Pátá úroveň</a:t>
            </a:r>
          </a:p>
        </p:txBody>
      </p:sp>
      <p:sp>
        <p:nvSpPr>
          <p:cNvPr id="1028" name="Rectangle 4">
            <a:extLst>
              <a:ext uri="{FF2B5EF4-FFF2-40B4-BE49-F238E27FC236}">
                <a16:creationId xmlns:a16="http://schemas.microsoft.com/office/drawing/2014/main" id="{1D3665FA-169B-4713-8136-568FB3428DA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cs-CZ"/>
          </a:p>
        </p:txBody>
      </p:sp>
      <p:sp>
        <p:nvSpPr>
          <p:cNvPr id="1029" name="Rectangle 5">
            <a:extLst>
              <a:ext uri="{FF2B5EF4-FFF2-40B4-BE49-F238E27FC236}">
                <a16:creationId xmlns:a16="http://schemas.microsoft.com/office/drawing/2014/main" id="{D0F14DC9-8B71-4FC2-B33D-BC931ADA8AA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cs-CZ"/>
          </a:p>
        </p:txBody>
      </p:sp>
      <p:sp>
        <p:nvSpPr>
          <p:cNvPr id="1030" name="Rectangle 6">
            <a:extLst>
              <a:ext uri="{FF2B5EF4-FFF2-40B4-BE49-F238E27FC236}">
                <a16:creationId xmlns:a16="http://schemas.microsoft.com/office/drawing/2014/main" id="{B59A4130-A193-4139-AAD6-B5C03ADF027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4BAE62-826B-48E8-AB16-C9BAF5BED6F0}" type="slidenum">
              <a:rPr lang="en-GB" altLang="cs-CZ"/>
              <a:pPr/>
              <a:t>‹#›</a:t>
            </a:fld>
            <a:endParaRPr lang="en-GB" altLang="cs-CZ"/>
          </a:p>
        </p:txBody>
      </p:sp>
    </p:spTree>
    <p:extLst>
      <p:ext uri="{BB962C8B-B14F-4D97-AF65-F5344CB8AC3E}">
        <p14:creationId xmlns:p14="http://schemas.microsoft.com/office/powerpoint/2010/main" val="199642690"/>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609600" y="274638"/>
            <a:ext cx="10964333" cy="1136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a:t>Klepněte pro úpravu formátu titulního textu</a:t>
            </a:r>
          </a:p>
        </p:txBody>
      </p:sp>
      <p:sp>
        <p:nvSpPr>
          <p:cNvPr id="2051" name="Rectangle 2"/>
          <p:cNvSpPr>
            <a:spLocks noGrp="1" noChangeArrowheads="1"/>
          </p:cNvSpPr>
          <p:nvPr>
            <p:ph type="body" idx="1"/>
          </p:nvPr>
        </p:nvSpPr>
        <p:spPr bwMode="auto">
          <a:xfrm>
            <a:off x="609600" y="1600201"/>
            <a:ext cx="10964333"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p>
            <a:pPr lvl="0"/>
            <a:r>
              <a:rPr lang="en-GB"/>
              <a:t>Klepněte pro úpravu formátu textu osnovy</a:t>
            </a:r>
          </a:p>
          <a:p>
            <a:pPr lvl="1"/>
            <a:r>
              <a:rPr lang="en-GB"/>
              <a:t>Druhá úroveň</a:t>
            </a:r>
          </a:p>
          <a:p>
            <a:pPr lvl="2"/>
            <a:r>
              <a:rPr lang="en-GB"/>
              <a:t>Třetí úroveň</a:t>
            </a:r>
          </a:p>
          <a:p>
            <a:pPr lvl="3"/>
            <a:r>
              <a:rPr lang="en-GB"/>
              <a:t>Čtvrtá úroveň osnovy</a:t>
            </a:r>
          </a:p>
          <a:p>
            <a:pPr lvl="4"/>
            <a:r>
              <a:rPr lang="en-GB"/>
              <a:t>Pátá úroveň osnovy</a:t>
            </a:r>
          </a:p>
          <a:p>
            <a:pPr lvl="4"/>
            <a:r>
              <a:rPr lang="en-GB"/>
              <a:t>Šestá úroveň</a:t>
            </a:r>
          </a:p>
          <a:p>
            <a:pPr lvl="4"/>
            <a:r>
              <a:rPr lang="en-GB"/>
              <a:t>Sedmá úroveň</a:t>
            </a:r>
          </a:p>
          <a:p>
            <a:pPr lvl="4"/>
            <a:r>
              <a:rPr lang="en-GB"/>
              <a:t>Osmá úroveň textu</a:t>
            </a:r>
          </a:p>
          <a:p>
            <a:pPr lvl="4"/>
            <a:r>
              <a:rPr lang="en-GB"/>
              <a:t>Devátá úroveň</a:t>
            </a:r>
          </a:p>
        </p:txBody>
      </p:sp>
      <p:sp>
        <p:nvSpPr>
          <p:cNvPr id="2" name="Rectangle 3"/>
          <p:cNvSpPr>
            <a:spLocks noGrp="1" noChangeArrowheads="1"/>
          </p:cNvSpPr>
          <p:nvPr>
            <p:ph type="dt"/>
          </p:nvPr>
        </p:nvSpPr>
        <p:spPr bwMode="auto">
          <a:xfrm>
            <a:off x="609600" y="6356351"/>
            <a:ext cx="2836333"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hangingPunct="1">
              <a:lnSpc>
                <a:spcPct val="100000"/>
              </a:lnSpc>
              <a:buClrTx/>
              <a:buSzPct val="100000"/>
              <a:buFontTx/>
              <a:buNone/>
              <a:tabLst>
                <a:tab pos="723900" algn="l"/>
                <a:tab pos="1447800" algn="l"/>
              </a:tabLst>
              <a:defRPr>
                <a:solidFill>
                  <a:srgbClr val="000000"/>
                </a:solidFill>
                <a:ea typeface="SimSun" charset="-122"/>
                <a:cs typeface="+mn-cs"/>
              </a:defRPr>
            </a:lvl1pPr>
          </a:lstStyle>
          <a:p>
            <a:pPr>
              <a:defRPr/>
            </a:pPr>
            <a:r>
              <a:rPr lang="cs-CZ" dirty="0"/>
              <a:t>30.9.2011</a:t>
            </a:r>
          </a:p>
        </p:txBody>
      </p:sp>
      <p:sp>
        <p:nvSpPr>
          <p:cNvPr id="2053" name="Text Box 4"/>
          <p:cNvSpPr txBox="1">
            <a:spLocks noChangeArrowheads="1"/>
          </p:cNvSpPr>
          <p:nvPr/>
        </p:nvSpPr>
        <p:spPr bwMode="auto">
          <a:xfrm>
            <a:off x="4165600" y="6356351"/>
            <a:ext cx="3860800" cy="36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hangingPunct="0">
              <a:lnSpc>
                <a:spcPct val="93000"/>
              </a:lnSpc>
              <a:buClr>
                <a:srgbClr val="000000"/>
              </a:buClr>
              <a:buSzPct val="100000"/>
              <a:buFont typeface="Times New Roman" pitchFamily="18" charset="0"/>
              <a:buNone/>
            </a:pPr>
            <a:endParaRPr lang="cs-CZ" dirty="0"/>
          </a:p>
        </p:txBody>
      </p:sp>
      <p:sp>
        <p:nvSpPr>
          <p:cNvPr id="3" name="Rectangle 5"/>
          <p:cNvSpPr>
            <a:spLocks noGrp="1" noChangeArrowheads="1"/>
          </p:cNvSpPr>
          <p:nvPr>
            <p:ph type="sldNum"/>
          </p:nvPr>
        </p:nvSpPr>
        <p:spPr bwMode="auto">
          <a:xfrm>
            <a:off x="8737600" y="6356351"/>
            <a:ext cx="2836333"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45720" numCol="1" anchor="t" anchorCtr="0" compatLnSpc="1">
            <a:prstTxWarp prst="textNoShape">
              <a:avLst/>
            </a:prstTxWarp>
          </a:bodyPr>
          <a:lstStyle>
            <a:lvl1pPr hangingPunct="1">
              <a:lnSpc>
                <a:spcPct val="100000"/>
              </a:lnSpc>
              <a:buClrTx/>
              <a:buSzPct val="100000"/>
              <a:buFontTx/>
              <a:buNone/>
              <a:tabLst>
                <a:tab pos="723900" algn="l"/>
                <a:tab pos="1447800" algn="l"/>
              </a:tabLst>
              <a:defRPr>
                <a:solidFill>
                  <a:srgbClr val="000000"/>
                </a:solidFill>
                <a:ea typeface="SimSun" charset="-122"/>
                <a:cs typeface="+mn-cs"/>
              </a:defRPr>
            </a:lvl1pPr>
          </a:lstStyle>
          <a:p>
            <a:pPr>
              <a:defRPr/>
            </a:pPr>
            <a:fld id="{354591EB-597C-49FE-B7FF-67CF8E3FF5A9}" type="slidenum">
              <a:rPr lang="cs-CZ"/>
              <a:pPr>
                <a:defRPr/>
              </a:pPr>
              <a:t>‹#›</a:t>
            </a:fld>
            <a:endParaRPr lang="cs-CZ" dirty="0"/>
          </a:p>
        </p:txBody>
      </p:sp>
    </p:spTree>
    <p:extLst>
      <p:ext uri="{BB962C8B-B14F-4D97-AF65-F5344CB8AC3E}">
        <p14:creationId xmlns:p14="http://schemas.microsoft.com/office/powerpoint/2010/main" val="163733943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sldNum="0" hdr="0" ftr="0"/>
  <p:txStyles>
    <p:titleStyle>
      <a:lvl1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mj-lt"/>
          <a:ea typeface="+mj-ea"/>
          <a:cs typeface="+mj-cs"/>
        </a:defRPr>
      </a:lvl1pPr>
      <a:lvl2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charset="-122"/>
        </a:defRPr>
      </a:lvl2pPr>
      <a:lvl3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charset="-122"/>
        </a:defRPr>
      </a:lvl3pPr>
      <a:lvl4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charset="-122"/>
        </a:defRPr>
      </a:lvl4pPr>
      <a:lvl5pPr algn="l" defTabSz="449263" rtl="0" eaLnBrk="0" fontAlgn="base" hangingPunct="0">
        <a:lnSpc>
          <a:spcPct val="93000"/>
        </a:lnSpc>
        <a:spcBef>
          <a:spcPct val="0"/>
        </a:spcBef>
        <a:spcAft>
          <a:spcPct val="0"/>
        </a:spcAft>
        <a:buClr>
          <a:srgbClr val="000000"/>
        </a:buClr>
        <a:buSzPct val="100000"/>
        <a:buFont typeface="Times New Roman" pitchFamily="18" charset="0"/>
        <a:defRPr>
          <a:solidFill>
            <a:srgbClr val="000000"/>
          </a:solidFill>
          <a:latin typeface="Arial" charset="0"/>
          <a:ea typeface="SimSun" charset="-122"/>
        </a:defRPr>
      </a:lvl5pPr>
      <a:lvl6pPr marL="25146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6pPr>
      <a:lvl7pPr marL="29718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7pPr>
      <a:lvl8pPr marL="34290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8pPr>
      <a:lvl9pPr marL="3886200" indent="-228600" algn="l" defTabSz="449263" rtl="0" fontAlgn="base">
        <a:lnSpc>
          <a:spcPct val="93000"/>
        </a:lnSpc>
        <a:spcBef>
          <a:spcPct val="0"/>
        </a:spcBef>
        <a:spcAft>
          <a:spcPct val="0"/>
        </a:spcAft>
        <a:buClr>
          <a:srgbClr val="000000"/>
        </a:buClr>
        <a:buSzPct val="100000"/>
        <a:buFont typeface="Times New Roman" pitchFamily="16" charset="0"/>
        <a:defRPr>
          <a:solidFill>
            <a:srgbClr val="000000"/>
          </a:solidFill>
          <a:latin typeface="Arial" charset="0"/>
          <a:ea typeface="SimSun" charset="-122"/>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8" charset="0"/>
        <a:defRPr sz="2400">
          <a:solidFill>
            <a:srgbClr val="000000"/>
          </a:solidFill>
          <a:latin typeface="+mn-lt"/>
          <a:ea typeface="+mn-ea"/>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8" charset="0"/>
        <a:defRPr sz="2000">
          <a:solidFill>
            <a:srgbClr val="000000"/>
          </a:solidFill>
          <a:latin typeface="+mn-lt"/>
          <a:ea typeface="+mn-ea"/>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8" charset="0"/>
        <a:defRPr sz="2000">
          <a:solidFill>
            <a:srgbClr val="000000"/>
          </a:solidFill>
          <a:latin typeface="+mn-lt"/>
          <a:ea typeface="+mn-ea"/>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8AF07E-1254-4217-8519-C546440DA9E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cs-CZ"/>
              <a:t>Klepnutím lze upravit styl předlohy nadpisů.</a:t>
            </a:r>
          </a:p>
        </p:txBody>
      </p:sp>
      <p:sp>
        <p:nvSpPr>
          <p:cNvPr id="1027" name="Rectangle 3">
            <a:extLst>
              <a:ext uri="{FF2B5EF4-FFF2-40B4-BE49-F238E27FC236}">
                <a16:creationId xmlns:a16="http://schemas.microsoft.com/office/drawing/2014/main" id="{6E49F65C-1D01-4A80-AAAC-2B351C000C9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cs-CZ"/>
              <a:t>Klepnutím lze upravit styly předlohy textu.</a:t>
            </a:r>
          </a:p>
          <a:p>
            <a:pPr lvl="1"/>
            <a:r>
              <a:rPr lang="en-GB" altLang="cs-CZ"/>
              <a:t>Druhá úroveň</a:t>
            </a:r>
          </a:p>
          <a:p>
            <a:pPr lvl="2"/>
            <a:r>
              <a:rPr lang="en-GB" altLang="cs-CZ"/>
              <a:t>Třetí úroveň</a:t>
            </a:r>
          </a:p>
          <a:p>
            <a:pPr lvl="3"/>
            <a:r>
              <a:rPr lang="en-GB" altLang="cs-CZ"/>
              <a:t>Čtvrtá úroveň</a:t>
            </a:r>
          </a:p>
          <a:p>
            <a:pPr lvl="4"/>
            <a:r>
              <a:rPr lang="en-GB" altLang="cs-CZ"/>
              <a:t>Pátá úroveň</a:t>
            </a:r>
          </a:p>
        </p:txBody>
      </p:sp>
      <p:sp>
        <p:nvSpPr>
          <p:cNvPr id="1028" name="Rectangle 4">
            <a:extLst>
              <a:ext uri="{FF2B5EF4-FFF2-40B4-BE49-F238E27FC236}">
                <a16:creationId xmlns:a16="http://schemas.microsoft.com/office/drawing/2014/main" id="{1D3665FA-169B-4713-8136-568FB3428DA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cs-CZ"/>
          </a:p>
        </p:txBody>
      </p:sp>
      <p:sp>
        <p:nvSpPr>
          <p:cNvPr id="1029" name="Rectangle 5">
            <a:extLst>
              <a:ext uri="{FF2B5EF4-FFF2-40B4-BE49-F238E27FC236}">
                <a16:creationId xmlns:a16="http://schemas.microsoft.com/office/drawing/2014/main" id="{D0F14DC9-8B71-4FC2-B33D-BC931ADA8AAD}"/>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cs-CZ"/>
          </a:p>
        </p:txBody>
      </p:sp>
      <p:sp>
        <p:nvSpPr>
          <p:cNvPr id="1030" name="Rectangle 6">
            <a:extLst>
              <a:ext uri="{FF2B5EF4-FFF2-40B4-BE49-F238E27FC236}">
                <a16:creationId xmlns:a16="http://schemas.microsoft.com/office/drawing/2014/main" id="{B59A4130-A193-4139-AAD6-B5C03ADF027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A4BAE62-826B-48E8-AB16-C9BAF5BED6F0}" type="slidenum">
              <a:rPr lang="en-GB" altLang="cs-CZ"/>
              <a:pPr/>
              <a:t>‹#›</a:t>
            </a:fld>
            <a:endParaRPr lang="en-GB" altLang="cs-CZ"/>
          </a:p>
        </p:txBody>
      </p:sp>
    </p:spTree>
    <p:extLst>
      <p:ext uri="{BB962C8B-B14F-4D97-AF65-F5344CB8AC3E}">
        <p14:creationId xmlns:p14="http://schemas.microsoft.com/office/powerpoint/2010/main" val="405043108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hyperlink" Target="https://www.youtube.com/watch?v=M7CeZXJ4Dg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4.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3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5.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7.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hyperlink" Target="http://de.wikipedia.org/wiki/Bild:Ignaz_Semmelweis.jpg" TargetMode="Externa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2.jpeg"/><Relationship Id="rId4" Type="http://schemas.openxmlformats.org/officeDocument/2006/relationships/image" Target="../media/image1.jpeg"/></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6.xml"/></Relationships>
</file>

<file path=ppt/slides/_rels/slide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54.xml.rels><?xml version="1.0" encoding="UTF-8" standalone="yes"?>
<Relationships xmlns="http://schemas.openxmlformats.org/package/2006/relationships"><Relationship Id="rId3" Type="http://schemas.openxmlformats.org/officeDocument/2006/relationships/hyperlink" Target="http://www.framingham.com/heart/index.htm" TargetMode="Externa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0.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vmlDrawing" Target="../drawings/vmlDrawing2.vml"/><Relationship Id="rId5" Type="http://schemas.openxmlformats.org/officeDocument/2006/relationships/image" Target="../media/image13.wmf"/><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0.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hyperlink" Target="http://2.bp.blogspot.com/-cZabUb1QdFw/Ttb__ZJeyiI/AAAAAAAAA4o/-WtBv5oqqAo/s1600/hill.gif" TargetMode="Externa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s://www.youtube.com/watch?v=Qbs_mBZLwg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E5A44C-38E1-4BCF-A0E9-41F70A5727CE}"/>
              </a:ext>
            </a:extLst>
          </p:cNvPr>
          <p:cNvSpPr>
            <a:spLocks noGrp="1"/>
          </p:cNvSpPr>
          <p:nvPr>
            <p:ph type="title"/>
          </p:nvPr>
        </p:nvSpPr>
        <p:spPr>
          <a:xfrm>
            <a:off x="3492500" y="2747962"/>
            <a:ext cx="5207000" cy="1362075"/>
          </a:xfrm>
        </p:spPr>
        <p:txBody>
          <a:bodyPr/>
          <a:lstStyle/>
          <a:p>
            <a:pPr>
              <a:defRPr/>
            </a:pPr>
            <a:r>
              <a:rPr lang="cs-CZ" altLang="cs-CZ" sz="4400" dirty="0">
                <a:solidFill>
                  <a:schemeClr val="accent2"/>
                </a:solidFill>
              </a:rPr>
              <a:t>Příčinnost v epidemiologii</a:t>
            </a:r>
            <a:endParaRPr lang="cs-CZ" sz="4400" dirty="0">
              <a:solidFill>
                <a:srgbClr val="002060"/>
              </a:solidFill>
            </a:endParaRPr>
          </a:p>
        </p:txBody>
      </p:sp>
    </p:spTree>
    <p:custDataLst>
      <p:tags r:id="rId1"/>
    </p:custDataLst>
    <p:extLst>
      <p:ext uri="{BB962C8B-B14F-4D97-AF65-F5344CB8AC3E}">
        <p14:creationId xmlns:p14="http://schemas.microsoft.com/office/powerpoint/2010/main" val="262415399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1994D7E-61D0-44B7-BF6F-86543425A524}"/>
              </a:ext>
            </a:extLst>
          </p:cNvPr>
          <p:cNvSpPr>
            <a:spLocks noChangeArrowheads="1"/>
          </p:cNvSpPr>
          <p:nvPr/>
        </p:nvSpPr>
        <p:spPr bwMode="auto">
          <a:xfrm>
            <a:off x="1524000" y="0"/>
            <a:ext cx="9144000" cy="6858000"/>
          </a:xfrm>
          <a:prstGeom prst="rect">
            <a:avLst/>
          </a:prstGeom>
          <a:solidFill>
            <a:srgbClr val="28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6627" name="Picture 3" descr="snowphoto1857hires">
            <a:extLst>
              <a:ext uri="{FF2B5EF4-FFF2-40B4-BE49-F238E27FC236}">
                <a16:creationId xmlns:a16="http://schemas.microsoft.com/office/drawing/2014/main" id="{C6CF0C7C-A5A7-406F-88AD-C516D50D3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549275"/>
            <a:ext cx="43751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a:extLst>
              <a:ext uri="{FF2B5EF4-FFF2-40B4-BE49-F238E27FC236}">
                <a16:creationId xmlns:a16="http://schemas.microsoft.com/office/drawing/2014/main" id="{39B6E148-6991-48C0-8ABB-1A28B8F3246C}"/>
              </a:ext>
            </a:extLst>
          </p:cNvPr>
          <p:cNvSpPr txBox="1">
            <a:spLocks noChangeArrowheads="1"/>
          </p:cNvSpPr>
          <p:nvPr/>
        </p:nvSpPr>
        <p:spPr bwMode="auto">
          <a:xfrm>
            <a:off x="1931988" y="460375"/>
            <a:ext cx="41052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JOHN SNOW (1813 – 58)</a:t>
            </a:r>
          </a:p>
        </p:txBody>
      </p:sp>
      <p:sp>
        <p:nvSpPr>
          <p:cNvPr id="121861" name="Text Box 5">
            <a:extLst>
              <a:ext uri="{FF2B5EF4-FFF2-40B4-BE49-F238E27FC236}">
                <a16:creationId xmlns:a16="http://schemas.microsoft.com/office/drawing/2014/main" id="{AB236CB1-0D92-4F80-ACCD-D123D40D35AA}"/>
              </a:ext>
            </a:extLst>
          </p:cNvPr>
          <p:cNvSpPr txBox="1">
            <a:spLocks noChangeArrowheads="1"/>
          </p:cNvSpPr>
          <p:nvPr/>
        </p:nvSpPr>
        <p:spPr bwMode="auto">
          <a:xfrm>
            <a:off x="1879600" y="1382713"/>
            <a:ext cx="3960813"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Popsal výskyt nemoci.</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Indentifikoval rizikový faktor (determinantu) nemoci.</a:t>
            </a:r>
          </a:p>
          <a:p>
            <a:pPr marL="457200" marR="0" lvl="0" indent="-457200" algn="l" defTabSz="914400" rtl="0" eaLnBrk="1" fontAlgn="base" latinLnBrk="0" hangingPunct="1">
              <a:lnSpc>
                <a:spcPct val="100000"/>
              </a:lnSpc>
              <a:spcBef>
                <a:spcPct val="50000"/>
              </a:spcBef>
              <a:spcAft>
                <a:spcPct val="0"/>
              </a:spcAft>
              <a:buClrTx/>
              <a:buSzTx/>
              <a:buFontTx/>
              <a:buAutoNum type="arabicPeriod"/>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Zasadil se o přijetí opatření, které vedlo k odstranění této determinanty.</a:t>
            </a:r>
            <a:endParaRPr kumimoji="0" lang="en-GB"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6630" name="TextovéPole 1">
            <a:extLst>
              <a:ext uri="{FF2B5EF4-FFF2-40B4-BE49-F238E27FC236}">
                <a16:creationId xmlns:a16="http://schemas.microsoft.com/office/drawing/2014/main" id="{BC05181B-F648-4AA9-A2AC-328BD4BFE0FE}"/>
              </a:ext>
            </a:extLst>
          </p:cNvPr>
          <p:cNvSpPr txBox="1">
            <a:spLocks noChangeArrowheads="1"/>
          </p:cNvSpPr>
          <p:nvPr/>
        </p:nvSpPr>
        <p:spPr bwMode="auto">
          <a:xfrm>
            <a:off x="6284913" y="6345238"/>
            <a:ext cx="4214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1200" b="0" i="0" u="none" strike="noStrike" kern="1200" cap="none" spc="0" normalizeH="0" baseline="0" noProof="0">
                <a:ln>
                  <a:noFill/>
                </a:ln>
                <a:solidFill>
                  <a:srgbClr val="000000"/>
                </a:solidFill>
                <a:effectLst/>
                <a:uLnTx/>
                <a:uFillTx/>
                <a:latin typeface="Arial" panose="020B0604020202020204" pitchFamily="34" charset="0"/>
                <a:ea typeface="+mn-ea"/>
                <a:cs typeface="+mn-cs"/>
                <a:hlinkClick r:id="rId4"/>
              </a:rPr>
              <a:t>https://www.youtube.com/watch?v=M7CeZXJ4DgM</a:t>
            </a:r>
            <a:endParaRPr kumimoji="0" lang="cs-CZ" altLang="cs-CZ"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9952384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28866B58-4577-4D7D-B1A8-EEE5B3D9D949}"/>
              </a:ext>
            </a:extLst>
          </p:cNvPr>
          <p:cNvSpPr>
            <a:spLocks noGrp="1" noChangeArrowheads="1"/>
          </p:cNvSpPr>
          <p:nvPr>
            <p:ph type="body" sz="half" idx="1"/>
          </p:nvPr>
        </p:nvSpPr>
        <p:spPr>
          <a:xfrm>
            <a:off x="1061432" y="1944803"/>
            <a:ext cx="4508500" cy="4525963"/>
          </a:xfrm>
        </p:spPr>
        <p:txBody>
          <a:bodyPr/>
          <a:lstStyle/>
          <a:p>
            <a:pPr marL="0" indent="0">
              <a:lnSpc>
                <a:spcPct val="90000"/>
              </a:lnSpc>
              <a:buNone/>
            </a:pPr>
            <a:r>
              <a:rPr lang="cs-CZ" altLang="cs-CZ" sz="2800" b="1" dirty="0">
                <a:solidFill>
                  <a:schemeClr val="accent2"/>
                </a:solidFill>
              </a:rPr>
              <a:t>JAMES LIND (1716-1794)</a:t>
            </a:r>
          </a:p>
          <a:p>
            <a:pPr marL="0" indent="0">
              <a:lnSpc>
                <a:spcPct val="90000"/>
              </a:lnSpc>
              <a:buNone/>
            </a:pPr>
            <a:endParaRPr lang="cs-CZ" altLang="cs-CZ" sz="2800" b="1" dirty="0">
              <a:solidFill>
                <a:schemeClr val="accent2"/>
              </a:solidFill>
            </a:endParaRPr>
          </a:p>
          <a:p>
            <a:pPr marL="0" indent="0">
              <a:lnSpc>
                <a:spcPct val="90000"/>
              </a:lnSpc>
              <a:buNone/>
            </a:pPr>
            <a:r>
              <a:rPr lang="cs-CZ" altLang="cs-CZ" sz="2800" b="1" dirty="0">
                <a:solidFill>
                  <a:schemeClr val="accent2"/>
                </a:solidFill>
              </a:rPr>
              <a:t>STUDIE O KURDĚJÍCH</a:t>
            </a:r>
          </a:p>
          <a:p>
            <a:pPr marL="0" indent="0">
              <a:lnSpc>
                <a:spcPct val="90000"/>
              </a:lnSpc>
              <a:buNone/>
            </a:pPr>
            <a:r>
              <a:rPr lang="cs-CZ" altLang="cs-CZ" sz="2800" b="1" dirty="0">
                <a:solidFill>
                  <a:schemeClr val="accent2"/>
                </a:solidFill>
              </a:rPr>
              <a:t> (1753-1754)</a:t>
            </a:r>
          </a:p>
          <a:p>
            <a:pPr marL="0" indent="0">
              <a:lnSpc>
                <a:spcPct val="90000"/>
              </a:lnSpc>
              <a:buNone/>
            </a:pPr>
            <a:endParaRPr lang="cs-CZ" altLang="cs-CZ" sz="2800" b="1" dirty="0">
              <a:solidFill>
                <a:schemeClr val="accent2"/>
              </a:solidFill>
            </a:endParaRPr>
          </a:p>
          <a:p>
            <a:pPr marL="0" indent="0">
              <a:lnSpc>
                <a:spcPct val="90000"/>
              </a:lnSpc>
              <a:spcBef>
                <a:spcPct val="0"/>
              </a:spcBef>
              <a:buNone/>
            </a:pPr>
            <a:r>
              <a:rPr lang="cs-CZ" altLang="cs-CZ" sz="2800" b="1" dirty="0">
                <a:solidFill>
                  <a:schemeClr val="accent2"/>
                </a:solidFill>
              </a:rPr>
              <a:t>„Přijal jsem na palubu</a:t>
            </a:r>
          </a:p>
          <a:p>
            <a:pPr marL="0" indent="0">
              <a:lnSpc>
                <a:spcPct val="90000"/>
              </a:lnSpc>
              <a:spcBef>
                <a:spcPct val="0"/>
              </a:spcBef>
              <a:buNone/>
            </a:pPr>
            <a:r>
              <a:rPr lang="cs-CZ" altLang="cs-CZ" sz="2800" b="1" dirty="0">
                <a:solidFill>
                  <a:schemeClr val="accent2"/>
                </a:solidFill>
              </a:rPr>
              <a:t>12 pacientů trpících kurdějemi. Leželi společně a dostávali stejnou stravu. </a:t>
            </a:r>
          </a:p>
        </p:txBody>
      </p:sp>
      <p:sp>
        <p:nvSpPr>
          <p:cNvPr id="81925" name="Rectangle 5">
            <a:extLst>
              <a:ext uri="{FF2B5EF4-FFF2-40B4-BE49-F238E27FC236}">
                <a16:creationId xmlns:a16="http://schemas.microsoft.com/office/drawing/2014/main" id="{A10642CD-2F30-4218-B944-91B170962C50}"/>
              </a:ext>
            </a:extLst>
          </p:cNvPr>
          <p:cNvSpPr>
            <a:spLocks noChangeArrowheads="1"/>
          </p:cNvSpPr>
          <p:nvPr/>
        </p:nvSpPr>
        <p:spPr bwMode="auto">
          <a:xfrm>
            <a:off x="2438400" y="22225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pPr eaLnBrk="1" hangingPunct="1"/>
            <a:r>
              <a:rPr lang="cs-CZ" altLang="cs-CZ" b="1">
                <a:solidFill>
                  <a:srgbClr val="333399"/>
                </a:solidFill>
              </a:rPr>
              <a:t>KLINICKÉ STUDIE</a:t>
            </a:r>
            <a:br>
              <a:rPr lang="cs-CZ" altLang="cs-CZ" sz="4000" b="1">
                <a:solidFill>
                  <a:srgbClr val="333399"/>
                </a:solidFill>
              </a:rPr>
            </a:br>
            <a:r>
              <a:rPr lang="cs-CZ" altLang="cs-CZ" sz="4000" b="1">
                <a:solidFill>
                  <a:srgbClr val="333399"/>
                </a:solidFill>
              </a:rPr>
              <a:t>HISTORICKÉ POZNÁMKY</a:t>
            </a:r>
            <a:endParaRPr lang="en-GB" altLang="cs-CZ" sz="4000" b="1">
              <a:solidFill>
                <a:srgbClr val="333399"/>
              </a:solidFill>
            </a:endParaRPr>
          </a:p>
        </p:txBody>
      </p:sp>
      <p:pic>
        <p:nvPicPr>
          <p:cNvPr id="81928" name="Picture 8">
            <a:extLst>
              <a:ext uri="{FF2B5EF4-FFF2-40B4-BE49-F238E27FC236}">
                <a16:creationId xmlns:a16="http://schemas.microsoft.com/office/drawing/2014/main" id="{2C5DFAAF-70E6-46B4-BEE1-AEF2F7816DE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340476" y="1541463"/>
            <a:ext cx="4060825" cy="4610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3">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2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819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895A63FA-9B9C-4F4F-9DBD-546D4004C5E3}"/>
              </a:ext>
            </a:extLst>
          </p:cNvPr>
          <p:cNvSpPr>
            <a:spLocks noGrp="1" noChangeArrowheads="1"/>
          </p:cNvSpPr>
          <p:nvPr>
            <p:ph type="body" idx="1"/>
          </p:nvPr>
        </p:nvSpPr>
        <p:spPr>
          <a:xfrm>
            <a:off x="358218" y="1194308"/>
            <a:ext cx="11415859" cy="6443662"/>
          </a:xfrm>
        </p:spPr>
        <p:txBody>
          <a:bodyPr/>
          <a:lstStyle/>
          <a:p>
            <a:pPr>
              <a:lnSpc>
                <a:spcPct val="90000"/>
              </a:lnSpc>
              <a:spcAft>
                <a:spcPts val="1200"/>
              </a:spcAft>
            </a:pPr>
            <a:r>
              <a:rPr lang="cs-CZ" altLang="cs-CZ" sz="3600" b="1" dirty="0">
                <a:solidFill>
                  <a:schemeClr val="accent2"/>
                </a:solidFill>
              </a:rPr>
              <a:t>Dva pili denně quart (1,138 litru) jablečného vína; </a:t>
            </a:r>
          </a:p>
          <a:p>
            <a:pPr>
              <a:lnSpc>
                <a:spcPct val="90000"/>
              </a:lnSpc>
              <a:spcAft>
                <a:spcPts val="1200"/>
              </a:spcAft>
            </a:pPr>
            <a:r>
              <a:rPr lang="cs-CZ" altLang="cs-CZ" sz="3600" b="1" dirty="0">
                <a:solidFill>
                  <a:schemeClr val="accent2"/>
                </a:solidFill>
              </a:rPr>
              <a:t>dva dostávali 25 kapek elixíru vitriol;</a:t>
            </a:r>
          </a:p>
          <a:p>
            <a:pPr>
              <a:lnSpc>
                <a:spcPct val="90000"/>
              </a:lnSpc>
              <a:spcAft>
                <a:spcPts val="1200"/>
              </a:spcAft>
            </a:pPr>
            <a:r>
              <a:rPr lang="cs-CZ" altLang="cs-CZ" sz="3600" b="1" dirty="0">
                <a:solidFill>
                  <a:schemeClr val="accent2"/>
                </a:solidFill>
              </a:rPr>
              <a:t>dva dostávali dvě lžíce vinného octa;</a:t>
            </a:r>
          </a:p>
          <a:p>
            <a:pPr>
              <a:lnSpc>
                <a:spcPct val="90000"/>
              </a:lnSpc>
              <a:spcAft>
                <a:spcPts val="1200"/>
              </a:spcAft>
            </a:pPr>
            <a:r>
              <a:rPr lang="cs-CZ" altLang="cs-CZ" sz="3600" b="1" dirty="0">
                <a:solidFill>
                  <a:schemeClr val="accent2"/>
                </a:solidFill>
              </a:rPr>
              <a:t>dva byli podrobeni kůře mořskou vodou;</a:t>
            </a:r>
          </a:p>
          <a:p>
            <a:pPr>
              <a:lnSpc>
                <a:spcPct val="90000"/>
              </a:lnSpc>
              <a:spcAft>
                <a:spcPts val="1200"/>
              </a:spcAft>
            </a:pPr>
            <a:r>
              <a:rPr lang="cs-CZ" altLang="cs-CZ" sz="3600" b="1" dirty="0">
                <a:solidFill>
                  <a:schemeClr val="accent2"/>
                </a:solidFill>
              </a:rPr>
              <a:t>dva dostávali každý den dva pomeranče a jeden citrón; </a:t>
            </a:r>
          </a:p>
          <a:p>
            <a:pPr>
              <a:lnSpc>
                <a:spcPct val="90000"/>
              </a:lnSpc>
              <a:spcAft>
                <a:spcPts val="1200"/>
              </a:spcAft>
            </a:pPr>
            <a:r>
              <a:rPr lang="cs-CZ" altLang="cs-CZ" sz="3600" b="1" dirty="0">
                <a:solidFill>
                  <a:schemeClr val="accent2"/>
                </a:solidFill>
              </a:rPr>
              <a:t>dva dostávali muškátový oříšek.</a:t>
            </a:r>
            <a:r>
              <a:rPr lang="cs-CZ" altLang="cs-CZ" b="1"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29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a:extLst>
              <a:ext uri="{FF2B5EF4-FFF2-40B4-BE49-F238E27FC236}">
                <a16:creationId xmlns:a16="http://schemas.microsoft.com/office/drawing/2014/main" id="{C9B01F57-26D1-4059-B093-2C7351857A62}"/>
              </a:ext>
            </a:extLst>
          </p:cNvPr>
          <p:cNvSpPr>
            <a:spLocks noGrp="1" noChangeArrowheads="1"/>
          </p:cNvSpPr>
          <p:nvPr>
            <p:ph type="body" idx="1"/>
          </p:nvPr>
        </p:nvSpPr>
        <p:spPr>
          <a:xfrm>
            <a:off x="622170" y="885825"/>
            <a:ext cx="11029360" cy="5233988"/>
          </a:xfrm>
        </p:spPr>
        <p:txBody>
          <a:bodyPr/>
          <a:lstStyle/>
          <a:p>
            <a:pPr marL="0" indent="0">
              <a:buNone/>
            </a:pPr>
            <a:r>
              <a:rPr lang="cs-CZ" altLang="cs-CZ" b="1" dirty="0">
                <a:solidFill>
                  <a:schemeClr val="accent2"/>
                </a:solidFill>
              </a:rPr>
              <a:t>„Nejrychlejší a zřetelné zlepšení jsem pozoroval u těch, kteří dostávali pomeranče a citróny. Jeden z nich byl po šesti dnech schopný služby, druhý dostal za úkol pečovat o ostatní nemocné.“</a:t>
            </a:r>
          </a:p>
          <a:p>
            <a:pPr marL="0" indent="0">
              <a:buNone/>
            </a:pPr>
            <a:r>
              <a:rPr lang="cs-CZ" altLang="cs-CZ" sz="1200" b="1" dirty="0">
                <a:solidFill>
                  <a:schemeClr val="accent2"/>
                </a:solidFill>
              </a:rPr>
              <a:t> </a:t>
            </a:r>
          </a:p>
          <a:p>
            <a:pPr marL="0" indent="0">
              <a:buNone/>
            </a:pPr>
            <a:r>
              <a:rPr lang="cs-CZ" altLang="cs-CZ" b="1" dirty="0">
                <a:solidFill>
                  <a:schemeClr val="accent2"/>
                </a:solidFill>
              </a:rPr>
              <a:t>Doporučení:</a:t>
            </a:r>
          </a:p>
          <a:p>
            <a:pPr marL="0" indent="0">
              <a:buNone/>
            </a:pPr>
            <a:r>
              <a:rPr lang="cs-CZ" altLang="cs-CZ" b="1" dirty="0">
                <a:solidFill>
                  <a:schemeClr val="accent2"/>
                </a:solidFill>
              </a:rPr>
              <a:t>1. Čistý a suchý vzduch</a:t>
            </a:r>
          </a:p>
          <a:p>
            <a:pPr marL="0" indent="0">
              <a:buNone/>
            </a:pPr>
            <a:r>
              <a:rPr lang="cs-CZ" altLang="cs-CZ" b="1" dirty="0">
                <a:solidFill>
                  <a:schemeClr val="accent2"/>
                </a:solidFill>
              </a:rPr>
              <a:t>2. Ovoce a zelenina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397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4B0AF48C-0356-455F-8247-160D311971FB}"/>
              </a:ext>
            </a:extLst>
          </p:cNvPr>
          <p:cNvSpPr>
            <a:spLocks noGrp="1" noChangeArrowheads="1"/>
          </p:cNvSpPr>
          <p:nvPr>
            <p:ph type="title"/>
          </p:nvPr>
        </p:nvSpPr>
        <p:spPr>
          <a:xfrm>
            <a:off x="965567" y="360608"/>
            <a:ext cx="10972800" cy="1143000"/>
          </a:xfrm>
        </p:spPr>
        <p:txBody>
          <a:bodyPr/>
          <a:lstStyle/>
          <a:p>
            <a:pPr algn="l" eaLnBrk="1" hangingPunct="1"/>
            <a:r>
              <a:rPr lang="cs-CZ" altLang="cs-CZ" b="1" dirty="0">
                <a:solidFill>
                  <a:schemeClr val="accent2"/>
                </a:solidFill>
              </a:rPr>
              <a:t>ETIOLOGIE</a:t>
            </a:r>
            <a:endParaRPr lang="en-GB" altLang="cs-CZ" b="1" dirty="0">
              <a:solidFill>
                <a:schemeClr val="accent2"/>
              </a:solidFill>
            </a:endParaRPr>
          </a:p>
        </p:txBody>
      </p:sp>
      <p:sp>
        <p:nvSpPr>
          <p:cNvPr id="30723" name="Rectangle 3">
            <a:extLst>
              <a:ext uri="{FF2B5EF4-FFF2-40B4-BE49-F238E27FC236}">
                <a16:creationId xmlns:a16="http://schemas.microsoft.com/office/drawing/2014/main" id="{44043050-6681-4480-96F4-069DF417B777}"/>
              </a:ext>
            </a:extLst>
          </p:cNvPr>
          <p:cNvSpPr>
            <a:spLocks noGrp="1" noChangeArrowheads="1"/>
          </p:cNvSpPr>
          <p:nvPr>
            <p:ph type="body" idx="1"/>
          </p:nvPr>
        </p:nvSpPr>
        <p:spPr>
          <a:xfrm>
            <a:off x="857922" y="1620959"/>
            <a:ext cx="10544724" cy="4392613"/>
          </a:xfrm>
        </p:spPr>
        <p:txBody>
          <a:bodyPr/>
          <a:lstStyle/>
          <a:p>
            <a:pPr eaLnBrk="1" hangingPunct="1"/>
            <a:r>
              <a:rPr lang="cs-CZ" altLang="cs-CZ" sz="2800" b="1" dirty="0">
                <a:solidFill>
                  <a:schemeClr val="accent2"/>
                </a:solidFill>
              </a:rPr>
              <a:t>Etiologie</a:t>
            </a:r>
            <a:r>
              <a:rPr lang="cs-CZ" altLang="cs-CZ" sz="2800" dirty="0">
                <a:solidFill>
                  <a:schemeClr val="accent2"/>
                </a:solidFill>
              </a:rPr>
              <a:t> soubor poznatků o příčinách (podmínkách) nemocí.</a:t>
            </a:r>
          </a:p>
          <a:p>
            <a:pPr marL="0" indent="0" eaLnBrk="1" hangingPunct="1">
              <a:buNone/>
            </a:pPr>
            <a:endParaRPr lang="cs-CZ" altLang="cs-CZ" sz="2800" dirty="0">
              <a:solidFill>
                <a:schemeClr val="accent2"/>
              </a:solidFill>
            </a:endParaRPr>
          </a:p>
          <a:p>
            <a:pPr eaLnBrk="1" hangingPunct="1"/>
            <a:r>
              <a:rPr lang="cs-CZ" altLang="cs-CZ" sz="2800" b="1" dirty="0">
                <a:solidFill>
                  <a:schemeClr val="accent2"/>
                </a:solidFill>
              </a:rPr>
              <a:t>Patogeneze</a:t>
            </a:r>
            <a:r>
              <a:rPr lang="cs-CZ" altLang="cs-CZ" sz="2800" dirty="0">
                <a:solidFill>
                  <a:schemeClr val="accent2"/>
                </a:solidFill>
              </a:rPr>
              <a:t> je racionálním výkladem fyziologického (patofyziologického) procesu, který vede od zdraví k nemoci.</a:t>
            </a:r>
          </a:p>
          <a:p>
            <a:pPr marL="0" indent="0" eaLnBrk="1" hangingPunct="1">
              <a:buNone/>
            </a:pPr>
            <a:endParaRPr lang="cs-CZ" altLang="cs-CZ" sz="2800" dirty="0">
              <a:solidFill>
                <a:schemeClr val="accent2"/>
              </a:solidFill>
            </a:endParaRPr>
          </a:p>
          <a:p>
            <a:pPr eaLnBrk="1" hangingPunct="1"/>
            <a:r>
              <a:rPr lang="cs-CZ" altLang="cs-CZ" sz="2800" b="1" dirty="0">
                <a:solidFill>
                  <a:schemeClr val="accent2"/>
                </a:solidFill>
              </a:rPr>
              <a:t>Etiopatogeneze</a:t>
            </a:r>
            <a:r>
              <a:rPr lang="cs-CZ" altLang="cs-CZ" sz="2800" dirty="0">
                <a:solidFill>
                  <a:schemeClr val="accent2"/>
                </a:solidFill>
              </a:rPr>
              <a:t> je výrazem úzké návaznosti obou zmíněných pojmů. Zabývá se příčinami nemoci, jejím vznikem a dalšími okolnostmi, které rozvoj nemoci provázejí.</a:t>
            </a:r>
            <a:r>
              <a:rPr lang="cs-CZ" altLang="cs-CZ" sz="2800" dirty="0"/>
              <a:t> </a:t>
            </a:r>
            <a:endParaRPr lang="en-GB" altLang="cs-CZ" sz="2800" dirty="0"/>
          </a:p>
        </p:txBody>
      </p:sp>
    </p:spTree>
    <p:custDataLst>
      <p:tags r:id="rId1"/>
    </p:custDataLst>
    <p:extLst>
      <p:ext uri="{BB962C8B-B14F-4D97-AF65-F5344CB8AC3E}">
        <p14:creationId xmlns:p14="http://schemas.microsoft.com/office/powerpoint/2010/main" val="33620436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B4192FF-2CDB-4EDC-A74C-A3723EEA9A7C}"/>
              </a:ext>
            </a:extLst>
          </p:cNvPr>
          <p:cNvSpPr>
            <a:spLocks noGrp="1" noChangeArrowheads="1"/>
          </p:cNvSpPr>
          <p:nvPr>
            <p:ph type="title"/>
          </p:nvPr>
        </p:nvSpPr>
        <p:spPr>
          <a:xfrm>
            <a:off x="396875" y="104775"/>
            <a:ext cx="7488237" cy="1143000"/>
          </a:xfrm>
        </p:spPr>
        <p:txBody>
          <a:bodyPr/>
          <a:lstStyle/>
          <a:p>
            <a:pPr algn="l" eaLnBrk="1" hangingPunct="1"/>
            <a:r>
              <a:rPr lang="cs-CZ" altLang="cs-CZ" b="1" dirty="0">
                <a:solidFill>
                  <a:schemeClr val="accent2"/>
                </a:solidFill>
                <a:latin typeface="Arial Black" panose="020B0A04020102020204" pitchFamily="34" charset="0"/>
              </a:rPr>
              <a:t>HLAVNÍ ZÁSADY</a:t>
            </a:r>
          </a:p>
        </p:txBody>
      </p:sp>
      <p:sp>
        <p:nvSpPr>
          <p:cNvPr id="63491" name="Rectangle 3">
            <a:extLst>
              <a:ext uri="{FF2B5EF4-FFF2-40B4-BE49-F238E27FC236}">
                <a16:creationId xmlns:a16="http://schemas.microsoft.com/office/drawing/2014/main" id="{D3651161-51AB-4648-8D88-44F15309DBA0}"/>
              </a:ext>
            </a:extLst>
          </p:cNvPr>
          <p:cNvSpPr>
            <a:spLocks noGrp="1" noChangeArrowheads="1"/>
          </p:cNvSpPr>
          <p:nvPr>
            <p:ph type="body" idx="1"/>
          </p:nvPr>
        </p:nvSpPr>
        <p:spPr>
          <a:xfrm>
            <a:off x="396875" y="1514410"/>
            <a:ext cx="11172825" cy="5546725"/>
          </a:xfrm>
        </p:spPr>
        <p:txBody>
          <a:bodyPr/>
          <a:lstStyle/>
          <a:p>
            <a:pPr eaLnBrk="1" hangingPunct="1">
              <a:lnSpc>
                <a:spcPct val="80000"/>
              </a:lnSpc>
              <a:spcAft>
                <a:spcPts val="1200"/>
              </a:spcAft>
            </a:pPr>
            <a:r>
              <a:rPr lang="cs-CZ" altLang="cs-CZ" sz="2800" dirty="0">
                <a:solidFill>
                  <a:schemeClr val="accent2"/>
                </a:solidFill>
              </a:rPr>
              <a:t>Studium příčinnosti poruch zdraví je východiskem a základem epidemiologie.</a:t>
            </a:r>
          </a:p>
          <a:p>
            <a:pPr eaLnBrk="1" hangingPunct="1">
              <a:lnSpc>
                <a:spcPct val="80000"/>
              </a:lnSpc>
              <a:spcAft>
                <a:spcPts val="1200"/>
              </a:spcAft>
            </a:pPr>
            <a:r>
              <a:rPr lang="cs-CZ" altLang="cs-CZ" sz="2800" dirty="0">
                <a:solidFill>
                  <a:schemeClr val="accent2"/>
                </a:solidFill>
              </a:rPr>
              <a:t>Jen vzácně existuje jen jedna příčina a jen jeden následek (porucha zdraví).</a:t>
            </a:r>
          </a:p>
          <a:p>
            <a:pPr eaLnBrk="1" hangingPunct="1">
              <a:lnSpc>
                <a:spcPct val="80000"/>
              </a:lnSpc>
              <a:spcAft>
                <a:spcPts val="1200"/>
              </a:spcAft>
            </a:pPr>
            <a:r>
              <a:rPr lang="cs-CZ" altLang="cs-CZ" sz="2800" dirty="0">
                <a:solidFill>
                  <a:schemeClr val="accent2"/>
                </a:solidFill>
              </a:rPr>
              <a:t>Kauzální faktory mohou být uspořádány od těch nejbližších až po ty vzdálenější (socioekonomické faktory).</a:t>
            </a:r>
          </a:p>
          <a:p>
            <a:pPr eaLnBrk="1" hangingPunct="1">
              <a:lnSpc>
                <a:spcPct val="80000"/>
              </a:lnSpc>
              <a:spcAft>
                <a:spcPts val="1200"/>
              </a:spcAft>
            </a:pPr>
            <a:r>
              <a:rPr lang="cs-CZ" altLang="cs-CZ" sz="2800" b="1" dirty="0">
                <a:solidFill>
                  <a:schemeClr val="accent2"/>
                </a:solidFill>
              </a:rPr>
              <a:t>Kritéria pro rozhodování o příčině</a:t>
            </a:r>
            <a:r>
              <a:rPr lang="cs-CZ" altLang="cs-CZ" sz="2800" dirty="0">
                <a:solidFill>
                  <a:schemeClr val="accent2"/>
                </a:solidFill>
              </a:rPr>
              <a:t> jsou: časová návaznost, vysvětlitelnost (plauzibilita), opakovatelnost (konzistentnost), síla asociace, vztah dávky a účinku, reversibilita (snížení rizika), koherence (souvislost), uspořádání výzkumné studie.</a:t>
            </a:r>
          </a:p>
        </p:txBody>
      </p:sp>
    </p:spTree>
    <p:custDataLst>
      <p:tags r:id="rId1"/>
    </p:custDataLst>
    <p:extLst>
      <p:ext uri="{BB962C8B-B14F-4D97-AF65-F5344CB8AC3E}">
        <p14:creationId xmlns:p14="http://schemas.microsoft.com/office/powerpoint/2010/main" val="108590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B8C0955-B2FE-409B-993D-DC7040FB5023}"/>
              </a:ext>
            </a:extLst>
          </p:cNvPr>
          <p:cNvSpPr>
            <a:spLocks noGrp="1" noChangeArrowheads="1"/>
          </p:cNvSpPr>
          <p:nvPr>
            <p:ph type="title"/>
          </p:nvPr>
        </p:nvSpPr>
        <p:spPr>
          <a:xfrm>
            <a:off x="1524000" y="274638"/>
            <a:ext cx="9144000" cy="1143000"/>
          </a:xfrm>
        </p:spPr>
        <p:txBody>
          <a:bodyPr/>
          <a:lstStyle/>
          <a:p>
            <a:pPr eaLnBrk="1" hangingPunct="1"/>
            <a:r>
              <a:rPr lang="cs-CZ" altLang="cs-CZ" sz="3200" b="1">
                <a:solidFill>
                  <a:schemeClr val="accent2"/>
                </a:solidFill>
              </a:rPr>
              <a:t>VZTAH PŘÍČINY A NÁSLEDKU (NEMOCI)</a:t>
            </a:r>
          </a:p>
        </p:txBody>
      </p:sp>
      <p:sp>
        <p:nvSpPr>
          <p:cNvPr id="34819" name="Oval 4">
            <a:extLst>
              <a:ext uri="{FF2B5EF4-FFF2-40B4-BE49-F238E27FC236}">
                <a16:creationId xmlns:a16="http://schemas.microsoft.com/office/drawing/2014/main" id="{0124E2D5-FCD9-4ED6-9FEF-E0045127948A}"/>
              </a:ext>
            </a:extLst>
          </p:cNvPr>
          <p:cNvSpPr>
            <a:spLocks noChangeArrowheads="1"/>
          </p:cNvSpPr>
          <p:nvPr/>
        </p:nvSpPr>
        <p:spPr bwMode="auto">
          <a:xfrm>
            <a:off x="2257425" y="1631950"/>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20" name="Text Box 5">
            <a:extLst>
              <a:ext uri="{FF2B5EF4-FFF2-40B4-BE49-F238E27FC236}">
                <a16:creationId xmlns:a16="http://schemas.microsoft.com/office/drawing/2014/main" id="{B4164C2B-5375-46BD-9348-3EA267542E07}"/>
              </a:ext>
            </a:extLst>
          </p:cNvPr>
          <p:cNvSpPr txBox="1">
            <a:spLocks noChangeArrowheads="1"/>
          </p:cNvSpPr>
          <p:nvPr/>
        </p:nvSpPr>
        <p:spPr bwMode="auto">
          <a:xfrm>
            <a:off x="2333625" y="1652588"/>
            <a:ext cx="60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sp>
        <p:nvSpPr>
          <p:cNvPr id="34821" name="Line 6">
            <a:extLst>
              <a:ext uri="{FF2B5EF4-FFF2-40B4-BE49-F238E27FC236}">
                <a16:creationId xmlns:a16="http://schemas.microsoft.com/office/drawing/2014/main" id="{D99D5E1C-5620-4310-A725-8418569BDE0A}"/>
              </a:ext>
            </a:extLst>
          </p:cNvPr>
          <p:cNvSpPr>
            <a:spLocks noChangeShapeType="1"/>
          </p:cNvSpPr>
          <p:nvPr/>
        </p:nvSpPr>
        <p:spPr bwMode="auto">
          <a:xfrm>
            <a:off x="2809875" y="1927225"/>
            <a:ext cx="1955800" cy="79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22" name="Oval 7">
            <a:extLst>
              <a:ext uri="{FF2B5EF4-FFF2-40B4-BE49-F238E27FC236}">
                <a16:creationId xmlns:a16="http://schemas.microsoft.com/office/drawing/2014/main" id="{6CC334ED-8E9B-4033-B221-3A27410EF6BE}"/>
              </a:ext>
            </a:extLst>
          </p:cNvPr>
          <p:cNvSpPr>
            <a:spLocks noChangeArrowheads="1"/>
          </p:cNvSpPr>
          <p:nvPr/>
        </p:nvSpPr>
        <p:spPr bwMode="auto">
          <a:xfrm>
            <a:off x="4762500" y="1657350"/>
            <a:ext cx="544513" cy="544513"/>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23" name="Rectangle 8">
            <a:extLst>
              <a:ext uri="{FF2B5EF4-FFF2-40B4-BE49-F238E27FC236}">
                <a16:creationId xmlns:a16="http://schemas.microsoft.com/office/drawing/2014/main" id="{CF993644-8C10-4492-8186-4B6232072526}"/>
              </a:ext>
            </a:extLst>
          </p:cNvPr>
          <p:cNvSpPr>
            <a:spLocks noChangeArrowheads="1"/>
          </p:cNvSpPr>
          <p:nvPr/>
        </p:nvSpPr>
        <p:spPr bwMode="auto">
          <a:xfrm>
            <a:off x="4848225" y="16922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p>
        </p:txBody>
      </p:sp>
      <p:sp>
        <p:nvSpPr>
          <p:cNvPr id="34824" name="Text Box 9">
            <a:extLst>
              <a:ext uri="{FF2B5EF4-FFF2-40B4-BE49-F238E27FC236}">
                <a16:creationId xmlns:a16="http://schemas.microsoft.com/office/drawing/2014/main" id="{CD17015E-C1A1-49B2-8F1C-9AB043520F82}"/>
              </a:ext>
            </a:extLst>
          </p:cNvPr>
          <p:cNvSpPr txBox="1">
            <a:spLocks noChangeArrowheads="1"/>
          </p:cNvSpPr>
          <p:nvPr/>
        </p:nvSpPr>
        <p:spPr bwMode="auto">
          <a:xfrm>
            <a:off x="1985963" y="1239838"/>
            <a:ext cx="152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příčina</a:t>
            </a:r>
          </a:p>
        </p:txBody>
      </p:sp>
      <p:sp>
        <p:nvSpPr>
          <p:cNvPr id="34825" name="Text Box 10">
            <a:extLst>
              <a:ext uri="{FF2B5EF4-FFF2-40B4-BE49-F238E27FC236}">
                <a16:creationId xmlns:a16="http://schemas.microsoft.com/office/drawing/2014/main" id="{39B8435D-5AE0-40B2-9604-C7DA7D8FEDA4}"/>
              </a:ext>
            </a:extLst>
          </p:cNvPr>
          <p:cNvSpPr txBox="1">
            <a:spLocks noChangeArrowheads="1"/>
          </p:cNvSpPr>
          <p:nvPr/>
        </p:nvSpPr>
        <p:spPr bwMode="auto">
          <a:xfrm>
            <a:off x="3816350" y="1241425"/>
            <a:ext cx="294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následek (nemoc)</a:t>
            </a:r>
          </a:p>
        </p:txBody>
      </p:sp>
      <p:sp>
        <p:nvSpPr>
          <p:cNvPr id="2" name="TextovéPole 1">
            <a:extLst>
              <a:ext uri="{FF2B5EF4-FFF2-40B4-BE49-F238E27FC236}">
                <a16:creationId xmlns:a16="http://schemas.microsoft.com/office/drawing/2014/main" id="{E066C6E7-0AC6-47D4-971D-EC28B45DEACD}"/>
              </a:ext>
            </a:extLst>
          </p:cNvPr>
          <p:cNvSpPr txBox="1"/>
          <p:nvPr/>
        </p:nvSpPr>
        <p:spPr>
          <a:xfrm>
            <a:off x="2257425" y="2645546"/>
            <a:ext cx="4844711"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Deterministické pojetí příčinnosti</a:t>
            </a:r>
          </a:p>
        </p:txBody>
      </p:sp>
    </p:spTree>
    <p:custDataLst>
      <p:tags r:id="rId1"/>
    </p:custDataLst>
    <p:extLst>
      <p:ext uri="{BB962C8B-B14F-4D97-AF65-F5344CB8AC3E}">
        <p14:creationId xmlns:p14="http://schemas.microsoft.com/office/powerpoint/2010/main" val="246507621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3D924FCD-7404-4CAF-B328-A727B14BFB7C}"/>
              </a:ext>
            </a:extLst>
          </p:cNvPr>
          <p:cNvSpPr>
            <a:spLocks noGrp="1" noChangeArrowheads="1"/>
          </p:cNvSpPr>
          <p:nvPr>
            <p:ph type="title"/>
          </p:nvPr>
        </p:nvSpPr>
        <p:spPr>
          <a:xfrm>
            <a:off x="1524000" y="274638"/>
            <a:ext cx="9144000" cy="1143000"/>
          </a:xfrm>
        </p:spPr>
        <p:txBody>
          <a:bodyPr/>
          <a:lstStyle/>
          <a:p>
            <a:pPr eaLnBrk="1" hangingPunct="1"/>
            <a:r>
              <a:rPr lang="cs-CZ" altLang="cs-CZ" sz="3200" b="1">
                <a:solidFill>
                  <a:schemeClr val="accent2"/>
                </a:solidFill>
              </a:rPr>
              <a:t>VZTAH PŘÍČINY A NÁSLEDKU (NEMOCI)</a:t>
            </a:r>
          </a:p>
        </p:txBody>
      </p:sp>
      <p:sp>
        <p:nvSpPr>
          <p:cNvPr id="35843" name="Oval 3">
            <a:extLst>
              <a:ext uri="{FF2B5EF4-FFF2-40B4-BE49-F238E27FC236}">
                <a16:creationId xmlns:a16="http://schemas.microsoft.com/office/drawing/2014/main" id="{7CCA56D8-1052-428B-AD9F-927C3EB9BF4F}"/>
              </a:ext>
            </a:extLst>
          </p:cNvPr>
          <p:cNvSpPr>
            <a:spLocks noChangeArrowheads="1"/>
          </p:cNvSpPr>
          <p:nvPr/>
        </p:nvSpPr>
        <p:spPr bwMode="auto">
          <a:xfrm>
            <a:off x="2257425" y="1631950"/>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4" name="Text Box 4">
            <a:extLst>
              <a:ext uri="{FF2B5EF4-FFF2-40B4-BE49-F238E27FC236}">
                <a16:creationId xmlns:a16="http://schemas.microsoft.com/office/drawing/2014/main" id="{55025A46-A80C-4128-9823-2FC2646D6680}"/>
              </a:ext>
            </a:extLst>
          </p:cNvPr>
          <p:cNvSpPr txBox="1">
            <a:spLocks noChangeArrowheads="1"/>
          </p:cNvSpPr>
          <p:nvPr/>
        </p:nvSpPr>
        <p:spPr bwMode="auto">
          <a:xfrm>
            <a:off x="2333625" y="1652588"/>
            <a:ext cx="604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sp>
        <p:nvSpPr>
          <p:cNvPr id="35845" name="Line 5">
            <a:extLst>
              <a:ext uri="{FF2B5EF4-FFF2-40B4-BE49-F238E27FC236}">
                <a16:creationId xmlns:a16="http://schemas.microsoft.com/office/drawing/2014/main" id="{35DD50B4-A8BA-4D08-8CBD-185B08942168}"/>
              </a:ext>
            </a:extLst>
          </p:cNvPr>
          <p:cNvSpPr>
            <a:spLocks noChangeShapeType="1"/>
          </p:cNvSpPr>
          <p:nvPr/>
        </p:nvSpPr>
        <p:spPr bwMode="auto">
          <a:xfrm>
            <a:off x="2809875" y="1927225"/>
            <a:ext cx="1955800" cy="79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6" name="Oval 6">
            <a:extLst>
              <a:ext uri="{FF2B5EF4-FFF2-40B4-BE49-F238E27FC236}">
                <a16:creationId xmlns:a16="http://schemas.microsoft.com/office/drawing/2014/main" id="{DA0D6CD9-EF08-440D-B565-8C931853B677}"/>
              </a:ext>
            </a:extLst>
          </p:cNvPr>
          <p:cNvSpPr>
            <a:spLocks noChangeArrowheads="1"/>
          </p:cNvSpPr>
          <p:nvPr/>
        </p:nvSpPr>
        <p:spPr bwMode="auto">
          <a:xfrm>
            <a:off x="4762500" y="1657350"/>
            <a:ext cx="544513" cy="544513"/>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7" name="Rectangle 7">
            <a:extLst>
              <a:ext uri="{FF2B5EF4-FFF2-40B4-BE49-F238E27FC236}">
                <a16:creationId xmlns:a16="http://schemas.microsoft.com/office/drawing/2014/main" id="{F5D7953D-D5C1-4E4E-ADF0-8247F3819958}"/>
              </a:ext>
            </a:extLst>
          </p:cNvPr>
          <p:cNvSpPr>
            <a:spLocks noChangeArrowheads="1"/>
          </p:cNvSpPr>
          <p:nvPr/>
        </p:nvSpPr>
        <p:spPr bwMode="auto">
          <a:xfrm>
            <a:off x="4848225" y="1692275"/>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p>
        </p:txBody>
      </p:sp>
      <p:sp>
        <p:nvSpPr>
          <p:cNvPr id="35848" name="Text Box 8">
            <a:extLst>
              <a:ext uri="{FF2B5EF4-FFF2-40B4-BE49-F238E27FC236}">
                <a16:creationId xmlns:a16="http://schemas.microsoft.com/office/drawing/2014/main" id="{FD12A556-ADC4-4754-BC18-5930CDAA5613}"/>
              </a:ext>
            </a:extLst>
          </p:cNvPr>
          <p:cNvSpPr txBox="1">
            <a:spLocks noChangeArrowheads="1"/>
          </p:cNvSpPr>
          <p:nvPr/>
        </p:nvSpPr>
        <p:spPr bwMode="auto">
          <a:xfrm>
            <a:off x="1985963" y="1239838"/>
            <a:ext cx="15255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příčina</a:t>
            </a:r>
          </a:p>
        </p:txBody>
      </p:sp>
      <p:sp>
        <p:nvSpPr>
          <p:cNvPr id="35849" name="Text Box 9">
            <a:extLst>
              <a:ext uri="{FF2B5EF4-FFF2-40B4-BE49-F238E27FC236}">
                <a16:creationId xmlns:a16="http://schemas.microsoft.com/office/drawing/2014/main" id="{7A1FD178-7F3D-446B-BDE9-5010FBB55157}"/>
              </a:ext>
            </a:extLst>
          </p:cNvPr>
          <p:cNvSpPr txBox="1">
            <a:spLocks noChangeArrowheads="1"/>
          </p:cNvSpPr>
          <p:nvPr/>
        </p:nvSpPr>
        <p:spPr bwMode="auto">
          <a:xfrm>
            <a:off x="3816350" y="1241425"/>
            <a:ext cx="2940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FF0000"/>
                </a:solidFill>
                <a:effectLst/>
                <a:uLnTx/>
                <a:uFillTx/>
                <a:latin typeface="Arial" panose="020B0604020202020204" pitchFamily="34" charset="0"/>
                <a:ea typeface="+mn-ea"/>
                <a:cs typeface="+mn-cs"/>
              </a:rPr>
              <a:t>následek (nemoc)</a:t>
            </a:r>
          </a:p>
        </p:txBody>
      </p:sp>
      <p:sp>
        <p:nvSpPr>
          <p:cNvPr id="35850" name="Oval 10">
            <a:extLst>
              <a:ext uri="{FF2B5EF4-FFF2-40B4-BE49-F238E27FC236}">
                <a16:creationId xmlns:a16="http://schemas.microsoft.com/office/drawing/2014/main" id="{5C0CCCB0-5456-4039-BC22-9D850A60452D}"/>
              </a:ext>
            </a:extLst>
          </p:cNvPr>
          <p:cNvSpPr>
            <a:spLocks noChangeArrowheads="1"/>
          </p:cNvSpPr>
          <p:nvPr/>
        </p:nvSpPr>
        <p:spPr bwMode="auto">
          <a:xfrm>
            <a:off x="2246313" y="3124200"/>
            <a:ext cx="544512"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1" name="Text Box 11">
            <a:extLst>
              <a:ext uri="{FF2B5EF4-FFF2-40B4-BE49-F238E27FC236}">
                <a16:creationId xmlns:a16="http://schemas.microsoft.com/office/drawing/2014/main" id="{10A5AEA2-5F74-4229-8378-F85AEE231B19}"/>
              </a:ext>
            </a:extLst>
          </p:cNvPr>
          <p:cNvSpPr txBox="1">
            <a:spLocks noChangeArrowheads="1"/>
          </p:cNvSpPr>
          <p:nvPr/>
        </p:nvSpPr>
        <p:spPr bwMode="auto">
          <a:xfrm>
            <a:off x="2339975" y="3159125"/>
            <a:ext cx="522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p>
        </p:txBody>
      </p:sp>
      <p:sp>
        <p:nvSpPr>
          <p:cNvPr id="35852" name="Oval 12">
            <a:extLst>
              <a:ext uri="{FF2B5EF4-FFF2-40B4-BE49-F238E27FC236}">
                <a16:creationId xmlns:a16="http://schemas.microsoft.com/office/drawing/2014/main" id="{2DCABFFF-4D73-47C3-93C3-EADF661C3690}"/>
              </a:ext>
            </a:extLst>
          </p:cNvPr>
          <p:cNvSpPr>
            <a:spLocks noChangeArrowheads="1"/>
          </p:cNvSpPr>
          <p:nvPr/>
        </p:nvSpPr>
        <p:spPr bwMode="auto">
          <a:xfrm>
            <a:off x="8689975" y="3141663"/>
            <a:ext cx="544513" cy="544512"/>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3" name="Oval 13">
            <a:extLst>
              <a:ext uri="{FF2B5EF4-FFF2-40B4-BE49-F238E27FC236}">
                <a16:creationId xmlns:a16="http://schemas.microsoft.com/office/drawing/2014/main" id="{0F85C165-1F26-4CF2-9F1D-724B85771F26}"/>
              </a:ext>
            </a:extLst>
          </p:cNvPr>
          <p:cNvSpPr>
            <a:spLocks noChangeArrowheads="1"/>
          </p:cNvSpPr>
          <p:nvPr/>
        </p:nvSpPr>
        <p:spPr bwMode="auto">
          <a:xfrm>
            <a:off x="4754563" y="3765550"/>
            <a:ext cx="544512" cy="544513"/>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4" name="Oval 14">
            <a:extLst>
              <a:ext uri="{FF2B5EF4-FFF2-40B4-BE49-F238E27FC236}">
                <a16:creationId xmlns:a16="http://schemas.microsoft.com/office/drawing/2014/main" id="{B2599622-97C8-46A3-90A0-2A1EE0C4E3AB}"/>
              </a:ext>
            </a:extLst>
          </p:cNvPr>
          <p:cNvSpPr>
            <a:spLocks noChangeArrowheads="1"/>
          </p:cNvSpPr>
          <p:nvPr/>
        </p:nvSpPr>
        <p:spPr bwMode="auto">
          <a:xfrm>
            <a:off x="4770438" y="2503488"/>
            <a:ext cx="544512" cy="544512"/>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5" name="Oval 15">
            <a:extLst>
              <a:ext uri="{FF2B5EF4-FFF2-40B4-BE49-F238E27FC236}">
                <a16:creationId xmlns:a16="http://schemas.microsoft.com/office/drawing/2014/main" id="{C162D906-976A-42D5-80E9-A91C846C2C1A}"/>
              </a:ext>
            </a:extLst>
          </p:cNvPr>
          <p:cNvSpPr>
            <a:spLocks noChangeArrowheads="1"/>
          </p:cNvSpPr>
          <p:nvPr/>
        </p:nvSpPr>
        <p:spPr bwMode="auto">
          <a:xfrm>
            <a:off x="4745038" y="3140075"/>
            <a:ext cx="544512" cy="544513"/>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6" name="Line 16">
            <a:extLst>
              <a:ext uri="{FF2B5EF4-FFF2-40B4-BE49-F238E27FC236}">
                <a16:creationId xmlns:a16="http://schemas.microsoft.com/office/drawing/2014/main" id="{072AC6FE-7018-4837-A418-8A0A9E6A4399}"/>
              </a:ext>
            </a:extLst>
          </p:cNvPr>
          <p:cNvSpPr>
            <a:spLocks noChangeShapeType="1"/>
          </p:cNvSpPr>
          <p:nvPr/>
        </p:nvSpPr>
        <p:spPr bwMode="auto">
          <a:xfrm>
            <a:off x="2790825" y="3397250"/>
            <a:ext cx="1955800" cy="79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7" name="Line 17">
            <a:extLst>
              <a:ext uri="{FF2B5EF4-FFF2-40B4-BE49-F238E27FC236}">
                <a16:creationId xmlns:a16="http://schemas.microsoft.com/office/drawing/2014/main" id="{9672715B-DA90-4ACC-9EF2-6838842230D5}"/>
              </a:ext>
            </a:extLst>
          </p:cNvPr>
          <p:cNvSpPr>
            <a:spLocks noChangeShapeType="1"/>
          </p:cNvSpPr>
          <p:nvPr/>
        </p:nvSpPr>
        <p:spPr bwMode="auto">
          <a:xfrm flipV="1">
            <a:off x="2798763" y="2852738"/>
            <a:ext cx="1947862" cy="4460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8" name="Line 18">
            <a:extLst>
              <a:ext uri="{FF2B5EF4-FFF2-40B4-BE49-F238E27FC236}">
                <a16:creationId xmlns:a16="http://schemas.microsoft.com/office/drawing/2014/main" id="{A2FF8EAB-8E49-44A2-B371-DF3719721811}"/>
              </a:ext>
            </a:extLst>
          </p:cNvPr>
          <p:cNvSpPr>
            <a:spLocks noChangeShapeType="1"/>
          </p:cNvSpPr>
          <p:nvPr/>
        </p:nvSpPr>
        <p:spPr bwMode="auto">
          <a:xfrm>
            <a:off x="2778125" y="3502025"/>
            <a:ext cx="1954213" cy="48577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59" name="Text Box 19">
            <a:extLst>
              <a:ext uri="{FF2B5EF4-FFF2-40B4-BE49-F238E27FC236}">
                <a16:creationId xmlns:a16="http://schemas.microsoft.com/office/drawing/2014/main" id="{53591B6B-74FD-47AE-AB17-08B6BBBF38BD}"/>
              </a:ext>
            </a:extLst>
          </p:cNvPr>
          <p:cNvSpPr txBox="1">
            <a:spLocks noChangeArrowheads="1"/>
          </p:cNvSpPr>
          <p:nvPr/>
        </p:nvSpPr>
        <p:spPr bwMode="auto">
          <a:xfrm>
            <a:off x="4789488" y="2544763"/>
            <a:ext cx="619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r>
              <a:rPr kumimoji="0" lang="cs-CZ" altLang="cs-CZ" sz="24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1</a:t>
            </a:r>
          </a:p>
        </p:txBody>
      </p:sp>
      <p:sp>
        <p:nvSpPr>
          <p:cNvPr id="35860" name="Text Box 20">
            <a:extLst>
              <a:ext uri="{FF2B5EF4-FFF2-40B4-BE49-F238E27FC236}">
                <a16:creationId xmlns:a16="http://schemas.microsoft.com/office/drawing/2014/main" id="{FABFB9DF-CE15-485D-942C-A35D4CF9FFEC}"/>
              </a:ext>
            </a:extLst>
          </p:cNvPr>
          <p:cNvSpPr txBox="1">
            <a:spLocks noChangeArrowheads="1"/>
          </p:cNvSpPr>
          <p:nvPr/>
        </p:nvSpPr>
        <p:spPr bwMode="auto">
          <a:xfrm>
            <a:off x="4781550" y="3182938"/>
            <a:ext cx="56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r>
              <a:rPr kumimoji="0" lang="cs-CZ" altLang="cs-CZ" sz="24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2</a:t>
            </a:r>
          </a:p>
        </p:txBody>
      </p:sp>
      <p:sp>
        <p:nvSpPr>
          <p:cNvPr id="35861" name="Text Box 21">
            <a:extLst>
              <a:ext uri="{FF2B5EF4-FFF2-40B4-BE49-F238E27FC236}">
                <a16:creationId xmlns:a16="http://schemas.microsoft.com/office/drawing/2014/main" id="{A9D4D9DC-1AE3-4FE0-BB4B-0DFE13E4DFC3}"/>
              </a:ext>
            </a:extLst>
          </p:cNvPr>
          <p:cNvSpPr txBox="1">
            <a:spLocks noChangeArrowheads="1"/>
          </p:cNvSpPr>
          <p:nvPr/>
        </p:nvSpPr>
        <p:spPr bwMode="auto">
          <a:xfrm>
            <a:off x="4779963" y="3808413"/>
            <a:ext cx="552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r>
              <a:rPr kumimoji="0" lang="cs-CZ" altLang="cs-CZ" sz="24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3</a:t>
            </a:r>
          </a:p>
        </p:txBody>
      </p:sp>
      <p:sp>
        <p:nvSpPr>
          <p:cNvPr id="35862" name="Oval 22">
            <a:extLst>
              <a:ext uri="{FF2B5EF4-FFF2-40B4-BE49-F238E27FC236}">
                <a16:creationId xmlns:a16="http://schemas.microsoft.com/office/drawing/2014/main" id="{5B92DE5B-809E-440C-AECE-8736BA3A5234}"/>
              </a:ext>
            </a:extLst>
          </p:cNvPr>
          <p:cNvSpPr>
            <a:spLocks noChangeArrowheads="1"/>
          </p:cNvSpPr>
          <p:nvPr/>
        </p:nvSpPr>
        <p:spPr bwMode="auto">
          <a:xfrm>
            <a:off x="6157913" y="3784600"/>
            <a:ext cx="544512"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3" name="Oval 23">
            <a:extLst>
              <a:ext uri="{FF2B5EF4-FFF2-40B4-BE49-F238E27FC236}">
                <a16:creationId xmlns:a16="http://schemas.microsoft.com/office/drawing/2014/main" id="{E9074EA0-374D-4D46-804B-9048EBA9EE41}"/>
              </a:ext>
            </a:extLst>
          </p:cNvPr>
          <p:cNvSpPr>
            <a:spLocks noChangeArrowheads="1"/>
          </p:cNvSpPr>
          <p:nvPr/>
        </p:nvSpPr>
        <p:spPr bwMode="auto">
          <a:xfrm>
            <a:off x="6178550" y="313372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4" name="Oval 24">
            <a:extLst>
              <a:ext uri="{FF2B5EF4-FFF2-40B4-BE49-F238E27FC236}">
                <a16:creationId xmlns:a16="http://schemas.microsoft.com/office/drawing/2014/main" id="{9D46AAD5-1E57-4862-852B-499750B85679}"/>
              </a:ext>
            </a:extLst>
          </p:cNvPr>
          <p:cNvSpPr>
            <a:spLocks noChangeArrowheads="1"/>
          </p:cNvSpPr>
          <p:nvPr/>
        </p:nvSpPr>
        <p:spPr bwMode="auto">
          <a:xfrm>
            <a:off x="6181725" y="247967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5" name="Line 25">
            <a:extLst>
              <a:ext uri="{FF2B5EF4-FFF2-40B4-BE49-F238E27FC236}">
                <a16:creationId xmlns:a16="http://schemas.microsoft.com/office/drawing/2014/main" id="{FADEB382-52B3-4698-B890-A633C7CC2EAD}"/>
              </a:ext>
            </a:extLst>
          </p:cNvPr>
          <p:cNvSpPr>
            <a:spLocks noChangeShapeType="1"/>
          </p:cNvSpPr>
          <p:nvPr/>
        </p:nvSpPr>
        <p:spPr bwMode="auto">
          <a:xfrm>
            <a:off x="2790825" y="3397250"/>
            <a:ext cx="1955800" cy="79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6" name="Line 26">
            <a:extLst>
              <a:ext uri="{FF2B5EF4-FFF2-40B4-BE49-F238E27FC236}">
                <a16:creationId xmlns:a16="http://schemas.microsoft.com/office/drawing/2014/main" id="{48D00B88-DA48-476F-AA18-BB94F480F1C5}"/>
              </a:ext>
            </a:extLst>
          </p:cNvPr>
          <p:cNvSpPr>
            <a:spLocks noChangeShapeType="1"/>
          </p:cNvSpPr>
          <p:nvPr/>
        </p:nvSpPr>
        <p:spPr bwMode="auto">
          <a:xfrm>
            <a:off x="6746875" y="3408363"/>
            <a:ext cx="1955800" cy="793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7" name="Line 27">
            <a:extLst>
              <a:ext uri="{FF2B5EF4-FFF2-40B4-BE49-F238E27FC236}">
                <a16:creationId xmlns:a16="http://schemas.microsoft.com/office/drawing/2014/main" id="{42FDF27D-968F-450D-A8B3-B27E8BBD7D33}"/>
              </a:ext>
            </a:extLst>
          </p:cNvPr>
          <p:cNvSpPr>
            <a:spLocks noChangeShapeType="1"/>
          </p:cNvSpPr>
          <p:nvPr/>
        </p:nvSpPr>
        <p:spPr bwMode="auto">
          <a:xfrm>
            <a:off x="6724650" y="2865438"/>
            <a:ext cx="1979613" cy="4318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8" name="Line 28">
            <a:extLst>
              <a:ext uri="{FF2B5EF4-FFF2-40B4-BE49-F238E27FC236}">
                <a16:creationId xmlns:a16="http://schemas.microsoft.com/office/drawing/2014/main" id="{FEA1EBE9-9961-47EC-B448-A8252986AB06}"/>
              </a:ext>
            </a:extLst>
          </p:cNvPr>
          <p:cNvSpPr>
            <a:spLocks noChangeShapeType="1"/>
          </p:cNvSpPr>
          <p:nvPr/>
        </p:nvSpPr>
        <p:spPr bwMode="auto">
          <a:xfrm flipV="1">
            <a:off x="6702425" y="3548063"/>
            <a:ext cx="2000250" cy="4445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69" name="Text Box 29">
            <a:extLst>
              <a:ext uri="{FF2B5EF4-FFF2-40B4-BE49-F238E27FC236}">
                <a16:creationId xmlns:a16="http://schemas.microsoft.com/office/drawing/2014/main" id="{C948A801-E4F8-4F1F-B4B3-FF2060EF7872}"/>
              </a:ext>
            </a:extLst>
          </p:cNvPr>
          <p:cNvSpPr txBox="1">
            <a:spLocks noChangeArrowheads="1"/>
          </p:cNvSpPr>
          <p:nvPr/>
        </p:nvSpPr>
        <p:spPr bwMode="auto">
          <a:xfrm>
            <a:off x="6194425" y="2492375"/>
            <a:ext cx="657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r>
              <a:rPr kumimoji="0" lang="cs-CZ" altLang="cs-CZ" sz="24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1</a:t>
            </a:r>
          </a:p>
        </p:txBody>
      </p:sp>
      <p:sp>
        <p:nvSpPr>
          <p:cNvPr id="35870" name="Text Box 30">
            <a:extLst>
              <a:ext uri="{FF2B5EF4-FFF2-40B4-BE49-F238E27FC236}">
                <a16:creationId xmlns:a16="http://schemas.microsoft.com/office/drawing/2014/main" id="{C7CB40C7-4181-4B9C-9525-519F5E45280B}"/>
              </a:ext>
            </a:extLst>
          </p:cNvPr>
          <p:cNvSpPr txBox="1">
            <a:spLocks noChangeArrowheads="1"/>
          </p:cNvSpPr>
          <p:nvPr/>
        </p:nvSpPr>
        <p:spPr bwMode="auto">
          <a:xfrm>
            <a:off x="6186488" y="3173413"/>
            <a:ext cx="830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r>
              <a:rPr kumimoji="0" lang="cs-CZ" altLang="cs-CZ" sz="24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2</a:t>
            </a:r>
          </a:p>
        </p:txBody>
      </p:sp>
      <p:sp>
        <p:nvSpPr>
          <p:cNvPr id="35871" name="Text Box 31">
            <a:extLst>
              <a:ext uri="{FF2B5EF4-FFF2-40B4-BE49-F238E27FC236}">
                <a16:creationId xmlns:a16="http://schemas.microsoft.com/office/drawing/2014/main" id="{BF17EF72-9D1E-47E0-B8C1-0D67E4B89AED}"/>
              </a:ext>
            </a:extLst>
          </p:cNvPr>
          <p:cNvSpPr txBox="1">
            <a:spLocks noChangeArrowheads="1"/>
          </p:cNvSpPr>
          <p:nvPr/>
        </p:nvSpPr>
        <p:spPr bwMode="auto">
          <a:xfrm>
            <a:off x="6184900" y="3821113"/>
            <a:ext cx="528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A</a:t>
            </a:r>
            <a:r>
              <a:rPr kumimoji="0" lang="cs-CZ" altLang="cs-CZ" sz="2400" b="1" i="0" u="none" strike="noStrike" kern="1200" cap="none" spc="0" normalizeH="0" baseline="-25000" noProof="0">
                <a:ln>
                  <a:noFill/>
                </a:ln>
                <a:solidFill>
                  <a:srgbClr val="000000"/>
                </a:solidFill>
                <a:effectLst/>
                <a:uLnTx/>
                <a:uFillTx/>
                <a:latin typeface="Arial" panose="020B0604020202020204" pitchFamily="34" charset="0"/>
                <a:ea typeface="+mn-ea"/>
                <a:cs typeface="+mn-cs"/>
              </a:rPr>
              <a:t>3</a:t>
            </a:r>
          </a:p>
        </p:txBody>
      </p:sp>
      <p:sp>
        <p:nvSpPr>
          <p:cNvPr id="35872" name="Text Box 32">
            <a:extLst>
              <a:ext uri="{FF2B5EF4-FFF2-40B4-BE49-F238E27FC236}">
                <a16:creationId xmlns:a16="http://schemas.microsoft.com/office/drawing/2014/main" id="{61DBD5AC-784C-4C2B-80EE-451EECE881D6}"/>
              </a:ext>
            </a:extLst>
          </p:cNvPr>
          <p:cNvSpPr txBox="1">
            <a:spLocks noChangeArrowheads="1"/>
          </p:cNvSpPr>
          <p:nvPr/>
        </p:nvSpPr>
        <p:spPr bwMode="auto">
          <a:xfrm>
            <a:off x="8755063" y="3189288"/>
            <a:ext cx="446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000000"/>
                </a:solidFill>
                <a:effectLst/>
                <a:uLnTx/>
                <a:uFillTx/>
                <a:latin typeface="Arial" panose="020B0604020202020204" pitchFamily="34" charset="0"/>
                <a:ea typeface="+mn-ea"/>
                <a:cs typeface="+mn-cs"/>
              </a:rPr>
              <a:t>B</a:t>
            </a:r>
          </a:p>
        </p:txBody>
      </p:sp>
      <p:sp>
        <p:nvSpPr>
          <p:cNvPr id="35873" name="Text Box 76">
            <a:extLst>
              <a:ext uri="{FF2B5EF4-FFF2-40B4-BE49-F238E27FC236}">
                <a16:creationId xmlns:a16="http://schemas.microsoft.com/office/drawing/2014/main" id="{BDE6BA02-1BF4-4BCE-81B7-8C505FBCE1B7}"/>
              </a:ext>
            </a:extLst>
          </p:cNvPr>
          <p:cNvSpPr txBox="1">
            <a:spLocks noChangeArrowheads="1"/>
          </p:cNvSpPr>
          <p:nvPr/>
        </p:nvSpPr>
        <p:spPr bwMode="auto">
          <a:xfrm>
            <a:off x="1803400" y="4548188"/>
            <a:ext cx="37861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jedna příčina – více následků</a:t>
            </a:r>
          </a:p>
        </p:txBody>
      </p:sp>
      <p:sp>
        <p:nvSpPr>
          <p:cNvPr id="35874" name="Text Box 77">
            <a:extLst>
              <a:ext uri="{FF2B5EF4-FFF2-40B4-BE49-F238E27FC236}">
                <a16:creationId xmlns:a16="http://schemas.microsoft.com/office/drawing/2014/main" id="{8D26C0CE-B6C6-4F1F-B427-8604F8AB37DE}"/>
              </a:ext>
            </a:extLst>
          </p:cNvPr>
          <p:cNvSpPr txBox="1">
            <a:spLocks noChangeArrowheads="1"/>
          </p:cNvSpPr>
          <p:nvPr/>
        </p:nvSpPr>
        <p:spPr bwMode="auto">
          <a:xfrm>
            <a:off x="5892800" y="4543425"/>
            <a:ext cx="5108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000" b="1" i="0" u="none" strike="noStrike" kern="1200" cap="none" spc="0" normalizeH="0" baseline="0" noProof="0">
                <a:ln>
                  <a:noFill/>
                </a:ln>
                <a:solidFill>
                  <a:srgbClr val="333399"/>
                </a:solidFill>
                <a:effectLst/>
                <a:uLnTx/>
                <a:uFillTx/>
                <a:latin typeface="Arial" panose="020B0604020202020204" pitchFamily="34" charset="0"/>
                <a:ea typeface="+mn-ea"/>
                <a:cs typeface="+mn-cs"/>
              </a:rPr>
              <a:t>mnoho příčin – jeden následek</a:t>
            </a:r>
          </a:p>
        </p:txBody>
      </p:sp>
    </p:spTree>
    <p:custDataLst>
      <p:tags r:id="rId1"/>
    </p:custDataLst>
    <p:extLst>
      <p:ext uri="{BB962C8B-B14F-4D97-AF65-F5344CB8AC3E}">
        <p14:creationId xmlns:p14="http://schemas.microsoft.com/office/powerpoint/2010/main" val="415571703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8ABB016E-746C-41EA-87FF-7DFE2EF132B3}"/>
              </a:ext>
            </a:extLst>
          </p:cNvPr>
          <p:cNvSpPr>
            <a:spLocks noGrp="1" noChangeArrowheads="1"/>
          </p:cNvSpPr>
          <p:nvPr>
            <p:ph type="title"/>
          </p:nvPr>
        </p:nvSpPr>
        <p:spPr>
          <a:xfrm>
            <a:off x="1524000" y="274638"/>
            <a:ext cx="9144000" cy="1143000"/>
          </a:xfrm>
        </p:spPr>
        <p:txBody>
          <a:bodyPr/>
          <a:lstStyle/>
          <a:p>
            <a:pPr eaLnBrk="1" hangingPunct="1"/>
            <a:r>
              <a:rPr lang="cs-CZ" altLang="cs-CZ" sz="3200" b="1">
                <a:solidFill>
                  <a:schemeClr val="accent2"/>
                </a:solidFill>
              </a:rPr>
              <a:t>VZTAH PŘÍČINY A NÁSLEDKU (NEMOCI)</a:t>
            </a:r>
          </a:p>
        </p:txBody>
      </p:sp>
      <p:sp>
        <p:nvSpPr>
          <p:cNvPr id="36867" name="Oval 33">
            <a:extLst>
              <a:ext uri="{FF2B5EF4-FFF2-40B4-BE49-F238E27FC236}">
                <a16:creationId xmlns:a16="http://schemas.microsoft.com/office/drawing/2014/main" id="{5A2B247B-D3C1-40E8-9172-872EDCDC6C45}"/>
              </a:ext>
            </a:extLst>
          </p:cNvPr>
          <p:cNvSpPr>
            <a:spLocks noChangeArrowheads="1"/>
          </p:cNvSpPr>
          <p:nvPr/>
        </p:nvSpPr>
        <p:spPr bwMode="auto">
          <a:xfrm>
            <a:off x="2493963" y="2492375"/>
            <a:ext cx="544512" cy="544513"/>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8" name="Oval 34">
            <a:extLst>
              <a:ext uri="{FF2B5EF4-FFF2-40B4-BE49-F238E27FC236}">
                <a16:creationId xmlns:a16="http://schemas.microsoft.com/office/drawing/2014/main" id="{DF067DDE-BC2F-41D9-B345-374AAC20CFAA}"/>
              </a:ext>
            </a:extLst>
          </p:cNvPr>
          <p:cNvSpPr>
            <a:spLocks noChangeArrowheads="1"/>
          </p:cNvSpPr>
          <p:nvPr/>
        </p:nvSpPr>
        <p:spPr bwMode="auto">
          <a:xfrm>
            <a:off x="1882775" y="331628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69" name="Oval 35">
            <a:extLst>
              <a:ext uri="{FF2B5EF4-FFF2-40B4-BE49-F238E27FC236}">
                <a16:creationId xmlns:a16="http://schemas.microsoft.com/office/drawing/2014/main" id="{CA9C2B55-9A30-46C0-B1D8-5001B1EEB60B}"/>
              </a:ext>
            </a:extLst>
          </p:cNvPr>
          <p:cNvSpPr>
            <a:spLocks noChangeArrowheads="1"/>
          </p:cNvSpPr>
          <p:nvPr/>
        </p:nvSpPr>
        <p:spPr bwMode="auto">
          <a:xfrm>
            <a:off x="2720975" y="4056063"/>
            <a:ext cx="544513" cy="544512"/>
          </a:xfrm>
          <a:prstGeom prst="ellipse">
            <a:avLst/>
          </a:prstGeom>
          <a:solidFill>
            <a:srgbClr val="63B8B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0" name="Oval 36">
            <a:extLst>
              <a:ext uri="{FF2B5EF4-FFF2-40B4-BE49-F238E27FC236}">
                <a16:creationId xmlns:a16="http://schemas.microsoft.com/office/drawing/2014/main" id="{07572CE3-F401-4F0D-9E44-E9CCBD1AB4BE}"/>
              </a:ext>
            </a:extLst>
          </p:cNvPr>
          <p:cNvSpPr>
            <a:spLocks noChangeArrowheads="1"/>
          </p:cNvSpPr>
          <p:nvPr/>
        </p:nvSpPr>
        <p:spPr bwMode="auto">
          <a:xfrm>
            <a:off x="3665538" y="2552700"/>
            <a:ext cx="544512" cy="544513"/>
          </a:xfrm>
          <a:prstGeom prst="ellipse">
            <a:avLst/>
          </a:prstGeom>
          <a:solidFill>
            <a:srgbClr val="61909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1" name="Oval 37">
            <a:extLst>
              <a:ext uri="{FF2B5EF4-FFF2-40B4-BE49-F238E27FC236}">
                <a16:creationId xmlns:a16="http://schemas.microsoft.com/office/drawing/2014/main" id="{F9634730-173C-423A-BA56-942F23C59A7A}"/>
              </a:ext>
            </a:extLst>
          </p:cNvPr>
          <p:cNvSpPr>
            <a:spLocks noChangeArrowheads="1"/>
          </p:cNvSpPr>
          <p:nvPr/>
        </p:nvSpPr>
        <p:spPr bwMode="auto">
          <a:xfrm>
            <a:off x="3838575" y="352742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2" name="Oval 38">
            <a:extLst>
              <a:ext uri="{FF2B5EF4-FFF2-40B4-BE49-F238E27FC236}">
                <a16:creationId xmlns:a16="http://schemas.microsoft.com/office/drawing/2014/main" id="{9FDDA899-483F-49C8-84D8-3C8CE1D7150D}"/>
              </a:ext>
            </a:extLst>
          </p:cNvPr>
          <p:cNvSpPr>
            <a:spLocks noChangeArrowheads="1"/>
          </p:cNvSpPr>
          <p:nvPr/>
        </p:nvSpPr>
        <p:spPr bwMode="auto">
          <a:xfrm>
            <a:off x="5184775" y="280193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3" name="Oval 39">
            <a:extLst>
              <a:ext uri="{FF2B5EF4-FFF2-40B4-BE49-F238E27FC236}">
                <a16:creationId xmlns:a16="http://schemas.microsoft.com/office/drawing/2014/main" id="{A2EB37FA-9F8F-4763-B8C5-B1A30B8889F0}"/>
              </a:ext>
            </a:extLst>
          </p:cNvPr>
          <p:cNvSpPr>
            <a:spLocks noChangeArrowheads="1"/>
          </p:cNvSpPr>
          <p:nvPr/>
        </p:nvSpPr>
        <p:spPr bwMode="auto">
          <a:xfrm>
            <a:off x="4949825" y="3913188"/>
            <a:ext cx="544513" cy="544512"/>
          </a:xfrm>
          <a:prstGeom prst="ellipse">
            <a:avLst/>
          </a:prstGeom>
          <a:solidFill>
            <a:srgbClr val="61909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4" name="Oval 40">
            <a:extLst>
              <a:ext uri="{FF2B5EF4-FFF2-40B4-BE49-F238E27FC236}">
                <a16:creationId xmlns:a16="http://schemas.microsoft.com/office/drawing/2014/main" id="{9950F8BC-C04C-4714-9E5C-AA3CE376FC19}"/>
              </a:ext>
            </a:extLst>
          </p:cNvPr>
          <p:cNvSpPr>
            <a:spLocks noChangeArrowheads="1"/>
          </p:cNvSpPr>
          <p:nvPr/>
        </p:nvSpPr>
        <p:spPr bwMode="auto">
          <a:xfrm>
            <a:off x="6467475" y="4246563"/>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5" name="Oval 41">
            <a:extLst>
              <a:ext uri="{FF2B5EF4-FFF2-40B4-BE49-F238E27FC236}">
                <a16:creationId xmlns:a16="http://schemas.microsoft.com/office/drawing/2014/main" id="{FCD3A298-455F-488C-BB99-CDA7C63F985B}"/>
              </a:ext>
            </a:extLst>
          </p:cNvPr>
          <p:cNvSpPr>
            <a:spLocks noChangeArrowheads="1"/>
          </p:cNvSpPr>
          <p:nvPr/>
        </p:nvSpPr>
        <p:spPr bwMode="auto">
          <a:xfrm>
            <a:off x="6762750" y="259873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6" name="Oval 42">
            <a:extLst>
              <a:ext uri="{FF2B5EF4-FFF2-40B4-BE49-F238E27FC236}">
                <a16:creationId xmlns:a16="http://schemas.microsoft.com/office/drawing/2014/main" id="{3F8F9825-593C-49F1-935A-DFB9BFA86FEE}"/>
              </a:ext>
            </a:extLst>
          </p:cNvPr>
          <p:cNvSpPr>
            <a:spLocks noChangeArrowheads="1"/>
          </p:cNvSpPr>
          <p:nvPr/>
        </p:nvSpPr>
        <p:spPr bwMode="auto">
          <a:xfrm>
            <a:off x="6181725" y="3119438"/>
            <a:ext cx="544513" cy="544512"/>
          </a:xfrm>
          <a:prstGeom prst="ellipse">
            <a:avLst/>
          </a:prstGeom>
          <a:solidFill>
            <a:srgbClr val="C2CFE0"/>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7" name="Oval 43">
            <a:extLst>
              <a:ext uri="{FF2B5EF4-FFF2-40B4-BE49-F238E27FC236}">
                <a16:creationId xmlns:a16="http://schemas.microsoft.com/office/drawing/2014/main" id="{0D080217-68FF-4C39-93EB-A84986EFCADC}"/>
              </a:ext>
            </a:extLst>
          </p:cNvPr>
          <p:cNvSpPr>
            <a:spLocks noChangeArrowheads="1"/>
          </p:cNvSpPr>
          <p:nvPr/>
        </p:nvSpPr>
        <p:spPr bwMode="auto">
          <a:xfrm>
            <a:off x="7972425" y="353377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8" name="Oval 44">
            <a:extLst>
              <a:ext uri="{FF2B5EF4-FFF2-40B4-BE49-F238E27FC236}">
                <a16:creationId xmlns:a16="http://schemas.microsoft.com/office/drawing/2014/main" id="{3CC7839C-0C61-4C1E-A32B-A65EE3BD0B79}"/>
              </a:ext>
            </a:extLst>
          </p:cNvPr>
          <p:cNvSpPr>
            <a:spLocks noChangeArrowheads="1"/>
          </p:cNvSpPr>
          <p:nvPr/>
        </p:nvSpPr>
        <p:spPr bwMode="auto">
          <a:xfrm>
            <a:off x="7578725" y="4192588"/>
            <a:ext cx="544513" cy="544512"/>
          </a:xfrm>
          <a:prstGeom prst="ellipse">
            <a:avLst/>
          </a:prstGeom>
          <a:solidFill>
            <a:srgbClr val="7B8EC5"/>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79" name="Oval 45">
            <a:extLst>
              <a:ext uri="{FF2B5EF4-FFF2-40B4-BE49-F238E27FC236}">
                <a16:creationId xmlns:a16="http://schemas.microsoft.com/office/drawing/2014/main" id="{2FB29837-D900-46D5-A421-7B080112FC5E}"/>
              </a:ext>
            </a:extLst>
          </p:cNvPr>
          <p:cNvSpPr>
            <a:spLocks noChangeArrowheads="1"/>
          </p:cNvSpPr>
          <p:nvPr/>
        </p:nvSpPr>
        <p:spPr bwMode="auto">
          <a:xfrm>
            <a:off x="7591425" y="2728913"/>
            <a:ext cx="544513" cy="544512"/>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0" name="Oval 46">
            <a:extLst>
              <a:ext uri="{FF2B5EF4-FFF2-40B4-BE49-F238E27FC236}">
                <a16:creationId xmlns:a16="http://schemas.microsoft.com/office/drawing/2014/main" id="{799E78E2-9E82-4D15-A983-6FAF05B320D2}"/>
              </a:ext>
            </a:extLst>
          </p:cNvPr>
          <p:cNvSpPr>
            <a:spLocks noChangeArrowheads="1"/>
          </p:cNvSpPr>
          <p:nvPr/>
        </p:nvSpPr>
        <p:spPr bwMode="auto">
          <a:xfrm>
            <a:off x="4221163" y="4248150"/>
            <a:ext cx="544512" cy="544513"/>
          </a:xfrm>
          <a:prstGeom prst="ellipse">
            <a:avLst/>
          </a:prstGeom>
          <a:solidFill>
            <a:srgbClr val="FF6C23"/>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1" name="Oval 47">
            <a:extLst>
              <a:ext uri="{FF2B5EF4-FFF2-40B4-BE49-F238E27FC236}">
                <a16:creationId xmlns:a16="http://schemas.microsoft.com/office/drawing/2014/main" id="{6C87D018-443D-4B46-8E09-542DB3FB659F}"/>
              </a:ext>
            </a:extLst>
          </p:cNvPr>
          <p:cNvSpPr>
            <a:spLocks noChangeArrowheads="1"/>
          </p:cNvSpPr>
          <p:nvPr/>
        </p:nvSpPr>
        <p:spPr bwMode="auto">
          <a:xfrm>
            <a:off x="8945563" y="3214688"/>
            <a:ext cx="1262062" cy="1209675"/>
          </a:xfrm>
          <a:prstGeom prst="ellipse">
            <a:avLst/>
          </a:prstGeom>
          <a:solidFill>
            <a:srgbClr val="FF9966"/>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2" name="Line 48">
            <a:extLst>
              <a:ext uri="{FF2B5EF4-FFF2-40B4-BE49-F238E27FC236}">
                <a16:creationId xmlns:a16="http://schemas.microsoft.com/office/drawing/2014/main" id="{5F1A2BDD-6D6C-40A2-9216-D7A8958B0203}"/>
              </a:ext>
            </a:extLst>
          </p:cNvPr>
          <p:cNvSpPr>
            <a:spLocks noChangeShapeType="1"/>
          </p:cNvSpPr>
          <p:nvPr/>
        </p:nvSpPr>
        <p:spPr bwMode="auto">
          <a:xfrm>
            <a:off x="8097838" y="3143250"/>
            <a:ext cx="863600" cy="4445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3" name="Line 49">
            <a:extLst>
              <a:ext uri="{FF2B5EF4-FFF2-40B4-BE49-F238E27FC236}">
                <a16:creationId xmlns:a16="http://schemas.microsoft.com/office/drawing/2014/main" id="{46437B3C-957D-4A73-80B6-00448C0D30A0}"/>
              </a:ext>
            </a:extLst>
          </p:cNvPr>
          <p:cNvSpPr>
            <a:spLocks noChangeShapeType="1"/>
          </p:cNvSpPr>
          <p:nvPr/>
        </p:nvSpPr>
        <p:spPr bwMode="auto">
          <a:xfrm>
            <a:off x="8515350" y="3852863"/>
            <a:ext cx="400050" cy="142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4" name="Line 50">
            <a:extLst>
              <a:ext uri="{FF2B5EF4-FFF2-40B4-BE49-F238E27FC236}">
                <a16:creationId xmlns:a16="http://schemas.microsoft.com/office/drawing/2014/main" id="{5B282A0F-1034-4430-BF84-00EEDB362778}"/>
              </a:ext>
            </a:extLst>
          </p:cNvPr>
          <p:cNvSpPr>
            <a:spLocks noChangeShapeType="1"/>
          </p:cNvSpPr>
          <p:nvPr/>
        </p:nvSpPr>
        <p:spPr bwMode="auto">
          <a:xfrm>
            <a:off x="7313613" y="2916238"/>
            <a:ext cx="249237" cy="36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5" name="Line 51">
            <a:extLst>
              <a:ext uri="{FF2B5EF4-FFF2-40B4-BE49-F238E27FC236}">
                <a16:creationId xmlns:a16="http://schemas.microsoft.com/office/drawing/2014/main" id="{7F983039-38BF-4CF1-8767-EF7EDFCF26CF}"/>
              </a:ext>
            </a:extLst>
          </p:cNvPr>
          <p:cNvSpPr>
            <a:spLocks noChangeShapeType="1"/>
          </p:cNvSpPr>
          <p:nvPr/>
        </p:nvSpPr>
        <p:spPr bwMode="auto">
          <a:xfrm>
            <a:off x="6664325" y="3595688"/>
            <a:ext cx="990600" cy="687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6" name="Line 52">
            <a:extLst>
              <a:ext uri="{FF2B5EF4-FFF2-40B4-BE49-F238E27FC236}">
                <a16:creationId xmlns:a16="http://schemas.microsoft.com/office/drawing/2014/main" id="{DB95DCBE-CBEA-46AB-A45A-51E69999C592}"/>
              </a:ext>
            </a:extLst>
          </p:cNvPr>
          <p:cNvSpPr>
            <a:spLocks noChangeShapeType="1"/>
          </p:cNvSpPr>
          <p:nvPr/>
        </p:nvSpPr>
        <p:spPr bwMode="auto">
          <a:xfrm>
            <a:off x="5507038" y="4252913"/>
            <a:ext cx="944562" cy="227012"/>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7" name="Line 53">
            <a:extLst>
              <a:ext uri="{FF2B5EF4-FFF2-40B4-BE49-F238E27FC236}">
                <a16:creationId xmlns:a16="http://schemas.microsoft.com/office/drawing/2014/main" id="{2C626A27-CFC7-4045-8C60-097306D469C7}"/>
              </a:ext>
            </a:extLst>
          </p:cNvPr>
          <p:cNvSpPr>
            <a:spLocks noChangeShapeType="1"/>
          </p:cNvSpPr>
          <p:nvPr/>
        </p:nvSpPr>
        <p:spPr bwMode="auto">
          <a:xfrm flipV="1">
            <a:off x="4660900" y="3322638"/>
            <a:ext cx="674688" cy="9604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8" name="Line 54">
            <a:extLst>
              <a:ext uri="{FF2B5EF4-FFF2-40B4-BE49-F238E27FC236}">
                <a16:creationId xmlns:a16="http://schemas.microsoft.com/office/drawing/2014/main" id="{2A12FC61-FD5D-47EC-8E19-2DE7EFBE813D}"/>
              </a:ext>
            </a:extLst>
          </p:cNvPr>
          <p:cNvSpPr>
            <a:spLocks noChangeShapeType="1"/>
          </p:cNvSpPr>
          <p:nvPr/>
        </p:nvSpPr>
        <p:spPr bwMode="auto">
          <a:xfrm>
            <a:off x="3044825" y="2763838"/>
            <a:ext cx="611188" cy="30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89" name="Line 55">
            <a:extLst>
              <a:ext uri="{FF2B5EF4-FFF2-40B4-BE49-F238E27FC236}">
                <a16:creationId xmlns:a16="http://schemas.microsoft.com/office/drawing/2014/main" id="{2D182FDA-E94B-4DE1-8422-BC9622151BFC}"/>
              </a:ext>
            </a:extLst>
          </p:cNvPr>
          <p:cNvSpPr>
            <a:spLocks noChangeShapeType="1"/>
          </p:cNvSpPr>
          <p:nvPr/>
        </p:nvSpPr>
        <p:spPr bwMode="auto">
          <a:xfrm flipV="1">
            <a:off x="3225800" y="3927475"/>
            <a:ext cx="635000" cy="250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0" name="Line 56">
            <a:extLst>
              <a:ext uri="{FF2B5EF4-FFF2-40B4-BE49-F238E27FC236}">
                <a16:creationId xmlns:a16="http://schemas.microsoft.com/office/drawing/2014/main" id="{CAF63677-F4D1-4DB7-A54A-E2939BD78300}"/>
              </a:ext>
            </a:extLst>
          </p:cNvPr>
          <p:cNvSpPr>
            <a:spLocks noChangeShapeType="1"/>
          </p:cNvSpPr>
          <p:nvPr/>
        </p:nvSpPr>
        <p:spPr bwMode="auto">
          <a:xfrm>
            <a:off x="2424113" y="3595688"/>
            <a:ext cx="1422400"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1" name="Line 57">
            <a:extLst>
              <a:ext uri="{FF2B5EF4-FFF2-40B4-BE49-F238E27FC236}">
                <a16:creationId xmlns:a16="http://schemas.microsoft.com/office/drawing/2014/main" id="{1177618D-8026-400C-8794-BAD3F25C06C7}"/>
              </a:ext>
            </a:extLst>
          </p:cNvPr>
          <p:cNvSpPr>
            <a:spLocks noChangeShapeType="1"/>
          </p:cNvSpPr>
          <p:nvPr/>
        </p:nvSpPr>
        <p:spPr bwMode="auto">
          <a:xfrm>
            <a:off x="2982913" y="2938463"/>
            <a:ext cx="914400" cy="687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2" name="Line 58">
            <a:extLst>
              <a:ext uri="{FF2B5EF4-FFF2-40B4-BE49-F238E27FC236}">
                <a16:creationId xmlns:a16="http://schemas.microsoft.com/office/drawing/2014/main" id="{3C0CDE6F-86DB-413E-9BCE-834C0582F3DF}"/>
              </a:ext>
            </a:extLst>
          </p:cNvPr>
          <p:cNvSpPr>
            <a:spLocks noChangeShapeType="1"/>
          </p:cNvSpPr>
          <p:nvPr/>
        </p:nvSpPr>
        <p:spPr bwMode="auto">
          <a:xfrm>
            <a:off x="4222750" y="2847975"/>
            <a:ext cx="960438" cy="173038"/>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3" name="Line 59">
            <a:extLst>
              <a:ext uri="{FF2B5EF4-FFF2-40B4-BE49-F238E27FC236}">
                <a16:creationId xmlns:a16="http://schemas.microsoft.com/office/drawing/2014/main" id="{18CD7828-20DE-4234-8666-43F9125D6F82}"/>
              </a:ext>
            </a:extLst>
          </p:cNvPr>
          <p:cNvSpPr>
            <a:spLocks noChangeShapeType="1"/>
          </p:cNvSpPr>
          <p:nvPr/>
        </p:nvSpPr>
        <p:spPr bwMode="auto">
          <a:xfrm>
            <a:off x="3278188" y="4367213"/>
            <a:ext cx="922337" cy="127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4" name="Line 60">
            <a:extLst>
              <a:ext uri="{FF2B5EF4-FFF2-40B4-BE49-F238E27FC236}">
                <a16:creationId xmlns:a16="http://schemas.microsoft.com/office/drawing/2014/main" id="{5866C619-B2ED-40BB-8AC1-F2061BBC461E}"/>
              </a:ext>
            </a:extLst>
          </p:cNvPr>
          <p:cNvSpPr>
            <a:spLocks noChangeShapeType="1"/>
          </p:cNvSpPr>
          <p:nvPr/>
        </p:nvSpPr>
        <p:spPr bwMode="auto">
          <a:xfrm flipV="1">
            <a:off x="5734050" y="2930525"/>
            <a:ext cx="1020763" cy="12065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5" name="Line 61">
            <a:extLst>
              <a:ext uri="{FF2B5EF4-FFF2-40B4-BE49-F238E27FC236}">
                <a16:creationId xmlns:a16="http://schemas.microsoft.com/office/drawing/2014/main" id="{D163CED1-F323-49CA-A337-3D56CE0BDDD3}"/>
              </a:ext>
            </a:extLst>
          </p:cNvPr>
          <p:cNvSpPr>
            <a:spLocks noChangeShapeType="1"/>
          </p:cNvSpPr>
          <p:nvPr/>
        </p:nvSpPr>
        <p:spPr bwMode="auto">
          <a:xfrm>
            <a:off x="2787650" y="3051175"/>
            <a:ext cx="165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6" name="Line 62">
            <a:extLst>
              <a:ext uri="{FF2B5EF4-FFF2-40B4-BE49-F238E27FC236}">
                <a16:creationId xmlns:a16="http://schemas.microsoft.com/office/drawing/2014/main" id="{4D28B525-7CF1-4C2C-BBA3-1A30C6B405FF}"/>
              </a:ext>
            </a:extLst>
          </p:cNvPr>
          <p:cNvSpPr>
            <a:spLocks noChangeShapeType="1"/>
          </p:cNvSpPr>
          <p:nvPr/>
        </p:nvSpPr>
        <p:spPr bwMode="auto">
          <a:xfrm>
            <a:off x="4003675" y="3097213"/>
            <a:ext cx="90488" cy="38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7" name="Line 63">
            <a:extLst>
              <a:ext uri="{FF2B5EF4-FFF2-40B4-BE49-F238E27FC236}">
                <a16:creationId xmlns:a16="http://schemas.microsoft.com/office/drawing/2014/main" id="{A388BFD6-E61D-427A-B5DF-36D1984B900B}"/>
              </a:ext>
            </a:extLst>
          </p:cNvPr>
          <p:cNvSpPr>
            <a:spLocks noChangeShapeType="1"/>
          </p:cNvSpPr>
          <p:nvPr/>
        </p:nvSpPr>
        <p:spPr bwMode="auto">
          <a:xfrm>
            <a:off x="4238625" y="4049713"/>
            <a:ext cx="98425"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8" name="Line 64">
            <a:extLst>
              <a:ext uri="{FF2B5EF4-FFF2-40B4-BE49-F238E27FC236}">
                <a16:creationId xmlns:a16="http://schemas.microsoft.com/office/drawing/2014/main" id="{81B63608-51C2-42F3-9B69-85178F1FBA41}"/>
              </a:ext>
            </a:extLst>
          </p:cNvPr>
          <p:cNvSpPr>
            <a:spLocks noChangeShapeType="1"/>
          </p:cNvSpPr>
          <p:nvPr/>
        </p:nvSpPr>
        <p:spPr bwMode="auto">
          <a:xfrm>
            <a:off x="4132263" y="3021013"/>
            <a:ext cx="906462" cy="936625"/>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899" name="Line 65">
            <a:extLst>
              <a:ext uri="{FF2B5EF4-FFF2-40B4-BE49-F238E27FC236}">
                <a16:creationId xmlns:a16="http://schemas.microsoft.com/office/drawing/2014/main" id="{87678BF7-E74A-4CE3-8CEB-5EB97BCA94EB}"/>
              </a:ext>
            </a:extLst>
          </p:cNvPr>
          <p:cNvSpPr>
            <a:spLocks noChangeShapeType="1"/>
          </p:cNvSpPr>
          <p:nvPr/>
        </p:nvSpPr>
        <p:spPr bwMode="auto">
          <a:xfrm flipV="1">
            <a:off x="4367213" y="3233738"/>
            <a:ext cx="838200" cy="414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0" name="Line 66">
            <a:extLst>
              <a:ext uri="{FF2B5EF4-FFF2-40B4-BE49-F238E27FC236}">
                <a16:creationId xmlns:a16="http://schemas.microsoft.com/office/drawing/2014/main" id="{45752644-1FF9-49A1-9E12-783A29B7A30A}"/>
              </a:ext>
            </a:extLst>
          </p:cNvPr>
          <p:cNvSpPr>
            <a:spLocks noChangeShapeType="1"/>
          </p:cNvSpPr>
          <p:nvPr/>
        </p:nvSpPr>
        <p:spPr bwMode="auto">
          <a:xfrm>
            <a:off x="5643563" y="3324225"/>
            <a:ext cx="900112" cy="958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1" name="AutoShape 68">
            <a:extLst>
              <a:ext uri="{FF2B5EF4-FFF2-40B4-BE49-F238E27FC236}">
                <a16:creationId xmlns:a16="http://schemas.microsoft.com/office/drawing/2014/main" id="{7D47CCD7-5F52-4FF6-A444-1620AC50356F}"/>
              </a:ext>
            </a:extLst>
          </p:cNvPr>
          <p:cNvSpPr>
            <a:spLocks noChangeArrowheads="1"/>
          </p:cNvSpPr>
          <p:nvPr/>
        </p:nvSpPr>
        <p:spPr bwMode="auto">
          <a:xfrm rot="4350183">
            <a:off x="7042150" y="2773363"/>
            <a:ext cx="249237" cy="928688"/>
          </a:xfrm>
          <a:prstGeom prst="upDownArrow">
            <a:avLst>
              <a:gd name="adj1" fmla="val 47083"/>
              <a:gd name="adj2" fmla="val 50113"/>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2" name="AutoShape 69">
            <a:extLst>
              <a:ext uri="{FF2B5EF4-FFF2-40B4-BE49-F238E27FC236}">
                <a16:creationId xmlns:a16="http://schemas.microsoft.com/office/drawing/2014/main" id="{9269CF98-8B80-4CA6-A2F7-992A94699535}"/>
              </a:ext>
            </a:extLst>
          </p:cNvPr>
          <p:cNvSpPr>
            <a:spLocks noChangeArrowheads="1"/>
          </p:cNvSpPr>
          <p:nvPr/>
        </p:nvSpPr>
        <p:spPr bwMode="auto">
          <a:xfrm rot="-4205264">
            <a:off x="4561681" y="3712369"/>
            <a:ext cx="180975" cy="604838"/>
          </a:xfrm>
          <a:prstGeom prst="upDownArrow">
            <a:avLst>
              <a:gd name="adj1" fmla="val 50000"/>
              <a:gd name="adj2" fmla="val 6684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3" name="AutoShape 70">
            <a:extLst>
              <a:ext uri="{FF2B5EF4-FFF2-40B4-BE49-F238E27FC236}">
                <a16:creationId xmlns:a16="http://schemas.microsoft.com/office/drawing/2014/main" id="{01C850B9-9EFB-4C27-938F-D0E36ED04681}"/>
              </a:ext>
            </a:extLst>
          </p:cNvPr>
          <p:cNvSpPr>
            <a:spLocks noChangeArrowheads="1"/>
          </p:cNvSpPr>
          <p:nvPr/>
        </p:nvSpPr>
        <p:spPr bwMode="auto">
          <a:xfrm rot="4567433">
            <a:off x="6288881" y="3864769"/>
            <a:ext cx="619125" cy="166688"/>
          </a:xfrm>
          <a:prstGeom prst="leftRightArrow">
            <a:avLst>
              <a:gd name="adj1" fmla="val 50000"/>
              <a:gd name="adj2" fmla="val 74285"/>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4" name="AutoShape 71">
            <a:extLst>
              <a:ext uri="{FF2B5EF4-FFF2-40B4-BE49-F238E27FC236}">
                <a16:creationId xmlns:a16="http://schemas.microsoft.com/office/drawing/2014/main" id="{CD445C50-2354-4B3C-BE21-B1F20DE17438}"/>
              </a:ext>
            </a:extLst>
          </p:cNvPr>
          <p:cNvSpPr>
            <a:spLocks noChangeArrowheads="1"/>
          </p:cNvSpPr>
          <p:nvPr/>
        </p:nvSpPr>
        <p:spPr bwMode="auto">
          <a:xfrm rot="5181331">
            <a:off x="7189787" y="4238626"/>
            <a:ext cx="174625" cy="552450"/>
          </a:xfrm>
          <a:prstGeom prst="upDownArrow">
            <a:avLst>
              <a:gd name="adj1" fmla="val 50000"/>
              <a:gd name="adj2" fmla="val 6327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5" name="Line 72">
            <a:extLst>
              <a:ext uri="{FF2B5EF4-FFF2-40B4-BE49-F238E27FC236}">
                <a16:creationId xmlns:a16="http://schemas.microsoft.com/office/drawing/2014/main" id="{DECA5021-362F-48A1-A860-D96EE5EF64A9}"/>
              </a:ext>
            </a:extLst>
          </p:cNvPr>
          <p:cNvSpPr>
            <a:spLocks noChangeShapeType="1"/>
          </p:cNvSpPr>
          <p:nvPr/>
        </p:nvSpPr>
        <p:spPr bwMode="auto">
          <a:xfrm flipH="1" flipV="1">
            <a:off x="6702425" y="3467100"/>
            <a:ext cx="1284288" cy="265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6" name="Line 73">
            <a:extLst>
              <a:ext uri="{FF2B5EF4-FFF2-40B4-BE49-F238E27FC236}">
                <a16:creationId xmlns:a16="http://schemas.microsoft.com/office/drawing/2014/main" id="{EBE9E2F3-336B-4411-B2EF-88F3CE0AE132}"/>
              </a:ext>
            </a:extLst>
          </p:cNvPr>
          <p:cNvSpPr>
            <a:spLocks noChangeShapeType="1"/>
          </p:cNvSpPr>
          <p:nvPr/>
        </p:nvSpPr>
        <p:spPr bwMode="auto">
          <a:xfrm flipV="1">
            <a:off x="6921500" y="3233738"/>
            <a:ext cx="793750" cy="10652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7" name="Line 74">
            <a:extLst>
              <a:ext uri="{FF2B5EF4-FFF2-40B4-BE49-F238E27FC236}">
                <a16:creationId xmlns:a16="http://schemas.microsoft.com/office/drawing/2014/main" id="{D425BAF4-97F8-4B09-B731-2F82A09D0CA1}"/>
              </a:ext>
            </a:extLst>
          </p:cNvPr>
          <p:cNvSpPr>
            <a:spLocks noChangeShapeType="1"/>
          </p:cNvSpPr>
          <p:nvPr/>
        </p:nvSpPr>
        <p:spPr bwMode="auto">
          <a:xfrm flipH="1">
            <a:off x="8015288" y="4071938"/>
            <a:ext cx="100012" cy="188912"/>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8" name="Line 75">
            <a:extLst>
              <a:ext uri="{FF2B5EF4-FFF2-40B4-BE49-F238E27FC236}">
                <a16:creationId xmlns:a16="http://schemas.microsoft.com/office/drawing/2014/main" id="{23B94E4B-CB2A-41CD-82DF-240316386F3F}"/>
              </a:ext>
            </a:extLst>
          </p:cNvPr>
          <p:cNvSpPr>
            <a:spLocks noChangeShapeType="1"/>
          </p:cNvSpPr>
          <p:nvPr/>
        </p:nvSpPr>
        <p:spPr bwMode="auto">
          <a:xfrm flipV="1">
            <a:off x="8137525" y="4102100"/>
            <a:ext cx="854075" cy="279400"/>
          </a:xfrm>
          <a:prstGeom prst="line">
            <a:avLst/>
          </a:prstGeom>
          <a:noFill/>
          <a:ln w="57150">
            <a:solidFill>
              <a:srgbClr val="6190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6909" name="Text Box 76">
            <a:extLst>
              <a:ext uri="{FF2B5EF4-FFF2-40B4-BE49-F238E27FC236}">
                <a16:creationId xmlns:a16="http://schemas.microsoft.com/office/drawing/2014/main" id="{878242F5-2ECE-4E6D-B701-87CD8178D34B}"/>
              </a:ext>
            </a:extLst>
          </p:cNvPr>
          <p:cNvSpPr txBox="1">
            <a:spLocks noChangeArrowheads="1"/>
          </p:cNvSpPr>
          <p:nvPr/>
        </p:nvSpPr>
        <p:spPr bwMode="auto">
          <a:xfrm>
            <a:off x="4464050" y="1474788"/>
            <a:ext cx="25161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kauzální síť</a:t>
            </a:r>
          </a:p>
        </p:txBody>
      </p:sp>
      <p:sp>
        <p:nvSpPr>
          <p:cNvPr id="2" name="TextovéPole 1">
            <a:extLst>
              <a:ext uri="{FF2B5EF4-FFF2-40B4-BE49-F238E27FC236}">
                <a16:creationId xmlns:a16="http://schemas.microsoft.com/office/drawing/2014/main" id="{07C2FF5F-20E5-4A4B-8792-2179E60E7DB3}"/>
              </a:ext>
            </a:extLst>
          </p:cNvPr>
          <p:cNvSpPr txBox="1"/>
          <p:nvPr/>
        </p:nvSpPr>
        <p:spPr>
          <a:xfrm>
            <a:off x="1882775" y="5521911"/>
            <a:ext cx="7918173"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Pravděpodobnostní pojetí příčinnosti</a:t>
            </a:r>
          </a:p>
        </p:txBody>
      </p:sp>
    </p:spTree>
    <p:custDataLst>
      <p:tags r:id="rId1"/>
    </p:custDataLst>
    <p:extLst>
      <p:ext uri="{BB962C8B-B14F-4D97-AF65-F5344CB8AC3E}">
        <p14:creationId xmlns:p14="http://schemas.microsoft.com/office/powerpoint/2010/main" val="22543732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473E46EA-F34C-4883-BD1C-4FEFA84D1FEB}"/>
              </a:ext>
            </a:extLst>
          </p:cNvPr>
          <p:cNvSpPr>
            <a:spLocks noGrp="1" noChangeArrowheads="1"/>
          </p:cNvSpPr>
          <p:nvPr>
            <p:ph type="title"/>
          </p:nvPr>
        </p:nvSpPr>
        <p:spPr>
          <a:xfrm>
            <a:off x="1524000" y="274638"/>
            <a:ext cx="9144000" cy="1143000"/>
          </a:xfrm>
        </p:spPr>
        <p:txBody>
          <a:bodyPr/>
          <a:lstStyle/>
          <a:p>
            <a:pPr eaLnBrk="1" hangingPunct="1"/>
            <a:r>
              <a:rPr lang="cs-CZ" altLang="cs-CZ" sz="3200" b="1">
                <a:solidFill>
                  <a:schemeClr val="accent2"/>
                </a:solidFill>
              </a:rPr>
              <a:t>VZTAH PŘÍČINY A NÁSLEDKU (NEMOCI)</a:t>
            </a:r>
          </a:p>
        </p:txBody>
      </p:sp>
      <p:sp>
        <p:nvSpPr>
          <p:cNvPr id="37891" name="Oval 3">
            <a:extLst>
              <a:ext uri="{FF2B5EF4-FFF2-40B4-BE49-F238E27FC236}">
                <a16:creationId xmlns:a16="http://schemas.microsoft.com/office/drawing/2014/main" id="{85494DB1-711A-48E6-A50E-078C10AA5E61}"/>
              </a:ext>
            </a:extLst>
          </p:cNvPr>
          <p:cNvSpPr>
            <a:spLocks noChangeArrowheads="1"/>
          </p:cNvSpPr>
          <p:nvPr/>
        </p:nvSpPr>
        <p:spPr bwMode="auto">
          <a:xfrm>
            <a:off x="2493963" y="2492375"/>
            <a:ext cx="544512" cy="544513"/>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2" name="Oval 4">
            <a:extLst>
              <a:ext uri="{FF2B5EF4-FFF2-40B4-BE49-F238E27FC236}">
                <a16:creationId xmlns:a16="http://schemas.microsoft.com/office/drawing/2014/main" id="{B2BFF86E-AC61-42CF-A9E3-B05AA1FBE262}"/>
              </a:ext>
            </a:extLst>
          </p:cNvPr>
          <p:cNvSpPr>
            <a:spLocks noChangeArrowheads="1"/>
          </p:cNvSpPr>
          <p:nvPr/>
        </p:nvSpPr>
        <p:spPr bwMode="auto">
          <a:xfrm>
            <a:off x="1882775" y="331628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3" name="Oval 5">
            <a:extLst>
              <a:ext uri="{FF2B5EF4-FFF2-40B4-BE49-F238E27FC236}">
                <a16:creationId xmlns:a16="http://schemas.microsoft.com/office/drawing/2014/main" id="{12FAC562-C34E-4801-BD5A-D45D9DFDA4C8}"/>
              </a:ext>
            </a:extLst>
          </p:cNvPr>
          <p:cNvSpPr>
            <a:spLocks noChangeArrowheads="1"/>
          </p:cNvSpPr>
          <p:nvPr/>
        </p:nvSpPr>
        <p:spPr bwMode="auto">
          <a:xfrm>
            <a:off x="2720975" y="4056063"/>
            <a:ext cx="544513" cy="544512"/>
          </a:xfrm>
          <a:prstGeom prst="ellipse">
            <a:avLst/>
          </a:prstGeom>
          <a:solidFill>
            <a:srgbClr val="63B8B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4" name="Oval 6">
            <a:extLst>
              <a:ext uri="{FF2B5EF4-FFF2-40B4-BE49-F238E27FC236}">
                <a16:creationId xmlns:a16="http://schemas.microsoft.com/office/drawing/2014/main" id="{23930B4C-CAE1-4DA3-891A-C645567E29ED}"/>
              </a:ext>
            </a:extLst>
          </p:cNvPr>
          <p:cNvSpPr>
            <a:spLocks noChangeArrowheads="1"/>
          </p:cNvSpPr>
          <p:nvPr/>
        </p:nvSpPr>
        <p:spPr bwMode="auto">
          <a:xfrm>
            <a:off x="3665538" y="2552700"/>
            <a:ext cx="544512" cy="544513"/>
          </a:xfrm>
          <a:prstGeom prst="ellipse">
            <a:avLst/>
          </a:prstGeom>
          <a:solidFill>
            <a:srgbClr val="61909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5" name="Oval 7">
            <a:extLst>
              <a:ext uri="{FF2B5EF4-FFF2-40B4-BE49-F238E27FC236}">
                <a16:creationId xmlns:a16="http://schemas.microsoft.com/office/drawing/2014/main" id="{CB270A0C-289C-42C5-BB9E-D5134A871FB8}"/>
              </a:ext>
            </a:extLst>
          </p:cNvPr>
          <p:cNvSpPr>
            <a:spLocks noChangeArrowheads="1"/>
          </p:cNvSpPr>
          <p:nvPr/>
        </p:nvSpPr>
        <p:spPr bwMode="auto">
          <a:xfrm>
            <a:off x="3838575" y="352742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6" name="Oval 8">
            <a:extLst>
              <a:ext uri="{FF2B5EF4-FFF2-40B4-BE49-F238E27FC236}">
                <a16:creationId xmlns:a16="http://schemas.microsoft.com/office/drawing/2014/main" id="{4F072058-F677-4583-B5E5-43DD158A6E25}"/>
              </a:ext>
            </a:extLst>
          </p:cNvPr>
          <p:cNvSpPr>
            <a:spLocks noChangeArrowheads="1"/>
          </p:cNvSpPr>
          <p:nvPr/>
        </p:nvSpPr>
        <p:spPr bwMode="auto">
          <a:xfrm>
            <a:off x="5184775" y="280193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7" name="Oval 9">
            <a:extLst>
              <a:ext uri="{FF2B5EF4-FFF2-40B4-BE49-F238E27FC236}">
                <a16:creationId xmlns:a16="http://schemas.microsoft.com/office/drawing/2014/main" id="{B2A4E9CC-05FA-40AA-88BD-C52AF1CA5C16}"/>
              </a:ext>
            </a:extLst>
          </p:cNvPr>
          <p:cNvSpPr>
            <a:spLocks noChangeArrowheads="1"/>
          </p:cNvSpPr>
          <p:nvPr/>
        </p:nvSpPr>
        <p:spPr bwMode="auto">
          <a:xfrm>
            <a:off x="4949825" y="3913188"/>
            <a:ext cx="544513" cy="544512"/>
          </a:xfrm>
          <a:prstGeom prst="ellipse">
            <a:avLst/>
          </a:prstGeom>
          <a:solidFill>
            <a:srgbClr val="61909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8" name="Oval 10">
            <a:extLst>
              <a:ext uri="{FF2B5EF4-FFF2-40B4-BE49-F238E27FC236}">
                <a16:creationId xmlns:a16="http://schemas.microsoft.com/office/drawing/2014/main" id="{A5273942-2663-4528-9C95-DA8D2ACFACA0}"/>
              </a:ext>
            </a:extLst>
          </p:cNvPr>
          <p:cNvSpPr>
            <a:spLocks noChangeArrowheads="1"/>
          </p:cNvSpPr>
          <p:nvPr/>
        </p:nvSpPr>
        <p:spPr bwMode="auto">
          <a:xfrm>
            <a:off x="6467475" y="4246563"/>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9" name="Oval 11">
            <a:extLst>
              <a:ext uri="{FF2B5EF4-FFF2-40B4-BE49-F238E27FC236}">
                <a16:creationId xmlns:a16="http://schemas.microsoft.com/office/drawing/2014/main" id="{DC180077-04B2-44F8-9AB3-0EA2A259FCD8}"/>
              </a:ext>
            </a:extLst>
          </p:cNvPr>
          <p:cNvSpPr>
            <a:spLocks noChangeArrowheads="1"/>
          </p:cNvSpPr>
          <p:nvPr/>
        </p:nvSpPr>
        <p:spPr bwMode="auto">
          <a:xfrm>
            <a:off x="6762750" y="259873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0" name="Oval 12">
            <a:extLst>
              <a:ext uri="{FF2B5EF4-FFF2-40B4-BE49-F238E27FC236}">
                <a16:creationId xmlns:a16="http://schemas.microsoft.com/office/drawing/2014/main" id="{D46320B9-0525-4E89-AB4D-4F160CCA22C9}"/>
              </a:ext>
            </a:extLst>
          </p:cNvPr>
          <p:cNvSpPr>
            <a:spLocks noChangeArrowheads="1"/>
          </p:cNvSpPr>
          <p:nvPr/>
        </p:nvSpPr>
        <p:spPr bwMode="auto">
          <a:xfrm>
            <a:off x="6181725" y="3119438"/>
            <a:ext cx="544513" cy="544512"/>
          </a:xfrm>
          <a:prstGeom prst="ellipse">
            <a:avLst/>
          </a:prstGeom>
          <a:solidFill>
            <a:srgbClr val="C2CFE0"/>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1" name="Oval 13">
            <a:extLst>
              <a:ext uri="{FF2B5EF4-FFF2-40B4-BE49-F238E27FC236}">
                <a16:creationId xmlns:a16="http://schemas.microsoft.com/office/drawing/2014/main" id="{C1B39419-978F-4DD8-AF5E-4473238C47B4}"/>
              </a:ext>
            </a:extLst>
          </p:cNvPr>
          <p:cNvSpPr>
            <a:spLocks noChangeArrowheads="1"/>
          </p:cNvSpPr>
          <p:nvPr/>
        </p:nvSpPr>
        <p:spPr bwMode="auto">
          <a:xfrm>
            <a:off x="7972425" y="353377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2" name="Oval 14">
            <a:extLst>
              <a:ext uri="{FF2B5EF4-FFF2-40B4-BE49-F238E27FC236}">
                <a16:creationId xmlns:a16="http://schemas.microsoft.com/office/drawing/2014/main" id="{EC8C174C-1FDE-4A0F-AFFA-1697415282D4}"/>
              </a:ext>
            </a:extLst>
          </p:cNvPr>
          <p:cNvSpPr>
            <a:spLocks noChangeArrowheads="1"/>
          </p:cNvSpPr>
          <p:nvPr/>
        </p:nvSpPr>
        <p:spPr bwMode="auto">
          <a:xfrm>
            <a:off x="7578725" y="4192588"/>
            <a:ext cx="544513" cy="544512"/>
          </a:xfrm>
          <a:prstGeom prst="ellipse">
            <a:avLst/>
          </a:prstGeom>
          <a:solidFill>
            <a:srgbClr val="7B8EC5"/>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3" name="Oval 15">
            <a:extLst>
              <a:ext uri="{FF2B5EF4-FFF2-40B4-BE49-F238E27FC236}">
                <a16:creationId xmlns:a16="http://schemas.microsoft.com/office/drawing/2014/main" id="{A0EC3DF5-3537-445A-BEF9-4185F8F9D445}"/>
              </a:ext>
            </a:extLst>
          </p:cNvPr>
          <p:cNvSpPr>
            <a:spLocks noChangeArrowheads="1"/>
          </p:cNvSpPr>
          <p:nvPr/>
        </p:nvSpPr>
        <p:spPr bwMode="auto">
          <a:xfrm>
            <a:off x="7591425" y="2728913"/>
            <a:ext cx="544513" cy="544512"/>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4" name="Oval 16">
            <a:extLst>
              <a:ext uri="{FF2B5EF4-FFF2-40B4-BE49-F238E27FC236}">
                <a16:creationId xmlns:a16="http://schemas.microsoft.com/office/drawing/2014/main" id="{863D2792-B8CC-418A-866D-57E398E7EE1D}"/>
              </a:ext>
            </a:extLst>
          </p:cNvPr>
          <p:cNvSpPr>
            <a:spLocks noChangeArrowheads="1"/>
          </p:cNvSpPr>
          <p:nvPr/>
        </p:nvSpPr>
        <p:spPr bwMode="auto">
          <a:xfrm>
            <a:off x="4221163" y="4248150"/>
            <a:ext cx="544512" cy="544513"/>
          </a:xfrm>
          <a:prstGeom prst="ellipse">
            <a:avLst/>
          </a:prstGeom>
          <a:solidFill>
            <a:srgbClr val="FF6C23"/>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5" name="Oval 17">
            <a:extLst>
              <a:ext uri="{FF2B5EF4-FFF2-40B4-BE49-F238E27FC236}">
                <a16:creationId xmlns:a16="http://schemas.microsoft.com/office/drawing/2014/main" id="{94AF5E6C-6561-48ED-8A8C-89CA563E626B}"/>
              </a:ext>
            </a:extLst>
          </p:cNvPr>
          <p:cNvSpPr>
            <a:spLocks noChangeArrowheads="1"/>
          </p:cNvSpPr>
          <p:nvPr/>
        </p:nvSpPr>
        <p:spPr bwMode="auto">
          <a:xfrm>
            <a:off x="8945563" y="3214688"/>
            <a:ext cx="1262062" cy="1209675"/>
          </a:xfrm>
          <a:prstGeom prst="ellipse">
            <a:avLst/>
          </a:prstGeom>
          <a:solidFill>
            <a:srgbClr val="FF9966"/>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6" name="Line 18">
            <a:extLst>
              <a:ext uri="{FF2B5EF4-FFF2-40B4-BE49-F238E27FC236}">
                <a16:creationId xmlns:a16="http://schemas.microsoft.com/office/drawing/2014/main" id="{4ED2FCA9-B7F7-4030-944C-B68BDA410903}"/>
              </a:ext>
            </a:extLst>
          </p:cNvPr>
          <p:cNvSpPr>
            <a:spLocks noChangeShapeType="1"/>
          </p:cNvSpPr>
          <p:nvPr/>
        </p:nvSpPr>
        <p:spPr bwMode="auto">
          <a:xfrm>
            <a:off x="8097838" y="3143250"/>
            <a:ext cx="863600" cy="4445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7" name="Line 19">
            <a:extLst>
              <a:ext uri="{FF2B5EF4-FFF2-40B4-BE49-F238E27FC236}">
                <a16:creationId xmlns:a16="http://schemas.microsoft.com/office/drawing/2014/main" id="{21028402-CA02-4FE5-B87D-8EA91AA69DCF}"/>
              </a:ext>
            </a:extLst>
          </p:cNvPr>
          <p:cNvSpPr>
            <a:spLocks noChangeShapeType="1"/>
          </p:cNvSpPr>
          <p:nvPr/>
        </p:nvSpPr>
        <p:spPr bwMode="auto">
          <a:xfrm>
            <a:off x="8515350" y="3852863"/>
            <a:ext cx="400050" cy="142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8" name="Line 20">
            <a:extLst>
              <a:ext uri="{FF2B5EF4-FFF2-40B4-BE49-F238E27FC236}">
                <a16:creationId xmlns:a16="http://schemas.microsoft.com/office/drawing/2014/main" id="{8E5AACD4-9F5A-4C11-948D-66C9F2F0C694}"/>
              </a:ext>
            </a:extLst>
          </p:cNvPr>
          <p:cNvSpPr>
            <a:spLocks noChangeShapeType="1"/>
          </p:cNvSpPr>
          <p:nvPr/>
        </p:nvSpPr>
        <p:spPr bwMode="auto">
          <a:xfrm>
            <a:off x="7313613" y="2916238"/>
            <a:ext cx="249237" cy="36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09" name="Line 21">
            <a:extLst>
              <a:ext uri="{FF2B5EF4-FFF2-40B4-BE49-F238E27FC236}">
                <a16:creationId xmlns:a16="http://schemas.microsoft.com/office/drawing/2014/main" id="{4A94CFB2-E025-4C01-8B20-A0B3FA179CE2}"/>
              </a:ext>
            </a:extLst>
          </p:cNvPr>
          <p:cNvSpPr>
            <a:spLocks noChangeShapeType="1"/>
          </p:cNvSpPr>
          <p:nvPr/>
        </p:nvSpPr>
        <p:spPr bwMode="auto">
          <a:xfrm>
            <a:off x="6664325" y="3595688"/>
            <a:ext cx="990600" cy="687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0" name="Line 22">
            <a:extLst>
              <a:ext uri="{FF2B5EF4-FFF2-40B4-BE49-F238E27FC236}">
                <a16:creationId xmlns:a16="http://schemas.microsoft.com/office/drawing/2014/main" id="{BB2F7C61-71DB-46D0-B1F1-7BFA2EFAF929}"/>
              </a:ext>
            </a:extLst>
          </p:cNvPr>
          <p:cNvSpPr>
            <a:spLocks noChangeShapeType="1"/>
          </p:cNvSpPr>
          <p:nvPr/>
        </p:nvSpPr>
        <p:spPr bwMode="auto">
          <a:xfrm>
            <a:off x="5507038" y="4252913"/>
            <a:ext cx="944562" cy="227012"/>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1" name="Line 23">
            <a:extLst>
              <a:ext uri="{FF2B5EF4-FFF2-40B4-BE49-F238E27FC236}">
                <a16:creationId xmlns:a16="http://schemas.microsoft.com/office/drawing/2014/main" id="{FBDDDFAF-5FBC-483D-BB99-64DD665BF1C6}"/>
              </a:ext>
            </a:extLst>
          </p:cNvPr>
          <p:cNvSpPr>
            <a:spLocks noChangeShapeType="1"/>
          </p:cNvSpPr>
          <p:nvPr/>
        </p:nvSpPr>
        <p:spPr bwMode="auto">
          <a:xfrm flipV="1">
            <a:off x="4660900" y="3322638"/>
            <a:ext cx="674688" cy="9604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2" name="Line 24">
            <a:extLst>
              <a:ext uri="{FF2B5EF4-FFF2-40B4-BE49-F238E27FC236}">
                <a16:creationId xmlns:a16="http://schemas.microsoft.com/office/drawing/2014/main" id="{BC98FE9D-1DDA-4F36-AF8B-95C06EAAC575}"/>
              </a:ext>
            </a:extLst>
          </p:cNvPr>
          <p:cNvSpPr>
            <a:spLocks noChangeShapeType="1"/>
          </p:cNvSpPr>
          <p:nvPr/>
        </p:nvSpPr>
        <p:spPr bwMode="auto">
          <a:xfrm>
            <a:off x="3044825" y="2763838"/>
            <a:ext cx="611188" cy="30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3" name="Line 25">
            <a:extLst>
              <a:ext uri="{FF2B5EF4-FFF2-40B4-BE49-F238E27FC236}">
                <a16:creationId xmlns:a16="http://schemas.microsoft.com/office/drawing/2014/main" id="{EE710BB1-0869-4602-B200-40FA414D7AFD}"/>
              </a:ext>
            </a:extLst>
          </p:cNvPr>
          <p:cNvSpPr>
            <a:spLocks noChangeShapeType="1"/>
          </p:cNvSpPr>
          <p:nvPr/>
        </p:nvSpPr>
        <p:spPr bwMode="auto">
          <a:xfrm flipV="1">
            <a:off x="3225800" y="3927475"/>
            <a:ext cx="635000" cy="250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4" name="Line 26">
            <a:extLst>
              <a:ext uri="{FF2B5EF4-FFF2-40B4-BE49-F238E27FC236}">
                <a16:creationId xmlns:a16="http://schemas.microsoft.com/office/drawing/2014/main" id="{EE129100-5F27-4E15-A741-A96BA4FC6F9E}"/>
              </a:ext>
            </a:extLst>
          </p:cNvPr>
          <p:cNvSpPr>
            <a:spLocks noChangeShapeType="1"/>
          </p:cNvSpPr>
          <p:nvPr/>
        </p:nvSpPr>
        <p:spPr bwMode="auto">
          <a:xfrm>
            <a:off x="2424113" y="3595688"/>
            <a:ext cx="1422400"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5" name="Line 27">
            <a:extLst>
              <a:ext uri="{FF2B5EF4-FFF2-40B4-BE49-F238E27FC236}">
                <a16:creationId xmlns:a16="http://schemas.microsoft.com/office/drawing/2014/main" id="{9162CFD9-1A52-4179-8FBD-B03B293D82A7}"/>
              </a:ext>
            </a:extLst>
          </p:cNvPr>
          <p:cNvSpPr>
            <a:spLocks noChangeShapeType="1"/>
          </p:cNvSpPr>
          <p:nvPr/>
        </p:nvSpPr>
        <p:spPr bwMode="auto">
          <a:xfrm>
            <a:off x="2982913" y="2938463"/>
            <a:ext cx="914400" cy="687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6" name="Line 28">
            <a:extLst>
              <a:ext uri="{FF2B5EF4-FFF2-40B4-BE49-F238E27FC236}">
                <a16:creationId xmlns:a16="http://schemas.microsoft.com/office/drawing/2014/main" id="{9B932819-78BA-4124-AE18-4E293F9A364D}"/>
              </a:ext>
            </a:extLst>
          </p:cNvPr>
          <p:cNvSpPr>
            <a:spLocks noChangeShapeType="1"/>
          </p:cNvSpPr>
          <p:nvPr/>
        </p:nvSpPr>
        <p:spPr bwMode="auto">
          <a:xfrm>
            <a:off x="4222750" y="2847975"/>
            <a:ext cx="960438" cy="173038"/>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7" name="Line 29">
            <a:extLst>
              <a:ext uri="{FF2B5EF4-FFF2-40B4-BE49-F238E27FC236}">
                <a16:creationId xmlns:a16="http://schemas.microsoft.com/office/drawing/2014/main" id="{FF88B84E-9A27-47AB-AABD-7C36D93B03FF}"/>
              </a:ext>
            </a:extLst>
          </p:cNvPr>
          <p:cNvSpPr>
            <a:spLocks noChangeShapeType="1"/>
          </p:cNvSpPr>
          <p:nvPr/>
        </p:nvSpPr>
        <p:spPr bwMode="auto">
          <a:xfrm>
            <a:off x="3278188" y="4367213"/>
            <a:ext cx="922337" cy="127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8" name="Line 30">
            <a:extLst>
              <a:ext uri="{FF2B5EF4-FFF2-40B4-BE49-F238E27FC236}">
                <a16:creationId xmlns:a16="http://schemas.microsoft.com/office/drawing/2014/main" id="{E0D42370-D8CA-44DC-9430-D5509FC61CD7}"/>
              </a:ext>
            </a:extLst>
          </p:cNvPr>
          <p:cNvSpPr>
            <a:spLocks noChangeShapeType="1"/>
          </p:cNvSpPr>
          <p:nvPr/>
        </p:nvSpPr>
        <p:spPr bwMode="auto">
          <a:xfrm flipV="1">
            <a:off x="5734050" y="2930525"/>
            <a:ext cx="1020763" cy="12065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19" name="Line 31">
            <a:extLst>
              <a:ext uri="{FF2B5EF4-FFF2-40B4-BE49-F238E27FC236}">
                <a16:creationId xmlns:a16="http://schemas.microsoft.com/office/drawing/2014/main" id="{D46A04C0-AC86-47BD-8EF7-71FD862A75BA}"/>
              </a:ext>
            </a:extLst>
          </p:cNvPr>
          <p:cNvSpPr>
            <a:spLocks noChangeShapeType="1"/>
          </p:cNvSpPr>
          <p:nvPr/>
        </p:nvSpPr>
        <p:spPr bwMode="auto">
          <a:xfrm>
            <a:off x="2787650" y="3051175"/>
            <a:ext cx="165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0" name="Line 32">
            <a:extLst>
              <a:ext uri="{FF2B5EF4-FFF2-40B4-BE49-F238E27FC236}">
                <a16:creationId xmlns:a16="http://schemas.microsoft.com/office/drawing/2014/main" id="{D3ADC873-719B-47ED-AD7B-7A3258F7D3B5}"/>
              </a:ext>
            </a:extLst>
          </p:cNvPr>
          <p:cNvSpPr>
            <a:spLocks noChangeShapeType="1"/>
          </p:cNvSpPr>
          <p:nvPr/>
        </p:nvSpPr>
        <p:spPr bwMode="auto">
          <a:xfrm>
            <a:off x="4003675" y="3097213"/>
            <a:ext cx="90488" cy="38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1" name="Line 33">
            <a:extLst>
              <a:ext uri="{FF2B5EF4-FFF2-40B4-BE49-F238E27FC236}">
                <a16:creationId xmlns:a16="http://schemas.microsoft.com/office/drawing/2014/main" id="{AA01665A-E58F-498E-8048-6BCCDCBA2E66}"/>
              </a:ext>
            </a:extLst>
          </p:cNvPr>
          <p:cNvSpPr>
            <a:spLocks noChangeShapeType="1"/>
          </p:cNvSpPr>
          <p:nvPr/>
        </p:nvSpPr>
        <p:spPr bwMode="auto">
          <a:xfrm>
            <a:off x="4238625" y="4049713"/>
            <a:ext cx="98425"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2" name="Line 34">
            <a:extLst>
              <a:ext uri="{FF2B5EF4-FFF2-40B4-BE49-F238E27FC236}">
                <a16:creationId xmlns:a16="http://schemas.microsoft.com/office/drawing/2014/main" id="{4354188D-D360-46FB-B1DC-7EBBA94BD07A}"/>
              </a:ext>
            </a:extLst>
          </p:cNvPr>
          <p:cNvSpPr>
            <a:spLocks noChangeShapeType="1"/>
          </p:cNvSpPr>
          <p:nvPr/>
        </p:nvSpPr>
        <p:spPr bwMode="auto">
          <a:xfrm>
            <a:off x="4132263" y="3021013"/>
            <a:ext cx="906462" cy="936625"/>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3" name="Line 35">
            <a:extLst>
              <a:ext uri="{FF2B5EF4-FFF2-40B4-BE49-F238E27FC236}">
                <a16:creationId xmlns:a16="http://schemas.microsoft.com/office/drawing/2014/main" id="{94E393E5-1B0F-496E-BDB4-A8B88794B6CE}"/>
              </a:ext>
            </a:extLst>
          </p:cNvPr>
          <p:cNvSpPr>
            <a:spLocks noChangeShapeType="1"/>
          </p:cNvSpPr>
          <p:nvPr/>
        </p:nvSpPr>
        <p:spPr bwMode="auto">
          <a:xfrm flipV="1">
            <a:off x="4367213" y="3233738"/>
            <a:ext cx="838200" cy="414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4" name="Line 36">
            <a:extLst>
              <a:ext uri="{FF2B5EF4-FFF2-40B4-BE49-F238E27FC236}">
                <a16:creationId xmlns:a16="http://schemas.microsoft.com/office/drawing/2014/main" id="{5F3A8978-18A1-4E76-9412-2C0E7DF9D9E3}"/>
              </a:ext>
            </a:extLst>
          </p:cNvPr>
          <p:cNvSpPr>
            <a:spLocks noChangeShapeType="1"/>
          </p:cNvSpPr>
          <p:nvPr/>
        </p:nvSpPr>
        <p:spPr bwMode="auto">
          <a:xfrm>
            <a:off x="5643563" y="3324225"/>
            <a:ext cx="900112" cy="958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5" name="AutoShape 38">
            <a:extLst>
              <a:ext uri="{FF2B5EF4-FFF2-40B4-BE49-F238E27FC236}">
                <a16:creationId xmlns:a16="http://schemas.microsoft.com/office/drawing/2014/main" id="{FC99F3AA-96D6-41F5-91ED-0EF3CE8009C2}"/>
              </a:ext>
            </a:extLst>
          </p:cNvPr>
          <p:cNvSpPr>
            <a:spLocks noChangeArrowheads="1"/>
          </p:cNvSpPr>
          <p:nvPr/>
        </p:nvSpPr>
        <p:spPr bwMode="auto">
          <a:xfrm rot="4350183">
            <a:off x="7042150" y="2773363"/>
            <a:ext cx="249237" cy="928688"/>
          </a:xfrm>
          <a:prstGeom prst="upDownArrow">
            <a:avLst>
              <a:gd name="adj1" fmla="val 47083"/>
              <a:gd name="adj2" fmla="val 50113"/>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6" name="AutoShape 39">
            <a:extLst>
              <a:ext uri="{FF2B5EF4-FFF2-40B4-BE49-F238E27FC236}">
                <a16:creationId xmlns:a16="http://schemas.microsoft.com/office/drawing/2014/main" id="{EA4347EE-DA90-4924-BE9D-8C6EB40AD446}"/>
              </a:ext>
            </a:extLst>
          </p:cNvPr>
          <p:cNvSpPr>
            <a:spLocks noChangeArrowheads="1"/>
          </p:cNvSpPr>
          <p:nvPr/>
        </p:nvSpPr>
        <p:spPr bwMode="auto">
          <a:xfrm rot="-4205264">
            <a:off x="4561681" y="3712369"/>
            <a:ext cx="180975" cy="604838"/>
          </a:xfrm>
          <a:prstGeom prst="upDownArrow">
            <a:avLst>
              <a:gd name="adj1" fmla="val 50000"/>
              <a:gd name="adj2" fmla="val 6684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7" name="AutoShape 40">
            <a:extLst>
              <a:ext uri="{FF2B5EF4-FFF2-40B4-BE49-F238E27FC236}">
                <a16:creationId xmlns:a16="http://schemas.microsoft.com/office/drawing/2014/main" id="{3E97314A-B2C7-4369-A075-90165A5B59FC}"/>
              </a:ext>
            </a:extLst>
          </p:cNvPr>
          <p:cNvSpPr>
            <a:spLocks noChangeArrowheads="1"/>
          </p:cNvSpPr>
          <p:nvPr/>
        </p:nvSpPr>
        <p:spPr bwMode="auto">
          <a:xfrm rot="4567433">
            <a:off x="6288881" y="3864769"/>
            <a:ext cx="619125" cy="166688"/>
          </a:xfrm>
          <a:prstGeom prst="leftRightArrow">
            <a:avLst>
              <a:gd name="adj1" fmla="val 50000"/>
              <a:gd name="adj2" fmla="val 74285"/>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8" name="AutoShape 41">
            <a:extLst>
              <a:ext uri="{FF2B5EF4-FFF2-40B4-BE49-F238E27FC236}">
                <a16:creationId xmlns:a16="http://schemas.microsoft.com/office/drawing/2014/main" id="{1E03FCAC-7940-4BA2-BD3B-E0E73F960CC8}"/>
              </a:ext>
            </a:extLst>
          </p:cNvPr>
          <p:cNvSpPr>
            <a:spLocks noChangeArrowheads="1"/>
          </p:cNvSpPr>
          <p:nvPr/>
        </p:nvSpPr>
        <p:spPr bwMode="auto">
          <a:xfrm rot="5181331">
            <a:off x="7189787" y="4238626"/>
            <a:ext cx="174625" cy="552450"/>
          </a:xfrm>
          <a:prstGeom prst="upDownArrow">
            <a:avLst>
              <a:gd name="adj1" fmla="val 50000"/>
              <a:gd name="adj2" fmla="val 6327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29" name="Line 42">
            <a:extLst>
              <a:ext uri="{FF2B5EF4-FFF2-40B4-BE49-F238E27FC236}">
                <a16:creationId xmlns:a16="http://schemas.microsoft.com/office/drawing/2014/main" id="{19C046B5-C492-47A9-AF32-ADC6D85AA260}"/>
              </a:ext>
            </a:extLst>
          </p:cNvPr>
          <p:cNvSpPr>
            <a:spLocks noChangeShapeType="1"/>
          </p:cNvSpPr>
          <p:nvPr/>
        </p:nvSpPr>
        <p:spPr bwMode="auto">
          <a:xfrm flipH="1" flipV="1">
            <a:off x="6702425" y="3467100"/>
            <a:ext cx="1284288" cy="265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30" name="Line 43">
            <a:extLst>
              <a:ext uri="{FF2B5EF4-FFF2-40B4-BE49-F238E27FC236}">
                <a16:creationId xmlns:a16="http://schemas.microsoft.com/office/drawing/2014/main" id="{93DAFBF3-6F08-4623-A920-A8562250898E}"/>
              </a:ext>
            </a:extLst>
          </p:cNvPr>
          <p:cNvSpPr>
            <a:spLocks noChangeShapeType="1"/>
          </p:cNvSpPr>
          <p:nvPr/>
        </p:nvSpPr>
        <p:spPr bwMode="auto">
          <a:xfrm flipV="1">
            <a:off x="6921500" y="3233738"/>
            <a:ext cx="793750" cy="10652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31" name="Line 44">
            <a:extLst>
              <a:ext uri="{FF2B5EF4-FFF2-40B4-BE49-F238E27FC236}">
                <a16:creationId xmlns:a16="http://schemas.microsoft.com/office/drawing/2014/main" id="{27F31E7D-F017-45E2-B553-42DC09DD4A42}"/>
              </a:ext>
            </a:extLst>
          </p:cNvPr>
          <p:cNvSpPr>
            <a:spLocks noChangeShapeType="1"/>
          </p:cNvSpPr>
          <p:nvPr/>
        </p:nvSpPr>
        <p:spPr bwMode="auto">
          <a:xfrm flipH="1">
            <a:off x="8015288" y="4071938"/>
            <a:ext cx="100012" cy="188912"/>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32" name="Line 45">
            <a:extLst>
              <a:ext uri="{FF2B5EF4-FFF2-40B4-BE49-F238E27FC236}">
                <a16:creationId xmlns:a16="http://schemas.microsoft.com/office/drawing/2014/main" id="{E57FED30-8A53-4CB6-B777-458F29E2E8CC}"/>
              </a:ext>
            </a:extLst>
          </p:cNvPr>
          <p:cNvSpPr>
            <a:spLocks noChangeShapeType="1"/>
          </p:cNvSpPr>
          <p:nvPr/>
        </p:nvSpPr>
        <p:spPr bwMode="auto">
          <a:xfrm flipV="1">
            <a:off x="8137525" y="4102100"/>
            <a:ext cx="854075" cy="279400"/>
          </a:xfrm>
          <a:prstGeom prst="line">
            <a:avLst/>
          </a:prstGeom>
          <a:noFill/>
          <a:ln w="57150">
            <a:solidFill>
              <a:srgbClr val="6190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933" name="Text Box 46">
            <a:extLst>
              <a:ext uri="{FF2B5EF4-FFF2-40B4-BE49-F238E27FC236}">
                <a16:creationId xmlns:a16="http://schemas.microsoft.com/office/drawing/2014/main" id="{D584C5DA-1EB5-449E-ACB1-1FFACBE05265}"/>
              </a:ext>
            </a:extLst>
          </p:cNvPr>
          <p:cNvSpPr txBox="1">
            <a:spLocks noChangeArrowheads="1"/>
          </p:cNvSpPr>
          <p:nvPr/>
        </p:nvSpPr>
        <p:spPr bwMode="auto">
          <a:xfrm>
            <a:off x="4464050" y="1474788"/>
            <a:ext cx="25161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kauzální síť</a:t>
            </a:r>
          </a:p>
        </p:txBody>
      </p:sp>
      <p:sp>
        <p:nvSpPr>
          <p:cNvPr id="37934" name="Freeform 47">
            <a:extLst>
              <a:ext uri="{FF2B5EF4-FFF2-40B4-BE49-F238E27FC236}">
                <a16:creationId xmlns:a16="http://schemas.microsoft.com/office/drawing/2014/main" id="{679F4F51-DBC3-4AC4-80DE-4A0F6A8BA8F7}"/>
              </a:ext>
            </a:extLst>
          </p:cNvPr>
          <p:cNvSpPr>
            <a:spLocks/>
          </p:cNvSpPr>
          <p:nvPr/>
        </p:nvSpPr>
        <p:spPr bwMode="auto">
          <a:xfrm>
            <a:off x="2741613" y="2689225"/>
            <a:ext cx="7115175" cy="2005013"/>
          </a:xfrm>
          <a:custGeom>
            <a:avLst/>
            <a:gdLst>
              <a:gd name="T0" fmla="*/ 0 w 4482"/>
              <a:gd name="T1" fmla="*/ 2147483646 h 1263"/>
              <a:gd name="T2" fmla="*/ 2147483646 w 4482"/>
              <a:gd name="T3" fmla="*/ 2147483646 h 1263"/>
              <a:gd name="T4" fmla="*/ 2147483646 w 4482"/>
              <a:gd name="T5" fmla="*/ 2147483646 h 1263"/>
              <a:gd name="T6" fmla="*/ 2147483646 w 4482"/>
              <a:gd name="T7" fmla="*/ 2147483646 h 1263"/>
              <a:gd name="T8" fmla="*/ 2147483646 w 4482"/>
              <a:gd name="T9" fmla="*/ 2147483646 h 1263"/>
              <a:gd name="T10" fmla="*/ 2147483646 w 4482"/>
              <a:gd name="T11" fmla="*/ 2147483646 h 1263"/>
              <a:gd name="T12" fmla="*/ 2147483646 w 4482"/>
              <a:gd name="T13" fmla="*/ 2147483646 h 1263"/>
              <a:gd name="T14" fmla="*/ 2147483646 w 4482"/>
              <a:gd name="T15" fmla="*/ 2147483646 h 12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82" h="1263">
                <a:moveTo>
                  <a:pt x="0" y="120"/>
                </a:moveTo>
                <a:cubicBezTo>
                  <a:pt x="240" y="60"/>
                  <a:pt x="481" y="0"/>
                  <a:pt x="747" y="153"/>
                </a:cubicBezTo>
                <a:cubicBezTo>
                  <a:pt x="1013" y="306"/>
                  <a:pt x="1308" y="859"/>
                  <a:pt x="1599" y="1038"/>
                </a:cubicBezTo>
                <a:cubicBezTo>
                  <a:pt x="1890" y="1217"/>
                  <a:pt x="2224" y="1203"/>
                  <a:pt x="2494" y="1229"/>
                </a:cubicBezTo>
                <a:cubicBezTo>
                  <a:pt x="2764" y="1255"/>
                  <a:pt x="2921" y="1263"/>
                  <a:pt x="3222" y="1195"/>
                </a:cubicBezTo>
                <a:cubicBezTo>
                  <a:pt x="3523" y="1127"/>
                  <a:pt x="4124" y="882"/>
                  <a:pt x="4303" y="819"/>
                </a:cubicBezTo>
                <a:cubicBezTo>
                  <a:pt x="4482" y="756"/>
                  <a:pt x="4299" y="820"/>
                  <a:pt x="4298" y="819"/>
                </a:cubicBezTo>
                <a:cubicBezTo>
                  <a:pt x="4297" y="818"/>
                  <a:pt x="4298" y="812"/>
                  <a:pt x="4298" y="81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34468169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ChangeArrowheads="1"/>
          </p:cNvSpPr>
          <p:nvPr/>
        </p:nvSpPr>
        <p:spPr bwMode="auto">
          <a:xfrm>
            <a:off x="1113840" y="313616"/>
            <a:ext cx="852487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cs-CZ" sz="3800" b="0" i="0" u="none" strike="noStrike" kern="1200" cap="none" spc="0" normalizeH="0" baseline="0" noProof="0" dirty="0">
                <a:ln>
                  <a:noFill/>
                </a:ln>
                <a:solidFill>
                  <a:srgbClr val="333399"/>
                </a:solidFill>
                <a:effectLst/>
                <a:uLnTx/>
                <a:uFillTx/>
                <a:latin typeface="Arial Black" pitchFamily="34" charset="0"/>
                <a:ea typeface="SimSun" pitchFamily="2" charset="-122"/>
                <a:cs typeface="Arial" charset="0"/>
              </a:rPr>
              <a:t>DĚLENÍ EPIDEMIOLOGIE</a:t>
            </a:r>
          </a:p>
        </p:txBody>
      </p:sp>
      <p:sp>
        <p:nvSpPr>
          <p:cNvPr id="6147" name="Rectangle 2"/>
          <p:cNvSpPr>
            <a:spLocks noChangeArrowheads="1"/>
          </p:cNvSpPr>
          <p:nvPr/>
        </p:nvSpPr>
        <p:spPr bwMode="auto">
          <a:xfrm>
            <a:off x="1113840" y="1233071"/>
            <a:ext cx="8712770" cy="52192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tIns="91440"/>
          <a:lstStyle/>
          <a:p>
            <a:pPr marL="342900" marR="0" lvl="0" indent="-336550" algn="l" defTabSz="449263" rtl="0" eaLnBrk="1" fontAlgn="base" latinLnBrk="0" hangingPunct="1">
              <a:lnSpc>
                <a:spcPct val="80000"/>
              </a:lnSpc>
              <a:spcBef>
                <a:spcPts val="638"/>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cs-CZ" sz="2400" b="1" i="0" u="none" strike="noStrike" kern="1200" cap="none" spc="0" normalizeH="0" baseline="0" noProof="0" dirty="0">
                <a:ln>
                  <a:noFill/>
                </a:ln>
                <a:solidFill>
                  <a:srgbClr val="C00000"/>
                </a:solidFill>
                <a:effectLst/>
                <a:uLnTx/>
                <a:uFillTx/>
                <a:latin typeface="Arial" charset="0"/>
                <a:ea typeface="SimSun" pitchFamily="2" charset="-122"/>
                <a:cs typeface="Arial" charset="0"/>
              </a:rPr>
              <a:t>Deskriptivní epidemiologie (Jaké je zdraví populace?)</a:t>
            </a:r>
            <a:r>
              <a:rPr kumimoji="0" lang="cs-CZ" sz="2400" b="0" i="0" u="none" strike="noStrike" kern="1200" cap="none" spc="0" normalizeH="0" baseline="0" noProof="0" dirty="0">
                <a:ln>
                  <a:noFill/>
                </a:ln>
                <a:solidFill>
                  <a:srgbClr val="C00000"/>
                </a:solidFill>
                <a:effectLst/>
                <a:uLnTx/>
                <a:uFillTx/>
                <a:latin typeface="Arial" charset="0"/>
                <a:ea typeface="SimSun" pitchFamily="2" charset="-122"/>
                <a:cs typeface="Arial" charset="0"/>
              </a:rPr>
              <a:t> </a:t>
            </a:r>
          </a:p>
          <a:p>
            <a:pPr marL="342900" marR="0" lvl="0" indent="-336550" algn="l" defTabSz="449263" rtl="0" eaLnBrk="1" fontAlgn="base" latinLnBrk="0" hangingPunct="1">
              <a:lnSpc>
                <a:spcPct val="80000"/>
              </a:lnSpc>
              <a:spcBef>
                <a:spcPts val="638"/>
              </a:spcBef>
              <a:spcAft>
                <a:spcPct val="0"/>
              </a:spcAft>
              <a:buClr>
                <a:srgbClr val="C00000"/>
              </a:buClr>
              <a:buSzPct val="120000"/>
              <a:buFont typeface="Arial"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cs-CZ" sz="2400" b="0" i="0" u="none" strike="noStrike" kern="1200" cap="none" spc="0" normalizeH="0" baseline="0" noProof="0" dirty="0">
                <a:ln>
                  <a:noFill/>
                </a:ln>
                <a:solidFill>
                  <a:srgbClr val="333399"/>
                </a:solidFill>
                <a:effectLst/>
                <a:uLnTx/>
                <a:uFillTx/>
                <a:latin typeface="Arial" charset="0"/>
                <a:ea typeface="SimSun" pitchFamily="2" charset="-122"/>
                <a:cs typeface="Arial" charset="0"/>
              </a:rPr>
              <a:t>frekvence výskytu nemoci</a:t>
            </a:r>
          </a:p>
          <a:p>
            <a:pPr marL="349250" marR="0" lvl="0" indent="-342900" algn="l" defTabSz="449263" rtl="0" eaLnBrk="1" fontAlgn="base" latinLnBrk="0" hangingPunct="1">
              <a:lnSpc>
                <a:spcPct val="90000"/>
              </a:lnSpc>
              <a:spcBef>
                <a:spcPts val="638"/>
              </a:spcBef>
              <a:spcAft>
                <a:spcPct val="0"/>
              </a:spcAft>
              <a:buClr>
                <a:srgbClr val="C00000"/>
              </a:buClr>
              <a:buSzPct val="120000"/>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cs-CZ" sz="2400" b="0" i="0" u="none" strike="noStrike" kern="1200" cap="none" spc="0" normalizeH="0" baseline="0" noProof="0" dirty="0">
                <a:ln>
                  <a:noFill/>
                </a:ln>
                <a:solidFill>
                  <a:srgbClr val="333399"/>
                </a:solidFill>
                <a:effectLst/>
                <a:uLnTx/>
                <a:uFillTx/>
                <a:latin typeface="Arial" charset="0"/>
                <a:ea typeface="SimSun" pitchFamily="2" charset="-122"/>
                <a:cs typeface="Arial" charset="0"/>
              </a:rPr>
              <a:t>rozložení nemoci - čas, místo, podskupiny</a:t>
            </a:r>
          </a:p>
          <a:p>
            <a:pPr marL="342900" marR="0" lvl="0" indent="-336550" algn="l" defTabSz="449263" rtl="0" eaLnBrk="1" fontAlgn="base" latinLnBrk="0" hangingPunct="1">
              <a:lnSpc>
                <a:spcPct val="90000"/>
              </a:lnSpc>
              <a:spcBef>
                <a:spcPts val="100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cs-CZ" sz="2400" b="1" i="0" u="none" strike="noStrike" kern="1200" cap="none" spc="0" normalizeH="0" baseline="0" noProof="0" dirty="0">
              <a:ln>
                <a:noFill/>
              </a:ln>
              <a:solidFill>
                <a:srgbClr val="C00000"/>
              </a:solidFill>
              <a:effectLst/>
              <a:uLnTx/>
              <a:uFillTx/>
              <a:latin typeface="Arial" charset="0"/>
              <a:ea typeface="SimSun" pitchFamily="2" charset="-122"/>
              <a:cs typeface="Arial" charset="0"/>
            </a:endParaRPr>
          </a:p>
          <a:p>
            <a:pPr marL="342900" marR="0" lvl="0" indent="-336550" algn="l" defTabSz="449263" rtl="0" eaLnBrk="1" fontAlgn="base" latinLnBrk="0" hangingPunct="1">
              <a:lnSpc>
                <a:spcPct val="90000"/>
              </a:lnSpc>
              <a:spcBef>
                <a:spcPts val="1000"/>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cs-CZ" sz="2400" b="1" i="0" u="none" strike="noStrike" kern="1200" cap="none" spc="0" normalizeH="0" baseline="0" noProof="0" dirty="0">
                <a:ln>
                  <a:noFill/>
                </a:ln>
                <a:solidFill>
                  <a:srgbClr val="C00000"/>
                </a:solidFill>
                <a:effectLst/>
                <a:uLnTx/>
                <a:uFillTx/>
                <a:latin typeface="Arial" charset="0"/>
                <a:ea typeface="SimSun" pitchFamily="2" charset="-122"/>
                <a:cs typeface="Arial" charset="0"/>
              </a:rPr>
              <a:t>Analytická epidemiologie (Proč je takové?)</a:t>
            </a:r>
          </a:p>
          <a:p>
            <a:pPr marL="342900" marR="0" lvl="0" indent="-342900" algn="l" defTabSz="914400" rtl="0" eaLnBrk="0" fontAlgn="base" latinLnBrk="0" hangingPunct="0">
              <a:lnSpc>
                <a:spcPct val="90000"/>
              </a:lnSpc>
              <a:spcBef>
                <a:spcPct val="20000"/>
              </a:spcBef>
              <a:spcAft>
                <a:spcPts val="400"/>
              </a:spcAft>
              <a:buClr>
                <a:srgbClr val="CC0000"/>
              </a:buClr>
              <a:buSzPct val="150000"/>
              <a:buFont typeface="Arial" pitchFamily="34" charset="0"/>
              <a:buChar char="•"/>
              <a:tabLst/>
              <a:defRPr/>
            </a:pPr>
            <a:r>
              <a:rPr kumimoji="0" lang="cs-CZ" sz="2200" b="0" i="0" u="none" strike="noStrike" kern="0" cap="none" spc="0" normalizeH="0" baseline="0" noProof="0" dirty="0">
                <a:ln>
                  <a:noFill/>
                </a:ln>
                <a:solidFill>
                  <a:srgbClr val="333399"/>
                </a:solidFill>
                <a:effectLst/>
                <a:uLnTx/>
                <a:uFillTx/>
                <a:latin typeface="Verdana"/>
                <a:ea typeface="SimSun" pitchFamily="2" charset="-122"/>
                <a:cs typeface="Arial" charset="0"/>
              </a:rPr>
              <a:t>etiologie nemoci</a:t>
            </a:r>
          </a:p>
          <a:p>
            <a:pPr marL="342900" marR="0" lvl="0" indent="-342900" algn="l" defTabSz="914400" rtl="0" eaLnBrk="0" fontAlgn="base" latinLnBrk="0" hangingPunct="0">
              <a:lnSpc>
                <a:spcPct val="90000"/>
              </a:lnSpc>
              <a:spcBef>
                <a:spcPct val="20000"/>
              </a:spcBef>
              <a:spcAft>
                <a:spcPts val="400"/>
              </a:spcAft>
              <a:buClr>
                <a:srgbClr val="CC0000"/>
              </a:buClr>
              <a:buSzPct val="150000"/>
              <a:buFont typeface="Arial" pitchFamily="34" charset="0"/>
              <a:buChar char="•"/>
              <a:tabLst/>
              <a:defRPr/>
            </a:pPr>
            <a:r>
              <a:rPr kumimoji="0" lang="cs-CZ" sz="2200" b="0" i="0" u="none" strike="noStrike" kern="0" cap="none" spc="0" normalizeH="0" baseline="0" noProof="0" dirty="0">
                <a:ln>
                  <a:noFill/>
                </a:ln>
                <a:solidFill>
                  <a:srgbClr val="333399"/>
                </a:solidFill>
                <a:effectLst/>
                <a:uLnTx/>
                <a:uFillTx/>
                <a:latin typeface="Verdana"/>
                <a:ea typeface="SimSun" pitchFamily="2" charset="-122"/>
                <a:cs typeface="Arial" charset="0"/>
              </a:rPr>
              <a:t>vztah (asociace) mezi nemocí a jejími příčinami</a:t>
            </a:r>
          </a:p>
          <a:p>
            <a:pPr marL="342900" marR="0" lvl="0" indent="-342900" algn="l" defTabSz="914400" rtl="0" eaLnBrk="0" fontAlgn="base" latinLnBrk="0" hangingPunct="0">
              <a:lnSpc>
                <a:spcPct val="90000"/>
              </a:lnSpc>
              <a:spcBef>
                <a:spcPct val="20000"/>
              </a:spcBef>
              <a:spcAft>
                <a:spcPts val="400"/>
              </a:spcAft>
              <a:buClr>
                <a:srgbClr val="CC0000"/>
              </a:buClr>
              <a:buSzPct val="150000"/>
              <a:buFont typeface="Arial" pitchFamily="34" charset="0"/>
              <a:buChar char="•"/>
              <a:tabLst/>
              <a:defRPr/>
            </a:pPr>
            <a:r>
              <a:rPr kumimoji="0" lang="cs-CZ" sz="2200" b="0" i="0" u="none" strike="noStrike" kern="0" cap="none" spc="0" normalizeH="0" baseline="0" noProof="0" dirty="0">
                <a:ln>
                  <a:noFill/>
                </a:ln>
                <a:solidFill>
                  <a:srgbClr val="333399"/>
                </a:solidFill>
                <a:effectLst/>
                <a:uLnTx/>
                <a:uFillTx/>
                <a:latin typeface="Verdana"/>
                <a:ea typeface="SimSun" pitchFamily="2" charset="-122"/>
                <a:cs typeface="Arial" charset="0"/>
              </a:rPr>
              <a:t>trendy ve vývoji, ev. prognóza frekvence výskytu onemocnění</a:t>
            </a:r>
            <a:endParaRPr kumimoji="0" lang="cs-CZ" sz="2400" b="1" i="0" u="none" strike="noStrike" kern="1200" cap="none" spc="0" normalizeH="0" baseline="0" noProof="0" dirty="0">
              <a:ln>
                <a:noFill/>
              </a:ln>
              <a:solidFill>
                <a:srgbClr val="333399"/>
              </a:solidFill>
              <a:effectLst/>
              <a:uLnTx/>
              <a:uFillTx/>
              <a:latin typeface="Arial" charset="0"/>
              <a:ea typeface="SimSun" pitchFamily="2" charset="-122"/>
              <a:cs typeface="Arial" charset="0"/>
            </a:endParaRPr>
          </a:p>
          <a:p>
            <a:pPr marL="342900" marR="0" lvl="0" indent="-336550" algn="l" defTabSz="449263" rtl="0" eaLnBrk="1" fontAlgn="base" latinLnBrk="0" hangingPunct="1">
              <a:lnSpc>
                <a:spcPct val="90000"/>
              </a:lnSpc>
              <a:spcBef>
                <a:spcPts val="638"/>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kumimoji="0" lang="cs-CZ" sz="2400" b="1" i="0" u="none" strike="noStrike" kern="1200" cap="none" spc="0" normalizeH="0" baseline="0" noProof="0" dirty="0">
              <a:ln>
                <a:noFill/>
              </a:ln>
              <a:solidFill>
                <a:srgbClr val="C00000"/>
              </a:solidFill>
              <a:effectLst/>
              <a:uLnTx/>
              <a:uFillTx/>
              <a:latin typeface="Arial" charset="0"/>
              <a:ea typeface="SimSun" pitchFamily="2" charset="-122"/>
              <a:cs typeface="Arial" charset="0"/>
            </a:endParaRPr>
          </a:p>
          <a:p>
            <a:pPr marL="342900" marR="0" lvl="0" indent="-336550" algn="l" defTabSz="449263" rtl="0" eaLnBrk="1" fontAlgn="base" latinLnBrk="0" hangingPunct="1">
              <a:lnSpc>
                <a:spcPct val="90000"/>
              </a:lnSpc>
              <a:spcBef>
                <a:spcPts val="638"/>
              </a:spcBef>
              <a:spcAft>
                <a:spcPct val="0"/>
              </a:spcAft>
              <a:buClrTx/>
              <a:buSzPct val="100000"/>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cs-CZ" sz="2400" b="1" i="0" u="none" strike="noStrike" kern="1200" cap="none" spc="0" normalizeH="0" baseline="0" noProof="0" dirty="0">
                <a:ln>
                  <a:noFill/>
                </a:ln>
                <a:solidFill>
                  <a:srgbClr val="C00000"/>
                </a:solidFill>
                <a:effectLst/>
                <a:uLnTx/>
                <a:uFillTx/>
                <a:latin typeface="Arial" charset="0"/>
                <a:ea typeface="SimSun" pitchFamily="2" charset="-122"/>
                <a:cs typeface="Arial" charset="0"/>
              </a:rPr>
              <a:t>Experimentální epidemiologie (Jak je lze zlepšit?)</a:t>
            </a:r>
          </a:p>
          <a:p>
            <a:pPr marL="349250" marR="0" lvl="0" indent="-342900" algn="l" defTabSz="449263" rtl="0" eaLnBrk="1" fontAlgn="base" latinLnBrk="0" hangingPunct="1">
              <a:lnSpc>
                <a:spcPct val="80000"/>
              </a:lnSpc>
              <a:spcBef>
                <a:spcPts val="638"/>
              </a:spcBef>
              <a:spcAft>
                <a:spcPct val="0"/>
              </a:spcAft>
              <a:buClr>
                <a:srgbClr val="C00000"/>
              </a:buClr>
              <a:buSzPct val="120000"/>
              <a:buFont typeface="Arial" pitchFamily="34" charset="0"/>
              <a:buChar cha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kumimoji="0" lang="cs-CZ" sz="2400" b="0" i="0" u="none" strike="noStrike" kern="1200" cap="none" spc="0" normalizeH="0" baseline="0" noProof="0" dirty="0">
                <a:ln>
                  <a:noFill/>
                </a:ln>
                <a:solidFill>
                  <a:srgbClr val="333399"/>
                </a:solidFill>
                <a:effectLst/>
                <a:uLnTx/>
                <a:uFillTx/>
                <a:latin typeface="Arial" charset="0"/>
                <a:ea typeface="SimSun" pitchFamily="2" charset="-122"/>
                <a:cs typeface="Arial" charset="0"/>
              </a:rPr>
              <a:t>realizace a hodnocení vhodných opatření </a:t>
            </a:r>
          </a:p>
        </p:txBody>
      </p:sp>
    </p:spTree>
    <p:extLst>
      <p:ext uri="{BB962C8B-B14F-4D97-AF65-F5344CB8AC3E}">
        <p14:creationId xmlns:p14="http://schemas.microsoft.com/office/powerpoint/2010/main" val="3549729982"/>
      </p:ext>
    </p:extLst>
  </p:cSld>
  <p:clrMapOvr>
    <a:masterClrMapping/>
  </p:clrMapOvr>
  <p:transition spd="med" advTm="146883"/>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1BDF581-9711-487A-B94E-85658DC34607}"/>
              </a:ext>
            </a:extLst>
          </p:cNvPr>
          <p:cNvSpPr>
            <a:spLocks noGrp="1" noChangeArrowheads="1"/>
          </p:cNvSpPr>
          <p:nvPr>
            <p:ph type="title"/>
          </p:nvPr>
        </p:nvSpPr>
        <p:spPr>
          <a:xfrm>
            <a:off x="1524000" y="274638"/>
            <a:ext cx="9144000" cy="1143000"/>
          </a:xfrm>
        </p:spPr>
        <p:txBody>
          <a:bodyPr/>
          <a:lstStyle/>
          <a:p>
            <a:pPr eaLnBrk="1" hangingPunct="1"/>
            <a:r>
              <a:rPr lang="cs-CZ" altLang="cs-CZ" sz="3200" b="1">
                <a:solidFill>
                  <a:schemeClr val="accent2"/>
                </a:solidFill>
              </a:rPr>
              <a:t>VZTAH PŘÍČINY A NÁSLEDKU (NEMOCI)</a:t>
            </a:r>
          </a:p>
        </p:txBody>
      </p:sp>
      <p:sp>
        <p:nvSpPr>
          <p:cNvPr id="38915" name="Oval 3">
            <a:extLst>
              <a:ext uri="{FF2B5EF4-FFF2-40B4-BE49-F238E27FC236}">
                <a16:creationId xmlns:a16="http://schemas.microsoft.com/office/drawing/2014/main" id="{3AF315DB-3B32-47AE-A9B2-0224EDA8E14C}"/>
              </a:ext>
            </a:extLst>
          </p:cNvPr>
          <p:cNvSpPr>
            <a:spLocks noChangeArrowheads="1"/>
          </p:cNvSpPr>
          <p:nvPr/>
        </p:nvSpPr>
        <p:spPr bwMode="auto">
          <a:xfrm>
            <a:off x="2493963" y="2492375"/>
            <a:ext cx="544512" cy="544513"/>
          </a:xfrm>
          <a:prstGeom prst="ellipse">
            <a:avLst/>
          </a:prstGeom>
          <a:solidFill>
            <a:schemeClr val="accent2"/>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6" name="Oval 4">
            <a:extLst>
              <a:ext uri="{FF2B5EF4-FFF2-40B4-BE49-F238E27FC236}">
                <a16:creationId xmlns:a16="http://schemas.microsoft.com/office/drawing/2014/main" id="{CAC3394E-0474-4388-8FAE-01A907969ECA}"/>
              </a:ext>
            </a:extLst>
          </p:cNvPr>
          <p:cNvSpPr>
            <a:spLocks noChangeArrowheads="1"/>
          </p:cNvSpPr>
          <p:nvPr/>
        </p:nvSpPr>
        <p:spPr bwMode="auto">
          <a:xfrm>
            <a:off x="1882775" y="331628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7" name="Oval 5">
            <a:extLst>
              <a:ext uri="{FF2B5EF4-FFF2-40B4-BE49-F238E27FC236}">
                <a16:creationId xmlns:a16="http://schemas.microsoft.com/office/drawing/2014/main" id="{FA99C268-E2E4-4378-B647-3AED1D6EB556}"/>
              </a:ext>
            </a:extLst>
          </p:cNvPr>
          <p:cNvSpPr>
            <a:spLocks noChangeArrowheads="1"/>
          </p:cNvSpPr>
          <p:nvPr/>
        </p:nvSpPr>
        <p:spPr bwMode="auto">
          <a:xfrm>
            <a:off x="2720975" y="4056063"/>
            <a:ext cx="544513" cy="544512"/>
          </a:xfrm>
          <a:prstGeom prst="ellipse">
            <a:avLst/>
          </a:prstGeom>
          <a:solidFill>
            <a:srgbClr val="63B8B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8" name="Oval 6">
            <a:extLst>
              <a:ext uri="{FF2B5EF4-FFF2-40B4-BE49-F238E27FC236}">
                <a16:creationId xmlns:a16="http://schemas.microsoft.com/office/drawing/2014/main" id="{851E0185-D079-434E-ABF6-6AD109EFD77E}"/>
              </a:ext>
            </a:extLst>
          </p:cNvPr>
          <p:cNvSpPr>
            <a:spLocks noChangeArrowheads="1"/>
          </p:cNvSpPr>
          <p:nvPr/>
        </p:nvSpPr>
        <p:spPr bwMode="auto">
          <a:xfrm>
            <a:off x="3665538" y="2552700"/>
            <a:ext cx="544512" cy="544513"/>
          </a:xfrm>
          <a:prstGeom prst="ellipse">
            <a:avLst/>
          </a:prstGeom>
          <a:solidFill>
            <a:srgbClr val="61909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19" name="Oval 7">
            <a:extLst>
              <a:ext uri="{FF2B5EF4-FFF2-40B4-BE49-F238E27FC236}">
                <a16:creationId xmlns:a16="http://schemas.microsoft.com/office/drawing/2014/main" id="{FBAF779A-4ACA-4249-998E-D83A8E480759}"/>
              </a:ext>
            </a:extLst>
          </p:cNvPr>
          <p:cNvSpPr>
            <a:spLocks noChangeArrowheads="1"/>
          </p:cNvSpPr>
          <p:nvPr/>
        </p:nvSpPr>
        <p:spPr bwMode="auto">
          <a:xfrm>
            <a:off x="3838575" y="352742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0" name="Oval 8">
            <a:extLst>
              <a:ext uri="{FF2B5EF4-FFF2-40B4-BE49-F238E27FC236}">
                <a16:creationId xmlns:a16="http://schemas.microsoft.com/office/drawing/2014/main" id="{66C119FD-1273-49ED-AF44-9252CABE42BC}"/>
              </a:ext>
            </a:extLst>
          </p:cNvPr>
          <p:cNvSpPr>
            <a:spLocks noChangeArrowheads="1"/>
          </p:cNvSpPr>
          <p:nvPr/>
        </p:nvSpPr>
        <p:spPr bwMode="auto">
          <a:xfrm>
            <a:off x="5184775" y="280193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1" name="Oval 9">
            <a:extLst>
              <a:ext uri="{FF2B5EF4-FFF2-40B4-BE49-F238E27FC236}">
                <a16:creationId xmlns:a16="http://schemas.microsoft.com/office/drawing/2014/main" id="{C8D18C28-74CF-4ACE-812B-8AC3DD005735}"/>
              </a:ext>
            </a:extLst>
          </p:cNvPr>
          <p:cNvSpPr>
            <a:spLocks noChangeArrowheads="1"/>
          </p:cNvSpPr>
          <p:nvPr/>
        </p:nvSpPr>
        <p:spPr bwMode="auto">
          <a:xfrm>
            <a:off x="4949825" y="3913188"/>
            <a:ext cx="544513" cy="544512"/>
          </a:xfrm>
          <a:prstGeom prst="ellipse">
            <a:avLst/>
          </a:prstGeom>
          <a:solidFill>
            <a:srgbClr val="61909F"/>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2" name="Oval 10">
            <a:extLst>
              <a:ext uri="{FF2B5EF4-FFF2-40B4-BE49-F238E27FC236}">
                <a16:creationId xmlns:a16="http://schemas.microsoft.com/office/drawing/2014/main" id="{C31C7DEF-698A-4707-BFC9-6B00925460D7}"/>
              </a:ext>
            </a:extLst>
          </p:cNvPr>
          <p:cNvSpPr>
            <a:spLocks noChangeArrowheads="1"/>
          </p:cNvSpPr>
          <p:nvPr/>
        </p:nvSpPr>
        <p:spPr bwMode="auto">
          <a:xfrm>
            <a:off x="6467475" y="4246563"/>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3" name="Oval 11">
            <a:extLst>
              <a:ext uri="{FF2B5EF4-FFF2-40B4-BE49-F238E27FC236}">
                <a16:creationId xmlns:a16="http://schemas.microsoft.com/office/drawing/2014/main" id="{710D48EE-B4DA-45E7-AC21-9D4CF0F24434}"/>
              </a:ext>
            </a:extLst>
          </p:cNvPr>
          <p:cNvSpPr>
            <a:spLocks noChangeArrowheads="1"/>
          </p:cNvSpPr>
          <p:nvPr/>
        </p:nvSpPr>
        <p:spPr bwMode="auto">
          <a:xfrm>
            <a:off x="6762750" y="2598738"/>
            <a:ext cx="544513" cy="544512"/>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4" name="Oval 12">
            <a:extLst>
              <a:ext uri="{FF2B5EF4-FFF2-40B4-BE49-F238E27FC236}">
                <a16:creationId xmlns:a16="http://schemas.microsoft.com/office/drawing/2014/main" id="{050EF65C-1982-4099-9AFB-36FC55E9FD01}"/>
              </a:ext>
            </a:extLst>
          </p:cNvPr>
          <p:cNvSpPr>
            <a:spLocks noChangeArrowheads="1"/>
          </p:cNvSpPr>
          <p:nvPr/>
        </p:nvSpPr>
        <p:spPr bwMode="auto">
          <a:xfrm>
            <a:off x="6181725" y="3119438"/>
            <a:ext cx="544513" cy="544512"/>
          </a:xfrm>
          <a:prstGeom prst="ellipse">
            <a:avLst/>
          </a:prstGeom>
          <a:solidFill>
            <a:srgbClr val="C2CFE0"/>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5" name="Oval 13">
            <a:extLst>
              <a:ext uri="{FF2B5EF4-FFF2-40B4-BE49-F238E27FC236}">
                <a16:creationId xmlns:a16="http://schemas.microsoft.com/office/drawing/2014/main" id="{038B3CCA-C362-418E-93EA-6C8A54679E84}"/>
              </a:ext>
            </a:extLst>
          </p:cNvPr>
          <p:cNvSpPr>
            <a:spLocks noChangeArrowheads="1"/>
          </p:cNvSpPr>
          <p:nvPr/>
        </p:nvSpPr>
        <p:spPr bwMode="auto">
          <a:xfrm>
            <a:off x="7972425" y="3533775"/>
            <a:ext cx="544513" cy="544513"/>
          </a:xfrm>
          <a:prstGeom prst="ellipse">
            <a:avLst/>
          </a:prstGeom>
          <a:solidFill>
            <a:schemeClr val="accent1"/>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6" name="Oval 14">
            <a:extLst>
              <a:ext uri="{FF2B5EF4-FFF2-40B4-BE49-F238E27FC236}">
                <a16:creationId xmlns:a16="http://schemas.microsoft.com/office/drawing/2014/main" id="{B51DD23F-EC91-4C37-9710-9206D430EC11}"/>
              </a:ext>
            </a:extLst>
          </p:cNvPr>
          <p:cNvSpPr>
            <a:spLocks noChangeArrowheads="1"/>
          </p:cNvSpPr>
          <p:nvPr/>
        </p:nvSpPr>
        <p:spPr bwMode="auto">
          <a:xfrm>
            <a:off x="7578725" y="4192588"/>
            <a:ext cx="544513" cy="544512"/>
          </a:xfrm>
          <a:prstGeom prst="ellipse">
            <a:avLst/>
          </a:prstGeom>
          <a:solidFill>
            <a:srgbClr val="7B8EC5"/>
          </a:solidFill>
          <a:ln w="38100">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7" name="Oval 15">
            <a:extLst>
              <a:ext uri="{FF2B5EF4-FFF2-40B4-BE49-F238E27FC236}">
                <a16:creationId xmlns:a16="http://schemas.microsoft.com/office/drawing/2014/main" id="{52EA5925-6B10-4802-9AC4-0A16319E43C6}"/>
              </a:ext>
            </a:extLst>
          </p:cNvPr>
          <p:cNvSpPr>
            <a:spLocks noChangeArrowheads="1"/>
          </p:cNvSpPr>
          <p:nvPr/>
        </p:nvSpPr>
        <p:spPr bwMode="auto">
          <a:xfrm>
            <a:off x="7591425" y="2728913"/>
            <a:ext cx="544513" cy="544512"/>
          </a:xfrm>
          <a:prstGeom prst="ellipse">
            <a:avLst/>
          </a:prstGeom>
          <a:solidFill>
            <a:srgbClr val="FF9966"/>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8" name="Oval 16">
            <a:extLst>
              <a:ext uri="{FF2B5EF4-FFF2-40B4-BE49-F238E27FC236}">
                <a16:creationId xmlns:a16="http://schemas.microsoft.com/office/drawing/2014/main" id="{9D87697E-4874-465E-9678-44CC2069F02C}"/>
              </a:ext>
            </a:extLst>
          </p:cNvPr>
          <p:cNvSpPr>
            <a:spLocks noChangeArrowheads="1"/>
          </p:cNvSpPr>
          <p:nvPr/>
        </p:nvSpPr>
        <p:spPr bwMode="auto">
          <a:xfrm>
            <a:off x="4221163" y="4248150"/>
            <a:ext cx="544512" cy="544513"/>
          </a:xfrm>
          <a:prstGeom prst="ellipse">
            <a:avLst/>
          </a:prstGeom>
          <a:solidFill>
            <a:srgbClr val="FF6C23"/>
          </a:solidFill>
          <a:ln w="381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29" name="Oval 17">
            <a:extLst>
              <a:ext uri="{FF2B5EF4-FFF2-40B4-BE49-F238E27FC236}">
                <a16:creationId xmlns:a16="http://schemas.microsoft.com/office/drawing/2014/main" id="{16BB4F25-B6CB-4C57-89F9-479A3AF178F6}"/>
              </a:ext>
            </a:extLst>
          </p:cNvPr>
          <p:cNvSpPr>
            <a:spLocks noChangeArrowheads="1"/>
          </p:cNvSpPr>
          <p:nvPr/>
        </p:nvSpPr>
        <p:spPr bwMode="auto">
          <a:xfrm>
            <a:off x="8945563" y="3214688"/>
            <a:ext cx="1262062" cy="1209675"/>
          </a:xfrm>
          <a:prstGeom prst="ellipse">
            <a:avLst/>
          </a:prstGeom>
          <a:solidFill>
            <a:srgbClr val="FF9966"/>
          </a:solidFill>
          <a:ln w="762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0" name="Line 18">
            <a:extLst>
              <a:ext uri="{FF2B5EF4-FFF2-40B4-BE49-F238E27FC236}">
                <a16:creationId xmlns:a16="http://schemas.microsoft.com/office/drawing/2014/main" id="{0E0A5508-3100-4BAD-BB3A-80C573B5879B}"/>
              </a:ext>
            </a:extLst>
          </p:cNvPr>
          <p:cNvSpPr>
            <a:spLocks noChangeShapeType="1"/>
          </p:cNvSpPr>
          <p:nvPr/>
        </p:nvSpPr>
        <p:spPr bwMode="auto">
          <a:xfrm>
            <a:off x="8097838" y="3143250"/>
            <a:ext cx="863600" cy="4445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1" name="Line 19">
            <a:extLst>
              <a:ext uri="{FF2B5EF4-FFF2-40B4-BE49-F238E27FC236}">
                <a16:creationId xmlns:a16="http://schemas.microsoft.com/office/drawing/2014/main" id="{A171DDA8-E181-495E-82A2-C3CF62E13C88}"/>
              </a:ext>
            </a:extLst>
          </p:cNvPr>
          <p:cNvSpPr>
            <a:spLocks noChangeShapeType="1"/>
          </p:cNvSpPr>
          <p:nvPr/>
        </p:nvSpPr>
        <p:spPr bwMode="auto">
          <a:xfrm>
            <a:off x="8515350" y="3852863"/>
            <a:ext cx="400050" cy="14287"/>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2" name="Line 20">
            <a:extLst>
              <a:ext uri="{FF2B5EF4-FFF2-40B4-BE49-F238E27FC236}">
                <a16:creationId xmlns:a16="http://schemas.microsoft.com/office/drawing/2014/main" id="{2B645C56-3D91-4F0E-8ED2-B0BA6FA5B347}"/>
              </a:ext>
            </a:extLst>
          </p:cNvPr>
          <p:cNvSpPr>
            <a:spLocks noChangeShapeType="1"/>
          </p:cNvSpPr>
          <p:nvPr/>
        </p:nvSpPr>
        <p:spPr bwMode="auto">
          <a:xfrm>
            <a:off x="7313613" y="2916238"/>
            <a:ext cx="249237" cy="365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3" name="Line 21">
            <a:extLst>
              <a:ext uri="{FF2B5EF4-FFF2-40B4-BE49-F238E27FC236}">
                <a16:creationId xmlns:a16="http://schemas.microsoft.com/office/drawing/2014/main" id="{CA8EBBE8-670E-4F5D-A351-889C9485E5C3}"/>
              </a:ext>
            </a:extLst>
          </p:cNvPr>
          <p:cNvSpPr>
            <a:spLocks noChangeShapeType="1"/>
          </p:cNvSpPr>
          <p:nvPr/>
        </p:nvSpPr>
        <p:spPr bwMode="auto">
          <a:xfrm>
            <a:off x="6664325" y="3595688"/>
            <a:ext cx="990600" cy="687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4" name="Line 22">
            <a:extLst>
              <a:ext uri="{FF2B5EF4-FFF2-40B4-BE49-F238E27FC236}">
                <a16:creationId xmlns:a16="http://schemas.microsoft.com/office/drawing/2014/main" id="{EEC41A04-6E13-4976-85D9-9D9D8643BA37}"/>
              </a:ext>
            </a:extLst>
          </p:cNvPr>
          <p:cNvSpPr>
            <a:spLocks noChangeShapeType="1"/>
          </p:cNvSpPr>
          <p:nvPr/>
        </p:nvSpPr>
        <p:spPr bwMode="auto">
          <a:xfrm>
            <a:off x="5507038" y="4252913"/>
            <a:ext cx="944562" cy="227012"/>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5" name="Line 23">
            <a:extLst>
              <a:ext uri="{FF2B5EF4-FFF2-40B4-BE49-F238E27FC236}">
                <a16:creationId xmlns:a16="http://schemas.microsoft.com/office/drawing/2014/main" id="{30FF846B-A60E-4350-BE10-01FD5EBADF5E}"/>
              </a:ext>
            </a:extLst>
          </p:cNvPr>
          <p:cNvSpPr>
            <a:spLocks noChangeShapeType="1"/>
          </p:cNvSpPr>
          <p:nvPr/>
        </p:nvSpPr>
        <p:spPr bwMode="auto">
          <a:xfrm flipV="1">
            <a:off x="4660900" y="3322638"/>
            <a:ext cx="674688" cy="96043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6" name="Line 24">
            <a:extLst>
              <a:ext uri="{FF2B5EF4-FFF2-40B4-BE49-F238E27FC236}">
                <a16:creationId xmlns:a16="http://schemas.microsoft.com/office/drawing/2014/main" id="{F5260E6B-99F4-4113-A970-2EE3F777367A}"/>
              </a:ext>
            </a:extLst>
          </p:cNvPr>
          <p:cNvSpPr>
            <a:spLocks noChangeShapeType="1"/>
          </p:cNvSpPr>
          <p:nvPr/>
        </p:nvSpPr>
        <p:spPr bwMode="auto">
          <a:xfrm>
            <a:off x="3044825" y="2763838"/>
            <a:ext cx="611188" cy="30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7" name="Line 25">
            <a:extLst>
              <a:ext uri="{FF2B5EF4-FFF2-40B4-BE49-F238E27FC236}">
                <a16:creationId xmlns:a16="http://schemas.microsoft.com/office/drawing/2014/main" id="{BA28BF45-05A8-4DA8-9A0F-61A0BA09AD9F}"/>
              </a:ext>
            </a:extLst>
          </p:cNvPr>
          <p:cNvSpPr>
            <a:spLocks noChangeShapeType="1"/>
          </p:cNvSpPr>
          <p:nvPr/>
        </p:nvSpPr>
        <p:spPr bwMode="auto">
          <a:xfrm flipV="1">
            <a:off x="3225800" y="3927475"/>
            <a:ext cx="635000" cy="2508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8" name="Line 26">
            <a:extLst>
              <a:ext uri="{FF2B5EF4-FFF2-40B4-BE49-F238E27FC236}">
                <a16:creationId xmlns:a16="http://schemas.microsoft.com/office/drawing/2014/main" id="{153629DB-67E9-4CFB-AE27-40D37ABF9013}"/>
              </a:ext>
            </a:extLst>
          </p:cNvPr>
          <p:cNvSpPr>
            <a:spLocks noChangeShapeType="1"/>
          </p:cNvSpPr>
          <p:nvPr/>
        </p:nvSpPr>
        <p:spPr bwMode="auto">
          <a:xfrm>
            <a:off x="2424113" y="3595688"/>
            <a:ext cx="1422400" cy="1809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39" name="Line 27">
            <a:extLst>
              <a:ext uri="{FF2B5EF4-FFF2-40B4-BE49-F238E27FC236}">
                <a16:creationId xmlns:a16="http://schemas.microsoft.com/office/drawing/2014/main" id="{8D8335E8-0A63-4CEA-A85D-28C35337ADC2}"/>
              </a:ext>
            </a:extLst>
          </p:cNvPr>
          <p:cNvSpPr>
            <a:spLocks noChangeShapeType="1"/>
          </p:cNvSpPr>
          <p:nvPr/>
        </p:nvSpPr>
        <p:spPr bwMode="auto">
          <a:xfrm>
            <a:off x="2982913" y="2938463"/>
            <a:ext cx="914400" cy="6873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0" name="Line 28">
            <a:extLst>
              <a:ext uri="{FF2B5EF4-FFF2-40B4-BE49-F238E27FC236}">
                <a16:creationId xmlns:a16="http://schemas.microsoft.com/office/drawing/2014/main" id="{56F6C68B-68B1-4E8F-BA6C-F596676B094A}"/>
              </a:ext>
            </a:extLst>
          </p:cNvPr>
          <p:cNvSpPr>
            <a:spLocks noChangeShapeType="1"/>
          </p:cNvSpPr>
          <p:nvPr/>
        </p:nvSpPr>
        <p:spPr bwMode="auto">
          <a:xfrm>
            <a:off x="4222750" y="2847975"/>
            <a:ext cx="960438" cy="173038"/>
          </a:xfrm>
          <a:prstGeom prst="line">
            <a:avLst/>
          </a:prstGeom>
          <a:noFill/>
          <a:ln w="571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1" name="Line 29">
            <a:extLst>
              <a:ext uri="{FF2B5EF4-FFF2-40B4-BE49-F238E27FC236}">
                <a16:creationId xmlns:a16="http://schemas.microsoft.com/office/drawing/2014/main" id="{662888DF-EEE2-4C3A-84EE-D9B1B1FA90D5}"/>
              </a:ext>
            </a:extLst>
          </p:cNvPr>
          <p:cNvSpPr>
            <a:spLocks noChangeShapeType="1"/>
          </p:cNvSpPr>
          <p:nvPr/>
        </p:nvSpPr>
        <p:spPr bwMode="auto">
          <a:xfrm>
            <a:off x="3278188" y="4367213"/>
            <a:ext cx="922337" cy="1270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2" name="Line 30">
            <a:extLst>
              <a:ext uri="{FF2B5EF4-FFF2-40B4-BE49-F238E27FC236}">
                <a16:creationId xmlns:a16="http://schemas.microsoft.com/office/drawing/2014/main" id="{E312578B-8FC6-4045-A872-A33B5CF93203}"/>
              </a:ext>
            </a:extLst>
          </p:cNvPr>
          <p:cNvSpPr>
            <a:spLocks noChangeShapeType="1"/>
          </p:cNvSpPr>
          <p:nvPr/>
        </p:nvSpPr>
        <p:spPr bwMode="auto">
          <a:xfrm flipV="1">
            <a:off x="5734050" y="2930525"/>
            <a:ext cx="1020763" cy="120650"/>
          </a:xfrm>
          <a:prstGeom prst="line">
            <a:avLst/>
          </a:prstGeom>
          <a:noFill/>
          <a:ln w="5715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3" name="Line 31">
            <a:extLst>
              <a:ext uri="{FF2B5EF4-FFF2-40B4-BE49-F238E27FC236}">
                <a16:creationId xmlns:a16="http://schemas.microsoft.com/office/drawing/2014/main" id="{AC243CA9-290F-4189-B7E8-D0D18CBD512A}"/>
              </a:ext>
            </a:extLst>
          </p:cNvPr>
          <p:cNvSpPr>
            <a:spLocks noChangeShapeType="1"/>
          </p:cNvSpPr>
          <p:nvPr/>
        </p:nvSpPr>
        <p:spPr bwMode="auto">
          <a:xfrm>
            <a:off x="2787650" y="3051175"/>
            <a:ext cx="16510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4" name="Line 32">
            <a:extLst>
              <a:ext uri="{FF2B5EF4-FFF2-40B4-BE49-F238E27FC236}">
                <a16:creationId xmlns:a16="http://schemas.microsoft.com/office/drawing/2014/main" id="{AC6D3B60-31BB-4A83-A454-E6B41069D2AF}"/>
              </a:ext>
            </a:extLst>
          </p:cNvPr>
          <p:cNvSpPr>
            <a:spLocks noChangeShapeType="1"/>
          </p:cNvSpPr>
          <p:nvPr/>
        </p:nvSpPr>
        <p:spPr bwMode="auto">
          <a:xfrm>
            <a:off x="4003675" y="3097213"/>
            <a:ext cx="90488" cy="38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5" name="Line 33">
            <a:extLst>
              <a:ext uri="{FF2B5EF4-FFF2-40B4-BE49-F238E27FC236}">
                <a16:creationId xmlns:a16="http://schemas.microsoft.com/office/drawing/2014/main" id="{4EA67A94-81E9-4707-904C-C88513E43065}"/>
              </a:ext>
            </a:extLst>
          </p:cNvPr>
          <p:cNvSpPr>
            <a:spLocks noChangeShapeType="1"/>
          </p:cNvSpPr>
          <p:nvPr/>
        </p:nvSpPr>
        <p:spPr bwMode="auto">
          <a:xfrm>
            <a:off x="4238625" y="4049713"/>
            <a:ext cx="98425" cy="203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6" name="Line 34">
            <a:extLst>
              <a:ext uri="{FF2B5EF4-FFF2-40B4-BE49-F238E27FC236}">
                <a16:creationId xmlns:a16="http://schemas.microsoft.com/office/drawing/2014/main" id="{4F772135-FFFF-439D-8B3C-4AFD6C94FE6B}"/>
              </a:ext>
            </a:extLst>
          </p:cNvPr>
          <p:cNvSpPr>
            <a:spLocks noChangeShapeType="1"/>
          </p:cNvSpPr>
          <p:nvPr/>
        </p:nvSpPr>
        <p:spPr bwMode="auto">
          <a:xfrm>
            <a:off x="4132263" y="3021013"/>
            <a:ext cx="906462" cy="936625"/>
          </a:xfrm>
          <a:prstGeom prst="line">
            <a:avLst/>
          </a:prstGeom>
          <a:noFill/>
          <a:ln w="38100">
            <a:solidFill>
              <a:srgbClr val="FF99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7" name="Line 35">
            <a:extLst>
              <a:ext uri="{FF2B5EF4-FFF2-40B4-BE49-F238E27FC236}">
                <a16:creationId xmlns:a16="http://schemas.microsoft.com/office/drawing/2014/main" id="{EF8B4B2D-9C03-4AA1-83A6-7CDA0D19F44C}"/>
              </a:ext>
            </a:extLst>
          </p:cNvPr>
          <p:cNvSpPr>
            <a:spLocks noChangeShapeType="1"/>
          </p:cNvSpPr>
          <p:nvPr/>
        </p:nvSpPr>
        <p:spPr bwMode="auto">
          <a:xfrm flipV="1">
            <a:off x="4367213" y="3233738"/>
            <a:ext cx="838200" cy="414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8" name="Line 36">
            <a:extLst>
              <a:ext uri="{FF2B5EF4-FFF2-40B4-BE49-F238E27FC236}">
                <a16:creationId xmlns:a16="http://schemas.microsoft.com/office/drawing/2014/main" id="{1AF11234-D1F4-41C1-B46E-93D6FF3258C6}"/>
              </a:ext>
            </a:extLst>
          </p:cNvPr>
          <p:cNvSpPr>
            <a:spLocks noChangeShapeType="1"/>
          </p:cNvSpPr>
          <p:nvPr/>
        </p:nvSpPr>
        <p:spPr bwMode="auto">
          <a:xfrm>
            <a:off x="5643563" y="3324225"/>
            <a:ext cx="900112" cy="95885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49" name="AutoShape 37">
            <a:extLst>
              <a:ext uri="{FF2B5EF4-FFF2-40B4-BE49-F238E27FC236}">
                <a16:creationId xmlns:a16="http://schemas.microsoft.com/office/drawing/2014/main" id="{B7A7DAA3-76E3-4B0E-99D2-80490AEB6E8E}"/>
              </a:ext>
            </a:extLst>
          </p:cNvPr>
          <p:cNvSpPr>
            <a:spLocks noChangeArrowheads="1"/>
          </p:cNvSpPr>
          <p:nvPr/>
        </p:nvSpPr>
        <p:spPr bwMode="auto">
          <a:xfrm rot="4350183">
            <a:off x="7042150" y="2773363"/>
            <a:ext cx="249237" cy="928688"/>
          </a:xfrm>
          <a:prstGeom prst="upDownArrow">
            <a:avLst>
              <a:gd name="adj1" fmla="val 47083"/>
              <a:gd name="adj2" fmla="val 50113"/>
            </a:avLst>
          </a:prstGeom>
          <a:solidFill>
            <a:srgbClr val="FF9933"/>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0" name="AutoShape 38">
            <a:extLst>
              <a:ext uri="{FF2B5EF4-FFF2-40B4-BE49-F238E27FC236}">
                <a16:creationId xmlns:a16="http://schemas.microsoft.com/office/drawing/2014/main" id="{B7B73CF4-02BD-4347-AA26-130905A736F6}"/>
              </a:ext>
            </a:extLst>
          </p:cNvPr>
          <p:cNvSpPr>
            <a:spLocks noChangeArrowheads="1"/>
          </p:cNvSpPr>
          <p:nvPr/>
        </p:nvSpPr>
        <p:spPr bwMode="auto">
          <a:xfrm rot="-4205264">
            <a:off x="4561681" y="3712369"/>
            <a:ext cx="180975" cy="604838"/>
          </a:xfrm>
          <a:prstGeom prst="upDownArrow">
            <a:avLst>
              <a:gd name="adj1" fmla="val 50000"/>
              <a:gd name="adj2" fmla="val 66842"/>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1" name="AutoShape 39">
            <a:extLst>
              <a:ext uri="{FF2B5EF4-FFF2-40B4-BE49-F238E27FC236}">
                <a16:creationId xmlns:a16="http://schemas.microsoft.com/office/drawing/2014/main" id="{BA436F62-CF38-474A-AD16-2A9BA5D64828}"/>
              </a:ext>
            </a:extLst>
          </p:cNvPr>
          <p:cNvSpPr>
            <a:spLocks noChangeArrowheads="1"/>
          </p:cNvSpPr>
          <p:nvPr/>
        </p:nvSpPr>
        <p:spPr bwMode="auto">
          <a:xfrm rot="4567433">
            <a:off x="6288881" y="3864769"/>
            <a:ext cx="619125" cy="166688"/>
          </a:xfrm>
          <a:prstGeom prst="leftRightArrow">
            <a:avLst>
              <a:gd name="adj1" fmla="val 50000"/>
              <a:gd name="adj2" fmla="val 74285"/>
            </a:avLst>
          </a:prstGeom>
          <a:solidFill>
            <a:srgbClr val="00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2" name="AutoShape 40">
            <a:extLst>
              <a:ext uri="{FF2B5EF4-FFF2-40B4-BE49-F238E27FC236}">
                <a16:creationId xmlns:a16="http://schemas.microsoft.com/office/drawing/2014/main" id="{A2DC32EC-782C-4AA4-B9AD-CA1DBD0688C6}"/>
              </a:ext>
            </a:extLst>
          </p:cNvPr>
          <p:cNvSpPr>
            <a:spLocks noChangeArrowheads="1"/>
          </p:cNvSpPr>
          <p:nvPr/>
        </p:nvSpPr>
        <p:spPr bwMode="auto">
          <a:xfrm rot="5181331">
            <a:off x="7189787" y="4238626"/>
            <a:ext cx="174625" cy="552450"/>
          </a:xfrm>
          <a:prstGeom prst="upDownArrow">
            <a:avLst>
              <a:gd name="adj1" fmla="val 50000"/>
              <a:gd name="adj2" fmla="val 63273"/>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3" name="Line 41">
            <a:extLst>
              <a:ext uri="{FF2B5EF4-FFF2-40B4-BE49-F238E27FC236}">
                <a16:creationId xmlns:a16="http://schemas.microsoft.com/office/drawing/2014/main" id="{D2AE8A37-1CEF-4C94-8D46-D1835DFC41E2}"/>
              </a:ext>
            </a:extLst>
          </p:cNvPr>
          <p:cNvSpPr>
            <a:spLocks noChangeShapeType="1"/>
          </p:cNvSpPr>
          <p:nvPr/>
        </p:nvSpPr>
        <p:spPr bwMode="auto">
          <a:xfrm flipH="1" flipV="1">
            <a:off x="6702425" y="3467100"/>
            <a:ext cx="1284288" cy="2651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4" name="Line 42">
            <a:extLst>
              <a:ext uri="{FF2B5EF4-FFF2-40B4-BE49-F238E27FC236}">
                <a16:creationId xmlns:a16="http://schemas.microsoft.com/office/drawing/2014/main" id="{1FD1920B-A8A6-4EBB-BC6A-6E1B76B30F7F}"/>
              </a:ext>
            </a:extLst>
          </p:cNvPr>
          <p:cNvSpPr>
            <a:spLocks noChangeShapeType="1"/>
          </p:cNvSpPr>
          <p:nvPr/>
        </p:nvSpPr>
        <p:spPr bwMode="auto">
          <a:xfrm flipV="1">
            <a:off x="6921500" y="3233738"/>
            <a:ext cx="793750" cy="1065212"/>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5" name="Line 43">
            <a:extLst>
              <a:ext uri="{FF2B5EF4-FFF2-40B4-BE49-F238E27FC236}">
                <a16:creationId xmlns:a16="http://schemas.microsoft.com/office/drawing/2014/main" id="{40C99411-B2A2-4A98-957B-353786F43656}"/>
              </a:ext>
            </a:extLst>
          </p:cNvPr>
          <p:cNvSpPr>
            <a:spLocks noChangeShapeType="1"/>
          </p:cNvSpPr>
          <p:nvPr/>
        </p:nvSpPr>
        <p:spPr bwMode="auto">
          <a:xfrm flipH="1">
            <a:off x="8015288" y="4071938"/>
            <a:ext cx="100012" cy="188912"/>
          </a:xfrm>
          <a:prstGeom prst="line">
            <a:avLst/>
          </a:prstGeom>
          <a:noFill/>
          <a:ln w="38100" cmpd="dbl">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6" name="Line 44">
            <a:extLst>
              <a:ext uri="{FF2B5EF4-FFF2-40B4-BE49-F238E27FC236}">
                <a16:creationId xmlns:a16="http://schemas.microsoft.com/office/drawing/2014/main" id="{D5B6BEF3-A479-44A4-A4DE-4FD39338894C}"/>
              </a:ext>
            </a:extLst>
          </p:cNvPr>
          <p:cNvSpPr>
            <a:spLocks noChangeShapeType="1"/>
          </p:cNvSpPr>
          <p:nvPr/>
        </p:nvSpPr>
        <p:spPr bwMode="auto">
          <a:xfrm flipV="1">
            <a:off x="8137525" y="4102100"/>
            <a:ext cx="854075" cy="279400"/>
          </a:xfrm>
          <a:prstGeom prst="line">
            <a:avLst/>
          </a:prstGeom>
          <a:noFill/>
          <a:ln w="57150">
            <a:solidFill>
              <a:srgbClr val="6190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7" name="Text Box 45">
            <a:extLst>
              <a:ext uri="{FF2B5EF4-FFF2-40B4-BE49-F238E27FC236}">
                <a16:creationId xmlns:a16="http://schemas.microsoft.com/office/drawing/2014/main" id="{1C9BEA72-FD20-4EAF-B4C0-16FE13368F9B}"/>
              </a:ext>
            </a:extLst>
          </p:cNvPr>
          <p:cNvSpPr txBox="1">
            <a:spLocks noChangeArrowheads="1"/>
          </p:cNvSpPr>
          <p:nvPr/>
        </p:nvSpPr>
        <p:spPr bwMode="auto">
          <a:xfrm>
            <a:off x="4464050" y="1474788"/>
            <a:ext cx="25161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kauzální síť</a:t>
            </a:r>
          </a:p>
        </p:txBody>
      </p:sp>
      <p:sp>
        <p:nvSpPr>
          <p:cNvPr id="38958" name="Freeform 46">
            <a:extLst>
              <a:ext uri="{FF2B5EF4-FFF2-40B4-BE49-F238E27FC236}">
                <a16:creationId xmlns:a16="http://schemas.microsoft.com/office/drawing/2014/main" id="{BFD49A5F-8983-4A78-BB4D-B1055F4764CA}"/>
              </a:ext>
            </a:extLst>
          </p:cNvPr>
          <p:cNvSpPr>
            <a:spLocks/>
          </p:cNvSpPr>
          <p:nvPr/>
        </p:nvSpPr>
        <p:spPr bwMode="auto">
          <a:xfrm>
            <a:off x="2741613" y="2689225"/>
            <a:ext cx="7115175" cy="2005013"/>
          </a:xfrm>
          <a:custGeom>
            <a:avLst/>
            <a:gdLst>
              <a:gd name="T0" fmla="*/ 0 w 4482"/>
              <a:gd name="T1" fmla="*/ 2147483646 h 1263"/>
              <a:gd name="T2" fmla="*/ 2147483646 w 4482"/>
              <a:gd name="T3" fmla="*/ 2147483646 h 1263"/>
              <a:gd name="T4" fmla="*/ 2147483646 w 4482"/>
              <a:gd name="T5" fmla="*/ 2147483646 h 1263"/>
              <a:gd name="T6" fmla="*/ 2147483646 w 4482"/>
              <a:gd name="T7" fmla="*/ 2147483646 h 1263"/>
              <a:gd name="T8" fmla="*/ 2147483646 w 4482"/>
              <a:gd name="T9" fmla="*/ 2147483646 h 1263"/>
              <a:gd name="T10" fmla="*/ 2147483646 w 4482"/>
              <a:gd name="T11" fmla="*/ 2147483646 h 1263"/>
              <a:gd name="T12" fmla="*/ 2147483646 w 4482"/>
              <a:gd name="T13" fmla="*/ 2147483646 h 1263"/>
              <a:gd name="T14" fmla="*/ 2147483646 w 4482"/>
              <a:gd name="T15" fmla="*/ 2147483646 h 12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82" h="1263">
                <a:moveTo>
                  <a:pt x="0" y="120"/>
                </a:moveTo>
                <a:cubicBezTo>
                  <a:pt x="240" y="60"/>
                  <a:pt x="481" y="0"/>
                  <a:pt x="747" y="153"/>
                </a:cubicBezTo>
                <a:cubicBezTo>
                  <a:pt x="1013" y="306"/>
                  <a:pt x="1308" y="859"/>
                  <a:pt x="1599" y="1038"/>
                </a:cubicBezTo>
                <a:cubicBezTo>
                  <a:pt x="1890" y="1217"/>
                  <a:pt x="2224" y="1203"/>
                  <a:pt x="2494" y="1229"/>
                </a:cubicBezTo>
                <a:cubicBezTo>
                  <a:pt x="2764" y="1255"/>
                  <a:pt x="2921" y="1263"/>
                  <a:pt x="3222" y="1195"/>
                </a:cubicBezTo>
                <a:cubicBezTo>
                  <a:pt x="3523" y="1127"/>
                  <a:pt x="4124" y="882"/>
                  <a:pt x="4303" y="819"/>
                </a:cubicBezTo>
                <a:cubicBezTo>
                  <a:pt x="4482" y="756"/>
                  <a:pt x="4299" y="820"/>
                  <a:pt x="4298" y="819"/>
                </a:cubicBezTo>
                <a:cubicBezTo>
                  <a:pt x="4297" y="818"/>
                  <a:pt x="4298" y="812"/>
                  <a:pt x="4298" y="810"/>
                </a:cubicBezTo>
              </a:path>
            </a:pathLst>
          </a:custGeom>
          <a:noFill/>
          <a:ln w="762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8959" name="Text Box 47">
            <a:extLst>
              <a:ext uri="{FF2B5EF4-FFF2-40B4-BE49-F238E27FC236}">
                <a16:creationId xmlns:a16="http://schemas.microsoft.com/office/drawing/2014/main" id="{E836930E-3E64-48A8-9E5B-67A755E4CA95}"/>
              </a:ext>
            </a:extLst>
          </p:cNvPr>
          <p:cNvSpPr txBox="1">
            <a:spLocks noChangeArrowheads="1"/>
          </p:cNvSpPr>
          <p:nvPr/>
        </p:nvSpPr>
        <p:spPr bwMode="auto">
          <a:xfrm>
            <a:off x="1795463" y="5835650"/>
            <a:ext cx="83804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3200" b="1" i="0" u="none" strike="noStrike" kern="1200" cap="none" spc="0" normalizeH="0" baseline="0" noProof="0">
                <a:ln>
                  <a:noFill/>
                </a:ln>
                <a:solidFill>
                  <a:srgbClr val="333399"/>
                </a:solidFill>
                <a:effectLst/>
                <a:uLnTx/>
                <a:uFillTx/>
                <a:latin typeface="Arial" panose="020B0604020202020204" pitchFamily="34" charset="0"/>
                <a:ea typeface="+mn-ea"/>
                <a:cs typeface="+mn-cs"/>
              </a:rPr>
              <a:t>Možnost přerušení etiologického procesu</a:t>
            </a:r>
          </a:p>
        </p:txBody>
      </p:sp>
      <p:sp>
        <p:nvSpPr>
          <p:cNvPr id="38960" name="AutoShape 63">
            <a:extLst>
              <a:ext uri="{FF2B5EF4-FFF2-40B4-BE49-F238E27FC236}">
                <a16:creationId xmlns:a16="http://schemas.microsoft.com/office/drawing/2014/main" id="{1E6D5D8E-24C5-478B-A516-2645B33CA236}"/>
              </a:ext>
            </a:extLst>
          </p:cNvPr>
          <p:cNvSpPr>
            <a:spLocks noChangeArrowheads="1"/>
          </p:cNvSpPr>
          <p:nvPr/>
        </p:nvSpPr>
        <p:spPr bwMode="auto">
          <a:xfrm rot="1997965">
            <a:off x="4838700" y="4403725"/>
            <a:ext cx="679450" cy="1533525"/>
          </a:xfrm>
          <a:prstGeom prst="upArrow">
            <a:avLst>
              <a:gd name="adj1" fmla="val 50000"/>
              <a:gd name="adj2" fmla="val 61932"/>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158102435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C9F726-C5CC-4D80-8419-3B7AB7A58238}"/>
              </a:ext>
            </a:extLst>
          </p:cNvPr>
          <p:cNvSpPr>
            <a:spLocks noGrp="1"/>
          </p:cNvSpPr>
          <p:nvPr>
            <p:ph type="title"/>
          </p:nvPr>
        </p:nvSpPr>
        <p:spPr/>
        <p:txBody>
          <a:bodyPr/>
          <a:lstStyle/>
          <a:p>
            <a:r>
              <a:rPr lang="cs-CZ" altLang="cs-CZ" b="1" dirty="0">
                <a:solidFill>
                  <a:schemeClr val="accent2"/>
                </a:solidFill>
                <a:latin typeface="Arial Black" panose="020B0A04020102020204" pitchFamily="34" charset="0"/>
              </a:rPr>
              <a:t>ETIOLOGICKÉ MODELY</a:t>
            </a:r>
            <a:endParaRPr lang="cs-CZ" dirty="0"/>
          </a:p>
        </p:txBody>
      </p:sp>
      <p:graphicFrame>
        <p:nvGraphicFramePr>
          <p:cNvPr id="6" name="Diagram 5">
            <a:extLst>
              <a:ext uri="{FF2B5EF4-FFF2-40B4-BE49-F238E27FC236}">
                <a16:creationId xmlns:a16="http://schemas.microsoft.com/office/drawing/2014/main" id="{0D2274CD-6DC9-46F3-A512-F55DD46785EE}"/>
              </a:ext>
            </a:extLst>
          </p:cNvPr>
          <p:cNvGraphicFramePr/>
          <p:nvPr/>
        </p:nvGraphicFramePr>
        <p:xfrm>
          <a:off x="691471" y="1417638"/>
          <a:ext cx="10583170" cy="5083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26220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66A74504-0791-4420-A2A5-85A7A31614BC}"/>
              </a:ext>
            </a:extLst>
          </p:cNvPr>
          <p:cNvSpPr>
            <a:spLocks noGrp="1" noChangeArrowheads="1"/>
          </p:cNvSpPr>
          <p:nvPr>
            <p:ph type="body" idx="1"/>
          </p:nvPr>
        </p:nvSpPr>
        <p:spPr>
          <a:xfrm>
            <a:off x="854368" y="1654049"/>
            <a:ext cx="10340373" cy="4168775"/>
          </a:xfrm>
        </p:spPr>
        <p:txBody>
          <a:bodyPr/>
          <a:lstStyle/>
          <a:p>
            <a:pPr marL="0" indent="0" algn="ctr" eaLnBrk="1" hangingPunct="1">
              <a:buFontTx/>
              <a:buNone/>
              <a:defRPr/>
            </a:pPr>
            <a:endParaRPr lang="cs-CZ" altLang="cs-CZ" sz="4400" b="1" dirty="0">
              <a:solidFill>
                <a:srgbClr val="00B0F0"/>
              </a:solidFill>
            </a:endParaRPr>
          </a:p>
          <a:p>
            <a:pPr marL="0" indent="0" algn="ctr" eaLnBrk="1" hangingPunct="1">
              <a:spcBef>
                <a:spcPct val="0"/>
              </a:spcBef>
              <a:buFontTx/>
              <a:buNone/>
              <a:defRPr/>
            </a:pPr>
            <a:endParaRPr lang="cs-CZ" altLang="cs-CZ" sz="2400" b="1" dirty="0">
              <a:solidFill>
                <a:srgbClr val="00B0F0"/>
              </a:solidFill>
            </a:endParaRPr>
          </a:p>
          <a:p>
            <a:pPr eaLnBrk="1" hangingPunct="1">
              <a:spcBef>
                <a:spcPct val="0"/>
              </a:spcBef>
              <a:defRPr/>
            </a:pPr>
            <a:r>
              <a:rPr lang="cs-CZ" altLang="cs-CZ" sz="2800" b="1" dirty="0">
                <a:solidFill>
                  <a:srgbClr val="333399"/>
                </a:solidFill>
              </a:rPr>
              <a:t>John </a:t>
            </a:r>
            <a:r>
              <a:rPr lang="cs-CZ" altLang="cs-CZ" sz="2800" b="1" dirty="0" err="1">
                <a:solidFill>
                  <a:srgbClr val="333399"/>
                </a:solidFill>
              </a:rPr>
              <a:t>Snow</a:t>
            </a:r>
            <a:endParaRPr lang="cs-CZ" altLang="cs-CZ" sz="2800" b="1" dirty="0">
              <a:solidFill>
                <a:srgbClr val="333399"/>
              </a:solidFill>
            </a:endParaRPr>
          </a:p>
          <a:p>
            <a:pPr eaLnBrk="1" hangingPunct="1">
              <a:spcBef>
                <a:spcPct val="0"/>
              </a:spcBef>
              <a:defRPr/>
            </a:pPr>
            <a:r>
              <a:rPr lang="cs-CZ" altLang="cs-CZ" sz="2800" b="1" dirty="0">
                <a:solidFill>
                  <a:schemeClr val="accent2"/>
                </a:solidFill>
              </a:rPr>
              <a:t>F. I. </a:t>
            </a:r>
            <a:r>
              <a:rPr lang="en-GB" altLang="cs-CZ" sz="2800" b="1" dirty="0">
                <a:solidFill>
                  <a:schemeClr val="accent2"/>
                </a:solidFill>
              </a:rPr>
              <a:t>Semmelweis</a:t>
            </a:r>
            <a:endParaRPr lang="cs-CZ" altLang="cs-CZ" sz="2800" b="1" dirty="0">
              <a:solidFill>
                <a:schemeClr val="accent2"/>
              </a:solidFill>
            </a:endParaRPr>
          </a:p>
          <a:p>
            <a:pPr marL="0" indent="0" eaLnBrk="1" hangingPunct="1">
              <a:spcBef>
                <a:spcPct val="0"/>
              </a:spcBef>
              <a:buNone/>
              <a:defRPr/>
            </a:pPr>
            <a:endParaRPr lang="cs-CZ" altLang="cs-CZ" sz="2800" b="1" dirty="0">
              <a:solidFill>
                <a:schemeClr val="accent2"/>
              </a:solidFill>
            </a:endParaRPr>
          </a:p>
          <a:p>
            <a:pPr eaLnBrk="1" hangingPunct="1">
              <a:spcBef>
                <a:spcPct val="0"/>
              </a:spcBef>
              <a:defRPr/>
            </a:pPr>
            <a:r>
              <a:rPr lang="cs-CZ" altLang="cs-CZ" sz="2800" b="1" dirty="0">
                <a:solidFill>
                  <a:schemeClr val="accent2"/>
                </a:solidFill>
              </a:rPr>
              <a:t>Jde o popis a rozložení zdravotního problému v populaci.</a:t>
            </a:r>
          </a:p>
          <a:p>
            <a:pPr eaLnBrk="1" hangingPunct="1">
              <a:spcBef>
                <a:spcPct val="0"/>
              </a:spcBef>
              <a:defRPr/>
            </a:pPr>
            <a:r>
              <a:rPr lang="cs-CZ" altLang="cs-CZ" sz="2800" b="1" dirty="0">
                <a:solidFill>
                  <a:schemeClr val="accent2"/>
                </a:solidFill>
              </a:rPr>
              <a:t>Sběr dat, dobrý popis, pozorování a zdraví úsudek může vést k </a:t>
            </a:r>
            <a:r>
              <a:rPr lang="cs-CZ" altLang="cs-CZ" sz="2800" b="1">
                <a:solidFill>
                  <a:schemeClr val="accent2"/>
                </a:solidFill>
              </a:rPr>
              <a:t>významným objevům </a:t>
            </a:r>
            <a:br>
              <a:rPr lang="en-GB" altLang="cs-CZ" sz="2400" b="1" dirty="0">
                <a:solidFill>
                  <a:schemeClr val="accent2"/>
                </a:solidFill>
              </a:rPr>
            </a:br>
            <a:endParaRPr lang="cs-CZ" altLang="cs-CZ" sz="2400" b="1" dirty="0">
              <a:solidFill>
                <a:srgbClr val="00B0F0"/>
              </a:solidFill>
            </a:endParaRPr>
          </a:p>
        </p:txBody>
      </p:sp>
      <p:sp>
        <p:nvSpPr>
          <p:cNvPr id="40964" name="Obdélník 5">
            <a:extLst>
              <a:ext uri="{FF2B5EF4-FFF2-40B4-BE49-F238E27FC236}">
                <a16:creationId xmlns:a16="http://schemas.microsoft.com/office/drawing/2014/main" id="{06CA7385-2388-4538-BB91-B108C1AEB659}"/>
              </a:ext>
            </a:extLst>
          </p:cNvPr>
          <p:cNvSpPr>
            <a:spLocks noChangeArrowheads="1"/>
          </p:cNvSpPr>
          <p:nvPr/>
        </p:nvSpPr>
        <p:spPr bwMode="auto">
          <a:xfrm>
            <a:off x="460375" y="109538"/>
            <a:ext cx="28067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ETIOLOGICKÉ MODELY</a:t>
            </a: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5" name="Skupina 4">
            <a:extLst>
              <a:ext uri="{FF2B5EF4-FFF2-40B4-BE49-F238E27FC236}">
                <a16:creationId xmlns:a16="http://schemas.microsoft.com/office/drawing/2014/main" id="{2F938722-6700-4F8C-80AA-6FD382E39682}"/>
              </a:ext>
            </a:extLst>
          </p:cNvPr>
          <p:cNvGrpSpPr/>
          <p:nvPr/>
        </p:nvGrpSpPr>
        <p:grpSpPr>
          <a:xfrm>
            <a:off x="1063439" y="701968"/>
            <a:ext cx="10065121" cy="1121760"/>
            <a:chOff x="516756" y="58597"/>
            <a:chExt cx="10065121" cy="1121760"/>
          </a:xfrm>
          <a:solidFill>
            <a:srgbClr val="EF8F01"/>
          </a:solidFill>
        </p:grpSpPr>
        <p:sp>
          <p:nvSpPr>
            <p:cNvPr id="6" name="Obdélník: se zakulacenými rohy 5">
              <a:extLst>
                <a:ext uri="{FF2B5EF4-FFF2-40B4-BE49-F238E27FC236}">
                  <a16:creationId xmlns:a16="http://schemas.microsoft.com/office/drawing/2014/main" id="{CC2814D8-4C99-4504-8142-A9CDC2B63F2E}"/>
                </a:ext>
              </a:extLst>
            </p:cNvPr>
            <p:cNvSpPr/>
            <p:nvPr/>
          </p:nvSpPr>
          <p:spPr>
            <a:xfrm>
              <a:off x="516756" y="58597"/>
              <a:ext cx="10065121" cy="112176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Obdélník: se zakulacenými rohy 4">
              <a:extLst>
                <a:ext uri="{FF2B5EF4-FFF2-40B4-BE49-F238E27FC236}">
                  <a16:creationId xmlns:a16="http://schemas.microsoft.com/office/drawing/2014/main" id="{4651CDAC-AF46-4857-89C4-EA5ACC073A8D}"/>
                </a:ext>
              </a:extLst>
            </p:cNvPr>
            <p:cNvSpPr txBox="1"/>
            <p:nvPr/>
          </p:nvSpPr>
          <p:spPr>
            <a:xfrm>
              <a:off x="571516" y="113357"/>
              <a:ext cx="9955601" cy="101224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80013" tIns="0" rIns="280013" bIns="0" numCol="1" spcCol="1270" anchor="ctr" anchorCtr="0">
              <a:noAutofit/>
            </a:bodyPr>
            <a:lstStyle/>
            <a:p>
              <a:pPr marL="0" marR="0" lvl="0" indent="0" algn="l" defTabSz="1689100" rtl="0" eaLnBrk="0" fontAlgn="base" latinLnBrk="0" hangingPunct="0">
                <a:lnSpc>
                  <a:spcPct val="90000"/>
                </a:lnSpc>
                <a:spcBef>
                  <a:spcPct val="0"/>
                </a:spcBef>
                <a:spcAft>
                  <a:spcPct val="35000"/>
                </a:spcAft>
                <a:buClrTx/>
                <a:buSzTx/>
                <a:buFontTx/>
                <a:buNone/>
                <a:tabLst/>
                <a:defRPr/>
              </a:pPr>
              <a:r>
                <a:rPr kumimoji="0" lang="cs-CZ" sz="3800" b="0" i="0" u="none" strike="noStrike" kern="1200" cap="none" spc="0" normalizeH="0" baseline="0" noProof="0" dirty="0">
                  <a:ln>
                    <a:noFill/>
                  </a:ln>
                  <a:solidFill>
                    <a:srgbClr val="FFFFFF"/>
                  </a:solidFill>
                  <a:effectLst/>
                  <a:uLnTx/>
                  <a:uFillTx/>
                  <a:latin typeface="Arial"/>
                  <a:ea typeface="+mn-ea"/>
                  <a:cs typeface="+mn-cs"/>
                </a:rPr>
                <a:t>1. OSOBA – MÍSTO - ČAS</a:t>
              </a:r>
            </a:p>
          </p:txBody>
        </p:sp>
      </p:grpSp>
    </p:spTree>
    <p:custDataLst>
      <p:tags r:id="rId1"/>
    </p:custDataLst>
    <p:extLst>
      <p:ext uri="{BB962C8B-B14F-4D97-AF65-F5344CB8AC3E}">
        <p14:creationId xmlns:p14="http://schemas.microsoft.com/office/powerpoint/2010/main" val="7837772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40D67C8F-8DB1-48C2-A009-E5BE8236C4A3}"/>
              </a:ext>
            </a:extLst>
          </p:cNvPr>
          <p:cNvSpPr>
            <a:spLocks noGrp="1" noChangeArrowheads="1"/>
          </p:cNvSpPr>
          <p:nvPr>
            <p:ph type="body" idx="1"/>
          </p:nvPr>
        </p:nvSpPr>
        <p:spPr>
          <a:xfrm>
            <a:off x="1993900" y="5902325"/>
            <a:ext cx="8229600" cy="720725"/>
          </a:xfrm>
        </p:spPr>
        <p:txBody>
          <a:bodyPr/>
          <a:lstStyle/>
          <a:p>
            <a:pPr algn="ctr" eaLnBrk="1" hangingPunct="1">
              <a:buFontTx/>
              <a:buNone/>
            </a:pPr>
            <a:r>
              <a:rPr lang="en-GB" altLang="cs-CZ" sz="3600" b="1">
                <a:solidFill>
                  <a:schemeClr val="accent2"/>
                </a:solidFill>
              </a:rPr>
              <a:t>Etiologická</a:t>
            </a:r>
            <a:r>
              <a:rPr lang="en-GB" altLang="cs-CZ" b="1">
                <a:solidFill>
                  <a:schemeClr val="accent2"/>
                </a:solidFill>
              </a:rPr>
              <a:t> triáda</a:t>
            </a:r>
          </a:p>
        </p:txBody>
      </p:sp>
      <p:sp>
        <p:nvSpPr>
          <p:cNvPr id="41988" name="Rectangle 5">
            <a:extLst>
              <a:ext uri="{FF2B5EF4-FFF2-40B4-BE49-F238E27FC236}">
                <a16:creationId xmlns:a16="http://schemas.microsoft.com/office/drawing/2014/main" id="{FE0B5223-2D1E-4BC9-B12B-0EA8DD905D12}"/>
              </a:ext>
            </a:extLst>
          </p:cNvPr>
          <p:cNvSpPr>
            <a:spLocks noChangeArrowheads="1"/>
          </p:cNvSpPr>
          <p:nvPr/>
        </p:nvSpPr>
        <p:spPr bwMode="auto">
          <a:xfrm>
            <a:off x="1524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41989" name="Object 4">
            <a:extLst>
              <a:ext uri="{FF2B5EF4-FFF2-40B4-BE49-F238E27FC236}">
                <a16:creationId xmlns:a16="http://schemas.microsoft.com/office/drawing/2014/main" id="{572CDF17-7DAA-48D7-BF59-191D40C682ED}"/>
              </a:ext>
            </a:extLst>
          </p:cNvPr>
          <p:cNvGraphicFramePr>
            <a:graphicFrameLocks noChangeAspect="1"/>
          </p:cNvGraphicFramePr>
          <p:nvPr/>
        </p:nvGraphicFramePr>
        <p:xfrm>
          <a:off x="2673350" y="2109788"/>
          <a:ext cx="7056438" cy="3392487"/>
        </p:xfrm>
        <a:graphic>
          <a:graphicData uri="http://schemas.openxmlformats.org/presentationml/2006/ole">
            <mc:AlternateContent xmlns:mc="http://schemas.openxmlformats.org/markup-compatibility/2006">
              <mc:Choice xmlns:v="urn:schemas-microsoft-com:vml" Requires="v">
                <p:oleObj spid="_x0000_s111622" r:id="rId4" imgW="5014913" imgH="2413000" progId="MSDraw">
                  <p:embed/>
                </p:oleObj>
              </mc:Choice>
              <mc:Fallback>
                <p:oleObj r:id="rId4" imgW="5014913" imgH="2413000" progId="MSDraw">
                  <p:embed/>
                  <p:pic>
                    <p:nvPicPr>
                      <p:cNvPr id="41989" name="Object 4">
                        <a:extLst>
                          <a:ext uri="{FF2B5EF4-FFF2-40B4-BE49-F238E27FC236}">
                            <a16:creationId xmlns:a16="http://schemas.microsoft.com/office/drawing/2014/main" id="{572CDF17-7DAA-48D7-BF59-191D40C68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3350" y="2109788"/>
                        <a:ext cx="7056438"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Přímá spojnice se šipkou 4">
            <a:extLst>
              <a:ext uri="{FF2B5EF4-FFF2-40B4-BE49-F238E27FC236}">
                <a16:creationId xmlns:a16="http://schemas.microsoft.com/office/drawing/2014/main" id="{25DEC86D-FF94-4CA3-836D-4963CC631FFB}"/>
              </a:ext>
            </a:extLst>
          </p:cNvPr>
          <p:cNvCxnSpPr/>
          <p:nvPr/>
        </p:nvCxnSpPr>
        <p:spPr>
          <a:xfrm flipH="1" flipV="1">
            <a:off x="1809750" y="2189163"/>
            <a:ext cx="1924050" cy="1020762"/>
          </a:xfrm>
          <a:prstGeom prst="straightConnector1">
            <a:avLst/>
          </a:prstGeom>
          <a:ln w="539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1991" name="TextovéPole 5">
            <a:extLst>
              <a:ext uri="{FF2B5EF4-FFF2-40B4-BE49-F238E27FC236}">
                <a16:creationId xmlns:a16="http://schemas.microsoft.com/office/drawing/2014/main" id="{0527560D-44C4-44FF-9220-90E6092BA86C}"/>
              </a:ext>
            </a:extLst>
          </p:cNvPr>
          <p:cNvSpPr txBox="1">
            <a:spLocks noChangeArrowheads="1"/>
          </p:cNvSpPr>
          <p:nvPr/>
        </p:nvSpPr>
        <p:spPr bwMode="auto">
          <a:xfrm>
            <a:off x="285750" y="1543050"/>
            <a:ext cx="3448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18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Nutná, ale </a:t>
            </a:r>
            <a:r>
              <a:rPr kumimoji="0" lang="cs-CZ" altLang="cs-CZ" sz="1800" b="1" i="0" u="sng" strike="noStrike" kern="1200" cap="none" spc="0" normalizeH="0" baseline="0" noProof="0" dirty="0">
                <a:ln>
                  <a:noFill/>
                </a:ln>
                <a:solidFill>
                  <a:srgbClr val="333399"/>
                </a:solidFill>
                <a:effectLst/>
                <a:uLnTx/>
                <a:uFillTx/>
                <a:latin typeface="Arial" panose="020B0604020202020204" pitchFamily="34" charset="0"/>
                <a:ea typeface="+mn-ea"/>
                <a:cs typeface="+mn-cs"/>
              </a:rPr>
              <a:t>ne vždy dostačující </a:t>
            </a:r>
            <a:r>
              <a:rPr kumimoji="0" lang="cs-CZ" altLang="cs-CZ" sz="18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podmínka vzniku nemoci</a:t>
            </a:r>
          </a:p>
        </p:txBody>
      </p:sp>
      <p:sp>
        <p:nvSpPr>
          <p:cNvPr id="41993" name="Obdélník 3">
            <a:extLst>
              <a:ext uri="{FF2B5EF4-FFF2-40B4-BE49-F238E27FC236}">
                <a16:creationId xmlns:a16="http://schemas.microsoft.com/office/drawing/2014/main" id="{2DF7EC34-76F8-48D9-BE6A-A193BBBB34BD}"/>
              </a:ext>
            </a:extLst>
          </p:cNvPr>
          <p:cNvSpPr>
            <a:spLocks noChangeArrowheads="1"/>
          </p:cNvSpPr>
          <p:nvPr/>
        </p:nvSpPr>
        <p:spPr bwMode="auto">
          <a:xfrm>
            <a:off x="212725" y="34925"/>
            <a:ext cx="2806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ETIOLOGICKÉ MODELY</a:t>
            </a: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12" name="Skupina 11">
            <a:extLst>
              <a:ext uri="{FF2B5EF4-FFF2-40B4-BE49-F238E27FC236}">
                <a16:creationId xmlns:a16="http://schemas.microsoft.com/office/drawing/2014/main" id="{AE34B538-3202-4E29-A9E3-E9731D039B87}"/>
              </a:ext>
            </a:extLst>
          </p:cNvPr>
          <p:cNvGrpSpPr/>
          <p:nvPr/>
        </p:nvGrpSpPr>
        <p:grpSpPr>
          <a:xfrm>
            <a:off x="1070331" y="387461"/>
            <a:ext cx="10076738" cy="1121760"/>
            <a:chOff x="503837" y="1782277"/>
            <a:chExt cx="10076738" cy="1121760"/>
          </a:xfrm>
        </p:grpSpPr>
        <p:sp>
          <p:nvSpPr>
            <p:cNvPr id="13" name="Obdélník: se zakulacenými rohy 12">
              <a:extLst>
                <a:ext uri="{FF2B5EF4-FFF2-40B4-BE49-F238E27FC236}">
                  <a16:creationId xmlns:a16="http://schemas.microsoft.com/office/drawing/2014/main" id="{04A41026-10A3-4D02-A89D-38EDF4A84D15}"/>
                </a:ext>
              </a:extLst>
            </p:cNvPr>
            <p:cNvSpPr/>
            <p:nvPr/>
          </p:nvSpPr>
          <p:spPr>
            <a:xfrm>
              <a:off x="503837" y="1782277"/>
              <a:ext cx="10076738" cy="1121760"/>
            </a:xfrm>
            <a:prstGeom prst="roundRect">
              <a:avLst/>
            </a:prstGeom>
          </p:spPr>
          <p:style>
            <a:lnRef idx="2">
              <a:schemeClr val="lt1">
                <a:hueOff val="0"/>
                <a:satOff val="0"/>
                <a:lumOff val="0"/>
                <a:alphaOff val="0"/>
              </a:schemeClr>
            </a:lnRef>
            <a:fillRef idx="1">
              <a:schemeClr val="accent2">
                <a:hueOff val="-7200000"/>
                <a:satOff val="-25001"/>
                <a:lumOff val="30001"/>
                <a:alphaOff val="0"/>
              </a:schemeClr>
            </a:fillRef>
            <a:effectRef idx="0">
              <a:schemeClr val="accent2">
                <a:hueOff val="-7200000"/>
                <a:satOff val="-25001"/>
                <a:lumOff val="30001"/>
                <a:alphaOff val="0"/>
              </a:schemeClr>
            </a:effectRef>
            <a:fontRef idx="minor">
              <a:schemeClr val="lt1"/>
            </a:fontRef>
          </p:style>
        </p:sp>
        <p:sp>
          <p:nvSpPr>
            <p:cNvPr id="14" name="Obdélník: se zakulacenými rohy 4">
              <a:extLst>
                <a:ext uri="{FF2B5EF4-FFF2-40B4-BE49-F238E27FC236}">
                  <a16:creationId xmlns:a16="http://schemas.microsoft.com/office/drawing/2014/main" id="{5BB6593C-536B-47EF-9E93-F6401FC7375F}"/>
                </a:ext>
              </a:extLst>
            </p:cNvPr>
            <p:cNvSpPr txBox="1"/>
            <p:nvPr/>
          </p:nvSpPr>
          <p:spPr>
            <a:xfrm>
              <a:off x="558597" y="1837037"/>
              <a:ext cx="9967218" cy="101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0013" tIns="0" rIns="280013" bIns="0" numCol="1" spcCol="1270" anchor="ctr" anchorCtr="0">
              <a:noAutofit/>
            </a:bodyPr>
            <a:lstStyle/>
            <a:p>
              <a:pPr marL="0" marR="0" lvl="0" indent="0" algn="l" defTabSz="1689100" rtl="0" eaLnBrk="0" fontAlgn="base" latinLnBrk="0" hangingPunct="0">
                <a:lnSpc>
                  <a:spcPct val="90000"/>
                </a:lnSpc>
                <a:spcBef>
                  <a:spcPct val="0"/>
                </a:spcBef>
                <a:spcAft>
                  <a:spcPct val="35000"/>
                </a:spcAft>
                <a:buClrTx/>
                <a:buSzTx/>
                <a:buFontTx/>
                <a:buNone/>
                <a:tabLst/>
                <a:defRPr/>
              </a:pPr>
              <a:r>
                <a:rPr kumimoji="0" lang="cs-CZ" sz="3800" b="0" i="0" u="none" strike="noStrike" kern="1200" cap="none" spc="0" normalizeH="0" baseline="0" noProof="0" dirty="0">
                  <a:ln>
                    <a:noFill/>
                  </a:ln>
                  <a:solidFill>
                    <a:srgbClr val="FFFFFF"/>
                  </a:solidFill>
                  <a:effectLst/>
                  <a:uLnTx/>
                  <a:uFillTx/>
                  <a:latin typeface="Arial"/>
                  <a:ea typeface="+mn-ea"/>
                  <a:cs typeface="+mn-cs"/>
                </a:rPr>
                <a:t>2. </a:t>
              </a:r>
              <a:r>
                <a:rPr kumimoji="0" lang="cs-CZ" sz="3000" b="0" i="0" u="none" strike="noStrike" kern="1200" cap="none" spc="0" normalizeH="0" baseline="0" noProof="0" dirty="0">
                  <a:ln>
                    <a:noFill/>
                  </a:ln>
                  <a:solidFill>
                    <a:srgbClr val="FFFFFF"/>
                  </a:solidFill>
                  <a:effectLst/>
                  <a:uLnTx/>
                  <a:uFillTx/>
                  <a:latin typeface="Arial"/>
                  <a:ea typeface="+mn-ea"/>
                  <a:cs typeface="+mn-cs"/>
                </a:rPr>
                <a:t>OSOBA – ETIOLOGICKÝ ČINITEL - PROSTŘEDÍ</a:t>
              </a:r>
            </a:p>
          </p:txBody>
        </p:sp>
      </p:grpSp>
    </p:spTree>
    <p:custDataLst>
      <p:tags r:id="rId2"/>
    </p:custDataLst>
    <p:extLst>
      <p:ext uri="{BB962C8B-B14F-4D97-AF65-F5344CB8AC3E}">
        <p14:creationId xmlns:p14="http://schemas.microsoft.com/office/powerpoint/2010/main" val="12823527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AA02C5BD-98C9-48A5-BCD0-18829E0613E7}"/>
              </a:ext>
            </a:extLst>
          </p:cNvPr>
          <p:cNvSpPr>
            <a:spLocks noGrp="1" noChangeArrowheads="1"/>
          </p:cNvSpPr>
          <p:nvPr>
            <p:ph type="body" idx="1"/>
          </p:nvPr>
        </p:nvSpPr>
        <p:spPr>
          <a:xfrm>
            <a:off x="552450" y="600075"/>
            <a:ext cx="10877550" cy="4525963"/>
          </a:xfrm>
        </p:spPr>
        <p:txBody>
          <a:bodyPr/>
          <a:lstStyle/>
          <a:p>
            <a:pPr marL="0" indent="0" eaLnBrk="1" hangingPunct="1">
              <a:lnSpc>
                <a:spcPct val="80000"/>
              </a:lnSpc>
              <a:buFontTx/>
              <a:buNone/>
              <a:tabLst>
                <a:tab pos="450850" algn="l"/>
              </a:tabLst>
            </a:pPr>
            <a:r>
              <a:rPr lang="en-GB" altLang="cs-CZ" b="1">
                <a:solidFill>
                  <a:schemeClr val="accent2"/>
                </a:solidFill>
              </a:rPr>
              <a:t>Specifický původce nemoci může </a:t>
            </a:r>
            <a:r>
              <a:rPr lang="cs-CZ" altLang="cs-CZ" b="1">
                <a:solidFill>
                  <a:schemeClr val="accent2"/>
                </a:solidFill>
              </a:rPr>
              <a:t>být</a:t>
            </a:r>
            <a:r>
              <a:rPr lang="en-GB" altLang="cs-CZ" b="1">
                <a:solidFill>
                  <a:schemeClr val="accent2"/>
                </a:solidFill>
              </a:rPr>
              <a:t>:</a:t>
            </a:r>
            <a:endParaRPr lang="cs-CZ" altLang="cs-CZ" b="1">
              <a:solidFill>
                <a:schemeClr val="accent2"/>
              </a:solidFill>
            </a:endParaRPr>
          </a:p>
          <a:p>
            <a:pPr marL="0" indent="0" eaLnBrk="1" hangingPunct="1">
              <a:lnSpc>
                <a:spcPct val="80000"/>
              </a:lnSpc>
              <a:buFontTx/>
              <a:buNone/>
              <a:tabLst>
                <a:tab pos="450850" algn="l"/>
              </a:tabLst>
            </a:pPr>
            <a:endParaRPr lang="en-GB" altLang="cs-CZ" b="1">
              <a:solidFill>
                <a:schemeClr val="accent2"/>
              </a:solidFill>
            </a:endParaRPr>
          </a:p>
          <a:p>
            <a:pPr marL="0" indent="0" eaLnBrk="1" hangingPunct="1">
              <a:lnSpc>
                <a:spcPct val="80000"/>
              </a:lnSpc>
              <a:spcAft>
                <a:spcPts val="1200"/>
              </a:spcAft>
              <a:buFontTx/>
              <a:buAutoNum type="alphaLcParenR"/>
              <a:tabLst>
                <a:tab pos="450850" algn="l"/>
              </a:tabLst>
            </a:pPr>
            <a:r>
              <a:rPr lang="cs-CZ" altLang="cs-CZ" b="1">
                <a:solidFill>
                  <a:schemeClr val="accent2"/>
                </a:solidFill>
              </a:rPr>
              <a:t> </a:t>
            </a:r>
            <a:r>
              <a:rPr lang="en-GB" altLang="cs-CZ" b="1">
                <a:solidFill>
                  <a:schemeClr val="accent2"/>
                </a:solidFill>
              </a:rPr>
              <a:t>fyzikální </a:t>
            </a:r>
            <a:r>
              <a:rPr lang="en-GB" altLang="cs-CZ">
                <a:solidFill>
                  <a:schemeClr val="accent2"/>
                </a:solidFill>
              </a:rPr>
              <a:t>(teplota, vlhkost,</a:t>
            </a:r>
            <a:r>
              <a:rPr lang="cs-CZ" altLang="cs-CZ">
                <a:solidFill>
                  <a:schemeClr val="accent2"/>
                </a:solidFill>
              </a:rPr>
              <a:t> </a:t>
            </a:r>
            <a:r>
              <a:rPr lang="en-GB" altLang="cs-CZ">
                <a:solidFill>
                  <a:schemeClr val="accent2"/>
                </a:solidFill>
              </a:rPr>
              <a:t>atmosférický</a:t>
            </a:r>
            <a:r>
              <a:rPr lang="cs-CZ" altLang="cs-CZ">
                <a:solidFill>
                  <a:schemeClr val="accent2"/>
                </a:solidFill>
              </a:rPr>
              <a:t> </a:t>
            </a:r>
            <a:r>
              <a:rPr lang="en-GB" altLang="cs-CZ">
                <a:solidFill>
                  <a:schemeClr val="accent2"/>
                </a:solidFill>
              </a:rPr>
              <a:t>tlak,</a:t>
            </a:r>
            <a:r>
              <a:rPr lang="cs-CZ" altLang="cs-CZ">
                <a:solidFill>
                  <a:schemeClr val="accent2"/>
                </a:solidFill>
              </a:rPr>
              <a:t> </a:t>
            </a:r>
            <a:r>
              <a:rPr lang="en-GB" altLang="cs-CZ">
                <a:solidFill>
                  <a:schemeClr val="accent2"/>
                </a:solidFill>
              </a:rPr>
              <a:t>mechanická síla, záření,</a:t>
            </a:r>
            <a:r>
              <a:rPr lang="cs-CZ" altLang="cs-CZ">
                <a:solidFill>
                  <a:schemeClr val="accent2"/>
                </a:solidFill>
              </a:rPr>
              <a:t> </a:t>
            </a:r>
            <a:r>
              <a:rPr lang="en-GB" altLang="cs-CZ">
                <a:solidFill>
                  <a:schemeClr val="accent2"/>
                </a:solidFill>
              </a:rPr>
              <a:t>hluk apod.)</a:t>
            </a:r>
            <a:r>
              <a:rPr lang="cs-CZ" altLang="cs-CZ">
                <a:solidFill>
                  <a:schemeClr val="accent2"/>
                </a:solidFill>
              </a:rPr>
              <a:t>,</a:t>
            </a:r>
            <a:endParaRPr lang="en-GB" altLang="cs-CZ">
              <a:solidFill>
                <a:schemeClr val="accent2"/>
              </a:solidFill>
            </a:endParaRPr>
          </a:p>
          <a:p>
            <a:pPr marL="0" indent="0" eaLnBrk="1" hangingPunct="1">
              <a:lnSpc>
                <a:spcPct val="80000"/>
              </a:lnSpc>
              <a:spcAft>
                <a:spcPts val="1200"/>
              </a:spcAft>
              <a:buFontTx/>
              <a:buAutoNum type="alphaLcParenR"/>
              <a:tabLst>
                <a:tab pos="450850" algn="l"/>
              </a:tabLst>
            </a:pPr>
            <a:r>
              <a:rPr lang="cs-CZ" altLang="cs-CZ" b="1">
                <a:solidFill>
                  <a:schemeClr val="accent2"/>
                </a:solidFill>
              </a:rPr>
              <a:t> </a:t>
            </a:r>
            <a:r>
              <a:rPr lang="en-GB" altLang="cs-CZ" b="1">
                <a:solidFill>
                  <a:schemeClr val="accent2"/>
                </a:solidFill>
              </a:rPr>
              <a:t>chemick</a:t>
            </a:r>
            <a:r>
              <a:rPr lang="cs-CZ" altLang="cs-CZ" b="1">
                <a:solidFill>
                  <a:schemeClr val="accent2"/>
                </a:solidFill>
              </a:rPr>
              <a:t>ý</a:t>
            </a:r>
            <a:r>
              <a:rPr lang="en-GB" altLang="cs-CZ" b="1">
                <a:solidFill>
                  <a:schemeClr val="accent2"/>
                </a:solidFill>
              </a:rPr>
              <a:t> </a:t>
            </a:r>
            <a:r>
              <a:rPr lang="en-GB" altLang="cs-CZ">
                <a:solidFill>
                  <a:schemeClr val="accent2"/>
                </a:solidFill>
              </a:rPr>
              <a:t>(jedy, nutriční elementy aj.)</a:t>
            </a:r>
            <a:r>
              <a:rPr lang="cs-CZ" altLang="cs-CZ">
                <a:solidFill>
                  <a:schemeClr val="accent2"/>
                </a:solidFill>
              </a:rPr>
              <a:t>,</a:t>
            </a:r>
          </a:p>
          <a:p>
            <a:pPr marL="0" indent="0" eaLnBrk="1" hangingPunct="1">
              <a:lnSpc>
                <a:spcPct val="80000"/>
              </a:lnSpc>
              <a:spcAft>
                <a:spcPts val="1200"/>
              </a:spcAft>
              <a:buFontTx/>
              <a:buAutoNum type="alphaLcParenR"/>
              <a:tabLst>
                <a:tab pos="450850" algn="l"/>
              </a:tabLst>
            </a:pPr>
            <a:r>
              <a:rPr lang="cs-CZ" altLang="cs-CZ" b="1">
                <a:solidFill>
                  <a:schemeClr val="accent2"/>
                </a:solidFill>
              </a:rPr>
              <a:t> </a:t>
            </a:r>
            <a:r>
              <a:rPr lang="en-GB" altLang="cs-CZ" b="1">
                <a:solidFill>
                  <a:schemeClr val="accent2"/>
                </a:solidFill>
              </a:rPr>
              <a:t>biologick</a:t>
            </a:r>
            <a:r>
              <a:rPr lang="cs-CZ" altLang="cs-CZ" b="1">
                <a:solidFill>
                  <a:schemeClr val="accent2"/>
                </a:solidFill>
              </a:rPr>
              <a:t>ý</a:t>
            </a:r>
            <a:r>
              <a:rPr lang="en-GB" altLang="cs-CZ" b="1">
                <a:solidFill>
                  <a:schemeClr val="accent2"/>
                </a:solidFill>
              </a:rPr>
              <a:t> </a:t>
            </a:r>
            <a:r>
              <a:rPr lang="en-GB" altLang="cs-CZ">
                <a:solidFill>
                  <a:schemeClr val="accent2"/>
                </a:solidFill>
              </a:rPr>
              <a:t>(bakterie, viry, houby,</a:t>
            </a:r>
            <a:r>
              <a:rPr lang="cs-CZ" altLang="cs-CZ">
                <a:solidFill>
                  <a:schemeClr val="accent2"/>
                </a:solidFill>
              </a:rPr>
              <a:t> </a:t>
            </a:r>
            <a:r>
              <a:rPr lang="en-GB" altLang="cs-CZ">
                <a:solidFill>
                  <a:schemeClr val="accent2"/>
                </a:solidFill>
              </a:rPr>
              <a:t>červi, členovci, prvoci, rikettsie apod.)</a:t>
            </a:r>
            <a:r>
              <a:rPr lang="cs-CZ" altLang="cs-CZ" b="1">
                <a:solidFill>
                  <a:schemeClr val="accent2"/>
                </a:solidFill>
              </a:rPr>
              <a:t>,</a:t>
            </a:r>
            <a:endParaRPr lang="en-GB" altLang="cs-CZ" b="1">
              <a:solidFill>
                <a:schemeClr val="accent2"/>
              </a:solidFill>
            </a:endParaRPr>
          </a:p>
          <a:p>
            <a:pPr marL="0" indent="0" eaLnBrk="1" hangingPunct="1">
              <a:lnSpc>
                <a:spcPct val="80000"/>
              </a:lnSpc>
              <a:spcAft>
                <a:spcPts val="1200"/>
              </a:spcAft>
              <a:buFontTx/>
              <a:buAutoNum type="alphaLcParenR"/>
              <a:tabLst>
                <a:tab pos="450850" algn="l"/>
              </a:tabLst>
            </a:pPr>
            <a:r>
              <a:rPr lang="cs-CZ" altLang="cs-CZ" b="1">
                <a:solidFill>
                  <a:schemeClr val="accent2"/>
                </a:solidFill>
              </a:rPr>
              <a:t> s</a:t>
            </a:r>
            <a:r>
              <a:rPr lang="en-GB" altLang="cs-CZ" b="1">
                <a:solidFill>
                  <a:schemeClr val="accent2"/>
                </a:solidFill>
              </a:rPr>
              <a:t>ociální </a:t>
            </a:r>
            <a:r>
              <a:rPr lang="en-GB" altLang="cs-CZ">
                <a:solidFill>
                  <a:schemeClr val="accent2"/>
                </a:solidFill>
              </a:rPr>
              <a:t>(např. sociálně podmíněný</a:t>
            </a:r>
            <a:r>
              <a:rPr lang="cs-CZ" altLang="cs-CZ">
                <a:solidFill>
                  <a:schemeClr val="accent2"/>
                </a:solidFill>
              </a:rPr>
              <a:t> </a:t>
            </a:r>
            <a:r>
              <a:rPr lang="en-GB" altLang="cs-CZ">
                <a:solidFill>
                  <a:schemeClr val="accent2"/>
                </a:solidFill>
              </a:rPr>
              <a:t>stres).</a:t>
            </a:r>
            <a:endParaRPr lang="cs-CZ" altLang="cs-CZ">
              <a:solidFill>
                <a:schemeClr val="accent2"/>
              </a:solidFill>
            </a:endParaRPr>
          </a:p>
          <a:p>
            <a:pPr marL="0" indent="0" eaLnBrk="1" hangingPunct="1">
              <a:lnSpc>
                <a:spcPct val="80000"/>
              </a:lnSpc>
              <a:spcAft>
                <a:spcPts val="1200"/>
              </a:spcAft>
              <a:buFontTx/>
              <a:buAutoNum type="alphaLcParenR"/>
              <a:tabLst>
                <a:tab pos="450850" algn="l"/>
              </a:tabLst>
            </a:pPr>
            <a:endParaRPr lang="cs-CZ" altLang="cs-CZ" b="1">
              <a:solidFill>
                <a:schemeClr val="accent2"/>
              </a:solidFill>
            </a:endParaRPr>
          </a:p>
        </p:txBody>
      </p:sp>
    </p:spTree>
    <p:custDataLst>
      <p:tags r:id="rId1"/>
    </p:custDataLst>
    <p:extLst>
      <p:ext uri="{BB962C8B-B14F-4D97-AF65-F5344CB8AC3E}">
        <p14:creationId xmlns:p14="http://schemas.microsoft.com/office/powerpoint/2010/main" val="22021874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CC8346F-E243-4018-9638-7CBAF0855C14}"/>
              </a:ext>
            </a:extLst>
          </p:cNvPr>
          <p:cNvSpPr/>
          <p:nvPr/>
        </p:nvSpPr>
        <p:spPr>
          <a:xfrm>
            <a:off x="4921250" y="3475038"/>
            <a:ext cx="2432050" cy="1154112"/>
          </a:xfrm>
          <a:prstGeom prst="rect">
            <a:avLst/>
          </a:prstGeom>
          <a:solidFill>
            <a:srgbClr val="FFC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FFFFFF"/>
              </a:solidFill>
              <a:effectLst/>
              <a:uLnTx/>
              <a:uFillTx/>
              <a:latin typeface="Arial"/>
              <a:ea typeface="+mn-ea"/>
              <a:cs typeface="+mn-cs"/>
            </a:endParaRPr>
          </a:p>
        </p:txBody>
      </p:sp>
      <p:graphicFrame>
        <p:nvGraphicFramePr>
          <p:cNvPr id="50276" name="Group 100">
            <a:extLst>
              <a:ext uri="{FF2B5EF4-FFF2-40B4-BE49-F238E27FC236}">
                <a16:creationId xmlns:a16="http://schemas.microsoft.com/office/drawing/2014/main" id="{4E16E9C3-BF46-4479-84D5-DF986E17BE76}"/>
              </a:ext>
            </a:extLst>
          </p:cNvPr>
          <p:cNvGraphicFramePr>
            <a:graphicFrameLocks noGrp="1"/>
          </p:cNvGraphicFramePr>
          <p:nvPr/>
        </p:nvGraphicFramePr>
        <p:xfrm>
          <a:off x="1587500" y="2281238"/>
          <a:ext cx="7880350" cy="3071812"/>
        </p:xfrm>
        <a:graphic>
          <a:graphicData uri="http://schemas.openxmlformats.org/drawingml/2006/table">
            <a:tbl>
              <a:tblPr/>
              <a:tblGrid>
                <a:gridCol w="1063625">
                  <a:extLst>
                    <a:ext uri="{9D8B030D-6E8A-4147-A177-3AD203B41FA5}">
                      <a16:colId xmlns:a16="http://schemas.microsoft.com/office/drawing/2014/main" val="20000"/>
                    </a:ext>
                  </a:extLst>
                </a:gridCol>
                <a:gridCol w="2252662">
                  <a:extLst>
                    <a:ext uri="{9D8B030D-6E8A-4147-A177-3AD203B41FA5}">
                      <a16:colId xmlns:a16="http://schemas.microsoft.com/office/drawing/2014/main" val="20001"/>
                    </a:ext>
                  </a:extLst>
                </a:gridCol>
                <a:gridCol w="1246188">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2098675">
                  <a:extLst>
                    <a:ext uri="{9D8B030D-6E8A-4147-A177-3AD203B41FA5}">
                      <a16:colId xmlns:a16="http://schemas.microsoft.com/office/drawing/2014/main" val="20004"/>
                    </a:ext>
                  </a:extLst>
                </a:gridCol>
              </a:tblGrid>
              <a:tr h="618289">
                <a:tc rowSpan="2" gridSpan="2">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altLang="cs-CZ" sz="2800" b="0" i="0" u="none" strike="noStrike" cap="none" normalizeH="0" baseline="0" dirty="0">
                        <a:ln>
                          <a:noFill/>
                        </a:ln>
                        <a:solidFill>
                          <a:schemeClr val="accent2"/>
                        </a:solidFill>
                        <a:effectLst/>
                        <a:latin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dirty="0">
                          <a:ln>
                            <a:noFill/>
                          </a:ln>
                          <a:solidFill>
                            <a:schemeClr val="accent2"/>
                          </a:solidFill>
                          <a:effectLst/>
                          <a:latin typeface="Arial" charset="0"/>
                          <a:cs typeface="Arial" charset="0"/>
                        </a:rPr>
                        <a:t>      nemoc</a:t>
                      </a:r>
                      <a:endParaRPr kumimoji="0" lang="en-GB" altLang="cs-CZ" sz="2800" b="0" i="0" u="none" strike="noStrike" cap="none" normalizeH="0" baseline="0" dirty="0">
                        <a:ln>
                          <a:noFill/>
                        </a:ln>
                        <a:solidFill>
                          <a:schemeClr val="accent2"/>
                        </a:solidFill>
                        <a:effectLst/>
                        <a:latin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49462">
                <a:tc gridSpan="2" vMerge="1">
                  <a:txBody>
                    <a:bodyPr/>
                    <a:lstStyle/>
                    <a:p>
                      <a:endParaRPr lang="cs-CZ"/>
                    </a:p>
                  </a:txBody>
                  <a:tcPr/>
                </a:tc>
                <a:tc hMerge="1" vMerge="1">
                  <a:txBody>
                    <a:bodyPr/>
                    <a:lstStyle/>
                    <a:p>
                      <a:endParaRPr lang="cs-CZ"/>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dirty="0">
                          <a:ln>
                            <a:noFill/>
                          </a:ln>
                          <a:solidFill>
                            <a:schemeClr val="accent2"/>
                          </a:solidFill>
                          <a:effectLst/>
                          <a:latin typeface="Arial" charset="0"/>
                          <a:cs typeface="Arial" charset="0"/>
                        </a:rPr>
                        <a:t>+</a:t>
                      </a:r>
                      <a:endParaRPr kumimoji="0" lang="en-GB" altLang="cs-CZ" sz="2800" b="0" i="0" u="none" strike="noStrike" cap="none" normalizeH="0" baseline="0" dirty="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accent2"/>
                          </a:solidFill>
                          <a:effectLst/>
                          <a:latin typeface="Arial" charset="0"/>
                          <a:cs typeface="Arial" charset="0"/>
                        </a:rPr>
                        <a:t>-</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dirty="0">
                          <a:ln>
                            <a:noFill/>
                          </a:ln>
                          <a:solidFill>
                            <a:schemeClr val="accent2"/>
                          </a:solidFill>
                          <a:effectLst/>
                          <a:latin typeface="Arial" charset="0"/>
                          <a:cs typeface="Arial" charset="0"/>
                        </a:rPr>
                        <a:t>celkem</a:t>
                      </a:r>
                      <a:endParaRPr kumimoji="0" lang="en-GB" altLang="cs-CZ" sz="2800" b="0" i="0" u="none" strike="noStrike" cap="none" normalizeH="0" baseline="0" dirty="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2512">
                <a:tc rowSpan="3">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altLang="cs-CZ" sz="2800" b="1" i="0" u="none" strike="noStrike" cap="none" normalizeH="0" baseline="0">
                        <a:ln>
                          <a:noFill/>
                        </a:ln>
                        <a:solidFill>
                          <a:schemeClr val="accent2"/>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accent2"/>
                          </a:solidFill>
                          <a:effectLst/>
                          <a:latin typeface="Arial" charset="0"/>
                          <a:cs typeface="Arial" charset="0"/>
                        </a:rPr>
                        <a:t>znak</a:t>
                      </a:r>
                      <a:endParaRPr kumimoji="0" lang="en-GB" altLang="cs-CZ" sz="2800" b="0" i="0" u="none" strike="noStrike" cap="none" normalizeH="0" baseline="0">
                        <a:ln>
                          <a:noFill/>
                        </a:ln>
                        <a:solidFill>
                          <a:schemeClr val="accent2"/>
                        </a:solidFill>
                        <a:effectLst/>
                        <a:latin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accent2"/>
                          </a:solidFill>
                          <a:effectLst/>
                          <a:latin typeface="Arial" charset="0"/>
                          <a:cs typeface="Arial" charset="0"/>
                        </a:rPr>
                        <a:t>přítomen</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a</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b</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a</a:t>
                      </a:r>
                      <a:r>
                        <a:rPr kumimoji="0" lang="cs-CZ" altLang="cs-CZ" sz="2800" b="1" i="0" u="none" strike="noStrike" cap="none" normalizeH="0" baseline="0">
                          <a:ln>
                            <a:noFill/>
                          </a:ln>
                          <a:solidFill>
                            <a:schemeClr val="accent2"/>
                          </a:solidFill>
                          <a:effectLst/>
                          <a:latin typeface="Arial" charset="0"/>
                          <a:ea typeface="Times New Roman" pitchFamily="18" charset="0"/>
                          <a:cs typeface="Arial" charset="0"/>
                        </a:rPr>
                        <a:t> </a:t>
                      </a: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a:t>
                      </a:r>
                      <a:r>
                        <a:rPr kumimoji="0" lang="cs-CZ" altLang="cs-CZ" sz="2800" b="1" i="0" u="none" strike="noStrike" cap="none" normalizeH="0" baseline="0">
                          <a:ln>
                            <a:noFill/>
                          </a:ln>
                          <a:solidFill>
                            <a:schemeClr val="accent2"/>
                          </a:solidFill>
                          <a:effectLst/>
                          <a:latin typeface="Arial" charset="0"/>
                          <a:ea typeface="Times New Roman" pitchFamily="18" charset="0"/>
                          <a:cs typeface="Arial" charset="0"/>
                        </a:rPr>
                        <a:t> </a:t>
                      </a: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b</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399">
                <a:tc vMerge="1">
                  <a:txBody>
                    <a:bodyPr/>
                    <a:lstStyle/>
                    <a:p>
                      <a:endParaRPr lang="cs-CZ"/>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accent2"/>
                          </a:solidFill>
                          <a:effectLst/>
                          <a:latin typeface="Arial" charset="0"/>
                          <a:cs typeface="Arial" charset="0"/>
                        </a:rPr>
                        <a:t>n</a:t>
                      </a:r>
                      <a:r>
                        <a:rPr kumimoji="0" lang="cs-CZ" altLang="cs-CZ" sz="2800" b="1" i="0" u="none" strike="noStrike" cap="none" normalizeH="0" baseline="0">
                          <a:ln>
                            <a:noFill/>
                          </a:ln>
                          <a:solidFill>
                            <a:schemeClr val="accent2"/>
                          </a:solidFill>
                          <a:effectLst/>
                          <a:latin typeface="Arial" charset="0"/>
                          <a:ea typeface="Times New Roman" pitchFamily="18" charset="0"/>
                          <a:cs typeface="Arial" charset="0"/>
                        </a:rPr>
                        <a:t>ep</a:t>
                      </a:r>
                      <a:r>
                        <a:rPr kumimoji="0" lang="cs-CZ" altLang="cs-CZ" sz="2800" b="1" i="0" u="none" strike="noStrike" cap="none" normalizeH="0" baseline="0">
                          <a:ln>
                            <a:noFill/>
                          </a:ln>
                          <a:solidFill>
                            <a:schemeClr val="accent2"/>
                          </a:solidFill>
                          <a:effectLst/>
                          <a:latin typeface="Arial" charset="0"/>
                          <a:cs typeface="Arial" charset="0"/>
                        </a:rPr>
                        <a:t>ř</a:t>
                      </a:r>
                      <a:r>
                        <a:rPr kumimoji="0" lang="cs-CZ" altLang="cs-CZ" sz="2800" b="1" i="0" u="none" strike="noStrike" cap="none" normalizeH="0" baseline="0">
                          <a:ln>
                            <a:noFill/>
                          </a:ln>
                          <a:solidFill>
                            <a:schemeClr val="accent2"/>
                          </a:solidFill>
                          <a:effectLst/>
                          <a:latin typeface="Arial" charset="0"/>
                          <a:cs typeface="Times New Roman" pitchFamily="18" charset="0"/>
                        </a:rPr>
                        <a:t>ítome</a:t>
                      </a:r>
                      <a:r>
                        <a:rPr kumimoji="0" lang="cs-CZ" altLang="cs-CZ" sz="2800" b="1" i="0" u="none" strike="noStrike" cap="none" normalizeH="0" baseline="0">
                          <a:ln>
                            <a:noFill/>
                          </a:ln>
                          <a:solidFill>
                            <a:schemeClr val="accent2"/>
                          </a:solidFill>
                          <a:effectLst/>
                          <a:latin typeface="Arial" charset="0"/>
                          <a:cs typeface="Arial" charset="0"/>
                        </a:rPr>
                        <a:t>n</a:t>
                      </a:r>
                      <a:endParaRPr kumimoji="0" lang="cs-CZ" altLang="cs-CZ" sz="2800" b="0" i="0" u="none" strike="noStrike" cap="none" normalizeH="0" baseline="0">
                        <a:ln>
                          <a:noFill/>
                        </a:ln>
                        <a:solidFill>
                          <a:schemeClr val="accent2"/>
                        </a:solidFill>
                        <a:effectLst/>
                        <a:latin typeface="Arial" charset="0"/>
                        <a:cs typeface="Times New Roman" pitchFamily="18"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c</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d</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c</a:t>
                      </a:r>
                      <a:r>
                        <a:rPr kumimoji="0" lang="cs-CZ" altLang="cs-CZ" sz="2800" b="1" i="0" u="none" strike="noStrike" cap="none" normalizeH="0" baseline="0">
                          <a:ln>
                            <a:noFill/>
                          </a:ln>
                          <a:solidFill>
                            <a:schemeClr val="accent2"/>
                          </a:solidFill>
                          <a:effectLst/>
                          <a:latin typeface="Arial" charset="0"/>
                          <a:ea typeface="Times New Roman" pitchFamily="18" charset="0"/>
                          <a:cs typeface="Arial" charset="0"/>
                        </a:rPr>
                        <a:t> </a:t>
                      </a: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a:t>
                      </a:r>
                      <a:r>
                        <a:rPr kumimoji="0" lang="cs-CZ" altLang="cs-CZ" sz="2800" b="1" i="0" u="none" strike="noStrike" cap="none" normalizeH="0" baseline="0">
                          <a:ln>
                            <a:noFill/>
                          </a:ln>
                          <a:solidFill>
                            <a:schemeClr val="accent2"/>
                          </a:solidFill>
                          <a:effectLst/>
                          <a:latin typeface="Arial" charset="0"/>
                          <a:ea typeface="Times New Roman" pitchFamily="18" charset="0"/>
                          <a:cs typeface="Arial" charset="0"/>
                        </a:rPr>
                        <a:t> </a:t>
                      </a: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d</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7150">
                <a:tc vMerge="1">
                  <a:txBody>
                    <a:bodyPr/>
                    <a:lstStyle/>
                    <a:p>
                      <a:endParaRPr lang="cs-CZ"/>
                    </a:p>
                  </a:txBody>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accent2"/>
                          </a:solidFill>
                          <a:effectLst/>
                          <a:latin typeface="Arial" charset="0"/>
                          <a:cs typeface="Arial" charset="0"/>
                        </a:rPr>
                        <a:t>Celkem</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altLang="cs-CZ" sz="2800" b="1" i="0" u="none" strike="noStrike" cap="none" normalizeH="0" baseline="0">
                          <a:ln>
                            <a:noFill/>
                          </a:ln>
                          <a:solidFill>
                            <a:schemeClr val="accent2"/>
                          </a:solidFill>
                          <a:effectLst/>
                          <a:latin typeface="Arial" charset="0"/>
                          <a:cs typeface="Arial" charset="0"/>
                        </a:rPr>
                        <a:t>a </a:t>
                      </a: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a:t>
                      </a:r>
                      <a:r>
                        <a:rPr kumimoji="0" lang="cs-CZ" altLang="cs-CZ" sz="2800" b="1" i="0" u="none" strike="noStrike" cap="none" normalizeH="0" baseline="0">
                          <a:ln>
                            <a:noFill/>
                          </a:ln>
                          <a:solidFill>
                            <a:schemeClr val="accent2"/>
                          </a:solidFill>
                          <a:effectLst/>
                          <a:latin typeface="Arial" charset="0"/>
                          <a:cs typeface="Arial" charset="0"/>
                        </a:rPr>
                        <a:t> </a:t>
                      </a:r>
                      <a:r>
                        <a:rPr kumimoji="0" lang="en-GB" altLang="cs-CZ" sz="2800" b="1" i="0" u="none" strike="noStrike" cap="none" normalizeH="0" baseline="0">
                          <a:ln>
                            <a:noFill/>
                          </a:ln>
                          <a:solidFill>
                            <a:schemeClr val="accent2"/>
                          </a:solidFill>
                          <a:effectLst/>
                          <a:latin typeface="Arial" charset="0"/>
                          <a:cs typeface="Times New Roman" pitchFamily="18" charset="0"/>
                        </a:rPr>
                        <a:t>c</a:t>
                      </a:r>
                      <a:endParaRPr kumimoji="0" lang="en-GB" altLang="cs-CZ" sz="2800" b="0" i="0" u="none" strike="noStrike" cap="none" normalizeH="0" baseline="0">
                        <a:ln>
                          <a:noFill/>
                        </a:ln>
                        <a:solidFill>
                          <a:schemeClr val="accent2"/>
                        </a:solidFill>
                        <a:effectLst/>
                        <a:latin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b</a:t>
                      </a:r>
                      <a:r>
                        <a:rPr kumimoji="0" lang="cs-CZ" altLang="cs-CZ" sz="2800" b="1" i="0" u="none" strike="noStrike" cap="none" normalizeH="0" baseline="0">
                          <a:ln>
                            <a:noFill/>
                          </a:ln>
                          <a:solidFill>
                            <a:schemeClr val="accent2"/>
                          </a:solidFill>
                          <a:effectLst/>
                          <a:latin typeface="Arial" charset="0"/>
                          <a:ea typeface="Times New Roman" pitchFamily="18" charset="0"/>
                          <a:cs typeface="Arial" charset="0"/>
                        </a:rPr>
                        <a:t> </a:t>
                      </a: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a:t>
                      </a:r>
                      <a:r>
                        <a:rPr kumimoji="0" lang="cs-CZ" altLang="cs-CZ" sz="2800" b="1" i="0" u="none" strike="noStrike" cap="none" normalizeH="0" baseline="0">
                          <a:ln>
                            <a:noFill/>
                          </a:ln>
                          <a:solidFill>
                            <a:schemeClr val="accent2"/>
                          </a:solidFill>
                          <a:effectLst/>
                          <a:latin typeface="Arial" charset="0"/>
                          <a:ea typeface="Times New Roman" pitchFamily="18" charset="0"/>
                          <a:cs typeface="Arial" charset="0"/>
                        </a:rPr>
                        <a:t> </a:t>
                      </a:r>
                      <a:r>
                        <a:rPr kumimoji="0" lang="en-GB" altLang="cs-CZ" sz="2800" b="1" i="0" u="none" strike="noStrike" cap="none" normalizeH="0" baseline="0">
                          <a:ln>
                            <a:noFill/>
                          </a:ln>
                          <a:solidFill>
                            <a:schemeClr val="accent2"/>
                          </a:solidFill>
                          <a:effectLst/>
                          <a:latin typeface="Arial" charset="0"/>
                          <a:ea typeface="Times New Roman" pitchFamily="18" charset="0"/>
                          <a:cs typeface="Arial" charset="0"/>
                        </a:rPr>
                        <a:t>d</a:t>
                      </a:r>
                      <a:endParaRPr kumimoji="0" lang="en-GB" altLang="cs-CZ" sz="2800" b="0" i="0" u="none" strike="noStrike" cap="none" normalizeH="0" baseline="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cs-CZ" sz="2800" b="1" i="0" u="none" strike="noStrike" cap="none" normalizeH="0" baseline="0" dirty="0" err="1">
                          <a:ln>
                            <a:noFill/>
                          </a:ln>
                          <a:solidFill>
                            <a:schemeClr val="accent2"/>
                          </a:solidFill>
                          <a:effectLst/>
                          <a:latin typeface="Arial" charset="0"/>
                          <a:ea typeface="Times New Roman" pitchFamily="18" charset="0"/>
                          <a:cs typeface="Arial" charset="0"/>
                        </a:rPr>
                        <a:t>a+b+c+d</a:t>
                      </a:r>
                      <a:endParaRPr kumimoji="0" lang="en-GB" altLang="cs-CZ" sz="2800" b="0" i="0" u="none" strike="noStrike" cap="none" normalizeH="0" baseline="0" dirty="0">
                        <a:ln>
                          <a:noFill/>
                        </a:ln>
                        <a:solidFill>
                          <a:schemeClr val="accent2"/>
                        </a:solidFill>
                        <a:effectLst/>
                        <a:latin typeface="Arial" charset="0"/>
                        <a:ea typeface="Times New Roman" pitchFamily="18" charset="0"/>
                        <a:cs typeface="Arial" charset="0"/>
                      </a:endParaRPr>
                    </a:p>
                  </a:txBody>
                  <a:tcPr marT="45736" marB="45736"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44068" name="Obdélník 6">
            <a:extLst>
              <a:ext uri="{FF2B5EF4-FFF2-40B4-BE49-F238E27FC236}">
                <a16:creationId xmlns:a16="http://schemas.microsoft.com/office/drawing/2014/main" id="{5C2A1DEA-3D02-47CB-8D04-647082824DE5}"/>
              </a:ext>
            </a:extLst>
          </p:cNvPr>
          <p:cNvSpPr>
            <a:spLocks noChangeArrowheads="1"/>
          </p:cNvSpPr>
          <p:nvPr/>
        </p:nvSpPr>
        <p:spPr bwMode="auto">
          <a:xfrm>
            <a:off x="212725" y="34925"/>
            <a:ext cx="287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altLang="cs-CZ" sz="18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ETIOLOGICKÉ MODELY</a:t>
            </a: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9" name="Skupina 8">
            <a:extLst>
              <a:ext uri="{FF2B5EF4-FFF2-40B4-BE49-F238E27FC236}">
                <a16:creationId xmlns:a16="http://schemas.microsoft.com/office/drawing/2014/main" id="{4BA03206-59B9-48E8-9A4B-B6BD55D704A1}"/>
              </a:ext>
            </a:extLst>
          </p:cNvPr>
          <p:cNvGrpSpPr/>
          <p:nvPr/>
        </p:nvGrpSpPr>
        <p:grpSpPr>
          <a:xfrm>
            <a:off x="595992" y="666458"/>
            <a:ext cx="10076738" cy="1121760"/>
            <a:chOff x="503837" y="3505958"/>
            <a:chExt cx="10076738" cy="1121760"/>
          </a:xfrm>
        </p:grpSpPr>
        <p:sp>
          <p:nvSpPr>
            <p:cNvPr id="10" name="Obdélník: se zakulacenými rohy 9">
              <a:extLst>
                <a:ext uri="{FF2B5EF4-FFF2-40B4-BE49-F238E27FC236}">
                  <a16:creationId xmlns:a16="http://schemas.microsoft.com/office/drawing/2014/main" id="{3159FB80-34E4-40F8-84B8-1A1DA2F8C6B8}"/>
                </a:ext>
              </a:extLst>
            </p:cNvPr>
            <p:cNvSpPr/>
            <p:nvPr/>
          </p:nvSpPr>
          <p:spPr>
            <a:xfrm>
              <a:off x="503837" y="3505958"/>
              <a:ext cx="10076738" cy="1121760"/>
            </a:xfrm>
            <a:prstGeom prst="roundRect">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2">
                <a:hueOff val="-14400000"/>
                <a:satOff val="-50003"/>
                <a:lumOff val="60001"/>
                <a:alphaOff val="0"/>
              </a:schemeClr>
            </a:effectRef>
            <a:fontRef idx="minor">
              <a:schemeClr val="lt1"/>
            </a:fontRef>
          </p:style>
        </p:sp>
        <p:sp>
          <p:nvSpPr>
            <p:cNvPr id="11" name="Obdélník: se zakulacenými rohy 4">
              <a:extLst>
                <a:ext uri="{FF2B5EF4-FFF2-40B4-BE49-F238E27FC236}">
                  <a16:creationId xmlns:a16="http://schemas.microsoft.com/office/drawing/2014/main" id="{839CB916-5C24-435A-B99A-855529CF194C}"/>
                </a:ext>
              </a:extLst>
            </p:cNvPr>
            <p:cNvSpPr txBox="1"/>
            <p:nvPr/>
          </p:nvSpPr>
          <p:spPr>
            <a:xfrm>
              <a:off x="558597" y="3560718"/>
              <a:ext cx="9967218" cy="101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80013" tIns="0" rIns="280013" bIns="0" numCol="1" spcCol="1270" anchor="ctr" anchorCtr="0">
              <a:noAutofit/>
            </a:bodyPr>
            <a:lstStyle/>
            <a:p>
              <a:pPr marL="0" marR="0" lvl="0" indent="0" algn="l" defTabSz="1689100" rtl="0" eaLnBrk="0" fontAlgn="base" latinLnBrk="0" hangingPunct="0">
                <a:lnSpc>
                  <a:spcPct val="90000"/>
                </a:lnSpc>
                <a:spcBef>
                  <a:spcPct val="0"/>
                </a:spcBef>
                <a:spcAft>
                  <a:spcPct val="35000"/>
                </a:spcAft>
                <a:buClrTx/>
                <a:buSzTx/>
                <a:buFontTx/>
                <a:buNone/>
                <a:tabLst/>
                <a:defRPr/>
              </a:pPr>
              <a:r>
                <a:rPr kumimoji="0" lang="cs-CZ" sz="3800" b="0" i="0" u="none" strike="noStrike" kern="1200" cap="none" spc="0" normalizeH="0" baseline="0" noProof="0" dirty="0">
                  <a:ln>
                    <a:noFill/>
                  </a:ln>
                  <a:solidFill>
                    <a:srgbClr val="FFFFFF"/>
                  </a:solidFill>
                  <a:effectLst/>
                  <a:uLnTx/>
                  <a:uFillTx/>
                  <a:latin typeface="Arial"/>
                  <a:ea typeface="+mn-ea"/>
                  <a:cs typeface="+mn-cs"/>
                </a:rPr>
                <a:t>3. OSOBA – ZNAK - NEMOC</a:t>
              </a:r>
            </a:p>
          </p:txBody>
        </p:sp>
      </p:grpSp>
    </p:spTree>
    <p:custDataLst>
      <p:tags r:id="rId1"/>
    </p:custDataLst>
    <p:extLst>
      <p:ext uri="{BB962C8B-B14F-4D97-AF65-F5344CB8AC3E}">
        <p14:creationId xmlns:p14="http://schemas.microsoft.com/office/powerpoint/2010/main" val="254586641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8213" y="765175"/>
            <a:ext cx="7696200" cy="806450"/>
          </a:xfrm>
        </p:spPr>
        <p:txBody>
          <a:bodyPr>
            <a:normAutofit fontScale="90000"/>
          </a:bodyPr>
          <a:lstStyle/>
          <a:p>
            <a:pPr algn="l">
              <a:defRPr/>
            </a:pPr>
            <a:br>
              <a:rPr lang="cs-CZ" dirty="0">
                <a:solidFill>
                  <a:schemeClr val="tx1"/>
                </a:solidFill>
              </a:rPr>
            </a:br>
            <a:br>
              <a:rPr lang="cs-CZ" dirty="0">
                <a:solidFill>
                  <a:schemeClr val="tx1"/>
                </a:solidFill>
              </a:rPr>
            </a:br>
            <a:br>
              <a:rPr lang="cs-CZ" dirty="0">
                <a:solidFill>
                  <a:srgbClr val="0000CC"/>
                </a:solidFill>
              </a:rPr>
            </a:br>
            <a:br>
              <a:rPr lang="cs-CZ" cap="all" dirty="0">
                <a:solidFill>
                  <a:srgbClr val="0000CC"/>
                </a:solidFill>
              </a:rPr>
            </a:br>
            <a:br>
              <a:rPr lang="cs-CZ" cap="all" dirty="0">
                <a:solidFill>
                  <a:srgbClr val="0000CC"/>
                </a:solidFill>
              </a:rPr>
            </a:br>
            <a:endParaRPr lang="cs-CZ" cap="all" dirty="0">
              <a:solidFill>
                <a:srgbClr val="0000CC"/>
              </a:solidFill>
            </a:endParaRPr>
          </a:p>
        </p:txBody>
      </p:sp>
      <p:sp>
        <p:nvSpPr>
          <p:cNvPr id="6147" name="Rectangle 3"/>
          <p:cNvSpPr>
            <a:spLocks noGrp="1" noChangeArrowheads="1"/>
          </p:cNvSpPr>
          <p:nvPr>
            <p:ph idx="1"/>
          </p:nvPr>
        </p:nvSpPr>
        <p:spPr>
          <a:xfrm>
            <a:off x="1123950" y="2447925"/>
            <a:ext cx="10134600" cy="1830388"/>
          </a:xfrm>
          <a:ln w="76200"/>
        </p:spPr>
        <p:txBody>
          <a:bodyPr>
            <a:noAutofit/>
          </a:bodyPr>
          <a:lstStyle/>
          <a:p>
            <a:pPr marL="0" indent="0" algn="ctr">
              <a:spcBef>
                <a:spcPts val="0"/>
              </a:spcBef>
              <a:buClr>
                <a:srgbClr val="FF0000"/>
              </a:buClr>
              <a:buSzPct val="100000"/>
              <a:buFontTx/>
              <a:buNone/>
              <a:defRPr/>
            </a:pPr>
            <a:r>
              <a:rPr lang="cs-CZ" sz="5400" b="1" cap="all" dirty="0">
                <a:solidFill>
                  <a:srgbClr val="333399"/>
                </a:solidFill>
                <a:latin typeface="Arial Black" pitchFamily="34" charset="0"/>
              </a:rPr>
              <a:t>Typy </a:t>
            </a:r>
          </a:p>
          <a:p>
            <a:pPr marL="0" indent="0" algn="ctr">
              <a:spcBef>
                <a:spcPts val="0"/>
              </a:spcBef>
              <a:buClr>
                <a:srgbClr val="FF0000"/>
              </a:buClr>
              <a:buSzPct val="100000"/>
              <a:buFontTx/>
              <a:buNone/>
              <a:defRPr/>
            </a:pPr>
            <a:r>
              <a:rPr lang="cs-CZ" sz="5400" b="1" cap="all" dirty="0">
                <a:solidFill>
                  <a:srgbClr val="333399"/>
                </a:solidFill>
                <a:latin typeface="Arial Black" pitchFamily="34" charset="0"/>
              </a:rPr>
              <a:t>Epidemiologických studií</a:t>
            </a:r>
          </a:p>
          <a:p>
            <a:pPr marL="0" indent="0" algn="ctr">
              <a:buClr>
                <a:srgbClr val="FF0000"/>
              </a:buClr>
              <a:buSzPct val="100000"/>
              <a:buFontTx/>
              <a:buNone/>
              <a:defRPr/>
            </a:pPr>
            <a:endParaRPr lang="cs-CZ" sz="4000" b="1" dirty="0">
              <a:solidFill>
                <a:srgbClr val="0000CC"/>
              </a:solidFill>
              <a:latin typeface="Arial Black" pitchFamily="34" charset="0"/>
            </a:endParaRPr>
          </a:p>
          <a:p>
            <a:pPr marL="0" indent="0" algn="ctr" eaLnBrk="1" hangingPunct="1">
              <a:buClr>
                <a:srgbClr val="FF0000"/>
              </a:buClr>
              <a:buSzPct val="100000"/>
              <a:buFontTx/>
              <a:buNone/>
              <a:defRPr/>
            </a:pPr>
            <a:endParaRPr lang="cs-CZ" sz="4000" dirty="0"/>
          </a:p>
        </p:txBody>
      </p:sp>
      <p:sp>
        <p:nvSpPr>
          <p:cNvPr id="54276" name="Obdélník 1"/>
          <p:cNvSpPr>
            <a:spLocks noChangeArrowheads="1"/>
          </p:cNvSpPr>
          <p:nvPr/>
        </p:nvSpPr>
        <p:spPr bwMode="auto">
          <a:xfrm>
            <a:off x="4440238" y="1196975"/>
            <a:ext cx="71437"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80000"/>
              </a:lnSpc>
              <a:buClr>
                <a:schemeClr val="bg2"/>
              </a:buClr>
              <a:buSzPct val="70000"/>
              <a:buFont typeface="Wingdings" panose="05000000000000000000" pitchFamily="2" charset="2"/>
              <a:buNone/>
            </a:pPr>
            <a:endParaRPr lang="cs-CZ" altLang="cs-CZ" sz="1800"/>
          </a:p>
        </p:txBody>
      </p:sp>
    </p:spTree>
    <p:custDataLst>
      <p:tags r:id="rId1"/>
    </p:custData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Nadpis 1"/>
          <p:cNvSpPr>
            <a:spLocks noGrp="1"/>
          </p:cNvSpPr>
          <p:nvPr>
            <p:ph type="title"/>
          </p:nvPr>
        </p:nvSpPr>
        <p:spPr>
          <a:xfrm>
            <a:off x="1551280" y="176984"/>
            <a:ext cx="9089439" cy="922337"/>
          </a:xfrm>
        </p:spPr>
        <p:txBody>
          <a:bodyPr/>
          <a:lstStyle/>
          <a:p>
            <a:r>
              <a:rPr lang="cs-CZ" altLang="cs-CZ" sz="3200" b="1" dirty="0">
                <a:solidFill>
                  <a:srgbClr val="333399"/>
                </a:solidFill>
                <a:latin typeface="Arial Black" panose="020B0A04020102020204" pitchFamily="34" charset="0"/>
              </a:rPr>
              <a:t>Základní typy epidemiologických studií</a:t>
            </a:r>
          </a:p>
        </p:txBody>
      </p:sp>
      <p:graphicFrame>
        <p:nvGraphicFramePr>
          <p:cNvPr id="6" name="Zástupný symbol pro obsah 5"/>
          <p:cNvGraphicFramePr>
            <a:graphicFrameLocks noGrp="1"/>
          </p:cNvGraphicFramePr>
          <p:nvPr>
            <p:ph idx="1"/>
          </p:nvPr>
        </p:nvGraphicFramePr>
        <p:xfrm>
          <a:off x="1631950" y="1341438"/>
          <a:ext cx="8928100" cy="5157792"/>
        </p:xfrm>
        <a:graphic>
          <a:graphicData uri="http://schemas.openxmlformats.org/drawingml/2006/table">
            <a:tbl>
              <a:tblPr/>
              <a:tblGrid>
                <a:gridCol w="3881438">
                  <a:extLst>
                    <a:ext uri="{9D8B030D-6E8A-4147-A177-3AD203B41FA5}">
                      <a16:colId xmlns:a16="http://schemas.microsoft.com/office/drawing/2014/main" val="20000"/>
                    </a:ext>
                  </a:extLst>
                </a:gridCol>
                <a:gridCol w="198437">
                  <a:extLst>
                    <a:ext uri="{9D8B030D-6E8A-4147-A177-3AD203B41FA5}">
                      <a16:colId xmlns:a16="http://schemas.microsoft.com/office/drawing/2014/main" val="20001"/>
                    </a:ext>
                  </a:extLst>
                </a:gridCol>
                <a:gridCol w="2984500">
                  <a:extLst>
                    <a:ext uri="{9D8B030D-6E8A-4147-A177-3AD203B41FA5}">
                      <a16:colId xmlns:a16="http://schemas.microsoft.com/office/drawing/2014/main" val="20002"/>
                    </a:ext>
                  </a:extLst>
                </a:gridCol>
                <a:gridCol w="1863725">
                  <a:extLst>
                    <a:ext uri="{9D8B030D-6E8A-4147-A177-3AD203B41FA5}">
                      <a16:colId xmlns:a16="http://schemas.microsoft.com/office/drawing/2014/main" val="20003"/>
                    </a:ext>
                  </a:extLst>
                </a:gridCol>
              </a:tblGrid>
              <a:tr h="41148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Times New Roman" pitchFamily="18" charset="0"/>
                        </a:rPr>
                        <a:t>Typ studie</a:t>
                      </a:r>
                      <a:endParaRPr kumimoji="0" lang="cs-CZ" sz="18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Times New Roman" pitchFamily="18" charset="0"/>
                        </a:rPr>
                        <a:t>Časové hledisko</a:t>
                      </a:r>
                      <a:endParaRPr kumimoji="0" lang="cs-CZ" sz="18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800" b="1" i="0" u="none" strike="noStrike" cap="none" normalizeH="0" baseline="0">
                          <a:ln>
                            <a:noFill/>
                          </a:ln>
                          <a:solidFill>
                            <a:schemeClr val="tx1"/>
                          </a:solidFill>
                          <a:effectLst/>
                          <a:latin typeface="Arial" pitchFamily="34" charset="0"/>
                          <a:cs typeface="Times New Roman" pitchFamily="18" charset="0"/>
                        </a:rPr>
                        <a:t>Jednotka </a:t>
                      </a:r>
                      <a:endParaRPr kumimoji="0" lang="cs-CZ" sz="18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w="1905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1488">
                <a:tc gridSpan="3">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2000" b="1" i="0" u="none" strike="noStrike" cap="none" normalizeH="0" baseline="0">
                          <a:ln>
                            <a:noFill/>
                          </a:ln>
                          <a:solidFill>
                            <a:srgbClr val="0000CC"/>
                          </a:solidFill>
                          <a:effectLst/>
                          <a:latin typeface="Arial" pitchFamily="34" charset="0"/>
                        </a:rPr>
                        <a:t>STUDIE ZALOŽENÉ NA POZOROVÁNÍ         </a:t>
                      </a:r>
                    </a:p>
                  </a:txBody>
                  <a:tcPr marL="44450" marR="44450" marT="0" marB="0" horzOverflow="overflow">
                    <a:lnL>
                      <a:noFill/>
                    </a:lnL>
                    <a:lnR>
                      <a:noFill/>
                    </a:lnR>
                    <a:lnT w="12700" cap="flat" cmpd="sng" algn="ctr">
                      <a:solidFill>
                        <a:srgbClr val="808080"/>
                      </a:solidFill>
                      <a:prstDash val="solid"/>
                      <a:round/>
                      <a:headEnd type="none" w="med" len="med"/>
                      <a:tailEnd type="none" w="med" len="med"/>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400" b="1" i="0" u="none" strike="noStrike" cap="none" normalizeH="0" baseline="0">
                          <a:ln>
                            <a:noFill/>
                          </a:ln>
                          <a:solidFill>
                            <a:schemeClr val="tx1"/>
                          </a:solidFill>
                          <a:effectLst/>
                          <a:latin typeface="Arial" pitchFamily="34" charset="0"/>
                          <a:cs typeface="Times New Roman" pitchFamily="18" charset="0"/>
                        </a:rPr>
                        <a:t> </a:t>
                      </a:r>
                      <a:endParaRPr kumimoji="0" lang="cs-CZ" sz="12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w="12700" cap="flat" cmpd="sng" algn="ctr">
                      <a:solidFill>
                        <a:srgbClr val="80808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471488">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Times New Roman" pitchFamily="18" charset="0"/>
                        </a:rPr>
                        <a:t>I. Deskriptivní studie</a:t>
                      </a: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Times New Roman" pitchFamily="18" charset="0"/>
                        </a:rPr>
                        <a:t> </a:t>
                      </a:r>
                      <a:endParaRPr kumimoji="0" lang="cs-CZ" sz="12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Times New Roman" pitchFamily="18" charset="0"/>
                        </a:rPr>
                        <a:t> </a:t>
                      </a:r>
                      <a:endParaRPr kumimoji="0" lang="cs-CZ" sz="12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71488">
                <a:tc gridSpan="2">
                  <a:txBody>
                    <a:bodyPr/>
                    <a:lstStyle/>
                    <a:p>
                      <a:pPr marL="0" marR="0" lvl="0" indent="0" algn="just" defTabSz="914400" rtl="0" eaLnBrk="1" fontAlgn="base" latinLnBrk="0" hangingPunct="1">
                        <a:lnSpc>
                          <a:spcPct val="150000"/>
                        </a:lnSpc>
                        <a:spcBef>
                          <a:spcPct val="0"/>
                        </a:spcBef>
                        <a:spcAft>
                          <a:spcPct val="0"/>
                        </a:spcAft>
                        <a:buClrTx/>
                        <a:buSzTx/>
                        <a:buFont typeface="+mj-lt"/>
                        <a:buNone/>
                        <a:tabLst/>
                      </a:pPr>
                      <a:r>
                        <a:rPr kumimoji="0" lang="cs-CZ" sz="1800" b="0" i="0" u="none" strike="noStrike" cap="none" normalizeH="0" baseline="0">
                          <a:ln>
                            <a:noFill/>
                          </a:ln>
                          <a:solidFill>
                            <a:schemeClr val="tx1"/>
                          </a:solidFill>
                          <a:effectLst/>
                          <a:latin typeface="Arial" pitchFamily="34" charset="0"/>
                          <a:cs typeface="Times New Roman" pitchFamily="18" charset="0"/>
                        </a:rPr>
                        <a:t>       a) Ekologické </a:t>
                      </a:r>
                      <a:r>
                        <a:rPr kumimoji="0" lang="cs-CZ" sz="1800" b="0" i="1" u="none" strike="noStrike" cap="none" normalizeH="0" baseline="0">
                          <a:ln>
                            <a:noFill/>
                          </a:ln>
                          <a:solidFill>
                            <a:schemeClr val="tx1"/>
                          </a:solidFill>
                          <a:effectLst/>
                          <a:latin typeface="Arial" pitchFamily="34" charset="0"/>
                          <a:cs typeface="Times New Roman" pitchFamily="18" charset="0"/>
                        </a:rPr>
                        <a:t>(korelační)</a:t>
                      </a: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rPr>
                        <a:t>Průřezové</a:t>
                      </a:r>
                    </a:p>
                  </a:txBody>
                  <a:tcPr marL="44450" marR="4445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Populace</a:t>
                      </a: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471488">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Times New Roman" pitchFamily="18" charset="0"/>
                        </a:rPr>
                        <a:t>       b) Průřezové </a:t>
                      </a:r>
                      <a:r>
                        <a:rPr kumimoji="0" lang="cs-CZ" sz="1800" b="0" i="1" u="none" strike="noStrike" cap="none" normalizeH="0" baseline="0">
                          <a:ln>
                            <a:noFill/>
                          </a:ln>
                          <a:solidFill>
                            <a:schemeClr val="tx1"/>
                          </a:solidFill>
                          <a:effectLst/>
                          <a:latin typeface="Arial" pitchFamily="34" charset="0"/>
                          <a:cs typeface="Times New Roman" pitchFamily="18" charset="0"/>
                        </a:rPr>
                        <a:t>(prevalenční)</a:t>
                      </a: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Průřezové</a:t>
                      </a:r>
                    </a:p>
                  </a:txBody>
                  <a:tcPr marL="44450" marR="4445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Jedinec</a:t>
                      </a: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502920">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endParaRPr kumimoji="0" lang="cs-CZ" sz="200" b="0" i="0" u="none" strike="noStrike" cap="none" normalizeH="0" baseline="0">
                        <a:ln>
                          <a:noFill/>
                        </a:ln>
                        <a:solidFill>
                          <a:schemeClr val="tx1"/>
                        </a:solidFill>
                        <a:effectLst/>
                        <a:latin typeface="Arial" pitchFamily="34"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Times New Roman" pitchFamily="18" charset="0"/>
                        </a:rPr>
                        <a:t>II. Analytické studie</a:t>
                      </a: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400" b="0" i="0" u="none" strike="noStrike" cap="none" normalizeH="0" baseline="0">
                          <a:ln>
                            <a:noFill/>
                          </a:ln>
                          <a:solidFill>
                            <a:schemeClr val="tx1"/>
                          </a:solidFill>
                          <a:effectLst/>
                          <a:latin typeface="Arial" pitchFamily="34" charset="0"/>
                          <a:cs typeface="Times New Roman" pitchFamily="18" charset="0"/>
                        </a:rPr>
                        <a:t> </a:t>
                      </a:r>
                      <a:endParaRPr kumimoji="0" lang="cs-CZ" sz="12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 </a:t>
                      </a: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471488">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Times New Roman" pitchFamily="18" charset="0"/>
                        </a:rPr>
                        <a:t>       c) Kohortové</a:t>
                      </a: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Prospektivní, retro-prospektivní </a:t>
                      </a:r>
                    </a:p>
                  </a:txBody>
                  <a:tcPr marL="44450" marR="4445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Jedinec</a:t>
                      </a: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471488">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800" b="0" i="0" u="none" strike="noStrike" cap="none" normalizeH="0" baseline="0">
                          <a:ln>
                            <a:noFill/>
                          </a:ln>
                          <a:solidFill>
                            <a:schemeClr val="tx1"/>
                          </a:solidFill>
                          <a:effectLst/>
                          <a:latin typeface="Arial" pitchFamily="34" charset="0"/>
                          <a:cs typeface="Times New Roman" pitchFamily="18" charset="0"/>
                        </a:rPr>
                        <a:t>       d) Případ–kontrola </a:t>
                      </a:r>
                      <a:r>
                        <a:rPr kumimoji="0" lang="cs-CZ" sz="1800" b="0" i="1" u="none" strike="noStrike" cap="none" normalizeH="0" baseline="0">
                          <a:ln>
                            <a:noFill/>
                          </a:ln>
                          <a:solidFill>
                            <a:schemeClr val="tx1"/>
                          </a:solidFill>
                          <a:effectLst/>
                          <a:latin typeface="Arial" pitchFamily="34" charset="0"/>
                          <a:cs typeface="Times New Roman" pitchFamily="18" charset="0"/>
                        </a:rPr>
                        <a:t>(case – control)</a:t>
                      </a: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Retrospektivní  </a:t>
                      </a:r>
                    </a:p>
                  </a:txBody>
                  <a:tcPr marL="44450" marR="4445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Jedinec</a:t>
                      </a: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471488">
                <a:tc gridSpan="3">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2000" b="1" i="0" u="none" strike="noStrike" cap="none" normalizeH="0" baseline="0">
                          <a:ln>
                            <a:noFill/>
                          </a:ln>
                          <a:solidFill>
                            <a:srgbClr val="0000CC"/>
                          </a:solidFill>
                          <a:effectLst/>
                          <a:latin typeface="Arial" pitchFamily="34" charset="0"/>
                          <a:cs typeface="Times New Roman" pitchFamily="18" charset="0"/>
                        </a:rPr>
                        <a:t>STUDIE ZALOŽENÉ NA EXPERIMENTU</a:t>
                      </a:r>
                      <a:endParaRPr kumimoji="0" lang="cs-CZ" sz="2000" b="1" i="0" u="none" strike="noStrike" cap="none" normalizeH="0" baseline="0">
                        <a:ln>
                          <a:noFill/>
                        </a:ln>
                        <a:solidFill>
                          <a:srgbClr val="0000CC"/>
                        </a:solidFill>
                        <a:effectLst/>
                        <a:latin typeface="Arial" pitchFamily="34" charset="0"/>
                      </a:endParaRP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1" i="1" u="none" strike="noStrike" cap="none" normalizeH="0" baseline="0">
                          <a:ln>
                            <a:noFill/>
                          </a:ln>
                          <a:solidFill>
                            <a:schemeClr val="tx1"/>
                          </a:solidFill>
                          <a:effectLst/>
                          <a:latin typeface="Arial" pitchFamily="34" charset="0"/>
                          <a:cs typeface="Times New Roman" pitchFamily="18" charset="0"/>
                        </a:rPr>
                        <a:t> </a:t>
                      </a:r>
                      <a:endParaRPr kumimoji="0" lang="cs-CZ" sz="1600" b="0" i="0" u="none" strike="noStrike" cap="none" normalizeH="0" baseline="0">
                        <a:ln>
                          <a:noFill/>
                        </a:ln>
                        <a:solidFill>
                          <a:schemeClr val="tx1"/>
                        </a:solidFill>
                        <a:effectLst/>
                        <a:latin typeface="Arial" pitchFamily="34" charset="0"/>
                        <a:cs typeface="Times New Roman" pitchFamily="18" charset="0"/>
                      </a:endParaRP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8"/>
                  </a:ext>
                </a:extLst>
              </a:tr>
              <a:tr h="471488">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Times New Roman" pitchFamily="18" charset="0"/>
                        </a:rPr>
                        <a:t>III. Kontrolovaný pokus </a:t>
                      </a:r>
                    </a:p>
                  </a:txBody>
                  <a:tcPr marL="44450" marR="44450" marT="0" marB="0" horzOverflow="overflow">
                    <a:lnL>
                      <a:noFill/>
                    </a:lnL>
                    <a:lnR>
                      <a:noFill/>
                    </a:lnR>
                    <a:lnT>
                      <a:noFill/>
                    </a:lnT>
                    <a:lnB>
                      <a:noFill/>
                    </a:lnB>
                    <a:lnTlToBr>
                      <a:noFill/>
                    </a:lnTlToBr>
                    <a:lnBlToTr>
                      <a:noFill/>
                    </a:lnBlToTr>
                    <a:noFill/>
                  </a:tcPr>
                </a:tc>
                <a:tc hMerge="1">
                  <a:txBody>
                    <a:bodyPr/>
                    <a:lstStyle/>
                    <a:p>
                      <a:endParaRPr lang="cs-CZ"/>
                    </a:p>
                  </a:txBody>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Prospektivní</a:t>
                      </a:r>
                    </a:p>
                  </a:txBody>
                  <a:tcPr marL="44450" marR="44450" marT="0"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Jedinec (pacient)</a:t>
                      </a:r>
                    </a:p>
                  </a:txBody>
                  <a:tcPr marL="44450" marR="4445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9"/>
                  </a:ext>
                </a:extLst>
              </a:tr>
              <a:tr h="471488">
                <a:tc gridSpan="2">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2000" b="1" i="0" u="none" strike="noStrike" cap="none" normalizeH="0" baseline="0">
                          <a:ln>
                            <a:noFill/>
                          </a:ln>
                          <a:solidFill>
                            <a:schemeClr val="tx1"/>
                          </a:solidFill>
                          <a:effectLst/>
                          <a:latin typeface="Arial" pitchFamily="34" charset="0"/>
                          <a:cs typeface="Times New Roman" pitchFamily="18" charset="0"/>
                        </a:rPr>
                        <a:t>IV. Populační intervenční studie</a:t>
                      </a:r>
                    </a:p>
                  </a:txBody>
                  <a:tcPr marL="44450" marR="44450" marT="0" marB="0" horzOverflow="overflow">
                    <a:lnL>
                      <a:noFill/>
                    </a:lnL>
                    <a:lnR>
                      <a:noFill/>
                    </a:lnR>
                    <a:lnT>
                      <a:noFill/>
                    </a:lnT>
                    <a:lnB w="19050" cap="flat" cmpd="sng" algn="ctr">
                      <a:solidFill>
                        <a:srgbClr val="808080"/>
                      </a:solidFill>
                      <a:prstDash val="solid"/>
                      <a:round/>
                      <a:headEnd type="none" w="med" len="med"/>
                      <a:tailEnd type="none" w="med" len="med"/>
                    </a:lnB>
                    <a:lnTlToBr>
                      <a:noFill/>
                    </a:lnTlToBr>
                    <a:lnBlToTr>
                      <a:noFill/>
                    </a:lnBlToTr>
                    <a:noFill/>
                  </a:tcPr>
                </a:tc>
                <a:tc hMerge="1">
                  <a:txBody>
                    <a:bodyPr/>
                    <a:lstStyle/>
                    <a:p>
                      <a:endParaRPr lang="cs-CZ"/>
                    </a:p>
                  </a:txBody>
                  <a:tcPr/>
                </a:tc>
                <a:tc>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rPr>
                        <a:t>Prospektivní</a:t>
                      </a:r>
                    </a:p>
                  </a:txBody>
                  <a:tcPr marL="44450" marR="44450" marT="0" marB="0" horzOverflow="overflow">
                    <a:lnL>
                      <a:noFill/>
                    </a:lnL>
                    <a:lnR>
                      <a:noFill/>
                    </a:lnR>
                    <a:lnT>
                      <a:noFill/>
                    </a:lnT>
                    <a:lnB w="19050" cap="flat" cmpd="sng" algn="ctr">
                      <a:solidFill>
                        <a:srgbClr val="80808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cs-CZ" sz="1600" b="0" i="0" u="none" strike="noStrike" cap="none" normalizeH="0" baseline="0">
                          <a:ln>
                            <a:noFill/>
                          </a:ln>
                          <a:solidFill>
                            <a:schemeClr val="tx1"/>
                          </a:solidFill>
                          <a:effectLst/>
                          <a:latin typeface="Arial" pitchFamily="34" charset="0"/>
                          <a:cs typeface="Times New Roman" pitchFamily="18" charset="0"/>
                        </a:rPr>
                        <a:t>Populace</a:t>
                      </a:r>
                    </a:p>
                  </a:txBody>
                  <a:tcPr marL="44450" marR="44450" marT="0" marB="0" horzOverflow="overflow">
                    <a:lnL>
                      <a:noFill/>
                    </a:lnL>
                    <a:lnR>
                      <a:noFill/>
                    </a:lnR>
                    <a:lnT>
                      <a:noFill/>
                    </a:lnT>
                    <a:lnB w="19050" cap="flat" cmpd="sng" algn="ctr">
                      <a:solidFill>
                        <a:srgbClr val="80808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000">
            <a:alpha val="16862"/>
          </a:srgbClr>
        </a:solidFill>
        <a:effectLst/>
      </p:bgPr>
    </p:bg>
    <p:spTree>
      <p:nvGrpSpPr>
        <p:cNvPr id="1" name=""/>
        <p:cNvGrpSpPr/>
        <p:nvPr/>
      </p:nvGrpSpPr>
      <p:grpSpPr>
        <a:xfrm>
          <a:off x="0" y="0"/>
          <a:ext cx="0" cy="0"/>
          <a:chOff x="0" y="0"/>
          <a:chExt cx="0" cy="0"/>
        </a:xfrm>
      </p:grpSpPr>
      <p:sp>
        <p:nvSpPr>
          <p:cNvPr id="4" name="Nadpis 3"/>
          <p:cNvSpPr>
            <a:spLocks noGrp="1"/>
          </p:cNvSpPr>
          <p:nvPr>
            <p:ph type="ctrTitle"/>
          </p:nvPr>
        </p:nvSpPr>
        <p:spPr>
          <a:xfrm>
            <a:off x="914400" y="2130425"/>
            <a:ext cx="10363200" cy="1470025"/>
          </a:xfrm>
        </p:spPr>
        <p:txBody>
          <a:bodyPr/>
          <a:lstStyle/>
          <a:p>
            <a:pPr>
              <a:defRPr/>
            </a:pPr>
            <a:r>
              <a:rPr lang="cs-CZ" b="1" cap="all" dirty="0">
                <a:solidFill>
                  <a:srgbClr val="333399"/>
                </a:solidFill>
                <a:latin typeface="Arial Black" pitchFamily="34" charset="0"/>
              </a:rPr>
              <a:t>deskriptivní studie</a:t>
            </a:r>
            <a:endParaRPr lang="cs-CZ" dirty="0">
              <a:solidFill>
                <a:srgbClr val="333399"/>
              </a:solidFill>
            </a:endParaRPr>
          </a:p>
        </p:txBody>
      </p:sp>
      <p:sp>
        <p:nvSpPr>
          <p:cNvPr id="58371" name="Podnadpis 4"/>
          <p:cNvSpPr>
            <a:spLocks noGrp="1"/>
          </p:cNvSpPr>
          <p:nvPr>
            <p:ph type="subTitle" idx="1"/>
          </p:nvPr>
        </p:nvSpPr>
        <p:spPr/>
        <p:txBody>
          <a:bodyPr/>
          <a:lstStyle/>
          <a:p>
            <a:endParaRPr lang="cs-CZ" altLang="cs-CZ"/>
          </a:p>
        </p:txBody>
      </p:sp>
    </p:spTree>
    <p:custDataLst>
      <p:tags r:id="rId1"/>
    </p:custData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81200" y="620713"/>
            <a:ext cx="8229600" cy="647700"/>
          </a:xfrm>
        </p:spPr>
        <p:txBody>
          <a:bodyPr>
            <a:normAutofit fontScale="90000"/>
          </a:bodyPr>
          <a:lstStyle/>
          <a:p>
            <a:pPr>
              <a:defRPr/>
            </a:pPr>
            <a:r>
              <a:rPr lang="cs-CZ" b="1" cap="all" dirty="0">
                <a:solidFill>
                  <a:srgbClr val="0000CC"/>
                </a:solidFill>
                <a:latin typeface="Arial Black" pitchFamily="34" charset="0"/>
              </a:rPr>
              <a:t> </a:t>
            </a:r>
            <a:r>
              <a:rPr lang="cs-CZ" b="1" cap="all" dirty="0">
                <a:solidFill>
                  <a:srgbClr val="333399"/>
                </a:solidFill>
                <a:latin typeface="Arial Black" pitchFamily="34" charset="0"/>
              </a:rPr>
              <a:t>deskriptivní studie</a:t>
            </a:r>
            <a:br>
              <a:rPr lang="cs-CZ" b="1" dirty="0">
                <a:solidFill>
                  <a:srgbClr val="333399"/>
                </a:solidFill>
              </a:rPr>
            </a:br>
            <a:endParaRPr lang="cs-CZ" dirty="0">
              <a:solidFill>
                <a:srgbClr val="333399"/>
              </a:solidFill>
            </a:endParaRPr>
          </a:p>
        </p:txBody>
      </p:sp>
      <p:sp>
        <p:nvSpPr>
          <p:cNvPr id="3" name="Zástupný symbol pro obsah 2"/>
          <p:cNvSpPr>
            <a:spLocks noGrp="1"/>
          </p:cNvSpPr>
          <p:nvPr>
            <p:ph idx="1"/>
          </p:nvPr>
        </p:nvSpPr>
        <p:spPr>
          <a:xfrm>
            <a:off x="676275" y="1196752"/>
            <a:ext cx="10715625" cy="5256584"/>
          </a:xfrm>
        </p:spPr>
        <p:txBody>
          <a:bodyPr>
            <a:normAutofit fontScale="92500" lnSpcReduction="20000"/>
          </a:bodyPr>
          <a:lstStyle/>
          <a:p>
            <a:pPr>
              <a:defRPr/>
            </a:pPr>
            <a:r>
              <a:rPr lang="cs-CZ" sz="3000" b="1" dirty="0">
                <a:solidFill>
                  <a:srgbClr val="0000CC"/>
                </a:solidFill>
              </a:rPr>
              <a:t>Četnost a rozložení </a:t>
            </a:r>
            <a:r>
              <a:rPr lang="cs-CZ" sz="3000" dirty="0"/>
              <a:t>nemocí v populaci, a to podle charakteristik </a:t>
            </a:r>
          </a:p>
          <a:p>
            <a:pPr lvl="5">
              <a:buFont typeface="Arial" panose="020B0604020202020204" pitchFamily="34" charset="0"/>
              <a:buChar char="•"/>
              <a:defRPr/>
            </a:pPr>
            <a:r>
              <a:rPr lang="cs-CZ" sz="3100" dirty="0"/>
              <a:t>osob (</a:t>
            </a:r>
            <a:r>
              <a:rPr lang="cs-CZ" sz="3100" b="1" dirty="0"/>
              <a:t>KDO</a:t>
            </a:r>
            <a:r>
              <a:rPr lang="cs-CZ" sz="3100" dirty="0"/>
              <a:t>), </a:t>
            </a:r>
          </a:p>
          <a:p>
            <a:pPr lvl="5">
              <a:buFont typeface="Arial" panose="020B0604020202020204" pitchFamily="34" charset="0"/>
              <a:buChar char="•"/>
              <a:defRPr/>
            </a:pPr>
            <a:r>
              <a:rPr lang="cs-CZ" sz="3100" dirty="0"/>
              <a:t>místa (</a:t>
            </a:r>
            <a:r>
              <a:rPr lang="cs-CZ" sz="3100" b="1" dirty="0"/>
              <a:t>KDE</a:t>
            </a:r>
            <a:r>
              <a:rPr lang="cs-CZ" sz="3100" dirty="0"/>
              <a:t>), </a:t>
            </a:r>
          </a:p>
          <a:p>
            <a:pPr lvl="5">
              <a:buFont typeface="Arial" panose="020B0604020202020204" pitchFamily="34" charset="0"/>
              <a:buChar char="•"/>
              <a:defRPr/>
            </a:pPr>
            <a:r>
              <a:rPr lang="cs-CZ" sz="3100" dirty="0"/>
              <a:t>času (</a:t>
            </a:r>
            <a:r>
              <a:rPr lang="cs-CZ" sz="3100" b="1" dirty="0"/>
              <a:t>KDY</a:t>
            </a:r>
            <a:r>
              <a:rPr lang="cs-CZ" sz="3100" dirty="0"/>
              <a:t>)</a:t>
            </a:r>
            <a:r>
              <a:rPr lang="cs-CZ" sz="3100" b="1" dirty="0"/>
              <a:t> </a:t>
            </a:r>
            <a:r>
              <a:rPr lang="cs-CZ" sz="3100" dirty="0"/>
              <a:t>je nemocný.</a:t>
            </a:r>
          </a:p>
          <a:p>
            <a:pPr lvl="1">
              <a:defRPr/>
            </a:pPr>
            <a:endParaRPr lang="cs-CZ" sz="3000" dirty="0"/>
          </a:p>
          <a:p>
            <a:pPr>
              <a:defRPr/>
            </a:pPr>
            <a:r>
              <a:rPr lang="cs-CZ" sz="3000" dirty="0"/>
              <a:t>Výsledky lze využít pro organizaci, řízení a plánování zdravotnických služeb.</a:t>
            </a:r>
          </a:p>
          <a:p>
            <a:pPr marL="0" indent="0">
              <a:buFontTx/>
              <a:buNone/>
              <a:defRPr/>
            </a:pPr>
            <a:endParaRPr lang="cs-CZ" sz="3000" dirty="0"/>
          </a:p>
          <a:p>
            <a:pPr>
              <a:defRPr/>
            </a:pPr>
            <a:r>
              <a:rPr lang="cs-CZ" sz="3000" b="1" dirty="0">
                <a:solidFill>
                  <a:srgbClr val="0000CC"/>
                </a:solidFill>
              </a:rPr>
              <a:t>Zdroj hypotéz</a:t>
            </a:r>
            <a:r>
              <a:rPr lang="cs-CZ" sz="3000" dirty="0"/>
              <a:t>, ukazují na možné příčinné vztahy.</a:t>
            </a:r>
          </a:p>
          <a:p>
            <a:pPr>
              <a:defRPr/>
            </a:pPr>
            <a:endParaRPr lang="cs-CZ" sz="3000" b="1" dirty="0"/>
          </a:p>
          <a:p>
            <a:pPr>
              <a:defRPr/>
            </a:pPr>
            <a:r>
              <a:rPr lang="cs-CZ" sz="3000" dirty="0"/>
              <a:t>Jsou součástí analytických či experimentálních studií.</a:t>
            </a:r>
          </a:p>
          <a:p>
            <a:pPr marL="0" indent="0">
              <a:buFontTx/>
              <a:buNone/>
              <a:defRPr/>
            </a:pPr>
            <a:endParaRPr lang="cs-CZ" sz="3000" dirty="0"/>
          </a:p>
          <a:p>
            <a:pPr marL="0" indent="0">
              <a:buFontTx/>
              <a:buNone/>
              <a:defRPr/>
            </a:pPr>
            <a:endParaRPr lang="cs-CZ"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3B3A21A-643F-4BBA-A46E-61B7E88BF90C}"/>
              </a:ext>
            </a:extLst>
          </p:cNvPr>
          <p:cNvSpPr>
            <a:spLocks noGrp="1" noChangeArrowheads="1"/>
          </p:cNvSpPr>
          <p:nvPr>
            <p:ph type="title"/>
          </p:nvPr>
        </p:nvSpPr>
        <p:spPr>
          <a:xfrm>
            <a:off x="389641" y="432554"/>
            <a:ext cx="8534400" cy="1143000"/>
          </a:xfrm>
        </p:spPr>
        <p:txBody>
          <a:bodyPr/>
          <a:lstStyle/>
          <a:p>
            <a:pPr algn="l"/>
            <a:r>
              <a:rPr lang="cs-CZ" altLang="cs-CZ" sz="3600" b="1" dirty="0">
                <a:solidFill>
                  <a:schemeClr val="accent2"/>
                </a:solidFill>
                <a:latin typeface="Arial Black" panose="020B0A04020102020204" pitchFamily="34" charset="0"/>
              </a:rPr>
              <a:t>EPIDEMIOLOGIE</a:t>
            </a:r>
          </a:p>
        </p:txBody>
      </p:sp>
      <p:sp>
        <p:nvSpPr>
          <p:cNvPr id="566275" name="Rectangle 3">
            <a:extLst>
              <a:ext uri="{FF2B5EF4-FFF2-40B4-BE49-F238E27FC236}">
                <a16:creationId xmlns:a16="http://schemas.microsoft.com/office/drawing/2014/main" id="{F9CA5C41-AE60-4E14-BAE5-0FA6BED63EFB}"/>
              </a:ext>
            </a:extLst>
          </p:cNvPr>
          <p:cNvSpPr>
            <a:spLocks noGrp="1" noChangeArrowheads="1"/>
          </p:cNvSpPr>
          <p:nvPr>
            <p:ph type="body" idx="1"/>
          </p:nvPr>
        </p:nvSpPr>
        <p:spPr>
          <a:xfrm>
            <a:off x="389641" y="1571625"/>
            <a:ext cx="11221088" cy="4881562"/>
          </a:xfrm>
        </p:spPr>
        <p:txBody>
          <a:bodyPr/>
          <a:lstStyle/>
          <a:p>
            <a:pPr>
              <a:lnSpc>
                <a:spcPct val="90000"/>
              </a:lnSpc>
            </a:pPr>
            <a:r>
              <a:rPr lang="cs-CZ" altLang="cs-CZ" b="1" dirty="0">
                <a:solidFill>
                  <a:schemeClr val="accent2"/>
                </a:solidFill>
              </a:rPr>
              <a:t>snaha hlouběji proniknout ke kořenům zdraví a nemoci</a:t>
            </a:r>
          </a:p>
          <a:p>
            <a:pPr>
              <a:lnSpc>
                <a:spcPct val="90000"/>
              </a:lnSpc>
            </a:pPr>
            <a:r>
              <a:rPr lang="cs-CZ" altLang="cs-CZ" b="1" dirty="0">
                <a:solidFill>
                  <a:schemeClr val="accent2"/>
                </a:solidFill>
              </a:rPr>
              <a:t>sociálně – ekologický přístup</a:t>
            </a:r>
          </a:p>
          <a:p>
            <a:pPr lvl="1">
              <a:lnSpc>
                <a:spcPct val="90000"/>
              </a:lnSpc>
            </a:pPr>
            <a:r>
              <a:rPr lang="cs-CZ" altLang="cs-CZ" b="1" dirty="0">
                <a:solidFill>
                  <a:schemeClr val="accent2"/>
                </a:solidFill>
              </a:rPr>
              <a:t>ne jedinec, ale skupina, populace</a:t>
            </a:r>
          </a:p>
          <a:p>
            <a:pPr lvl="1">
              <a:lnSpc>
                <a:spcPct val="90000"/>
              </a:lnSpc>
            </a:pPr>
            <a:r>
              <a:rPr lang="cs-CZ" altLang="cs-CZ" b="1" dirty="0">
                <a:solidFill>
                  <a:schemeClr val="accent2"/>
                </a:solidFill>
              </a:rPr>
              <a:t>nejen nemocní, ale i zdraví lidé</a:t>
            </a:r>
          </a:p>
          <a:p>
            <a:pPr lvl="1">
              <a:lnSpc>
                <a:spcPct val="90000"/>
              </a:lnSpc>
            </a:pPr>
            <a:r>
              <a:rPr lang="cs-CZ" altLang="cs-CZ" b="1" dirty="0">
                <a:solidFill>
                  <a:schemeClr val="accent2"/>
                </a:solidFill>
              </a:rPr>
              <a:t>informace o nemoci, ale i o všech charakteristikách lidí a prostředí</a:t>
            </a:r>
          </a:p>
          <a:p>
            <a:pPr lvl="1">
              <a:lnSpc>
                <a:spcPct val="90000"/>
              </a:lnSpc>
            </a:pPr>
            <a:r>
              <a:rPr lang="cs-CZ" altLang="cs-CZ" b="1" dirty="0">
                <a:solidFill>
                  <a:schemeClr val="accent2"/>
                </a:solidFill>
              </a:rPr>
              <a:t>výzkum obyvatelstva v přirozeném prostředí</a:t>
            </a:r>
          </a:p>
          <a:p>
            <a:pPr lvl="1">
              <a:lnSpc>
                <a:spcPct val="90000"/>
              </a:lnSpc>
            </a:pPr>
            <a:r>
              <a:rPr lang="cs-CZ" altLang="cs-CZ" b="1" dirty="0">
                <a:solidFill>
                  <a:schemeClr val="accent2"/>
                </a:solidFill>
              </a:rPr>
              <a:t>komplex metod a technik výzkumu</a:t>
            </a:r>
          </a:p>
          <a:p>
            <a:pPr lvl="1">
              <a:lnSpc>
                <a:spcPct val="90000"/>
              </a:lnSpc>
            </a:pPr>
            <a:r>
              <a:rPr lang="cs-CZ" altLang="cs-CZ" b="1" dirty="0">
                <a:solidFill>
                  <a:schemeClr val="accent2"/>
                </a:solidFill>
              </a:rPr>
              <a:t>mezioborový výzkum</a:t>
            </a:r>
            <a:endParaRPr lang="cs-CZ" altLang="cs-CZ" b="1" dirty="0">
              <a:solidFill>
                <a:srgbClr val="FF0000"/>
              </a:solidFill>
            </a:endParaRPr>
          </a:p>
        </p:txBody>
      </p:sp>
    </p:spTree>
    <p:custDataLst>
      <p:tags r:id="rId1"/>
    </p:custDataLst>
    <p:extLst>
      <p:ext uri="{BB962C8B-B14F-4D97-AF65-F5344CB8AC3E}">
        <p14:creationId xmlns:p14="http://schemas.microsoft.com/office/powerpoint/2010/main" val="3278557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6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662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62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6627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6627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662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Nadpis 1"/>
          <p:cNvSpPr>
            <a:spLocks noGrp="1"/>
          </p:cNvSpPr>
          <p:nvPr>
            <p:ph type="title"/>
          </p:nvPr>
        </p:nvSpPr>
        <p:spPr>
          <a:xfrm>
            <a:off x="1543050" y="747713"/>
            <a:ext cx="8374063" cy="635000"/>
          </a:xfrm>
        </p:spPr>
        <p:txBody>
          <a:bodyPr/>
          <a:lstStyle/>
          <a:p>
            <a:r>
              <a:rPr lang="cs-CZ" altLang="cs-CZ" b="1">
                <a:solidFill>
                  <a:srgbClr val="00B050"/>
                </a:solidFill>
                <a:latin typeface="Arial Black" panose="020B0A04020102020204" pitchFamily="34" charset="0"/>
              </a:rPr>
              <a:t>Ekologické studie </a:t>
            </a:r>
            <a:br>
              <a:rPr lang="cs-CZ" altLang="cs-CZ">
                <a:solidFill>
                  <a:srgbClr val="00B050"/>
                </a:solidFill>
              </a:rPr>
            </a:br>
            <a:endParaRPr lang="cs-CZ" altLang="cs-CZ">
              <a:solidFill>
                <a:srgbClr val="00B050"/>
              </a:solidFill>
            </a:endParaRPr>
          </a:p>
        </p:txBody>
      </p:sp>
      <p:sp>
        <p:nvSpPr>
          <p:cNvPr id="3" name="Zástupný symbol pro obsah 2"/>
          <p:cNvSpPr>
            <a:spLocks noGrp="1"/>
          </p:cNvSpPr>
          <p:nvPr>
            <p:ph idx="1"/>
          </p:nvPr>
        </p:nvSpPr>
        <p:spPr>
          <a:xfrm>
            <a:off x="381000" y="1268413"/>
            <a:ext cx="11268075" cy="6408737"/>
          </a:xfrm>
        </p:spPr>
        <p:txBody>
          <a:bodyPr>
            <a:noAutofit/>
          </a:bodyPr>
          <a:lstStyle/>
          <a:p>
            <a:pPr>
              <a:spcBef>
                <a:spcPts val="0"/>
              </a:spcBef>
              <a:spcAft>
                <a:spcPts val="500"/>
              </a:spcAft>
              <a:defRPr/>
            </a:pPr>
            <a:r>
              <a:rPr lang="cs-CZ" sz="2800" dirty="0"/>
              <a:t>Jednotkou studia jsou </a:t>
            </a:r>
            <a:r>
              <a:rPr lang="cs-CZ" sz="2800" b="1" dirty="0"/>
              <a:t>populační celky</a:t>
            </a:r>
            <a:r>
              <a:rPr lang="cs-CZ" sz="2800" dirty="0"/>
              <a:t>  (školy, města, okresy …).</a:t>
            </a:r>
          </a:p>
          <a:p>
            <a:pPr marL="0" indent="0">
              <a:spcBef>
                <a:spcPts val="0"/>
              </a:spcBef>
              <a:spcAft>
                <a:spcPts val="500"/>
              </a:spcAft>
              <a:buFontTx/>
              <a:buNone/>
              <a:defRPr/>
            </a:pPr>
            <a:endParaRPr lang="cs-CZ" sz="2800" dirty="0"/>
          </a:p>
          <a:p>
            <a:pPr>
              <a:spcBef>
                <a:spcPts val="0"/>
              </a:spcBef>
              <a:spcAft>
                <a:spcPts val="500"/>
              </a:spcAft>
              <a:defRPr/>
            </a:pPr>
            <a:r>
              <a:rPr lang="cs-CZ" sz="2800" dirty="0"/>
              <a:t>Zjišťují, zda existuje </a:t>
            </a:r>
            <a:r>
              <a:rPr lang="cs-CZ" sz="2800" b="1" dirty="0"/>
              <a:t>korelace</a:t>
            </a:r>
            <a:r>
              <a:rPr lang="cs-CZ" sz="2800" dirty="0"/>
              <a:t> (asociace, vztah) mezi rizikovým faktorem a následkem (nemocí, úmrtím) </a:t>
            </a:r>
            <a:r>
              <a:rPr lang="cs-CZ" sz="2800" b="1" dirty="0"/>
              <a:t>na úrovni populačních celků</a:t>
            </a:r>
            <a:r>
              <a:rPr lang="cs-CZ" sz="2800" dirty="0"/>
              <a:t>.</a:t>
            </a:r>
          </a:p>
          <a:p>
            <a:pPr marL="0" indent="0">
              <a:spcBef>
                <a:spcPts val="0"/>
              </a:spcBef>
              <a:spcAft>
                <a:spcPts val="500"/>
              </a:spcAft>
              <a:buFontTx/>
              <a:buNone/>
              <a:defRPr/>
            </a:pPr>
            <a:endParaRPr lang="cs-CZ" sz="2800" dirty="0"/>
          </a:p>
          <a:p>
            <a:pPr>
              <a:spcBef>
                <a:spcPts val="0"/>
              </a:spcBef>
              <a:spcAft>
                <a:spcPts val="500"/>
              </a:spcAft>
              <a:defRPr/>
            </a:pPr>
            <a:r>
              <a:rPr lang="cs-CZ" sz="2800" dirty="0"/>
              <a:t>Těžiště spočívá ve </a:t>
            </a:r>
            <a:r>
              <a:rPr lang="cs-CZ" sz="2800" b="1" dirty="0"/>
              <a:t>srovnávání</a:t>
            </a:r>
            <a:r>
              <a:rPr lang="cs-CZ" sz="2800" dirty="0"/>
              <a:t> zdravotní situace, a to:</a:t>
            </a:r>
          </a:p>
          <a:p>
            <a:pPr marL="0" indent="0">
              <a:spcBef>
                <a:spcPts val="0"/>
              </a:spcBef>
              <a:spcAft>
                <a:spcPts val="500"/>
              </a:spcAft>
              <a:buFontTx/>
              <a:buNone/>
              <a:defRPr/>
            </a:pPr>
            <a:r>
              <a:rPr lang="cs-CZ" sz="2800" dirty="0"/>
              <a:t>	a) různých populací v určitém časovém okamžiku </a:t>
            </a:r>
          </a:p>
          <a:p>
            <a:pPr marL="0" indent="0">
              <a:spcBef>
                <a:spcPts val="0"/>
              </a:spcBef>
              <a:spcAft>
                <a:spcPts val="500"/>
              </a:spcAft>
              <a:buFontTx/>
              <a:buNone/>
              <a:defRPr/>
            </a:pPr>
            <a:r>
              <a:rPr lang="cs-CZ" sz="2800" dirty="0"/>
              <a:t>	b) jedné populace v různých časových obdobích</a:t>
            </a:r>
          </a:p>
        </p:txBody>
      </p:sp>
    </p:spTree>
    <p:custDataLst>
      <p:tags r:id="rId1"/>
    </p:custData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95275" y="1484313"/>
            <a:ext cx="11896725" cy="6265862"/>
          </a:xfrm>
        </p:spPr>
        <p:txBody>
          <a:bodyPr>
            <a:noAutofit/>
          </a:bodyPr>
          <a:lstStyle/>
          <a:p>
            <a:pPr marL="0" indent="0">
              <a:lnSpc>
                <a:spcPct val="80000"/>
              </a:lnSpc>
              <a:spcBef>
                <a:spcPts val="0"/>
              </a:spcBef>
              <a:buFontTx/>
              <a:buNone/>
              <a:defRPr/>
            </a:pPr>
            <a:r>
              <a:rPr lang="cs-CZ" sz="2800" b="1" dirty="0"/>
              <a:t>Většinou se používají, když:</a:t>
            </a:r>
          </a:p>
          <a:p>
            <a:pPr marL="0" indent="0">
              <a:lnSpc>
                <a:spcPct val="80000"/>
              </a:lnSpc>
              <a:spcBef>
                <a:spcPts val="0"/>
              </a:spcBef>
              <a:buFontTx/>
              <a:buNone/>
              <a:defRPr/>
            </a:pPr>
            <a:r>
              <a:rPr lang="cs-CZ" sz="2800" b="1" dirty="0"/>
              <a:t> </a:t>
            </a:r>
          </a:p>
          <a:p>
            <a:pPr lvl="1">
              <a:lnSpc>
                <a:spcPct val="80000"/>
              </a:lnSpc>
              <a:spcBef>
                <a:spcPts val="0"/>
              </a:spcBef>
              <a:defRPr/>
            </a:pPr>
            <a:r>
              <a:rPr lang="cs-CZ" dirty="0">
                <a:solidFill>
                  <a:srgbClr val="0000CC"/>
                </a:solidFill>
              </a:rPr>
              <a:t>nejsou k dispozici údaje na úrovni jedinců </a:t>
            </a:r>
          </a:p>
          <a:p>
            <a:pPr marL="457200" lvl="1" indent="0">
              <a:lnSpc>
                <a:spcPct val="80000"/>
              </a:lnSpc>
              <a:spcBef>
                <a:spcPts val="0"/>
              </a:spcBef>
              <a:buFontTx/>
              <a:buNone/>
              <a:defRPr/>
            </a:pPr>
            <a:r>
              <a:rPr lang="cs-CZ" dirty="0"/>
              <a:t>    (vliv znečištění ovzduší na výskyt nemocí),</a:t>
            </a:r>
          </a:p>
          <a:p>
            <a:pPr marL="457200" lvl="1" indent="0">
              <a:lnSpc>
                <a:spcPct val="80000"/>
              </a:lnSpc>
              <a:spcBef>
                <a:spcPts val="0"/>
              </a:spcBef>
              <a:buFontTx/>
              <a:buNone/>
              <a:defRPr/>
            </a:pPr>
            <a:endParaRPr lang="cs-CZ" dirty="0"/>
          </a:p>
          <a:p>
            <a:pPr lvl="1">
              <a:lnSpc>
                <a:spcPct val="80000"/>
              </a:lnSpc>
              <a:spcBef>
                <a:spcPts val="0"/>
              </a:spcBef>
              <a:defRPr/>
            </a:pPr>
            <a:r>
              <a:rPr lang="cs-CZ" dirty="0">
                <a:solidFill>
                  <a:srgbClr val="0000CC"/>
                </a:solidFill>
              </a:rPr>
              <a:t>se zajímáme o agregované efekty </a:t>
            </a:r>
          </a:p>
          <a:p>
            <a:pPr marL="457200" lvl="1" indent="0">
              <a:lnSpc>
                <a:spcPct val="80000"/>
              </a:lnSpc>
              <a:spcBef>
                <a:spcPts val="0"/>
              </a:spcBef>
              <a:buFontTx/>
              <a:buNone/>
              <a:defRPr/>
            </a:pPr>
            <a:r>
              <a:rPr lang="cs-CZ" dirty="0"/>
              <a:t>    (vliv zvýšení spotřební daně na tabákové výrobky na snížení     </a:t>
            </a:r>
          </a:p>
          <a:p>
            <a:pPr marL="457200" lvl="1" indent="0">
              <a:lnSpc>
                <a:spcPct val="80000"/>
              </a:lnSpc>
              <a:spcBef>
                <a:spcPts val="0"/>
              </a:spcBef>
              <a:buFontTx/>
              <a:buNone/>
              <a:defRPr/>
            </a:pPr>
            <a:r>
              <a:rPr lang="cs-CZ" dirty="0"/>
              <a:t>    spotřeby tabákových výrobků v různých zemích),</a:t>
            </a:r>
          </a:p>
          <a:p>
            <a:pPr marL="457200" lvl="1" indent="0">
              <a:lnSpc>
                <a:spcPct val="80000"/>
              </a:lnSpc>
              <a:spcBef>
                <a:spcPts val="0"/>
              </a:spcBef>
              <a:buFontTx/>
              <a:buNone/>
              <a:defRPr/>
            </a:pPr>
            <a:endParaRPr lang="cs-CZ" dirty="0"/>
          </a:p>
          <a:p>
            <a:pPr lvl="1">
              <a:lnSpc>
                <a:spcPct val="80000"/>
              </a:lnSpc>
              <a:spcBef>
                <a:spcPts val="0"/>
              </a:spcBef>
              <a:defRPr/>
            </a:pPr>
            <a:r>
              <a:rPr lang="cs-CZ" dirty="0">
                <a:solidFill>
                  <a:srgbClr val="0000CC"/>
                </a:solidFill>
              </a:rPr>
              <a:t>chceme poukázat na možnou souvislost mezi  výskytem rizikového faktoru a výskytem nemoci </a:t>
            </a:r>
          </a:p>
          <a:p>
            <a:pPr marL="457200" lvl="1" indent="0">
              <a:lnSpc>
                <a:spcPct val="80000"/>
              </a:lnSpc>
              <a:spcBef>
                <a:spcPts val="0"/>
              </a:spcBef>
              <a:buFontTx/>
              <a:buNone/>
              <a:defRPr/>
            </a:pPr>
            <a:r>
              <a:rPr lang="cs-CZ" dirty="0"/>
              <a:t>    (např. konzumace vepřového masa na hlavu a výskyt rakoviny   </a:t>
            </a:r>
          </a:p>
          <a:p>
            <a:pPr marL="457200" lvl="1" indent="0">
              <a:lnSpc>
                <a:spcPct val="80000"/>
              </a:lnSpc>
              <a:spcBef>
                <a:spcPts val="0"/>
              </a:spcBef>
              <a:buFontTx/>
              <a:buNone/>
              <a:defRPr/>
            </a:pPr>
            <a:r>
              <a:rPr lang="cs-CZ" dirty="0"/>
              <a:t>    tlustého střeva v ČR v průběhu posledních 50 let).</a:t>
            </a:r>
          </a:p>
        </p:txBody>
      </p:sp>
      <p:sp>
        <p:nvSpPr>
          <p:cNvPr id="61443" name="Nadpis 1"/>
          <p:cNvSpPr>
            <a:spLocks noGrp="1"/>
          </p:cNvSpPr>
          <p:nvPr>
            <p:ph type="title"/>
          </p:nvPr>
        </p:nvSpPr>
        <p:spPr>
          <a:xfrm>
            <a:off x="1847850" y="720725"/>
            <a:ext cx="8374063" cy="635000"/>
          </a:xfrm>
        </p:spPr>
        <p:txBody>
          <a:bodyPr/>
          <a:lstStyle/>
          <a:p>
            <a:r>
              <a:rPr lang="cs-CZ" altLang="cs-CZ" b="1">
                <a:solidFill>
                  <a:srgbClr val="00B050"/>
                </a:solidFill>
                <a:latin typeface="Arial Black" panose="020B0A04020102020204" pitchFamily="34" charset="0"/>
              </a:rPr>
              <a:t>Ekologické studie </a:t>
            </a:r>
            <a:br>
              <a:rPr lang="cs-CZ" altLang="cs-CZ" sz="4000">
                <a:solidFill>
                  <a:srgbClr val="00B050"/>
                </a:solidFill>
              </a:rPr>
            </a:br>
            <a:endParaRPr lang="cs-CZ" altLang="cs-CZ" sz="4000">
              <a:solidFill>
                <a:srgbClr val="00B050"/>
              </a:solidFill>
            </a:endParaRPr>
          </a:p>
        </p:txBody>
      </p:sp>
    </p:spTree>
    <p:custDataLst>
      <p:tags r:id="rId1"/>
    </p:custData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38175" y="1196975"/>
            <a:ext cx="10572750" cy="6048375"/>
          </a:xfrm>
        </p:spPr>
        <p:txBody>
          <a:bodyPr>
            <a:noAutofit/>
          </a:bodyPr>
          <a:lstStyle/>
          <a:p>
            <a:pPr indent="0">
              <a:lnSpc>
                <a:spcPct val="80000"/>
              </a:lnSpc>
              <a:spcBef>
                <a:spcPts val="0"/>
              </a:spcBef>
              <a:spcAft>
                <a:spcPts val="1400"/>
              </a:spcAft>
              <a:buFontTx/>
              <a:buNone/>
              <a:defRPr/>
            </a:pPr>
            <a:endParaRPr lang="cs-CZ" sz="2400" b="1" dirty="0">
              <a:solidFill>
                <a:srgbClr val="0000FF"/>
              </a:solidFill>
            </a:endParaRPr>
          </a:p>
          <a:p>
            <a:pPr indent="0">
              <a:lnSpc>
                <a:spcPct val="80000"/>
              </a:lnSpc>
              <a:spcBef>
                <a:spcPts val="0"/>
              </a:spcBef>
              <a:spcAft>
                <a:spcPts val="1400"/>
              </a:spcAft>
              <a:buFontTx/>
              <a:buNone/>
              <a:defRPr/>
            </a:pPr>
            <a:r>
              <a:rPr lang="cs-CZ" sz="2800" b="1" dirty="0">
                <a:solidFill>
                  <a:srgbClr val="0000FF"/>
                </a:solidFill>
              </a:rPr>
              <a:t>VÝHODY:</a:t>
            </a:r>
            <a:r>
              <a:rPr lang="cs-CZ" sz="2800" b="1" dirty="0"/>
              <a:t>      </a:t>
            </a:r>
          </a:p>
          <a:p>
            <a:pPr marL="685800" lvl="1" indent="457200">
              <a:lnSpc>
                <a:spcPct val="80000"/>
              </a:lnSpc>
              <a:spcBef>
                <a:spcPts val="0"/>
              </a:spcBef>
              <a:defRPr/>
            </a:pPr>
            <a:r>
              <a:rPr lang="cs-CZ" dirty="0"/>
              <a:t>Jsou relativně rychlé, levné a snadno proveditelné </a:t>
            </a:r>
          </a:p>
          <a:p>
            <a:pPr marL="685800" lvl="1" indent="0">
              <a:lnSpc>
                <a:spcPct val="80000"/>
              </a:lnSpc>
              <a:spcBef>
                <a:spcPts val="0"/>
              </a:spcBef>
              <a:buFontTx/>
              <a:buNone/>
              <a:defRPr/>
            </a:pPr>
            <a:r>
              <a:rPr lang="cs-CZ" dirty="0"/>
              <a:t>     (sekundární analýza dat).</a:t>
            </a:r>
          </a:p>
          <a:p>
            <a:pPr marL="685800" lvl="1" indent="0">
              <a:lnSpc>
                <a:spcPct val="80000"/>
              </a:lnSpc>
              <a:spcBef>
                <a:spcPts val="0"/>
              </a:spcBef>
              <a:buFontTx/>
              <a:buNone/>
              <a:defRPr/>
            </a:pPr>
            <a:endParaRPr lang="cs-CZ" dirty="0"/>
          </a:p>
          <a:p>
            <a:pPr marL="685800" lvl="1" indent="457200">
              <a:lnSpc>
                <a:spcPct val="80000"/>
              </a:lnSpc>
              <a:spcBef>
                <a:spcPts val="0"/>
              </a:spcBef>
              <a:spcAft>
                <a:spcPts val="1400"/>
              </a:spcAft>
              <a:defRPr/>
            </a:pPr>
            <a:r>
              <a:rPr lang="cs-CZ" dirty="0"/>
              <a:t>Jsou zdrojem hypotéz o etiologii nemocí.</a:t>
            </a:r>
          </a:p>
          <a:p>
            <a:pPr marL="685800" lvl="1" indent="0">
              <a:lnSpc>
                <a:spcPct val="80000"/>
              </a:lnSpc>
              <a:spcBef>
                <a:spcPts val="0"/>
              </a:spcBef>
              <a:spcAft>
                <a:spcPts val="1400"/>
              </a:spcAft>
              <a:buFontTx/>
              <a:buNone/>
              <a:defRPr/>
            </a:pPr>
            <a:endParaRPr lang="cs-CZ" dirty="0"/>
          </a:p>
          <a:p>
            <a:pPr marL="0" indent="0">
              <a:lnSpc>
                <a:spcPct val="80000"/>
              </a:lnSpc>
              <a:spcBef>
                <a:spcPts val="0"/>
              </a:spcBef>
              <a:buFontTx/>
              <a:buNone/>
              <a:defRPr/>
            </a:pPr>
            <a:endParaRPr lang="cs-CZ" sz="2800" dirty="0"/>
          </a:p>
          <a:p>
            <a:pPr marL="0" indent="0">
              <a:buFontTx/>
              <a:buNone/>
              <a:defRPr/>
            </a:pPr>
            <a:endParaRPr lang="cs-CZ" sz="2800" dirty="0"/>
          </a:p>
        </p:txBody>
      </p:sp>
      <p:sp>
        <p:nvSpPr>
          <p:cNvPr id="62467" name="Nadpis 1"/>
          <p:cNvSpPr>
            <a:spLocks noGrp="1"/>
          </p:cNvSpPr>
          <p:nvPr>
            <p:ph type="title"/>
          </p:nvPr>
        </p:nvSpPr>
        <p:spPr>
          <a:xfrm>
            <a:off x="1847850" y="720725"/>
            <a:ext cx="8374063" cy="635000"/>
          </a:xfrm>
        </p:spPr>
        <p:txBody>
          <a:bodyPr/>
          <a:lstStyle/>
          <a:p>
            <a:r>
              <a:rPr lang="cs-CZ" altLang="cs-CZ" b="1">
                <a:solidFill>
                  <a:srgbClr val="00B050"/>
                </a:solidFill>
                <a:latin typeface="Arial Black" panose="020B0A04020102020204" pitchFamily="34" charset="0"/>
              </a:rPr>
              <a:t>Ekologické studie </a:t>
            </a:r>
            <a:br>
              <a:rPr lang="cs-CZ" altLang="cs-CZ" sz="4000">
                <a:solidFill>
                  <a:srgbClr val="00B050"/>
                </a:solidFill>
              </a:rPr>
            </a:br>
            <a:endParaRPr lang="cs-CZ" altLang="cs-CZ" sz="4000">
              <a:solidFill>
                <a:srgbClr val="00B050"/>
              </a:solidFill>
            </a:endParaRPr>
          </a:p>
        </p:txBody>
      </p:sp>
    </p:spTree>
    <p:custDataLst>
      <p:tags r:id="rId1"/>
    </p:custData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76225" y="1552575"/>
            <a:ext cx="11163300" cy="6048375"/>
          </a:xfrm>
        </p:spPr>
        <p:txBody>
          <a:bodyPr>
            <a:noAutofit/>
          </a:bodyPr>
          <a:lstStyle/>
          <a:p>
            <a:pPr indent="0">
              <a:lnSpc>
                <a:spcPct val="80000"/>
              </a:lnSpc>
              <a:spcBef>
                <a:spcPts val="0"/>
              </a:spcBef>
              <a:spcAft>
                <a:spcPts val="900"/>
              </a:spcAft>
              <a:buFontTx/>
              <a:buNone/>
              <a:defRPr/>
            </a:pPr>
            <a:r>
              <a:rPr lang="cs-CZ" sz="2800" b="1" dirty="0">
                <a:solidFill>
                  <a:srgbClr val="0000FF"/>
                </a:solidFill>
              </a:rPr>
              <a:t>NEVÝHODY:</a:t>
            </a:r>
          </a:p>
          <a:p>
            <a:pPr marL="1028700" lvl="1">
              <a:lnSpc>
                <a:spcPct val="80000"/>
              </a:lnSpc>
              <a:spcBef>
                <a:spcPts val="0"/>
              </a:spcBef>
              <a:spcAft>
                <a:spcPts val="900"/>
              </a:spcAft>
              <a:defRPr/>
            </a:pPr>
            <a:r>
              <a:rPr lang="cs-CZ" b="1" dirty="0">
                <a:solidFill>
                  <a:srgbClr val="FF0000"/>
                </a:solidFill>
              </a:rPr>
              <a:t>Nelze </a:t>
            </a:r>
            <a:r>
              <a:rPr lang="cs-CZ" b="1" dirty="0"/>
              <a:t>je použít pro</a:t>
            </a:r>
            <a:r>
              <a:rPr lang="cs-CZ" b="1" dirty="0">
                <a:solidFill>
                  <a:srgbClr val="FF0000"/>
                </a:solidFill>
              </a:rPr>
              <a:t> prokazování příčinné závislosti.</a:t>
            </a:r>
            <a:endParaRPr lang="cs-CZ" dirty="0">
              <a:solidFill>
                <a:srgbClr val="FF0000"/>
              </a:solidFill>
            </a:endParaRPr>
          </a:p>
          <a:p>
            <a:pPr marL="1028700" lvl="1">
              <a:spcBef>
                <a:spcPts val="0"/>
              </a:spcBef>
              <a:spcAft>
                <a:spcPts val="900"/>
              </a:spcAft>
              <a:defRPr/>
            </a:pPr>
            <a:r>
              <a:rPr lang="cs-CZ" dirty="0"/>
              <a:t>Poukazují </a:t>
            </a:r>
            <a:r>
              <a:rPr lang="cs-CZ" b="1" dirty="0"/>
              <a:t>pouze</a:t>
            </a:r>
            <a:r>
              <a:rPr lang="cs-CZ" dirty="0"/>
              <a:t> na </a:t>
            </a:r>
            <a:r>
              <a:rPr lang="cs-CZ" b="1" dirty="0"/>
              <a:t>možný vztah </a:t>
            </a:r>
            <a:r>
              <a:rPr lang="cs-CZ" dirty="0"/>
              <a:t>mezi výskytem rizikového faktoru a nemoci – jsou zdrojem hypotéz, které je nutno prověřit v jiných typech studií.</a:t>
            </a:r>
          </a:p>
          <a:p>
            <a:pPr marL="1028700" lvl="1">
              <a:spcBef>
                <a:spcPts val="0"/>
              </a:spcBef>
              <a:spcAft>
                <a:spcPts val="900"/>
              </a:spcAft>
              <a:defRPr/>
            </a:pPr>
            <a:r>
              <a:rPr lang="cs-CZ" dirty="0"/>
              <a:t>Asociace na populační úrovni nemusí znamenat (a často také neznamená) asociaci na úrovni jedince, jde o tzv. </a:t>
            </a:r>
            <a:r>
              <a:rPr lang="cs-CZ" b="1" dirty="0">
                <a:solidFill>
                  <a:srgbClr val="FF0000"/>
                </a:solidFill>
              </a:rPr>
              <a:t>ekologické zkreslení </a:t>
            </a:r>
            <a:r>
              <a:rPr lang="cs-CZ" dirty="0"/>
              <a:t>(</a:t>
            </a:r>
            <a:r>
              <a:rPr lang="cs-CZ" i="1" dirty="0" err="1"/>
              <a:t>ecological</a:t>
            </a:r>
            <a:r>
              <a:rPr lang="cs-CZ" i="1" dirty="0"/>
              <a:t> </a:t>
            </a:r>
            <a:r>
              <a:rPr lang="cs-CZ" i="1" dirty="0" err="1"/>
              <a:t>fallacy</a:t>
            </a:r>
            <a:r>
              <a:rPr lang="cs-CZ" dirty="0"/>
              <a:t>).</a:t>
            </a:r>
          </a:p>
          <a:p>
            <a:pPr>
              <a:spcBef>
                <a:spcPts val="0"/>
              </a:spcBef>
              <a:spcAft>
                <a:spcPts val="1400"/>
              </a:spcAft>
              <a:defRPr/>
            </a:pPr>
            <a:endParaRPr lang="cs-CZ" sz="2800" dirty="0"/>
          </a:p>
          <a:p>
            <a:pPr marL="0" indent="0">
              <a:lnSpc>
                <a:spcPct val="80000"/>
              </a:lnSpc>
              <a:spcBef>
                <a:spcPts val="0"/>
              </a:spcBef>
              <a:buFontTx/>
              <a:buNone/>
              <a:defRPr/>
            </a:pPr>
            <a:endParaRPr lang="cs-CZ" sz="2800" dirty="0"/>
          </a:p>
          <a:p>
            <a:pPr marL="0" indent="0">
              <a:buFontTx/>
              <a:buNone/>
              <a:defRPr/>
            </a:pPr>
            <a:endParaRPr lang="cs-CZ" sz="2800" dirty="0"/>
          </a:p>
        </p:txBody>
      </p:sp>
      <p:sp>
        <p:nvSpPr>
          <p:cNvPr id="64515" name="Nadpis 1"/>
          <p:cNvSpPr>
            <a:spLocks noGrp="1"/>
          </p:cNvSpPr>
          <p:nvPr>
            <p:ph type="title"/>
          </p:nvPr>
        </p:nvSpPr>
        <p:spPr>
          <a:xfrm>
            <a:off x="1847850" y="720725"/>
            <a:ext cx="8374063" cy="635000"/>
          </a:xfrm>
        </p:spPr>
        <p:txBody>
          <a:bodyPr/>
          <a:lstStyle/>
          <a:p>
            <a:r>
              <a:rPr lang="cs-CZ" altLang="cs-CZ" b="1">
                <a:solidFill>
                  <a:srgbClr val="00B050"/>
                </a:solidFill>
                <a:latin typeface="Arial Black" panose="020B0A04020102020204" pitchFamily="34" charset="0"/>
              </a:rPr>
              <a:t>Ekologické studie </a:t>
            </a:r>
            <a:br>
              <a:rPr lang="cs-CZ" altLang="cs-CZ" sz="4000">
                <a:solidFill>
                  <a:srgbClr val="00B050"/>
                </a:solidFill>
              </a:rPr>
            </a:br>
            <a:endParaRPr lang="cs-CZ" altLang="cs-CZ" sz="4000">
              <a:solidFill>
                <a:srgbClr val="00B050"/>
              </a:solidFill>
            </a:endParaRPr>
          </a:p>
        </p:txBody>
      </p:sp>
    </p:spTree>
    <p:custDataLst>
      <p:tags r:id="rId1"/>
    </p:custData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947C4DCD-736B-41DF-A990-A55D19FC20FC}"/>
              </a:ext>
            </a:extLst>
          </p:cNvPr>
          <p:cNvPicPr>
            <a:picLocks noGrp="1" noChangeAspect="1"/>
          </p:cNvPicPr>
          <p:nvPr>
            <p:ph idx="1"/>
          </p:nvPr>
        </p:nvPicPr>
        <p:blipFill>
          <a:blip r:embed="rId2"/>
          <a:stretch>
            <a:fillRect/>
          </a:stretch>
        </p:blipFill>
        <p:spPr>
          <a:xfrm>
            <a:off x="1553054" y="744719"/>
            <a:ext cx="7841469" cy="5382704"/>
          </a:xfrm>
          <a:prstGeom prst="rect">
            <a:avLst/>
          </a:prstGeom>
        </p:spPr>
      </p:pic>
    </p:spTree>
    <p:extLst>
      <p:ext uri="{BB962C8B-B14F-4D97-AF65-F5344CB8AC3E}">
        <p14:creationId xmlns:p14="http://schemas.microsoft.com/office/powerpoint/2010/main" val="31298836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2"/>
          <p:cNvSpPr>
            <a:spLocks noChangeArrowheads="1"/>
          </p:cNvSpPr>
          <p:nvPr/>
        </p:nvSpPr>
        <p:spPr bwMode="auto">
          <a:xfrm>
            <a:off x="5834063"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3" name="Oval 3"/>
          <p:cNvSpPr>
            <a:spLocks noChangeArrowheads="1"/>
          </p:cNvSpPr>
          <p:nvPr/>
        </p:nvSpPr>
        <p:spPr bwMode="auto">
          <a:xfrm>
            <a:off x="6553200"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4" name="Oval 4"/>
          <p:cNvSpPr>
            <a:spLocks noChangeArrowheads="1"/>
          </p:cNvSpPr>
          <p:nvPr/>
        </p:nvSpPr>
        <p:spPr bwMode="auto">
          <a:xfrm>
            <a:off x="7273925"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5" name="Oval 5"/>
          <p:cNvSpPr>
            <a:spLocks noChangeArrowheads="1"/>
          </p:cNvSpPr>
          <p:nvPr/>
        </p:nvSpPr>
        <p:spPr bwMode="auto">
          <a:xfrm>
            <a:off x="7993063"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6" name="Oval 6"/>
          <p:cNvSpPr>
            <a:spLocks noChangeArrowheads="1"/>
          </p:cNvSpPr>
          <p:nvPr/>
        </p:nvSpPr>
        <p:spPr bwMode="auto">
          <a:xfrm>
            <a:off x="8713788"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7" name="Oval 7"/>
          <p:cNvSpPr>
            <a:spLocks noChangeArrowheads="1"/>
          </p:cNvSpPr>
          <p:nvPr/>
        </p:nvSpPr>
        <p:spPr bwMode="auto">
          <a:xfrm>
            <a:off x="5834063"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8" name="Oval 8"/>
          <p:cNvSpPr>
            <a:spLocks noChangeArrowheads="1"/>
          </p:cNvSpPr>
          <p:nvPr/>
        </p:nvSpPr>
        <p:spPr bwMode="auto">
          <a:xfrm>
            <a:off x="6553200"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9" name="Oval 9"/>
          <p:cNvSpPr>
            <a:spLocks noChangeArrowheads="1"/>
          </p:cNvSpPr>
          <p:nvPr/>
        </p:nvSpPr>
        <p:spPr bwMode="auto">
          <a:xfrm>
            <a:off x="7273925"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0" name="Oval 10"/>
          <p:cNvSpPr>
            <a:spLocks noChangeArrowheads="1"/>
          </p:cNvSpPr>
          <p:nvPr/>
        </p:nvSpPr>
        <p:spPr bwMode="auto">
          <a:xfrm>
            <a:off x="5834063"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1" name="Oval 11"/>
          <p:cNvSpPr>
            <a:spLocks noChangeArrowheads="1"/>
          </p:cNvSpPr>
          <p:nvPr/>
        </p:nvSpPr>
        <p:spPr bwMode="auto">
          <a:xfrm>
            <a:off x="7273925"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2" name="Oval 12"/>
          <p:cNvSpPr>
            <a:spLocks noChangeArrowheads="1"/>
          </p:cNvSpPr>
          <p:nvPr/>
        </p:nvSpPr>
        <p:spPr bwMode="auto">
          <a:xfrm>
            <a:off x="6553200"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3" name="Oval 13"/>
          <p:cNvSpPr>
            <a:spLocks noChangeArrowheads="1"/>
          </p:cNvSpPr>
          <p:nvPr/>
        </p:nvSpPr>
        <p:spPr bwMode="auto">
          <a:xfrm>
            <a:off x="7993063"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4" name="Oval 14"/>
          <p:cNvSpPr>
            <a:spLocks noChangeArrowheads="1"/>
          </p:cNvSpPr>
          <p:nvPr/>
        </p:nvSpPr>
        <p:spPr bwMode="auto">
          <a:xfrm>
            <a:off x="7993063"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5" name="Oval 15"/>
          <p:cNvSpPr>
            <a:spLocks noChangeArrowheads="1"/>
          </p:cNvSpPr>
          <p:nvPr/>
        </p:nvSpPr>
        <p:spPr bwMode="auto">
          <a:xfrm>
            <a:off x="8713788"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6" name="Oval 16"/>
          <p:cNvSpPr>
            <a:spLocks noChangeArrowheads="1"/>
          </p:cNvSpPr>
          <p:nvPr/>
        </p:nvSpPr>
        <p:spPr bwMode="auto">
          <a:xfrm>
            <a:off x="8713788"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7" name="Text Box 17"/>
          <p:cNvSpPr txBox="1">
            <a:spLocks noChangeArrowheads="1"/>
          </p:cNvSpPr>
          <p:nvPr/>
        </p:nvSpPr>
        <p:spPr bwMode="auto">
          <a:xfrm>
            <a:off x="3082925" y="27781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A</a:t>
            </a:r>
            <a:endParaRPr lang="cs-CZ" altLang="cs-CZ" sz="2400" b="1">
              <a:solidFill>
                <a:srgbClr val="000000"/>
              </a:solidFill>
            </a:endParaRPr>
          </a:p>
        </p:txBody>
      </p:sp>
      <p:sp>
        <p:nvSpPr>
          <p:cNvPr id="66578" name="Text Box 18"/>
          <p:cNvSpPr txBox="1">
            <a:spLocks noChangeArrowheads="1"/>
          </p:cNvSpPr>
          <p:nvPr/>
        </p:nvSpPr>
        <p:spPr bwMode="auto">
          <a:xfrm>
            <a:off x="3082925" y="34639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B</a:t>
            </a:r>
            <a:endParaRPr lang="cs-CZ" altLang="cs-CZ" sz="2400" b="1">
              <a:solidFill>
                <a:srgbClr val="000000"/>
              </a:solidFill>
            </a:endParaRPr>
          </a:p>
        </p:txBody>
      </p:sp>
      <p:sp>
        <p:nvSpPr>
          <p:cNvPr id="66579" name="Text Box 19"/>
          <p:cNvSpPr txBox="1">
            <a:spLocks noChangeArrowheads="1"/>
          </p:cNvSpPr>
          <p:nvPr/>
        </p:nvSpPr>
        <p:spPr bwMode="auto">
          <a:xfrm>
            <a:off x="3082925" y="42259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C</a:t>
            </a:r>
            <a:endParaRPr lang="cs-CZ" altLang="cs-CZ" sz="2400" b="1">
              <a:solidFill>
                <a:srgbClr val="000000"/>
              </a:solidFill>
            </a:endParaRPr>
          </a:p>
        </p:txBody>
      </p:sp>
      <p:sp>
        <p:nvSpPr>
          <p:cNvPr id="66580" name="Text Box 20"/>
          <p:cNvSpPr txBox="1">
            <a:spLocks noChangeArrowheads="1"/>
          </p:cNvSpPr>
          <p:nvPr/>
        </p:nvSpPr>
        <p:spPr bwMode="auto">
          <a:xfrm>
            <a:off x="3082925" y="1330325"/>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4000" b="1">
                <a:solidFill>
                  <a:srgbClr val="003366"/>
                </a:solidFill>
              </a:rPr>
              <a:t>ECOLOGICAL FALLACY</a:t>
            </a:r>
            <a:endParaRPr lang="cs-CZ" altLang="cs-CZ" sz="4000">
              <a:solidFill>
                <a:srgbClr val="000000"/>
              </a:solidFill>
              <a:latin typeface="Times New Roman" panose="02020603050405020304" pitchFamily="18" charset="0"/>
            </a:endParaRPr>
          </a:p>
        </p:txBody>
      </p:sp>
    </p:spTree>
    <p:custDataLst>
      <p:tags r:id="rId1"/>
    </p:custData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Oval 2"/>
          <p:cNvSpPr>
            <a:spLocks noChangeArrowheads="1"/>
          </p:cNvSpPr>
          <p:nvPr/>
        </p:nvSpPr>
        <p:spPr bwMode="auto">
          <a:xfrm>
            <a:off x="5834063"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3" name="Oval 3"/>
          <p:cNvSpPr>
            <a:spLocks noChangeArrowheads="1"/>
          </p:cNvSpPr>
          <p:nvPr/>
        </p:nvSpPr>
        <p:spPr bwMode="auto">
          <a:xfrm>
            <a:off x="6553200"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4" name="Oval 4"/>
          <p:cNvSpPr>
            <a:spLocks noChangeArrowheads="1"/>
          </p:cNvSpPr>
          <p:nvPr/>
        </p:nvSpPr>
        <p:spPr bwMode="auto">
          <a:xfrm>
            <a:off x="7273925"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5" name="Oval 5"/>
          <p:cNvSpPr>
            <a:spLocks noChangeArrowheads="1"/>
          </p:cNvSpPr>
          <p:nvPr/>
        </p:nvSpPr>
        <p:spPr bwMode="auto">
          <a:xfrm>
            <a:off x="7993063"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6" name="Oval 6"/>
          <p:cNvSpPr>
            <a:spLocks noChangeArrowheads="1"/>
          </p:cNvSpPr>
          <p:nvPr/>
        </p:nvSpPr>
        <p:spPr bwMode="auto">
          <a:xfrm>
            <a:off x="8713788" y="2819400"/>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7" name="Oval 7"/>
          <p:cNvSpPr>
            <a:spLocks noChangeArrowheads="1"/>
          </p:cNvSpPr>
          <p:nvPr/>
        </p:nvSpPr>
        <p:spPr bwMode="auto">
          <a:xfrm>
            <a:off x="5834063"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8" name="Oval 8"/>
          <p:cNvSpPr>
            <a:spLocks noChangeArrowheads="1"/>
          </p:cNvSpPr>
          <p:nvPr/>
        </p:nvSpPr>
        <p:spPr bwMode="auto">
          <a:xfrm>
            <a:off x="6553200"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69" name="Oval 9"/>
          <p:cNvSpPr>
            <a:spLocks noChangeArrowheads="1"/>
          </p:cNvSpPr>
          <p:nvPr/>
        </p:nvSpPr>
        <p:spPr bwMode="auto">
          <a:xfrm>
            <a:off x="7273925"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0" name="Oval 10"/>
          <p:cNvSpPr>
            <a:spLocks noChangeArrowheads="1"/>
          </p:cNvSpPr>
          <p:nvPr/>
        </p:nvSpPr>
        <p:spPr bwMode="auto">
          <a:xfrm>
            <a:off x="5834063"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1" name="Oval 11"/>
          <p:cNvSpPr>
            <a:spLocks noChangeArrowheads="1"/>
          </p:cNvSpPr>
          <p:nvPr/>
        </p:nvSpPr>
        <p:spPr bwMode="auto">
          <a:xfrm>
            <a:off x="7273925"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2" name="Oval 12"/>
          <p:cNvSpPr>
            <a:spLocks noChangeArrowheads="1"/>
          </p:cNvSpPr>
          <p:nvPr/>
        </p:nvSpPr>
        <p:spPr bwMode="auto">
          <a:xfrm>
            <a:off x="6553200"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3" name="Oval 13"/>
          <p:cNvSpPr>
            <a:spLocks noChangeArrowheads="1"/>
          </p:cNvSpPr>
          <p:nvPr/>
        </p:nvSpPr>
        <p:spPr bwMode="auto">
          <a:xfrm>
            <a:off x="7993063"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4" name="Oval 14"/>
          <p:cNvSpPr>
            <a:spLocks noChangeArrowheads="1"/>
          </p:cNvSpPr>
          <p:nvPr/>
        </p:nvSpPr>
        <p:spPr bwMode="auto">
          <a:xfrm>
            <a:off x="7993063"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5" name="Oval 15"/>
          <p:cNvSpPr>
            <a:spLocks noChangeArrowheads="1"/>
          </p:cNvSpPr>
          <p:nvPr/>
        </p:nvSpPr>
        <p:spPr bwMode="auto">
          <a:xfrm>
            <a:off x="8713788" y="4259263"/>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6" name="Oval 16"/>
          <p:cNvSpPr>
            <a:spLocks noChangeArrowheads="1"/>
          </p:cNvSpPr>
          <p:nvPr/>
        </p:nvSpPr>
        <p:spPr bwMode="auto">
          <a:xfrm>
            <a:off x="8713788" y="3540125"/>
            <a:ext cx="304800"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6577" name="Text Box 17"/>
          <p:cNvSpPr txBox="1">
            <a:spLocks noChangeArrowheads="1"/>
          </p:cNvSpPr>
          <p:nvPr/>
        </p:nvSpPr>
        <p:spPr bwMode="auto">
          <a:xfrm>
            <a:off x="3082925" y="27781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dirty="0">
                <a:solidFill>
                  <a:srgbClr val="003366"/>
                </a:solidFill>
              </a:rPr>
              <a:t>OKRES  A</a:t>
            </a:r>
            <a:endParaRPr lang="cs-CZ" altLang="cs-CZ" sz="2400" b="1" dirty="0">
              <a:solidFill>
                <a:srgbClr val="000000"/>
              </a:solidFill>
            </a:endParaRPr>
          </a:p>
        </p:txBody>
      </p:sp>
      <p:sp>
        <p:nvSpPr>
          <p:cNvPr id="66578" name="Text Box 18"/>
          <p:cNvSpPr txBox="1">
            <a:spLocks noChangeArrowheads="1"/>
          </p:cNvSpPr>
          <p:nvPr/>
        </p:nvSpPr>
        <p:spPr bwMode="auto">
          <a:xfrm>
            <a:off x="3082925" y="34639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B</a:t>
            </a:r>
            <a:endParaRPr lang="cs-CZ" altLang="cs-CZ" sz="2400" b="1">
              <a:solidFill>
                <a:srgbClr val="000000"/>
              </a:solidFill>
            </a:endParaRPr>
          </a:p>
        </p:txBody>
      </p:sp>
      <p:sp>
        <p:nvSpPr>
          <p:cNvPr id="66579" name="Text Box 19"/>
          <p:cNvSpPr txBox="1">
            <a:spLocks noChangeArrowheads="1"/>
          </p:cNvSpPr>
          <p:nvPr/>
        </p:nvSpPr>
        <p:spPr bwMode="auto">
          <a:xfrm>
            <a:off x="3082925" y="422592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C</a:t>
            </a:r>
            <a:endParaRPr lang="cs-CZ" altLang="cs-CZ" sz="2400" b="1">
              <a:solidFill>
                <a:srgbClr val="000000"/>
              </a:solidFill>
            </a:endParaRPr>
          </a:p>
        </p:txBody>
      </p:sp>
      <p:sp>
        <p:nvSpPr>
          <p:cNvPr id="66580" name="Text Box 20"/>
          <p:cNvSpPr txBox="1">
            <a:spLocks noChangeArrowheads="1"/>
          </p:cNvSpPr>
          <p:nvPr/>
        </p:nvSpPr>
        <p:spPr bwMode="auto">
          <a:xfrm>
            <a:off x="3082925" y="1330325"/>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4000" b="1" dirty="0">
                <a:solidFill>
                  <a:srgbClr val="003366"/>
                </a:solidFill>
              </a:rPr>
              <a:t>ECOLOGICAL FALLACY</a:t>
            </a:r>
            <a:endParaRPr lang="cs-CZ" altLang="cs-CZ" sz="4000" dirty="0">
              <a:solidFill>
                <a:srgbClr val="000000"/>
              </a:solidFill>
              <a:latin typeface="Times New Roman" panose="02020603050405020304" pitchFamily="18" charset="0"/>
            </a:endParaRPr>
          </a:p>
        </p:txBody>
      </p:sp>
      <p:sp>
        <p:nvSpPr>
          <p:cNvPr id="2" name="TextovéPole 1">
            <a:extLst>
              <a:ext uri="{FF2B5EF4-FFF2-40B4-BE49-F238E27FC236}">
                <a16:creationId xmlns:a16="http://schemas.microsoft.com/office/drawing/2014/main" id="{0F034C72-AC17-402D-9EE3-D66BD0EDBD0D}"/>
              </a:ext>
            </a:extLst>
          </p:cNvPr>
          <p:cNvSpPr txBox="1"/>
          <p:nvPr/>
        </p:nvSpPr>
        <p:spPr>
          <a:xfrm>
            <a:off x="9434513" y="2778125"/>
            <a:ext cx="1998482" cy="461665"/>
          </a:xfrm>
          <a:prstGeom prst="rect">
            <a:avLst/>
          </a:prstGeom>
          <a:noFill/>
        </p:spPr>
        <p:txBody>
          <a:bodyPr wrap="square" rtlCol="0">
            <a:spAutoFit/>
          </a:bodyPr>
          <a:lstStyle/>
          <a:p>
            <a:r>
              <a:rPr lang="cs-CZ" sz="2400" b="1" dirty="0">
                <a:solidFill>
                  <a:srgbClr val="003366"/>
                </a:solidFill>
              </a:rPr>
              <a:t>1 N, 1 RF</a:t>
            </a:r>
          </a:p>
        </p:txBody>
      </p:sp>
      <p:sp>
        <p:nvSpPr>
          <p:cNvPr id="22" name="TextovéPole 21">
            <a:extLst>
              <a:ext uri="{FF2B5EF4-FFF2-40B4-BE49-F238E27FC236}">
                <a16:creationId xmlns:a16="http://schemas.microsoft.com/office/drawing/2014/main" id="{276AD816-401C-4104-9AA0-34B1E6C7EB17}"/>
              </a:ext>
            </a:extLst>
          </p:cNvPr>
          <p:cNvSpPr txBox="1"/>
          <p:nvPr/>
        </p:nvSpPr>
        <p:spPr>
          <a:xfrm>
            <a:off x="9341963" y="3484938"/>
            <a:ext cx="1998482" cy="461665"/>
          </a:xfrm>
          <a:prstGeom prst="rect">
            <a:avLst/>
          </a:prstGeom>
          <a:noFill/>
        </p:spPr>
        <p:txBody>
          <a:bodyPr wrap="square" rtlCol="0">
            <a:spAutoFit/>
          </a:bodyPr>
          <a:lstStyle/>
          <a:p>
            <a:r>
              <a:rPr lang="cs-CZ" sz="2400" b="1" dirty="0">
                <a:solidFill>
                  <a:srgbClr val="003366"/>
                </a:solidFill>
              </a:rPr>
              <a:t>2 N, 2 RF</a:t>
            </a:r>
          </a:p>
        </p:txBody>
      </p:sp>
      <p:sp>
        <p:nvSpPr>
          <p:cNvPr id="23" name="TextovéPole 22">
            <a:extLst>
              <a:ext uri="{FF2B5EF4-FFF2-40B4-BE49-F238E27FC236}">
                <a16:creationId xmlns:a16="http://schemas.microsoft.com/office/drawing/2014/main" id="{1B3D78B1-7EE7-448D-BE28-6069BDAF7ABA}"/>
              </a:ext>
            </a:extLst>
          </p:cNvPr>
          <p:cNvSpPr txBox="1"/>
          <p:nvPr/>
        </p:nvSpPr>
        <p:spPr>
          <a:xfrm>
            <a:off x="9341963" y="4194731"/>
            <a:ext cx="1998482" cy="461665"/>
          </a:xfrm>
          <a:prstGeom prst="rect">
            <a:avLst/>
          </a:prstGeom>
          <a:noFill/>
        </p:spPr>
        <p:txBody>
          <a:bodyPr wrap="square" rtlCol="0">
            <a:spAutoFit/>
          </a:bodyPr>
          <a:lstStyle/>
          <a:p>
            <a:r>
              <a:rPr lang="cs-CZ" sz="2400" b="1" dirty="0">
                <a:solidFill>
                  <a:srgbClr val="003366"/>
                </a:solidFill>
              </a:rPr>
              <a:t>3 N, 3 RF</a:t>
            </a:r>
          </a:p>
        </p:txBody>
      </p:sp>
      <p:sp>
        <p:nvSpPr>
          <p:cNvPr id="3" name="TextovéPole 2">
            <a:extLst>
              <a:ext uri="{FF2B5EF4-FFF2-40B4-BE49-F238E27FC236}">
                <a16:creationId xmlns:a16="http://schemas.microsoft.com/office/drawing/2014/main" id="{27FD5F33-2C20-4443-8329-FAF6EBB32013}"/>
              </a:ext>
            </a:extLst>
          </p:cNvPr>
          <p:cNvSpPr txBox="1"/>
          <p:nvPr/>
        </p:nvSpPr>
        <p:spPr>
          <a:xfrm>
            <a:off x="8628947" y="2146229"/>
            <a:ext cx="3050864" cy="461665"/>
          </a:xfrm>
          <a:prstGeom prst="rect">
            <a:avLst/>
          </a:prstGeom>
          <a:noFill/>
        </p:spPr>
        <p:txBody>
          <a:bodyPr wrap="square" rtlCol="0">
            <a:spAutoFit/>
          </a:bodyPr>
          <a:lstStyle/>
          <a:p>
            <a:r>
              <a:rPr lang="cs-CZ" sz="2400" b="1" dirty="0">
                <a:solidFill>
                  <a:srgbClr val="003366"/>
                </a:solidFill>
              </a:rPr>
              <a:t>Agregované údaje:</a:t>
            </a:r>
          </a:p>
        </p:txBody>
      </p:sp>
    </p:spTree>
    <p:custDataLst>
      <p:tags r:id="rId1"/>
    </p:custDataLst>
    <p:extLst>
      <p:ext uri="{BB962C8B-B14F-4D97-AF65-F5344CB8AC3E}">
        <p14:creationId xmlns:p14="http://schemas.microsoft.com/office/powerpoint/2010/main" val="163206745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Line 2"/>
          <p:cNvSpPr>
            <a:spLocks noChangeShapeType="1"/>
          </p:cNvSpPr>
          <p:nvPr/>
        </p:nvSpPr>
        <p:spPr bwMode="auto">
          <a:xfrm>
            <a:off x="3935413" y="908050"/>
            <a:ext cx="0" cy="4681538"/>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59" name="Line 3"/>
          <p:cNvSpPr>
            <a:spLocks noChangeShapeType="1"/>
          </p:cNvSpPr>
          <p:nvPr/>
        </p:nvSpPr>
        <p:spPr bwMode="auto">
          <a:xfrm>
            <a:off x="3935413" y="5589588"/>
            <a:ext cx="46815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60" name="Text Box 4"/>
          <p:cNvSpPr txBox="1">
            <a:spLocks noChangeArrowheads="1"/>
          </p:cNvSpPr>
          <p:nvPr/>
        </p:nvSpPr>
        <p:spPr bwMode="auto">
          <a:xfrm>
            <a:off x="2495550" y="188913"/>
            <a:ext cx="25209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solidFill>
                  <a:srgbClr val="333399"/>
                </a:solidFill>
                <a:latin typeface="Arial Narrow" panose="020B0606020202030204" pitchFamily="34" charset="0"/>
              </a:rPr>
              <a:t>počet lidí s RF</a:t>
            </a:r>
          </a:p>
        </p:txBody>
      </p:sp>
      <p:sp>
        <p:nvSpPr>
          <p:cNvPr id="70661" name="Line 5"/>
          <p:cNvSpPr>
            <a:spLocks noChangeShapeType="1"/>
          </p:cNvSpPr>
          <p:nvPr/>
        </p:nvSpPr>
        <p:spPr bwMode="auto">
          <a:xfrm flipV="1">
            <a:off x="4295775" y="908050"/>
            <a:ext cx="4321175" cy="4321175"/>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62" name="Line 6"/>
          <p:cNvSpPr>
            <a:spLocks noChangeShapeType="1"/>
          </p:cNvSpPr>
          <p:nvPr/>
        </p:nvSpPr>
        <p:spPr bwMode="auto">
          <a:xfrm>
            <a:off x="3784600" y="4149725"/>
            <a:ext cx="150813"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63" name="Line 7"/>
          <p:cNvSpPr>
            <a:spLocks noChangeShapeType="1"/>
          </p:cNvSpPr>
          <p:nvPr/>
        </p:nvSpPr>
        <p:spPr bwMode="auto">
          <a:xfrm flipV="1">
            <a:off x="3775075" y="2708275"/>
            <a:ext cx="160338"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64" name="Line 8"/>
          <p:cNvSpPr>
            <a:spLocks noChangeShapeType="1"/>
          </p:cNvSpPr>
          <p:nvPr/>
        </p:nvSpPr>
        <p:spPr bwMode="auto">
          <a:xfrm flipV="1">
            <a:off x="3794125" y="1268413"/>
            <a:ext cx="141288"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65" name="Text Box 9"/>
          <p:cNvSpPr txBox="1">
            <a:spLocks noChangeArrowheads="1"/>
          </p:cNvSpPr>
          <p:nvPr/>
        </p:nvSpPr>
        <p:spPr bwMode="auto">
          <a:xfrm>
            <a:off x="3284538" y="982663"/>
            <a:ext cx="3603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3</a:t>
            </a:r>
          </a:p>
        </p:txBody>
      </p:sp>
      <p:sp>
        <p:nvSpPr>
          <p:cNvPr id="70666" name="Text Box 10"/>
          <p:cNvSpPr txBox="1">
            <a:spLocks noChangeArrowheads="1"/>
          </p:cNvSpPr>
          <p:nvPr/>
        </p:nvSpPr>
        <p:spPr bwMode="auto">
          <a:xfrm>
            <a:off x="8729663" y="5303838"/>
            <a:ext cx="1938337"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cs-CZ" altLang="cs-CZ" sz="2800" b="1" dirty="0">
                <a:solidFill>
                  <a:srgbClr val="333399"/>
                </a:solidFill>
                <a:latin typeface="Arial Narrow" panose="020B0606020202030204" pitchFamily="34" charset="0"/>
              </a:rPr>
              <a:t>počet </a:t>
            </a:r>
          </a:p>
          <a:p>
            <a:pPr>
              <a:spcBef>
                <a:spcPct val="0"/>
              </a:spcBef>
              <a:buFontTx/>
              <a:buNone/>
            </a:pPr>
            <a:r>
              <a:rPr lang="cs-CZ" altLang="cs-CZ" sz="2800" b="1" dirty="0">
                <a:solidFill>
                  <a:srgbClr val="333399"/>
                </a:solidFill>
                <a:latin typeface="Arial Narrow" panose="020B0606020202030204" pitchFamily="34" charset="0"/>
              </a:rPr>
              <a:t>nemocných</a:t>
            </a:r>
          </a:p>
        </p:txBody>
      </p:sp>
      <p:sp>
        <p:nvSpPr>
          <p:cNvPr id="70667" name="Oval 11"/>
          <p:cNvSpPr>
            <a:spLocks noChangeArrowheads="1"/>
          </p:cNvSpPr>
          <p:nvPr/>
        </p:nvSpPr>
        <p:spPr bwMode="auto">
          <a:xfrm>
            <a:off x="5184775" y="3979863"/>
            <a:ext cx="358775" cy="36036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0668" name="Oval 12"/>
          <p:cNvSpPr>
            <a:spLocks noChangeArrowheads="1"/>
          </p:cNvSpPr>
          <p:nvPr/>
        </p:nvSpPr>
        <p:spPr bwMode="auto">
          <a:xfrm>
            <a:off x="6640513" y="2511425"/>
            <a:ext cx="358775" cy="360363"/>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0669" name="Oval 13"/>
          <p:cNvSpPr>
            <a:spLocks noChangeArrowheads="1"/>
          </p:cNvSpPr>
          <p:nvPr/>
        </p:nvSpPr>
        <p:spPr bwMode="auto">
          <a:xfrm>
            <a:off x="8077200" y="1081088"/>
            <a:ext cx="358775" cy="36036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0670" name="Text Box 14"/>
          <p:cNvSpPr txBox="1">
            <a:spLocks noChangeArrowheads="1"/>
          </p:cNvSpPr>
          <p:nvPr/>
        </p:nvSpPr>
        <p:spPr bwMode="auto">
          <a:xfrm>
            <a:off x="3343275" y="2438400"/>
            <a:ext cx="6191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2</a:t>
            </a:r>
          </a:p>
        </p:txBody>
      </p:sp>
      <p:sp>
        <p:nvSpPr>
          <p:cNvPr id="70671" name="Text Box 15"/>
          <p:cNvSpPr txBox="1">
            <a:spLocks noChangeArrowheads="1"/>
          </p:cNvSpPr>
          <p:nvPr/>
        </p:nvSpPr>
        <p:spPr bwMode="auto">
          <a:xfrm>
            <a:off x="3343275" y="3876675"/>
            <a:ext cx="4667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1</a:t>
            </a:r>
          </a:p>
        </p:txBody>
      </p:sp>
      <p:sp>
        <p:nvSpPr>
          <p:cNvPr id="70672" name="Text Box 16"/>
          <p:cNvSpPr txBox="1">
            <a:spLocks noChangeArrowheads="1"/>
          </p:cNvSpPr>
          <p:nvPr/>
        </p:nvSpPr>
        <p:spPr bwMode="auto">
          <a:xfrm>
            <a:off x="5600700" y="4181475"/>
            <a:ext cx="152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OKRES A</a:t>
            </a:r>
          </a:p>
        </p:txBody>
      </p:sp>
      <p:sp>
        <p:nvSpPr>
          <p:cNvPr id="70673" name="Text Box 17"/>
          <p:cNvSpPr txBox="1">
            <a:spLocks noChangeArrowheads="1"/>
          </p:cNvSpPr>
          <p:nvPr/>
        </p:nvSpPr>
        <p:spPr bwMode="auto">
          <a:xfrm>
            <a:off x="7046913" y="2617788"/>
            <a:ext cx="152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OKRES B</a:t>
            </a:r>
          </a:p>
        </p:txBody>
      </p:sp>
      <p:sp>
        <p:nvSpPr>
          <p:cNvPr id="70674" name="Text Box 18"/>
          <p:cNvSpPr txBox="1">
            <a:spLocks noChangeArrowheads="1"/>
          </p:cNvSpPr>
          <p:nvPr/>
        </p:nvSpPr>
        <p:spPr bwMode="auto">
          <a:xfrm>
            <a:off x="8504238" y="1255713"/>
            <a:ext cx="152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OKRES C</a:t>
            </a:r>
          </a:p>
        </p:txBody>
      </p:sp>
      <p:sp>
        <p:nvSpPr>
          <p:cNvPr id="70675" name="Line 19"/>
          <p:cNvSpPr>
            <a:spLocks noChangeShapeType="1"/>
          </p:cNvSpPr>
          <p:nvPr/>
        </p:nvSpPr>
        <p:spPr bwMode="auto">
          <a:xfrm>
            <a:off x="5372100" y="5591175"/>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76" name="Text Box 20"/>
          <p:cNvSpPr txBox="1">
            <a:spLocks noChangeArrowheads="1"/>
          </p:cNvSpPr>
          <p:nvPr/>
        </p:nvSpPr>
        <p:spPr bwMode="auto">
          <a:xfrm>
            <a:off x="8093075" y="5705475"/>
            <a:ext cx="360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3</a:t>
            </a:r>
          </a:p>
        </p:txBody>
      </p:sp>
      <p:sp>
        <p:nvSpPr>
          <p:cNvPr id="70677" name="Text Box 21"/>
          <p:cNvSpPr txBox="1">
            <a:spLocks noChangeArrowheads="1"/>
          </p:cNvSpPr>
          <p:nvPr/>
        </p:nvSpPr>
        <p:spPr bwMode="auto">
          <a:xfrm>
            <a:off x="6672263" y="5703888"/>
            <a:ext cx="3603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2</a:t>
            </a:r>
          </a:p>
        </p:txBody>
      </p:sp>
      <p:sp>
        <p:nvSpPr>
          <p:cNvPr id="70678" name="Text Box 22"/>
          <p:cNvSpPr txBox="1">
            <a:spLocks noChangeArrowheads="1"/>
          </p:cNvSpPr>
          <p:nvPr/>
        </p:nvSpPr>
        <p:spPr bwMode="auto">
          <a:xfrm>
            <a:off x="5203825" y="5711825"/>
            <a:ext cx="3603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1</a:t>
            </a:r>
          </a:p>
        </p:txBody>
      </p:sp>
      <p:sp>
        <p:nvSpPr>
          <p:cNvPr id="70679" name="Text Box 23"/>
          <p:cNvSpPr txBox="1">
            <a:spLocks noChangeArrowheads="1"/>
          </p:cNvSpPr>
          <p:nvPr/>
        </p:nvSpPr>
        <p:spPr bwMode="auto">
          <a:xfrm>
            <a:off x="3373438" y="5700713"/>
            <a:ext cx="360362"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333399"/>
                </a:solidFill>
                <a:latin typeface="Arial Narrow" panose="020B0606020202030204" pitchFamily="34" charset="0"/>
              </a:rPr>
              <a:t>0</a:t>
            </a:r>
          </a:p>
        </p:txBody>
      </p:sp>
      <p:sp>
        <p:nvSpPr>
          <p:cNvPr id="70680" name="Line 24"/>
          <p:cNvSpPr>
            <a:spLocks noChangeShapeType="1"/>
          </p:cNvSpPr>
          <p:nvPr/>
        </p:nvSpPr>
        <p:spPr bwMode="auto">
          <a:xfrm>
            <a:off x="6818313" y="5608638"/>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70681" name="Line 25"/>
          <p:cNvSpPr>
            <a:spLocks noChangeShapeType="1"/>
          </p:cNvSpPr>
          <p:nvPr/>
        </p:nvSpPr>
        <p:spPr bwMode="auto">
          <a:xfrm>
            <a:off x="8255000" y="5588000"/>
            <a:ext cx="0" cy="15240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custDataLst>
      <p:tags r:id="rId1"/>
    </p:custData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Oval 2"/>
          <p:cNvSpPr>
            <a:spLocks noChangeArrowheads="1"/>
          </p:cNvSpPr>
          <p:nvPr/>
        </p:nvSpPr>
        <p:spPr bwMode="auto">
          <a:xfrm>
            <a:off x="5799138" y="28606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87" name="Oval 3"/>
          <p:cNvSpPr>
            <a:spLocks noChangeArrowheads="1"/>
          </p:cNvSpPr>
          <p:nvPr/>
        </p:nvSpPr>
        <p:spPr bwMode="auto">
          <a:xfrm>
            <a:off x="6518275" y="28606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88" name="Oval 4"/>
          <p:cNvSpPr>
            <a:spLocks noChangeArrowheads="1"/>
          </p:cNvSpPr>
          <p:nvPr/>
        </p:nvSpPr>
        <p:spPr bwMode="auto">
          <a:xfrm>
            <a:off x="7239000" y="28606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89" name="Oval 5"/>
          <p:cNvSpPr>
            <a:spLocks noChangeArrowheads="1"/>
          </p:cNvSpPr>
          <p:nvPr/>
        </p:nvSpPr>
        <p:spPr bwMode="auto">
          <a:xfrm>
            <a:off x="7958138" y="28606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0" name="Oval 6"/>
          <p:cNvSpPr>
            <a:spLocks noChangeArrowheads="1"/>
          </p:cNvSpPr>
          <p:nvPr/>
        </p:nvSpPr>
        <p:spPr bwMode="auto">
          <a:xfrm>
            <a:off x="8678863" y="286067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1" name="Oval 7"/>
          <p:cNvSpPr>
            <a:spLocks noChangeArrowheads="1"/>
          </p:cNvSpPr>
          <p:nvPr/>
        </p:nvSpPr>
        <p:spPr bwMode="auto">
          <a:xfrm>
            <a:off x="5799138" y="35814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2" name="Oval 8"/>
          <p:cNvSpPr>
            <a:spLocks noChangeArrowheads="1"/>
          </p:cNvSpPr>
          <p:nvPr/>
        </p:nvSpPr>
        <p:spPr bwMode="auto">
          <a:xfrm>
            <a:off x="6518275" y="35814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3" name="Oval 9"/>
          <p:cNvSpPr>
            <a:spLocks noChangeArrowheads="1"/>
          </p:cNvSpPr>
          <p:nvPr/>
        </p:nvSpPr>
        <p:spPr bwMode="auto">
          <a:xfrm>
            <a:off x="7239000" y="35814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4" name="Oval 10"/>
          <p:cNvSpPr>
            <a:spLocks noChangeArrowheads="1"/>
          </p:cNvSpPr>
          <p:nvPr/>
        </p:nvSpPr>
        <p:spPr bwMode="auto">
          <a:xfrm>
            <a:off x="5799138" y="4300538"/>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5" name="Oval 11"/>
          <p:cNvSpPr>
            <a:spLocks noChangeArrowheads="1"/>
          </p:cNvSpPr>
          <p:nvPr/>
        </p:nvSpPr>
        <p:spPr bwMode="auto">
          <a:xfrm>
            <a:off x="7239000" y="4300538"/>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6" name="Oval 12"/>
          <p:cNvSpPr>
            <a:spLocks noChangeArrowheads="1"/>
          </p:cNvSpPr>
          <p:nvPr/>
        </p:nvSpPr>
        <p:spPr bwMode="auto">
          <a:xfrm>
            <a:off x="6518275" y="4300538"/>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7" name="Oval 13"/>
          <p:cNvSpPr>
            <a:spLocks noChangeArrowheads="1"/>
          </p:cNvSpPr>
          <p:nvPr/>
        </p:nvSpPr>
        <p:spPr bwMode="auto">
          <a:xfrm>
            <a:off x="7958138" y="4300538"/>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8" name="Oval 14"/>
          <p:cNvSpPr>
            <a:spLocks noChangeArrowheads="1"/>
          </p:cNvSpPr>
          <p:nvPr/>
        </p:nvSpPr>
        <p:spPr bwMode="auto">
          <a:xfrm>
            <a:off x="7958138" y="35814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599" name="Oval 15"/>
          <p:cNvSpPr>
            <a:spLocks noChangeArrowheads="1"/>
          </p:cNvSpPr>
          <p:nvPr/>
        </p:nvSpPr>
        <p:spPr bwMode="auto">
          <a:xfrm>
            <a:off x="8678863" y="4300538"/>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600" name="Oval 16"/>
          <p:cNvSpPr>
            <a:spLocks noChangeArrowheads="1"/>
          </p:cNvSpPr>
          <p:nvPr/>
        </p:nvSpPr>
        <p:spPr bwMode="auto">
          <a:xfrm>
            <a:off x="8678863" y="35814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601" name="Text Box 17"/>
          <p:cNvSpPr txBox="1">
            <a:spLocks noChangeArrowheads="1"/>
          </p:cNvSpPr>
          <p:nvPr/>
        </p:nvSpPr>
        <p:spPr bwMode="auto">
          <a:xfrm>
            <a:off x="3048000" y="2819400"/>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A</a:t>
            </a:r>
            <a:endParaRPr lang="cs-CZ" altLang="cs-CZ" sz="2400" b="1">
              <a:solidFill>
                <a:srgbClr val="000000"/>
              </a:solidFill>
            </a:endParaRPr>
          </a:p>
        </p:txBody>
      </p:sp>
      <p:sp>
        <p:nvSpPr>
          <p:cNvPr id="67602" name="Text Box 18"/>
          <p:cNvSpPr txBox="1">
            <a:spLocks noChangeArrowheads="1"/>
          </p:cNvSpPr>
          <p:nvPr/>
        </p:nvSpPr>
        <p:spPr bwMode="auto">
          <a:xfrm>
            <a:off x="3048000" y="3505200"/>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B</a:t>
            </a:r>
            <a:endParaRPr lang="cs-CZ" altLang="cs-CZ" sz="2400" b="1">
              <a:solidFill>
                <a:srgbClr val="000000"/>
              </a:solidFill>
            </a:endParaRPr>
          </a:p>
        </p:txBody>
      </p:sp>
      <p:sp>
        <p:nvSpPr>
          <p:cNvPr id="67603" name="Text Box 19"/>
          <p:cNvSpPr txBox="1">
            <a:spLocks noChangeArrowheads="1"/>
          </p:cNvSpPr>
          <p:nvPr/>
        </p:nvSpPr>
        <p:spPr bwMode="auto">
          <a:xfrm>
            <a:off x="3048000" y="4267200"/>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C</a:t>
            </a:r>
            <a:endParaRPr lang="cs-CZ" altLang="cs-CZ" sz="2400" b="1">
              <a:solidFill>
                <a:srgbClr val="000000"/>
              </a:solidFill>
            </a:endParaRPr>
          </a:p>
        </p:txBody>
      </p:sp>
      <p:sp>
        <p:nvSpPr>
          <p:cNvPr id="67604" name="Text Box 20"/>
          <p:cNvSpPr txBox="1">
            <a:spLocks noChangeArrowheads="1"/>
          </p:cNvSpPr>
          <p:nvPr/>
        </p:nvSpPr>
        <p:spPr bwMode="auto">
          <a:xfrm>
            <a:off x="3048000" y="1371600"/>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4000" b="1">
                <a:solidFill>
                  <a:srgbClr val="003366"/>
                </a:solidFill>
              </a:rPr>
              <a:t>ECOLOGICAL FALLACY</a:t>
            </a:r>
            <a:endParaRPr lang="cs-CZ" altLang="cs-CZ" sz="4000">
              <a:solidFill>
                <a:srgbClr val="000000"/>
              </a:solidFill>
              <a:latin typeface="Times New Roman" panose="02020603050405020304" pitchFamily="18" charset="0"/>
            </a:endParaRPr>
          </a:p>
        </p:txBody>
      </p:sp>
      <p:sp>
        <p:nvSpPr>
          <p:cNvPr id="67605" name="Oval 21"/>
          <p:cNvSpPr>
            <a:spLocks noChangeArrowheads="1"/>
          </p:cNvSpPr>
          <p:nvPr/>
        </p:nvSpPr>
        <p:spPr bwMode="auto">
          <a:xfrm>
            <a:off x="6834188" y="5634038"/>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606" name="Text Box 22"/>
          <p:cNvSpPr txBox="1">
            <a:spLocks noChangeArrowheads="1"/>
          </p:cNvSpPr>
          <p:nvPr/>
        </p:nvSpPr>
        <p:spPr bwMode="auto">
          <a:xfrm>
            <a:off x="7359650" y="5487988"/>
            <a:ext cx="16938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000000"/>
                </a:solidFill>
              </a:rPr>
              <a:t>nemocní</a:t>
            </a:r>
            <a:endParaRPr lang="en-GB" altLang="cs-CZ" sz="2800" b="1">
              <a:solidFill>
                <a:srgbClr val="000000"/>
              </a:solidFill>
            </a:endParaRPr>
          </a:p>
        </p:txBody>
      </p:sp>
      <p:sp>
        <p:nvSpPr>
          <p:cNvPr id="67607" name="Oval 23"/>
          <p:cNvSpPr>
            <a:spLocks noChangeArrowheads="1"/>
          </p:cNvSpPr>
          <p:nvPr/>
        </p:nvSpPr>
        <p:spPr bwMode="auto">
          <a:xfrm>
            <a:off x="3124200" y="5592763"/>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7608" name="Text Box 24"/>
          <p:cNvSpPr txBox="1">
            <a:spLocks noChangeArrowheads="1"/>
          </p:cNvSpPr>
          <p:nvPr/>
        </p:nvSpPr>
        <p:spPr bwMode="auto">
          <a:xfrm>
            <a:off x="3579813" y="5489575"/>
            <a:ext cx="136683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solidFill>
                  <a:srgbClr val="000000"/>
                </a:solidFill>
              </a:rPr>
              <a:t>zdraví</a:t>
            </a:r>
            <a:endParaRPr lang="en-GB" altLang="cs-CZ" sz="2800" b="1" dirty="0">
              <a:solidFill>
                <a:srgbClr val="000000"/>
              </a:solidFill>
            </a:endParaRPr>
          </a:p>
        </p:txBody>
      </p:sp>
    </p:spTree>
    <p:custDataLst>
      <p:tags r:id="rId1"/>
    </p:custData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Oval 2"/>
          <p:cNvSpPr>
            <a:spLocks noChangeArrowheads="1"/>
          </p:cNvSpPr>
          <p:nvPr/>
        </p:nvSpPr>
        <p:spPr bwMode="auto">
          <a:xfrm>
            <a:off x="5743575" y="27590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35" name="Oval 3"/>
          <p:cNvSpPr>
            <a:spLocks noChangeArrowheads="1"/>
          </p:cNvSpPr>
          <p:nvPr/>
        </p:nvSpPr>
        <p:spPr bwMode="auto">
          <a:xfrm>
            <a:off x="6456363"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36" name="Oval 4"/>
          <p:cNvSpPr>
            <a:spLocks noChangeArrowheads="1"/>
          </p:cNvSpPr>
          <p:nvPr/>
        </p:nvSpPr>
        <p:spPr bwMode="auto">
          <a:xfrm>
            <a:off x="7175500"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37" name="Oval 5"/>
          <p:cNvSpPr>
            <a:spLocks noChangeArrowheads="1"/>
          </p:cNvSpPr>
          <p:nvPr/>
        </p:nvSpPr>
        <p:spPr bwMode="auto">
          <a:xfrm>
            <a:off x="7896225"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38" name="Oval 6"/>
          <p:cNvSpPr>
            <a:spLocks noChangeArrowheads="1"/>
          </p:cNvSpPr>
          <p:nvPr/>
        </p:nvSpPr>
        <p:spPr bwMode="auto">
          <a:xfrm>
            <a:off x="8616950" y="270827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39" name="Oval 7"/>
          <p:cNvSpPr>
            <a:spLocks noChangeArrowheads="1"/>
          </p:cNvSpPr>
          <p:nvPr/>
        </p:nvSpPr>
        <p:spPr bwMode="auto">
          <a:xfrm>
            <a:off x="7175500" y="34290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40" name="Oval 8"/>
          <p:cNvSpPr>
            <a:spLocks noChangeArrowheads="1"/>
          </p:cNvSpPr>
          <p:nvPr/>
        </p:nvSpPr>
        <p:spPr bwMode="auto">
          <a:xfrm>
            <a:off x="7896225" y="41497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41" name="Oval 9"/>
          <p:cNvSpPr>
            <a:spLocks noChangeArrowheads="1"/>
          </p:cNvSpPr>
          <p:nvPr/>
        </p:nvSpPr>
        <p:spPr bwMode="auto">
          <a:xfrm>
            <a:off x="7896225" y="34290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42" name="Oval 10"/>
          <p:cNvSpPr>
            <a:spLocks noChangeArrowheads="1"/>
          </p:cNvSpPr>
          <p:nvPr/>
        </p:nvSpPr>
        <p:spPr bwMode="auto">
          <a:xfrm>
            <a:off x="8616950" y="41497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43" name="Oval 11"/>
          <p:cNvSpPr>
            <a:spLocks noChangeArrowheads="1"/>
          </p:cNvSpPr>
          <p:nvPr/>
        </p:nvSpPr>
        <p:spPr bwMode="auto">
          <a:xfrm>
            <a:off x="8616950" y="34290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44" name="Text Box 12"/>
          <p:cNvSpPr txBox="1">
            <a:spLocks noChangeArrowheads="1"/>
          </p:cNvSpPr>
          <p:nvPr/>
        </p:nvSpPr>
        <p:spPr bwMode="auto">
          <a:xfrm>
            <a:off x="3216275" y="2708275"/>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A</a:t>
            </a:r>
            <a:endParaRPr lang="cs-CZ" altLang="cs-CZ" sz="2400" b="1">
              <a:solidFill>
                <a:srgbClr val="000000"/>
              </a:solidFill>
            </a:endParaRPr>
          </a:p>
        </p:txBody>
      </p:sp>
      <p:sp>
        <p:nvSpPr>
          <p:cNvPr id="69645" name="Text Box 13"/>
          <p:cNvSpPr txBox="1">
            <a:spLocks noChangeArrowheads="1"/>
          </p:cNvSpPr>
          <p:nvPr/>
        </p:nvSpPr>
        <p:spPr bwMode="auto">
          <a:xfrm>
            <a:off x="3216275" y="3429000"/>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B</a:t>
            </a:r>
            <a:endParaRPr lang="cs-CZ" altLang="cs-CZ" sz="2400" b="1">
              <a:solidFill>
                <a:srgbClr val="000000"/>
              </a:solidFill>
            </a:endParaRPr>
          </a:p>
        </p:txBody>
      </p:sp>
      <p:sp>
        <p:nvSpPr>
          <p:cNvPr id="69646" name="Text Box 14"/>
          <p:cNvSpPr txBox="1">
            <a:spLocks noChangeArrowheads="1"/>
          </p:cNvSpPr>
          <p:nvPr/>
        </p:nvSpPr>
        <p:spPr bwMode="auto">
          <a:xfrm>
            <a:off x="3216275" y="4149725"/>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C</a:t>
            </a:r>
            <a:endParaRPr lang="cs-CZ" altLang="cs-CZ" sz="2400" b="1">
              <a:solidFill>
                <a:srgbClr val="000000"/>
              </a:solidFill>
            </a:endParaRPr>
          </a:p>
        </p:txBody>
      </p:sp>
      <p:sp>
        <p:nvSpPr>
          <p:cNvPr id="69647" name="Text Box 15"/>
          <p:cNvSpPr txBox="1">
            <a:spLocks noChangeArrowheads="1"/>
          </p:cNvSpPr>
          <p:nvPr/>
        </p:nvSpPr>
        <p:spPr bwMode="auto">
          <a:xfrm>
            <a:off x="3216275" y="1268413"/>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4000" b="1">
                <a:solidFill>
                  <a:srgbClr val="003366"/>
                </a:solidFill>
              </a:rPr>
              <a:t>ECOLOGICAL FALLACY</a:t>
            </a:r>
            <a:endParaRPr lang="cs-CZ" altLang="cs-CZ" sz="4000">
              <a:solidFill>
                <a:srgbClr val="000000"/>
              </a:solidFill>
              <a:latin typeface="Times New Roman" panose="02020603050405020304" pitchFamily="18" charset="0"/>
            </a:endParaRPr>
          </a:p>
        </p:txBody>
      </p:sp>
      <p:sp>
        <p:nvSpPr>
          <p:cNvPr id="69648" name="Line 16"/>
          <p:cNvSpPr>
            <a:spLocks noChangeShapeType="1"/>
          </p:cNvSpPr>
          <p:nvPr/>
        </p:nvSpPr>
        <p:spPr bwMode="auto">
          <a:xfrm>
            <a:off x="5659438" y="287020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17" name="AutoShape 17"/>
          <p:cNvSpPr>
            <a:spLocks noChangeArrowheads="1"/>
          </p:cNvSpPr>
          <p:nvPr/>
        </p:nvSpPr>
        <p:spPr bwMode="auto">
          <a:xfrm rot="5400000">
            <a:off x="5802313" y="264160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69650" name="Oval 18"/>
          <p:cNvSpPr>
            <a:spLocks noChangeArrowheads="1"/>
          </p:cNvSpPr>
          <p:nvPr/>
        </p:nvSpPr>
        <p:spPr bwMode="auto">
          <a:xfrm>
            <a:off x="5753100" y="348932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51" name="Line 19"/>
          <p:cNvSpPr>
            <a:spLocks noChangeShapeType="1"/>
          </p:cNvSpPr>
          <p:nvPr/>
        </p:nvSpPr>
        <p:spPr bwMode="auto">
          <a:xfrm>
            <a:off x="5659438" y="35909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0" name="AutoShape 20"/>
          <p:cNvSpPr>
            <a:spLocks noChangeArrowheads="1"/>
          </p:cNvSpPr>
          <p:nvPr/>
        </p:nvSpPr>
        <p:spPr bwMode="auto">
          <a:xfrm rot="5400000">
            <a:off x="5802313" y="33623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69653" name="Oval 21"/>
          <p:cNvSpPr>
            <a:spLocks noChangeArrowheads="1"/>
          </p:cNvSpPr>
          <p:nvPr/>
        </p:nvSpPr>
        <p:spPr bwMode="auto">
          <a:xfrm>
            <a:off x="6464300" y="34798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54" name="Line 22"/>
          <p:cNvSpPr>
            <a:spLocks noChangeShapeType="1"/>
          </p:cNvSpPr>
          <p:nvPr/>
        </p:nvSpPr>
        <p:spPr bwMode="auto">
          <a:xfrm>
            <a:off x="6380163" y="35909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3" name="AutoShape 23"/>
          <p:cNvSpPr>
            <a:spLocks noChangeArrowheads="1"/>
          </p:cNvSpPr>
          <p:nvPr/>
        </p:nvSpPr>
        <p:spPr bwMode="auto">
          <a:xfrm rot="5400000">
            <a:off x="6523038" y="33623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69656" name="Oval 24"/>
          <p:cNvSpPr>
            <a:spLocks noChangeArrowheads="1"/>
          </p:cNvSpPr>
          <p:nvPr/>
        </p:nvSpPr>
        <p:spPr bwMode="auto">
          <a:xfrm>
            <a:off x="5743575" y="416242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57" name="Line 25"/>
          <p:cNvSpPr>
            <a:spLocks noChangeShapeType="1"/>
          </p:cNvSpPr>
          <p:nvPr/>
        </p:nvSpPr>
        <p:spPr bwMode="auto">
          <a:xfrm>
            <a:off x="5659438" y="43021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6" name="AutoShape 26"/>
          <p:cNvSpPr>
            <a:spLocks noChangeArrowheads="1"/>
          </p:cNvSpPr>
          <p:nvPr/>
        </p:nvSpPr>
        <p:spPr bwMode="auto">
          <a:xfrm rot="5400000">
            <a:off x="5802313" y="40735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69659" name="Oval 27"/>
          <p:cNvSpPr>
            <a:spLocks noChangeArrowheads="1"/>
          </p:cNvSpPr>
          <p:nvPr/>
        </p:nvSpPr>
        <p:spPr bwMode="auto">
          <a:xfrm>
            <a:off x="6454775" y="41529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60" name="Line 28"/>
          <p:cNvSpPr>
            <a:spLocks noChangeShapeType="1"/>
          </p:cNvSpPr>
          <p:nvPr/>
        </p:nvSpPr>
        <p:spPr bwMode="auto">
          <a:xfrm>
            <a:off x="6370638" y="42640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9" name="AutoShape 29"/>
          <p:cNvSpPr>
            <a:spLocks noChangeArrowheads="1"/>
          </p:cNvSpPr>
          <p:nvPr/>
        </p:nvSpPr>
        <p:spPr bwMode="auto">
          <a:xfrm rot="5400000">
            <a:off x="6513513" y="40354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69662" name="Oval 30"/>
          <p:cNvSpPr>
            <a:spLocks noChangeArrowheads="1"/>
          </p:cNvSpPr>
          <p:nvPr/>
        </p:nvSpPr>
        <p:spPr bwMode="auto">
          <a:xfrm>
            <a:off x="7173913" y="41624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63" name="Line 31"/>
          <p:cNvSpPr>
            <a:spLocks noChangeShapeType="1"/>
          </p:cNvSpPr>
          <p:nvPr/>
        </p:nvSpPr>
        <p:spPr bwMode="auto">
          <a:xfrm>
            <a:off x="7089775" y="427355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32" name="AutoShape 32"/>
          <p:cNvSpPr>
            <a:spLocks noChangeArrowheads="1"/>
          </p:cNvSpPr>
          <p:nvPr/>
        </p:nvSpPr>
        <p:spPr bwMode="auto">
          <a:xfrm rot="5400000">
            <a:off x="7232650" y="404495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69665" name="Oval 33"/>
          <p:cNvSpPr>
            <a:spLocks noChangeArrowheads="1"/>
          </p:cNvSpPr>
          <p:nvPr/>
        </p:nvSpPr>
        <p:spPr bwMode="auto">
          <a:xfrm>
            <a:off x="3328988" y="52705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69666" name="Line 34"/>
          <p:cNvSpPr>
            <a:spLocks noChangeShapeType="1"/>
          </p:cNvSpPr>
          <p:nvPr/>
        </p:nvSpPr>
        <p:spPr bwMode="auto">
          <a:xfrm>
            <a:off x="3244850" y="541020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35" name="AutoShape 35"/>
          <p:cNvSpPr>
            <a:spLocks noChangeArrowheads="1"/>
          </p:cNvSpPr>
          <p:nvPr/>
        </p:nvSpPr>
        <p:spPr bwMode="auto">
          <a:xfrm rot="5400000">
            <a:off x="3387725" y="518160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69668" name="Text Box 36"/>
          <p:cNvSpPr txBox="1">
            <a:spLocks noChangeArrowheads="1"/>
          </p:cNvSpPr>
          <p:nvPr/>
        </p:nvSpPr>
        <p:spPr bwMode="auto">
          <a:xfrm>
            <a:off x="3838575" y="5168900"/>
            <a:ext cx="3679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000000"/>
                </a:solidFill>
              </a:rPr>
              <a:t>nositelé klobouku</a:t>
            </a:r>
            <a:endParaRPr lang="en-GB" altLang="cs-CZ" sz="2800" b="1">
              <a:solidFill>
                <a:srgbClr val="000000"/>
              </a:solidFill>
            </a:endParaRPr>
          </a:p>
        </p:txBody>
      </p:sp>
    </p:spTree>
    <p:custDataLst>
      <p:tags r:id="rId1"/>
    </p:custData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E74D9FE-6B67-45CB-8C8F-575AF183D0AE}"/>
              </a:ext>
            </a:extLst>
          </p:cNvPr>
          <p:cNvSpPr>
            <a:spLocks noGrp="1" noChangeArrowheads="1"/>
          </p:cNvSpPr>
          <p:nvPr>
            <p:ph type="title"/>
          </p:nvPr>
        </p:nvSpPr>
        <p:spPr>
          <a:xfrm>
            <a:off x="904826" y="665768"/>
            <a:ext cx="8850312" cy="1143000"/>
          </a:xfrm>
        </p:spPr>
        <p:txBody>
          <a:bodyPr/>
          <a:lstStyle/>
          <a:p>
            <a:pPr algn="l"/>
            <a:r>
              <a:rPr lang="cs-CZ" altLang="cs-CZ" sz="4000" b="1" dirty="0">
                <a:solidFill>
                  <a:schemeClr val="accent2"/>
                </a:solidFill>
              </a:rPr>
              <a:t>PŘÍKLADY EPIDEMIOLOGICKÉHO</a:t>
            </a:r>
            <a:br>
              <a:rPr lang="cs-CZ" altLang="cs-CZ" sz="4000" b="1" dirty="0">
                <a:solidFill>
                  <a:schemeClr val="accent2"/>
                </a:solidFill>
              </a:rPr>
            </a:br>
            <a:r>
              <a:rPr lang="cs-CZ" altLang="cs-CZ" sz="4000" b="1" dirty="0">
                <a:solidFill>
                  <a:schemeClr val="accent2"/>
                </a:solidFill>
              </a:rPr>
              <a:t>MYŠLENÍ V HISTORII LÉKAŘSTVÍ</a:t>
            </a:r>
          </a:p>
        </p:txBody>
      </p:sp>
      <p:sp>
        <p:nvSpPr>
          <p:cNvPr id="575491" name="Rectangle 3">
            <a:extLst>
              <a:ext uri="{FF2B5EF4-FFF2-40B4-BE49-F238E27FC236}">
                <a16:creationId xmlns:a16="http://schemas.microsoft.com/office/drawing/2014/main" id="{E5989D0D-E6C4-4B5B-B025-12DDA9F16D18}"/>
              </a:ext>
            </a:extLst>
          </p:cNvPr>
          <p:cNvSpPr>
            <a:spLocks noGrp="1" noChangeArrowheads="1"/>
          </p:cNvSpPr>
          <p:nvPr>
            <p:ph type="body" idx="1"/>
          </p:nvPr>
        </p:nvSpPr>
        <p:spPr>
          <a:xfrm>
            <a:off x="831587" y="2297820"/>
            <a:ext cx="10650259" cy="4427538"/>
          </a:xfrm>
        </p:spPr>
        <p:txBody>
          <a:bodyPr/>
          <a:lstStyle/>
          <a:p>
            <a:pPr>
              <a:lnSpc>
                <a:spcPct val="80000"/>
              </a:lnSpc>
              <a:spcBef>
                <a:spcPts val="1200"/>
              </a:spcBef>
              <a:defRPr/>
            </a:pPr>
            <a:r>
              <a:rPr lang="cs-CZ" altLang="cs-CZ" b="1" dirty="0">
                <a:solidFill>
                  <a:schemeClr val="accent2"/>
                </a:solidFill>
              </a:rPr>
              <a:t>Přirozený empirický postup</a:t>
            </a:r>
          </a:p>
          <a:p>
            <a:pPr lvl="1">
              <a:lnSpc>
                <a:spcPct val="80000"/>
              </a:lnSpc>
              <a:spcBef>
                <a:spcPts val="1200"/>
              </a:spcBef>
              <a:defRPr/>
            </a:pPr>
            <a:r>
              <a:rPr lang="cs-CZ" altLang="cs-CZ" sz="2000" dirty="0">
                <a:solidFill>
                  <a:schemeClr val="accent2"/>
                </a:solidFill>
              </a:rPr>
              <a:t>Pečlivé pozorování; systematické kladení jednoho jevu ke druhému a jejich zaznamenávání; počítání; a logické usuzování, které dává fakta do takových souvislostí, aby se jimi daly vysvětlit rozložení a příčiny sledovaných nemocí.</a:t>
            </a:r>
          </a:p>
          <a:p>
            <a:pPr>
              <a:lnSpc>
                <a:spcPct val="80000"/>
              </a:lnSpc>
              <a:spcBef>
                <a:spcPts val="1200"/>
              </a:spcBef>
              <a:defRPr/>
            </a:pPr>
            <a:r>
              <a:rPr lang="cs-CZ" altLang="cs-CZ" b="1" dirty="0">
                <a:solidFill>
                  <a:schemeClr val="accent2"/>
                </a:solidFill>
              </a:rPr>
              <a:t>Hippokrates: „O vzduchu, vodách a místech“</a:t>
            </a:r>
          </a:p>
          <a:p>
            <a:pPr>
              <a:lnSpc>
                <a:spcPct val="80000"/>
              </a:lnSpc>
              <a:spcBef>
                <a:spcPts val="1200"/>
              </a:spcBef>
              <a:defRPr/>
            </a:pPr>
            <a:r>
              <a:rPr lang="cs-CZ" altLang="cs-CZ" b="1" dirty="0" err="1">
                <a:solidFill>
                  <a:schemeClr val="accent2"/>
                </a:solidFill>
              </a:rPr>
              <a:t>Jenner</a:t>
            </a:r>
            <a:r>
              <a:rPr lang="cs-CZ" altLang="cs-CZ" b="1" dirty="0">
                <a:solidFill>
                  <a:schemeClr val="accent2"/>
                </a:solidFill>
              </a:rPr>
              <a:t>, Lind, </a:t>
            </a:r>
            <a:r>
              <a:rPr lang="cs-CZ" altLang="cs-CZ" b="1" dirty="0" err="1">
                <a:solidFill>
                  <a:schemeClr val="accent2"/>
                </a:solidFill>
              </a:rPr>
              <a:t>Webster</a:t>
            </a:r>
            <a:r>
              <a:rPr lang="cs-CZ" altLang="cs-CZ" b="1" dirty="0">
                <a:solidFill>
                  <a:schemeClr val="accent2"/>
                </a:solidFill>
              </a:rPr>
              <a:t>, </a:t>
            </a:r>
            <a:r>
              <a:rPr lang="cs-CZ" altLang="cs-CZ" b="1" dirty="0" err="1">
                <a:solidFill>
                  <a:schemeClr val="accent2"/>
                </a:solidFill>
              </a:rPr>
              <a:t>Henle</a:t>
            </a:r>
            <a:r>
              <a:rPr lang="cs-CZ" altLang="cs-CZ" b="1" dirty="0">
                <a:solidFill>
                  <a:schemeClr val="accent2"/>
                </a:solidFill>
              </a:rPr>
              <a:t>, </a:t>
            </a:r>
            <a:r>
              <a:rPr lang="cs-CZ" altLang="cs-CZ" b="1" dirty="0" err="1">
                <a:solidFill>
                  <a:schemeClr val="accent2"/>
                </a:solidFill>
              </a:rPr>
              <a:t>Pastuer</a:t>
            </a:r>
            <a:r>
              <a:rPr lang="cs-CZ" altLang="cs-CZ" b="1" dirty="0">
                <a:solidFill>
                  <a:schemeClr val="accent2"/>
                </a:solidFill>
              </a:rPr>
              <a:t>, </a:t>
            </a:r>
            <a:r>
              <a:rPr lang="cs-CZ" altLang="cs-CZ" b="1" dirty="0" err="1">
                <a:solidFill>
                  <a:schemeClr val="accent2"/>
                </a:solidFill>
              </a:rPr>
              <a:t>Virchow</a:t>
            </a:r>
            <a:r>
              <a:rPr lang="cs-CZ" altLang="cs-CZ" b="1" dirty="0">
                <a:solidFill>
                  <a:schemeClr val="accent2"/>
                </a:solidFill>
              </a:rPr>
              <a:t>…</a:t>
            </a:r>
          </a:p>
          <a:p>
            <a:pPr marL="0" indent="0">
              <a:lnSpc>
                <a:spcPct val="80000"/>
              </a:lnSpc>
              <a:buFontTx/>
              <a:buNone/>
              <a:defRPr/>
            </a:pPr>
            <a:endParaRPr lang="cs-CZ" altLang="cs-CZ" sz="2800" b="1" dirty="0">
              <a:solidFill>
                <a:schemeClr val="accent2"/>
              </a:solidFill>
            </a:endParaRPr>
          </a:p>
        </p:txBody>
      </p:sp>
    </p:spTree>
    <p:custDataLst>
      <p:tags r:id="rId1"/>
    </p:custDataLst>
    <p:extLst>
      <p:ext uri="{BB962C8B-B14F-4D97-AF65-F5344CB8AC3E}">
        <p14:creationId xmlns:p14="http://schemas.microsoft.com/office/powerpoint/2010/main" val="25403483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54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2"/>
          <p:cNvSpPr>
            <a:spLocks noChangeArrowheads="1"/>
          </p:cNvSpPr>
          <p:nvPr/>
        </p:nvSpPr>
        <p:spPr bwMode="auto">
          <a:xfrm>
            <a:off x="5743575" y="27590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83" name="Oval 3"/>
          <p:cNvSpPr>
            <a:spLocks noChangeArrowheads="1"/>
          </p:cNvSpPr>
          <p:nvPr/>
        </p:nvSpPr>
        <p:spPr bwMode="auto">
          <a:xfrm>
            <a:off x="6456363"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84" name="Oval 4"/>
          <p:cNvSpPr>
            <a:spLocks noChangeArrowheads="1"/>
          </p:cNvSpPr>
          <p:nvPr/>
        </p:nvSpPr>
        <p:spPr bwMode="auto">
          <a:xfrm>
            <a:off x="7175500"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85" name="Oval 5"/>
          <p:cNvSpPr>
            <a:spLocks noChangeArrowheads="1"/>
          </p:cNvSpPr>
          <p:nvPr/>
        </p:nvSpPr>
        <p:spPr bwMode="auto">
          <a:xfrm>
            <a:off x="7896225"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86" name="Oval 6"/>
          <p:cNvSpPr>
            <a:spLocks noChangeArrowheads="1"/>
          </p:cNvSpPr>
          <p:nvPr/>
        </p:nvSpPr>
        <p:spPr bwMode="auto">
          <a:xfrm>
            <a:off x="8616950" y="270827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87" name="Oval 7"/>
          <p:cNvSpPr>
            <a:spLocks noChangeArrowheads="1"/>
          </p:cNvSpPr>
          <p:nvPr/>
        </p:nvSpPr>
        <p:spPr bwMode="auto">
          <a:xfrm>
            <a:off x="7175500" y="34290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88" name="Oval 8"/>
          <p:cNvSpPr>
            <a:spLocks noChangeArrowheads="1"/>
          </p:cNvSpPr>
          <p:nvPr/>
        </p:nvSpPr>
        <p:spPr bwMode="auto">
          <a:xfrm>
            <a:off x="7896225" y="41497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89" name="Oval 9"/>
          <p:cNvSpPr>
            <a:spLocks noChangeArrowheads="1"/>
          </p:cNvSpPr>
          <p:nvPr/>
        </p:nvSpPr>
        <p:spPr bwMode="auto">
          <a:xfrm>
            <a:off x="7896225" y="34290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90" name="Oval 10"/>
          <p:cNvSpPr>
            <a:spLocks noChangeArrowheads="1"/>
          </p:cNvSpPr>
          <p:nvPr/>
        </p:nvSpPr>
        <p:spPr bwMode="auto">
          <a:xfrm>
            <a:off x="8616950" y="41497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91" name="Oval 11"/>
          <p:cNvSpPr>
            <a:spLocks noChangeArrowheads="1"/>
          </p:cNvSpPr>
          <p:nvPr/>
        </p:nvSpPr>
        <p:spPr bwMode="auto">
          <a:xfrm>
            <a:off x="8616950" y="34290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92" name="Text Box 12"/>
          <p:cNvSpPr txBox="1">
            <a:spLocks noChangeArrowheads="1"/>
          </p:cNvSpPr>
          <p:nvPr/>
        </p:nvSpPr>
        <p:spPr bwMode="auto">
          <a:xfrm>
            <a:off x="3216275" y="2708275"/>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A</a:t>
            </a:r>
            <a:endParaRPr lang="cs-CZ" altLang="cs-CZ" sz="2400" b="1">
              <a:solidFill>
                <a:srgbClr val="000000"/>
              </a:solidFill>
            </a:endParaRPr>
          </a:p>
        </p:txBody>
      </p:sp>
      <p:sp>
        <p:nvSpPr>
          <p:cNvPr id="71693" name="Text Box 13"/>
          <p:cNvSpPr txBox="1">
            <a:spLocks noChangeArrowheads="1"/>
          </p:cNvSpPr>
          <p:nvPr/>
        </p:nvSpPr>
        <p:spPr bwMode="auto">
          <a:xfrm>
            <a:off x="3216275" y="3429000"/>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B</a:t>
            </a:r>
            <a:endParaRPr lang="cs-CZ" altLang="cs-CZ" sz="2400" b="1">
              <a:solidFill>
                <a:srgbClr val="000000"/>
              </a:solidFill>
            </a:endParaRPr>
          </a:p>
        </p:txBody>
      </p:sp>
      <p:sp>
        <p:nvSpPr>
          <p:cNvPr id="71694" name="Text Box 14"/>
          <p:cNvSpPr txBox="1">
            <a:spLocks noChangeArrowheads="1"/>
          </p:cNvSpPr>
          <p:nvPr/>
        </p:nvSpPr>
        <p:spPr bwMode="auto">
          <a:xfrm>
            <a:off x="3216275" y="4149725"/>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C</a:t>
            </a:r>
            <a:endParaRPr lang="cs-CZ" altLang="cs-CZ" sz="2400" b="1">
              <a:solidFill>
                <a:srgbClr val="000000"/>
              </a:solidFill>
            </a:endParaRPr>
          </a:p>
        </p:txBody>
      </p:sp>
      <p:sp>
        <p:nvSpPr>
          <p:cNvPr id="71695" name="Text Box 15"/>
          <p:cNvSpPr txBox="1">
            <a:spLocks noChangeArrowheads="1"/>
          </p:cNvSpPr>
          <p:nvPr/>
        </p:nvSpPr>
        <p:spPr bwMode="auto">
          <a:xfrm>
            <a:off x="3216275" y="1268413"/>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4000" b="1">
                <a:solidFill>
                  <a:srgbClr val="003366"/>
                </a:solidFill>
              </a:rPr>
              <a:t>ECOLOGICAL FALLACY</a:t>
            </a:r>
            <a:endParaRPr lang="cs-CZ" altLang="cs-CZ" sz="4000">
              <a:solidFill>
                <a:srgbClr val="000000"/>
              </a:solidFill>
              <a:latin typeface="Times New Roman" panose="02020603050405020304" pitchFamily="18" charset="0"/>
            </a:endParaRPr>
          </a:p>
        </p:txBody>
      </p:sp>
      <p:sp>
        <p:nvSpPr>
          <p:cNvPr id="71696" name="Line 16"/>
          <p:cNvSpPr>
            <a:spLocks noChangeShapeType="1"/>
          </p:cNvSpPr>
          <p:nvPr/>
        </p:nvSpPr>
        <p:spPr bwMode="auto">
          <a:xfrm>
            <a:off x="5659438" y="287020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17" name="AutoShape 17"/>
          <p:cNvSpPr>
            <a:spLocks noChangeArrowheads="1"/>
          </p:cNvSpPr>
          <p:nvPr/>
        </p:nvSpPr>
        <p:spPr bwMode="auto">
          <a:xfrm rot="5400000">
            <a:off x="5802313" y="264160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1698" name="Oval 18"/>
          <p:cNvSpPr>
            <a:spLocks noChangeArrowheads="1"/>
          </p:cNvSpPr>
          <p:nvPr/>
        </p:nvSpPr>
        <p:spPr bwMode="auto">
          <a:xfrm>
            <a:off x="5753100" y="348932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699" name="Line 19"/>
          <p:cNvSpPr>
            <a:spLocks noChangeShapeType="1"/>
          </p:cNvSpPr>
          <p:nvPr/>
        </p:nvSpPr>
        <p:spPr bwMode="auto">
          <a:xfrm>
            <a:off x="5659438" y="35909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0" name="AutoShape 20"/>
          <p:cNvSpPr>
            <a:spLocks noChangeArrowheads="1"/>
          </p:cNvSpPr>
          <p:nvPr/>
        </p:nvSpPr>
        <p:spPr bwMode="auto">
          <a:xfrm rot="5400000">
            <a:off x="5802313" y="33623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1701" name="Oval 21"/>
          <p:cNvSpPr>
            <a:spLocks noChangeArrowheads="1"/>
          </p:cNvSpPr>
          <p:nvPr/>
        </p:nvSpPr>
        <p:spPr bwMode="auto">
          <a:xfrm>
            <a:off x="6464300" y="34798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702" name="Line 22"/>
          <p:cNvSpPr>
            <a:spLocks noChangeShapeType="1"/>
          </p:cNvSpPr>
          <p:nvPr/>
        </p:nvSpPr>
        <p:spPr bwMode="auto">
          <a:xfrm>
            <a:off x="6380163" y="35909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3" name="AutoShape 23"/>
          <p:cNvSpPr>
            <a:spLocks noChangeArrowheads="1"/>
          </p:cNvSpPr>
          <p:nvPr/>
        </p:nvSpPr>
        <p:spPr bwMode="auto">
          <a:xfrm rot="5400000">
            <a:off x="6523038" y="33623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1704" name="Oval 24"/>
          <p:cNvSpPr>
            <a:spLocks noChangeArrowheads="1"/>
          </p:cNvSpPr>
          <p:nvPr/>
        </p:nvSpPr>
        <p:spPr bwMode="auto">
          <a:xfrm>
            <a:off x="5743575" y="416242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705" name="Line 25"/>
          <p:cNvSpPr>
            <a:spLocks noChangeShapeType="1"/>
          </p:cNvSpPr>
          <p:nvPr/>
        </p:nvSpPr>
        <p:spPr bwMode="auto">
          <a:xfrm>
            <a:off x="5659438" y="43021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6" name="AutoShape 26"/>
          <p:cNvSpPr>
            <a:spLocks noChangeArrowheads="1"/>
          </p:cNvSpPr>
          <p:nvPr/>
        </p:nvSpPr>
        <p:spPr bwMode="auto">
          <a:xfrm rot="5400000">
            <a:off x="5802313" y="40735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1707" name="Oval 27"/>
          <p:cNvSpPr>
            <a:spLocks noChangeArrowheads="1"/>
          </p:cNvSpPr>
          <p:nvPr/>
        </p:nvSpPr>
        <p:spPr bwMode="auto">
          <a:xfrm>
            <a:off x="6454775" y="41529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708" name="Line 28"/>
          <p:cNvSpPr>
            <a:spLocks noChangeShapeType="1"/>
          </p:cNvSpPr>
          <p:nvPr/>
        </p:nvSpPr>
        <p:spPr bwMode="auto">
          <a:xfrm>
            <a:off x="6370638" y="42640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9" name="AutoShape 29"/>
          <p:cNvSpPr>
            <a:spLocks noChangeArrowheads="1"/>
          </p:cNvSpPr>
          <p:nvPr/>
        </p:nvSpPr>
        <p:spPr bwMode="auto">
          <a:xfrm rot="5400000">
            <a:off x="6513513" y="40354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1710" name="Oval 30"/>
          <p:cNvSpPr>
            <a:spLocks noChangeArrowheads="1"/>
          </p:cNvSpPr>
          <p:nvPr/>
        </p:nvSpPr>
        <p:spPr bwMode="auto">
          <a:xfrm>
            <a:off x="7173913" y="41624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711" name="Line 31"/>
          <p:cNvSpPr>
            <a:spLocks noChangeShapeType="1"/>
          </p:cNvSpPr>
          <p:nvPr/>
        </p:nvSpPr>
        <p:spPr bwMode="auto">
          <a:xfrm>
            <a:off x="7089775" y="427355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32" name="AutoShape 32"/>
          <p:cNvSpPr>
            <a:spLocks noChangeArrowheads="1"/>
          </p:cNvSpPr>
          <p:nvPr/>
        </p:nvSpPr>
        <p:spPr bwMode="auto">
          <a:xfrm rot="5400000">
            <a:off x="7232650" y="404495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1713" name="Oval 33"/>
          <p:cNvSpPr>
            <a:spLocks noChangeArrowheads="1"/>
          </p:cNvSpPr>
          <p:nvPr/>
        </p:nvSpPr>
        <p:spPr bwMode="auto">
          <a:xfrm>
            <a:off x="3328988" y="52705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1714" name="Line 34"/>
          <p:cNvSpPr>
            <a:spLocks noChangeShapeType="1"/>
          </p:cNvSpPr>
          <p:nvPr/>
        </p:nvSpPr>
        <p:spPr bwMode="auto">
          <a:xfrm>
            <a:off x="3244850" y="541020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35" name="AutoShape 35"/>
          <p:cNvSpPr>
            <a:spLocks noChangeArrowheads="1"/>
          </p:cNvSpPr>
          <p:nvPr/>
        </p:nvSpPr>
        <p:spPr bwMode="auto">
          <a:xfrm rot="5400000">
            <a:off x="3387725" y="518160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1716" name="Text Box 36"/>
          <p:cNvSpPr txBox="1">
            <a:spLocks noChangeArrowheads="1"/>
          </p:cNvSpPr>
          <p:nvPr/>
        </p:nvSpPr>
        <p:spPr bwMode="auto">
          <a:xfrm>
            <a:off x="3838575" y="5168900"/>
            <a:ext cx="3679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a:solidFill>
                  <a:srgbClr val="000000"/>
                </a:solidFill>
              </a:rPr>
              <a:t>nositelé klobouku</a:t>
            </a:r>
            <a:endParaRPr lang="en-GB" altLang="cs-CZ" sz="2800" b="1">
              <a:solidFill>
                <a:srgbClr val="000000"/>
              </a:solidFill>
            </a:endParaRPr>
          </a:p>
        </p:txBody>
      </p:sp>
    </p:spTree>
    <p:custDataLst>
      <p:tags r:id="rId1"/>
    </p:custData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33400" y="1162050"/>
            <a:ext cx="11249025" cy="6048375"/>
          </a:xfrm>
        </p:spPr>
        <p:txBody>
          <a:bodyPr>
            <a:noAutofit/>
          </a:bodyPr>
          <a:lstStyle/>
          <a:p>
            <a:pPr indent="0">
              <a:lnSpc>
                <a:spcPct val="80000"/>
              </a:lnSpc>
              <a:spcBef>
                <a:spcPts val="0"/>
              </a:spcBef>
              <a:spcAft>
                <a:spcPts val="900"/>
              </a:spcAft>
              <a:buFontTx/>
              <a:buNone/>
              <a:defRPr/>
            </a:pPr>
            <a:r>
              <a:rPr lang="cs-CZ" sz="2800" b="1" dirty="0">
                <a:solidFill>
                  <a:srgbClr val="0000FF"/>
                </a:solidFill>
              </a:rPr>
              <a:t>NEVÝHODY:</a:t>
            </a:r>
          </a:p>
          <a:p>
            <a:pPr marL="1028700" lvl="1">
              <a:spcBef>
                <a:spcPts val="0"/>
              </a:spcBef>
              <a:spcAft>
                <a:spcPts val="900"/>
              </a:spcAft>
              <a:defRPr/>
            </a:pPr>
            <a:r>
              <a:rPr lang="cs-CZ" sz="2400" b="1" dirty="0">
                <a:solidFill>
                  <a:srgbClr val="FF0000"/>
                </a:solidFill>
              </a:rPr>
              <a:t>Nelze je použít pro prokazování příčinné závislosti.</a:t>
            </a:r>
            <a:endParaRPr lang="cs-CZ" sz="2400" dirty="0">
              <a:solidFill>
                <a:srgbClr val="FF0000"/>
              </a:solidFill>
            </a:endParaRPr>
          </a:p>
          <a:p>
            <a:pPr marL="1028700" lvl="1">
              <a:spcBef>
                <a:spcPts val="0"/>
              </a:spcBef>
              <a:spcAft>
                <a:spcPts val="900"/>
              </a:spcAft>
              <a:defRPr/>
            </a:pPr>
            <a:r>
              <a:rPr lang="cs-CZ" sz="2400" dirty="0"/>
              <a:t>Poukazují pouze na </a:t>
            </a:r>
            <a:r>
              <a:rPr lang="cs-CZ" sz="2400" b="1" dirty="0"/>
              <a:t>možný vztah </a:t>
            </a:r>
            <a:r>
              <a:rPr lang="cs-CZ" sz="2400" dirty="0"/>
              <a:t>mezi výskytem rizikového faktoru a nemoci – jsou zdrojem hypotéz, které je nutno prověřit v jiných typech studií.</a:t>
            </a:r>
          </a:p>
          <a:p>
            <a:pPr marL="1028700" lvl="1">
              <a:spcBef>
                <a:spcPts val="0"/>
              </a:spcBef>
              <a:spcAft>
                <a:spcPts val="900"/>
              </a:spcAft>
              <a:defRPr/>
            </a:pPr>
            <a:r>
              <a:rPr lang="cs-CZ" sz="2400" b="1" dirty="0"/>
              <a:t>Asociace na populační úrovni nemusí znamenat (a často také neznamená) asociaci na úrovni jedince </a:t>
            </a:r>
            <a:r>
              <a:rPr lang="cs-CZ" sz="2400" dirty="0">
                <a:solidFill>
                  <a:srgbClr val="0000FF"/>
                </a:solidFill>
              </a:rPr>
              <a:t>(ekologické zkreslení)</a:t>
            </a:r>
            <a:r>
              <a:rPr lang="cs-CZ" sz="2400" dirty="0"/>
              <a:t>.</a:t>
            </a:r>
          </a:p>
          <a:p>
            <a:pPr marL="1028700" lvl="1">
              <a:spcBef>
                <a:spcPts val="0"/>
              </a:spcBef>
              <a:spcAft>
                <a:spcPts val="900"/>
              </a:spcAft>
              <a:defRPr/>
            </a:pPr>
            <a:r>
              <a:rPr lang="cs-CZ" sz="2400" dirty="0"/>
              <a:t>Přejímá nedostatky rutinních statistik. </a:t>
            </a:r>
          </a:p>
          <a:p>
            <a:pPr marL="1028700" lvl="1">
              <a:spcBef>
                <a:spcPts val="0"/>
              </a:spcBef>
              <a:spcAft>
                <a:spcPts val="900"/>
              </a:spcAft>
              <a:defRPr/>
            </a:pPr>
            <a:r>
              <a:rPr lang="cs-CZ" sz="2400" dirty="0"/>
              <a:t>Využívají  informace získávané k jiným účelům, tzn. není možno získat doplňující informace.  </a:t>
            </a:r>
          </a:p>
          <a:p>
            <a:pPr>
              <a:lnSpc>
                <a:spcPct val="80000"/>
              </a:lnSpc>
              <a:spcBef>
                <a:spcPts val="0"/>
              </a:spcBef>
              <a:spcAft>
                <a:spcPts val="1400"/>
              </a:spcAft>
              <a:defRPr/>
            </a:pPr>
            <a:endParaRPr lang="cs-CZ" sz="2800" dirty="0"/>
          </a:p>
          <a:p>
            <a:pPr marL="0" indent="0">
              <a:lnSpc>
                <a:spcPct val="80000"/>
              </a:lnSpc>
              <a:spcBef>
                <a:spcPts val="0"/>
              </a:spcBef>
              <a:buFontTx/>
              <a:buNone/>
              <a:defRPr/>
            </a:pPr>
            <a:endParaRPr lang="cs-CZ" sz="2800" dirty="0"/>
          </a:p>
          <a:p>
            <a:pPr marL="0" indent="0">
              <a:buFontTx/>
              <a:buNone/>
              <a:defRPr/>
            </a:pPr>
            <a:endParaRPr lang="cs-CZ" sz="2800" dirty="0"/>
          </a:p>
        </p:txBody>
      </p:sp>
      <p:sp>
        <p:nvSpPr>
          <p:cNvPr id="72707" name="Nadpis 1"/>
          <p:cNvSpPr>
            <a:spLocks noGrp="1"/>
          </p:cNvSpPr>
          <p:nvPr>
            <p:ph type="title"/>
          </p:nvPr>
        </p:nvSpPr>
        <p:spPr>
          <a:xfrm>
            <a:off x="1847850" y="720725"/>
            <a:ext cx="8374063" cy="635000"/>
          </a:xfrm>
        </p:spPr>
        <p:txBody>
          <a:bodyPr/>
          <a:lstStyle/>
          <a:p>
            <a:r>
              <a:rPr lang="cs-CZ" altLang="cs-CZ" b="1">
                <a:solidFill>
                  <a:srgbClr val="00B050"/>
                </a:solidFill>
                <a:latin typeface="Arial Black" panose="020B0A04020102020204" pitchFamily="34" charset="0"/>
              </a:rPr>
              <a:t>Ekologické studie </a:t>
            </a:r>
            <a:br>
              <a:rPr lang="cs-CZ" altLang="cs-CZ" sz="4000">
                <a:solidFill>
                  <a:srgbClr val="00B050"/>
                </a:solidFill>
              </a:rPr>
            </a:br>
            <a:endParaRPr lang="cs-CZ" altLang="cs-CZ" sz="4000">
              <a:solidFill>
                <a:srgbClr val="00B050"/>
              </a:solidFill>
            </a:endParaRPr>
          </a:p>
        </p:txBody>
      </p:sp>
    </p:spTree>
    <p:custDataLst>
      <p:tags r:id="rId1"/>
    </p:custData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Nadpis 3"/>
          <p:cNvSpPr>
            <a:spLocks noGrp="1"/>
          </p:cNvSpPr>
          <p:nvPr>
            <p:ph type="ctrTitle"/>
          </p:nvPr>
        </p:nvSpPr>
        <p:spPr>
          <a:xfrm>
            <a:off x="914400" y="2130425"/>
            <a:ext cx="10363200" cy="1470025"/>
          </a:xfrm>
        </p:spPr>
        <p:txBody>
          <a:bodyPr/>
          <a:lstStyle/>
          <a:p>
            <a:r>
              <a:rPr lang="cs-CZ" altLang="cs-CZ" b="1">
                <a:solidFill>
                  <a:srgbClr val="00B050"/>
                </a:solidFill>
                <a:latin typeface="Arial Black" panose="020B0A04020102020204" pitchFamily="34" charset="0"/>
              </a:rPr>
              <a:t>Průřezové (prevalenční) studie</a:t>
            </a:r>
            <a:endParaRPr lang="cs-CZ" altLang="cs-CZ">
              <a:solidFill>
                <a:srgbClr val="00B050"/>
              </a:solidFill>
            </a:endParaRPr>
          </a:p>
        </p:txBody>
      </p:sp>
      <p:sp>
        <p:nvSpPr>
          <p:cNvPr id="74755" name="Podnadpis 4"/>
          <p:cNvSpPr>
            <a:spLocks noGrp="1"/>
          </p:cNvSpPr>
          <p:nvPr>
            <p:ph type="subTitle" idx="1"/>
          </p:nvPr>
        </p:nvSpPr>
        <p:spPr/>
        <p:txBody>
          <a:bodyPr/>
          <a:lstStyle/>
          <a:p>
            <a:endParaRPr lang="cs-CZ" altLang="cs-CZ"/>
          </a:p>
        </p:txBody>
      </p:sp>
    </p:spTree>
    <p:custDataLst>
      <p:tags r:id="rId1"/>
    </p:custData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711450" y="1550988"/>
            <a:ext cx="5621338" cy="4532312"/>
          </a:xfrm>
        </p:spPr>
      </p:pic>
      <p:sp>
        <p:nvSpPr>
          <p:cNvPr id="3" name="Obdélník 2"/>
          <p:cNvSpPr/>
          <p:nvPr/>
        </p:nvSpPr>
        <p:spPr>
          <a:xfrm>
            <a:off x="3071813" y="5157788"/>
            <a:ext cx="1152525" cy="719137"/>
          </a:xfrm>
          <a:prstGeom prst="rect">
            <a:avLst/>
          </a:prstGeom>
          <a:solidFill>
            <a:srgbClr val="FF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5" name="Obdélník 4"/>
          <p:cNvSpPr/>
          <p:nvPr/>
        </p:nvSpPr>
        <p:spPr>
          <a:xfrm>
            <a:off x="5732463" y="5157788"/>
            <a:ext cx="1079500" cy="719137"/>
          </a:xfrm>
          <a:prstGeom prst="rect">
            <a:avLst/>
          </a:prstGeom>
          <a:solidFill>
            <a:srgbClr val="FF0000">
              <a:alpha val="3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7" name="Nadpis 1"/>
          <p:cNvSpPr txBox="1">
            <a:spLocks/>
          </p:cNvSpPr>
          <p:nvPr/>
        </p:nvSpPr>
        <p:spPr bwMode="auto">
          <a:xfrm>
            <a:off x="633413" y="482600"/>
            <a:ext cx="972978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cs-CZ" altLang="cs-CZ" b="1" kern="0" dirty="0">
                <a:solidFill>
                  <a:srgbClr val="00B050"/>
                </a:solidFill>
                <a:latin typeface="Arial Black" panose="020B0A04020102020204" pitchFamily="34" charset="0"/>
              </a:rPr>
              <a:t>Průřezové studie</a:t>
            </a:r>
          </a:p>
        </p:txBody>
      </p:sp>
    </p:spTree>
    <p:custDataLst>
      <p:tags r:id="rId1"/>
    </p:custData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Nadpis 1"/>
          <p:cNvSpPr>
            <a:spLocks noGrp="1"/>
          </p:cNvSpPr>
          <p:nvPr>
            <p:ph type="title"/>
          </p:nvPr>
        </p:nvSpPr>
        <p:spPr/>
        <p:txBody>
          <a:bodyPr/>
          <a:lstStyle/>
          <a:p>
            <a:r>
              <a:rPr lang="cs-CZ" altLang="cs-CZ" b="1">
                <a:solidFill>
                  <a:srgbClr val="00B050"/>
                </a:solidFill>
                <a:latin typeface="Arial Black" panose="020B0A04020102020204" pitchFamily="34" charset="0"/>
              </a:rPr>
              <a:t>Průřezové studie</a:t>
            </a:r>
          </a:p>
        </p:txBody>
      </p:sp>
      <p:sp>
        <p:nvSpPr>
          <p:cNvPr id="3" name="Zástupný symbol pro obsah 2"/>
          <p:cNvSpPr>
            <a:spLocks noGrp="1"/>
          </p:cNvSpPr>
          <p:nvPr>
            <p:ph idx="1"/>
          </p:nvPr>
        </p:nvSpPr>
        <p:spPr>
          <a:xfrm>
            <a:off x="609600" y="1412875"/>
            <a:ext cx="10858500" cy="4713288"/>
          </a:xfrm>
        </p:spPr>
        <p:txBody>
          <a:bodyPr>
            <a:normAutofit lnSpcReduction="10000"/>
          </a:bodyPr>
          <a:lstStyle/>
          <a:p>
            <a:pPr>
              <a:spcBef>
                <a:spcPts val="0"/>
              </a:spcBef>
              <a:defRPr/>
            </a:pPr>
            <a:r>
              <a:rPr lang="cs-CZ" sz="2800" dirty="0"/>
              <a:t>Soubor sledovaných osob vytváříme </a:t>
            </a:r>
            <a:r>
              <a:rPr lang="cs-CZ" sz="2800" b="1" dirty="0">
                <a:solidFill>
                  <a:srgbClr val="FF0000"/>
                </a:solidFill>
              </a:rPr>
              <a:t>náhodným výběrem </a:t>
            </a:r>
            <a:r>
              <a:rPr lang="cs-CZ" sz="2800" dirty="0"/>
              <a:t>jedinců ze studované populace.</a:t>
            </a:r>
          </a:p>
          <a:p>
            <a:pPr marL="0" indent="0">
              <a:spcBef>
                <a:spcPts val="0"/>
              </a:spcBef>
              <a:buFontTx/>
              <a:buNone/>
              <a:defRPr/>
            </a:pPr>
            <a:endParaRPr lang="cs-CZ" sz="2800" dirty="0"/>
          </a:p>
          <a:p>
            <a:pPr>
              <a:spcBef>
                <a:spcPts val="0"/>
              </a:spcBef>
              <a:defRPr/>
            </a:pPr>
            <a:r>
              <a:rPr lang="cs-CZ" sz="2800" dirty="0"/>
              <a:t>Údaje o přítomnosti nemocí a rizikových faktorů u jedinců jsou zjišťovány jednorázově v přesně určeném okamžiku / intervalu.</a:t>
            </a:r>
          </a:p>
          <a:p>
            <a:pPr>
              <a:spcBef>
                <a:spcPts val="0"/>
              </a:spcBef>
              <a:defRPr/>
            </a:pPr>
            <a:endParaRPr lang="cs-CZ" sz="2800" dirty="0"/>
          </a:p>
          <a:p>
            <a:pPr>
              <a:spcBef>
                <a:spcPts val="0"/>
              </a:spcBef>
              <a:defRPr/>
            </a:pPr>
            <a:r>
              <a:rPr lang="cs-CZ" sz="2800" dirty="0"/>
              <a:t>Poskytují informace o </a:t>
            </a:r>
            <a:r>
              <a:rPr lang="cs-CZ" sz="2800" b="1" dirty="0"/>
              <a:t>prevalenci nemocí a o prevalenci rizikových faktorů </a:t>
            </a:r>
            <a:r>
              <a:rPr lang="cs-CZ" sz="2800" dirty="0"/>
              <a:t>ve studované populaci.</a:t>
            </a:r>
          </a:p>
          <a:p>
            <a:pPr>
              <a:spcBef>
                <a:spcPts val="0"/>
              </a:spcBef>
              <a:defRPr/>
            </a:pPr>
            <a:endParaRPr lang="cs-CZ" sz="2800" dirty="0"/>
          </a:p>
          <a:p>
            <a:pPr>
              <a:spcBef>
                <a:spcPts val="0"/>
              </a:spcBef>
              <a:defRPr/>
            </a:pPr>
            <a:r>
              <a:rPr lang="cs-CZ" sz="2800" dirty="0"/>
              <a:t>Lze testovat i velikost asociace mezi výskytem rizikových faktorů a výskytem nemoci – je ale problém s určením, zda expozice předcházela nemoci či naopak. </a:t>
            </a:r>
          </a:p>
        </p:txBody>
      </p:sp>
    </p:spTree>
    <p:custDataLst>
      <p:tags r:id="rId1"/>
    </p:custData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85775" y="1412875"/>
            <a:ext cx="11458575" cy="5184775"/>
          </a:xfrm>
        </p:spPr>
        <p:txBody>
          <a:bodyPr>
            <a:normAutofit fontScale="92500" lnSpcReduction="10000"/>
          </a:bodyPr>
          <a:lstStyle/>
          <a:p>
            <a:pPr marL="0" indent="0">
              <a:lnSpc>
                <a:spcPct val="80000"/>
              </a:lnSpc>
              <a:spcBef>
                <a:spcPts val="0"/>
              </a:spcBef>
              <a:buFontTx/>
              <a:buNone/>
              <a:defRPr/>
            </a:pPr>
            <a:r>
              <a:rPr lang="cs-CZ" b="1" dirty="0">
                <a:solidFill>
                  <a:srgbClr val="0000FF"/>
                </a:solidFill>
              </a:rPr>
              <a:t>Deskriptivní průřezové studie:</a:t>
            </a:r>
            <a:endParaRPr lang="cs-CZ" b="1" dirty="0"/>
          </a:p>
          <a:p>
            <a:pPr lvl="1">
              <a:lnSpc>
                <a:spcPct val="120000"/>
              </a:lnSpc>
              <a:spcBef>
                <a:spcPts val="1200"/>
              </a:spcBef>
              <a:defRPr/>
            </a:pPr>
            <a:r>
              <a:rPr lang="cs-CZ" dirty="0"/>
              <a:t>Popisují četnost a rozložení rizikových faktorů a nemocí v populaci a jejích podskupinách (</a:t>
            </a:r>
            <a:r>
              <a:rPr lang="cs-CZ" dirty="0" err="1"/>
              <a:t>def</a:t>
            </a:r>
            <a:r>
              <a:rPr lang="cs-CZ" dirty="0"/>
              <a:t>. pohlavím, věkem, regionem, vzděláním aj.)</a:t>
            </a:r>
          </a:p>
          <a:p>
            <a:pPr lvl="1">
              <a:lnSpc>
                <a:spcPct val="120000"/>
              </a:lnSpc>
              <a:spcBef>
                <a:spcPts val="1200"/>
              </a:spcBef>
              <a:defRPr/>
            </a:pPr>
            <a:r>
              <a:rPr lang="cs-CZ" dirty="0"/>
              <a:t>Sledují také </a:t>
            </a:r>
            <a:r>
              <a:rPr lang="cs-CZ" b="1" dirty="0"/>
              <a:t>současný výskyt nemocí a vybraných rizikových faktorů. </a:t>
            </a:r>
          </a:p>
          <a:p>
            <a:pPr lvl="2">
              <a:lnSpc>
                <a:spcPct val="120000"/>
              </a:lnSpc>
              <a:spcBef>
                <a:spcPts val="1200"/>
              </a:spcBef>
              <a:defRPr/>
            </a:pPr>
            <a:r>
              <a:rPr lang="cs-CZ" dirty="0"/>
              <a:t>Srovnání výskytu nemoci ve skupině s RF a bez RF</a:t>
            </a:r>
          </a:p>
          <a:p>
            <a:pPr lvl="1">
              <a:lnSpc>
                <a:spcPct val="120000"/>
              </a:lnSpc>
              <a:spcBef>
                <a:spcPts val="1200"/>
              </a:spcBef>
              <a:defRPr/>
            </a:pPr>
            <a:r>
              <a:rPr lang="cs-CZ" b="1" dirty="0"/>
              <a:t>Jednorázové šetření </a:t>
            </a:r>
            <a:r>
              <a:rPr lang="cs-CZ" dirty="0"/>
              <a:t>- </a:t>
            </a:r>
            <a:r>
              <a:rPr lang="cs-CZ" b="1" dirty="0">
                <a:solidFill>
                  <a:srgbClr val="FF0000"/>
                </a:solidFill>
              </a:rPr>
              <a:t>chybí časové hledisko</a:t>
            </a:r>
            <a:r>
              <a:rPr lang="cs-CZ" dirty="0"/>
              <a:t>, nelze přesně určit, co je příčina a co následek.</a:t>
            </a:r>
          </a:p>
          <a:p>
            <a:pPr lvl="1">
              <a:lnSpc>
                <a:spcPct val="120000"/>
              </a:lnSpc>
              <a:spcBef>
                <a:spcPts val="1200"/>
              </a:spcBef>
              <a:defRPr/>
            </a:pPr>
            <a:r>
              <a:rPr lang="cs-CZ" b="1" dirty="0"/>
              <a:t>Zdroj hypotéz </a:t>
            </a:r>
            <a:r>
              <a:rPr lang="cs-CZ" dirty="0"/>
              <a:t>o možných příčinných vztazích, které je nutno ověřit jinými typy studií.</a:t>
            </a:r>
          </a:p>
          <a:p>
            <a:pPr lvl="1">
              <a:lnSpc>
                <a:spcPct val="80000"/>
              </a:lnSpc>
              <a:spcBef>
                <a:spcPts val="0"/>
              </a:spcBef>
              <a:defRPr/>
            </a:pPr>
            <a:endParaRPr lang="cs-CZ" dirty="0"/>
          </a:p>
          <a:p>
            <a:pPr marL="0" indent="0">
              <a:lnSpc>
                <a:spcPct val="80000"/>
              </a:lnSpc>
              <a:spcBef>
                <a:spcPts val="0"/>
              </a:spcBef>
              <a:buFontTx/>
              <a:buNone/>
              <a:defRPr/>
            </a:pPr>
            <a:endParaRPr lang="cs-CZ" dirty="0"/>
          </a:p>
          <a:p>
            <a:pPr lvl="1">
              <a:lnSpc>
                <a:spcPct val="80000"/>
              </a:lnSpc>
              <a:spcBef>
                <a:spcPts val="0"/>
              </a:spcBef>
              <a:defRPr/>
            </a:pPr>
            <a:endParaRPr lang="cs-CZ" dirty="0"/>
          </a:p>
        </p:txBody>
      </p:sp>
      <p:sp>
        <p:nvSpPr>
          <p:cNvPr id="5" name="Nadpis 1"/>
          <p:cNvSpPr txBox="1">
            <a:spLocks/>
          </p:cNvSpPr>
          <p:nvPr/>
        </p:nvSpPr>
        <p:spPr bwMode="auto">
          <a:xfrm>
            <a:off x="762000" y="4270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defRPr/>
            </a:pPr>
            <a:r>
              <a:rPr lang="cs-CZ" altLang="cs-CZ" b="1" kern="0">
                <a:solidFill>
                  <a:srgbClr val="00B050"/>
                </a:solidFill>
                <a:latin typeface="Arial Black" panose="020B0A04020102020204" pitchFamily="34" charset="0"/>
              </a:rPr>
              <a:t>Průřezové studie</a:t>
            </a:r>
            <a:endParaRPr lang="cs-CZ" altLang="cs-CZ" b="1" kern="0" dirty="0">
              <a:solidFill>
                <a:srgbClr val="00B050"/>
              </a:solidFill>
              <a:latin typeface="Arial Black" panose="020B0A04020102020204" pitchFamily="34" charset="0"/>
            </a:endParaRPr>
          </a:p>
        </p:txBody>
      </p:sp>
    </p:spTree>
    <p:custDataLst>
      <p:tags r:id="rId1"/>
    </p:custData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Oval 2"/>
          <p:cNvSpPr>
            <a:spLocks noChangeArrowheads="1"/>
          </p:cNvSpPr>
          <p:nvPr/>
        </p:nvSpPr>
        <p:spPr bwMode="auto">
          <a:xfrm>
            <a:off x="5743575" y="27590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1" name="Oval 3"/>
          <p:cNvSpPr>
            <a:spLocks noChangeArrowheads="1"/>
          </p:cNvSpPr>
          <p:nvPr/>
        </p:nvSpPr>
        <p:spPr bwMode="auto">
          <a:xfrm>
            <a:off x="6456363"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2" name="Oval 4"/>
          <p:cNvSpPr>
            <a:spLocks noChangeArrowheads="1"/>
          </p:cNvSpPr>
          <p:nvPr/>
        </p:nvSpPr>
        <p:spPr bwMode="auto">
          <a:xfrm>
            <a:off x="7175500"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3" name="Oval 5"/>
          <p:cNvSpPr>
            <a:spLocks noChangeArrowheads="1"/>
          </p:cNvSpPr>
          <p:nvPr/>
        </p:nvSpPr>
        <p:spPr bwMode="auto">
          <a:xfrm>
            <a:off x="7896225" y="270827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4" name="Oval 6"/>
          <p:cNvSpPr>
            <a:spLocks noChangeArrowheads="1"/>
          </p:cNvSpPr>
          <p:nvPr/>
        </p:nvSpPr>
        <p:spPr bwMode="auto">
          <a:xfrm>
            <a:off x="8616950" y="270827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5" name="Oval 7"/>
          <p:cNvSpPr>
            <a:spLocks noChangeArrowheads="1"/>
          </p:cNvSpPr>
          <p:nvPr/>
        </p:nvSpPr>
        <p:spPr bwMode="auto">
          <a:xfrm>
            <a:off x="7175500" y="34290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6" name="Oval 8"/>
          <p:cNvSpPr>
            <a:spLocks noChangeArrowheads="1"/>
          </p:cNvSpPr>
          <p:nvPr/>
        </p:nvSpPr>
        <p:spPr bwMode="auto">
          <a:xfrm>
            <a:off x="7896225" y="41497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7" name="Oval 9"/>
          <p:cNvSpPr>
            <a:spLocks noChangeArrowheads="1"/>
          </p:cNvSpPr>
          <p:nvPr/>
        </p:nvSpPr>
        <p:spPr bwMode="auto">
          <a:xfrm>
            <a:off x="7896225" y="34290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8" name="Oval 10"/>
          <p:cNvSpPr>
            <a:spLocks noChangeArrowheads="1"/>
          </p:cNvSpPr>
          <p:nvPr/>
        </p:nvSpPr>
        <p:spPr bwMode="auto">
          <a:xfrm>
            <a:off x="8616950" y="41497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59" name="Oval 11"/>
          <p:cNvSpPr>
            <a:spLocks noChangeArrowheads="1"/>
          </p:cNvSpPr>
          <p:nvPr/>
        </p:nvSpPr>
        <p:spPr bwMode="auto">
          <a:xfrm>
            <a:off x="8616950" y="3429000"/>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60" name="Text Box 12"/>
          <p:cNvSpPr txBox="1">
            <a:spLocks noChangeArrowheads="1"/>
          </p:cNvSpPr>
          <p:nvPr/>
        </p:nvSpPr>
        <p:spPr bwMode="auto">
          <a:xfrm>
            <a:off x="3216275" y="2708275"/>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A</a:t>
            </a:r>
            <a:endParaRPr lang="cs-CZ" altLang="cs-CZ" sz="2400" b="1">
              <a:solidFill>
                <a:srgbClr val="000000"/>
              </a:solidFill>
            </a:endParaRPr>
          </a:p>
        </p:txBody>
      </p:sp>
      <p:sp>
        <p:nvSpPr>
          <p:cNvPr id="78861" name="Text Box 13"/>
          <p:cNvSpPr txBox="1">
            <a:spLocks noChangeArrowheads="1"/>
          </p:cNvSpPr>
          <p:nvPr/>
        </p:nvSpPr>
        <p:spPr bwMode="auto">
          <a:xfrm>
            <a:off x="3216275" y="3429000"/>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B</a:t>
            </a:r>
            <a:endParaRPr lang="cs-CZ" altLang="cs-CZ" sz="2400" b="1">
              <a:solidFill>
                <a:srgbClr val="000000"/>
              </a:solidFill>
            </a:endParaRPr>
          </a:p>
        </p:txBody>
      </p:sp>
      <p:sp>
        <p:nvSpPr>
          <p:cNvPr id="78862" name="Text Box 14"/>
          <p:cNvSpPr txBox="1">
            <a:spLocks noChangeArrowheads="1"/>
          </p:cNvSpPr>
          <p:nvPr/>
        </p:nvSpPr>
        <p:spPr bwMode="auto">
          <a:xfrm>
            <a:off x="3216275" y="4149725"/>
            <a:ext cx="1685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400" b="1">
                <a:solidFill>
                  <a:srgbClr val="003366"/>
                </a:solidFill>
              </a:rPr>
              <a:t>OKRES  C</a:t>
            </a:r>
            <a:endParaRPr lang="cs-CZ" altLang="cs-CZ" sz="2400" b="1">
              <a:solidFill>
                <a:srgbClr val="000000"/>
              </a:solidFill>
            </a:endParaRPr>
          </a:p>
        </p:txBody>
      </p:sp>
      <p:sp>
        <p:nvSpPr>
          <p:cNvPr id="78863" name="Text Box 15"/>
          <p:cNvSpPr txBox="1">
            <a:spLocks noChangeArrowheads="1"/>
          </p:cNvSpPr>
          <p:nvPr/>
        </p:nvSpPr>
        <p:spPr bwMode="auto">
          <a:xfrm>
            <a:off x="3216275" y="1268413"/>
            <a:ext cx="701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4000" b="1">
                <a:solidFill>
                  <a:srgbClr val="003366"/>
                </a:solidFill>
              </a:rPr>
              <a:t>ECOLOGICAL FALLACY</a:t>
            </a:r>
            <a:endParaRPr lang="cs-CZ" altLang="cs-CZ" sz="4000">
              <a:solidFill>
                <a:srgbClr val="000000"/>
              </a:solidFill>
              <a:latin typeface="Times New Roman" panose="02020603050405020304" pitchFamily="18" charset="0"/>
            </a:endParaRPr>
          </a:p>
        </p:txBody>
      </p:sp>
      <p:sp>
        <p:nvSpPr>
          <p:cNvPr id="78864" name="Line 16"/>
          <p:cNvSpPr>
            <a:spLocks noChangeShapeType="1"/>
          </p:cNvSpPr>
          <p:nvPr/>
        </p:nvSpPr>
        <p:spPr bwMode="auto">
          <a:xfrm>
            <a:off x="5659438" y="287020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17" name="AutoShape 17"/>
          <p:cNvSpPr>
            <a:spLocks noChangeArrowheads="1"/>
          </p:cNvSpPr>
          <p:nvPr/>
        </p:nvSpPr>
        <p:spPr bwMode="auto">
          <a:xfrm rot="5400000">
            <a:off x="5802313" y="264160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8866" name="Oval 18"/>
          <p:cNvSpPr>
            <a:spLocks noChangeArrowheads="1"/>
          </p:cNvSpPr>
          <p:nvPr/>
        </p:nvSpPr>
        <p:spPr bwMode="auto">
          <a:xfrm>
            <a:off x="5753100" y="348932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67" name="Line 19"/>
          <p:cNvSpPr>
            <a:spLocks noChangeShapeType="1"/>
          </p:cNvSpPr>
          <p:nvPr/>
        </p:nvSpPr>
        <p:spPr bwMode="auto">
          <a:xfrm>
            <a:off x="5659438" y="35909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0" name="AutoShape 20"/>
          <p:cNvSpPr>
            <a:spLocks noChangeArrowheads="1"/>
          </p:cNvSpPr>
          <p:nvPr/>
        </p:nvSpPr>
        <p:spPr bwMode="auto">
          <a:xfrm rot="5400000">
            <a:off x="5802313" y="33623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8869" name="Oval 21"/>
          <p:cNvSpPr>
            <a:spLocks noChangeArrowheads="1"/>
          </p:cNvSpPr>
          <p:nvPr/>
        </p:nvSpPr>
        <p:spPr bwMode="auto">
          <a:xfrm>
            <a:off x="6464300" y="34798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70" name="Line 22"/>
          <p:cNvSpPr>
            <a:spLocks noChangeShapeType="1"/>
          </p:cNvSpPr>
          <p:nvPr/>
        </p:nvSpPr>
        <p:spPr bwMode="auto">
          <a:xfrm>
            <a:off x="6380163" y="35909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3" name="AutoShape 23"/>
          <p:cNvSpPr>
            <a:spLocks noChangeArrowheads="1"/>
          </p:cNvSpPr>
          <p:nvPr/>
        </p:nvSpPr>
        <p:spPr bwMode="auto">
          <a:xfrm rot="5400000">
            <a:off x="6523038" y="33623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8872" name="Oval 24"/>
          <p:cNvSpPr>
            <a:spLocks noChangeArrowheads="1"/>
          </p:cNvSpPr>
          <p:nvPr/>
        </p:nvSpPr>
        <p:spPr bwMode="auto">
          <a:xfrm>
            <a:off x="5743575" y="4162425"/>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73" name="Line 25"/>
          <p:cNvSpPr>
            <a:spLocks noChangeShapeType="1"/>
          </p:cNvSpPr>
          <p:nvPr/>
        </p:nvSpPr>
        <p:spPr bwMode="auto">
          <a:xfrm>
            <a:off x="5659438" y="43021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6" name="AutoShape 26"/>
          <p:cNvSpPr>
            <a:spLocks noChangeArrowheads="1"/>
          </p:cNvSpPr>
          <p:nvPr/>
        </p:nvSpPr>
        <p:spPr bwMode="auto">
          <a:xfrm rot="5400000">
            <a:off x="5802313" y="40735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8875" name="Oval 27"/>
          <p:cNvSpPr>
            <a:spLocks noChangeArrowheads="1"/>
          </p:cNvSpPr>
          <p:nvPr/>
        </p:nvSpPr>
        <p:spPr bwMode="auto">
          <a:xfrm>
            <a:off x="6454775" y="41529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76" name="Line 28"/>
          <p:cNvSpPr>
            <a:spLocks noChangeShapeType="1"/>
          </p:cNvSpPr>
          <p:nvPr/>
        </p:nvSpPr>
        <p:spPr bwMode="auto">
          <a:xfrm>
            <a:off x="6370638" y="4264025"/>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29" name="AutoShape 29"/>
          <p:cNvSpPr>
            <a:spLocks noChangeArrowheads="1"/>
          </p:cNvSpPr>
          <p:nvPr/>
        </p:nvSpPr>
        <p:spPr bwMode="auto">
          <a:xfrm rot="5400000">
            <a:off x="6513513" y="40354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8878" name="Oval 30"/>
          <p:cNvSpPr>
            <a:spLocks noChangeArrowheads="1"/>
          </p:cNvSpPr>
          <p:nvPr/>
        </p:nvSpPr>
        <p:spPr bwMode="auto">
          <a:xfrm>
            <a:off x="7173913" y="4162425"/>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79" name="Line 31"/>
          <p:cNvSpPr>
            <a:spLocks noChangeShapeType="1"/>
          </p:cNvSpPr>
          <p:nvPr/>
        </p:nvSpPr>
        <p:spPr bwMode="auto">
          <a:xfrm>
            <a:off x="7089775" y="427355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32" name="AutoShape 32"/>
          <p:cNvSpPr>
            <a:spLocks noChangeArrowheads="1"/>
          </p:cNvSpPr>
          <p:nvPr/>
        </p:nvSpPr>
        <p:spPr bwMode="auto">
          <a:xfrm rot="5400000">
            <a:off x="7232650" y="4044950"/>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8881" name="Oval 33"/>
          <p:cNvSpPr>
            <a:spLocks noChangeArrowheads="1"/>
          </p:cNvSpPr>
          <p:nvPr/>
        </p:nvSpPr>
        <p:spPr bwMode="auto">
          <a:xfrm>
            <a:off x="859165" y="52705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82" name="Line 34"/>
          <p:cNvSpPr>
            <a:spLocks noChangeShapeType="1"/>
          </p:cNvSpPr>
          <p:nvPr/>
        </p:nvSpPr>
        <p:spPr bwMode="auto">
          <a:xfrm>
            <a:off x="765503" y="5422900"/>
            <a:ext cx="457200" cy="0"/>
          </a:xfrm>
          <a:prstGeom prst="line">
            <a:avLst/>
          </a:prstGeom>
          <a:noFill/>
          <a:ln w="38100">
            <a:solidFill>
              <a:srgbClr val="9966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6835" name="AutoShape 35"/>
          <p:cNvSpPr>
            <a:spLocks noChangeArrowheads="1"/>
          </p:cNvSpPr>
          <p:nvPr/>
        </p:nvSpPr>
        <p:spPr bwMode="auto">
          <a:xfrm rot="5400000">
            <a:off x="917903" y="5203825"/>
            <a:ext cx="152400" cy="285750"/>
          </a:xfrm>
          <a:prstGeom prst="moon">
            <a:avLst>
              <a:gd name="adj" fmla="val 87500"/>
            </a:avLst>
          </a:prstGeom>
          <a:solidFill>
            <a:srgbClr val="996633"/>
          </a:solidFill>
          <a:ln w="9525">
            <a:solidFill>
              <a:srgbClr val="9966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algn="ctr">
              <a:defRPr/>
            </a:pPr>
            <a:endParaRPr lang="cs-CZ" b="1">
              <a:solidFill>
                <a:srgbClr val="333399"/>
              </a:solidFill>
              <a:effectLst>
                <a:outerShdw blurRad="38100" dist="38100" dir="2700000" algn="tl">
                  <a:srgbClr val="000000"/>
                </a:outerShdw>
              </a:effectLst>
              <a:latin typeface="Arial Black" pitchFamily="34" charset="0"/>
            </a:endParaRPr>
          </a:p>
        </p:txBody>
      </p:sp>
      <p:sp>
        <p:nvSpPr>
          <p:cNvPr id="78884" name="Text Box 36"/>
          <p:cNvSpPr txBox="1">
            <a:spLocks noChangeArrowheads="1"/>
          </p:cNvSpPr>
          <p:nvPr/>
        </p:nvSpPr>
        <p:spPr bwMode="auto">
          <a:xfrm>
            <a:off x="1316365" y="5163343"/>
            <a:ext cx="36798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solidFill>
                  <a:srgbClr val="000000"/>
                </a:solidFill>
              </a:rPr>
              <a:t>nositelé klobouku</a:t>
            </a:r>
            <a:endParaRPr lang="en-GB" altLang="cs-CZ" sz="2800" b="1" dirty="0">
              <a:solidFill>
                <a:srgbClr val="000000"/>
              </a:solidFill>
            </a:endParaRPr>
          </a:p>
        </p:txBody>
      </p:sp>
      <p:sp>
        <p:nvSpPr>
          <p:cNvPr id="37" name="Oval 4">
            <a:extLst>
              <a:ext uri="{FF2B5EF4-FFF2-40B4-BE49-F238E27FC236}">
                <a16:creationId xmlns:a16="http://schemas.microsoft.com/office/drawing/2014/main" id="{4A865A5C-9BAB-40A4-A537-C1138539A226}"/>
              </a:ext>
            </a:extLst>
          </p:cNvPr>
          <p:cNvSpPr>
            <a:spLocks noChangeArrowheads="1"/>
          </p:cNvSpPr>
          <p:nvPr/>
        </p:nvSpPr>
        <p:spPr bwMode="auto">
          <a:xfrm>
            <a:off x="4996190" y="5346700"/>
            <a:ext cx="269875" cy="304800"/>
          </a:xfrm>
          <a:prstGeom prst="ellipse">
            <a:avLst/>
          </a:prstGeom>
          <a:solidFill>
            <a:srgbClr val="FFCC99"/>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38" name="Text Box 36">
            <a:extLst>
              <a:ext uri="{FF2B5EF4-FFF2-40B4-BE49-F238E27FC236}">
                <a16:creationId xmlns:a16="http://schemas.microsoft.com/office/drawing/2014/main" id="{B12B1F5D-0F3D-4126-B2E2-82C9C0BA6CB4}"/>
              </a:ext>
            </a:extLst>
          </p:cNvPr>
          <p:cNvSpPr txBox="1">
            <a:spLocks noChangeArrowheads="1"/>
          </p:cNvSpPr>
          <p:nvPr/>
        </p:nvSpPr>
        <p:spPr bwMode="auto">
          <a:xfrm>
            <a:off x="5326063" y="5192712"/>
            <a:ext cx="13985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solidFill>
                  <a:srgbClr val="000000"/>
                </a:solidFill>
              </a:rPr>
              <a:t>zdraví</a:t>
            </a:r>
            <a:endParaRPr lang="en-GB" altLang="cs-CZ" sz="2800" b="1" dirty="0">
              <a:solidFill>
                <a:srgbClr val="000000"/>
              </a:solidFill>
            </a:endParaRPr>
          </a:p>
        </p:txBody>
      </p:sp>
      <p:sp>
        <p:nvSpPr>
          <p:cNvPr id="39" name="Oval 8">
            <a:extLst>
              <a:ext uri="{FF2B5EF4-FFF2-40B4-BE49-F238E27FC236}">
                <a16:creationId xmlns:a16="http://schemas.microsoft.com/office/drawing/2014/main" id="{01B98782-D1BE-4C5D-B25B-AD1FB2D2C767}"/>
              </a:ext>
            </a:extLst>
          </p:cNvPr>
          <p:cNvSpPr>
            <a:spLocks noChangeArrowheads="1"/>
          </p:cNvSpPr>
          <p:nvPr/>
        </p:nvSpPr>
        <p:spPr bwMode="auto">
          <a:xfrm>
            <a:off x="7107548" y="5377656"/>
            <a:ext cx="269875" cy="304800"/>
          </a:xfrm>
          <a:prstGeom prst="ellipse">
            <a:avLst/>
          </a:prstGeom>
          <a:solidFill>
            <a:srgbClr val="FF6600"/>
          </a:solidFill>
          <a:ln w="12700">
            <a:solidFill>
              <a:srgbClr val="FF9966"/>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40" name="Text Box 36">
            <a:extLst>
              <a:ext uri="{FF2B5EF4-FFF2-40B4-BE49-F238E27FC236}">
                <a16:creationId xmlns:a16="http://schemas.microsoft.com/office/drawing/2014/main" id="{9847E795-6EEB-440F-B222-410DC87D5D0A}"/>
              </a:ext>
            </a:extLst>
          </p:cNvPr>
          <p:cNvSpPr txBox="1">
            <a:spLocks noChangeArrowheads="1"/>
          </p:cNvSpPr>
          <p:nvPr/>
        </p:nvSpPr>
        <p:spPr bwMode="auto">
          <a:xfrm>
            <a:off x="7583127" y="5239543"/>
            <a:ext cx="23904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solidFill>
                  <a:srgbClr val="000000"/>
                </a:solidFill>
              </a:rPr>
              <a:t>nemocní</a:t>
            </a:r>
            <a:endParaRPr lang="en-GB" altLang="cs-CZ" sz="2800" b="1" dirty="0">
              <a:solidFill>
                <a:srgbClr val="000000"/>
              </a:solidFill>
            </a:endParaRPr>
          </a:p>
        </p:txBody>
      </p:sp>
    </p:spTree>
    <p:custDataLst>
      <p:tags r:id="rId1"/>
    </p:custData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886" name="Group 38"/>
          <p:cNvGraphicFramePr>
            <a:graphicFrameLocks noGrp="1"/>
          </p:cNvGraphicFramePr>
          <p:nvPr>
            <p:extLst>
              <p:ext uri="{D42A27DB-BD31-4B8C-83A1-F6EECF244321}">
                <p14:modId xmlns:p14="http://schemas.microsoft.com/office/powerpoint/2010/main" val="2269455453"/>
              </p:ext>
            </p:extLst>
          </p:nvPr>
        </p:nvGraphicFramePr>
        <p:xfrm>
          <a:off x="2203450" y="1174750"/>
          <a:ext cx="7880350" cy="3019426"/>
        </p:xfrm>
        <a:graphic>
          <a:graphicData uri="http://schemas.openxmlformats.org/drawingml/2006/table">
            <a:tbl>
              <a:tblPr/>
              <a:tblGrid>
                <a:gridCol w="1758950">
                  <a:extLst>
                    <a:ext uri="{9D8B030D-6E8A-4147-A177-3AD203B41FA5}">
                      <a16:colId xmlns:a16="http://schemas.microsoft.com/office/drawing/2014/main" val="20000"/>
                    </a:ext>
                  </a:extLst>
                </a:gridCol>
                <a:gridCol w="1471613">
                  <a:extLst>
                    <a:ext uri="{9D8B030D-6E8A-4147-A177-3AD203B41FA5}">
                      <a16:colId xmlns:a16="http://schemas.microsoft.com/office/drawing/2014/main" val="20001"/>
                    </a:ext>
                  </a:extLst>
                </a:gridCol>
                <a:gridCol w="1331912">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2098675">
                  <a:extLst>
                    <a:ext uri="{9D8B030D-6E8A-4147-A177-3AD203B41FA5}">
                      <a16:colId xmlns:a16="http://schemas.microsoft.com/office/drawing/2014/main" val="20004"/>
                    </a:ext>
                  </a:extLst>
                </a:gridCol>
              </a:tblGrid>
              <a:tr h="566738">
                <a:tc rowSpan="2"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cs-CZ" sz="2800" b="0" i="0" u="none" strike="noStrike" cap="none" normalizeH="0" baseline="0">
                        <a:ln>
                          <a:noFill/>
                        </a:ln>
                        <a:solidFill>
                          <a:schemeClr val="accent2"/>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rowSpan="2" hMerge="1">
                  <a:txBody>
                    <a:bodyPr/>
                    <a:lstStyle/>
                    <a:p>
                      <a:endParaRPr lang="cs-CZ"/>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dirty="0">
                          <a:ln>
                            <a:noFill/>
                          </a:ln>
                          <a:solidFill>
                            <a:schemeClr val="accent2"/>
                          </a:solidFill>
                          <a:effectLst/>
                          <a:latin typeface="Arial" charset="0"/>
                          <a:cs typeface="Arial" charset="0"/>
                        </a:rPr>
                        <a:t>      Nemoc</a:t>
                      </a:r>
                      <a:endParaRPr kumimoji="0" lang="en-GB" sz="2800" b="0" i="0" u="none" strike="noStrike" cap="none" normalizeH="0" baseline="0" dirty="0">
                        <a:ln>
                          <a:noFill/>
                        </a:ln>
                        <a:solidFill>
                          <a:schemeClr val="accent2"/>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0000"/>
                  </a:ext>
                </a:extLst>
              </a:tr>
              <a:tr h="549275">
                <a:tc gridSpan="2" vMerge="1">
                  <a:txBody>
                    <a:bodyPr/>
                    <a:lstStyle/>
                    <a:p>
                      <a:endParaRPr lang="cs-CZ"/>
                    </a:p>
                  </a:txBody>
                  <a:tcPr/>
                </a:tc>
                <a:tc hMerge="1" vMerge="1">
                  <a:txBody>
                    <a:bodyPr/>
                    <a:lstStyle/>
                    <a:p>
                      <a:endParaRPr lang="cs-CZ"/>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a:t>
                      </a:r>
                      <a:endParaRPr kumimoji="0" lang="en-GB" sz="2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a:t>
                      </a:r>
                      <a:endParaRPr kumimoji="0" lang="en-GB" sz="2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celkem</a:t>
                      </a:r>
                      <a:endParaRPr kumimoji="0" lang="en-GB" sz="2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23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cs-CZ" sz="2200" b="1" i="0" u="none" strike="noStrike" cap="none" normalizeH="0" baseline="0">
                        <a:ln>
                          <a:noFill/>
                        </a:ln>
                        <a:solidFill>
                          <a:schemeClr val="accent2"/>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Klobouk</a:t>
                      </a:r>
                      <a:endParaRPr kumimoji="0" lang="en-GB" sz="2800" b="0" i="0" u="none" strike="noStrike" cap="none" normalizeH="0" baseline="0">
                        <a:ln>
                          <a:noFill/>
                        </a:ln>
                        <a:solidFill>
                          <a:schemeClr val="accent2"/>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ano</a:t>
                      </a:r>
                      <a:endParaRPr kumimoji="0" lang="en-GB" sz="2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1</a:t>
                      </a:r>
                      <a:endParaRPr kumimoji="0" lang="en-GB" sz="2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5</a:t>
                      </a:r>
                      <a:endParaRPr kumimoji="0" lang="en-GB" sz="2800" b="1" i="0" u="none" strike="noStrike" cap="none" normalizeH="0" baseline="0">
                        <a:ln>
                          <a:noFill/>
                        </a:ln>
                        <a:solidFill>
                          <a:schemeClr val="accent2"/>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6</a:t>
                      </a:r>
                      <a:endParaRPr kumimoji="0" lang="en-GB" sz="2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4200">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ne</a:t>
                      </a:r>
                      <a:endParaRPr kumimoji="0" lang="cs-CZ" sz="2800" b="0" i="0" u="none" strike="noStrike" cap="none" normalizeH="0" baseline="0">
                        <a:ln>
                          <a:noFill/>
                        </a:ln>
                        <a:solidFill>
                          <a:schemeClr val="accent2"/>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5</a:t>
                      </a:r>
                      <a:endParaRPr kumimoji="0" lang="en-GB" sz="2800" b="1" i="0" u="none" strike="noStrike" cap="none" normalizeH="0" baseline="0">
                        <a:ln>
                          <a:noFill/>
                        </a:ln>
                        <a:solidFill>
                          <a:schemeClr val="accent2"/>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4</a:t>
                      </a:r>
                      <a:endParaRPr kumimoji="0" lang="en-GB" sz="2800" b="0" i="0" u="none" strike="noStrike" cap="none" normalizeH="0" baseline="0">
                        <a:ln>
                          <a:noFill/>
                        </a:ln>
                        <a:solidFill>
                          <a:schemeClr val="accent2"/>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9</a:t>
                      </a:r>
                      <a:endParaRPr kumimoji="0" lang="en-GB" sz="2800" b="0" i="0" u="none" strike="noStrike" cap="none" normalizeH="0" baseline="0">
                        <a:ln>
                          <a:noFill/>
                        </a:ln>
                        <a:solidFill>
                          <a:schemeClr val="accent2"/>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96913">
                <a:tc vMerge="1">
                  <a:txBody>
                    <a:bodyPr/>
                    <a:lstStyle/>
                    <a:p>
                      <a:endParaRPr lang="cs-CZ"/>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celkem</a:t>
                      </a:r>
                      <a:endParaRPr kumimoji="0" lang="en-GB" sz="2800" b="0" i="0" u="none" strike="noStrike" cap="none" normalizeH="0" baseline="0">
                        <a:ln>
                          <a:noFill/>
                        </a:ln>
                        <a:solidFill>
                          <a:schemeClr val="accent2"/>
                        </a:solidFill>
                        <a:effectLst/>
                        <a:latin typeface="Arial" charset="0"/>
                        <a:ea typeface="Times New Roman" pitchFamily="18"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6</a:t>
                      </a:r>
                      <a:endParaRPr kumimoji="0" lang="en-GB" sz="2800" b="0" i="0" u="none" strike="noStrike" cap="none" normalizeH="0" baseline="0">
                        <a:ln>
                          <a:noFill/>
                        </a:ln>
                        <a:solidFill>
                          <a:schemeClr val="accent2"/>
                        </a:solidFill>
                        <a:effectLst/>
                        <a:latin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a:ln>
                            <a:noFill/>
                          </a:ln>
                          <a:solidFill>
                            <a:schemeClr val="accent2"/>
                          </a:solidFill>
                          <a:effectLst/>
                          <a:latin typeface="Arial" charset="0"/>
                          <a:cs typeface="Arial" charset="0"/>
                        </a:rPr>
                        <a:t>9</a:t>
                      </a:r>
                      <a:endParaRPr kumimoji="0" lang="en-GB" sz="2800" b="0" i="0" u="none" strike="noStrike" cap="none" normalizeH="0" baseline="0">
                        <a:ln>
                          <a:noFill/>
                        </a:ln>
                        <a:solidFill>
                          <a:schemeClr val="accent2"/>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800" b="1" i="0" u="none" strike="noStrike" cap="none" normalizeH="0" baseline="0" dirty="0">
                          <a:ln>
                            <a:noFill/>
                          </a:ln>
                          <a:solidFill>
                            <a:schemeClr val="accent2"/>
                          </a:solidFill>
                          <a:effectLst/>
                          <a:latin typeface="Arial" charset="0"/>
                          <a:cs typeface="Arial" charset="0"/>
                        </a:rPr>
                        <a:t>15</a:t>
                      </a:r>
                      <a:endParaRPr kumimoji="0" lang="en-GB" sz="2800" b="0" i="0" u="none" strike="noStrike" cap="none" normalizeH="0" baseline="0" dirty="0">
                        <a:ln>
                          <a:noFill/>
                        </a:ln>
                        <a:solidFill>
                          <a:schemeClr val="accent2"/>
                        </a:solidFill>
                        <a:effectLst/>
                        <a:latin typeface="Arial" charset="0"/>
                        <a:cs typeface="Arial" charset="0"/>
                      </a:endParaRPr>
                    </a:p>
                  </a:txBody>
                  <a:tcPr horzOverflow="overflow">
                    <a:lnL w="38100" cap="flat" cmpd="sng" algn="ctr">
                      <a:solidFill>
                        <a:schemeClr val="accent2"/>
                      </a:solidFill>
                      <a:prstDash val="solid"/>
                      <a:round/>
                      <a:headEnd type="none" w="med" len="med"/>
                      <a:tailEnd type="none" w="med" len="med"/>
                    </a:lnL>
                    <a:lnR w="3810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9905" name="Rectangle 35"/>
          <p:cNvSpPr>
            <a:spLocks noChangeArrowheads="1"/>
          </p:cNvSpPr>
          <p:nvPr/>
        </p:nvSpPr>
        <p:spPr bwMode="auto">
          <a:xfrm>
            <a:off x="2022475" y="1106488"/>
            <a:ext cx="3376613" cy="11652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78887" name="Text Box 39"/>
          <p:cNvSpPr txBox="1">
            <a:spLocks noChangeArrowheads="1"/>
          </p:cNvSpPr>
          <p:nvPr/>
        </p:nvSpPr>
        <p:spPr bwMode="auto">
          <a:xfrm>
            <a:off x="962025" y="4370388"/>
            <a:ext cx="10631488"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2800" b="1" dirty="0">
                <a:solidFill>
                  <a:srgbClr val="333399"/>
                </a:solidFill>
              </a:rPr>
              <a:t>Pokud by byl počet osob desetkrát větší (v každém okrese by žilo 50 osob), bylo by možné označit vztah nošení klobouku jako statisticky významně ochranný faktor.</a:t>
            </a:r>
            <a:r>
              <a:rPr lang="cs-CZ" altLang="cs-CZ" sz="1800" dirty="0">
                <a:solidFill>
                  <a:srgbClr val="000000"/>
                </a:solidFill>
              </a:rPr>
              <a:t> </a:t>
            </a:r>
            <a:endParaRPr lang="en-GB" altLang="cs-CZ" sz="1800" dirty="0">
              <a:solidFill>
                <a:srgbClr val="000000"/>
              </a:solidFill>
            </a:endParaRPr>
          </a:p>
        </p:txBody>
      </p:sp>
      <p:sp>
        <p:nvSpPr>
          <p:cNvPr id="79907" name="Text Box 40"/>
          <p:cNvSpPr txBox="1">
            <a:spLocks noChangeArrowheads="1"/>
          </p:cNvSpPr>
          <p:nvPr/>
        </p:nvSpPr>
        <p:spPr bwMode="auto">
          <a:xfrm>
            <a:off x="2122488" y="269875"/>
            <a:ext cx="79930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cs-CZ" altLang="cs-CZ" sz="4000" b="1">
                <a:solidFill>
                  <a:srgbClr val="333399"/>
                </a:solidFill>
              </a:rPr>
              <a:t> PRŮŘEZOVÁ STUDIE</a:t>
            </a:r>
            <a:endParaRPr lang="en-GB" altLang="cs-CZ" sz="4000" b="1">
              <a:solidFill>
                <a:srgbClr val="333399"/>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8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714375" y="1508125"/>
            <a:ext cx="10944225" cy="4713288"/>
          </a:xfrm>
        </p:spPr>
        <p:txBody>
          <a:bodyPr/>
          <a:lstStyle/>
          <a:p>
            <a:pPr marL="0" indent="0">
              <a:lnSpc>
                <a:spcPct val="80000"/>
              </a:lnSpc>
              <a:spcBef>
                <a:spcPts val="0"/>
              </a:spcBef>
              <a:buFontTx/>
              <a:buNone/>
              <a:defRPr/>
            </a:pPr>
            <a:r>
              <a:rPr lang="cs-CZ" b="1" dirty="0">
                <a:solidFill>
                  <a:srgbClr val="0000FF"/>
                </a:solidFill>
              </a:rPr>
              <a:t>Analytické průřezové studie:</a:t>
            </a:r>
          </a:p>
          <a:p>
            <a:pPr marL="0" indent="0">
              <a:lnSpc>
                <a:spcPct val="80000"/>
              </a:lnSpc>
              <a:spcBef>
                <a:spcPts val="0"/>
              </a:spcBef>
              <a:buFontTx/>
              <a:buNone/>
              <a:defRPr/>
            </a:pPr>
            <a:endParaRPr lang="cs-CZ" b="1" dirty="0"/>
          </a:p>
          <a:p>
            <a:pPr lvl="1">
              <a:spcBef>
                <a:spcPts val="0"/>
              </a:spcBef>
              <a:defRPr/>
            </a:pPr>
            <a:r>
              <a:rPr lang="cs-CZ" dirty="0"/>
              <a:t>V případech, kdy </a:t>
            </a:r>
            <a:r>
              <a:rPr lang="cs-CZ" b="1" dirty="0"/>
              <a:t>expozice</a:t>
            </a:r>
            <a:r>
              <a:rPr lang="cs-CZ" dirty="0"/>
              <a:t> </a:t>
            </a:r>
            <a:r>
              <a:rPr lang="cs-CZ" b="1" dirty="0">
                <a:solidFill>
                  <a:srgbClr val="0000FF"/>
                </a:solidFill>
              </a:rPr>
              <a:t>zcela určitě předchází</a:t>
            </a:r>
            <a:r>
              <a:rPr lang="cs-CZ" dirty="0">
                <a:solidFill>
                  <a:srgbClr val="0000FF"/>
                </a:solidFill>
              </a:rPr>
              <a:t> </a:t>
            </a:r>
            <a:r>
              <a:rPr lang="cs-CZ" b="1" dirty="0"/>
              <a:t>výskytu onemocnění </a:t>
            </a:r>
            <a:r>
              <a:rPr lang="cs-CZ" dirty="0"/>
              <a:t>(krevní skupina, barva očí, genetické znaky), mohou být zjištěné asociace mezi expozicí a nemocí interpretovány z pohledu možné příčinné souvislosti.</a:t>
            </a:r>
          </a:p>
          <a:p>
            <a:pPr lvl="1">
              <a:spcBef>
                <a:spcPts val="0"/>
              </a:spcBef>
              <a:defRPr/>
            </a:pPr>
            <a:endParaRPr lang="cs-CZ" dirty="0"/>
          </a:p>
          <a:p>
            <a:pPr marL="457200" lvl="1" indent="0">
              <a:spcBef>
                <a:spcPts val="0"/>
              </a:spcBef>
              <a:buFontTx/>
              <a:buNone/>
              <a:defRPr/>
            </a:pPr>
            <a:endParaRPr lang="cs-CZ" dirty="0"/>
          </a:p>
        </p:txBody>
      </p:sp>
      <p:sp>
        <p:nvSpPr>
          <p:cNvPr id="80899" name="Nadpis 1"/>
          <p:cNvSpPr>
            <a:spLocks noGrp="1"/>
          </p:cNvSpPr>
          <p:nvPr>
            <p:ph type="title"/>
          </p:nvPr>
        </p:nvSpPr>
        <p:spPr/>
        <p:txBody>
          <a:bodyPr/>
          <a:lstStyle/>
          <a:p>
            <a:r>
              <a:rPr lang="cs-CZ" altLang="cs-CZ" b="1">
                <a:solidFill>
                  <a:srgbClr val="00B050"/>
                </a:solidFill>
                <a:latin typeface="Arial Black" panose="020B0A04020102020204" pitchFamily="34" charset="0"/>
              </a:rPr>
              <a:t>Průřezové studie</a:t>
            </a:r>
          </a:p>
        </p:txBody>
      </p:sp>
    </p:spTree>
    <p:custDataLst>
      <p:tags r:id="rId1"/>
    </p:custData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ADC5EF">
            <a:alpha val="16078"/>
          </a:srgbClr>
        </a:solidFill>
        <a:effectLst/>
      </p:bgPr>
    </p:bg>
    <p:spTree>
      <p:nvGrpSpPr>
        <p:cNvPr id="1" name=""/>
        <p:cNvGrpSpPr/>
        <p:nvPr/>
      </p:nvGrpSpPr>
      <p:grpSpPr>
        <a:xfrm>
          <a:off x="0" y="0"/>
          <a:ext cx="0" cy="0"/>
          <a:chOff x="0" y="0"/>
          <a:chExt cx="0" cy="0"/>
        </a:xfrm>
      </p:grpSpPr>
      <p:sp>
        <p:nvSpPr>
          <p:cNvPr id="4" name="Nadpis 3"/>
          <p:cNvSpPr>
            <a:spLocks noGrp="1"/>
          </p:cNvSpPr>
          <p:nvPr>
            <p:ph type="ctrTitle"/>
          </p:nvPr>
        </p:nvSpPr>
        <p:spPr>
          <a:xfrm>
            <a:off x="914400" y="2130425"/>
            <a:ext cx="10363200" cy="1470025"/>
          </a:xfrm>
        </p:spPr>
        <p:txBody>
          <a:bodyPr/>
          <a:lstStyle/>
          <a:p>
            <a:pPr>
              <a:defRPr/>
            </a:pPr>
            <a:r>
              <a:rPr lang="cs-CZ" b="1" cap="all" dirty="0">
                <a:solidFill>
                  <a:srgbClr val="0000CC"/>
                </a:solidFill>
                <a:latin typeface="Arial Black" pitchFamily="34" charset="0"/>
              </a:rPr>
              <a:t>ANALYTICKÉ studie</a:t>
            </a:r>
            <a:br>
              <a:rPr lang="cs-CZ" b="1" dirty="0">
                <a:solidFill>
                  <a:srgbClr val="0000CC"/>
                </a:solidFill>
                <a:latin typeface="Arial Black" pitchFamily="34" charset="0"/>
              </a:rPr>
            </a:br>
            <a:endParaRPr lang="cs-CZ" dirty="0"/>
          </a:p>
        </p:txBody>
      </p:sp>
      <p:sp>
        <p:nvSpPr>
          <p:cNvPr id="81923" name="Podnadpis 4"/>
          <p:cNvSpPr>
            <a:spLocks noGrp="1"/>
          </p:cNvSpPr>
          <p:nvPr>
            <p:ph type="subTitle" idx="1"/>
          </p:nvPr>
        </p:nvSpPr>
        <p:spPr/>
        <p:txBody>
          <a:bodyPr/>
          <a:lstStyle/>
          <a:p>
            <a:endParaRPr lang="cs-CZ" altLang="cs-CZ"/>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0" descr="Ignaz Semmelweis">
            <a:hlinkClick r:id="rId3" tooltip="Ignaz Semmelweis"/>
            <a:extLst>
              <a:ext uri="{FF2B5EF4-FFF2-40B4-BE49-F238E27FC236}">
                <a16:creationId xmlns:a16="http://schemas.microsoft.com/office/drawing/2014/main" id="{4F272545-882E-4BA8-BB7A-1C6296A518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439738"/>
            <a:ext cx="3517900"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11">
            <a:extLst>
              <a:ext uri="{FF2B5EF4-FFF2-40B4-BE49-F238E27FC236}">
                <a16:creationId xmlns:a16="http://schemas.microsoft.com/office/drawing/2014/main" id="{92025CE7-3CED-48ED-8DCC-5FF34A4AC151}"/>
              </a:ext>
            </a:extLst>
          </p:cNvPr>
          <p:cNvSpPr>
            <a:spLocks noChangeArrowheads="1"/>
          </p:cNvSpPr>
          <p:nvPr/>
        </p:nvSpPr>
        <p:spPr bwMode="auto">
          <a:xfrm>
            <a:off x="2116138" y="5165725"/>
            <a:ext cx="7966075"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cs-CZ" sz="4400" b="1" i="0" u="none" strike="noStrike" kern="1200" cap="none" spc="0" normalizeH="0" baseline="0" noProof="0" dirty="0" err="1">
                <a:ln>
                  <a:noFill/>
                </a:ln>
                <a:solidFill>
                  <a:srgbClr val="333399"/>
                </a:solidFill>
                <a:effectLst/>
                <a:uLnTx/>
                <a:uFillTx/>
                <a:latin typeface="Arial" panose="020B0604020202020204" pitchFamily="34" charset="0"/>
                <a:ea typeface="+mn-ea"/>
                <a:cs typeface="+mn-cs"/>
              </a:rPr>
              <a:t>Ignác</a:t>
            </a:r>
            <a:r>
              <a:rPr kumimoji="0" lang="en-GB" altLang="cs-CZ" sz="44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F</a:t>
            </a:r>
            <a:r>
              <a:rPr kumimoji="0" lang="cs-CZ" altLang="cs-CZ" sz="44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i</a:t>
            </a:r>
            <a:r>
              <a:rPr kumimoji="0" lang="en-GB" altLang="cs-CZ" sz="44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l</a:t>
            </a:r>
            <a:r>
              <a:rPr kumimoji="0" lang="cs-CZ" altLang="cs-CZ" sz="44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i</a:t>
            </a:r>
            <a:r>
              <a:rPr kumimoji="0" lang="en-GB" altLang="cs-CZ" sz="44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p Semmelweis</a:t>
            </a:r>
            <a:br>
              <a:rPr kumimoji="0" lang="en-GB" altLang="cs-CZ" sz="44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br>
            <a:r>
              <a:rPr kumimoji="0" lang="en-GB" altLang="cs-CZ" sz="44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(1818 - 1865)</a:t>
            </a:r>
            <a:r>
              <a:rPr kumimoji="0" lang="en-GB" altLang="cs-CZ" sz="3600" b="1" i="0" u="none" strike="noStrike" kern="1200" cap="none" spc="0" normalizeH="0" baseline="0" noProof="0" dirty="0">
                <a:ln>
                  <a:noFill/>
                </a:ln>
                <a:solidFill>
                  <a:srgbClr val="333399"/>
                </a:solidFill>
                <a:effectLst/>
                <a:uLnTx/>
                <a:uFillTx/>
                <a:latin typeface="Arial" panose="020B0604020202020204" pitchFamily="34" charset="0"/>
                <a:ea typeface="+mn-ea"/>
                <a:cs typeface="+mn-cs"/>
              </a:rPr>
              <a:t> </a:t>
            </a:r>
          </a:p>
        </p:txBody>
      </p:sp>
      <p:pic>
        <p:nvPicPr>
          <p:cNvPr id="28676" name="Picture 13" descr="I. F. Semmelweis">
            <a:extLst>
              <a:ext uri="{FF2B5EF4-FFF2-40B4-BE49-F238E27FC236}">
                <a16:creationId xmlns:a16="http://schemas.microsoft.com/office/drawing/2014/main" id="{0363EBE7-ABFC-4403-B4A9-397FEBF85A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3963" y="452438"/>
            <a:ext cx="3308350" cy="453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0419368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46263" y="858838"/>
            <a:ext cx="8229600" cy="647700"/>
          </a:xfrm>
        </p:spPr>
        <p:txBody>
          <a:bodyPr>
            <a:normAutofit fontScale="90000"/>
          </a:bodyPr>
          <a:lstStyle/>
          <a:p>
            <a:pPr>
              <a:defRPr/>
            </a:pPr>
            <a:r>
              <a:rPr lang="cs-CZ" b="1" cap="all" dirty="0">
                <a:solidFill>
                  <a:srgbClr val="000066"/>
                </a:solidFill>
                <a:latin typeface="Arial Black" pitchFamily="34" charset="0"/>
              </a:rPr>
              <a:t>ANALYTICKÉ studie</a:t>
            </a:r>
            <a:br>
              <a:rPr lang="cs-CZ" b="1" dirty="0">
                <a:solidFill>
                  <a:srgbClr val="000066"/>
                </a:solidFill>
                <a:latin typeface="Arial Black" pitchFamily="34" charset="0"/>
              </a:rPr>
            </a:br>
            <a:endParaRPr lang="cs-CZ" dirty="0">
              <a:solidFill>
                <a:srgbClr val="000066"/>
              </a:solidFill>
              <a:latin typeface="Arial Black" pitchFamily="34" charset="0"/>
            </a:endParaRPr>
          </a:p>
        </p:txBody>
      </p:sp>
      <p:sp>
        <p:nvSpPr>
          <p:cNvPr id="3" name="Zástupný symbol pro obsah 2"/>
          <p:cNvSpPr>
            <a:spLocks noGrp="1"/>
          </p:cNvSpPr>
          <p:nvPr>
            <p:ph idx="1"/>
          </p:nvPr>
        </p:nvSpPr>
        <p:spPr>
          <a:xfrm>
            <a:off x="614363" y="1647825"/>
            <a:ext cx="11150600" cy="5072063"/>
          </a:xfrm>
        </p:spPr>
        <p:txBody>
          <a:bodyPr>
            <a:normAutofit/>
          </a:bodyPr>
          <a:lstStyle/>
          <a:p>
            <a:pPr>
              <a:buFontTx/>
              <a:buChar char="-"/>
              <a:defRPr/>
            </a:pPr>
            <a:r>
              <a:rPr lang="cs-CZ" dirty="0"/>
              <a:t>Prověřují hypotézy, </a:t>
            </a:r>
            <a:r>
              <a:rPr lang="cs-CZ" b="1" dirty="0">
                <a:solidFill>
                  <a:srgbClr val="0000FF"/>
                </a:solidFill>
              </a:rPr>
              <a:t>objasňují vztah příčiny a následku</a:t>
            </a:r>
            <a:r>
              <a:rPr lang="cs-CZ" dirty="0"/>
              <a:t>, mohou být zdrojem dalších hypotéz.</a:t>
            </a:r>
          </a:p>
          <a:p>
            <a:pPr marL="0" indent="0">
              <a:buFontTx/>
              <a:buNone/>
              <a:defRPr/>
            </a:pPr>
            <a:endParaRPr lang="cs-CZ" dirty="0"/>
          </a:p>
          <a:p>
            <a:pPr>
              <a:buFontTx/>
              <a:buChar char="-"/>
              <a:defRPr/>
            </a:pPr>
            <a:r>
              <a:rPr lang="cs-CZ" dirty="0"/>
              <a:t>Pracují minimálně </a:t>
            </a:r>
            <a:r>
              <a:rPr lang="cs-CZ" b="1" dirty="0">
                <a:solidFill>
                  <a:srgbClr val="0000FF"/>
                </a:solidFill>
              </a:rPr>
              <a:t>se dvěma skupinami osob</a:t>
            </a:r>
            <a:r>
              <a:rPr lang="cs-CZ" dirty="0"/>
              <a:t>, a to se skupinou </a:t>
            </a:r>
            <a:r>
              <a:rPr lang="cs-CZ" b="1" dirty="0"/>
              <a:t>studovanou</a:t>
            </a:r>
            <a:r>
              <a:rPr lang="cs-CZ" dirty="0"/>
              <a:t> (exponovanou) a se skupinou </a:t>
            </a:r>
            <a:r>
              <a:rPr lang="cs-CZ" b="1" dirty="0"/>
              <a:t>kontrolní</a:t>
            </a:r>
            <a:r>
              <a:rPr lang="cs-CZ" dirty="0"/>
              <a:t>. </a:t>
            </a:r>
          </a:p>
        </p:txBody>
      </p:sp>
    </p:spTree>
    <p:custDataLst>
      <p:tags r:id="rId1"/>
    </p:custData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Nadpis 3"/>
          <p:cNvSpPr>
            <a:spLocks noGrp="1"/>
          </p:cNvSpPr>
          <p:nvPr>
            <p:ph type="ctrTitle"/>
          </p:nvPr>
        </p:nvSpPr>
        <p:spPr>
          <a:xfrm>
            <a:off x="914400" y="2130425"/>
            <a:ext cx="10363200" cy="1470025"/>
          </a:xfrm>
        </p:spPr>
        <p:txBody>
          <a:bodyPr/>
          <a:lstStyle/>
          <a:p>
            <a:r>
              <a:rPr lang="cs-CZ" altLang="cs-CZ" b="1">
                <a:solidFill>
                  <a:srgbClr val="0066CC"/>
                </a:solidFill>
                <a:latin typeface="Arial Black" panose="020B0A04020102020204" pitchFamily="34" charset="0"/>
              </a:rPr>
              <a:t>Kohortové studie </a:t>
            </a:r>
            <a:endParaRPr lang="cs-CZ" altLang="cs-CZ">
              <a:solidFill>
                <a:srgbClr val="0066CC"/>
              </a:solidFill>
            </a:endParaRPr>
          </a:p>
        </p:txBody>
      </p:sp>
      <p:sp>
        <p:nvSpPr>
          <p:cNvPr id="83971" name="Podnadpis 4"/>
          <p:cNvSpPr>
            <a:spLocks noGrp="1"/>
          </p:cNvSpPr>
          <p:nvPr>
            <p:ph type="subTitle" idx="1"/>
          </p:nvPr>
        </p:nvSpPr>
        <p:spPr/>
        <p:txBody>
          <a:bodyPr/>
          <a:lstStyle/>
          <a:p>
            <a:endParaRPr lang="cs-CZ" altLang="cs-CZ"/>
          </a:p>
        </p:txBody>
      </p:sp>
    </p:spTree>
    <p:custDataLst>
      <p:tags r:id="rId1"/>
    </p:custData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DE5F80A2-55B8-4F47-B1E2-D502222D5FA3}"/>
              </a:ext>
            </a:extLst>
          </p:cNvPr>
          <p:cNvSpPr/>
          <p:nvPr/>
        </p:nvSpPr>
        <p:spPr>
          <a:xfrm>
            <a:off x="6419654" y="3429000"/>
            <a:ext cx="2102177" cy="624526"/>
          </a:xfrm>
          <a:prstGeom prst="rect">
            <a:avLst/>
          </a:prstGeom>
          <a:pattFill prst="wdUpDiag">
            <a:fgClr>
              <a:srgbClr val="EF8F0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4994" name="Nadpis 38"/>
          <p:cNvSpPr>
            <a:spLocks noGrp="1"/>
          </p:cNvSpPr>
          <p:nvPr>
            <p:ph type="title"/>
          </p:nvPr>
        </p:nvSpPr>
        <p:spPr>
          <a:xfrm>
            <a:off x="438150" y="433388"/>
            <a:ext cx="10972800" cy="1143000"/>
          </a:xfrm>
        </p:spPr>
        <p:txBody>
          <a:bodyPr/>
          <a:lstStyle/>
          <a:p>
            <a:r>
              <a:rPr lang="cs-CZ" altLang="cs-CZ" b="1">
                <a:solidFill>
                  <a:srgbClr val="0066CC"/>
                </a:solidFill>
                <a:latin typeface="Arial Black" panose="020B0A04020102020204" pitchFamily="34" charset="0"/>
              </a:rPr>
              <a:t>Kohortové studie </a:t>
            </a:r>
            <a:endParaRPr lang="cs-CZ" altLang="cs-CZ"/>
          </a:p>
        </p:txBody>
      </p:sp>
      <p:pic>
        <p:nvPicPr>
          <p:cNvPr id="84995" name="Zástupný symbol pro obsah 40"/>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869754" y="1687863"/>
            <a:ext cx="11099800" cy="4276725"/>
          </a:xfrm>
        </p:spPr>
      </p:pic>
      <p:sp>
        <p:nvSpPr>
          <p:cNvPr id="4" name="Obdélník 3"/>
          <p:cNvSpPr/>
          <p:nvPr/>
        </p:nvSpPr>
        <p:spPr>
          <a:xfrm>
            <a:off x="9667347" y="3249613"/>
            <a:ext cx="1836737" cy="379412"/>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6" name="Obdélník 5"/>
          <p:cNvSpPr/>
          <p:nvPr/>
        </p:nvSpPr>
        <p:spPr>
          <a:xfrm>
            <a:off x="9599084" y="4818769"/>
            <a:ext cx="1905000" cy="352425"/>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3" name="Obdélník 2">
            <a:extLst>
              <a:ext uri="{FF2B5EF4-FFF2-40B4-BE49-F238E27FC236}">
                <a16:creationId xmlns:a16="http://schemas.microsoft.com/office/drawing/2014/main" id="{1BCEAF63-530C-44B5-AD54-906CC35F035F}"/>
              </a:ext>
            </a:extLst>
          </p:cNvPr>
          <p:cNvSpPr/>
          <p:nvPr/>
        </p:nvSpPr>
        <p:spPr>
          <a:xfrm>
            <a:off x="6611565" y="3402250"/>
            <a:ext cx="2102177" cy="614207"/>
          </a:xfrm>
          <a:prstGeom prst="rect">
            <a:avLst/>
          </a:prstGeom>
          <a:solidFill>
            <a:srgbClr val="FFC000">
              <a:alpha val="31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Obdélník 7">
            <a:extLst>
              <a:ext uri="{FF2B5EF4-FFF2-40B4-BE49-F238E27FC236}">
                <a16:creationId xmlns:a16="http://schemas.microsoft.com/office/drawing/2014/main" id="{322BEABD-956F-4661-83B6-7CAF6560F758}"/>
              </a:ext>
            </a:extLst>
          </p:cNvPr>
          <p:cNvSpPr/>
          <p:nvPr/>
        </p:nvSpPr>
        <p:spPr>
          <a:xfrm>
            <a:off x="6611565" y="4941964"/>
            <a:ext cx="2102176" cy="614207"/>
          </a:xfrm>
          <a:prstGeom prst="rect">
            <a:avLst/>
          </a:prstGeom>
          <a:solidFill>
            <a:schemeClr val="accent1">
              <a:lumMod val="75000"/>
              <a:alpha val="21000"/>
            </a:schemeClr>
          </a:solidFill>
          <a:ln w="349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 name="Ovál 4">
            <a:extLst>
              <a:ext uri="{FF2B5EF4-FFF2-40B4-BE49-F238E27FC236}">
                <a16:creationId xmlns:a16="http://schemas.microsoft.com/office/drawing/2014/main" id="{38A4B07A-C135-4B49-AA0A-72CDCD3374EF}"/>
              </a:ext>
            </a:extLst>
          </p:cNvPr>
          <p:cNvSpPr/>
          <p:nvPr/>
        </p:nvSpPr>
        <p:spPr>
          <a:xfrm>
            <a:off x="1048184" y="3439319"/>
            <a:ext cx="2102176" cy="2047081"/>
          </a:xfrm>
          <a:prstGeom prst="ellipse">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Volný tvar: obrazec 6">
            <a:extLst>
              <a:ext uri="{FF2B5EF4-FFF2-40B4-BE49-F238E27FC236}">
                <a16:creationId xmlns:a16="http://schemas.microsoft.com/office/drawing/2014/main" id="{EDD65792-B790-4749-AE38-470309A200A9}"/>
              </a:ext>
            </a:extLst>
          </p:cNvPr>
          <p:cNvSpPr/>
          <p:nvPr/>
        </p:nvSpPr>
        <p:spPr>
          <a:xfrm>
            <a:off x="1512711" y="3428620"/>
            <a:ext cx="1659467" cy="1278847"/>
          </a:xfrm>
          <a:custGeom>
            <a:avLst/>
            <a:gdLst>
              <a:gd name="connsiteX0" fmla="*/ 0 w 1659467"/>
              <a:gd name="connsiteY0" fmla="*/ 285424 h 1278847"/>
              <a:gd name="connsiteX1" fmla="*/ 0 w 1659467"/>
              <a:gd name="connsiteY1" fmla="*/ 285424 h 1278847"/>
              <a:gd name="connsiteX2" fmla="*/ 135467 w 1659467"/>
              <a:gd name="connsiteY2" fmla="*/ 262847 h 1278847"/>
              <a:gd name="connsiteX3" fmla="*/ 248356 w 1659467"/>
              <a:gd name="connsiteY3" fmla="*/ 240269 h 1278847"/>
              <a:gd name="connsiteX4" fmla="*/ 485422 w 1659467"/>
              <a:gd name="connsiteY4" fmla="*/ 251558 h 1278847"/>
              <a:gd name="connsiteX5" fmla="*/ 519289 w 1659467"/>
              <a:gd name="connsiteY5" fmla="*/ 274136 h 1278847"/>
              <a:gd name="connsiteX6" fmla="*/ 587022 w 1659467"/>
              <a:gd name="connsiteY6" fmla="*/ 341869 h 1278847"/>
              <a:gd name="connsiteX7" fmla="*/ 654756 w 1659467"/>
              <a:gd name="connsiteY7" fmla="*/ 398313 h 1278847"/>
              <a:gd name="connsiteX8" fmla="*/ 756356 w 1659467"/>
              <a:gd name="connsiteY8" fmla="*/ 477336 h 1278847"/>
              <a:gd name="connsiteX9" fmla="*/ 790222 w 1659467"/>
              <a:gd name="connsiteY9" fmla="*/ 522491 h 1278847"/>
              <a:gd name="connsiteX10" fmla="*/ 812800 w 1659467"/>
              <a:gd name="connsiteY10" fmla="*/ 556358 h 1278847"/>
              <a:gd name="connsiteX11" fmla="*/ 846667 w 1659467"/>
              <a:gd name="connsiteY11" fmla="*/ 578936 h 1278847"/>
              <a:gd name="connsiteX12" fmla="*/ 914400 w 1659467"/>
              <a:gd name="connsiteY12" fmla="*/ 646669 h 1278847"/>
              <a:gd name="connsiteX13" fmla="*/ 948267 w 1659467"/>
              <a:gd name="connsiteY13" fmla="*/ 680536 h 1278847"/>
              <a:gd name="connsiteX14" fmla="*/ 982133 w 1659467"/>
              <a:gd name="connsiteY14" fmla="*/ 714402 h 1278847"/>
              <a:gd name="connsiteX15" fmla="*/ 1004711 w 1659467"/>
              <a:gd name="connsiteY15" fmla="*/ 748269 h 1278847"/>
              <a:gd name="connsiteX16" fmla="*/ 1072445 w 1659467"/>
              <a:gd name="connsiteY16" fmla="*/ 782136 h 1278847"/>
              <a:gd name="connsiteX17" fmla="*/ 1174045 w 1659467"/>
              <a:gd name="connsiteY17" fmla="*/ 883736 h 1278847"/>
              <a:gd name="connsiteX18" fmla="*/ 1207911 w 1659467"/>
              <a:gd name="connsiteY18" fmla="*/ 917602 h 1278847"/>
              <a:gd name="connsiteX19" fmla="*/ 1219200 w 1659467"/>
              <a:gd name="connsiteY19" fmla="*/ 1041780 h 1278847"/>
              <a:gd name="connsiteX20" fmla="*/ 1253067 w 1659467"/>
              <a:gd name="connsiteY20" fmla="*/ 1075647 h 1278847"/>
              <a:gd name="connsiteX21" fmla="*/ 1320800 w 1659467"/>
              <a:gd name="connsiteY21" fmla="*/ 1132091 h 1278847"/>
              <a:gd name="connsiteX22" fmla="*/ 1332089 w 1659467"/>
              <a:gd name="connsiteY22" fmla="*/ 1165958 h 1278847"/>
              <a:gd name="connsiteX23" fmla="*/ 1388533 w 1659467"/>
              <a:gd name="connsiteY23" fmla="*/ 1233691 h 1278847"/>
              <a:gd name="connsiteX24" fmla="*/ 1422400 w 1659467"/>
              <a:gd name="connsiteY24" fmla="*/ 1244980 h 1278847"/>
              <a:gd name="connsiteX25" fmla="*/ 1490133 w 1659467"/>
              <a:gd name="connsiteY25" fmla="*/ 1278847 h 1278847"/>
              <a:gd name="connsiteX26" fmla="*/ 1614311 w 1659467"/>
              <a:gd name="connsiteY26" fmla="*/ 1267558 h 1278847"/>
              <a:gd name="connsiteX27" fmla="*/ 1625600 w 1659467"/>
              <a:gd name="connsiteY27" fmla="*/ 1233691 h 1278847"/>
              <a:gd name="connsiteX28" fmla="*/ 1636889 w 1659467"/>
              <a:gd name="connsiteY28" fmla="*/ 1098224 h 1278847"/>
              <a:gd name="connsiteX29" fmla="*/ 1659467 w 1659467"/>
              <a:gd name="connsiteY29" fmla="*/ 1019202 h 1278847"/>
              <a:gd name="connsiteX30" fmla="*/ 1636889 w 1659467"/>
              <a:gd name="connsiteY30" fmla="*/ 883736 h 1278847"/>
              <a:gd name="connsiteX31" fmla="*/ 1591733 w 1659467"/>
              <a:gd name="connsiteY31" fmla="*/ 748269 h 1278847"/>
              <a:gd name="connsiteX32" fmla="*/ 1557867 w 1659467"/>
              <a:gd name="connsiteY32" fmla="*/ 725691 h 1278847"/>
              <a:gd name="connsiteX33" fmla="*/ 1546578 w 1659467"/>
              <a:gd name="connsiteY33" fmla="*/ 691824 h 1278847"/>
              <a:gd name="connsiteX34" fmla="*/ 1501422 w 1659467"/>
              <a:gd name="connsiteY34" fmla="*/ 624091 h 1278847"/>
              <a:gd name="connsiteX35" fmla="*/ 1456267 w 1659467"/>
              <a:gd name="connsiteY35" fmla="*/ 556358 h 1278847"/>
              <a:gd name="connsiteX36" fmla="*/ 1433689 w 1659467"/>
              <a:gd name="connsiteY36" fmla="*/ 488624 h 1278847"/>
              <a:gd name="connsiteX37" fmla="*/ 1422400 w 1659467"/>
              <a:gd name="connsiteY37" fmla="*/ 454758 h 1278847"/>
              <a:gd name="connsiteX38" fmla="*/ 1377245 w 1659467"/>
              <a:gd name="connsiteY38" fmla="*/ 387024 h 1278847"/>
              <a:gd name="connsiteX39" fmla="*/ 1354667 w 1659467"/>
              <a:gd name="connsiteY39" fmla="*/ 353158 h 1278847"/>
              <a:gd name="connsiteX40" fmla="*/ 1320800 w 1659467"/>
              <a:gd name="connsiteY40" fmla="*/ 285424 h 1278847"/>
              <a:gd name="connsiteX41" fmla="*/ 1253067 w 1659467"/>
              <a:gd name="connsiteY41" fmla="*/ 240269 h 1278847"/>
              <a:gd name="connsiteX42" fmla="*/ 1174045 w 1659467"/>
              <a:gd name="connsiteY42" fmla="*/ 195113 h 1278847"/>
              <a:gd name="connsiteX43" fmla="*/ 1151467 w 1659467"/>
              <a:gd name="connsiteY43" fmla="*/ 161247 h 1278847"/>
              <a:gd name="connsiteX44" fmla="*/ 1038578 w 1659467"/>
              <a:gd name="connsiteY44" fmla="*/ 138669 h 1278847"/>
              <a:gd name="connsiteX45" fmla="*/ 925689 w 1659467"/>
              <a:gd name="connsiteY45" fmla="*/ 82224 h 1278847"/>
              <a:gd name="connsiteX46" fmla="*/ 880533 w 1659467"/>
              <a:gd name="connsiteY46" fmla="*/ 59647 h 1278847"/>
              <a:gd name="connsiteX47" fmla="*/ 812800 w 1659467"/>
              <a:gd name="connsiteY47" fmla="*/ 37069 h 1278847"/>
              <a:gd name="connsiteX48" fmla="*/ 778933 w 1659467"/>
              <a:gd name="connsiteY48" fmla="*/ 25780 h 1278847"/>
              <a:gd name="connsiteX49" fmla="*/ 609600 w 1659467"/>
              <a:gd name="connsiteY49" fmla="*/ 14491 h 1278847"/>
              <a:gd name="connsiteX50" fmla="*/ 575733 w 1659467"/>
              <a:gd name="connsiteY50" fmla="*/ 3202 h 1278847"/>
              <a:gd name="connsiteX51" fmla="*/ 270933 w 1659467"/>
              <a:gd name="connsiteY51" fmla="*/ 25780 h 1278847"/>
              <a:gd name="connsiteX52" fmla="*/ 203200 w 1659467"/>
              <a:gd name="connsiteY52" fmla="*/ 70936 h 1278847"/>
              <a:gd name="connsiteX53" fmla="*/ 158045 w 1659467"/>
              <a:gd name="connsiteY53" fmla="*/ 82224 h 1278847"/>
              <a:gd name="connsiteX54" fmla="*/ 101600 w 1659467"/>
              <a:gd name="connsiteY54" fmla="*/ 93513 h 1278847"/>
              <a:gd name="connsiteX55" fmla="*/ 33867 w 1659467"/>
              <a:gd name="connsiteY55" fmla="*/ 116091 h 1278847"/>
              <a:gd name="connsiteX56" fmla="*/ 22578 w 1659467"/>
              <a:gd name="connsiteY56" fmla="*/ 217691 h 1278847"/>
              <a:gd name="connsiteX57" fmla="*/ 0 w 1659467"/>
              <a:gd name="connsiteY57" fmla="*/ 285424 h 12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659467" h="1278847">
                <a:moveTo>
                  <a:pt x="0" y="285424"/>
                </a:moveTo>
                <a:lnTo>
                  <a:pt x="0" y="285424"/>
                </a:lnTo>
                <a:lnTo>
                  <a:pt x="135467" y="262847"/>
                </a:lnTo>
                <a:cubicBezTo>
                  <a:pt x="173223" y="255982"/>
                  <a:pt x="248356" y="240269"/>
                  <a:pt x="248356" y="240269"/>
                </a:cubicBezTo>
                <a:cubicBezTo>
                  <a:pt x="327378" y="244032"/>
                  <a:pt x="406921" y="241745"/>
                  <a:pt x="485422" y="251558"/>
                </a:cubicBezTo>
                <a:cubicBezTo>
                  <a:pt x="498885" y="253241"/>
                  <a:pt x="509148" y="265122"/>
                  <a:pt x="519289" y="274136"/>
                </a:cubicBezTo>
                <a:cubicBezTo>
                  <a:pt x="543154" y="295349"/>
                  <a:pt x="560455" y="324158"/>
                  <a:pt x="587022" y="341869"/>
                </a:cubicBezTo>
                <a:cubicBezTo>
                  <a:pt x="708035" y="422545"/>
                  <a:pt x="524382" y="296911"/>
                  <a:pt x="654756" y="398313"/>
                </a:cubicBezTo>
                <a:cubicBezTo>
                  <a:pt x="720271" y="449269"/>
                  <a:pt x="712422" y="426079"/>
                  <a:pt x="756356" y="477336"/>
                </a:cubicBezTo>
                <a:cubicBezTo>
                  <a:pt x="768600" y="491621"/>
                  <a:pt x="779286" y="507181"/>
                  <a:pt x="790222" y="522491"/>
                </a:cubicBezTo>
                <a:cubicBezTo>
                  <a:pt x="798108" y="533532"/>
                  <a:pt x="803206" y="546764"/>
                  <a:pt x="812800" y="556358"/>
                </a:cubicBezTo>
                <a:cubicBezTo>
                  <a:pt x="822394" y="565952"/>
                  <a:pt x="836526" y="569922"/>
                  <a:pt x="846667" y="578936"/>
                </a:cubicBezTo>
                <a:cubicBezTo>
                  <a:pt x="870532" y="600149"/>
                  <a:pt x="891822" y="624091"/>
                  <a:pt x="914400" y="646669"/>
                </a:cubicBezTo>
                <a:lnTo>
                  <a:pt x="948267" y="680536"/>
                </a:lnTo>
                <a:cubicBezTo>
                  <a:pt x="959556" y="691825"/>
                  <a:pt x="973277" y="701119"/>
                  <a:pt x="982133" y="714402"/>
                </a:cubicBezTo>
                <a:cubicBezTo>
                  <a:pt x="989659" y="725691"/>
                  <a:pt x="995117" y="738675"/>
                  <a:pt x="1004711" y="748269"/>
                </a:cubicBezTo>
                <a:cubicBezTo>
                  <a:pt x="1026595" y="770153"/>
                  <a:pt x="1044900" y="772954"/>
                  <a:pt x="1072445" y="782136"/>
                </a:cubicBezTo>
                <a:lnTo>
                  <a:pt x="1174045" y="883736"/>
                </a:lnTo>
                <a:lnTo>
                  <a:pt x="1207911" y="917602"/>
                </a:lnTo>
                <a:cubicBezTo>
                  <a:pt x="1211674" y="958995"/>
                  <a:pt x="1207782" y="1001816"/>
                  <a:pt x="1219200" y="1041780"/>
                </a:cubicBezTo>
                <a:cubicBezTo>
                  <a:pt x="1223586" y="1057131"/>
                  <a:pt x="1240802" y="1065426"/>
                  <a:pt x="1253067" y="1075647"/>
                </a:cubicBezTo>
                <a:cubicBezTo>
                  <a:pt x="1347368" y="1154231"/>
                  <a:pt x="1221855" y="1033146"/>
                  <a:pt x="1320800" y="1132091"/>
                </a:cubicBezTo>
                <a:cubicBezTo>
                  <a:pt x="1324563" y="1143380"/>
                  <a:pt x="1326767" y="1155315"/>
                  <a:pt x="1332089" y="1165958"/>
                </a:cubicBezTo>
                <a:cubicBezTo>
                  <a:pt x="1342500" y="1186780"/>
                  <a:pt x="1369811" y="1221209"/>
                  <a:pt x="1388533" y="1233691"/>
                </a:cubicBezTo>
                <a:cubicBezTo>
                  <a:pt x="1398434" y="1240292"/>
                  <a:pt x="1411757" y="1239658"/>
                  <a:pt x="1422400" y="1244980"/>
                </a:cubicBezTo>
                <a:cubicBezTo>
                  <a:pt x="1509938" y="1288749"/>
                  <a:pt x="1405007" y="1250471"/>
                  <a:pt x="1490133" y="1278847"/>
                </a:cubicBezTo>
                <a:cubicBezTo>
                  <a:pt x="1531526" y="1275084"/>
                  <a:pt x="1574881" y="1280702"/>
                  <a:pt x="1614311" y="1267558"/>
                </a:cubicBezTo>
                <a:cubicBezTo>
                  <a:pt x="1625600" y="1263795"/>
                  <a:pt x="1624027" y="1245486"/>
                  <a:pt x="1625600" y="1233691"/>
                </a:cubicBezTo>
                <a:cubicBezTo>
                  <a:pt x="1631589" y="1188776"/>
                  <a:pt x="1631269" y="1143186"/>
                  <a:pt x="1636889" y="1098224"/>
                </a:cubicBezTo>
                <a:cubicBezTo>
                  <a:pt x="1639724" y="1075546"/>
                  <a:pt x="1651970" y="1041694"/>
                  <a:pt x="1659467" y="1019202"/>
                </a:cubicBezTo>
                <a:lnTo>
                  <a:pt x="1636889" y="883736"/>
                </a:lnTo>
                <a:cubicBezTo>
                  <a:pt x="1629376" y="838659"/>
                  <a:pt x="1626790" y="783327"/>
                  <a:pt x="1591733" y="748269"/>
                </a:cubicBezTo>
                <a:cubicBezTo>
                  <a:pt x="1582139" y="738675"/>
                  <a:pt x="1569156" y="733217"/>
                  <a:pt x="1557867" y="725691"/>
                </a:cubicBezTo>
                <a:cubicBezTo>
                  <a:pt x="1554104" y="714402"/>
                  <a:pt x="1552357" y="702226"/>
                  <a:pt x="1546578" y="691824"/>
                </a:cubicBezTo>
                <a:cubicBezTo>
                  <a:pt x="1533400" y="668104"/>
                  <a:pt x="1510003" y="649834"/>
                  <a:pt x="1501422" y="624091"/>
                </a:cubicBezTo>
                <a:cubicBezTo>
                  <a:pt x="1485085" y="575079"/>
                  <a:pt x="1498547" y="598638"/>
                  <a:pt x="1456267" y="556358"/>
                </a:cubicBezTo>
                <a:lnTo>
                  <a:pt x="1433689" y="488624"/>
                </a:lnTo>
                <a:cubicBezTo>
                  <a:pt x="1429926" y="477335"/>
                  <a:pt x="1429000" y="464659"/>
                  <a:pt x="1422400" y="454758"/>
                </a:cubicBezTo>
                <a:lnTo>
                  <a:pt x="1377245" y="387024"/>
                </a:lnTo>
                <a:lnTo>
                  <a:pt x="1354667" y="353158"/>
                </a:lnTo>
                <a:cubicBezTo>
                  <a:pt x="1346614" y="329000"/>
                  <a:pt x="1341397" y="303446"/>
                  <a:pt x="1320800" y="285424"/>
                </a:cubicBezTo>
                <a:cubicBezTo>
                  <a:pt x="1300379" y="267556"/>
                  <a:pt x="1275645" y="255321"/>
                  <a:pt x="1253067" y="240269"/>
                </a:cubicBezTo>
                <a:cubicBezTo>
                  <a:pt x="1205197" y="208356"/>
                  <a:pt x="1231336" y="223759"/>
                  <a:pt x="1174045" y="195113"/>
                </a:cubicBezTo>
                <a:cubicBezTo>
                  <a:pt x="1166519" y="183824"/>
                  <a:pt x="1163991" y="166465"/>
                  <a:pt x="1151467" y="161247"/>
                </a:cubicBezTo>
                <a:cubicBezTo>
                  <a:pt x="1116044" y="146488"/>
                  <a:pt x="1038578" y="138669"/>
                  <a:pt x="1038578" y="138669"/>
                </a:cubicBezTo>
                <a:cubicBezTo>
                  <a:pt x="904366" y="49193"/>
                  <a:pt x="1027800" y="120514"/>
                  <a:pt x="925689" y="82224"/>
                </a:cubicBezTo>
                <a:cubicBezTo>
                  <a:pt x="909932" y="76315"/>
                  <a:pt x="896158" y="65897"/>
                  <a:pt x="880533" y="59647"/>
                </a:cubicBezTo>
                <a:cubicBezTo>
                  <a:pt x="858436" y="50808"/>
                  <a:pt x="835378" y="44595"/>
                  <a:pt x="812800" y="37069"/>
                </a:cubicBezTo>
                <a:cubicBezTo>
                  <a:pt x="801511" y="33306"/>
                  <a:pt x="790806" y="26572"/>
                  <a:pt x="778933" y="25780"/>
                </a:cubicBezTo>
                <a:lnTo>
                  <a:pt x="609600" y="14491"/>
                </a:lnTo>
                <a:cubicBezTo>
                  <a:pt x="598311" y="10728"/>
                  <a:pt x="587633" y="3202"/>
                  <a:pt x="575733" y="3202"/>
                </a:cubicBezTo>
                <a:cubicBezTo>
                  <a:pt x="328264" y="3202"/>
                  <a:pt x="385897" y="-12541"/>
                  <a:pt x="270933" y="25780"/>
                </a:cubicBezTo>
                <a:cubicBezTo>
                  <a:pt x="248355" y="40832"/>
                  <a:pt x="229525" y="64355"/>
                  <a:pt x="203200" y="70936"/>
                </a:cubicBezTo>
                <a:cubicBezTo>
                  <a:pt x="188148" y="74699"/>
                  <a:pt x="173190" y="78858"/>
                  <a:pt x="158045" y="82224"/>
                </a:cubicBezTo>
                <a:cubicBezTo>
                  <a:pt x="139314" y="86386"/>
                  <a:pt x="120112" y="88464"/>
                  <a:pt x="101600" y="93513"/>
                </a:cubicBezTo>
                <a:cubicBezTo>
                  <a:pt x="78640" y="99775"/>
                  <a:pt x="33867" y="116091"/>
                  <a:pt x="33867" y="116091"/>
                </a:cubicBezTo>
                <a:cubicBezTo>
                  <a:pt x="15438" y="171377"/>
                  <a:pt x="22578" y="138058"/>
                  <a:pt x="22578" y="217691"/>
                </a:cubicBezTo>
                <a:lnTo>
                  <a:pt x="0" y="285424"/>
                </a:lnTo>
                <a:close/>
              </a:path>
            </a:pathLst>
          </a:custGeom>
          <a:solidFill>
            <a:srgbClr val="C00000">
              <a:alpha val="40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Volný tvar: obrazec 9">
            <a:extLst>
              <a:ext uri="{FF2B5EF4-FFF2-40B4-BE49-F238E27FC236}">
                <a16:creationId xmlns:a16="http://schemas.microsoft.com/office/drawing/2014/main" id="{64DAC06C-3D8D-445F-93BF-728D5B2F4E50}"/>
              </a:ext>
            </a:extLst>
          </p:cNvPr>
          <p:cNvSpPr/>
          <p:nvPr/>
        </p:nvSpPr>
        <p:spPr>
          <a:xfrm>
            <a:off x="1255889" y="3629025"/>
            <a:ext cx="1905000" cy="1542170"/>
          </a:xfrm>
          <a:custGeom>
            <a:avLst/>
            <a:gdLst>
              <a:gd name="connsiteX0" fmla="*/ 1388533 w 1828800"/>
              <a:gd name="connsiteY0" fmla="*/ 0 h 1433689"/>
              <a:gd name="connsiteX1" fmla="*/ 1388533 w 1828800"/>
              <a:gd name="connsiteY1" fmla="*/ 0 h 1433689"/>
              <a:gd name="connsiteX2" fmla="*/ 1354667 w 1828800"/>
              <a:gd name="connsiteY2" fmla="*/ 112889 h 1433689"/>
              <a:gd name="connsiteX3" fmla="*/ 1320800 w 1828800"/>
              <a:gd name="connsiteY3" fmla="*/ 259645 h 1433689"/>
              <a:gd name="connsiteX4" fmla="*/ 1309511 w 1828800"/>
              <a:gd name="connsiteY4" fmla="*/ 293511 h 1433689"/>
              <a:gd name="connsiteX5" fmla="*/ 1286933 w 1828800"/>
              <a:gd name="connsiteY5" fmla="*/ 327378 h 1433689"/>
              <a:gd name="connsiteX6" fmla="*/ 1275644 w 1828800"/>
              <a:gd name="connsiteY6" fmla="*/ 361245 h 1433689"/>
              <a:gd name="connsiteX7" fmla="*/ 1219200 w 1828800"/>
              <a:gd name="connsiteY7" fmla="*/ 428978 h 1433689"/>
              <a:gd name="connsiteX8" fmla="*/ 1174044 w 1828800"/>
              <a:gd name="connsiteY8" fmla="*/ 451556 h 1433689"/>
              <a:gd name="connsiteX9" fmla="*/ 1083733 w 1828800"/>
              <a:gd name="connsiteY9" fmla="*/ 496711 h 1433689"/>
              <a:gd name="connsiteX10" fmla="*/ 1049867 w 1828800"/>
              <a:gd name="connsiteY10" fmla="*/ 519289 h 1433689"/>
              <a:gd name="connsiteX11" fmla="*/ 936978 w 1828800"/>
              <a:gd name="connsiteY11" fmla="*/ 564445 h 1433689"/>
              <a:gd name="connsiteX12" fmla="*/ 869244 w 1828800"/>
              <a:gd name="connsiteY12" fmla="*/ 575733 h 1433689"/>
              <a:gd name="connsiteX13" fmla="*/ 587022 w 1828800"/>
              <a:gd name="connsiteY13" fmla="*/ 553156 h 1433689"/>
              <a:gd name="connsiteX14" fmla="*/ 519289 w 1828800"/>
              <a:gd name="connsiteY14" fmla="*/ 530578 h 1433689"/>
              <a:gd name="connsiteX15" fmla="*/ 485422 w 1828800"/>
              <a:gd name="connsiteY15" fmla="*/ 519289 h 1433689"/>
              <a:gd name="connsiteX16" fmla="*/ 304800 w 1828800"/>
              <a:gd name="connsiteY16" fmla="*/ 530578 h 1433689"/>
              <a:gd name="connsiteX17" fmla="*/ 270933 w 1828800"/>
              <a:gd name="connsiteY17" fmla="*/ 541867 h 1433689"/>
              <a:gd name="connsiteX18" fmla="*/ 203200 w 1828800"/>
              <a:gd name="connsiteY18" fmla="*/ 587022 h 1433689"/>
              <a:gd name="connsiteX19" fmla="*/ 169333 w 1828800"/>
              <a:gd name="connsiteY19" fmla="*/ 609600 h 1433689"/>
              <a:gd name="connsiteX20" fmla="*/ 146755 w 1828800"/>
              <a:gd name="connsiteY20" fmla="*/ 643467 h 1433689"/>
              <a:gd name="connsiteX21" fmla="*/ 79022 w 1828800"/>
              <a:gd name="connsiteY21" fmla="*/ 677333 h 1433689"/>
              <a:gd name="connsiteX22" fmla="*/ 56444 w 1828800"/>
              <a:gd name="connsiteY22" fmla="*/ 711200 h 1433689"/>
              <a:gd name="connsiteX23" fmla="*/ 22578 w 1828800"/>
              <a:gd name="connsiteY23" fmla="*/ 733778 h 1433689"/>
              <a:gd name="connsiteX24" fmla="*/ 0 w 1828800"/>
              <a:gd name="connsiteY24" fmla="*/ 801511 h 1433689"/>
              <a:gd name="connsiteX25" fmla="*/ 11289 w 1828800"/>
              <a:gd name="connsiteY25" fmla="*/ 857956 h 1433689"/>
              <a:gd name="connsiteX26" fmla="*/ 79022 w 1828800"/>
              <a:gd name="connsiteY26" fmla="*/ 869245 h 1433689"/>
              <a:gd name="connsiteX27" fmla="*/ 248355 w 1828800"/>
              <a:gd name="connsiteY27" fmla="*/ 903111 h 1433689"/>
              <a:gd name="connsiteX28" fmla="*/ 316089 w 1828800"/>
              <a:gd name="connsiteY28" fmla="*/ 925689 h 1433689"/>
              <a:gd name="connsiteX29" fmla="*/ 383822 w 1828800"/>
              <a:gd name="connsiteY29" fmla="*/ 959556 h 1433689"/>
              <a:gd name="connsiteX30" fmla="*/ 496711 w 1828800"/>
              <a:gd name="connsiteY30" fmla="*/ 1049867 h 1433689"/>
              <a:gd name="connsiteX31" fmla="*/ 541867 w 1828800"/>
              <a:gd name="connsiteY31" fmla="*/ 1072445 h 1433689"/>
              <a:gd name="connsiteX32" fmla="*/ 598311 w 1828800"/>
              <a:gd name="connsiteY32" fmla="*/ 1083733 h 1433689"/>
              <a:gd name="connsiteX33" fmla="*/ 632178 w 1828800"/>
              <a:gd name="connsiteY33" fmla="*/ 1095022 h 1433689"/>
              <a:gd name="connsiteX34" fmla="*/ 699911 w 1828800"/>
              <a:gd name="connsiteY34" fmla="*/ 1140178 h 1433689"/>
              <a:gd name="connsiteX35" fmla="*/ 767644 w 1828800"/>
              <a:gd name="connsiteY35" fmla="*/ 1185333 h 1433689"/>
              <a:gd name="connsiteX36" fmla="*/ 835378 w 1828800"/>
              <a:gd name="connsiteY36" fmla="*/ 1230489 h 1433689"/>
              <a:gd name="connsiteX37" fmla="*/ 903111 w 1828800"/>
              <a:gd name="connsiteY37" fmla="*/ 1253067 h 1433689"/>
              <a:gd name="connsiteX38" fmla="*/ 970844 w 1828800"/>
              <a:gd name="connsiteY38" fmla="*/ 1298222 h 1433689"/>
              <a:gd name="connsiteX39" fmla="*/ 1049867 w 1828800"/>
              <a:gd name="connsiteY39" fmla="*/ 1354667 h 1433689"/>
              <a:gd name="connsiteX40" fmla="*/ 1162755 w 1828800"/>
              <a:gd name="connsiteY40" fmla="*/ 1399822 h 1433689"/>
              <a:gd name="connsiteX41" fmla="*/ 1377244 w 1828800"/>
              <a:gd name="connsiteY41" fmla="*/ 1433689 h 1433689"/>
              <a:gd name="connsiteX42" fmla="*/ 1535289 w 1828800"/>
              <a:gd name="connsiteY42" fmla="*/ 1422400 h 1433689"/>
              <a:gd name="connsiteX43" fmla="*/ 1591733 w 1828800"/>
              <a:gd name="connsiteY43" fmla="*/ 1365956 h 1433689"/>
              <a:gd name="connsiteX44" fmla="*/ 1670755 w 1828800"/>
              <a:gd name="connsiteY44" fmla="*/ 1320800 h 1433689"/>
              <a:gd name="connsiteX45" fmla="*/ 1715911 w 1828800"/>
              <a:gd name="connsiteY45" fmla="*/ 1253067 h 1433689"/>
              <a:gd name="connsiteX46" fmla="*/ 1727200 w 1828800"/>
              <a:gd name="connsiteY46" fmla="*/ 1219200 h 1433689"/>
              <a:gd name="connsiteX47" fmla="*/ 1761067 w 1828800"/>
              <a:gd name="connsiteY47" fmla="*/ 1151467 h 1433689"/>
              <a:gd name="connsiteX48" fmla="*/ 1772355 w 1828800"/>
              <a:gd name="connsiteY48" fmla="*/ 1083733 h 1433689"/>
              <a:gd name="connsiteX49" fmla="*/ 1749778 w 1828800"/>
              <a:gd name="connsiteY49" fmla="*/ 970845 h 1433689"/>
              <a:gd name="connsiteX50" fmla="*/ 1749778 w 1828800"/>
              <a:gd name="connsiteY50" fmla="*/ 654756 h 1433689"/>
              <a:gd name="connsiteX51" fmla="*/ 1783644 w 1828800"/>
              <a:gd name="connsiteY51" fmla="*/ 643467 h 1433689"/>
              <a:gd name="connsiteX52" fmla="*/ 1817511 w 1828800"/>
              <a:gd name="connsiteY52" fmla="*/ 620889 h 1433689"/>
              <a:gd name="connsiteX53" fmla="*/ 1828800 w 1828800"/>
              <a:gd name="connsiteY53" fmla="*/ 587022 h 1433689"/>
              <a:gd name="connsiteX54" fmla="*/ 1817511 w 1828800"/>
              <a:gd name="connsiteY54" fmla="*/ 519289 h 1433689"/>
              <a:gd name="connsiteX55" fmla="*/ 1783644 w 1828800"/>
              <a:gd name="connsiteY55" fmla="*/ 485422 h 1433689"/>
              <a:gd name="connsiteX56" fmla="*/ 1738489 w 1828800"/>
              <a:gd name="connsiteY56" fmla="*/ 417689 h 1433689"/>
              <a:gd name="connsiteX57" fmla="*/ 1727200 w 1828800"/>
              <a:gd name="connsiteY57" fmla="*/ 383822 h 1433689"/>
              <a:gd name="connsiteX58" fmla="*/ 1682044 w 1828800"/>
              <a:gd name="connsiteY58" fmla="*/ 316089 h 1433689"/>
              <a:gd name="connsiteX59" fmla="*/ 1614311 w 1828800"/>
              <a:gd name="connsiteY59" fmla="*/ 248356 h 1433689"/>
              <a:gd name="connsiteX60" fmla="*/ 1580444 w 1828800"/>
              <a:gd name="connsiteY60" fmla="*/ 214489 h 1433689"/>
              <a:gd name="connsiteX61" fmla="*/ 1546578 w 1828800"/>
              <a:gd name="connsiteY61" fmla="*/ 169333 h 1433689"/>
              <a:gd name="connsiteX62" fmla="*/ 1524000 w 1828800"/>
              <a:gd name="connsiteY62" fmla="*/ 135467 h 1433689"/>
              <a:gd name="connsiteX63" fmla="*/ 1456267 w 1828800"/>
              <a:gd name="connsiteY63" fmla="*/ 90311 h 1433689"/>
              <a:gd name="connsiteX64" fmla="*/ 1422400 w 1828800"/>
              <a:gd name="connsiteY64" fmla="*/ 56445 h 1433689"/>
              <a:gd name="connsiteX65" fmla="*/ 1388533 w 1828800"/>
              <a:gd name="connsiteY65" fmla="*/ 0 h 143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828800" h="1433689">
                <a:moveTo>
                  <a:pt x="1388533" y="0"/>
                </a:moveTo>
                <a:lnTo>
                  <a:pt x="1388533" y="0"/>
                </a:lnTo>
                <a:cubicBezTo>
                  <a:pt x="1377244" y="37630"/>
                  <a:pt x="1363665" y="74647"/>
                  <a:pt x="1354667" y="112889"/>
                </a:cubicBezTo>
                <a:cubicBezTo>
                  <a:pt x="1307776" y="312177"/>
                  <a:pt x="1380625" y="80171"/>
                  <a:pt x="1320800" y="259645"/>
                </a:cubicBezTo>
                <a:cubicBezTo>
                  <a:pt x="1317037" y="270934"/>
                  <a:pt x="1316112" y="283610"/>
                  <a:pt x="1309511" y="293511"/>
                </a:cubicBezTo>
                <a:cubicBezTo>
                  <a:pt x="1301985" y="304800"/>
                  <a:pt x="1293001" y="315243"/>
                  <a:pt x="1286933" y="327378"/>
                </a:cubicBezTo>
                <a:cubicBezTo>
                  <a:pt x="1281611" y="338021"/>
                  <a:pt x="1280966" y="350602"/>
                  <a:pt x="1275644" y="361245"/>
                </a:cubicBezTo>
                <a:cubicBezTo>
                  <a:pt x="1264642" y="383249"/>
                  <a:pt x="1238619" y="415108"/>
                  <a:pt x="1219200" y="428978"/>
                </a:cubicBezTo>
                <a:cubicBezTo>
                  <a:pt x="1205506" y="438759"/>
                  <a:pt x="1188315" y="442637"/>
                  <a:pt x="1174044" y="451556"/>
                </a:cubicBezTo>
                <a:cubicBezTo>
                  <a:pt x="1097288" y="499528"/>
                  <a:pt x="1162966" y="476903"/>
                  <a:pt x="1083733" y="496711"/>
                </a:cubicBezTo>
                <a:cubicBezTo>
                  <a:pt x="1072444" y="504237"/>
                  <a:pt x="1061647" y="512558"/>
                  <a:pt x="1049867" y="519289"/>
                </a:cubicBezTo>
                <a:cubicBezTo>
                  <a:pt x="1019522" y="536629"/>
                  <a:pt x="969628" y="559004"/>
                  <a:pt x="936978" y="564445"/>
                </a:cubicBezTo>
                <a:lnTo>
                  <a:pt x="869244" y="575733"/>
                </a:lnTo>
                <a:cubicBezTo>
                  <a:pt x="814614" y="572858"/>
                  <a:pt x="666961" y="573141"/>
                  <a:pt x="587022" y="553156"/>
                </a:cubicBezTo>
                <a:cubicBezTo>
                  <a:pt x="563934" y="547384"/>
                  <a:pt x="541867" y="538104"/>
                  <a:pt x="519289" y="530578"/>
                </a:cubicBezTo>
                <a:lnTo>
                  <a:pt x="485422" y="519289"/>
                </a:lnTo>
                <a:cubicBezTo>
                  <a:pt x="425215" y="523052"/>
                  <a:pt x="364793" y="524263"/>
                  <a:pt x="304800" y="530578"/>
                </a:cubicBezTo>
                <a:cubicBezTo>
                  <a:pt x="292966" y="531824"/>
                  <a:pt x="281335" y="536088"/>
                  <a:pt x="270933" y="541867"/>
                </a:cubicBezTo>
                <a:cubicBezTo>
                  <a:pt x="247213" y="555045"/>
                  <a:pt x="225778" y="571970"/>
                  <a:pt x="203200" y="587022"/>
                </a:cubicBezTo>
                <a:lnTo>
                  <a:pt x="169333" y="609600"/>
                </a:lnTo>
                <a:cubicBezTo>
                  <a:pt x="161807" y="620889"/>
                  <a:pt x="156349" y="633873"/>
                  <a:pt x="146755" y="643467"/>
                </a:cubicBezTo>
                <a:cubicBezTo>
                  <a:pt x="124870" y="665353"/>
                  <a:pt x="106568" y="668152"/>
                  <a:pt x="79022" y="677333"/>
                </a:cubicBezTo>
                <a:cubicBezTo>
                  <a:pt x="71496" y="688622"/>
                  <a:pt x="66038" y="701606"/>
                  <a:pt x="56444" y="711200"/>
                </a:cubicBezTo>
                <a:cubicBezTo>
                  <a:pt x="46850" y="720794"/>
                  <a:pt x="29769" y="722273"/>
                  <a:pt x="22578" y="733778"/>
                </a:cubicBezTo>
                <a:cubicBezTo>
                  <a:pt x="9965" y="753960"/>
                  <a:pt x="0" y="801511"/>
                  <a:pt x="0" y="801511"/>
                </a:cubicBezTo>
                <a:cubicBezTo>
                  <a:pt x="3763" y="820326"/>
                  <a:pt x="-3279" y="845469"/>
                  <a:pt x="11289" y="857956"/>
                </a:cubicBezTo>
                <a:cubicBezTo>
                  <a:pt x="28668" y="872852"/>
                  <a:pt x="56816" y="863694"/>
                  <a:pt x="79022" y="869245"/>
                </a:cubicBezTo>
                <a:cubicBezTo>
                  <a:pt x="239115" y="909268"/>
                  <a:pt x="37146" y="879643"/>
                  <a:pt x="248355" y="903111"/>
                </a:cubicBezTo>
                <a:lnTo>
                  <a:pt x="316089" y="925689"/>
                </a:lnTo>
                <a:cubicBezTo>
                  <a:pt x="348868" y="936615"/>
                  <a:pt x="355970" y="935683"/>
                  <a:pt x="383822" y="959556"/>
                </a:cubicBezTo>
                <a:cubicBezTo>
                  <a:pt x="442620" y="1009953"/>
                  <a:pt x="418336" y="1010680"/>
                  <a:pt x="496711" y="1049867"/>
                </a:cubicBezTo>
                <a:cubicBezTo>
                  <a:pt x="511763" y="1057393"/>
                  <a:pt x="525902" y="1067123"/>
                  <a:pt x="541867" y="1072445"/>
                </a:cubicBezTo>
                <a:cubicBezTo>
                  <a:pt x="560070" y="1078512"/>
                  <a:pt x="579697" y="1079080"/>
                  <a:pt x="598311" y="1083733"/>
                </a:cubicBezTo>
                <a:cubicBezTo>
                  <a:pt x="609855" y="1086619"/>
                  <a:pt x="620889" y="1091259"/>
                  <a:pt x="632178" y="1095022"/>
                </a:cubicBezTo>
                <a:cubicBezTo>
                  <a:pt x="654756" y="1110074"/>
                  <a:pt x="680724" y="1120991"/>
                  <a:pt x="699911" y="1140178"/>
                </a:cubicBezTo>
                <a:cubicBezTo>
                  <a:pt x="742192" y="1182459"/>
                  <a:pt x="718632" y="1168997"/>
                  <a:pt x="767644" y="1185333"/>
                </a:cubicBezTo>
                <a:cubicBezTo>
                  <a:pt x="790222" y="1200385"/>
                  <a:pt x="809635" y="1221908"/>
                  <a:pt x="835378" y="1230489"/>
                </a:cubicBezTo>
                <a:cubicBezTo>
                  <a:pt x="857956" y="1238015"/>
                  <a:pt x="883309" y="1239866"/>
                  <a:pt x="903111" y="1253067"/>
                </a:cubicBezTo>
                <a:lnTo>
                  <a:pt x="970844" y="1298222"/>
                </a:lnTo>
                <a:cubicBezTo>
                  <a:pt x="992293" y="1362570"/>
                  <a:pt x="965575" y="1312520"/>
                  <a:pt x="1049867" y="1354667"/>
                </a:cubicBezTo>
                <a:cubicBezTo>
                  <a:pt x="1086719" y="1373094"/>
                  <a:pt x="1120902" y="1392846"/>
                  <a:pt x="1162755" y="1399822"/>
                </a:cubicBezTo>
                <a:cubicBezTo>
                  <a:pt x="1324468" y="1426774"/>
                  <a:pt x="1252904" y="1415926"/>
                  <a:pt x="1377244" y="1433689"/>
                </a:cubicBezTo>
                <a:cubicBezTo>
                  <a:pt x="1429926" y="1429926"/>
                  <a:pt x="1483277" y="1431579"/>
                  <a:pt x="1535289" y="1422400"/>
                </a:cubicBezTo>
                <a:cubicBezTo>
                  <a:pt x="1571841" y="1415950"/>
                  <a:pt x="1570232" y="1387457"/>
                  <a:pt x="1591733" y="1365956"/>
                </a:cubicBezTo>
                <a:cubicBezTo>
                  <a:pt x="1607689" y="1350000"/>
                  <a:pt x="1653047" y="1329654"/>
                  <a:pt x="1670755" y="1320800"/>
                </a:cubicBezTo>
                <a:cubicBezTo>
                  <a:pt x="1685807" y="1298222"/>
                  <a:pt x="1707330" y="1278810"/>
                  <a:pt x="1715911" y="1253067"/>
                </a:cubicBezTo>
                <a:cubicBezTo>
                  <a:pt x="1719674" y="1241778"/>
                  <a:pt x="1721878" y="1229843"/>
                  <a:pt x="1727200" y="1219200"/>
                </a:cubicBezTo>
                <a:cubicBezTo>
                  <a:pt x="1770969" y="1131662"/>
                  <a:pt x="1732691" y="1236593"/>
                  <a:pt x="1761067" y="1151467"/>
                </a:cubicBezTo>
                <a:cubicBezTo>
                  <a:pt x="1764830" y="1128889"/>
                  <a:pt x="1772355" y="1106622"/>
                  <a:pt x="1772355" y="1083733"/>
                </a:cubicBezTo>
                <a:cubicBezTo>
                  <a:pt x="1772355" y="1031842"/>
                  <a:pt x="1763681" y="1012552"/>
                  <a:pt x="1749778" y="970845"/>
                </a:cubicBezTo>
                <a:cubicBezTo>
                  <a:pt x="1739869" y="861845"/>
                  <a:pt x="1724976" y="766366"/>
                  <a:pt x="1749778" y="654756"/>
                </a:cubicBezTo>
                <a:cubicBezTo>
                  <a:pt x="1752359" y="643140"/>
                  <a:pt x="1773001" y="648789"/>
                  <a:pt x="1783644" y="643467"/>
                </a:cubicBezTo>
                <a:cubicBezTo>
                  <a:pt x="1795779" y="637399"/>
                  <a:pt x="1806222" y="628415"/>
                  <a:pt x="1817511" y="620889"/>
                </a:cubicBezTo>
                <a:cubicBezTo>
                  <a:pt x="1821274" y="609600"/>
                  <a:pt x="1828800" y="598922"/>
                  <a:pt x="1828800" y="587022"/>
                </a:cubicBezTo>
                <a:cubicBezTo>
                  <a:pt x="1828800" y="564133"/>
                  <a:pt x="1826807" y="540205"/>
                  <a:pt x="1817511" y="519289"/>
                </a:cubicBezTo>
                <a:cubicBezTo>
                  <a:pt x="1811027" y="504700"/>
                  <a:pt x="1793446" y="498024"/>
                  <a:pt x="1783644" y="485422"/>
                </a:cubicBezTo>
                <a:cubicBezTo>
                  <a:pt x="1766985" y="464003"/>
                  <a:pt x="1747070" y="443431"/>
                  <a:pt x="1738489" y="417689"/>
                </a:cubicBezTo>
                <a:cubicBezTo>
                  <a:pt x="1734726" y="406400"/>
                  <a:pt x="1732979" y="394224"/>
                  <a:pt x="1727200" y="383822"/>
                </a:cubicBezTo>
                <a:cubicBezTo>
                  <a:pt x="1714022" y="360102"/>
                  <a:pt x="1701231" y="335276"/>
                  <a:pt x="1682044" y="316089"/>
                </a:cubicBezTo>
                <a:lnTo>
                  <a:pt x="1614311" y="248356"/>
                </a:lnTo>
                <a:cubicBezTo>
                  <a:pt x="1603022" y="237067"/>
                  <a:pt x="1590023" y="227261"/>
                  <a:pt x="1580444" y="214489"/>
                </a:cubicBezTo>
                <a:cubicBezTo>
                  <a:pt x="1569155" y="199437"/>
                  <a:pt x="1557514" y="184643"/>
                  <a:pt x="1546578" y="169333"/>
                </a:cubicBezTo>
                <a:cubicBezTo>
                  <a:pt x="1538692" y="158293"/>
                  <a:pt x="1534211" y="144401"/>
                  <a:pt x="1524000" y="135467"/>
                </a:cubicBezTo>
                <a:cubicBezTo>
                  <a:pt x="1503579" y="117598"/>
                  <a:pt x="1475455" y="109498"/>
                  <a:pt x="1456267" y="90311"/>
                </a:cubicBezTo>
                <a:cubicBezTo>
                  <a:pt x="1444978" y="79022"/>
                  <a:pt x="1435684" y="65301"/>
                  <a:pt x="1422400" y="56445"/>
                </a:cubicBezTo>
                <a:cubicBezTo>
                  <a:pt x="1412499" y="49844"/>
                  <a:pt x="1394178" y="9408"/>
                  <a:pt x="1388533" y="0"/>
                </a:cubicBezTo>
                <a:close/>
              </a:path>
            </a:pathLst>
          </a:custGeom>
          <a:solidFill>
            <a:srgbClr val="FFC000">
              <a:alpha val="35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Volný tvar: obrazec 12">
            <a:extLst>
              <a:ext uri="{FF2B5EF4-FFF2-40B4-BE49-F238E27FC236}">
                <a16:creationId xmlns:a16="http://schemas.microsoft.com/office/drawing/2014/main" id="{0189C27B-F21E-4108-B8D6-AB65E3803FC9}"/>
              </a:ext>
            </a:extLst>
          </p:cNvPr>
          <p:cNvSpPr/>
          <p:nvPr/>
        </p:nvSpPr>
        <p:spPr>
          <a:xfrm>
            <a:off x="1083343" y="3420533"/>
            <a:ext cx="1671146" cy="2099734"/>
          </a:xfrm>
          <a:custGeom>
            <a:avLst/>
            <a:gdLst>
              <a:gd name="connsiteX0" fmla="*/ 1558257 w 1671146"/>
              <a:gd name="connsiteY0" fmla="*/ 169334 h 2099734"/>
              <a:gd name="connsiteX1" fmla="*/ 1558257 w 1671146"/>
              <a:gd name="connsiteY1" fmla="*/ 169334 h 2099734"/>
              <a:gd name="connsiteX2" fmla="*/ 1467946 w 1671146"/>
              <a:gd name="connsiteY2" fmla="*/ 124178 h 2099734"/>
              <a:gd name="connsiteX3" fmla="*/ 1400213 w 1671146"/>
              <a:gd name="connsiteY3" fmla="*/ 101600 h 2099734"/>
              <a:gd name="connsiteX4" fmla="*/ 1276035 w 1671146"/>
              <a:gd name="connsiteY4" fmla="*/ 33867 h 2099734"/>
              <a:gd name="connsiteX5" fmla="*/ 1163146 w 1671146"/>
              <a:gd name="connsiteY5" fmla="*/ 0 h 2099734"/>
              <a:gd name="connsiteX6" fmla="*/ 813190 w 1671146"/>
              <a:gd name="connsiteY6" fmla="*/ 11289 h 2099734"/>
              <a:gd name="connsiteX7" fmla="*/ 745457 w 1671146"/>
              <a:gd name="connsiteY7" fmla="*/ 33867 h 2099734"/>
              <a:gd name="connsiteX8" fmla="*/ 711590 w 1671146"/>
              <a:gd name="connsiteY8" fmla="*/ 45156 h 2099734"/>
              <a:gd name="connsiteX9" fmla="*/ 677724 w 1671146"/>
              <a:gd name="connsiteY9" fmla="*/ 67734 h 2099734"/>
              <a:gd name="connsiteX10" fmla="*/ 609990 w 1671146"/>
              <a:gd name="connsiteY10" fmla="*/ 90311 h 2099734"/>
              <a:gd name="connsiteX11" fmla="*/ 542257 w 1671146"/>
              <a:gd name="connsiteY11" fmla="*/ 124178 h 2099734"/>
              <a:gd name="connsiteX12" fmla="*/ 508390 w 1671146"/>
              <a:gd name="connsiteY12" fmla="*/ 146756 h 2099734"/>
              <a:gd name="connsiteX13" fmla="*/ 440657 w 1671146"/>
              <a:gd name="connsiteY13" fmla="*/ 169334 h 2099734"/>
              <a:gd name="connsiteX14" fmla="*/ 406790 w 1671146"/>
              <a:gd name="connsiteY14" fmla="*/ 203200 h 2099734"/>
              <a:gd name="connsiteX15" fmla="*/ 339057 w 1671146"/>
              <a:gd name="connsiteY15" fmla="*/ 248356 h 2099734"/>
              <a:gd name="connsiteX16" fmla="*/ 260035 w 1671146"/>
              <a:gd name="connsiteY16" fmla="*/ 304800 h 2099734"/>
              <a:gd name="connsiteX17" fmla="*/ 203590 w 1671146"/>
              <a:gd name="connsiteY17" fmla="*/ 372534 h 2099734"/>
              <a:gd name="connsiteX18" fmla="*/ 192301 w 1671146"/>
              <a:gd name="connsiteY18" fmla="*/ 406400 h 2099734"/>
              <a:gd name="connsiteX19" fmla="*/ 169724 w 1671146"/>
              <a:gd name="connsiteY19" fmla="*/ 440267 h 2099734"/>
              <a:gd name="connsiteX20" fmla="*/ 135857 w 1671146"/>
              <a:gd name="connsiteY20" fmla="*/ 541867 h 2099734"/>
              <a:gd name="connsiteX21" fmla="*/ 124568 w 1671146"/>
              <a:gd name="connsiteY21" fmla="*/ 575734 h 2099734"/>
              <a:gd name="connsiteX22" fmla="*/ 79413 w 1671146"/>
              <a:gd name="connsiteY22" fmla="*/ 643467 h 2099734"/>
              <a:gd name="connsiteX23" fmla="*/ 45546 w 1671146"/>
              <a:gd name="connsiteY23" fmla="*/ 711200 h 2099734"/>
              <a:gd name="connsiteX24" fmla="*/ 22968 w 1671146"/>
              <a:gd name="connsiteY24" fmla="*/ 801511 h 2099734"/>
              <a:gd name="connsiteX25" fmla="*/ 11679 w 1671146"/>
              <a:gd name="connsiteY25" fmla="*/ 835378 h 2099734"/>
              <a:gd name="connsiteX26" fmla="*/ 11679 w 1671146"/>
              <a:gd name="connsiteY26" fmla="*/ 1016000 h 2099734"/>
              <a:gd name="connsiteX27" fmla="*/ 22968 w 1671146"/>
              <a:gd name="connsiteY27" fmla="*/ 1332089 h 2099734"/>
              <a:gd name="connsiteX28" fmla="*/ 45546 w 1671146"/>
              <a:gd name="connsiteY28" fmla="*/ 1433689 h 2099734"/>
              <a:gd name="connsiteX29" fmla="*/ 68124 w 1671146"/>
              <a:gd name="connsiteY29" fmla="*/ 1501423 h 2099734"/>
              <a:gd name="connsiteX30" fmla="*/ 79413 w 1671146"/>
              <a:gd name="connsiteY30" fmla="*/ 1535289 h 2099734"/>
              <a:gd name="connsiteX31" fmla="*/ 101990 w 1671146"/>
              <a:gd name="connsiteY31" fmla="*/ 1569156 h 2099734"/>
              <a:gd name="connsiteX32" fmla="*/ 124568 w 1671146"/>
              <a:gd name="connsiteY32" fmla="*/ 1648178 h 2099734"/>
              <a:gd name="connsiteX33" fmla="*/ 169724 w 1671146"/>
              <a:gd name="connsiteY33" fmla="*/ 1715911 h 2099734"/>
              <a:gd name="connsiteX34" fmla="*/ 192301 w 1671146"/>
              <a:gd name="connsiteY34" fmla="*/ 1783645 h 2099734"/>
              <a:gd name="connsiteX35" fmla="*/ 226168 w 1671146"/>
              <a:gd name="connsiteY35" fmla="*/ 1817511 h 2099734"/>
              <a:gd name="connsiteX36" fmla="*/ 248746 w 1671146"/>
              <a:gd name="connsiteY36" fmla="*/ 1851378 h 2099734"/>
              <a:gd name="connsiteX37" fmla="*/ 384213 w 1671146"/>
              <a:gd name="connsiteY37" fmla="*/ 1919111 h 2099734"/>
              <a:gd name="connsiteX38" fmla="*/ 418079 w 1671146"/>
              <a:gd name="connsiteY38" fmla="*/ 1930400 h 2099734"/>
              <a:gd name="connsiteX39" fmla="*/ 519679 w 1671146"/>
              <a:gd name="connsiteY39" fmla="*/ 1941689 h 2099734"/>
              <a:gd name="connsiteX40" fmla="*/ 621279 w 1671146"/>
              <a:gd name="connsiteY40" fmla="*/ 1975556 h 2099734"/>
              <a:gd name="connsiteX41" fmla="*/ 655146 w 1671146"/>
              <a:gd name="connsiteY41" fmla="*/ 1986845 h 2099734"/>
              <a:gd name="connsiteX42" fmla="*/ 700301 w 1671146"/>
              <a:gd name="connsiteY42" fmla="*/ 2009423 h 2099734"/>
              <a:gd name="connsiteX43" fmla="*/ 734168 w 1671146"/>
              <a:gd name="connsiteY43" fmla="*/ 2032000 h 2099734"/>
              <a:gd name="connsiteX44" fmla="*/ 779324 w 1671146"/>
              <a:gd name="connsiteY44" fmla="*/ 2043289 h 2099734"/>
              <a:gd name="connsiteX45" fmla="*/ 813190 w 1671146"/>
              <a:gd name="connsiteY45" fmla="*/ 2065867 h 2099734"/>
              <a:gd name="connsiteX46" fmla="*/ 869635 w 1671146"/>
              <a:gd name="connsiteY46" fmla="*/ 2077156 h 2099734"/>
              <a:gd name="connsiteX47" fmla="*/ 971235 w 1671146"/>
              <a:gd name="connsiteY47" fmla="*/ 2099734 h 2099734"/>
              <a:gd name="connsiteX48" fmla="*/ 1174435 w 1671146"/>
              <a:gd name="connsiteY48" fmla="*/ 2088445 h 2099734"/>
              <a:gd name="connsiteX49" fmla="*/ 1276035 w 1671146"/>
              <a:gd name="connsiteY49" fmla="*/ 2054578 h 2099734"/>
              <a:gd name="connsiteX50" fmla="*/ 1456657 w 1671146"/>
              <a:gd name="connsiteY50" fmla="*/ 2032000 h 2099734"/>
              <a:gd name="connsiteX51" fmla="*/ 1490524 w 1671146"/>
              <a:gd name="connsiteY51" fmla="*/ 2020711 h 2099734"/>
              <a:gd name="connsiteX52" fmla="*/ 1580835 w 1671146"/>
              <a:gd name="connsiteY52" fmla="*/ 1919111 h 2099734"/>
              <a:gd name="connsiteX53" fmla="*/ 1603413 w 1671146"/>
              <a:gd name="connsiteY53" fmla="*/ 1873956 h 2099734"/>
              <a:gd name="connsiteX54" fmla="*/ 1614701 w 1671146"/>
              <a:gd name="connsiteY54" fmla="*/ 1806223 h 2099734"/>
              <a:gd name="connsiteX55" fmla="*/ 1648568 w 1671146"/>
              <a:gd name="connsiteY55" fmla="*/ 1783645 h 2099734"/>
              <a:gd name="connsiteX56" fmla="*/ 1659857 w 1671146"/>
              <a:gd name="connsiteY56" fmla="*/ 1749778 h 2099734"/>
              <a:gd name="connsiteX57" fmla="*/ 1592124 w 1671146"/>
              <a:gd name="connsiteY57" fmla="*/ 1727200 h 2099734"/>
              <a:gd name="connsiteX58" fmla="*/ 1377635 w 1671146"/>
              <a:gd name="connsiteY58" fmla="*/ 1704623 h 2099734"/>
              <a:gd name="connsiteX59" fmla="*/ 1264746 w 1671146"/>
              <a:gd name="connsiteY59" fmla="*/ 1670756 h 2099734"/>
              <a:gd name="connsiteX60" fmla="*/ 1230879 w 1671146"/>
              <a:gd name="connsiteY60" fmla="*/ 1648178 h 2099734"/>
              <a:gd name="connsiteX61" fmla="*/ 1151857 w 1671146"/>
              <a:gd name="connsiteY61" fmla="*/ 1625600 h 2099734"/>
              <a:gd name="connsiteX62" fmla="*/ 1117990 w 1671146"/>
              <a:gd name="connsiteY62" fmla="*/ 1614311 h 2099734"/>
              <a:gd name="connsiteX63" fmla="*/ 1016390 w 1671146"/>
              <a:gd name="connsiteY63" fmla="*/ 1557867 h 2099734"/>
              <a:gd name="connsiteX64" fmla="*/ 982524 w 1671146"/>
              <a:gd name="connsiteY64" fmla="*/ 1524000 h 2099734"/>
              <a:gd name="connsiteX65" fmla="*/ 914790 w 1671146"/>
              <a:gd name="connsiteY65" fmla="*/ 1490134 h 2099734"/>
              <a:gd name="connsiteX66" fmla="*/ 880924 w 1671146"/>
              <a:gd name="connsiteY66" fmla="*/ 1456267 h 2099734"/>
              <a:gd name="connsiteX67" fmla="*/ 847057 w 1671146"/>
              <a:gd name="connsiteY67" fmla="*/ 1444978 h 2099734"/>
              <a:gd name="connsiteX68" fmla="*/ 779324 w 1671146"/>
              <a:gd name="connsiteY68" fmla="*/ 1399823 h 2099734"/>
              <a:gd name="connsiteX69" fmla="*/ 745457 w 1671146"/>
              <a:gd name="connsiteY69" fmla="*/ 1388534 h 2099734"/>
              <a:gd name="connsiteX70" fmla="*/ 711590 w 1671146"/>
              <a:gd name="connsiteY70" fmla="*/ 1365956 h 2099734"/>
              <a:gd name="connsiteX71" fmla="*/ 677724 w 1671146"/>
              <a:gd name="connsiteY71" fmla="*/ 1332089 h 2099734"/>
              <a:gd name="connsiteX72" fmla="*/ 609990 w 1671146"/>
              <a:gd name="connsiteY72" fmla="*/ 1309511 h 2099734"/>
              <a:gd name="connsiteX73" fmla="*/ 508390 w 1671146"/>
              <a:gd name="connsiteY73" fmla="*/ 1264356 h 2099734"/>
              <a:gd name="connsiteX74" fmla="*/ 474524 w 1671146"/>
              <a:gd name="connsiteY74" fmla="*/ 1253067 h 2099734"/>
              <a:gd name="connsiteX75" fmla="*/ 440657 w 1671146"/>
              <a:gd name="connsiteY75" fmla="*/ 1241778 h 2099734"/>
              <a:gd name="connsiteX76" fmla="*/ 406790 w 1671146"/>
              <a:gd name="connsiteY76" fmla="*/ 1219200 h 2099734"/>
              <a:gd name="connsiteX77" fmla="*/ 293901 w 1671146"/>
              <a:gd name="connsiteY77" fmla="*/ 1185334 h 2099734"/>
              <a:gd name="connsiteX78" fmla="*/ 192301 w 1671146"/>
              <a:gd name="connsiteY78" fmla="*/ 1140178 h 2099734"/>
              <a:gd name="connsiteX79" fmla="*/ 158435 w 1671146"/>
              <a:gd name="connsiteY79" fmla="*/ 1128889 h 2099734"/>
              <a:gd name="connsiteX80" fmla="*/ 124568 w 1671146"/>
              <a:gd name="connsiteY80" fmla="*/ 1049867 h 2099734"/>
              <a:gd name="connsiteX81" fmla="*/ 147146 w 1671146"/>
              <a:gd name="connsiteY81" fmla="*/ 1016000 h 2099734"/>
              <a:gd name="connsiteX82" fmla="*/ 181013 w 1671146"/>
              <a:gd name="connsiteY82" fmla="*/ 993423 h 2099734"/>
              <a:gd name="connsiteX83" fmla="*/ 237457 w 1671146"/>
              <a:gd name="connsiteY83" fmla="*/ 914400 h 2099734"/>
              <a:gd name="connsiteX84" fmla="*/ 316479 w 1671146"/>
              <a:gd name="connsiteY84" fmla="*/ 857956 h 2099734"/>
              <a:gd name="connsiteX85" fmla="*/ 350346 w 1671146"/>
              <a:gd name="connsiteY85" fmla="*/ 824089 h 2099734"/>
              <a:gd name="connsiteX86" fmla="*/ 429368 w 1671146"/>
              <a:gd name="connsiteY86" fmla="*/ 801511 h 2099734"/>
              <a:gd name="connsiteX87" fmla="*/ 463235 w 1671146"/>
              <a:gd name="connsiteY87" fmla="*/ 790223 h 2099734"/>
              <a:gd name="connsiteX88" fmla="*/ 971235 w 1671146"/>
              <a:gd name="connsiteY88" fmla="*/ 778934 h 2099734"/>
              <a:gd name="connsiteX89" fmla="*/ 1140568 w 1671146"/>
              <a:gd name="connsiteY89" fmla="*/ 778934 h 2099734"/>
              <a:gd name="connsiteX90" fmla="*/ 1208301 w 1671146"/>
              <a:gd name="connsiteY90" fmla="*/ 801511 h 2099734"/>
              <a:gd name="connsiteX91" fmla="*/ 1366346 w 1671146"/>
              <a:gd name="connsiteY91" fmla="*/ 790223 h 2099734"/>
              <a:gd name="connsiteX92" fmla="*/ 1400213 w 1671146"/>
              <a:gd name="connsiteY92" fmla="*/ 767645 h 2099734"/>
              <a:gd name="connsiteX93" fmla="*/ 1479235 w 1671146"/>
              <a:gd name="connsiteY93" fmla="*/ 733778 h 2099734"/>
              <a:gd name="connsiteX94" fmla="*/ 1558257 w 1671146"/>
              <a:gd name="connsiteY94" fmla="*/ 677334 h 2099734"/>
              <a:gd name="connsiteX95" fmla="*/ 1580835 w 1671146"/>
              <a:gd name="connsiteY95" fmla="*/ 643467 h 2099734"/>
              <a:gd name="connsiteX96" fmla="*/ 1603413 w 1671146"/>
              <a:gd name="connsiteY96" fmla="*/ 575734 h 2099734"/>
              <a:gd name="connsiteX97" fmla="*/ 1614701 w 1671146"/>
              <a:gd name="connsiteY97" fmla="*/ 361245 h 2099734"/>
              <a:gd name="connsiteX98" fmla="*/ 1648568 w 1671146"/>
              <a:gd name="connsiteY98" fmla="*/ 293511 h 2099734"/>
              <a:gd name="connsiteX99" fmla="*/ 1671146 w 1671146"/>
              <a:gd name="connsiteY99" fmla="*/ 225778 h 2099734"/>
              <a:gd name="connsiteX100" fmla="*/ 1603413 w 1671146"/>
              <a:gd name="connsiteY100" fmla="*/ 180623 h 2099734"/>
              <a:gd name="connsiteX101" fmla="*/ 1558257 w 1671146"/>
              <a:gd name="connsiteY101" fmla="*/ 169334 h 209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671146" h="2099734">
                <a:moveTo>
                  <a:pt x="1558257" y="169334"/>
                </a:moveTo>
                <a:lnTo>
                  <a:pt x="1558257" y="169334"/>
                </a:lnTo>
                <a:cubicBezTo>
                  <a:pt x="1528153" y="154282"/>
                  <a:pt x="1498882" y="137436"/>
                  <a:pt x="1467946" y="124178"/>
                </a:cubicBezTo>
                <a:cubicBezTo>
                  <a:pt x="1446071" y="114803"/>
                  <a:pt x="1420015" y="114801"/>
                  <a:pt x="1400213" y="101600"/>
                </a:cubicBezTo>
                <a:cubicBezTo>
                  <a:pt x="1358992" y="74121"/>
                  <a:pt x="1327252" y="50939"/>
                  <a:pt x="1276035" y="33867"/>
                </a:cubicBezTo>
                <a:cubicBezTo>
                  <a:pt x="1193582" y="6383"/>
                  <a:pt x="1231390" y="17061"/>
                  <a:pt x="1163146" y="0"/>
                </a:cubicBezTo>
                <a:cubicBezTo>
                  <a:pt x="1046494" y="3763"/>
                  <a:pt x="929521" y="1857"/>
                  <a:pt x="813190" y="11289"/>
                </a:cubicBezTo>
                <a:cubicBezTo>
                  <a:pt x="789469" y="13212"/>
                  <a:pt x="768035" y="26341"/>
                  <a:pt x="745457" y="33867"/>
                </a:cubicBezTo>
                <a:lnTo>
                  <a:pt x="711590" y="45156"/>
                </a:lnTo>
                <a:cubicBezTo>
                  <a:pt x="700301" y="52682"/>
                  <a:pt x="690122" y="62224"/>
                  <a:pt x="677724" y="67734"/>
                </a:cubicBezTo>
                <a:cubicBezTo>
                  <a:pt x="655976" y="77400"/>
                  <a:pt x="609990" y="90311"/>
                  <a:pt x="609990" y="90311"/>
                </a:cubicBezTo>
                <a:cubicBezTo>
                  <a:pt x="512941" y="155012"/>
                  <a:pt x="635728" y="77443"/>
                  <a:pt x="542257" y="124178"/>
                </a:cubicBezTo>
                <a:cubicBezTo>
                  <a:pt x="530122" y="130246"/>
                  <a:pt x="520788" y="141246"/>
                  <a:pt x="508390" y="146756"/>
                </a:cubicBezTo>
                <a:cubicBezTo>
                  <a:pt x="486642" y="156422"/>
                  <a:pt x="440657" y="169334"/>
                  <a:pt x="440657" y="169334"/>
                </a:cubicBezTo>
                <a:cubicBezTo>
                  <a:pt x="429368" y="180623"/>
                  <a:pt x="419392" y="193399"/>
                  <a:pt x="406790" y="203200"/>
                </a:cubicBezTo>
                <a:cubicBezTo>
                  <a:pt x="385371" y="219859"/>
                  <a:pt x="358244" y="229169"/>
                  <a:pt x="339057" y="248356"/>
                </a:cubicBezTo>
                <a:cubicBezTo>
                  <a:pt x="293291" y="294122"/>
                  <a:pt x="319470" y="275083"/>
                  <a:pt x="260035" y="304800"/>
                </a:cubicBezTo>
                <a:cubicBezTo>
                  <a:pt x="235068" y="329767"/>
                  <a:pt x="219307" y="341100"/>
                  <a:pt x="203590" y="372534"/>
                </a:cubicBezTo>
                <a:cubicBezTo>
                  <a:pt x="198268" y="383177"/>
                  <a:pt x="197622" y="395757"/>
                  <a:pt x="192301" y="406400"/>
                </a:cubicBezTo>
                <a:cubicBezTo>
                  <a:pt x="186233" y="418535"/>
                  <a:pt x="175234" y="427869"/>
                  <a:pt x="169724" y="440267"/>
                </a:cubicBezTo>
                <a:cubicBezTo>
                  <a:pt x="169722" y="440271"/>
                  <a:pt x="141502" y="524932"/>
                  <a:pt x="135857" y="541867"/>
                </a:cubicBezTo>
                <a:cubicBezTo>
                  <a:pt x="132094" y="553156"/>
                  <a:pt x="131169" y="565833"/>
                  <a:pt x="124568" y="575734"/>
                </a:cubicBezTo>
                <a:cubicBezTo>
                  <a:pt x="109516" y="598312"/>
                  <a:pt x="87994" y="617725"/>
                  <a:pt x="79413" y="643467"/>
                </a:cubicBezTo>
                <a:cubicBezTo>
                  <a:pt x="63834" y="690205"/>
                  <a:pt x="74725" y="667433"/>
                  <a:pt x="45546" y="711200"/>
                </a:cubicBezTo>
                <a:cubicBezTo>
                  <a:pt x="19741" y="788616"/>
                  <a:pt x="50214" y="692530"/>
                  <a:pt x="22968" y="801511"/>
                </a:cubicBezTo>
                <a:cubicBezTo>
                  <a:pt x="20082" y="813055"/>
                  <a:pt x="15442" y="824089"/>
                  <a:pt x="11679" y="835378"/>
                </a:cubicBezTo>
                <a:cubicBezTo>
                  <a:pt x="-9162" y="1002106"/>
                  <a:pt x="2416" y="849272"/>
                  <a:pt x="11679" y="1016000"/>
                </a:cubicBezTo>
                <a:cubicBezTo>
                  <a:pt x="17527" y="1121268"/>
                  <a:pt x="16590" y="1226852"/>
                  <a:pt x="22968" y="1332089"/>
                </a:cubicBezTo>
                <a:cubicBezTo>
                  <a:pt x="23784" y="1345552"/>
                  <a:pt x="40532" y="1416976"/>
                  <a:pt x="45546" y="1433689"/>
                </a:cubicBezTo>
                <a:cubicBezTo>
                  <a:pt x="52385" y="1456485"/>
                  <a:pt x="60598" y="1478845"/>
                  <a:pt x="68124" y="1501423"/>
                </a:cubicBezTo>
                <a:cubicBezTo>
                  <a:pt x="71887" y="1512712"/>
                  <a:pt x="72813" y="1525388"/>
                  <a:pt x="79413" y="1535289"/>
                </a:cubicBezTo>
                <a:lnTo>
                  <a:pt x="101990" y="1569156"/>
                </a:lnTo>
                <a:cubicBezTo>
                  <a:pt x="104647" y="1579784"/>
                  <a:pt x="117207" y="1634928"/>
                  <a:pt x="124568" y="1648178"/>
                </a:cubicBezTo>
                <a:cubicBezTo>
                  <a:pt x="137746" y="1671898"/>
                  <a:pt x="169724" y="1715911"/>
                  <a:pt x="169724" y="1715911"/>
                </a:cubicBezTo>
                <a:cubicBezTo>
                  <a:pt x="177250" y="1738489"/>
                  <a:pt x="175472" y="1766817"/>
                  <a:pt x="192301" y="1783645"/>
                </a:cubicBezTo>
                <a:cubicBezTo>
                  <a:pt x="203590" y="1794934"/>
                  <a:pt x="215947" y="1805247"/>
                  <a:pt x="226168" y="1817511"/>
                </a:cubicBezTo>
                <a:cubicBezTo>
                  <a:pt x="234854" y="1827934"/>
                  <a:pt x="238535" y="1842444"/>
                  <a:pt x="248746" y="1851378"/>
                </a:cubicBezTo>
                <a:cubicBezTo>
                  <a:pt x="302616" y="1898515"/>
                  <a:pt x="320262" y="1897795"/>
                  <a:pt x="384213" y="1919111"/>
                </a:cubicBezTo>
                <a:cubicBezTo>
                  <a:pt x="395502" y="1922874"/>
                  <a:pt x="406252" y="1929086"/>
                  <a:pt x="418079" y="1930400"/>
                </a:cubicBezTo>
                <a:lnTo>
                  <a:pt x="519679" y="1941689"/>
                </a:lnTo>
                <a:lnTo>
                  <a:pt x="621279" y="1975556"/>
                </a:lnTo>
                <a:cubicBezTo>
                  <a:pt x="632568" y="1979319"/>
                  <a:pt x="644503" y="1981523"/>
                  <a:pt x="655146" y="1986845"/>
                </a:cubicBezTo>
                <a:cubicBezTo>
                  <a:pt x="670198" y="1994371"/>
                  <a:pt x="685690" y="2001074"/>
                  <a:pt x="700301" y="2009423"/>
                </a:cubicBezTo>
                <a:cubicBezTo>
                  <a:pt x="712081" y="2016154"/>
                  <a:pt x="721697" y="2026656"/>
                  <a:pt x="734168" y="2032000"/>
                </a:cubicBezTo>
                <a:cubicBezTo>
                  <a:pt x="748429" y="2038112"/>
                  <a:pt x="764272" y="2039526"/>
                  <a:pt x="779324" y="2043289"/>
                </a:cubicBezTo>
                <a:cubicBezTo>
                  <a:pt x="790613" y="2050815"/>
                  <a:pt x="800486" y="2061103"/>
                  <a:pt x="813190" y="2065867"/>
                </a:cubicBezTo>
                <a:cubicBezTo>
                  <a:pt x="831156" y="2072604"/>
                  <a:pt x="850904" y="2072994"/>
                  <a:pt x="869635" y="2077156"/>
                </a:cubicBezTo>
                <a:cubicBezTo>
                  <a:pt x="1013119" y="2109042"/>
                  <a:pt x="800993" y="2065686"/>
                  <a:pt x="971235" y="2099734"/>
                </a:cubicBezTo>
                <a:cubicBezTo>
                  <a:pt x="1038968" y="2095971"/>
                  <a:pt x="1107121" y="2096859"/>
                  <a:pt x="1174435" y="2088445"/>
                </a:cubicBezTo>
                <a:cubicBezTo>
                  <a:pt x="1234633" y="2080920"/>
                  <a:pt x="1229003" y="2063985"/>
                  <a:pt x="1276035" y="2054578"/>
                </a:cubicBezTo>
                <a:cubicBezTo>
                  <a:pt x="1373235" y="2035138"/>
                  <a:pt x="1313371" y="2045026"/>
                  <a:pt x="1456657" y="2032000"/>
                </a:cubicBezTo>
                <a:cubicBezTo>
                  <a:pt x="1467946" y="2028237"/>
                  <a:pt x="1481131" y="2028017"/>
                  <a:pt x="1490524" y="2020711"/>
                </a:cubicBezTo>
                <a:cubicBezTo>
                  <a:pt x="1525796" y="1993277"/>
                  <a:pt x="1558416" y="1958344"/>
                  <a:pt x="1580835" y="1919111"/>
                </a:cubicBezTo>
                <a:cubicBezTo>
                  <a:pt x="1589184" y="1904500"/>
                  <a:pt x="1595887" y="1889008"/>
                  <a:pt x="1603413" y="1873956"/>
                </a:cubicBezTo>
                <a:cubicBezTo>
                  <a:pt x="1607176" y="1851378"/>
                  <a:pt x="1604465" y="1826696"/>
                  <a:pt x="1614701" y="1806223"/>
                </a:cubicBezTo>
                <a:cubicBezTo>
                  <a:pt x="1620769" y="1794088"/>
                  <a:pt x="1640092" y="1794240"/>
                  <a:pt x="1648568" y="1783645"/>
                </a:cubicBezTo>
                <a:cubicBezTo>
                  <a:pt x="1656002" y="1774353"/>
                  <a:pt x="1656094" y="1761067"/>
                  <a:pt x="1659857" y="1749778"/>
                </a:cubicBezTo>
                <a:lnTo>
                  <a:pt x="1592124" y="1727200"/>
                </a:lnTo>
                <a:cubicBezTo>
                  <a:pt x="1501029" y="1696835"/>
                  <a:pt x="1570128" y="1716653"/>
                  <a:pt x="1377635" y="1704623"/>
                </a:cubicBezTo>
                <a:cubicBezTo>
                  <a:pt x="1352392" y="1698312"/>
                  <a:pt x="1281237" y="1681750"/>
                  <a:pt x="1264746" y="1670756"/>
                </a:cubicBezTo>
                <a:cubicBezTo>
                  <a:pt x="1253457" y="1663230"/>
                  <a:pt x="1243014" y="1654246"/>
                  <a:pt x="1230879" y="1648178"/>
                </a:cubicBezTo>
                <a:cubicBezTo>
                  <a:pt x="1212833" y="1639155"/>
                  <a:pt x="1168738" y="1630423"/>
                  <a:pt x="1151857" y="1625600"/>
                </a:cubicBezTo>
                <a:cubicBezTo>
                  <a:pt x="1140415" y="1622331"/>
                  <a:pt x="1128392" y="1620090"/>
                  <a:pt x="1117990" y="1614311"/>
                </a:cubicBezTo>
                <a:cubicBezTo>
                  <a:pt x="1001538" y="1549616"/>
                  <a:pt x="1093022" y="1583411"/>
                  <a:pt x="1016390" y="1557867"/>
                </a:cubicBezTo>
                <a:cubicBezTo>
                  <a:pt x="1005101" y="1546578"/>
                  <a:pt x="995807" y="1532856"/>
                  <a:pt x="982524" y="1524000"/>
                </a:cubicBezTo>
                <a:cubicBezTo>
                  <a:pt x="880696" y="1456114"/>
                  <a:pt x="1021369" y="1578949"/>
                  <a:pt x="914790" y="1490134"/>
                </a:cubicBezTo>
                <a:cubicBezTo>
                  <a:pt x="902525" y="1479914"/>
                  <a:pt x="894207" y="1465123"/>
                  <a:pt x="880924" y="1456267"/>
                </a:cubicBezTo>
                <a:cubicBezTo>
                  <a:pt x="871023" y="1449666"/>
                  <a:pt x="857459" y="1450757"/>
                  <a:pt x="847057" y="1444978"/>
                </a:cubicBezTo>
                <a:cubicBezTo>
                  <a:pt x="823337" y="1431800"/>
                  <a:pt x="805066" y="1408404"/>
                  <a:pt x="779324" y="1399823"/>
                </a:cubicBezTo>
                <a:cubicBezTo>
                  <a:pt x="768035" y="1396060"/>
                  <a:pt x="756100" y="1393856"/>
                  <a:pt x="745457" y="1388534"/>
                </a:cubicBezTo>
                <a:cubicBezTo>
                  <a:pt x="733322" y="1382466"/>
                  <a:pt x="722013" y="1374642"/>
                  <a:pt x="711590" y="1365956"/>
                </a:cubicBezTo>
                <a:cubicBezTo>
                  <a:pt x="699326" y="1355735"/>
                  <a:pt x="691680" y="1339842"/>
                  <a:pt x="677724" y="1332089"/>
                </a:cubicBezTo>
                <a:cubicBezTo>
                  <a:pt x="656920" y="1320531"/>
                  <a:pt x="629792" y="1322712"/>
                  <a:pt x="609990" y="1309511"/>
                </a:cubicBezTo>
                <a:cubicBezTo>
                  <a:pt x="556321" y="1273732"/>
                  <a:pt x="588996" y="1291225"/>
                  <a:pt x="508390" y="1264356"/>
                </a:cubicBezTo>
                <a:lnTo>
                  <a:pt x="474524" y="1253067"/>
                </a:lnTo>
                <a:cubicBezTo>
                  <a:pt x="463235" y="1249304"/>
                  <a:pt x="450558" y="1248379"/>
                  <a:pt x="440657" y="1241778"/>
                </a:cubicBezTo>
                <a:cubicBezTo>
                  <a:pt x="429368" y="1234252"/>
                  <a:pt x="419188" y="1224710"/>
                  <a:pt x="406790" y="1219200"/>
                </a:cubicBezTo>
                <a:cubicBezTo>
                  <a:pt x="371457" y="1203496"/>
                  <a:pt x="331427" y="1194716"/>
                  <a:pt x="293901" y="1185334"/>
                </a:cubicBezTo>
                <a:cubicBezTo>
                  <a:pt x="240233" y="1149554"/>
                  <a:pt x="272907" y="1167047"/>
                  <a:pt x="192301" y="1140178"/>
                </a:cubicBezTo>
                <a:lnTo>
                  <a:pt x="158435" y="1128889"/>
                </a:lnTo>
                <a:cubicBezTo>
                  <a:pt x="143750" y="1106862"/>
                  <a:pt x="120280" y="1079884"/>
                  <a:pt x="124568" y="1049867"/>
                </a:cubicBezTo>
                <a:cubicBezTo>
                  <a:pt x="126487" y="1036436"/>
                  <a:pt x="137552" y="1025594"/>
                  <a:pt x="147146" y="1016000"/>
                </a:cubicBezTo>
                <a:cubicBezTo>
                  <a:pt x="156740" y="1006406"/>
                  <a:pt x="169724" y="1000949"/>
                  <a:pt x="181013" y="993423"/>
                </a:cubicBezTo>
                <a:cubicBezTo>
                  <a:pt x="207353" y="914400"/>
                  <a:pt x="181012" y="933215"/>
                  <a:pt x="237457" y="914400"/>
                </a:cubicBezTo>
                <a:cubicBezTo>
                  <a:pt x="325517" y="826342"/>
                  <a:pt x="212463" y="932254"/>
                  <a:pt x="316479" y="857956"/>
                </a:cubicBezTo>
                <a:cubicBezTo>
                  <a:pt x="329470" y="848676"/>
                  <a:pt x="337062" y="832945"/>
                  <a:pt x="350346" y="824089"/>
                </a:cubicBezTo>
                <a:cubicBezTo>
                  <a:pt x="360495" y="817323"/>
                  <a:pt x="422782" y="803393"/>
                  <a:pt x="429368" y="801511"/>
                </a:cubicBezTo>
                <a:cubicBezTo>
                  <a:pt x="440810" y="798242"/>
                  <a:pt x="451346" y="790718"/>
                  <a:pt x="463235" y="790223"/>
                </a:cubicBezTo>
                <a:cubicBezTo>
                  <a:pt x="632463" y="783172"/>
                  <a:pt x="801902" y="782697"/>
                  <a:pt x="971235" y="778934"/>
                </a:cubicBezTo>
                <a:cubicBezTo>
                  <a:pt x="1054700" y="767010"/>
                  <a:pt x="1053031" y="760176"/>
                  <a:pt x="1140568" y="778934"/>
                </a:cubicBezTo>
                <a:cubicBezTo>
                  <a:pt x="1163839" y="783920"/>
                  <a:pt x="1208301" y="801511"/>
                  <a:pt x="1208301" y="801511"/>
                </a:cubicBezTo>
                <a:cubicBezTo>
                  <a:pt x="1260983" y="797748"/>
                  <a:pt x="1314334" y="799401"/>
                  <a:pt x="1366346" y="790223"/>
                </a:cubicBezTo>
                <a:cubicBezTo>
                  <a:pt x="1379707" y="787865"/>
                  <a:pt x="1388078" y="773713"/>
                  <a:pt x="1400213" y="767645"/>
                </a:cubicBezTo>
                <a:cubicBezTo>
                  <a:pt x="1526856" y="704323"/>
                  <a:pt x="1314805" y="827739"/>
                  <a:pt x="1479235" y="733778"/>
                </a:cubicBezTo>
                <a:cubicBezTo>
                  <a:pt x="1502337" y="720577"/>
                  <a:pt x="1538884" y="691864"/>
                  <a:pt x="1558257" y="677334"/>
                </a:cubicBezTo>
                <a:cubicBezTo>
                  <a:pt x="1565783" y="666045"/>
                  <a:pt x="1575325" y="655865"/>
                  <a:pt x="1580835" y="643467"/>
                </a:cubicBezTo>
                <a:cubicBezTo>
                  <a:pt x="1590501" y="621719"/>
                  <a:pt x="1603413" y="575734"/>
                  <a:pt x="1603413" y="575734"/>
                </a:cubicBezTo>
                <a:cubicBezTo>
                  <a:pt x="1607176" y="504238"/>
                  <a:pt x="1608219" y="432546"/>
                  <a:pt x="1614701" y="361245"/>
                </a:cubicBezTo>
                <a:cubicBezTo>
                  <a:pt x="1618230" y="322427"/>
                  <a:pt x="1633129" y="328248"/>
                  <a:pt x="1648568" y="293511"/>
                </a:cubicBezTo>
                <a:cubicBezTo>
                  <a:pt x="1658234" y="271763"/>
                  <a:pt x="1671146" y="225778"/>
                  <a:pt x="1671146" y="225778"/>
                </a:cubicBezTo>
                <a:cubicBezTo>
                  <a:pt x="1595984" y="150616"/>
                  <a:pt x="1676932" y="221467"/>
                  <a:pt x="1603413" y="180623"/>
                </a:cubicBezTo>
                <a:cubicBezTo>
                  <a:pt x="1518374" y="133380"/>
                  <a:pt x="1565783" y="171215"/>
                  <a:pt x="1558257" y="169334"/>
                </a:cubicBezTo>
                <a:close/>
              </a:path>
            </a:pathLst>
          </a:cu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Volný tvar: obrazec 14">
            <a:extLst>
              <a:ext uri="{FF2B5EF4-FFF2-40B4-BE49-F238E27FC236}">
                <a16:creationId xmlns:a16="http://schemas.microsoft.com/office/drawing/2014/main" id="{FB50F733-688C-4B55-8E32-192BCE048630}"/>
              </a:ext>
            </a:extLst>
          </p:cNvPr>
          <p:cNvSpPr/>
          <p:nvPr/>
        </p:nvSpPr>
        <p:spPr>
          <a:xfrm>
            <a:off x="3815644" y="3668889"/>
            <a:ext cx="1841692" cy="1580518"/>
          </a:xfrm>
          <a:custGeom>
            <a:avLst/>
            <a:gdLst>
              <a:gd name="connsiteX0" fmla="*/ 11289 w 1841692"/>
              <a:gd name="connsiteY0" fmla="*/ 0 h 1580518"/>
              <a:gd name="connsiteX1" fmla="*/ 11289 w 1841692"/>
              <a:gd name="connsiteY1" fmla="*/ 0 h 1580518"/>
              <a:gd name="connsiteX2" fmla="*/ 90312 w 1841692"/>
              <a:gd name="connsiteY2" fmla="*/ 112889 h 1580518"/>
              <a:gd name="connsiteX3" fmla="*/ 191912 w 1841692"/>
              <a:gd name="connsiteY3" fmla="*/ 214489 h 1580518"/>
              <a:gd name="connsiteX4" fmla="*/ 225778 w 1841692"/>
              <a:gd name="connsiteY4" fmla="*/ 248355 h 1580518"/>
              <a:gd name="connsiteX5" fmla="*/ 248356 w 1841692"/>
              <a:gd name="connsiteY5" fmla="*/ 282222 h 1580518"/>
              <a:gd name="connsiteX6" fmla="*/ 316089 w 1841692"/>
              <a:gd name="connsiteY6" fmla="*/ 327378 h 1580518"/>
              <a:gd name="connsiteX7" fmla="*/ 383823 w 1841692"/>
              <a:gd name="connsiteY7" fmla="*/ 349955 h 1580518"/>
              <a:gd name="connsiteX8" fmla="*/ 417689 w 1841692"/>
              <a:gd name="connsiteY8" fmla="*/ 372533 h 1580518"/>
              <a:gd name="connsiteX9" fmla="*/ 508000 w 1841692"/>
              <a:gd name="connsiteY9" fmla="*/ 395111 h 1580518"/>
              <a:gd name="connsiteX10" fmla="*/ 835378 w 1841692"/>
              <a:gd name="connsiteY10" fmla="*/ 417689 h 1580518"/>
              <a:gd name="connsiteX11" fmla="*/ 925689 w 1841692"/>
              <a:gd name="connsiteY11" fmla="*/ 440267 h 1580518"/>
              <a:gd name="connsiteX12" fmla="*/ 959556 w 1841692"/>
              <a:gd name="connsiteY12" fmla="*/ 451555 h 1580518"/>
              <a:gd name="connsiteX13" fmla="*/ 1027289 w 1841692"/>
              <a:gd name="connsiteY13" fmla="*/ 462844 h 1580518"/>
              <a:gd name="connsiteX14" fmla="*/ 1083734 w 1841692"/>
              <a:gd name="connsiteY14" fmla="*/ 474133 h 1580518"/>
              <a:gd name="connsiteX15" fmla="*/ 1253067 w 1841692"/>
              <a:gd name="connsiteY15" fmla="*/ 462844 h 1580518"/>
              <a:gd name="connsiteX16" fmla="*/ 1343378 w 1841692"/>
              <a:gd name="connsiteY16" fmla="*/ 440267 h 1580518"/>
              <a:gd name="connsiteX17" fmla="*/ 1388534 w 1841692"/>
              <a:gd name="connsiteY17" fmla="*/ 428978 h 1580518"/>
              <a:gd name="connsiteX18" fmla="*/ 1682045 w 1841692"/>
              <a:gd name="connsiteY18" fmla="*/ 440267 h 1580518"/>
              <a:gd name="connsiteX19" fmla="*/ 1693334 w 1841692"/>
              <a:gd name="connsiteY19" fmla="*/ 530578 h 1580518"/>
              <a:gd name="connsiteX20" fmla="*/ 1704623 w 1841692"/>
              <a:gd name="connsiteY20" fmla="*/ 587022 h 1580518"/>
              <a:gd name="connsiteX21" fmla="*/ 1749778 w 1841692"/>
              <a:gd name="connsiteY21" fmla="*/ 654755 h 1580518"/>
              <a:gd name="connsiteX22" fmla="*/ 1772356 w 1841692"/>
              <a:gd name="connsiteY22" fmla="*/ 688622 h 1580518"/>
              <a:gd name="connsiteX23" fmla="*/ 1828800 w 1841692"/>
              <a:gd name="connsiteY23" fmla="*/ 756355 h 1580518"/>
              <a:gd name="connsiteX24" fmla="*/ 1828800 w 1841692"/>
              <a:gd name="connsiteY24" fmla="*/ 891822 h 1580518"/>
              <a:gd name="connsiteX25" fmla="*/ 1806223 w 1841692"/>
              <a:gd name="connsiteY25" fmla="*/ 959555 h 1580518"/>
              <a:gd name="connsiteX26" fmla="*/ 1794934 w 1841692"/>
              <a:gd name="connsiteY26" fmla="*/ 993422 h 1580518"/>
              <a:gd name="connsiteX27" fmla="*/ 1772356 w 1841692"/>
              <a:gd name="connsiteY27" fmla="*/ 1140178 h 1580518"/>
              <a:gd name="connsiteX28" fmla="*/ 1749778 w 1841692"/>
              <a:gd name="connsiteY28" fmla="*/ 1174044 h 1580518"/>
              <a:gd name="connsiteX29" fmla="*/ 1715912 w 1841692"/>
              <a:gd name="connsiteY29" fmla="*/ 1185333 h 1580518"/>
              <a:gd name="connsiteX30" fmla="*/ 1411112 w 1841692"/>
              <a:gd name="connsiteY30" fmla="*/ 1185333 h 1580518"/>
              <a:gd name="connsiteX31" fmla="*/ 1309512 w 1841692"/>
              <a:gd name="connsiteY31" fmla="*/ 1241778 h 1580518"/>
              <a:gd name="connsiteX32" fmla="*/ 1275645 w 1841692"/>
              <a:gd name="connsiteY32" fmla="*/ 1253067 h 1580518"/>
              <a:gd name="connsiteX33" fmla="*/ 1253067 w 1841692"/>
              <a:gd name="connsiteY33" fmla="*/ 1286933 h 1580518"/>
              <a:gd name="connsiteX34" fmla="*/ 1207912 w 1841692"/>
              <a:gd name="connsiteY34" fmla="*/ 1320800 h 1580518"/>
              <a:gd name="connsiteX35" fmla="*/ 1174045 w 1841692"/>
              <a:gd name="connsiteY35" fmla="*/ 1332089 h 1580518"/>
              <a:gd name="connsiteX36" fmla="*/ 1004712 w 1841692"/>
              <a:gd name="connsiteY36" fmla="*/ 1354667 h 1580518"/>
              <a:gd name="connsiteX37" fmla="*/ 970845 w 1841692"/>
              <a:gd name="connsiteY37" fmla="*/ 1377244 h 1580518"/>
              <a:gd name="connsiteX38" fmla="*/ 959556 w 1841692"/>
              <a:gd name="connsiteY38" fmla="*/ 1411111 h 1580518"/>
              <a:gd name="connsiteX39" fmla="*/ 925689 w 1841692"/>
              <a:gd name="connsiteY39" fmla="*/ 1478844 h 1580518"/>
              <a:gd name="connsiteX40" fmla="*/ 948267 w 1841692"/>
              <a:gd name="connsiteY40" fmla="*/ 1546578 h 1580518"/>
              <a:gd name="connsiteX41" fmla="*/ 925689 w 1841692"/>
              <a:gd name="connsiteY41" fmla="*/ 1569155 h 1580518"/>
              <a:gd name="connsiteX42" fmla="*/ 869245 w 1841692"/>
              <a:gd name="connsiteY42" fmla="*/ 1557867 h 1580518"/>
              <a:gd name="connsiteX43" fmla="*/ 349956 w 1841692"/>
              <a:gd name="connsiteY43" fmla="*/ 1557867 h 1580518"/>
              <a:gd name="connsiteX44" fmla="*/ 45156 w 1841692"/>
              <a:gd name="connsiteY44" fmla="*/ 1569155 h 1580518"/>
              <a:gd name="connsiteX45" fmla="*/ 56445 w 1841692"/>
              <a:gd name="connsiteY45" fmla="*/ 1501422 h 1580518"/>
              <a:gd name="connsiteX46" fmla="*/ 45156 w 1841692"/>
              <a:gd name="connsiteY46" fmla="*/ 1456267 h 1580518"/>
              <a:gd name="connsiteX47" fmla="*/ 22578 w 1841692"/>
              <a:gd name="connsiteY47" fmla="*/ 1377244 h 1580518"/>
              <a:gd name="connsiteX48" fmla="*/ 22578 w 1841692"/>
              <a:gd name="connsiteY48" fmla="*/ 812800 h 1580518"/>
              <a:gd name="connsiteX49" fmla="*/ 11289 w 1841692"/>
              <a:gd name="connsiteY49" fmla="*/ 756355 h 1580518"/>
              <a:gd name="connsiteX50" fmla="*/ 0 w 1841692"/>
              <a:gd name="connsiteY50" fmla="*/ 666044 h 1580518"/>
              <a:gd name="connsiteX51" fmla="*/ 11289 w 1841692"/>
              <a:gd name="connsiteY51" fmla="*/ 553155 h 1580518"/>
              <a:gd name="connsiteX52" fmla="*/ 22578 w 1841692"/>
              <a:gd name="connsiteY52" fmla="*/ 519289 h 1580518"/>
              <a:gd name="connsiteX53" fmla="*/ 0 w 1841692"/>
              <a:gd name="connsiteY53" fmla="*/ 248355 h 1580518"/>
              <a:gd name="connsiteX54" fmla="*/ 33867 w 1841692"/>
              <a:gd name="connsiteY54" fmla="*/ 101600 h 1580518"/>
              <a:gd name="connsiteX55" fmla="*/ 45156 w 1841692"/>
              <a:gd name="connsiteY55" fmla="*/ 67733 h 1580518"/>
              <a:gd name="connsiteX56" fmla="*/ 11289 w 1841692"/>
              <a:gd name="connsiteY56" fmla="*/ 0 h 1580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841692" h="1580518">
                <a:moveTo>
                  <a:pt x="11289" y="0"/>
                </a:moveTo>
                <a:lnTo>
                  <a:pt x="11289" y="0"/>
                </a:lnTo>
                <a:cubicBezTo>
                  <a:pt x="37630" y="37630"/>
                  <a:pt x="57832" y="80409"/>
                  <a:pt x="90312" y="112889"/>
                </a:cubicBezTo>
                <a:lnTo>
                  <a:pt x="191912" y="214489"/>
                </a:lnTo>
                <a:cubicBezTo>
                  <a:pt x="203201" y="225778"/>
                  <a:pt x="216922" y="235072"/>
                  <a:pt x="225778" y="248355"/>
                </a:cubicBezTo>
                <a:cubicBezTo>
                  <a:pt x="233304" y="259644"/>
                  <a:pt x="238145" y="273288"/>
                  <a:pt x="248356" y="282222"/>
                </a:cubicBezTo>
                <a:cubicBezTo>
                  <a:pt x="268777" y="300091"/>
                  <a:pt x="290346" y="318797"/>
                  <a:pt x="316089" y="327378"/>
                </a:cubicBezTo>
                <a:lnTo>
                  <a:pt x="383823" y="349955"/>
                </a:lnTo>
                <a:cubicBezTo>
                  <a:pt x="395112" y="357481"/>
                  <a:pt x="405554" y="366465"/>
                  <a:pt x="417689" y="372533"/>
                </a:cubicBezTo>
                <a:cubicBezTo>
                  <a:pt x="441895" y="384636"/>
                  <a:pt x="484815" y="389959"/>
                  <a:pt x="508000" y="395111"/>
                </a:cubicBezTo>
                <a:cubicBezTo>
                  <a:pt x="665299" y="430067"/>
                  <a:pt x="411404" y="400730"/>
                  <a:pt x="835378" y="417689"/>
                </a:cubicBezTo>
                <a:cubicBezTo>
                  <a:pt x="912785" y="443491"/>
                  <a:pt x="816723" y="413026"/>
                  <a:pt x="925689" y="440267"/>
                </a:cubicBezTo>
                <a:cubicBezTo>
                  <a:pt x="937233" y="443153"/>
                  <a:pt x="947940" y="448974"/>
                  <a:pt x="959556" y="451555"/>
                </a:cubicBezTo>
                <a:cubicBezTo>
                  <a:pt x="981900" y="456520"/>
                  <a:pt x="1004769" y="458749"/>
                  <a:pt x="1027289" y="462844"/>
                </a:cubicBezTo>
                <a:cubicBezTo>
                  <a:pt x="1046167" y="466276"/>
                  <a:pt x="1064919" y="470370"/>
                  <a:pt x="1083734" y="474133"/>
                </a:cubicBezTo>
                <a:cubicBezTo>
                  <a:pt x="1140178" y="470370"/>
                  <a:pt x="1196778" y="468473"/>
                  <a:pt x="1253067" y="462844"/>
                </a:cubicBezTo>
                <a:cubicBezTo>
                  <a:pt x="1306027" y="457548"/>
                  <a:pt x="1300706" y="452459"/>
                  <a:pt x="1343378" y="440267"/>
                </a:cubicBezTo>
                <a:cubicBezTo>
                  <a:pt x="1358296" y="436005"/>
                  <a:pt x="1373482" y="432741"/>
                  <a:pt x="1388534" y="428978"/>
                </a:cubicBezTo>
                <a:cubicBezTo>
                  <a:pt x="1486371" y="432741"/>
                  <a:pt x="1589160" y="409305"/>
                  <a:pt x="1682045" y="440267"/>
                </a:cubicBezTo>
                <a:cubicBezTo>
                  <a:pt x="1710826" y="449861"/>
                  <a:pt x="1688721" y="500593"/>
                  <a:pt x="1693334" y="530578"/>
                </a:cubicBezTo>
                <a:cubicBezTo>
                  <a:pt x="1696252" y="549542"/>
                  <a:pt x="1699969" y="568408"/>
                  <a:pt x="1704623" y="587022"/>
                </a:cubicBezTo>
                <a:cubicBezTo>
                  <a:pt x="1717377" y="638037"/>
                  <a:pt x="1712305" y="609788"/>
                  <a:pt x="1749778" y="654755"/>
                </a:cubicBezTo>
                <a:cubicBezTo>
                  <a:pt x="1758464" y="665178"/>
                  <a:pt x="1763670" y="678199"/>
                  <a:pt x="1772356" y="688622"/>
                </a:cubicBezTo>
                <a:cubicBezTo>
                  <a:pt x="1844788" y="775540"/>
                  <a:pt x="1772747" y="672274"/>
                  <a:pt x="1828800" y="756355"/>
                </a:cubicBezTo>
                <a:cubicBezTo>
                  <a:pt x="1844848" y="820548"/>
                  <a:pt x="1847095" y="806443"/>
                  <a:pt x="1828800" y="891822"/>
                </a:cubicBezTo>
                <a:cubicBezTo>
                  <a:pt x="1823814" y="915093"/>
                  <a:pt x="1813749" y="936977"/>
                  <a:pt x="1806223" y="959555"/>
                </a:cubicBezTo>
                <a:lnTo>
                  <a:pt x="1794934" y="993422"/>
                </a:lnTo>
                <a:cubicBezTo>
                  <a:pt x="1791697" y="1025796"/>
                  <a:pt x="1792698" y="1099495"/>
                  <a:pt x="1772356" y="1140178"/>
                </a:cubicBezTo>
                <a:cubicBezTo>
                  <a:pt x="1766288" y="1152313"/>
                  <a:pt x="1760372" y="1165569"/>
                  <a:pt x="1749778" y="1174044"/>
                </a:cubicBezTo>
                <a:cubicBezTo>
                  <a:pt x="1740486" y="1181477"/>
                  <a:pt x="1727201" y="1181570"/>
                  <a:pt x="1715912" y="1185333"/>
                </a:cubicBezTo>
                <a:cubicBezTo>
                  <a:pt x="1562170" y="1173507"/>
                  <a:pt x="1568928" y="1166766"/>
                  <a:pt x="1411112" y="1185333"/>
                </a:cubicBezTo>
                <a:cubicBezTo>
                  <a:pt x="1358495" y="1191523"/>
                  <a:pt x="1371201" y="1221215"/>
                  <a:pt x="1309512" y="1241778"/>
                </a:cubicBezTo>
                <a:lnTo>
                  <a:pt x="1275645" y="1253067"/>
                </a:lnTo>
                <a:cubicBezTo>
                  <a:pt x="1268119" y="1264356"/>
                  <a:pt x="1262661" y="1277339"/>
                  <a:pt x="1253067" y="1286933"/>
                </a:cubicBezTo>
                <a:cubicBezTo>
                  <a:pt x="1239763" y="1300237"/>
                  <a:pt x="1224248" y="1311465"/>
                  <a:pt x="1207912" y="1320800"/>
                </a:cubicBezTo>
                <a:cubicBezTo>
                  <a:pt x="1197580" y="1326704"/>
                  <a:pt x="1185487" y="1328820"/>
                  <a:pt x="1174045" y="1332089"/>
                </a:cubicBezTo>
                <a:cubicBezTo>
                  <a:pt x="1104238" y="1352034"/>
                  <a:pt x="1102360" y="1345790"/>
                  <a:pt x="1004712" y="1354667"/>
                </a:cubicBezTo>
                <a:cubicBezTo>
                  <a:pt x="993423" y="1362193"/>
                  <a:pt x="979321" y="1366650"/>
                  <a:pt x="970845" y="1377244"/>
                </a:cubicBezTo>
                <a:cubicBezTo>
                  <a:pt x="963411" y="1386536"/>
                  <a:pt x="964878" y="1400468"/>
                  <a:pt x="959556" y="1411111"/>
                </a:cubicBezTo>
                <a:cubicBezTo>
                  <a:pt x="915787" y="1498649"/>
                  <a:pt x="954065" y="1393718"/>
                  <a:pt x="925689" y="1478844"/>
                </a:cubicBezTo>
                <a:lnTo>
                  <a:pt x="948267" y="1546578"/>
                </a:lnTo>
                <a:cubicBezTo>
                  <a:pt x="964687" y="1595838"/>
                  <a:pt x="969477" y="1580102"/>
                  <a:pt x="925689" y="1569155"/>
                </a:cubicBezTo>
                <a:cubicBezTo>
                  <a:pt x="907075" y="1564502"/>
                  <a:pt x="888060" y="1561630"/>
                  <a:pt x="869245" y="1557867"/>
                </a:cubicBezTo>
                <a:cubicBezTo>
                  <a:pt x="112558" y="1589393"/>
                  <a:pt x="1058046" y="1557867"/>
                  <a:pt x="349956" y="1557867"/>
                </a:cubicBezTo>
                <a:cubicBezTo>
                  <a:pt x="248286" y="1557867"/>
                  <a:pt x="146756" y="1565392"/>
                  <a:pt x="45156" y="1569155"/>
                </a:cubicBezTo>
                <a:cubicBezTo>
                  <a:pt x="15502" y="1480194"/>
                  <a:pt x="43315" y="1593333"/>
                  <a:pt x="56445" y="1501422"/>
                </a:cubicBezTo>
                <a:cubicBezTo>
                  <a:pt x="58639" y="1486063"/>
                  <a:pt x="49418" y="1471185"/>
                  <a:pt x="45156" y="1456267"/>
                </a:cubicBezTo>
                <a:cubicBezTo>
                  <a:pt x="12768" y="1342911"/>
                  <a:pt x="57866" y="1518394"/>
                  <a:pt x="22578" y="1377244"/>
                </a:cubicBezTo>
                <a:cubicBezTo>
                  <a:pt x="41289" y="1115293"/>
                  <a:pt x="41064" y="1191766"/>
                  <a:pt x="22578" y="812800"/>
                </a:cubicBezTo>
                <a:cubicBezTo>
                  <a:pt x="21643" y="793635"/>
                  <a:pt x="14207" y="775319"/>
                  <a:pt x="11289" y="756355"/>
                </a:cubicBezTo>
                <a:cubicBezTo>
                  <a:pt x="6676" y="726370"/>
                  <a:pt x="3763" y="696148"/>
                  <a:pt x="0" y="666044"/>
                </a:cubicBezTo>
                <a:cubicBezTo>
                  <a:pt x="3763" y="628414"/>
                  <a:pt x="5539" y="590533"/>
                  <a:pt x="11289" y="553155"/>
                </a:cubicBezTo>
                <a:cubicBezTo>
                  <a:pt x="13098" y="541394"/>
                  <a:pt x="22578" y="531188"/>
                  <a:pt x="22578" y="519289"/>
                </a:cubicBezTo>
                <a:cubicBezTo>
                  <a:pt x="22578" y="347126"/>
                  <a:pt x="22034" y="358526"/>
                  <a:pt x="0" y="248355"/>
                </a:cubicBezTo>
                <a:cubicBezTo>
                  <a:pt x="14655" y="145772"/>
                  <a:pt x="2875" y="194576"/>
                  <a:pt x="33867" y="101600"/>
                </a:cubicBezTo>
                <a:lnTo>
                  <a:pt x="45156" y="67733"/>
                </a:lnTo>
                <a:cubicBezTo>
                  <a:pt x="31826" y="14415"/>
                  <a:pt x="16933" y="11289"/>
                  <a:pt x="11289" y="0"/>
                </a:cubicBezTo>
                <a:close/>
              </a:path>
            </a:pathLst>
          </a:custGeom>
          <a:solidFill>
            <a:schemeClr val="accent1">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6" name="Volný tvar: obrazec 15">
            <a:extLst>
              <a:ext uri="{FF2B5EF4-FFF2-40B4-BE49-F238E27FC236}">
                <a16:creationId xmlns:a16="http://schemas.microsoft.com/office/drawing/2014/main" id="{BCAB1DDD-9418-4D75-8DE3-F8A3B4EC9DFF}"/>
              </a:ext>
            </a:extLst>
          </p:cNvPr>
          <p:cNvSpPr/>
          <p:nvPr/>
        </p:nvSpPr>
        <p:spPr>
          <a:xfrm>
            <a:off x="3815644" y="3657600"/>
            <a:ext cx="2167467" cy="1625600"/>
          </a:xfrm>
          <a:custGeom>
            <a:avLst/>
            <a:gdLst>
              <a:gd name="connsiteX0" fmla="*/ 0 w 2167467"/>
              <a:gd name="connsiteY0" fmla="*/ 0 h 1625600"/>
              <a:gd name="connsiteX1" fmla="*/ 0 w 2167467"/>
              <a:gd name="connsiteY1" fmla="*/ 0 h 1625600"/>
              <a:gd name="connsiteX2" fmla="*/ 395112 w 2167467"/>
              <a:gd name="connsiteY2" fmla="*/ 11289 h 1625600"/>
              <a:gd name="connsiteX3" fmla="*/ 428978 w 2167467"/>
              <a:gd name="connsiteY3" fmla="*/ 22578 h 1625600"/>
              <a:gd name="connsiteX4" fmla="*/ 530578 w 2167467"/>
              <a:gd name="connsiteY4" fmla="*/ 33867 h 1625600"/>
              <a:gd name="connsiteX5" fmla="*/ 1580445 w 2167467"/>
              <a:gd name="connsiteY5" fmla="*/ 22578 h 1625600"/>
              <a:gd name="connsiteX6" fmla="*/ 1704623 w 2167467"/>
              <a:gd name="connsiteY6" fmla="*/ 11289 h 1625600"/>
              <a:gd name="connsiteX7" fmla="*/ 2099734 w 2167467"/>
              <a:gd name="connsiteY7" fmla="*/ 22578 h 1625600"/>
              <a:gd name="connsiteX8" fmla="*/ 2111023 w 2167467"/>
              <a:gd name="connsiteY8" fmla="*/ 56444 h 1625600"/>
              <a:gd name="connsiteX9" fmla="*/ 2088445 w 2167467"/>
              <a:gd name="connsiteY9" fmla="*/ 135467 h 1625600"/>
              <a:gd name="connsiteX10" fmla="*/ 2077156 w 2167467"/>
              <a:gd name="connsiteY10" fmla="*/ 203200 h 1625600"/>
              <a:gd name="connsiteX11" fmla="*/ 2065867 w 2167467"/>
              <a:gd name="connsiteY11" fmla="*/ 237067 h 1625600"/>
              <a:gd name="connsiteX12" fmla="*/ 2054578 w 2167467"/>
              <a:gd name="connsiteY12" fmla="*/ 304800 h 1625600"/>
              <a:gd name="connsiteX13" fmla="*/ 2065867 w 2167467"/>
              <a:gd name="connsiteY13" fmla="*/ 575733 h 1625600"/>
              <a:gd name="connsiteX14" fmla="*/ 2111023 w 2167467"/>
              <a:gd name="connsiteY14" fmla="*/ 654756 h 1625600"/>
              <a:gd name="connsiteX15" fmla="*/ 2167467 w 2167467"/>
              <a:gd name="connsiteY15" fmla="*/ 722489 h 1625600"/>
              <a:gd name="connsiteX16" fmla="*/ 2144889 w 2167467"/>
              <a:gd name="connsiteY16" fmla="*/ 790222 h 1625600"/>
              <a:gd name="connsiteX17" fmla="*/ 2133600 w 2167467"/>
              <a:gd name="connsiteY17" fmla="*/ 824089 h 1625600"/>
              <a:gd name="connsiteX18" fmla="*/ 2122312 w 2167467"/>
              <a:gd name="connsiteY18" fmla="*/ 891822 h 1625600"/>
              <a:gd name="connsiteX19" fmla="*/ 2099734 w 2167467"/>
              <a:gd name="connsiteY19" fmla="*/ 1422400 h 1625600"/>
              <a:gd name="connsiteX20" fmla="*/ 2088445 w 2167467"/>
              <a:gd name="connsiteY20" fmla="*/ 1580444 h 1625600"/>
              <a:gd name="connsiteX21" fmla="*/ 2077156 w 2167467"/>
              <a:gd name="connsiteY21" fmla="*/ 1614311 h 1625600"/>
              <a:gd name="connsiteX22" fmla="*/ 2043289 w 2167467"/>
              <a:gd name="connsiteY22" fmla="*/ 1625600 h 1625600"/>
              <a:gd name="connsiteX23" fmla="*/ 1828800 w 2167467"/>
              <a:gd name="connsiteY23" fmla="*/ 1614311 h 1625600"/>
              <a:gd name="connsiteX24" fmla="*/ 1794934 w 2167467"/>
              <a:gd name="connsiteY24" fmla="*/ 1603022 h 1625600"/>
              <a:gd name="connsiteX25" fmla="*/ 1738489 w 2167467"/>
              <a:gd name="connsiteY25" fmla="*/ 1591733 h 1625600"/>
              <a:gd name="connsiteX26" fmla="*/ 1061156 w 2167467"/>
              <a:gd name="connsiteY26" fmla="*/ 1569156 h 1625600"/>
              <a:gd name="connsiteX27" fmla="*/ 970845 w 2167467"/>
              <a:gd name="connsiteY27" fmla="*/ 1580444 h 1625600"/>
              <a:gd name="connsiteX28" fmla="*/ 948267 w 2167467"/>
              <a:gd name="connsiteY28" fmla="*/ 1546578 h 1625600"/>
              <a:gd name="connsiteX29" fmla="*/ 982134 w 2167467"/>
              <a:gd name="connsiteY29" fmla="*/ 1433689 h 1625600"/>
              <a:gd name="connsiteX30" fmla="*/ 993423 w 2167467"/>
              <a:gd name="connsiteY30" fmla="*/ 1388533 h 1625600"/>
              <a:gd name="connsiteX31" fmla="*/ 1162756 w 2167467"/>
              <a:gd name="connsiteY31" fmla="*/ 1354667 h 1625600"/>
              <a:gd name="connsiteX32" fmla="*/ 1275645 w 2167467"/>
              <a:gd name="connsiteY32" fmla="*/ 1320800 h 1625600"/>
              <a:gd name="connsiteX33" fmla="*/ 1343378 w 2167467"/>
              <a:gd name="connsiteY33" fmla="*/ 1286933 h 1625600"/>
              <a:gd name="connsiteX34" fmla="*/ 1354667 w 2167467"/>
              <a:gd name="connsiteY34" fmla="*/ 1253067 h 1625600"/>
              <a:gd name="connsiteX35" fmla="*/ 1388534 w 2167467"/>
              <a:gd name="connsiteY35" fmla="*/ 1219200 h 1625600"/>
              <a:gd name="connsiteX36" fmla="*/ 1727200 w 2167467"/>
              <a:gd name="connsiteY36" fmla="*/ 1185333 h 1625600"/>
              <a:gd name="connsiteX37" fmla="*/ 1794934 w 2167467"/>
              <a:gd name="connsiteY37" fmla="*/ 1128889 h 1625600"/>
              <a:gd name="connsiteX38" fmla="*/ 1817512 w 2167467"/>
              <a:gd name="connsiteY38" fmla="*/ 1038578 h 1625600"/>
              <a:gd name="connsiteX39" fmla="*/ 1840089 w 2167467"/>
              <a:gd name="connsiteY39" fmla="*/ 970844 h 1625600"/>
              <a:gd name="connsiteX40" fmla="*/ 1828800 w 2167467"/>
              <a:gd name="connsiteY40" fmla="*/ 869244 h 1625600"/>
              <a:gd name="connsiteX41" fmla="*/ 1817512 w 2167467"/>
              <a:gd name="connsiteY41" fmla="*/ 824089 h 1625600"/>
              <a:gd name="connsiteX42" fmla="*/ 1806223 w 2167467"/>
              <a:gd name="connsiteY42" fmla="*/ 677333 h 1625600"/>
              <a:gd name="connsiteX43" fmla="*/ 1772356 w 2167467"/>
              <a:gd name="connsiteY43" fmla="*/ 666044 h 1625600"/>
              <a:gd name="connsiteX44" fmla="*/ 1738489 w 2167467"/>
              <a:gd name="connsiteY44" fmla="*/ 643467 h 1625600"/>
              <a:gd name="connsiteX45" fmla="*/ 1704623 w 2167467"/>
              <a:gd name="connsiteY45" fmla="*/ 541867 h 1625600"/>
              <a:gd name="connsiteX46" fmla="*/ 1693334 w 2167467"/>
              <a:gd name="connsiteY46" fmla="*/ 383822 h 1625600"/>
              <a:gd name="connsiteX47" fmla="*/ 1659467 w 2167467"/>
              <a:gd name="connsiteY47" fmla="*/ 372533 h 1625600"/>
              <a:gd name="connsiteX48" fmla="*/ 1535289 w 2167467"/>
              <a:gd name="connsiteY48" fmla="*/ 361244 h 1625600"/>
              <a:gd name="connsiteX49" fmla="*/ 1444978 w 2167467"/>
              <a:gd name="connsiteY49" fmla="*/ 372533 h 1625600"/>
              <a:gd name="connsiteX50" fmla="*/ 1399823 w 2167467"/>
              <a:gd name="connsiteY50" fmla="*/ 428978 h 1625600"/>
              <a:gd name="connsiteX51" fmla="*/ 1365956 w 2167467"/>
              <a:gd name="connsiteY51" fmla="*/ 440267 h 1625600"/>
              <a:gd name="connsiteX52" fmla="*/ 1072445 w 2167467"/>
              <a:gd name="connsiteY52" fmla="*/ 428978 h 1625600"/>
              <a:gd name="connsiteX53" fmla="*/ 993423 w 2167467"/>
              <a:gd name="connsiteY53" fmla="*/ 417689 h 1625600"/>
              <a:gd name="connsiteX54" fmla="*/ 643467 w 2167467"/>
              <a:gd name="connsiteY54" fmla="*/ 440267 h 1625600"/>
              <a:gd name="connsiteX55" fmla="*/ 564445 w 2167467"/>
              <a:gd name="connsiteY55" fmla="*/ 451556 h 1625600"/>
              <a:gd name="connsiteX56" fmla="*/ 496712 w 2167467"/>
              <a:gd name="connsiteY56" fmla="*/ 428978 h 1625600"/>
              <a:gd name="connsiteX57" fmla="*/ 440267 w 2167467"/>
              <a:gd name="connsiteY57" fmla="*/ 383822 h 1625600"/>
              <a:gd name="connsiteX58" fmla="*/ 417689 w 2167467"/>
              <a:gd name="connsiteY58" fmla="*/ 349956 h 1625600"/>
              <a:gd name="connsiteX59" fmla="*/ 349956 w 2167467"/>
              <a:gd name="connsiteY59" fmla="*/ 327378 h 1625600"/>
              <a:gd name="connsiteX60" fmla="*/ 282223 w 2167467"/>
              <a:gd name="connsiteY60" fmla="*/ 282222 h 1625600"/>
              <a:gd name="connsiteX61" fmla="*/ 248356 w 2167467"/>
              <a:gd name="connsiteY61" fmla="*/ 259644 h 1625600"/>
              <a:gd name="connsiteX62" fmla="*/ 214489 w 2167467"/>
              <a:gd name="connsiteY62" fmla="*/ 248356 h 1625600"/>
              <a:gd name="connsiteX63" fmla="*/ 112889 w 2167467"/>
              <a:gd name="connsiteY63" fmla="*/ 169333 h 1625600"/>
              <a:gd name="connsiteX64" fmla="*/ 79023 w 2167467"/>
              <a:gd name="connsiteY64" fmla="*/ 146756 h 1625600"/>
              <a:gd name="connsiteX65" fmla="*/ 67734 w 2167467"/>
              <a:gd name="connsiteY65" fmla="*/ 112889 h 1625600"/>
              <a:gd name="connsiteX66" fmla="*/ 33867 w 2167467"/>
              <a:gd name="connsiteY66" fmla="*/ 33867 h 1625600"/>
              <a:gd name="connsiteX67" fmla="*/ 0 w 2167467"/>
              <a:gd name="connsiteY67" fmla="*/ 0 h 162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167467" h="1625600">
                <a:moveTo>
                  <a:pt x="0" y="0"/>
                </a:moveTo>
                <a:lnTo>
                  <a:pt x="0" y="0"/>
                </a:lnTo>
                <a:cubicBezTo>
                  <a:pt x="131704" y="3763"/>
                  <a:pt x="263536" y="4364"/>
                  <a:pt x="395112" y="11289"/>
                </a:cubicBezTo>
                <a:cubicBezTo>
                  <a:pt x="406995" y="11914"/>
                  <a:pt x="417241" y="20622"/>
                  <a:pt x="428978" y="22578"/>
                </a:cubicBezTo>
                <a:cubicBezTo>
                  <a:pt x="462589" y="28180"/>
                  <a:pt x="496711" y="30104"/>
                  <a:pt x="530578" y="33867"/>
                </a:cubicBezTo>
                <a:lnTo>
                  <a:pt x="1580445" y="22578"/>
                </a:lnTo>
                <a:cubicBezTo>
                  <a:pt x="1622001" y="21779"/>
                  <a:pt x="1663060" y="11289"/>
                  <a:pt x="1704623" y="11289"/>
                </a:cubicBezTo>
                <a:cubicBezTo>
                  <a:pt x="1836380" y="11289"/>
                  <a:pt x="1968030" y="18815"/>
                  <a:pt x="2099734" y="22578"/>
                </a:cubicBezTo>
                <a:cubicBezTo>
                  <a:pt x="2103497" y="33867"/>
                  <a:pt x="2111023" y="44545"/>
                  <a:pt x="2111023" y="56444"/>
                </a:cubicBezTo>
                <a:cubicBezTo>
                  <a:pt x="2111023" y="81030"/>
                  <a:pt x="2093769" y="111511"/>
                  <a:pt x="2088445" y="135467"/>
                </a:cubicBezTo>
                <a:cubicBezTo>
                  <a:pt x="2083480" y="157811"/>
                  <a:pt x="2082121" y="180856"/>
                  <a:pt x="2077156" y="203200"/>
                </a:cubicBezTo>
                <a:cubicBezTo>
                  <a:pt x="2074575" y="214816"/>
                  <a:pt x="2068448" y="225451"/>
                  <a:pt x="2065867" y="237067"/>
                </a:cubicBezTo>
                <a:cubicBezTo>
                  <a:pt x="2060902" y="259411"/>
                  <a:pt x="2058341" y="282222"/>
                  <a:pt x="2054578" y="304800"/>
                </a:cubicBezTo>
                <a:cubicBezTo>
                  <a:pt x="2058341" y="395111"/>
                  <a:pt x="2059190" y="485591"/>
                  <a:pt x="2065867" y="575733"/>
                </a:cubicBezTo>
                <a:cubicBezTo>
                  <a:pt x="2068289" y="608436"/>
                  <a:pt x="2093443" y="630144"/>
                  <a:pt x="2111023" y="654756"/>
                </a:cubicBezTo>
                <a:cubicBezTo>
                  <a:pt x="2150315" y="709765"/>
                  <a:pt x="2114758" y="669780"/>
                  <a:pt x="2167467" y="722489"/>
                </a:cubicBezTo>
                <a:lnTo>
                  <a:pt x="2144889" y="790222"/>
                </a:lnTo>
                <a:lnTo>
                  <a:pt x="2133600" y="824089"/>
                </a:lnTo>
                <a:cubicBezTo>
                  <a:pt x="2129837" y="846667"/>
                  <a:pt x="2124840" y="869073"/>
                  <a:pt x="2122312" y="891822"/>
                </a:cubicBezTo>
                <a:cubicBezTo>
                  <a:pt x="2101452" y="1079570"/>
                  <a:pt x="2108331" y="1211772"/>
                  <a:pt x="2099734" y="1422400"/>
                </a:cubicBezTo>
                <a:cubicBezTo>
                  <a:pt x="2097580" y="1475172"/>
                  <a:pt x="2094616" y="1527990"/>
                  <a:pt x="2088445" y="1580444"/>
                </a:cubicBezTo>
                <a:cubicBezTo>
                  <a:pt x="2087055" y="1592262"/>
                  <a:pt x="2085570" y="1605897"/>
                  <a:pt x="2077156" y="1614311"/>
                </a:cubicBezTo>
                <a:cubicBezTo>
                  <a:pt x="2068742" y="1622725"/>
                  <a:pt x="2054578" y="1621837"/>
                  <a:pt x="2043289" y="1625600"/>
                </a:cubicBezTo>
                <a:cubicBezTo>
                  <a:pt x="1971793" y="1621837"/>
                  <a:pt x="1900101" y="1620793"/>
                  <a:pt x="1828800" y="1614311"/>
                </a:cubicBezTo>
                <a:cubicBezTo>
                  <a:pt x="1816950" y="1613234"/>
                  <a:pt x="1806478" y="1605908"/>
                  <a:pt x="1794934" y="1603022"/>
                </a:cubicBezTo>
                <a:cubicBezTo>
                  <a:pt x="1776319" y="1598368"/>
                  <a:pt x="1757624" y="1593150"/>
                  <a:pt x="1738489" y="1591733"/>
                </a:cubicBezTo>
                <a:cubicBezTo>
                  <a:pt x="1581686" y="1580118"/>
                  <a:pt x="1168298" y="1571975"/>
                  <a:pt x="1061156" y="1569156"/>
                </a:cubicBezTo>
                <a:cubicBezTo>
                  <a:pt x="1031052" y="1572919"/>
                  <a:pt x="1000594" y="1586394"/>
                  <a:pt x="970845" y="1580444"/>
                </a:cubicBezTo>
                <a:cubicBezTo>
                  <a:pt x="957541" y="1577783"/>
                  <a:pt x="949617" y="1560078"/>
                  <a:pt x="948267" y="1546578"/>
                </a:cubicBezTo>
                <a:cubicBezTo>
                  <a:pt x="941950" y="1483411"/>
                  <a:pt x="954752" y="1474762"/>
                  <a:pt x="982134" y="1433689"/>
                </a:cubicBezTo>
                <a:cubicBezTo>
                  <a:pt x="985897" y="1418637"/>
                  <a:pt x="984817" y="1401442"/>
                  <a:pt x="993423" y="1388533"/>
                </a:cubicBezTo>
                <a:cubicBezTo>
                  <a:pt x="1022892" y="1344330"/>
                  <a:pt x="1154374" y="1355365"/>
                  <a:pt x="1162756" y="1354667"/>
                </a:cubicBezTo>
                <a:cubicBezTo>
                  <a:pt x="1187999" y="1348356"/>
                  <a:pt x="1259154" y="1331794"/>
                  <a:pt x="1275645" y="1320800"/>
                </a:cubicBezTo>
                <a:cubicBezTo>
                  <a:pt x="1319413" y="1291621"/>
                  <a:pt x="1296641" y="1302513"/>
                  <a:pt x="1343378" y="1286933"/>
                </a:cubicBezTo>
                <a:cubicBezTo>
                  <a:pt x="1347141" y="1275644"/>
                  <a:pt x="1348066" y="1262968"/>
                  <a:pt x="1354667" y="1253067"/>
                </a:cubicBezTo>
                <a:cubicBezTo>
                  <a:pt x="1363523" y="1239783"/>
                  <a:pt x="1374578" y="1226953"/>
                  <a:pt x="1388534" y="1219200"/>
                </a:cubicBezTo>
                <a:cubicBezTo>
                  <a:pt x="1475647" y="1170803"/>
                  <a:pt x="1684567" y="1187109"/>
                  <a:pt x="1727200" y="1185333"/>
                </a:cubicBezTo>
                <a:cubicBezTo>
                  <a:pt x="1752191" y="1168673"/>
                  <a:pt x="1777549" y="1154967"/>
                  <a:pt x="1794934" y="1128889"/>
                </a:cubicBezTo>
                <a:cubicBezTo>
                  <a:pt x="1805473" y="1113080"/>
                  <a:pt x="1814882" y="1048223"/>
                  <a:pt x="1817512" y="1038578"/>
                </a:cubicBezTo>
                <a:cubicBezTo>
                  <a:pt x="1823774" y="1015617"/>
                  <a:pt x="1840089" y="970844"/>
                  <a:pt x="1840089" y="970844"/>
                </a:cubicBezTo>
                <a:cubicBezTo>
                  <a:pt x="1836326" y="936977"/>
                  <a:pt x="1833981" y="902923"/>
                  <a:pt x="1828800" y="869244"/>
                </a:cubicBezTo>
                <a:cubicBezTo>
                  <a:pt x="1826441" y="853910"/>
                  <a:pt x="1819325" y="839498"/>
                  <a:pt x="1817512" y="824089"/>
                </a:cubicBezTo>
                <a:cubicBezTo>
                  <a:pt x="1811780" y="775362"/>
                  <a:pt x="1819702" y="724508"/>
                  <a:pt x="1806223" y="677333"/>
                </a:cubicBezTo>
                <a:cubicBezTo>
                  <a:pt x="1802954" y="665891"/>
                  <a:pt x="1782999" y="671366"/>
                  <a:pt x="1772356" y="666044"/>
                </a:cubicBezTo>
                <a:cubicBezTo>
                  <a:pt x="1760221" y="659977"/>
                  <a:pt x="1749778" y="650993"/>
                  <a:pt x="1738489" y="643467"/>
                </a:cubicBezTo>
                <a:cubicBezTo>
                  <a:pt x="1686734" y="565832"/>
                  <a:pt x="1684753" y="601476"/>
                  <a:pt x="1704623" y="541867"/>
                </a:cubicBezTo>
                <a:cubicBezTo>
                  <a:pt x="1700860" y="489185"/>
                  <a:pt x="1706943" y="434855"/>
                  <a:pt x="1693334" y="383822"/>
                </a:cubicBezTo>
                <a:cubicBezTo>
                  <a:pt x="1690268" y="372324"/>
                  <a:pt x="1671247" y="374216"/>
                  <a:pt x="1659467" y="372533"/>
                </a:cubicBezTo>
                <a:cubicBezTo>
                  <a:pt x="1618321" y="366655"/>
                  <a:pt x="1576682" y="365007"/>
                  <a:pt x="1535289" y="361244"/>
                </a:cubicBezTo>
                <a:cubicBezTo>
                  <a:pt x="1505185" y="365007"/>
                  <a:pt x="1474247" y="364550"/>
                  <a:pt x="1444978" y="372533"/>
                </a:cubicBezTo>
                <a:cubicBezTo>
                  <a:pt x="1376071" y="391326"/>
                  <a:pt x="1437452" y="391349"/>
                  <a:pt x="1399823" y="428978"/>
                </a:cubicBezTo>
                <a:cubicBezTo>
                  <a:pt x="1391409" y="437392"/>
                  <a:pt x="1377245" y="436504"/>
                  <a:pt x="1365956" y="440267"/>
                </a:cubicBezTo>
                <a:cubicBezTo>
                  <a:pt x="1268119" y="436504"/>
                  <a:pt x="1170175" y="434901"/>
                  <a:pt x="1072445" y="428978"/>
                </a:cubicBezTo>
                <a:cubicBezTo>
                  <a:pt x="1045886" y="427368"/>
                  <a:pt x="1020022" y="416989"/>
                  <a:pt x="993423" y="417689"/>
                </a:cubicBezTo>
                <a:cubicBezTo>
                  <a:pt x="876569" y="420764"/>
                  <a:pt x="643467" y="440267"/>
                  <a:pt x="643467" y="440267"/>
                </a:cubicBezTo>
                <a:cubicBezTo>
                  <a:pt x="617126" y="444030"/>
                  <a:pt x="590975" y="453597"/>
                  <a:pt x="564445" y="451556"/>
                </a:cubicBezTo>
                <a:cubicBezTo>
                  <a:pt x="540716" y="449731"/>
                  <a:pt x="496712" y="428978"/>
                  <a:pt x="496712" y="428978"/>
                </a:cubicBezTo>
                <a:cubicBezTo>
                  <a:pt x="432009" y="331923"/>
                  <a:pt x="518162" y="446137"/>
                  <a:pt x="440267" y="383822"/>
                </a:cubicBezTo>
                <a:cubicBezTo>
                  <a:pt x="429673" y="375347"/>
                  <a:pt x="429194" y="357147"/>
                  <a:pt x="417689" y="349956"/>
                </a:cubicBezTo>
                <a:cubicBezTo>
                  <a:pt x="397507" y="337343"/>
                  <a:pt x="369758" y="340579"/>
                  <a:pt x="349956" y="327378"/>
                </a:cubicBezTo>
                <a:lnTo>
                  <a:pt x="282223" y="282222"/>
                </a:lnTo>
                <a:cubicBezTo>
                  <a:pt x="270934" y="274696"/>
                  <a:pt x="261228" y="263934"/>
                  <a:pt x="248356" y="259644"/>
                </a:cubicBezTo>
                <a:lnTo>
                  <a:pt x="214489" y="248356"/>
                </a:lnTo>
                <a:cubicBezTo>
                  <a:pt x="161436" y="195302"/>
                  <a:pt x="193906" y="223344"/>
                  <a:pt x="112889" y="169333"/>
                </a:cubicBezTo>
                <a:lnTo>
                  <a:pt x="79023" y="146756"/>
                </a:lnTo>
                <a:cubicBezTo>
                  <a:pt x="75260" y="135467"/>
                  <a:pt x="71003" y="124331"/>
                  <a:pt x="67734" y="112889"/>
                </a:cubicBezTo>
                <a:cubicBezTo>
                  <a:pt x="59700" y="84769"/>
                  <a:pt x="59328" y="54235"/>
                  <a:pt x="33867" y="33867"/>
                </a:cubicBezTo>
                <a:cubicBezTo>
                  <a:pt x="24575" y="26433"/>
                  <a:pt x="5644" y="5644"/>
                  <a:pt x="0" y="0"/>
                </a:cubicBezTo>
                <a:close/>
              </a:path>
            </a:pathLst>
          </a:custGeom>
          <a:solidFill>
            <a:srgbClr val="FFC000">
              <a:alpha val="26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a:extLst>
              <a:ext uri="{FF2B5EF4-FFF2-40B4-BE49-F238E27FC236}">
                <a16:creationId xmlns:a16="http://schemas.microsoft.com/office/drawing/2014/main" id="{E95794AD-C622-4259-8018-A880467F0088}"/>
              </a:ext>
            </a:extLst>
          </p:cNvPr>
          <p:cNvSpPr/>
          <p:nvPr/>
        </p:nvSpPr>
        <p:spPr>
          <a:xfrm>
            <a:off x="9599085" y="3826225"/>
            <a:ext cx="1905000" cy="352425"/>
          </a:xfrm>
          <a:prstGeom prst="rect">
            <a:avLst/>
          </a:prstGeom>
          <a:solidFill>
            <a:srgbClr val="FFC000">
              <a:alpha val="31000"/>
            </a:srgbClr>
          </a:solidFill>
          <a:ln w="349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Obdélník 19">
            <a:extLst>
              <a:ext uri="{FF2B5EF4-FFF2-40B4-BE49-F238E27FC236}">
                <a16:creationId xmlns:a16="http://schemas.microsoft.com/office/drawing/2014/main" id="{6CB74D8D-4C45-4392-B39B-EDC832ECC59F}"/>
              </a:ext>
            </a:extLst>
          </p:cNvPr>
          <p:cNvSpPr/>
          <p:nvPr/>
        </p:nvSpPr>
        <p:spPr>
          <a:xfrm>
            <a:off x="9599084" y="5439974"/>
            <a:ext cx="1905000" cy="352425"/>
          </a:xfrm>
          <a:prstGeom prst="rect">
            <a:avLst/>
          </a:prstGeom>
          <a:solidFill>
            <a:schemeClr val="accent1">
              <a:lumMod val="75000"/>
              <a:alpha val="21000"/>
            </a:schemeClr>
          </a:solidFill>
          <a:ln w="3492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custDataLst>
      <p:tags r:id="rId1"/>
    </p:custData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Nadpis 1"/>
          <p:cNvSpPr>
            <a:spLocks noGrp="1"/>
          </p:cNvSpPr>
          <p:nvPr>
            <p:ph type="title"/>
          </p:nvPr>
        </p:nvSpPr>
        <p:spPr>
          <a:xfrm>
            <a:off x="1866900" y="112713"/>
            <a:ext cx="8229600" cy="777875"/>
          </a:xfrm>
        </p:spPr>
        <p:txBody>
          <a:bodyPr/>
          <a:lstStyle/>
          <a:p>
            <a:r>
              <a:rPr lang="cs-CZ" altLang="cs-CZ" b="1">
                <a:solidFill>
                  <a:srgbClr val="0066CC"/>
                </a:solidFill>
                <a:latin typeface="Arial Black" panose="020B0A04020102020204" pitchFamily="34" charset="0"/>
              </a:rPr>
              <a:t>Kohortové studie </a:t>
            </a:r>
            <a:endParaRPr lang="cs-CZ" altLang="cs-CZ" b="1">
              <a:solidFill>
                <a:srgbClr val="0000FF"/>
              </a:solidFill>
            </a:endParaRPr>
          </a:p>
        </p:txBody>
      </p:sp>
      <p:sp>
        <p:nvSpPr>
          <p:cNvPr id="3" name="Zástupný symbol pro obsah 2"/>
          <p:cNvSpPr>
            <a:spLocks noGrp="1"/>
          </p:cNvSpPr>
          <p:nvPr>
            <p:ph idx="1"/>
          </p:nvPr>
        </p:nvSpPr>
        <p:spPr>
          <a:xfrm>
            <a:off x="352425" y="1042988"/>
            <a:ext cx="11630025" cy="5327650"/>
          </a:xfrm>
        </p:spPr>
        <p:txBody>
          <a:bodyPr>
            <a:noAutofit/>
          </a:bodyPr>
          <a:lstStyle/>
          <a:p>
            <a:pPr marL="0" indent="0">
              <a:buFontTx/>
              <a:buNone/>
              <a:defRPr/>
            </a:pPr>
            <a:r>
              <a:rPr lang="cs-CZ" sz="2000" dirty="0"/>
              <a:t> </a:t>
            </a:r>
            <a:r>
              <a:rPr lang="cs-CZ" sz="2400" b="1" dirty="0">
                <a:solidFill>
                  <a:srgbClr val="0066CC"/>
                </a:solidFill>
              </a:rPr>
              <a:t>Výhody kohortových studií </a:t>
            </a:r>
            <a:endParaRPr lang="cs-CZ" sz="2400" dirty="0">
              <a:solidFill>
                <a:srgbClr val="0066CC"/>
              </a:solidFill>
            </a:endParaRPr>
          </a:p>
          <a:p>
            <a:pPr>
              <a:defRPr/>
            </a:pPr>
            <a:r>
              <a:rPr lang="cs-CZ" sz="2400" dirty="0"/>
              <a:t>přesnost, spolehlivost, objektivita</a:t>
            </a:r>
          </a:p>
          <a:p>
            <a:pPr>
              <a:defRPr/>
            </a:pPr>
            <a:r>
              <a:rPr lang="cs-CZ" sz="2400" dirty="0"/>
              <a:t>jsou vhodné i pro studium vzácných rizikových faktorů</a:t>
            </a:r>
          </a:p>
          <a:p>
            <a:pPr>
              <a:defRPr/>
            </a:pPr>
            <a:r>
              <a:rPr lang="cs-CZ" sz="2400" dirty="0"/>
              <a:t>umožňují sledovat vícečetné následky jednoho rizikového faktoru</a:t>
            </a:r>
          </a:p>
          <a:p>
            <a:pPr>
              <a:defRPr/>
            </a:pPr>
            <a:r>
              <a:rPr lang="cs-CZ" sz="2400" dirty="0"/>
              <a:t>lze přímo měřit incidenci ve studovaném i kontrolním souboru</a:t>
            </a:r>
          </a:p>
          <a:p>
            <a:pPr>
              <a:defRPr/>
            </a:pPr>
            <a:r>
              <a:rPr lang="cs-CZ" sz="2400" dirty="0"/>
              <a:t>nejsou problémy s objasněním časového vztahu mezi rizikovým faktorem a vznikem nemoci</a:t>
            </a:r>
          </a:p>
          <a:p>
            <a:pPr marL="0" indent="0">
              <a:buFontTx/>
              <a:buNone/>
              <a:defRPr/>
            </a:pPr>
            <a:r>
              <a:rPr lang="cs-CZ" sz="2400" dirty="0"/>
              <a:t> </a:t>
            </a:r>
          </a:p>
          <a:p>
            <a:pPr marL="0" indent="0">
              <a:buFontTx/>
              <a:buNone/>
              <a:defRPr/>
            </a:pPr>
            <a:r>
              <a:rPr lang="cs-CZ" sz="2400" dirty="0"/>
              <a:t> </a:t>
            </a:r>
            <a:r>
              <a:rPr lang="cs-CZ" sz="2400" b="1" dirty="0">
                <a:solidFill>
                  <a:srgbClr val="0066CC"/>
                </a:solidFill>
              </a:rPr>
              <a:t>Nevýhody kohortových studií </a:t>
            </a:r>
            <a:endParaRPr lang="cs-CZ" sz="2400" dirty="0">
              <a:solidFill>
                <a:srgbClr val="0066CC"/>
              </a:solidFill>
            </a:endParaRPr>
          </a:p>
          <a:p>
            <a:pPr>
              <a:defRPr/>
            </a:pPr>
            <a:r>
              <a:rPr lang="cs-CZ" sz="2400" dirty="0"/>
              <a:t>finanční a časová náročnost (v průběhu klesá počet sledovaných osob)</a:t>
            </a:r>
          </a:p>
          <a:p>
            <a:pPr>
              <a:defRPr/>
            </a:pPr>
            <a:r>
              <a:rPr lang="cs-CZ" sz="2400" dirty="0"/>
              <a:t>nejsou vhodné pro studium vzácných onemocnění</a:t>
            </a:r>
          </a:p>
          <a:p>
            <a:pPr>
              <a:defRPr/>
            </a:pPr>
            <a:r>
              <a:rPr lang="cs-CZ" sz="2400" dirty="0" err="1"/>
              <a:t>retroprospektivní</a:t>
            </a:r>
            <a:r>
              <a:rPr lang="cs-CZ" sz="2400" dirty="0"/>
              <a:t> studie závisí na dostupnosti a kvalitě záznamů</a:t>
            </a:r>
          </a:p>
          <a:p>
            <a:pPr marL="0" indent="0">
              <a:buFontTx/>
              <a:buNone/>
              <a:defRPr/>
            </a:pPr>
            <a:endParaRPr lang="cs-CZ" sz="2000"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Nadpis 1"/>
          <p:cNvSpPr>
            <a:spLocks noGrp="1"/>
          </p:cNvSpPr>
          <p:nvPr>
            <p:ph type="title"/>
          </p:nvPr>
        </p:nvSpPr>
        <p:spPr>
          <a:xfrm>
            <a:off x="1981200" y="274638"/>
            <a:ext cx="8229600" cy="777875"/>
          </a:xfrm>
        </p:spPr>
        <p:txBody>
          <a:bodyPr/>
          <a:lstStyle/>
          <a:p>
            <a:r>
              <a:rPr lang="cs-CZ" altLang="cs-CZ" b="1">
                <a:solidFill>
                  <a:srgbClr val="0066CC"/>
                </a:solidFill>
                <a:latin typeface="Arial Black" panose="020B0A04020102020204" pitchFamily="34" charset="0"/>
              </a:rPr>
              <a:t>Kohortové studie </a:t>
            </a:r>
            <a:endParaRPr lang="cs-CZ" altLang="cs-CZ" b="1">
              <a:solidFill>
                <a:srgbClr val="0000FF"/>
              </a:solidFill>
            </a:endParaRPr>
          </a:p>
        </p:txBody>
      </p:sp>
      <p:sp>
        <p:nvSpPr>
          <p:cNvPr id="3" name="Zástupný symbol pro obsah 2"/>
          <p:cNvSpPr>
            <a:spLocks noGrp="1"/>
          </p:cNvSpPr>
          <p:nvPr>
            <p:ph idx="1"/>
          </p:nvPr>
        </p:nvSpPr>
        <p:spPr>
          <a:xfrm>
            <a:off x="619125" y="1052513"/>
            <a:ext cx="10953750" cy="5561012"/>
          </a:xfrm>
        </p:spPr>
        <p:txBody>
          <a:bodyPr>
            <a:normAutofit fontScale="92500" lnSpcReduction="20000"/>
          </a:bodyPr>
          <a:lstStyle/>
          <a:p>
            <a:pPr marL="0" indent="0">
              <a:buFontTx/>
              <a:buNone/>
              <a:defRPr/>
            </a:pPr>
            <a:r>
              <a:rPr lang="cs-CZ" sz="2800" b="1" dirty="0"/>
              <a:t>FRAMINGHAMSKÁ STUDIE  (</a:t>
            </a:r>
            <a:r>
              <a:rPr lang="cs-CZ" sz="2800" b="1" dirty="0">
                <a:hlinkClick r:id="rId3"/>
              </a:rPr>
              <a:t>http://www.framingham.com/</a:t>
            </a:r>
            <a:r>
              <a:rPr lang="cs-CZ" sz="2800" b="1" dirty="0" err="1">
                <a:hlinkClick r:id="rId3"/>
              </a:rPr>
              <a:t>heart</a:t>
            </a:r>
            <a:r>
              <a:rPr lang="cs-CZ" sz="2800" b="1" dirty="0">
                <a:hlinkClick r:id="rId3"/>
              </a:rPr>
              <a:t>/index.htm</a:t>
            </a:r>
            <a:r>
              <a:rPr lang="cs-CZ" sz="2800" b="1" dirty="0"/>
              <a:t>)</a:t>
            </a:r>
          </a:p>
          <a:p>
            <a:pPr marL="0" indent="0">
              <a:buFontTx/>
              <a:buNone/>
              <a:defRPr/>
            </a:pPr>
            <a:r>
              <a:rPr lang="cs-CZ" sz="2800" b="1" dirty="0"/>
              <a:t>29. 9. 1948, Framingham, USA</a:t>
            </a:r>
          </a:p>
          <a:p>
            <a:pPr marL="0" indent="0">
              <a:buFontTx/>
              <a:buNone/>
              <a:defRPr/>
            </a:pPr>
            <a:r>
              <a:rPr lang="cs-CZ" sz="2800" b="1" dirty="0"/>
              <a:t>5029 účastníků ve věku 30-62 let</a:t>
            </a:r>
          </a:p>
          <a:p>
            <a:pPr marL="0" indent="0">
              <a:buFontTx/>
              <a:buNone/>
              <a:defRPr/>
            </a:pPr>
            <a:r>
              <a:rPr lang="cs-CZ" sz="2800" b="1" dirty="0"/>
              <a:t>50 let sledování, 43 mil. USD</a:t>
            </a:r>
          </a:p>
          <a:p>
            <a:pPr>
              <a:defRPr/>
            </a:pPr>
            <a:r>
              <a:rPr lang="cs-CZ" sz="2800" dirty="0"/>
              <a:t>zvýšení rizika ICHS v důsledku kouření; </a:t>
            </a:r>
          </a:p>
          <a:p>
            <a:pPr>
              <a:defRPr/>
            </a:pPr>
            <a:r>
              <a:rPr lang="cs-CZ" sz="2800" dirty="0"/>
              <a:t>zvýšení rizika ICHS úměrně koncentraci LDL cholesterolu, výšce krevního tlaku a odchylkám EKG; </a:t>
            </a:r>
          </a:p>
          <a:p>
            <a:pPr>
              <a:defRPr/>
            </a:pPr>
            <a:r>
              <a:rPr lang="cs-CZ" sz="2800" dirty="0"/>
              <a:t>snížení rizika srdečních chorob fyzickým cvičením a jeho zvýšení při obezitě; </a:t>
            </a:r>
          </a:p>
          <a:p>
            <a:pPr>
              <a:defRPr/>
            </a:pPr>
            <a:r>
              <a:rPr lang="cs-CZ" sz="2800" dirty="0"/>
              <a:t>celková představa o diabetu a jeho komplikacích, a souvislost se vznikem KVCH; </a:t>
            </a:r>
          </a:p>
          <a:p>
            <a:pPr>
              <a:defRPr/>
            </a:pPr>
            <a:r>
              <a:rPr lang="cs-CZ" sz="2800" dirty="0"/>
              <a:t>zvýšení rizika ICHS v menopauze; </a:t>
            </a:r>
          </a:p>
          <a:p>
            <a:pPr>
              <a:defRPr/>
            </a:pPr>
            <a:r>
              <a:rPr lang="cs-CZ" sz="2800" dirty="0"/>
              <a:t>vývoj hypertenze k srdečnímu selhání. </a:t>
            </a:r>
          </a:p>
          <a:p>
            <a:pPr marL="0" indent="0">
              <a:buFontTx/>
              <a:buNone/>
              <a:defRPr/>
            </a:pPr>
            <a:endParaRPr lang="cs-CZ" sz="2800" dirty="0"/>
          </a:p>
        </p:txBody>
      </p:sp>
    </p:spTree>
    <p:custDataLst>
      <p:tags r:id="rId1"/>
    </p:custData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Nadpis 3"/>
          <p:cNvSpPr>
            <a:spLocks noGrp="1"/>
          </p:cNvSpPr>
          <p:nvPr>
            <p:ph type="ctrTitle"/>
          </p:nvPr>
        </p:nvSpPr>
        <p:spPr>
          <a:xfrm>
            <a:off x="914400" y="2130425"/>
            <a:ext cx="10363200" cy="1470025"/>
          </a:xfrm>
        </p:spPr>
        <p:txBody>
          <a:bodyPr/>
          <a:lstStyle/>
          <a:p>
            <a:r>
              <a:rPr lang="cs-CZ" altLang="cs-CZ" b="1">
                <a:solidFill>
                  <a:srgbClr val="0066CC"/>
                </a:solidFill>
                <a:latin typeface="Arial Black" panose="020B0A04020102020204" pitchFamily="34" charset="0"/>
              </a:rPr>
              <a:t>Studie případů a kontrol (case-control studies)</a:t>
            </a:r>
            <a:endParaRPr lang="cs-CZ" altLang="cs-CZ">
              <a:solidFill>
                <a:srgbClr val="0066CC"/>
              </a:solidFill>
            </a:endParaRPr>
          </a:p>
        </p:txBody>
      </p:sp>
      <p:sp>
        <p:nvSpPr>
          <p:cNvPr id="93187" name="Podnadpis 4"/>
          <p:cNvSpPr>
            <a:spLocks noGrp="1"/>
          </p:cNvSpPr>
          <p:nvPr>
            <p:ph type="subTitle" idx="1"/>
          </p:nvPr>
        </p:nvSpPr>
        <p:spPr/>
        <p:txBody>
          <a:bodyPr/>
          <a:lstStyle/>
          <a:p>
            <a:endParaRPr lang="cs-CZ" altLang="cs-CZ"/>
          </a:p>
        </p:txBody>
      </p:sp>
    </p:spTree>
    <p:custDataLst>
      <p:tags r:id="rId1"/>
    </p:custData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ovéPole 4"/>
          <p:cNvSpPr txBox="1">
            <a:spLocks noChangeArrowheads="1"/>
          </p:cNvSpPr>
          <p:nvPr/>
        </p:nvSpPr>
        <p:spPr bwMode="auto">
          <a:xfrm>
            <a:off x="8256588" y="2486025"/>
            <a:ext cx="215900" cy="3683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sp>
        <p:nvSpPr>
          <p:cNvPr id="94211" name="TextovéPole 5"/>
          <p:cNvSpPr txBox="1">
            <a:spLocks noChangeArrowheads="1"/>
          </p:cNvSpPr>
          <p:nvPr/>
        </p:nvSpPr>
        <p:spPr bwMode="auto">
          <a:xfrm>
            <a:off x="8383588" y="5213350"/>
            <a:ext cx="304800"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p>
        </p:txBody>
      </p:sp>
      <p:pic>
        <p:nvPicPr>
          <p:cNvPr id="8" name="Zástupný symbol pro obsah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3512" y="1196752"/>
            <a:ext cx="8784976" cy="4896544"/>
          </a:xfrm>
          <a:ln w="127000" cap="rnd">
            <a:solidFill>
              <a:srgbClr val="FFFFFF"/>
            </a:solidFill>
          </a:ln>
          <a:effectLst>
            <a:outerShdw blurRad="76200" dist="95250" sx="1000" sy="1000" kx="900000" algn="br" rotWithShape="0">
              <a:srgbClr val="000000"/>
            </a:outerShdw>
            <a:softEdge rad="12700"/>
          </a:effectLst>
          <a:scene3d>
            <a:camera prst="orthographicFront"/>
            <a:lightRig rig="twoPt" dir="t">
              <a:rot lat="0" lon="0" rev="7800000"/>
            </a:lightRig>
          </a:scene3d>
          <a:sp3d contourW="6350">
            <a:bevelT w="50800" h="16510"/>
            <a:contourClr>
              <a:srgbClr val="C0C0C0"/>
            </a:contourClr>
          </a:sp3d>
        </p:spPr>
      </p:pic>
      <p:sp>
        <p:nvSpPr>
          <p:cNvPr id="94213" name="Nadpis 1"/>
          <p:cNvSpPr>
            <a:spLocks noGrp="1"/>
          </p:cNvSpPr>
          <p:nvPr>
            <p:ph type="title"/>
          </p:nvPr>
        </p:nvSpPr>
        <p:spPr/>
        <p:txBody>
          <a:bodyPr/>
          <a:lstStyle/>
          <a:p>
            <a:r>
              <a:rPr lang="cs-CZ" altLang="cs-CZ" sz="3600" b="1">
                <a:solidFill>
                  <a:srgbClr val="0066CC"/>
                </a:solidFill>
                <a:latin typeface="Arial Black" panose="020B0A04020102020204" pitchFamily="34" charset="0"/>
              </a:rPr>
              <a:t>Studie případů a kontrol </a:t>
            </a:r>
            <a:endParaRPr lang="cs-CZ" altLang="cs-CZ" sz="3600" b="1">
              <a:solidFill>
                <a:srgbClr val="0000CC"/>
              </a:solidFill>
              <a:latin typeface="Arial Black" panose="020B0A04020102020204" pitchFamily="34" charset="0"/>
            </a:endParaRPr>
          </a:p>
        </p:txBody>
      </p:sp>
      <p:sp>
        <p:nvSpPr>
          <p:cNvPr id="2" name="Obdélník 1"/>
          <p:cNvSpPr/>
          <p:nvPr/>
        </p:nvSpPr>
        <p:spPr>
          <a:xfrm>
            <a:off x="1919288" y="2689225"/>
            <a:ext cx="1873250" cy="431800"/>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
        <p:nvSpPr>
          <p:cNvPr id="9" name="Obdélník 8"/>
          <p:cNvSpPr/>
          <p:nvPr/>
        </p:nvSpPr>
        <p:spPr>
          <a:xfrm>
            <a:off x="1847850" y="4868863"/>
            <a:ext cx="1871663" cy="344487"/>
          </a:xfrm>
          <a:prstGeom prst="rect">
            <a:avLst/>
          </a:prstGeom>
          <a:solidFill>
            <a:srgbClr val="FF0000">
              <a:alpha val="32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a:p>
        </p:txBody>
      </p:sp>
    </p:spTree>
    <p:custDataLst>
      <p:tags r:id="rId1"/>
    </p:custData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525463" y="1260475"/>
            <a:ext cx="10836275" cy="5256213"/>
          </a:xfrm>
        </p:spPr>
        <p:txBody>
          <a:bodyPr>
            <a:noAutofit/>
          </a:bodyPr>
          <a:lstStyle/>
          <a:p>
            <a:pPr marL="0" indent="0">
              <a:buFontTx/>
              <a:buNone/>
              <a:defRPr/>
            </a:pPr>
            <a:r>
              <a:rPr lang="cs-CZ" sz="2000" b="1" dirty="0">
                <a:solidFill>
                  <a:srgbClr val="0066CC"/>
                </a:solidFill>
              </a:rPr>
              <a:t>Výhody studií případů a kontrol</a:t>
            </a:r>
            <a:endParaRPr lang="cs-CZ" sz="2000" dirty="0">
              <a:solidFill>
                <a:srgbClr val="0066CC"/>
              </a:solidFill>
            </a:endParaRPr>
          </a:p>
          <a:p>
            <a:pPr marL="0" indent="0">
              <a:buFontTx/>
              <a:buNone/>
              <a:defRPr/>
            </a:pPr>
            <a:r>
              <a:rPr lang="cs-CZ" sz="2000" dirty="0">
                <a:solidFill>
                  <a:srgbClr val="0066CC"/>
                </a:solidFill>
              </a:rPr>
              <a:t> </a:t>
            </a:r>
          </a:p>
          <a:p>
            <a:pPr>
              <a:defRPr/>
            </a:pPr>
            <a:r>
              <a:rPr lang="cs-CZ" sz="2000" dirty="0"/>
              <a:t>vhodné pro studium vzácných onemocnění</a:t>
            </a:r>
          </a:p>
          <a:p>
            <a:pPr>
              <a:defRPr/>
            </a:pPr>
            <a:r>
              <a:rPr lang="cs-CZ" sz="2000" dirty="0"/>
              <a:t>rychlé, levné, možnost rychlého zopakování</a:t>
            </a:r>
          </a:p>
          <a:p>
            <a:pPr>
              <a:defRPr/>
            </a:pPr>
            <a:r>
              <a:rPr lang="cs-CZ" sz="2000" dirty="0"/>
              <a:t>vhodné pro chronická onemocnění a nemoci s dlouhou latencí</a:t>
            </a:r>
          </a:p>
          <a:p>
            <a:pPr>
              <a:defRPr/>
            </a:pPr>
            <a:r>
              <a:rPr lang="cs-CZ" sz="2000" dirty="0"/>
              <a:t>možnost sledování i více rizikových faktorů u jedné nemoci</a:t>
            </a:r>
          </a:p>
          <a:p>
            <a:pPr marL="0" indent="0">
              <a:buFontTx/>
              <a:buNone/>
              <a:defRPr/>
            </a:pPr>
            <a:r>
              <a:rPr lang="cs-CZ" sz="2000" dirty="0"/>
              <a:t> </a:t>
            </a:r>
          </a:p>
          <a:p>
            <a:pPr marL="0" indent="0">
              <a:buFontTx/>
              <a:buNone/>
              <a:defRPr/>
            </a:pPr>
            <a:r>
              <a:rPr lang="cs-CZ" sz="2000" dirty="0"/>
              <a:t> </a:t>
            </a:r>
            <a:r>
              <a:rPr lang="cs-CZ" sz="2000" b="1" dirty="0">
                <a:solidFill>
                  <a:srgbClr val="0066CC"/>
                </a:solidFill>
              </a:rPr>
              <a:t>Nevýhody studií případů a kontrol</a:t>
            </a:r>
            <a:endParaRPr lang="cs-CZ" sz="2000" dirty="0">
              <a:solidFill>
                <a:srgbClr val="0066CC"/>
              </a:solidFill>
            </a:endParaRPr>
          </a:p>
          <a:p>
            <a:pPr marL="0" indent="0">
              <a:buFontTx/>
              <a:buNone/>
              <a:defRPr/>
            </a:pPr>
            <a:r>
              <a:rPr lang="cs-CZ" sz="2000" dirty="0">
                <a:solidFill>
                  <a:srgbClr val="0066CC"/>
                </a:solidFill>
              </a:rPr>
              <a:t> </a:t>
            </a:r>
          </a:p>
          <a:p>
            <a:pPr>
              <a:defRPr/>
            </a:pPr>
            <a:r>
              <a:rPr lang="cs-CZ" sz="2000" dirty="0"/>
              <a:t>nutnost spoléhat na lidskou paměť a na údaje v dokumentaci (mohou být nedostatečné a nepřesné, existence expozice, doba expozice)</a:t>
            </a:r>
          </a:p>
          <a:p>
            <a:pPr>
              <a:defRPr/>
            </a:pPr>
            <a:r>
              <a:rPr lang="cs-CZ" sz="2000" dirty="0"/>
              <a:t>někdy je obtížné zjistit časový vztah mezi expozicí rizikovému faktoru a vznikem onemocnění</a:t>
            </a:r>
          </a:p>
          <a:p>
            <a:pPr>
              <a:defRPr/>
            </a:pPr>
            <a:r>
              <a:rPr lang="cs-CZ" sz="2000" dirty="0"/>
              <a:t>nevhodné pro studium vzácných rizikových  faktorů</a:t>
            </a:r>
          </a:p>
          <a:p>
            <a:pPr marL="0" indent="0">
              <a:buFontTx/>
              <a:buNone/>
              <a:defRPr/>
            </a:pPr>
            <a:br>
              <a:rPr lang="cs-CZ" sz="1800" dirty="0"/>
            </a:br>
            <a:r>
              <a:rPr lang="cs-CZ" sz="1800" dirty="0"/>
              <a:t> </a:t>
            </a:r>
          </a:p>
          <a:p>
            <a:pPr marL="0" indent="0">
              <a:buFontTx/>
              <a:buNone/>
              <a:defRPr/>
            </a:pPr>
            <a:endParaRPr lang="cs-CZ" sz="1800" dirty="0"/>
          </a:p>
        </p:txBody>
      </p:sp>
      <p:sp>
        <p:nvSpPr>
          <p:cNvPr id="97283" name="Nadpis 1"/>
          <p:cNvSpPr>
            <a:spLocks noGrp="1"/>
          </p:cNvSpPr>
          <p:nvPr>
            <p:ph type="title"/>
          </p:nvPr>
        </p:nvSpPr>
        <p:spPr/>
        <p:txBody>
          <a:bodyPr/>
          <a:lstStyle/>
          <a:p>
            <a:r>
              <a:rPr lang="cs-CZ" altLang="cs-CZ" sz="3600" b="1">
                <a:solidFill>
                  <a:srgbClr val="0066CC"/>
                </a:solidFill>
                <a:latin typeface="Arial Black" panose="020B0A04020102020204" pitchFamily="34" charset="0"/>
              </a:rPr>
              <a:t>Studie případů a kontrol </a:t>
            </a:r>
            <a:r>
              <a:rPr lang="cs-CZ" altLang="cs-CZ" sz="3600" b="1">
                <a:solidFill>
                  <a:srgbClr val="0000CC"/>
                </a:solidFill>
                <a:latin typeface="Arial Black" panose="020B0A04020102020204" pitchFamily="34"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891999" y="1417638"/>
            <a:ext cx="10566223" cy="5256212"/>
          </a:xfrm>
        </p:spPr>
        <p:txBody>
          <a:bodyPr>
            <a:noAutofit/>
          </a:bodyPr>
          <a:lstStyle/>
          <a:p>
            <a:pPr marL="0" indent="0">
              <a:buFontTx/>
              <a:buNone/>
              <a:defRPr/>
            </a:pPr>
            <a:r>
              <a:rPr lang="cs-CZ" sz="1800" b="1" dirty="0"/>
              <a:t>Thalidomidová aféra</a:t>
            </a:r>
          </a:p>
          <a:p>
            <a:pPr>
              <a:defRPr/>
            </a:pPr>
            <a:r>
              <a:rPr lang="cs-CZ" sz="1800" dirty="0"/>
              <a:t>Důkaz o příčinné souvislosti mezi požitím thalidomidu v rané fázi těhotenství a malformacemi plodu získán prostřednictvím studie případů a kontrol (1961).</a:t>
            </a:r>
          </a:p>
          <a:p>
            <a:pPr>
              <a:defRPr/>
            </a:pPr>
            <a:r>
              <a:rPr lang="cs-CZ" sz="1800" dirty="0"/>
              <a:t>Několik lékařů v Německu nezávisle na sobě subjektivně zaregistrovalo vyšší výskyt novorozenců s malformacemi končetin. Začali pátrat, zda matky byly v těhotenství vystaveny nějakým škodlivinám. Jako pravděpodobný společný činitel se po určité době tápání ukázalo užívání thalidomidového preparátu (Contergan, </a:t>
            </a:r>
            <a:r>
              <a:rPr lang="cs-CZ" sz="1800" dirty="0" err="1"/>
              <a:t>Distaval</a:t>
            </a:r>
            <a:r>
              <a:rPr lang="cs-CZ" sz="1800" dirty="0"/>
              <a:t>, uvedený na trh r 1957 firmou </a:t>
            </a:r>
            <a:r>
              <a:rPr lang="cs-CZ" sz="1800" dirty="0" err="1"/>
              <a:t>Grünenthal</a:t>
            </a:r>
            <a:r>
              <a:rPr lang="cs-CZ" sz="1800" dirty="0"/>
              <a:t>). </a:t>
            </a:r>
          </a:p>
          <a:p>
            <a:pPr>
              <a:defRPr/>
            </a:pPr>
            <a:r>
              <a:rPr lang="cs-CZ" sz="1800" dirty="0"/>
              <a:t>V r. 1961 prof. Hans Weicker provedl v Bonnu první </a:t>
            </a:r>
            <a:r>
              <a:rPr lang="cs-CZ" sz="1800" b="1" dirty="0"/>
              <a:t>studii případů </a:t>
            </a:r>
            <a:r>
              <a:rPr lang="cs-CZ" sz="1800" dirty="0"/>
              <a:t>(matky dětí s fokomelickými končetinami) </a:t>
            </a:r>
            <a:r>
              <a:rPr lang="cs-CZ" sz="1800" b="1" dirty="0"/>
              <a:t>a kontrol </a:t>
            </a:r>
            <a:r>
              <a:rPr lang="cs-CZ" sz="1800" dirty="0"/>
              <a:t>(matky zdravých dětí) a zjišťoval u nich užívání léků v těhotenství. Contergan užívalo 70% matek fokomelických dětí oproti 1% matek zdravých dětí.</a:t>
            </a:r>
          </a:p>
          <a:p>
            <a:pPr>
              <a:defRPr/>
            </a:pPr>
            <a:r>
              <a:rPr lang="cs-CZ" sz="1800" dirty="0"/>
              <a:t>Souvislost mezi užíváním thalidomidu v těhotenství a malformacemi plodu byla následně potvrzena i prospektivní studií.</a:t>
            </a:r>
          </a:p>
          <a:p>
            <a:pPr>
              <a:defRPr/>
            </a:pPr>
            <a:r>
              <a:rPr lang="cs-CZ" sz="1800" dirty="0"/>
              <a:t>Lék byl stažen z trhu v prosinci 1961. Celkem bylo kvůli jeho užívání postiženo asi 15000 plodů. 12000 dětí se narodilo, 4000 z nich zemřely během prvního roku.</a:t>
            </a:r>
          </a:p>
          <a:p>
            <a:pPr>
              <a:defRPr/>
            </a:pPr>
            <a:endParaRPr lang="cs-CZ" sz="1800" dirty="0"/>
          </a:p>
        </p:txBody>
      </p:sp>
      <p:sp>
        <p:nvSpPr>
          <p:cNvPr id="99331" name="Nadpis 1"/>
          <p:cNvSpPr>
            <a:spLocks noGrp="1"/>
          </p:cNvSpPr>
          <p:nvPr>
            <p:ph type="title"/>
          </p:nvPr>
        </p:nvSpPr>
        <p:spPr/>
        <p:txBody>
          <a:bodyPr/>
          <a:lstStyle/>
          <a:p>
            <a:r>
              <a:rPr lang="cs-CZ" altLang="cs-CZ" sz="3600" b="1" dirty="0">
                <a:solidFill>
                  <a:srgbClr val="0066CC"/>
                </a:solidFill>
                <a:latin typeface="Arial Black" panose="020B0A04020102020204" pitchFamily="34" charset="0"/>
              </a:rPr>
              <a:t>Studie případů a kontrol </a:t>
            </a:r>
            <a:endParaRPr lang="cs-CZ" altLang="cs-CZ" sz="3600" b="1" dirty="0">
              <a:solidFill>
                <a:srgbClr val="0000CC"/>
              </a:solidFill>
              <a:latin typeface="Arial Black" panose="020B0A04020102020204" pitchFamily="34" charset="0"/>
            </a:endParaRP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04775" y="10687"/>
            <a:ext cx="1074251" cy="150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92D050">
            <a:alpha val="7843"/>
          </a:srgbClr>
        </a:solidFill>
        <a:effectLst/>
      </p:bgPr>
    </p:bg>
    <p:spTree>
      <p:nvGrpSpPr>
        <p:cNvPr id="1" name=""/>
        <p:cNvGrpSpPr/>
        <p:nvPr/>
      </p:nvGrpSpPr>
      <p:grpSpPr>
        <a:xfrm>
          <a:off x="0" y="0"/>
          <a:ext cx="0" cy="0"/>
          <a:chOff x="0" y="0"/>
          <a:chExt cx="0" cy="0"/>
        </a:xfrm>
      </p:grpSpPr>
      <p:sp>
        <p:nvSpPr>
          <p:cNvPr id="110594" name="Nadpis 3"/>
          <p:cNvSpPr>
            <a:spLocks noGrp="1"/>
          </p:cNvSpPr>
          <p:nvPr>
            <p:ph type="ctrTitle"/>
          </p:nvPr>
        </p:nvSpPr>
        <p:spPr>
          <a:xfrm>
            <a:off x="1209675" y="2149475"/>
            <a:ext cx="10363200" cy="1470025"/>
          </a:xfrm>
        </p:spPr>
        <p:txBody>
          <a:bodyPr/>
          <a:lstStyle/>
          <a:p>
            <a:pPr>
              <a:defRPr/>
            </a:pPr>
            <a:r>
              <a:rPr lang="cs-CZ" altLang="cs-CZ" b="1" cap="all" dirty="0">
                <a:solidFill>
                  <a:srgbClr val="000066"/>
                </a:solidFill>
                <a:latin typeface="Arial Black" panose="020B0A04020102020204" pitchFamily="34" charset="0"/>
              </a:rPr>
              <a:t>Intervenční studie</a:t>
            </a:r>
            <a:endParaRPr lang="cs-CZ" altLang="cs-CZ" cap="all" dirty="0">
              <a:solidFill>
                <a:srgbClr val="000066"/>
              </a:solidFill>
            </a:endParaRPr>
          </a:p>
        </p:txBody>
      </p:sp>
      <p:sp>
        <p:nvSpPr>
          <p:cNvPr id="100355" name="Podnadpis 4"/>
          <p:cNvSpPr>
            <a:spLocks noGrp="1"/>
          </p:cNvSpPr>
          <p:nvPr>
            <p:ph type="subTitle" idx="1"/>
          </p:nvPr>
        </p:nvSpPr>
        <p:spPr/>
        <p:txBody>
          <a:bodyPr/>
          <a:lstStyle/>
          <a:p>
            <a:endParaRPr lang="cs-CZ" altLang="cs-CZ"/>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a:extLst>
              <a:ext uri="{FF2B5EF4-FFF2-40B4-BE49-F238E27FC236}">
                <a16:creationId xmlns:a16="http://schemas.microsoft.com/office/drawing/2014/main" id="{68BBD943-9985-4AE9-B76B-2869ED8AE7FB}"/>
              </a:ext>
            </a:extLst>
          </p:cNvPr>
          <p:cNvSpPr>
            <a:spLocks noChangeArrowheads="1"/>
          </p:cNvSpPr>
          <p:nvPr/>
        </p:nvSpPr>
        <p:spPr bwMode="auto">
          <a:xfrm>
            <a:off x="1524000" y="1458913"/>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3" name="Rectangle 6">
            <a:extLst>
              <a:ext uri="{FF2B5EF4-FFF2-40B4-BE49-F238E27FC236}">
                <a16:creationId xmlns:a16="http://schemas.microsoft.com/office/drawing/2014/main" id="{3C8E47C2-6966-4675-8B2E-64E326069B0D}"/>
              </a:ext>
            </a:extLst>
          </p:cNvPr>
          <p:cNvSpPr>
            <a:spLocks noChangeArrowheads="1"/>
          </p:cNvSpPr>
          <p:nvPr/>
        </p:nvSpPr>
        <p:spPr bwMode="auto">
          <a:xfrm>
            <a:off x="1660525" y="5168900"/>
            <a:ext cx="8899525" cy="110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tabLst>
                <a:tab pos="180975" algn="l"/>
              </a:tabLst>
              <a:defRPr sz="3200">
                <a:solidFill>
                  <a:schemeClr val="tx1"/>
                </a:solidFill>
                <a:latin typeface="Arial" panose="020B0604020202020204" pitchFamily="34" charset="0"/>
              </a:defRPr>
            </a:lvl1pPr>
            <a:lvl2pPr marL="742950" indent="-285750">
              <a:spcBef>
                <a:spcPct val="20000"/>
              </a:spcBef>
              <a:buChar char="–"/>
              <a:tabLst>
                <a:tab pos="180975" algn="l"/>
              </a:tabLst>
              <a:defRPr sz="2800">
                <a:solidFill>
                  <a:schemeClr val="tx1"/>
                </a:solidFill>
                <a:latin typeface="Arial" panose="020B0604020202020204" pitchFamily="34" charset="0"/>
              </a:defRPr>
            </a:lvl2pPr>
            <a:lvl3pPr marL="1143000" indent="-228600">
              <a:spcBef>
                <a:spcPct val="20000"/>
              </a:spcBef>
              <a:buChar char="•"/>
              <a:tabLst>
                <a:tab pos="180975" algn="l"/>
              </a:tabLst>
              <a:defRPr sz="2400">
                <a:solidFill>
                  <a:schemeClr val="tx1"/>
                </a:solidFill>
                <a:latin typeface="Arial" panose="020B0604020202020204" pitchFamily="34" charset="0"/>
              </a:defRPr>
            </a:lvl3pPr>
            <a:lvl4pPr marL="1600200" indent="-228600">
              <a:spcBef>
                <a:spcPct val="20000"/>
              </a:spcBef>
              <a:buChar char="–"/>
              <a:tabLst>
                <a:tab pos="180975" algn="l"/>
              </a:tabLst>
              <a:defRPr sz="2000">
                <a:solidFill>
                  <a:schemeClr val="tx1"/>
                </a:solidFill>
                <a:latin typeface="Arial" panose="020B0604020202020204" pitchFamily="34" charset="0"/>
              </a:defRPr>
            </a:lvl4pPr>
            <a:lvl5pPr marL="2057400" indent="-228600">
              <a:spcBef>
                <a:spcPct val="20000"/>
              </a:spcBef>
              <a:buChar char="»"/>
              <a:tabLst>
                <a:tab pos="180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180975" algn="l"/>
              </a:tabLst>
              <a:defRPr/>
            </a:pPr>
            <a:r>
              <a:rPr kumimoji="0" lang="en-GB"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Úmrtnost rodiček na I. porodnické klinice </a:t>
            </a:r>
            <a:endParaRPr kumimoji="0" lang="cs-CZ"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tab pos="180975" algn="l"/>
              </a:tabLst>
              <a:defRPr/>
            </a:pPr>
            <a:r>
              <a:rPr kumimoji="0" lang="en-GB"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Všeobecné nemocnice,</a:t>
            </a:r>
            <a:r>
              <a:rPr kumimoji="0" lang="cs-CZ"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a:t>
            </a:r>
            <a:r>
              <a:rPr kumimoji="0" lang="en-GB"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Vídeň 1846 </a:t>
            </a:r>
            <a:r>
              <a:rPr kumimoji="0" lang="cs-CZ"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a:t>
            </a:r>
            <a:r>
              <a:rPr kumimoji="0" lang="en-GB" altLang="cs-CZ" sz="2400" b="1" i="0" u="none" strike="noStrike" kern="1200" cap="none" spc="0" normalizeH="0" baseline="0" noProof="0">
                <a:ln>
                  <a:noFill/>
                </a:ln>
                <a:solidFill>
                  <a:srgbClr val="333399"/>
                </a:solidFill>
                <a:effectLst/>
                <a:uLnTx/>
                <a:uFillTx/>
                <a:latin typeface="Arial" panose="020B0604020202020204" pitchFamily="34" charset="0"/>
                <a:ea typeface="+mn-ea"/>
                <a:cs typeface="+mn-cs"/>
              </a:rPr>
              <a:t> 1848</a:t>
            </a:r>
            <a:r>
              <a:rPr kumimoji="0" lang="en-GB" altLang="cs-CZ" sz="1800" b="0" i="0" u="none" strike="noStrike" kern="1200" cap="none" spc="0" normalizeH="0" baseline="0" noProof="0">
                <a:ln>
                  <a:noFill/>
                </a:ln>
                <a:solidFill>
                  <a:srgbClr val="333399"/>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tab pos="180975" algn="l"/>
              </a:tabLst>
              <a:defRPr/>
            </a:pPr>
            <a:r>
              <a:rPr kumimoji="0" lang="en-GB" altLang="cs-CZ" sz="1800" b="0" i="0" u="none" strike="noStrike" kern="1200" cap="none" spc="0" normalizeH="0" baseline="0" noProof="0">
                <a:ln>
                  <a:noFill/>
                </a:ln>
                <a:solidFill>
                  <a:srgbClr val="333399"/>
                </a:solidFill>
                <a:effectLst/>
                <a:uLnTx/>
                <a:uFillTx/>
                <a:latin typeface="Arial" panose="020B0604020202020204" pitchFamily="34" charset="0"/>
                <a:ea typeface="+mn-ea"/>
                <a:cs typeface="+mn-cs"/>
              </a:rPr>
              <a:t>Pramen: Žáček, A.: Metody studia zdraví a nemocí v populaci, Praha, Avicenum 1984</a:t>
            </a:r>
          </a:p>
        </p:txBody>
      </p:sp>
      <p:grpSp>
        <p:nvGrpSpPr>
          <p:cNvPr id="30724" name="Group 8">
            <a:extLst>
              <a:ext uri="{FF2B5EF4-FFF2-40B4-BE49-F238E27FC236}">
                <a16:creationId xmlns:a16="http://schemas.microsoft.com/office/drawing/2014/main" id="{20164AB8-AF37-4349-B47B-F737FD6725E9}"/>
              </a:ext>
            </a:extLst>
          </p:cNvPr>
          <p:cNvGrpSpPr>
            <a:grpSpLocks noChangeAspect="1"/>
          </p:cNvGrpSpPr>
          <p:nvPr/>
        </p:nvGrpSpPr>
        <p:grpSpPr bwMode="auto">
          <a:xfrm>
            <a:off x="2295525" y="503238"/>
            <a:ext cx="7240588" cy="4487862"/>
            <a:chOff x="486" y="317"/>
            <a:chExt cx="4561" cy="2827"/>
          </a:xfrm>
        </p:grpSpPr>
        <p:sp>
          <p:nvSpPr>
            <p:cNvPr id="30725" name="AutoShape 7">
              <a:extLst>
                <a:ext uri="{FF2B5EF4-FFF2-40B4-BE49-F238E27FC236}">
                  <a16:creationId xmlns:a16="http://schemas.microsoft.com/office/drawing/2014/main" id="{79BF4F75-8D41-4074-807C-046C2BE1925B}"/>
                </a:ext>
              </a:extLst>
            </p:cNvPr>
            <p:cNvSpPr>
              <a:spLocks noChangeAspect="1" noChangeArrowheads="1" noTextEdit="1"/>
            </p:cNvSpPr>
            <p:nvPr/>
          </p:nvSpPr>
          <p:spPr bwMode="auto">
            <a:xfrm>
              <a:off x="486" y="317"/>
              <a:ext cx="4561" cy="2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6" name="Line 9">
              <a:extLst>
                <a:ext uri="{FF2B5EF4-FFF2-40B4-BE49-F238E27FC236}">
                  <a16:creationId xmlns:a16="http://schemas.microsoft.com/office/drawing/2014/main" id="{00CC2093-B1C6-406F-B653-C635CA7BA0B0}"/>
                </a:ext>
              </a:extLst>
            </p:cNvPr>
            <p:cNvSpPr>
              <a:spLocks noChangeShapeType="1"/>
            </p:cNvSpPr>
            <p:nvPr/>
          </p:nvSpPr>
          <p:spPr bwMode="auto">
            <a:xfrm>
              <a:off x="689" y="2905"/>
              <a:ext cx="4337"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7" name="Line 10">
              <a:extLst>
                <a:ext uri="{FF2B5EF4-FFF2-40B4-BE49-F238E27FC236}">
                  <a16:creationId xmlns:a16="http://schemas.microsoft.com/office/drawing/2014/main" id="{FCBCBE05-670B-4C63-A3CA-32794DCB4F74}"/>
                </a:ext>
              </a:extLst>
            </p:cNvPr>
            <p:cNvSpPr>
              <a:spLocks noChangeShapeType="1"/>
            </p:cNvSpPr>
            <p:nvPr/>
          </p:nvSpPr>
          <p:spPr bwMode="auto">
            <a:xfrm flipV="1">
              <a:off x="687" y="326"/>
              <a:ext cx="2" cy="25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8" name="Rectangle 11">
              <a:extLst>
                <a:ext uri="{FF2B5EF4-FFF2-40B4-BE49-F238E27FC236}">
                  <a16:creationId xmlns:a16="http://schemas.microsoft.com/office/drawing/2014/main" id="{87F09A38-935A-40C6-874C-5CE2B52E05CB}"/>
                </a:ext>
              </a:extLst>
            </p:cNvPr>
            <p:cNvSpPr>
              <a:spLocks noChangeArrowheads="1"/>
            </p:cNvSpPr>
            <p:nvPr/>
          </p:nvSpPr>
          <p:spPr bwMode="auto">
            <a:xfrm>
              <a:off x="506" y="450"/>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20</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9" name="Rectangle 12">
              <a:extLst>
                <a:ext uri="{FF2B5EF4-FFF2-40B4-BE49-F238E27FC236}">
                  <a16:creationId xmlns:a16="http://schemas.microsoft.com/office/drawing/2014/main" id="{3F8F22F3-6105-4FAD-A2F7-3BD2C9B33824}"/>
                </a:ext>
              </a:extLst>
            </p:cNvPr>
            <p:cNvSpPr>
              <a:spLocks noChangeArrowheads="1"/>
            </p:cNvSpPr>
            <p:nvPr/>
          </p:nvSpPr>
          <p:spPr bwMode="auto">
            <a:xfrm>
              <a:off x="506" y="564"/>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19</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0" name="Rectangle 13">
              <a:extLst>
                <a:ext uri="{FF2B5EF4-FFF2-40B4-BE49-F238E27FC236}">
                  <a16:creationId xmlns:a16="http://schemas.microsoft.com/office/drawing/2014/main" id="{13F0C953-D498-4C19-9EC2-ECDEBA9B4AFF}"/>
                </a:ext>
              </a:extLst>
            </p:cNvPr>
            <p:cNvSpPr>
              <a:spLocks noChangeArrowheads="1"/>
            </p:cNvSpPr>
            <p:nvPr/>
          </p:nvSpPr>
          <p:spPr bwMode="auto">
            <a:xfrm>
              <a:off x="506" y="690"/>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18</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1" name="Rectangle 14">
              <a:extLst>
                <a:ext uri="{FF2B5EF4-FFF2-40B4-BE49-F238E27FC236}">
                  <a16:creationId xmlns:a16="http://schemas.microsoft.com/office/drawing/2014/main" id="{253FF4D1-4424-41A0-8586-B16304B114A4}"/>
                </a:ext>
              </a:extLst>
            </p:cNvPr>
            <p:cNvSpPr>
              <a:spLocks noChangeArrowheads="1"/>
            </p:cNvSpPr>
            <p:nvPr/>
          </p:nvSpPr>
          <p:spPr bwMode="auto">
            <a:xfrm>
              <a:off x="506" y="810"/>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17</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2" name="Rectangle 15">
              <a:extLst>
                <a:ext uri="{FF2B5EF4-FFF2-40B4-BE49-F238E27FC236}">
                  <a16:creationId xmlns:a16="http://schemas.microsoft.com/office/drawing/2014/main" id="{A0F338D1-3342-4A4B-A2E1-64E0C0D800C7}"/>
                </a:ext>
              </a:extLst>
            </p:cNvPr>
            <p:cNvSpPr>
              <a:spLocks noChangeArrowheads="1"/>
            </p:cNvSpPr>
            <p:nvPr/>
          </p:nvSpPr>
          <p:spPr bwMode="auto">
            <a:xfrm>
              <a:off x="506" y="937"/>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16</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3" name="Rectangle 16">
              <a:extLst>
                <a:ext uri="{FF2B5EF4-FFF2-40B4-BE49-F238E27FC236}">
                  <a16:creationId xmlns:a16="http://schemas.microsoft.com/office/drawing/2014/main" id="{4B201FD6-AE19-41D2-8527-28D8883877EB}"/>
                </a:ext>
              </a:extLst>
            </p:cNvPr>
            <p:cNvSpPr>
              <a:spLocks noChangeArrowheads="1"/>
            </p:cNvSpPr>
            <p:nvPr/>
          </p:nvSpPr>
          <p:spPr bwMode="auto">
            <a:xfrm>
              <a:off x="506" y="1045"/>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15</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4" name="Rectangle 17">
              <a:extLst>
                <a:ext uri="{FF2B5EF4-FFF2-40B4-BE49-F238E27FC236}">
                  <a16:creationId xmlns:a16="http://schemas.microsoft.com/office/drawing/2014/main" id="{2CC7D5BC-B1D4-4F1F-9D0D-F1D5DDD2C575}"/>
                </a:ext>
              </a:extLst>
            </p:cNvPr>
            <p:cNvSpPr>
              <a:spLocks noChangeArrowheads="1"/>
            </p:cNvSpPr>
            <p:nvPr/>
          </p:nvSpPr>
          <p:spPr bwMode="auto">
            <a:xfrm>
              <a:off x="500" y="117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14</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5" name="Rectangle 18">
              <a:extLst>
                <a:ext uri="{FF2B5EF4-FFF2-40B4-BE49-F238E27FC236}">
                  <a16:creationId xmlns:a16="http://schemas.microsoft.com/office/drawing/2014/main" id="{6EED4061-CB0C-49AA-805C-A120F79CBD44}"/>
                </a:ext>
              </a:extLst>
            </p:cNvPr>
            <p:cNvSpPr>
              <a:spLocks noChangeArrowheads="1"/>
            </p:cNvSpPr>
            <p:nvPr/>
          </p:nvSpPr>
          <p:spPr bwMode="auto">
            <a:xfrm>
              <a:off x="500" y="1291"/>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13</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6" name="Rectangle 19">
              <a:extLst>
                <a:ext uri="{FF2B5EF4-FFF2-40B4-BE49-F238E27FC236}">
                  <a16:creationId xmlns:a16="http://schemas.microsoft.com/office/drawing/2014/main" id="{D24524F5-E68D-4710-8132-F3CAD217BB95}"/>
                </a:ext>
              </a:extLst>
            </p:cNvPr>
            <p:cNvSpPr>
              <a:spLocks noChangeArrowheads="1"/>
            </p:cNvSpPr>
            <p:nvPr/>
          </p:nvSpPr>
          <p:spPr bwMode="auto">
            <a:xfrm>
              <a:off x="500" y="1406"/>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12</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7" name="Rectangle 20">
              <a:extLst>
                <a:ext uri="{FF2B5EF4-FFF2-40B4-BE49-F238E27FC236}">
                  <a16:creationId xmlns:a16="http://schemas.microsoft.com/office/drawing/2014/main" id="{7B8A7842-2E80-45B2-8725-6321B94C376F}"/>
                </a:ext>
              </a:extLst>
            </p:cNvPr>
            <p:cNvSpPr>
              <a:spLocks noChangeArrowheads="1"/>
            </p:cNvSpPr>
            <p:nvPr/>
          </p:nvSpPr>
          <p:spPr bwMode="auto">
            <a:xfrm>
              <a:off x="500" y="1526"/>
              <a:ext cx="9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11</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8" name="Rectangle 21">
              <a:extLst>
                <a:ext uri="{FF2B5EF4-FFF2-40B4-BE49-F238E27FC236}">
                  <a16:creationId xmlns:a16="http://schemas.microsoft.com/office/drawing/2014/main" id="{72246C07-2DA8-44F8-9C65-78481A4732A5}"/>
                </a:ext>
              </a:extLst>
            </p:cNvPr>
            <p:cNvSpPr>
              <a:spLocks noChangeArrowheads="1"/>
            </p:cNvSpPr>
            <p:nvPr/>
          </p:nvSpPr>
          <p:spPr bwMode="auto">
            <a:xfrm>
              <a:off x="500" y="1652"/>
              <a:ext cx="9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10</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39" name="Rectangle 22">
              <a:extLst>
                <a:ext uri="{FF2B5EF4-FFF2-40B4-BE49-F238E27FC236}">
                  <a16:creationId xmlns:a16="http://schemas.microsoft.com/office/drawing/2014/main" id="{1377F4EC-7162-428A-AAC6-D1B4166B0E12}"/>
                </a:ext>
              </a:extLst>
            </p:cNvPr>
            <p:cNvSpPr>
              <a:spLocks noChangeArrowheads="1"/>
            </p:cNvSpPr>
            <p:nvPr/>
          </p:nvSpPr>
          <p:spPr bwMode="auto">
            <a:xfrm>
              <a:off x="548" y="1773"/>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9</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0" name="Rectangle 23">
              <a:extLst>
                <a:ext uri="{FF2B5EF4-FFF2-40B4-BE49-F238E27FC236}">
                  <a16:creationId xmlns:a16="http://schemas.microsoft.com/office/drawing/2014/main" id="{23D7F967-9701-4F21-A39D-9940F3123C98}"/>
                </a:ext>
              </a:extLst>
            </p:cNvPr>
            <p:cNvSpPr>
              <a:spLocks noChangeArrowheads="1"/>
            </p:cNvSpPr>
            <p:nvPr/>
          </p:nvSpPr>
          <p:spPr bwMode="auto">
            <a:xfrm>
              <a:off x="554" y="1899"/>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8</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1" name="Rectangle 24">
              <a:extLst>
                <a:ext uri="{FF2B5EF4-FFF2-40B4-BE49-F238E27FC236}">
                  <a16:creationId xmlns:a16="http://schemas.microsoft.com/office/drawing/2014/main" id="{4929FE75-9CD7-4E78-9DD4-B02BCA550F4D}"/>
                </a:ext>
              </a:extLst>
            </p:cNvPr>
            <p:cNvSpPr>
              <a:spLocks noChangeArrowheads="1"/>
            </p:cNvSpPr>
            <p:nvPr/>
          </p:nvSpPr>
          <p:spPr bwMode="auto">
            <a:xfrm>
              <a:off x="554" y="2019"/>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7</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2" name="Rectangle 25">
              <a:extLst>
                <a:ext uri="{FF2B5EF4-FFF2-40B4-BE49-F238E27FC236}">
                  <a16:creationId xmlns:a16="http://schemas.microsoft.com/office/drawing/2014/main" id="{57BFE750-BB88-4EED-9ED5-38AEB64D377B}"/>
                </a:ext>
              </a:extLst>
            </p:cNvPr>
            <p:cNvSpPr>
              <a:spLocks noChangeArrowheads="1"/>
            </p:cNvSpPr>
            <p:nvPr/>
          </p:nvSpPr>
          <p:spPr bwMode="auto">
            <a:xfrm>
              <a:off x="554" y="2145"/>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6</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3" name="Rectangle 26">
              <a:extLst>
                <a:ext uri="{FF2B5EF4-FFF2-40B4-BE49-F238E27FC236}">
                  <a16:creationId xmlns:a16="http://schemas.microsoft.com/office/drawing/2014/main" id="{EDF0EC88-6773-4655-81E7-25A45D2D3E10}"/>
                </a:ext>
              </a:extLst>
            </p:cNvPr>
            <p:cNvSpPr>
              <a:spLocks noChangeArrowheads="1"/>
            </p:cNvSpPr>
            <p:nvPr/>
          </p:nvSpPr>
          <p:spPr bwMode="auto">
            <a:xfrm>
              <a:off x="554" y="2266"/>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5</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4" name="Rectangle 27">
              <a:extLst>
                <a:ext uri="{FF2B5EF4-FFF2-40B4-BE49-F238E27FC236}">
                  <a16:creationId xmlns:a16="http://schemas.microsoft.com/office/drawing/2014/main" id="{01104097-48FC-4F1D-9CD7-51926BF3DA9E}"/>
                </a:ext>
              </a:extLst>
            </p:cNvPr>
            <p:cNvSpPr>
              <a:spLocks noChangeArrowheads="1"/>
            </p:cNvSpPr>
            <p:nvPr/>
          </p:nvSpPr>
          <p:spPr bwMode="auto">
            <a:xfrm>
              <a:off x="554" y="2380"/>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4</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5" name="Rectangle 28">
              <a:extLst>
                <a:ext uri="{FF2B5EF4-FFF2-40B4-BE49-F238E27FC236}">
                  <a16:creationId xmlns:a16="http://schemas.microsoft.com/office/drawing/2014/main" id="{E9273A81-EC6D-426E-974E-8C7290600087}"/>
                </a:ext>
              </a:extLst>
            </p:cNvPr>
            <p:cNvSpPr>
              <a:spLocks noChangeArrowheads="1"/>
            </p:cNvSpPr>
            <p:nvPr/>
          </p:nvSpPr>
          <p:spPr bwMode="auto">
            <a:xfrm>
              <a:off x="554" y="2494"/>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3</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6" name="Rectangle 29">
              <a:extLst>
                <a:ext uri="{FF2B5EF4-FFF2-40B4-BE49-F238E27FC236}">
                  <a16:creationId xmlns:a16="http://schemas.microsoft.com/office/drawing/2014/main" id="{764142A8-E87E-4CA8-8C6A-061D8C581708}"/>
                </a:ext>
              </a:extLst>
            </p:cNvPr>
            <p:cNvSpPr>
              <a:spLocks noChangeArrowheads="1"/>
            </p:cNvSpPr>
            <p:nvPr/>
          </p:nvSpPr>
          <p:spPr bwMode="auto">
            <a:xfrm>
              <a:off x="554" y="2621"/>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2</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7" name="Rectangle 30">
              <a:extLst>
                <a:ext uri="{FF2B5EF4-FFF2-40B4-BE49-F238E27FC236}">
                  <a16:creationId xmlns:a16="http://schemas.microsoft.com/office/drawing/2014/main" id="{C776D7A7-C5D4-4E49-B25E-BDB2DA381B04}"/>
                </a:ext>
              </a:extLst>
            </p:cNvPr>
            <p:cNvSpPr>
              <a:spLocks noChangeArrowheads="1"/>
            </p:cNvSpPr>
            <p:nvPr/>
          </p:nvSpPr>
          <p:spPr bwMode="auto">
            <a:xfrm>
              <a:off x="554" y="2747"/>
              <a:ext cx="4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8" name="Line 31">
              <a:extLst>
                <a:ext uri="{FF2B5EF4-FFF2-40B4-BE49-F238E27FC236}">
                  <a16:creationId xmlns:a16="http://schemas.microsoft.com/office/drawing/2014/main" id="{CE3E2758-2410-4B03-8051-10DEEA933A7C}"/>
                </a:ext>
              </a:extLst>
            </p:cNvPr>
            <p:cNvSpPr>
              <a:spLocks noChangeShapeType="1"/>
            </p:cNvSpPr>
            <p:nvPr/>
          </p:nvSpPr>
          <p:spPr bwMode="auto">
            <a:xfrm>
              <a:off x="689" y="1299"/>
              <a:ext cx="1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9" name="Line 32">
              <a:extLst>
                <a:ext uri="{FF2B5EF4-FFF2-40B4-BE49-F238E27FC236}">
                  <a16:creationId xmlns:a16="http://schemas.microsoft.com/office/drawing/2014/main" id="{7F095E6B-2B42-4C50-A4E7-812800D9275E}"/>
                </a:ext>
              </a:extLst>
            </p:cNvPr>
            <p:cNvSpPr>
              <a:spLocks noChangeShapeType="1"/>
            </p:cNvSpPr>
            <p:nvPr/>
          </p:nvSpPr>
          <p:spPr bwMode="auto">
            <a:xfrm>
              <a:off x="815" y="650"/>
              <a:ext cx="1" cy="6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0" name="Line 33">
              <a:extLst>
                <a:ext uri="{FF2B5EF4-FFF2-40B4-BE49-F238E27FC236}">
                  <a16:creationId xmlns:a16="http://schemas.microsoft.com/office/drawing/2014/main" id="{128ABE51-58EE-495B-B511-162BBA27AAA9}"/>
                </a:ext>
              </a:extLst>
            </p:cNvPr>
            <p:cNvSpPr>
              <a:spLocks noChangeShapeType="1"/>
            </p:cNvSpPr>
            <p:nvPr/>
          </p:nvSpPr>
          <p:spPr bwMode="auto">
            <a:xfrm>
              <a:off x="815" y="650"/>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1" name="Line 34">
              <a:extLst>
                <a:ext uri="{FF2B5EF4-FFF2-40B4-BE49-F238E27FC236}">
                  <a16:creationId xmlns:a16="http://schemas.microsoft.com/office/drawing/2014/main" id="{5BF216A3-4AEE-4004-BE48-F83EBFDC9FA5}"/>
                </a:ext>
              </a:extLst>
            </p:cNvPr>
            <p:cNvSpPr>
              <a:spLocks noChangeShapeType="1"/>
            </p:cNvSpPr>
            <p:nvPr/>
          </p:nvSpPr>
          <p:spPr bwMode="auto">
            <a:xfrm>
              <a:off x="936" y="650"/>
              <a:ext cx="1" cy="40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2" name="Line 35">
              <a:extLst>
                <a:ext uri="{FF2B5EF4-FFF2-40B4-BE49-F238E27FC236}">
                  <a16:creationId xmlns:a16="http://schemas.microsoft.com/office/drawing/2014/main" id="{A917E073-5790-4395-9BEA-70403A140633}"/>
                </a:ext>
              </a:extLst>
            </p:cNvPr>
            <p:cNvSpPr>
              <a:spLocks noChangeShapeType="1"/>
            </p:cNvSpPr>
            <p:nvPr/>
          </p:nvSpPr>
          <p:spPr bwMode="auto">
            <a:xfrm>
              <a:off x="936" y="1053"/>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3" name="Line 36">
              <a:extLst>
                <a:ext uri="{FF2B5EF4-FFF2-40B4-BE49-F238E27FC236}">
                  <a16:creationId xmlns:a16="http://schemas.microsoft.com/office/drawing/2014/main" id="{809DF1BA-971F-4736-AC95-61129332D65B}"/>
                </a:ext>
              </a:extLst>
            </p:cNvPr>
            <p:cNvSpPr>
              <a:spLocks noChangeShapeType="1"/>
            </p:cNvSpPr>
            <p:nvPr/>
          </p:nvSpPr>
          <p:spPr bwMode="auto">
            <a:xfrm flipV="1">
              <a:off x="1057" y="626"/>
              <a:ext cx="1" cy="4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4" name="Line 37">
              <a:extLst>
                <a:ext uri="{FF2B5EF4-FFF2-40B4-BE49-F238E27FC236}">
                  <a16:creationId xmlns:a16="http://schemas.microsoft.com/office/drawing/2014/main" id="{B20B7B90-FE39-4C06-817E-142D3C4E661A}"/>
                </a:ext>
              </a:extLst>
            </p:cNvPr>
            <p:cNvSpPr>
              <a:spLocks noChangeShapeType="1"/>
            </p:cNvSpPr>
            <p:nvPr/>
          </p:nvSpPr>
          <p:spPr bwMode="auto">
            <a:xfrm>
              <a:off x="1057" y="626"/>
              <a:ext cx="1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5" name="Line 38">
              <a:extLst>
                <a:ext uri="{FF2B5EF4-FFF2-40B4-BE49-F238E27FC236}">
                  <a16:creationId xmlns:a16="http://schemas.microsoft.com/office/drawing/2014/main" id="{FC340BE6-70DA-454F-9E1B-BE036DC3B80E}"/>
                </a:ext>
              </a:extLst>
            </p:cNvPr>
            <p:cNvSpPr>
              <a:spLocks noChangeShapeType="1"/>
            </p:cNvSpPr>
            <p:nvPr/>
          </p:nvSpPr>
          <p:spPr bwMode="auto">
            <a:xfrm>
              <a:off x="1177" y="626"/>
              <a:ext cx="1" cy="67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6" name="Line 39">
              <a:extLst>
                <a:ext uri="{FF2B5EF4-FFF2-40B4-BE49-F238E27FC236}">
                  <a16:creationId xmlns:a16="http://schemas.microsoft.com/office/drawing/2014/main" id="{AC02A777-7BD9-4092-8497-1FE0CB6E6B62}"/>
                </a:ext>
              </a:extLst>
            </p:cNvPr>
            <p:cNvSpPr>
              <a:spLocks noChangeShapeType="1"/>
            </p:cNvSpPr>
            <p:nvPr/>
          </p:nvSpPr>
          <p:spPr bwMode="auto">
            <a:xfrm>
              <a:off x="1177" y="1299"/>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7" name="Line 40">
              <a:extLst>
                <a:ext uri="{FF2B5EF4-FFF2-40B4-BE49-F238E27FC236}">
                  <a16:creationId xmlns:a16="http://schemas.microsoft.com/office/drawing/2014/main" id="{ACC50E35-58A4-4EC0-A91F-C9D3576B5CFD}"/>
                </a:ext>
              </a:extLst>
            </p:cNvPr>
            <p:cNvSpPr>
              <a:spLocks noChangeShapeType="1"/>
            </p:cNvSpPr>
            <p:nvPr/>
          </p:nvSpPr>
          <p:spPr bwMode="auto">
            <a:xfrm>
              <a:off x="1298" y="1299"/>
              <a:ext cx="1" cy="39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8" name="Line 41">
              <a:extLst>
                <a:ext uri="{FF2B5EF4-FFF2-40B4-BE49-F238E27FC236}">
                  <a16:creationId xmlns:a16="http://schemas.microsoft.com/office/drawing/2014/main" id="{B49AC039-4AAA-4263-B605-B7EF5D456C26}"/>
                </a:ext>
              </a:extLst>
            </p:cNvPr>
            <p:cNvSpPr>
              <a:spLocks noChangeShapeType="1"/>
            </p:cNvSpPr>
            <p:nvPr/>
          </p:nvSpPr>
          <p:spPr bwMode="auto">
            <a:xfrm>
              <a:off x="1298" y="1696"/>
              <a:ext cx="1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59" name="Line 42">
              <a:extLst>
                <a:ext uri="{FF2B5EF4-FFF2-40B4-BE49-F238E27FC236}">
                  <a16:creationId xmlns:a16="http://schemas.microsoft.com/office/drawing/2014/main" id="{59B7608A-BAA2-42A5-9834-A51812F796ED}"/>
                </a:ext>
              </a:extLst>
            </p:cNvPr>
            <p:cNvSpPr>
              <a:spLocks noChangeShapeType="1"/>
            </p:cNvSpPr>
            <p:nvPr/>
          </p:nvSpPr>
          <p:spPr bwMode="auto">
            <a:xfrm flipV="1">
              <a:off x="1418" y="1227"/>
              <a:ext cx="1" cy="4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0" name="Line 43">
              <a:extLst>
                <a:ext uri="{FF2B5EF4-FFF2-40B4-BE49-F238E27FC236}">
                  <a16:creationId xmlns:a16="http://schemas.microsoft.com/office/drawing/2014/main" id="{F6F2CB9A-909E-4D7E-BD4A-326A808520A4}"/>
                </a:ext>
              </a:extLst>
            </p:cNvPr>
            <p:cNvSpPr>
              <a:spLocks noChangeShapeType="1"/>
            </p:cNvSpPr>
            <p:nvPr/>
          </p:nvSpPr>
          <p:spPr bwMode="auto">
            <a:xfrm>
              <a:off x="1418" y="1227"/>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1" name="Line 44">
              <a:extLst>
                <a:ext uri="{FF2B5EF4-FFF2-40B4-BE49-F238E27FC236}">
                  <a16:creationId xmlns:a16="http://schemas.microsoft.com/office/drawing/2014/main" id="{523C6AAB-BA1D-4DC4-9A21-38A1B21364C6}"/>
                </a:ext>
              </a:extLst>
            </p:cNvPr>
            <p:cNvSpPr>
              <a:spLocks noChangeShapeType="1"/>
            </p:cNvSpPr>
            <p:nvPr/>
          </p:nvSpPr>
          <p:spPr bwMode="auto">
            <a:xfrm flipV="1">
              <a:off x="1539" y="746"/>
              <a:ext cx="1" cy="48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2" name="Line 45">
              <a:extLst>
                <a:ext uri="{FF2B5EF4-FFF2-40B4-BE49-F238E27FC236}">
                  <a16:creationId xmlns:a16="http://schemas.microsoft.com/office/drawing/2014/main" id="{C67D0E9C-2281-4B05-87F3-BE1D0540DFFA}"/>
                </a:ext>
              </a:extLst>
            </p:cNvPr>
            <p:cNvSpPr>
              <a:spLocks noChangeShapeType="1"/>
            </p:cNvSpPr>
            <p:nvPr/>
          </p:nvSpPr>
          <p:spPr bwMode="auto">
            <a:xfrm>
              <a:off x="1539" y="746"/>
              <a:ext cx="1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3" name="Line 46">
              <a:extLst>
                <a:ext uri="{FF2B5EF4-FFF2-40B4-BE49-F238E27FC236}">
                  <a16:creationId xmlns:a16="http://schemas.microsoft.com/office/drawing/2014/main" id="{7CC48AF7-4785-4242-A831-75EC8A10BFD6}"/>
                </a:ext>
              </a:extLst>
            </p:cNvPr>
            <p:cNvSpPr>
              <a:spLocks noChangeShapeType="1"/>
            </p:cNvSpPr>
            <p:nvPr/>
          </p:nvSpPr>
          <p:spPr bwMode="auto">
            <a:xfrm>
              <a:off x="1659" y="746"/>
              <a:ext cx="1" cy="4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4" name="Line 47">
              <a:extLst>
                <a:ext uri="{FF2B5EF4-FFF2-40B4-BE49-F238E27FC236}">
                  <a16:creationId xmlns:a16="http://schemas.microsoft.com/office/drawing/2014/main" id="{CC1490F8-AE50-4CB6-8028-9DC253F5ADDF}"/>
                </a:ext>
              </a:extLst>
            </p:cNvPr>
            <p:cNvSpPr>
              <a:spLocks noChangeShapeType="1"/>
            </p:cNvSpPr>
            <p:nvPr/>
          </p:nvSpPr>
          <p:spPr bwMode="auto">
            <a:xfrm>
              <a:off x="1659" y="1203"/>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5" name="Line 48">
              <a:extLst>
                <a:ext uri="{FF2B5EF4-FFF2-40B4-BE49-F238E27FC236}">
                  <a16:creationId xmlns:a16="http://schemas.microsoft.com/office/drawing/2014/main" id="{24311F26-4F06-446C-B9B7-5439C02FC34C}"/>
                </a:ext>
              </a:extLst>
            </p:cNvPr>
            <p:cNvSpPr>
              <a:spLocks noChangeShapeType="1"/>
            </p:cNvSpPr>
            <p:nvPr/>
          </p:nvSpPr>
          <p:spPr bwMode="auto">
            <a:xfrm flipV="1">
              <a:off x="1780" y="1107"/>
              <a:ext cx="1"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6" name="Line 49">
              <a:extLst>
                <a:ext uri="{FF2B5EF4-FFF2-40B4-BE49-F238E27FC236}">
                  <a16:creationId xmlns:a16="http://schemas.microsoft.com/office/drawing/2014/main" id="{FD938924-AB01-432E-9FDB-13CB04C7B473}"/>
                </a:ext>
              </a:extLst>
            </p:cNvPr>
            <p:cNvSpPr>
              <a:spLocks noChangeShapeType="1"/>
            </p:cNvSpPr>
            <p:nvPr/>
          </p:nvSpPr>
          <p:spPr bwMode="auto">
            <a:xfrm>
              <a:off x="1780" y="1107"/>
              <a:ext cx="1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7" name="Line 50">
              <a:extLst>
                <a:ext uri="{FF2B5EF4-FFF2-40B4-BE49-F238E27FC236}">
                  <a16:creationId xmlns:a16="http://schemas.microsoft.com/office/drawing/2014/main" id="{D95848C7-1920-41CC-B24E-0204F910EA34}"/>
                </a:ext>
              </a:extLst>
            </p:cNvPr>
            <p:cNvSpPr>
              <a:spLocks noChangeShapeType="1"/>
            </p:cNvSpPr>
            <p:nvPr/>
          </p:nvSpPr>
          <p:spPr bwMode="auto">
            <a:xfrm>
              <a:off x="1900" y="1107"/>
              <a:ext cx="1" cy="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8" name="Line 51">
              <a:extLst>
                <a:ext uri="{FF2B5EF4-FFF2-40B4-BE49-F238E27FC236}">
                  <a16:creationId xmlns:a16="http://schemas.microsoft.com/office/drawing/2014/main" id="{056381A9-0871-4B55-80B4-0508DA718A35}"/>
                </a:ext>
              </a:extLst>
            </p:cNvPr>
            <p:cNvSpPr>
              <a:spLocks noChangeShapeType="1"/>
            </p:cNvSpPr>
            <p:nvPr/>
          </p:nvSpPr>
          <p:spPr bwMode="auto">
            <a:xfrm>
              <a:off x="1900" y="1612"/>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69" name="Line 52">
              <a:extLst>
                <a:ext uri="{FF2B5EF4-FFF2-40B4-BE49-F238E27FC236}">
                  <a16:creationId xmlns:a16="http://schemas.microsoft.com/office/drawing/2014/main" id="{70F8C6DB-B1C9-4B97-AF3A-4D5646F074A4}"/>
                </a:ext>
              </a:extLst>
            </p:cNvPr>
            <p:cNvSpPr>
              <a:spLocks noChangeShapeType="1"/>
            </p:cNvSpPr>
            <p:nvPr/>
          </p:nvSpPr>
          <p:spPr bwMode="auto">
            <a:xfrm>
              <a:off x="2021" y="1612"/>
              <a:ext cx="1" cy="6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0" name="Line 53">
              <a:extLst>
                <a:ext uri="{FF2B5EF4-FFF2-40B4-BE49-F238E27FC236}">
                  <a16:creationId xmlns:a16="http://schemas.microsoft.com/office/drawing/2014/main" id="{AD0194AD-E4A2-41CF-BB8C-409350E2809A}"/>
                </a:ext>
              </a:extLst>
            </p:cNvPr>
            <p:cNvSpPr>
              <a:spLocks noChangeShapeType="1"/>
            </p:cNvSpPr>
            <p:nvPr/>
          </p:nvSpPr>
          <p:spPr bwMode="auto">
            <a:xfrm>
              <a:off x="2027" y="2286"/>
              <a:ext cx="11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1" name="Line 54">
              <a:extLst>
                <a:ext uri="{FF2B5EF4-FFF2-40B4-BE49-F238E27FC236}">
                  <a16:creationId xmlns:a16="http://schemas.microsoft.com/office/drawing/2014/main" id="{C8787BB6-24E9-47AE-979C-C58C7B4841B5}"/>
                </a:ext>
              </a:extLst>
            </p:cNvPr>
            <p:cNvSpPr>
              <a:spLocks noChangeShapeType="1"/>
            </p:cNvSpPr>
            <p:nvPr/>
          </p:nvSpPr>
          <p:spPr bwMode="auto">
            <a:xfrm>
              <a:off x="2141" y="2286"/>
              <a:ext cx="1" cy="25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2" name="Line 55">
              <a:extLst>
                <a:ext uri="{FF2B5EF4-FFF2-40B4-BE49-F238E27FC236}">
                  <a16:creationId xmlns:a16="http://schemas.microsoft.com/office/drawing/2014/main" id="{7447BA8E-D643-4368-9096-2DB0F76FA257}"/>
                </a:ext>
              </a:extLst>
            </p:cNvPr>
            <p:cNvSpPr>
              <a:spLocks noChangeShapeType="1"/>
            </p:cNvSpPr>
            <p:nvPr/>
          </p:nvSpPr>
          <p:spPr bwMode="auto">
            <a:xfrm flipV="1">
              <a:off x="2141" y="2538"/>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3" name="Line 56">
              <a:extLst>
                <a:ext uri="{FF2B5EF4-FFF2-40B4-BE49-F238E27FC236}">
                  <a16:creationId xmlns:a16="http://schemas.microsoft.com/office/drawing/2014/main" id="{830D806E-6D80-4284-ABB1-51B3EBCCEF01}"/>
                </a:ext>
              </a:extLst>
            </p:cNvPr>
            <p:cNvSpPr>
              <a:spLocks noChangeShapeType="1"/>
            </p:cNvSpPr>
            <p:nvPr/>
          </p:nvSpPr>
          <p:spPr bwMode="auto">
            <a:xfrm flipV="1">
              <a:off x="2262" y="2541"/>
              <a:ext cx="1" cy="12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4" name="Line 57">
              <a:extLst>
                <a:ext uri="{FF2B5EF4-FFF2-40B4-BE49-F238E27FC236}">
                  <a16:creationId xmlns:a16="http://schemas.microsoft.com/office/drawing/2014/main" id="{E52DE403-521C-4B05-B32D-0C8DC9046365}"/>
                </a:ext>
              </a:extLst>
            </p:cNvPr>
            <p:cNvSpPr>
              <a:spLocks noChangeShapeType="1"/>
            </p:cNvSpPr>
            <p:nvPr/>
          </p:nvSpPr>
          <p:spPr bwMode="auto">
            <a:xfrm flipV="1">
              <a:off x="2262" y="2668"/>
              <a:ext cx="12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5" name="Line 58">
              <a:extLst>
                <a:ext uri="{FF2B5EF4-FFF2-40B4-BE49-F238E27FC236}">
                  <a16:creationId xmlns:a16="http://schemas.microsoft.com/office/drawing/2014/main" id="{3CEACA9A-E01B-47E1-B257-AD7C9A7D23F5}"/>
                </a:ext>
              </a:extLst>
            </p:cNvPr>
            <p:cNvSpPr>
              <a:spLocks noChangeShapeType="1"/>
            </p:cNvSpPr>
            <p:nvPr/>
          </p:nvSpPr>
          <p:spPr bwMode="auto">
            <a:xfrm flipV="1">
              <a:off x="2382" y="2478"/>
              <a:ext cx="1" cy="1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6" name="Line 59">
              <a:extLst>
                <a:ext uri="{FF2B5EF4-FFF2-40B4-BE49-F238E27FC236}">
                  <a16:creationId xmlns:a16="http://schemas.microsoft.com/office/drawing/2014/main" id="{23A19970-27C7-478A-A022-CDF13C894649}"/>
                </a:ext>
              </a:extLst>
            </p:cNvPr>
            <p:cNvSpPr>
              <a:spLocks noChangeShapeType="1"/>
            </p:cNvSpPr>
            <p:nvPr/>
          </p:nvSpPr>
          <p:spPr bwMode="auto">
            <a:xfrm>
              <a:off x="2382" y="2478"/>
              <a:ext cx="121" cy="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7" name="Line 60">
              <a:extLst>
                <a:ext uri="{FF2B5EF4-FFF2-40B4-BE49-F238E27FC236}">
                  <a16:creationId xmlns:a16="http://schemas.microsoft.com/office/drawing/2014/main" id="{A87B5460-7991-4322-A384-289BDB36BD7C}"/>
                </a:ext>
              </a:extLst>
            </p:cNvPr>
            <p:cNvSpPr>
              <a:spLocks noChangeShapeType="1"/>
            </p:cNvSpPr>
            <p:nvPr/>
          </p:nvSpPr>
          <p:spPr bwMode="auto">
            <a:xfrm flipH="1" flipV="1">
              <a:off x="2497" y="722"/>
              <a:ext cx="6" cy="176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8" name="Line 61">
              <a:extLst>
                <a:ext uri="{FF2B5EF4-FFF2-40B4-BE49-F238E27FC236}">
                  <a16:creationId xmlns:a16="http://schemas.microsoft.com/office/drawing/2014/main" id="{08561E35-5350-4892-A77E-936B493C5173}"/>
                </a:ext>
              </a:extLst>
            </p:cNvPr>
            <p:cNvSpPr>
              <a:spLocks noChangeShapeType="1"/>
            </p:cNvSpPr>
            <p:nvPr/>
          </p:nvSpPr>
          <p:spPr bwMode="auto">
            <a:xfrm>
              <a:off x="2497" y="722"/>
              <a:ext cx="12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79" name="Line 62">
              <a:extLst>
                <a:ext uri="{FF2B5EF4-FFF2-40B4-BE49-F238E27FC236}">
                  <a16:creationId xmlns:a16="http://schemas.microsoft.com/office/drawing/2014/main" id="{2D16C463-70E7-4869-9678-1C85B92B3D6F}"/>
                </a:ext>
              </a:extLst>
            </p:cNvPr>
            <p:cNvSpPr>
              <a:spLocks noChangeShapeType="1"/>
            </p:cNvSpPr>
            <p:nvPr/>
          </p:nvSpPr>
          <p:spPr bwMode="auto">
            <a:xfrm>
              <a:off x="2623" y="722"/>
              <a:ext cx="1" cy="7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0" name="Line 63">
              <a:extLst>
                <a:ext uri="{FF2B5EF4-FFF2-40B4-BE49-F238E27FC236}">
                  <a16:creationId xmlns:a16="http://schemas.microsoft.com/office/drawing/2014/main" id="{27A6CB1C-96DA-494B-A43D-3A2AD2D5D55F}"/>
                </a:ext>
              </a:extLst>
            </p:cNvPr>
            <p:cNvSpPr>
              <a:spLocks noChangeShapeType="1"/>
            </p:cNvSpPr>
            <p:nvPr/>
          </p:nvSpPr>
          <p:spPr bwMode="auto">
            <a:xfrm>
              <a:off x="2623" y="1444"/>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1" name="Line 64">
              <a:extLst>
                <a:ext uri="{FF2B5EF4-FFF2-40B4-BE49-F238E27FC236}">
                  <a16:creationId xmlns:a16="http://schemas.microsoft.com/office/drawing/2014/main" id="{850405A8-74D5-448E-800C-4DF21453481D}"/>
                </a:ext>
              </a:extLst>
            </p:cNvPr>
            <p:cNvSpPr>
              <a:spLocks noChangeShapeType="1"/>
            </p:cNvSpPr>
            <p:nvPr/>
          </p:nvSpPr>
          <p:spPr bwMode="auto">
            <a:xfrm>
              <a:off x="2744" y="1444"/>
              <a:ext cx="1" cy="120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2" name="Line 65">
              <a:extLst>
                <a:ext uri="{FF2B5EF4-FFF2-40B4-BE49-F238E27FC236}">
                  <a16:creationId xmlns:a16="http://schemas.microsoft.com/office/drawing/2014/main" id="{BB474037-CFAB-4EA6-A4B0-78F4FEB33477}"/>
                </a:ext>
              </a:extLst>
            </p:cNvPr>
            <p:cNvSpPr>
              <a:spLocks noChangeShapeType="1"/>
            </p:cNvSpPr>
            <p:nvPr/>
          </p:nvSpPr>
          <p:spPr bwMode="auto">
            <a:xfrm flipV="1">
              <a:off x="2744" y="2645"/>
              <a:ext cx="12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3" name="Line 66">
              <a:extLst>
                <a:ext uri="{FF2B5EF4-FFF2-40B4-BE49-F238E27FC236}">
                  <a16:creationId xmlns:a16="http://schemas.microsoft.com/office/drawing/2014/main" id="{83C97967-6BF2-4BBB-AAC7-59C8AF932D84}"/>
                </a:ext>
              </a:extLst>
            </p:cNvPr>
            <p:cNvSpPr>
              <a:spLocks noChangeShapeType="1"/>
            </p:cNvSpPr>
            <p:nvPr/>
          </p:nvSpPr>
          <p:spPr bwMode="auto">
            <a:xfrm flipV="1">
              <a:off x="2872" y="2646"/>
              <a:ext cx="1"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4" name="Line 67">
              <a:extLst>
                <a:ext uri="{FF2B5EF4-FFF2-40B4-BE49-F238E27FC236}">
                  <a16:creationId xmlns:a16="http://schemas.microsoft.com/office/drawing/2014/main" id="{278C61B5-5031-469E-A07D-78618BFE522E}"/>
                </a:ext>
              </a:extLst>
            </p:cNvPr>
            <p:cNvSpPr>
              <a:spLocks noChangeShapeType="1"/>
            </p:cNvSpPr>
            <p:nvPr/>
          </p:nvSpPr>
          <p:spPr bwMode="auto">
            <a:xfrm flipV="1">
              <a:off x="2872" y="2777"/>
              <a:ext cx="11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5" name="Line 68">
              <a:extLst>
                <a:ext uri="{FF2B5EF4-FFF2-40B4-BE49-F238E27FC236}">
                  <a16:creationId xmlns:a16="http://schemas.microsoft.com/office/drawing/2014/main" id="{128DF5E0-941B-4DD5-BBCD-10C5279F4965}"/>
                </a:ext>
              </a:extLst>
            </p:cNvPr>
            <p:cNvSpPr>
              <a:spLocks noChangeShapeType="1"/>
            </p:cNvSpPr>
            <p:nvPr/>
          </p:nvSpPr>
          <p:spPr bwMode="auto">
            <a:xfrm flipV="1">
              <a:off x="2985" y="2683"/>
              <a:ext cx="1" cy="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6" name="Line 69">
              <a:extLst>
                <a:ext uri="{FF2B5EF4-FFF2-40B4-BE49-F238E27FC236}">
                  <a16:creationId xmlns:a16="http://schemas.microsoft.com/office/drawing/2014/main" id="{4A8CEBCE-716E-41CB-9063-67D45A4E415B}"/>
                </a:ext>
              </a:extLst>
            </p:cNvPr>
            <p:cNvSpPr>
              <a:spLocks noChangeShapeType="1"/>
            </p:cNvSpPr>
            <p:nvPr/>
          </p:nvSpPr>
          <p:spPr bwMode="auto">
            <a:xfrm>
              <a:off x="2984" y="2683"/>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7" name="Line 70">
              <a:extLst>
                <a:ext uri="{FF2B5EF4-FFF2-40B4-BE49-F238E27FC236}">
                  <a16:creationId xmlns:a16="http://schemas.microsoft.com/office/drawing/2014/main" id="{2A6DC44C-4902-4DD5-8A94-94AF45627F2E}"/>
                </a:ext>
              </a:extLst>
            </p:cNvPr>
            <p:cNvSpPr>
              <a:spLocks noChangeShapeType="1"/>
            </p:cNvSpPr>
            <p:nvPr/>
          </p:nvSpPr>
          <p:spPr bwMode="auto">
            <a:xfrm flipH="1" flipV="1">
              <a:off x="3105" y="2286"/>
              <a:ext cx="1" cy="3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8" name="Line 71">
              <a:extLst>
                <a:ext uri="{FF2B5EF4-FFF2-40B4-BE49-F238E27FC236}">
                  <a16:creationId xmlns:a16="http://schemas.microsoft.com/office/drawing/2014/main" id="{25F02338-79F8-42B3-93A3-D9B608A820F0}"/>
                </a:ext>
              </a:extLst>
            </p:cNvPr>
            <p:cNvSpPr>
              <a:spLocks noChangeShapeType="1"/>
            </p:cNvSpPr>
            <p:nvPr/>
          </p:nvSpPr>
          <p:spPr bwMode="auto">
            <a:xfrm flipV="1">
              <a:off x="3105" y="2286"/>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89" name="Line 72">
              <a:extLst>
                <a:ext uri="{FF2B5EF4-FFF2-40B4-BE49-F238E27FC236}">
                  <a16:creationId xmlns:a16="http://schemas.microsoft.com/office/drawing/2014/main" id="{AFF8F7C5-DF2E-4657-96CC-81F92F8F0D12}"/>
                </a:ext>
              </a:extLst>
            </p:cNvPr>
            <p:cNvSpPr>
              <a:spLocks noChangeShapeType="1"/>
            </p:cNvSpPr>
            <p:nvPr/>
          </p:nvSpPr>
          <p:spPr bwMode="auto">
            <a:xfrm flipH="1">
              <a:off x="3226" y="2286"/>
              <a:ext cx="1" cy="1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0" name="Line 73">
              <a:extLst>
                <a:ext uri="{FF2B5EF4-FFF2-40B4-BE49-F238E27FC236}">
                  <a16:creationId xmlns:a16="http://schemas.microsoft.com/office/drawing/2014/main" id="{D1A26034-CBF7-423D-A25A-357FA2F2609D}"/>
                </a:ext>
              </a:extLst>
            </p:cNvPr>
            <p:cNvSpPr>
              <a:spLocks noChangeShapeType="1"/>
            </p:cNvSpPr>
            <p:nvPr/>
          </p:nvSpPr>
          <p:spPr bwMode="auto">
            <a:xfrm flipV="1">
              <a:off x="3224" y="2442"/>
              <a:ext cx="123"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1" name="Line 74">
              <a:extLst>
                <a:ext uri="{FF2B5EF4-FFF2-40B4-BE49-F238E27FC236}">
                  <a16:creationId xmlns:a16="http://schemas.microsoft.com/office/drawing/2014/main" id="{FE64AC3C-3ED7-47E2-AD04-CE9D84B5E28C}"/>
                </a:ext>
              </a:extLst>
            </p:cNvPr>
            <p:cNvSpPr>
              <a:spLocks noChangeShapeType="1"/>
            </p:cNvSpPr>
            <p:nvPr/>
          </p:nvSpPr>
          <p:spPr bwMode="auto">
            <a:xfrm flipH="1" flipV="1">
              <a:off x="3346" y="2370"/>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2" name="Line 75">
              <a:extLst>
                <a:ext uri="{FF2B5EF4-FFF2-40B4-BE49-F238E27FC236}">
                  <a16:creationId xmlns:a16="http://schemas.microsoft.com/office/drawing/2014/main" id="{17483154-56E1-49AC-AEFF-A3A3D64C0144}"/>
                </a:ext>
              </a:extLst>
            </p:cNvPr>
            <p:cNvSpPr>
              <a:spLocks noChangeShapeType="1"/>
            </p:cNvSpPr>
            <p:nvPr/>
          </p:nvSpPr>
          <p:spPr bwMode="auto">
            <a:xfrm flipV="1">
              <a:off x="3346" y="2370"/>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3" name="Line 76">
              <a:extLst>
                <a:ext uri="{FF2B5EF4-FFF2-40B4-BE49-F238E27FC236}">
                  <a16:creationId xmlns:a16="http://schemas.microsoft.com/office/drawing/2014/main" id="{5378678C-7A07-49A3-8949-C478930D7F0D}"/>
                </a:ext>
              </a:extLst>
            </p:cNvPr>
            <p:cNvSpPr>
              <a:spLocks noChangeShapeType="1"/>
            </p:cNvSpPr>
            <p:nvPr/>
          </p:nvSpPr>
          <p:spPr bwMode="auto">
            <a:xfrm flipH="1">
              <a:off x="3467" y="2371"/>
              <a:ext cx="1" cy="1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4" name="Line 77">
              <a:extLst>
                <a:ext uri="{FF2B5EF4-FFF2-40B4-BE49-F238E27FC236}">
                  <a16:creationId xmlns:a16="http://schemas.microsoft.com/office/drawing/2014/main" id="{A510B181-78D9-4257-9106-5F92775F9A95}"/>
                </a:ext>
              </a:extLst>
            </p:cNvPr>
            <p:cNvSpPr>
              <a:spLocks noChangeShapeType="1"/>
            </p:cNvSpPr>
            <p:nvPr/>
          </p:nvSpPr>
          <p:spPr bwMode="auto">
            <a:xfrm flipV="1">
              <a:off x="3465" y="2561"/>
              <a:ext cx="123"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5" name="Line 78">
              <a:extLst>
                <a:ext uri="{FF2B5EF4-FFF2-40B4-BE49-F238E27FC236}">
                  <a16:creationId xmlns:a16="http://schemas.microsoft.com/office/drawing/2014/main" id="{9D559EDF-D98F-4A7C-A380-257701707279}"/>
                </a:ext>
              </a:extLst>
            </p:cNvPr>
            <p:cNvSpPr>
              <a:spLocks noChangeShapeType="1"/>
            </p:cNvSpPr>
            <p:nvPr/>
          </p:nvSpPr>
          <p:spPr bwMode="auto">
            <a:xfrm flipH="1" flipV="1">
              <a:off x="3587" y="2466"/>
              <a:ext cx="1"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6" name="Line 79">
              <a:extLst>
                <a:ext uri="{FF2B5EF4-FFF2-40B4-BE49-F238E27FC236}">
                  <a16:creationId xmlns:a16="http://schemas.microsoft.com/office/drawing/2014/main" id="{E627D359-F15B-4D48-AFFA-9B01FB4E50C6}"/>
                </a:ext>
              </a:extLst>
            </p:cNvPr>
            <p:cNvSpPr>
              <a:spLocks noChangeShapeType="1"/>
            </p:cNvSpPr>
            <p:nvPr/>
          </p:nvSpPr>
          <p:spPr bwMode="auto">
            <a:xfrm flipV="1">
              <a:off x="3587" y="2466"/>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7" name="Line 80">
              <a:extLst>
                <a:ext uri="{FF2B5EF4-FFF2-40B4-BE49-F238E27FC236}">
                  <a16:creationId xmlns:a16="http://schemas.microsoft.com/office/drawing/2014/main" id="{40DE6E2C-D365-4AF7-9704-4F7C4AAE0F63}"/>
                </a:ext>
              </a:extLst>
            </p:cNvPr>
            <p:cNvSpPr>
              <a:spLocks noChangeShapeType="1"/>
            </p:cNvSpPr>
            <p:nvPr/>
          </p:nvSpPr>
          <p:spPr bwMode="auto">
            <a:xfrm flipH="1">
              <a:off x="3708" y="2466"/>
              <a:ext cx="1" cy="3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8" name="Line 81">
              <a:extLst>
                <a:ext uri="{FF2B5EF4-FFF2-40B4-BE49-F238E27FC236}">
                  <a16:creationId xmlns:a16="http://schemas.microsoft.com/office/drawing/2014/main" id="{37854A35-505B-402A-9793-95CE75B1EA72}"/>
                </a:ext>
              </a:extLst>
            </p:cNvPr>
            <p:cNvSpPr>
              <a:spLocks noChangeShapeType="1"/>
            </p:cNvSpPr>
            <p:nvPr/>
          </p:nvSpPr>
          <p:spPr bwMode="auto">
            <a:xfrm flipV="1">
              <a:off x="3708" y="2803"/>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99" name="Line 82">
              <a:extLst>
                <a:ext uri="{FF2B5EF4-FFF2-40B4-BE49-F238E27FC236}">
                  <a16:creationId xmlns:a16="http://schemas.microsoft.com/office/drawing/2014/main" id="{6BE73369-A91D-42AF-919B-6B7E3B7FB4FB}"/>
                </a:ext>
              </a:extLst>
            </p:cNvPr>
            <p:cNvSpPr>
              <a:spLocks noChangeShapeType="1"/>
            </p:cNvSpPr>
            <p:nvPr/>
          </p:nvSpPr>
          <p:spPr bwMode="auto">
            <a:xfrm>
              <a:off x="3830" y="2803"/>
              <a:ext cx="1" cy="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0" name="Line 83">
              <a:extLst>
                <a:ext uri="{FF2B5EF4-FFF2-40B4-BE49-F238E27FC236}">
                  <a16:creationId xmlns:a16="http://schemas.microsoft.com/office/drawing/2014/main" id="{F882C455-180B-48E4-9208-16D884C8D784}"/>
                </a:ext>
              </a:extLst>
            </p:cNvPr>
            <p:cNvSpPr>
              <a:spLocks noChangeShapeType="1"/>
            </p:cNvSpPr>
            <p:nvPr/>
          </p:nvSpPr>
          <p:spPr bwMode="auto">
            <a:xfrm flipV="1">
              <a:off x="3830" y="2887"/>
              <a:ext cx="119"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1" name="Line 84">
              <a:extLst>
                <a:ext uri="{FF2B5EF4-FFF2-40B4-BE49-F238E27FC236}">
                  <a16:creationId xmlns:a16="http://schemas.microsoft.com/office/drawing/2014/main" id="{211D0E2C-6E82-49B8-BEFC-1F64307F4F9D}"/>
                </a:ext>
              </a:extLst>
            </p:cNvPr>
            <p:cNvSpPr>
              <a:spLocks noChangeShapeType="1"/>
            </p:cNvSpPr>
            <p:nvPr/>
          </p:nvSpPr>
          <p:spPr bwMode="auto">
            <a:xfrm>
              <a:off x="3949" y="2815"/>
              <a:ext cx="1" cy="7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2" name="Line 85">
              <a:extLst>
                <a:ext uri="{FF2B5EF4-FFF2-40B4-BE49-F238E27FC236}">
                  <a16:creationId xmlns:a16="http://schemas.microsoft.com/office/drawing/2014/main" id="{5F27D47B-4ABA-4D61-B4D0-E0F190B1B691}"/>
                </a:ext>
              </a:extLst>
            </p:cNvPr>
            <p:cNvSpPr>
              <a:spLocks noChangeShapeType="1"/>
            </p:cNvSpPr>
            <p:nvPr/>
          </p:nvSpPr>
          <p:spPr bwMode="auto">
            <a:xfrm flipV="1">
              <a:off x="3950" y="2815"/>
              <a:ext cx="1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3" name="Line 86">
              <a:extLst>
                <a:ext uri="{FF2B5EF4-FFF2-40B4-BE49-F238E27FC236}">
                  <a16:creationId xmlns:a16="http://schemas.microsoft.com/office/drawing/2014/main" id="{993C89C8-E723-467C-8758-AE79AED6300C}"/>
                </a:ext>
              </a:extLst>
            </p:cNvPr>
            <p:cNvSpPr>
              <a:spLocks noChangeShapeType="1"/>
            </p:cNvSpPr>
            <p:nvPr/>
          </p:nvSpPr>
          <p:spPr bwMode="auto">
            <a:xfrm flipV="1">
              <a:off x="4070" y="2791"/>
              <a:ext cx="1"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4" name="Line 87">
              <a:extLst>
                <a:ext uri="{FF2B5EF4-FFF2-40B4-BE49-F238E27FC236}">
                  <a16:creationId xmlns:a16="http://schemas.microsoft.com/office/drawing/2014/main" id="{1C860D1E-DBD3-4242-A331-21860CC3FC7E}"/>
                </a:ext>
              </a:extLst>
            </p:cNvPr>
            <p:cNvSpPr>
              <a:spLocks noChangeShapeType="1"/>
            </p:cNvSpPr>
            <p:nvPr/>
          </p:nvSpPr>
          <p:spPr bwMode="auto">
            <a:xfrm flipV="1">
              <a:off x="4070" y="2789"/>
              <a:ext cx="120" cy="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5" name="Line 88">
              <a:extLst>
                <a:ext uri="{FF2B5EF4-FFF2-40B4-BE49-F238E27FC236}">
                  <a16:creationId xmlns:a16="http://schemas.microsoft.com/office/drawing/2014/main" id="{971D5E4D-5C29-4C71-8AFD-67D06E9EDFF1}"/>
                </a:ext>
              </a:extLst>
            </p:cNvPr>
            <p:cNvSpPr>
              <a:spLocks noChangeShapeType="1"/>
            </p:cNvSpPr>
            <p:nvPr/>
          </p:nvSpPr>
          <p:spPr bwMode="auto">
            <a:xfrm flipV="1">
              <a:off x="4190" y="2767"/>
              <a:ext cx="2" cy="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6" name="Line 89">
              <a:extLst>
                <a:ext uri="{FF2B5EF4-FFF2-40B4-BE49-F238E27FC236}">
                  <a16:creationId xmlns:a16="http://schemas.microsoft.com/office/drawing/2014/main" id="{CD2EA2B3-6E3C-4133-B024-97D61A70A5B8}"/>
                </a:ext>
              </a:extLst>
            </p:cNvPr>
            <p:cNvSpPr>
              <a:spLocks noChangeShapeType="1"/>
            </p:cNvSpPr>
            <p:nvPr/>
          </p:nvSpPr>
          <p:spPr bwMode="auto">
            <a:xfrm flipV="1">
              <a:off x="4190" y="2767"/>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7" name="Line 90">
              <a:extLst>
                <a:ext uri="{FF2B5EF4-FFF2-40B4-BE49-F238E27FC236}">
                  <a16:creationId xmlns:a16="http://schemas.microsoft.com/office/drawing/2014/main" id="{1655115E-EE61-41F9-93DA-8A5B165E5ABC}"/>
                </a:ext>
              </a:extLst>
            </p:cNvPr>
            <p:cNvSpPr>
              <a:spLocks noChangeShapeType="1"/>
            </p:cNvSpPr>
            <p:nvPr/>
          </p:nvSpPr>
          <p:spPr bwMode="auto">
            <a:xfrm>
              <a:off x="4311" y="2768"/>
              <a:ext cx="1"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8" name="Line 91">
              <a:extLst>
                <a:ext uri="{FF2B5EF4-FFF2-40B4-BE49-F238E27FC236}">
                  <a16:creationId xmlns:a16="http://schemas.microsoft.com/office/drawing/2014/main" id="{15D330E4-85C4-458A-B052-30F0649AD9DC}"/>
                </a:ext>
              </a:extLst>
            </p:cNvPr>
            <p:cNvSpPr>
              <a:spLocks noChangeShapeType="1"/>
            </p:cNvSpPr>
            <p:nvPr/>
          </p:nvSpPr>
          <p:spPr bwMode="auto">
            <a:xfrm flipV="1">
              <a:off x="4311" y="2839"/>
              <a:ext cx="1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09" name="Line 92">
              <a:extLst>
                <a:ext uri="{FF2B5EF4-FFF2-40B4-BE49-F238E27FC236}">
                  <a16:creationId xmlns:a16="http://schemas.microsoft.com/office/drawing/2014/main" id="{584EF7F2-0C99-4B16-B589-B3D70E87D0AB}"/>
                </a:ext>
              </a:extLst>
            </p:cNvPr>
            <p:cNvSpPr>
              <a:spLocks noChangeShapeType="1"/>
            </p:cNvSpPr>
            <p:nvPr/>
          </p:nvSpPr>
          <p:spPr bwMode="auto">
            <a:xfrm>
              <a:off x="4431" y="2840"/>
              <a:ext cx="1" cy="4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0" name="Line 93">
              <a:extLst>
                <a:ext uri="{FF2B5EF4-FFF2-40B4-BE49-F238E27FC236}">
                  <a16:creationId xmlns:a16="http://schemas.microsoft.com/office/drawing/2014/main" id="{1BBDDD90-F6B7-4787-9993-992CA9747CCE}"/>
                </a:ext>
              </a:extLst>
            </p:cNvPr>
            <p:cNvSpPr>
              <a:spLocks noChangeShapeType="1"/>
            </p:cNvSpPr>
            <p:nvPr/>
          </p:nvSpPr>
          <p:spPr bwMode="auto">
            <a:xfrm flipV="1">
              <a:off x="4431" y="2887"/>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1" name="Line 94">
              <a:extLst>
                <a:ext uri="{FF2B5EF4-FFF2-40B4-BE49-F238E27FC236}">
                  <a16:creationId xmlns:a16="http://schemas.microsoft.com/office/drawing/2014/main" id="{C4A4DD56-BDEC-4A96-9294-B9043901FA1B}"/>
                </a:ext>
              </a:extLst>
            </p:cNvPr>
            <p:cNvSpPr>
              <a:spLocks noChangeShapeType="1"/>
            </p:cNvSpPr>
            <p:nvPr/>
          </p:nvSpPr>
          <p:spPr bwMode="auto">
            <a:xfrm flipV="1">
              <a:off x="4552" y="2791"/>
              <a:ext cx="1" cy="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2" name="Line 95">
              <a:extLst>
                <a:ext uri="{FF2B5EF4-FFF2-40B4-BE49-F238E27FC236}">
                  <a16:creationId xmlns:a16="http://schemas.microsoft.com/office/drawing/2014/main" id="{AEEEC89F-D85B-44D0-86DD-561E296E9368}"/>
                </a:ext>
              </a:extLst>
            </p:cNvPr>
            <p:cNvSpPr>
              <a:spLocks noChangeShapeType="1"/>
            </p:cNvSpPr>
            <p:nvPr/>
          </p:nvSpPr>
          <p:spPr bwMode="auto">
            <a:xfrm flipV="1">
              <a:off x="4550" y="2791"/>
              <a:ext cx="122"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3" name="Line 96">
              <a:extLst>
                <a:ext uri="{FF2B5EF4-FFF2-40B4-BE49-F238E27FC236}">
                  <a16:creationId xmlns:a16="http://schemas.microsoft.com/office/drawing/2014/main" id="{40E919D5-0E1B-4A8A-8875-8479FF01CAE2}"/>
                </a:ext>
              </a:extLst>
            </p:cNvPr>
            <p:cNvSpPr>
              <a:spLocks noChangeShapeType="1"/>
            </p:cNvSpPr>
            <p:nvPr/>
          </p:nvSpPr>
          <p:spPr bwMode="auto">
            <a:xfrm flipV="1">
              <a:off x="4672" y="2659"/>
              <a:ext cx="1" cy="13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4" name="Line 97">
              <a:extLst>
                <a:ext uri="{FF2B5EF4-FFF2-40B4-BE49-F238E27FC236}">
                  <a16:creationId xmlns:a16="http://schemas.microsoft.com/office/drawing/2014/main" id="{0B3E337A-5D38-444E-80CE-31D0795DA015}"/>
                </a:ext>
              </a:extLst>
            </p:cNvPr>
            <p:cNvSpPr>
              <a:spLocks noChangeShapeType="1"/>
            </p:cNvSpPr>
            <p:nvPr/>
          </p:nvSpPr>
          <p:spPr bwMode="auto">
            <a:xfrm flipV="1">
              <a:off x="4672" y="2658"/>
              <a:ext cx="121"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5" name="Line 98">
              <a:extLst>
                <a:ext uri="{FF2B5EF4-FFF2-40B4-BE49-F238E27FC236}">
                  <a16:creationId xmlns:a16="http://schemas.microsoft.com/office/drawing/2014/main" id="{0A1373BE-945D-45E2-B475-3820AC6CDAFE}"/>
                </a:ext>
              </a:extLst>
            </p:cNvPr>
            <p:cNvSpPr>
              <a:spLocks noChangeShapeType="1"/>
            </p:cNvSpPr>
            <p:nvPr/>
          </p:nvSpPr>
          <p:spPr bwMode="auto">
            <a:xfrm flipV="1">
              <a:off x="4793" y="2563"/>
              <a:ext cx="1" cy="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6" name="Line 99">
              <a:extLst>
                <a:ext uri="{FF2B5EF4-FFF2-40B4-BE49-F238E27FC236}">
                  <a16:creationId xmlns:a16="http://schemas.microsoft.com/office/drawing/2014/main" id="{100CA826-AB02-43FD-A4B9-8BA2291836D9}"/>
                </a:ext>
              </a:extLst>
            </p:cNvPr>
            <p:cNvSpPr>
              <a:spLocks noChangeShapeType="1"/>
            </p:cNvSpPr>
            <p:nvPr/>
          </p:nvSpPr>
          <p:spPr bwMode="auto">
            <a:xfrm flipV="1">
              <a:off x="4793" y="2562"/>
              <a:ext cx="120"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7" name="Line 100">
              <a:extLst>
                <a:ext uri="{FF2B5EF4-FFF2-40B4-BE49-F238E27FC236}">
                  <a16:creationId xmlns:a16="http://schemas.microsoft.com/office/drawing/2014/main" id="{3C686012-D69E-4906-B3D3-24D5626A0179}"/>
                </a:ext>
              </a:extLst>
            </p:cNvPr>
            <p:cNvSpPr>
              <a:spLocks noChangeShapeType="1"/>
            </p:cNvSpPr>
            <p:nvPr/>
          </p:nvSpPr>
          <p:spPr bwMode="auto">
            <a:xfrm>
              <a:off x="4913" y="2562"/>
              <a:ext cx="2" cy="19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8" name="Line 101">
              <a:extLst>
                <a:ext uri="{FF2B5EF4-FFF2-40B4-BE49-F238E27FC236}">
                  <a16:creationId xmlns:a16="http://schemas.microsoft.com/office/drawing/2014/main" id="{D3A37C5A-4869-411E-9CA1-D09EF1CDB9B1}"/>
                </a:ext>
              </a:extLst>
            </p:cNvPr>
            <p:cNvSpPr>
              <a:spLocks noChangeShapeType="1"/>
            </p:cNvSpPr>
            <p:nvPr/>
          </p:nvSpPr>
          <p:spPr bwMode="auto">
            <a:xfrm flipV="1">
              <a:off x="4915" y="2755"/>
              <a:ext cx="11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19" name="Line 102">
              <a:extLst>
                <a:ext uri="{FF2B5EF4-FFF2-40B4-BE49-F238E27FC236}">
                  <a16:creationId xmlns:a16="http://schemas.microsoft.com/office/drawing/2014/main" id="{0C4FEF4C-F52C-4946-804D-10F04458BE86}"/>
                </a:ext>
              </a:extLst>
            </p:cNvPr>
            <p:cNvSpPr>
              <a:spLocks noChangeShapeType="1"/>
            </p:cNvSpPr>
            <p:nvPr/>
          </p:nvSpPr>
          <p:spPr bwMode="auto">
            <a:xfrm flipV="1">
              <a:off x="695" y="325"/>
              <a:ext cx="433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0" name="Line 103">
              <a:extLst>
                <a:ext uri="{FF2B5EF4-FFF2-40B4-BE49-F238E27FC236}">
                  <a16:creationId xmlns:a16="http://schemas.microsoft.com/office/drawing/2014/main" id="{F8984CE2-EC59-40F2-A2DC-35588430B27A}"/>
                </a:ext>
              </a:extLst>
            </p:cNvPr>
            <p:cNvSpPr>
              <a:spLocks noChangeShapeType="1"/>
            </p:cNvSpPr>
            <p:nvPr/>
          </p:nvSpPr>
          <p:spPr bwMode="auto">
            <a:xfrm>
              <a:off x="5032" y="326"/>
              <a:ext cx="2" cy="258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1" name="Line 104">
              <a:extLst>
                <a:ext uri="{FF2B5EF4-FFF2-40B4-BE49-F238E27FC236}">
                  <a16:creationId xmlns:a16="http://schemas.microsoft.com/office/drawing/2014/main" id="{96CE5524-E915-4B69-BF19-6DD76EB904E6}"/>
                </a:ext>
              </a:extLst>
            </p:cNvPr>
            <p:cNvSpPr>
              <a:spLocks noChangeShapeType="1"/>
            </p:cNvSpPr>
            <p:nvPr/>
          </p:nvSpPr>
          <p:spPr bwMode="auto">
            <a:xfrm>
              <a:off x="653" y="505"/>
              <a:ext cx="3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2" name="Line 105">
              <a:extLst>
                <a:ext uri="{FF2B5EF4-FFF2-40B4-BE49-F238E27FC236}">
                  <a16:creationId xmlns:a16="http://schemas.microsoft.com/office/drawing/2014/main" id="{259D9865-CFFC-4DDA-BE95-EF9E85DD398E}"/>
                </a:ext>
              </a:extLst>
            </p:cNvPr>
            <p:cNvSpPr>
              <a:spLocks noChangeShapeType="1"/>
            </p:cNvSpPr>
            <p:nvPr/>
          </p:nvSpPr>
          <p:spPr bwMode="auto">
            <a:xfrm>
              <a:off x="653" y="626"/>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3" name="Line 106">
              <a:extLst>
                <a:ext uri="{FF2B5EF4-FFF2-40B4-BE49-F238E27FC236}">
                  <a16:creationId xmlns:a16="http://schemas.microsoft.com/office/drawing/2014/main" id="{DAC750C7-7833-4D8A-9EC0-DF68D05AD1CF}"/>
                </a:ext>
              </a:extLst>
            </p:cNvPr>
            <p:cNvSpPr>
              <a:spLocks noChangeShapeType="1"/>
            </p:cNvSpPr>
            <p:nvPr/>
          </p:nvSpPr>
          <p:spPr bwMode="auto">
            <a:xfrm>
              <a:off x="653" y="741"/>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4" name="Line 107">
              <a:extLst>
                <a:ext uri="{FF2B5EF4-FFF2-40B4-BE49-F238E27FC236}">
                  <a16:creationId xmlns:a16="http://schemas.microsoft.com/office/drawing/2014/main" id="{2EEEA403-28C8-4D94-99F6-6975FD5FEB06}"/>
                </a:ext>
              </a:extLst>
            </p:cNvPr>
            <p:cNvSpPr>
              <a:spLocks noChangeShapeType="1"/>
            </p:cNvSpPr>
            <p:nvPr/>
          </p:nvSpPr>
          <p:spPr bwMode="auto">
            <a:xfrm>
              <a:off x="653" y="862"/>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5" name="Line 108">
              <a:extLst>
                <a:ext uri="{FF2B5EF4-FFF2-40B4-BE49-F238E27FC236}">
                  <a16:creationId xmlns:a16="http://schemas.microsoft.com/office/drawing/2014/main" id="{407856EF-70C6-4844-85CB-327E5DD7A3FC}"/>
                </a:ext>
              </a:extLst>
            </p:cNvPr>
            <p:cNvSpPr>
              <a:spLocks noChangeShapeType="1"/>
            </p:cNvSpPr>
            <p:nvPr/>
          </p:nvSpPr>
          <p:spPr bwMode="auto">
            <a:xfrm>
              <a:off x="653" y="987"/>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6" name="Line 109">
              <a:extLst>
                <a:ext uri="{FF2B5EF4-FFF2-40B4-BE49-F238E27FC236}">
                  <a16:creationId xmlns:a16="http://schemas.microsoft.com/office/drawing/2014/main" id="{DF08BA7A-EC27-4AA3-9A17-27FB2C6A434C}"/>
                </a:ext>
              </a:extLst>
            </p:cNvPr>
            <p:cNvSpPr>
              <a:spLocks noChangeShapeType="1"/>
            </p:cNvSpPr>
            <p:nvPr/>
          </p:nvSpPr>
          <p:spPr bwMode="auto">
            <a:xfrm>
              <a:off x="653" y="1107"/>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7" name="Line 110">
              <a:extLst>
                <a:ext uri="{FF2B5EF4-FFF2-40B4-BE49-F238E27FC236}">
                  <a16:creationId xmlns:a16="http://schemas.microsoft.com/office/drawing/2014/main" id="{451AE055-81D0-43DE-8078-7A4B5B30BAE8}"/>
                </a:ext>
              </a:extLst>
            </p:cNvPr>
            <p:cNvSpPr>
              <a:spLocks noChangeShapeType="1"/>
            </p:cNvSpPr>
            <p:nvPr/>
          </p:nvSpPr>
          <p:spPr bwMode="auto">
            <a:xfrm flipV="1">
              <a:off x="653" y="1223"/>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8" name="Line 111">
              <a:extLst>
                <a:ext uri="{FF2B5EF4-FFF2-40B4-BE49-F238E27FC236}">
                  <a16:creationId xmlns:a16="http://schemas.microsoft.com/office/drawing/2014/main" id="{F6364A4C-FE4B-4440-ACCE-4E289292FF1F}"/>
                </a:ext>
              </a:extLst>
            </p:cNvPr>
            <p:cNvSpPr>
              <a:spLocks noChangeShapeType="1"/>
            </p:cNvSpPr>
            <p:nvPr/>
          </p:nvSpPr>
          <p:spPr bwMode="auto">
            <a:xfrm>
              <a:off x="653" y="1347"/>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29" name="Line 112">
              <a:extLst>
                <a:ext uri="{FF2B5EF4-FFF2-40B4-BE49-F238E27FC236}">
                  <a16:creationId xmlns:a16="http://schemas.microsoft.com/office/drawing/2014/main" id="{6262929A-20B5-48A2-9633-A90C4D018FD8}"/>
                </a:ext>
              </a:extLst>
            </p:cNvPr>
            <p:cNvSpPr>
              <a:spLocks noChangeShapeType="1"/>
            </p:cNvSpPr>
            <p:nvPr/>
          </p:nvSpPr>
          <p:spPr bwMode="auto">
            <a:xfrm>
              <a:off x="653" y="1468"/>
              <a:ext cx="3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0" name="Line 113">
              <a:extLst>
                <a:ext uri="{FF2B5EF4-FFF2-40B4-BE49-F238E27FC236}">
                  <a16:creationId xmlns:a16="http://schemas.microsoft.com/office/drawing/2014/main" id="{2731C93E-EF74-4EAF-9642-9917DD789EEC}"/>
                </a:ext>
              </a:extLst>
            </p:cNvPr>
            <p:cNvSpPr>
              <a:spLocks noChangeShapeType="1"/>
            </p:cNvSpPr>
            <p:nvPr/>
          </p:nvSpPr>
          <p:spPr bwMode="auto">
            <a:xfrm>
              <a:off x="653" y="1588"/>
              <a:ext cx="3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1" name="Line 114">
              <a:extLst>
                <a:ext uri="{FF2B5EF4-FFF2-40B4-BE49-F238E27FC236}">
                  <a16:creationId xmlns:a16="http://schemas.microsoft.com/office/drawing/2014/main" id="{A22EDE93-6351-40E0-AF8E-1B2AA961B85E}"/>
                </a:ext>
              </a:extLst>
            </p:cNvPr>
            <p:cNvSpPr>
              <a:spLocks noChangeShapeType="1"/>
            </p:cNvSpPr>
            <p:nvPr/>
          </p:nvSpPr>
          <p:spPr bwMode="auto">
            <a:xfrm>
              <a:off x="653" y="1708"/>
              <a:ext cx="3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2" name="Line 115">
              <a:extLst>
                <a:ext uri="{FF2B5EF4-FFF2-40B4-BE49-F238E27FC236}">
                  <a16:creationId xmlns:a16="http://schemas.microsoft.com/office/drawing/2014/main" id="{CC009377-5958-496B-9A9A-8007960DB635}"/>
                </a:ext>
              </a:extLst>
            </p:cNvPr>
            <p:cNvSpPr>
              <a:spLocks noChangeShapeType="1"/>
            </p:cNvSpPr>
            <p:nvPr/>
          </p:nvSpPr>
          <p:spPr bwMode="auto">
            <a:xfrm>
              <a:off x="653" y="1828"/>
              <a:ext cx="3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3" name="Line 116">
              <a:extLst>
                <a:ext uri="{FF2B5EF4-FFF2-40B4-BE49-F238E27FC236}">
                  <a16:creationId xmlns:a16="http://schemas.microsoft.com/office/drawing/2014/main" id="{146F2623-6363-499C-B5A5-ACB7D2280CE7}"/>
                </a:ext>
              </a:extLst>
            </p:cNvPr>
            <p:cNvSpPr>
              <a:spLocks noChangeShapeType="1"/>
            </p:cNvSpPr>
            <p:nvPr/>
          </p:nvSpPr>
          <p:spPr bwMode="auto">
            <a:xfrm>
              <a:off x="653" y="1949"/>
              <a:ext cx="3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4" name="Line 117">
              <a:extLst>
                <a:ext uri="{FF2B5EF4-FFF2-40B4-BE49-F238E27FC236}">
                  <a16:creationId xmlns:a16="http://schemas.microsoft.com/office/drawing/2014/main" id="{EAAED090-299A-4B5D-B60B-63587DDED7DB}"/>
                </a:ext>
              </a:extLst>
            </p:cNvPr>
            <p:cNvSpPr>
              <a:spLocks noChangeShapeType="1"/>
            </p:cNvSpPr>
            <p:nvPr/>
          </p:nvSpPr>
          <p:spPr bwMode="auto">
            <a:xfrm>
              <a:off x="653" y="2069"/>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5" name="Line 118">
              <a:extLst>
                <a:ext uri="{FF2B5EF4-FFF2-40B4-BE49-F238E27FC236}">
                  <a16:creationId xmlns:a16="http://schemas.microsoft.com/office/drawing/2014/main" id="{6162F982-A539-46DA-A0B2-CFCA47D98D11}"/>
                </a:ext>
              </a:extLst>
            </p:cNvPr>
            <p:cNvSpPr>
              <a:spLocks noChangeShapeType="1"/>
            </p:cNvSpPr>
            <p:nvPr/>
          </p:nvSpPr>
          <p:spPr bwMode="auto">
            <a:xfrm>
              <a:off x="653" y="2189"/>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6" name="Line 119">
              <a:extLst>
                <a:ext uri="{FF2B5EF4-FFF2-40B4-BE49-F238E27FC236}">
                  <a16:creationId xmlns:a16="http://schemas.microsoft.com/office/drawing/2014/main" id="{24688115-5AA9-4D9F-A867-89EC38FDA0F6}"/>
                </a:ext>
              </a:extLst>
            </p:cNvPr>
            <p:cNvSpPr>
              <a:spLocks noChangeShapeType="1"/>
            </p:cNvSpPr>
            <p:nvPr/>
          </p:nvSpPr>
          <p:spPr bwMode="auto">
            <a:xfrm>
              <a:off x="653" y="2310"/>
              <a:ext cx="36"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7" name="Line 120">
              <a:extLst>
                <a:ext uri="{FF2B5EF4-FFF2-40B4-BE49-F238E27FC236}">
                  <a16:creationId xmlns:a16="http://schemas.microsoft.com/office/drawing/2014/main" id="{E8084DB9-9DF4-4D7B-8587-C3E9CE22BC07}"/>
                </a:ext>
              </a:extLst>
            </p:cNvPr>
            <p:cNvSpPr>
              <a:spLocks noChangeShapeType="1"/>
            </p:cNvSpPr>
            <p:nvPr/>
          </p:nvSpPr>
          <p:spPr bwMode="auto">
            <a:xfrm>
              <a:off x="653" y="2430"/>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8" name="Line 121">
              <a:extLst>
                <a:ext uri="{FF2B5EF4-FFF2-40B4-BE49-F238E27FC236}">
                  <a16:creationId xmlns:a16="http://schemas.microsoft.com/office/drawing/2014/main" id="{CCAC6EDB-19F2-4998-9E54-2E6ADBCF81AA}"/>
                </a:ext>
              </a:extLst>
            </p:cNvPr>
            <p:cNvSpPr>
              <a:spLocks noChangeShapeType="1"/>
            </p:cNvSpPr>
            <p:nvPr/>
          </p:nvSpPr>
          <p:spPr bwMode="auto">
            <a:xfrm>
              <a:off x="653" y="2670"/>
              <a:ext cx="35"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39" name="Line 122">
              <a:extLst>
                <a:ext uri="{FF2B5EF4-FFF2-40B4-BE49-F238E27FC236}">
                  <a16:creationId xmlns:a16="http://schemas.microsoft.com/office/drawing/2014/main" id="{A5C267D7-71F7-4D72-A3A7-81F9E75B6311}"/>
                </a:ext>
              </a:extLst>
            </p:cNvPr>
            <p:cNvSpPr>
              <a:spLocks noChangeShapeType="1"/>
            </p:cNvSpPr>
            <p:nvPr/>
          </p:nvSpPr>
          <p:spPr bwMode="auto">
            <a:xfrm>
              <a:off x="653" y="2791"/>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0" name="Rectangle 123">
              <a:extLst>
                <a:ext uri="{FF2B5EF4-FFF2-40B4-BE49-F238E27FC236}">
                  <a16:creationId xmlns:a16="http://schemas.microsoft.com/office/drawing/2014/main" id="{DE3DE38A-029D-4278-B3BC-5059AFA996CD}"/>
                </a:ext>
              </a:extLst>
            </p:cNvPr>
            <p:cNvSpPr>
              <a:spLocks noChangeArrowheads="1"/>
            </p:cNvSpPr>
            <p:nvPr/>
          </p:nvSpPr>
          <p:spPr bwMode="auto">
            <a:xfrm>
              <a:off x="515" y="368"/>
              <a:ext cx="1108" cy="89"/>
            </a:xfrm>
            <a:prstGeom prst="rect">
              <a:avLst/>
            </a:prstGeom>
            <a:solidFill>
              <a:srgbClr val="FFFFFF"/>
            </a:solidFill>
            <a:ln w="12700">
              <a:solidFill>
                <a:srgbClr val="FFFFFF"/>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1" name="Rectangle 124">
              <a:extLst>
                <a:ext uri="{FF2B5EF4-FFF2-40B4-BE49-F238E27FC236}">
                  <a16:creationId xmlns:a16="http://schemas.microsoft.com/office/drawing/2014/main" id="{6384D292-F111-4497-8C02-EB58DA2B5465}"/>
                </a:ext>
              </a:extLst>
            </p:cNvPr>
            <p:cNvSpPr>
              <a:spLocks noChangeArrowheads="1"/>
            </p:cNvSpPr>
            <p:nvPr/>
          </p:nvSpPr>
          <p:spPr bwMode="auto">
            <a:xfrm>
              <a:off x="534" y="360"/>
              <a:ext cx="82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mateřská úmrtnost</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2" name="Rectangle 125">
              <a:extLst>
                <a:ext uri="{FF2B5EF4-FFF2-40B4-BE49-F238E27FC236}">
                  <a16:creationId xmlns:a16="http://schemas.microsoft.com/office/drawing/2014/main" id="{B9ADA4E6-5C48-4260-97D8-866C05B0AB1D}"/>
                </a:ext>
              </a:extLst>
            </p:cNvPr>
            <p:cNvSpPr>
              <a:spLocks noChangeArrowheads="1"/>
            </p:cNvSpPr>
            <p:nvPr/>
          </p:nvSpPr>
          <p:spPr bwMode="auto">
            <a:xfrm>
              <a:off x="1508" y="359"/>
              <a:ext cx="125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zemřel prof. Kolletschka 13. III.</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3" name="Rectangle 126">
              <a:extLst>
                <a:ext uri="{FF2B5EF4-FFF2-40B4-BE49-F238E27FC236}">
                  <a16:creationId xmlns:a16="http://schemas.microsoft.com/office/drawing/2014/main" id="{3859EED7-875C-49B2-B180-91E84550624B}"/>
                </a:ext>
              </a:extLst>
            </p:cNvPr>
            <p:cNvSpPr>
              <a:spLocks noChangeArrowheads="1"/>
            </p:cNvSpPr>
            <p:nvPr/>
          </p:nvSpPr>
          <p:spPr bwMode="auto">
            <a:xfrm>
              <a:off x="1508" y="474"/>
              <a:ext cx="10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návrat Semmelweise 20. III.</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4" name="Rectangle 127">
              <a:extLst>
                <a:ext uri="{FF2B5EF4-FFF2-40B4-BE49-F238E27FC236}">
                  <a16:creationId xmlns:a16="http://schemas.microsoft.com/office/drawing/2014/main" id="{FDB84311-F883-4B83-A111-F74EB9080C1D}"/>
                </a:ext>
              </a:extLst>
            </p:cNvPr>
            <p:cNvSpPr>
              <a:spLocks noChangeArrowheads="1"/>
            </p:cNvSpPr>
            <p:nvPr/>
          </p:nvSpPr>
          <p:spPr bwMode="auto">
            <a:xfrm>
              <a:off x="2672" y="720"/>
              <a:ext cx="1296"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Semmelweis dospěl k vysvětlení</a:t>
              </a:r>
              <a:r>
                <a:rPr kumimoji="0" lang="cs-CZ"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5" name="Rectangle 128">
              <a:extLst>
                <a:ext uri="{FF2B5EF4-FFF2-40B4-BE49-F238E27FC236}">
                  <a16:creationId xmlns:a16="http://schemas.microsoft.com/office/drawing/2014/main" id="{A0BF03EC-A1D6-4396-8F07-362E84EB58B3}"/>
                </a:ext>
              </a:extLst>
            </p:cNvPr>
            <p:cNvSpPr>
              <a:spLocks noChangeArrowheads="1"/>
            </p:cNvSpPr>
            <p:nvPr/>
          </p:nvSpPr>
          <p:spPr bwMode="auto">
            <a:xfrm>
              <a:off x="2672" y="822"/>
              <a:ext cx="95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přestal chodit do piteven</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6" name="Rectangle 129">
              <a:extLst>
                <a:ext uri="{FF2B5EF4-FFF2-40B4-BE49-F238E27FC236}">
                  <a16:creationId xmlns:a16="http://schemas.microsoft.com/office/drawing/2014/main" id="{1E2CAAB4-262E-413A-BB44-293F41064787}"/>
                </a:ext>
              </a:extLst>
            </p:cNvPr>
            <p:cNvSpPr>
              <a:spLocks noChangeArrowheads="1"/>
            </p:cNvSpPr>
            <p:nvPr/>
          </p:nvSpPr>
          <p:spPr bwMode="auto">
            <a:xfrm>
              <a:off x="2672" y="943"/>
              <a:ext cx="775"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nařídil mytí rukou</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7" name="Rectangle 130">
              <a:extLst>
                <a:ext uri="{FF2B5EF4-FFF2-40B4-BE49-F238E27FC236}">
                  <a16:creationId xmlns:a16="http://schemas.microsoft.com/office/drawing/2014/main" id="{B6039FE3-41A4-4A06-9C4D-070040ADE498}"/>
                </a:ext>
              </a:extLst>
            </p:cNvPr>
            <p:cNvSpPr>
              <a:spLocks noChangeArrowheads="1"/>
            </p:cNvSpPr>
            <p:nvPr/>
          </p:nvSpPr>
          <p:spPr bwMode="auto">
            <a:xfrm>
              <a:off x="3051" y="1406"/>
              <a:ext cx="8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infekce jiného původu</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8" name="Rectangle 131">
              <a:extLst>
                <a:ext uri="{FF2B5EF4-FFF2-40B4-BE49-F238E27FC236}">
                  <a16:creationId xmlns:a16="http://schemas.microsoft.com/office/drawing/2014/main" id="{AFA4EF92-F6D7-4437-A347-971F86EA8C1D}"/>
                </a:ext>
              </a:extLst>
            </p:cNvPr>
            <p:cNvSpPr>
              <a:spLocks noChangeArrowheads="1"/>
            </p:cNvSpPr>
            <p:nvPr/>
          </p:nvSpPr>
          <p:spPr bwMode="auto">
            <a:xfrm>
              <a:off x="3570" y="1809"/>
              <a:ext cx="1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zavedena všestranná profylaxe</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49" name="Line 132">
              <a:extLst>
                <a:ext uri="{FF2B5EF4-FFF2-40B4-BE49-F238E27FC236}">
                  <a16:creationId xmlns:a16="http://schemas.microsoft.com/office/drawing/2014/main" id="{ABA7ACED-8888-4AF6-80DD-9D6B3B51E0D4}"/>
                </a:ext>
              </a:extLst>
            </p:cNvPr>
            <p:cNvSpPr>
              <a:spLocks noChangeShapeType="1"/>
            </p:cNvSpPr>
            <p:nvPr/>
          </p:nvSpPr>
          <p:spPr bwMode="auto">
            <a:xfrm>
              <a:off x="3154" y="1552"/>
              <a:ext cx="1" cy="65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0" name="Line 133">
              <a:extLst>
                <a:ext uri="{FF2B5EF4-FFF2-40B4-BE49-F238E27FC236}">
                  <a16:creationId xmlns:a16="http://schemas.microsoft.com/office/drawing/2014/main" id="{5505E2BF-B6D7-4C05-BDD0-6A9C6DBEC44B}"/>
                </a:ext>
              </a:extLst>
            </p:cNvPr>
            <p:cNvSpPr>
              <a:spLocks noChangeShapeType="1"/>
            </p:cNvSpPr>
            <p:nvPr/>
          </p:nvSpPr>
          <p:spPr bwMode="auto">
            <a:xfrm>
              <a:off x="3419" y="1546"/>
              <a:ext cx="1" cy="7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1" name="Line 134">
              <a:extLst>
                <a:ext uri="{FF2B5EF4-FFF2-40B4-BE49-F238E27FC236}">
                  <a16:creationId xmlns:a16="http://schemas.microsoft.com/office/drawing/2014/main" id="{3B2EAAEB-4B2B-4ECF-B84E-A6D70B3023E5}"/>
                </a:ext>
              </a:extLst>
            </p:cNvPr>
            <p:cNvSpPr>
              <a:spLocks noChangeShapeType="1"/>
            </p:cNvSpPr>
            <p:nvPr/>
          </p:nvSpPr>
          <p:spPr bwMode="auto">
            <a:xfrm>
              <a:off x="3654" y="1949"/>
              <a:ext cx="1" cy="45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2" name="Line 135">
              <a:extLst>
                <a:ext uri="{FF2B5EF4-FFF2-40B4-BE49-F238E27FC236}">
                  <a16:creationId xmlns:a16="http://schemas.microsoft.com/office/drawing/2014/main" id="{1E36437D-9058-4926-ABD1-0F32F081F39D}"/>
                </a:ext>
              </a:extLst>
            </p:cNvPr>
            <p:cNvSpPr>
              <a:spLocks noChangeShapeType="1"/>
            </p:cNvSpPr>
            <p:nvPr/>
          </p:nvSpPr>
          <p:spPr bwMode="auto">
            <a:xfrm>
              <a:off x="2714" y="1089"/>
              <a:ext cx="1" cy="31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3" name="Line 136">
              <a:extLst>
                <a:ext uri="{FF2B5EF4-FFF2-40B4-BE49-F238E27FC236}">
                  <a16:creationId xmlns:a16="http://schemas.microsoft.com/office/drawing/2014/main" id="{281EF754-9133-4C7C-8D20-C8DFE9D08BFA}"/>
                </a:ext>
              </a:extLst>
            </p:cNvPr>
            <p:cNvSpPr>
              <a:spLocks noChangeShapeType="1"/>
            </p:cNvSpPr>
            <p:nvPr/>
          </p:nvSpPr>
          <p:spPr bwMode="auto">
            <a:xfrm>
              <a:off x="2425" y="626"/>
              <a:ext cx="1" cy="178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4" name="Rectangle 137">
              <a:extLst>
                <a:ext uri="{FF2B5EF4-FFF2-40B4-BE49-F238E27FC236}">
                  <a16:creationId xmlns:a16="http://schemas.microsoft.com/office/drawing/2014/main" id="{64CB5ADA-4BF6-4D63-8063-6FC6D10A23D7}"/>
                </a:ext>
              </a:extLst>
            </p:cNvPr>
            <p:cNvSpPr>
              <a:spLocks noChangeArrowheads="1"/>
            </p:cNvSpPr>
            <p:nvPr/>
          </p:nvSpPr>
          <p:spPr bwMode="auto">
            <a:xfrm>
              <a:off x="1111" y="2320"/>
              <a:ext cx="86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snížení počtu studentů</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5" name="Rectangle 138">
              <a:extLst>
                <a:ext uri="{FF2B5EF4-FFF2-40B4-BE49-F238E27FC236}">
                  <a16:creationId xmlns:a16="http://schemas.microsoft.com/office/drawing/2014/main" id="{F89188A0-2247-4FDB-9D4F-4A210858E6CA}"/>
                </a:ext>
              </a:extLst>
            </p:cNvPr>
            <p:cNvSpPr>
              <a:spLocks noChangeArrowheads="1"/>
            </p:cNvSpPr>
            <p:nvPr/>
          </p:nvSpPr>
          <p:spPr bwMode="auto">
            <a:xfrm>
              <a:off x="1111" y="2428"/>
              <a:ext cx="94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a odchod Semmelweise </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6" name="Rectangle 139">
              <a:extLst>
                <a:ext uri="{FF2B5EF4-FFF2-40B4-BE49-F238E27FC236}">
                  <a16:creationId xmlns:a16="http://schemas.microsoft.com/office/drawing/2014/main" id="{1C0AE9AC-8AFB-4E3D-A5AD-96688F1A8103}"/>
                </a:ext>
              </a:extLst>
            </p:cNvPr>
            <p:cNvSpPr>
              <a:spLocks noChangeArrowheads="1"/>
            </p:cNvSpPr>
            <p:nvPr/>
          </p:nvSpPr>
          <p:spPr bwMode="auto">
            <a:xfrm>
              <a:off x="1111" y="2542"/>
              <a:ext cx="72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z porodnice 20. X.</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7" name="Line 140">
              <a:extLst>
                <a:ext uri="{FF2B5EF4-FFF2-40B4-BE49-F238E27FC236}">
                  <a16:creationId xmlns:a16="http://schemas.microsoft.com/office/drawing/2014/main" id="{3DF9A5CA-6483-401E-A564-F064EFB51588}"/>
                </a:ext>
              </a:extLst>
            </p:cNvPr>
            <p:cNvSpPr>
              <a:spLocks noChangeShapeType="1"/>
            </p:cNvSpPr>
            <p:nvPr/>
          </p:nvSpPr>
          <p:spPr bwMode="auto">
            <a:xfrm>
              <a:off x="1846" y="1317"/>
              <a:ext cx="1" cy="8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8" name="Freeform 141">
              <a:extLst>
                <a:ext uri="{FF2B5EF4-FFF2-40B4-BE49-F238E27FC236}">
                  <a16:creationId xmlns:a16="http://schemas.microsoft.com/office/drawing/2014/main" id="{D5B07C3A-1D5A-40E3-BDEB-0AEA8CFA5132}"/>
                </a:ext>
              </a:extLst>
            </p:cNvPr>
            <p:cNvSpPr>
              <a:spLocks/>
            </p:cNvSpPr>
            <p:nvPr/>
          </p:nvSpPr>
          <p:spPr bwMode="auto">
            <a:xfrm>
              <a:off x="1823" y="2214"/>
              <a:ext cx="45" cy="46"/>
            </a:xfrm>
            <a:custGeom>
              <a:avLst/>
              <a:gdLst>
                <a:gd name="T0" fmla="*/ 0 w 90"/>
                <a:gd name="T1" fmla="*/ 0 h 92"/>
                <a:gd name="T2" fmla="*/ 1 w 90"/>
                <a:gd name="T3" fmla="*/ 0 h 92"/>
                <a:gd name="T4" fmla="*/ 1 w 90"/>
                <a:gd name="T5" fmla="*/ 1 h 92"/>
                <a:gd name="T6" fmla="*/ 0 w 90"/>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92">
                  <a:moveTo>
                    <a:pt x="0" y="0"/>
                  </a:moveTo>
                  <a:lnTo>
                    <a:pt x="90" y="0"/>
                  </a:lnTo>
                  <a:lnTo>
                    <a:pt x="43" y="92"/>
                  </a:lnTo>
                  <a:lnTo>
                    <a:pt x="0" y="0"/>
                  </a:lnTo>
                  <a:close/>
                </a:path>
              </a:pathLst>
            </a:custGeom>
            <a:solidFill>
              <a:srgbClr val="0000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59" name="Freeform 142">
              <a:extLst>
                <a:ext uri="{FF2B5EF4-FFF2-40B4-BE49-F238E27FC236}">
                  <a16:creationId xmlns:a16="http://schemas.microsoft.com/office/drawing/2014/main" id="{778D0E01-A13E-4941-9DE3-1B110C91E1AE}"/>
                </a:ext>
              </a:extLst>
            </p:cNvPr>
            <p:cNvSpPr>
              <a:spLocks/>
            </p:cNvSpPr>
            <p:nvPr/>
          </p:nvSpPr>
          <p:spPr bwMode="auto">
            <a:xfrm>
              <a:off x="3130" y="2207"/>
              <a:ext cx="45" cy="46"/>
            </a:xfrm>
            <a:custGeom>
              <a:avLst/>
              <a:gdLst>
                <a:gd name="T0" fmla="*/ 0 w 91"/>
                <a:gd name="T1" fmla="*/ 0 h 92"/>
                <a:gd name="T2" fmla="*/ 0 w 91"/>
                <a:gd name="T3" fmla="*/ 0 h 92"/>
                <a:gd name="T4" fmla="*/ 0 w 91"/>
                <a:gd name="T5" fmla="*/ 1 h 92"/>
                <a:gd name="T6" fmla="*/ 0 w 91"/>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92">
                  <a:moveTo>
                    <a:pt x="0" y="0"/>
                  </a:moveTo>
                  <a:lnTo>
                    <a:pt x="91" y="0"/>
                  </a:lnTo>
                  <a:lnTo>
                    <a:pt x="43" y="92"/>
                  </a:lnTo>
                  <a:lnTo>
                    <a:pt x="0" y="0"/>
                  </a:lnTo>
                  <a:close/>
                </a:path>
              </a:pathLst>
            </a:custGeom>
            <a:solidFill>
              <a:srgbClr val="0000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0" name="Freeform 143">
              <a:extLst>
                <a:ext uri="{FF2B5EF4-FFF2-40B4-BE49-F238E27FC236}">
                  <a16:creationId xmlns:a16="http://schemas.microsoft.com/office/drawing/2014/main" id="{7B68431B-8592-497B-AD81-B842D8B211F8}"/>
                </a:ext>
              </a:extLst>
            </p:cNvPr>
            <p:cNvSpPr>
              <a:spLocks/>
            </p:cNvSpPr>
            <p:nvPr/>
          </p:nvSpPr>
          <p:spPr bwMode="auto">
            <a:xfrm>
              <a:off x="3396" y="2309"/>
              <a:ext cx="45" cy="46"/>
            </a:xfrm>
            <a:custGeom>
              <a:avLst/>
              <a:gdLst>
                <a:gd name="T0" fmla="*/ 0 w 90"/>
                <a:gd name="T1" fmla="*/ 0 h 92"/>
                <a:gd name="T2" fmla="*/ 1 w 90"/>
                <a:gd name="T3" fmla="*/ 0 h 92"/>
                <a:gd name="T4" fmla="*/ 1 w 90"/>
                <a:gd name="T5" fmla="*/ 1 h 92"/>
                <a:gd name="T6" fmla="*/ 0 w 90"/>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92">
                  <a:moveTo>
                    <a:pt x="0" y="0"/>
                  </a:moveTo>
                  <a:lnTo>
                    <a:pt x="90" y="0"/>
                  </a:lnTo>
                  <a:lnTo>
                    <a:pt x="43" y="92"/>
                  </a:lnTo>
                  <a:lnTo>
                    <a:pt x="0" y="0"/>
                  </a:lnTo>
                  <a:close/>
                </a:path>
              </a:pathLst>
            </a:custGeom>
            <a:solidFill>
              <a:srgbClr val="0000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1" name="Freeform 144">
              <a:extLst>
                <a:ext uri="{FF2B5EF4-FFF2-40B4-BE49-F238E27FC236}">
                  <a16:creationId xmlns:a16="http://schemas.microsoft.com/office/drawing/2014/main" id="{8E9124A7-C9F6-4AE9-990C-8A4499362FCC}"/>
                </a:ext>
              </a:extLst>
            </p:cNvPr>
            <p:cNvSpPr>
              <a:spLocks/>
            </p:cNvSpPr>
            <p:nvPr/>
          </p:nvSpPr>
          <p:spPr bwMode="auto">
            <a:xfrm>
              <a:off x="3631" y="2385"/>
              <a:ext cx="45" cy="46"/>
            </a:xfrm>
            <a:custGeom>
              <a:avLst/>
              <a:gdLst>
                <a:gd name="T0" fmla="*/ 0 w 90"/>
                <a:gd name="T1" fmla="*/ 0 h 92"/>
                <a:gd name="T2" fmla="*/ 1 w 90"/>
                <a:gd name="T3" fmla="*/ 0 h 92"/>
                <a:gd name="T4" fmla="*/ 1 w 90"/>
                <a:gd name="T5" fmla="*/ 1 h 92"/>
                <a:gd name="T6" fmla="*/ 0 w 90"/>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92">
                  <a:moveTo>
                    <a:pt x="0" y="0"/>
                  </a:moveTo>
                  <a:lnTo>
                    <a:pt x="90" y="0"/>
                  </a:lnTo>
                  <a:lnTo>
                    <a:pt x="43" y="92"/>
                  </a:lnTo>
                  <a:lnTo>
                    <a:pt x="0" y="0"/>
                  </a:lnTo>
                  <a:close/>
                </a:path>
              </a:pathLst>
            </a:custGeom>
            <a:solidFill>
              <a:srgbClr val="0000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2" name="Freeform 145">
              <a:extLst>
                <a:ext uri="{FF2B5EF4-FFF2-40B4-BE49-F238E27FC236}">
                  <a16:creationId xmlns:a16="http://schemas.microsoft.com/office/drawing/2014/main" id="{3AF8F91B-622E-450C-B465-002C5F0D79D5}"/>
                </a:ext>
              </a:extLst>
            </p:cNvPr>
            <p:cNvSpPr>
              <a:spLocks/>
            </p:cNvSpPr>
            <p:nvPr/>
          </p:nvSpPr>
          <p:spPr bwMode="auto">
            <a:xfrm>
              <a:off x="2402" y="2404"/>
              <a:ext cx="46" cy="46"/>
            </a:xfrm>
            <a:custGeom>
              <a:avLst/>
              <a:gdLst>
                <a:gd name="T0" fmla="*/ 0 w 90"/>
                <a:gd name="T1" fmla="*/ 0 h 92"/>
                <a:gd name="T2" fmla="*/ 1 w 90"/>
                <a:gd name="T3" fmla="*/ 0 h 92"/>
                <a:gd name="T4" fmla="*/ 1 w 90"/>
                <a:gd name="T5" fmla="*/ 1 h 92"/>
                <a:gd name="T6" fmla="*/ 0 w 90"/>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0" h="92">
                  <a:moveTo>
                    <a:pt x="0" y="0"/>
                  </a:moveTo>
                  <a:lnTo>
                    <a:pt x="90" y="0"/>
                  </a:lnTo>
                  <a:lnTo>
                    <a:pt x="43" y="92"/>
                  </a:lnTo>
                  <a:lnTo>
                    <a:pt x="0" y="0"/>
                  </a:lnTo>
                  <a:close/>
                </a:path>
              </a:pathLst>
            </a:custGeom>
            <a:solidFill>
              <a:srgbClr val="0000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3" name="Freeform 146">
              <a:extLst>
                <a:ext uri="{FF2B5EF4-FFF2-40B4-BE49-F238E27FC236}">
                  <a16:creationId xmlns:a16="http://schemas.microsoft.com/office/drawing/2014/main" id="{1DE22FA7-27BD-4810-A008-CDD13999F14C}"/>
                </a:ext>
              </a:extLst>
            </p:cNvPr>
            <p:cNvSpPr>
              <a:spLocks/>
            </p:cNvSpPr>
            <p:nvPr/>
          </p:nvSpPr>
          <p:spPr bwMode="auto">
            <a:xfrm>
              <a:off x="2691" y="1376"/>
              <a:ext cx="45" cy="46"/>
            </a:xfrm>
            <a:custGeom>
              <a:avLst/>
              <a:gdLst>
                <a:gd name="T0" fmla="*/ 0 w 91"/>
                <a:gd name="T1" fmla="*/ 0 h 92"/>
                <a:gd name="T2" fmla="*/ 0 w 91"/>
                <a:gd name="T3" fmla="*/ 0 h 92"/>
                <a:gd name="T4" fmla="*/ 0 w 91"/>
                <a:gd name="T5" fmla="*/ 1 h 92"/>
                <a:gd name="T6" fmla="*/ 0 w 91"/>
                <a:gd name="T7" fmla="*/ 0 h 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1" h="92">
                  <a:moveTo>
                    <a:pt x="0" y="0"/>
                  </a:moveTo>
                  <a:lnTo>
                    <a:pt x="91" y="0"/>
                  </a:lnTo>
                  <a:lnTo>
                    <a:pt x="44" y="92"/>
                  </a:lnTo>
                  <a:lnTo>
                    <a:pt x="0" y="0"/>
                  </a:lnTo>
                  <a:close/>
                </a:path>
              </a:pathLst>
            </a:custGeom>
            <a:solidFill>
              <a:srgbClr val="000000"/>
            </a:solidFill>
            <a:ln w="0">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4" name="Line 147">
              <a:extLst>
                <a:ext uri="{FF2B5EF4-FFF2-40B4-BE49-F238E27FC236}">
                  <a16:creationId xmlns:a16="http://schemas.microsoft.com/office/drawing/2014/main" id="{39C0EED8-F7C1-42F2-9A89-95EDAD1F1B7A}"/>
                </a:ext>
              </a:extLst>
            </p:cNvPr>
            <p:cNvSpPr>
              <a:spLocks noChangeShapeType="1"/>
            </p:cNvSpPr>
            <p:nvPr/>
          </p:nvSpPr>
          <p:spPr bwMode="auto">
            <a:xfrm>
              <a:off x="656" y="2557"/>
              <a:ext cx="3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5" name="Line 148">
              <a:extLst>
                <a:ext uri="{FF2B5EF4-FFF2-40B4-BE49-F238E27FC236}">
                  <a16:creationId xmlns:a16="http://schemas.microsoft.com/office/drawing/2014/main" id="{1270390F-1EB4-4C9F-9D17-613CBADD574D}"/>
                </a:ext>
              </a:extLst>
            </p:cNvPr>
            <p:cNvSpPr>
              <a:spLocks noChangeShapeType="1"/>
            </p:cNvSpPr>
            <p:nvPr/>
          </p:nvSpPr>
          <p:spPr bwMode="auto">
            <a:xfrm flipH="1">
              <a:off x="1057"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6" name="Line 149">
              <a:extLst>
                <a:ext uri="{FF2B5EF4-FFF2-40B4-BE49-F238E27FC236}">
                  <a16:creationId xmlns:a16="http://schemas.microsoft.com/office/drawing/2014/main" id="{C2844E0A-E8D6-4595-9E90-5517837D207E}"/>
                </a:ext>
              </a:extLst>
            </p:cNvPr>
            <p:cNvSpPr>
              <a:spLocks noChangeShapeType="1"/>
            </p:cNvSpPr>
            <p:nvPr/>
          </p:nvSpPr>
          <p:spPr bwMode="auto">
            <a:xfrm flipH="1">
              <a:off x="1178"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7" name="Line 150">
              <a:extLst>
                <a:ext uri="{FF2B5EF4-FFF2-40B4-BE49-F238E27FC236}">
                  <a16:creationId xmlns:a16="http://schemas.microsoft.com/office/drawing/2014/main" id="{B7948442-6776-407E-98CE-529285FBFBB8}"/>
                </a:ext>
              </a:extLst>
            </p:cNvPr>
            <p:cNvSpPr>
              <a:spLocks noChangeShapeType="1"/>
            </p:cNvSpPr>
            <p:nvPr/>
          </p:nvSpPr>
          <p:spPr bwMode="auto">
            <a:xfrm flipH="1">
              <a:off x="688" y="2906"/>
              <a:ext cx="1" cy="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8" name="Line 151">
              <a:extLst>
                <a:ext uri="{FF2B5EF4-FFF2-40B4-BE49-F238E27FC236}">
                  <a16:creationId xmlns:a16="http://schemas.microsoft.com/office/drawing/2014/main" id="{89D0B40F-4EA8-4F03-94DD-AEBAC693FCEF}"/>
                </a:ext>
              </a:extLst>
            </p:cNvPr>
            <p:cNvSpPr>
              <a:spLocks noChangeShapeType="1"/>
            </p:cNvSpPr>
            <p:nvPr/>
          </p:nvSpPr>
          <p:spPr bwMode="auto">
            <a:xfrm>
              <a:off x="937"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69" name="Line 152">
              <a:extLst>
                <a:ext uri="{FF2B5EF4-FFF2-40B4-BE49-F238E27FC236}">
                  <a16:creationId xmlns:a16="http://schemas.microsoft.com/office/drawing/2014/main" id="{46D56726-273E-4C70-85D0-841DAF40708B}"/>
                </a:ext>
              </a:extLst>
            </p:cNvPr>
            <p:cNvSpPr>
              <a:spLocks noChangeShapeType="1"/>
            </p:cNvSpPr>
            <p:nvPr/>
          </p:nvSpPr>
          <p:spPr bwMode="auto">
            <a:xfrm flipH="1">
              <a:off x="1539"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0" name="Line 153">
              <a:extLst>
                <a:ext uri="{FF2B5EF4-FFF2-40B4-BE49-F238E27FC236}">
                  <a16:creationId xmlns:a16="http://schemas.microsoft.com/office/drawing/2014/main" id="{8D5EDFB0-80B2-4D52-BC17-E8D4C383D7FB}"/>
                </a:ext>
              </a:extLst>
            </p:cNvPr>
            <p:cNvSpPr>
              <a:spLocks noChangeShapeType="1"/>
            </p:cNvSpPr>
            <p:nvPr/>
          </p:nvSpPr>
          <p:spPr bwMode="auto">
            <a:xfrm flipH="1">
              <a:off x="1660"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1" name="Line 154">
              <a:extLst>
                <a:ext uri="{FF2B5EF4-FFF2-40B4-BE49-F238E27FC236}">
                  <a16:creationId xmlns:a16="http://schemas.microsoft.com/office/drawing/2014/main" id="{DBD5D7F9-5BF4-49E3-8D07-23DD300DBC85}"/>
                </a:ext>
              </a:extLst>
            </p:cNvPr>
            <p:cNvSpPr>
              <a:spLocks noChangeShapeType="1"/>
            </p:cNvSpPr>
            <p:nvPr/>
          </p:nvSpPr>
          <p:spPr bwMode="auto">
            <a:xfrm flipH="1">
              <a:off x="1298"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2" name="Line 155">
              <a:extLst>
                <a:ext uri="{FF2B5EF4-FFF2-40B4-BE49-F238E27FC236}">
                  <a16:creationId xmlns:a16="http://schemas.microsoft.com/office/drawing/2014/main" id="{910727DA-864B-43B8-95D7-2765859F0470}"/>
                </a:ext>
              </a:extLst>
            </p:cNvPr>
            <p:cNvSpPr>
              <a:spLocks noChangeShapeType="1"/>
            </p:cNvSpPr>
            <p:nvPr/>
          </p:nvSpPr>
          <p:spPr bwMode="auto">
            <a:xfrm flipV="1">
              <a:off x="1419" y="2906"/>
              <a:ext cx="1"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3" name="Line 156">
              <a:extLst>
                <a:ext uri="{FF2B5EF4-FFF2-40B4-BE49-F238E27FC236}">
                  <a16:creationId xmlns:a16="http://schemas.microsoft.com/office/drawing/2014/main" id="{358F9F83-8D5D-40EE-AA85-30867962C58D}"/>
                </a:ext>
              </a:extLst>
            </p:cNvPr>
            <p:cNvSpPr>
              <a:spLocks noChangeShapeType="1"/>
            </p:cNvSpPr>
            <p:nvPr/>
          </p:nvSpPr>
          <p:spPr bwMode="auto">
            <a:xfrm flipH="1">
              <a:off x="2021"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4" name="Line 157">
              <a:extLst>
                <a:ext uri="{FF2B5EF4-FFF2-40B4-BE49-F238E27FC236}">
                  <a16:creationId xmlns:a16="http://schemas.microsoft.com/office/drawing/2014/main" id="{EAB0CB9B-E72B-441A-86C5-F96B6B870567}"/>
                </a:ext>
              </a:extLst>
            </p:cNvPr>
            <p:cNvSpPr>
              <a:spLocks noChangeShapeType="1"/>
            </p:cNvSpPr>
            <p:nvPr/>
          </p:nvSpPr>
          <p:spPr bwMode="auto">
            <a:xfrm flipV="1">
              <a:off x="2140" y="2905"/>
              <a:ext cx="1" cy="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5" name="Line 158">
              <a:extLst>
                <a:ext uri="{FF2B5EF4-FFF2-40B4-BE49-F238E27FC236}">
                  <a16:creationId xmlns:a16="http://schemas.microsoft.com/office/drawing/2014/main" id="{9EBCA0E2-704F-4CDC-8E81-639969026459}"/>
                </a:ext>
              </a:extLst>
            </p:cNvPr>
            <p:cNvSpPr>
              <a:spLocks noChangeShapeType="1"/>
            </p:cNvSpPr>
            <p:nvPr/>
          </p:nvSpPr>
          <p:spPr bwMode="auto">
            <a:xfrm flipH="1">
              <a:off x="1780"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6" name="Line 159">
              <a:extLst>
                <a:ext uri="{FF2B5EF4-FFF2-40B4-BE49-F238E27FC236}">
                  <a16:creationId xmlns:a16="http://schemas.microsoft.com/office/drawing/2014/main" id="{F470EA07-6F7E-4709-BBF7-083D525A85A2}"/>
                </a:ext>
              </a:extLst>
            </p:cNvPr>
            <p:cNvSpPr>
              <a:spLocks noChangeShapeType="1"/>
            </p:cNvSpPr>
            <p:nvPr/>
          </p:nvSpPr>
          <p:spPr bwMode="auto">
            <a:xfrm flipH="1">
              <a:off x="1901"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7" name="Line 160">
              <a:extLst>
                <a:ext uri="{FF2B5EF4-FFF2-40B4-BE49-F238E27FC236}">
                  <a16:creationId xmlns:a16="http://schemas.microsoft.com/office/drawing/2014/main" id="{CC6300EB-41F5-4846-B351-3628261F8555}"/>
                </a:ext>
              </a:extLst>
            </p:cNvPr>
            <p:cNvSpPr>
              <a:spLocks noChangeShapeType="1"/>
            </p:cNvSpPr>
            <p:nvPr/>
          </p:nvSpPr>
          <p:spPr bwMode="auto">
            <a:xfrm flipH="1">
              <a:off x="2503"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8" name="Line 161">
              <a:extLst>
                <a:ext uri="{FF2B5EF4-FFF2-40B4-BE49-F238E27FC236}">
                  <a16:creationId xmlns:a16="http://schemas.microsoft.com/office/drawing/2014/main" id="{725440BA-35ED-42BE-9F9B-EA822174FAC1}"/>
                </a:ext>
              </a:extLst>
            </p:cNvPr>
            <p:cNvSpPr>
              <a:spLocks noChangeShapeType="1"/>
            </p:cNvSpPr>
            <p:nvPr/>
          </p:nvSpPr>
          <p:spPr bwMode="auto">
            <a:xfrm flipH="1">
              <a:off x="2624"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79" name="Line 162">
              <a:extLst>
                <a:ext uri="{FF2B5EF4-FFF2-40B4-BE49-F238E27FC236}">
                  <a16:creationId xmlns:a16="http://schemas.microsoft.com/office/drawing/2014/main" id="{FE3E26C9-13D6-4568-91E2-BF053C5AE753}"/>
                </a:ext>
              </a:extLst>
            </p:cNvPr>
            <p:cNvSpPr>
              <a:spLocks noChangeShapeType="1"/>
            </p:cNvSpPr>
            <p:nvPr/>
          </p:nvSpPr>
          <p:spPr bwMode="auto">
            <a:xfrm flipH="1">
              <a:off x="2262"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0" name="Line 163">
              <a:extLst>
                <a:ext uri="{FF2B5EF4-FFF2-40B4-BE49-F238E27FC236}">
                  <a16:creationId xmlns:a16="http://schemas.microsoft.com/office/drawing/2014/main" id="{1908CEE4-49AB-40DA-93F7-309B4EB9B383}"/>
                </a:ext>
              </a:extLst>
            </p:cNvPr>
            <p:cNvSpPr>
              <a:spLocks noChangeShapeType="1"/>
            </p:cNvSpPr>
            <p:nvPr/>
          </p:nvSpPr>
          <p:spPr bwMode="auto">
            <a:xfrm flipH="1">
              <a:off x="2383"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1" name="Line 164">
              <a:extLst>
                <a:ext uri="{FF2B5EF4-FFF2-40B4-BE49-F238E27FC236}">
                  <a16:creationId xmlns:a16="http://schemas.microsoft.com/office/drawing/2014/main" id="{3F2BC630-B104-488C-83F0-C69A8F9C289A}"/>
                </a:ext>
              </a:extLst>
            </p:cNvPr>
            <p:cNvSpPr>
              <a:spLocks noChangeShapeType="1"/>
            </p:cNvSpPr>
            <p:nvPr/>
          </p:nvSpPr>
          <p:spPr bwMode="auto">
            <a:xfrm flipH="1">
              <a:off x="2985"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2" name="Line 165">
              <a:extLst>
                <a:ext uri="{FF2B5EF4-FFF2-40B4-BE49-F238E27FC236}">
                  <a16:creationId xmlns:a16="http://schemas.microsoft.com/office/drawing/2014/main" id="{0A100C88-D942-47CE-A54A-FCF40D174B8E}"/>
                </a:ext>
              </a:extLst>
            </p:cNvPr>
            <p:cNvSpPr>
              <a:spLocks noChangeShapeType="1"/>
            </p:cNvSpPr>
            <p:nvPr/>
          </p:nvSpPr>
          <p:spPr bwMode="auto">
            <a:xfrm flipH="1">
              <a:off x="3106"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3" name="Line 166">
              <a:extLst>
                <a:ext uri="{FF2B5EF4-FFF2-40B4-BE49-F238E27FC236}">
                  <a16:creationId xmlns:a16="http://schemas.microsoft.com/office/drawing/2014/main" id="{6336C6D4-4992-40D5-90CA-5AE6F2AC8FED}"/>
                </a:ext>
              </a:extLst>
            </p:cNvPr>
            <p:cNvSpPr>
              <a:spLocks noChangeShapeType="1"/>
            </p:cNvSpPr>
            <p:nvPr/>
          </p:nvSpPr>
          <p:spPr bwMode="auto">
            <a:xfrm flipH="1">
              <a:off x="2744"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4" name="Line 167">
              <a:extLst>
                <a:ext uri="{FF2B5EF4-FFF2-40B4-BE49-F238E27FC236}">
                  <a16:creationId xmlns:a16="http://schemas.microsoft.com/office/drawing/2014/main" id="{8355AB1E-ABE4-427F-9091-A57D50B77E6F}"/>
                </a:ext>
              </a:extLst>
            </p:cNvPr>
            <p:cNvSpPr>
              <a:spLocks noChangeShapeType="1"/>
            </p:cNvSpPr>
            <p:nvPr/>
          </p:nvSpPr>
          <p:spPr bwMode="auto">
            <a:xfrm>
              <a:off x="2865" y="2906"/>
              <a:ext cx="1"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5" name="Line 168">
              <a:extLst>
                <a:ext uri="{FF2B5EF4-FFF2-40B4-BE49-F238E27FC236}">
                  <a16:creationId xmlns:a16="http://schemas.microsoft.com/office/drawing/2014/main" id="{12245480-4F72-41F7-8247-4B759A4BF35A}"/>
                </a:ext>
              </a:extLst>
            </p:cNvPr>
            <p:cNvSpPr>
              <a:spLocks noChangeShapeType="1"/>
            </p:cNvSpPr>
            <p:nvPr/>
          </p:nvSpPr>
          <p:spPr bwMode="auto">
            <a:xfrm flipH="1">
              <a:off x="3468"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6" name="Line 169">
              <a:extLst>
                <a:ext uri="{FF2B5EF4-FFF2-40B4-BE49-F238E27FC236}">
                  <a16:creationId xmlns:a16="http://schemas.microsoft.com/office/drawing/2014/main" id="{C96855DD-0A25-450B-85ED-58F98B14335B}"/>
                </a:ext>
              </a:extLst>
            </p:cNvPr>
            <p:cNvSpPr>
              <a:spLocks noChangeShapeType="1"/>
            </p:cNvSpPr>
            <p:nvPr/>
          </p:nvSpPr>
          <p:spPr bwMode="auto">
            <a:xfrm flipV="1">
              <a:off x="3588" y="2906"/>
              <a:ext cx="1" cy="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7" name="Line 170">
              <a:extLst>
                <a:ext uri="{FF2B5EF4-FFF2-40B4-BE49-F238E27FC236}">
                  <a16:creationId xmlns:a16="http://schemas.microsoft.com/office/drawing/2014/main" id="{257D4754-CA69-4059-AB44-6DAD794A79A1}"/>
                </a:ext>
              </a:extLst>
            </p:cNvPr>
            <p:cNvSpPr>
              <a:spLocks noChangeShapeType="1"/>
            </p:cNvSpPr>
            <p:nvPr/>
          </p:nvSpPr>
          <p:spPr bwMode="auto">
            <a:xfrm flipH="1">
              <a:off x="3227"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8" name="Line 171">
              <a:extLst>
                <a:ext uri="{FF2B5EF4-FFF2-40B4-BE49-F238E27FC236}">
                  <a16:creationId xmlns:a16="http://schemas.microsoft.com/office/drawing/2014/main" id="{A921050A-5B30-42E7-9E42-34580FF1C9F9}"/>
                </a:ext>
              </a:extLst>
            </p:cNvPr>
            <p:cNvSpPr>
              <a:spLocks noChangeShapeType="1"/>
            </p:cNvSpPr>
            <p:nvPr/>
          </p:nvSpPr>
          <p:spPr bwMode="auto">
            <a:xfrm flipH="1">
              <a:off x="3347"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89" name="Line 172">
              <a:extLst>
                <a:ext uri="{FF2B5EF4-FFF2-40B4-BE49-F238E27FC236}">
                  <a16:creationId xmlns:a16="http://schemas.microsoft.com/office/drawing/2014/main" id="{58730452-40A3-45D8-B4EE-7416F7E82182}"/>
                </a:ext>
              </a:extLst>
            </p:cNvPr>
            <p:cNvSpPr>
              <a:spLocks noChangeShapeType="1"/>
            </p:cNvSpPr>
            <p:nvPr/>
          </p:nvSpPr>
          <p:spPr bwMode="auto">
            <a:xfrm flipH="1">
              <a:off x="3950"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0" name="Line 173">
              <a:extLst>
                <a:ext uri="{FF2B5EF4-FFF2-40B4-BE49-F238E27FC236}">
                  <a16:creationId xmlns:a16="http://schemas.microsoft.com/office/drawing/2014/main" id="{42D21D17-7A7A-4D49-8CC8-ACB57D9098FB}"/>
                </a:ext>
              </a:extLst>
            </p:cNvPr>
            <p:cNvSpPr>
              <a:spLocks noChangeShapeType="1"/>
            </p:cNvSpPr>
            <p:nvPr/>
          </p:nvSpPr>
          <p:spPr bwMode="auto">
            <a:xfrm flipH="1">
              <a:off x="4070"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1" name="Line 174">
              <a:extLst>
                <a:ext uri="{FF2B5EF4-FFF2-40B4-BE49-F238E27FC236}">
                  <a16:creationId xmlns:a16="http://schemas.microsoft.com/office/drawing/2014/main" id="{9D666A40-1112-4324-A8C0-80C6FBC45E68}"/>
                </a:ext>
              </a:extLst>
            </p:cNvPr>
            <p:cNvSpPr>
              <a:spLocks noChangeShapeType="1"/>
            </p:cNvSpPr>
            <p:nvPr/>
          </p:nvSpPr>
          <p:spPr bwMode="auto">
            <a:xfrm flipH="1">
              <a:off x="3709"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2" name="Line 175">
              <a:extLst>
                <a:ext uri="{FF2B5EF4-FFF2-40B4-BE49-F238E27FC236}">
                  <a16:creationId xmlns:a16="http://schemas.microsoft.com/office/drawing/2014/main" id="{0A9E604B-0C61-4487-9572-21D9917EAF2D}"/>
                </a:ext>
              </a:extLst>
            </p:cNvPr>
            <p:cNvSpPr>
              <a:spLocks noChangeShapeType="1"/>
            </p:cNvSpPr>
            <p:nvPr/>
          </p:nvSpPr>
          <p:spPr bwMode="auto">
            <a:xfrm flipH="1">
              <a:off x="3829"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3" name="Line 176">
              <a:extLst>
                <a:ext uri="{FF2B5EF4-FFF2-40B4-BE49-F238E27FC236}">
                  <a16:creationId xmlns:a16="http://schemas.microsoft.com/office/drawing/2014/main" id="{2A4DBDC0-4F6F-4065-B991-4295DB1F7B8C}"/>
                </a:ext>
              </a:extLst>
            </p:cNvPr>
            <p:cNvSpPr>
              <a:spLocks noChangeShapeType="1"/>
            </p:cNvSpPr>
            <p:nvPr/>
          </p:nvSpPr>
          <p:spPr bwMode="auto">
            <a:xfrm flipH="1">
              <a:off x="4432"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4" name="Line 177">
              <a:extLst>
                <a:ext uri="{FF2B5EF4-FFF2-40B4-BE49-F238E27FC236}">
                  <a16:creationId xmlns:a16="http://schemas.microsoft.com/office/drawing/2014/main" id="{358EF254-AD06-4F62-9747-EC0111D3AF4D}"/>
                </a:ext>
              </a:extLst>
            </p:cNvPr>
            <p:cNvSpPr>
              <a:spLocks noChangeShapeType="1"/>
            </p:cNvSpPr>
            <p:nvPr/>
          </p:nvSpPr>
          <p:spPr bwMode="auto">
            <a:xfrm>
              <a:off x="4552" y="2906"/>
              <a:ext cx="1"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5" name="Line 178">
              <a:extLst>
                <a:ext uri="{FF2B5EF4-FFF2-40B4-BE49-F238E27FC236}">
                  <a16:creationId xmlns:a16="http://schemas.microsoft.com/office/drawing/2014/main" id="{DA4D317F-9E43-434A-9AC3-4F14643C8A59}"/>
                </a:ext>
              </a:extLst>
            </p:cNvPr>
            <p:cNvSpPr>
              <a:spLocks noChangeShapeType="1"/>
            </p:cNvSpPr>
            <p:nvPr/>
          </p:nvSpPr>
          <p:spPr bwMode="auto">
            <a:xfrm flipH="1">
              <a:off x="4191"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6" name="Line 179">
              <a:extLst>
                <a:ext uri="{FF2B5EF4-FFF2-40B4-BE49-F238E27FC236}">
                  <a16:creationId xmlns:a16="http://schemas.microsoft.com/office/drawing/2014/main" id="{7DDC82A4-7ED1-4F8F-987B-2F2D02F713F2}"/>
                </a:ext>
              </a:extLst>
            </p:cNvPr>
            <p:cNvSpPr>
              <a:spLocks noChangeShapeType="1"/>
            </p:cNvSpPr>
            <p:nvPr/>
          </p:nvSpPr>
          <p:spPr bwMode="auto">
            <a:xfrm flipV="1">
              <a:off x="4311" y="2906"/>
              <a:ext cx="1" cy="4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7" name="Line 180">
              <a:extLst>
                <a:ext uri="{FF2B5EF4-FFF2-40B4-BE49-F238E27FC236}">
                  <a16:creationId xmlns:a16="http://schemas.microsoft.com/office/drawing/2014/main" id="{4D194AC6-FAA7-4DB8-96AD-F0BE65B27800}"/>
                </a:ext>
              </a:extLst>
            </p:cNvPr>
            <p:cNvSpPr>
              <a:spLocks noChangeShapeType="1"/>
            </p:cNvSpPr>
            <p:nvPr/>
          </p:nvSpPr>
          <p:spPr bwMode="auto">
            <a:xfrm flipH="1">
              <a:off x="4914"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8" name="Line 181">
              <a:extLst>
                <a:ext uri="{FF2B5EF4-FFF2-40B4-BE49-F238E27FC236}">
                  <a16:creationId xmlns:a16="http://schemas.microsoft.com/office/drawing/2014/main" id="{B66831A4-1B65-47CF-829D-86A2AF18BC45}"/>
                </a:ext>
              </a:extLst>
            </p:cNvPr>
            <p:cNvSpPr>
              <a:spLocks noChangeShapeType="1"/>
            </p:cNvSpPr>
            <p:nvPr/>
          </p:nvSpPr>
          <p:spPr bwMode="auto">
            <a:xfrm flipV="1">
              <a:off x="5034" y="2906"/>
              <a:ext cx="1" cy="64"/>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899" name="Line 182">
              <a:extLst>
                <a:ext uri="{FF2B5EF4-FFF2-40B4-BE49-F238E27FC236}">
                  <a16:creationId xmlns:a16="http://schemas.microsoft.com/office/drawing/2014/main" id="{CABF2E94-207E-496A-84DB-4BA315F0A6DE}"/>
                </a:ext>
              </a:extLst>
            </p:cNvPr>
            <p:cNvSpPr>
              <a:spLocks noChangeShapeType="1"/>
            </p:cNvSpPr>
            <p:nvPr/>
          </p:nvSpPr>
          <p:spPr bwMode="auto">
            <a:xfrm flipH="1">
              <a:off x="4673"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00" name="Line 183">
              <a:extLst>
                <a:ext uri="{FF2B5EF4-FFF2-40B4-BE49-F238E27FC236}">
                  <a16:creationId xmlns:a16="http://schemas.microsoft.com/office/drawing/2014/main" id="{8138BFD9-F543-4716-A69C-6257E1C48D72}"/>
                </a:ext>
              </a:extLst>
            </p:cNvPr>
            <p:cNvSpPr>
              <a:spLocks noChangeShapeType="1"/>
            </p:cNvSpPr>
            <p:nvPr/>
          </p:nvSpPr>
          <p:spPr bwMode="auto">
            <a:xfrm flipH="1">
              <a:off x="4793" y="2906"/>
              <a:ext cx="1"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01" name="Rectangle 184">
              <a:extLst>
                <a:ext uri="{FF2B5EF4-FFF2-40B4-BE49-F238E27FC236}">
                  <a16:creationId xmlns:a16="http://schemas.microsoft.com/office/drawing/2014/main" id="{C1EC77F0-225D-4503-8BB9-322A54EA5FC7}"/>
                </a:ext>
              </a:extLst>
            </p:cNvPr>
            <p:cNvSpPr>
              <a:spLocks noChangeArrowheads="1"/>
            </p:cNvSpPr>
            <p:nvPr/>
          </p:nvSpPr>
          <p:spPr bwMode="auto">
            <a:xfrm>
              <a:off x="1304" y="3028"/>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1846</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02" name="Rectangle 185">
              <a:extLst>
                <a:ext uri="{FF2B5EF4-FFF2-40B4-BE49-F238E27FC236}">
                  <a16:creationId xmlns:a16="http://schemas.microsoft.com/office/drawing/2014/main" id="{6F640DCC-89AF-4AF8-832C-F0795AF4538A}"/>
                </a:ext>
              </a:extLst>
            </p:cNvPr>
            <p:cNvSpPr>
              <a:spLocks noChangeArrowheads="1"/>
            </p:cNvSpPr>
            <p:nvPr/>
          </p:nvSpPr>
          <p:spPr bwMode="auto">
            <a:xfrm>
              <a:off x="2750" y="3028"/>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1847</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03" name="Rectangle 186">
              <a:extLst>
                <a:ext uri="{FF2B5EF4-FFF2-40B4-BE49-F238E27FC236}">
                  <a16:creationId xmlns:a16="http://schemas.microsoft.com/office/drawing/2014/main" id="{078163AD-B557-4B91-9E9E-F6887CD5CE37}"/>
                </a:ext>
              </a:extLst>
            </p:cNvPr>
            <p:cNvSpPr>
              <a:spLocks noChangeArrowheads="1"/>
            </p:cNvSpPr>
            <p:nvPr/>
          </p:nvSpPr>
          <p:spPr bwMode="auto">
            <a:xfrm>
              <a:off x="4200" y="3019"/>
              <a:ext cx="194"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cs-CZ"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1848</a:t>
              </a:r>
              <a:endParaRPr kumimoji="0" lang="en-GB"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904" name="Line 187">
              <a:extLst>
                <a:ext uri="{FF2B5EF4-FFF2-40B4-BE49-F238E27FC236}">
                  <a16:creationId xmlns:a16="http://schemas.microsoft.com/office/drawing/2014/main" id="{5F172834-8700-41ED-BA13-040F87B3D080}"/>
                </a:ext>
              </a:extLst>
            </p:cNvPr>
            <p:cNvSpPr>
              <a:spLocks noChangeShapeType="1"/>
            </p:cNvSpPr>
            <p:nvPr/>
          </p:nvSpPr>
          <p:spPr bwMode="auto">
            <a:xfrm>
              <a:off x="815" y="2905"/>
              <a:ext cx="1" cy="3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spTree>
    <p:custDataLst>
      <p:tags r:id="rId1"/>
    </p:custDataLst>
    <p:extLst>
      <p:ext uri="{BB962C8B-B14F-4D97-AF65-F5344CB8AC3E}">
        <p14:creationId xmlns:p14="http://schemas.microsoft.com/office/powerpoint/2010/main" val="331015253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Nadpis 1"/>
          <p:cNvSpPr>
            <a:spLocks noGrp="1"/>
          </p:cNvSpPr>
          <p:nvPr>
            <p:ph type="title"/>
          </p:nvPr>
        </p:nvSpPr>
        <p:spPr/>
        <p:txBody>
          <a:bodyPr/>
          <a:lstStyle/>
          <a:p>
            <a:r>
              <a:rPr lang="cs-CZ" altLang="cs-CZ" sz="3600" b="1">
                <a:solidFill>
                  <a:srgbClr val="0000CC"/>
                </a:solidFill>
                <a:latin typeface="Arial Black" panose="020B0A04020102020204" pitchFamily="34" charset="0"/>
              </a:rPr>
              <a:t>KONTROLOVANÉ POKUSY</a:t>
            </a:r>
          </a:p>
        </p:txBody>
      </p:sp>
      <p:sp>
        <p:nvSpPr>
          <p:cNvPr id="101379" name="Zástupný symbol pro obsah 2"/>
          <p:cNvSpPr>
            <a:spLocks noGrp="1"/>
          </p:cNvSpPr>
          <p:nvPr>
            <p:ph idx="1"/>
          </p:nvPr>
        </p:nvSpPr>
        <p:spPr>
          <a:xfrm>
            <a:off x="447675" y="1341438"/>
            <a:ext cx="10648950" cy="4992687"/>
          </a:xfrm>
        </p:spPr>
        <p:txBody>
          <a:bodyPr/>
          <a:lstStyle/>
          <a:p>
            <a:pPr>
              <a:spcAft>
                <a:spcPts val="600"/>
              </a:spcAft>
              <a:buFontTx/>
              <a:buChar char="-"/>
            </a:pPr>
            <a:r>
              <a:rPr lang="cs-CZ" altLang="cs-CZ" sz="2200"/>
              <a:t>Experiment je jedním ze základních nástrojů vědecké metody.</a:t>
            </a:r>
          </a:p>
          <a:p>
            <a:pPr>
              <a:spcAft>
                <a:spcPts val="600"/>
              </a:spcAft>
              <a:buFontTx/>
              <a:buChar char="-"/>
            </a:pPr>
            <a:r>
              <a:rPr lang="cs-CZ" altLang="cs-CZ" sz="2200"/>
              <a:t>V medicíně se používá především </a:t>
            </a:r>
            <a:r>
              <a:rPr lang="cs-CZ" altLang="cs-CZ" sz="2200" b="1">
                <a:solidFill>
                  <a:srgbClr val="FF0000"/>
                </a:solidFill>
              </a:rPr>
              <a:t>dvojitě slepý experiment</a:t>
            </a:r>
          </a:p>
          <a:p>
            <a:pPr lvl="1">
              <a:spcAft>
                <a:spcPts val="600"/>
              </a:spcAft>
              <a:buFontTx/>
              <a:buChar char="-"/>
            </a:pPr>
            <a:r>
              <a:rPr lang="cs-CZ" altLang="cs-CZ" sz="2200"/>
              <a:t>umožňuje dospět k objektivním výsledkům, nezkresleným vědomím účastníků experimentu.</a:t>
            </a:r>
          </a:p>
          <a:p>
            <a:pPr>
              <a:spcAft>
                <a:spcPts val="600"/>
              </a:spcAft>
              <a:buFontTx/>
              <a:buChar char="-"/>
            </a:pPr>
            <a:r>
              <a:rPr lang="cs-CZ" altLang="cs-CZ" sz="2200"/>
              <a:t>Pracuje se s rozsáhlým (tj. statisticky hodnotitelným) homogenním souborem, který se náhodně (</a:t>
            </a:r>
            <a:r>
              <a:rPr lang="cs-CZ" altLang="cs-CZ" sz="2200" b="1">
                <a:solidFill>
                  <a:srgbClr val="FF0000"/>
                </a:solidFill>
              </a:rPr>
              <a:t>randomizace</a:t>
            </a:r>
            <a:r>
              <a:rPr lang="cs-CZ" altLang="cs-CZ" sz="2200"/>
              <a:t>) rozdělí na dvě velké skupiny.</a:t>
            </a:r>
          </a:p>
          <a:p>
            <a:pPr>
              <a:spcAft>
                <a:spcPts val="600"/>
              </a:spcAft>
              <a:buFontTx/>
              <a:buChar char="-"/>
            </a:pPr>
            <a:r>
              <a:rPr lang="cs-CZ" altLang="cs-CZ" sz="2200"/>
              <a:t>Jedné skupině se podá nově zkoušená látka, druhé placebo (nebo jiný dosud běžně používaný medikament).</a:t>
            </a:r>
          </a:p>
          <a:p>
            <a:pPr>
              <a:spcAft>
                <a:spcPts val="600"/>
              </a:spcAft>
              <a:buFontTx/>
              <a:buChar char="-"/>
            </a:pPr>
            <a:r>
              <a:rPr lang="cs-CZ" altLang="cs-CZ" sz="2200"/>
              <a:t>Dvojité zaslepení – pacient ani lékař neví, kdo je ve skupině experimentální a kdo ve skupině kontrolní (eliminace zkreslení).</a:t>
            </a:r>
          </a:p>
        </p:txBody>
      </p:sp>
    </p:spTree>
    <p:custDataLst>
      <p:tags r:id="rId1"/>
    </p:custData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Zástupný symbol pro obsah 2"/>
          <p:cNvSpPr>
            <a:spLocks noGrp="1"/>
          </p:cNvSpPr>
          <p:nvPr>
            <p:ph idx="1"/>
          </p:nvPr>
        </p:nvSpPr>
        <p:spPr/>
        <p:txBody>
          <a:bodyPr/>
          <a:lstStyle/>
          <a:p>
            <a:pPr marL="0" indent="0">
              <a:buFontTx/>
              <a:buNone/>
            </a:pPr>
            <a:r>
              <a:rPr lang="cs-CZ" altLang="cs-CZ"/>
              <a:t>- tři základní prvky: 	1) randomizace</a:t>
            </a:r>
            <a:endParaRPr lang="cs-CZ" altLang="cs-CZ" b="1"/>
          </a:p>
          <a:p>
            <a:pPr marL="0" indent="0">
              <a:buFontTx/>
              <a:buNone/>
            </a:pPr>
            <a:r>
              <a:rPr lang="cs-CZ" altLang="cs-CZ"/>
              <a:t>				2) dojitý slepý pokus</a:t>
            </a:r>
            <a:endParaRPr lang="cs-CZ" altLang="cs-CZ" b="1"/>
          </a:p>
          <a:p>
            <a:pPr marL="0" indent="0">
              <a:buFontTx/>
              <a:buNone/>
            </a:pPr>
            <a:r>
              <a:rPr lang="cs-CZ" altLang="cs-CZ"/>
              <a:t>				3) srovnání</a:t>
            </a:r>
            <a:endParaRPr lang="cs-CZ" altLang="cs-CZ" b="1"/>
          </a:p>
          <a:p>
            <a:pPr marL="0" indent="0">
              <a:buFontTx/>
              <a:buNone/>
            </a:pPr>
            <a:r>
              <a:rPr lang="cs-CZ" altLang="cs-CZ"/>
              <a:t> </a:t>
            </a:r>
            <a:endParaRPr lang="cs-CZ" altLang="cs-CZ" b="1"/>
          </a:p>
          <a:p>
            <a:pPr marL="0" indent="0">
              <a:buFontTx/>
              <a:buNone/>
            </a:pPr>
            <a:r>
              <a:rPr lang="cs-CZ" altLang="cs-CZ"/>
              <a:t>- předmětem studia jsou jednotlivci</a:t>
            </a:r>
            <a:endParaRPr lang="cs-CZ" altLang="cs-CZ" b="1"/>
          </a:p>
          <a:p>
            <a:pPr marL="0" indent="0">
              <a:buFontTx/>
              <a:buNone/>
            </a:pPr>
            <a:r>
              <a:rPr lang="cs-CZ" altLang="cs-CZ"/>
              <a:t>- problémy: např. etická stránka výzkumu</a:t>
            </a:r>
            <a:endParaRPr lang="cs-CZ" altLang="cs-CZ" b="1"/>
          </a:p>
          <a:p>
            <a:pPr marL="0" indent="0">
              <a:buFontTx/>
              <a:buNone/>
            </a:pPr>
            <a:r>
              <a:rPr lang="cs-CZ" altLang="cs-CZ"/>
              <a:t> </a:t>
            </a:r>
            <a:endParaRPr lang="cs-CZ" altLang="cs-CZ" b="1"/>
          </a:p>
        </p:txBody>
      </p:sp>
      <p:sp>
        <p:nvSpPr>
          <p:cNvPr id="102403" name="Nadpis 1"/>
          <p:cNvSpPr>
            <a:spLocks noGrp="1"/>
          </p:cNvSpPr>
          <p:nvPr>
            <p:ph type="title"/>
          </p:nvPr>
        </p:nvSpPr>
        <p:spPr/>
        <p:txBody>
          <a:bodyPr/>
          <a:lstStyle/>
          <a:p>
            <a:r>
              <a:rPr lang="cs-CZ" altLang="cs-CZ" sz="3600" b="1">
                <a:solidFill>
                  <a:srgbClr val="0000CC"/>
                </a:solidFill>
                <a:latin typeface="Arial Black" panose="020B0A04020102020204" pitchFamily="34" charset="0"/>
              </a:rPr>
              <a:t>KONTROLOVANÉ POKUSY</a:t>
            </a:r>
          </a:p>
        </p:txBody>
      </p:sp>
    </p:spTree>
    <p:custDataLst>
      <p:tags r:id="rId1"/>
    </p:custData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4400" b="1">
                <a:solidFill>
                  <a:srgbClr val="333399"/>
                </a:solidFill>
              </a:rPr>
              <a:t>VÝBĚR OSOB DO POKUSU</a:t>
            </a:r>
            <a:endParaRPr lang="en-GB" altLang="cs-CZ" sz="4400" b="1">
              <a:solidFill>
                <a:srgbClr val="333399"/>
              </a:solidFill>
            </a:endParaRPr>
          </a:p>
        </p:txBody>
      </p:sp>
      <p:sp>
        <p:nvSpPr>
          <p:cNvPr id="98310" name="Oval 6"/>
          <p:cNvSpPr>
            <a:spLocks noChangeArrowheads="1"/>
          </p:cNvSpPr>
          <p:nvPr/>
        </p:nvSpPr>
        <p:spPr bwMode="auto">
          <a:xfrm>
            <a:off x="2959100" y="1620838"/>
            <a:ext cx="1444625" cy="1362075"/>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98311" name="Line 7"/>
          <p:cNvSpPr>
            <a:spLocks noChangeShapeType="1"/>
          </p:cNvSpPr>
          <p:nvPr/>
        </p:nvSpPr>
        <p:spPr bwMode="auto">
          <a:xfrm flipH="1">
            <a:off x="3671888" y="2998788"/>
            <a:ext cx="7937" cy="64135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8312" name="Oval 8"/>
          <p:cNvSpPr>
            <a:spLocks noChangeArrowheads="1"/>
          </p:cNvSpPr>
          <p:nvPr/>
        </p:nvSpPr>
        <p:spPr bwMode="auto">
          <a:xfrm>
            <a:off x="3240088" y="3657600"/>
            <a:ext cx="831850" cy="812800"/>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98313" name="Text Box 9"/>
          <p:cNvSpPr txBox="1">
            <a:spLocks noChangeArrowheads="1"/>
          </p:cNvSpPr>
          <p:nvPr/>
        </p:nvSpPr>
        <p:spPr bwMode="auto">
          <a:xfrm>
            <a:off x="4967288" y="2044700"/>
            <a:ext cx="45958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a:solidFill>
                  <a:srgbClr val="333399"/>
                </a:solidFill>
              </a:rPr>
              <a:t>ZÁKLADNÍ STUDOVANÁ POPULACE</a:t>
            </a:r>
            <a:endParaRPr lang="en-GB" altLang="cs-CZ" sz="1800" b="1">
              <a:solidFill>
                <a:srgbClr val="333399"/>
              </a:solidFill>
            </a:endParaRPr>
          </a:p>
        </p:txBody>
      </p:sp>
      <p:sp>
        <p:nvSpPr>
          <p:cNvPr id="98314" name="Text Box 10"/>
          <p:cNvSpPr txBox="1">
            <a:spLocks noChangeArrowheads="1"/>
          </p:cNvSpPr>
          <p:nvPr/>
        </p:nvSpPr>
        <p:spPr bwMode="auto">
          <a:xfrm>
            <a:off x="4937125" y="1243013"/>
            <a:ext cx="5283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a:solidFill>
                  <a:srgbClr val="333399"/>
                </a:solidFill>
              </a:rPr>
              <a:t>DEFINICE CÍLOVÉ POPULACE (NA KTEROU BUDOU ZOBECNĚNY VÝSLEDKY)</a:t>
            </a:r>
            <a:endParaRPr lang="en-GB" altLang="cs-CZ" sz="1800" b="1">
              <a:solidFill>
                <a:srgbClr val="333399"/>
              </a:solidFill>
            </a:endParaRPr>
          </a:p>
        </p:txBody>
      </p:sp>
      <p:sp>
        <p:nvSpPr>
          <p:cNvPr id="98315" name="Text Box 11"/>
          <p:cNvSpPr txBox="1">
            <a:spLocks noChangeArrowheads="1"/>
          </p:cNvSpPr>
          <p:nvPr/>
        </p:nvSpPr>
        <p:spPr bwMode="auto">
          <a:xfrm>
            <a:off x="4956175" y="3038475"/>
            <a:ext cx="508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a:solidFill>
                  <a:srgbClr val="333399"/>
                </a:solidFill>
              </a:rPr>
              <a:t>VÝBĚR PODLE STANOVENÝCH KRITÉRIÍ</a:t>
            </a:r>
            <a:endParaRPr lang="en-GB" altLang="cs-CZ" sz="1800" b="1">
              <a:solidFill>
                <a:srgbClr val="333399"/>
              </a:solidFill>
            </a:endParaRPr>
          </a:p>
        </p:txBody>
      </p:sp>
      <p:sp>
        <p:nvSpPr>
          <p:cNvPr id="98316" name="Text Box 12"/>
          <p:cNvSpPr txBox="1">
            <a:spLocks noChangeArrowheads="1"/>
          </p:cNvSpPr>
          <p:nvPr/>
        </p:nvSpPr>
        <p:spPr bwMode="auto">
          <a:xfrm>
            <a:off x="4991100" y="3851275"/>
            <a:ext cx="4695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a:solidFill>
                  <a:srgbClr val="333399"/>
                </a:solidFill>
              </a:rPr>
              <a:t>OSOBY VHODNÉ PRO EXPERIMENT</a:t>
            </a:r>
            <a:endParaRPr lang="en-GB" altLang="cs-CZ" sz="1800" b="1">
              <a:solidFill>
                <a:srgbClr val="333399"/>
              </a:solidFill>
            </a:endParaRPr>
          </a:p>
        </p:txBody>
      </p:sp>
      <p:sp>
        <p:nvSpPr>
          <p:cNvPr id="98317" name="Line 13"/>
          <p:cNvSpPr>
            <a:spLocks noChangeShapeType="1"/>
          </p:cNvSpPr>
          <p:nvPr/>
        </p:nvSpPr>
        <p:spPr bwMode="auto">
          <a:xfrm flipH="1">
            <a:off x="3629025" y="4489450"/>
            <a:ext cx="7938" cy="64135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98318" name="Text Box 14"/>
          <p:cNvSpPr txBox="1">
            <a:spLocks noChangeArrowheads="1"/>
          </p:cNvSpPr>
          <p:nvPr/>
        </p:nvSpPr>
        <p:spPr bwMode="auto">
          <a:xfrm>
            <a:off x="5024438" y="4514850"/>
            <a:ext cx="35099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a:solidFill>
                  <a:srgbClr val="333399"/>
                </a:solidFill>
              </a:rPr>
              <a:t>INFORMOVANÝ SOUHLAS</a:t>
            </a:r>
            <a:endParaRPr lang="en-GB" altLang="cs-CZ" sz="1800" b="1">
              <a:solidFill>
                <a:srgbClr val="333399"/>
              </a:solidFill>
            </a:endParaRPr>
          </a:p>
        </p:txBody>
      </p:sp>
      <p:sp>
        <p:nvSpPr>
          <p:cNvPr id="98319" name="Oval 15"/>
          <p:cNvSpPr>
            <a:spLocks noChangeArrowheads="1"/>
          </p:cNvSpPr>
          <p:nvPr/>
        </p:nvSpPr>
        <p:spPr bwMode="auto">
          <a:xfrm>
            <a:off x="3319463" y="5160963"/>
            <a:ext cx="582612" cy="541337"/>
          </a:xfrm>
          <a:prstGeom prst="ellipse">
            <a:avLst/>
          </a:prstGeom>
          <a:noFill/>
          <a:ln w="571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sp>
        <p:nvSpPr>
          <p:cNvPr id="98320" name="Text Box 16"/>
          <p:cNvSpPr txBox="1">
            <a:spLocks noChangeArrowheads="1"/>
          </p:cNvSpPr>
          <p:nvPr/>
        </p:nvSpPr>
        <p:spPr bwMode="auto">
          <a:xfrm>
            <a:off x="4978400" y="5216525"/>
            <a:ext cx="481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cs-CZ" altLang="cs-CZ" sz="1800" b="1">
                <a:solidFill>
                  <a:srgbClr val="333399"/>
                </a:solidFill>
              </a:rPr>
              <a:t>OSOBY ZAŘAZENÉ DO EXPERIMENTU</a:t>
            </a:r>
            <a:endParaRPr lang="en-GB" altLang="cs-CZ" sz="1800" b="1">
              <a:solidFill>
                <a:srgbClr val="333399"/>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8313">
                                            <p:txEl>
                                              <p:pRg st="0" end="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98315">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3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83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98318">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83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8320">
                                            <p:txEl>
                                              <p:pRg st="0" end="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8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0" grpId="0" animBg="1"/>
      <p:bldP spid="98312" grpId="0" animBg="1"/>
      <p:bldP spid="98316" grpId="0"/>
      <p:bldP spid="9831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276225" y="220663"/>
            <a:ext cx="11677650" cy="1143000"/>
          </a:xfrm>
        </p:spPr>
        <p:txBody>
          <a:bodyPr/>
          <a:lstStyle/>
          <a:p>
            <a:r>
              <a:rPr lang="cs-CZ" altLang="cs-CZ" sz="4000" b="1">
                <a:solidFill>
                  <a:schemeClr val="accent2"/>
                </a:solidFill>
              </a:rPr>
              <a:t>DÍLČÍ SCHÉMA KONTROLOVANÉHO POKUSU</a:t>
            </a:r>
          </a:p>
        </p:txBody>
      </p:sp>
      <p:sp>
        <p:nvSpPr>
          <p:cNvPr id="104451" name="Rectangle 3"/>
          <p:cNvSpPr>
            <a:spLocks noGrp="1" noChangeArrowheads="1"/>
          </p:cNvSpPr>
          <p:nvPr>
            <p:ph type="body" idx="1"/>
          </p:nvPr>
        </p:nvSpPr>
        <p:spPr>
          <a:xfrm>
            <a:off x="2927350" y="1600200"/>
            <a:ext cx="7283450" cy="4525963"/>
          </a:xfrm>
        </p:spPr>
        <p:txBody>
          <a:bodyPr/>
          <a:lstStyle/>
          <a:p>
            <a:pPr marL="0" indent="0">
              <a:buFontTx/>
              <a:buNone/>
            </a:pPr>
            <a:endParaRPr lang="cs-CZ" altLang="cs-CZ" sz="2400" b="1">
              <a:solidFill>
                <a:schemeClr val="accent2"/>
              </a:solidFill>
            </a:endParaRPr>
          </a:p>
          <a:p>
            <a:pPr marL="0" indent="0" algn="ctr">
              <a:buFontTx/>
              <a:buNone/>
            </a:pPr>
            <a:endParaRPr lang="cs-CZ" altLang="cs-CZ" sz="2400" b="1">
              <a:solidFill>
                <a:schemeClr val="accent2"/>
              </a:solidFill>
            </a:endParaRPr>
          </a:p>
        </p:txBody>
      </p:sp>
      <p:sp>
        <p:nvSpPr>
          <p:cNvPr id="104452" name="Rectangle 4"/>
          <p:cNvSpPr>
            <a:spLocks noChangeArrowheads="1"/>
          </p:cNvSpPr>
          <p:nvPr/>
        </p:nvSpPr>
        <p:spPr bwMode="auto">
          <a:xfrm>
            <a:off x="1524000" y="-184150"/>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cs-CZ" altLang="cs-CZ" sz="1800">
              <a:solidFill>
                <a:srgbClr val="000000"/>
              </a:solidFill>
            </a:endParaRPr>
          </a:p>
        </p:txBody>
      </p:sp>
      <p:graphicFrame>
        <p:nvGraphicFramePr>
          <p:cNvPr id="104453" name="Object 5"/>
          <p:cNvGraphicFramePr>
            <a:graphicFrameLocks noChangeAspect="1"/>
          </p:cNvGraphicFramePr>
          <p:nvPr/>
        </p:nvGraphicFramePr>
        <p:xfrm>
          <a:off x="3603625" y="1363663"/>
          <a:ext cx="4500563" cy="4997450"/>
        </p:xfrm>
        <a:graphic>
          <a:graphicData uri="http://schemas.openxmlformats.org/presentationml/2006/ole">
            <mc:AlternateContent xmlns:mc="http://schemas.openxmlformats.org/markup-compatibility/2006">
              <mc:Choice xmlns:v="urn:schemas-microsoft-com:vml" Requires="v">
                <p:oleObj spid="_x0000_s104480" r:id="rId4" imgW="3606800" imgH="3956050" progId="MSDraw">
                  <p:embed/>
                </p:oleObj>
              </mc:Choice>
              <mc:Fallback>
                <p:oleObj r:id="rId4" imgW="3606800" imgH="3956050" progId="MSDraw">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625" y="1363663"/>
                        <a:ext cx="4500563"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ustDataLst>
      <p:tags r:id="rId2"/>
    </p:custData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adpis 1"/>
          <p:cNvSpPr>
            <a:spLocks noGrp="1"/>
          </p:cNvSpPr>
          <p:nvPr>
            <p:ph type="title"/>
          </p:nvPr>
        </p:nvSpPr>
        <p:spPr>
          <a:xfrm>
            <a:off x="468313" y="203200"/>
            <a:ext cx="8229600" cy="922338"/>
          </a:xfrm>
        </p:spPr>
        <p:txBody>
          <a:bodyPr/>
          <a:lstStyle/>
          <a:p>
            <a:r>
              <a:rPr lang="cs-CZ" altLang="cs-CZ" sz="3200" b="1">
                <a:solidFill>
                  <a:srgbClr val="0000CC"/>
                </a:solidFill>
                <a:latin typeface="Arial Black" panose="020B0A04020102020204" pitchFamily="34" charset="0"/>
              </a:rPr>
              <a:t>POPULAČNÍ INTERVENČNÍ STUDIE </a:t>
            </a:r>
          </a:p>
        </p:txBody>
      </p:sp>
      <p:sp>
        <p:nvSpPr>
          <p:cNvPr id="3" name="Zástupný symbol pro obsah 2"/>
          <p:cNvSpPr>
            <a:spLocks noGrp="1"/>
          </p:cNvSpPr>
          <p:nvPr>
            <p:ph idx="1"/>
          </p:nvPr>
        </p:nvSpPr>
        <p:spPr>
          <a:xfrm>
            <a:off x="590550" y="1230313"/>
            <a:ext cx="11049000" cy="5975350"/>
          </a:xfrm>
        </p:spPr>
        <p:txBody>
          <a:bodyPr>
            <a:normAutofit fontScale="32500" lnSpcReduction="20000"/>
          </a:bodyPr>
          <a:lstStyle/>
          <a:p>
            <a:pPr>
              <a:spcBef>
                <a:spcPts val="0"/>
              </a:spcBef>
              <a:defRPr/>
            </a:pPr>
            <a:r>
              <a:rPr lang="cs-CZ" sz="6200" dirty="0"/>
              <a:t>Konečná fáze průkazu platnosti hypotézy o etiologii nemoci.</a:t>
            </a:r>
          </a:p>
          <a:p>
            <a:pPr>
              <a:spcBef>
                <a:spcPts val="0"/>
              </a:spcBef>
              <a:defRPr/>
            </a:pPr>
            <a:endParaRPr lang="cs-CZ" sz="6200" dirty="0"/>
          </a:p>
          <a:p>
            <a:pPr>
              <a:spcBef>
                <a:spcPts val="0"/>
              </a:spcBef>
              <a:defRPr/>
            </a:pPr>
            <a:r>
              <a:rPr lang="cs-CZ" sz="6200" dirty="0"/>
              <a:t>Jde již o realizaci preventivního opatření, které si zachovává podobu experimentální prospektivní studie.</a:t>
            </a:r>
          </a:p>
          <a:p>
            <a:pPr>
              <a:spcBef>
                <a:spcPts val="0"/>
              </a:spcBef>
              <a:defRPr/>
            </a:pPr>
            <a:endParaRPr lang="cs-CZ" sz="6200" dirty="0"/>
          </a:p>
          <a:p>
            <a:pPr>
              <a:spcBef>
                <a:spcPts val="0"/>
              </a:spcBef>
              <a:defRPr/>
            </a:pPr>
            <a:r>
              <a:rPr lang="cs-CZ" sz="6200" dirty="0"/>
              <a:t>Do pokusného souboru (populace určitého území) je aktivně vnášen nový umělý element – např.: fluoridace pitné vody ve veřejných zdrojích za účelem prevence zubního kazu.</a:t>
            </a:r>
          </a:p>
          <a:p>
            <a:pPr>
              <a:spcBef>
                <a:spcPts val="0"/>
              </a:spcBef>
              <a:defRPr/>
            </a:pPr>
            <a:endParaRPr lang="cs-CZ" sz="6200" i="1" dirty="0"/>
          </a:p>
          <a:p>
            <a:pPr>
              <a:spcBef>
                <a:spcPts val="0"/>
              </a:spcBef>
              <a:defRPr/>
            </a:pPr>
            <a:r>
              <a:rPr lang="cs-CZ" sz="6200" dirty="0"/>
              <a:t>Po určité době se vyhodnocuje účinnost preventivního opatření – srovnání pokusného a kontrolního souboru (srovnání výskytu zubního kazu v populaci s </a:t>
            </a:r>
            <a:r>
              <a:rPr lang="cs-CZ" sz="6200" dirty="0" err="1"/>
              <a:t>fluoridovanou</a:t>
            </a:r>
            <a:r>
              <a:rPr lang="cs-CZ" sz="6200" dirty="0"/>
              <a:t> a </a:t>
            </a:r>
            <a:r>
              <a:rPr lang="cs-CZ" sz="6200" dirty="0" err="1"/>
              <a:t>nefluoridovanou</a:t>
            </a:r>
            <a:r>
              <a:rPr lang="cs-CZ" sz="6200" dirty="0"/>
              <a:t> pitnou vodou).</a:t>
            </a:r>
            <a:endParaRPr lang="cs-CZ" sz="6200" i="1" dirty="0"/>
          </a:p>
          <a:p>
            <a:pPr marL="0" indent="0">
              <a:spcBef>
                <a:spcPts val="0"/>
              </a:spcBef>
              <a:buFontTx/>
              <a:buNone/>
              <a:defRPr/>
            </a:pPr>
            <a:endParaRPr lang="cs-CZ" sz="6200" i="1" dirty="0"/>
          </a:p>
          <a:p>
            <a:pPr>
              <a:spcBef>
                <a:spcPts val="0"/>
              </a:spcBef>
              <a:defRPr/>
            </a:pPr>
            <a:r>
              <a:rPr lang="cs-CZ" sz="6200" dirty="0"/>
              <a:t>Jsou orientovány na zdravé osoby, které jsou vystaveny běžnému působení různých rizikových faktorů.</a:t>
            </a:r>
          </a:p>
          <a:p>
            <a:pPr marL="0" indent="0">
              <a:spcBef>
                <a:spcPts val="0"/>
              </a:spcBef>
              <a:buFontTx/>
              <a:buNone/>
              <a:defRPr/>
            </a:pPr>
            <a:endParaRPr lang="cs-CZ" sz="6200" b="1" dirty="0"/>
          </a:p>
          <a:p>
            <a:pPr>
              <a:spcBef>
                <a:spcPts val="0"/>
              </a:spcBef>
              <a:defRPr/>
            </a:pPr>
            <a:r>
              <a:rPr lang="cs-CZ" sz="6200" dirty="0"/>
              <a:t>Mají velký rozsah; předmětem studia je předem vymezená populace (škola, nemocnice, město, okres).</a:t>
            </a:r>
            <a:endParaRPr lang="cs-CZ" sz="6200" b="1" dirty="0"/>
          </a:p>
          <a:p>
            <a:pPr marL="0" indent="0">
              <a:spcBef>
                <a:spcPts val="0"/>
              </a:spcBef>
              <a:buFontTx/>
              <a:buNone/>
              <a:defRPr/>
            </a:pPr>
            <a:r>
              <a:rPr lang="cs-CZ" sz="6200" b="1" dirty="0"/>
              <a:t> </a:t>
            </a:r>
          </a:p>
          <a:p>
            <a:pPr>
              <a:spcBef>
                <a:spcPts val="0"/>
              </a:spcBef>
              <a:defRPr/>
            </a:pPr>
            <a:r>
              <a:rPr lang="cs-CZ" sz="6200" dirty="0"/>
              <a:t>Nevýhodou je, že je někdy velmi obtížné určit, co bylo dosaženo zavedeným opatřením a co bylo způsobeno jinými vlivy.</a:t>
            </a:r>
          </a:p>
          <a:p>
            <a:pPr>
              <a:defRPr/>
            </a:pPr>
            <a:endParaRPr lang="cs-CZ" dirty="0"/>
          </a:p>
        </p:txBody>
      </p:sp>
    </p:spTree>
    <p:custDataLst>
      <p:tags r:id="rId1"/>
    </p:custData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4D767E-CC7E-4E1E-A499-E068AFD4EEE3}"/>
              </a:ext>
            </a:extLst>
          </p:cNvPr>
          <p:cNvSpPr>
            <a:spLocks noGrp="1"/>
          </p:cNvSpPr>
          <p:nvPr>
            <p:ph type="title"/>
          </p:nvPr>
        </p:nvSpPr>
        <p:spPr/>
        <p:txBody>
          <a:bodyPr/>
          <a:lstStyle/>
          <a:p>
            <a:r>
              <a:rPr lang="cs-CZ" cap="all" dirty="0">
                <a:solidFill>
                  <a:srgbClr val="333399"/>
                </a:solidFill>
                <a:latin typeface="Arial Black" panose="020B0A04020102020204" pitchFamily="34" charset="0"/>
              </a:rPr>
              <a:t>Hierarchie důkazů</a:t>
            </a:r>
          </a:p>
        </p:txBody>
      </p:sp>
      <p:sp>
        <p:nvSpPr>
          <p:cNvPr id="3" name="Zástupný symbol pro obsah 2">
            <a:extLst>
              <a:ext uri="{FF2B5EF4-FFF2-40B4-BE49-F238E27FC236}">
                <a16:creationId xmlns:a16="http://schemas.microsoft.com/office/drawing/2014/main" id="{E29373CB-767A-45D9-9C2F-1452944479F0}"/>
              </a:ext>
            </a:extLst>
          </p:cNvPr>
          <p:cNvSpPr>
            <a:spLocks noGrp="1"/>
          </p:cNvSpPr>
          <p:nvPr>
            <p:ph idx="1"/>
          </p:nvPr>
        </p:nvSpPr>
        <p:spPr/>
        <p:txBody>
          <a:bodyPr/>
          <a:lstStyle/>
          <a:p>
            <a:r>
              <a:rPr lang="cs-CZ" sz="2400" dirty="0"/>
              <a:t>Hierarchie důkazů v medicíně </a:t>
            </a:r>
          </a:p>
          <a:p>
            <a:r>
              <a:rPr lang="cs-CZ" sz="2400" dirty="0"/>
              <a:t>Výše stojí studie </a:t>
            </a:r>
            <a:r>
              <a:rPr lang="cs-CZ" sz="2400" dirty="0" err="1"/>
              <a:t>kohortové</a:t>
            </a:r>
            <a:r>
              <a:rPr lang="cs-CZ" sz="2400" dirty="0"/>
              <a:t> než studie případů a kontrol, nejvýše pak stojí intervenční studie, jejich výsledkům se nejvíce věří, neboť mívají nejmenší prostor pro různá úskalí (zkreslení, chyby) v hodnocení výsledků. </a:t>
            </a:r>
          </a:p>
          <a:p>
            <a:r>
              <a:rPr lang="cs-CZ" sz="2400" dirty="0"/>
              <a:t>Dobře provedená analytická studie ovšem může přinést správnější výsledek než špatně naplánovaný experiment. </a:t>
            </a:r>
          </a:p>
          <a:p>
            <a:r>
              <a:rPr lang="cs-CZ" sz="2400" dirty="0"/>
              <a:t>Vrcholné důkazy se očekávají od systematických přehledů a </a:t>
            </a:r>
            <a:r>
              <a:rPr lang="cs-CZ" sz="2400" dirty="0" err="1"/>
              <a:t>metaanalýz</a:t>
            </a:r>
            <a:r>
              <a:rPr lang="cs-CZ" sz="2400" dirty="0"/>
              <a:t> shrnujících výsledky vybraných primárních prací.</a:t>
            </a:r>
          </a:p>
        </p:txBody>
      </p:sp>
      <p:pic>
        <p:nvPicPr>
          <p:cNvPr id="7" name="Zvuk 6">
            <a:hlinkClick r:id="" action="ppaction://media"/>
            <a:extLst>
              <a:ext uri="{FF2B5EF4-FFF2-40B4-BE49-F238E27FC236}">
                <a16:creationId xmlns:a16="http://schemas.microsoft.com/office/drawing/2014/main" id="{FE5BFCE1-82F4-4020-BD11-9A7F9276449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44275" y="6010275"/>
            <a:ext cx="487363" cy="487363"/>
          </a:xfrm>
          <a:prstGeom prst="rect">
            <a:avLst/>
          </a:prstGeom>
        </p:spPr>
      </p:pic>
    </p:spTree>
    <p:extLst>
      <p:ext uri="{BB962C8B-B14F-4D97-AF65-F5344CB8AC3E}">
        <p14:creationId xmlns:p14="http://schemas.microsoft.com/office/powerpoint/2010/main" val="706195311"/>
      </p:ext>
    </p:extLst>
  </p:cSld>
  <p:clrMapOvr>
    <a:masterClrMapping/>
  </p:clrMapOvr>
  <p:transition advTm="11071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https://www.wikiskripta.eu/images/a/a8/Hayesova-pyramida.jpg">
            <a:extLst>
              <a:ext uri="{FF2B5EF4-FFF2-40B4-BE49-F238E27FC236}">
                <a16:creationId xmlns:a16="http://schemas.microsoft.com/office/drawing/2014/main" id="{172D2D62-0FCB-45F5-B313-7095DEEE1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5" y="0"/>
            <a:ext cx="85391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363802"/>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adpis 1"/>
          <p:cNvSpPr>
            <a:spLocks noGrp="1"/>
          </p:cNvSpPr>
          <p:nvPr>
            <p:ph type="title"/>
          </p:nvPr>
        </p:nvSpPr>
        <p:spPr>
          <a:xfrm>
            <a:off x="468312" y="203200"/>
            <a:ext cx="10824999" cy="922338"/>
          </a:xfrm>
        </p:spPr>
        <p:txBody>
          <a:bodyPr/>
          <a:lstStyle/>
          <a:p>
            <a:pPr algn="l"/>
            <a:r>
              <a:rPr lang="cs-CZ" altLang="cs-CZ" sz="3200" b="1" dirty="0">
                <a:solidFill>
                  <a:srgbClr val="0000CC"/>
                </a:solidFill>
                <a:latin typeface="Arial Black" panose="020B0A04020102020204" pitchFamily="34" charset="0"/>
              </a:rPr>
              <a:t>SYSTEMATICKÉ PŘEHLEDY A METAANALÝZY</a:t>
            </a:r>
          </a:p>
        </p:txBody>
      </p:sp>
      <p:sp>
        <p:nvSpPr>
          <p:cNvPr id="3" name="Zástupný symbol pro obsah 2"/>
          <p:cNvSpPr>
            <a:spLocks noGrp="1"/>
          </p:cNvSpPr>
          <p:nvPr>
            <p:ph idx="1"/>
          </p:nvPr>
        </p:nvSpPr>
        <p:spPr>
          <a:xfrm>
            <a:off x="590550" y="1230313"/>
            <a:ext cx="11049000" cy="5142207"/>
          </a:xfrm>
        </p:spPr>
        <p:txBody>
          <a:bodyPr>
            <a:normAutofit fontScale="85000" lnSpcReduction="10000"/>
          </a:bodyPr>
          <a:lstStyle/>
          <a:p>
            <a:pPr>
              <a:defRPr/>
            </a:pPr>
            <a:r>
              <a:rPr lang="cs-CZ" dirty="0"/>
              <a:t>Syntetické studie </a:t>
            </a:r>
          </a:p>
          <a:p>
            <a:pPr>
              <a:defRPr/>
            </a:pPr>
            <a:r>
              <a:rPr lang="cs-CZ" dirty="0"/>
              <a:t>Přesná metodika (opakovatelnost) - předepsaným způsobem </a:t>
            </a:r>
            <a:r>
              <a:rPr lang="cs-CZ" b="1" dirty="0"/>
              <a:t>sdružují informace z více podobných studií</a:t>
            </a:r>
            <a:r>
              <a:rPr lang="cs-CZ" dirty="0"/>
              <a:t> (experimenty a analytické studie).</a:t>
            </a:r>
          </a:p>
          <a:p>
            <a:pPr>
              <a:defRPr/>
            </a:pPr>
            <a:r>
              <a:rPr lang="cs-CZ" b="1" dirty="0"/>
              <a:t>PRINCIP:</a:t>
            </a:r>
            <a:r>
              <a:rPr lang="cs-CZ" dirty="0"/>
              <a:t> souhrn více studií zkoumající stejný problém stejnou nebo velmi podobnou metodikou. Tento souhrn zajišťuje vyšší přesnost a statistickou spolehlivost výsledku (než jednotlivé studie).</a:t>
            </a:r>
          </a:p>
          <a:p>
            <a:pPr>
              <a:defRPr/>
            </a:pPr>
            <a:r>
              <a:rPr lang="cs-CZ" dirty="0"/>
              <a:t>Systematické přehledy jsou často navrženy tak, aby poskytovaly vyčerpávající shrnutí současných důkazů týkajících se zkoumaných otázek. </a:t>
            </a:r>
          </a:p>
          <a:p>
            <a:pPr>
              <a:defRPr/>
            </a:pPr>
            <a:r>
              <a:rPr lang="cs-CZ" dirty="0"/>
              <a:t>Přezkoumání stávajících studií je často </a:t>
            </a:r>
            <a:r>
              <a:rPr lang="cs-CZ" b="1" dirty="0"/>
              <a:t>rychlejší a levně</a:t>
            </a:r>
            <a:r>
              <a:rPr lang="cs-CZ" dirty="0"/>
              <a:t>jší, než zpracování nové studie.</a:t>
            </a:r>
          </a:p>
        </p:txBody>
      </p:sp>
    </p:spTree>
    <p:custDataLst>
      <p:tags r:id="rId1"/>
    </p:custDataLst>
    <p:extLst>
      <p:ext uri="{BB962C8B-B14F-4D97-AF65-F5344CB8AC3E}">
        <p14:creationId xmlns:p14="http://schemas.microsoft.com/office/powerpoint/2010/main" val="2101847021"/>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adpis 1"/>
          <p:cNvSpPr>
            <a:spLocks noGrp="1"/>
          </p:cNvSpPr>
          <p:nvPr>
            <p:ph type="title"/>
          </p:nvPr>
        </p:nvSpPr>
        <p:spPr>
          <a:xfrm>
            <a:off x="468312" y="203200"/>
            <a:ext cx="10131625" cy="922338"/>
          </a:xfrm>
        </p:spPr>
        <p:txBody>
          <a:bodyPr/>
          <a:lstStyle/>
          <a:p>
            <a:pPr algn="l"/>
            <a:r>
              <a:rPr lang="cs-CZ" altLang="cs-CZ" sz="3200" b="1" dirty="0">
                <a:solidFill>
                  <a:srgbClr val="0000CC"/>
                </a:solidFill>
                <a:latin typeface="Arial Black" panose="020B0A04020102020204" pitchFamily="34" charset="0"/>
              </a:rPr>
              <a:t>SYSTEMATICKÉ PŘEHLEDY</a:t>
            </a:r>
          </a:p>
        </p:txBody>
      </p:sp>
      <p:sp>
        <p:nvSpPr>
          <p:cNvPr id="3" name="Zástupný symbol pro obsah 2"/>
          <p:cNvSpPr>
            <a:spLocks noGrp="1"/>
          </p:cNvSpPr>
          <p:nvPr>
            <p:ph idx="1"/>
          </p:nvPr>
        </p:nvSpPr>
        <p:spPr>
          <a:xfrm>
            <a:off x="392587" y="1004070"/>
            <a:ext cx="11532320" cy="5975350"/>
          </a:xfrm>
        </p:spPr>
        <p:txBody>
          <a:bodyPr>
            <a:normAutofit/>
          </a:bodyPr>
          <a:lstStyle/>
          <a:p>
            <a:pPr>
              <a:defRPr/>
            </a:pPr>
            <a:r>
              <a:rPr lang="cs-CZ" dirty="0">
                <a:solidFill>
                  <a:srgbClr val="000000"/>
                </a:solidFill>
                <a:latin typeface="+mj-lt"/>
              </a:rPr>
              <a:t>P</a:t>
            </a:r>
            <a:r>
              <a:rPr lang="cs-CZ" b="0" i="0" dirty="0">
                <a:solidFill>
                  <a:srgbClr val="000000"/>
                </a:solidFill>
                <a:effectLst/>
                <a:latin typeface="+mj-lt"/>
              </a:rPr>
              <a:t>oskytují vyčerpávající </a:t>
            </a:r>
            <a:r>
              <a:rPr lang="cs-CZ" b="1" i="0" dirty="0">
                <a:solidFill>
                  <a:srgbClr val="000000"/>
                </a:solidFill>
                <a:effectLst/>
                <a:latin typeface="+mj-lt"/>
              </a:rPr>
              <a:t>souhrn odborné literatury </a:t>
            </a:r>
            <a:r>
              <a:rPr lang="cs-CZ" b="0" i="0" dirty="0">
                <a:solidFill>
                  <a:srgbClr val="000000"/>
                </a:solidFill>
                <a:effectLst/>
                <a:latin typeface="+mj-lt"/>
              </a:rPr>
              <a:t>vztahující se k určitému výzkumnému tématu nebo otázce. </a:t>
            </a:r>
          </a:p>
          <a:p>
            <a:pPr>
              <a:defRPr/>
            </a:pPr>
            <a:r>
              <a:rPr lang="cs-CZ" dirty="0">
                <a:solidFill>
                  <a:srgbClr val="000000"/>
                </a:solidFill>
                <a:latin typeface="+mj-lt"/>
              </a:rPr>
              <a:t>J</a:t>
            </a:r>
            <a:r>
              <a:rPr lang="cs-CZ" b="0" i="0" dirty="0">
                <a:solidFill>
                  <a:srgbClr val="000000"/>
                </a:solidFill>
                <a:effectLst/>
                <a:latin typeface="+mj-lt"/>
              </a:rPr>
              <a:t>sou psány </a:t>
            </a:r>
            <a:r>
              <a:rPr lang="cs-CZ" b="1" i="0" dirty="0">
                <a:solidFill>
                  <a:srgbClr val="000000"/>
                </a:solidFill>
                <a:effectLst/>
                <a:latin typeface="+mj-lt"/>
              </a:rPr>
              <a:t>skupinou odborníků </a:t>
            </a:r>
            <a:r>
              <a:rPr lang="cs-CZ" b="0" i="0" dirty="0">
                <a:solidFill>
                  <a:srgbClr val="000000"/>
                </a:solidFill>
                <a:effectLst/>
                <a:latin typeface="+mj-lt"/>
              </a:rPr>
              <a:t>po přezkoumání všech informací z publikovaných i nepublikovaných studií a stojí na vrcholu hierarchie důkazů. </a:t>
            </a:r>
            <a:endParaRPr lang="cs-CZ" dirty="0">
              <a:latin typeface="+mj-lt"/>
            </a:endParaRPr>
          </a:p>
          <a:p>
            <a:pPr>
              <a:defRPr/>
            </a:pPr>
            <a:r>
              <a:rPr lang="cs-CZ" dirty="0"/>
              <a:t>Systematické přehledy randomizovaných kontrolovaných studií jsou významným </a:t>
            </a:r>
            <a:r>
              <a:rPr lang="cs-CZ" b="1" dirty="0"/>
              <a:t>zdrojem medicíny založené na důkazech. </a:t>
            </a:r>
          </a:p>
        </p:txBody>
      </p:sp>
    </p:spTree>
    <p:custDataLst>
      <p:tags r:id="rId1"/>
    </p:custDataLst>
    <p:extLst>
      <p:ext uri="{BB962C8B-B14F-4D97-AF65-F5344CB8AC3E}">
        <p14:creationId xmlns:p14="http://schemas.microsoft.com/office/powerpoint/2010/main" val="3486848840"/>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Nadpis 1"/>
          <p:cNvSpPr>
            <a:spLocks noGrp="1"/>
          </p:cNvSpPr>
          <p:nvPr>
            <p:ph type="title"/>
          </p:nvPr>
        </p:nvSpPr>
        <p:spPr>
          <a:xfrm>
            <a:off x="468312" y="203200"/>
            <a:ext cx="10131625" cy="922338"/>
          </a:xfrm>
        </p:spPr>
        <p:txBody>
          <a:bodyPr/>
          <a:lstStyle/>
          <a:p>
            <a:pPr algn="l"/>
            <a:r>
              <a:rPr lang="cs-CZ" altLang="cs-CZ" sz="3200" b="1" dirty="0">
                <a:solidFill>
                  <a:srgbClr val="0000CC"/>
                </a:solidFill>
                <a:latin typeface="Arial Black" panose="020B0A04020102020204" pitchFamily="34" charset="0"/>
              </a:rPr>
              <a:t>METAANALÝZA</a:t>
            </a:r>
          </a:p>
        </p:txBody>
      </p:sp>
      <p:sp>
        <p:nvSpPr>
          <p:cNvPr id="3" name="Zástupný symbol pro obsah 2"/>
          <p:cNvSpPr>
            <a:spLocks noGrp="1"/>
          </p:cNvSpPr>
          <p:nvPr>
            <p:ph idx="1"/>
          </p:nvPr>
        </p:nvSpPr>
        <p:spPr>
          <a:xfrm>
            <a:off x="191368" y="966362"/>
            <a:ext cx="11771246" cy="5975350"/>
          </a:xfrm>
        </p:spPr>
        <p:txBody>
          <a:bodyPr>
            <a:normAutofit/>
          </a:bodyPr>
          <a:lstStyle/>
          <a:p>
            <a:pPr>
              <a:defRPr/>
            </a:pPr>
            <a:r>
              <a:rPr lang="cs-CZ" sz="2800" b="0" i="0" dirty="0">
                <a:solidFill>
                  <a:srgbClr val="000000"/>
                </a:solidFill>
                <a:effectLst/>
                <a:latin typeface="+mj-lt"/>
              </a:rPr>
              <a:t>Jde o </a:t>
            </a:r>
            <a:r>
              <a:rPr lang="cs-CZ" sz="2800" b="1" i="0" dirty="0">
                <a:solidFill>
                  <a:srgbClr val="000000"/>
                </a:solidFill>
                <a:effectLst/>
                <a:latin typeface="+mj-lt"/>
              </a:rPr>
              <a:t>statistický postup </a:t>
            </a:r>
            <a:r>
              <a:rPr lang="cs-CZ" sz="2800" b="0" i="0" dirty="0">
                <a:solidFill>
                  <a:srgbClr val="000000"/>
                </a:solidFill>
                <a:effectLst/>
                <a:latin typeface="+mj-lt"/>
              </a:rPr>
              <a:t>pro shromažďování údajů v podobě hodnot nebo číselných údajů z různých nezávislých studií a slouží tedy ke shrnutí číselných výsledků těchto studií (vytvářejí průměrný výsledek). </a:t>
            </a:r>
            <a:endParaRPr lang="cs-CZ" sz="2800" dirty="0">
              <a:latin typeface="+mj-lt"/>
            </a:endParaRPr>
          </a:p>
          <a:p>
            <a:pPr>
              <a:defRPr/>
            </a:pPr>
            <a:r>
              <a:rPr lang="cs-CZ" sz="2800" b="0" i="0" dirty="0">
                <a:solidFill>
                  <a:srgbClr val="000000"/>
                </a:solidFill>
                <a:effectLst/>
                <a:latin typeface="+mj-lt"/>
              </a:rPr>
              <a:t>Jedná se o systematický přehled, který využívá </a:t>
            </a:r>
            <a:r>
              <a:rPr lang="cs-CZ" sz="2800" b="1" dirty="0">
                <a:solidFill>
                  <a:srgbClr val="000000"/>
                </a:solidFill>
                <a:latin typeface="+mj-lt"/>
              </a:rPr>
              <a:t>kvantitativní statistické metody k syntéze a shrnutí výsledků.</a:t>
            </a:r>
          </a:p>
          <a:p>
            <a:pPr>
              <a:defRPr/>
            </a:pPr>
            <a:r>
              <a:rPr lang="cs-CZ" sz="2800" b="0" i="0" dirty="0">
                <a:solidFill>
                  <a:srgbClr val="000000"/>
                </a:solidFill>
                <a:effectLst/>
                <a:latin typeface="+mj-lt"/>
              </a:rPr>
              <a:t>Ne všechny systematické přehledy zahrnují metaanalýzu, ale všechny metaanalýzy by se měly vyskytovat v systematických přehledech. </a:t>
            </a:r>
          </a:p>
          <a:p>
            <a:pPr>
              <a:defRPr/>
            </a:pPr>
            <a:r>
              <a:rPr lang="cs-CZ" sz="2800" b="1" i="0" dirty="0">
                <a:solidFill>
                  <a:srgbClr val="000000"/>
                </a:solidFill>
                <a:effectLst/>
                <a:latin typeface="+mj-lt"/>
              </a:rPr>
              <a:t>Závěry získané metaanalýzou jsou statisticky silnější</a:t>
            </a:r>
            <a:r>
              <a:rPr lang="cs-CZ" sz="2800" b="0" i="0" dirty="0">
                <a:solidFill>
                  <a:srgbClr val="000000"/>
                </a:solidFill>
                <a:effectLst/>
                <a:latin typeface="+mj-lt"/>
              </a:rPr>
              <a:t> než analýza jakékoli jednotlivé studie, a to díky většímu počtu subjektů, větší rozmanitosti mezi subjekty nebo kumulaci účinků a výsledků.</a:t>
            </a:r>
            <a:endParaRPr lang="cs-CZ" sz="2800" dirty="0">
              <a:latin typeface="+mj-lt"/>
            </a:endParaRPr>
          </a:p>
        </p:txBody>
      </p:sp>
    </p:spTree>
    <p:custDataLst>
      <p:tags r:id="rId1"/>
    </p:custDataLst>
    <p:extLst>
      <p:ext uri="{BB962C8B-B14F-4D97-AF65-F5344CB8AC3E}">
        <p14:creationId xmlns:p14="http://schemas.microsoft.com/office/powerpoint/2010/main" val="271651140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1" descr="26%20-%20Semmelweis">
            <a:extLst>
              <a:ext uri="{FF2B5EF4-FFF2-40B4-BE49-F238E27FC236}">
                <a16:creationId xmlns:a16="http://schemas.microsoft.com/office/drawing/2014/main" id="{EC4ECE03-B82A-48EF-A3B8-256FC4A9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1675" y="439738"/>
            <a:ext cx="8259763" cy="550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2">
            <a:extLst>
              <a:ext uri="{FF2B5EF4-FFF2-40B4-BE49-F238E27FC236}">
                <a16:creationId xmlns:a16="http://schemas.microsoft.com/office/drawing/2014/main" id="{13602326-B751-4690-B603-34AF2F14D2C5}"/>
              </a:ext>
            </a:extLst>
          </p:cNvPr>
          <p:cNvSpPr>
            <a:spLocks noChangeArrowheads="1"/>
          </p:cNvSpPr>
          <p:nvPr/>
        </p:nvSpPr>
        <p:spPr bwMode="auto">
          <a:xfrm>
            <a:off x="1806575" y="260350"/>
            <a:ext cx="8578850" cy="5846763"/>
          </a:xfrm>
          <a:prstGeom prst="rect">
            <a:avLst/>
          </a:prstGeom>
          <a:noFill/>
          <a:ln w="76200" cmpd="tri">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696784083"/>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392784" y="265211"/>
            <a:ext cx="10972800" cy="1143000"/>
          </a:xfrm>
        </p:spPr>
        <p:txBody>
          <a:bodyPr/>
          <a:lstStyle/>
          <a:p>
            <a:pPr eaLnBrk="1" hangingPunct="1"/>
            <a:r>
              <a:rPr lang="cs-CZ" altLang="cs-CZ" sz="4000" b="1" dirty="0">
                <a:solidFill>
                  <a:schemeClr val="accent2"/>
                </a:solidFill>
              </a:rPr>
              <a:t>SIR AUSTIN BREDFORD  HILL</a:t>
            </a:r>
            <a:br>
              <a:rPr lang="cs-CZ" altLang="cs-CZ" sz="4000" b="1" dirty="0">
                <a:solidFill>
                  <a:schemeClr val="accent2"/>
                </a:solidFill>
              </a:rPr>
            </a:br>
            <a:r>
              <a:rPr lang="cs-CZ" altLang="cs-CZ" sz="4000" b="1" dirty="0">
                <a:solidFill>
                  <a:schemeClr val="accent2"/>
                </a:solidFill>
              </a:rPr>
              <a:t>(1897-1991)</a:t>
            </a:r>
          </a:p>
        </p:txBody>
      </p:sp>
      <p:pic>
        <p:nvPicPr>
          <p:cNvPr id="106499" name="Picture 3" descr="hil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0581" y="1821288"/>
            <a:ext cx="3363122" cy="4598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Text Box 4"/>
          <p:cNvSpPr txBox="1">
            <a:spLocks noChangeArrowheads="1"/>
          </p:cNvSpPr>
          <p:nvPr/>
        </p:nvSpPr>
        <p:spPr bwMode="auto">
          <a:xfrm>
            <a:off x="782424" y="3103956"/>
            <a:ext cx="612948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cs-CZ" altLang="cs-CZ" b="1" dirty="0" err="1">
                <a:solidFill>
                  <a:schemeClr val="accent2"/>
                </a:solidFill>
              </a:rPr>
              <a:t>Priciples</a:t>
            </a:r>
            <a:r>
              <a:rPr lang="cs-CZ" altLang="cs-CZ" b="1" dirty="0">
                <a:solidFill>
                  <a:schemeClr val="accent2"/>
                </a:solidFill>
              </a:rPr>
              <a:t> </a:t>
            </a:r>
            <a:r>
              <a:rPr lang="cs-CZ" altLang="cs-CZ" b="1" dirty="0" err="1">
                <a:solidFill>
                  <a:schemeClr val="accent2"/>
                </a:solidFill>
              </a:rPr>
              <a:t>of</a:t>
            </a:r>
            <a:r>
              <a:rPr lang="cs-CZ" altLang="cs-CZ" b="1" dirty="0">
                <a:solidFill>
                  <a:schemeClr val="accent2"/>
                </a:solidFill>
              </a:rPr>
              <a:t> </a:t>
            </a:r>
            <a:r>
              <a:rPr lang="cs-CZ" altLang="cs-CZ" b="1" dirty="0" err="1">
                <a:solidFill>
                  <a:schemeClr val="accent2"/>
                </a:solidFill>
              </a:rPr>
              <a:t>Medical</a:t>
            </a:r>
            <a:r>
              <a:rPr lang="cs-CZ" altLang="cs-CZ" b="1" dirty="0">
                <a:solidFill>
                  <a:schemeClr val="accent2"/>
                </a:solidFill>
              </a:rPr>
              <a:t> </a:t>
            </a:r>
            <a:r>
              <a:rPr lang="cs-CZ" altLang="cs-CZ" b="1" dirty="0" err="1">
                <a:solidFill>
                  <a:schemeClr val="accent2"/>
                </a:solidFill>
              </a:rPr>
              <a:t>Statistics</a:t>
            </a:r>
            <a:endParaRPr lang="cs-CZ" altLang="cs-CZ" b="1" dirty="0">
              <a:solidFill>
                <a:schemeClr val="accent2"/>
              </a:solidFill>
            </a:endParaRPr>
          </a:p>
          <a:p>
            <a:pPr eaLnBrk="1" hangingPunct="1">
              <a:spcBef>
                <a:spcPct val="50000"/>
              </a:spcBef>
              <a:buFontTx/>
              <a:buNone/>
            </a:pPr>
            <a:r>
              <a:rPr lang="cs-CZ" altLang="cs-CZ" b="1" dirty="0">
                <a:solidFill>
                  <a:schemeClr val="accent2"/>
                </a:solidFill>
              </a:rPr>
              <a:t>London, Lancet 1937</a:t>
            </a:r>
          </a:p>
        </p:txBody>
      </p:sp>
    </p:spTree>
    <p:custDataLst>
      <p:tags r:id="rId1"/>
    </p:custData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xfrm>
            <a:off x="1000124" y="666750"/>
            <a:ext cx="10811661" cy="6381750"/>
          </a:xfrm>
        </p:spPr>
        <p:txBody>
          <a:bodyPr/>
          <a:lstStyle/>
          <a:p>
            <a:pPr marL="0" indent="0" eaLnBrk="1" hangingPunct="1">
              <a:lnSpc>
                <a:spcPct val="90000"/>
              </a:lnSpc>
              <a:buFontTx/>
              <a:buNone/>
              <a:defRPr/>
            </a:pPr>
            <a:r>
              <a:rPr lang="cs-CZ" altLang="cs-CZ" sz="3600" b="1" cap="all" dirty="0" err="1">
                <a:solidFill>
                  <a:schemeClr val="accent2"/>
                </a:solidFill>
              </a:rPr>
              <a:t>Hillův</a:t>
            </a:r>
            <a:r>
              <a:rPr lang="cs-CZ" altLang="cs-CZ" sz="3600" b="1" cap="all" dirty="0">
                <a:solidFill>
                  <a:schemeClr val="accent2"/>
                </a:solidFill>
              </a:rPr>
              <a:t> seznam hledisek při posuzování kauzality</a:t>
            </a:r>
          </a:p>
          <a:p>
            <a:pPr eaLnBrk="1" hangingPunct="1">
              <a:lnSpc>
                <a:spcPct val="90000"/>
              </a:lnSpc>
              <a:defRPr/>
            </a:pPr>
            <a:endParaRPr lang="cs-CZ" altLang="cs-CZ" sz="2400" dirty="0">
              <a:solidFill>
                <a:schemeClr val="accent2"/>
              </a:solidFill>
            </a:endParaRPr>
          </a:p>
          <a:p>
            <a:pPr eaLnBrk="1" hangingPunct="1">
              <a:lnSpc>
                <a:spcPct val="90000"/>
              </a:lnSpc>
              <a:defRPr/>
            </a:pPr>
            <a:r>
              <a:rPr lang="cs-CZ" altLang="cs-CZ" sz="2400" b="1" dirty="0">
                <a:solidFill>
                  <a:schemeClr val="accent2"/>
                </a:solidFill>
              </a:rPr>
              <a:t>Následnost</a:t>
            </a:r>
            <a:r>
              <a:rPr lang="cs-CZ" altLang="cs-CZ" sz="2400" dirty="0">
                <a:solidFill>
                  <a:schemeClr val="accent2"/>
                </a:solidFill>
              </a:rPr>
              <a:t> </a:t>
            </a:r>
          </a:p>
          <a:p>
            <a:pPr eaLnBrk="1" hangingPunct="1">
              <a:lnSpc>
                <a:spcPct val="90000"/>
              </a:lnSpc>
              <a:defRPr/>
            </a:pPr>
            <a:r>
              <a:rPr lang="cs-CZ" altLang="cs-CZ" sz="2400" b="1" dirty="0">
                <a:solidFill>
                  <a:schemeClr val="accent2"/>
                </a:solidFill>
              </a:rPr>
              <a:t>Biologická </a:t>
            </a:r>
            <a:r>
              <a:rPr lang="cs-CZ" altLang="cs-CZ" sz="2400" b="1" dirty="0" err="1">
                <a:solidFill>
                  <a:schemeClr val="accent2"/>
                </a:solidFill>
              </a:rPr>
              <a:t>plausibilita</a:t>
            </a:r>
            <a:r>
              <a:rPr lang="cs-CZ" altLang="cs-CZ" sz="2400" b="1" dirty="0">
                <a:solidFill>
                  <a:schemeClr val="accent2"/>
                </a:solidFill>
              </a:rPr>
              <a:t> (odůvodněnost)</a:t>
            </a:r>
            <a:endParaRPr lang="cs-CZ" altLang="cs-CZ" sz="2400" dirty="0">
              <a:solidFill>
                <a:schemeClr val="accent2"/>
              </a:solidFill>
            </a:endParaRPr>
          </a:p>
          <a:p>
            <a:pPr eaLnBrk="1" hangingPunct="1">
              <a:lnSpc>
                <a:spcPct val="90000"/>
              </a:lnSpc>
              <a:defRPr/>
            </a:pPr>
            <a:r>
              <a:rPr lang="cs-CZ" altLang="cs-CZ" sz="2400" b="1" dirty="0">
                <a:solidFill>
                  <a:schemeClr val="accent2"/>
                </a:solidFill>
              </a:rPr>
              <a:t>Konzistence</a:t>
            </a:r>
            <a:r>
              <a:rPr lang="cs-CZ" altLang="cs-CZ" sz="2400" dirty="0">
                <a:solidFill>
                  <a:schemeClr val="accent2"/>
                </a:solidFill>
              </a:rPr>
              <a:t> </a:t>
            </a:r>
          </a:p>
          <a:p>
            <a:pPr eaLnBrk="1" hangingPunct="1">
              <a:lnSpc>
                <a:spcPct val="90000"/>
              </a:lnSpc>
              <a:defRPr/>
            </a:pPr>
            <a:r>
              <a:rPr lang="cs-CZ" altLang="cs-CZ" sz="2400" b="1" dirty="0">
                <a:solidFill>
                  <a:schemeClr val="accent2"/>
                </a:solidFill>
              </a:rPr>
              <a:t>Síla asociace</a:t>
            </a:r>
            <a:r>
              <a:rPr lang="cs-CZ" altLang="cs-CZ" sz="2400" dirty="0">
                <a:solidFill>
                  <a:schemeClr val="accent2"/>
                </a:solidFill>
              </a:rPr>
              <a:t> </a:t>
            </a:r>
          </a:p>
          <a:p>
            <a:pPr eaLnBrk="1" hangingPunct="1">
              <a:lnSpc>
                <a:spcPct val="90000"/>
              </a:lnSpc>
              <a:defRPr/>
            </a:pPr>
            <a:r>
              <a:rPr lang="cs-CZ" altLang="cs-CZ" sz="2400" b="1" dirty="0">
                <a:solidFill>
                  <a:schemeClr val="accent2"/>
                </a:solidFill>
              </a:rPr>
              <a:t>Biologický gradient, vztah dávky a účinku</a:t>
            </a:r>
            <a:r>
              <a:rPr lang="cs-CZ" altLang="cs-CZ" sz="2400" dirty="0">
                <a:solidFill>
                  <a:schemeClr val="accent2"/>
                </a:solidFill>
              </a:rPr>
              <a:t> </a:t>
            </a:r>
          </a:p>
          <a:p>
            <a:pPr eaLnBrk="1" hangingPunct="1">
              <a:lnSpc>
                <a:spcPct val="90000"/>
              </a:lnSpc>
              <a:defRPr/>
            </a:pPr>
            <a:r>
              <a:rPr lang="cs-CZ" altLang="cs-CZ" sz="2400" b="1" dirty="0">
                <a:solidFill>
                  <a:schemeClr val="accent2"/>
                </a:solidFill>
              </a:rPr>
              <a:t>Specificita a reversibilita</a:t>
            </a:r>
            <a:r>
              <a:rPr lang="cs-CZ" altLang="cs-CZ" sz="2400" dirty="0">
                <a:solidFill>
                  <a:schemeClr val="accent2"/>
                </a:solidFill>
              </a:rPr>
              <a:t> </a:t>
            </a:r>
          </a:p>
          <a:p>
            <a:pPr eaLnBrk="1" hangingPunct="1">
              <a:lnSpc>
                <a:spcPct val="90000"/>
              </a:lnSpc>
              <a:defRPr/>
            </a:pPr>
            <a:r>
              <a:rPr lang="cs-CZ" altLang="cs-CZ" sz="2400" b="1" dirty="0">
                <a:solidFill>
                  <a:schemeClr val="accent2"/>
                </a:solidFill>
              </a:rPr>
              <a:t>Koherence</a:t>
            </a:r>
            <a:r>
              <a:rPr lang="cs-CZ" altLang="cs-CZ" sz="2400" dirty="0">
                <a:solidFill>
                  <a:schemeClr val="accent2"/>
                </a:solidFill>
              </a:rPr>
              <a:t> (návaznost, soudržnost)</a:t>
            </a:r>
          </a:p>
          <a:p>
            <a:pPr eaLnBrk="1" hangingPunct="1">
              <a:lnSpc>
                <a:spcPct val="90000"/>
              </a:lnSpc>
              <a:defRPr/>
            </a:pPr>
            <a:r>
              <a:rPr lang="cs-CZ" altLang="cs-CZ" sz="2400" b="1" dirty="0">
                <a:solidFill>
                  <a:schemeClr val="accent2"/>
                </a:solidFill>
              </a:rPr>
              <a:t>Experimentální potvrzení</a:t>
            </a:r>
            <a:r>
              <a:rPr lang="cs-CZ" altLang="cs-CZ" sz="2400" dirty="0">
                <a:solidFill>
                  <a:schemeClr val="accent2"/>
                </a:solidFill>
              </a:rPr>
              <a:t> </a:t>
            </a:r>
          </a:p>
          <a:p>
            <a:pPr eaLnBrk="1" hangingPunct="1">
              <a:lnSpc>
                <a:spcPct val="90000"/>
              </a:lnSpc>
              <a:defRPr/>
            </a:pPr>
            <a:endParaRPr lang="cs-CZ" altLang="cs-CZ" sz="2400" dirty="0">
              <a:solidFill>
                <a:schemeClr val="accent2"/>
              </a:solidFill>
            </a:endParaRPr>
          </a:p>
        </p:txBody>
      </p:sp>
    </p:spTree>
    <p:custDataLst>
      <p:tags r:id="rId1"/>
    </p:custData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052055AB-A622-44EB-AA8F-412C1ECC63AF}"/>
              </a:ext>
            </a:extLst>
          </p:cNvPr>
          <p:cNvSpPr>
            <a:spLocks noGrp="1" noChangeArrowheads="1"/>
          </p:cNvSpPr>
          <p:nvPr>
            <p:ph type="title"/>
          </p:nvPr>
        </p:nvSpPr>
        <p:spPr>
          <a:xfrm>
            <a:off x="609600" y="246357"/>
            <a:ext cx="10972800" cy="1143000"/>
          </a:xfrm>
        </p:spPr>
        <p:txBody>
          <a:bodyPr/>
          <a:lstStyle/>
          <a:p>
            <a:pPr algn="l"/>
            <a:r>
              <a:rPr lang="cs-CZ" altLang="cs-CZ" b="1" dirty="0">
                <a:solidFill>
                  <a:schemeClr val="accent2"/>
                </a:solidFill>
              </a:rPr>
              <a:t>NÁSLEDNOST</a:t>
            </a:r>
          </a:p>
        </p:txBody>
      </p:sp>
      <p:sp>
        <p:nvSpPr>
          <p:cNvPr id="144387" name="Rectangle 3">
            <a:extLst>
              <a:ext uri="{FF2B5EF4-FFF2-40B4-BE49-F238E27FC236}">
                <a16:creationId xmlns:a16="http://schemas.microsoft.com/office/drawing/2014/main" id="{74BBCA3B-9B1A-412D-8D8E-FC6077FBA9DC}"/>
              </a:ext>
            </a:extLst>
          </p:cNvPr>
          <p:cNvSpPr>
            <a:spLocks noGrp="1" noChangeArrowheads="1"/>
          </p:cNvSpPr>
          <p:nvPr>
            <p:ph type="body" idx="1"/>
          </p:nvPr>
        </p:nvSpPr>
        <p:spPr>
          <a:xfrm>
            <a:off x="405353" y="1564621"/>
            <a:ext cx="10755983" cy="5545138"/>
          </a:xfrm>
        </p:spPr>
        <p:txBody>
          <a:bodyPr/>
          <a:lstStyle/>
          <a:p>
            <a:pPr marL="180975" lvl="1" indent="-1588">
              <a:buNone/>
            </a:pPr>
            <a:r>
              <a:rPr lang="cs-CZ" altLang="cs-CZ" sz="2400" dirty="0">
                <a:solidFill>
                  <a:schemeClr val="accent2"/>
                </a:solidFill>
              </a:rPr>
              <a:t>Zásadním a jediným naprosto nezpochybnitelným požadavkem je, že příčina musí předcházet následku, tedy expozice nemoci. Časové hledisko se z obecného pohledu posuzuje jednodušeji u </a:t>
            </a:r>
            <a:r>
              <a:rPr lang="cs-CZ" altLang="cs-CZ" sz="2400" dirty="0" err="1">
                <a:solidFill>
                  <a:schemeClr val="accent2"/>
                </a:solidFill>
              </a:rPr>
              <a:t>kohortových</a:t>
            </a:r>
            <a:r>
              <a:rPr lang="cs-CZ" altLang="cs-CZ" sz="2400" dirty="0">
                <a:solidFill>
                  <a:schemeClr val="accent2"/>
                </a:solidFill>
              </a:rPr>
              <a:t> studií než u studií případů a kontrol či průřezových, které zkoumají expozici i následek ve stejné době. Mnohdy se ještě uvažuje časové prodlení (jako interval mezi expozicí a nemocí), které musí být v souladu s předpokládaným biologickým mechanismem nemoci. Například u většiny typů rakoviny se předpokládá, že nemohou vzniknout dříve než za 10 let od začátku expozice. Někdy je problémem, že nemoc může zřejmě zpětně ovlivnit expozici, např. osoby s počínajícím srdečním onemocněním mají tendenci méně se pohybovat. </a:t>
            </a:r>
          </a:p>
          <a:p>
            <a:pPr marL="180975" lvl="1" indent="-1588"/>
            <a:endParaRPr lang="cs-CZ" altLang="cs-CZ" sz="2400" dirty="0">
              <a:solidFill>
                <a:schemeClr val="accent2"/>
              </a:solidFill>
            </a:endParaRPr>
          </a:p>
          <a:p>
            <a:pPr marL="0" indent="0"/>
            <a:endParaRPr lang="cs-CZ" altLang="cs-CZ" sz="2800"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B9A13A42-9C54-4195-B911-0050C209970C}"/>
              </a:ext>
            </a:extLst>
          </p:cNvPr>
          <p:cNvSpPr>
            <a:spLocks noGrp="1" noChangeArrowheads="1"/>
          </p:cNvSpPr>
          <p:nvPr>
            <p:ph type="title"/>
          </p:nvPr>
        </p:nvSpPr>
        <p:spPr>
          <a:xfrm>
            <a:off x="546755" y="331199"/>
            <a:ext cx="11331018" cy="1143000"/>
          </a:xfrm>
        </p:spPr>
        <p:txBody>
          <a:bodyPr/>
          <a:lstStyle/>
          <a:p>
            <a:pPr algn="l"/>
            <a:r>
              <a:rPr lang="cs-CZ" altLang="cs-CZ" sz="3800" b="1" dirty="0">
                <a:solidFill>
                  <a:schemeClr val="accent2"/>
                </a:solidFill>
              </a:rPr>
              <a:t>BIOLOGICKÁ PLAUSIBILITA (ODŮVODNĚNOST)</a:t>
            </a:r>
          </a:p>
        </p:txBody>
      </p:sp>
      <p:sp>
        <p:nvSpPr>
          <p:cNvPr id="145411" name="Rectangle 3">
            <a:extLst>
              <a:ext uri="{FF2B5EF4-FFF2-40B4-BE49-F238E27FC236}">
                <a16:creationId xmlns:a16="http://schemas.microsoft.com/office/drawing/2014/main" id="{395B66C0-4098-485F-91C4-A0CAA26C21C7}"/>
              </a:ext>
            </a:extLst>
          </p:cNvPr>
          <p:cNvSpPr>
            <a:spLocks noGrp="1" noChangeArrowheads="1"/>
          </p:cNvSpPr>
          <p:nvPr>
            <p:ph type="body" idx="1"/>
          </p:nvPr>
        </p:nvSpPr>
        <p:spPr>
          <a:xfrm>
            <a:off x="226243" y="1709869"/>
            <a:ext cx="11331017" cy="5257800"/>
          </a:xfrm>
        </p:spPr>
        <p:txBody>
          <a:bodyPr/>
          <a:lstStyle/>
          <a:p>
            <a:pPr marL="446088" lvl="1" indent="11113">
              <a:buNone/>
              <a:tabLst>
                <a:tab pos="446088" algn="l"/>
              </a:tabLst>
            </a:pPr>
            <a:r>
              <a:rPr lang="cs-CZ" altLang="cs-CZ" b="1" dirty="0">
                <a:solidFill>
                  <a:schemeClr val="accent2"/>
                </a:solidFill>
              </a:rPr>
              <a:t>je-li zjištěná asociace v souhlasu se známým nebo odůvodněně předpokládaným biologickým mechanismem vzniku nemoci (který je pokud možno podpořený experimenty na zvířatech apod.), zvyšuje se pravděpodobnost příčinnosti vazby. Naopak nedostatek či dokonce protichůdnost takových argumentů může pouze znamenat, že problém nebyl dosud dostatečně prozkoumán nebo že situace u lidí a zvířat se liší. </a:t>
            </a:r>
          </a:p>
          <a:p>
            <a:pPr marL="0" indent="0">
              <a:tabLst>
                <a:tab pos="446088" algn="l"/>
              </a:tabLst>
            </a:pPr>
            <a:endParaRPr lang="cs-CZ" altLang="cs-CZ" b="1" dirty="0">
              <a:solidFill>
                <a:schemeClr val="accent2"/>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B1870B32-583B-4294-BB33-8746FEBFF82D}"/>
              </a:ext>
            </a:extLst>
          </p:cNvPr>
          <p:cNvSpPr>
            <a:spLocks noGrp="1" noChangeArrowheads="1"/>
          </p:cNvSpPr>
          <p:nvPr>
            <p:ph type="title"/>
          </p:nvPr>
        </p:nvSpPr>
        <p:spPr>
          <a:xfrm>
            <a:off x="-1229264" y="215899"/>
            <a:ext cx="8229600" cy="1143000"/>
          </a:xfrm>
        </p:spPr>
        <p:txBody>
          <a:bodyPr/>
          <a:lstStyle/>
          <a:p>
            <a:r>
              <a:rPr lang="cs-CZ" altLang="cs-CZ" b="1" dirty="0">
                <a:solidFill>
                  <a:schemeClr val="accent2"/>
                </a:solidFill>
              </a:rPr>
              <a:t>KONZISTENCE</a:t>
            </a:r>
          </a:p>
        </p:txBody>
      </p:sp>
      <p:sp>
        <p:nvSpPr>
          <p:cNvPr id="146435" name="Rectangle 3">
            <a:extLst>
              <a:ext uri="{FF2B5EF4-FFF2-40B4-BE49-F238E27FC236}">
                <a16:creationId xmlns:a16="http://schemas.microsoft.com/office/drawing/2014/main" id="{E2DCB6B2-DB31-4B5A-A388-F1F8217F7B1F}"/>
              </a:ext>
            </a:extLst>
          </p:cNvPr>
          <p:cNvSpPr>
            <a:spLocks noGrp="1" noChangeArrowheads="1"/>
          </p:cNvSpPr>
          <p:nvPr>
            <p:ph type="body" idx="1"/>
          </p:nvPr>
        </p:nvSpPr>
        <p:spPr>
          <a:xfrm>
            <a:off x="470620" y="1282733"/>
            <a:ext cx="11020654" cy="5661025"/>
          </a:xfrm>
        </p:spPr>
        <p:txBody>
          <a:bodyPr/>
          <a:lstStyle/>
          <a:p>
            <a:pPr marL="355600" lvl="1" indent="0">
              <a:buNone/>
            </a:pPr>
            <a:r>
              <a:rPr lang="cs-CZ" altLang="cs-CZ" b="1" dirty="0">
                <a:solidFill>
                  <a:schemeClr val="accent2"/>
                </a:solidFill>
              </a:rPr>
              <a:t>Pokud (velmi) odlišně navržené studie na různých subjektech dojdou k podobným závěrům, je větší šance, že asociace je kauzální. Na druhé straně ovšem podmínky, za kterých bychom dospěli k protichůdným závěrům, nemusely ještě být v žádné studii uvažovány anebo mohlo ve všech studiích dojít ke stejnému zkreslení. Navíc i výsledky podobně navržených studií se mohou lišit v důsledku náhodných chyb. Je také doloženo, že studie s negativními či neprůkaznými výsledky jsou mnohem obtížněji publikovatelné. </a:t>
            </a:r>
          </a:p>
          <a:p>
            <a:pPr marL="0" indent="0">
              <a:buNone/>
            </a:pPr>
            <a:endParaRPr lang="cs-CZ" altLang="cs-CZ" b="1" dirty="0">
              <a:solidFill>
                <a:schemeClr val="accent2"/>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FA82EB50-4E6E-471B-8A26-832BF24F0146}"/>
              </a:ext>
            </a:extLst>
          </p:cNvPr>
          <p:cNvSpPr>
            <a:spLocks noGrp="1" noChangeArrowheads="1"/>
          </p:cNvSpPr>
          <p:nvPr>
            <p:ph type="title"/>
          </p:nvPr>
        </p:nvSpPr>
        <p:spPr>
          <a:xfrm>
            <a:off x="712657" y="320511"/>
            <a:ext cx="8229600" cy="1143000"/>
          </a:xfrm>
        </p:spPr>
        <p:txBody>
          <a:bodyPr/>
          <a:lstStyle/>
          <a:p>
            <a:pPr algn="l"/>
            <a:r>
              <a:rPr lang="cs-CZ" altLang="cs-CZ" b="1" dirty="0">
                <a:solidFill>
                  <a:schemeClr val="accent2"/>
                </a:solidFill>
              </a:rPr>
              <a:t>SÍLA ASOCIACE</a:t>
            </a:r>
            <a:endParaRPr lang="cs-CZ" altLang="cs-CZ" dirty="0"/>
          </a:p>
        </p:txBody>
      </p:sp>
      <p:sp>
        <p:nvSpPr>
          <p:cNvPr id="147459" name="Rectangle 3">
            <a:extLst>
              <a:ext uri="{FF2B5EF4-FFF2-40B4-BE49-F238E27FC236}">
                <a16:creationId xmlns:a16="http://schemas.microsoft.com/office/drawing/2014/main" id="{992A2BBD-EA3E-447E-950D-ACADEBEF9B6F}"/>
              </a:ext>
            </a:extLst>
          </p:cNvPr>
          <p:cNvSpPr>
            <a:spLocks noGrp="1" noChangeArrowheads="1"/>
          </p:cNvSpPr>
          <p:nvPr>
            <p:ph type="body" idx="1"/>
          </p:nvPr>
        </p:nvSpPr>
        <p:spPr>
          <a:xfrm>
            <a:off x="399183" y="1463511"/>
            <a:ext cx="11080160" cy="5572125"/>
          </a:xfrm>
        </p:spPr>
        <p:txBody>
          <a:bodyPr/>
          <a:lstStyle/>
          <a:p>
            <a:pPr marL="355600" lvl="1" indent="0">
              <a:buNone/>
              <a:tabLst>
                <a:tab pos="355600" algn="l"/>
              </a:tabLst>
            </a:pPr>
            <a:r>
              <a:rPr lang="cs-CZ" altLang="cs-CZ" sz="2400" b="1" dirty="0">
                <a:solidFill>
                  <a:schemeClr val="accent2"/>
                </a:solidFill>
              </a:rPr>
              <a:t>Pokud se po maximálně zodpovědném vyloučení všech zdrojů zkreslení a zavádějících faktorů a po zohlednění rozsahu výběru jeví asociace (posuzovaná především podle velikosti relativního rizika či poměru šancí nikoli podle jejich statistické významnosti) jako silná, lze to považovat za argument ve prospěch kauzality, i když dokonce ani deterministická, tj. absolutní závislost nemusí být kauzální. (Deterministický vztah lze chápat jako extrémní případ stochastické závislosti). Například v několika observačních studiích byla pozorována silná pozitivní korelace mezi denními průměrnými hladinami přízemního ozónu a počty pacientů přijatých v odpovídajících dnech s akutními respiračními onemocněními do nemocnic. Může se ukázat, že na základě znalosti hladiny přízemního ozónu lze předpovídat počet přijetí, ale přesto redukce ozónu nemusí vést k redukci nemocnosti.</a:t>
            </a:r>
            <a:r>
              <a:rPr lang="cs-CZ" altLang="cs-CZ" sz="2400" dirty="0"/>
              <a:t> </a:t>
            </a:r>
          </a:p>
          <a:p>
            <a:pPr marL="90488" indent="-90488">
              <a:lnSpc>
                <a:spcPct val="80000"/>
              </a:lnSpc>
              <a:tabLst>
                <a:tab pos="355600" algn="l"/>
              </a:tabLst>
            </a:pPr>
            <a:endParaRPr lang="cs-CZ" altLang="cs-CZ" sz="2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C86468D2-D7A9-48E9-9EF0-57F22366C022}"/>
              </a:ext>
            </a:extLst>
          </p:cNvPr>
          <p:cNvSpPr>
            <a:spLocks noGrp="1" noChangeArrowheads="1"/>
          </p:cNvSpPr>
          <p:nvPr>
            <p:ph type="title"/>
          </p:nvPr>
        </p:nvSpPr>
        <p:spPr>
          <a:xfrm>
            <a:off x="609600" y="274638"/>
            <a:ext cx="11155052" cy="1143000"/>
          </a:xfrm>
        </p:spPr>
        <p:txBody>
          <a:bodyPr/>
          <a:lstStyle/>
          <a:p>
            <a:pPr algn="l"/>
            <a:r>
              <a:rPr lang="cs-CZ" altLang="cs-CZ" sz="4000" b="1" dirty="0">
                <a:solidFill>
                  <a:schemeClr val="accent2"/>
                </a:solidFill>
              </a:rPr>
              <a:t>BIOLOGICKÝ GRADIENT,  VZTAH DÁVKY A ÚČINKU</a:t>
            </a:r>
          </a:p>
        </p:txBody>
      </p:sp>
      <p:sp>
        <p:nvSpPr>
          <p:cNvPr id="148483" name="Rectangle 3">
            <a:extLst>
              <a:ext uri="{FF2B5EF4-FFF2-40B4-BE49-F238E27FC236}">
                <a16:creationId xmlns:a16="http://schemas.microsoft.com/office/drawing/2014/main" id="{FFE268F9-AC9F-4B50-A663-4C59A2367E1F}"/>
              </a:ext>
            </a:extLst>
          </p:cNvPr>
          <p:cNvSpPr>
            <a:spLocks noGrp="1" noChangeArrowheads="1"/>
          </p:cNvSpPr>
          <p:nvPr>
            <p:ph type="body" idx="1"/>
          </p:nvPr>
        </p:nvSpPr>
        <p:spPr>
          <a:xfrm>
            <a:off x="487052" y="1779310"/>
            <a:ext cx="10972800" cy="4525963"/>
          </a:xfrm>
        </p:spPr>
        <p:txBody>
          <a:bodyPr/>
          <a:lstStyle/>
          <a:p>
            <a:pPr marL="180975" lvl="1" indent="-1588">
              <a:buNone/>
            </a:pPr>
            <a:r>
              <a:rPr lang="cs-CZ" altLang="cs-CZ" sz="2400" b="1" dirty="0">
                <a:solidFill>
                  <a:schemeClr val="accent2"/>
                </a:solidFill>
              </a:rPr>
              <a:t>Pokud jsou vyšší hladiny expozice asociovány s vyšší incidencí nemoci (neboli pokud je vztah dávky a účinku monotónní), svědčí to často ve prospěch kauzality. I tento argument může být silně zpochybněn, nejen nepřesným stanovením expozice (dávky), ale především vlivem zavádějících faktorů (např. pravděpodobnost postižení Downovým syndromem se zvyšuje s pořadím narození dítěte, ale skutečným rizikem je věk matky). A naopak může být asociace kauzální i v případě nemonotónní závislosti. V některých případech je otázka kauzality velmi komplexní (např. vliv hmotnosti a riziko úmrtí). </a:t>
            </a:r>
          </a:p>
          <a:p>
            <a:pPr marL="0" indent="0"/>
            <a:endParaRPr lang="cs-CZ" altLang="cs-CZ" sz="2800" b="1" dirty="0">
              <a:solidFill>
                <a:schemeClr val="accent2"/>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CBBF30F5-E8CE-45F0-A6F0-1BA62BE97C8A}"/>
              </a:ext>
            </a:extLst>
          </p:cNvPr>
          <p:cNvSpPr>
            <a:spLocks noGrp="1" noChangeArrowheads="1"/>
          </p:cNvSpPr>
          <p:nvPr>
            <p:ph type="title"/>
          </p:nvPr>
        </p:nvSpPr>
        <p:spPr>
          <a:xfrm>
            <a:off x="490391" y="0"/>
            <a:ext cx="8229600" cy="1143000"/>
          </a:xfrm>
        </p:spPr>
        <p:txBody>
          <a:bodyPr/>
          <a:lstStyle/>
          <a:p>
            <a:r>
              <a:rPr lang="cs-CZ" altLang="cs-CZ" sz="4000" b="1" dirty="0">
                <a:solidFill>
                  <a:schemeClr val="accent2"/>
                </a:solidFill>
              </a:rPr>
              <a:t>SPECIFICITA A REVERSIBILITA </a:t>
            </a:r>
          </a:p>
        </p:txBody>
      </p:sp>
      <p:sp>
        <p:nvSpPr>
          <p:cNvPr id="149507" name="Rectangle 3">
            <a:extLst>
              <a:ext uri="{FF2B5EF4-FFF2-40B4-BE49-F238E27FC236}">
                <a16:creationId xmlns:a16="http://schemas.microsoft.com/office/drawing/2014/main" id="{97FD132D-8677-4B89-AE8F-2CEB7A5656DA}"/>
              </a:ext>
            </a:extLst>
          </p:cNvPr>
          <p:cNvSpPr>
            <a:spLocks noGrp="1" noChangeArrowheads="1"/>
          </p:cNvSpPr>
          <p:nvPr>
            <p:ph type="body" idx="1"/>
          </p:nvPr>
        </p:nvSpPr>
        <p:spPr>
          <a:xfrm>
            <a:off x="659876" y="1125538"/>
            <a:ext cx="10576875" cy="5218112"/>
          </a:xfrm>
        </p:spPr>
        <p:txBody>
          <a:bodyPr/>
          <a:lstStyle/>
          <a:p>
            <a:pPr marL="179388" lvl="1" indent="1588">
              <a:buNone/>
            </a:pPr>
            <a:r>
              <a:rPr lang="cs-CZ" altLang="cs-CZ" sz="2400" b="1" dirty="0">
                <a:solidFill>
                  <a:schemeClr val="accent2"/>
                </a:solidFill>
              </a:rPr>
              <a:t>V původním </a:t>
            </a:r>
            <a:r>
              <a:rPr lang="cs-CZ" altLang="cs-CZ" sz="2400" b="1" dirty="0" err="1">
                <a:solidFill>
                  <a:schemeClr val="accent2"/>
                </a:solidFill>
              </a:rPr>
              <a:t>Hillově</a:t>
            </a:r>
            <a:r>
              <a:rPr lang="cs-CZ" altLang="cs-CZ" sz="2400" b="1" dirty="0">
                <a:solidFill>
                  <a:schemeClr val="accent2"/>
                </a:solidFill>
              </a:rPr>
              <a:t> pojetí se zkoumá, zda expozice zvyšuje pouze riziko studované nemoci, ne však jiných onemocnění - to ale vůbec nemusí dávat správný obraz o kauzalitě. Nicméně pokud se asociace s faktorem omezuje jen na určité subkategorie nemoci </a:t>
            </a:r>
            <a:r>
              <a:rPr lang="cs-CZ" altLang="cs-CZ" sz="2400" b="1" i="1" dirty="0">
                <a:solidFill>
                  <a:schemeClr val="accent2"/>
                </a:solidFill>
              </a:rPr>
              <a:t>(specificita subkategorií nemoci)</a:t>
            </a:r>
            <a:r>
              <a:rPr lang="cs-CZ" altLang="cs-CZ" sz="2400" b="1" dirty="0">
                <a:solidFill>
                  <a:schemeClr val="accent2"/>
                </a:solidFill>
              </a:rPr>
              <a:t>, zvyšuje to pravděpodobnost kauzálního vztahu (asociace mezi expozicí benzenu a leukémií se projevuje jen u některých buněčných typů). Podobně je tomu v situacích, kdy je asociace silnější u určitých skupin jedinců </a:t>
            </a:r>
            <a:r>
              <a:rPr lang="cs-CZ" altLang="cs-CZ" sz="2400" b="1" i="1" dirty="0">
                <a:solidFill>
                  <a:schemeClr val="accent2"/>
                </a:solidFill>
              </a:rPr>
              <a:t>(specificita subkategorií jedinců)</a:t>
            </a:r>
            <a:r>
              <a:rPr lang="cs-CZ" altLang="cs-CZ" sz="2400" b="1" dirty="0">
                <a:solidFill>
                  <a:schemeClr val="accent2"/>
                </a:solidFill>
              </a:rPr>
              <a:t>. Se specificitou souvisí </a:t>
            </a:r>
            <a:r>
              <a:rPr lang="cs-CZ" altLang="cs-CZ" sz="2400" b="1" dirty="0">
                <a:solidFill>
                  <a:srgbClr val="FF0000"/>
                </a:solidFill>
              </a:rPr>
              <a:t>reversibilita</a:t>
            </a:r>
            <a:r>
              <a:rPr lang="cs-CZ" altLang="cs-CZ" sz="2400" b="1" dirty="0">
                <a:solidFill>
                  <a:schemeClr val="accent2"/>
                </a:solidFill>
              </a:rPr>
              <a:t>, u níž se posuzuje, zda odstranění či naopak doplnění faktoru vede v populaci k poklesu rizika onemocnění.</a:t>
            </a:r>
            <a:endParaRPr lang="cs-CZ" altLang="cs-CZ" sz="24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22A370F4-A225-4764-9E2E-D16099920C6F}"/>
              </a:ext>
            </a:extLst>
          </p:cNvPr>
          <p:cNvSpPr>
            <a:spLocks noGrp="1" noChangeArrowheads="1"/>
          </p:cNvSpPr>
          <p:nvPr>
            <p:ph type="title"/>
          </p:nvPr>
        </p:nvSpPr>
        <p:spPr>
          <a:xfrm>
            <a:off x="634854" y="387186"/>
            <a:ext cx="11252346" cy="1143000"/>
          </a:xfrm>
        </p:spPr>
        <p:txBody>
          <a:bodyPr/>
          <a:lstStyle/>
          <a:p>
            <a:pPr algn="l"/>
            <a:r>
              <a:rPr lang="cs-CZ" altLang="cs-CZ" sz="4000" b="1" dirty="0">
                <a:solidFill>
                  <a:schemeClr val="accent2"/>
                </a:solidFill>
              </a:rPr>
              <a:t>KOHERENCE (SOUVISLOST, NÁVAZNOST)</a:t>
            </a:r>
          </a:p>
        </p:txBody>
      </p:sp>
      <p:sp>
        <p:nvSpPr>
          <p:cNvPr id="150531" name="Rectangle 3">
            <a:extLst>
              <a:ext uri="{FF2B5EF4-FFF2-40B4-BE49-F238E27FC236}">
                <a16:creationId xmlns:a16="http://schemas.microsoft.com/office/drawing/2014/main" id="{F2E2064A-40B5-436B-8081-772B5107559C}"/>
              </a:ext>
            </a:extLst>
          </p:cNvPr>
          <p:cNvSpPr>
            <a:spLocks noGrp="1" noChangeArrowheads="1"/>
          </p:cNvSpPr>
          <p:nvPr>
            <p:ph type="body" idx="1"/>
          </p:nvPr>
        </p:nvSpPr>
        <p:spPr>
          <a:xfrm>
            <a:off x="634853" y="1758156"/>
            <a:ext cx="11063811" cy="3341687"/>
          </a:xfrm>
        </p:spPr>
        <p:txBody>
          <a:bodyPr/>
          <a:lstStyle/>
          <a:p>
            <a:pPr marL="0" indent="0">
              <a:buNone/>
            </a:pPr>
            <a:r>
              <a:rPr lang="cs-CZ" altLang="cs-CZ" sz="3600" b="1" dirty="0">
                <a:solidFill>
                  <a:schemeClr val="accent2"/>
                </a:solidFill>
              </a:rPr>
              <a:t>Pokud je faktor příčinou nemoci, měly by další epidemiologické argumenty být v souladu s tímto očekáváním a nemělo by být zřejmé žádné alternativní vysvětlení.</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CBD03C82-9286-4F96-8E20-DEA085444E5B}"/>
              </a:ext>
            </a:extLst>
          </p:cNvPr>
          <p:cNvSpPr>
            <a:spLocks noGrp="1" noChangeArrowheads="1"/>
          </p:cNvSpPr>
          <p:nvPr>
            <p:ph type="title"/>
          </p:nvPr>
        </p:nvSpPr>
        <p:spPr/>
        <p:txBody>
          <a:bodyPr/>
          <a:lstStyle/>
          <a:p>
            <a:pPr algn="l"/>
            <a:r>
              <a:rPr lang="cs-CZ" altLang="cs-CZ" sz="4000" b="1" dirty="0">
                <a:solidFill>
                  <a:schemeClr val="accent2"/>
                </a:solidFill>
              </a:rPr>
              <a:t>EXPERIMENTÁLNÍ POTVRZENÍ</a:t>
            </a:r>
          </a:p>
        </p:txBody>
      </p:sp>
      <p:sp>
        <p:nvSpPr>
          <p:cNvPr id="151555" name="Rectangle 3">
            <a:extLst>
              <a:ext uri="{FF2B5EF4-FFF2-40B4-BE49-F238E27FC236}">
                <a16:creationId xmlns:a16="http://schemas.microsoft.com/office/drawing/2014/main" id="{B7EFED4F-14E5-46F4-B914-F2D1E2950FAD}"/>
              </a:ext>
            </a:extLst>
          </p:cNvPr>
          <p:cNvSpPr>
            <a:spLocks noGrp="1" noChangeArrowheads="1"/>
          </p:cNvSpPr>
          <p:nvPr>
            <p:ph type="body" idx="1"/>
          </p:nvPr>
        </p:nvSpPr>
        <p:spPr>
          <a:xfrm>
            <a:off x="380330" y="1417786"/>
            <a:ext cx="10846994" cy="5472112"/>
          </a:xfrm>
        </p:spPr>
        <p:txBody>
          <a:bodyPr/>
          <a:lstStyle/>
          <a:p>
            <a:pPr marL="180975" lvl="1" indent="0">
              <a:buNone/>
            </a:pPr>
            <a:r>
              <a:rPr lang="cs-CZ" altLang="cs-CZ" sz="3200" b="1" dirty="0">
                <a:solidFill>
                  <a:schemeClr val="accent2"/>
                </a:solidFill>
              </a:rPr>
              <a:t>V experimentálních studiích lze randomizací docílit relativně vyváženého zastoupení dalších známých i neznámých faktorů a potlačit tak jejich vliv na zkoumané vztahy. Jenže ve velkém procentu situací nelze odpovídající studie vztahu expozice a nemoci na lidech z etických důvodů provádět. Nelze tudíž ovlivňovat volbu populace, která bude exponována.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5DAAC1A8-8E83-47E2-89E9-6C4D8A4D1D19}"/>
              </a:ext>
            </a:extLst>
          </p:cNvPr>
          <p:cNvSpPr>
            <a:spLocks noChangeArrowheads="1"/>
          </p:cNvSpPr>
          <p:nvPr/>
        </p:nvSpPr>
        <p:spPr bwMode="auto">
          <a:xfrm>
            <a:off x="1524000" y="0"/>
            <a:ext cx="9144000" cy="6858000"/>
          </a:xfrm>
          <a:prstGeom prst="rect">
            <a:avLst/>
          </a:prstGeom>
          <a:solidFill>
            <a:srgbClr val="28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3555" name="Picture 3" descr="snowphoto1857hires">
            <a:extLst>
              <a:ext uri="{FF2B5EF4-FFF2-40B4-BE49-F238E27FC236}">
                <a16:creationId xmlns:a16="http://schemas.microsoft.com/office/drawing/2014/main" id="{1E4B2438-1A53-49E6-97D3-8D90E6BBA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3" y="549275"/>
            <a:ext cx="43751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a:extLst>
              <a:ext uri="{FF2B5EF4-FFF2-40B4-BE49-F238E27FC236}">
                <a16:creationId xmlns:a16="http://schemas.microsoft.com/office/drawing/2014/main" id="{0E4FAF51-1D95-43BD-AB0F-66563EDD1544}"/>
              </a:ext>
            </a:extLst>
          </p:cNvPr>
          <p:cNvSpPr txBox="1">
            <a:spLocks noChangeArrowheads="1"/>
          </p:cNvSpPr>
          <p:nvPr/>
        </p:nvSpPr>
        <p:spPr bwMode="auto">
          <a:xfrm>
            <a:off x="1931988" y="460375"/>
            <a:ext cx="41052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JOHN SNOW (1813 – 58)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London Medical Graduate 1844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2000" b="1" i="0" u="none" strike="noStrike" kern="1200" cap="none" spc="0" normalizeH="0" baseline="0" noProof="0">
                <a:ln>
                  <a:noFill/>
                </a:ln>
                <a:solidFill>
                  <a:srgbClr val="FFFF00"/>
                </a:solidFill>
                <a:effectLst/>
                <a:uLnTx/>
                <a:uFillTx/>
                <a:latin typeface="Arial" panose="020B0604020202020204" pitchFamily="34" charset="0"/>
                <a:ea typeface="+mn-ea"/>
                <a:cs typeface="+mn-cs"/>
              </a:rPr>
              <a:t>1850 byl přijat do „Royal College of Physicians“  </a:t>
            </a:r>
            <a:endParaRPr kumimoji="0" lang="en-GB" altLang="cs-CZ" sz="20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121861" name="Text Box 5">
            <a:extLst>
              <a:ext uri="{FF2B5EF4-FFF2-40B4-BE49-F238E27FC236}">
                <a16:creationId xmlns:a16="http://schemas.microsoft.com/office/drawing/2014/main" id="{5E2787AE-7FCB-404B-94A9-9DF5AF6A67F1}"/>
              </a:ext>
            </a:extLst>
          </p:cNvPr>
          <p:cNvSpPr txBox="1">
            <a:spLocks noChangeArrowheads="1"/>
          </p:cNvSpPr>
          <p:nvPr/>
        </p:nvSpPr>
        <p:spPr bwMode="auto">
          <a:xfrm>
            <a:off x="1924050" y="1816100"/>
            <a:ext cx="3960813"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Jako první vyslovil hypotézu, že choleru způsobuje požití špatné vody (1849).</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Patřil k předním odborníkům na anestézii, královně Viktorii podával chloroformovou anestézii při porodu v letech 1853 a 1857.</a:t>
            </a: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rPr>
              <a:t>1854 přispěl k zastavení cholery v Londýně.</a:t>
            </a:r>
            <a:endParaRPr kumimoji="0" lang="en-GB" altLang="cs-CZ" sz="2400" b="1" i="0" u="none" strike="noStrike" kern="1200" cap="none" spc="0" normalizeH="0" baseline="0" noProof="0">
              <a:ln>
                <a:noFill/>
              </a:ln>
              <a:solidFill>
                <a:srgbClr val="FFFF00"/>
              </a:solidFill>
              <a:effectLst/>
              <a:uLnTx/>
              <a:uFillTx/>
              <a:latin typeface="Arial" panose="020B0604020202020204" pitchFamily="34" charset="0"/>
              <a:ea typeface="+mn-ea"/>
              <a:cs typeface="+mn-cs"/>
            </a:endParaRPr>
          </a:p>
        </p:txBody>
      </p:sp>
      <p:sp>
        <p:nvSpPr>
          <p:cNvPr id="23558" name="TextovéPole 1">
            <a:extLst>
              <a:ext uri="{FF2B5EF4-FFF2-40B4-BE49-F238E27FC236}">
                <a16:creationId xmlns:a16="http://schemas.microsoft.com/office/drawing/2014/main" id="{BD96F996-F28F-45D7-925F-058FFE1F6919}"/>
              </a:ext>
            </a:extLst>
          </p:cNvPr>
          <p:cNvSpPr txBox="1">
            <a:spLocks noChangeArrowheads="1"/>
          </p:cNvSpPr>
          <p:nvPr/>
        </p:nvSpPr>
        <p:spPr bwMode="auto">
          <a:xfrm>
            <a:off x="6284913" y="6345238"/>
            <a:ext cx="4214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hlinkClick r:id="rId4"/>
              </a:rPr>
              <a:t>https://www.youtube.com/watch?v=Qbs_mBZLwgA</a:t>
            </a:r>
            <a:endParaRPr kumimoji="0" lang="cs-CZ"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29613989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18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186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451AF6F-227D-4309-9485-1B85859600D6}"/>
              </a:ext>
            </a:extLst>
          </p:cNvPr>
          <p:cNvSpPr>
            <a:spLocks noChangeArrowheads="1"/>
          </p:cNvSpPr>
          <p:nvPr/>
        </p:nvSpPr>
        <p:spPr bwMode="auto">
          <a:xfrm>
            <a:off x="1524000" y="0"/>
            <a:ext cx="9144000" cy="6858000"/>
          </a:xfrm>
          <a:prstGeom prst="rect">
            <a:avLst/>
          </a:prstGeom>
          <a:solidFill>
            <a:srgbClr val="285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4579" name="WordArt 3">
            <a:extLst>
              <a:ext uri="{FF2B5EF4-FFF2-40B4-BE49-F238E27FC236}">
                <a16:creationId xmlns:a16="http://schemas.microsoft.com/office/drawing/2014/main" id="{95B531E0-5101-4DBF-BABD-6E0170B24633}"/>
              </a:ext>
            </a:extLst>
          </p:cNvPr>
          <p:cNvSpPr>
            <a:spLocks noChangeArrowheads="1" noChangeShapeType="1" noTextEdit="1"/>
          </p:cNvSpPr>
          <p:nvPr/>
        </p:nvSpPr>
        <p:spPr bwMode="auto">
          <a:xfrm>
            <a:off x="1919288" y="6021388"/>
            <a:ext cx="8424862" cy="360362"/>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0" cap="none" spc="0" normalizeH="0" baseline="0" noProof="0">
                <a:ln w="12700">
                  <a:solidFill>
                    <a:srgbClr val="FFFF99"/>
                  </a:solidFill>
                  <a:round/>
                  <a:headEnd/>
                  <a:tailEnd/>
                </a:ln>
                <a:solidFill>
                  <a:srgbClr val="FFFF00"/>
                </a:solidFill>
                <a:effectLst/>
                <a:uLnTx/>
                <a:uFillTx/>
                <a:latin typeface="Arial" panose="020B0604020202020204" pitchFamily="34" charset="0"/>
                <a:ea typeface="+mn-ea"/>
                <a:cs typeface="Arial" panose="020B0604020202020204" pitchFamily="34" charset="0"/>
              </a:rPr>
              <a:t>Cholera a pumpa na Broad Street , Londýn, 1854</a:t>
            </a:r>
            <a:endParaRPr kumimoji="0" lang="cs-CZ" sz="3600" b="1" i="0" u="none" strike="noStrike" kern="10" cap="none" spc="0" normalizeH="0" baseline="0" noProof="0">
              <a:ln w="12700">
                <a:solidFill>
                  <a:srgbClr val="FFFF99"/>
                </a:solidFill>
                <a:round/>
                <a:headEnd/>
                <a:tailEnd/>
              </a:ln>
              <a:solidFill>
                <a:srgbClr val="FFFF00"/>
              </a:solidFill>
              <a:effectLst/>
              <a:uLnTx/>
              <a:uFillTx/>
              <a:latin typeface="Arial" panose="020B0604020202020204" pitchFamily="34" charset="0"/>
              <a:ea typeface="+mn-ea"/>
              <a:cs typeface="Arial" panose="020B0604020202020204" pitchFamily="34" charset="0"/>
            </a:endParaRPr>
          </a:p>
        </p:txBody>
      </p:sp>
      <p:sp>
        <p:nvSpPr>
          <p:cNvPr id="24580" name="Rectangle 4">
            <a:extLst>
              <a:ext uri="{FF2B5EF4-FFF2-40B4-BE49-F238E27FC236}">
                <a16:creationId xmlns:a16="http://schemas.microsoft.com/office/drawing/2014/main" id="{074F00D5-A7AD-42BC-B019-B1A77180384C}"/>
              </a:ext>
            </a:extLst>
          </p:cNvPr>
          <p:cNvSpPr>
            <a:spLocks noChangeArrowheads="1"/>
          </p:cNvSpPr>
          <p:nvPr/>
        </p:nvSpPr>
        <p:spPr bwMode="auto">
          <a:xfrm>
            <a:off x="3071813" y="188913"/>
            <a:ext cx="6264275" cy="5616575"/>
          </a:xfrm>
          <a:prstGeom prst="rect">
            <a:avLst/>
          </a:prstGeom>
          <a:noFill/>
          <a:ln w="28575">
            <a:solidFill>
              <a:srgbClr val="FFFF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24581" name="Picture 5">
            <a:extLst>
              <a:ext uri="{FF2B5EF4-FFF2-40B4-BE49-F238E27FC236}">
                <a16:creationId xmlns:a16="http://schemas.microsoft.com/office/drawing/2014/main" id="{6709B806-0283-41FD-8DCB-FD35595F7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713" y="333375"/>
            <a:ext cx="5834062" cy="524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886" name="Rectangle 6">
            <a:extLst>
              <a:ext uri="{FF2B5EF4-FFF2-40B4-BE49-F238E27FC236}">
                <a16:creationId xmlns:a16="http://schemas.microsoft.com/office/drawing/2014/main" id="{0136020D-F70C-49AE-9E51-F7A08576CF48}"/>
              </a:ext>
            </a:extLst>
          </p:cNvPr>
          <p:cNvSpPr>
            <a:spLocks noChangeArrowheads="1"/>
          </p:cNvSpPr>
          <p:nvPr/>
        </p:nvSpPr>
        <p:spPr bwMode="auto">
          <a:xfrm rot="-1581419">
            <a:off x="6137275" y="2505075"/>
            <a:ext cx="1173163" cy="68263"/>
          </a:xfrm>
          <a:prstGeom prst="rect">
            <a:avLst/>
          </a:prstGeom>
          <a:solidFill>
            <a:schemeClr val="folHlink"/>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887" name="Oval 7">
            <a:extLst>
              <a:ext uri="{FF2B5EF4-FFF2-40B4-BE49-F238E27FC236}">
                <a16:creationId xmlns:a16="http://schemas.microsoft.com/office/drawing/2014/main" id="{22CFC4B7-48C2-427C-BED6-485B881E79FE}"/>
              </a:ext>
            </a:extLst>
          </p:cNvPr>
          <p:cNvSpPr>
            <a:spLocks noChangeArrowheads="1"/>
          </p:cNvSpPr>
          <p:nvPr/>
        </p:nvSpPr>
        <p:spPr bwMode="auto">
          <a:xfrm>
            <a:off x="6583363" y="2549525"/>
            <a:ext cx="88900" cy="809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cs-CZ" altLang="cs-CZ" sz="1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a:t>
            </a:r>
          </a:p>
        </p:txBody>
      </p:sp>
    </p:spTree>
    <p:custDataLst>
      <p:tags r:id="rId1"/>
    </p:custDataLst>
    <p:extLst>
      <p:ext uri="{BB962C8B-B14F-4D97-AF65-F5344CB8AC3E}">
        <p14:creationId xmlns:p14="http://schemas.microsoft.com/office/powerpoint/2010/main" val="2262692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animBg="1"/>
      <p:bldP spid="12288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S_PPT_DBNAME" val="05fe909f-4b1f-4116-a337-bb9237bf22af.mdb"/>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3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0.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2.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3.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4.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4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5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51.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5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30"/>
  <p:tag name="ARS_SLIDE_PARTICIPANTNUM" val="30"/>
  <p:tag name="ARS_SLIDE_SUBMITNUM" val="0"/>
  <p:tag name="ARS_SLIDE_CORRECTNUM" val="0"/>
  <p:tag name="ARS_SLIDE_VOTEMEAN" val="0"/>
</p:tagLst>
</file>

<file path=ppt/tags/tag5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OINTWIDTH" val="0.5"/>
  <p:tag name="ARS_CHARTSHOWITEMTEXT" val="0"/>
  <p:tag name="ARS_SLIDE_DUENO" val="30"/>
  <p:tag name="ARS_SLIDE_PARTICIPANTNUM" val="30"/>
  <p:tag name="ARS_SLIDE_SUBMITNUM" val="0"/>
  <p:tag name="ARS_SLIDE_CORRECTNUM" val="0"/>
  <p:tag name="ARS_SLIDE_VOTEMEAN"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Lst>
</file>

<file path=ppt/tags/tag54.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5.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6.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7.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8.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59.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60.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1.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2.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3.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64.xml><?xml version="1.0" encoding="utf-8"?>
<p:tagLst xmlns:a="http://schemas.openxmlformats.org/drawingml/2006/main" xmlns:r="http://schemas.openxmlformats.org/officeDocument/2006/relationships" xmlns:p="http://schemas.openxmlformats.org/presentationml/2006/main">
  <p:tag name="ARS_SLIDE_DUENO" val="30"/>
  <p:tag name="ARS_SLIDE_PARTICIPANTNUM" val="30"/>
  <p:tag name="ARS_SLIDE_SUBMITNUM" val="0"/>
  <p:tag name="ARS_SLIDE_CORRECTNUM" val="0"/>
  <p:tag name="ARS_SLIDE_VOTEMEAN" val="0"/>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SLIDE_DUENO" val="30"/>
  <p:tag name="ARS_SLIDE_PARTICIPANTNUM" val="30"/>
  <p:tag name="ARS_SLIDE_SUBMITNUM" val="0"/>
  <p:tag name="ARS_SLIDE_CORRECTNUM" val="0"/>
  <p:tag name="ARS_SLIDE_VOTEMEAN" val="0"/>
</p:tagLst>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tiv systému Office">
  <a:themeElements>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lastní 3">
      <a:majorFont>
        <a:latin typeface="Arial Black"/>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SimSun" charset="-122"/>
          </a:defRPr>
        </a:defPPr>
      </a:lstStyle>
    </a:lnDef>
  </a:objectDefaults>
  <a:extraClrSchemeLst>
    <a:extraClrScheme>
      <a:clrScheme name="Motiv systému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tiv systému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tiv systému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tiv systému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tiv systému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tiv systému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tiv systému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9914</TotalTime>
  <Words>3689</Words>
  <Application>Microsoft Office PowerPoint</Application>
  <PresentationFormat>Širokoúhlá obrazovka</PresentationFormat>
  <Paragraphs>510</Paragraphs>
  <Slides>79</Slides>
  <Notes>8</Notes>
  <HiddenSlides>0</HiddenSlides>
  <MMClips>1</MMClips>
  <ScaleCrop>false</ScaleCrop>
  <HeadingPairs>
    <vt:vector size="8" baseType="variant">
      <vt:variant>
        <vt:lpstr>Použitá písma</vt:lpstr>
      </vt:variant>
      <vt:variant>
        <vt:i4>6</vt:i4>
      </vt:variant>
      <vt:variant>
        <vt:lpstr>Motiv</vt:lpstr>
      </vt:variant>
      <vt:variant>
        <vt:i4>4</vt:i4>
      </vt:variant>
      <vt:variant>
        <vt:lpstr>Vložené servery OLE</vt:lpstr>
      </vt:variant>
      <vt:variant>
        <vt:i4>1</vt:i4>
      </vt:variant>
      <vt:variant>
        <vt:lpstr>Nadpisy snímků</vt:lpstr>
      </vt:variant>
      <vt:variant>
        <vt:i4>79</vt:i4>
      </vt:variant>
    </vt:vector>
  </HeadingPairs>
  <TitlesOfParts>
    <vt:vector size="90" baseType="lpstr">
      <vt:lpstr>Arial</vt:lpstr>
      <vt:lpstr>Arial Black</vt:lpstr>
      <vt:lpstr>Arial Narrow</vt:lpstr>
      <vt:lpstr>Times New Roman</vt:lpstr>
      <vt:lpstr>Verdana</vt:lpstr>
      <vt:lpstr>Wingdings</vt:lpstr>
      <vt:lpstr>Výchozí návrh</vt:lpstr>
      <vt:lpstr>1_Výchozí návrh</vt:lpstr>
      <vt:lpstr>1_Motiv systému Office</vt:lpstr>
      <vt:lpstr>2_Výchozí návrh</vt:lpstr>
      <vt:lpstr>MSDraw</vt:lpstr>
      <vt:lpstr>Příčinnost v epidemiologii</vt:lpstr>
      <vt:lpstr>Prezentace aplikace PowerPoint</vt:lpstr>
      <vt:lpstr>EPIDEMIOLOGIE</vt:lpstr>
      <vt:lpstr>PŘÍKLADY EPIDEMIOLOGICKÉHO MYŠLENÍ V HISTORII LÉKAŘSTVÍ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ETIOLOGIE</vt:lpstr>
      <vt:lpstr>HLAVNÍ ZÁSADY</vt:lpstr>
      <vt:lpstr>VZTAH PŘÍČINY A NÁSLEDKU (NEMOCI)</vt:lpstr>
      <vt:lpstr>VZTAH PŘÍČINY A NÁSLEDKU (NEMOCI)</vt:lpstr>
      <vt:lpstr>VZTAH PŘÍČINY A NÁSLEDKU (NEMOCI)</vt:lpstr>
      <vt:lpstr>VZTAH PŘÍČINY A NÁSLEDKU (NEMOCI)</vt:lpstr>
      <vt:lpstr>VZTAH PŘÍČINY A NÁSLEDKU (NEMOCI)</vt:lpstr>
      <vt:lpstr>ETIOLOGICKÉ MODELY</vt:lpstr>
      <vt:lpstr>Prezentace aplikace PowerPoint</vt:lpstr>
      <vt:lpstr>Prezentace aplikace PowerPoint</vt:lpstr>
      <vt:lpstr>Prezentace aplikace PowerPoint</vt:lpstr>
      <vt:lpstr>Prezentace aplikace PowerPoint</vt:lpstr>
      <vt:lpstr>     </vt:lpstr>
      <vt:lpstr>Základní typy epidemiologických studií</vt:lpstr>
      <vt:lpstr>deskriptivní studie</vt:lpstr>
      <vt:lpstr> deskriptivní studie </vt:lpstr>
      <vt:lpstr>Ekologické studie  </vt:lpstr>
      <vt:lpstr>Ekologické studie  </vt:lpstr>
      <vt:lpstr>Ekologické studie  </vt:lpstr>
      <vt:lpstr>Ekologické studie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Ekologické studie  </vt:lpstr>
      <vt:lpstr>Průřezové (prevalenční) studie</vt:lpstr>
      <vt:lpstr>Prezentace aplikace PowerPoint</vt:lpstr>
      <vt:lpstr>Průřezové studie</vt:lpstr>
      <vt:lpstr>Prezentace aplikace PowerPoint</vt:lpstr>
      <vt:lpstr>Prezentace aplikace PowerPoint</vt:lpstr>
      <vt:lpstr>Prezentace aplikace PowerPoint</vt:lpstr>
      <vt:lpstr>Průřezové studie</vt:lpstr>
      <vt:lpstr>ANALYTICKÉ studie </vt:lpstr>
      <vt:lpstr>ANALYTICKÉ studie </vt:lpstr>
      <vt:lpstr>Kohortové studie </vt:lpstr>
      <vt:lpstr>Kohortové studie </vt:lpstr>
      <vt:lpstr>Kohortové studie </vt:lpstr>
      <vt:lpstr>Kohortové studie </vt:lpstr>
      <vt:lpstr>Studie případů a kontrol (case-control studies)</vt:lpstr>
      <vt:lpstr>Studie případů a kontrol </vt:lpstr>
      <vt:lpstr>Studie případů a kontrol  </vt:lpstr>
      <vt:lpstr>Studie případů a kontrol </vt:lpstr>
      <vt:lpstr>Intervenční studie</vt:lpstr>
      <vt:lpstr>KONTROLOVANÉ POKUSY</vt:lpstr>
      <vt:lpstr>KONTROLOVANÉ POKUSY</vt:lpstr>
      <vt:lpstr>Prezentace aplikace PowerPoint</vt:lpstr>
      <vt:lpstr>DÍLČÍ SCHÉMA KONTROLOVANÉHO POKUSU</vt:lpstr>
      <vt:lpstr>POPULAČNÍ INTERVENČNÍ STUDIE </vt:lpstr>
      <vt:lpstr>Hierarchie důkazů</vt:lpstr>
      <vt:lpstr>Prezentace aplikace PowerPoint</vt:lpstr>
      <vt:lpstr>SYSTEMATICKÉ PŘEHLEDY A METAANALÝZY</vt:lpstr>
      <vt:lpstr>SYSTEMATICKÉ PŘEHLEDY</vt:lpstr>
      <vt:lpstr>METAANALÝZA</vt:lpstr>
      <vt:lpstr>SIR AUSTIN BREDFORD  HILL (1897-1991)</vt:lpstr>
      <vt:lpstr>Prezentace aplikace PowerPoint</vt:lpstr>
      <vt:lpstr>NÁSLEDNOST</vt:lpstr>
      <vt:lpstr>BIOLOGICKÁ PLAUSIBILITA (ODŮVODNĚNOST)</vt:lpstr>
      <vt:lpstr>KONZISTENCE</vt:lpstr>
      <vt:lpstr>SÍLA ASOCIACE</vt:lpstr>
      <vt:lpstr>BIOLOGICKÝ GRADIENT,  VZTAH DÁVKY A ÚČINKU</vt:lpstr>
      <vt:lpstr>SPECIFICITA A REVERSIBILITA </vt:lpstr>
      <vt:lpstr>KOHERENCE (SOUVISLOST, NÁVAZNOST)</vt:lpstr>
      <vt:lpstr>EXPERIMENTÁLNÍ POTVRZENÍ</vt:lpstr>
    </vt:vector>
  </TitlesOfParts>
  <Company>Masarykova univerzita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Lékařská fakulta</dc:creator>
  <cp:lastModifiedBy>Pavlína Kaňová</cp:lastModifiedBy>
  <cp:revision>303</cp:revision>
  <cp:lastPrinted>2018-10-03T05:15:41Z</cp:lastPrinted>
  <dcterms:created xsi:type="dcterms:W3CDTF">2003-06-08T08:18:20Z</dcterms:created>
  <dcterms:modified xsi:type="dcterms:W3CDTF">2022-05-03T11:23:05Z</dcterms:modified>
</cp:coreProperties>
</file>