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2" r:id="rId25"/>
    <p:sldId id="293" r:id="rId26"/>
    <p:sldId id="301" r:id="rId27"/>
    <p:sldId id="302" r:id="rId28"/>
    <p:sldId id="294" r:id="rId29"/>
    <p:sldId id="298" r:id="rId30"/>
    <p:sldId id="296" r:id="rId31"/>
    <p:sldId id="295" r:id="rId32"/>
    <p:sldId id="297"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9" r:id="rId47"/>
    <p:sldId id="300"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4660"/>
  </p:normalViewPr>
  <p:slideViewPr>
    <p:cSldViewPr>
      <p:cViewPr>
        <p:scale>
          <a:sx n="75" d="100"/>
          <a:sy n="75" d="100"/>
        </p:scale>
        <p:origin x="-117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BECD4868-A27E-4891-892D-279207D77D8E}"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7813"/>
            <a:ext cx="8229600" cy="585311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0"/>
          <p:cNvSpPr>
            <a:spLocks noGrp="1" noChangeArrowheads="1"/>
          </p:cNvSpPr>
          <p:nvPr>
            <p:ph type="dt" sz="half" idx="10"/>
          </p:nvPr>
        </p:nvSpPr>
        <p:spPr>
          <a:ln/>
        </p:spPr>
        <p:txBody>
          <a:bodyPr/>
          <a:lstStyle>
            <a:lvl1pPr>
              <a:defRPr/>
            </a:lvl1pPr>
          </a:lstStyle>
          <a:p>
            <a:pPr>
              <a:defRPr/>
            </a:pPr>
            <a:endParaRPr lang="cs-CZ"/>
          </a:p>
        </p:txBody>
      </p:sp>
      <p:sp>
        <p:nvSpPr>
          <p:cNvPr id="4" name="Rectangle 41"/>
          <p:cNvSpPr>
            <a:spLocks noGrp="1" noChangeArrowheads="1"/>
          </p:cNvSpPr>
          <p:nvPr>
            <p:ph type="ftr" sz="quarter" idx="11"/>
          </p:nvPr>
        </p:nvSpPr>
        <p:spPr>
          <a:ln/>
        </p:spPr>
        <p:txBody>
          <a:bodyPr/>
          <a:lstStyle>
            <a:lvl1pPr>
              <a:defRPr/>
            </a:lvl1pPr>
          </a:lstStyle>
          <a:p>
            <a:pPr>
              <a:defRPr/>
            </a:pPr>
            <a:endParaRPr lang="cs-CZ"/>
          </a:p>
        </p:txBody>
      </p:sp>
      <p:sp>
        <p:nvSpPr>
          <p:cNvPr id="5" name="Rectangle 42"/>
          <p:cNvSpPr>
            <a:spLocks noGrp="1" noChangeArrowheads="1"/>
          </p:cNvSpPr>
          <p:nvPr>
            <p:ph type="sldNum" sz="quarter" idx="12"/>
          </p:nvPr>
        </p:nvSpPr>
        <p:spPr>
          <a:ln/>
        </p:spPr>
        <p:txBody>
          <a:bodyPr/>
          <a:lstStyle>
            <a:lvl1pPr>
              <a:defRPr/>
            </a:lvl1pPr>
          </a:lstStyle>
          <a:p>
            <a:pPr>
              <a:defRPr/>
            </a:pPr>
            <a:fld id="{9790A1DE-F99D-4C77-AAE9-A4D7EFA4F61D}" type="slidenum">
              <a:rPr lang="cs-CZ"/>
              <a:pPr>
                <a:defRPr/>
              </a:pPr>
              <a:t>‹#›</a:t>
            </a:fld>
            <a:endParaRPr lang="cs-CZ"/>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CD4868-A27E-4891-892D-279207D77D8E}"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CD4868-A27E-4891-892D-279207D77D8E}" type="slidenum">
              <a:rPr lang="cs-CZ" smtClean="0"/>
              <a:pPr/>
              <a:t>‹#›</a:t>
            </a:fld>
            <a:endParaRPr lang="cs-CZ"/>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66790A33-0653-4D73-9514-EE3D8902163D}" type="datetimeFigureOut">
              <a:rPr lang="cs-CZ" smtClean="0"/>
              <a:pPr/>
              <a:t>20. 4. 2016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BECD4868-A27E-4891-892D-279207D77D8E}"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790A33-0653-4D73-9514-EE3D8902163D}" type="datetimeFigureOut">
              <a:rPr lang="cs-CZ" smtClean="0"/>
              <a:pPr/>
              <a:t>20. 4. 2016</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ECD4868-A27E-4891-892D-279207D77D8E}"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err="1" smtClean="0"/>
              <a:t>Physical</a:t>
            </a:r>
            <a:r>
              <a:rPr lang="cs-CZ" dirty="0" smtClean="0"/>
              <a:t> </a:t>
            </a:r>
            <a:r>
              <a:rPr lang="cs-CZ" dirty="0" err="1" smtClean="0"/>
              <a:t>Therapy</a:t>
            </a:r>
            <a:r>
              <a:rPr lang="cs-CZ" dirty="0" smtClean="0"/>
              <a:t> </a:t>
            </a:r>
            <a:r>
              <a:rPr lang="cs-CZ" dirty="0" err="1" smtClean="0"/>
              <a:t>After</a:t>
            </a:r>
            <a:r>
              <a:rPr lang="cs-CZ" dirty="0" smtClean="0"/>
              <a:t> </a:t>
            </a:r>
            <a:r>
              <a:rPr lang="cs-CZ" dirty="0" err="1" smtClean="0"/>
              <a:t>Pelvic</a:t>
            </a:r>
            <a:r>
              <a:rPr lang="cs-CZ" dirty="0" smtClean="0"/>
              <a:t> </a:t>
            </a:r>
            <a:r>
              <a:rPr lang="cs-CZ" dirty="0" err="1" smtClean="0"/>
              <a:t>Injuries</a:t>
            </a:r>
            <a:r>
              <a:rPr lang="cs-CZ" dirty="0" smtClean="0"/>
              <a:t>, </a:t>
            </a:r>
            <a:r>
              <a:rPr lang="cs-CZ" dirty="0" err="1" smtClean="0"/>
              <a:t>Vertebral</a:t>
            </a:r>
            <a:r>
              <a:rPr lang="cs-CZ" dirty="0" smtClean="0"/>
              <a:t> </a:t>
            </a:r>
            <a:r>
              <a:rPr lang="cs-CZ" dirty="0" err="1" smtClean="0"/>
              <a:t>Column</a:t>
            </a:r>
            <a:r>
              <a:rPr lang="cs-CZ" dirty="0" smtClean="0"/>
              <a:t> </a:t>
            </a:r>
            <a:r>
              <a:rPr lang="cs-CZ" dirty="0" err="1" smtClean="0"/>
              <a:t>Injury</a:t>
            </a:r>
            <a:endParaRPr lang="cs-CZ" dirty="0"/>
          </a:p>
        </p:txBody>
      </p:sp>
      <p:sp>
        <p:nvSpPr>
          <p:cNvPr id="3" name="Podnadpis 2"/>
          <p:cNvSpPr>
            <a:spLocks noGrp="1"/>
          </p:cNvSpPr>
          <p:nvPr>
            <p:ph type="subTitle" idx="1"/>
          </p:nvPr>
        </p:nvSpPr>
        <p:spPr/>
        <p:txBody>
          <a:bodyPr/>
          <a:lstStyle/>
          <a:p>
            <a:r>
              <a:rPr lang="cs-CZ" dirty="0" smtClean="0"/>
              <a:t>Mgr. Alena Sedláková</a:t>
            </a:r>
            <a:endParaRPr lang="cs-CZ"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Mechanism</a:t>
            </a:r>
            <a:r>
              <a:rPr lang="cs-CZ" sz="3600" dirty="0" smtClean="0"/>
              <a:t> </a:t>
            </a:r>
            <a:r>
              <a:rPr lang="cs-CZ" sz="3600" dirty="0" err="1" smtClean="0"/>
              <a:t>of</a:t>
            </a:r>
            <a:r>
              <a:rPr lang="cs-CZ" sz="3600" dirty="0" smtClean="0"/>
              <a:t> </a:t>
            </a:r>
            <a:r>
              <a:rPr lang="cs-CZ" sz="3600" dirty="0" err="1" smtClean="0"/>
              <a:t>Pelvic</a:t>
            </a:r>
            <a:r>
              <a:rPr lang="cs-CZ" sz="3600" dirty="0" smtClean="0"/>
              <a:t> </a:t>
            </a:r>
            <a:r>
              <a:rPr lang="cs-CZ" sz="3600" dirty="0" err="1" smtClean="0"/>
              <a:t>Fractures</a:t>
            </a:r>
            <a:endParaRPr lang="cs-CZ" sz="3600" dirty="0"/>
          </a:p>
        </p:txBody>
      </p:sp>
      <p:sp>
        <p:nvSpPr>
          <p:cNvPr id="3" name="Zástupný symbol pro obsah 2"/>
          <p:cNvSpPr>
            <a:spLocks noGrp="1"/>
          </p:cNvSpPr>
          <p:nvPr>
            <p:ph idx="1"/>
          </p:nvPr>
        </p:nvSpPr>
        <p:spPr/>
        <p:txBody>
          <a:bodyPr>
            <a:normAutofit fontScale="85000" lnSpcReduction="20000"/>
          </a:bodyPr>
          <a:lstStyle/>
          <a:p>
            <a:pPr>
              <a:buNone/>
            </a:pPr>
            <a:r>
              <a:rPr lang="cs-CZ" b="1" dirty="0" smtClean="0"/>
              <a:t>    </a:t>
            </a:r>
            <a:r>
              <a:rPr lang="en-US" b="1" dirty="0" smtClean="0"/>
              <a:t>High-Energy Trauma</a:t>
            </a:r>
          </a:p>
          <a:p>
            <a:r>
              <a:rPr lang="en-US" dirty="0" smtClean="0"/>
              <a:t>Car or motorcycle collision</a:t>
            </a:r>
          </a:p>
          <a:p>
            <a:r>
              <a:rPr lang="en-US" dirty="0" smtClean="0"/>
              <a:t>Crush accident</a:t>
            </a:r>
          </a:p>
          <a:p>
            <a:r>
              <a:rPr lang="en-US" dirty="0" smtClean="0"/>
              <a:t>Fall from a significant height </a:t>
            </a:r>
            <a:endParaRPr lang="cs-CZ" dirty="0" smtClean="0"/>
          </a:p>
          <a:p>
            <a:pPr>
              <a:buNone/>
            </a:pPr>
            <a:r>
              <a:rPr lang="cs-CZ" b="1" dirty="0" smtClean="0"/>
              <a:t>    </a:t>
            </a:r>
            <a:r>
              <a:rPr lang="en-US" b="1" dirty="0" smtClean="0"/>
              <a:t>Bone Insufficiency</a:t>
            </a:r>
          </a:p>
          <a:p>
            <a:r>
              <a:rPr lang="en-US" dirty="0" smtClean="0"/>
              <a:t>A pelvic fracture may also occur due to weak or insufficient bone</a:t>
            </a:r>
            <a:endParaRPr lang="cs-CZ" dirty="0" smtClean="0"/>
          </a:p>
          <a:p>
            <a:r>
              <a:rPr lang="cs-CZ" dirty="0" smtClean="0"/>
              <a:t>M</a:t>
            </a:r>
            <a:r>
              <a:rPr lang="en-US" dirty="0" err="1" smtClean="0"/>
              <a:t>ost</a:t>
            </a:r>
            <a:r>
              <a:rPr lang="en-US" dirty="0" smtClean="0"/>
              <a:t> common in older people whose bones have become weakened by osteoporosis</a:t>
            </a:r>
            <a:endParaRPr lang="cs-CZ" dirty="0" smtClean="0"/>
          </a:p>
          <a:p>
            <a:r>
              <a:rPr lang="en-US" dirty="0" smtClean="0"/>
              <a:t>In these patients, a fracture may occur even during a fall from standing or a routine activity such as getting out of the bathtub or descending stairs</a:t>
            </a:r>
            <a:endParaRPr lang="cs-CZ" dirty="0" smtClean="0"/>
          </a:p>
          <a:p>
            <a:r>
              <a:rPr lang="en-US" dirty="0" smtClean="0"/>
              <a:t>These injuries are typically stable fractures that do not damage the structural integrity of the pelvic ring, but may fracture an individual bone</a:t>
            </a:r>
          </a:p>
          <a:p>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Treatment</a:t>
            </a:r>
            <a:r>
              <a:rPr lang="cs-CZ" sz="3600" dirty="0" smtClean="0"/>
              <a:t> </a:t>
            </a:r>
            <a:endParaRPr lang="cs-CZ" sz="3600" dirty="0"/>
          </a:p>
        </p:txBody>
      </p:sp>
      <p:sp>
        <p:nvSpPr>
          <p:cNvPr id="3" name="Zástupný symbol pro obsah 2"/>
          <p:cNvSpPr>
            <a:spLocks noGrp="1"/>
          </p:cNvSpPr>
          <p:nvPr>
            <p:ph idx="1"/>
          </p:nvPr>
        </p:nvSpPr>
        <p:spPr/>
        <p:txBody>
          <a:bodyPr/>
          <a:lstStyle/>
          <a:p>
            <a:pPr>
              <a:buNone/>
            </a:pPr>
            <a:r>
              <a:rPr lang="cs-CZ" dirty="0" smtClean="0"/>
              <a:t>    </a:t>
            </a:r>
            <a:r>
              <a:rPr lang="en-US" dirty="0" smtClean="0"/>
              <a:t>Treatment is based on a number of factors, including:</a:t>
            </a:r>
          </a:p>
          <a:p>
            <a:r>
              <a:rPr lang="en-US" dirty="0" smtClean="0"/>
              <a:t>The specific pattern of the fracture</a:t>
            </a:r>
          </a:p>
          <a:p>
            <a:r>
              <a:rPr lang="en-US" dirty="0" smtClean="0"/>
              <a:t>How much the bones are displaced</a:t>
            </a:r>
          </a:p>
          <a:p>
            <a:r>
              <a:rPr lang="cs-CZ" dirty="0" err="1" smtClean="0"/>
              <a:t>Patient</a:t>
            </a:r>
            <a:r>
              <a:rPr lang="cs-CZ" dirty="0" smtClean="0"/>
              <a:t>‘s</a:t>
            </a:r>
            <a:r>
              <a:rPr lang="en-US" dirty="0" smtClean="0"/>
              <a:t> overall condition and associated injuries</a:t>
            </a:r>
            <a:endParaRPr lang="cs-CZ" dirty="0" smtClean="0"/>
          </a:p>
          <a:p>
            <a:endParaRPr lang="cs-CZ" sz="2800" b="1" dirty="0" smtClean="0"/>
          </a:p>
          <a:p>
            <a:r>
              <a:rPr lang="cs-CZ" sz="2800" b="1" dirty="0" smtClean="0"/>
              <a:t>CONSERVATIVE</a:t>
            </a:r>
            <a:r>
              <a:rPr lang="cs-CZ" dirty="0" smtClean="0"/>
              <a:t> </a:t>
            </a:r>
            <a:r>
              <a:rPr lang="cs-CZ" dirty="0" err="1" smtClean="0"/>
              <a:t>treatment</a:t>
            </a:r>
            <a:r>
              <a:rPr lang="cs-CZ" dirty="0" smtClean="0"/>
              <a:t> – </a:t>
            </a:r>
            <a:r>
              <a:rPr lang="cs-CZ" dirty="0" err="1" smtClean="0"/>
              <a:t>stable</a:t>
            </a:r>
            <a:r>
              <a:rPr lang="cs-CZ" dirty="0" smtClean="0"/>
              <a:t> </a:t>
            </a:r>
            <a:r>
              <a:rPr lang="cs-CZ" dirty="0" err="1" smtClean="0"/>
              <a:t>fractures</a:t>
            </a:r>
            <a:r>
              <a:rPr lang="cs-CZ" dirty="0" smtClean="0"/>
              <a:t> </a:t>
            </a:r>
            <a:r>
              <a:rPr lang="cs-CZ" dirty="0" err="1" smtClean="0"/>
              <a:t>without</a:t>
            </a:r>
            <a:r>
              <a:rPr lang="cs-CZ" dirty="0" smtClean="0"/>
              <a:t> </a:t>
            </a:r>
            <a:r>
              <a:rPr lang="cs-CZ" dirty="0" err="1" smtClean="0"/>
              <a:t>displacement</a:t>
            </a:r>
            <a:r>
              <a:rPr lang="cs-CZ" dirty="0" smtClean="0"/>
              <a:t> </a:t>
            </a:r>
            <a:r>
              <a:rPr lang="cs-CZ" dirty="0" err="1" smtClean="0"/>
              <a:t>or</a:t>
            </a:r>
            <a:r>
              <a:rPr lang="cs-CZ" dirty="0" smtClean="0"/>
              <a:t> </a:t>
            </a:r>
            <a:r>
              <a:rPr lang="cs-CZ" dirty="0" err="1" smtClean="0"/>
              <a:t>minimally</a:t>
            </a:r>
            <a:r>
              <a:rPr lang="cs-CZ" dirty="0" smtClean="0"/>
              <a:t> </a:t>
            </a:r>
            <a:r>
              <a:rPr lang="cs-CZ" dirty="0" err="1" smtClean="0"/>
              <a:t>displaced</a:t>
            </a:r>
            <a:r>
              <a:rPr lang="cs-CZ" dirty="0" smtClean="0"/>
              <a:t>, </a:t>
            </a:r>
            <a:r>
              <a:rPr lang="cs-CZ" dirty="0" err="1" smtClean="0"/>
              <a:t>pelvic</a:t>
            </a:r>
            <a:r>
              <a:rPr lang="cs-CZ" dirty="0" smtClean="0"/>
              <a:t> </a:t>
            </a:r>
            <a:r>
              <a:rPr lang="cs-CZ" dirty="0" err="1" smtClean="0"/>
              <a:t>binder</a:t>
            </a:r>
            <a:endParaRPr lang="cs-CZ" dirty="0" smtClean="0"/>
          </a:p>
          <a:p>
            <a:r>
              <a:rPr lang="cs-CZ" sz="2800" b="1" dirty="0" smtClean="0"/>
              <a:t>SURGICAL</a:t>
            </a:r>
            <a:r>
              <a:rPr lang="cs-CZ" dirty="0" smtClean="0"/>
              <a:t> </a:t>
            </a:r>
            <a:r>
              <a:rPr lang="cs-CZ" dirty="0" err="1" smtClean="0"/>
              <a:t>treatment</a:t>
            </a:r>
            <a:r>
              <a:rPr lang="cs-CZ" dirty="0" smtClean="0"/>
              <a:t> – </a:t>
            </a:r>
            <a:r>
              <a:rPr lang="cs-CZ" dirty="0" err="1" smtClean="0"/>
              <a:t>unstable</a:t>
            </a:r>
            <a:r>
              <a:rPr lang="cs-CZ" dirty="0" smtClean="0"/>
              <a:t> </a:t>
            </a:r>
            <a:r>
              <a:rPr lang="cs-CZ" dirty="0" err="1" smtClean="0"/>
              <a:t>pelvic</a:t>
            </a:r>
            <a:r>
              <a:rPr lang="cs-CZ" dirty="0" smtClean="0"/>
              <a:t> </a:t>
            </a:r>
            <a:r>
              <a:rPr lang="cs-CZ" dirty="0" err="1" smtClean="0"/>
              <a:t>fractures</a:t>
            </a: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Surgical</a:t>
            </a:r>
            <a:r>
              <a:rPr lang="cs-CZ" sz="3600" dirty="0" smtClean="0"/>
              <a:t> </a:t>
            </a:r>
            <a:r>
              <a:rPr lang="cs-CZ" sz="3600" dirty="0" err="1" smtClean="0"/>
              <a:t>Treatment</a:t>
            </a:r>
            <a:endParaRPr lang="cs-CZ" sz="3600" dirty="0"/>
          </a:p>
        </p:txBody>
      </p:sp>
      <p:sp>
        <p:nvSpPr>
          <p:cNvPr id="3" name="Zástupný symbol pro obsah 2"/>
          <p:cNvSpPr>
            <a:spLocks noGrp="1"/>
          </p:cNvSpPr>
          <p:nvPr>
            <p:ph idx="1"/>
          </p:nvPr>
        </p:nvSpPr>
        <p:spPr/>
        <p:txBody>
          <a:bodyPr>
            <a:normAutofit lnSpcReduction="10000"/>
          </a:bodyPr>
          <a:lstStyle/>
          <a:p>
            <a:r>
              <a:rPr lang="en-US" sz="2800" b="1" dirty="0" smtClean="0"/>
              <a:t>External </a:t>
            </a:r>
            <a:r>
              <a:rPr lang="en-US" sz="2800" b="1" dirty="0" err="1" smtClean="0"/>
              <a:t>fixatio</a:t>
            </a:r>
            <a:r>
              <a:rPr lang="cs-CZ" sz="2800" b="1" dirty="0" smtClean="0"/>
              <a:t>n </a:t>
            </a:r>
            <a:r>
              <a:rPr lang="cs-CZ" b="1" dirty="0" smtClean="0"/>
              <a:t>- </a:t>
            </a:r>
            <a:r>
              <a:rPr lang="en-US" dirty="0" smtClean="0"/>
              <a:t>to stabilize</a:t>
            </a:r>
            <a:r>
              <a:rPr lang="cs-CZ" dirty="0" smtClean="0"/>
              <a:t> </a:t>
            </a:r>
            <a:r>
              <a:rPr lang="cs-CZ" dirty="0" err="1" smtClean="0"/>
              <a:t>the</a:t>
            </a:r>
            <a:r>
              <a:rPr lang="en-US" dirty="0" smtClean="0"/>
              <a:t> pelvic area</a:t>
            </a:r>
            <a:r>
              <a:rPr lang="cs-CZ" dirty="0" smtClean="0"/>
              <a:t>,</a:t>
            </a:r>
            <a:r>
              <a:rPr lang="en-US" dirty="0" smtClean="0"/>
              <a:t> metal pins or screws are inserted into the bones through small incisions into the skin and muscle. The pins and screws project out of the skin on both sides of the pelvis where they are attached to carbon fiber bars outside the skin. The external </a:t>
            </a:r>
            <a:r>
              <a:rPr lang="en-US" dirty="0" err="1" smtClean="0"/>
              <a:t>fixator</a:t>
            </a:r>
            <a:r>
              <a:rPr lang="en-US" dirty="0" smtClean="0"/>
              <a:t> acts as a stabilizing frame to hold the broken bones in proper position</a:t>
            </a:r>
            <a:endParaRPr lang="cs-CZ" dirty="0" smtClean="0"/>
          </a:p>
          <a:p>
            <a:r>
              <a:rPr lang="en-US" dirty="0" smtClean="0"/>
              <a:t>In some cases, an external </a:t>
            </a:r>
            <a:r>
              <a:rPr lang="en-US" dirty="0" err="1" smtClean="0"/>
              <a:t>fixator</a:t>
            </a:r>
            <a:r>
              <a:rPr lang="en-US" dirty="0" smtClean="0"/>
              <a:t> is used to stabilize the bones until healing is complete</a:t>
            </a:r>
            <a:endParaRPr lang="cs-CZ" dirty="0" smtClean="0"/>
          </a:p>
          <a:p>
            <a:r>
              <a:rPr lang="en-US" dirty="0" smtClean="0"/>
              <a:t>In </a:t>
            </a:r>
            <a:r>
              <a:rPr lang="cs-CZ" dirty="0" err="1" smtClean="0"/>
              <a:t>some</a:t>
            </a:r>
            <a:r>
              <a:rPr lang="cs-CZ" dirty="0" smtClean="0"/>
              <a:t> </a:t>
            </a:r>
            <a:r>
              <a:rPr lang="cs-CZ" dirty="0" err="1" smtClean="0"/>
              <a:t>cases</a:t>
            </a:r>
            <a:r>
              <a:rPr lang="cs-CZ" dirty="0" smtClean="0"/>
              <a:t>, </a:t>
            </a:r>
            <a:r>
              <a:rPr lang="cs-CZ" dirty="0" err="1" smtClean="0"/>
              <a:t>it</a:t>
            </a:r>
            <a:r>
              <a:rPr lang="cs-CZ" dirty="0" smtClean="0"/>
              <a:t> </a:t>
            </a:r>
            <a:r>
              <a:rPr lang="cs-CZ" dirty="0" err="1" smtClean="0"/>
              <a:t>is</a:t>
            </a:r>
            <a:r>
              <a:rPr lang="cs-CZ" dirty="0" smtClean="0"/>
              <a:t> </a:t>
            </a:r>
            <a:r>
              <a:rPr lang="cs-CZ" dirty="0" err="1" smtClean="0"/>
              <a:t>converted</a:t>
            </a:r>
            <a:r>
              <a:rPr lang="cs-CZ" dirty="0" smtClean="0"/>
              <a:t> to </a:t>
            </a:r>
            <a:r>
              <a:rPr lang="cs-CZ" dirty="0" err="1" smtClean="0"/>
              <a:t>internal</a:t>
            </a:r>
            <a:r>
              <a:rPr lang="cs-CZ" dirty="0" smtClean="0"/>
              <a:t> </a:t>
            </a:r>
            <a:r>
              <a:rPr lang="cs-CZ" dirty="0" err="1" smtClean="0"/>
              <a:t>fixation</a:t>
            </a:r>
            <a:endParaRPr lang="cs-CZ"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Surgical</a:t>
            </a:r>
            <a:r>
              <a:rPr lang="cs-CZ" sz="3600" dirty="0" smtClean="0"/>
              <a:t> </a:t>
            </a:r>
            <a:r>
              <a:rPr lang="cs-CZ" sz="3600" dirty="0" err="1" smtClean="0"/>
              <a:t>Treatment</a:t>
            </a:r>
            <a:endParaRPr lang="cs-CZ" sz="3600" dirty="0"/>
          </a:p>
        </p:txBody>
      </p:sp>
      <p:sp>
        <p:nvSpPr>
          <p:cNvPr id="3" name="Zástupný symbol pro obsah 2"/>
          <p:cNvSpPr>
            <a:spLocks noGrp="1"/>
          </p:cNvSpPr>
          <p:nvPr>
            <p:ph idx="1"/>
          </p:nvPr>
        </p:nvSpPr>
        <p:spPr/>
        <p:txBody>
          <a:bodyPr/>
          <a:lstStyle/>
          <a:p>
            <a:r>
              <a:rPr lang="en-US" sz="2800" b="1" dirty="0" smtClean="0"/>
              <a:t>Open reduction and internal fixation</a:t>
            </a:r>
            <a:r>
              <a:rPr lang="cs-CZ" b="1" dirty="0" smtClean="0"/>
              <a:t> - </a:t>
            </a:r>
            <a:r>
              <a:rPr lang="cs-CZ" dirty="0" smtClean="0"/>
              <a:t>d</a:t>
            </a:r>
            <a:r>
              <a:rPr lang="en-US" dirty="0" err="1" smtClean="0"/>
              <a:t>uring</a:t>
            </a:r>
            <a:r>
              <a:rPr lang="en-US" dirty="0" smtClean="0"/>
              <a:t> this operation, the displaced bone fragments are first reduced into their normal alignment. They are then held together with screws or metal plates attached to the outer surface of the bone</a:t>
            </a:r>
            <a:endParaRPr lang="cs-CZ" dirty="0" smtClean="0"/>
          </a:p>
          <a:p>
            <a:r>
              <a:rPr lang="en-US" dirty="0" smtClean="0"/>
              <a:t>Unstable pelvic fractures and dislocations are complex and potentially devastating injuries</a:t>
            </a:r>
            <a:endParaRPr lang="cs-CZ" dirty="0" smtClean="0"/>
          </a:p>
          <a:p>
            <a:r>
              <a:rPr lang="en-US" dirty="0" smtClean="0"/>
              <a:t>Early surgical realignment and stabilization of pelvic fractures decreases related bleeding</a:t>
            </a:r>
            <a:r>
              <a:rPr lang="cs-CZ" dirty="0" smtClean="0"/>
              <a:t>,</a:t>
            </a:r>
            <a:r>
              <a:rPr lang="en-US" dirty="0" smtClean="0"/>
              <a:t> provides patient comfort and facilitates patient mobility</a:t>
            </a:r>
            <a:endParaRPr lang="cs-CZ"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Surgical</a:t>
            </a:r>
            <a:r>
              <a:rPr lang="cs-CZ" sz="3600" dirty="0" smtClean="0"/>
              <a:t> </a:t>
            </a:r>
            <a:r>
              <a:rPr lang="cs-CZ" sz="3600" dirty="0" err="1" smtClean="0"/>
              <a:t>Treatment</a:t>
            </a:r>
            <a:endParaRPr lang="cs-CZ" sz="3600" dirty="0"/>
          </a:p>
        </p:txBody>
      </p:sp>
      <p:sp>
        <p:nvSpPr>
          <p:cNvPr id="6" name="Zástupný symbol pro text 5"/>
          <p:cNvSpPr>
            <a:spLocks noGrp="1"/>
          </p:cNvSpPr>
          <p:nvPr>
            <p:ph type="body" sz="half" idx="2"/>
          </p:nvPr>
        </p:nvSpPr>
        <p:spPr/>
        <p:txBody>
          <a:bodyPr>
            <a:normAutofit fontScale="77500" lnSpcReduction="20000"/>
          </a:bodyPr>
          <a:lstStyle/>
          <a:p>
            <a:endParaRPr lang="cs-CZ" sz="2000" dirty="0" smtClean="0"/>
          </a:p>
          <a:p>
            <a:r>
              <a:rPr lang="cs-CZ" sz="2000" dirty="0" err="1" smtClean="0"/>
              <a:t>External</a:t>
            </a:r>
            <a:r>
              <a:rPr lang="cs-CZ" sz="2000" dirty="0" smtClean="0"/>
              <a:t> </a:t>
            </a:r>
            <a:r>
              <a:rPr lang="cs-CZ" sz="2000" dirty="0" err="1" smtClean="0"/>
              <a:t>fixator</a:t>
            </a:r>
            <a:endParaRPr lang="cs-CZ" sz="2000" dirty="0" smtClean="0"/>
          </a:p>
          <a:p>
            <a:endParaRPr lang="cs-CZ" sz="2000" dirty="0" smtClean="0"/>
          </a:p>
          <a:p>
            <a:endParaRPr lang="cs-CZ" sz="2000" dirty="0" smtClean="0"/>
          </a:p>
          <a:p>
            <a:r>
              <a:rPr lang="cs-CZ" sz="2000" dirty="0" smtClean="0"/>
              <a:t>ORIF</a:t>
            </a:r>
          </a:p>
          <a:p>
            <a:endParaRPr lang="cs-CZ" sz="2000" dirty="0" smtClean="0"/>
          </a:p>
          <a:p>
            <a:r>
              <a:rPr lang="cs-CZ" sz="2000" dirty="0" smtClean="0"/>
              <a:t>https://www.youtube.com/watch?v=Ty4eibxAG3U</a:t>
            </a:r>
            <a:endParaRPr lang="cs-CZ" sz="2000" dirty="0"/>
          </a:p>
        </p:txBody>
      </p:sp>
      <p:pic>
        <p:nvPicPr>
          <p:cNvPr id="3074" name="Picture 2"/>
          <p:cNvPicPr>
            <a:picLocks noGrp="1" noChangeAspect="1" noChangeArrowheads="1"/>
          </p:cNvPicPr>
          <p:nvPr>
            <p:ph type="pic" idx="1"/>
          </p:nvPr>
        </p:nvPicPr>
        <p:blipFill>
          <a:blip r:embed="rId2" cstate="print"/>
          <a:srcRect l="12404" r="12404"/>
          <a:stretch>
            <a:fillRect/>
          </a:stretch>
        </p:blipFill>
        <p:spPr bwMode="auto">
          <a:xfrm rot="420000">
            <a:off x="3886399" y="1762708"/>
            <a:ext cx="3806961" cy="324157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372200" y="4368430"/>
            <a:ext cx="2232248" cy="194205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600" dirty="0" err="1" smtClean="0"/>
              <a:t>Rehabilitation</a:t>
            </a:r>
            <a:r>
              <a:rPr lang="cs-CZ" sz="3600" dirty="0" smtClean="0"/>
              <a:t> </a:t>
            </a:r>
            <a:endParaRPr lang="cs-CZ" sz="3600" dirty="0"/>
          </a:p>
        </p:txBody>
      </p:sp>
      <p:sp>
        <p:nvSpPr>
          <p:cNvPr id="6" name="Zástupný symbol pro obsah 5"/>
          <p:cNvSpPr>
            <a:spLocks noGrp="1"/>
          </p:cNvSpPr>
          <p:nvPr>
            <p:ph idx="1"/>
          </p:nvPr>
        </p:nvSpPr>
        <p:spPr/>
        <p:txBody>
          <a:bodyPr>
            <a:normAutofit fontScale="85000" lnSpcReduction="10000"/>
          </a:bodyPr>
          <a:lstStyle/>
          <a:p>
            <a:pPr>
              <a:defRPr/>
            </a:pPr>
            <a:r>
              <a:rPr lang="cs-CZ" dirty="0" err="1" smtClean="0"/>
              <a:t>Rehabilitation</a:t>
            </a:r>
            <a:r>
              <a:rPr lang="cs-CZ" dirty="0" smtClean="0"/>
              <a:t> </a:t>
            </a:r>
            <a:r>
              <a:rPr lang="cs-CZ" dirty="0" err="1" smtClean="0"/>
              <a:t>is</a:t>
            </a:r>
            <a:r>
              <a:rPr lang="cs-CZ" dirty="0" smtClean="0"/>
              <a:t> </a:t>
            </a:r>
            <a:r>
              <a:rPr lang="cs-CZ" dirty="0" err="1" smtClean="0"/>
              <a:t>initiated</a:t>
            </a:r>
            <a:r>
              <a:rPr lang="cs-CZ" dirty="0" smtClean="0"/>
              <a:t> as </a:t>
            </a:r>
            <a:r>
              <a:rPr lang="cs-CZ" dirty="0" err="1" smtClean="0"/>
              <a:t>soon</a:t>
            </a:r>
            <a:r>
              <a:rPr lang="cs-CZ" dirty="0" smtClean="0"/>
              <a:t> as </a:t>
            </a:r>
            <a:r>
              <a:rPr lang="cs-CZ" dirty="0" err="1" smtClean="0"/>
              <a:t>possible</a:t>
            </a:r>
            <a:r>
              <a:rPr lang="cs-CZ" dirty="0" smtClean="0"/>
              <a:t> in </a:t>
            </a:r>
            <a:r>
              <a:rPr lang="cs-CZ" dirty="0" err="1" smtClean="0"/>
              <a:t>acute</a:t>
            </a:r>
            <a:r>
              <a:rPr lang="cs-CZ" dirty="0" smtClean="0"/>
              <a:t> </a:t>
            </a:r>
            <a:r>
              <a:rPr lang="cs-CZ" dirty="0" err="1" smtClean="0"/>
              <a:t>phase</a:t>
            </a:r>
            <a:r>
              <a:rPr lang="cs-CZ" dirty="0" smtClean="0"/>
              <a:t> </a:t>
            </a:r>
            <a:r>
              <a:rPr lang="cs-CZ" dirty="0" err="1" smtClean="0"/>
              <a:t>during</a:t>
            </a:r>
            <a:r>
              <a:rPr lang="cs-CZ" dirty="0" smtClean="0"/>
              <a:t> period </a:t>
            </a:r>
            <a:r>
              <a:rPr lang="cs-CZ" dirty="0" err="1" smtClean="0"/>
              <a:t>of</a:t>
            </a:r>
            <a:r>
              <a:rPr lang="cs-CZ" dirty="0" smtClean="0"/>
              <a:t> </a:t>
            </a:r>
            <a:r>
              <a:rPr lang="cs-CZ" dirty="0" err="1" smtClean="0"/>
              <a:t>bed</a:t>
            </a:r>
            <a:r>
              <a:rPr lang="cs-CZ" dirty="0" smtClean="0"/>
              <a:t> rest</a:t>
            </a:r>
          </a:p>
          <a:p>
            <a:pPr>
              <a:defRPr/>
            </a:pPr>
            <a:r>
              <a:rPr lang="en-US" dirty="0" smtClean="0"/>
              <a:t>Physical therapy may also help a fracture heal more quickly than immobilization alone. Exercise increases blood flow, which delivers more oxygen and nutrients to injured parts of the bone, aiding in healing</a:t>
            </a:r>
            <a:r>
              <a:rPr lang="cs-CZ" dirty="0" smtClean="0"/>
              <a:t> </a:t>
            </a:r>
          </a:p>
          <a:p>
            <a:pPr>
              <a:defRPr/>
            </a:pPr>
            <a:r>
              <a:rPr lang="cs-CZ" dirty="0" err="1" smtClean="0"/>
              <a:t>Restoration</a:t>
            </a:r>
            <a:r>
              <a:rPr lang="cs-CZ" dirty="0" smtClean="0"/>
              <a:t> </a:t>
            </a:r>
            <a:r>
              <a:rPr lang="cs-CZ" dirty="0" err="1" smtClean="0"/>
              <a:t>of</a:t>
            </a:r>
            <a:r>
              <a:rPr lang="cs-CZ" dirty="0" smtClean="0"/>
              <a:t> leg </a:t>
            </a:r>
            <a:r>
              <a:rPr lang="cs-CZ" dirty="0" err="1" smtClean="0"/>
              <a:t>motion</a:t>
            </a:r>
            <a:r>
              <a:rPr lang="cs-CZ" dirty="0" smtClean="0"/>
              <a:t> </a:t>
            </a:r>
            <a:r>
              <a:rPr lang="cs-CZ" dirty="0" err="1" smtClean="0"/>
              <a:t>while</a:t>
            </a:r>
            <a:r>
              <a:rPr lang="cs-CZ" dirty="0" smtClean="0"/>
              <a:t> </a:t>
            </a:r>
            <a:r>
              <a:rPr lang="cs-CZ" dirty="0" err="1" smtClean="0"/>
              <a:t>maintain</a:t>
            </a:r>
            <a:r>
              <a:rPr lang="cs-CZ" dirty="0" smtClean="0"/>
              <a:t> </a:t>
            </a:r>
            <a:r>
              <a:rPr lang="cs-CZ" dirty="0" err="1" smtClean="0"/>
              <a:t>pelvic</a:t>
            </a:r>
            <a:r>
              <a:rPr lang="cs-CZ" dirty="0" smtClean="0"/>
              <a:t> </a:t>
            </a:r>
            <a:r>
              <a:rPr lang="cs-CZ" dirty="0" err="1" smtClean="0"/>
              <a:t>fractures</a:t>
            </a:r>
            <a:r>
              <a:rPr lang="cs-CZ" dirty="0" smtClean="0"/>
              <a:t> stability </a:t>
            </a:r>
            <a:r>
              <a:rPr lang="cs-CZ" dirty="0" err="1" smtClean="0"/>
              <a:t>is</a:t>
            </a:r>
            <a:r>
              <a:rPr lang="cs-CZ" dirty="0" smtClean="0"/>
              <a:t> </a:t>
            </a:r>
            <a:r>
              <a:rPr lang="cs-CZ" dirty="0" err="1" smtClean="0"/>
              <a:t>the</a:t>
            </a:r>
            <a:r>
              <a:rPr lang="cs-CZ" dirty="0" smtClean="0"/>
              <a:t> </a:t>
            </a:r>
            <a:r>
              <a:rPr lang="cs-CZ" dirty="0" err="1" smtClean="0"/>
              <a:t>goal</a:t>
            </a:r>
            <a:r>
              <a:rPr lang="cs-CZ" dirty="0" smtClean="0"/>
              <a:t> </a:t>
            </a:r>
            <a:r>
              <a:rPr lang="cs-CZ" dirty="0" err="1" smtClean="0"/>
              <a:t>of</a:t>
            </a:r>
            <a:r>
              <a:rPr lang="cs-CZ" dirty="0" smtClean="0"/>
              <a:t> </a:t>
            </a:r>
            <a:r>
              <a:rPr lang="cs-CZ" dirty="0" err="1" smtClean="0"/>
              <a:t>rehabilitation</a:t>
            </a:r>
            <a:r>
              <a:rPr lang="cs-CZ" dirty="0" smtClean="0"/>
              <a:t> </a:t>
            </a:r>
            <a:r>
              <a:rPr lang="cs-CZ" dirty="0" err="1" smtClean="0"/>
              <a:t>treatment</a:t>
            </a:r>
            <a:endParaRPr lang="cs-CZ" dirty="0" smtClean="0"/>
          </a:p>
          <a:p>
            <a:pPr>
              <a:defRPr/>
            </a:pPr>
            <a:r>
              <a:rPr lang="cs-CZ" dirty="0" err="1" smtClean="0"/>
              <a:t>The</a:t>
            </a:r>
            <a:r>
              <a:rPr lang="cs-CZ" dirty="0" smtClean="0"/>
              <a:t> </a:t>
            </a:r>
            <a:r>
              <a:rPr lang="cs-CZ" dirty="0" err="1" smtClean="0"/>
              <a:t>treatment</a:t>
            </a:r>
            <a:r>
              <a:rPr lang="cs-CZ" dirty="0" smtClean="0"/>
              <a:t> has to </a:t>
            </a:r>
            <a:r>
              <a:rPr lang="cs-CZ" dirty="0" err="1" smtClean="0"/>
              <a:t>respect</a:t>
            </a:r>
            <a:r>
              <a:rPr lang="cs-CZ" dirty="0" smtClean="0"/>
              <a:t> </a:t>
            </a:r>
            <a:r>
              <a:rPr lang="cs-CZ" dirty="0" err="1" smtClean="0"/>
              <a:t>the</a:t>
            </a:r>
            <a:r>
              <a:rPr lang="cs-CZ" dirty="0" smtClean="0"/>
              <a:t> </a:t>
            </a:r>
            <a:r>
              <a:rPr lang="cs-CZ" dirty="0" err="1" smtClean="0"/>
              <a:t>time</a:t>
            </a:r>
            <a:r>
              <a:rPr lang="cs-CZ" dirty="0" smtClean="0"/>
              <a:t> </a:t>
            </a:r>
            <a:r>
              <a:rPr lang="cs-CZ" dirty="0" err="1" smtClean="0"/>
              <a:t>needed</a:t>
            </a:r>
            <a:r>
              <a:rPr lang="cs-CZ" dirty="0" smtClean="0"/>
              <a:t> to </a:t>
            </a:r>
            <a:r>
              <a:rPr lang="cs-CZ" dirty="0" err="1" smtClean="0"/>
              <a:t>heal</a:t>
            </a:r>
            <a:r>
              <a:rPr lang="cs-CZ" dirty="0" smtClean="0"/>
              <a:t> </a:t>
            </a:r>
            <a:r>
              <a:rPr lang="cs-CZ" dirty="0" err="1" smtClean="0"/>
              <a:t>the</a:t>
            </a:r>
            <a:r>
              <a:rPr lang="cs-CZ" dirty="0" smtClean="0"/>
              <a:t> </a:t>
            </a:r>
            <a:r>
              <a:rPr lang="cs-CZ" dirty="0" err="1" smtClean="0"/>
              <a:t>tissues</a:t>
            </a:r>
            <a:r>
              <a:rPr lang="cs-CZ" dirty="0" smtClean="0"/>
              <a:t> </a:t>
            </a:r>
            <a:r>
              <a:rPr lang="cs-CZ" dirty="0" err="1" smtClean="0"/>
              <a:t>and</a:t>
            </a:r>
            <a:r>
              <a:rPr lang="cs-CZ" dirty="0" smtClean="0"/>
              <a:t> </a:t>
            </a:r>
            <a:r>
              <a:rPr lang="cs-CZ" dirty="0" err="1" smtClean="0"/>
              <a:t>the</a:t>
            </a:r>
            <a:r>
              <a:rPr lang="cs-CZ" dirty="0" smtClean="0"/>
              <a:t> </a:t>
            </a:r>
            <a:r>
              <a:rPr lang="cs-CZ" dirty="0" err="1" smtClean="0"/>
              <a:t>physician</a:t>
            </a:r>
            <a:r>
              <a:rPr lang="cs-CZ" dirty="0" smtClean="0"/>
              <a:t>‘s </a:t>
            </a:r>
            <a:r>
              <a:rPr lang="cs-CZ" dirty="0" err="1" smtClean="0"/>
              <a:t>decision</a:t>
            </a:r>
            <a:r>
              <a:rPr lang="cs-CZ" dirty="0" smtClean="0"/>
              <a:t> </a:t>
            </a:r>
            <a:r>
              <a:rPr lang="cs-CZ" dirty="0" err="1" smtClean="0"/>
              <a:t>regarding</a:t>
            </a:r>
            <a:r>
              <a:rPr lang="cs-CZ" dirty="0" smtClean="0"/>
              <a:t> </a:t>
            </a:r>
            <a:r>
              <a:rPr lang="cs-CZ" dirty="0" err="1" smtClean="0"/>
              <a:t>the</a:t>
            </a:r>
            <a:r>
              <a:rPr lang="cs-CZ" dirty="0" smtClean="0"/>
              <a:t> </a:t>
            </a:r>
            <a:r>
              <a:rPr lang="cs-CZ" dirty="0" err="1" smtClean="0"/>
              <a:t>permitted</a:t>
            </a:r>
            <a:r>
              <a:rPr lang="cs-CZ" dirty="0" smtClean="0"/>
              <a:t> </a:t>
            </a:r>
            <a:r>
              <a:rPr lang="cs-CZ" dirty="0" err="1" smtClean="0"/>
              <a:t>loading</a:t>
            </a:r>
            <a:r>
              <a:rPr lang="cs-CZ" dirty="0" smtClean="0"/>
              <a:t> </a:t>
            </a:r>
            <a:r>
              <a:rPr lang="cs-CZ" dirty="0" err="1" smtClean="0"/>
              <a:t>of</a:t>
            </a:r>
            <a:r>
              <a:rPr lang="cs-CZ" dirty="0" smtClean="0"/>
              <a:t> </a:t>
            </a:r>
            <a:r>
              <a:rPr lang="cs-CZ" dirty="0" err="1" smtClean="0"/>
              <a:t>the</a:t>
            </a:r>
            <a:r>
              <a:rPr lang="cs-CZ" dirty="0" smtClean="0"/>
              <a:t> </a:t>
            </a:r>
            <a:r>
              <a:rPr lang="cs-CZ" dirty="0" err="1" smtClean="0"/>
              <a:t>affected</a:t>
            </a:r>
            <a:r>
              <a:rPr lang="cs-CZ" dirty="0" smtClean="0"/>
              <a:t> </a:t>
            </a:r>
            <a:r>
              <a:rPr lang="cs-CZ" dirty="0" err="1" smtClean="0"/>
              <a:t>side</a:t>
            </a:r>
            <a:endParaRPr lang="cs-CZ" dirty="0" smtClean="0"/>
          </a:p>
          <a:p>
            <a:pPr>
              <a:defRPr/>
            </a:pPr>
            <a:r>
              <a:rPr lang="cs-CZ" dirty="0" err="1" smtClean="0"/>
              <a:t>Following</a:t>
            </a:r>
            <a:r>
              <a:rPr lang="cs-CZ" dirty="0" smtClean="0"/>
              <a:t> </a:t>
            </a:r>
            <a:r>
              <a:rPr lang="cs-CZ" dirty="0" err="1" smtClean="0"/>
              <a:t>conservative</a:t>
            </a:r>
            <a:r>
              <a:rPr lang="cs-CZ" dirty="0" smtClean="0"/>
              <a:t> </a:t>
            </a:r>
            <a:r>
              <a:rPr lang="cs-CZ" dirty="0" err="1" smtClean="0"/>
              <a:t>or</a:t>
            </a:r>
            <a:r>
              <a:rPr lang="cs-CZ" dirty="0" smtClean="0"/>
              <a:t> </a:t>
            </a:r>
            <a:r>
              <a:rPr lang="cs-CZ" dirty="0" err="1" smtClean="0"/>
              <a:t>surgical</a:t>
            </a:r>
            <a:r>
              <a:rPr lang="cs-CZ" dirty="0" smtClean="0"/>
              <a:t> </a:t>
            </a:r>
            <a:r>
              <a:rPr lang="cs-CZ" dirty="0" err="1" smtClean="0"/>
              <a:t>treatment</a:t>
            </a:r>
            <a:r>
              <a:rPr lang="cs-CZ" dirty="0" smtClean="0"/>
              <a:t>, </a:t>
            </a:r>
            <a:r>
              <a:rPr lang="cs-CZ" dirty="0" err="1" smtClean="0"/>
              <a:t>patients</a:t>
            </a:r>
            <a:r>
              <a:rPr lang="cs-CZ" dirty="0" smtClean="0"/>
              <a:t> </a:t>
            </a:r>
            <a:r>
              <a:rPr lang="cs-CZ" dirty="0" err="1" smtClean="0"/>
              <a:t>follow</a:t>
            </a:r>
            <a:r>
              <a:rPr lang="cs-CZ" dirty="0" smtClean="0"/>
              <a:t> </a:t>
            </a:r>
            <a:r>
              <a:rPr lang="cs-CZ" dirty="0" err="1" smtClean="0"/>
              <a:t>the</a:t>
            </a:r>
            <a:r>
              <a:rPr lang="cs-CZ" dirty="0" smtClean="0"/>
              <a:t> </a:t>
            </a:r>
            <a:r>
              <a:rPr lang="cs-CZ" dirty="0" err="1" smtClean="0"/>
              <a:t>decreased</a:t>
            </a:r>
            <a:r>
              <a:rPr lang="cs-CZ" dirty="0" smtClean="0"/>
              <a:t> </a:t>
            </a:r>
            <a:r>
              <a:rPr lang="cs-CZ" dirty="0" err="1" smtClean="0"/>
              <a:t>weight</a:t>
            </a:r>
            <a:r>
              <a:rPr lang="cs-CZ" dirty="0" smtClean="0"/>
              <a:t>-</a:t>
            </a:r>
            <a:r>
              <a:rPr lang="cs-CZ" dirty="0" err="1" smtClean="0"/>
              <a:t>bearing</a:t>
            </a:r>
            <a:r>
              <a:rPr lang="cs-CZ" dirty="0" smtClean="0"/>
              <a:t> status </a:t>
            </a:r>
            <a:r>
              <a:rPr lang="cs-CZ" dirty="0" err="1" smtClean="0"/>
              <a:t>for</a:t>
            </a:r>
            <a:r>
              <a:rPr lang="cs-CZ" dirty="0" smtClean="0"/>
              <a:t> </a:t>
            </a:r>
            <a:r>
              <a:rPr lang="cs-CZ" dirty="0" err="1" smtClean="0"/>
              <a:t>three</a:t>
            </a:r>
            <a:r>
              <a:rPr lang="cs-CZ" dirty="0" smtClean="0"/>
              <a:t> to </a:t>
            </a:r>
            <a:r>
              <a:rPr lang="cs-CZ" dirty="0" err="1" smtClean="0"/>
              <a:t>four</a:t>
            </a:r>
            <a:r>
              <a:rPr lang="cs-CZ" dirty="0" smtClean="0"/>
              <a:t> </a:t>
            </a:r>
            <a:r>
              <a:rPr lang="cs-CZ" dirty="0" err="1" smtClean="0"/>
              <a:t>months</a:t>
            </a:r>
            <a:endParaRPr lang="cs-CZ" dirty="0" smtClean="0"/>
          </a:p>
          <a:p>
            <a:endParaRPr lang="cs-CZ"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Goals</a:t>
            </a:r>
            <a:r>
              <a:rPr lang="cs-CZ" sz="3600" dirty="0" smtClean="0"/>
              <a:t> </a:t>
            </a:r>
            <a:r>
              <a:rPr lang="cs-CZ" sz="3600" dirty="0" err="1" smtClean="0"/>
              <a:t>of</a:t>
            </a:r>
            <a:r>
              <a:rPr lang="cs-CZ" sz="3600" dirty="0" smtClean="0"/>
              <a:t> </a:t>
            </a:r>
            <a:r>
              <a:rPr lang="cs-CZ" sz="3600" dirty="0" err="1" smtClean="0"/>
              <a:t>rehabilitation</a:t>
            </a:r>
            <a:endParaRPr lang="cs-CZ" sz="3600" dirty="0"/>
          </a:p>
        </p:txBody>
      </p:sp>
      <p:sp>
        <p:nvSpPr>
          <p:cNvPr id="3" name="Zástupný symbol pro obsah 2"/>
          <p:cNvSpPr>
            <a:spLocks noGrp="1"/>
          </p:cNvSpPr>
          <p:nvPr>
            <p:ph idx="1"/>
          </p:nvPr>
        </p:nvSpPr>
        <p:spPr/>
        <p:txBody>
          <a:bodyPr>
            <a:normAutofit fontScale="92500"/>
          </a:bodyPr>
          <a:lstStyle/>
          <a:p>
            <a:pPr>
              <a:defRPr/>
            </a:pPr>
            <a:r>
              <a:rPr lang="cs-CZ" dirty="0" err="1" smtClean="0"/>
              <a:t>Prevent</a:t>
            </a:r>
            <a:r>
              <a:rPr lang="cs-CZ" dirty="0" smtClean="0"/>
              <a:t> post-</a:t>
            </a:r>
            <a:r>
              <a:rPr lang="cs-CZ" dirty="0" err="1" smtClean="0"/>
              <a:t>operative</a:t>
            </a:r>
            <a:r>
              <a:rPr lang="cs-CZ" dirty="0" smtClean="0"/>
              <a:t> </a:t>
            </a:r>
            <a:r>
              <a:rPr lang="cs-CZ" dirty="0" err="1" smtClean="0"/>
              <a:t>complications</a:t>
            </a:r>
            <a:r>
              <a:rPr lang="cs-CZ" dirty="0" smtClean="0"/>
              <a:t> (</a:t>
            </a:r>
            <a:r>
              <a:rPr lang="cs-CZ" dirty="0" err="1" smtClean="0"/>
              <a:t>pneumonia</a:t>
            </a:r>
            <a:r>
              <a:rPr lang="cs-CZ" dirty="0" smtClean="0"/>
              <a:t>, </a:t>
            </a:r>
            <a:r>
              <a:rPr lang="cs-CZ" dirty="0" err="1" smtClean="0"/>
              <a:t>deep</a:t>
            </a:r>
            <a:r>
              <a:rPr lang="cs-CZ" dirty="0" smtClean="0"/>
              <a:t> </a:t>
            </a:r>
            <a:r>
              <a:rPr lang="cs-CZ" dirty="0" err="1" smtClean="0"/>
              <a:t>vein</a:t>
            </a:r>
            <a:r>
              <a:rPr lang="cs-CZ" dirty="0" smtClean="0"/>
              <a:t> </a:t>
            </a:r>
            <a:r>
              <a:rPr lang="cs-CZ" dirty="0" err="1" smtClean="0"/>
              <a:t>thrombosis</a:t>
            </a:r>
            <a:r>
              <a:rPr lang="cs-CZ" dirty="0" smtClean="0"/>
              <a:t>)</a:t>
            </a:r>
          </a:p>
          <a:p>
            <a:pPr>
              <a:defRPr/>
            </a:pPr>
            <a:r>
              <a:rPr lang="cs-CZ" dirty="0" err="1" smtClean="0"/>
              <a:t>Prevent</a:t>
            </a:r>
            <a:r>
              <a:rPr lang="cs-CZ" dirty="0" smtClean="0"/>
              <a:t> </a:t>
            </a:r>
            <a:r>
              <a:rPr lang="cs-CZ" dirty="0" err="1" smtClean="0"/>
              <a:t>decubitus</a:t>
            </a:r>
            <a:endParaRPr lang="cs-CZ" dirty="0" smtClean="0"/>
          </a:p>
          <a:p>
            <a:pPr>
              <a:defRPr/>
            </a:pPr>
            <a:r>
              <a:rPr lang="cs-CZ" dirty="0" err="1" smtClean="0"/>
              <a:t>Prevent</a:t>
            </a:r>
            <a:r>
              <a:rPr lang="cs-CZ" dirty="0" smtClean="0"/>
              <a:t> joint </a:t>
            </a:r>
            <a:r>
              <a:rPr lang="cs-CZ" dirty="0" err="1" smtClean="0"/>
              <a:t>stiffness</a:t>
            </a:r>
            <a:r>
              <a:rPr lang="cs-CZ" dirty="0" smtClean="0"/>
              <a:t> </a:t>
            </a:r>
            <a:r>
              <a:rPr lang="cs-CZ" dirty="0" err="1" smtClean="0"/>
              <a:t>and</a:t>
            </a:r>
            <a:r>
              <a:rPr lang="cs-CZ" dirty="0" smtClean="0"/>
              <a:t> </a:t>
            </a:r>
            <a:r>
              <a:rPr lang="cs-CZ" dirty="0" err="1" smtClean="0"/>
              <a:t>muscle</a:t>
            </a:r>
            <a:r>
              <a:rPr lang="cs-CZ" dirty="0" smtClean="0"/>
              <a:t> </a:t>
            </a:r>
            <a:r>
              <a:rPr lang="cs-CZ" dirty="0" err="1" smtClean="0"/>
              <a:t>contractions</a:t>
            </a:r>
            <a:r>
              <a:rPr lang="cs-CZ" dirty="0" smtClean="0"/>
              <a:t> </a:t>
            </a:r>
            <a:r>
              <a:rPr lang="cs-CZ" dirty="0" err="1" smtClean="0"/>
              <a:t>or</a:t>
            </a:r>
            <a:r>
              <a:rPr lang="cs-CZ" dirty="0" smtClean="0"/>
              <a:t> </a:t>
            </a:r>
            <a:r>
              <a:rPr lang="cs-CZ" dirty="0" err="1" smtClean="0"/>
              <a:t>weakness</a:t>
            </a:r>
            <a:endParaRPr lang="cs-CZ" dirty="0" smtClean="0"/>
          </a:p>
          <a:p>
            <a:pPr>
              <a:defRPr/>
            </a:pPr>
            <a:r>
              <a:rPr lang="cs-CZ" dirty="0" err="1" smtClean="0"/>
              <a:t>Prevent</a:t>
            </a:r>
            <a:r>
              <a:rPr lang="cs-CZ" dirty="0" smtClean="0"/>
              <a:t> </a:t>
            </a:r>
            <a:r>
              <a:rPr lang="cs-CZ" dirty="0" err="1" smtClean="0"/>
              <a:t>deconditioning</a:t>
            </a:r>
            <a:endParaRPr lang="cs-CZ" dirty="0" smtClean="0"/>
          </a:p>
          <a:p>
            <a:pPr>
              <a:defRPr/>
            </a:pPr>
            <a:r>
              <a:rPr lang="cs-CZ" dirty="0" err="1" smtClean="0"/>
              <a:t>Improve</a:t>
            </a:r>
            <a:r>
              <a:rPr lang="cs-CZ" dirty="0" smtClean="0"/>
              <a:t> </a:t>
            </a:r>
            <a:r>
              <a:rPr lang="cs-CZ" dirty="0" err="1" smtClean="0"/>
              <a:t>bed</a:t>
            </a:r>
            <a:r>
              <a:rPr lang="cs-CZ" dirty="0" smtClean="0"/>
              <a:t> mobility</a:t>
            </a:r>
          </a:p>
          <a:p>
            <a:pPr>
              <a:defRPr/>
            </a:pPr>
            <a:r>
              <a:rPr lang="cs-CZ" dirty="0" err="1" smtClean="0"/>
              <a:t>Gradually</a:t>
            </a:r>
            <a:r>
              <a:rPr lang="cs-CZ" dirty="0" smtClean="0"/>
              <a:t> </a:t>
            </a:r>
            <a:r>
              <a:rPr lang="cs-CZ" dirty="0" err="1" smtClean="0"/>
              <a:t>training</a:t>
            </a:r>
            <a:r>
              <a:rPr lang="cs-CZ" dirty="0" smtClean="0"/>
              <a:t> </a:t>
            </a:r>
            <a:r>
              <a:rPr lang="cs-CZ" dirty="0" err="1" smtClean="0"/>
              <a:t>of</a:t>
            </a:r>
            <a:r>
              <a:rPr lang="cs-CZ" dirty="0" smtClean="0"/>
              <a:t> </a:t>
            </a:r>
            <a:r>
              <a:rPr lang="cs-CZ" dirty="0" err="1" smtClean="0"/>
              <a:t>sitting</a:t>
            </a:r>
            <a:r>
              <a:rPr lang="cs-CZ" dirty="0" smtClean="0"/>
              <a:t>, stability in </a:t>
            </a:r>
            <a:r>
              <a:rPr lang="cs-CZ" dirty="0" err="1" smtClean="0"/>
              <a:t>sitting</a:t>
            </a:r>
            <a:r>
              <a:rPr lang="cs-CZ" dirty="0" smtClean="0"/>
              <a:t> </a:t>
            </a:r>
            <a:r>
              <a:rPr lang="cs-CZ" dirty="0" err="1" smtClean="0"/>
              <a:t>position</a:t>
            </a:r>
            <a:endParaRPr lang="cs-CZ" dirty="0" smtClean="0"/>
          </a:p>
          <a:p>
            <a:pPr>
              <a:defRPr/>
            </a:pPr>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assistive</a:t>
            </a:r>
            <a:r>
              <a:rPr lang="cs-CZ" dirty="0" smtClean="0"/>
              <a:t> </a:t>
            </a:r>
            <a:r>
              <a:rPr lang="cs-CZ" dirty="0" err="1" smtClean="0"/>
              <a:t>devices</a:t>
            </a:r>
            <a:r>
              <a:rPr lang="cs-CZ" dirty="0" smtClean="0"/>
              <a:t> such as </a:t>
            </a:r>
            <a:r>
              <a:rPr lang="cs-CZ" dirty="0" err="1" smtClean="0"/>
              <a:t>walker</a:t>
            </a:r>
            <a:r>
              <a:rPr lang="cs-CZ" dirty="0" smtClean="0"/>
              <a:t>, </a:t>
            </a:r>
            <a:r>
              <a:rPr lang="cs-CZ" dirty="0" err="1" smtClean="0"/>
              <a:t>underarm</a:t>
            </a:r>
            <a:r>
              <a:rPr lang="cs-CZ" dirty="0" smtClean="0"/>
              <a:t> </a:t>
            </a:r>
            <a:r>
              <a:rPr lang="cs-CZ" dirty="0" err="1" smtClean="0"/>
              <a:t>or</a:t>
            </a:r>
            <a:r>
              <a:rPr lang="cs-CZ" dirty="0" smtClean="0"/>
              <a:t> </a:t>
            </a:r>
            <a:r>
              <a:rPr lang="cs-CZ" dirty="0" err="1" smtClean="0"/>
              <a:t>forearm</a:t>
            </a:r>
            <a:r>
              <a:rPr lang="cs-CZ" dirty="0" smtClean="0"/>
              <a:t> </a:t>
            </a:r>
            <a:r>
              <a:rPr lang="cs-CZ" dirty="0" err="1" smtClean="0"/>
              <a:t>crutches</a:t>
            </a:r>
            <a:endParaRPr lang="cs-CZ" dirty="0" smtClean="0"/>
          </a:p>
          <a:p>
            <a:endParaRPr lang="cs-CZ"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Physical</a:t>
            </a:r>
            <a:r>
              <a:rPr lang="cs-CZ" sz="3600" dirty="0" smtClean="0"/>
              <a:t> </a:t>
            </a:r>
            <a:r>
              <a:rPr lang="cs-CZ" sz="3600" dirty="0" err="1" smtClean="0"/>
              <a:t>Therapy</a:t>
            </a:r>
            <a:r>
              <a:rPr lang="cs-CZ" sz="3600" dirty="0" smtClean="0"/>
              <a:t> </a:t>
            </a:r>
            <a:r>
              <a:rPr lang="cs-CZ" sz="3600" dirty="0" err="1" smtClean="0"/>
              <a:t>Approaches</a:t>
            </a:r>
            <a:endParaRPr lang="cs-CZ" sz="3600" dirty="0"/>
          </a:p>
        </p:txBody>
      </p:sp>
      <p:sp>
        <p:nvSpPr>
          <p:cNvPr id="3" name="Zástupný symbol pro obsah 2"/>
          <p:cNvSpPr>
            <a:spLocks noGrp="1"/>
          </p:cNvSpPr>
          <p:nvPr>
            <p:ph idx="1"/>
          </p:nvPr>
        </p:nvSpPr>
        <p:spPr/>
        <p:txBody>
          <a:bodyPr>
            <a:normAutofit fontScale="92500" lnSpcReduction="10000"/>
          </a:bodyPr>
          <a:lstStyle/>
          <a:p>
            <a:r>
              <a:rPr lang="cs-CZ" dirty="0" err="1" smtClean="0"/>
              <a:t>Cryotherapy</a:t>
            </a:r>
            <a:r>
              <a:rPr lang="cs-CZ" dirty="0" smtClean="0"/>
              <a:t> (</a:t>
            </a:r>
            <a:r>
              <a:rPr lang="cs-CZ" dirty="0" err="1" smtClean="0"/>
              <a:t>application</a:t>
            </a:r>
            <a:r>
              <a:rPr lang="cs-CZ" dirty="0" smtClean="0"/>
              <a:t> </a:t>
            </a:r>
            <a:r>
              <a:rPr lang="cs-CZ" dirty="0" err="1" smtClean="0"/>
              <a:t>of</a:t>
            </a:r>
            <a:r>
              <a:rPr lang="cs-CZ" dirty="0" smtClean="0"/>
              <a:t> </a:t>
            </a:r>
            <a:r>
              <a:rPr lang="cs-CZ" dirty="0" err="1" smtClean="0"/>
              <a:t>ice</a:t>
            </a:r>
            <a:r>
              <a:rPr lang="cs-CZ" dirty="0" smtClean="0"/>
              <a:t> </a:t>
            </a:r>
            <a:r>
              <a:rPr lang="cs-CZ" dirty="0" err="1" smtClean="0"/>
              <a:t>reduces</a:t>
            </a:r>
            <a:r>
              <a:rPr lang="cs-CZ" dirty="0" smtClean="0"/>
              <a:t> </a:t>
            </a:r>
            <a:r>
              <a:rPr lang="cs-CZ" dirty="0" err="1" smtClean="0"/>
              <a:t>swelling</a:t>
            </a:r>
            <a:r>
              <a:rPr lang="cs-CZ" dirty="0" smtClean="0"/>
              <a:t>), limb </a:t>
            </a:r>
            <a:r>
              <a:rPr lang="cs-CZ" dirty="0" err="1" smtClean="0"/>
              <a:t>elevation</a:t>
            </a:r>
            <a:r>
              <a:rPr lang="cs-CZ" dirty="0" smtClean="0"/>
              <a:t>, </a:t>
            </a:r>
            <a:r>
              <a:rPr lang="cs-CZ" dirty="0" err="1" smtClean="0"/>
              <a:t>balling</a:t>
            </a:r>
            <a:r>
              <a:rPr lang="cs-CZ" dirty="0" smtClean="0"/>
              <a:t> free </a:t>
            </a:r>
            <a:r>
              <a:rPr lang="cs-CZ" dirty="0" err="1" smtClean="0"/>
              <a:t>parts</a:t>
            </a:r>
            <a:endParaRPr lang="cs-CZ" dirty="0" smtClean="0"/>
          </a:p>
          <a:p>
            <a:r>
              <a:rPr lang="cs-CZ" dirty="0" err="1" smtClean="0"/>
              <a:t>Circulatory</a:t>
            </a:r>
            <a:r>
              <a:rPr lang="cs-CZ" dirty="0" smtClean="0"/>
              <a:t> </a:t>
            </a:r>
            <a:r>
              <a:rPr lang="cs-CZ" dirty="0" err="1" smtClean="0"/>
              <a:t>exercises</a:t>
            </a:r>
            <a:r>
              <a:rPr lang="cs-CZ" dirty="0" smtClean="0"/>
              <a:t> (</a:t>
            </a:r>
            <a:r>
              <a:rPr lang="cs-CZ" dirty="0" err="1" smtClean="0"/>
              <a:t>ankle</a:t>
            </a:r>
            <a:r>
              <a:rPr lang="cs-CZ" dirty="0" smtClean="0"/>
              <a:t> </a:t>
            </a:r>
            <a:r>
              <a:rPr lang="cs-CZ" dirty="0" err="1" smtClean="0"/>
              <a:t>pumps</a:t>
            </a:r>
            <a:r>
              <a:rPr lang="cs-CZ" dirty="0" smtClean="0"/>
              <a:t>)</a:t>
            </a:r>
          </a:p>
          <a:p>
            <a:r>
              <a:rPr lang="cs-CZ" dirty="0" err="1" smtClean="0"/>
              <a:t>Respiratory</a:t>
            </a:r>
            <a:r>
              <a:rPr lang="cs-CZ" dirty="0" smtClean="0"/>
              <a:t> </a:t>
            </a:r>
            <a:r>
              <a:rPr lang="cs-CZ" dirty="0" err="1" smtClean="0"/>
              <a:t>rehabilitation</a:t>
            </a:r>
            <a:endParaRPr lang="cs-CZ" dirty="0" smtClean="0"/>
          </a:p>
          <a:p>
            <a:r>
              <a:rPr lang="cs-CZ" dirty="0" err="1" smtClean="0"/>
              <a:t>Repositioning</a:t>
            </a:r>
            <a:r>
              <a:rPr lang="cs-CZ" dirty="0" smtClean="0"/>
              <a:t> (</a:t>
            </a:r>
            <a:r>
              <a:rPr lang="cs-CZ" dirty="0" err="1" smtClean="0"/>
              <a:t>semisupine</a:t>
            </a:r>
            <a:r>
              <a:rPr lang="cs-CZ" dirty="0" smtClean="0"/>
              <a:t>, </a:t>
            </a:r>
            <a:r>
              <a:rPr lang="cs-CZ" dirty="0" err="1" smtClean="0"/>
              <a:t>supine</a:t>
            </a:r>
            <a:r>
              <a:rPr lang="cs-CZ" dirty="0" smtClean="0"/>
              <a:t> </a:t>
            </a:r>
            <a:r>
              <a:rPr lang="cs-CZ" dirty="0" err="1" smtClean="0"/>
              <a:t>position</a:t>
            </a:r>
            <a:r>
              <a:rPr lang="cs-CZ" dirty="0" smtClean="0"/>
              <a:t>)</a:t>
            </a:r>
          </a:p>
          <a:p>
            <a:r>
              <a:rPr lang="cs-CZ" dirty="0" err="1" smtClean="0"/>
              <a:t>Active</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t>
            </a:r>
            <a:r>
              <a:rPr lang="cs-CZ" dirty="0" err="1" smtClean="0"/>
              <a:t>exercise</a:t>
            </a:r>
            <a:r>
              <a:rPr lang="cs-CZ" dirty="0" smtClean="0"/>
              <a:t> </a:t>
            </a:r>
            <a:r>
              <a:rPr lang="cs-CZ" dirty="0" err="1" smtClean="0"/>
              <a:t>and</a:t>
            </a:r>
            <a:r>
              <a:rPr lang="cs-CZ" dirty="0" smtClean="0"/>
              <a:t> </a:t>
            </a:r>
            <a:r>
              <a:rPr lang="cs-CZ" dirty="0" err="1" smtClean="0"/>
              <a:t>resistance</a:t>
            </a:r>
            <a:r>
              <a:rPr lang="cs-CZ" dirty="0" smtClean="0"/>
              <a:t> </a:t>
            </a:r>
            <a:r>
              <a:rPr lang="cs-CZ" dirty="0" err="1" smtClean="0"/>
              <a:t>exercise</a:t>
            </a:r>
            <a:r>
              <a:rPr lang="cs-CZ" dirty="0" smtClean="0"/>
              <a:t> </a:t>
            </a:r>
            <a:r>
              <a:rPr lang="cs-CZ" dirty="0" err="1" smtClean="0"/>
              <a:t>upper</a:t>
            </a:r>
            <a:r>
              <a:rPr lang="cs-CZ" dirty="0" smtClean="0"/>
              <a:t> </a:t>
            </a:r>
            <a:r>
              <a:rPr lang="cs-CZ" dirty="0" err="1" smtClean="0"/>
              <a:t>extremities</a:t>
            </a:r>
            <a:endParaRPr lang="cs-CZ" dirty="0" smtClean="0"/>
          </a:p>
          <a:p>
            <a:r>
              <a:rPr lang="cs-CZ" dirty="0" err="1" smtClean="0"/>
              <a:t>Isometric</a:t>
            </a:r>
            <a:r>
              <a:rPr lang="cs-CZ" dirty="0" smtClean="0"/>
              <a:t> </a:t>
            </a:r>
            <a:r>
              <a:rPr lang="cs-CZ" dirty="0" err="1" smtClean="0"/>
              <a:t>exercises</a:t>
            </a:r>
            <a:r>
              <a:rPr lang="cs-CZ" dirty="0" smtClean="0"/>
              <a:t> </a:t>
            </a:r>
            <a:r>
              <a:rPr lang="cs-CZ" dirty="0" err="1" smtClean="0"/>
              <a:t>lower</a:t>
            </a:r>
            <a:r>
              <a:rPr lang="cs-CZ" dirty="0" smtClean="0"/>
              <a:t> </a:t>
            </a:r>
            <a:r>
              <a:rPr lang="cs-CZ" dirty="0" err="1" smtClean="0"/>
              <a:t>extremities</a:t>
            </a:r>
            <a:endParaRPr lang="cs-CZ" dirty="0" smtClean="0"/>
          </a:p>
          <a:p>
            <a:r>
              <a:rPr lang="cs-CZ" dirty="0" err="1" smtClean="0"/>
              <a:t>Gentle</a:t>
            </a:r>
            <a:r>
              <a:rPr lang="cs-CZ" dirty="0" smtClean="0"/>
              <a:t> ROM </a:t>
            </a:r>
            <a:r>
              <a:rPr lang="cs-CZ" dirty="0" err="1" smtClean="0"/>
              <a:t>exercises</a:t>
            </a:r>
            <a:r>
              <a:rPr lang="cs-CZ" dirty="0" smtClean="0"/>
              <a:t> - PROM </a:t>
            </a:r>
            <a:r>
              <a:rPr lang="cs-CZ" dirty="0" err="1" smtClean="0"/>
              <a:t>or</a:t>
            </a:r>
            <a:r>
              <a:rPr lang="cs-CZ" dirty="0" smtClean="0"/>
              <a:t> AAROM </a:t>
            </a:r>
            <a:r>
              <a:rPr lang="cs-CZ" dirty="0" err="1" smtClean="0"/>
              <a:t>exercise</a:t>
            </a:r>
            <a:r>
              <a:rPr lang="cs-CZ" dirty="0" smtClean="0"/>
              <a:t> </a:t>
            </a:r>
            <a:r>
              <a:rPr lang="cs-CZ" dirty="0" err="1" smtClean="0"/>
              <a:t>lower</a:t>
            </a:r>
            <a:r>
              <a:rPr lang="cs-CZ" dirty="0" smtClean="0"/>
              <a:t> </a:t>
            </a:r>
            <a:r>
              <a:rPr lang="cs-CZ" dirty="0" err="1" smtClean="0"/>
              <a:t>extremities</a:t>
            </a:r>
            <a:endParaRPr lang="cs-CZ" dirty="0" smtClean="0"/>
          </a:p>
          <a:p>
            <a:r>
              <a:rPr lang="cs-CZ" dirty="0" err="1" smtClean="0"/>
              <a:t>Continous</a:t>
            </a:r>
            <a:r>
              <a:rPr lang="cs-CZ" dirty="0" smtClean="0"/>
              <a:t> </a:t>
            </a:r>
            <a:r>
              <a:rPr lang="cs-CZ" dirty="0" err="1" smtClean="0"/>
              <a:t>passive</a:t>
            </a:r>
            <a:r>
              <a:rPr lang="cs-CZ" dirty="0" smtClean="0"/>
              <a:t> </a:t>
            </a:r>
            <a:r>
              <a:rPr lang="cs-CZ" dirty="0" err="1" smtClean="0"/>
              <a:t>motion</a:t>
            </a:r>
            <a:r>
              <a:rPr lang="cs-CZ" dirty="0" smtClean="0"/>
              <a:t> </a:t>
            </a:r>
            <a:r>
              <a:rPr lang="cs-CZ" dirty="0" err="1" smtClean="0"/>
              <a:t>machine</a:t>
            </a:r>
            <a:r>
              <a:rPr lang="cs-CZ" dirty="0" smtClean="0"/>
              <a:t> CPM</a:t>
            </a:r>
          </a:p>
          <a:p>
            <a:endParaRPr lang="cs-CZ"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err="1" smtClean="0"/>
              <a:t>Functional</a:t>
            </a:r>
            <a:r>
              <a:rPr lang="cs-CZ" dirty="0" smtClean="0"/>
              <a:t> mobility </a:t>
            </a:r>
            <a:r>
              <a:rPr lang="cs-CZ" dirty="0" err="1" smtClean="0"/>
              <a:t>training</a:t>
            </a:r>
            <a:r>
              <a:rPr lang="cs-CZ" dirty="0" smtClean="0"/>
              <a:t> – </a:t>
            </a:r>
            <a:r>
              <a:rPr lang="cs-CZ" dirty="0" err="1" smtClean="0"/>
              <a:t>includes</a:t>
            </a:r>
            <a:r>
              <a:rPr lang="cs-CZ" dirty="0" smtClean="0"/>
              <a:t> </a:t>
            </a:r>
            <a:r>
              <a:rPr lang="cs-CZ" dirty="0" err="1" smtClean="0"/>
              <a:t>bed</a:t>
            </a:r>
            <a:r>
              <a:rPr lang="cs-CZ" dirty="0" smtClean="0"/>
              <a:t> mobility </a:t>
            </a:r>
            <a:r>
              <a:rPr lang="cs-CZ" dirty="0" err="1" smtClean="0"/>
              <a:t>and</a:t>
            </a:r>
            <a:r>
              <a:rPr lang="cs-CZ" dirty="0" smtClean="0"/>
              <a:t> transfer </a:t>
            </a:r>
            <a:r>
              <a:rPr lang="cs-CZ" dirty="0" err="1" smtClean="0"/>
              <a:t>training</a:t>
            </a:r>
            <a:r>
              <a:rPr lang="cs-CZ" dirty="0" smtClean="0"/>
              <a:t> such as </a:t>
            </a:r>
            <a:r>
              <a:rPr lang="cs-CZ" dirty="0" err="1" smtClean="0"/>
              <a:t>rolling</a:t>
            </a:r>
            <a:r>
              <a:rPr lang="cs-CZ" dirty="0" smtClean="0"/>
              <a:t> to </a:t>
            </a:r>
            <a:r>
              <a:rPr lang="cs-CZ" dirty="0" err="1" smtClean="0"/>
              <a:t>an</a:t>
            </a:r>
            <a:r>
              <a:rPr lang="cs-CZ" dirty="0" smtClean="0"/>
              <a:t> </a:t>
            </a:r>
            <a:r>
              <a:rPr lang="cs-CZ" dirty="0" err="1" smtClean="0"/>
              <a:t>unaffected</a:t>
            </a:r>
            <a:r>
              <a:rPr lang="cs-CZ" dirty="0" smtClean="0"/>
              <a:t> </a:t>
            </a:r>
            <a:r>
              <a:rPr lang="cs-CZ" dirty="0" err="1" smtClean="0"/>
              <a:t>side</a:t>
            </a:r>
            <a:r>
              <a:rPr lang="cs-CZ" dirty="0" smtClean="0"/>
              <a:t>, </a:t>
            </a:r>
            <a:r>
              <a:rPr lang="cs-CZ" dirty="0" err="1" smtClean="0"/>
              <a:t>moving</a:t>
            </a:r>
            <a:r>
              <a:rPr lang="cs-CZ" dirty="0" smtClean="0"/>
              <a:t> </a:t>
            </a:r>
            <a:r>
              <a:rPr lang="cs-CZ" dirty="0" err="1" smtClean="0"/>
              <a:t>up</a:t>
            </a:r>
            <a:r>
              <a:rPr lang="cs-CZ" dirty="0" smtClean="0"/>
              <a:t> </a:t>
            </a:r>
            <a:r>
              <a:rPr lang="cs-CZ" dirty="0" err="1" smtClean="0"/>
              <a:t>or</a:t>
            </a:r>
            <a:r>
              <a:rPr lang="cs-CZ" dirty="0" smtClean="0"/>
              <a:t> </a:t>
            </a:r>
            <a:r>
              <a:rPr lang="cs-CZ" dirty="0" err="1" smtClean="0"/>
              <a:t>down</a:t>
            </a:r>
            <a:r>
              <a:rPr lang="cs-CZ" dirty="0" smtClean="0"/>
              <a:t> </a:t>
            </a:r>
            <a:r>
              <a:rPr lang="cs-CZ" dirty="0" err="1" smtClean="0"/>
              <a:t>the</a:t>
            </a:r>
            <a:r>
              <a:rPr lang="cs-CZ" dirty="0" smtClean="0"/>
              <a:t> </a:t>
            </a:r>
            <a:r>
              <a:rPr lang="cs-CZ" dirty="0" err="1" smtClean="0"/>
              <a:t>bed</a:t>
            </a:r>
            <a:r>
              <a:rPr lang="cs-CZ" dirty="0" smtClean="0"/>
              <a:t> - </a:t>
            </a:r>
            <a:r>
              <a:rPr lang="cs-CZ" dirty="0" err="1" smtClean="0"/>
              <a:t>scooting</a:t>
            </a:r>
            <a:r>
              <a:rPr lang="cs-CZ" dirty="0" smtClean="0"/>
              <a:t>, </a:t>
            </a:r>
            <a:r>
              <a:rPr lang="cs-CZ" dirty="0" err="1" smtClean="0"/>
              <a:t>transitions</a:t>
            </a:r>
            <a:r>
              <a:rPr lang="cs-CZ" dirty="0" smtClean="0"/>
              <a:t> </a:t>
            </a:r>
            <a:r>
              <a:rPr lang="cs-CZ" dirty="0" err="1" smtClean="0"/>
              <a:t>from</a:t>
            </a:r>
            <a:r>
              <a:rPr lang="cs-CZ" dirty="0" smtClean="0"/>
              <a:t> </a:t>
            </a:r>
            <a:r>
              <a:rPr lang="cs-CZ" dirty="0" err="1" smtClean="0"/>
              <a:t>lying</a:t>
            </a:r>
            <a:r>
              <a:rPr lang="cs-CZ" dirty="0" smtClean="0"/>
              <a:t> to </a:t>
            </a:r>
            <a:r>
              <a:rPr lang="cs-CZ" dirty="0" err="1" smtClean="0"/>
              <a:t>sitting</a:t>
            </a:r>
            <a:r>
              <a:rPr lang="cs-CZ" dirty="0" smtClean="0"/>
              <a:t> in </a:t>
            </a:r>
            <a:r>
              <a:rPr lang="cs-CZ" dirty="0" err="1" smtClean="0"/>
              <a:t>bed</a:t>
            </a:r>
            <a:r>
              <a:rPr lang="cs-CZ" dirty="0" smtClean="0"/>
              <a:t> </a:t>
            </a:r>
            <a:r>
              <a:rPr lang="cs-CZ" dirty="0" err="1" smtClean="0"/>
              <a:t>or</a:t>
            </a:r>
            <a:r>
              <a:rPr lang="cs-CZ" dirty="0" smtClean="0"/>
              <a:t> on </a:t>
            </a:r>
            <a:r>
              <a:rPr lang="cs-CZ" dirty="0" err="1" smtClean="0"/>
              <a:t>the</a:t>
            </a:r>
            <a:r>
              <a:rPr lang="cs-CZ" dirty="0" smtClean="0"/>
              <a:t> </a:t>
            </a:r>
            <a:r>
              <a:rPr lang="cs-CZ" dirty="0" err="1" smtClean="0"/>
              <a:t>edge</a:t>
            </a:r>
            <a:r>
              <a:rPr lang="cs-CZ" dirty="0" smtClean="0"/>
              <a:t> </a:t>
            </a:r>
            <a:r>
              <a:rPr lang="cs-CZ" dirty="0" err="1" smtClean="0"/>
              <a:t>of</a:t>
            </a:r>
            <a:r>
              <a:rPr lang="cs-CZ" dirty="0" smtClean="0"/>
              <a:t> </a:t>
            </a:r>
            <a:r>
              <a:rPr lang="cs-CZ" dirty="0" err="1" smtClean="0"/>
              <a:t>bed</a:t>
            </a:r>
            <a:r>
              <a:rPr lang="cs-CZ" dirty="0" smtClean="0"/>
              <a:t> (</a:t>
            </a:r>
            <a:r>
              <a:rPr lang="cs-CZ" dirty="0" err="1" smtClean="0"/>
              <a:t>when</a:t>
            </a:r>
            <a:r>
              <a:rPr lang="cs-CZ" dirty="0" smtClean="0"/>
              <a:t> no risk </a:t>
            </a:r>
            <a:r>
              <a:rPr lang="cs-CZ" dirty="0" err="1" smtClean="0"/>
              <a:t>of</a:t>
            </a:r>
            <a:r>
              <a:rPr lang="cs-CZ" dirty="0" smtClean="0"/>
              <a:t> </a:t>
            </a:r>
            <a:r>
              <a:rPr lang="cs-CZ" dirty="0" err="1" smtClean="0"/>
              <a:t>displacement</a:t>
            </a:r>
            <a:r>
              <a:rPr lang="cs-CZ" dirty="0" smtClean="0"/>
              <a:t>)</a:t>
            </a:r>
          </a:p>
          <a:p>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assistive</a:t>
            </a:r>
            <a:r>
              <a:rPr lang="cs-CZ" dirty="0" smtClean="0"/>
              <a:t> </a:t>
            </a:r>
            <a:r>
              <a:rPr lang="cs-CZ" dirty="0" err="1" smtClean="0"/>
              <a:t>devices</a:t>
            </a:r>
            <a:r>
              <a:rPr lang="cs-CZ" dirty="0" smtClean="0"/>
              <a:t> such as </a:t>
            </a:r>
            <a:r>
              <a:rPr lang="cs-CZ" dirty="0" err="1" smtClean="0"/>
              <a:t>walker</a:t>
            </a:r>
            <a:r>
              <a:rPr lang="cs-CZ" dirty="0" smtClean="0"/>
              <a:t>, </a:t>
            </a:r>
            <a:r>
              <a:rPr lang="cs-CZ" dirty="0" err="1" smtClean="0"/>
              <a:t>underarm</a:t>
            </a:r>
            <a:r>
              <a:rPr lang="cs-CZ" dirty="0" smtClean="0"/>
              <a:t> </a:t>
            </a:r>
            <a:r>
              <a:rPr lang="cs-CZ" dirty="0" err="1" smtClean="0"/>
              <a:t>or</a:t>
            </a:r>
            <a:r>
              <a:rPr lang="cs-CZ" dirty="0" smtClean="0"/>
              <a:t> </a:t>
            </a:r>
            <a:r>
              <a:rPr lang="cs-CZ" dirty="0" err="1" smtClean="0"/>
              <a:t>forearm</a:t>
            </a:r>
            <a:r>
              <a:rPr lang="cs-CZ" dirty="0" smtClean="0"/>
              <a:t> </a:t>
            </a:r>
            <a:r>
              <a:rPr lang="cs-CZ" dirty="0" err="1" smtClean="0"/>
              <a:t>crutches</a:t>
            </a:r>
            <a:r>
              <a:rPr lang="cs-CZ" dirty="0" smtClean="0"/>
              <a:t> – </a:t>
            </a:r>
            <a:r>
              <a:rPr lang="cs-CZ" dirty="0" err="1" smtClean="0"/>
              <a:t>it</a:t>
            </a:r>
            <a:r>
              <a:rPr lang="cs-CZ" dirty="0" smtClean="0"/>
              <a:t> </a:t>
            </a:r>
            <a:r>
              <a:rPr lang="cs-CZ" dirty="0" err="1" smtClean="0"/>
              <a:t>depands</a:t>
            </a:r>
            <a:r>
              <a:rPr lang="cs-CZ" dirty="0" smtClean="0"/>
              <a:t> on </a:t>
            </a:r>
            <a:r>
              <a:rPr lang="cs-CZ" dirty="0" err="1" smtClean="0"/>
              <a:t>patient</a:t>
            </a:r>
            <a:r>
              <a:rPr lang="cs-CZ" dirty="0" smtClean="0"/>
              <a:t> </a:t>
            </a:r>
            <a:r>
              <a:rPr lang="cs-CZ" dirty="0" err="1" smtClean="0"/>
              <a:t>condition</a:t>
            </a:r>
            <a:endParaRPr lang="cs-CZ" dirty="0" smtClean="0"/>
          </a:p>
          <a:p>
            <a:r>
              <a:rPr lang="en-US" dirty="0" smtClean="0"/>
              <a:t>More severe pelvic fractures</a:t>
            </a:r>
            <a:r>
              <a:rPr lang="cs-CZ" dirty="0" smtClean="0"/>
              <a:t> (</a:t>
            </a:r>
            <a:r>
              <a:rPr lang="cs-CZ" dirty="0" err="1" smtClean="0"/>
              <a:t>bilateral</a:t>
            </a:r>
            <a:r>
              <a:rPr lang="cs-CZ" dirty="0" smtClean="0"/>
              <a:t> </a:t>
            </a:r>
            <a:r>
              <a:rPr lang="cs-CZ" dirty="0" err="1" smtClean="0"/>
              <a:t>fractures</a:t>
            </a:r>
            <a:r>
              <a:rPr lang="cs-CZ" dirty="0" smtClean="0"/>
              <a:t>)</a:t>
            </a:r>
            <a:r>
              <a:rPr lang="en-US" dirty="0" smtClean="0"/>
              <a:t> require a wheelchair</a:t>
            </a:r>
            <a:r>
              <a:rPr lang="cs-CZ" dirty="0" smtClean="0"/>
              <a:t> – </a:t>
            </a:r>
            <a:r>
              <a:rPr lang="cs-CZ" dirty="0" err="1" smtClean="0"/>
              <a:t>training</a:t>
            </a:r>
            <a:r>
              <a:rPr lang="cs-CZ" dirty="0" smtClean="0"/>
              <a:t> </a:t>
            </a:r>
            <a:r>
              <a:rPr lang="cs-CZ" dirty="0" err="1" smtClean="0"/>
              <a:t>transfers</a:t>
            </a:r>
            <a:r>
              <a:rPr lang="cs-CZ" dirty="0" smtClean="0"/>
              <a:t> </a:t>
            </a:r>
            <a:r>
              <a:rPr lang="cs-CZ" dirty="0" err="1" smtClean="0"/>
              <a:t>from</a:t>
            </a:r>
            <a:r>
              <a:rPr lang="cs-CZ" dirty="0" smtClean="0"/>
              <a:t> </a:t>
            </a:r>
            <a:r>
              <a:rPr lang="cs-CZ" dirty="0" err="1" smtClean="0"/>
              <a:t>bed</a:t>
            </a:r>
            <a:r>
              <a:rPr lang="cs-CZ" dirty="0" smtClean="0"/>
              <a:t> to </a:t>
            </a:r>
            <a:r>
              <a:rPr lang="cs-CZ" dirty="0" err="1" smtClean="0"/>
              <a:t>wheelchair</a:t>
            </a:r>
            <a:endParaRPr lang="cs-CZ" dirty="0" smtClean="0"/>
          </a:p>
          <a:p>
            <a:endParaRPr lang="cs-CZ"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Weight</a:t>
            </a:r>
            <a:r>
              <a:rPr lang="cs-CZ" dirty="0" smtClean="0"/>
              <a:t> </a:t>
            </a:r>
            <a:r>
              <a:rPr lang="cs-CZ" dirty="0" err="1" smtClean="0"/>
              <a:t>bearing</a:t>
            </a:r>
            <a:r>
              <a:rPr lang="cs-CZ" dirty="0" smtClean="0"/>
              <a:t> on leg </a:t>
            </a:r>
            <a:r>
              <a:rPr lang="cs-CZ" dirty="0" err="1" smtClean="0"/>
              <a:t>of</a:t>
            </a:r>
            <a:r>
              <a:rPr lang="cs-CZ" dirty="0" smtClean="0"/>
              <a:t> </a:t>
            </a:r>
            <a:r>
              <a:rPr lang="cs-CZ" dirty="0" err="1" smtClean="0"/>
              <a:t>the</a:t>
            </a:r>
            <a:r>
              <a:rPr lang="cs-CZ" dirty="0" smtClean="0"/>
              <a:t> </a:t>
            </a:r>
            <a:r>
              <a:rPr lang="cs-CZ" dirty="0" err="1" smtClean="0"/>
              <a:t>affected</a:t>
            </a:r>
            <a:r>
              <a:rPr lang="cs-CZ" dirty="0" smtClean="0"/>
              <a:t> </a:t>
            </a:r>
            <a:r>
              <a:rPr lang="cs-CZ" dirty="0" err="1" smtClean="0"/>
              <a:t>side</a:t>
            </a:r>
            <a:r>
              <a:rPr lang="cs-CZ" dirty="0" smtClean="0"/>
              <a:t> </a:t>
            </a:r>
            <a:r>
              <a:rPr lang="cs-CZ" dirty="0" err="1" smtClean="0"/>
              <a:t>is</a:t>
            </a:r>
            <a:r>
              <a:rPr lang="cs-CZ" dirty="0" smtClean="0"/>
              <a:t> </a:t>
            </a:r>
            <a:r>
              <a:rPr lang="cs-CZ" dirty="0" err="1" smtClean="0"/>
              <a:t>recommanded</a:t>
            </a:r>
            <a:r>
              <a:rPr lang="cs-CZ" dirty="0" smtClean="0"/>
              <a:t> by </a:t>
            </a:r>
            <a:r>
              <a:rPr lang="cs-CZ" dirty="0" err="1" smtClean="0"/>
              <a:t>physician</a:t>
            </a:r>
            <a:r>
              <a:rPr lang="cs-CZ" dirty="0" smtClean="0"/>
              <a:t> – non WB (</a:t>
            </a:r>
            <a:r>
              <a:rPr lang="cs-CZ" dirty="0" err="1" smtClean="0"/>
              <a:t>toe</a:t>
            </a:r>
            <a:r>
              <a:rPr lang="cs-CZ" dirty="0" smtClean="0"/>
              <a:t>-</a:t>
            </a:r>
            <a:r>
              <a:rPr lang="cs-CZ" dirty="0" err="1" smtClean="0"/>
              <a:t>touch</a:t>
            </a:r>
            <a:r>
              <a:rPr lang="cs-CZ" dirty="0" smtClean="0"/>
              <a:t> WB) </a:t>
            </a:r>
            <a:r>
              <a:rPr lang="cs-CZ" dirty="0" err="1" smtClean="0"/>
              <a:t>with</a:t>
            </a:r>
            <a:r>
              <a:rPr lang="cs-CZ" dirty="0" smtClean="0"/>
              <a:t> </a:t>
            </a:r>
            <a:r>
              <a:rPr lang="cs-CZ" dirty="0" err="1" smtClean="0"/>
              <a:t>progression</a:t>
            </a:r>
            <a:r>
              <a:rPr lang="cs-CZ" dirty="0" smtClean="0"/>
              <a:t> to PWB </a:t>
            </a:r>
            <a:r>
              <a:rPr lang="cs-CZ" dirty="0" err="1" smtClean="0"/>
              <a:t>and</a:t>
            </a:r>
            <a:r>
              <a:rPr lang="cs-CZ" dirty="0" smtClean="0"/>
              <a:t> </a:t>
            </a:r>
            <a:r>
              <a:rPr lang="cs-CZ" dirty="0" err="1" smtClean="0"/>
              <a:t>gradually</a:t>
            </a:r>
            <a:r>
              <a:rPr lang="cs-CZ" dirty="0" smtClean="0"/>
              <a:t> to FWB </a:t>
            </a:r>
            <a:r>
              <a:rPr lang="cs-CZ" dirty="0" err="1" smtClean="0"/>
              <a:t>within</a:t>
            </a:r>
            <a:r>
              <a:rPr lang="cs-CZ" dirty="0" smtClean="0"/>
              <a:t> 3 to 4 </a:t>
            </a:r>
            <a:r>
              <a:rPr lang="cs-CZ" dirty="0" err="1" smtClean="0"/>
              <a:t>months</a:t>
            </a:r>
            <a:endParaRPr lang="cs-CZ" dirty="0" smtClean="0"/>
          </a:p>
          <a:p>
            <a:r>
              <a:rPr lang="cs-CZ" dirty="0" smtClean="0"/>
              <a:t>ADL </a:t>
            </a:r>
            <a:r>
              <a:rPr lang="cs-CZ" dirty="0" err="1" smtClean="0"/>
              <a:t>training</a:t>
            </a:r>
            <a:endParaRPr lang="cs-CZ" dirty="0" smtClean="0"/>
          </a:p>
          <a:p>
            <a:r>
              <a:rPr lang="cs-CZ" dirty="0" err="1" smtClean="0"/>
              <a:t>Prepare</a:t>
            </a:r>
            <a:r>
              <a:rPr lang="cs-CZ" dirty="0" smtClean="0"/>
              <a:t> </a:t>
            </a:r>
            <a:r>
              <a:rPr lang="cs-CZ" dirty="0" err="1" smtClean="0"/>
              <a:t>patient</a:t>
            </a:r>
            <a:r>
              <a:rPr lang="cs-CZ" dirty="0" smtClean="0"/>
              <a:t> to </a:t>
            </a:r>
            <a:r>
              <a:rPr lang="cs-CZ" dirty="0" err="1" smtClean="0"/>
              <a:t>hospital</a:t>
            </a:r>
            <a:r>
              <a:rPr lang="cs-CZ" dirty="0" smtClean="0"/>
              <a:t> </a:t>
            </a:r>
            <a:r>
              <a:rPr lang="cs-CZ" dirty="0" err="1" smtClean="0"/>
              <a:t>descharge</a:t>
            </a:r>
            <a:endParaRPr lang="cs-CZ"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Pelvic</a:t>
            </a:r>
            <a:r>
              <a:rPr lang="cs-CZ" b="1" dirty="0" smtClean="0"/>
              <a:t> </a:t>
            </a:r>
            <a:r>
              <a:rPr lang="cs-CZ" b="1" dirty="0" err="1" smtClean="0"/>
              <a:t>Fractures</a:t>
            </a:r>
            <a:endParaRPr lang="cs-CZ" b="1" dirty="0"/>
          </a:p>
        </p:txBody>
      </p:sp>
      <p:sp>
        <p:nvSpPr>
          <p:cNvPr id="3" name="Zástupný symbol pro obsah 2"/>
          <p:cNvSpPr>
            <a:spLocks noGrp="1"/>
          </p:cNvSpPr>
          <p:nvPr>
            <p:ph idx="1"/>
          </p:nvPr>
        </p:nvSpPr>
        <p:spPr/>
        <p:txBody>
          <a:bodyPr>
            <a:normAutofit fontScale="92500" lnSpcReduction="20000"/>
          </a:bodyPr>
          <a:lstStyle/>
          <a:p>
            <a:pPr>
              <a:buNone/>
            </a:pPr>
            <a:r>
              <a:rPr lang="cs-CZ" b="1" dirty="0" smtClean="0"/>
              <a:t>    </a:t>
            </a:r>
            <a:r>
              <a:rPr lang="en-US" sz="3000" b="1" dirty="0" smtClean="0"/>
              <a:t>Introduction</a:t>
            </a:r>
            <a:endParaRPr lang="cs-CZ" b="1" dirty="0" smtClean="0"/>
          </a:p>
          <a:p>
            <a:r>
              <a:rPr lang="en-US" dirty="0" smtClean="0"/>
              <a:t>Mechanism typically high energy blunt trauma</a:t>
            </a:r>
          </a:p>
          <a:p>
            <a:r>
              <a:rPr lang="en-US" dirty="0" smtClean="0"/>
              <a:t>Mortality rate 15-25% for </a:t>
            </a:r>
            <a:r>
              <a:rPr lang="cs-CZ" dirty="0" smtClean="0"/>
              <a:t> </a:t>
            </a:r>
            <a:r>
              <a:rPr lang="en-US" dirty="0" smtClean="0"/>
              <a:t>closed fractures, as much as 50% for open fractures </a:t>
            </a:r>
            <a:endParaRPr lang="cs-CZ" dirty="0" smtClean="0"/>
          </a:p>
          <a:p>
            <a:r>
              <a:rPr lang="en-US" dirty="0" smtClean="0"/>
              <a:t>Associated injuries </a:t>
            </a:r>
          </a:p>
          <a:p>
            <a:pPr lvl="1"/>
            <a:r>
              <a:rPr lang="en-US" dirty="0" smtClean="0"/>
              <a:t>chest injury in up to 63%</a:t>
            </a:r>
          </a:p>
          <a:p>
            <a:pPr lvl="1"/>
            <a:r>
              <a:rPr lang="en-US" dirty="0" smtClean="0"/>
              <a:t>long bone fractures in 50%</a:t>
            </a:r>
          </a:p>
          <a:p>
            <a:pPr lvl="1"/>
            <a:r>
              <a:rPr lang="en-US" dirty="0" smtClean="0"/>
              <a:t>sexual dysfunction up to 50% </a:t>
            </a:r>
          </a:p>
          <a:p>
            <a:pPr lvl="1"/>
            <a:r>
              <a:rPr lang="en-US" dirty="0" smtClean="0"/>
              <a:t>head and abdominal injury in 40%</a:t>
            </a:r>
          </a:p>
          <a:p>
            <a:pPr lvl="1"/>
            <a:r>
              <a:rPr lang="en-US" dirty="0" smtClean="0"/>
              <a:t>spine fractures in 25%</a:t>
            </a:r>
          </a:p>
          <a:p>
            <a:r>
              <a:rPr lang="en-US" dirty="0" smtClean="0"/>
              <a:t>Prognosis </a:t>
            </a:r>
          </a:p>
          <a:p>
            <a:pPr lvl="1"/>
            <a:r>
              <a:rPr lang="en-US" dirty="0" smtClean="0"/>
              <a:t>high prevalence of poor functional outcome and chronic pain</a:t>
            </a:r>
          </a:p>
          <a:p>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Following</a:t>
            </a:r>
            <a:r>
              <a:rPr lang="cs-CZ" sz="3600" dirty="0" smtClean="0"/>
              <a:t> </a:t>
            </a:r>
            <a:r>
              <a:rPr lang="cs-CZ" sz="3600" dirty="0" err="1" smtClean="0"/>
              <a:t>Rehabilitation</a:t>
            </a:r>
            <a:endParaRPr lang="cs-CZ" sz="3600" dirty="0"/>
          </a:p>
        </p:txBody>
      </p:sp>
      <p:sp>
        <p:nvSpPr>
          <p:cNvPr id="3" name="Zástupný symbol pro obsah 2"/>
          <p:cNvSpPr>
            <a:spLocks noGrp="1"/>
          </p:cNvSpPr>
          <p:nvPr>
            <p:ph idx="1"/>
          </p:nvPr>
        </p:nvSpPr>
        <p:spPr/>
        <p:txBody>
          <a:bodyPr/>
          <a:lstStyle/>
          <a:p>
            <a:r>
              <a:rPr lang="cs-CZ" dirty="0" err="1" smtClean="0"/>
              <a:t>Self</a:t>
            </a:r>
            <a:r>
              <a:rPr lang="cs-CZ" dirty="0" smtClean="0"/>
              <a:t>-</a:t>
            </a:r>
            <a:r>
              <a:rPr lang="cs-CZ" dirty="0" err="1" smtClean="0"/>
              <a:t>sufficient</a:t>
            </a:r>
            <a:r>
              <a:rPr lang="cs-CZ" dirty="0" smtClean="0"/>
              <a:t> </a:t>
            </a:r>
            <a:r>
              <a:rPr lang="cs-CZ" dirty="0" err="1" smtClean="0"/>
              <a:t>patients</a:t>
            </a:r>
            <a:r>
              <a:rPr lang="cs-CZ" dirty="0" smtClean="0"/>
              <a:t> are </a:t>
            </a:r>
            <a:r>
              <a:rPr lang="cs-CZ" dirty="0" err="1" smtClean="0"/>
              <a:t>discharged</a:t>
            </a:r>
            <a:r>
              <a:rPr lang="cs-CZ" dirty="0" smtClean="0"/>
              <a:t> </a:t>
            </a:r>
            <a:r>
              <a:rPr lang="cs-CZ" dirty="0" err="1" smtClean="0"/>
              <a:t>from</a:t>
            </a:r>
            <a:r>
              <a:rPr lang="cs-CZ" dirty="0" smtClean="0"/>
              <a:t> </a:t>
            </a:r>
            <a:r>
              <a:rPr lang="cs-CZ" dirty="0" err="1" smtClean="0"/>
              <a:t>hospital</a:t>
            </a:r>
            <a:r>
              <a:rPr lang="cs-CZ" dirty="0" smtClean="0"/>
              <a:t> </a:t>
            </a:r>
            <a:r>
              <a:rPr lang="cs-CZ" dirty="0" err="1" smtClean="0"/>
              <a:t>and</a:t>
            </a:r>
            <a:r>
              <a:rPr lang="cs-CZ" dirty="0" smtClean="0"/>
              <a:t> </a:t>
            </a:r>
            <a:r>
              <a:rPr lang="cs-CZ" dirty="0" err="1" smtClean="0"/>
              <a:t>follow</a:t>
            </a:r>
            <a:r>
              <a:rPr lang="cs-CZ" dirty="0" smtClean="0"/>
              <a:t> </a:t>
            </a:r>
            <a:r>
              <a:rPr lang="cs-CZ" dirty="0" err="1" smtClean="0"/>
              <a:t>rehabilitation</a:t>
            </a:r>
            <a:r>
              <a:rPr lang="cs-CZ" dirty="0" smtClean="0"/>
              <a:t> in </a:t>
            </a:r>
            <a:r>
              <a:rPr lang="cs-CZ" dirty="0" err="1" smtClean="0"/>
              <a:t>physiotherapy</a:t>
            </a:r>
            <a:r>
              <a:rPr lang="cs-CZ" dirty="0" smtClean="0"/>
              <a:t> </a:t>
            </a:r>
            <a:r>
              <a:rPr lang="cs-CZ" dirty="0" err="1" smtClean="0"/>
              <a:t>clinic</a:t>
            </a:r>
            <a:endParaRPr lang="cs-CZ" dirty="0" smtClean="0"/>
          </a:p>
          <a:p>
            <a:r>
              <a:rPr lang="cs-CZ" dirty="0" err="1" smtClean="0"/>
              <a:t>Patients</a:t>
            </a:r>
            <a:r>
              <a:rPr lang="cs-CZ" dirty="0" smtClean="0"/>
              <a:t> </a:t>
            </a:r>
            <a:r>
              <a:rPr lang="cs-CZ" dirty="0" err="1" smtClean="0"/>
              <a:t>who</a:t>
            </a:r>
            <a:r>
              <a:rPr lang="cs-CZ" dirty="0" smtClean="0"/>
              <a:t> </a:t>
            </a:r>
            <a:r>
              <a:rPr lang="cs-CZ" dirty="0" err="1" smtClean="0"/>
              <a:t>require</a:t>
            </a:r>
            <a:r>
              <a:rPr lang="cs-CZ" dirty="0" smtClean="0"/>
              <a:t> 24-</a:t>
            </a:r>
            <a:r>
              <a:rPr lang="cs-CZ" dirty="0" err="1" smtClean="0"/>
              <a:t>hours</a:t>
            </a:r>
            <a:r>
              <a:rPr lang="cs-CZ" dirty="0" smtClean="0"/>
              <a:t> </a:t>
            </a:r>
            <a:r>
              <a:rPr lang="cs-CZ" dirty="0" err="1" smtClean="0"/>
              <a:t>nurse</a:t>
            </a:r>
            <a:r>
              <a:rPr lang="cs-CZ" dirty="0" smtClean="0"/>
              <a:t> care, </a:t>
            </a:r>
            <a:r>
              <a:rPr lang="cs-CZ" dirty="0" err="1" smtClean="0"/>
              <a:t>follow</a:t>
            </a:r>
            <a:r>
              <a:rPr lang="cs-CZ" dirty="0" smtClean="0"/>
              <a:t> </a:t>
            </a:r>
            <a:r>
              <a:rPr lang="cs-CZ" dirty="0" err="1" smtClean="0"/>
              <a:t>therapy</a:t>
            </a:r>
            <a:r>
              <a:rPr lang="cs-CZ" dirty="0" smtClean="0"/>
              <a:t>  </a:t>
            </a:r>
            <a:r>
              <a:rPr lang="cs-CZ" dirty="0" err="1" smtClean="0"/>
              <a:t>and</a:t>
            </a:r>
            <a:r>
              <a:rPr lang="cs-CZ" dirty="0" smtClean="0"/>
              <a:t> </a:t>
            </a:r>
            <a:r>
              <a:rPr lang="cs-CZ" dirty="0" err="1" smtClean="0"/>
              <a:t>practicing</a:t>
            </a:r>
            <a:r>
              <a:rPr lang="cs-CZ" dirty="0" smtClean="0"/>
              <a:t> </a:t>
            </a:r>
            <a:r>
              <a:rPr lang="cs-CZ" dirty="0" err="1" smtClean="0"/>
              <a:t>independence</a:t>
            </a:r>
            <a:r>
              <a:rPr lang="cs-CZ" dirty="0" smtClean="0"/>
              <a:t> in </a:t>
            </a:r>
            <a:r>
              <a:rPr lang="cs-CZ" dirty="0" err="1" smtClean="0"/>
              <a:t>rehabilitation</a:t>
            </a:r>
            <a:r>
              <a:rPr lang="cs-CZ" dirty="0" smtClean="0"/>
              <a:t> </a:t>
            </a:r>
            <a:r>
              <a:rPr lang="cs-CZ" dirty="0" err="1" smtClean="0"/>
              <a:t>setting</a:t>
            </a:r>
            <a:endParaRPr lang="cs-CZ" dirty="0" smtClean="0"/>
          </a:p>
          <a:p>
            <a:endParaRPr lang="cs-CZ"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Goals</a:t>
            </a:r>
            <a:r>
              <a:rPr lang="cs-CZ" sz="3600" dirty="0" smtClean="0"/>
              <a:t> </a:t>
            </a:r>
            <a:r>
              <a:rPr lang="cs-CZ" sz="3600" dirty="0" err="1" smtClean="0"/>
              <a:t>of</a:t>
            </a:r>
            <a:r>
              <a:rPr lang="cs-CZ" sz="3600" dirty="0" smtClean="0"/>
              <a:t> </a:t>
            </a:r>
            <a:r>
              <a:rPr lang="cs-CZ" sz="3600" dirty="0" err="1" smtClean="0"/>
              <a:t>Following</a:t>
            </a:r>
            <a:r>
              <a:rPr lang="cs-CZ" sz="3600" dirty="0" smtClean="0"/>
              <a:t> </a:t>
            </a:r>
            <a:r>
              <a:rPr lang="cs-CZ" sz="3600" dirty="0" err="1" smtClean="0"/>
              <a:t>Rehabilitation</a:t>
            </a:r>
            <a:endParaRPr lang="cs-CZ" sz="3200" dirty="0"/>
          </a:p>
        </p:txBody>
      </p:sp>
      <p:sp>
        <p:nvSpPr>
          <p:cNvPr id="3" name="Zástupný symbol pro obsah 2"/>
          <p:cNvSpPr>
            <a:spLocks noGrp="1"/>
          </p:cNvSpPr>
          <p:nvPr>
            <p:ph idx="1"/>
          </p:nvPr>
        </p:nvSpPr>
        <p:spPr/>
        <p:txBody>
          <a:bodyPr/>
          <a:lstStyle/>
          <a:p>
            <a:r>
              <a:rPr lang="cs-CZ" dirty="0" err="1" smtClean="0"/>
              <a:t>Relieve</a:t>
            </a:r>
            <a:r>
              <a:rPr lang="cs-CZ" dirty="0" smtClean="0"/>
              <a:t> </a:t>
            </a:r>
            <a:r>
              <a:rPr lang="cs-CZ" dirty="0" err="1" smtClean="0"/>
              <a:t>pain</a:t>
            </a:r>
            <a:endParaRPr lang="cs-CZ" dirty="0" smtClean="0"/>
          </a:p>
          <a:p>
            <a:r>
              <a:rPr lang="cs-CZ" dirty="0" err="1" smtClean="0"/>
              <a:t>Improve</a:t>
            </a:r>
            <a:r>
              <a:rPr lang="cs-CZ" dirty="0" smtClean="0"/>
              <a:t> ROM</a:t>
            </a:r>
          </a:p>
          <a:p>
            <a:r>
              <a:rPr lang="cs-CZ" dirty="0" err="1" smtClean="0"/>
              <a:t>Improve</a:t>
            </a:r>
            <a:r>
              <a:rPr lang="cs-CZ" dirty="0" smtClean="0"/>
              <a:t> </a:t>
            </a:r>
            <a:r>
              <a:rPr lang="cs-CZ" dirty="0" err="1" smtClean="0"/>
              <a:t>muscle</a:t>
            </a:r>
            <a:r>
              <a:rPr lang="cs-CZ" dirty="0" smtClean="0"/>
              <a:t> </a:t>
            </a:r>
            <a:r>
              <a:rPr lang="cs-CZ" dirty="0" err="1" smtClean="0"/>
              <a:t>strength</a:t>
            </a:r>
            <a:endParaRPr lang="cs-CZ" dirty="0" smtClean="0"/>
          </a:p>
          <a:p>
            <a:r>
              <a:rPr lang="cs-CZ" dirty="0" err="1" smtClean="0"/>
              <a:t>Improve</a:t>
            </a:r>
            <a:r>
              <a:rPr lang="cs-CZ" dirty="0" smtClean="0"/>
              <a:t> </a:t>
            </a:r>
            <a:r>
              <a:rPr lang="cs-CZ" dirty="0" err="1" smtClean="0"/>
              <a:t>or</a:t>
            </a:r>
            <a:r>
              <a:rPr lang="cs-CZ" dirty="0" smtClean="0"/>
              <a:t> </a:t>
            </a:r>
            <a:r>
              <a:rPr lang="cs-CZ" dirty="0" err="1" smtClean="0"/>
              <a:t>maintain</a:t>
            </a:r>
            <a:r>
              <a:rPr lang="cs-CZ" dirty="0" smtClean="0"/>
              <a:t> </a:t>
            </a:r>
            <a:r>
              <a:rPr lang="cs-CZ" dirty="0" err="1" smtClean="0"/>
              <a:t>physical</a:t>
            </a:r>
            <a:r>
              <a:rPr lang="cs-CZ" dirty="0" smtClean="0"/>
              <a:t> </a:t>
            </a:r>
            <a:r>
              <a:rPr lang="cs-CZ" dirty="0" err="1" smtClean="0"/>
              <a:t>fittness</a:t>
            </a:r>
            <a:endParaRPr lang="cs-CZ" dirty="0" smtClean="0"/>
          </a:p>
          <a:p>
            <a:r>
              <a:rPr lang="cs-CZ" dirty="0" err="1" smtClean="0"/>
              <a:t>Improve</a:t>
            </a:r>
            <a:r>
              <a:rPr lang="cs-CZ" dirty="0" smtClean="0"/>
              <a:t> balance, </a:t>
            </a:r>
            <a:r>
              <a:rPr lang="cs-CZ" dirty="0" err="1" smtClean="0"/>
              <a:t>improve</a:t>
            </a:r>
            <a:r>
              <a:rPr lang="cs-CZ" dirty="0" smtClean="0"/>
              <a:t> </a:t>
            </a:r>
            <a:r>
              <a:rPr lang="cs-CZ" dirty="0" err="1" smtClean="0"/>
              <a:t>coordination</a:t>
            </a:r>
            <a:endParaRPr lang="cs-CZ" dirty="0" smtClean="0"/>
          </a:p>
          <a:p>
            <a:r>
              <a:rPr lang="cs-CZ" dirty="0" err="1" smtClean="0"/>
              <a:t>Enable</a:t>
            </a:r>
            <a:r>
              <a:rPr lang="cs-CZ" dirty="0" smtClean="0"/>
              <a:t> </a:t>
            </a:r>
            <a:r>
              <a:rPr lang="cs-CZ" dirty="0" err="1" smtClean="0"/>
              <a:t>ambulation</a:t>
            </a:r>
            <a:endParaRPr lang="cs-CZ" dirty="0" smtClean="0"/>
          </a:p>
          <a:p>
            <a:r>
              <a:rPr lang="cs-CZ" dirty="0" err="1" smtClean="0"/>
              <a:t>Patient</a:t>
            </a:r>
            <a:r>
              <a:rPr lang="cs-CZ" dirty="0" smtClean="0"/>
              <a:t>‘s </a:t>
            </a:r>
            <a:r>
              <a:rPr lang="en-US" dirty="0" smtClean="0"/>
              <a:t>return to their normal activities</a:t>
            </a:r>
            <a:endParaRPr lang="cs-CZ" dirty="0" smtClean="0"/>
          </a:p>
          <a:p>
            <a:endParaRPr lang="cs-CZ" dirty="0"/>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Physical</a:t>
            </a:r>
            <a:r>
              <a:rPr lang="cs-CZ" sz="3600" dirty="0" smtClean="0"/>
              <a:t> </a:t>
            </a:r>
            <a:r>
              <a:rPr lang="cs-CZ" sz="3600" dirty="0" err="1" smtClean="0"/>
              <a:t>Therapy</a:t>
            </a:r>
            <a:r>
              <a:rPr lang="cs-CZ" sz="3600" dirty="0" smtClean="0"/>
              <a:t> </a:t>
            </a:r>
            <a:r>
              <a:rPr lang="cs-CZ" sz="3600" dirty="0" err="1" smtClean="0"/>
              <a:t>Approaches</a:t>
            </a:r>
            <a:endParaRPr lang="cs-CZ" sz="3600" dirty="0"/>
          </a:p>
        </p:txBody>
      </p:sp>
      <p:sp>
        <p:nvSpPr>
          <p:cNvPr id="3" name="Zástupný symbol pro obsah 2"/>
          <p:cNvSpPr>
            <a:spLocks noGrp="1"/>
          </p:cNvSpPr>
          <p:nvPr>
            <p:ph idx="1"/>
          </p:nvPr>
        </p:nvSpPr>
        <p:spPr/>
        <p:txBody>
          <a:bodyPr>
            <a:normAutofit fontScale="92500" lnSpcReduction="10000"/>
          </a:bodyPr>
          <a:lstStyle/>
          <a:p>
            <a:pPr>
              <a:defRPr/>
            </a:pPr>
            <a:r>
              <a:rPr lang="cs-CZ" dirty="0" err="1" smtClean="0"/>
              <a:t>Modalities</a:t>
            </a:r>
            <a:r>
              <a:rPr lang="cs-CZ" dirty="0" smtClean="0"/>
              <a:t> – magnet </a:t>
            </a:r>
            <a:r>
              <a:rPr lang="cs-CZ" dirty="0" err="1" smtClean="0"/>
              <a:t>therapy</a:t>
            </a:r>
            <a:r>
              <a:rPr lang="cs-CZ" dirty="0" smtClean="0"/>
              <a:t> (</a:t>
            </a:r>
            <a:r>
              <a:rPr lang="cs-CZ" dirty="0" err="1" smtClean="0"/>
              <a:t>promotes</a:t>
            </a:r>
            <a:r>
              <a:rPr lang="cs-CZ" dirty="0" smtClean="0"/>
              <a:t> </a:t>
            </a:r>
            <a:r>
              <a:rPr lang="cs-CZ" dirty="0" err="1" smtClean="0"/>
              <a:t>fracture</a:t>
            </a:r>
            <a:r>
              <a:rPr lang="cs-CZ" dirty="0" smtClean="0"/>
              <a:t> </a:t>
            </a:r>
            <a:r>
              <a:rPr lang="cs-CZ" dirty="0" err="1" smtClean="0"/>
              <a:t>healing</a:t>
            </a:r>
            <a:r>
              <a:rPr lang="cs-CZ" dirty="0" smtClean="0"/>
              <a:t>), </a:t>
            </a:r>
            <a:r>
              <a:rPr lang="cs-CZ" dirty="0" err="1" smtClean="0"/>
              <a:t>hydrotherapy</a:t>
            </a:r>
            <a:r>
              <a:rPr lang="cs-CZ" dirty="0" smtClean="0"/>
              <a:t> – </a:t>
            </a:r>
            <a:r>
              <a:rPr lang="cs-CZ" dirty="0" err="1" smtClean="0"/>
              <a:t>whirpool</a:t>
            </a:r>
            <a:r>
              <a:rPr lang="cs-CZ" dirty="0" smtClean="0"/>
              <a:t> (</a:t>
            </a:r>
            <a:r>
              <a:rPr lang="cs-CZ" dirty="0" err="1" smtClean="0"/>
              <a:t>reduces</a:t>
            </a:r>
            <a:r>
              <a:rPr lang="cs-CZ" dirty="0" smtClean="0"/>
              <a:t> </a:t>
            </a:r>
            <a:r>
              <a:rPr lang="cs-CZ" dirty="0" err="1" smtClean="0"/>
              <a:t>swelling</a:t>
            </a:r>
            <a:r>
              <a:rPr lang="cs-CZ" dirty="0" smtClean="0"/>
              <a:t> </a:t>
            </a:r>
            <a:r>
              <a:rPr lang="cs-CZ" dirty="0" err="1" smtClean="0"/>
              <a:t>and</a:t>
            </a:r>
            <a:r>
              <a:rPr lang="cs-CZ" dirty="0" smtClean="0"/>
              <a:t> </a:t>
            </a:r>
            <a:r>
              <a:rPr lang="cs-CZ" dirty="0" err="1" smtClean="0"/>
              <a:t>relieves</a:t>
            </a:r>
            <a:r>
              <a:rPr lang="cs-CZ" dirty="0" smtClean="0"/>
              <a:t> </a:t>
            </a:r>
            <a:r>
              <a:rPr lang="cs-CZ" dirty="0" err="1" smtClean="0"/>
              <a:t>pain</a:t>
            </a:r>
            <a:r>
              <a:rPr lang="cs-CZ" dirty="0" smtClean="0"/>
              <a:t>)</a:t>
            </a:r>
          </a:p>
          <a:p>
            <a:pPr>
              <a:defRPr/>
            </a:pPr>
            <a:r>
              <a:rPr lang="cs-CZ" dirty="0" smtClean="0"/>
              <a:t>Soft </a:t>
            </a:r>
            <a:r>
              <a:rPr lang="cs-CZ" dirty="0" err="1" smtClean="0"/>
              <a:t>tissues</a:t>
            </a:r>
            <a:r>
              <a:rPr lang="cs-CZ" dirty="0" smtClean="0"/>
              <a:t> </a:t>
            </a:r>
            <a:r>
              <a:rPr lang="cs-CZ" dirty="0" err="1" smtClean="0"/>
              <a:t>mobilization</a:t>
            </a:r>
            <a:r>
              <a:rPr lang="cs-CZ" dirty="0" smtClean="0"/>
              <a:t> (PIR, </a:t>
            </a:r>
            <a:r>
              <a:rPr lang="cs-CZ" dirty="0" err="1" smtClean="0"/>
              <a:t>balling</a:t>
            </a:r>
            <a:r>
              <a:rPr lang="cs-CZ" dirty="0" smtClean="0"/>
              <a:t>) – to </a:t>
            </a:r>
            <a:r>
              <a:rPr lang="cs-CZ" dirty="0" err="1" smtClean="0"/>
              <a:t>release</a:t>
            </a:r>
            <a:r>
              <a:rPr lang="cs-CZ" dirty="0" smtClean="0"/>
              <a:t> </a:t>
            </a:r>
            <a:r>
              <a:rPr lang="cs-CZ" dirty="0" err="1" smtClean="0"/>
              <a:t>contracted</a:t>
            </a:r>
            <a:r>
              <a:rPr lang="cs-CZ" dirty="0" smtClean="0"/>
              <a:t> </a:t>
            </a:r>
            <a:r>
              <a:rPr lang="cs-CZ" dirty="0" err="1" smtClean="0"/>
              <a:t>muscles</a:t>
            </a:r>
            <a:r>
              <a:rPr lang="cs-CZ" dirty="0" smtClean="0"/>
              <a:t>, </a:t>
            </a:r>
            <a:r>
              <a:rPr lang="cs-CZ" dirty="0" err="1" smtClean="0"/>
              <a:t>tendons</a:t>
            </a:r>
            <a:r>
              <a:rPr lang="cs-CZ" dirty="0" smtClean="0"/>
              <a:t> </a:t>
            </a:r>
            <a:r>
              <a:rPr lang="cs-CZ" dirty="0" err="1" smtClean="0"/>
              <a:t>and</a:t>
            </a:r>
            <a:r>
              <a:rPr lang="cs-CZ" dirty="0" smtClean="0"/>
              <a:t> </a:t>
            </a:r>
            <a:r>
              <a:rPr lang="cs-CZ" dirty="0" err="1" smtClean="0"/>
              <a:t>fascia</a:t>
            </a:r>
            <a:r>
              <a:rPr lang="cs-CZ" dirty="0" smtClean="0"/>
              <a:t> (</a:t>
            </a:r>
            <a:r>
              <a:rPr lang="cs-CZ" dirty="0" err="1" smtClean="0"/>
              <a:t>lumbal</a:t>
            </a:r>
            <a:r>
              <a:rPr lang="cs-CZ" dirty="0" smtClean="0"/>
              <a:t> area, </a:t>
            </a:r>
            <a:r>
              <a:rPr lang="cs-CZ" dirty="0" err="1" smtClean="0"/>
              <a:t>pelvic</a:t>
            </a:r>
            <a:r>
              <a:rPr lang="cs-CZ" dirty="0" smtClean="0"/>
              <a:t> area, </a:t>
            </a:r>
            <a:r>
              <a:rPr lang="cs-CZ" dirty="0" err="1" smtClean="0"/>
              <a:t>hip</a:t>
            </a:r>
            <a:r>
              <a:rPr lang="cs-CZ" dirty="0" smtClean="0"/>
              <a:t> </a:t>
            </a:r>
            <a:r>
              <a:rPr lang="cs-CZ" dirty="0" err="1" smtClean="0"/>
              <a:t>joints</a:t>
            </a:r>
            <a:r>
              <a:rPr lang="cs-CZ" dirty="0" smtClean="0"/>
              <a:t>) </a:t>
            </a:r>
          </a:p>
          <a:p>
            <a:pPr>
              <a:defRPr/>
            </a:pPr>
            <a:r>
              <a:rPr lang="cs-CZ" dirty="0" smtClean="0"/>
              <a:t>Joint </a:t>
            </a:r>
            <a:r>
              <a:rPr lang="cs-CZ" dirty="0" err="1" smtClean="0"/>
              <a:t>mobilization</a:t>
            </a:r>
            <a:r>
              <a:rPr lang="cs-CZ" dirty="0" smtClean="0"/>
              <a:t> – to </a:t>
            </a:r>
            <a:r>
              <a:rPr lang="cs-CZ" dirty="0" err="1" smtClean="0"/>
              <a:t>restore</a:t>
            </a:r>
            <a:r>
              <a:rPr lang="cs-CZ" dirty="0" smtClean="0"/>
              <a:t> joint play</a:t>
            </a:r>
          </a:p>
          <a:p>
            <a:pPr>
              <a:defRPr/>
            </a:pPr>
            <a:r>
              <a:rPr lang="cs-CZ" dirty="0" err="1" smtClean="0"/>
              <a:t>Scare</a:t>
            </a:r>
            <a:r>
              <a:rPr lang="cs-CZ" dirty="0" smtClean="0"/>
              <a:t> care</a:t>
            </a:r>
          </a:p>
          <a:p>
            <a:pPr>
              <a:defRPr/>
            </a:pPr>
            <a:r>
              <a:rPr lang="cs-CZ" dirty="0" smtClean="0"/>
              <a:t>AAROM, AROM </a:t>
            </a:r>
            <a:r>
              <a:rPr lang="cs-CZ" dirty="0" err="1" smtClean="0"/>
              <a:t>exercise</a:t>
            </a:r>
            <a:endParaRPr lang="cs-CZ" dirty="0" smtClean="0"/>
          </a:p>
          <a:p>
            <a:pPr>
              <a:defRPr/>
            </a:pPr>
            <a:r>
              <a:rPr lang="cs-CZ" dirty="0" err="1" smtClean="0"/>
              <a:t>Resistance</a:t>
            </a:r>
            <a:r>
              <a:rPr lang="cs-CZ" dirty="0" smtClean="0"/>
              <a:t> </a:t>
            </a:r>
            <a:r>
              <a:rPr lang="cs-CZ" dirty="0" err="1" smtClean="0"/>
              <a:t>exersice</a:t>
            </a:r>
            <a:r>
              <a:rPr lang="cs-CZ" dirty="0" smtClean="0"/>
              <a:t> to </a:t>
            </a:r>
            <a:r>
              <a:rPr lang="cs-CZ" dirty="0" err="1" smtClean="0"/>
              <a:t>improve</a:t>
            </a:r>
            <a:r>
              <a:rPr lang="cs-CZ" dirty="0" smtClean="0"/>
              <a:t> </a:t>
            </a:r>
            <a:r>
              <a:rPr lang="cs-CZ" dirty="0" err="1" smtClean="0"/>
              <a:t>muscle</a:t>
            </a:r>
            <a:r>
              <a:rPr lang="cs-CZ" dirty="0" smtClean="0"/>
              <a:t> </a:t>
            </a:r>
            <a:r>
              <a:rPr lang="cs-CZ" dirty="0" err="1" smtClean="0"/>
              <a:t>strength</a:t>
            </a:r>
            <a:r>
              <a:rPr lang="cs-CZ" dirty="0" smtClean="0"/>
              <a:t> (</a:t>
            </a:r>
            <a:r>
              <a:rPr lang="cs-CZ" dirty="0" err="1" smtClean="0"/>
              <a:t>overball</a:t>
            </a:r>
            <a:r>
              <a:rPr lang="cs-CZ" dirty="0" smtClean="0"/>
              <a:t>, </a:t>
            </a:r>
            <a:r>
              <a:rPr lang="cs-CZ" dirty="0" err="1" smtClean="0"/>
              <a:t>theraband</a:t>
            </a:r>
            <a:r>
              <a:rPr lang="cs-CZ" dirty="0" smtClean="0"/>
              <a:t>, </a:t>
            </a:r>
            <a:r>
              <a:rPr lang="cs-CZ" dirty="0" err="1" smtClean="0"/>
              <a:t>weights</a:t>
            </a:r>
            <a:r>
              <a:rPr lang="cs-CZ" dirty="0" smtClean="0"/>
              <a:t>)</a:t>
            </a:r>
          </a:p>
          <a:p>
            <a:endParaRPr lang="cs-CZ"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defRPr/>
            </a:pPr>
            <a:r>
              <a:rPr lang="cs-CZ" dirty="0" err="1" smtClean="0"/>
              <a:t>Sensorimotor</a:t>
            </a:r>
            <a:r>
              <a:rPr lang="cs-CZ" dirty="0" smtClean="0"/>
              <a:t> </a:t>
            </a:r>
            <a:r>
              <a:rPr lang="cs-CZ" dirty="0" err="1" smtClean="0"/>
              <a:t>training</a:t>
            </a:r>
            <a:r>
              <a:rPr lang="cs-CZ" dirty="0" smtClean="0"/>
              <a:t> – to </a:t>
            </a:r>
            <a:r>
              <a:rPr lang="cs-CZ" dirty="0" err="1" smtClean="0"/>
              <a:t>improve</a:t>
            </a:r>
            <a:r>
              <a:rPr lang="cs-CZ" dirty="0" smtClean="0"/>
              <a:t> balance </a:t>
            </a:r>
            <a:r>
              <a:rPr lang="cs-CZ" dirty="0" err="1" smtClean="0"/>
              <a:t>skills</a:t>
            </a:r>
            <a:r>
              <a:rPr lang="cs-CZ" dirty="0" smtClean="0"/>
              <a:t> </a:t>
            </a:r>
            <a:r>
              <a:rPr lang="cs-CZ" dirty="0" err="1" smtClean="0"/>
              <a:t>and</a:t>
            </a:r>
            <a:r>
              <a:rPr lang="cs-CZ" dirty="0" smtClean="0"/>
              <a:t> joint stability (</a:t>
            </a:r>
            <a:r>
              <a:rPr lang="cs-CZ" dirty="0" err="1" smtClean="0"/>
              <a:t>includes</a:t>
            </a:r>
            <a:r>
              <a:rPr lang="cs-CZ" dirty="0" smtClean="0"/>
              <a:t> </a:t>
            </a:r>
            <a:r>
              <a:rPr lang="cs-CZ" dirty="0" err="1" smtClean="0"/>
              <a:t>simple</a:t>
            </a:r>
            <a:r>
              <a:rPr lang="cs-CZ" dirty="0" smtClean="0"/>
              <a:t> </a:t>
            </a:r>
            <a:r>
              <a:rPr lang="cs-CZ" dirty="0" err="1" smtClean="0"/>
              <a:t>exercises</a:t>
            </a:r>
            <a:r>
              <a:rPr lang="cs-CZ" dirty="0" smtClean="0"/>
              <a:t> such as </a:t>
            </a:r>
            <a:r>
              <a:rPr lang="cs-CZ" dirty="0" err="1" smtClean="0"/>
              <a:t>toe</a:t>
            </a:r>
            <a:r>
              <a:rPr lang="cs-CZ" dirty="0" smtClean="0"/>
              <a:t>-</a:t>
            </a:r>
            <a:r>
              <a:rPr lang="cs-CZ" dirty="0" err="1" smtClean="0"/>
              <a:t>standing</a:t>
            </a:r>
            <a:r>
              <a:rPr lang="cs-CZ" dirty="0" smtClean="0"/>
              <a:t>, </a:t>
            </a:r>
            <a:r>
              <a:rPr lang="cs-CZ" dirty="0" err="1" smtClean="0"/>
              <a:t>standing</a:t>
            </a:r>
            <a:r>
              <a:rPr lang="cs-CZ" dirty="0" smtClean="0"/>
              <a:t> </a:t>
            </a:r>
            <a:r>
              <a:rPr lang="cs-CZ" dirty="0" err="1" smtClean="0"/>
              <a:t>hip</a:t>
            </a:r>
            <a:r>
              <a:rPr lang="cs-CZ" dirty="0" smtClean="0"/>
              <a:t> </a:t>
            </a:r>
            <a:r>
              <a:rPr lang="cs-CZ" dirty="0" err="1" smtClean="0"/>
              <a:t>flexion</a:t>
            </a:r>
            <a:r>
              <a:rPr lang="cs-CZ" dirty="0" smtClean="0"/>
              <a:t>, </a:t>
            </a:r>
            <a:r>
              <a:rPr lang="cs-CZ" dirty="0" err="1" smtClean="0"/>
              <a:t>standing</a:t>
            </a:r>
            <a:r>
              <a:rPr lang="cs-CZ" dirty="0" smtClean="0"/>
              <a:t> </a:t>
            </a:r>
            <a:r>
              <a:rPr lang="cs-CZ" dirty="0" err="1" smtClean="0"/>
              <a:t>side</a:t>
            </a:r>
            <a:r>
              <a:rPr lang="cs-CZ" dirty="0" smtClean="0"/>
              <a:t> leg </a:t>
            </a:r>
            <a:r>
              <a:rPr lang="cs-CZ" dirty="0" err="1" smtClean="0"/>
              <a:t>raise</a:t>
            </a:r>
            <a:r>
              <a:rPr lang="cs-CZ" dirty="0" smtClean="0"/>
              <a:t> </a:t>
            </a:r>
            <a:r>
              <a:rPr lang="cs-CZ" dirty="0" err="1" smtClean="0"/>
              <a:t>following</a:t>
            </a:r>
            <a:r>
              <a:rPr lang="cs-CZ" dirty="0" smtClean="0"/>
              <a:t> </a:t>
            </a:r>
            <a:r>
              <a:rPr lang="cs-CZ" dirty="0" err="1" smtClean="0"/>
              <a:t>modifications</a:t>
            </a:r>
            <a:r>
              <a:rPr lang="cs-CZ" dirty="0" smtClean="0"/>
              <a:t> </a:t>
            </a:r>
            <a:r>
              <a:rPr lang="cs-CZ" dirty="0" err="1" smtClean="0"/>
              <a:t>doing</a:t>
            </a:r>
            <a:r>
              <a:rPr lang="cs-CZ" dirty="0" smtClean="0"/>
              <a:t> </a:t>
            </a:r>
            <a:r>
              <a:rPr lang="cs-CZ" dirty="0" err="1" smtClean="0"/>
              <a:t>exercise</a:t>
            </a:r>
            <a:r>
              <a:rPr lang="cs-CZ" dirty="0" smtClean="0"/>
              <a:t> </a:t>
            </a:r>
            <a:r>
              <a:rPr lang="cs-CZ" dirty="0" err="1" smtClean="0"/>
              <a:t>with</a:t>
            </a:r>
            <a:r>
              <a:rPr lang="cs-CZ" dirty="0" smtClean="0"/>
              <a:t> </a:t>
            </a:r>
            <a:r>
              <a:rPr lang="cs-CZ" dirty="0" err="1" smtClean="0"/>
              <a:t>eyes</a:t>
            </a:r>
            <a:r>
              <a:rPr lang="cs-CZ" dirty="0" smtClean="0"/>
              <a:t> </a:t>
            </a:r>
            <a:r>
              <a:rPr lang="cs-CZ" dirty="0" err="1" smtClean="0"/>
              <a:t>closed</a:t>
            </a:r>
            <a:r>
              <a:rPr lang="cs-CZ" dirty="0" smtClean="0"/>
              <a:t>; balance </a:t>
            </a:r>
            <a:r>
              <a:rPr lang="cs-CZ" dirty="0" err="1" smtClean="0"/>
              <a:t>training</a:t>
            </a:r>
            <a:r>
              <a:rPr lang="cs-CZ" dirty="0" smtClean="0"/>
              <a:t> aids such as balance </a:t>
            </a:r>
            <a:r>
              <a:rPr lang="cs-CZ" dirty="0" err="1" smtClean="0"/>
              <a:t>discs</a:t>
            </a:r>
            <a:r>
              <a:rPr lang="cs-CZ" dirty="0" smtClean="0"/>
              <a:t>, </a:t>
            </a:r>
            <a:r>
              <a:rPr lang="cs-CZ" dirty="0" err="1" smtClean="0"/>
              <a:t>unstable</a:t>
            </a:r>
            <a:r>
              <a:rPr lang="cs-CZ" dirty="0" smtClean="0"/>
              <a:t> </a:t>
            </a:r>
            <a:r>
              <a:rPr lang="cs-CZ" dirty="0" err="1" smtClean="0"/>
              <a:t>platform</a:t>
            </a:r>
            <a:r>
              <a:rPr lang="cs-CZ" dirty="0" smtClean="0"/>
              <a:t>)</a:t>
            </a:r>
          </a:p>
          <a:p>
            <a:pPr>
              <a:defRPr/>
            </a:pPr>
            <a:r>
              <a:rPr lang="cs-CZ" dirty="0" err="1" smtClean="0"/>
              <a:t>Gait</a:t>
            </a:r>
            <a:r>
              <a:rPr lang="cs-CZ" dirty="0" smtClean="0"/>
              <a:t> </a:t>
            </a:r>
            <a:r>
              <a:rPr lang="cs-CZ" dirty="0" err="1" smtClean="0"/>
              <a:t>training</a:t>
            </a:r>
            <a:r>
              <a:rPr lang="cs-CZ" dirty="0" smtClean="0"/>
              <a:t> </a:t>
            </a:r>
            <a:r>
              <a:rPr lang="cs-CZ" dirty="0" err="1" smtClean="0"/>
              <a:t>without</a:t>
            </a:r>
            <a:r>
              <a:rPr lang="cs-CZ" dirty="0" smtClean="0"/>
              <a:t> </a:t>
            </a:r>
            <a:r>
              <a:rPr lang="cs-CZ" dirty="0" err="1" smtClean="0"/>
              <a:t>assistive</a:t>
            </a:r>
            <a:r>
              <a:rPr lang="cs-CZ" dirty="0" smtClean="0"/>
              <a:t> </a:t>
            </a:r>
            <a:r>
              <a:rPr lang="cs-CZ" dirty="0" err="1" smtClean="0"/>
              <a:t>devices</a:t>
            </a:r>
            <a:r>
              <a:rPr lang="cs-CZ" dirty="0" smtClean="0"/>
              <a:t>, </a:t>
            </a:r>
            <a:r>
              <a:rPr lang="cs-CZ" dirty="0" err="1" smtClean="0"/>
              <a:t>gait</a:t>
            </a:r>
            <a:r>
              <a:rPr lang="cs-CZ" dirty="0" smtClean="0"/>
              <a:t> </a:t>
            </a:r>
            <a:r>
              <a:rPr lang="cs-CZ" dirty="0" err="1" smtClean="0"/>
              <a:t>pattern</a:t>
            </a:r>
            <a:r>
              <a:rPr lang="cs-CZ" dirty="0" smtClean="0"/>
              <a:t> </a:t>
            </a:r>
            <a:r>
              <a:rPr lang="cs-CZ" dirty="0" err="1" smtClean="0"/>
              <a:t>correction</a:t>
            </a:r>
            <a:endParaRPr lang="cs-CZ" dirty="0" smtClean="0"/>
          </a:p>
          <a:p>
            <a:pPr>
              <a:defRPr/>
            </a:pPr>
            <a:r>
              <a:rPr lang="cs-CZ" dirty="0" err="1" smtClean="0"/>
              <a:t>Posture</a:t>
            </a:r>
            <a:r>
              <a:rPr lang="cs-CZ" dirty="0" smtClean="0"/>
              <a:t> </a:t>
            </a:r>
            <a:r>
              <a:rPr lang="cs-CZ" dirty="0" err="1" smtClean="0"/>
              <a:t>correction</a:t>
            </a:r>
            <a:endParaRPr lang="cs-CZ" dirty="0" smtClean="0"/>
          </a:p>
          <a:p>
            <a:pPr>
              <a:defRPr/>
            </a:pPr>
            <a:r>
              <a:rPr lang="cs-CZ" dirty="0" err="1" smtClean="0"/>
              <a:t>Aquatic</a:t>
            </a:r>
            <a:r>
              <a:rPr lang="cs-CZ" dirty="0" smtClean="0"/>
              <a:t> </a:t>
            </a:r>
            <a:r>
              <a:rPr lang="cs-CZ" dirty="0" err="1" smtClean="0"/>
              <a:t>exercises</a:t>
            </a:r>
            <a:endParaRPr lang="cs-CZ" dirty="0" smtClean="0"/>
          </a:p>
          <a:p>
            <a:pPr>
              <a:buNone/>
            </a:pPr>
            <a:endParaRPr lang="cs-CZ"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Vertebral</a:t>
            </a:r>
            <a:r>
              <a:rPr lang="cs-CZ" b="1" dirty="0" smtClean="0"/>
              <a:t> </a:t>
            </a:r>
            <a:r>
              <a:rPr lang="cs-CZ" b="1" dirty="0" err="1" smtClean="0"/>
              <a:t>Column</a:t>
            </a:r>
            <a:r>
              <a:rPr lang="cs-CZ" b="1" dirty="0" smtClean="0"/>
              <a:t> </a:t>
            </a:r>
            <a:r>
              <a:rPr lang="cs-CZ" b="1" dirty="0" err="1" smtClean="0"/>
              <a:t>Injury</a:t>
            </a:r>
            <a:endParaRPr lang="cs-CZ" b="1" dirty="0"/>
          </a:p>
        </p:txBody>
      </p:sp>
      <p:sp>
        <p:nvSpPr>
          <p:cNvPr id="3" name="Zástupný symbol pro obsah 2"/>
          <p:cNvSpPr>
            <a:spLocks noGrp="1"/>
          </p:cNvSpPr>
          <p:nvPr>
            <p:ph idx="1"/>
          </p:nvPr>
        </p:nvSpPr>
        <p:spPr/>
        <p:txBody>
          <a:bodyPr/>
          <a:lstStyle/>
          <a:p>
            <a:r>
              <a:rPr lang="cs-CZ" dirty="0" err="1" smtClean="0"/>
              <a:t>Vertebral</a:t>
            </a:r>
            <a:r>
              <a:rPr lang="cs-CZ" dirty="0" smtClean="0"/>
              <a:t> </a:t>
            </a:r>
            <a:r>
              <a:rPr lang="cs-CZ" dirty="0" err="1" smtClean="0"/>
              <a:t>column</a:t>
            </a:r>
            <a:r>
              <a:rPr lang="cs-CZ" dirty="0" smtClean="0"/>
              <a:t> </a:t>
            </a:r>
            <a:r>
              <a:rPr lang="cs-CZ" dirty="0" err="1" smtClean="0"/>
              <a:t>injury</a:t>
            </a:r>
            <a:r>
              <a:rPr lang="cs-CZ" dirty="0" smtClean="0"/>
              <a:t> </a:t>
            </a:r>
            <a:r>
              <a:rPr lang="cs-CZ" dirty="0" err="1" smtClean="0"/>
              <a:t>without</a:t>
            </a:r>
            <a:r>
              <a:rPr lang="cs-CZ" dirty="0" smtClean="0"/>
              <a:t> spinal </a:t>
            </a:r>
            <a:r>
              <a:rPr lang="cs-CZ" dirty="0" err="1" smtClean="0"/>
              <a:t>cord</a:t>
            </a:r>
            <a:r>
              <a:rPr lang="cs-CZ" dirty="0" smtClean="0"/>
              <a:t> </a:t>
            </a:r>
            <a:r>
              <a:rPr lang="cs-CZ" dirty="0" err="1" smtClean="0"/>
              <a:t>injury</a:t>
            </a:r>
            <a:r>
              <a:rPr lang="cs-CZ" dirty="0" smtClean="0"/>
              <a:t> (</a:t>
            </a:r>
            <a:r>
              <a:rPr lang="cs-CZ" dirty="0" err="1" smtClean="0"/>
              <a:t>Whiplash</a:t>
            </a:r>
            <a:r>
              <a:rPr lang="cs-CZ" dirty="0" smtClean="0"/>
              <a:t>  </a:t>
            </a:r>
            <a:r>
              <a:rPr lang="cs-CZ" dirty="0" err="1" smtClean="0"/>
              <a:t>injury</a:t>
            </a:r>
            <a:r>
              <a:rPr lang="cs-CZ" dirty="0" smtClean="0"/>
              <a:t>, </a:t>
            </a:r>
            <a:r>
              <a:rPr lang="cs-CZ" dirty="0" err="1" smtClean="0"/>
              <a:t>vertebral</a:t>
            </a:r>
            <a:r>
              <a:rPr lang="cs-CZ" dirty="0" smtClean="0"/>
              <a:t> </a:t>
            </a:r>
            <a:r>
              <a:rPr lang="cs-CZ" dirty="0" err="1" smtClean="0"/>
              <a:t>fractures</a:t>
            </a:r>
            <a:r>
              <a:rPr lang="cs-CZ" dirty="0" smtClean="0"/>
              <a:t>)</a:t>
            </a:r>
          </a:p>
          <a:p>
            <a:endParaRPr lang="cs-CZ" dirty="0" smtClean="0"/>
          </a:p>
          <a:p>
            <a:r>
              <a:rPr lang="cs-CZ" dirty="0" err="1" smtClean="0"/>
              <a:t>Vertebral</a:t>
            </a:r>
            <a:r>
              <a:rPr lang="cs-CZ" dirty="0" smtClean="0"/>
              <a:t> </a:t>
            </a:r>
            <a:r>
              <a:rPr lang="cs-CZ" dirty="0" err="1" smtClean="0"/>
              <a:t>column</a:t>
            </a:r>
            <a:r>
              <a:rPr lang="cs-CZ" dirty="0" smtClean="0"/>
              <a:t> </a:t>
            </a:r>
            <a:r>
              <a:rPr lang="cs-CZ" dirty="0" err="1" smtClean="0"/>
              <a:t>injury</a:t>
            </a:r>
            <a:r>
              <a:rPr lang="cs-CZ" dirty="0" smtClean="0"/>
              <a:t> </a:t>
            </a:r>
            <a:r>
              <a:rPr lang="cs-CZ" dirty="0" err="1" smtClean="0"/>
              <a:t>with</a:t>
            </a:r>
            <a:r>
              <a:rPr lang="cs-CZ" dirty="0" smtClean="0"/>
              <a:t> spinal </a:t>
            </a:r>
            <a:r>
              <a:rPr lang="cs-CZ" dirty="0" err="1" smtClean="0"/>
              <a:t>cord</a:t>
            </a:r>
            <a:r>
              <a:rPr lang="cs-CZ" dirty="0" smtClean="0"/>
              <a:t> </a:t>
            </a:r>
            <a:r>
              <a:rPr lang="cs-CZ" dirty="0" err="1" smtClean="0"/>
              <a:t>injury</a:t>
            </a:r>
            <a:endParaRPr lang="cs-CZ" dirty="0"/>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kenovat0011"/>
          <p:cNvPicPr>
            <a:picLocks noGrp="1" noChangeAspect="1" noChangeArrowheads="1"/>
          </p:cNvPicPr>
          <p:nvPr>
            <p:ph/>
          </p:nvPr>
        </p:nvPicPr>
        <p:blipFill>
          <a:blip r:embed="rId2" cstate="print"/>
          <a:srcRect l="3400" t="369" r="859" b="3065"/>
          <a:stretch>
            <a:fillRect/>
          </a:stretch>
        </p:blipFill>
        <p:spPr>
          <a:xfrm>
            <a:off x="179388" y="476250"/>
            <a:ext cx="8640762" cy="5735638"/>
          </a:xfr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b="1" dirty="0" err="1" smtClean="0"/>
              <a:t>Whiplash</a:t>
            </a:r>
            <a:r>
              <a:rPr lang="cs-CZ" sz="3600" b="1" dirty="0" smtClean="0"/>
              <a:t>  </a:t>
            </a:r>
            <a:r>
              <a:rPr lang="cs-CZ" sz="3600" b="1" dirty="0" err="1" smtClean="0"/>
              <a:t>injury</a:t>
            </a:r>
            <a:endParaRPr lang="cs-CZ" sz="3600" b="1" dirty="0"/>
          </a:p>
        </p:txBody>
      </p:sp>
      <p:sp>
        <p:nvSpPr>
          <p:cNvPr id="4" name="Zástupný symbol pro obsah 3"/>
          <p:cNvSpPr>
            <a:spLocks noGrp="1"/>
          </p:cNvSpPr>
          <p:nvPr>
            <p:ph idx="1"/>
          </p:nvPr>
        </p:nvSpPr>
        <p:spPr/>
        <p:txBody>
          <a:bodyPr>
            <a:normAutofit fontScale="77500" lnSpcReduction="20000"/>
          </a:bodyPr>
          <a:lstStyle/>
          <a:p>
            <a:r>
              <a:rPr lang="en-US" dirty="0" smtClean="0"/>
              <a:t>Neck </a:t>
            </a:r>
            <a:r>
              <a:rPr lang="en-US" dirty="0" smtClean="0"/>
              <a:t>strain</a:t>
            </a:r>
            <a:r>
              <a:rPr lang="cs-CZ" dirty="0" smtClean="0"/>
              <a:t> </a:t>
            </a:r>
            <a:r>
              <a:rPr lang="cs-CZ" dirty="0" err="1" smtClean="0"/>
              <a:t>or</a:t>
            </a:r>
            <a:r>
              <a:rPr lang="cs-CZ" dirty="0" smtClean="0"/>
              <a:t> </a:t>
            </a:r>
            <a:r>
              <a:rPr lang="cs-CZ" dirty="0" err="1" smtClean="0"/>
              <a:t>neck</a:t>
            </a:r>
            <a:r>
              <a:rPr lang="cs-CZ" dirty="0" smtClean="0"/>
              <a:t> </a:t>
            </a:r>
            <a:r>
              <a:rPr lang="cs-CZ" dirty="0" err="1" smtClean="0"/>
              <a:t>sprain</a:t>
            </a:r>
            <a:endParaRPr lang="cs-CZ" dirty="0" smtClean="0"/>
          </a:p>
          <a:p>
            <a:r>
              <a:rPr lang="cs-CZ" dirty="0" smtClean="0"/>
              <a:t>C</a:t>
            </a:r>
            <a:r>
              <a:rPr lang="en-US" dirty="0" err="1" smtClean="0"/>
              <a:t>ar</a:t>
            </a:r>
            <a:r>
              <a:rPr lang="en-US" dirty="0" smtClean="0"/>
              <a:t> </a:t>
            </a:r>
            <a:r>
              <a:rPr lang="en-US" dirty="0" smtClean="0"/>
              <a:t>accidents, any impact or blow that causes </a:t>
            </a:r>
            <a:r>
              <a:rPr lang="cs-CZ" dirty="0" err="1" smtClean="0"/>
              <a:t>the</a:t>
            </a:r>
            <a:r>
              <a:rPr lang="cs-CZ" dirty="0" smtClean="0"/>
              <a:t> </a:t>
            </a:r>
            <a:r>
              <a:rPr lang="cs-CZ" dirty="0" err="1" smtClean="0"/>
              <a:t>head</a:t>
            </a:r>
            <a:r>
              <a:rPr lang="en-US" dirty="0" smtClean="0"/>
              <a:t> </a:t>
            </a:r>
            <a:r>
              <a:rPr lang="en-US" dirty="0" smtClean="0"/>
              <a:t>to </a:t>
            </a:r>
            <a:r>
              <a:rPr lang="cs-CZ" dirty="0" err="1" smtClean="0"/>
              <a:t>jerk</a:t>
            </a:r>
            <a:r>
              <a:rPr lang="en-US" dirty="0" smtClean="0"/>
              <a:t> </a:t>
            </a:r>
            <a:r>
              <a:rPr lang="en-US" dirty="0" smtClean="0"/>
              <a:t>forward or </a:t>
            </a:r>
            <a:r>
              <a:rPr lang="en-US" dirty="0" smtClean="0"/>
              <a:t>backward</a:t>
            </a:r>
            <a:endParaRPr lang="cs-CZ" dirty="0" smtClean="0"/>
          </a:p>
          <a:p>
            <a:r>
              <a:rPr lang="en-US" dirty="0" smtClean="0"/>
              <a:t>The </a:t>
            </a:r>
            <a:r>
              <a:rPr lang="en-US" dirty="0" smtClean="0"/>
              <a:t>sudden force </a:t>
            </a:r>
            <a:r>
              <a:rPr lang="en-US" dirty="0" smtClean="0"/>
              <a:t>stretches</a:t>
            </a:r>
            <a:r>
              <a:rPr lang="cs-CZ" dirty="0" smtClean="0"/>
              <a:t> (</a:t>
            </a:r>
            <a:r>
              <a:rPr lang="cs-CZ" dirty="0" err="1" smtClean="0"/>
              <a:t>neck</a:t>
            </a:r>
            <a:r>
              <a:rPr lang="cs-CZ" dirty="0" smtClean="0"/>
              <a:t> </a:t>
            </a:r>
            <a:r>
              <a:rPr lang="cs-CZ" dirty="0" err="1" smtClean="0"/>
              <a:t>strain</a:t>
            </a:r>
            <a:r>
              <a:rPr lang="cs-CZ" dirty="0" smtClean="0"/>
              <a:t>) </a:t>
            </a:r>
            <a:r>
              <a:rPr lang="en-US" dirty="0" smtClean="0"/>
              <a:t> </a:t>
            </a:r>
            <a:r>
              <a:rPr lang="en-US" dirty="0" smtClean="0"/>
              <a:t>and </a:t>
            </a:r>
            <a:r>
              <a:rPr lang="en-US" dirty="0" smtClean="0"/>
              <a:t>tears</a:t>
            </a:r>
            <a:r>
              <a:rPr lang="cs-CZ" dirty="0" smtClean="0"/>
              <a:t> (</a:t>
            </a:r>
            <a:r>
              <a:rPr lang="cs-CZ" dirty="0" err="1" smtClean="0"/>
              <a:t>neck</a:t>
            </a:r>
            <a:r>
              <a:rPr lang="cs-CZ" dirty="0" smtClean="0"/>
              <a:t> </a:t>
            </a:r>
            <a:r>
              <a:rPr lang="cs-CZ" dirty="0" err="1" smtClean="0"/>
              <a:t>sprain</a:t>
            </a:r>
            <a:r>
              <a:rPr lang="cs-CZ" dirty="0" smtClean="0"/>
              <a:t>)</a:t>
            </a:r>
            <a:r>
              <a:rPr lang="en-US" dirty="0" smtClean="0"/>
              <a:t> </a:t>
            </a:r>
            <a:r>
              <a:rPr lang="en-US" dirty="0" smtClean="0"/>
              <a:t>the </a:t>
            </a:r>
            <a:r>
              <a:rPr lang="en-US" dirty="0" smtClean="0"/>
              <a:t>muscles</a:t>
            </a:r>
            <a:r>
              <a:rPr lang="cs-CZ" dirty="0" smtClean="0"/>
              <a:t>, </a:t>
            </a:r>
            <a:r>
              <a:rPr lang="en-US" dirty="0" smtClean="0"/>
              <a:t>tendons</a:t>
            </a:r>
            <a:r>
              <a:rPr lang="cs-CZ" dirty="0" smtClean="0"/>
              <a:t> </a:t>
            </a:r>
            <a:r>
              <a:rPr lang="cs-CZ" dirty="0" err="1" smtClean="0"/>
              <a:t>and</a:t>
            </a:r>
            <a:r>
              <a:rPr lang="cs-CZ" dirty="0" smtClean="0"/>
              <a:t> </a:t>
            </a:r>
            <a:r>
              <a:rPr lang="cs-CZ" dirty="0" err="1" smtClean="0"/>
              <a:t>ligaments</a:t>
            </a:r>
            <a:r>
              <a:rPr lang="en-US" dirty="0" smtClean="0"/>
              <a:t> </a:t>
            </a:r>
            <a:r>
              <a:rPr lang="en-US" dirty="0" smtClean="0"/>
              <a:t>in </a:t>
            </a:r>
            <a:r>
              <a:rPr lang="cs-CZ" dirty="0" err="1" smtClean="0"/>
              <a:t>the</a:t>
            </a:r>
            <a:r>
              <a:rPr lang="en-US" dirty="0" smtClean="0"/>
              <a:t> neck</a:t>
            </a:r>
            <a:endParaRPr lang="cs-CZ" dirty="0" smtClean="0"/>
          </a:p>
          <a:p>
            <a:r>
              <a:rPr lang="cs-CZ" dirty="0" err="1" smtClean="0"/>
              <a:t>Symptoms</a:t>
            </a:r>
            <a:r>
              <a:rPr lang="cs-CZ" dirty="0" smtClean="0"/>
              <a:t> - </a:t>
            </a:r>
            <a:r>
              <a:rPr lang="en-US" dirty="0" smtClean="0"/>
              <a:t>Pain, decreased range of motion, and tightness in the </a:t>
            </a:r>
            <a:r>
              <a:rPr lang="en-US" dirty="0" smtClean="0"/>
              <a:t>neck</a:t>
            </a:r>
            <a:r>
              <a:rPr lang="cs-CZ" dirty="0" smtClean="0"/>
              <a:t>, t</a:t>
            </a:r>
            <a:r>
              <a:rPr lang="en-US" dirty="0" smtClean="0"/>
              <a:t>he </a:t>
            </a:r>
            <a:r>
              <a:rPr lang="en-US" dirty="0" smtClean="0"/>
              <a:t>muscles may feel </a:t>
            </a:r>
            <a:r>
              <a:rPr lang="en-US" dirty="0" smtClean="0"/>
              <a:t>hard</a:t>
            </a:r>
            <a:r>
              <a:rPr lang="cs-CZ" dirty="0" smtClean="0"/>
              <a:t>, </a:t>
            </a:r>
            <a:r>
              <a:rPr lang="cs-CZ" dirty="0" err="1" smtClean="0"/>
              <a:t>tenderness</a:t>
            </a:r>
            <a:r>
              <a:rPr lang="cs-CZ" dirty="0" smtClean="0"/>
              <a:t>, </a:t>
            </a:r>
            <a:r>
              <a:rPr lang="cs-CZ" dirty="0" err="1" smtClean="0"/>
              <a:t>headache</a:t>
            </a:r>
            <a:r>
              <a:rPr lang="cs-CZ" dirty="0" smtClean="0"/>
              <a:t>, </a:t>
            </a:r>
            <a:r>
              <a:rPr lang="cs-CZ" dirty="0" err="1" smtClean="0"/>
              <a:t>dizziness</a:t>
            </a:r>
            <a:endParaRPr lang="cs-CZ" dirty="0" smtClean="0"/>
          </a:p>
          <a:p>
            <a:r>
              <a:rPr lang="cs-CZ" dirty="0" err="1" smtClean="0"/>
              <a:t>Treatment</a:t>
            </a:r>
            <a:r>
              <a:rPr lang="cs-CZ" dirty="0" smtClean="0"/>
              <a:t> - </a:t>
            </a:r>
            <a:r>
              <a:rPr lang="cs-CZ" dirty="0" err="1" smtClean="0"/>
              <a:t>cryotherapy</a:t>
            </a:r>
            <a:r>
              <a:rPr lang="en-US" dirty="0" smtClean="0"/>
              <a:t> </a:t>
            </a:r>
            <a:r>
              <a:rPr lang="en-US" dirty="0" smtClean="0"/>
              <a:t>to reduce pain and swelling as soon as </a:t>
            </a:r>
            <a:r>
              <a:rPr lang="cs-CZ" dirty="0" err="1" smtClean="0"/>
              <a:t>possible</a:t>
            </a:r>
            <a:r>
              <a:rPr lang="en-US" dirty="0" smtClean="0"/>
              <a:t> </a:t>
            </a:r>
            <a:r>
              <a:rPr lang="en-US" dirty="0" smtClean="0"/>
              <a:t>after the </a:t>
            </a:r>
            <a:r>
              <a:rPr lang="en-US" dirty="0" smtClean="0"/>
              <a:t>injury</a:t>
            </a:r>
            <a:r>
              <a:rPr lang="cs-CZ" dirty="0" smtClean="0"/>
              <a:t> </a:t>
            </a:r>
            <a:r>
              <a:rPr lang="cs-CZ" dirty="0" err="1" smtClean="0"/>
              <a:t>for</a:t>
            </a:r>
            <a:r>
              <a:rPr lang="cs-CZ" dirty="0" smtClean="0"/>
              <a:t> 2 </a:t>
            </a:r>
            <a:r>
              <a:rPr lang="cs-CZ" dirty="0" err="1" smtClean="0"/>
              <a:t>days</a:t>
            </a:r>
            <a:r>
              <a:rPr lang="cs-CZ" dirty="0" smtClean="0"/>
              <a:t>, </a:t>
            </a:r>
            <a:r>
              <a:rPr lang="cs-CZ" dirty="0" err="1" smtClean="0"/>
              <a:t>painkillers</a:t>
            </a:r>
            <a:r>
              <a:rPr lang="cs-CZ" dirty="0" smtClean="0"/>
              <a:t>, </a:t>
            </a:r>
            <a:r>
              <a:rPr lang="cs-CZ" dirty="0" err="1" smtClean="0"/>
              <a:t>neck</a:t>
            </a:r>
            <a:r>
              <a:rPr lang="cs-CZ" dirty="0" smtClean="0"/>
              <a:t> </a:t>
            </a:r>
            <a:r>
              <a:rPr lang="cs-CZ" dirty="0" err="1" smtClean="0"/>
              <a:t>brace</a:t>
            </a:r>
            <a:r>
              <a:rPr lang="cs-CZ" dirty="0" smtClean="0"/>
              <a:t>, </a:t>
            </a:r>
            <a:r>
              <a:rPr lang="cs-CZ" dirty="0" err="1" smtClean="0"/>
              <a:t>later</a:t>
            </a:r>
            <a:r>
              <a:rPr lang="cs-CZ" dirty="0" smtClean="0"/>
              <a:t> (3rd </a:t>
            </a:r>
            <a:r>
              <a:rPr lang="cs-CZ" dirty="0" err="1" smtClean="0"/>
              <a:t>day</a:t>
            </a:r>
            <a:r>
              <a:rPr lang="cs-CZ" dirty="0" smtClean="0"/>
              <a:t>) </a:t>
            </a:r>
            <a:r>
              <a:rPr lang="cs-CZ" dirty="0" err="1" smtClean="0"/>
              <a:t>heat</a:t>
            </a:r>
            <a:r>
              <a:rPr lang="cs-CZ" dirty="0" smtClean="0"/>
              <a:t> </a:t>
            </a:r>
            <a:r>
              <a:rPr lang="cs-CZ" dirty="0" err="1" smtClean="0"/>
              <a:t>application</a:t>
            </a:r>
            <a:endParaRPr lang="cs-CZ" dirty="0" smtClean="0"/>
          </a:p>
          <a:p>
            <a:r>
              <a:rPr lang="cs-CZ" dirty="0" err="1" smtClean="0"/>
              <a:t>Rehabilitation</a:t>
            </a:r>
            <a:r>
              <a:rPr lang="cs-CZ" dirty="0" smtClean="0"/>
              <a:t> – </a:t>
            </a:r>
            <a:r>
              <a:rPr lang="cs-CZ" dirty="0" err="1" smtClean="0"/>
              <a:t>when</a:t>
            </a:r>
            <a:r>
              <a:rPr lang="cs-CZ" dirty="0" smtClean="0"/>
              <a:t> </a:t>
            </a:r>
            <a:r>
              <a:rPr lang="cs-CZ" dirty="0" err="1" smtClean="0"/>
              <a:t>acute</a:t>
            </a:r>
            <a:r>
              <a:rPr lang="cs-CZ" dirty="0" smtClean="0"/>
              <a:t> </a:t>
            </a:r>
            <a:r>
              <a:rPr lang="cs-CZ" dirty="0" err="1" smtClean="0"/>
              <a:t>symptoms</a:t>
            </a:r>
            <a:r>
              <a:rPr lang="cs-CZ" dirty="0" smtClean="0"/>
              <a:t> </a:t>
            </a:r>
            <a:r>
              <a:rPr lang="cs-CZ" dirty="0" err="1" smtClean="0"/>
              <a:t>subside</a:t>
            </a:r>
            <a:r>
              <a:rPr lang="cs-CZ" dirty="0" smtClean="0"/>
              <a:t> to </a:t>
            </a:r>
            <a:r>
              <a:rPr lang="cs-CZ" dirty="0" err="1" smtClean="0"/>
              <a:t>initiate</a:t>
            </a:r>
            <a:r>
              <a:rPr lang="cs-CZ" dirty="0" smtClean="0"/>
              <a:t> </a:t>
            </a:r>
            <a:r>
              <a:rPr lang="cs-CZ" dirty="0" err="1" smtClean="0"/>
              <a:t>balling</a:t>
            </a:r>
            <a:r>
              <a:rPr lang="cs-CZ" dirty="0" smtClean="0"/>
              <a:t>, </a:t>
            </a:r>
            <a:r>
              <a:rPr lang="cs-CZ" dirty="0" err="1" smtClean="0"/>
              <a:t>gentle</a:t>
            </a:r>
            <a:r>
              <a:rPr lang="cs-CZ" dirty="0" smtClean="0"/>
              <a:t> soft </a:t>
            </a:r>
            <a:r>
              <a:rPr lang="cs-CZ" dirty="0" err="1" smtClean="0"/>
              <a:t>tissues</a:t>
            </a:r>
            <a:r>
              <a:rPr lang="cs-CZ" dirty="0" smtClean="0"/>
              <a:t> </a:t>
            </a:r>
            <a:r>
              <a:rPr lang="cs-CZ" dirty="0" err="1" smtClean="0"/>
              <a:t>techniques</a:t>
            </a:r>
            <a:r>
              <a:rPr lang="cs-CZ" dirty="0" smtClean="0"/>
              <a:t>, PIR, </a:t>
            </a:r>
            <a:r>
              <a:rPr lang="cs-CZ" dirty="0" err="1" smtClean="0"/>
              <a:t>training</a:t>
            </a:r>
            <a:r>
              <a:rPr lang="cs-CZ" dirty="0" smtClean="0"/>
              <a:t> </a:t>
            </a:r>
            <a:r>
              <a:rPr lang="cs-CZ" dirty="0" err="1" smtClean="0"/>
              <a:t>of</a:t>
            </a:r>
            <a:r>
              <a:rPr lang="cs-CZ" dirty="0" smtClean="0"/>
              <a:t> </a:t>
            </a:r>
            <a:r>
              <a:rPr lang="cs-CZ" dirty="0" err="1" smtClean="0"/>
              <a:t>deep</a:t>
            </a:r>
            <a:r>
              <a:rPr lang="cs-CZ" dirty="0" smtClean="0"/>
              <a:t> </a:t>
            </a:r>
            <a:r>
              <a:rPr lang="cs-CZ" dirty="0" err="1" smtClean="0"/>
              <a:t>postural</a:t>
            </a:r>
            <a:r>
              <a:rPr lang="cs-CZ" dirty="0" smtClean="0"/>
              <a:t> </a:t>
            </a:r>
            <a:r>
              <a:rPr lang="cs-CZ" dirty="0" err="1" smtClean="0"/>
              <a:t>stabilization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spine</a:t>
            </a:r>
            <a:r>
              <a:rPr lang="cs-CZ" dirty="0" smtClean="0"/>
              <a:t>, </a:t>
            </a:r>
            <a:r>
              <a:rPr lang="cs-CZ" dirty="0" err="1" smtClean="0"/>
              <a:t>modalities</a:t>
            </a:r>
            <a:r>
              <a:rPr lang="cs-CZ" dirty="0" smtClean="0"/>
              <a:t> such as </a:t>
            </a:r>
            <a:r>
              <a:rPr lang="cs-CZ" dirty="0" err="1" smtClean="0"/>
              <a:t>ultrasound</a:t>
            </a:r>
            <a:r>
              <a:rPr lang="cs-CZ" dirty="0" smtClean="0"/>
              <a:t> </a:t>
            </a:r>
            <a:r>
              <a:rPr lang="cs-CZ" dirty="0" err="1" smtClean="0"/>
              <a:t>and</a:t>
            </a:r>
            <a:r>
              <a:rPr lang="cs-CZ" dirty="0" smtClean="0"/>
              <a:t> </a:t>
            </a:r>
            <a:r>
              <a:rPr lang="cs-CZ" dirty="0" err="1" smtClean="0"/>
              <a:t>heat</a:t>
            </a:r>
            <a:r>
              <a:rPr lang="cs-CZ" dirty="0" smtClean="0"/>
              <a:t> </a:t>
            </a:r>
            <a:r>
              <a:rPr lang="cs-CZ" dirty="0" err="1" smtClean="0"/>
              <a:t>apllication</a:t>
            </a:r>
            <a:endParaRPr lang="cs-CZ" dirty="0" smtClean="0"/>
          </a:p>
          <a:p>
            <a:endParaRPr lang="en-US" dirty="0" smtClean="0"/>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1403648" y="1340768"/>
            <a:ext cx="6360657" cy="4893493"/>
          </a:xfrm>
          <a:prstGeom prst="rect">
            <a:avLst/>
          </a:prstGeom>
          <a:noFill/>
          <a:ln w="9525">
            <a:noFill/>
            <a:miter lim="800000"/>
            <a:headEnd/>
            <a:tailEnd/>
          </a:ln>
        </p:spPr>
      </p:pic>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Vertebral</a:t>
            </a:r>
            <a:r>
              <a:rPr lang="cs-CZ" b="1" dirty="0" smtClean="0"/>
              <a:t> </a:t>
            </a:r>
            <a:r>
              <a:rPr lang="cs-CZ" b="1" dirty="0" err="1" smtClean="0"/>
              <a:t>Compression</a:t>
            </a:r>
            <a:r>
              <a:rPr lang="cs-CZ" b="1" dirty="0" smtClean="0"/>
              <a:t> </a:t>
            </a:r>
            <a:r>
              <a:rPr lang="cs-CZ" b="1" dirty="0" err="1" smtClean="0"/>
              <a:t>Fractures</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err="1" smtClean="0"/>
              <a:t>When</a:t>
            </a:r>
            <a:r>
              <a:rPr lang="cs-CZ" dirty="0" smtClean="0"/>
              <a:t> </a:t>
            </a:r>
            <a:r>
              <a:rPr lang="cs-CZ" dirty="0" err="1" smtClean="0"/>
              <a:t>the</a:t>
            </a:r>
            <a:r>
              <a:rPr lang="cs-CZ" dirty="0" smtClean="0"/>
              <a:t> </a:t>
            </a:r>
            <a:r>
              <a:rPr lang="cs-CZ" dirty="0" err="1" smtClean="0"/>
              <a:t>vertebrae</a:t>
            </a:r>
            <a:r>
              <a:rPr lang="cs-CZ" dirty="0" smtClean="0"/>
              <a:t> </a:t>
            </a:r>
            <a:r>
              <a:rPr lang="cs-CZ" dirty="0" err="1" smtClean="0"/>
              <a:t>collaps</a:t>
            </a:r>
            <a:r>
              <a:rPr lang="cs-CZ" dirty="0" smtClean="0"/>
              <a:t> (most </a:t>
            </a:r>
            <a:r>
              <a:rPr lang="cs-CZ" dirty="0" err="1" smtClean="0"/>
              <a:t>commonly</a:t>
            </a:r>
            <a:r>
              <a:rPr lang="cs-CZ" dirty="0" smtClean="0"/>
              <a:t> in </a:t>
            </a:r>
            <a:r>
              <a:rPr lang="cs-CZ" dirty="0" err="1" smtClean="0"/>
              <a:t>the</a:t>
            </a:r>
            <a:r>
              <a:rPr lang="cs-CZ" dirty="0" smtClean="0"/>
              <a:t> </a:t>
            </a:r>
            <a:r>
              <a:rPr lang="cs-CZ" dirty="0" err="1" smtClean="0"/>
              <a:t>thoracic</a:t>
            </a:r>
            <a:r>
              <a:rPr lang="cs-CZ" dirty="0" smtClean="0"/>
              <a:t> </a:t>
            </a:r>
            <a:r>
              <a:rPr lang="cs-CZ" dirty="0" err="1" smtClean="0"/>
              <a:t>and</a:t>
            </a:r>
            <a:r>
              <a:rPr lang="cs-CZ" dirty="0" smtClean="0"/>
              <a:t> </a:t>
            </a:r>
            <a:r>
              <a:rPr lang="cs-CZ" dirty="0" err="1" smtClean="0"/>
              <a:t>lumbal</a:t>
            </a:r>
            <a:r>
              <a:rPr lang="cs-CZ" dirty="0" smtClean="0"/>
              <a:t> </a:t>
            </a:r>
            <a:r>
              <a:rPr lang="cs-CZ" dirty="0" err="1" smtClean="0"/>
              <a:t>spine</a:t>
            </a:r>
            <a:r>
              <a:rPr lang="cs-CZ" dirty="0" smtClean="0"/>
              <a:t>)</a:t>
            </a:r>
          </a:p>
          <a:p>
            <a:r>
              <a:rPr lang="cs-CZ" dirty="0" err="1" smtClean="0"/>
              <a:t>Causes</a:t>
            </a:r>
            <a:r>
              <a:rPr lang="cs-CZ" dirty="0" smtClean="0"/>
              <a:t> - </a:t>
            </a:r>
            <a:r>
              <a:rPr lang="en-US" dirty="0" smtClean="0"/>
              <a:t>fall from a tall height in which the person lands on his or her </a:t>
            </a:r>
            <a:r>
              <a:rPr lang="en-US" dirty="0" err="1" smtClean="0"/>
              <a:t>fe</a:t>
            </a:r>
            <a:r>
              <a:rPr lang="cs-CZ" dirty="0" err="1" smtClean="0"/>
              <a:t>et</a:t>
            </a:r>
            <a:r>
              <a:rPr lang="en-US" dirty="0" smtClean="0"/>
              <a:t> or buttocks</a:t>
            </a:r>
            <a:r>
              <a:rPr lang="cs-CZ" dirty="0" smtClean="0"/>
              <a:t>, car  </a:t>
            </a:r>
            <a:r>
              <a:rPr lang="cs-CZ" dirty="0" err="1" smtClean="0"/>
              <a:t>accidents</a:t>
            </a:r>
            <a:r>
              <a:rPr lang="cs-CZ" dirty="0" smtClean="0"/>
              <a:t>, </a:t>
            </a:r>
            <a:r>
              <a:rPr lang="cs-CZ" dirty="0" err="1" smtClean="0"/>
              <a:t>pathologic</a:t>
            </a:r>
            <a:r>
              <a:rPr lang="cs-CZ" dirty="0" smtClean="0"/>
              <a:t> </a:t>
            </a:r>
            <a:r>
              <a:rPr lang="cs-CZ" dirty="0" err="1" smtClean="0"/>
              <a:t>fractures</a:t>
            </a:r>
            <a:r>
              <a:rPr lang="cs-CZ" dirty="0" smtClean="0"/>
              <a:t> </a:t>
            </a:r>
            <a:r>
              <a:rPr lang="cs-CZ" dirty="0" err="1" smtClean="0"/>
              <a:t>and</a:t>
            </a:r>
            <a:r>
              <a:rPr lang="cs-CZ" dirty="0" smtClean="0"/>
              <a:t> </a:t>
            </a:r>
            <a:r>
              <a:rPr lang="cs-CZ" dirty="0" err="1" smtClean="0"/>
              <a:t>people</a:t>
            </a:r>
            <a:r>
              <a:rPr lang="cs-CZ" dirty="0" smtClean="0"/>
              <a:t> </a:t>
            </a:r>
            <a:r>
              <a:rPr lang="cs-CZ" dirty="0" err="1" smtClean="0"/>
              <a:t>with</a:t>
            </a:r>
            <a:r>
              <a:rPr lang="cs-CZ" dirty="0" smtClean="0"/>
              <a:t> </a:t>
            </a:r>
            <a:r>
              <a:rPr lang="cs-CZ" dirty="0" err="1" smtClean="0"/>
              <a:t>osteoporosis</a:t>
            </a:r>
            <a:r>
              <a:rPr lang="cs-CZ" dirty="0" smtClean="0"/>
              <a:t> (</a:t>
            </a:r>
            <a:r>
              <a:rPr lang="cs-CZ" dirty="0" err="1" smtClean="0"/>
              <a:t>little</a:t>
            </a:r>
            <a:r>
              <a:rPr lang="cs-CZ" dirty="0" smtClean="0"/>
              <a:t> </a:t>
            </a:r>
            <a:r>
              <a:rPr lang="cs-CZ" dirty="0" err="1" smtClean="0"/>
              <a:t>or</a:t>
            </a:r>
            <a:r>
              <a:rPr lang="cs-CZ" dirty="0" smtClean="0"/>
              <a:t> no trauma)</a:t>
            </a:r>
          </a:p>
          <a:p>
            <a:r>
              <a:rPr lang="cs-CZ" dirty="0" err="1" smtClean="0"/>
              <a:t>Treatment</a:t>
            </a:r>
            <a:r>
              <a:rPr lang="cs-CZ" dirty="0" smtClean="0"/>
              <a:t> – </a:t>
            </a:r>
            <a:r>
              <a:rPr lang="cs-CZ" b="1" dirty="0" smtClean="0"/>
              <a:t>CONSERVATIVE</a:t>
            </a:r>
            <a:r>
              <a:rPr lang="cs-CZ" dirty="0" smtClean="0"/>
              <a:t> - </a:t>
            </a:r>
            <a:r>
              <a:rPr lang="en-US" dirty="0" smtClean="0"/>
              <a:t>pain medications, decreasing activity, </a:t>
            </a:r>
            <a:r>
              <a:rPr lang="cs-CZ" dirty="0" err="1" smtClean="0"/>
              <a:t>orthosis</a:t>
            </a:r>
            <a:r>
              <a:rPr lang="cs-CZ" dirty="0" smtClean="0"/>
              <a:t>, </a:t>
            </a:r>
            <a:r>
              <a:rPr lang="cs-CZ" dirty="0" err="1" smtClean="0"/>
              <a:t>physical</a:t>
            </a:r>
            <a:r>
              <a:rPr lang="cs-CZ" dirty="0" smtClean="0"/>
              <a:t> </a:t>
            </a:r>
            <a:r>
              <a:rPr lang="cs-CZ" dirty="0" err="1" smtClean="0"/>
              <a:t>therapy</a:t>
            </a:r>
            <a:endParaRPr lang="cs-CZ" dirty="0" smtClean="0"/>
          </a:p>
          <a:p>
            <a:pPr>
              <a:buNone/>
            </a:pPr>
            <a:r>
              <a:rPr lang="cs-CZ" dirty="0" smtClean="0"/>
              <a:t>			 - </a:t>
            </a:r>
            <a:r>
              <a:rPr lang="cs-CZ" b="1" dirty="0" smtClean="0"/>
              <a:t>SURGICAL (</a:t>
            </a:r>
            <a:r>
              <a:rPr lang="cs-CZ" b="1" dirty="0" err="1" smtClean="0"/>
              <a:t>internal</a:t>
            </a:r>
            <a:r>
              <a:rPr lang="cs-CZ" b="1" dirty="0" smtClean="0"/>
              <a:t> </a:t>
            </a:r>
            <a:r>
              <a:rPr lang="cs-CZ" b="1" dirty="0" err="1" smtClean="0"/>
              <a:t>fixation</a:t>
            </a:r>
            <a:r>
              <a:rPr lang="cs-CZ" b="1" dirty="0" smtClean="0"/>
              <a:t>, </a:t>
            </a:r>
            <a:r>
              <a:rPr lang="cs-CZ" b="1" dirty="0" err="1" smtClean="0"/>
              <a:t>spongioplasty</a:t>
            </a:r>
            <a:r>
              <a:rPr lang="cs-CZ" b="1" dirty="0" smtClean="0"/>
              <a:t>)</a:t>
            </a:r>
            <a:r>
              <a:rPr lang="cs-CZ" dirty="0" smtClean="0"/>
              <a:t> – to </a:t>
            </a:r>
            <a:r>
              <a:rPr lang="cs-CZ" dirty="0" err="1" smtClean="0"/>
              <a:t>stabilize</a:t>
            </a:r>
            <a:r>
              <a:rPr lang="cs-CZ" dirty="0" smtClean="0"/>
              <a:t> </a:t>
            </a:r>
            <a:r>
              <a:rPr lang="cs-CZ" dirty="0" err="1" smtClean="0"/>
              <a:t>the</a:t>
            </a:r>
            <a:r>
              <a:rPr lang="cs-CZ" dirty="0" smtClean="0"/>
              <a:t> </a:t>
            </a:r>
            <a:r>
              <a:rPr lang="cs-CZ" dirty="0" err="1" smtClean="0"/>
              <a:t>fractured</a:t>
            </a:r>
            <a:r>
              <a:rPr lang="cs-CZ" dirty="0" smtClean="0"/>
              <a:t> </a:t>
            </a:r>
            <a:r>
              <a:rPr lang="cs-CZ" dirty="0" err="1" smtClean="0"/>
              <a:t>vertebra</a:t>
            </a:r>
            <a:r>
              <a:rPr lang="cs-CZ" dirty="0" smtClean="0"/>
              <a:t> in case </a:t>
            </a:r>
            <a:r>
              <a:rPr lang="en-US" dirty="0" smtClean="0"/>
              <a:t>of sudden and serious instability of the spine</a:t>
            </a:r>
            <a:r>
              <a:rPr lang="cs-CZ" dirty="0" smtClean="0"/>
              <a:t> (</a:t>
            </a:r>
            <a:r>
              <a:rPr lang="en-US" dirty="0" smtClean="0"/>
              <a:t>if the fracture leads to a loss of 50% of the vertebral body's height</a:t>
            </a:r>
            <a:r>
              <a:rPr lang="cs-CZ" dirty="0" smtClean="0"/>
              <a:t>)</a:t>
            </a:r>
            <a:endParaRPr lang="cs-CZ"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600" dirty="0" err="1" smtClean="0"/>
              <a:t>Jewett</a:t>
            </a:r>
            <a:r>
              <a:rPr lang="cs-CZ" sz="3600" dirty="0" smtClean="0"/>
              <a:t> </a:t>
            </a:r>
            <a:r>
              <a:rPr lang="cs-CZ" sz="3600" dirty="0" err="1" smtClean="0"/>
              <a:t>Brace</a:t>
            </a:r>
            <a:endParaRPr lang="cs-CZ" sz="3600" dirty="0"/>
          </a:p>
        </p:txBody>
      </p:sp>
      <p:sp>
        <p:nvSpPr>
          <p:cNvPr id="3" name="Zástupný symbol pro obsah 2"/>
          <p:cNvSpPr>
            <a:spLocks noGrp="1"/>
          </p:cNvSpPr>
          <p:nvPr>
            <p:ph sz="half" idx="1"/>
          </p:nvPr>
        </p:nvSpPr>
        <p:spPr/>
        <p:txBody>
          <a:bodyPr>
            <a:normAutofit fontScale="92500" lnSpcReduction="20000"/>
          </a:bodyPr>
          <a:lstStyle/>
          <a:p>
            <a:r>
              <a:rPr lang="en-US" dirty="0" smtClean="0"/>
              <a:t>The </a:t>
            </a:r>
            <a:r>
              <a:rPr lang="cs-CZ" dirty="0" err="1" smtClean="0"/>
              <a:t>orthosis</a:t>
            </a:r>
            <a:r>
              <a:rPr lang="en-US" dirty="0" smtClean="0"/>
              <a:t> supports the back and restricts movement</a:t>
            </a:r>
            <a:r>
              <a:rPr lang="cs-CZ" dirty="0" smtClean="0"/>
              <a:t> such as </a:t>
            </a:r>
            <a:r>
              <a:rPr lang="cs-CZ" dirty="0" err="1" smtClean="0"/>
              <a:t>bending</a:t>
            </a:r>
            <a:r>
              <a:rPr lang="cs-CZ" dirty="0" smtClean="0"/>
              <a:t> </a:t>
            </a:r>
            <a:r>
              <a:rPr lang="cs-CZ" dirty="0" err="1" smtClean="0"/>
              <a:t>forward</a:t>
            </a:r>
            <a:r>
              <a:rPr lang="cs-CZ" dirty="0" smtClean="0"/>
              <a:t> </a:t>
            </a:r>
            <a:r>
              <a:rPr lang="cs-CZ" dirty="0" err="1" smtClean="0"/>
              <a:t>and</a:t>
            </a:r>
            <a:r>
              <a:rPr lang="cs-CZ" dirty="0" smtClean="0"/>
              <a:t> </a:t>
            </a:r>
            <a:r>
              <a:rPr lang="cs-CZ" dirty="0" err="1" smtClean="0"/>
              <a:t>rotation</a:t>
            </a:r>
            <a:endParaRPr lang="cs-CZ" dirty="0" smtClean="0"/>
          </a:p>
          <a:p>
            <a:r>
              <a:rPr lang="cs-CZ" dirty="0" err="1" smtClean="0"/>
              <a:t>It</a:t>
            </a:r>
            <a:r>
              <a:rPr lang="cs-CZ" dirty="0" smtClean="0"/>
              <a:t> </a:t>
            </a:r>
            <a:r>
              <a:rPr lang="en-US" dirty="0" smtClean="0"/>
              <a:t>holds the spine in straightening, than normal</a:t>
            </a:r>
            <a:endParaRPr lang="cs-CZ" dirty="0" smtClean="0"/>
          </a:p>
          <a:p>
            <a:r>
              <a:rPr lang="en-US" dirty="0" smtClean="0"/>
              <a:t>This takes most of the pressure off the fractured vertebral body, and allows the vertebrae to heal</a:t>
            </a:r>
            <a:endParaRPr lang="cs-CZ" dirty="0" smtClean="0"/>
          </a:p>
          <a:p>
            <a:r>
              <a:rPr lang="en-US" dirty="0" smtClean="0"/>
              <a:t>It also protects the vertebra and stops further collapse of the bone</a:t>
            </a:r>
            <a:endParaRPr lang="cs-CZ"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648200" y="2118519"/>
            <a:ext cx="4038600" cy="4038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Tile </a:t>
            </a:r>
            <a:r>
              <a:rPr lang="cs-CZ" sz="3600" dirty="0" err="1" smtClean="0"/>
              <a:t>Classification</a:t>
            </a:r>
            <a:endParaRPr lang="cs-CZ" sz="3600" dirty="0"/>
          </a:p>
        </p:txBody>
      </p:sp>
      <p:sp>
        <p:nvSpPr>
          <p:cNvPr id="3" name="Zástupný symbol pro obsah 2"/>
          <p:cNvSpPr>
            <a:spLocks noGrp="1"/>
          </p:cNvSpPr>
          <p:nvPr>
            <p:ph idx="1"/>
          </p:nvPr>
        </p:nvSpPr>
        <p:spPr/>
        <p:txBody>
          <a:bodyPr>
            <a:normAutofit fontScale="70000" lnSpcReduction="20000"/>
          </a:bodyPr>
          <a:lstStyle/>
          <a:p>
            <a:endParaRPr lang="en-US" dirty="0" smtClean="0"/>
          </a:p>
          <a:p>
            <a:pPr lvl="1"/>
            <a:r>
              <a:rPr lang="en-US" b="1" dirty="0" smtClean="0"/>
              <a:t>A: stable </a:t>
            </a:r>
          </a:p>
          <a:p>
            <a:pPr lvl="2"/>
            <a:r>
              <a:rPr lang="en-US" dirty="0" smtClean="0"/>
              <a:t>A1: fracture not involving the ring (avulsion or iliac wing fracture)</a:t>
            </a:r>
          </a:p>
          <a:p>
            <a:pPr lvl="2"/>
            <a:r>
              <a:rPr lang="en-US" dirty="0" smtClean="0"/>
              <a:t>A2: stable or minimally displaced fracture of the ring</a:t>
            </a:r>
          </a:p>
          <a:p>
            <a:pPr lvl="2"/>
            <a:r>
              <a:rPr lang="en-US" dirty="0" smtClean="0"/>
              <a:t>A3: transverse sacral fracture </a:t>
            </a:r>
          </a:p>
          <a:p>
            <a:pPr lvl="1"/>
            <a:r>
              <a:rPr lang="en-US" b="1" dirty="0" smtClean="0"/>
              <a:t>B - rotationally unstable, vertically stable </a:t>
            </a:r>
          </a:p>
          <a:p>
            <a:pPr lvl="2"/>
            <a:r>
              <a:rPr lang="en-US" dirty="0" smtClean="0"/>
              <a:t>B1: open book injury (external rotation)</a:t>
            </a:r>
          </a:p>
          <a:p>
            <a:pPr lvl="2"/>
            <a:r>
              <a:rPr lang="en-US" dirty="0" smtClean="0"/>
              <a:t>B2: lateral compression injury (internal rotation) </a:t>
            </a:r>
          </a:p>
          <a:p>
            <a:pPr lvl="3"/>
            <a:r>
              <a:rPr lang="en-US" dirty="0" smtClean="0"/>
              <a:t>B2-1: with anterior ring rotation/displacement through </a:t>
            </a:r>
            <a:r>
              <a:rPr lang="en-US" dirty="0" err="1" smtClean="0"/>
              <a:t>ipsilateral</a:t>
            </a:r>
            <a:r>
              <a:rPr lang="en-US" dirty="0" smtClean="0"/>
              <a:t> </a:t>
            </a:r>
            <a:r>
              <a:rPr lang="en-US" dirty="0" err="1" smtClean="0"/>
              <a:t>rami</a:t>
            </a:r>
            <a:endParaRPr lang="en-US" dirty="0" smtClean="0"/>
          </a:p>
          <a:p>
            <a:pPr lvl="3"/>
            <a:r>
              <a:rPr lang="en-US" dirty="0" smtClean="0"/>
              <a:t>B2-2-with anterior ring rotation/displacement through </a:t>
            </a:r>
            <a:r>
              <a:rPr lang="en-US" dirty="0" err="1" smtClean="0"/>
              <a:t>contralateral</a:t>
            </a:r>
            <a:r>
              <a:rPr lang="en-US" dirty="0" smtClean="0"/>
              <a:t> </a:t>
            </a:r>
            <a:r>
              <a:rPr lang="en-US" dirty="0" err="1" smtClean="0"/>
              <a:t>rami</a:t>
            </a:r>
            <a:r>
              <a:rPr lang="en-US" dirty="0" smtClean="0"/>
              <a:t> (bucket-handle injury)</a:t>
            </a:r>
          </a:p>
          <a:p>
            <a:pPr lvl="2"/>
            <a:r>
              <a:rPr lang="en-US" dirty="0" smtClean="0"/>
              <a:t>B3: bilateral</a:t>
            </a:r>
          </a:p>
          <a:p>
            <a:pPr lvl="1"/>
            <a:r>
              <a:rPr lang="en-US" b="1" dirty="0" smtClean="0"/>
              <a:t>C - rotationally and vertically unstable </a:t>
            </a:r>
          </a:p>
          <a:p>
            <a:pPr lvl="2"/>
            <a:r>
              <a:rPr lang="en-US" b="1" dirty="0" smtClean="0"/>
              <a:t>C1: unilateral </a:t>
            </a:r>
          </a:p>
          <a:p>
            <a:pPr lvl="3"/>
            <a:r>
              <a:rPr lang="en-US" dirty="0" smtClean="0"/>
              <a:t>C1-1: iliac fracture</a:t>
            </a:r>
          </a:p>
          <a:p>
            <a:pPr lvl="3"/>
            <a:r>
              <a:rPr lang="en-US" dirty="0" smtClean="0"/>
              <a:t>C1-2: sacroiliac fracture-dislocation</a:t>
            </a:r>
          </a:p>
          <a:p>
            <a:pPr lvl="3"/>
            <a:r>
              <a:rPr lang="en-US" dirty="0" smtClean="0"/>
              <a:t>C1-3: sacral fracture</a:t>
            </a:r>
          </a:p>
          <a:p>
            <a:pPr lvl="2"/>
            <a:r>
              <a:rPr lang="en-US" dirty="0" smtClean="0"/>
              <a:t>C2: bilateral with one side type B and one side type C</a:t>
            </a:r>
          </a:p>
          <a:p>
            <a:pPr lvl="2"/>
            <a:r>
              <a:rPr lang="en-US" dirty="0" smtClean="0"/>
              <a:t>C3: bilateral with both sides type C</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Rehabilitation</a:t>
            </a:r>
            <a:r>
              <a:rPr lang="cs-CZ" dirty="0" smtClean="0"/>
              <a:t> </a:t>
            </a:r>
            <a:endParaRPr lang="cs-CZ" dirty="0"/>
          </a:p>
        </p:txBody>
      </p:sp>
      <p:sp>
        <p:nvSpPr>
          <p:cNvPr id="3" name="Zástupný symbol pro obsah 2"/>
          <p:cNvSpPr>
            <a:spLocks noGrp="1"/>
          </p:cNvSpPr>
          <p:nvPr>
            <p:ph idx="1"/>
          </p:nvPr>
        </p:nvSpPr>
        <p:spPr/>
        <p:txBody>
          <a:bodyPr>
            <a:normAutofit fontScale="92500"/>
          </a:bodyPr>
          <a:lstStyle/>
          <a:p>
            <a:r>
              <a:rPr lang="cs-CZ" sz="3500" b="1" dirty="0" err="1" smtClean="0"/>
              <a:t>Goals</a:t>
            </a:r>
            <a:r>
              <a:rPr lang="cs-CZ" dirty="0" smtClean="0"/>
              <a:t> </a:t>
            </a:r>
          </a:p>
          <a:p>
            <a:pPr>
              <a:defRPr/>
            </a:pPr>
            <a:r>
              <a:rPr lang="cs-CZ" dirty="0" err="1" smtClean="0"/>
              <a:t>Prevent</a:t>
            </a:r>
            <a:r>
              <a:rPr lang="cs-CZ" dirty="0" smtClean="0"/>
              <a:t>  </a:t>
            </a:r>
            <a:r>
              <a:rPr lang="cs-CZ" dirty="0" err="1" smtClean="0"/>
              <a:t>complications</a:t>
            </a:r>
            <a:r>
              <a:rPr lang="cs-CZ" dirty="0" smtClean="0"/>
              <a:t> such as </a:t>
            </a:r>
            <a:r>
              <a:rPr lang="cs-CZ" dirty="0" err="1" smtClean="0"/>
              <a:t>pneumonia</a:t>
            </a:r>
            <a:r>
              <a:rPr lang="cs-CZ" dirty="0" smtClean="0"/>
              <a:t>, </a:t>
            </a:r>
            <a:r>
              <a:rPr lang="cs-CZ" dirty="0" err="1" smtClean="0"/>
              <a:t>deep</a:t>
            </a:r>
            <a:r>
              <a:rPr lang="cs-CZ" dirty="0" smtClean="0"/>
              <a:t> </a:t>
            </a:r>
            <a:r>
              <a:rPr lang="cs-CZ" dirty="0" err="1" smtClean="0"/>
              <a:t>vein</a:t>
            </a:r>
            <a:r>
              <a:rPr lang="cs-CZ" dirty="0" smtClean="0"/>
              <a:t> </a:t>
            </a:r>
            <a:r>
              <a:rPr lang="cs-CZ" dirty="0" err="1" smtClean="0"/>
              <a:t>thrombosis</a:t>
            </a:r>
            <a:endParaRPr lang="cs-CZ" dirty="0" smtClean="0"/>
          </a:p>
          <a:p>
            <a:pPr>
              <a:defRPr/>
            </a:pPr>
            <a:r>
              <a:rPr lang="cs-CZ" dirty="0" err="1" smtClean="0"/>
              <a:t>Prevent</a:t>
            </a:r>
            <a:r>
              <a:rPr lang="cs-CZ" dirty="0" smtClean="0"/>
              <a:t> </a:t>
            </a:r>
            <a:r>
              <a:rPr lang="cs-CZ" dirty="0" err="1" smtClean="0"/>
              <a:t>decubitus</a:t>
            </a:r>
            <a:endParaRPr lang="cs-CZ" dirty="0" smtClean="0"/>
          </a:p>
          <a:p>
            <a:pPr>
              <a:defRPr/>
            </a:pPr>
            <a:r>
              <a:rPr lang="cs-CZ" dirty="0" err="1" smtClean="0"/>
              <a:t>Prevent</a:t>
            </a:r>
            <a:r>
              <a:rPr lang="cs-CZ" dirty="0" smtClean="0"/>
              <a:t> joint </a:t>
            </a:r>
            <a:r>
              <a:rPr lang="cs-CZ" dirty="0" err="1" smtClean="0"/>
              <a:t>stiffness</a:t>
            </a:r>
            <a:r>
              <a:rPr lang="cs-CZ" dirty="0" smtClean="0"/>
              <a:t> </a:t>
            </a:r>
            <a:r>
              <a:rPr lang="cs-CZ" dirty="0" err="1" smtClean="0"/>
              <a:t>and</a:t>
            </a:r>
            <a:r>
              <a:rPr lang="cs-CZ" dirty="0" smtClean="0"/>
              <a:t> </a:t>
            </a:r>
            <a:r>
              <a:rPr lang="cs-CZ" dirty="0" err="1" smtClean="0"/>
              <a:t>muscle</a:t>
            </a:r>
            <a:r>
              <a:rPr lang="cs-CZ" dirty="0" smtClean="0"/>
              <a:t> </a:t>
            </a:r>
            <a:r>
              <a:rPr lang="cs-CZ" dirty="0" err="1" smtClean="0"/>
              <a:t>contractions</a:t>
            </a:r>
            <a:r>
              <a:rPr lang="cs-CZ" dirty="0" smtClean="0"/>
              <a:t> </a:t>
            </a:r>
            <a:r>
              <a:rPr lang="cs-CZ" dirty="0" err="1" smtClean="0"/>
              <a:t>or</a:t>
            </a:r>
            <a:r>
              <a:rPr lang="cs-CZ" dirty="0" smtClean="0"/>
              <a:t> </a:t>
            </a:r>
            <a:r>
              <a:rPr lang="cs-CZ" dirty="0" err="1" smtClean="0"/>
              <a:t>weakness</a:t>
            </a:r>
            <a:endParaRPr lang="cs-CZ" dirty="0" smtClean="0"/>
          </a:p>
          <a:p>
            <a:pPr>
              <a:defRPr/>
            </a:pPr>
            <a:r>
              <a:rPr lang="cs-CZ" dirty="0" err="1" smtClean="0"/>
              <a:t>Prevent</a:t>
            </a:r>
            <a:r>
              <a:rPr lang="cs-CZ" dirty="0" smtClean="0"/>
              <a:t> </a:t>
            </a:r>
            <a:r>
              <a:rPr lang="cs-CZ" dirty="0" err="1" smtClean="0"/>
              <a:t>deconditioning</a:t>
            </a:r>
            <a:endParaRPr lang="cs-CZ" dirty="0" smtClean="0"/>
          </a:p>
          <a:p>
            <a:pPr>
              <a:defRPr/>
            </a:pPr>
            <a:r>
              <a:rPr lang="cs-CZ" dirty="0" err="1" smtClean="0"/>
              <a:t>Improve</a:t>
            </a:r>
            <a:r>
              <a:rPr lang="cs-CZ" dirty="0" smtClean="0"/>
              <a:t> </a:t>
            </a:r>
            <a:r>
              <a:rPr lang="cs-CZ" dirty="0" err="1" smtClean="0"/>
              <a:t>bed</a:t>
            </a:r>
            <a:r>
              <a:rPr lang="cs-CZ" dirty="0" smtClean="0"/>
              <a:t> mobility</a:t>
            </a:r>
          </a:p>
          <a:p>
            <a:pPr>
              <a:defRPr/>
            </a:pPr>
            <a:r>
              <a:rPr lang="cs-CZ" dirty="0" err="1" smtClean="0"/>
              <a:t>Gradually</a:t>
            </a:r>
            <a:r>
              <a:rPr lang="cs-CZ" dirty="0" smtClean="0"/>
              <a:t> </a:t>
            </a:r>
            <a:r>
              <a:rPr lang="cs-CZ" dirty="0" err="1" smtClean="0"/>
              <a:t>training</a:t>
            </a:r>
            <a:r>
              <a:rPr lang="cs-CZ" dirty="0" smtClean="0"/>
              <a:t> </a:t>
            </a:r>
            <a:r>
              <a:rPr lang="cs-CZ" dirty="0" err="1" smtClean="0"/>
              <a:t>of</a:t>
            </a:r>
            <a:r>
              <a:rPr lang="cs-CZ" dirty="0" smtClean="0"/>
              <a:t> </a:t>
            </a:r>
            <a:r>
              <a:rPr lang="cs-CZ" dirty="0" err="1" smtClean="0"/>
              <a:t>sitting</a:t>
            </a:r>
            <a:r>
              <a:rPr lang="cs-CZ" dirty="0" smtClean="0"/>
              <a:t> </a:t>
            </a:r>
            <a:r>
              <a:rPr lang="cs-CZ" dirty="0" err="1" smtClean="0"/>
              <a:t>and</a:t>
            </a:r>
            <a:r>
              <a:rPr lang="cs-CZ" dirty="0" smtClean="0"/>
              <a:t> </a:t>
            </a:r>
            <a:r>
              <a:rPr lang="cs-CZ" dirty="0" err="1" smtClean="0"/>
              <a:t>standing</a:t>
            </a:r>
            <a:r>
              <a:rPr lang="cs-CZ" dirty="0" smtClean="0"/>
              <a:t> </a:t>
            </a:r>
            <a:r>
              <a:rPr lang="cs-CZ" dirty="0" err="1" smtClean="0"/>
              <a:t>with</a:t>
            </a:r>
            <a:r>
              <a:rPr lang="cs-CZ" dirty="0" smtClean="0"/>
              <a:t> </a:t>
            </a:r>
            <a:r>
              <a:rPr lang="cs-CZ" dirty="0" err="1" smtClean="0"/>
              <a:t>orthosis</a:t>
            </a:r>
            <a:endParaRPr lang="cs-CZ" dirty="0" smtClean="0"/>
          </a:p>
          <a:p>
            <a:pPr>
              <a:defRPr/>
            </a:pPr>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walker</a:t>
            </a:r>
            <a:r>
              <a:rPr lang="cs-CZ" dirty="0" smtClean="0"/>
              <a:t> </a:t>
            </a:r>
            <a:r>
              <a:rPr lang="cs-CZ" dirty="0" err="1" smtClean="0"/>
              <a:t>if</a:t>
            </a:r>
            <a:r>
              <a:rPr lang="cs-CZ" dirty="0" smtClean="0"/>
              <a:t> </a:t>
            </a:r>
            <a:r>
              <a:rPr lang="cs-CZ" dirty="0" err="1" smtClean="0"/>
              <a:t>needed</a:t>
            </a:r>
            <a:r>
              <a:rPr lang="cs-CZ" dirty="0" smtClean="0"/>
              <a:t> in case </a:t>
            </a:r>
            <a:r>
              <a:rPr lang="cs-CZ" dirty="0" err="1" smtClean="0"/>
              <a:t>of</a:t>
            </a:r>
            <a:r>
              <a:rPr lang="cs-CZ" dirty="0" smtClean="0"/>
              <a:t> </a:t>
            </a:r>
            <a:r>
              <a:rPr lang="cs-CZ" dirty="0" err="1" smtClean="0"/>
              <a:t>bad</a:t>
            </a:r>
            <a:r>
              <a:rPr lang="cs-CZ" dirty="0" smtClean="0"/>
              <a:t> stability) </a:t>
            </a:r>
          </a:p>
          <a:p>
            <a:endParaRPr lang="cs-CZ"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Rehabilitation</a:t>
            </a:r>
            <a:r>
              <a:rPr lang="cs-CZ" dirty="0" smtClean="0"/>
              <a:t> </a:t>
            </a:r>
            <a:endParaRPr lang="cs-CZ" dirty="0"/>
          </a:p>
        </p:txBody>
      </p:sp>
      <p:sp>
        <p:nvSpPr>
          <p:cNvPr id="3" name="Zástupný symbol pro obsah 2"/>
          <p:cNvSpPr>
            <a:spLocks noGrp="1"/>
          </p:cNvSpPr>
          <p:nvPr>
            <p:ph idx="1"/>
          </p:nvPr>
        </p:nvSpPr>
        <p:spPr/>
        <p:txBody>
          <a:bodyPr>
            <a:normAutofit fontScale="85000" lnSpcReduction="20000"/>
          </a:bodyPr>
          <a:lstStyle/>
          <a:p>
            <a:r>
              <a:rPr lang="cs-CZ" sz="3300" b="1" dirty="0" err="1" smtClean="0"/>
              <a:t>Acute</a:t>
            </a:r>
            <a:r>
              <a:rPr lang="cs-CZ" sz="3300" b="1" dirty="0" smtClean="0"/>
              <a:t> </a:t>
            </a:r>
            <a:r>
              <a:rPr lang="cs-CZ" sz="3300" b="1" dirty="0" err="1" smtClean="0"/>
              <a:t>phase</a:t>
            </a:r>
            <a:r>
              <a:rPr lang="cs-CZ" sz="3300" b="1" dirty="0" smtClean="0"/>
              <a:t> </a:t>
            </a:r>
            <a:r>
              <a:rPr lang="cs-CZ" dirty="0" smtClean="0"/>
              <a:t>– </a:t>
            </a:r>
            <a:r>
              <a:rPr lang="cs-CZ" dirty="0" err="1" smtClean="0"/>
              <a:t>during</a:t>
            </a:r>
            <a:r>
              <a:rPr lang="cs-CZ" dirty="0" smtClean="0"/>
              <a:t> </a:t>
            </a:r>
            <a:r>
              <a:rPr lang="cs-CZ" dirty="0" err="1" smtClean="0"/>
              <a:t>relative</a:t>
            </a:r>
            <a:r>
              <a:rPr lang="cs-CZ" dirty="0" smtClean="0"/>
              <a:t> </a:t>
            </a:r>
            <a:r>
              <a:rPr lang="cs-CZ" dirty="0" err="1" smtClean="0"/>
              <a:t>bed</a:t>
            </a:r>
            <a:r>
              <a:rPr lang="cs-CZ" dirty="0" smtClean="0"/>
              <a:t> rest</a:t>
            </a:r>
          </a:p>
          <a:p>
            <a:r>
              <a:rPr lang="cs-CZ" dirty="0" err="1" smtClean="0"/>
              <a:t>Respiratory</a:t>
            </a:r>
            <a:r>
              <a:rPr lang="cs-CZ" dirty="0" smtClean="0"/>
              <a:t> </a:t>
            </a:r>
            <a:r>
              <a:rPr lang="cs-CZ" dirty="0" err="1" smtClean="0"/>
              <a:t>physical</a:t>
            </a:r>
            <a:r>
              <a:rPr lang="cs-CZ" dirty="0" smtClean="0"/>
              <a:t> </a:t>
            </a:r>
            <a:r>
              <a:rPr lang="cs-CZ" dirty="0" err="1" smtClean="0"/>
              <a:t>therapy</a:t>
            </a:r>
            <a:endParaRPr lang="cs-CZ" dirty="0" smtClean="0"/>
          </a:p>
          <a:p>
            <a:r>
              <a:rPr lang="cs-CZ" dirty="0" err="1" smtClean="0"/>
              <a:t>Circulary</a:t>
            </a:r>
            <a:r>
              <a:rPr lang="cs-CZ" dirty="0" smtClean="0"/>
              <a:t> </a:t>
            </a:r>
            <a:r>
              <a:rPr lang="cs-CZ" dirty="0" err="1" smtClean="0"/>
              <a:t>exercises</a:t>
            </a:r>
            <a:endParaRPr lang="cs-CZ" dirty="0" smtClean="0"/>
          </a:p>
          <a:p>
            <a:r>
              <a:rPr lang="cs-CZ" dirty="0" err="1" smtClean="0"/>
              <a:t>Repositioning</a:t>
            </a:r>
            <a:endParaRPr lang="cs-CZ" dirty="0" smtClean="0"/>
          </a:p>
          <a:p>
            <a:r>
              <a:rPr lang="cs-CZ" dirty="0" err="1" smtClean="0"/>
              <a:t>Functional</a:t>
            </a:r>
            <a:r>
              <a:rPr lang="cs-CZ" dirty="0" smtClean="0"/>
              <a:t> mobility </a:t>
            </a:r>
            <a:r>
              <a:rPr lang="cs-CZ" dirty="0" err="1" smtClean="0"/>
              <a:t>training</a:t>
            </a:r>
            <a:r>
              <a:rPr lang="cs-CZ" dirty="0" smtClean="0"/>
              <a:t> – </a:t>
            </a:r>
            <a:r>
              <a:rPr lang="cs-CZ" dirty="0" err="1" smtClean="0"/>
              <a:t>includes</a:t>
            </a:r>
            <a:r>
              <a:rPr lang="cs-CZ" dirty="0" smtClean="0"/>
              <a:t> </a:t>
            </a:r>
            <a:r>
              <a:rPr lang="cs-CZ" dirty="0" err="1" smtClean="0"/>
              <a:t>bed</a:t>
            </a:r>
            <a:r>
              <a:rPr lang="cs-CZ" dirty="0" smtClean="0"/>
              <a:t> mobility </a:t>
            </a:r>
            <a:r>
              <a:rPr lang="cs-CZ" dirty="0" err="1" smtClean="0"/>
              <a:t>and</a:t>
            </a:r>
            <a:r>
              <a:rPr lang="cs-CZ" dirty="0" smtClean="0"/>
              <a:t> transfer </a:t>
            </a:r>
            <a:r>
              <a:rPr lang="cs-CZ" dirty="0" err="1" smtClean="0"/>
              <a:t>training</a:t>
            </a:r>
            <a:r>
              <a:rPr lang="cs-CZ" dirty="0" smtClean="0"/>
              <a:t> such as </a:t>
            </a:r>
            <a:r>
              <a:rPr lang="cs-CZ" dirty="0" err="1" smtClean="0"/>
              <a:t>bridging</a:t>
            </a:r>
            <a:r>
              <a:rPr lang="cs-CZ" dirty="0" smtClean="0"/>
              <a:t>, </a:t>
            </a:r>
            <a:r>
              <a:rPr lang="cs-CZ" dirty="0" err="1" smtClean="0"/>
              <a:t>rolling</a:t>
            </a:r>
            <a:r>
              <a:rPr lang="cs-CZ" dirty="0" smtClean="0"/>
              <a:t> to </a:t>
            </a:r>
            <a:r>
              <a:rPr lang="cs-CZ" dirty="0" err="1" smtClean="0"/>
              <a:t>the</a:t>
            </a:r>
            <a:r>
              <a:rPr lang="cs-CZ" dirty="0" smtClean="0"/>
              <a:t> </a:t>
            </a:r>
            <a:r>
              <a:rPr lang="cs-CZ" dirty="0" err="1" smtClean="0"/>
              <a:t>sides</a:t>
            </a:r>
            <a:r>
              <a:rPr lang="cs-CZ" dirty="0" smtClean="0"/>
              <a:t>, log-</a:t>
            </a:r>
            <a:r>
              <a:rPr lang="cs-CZ" dirty="0" err="1" smtClean="0"/>
              <a:t>rolling</a:t>
            </a:r>
            <a:r>
              <a:rPr lang="cs-CZ" dirty="0" smtClean="0"/>
              <a:t>, </a:t>
            </a:r>
            <a:r>
              <a:rPr lang="cs-CZ" dirty="0" err="1" smtClean="0"/>
              <a:t>moving</a:t>
            </a:r>
            <a:r>
              <a:rPr lang="cs-CZ" dirty="0" smtClean="0"/>
              <a:t> </a:t>
            </a:r>
            <a:r>
              <a:rPr lang="cs-CZ" dirty="0" err="1" smtClean="0"/>
              <a:t>up</a:t>
            </a:r>
            <a:r>
              <a:rPr lang="cs-CZ" dirty="0" smtClean="0"/>
              <a:t> </a:t>
            </a:r>
            <a:r>
              <a:rPr lang="cs-CZ" dirty="0" err="1" smtClean="0"/>
              <a:t>or</a:t>
            </a:r>
            <a:r>
              <a:rPr lang="cs-CZ" dirty="0" smtClean="0"/>
              <a:t> </a:t>
            </a:r>
            <a:r>
              <a:rPr lang="cs-CZ" dirty="0" err="1" smtClean="0"/>
              <a:t>down</a:t>
            </a:r>
            <a:r>
              <a:rPr lang="cs-CZ" dirty="0" smtClean="0"/>
              <a:t> </a:t>
            </a:r>
            <a:r>
              <a:rPr lang="cs-CZ" dirty="0" err="1" smtClean="0"/>
              <a:t>the</a:t>
            </a:r>
            <a:r>
              <a:rPr lang="cs-CZ" dirty="0" smtClean="0"/>
              <a:t> </a:t>
            </a:r>
            <a:r>
              <a:rPr lang="cs-CZ" dirty="0" err="1" smtClean="0"/>
              <a:t>bed</a:t>
            </a:r>
            <a:r>
              <a:rPr lang="cs-CZ" dirty="0" smtClean="0"/>
              <a:t> - </a:t>
            </a:r>
            <a:r>
              <a:rPr lang="cs-CZ" dirty="0" err="1" smtClean="0"/>
              <a:t>scooting</a:t>
            </a:r>
            <a:endParaRPr lang="cs-CZ" dirty="0" smtClean="0"/>
          </a:p>
          <a:p>
            <a:r>
              <a:rPr lang="cs-CZ" dirty="0" err="1" smtClean="0"/>
              <a:t>Active</a:t>
            </a:r>
            <a:r>
              <a:rPr lang="cs-CZ" dirty="0" smtClean="0"/>
              <a:t> </a:t>
            </a:r>
            <a:r>
              <a:rPr lang="cs-CZ" dirty="0" err="1" smtClean="0"/>
              <a:t>range</a:t>
            </a:r>
            <a:r>
              <a:rPr lang="cs-CZ" dirty="0" smtClean="0"/>
              <a:t> </a:t>
            </a:r>
            <a:r>
              <a:rPr lang="cs-CZ" dirty="0" err="1" smtClean="0"/>
              <a:t>of</a:t>
            </a:r>
            <a:r>
              <a:rPr lang="cs-CZ" dirty="0" smtClean="0"/>
              <a:t> </a:t>
            </a:r>
            <a:r>
              <a:rPr lang="cs-CZ" dirty="0" err="1" smtClean="0"/>
              <a:t>motion</a:t>
            </a:r>
            <a:r>
              <a:rPr lang="cs-CZ" dirty="0" smtClean="0"/>
              <a:t> </a:t>
            </a:r>
            <a:r>
              <a:rPr lang="cs-CZ" dirty="0" err="1" smtClean="0"/>
              <a:t>exercise</a:t>
            </a:r>
            <a:r>
              <a:rPr lang="cs-CZ" dirty="0" smtClean="0"/>
              <a:t> </a:t>
            </a:r>
            <a:r>
              <a:rPr lang="cs-CZ" dirty="0" err="1" smtClean="0"/>
              <a:t>and</a:t>
            </a:r>
            <a:r>
              <a:rPr lang="cs-CZ" dirty="0" smtClean="0"/>
              <a:t> </a:t>
            </a:r>
            <a:r>
              <a:rPr lang="cs-CZ" dirty="0" err="1" smtClean="0"/>
              <a:t>resistance</a:t>
            </a:r>
            <a:r>
              <a:rPr lang="cs-CZ" dirty="0" smtClean="0"/>
              <a:t> </a:t>
            </a:r>
            <a:r>
              <a:rPr lang="cs-CZ" dirty="0" err="1" smtClean="0"/>
              <a:t>exercise</a:t>
            </a:r>
            <a:r>
              <a:rPr lang="cs-CZ" dirty="0" smtClean="0"/>
              <a:t> </a:t>
            </a:r>
            <a:r>
              <a:rPr lang="cs-CZ" dirty="0" err="1" smtClean="0"/>
              <a:t>of</a:t>
            </a:r>
            <a:r>
              <a:rPr lang="cs-CZ" dirty="0" smtClean="0"/>
              <a:t> </a:t>
            </a:r>
            <a:r>
              <a:rPr lang="cs-CZ" dirty="0" err="1" smtClean="0"/>
              <a:t>upper</a:t>
            </a:r>
            <a:r>
              <a:rPr lang="cs-CZ" dirty="0" smtClean="0"/>
              <a:t> </a:t>
            </a:r>
            <a:r>
              <a:rPr lang="cs-CZ" dirty="0" err="1" smtClean="0"/>
              <a:t>and</a:t>
            </a:r>
            <a:r>
              <a:rPr lang="cs-CZ" dirty="0" smtClean="0"/>
              <a:t> </a:t>
            </a:r>
            <a:r>
              <a:rPr lang="cs-CZ" dirty="0" err="1" smtClean="0"/>
              <a:t>lower</a:t>
            </a:r>
            <a:r>
              <a:rPr lang="cs-CZ" dirty="0" smtClean="0"/>
              <a:t> </a:t>
            </a:r>
            <a:r>
              <a:rPr lang="cs-CZ" dirty="0" err="1" smtClean="0"/>
              <a:t>extremities</a:t>
            </a:r>
            <a:r>
              <a:rPr lang="cs-CZ" dirty="0" smtClean="0"/>
              <a:t> </a:t>
            </a:r>
          </a:p>
          <a:p>
            <a:r>
              <a:rPr lang="cs-CZ" dirty="0" err="1" smtClean="0"/>
              <a:t>Isometric</a:t>
            </a:r>
            <a:r>
              <a:rPr lang="cs-CZ" dirty="0" smtClean="0"/>
              <a:t> </a:t>
            </a:r>
            <a:r>
              <a:rPr lang="cs-CZ" dirty="0" err="1" smtClean="0"/>
              <a:t>exercises</a:t>
            </a:r>
            <a:r>
              <a:rPr lang="cs-CZ" dirty="0" smtClean="0"/>
              <a:t> </a:t>
            </a:r>
          </a:p>
          <a:p>
            <a:r>
              <a:rPr lang="cs-CZ" dirty="0" err="1" smtClean="0"/>
              <a:t>Training</a:t>
            </a:r>
            <a:r>
              <a:rPr lang="cs-CZ" dirty="0" smtClean="0"/>
              <a:t> </a:t>
            </a:r>
            <a:r>
              <a:rPr lang="cs-CZ" dirty="0" err="1" smtClean="0"/>
              <a:t>of</a:t>
            </a:r>
            <a:r>
              <a:rPr lang="cs-CZ" dirty="0" smtClean="0"/>
              <a:t> </a:t>
            </a:r>
            <a:r>
              <a:rPr lang="cs-CZ" dirty="0" err="1" smtClean="0"/>
              <a:t>deep</a:t>
            </a:r>
            <a:r>
              <a:rPr lang="cs-CZ" dirty="0" smtClean="0"/>
              <a:t> </a:t>
            </a:r>
            <a:r>
              <a:rPr lang="cs-CZ" dirty="0" err="1" smtClean="0"/>
              <a:t>postural</a:t>
            </a:r>
            <a:r>
              <a:rPr lang="cs-CZ" dirty="0" smtClean="0"/>
              <a:t> </a:t>
            </a:r>
            <a:r>
              <a:rPr lang="cs-CZ" dirty="0" err="1" smtClean="0"/>
              <a:t>stabilization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spine</a:t>
            </a:r>
            <a:r>
              <a:rPr lang="cs-CZ" dirty="0" smtClean="0"/>
              <a:t> </a:t>
            </a:r>
          </a:p>
          <a:p>
            <a:r>
              <a:rPr lang="cs-CZ" dirty="0" err="1" smtClean="0"/>
              <a:t>Precautions</a:t>
            </a:r>
            <a:r>
              <a:rPr lang="cs-CZ" dirty="0" smtClean="0"/>
              <a:t> – </a:t>
            </a:r>
            <a:r>
              <a:rPr lang="cs-CZ" dirty="0" err="1" smtClean="0"/>
              <a:t>restricted</a:t>
            </a:r>
            <a:r>
              <a:rPr lang="cs-CZ" dirty="0" smtClean="0"/>
              <a:t> </a:t>
            </a:r>
            <a:r>
              <a:rPr lang="cs-CZ" dirty="0" err="1" smtClean="0"/>
              <a:t>movements</a:t>
            </a:r>
            <a:r>
              <a:rPr lang="cs-CZ" dirty="0" smtClean="0"/>
              <a:t> (</a:t>
            </a:r>
            <a:r>
              <a:rPr lang="cs-CZ" dirty="0" err="1" smtClean="0"/>
              <a:t>bending</a:t>
            </a:r>
            <a:r>
              <a:rPr lang="cs-CZ" dirty="0" smtClean="0"/>
              <a:t> </a:t>
            </a:r>
            <a:r>
              <a:rPr lang="cs-CZ" dirty="0" err="1" smtClean="0"/>
              <a:t>forward</a:t>
            </a:r>
            <a:r>
              <a:rPr lang="cs-CZ" dirty="0" smtClean="0"/>
              <a:t>, </a:t>
            </a:r>
            <a:r>
              <a:rPr lang="cs-CZ" dirty="0" err="1" smtClean="0"/>
              <a:t>rotation</a:t>
            </a:r>
            <a:r>
              <a:rPr lang="cs-CZ" dirty="0" smtClean="0"/>
              <a:t>)</a:t>
            </a:r>
          </a:p>
          <a:p>
            <a:r>
              <a:rPr lang="cs-CZ" dirty="0" err="1" smtClean="0"/>
              <a:t>Application</a:t>
            </a:r>
            <a:r>
              <a:rPr lang="cs-CZ" dirty="0" smtClean="0"/>
              <a:t> </a:t>
            </a:r>
            <a:r>
              <a:rPr lang="cs-CZ" dirty="0" err="1" smtClean="0"/>
              <a:t>of</a:t>
            </a:r>
            <a:r>
              <a:rPr lang="cs-CZ" dirty="0" smtClean="0"/>
              <a:t> </a:t>
            </a:r>
            <a:r>
              <a:rPr lang="cs-CZ" dirty="0" err="1" smtClean="0"/>
              <a:t>orthosis</a:t>
            </a:r>
            <a:r>
              <a:rPr lang="cs-CZ" dirty="0" smtClean="0"/>
              <a:t> (</a:t>
            </a:r>
            <a:r>
              <a:rPr lang="cs-CZ" dirty="0" err="1" smtClean="0"/>
              <a:t>for</a:t>
            </a:r>
            <a:r>
              <a:rPr lang="cs-CZ" dirty="0" smtClean="0"/>
              <a:t> 3 </a:t>
            </a:r>
            <a:r>
              <a:rPr lang="cs-CZ" dirty="0" err="1" smtClean="0"/>
              <a:t>months</a:t>
            </a:r>
            <a:r>
              <a:rPr lang="cs-CZ" dirty="0" smtClean="0"/>
              <a:t>)</a:t>
            </a:r>
          </a:p>
          <a:p>
            <a:endParaRPr lang="cs-CZ" dirty="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Rehabilitation</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cs-CZ" sz="3000" b="1" dirty="0" err="1" smtClean="0"/>
              <a:t>Subacute</a:t>
            </a:r>
            <a:r>
              <a:rPr lang="cs-CZ" sz="3000" b="1" dirty="0" smtClean="0"/>
              <a:t> </a:t>
            </a:r>
            <a:r>
              <a:rPr lang="cs-CZ" sz="3000" b="1" dirty="0" err="1" smtClean="0"/>
              <a:t>phase</a:t>
            </a:r>
            <a:endParaRPr lang="cs-CZ" sz="3000" b="1" dirty="0" smtClean="0"/>
          </a:p>
          <a:p>
            <a:r>
              <a:rPr lang="cs-CZ" dirty="0" err="1" smtClean="0"/>
              <a:t>Continue</a:t>
            </a:r>
            <a:r>
              <a:rPr lang="cs-CZ" dirty="0" smtClean="0"/>
              <a:t> </a:t>
            </a:r>
            <a:r>
              <a:rPr lang="cs-CZ" dirty="0" err="1" smtClean="0"/>
              <a:t>with</a:t>
            </a:r>
            <a:r>
              <a:rPr lang="cs-CZ" dirty="0" smtClean="0"/>
              <a:t> </a:t>
            </a:r>
            <a:r>
              <a:rPr lang="cs-CZ" dirty="0" err="1" smtClean="0"/>
              <a:t>physical</a:t>
            </a:r>
            <a:r>
              <a:rPr lang="cs-CZ" dirty="0" smtClean="0"/>
              <a:t> </a:t>
            </a:r>
            <a:r>
              <a:rPr lang="cs-CZ" dirty="0" err="1" smtClean="0"/>
              <a:t>therapy</a:t>
            </a:r>
            <a:r>
              <a:rPr lang="cs-CZ" dirty="0" smtClean="0"/>
              <a:t> in </a:t>
            </a:r>
            <a:r>
              <a:rPr lang="cs-CZ" dirty="0" err="1" smtClean="0"/>
              <a:t>bed</a:t>
            </a:r>
            <a:endParaRPr lang="cs-CZ" dirty="0" smtClean="0"/>
          </a:p>
          <a:p>
            <a:r>
              <a:rPr lang="cs-CZ" dirty="0" err="1" smtClean="0"/>
              <a:t>Training</a:t>
            </a:r>
            <a:r>
              <a:rPr lang="cs-CZ" dirty="0" smtClean="0"/>
              <a:t> </a:t>
            </a:r>
            <a:r>
              <a:rPr lang="cs-CZ" dirty="0" err="1" smtClean="0"/>
              <a:t>of</a:t>
            </a:r>
            <a:r>
              <a:rPr lang="cs-CZ" dirty="0" smtClean="0"/>
              <a:t> </a:t>
            </a:r>
            <a:r>
              <a:rPr lang="cs-CZ" dirty="0" err="1" smtClean="0"/>
              <a:t>sitting</a:t>
            </a:r>
            <a:r>
              <a:rPr lang="cs-CZ" dirty="0" smtClean="0"/>
              <a:t> </a:t>
            </a:r>
            <a:r>
              <a:rPr lang="cs-CZ" dirty="0" err="1" smtClean="0"/>
              <a:t>and</a:t>
            </a:r>
            <a:r>
              <a:rPr lang="cs-CZ" dirty="0" smtClean="0"/>
              <a:t> </a:t>
            </a:r>
            <a:r>
              <a:rPr lang="cs-CZ" dirty="0" err="1" smtClean="0"/>
              <a:t>standing</a:t>
            </a:r>
            <a:r>
              <a:rPr lang="cs-CZ" dirty="0" smtClean="0"/>
              <a:t> </a:t>
            </a:r>
            <a:r>
              <a:rPr lang="cs-CZ" dirty="0" err="1" smtClean="0"/>
              <a:t>with</a:t>
            </a:r>
            <a:r>
              <a:rPr lang="cs-CZ" dirty="0" smtClean="0"/>
              <a:t> </a:t>
            </a:r>
            <a:r>
              <a:rPr lang="cs-CZ" dirty="0" err="1" smtClean="0"/>
              <a:t>orthosis</a:t>
            </a:r>
            <a:endParaRPr lang="cs-CZ" dirty="0" smtClean="0"/>
          </a:p>
          <a:p>
            <a:r>
              <a:rPr lang="cs-CZ" dirty="0" err="1" smtClean="0"/>
              <a:t>Gait</a:t>
            </a:r>
            <a:r>
              <a:rPr lang="cs-CZ" dirty="0" smtClean="0"/>
              <a:t> </a:t>
            </a:r>
            <a:r>
              <a:rPr lang="cs-CZ" dirty="0" err="1" smtClean="0"/>
              <a:t>training</a:t>
            </a:r>
            <a:r>
              <a:rPr lang="cs-CZ" dirty="0" smtClean="0"/>
              <a:t> </a:t>
            </a:r>
            <a:r>
              <a:rPr lang="cs-CZ" dirty="0" err="1" smtClean="0"/>
              <a:t>with</a:t>
            </a:r>
            <a:r>
              <a:rPr lang="cs-CZ" dirty="0" smtClean="0"/>
              <a:t> </a:t>
            </a:r>
            <a:r>
              <a:rPr lang="cs-CZ" dirty="0" err="1" smtClean="0"/>
              <a:t>orthosis</a:t>
            </a:r>
            <a:r>
              <a:rPr lang="cs-CZ" dirty="0" smtClean="0"/>
              <a:t> (</a:t>
            </a:r>
            <a:r>
              <a:rPr lang="cs-CZ" dirty="0" err="1" smtClean="0"/>
              <a:t>if</a:t>
            </a:r>
            <a:r>
              <a:rPr lang="cs-CZ" dirty="0" smtClean="0"/>
              <a:t> </a:t>
            </a:r>
            <a:r>
              <a:rPr lang="cs-CZ" dirty="0" err="1" smtClean="0"/>
              <a:t>needed</a:t>
            </a:r>
            <a:r>
              <a:rPr lang="cs-CZ" dirty="0" smtClean="0"/>
              <a:t> </a:t>
            </a:r>
            <a:r>
              <a:rPr lang="cs-CZ" dirty="0" err="1" smtClean="0"/>
              <a:t>with</a:t>
            </a:r>
            <a:r>
              <a:rPr lang="cs-CZ" dirty="0" smtClean="0"/>
              <a:t> </a:t>
            </a:r>
            <a:r>
              <a:rPr lang="cs-CZ" dirty="0" err="1" smtClean="0"/>
              <a:t>walker</a:t>
            </a:r>
            <a:r>
              <a:rPr lang="cs-CZ" dirty="0" smtClean="0"/>
              <a:t> </a:t>
            </a:r>
            <a:r>
              <a:rPr lang="cs-CZ" dirty="0" err="1" smtClean="0"/>
              <a:t>at</a:t>
            </a:r>
            <a:r>
              <a:rPr lang="cs-CZ" dirty="0" smtClean="0"/>
              <a:t> </a:t>
            </a:r>
            <a:r>
              <a:rPr lang="cs-CZ" dirty="0" err="1" smtClean="0"/>
              <a:t>the</a:t>
            </a:r>
            <a:r>
              <a:rPr lang="cs-CZ" dirty="0" smtClean="0"/>
              <a:t> </a:t>
            </a:r>
            <a:r>
              <a:rPr lang="cs-CZ" dirty="0" err="1" smtClean="0"/>
              <a:t>beginning</a:t>
            </a:r>
            <a:r>
              <a:rPr lang="cs-CZ" dirty="0" smtClean="0"/>
              <a:t>)</a:t>
            </a:r>
          </a:p>
          <a:p>
            <a:r>
              <a:rPr lang="cs-CZ" dirty="0" err="1" smtClean="0"/>
              <a:t>Sensorimotor</a:t>
            </a:r>
            <a:r>
              <a:rPr lang="cs-CZ" dirty="0" smtClean="0"/>
              <a:t> </a:t>
            </a:r>
            <a:r>
              <a:rPr lang="cs-CZ" dirty="0" err="1" smtClean="0"/>
              <a:t>training</a:t>
            </a:r>
            <a:r>
              <a:rPr lang="cs-CZ" dirty="0" smtClean="0"/>
              <a:t> – to </a:t>
            </a:r>
            <a:r>
              <a:rPr lang="cs-CZ" dirty="0" err="1" smtClean="0"/>
              <a:t>improve</a:t>
            </a:r>
            <a:r>
              <a:rPr lang="cs-CZ" dirty="0" smtClean="0"/>
              <a:t> balance </a:t>
            </a:r>
            <a:r>
              <a:rPr lang="cs-CZ" dirty="0" err="1" smtClean="0"/>
              <a:t>skills</a:t>
            </a:r>
            <a:r>
              <a:rPr lang="cs-CZ" dirty="0" smtClean="0"/>
              <a:t> </a:t>
            </a:r>
            <a:r>
              <a:rPr lang="cs-CZ" dirty="0" err="1" smtClean="0"/>
              <a:t>and</a:t>
            </a:r>
            <a:r>
              <a:rPr lang="cs-CZ" dirty="0" smtClean="0"/>
              <a:t> joint stability (</a:t>
            </a:r>
            <a:r>
              <a:rPr lang="cs-CZ" dirty="0" err="1" smtClean="0"/>
              <a:t>includes</a:t>
            </a:r>
            <a:r>
              <a:rPr lang="cs-CZ" dirty="0" smtClean="0"/>
              <a:t> </a:t>
            </a:r>
            <a:r>
              <a:rPr lang="cs-CZ" dirty="0" err="1" smtClean="0"/>
              <a:t>simple</a:t>
            </a:r>
            <a:r>
              <a:rPr lang="cs-CZ" dirty="0" smtClean="0"/>
              <a:t> </a:t>
            </a:r>
            <a:r>
              <a:rPr lang="cs-CZ" dirty="0" err="1" smtClean="0"/>
              <a:t>exercises</a:t>
            </a:r>
            <a:r>
              <a:rPr lang="cs-CZ" dirty="0" smtClean="0"/>
              <a:t> such as </a:t>
            </a:r>
            <a:r>
              <a:rPr lang="cs-CZ" dirty="0" err="1" smtClean="0"/>
              <a:t>toe</a:t>
            </a:r>
            <a:r>
              <a:rPr lang="cs-CZ" dirty="0" smtClean="0"/>
              <a:t>-</a:t>
            </a:r>
            <a:r>
              <a:rPr lang="cs-CZ" dirty="0" err="1" smtClean="0"/>
              <a:t>standing</a:t>
            </a:r>
            <a:r>
              <a:rPr lang="cs-CZ" dirty="0" smtClean="0"/>
              <a:t>, </a:t>
            </a:r>
            <a:r>
              <a:rPr lang="cs-CZ" dirty="0" err="1" smtClean="0"/>
              <a:t>standing</a:t>
            </a:r>
            <a:r>
              <a:rPr lang="cs-CZ" dirty="0" smtClean="0"/>
              <a:t> </a:t>
            </a:r>
            <a:r>
              <a:rPr lang="cs-CZ" dirty="0" err="1" smtClean="0"/>
              <a:t>hip</a:t>
            </a:r>
            <a:r>
              <a:rPr lang="cs-CZ" dirty="0" smtClean="0"/>
              <a:t> </a:t>
            </a:r>
            <a:r>
              <a:rPr lang="cs-CZ" dirty="0" err="1" smtClean="0"/>
              <a:t>flexion</a:t>
            </a:r>
            <a:r>
              <a:rPr lang="cs-CZ" dirty="0" smtClean="0"/>
              <a:t>, </a:t>
            </a:r>
            <a:r>
              <a:rPr lang="cs-CZ" dirty="0" err="1" smtClean="0"/>
              <a:t>standing</a:t>
            </a:r>
            <a:r>
              <a:rPr lang="cs-CZ" dirty="0" smtClean="0"/>
              <a:t> </a:t>
            </a:r>
            <a:r>
              <a:rPr lang="cs-CZ" dirty="0" err="1" smtClean="0"/>
              <a:t>side</a:t>
            </a:r>
            <a:r>
              <a:rPr lang="cs-CZ" dirty="0" smtClean="0"/>
              <a:t> leg </a:t>
            </a:r>
            <a:r>
              <a:rPr lang="cs-CZ" dirty="0" err="1" smtClean="0"/>
              <a:t>raise</a:t>
            </a:r>
            <a:r>
              <a:rPr lang="cs-CZ" dirty="0" smtClean="0"/>
              <a:t> </a:t>
            </a:r>
            <a:r>
              <a:rPr lang="cs-CZ" dirty="0" err="1" smtClean="0"/>
              <a:t>following</a:t>
            </a:r>
            <a:r>
              <a:rPr lang="cs-CZ" dirty="0" smtClean="0"/>
              <a:t> </a:t>
            </a:r>
            <a:r>
              <a:rPr lang="cs-CZ" dirty="0" err="1" smtClean="0"/>
              <a:t>modifications</a:t>
            </a:r>
            <a:r>
              <a:rPr lang="cs-CZ" dirty="0" smtClean="0"/>
              <a:t> </a:t>
            </a:r>
            <a:r>
              <a:rPr lang="cs-CZ" dirty="0" err="1" smtClean="0"/>
              <a:t>doing</a:t>
            </a:r>
            <a:r>
              <a:rPr lang="cs-CZ" dirty="0" smtClean="0"/>
              <a:t> </a:t>
            </a:r>
            <a:r>
              <a:rPr lang="cs-CZ" dirty="0" err="1" smtClean="0"/>
              <a:t>exercise</a:t>
            </a:r>
            <a:r>
              <a:rPr lang="cs-CZ" dirty="0" smtClean="0"/>
              <a:t> </a:t>
            </a:r>
            <a:r>
              <a:rPr lang="cs-CZ" dirty="0" err="1" smtClean="0"/>
              <a:t>with</a:t>
            </a:r>
            <a:r>
              <a:rPr lang="cs-CZ" dirty="0" smtClean="0"/>
              <a:t> </a:t>
            </a:r>
            <a:r>
              <a:rPr lang="cs-CZ" dirty="0" err="1" smtClean="0"/>
              <a:t>eyes</a:t>
            </a:r>
            <a:r>
              <a:rPr lang="cs-CZ" dirty="0" smtClean="0"/>
              <a:t> </a:t>
            </a:r>
            <a:r>
              <a:rPr lang="cs-CZ" dirty="0" err="1" smtClean="0"/>
              <a:t>closed</a:t>
            </a:r>
            <a:r>
              <a:rPr lang="cs-CZ" dirty="0" smtClean="0"/>
              <a:t>; balance </a:t>
            </a:r>
            <a:r>
              <a:rPr lang="cs-CZ" dirty="0" err="1" smtClean="0"/>
              <a:t>training</a:t>
            </a:r>
            <a:r>
              <a:rPr lang="cs-CZ" dirty="0" smtClean="0"/>
              <a:t> aids such as balance </a:t>
            </a:r>
            <a:r>
              <a:rPr lang="cs-CZ" dirty="0" err="1" smtClean="0"/>
              <a:t>discs</a:t>
            </a:r>
            <a:r>
              <a:rPr lang="cs-CZ" dirty="0" smtClean="0"/>
              <a:t>, </a:t>
            </a:r>
            <a:r>
              <a:rPr lang="cs-CZ" dirty="0" err="1" smtClean="0"/>
              <a:t>unstable</a:t>
            </a:r>
            <a:r>
              <a:rPr lang="cs-CZ" dirty="0" smtClean="0"/>
              <a:t> </a:t>
            </a:r>
            <a:r>
              <a:rPr lang="cs-CZ" dirty="0" err="1" smtClean="0"/>
              <a:t>platform</a:t>
            </a:r>
            <a:r>
              <a:rPr lang="cs-CZ" dirty="0" smtClean="0"/>
              <a:t>)</a:t>
            </a:r>
          </a:p>
          <a:p>
            <a:r>
              <a:rPr lang="cs-CZ" dirty="0" err="1" smtClean="0"/>
              <a:t>Back</a:t>
            </a:r>
            <a:r>
              <a:rPr lang="cs-CZ" dirty="0" smtClean="0"/>
              <a:t> </a:t>
            </a:r>
            <a:r>
              <a:rPr lang="cs-CZ" dirty="0" err="1" smtClean="0"/>
              <a:t>school</a:t>
            </a:r>
            <a:endParaRPr lang="cs-CZ" dirty="0" smtClean="0"/>
          </a:p>
          <a:p>
            <a:r>
              <a:rPr lang="cs-CZ" dirty="0" smtClean="0"/>
              <a:t>ADL </a:t>
            </a:r>
            <a:r>
              <a:rPr lang="cs-CZ" dirty="0" err="1" smtClean="0"/>
              <a:t>training</a:t>
            </a:r>
            <a:endParaRPr lang="cs-CZ" dirty="0" smtClean="0"/>
          </a:p>
          <a:p>
            <a:endParaRPr lang="cs-CZ" dirty="0" smtClean="0"/>
          </a:p>
          <a:p>
            <a:endParaRPr lang="cs-CZ"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400" b="1" dirty="0" smtClean="0"/>
              <a:t>Spinal </a:t>
            </a:r>
            <a:r>
              <a:rPr lang="cs-CZ" sz="4400" b="1" dirty="0" err="1" smtClean="0"/>
              <a:t>Cord</a:t>
            </a:r>
            <a:r>
              <a:rPr lang="cs-CZ" sz="4400" b="1" dirty="0" smtClean="0"/>
              <a:t> </a:t>
            </a:r>
            <a:r>
              <a:rPr lang="cs-CZ" sz="4400" b="1" dirty="0" err="1" smtClean="0"/>
              <a:t>Injury</a:t>
            </a:r>
            <a:endParaRPr lang="cs-CZ" sz="4400" b="1" dirty="0"/>
          </a:p>
        </p:txBody>
      </p:sp>
      <p:sp>
        <p:nvSpPr>
          <p:cNvPr id="3" name="Zástupný symbol pro obsah 2"/>
          <p:cNvSpPr>
            <a:spLocks noGrp="1"/>
          </p:cNvSpPr>
          <p:nvPr>
            <p:ph idx="1"/>
          </p:nvPr>
        </p:nvSpPr>
        <p:spPr/>
        <p:txBody>
          <a:bodyPr/>
          <a:lstStyle/>
          <a:p>
            <a:r>
              <a:rPr lang="en-US" baseline="-25000" dirty="0" smtClean="0"/>
              <a:t>Spinal cord </a:t>
            </a:r>
            <a:r>
              <a:rPr lang="cs-CZ" baseline="-25000" dirty="0" smtClean="0"/>
              <a:t>in</a:t>
            </a:r>
            <a:r>
              <a:rPr lang="en-US" baseline="-25000" dirty="0" smtClean="0"/>
              <a:t>jury </a:t>
            </a:r>
            <a:r>
              <a:rPr lang="cs-CZ" baseline="-25000" dirty="0" smtClean="0"/>
              <a:t>i</a:t>
            </a:r>
            <a:r>
              <a:rPr lang="en-US" baseline="-25000" dirty="0" smtClean="0"/>
              <a:t>s one o</a:t>
            </a:r>
            <a:r>
              <a:rPr lang="cs-CZ" baseline="-25000" dirty="0" smtClean="0"/>
              <a:t>f</a:t>
            </a:r>
            <a:r>
              <a:rPr lang="en-US" baseline="-25000" dirty="0" smtClean="0"/>
              <a:t> the most </a:t>
            </a:r>
            <a:r>
              <a:rPr lang="en-US" baseline="-25000" dirty="0" err="1" smtClean="0"/>
              <a:t>devastatin</a:t>
            </a:r>
            <a:r>
              <a:rPr lang="cs-CZ" baseline="-25000" dirty="0" smtClean="0"/>
              <a:t>g</a:t>
            </a:r>
            <a:r>
              <a:rPr lang="en-US" baseline="-25000" dirty="0" smtClean="0"/>
              <a:t> health injuries</a:t>
            </a:r>
            <a:endParaRPr lang="cs-CZ" baseline="-25000" dirty="0" smtClean="0"/>
          </a:p>
          <a:p>
            <a:r>
              <a:rPr lang="cs-CZ" baseline="-25000" dirty="0" smtClean="0"/>
              <a:t>L</a:t>
            </a:r>
            <a:r>
              <a:rPr lang="en-US" baseline="-25000" dirty="0" err="1" smtClean="0"/>
              <a:t>oss</a:t>
            </a:r>
            <a:r>
              <a:rPr lang="en-US" baseline="-25000" dirty="0" smtClean="0"/>
              <a:t> of mobility or sensation </a:t>
            </a:r>
            <a:r>
              <a:rPr lang="en-US" baseline="-25000" dirty="0" err="1" smtClean="0"/>
              <a:t>i</a:t>
            </a:r>
            <a:r>
              <a:rPr lang="cs-CZ" baseline="-25000" dirty="0" smtClean="0"/>
              <a:t>n</a:t>
            </a:r>
            <a:r>
              <a:rPr lang="en-US" baseline="-25000" dirty="0" smtClean="0"/>
              <a:t> the trunk and extremities</a:t>
            </a:r>
            <a:endParaRPr lang="cs-CZ" baseline="-25000" dirty="0" smtClean="0"/>
          </a:p>
          <a:p>
            <a:r>
              <a:rPr lang="cs-CZ" baseline="-25000" dirty="0" err="1" smtClean="0"/>
              <a:t>A</a:t>
            </a:r>
            <a:r>
              <a:rPr lang="en-US" baseline="-25000" dirty="0" err="1" smtClean="0"/>
              <a:t>utonomi</a:t>
            </a:r>
            <a:r>
              <a:rPr lang="cs-CZ" baseline="-25000" dirty="0" smtClean="0"/>
              <a:t>c</a:t>
            </a:r>
            <a:r>
              <a:rPr lang="en-US" baseline="-25000" dirty="0" smtClean="0"/>
              <a:t> nervous </a:t>
            </a:r>
            <a:r>
              <a:rPr lang="en-US" baseline="-25000" dirty="0" err="1" smtClean="0"/>
              <a:t>syst</a:t>
            </a:r>
            <a:r>
              <a:rPr lang="cs-CZ" baseline="-25000" dirty="0" smtClean="0"/>
              <a:t>e</a:t>
            </a:r>
            <a:r>
              <a:rPr lang="en-US" baseline="-25000" dirty="0" smtClean="0"/>
              <a:t>m dysfunctions, including urinary an</a:t>
            </a:r>
            <a:r>
              <a:rPr lang="cs-CZ" baseline="-25000" dirty="0" smtClean="0"/>
              <a:t>d</a:t>
            </a:r>
            <a:r>
              <a:rPr lang="en-US" baseline="-25000" dirty="0" smtClean="0"/>
              <a:t> bowel deficits, sexual function deficits and other possible complications</a:t>
            </a:r>
            <a:endParaRPr lang="en-US" dirty="0" smtClean="0"/>
          </a:p>
          <a:p>
            <a:r>
              <a:rPr lang="en-US" baseline="-25000" dirty="0" smtClean="0"/>
              <a:t>Spinal cord damage is most often caused by an injury involving a compromise of the spinal canal by a </a:t>
            </a:r>
            <a:r>
              <a:rPr lang="en-US" baseline="-25000" dirty="0" err="1" smtClean="0"/>
              <a:t>subluxated</a:t>
            </a:r>
            <a:r>
              <a:rPr lang="en-US" baseline="-25000" dirty="0" smtClean="0"/>
              <a:t> vertebra or bone fragments </a:t>
            </a:r>
            <a:endParaRPr lang="cs-CZ" baseline="-25000" dirty="0" smtClean="0"/>
          </a:p>
          <a:p>
            <a:r>
              <a:rPr lang="en-US" baseline="-25000" dirty="0" smtClean="0"/>
              <a:t>Spinal injuries involving the spinal cord are mainly caused by </a:t>
            </a:r>
            <a:r>
              <a:rPr lang="cs-CZ" baseline="-25000" dirty="0" smtClean="0"/>
              <a:t>car</a:t>
            </a:r>
            <a:r>
              <a:rPr lang="en-US" baseline="-25000" dirty="0" smtClean="0"/>
              <a:t> accidents, falls from a significant height and sport injuries </a:t>
            </a:r>
            <a:endParaRPr lang="cs-CZ" baseline="-25000" dirty="0" smtClean="0"/>
          </a:p>
          <a:p>
            <a:r>
              <a:rPr lang="en-US" baseline="-25000" dirty="0" smtClean="0"/>
              <a:t>The average age of such injured patients is usually between 30-35 years</a:t>
            </a:r>
            <a:endParaRPr lang="cs-CZ" baseline="-25000" dirty="0" smtClean="0"/>
          </a:p>
          <a:p>
            <a:r>
              <a:rPr lang="en-US" b="1" baseline="-25000" dirty="0" smtClean="0"/>
              <a:t>Paraplegia</a:t>
            </a:r>
            <a:r>
              <a:rPr lang="en-US" baseline="-25000" dirty="0" smtClean="0"/>
              <a:t> develops with a lesion distal to the T2 level</a:t>
            </a:r>
            <a:endParaRPr lang="cs-CZ" baseline="-25000" dirty="0" smtClean="0"/>
          </a:p>
          <a:p>
            <a:r>
              <a:rPr lang="cs-CZ" b="1" baseline="-25000" dirty="0" smtClean="0"/>
              <a:t>Q</a:t>
            </a:r>
            <a:r>
              <a:rPr lang="en-US" b="1" baseline="-25000" dirty="0" err="1" smtClean="0"/>
              <a:t>uadriplegia</a:t>
            </a:r>
            <a:r>
              <a:rPr lang="en-US" b="1" baseline="-25000" dirty="0" smtClean="0"/>
              <a:t> </a:t>
            </a:r>
            <a:r>
              <a:rPr lang="en-US" baseline="-25000" dirty="0" smtClean="0"/>
              <a:t>with a lesion at TI and above</a:t>
            </a:r>
            <a:endParaRPr lang="cs-CZ" baseline="-25000" dirty="0" smtClean="0"/>
          </a:p>
          <a:p>
            <a:r>
              <a:rPr lang="en-US" b="1" baseline="-25000" dirty="0" err="1" smtClean="0"/>
              <a:t>Pentaplegia</a:t>
            </a:r>
            <a:r>
              <a:rPr lang="cs-CZ" baseline="-25000" dirty="0" smtClean="0"/>
              <a:t> -</a:t>
            </a:r>
            <a:r>
              <a:rPr lang="en-US" baseline="-25000" dirty="0" smtClean="0"/>
              <a:t> includes simultaneous involvement of the diaphragm, hence a lesion above the C4 level</a:t>
            </a: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aseline="-25000" dirty="0" smtClean="0"/>
              <a:t>C</a:t>
            </a:r>
            <a:r>
              <a:rPr lang="en-US" baseline="-25000" dirty="0" err="1" smtClean="0"/>
              <a:t>omplete</a:t>
            </a:r>
            <a:r>
              <a:rPr lang="en-US" baseline="-25000" dirty="0" smtClean="0"/>
              <a:t> spinal cord discontinuity</a:t>
            </a:r>
            <a:r>
              <a:rPr lang="cs-CZ" baseline="-25000" dirty="0" smtClean="0"/>
              <a:t> -</a:t>
            </a:r>
            <a:r>
              <a:rPr lang="cs-CZ" dirty="0" smtClean="0"/>
              <a:t> </a:t>
            </a:r>
            <a:r>
              <a:rPr lang="cs-CZ" baseline="-25000" dirty="0" err="1" smtClean="0"/>
              <a:t>it</a:t>
            </a:r>
            <a:r>
              <a:rPr lang="en-US" baseline="-25000" dirty="0" smtClean="0"/>
              <a:t> is a complete transverse spinal cord lesion</a:t>
            </a:r>
            <a:endParaRPr lang="cs-CZ" baseline="-25000" dirty="0" smtClean="0"/>
          </a:p>
          <a:p>
            <a:r>
              <a:rPr lang="cs-CZ" baseline="-25000" dirty="0" smtClean="0"/>
              <a:t>I</a:t>
            </a:r>
            <a:r>
              <a:rPr lang="en-US" baseline="-25000" dirty="0" err="1" smtClean="0"/>
              <a:t>ncomplete</a:t>
            </a:r>
            <a:r>
              <a:rPr lang="en-US" baseline="-25000" dirty="0" smtClean="0"/>
              <a:t> transverse spinal cord lesion</a:t>
            </a:r>
            <a:r>
              <a:rPr lang="cs-CZ" baseline="-25000" dirty="0" smtClean="0"/>
              <a:t> - p</a:t>
            </a:r>
            <a:r>
              <a:rPr lang="en-US" baseline="-25000" dirty="0" smtClean="0"/>
              <a:t>reservation of partial movement or sensation below the level of the lesion </a:t>
            </a:r>
            <a:endParaRPr lang="cs-CZ" baseline="-25000" dirty="0" smtClean="0"/>
          </a:p>
          <a:p>
            <a:r>
              <a:rPr lang="en-US" baseline="-25000" dirty="0" smtClean="0"/>
              <a:t>The neurological progression of a spinal cord injury involves a period of </a:t>
            </a:r>
            <a:r>
              <a:rPr lang="en-US" b="1" baseline="-25000" dirty="0" smtClean="0"/>
              <a:t>spinal shock</a:t>
            </a:r>
            <a:r>
              <a:rPr lang="en-US" baseline="-25000" dirty="0" smtClean="0"/>
              <a:t>, which begins immediately following the spinal cord lesion and lasts most o</a:t>
            </a:r>
            <a:r>
              <a:rPr lang="cs-CZ" baseline="-25000" dirty="0" smtClean="0"/>
              <a:t>f</a:t>
            </a:r>
            <a:r>
              <a:rPr lang="en-US" baseline="-25000" dirty="0" smtClean="0"/>
              <a:t>ten around 6 weeks</a:t>
            </a:r>
            <a:endParaRPr lang="cs-CZ" baseline="-25000" dirty="0" smtClean="0"/>
          </a:p>
          <a:p>
            <a:r>
              <a:rPr lang="en-US" baseline="-25000" dirty="0" smtClean="0"/>
              <a:t>During</a:t>
            </a:r>
            <a:r>
              <a:rPr lang="cs-CZ" baseline="-25000" dirty="0" smtClean="0"/>
              <a:t> spinal </a:t>
            </a:r>
            <a:r>
              <a:rPr lang="cs-CZ" baseline="-25000" dirty="0" err="1" smtClean="0"/>
              <a:t>shock</a:t>
            </a:r>
            <a:r>
              <a:rPr lang="en-US" baseline="-25000" dirty="0" smtClean="0"/>
              <a:t> </a:t>
            </a:r>
            <a:r>
              <a:rPr lang="cs-CZ" baseline="-25000" dirty="0" smtClean="0"/>
              <a:t>-</a:t>
            </a:r>
            <a:r>
              <a:rPr lang="en-US" baseline="-25000" dirty="0" smtClean="0"/>
              <a:t> complete </a:t>
            </a:r>
            <a:r>
              <a:rPr lang="en-US" baseline="-25000" dirty="0" err="1" smtClean="0"/>
              <a:t>atonia</a:t>
            </a:r>
            <a:r>
              <a:rPr lang="en-US" baseline="-25000" dirty="0" smtClean="0"/>
              <a:t>, </a:t>
            </a:r>
            <a:r>
              <a:rPr lang="en-US" baseline="-25000" dirty="0" err="1" smtClean="0"/>
              <a:t>areflexia</a:t>
            </a:r>
            <a:r>
              <a:rPr lang="en-US" baseline="-25000" dirty="0" smtClean="0"/>
              <a:t> and anesthesia</a:t>
            </a:r>
            <a:endParaRPr lang="cs-CZ" baseline="-25000" dirty="0" smtClean="0"/>
          </a:p>
          <a:p>
            <a:r>
              <a:rPr lang="en-US" baseline="-25000" dirty="0" smtClean="0"/>
              <a:t>Not uncommon, after the spinal shock subsides, sensitivity or movement can be renewed to a</a:t>
            </a:r>
            <a:r>
              <a:rPr lang="cs-CZ" dirty="0" smtClean="0"/>
              <a:t> </a:t>
            </a:r>
            <a:r>
              <a:rPr lang="en-US" baseline="-25000" dirty="0" smtClean="0"/>
              <a:t>certain extent</a:t>
            </a: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Systematic</a:t>
            </a:r>
            <a:r>
              <a:rPr lang="cs-CZ" sz="3600" dirty="0" smtClean="0"/>
              <a:t> </a:t>
            </a:r>
            <a:r>
              <a:rPr lang="cs-CZ" sz="3600" dirty="0" err="1" smtClean="0"/>
              <a:t>Approach</a:t>
            </a:r>
            <a:r>
              <a:rPr lang="cs-CZ" sz="3600" dirty="0" smtClean="0"/>
              <a:t> to </a:t>
            </a:r>
            <a:r>
              <a:rPr lang="cs-CZ" sz="3600" dirty="0" err="1" smtClean="0"/>
              <a:t>Treatment</a:t>
            </a:r>
            <a:endParaRPr lang="cs-CZ" sz="3600" dirty="0"/>
          </a:p>
        </p:txBody>
      </p:sp>
      <p:sp>
        <p:nvSpPr>
          <p:cNvPr id="3" name="Zástupný symbol pro obsah 2"/>
          <p:cNvSpPr>
            <a:spLocks noGrp="1"/>
          </p:cNvSpPr>
          <p:nvPr>
            <p:ph idx="1"/>
          </p:nvPr>
        </p:nvSpPr>
        <p:spPr/>
        <p:txBody>
          <a:bodyPr>
            <a:normAutofit fontScale="92500" lnSpcReduction="20000"/>
          </a:bodyPr>
          <a:lstStyle/>
          <a:p>
            <a:r>
              <a:rPr lang="cs-CZ" sz="3000" b="1" baseline="-25000" dirty="0" err="1" smtClean="0"/>
              <a:t>S</a:t>
            </a:r>
            <a:r>
              <a:rPr lang="en-US" sz="3000" b="1" baseline="-25000" dirty="0" err="1" smtClean="0"/>
              <a:t>pondylosurgical</a:t>
            </a:r>
            <a:r>
              <a:rPr lang="en-US" sz="3000" b="1" baseline="-25000" dirty="0" smtClean="0"/>
              <a:t> facility</a:t>
            </a:r>
            <a:r>
              <a:rPr lang="cs-CZ" sz="3000" b="1" baseline="-25000" dirty="0" smtClean="0"/>
              <a:t> </a:t>
            </a:r>
            <a:r>
              <a:rPr lang="cs-CZ" baseline="-25000" dirty="0" smtClean="0"/>
              <a:t>-</a:t>
            </a:r>
            <a:r>
              <a:rPr lang="en-US" baseline="-25000" dirty="0" smtClean="0"/>
              <a:t> </a:t>
            </a:r>
            <a:r>
              <a:rPr lang="cs-CZ" baseline="-25000" dirty="0" smtClean="0"/>
              <a:t>p</a:t>
            </a:r>
            <a:r>
              <a:rPr lang="en-US" baseline="-25000" dirty="0" err="1" smtClean="0"/>
              <a:t>atients</a:t>
            </a:r>
            <a:r>
              <a:rPr lang="en-US" baseline="-25000" dirty="0" smtClean="0"/>
              <a:t> with a spinal cord injury caused by a trauma are urgently transported to their regional </a:t>
            </a:r>
            <a:r>
              <a:rPr lang="en-US" baseline="-25000" dirty="0" err="1" smtClean="0"/>
              <a:t>spondylosurgical</a:t>
            </a:r>
            <a:r>
              <a:rPr lang="en-US" baseline="-25000" dirty="0" smtClean="0"/>
              <a:t> facility where they undergo surgery</a:t>
            </a:r>
            <a:endParaRPr lang="cs-CZ" baseline="-25000" dirty="0" smtClean="0"/>
          </a:p>
          <a:p>
            <a:r>
              <a:rPr lang="cs-CZ" baseline="-25000" dirty="0" smtClean="0"/>
              <a:t>T</a:t>
            </a:r>
            <a:r>
              <a:rPr lang="en-US" baseline="-25000" dirty="0" smtClean="0"/>
              <a:t>he surgery consists of two parts</a:t>
            </a:r>
            <a:r>
              <a:rPr lang="cs-CZ" baseline="-25000" dirty="0" smtClean="0"/>
              <a:t> -</a:t>
            </a:r>
            <a:r>
              <a:rPr lang="en-US" baseline="-25000" dirty="0" smtClean="0"/>
              <a:t> </a:t>
            </a:r>
            <a:r>
              <a:rPr lang="en-US" b="1" baseline="-25000" dirty="0" smtClean="0"/>
              <a:t>spinal decompression </a:t>
            </a:r>
            <a:r>
              <a:rPr lang="en-US" baseline="-25000" dirty="0" smtClean="0"/>
              <a:t>or spinal cord release by repositioning the dislocated vertebra and removing bone fragments. </a:t>
            </a:r>
            <a:r>
              <a:rPr lang="cs-CZ" baseline="-25000" dirty="0" smtClean="0"/>
              <a:t>					- </a:t>
            </a:r>
            <a:r>
              <a:rPr lang="cs-CZ" b="1" baseline="-25000" dirty="0" smtClean="0"/>
              <a:t>s</a:t>
            </a:r>
            <a:r>
              <a:rPr lang="en-US" b="1" baseline="-25000" dirty="0" err="1" smtClean="0"/>
              <a:t>pinal</a:t>
            </a:r>
            <a:r>
              <a:rPr lang="en-US" b="1" baseline="-25000" dirty="0" smtClean="0"/>
              <a:t> </a:t>
            </a:r>
            <a:r>
              <a:rPr lang="en-US" b="1" baseline="-25000" dirty="0" err="1" smtClean="0"/>
              <a:t>stabilizatio</a:t>
            </a:r>
            <a:r>
              <a:rPr lang="cs-CZ" b="1" baseline="-25000" dirty="0" smtClean="0"/>
              <a:t>n </a:t>
            </a:r>
            <a:r>
              <a:rPr lang="cs-CZ" baseline="-25000" dirty="0" smtClean="0"/>
              <a:t>-</a:t>
            </a:r>
            <a:r>
              <a:rPr lang="en-US" baseline="-25000" dirty="0" smtClean="0"/>
              <a:t> </a:t>
            </a:r>
            <a:r>
              <a:rPr lang="cs-CZ" baseline="-25000" dirty="0" smtClean="0"/>
              <a:t>t</a:t>
            </a:r>
            <a:r>
              <a:rPr lang="en-US" baseline="-25000" dirty="0" smtClean="0"/>
              <a:t>his is significant so that the injured segments can be loaded, intensive and comprehensive rehabilitation can begin</a:t>
            </a:r>
            <a:endParaRPr lang="cs-CZ" baseline="-25000" dirty="0" smtClean="0"/>
          </a:p>
          <a:p>
            <a:r>
              <a:rPr lang="cs-CZ" baseline="-25000" dirty="0" smtClean="0"/>
              <a:t>S</a:t>
            </a:r>
            <a:r>
              <a:rPr lang="en-US" baseline="-25000" dirty="0" err="1" smtClean="0"/>
              <a:t>pecific</a:t>
            </a:r>
            <a:r>
              <a:rPr lang="en-US" baseline="-25000" dirty="0" smtClean="0"/>
              <a:t> medications - anti-</a:t>
            </a:r>
            <a:r>
              <a:rPr lang="en-US" baseline="-25000" dirty="0" err="1" smtClean="0"/>
              <a:t>inflammatories</a:t>
            </a:r>
            <a:r>
              <a:rPr lang="en-US" baseline="-25000" dirty="0" smtClean="0"/>
              <a:t>, anti-depressants, analgesics and </a:t>
            </a:r>
            <a:r>
              <a:rPr lang="en-US" baseline="-25000" dirty="0" err="1" smtClean="0"/>
              <a:t>antithrombotics</a:t>
            </a:r>
            <a:endParaRPr lang="cs-CZ" baseline="-25000" dirty="0" smtClean="0"/>
          </a:p>
          <a:p>
            <a:r>
              <a:rPr lang="en-US" baseline="-25000" dirty="0" smtClean="0"/>
              <a:t>Intensive rehabilitation is already initiated at the </a:t>
            </a:r>
            <a:r>
              <a:rPr lang="en-US" baseline="-25000" dirty="0" err="1" smtClean="0"/>
              <a:t>spondylosurgical</a:t>
            </a:r>
            <a:r>
              <a:rPr lang="en-US" baseline="-25000" dirty="0" smtClean="0"/>
              <a:t> department or even in the intensive </a:t>
            </a:r>
            <a:r>
              <a:rPr lang="en-US" baseline="-25000" dirty="0" smtClean="0"/>
              <a:t>care</a:t>
            </a:r>
            <a:r>
              <a:rPr lang="cs-CZ" baseline="-25000" dirty="0" smtClean="0"/>
              <a:t> unit</a:t>
            </a:r>
            <a:r>
              <a:rPr lang="en-US" baseline="-25000" dirty="0" smtClean="0"/>
              <a:t> </a:t>
            </a:r>
            <a:r>
              <a:rPr lang="en-US" baseline="-25000" dirty="0" smtClean="0"/>
              <a:t>(ICU)</a:t>
            </a:r>
            <a:endParaRPr lang="cs-CZ" baseline="-25000" dirty="0" smtClean="0"/>
          </a:p>
          <a:p>
            <a:r>
              <a:rPr lang="cs-CZ" sz="3000" b="1" baseline="-25000" dirty="0" smtClean="0"/>
              <a:t>S</a:t>
            </a:r>
            <a:r>
              <a:rPr lang="en-US" sz="3000" b="1" baseline="-25000" dirty="0" err="1" smtClean="0"/>
              <a:t>pinal</a:t>
            </a:r>
            <a:r>
              <a:rPr lang="en-US" sz="3000" b="1" baseline="-25000" dirty="0" smtClean="0"/>
              <a:t> cord injury unit </a:t>
            </a:r>
            <a:r>
              <a:rPr lang="cs-CZ" baseline="-25000" dirty="0" smtClean="0"/>
              <a:t>–</a:t>
            </a:r>
            <a:r>
              <a:rPr lang="cs-CZ" dirty="0" smtClean="0"/>
              <a:t> </a:t>
            </a:r>
            <a:r>
              <a:rPr lang="cs-CZ" baseline="-25000" dirty="0" err="1" smtClean="0"/>
              <a:t>stable</a:t>
            </a:r>
            <a:r>
              <a:rPr lang="cs-CZ" baseline="-25000" dirty="0" smtClean="0"/>
              <a:t> p</a:t>
            </a:r>
            <a:r>
              <a:rPr lang="en-US" baseline="-25000" dirty="0" err="1" smtClean="0"/>
              <a:t>atient</a:t>
            </a:r>
            <a:r>
              <a:rPr lang="en-US" baseline="-25000" dirty="0" smtClean="0"/>
              <a:t>  (cardiac and pulmonary)</a:t>
            </a:r>
            <a:r>
              <a:rPr lang="cs-CZ" dirty="0" smtClean="0"/>
              <a:t> </a:t>
            </a:r>
            <a:r>
              <a:rPr lang="cs-CZ" baseline="-25000" dirty="0" smtClean="0"/>
              <a:t>are t</a:t>
            </a:r>
            <a:r>
              <a:rPr lang="en-US" baseline="-25000" dirty="0" err="1" smtClean="0"/>
              <a:t>ransferred</a:t>
            </a:r>
            <a:r>
              <a:rPr lang="en-US" baseline="-25000" dirty="0" smtClean="0"/>
              <a:t> to a spinal cord injury unit</a:t>
            </a:r>
            <a:r>
              <a:rPr lang="cs-CZ" dirty="0" smtClean="0"/>
              <a:t> </a:t>
            </a:r>
            <a:r>
              <a:rPr lang="en-US" baseline="-25000" dirty="0" err="1" smtClean="0"/>
              <a:t>provid</a:t>
            </a:r>
            <a:r>
              <a:rPr lang="cs-CZ" baseline="-25000" dirty="0" err="1" smtClean="0"/>
              <a:t>ing</a:t>
            </a:r>
            <a:r>
              <a:rPr lang="cs-CZ" dirty="0" smtClean="0"/>
              <a:t> </a:t>
            </a:r>
            <a:r>
              <a:rPr lang="en-US" baseline="-25000" dirty="0" smtClean="0"/>
              <a:t>comprehensive nursing, medical, rehabilitation and psychological care</a:t>
            </a:r>
            <a:endParaRPr lang="cs-CZ" baseline="-25000" dirty="0" smtClean="0"/>
          </a:p>
          <a:p>
            <a:r>
              <a:rPr lang="cs-CZ" sz="3000" b="1" baseline="-25000" dirty="0" smtClean="0"/>
              <a:t>R</a:t>
            </a:r>
            <a:r>
              <a:rPr lang="en-US" sz="3000" b="1" baseline="-25000" dirty="0" err="1" smtClean="0"/>
              <a:t>ehabilitation</a:t>
            </a:r>
            <a:r>
              <a:rPr lang="en-US" sz="3000" b="1" baseline="-25000" dirty="0" smtClean="0"/>
              <a:t> facility </a:t>
            </a:r>
            <a:r>
              <a:rPr lang="en-US" baseline="-25000" dirty="0" smtClean="0"/>
              <a:t>(in the Czech Republic: </a:t>
            </a:r>
            <a:r>
              <a:rPr lang="en-US" baseline="-25000" dirty="0" err="1" smtClean="0"/>
              <a:t>Kladruby</a:t>
            </a:r>
            <a:r>
              <a:rPr lang="en-US" baseline="-25000" dirty="0" smtClean="0"/>
              <a:t>, </a:t>
            </a:r>
            <a:r>
              <a:rPr lang="en-US" baseline="-25000" dirty="0" err="1" smtClean="0"/>
              <a:t>Luze-Kosumberk</a:t>
            </a:r>
            <a:r>
              <a:rPr lang="en-US" baseline="-25000" dirty="0" smtClean="0"/>
              <a:t>, </a:t>
            </a:r>
            <a:r>
              <a:rPr lang="en-US" baseline="-25000" dirty="0" err="1" smtClean="0"/>
              <a:t>Hrabyne</a:t>
            </a:r>
            <a:r>
              <a:rPr lang="en-US" baseline="-25000" dirty="0" smtClean="0"/>
              <a:t>)</a:t>
            </a:r>
            <a:r>
              <a:rPr lang="cs-CZ" baseline="-25000" dirty="0" smtClean="0"/>
              <a:t> </a:t>
            </a:r>
            <a:r>
              <a:rPr lang="cs-CZ" baseline="-25000" dirty="0" err="1" smtClean="0"/>
              <a:t>providing</a:t>
            </a:r>
            <a:r>
              <a:rPr lang="cs-CZ" baseline="-25000" dirty="0" smtClean="0"/>
              <a:t> i</a:t>
            </a:r>
            <a:r>
              <a:rPr lang="en-US" baseline="-25000" dirty="0" err="1" smtClean="0"/>
              <a:t>ntensive</a:t>
            </a:r>
            <a:r>
              <a:rPr lang="en-US" baseline="-25000" dirty="0" smtClean="0"/>
              <a:t> rehabilitation for another 5-6 months. After that, the patient is provided with assistive devices and aids and is discharged to a home setting or an Institute of </a:t>
            </a:r>
            <a:r>
              <a:rPr lang="en-US" baseline="-25000" dirty="0" err="1" smtClean="0"/>
              <a:t>Soci</a:t>
            </a:r>
            <a:r>
              <a:rPr lang="cs-CZ" baseline="-25000" dirty="0" smtClean="0"/>
              <a:t>a</a:t>
            </a:r>
            <a:r>
              <a:rPr lang="en-US" baseline="-25000" dirty="0" smtClean="0"/>
              <a:t>l Care</a:t>
            </a:r>
            <a:endParaRPr lang="cs-CZ" baseline="-25000" dirty="0" smtClean="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err="1" smtClean="0"/>
              <a:t>Medical</a:t>
            </a:r>
            <a:r>
              <a:rPr lang="cs-CZ" sz="3600" dirty="0" smtClean="0"/>
              <a:t> </a:t>
            </a:r>
            <a:r>
              <a:rPr lang="cs-CZ" sz="3600" dirty="0" err="1" smtClean="0"/>
              <a:t>Consequences</a:t>
            </a:r>
            <a:r>
              <a:rPr lang="cs-CZ" sz="3600" dirty="0" smtClean="0"/>
              <a:t> </a:t>
            </a:r>
            <a:r>
              <a:rPr lang="cs-CZ" sz="3600" dirty="0" err="1" smtClean="0"/>
              <a:t>of</a:t>
            </a:r>
            <a:r>
              <a:rPr lang="cs-CZ" sz="3600" dirty="0" smtClean="0"/>
              <a:t> SCL </a:t>
            </a:r>
            <a:r>
              <a:rPr lang="cs-CZ" sz="3600" dirty="0" err="1" smtClean="0"/>
              <a:t>and</a:t>
            </a:r>
            <a:r>
              <a:rPr lang="cs-CZ" sz="3600" dirty="0" smtClean="0"/>
              <a:t> </a:t>
            </a:r>
            <a:r>
              <a:rPr lang="cs-CZ" sz="3600" dirty="0" err="1" smtClean="0"/>
              <a:t>Complications</a:t>
            </a:r>
            <a:endParaRPr lang="cs-CZ" sz="3600" dirty="0"/>
          </a:p>
        </p:txBody>
      </p:sp>
      <p:sp>
        <p:nvSpPr>
          <p:cNvPr id="3" name="Zástupný symbol pro obsah 2"/>
          <p:cNvSpPr>
            <a:spLocks noGrp="1"/>
          </p:cNvSpPr>
          <p:nvPr>
            <p:ph idx="1"/>
          </p:nvPr>
        </p:nvSpPr>
        <p:spPr/>
        <p:txBody>
          <a:bodyPr>
            <a:normAutofit fontScale="85000" lnSpcReduction="20000"/>
          </a:bodyPr>
          <a:lstStyle/>
          <a:p>
            <a:r>
              <a:rPr lang="cs-CZ" dirty="0" err="1" smtClean="0"/>
              <a:t>Autonomic</a:t>
            </a:r>
            <a:r>
              <a:rPr lang="cs-CZ" dirty="0" smtClean="0"/>
              <a:t> </a:t>
            </a:r>
            <a:r>
              <a:rPr lang="cs-CZ" dirty="0" err="1" smtClean="0"/>
              <a:t>dysreflexia</a:t>
            </a:r>
            <a:endParaRPr lang="cs-CZ" dirty="0" smtClean="0"/>
          </a:p>
          <a:p>
            <a:r>
              <a:rPr lang="cs-CZ" dirty="0" err="1" smtClean="0"/>
              <a:t>Orthostatic</a:t>
            </a:r>
            <a:r>
              <a:rPr lang="cs-CZ" dirty="0" smtClean="0"/>
              <a:t> </a:t>
            </a:r>
            <a:r>
              <a:rPr lang="cs-CZ" dirty="0" err="1" smtClean="0"/>
              <a:t>hypotension</a:t>
            </a:r>
            <a:endParaRPr lang="cs-CZ" dirty="0" smtClean="0"/>
          </a:p>
          <a:p>
            <a:r>
              <a:rPr lang="cs-CZ" dirty="0" err="1" smtClean="0"/>
              <a:t>Deep</a:t>
            </a:r>
            <a:r>
              <a:rPr lang="cs-CZ" dirty="0" smtClean="0"/>
              <a:t>  </a:t>
            </a:r>
            <a:r>
              <a:rPr lang="cs-CZ" dirty="0" err="1" smtClean="0"/>
              <a:t>vein</a:t>
            </a:r>
            <a:r>
              <a:rPr lang="cs-CZ" dirty="0" smtClean="0"/>
              <a:t> </a:t>
            </a:r>
            <a:r>
              <a:rPr lang="cs-CZ" dirty="0" err="1" smtClean="0"/>
              <a:t>thrombosis</a:t>
            </a:r>
            <a:endParaRPr lang="cs-CZ" dirty="0" smtClean="0"/>
          </a:p>
          <a:p>
            <a:r>
              <a:rPr lang="cs-CZ" dirty="0" err="1" smtClean="0"/>
              <a:t>Urinary</a:t>
            </a:r>
            <a:r>
              <a:rPr lang="cs-CZ" dirty="0" smtClean="0"/>
              <a:t> </a:t>
            </a:r>
            <a:r>
              <a:rPr lang="cs-CZ" dirty="0" err="1" smtClean="0"/>
              <a:t>dysfunction</a:t>
            </a:r>
            <a:endParaRPr lang="cs-CZ" dirty="0" smtClean="0"/>
          </a:p>
          <a:p>
            <a:r>
              <a:rPr lang="cs-CZ" dirty="0" err="1" smtClean="0"/>
              <a:t>Bowel</a:t>
            </a:r>
            <a:r>
              <a:rPr lang="cs-CZ" dirty="0" smtClean="0"/>
              <a:t> </a:t>
            </a:r>
            <a:r>
              <a:rPr lang="cs-CZ" dirty="0" err="1" smtClean="0"/>
              <a:t>dysfunction</a:t>
            </a:r>
            <a:endParaRPr lang="cs-CZ" dirty="0" smtClean="0"/>
          </a:p>
          <a:p>
            <a:r>
              <a:rPr lang="cs-CZ" dirty="0" err="1" smtClean="0"/>
              <a:t>Sexual</a:t>
            </a:r>
            <a:r>
              <a:rPr lang="cs-CZ" dirty="0" smtClean="0"/>
              <a:t> </a:t>
            </a:r>
            <a:r>
              <a:rPr lang="cs-CZ" dirty="0" err="1" smtClean="0"/>
              <a:t>dysfunction</a:t>
            </a:r>
            <a:endParaRPr lang="cs-CZ" dirty="0" smtClean="0"/>
          </a:p>
          <a:p>
            <a:r>
              <a:rPr lang="cs-CZ" dirty="0" smtClean="0"/>
              <a:t>Skin </a:t>
            </a:r>
            <a:r>
              <a:rPr lang="cs-CZ" dirty="0" err="1" smtClean="0"/>
              <a:t>complications</a:t>
            </a:r>
            <a:r>
              <a:rPr lang="cs-CZ" dirty="0" smtClean="0"/>
              <a:t> </a:t>
            </a:r>
            <a:r>
              <a:rPr lang="cs-CZ" dirty="0" err="1" smtClean="0"/>
              <a:t>and</a:t>
            </a:r>
            <a:r>
              <a:rPr lang="cs-CZ" dirty="0" smtClean="0"/>
              <a:t> </a:t>
            </a:r>
            <a:r>
              <a:rPr lang="cs-CZ" dirty="0" err="1" smtClean="0"/>
              <a:t>pressure</a:t>
            </a:r>
            <a:r>
              <a:rPr lang="cs-CZ" dirty="0" smtClean="0"/>
              <a:t> </a:t>
            </a:r>
            <a:r>
              <a:rPr lang="cs-CZ" dirty="0" err="1" smtClean="0"/>
              <a:t>sores</a:t>
            </a:r>
            <a:endParaRPr lang="cs-CZ" dirty="0" smtClean="0"/>
          </a:p>
          <a:p>
            <a:r>
              <a:rPr lang="cs-CZ" dirty="0" err="1" smtClean="0"/>
              <a:t>Painful</a:t>
            </a:r>
            <a:r>
              <a:rPr lang="cs-CZ" dirty="0" smtClean="0"/>
              <a:t> </a:t>
            </a:r>
            <a:r>
              <a:rPr lang="cs-CZ" dirty="0" err="1" smtClean="0"/>
              <a:t>conditions</a:t>
            </a:r>
            <a:endParaRPr lang="cs-CZ" dirty="0" smtClean="0"/>
          </a:p>
          <a:p>
            <a:r>
              <a:rPr lang="cs-CZ" dirty="0" err="1" smtClean="0"/>
              <a:t>Septic</a:t>
            </a:r>
            <a:r>
              <a:rPr lang="cs-CZ" dirty="0" smtClean="0"/>
              <a:t> </a:t>
            </a:r>
            <a:r>
              <a:rPr lang="cs-CZ" dirty="0" err="1" smtClean="0"/>
              <a:t>conditions</a:t>
            </a:r>
            <a:endParaRPr lang="cs-CZ" dirty="0" smtClean="0"/>
          </a:p>
          <a:p>
            <a:r>
              <a:rPr lang="cs-CZ" dirty="0" err="1" smtClean="0"/>
              <a:t>Spasticity</a:t>
            </a:r>
            <a:endParaRPr lang="cs-CZ" dirty="0" smtClean="0"/>
          </a:p>
          <a:p>
            <a:r>
              <a:rPr lang="cs-CZ" dirty="0" smtClean="0"/>
              <a:t>Para-</a:t>
            </a:r>
            <a:r>
              <a:rPr lang="cs-CZ" dirty="0" err="1" smtClean="0"/>
              <a:t>articular</a:t>
            </a:r>
            <a:r>
              <a:rPr lang="cs-CZ" dirty="0" smtClean="0"/>
              <a:t> </a:t>
            </a:r>
            <a:r>
              <a:rPr lang="cs-CZ" dirty="0" err="1" smtClean="0"/>
              <a:t>ossification</a:t>
            </a:r>
            <a:endParaRPr lang="cs-CZ" dirty="0" smtClean="0"/>
          </a:p>
          <a:p>
            <a:r>
              <a:rPr lang="cs-CZ" dirty="0" err="1" smtClean="0"/>
              <a:t>Osteoporosis</a:t>
            </a:r>
            <a:r>
              <a:rPr lang="cs-CZ" dirty="0" smtClean="0"/>
              <a:t> </a:t>
            </a:r>
            <a:endParaRPr lang="cs-CZ" dirty="0"/>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Rehabilitation</a:t>
            </a:r>
            <a:r>
              <a:rPr lang="cs-CZ" dirty="0" smtClean="0"/>
              <a:t> </a:t>
            </a:r>
            <a:endParaRPr lang="cs-CZ" dirty="0"/>
          </a:p>
        </p:txBody>
      </p:sp>
      <p:sp>
        <p:nvSpPr>
          <p:cNvPr id="3" name="Zástupný symbol pro obsah 2"/>
          <p:cNvSpPr>
            <a:spLocks noGrp="1"/>
          </p:cNvSpPr>
          <p:nvPr>
            <p:ph idx="1"/>
          </p:nvPr>
        </p:nvSpPr>
        <p:spPr/>
        <p:txBody>
          <a:bodyPr>
            <a:normAutofit lnSpcReduction="10000"/>
          </a:bodyPr>
          <a:lstStyle/>
          <a:p>
            <a:r>
              <a:rPr lang="en-US" baseline="-25000" dirty="0" smtClean="0"/>
              <a:t>Physical therapy and occupational therapy dominate in the treatment of patients with a spinal cord injury</a:t>
            </a:r>
            <a:endParaRPr lang="cs-CZ" baseline="-25000" dirty="0" smtClean="0"/>
          </a:p>
          <a:p>
            <a:r>
              <a:rPr lang="en-US" baseline="-25000" dirty="0" err="1" smtClean="0"/>
              <a:t>Patienťs</a:t>
            </a:r>
            <a:r>
              <a:rPr lang="en-US" baseline="-25000" dirty="0" smtClean="0"/>
              <a:t> health and the level of the spinal lesion play the main role in the selection of an appropriate physical therapy technique</a:t>
            </a:r>
            <a:endParaRPr lang="cs-CZ" baseline="-25000" dirty="0" smtClean="0"/>
          </a:p>
          <a:p>
            <a:r>
              <a:rPr lang="en-US" baseline="-25000" dirty="0" smtClean="0"/>
              <a:t>In the spinal cord unit, the patient should undergo individual physical therapy twice a day during work days in addition to exercising on equipment, </a:t>
            </a:r>
            <a:r>
              <a:rPr lang="en-US" baseline="-25000" dirty="0" err="1" smtClean="0"/>
              <a:t>verticalization</a:t>
            </a:r>
            <a:r>
              <a:rPr lang="en-US" baseline="-25000" dirty="0" smtClean="0"/>
              <a:t>, modalities and occupational therapy</a:t>
            </a:r>
            <a:endParaRPr lang="cs-CZ" baseline="-25000" dirty="0" smtClean="0"/>
          </a:p>
          <a:p>
            <a:r>
              <a:rPr lang="cs-CZ" baseline="-25000" dirty="0" err="1" smtClean="0"/>
              <a:t>Respirator</a:t>
            </a:r>
            <a:r>
              <a:rPr lang="cs-CZ" baseline="-25000" dirty="0" smtClean="0"/>
              <a:t> y </a:t>
            </a:r>
            <a:r>
              <a:rPr lang="cs-CZ" baseline="-25000" dirty="0" err="1" smtClean="0"/>
              <a:t>physical</a:t>
            </a:r>
            <a:r>
              <a:rPr lang="cs-CZ" baseline="-25000" dirty="0" smtClean="0"/>
              <a:t> </a:t>
            </a:r>
            <a:r>
              <a:rPr lang="cs-CZ" baseline="-25000" dirty="0" err="1" smtClean="0"/>
              <a:t>therapy</a:t>
            </a:r>
            <a:endParaRPr lang="cs-CZ" baseline="-25000" dirty="0" smtClean="0"/>
          </a:p>
          <a:p>
            <a:r>
              <a:rPr lang="cs-CZ" baseline="-25000" dirty="0" err="1" smtClean="0"/>
              <a:t>Passive</a:t>
            </a:r>
            <a:r>
              <a:rPr lang="cs-CZ" baseline="-25000" dirty="0" smtClean="0"/>
              <a:t> </a:t>
            </a:r>
            <a:r>
              <a:rPr lang="cs-CZ" baseline="-25000" dirty="0" err="1" smtClean="0"/>
              <a:t>movements</a:t>
            </a:r>
            <a:endParaRPr lang="cs-CZ" baseline="-25000" dirty="0" smtClean="0"/>
          </a:p>
          <a:p>
            <a:r>
              <a:rPr lang="cs-CZ" baseline="-25000" dirty="0" err="1" smtClean="0"/>
              <a:t>Active</a:t>
            </a:r>
            <a:r>
              <a:rPr lang="cs-CZ" baseline="-25000" dirty="0" smtClean="0"/>
              <a:t> </a:t>
            </a:r>
            <a:r>
              <a:rPr lang="cs-CZ" baseline="-25000" dirty="0" err="1" smtClean="0"/>
              <a:t>movements</a:t>
            </a:r>
            <a:endParaRPr lang="cs-CZ" baseline="-25000" dirty="0" smtClean="0"/>
          </a:p>
          <a:p>
            <a:r>
              <a:rPr lang="cs-CZ" baseline="-25000" dirty="0" smtClean="0"/>
              <a:t>Soft </a:t>
            </a:r>
            <a:r>
              <a:rPr lang="cs-CZ" baseline="-25000" dirty="0" err="1" smtClean="0"/>
              <a:t>tissues</a:t>
            </a:r>
            <a:r>
              <a:rPr lang="cs-CZ" baseline="-25000" dirty="0" smtClean="0"/>
              <a:t> </a:t>
            </a:r>
            <a:r>
              <a:rPr lang="cs-CZ" baseline="-25000" dirty="0" err="1" smtClean="0"/>
              <a:t>techniques</a:t>
            </a:r>
            <a:r>
              <a:rPr lang="cs-CZ" baseline="-25000" dirty="0" smtClean="0"/>
              <a:t> </a:t>
            </a:r>
            <a:r>
              <a:rPr lang="cs-CZ" baseline="-25000" dirty="0" err="1" smtClean="0"/>
              <a:t>and</a:t>
            </a:r>
            <a:r>
              <a:rPr lang="cs-CZ" baseline="-25000" dirty="0" smtClean="0"/>
              <a:t> </a:t>
            </a:r>
            <a:r>
              <a:rPr lang="cs-CZ" baseline="-25000" dirty="0" err="1" smtClean="0"/>
              <a:t>mobilization</a:t>
            </a:r>
            <a:endParaRPr lang="cs-CZ" baseline="-25000" dirty="0" smtClean="0"/>
          </a:p>
          <a:p>
            <a:r>
              <a:rPr lang="cs-CZ" baseline="-25000" dirty="0" err="1" smtClean="0"/>
              <a:t>Verticalization</a:t>
            </a:r>
            <a:endParaRPr lang="cs-CZ" baseline="-25000" dirty="0" smtClean="0"/>
          </a:p>
          <a:p>
            <a:r>
              <a:rPr lang="cs-CZ" baseline="-25000" dirty="0" err="1" smtClean="0"/>
              <a:t>Modalities</a:t>
            </a:r>
            <a:endParaRPr lang="cs-CZ" baseline="-25000" dirty="0" smtClean="0"/>
          </a:p>
          <a:p>
            <a:r>
              <a:rPr lang="cs-CZ" baseline="-25000" dirty="0" err="1" smtClean="0"/>
              <a:t>Occupational</a:t>
            </a:r>
            <a:r>
              <a:rPr lang="cs-CZ" baseline="-25000" dirty="0" smtClean="0"/>
              <a:t> </a:t>
            </a:r>
            <a:r>
              <a:rPr lang="cs-CZ" baseline="-25000" dirty="0" err="1" smtClean="0"/>
              <a:t>therapy</a:t>
            </a:r>
            <a:endParaRPr lang="cs-CZ" baseline="-25000" dirty="0" smtClean="0"/>
          </a:p>
          <a:p>
            <a:r>
              <a:rPr lang="cs-CZ" baseline="-25000" dirty="0" err="1" smtClean="0"/>
              <a:t>Social</a:t>
            </a:r>
            <a:r>
              <a:rPr lang="cs-CZ" baseline="-25000" dirty="0" smtClean="0"/>
              <a:t> </a:t>
            </a:r>
            <a:r>
              <a:rPr lang="cs-CZ" baseline="-25000" dirty="0" err="1" smtClean="0"/>
              <a:t>rehabilitation</a:t>
            </a:r>
            <a:endParaRPr lang="cs-CZ" baseline="-25000" dirty="0" smtClean="0"/>
          </a:p>
          <a:p>
            <a:pPr>
              <a:buNone/>
            </a:pP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Respiratory</a:t>
            </a:r>
            <a:r>
              <a:rPr lang="cs-CZ" sz="3600" dirty="0" smtClean="0"/>
              <a:t> </a:t>
            </a:r>
            <a:r>
              <a:rPr lang="cs-CZ" sz="3600" dirty="0" err="1" smtClean="0"/>
              <a:t>Physical</a:t>
            </a:r>
            <a:r>
              <a:rPr lang="cs-CZ" sz="3600" dirty="0" smtClean="0"/>
              <a:t> </a:t>
            </a:r>
            <a:r>
              <a:rPr lang="cs-CZ" sz="3600" dirty="0" err="1" smtClean="0"/>
              <a:t>Therapy</a:t>
            </a:r>
            <a:endParaRPr lang="cs-CZ" sz="3600" dirty="0"/>
          </a:p>
        </p:txBody>
      </p:sp>
      <p:sp>
        <p:nvSpPr>
          <p:cNvPr id="3" name="Zástupný symbol pro obsah 2"/>
          <p:cNvSpPr>
            <a:spLocks noGrp="1"/>
          </p:cNvSpPr>
          <p:nvPr>
            <p:ph idx="1"/>
          </p:nvPr>
        </p:nvSpPr>
        <p:spPr/>
        <p:txBody>
          <a:bodyPr>
            <a:normAutofit lnSpcReduction="10000"/>
          </a:bodyPr>
          <a:lstStyle/>
          <a:p>
            <a:r>
              <a:rPr lang="en-US" baseline="-25000" dirty="0" smtClean="0"/>
              <a:t>Patients with a spinal cord injury always show changes in breathing mechanics</a:t>
            </a:r>
            <a:endParaRPr lang="cs-CZ" baseline="-25000" dirty="0" smtClean="0"/>
          </a:p>
          <a:p>
            <a:r>
              <a:rPr lang="en-US" baseline="-25000" dirty="0" smtClean="0"/>
              <a:t>In patients with a cervical spinal cord injury, expectoration is affected</a:t>
            </a:r>
            <a:endParaRPr lang="cs-CZ" baseline="-25000" dirty="0" smtClean="0"/>
          </a:p>
          <a:p>
            <a:r>
              <a:rPr lang="en-US" baseline="-25000" dirty="0" smtClean="0"/>
              <a:t>In patients with a thoracic spinal cord lesion, an injury to the thorax and the lungs often occurs simultaneously and some patients undergo artificial pulmonary </a:t>
            </a:r>
            <a:r>
              <a:rPr lang="en-US" baseline="-25000" dirty="0" err="1" smtClean="0"/>
              <a:t>ven</a:t>
            </a:r>
            <a:r>
              <a:rPr lang="en-US" baseline="-25000" dirty="0" smtClean="0"/>
              <a:t>- </a:t>
            </a:r>
            <a:r>
              <a:rPr lang="en-US" baseline="-25000" dirty="0" err="1" smtClean="0"/>
              <a:t>tilation</a:t>
            </a:r>
            <a:r>
              <a:rPr lang="en-US" baseline="-25000" dirty="0" smtClean="0"/>
              <a:t> or h</a:t>
            </a:r>
            <a:r>
              <a:rPr lang="cs-CZ" baseline="-25000" dirty="0" smtClean="0"/>
              <a:t>a</a:t>
            </a:r>
            <a:r>
              <a:rPr lang="en-US" baseline="-25000" dirty="0" err="1" smtClean="0"/>
              <a:t>ve</a:t>
            </a:r>
            <a:r>
              <a:rPr lang="en-US" baseline="-25000" dirty="0" smtClean="0"/>
              <a:t> a </a:t>
            </a:r>
            <a:r>
              <a:rPr lang="en-US" baseline="-25000" dirty="0" err="1" smtClean="0"/>
              <a:t>tracheostomy</a:t>
            </a:r>
            <a:r>
              <a:rPr lang="en-US" baseline="-25000" dirty="0" smtClean="0"/>
              <a:t> </a:t>
            </a:r>
            <a:r>
              <a:rPr lang="en-US" baseline="-25000" dirty="0" err="1" smtClean="0"/>
              <a:t>cannula</a:t>
            </a:r>
            <a:endParaRPr lang="cs-CZ" baseline="-25000" dirty="0" smtClean="0"/>
          </a:p>
          <a:p>
            <a:r>
              <a:rPr lang="en-US" baseline="-25000" dirty="0" smtClean="0"/>
              <a:t>A</a:t>
            </a:r>
            <a:r>
              <a:rPr lang="cs-CZ" baseline="-25000" dirty="0" err="1" smtClean="0"/>
              <a:t>ll</a:t>
            </a:r>
            <a:r>
              <a:rPr lang="en-US" baseline="-25000" dirty="0" smtClean="0"/>
              <a:t> patients are prone to an increased risk of </a:t>
            </a:r>
            <a:r>
              <a:rPr lang="en-US" baseline="-25000" dirty="0" err="1" smtClean="0"/>
              <a:t>atelectasis</a:t>
            </a:r>
            <a:r>
              <a:rPr lang="en-US" baseline="-25000" dirty="0" smtClean="0"/>
              <a:t> or bronchial pneumonia</a:t>
            </a:r>
            <a:endParaRPr lang="cs-CZ" baseline="-25000" dirty="0" smtClean="0"/>
          </a:p>
          <a:p>
            <a:r>
              <a:rPr lang="cs-CZ" baseline="-25000" dirty="0" smtClean="0"/>
              <a:t>R</a:t>
            </a:r>
            <a:r>
              <a:rPr lang="en-US" baseline="-25000" dirty="0" err="1" smtClean="0"/>
              <a:t>espir</a:t>
            </a:r>
            <a:r>
              <a:rPr lang="cs-CZ" baseline="-25000" dirty="0" smtClean="0"/>
              <a:t>a</a:t>
            </a:r>
            <a:r>
              <a:rPr lang="en-US" baseline="-25000" dirty="0" err="1" smtClean="0"/>
              <a:t>tory</a:t>
            </a:r>
            <a:r>
              <a:rPr lang="en-US" baseline="-25000" dirty="0" smtClean="0"/>
              <a:t> pathway hygiene is one of the main goals of therapy</a:t>
            </a:r>
            <a:endParaRPr lang="cs-CZ" baseline="-25000" dirty="0" smtClean="0"/>
          </a:p>
          <a:p>
            <a:r>
              <a:rPr lang="en-US" baseline="-25000" dirty="0" smtClean="0"/>
              <a:t>Pulmonary physical therapy utilizes passive and active techniques</a:t>
            </a:r>
            <a:endParaRPr lang="cs-CZ" baseline="-25000" dirty="0" smtClean="0"/>
          </a:p>
          <a:p>
            <a:r>
              <a:rPr lang="en-US" b="1" baseline="-25000" dirty="0" smtClean="0"/>
              <a:t>Passive techniques </a:t>
            </a:r>
            <a:r>
              <a:rPr lang="en-US" baseline="-25000" dirty="0" smtClean="0"/>
              <a:t>include positional drainage, relaxation of the thorax, manual vibration during expiration, massage of the </a:t>
            </a:r>
            <a:r>
              <a:rPr lang="en-US" baseline="-25000" dirty="0" err="1" smtClean="0"/>
              <a:t>intercostal</a:t>
            </a:r>
            <a:r>
              <a:rPr lang="en-US" baseline="-25000" dirty="0" smtClean="0"/>
              <a:t> spaces and passive </a:t>
            </a:r>
            <a:r>
              <a:rPr lang="en-US" baseline="-25000" dirty="0" err="1" smtClean="0"/>
              <a:t>respir</a:t>
            </a:r>
            <a:r>
              <a:rPr lang="cs-CZ" baseline="-25000" dirty="0" smtClean="0"/>
              <a:t>a</a:t>
            </a:r>
            <a:r>
              <a:rPr lang="en-US" baseline="-25000" dirty="0" err="1" smtClean="0"/>
              <a:t>tory</a:t>
            </a:r>
            <a:r>
              <a:rPr lang="en-US" baseline="-25000" dirty="0" smtClean="0"/>
              <a:t> gymnastics</a:t>
            </a:r>
            <a:endParaRPr lang="cs-CZ" baseline="-25000" dirty="0" smtClean="0"/>
          </a:p>
          <a:p>
            <a:r>
              <a:rPr lang="en-US" b="1" baseline="-25000" dirty="0" smtClean="0"/>
              <a:t>Active techniques </a:t>
            </a:r>
            <a:r>
              <a:rPr lang="en-US" baseline="-25000" dirty="0" smtClean="0"/>
              <a:t>include mainly the practice of expiration against resistance, self-drainage and deep breathing with reflex stimulation developed by </a:t>
            </a:r>
            <a:r>
              <a:rPr lang="en-US" baseline="-25000" dirty="0" err="1" smtClean="0"/>
              <a:t>Vojta</a:t>
            </a:r>
            <a:r>
              <a:rPr lang="en-US" baseline="-25000" dirty="0" smtClean="0"/>
              <a:t>. Tools u</a:t>
            </a:r>
            <a:r>
              <a:rPr lang="cs-CZ" baseline="-25000" dirty="0" smtClean="0"/>
              <a:t>s</a:t>
            </a:r>
            <a:r>
              <a:rPr lang="en-US" baseline="-25000" dirty="0" err="1" smtClean="0"/>
              <a:t>ed</a:t>
            </a:r>
            <a:r>
              <a:rPr lang="en-US" baseline="-25000" dirty="0" smtClean="0"/>
              <a:t> in pulmonary physical therapy that utilize resistance during expiration and vibration include Flutter and </a:t>
            </a:r>
            <a:r>
              <a:rPr lang="en-US" baseline="-25000" dirty="0" err="1" smtClean="0"/>
              <a:t>Acapella</a:t>
            </a:r>
            <a:endParaRPr lang="cs-CZ" baseline="-25000" dirty="0" smtClean="0"/>
          </a:p>
          <a:p>
            <a:pPr>
              <a:buNone/>
            </a:pP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Passive</a:t>
            </a:r>
            <a:r>
              <a:rPr lang="cs-CZ" sz="3600" dirty="0" smtClean="0"/>
              <a:t> </a:t>
            </a:r>
            <a:r>
              <a:rPr lang="cs-CZ" sz="3600" dirty="0" err="1" smtClean="0"/>
              <a:t>Movements</a:t>
            </a:r>
            <a:endParaRPr lang="cs-CZ" sz="3600" dirty="0"/>
          </a:p>
        </p:txBody>
      </p:sp>
      <p:sp>
        <p:nvSpPr>
          <p:cNvPr id="3" name="Zástupný symbol pro obsah 2"/>
          <p:cNvSpPr>
            <a:spLocks noGrp="1"/>
          </p:cNvSpPr>
          <p:nvPr>
            <p:ph idx="1"/>
          </p:nvPr>
        </p:nvSpPr>
        <p:spPr/>
        <p:txBody>
          <a:bodyPr>
            <a:normAutofit fontScale="92500" lnSpcReduction="10000"/>
          </a:bodyPr>
          <a:lstStyle/>
          <a:p>
            <a:r>
              <a:rPr lang="cs-CZ" baseline="-25000" dirty="0" smtClean="0"/>
              <a:t>P</a:t>
            </a:r>
            <a:r>
              <a:rPr lang="en-US" baseline="-25000" dirty="0" err="1" smtClean="0"/>
              <a:t>revent</a:t>
            </a:r>
            <a:r>
              <a:rPr lang="en-US" baseline="-25000" dirty="0" smtClean="0"/>
              <a:t> contractures and maintain movement in individual joints</a:t>
            </a:r>
            <a:endParaRPr lang="cs-CZ" baseline="-25000" dirty="0" smtClean="0"/>
          </a:p>
          <a:p>
            <a:r>
              <a:rPr lang="cs-CZ" baseline="-25000" dirty="0" smtClean="0"/>
              <a:t>I</a:t>
            </a:r>
            <a:r>
              <a:rPr lang="en-US" baseline="-25000" dirty="0" err="1" smtClean="0"/>
              <a:t>ntervention</a:t>
            </a:r>
            <a:r>
              <a:rPr lang="en-US" baseline="-25000" dirty="0" smtClean="0"/>
              <a:t> is especially necessary for patients with quadriplegia who are at greater risk for upper extremity contractures and frequent shoulder joint pain </a:t>
            </a:r>
            <a:endParaRPr lang="cs-CZ" baseline="-25000" dirty="0" smtClean="0"/>
          </a:p>
          <a:p>
            <a:r>
              <a:rPr lang="en-US" baseline="-25000" dirty="0" smtClean="0"/>
              <a:t>Movements must be slow and smooth and, in the acute phase, should not exceed two thirds of physiological range to decrease the risk of soft tissue injury and the development of </a:t>
            </a:r>
            <a:r>
              <a:rPr lang="en-US" baseline="-25000" dirty="0" err="1" smtClean="0"/>
              <a:t>periarticular</a:t>
            </a:r>
            <a:r>
              <a:rPr lang="en-US" baseline="-25000" dirty="0" smtClean="0"/>
              <a:t> ossifications </a:t>
            </a:r>
            <a:endParaRPr lang="cs-CZ" baseline="-25000" dirty="0" smtClean="0"/>
          </a:p>
          <a:p>
            <a:r>
              <a:rPr lang="cs-CZ" baseline="-25000" dirty="0" smtClean="0"/>
              <a:t>D</a:t>
            </a:r>
            <a:r>
              <a:rPr lang="en-US" baseline="-25000" dirty="0" err="1" smtClean="0"/>
              <a:t>ecrease</a:t>
            </a:r>
            <a:r>
              <a:rPr lang="cs-CZ" baseline="-25000" dirty="0" smtClean="0"/>
              <a:t> </a:t>
            </a:r>
            <a:r>
              <a:rPr lang="cs-CZ" baseline="-25000" dirty="0" err="1" smtClean="0"/>
              <a:t>spasticity</a:t>
            </a:r>
            <a:r>
              <a:rPr lang="en-US" baseline="-25000" dirty="0" smtClean="0"/>
              <a:t> </a:t>
            </a:r>
            <a:endParaRPr lang="en-US" dirty="0" smtClean="0"/>
          </a:p>
          <a:p>
            <a:r>
              <a:rPr lang="cs-CZ" baseline="-25000" dirty="0" smtClean="0"/>
              <a:t>T</a:t>
            </a:r>
            <a:r>
              <a:rPr lang="en-US" baseline="-25000" dirty="0" smtClean="0"/>
              <a:t>he </a:t>
            </a:r>
            <a:r>
              <a:rPr lang="en-US" baseline="-25000" dirty="0" err="1" smtClean="0"/>
              <a:t>centration</a:t>
            </a:r>
            <a:r>
              <a:rPr lang="en-US" baseline="-25000" dirty="0" smtClean="0"/>
              <a:t> of joints, particularly the shoulder and hip joints</a:t>
            </a:r>
            <a:r>
              <a:rPr lang="cs-CZ" baseline="-25000" dirty="0" smtClean="0"/>
              <a:t> i</a:t>
            </a:r>
            <a:r>
              <a:rPr lang="en-US" baseline="-25000" dirty="0" err="1" smtClean="0"/>
              <a:t>nvolv</a:t>
            </a:r>
            <a:r>
              <a:rPr lang="cs-CZ" baseline="-25000" dirty="0" err="1" smtClean="0"/>
              <a:t>ing</a:t>
            </a:r>
            <a:r>
              <a:rPr lang="en-US" baseline="-25000" dirty="0" smtClean="0"/>
              <a:t> continuous pressure of the extremity in the direction of its axis into the joint </a:t>
            </a:r>
            <a:r>
              <a:rPr lang="cs-CZ" baseline="-25000" dirty="0" smtClean="0"/>
              <a:t>s</a:t>
            </a:r>
            <a:r>
              <a:rPr lang="en-US" baseline="-25000" dirty="0" err="1" smtClean="0"/>
              <a:t>ocket</a:t>
            </a:r>
            <a:r>
              <a:rPr lang="en-US" baseline="-25000" dirty="0" smtClean="0"/>
              <a:t>. This causes stimulation of pressure receptors located within the joint </a:t>
            </a:r>
            <a:r>
              <a:rPr lang="cs-CZ" baseline="-25000" dirty="0" smtClean="0"/>
              <a:t>s</a:t>
            </a:r>
            <a:r>
              <a:rPr lang="en-US" baseline="-25000" dirty="0" err="1" smtClean="0"/>
              <a:t>ocket</a:t>
            </a:r>
            <a:r>
              <a:rPr lang="en-US" baseline="-25000" dirty="0" smtClean="0"/>
              <a:t> and sends </a:t>
            </a:r>
            <a:r>
              <a:rPr lang="en-US" baseline="-25000" dirty="0" err="1" smtClean="0"/>
              <a:t>af</a:t>
            </a:r>
            <a:r>
              <a:rPr lang="cs-CZ" baseline="-25000" dirty="0" smtClean="0"/>
              <a:t>f</a:t>
            </a:r>
            <a:r>
              <a:rPr lang="en-US" baseline="-25000" dirty="0" err="1" smtClean="0"/>
              <a:t>erent</a:t>
            </a:r>
            <a:r>
              <a:rPr lang="en-US" baseline="-25000" dirty="0" smtClean="0"/>
              <a:t> impulses to the area of the spinal cord disruption with a potential for repair</a:t>
            </a:r>
            <a:endParaRPr lang="en-US" dirty="0" smtClean="0"/>
          </a:p>
          <a:p>
            <a:r>
              <a:rPr lang="en-US" baseline="-25000" dirty="0" err="1" smtClean="0"/>
              <a:t>MotoMed</a:t>
            </a:r>
            <a:r>
              <a:rPr lang="en-US" baseline="-25000" dirty="0" smtClean="0"/>
              <a:t> is u</a:t>
            </a:r>
            <a:r>
              <a:rPr lang="cs-CZ" baseline="-25000" dirty="0" smtClean="0"/>
              <a:t>s</a:t>
            </a:r>
            <a:r>
              <a:rPr lang="en-US" baseline="-25000" dirty="0" err="1" smtClean="0"/>
              <a:t>ed</a:t>
            </a:r>
            <a:r>
              <a:rPr lang="en-US" baseline="-25000" dirty="0" smtClean="0"/>
              <a:t> to exercise cyclic passive extremity movements. This equipment also al- lows for active exercise with an option to assess muscle strength. </a:t>
            </a:r>
            <a:r>
              <a:rPr lang="en-US" baseline="-25000" dirty="0" err="1" smtClean="0"/>
              <a:t>MotoMed</a:t>
            </a:r>
            <a:r>
              <a:rPr lang="en-US" baseline="-25000" dirty="0" smtClean="0"/>
              <a:t> can be u</a:t>
            </a:r>
            <a:r>
              <a:rPr lang="cs-CZ" baseline="-25000" dirty="0" smtClean="0"/>
              <a:t>s</a:t>
            </a:r>
            <a:r>
              <a:rPr lang="en-US" baseline="-25000" dirty="0" err="1" smtClean="0"/>
              <a:t>ed</a:t>
            </a:r>
            <a:r>
              <a:rPr lang="en-US" baseline="-25000" dirty="0" smtClean="0"/>
              <a:t> in sitting or in bed. Repeated passive movement significantly improves blood circulation in the extremities and increases the stimulation of muscle and joint receptors that send afferent impulses to the spinal cord</a:t>
            </a:r>
            <a:endParaRPr lang="cs-CZ" baseline="-25000" dirty="0" smtClean="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t>
            </a:r>
            <a:br>
              <a:rPr lang="cs-CZ" dirty="0" smtClean="0"/>
            </a:br>
            <a:r>
              <a:rPr lang="cs-CZ" dirty="0" smtClean="0"/>
              <a:t/>
            </a:r>
            <a:br>
              <a:rPr lang="cs-CZ" dirty="0" smtClean="0"/>
            </a:br>
            <a:r>
              <a:rPr lang="cs-CZ" sz="4000" dirty="0" err="1" smtClean="0"/>
              <a:t>Young</a:t>
            </a:r>
            <a:r>
              <a:rPr lang="cs-CZ" sz="4000" dirty="0" smtClean="0"/>
              <a:t>-</a:t>
            </a:r>
            <a:r>
              <a:rPr lang="cs-CZ" sz="4000" dirty="0" err="1" smtClean="0"/>
              <a:t>Burgess</a:t>
            </a:r>
            <a:r>
              <a:rPr lang="cs-CZ" sz="4000" dirty="0" smtClean="0"/>
              <a:t> </a:t>
            </a:r>
            <a:r>
              <a:rPr lang="cs-CZ" sz="4000" dirty="0" err="1" smtClean="0"/>
              <a:t>Classification</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smtClean="0"/>
              <a:t>The Young-Burgess classification system is based on mechanism of injury: </a:t>
            </a:r>
            <a:r>
              <a:rPr lang="en-US" dirty="0" err="1" smtClean="0"/>
              <a:t>anteroposterior</a:t>
            </a:r>
            <a:r>
              <a:rPr lang="en-US" dirty="0" smtClean="0"/>
              <a:t> compression type I, II and III, lateral compression types I, II and III, and vertical shear,</a:t>
            </a:r>
            <a:r>
              <a:rPr lang="cs-CZ" dirty="0" smtClean="0"/>
              <a:t> </a:t>
            </a:r>
            <a:r>
              <a:rPr lang="en-US" dirty="0" smtClean="0"/>
              <a:t>or a combination of forces.</a:t>
            </a:r>
          </a:p>
          <a:p>
            <a:r>
              <a:rPr lang="en-US" dirty="0" smtClean="0"/>
              <a:t>Lateral compression (LC) fractures involve transverse fractures of the pubic </a:t>
            </a:r>
            <a:r>
              <a:rPr lang="en-US" dirty="0" err="1" smtClean="0"/>
              <a:t>rami</a:t>
            </a:r>
            <a:r>
              <a:rPr lang="en-US" dirty="0" smtClean="0"/>
              <a:t>, either </a:t>
            </a:r>
            <a:r>
              <a:rPr lang="en-US" dirty="0" err="1" smtClean="0"/>
              <a:t>ipsilateral</a:t>
            </a:r>
            <a:r>
              <a:rPr lang="en-US" dirty="0" smtClean="0"/>
              <a:t> or </a:t>
            </a:r>
            <a:r>
              <a:rPr lang="en-US" dirty="0" err="1" smtClean="0"/>
              <a:t>contralateral</a:t>
            </a:r>
            <a:r>
              <a:rPr lang="en-US" dirty="0" smtClean="0"/>
              <a:t> to a posterior injury.</a:t>
            </a:r>
          </a:p>
          <a:p>
            <a:r>
              <a:rPr lang="en-US" dirty="0" smtClean="0"/>
              <a:t>Grade I – Associated sacral compression on side of impact</a:t>
            </a:r>
          </a:p>
          <a:p>
            <a:r>
              <a:rPr lang="en-US" dirty="0" smtClean="0"/>
              <a:t>Grade II – Associated posterior iliac ("crescent") fracture on side of impact</a:t>
            </a:r>
          </a:p>
          <a:p>
            <a:r>
              <a:rPr lang="en-US" dirty="0" smtClean="0"/>
              <a:t>Grade III – Associated </a:t>
            </a:r>
            <a:r>
              <a:rPr lang="en-US" dirty="0" err="1" smtClean="0"/>
              <a:t>contralateral</a:t>
            </a:r>
            <a:r>
              <a:rPr lang="en-US" dirty="0" smtClean="0"/>
              <a:t> sacroiliac joint injury</a:t>
            </a: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Active</a:t>
            </a:r>
            <a:r>
              <a:rPr lang="cs-CZ" sz="3600" dirty="0" smtClean="0"/>
              <a:t> </a:t>
            </a:r>
            <a:r>
              <a:rPr lang="cs-CZ" sz="3600" dirty="0" err="1" smtClean="0"/>
              <a:t>Movements</a:t>
            </a:r>
            <a:endParaRPr lang="cs-CZ" sz="3600" dirty="0"/>
          </a:p>
        </p:txBody>
      </p:sp>
      <p:sp>
        <p:nvSpPr>
          <p:cNvPr id="3" name="Zástupný symbol pro obsah 2"/>
          <p:cNvSpPr>
            <a:spLocks noGrp="1"/>
          </p:cNvSpPr>
          <p:nvPr>
            <p:ph idx="1"/>
          </p:nvPr>
        </p:nvSpPr>
        <p:spPr/>
        <p:txBody>
          <a:bodyPr/>
          <a:lstStyle/>
          <a:p>
            <a:r>
              <a:rPr lang="en-US" baseline="-25000" dirty="0" smtClean="0"/>
              <a:t>During active movements, physical therapy focuses on the muscles and muscle groups that show completely or partially preserved function</a:t>
            </a:r>
            <a:endParaRPr lang="cs-CZ" baseline="-25000" dirty="0" smtClean="0"/>
          </a:p>
          <a:p>
            <a:r>
              <a:rPr lang="en-US" baseline="-25000" dirty="0" smtClean="0"/>
              <a:t>Renewal of muscle strength, activation of muscles within correct muscle patterns and gradual control of certain positions</a:t>
            </a:r>
            <a:endParaRPr lang="cs-CZ" baseline="-25000" dirty="0" smtClean="0"/>
          </a:p>
          <a:p>
            <a:r>
              <a:rPr lang="cs-CZ" baseline="-25000" dirty="0" smtClean="0"/>
              <a:t>V</a:t>
            </a:r>
            <a:r>
              <a:rPr lang="en-US" baseline="-25000" dirty="0" err="1" smtClean="0"/>
              <a:t>arious</a:t>
            </a:r>
            <a:r>
              <a:rPr lang="en-US" baseline="-25000" dirty="0" smtClean="0"/>
              <a:t> physical therapy methods and concepts are utilized, such as </a:t>
            </a:r>
            <a:r>
              <a:rPr lang="en-US" baseline="-25000" dirty="0" err="1" smtClean="0"/>
              <a:t>Vojtas</a:t>
            </a:r>
            <a:r>
              <a:rPr lang="en-US" baseline="-25000" dirty="0" smtClean="0"/>
              <a:t> method, PNF, the </a:t>
            </a:r>
            <a:r>
              <a:rPr lang="en-US" baseline="-25000" dirty="0" err="1" smtClean="0"/>
              <a:t>neurodevelopmental</a:t>
            </a:r>
            <a:r>
              <a:rPr lang="en-US" baseline="-25000" dirty="0" smtClean="0"/>
              <a:t> treatment (</a:t>
            </a:r>
            <a:r>
              <a:rPr lang="en-US" baseline="-25000" dirty="0" err="1" smtClean="0"/>
              <a:t>Bobath</a:t>
            </a:r>
            <a:r>
              <a:rPr lang="en-US" baseline="-25000" dirty="0" smtClean="0"/>
              <a:t>), sling exercise therapy (S-E-T) approach (exercising in slings with </a:t>
            </a:r>
            <a:r>
              <a:rPr lang="en-US" baseline="-25000" dirty="0" err="1" smtClean="0"/>
              <a:t>RedCord</a:t>
            </a:r>
            <a:r>
              <a:rPr lang="en-US" baseline="-25000" dirty="0" smtClean="0"/>
              <a:t> equipment formerly known as the </a:t>
            </a:r>
            <a:r>
              <a:rPr lang="en-US" baseline="-25000" dirty="0" err="1" smtClean="0"/>
              <a:t>TerapiMaster</a:t>
            </a:r>
            <a:r>
              <a:rPr lang="en-US" baseline="-25000" dirty="0" smtClean="0"/>
              <a:t>)</a:t>
            </a:r>
            <a:endParaRPr lang="cs-CZ" baseline="-25000" dirty="0" smtClean="0"/>
          </a:p>
          <a:p>
            <a:r>
              <a:rPr lang="en-US" baseline="-25000" dirty="0" smtClean="0"/>
              <a:t>Most commonly u</a:t>
            </a:r>
            <a:r>
              <a:rPr lang="cs-CZ" baseline="-25000" dirty="0" smtClean="0"/>
              <a:t>s</a:t>
            </a:r>
            <a:r>
              <a:rPr lang="en-US" baseline="-25000" dirty="0" err="1" smtClean="0"/>
              <a:t>ed</a:t>
            </a:r>
            <a:r>
              <a:rPr lang="en-US" baseline="-25000" dirty="0" smtClean="0"/>
              <a:t> physical therapy tools include </a:t>
            </a:r>
            <a:r>
              <a:rPr lang="en-US" baseline="-25000" dirty="0" smtClean="0"/>
              <a:t>resistance </a:t>
            </a:r>
            <a:r>
              <a:rPr lang="en-US" baseline="-25000" dirty="0" smtClean="0"/>
              <a:t>bands, balls. rolls and balance boards</a:t>
            </a:r>
            <a:endParaRPr lang="cs-CZ" baseline="-25000" dirty="0" smtClean="0"/>
          </a:p>
          <a:p>
            <a:pPr>
              <a:buNone/>
            </a:pP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Vertikalization</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en-US" baseline="-25000" dirty="0" smtClean="0"/>
              <a:t>As soon as the </a:t>
            </a:r>
            <a:r>
              <a:rPr lang="en-US" baseline="-25000" dirty="0" err="1" smtClean="0"/>
              <a:t>patienťs</a:t>
            </a:r>
            <a:r>
              <a:rPr lang="en-US" baseline="-25000" dirty="0" smtClean="0"/>
              <a:t> overall condition allows, </a:t>
            </a:r>
            <a:r>
              <a:rPr lang="en-US" baseline="-25000" dirty="0" err="1" smtClean="0"/>
              <a:t>verticalization</a:t>
            </a:r>
            <a:r>
              <a:rPr lang="en-US" baseline="-25000" dirty="0" smtClean="0"/>
              <a:t> into sitting and standing is initiated following the injury</a:t>
            </a:r>
            <a:endParaRPr lang="cs-CZ" baseline="-25000" dirty="0" smtClean="0"/>
          </a:p>
          <a:p>
            <a:r>
              <a:rPr lang="en-US" baseline="-25000" dirty="0" smtClean="0"/>
              <a:t>Various types of </a:t>
            </a:r>
            <a:r>
              <a:rPr lang="en-US" baseline="-25000" dirty="0" err="1" smtClean="0"/>
              <a:t>verticalization</a:t>
            </a:r>
            <a:r>
              <a:rPr lang="en-US" baseline="-25000" dirty="0" smtClean="0"/>
              <a:t> beds, </a:t>
            </a:r>
            <a:r>
              <a:rPr lang="en-US" baseline="-25000" dirty="0" err="1" smtClean="0"/>
              <a:t>verticalization</a:t>
            </a:r>
            <a:r>
              <a:rPr lang="en-US" baseline="-25000" dirty="0" smtClean="0"/>
              <a:t> tables and stands can be u</a:t>
            </a:r>
            <a:r>
              <a:rPr lang="cs-CZ" baseline="-25000" dirty="0" smtClean="0"/>
              <a:t>s</a:t>
            </a:r>
            <a:r>
              <a:rPr lang="en-US" baseline="-25000" dirty="0" err="1" smtClean="0"/>
              <a:t>ed</a:t>
            </a:r>
            <a:endParaRPr lang="cs-CZ" baseline="-25000" dirty="0" smtClean="0"/>
          </a:p>
          <a:p>
            <a:r>
              <a:rPr lang="cs-CZ" baseline="-25000" dirty="0" smtClean="0"/>
              <a:t>Transfer </a:t>
            </a:r>
            <a:r>
              <a:rPr lang="cs-CZ" baseline="-25000" dirty="0" err="1" smtClean="0"/>
              <a:t>skills</a:t>
            </a:r>
            <a:r>
              <a:rPr lang="cs-CZ" baseline="-25000" dirty="0" smtClean="0"/>
              <a:t> such as </a:t>
            </a:r>
            <a:r>
              <a:rPr lang="cs-CZ" baseline="-25000" dirty="0" err="1" smtClean="0"/>
              <a:t>moving</a:t>
            </a:r>
            <a:r>
              <a:rPr lang="cs-CZ" baseline="-25000" dirty="0" smtClean="0"/>
              <a:t> </a:t>
            </a:r>
            <a:r>
              <a:rPr lang="cs-CZ" baseline="-25000" dirty="0" err="1" smtClean="0"/>
              <a:t>from</a:t>
            </a:r>
            <a:r>
              <a:rPr lang="cs-CZ" baseline="-25000" dirty="0" smtClean="0"/>
              <a:t> </a:t>
            </a:r>
            <a:r>
              <a:rPr lang="cs-CZ" baseline="-25000" dirty="0" err="1" smtClean="0"/>
              <a:t>bed</a:t>
            </a:r>
            <a:r>
              <a:rPr lang="cs-CZ" baseline="-25000" dirty="0" smtClean="0"/>
              <a:t> to </a:t>
            </a:r>
            <a:r>
              <a:rPr lang="cs-CZ" baseline="-25000" dirty="0" err="1" smtClean="0"/>
              <a:t>wheelchair</a:t>
            </a:r>
            <a:r>
              <a:rPr lang="cs-CZ" baseline="-25000" dirty="0" smtClean="0"/>
              <a:t>, </a:t>
            </a:r>
            <a:r>
              <a:rPr lang="cs-CZ" baseline="-25000" dirty="0" err="1" smtClean="0"/>
              <a:t>from</a:t>
            </a:r>
            <a:r>
              <a:rPr lang="cs-CZ" baseline="-25000" dirty="0" smtClean="0"/>
              <a:t> </a:t>
            </a:r>
            <a:r>
              <a:rPr lang="cs-CZ" baseline="-25000" dirty="0" err="1" smtClean="0"/>
              <a:t>wheelchair</a:t>
            </a:r>
            <a:r>
              <a:rPr lang="cs-CZ" baseline="-25000" dirty="0" smtClean="0"/>
              <a:t> to </a:t>
            </a:r>
            <a:r>
              <a:rPr lang="cs-CZ" baseline="-25000" dirty="0" err="1" smtClean="0"/>
              <a:t>toilet</a:t>
            </a:r>
            <a:r>
              <a:rPr lang="cs-CZ" baseline="-25000" dirty="0" smtClean="0"/>
              <a:t> </a:t>
            </a:r>
            <a:r>
              <a:rPr lang="cs-CZ" baseline="-25000" dirty="0" err="1" smtClean="0"/>
              <a:t>or</a:t>
            </a:r>
            <a:r>
              <a:rPr lang="cs-CZ" baseline="-25000" dirty="0" smtClean="0"/>
              <a:t> tub, </a:t>
            </a:r>
            <a:r>
              <a:rPr lang="cs-CZ" baseline="-25000" dirty="0" err="1" smtClean="0"/>
              <a:t>from</a:t>
            </a:r>
            <a:r>
              <a:rPr lang="cs-CZ" baseline="-25000" dirty="0" smtClean="0"/>
              <a:t> </a:t>
            </a:r>
            <a:r>
              <a:rPr lang="cs-CZ" baseline="-25000" dirty="0" err="1" smtClean="0"/>
              <a:t>floor</a:t>
            </a:r>
            <a:r>
              <a:rPr lang="cs-CZ" baseline="-25000" dirty="0" smtClean="0"/>
              <a:t> to </a:t>
            </a:r>
            <a:r>
              <a:rPr lang="cs-CZ" baseline="-25000" dirty="0" err="1" smtClean="0"/>
              <a:t>wheelchair</a:t>
            </a:r>
            <a:endParaRPr lang="cs-CZ" baseline="-25000" dirty="0" smtClean="0"/>
          </a:p>
          <a:p>
            <a:r>
              <a:rPr lang="en-US" baseline="-25000" dirty="0" err="1" smtClean="0"/>
              <a:t>Lokomat</a:t>
            </a:r>
            <a:r>
              <a:rPr lang="en-US" baseline="-25000" dirty="0" smtClean="0"/>
              <a:t> machine</a:t>
            </a:r>
            <a:r>
              <a:rPr lang="cs-CZ" dirty="0" smtClean="0"/>
              <a:t> </a:t>
            </a:r>
            <a:r>
              <a:rPr lang="cs-CZ" baseline="-25000" dirty="0" smtClean="0"/>
              <a:t>- i</a:t>
            </a:r>
            <a:r>
              <a:rPr lang="en-US" baseline="-25000" dirty="0" smtClean="0"/>
              <a:t>s a new and modern piece of medical equipment that serves as a </a:t>
            </a:r>
            <a:r>
              <a:rPr lang="cs-CZ" baseline="-25000" dirty="0" smtClean="0"/>
              <a:t>m</a:t>
            </a:r>
            <a:r>
              <a:rPr lang="en-US" baseline="-25000" dirty="0" err="1" smtClean="0"/>
              <a:t>ethod</a:t>
            </a:r>
            <a:r>
              <a:rPr lang="en-US" baseline="-25000" dirty="0" smtClean="0"/>
              <a:t> of manually assisted gait training utilizing a moving belt (treadmill). The equipment consists of a suspension </a:t>
            </a:r>
            <a:r>
              <a:rPr lang="en-US" baseline="-25000" dirty="0" err="1" smtClean="0"/>
              <a:t>syst</a:t>
            </a:r>
            <a:r>
              <a:rPr lang="cs-CZ" baseline="-25000" dirty="0" smtClean="0"/>
              <a:t>e</a:t>
            </a:r>
            <a:r>
              <a:rPr lang="en-US" baseline="-25000" dirty="0" smtClean="0"/>
              <a:t>m, treadmill and robot</a:t>
            </a:r>
            <a:r>
              <a:rPr lang="cs-CZ" baseline="-25000" dirty="0" smtClean="0"/>
              <a:t>i</a:t>
            </a:r>
            <a:r>
              <a:rPr lang="en-US" baseline="-25000" dirty="0" smtClean="0"/>
              <a:t>c </a:t>
            </a:r>
            <a:r>
              <a:rPr lang="en-US" baseline="-25000" dirty="0" err="1" smtClean="0"/>
              <a:t>orthoses</a:t>
            </a:r>
            <a:r>
              <a:rPr lang="en-US" baseline="-25000" dirty="0" smtClean="0"/>
              <a:t>. Synchronization is controlled by a </a:t>
            </a:r>
            <a:r>
              <a:rPr lang="cs-CZ" baseline="-25000" dirty="0" smtClean="0"/>
              <a:t>c</a:t>
            </a:r>
            <a:r>
              <a:rPr lang="en-US" baseline="-25000" dirty="0" err="1" smtClean="0"/>
              <a:t>omputer</a:t>
            </a:r>
            <a:r>
              <a:rPr lang="en-US" baseline="-25000" dirty="0" smtClean="0"/>
              <a:t> and the </a:t>
            </a:r>
            <a:r>
              <a:rPr lang="en-US" baseline="-25000" dirty="0" err="1" smtClean="0"/>
              <a:t>orthoses</a:t>
            </a:r>
            <a:r>
              <a:rPr lang="en-US" baseline="-25000" dirty="0" smtClean="0"/>
              <a:t> contain sensors that scan the actual movement activity of the lower extremities. The equipment can be set to individual specifications for each patient with respect to their demands and gait pattern. For patients with a spinal cord injury, intense and specific </a:t>
            </a:r>
            <a:r>
              <a:rPr lang="en-US" baseline="-25000" dirty="0" err="1" smtClean="0"/>
              <a:t>locomotor</a:t>
            </a:r>
            <a:r>
              <a:rPr lang="en-US" baseline="-25000" dirty="0" smtClean="0"/>
              <a:t> training increases the potential for </a:t>
            </a:r>
            <a:r>
              <a:rPr lang="en-US" baseline="-25000" dirty="0" err="1" smtClean="0"/>
              <a:t>supraspinal</a:t>
            </a:r>
            <a:r>
              <a:rPr lang="en-US" baseline="-25000" dirty="0" smtClean="0"/>
              <a:t> plasticity of the CNS motor centers linked to </a:t>
            </a:r>
            <a:r>
              <a:rPr lang="en-US" baseline="-25000" dirty="0" err="1" smtClean="0"/>
              <a:t>locomotor</a:t>
            </a:r>
            <a:r>
              <a:rPr lang="en-US" baseline="-25000" dirty="0" smtClean="0"/>
              <a:t> functions. </a:t>
            </a:r>
            <a:r>
              <a:rPr lang="en-US" baseline="-25000" dirty="0" err="1" smtClean="0"/>
              <a:t>Lokomat</a:t>
            </a:r>
            <a:r>
              <a:rPr lang="en-US" baseline="-25000" dirty="0" smtClean="0"/>
              <a:t> is u</a:t>
            </a:r>
            <a:r>
              <a:rPr lang="cs-CZ" baseline="-25000" dirty="0" smtClean="0"/>
              <a:t>s</a:t>
            </a:r>
            <a:r>
              <a:rPr lang="en-US" baseline="-25000" dirty="0" err="1" smtClean="0"/>
              <a:t>ed</a:t>
            </a:r>
            <a:r>
              <a:rPr lang="en-US" baseline="-25000" dirty="0" smtClean="0"/>
              <a:t> mainly by patients with an incomplete spinal cord lesion</a:t>
            </a:r>
            <a:endParaRPr lang="cs-CZ" baseline="-25000" dirty="0" smtClean="0"/>
          </a:p>
          <a:p>
            <a:pPr>
              <a:buNone/>
            </a:pPr>
            <a:endParaRPr lang="en-US" dirty="0" smtClean="0"/>
          </a:p>
          <a:p>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Archiv\obrazky\Spinalni_jednotka\2010_Spinalni_jednotka\DSC_0143.JPG"/>
          <p:cNvPicPr>
            <a:picLocks noChangeAspect="1" noChangeArrowheads="1"/>
          </p:cNvPicPr>
          <p:nvPr/>
        </p:nvPicPr>
        <p:blipFill>
          <a:blip r:embed="rId2" cstate="print"/>
          <a:srcRect/>
          <a:stretch>
            <a:fillRect/>
          </a:stretch>
        </p:blipFill>
        <p:spPr bwMode="auto">
          <a:xfrm>
            <a:off x="179388" y="260350"/>
            <a:ext cx="2879725" cy="4321175"/>
          </a:xfrm>
          <a:prstGeom prst="rect">
            <a:avLst/>
          </a:prstGeom>
          <a:noFill/>
          <a:ln w="9525">
            <a:noFill/>
            <a:miter lim="800000"/>
            <a:headEnd/>
            <a:tailEnd/>
          </a:ln>
        </p:spPr>
      </p:pic>
      <p:pic>
        <p:nvPicPr>
          <p:cNvPr id="56323" name="Picture 3" descr="D:\Archiv\obrazky\Spinalni_jednotka\2010_Spinalni_jednotka\DSC_0164.JPG"/>
          <p:cNvPicPr>
            <a:picLocks noChangeAspect="1" noChangeArrowheads="1"/>
          </p:cNvPicPr>
          <p:nvPr/>
        </p:nvPicPr>
        <p:blipFill>
          <a:blip r:embed="rId3" cstate="print"/>
          <a:srcRect/>
          <a:stretch>
            <a:fillRect/>
          </a:stretch>
        </p:blipFill>
        <p:spPr bwMode="auto">
          <a:xfrm>
            <a:off x="3132138" y="188913"/>
            <a:ext cx="2881312" cy="4319587"/>
          </a:xfrm>
          <a:prstGeom prst="rect">
            <a:avLst/>
          </a:prstGeom>
          <a:noFill/>
          <a:ln w="9525">
            <a:noFill/>
            <a:miter lim="800000"/>
            <a:headEnd/>
            <a:tailEnd/>
          </a:ln>
        </p:spPr>
      </p:pic>
      <p:pic>
        <p:nvPicPr>
          <p:cNvPr id="56324" name="Picture 4" descr="D:\Archiv\obrazky\Spinalni_jednotka\2010_Spinalni_jednotka\DSC_0170.JPG"/>
          <p:cNvPicPr>
            <a:picLocks noChangeAspect="1" noChangeArrowheads="1"/>
          </p:cNvPicPr>
          <p:nvPr/>
        </p:nvPicPr>
        <p:blipFill>
          <a:blip r:embed="rId4" cstate="print"/>
          <a:srcRect/>
          <a:stretch>
            <a:fillRect/>
          </a:stretch>
        </p:blipFill>
        <p:spPr bwMode="auto">
          <a:xfrm>
            <a:off x="6011863" y="2060575"/>
            <a:ext cx="2941637" cy="4413250"/>
          </a:xfrm>
          <a:prstGeom prst="rect">
            <a:avLst/>
          </a:prstGeom>
          <a:noFill/>
          <a:ln w="9525">
            <a:noFill/>
            <a:miter lim="800000"/>
            <a:headEnd/>
            <a:tailEnd/>
          </a:ln>
        </p:spPr>
      </p:pic>
      <p:sp>
        <p:nvSpPr>
          <p:cNvPr id="56325" name="TextovéPole 4"/>
          <p:cNvSpPr txBox="1">
            <a:spLocks noChangeArrowheads="1"/>
          </p:cNvSpPr>
          <p:nvPr/>
        </p:nvSpPr>
        <p:spPr bwMode="auto">
          <a:xfrm>
            <a:off x="1331913" y="5157788"/>
            <a:ext cx="4464223" cy="369332"/>
          </a:xfrm>
          <a:prstGeom prst="rect">
            <a:avLst/>
          </a:prstGeom>
          <a:noFill/>
          <a:ln w="9525">
            <a:noFill/>
            <a:miter lim="800000"/>
            <a:headEnd/>
            <a:tailEnd/>
          </a:ln>
        </p:spPr>
        <p:txBody>
          <a:bodyPr wrap="square">
            <a:spAutoFit/>
          </a:bodyPr>
          <a:lstStyle/>
          <a:p>
            <a:r>
              <a:rPr lang="cs-CZ" dirty="0" err="1" smtClean="0"/>
              <a:t>RedCord</a:t>
            </a:r>
            <a:r>
              <a:rPr lang="cs-CZ" dirty="0" smtClean="0"/>
              <a:t>			        </a:t>
            </a:r>
            <a:r>
              <a:rPr lang="cs-CZ" dirty="0" err="1" smtClean="0"/>
              <a:t>MotoMed</a:t>
            </a:r>
            <a:endParaRPr lang="cs-CZ"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Archiv\obrazky\Spinalni_jednotka\Lokomat\Foto\DSC_0204.JPG"/>
          <p:cNvPicPr>
            <a:picLocks noChangeAspect="1" noChangeArrowheads="1"/>
          </p:cNvPicPr>
          <p:nvPr/>
        </p:nvPicPr>
        <p:blipFill>
          <a:blip r:embed="rId2" cstate="print"/>
          <a:srcRect/>
          <a:stretch>
            <a:fillRect/>
          </a:stretch>
        </p:blipFill>
        <p:spPr bwMode="auto">
          <a:xfrm>
            <a:off x="395288" y="188913"/>
            <a:ext cx="3240087" cy="2152650"/>
          </a:xfrm>
          <a:prstGeom prst="rect">
            <a:avLst/>
          </a:prstGeom>
          <a:noFill/>
          <a:ln w="9525">
            <a:noFill/>
            <a:miter lim="800000"/>
            <a:headEnd/>
            <a:tailEnd/>
          </a:ln>
        </p:spPr>
      </p:pic>
      <p:pic>
        <p:nvPicPr>
          <p:cNvPr id="58371" name="Picture 3" descr="D:\Archiv\obrazky\Spinalni_jednotka\Lokomat\Foto\DSC_0206.JPG"/>
          <p:cNvPicPr>
            <a:picLocks noChangeAspect="1" noChangeArrowheads="1"/>
          </p:cNvPicPr>
          <p:nvPr/>
        </p:nvPicPr>
        <p:blipFill>
          <a:blip r:embed="rId3" cstate="print"/>
          <a:srcRect/>
          <a:stretch>
            <a:fillRect/>
          </a:stretch>
        </p:blipFill>
        <p:spPr bwMode="auto">
          <a:xfrm>
            <a:off x="3779838" y="188913"/>
            <a:ext cx="3240087" cy="2152650"/>
          </a:xfrm>
          <a:prstGeom prst="rect">
            <a:avLst/>
          </a:prstGeom>
          <a:noFill/>
          <a:ln w="9525">
            <a:noFill/>
            <a:miter lim="800000"/>
            <a:headEnd/>
            <a:tailEnd/>
          </a:ln>
        </p:spPr>
      </p:pic>
      <p:pic>
        <p:nvPicPr>
          <p:cNvPr id="58372" name="Picture 4" descr="D:\Archiv\obrazky\Spinalni_jednotka\Lokomat\Foto\DSC_0208.JPG"/>
          <p:cNvPicPr>
            <a:picLocks noChangeAspect="1" noChangeArrowheads="1"/>
          </p:cNvPicPr>
          <p:nvPr/>
        </p:nvPicPr>
        <p:blipFill>
          <a:blip r:embed="rId4" cstate="print"/>
          <a:srcRect/>
          <a:stretch>
            <a:fillRect/>
          </a:stretch>
        </p:blipFill>
        <p:spPr bwMode="auto">
          <a:xfrm>
            <a:off x="611188" y="2060575"/>
            <a:ext cx="3635375" cy="2416175"/>
          </a:xfrm>
          <a:prstGeom prst="rect">
            <a:avLst/>
          </a:prstGeom>
          <a:noFill/>
          <a:ln w="9525">
            <a:noFill/>
            <a:miter lim="800000"/>
            <a:headEnd/>
            <a:tailEnd/>
          </a:ln>
        </p:spPr>
      </p:pic>
      <p:pic>
        <p:nvPicPr>
          <p:cNvPr id="58373" name="Picture 5" descr="D:\Archiv\obrazky\Spinalni_jednotka\Lokomat\Foto\DSC_0212.JPG"/>
          <p:cNvPicPr>
            <a:picLocks noChangeAspect="1" noChangeArrowheads="1"/>
          </p:cNvPicPr>
          <p:nvPr/>
        </p:nvPicPr>
        <p:blipFill>
          <a:blip r:embed="rId5" cstate="print"/>
          <a:srcRect/>
          <a:stretch>
            <a:fillRect/>
          </a:stretch>
        </p:blipFill>
        <p:spPr bwMode="auto">
          <a:xfrm>
            <a:off x="5219700" y="1989138"/>
            <a:ext cx="3251200" cy="2160587"/>
          </a:xfrm>
          <a:prstGeom prst="rect">
            <a:avLst/>
          </a:prstGeom>
          <a:noFill/>
          <a:ln w="9525">
            <a:noFill/>
            <a:miter lim="800000"/>
            <a:headEnd/>
            <a:tailEnd/>
          </a:ln>
        </p:spPr>
      </p:pic>
      <p:pic>
        <p:nvPicPr>
          <p:cNvPr id="58374" name="Picture 6" descr="D:\Archiv\obrazky\Spinalni_jednotka\Lokomat\Foto\DSC_0226.JPG"/>
          <p:cNvPicPr>
            <a:picLocks noChangeAspect="1" noChangeArrowheads="1"/>
          </p:cNvPicPr>
          <p:nvPr/>
        </p:nvPicPr>
        <p:blipFill>
          <a:blip r:embed="rId6" cstate="print"/>
          <a:srcRect/>
          <a:stretch>
            <a:fillRect/>
          </a:stretch>
        </p:blipFill>
        <p:spPr bwMode="auto">
          <a:xfrm>
            <a:off x="5148263" y="4149725"/>
            <a:ext cx="3424237" cy="2274888"/>
          </a:xfrm>
          <a:prstGeom prst="rect">
            <a:avLst/>
          </a:prstGeom>
          <a:noFill/>
          <a:ln w="9525">
            <a:noFill/>
            <a:miter lim="800000"/>
            <a:headEnd/>
            <a:tailEnd/>
          </a:ln>
        </p:spPr>
      </p:pic>
      <p:pic>
        <p:nvPicPr>
          <p:cNvPr id="58375" name="Picture 7" descr="D:\Archiv\obrazky\Spinalni_jednotka\Lokomat\Foto\DSC_0232.JPG"/>
          <p:cNvPicPr>
            <a:picLocks noChangeAspect="1" noChangeArrowheads="1"/>
          </p:cNvPicPr>
          <p:nvPr/>
        </p:nvPicPr>
        <p:blipFill>
          <a:blip r:embed="rId7" cstate="print"/>
          <a:srcRect/>
          <a:stretch>
            <a:fillRect/>
          </a:stretch>
        </p:blipFill>
        <p:spPr bwMode="auto">
          <a:xfrm>
            <a:off x="1331913" y="4221163"/>
            <a:ext cx="3673475" cy="2439987"/>
          </a:xfrm>
          <a:prstGeom prst="rect">
            <a:avLst/>
          </a:prstGeom>
          <a:noFill/>
          <a:ln w="9525">
            <a:noFill/>
            <a:miter lim="800000"/>
            <a:headEnd/>
            <a:tailEnd/>
          </a:ln>
        </p:spPr>
      </p:pic>
      <p:sp>
        <p:nvSpPr>
          <p:cNvPr id="58376" name="TextovéPole 7"/>
          <p:cNvSpPr txBox="1">
            <a:spLocks noChangeArrowheads="1"/>
          </p:cNvSpPr>
          <p:nvPr/>
        </p:nvSpPr>
        <p:spPr bwMode="auto">
          <a:xfrm>
            <a:off x="7380288" y="765175"/>
            <a:ext cx="1077474" cy="369332"/>
          </a:xfrm>
          <a:prstGeom prst="rect">
            <a:avLst/>
          </a:prstGeom>
          <a:noFill/>
          <a:ln w="9525">
            <a:noFill/>
            <a:miter lim="800000"/>
            <a:headEnd/>
            <a:tailEnd/>
          </a:ln>
        </p:spPr>
        <p:txBody>
          <a:bodyPr wrap="none">
            <a:spAutoFit/>
          </a:bodyPr>
          <a:lstStyle/>
          <a:p>
            <a:r>
              <a:rPr lang="cs-CZ" dirty="0" err="1" smtClean="0"/>
              <a:t>Lokomat</a:t>
            </a:r>
            <a:endParaRPr lang="cs-CZ" dirty="0"/>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Modalities</a:t>
            </a:r>
            <a:r>
              <a:rPr lang="cs-CZ" dirty="0" smtClean="0"/>
              <a:t> </a:t>
            </a:r>
            <a:endParaRPr lang="cs-CZ" dirty="0"/>
          </a:p>
        </p:txBody>
      </p:sp>
      <p:sp>
        <p:nvSpPr>
          <p:cNvPr id="3" name="Zástupný symbol pro obsah 2"/>
          <p:cNvSpPr>
            <a:spLocks noGrp="1"/>
          </p:cNvSpPr>
          <p:nvPr>
            <p:ph idx="1"/>
          </p:nvPr>
        </p:nvSpPr>
        <p:spPr/>
        <p:txBody>
          <a:bodyPr/>
          <a:lstStyle/>
          <a:p>
            <a:r>
              <a:rPr lang="cs-CZ" baseline="-25000" dirty="0" err="1" smtClean="0"/>
              <a:t>Treatment</a:t>
            </a:r>
            <a:r>
              <a:rPr lang="cs-CZ" baseline="-25000" dirty="0" smtClean="0"/>
              <a:t> </a:t>
            </a:r>
            <a:r>
              <a:rPr lang="cs-CZ" baseline="-25000" dirty="0" err="1" smtClean="0"/>
              <a:t>neuromuscular</a:t>
            </a:r>
            <a:r>
              <a:rPr lang="cs-CZ" baseline="-25000" dirty="0" smtClean="0"/>
              <a:t> </a:t>
            </a:r>
            <a:r>
              <a:rPr lang="cs-CZ" baseline="-25000" dirty="0" err="1" smtClean="0"/>
              <a:t>pain</a:t>
            </a:r>
            <a:r>
              <a:rPr lang="cs-CZ" baseline="-25000" dirty="0" smtClean="0"/>
              <a:t>, </a:t>
            </a:r>
            <a:r>
              <a:rPr lang="cs-CZ" baseline="-25000" dirty="0" err="1" smtClean="0"/>
              <a:t>tenosynovitis</a:t>
            </a:r>
            <a:r>
              <a:rPr lang="cs-CZ" baseline="-25000" dirty="0" smtClean="0"/>
              <a:t>, </a:t>
            </a:r>
            <a:r>
              <a:rPr lang="cs-CZ" baseline="-25000" dirty="0" err="1" smtClean="0"/>
              <a:t>arthropathies</a:t>
            </a:r>
            <a:r>
              <a:rPr lang="cs-CZ" baseline="-25000" dirty="0" smtClean="0"/>
              <a:t>, </a:t>
            </a:r>
            <a:r>
              <a:rPr lang="cs-CZ" baseline="-25000" dirty="0" err="1" smtClean="0"/>
              <a:t>and</a:t>
            </a:r>
            <a:r>
              <a:rPr lang="cs-CZ" baseline="-25000" dirty="0" smtClean="0"/>
              <a:t> to </a:t>
            </a:r>
            <a:r>
              <a:rPr lang="cs-CZ" baseline="-25000" dirty="0" err="1" smtClean="0"/>
              <a:t>improve</a:t>
            </a:r>
            <a:r>
              <a:rPr lang="cs-CZ" baseline="-25000" dirty="0" smtClean="0"/>
              <a:t> skin </a:t>
            </a:r>
            <a:r>
              <a:rPr lang="cs-CZ" baseline="-25000" dirty="0" err="1" smtClean="0"/>
              <a:t>defects</a:t>
            </a:r>
            <a:r>
              <a:rPr lang="cs-CZ" baseline="-25000" dirty="0" smtClean="0"/>
              <a:t> </a:t>
            </a:r>
            <a:r>
              <a:rPr lang="cs-CZ" baseline="-25000" dirty="0" err="1" smtClean="0"/>
              <a:t>and</a:t>
            </a:r>
            <a:r>
              <a:rPr lang="cs-CZ" baseline="-25000" dirty="0" smtClean="0"/>
              <a:t> </a:t>
            </a:r>
            <a:r>
              <a:rPr lang="cs-CZ" baseline="-25000" dirty="0" err="1" smtClean="0"/>
              <a:t>scars</a:t>
            </a:r>
            <a:endParaRPr lang="cs-CZ" baseline="-25000" dirty="0" smtClean="0"/>
          </a:p>
          <a:p>
            <a:r>
              <a:rPr lang="cs-CZ" baseline="-25000" dirty="0" err="1" smtClean="0"/>
              <a:t>Electrotherapy</a:t>
            </a:r>
            <a:r>
              <a:rPr lang="cs-CZ" baseline="-25000" dirty="0" smtClean="0"/>
              <a:t>, </a:t>
            </a:r>
            <a:r>
              <a:rPr lang="cs-CZ" baseline="-25000" dirty="0" err="1" smtClean="0"/>
              <a:t>ultrasound</a:t>
            </a:r>
            <a:r>
              <a:rPr lang="cs-CZ" baseline="-25000" dirty="0" smtClean="0"/>
              <a:t>, </a:t>
            </a:r>
            <a:r>
              <a:rPr lang="cs-CZ" baseline="-25000" dirty="0" err="1" smtClean="0"/>
              <a:t>magnetic</a:t>
            </a:r>
            <a:r>
              <a:rPr lang="cs-CZ" baseline="-25000" dirty="0" smtClean="0"/>
              <a:t> </a:t>
            </a:r>
            <a:r>
              <a:rPr lang="cs-CZ" baseline="-25000" dirty="0" err="1" smtClean="0"/>
              <a:t>therapy</a:t>
            </a:r>
            <a:r>
              <a:rPr lang="cs-CZ" baseline="-25000" dirty="0" smtClean="0"/>
              <a:t>, </a:t>
            </a:r>
            <a:r>
              <a:rPr lang="cs-CZ" baseline="-25000" dirty="0" err="1" smtClean="0"/>
              <a:t>biolamp</a:t>
            </a:r>
            <a:r>
              <a:rPr lang="cs-CZ" baseline="-25000" dirty="0" smtClean="0"/>
              <a:t>, distance </a:t>
            </a:r>
            <a:r>
              <a:rPr lang="cs-CZ" baseline="-25000" dirty="0" err="1" smtClean="0"/>
              <a:t>electrotherapy</a:t>
            </a:r>
            <a:r>
              <a:rPr lang="cs-CZ" baseline="-25000" dirty="0" smtClean="0"/>
              <a:t> </a:t>
            </a:r>
            <a:r>
              <a:rPr lang="cs-CZ" baseline="-25000" dirty="0" err="1" smtClean="0"/>
              <a:t>treatments</a:t>
            </a:r>
            <a:r>
              <a:rPr lang="cs-CZ" baseline="-25000" dirty="0" smtClean="0"/>
              <a:t> are </a:t>
            </a:r>
            <a:r>
              <a:rPr lang="cs-CZ" baseline="-25000" dirty="0" err="1" smtClean="0"/>
              <a:t>the</a:t>
            </a:r>
            <a:r>
              <a:rPr lang="cs-CZ" baseline="-25000" dirty="0" smtClean="0"/>
              <a:t> most </a:t>
            </a:r>
            <a:r>
              <a:rPr lang="cs-CZ" baseline="-25000" dirty="0" err="1" smtClean="0"/>
              <a:t>commonly</a:t>
            </a:r>
            <a:r>
              <a:rPr lang="cs-CZ" baseline="-25000" dirty="0" smtClean="0"/>
              <a:t> </a:t>
            </a:r>
            <a:r>
              <a:rPr lang="cs-CZ" baseline="-25000" dirty="0" err="1" smtClean="0"/>
              <a:t>used</a:t>
            </a:r>
            <a:r>
              <a:rPr lang="cs-CZ" baseline="-25000" dirty="0" smtClean="0"/>
              <a:t> </a:t>
            </a:r>
            <a:r>
              <a:rPr lang="cs-CZ" baseline="-25000" dirty="0" err="1" smtClean="0"/>
              <a:t>modalities</a:t>
            </a:r>
            <a:endParaRPr lang="cs-CZ" dirty="0" smtClean="0"/>
          </a:p>
          <a:p>
            <a:r>
              <a:rPr lang="en-US" baseline="-25000" dirty="0" smtClean="0"/>
              <a:t>Various forms of aquatic therapy are also appropriate. If the patient is relatively continent, mobility exercises can be performed in the pool</a:t>
            </a: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Occupational</a:t>
            </a:r>
            <a:r>
              <a:rPr lang="cs-CZ" sz="3600" dirty="0" smtClean="0"/>
              <a:t> </a:t>
            </a:r>
            <a:r>
              <a:rPr lang="cs-CZ" sz="3600" dirty="0" err="1" smtClean="0"/>
              <a:t>Therapy</a:t>
            </a:r>
            <a:endParaRPr lang="cs-CZ" sz="3600" dirty="0"/>
          </a:p>
        </p:txBody>
      </p:sp>
      <p:sp>
        <p:nvSpPr>
          <p:cNvPr id="3" name="Zástupný symbol pro obsah 2"/>
          <p:cNvSpPr>
            <a:spLocks noGrp="1"/>
          </p:cNvSpPr>
          <p:nvPr>
            <p:ph idx="1"/>
          </p:nvPr>
        </p:nvSpPr>
        <p:spPr/>
        <p:txBody>
          <a:bodyPr/>
          <a:lstStyle/>
          <a:p>
            <a:r>
              <a:rPr lang="en-US" baseline="-25000" dirty="0" smtClean="0"/>
              <a:t>Occupational therapy occurs daily in coordination with physical therapy</a:t>
            </a:r>
            <a:endParaRPr lang="cs-CZ" baseline="-25000" dirty="0" smtClean="0"/>
          </a:p>
          <a:p>
            <a:r>
              <a:rPr lang="en-US" baseline="-25000" dirty="0" smtClean="0"/>
              <a:t>Occupational therapy focuses on the practice of independent and common daily activities (dressing, transfers, person</a:t>
            </a:r>
            <a:r>
              <a:rPr lang="cs-CZ" baseline="-25000" dirty="0" smtClean="0"/>
              <a:t>a</a:t>
            </a:r>
            <a:r>
              <a:rPr lang="en-US" baseline="-25000" dirty="0" smtClean="0"/>
              <a:t>l hygiene, food intake, etc.)</a:t>
            </a:r>
            <a:endParaRPr lang="cs-CZ" baseline="-25000" dirty="0" smtClean="0"/>
          </a:p>
          <a:p>
            <a:r>
              <a:rPr lang="cs-CZ" baseline="-25000" dirty="0" smtClean="0"/>
              <a:t>F</a:t>
            </a:r>
            <a:r>
              <a:rPr lang="en-US" baseline="-25000" dirty="0" err="1" smtClean="0"/>
              <a:t>unctional</a:t>
            </a:r>
            <a:r>
              <a:rPr lang="en-US" baseline="-25000" dirty="0" smtClean="0"/>
              <a:t> grasp training for patients</a:t>
            </a:r>
            <a:endParaRPr lang="cs-CZ" baseline="-25000" dirty="0" smtClean="0"/>
          </a:p>
          <a:p>
            <a:r>
              <a:rPr lang="cs-CZ" baseline="-25000" dirty="0" smtClean="0"/>
              <a:t>A</a:t>
            </a:r>
            <a:r>
              <a:rPr lang="en-US" baseline="-25000" dirty="0" err="1" smtClean="0"/>
              <a:t>ppropriate</a:t>
            </a:r>
            <a:r>
              <a:rPr lang="en-US" baseline="-25000" dirty="0" smtClean="0"/>
              <a:t> selection of assistive devices for the patient to use in a home setting, such as a wheelchair, cushion, positioning bed, tools for person</a:t>
            </a:r>
            <a:r>
              <a:rPr lang="cs-CZ" baseline="-25000" dirty="0" smtClean="0"/>
              <a:t>a</a:t>
            </a:r>
            <a:r>
              <a:rPr lang="en-US" baseline="-25000" dirty="0" smtClean="0"/>
              <a:t>l hygiene and other compensatory aids</a:t>
            </a:r>
            <a:endParaRPr lang="cs-CZ" baseline="-25000" dirty="0" smtClean="0"/>
          </a:p>
          <a:p>
            <a:r>
              <a:rPr lang="cs-CZ" baseline="-25000" dirty="0" smtClean="0"/>
              <a:t>C</a:t>
            </a:r>
            <a:r>
              <a:rPr lang="en-US" baseline="-25000" dirty="0" err="1" smtClean="0"/>
              <a:t>onsultations</a:t>
            </a:r>
            <a:r>
              <a:rPr lang="en-US" baseline="-25000" dirty="0" smtClean="0"/>
              <a:t> in regards to home, car driving and work station modifications for handicapped patients</a:t>
            </a: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Social</a:t>
            </a:r>
            <a:r>
              <a:rPr lang="cs-CZ" sz="3600" dirty="0" smtClean="0"/>
              <a:t> </a:t>
            </a:r>
            <a:r>
              <a:rPr lang="cs-CZ" sz="3600" dirty="0" err="1" smtClean="0"/>
              <a:t>Rehabilitation</a:t>
            </a:r>
            <a:endParaRPr lang="cs-CZ" sz="3600" dirty="0"/>
          </a:p>
        </p:txBody>
      </p:sp>
      <p:sp>
        <p:nvSpPr>
          <p:cNvPr id="3" name="Zástupný symbol pro obsah 2"/>
          <p:cNvSpPr>
            <a:spLocks noGrp="1"/>
          </p:cNvSpPr>
          <p:nvPr>
            <p:ph idx="1"/>
          </p:nvPr>
        </p:nvSpPr>
        <p:spPr/>
        <p:txBody>
          <a:bodyPr>
            <a:normAutofit/>
          </a:bodyPr>
          <a:lstStyle/>
          <a:p>
            <a:r>
              <a:rPr lang="en-US" baseline="-25000" dirty="0" err="1" smtClean="0"/>
              <a:t>Soci</a:t>
            </a:r>
            <a:r>
              <a:rPr lang="cs-CZ" baseline="-25000" dirty="0" smtClean="0"/>
              <a:t>a</a:t>
            </a:r>
            <a:r>
              <a:rPr lang="en-US" baseline="-25000" dirty="0" smtClean="0"/>
              <a:t>l rehabilitation already occurs during hospitalization in the spinal cord injury unit and later during one</a:t>
            </a:r>
            <a:r>
              <a:rPr lang="cs-CZ" baseline="-25000" dirty="0" smtClean="0"/>
              <a:t>‘</a:t>
            </a:r>
            <a:r>
              <a:rPr lang="en-US" baseline="-25000" dirty="0" smtClean="0"/>
              <a:t>s stay in a rehabilitation hospital</a:t>
            </a:r>
            <a:endParaRPr lang="cs-CZ" baseline="-25000" dirty="0" smtClean="0"/>
          </a:p>
          <a:p>
            <a:r>
              <a:rPr lang="en-US" baseline="-25000" dirty="0" smtClean="0"/>
              <a:t>The goal is to prepare the patient for life with a handicap while surrounded by family and strangers</a:t>
            </a:r>
            <a:endParaRPr lang="cs-CZ" baseline="-25000" dirty="0" smtClean="0"/>
          </a:p>
          <a:p>
            <a:r>
              <a:rPr lang="en-US" baseline="-25000" dirty="0" smtClean="0"/>
              <a:t>An important factor is cooperation of the </a:t>
            </a:r>
            <a:r>
              <a:rPr lang="en-US" baseline="-25000" dirty="0" err="1" smtClean="0"/>
              <a:t>patienťs</a:t>
            </a:r>
            <a:r>
              <a:rPr lang="en-US" baseline="-25000" dirty="0" smtClean="0"/>
              <a:t> family, which should serve as a strong support </a:t>
            </a:r>
            <a:r>
              <a:rPr lang="en-US" baseline="-25000" dirty="0" err="1" smtClean="0"/>
              <a:t>syst</a:t>
            </a:r>
            <a:r>
              <a:rPr lang="cs-CZ" baseline="-25000" dirty="0" smtClean="0"/>
              <a:t>e</a:t>
            </a:r>
            <a:r>
              <a:rPr lang="en-US" baseline="-25000" dirty="0" smtClean="0"/>
              <a:t>m for the patient</a:t>
            </a:r>
            <a:endParaRPr lang="cs-CZ" baseline="-25000" dirty="0" smtClean="0"/>
          </a:p>
          <a:p>
            <a:r>
              <a:rPr lang="en-US" baseline="-25000" dirty="0" smtClean="0"/>
              <a:t>Options are explored to address the </a:t>
            </a:r>
            <a:r>
              <a:rPr lang="en-US" baseline="-25000" dirty="0" err="1" smtClean="0"/>
              <a:t>patienťs</a:t>
            </a:r>
            <a:r>
              <a:rPr lang="en-US" baseline="-25000" dirty="0" smtClean="0"/>
              <a:t> home, modifications or changes in occupation, worksite modifications and </a:t>
            </a:r>
            <a:r>
              <a:rPr lang="en-US" baseline="-25000" dirty="0" err="1" smtClean="0"/>
              <a:t>patienťs</a:t>
            </a:r>
            <a:r>
              <a:rPr lang="en-US" baseline="-25000" dirty="0" smtClean="0"/>
              <a:t> transfers or transportation with minimal dependence on others</a:t>
            </a:r>
            <a:endParaRPr lang="cs-CZ" baseline="-25000" dirty="0" smtClean="0"/>
          </a:p>
          <a:p>
            <a:r>
              <a:rPr lang="en-US" baseline="-25000" dirty="0" smtClean="0"/>
              <a:t>The patient should not be limited in </a:t>
            </a:r>
            <a:r>
              <a:rPr lang="en-US" baseline="-25000" dirty="0" err="1" smtClean="0"/>
              <a:t>soci</a:t>
            </a:r>
            <a:r>
              <a:rPr lang="cs-CZ" baseline="-25000" dirty="0" smtClean="0"/>
              <a:t>a</a:t>
            </a:r>
            <a:r>
              <a:rPr lang="en-US" baseline="-25000" dirty="0" smtClean="0"/>
              <a:t>l activities. The patient can become involved with various non-pro</a:t>
            </a:r>
            <a:r>
              <a:rPr lang="cs-CZ" baseline="-25000" dirty="0" err="1" smtClean="0"/>
              <a:t>fi</a:t>
            </a:r>
            <a:r>
              <a:rPr lang="en-US" baseline="-25000" dirty="0" smtClean="0"/>
              <a:t>t organizations that deal with their disability such as, in the Czech </a:t>
            </a:r>
            <a:r>
              <a:rPr lang="en-US" baseline="-25000" dirty="0" smtClean="0"/>
              <a:t>Republic</a:t>
            </a:r>
            <a:r>
              <a:rPr lang="en-US" baseline="-25000" dirty="0" smtClean="0"/>
              <a:t>, Centrum </a:t>
            </a:r>
            <a:r>
              <a:rPr lang="en-US" baseline="-25000" dirty="0" err="1" smtClean="0"/>
              <a:t>Paraple</a:t>
            </a:r>
            <a:endParaRPr lang="cs-CZ" baseline="-25000" dirty="0" smtClean="0"/>
          </a:p>
          <a:p>
            <a:r>
              <a:rPr lang="en-US" baseline="-25000" dirty="0" smtClean="0"/>
              <a:t>Following discharge from a rehabilitation hospital, each patient should seek to be integrated into work and </a:t>
            </a:r>
            <a:r>
              <a:rPr lang="en-US" baseline="-25000" dirty="0" err="1" smtClean="0"/>
              <a:t>soci</a:t>
            </a:r>
            <a:r>
              <a:rPr lang="cs-CZ" baseline="-25000" dirty="0" smtClean="0"/>
              <a:t>a</a:t>
            </a:r>
            <a:r>
              <a:rPr lang="en-US" baseline="-25000" dirty="0" smtClean="0"/>
              <a:t>l activities as soon as possible</a:t>
            </a:r>
            <a:endParaRPr lang="cs-CZ" baseline="-25000" dirty="0" smtClean="0"/>
          </a:p>
          <a:p>
            <a:pPr>
              <a:buNone/>
            </a:pP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err="1" smtClean="0"/>
              <a:t>Resume</a:t>
            </a:r>
            <a:r>
              <a:rPr lang="cs-CZ" dirty="0" smtClean="0"/>
              <a:t> </a:t>
            </a:r>
            <a:endParaRPr lang="cs-CZ" dirty="0"/>
          </a:p>
        </p:txBody>
      </p:sp>
      <p:sp>
        <p:nvSpPr>
          <p:cNvPr id="3" name="Zástupný symbol pro obsah 2"/>
          <p:cNvSpPr>
            <a:spLocks noGrp="1"/>
          </p:cNvSpPr>
          <p:nvPr>
            <p:ph idx="1"/>
          </p:nvPr>
        </p:nvSpPr>
        <p:spPr/>
        <p:txBody>
          <a:bodyPr/>
          <a:lstStyle/>
          <a:p>
            <a:r>
              <a:rPr lang="cs-CZ" sz="3200" baseline="-25000" dirty="0" err="1" smtClean="0"/>
              <a:t>The</a:t>
            </a:r>
            <a:r>
              <a:rPr lang="cs-CZ" sz="3200" baseline="-25000" dirty="0" smtClean="0"/>
              <a:t> </a:t>
            </a:r>
            <a:r>
              <a:rPr lang="cs-CZ" sz="3200" baseline="-25000" dirty="0" err="1" smtClean="0"/>
              <a:t>patients</a:t>
            </a:r>
            <a:r>
              <a:rPr lang="cs-CZ" sz="3200" baseline="-25000" dirty="0" smtClean="0"/>
              <a:t> </a:t>
            </a:r>
            <a:r>
              <a:rPr lang="en-US" sz="3200" baseline="-25000" dirty="0" smtClean="0"/>
              <a:t>should also develop long-term individual rehabilitation goals aimed at maintaining their physical condition and preventing contractures, edema, osteoporosis, etc. </a:t>
            </a:r>
            <a:endParaRPr lang="cs-CZ" sz="3200" baseline="-25000" dirty="0" smtClean="0"/>
          </a:p>
          <a:p>
            <a:r>
              <a:rPr lang="en-US" sz="3200" baseline="-25000" dirty="0" smtClean="0"/>
              <a:t>However, a patient should not expect to continue an intensive (multiple hours per day) rehabilitation program for several years even though some patients expect they will. In </a:t>
            </a:r>
            <a:r>
              <a:rPr lang="en-US" sz="3200" baseline="-25000" dirty="0" err="1" smtClean="0"/>
              <a:t>gener</a:t>
            </a:r>
            <a:r>
              <a:rPr lang="cs-CZ" sz="3200" baseline="-25000" dirty="0" smtClean="0"/>
              <a:t>a</a:t>
            </a:r>
            <a:r>
              <a:rPr lang="en-US" sz="3200" baseline="-25000" dirty="0" smtClean="0"/>
              <a:t>l, improvement in mobility or sensation can be achieved during the initial year after the injury.</a:t>
            </a:r>
            <a:endParaRPr lang="cs-CZ" sz="3200" baseline="-25000" dirty="0" smtClean="0"/>
          </a:p>
          <a:p>
            <a:pPr>
              <a:buNone/>
            </a:pPr>
            <a:endParaRPr lang="en-US" dirty="0" smtClean="0"/>
          </a:p>
          <a:p>
            <a:endParaRPr lang="cs-CZ"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Stable</a:t>
            </a:r>
            <a:r>
              <a:rPr lang="cs-CZ" sz="3600" dirty="0" smtClean="0"/>
              <a:t> </a:t>
            </a:r>
            <a:r>
              <a:rPr lang="cs-CZ" sz="3600" dirty="0" err="1" smtClean="0"/>
              <a:t>Fractures</a:t>
            </a:r>
            <a:endParaRPr lang="cs-CZ" sz="3600" dirty="0"/>
          </a:p>
        </p:txBody>
      </p:sp>
      <p:sp>
        <p:nvSpPr>
          <p:cNvPr id="3" name="Zástupný symbol pro obsah 2"/>
          <p:cNvSpPr>
            <a:spLocks noGrp="1"/>
          </p:cNvSpPr>
          <p:nvPr>
            <p:ph idx="1"/>
          </p:nvPr>
        </p:nvSpPr>
        <p:spPr/>
        <p:txBody>
          <a:bodyPr/>
          <a:lstStyle/>
          <a:p>
            <a:r>
              <a:rPr lang="cs-CZ" dirty="0" smtClean="0"/>
              <a:t>T</a:t>
            </a:r>
            <a:r>
              <a:rPr lang="en-US" dirty="0" smtClean="0"/>
              <a:t>here is often only one break in the pelvic ring and the broken ends of the bones line up adequately </a:t>
            </a:r>
            <a:endParaRPr lang="cs-CZ" dirty="0" smtClean="0"/>
          </a:p>
          <a:p>
            <a:r>
              <a:rPr lang="en-US" dirty="0" smtClean="0"/>
              <a:t>Low-energy fractures are often stable fractures </a:t>
            </a:r>
            <a:endParaRPr lang="cs-CZ" dirty="0" smtClean="0"/>
          </a:p>
          <a:p>
            <a:r>
              <a:rPr lang="en-US" dirty="0" smtClean="0"/>
              <a:t>Stable pelvic fracture patterns include: </a:t>
            </a:r>
            <a:r>
              <a:rPr lang="cs-CZ" dirty="0" err="1" smtClean="0"/>
              <a:t>Iliac</a:t>
            </a:r>
            <a:r>
              <a:rPr lang="cs-CZ" dirty="0" smtClean="0"/>
              <a:t> </a:t>
            </a:r>
            <a:r>
              <a:rPr lang="cs-CZ" dirty="0" err="1" smtClean="0"/>
              <a:t>wing</a:t>
            </a:r>
            <a:r>
              <a:rPr lang="cs-CZ" dirty="0" smtClean="0"/>
              <a:t> </a:t>
            </a:r>
            <a:r>
              <a:rPr lang="cs-CZ" dirty="0" err="1" smtClean="0"/>
              <a:t>fracture</a:t>
            </a:r>
            <a:r>
              <a:rPr lang="cs-CZ" dirty="0" smtClean="0"/>
              <a:t>, </a:t>
            </a:r>
            <a:r>
              <a:rPr lang="cs-CZ" dirty="0" err="1" smtClean="0"/>
              <a:t>Sacrum</a:t>
            </a:r>
            <a:r>
              <a:rPr lang="cs-CZ" dirty="0" smtClean="0"/>
              <a:t> </a:t>
            </a:r>
            <a:r>
              <a:rPr lang="cs-CZ" dirty="0" err="1" smtClean="0"/>
              <a:t>fracture</a:t>
            </a:r>
            <a:r>
              <a:rPr lang="cs-CZ" dirty="0" smtClean="0"/>
              <a:t>, </a:t>
            </a:r>
            <a:r>
              <a:rPr lang="en-US" dirty="0" smtClean="0"/>
              <a:t>Superior and inferior pubic </a:t>
            </a:r>
            <a:r>
              <a:rPr lang="en-US" dirty="0" err="1" smtClean="0"/>
              <a:t>ramus</a:t>
            </a:r>
            <a:r>
              <a:rPr lang="en-US" dirty="0" smtClean="0"/>
              <a:t> fracture </a:t>
            </a:r>
            <a:endParaRPr lang="cs-CZ"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Stable</a:t>
            </a:r>
            <a:r>
              <a:rPr lang="cs-CZ" sz="3600" dirty="0" smtClean="0"/>
              <a:t> </a:t>
            </a:r>
            <a:r>
              <a:rPr lang="cs-CZ" sz="3600" dirty="0" err="1" smtClean="0"/>
              <a:t>Fractures</a:t>
            </a:r>
            <a:endParaRPr lang="cs-CZ" sz="3600" dirty="0"/>
          </a:p>
        </p:txBody>
      </p:sp>
      <p:sp>
        <p:nvSpPr>
          <p:cNvPr id="7" name="Zástupný symbol pro text 6"/>
          <p:cNvSpPr>
            <a:spLocks noGrp="1"/>
          </p:cNvSpPr>
          <p:nvPr>
            <p:ph type="body" sz="half" idx="2"/>
          </p:nvPr>
        </p:nvSpPr>
        <p:spPr/>
        <p:txBody>
          <a:bodyPr>
            <a:normAutofit/>
          </a:bodyPr>
          <a:lstStyle/>
          <a:p>
            <a:r>
              <a:rPr lang="cs-CZ" sz="1600" dirty="0" err="1" smtClean="0"/>
              <a:t>Iliac</a:t>
            </a:r>
            <a:r>
              <a:rPr lang="cs-CZ" sz="1600" dirty="0" smtClean="0"/>
              <a:t> </a:t>
            </a:r>
            <a:r>
              <a:rPr lang="cs-CZ" sz="1600" dirty="0" err="1" smtClean="0"/>
              <a:t>wing</a:t>
            </a:r>
            <a:r>
              <a:rPr lang="cs-CZ" sz="1600" dirty="0" smtClean="0"/>
              <a:t> </a:t>
            </a:r>
            <a:r>
              <a:rPr lang="cs-CZ" sz="1600" dirty="0" err="1" smtClean="0"/>
              <a:t>fracture</a:t>
            </a:r>
            <a:endParaRPr lang="cs-CZ" sz="1600" dirty="0" smtClean="0"/>
          </a:p>
          <a:p>
            <a:endParaRPr lang="cs-CZ" sz="1600" dirty="0" smtClean="0"/>
          </a:p>
          <a:p>
            <a:r>
              <a:rPr lang="cs-CZ" sz="1600" dirty="0" err="1" smtClean="0"/>
              <a:t>Sacrum</a:t>
            </a:r>
            <a:r>
              <a:rPr lang="cs-CZ" sz="1600" dirty="0" smtClean="0"/>
              <a:t> </a:t>
            </a:r>
            <a:r>
              <a:rPr lang="cs-CZ" sz="1600" dirty="0" err="1" smtClean="0"/>
              <a:t>fracture</a:t>
            </a:r>
            <a:r>
              <a:rPr lang="cs-CZ" sz="1600" dirty="0" smtClean="0"/>
              <a:t> </a:t>
            </a:r>
          </a:p>
          <a:p>
            <a:endParaRPr lang="cs-CZ" sz="1600" dirty="0" smtClean="0"/>
          </a:p>
          <a:p>
            <a:r>
              <a:rPr lang="en-US" sz="1600" dirty="0" smtClean="0"/>
              <a:t>Superior and inferior pubic </a:t>
            </a:r>
            <a:r>
              <a:rPr lang="en-US" sz="1600" dirty="0" err="1" smtClean="0"/>
              <a:t>ramus</a:t>
            </a:r>
            <a:r>
              <a:rPr lang="en-US" sz="1600" dirty="0" smtClean="0"/>
              <a:t> fracture</a:t>
            </a:r>
            <a:endParaRPr lang="cs-CZ" sz="1600" dirty="0"/>
          </a:p>
        </p:txBody>
      </p:sp>
      <p:pic>
        <p:nvPicPr>
          <p:cNvPr id="1026" name="Picture 2"/>
          <p:cNvPicPr>
            <a:picLocks noGrp="1" noChangeAspect="1" noChangeArrowheads="1"/>
          </p:cNvPicPr>
          <p:nvPr>
            <p:ph type="pic" idx="1"/>
          </p:nvPr>
        </p:nvPicPr>
        <p:blipFill>
          <a:blip r:embed="rId2" cstate="print"/>
          <a:srcRect l="3886" r="3886"/>
          <a:stretch>
            <a:fillRect/>
          </a:stretch>
        </p:blipFill>
        <p:spPr bwMode="auto">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19872" y="3284984"/>
            <a:ext cx="2293248" cy="1800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28184" y="4365104"/>
            <a:ext cx="2201518" cy="172819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600" dirty="0" err="1" smtClean="0"/>
              <a:t>Unstable</a:t>
            </a:r>
            <a:r>
              <a:rPr lang="cs-CZ" sz="3600" dirty="0" smtClean="0"/>
              <a:t> </a:t>
            </a:r>
            <a:r>
              <a:rPr lang="cs-CZ" sz="3600" dirty="0" err="1" smtClean="0"/>
              <a:t>Fractures</a:t>
            </a:r>
            <a:endParaRPr lang="cs-CZ" sz="3600" dirty="0"/>
          </a:p>
        </p:txBody>
      </p:sp>
      <p:sp>
        <p:nvSpPr>
          <p:cNvPr id="6" name="Zástupný symbol pro obsah 5"/>
          <p:cNvSpPr>
            <a:spLocks noGrp="1"/>
          </p:cNvSpPr>
          <p:nvPr>
            <p:ph idx="1"/>
          </p:nvPr>
        </p:nvSpPr>
        <p:spPr/>
        <p:txBody>
          <a:bodyPr/>
          <a:lstStyle/>
          <a:p>
            <a:r>
              <a:rPr lang="cs-CZ" dirty="0" smtClean="0"/>
              <a:t>T</a:t>
            </a:r>
            <a:r>
              <a:rPr lang="en-US" dirty="0" smtClean="0"/>
              <a:t>here are usually two or more breaks in the pelvic ring and the ends of the broken bones do not line up correctly (displacement)</a:t>
            </a:r>
            <a:endParaRPr lang="cs-CZ" dirty="0" smtClean="0"/>
          </a:p>
          <a:p>
            <a:r>
              <a:rPr lang="en-US" dirty="0" smtClean="0"/>
              <a:t>This type of fracture is more likely to occur due to a high-energy event</a:t>
            </a:r>
            <a:endParaRPr lang="cs-CZ" dirty="0" smtClean="0"/>
          </a:p>
          <a:p>
            <a:r>
              <a:rPr lang="en-US" dirty="0" smtClean="0"/>
              <a:t>Unstable pelvic fracture patterns include:</a:t>
            </a:r>
            <a:r>
              <a:rPr lang="cs-CZ" dirty="0" smtClean="0"/>
              <a:t> </a:t>
            </a:r>
            <a:r>
              <a:rPr lang="cs-CZ" dirty="0" err="1" smtClean="0"/>
              <a:t>Anterior</a:t>
            </a:r>
            <a:r>
              <a:rPr lang="cs-CZ" dirty="0" smtClean="0"/>
              <a:t>-</a:t>
            </a:r>
            <a:r>
              <a:rPr lang="cs-CZ" dirty="0" err="1" smtClean="0"/>
              <a:t>posterior</a:t>
            </a:r>
            <a:r>
              <a:rPr lang="cs-CZ" dirty="0" smtClean="0"/>
              <a:t> </a:t>
            </a:r>
            <a:r>
              <a:rPr lang="cs-CZ" dirty="0" err="1" smtClean="0"/>
              <a:t>compression</a:t>
            </a:r>
            <a:r>
              <a:rPr lang="cs-CZ" dirty="0" smtClean="0"/>
              <a:t> </a:t>
            </a:r>
            <a:r>
              <a:rPr lang="cs-CZ" dirty="0" err="1" smtClean="0"/>
              <a:t>fracture</a:t>
            </a:r>
            <a:r>
              <a:rPr lang="cs-CZ" dirty="0" smtClean="0"/>
              <a:t>, </a:t>
            </a:r>
            <a:r>
              <a:rPr lang="en-US" dirty="0" smtClean="0"/>
              <a:t>Lateral compression fracture</a:t>
            </a:r>
            <a:r>
              <a:rPr lang="cs-CZ" dirty="0" smtClean="0"/>
              <a:t>, </a:t>
            </a:r>
            <a:r>
              <a:rPr lang="en-US" dirty="0" smtClean="0"/>
              <a:t>Vertical shear fracture</a:t>
            </a:r>
            <a:endParaRPr lang="cs-CZ"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Unstable</a:t>
            </a:r>
            <a:r>
              <a:rPr lang="cs-CZ" sz="3600" dirty="0" smtClean="0"/>
              <a:t> </a:t>
            </a:r>
            <a:r>
              <a:rPr lang="cs-CZ" sz="3600" dirty="0" err="1" smtClean="0"/>
              <a:t>Fractures</a:t>
            </a:r>
            <a:endParaRPr lang="cs-CZ" sz="3600" dirty="0"/>
          </a:p>
        </p:txBody>
      </p:sp>
      <p:sp>
        <p:nvSpPr>
          <p:cNvPr id="7" name="Zástupný symbol pro text 6"/>
          <p:cNvSpPr>
            <a:spLocks noGrp="1"/>
          </p:cNvSpPr>
          <p:nvPr>
            <p:ph type="body" sz="half" idx="2"/>
          </p:nvPr>
        </p:nvSpPr>
        <p:spPr/>
        <p:txBody>
          <a:bodyPr>
            <a:noAutofit/>
          </a:bodyPr>
          <a:lstStyle/>
          <a:p>
            <a:r>
              <a:rPr lang="cs-CZ" sz="1400" dirty="0" err="1" smtClean="0"/>
              <a:t>Anterior</a:t>
            </a:r>
            <a:r>
              <a:rPr lang="cs-CZ" sz="1400" dirty="0" smtClean="0"/>
              <a:t>-</a:t>
            </a:r>
            <a:r>
              <a:rPr lang="cs-CZ" sz="1400" dirty="0" err="1" smtClean="0"/>
              <a:t>posterior</a:t>
            </a:r>
            <a:r>
              <a:rPr lang="cs-CZ" sz="1400" dirty="0" smtClean="0"/>
              <a:t> </a:t>
            </a:r>
            <a:r>
              <a:rPr lang="cs-CZ" sz="1400" dirty="0" err="1" smtClean="0"/>
              <a:t>compression</a:t>
            </a:r>
            <a:r>
              <a:rPr lang="cs-CZ" sz="1400" dirty="0" smtClean="0"/>
              <a:t> </a:t>
            </a:r>
            <a:r>
              <a:rPr lang="cs-CZ" sz="1400" dirty="0" err="1" smtClean="0"/>
              <a:t>fracture</a:t>
            </a:r>
            <a:endParaRPr lang="cs-CZ" sz="1400" dirty="0" smtClean="0"/>
          </a:p>
          <a:p>
            <a:endParaRPr lang="cs-CZ" sz="1400" dirty="0" smtClean="0"/>
          </a:p>
          <a:p>
            <a:r>
              <a:rPr lang="en-US" sz="1400" dirty="0" smtClean="0"/>
              <a:t>Lateral compression fracture</a:t>
            </a:r>
            <a:r>
              <a:rPr lang="cs-CZ" sz="1400" dirty="0" smtClean="0"/>
              <a:t> - i</a:t>
            </a:r>
            <a:r>
              <a:rPr lang="en-US" sz="1400" dirty="0" smtClean="0"/>
              <a:t>n this fracture, the pelvis is pushed inward</a:t>
            </a:r>
            <a:endParaRPr lang="cs-CZ" sz="1400" dirty="0" smtClean="0"/>
          </a:p>
          <a:p>
            <a:endParaRPr lang="cs-CZ" sz="1400" dirty="0" smtClean="0"/>
          </a:p>
          <a:p>
            <a:r>
              <a:rPr lang="en-US" sz="1400" dirty="0" smtClean="0"/>
              <a:t>Vertical shear fracture</a:t>
            </a:r>
            <a:r>
              <a:rPr lang="cs-CZ" sz="1400" dirty="0" smtClean="0"/>
              <a:t> - i</a:t>
            </a:r>
            <a:r>
              <a:rPr lang="en-US" sz="1400" dirty="0" smtClean="0"/>
              <a:t>n this fracture, one half of the pelvis shifts upward</a:t>
            </a:r>
            <a:endParaRPr lang="cs-CZ" sz="1400" dirty="0"/>
          </a:p>
        </p:txBody>
      </p:sp>
      <p:pic>
        <p:nvPicPr>
          <p:cNvPr id="2050" name="Picture 2"/>
          <p:cNvPicPr>
            <a:picLocks noGrp="1" noChangeAspect="1" noChangeArrowheads="1"/>
          </p:cNvPicPr>
          <p:nvPr>
            <p:ph type="pic" idx="1"/>
          </p:nvPr>
        </p:nvPicPr>
        <p:blipFill>
          <a:blip r:embed="rId2" cstate="print"/>
          <a:srcRect l="5061" r="5061"/>
          <a:stretch>
            <a:fillRect/>
          </a:stretch>
        </p:blipFill>
        <p:spPr bwMode="auto">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843808" y="3645024"/>
            <a:ext cx="1905000" cy="14573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444208" y="3911840"/>
            <a:ext cx="2232248" cy="210947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sz="3600" dirty="0" err="1" smtClean="0"/>
              <a:t>Pelvic</a:t>
            </a:r>
            <a:r>
              <a:rPr lang="cs-CZ" sz="3600" dirty="0" smtClean="0"/>
              <a:t> </a:t>
            </a:r>
            <a:r>
              <a:rPr lang="cs-CZ" sz="3600" dirty="0" err="1" smtClean="0"/>
              <a:t>Fractures</a:t>
            </a:r>
            <a:r>
              <a:rPr lang="cs-CZ" sz="3600" dirty="0" smtClean="0"/>
              <a:t>, </a:t>
            </a:r>
            <a:r>
              <a:rPr lang="cs-CZ" sz="3600" dirty="0" err="1" smtClean="0"/>
              <a:t>Classification</a:t>
            </a:r>
            <a:endParaRPr lang="cs-CZ" sz="3600" dirty="0"/>
          </a:p>
        </p:txBody>
      </p:sp>
      <p:sp>
        <p:nvSpPr>
          <p:cNvPr id="6" name="Zástupný symbol pro obsah 5"/>
          <p:cNvSpPr>
            <a:spLocks noGrp="1"/>
          </p:cNvSpPr>
          <p:nvPr>
            <p:ph idx="1"/>
          </p:nvPr>
        </p:nvSpPr>
        <p:spPr/>
        <p:txBody>
          <a:bodyPr/>
          <a:lstStyle/>
          <a:p>
            <a:r>
              <a:rPr lang="en-US" dirty="0" smtClean="0"/>
              <a:t>Both stable and unstable pelvic fractures can also be divided into</a:t>
            </a:r>
            <a:r>
              <a:rPr lang="cs-CZ" dirty="0" smtClean="0"/>
              <a:t>:</a:t>
            </a:r>
            <a:r>
              <a:rPr lang="en-US" dirty="0" smtClean="0"/>
              <a:t> </a:t>
            </a:r>
            <a:endParaRPr lang="cs-CZ" dirty="0" smtClean="0"/>
          </a:p>
          <a:p>
            <a:r>
              <a:rPr lang="cs-CZ" b="1" dirty="0" smtClean="0"/>
              <a:t>Open </a:t>
            </a:r>
            <a:r>
              <a:rPr lang="en-US" b="1" dirty="0" err="1" smtClean="0"/>
              <a:t>fractur</a:t>
            </a:r>
            <a:r>
              <a:rPr lang="cs-CZ" b="1" dirty="0" smtClean="0"/>
              <a:t>es -</a:t>
            </a:r>
            <a:r>
              <a:rPr lang="en-US" dirty="0" smtClean="0"/>
              <a:t> the bone fragments stick out through the skin, </a:t>
            </a:r>
            <a:r>
              <a:rPr lang="cs-CZ" dirty="0" smtClean="0"/>
              <a:t>risk </a:t>
            </a:r>
            <a:r>
              <a:rPr lang="cs-CZ" dirty="0" err="1" smtClean="0"/>
              <a:t>of</a:t>
            </a:r>
            <a:r>
              <a:rPr lang="cs-CZ" dirty="0" smtClean="0"/>
              <a:t> </a:t>
            </a:r>
            <a:r>
              <a:rPr lang="cs-CZ" dirty="0" err="1" smtClean="0"/>
              <a:t>infection</a:t>
            </a:r>
            <a:endParaRPr lang="cs-CZ" dirty="0" smtClean="0"/>
          </a:p>
          <a:p>
            <a:r>
              <a:rPr lang="cs-CZ" b="1" dirty="0" smtClean="0"/>
              <a:t>C</a:t>
            </a:r>
            <a:r>
              <a:rPr lang="en-US" b="1" dirty="0" err="1" smtClean="0"/>
              <a:t>losed</a:t>
            </a:r>
            <a:r>
              <a:rPr lang="en-US" b="1" dirty="0" smtClean="0"/>
              <a:t> fractures</a:t>
            </a:r>
            <a:r>
              <a:rPr lang="cs-CZ" dirty="0" smtClean="0"/>
              <a:t> - </a:t>
            </a:r>
            <a:r>
              <a:rPr lang="en-US" dirty="0" smtClean="0"/>
              <a:t>the skin is not broken</a:t>
            </a:r>
            <a:endParaRPr lang="cs-CZ"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763</TotalTime>
  <Words>3266</Words>
  <Application>Microsoft Office PowerPoint</Application>
  <PresentationFormat>Předvádění na obrazovce (4:3)</PresentationFormat>
  <Paragraphs>293</Paragraphs>
  <Slides>47</Slides>
  <Notes>0</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Tok</vt:lpstr>
      <vt:lpstr>Physical Therapy After Pelvic Injuries, Vertebral Column Injury</vt:lpstr>
      <vt:lpstr>Pelvic Fractures</vt:lpstr>
      <vt:lpstr>Tile Classification</vt:lpstr>
      <vt:lpstr>                      Young-Burgess Classification</vt:lpstr>
      <vt:lpstr>Stable Fractures</vt:lpstr>
      <vt:lpstr>Stable Fractures</vt:lpstr>
      <vt:lpstr>Unstable Fractures</vt:lpstr>
      <vt:lpstr>Unstable Fractures</vt:lpstr>
      <vt:lpstr>Pelvic Fractures, Classification</vt:lpstr>
      <vt:lpstr>Mechanism of Pelvic Fractures</vt:lpstr>
      <vt:lpstr>Treatment </vt:lpstr>
      <vt:lpstr>Surgical Treatment</vt:lpstr>
      <vt:lpstr>Surgical Treatment</vt:lpstr>
      <vt:lpstr>Surgical Treatment</vt:lpstr>
      <vt:lpstr>Rehabilitation </vt:lpstr>
      <vt:lpstr>Goals of rehabilitation</vt:lpstr>
      <vt:lpstr>Physical Therapy Approaches</vt:lpstr>
      <vt:lpstr>Snímek 18</vt:lpstr>
      <vt:lpstr>Snímek 19</vt:lpstr>
      <vt:lpstr>Following Rehabilitation</vt:lpstr>
      <vt:lpstr>Goals of Following Rehabilitation</vt:lpstr>
      <vt:lpstr>Physical Therapy Approaches</vt:lpstr>
      <vt:lpstr>Snímek 23</vt:lpstr>
      <vt:lpstr>Vertebral Column Injury</vt:lpstr>
      <vt:lpstr>Snímek 25</vt:lpstr>
      <vt:lpstr>Whiplash  injury</vt:lpstr>
      <vt:lpstr>Snímek 27</vt:lpstr>
      <vt:lpstr>Vertebral Compression Fractures</vt:lpstr>
      <vt:lpstr>Jewett Brace</vt:lpstr>
      <vt:lpstr>Rehabilitation </vt:lpstr>
      <vt:lpstr>Rehabilitation </vt:lpstr>
      <vt:lpstr>Rehabilitation </vt:lpstr>
      <vt:lpstr>Spinal Cord Injury</vt:lpstr>
      <vt:lpstr>Snímek 34</vt:lpstr>
      <vt:lpstr>Systematic Approach to Treatment</vt:lpstr>
      <vt:lpstr>Medical Consequences of SCL and Complications</vt:lpstr>
      <vt:lpstr>Rehabilitation </vt:lpstr>
      <vt:lpstr>Respiratory Physical Therapy</vt:lpstr>
      <vt:lpstr>Passive Movements</vt:lpstr>
      <vt:lpstr>Active Movements</vt:lpstr>
      <vt:lpstr>Vertikalization </vt:lpstr>
      <vt:lpstr>Snímek 42</vt:lpstr>
      <vt:lpstr>Snímek 43</vt:lpstr>
      <vt:lpstr>Modalities </vt:lpstr>
      <vt:lpstr>Occupational Therapy</vt:lpstr>
      <vt:lpstr>Social Rehabilitation</vt:lpstr>
      <vt:lpstr>Resume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After Pelvic Injuries</dc:title>
  <dc:creator>AS</dc:creator>
  <cp:lastModifiedBy>AS</cp:lastModifiedBy>
  <cp:revision>72</cp:revision>
  <dcterms:created xsi:type="dcterms:W3CDTF">2016-04-15T16:27:12Z</dcterms:created>
  <dcterms:modified xsi:type="dcterms:W3CDTF">2016-04-20T20:03:28Z</dcterms:modified>
</cp:coreProperties>
</file>